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32"/>
  </p:notesMasterIdLst>
  <p:handoutMasterIdLst>
    <p:handoutMasterId r:id="rId33"/>
  </p:handoutMasterIdLst>
  <p:sldIdLst>
    <p:sldId id="558" r:id="rId2"/>
    <p:sldId id="431" r:id="rId3"/>
    <p:sldId id="518" r:id="rId4"/>
    <p:sldId id="537" r:id="rId5"/>
    <p:sldId id="538" r:id="rId6"/>
    <p:sldId id="541" r:id="rId7"/>
    <p:sldId id="528" r:id="rId8"/>
    <p:sldId id="524" r:id="rId9"/>
    <p:sldId id="520" r:id="rId10"/>
    <p:sldId id="556" r:id="rId11"/>
    <p:sldId id="529" r:id="rId12"/>
    <p:sldId id="533" r:id="rId13"/>
    <p:sldId id="546" r:id="rId14"/>
    <p:sldId id="547" r:id="rId15"/>
    <p:sldId id="548" r:id="rId16"/>
    <p:sldId id="549" r:id="rId17"/>
    <p:sldId id="550" r:id="rId18"/>
    <p:sldId id="553" r:id="rId19"/>
    <p:sldId id="554" r:id="rId20"/>
    <p:sldId id="526" r:id="rId21"/>
    <p:sldId id="559" r:id="rId22"/>
    <p:sldId id="560" r:id="rId23"/>
    <p:sldId id="561" r:id="rId24"/>
    <p:sldId id="562" r:id="rId25"/>
    <p:sldId id="563" r:id="rId26"/>
    <p:sldId id="564" r:id="rId27"/>
    <p:sldId id="565" r:id="rId28"/>
    <p:sldId id="576" r:id="rId29"/>
    <p:sldId id="577" r:id="rId30"/>
    <p:sldId id="578" r:id="rId31"/>
  </p:sldIdLst>
  <p:sldSz cx="9144000" cy="6858000" type="screen4x3"/>
  <p:notesSz cx="6808788" cy="982345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4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66"/>
    <a:srgbClr val="000066"/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286" y="-96"/>
      </p:cViewPr>
      <p:guideLst>
        <p:guide orient="horz" pos="309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BEDD135-05D5-4859-844C-92BA85F940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05C6EDF-B913-4AF0-A04F-2C9401C7AF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8C272BB-1B26-49A5-B4F7-6ABF7698C3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6AD247FB-C37B-42C3-AF82-415139A3798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0F29E12-09E3-4A25-B87B-864651FE331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9E8C09B-9839-4E51-9646-BBBC06CD9E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2017726-DCF5-4826-8023-97BC7E8044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B98649E3-486C-4E35-9AB7-48EF88399A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36600"/>
            <a:ext cx="4913312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05D54BD-CF20-47E6-8634-DF0E7DB27F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268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005FF419-85B5-4B8B-85B0-F79034CE86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08FF1BAE-A9EF-45C2-8808-1C6C1FA4C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D23549-D4DD-4601-83D9-7D03E3C9E9A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BB0F6B55-49B0-4851-9A5C-F7EAD8ECC5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ACD88D-DB52-47A5-8806-77A5EFA5262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2806687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1A5846AD-1440-45FE-B45A-B014E30795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8353BC-8685-4A2B-BABB-EC9CDD729FE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8547448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620713"/>
            <a:ext cx="7772400" cy="64135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B8E9DD13-8B4A-4C9F-9670-04F1DB3EE0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0BF02-4CE3-4D93-940C-816C6DEAB36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19860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EA97FB26-AA5F-4FB8-944B-02B56349DF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7BE0C-E099-44B0-8137-AA6C2FCA630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10259704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C0510DDD-89CD-48B3-8B92-9341192EAA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F243ED-1200-4176-B5CE-B749043878A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57794780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CFD6DF79-6A74-4F4D-98B1-7A67697490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58BD2E-A173-4F3E-B7B3-A8366FC1C22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42826484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2948E2BC-51FB-45BE-A621-6DFD863E27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03990-DBC3-4B33-A42E-22DD634631C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46709423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5C622974-27EB-4C3A-9288-114C3D7966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AF2631-5A8C-4A66-91E4-E02D98BDDC5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38531855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80A13D46-82EF-49C7-AAB3-52E44DB369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64673-9455-4F3A-A8F7-49343E59F32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64362614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74D09A5C-4F10-457D-8709-9E519C34FE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CF3BE5-BA9F-4715-8C25-3C28FABA403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9034840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4D4AD6B2-585A-4088-8C4C-407638D35E6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4772C3-3E7C-421E-B915-097E380DFB7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36904390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E2F9267-E894-4E6E-8645-3577FCDF1F7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0" name="Freeform 3">
              <a:extLst>
                <a:ext uri="{FF2B5EF4-FFF2-40B4-BE49-F238E27FC236}">
                  <a16:creationId xmlns:a16="http://schemas.microsoft.com/office/drawing/2014/main" id="{DAC78460-D2CF-489A-85A6-BD2D8AE2C2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48 h 4320"/>
                <a:gd name="T2" fmla="*/ 1737 w 1737"/>
                <a:gd name="T3" fmla="*/ 435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4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1" name="Freeform 4">
              <a:extLst>
                <a:ext uri="{FF2B5EF4-FFF2-40B4-BE49-F238E27FC236}">
                  <a16:creationId xmlns:a16="http://schemas.microsoft.com/office/drawing/2014/main" id="{B5848764-ADA5-485A-9C60-090C6EFAEB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36 h 4320"/>
                <a:gd name="T2" fmla="*/ 1737 w 1737"/>
                <a:gd name="T3" fmla="*/ 4347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36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BBD06CB6-B894-420C-BB67-38E257359B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151 h 4420"/>
                <a:gd name="T2" fmla="*/ 1739 w 1739"/>
                <a:gd name="T3" fmla="*/ 4156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151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053A2A71-B561-4F4E-B387-6FF75D2AFF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96 h 4338"/>
                <a:gd name="T4" fmla="*/ 2080 w 2080"/>
                <a:gd name="T5" fmla="*/ 4296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9159" name="Freeform 7">
              <a:extLst>
                <a:ext uri="{FF2B5EF4-FFF2-40B4-BE49-F238E27FC236}">
                  <a16:creationId xmlns:a16="http://schemas.microsoft.com/office/drawing/2014/main" id="{9492C651-D1A0-4CE0-99C0-31033E2FDD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60" name="Freeform 8">
              <a:extLst>
                <a:ext uri="{FF2B5EF4-FFF2-40B4-BE49-F238E27FC236}">
                  <a16:creationId xmlns:a16="http://schemas.microsoft.com/office/drawing/2014/main" id="{7A9A31D6-00C5-4EE8-B30A-5A702617F272}"/>
                </a:ext>
              </a:extLst>
            </p:cNvPr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61" name="Freeform 9">
              <a:extLst>
                <a:ext uri="{FF2B5EF4-FFF2-40B4-BE49-F238E27FC236}">
                  <a16:creationId xmlns:a16="http://schemas.microsoft.com/office/drawing/2014/main" id="{284BF76A-FE35-46D4-AE1E-C8CAD8A68E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62" name="Freeform 10">
              <a:extLst>
                <a:ext uri="{FF2B5EF4-FFF2-40B4-BE49-F238E27FC236}">
                  <a16:creationId xmlns:a16="http://schemas.microsoft.com/office/drawing/2014/main" id="{78A90DBB-CBDE-4B84-90F9-7E10F358C646}"/>
                </a:ext>
              </a:extLst>
            </p:cNvPr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63" name="Freeform 11">
              <a:extLst>
                <a:ext uri="{FF2B5EF4-FFF2-40B4-BE49-F238E27FC236}">
                  <a16:creationId xmlns:a16="http://schemas.microsoft.com/office/drawing/2014/main" id="{CE673A7C-CB78-4FF0-A253-463166EFDC14}"/>
                </a:ext>
              </a:extLst>
            </p:cNvPr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64" name="Freeform 12">
              <a:extLst>
                <a:ext uri="{FF2B5EF4-FFF2-40B4-BE49-F238E27FC236}">
                  <a16:creationId xmlns:a16="http://schemas.microsoft.com/office/drawing/2014/main" id="{B34B38ED-2E77-488B-B2E1-6A78770F9928}"/>
                </a:ext>
              </a:extLst>
            </p:cNvPr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65" name="Freeform 13">
              <a:extLst>
                <a:ext uri="{FF2B5EF4-FFF2-40B4-BE49-F238E27FC236}">
                  <a16:creationId xmlns:a16="http://schemas.microsoft.com/office/drawing/2014/main" id="{67085CC5-9031-4B8C-8193-A609A949C0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2065" name="Rectangle 14">
              <a:extLst>
                <a:ext uri="{FF2B5EF4-FFF2-40B4-BE49-F238E27FC236}">
                  <a16:creationId xmlns:a16="http://schemas.microsoft.com/office/drawing/2014/main" id="{640D0092-6385-4CC0-B4BC-4B574E6E6A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C87AD819-192D-4729-9F07-B75E280081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 h 4320"/>
                <a:gd name="T2" fmla="*/ 1737 w 1737"/>
                <a:gd name="T3" fmla="*/ 3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AC3632EE-3516-4E13-829F-F81530D6C9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 h 4320"/>
                <a:gd name="T2" fmla="*/ 1737 w 1737"/>
                <a:gd name="T3" fmla="*/ 3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3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C14CD47D-804A-42BD-865E-9292F19A7E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 h 4420"/>
                <a:gd name="T2" fmla="*/ 1739 w 1739"/>
                <a:gd name="T3" fmla="*/ 3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3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7556D52A-5C43-4DFA-971B-C64FE904A2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3 h 4338"/>
                <a:gd name="T4" fmla="*/ 2080 w 2080"/>
                <a:gd name="T5" fmla="*/ 3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70" name="Rectangle 19">
              <a:extLst>
                <a:ext uri="{FF2B5EF4-FFF2-40B4-BE49-F238E27FC236}">
                  <a16:creationId xmlns:a16="http://schemas.microsoft.com/office/drawing/2014/main" id="{6CD5BECD-6384-4739-86DA-136318D525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49172" name="Freeform 20">
              <a:extLst>
                <a:ext uri="{FF2B5EF4-FFF2-40B4-BE49-F238E27FC236}">
                  <a16:creationId xmlns:a16="http://schemas.microsoft.com/office/drawing/2014/main" id="{6AF39470-F569-43B6-87B3-0EF82C92E6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73" name="Freeform 21">
              <a:extLst>
                <a:ext uri="{FF2B5EF4-FFF2-40B4-BE49-F238E27FC236}">
                  <a16:creationId xmlns:a16="http://schemas.microsoft.com/office/drawing/2014/main" id="{582A1BDD-AA95-4093-A802-E28F962A8A77}"/>
                </a:ext>
              </a:extLst>
            </p:cNvPr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74" name="Freeform 22">
              <a:extLst>
                <a:ext uri="{FF2B5EF4-FFF2-40B4-BE49-F238E27FC236}">
                  <a16:creationId xmlns:a16="http://schemas.microsoft.com/office/drawing/2014/main" id="{3B07970B-D646-4571-BFEF-16D4F56BFD77}"/>
                </a:ext>
              </a:extLst>
            </p:cNvPr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75" name="Freeform 23">
              <a:extLst>
                <a:ext uri="{FF2B5EF4-FFF2-40B4-BE49-F238E27FC236}">
                  <a16:creationId xmlns:a16="http://schemas.microsoft.com/office/drawing/2014/main" id="{D4CA7FBC-4E9B-4FA2-9295-CCA1D4F8E414}"/>
                </a:ext>
              </a:extLst>
            </p:cNvPr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76" name="Freeform 24">
              <a:extLst>
                <a:ext uri="{FF2B5EF4-FFF2-40B4-BE49-F238E27FC236}">
                  <a16:creationId xmlns:a16="http://schemas.microsoft.com/office/drawing/2014/main" id="{428BE515-4BFE-4EA8-81E3-4708FD094D67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77" name="Freeform 25">
              <a:extLst>
                <a:ext uri="{FF2B5EF4-FFF2-40B4-BE49-F238E27FC236}">
                  <a16:creationId xmlns:a16="http://schemas.microsoft.com/office/drawing/2014/main" id="{BCB993ED-4FD3-4BEF-AEB6-1AB27143A0EF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78" name="Freeform 26">
              <a:extLst>
                <a:ext uri="{FF2B5EF4-FFF2-40B4-BE49-F238E27FC236}">
                  <a16:creationId xmlns:a16="http://schemas.microsoft.com/office/drawing/2014/main" id="{8F83B3EF-DBAD-4011-8A5D-45CACE4F7C49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79" name="Freeform 27">
              <a:extLst>
                <a:ext uri="{FF2B5EF4-FFF2-40B4-BE49-F238E27FC236}">
                  <a16:creationId xmlns:a16="http://schemas.microsoft.com/office/drawing/2014/main" id="{FFCE1FA2-0493-4C42-8B86-537EAB8E2D72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80" name="Freeform 28">
              <a:extLst>
                <a:ext uri="{FF2B5EF4-FFF2-40B4-BE49-F238E27FC236}">
                  <a16:creationId xmlns:a16="http://schemas.microsoft.com/office/drawing/2014/main" id="{B26FF143-32BB-4675-A779-FD7B847AFB75}"/>
                </a:ext>
              </a:extLst>
            </p:cNvPr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49181" name="Rectangle 29">
              <a:extLst>
                <a:ext uri="{FF2B5EF4-FFF2-40B4-BE49-F238E27FC236}">
                  <a16:creationId xmlns:a16="http://schemas.microsoft.com/office/drawing/2014/main" id="{4AC9B0CC-833F-4FEF-AEB5-143144832A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</p:grpSp>
      <p:sp>
        <p:nvSpPr>
          <p:cNvPr id="1027" name="Rectangle 30">
            <a:extLst>
              <a:ext uri="{FF2B5EF4-FFF2-40B4-BE49-F238E27FC236}">
                <a16:creationId xmlns:a16="http://schemas.microsoft.com/office/drawing/2014/main" id="{87EE7951-43D1-42E2-90BF-AE027A2A3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20713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8" name="Rectangle 31">
            <a:extLst>
              <a:ext uri="{FF2B5EF4-FFF2-40B4-BE49-F238E27FC236}">
                <a16:creationId xmlns:a16="http://schemas.microsoft.com/office/drawing/2014/main" id="{320FA6F6-DB24-4EA7-8333-B08DE03C3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9186" name="Rectangle 34">
            <a:extLst>
              <a:ext uri="{FF2B5EF4-FFF2-40B4-BE49-F238E27FC236}">
                <a16:creationId xmlns:a16="http://schemas.microsoft.com/office/drawing/2014/main" id="{8FF8348E-A404-49F9-A713-38E2FE736A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chemeClr val="accent1"/>
                </a:solidFill>
              </a:defRPr>
            </a:lvl1pPr>
          </a:lstStyle>
          <a:p>
            <a:fld id="{90BA58F4-0D57-4B07-ADE6-97A6AF4A238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58" r:id="rId11"/>
  </p:sldLayoutIdLst>
  <p:transition spd="med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panose="020B0604020202020204" pitchFamily="34" charset="0"/>
        <a:buChar char="o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l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ivitas.eu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is.org/mobility-plans/sump-guidelines" TargetMode="External"/><Relationship Id="rId2" Type="http://schemas.openxmlformats.org/officeDocument/2006/relationships/hyperlink" Target="http://bump-mobility.eu/en/news/sump-guidelines-in-hungarian-now-available-on-line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gulyasandras@hot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>
            <a:extLst>
              <a:ext uri="{FF2B5EF4-FFF2-40B4-BE49-F238E27FC236}">
                <a16:creationId xmlns:a16="http://schemas.microsoft.com/office/drawing/2014/main" id="{D9CA3202-74DD-402B-A938-A3E99C6EF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628562"/>
            <a:ext cx="7772400" cy="1200329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tervek</a:t>
            </a:r>
            <a:b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</a:br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és programok</a:t>
            </a:r>
            <a:endParaRPr lang="hu-HU" altLang="hu-HU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2FBF77F-F9D9-424C-A282-7A06EA787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029020"/>
            <a:ext cx="7772400" cy="14430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Városi közlekedés 15. előadás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dr. habil Gulyás András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ny. egyetemi docens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9EAA401-4CBC-44BF-AC80-519462B45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48" y="2618214"/>
            <a:ext cx="2982918" cy="198861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8200BAC-3265-4D90-A0B8-8F9590073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618214"/>
            <a:ext cx="4572000" cy="19888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A58131A-2ABF-4581-8501-601C4F3DC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52916"/>
            <a:ext cx="7772400" cy="646331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Városi mobilitási terv - lépések</a:t>
            </a:r>
            <a:endParaRPr lang="hu-HU" altLang="hu-HU" sz="6000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17989D6-8439-4202-8333-D1FF4B694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12777"/>
            <a:ext cx="7989888" cy="4683224"/>
          </a:xfrm>
        </p:spPr>
        <p:txBody>
          <a:bodyPr/>
          <a:lstStyle/>
          <a:p>
            <a:pPr marL="0" indent="0" algn="l">
              <a:buNone/>
            </a:pPr>
            <a:r>
              <a:rPr lang="hu-HU" sz="2400" b="1" i="0" u="sng" strike="noStrike" baseline="0" dirty="0">
                <a:solidFill>
                  <a:srgbClr val="FFCD00"/>
                </a:solidFill>
                <a:latin typeface="TimesNewRomanPS-BoldMT"/>
              </a:rPr>
              <a:t>A városi mobilitási terv kidolgozásának lépései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Kiindulás: „Szeretnénk városunk lakóinak közlekedési feltételeit és életminőségét javítani”</a:t>
            </a:r>
          </a:p>
          <a:p>
            <a:pPr marL="0" indent="0" algn="l">
              <a:buNone/>
            </a:pPr>
            <a:r>
              <a:rPr lang="hu-HU" sz="2400" b="1" i="0" u="sng" strike="noStrike" baseline="0" dirty="0">
                <a:solidFill>
                  <a:srgbClr val="FFCD00"/>
                </a:solidFill>
                <a:latin typeface="TimesNewRomanPS-BoldMT"/>
              </a:rPr>
              <a:t>I. fázis: Gondos előkészítés</a:t>
            </a:r>
          </a:p>
          <a:p>
            <a:pPr algn="l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sikeres tervhez szükséges képességek meghatározása</a:t>
            </a:r>
          </a:p>
          <a:p>
            <a:pPr lvl="1"/>
            <a:r>
              <a:rPr lang="pt-BR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Elkötelezettség a fenntartható mobilitás alapelvei iránt</a:t>
            </a:r>
          </a:p>
          <a:p>
            <a:pPr lvl="1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 nemzeti és regionális keretek hatásainak értékelése</a:t>
            </a:r>
          </a:p>
          <a:p>
            <a:pPr lvl="1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Önértékelés</a:t>
            </a:r>
          </a:p>
          <a:p>
            <a:pPr lvl="1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Erőforrások rendelkezésre állásának vizsgálata</a:t>
            </a:r>
          </a:p>
          <a:p>
            <a:pPr lvl="1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Alapvető ütemezés meghatározása</a:t>
            </a:r>
          </a:p>
          <a:p>
            <a:pPr lvl="1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Kulcsszereplők és érintettek azonosítása</a:t>
            </a:r>
            <a:endParaRPr lang="hu-HU" altLang="hu-HU" sz="2200" dirty="0"/>
          </a:p>
        </p:txBody>
      </p:sp>
      <p:sp>
        <p:nvSpPr>
          <p:cNvPr id="23556" name="Dia számának helye 5">
            <a:extLst>
              <a:ext uri="{FF2B5EF4-FFF2-40B4-BE49-F238E27FC236}">
                <a16:creationId xmlns:a16="http://schemas.microsoft.com/office/drawing/2014/main" id="{88595AF5-D466-48D8-BC86-447B26527C3A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1DE2F98-D7C2-4657-9E59-BB7A9A420918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0392037-081A-4697-A20D-1B673DD6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45" y="6308725"/>
            <a:ext cx="7488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0"/>
              </a:spcBef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Consult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(Sebastian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Bührmann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Frank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Wefering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Siegfried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):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Guidelines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.</a:t>
            </a:r>
          </a:p>
          <a:p>
            <a:pPr algn="l">
              <a:spcBef>
                <a:spcPts val="0"/>
              </a:spcBef>
              <a:buNone/>
            </a:pP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Developing and Implementing a Sustainable Urban Mobility Plan. 2011. </a:t>
            </a:r>
            <a:endParaRPr lang="hu-HU" altLang="hu-HU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>
            <a:extLst>
              <a:ext uri="{FF2B5EF4-FFF2-40B4-BE49-F238E27FC236}">
                <a16:creationId xmlns:a16="http://schemas.microsoft.com/office/drawing/2014/main" id="{91823E2E-7EAF-492D-8414-82FDC30FA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45" y="6308725"/>
            <a:ext cx="7488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0"/>
              </a:spcBef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Consult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(Sebastian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Bührmann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Frank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Wefering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Siegfried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):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Guidelines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.</a:t>
            </a:r>
          </a:p>
          <a:p>
            <a:pPr algn="l">
              <a:spcBef>
                <a:spcPts val="0"/>
              </a:spcBef>
              <a:buNone/>
            </a:pP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Developing and Implementing a Sustainable Urban Mobility Plan. 2011. </a:t>
            </a:r>
            <a:endParaRPr lang="hu-HU" altLang="hu-HU" sz="1100" b="0" dirty="0">
              <a:solidFill>
                <a:schemeClr val="tx1"/>
              </a:solidFill>
            </a:endParaRPr>
          </a:p>
        </p:txBody>
      </p:sp>
      <p:sp>
        <p:nvSpPr>
          <p:cNvPr id="24581" name="Dia számának helye 5">
            <a:extLst>
              <a:ext uri="{FF2B5EF4-FFF2-40B4-BE49-F238E27FC236}">
                <a16:creationId xmlns:a16="http://schemas.microsoft.com/office/drawing/2014/main" id="{9B6F0CAC-3C3F-46CE-818A-DA1435817861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D6376B1-F07E-4396-9FA7-372B550CDAA7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534B733-B9BD-4F49-8553-AB5087C80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05754"/>
            <a:ext cx="7772400" cy="646331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Városi mobilitási terv - lépések</a:t>
            </a:r>
            <a:endParaRPr lang="hu-HU" altLang="hu-HU" sz="60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4FC8194-EC35-41B4-BAC1-75EE5D68DFC9}"/>
              </a:ext>
            </a:extLst>
          </p:cNvPr>
          <p:cNvSpPr txBox="1"/>
          <p:nvPr/>
        </p:nvSpPr>
        <p:spPr>
          <a:xfrm>
            <a:off x="579795" y="1340768"/>
            <a:ext cx="8062665" cy="375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FCD00"/>
                </a:solidFill>
                <a:latin typeface="TimesNewRomanPS-BoldMT"/>
              </a:rPr>
              <a:t>A tervezés menetének és fókuszának megha</a:t>
            </a:r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tározása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</a:pPr>
            <a:r>
              <a:rPr lang="hu-HU" sz="2200" b="1" dirty="0">
                <a:solidFill>
                  <a:srgbClr val="FFCD00"/>
                </a:solidFill>
                <a:latin typeface="TimesNewRomanPS-BoldMT"/>
              </a:rPr>
              <a:t>Határokon és hatáskörökön felülemelkedő látásmód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</a:pPr>
            <a:r>
              <a:rPr lang="hu-HU" sz="2200" b="1" dirty="0">
                <a:solidFill>
                  <a:srgbClr val="FFCD00"/>
                </a:solidFill>
                <a:latin typeface="TimesNewRomanPS-BoldMT"/>
              </a:rPr>
              <a:t>A szakpolitikák összehangolására és integrált tervezési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</a:pPr>
            <a:r>
              <a:rPr lang="hu-HU" sz="2200" b="1" dirty="0">
                <a:solidFill>
                  <a:srgbClr val="FFCD00"/>
                </a:solidFill>
                <a:latin typeface="TimesNewRomanPS-BoldMT"/>
              </a:rPr>
              <a:t>megközelítésre való törekvés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</a:pPr>
            <a:r>
              <a:rPr lang="hu-HU" sz="2200" b="1" dirty="0">
                <a:solidFill>
                  <a:srgbClr val="FFCD00"/>
                </a:solidFill>
                <a:latin typeface="TimesNewRomanPS-BoldMT"/>
              </a:rPr>
              <a:t>A lakosság és más érintettek bevonásának megtervezése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</a:pPr>
            <a:r>
              <a:rPr lang="hu-HU" sz="2200" b="1" dirty="0">
                <a:solidFill>
                  <a:srgbClr val="FFCD00"/>
                </a:solidFill>
                <a:latin typeface="TimesNewRomanPS-BoldMT"/>
              </a:rPr>
              <a:t>Megállapodás a munkatervről és az irányítási rendről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A mobilitási helyzet elemzése és forgatókönyvek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</a:pPr>
            <a:r>
              <a:rPr lang="hu-HU" sz="2200" b="1" dirty="0">
                <a:solidFill>
                  <a:srgbClr val="FFCD00"/>
                </a:solidFill>
                <a:latin typeface="TimesNewRomanPS-BoldMT"/>
              </a:rPr>
              <a:t>Problémák és lehetőségek elemzése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</a:pPr>
            <a:r>
              <a:rPr lang="hu-HU" sz="2200" b="1" dirty="0">
                <a:solidFill>
                  <a:srgbClr val="FFCD00"/>
                </a:solidFill>
                <a:latin typeface="TimesNewRomanPS-BoldMT"/>
              </a:rPr>
              <a:t>Forgatókönyvek kidolgozása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5954103-4490-467D-BECF-FCA552E2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759" y="4471756"/>
            <a:ext cx="2414446" cy="159250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5A23AC2E-C432-4904-BC31-8BC38C7F9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836711"/>
            <a:ext cx="8352927" cy="5405993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hu-HU" sz="2400" b="1" i="0" u="sng" strike="noStrike" baseline="0" dirty="0">
                <a:solidFill>
                  <a:srgbClr val="FFCD00"/>
                </a:solidFill>
                <a:latin typeface="TimesNewRomanPS-BoldMT"/>
              </a:rPr>
              <a:t>II. fázis: Ésszerű és átlátható célmeghatározás</a:t>
            </a:r>
            <a:endParaRPr lang="hu-HU" sz="2400" b="1" u="sng" dirty="0">
              <a:solidFill>
                <a:srgbClr val="FFCD00"/>
              </a:solidFill>
              <a:latin typeface="TimesNewRomanPS-BoldMT"/>
            </a:endParaRP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CD00"/>
                </a:solidFill>
                <a:latin typeface="TimesNewRomanPS-BoldMT"/>
              </a:rPr>
              <a:t>Átfogó jövőkép meghatározása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</a:pPr>
            <a:r>
              <a:rPr lang="hu-HU" sz="2200" b="1" dirty="0">
                <a:solidFill>
                  <a:srgbClr val="FFCD00"/>
                </a:solidFill>
                <a:latin typeface="TimesNewRomanPS-BoldMT"/>
              </a:rPr>
              <a:t>Átfogó jövőkép meghatározása a közlekedésben és azon túl</a:t>
            </a:r>
          </a:p>
          <a:p>
            <a:pPr marL="742950" lvl="1" indent="-285750" algn="just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</a:pPr>
            <a:r>
              <a:rPr lang="hu-HU" sz="2200" b="1" dirty="0">
                <a:solidFill>
                  <a:srgbClr val="FFCD00"/>
                </a:solidFill>
                <a:latin typeface="TimesNewRomanPS-BoldMT"/>
              </a:rPr>
              <a:t>A lakosság és más érintettek aktív tájékoztatása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Prioritások és mérhető célok meghatározása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 mobilitás célrendszerének meghatározása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SMART (Specifikus, Mérhető, Átlátható, Reális, Teljesíthető) célok megfogalmazása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Hatékony intézkedéscsomagok összeállítása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 leghatékonyabb intézkedések beazonosítása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Más városok tapasztalatainak figyelembe vétele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Az ár-érték arány szem előtt tartása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Szinergiák megteremtése</a:t>
            </a:r>
            <a:endParaRPr lang="hu-HU" altLang="hu-HU" sz="2200" dirty="0"/>
          </a:p>
        </p:txBody>
      </p:sp>
      <p:sp>
        <p:nvSpPr>
          <p:cNvPr id="25605" name="Dia számának helye 5">
            <a:extLst>
              <a:ext uri="{FF2B5EF4-FFF2-40B4-BE49-F238E27FC236}">
                <a16:creationId xmlns:a16="http://schemas.microsoft.com/office/drawing/2014/main" id="{5920CC2F-ECB0-4DF5-9EAD-6044C457CB48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1081340-DFEE-4346-ADF0-595D2217D00E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E77AE58-933F-4A8F-BC17-6658AAA67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669"/>
            <a:ext cx="7772400" cy="646331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Városi mobilitási terv - lépések</a:t>
            </a:r>
            <a:endParaRPr lang="hu-HU" altLang="hu-HU" sz="60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3737FDC-9CE3-41F7-8C07-E3A5E1E64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45" y="6308725"/>
            <a:ext cx="7488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0"/>
              </a:spcBef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Consult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(Sebastian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Bührmann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Frank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Wefering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Siegfried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):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Guidelines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.</a:t>
            </a:r>
          </a:p>
          <a:p>
            <a:pPr algn="l">
              <a:spcBef>
                <a:spcPts val="0"/>
              </a:spcBef>
              <a:buNone/>
            </a:pP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Developing and Implementing a Sustainable Urban Mobility Plan. 2011. </a:t>
            </a:r>
            <a:endParaRPr lang="hu-HU" altLang="hu-HU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534CB9A2-4829-4E7F-A1E5-B1DB38533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664" y="1194232"/>
            <a:ext cx="8243800" cy="489924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b="1" i="0" u="sng" strike="noStrike" baseline="0" dirty="0">
                <a:solidFill>
                  <a:srgbClr val="FFCD00"/>
                </a:solidFill>
                <a:latin typeface="TimesNewRomanPS-BoldMT"/>
              </a:rPr>
              <a:t>III. fázis: A terv kidolgozása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Felelősségi körök meghatározása, források hozzárendelése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Források és felelősségek hozzárendelése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Cselekvési terv és költségvetés készítése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Monitoring és értékelési rendszer kidolgozása és beépítése a tervbe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Monitoring és értékelési szempontok meghatározása</a:t>
            </a:r>
          </a:p>
          <a:p>
            <a:pPr algn="just">
              <a:spcBef>
                <a:spcPts val="600"/>
              </a:spcBef>
            </a:pPr>
            <a:r>
              <a:rPr lang="hu-HU" sz="2400" b="1" i="0" u="none" strike="noStrike" baseline="0" dirty="0">
                <a:solidFill>
                  <a:srgbClr val="FFCD00"/>
                </a:solidFill>
              </a:rPr>
              <a:t>A Fenntartható városi mobilitási terv jóváhagyása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</a:rPr>
              <a:t>Minőségellenőrzés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</a:rPr>
              <a:t>Jóváhagyás a város vezetése (önkormányzati közgyűlés) által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</a:rPr>
              <a:t>A terv elfogadottságának és támogatottságának erősítése</a:t>
            </a:r>
            <a:endParaRPr lang="hu-HU" altLang="hu-HU" sz="2200" dirty="0"/>
          </a:p>
        </p:txBody>
      </p:sp>
      <p:sp>
        <p:nvSpPr>
          <p:cNvPr id="26629" name="Dia számának helye 5">
            <a:extLst>
              <a:ext uri="{FF2B5EF4-FFF2-40B4-BE49-F238E27FC236}">
                <a16:creationId xmlns:a16="http://schemas.microsoft.com/office/drawing/2014/main" id="{1798162E-8D56-4E6B-8E9D-0BFE29C037D8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1805D28-BB59-4CD6-9BAF-B1E16BC5B13F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1D6E389-1B7A-4D93-B7A6-EA778662F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646331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Városi mobilitási terv - lépések</a:t>
            </a:r>
            <a:endParaRPr lang="hu-HU" altLang="hu-HU" sz="60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5AA95D1-5892-4CE5-B559-1C195B67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45" y="6308725"/>
            <a:ext cx="7488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0"/>
              </a:spcBef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Consult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(Sebastian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Bührmann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Frank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Wefering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Siegfried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):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Guidelines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.</a:t>
            </a:r>
          </a:p>
          <a:p>
            <a:pPr algn="l">
              <a:spcBef>
                <a:spcPts val="0"/>
              </a:spcBef>
              <a:buNone/>
            </a:pP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Developing and Implementing a Sustainable Urban Mobility Plan. 2011. </a:t>
            </a:r>
            <a:endParaRPr lang="hu-HU" altLang="hu-HU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91F856F2-EE03-42D5-AEAF-002E50DA2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1345" y="1340769"/>
            <a:ext cx="8125111" cy="4755232"/>
          </a:xfrm>
        </p:spPr>
        <p:txBody>
          <a:bodyPr/>
          <a:lstStyle/>
          <a:p>
            <a:pPr marL="0" indent="0" algn="l">
              <a:buNone/>
            </a:pPr>
            <a:r>
              <a:rPr lang="hu-HU" sz="2400" b="1" i="0" u="sng" strike="noStrike" baseline="0" dirty="0">
                <a:solidFill>
                  <a:srgbClr val="FFCD00"/>
                </a:solidFill>
                <a:latin typeface="TimesNewRomanPS-BoldMT"/>
              </a:rPr>
              <a:t>IV. fázis: A terv végrehajtása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végrehajtás során megfelelő irányítás és kommunikáció biztosítása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 terv megvalósulásának irányítása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Az érintettek tájékoztatása és bevonása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 céloknak megfelelő előrehaladás ellenőrzése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Visszacsatolás, tanulságok levonása</a:t>
            </a:r>
          </a:p>
          <a:p>
            <a:pPr lvl="1" algn="just"/>
            <a:r>
              <a:rPr lang="pt-BR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Rendszeres frissítés, naprakész terv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 célok elérésének vizsgálata – a siker- és kudarctényezők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megértése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 következő tervciklus új kihívásainak rögzítése</a:t>
            </a:r>
            <a:endParaRPr lang="hu-HU" altLang="hu-HU" sz="2200" dirty="0"/>
          </a:p>
        </p:txBody>
      </p:sp>
      <p:sp>
        <p:nvSpPr>
          <p:cNvPr id="27653" name="Dia számának helye 5">
            <a:extLst>
              <a:ext uri="{FF2B5EF4-FFF2-40B4-BE49-F238E27FC236}">
                <a16:creationId xmlns:a16="http://schemas.microsoft.com/office/drawing/2014/main" id="{2D668870-F627-401B-9C9C-206F9D5DB072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5197026-6C71-45F3-9EC4-B6941E8EE70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3B81F79-1F15-416B-8F6D-6C6863D97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45" y="6308725"/>
            <a:ext cx="7488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0"/>
              </a:spcBef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Consult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 (Sebastian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Bührmann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Frank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Wefering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, Siegfried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):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Guidelines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MT"/>
              </a:rPr>
              <a:t>.</a:t>
            </a:r>
          </a:p>
          <a:p>
            <a:pPr algn="l">
              <a:spcBef>
                <a:spcPts val="0"/>
              </a:spcBef>
              <a:buNone/>
            </a:pP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Developing and Implementing a Sustainable Urban Mobility Plan. 2011. </a:t>
            </a:r>
            <a:endParaRPr lang="hu-HU" altLang="hu-HU" sz="1100" b="0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72E4D8E-3189-4E6B-B3A6-31589F6B5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646331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Városi mobilitási terv - lépések</a:t>
            </a:r>
            <a:endParaRPr lang="hu-HU" altLang="hu-HU" sz="60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9CBB301F-E437-4B22-8E0C-56B6EE725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74369"/>
            <a:ext cx="7800975" cy="673417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6B05D70-748B-4CAD-80E8-A16508F8E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832" y="74369"/>
            <a:ext cx="4534272" cy="400110"/>
          </a:xfrm>
        </p:spPr>
        <p:txBody>
          <a:bodyPr/>
          <a:lstStyle/>
          <a:p>
            <a:r>
              <a:rPr lang="hu-HU" sz="2000" b="1" i="0" u="none" strike="noStrike" baseline="0" dirty="0">
                <a:solidFill>
                  <a:schemeClr val="bg2"/>
                </a:solidFill>
                <a:latin typeface="TimesNewRomanPS-BoldMT"/>
              </a:rPr>
              <a:t>Városi mobilitási terv - lépések</a:t>
            </a:r>
            <a:endParaRPr lang="hu-HU" altLang="hu-HU" sz="4000" dirty="0">
              <a:solidFill>
                <a:schemeClr val="bg2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D86BB0-DB75-4007-8799-1E2082645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" y="6285324"/>
            <a:ext cx="69853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hu-HU" altLang="hu-HU" sz="1400" b="0" dirty="0">
                <a:solidFill>
                  <a:schemeClr val="bg2"/>
                </a:solidFill>
              </a:rPr>
              <a:t>Forrás: </a:t>
            </a:r>
            <a:r>
              <a:rPr lang="hu-HU" sz="1400" b="0" dirty="0">
                <a:solidFill>
                  <a:schemeClr val="bg2"/>
                </a:solidFill>
                <a:effectLst/>
                <a:latin typeface="+mn-lt"/>
              </a:rPr>
              <a:t>Fenntartható Városi Mobilitási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hu-HU" sz="1400" b="0" dirty="0">
                <a:solidFill>
                  <a:schemeClr val="bg2"/>
                </a:solidFill>
                <a:effectLst/>
                <a:latin typeface="+mn-lt"/>
              </a:rPr>
              <a:t>Tervek kidolgozása és végrehajtása Útmutató 2014</a:t>
            </a:r>
            <a:r>
              <a:rPr lang="hu-HU" altLang="hu-HU" sz="1400" b="0" dirty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sp>
        <p:nvSpPr>
          <p:cNvPr id="28677" name="Dia számának helye 5">
            <a:extLst>
              <a:ext uri="{FF2B5EF4-FFF2-40B4-BE49-F238E27FC236}">
                <a16:creationId xmlns:a16="http://schemas.microsoft.com/office/drawing/2014/main" id="{F80C9738-9AE5-41B8-ABC3-088C6A32E3E7}"/>
              </a:ext>
            </a:extLst>
          </p:cNvPr>
          <p:cNvSpPr txBox="1">
            <a:spLocks noGrp="1"/>
          </p:cNvSpPr>
          <p:nvPr/>
        </p:nvSpPr>
        <p:spPr bwMode="auto">
          <a:xfrm>
            <a:off x="7216556" y="637016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8BE538C-557C-48DA-90B8-056F0FCDE07A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827CE338-E5BE-4D73-88C1-2B1226532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3967"/>
            <a:ext cx="7772400" cy="646331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Városi mobilitási terv - módszerek</a:t>
            </a:r>
            <a:endParaRPr lang="hu-HU" altLang="hu-HU" sz="6000" dirty="0"/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D3567B4D-FC87-4D35-A39C-9417960BE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98604"/>
            <a:ext cx="8568952" cy="539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Az alkalmazásra javasolt módszer fő jellemzői</a:t>
            </a:r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:</a:t>
            </a:r>
            <a:endParaRPr lang="hu-HU" sz="1800" b="1" i="0" u="none" strike="noStrike" baseline="0" dirty="0">
              <a:solidFill>
                <a:srgbClr val="FFCD00"/>
              </a:solidFill>
              <a:latin typeface="TimesNewRomanPS-BoldMT"/>
            </a:endParaRP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részvételen alapuló megközelítés,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fenntarthatóság iránti elkötelezettség,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integrált szemléletmód,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átfogó fenntartható fejlesztési stratégiába ágyazott jövőkép,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a közlekedés költségeinek és hasznainak számbavétele.</a:t>
            </a:r>
          </a:p>
          <a:p>
            <a:pPr marL="457200" indent="-457200" algn="just"/>
            <a:r>
              <a:rPr lang="hu-HU" sz="2400" dirty="0">
                <a:solidFill>
                  <a:srgbClr val="FFCD00"/>
                </a:solidFill>
                <a:latin typeface="TimesNewRomanPS-BoldMT"/>
              </a:rPr>
              <a:t>A </a:t>
            </a:r>
            <a:r>
              <a:rPr lang="hu-HU" sz="2200" dirty="0">
                <a:solidFill>
                  <a:srgbClr val="FFCD00"/>
                </a:solidFill>
                <a:latin typeface="TimesNewRomanPS-BoldMT"/>
              </a:rPr>
              <a:t>városi</a:t>
            </a:r>
            <a:r>
              <a:rPr lang="hu-HU" sz="2400" dirty="0">
                <a:solidFill>
                  <a:srgbClr val="FFCD00"/>
                </a:solidFill>
                <a:latin typeface="TimesNewRomanPS-BoldMT"/>
              </a:rPr>
              <a:t> mobilitási jövőképek, szcenáriók elkészítésekor használható eljárások: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integrált közlekedési és terület-felhasználási tervező rendszerek,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négy lépcsős közlekedési modellezés,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multimodális modellek,</a:t>
            </a:r>
          </a:p>
          <a:p>
            <a:pPr lvl="1" algn="just"/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egy módra vonatkozó (</a:t>
            </a:r>
            <a:r>
              <a:rPr lang="hu-HU" sz="2200" b="1" i="0" u="none" strike="noStrike" baseline="0" dirty="0" err="1">
                <a:solidFill>
                  <a:srgbClr val="FFCD00"/>
                </a:solidFill>
                <a:latin typeface="TimesNewRomanPS-BoldMT"/>
              </a:rPr>
              <a:t>unimodális</a:t>
            </a:r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) modellek,</a:t>
            </a:r>
          </a:p>
          <a:p>
            <a:pPr lvl="1" algn="just"/>
            <a:r>
              <a:rPr lang="hu-HU" sz="2200" b="1" i="0" u="none" strike="noStrike" baseline="0" dirty="0" err="1">
                <a:solidFill>
                  <a:srgbClr val="FFCD00"/>
                </a:solidFill>
                <a:latin typeface="TimesNewRomanPS-BoldMT"/>
              </a:rPr>
              <a:t>mikroszimulációs</a:t>
            </a:r>
            <a:r>
              <a:rPr lang="hu-HU" sz="2200" b="1" i="0" u="none" strike="noStrike" baseline="0" dirty="0">
                <a:solidFill>
                  <a:srgbClr val="FFCD00"/>
                </a:solidFill>
                <a:latin typeface="TimesNewRomanPS-BoldMT"/>
              </a:rPr>
              <a:t> tervező programok.</a:t>
            </a:r>
            <a:endParaRPr lang="hu-HU" altLang="hu-HU" sz="2200" dirty="0"/>
          </a:p>
        </p:txBody>
      </p:sp>
      <p:sp>
        <p:nvSpPr>
          <p:cNvPr id="29702" name="Dia számának helye 5">
            <a:extLst>
              <a:ext uri="{FF2B5EF4-FFF2-40B4-BE49-F238E27FC236}">
                <a16:creationId xmlns:a16="http://schemas.microsoft.com/office/drawing/2014/main" id="{09A6CA94-F4A5-4C00-BCDE-807789174BD4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7844CA9-D02A-4626-A3CA-6E3868102B00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53FA4F7-A6EF-4962-AEB5-595889CB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381750"/>
            <a:ext cx="6985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-Bold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-BoldMT"/>
              </a:rPr>
              <a:t>Consult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: Fenntartható városi mobilitási tervek.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DF183DEF-56DD-40A8-AD09-6F059EB0E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5025"/>
            <a:ext cx="7772400" cy="5260975"/>
          </a:xfrm>
        </p:spPr>
        <p:txBody>
          <a:bodyPr/>
          <a:lstStyle/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fenntartható városi közlekedésre irányuló kutatások és fejlesztések átfogó európai programja a CIVITAS (City – </a:t>
            </a:r>
            <a:r>
              <a:rPr lang="hu-HU" sz="2400" b="1" i="0" u="none" strike="noStrike" baseline="0" dirty="0" err="1">
                <a:solidFill>
                  <a:srgbClr val="FFCD00"/>
                </a:solidFill>
                <a:latin typeface="TimesNewRomanPS-BoldMT"/>
              </a:rPr>
              <a:t>VITAlity</a:t>
            </a: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 - </a:t>
            </a:r>
            <a:r>
              <a:rPr lang="hu-HU" sz="2400" b="1" i="0" u="none" strike="noStrike" baseline="0" dirty="0" err="1">
                <a:solidFill>
                  <a:srgbClr val="FFCD00"/>
                </a:solidFill>
                <a:latin typeface="TimesNewRomanPS-BoldMT"/>
              </a:rPr>
              <a:t>Sustainability</a:t>
            </a: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, azaz város – élhetőség - fenntarthatóság) melynek projektjei az Európai Bizottság társfinanszírozásával valósulnak meg.</a:t>
            </a:r>
          </a:p>
          <a:p>
            <a:pPr algn="just"/>
            <a:r>
              <a:rPr lang="pt-BR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CIVITAS program célja a hagyományos városi</a:t>
            </a: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 közlekedés radikális megváltoztatása integrált fenntartható városi közlekedési stratégiák és intézkedések megvalósításával. </a:t>
            </a: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  <a:hlinkClick r:id="rId2"/>
              </a:rPr>
              <a:t>http://civitas.eu/</a:t>
            </a:r>
            <a:endParaRPr lang="hu-HU" sz="2400" b="1" i="0" u="none" strike="noStrike" baseline="0" dirty="0">
              <a:solidFill>
                <a:srgbClr val="FFCD00"/>
              </a:solidFill>
              <a:latin typeface="TimesNewRomanPS-BoldMT"/>
            </a:endParaRPr>
          </a:p>
          <a:p>
            <a:pPr lvl="1" algn="just"/>
            <a:r>
              <a:rPr lang="hu-HU" sz="2000" b="1" i="0" u="none" strike="noStrike" baseline="0" dirty="0">
                <a:solidFill>
                  <a:srgbClr val="FFCD00"/>
                </a:solidFill>
                <a:latin typeface="TimesNewRomanPS-BoldMT"/>
              </a:rPr>
              <a:t>2002-2006 között 19 városban 4 projektcsoport (Pécs),</a:t>
            </a:r>
          </a:p>
          <a:p>
            <a:pPr lvl="1" algn="just"/>
            <a:r>
              <a:rPr lang="hu-HU" sz="2000" b="1" i="0" u="none" strike="noStrike" baseline="0" dirty="0">
                <a:solidFill>
                  <a:srgbClr val="FFCD00"/>
                </a:solidFill>
                <a:latin typeface="TimesNewRomanPS-BoldMT"/>
              </a:rPr>
              <a:t>2005-2009 között 17 városban 4 projektcsoport (Debrecen),</a:t>
            </a:r>
          </a:p>
          <a:p>
            <a:pPr lvl="1"/>
            <a:r>
              <a:rPr lang="hu-HU" sz="2000" b="1" i="0" u="none" strike="noStrike" baseline="0" dirty="0">
                <a:solidFill>
                  <a:srgbClr val="FFCD00"/>
                </a:solidFill>
                <a:latin typeface="TimesNewRomanPS-BoldMT"/>
              </a:rPr>
              <a:t>2008-2012 között 25 városban 5 projektcsoport,</a:t>
            </a:r>
          </a:p>
          <a:p>
            <a:pPr lvl="1"/>
            <a:r>
              <a:rPr lang="hu-HU" sz="2000" b="1" i="0" u="none" strike="noStrike" baseline="0" dirty="0">
                <a:solidFill>
                  <a:srgbClr val="FFCD00"/>
                </a:solidFill>
                <a:latin typeface="TimesNewRomanPS-BoldMT"/>
              </a:rPr>
              <a:t>2012-2016 között 8 városban 2 projektcsoport,</a:t>
            </a:r>
          </a:p>
          <a:p>
            <a:pPr lvl="1"/>
            <a:r>
              <a:rPr lang="hu-HU" sz="2000" b="1" i="0" u="none" strike="noStrike" baseline="0" dirty="0">
                <a:solidFill>
                  <a:srgbClr val="FFCD00"/>
                </a:solidFill>
                <a:latin typeface="TimesNewRomanPS-BoldMT"/>
              </a:rPr>
              <a:t>2016-2020 között 17 városban 3 projektcsoport.</a:t>
            </a:r>
          </a:p>
        </p:txBody>
      </p:sp>
      <p:sp>
        <p:nvSpPr>
          <p:cNvPr id="30725" name="Dia számának helye 5">
            <a:extLst>
              <a:ext uri="{FF2B5EF4-FFF2-40B4-BE49-F238E27FC236}">
                <a16:creationId xmlns:a16="http://schemas.microsoft.com/office/drawing/2014/main" id="{2B5D359F-54B5-4718-A625-8ACBCC7DC822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A9F9EF2-1673-4FC5-9949-D98D492B737F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200850-0FDC-4F33-AE86-56394D305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7667"/>
            <a:ext cx="8496944" cy="634333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programok</a:t>
            </a:r>
            <a:endParaRPr lang="hu-HU" altLang="hu-HU" sz="9600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39FEA7D-A52B-4ACB-8E4E-87CDE4BEA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381750"/>
            <a:ext cx="6985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http://civitas.eu/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1573D5FF-D0CD-4FCF-AFA6-AC4AB0364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552" y="1168186"/>
            <a:ext cx="8136904" cy="4967088"/>
          </a:xfrm>
        </p:spPr>
        <p:txBody>
          <a:bodyPr/>
          <a:lstStyle/>
          <a:p>
            <a:pPr algn="just"/>
            <a:r>
              <a:rPr lang="pt-BR" b="1" i="0" u="none" strike="noStrike" baseline="0" dirty="0">
                <a:solidFill>
                  <a:srgbClr val="FFCD00"/>
                </a:solidFill>
                <a:latin typeface="TimesNewRomanPS-BoldMT"/>
              </a:rPr>
              <a:t>A CIVITAS program fő céljai:</a:t>
            </a:r>
          </a:p>
          <a:p>
            <a:pPr lvl="1" algn="just"/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fenntartható, tiszta és energia-hatékony városi közlekedési megoldások </a:t>
            </a:r>
            <a:r>
              <a:rPr lang="hu-HU" b="1" i="0" u="none" strike="noStrike" baseline="0" dirty="0" err="1">
                <a:solidFill>
                  <a:srgbClr val="FFCD00"/>
                </a:solidFill>
                <a:latin typeface="TimesNewRomanPS-BoldMT"/>
              </a:rPr>
              <a:t>előremozdítása</a:t>
            </a:r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 és megvalósítása,</a:t>
            </a:r>
          </a:p>
          <a:p>
            <a:pPr lvl="1" algn="just"/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integrált technológiai és politikai intézkedéscsomagok megvalósítása az energia és közlekedés területén,</a:t>
            </a:r>
          </a:p>
          <a:p>
            <a:pPr lvl="1" algn="just"/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„kritikus tömeg” létrehozása az innovációs piac fejlesztése érdekében.</a:t>
            </a:r>
            <a:endParaRPr lang="hu-HU" altLang="hu-HU" sz="4000" dirty="0"/>
          </a:p>
        </p:txBody>
      </p:sp>
      <p:sp>
        <p:nvSpPr>
          <p:cNvPr id="31749" name="Dia számának helye 5">
            <a:extLst>
              <a:ext uri="{FF2B5EF4-FFF2-40B4-BE49-F238E27FC236}">
                <a16:creationId xmlns:a16="http://schemas.microsoft.com/office/drawing/2014/main" id="{C8790211-3DBF-4803-B95B-B6E9B99931C2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CC99C52-7A3B-46F6-8EE1-61F65F71A0CB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688AD4-E949-4A5F-AA7B-D4EA93D2E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7667"/>
            <a:ext cx="8496944" cy="925070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programok</a:t>
            </a:r>
            <a:endParaRPr lang="hu-HU" altLang="hu-HU" sz="96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439E969-4B1F-4986-A7EE-26DE0E12E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381750"/>
            <a:ext cx="6985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http://civitas.eu/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CC0AAAA-CF3E-4E4C-A600-0C820F36B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1" r="465"/>
          <a:stretch/>
        </p:blipFill>
        <p:spPr>
          <a:xfrm>
            <a:off x="1042988" y="4652714"/>
            <a:ext cx="6545694" cy="14173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Dia számának helye 5">
            <a:extLst>
              <a:ext uri="{FF2B5EF4-FFF2-40B4-BE49-F238E27FC236}">
                <a16:creationId xmlns:a16="http://schemas.microsoft.com/office/drawing/2014/main" id="{E741A9F2-8D56-46E5-B083-A25FAA5920CC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070250D-3113-4BCF-AF96-A0550B1B9EC9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FE13DD-4233-45A0-8FF4-FC5EBF5D5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7667"/>
            <a:ext cx="8496944" cy="925070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programok</a:t>
            </a:r>
            <a:endParaRPr lang="hu-HU" altLang="hu-HU" sz="96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D2F5B1-3382-4FA6-AD2A-87D0B918F43D}"/>
              </a:ext>
            </a:extLst>
          </p:cNvPr>
          <p:cNvSpPr txBox="1">
            <a:spLocks noChangeArrowheads="1"/>
          </p:cNvSpPr>
          <p:nvPr/>
        </p:nvSpPr>
        <p:spPr>
          <a:xfrm>
            <a:off x="681111" y="1128938"/>
            <a:ext cx="7772400" cy="4967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t-BR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CIVITAS programban résztvevő városok által</a:t>
            </a: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 kidolgozott és megvalósított integrált stratégiák és megoldások tíz tematikus területre oszthatók fel:</a:t>
            </a:r>
          </a:p>
          <a:p>
            <a:pPr lvl="1"/>
            <a:r>
              <a:rPr lang="hu-HU" sz="2000" b="1" dirty="0"/>
              <a:t>Autó-független életmód</a:t>
            </a:r>
          </a:p>
          <a:p>
            <a:pPr lvl="1"/>
            <a:r>
              <a:rPr lang="hu-HU" sz="2000" b="1" dirty="0"/>
              <a:t>Tiszta üzemanyag és jármű</a:t>
            </a:r>
          </a:p>
          <a:p>
            <a:pPr lvl="1"/>
            <a:r>
              <a:rPr lang="hu-HU" sz="2000" b="1" dirty="0"/>
              <a:t>Közösségi közlekedés</a:t>
            </a:r>
          </a:p>
          <a:p>
            <a:pPr lvl="1"/>
            <a:r>
              <a:rPr lang="hu-HU" sz="2000" b="1" dirty="0"/>
              <a:t>Igényt befolyásoló stratégiák</a:t>
            </a:r>
          </a:p>
          <a:p>
            <a:pPr lvl="1"/>
            <a:r>
              <a:rPr lang="hu-HU" sz="2000" b="1" dirty="0"/>
              <a:t>Integrált tervezés</a:t>
            </a:r>
          </a:p>
          <a:p>
            <a:pPr lvl="1"/>
            <a:r>
              <a:rPr lang="hu-HU" sz="2000" b="1" dirty="0"/>
              <a:t>Mobilitás menedzsment</a:t>
            </a:r>
          </a:p>
          <a:p>
            <a:pPr lvl="1"/>
            <a:r>
              <a:rPr lang="hu-HU" sz="2000" b="1" dirty="0"/>
              <a:t>Érdekeltek bevonása</a:t>
            </a:r>
          </a:p>
          <a:p>
            <a:pPr lvl="1"/>
            <a:r>
              <a:rPr lang="hu-HU" sz="2000" b="1" dirty="0"/>
              <a:t>Biztonság</a:t>
            </a:r>
          </a:p>
          <a:p>
            <a:pPr lvl="1"/>
            <a:r>
              <a:rPr lang="hu-HU" sz="2000" b="1" dirty="0"/>
              <a:t>Közlekedési telematika</a:t>
            </a:r>
          </a:p>
          <a:p>
            <a:pPr lvl="1"/>
            <a:r>
              <a:rPr lang="hu-HU" sz="2000" b="1" dirty="0"/>
              <a:t>Városi teherszállítás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31CEE62-1EDC-4164-B1B4-8C0992FE3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381750"/>
            <a:ext cx="6985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http://civitas.eu/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863D329-9B15-45AA-83EF-0EE0BAF17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50875"/>
            <a:ext cx="7772400" cy="641350"/>
          </a:xfrm>
        </p:spPr>
        <p:txBody>
          <a:bodyPr/>
          <a:lstStyle/>
          <a:p>
            <a:pPr eaLnBrk="1" hangingPunct="1"/>
            <a:r>
              <a:rPr lang="hu-HU" altLang="hu-HU"/>
              <a:t>Az előadás tartalma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41106D3-B242-447F-834A-9D6DB93A0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631112" cy="4608512"/>
          </a:xfrm>
        </p:spPr>
        <p:txBody>
          <a:bodyPr/>
          <a:lstStyle/>
          <a:p>
            <a:pPr algn="l"/>
            <a:r>
              <a:rPr lang="hu-HU" b="1" i="0" u="none" strike="noStrike" baseline="0" dirty="0">
                <a:solidFill>
                  <a:srgbClr val="FFCD00"/>
                </a:solidFill>
              </a:rPr>
              <a:t>Fenntartható városi mobilitási tervek</a:t>
            </a:r>
          </a:p>
          <a:p>
            <a:pPr algn="l"/>
            <a:r>
              <a:rPr lang="hu-HU" b="1" i="0" u="none" strike="noStrike" baseline="0" dirty="0">
                <a:solidFill>
                  <a:srgbClr val="FFCD00"/>
                </a:solidFill>
              </a:rPr>
              <a:t>Városi mobilitási terv – lépések</a:t>
            </a:r>
          </a:p>
          <a:p>
            <a:pPr algn="l"/>
            <a:r>
              <a:rPr lang="hu-HU" b="1" i="0" u="none" strike="noStrike" baseline="0" dirty="0">
                <a:solidFill>
                  <a:srgbClr val="FFCD00"/>
                </a:solidFill>
              </a:rPr>
              <a:t>Városi mobilitási terv – módszerek</a:t>
            </a:r>
          </a:p>
          <a:p>
            <a:pPr algn="l"/>
            <a:r>
              <a:rPr lang="hu-HU" b="1" i="0" u="none" strike="noStrike" baseline="0" dirty="0">
                <a:solidFill>
                  <a:srgbClr val="FFCD00"/>
                </a:solidFill>
              </a:rPr>
              <a:t>Városi mobilitási terv – előnyök</a:t>
            </a:r>
          </a:p>
          <a:p>
            <a:pPr algn="l"/>
            <a:r>
              <a:rPr lang="hu-HU" b="1" i="0" u="none" strike="noStrike" baseline="0" dirty="0">
                <a:solidFill>
                  <a:srgbClr val="FFCD00"/>
                </a:solidFill>
              </a:rPr>
              <a:t>Fenntartható városi mobilitási programok – az EU CIVITAS programja</a:t>
            </a:r>
          </a:p>
          <a:p>
            <a:pPr algn="l"/>
            <a:r>
              <a:rPr lang="hu-HU" altLang="hu-HU" dirty="0">
                <a:solidFill>
                  <a:srgbClr val="FFCD00"/>
                </a:solidFill>
              </a:rPr>
              <a:t>Példa f</a:t>
            </a:r>
            <a:r>
              <a:rPr lang="hu-HU" b="1" i="0" u="none" strike="noStrike" baseline="0" dirty="0">
                <a:solidFill>
                  <a:srgbClr val="FFCD00"/>
                </a:solidFill>
              </a:rPr>
              <a:t>enntartható városi mobilitási tervre - Zalaegerszeg</a:t>
            </a:r>
            <a:endParaRPr lang="hu-HU" altLang="hu-HU" dirty="0"/>
          </a:p>
        </p:txBody>
      </p:sp>
      <p:sp>
        <p:nvSpPr>
          <p:cNvPr id="15364" name="Dia számának helye 5">
            <a:extLst>
              <a:ext uri="{FF2B5EF4-FFF2-40B4-BE49-F238E27FC236}">
                <a16:creationId xmlns:a16="http://schemas.microsoft.com/office/drawing/2014/main" id="{CFE34C5B-A4DC-40BC-A8F0-28DE875F7AB3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DE8D4F3-547A-48C9-9A75-B1DFCD786BAB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Dia számának helye 5">
            <a:extLst>
              <a:ext uri="{FF2B5EF4-FFF2-40B4-BE49-F238E27FC236}">
                <a16:creationId xmlns:a16="http://schemas.microsoft.com/office/drawing/2014/main" id="{68C4AB4E-91CC-47C2-95B9-E69EE64C2498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3026401-76E1-40D0-8FAB-06CEE265E57A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010E0AE-D641-4A5B-802E-8E031ACAB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91" y="768226"/>
            <a:ext cx="7365017" cy="5661248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17F7A63B-BB9B-4433-A833-5F953F862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27667"/>
            <a:ext cx="8496944" cy="519810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programok</a:t>
            </a:r>
            <a:endParaRPr lang="hu-HU" altLang="hu-HU" sz="96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139E7E4-1004-478D-BB1E-6429180C8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6550223"/>
            <a:ext cx="6985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http://civitas.eu/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7612C19-E551-4C51-A1A6-93FBA761CA45}"/>
              </a:ext>
            </a:extLst>
          </p:cNvPr>
          <p:cNvSpPr txBox="1"/>
          <p:nvPr/>
        </p:nvSpPr>
        <p:spPr>
          <a:xfrm>
            <a:off x="2267744" y="836712"/>
            <a:ext cx="598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2"/>
                </a:solidFill>
              </a:rPr>
              <a:t>A CIVITAS programban résztvevő városok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D99DE38-F868-47E5-8B81-9AA4637527C1}"/>
              </a:ext>
            </a:extLst>
          </p:cNvPr>
          <p:cNvSpPr txBox="1"/>
          <p:nvPr/>
        </p:nvSpPr>
        <p:spPr>
          <a:xfrm>
            <a:off x="6804248" y="1484784"/>
            <a:ext cx="14502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2"/>
                </a:solidFill>
              </a:rPr>
              <a:t>Budapest</a:t>
            </a:r>
          </a:p>
          <a:p>
            <a:r>
              <a:rPr lang="hu-HU" sz="2000" dirty="0">
                <a:solidFill>
                  <a:schemeClr val="bg2"/>
                </a:solidFill>
              </a:rPr>
              <a:t>Budaörs</a:t>
            </a:r>
          </a:p>
          <a:p>
            <a:r>
              <a:rPr lang="hu-HU" sz="2000" dirty="0">
                <a:solidFill>
                  <a:schemeClr val="bg2"/>
                </a:solidFill>
              </a:rPr>
              <a:t>Debrecen *</a:t>
            </a:r>
          </a:p>
          <a:p>
            <a:r>
              <a:rPr lang="hu-HU" sz="2000" dirty="0">
                <a:solidFill>
                  <a:schemeClr val="bg2"/>
                </a:solidFill>
              </a:rPr>
              <a:t>Győr</a:t>
            </a:r>
          </a:p>
          <a:p>
            <a:r>
              <a:rPr lang="hu-HU" sz="2000" dirty="0">
                <a:solidFill>
                  <a:schemeClr val="bg2"/>
                </a:solidFill>
              </a:rPr>
              <a:t>Gyula</a:t>
            </a:r>
          </a:p>
          <a:p>
            <a:r>
              <a:rPr lang="hu-HU" sz="2000" dirty="0">
                <a:solidFill>
                  <a:schemeClr val="bg2"/>
                </a:solidFill>
              </a:rPr>
              <a:t>Miskolc</a:t>
            </a:r>
          </a:p>
          <a:p>
            <a:r>
              <a:rPr lang="hu-HU" sz="2000" dirty="0">
                <a:solidFill>
                  <a:schemeClr val="bg2"/>
                </a:solidFill>
              </a:rPr>
              <a:t>Pécs *</a:t>
            </a:r>
          </a:p>
          <a:p>
            <a:r>
              <a:rPr lang="hu-HU" sz="2000" dirty="0">
                <a:solidFill>
                  <a:schemeClr val="bg2"/>
                </a:solidFill>
              </a:rPr>
              <a:t>Sopron</a:t>
            </a:r>
          </a:p>
          <a:p>
            <a:r>
              <a:rPr lang="hu-HU" sz="2000" dirty="0">
                <a:solidFill>
                  <a:schemeClr val="bg2"/>
                </a:solidFill>
              </a:rPr>
              <a:t>Szeged</a:t>
            </a:r>
          </a:p>
          <a:p>
            <a:r>
              <a:rPr lang="hu-HU" sz="2000" dirty="0">
                <a:solidFill>
                  <a:schemeClr val="bg2"/>
                </a:solidFill>
              </a:rPr>
              <a:t>* demo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325F2BF-97F0-4B8A-A14C-D3036C35D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5" y="188640"/>
            <a:ext cx="8746430" cy="783520"/>
          </a:xfrm>
        </p:spPr>
        <p:txBody>
          <a:bodyPr/>
          <a:lstStyle/>
          <a:p>
            <a:r>
              <a:rPr lang="hu-HU" altLang="hu-HU" dirty="0">
                <a:solidFill>
                  <a:srgbClr val="FA8E43"/>
                </a:solidFill>
                <a:latin typeface="TimesNewRomanPS-BoldMT"/>
              </a:rPr>
              <a:t>Példa f</a:t>
            </a:r>
            <a:r>
              <a:rPr lang="hu-HU" dirty="0">
                <a:solidFill>
                  <a:srgbClr val="FA8E43"/>
                </a:solidFill>
                <a:latin typeface="TimesNewRomanPS-BoldMT"/>
              </a:rPr>
              <a:t>enntartható városi mobilitási tervre</a:t>
            </a:r>
            <a:endParaRPr lang="hu-HU" altLang="hu-HU" dirty="0">
              <a:solidFill>
                <a:srgbClr val="FA8E43"/>
              </a:solidFill>
              <a:latin typeface="TimesNewRomanPS-BoldMT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7BC93BC-06DA-4214-8337-5567BEE6E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109" y="1083248"/>
            <a:ext cx="7847013" cy="647475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/>
              <a:t>Zalaegerszeg - a terv célja és jelentősége</a:t>
            </a:r>
          </a:p>
        </p:txBody>
      </p:sp>
      <p:sp>
        <p:nvSpPr>
          <p:cNvPr id="34820" name="Dia számának helye 5">
            <a:extLst>
              <a:ext uri="{FF2B5EF4-FFF2-40B4-BE49-F238E27FC236}">
                <a16:creationId xmlns:a16="http://schemas.microsoft.com/office/drawing/2014/main" id="{E481264B-016C-4873-8089-9B31FA7A32FF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D486358-4DAF-4E11-B4F8-3EA61B8C3522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EE99D97-F580-4F1A-AC8D-F84BC1966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0" y="6409836"/>
            <a:ext cx="66774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Zalaegerszeg fenntartható városi mobilitási terve (SUMP) Összefoglaló kötet 2106.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BAE9223-B36C-4AAE-81A8-0C29E969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9" y="1864569"/>
            <a:ext cx="8624463" cy="41764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6650EC98-1DDD-4AE6-8E44-18F70C592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972161"/>
            <a:ext cx="8134350" cy="584632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/>
              <a:t>Zalaegerszeg - lehetőségek és problémák 1.</a:t>
            </a:r>
          </a:p>
        </p:txBody>
      </p:sp>
      <p:sp>
        <p:nvSpPr>
          <p:cNvPr id="35845" name="Dia számának helye 5">
            <a:extLst>
              <a:ext uri="{FF2B5EF4-FFF2-40B4-BE49-F238E27FC236}">
                <a16:creationId xmlns:a16="http://schemas.microsoft.com/office/drawing/2014/main" id="{7F1E7574-06AF-40EB-91B8-3AC6271D07A3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18FA5FB-9A75-4DDF-BE45-4F5D6679E3C9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1D492B-DD3F-4529-A4D2-64B2C8EC0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5" y="188640"/>
            <a:ext cx="8746430" cy="783520"/>
          </a:xfrm>
        </p:spPr>
        <p:txBody>
          <a:bodyPr/>
          <a:lstStyle/>
          <a:p>
            <a:r>
              <a:rPr lang="hu-HU" altLang="hu-HU" dirty="0">
                <a:solidFill>
                  <a:srgbClr val="FA8E43"/>
                </a:solidFill>
                <a:latin typeface="TimesNewRomanPS-BoldMT"/>
              </a:rPr>
              <a:t>Példa f</a:t>
            </a:r>
            <a:r>
              <a:rPr lang="hu-HU" dirty="0">
                <a:solidFill>
                  <a:srgbClr val="FA8E43"/>
                </a:solidFill>
                <a:latin typeface="TimesNewRomanPS-BoldMT"/>
              </a:rPr>
              <a:t>enntartható városi mobilitási tervre</a:t>
            </a:r>
            <a:endParaRPr lang="hu-HU" altLang="hu-HU" dirty="0">
              <a:solidFill>
                <a:srgbClr val="FA8E43"/>
              </a:solidFill>
              <a:latin typeface="TimesNewRomanPS-BoldMT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4675515-9CE1-49A5-BB41-3D20432A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0" y="6409836"/>
            <a:ext cx="66774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Zalaegerszeg fenntartható városi mobilitási terve (SUMP) Összefoglaló kötet 2106.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E4AAD75-0B09-4454-8683-EAD9B0C74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25" y="1556793"/>
            <a:ext cx="7409950" cy="4707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Dia számának helye 5">
            <a:extLst>
              <a:ext uri="{FF2B5EF4-FFF2-40B4-BE49-F238E27FC236}">
                <a16:creationId xmlns:a16="http://schemas.microsoft.com/office/drawing/2014/main" id="{EEC3BC7E-35CF-4B45-B8E6-B53C7929CA33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8A31F69-EC1C-4485-877C-CDB1BC142B6B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E088B0-3BBE-4834-A9DF-DA6B5F04E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5" y="188640"/>
            <a:ext cx="8746430" cy="783520"/>
          </a:xfrm>
        </p:spPr>
        <p:txBody>
          <a:bodyPr/>
          <a:lstStyle/>
          <a:p>
            <a:r>
              <a:rPr lang="hu-HU" altLang="hu-HU" dirty="0">
                <a:solidFill>
                  <a:srgbClr val="FA8E43"/>
                </a:solidFill>
                <a:latin typeface="TimesNewRomanPS-BoldMT"/>
              </a:rPr>
              <a:t>Példa f</a:t>
            </a:r>
            <a:r>
              <a:rPr lang="hu-HU" dirty="0">
                <a:solidFill>
                  <a:srgbClr val="FA8E43"/>
                </a:solidFill>
                <a:latin typeface="TimesNewRomanPS-BoldMT"/>
              </a:rPr>
              <a:t>enntartható városi mobilitási tervre</a:t>
            </a:r>
            <a:endParaRPr lang="hu-HU" altLang="hu-HU" dirty="0">
              <a:solidFill>
                <a:srgbClr val="FA8E43"/>
              </a:solidFill>
              <a:latin typeface="TimesNewRomanPS-BoldMT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D1CCC73-5E29-4808-AAC0-7092EA178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0" y="6409836"/>
            <a:ext cx="66774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Zalaegerszeg fenntartható városi mobilitási terve (SUMP) Összefoglaló kötet 2106.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58E08FE-5280-4492-8FFF-9406A0B1B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972161"/>
            <a:ext cx="8134350" cy="5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hu-HU" altLang="hu-HU" kern="0" dirty="0"/>
              <a:t>Zalaegerszeg - lehetőségek és problémák 2.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B2C3C7B-1482-4452-8EF9-D5C4528A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67" y="1916832"/>
            <a:ext cx="7410066" cy="35211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5BD3899E-A751-4CF2-AB28-1347B8E54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477" y="972160"/>
            <a:ext cx="7772400" cy="584632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/>
              <a:t>Zalaegerszeg - illeszkedés a meglévő tervekhez</a:t>
            </a:r>
          </a:p>
        </p:txBody>
      </p:sp>
      <p:sp>
        <p:nvSpPr>
          <p:cNvPr id="37893" name="Dia számának helye 5">
            <a:extLst>
              <a:ext uri="{FF2B5EF4-FFF2-40B4-BE49-F238E27FC236}">
                <a16:creationId xmlns:a16="http://schemas.microsoft.com/office/drawing/2014/main" id="{858B4C82-1BDF-4143-97F9-C710216131C6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7D736DC-3682-44BB-8A19-EEBD9C853801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551A7F1-D507-4E5D-B51B-CBF1A9939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5" y="188640"/>
            <a:ext cx="8746430" cy="783520"/>
          </a:xfrm>
        </p:spPr>
        <p:txBody>
          <a:bodyPr/>
          <a:lstStyle/>
          <a:p>
            <a:r>
              <a:rPr lang="hu-HU" altLang="hu-HU" dirty="0">
                <a:solidFill>
                  <a:srgbClr val="FA8E43"/>
                </a:solidFill>
                <a:latin typeface="TimesNewRomanPS-BoldMT"/>
              </a:rPr>
              <a:t>Példa f</a:t>
            </a:r>
            <a:r>
              <a:rPr lang="hu-HU" dirty="0">
                <a:solidFill>
                  <a:srgbClr val="FA8E43"/>
                </a:solidFill>
                <a:latin typeface="TimesNewRomanPS-BoldMT"/>
              </a:rPr>
              <a:t>enntartható városi mobilitási tervre</a:t>
            </a:r>
            <a:endParaRPr lang="hu-HU" altLang="hu-HU" dirty="0">
              <a:solidFill>
                <a:srgbClr val="FA8E43"/>
              </a:solidFill>
              <a:latin typeface="TimesNewRomanPS-BoldMT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9E59269-8944-4DA6-AFC4-4537C17E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0" y="6409836"/>
            <a:ext cx="66774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Zalaegerszeg fenntartható városi mobilitási terve (SUMP) Összefoglaló kötet 2106.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9F54A16-2F3F-4E15-A801-B7FC483F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7" y="1556793"/>
            <a:ext cx="8107046" cy="46085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Dia számának helye 5">
            <a:extLst>
              <a:ext uri="{FF2B5EF4-FFF2-40B4-BE49-F238E27FC236}">
                <a16:creationId xmlns:a16="http://schemas.microsoft.com/office/drawing/2014/main" id="{0C7DDB10-E6BF-4D5B-ADC7-5413824402A2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FEE262B-15B4-4FD5-AF3F-DD069C54AD05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AB9EB7-6E4E-44B7-8E52-6238BCA14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5" y="188640"/>
            <a:ext cx="8746430" cy="783520"/>
          </a:xfrm>
        </p:spPr>
        <p:txBody>
          <a:bodyPr/>
          <a:lstStyle/>
          <a:p>
            <a:r>
              <a:rPr lang="hu-HU" altLang="hu-HU" dirty="0">
                <a:solidFill>
                  <a:srgbClr val="FA8E43"/>
                </a:solidFill>
                <a:latin typeface="TimesNewRomanPS-BoldMT"/>
              </a:rPr>
              <a:t>Példa f</a:t>
            </a:r>
            <a:r>
              <a:rPr lang="hu-HU" dirty="0">
                <a:solidFill>
                  <a:srgbClr val="FA8E43"/>
                </a:solidFill>
                <a:latin typeface="TimesNewRomanPS-BoldMT"/>
              </a:rPr>
              <a:t>enntartható városi mobilitási tervre</a:t>
            </a:r>
            <a:endParaRPr lang="hu-HU" altLang="hu-HU" dirty="0">
              <a:solidFill>
                <a:srgbClr val="FA8E43"/>
              </a:solidFill>
              <a:latin typeface="TimesNewRomanPS-BoldMT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487CC61-F5A3-4E4E-8FCC-CE1ADE0F4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0" y="6409836"/>
            <a:ext cx="66774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Zalaegerszeg fenntartható városi mobilitási terve (SUMP) Összefoglaló kötet 2106.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1F892B9-E272-49FC-AB5C-CD1064C4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99" y="869531"/>
            <a:ext cx="7772400" cy="5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hu-HU" altLang="hu-HU" kern="0" dirty="0"/>
              <a:t>Zalaegerszeg – célrendszer (részlet)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EF2D2F7-8A85-4C80-8651-923A65E34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16" y="1895758"/>
            <a:ext cx="7498127" cy="347352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A61C2D7-DC08-4866-8ED7-A5F47079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10" y="1488722"/>
            <a:ext cx="7477377" cy="3568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82B091D-3752-42E8-BE13-380102653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24" y="5438292"/>
            <a:ext cx="7468750" cy="35325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714AC58-7D19-4904-BDE3-310AF7281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24" y="5851281"/>
            <a:ext cx="7477377" cy="3228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Dia számának helye 5">
            <a:extLst>
              <a:ext uri="{FF2B5EF4-FFF2-40B4-BE49-F238E27FC236}">
                <a16:creationId xmlns:a16="http://schemas.microsoft.com/office/drawing/2014/main" id="{CE027682-A614-46C8-B6BD-FFACD066E2C8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4693FC8-7FA2-44C2-8753-8223F5987279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F780780-C090-42D2-88CA-E256B49A4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0" y="6409836"/>
            <a:ext cx="66774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Zalaegerszeg fenntartható városi mobilitási terve (SUMP) Összefoglaló kötet 2106.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63AFDF7-26D7-4C58-84E2-403930846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5" y="188640"/>
            <a:ext cx="8746430" cy="783520"/>
          </a:xfrm>
        </p:spPr>
        <p:txBody>
          <a:bodyPr/>
          <a:lstStyle/>
          <a:p>
            <a:r>
              <a:rPr lang="hu-HU" altLang="hu-HU" dirty="0">
                <a:solidFill>
                  <a:srgbClr val="FA8E43"/>
                </a:solidFill>
                <a:latin typeface="TimesNewRomanPS-BoldMT"/>
              </a:rPr>
              <a:t>Példa f</a:t>
            </a:r>
            <a:r>
              <a:rPr lang="hu-HU" dirty="0">
                <a:solidFill>
                  <a:srgbClr val="FA8E43"/>
                </a:solidFill>
                <a:latin typeface="TimesNewRomanPS-BoldMT"/>
              </a:rPr>
              <a:t>enntartható városi mobilitási tervre</a:t>
            </a:r>
            <a:endParaRPr lang="hu-HU" altLang="hu-HU" dirty="0">
              <a:solidFill>
                <a:srgbClr val="FA8E43"/>
              </a:solidFill>
              <a:latin typeface="TimesNewRomanPS-BoldM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1B3C9A-EA16-4DC2-BF9D-B7B4A2F1D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99" y="869531"/>
            <a:ext cx="7772400" cy="58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hu-HU" altLang="hu-HU" kern="0" dirty="0"/>
              <a:t>Zalaegerszeg – eszközrendszer (projektek)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93E4B73-DBF9-43FE-9F29-E7D3E008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3" y="1409740"/>
            <a:ext cx="4747162" cy="264228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DD3D4A6-6BE0-4E5A-9CA1-4F8D919DF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60" b="7739"/>
          <a:stretch/>
        </p:blipFill>
        <p:spPr>
          <a:xfrm>
            <a:off x="5243103" y="4136937"/>
            <a:ext cx="3498754" cy="222718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F6285028-8ED1-4709-A8C0-F823EB22D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10" b="29000"/>
          <a:stretch/>
        </p:blipFill>
        <p:spPr>
          <a:xfrm>
            <a:off x="5243103" y="1409739"/>
            <a:ext cx="3498754" cy="2642289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C8B64A69-188F-4CEC-8CF9-916485DA8D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830"/>
          <a:stretch/>
        </p:blipFill>
        <p:spPr>
          <a:xfrm>
            <a:off x="359383" y="4165863"/>
            <a:ext cx="4038600" cy="20787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A62C2B0B-CB7F-41CC-A931-3E37DD188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991924"/>
            <a:ext cx="7772400" cy="720105"/>
          </a:xfrm>
        </p:spPr>
        <p:txBody>
          <a:bodyPr/>
          <a:lstStyle/>
          <a:p>
            <a:pPr marL="0" indent="0" algn="just">
              <a:buNone/>
            </a:pPr>
            <a:r>
              <a:rPr lang="hu-HU" altLang="hu-HU" dirty="0"/>
              <a:t>Zalaegerszeg – megvalósítási javaslatok</a:t>
            </a:r>
          </a:p>
        </p:txBody>
      </p:sp>
      <p:sp>
        <p:nvSpPr>
          <p:cNvPr id="40964" name="Dia számának helye 5">
            <a:extLst>
              <a:ext uri="{FF2B5EF4-FFF2-40B4-BE49-F238E27FC236}">
                <a16:creationId xmlns:a16="http://schemas.microsoft.com/office/drawing/2014/main" id="{617A180E-AE1A-477B-988B-DA3DBA5A3100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17CEE60-202E-4023-B679-8DDF58DDDAAB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AF3D58-9BDC-4786-A5E1-21B8751F2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5" y="188640"/>
            <a:ext cx="8746430" cy="783520"/>
          </a:xfrm>
        </p:spPr>
        <p:txBody>
          <a:bodyPr/>
          <a:lstStyle/>
          <a:p>
            <a:r>
              <a:rPr lang="hu-HU" altLang="hu-HU" dirty="0">
                <a:solidFill>
                  <a:srgbClr val="FA8E43"/>
                </a:solidFill>
                <a:latin typeface="TimesNewRomanPS-BoldMT"/>
              </a:rPr>
              <a:t>Példa f</a:t>
            </a:r>
            <a:r>
              <a:rPr lang="hu-HU" dirty="0">
                <a:solidFill>
                  <a:srgbClr val="FA8E43"/>
                </a:solidFill>
                <a:latin typeface="TimesNewRomanPS-BoldMT"/>
              </a:rPr>
              <a:t>enntartható városi mobilitási tervre</a:t>
            </a:r>
            <a:endParaRPr lang="hu-HU" altLang="hu-HU" dirty="0">
              <a:solidFill>
                <a:srgbClr val="FA8E43"/>
              </a:solidFill>
              <a:latin typeface="TimesNewRomanPS-BoldMT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F45D449-651D-484D-8B87-8E2B4028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80" y="6409836"/>
            <a:ext cx="66774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Zalaegerszeg fenntartható városi mobilitási terve (SUMP) Összefoglaló kötet 2106.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0999C2A-AEFD-4B9A-8897-6AE27A3A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12029"/>
            <a:ext cx="6263640" cy="438912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3DBAF94-E083-4912-8A6E-F4CF1C2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798" y="1712029"/>
            <a:ext cx="2107764" cy="213227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C9E7F52D-62D2-4810-B39F-0C691B69B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595" y="4283226"/>
            <a:ext cx="3436620" cy="18135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2B146488-7592-43C4-A02A-0FD3F8CF0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693" y="298450"/>
            <a:ext cx="7993062" cy="641350"/>
          </a:xfrm>
        </p:spPr>
        <p:txBody>
          <a:bodyPr/>
          <a:lstStyle/>
          <a:p>
            <a:r>
              <a:rPr lang="hu-HU" altLang="hu-HU" dirty="0"/>
              <a:t>Szakirodalom</a:t>
            </a:r>
          </a:p>
        </p:txBody>
      </p:sp>
      <p:sp>
        <p:nvSpPr>
          <p:cNvPr id="52229" name="Dia számának helye 5">
            <a:extLst>
              <a:ext uri="{FF2B5EF4-FFF2-40B4-BE49-F238E27FC236}">
                <a16:creationId xmlns:a16="http://schemas.microsoft.com/office/drawing/2014/main" id="{757C292F-8B97-48A1-8B25-019AFD5EA660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BDAB771-C82F-401E-AA18-747AD175FFA9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DAE275D8-1FA0-486C-BC43-C8DBB6F4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93" y="1104949"/>
            <a:ext cx="429240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hu-HU" altLang="hu-HU" sz="2400" dirty="0">
                <a:latin typeface="+mn-lt"/>
              </a:rPr>
              <a:t>A </a:t>
            </a:r>
            <a:r>
              <a:rPr lang="hu-HU" sz="2400" dirty="0">
                <a:effectLst/>
                <a:latin typeface="+mn-lt"/>
              </a:rPr>
              <a:t>Fenntartható Városi Mobilitási Tervek kidolgozása és végrehajtása Útmutató 2014 elérhető magyarul: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400" b="0" dirty="0">
                <a:latin typeface="+mn-lt"/>
                <a:hlinkClick r:id="rId2"/>
              </a:rPr>
              <a:t>http://bump-mobility.eu/en/news/sump-guidelines-in-hungarian-now-available-on-line.aspx</a:t>
            </a:r>
            <a:endParaRPr lang="hu-HU" altLang="hu-HU" sz="2400" b="0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altLang="hu-HU" sz="2400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400" dirty="0">
                <a:latin typeface="+mn-lt"/>
              </a:rPr>
              <a:t>2. Kiadás angolul (2019):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400" b="0" dirty="0">
                <a:latin typeface="+mn-lt"/>
                <a:hlinkClick r:id="rId3"/>
              </a:rPr>
              <a:t>https://www.eltis.org/mobility-plans/sump-guidelines</a:t>
            </a:r>
            <a:endParaRPr lang="hu-HU" altLang="hu-HU" sz="2400" b="0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alt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0EDB633-3345-42F7-8F96-A8586AF62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7" y="1120675"/>
            <a:ext cx="3606004" cy="51133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7845044-2C3A-4B0C-83C1-8ADD486FA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25538"/>
            <a:ext cx="79216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fő alapelv a fenntartható mobilitás biztosítása élhető városokban.</a:t>
            </a:r>
          </a:p>
          <a:p>
            <a:pPr algn="just">
              <a:spcBef>
                <a:spcPts val="1200"/>
              </a:spcBef>
            </a:pP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Az Európai Bizottság által javasolt Fenntartható városi mobilitási terv az emberek reális mobilitási igényeinek kielégítésével foglalkozik.</a:t>
            </a:r>
          </a:p>
          <a:p>
            <a:pPr algn="just">
              <a:spcBef>
                <a:spcPts val="1200"/>
              </a:spcBef>
            </a:pP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fenntartható városi mobilitás-tervezés során az emberek kerülnek a fókuszba az autók és a forgalom helyett, célja a jobb minőségű, élhető városi környezet kialakítása.</a:t>
            </a:r>
          </a:p>
          <a:p>
            <a:pPr algn="just">
              <a:spcBef>
                <a:spcPts val="1200"/>
              </a:spcBef>
            </a:pP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fenntartható városi közlekedésre irányuló kutatások és fejlesztések átfogó európai programja a CIVITAS.</a:t>
            </a:r>
            <a:endParaRPr lang="hu-HU" altLang="hu-HU" sz="3600" dirty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FD7F02C-FC24-424A-88EC-0AFCE012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035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>
                <a:solidFill>
                  <a:schemeClr val="hlink"/>
                </a:solidFill>
              </a:rPr>
              <a:t>Összefoglalás</a:t>
            </a:r>
          </a:p>
        </p:txBody>
      </p:sp>
      <p:sp>
        <p:nvSpPr>
          <p:cNvPr id="53252" name="Dia számának helye 5">
            <a:extLst>
              <a:ext uri="{FF2B5EF4-FFF2-40B4-BE49-F238E27FC236}">
                <a16:creationId xmlns:a16="http://schemas.microsoft.com/office/drawing/2014/main" id="{E103D3E1-5819-4D14-9F9E-EF3143D20CBA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AE0584E-36CE-42BD-8C1D-814E011AEE9D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4C13793-6FB1-4F27-83AF-C20380402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20688"/>
            <a:ext cx="7772400" cy="646331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tervek</a:t>
            </a:r>
            <a:endParaRPr lang="hu-HU" altLang="hu-HU" sz="60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825683-ED22-42BC-B36C-67A345AC3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78812" cy="4895850"/>
          </a:xfrm>
        </p:spPr>
        <p:txBody>
          <a:bodyPr/>
          <a:lstStyle/>
          <a:p>
            <a:pPr algn="just"/>
            <a:r>
              <a:rPr lang="hu-HU" sz="2400" i="0" u="none" strike="noStrike" baseline="0" dirty="0">
                <a:solidFill>
                  <a:srgbClr val="FFCD00"/>
                </a:solidFill>
                <a:latin typeface="TimesNewRomanPS-BoldMT"/>
              </a:rPr>
              <a:t>Az Európai Unióban 2007-ben megjelent a városi mobilitás új kultúráját célzó Zöld Könyv, mely foglalkozott a városi mobilitási problémákkal és azok lehetséges megoldásaival. A témák között szerepelt a forgalom szabad lefolyása, a zöldebb város, az intelligensebb megoldások, a minden polgár számára elérhető biztonságos városi közlekedés megteremtése.</a:t>
            </a:r>
          </a:p>
          <a:p>
            <a:pPr algn="just"/>
            <a:r>
              <a:rPr lang="it-IT" sz="2400" i="0" u="none" strike="noStrike" baseline="0" dirty="0">
                <a:solidFill>
                  <a:srgbClr val="FFCD00"/>
                </a:solidFill>
                <a:latin typeface="TimesNewRomanPS-BoldMT"/>
              </a:rPr>
              <a:t>Az Európai Bizottság 2009-ben elfogadta a városi</a:t>
            </a:r>
            <a:r>
              <a:rPr lang="hu-HU" sz="2400" i="0" u="none" strike="noStrike" baseline="0" dirty="0">
                <a:solidFill>
                  <a:srgbClr val="FFCD00"/>
                </a:solidFill>
                <a:latin typeface="TimesNewRomanPS-BoldMT"/>
              </a:rPr>
              <a:t> mobilitás cselekvési tervét. A 2011-ben új kiadásban megjelent, átdolgozott, fenntartható közlekedési témájú Fehér Könyv szintén tartalmaz a városi közlekedéssel, a jövőbeni városi mobilitással kapcsolatos elgondolásokat és feladatokat.</a:t>
            </a:r>
            <a:endParaRPr lang="hu-HU" altLang="ja-JP" sz="4000" dirty="0"/>
          </a:p>
        </p:txBody>
      </p:sp>
      <p:sp>
        <p:nvSpPr>
          <p:cNvPr id="16388" name="Dia számának helye 5">
            <a:extLst>
              <a:ext uri="{FF2B5EF4-FFF2-40B4-BE49-F238E27FC236}">
                <a16:creationId xmlns:a16="http://schemas.microsoft.com/office/drawing/2014/main" id="{2CFF4F56-B8FF-4B08-A01E-B7E9E959A72E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031940E-746C-420B-8D28-4395BB930EBF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1181C878-1ECF-443D-AB21-883A3763C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916862" cy="38274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sz="4400" b="0" dirty="0"/>
              <a:t>Köszönöm figyelmüket!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u-HU" altLang="hu-HU" sz="2400" b="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u-HU" altLang="hu-HU" sz="2400" b="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</a:t>
            </a:r>
            <a:r>
              <a:rPr lang="hu-HU" altLang="hu-HU" b="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habil</a:t>
            </a:r>
            <a:r>
              <a:rPr lang="hu-HU" altLang="hu-HU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Gulyás András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hu-HU" altLang="hu-HU" b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e-mail: </a:t>
            </a:r>
            <a:r>
              <a:rPr lang="hu-HU" altLang="hu-HU" b="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gulyasandras</a:t>
            </a:r>
            <a:r>
              <a:rPr lang="hu-HU" altLang="hu-HU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@</a:t>
            </a:r>
            <a:r>
              <a:rPr lang="hu-HU" altLang="hu-HU" b="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hotmail.com</a:t>
            </a:r>
            <a:endParaRPr lang="hu-HU" altLang="hu-HU" b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5" name="Dia számának helye 5">
            <a:extLst>
              <a:ext uri="{FF2B5EF4-FFF2-40B4-BE49-F238E27FC236}">
                <a16:creationId xmlns:a16="http://schemas.microsoft.com/office/drawing/2014/main" id="{35AC90BE-BC39-4988-9F4D-3856D142D28A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8CCCE34-FF7C-4E19-BABA-F78B768DFEBB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CB8F650-48BD-4C68-B85D-D9FF91B39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7913"/>
            <a:ext cx="7772400" cy="641350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tervek</a:t>
            </a:r>
            <a:endParaRPr lang="hu-HU" altLang="hu-HU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8F9A86A-AF01-43B8-9571-DDEFB0E16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676" y="1124744"/>
            <a:ext cx="7918648" cy="5195679"/>
          </a:xfrm>
        </p:spPr>
        <p:txBody>
          <a:bodyPr/>
          <a:lstStyle/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Az Európai Bizottság által javasolt </a:t>
            </a:r>
            <a:r>
              <a:rPr lang="hu-HU" sz="2400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terv </a:t>
            </a:r>
            <a:r>
              <a:rPr lang="hu-HU" sz="2400" b="1" i="0" u="none" strike="noStrike" baseline="0" dirty="0">
                <a:latin typeface="TimesNewRomanPS-BoldMT"/>
              </a:rPr>
              <a:t>(</a:t>
            </a:r>
            <a:r>
              <a:rPr lang="en-GB" sz="2400" b="1" i="0" u="none" strike="noStrike" baseline="0" dirty="0">
                <a:latin typeface="TimesNewRomanPS-BoldMT"/>
              </a:rPr>
              <a:t>Sustainable Urban Mobility Plan</a:t>
            </a:r>
            <a:r>
              <a:rPr lang="hu-HU" sz="2400" b="1" i="0" u="none" strike="noStrike" baseline="0" dirty="0">
                <a:latin typeface="TimesNewRomanPS-BoldMT"/>
              </a:rPr>
              <a:t>, SUMP) </a:t>
            </a:r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egy olyan stratégiai terv, amely a meglévő tervezési gyakorlaton alapulva az emberek jelenlegi és jövőbeni reális mobilitási igényeinek kielégítésével foglalkozik.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terv célja az érintettek bevonásával a jobb életminőség elérése a városban és környékén, figyelembe véve az integráció és az értékelés szükségességét.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Fehér Könyv javasolta annak vizsgálatát, hogy az ilyen tervek elkészítése kötelező legyen bizonyos városnagyságok esetén, mint az EU társfinanszírozás elnyerésének alapfeltétele.</a:t>
            </a:r>
            <a:endParaRPr lang="hu-HU" altLang="hu-HU" sz="3200" dirty="0"/>
          </a:p>
        </p:txBody>
      </p:sp>
      <p:sp>
        <p:nvSpPr>
          <p:cNvPr id="17413" name="Dia számának helye 5">
            <a:extLst>
              <a:ext uri="{FF2B5EF4-FFF2-40B4-BE49-F238E27FC236}">
                <a16:creationId xmlns:a16="http://schemas.microsoft.com/office/drawing/2014/main" id="{3B90B538-A369-4C43-B0D1-D4289B487848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8732D5D-73BB-425B-AE98-B5F4EE2A0266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0CD9BA3-4EA7-4DCA-8D9D-5BAB6A0FF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1325"/>
            <a:ext cx="7772400" cy="641350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tervek</a:t>
            </a:r>
            <a:endParaRPr lang="hu-HU" altLang="hu-HU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954017B-D598-4B89-A144-42EA0D9EE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366" y="1340769"/>
            <a:ext cx="8065268" cy="4888582"/>
          </a:xfrm>
        </p:spPr>
        <p:txBody>
          <a:bodyPr/>
          <a:lstStyle/>
          <a:p>
            <a:pPr algn="just"/>
            <a:r>
              <a:rPr lang="it-IT" b="1" i="0" u="none" strike="noStrike" baseline="0" dirty="0">
                <a:solidFill>
                  <a:srgbClr val="FFCD00"/>
                </a:solidFill>
                <a:latin typeface="TimesNewRomanPS-BoldMT"/>
              </a:rPr>
              <a:t>A Fenntartható városi mobilitási terv olyan</a:t>
            </a:r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 közlekedési rendszert irányoz elő, melynek jellemzői:</a:t>
            </a:r>
          </a:p>
          <a:p>
            <a:pPr lvl="1" algn="just"/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mindenki számára biztosítja a munkahelyek és a szolgáltatások elérhetőségét,</a:t>
            </a:r>
          </a:p>
          <a:p>
            <a:pPr lvl="1" algn="just"/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javítja a közlekedés biztonságát és a közbiztonságot,</a:t>
            </a:r>
          </a:p>
          <a:p>
            <a:pPr lvl="1" algn="just"/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csökkenti a szennyezést, az üvegház-hatású gázok kibocsátását és az energia-fogyasztást,</a:t>
            </a:r>
          </a:p>
          <a:p>
            <a:pPr lvl="1" algn="just"/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a személyek és az áruk szállításában növeli a gazdaságosságot és a költség-hatékonyságot,</a:t>
            </a:r>
          </a:p>
          <a:p>
            <a:pPr lvl="1" algn="just"/>
            <a:r>
              <a:rPr lang="hu-HU" b="1" i="0" u="none" strike="noStrike" baseline="0" dirty="0">
                <a:solidFill>
                  <a:srgbClr val="FFCD00"/>
                </a:solidFill>
                <a:latin typeface="TimesNewRomanPS-BoldMT"/>
              </a:rPr>
              <a:t>vonzóbb és jobb minőségű városi környezetet alakít ki.</a:t>
            </a:r>
            <a:endParaRPr lang="hu-HU" altLang="hu-HU" sz="4000" b="1" dirty="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A4E7E6AC-F93A-4325-ABCC-76B9DED8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381750"/>
            <a:ext cx="6985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-Bold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-BoldMT"/>
              </a:rPr>
              <a:t>Consult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: Fenntartható városi mobilitási tervek.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sp>
        <p:nvSpPr>
          <p:cNvPr id="18437" name="Dia számának helye 5">
            <a:extLst>
              <a:ext uri="{FF2B5EF4-FFF2-40B4-BE49-F238E27FC236}">
                <a16:creationId xmlns:a16="http://schemas.microsoft.com/office/drawing/2014/main" id="{1ADCA54F-8AA2-4071-93FE-A98334952664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0174680-7DCF-4896-8306-08DEDDA6AC93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A86D14B-4017-47C3-99C1-9D080226F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670" y="332656"/>
            <a:ext cx="7772400" cy="641350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tervek</a:t>
            </a:r>
            <a:endParaRPr lang="hu-HU" altLang="hu-HU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B84BC61-71E2-4C70-8EBE-90C778544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06641"/>
            <a:ext cx="7772400" cy="5025883"/>
          </a:xfrm>
        </p:spPr>
        <p:txBody>
          <a:bodyPr/>
          <a:lstStyle/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Az irányelvek és intézkedések, egyaránt vonatkoznak a közlekedés minden módjára és formájára a teljes városi agglomerációban, beleértve az egyéni és a közösségi közlekedést, a személyszállítást és az áruszállítást, a motorizált és a nem motorizált közlekedési módokat, valamint a mozgó járművek forgalmát és az álló járművek parkolását.</a:t>
            </a:r>
          </a:p>
          <a:p>
            <a:pPr algn="just"/>
            <a:r>
              <a:rPr lang="hu-HU" sz="2400" b="1" i="0" u="none" strike="noStrike" baseline="0" dirty="0">
                <a:solidFill>
                  <a:srgbClr val="FFCD00"/>
                </a:solidFill>
                <a:latin typeface="TimesNewRomanPS-BoldMT"/>
              </a:rPr>
              <a:t>A városi mobilitás menedzselése új szervezési, irányítási, üzleti jellegű finanszírozási, életmódhoz igazodó szolgáltatási hozzáállást igényel. A városi és a regionális tervezés során egyaránt törekedni kell a jövőbeni közlekedési igények alacsonyabb szinten tartására.</a:t>
            </a:r>
            <a:endParaRPr lang="hu-HU" altLang="hu-HU" sz="3200" dirty="0"/>
          </a:p>
        </p:txBody>
      </p:sp>
      <p:sp>
        <p:nvSpPr>
          <p:cNvPr id="19461" name="Dia számának helye 5">
            <a:extLst>
              <a:ext uri="{FF2B5EF4-FFF2-40B4-BE49-F238E27FC236}">
                <a16:creationId xmlns:a16="http://schemas.microsoft.com/office/drawing/2014/main" id="{99426967-5B1C-4F3C-AFE2-D9BE6621A99B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44C01FC-99B7-4EBE-925F-B41A017EEC30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94C29FB-CB5F-4A33-91D0-1216767B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381750"/>
            <a:ext cx="6985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400" b="0" dirty="0"/>
              <a:t>Forrás: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-BoldMT"/>
              </a:rPr>
              <a:t>Rupprecht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 </a:t>
            </a:r>
            <a:r>
              <a:rPr lang="hu-HU" sz="1400" b="0" i="0" u="none" strike="noStrike" baseline="0" dirty="0" err="1">
                <a:solidFill>
                  <a:srgbClr val="FFCD00"/>
                </a:solidFill>
                <a:latin typeface="TimesNewRomanPS-BoldMT"/>
              </a:rPr>
              <a:t>Consult</a:t>
            </a:r>
            <a:r>
              <a:rPr lang="hu-HU" sz="1400" b="0" i="0" u="none" strike="noStrike" baseline="0" dirty="0">
                <a:solidFill>
                  <a:srgbClr val="FFCD00"/>
                </a:solidFill>
                <a:latin typeface="TimesNewRomanPS-BoldMT"/>
              </a:rPr>
              <a:t>: Fenntartható városi mobilitási tervek.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DC0F5FE2-86E5-4131-AE2F-70D5CA8AE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3269" y="404664"/>
            <a:ext cx="7772400" cy="641350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tervek</a:t>
            </a:r>
            <a:endParaRPr lang="hu-HU" altLang="hu-HU" dirty="0"/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50ADFD97-FD05-4F7E-95EA-60DB875C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" y="6273225"/>
            <a:ext cx="7488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0"/>
              </a:spcBef>
              <a:buNone/>
            </a:pPr>
            <a:r>
              <a:rPr lang="hu-HU" altLang="hu-HU" sz="1400" b="0" dirty="0"/>
              <a:t>Forrás: </a:t>
            </a:r>
            <a:r>
              <a:rPr lang="en-US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 Consult and Edinburgh Napier University: The State-of-the-Art of Sustainable</a:t>
            </a:r>
          </a:p>
          <a:p>
            <a:pPr algn="l">
              <a:spcBef>
                <a:spcPts val="0"/>
              </a:spcBef>
              <a:buNone/>
            </a:pP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Urban Mobility Plans in Europe. 2011</a:t>
            </a:r>
            <a:r>
              <a:rPr lang="en-US" sz="1800" b="0" i="0" u="none" strike="noStrike" baseline="0" dirty="0">
                <a:solidFill>
                  <a:srgbClr val="FFCD00"/>
                </a:solidFill>
                <a:latin typeface="TimesNewRomanPSMT"/>
              </a:rPr>
              <a:t>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sp>
        <p:nvSpPr>
          <p:cNvPr id="20486" name="Dia számának helye 5">
            <a:extLst>
              <a:ext uri="{FF2B5EF4-FFF2-40B4-BE49-F238E27FC236}">
                <a16:creationId xmlns:a16="http://schemas.microsoft.com/office/drawing/2014/main" id="{AA994E3D-0150-4B6E-BA92-FB533382A725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D39A752-0B82-463C-8B8F-870F55BC70CC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118BD82-E5C3-467E-B0ED-D66ABBCDA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06" y="1373064"/>
            <a:ext cx="8010525" cy="4533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561EEB19-923E-4BC7-8C9B-88E1FFD03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641350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tervek</a:t>
            </a:r>
            <a:endParaRPr lang="hu-HU" altLang="hu-HU" dirty="0"/>
          </a:p>
        </p:txBody>
      </p:sp>
      <p:sp>
        <p:nvSpPr>
          <p:cNvPr id="21508" name="Dia számának helye 5">
            <a:extLst>
              <a:ext uri="{FF2B5EF4-FFF2-40B4-BE49-F238E27FC236}">
                <a16:creationId xmlns:a16="http://schemas.microsoft.com/office/drawing/2014/main" id="{3C6FB8E0-0873-412C-947E-D7C47EEC0DC2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A41CAB8-1D21-413B-9F25-63F00E4DEB61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19A966A6-3208-4628-A6EA-BA1B077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" y="6273225"/>
            <a:ext cx="7488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0"/>
              </a:spcBef>
              <a:buNone/>
            </a:pPr>
            <a:r>
              <a:rPr lang="hu-HU" altLang="hu-HU" sz="1400" b="0" dirty="0"/>
              <a:t>Forrás: </a:t>
            </a:r>
            <a:r>
              <a:rPr lang="en-US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 Consult and Edinburgh Napier University: The State-of-the-Art of Sustainable</a:t>
            </a:r>
          </a:p>
          <a:p>
            <a:pPr algn="l">
              <a:spcBef>
                <a:spcPts val="0"/>
              </a:spcBef>
              <a:buNone/>
            </a:pP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Urban Mobility Plans in Europe. 2011</a:t>
            </a:r>
            <a:r>
              <a:rPr lang="en-US" sz="1800" b="0" i="0" u="none" strike="noStrike" baseline="0" dirty="0">
                <a:solidFill>
                  <a:srgbClr val="FFCD00"/>
                </a:solidFill>
                <a:latin typeface="TimesNewRomanPSMT"/>
              </a:rPr>
              <a:t>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72AE5AA-ACCC-4D86-BA9F-F42B75824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8" y="1128068"/>
            <a:ext cx="8124825" cy="4895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F993433F-7A7B-4DD7-BB1F-B13C43892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9840"/>
            <a:ext cx="7772400" cy="641350"/>
          </a:xfrm>
        </p:spPr>
        <p:txBody>
          <a:bodyPr/>
          <a:lstStyle/>
          <a:p>
            <a:r>
              <a:rPr lang="hu-HU" b="1" i="0" u="none" strike="noStrike" baseline="0" dirty="0">
                <a:solidFill>
                  <a:srgbClr val="FA8E43"/>
                </a:solidFill>
                <a:latin typeface="TimesNewRomanPS-BoldMT"/>
              </a:rPr>
              <a:t>Fenntartható városi mobilitási tervek</a:t>
            </a:r>
            <a:endParaRPr lang="hu-HU" altLang="hu-HU" dirty="0"/>
          </a:p>
        </p:txBody>
      </p:sp>
      <p:sp>
        <p:nvSpPr>
          <p:cNvPr id="22532" name="Dia számának helye 5">
            <a:extLst>
              <a:ext uri="{FF2B5EF4-FFF2-40B4-BE49-F238E27FC236}">
                <a16:creationId xmlns:a16="http://schemas.microsoft.com/office/drawing/2014/main" id="{14123DAC-89AF-4BD9-89A3-E4A620F043E2}"/>
              </a:ext>
            </a:extLst>
          </p:cNvPr>
          <p:cNvSpPr txBox="1">
            <a:spLocks noGrp="1"/>
          </p:cNvSpPr>
          <p:nvPr/>
        </p:nvSpPr>
        <p:spPr bwMode="auto">
          <a:xfrm>
            <a:off x="70929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5780939-6933-47BD-8A7B-F92D89C1AABB}" type="slidenum">
              <a:rPr lang="hu-HU" altLang="hu-HU" sz="1800" b="0" smtClean="0">
                <a:solidFill>
                  <a:schemeClr val="accent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hu-HU" altLang="hu-HU" sz="1800" b="0" dirty="0">
                <a:solidFill>
                  <a:schemeClr val="accent1"/>
                </a:solidFill>
              </a:rPr>
              <a:t>/30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6B53549B-13B1-448F-AECC-6CAB81DB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" y="6273225"/>
            <a:ext cx="7488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85000"/>
              <a:buChar char="•"/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o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ts val="0"/>
              </a:spcBef>
              <a:buNone/>
            </a:pPr>
            <a:r>
              <a:rPr lang="hu-HU" altLang="hu-HU" sz="1400" b="0" dirty="0"/>
              <a:t>Forrás: </a:t>
            </a:r>
            <a:r>
              <a:rPr lang="en-US" sz="1400" b="0" i="0" u="none" strike="noStrike" baseline="0" dirty="0" err="1">
                <a:solidFill>
                  <a:srgbClr val="FFCD00"/>
                </a:solidFill>
                <a:latin typeface="TimesNewRomanPSMT"/>
              </a:rPr>
              <a:t>Rupprecht</a:t>
            </a: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 Consult and Edinburgh Napier University: The State-of-the-Art of Sustainable</a:t>
            </a:r>
          </a:p>
          <a:p>
            <a:pPr algn="l">
              <a:spcBef>
                <a:spcPts val="0"/>
              </a:spcBef>
              <a:buNone/>
            </a:pPr>
            <a:r>
              <a:rPr lang="en-US" sz="1400" b="0" i="0" u="none" strike="noStrike" baseline="0" dirty="0">
                <a:solidFill>
                  <a:srgbClr val="FFCD00"/>
                </a:solidFill>
                <a:latin typeface="TimesNewRomanPSMT"/>
              </a:rPr>
              <a:t>Urban Mobility Plans in Europe. 2011</a:t>
            </a:r>
            <a:r>
              <a:rPr lang="en-US" sz="1800" b="0" i="0" u="none" strike="noStrike" baseline="0" dirty="0">
                <a:solidFill>
                  <a:srgbClr val="FFCD00"/>
                </a:solidFill>
                <a:latin typeface="TimesNewRomanPSMT"/>
              </a:rPr>
              <a:t>.</a:t>
            </a:r>
            <a:endParaRPr lang="hu-HU" altLang="hu-HU" sz="1400" b="0" dirty="0">
              <a:solidFill>
                <a:schemeClr val="tx1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0B47062-1DC8-4A2C-95AD-6561DAB7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8" y="1039745"/>
            <a:ext cx="7991475" cy="5114925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zikrák">
  <a:themeElements>
    <a:clrScheme name="Szikrák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Szikrák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zikrák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ák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ák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ák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ák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ák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5203</TotalTime>
  <Words>1628</Words>
  <Application>Microsoft Office PowerPoint</Application>
  <PresentationFormat>Diavetítés a képernyőre (4:3 oldalarány)</PresentationFormat>
  <Paragraphs>230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Times New Roman</vt:lpstr>
      <vt:lpstr>TimesNewRomanPS-BoldMT</vt:lpstr>
      <vt:lpstr>TimesNewRomanPSMT</vt:lpstr>
      <vt:lpstr>Wingdings</vt:lpstr>
      <vt:lpstr>Szikrák</vt:lpstr>
      <vt:lpstr>Fenntartható városi mobilitási tervek és programok</vt:lpstr>
      <vt:lpstr>Az előadás tartalma</vt:lpstr>
      <vt:lpstr>Fenntartható városi mobilitási tervek</vt:lpstr>
      <vt:lpstr>Fenntartható városi mobilitási tervek</vt:lpstr>
      <vt:lpstr>Fenntartható városi mobilitási tervek</vt:lpstr>
      <vt:lpstr>Fenntartható városi mobilitási tervek</vt:lpstr>
      <vt:lpstr>Fenntartható városi mobilitási tervek</vt:lpstr>
      <vt:lpstr>Fenntartható városi mobilitási tervek</vt:lpstr>
      <vt:lpstr>Fenntartható városi mobilitási tervek</vt:lpstr>
      <vt:lpstr>Városi mobilitási terv - lépések</vt:lpstr>
      <vt:lpstr>Városi mobilitási terv - lépések</vt:lpstr>
      <vt:lpstr>Városi mobilitási terv - lépések</vt:lpstr>
      <vt:lpstr>Városi mobilitási terv - lépések</vt:lpstr>
      <vt:lpstr>Városi mobilitási terv - lépések</vt:lpstr>
      <vt:lpstr>Városi mobilitási terv - lépések</vt:lpstr>
      <vt:lpstr>Városi mobilitási terv - módszerek</vt:lpstr>
      <vt:lpstr>Fenntartható városi mobilitási programok</vt:lpstr>
      <vt:lpstr>Fenntartható városi mobilitási programok</vt:lpstr>
      <vt:lpstr>Fenntartható városi mobilitási programok</vt:lpstr>
      <vt:lpstr>Fenntartható városi mobilitási programok</vt:lpstr>
      <vt:lpstr>Példa fenntartható városi mobilitási tervre</vt:lpstr>
      <vt:lpstr>Példa fenntartható városi mobilitási tervre</vt:lpstr>
      <vt:lpstr>Példa fenntartható városi mobilitási tervre</vt:lpstr>
      <vt:lpstr>Példa fenntartható városi mobilitási tervre</vt:lpstr>
      <vt:lpstr>Példa fenntartható városi mobilitási tervre</vt:lpstr>
      <vt:lpstr>Példa fenntartható városi mobilitási tervre</vt:lpstr>
      <vt:lpstr>Példa fenntartható városi mobilitási tervre</vt:lpstr>
      <vt:lpstr>Szakirodalom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„Változtatható jelzésképű táblákat használó forgalomszabályozási- és információs rendszerek tervezési irányelvei”</dc:title>
  <dc:creator>Ágnes</dc:creator>
  <cp:lastModifiedBy>András Gulyás</cp:lastModifiedBy>
  <cp:revision>445</cp:revision>
  <dcterms:created xsi:type="dcterms:W3CDTF">2001-04-17T06:50:02Z</dcterms:created>
  <dcterms:modified xsi:type="dcterms:W3CDTF">2020-09-09T10:36:00Z</dcterms:modified>
</cp:coreProperties>
</file>