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sldIdLst>
    <p:sldId id="299" r:id="rId2"/>
    <p:sldId id="274" r:id="rId3"/>
    <p:sldId id="287" r:id="rId4"/>
    <p:sldId id="258" r:id="rId5"/>
    <p:sldId id="268" r:id="rId6"/>
    <p:sldId id="264" r:id="rId7"/>
    <p:sldId id="266" r:id="rId8"/>
    <p:sldId id="275" r:id="rId9"/>
    <p:sldId id="276" r:id="rId10"/>
    <p:sldId id="296" r:id="rId11"/>
    <p:sldId id="282" r:id="rId12"/>
    <p:sldId id="279" r:id="rId13"/>
    <p:sldId id="283" r:id="rId14"/>
    <p:sldId id="284" r:id="rId15"/>
    <p:sldId id="277" r:id="rId16"/>
    <p:sldId id="278" r:id="rId17"/>
    <p:sldId id="280" r:id="rId18"/>
    <p:sldId id="301" r:id="rId19"/>
    <p:sldId id="300" r:id="rId20"/>
    <p:sldId id="304" r:id="rId21"/>
    <p:sldId id="303" r:id="rId22"/>
    <p:sldId id="306" r:id="rId23"/>
    <p:sldId id="305" r:id="rId24"/>
    <p:sldId id="310" r:id="rId25"/>
    <p:sldId id="297" r:id="rId26"/>
    <p:sldId id="298" r:id="rId27"/>
    <p:sldId id="256" r:id="rId28"/>
    <p:sldId id="309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86839" autoAdjust="0"/>
  </p:normalViewPr>
  <p:slideViewPr>
    <p:cSldViewPr snapToObjects="1">
      <p:cViewPr varScale="1">
        <p:scale>
          <a:sx n="72" d="100"/>
          <a:sy n="72" d="100"/>
        </p:scale>
        <p:origin x="203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180023" cy="18002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3326D-D309-49AA-BC8F-60E321FB6F00}" type="datetimeFigureOut">
              <a:rPr lang="hu-HU" smtClean="0"/>
              <a:t>2022. 04. 28.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C514E1-C064-4827-BE37-23D9674FFB6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8068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conomist.com/graphic-detail/2019/09/04/vienna-remains-the-worlds-most-liveable-city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ri.hu/wp-content/uploads/2012/07/Elheto-vagy-mukodo-varos.pdf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7249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</a:t>
            </a:r>
            <a:r>
              <a:rPr lang="hu-HU" baseline="0" dirty="0"/>
              <a:t> vevői igények teljesítésénél fontos lenne az egy nyelven beszélés, a folyamatos kommunikáció – hogy tényleg meg tudjunk felelni a jogos, elvárt igényeknek!</a:t>
            </a:r>
          </a:p>
          <a:p>
            <a:endParaRPr lang="hu-HU" dirty="0"/>
          </a:p>
          <a:p>
            <a:r>
              <a:rPr lang="hu-HU" dirty="0"/>
              <a:t>a vevők leírták igényeiket,</a:t>
            </a:r>
            <a:r>
              <a:rPr lang="hu-HU" baseline="0" dirty="0"/>
              <a:t> ahogy tudták </a:t>
            </a:r>
            <a:r>
              <a:rPr lang="hu-HU" dirty="0"/>
              <a:t>– a projektvezető így értette – ilyennek tervezték az elemzések alapján – a programozók változata – az üzletkötők ilyennek írták le</a:t>
            </a:r>
          </a:p>
          <a:p>
            <a:r>
              <a:rPr lang="hu-HU" dirty="0"/>
              <a:t>így dokumentálták – ilyen lett a termék elkészítve – ilyet számláztak ki – erre vállaltak garanciát – ezt akarta valójában a vevő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3639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1645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9585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Kinek az igényeit teljesíti a mérnök? Ki a tényleges megrendelő? Egyén? Társadalom?</a:t>
            </a:r>
          </a:p>
          <a:p>
            <a:r>
              <a:rPr lang="hu-HU" dirty="0"/>
              <a:t>Hogyan egyeztethető össze az egyéni érdek a társadalmi érdekkel? </a:t>
            </a:r>
          </a:p>
          <a:p>
            <a:r>
              <a:rPr lang="hu-HU" dirty="0"/>
              <a:t>Hogyan lehet a konfliktushelyzetben etikusan viselkedni?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3114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>
                <a:solidFill>
                  <a:srgbClr val="FF0000"/>
                </a:solidFill>
              </a:rPr>
              <a:t>TQM: (TELJESKÖRŰ MINŐSÉGMENEDZSMENT)</a:t>
            </a:r>
          </a:p>
          <a:p>
            <a:r>
              <a:rPr lang="hu-HU" dirty="0">
                <a:solidFill>
                  <a:schemeClr val="bg1"/>
                </a:solidFill>
              </a:rPr>
              <a:t>Vezetési filozófia  - vevői elvárások kielégítése, szervezeti cél elérése hatékonyan, minden alkalmazott bevonásával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593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982625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0523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80349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2025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03133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Személyes háttér  –</a:t>
            </a:r>
            <a:r>
              <a:rPr lang="hu-HU" b="1" baseline="0" dirty="0"/>
              <a:t> települési minőség – impulzusok, saját érdekesebb építészeti munkák</a:t>
            </a:r>
          </a:p>
          <a:p>
            <a:endParaRPr lang="hu-HU" b="1" baseline="0" dirty="0"/>
          </a:p>
          <a:p>
            <a:r>
              <a:rPr lang="hu-HU" b="1" baseline="0" dirty="0"/>
              <a:t>Tokaj</a:t>
            </a:r>
            <a:r>
              <a:rPr lang="hu-HU" baseline="0" dirty="0"/>
              <a:t> – gyermekkor, nagyszülők – a természet közelsége – ma: VILÁGÖRÖKSÉG – konfliktusok, építészeti minőség és tradíció párhuzama</a:t>
            </a:r>
          </a:p>
          <a:p>
            <a:r>
              <a:rPr lang="hu-HU" b="1" baseline="0" dirty="0"/>
              <a:t>Szentendre</a:t>
            </a:r>
            <a:r>
              <a:rPr lang="hu-HU" baseline="0" dirty="0"/>
              <a:t> – hétvégi pihenés, MŰVÉSZTELEP és a város együttélése, IDEGENFORGALOM előnyei, hátránya, Dunapart szépsége, veszélyei, lehetősége, SKANZEN – szakmai műhely, népi építészet megőrzése</a:t>
            </a:r>
          </a:p>
          <a:p>
            <a:r>
              <a:rPr lang="hu-HU" b="1" baseline="0" dirty="0"/>
              <a:t>Budapest</a:t>
            </a:r>
            <a:r>
              <a:rPr lang="hu-HU" baseline="0" dirty="0"/>
              <a:t> – a legszebb főváros örök vonzása, nagyváros problémái, Duna-természet, kultúra, oktatás, idegenforgalom – IPAR a városban, VILÁGVÁROS – VILÁGÖRÖKSÉGI helyszínek, centralizáció</a:t>
            </a:r>
          </a:p>
          <a:p>
            <a:r>
              <a:rPr lang="hu-HU" b="1" baseline="0" dirty="0"/>
              <a:t>Luzern</a:t>
            </a:r>
            <a:r>
              <a:rPr lang="hu-HU" baseline="0" dirty="0"/>
              <a:t>, </a:t>
            </a:r>
            <a:r>
              <a:rPr lang="hu-HU" baseline="0" dirty="0" err="1"/>
              <a:t>Sursee</a:t>
            </a:r>
            <a:r>
              <a:rPr lang="hu-HU" baseline="0" dirty="0"/>
              <a:t> – Svájc: ösztöndíj, semlegesség, munkatapasztalat, demokrácia, népszavazás, fenntarthatóság, természet közelsége, súlya, PÉNZ, VAGYON, MINŐSÉG-elvárás szerepe</a:t>
            </a:r>
          </a:p>
          <a:p>
            <a:r>
              <a:rPr lang="hu-HU" b="1" baseline="0" dirty="0"/>
              <a:t>Pécs</a:t>
            </a:r>
            <a:r>
              <a:rPr lang="hu-HU" baseline="0" dirty="0"/>
              <a:t> – Középkori egyetem, Világörökség projekt, Ókeresztény síremlékek, Cella Septichora látogatóközpont megvalósítása – ütemezés, közvélemény, érdekegyeztetés, TELEPÜLÉSI ÉRTÉKVÉDELEM</a:t>
            </a:r>
          </a:p>
          <a:p>
            <a:r>
              <a:rPr lang="hu-HU" b="1" baseline="0" dirty="0"/>
              <a:t>Dombóvár</a:t>
            </a:r>
            <a:r>
              <a:rPr lang="hu-HU" baseline="0" dirty="0"/>
              <a:t> – 13. </a:t>
            </a:r>
            <a:r>
              <a:rPr lang="hu-HU" baseline="0" dirty="0" err="1"/>
              <a:t>szd</a:t>
            </a:r>
            <a:r>
              <a:rPr lang="hu-HU" baseline="0" dirty="0"/>
              <a:t>-i lakótorony rehabilitációs tervezése – RÉGÉSZET, kutatás szerepe, MŰEMLÉKVÉDELEM, hasznosítás</a:t>
            </a:r>
          </a:p>
          <a:p>
            <a:r>
              <a:rPr lang="hu-HU" b="1" baseline="0" dirty="0"/>
              <a:t>Szászvár</a:t>
            </a:r>
            <a:r>
              <a:rPr lang="hu-HU" baseline="0" dirty="0"/>
              <a:t> – Váregyüttes műemléki felmérés, koncepció, helyreállítási terv - település érdekei, műemlékvédelmi hatóságok támogatása, hitelesség, lakosság – idegenforgalom – egyház érdekei, fenntarthatóság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39530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4705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19"/>
              <a:tabLst/>
              <a:defRPr/>
            </a:pPr>
            <a:r>
              <a:rPr lang="hu-HU" dirty="0"/>
              <a:t>  Economist </a:t>
            </a:r>
            <a:r>
              <a:rPr lang="hu-HU" dirty="0">
                <a:hlinkClick r:id="rId3"/>
              </a:rPr>
              <a:t>https://www.economist.com/graphic-detail/2019/09/04/vienna-remains-the-worlds-most-liveable-city</a:t>
            </a:r>
            <a:br>
              <a:rPr lang="hu-HU" dirty="0"/>
            </a:br>
            <a:endParaRPr lang="hu-H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A világ legélhetőbb városa – NY-Európa, Bécs. </a:t>
            </a:r>
            <a:br>
              <a:rPr lang="hu-HU" dirty="0"/>
            </a:br>
            <a:r>
              <a:rPr lang="hu-HU" dirty="0"/>
              <a:t>Amerika:</a:t>
            </a:r>
            <a:r>
              <a:rPr lang="hu-HU" baseline="0" dirty="0"/>
              <a:t> Calgary, </a:t>
            </a:r>
            <a:br>
              <a:rPr lang="hu-HU" baseline="0" dirty="0"/>
            </a:br>
            <a:r>
              <a:rPr lang="hu-HU" baseline="0" dirty="0"/>
              <a:t>Ázsia, Ausztrália: Melbourne, </a:t>
            </a:r>
            <a:br>
              <a:rPr lang="hu-HU" baseline="0" dirty="0"/>
            </a:br>
            <a:r>
              <a:rPr lang="hu-HU" baseline="0" dirty="0"/>
              <a:t>K-Európa: </a:t>
            </a:r>
            <a:r>
              <a:rPr lang="hu-HU" dirty="0"/>
              <a:t> </a:t>
            </a:r>
            <a:r>
              <a:rPr lang="hu-HU" b="1" dirty="0"/>
              <a:t>Budapest</a:t>
            </a:r>
            <a:r>
              <a:rPr lang="hu-HU" dirty="0"/>
              <a:t>!!!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8525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LatinAmerika:</a:t>
            </a:r>
            <a:r>
              <a:rPr lang="hu-HU" baseline="0" dirty="0"/>
              <a:t> Buenos Aires</a:t>
            </a:r>
          </a:p>
          <a:p>
            <a:r>
              <a:rPr lang="hu-HU" baseline="0" dirty="0"/>
              <a:t>Közel-Kelet, É-Afrika: Dubai</a:t>
            </a:r>
          </a:p>
          <a:p>
            <a:r>
              <a:rPr lang="hu-HU" baseline="0" dirty="0"/>
              <a:t>Afrika: Johannesburg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40732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A városoknak is van </a:t>
            </a:r>
            <a:r>
              <a:rPr lang="hu-HU" b="1" dirty="0">
                <a:solidFill>
                  <a:srgbClr val="FF0000"/>
                </a:solidFill>
              </a:rPr>
              <a:t>MINŐSÉGE</a:t>
            </a:r>
            <a:r>
              <a:rPr lang="hu-HU" b="1" dirty="0"/>
              <a:t>: élhetőség –</a:t>
            </a:r>
            <a:r>
              <a:rPr lang="hu-HU" b="1" baseline="0" dirty="0"/>
              <a:t> esztétika – működőképesség – fenntarthatóság – biztonság -  </a:t>
            </a:r>
            <a:r>
              <a:rPr lang="hu-HU" b="1" baseline="0" dirty="0" err="1"/>
              <a:t>eü</a:t>
            </a:r>
            <a:r>
              <a:rPr lang="hu-HU" b="1" baseline="0" dirty="0"/>
              <a:t> ellátottság (!! 2020 !!) – oktatási lehetőségek – kulturális programok – környezet – levegőtisztaság – infrastruktúra……</a:t>
            </a:r>
            <a:endParaRPr lang="hu-HU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>
                <a:hlinkClick r:id="rId3"/>
              </a:rPr>
              <a:t>https://mri.hu/wp-content/uploads/2012/07/Elheto-vagy-mukodo-varos.pdf</a:t>
            </a:r>
            <a:r>
              <a:rPr lang="hu-HU" dirty="0"/>
              <a:t> (élhető vagy működő város)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Az</a:t>
            </a:r>
            <a:r>
              <a:rPr lang="hu-HU" b="1" baseline="0" dirty="0"/>
              <a:t> </a:t>
            </a:r>
            <a:r>
              <a:rPr lang="hu-HU" b="1" baseline="0" dirty="0">
                <a:solidFill>
                  <a:srgbClr val="FF0000"/>
                </a:solidFill>
              </a:rPr>
              <a:t>ETIKUS</a:t>
            </a:r>
            <a:r>
              <a:rPr lang="hu-HU" b="1" baseline="0" dirty="0"/>
              <a:t> településtervezés – több dimenziója, felvetődő kérdések: Ellentétes érdekek – Környezetvédelem – Finanszírozás – Rövidtáv-hosszútáv – Tervezési hibák – Fenntarthatóság – Politika - ….</a:t>
            </a:r>
            <a:endParaRPr lang="hu-HU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1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1" dirty="0"/>
              <a:t>A képen: 2018: Zürich a 2. legélhetőbb város a világon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82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történelmi múlt,</a:t>
            </a:r>
            <a:r>
              <a:rPr lang="hu-HU" baseline="0" dirty="0"/>
              <a:t> az építészeti örökség szerepe meghatározó a település identitásában. Ennek minőségi bemutatása – fenntartása, működtetése alapvetően szükséges. (Cella Septichora látogatóközpont)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99656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823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kollokvium 2022-ben a kitöltött</a:t>
            </a:r>
            <a:r>
              <a:rPr lang="hu-HU" baseline="0" dirty="0"/>
              <a:t> kérdőívek, beküldött feladatok, kiselőadások alapján kerül megajánlásra.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823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Pár alapgondolat, alapfogalom a MINŐSÉG-</a:t>
            </a:r>
            <a:r>
              <a:rPr lang="hu-HU" dirty="0" err="1"/>
              <a:t>gel</a:t>
            </a:r>
            <a:r>
              <a:rPr lang="hu-HU" dirty="0"/>
              <a:t> kapcsolatban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4922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Dr. </a:t>
            </a:r>
            <a:r>
              <a:rPr lang="hu-HU" dirty="0" err="1"/>
              <a:t>Szvitacs</a:t>
            </a:r>
            <a:r>
              <a:rPr lang="hu-HU" dirty="0"/>
              <a:t> István rövid bevezető előadása – Minőség  - kérem nézzétek meg! Régebben készült, de az alapfogalmakat érthetően megismerhetjük belőle. Milyen új követelmények kerültek azóta előtérbe????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823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Fontos alapfogalmak, megközelítések a MINŐSÉG témakörében.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6663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1" dirty="0"/>
              <a:t>Alapkérdések:</a:t>
            </a:r>
            <a:r>
              <a:rPr lang="hu-HU" b="1" baseline="0" dirty="0"/>
              <a:t> </a:t>
            </a:r>
          </a:p>
          <a:p>
            <a:endParaRPr lang="hu-HU" b="1" baseline="0" dirty="0"/>
          </a:p>
          <a:p>
            <a:r>
              <a:rPr lang="hu-HU" baseline="0" dirty="0"/>
              <a:t>Kit tekintünk vevőnek?</a:t>
            </a:r>
          </a:p>
          <a:p>
            <a:r>
              <a:rPr lang="hu-HU" baseline="0" dirty="0"/>
              <a:t>Vannak külső és belső vevők is egy folyamat, szolgáltatás tekintetében!!!!!</a:t>
            </a:r>
          </a:p>
          <a:p>
            <a:endParaRPr lang="hu-HU" baseline="0" dirty="0"/>
          </a:p>
          <a:p>
            <a:r>
              <a:rPr lang="hu-HU" baseline="0" dirty="0"/>
              <a:t>Tudja, ismeri a vevő a tényleges igényeit?</a:t>
            </a:r>
          </a:p>
          <a:p>
            <a:r>
              <a:rPr lang="hu-HU" baseline="0" dirty="0"/>
              <a:t>Vannak ki nem mondott, látens igényei is?</a:t>
            </a:r>
          </a:p>
          <a:p>
            <a:r>
              <a:rPr lang="hu-HU" baseline="0" dirty="0"/>
              <a:t>Minden vevői igényt ki kell, ki lehet, ki tudunk elégíteni?</a:t>
            </a:r>
          </a:p>
          <a:p>
            <a:r>
              <a:rPr lang="hu-HU" baseline="0" dirty="0"/>
              <a:t>Összeegyeztethetők ezen igények a társadalom igényeivel?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514E1-C064-4827-BE37-23D9674FFB69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5281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2E40D-8F15-4B33-91C1-35BDFC94C2DC}" type="datetime1">
              <a:rPr lang="hu-HU" smtClean="0"/>
              <a:t>2022. 04. 28.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98816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AD5AC-9C27-4A6F-8285-D6DB77FA65A9}" type="datetime1">
              <a:rPr lang="hu-HU" smtClean="0"/>
              <a:t>2022. 04. 28.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96983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A6F2C-9CB6-4811-A766-0498E836ED9B}" type="datetime1">
              <a:rPr lang="hu-HU" smtClean="0"/>
              <a:t>2022. 04. 28.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4258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619FD-1EA3-4E55-B620-77B3778F74EA}" type="datetime1">
              <a:rPr lang="hu-HU" smtClean="0"/>
              <a:t>2022. 04. 28.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8901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0AAA6-E6AC-4737-AF5B-1171668ECC91}" type="datetime1">
              <a:rPr lang="hu-HU" smtClean="0"/>
              <a:t>2022. 04. 28.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034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48D2F-A7EE-4E69-83F9-4336F2089349}" type="datetime1">
              <a:rPr lang="hu-HU" smtClean="0"/>
              <a:t>2022. 04. 28.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430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72379-5479-40A1-9933-FAA9FF6A032A}" type="datetime1">
              <a:rPr lang="hu-HU" smtClean="0"/>
              <a:t>2022. 04. 28.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1157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CE62C-E10C-4BE8-8DCC-15BEFF66D7E0}" type="datetime1">
              <a:rPr lang="hu-HU" smtClean="0"/>
              <a:t>2022. 04. 28.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836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4BB8-7B17-4B48-8822-13C191A7165A}" type="datetime1">
              <a:rPr lang="hu-HU" smtClean="0"/>
              <a:t>2022. 04. 28.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91693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77DF-BDB9-4794-A641-8C81FCC52AD7}" type="datetime1">
              <a:rPr lang="hu-HU" smtClean="0"/>
              <a:t>2022. 04. 28.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817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67CF3-48DF-49AA-B779-882CF966158F}" type="datetime1">
              <a:rPr lang="hu-HU" smtClean="0"/>
              <a:t>2022. 04. 28.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0014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05638-3CA3-4A27-852F-4BDED8F81E62}" type="datetime1">
              <a:rPr lang="hu-HU" smtClean="0"/>
              <a:t>2022. 04. 28.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72788-098E-431F-BB4B-E72FDA0212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23079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u.wikipedia.org/wiki/ISO_900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dterv.hu/hu/cegunkrol/minosegpolitikan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te.hu/hu/minosegiranyita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mik.pte.hu/minosegbiztosita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unis.unvienna.org/unis/hu/topics/sustainable_development_goals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zabo.eva@mik.pte.h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mvk.hu/downloads/online_tudastar/minosegbiztositas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kt.bme.hu/Nagylete/Minosegiranyitas.pdf" TargetMode="External"/><Relationship Id="rId4" Type="http://schemas.openxmlformats.org/officeDocument/2006/relationships/hyperlink" Target="http://www.szervez.uni-miskolc.hu/blaci/minmen/index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vd5V1XCqX68?start=262&amp;feature=oembed" TargetMode="Externa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6138" y="53720"/>
            <a:ext cx="9001150" cy="6302629"/>
          </a:xfrm>
        </p:spPr>
        <p:txBody>
          <a:bodyPr>
            <a:normAutofit fontScale="90000"/>
          </a:bodyPr>
          <a:lstStyle/>
          <a:p>
            <a:pPr algn="l"/>
            <a:br>
              <a:rPr lang="hu-HU" dirty="0"/>
            </a:br>
            <a:br>
              <a:rPr lang="hu-HU" dirty="0"/>
            </a:br>
            <a:r>
              <a:rPr lang="hu-HU" dirty="0">
                <a:solidFill>
                  <a:srgbClr val="FF0000"/>
                </a:solidFill>
              </a:rPr>
              <a:t>Minőségügy</a:t>
            </a:r>
            <a:r>
              <a:rPr lang="hu-HU" dirty="0"/>
              <a:t> és </a:t>
            </a:r>
            <a:r>
              <a:rPr lang="hu-HU" dirty="0">
                <a:solidFill>
                  <a:srgbClr val="FF0000"/>
                </a:solidFill>
              </a:rPr>
              <a:t>Mérnöketika 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</a:rPr>
              <a:t>témakör</a:t>
            </a:r>
            <a:br>
              <a:rPr lang="hu-HU" dirty="0">
                <a:solidFill>
                  <a:srgbClr val="FF0000"/>
                </a:solidFill>
              </a:rPr>
            </a:br>
            <a:r>
              <a:rPr lang="hu-HU" dirty="0"/>
              <a:t>2021-22/2. félév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sz="2000" dirty="0"/>
            </a:br>
            <a:br>
              <a:rPr lang="hu-HU" sz="2000" dirty="0"/>
            </a:br>
            <a:br>
              <a:rPr lang="hu-HU" sz="2000" dirty="0"/>
            </a:br>
            <a:r>
              <a:rPr lang="hu-HU" sz="1800" dirty="0"/>
              <a:t>PTE MIK Építész Szakmai Intézet  - Építészeti és Várostervezési Tanszék – Dr. Szabó Éva egy. docens</a:t>
            </a:r>
            <a:br>
              <a:rPr lang="hu-HU" sz="1800" dirty="0"/>
            </a:br>
            <a:endParaRPr lang="hu-HU" sz="31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0" y="6023587"/>
            <a:ext cx="9072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Településmérnök </a:t>
            </a:r>
            <a:r>
              <a:rPr lang="hu-HU" sz="1600" dirty="0" err="1"/>
              <a:t>MSc</a:t>
            </a:r>
            <a:r>
              <a:rPr lang="hu-HU" sz="1600" dirty="0"/>
              <a:t> – I. évf. 2. szemeszter 		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506" y="2504218"/>
            <a:ext cx="4564494" cy="316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05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762" y="-75333"/>
            <a:ext cx="9361195" cy="7020897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10</a:t>
            </a:fld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C9357748-D5CB-401C-85D7-EA28D41AFCE9}"/>
              </a:ext>
            </a:extLst>
          </p:cNvPr>
          <p:cNvSpPr txBox="1"/>
          <p:nvPr/>
        </p:nvSpPr>
        <p:spPr>
          <a:xfrm>
            <a:off x="0" y="2885235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Ahogy a vevő elmondta az igényt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55F9B31-C1A8-4A33-9D24-4FF961E6C668}"/>
              </a:ext>
            </a:extLst>
          </p:cNvPr>
          <p:cNvSpPr txBox="1"/>
          <p:nvPr/>
        </p:nvSpPr>
        <p:spPr>
          <a:xfrm>
            <a:off x="1871655" y="2885234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Ahogy a projektvezető értette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75046BF-0ED9-4804-804A-23F0F31303C8}"/>
              </a:ext>
            </a:extLst>
          </p:cNvPr>
          <p:cNvSpPr txBox="1"/>
          <p:nvPr/>
        </p:nvSpPr>
        <p:spPr>
          <a:xfrm>
            <a:off x="3726184" y="2885235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Ahogy ez alapján megtervezték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20FA939-2A98-454D-9E8B-6A2BA40BA294}"/>
              </a:ext>
            </a:extLst>
          </p:cNvPr>
          <p:cNvSpPr txBox="1"/>
          <p:nvPr/>
        </p:nvSpPr>
        <p:spPr>
          <a:xfrm>
            <a:off x="5580713" y="2885235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Ahogy a programozó átalakította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CB392C1-A67F-44ED-B45C-917F547450B1}"/>
              </a:ext>
            </a:extLst>
          </p:cNvPr>
          <p:cNvSpPr txBox="1"/>
          <p:nvPr/>
        </p:nvSpPr>
        <p:spPr>
          <a:xfrm>
            <a:off x="7424825" y="2885235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Ahogy a marketingesek tálalták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CD0B219-19F6-415E-AC0E-37883CABDFEA}"/>
              </a:ext>
            </a:extLst>
          </p:cNvPr>
          <p:cNvSpPr txBox="1"/>
          <p:nvPr/>
        </p:nvSpPr>
        <p:spPr>
          <a:xfrm>
            <a:off x="0" y="6356350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Ahogy dokumentálták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2B9D1D2B-DDDD-4831-B61A-3E55E67F1245}"/>
              </a:ext>
            </a:extLst>
          </p:cNvPr>
          <p:cNvSpPr txBox="1"/>
          <p:nvPr/>
        </p:nvSpPr>
        <p:spPr>
          <a:xfrm>
            <a:off x="1871655" y="6356349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Ahogy elkészítették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D73060A4-75B8-499D-9F26-BE4B2B3650FB}"/>
              </a:ext>
            </a:extLst>
          </p:cNvPr>
          <p:cNvSpPr txBox="1"/>
          <p:nvPr/>
        </p:nvSpPr>
        <p:spPr>
          <a:xfrm>
            <a:off x="3709058" y="6356348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Amit kiszámláztak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4F1D7B6D-E82C-4F16-805B-A6AFEE7049E3}"/>
              </a:ext>
            </a:extLst>
          </p:cNvPr>
          <p:cNvSpPr txBox="1"/>
          <p:nvPr/>
        </p:nvSpPr>
        <p:spPr>
          <a:xfrm>
            <a:off x="5580713" y="6378574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Amire garanciát vállaltak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A2769B23-2E0F-48B3-AC22-93F28EC7475D}"/>
              </a:ext>
            </a:extLst>
          </p:cNvPr>
          <p:cNvSpPr txBox="1"/>
          <p:nvPr/>
        </p:nvSpPr>
        <p:spPr>
          <a:xfrm>
            <a:off x="7409573" y="6378574"/>
            <a:ext cx="1691632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rmAutofit/>
          </a:bodyPr>
          <a:lstStyle/>
          <a:p>
            <a:r>
              <a:rPr lang="hu-HU" sz="1100" dirty="0">
                <a:pattFill prst="pct5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Ahogy a vevő valójában gondolta</a:t>
            </a:r>
          </a:p>
        </p:txBody>
      </p:sp>
    </p:spTree>
    <p:extLst>
      <p:ext uri="{BB962C8B-B14F-4D97-AF65-F5344CB8AC3E}">
        <p14:creationId xmlns:p14="http://schemas.microsoft.com/office/powerpoint/2010/main" val="397269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37907"/>
            <a:ext cx="9144000" cy="5923722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11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4" y="260648"/>
            <a:ext cx="4212232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Fogalmak</a:t>
            </a:r>
            <a:endParaRPr 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251448" y="1060447"/>
            <a:ext cx="8821127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MINŐSÉGÜGYI ALAPELVEK</a:t>
            </a:r>
            <a:endParaRPr lang="hu-HU" b="1" dirty="0"/>
          </a:p>
          <a:p>
            <a:endParaRPr lang="hu-HU" dirty="0"/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FF0000"/>
                </a:solidFill>
              </a:rPr>
              <a:t>VEVŐ</a:t>
            </a:r>
            <a:r>
              <a:rPr lang="hu-HU" sz="2000" dirty="0">
                <a:solidFill>
                  <a:schemeClr val="tx1">
                    <a:lumMod val="65000"/>
                  </a:schemeClr>
                </a:solidFill>
              </a:rPr>
              <a:t>KÖZPONTÚSÁG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FF0000"/>
                </a:solidFill>
              </a:rPr>
              <a:t>VEZETÉS</a:t>
            </a:r>
            <a:r>
              <a:rPr lang="hu-HU" sz="2000" dirty="0">
                <a:solidFill>
                  <a:schemeClr val="tx1">
                    <a:lumMod val="65000"/>
                  </a:schemeClr>
                </a:solidFill>
              </a:rPr>
              <a:t> SZEREPE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FF0000"/>
                </a:solidFill>
              </a:rPr>
              <a:t>DOLGOZÓK BEVONÁSA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FF0000"/>
                </a:solidFill>
              </a:rPr>
              <a:t>FOLYAMAT</a:t>
            </a:r>
            <a:r>
              <a:rPr lang="hu-HU" sz="2000" dirty="0">
                <a:solidFill>
                  <a:schemeClr val="tx1">
                    <a:lumMod val="65000"/>
                  </a:schemeClr>
                </a:solidFill>
              </a:rPr>
              <a:t>KÖZPONTÚSÁG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FF0000"/>
                </a:solidFill>
              </a:rPr>
              <a:t>RENDSZER</a:t>
            </a:r>
            <a:r>
              <a:rPr lang="hu-HU" sz="2000" dirty="0">
                <a:solidFill>
                  <a:schemeClr val="tx1">
                    <a:lumMod val="65000"/>
                  </a:schemeClr>
                </a:solidFill>
              </a:rPr>
              <a:t>SZEMLÉLET AZ IRÁNYÍTÁSBAN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FF0000"/>
                </a:solidFill>
              </a:rPr>
              <a:t>FOLYAMATOS FEJLESZTÉS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>
                    <a:lumMod val="65000"/>
                  </a:schemeClr>
                </a:solidFill>
              </a:rPr>
              <a:t>DÖNTÉSEK – </a:t>
            </a:r>
            <a:r>
              <a:rPr lang="hu-HU" sz="2000" b="1" dirty="0">
                <a:solidFill>
                  <a:srgbClr val="FF0000"/>
                </a:solidFill>
              </a:rPr>
              <a:t>TÉNYEK</a:t>
            </a:r>
          </a:p>
          <a:p>
            <a:pPr marL="742950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1">
                    <a:lumMod val="65000"/>
                  </a:schemeClr>
                </a:solidFill>
              </a:rPr>
              <a:t>SZÁLLÍTÓI </a:t>
            </a:r>
            <a:r>
              <a:rPr lang="hu-HU" sz="2000" b="1" dirty="0">
                <a:solidFill>
                  <a:srgbClr val="FF0000"/>
                </a:solidFill>
              </a:rPr>
              <a:t>KAPCSOLATOK</a:t>
            </a:r>
          </a:p>
          <a:p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97695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12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4" y="260648"/>
            <a:ext cx="4212232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Fogalmak</a:t>
            </a:r>
            <a:endParaRPr 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99245" y="1268724"/>
            <a:ext cx="904475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A MINŐSÉG 8 DIMENZIÓJA</a:t>
            </a:r>
            <a:endParaRPr lang="hu-HU" b="1" dirty="0"/>
          </a:p>
          <a:p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Teljesítmény</a:t>
            </a:r>
            <a:r>
              <a:rPr lang="hu-HU" dirty="0"/>
              <a:t>: 		a termék alapvető használati tulajdonsága.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Sajátosságok</a:t>
            </a:r>
            <a:r>
              <a:rPr lang="hu-HU" dirty="0"/>
              <a:t>:	 	a termék lényegi paraméterei.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Megbízhatóság</a:t>
            </a:r>
            <a:r>
              <a:rPr lang="hu-HU" dirty="0"/>
              <a:t>: 		a termék a használati idő alatt nem romlik 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Megfelelés</a:t>
            </a:r>
            <a:r>
              <a:rPr lang="hu-HU" dirty="0"/>
              <a:t>: 		szabványoknak való megfelelés.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Tartósság</a:t>
            </a:r>
            <a:r>
              <a:rPr lang="hu-HU" dirty="0"/>
              <a:t>: 			termék kihasználásának mértéke az elhasználódásig.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Használhatóság</a:t>
            </a:r>
            <a:r>
              <a:rPr lang="hu-HU" dirty="0"/>
              <a:t>: 		javítás gyorsasága, kiszolgálás színvonala.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Esztétikai tulajdonságok</a:t>
            </a:r>
            <a:r>
              <a:rPr lang="hu-HU" dirty="0"/>
              <a:t>: 	külső megjelenés.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FF0000"/>
                </a:solidFill>
              </a:rPr>
              <a:t>Felismert minőség</a:t>
            </a:r>
            <a:r>
              <a:rPr lang="hu-HU" dirty="0"/>
              <a:t>: 		márkanevek, reklámok.</a:t>
            </a:r>
          </a:p>
          <a:p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" y="4993492"/>
            <a:ext cx="2447925" cy="18669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15" y="4970534"/>
            <a:ext cx="4404084" cy="188746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00" y="4981430"/>
            <a:ext cx="2190900" cy="187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4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5" y="3297008"/>
            <a:ext cx="9097148" cy="3560992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13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4" y="260648"/>
            <a:ext cx="4212232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Fogalmak</a:t>
            </a:r>
            <a:endParaRPr 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26755" y="1314576"/>
            <a:ext cx="9610553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A MINŐSÉGET BEFOLYÁSOLÓ 9 TÉNYEZŐ (9M)</a:t>
            </a:r>
          </a:p>
          <a:p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Piacok (market),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Pénz (</a:t>
            </a:r>
            <a:r>
              <a:rPr lang="hu-HU" sz="2000" dirty="0" err="1"/>
              <a:t>money</a:t>
            </a:r>
            <a:r>
              <a:rPr lang="hu-HU" sz="2000" dirty="0"/>
              <a:t>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Vezetés (management),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Emberek (men),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Ösztönzés (</a:t>
            </a:r>
            <a:r>
              <a:rPr lang="hu-HU" sz="2000" dirty="0" err="1"/>
              <a:t>motivation</a:t>
            </a:r>
            <a:r>
              <a:rPr lang="hu-HU" sz="2000" dirty="0"/>
              <a:t>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Anyagok (</a:t>
            </a:r>
            <a:r>
              <a:rPr lang="hu-HU" sz="2000" dirty="0" err="1"/>
              <a:t>materials</a:t>
            </a:r>
            <a:r>
              <a:rPr lang="hu-HU" sz="2000" dirty="0"/>
              <a:t>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Gépek és gépesítés (</a:t>
            </a:r>
            <a:r>
              <a:rPr lang="hu-HU" sz="2000" dirty="0" err="1"/>
              <a:t>machines</a:t>
            </a:r>
            <a:r>
              <a:rPr lang="hu-HU" sz="2000" dirty="0"/>
              <a:t> and </a:t>
            </a:r>
            <a:r>
              <a:rPr lang="hu-HU" sz="2000" dirty="0" err="1"/>
              <a:t>mechanization</a:t>
            </a:r>
            <a:r>
              <a:rPr lang="hu-HU" sz="2000" dirty="0"/>
              <a:t>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Modern információs rendszerek (modern </a:t>
            </a:r>
            <a:r>
              <a:rPr lang="hu-HU" sz="2000" dirty="0" err="1"/>
              <a:t>information</a:t>
            </a:r>
            <a:r>
              <a:rPr lang="hu-HU" sz="2000" dirty="0"/>
              <a:t> </a:t>
            </a:r>
            <a:r>
              <a:rPr lang="hu-HU" sz="2000" dirty="0" err="1"/>
              <a:t>methods</a:t>
            </a:r>
            <a:r>
              <a:rPr lang="hu-HU" sz="2000" dirty="0"/>
              <a:t>),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sz="2000" dirty="0"/>
              <a:t>Növekvő követelmények a termékekkel szemben </a:t>
            </a:r>
            <a:r>
              <a:rPr lang="hu-HU" dirty="0"/>
              <a:t>(</a:t>
            </a:r>
            <a:r>
              <a:rPr lang="hu-HU" dirty="0" err="1"/>
              <a:t>mounting</a:t>
            </a:r>
            <a:r>
              <a:rPr lang="hu-HU" dirty="0"/>
              <a:t> </a:t>
            </a:r>
            <a:r>
              <a:rPr lang="hu-HU" dirty="0" err="1"/>
              <a:t>product</a:t>
            </a:r>
            <a:r>
              <a:rPr lang="hu-HU" dirty="0"/>
              <a:t> </a:t>
            </a:r>
            <a:r>
              <a:rPr lang="hu-HU" dirty="0" err="1"/>
              <a:t>requirement</a:t>
            </a:r>
            <a:r>
              <a:rPr lang="hu-HU" sz="1600" dirty="0"/>
              <a:t>). </a:t>
            </a:r>
          </a:p>
          <a:p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36085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14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4" y="260648"/>
            <a:ext cx="4212232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Fogalmak</a:t>
            </a:r>
            <a:endParaRPr 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431471" y="1268724"/>
            <a:ext cx="90447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rgbClr val="FF0000"/>
                </a:solidFill>
              </a:rPr>
              <a:t>AZ IRÁNYÍTÁSI RENDSZEREK INTEGRÁLÓ ELEME – PDCA CIKLUS</a:t>
            </a:r>
          </a:p>
          <a:p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2411724" y="4583796"/>
            <a:ext cx="40242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AutoNum type="arabicPeriod"/>
            </a:pPr>
            <a:r>
              <a:rPr lang="nn-NO" b="1" dirty="0"/>
              <a:t>Plan - Tervezd meg, mit akarsz tenni!</a:t>
            </a:r>
            <a:endParaRPr lang="hu-HU" b="1" dirty="0"/>
          </a:p>
          <a:p>
            <a:r>
              <a:rPr lang="hu-HU" b="1" dirty="0"/>
              <a:t>2.   </a:t>
            </a:r>
            <a:r>
              <a:rPr lang="hu-HU" b="1" dirty="0" err="1"/>
              <a:t>Do</a:t>
            </a:r>
            <a:r>
              <a:rPr lang="hu-HU" b="1" dirty="0"/>
              <a:t> - Tedd meg!</a:t>
            </a:r>
          </a:p>
          <a:p>
            <a:pPr marL="342900" indent="-342900">
              <a:buAutoNum type="arabicPeriod" startAt="3"/>
            </a:pPr>
            <a:r>
              <a:rPr lang="hu-HU" b="1" dirty="0" err="1"/>
              <a:t>Check</a:t>
            </a:r>
            <a:r>
              <a:rPr lang="hu-HU" b="1" dirty="0"/>
              <a:t> - Ellenőrizd!</a:t>
            </a:r>
          </a:p>
          <a:p>
            <a:r>
              <a:rPr lang="hu-HU" b="1" dirty="0"/>
              <a:t>4.   </a:t>
            </a:r>
            <a:r>
              <a:rPr lang="hu-HU" b="1" dirty="0" err="1"/>
              <a:t>Act</a:t>
            </a:r>
            <a:r>
              <a:rPr lang="hu-HU" b="1" dirty="0"/>
              <a:t> - Avatkozz be!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44" y="1988815"/>
            <a:ext cx="8593098" cy="234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35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15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4" y="260648"/>
            <a:ext cx="4212232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Fogalmak</a:t>
            </a:r>
            <a:endParaRPr 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179512" y="934627"/>
            <a:ext cx="4392488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Mérnök vevője: </a:t>
            </a:r>
            <a:r>
              <a:rPr lang="hu-HU" sz="2800" b="1" dirty="0">
                <a:solidFill>
                  <a:srgbClr val="FF0000"/>
                </a:solidFill>
              </a:rPr>
              <a:t>Társadalom</a:t>
            </a:r>
          </a:p>
          <a:p>
            <a:endParaRPr lang="hu-HU" b="1" dirty="0"/>
          </a:p>
          <a:p>
            <a:endParaRPr lang="hu-HU" dirty="0"/>
          </a:p>
          <a:p>
            <a:r>
              <a:rPr lang="hu-HU" dirty="0">
                <a:solidFill>
                  <a:schemeClr val="tx1">
                    <a:lumMod val="65000"/>
                  </a:schemeClr>
                </a:solidFill>
              </a:rPr>
              <a:t>Köznapi értelmezés: </a:t>
            </a:r>
          </a:p>
          <a:p>
            <a:r>
              <a:rPr lang="hu-HU" dirty="0"/>
              <a:t>Nagyobb embercsoport, akik egyfajta rend szerint együtt élnek.</a:t>
            </a:r>
          </a:p>
          <a:p>
            <a:endParaRPr lang="hu-HU" dirty="0"/>
          </a:p>
          <a:p>
            <a:r>
              <a:rPr lang="hu-HU" dirty="0">
                <a:solidFill>
                  <a:schemeClr val="tx1">
                    <a:lumMod val="65000"/>
                  </a:schemeClr>
                </a:solidFill>
              </a:rPr>
              <a:t>Szociológiai</a:t>
            </a:r>
            <a:r>
              <a:rPr lang="hu-HU" dirty="0"/>
              <a:t>: </a:t>
            </a:r>
          </a:p>
          <a:p>
            <a:r>
              <a:rPr lang="hu-HU" dirty="0"/>
              <a:t>„A társadalom a politikai uralom egy adott rendszerének alávetett, különálló területen élő és a körülöttük lévő csoportoktól eltérő identitással rendelkező emberek csoportja.” (Anthony Giddens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</a:rPr>
              <a:t>: Szociológia)</a:t>
            </a:r>
          </a:p>
          <a:p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r>
              <a:rPr lang="hu-HU" dirty="0">
                <a:solidFill>
                  <a:schemeClr val="tx1">
                    <a:lumMod val="65000"/>
                  </a:schemeClr>
                </a:solidFill>
              </a:rPr>
              <a:t>Elvont</a:t>
            </a:r>
            <a:r>
              <a:rPr lang="hu-HU" dirty="0">
                <a:solidFill>
                  <a:schemeClr val="tx1">
                    <a:lumMod val="95000"/>
                  </a:schemeClr>
                </a:solidFill>
              </a:rPr>
              <a:t>: A társadalom önálló egyedek közötti kapcsolatok hálózata.</a:t>
            </a:r>
          </a:p>
          <a:p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endParaRPr lang="hu-HU" dirty="0"/>
          </a:p>
        </p:txBody>
      </p:sp>
      <p:pic>
        <p:nvPicPr>
          <p:cNvPr id="4098" name="Picture 2" descr="http://www.deldunantul.com/sites/default/files/public/nemzetkozi_kapcs/europe_nemzetkozikapcsolatokho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348" y="1808793"/>
            <a:ext cx="4130581" cy="38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3062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2594"/>
            <a:ext cx="9129835" cy="5939613"/>
          </a:xfrm>
          <a:prstGeom prst="rect">
            <a:avLst/>
          </a:prstGeom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16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3" y="260648"/>
            <a:ext cx="8208739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Fogalmak – szervezetek esetében</a:t>
            </a:r>
            <a:endParaRPr 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60641" y="1434454"/>
            <a:ext cx="889306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b="1" dirty="0"/>
          </a:p>
          <a:p>
            <a:r>
              <a:rPr lang="hu-HU" sz="2400" b="1" dirty="0">
                <a:solidFill>
                  <a:srgbClr val="FF0000"/>
                </a:solidFill>
              </a:rPr>
              <a:t>MINŐSÉGELLENŐRZÉS</a:t>
            </a:r>
            <a:r>
              <a:rPr lang="hu-HU" sz="2000" b="1" dirty="0">
                <a:solidFill>
                  <a:schemeClr val="bg1"/>
                </a:solidFill>
              </a:rPr>
              <a:t>: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Termék jellemzőinek mérése - hasonlítása</a:t>
            </a:r>
          </a:p>
          <a:p>
            <a:r>
              <a:rPr lang="hu-HU" sz="2400" b="1" dirty="0">
                <a:solidFill>
                  <a:srgbClr val="FF0000"/>
                </a:solidFill>
              </a:rPr>
              <a:t>MINŐSÉGBIZTOSÍTÁS</a:t>
            </a:r>
            <a:r>
              <a:rPr lang="hu-HU" sz="2000" b="1" dirty="0">
                <a:solidFill>
                  <a:schemeClr val="bg1"/>
                </a:solidFill>
              </a:rPr>
              <a:t>: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Intézkedések az adott követelmény kielégítésére – feltételek biztosítása</a:t>
            </a:r>
          </a:p>
          <a:p>
            <a:r>
              <a:rPr lang="hu-HU" sz="2400" b="1" dirty="0">
                <a:solidFill>
                  <a:srgbClr val="FF0000"/>
                </a:solidFill>
              </a:rPr>
              <a:t>MINŐSÉGIRÁNYÍTÁS </a:t>
            </a:r>
            <a:r>
              <a:rPr lang="hu-HU" sz="2000" b="1" dirty="0">
                <a:solidFill>
                  <a:srgbClr val="FF0000"/>
                </a:solidFill>
              </a:rPr>
              <a:t>(QM)</a:t>
            </a:r>
            <a:r>
              <a:rPr lang="hu-HU" sz="2000" b="1" dirty="0">
                <a:solidFill>
                  <a:schemeClr val="bg1"/>
                </a:solidFill>
              </a:rPr>
              <a:t>: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Szervezeti aspektus, adott vállalatra testreszabott megoldás, eszköztár.</a:t>
            </a:r>
          </a:p>
          <a:p>
            <a:r>
              <a:rPr lang="hu-HU" sz="2400" b="1" u="sng" dirty="0">
                <a:solidFill>
                  <a:srgbClr val="FF0000"/>
                </a:solidFill>
              </a:rPr>
              <a:t>MINŐSÉGPOLITIKA</a:t>
            </a:r>
            <a:r>
              <a:rPr lang="hu-HU" sz="2000" b="1" dirty="0">
                <a:solidFill>
                  <a:schemeClr val="bg1"/>
                </a:solidFill>
              </a:rPr>
              <a:t>: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A Minőségirányítás határozza meg.</a:t>
            </a:r>
          </a:p>
          <a:p>
            <a:r>
              <a:rPr lang="hu-HU" sz="2400" b="1" dirty="0">
                <a:solidFill>
                  <a:srgbClr val="FF0000"/>
                </a:solidFill>
              </a:rPr>
              <a:t>MINŐSÉGIRÁNYÍTÁSI RENDSZER: 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A tás megvalósítására szolgáló szervezeti struktúra, felelősségi körök, folyamatok és eljárások. </a:t>
            </a:r>
          </a:p>
          <a:p>
            <a:r>
              <a:rPr lang="hu-HU" sz="2400" b="1" dirty="0">
                <a:solidFill>
                  <a:srgbClr val="FF0000"/>
                </a:solidFill>
              </a:rPr>
              <a:t>MINŐSÉGTERVEZÉS</a:t>
            </a:r>
            <a:r>
              <a:rPr lang="hu-HU" sz="2400" b="1" dirty="0">
                <a:solidFill>
                  <a:schemeClr val="bg1"/>
                </a:solidFill>
              </a:rPr>
              <a:t>: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Az erőforrások tervezésére összpontosít</a:t>
            </a:r>
          </a:p>
          <a:p>
            <a:r>
              <a:rPr lang="hu-HU" sz="2400" b="1" dirty="0">
                <a:solidFill>
                  <a:srgbClr val="FF0000"/>
                </a:solidFill>
              </a:rPr>
              <a:t>MINŐSÉGFEJLESZTÉS</a:t>
            </a:r>
            <a:r>
              <a:rPr lang="hu-HU" sz="2000" b="1" dirty="0">
                <a:solidFill>
                  <a:schemeClr val="bg1"/>
                </a:solidFill>
              </a:rPr>
              <a:t>:</a:t>
            </a:r>
          </a:p>
          <a:p>
            <a:r>
              <a:rPr lang="hu-HU" sz="2000" b="1" dirty="0">
                <a:solidFill>
                  <a:schemeClr val="bg1"/>
                </a:solidFill>
              </a:rPr>
              <a:t>A minőségi követelmények teljesítési képességének növelésére összpontosít.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57525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17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3" y="260648"/>
            <a:ext cx="8208740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A minőségirányítás szabványai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236" y="1988816"/>
            <a:ext cx="9199236" cy="2970838"/>
          </a:xfrm>
          <a:prstGeom prst="rect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15082" y="1628770"/>
            <a:ext cx="905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dirty="0">
                <a:latin typeface="Arial" panose="020B0604020202020204" pitchFamily="34" charset="0"/>
              </a:rPr>
              <a:t>A vonatkozó nemzetközi szabvány, </a:t>
            </a:r>
            <a:r>
              <a:rPr lang="hu-HU" sz="1200" b="1" dirty="0">
                <a:latin typeface="Arial" panose="020B0604020202020204" pitchFamily="34" charset="0"/>
              </a:rPr>
              <a:t>az MSZ EN </a:t>
            </a:r>
            <a:r>
              <a:rPr lang="hu-HU" sz="1200" b="1" dirty="0">
                <a:latin typeface="Arial" panose="020B0604020202020204" pitchFamily="34" charset="0"/>
                <a:hlinkClick r:id="rId4" tooltip="ISO 9000"/>
              </a:rPr>
              <a:t>ISO 9000</a:t>
            </a:r>
            <a:r>
              <a:rPr lang="hu-HU" sz="1200" b="1" dirty="0">
                <a:latin typeface="Arial" panose="020B0604020202020204" pitchFamily="34" charset="0"/>
              </a:rPr>
              <a:t>:2005 (Minőségirányítási rendszerek. Alapok és szótár) </a:t>
            </a:r>
            <a:endParaRPr lang="hu-HU" sz="1200" dirty="0"/>
          </a:p>
        </p:txBody>
      </p:sp>
    </p:spTree>
    <p:extLst>
      <p:ext uri="{BB962C8B-B14F-4D97-AF65-F5344CB8AC3E}">
        <p14:creationId xmlns:p14="http://schemas.microsoft.com/office/powerpoint/2010/main" val="21842111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18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0" y="30075"/>
            <a:ext cx="6048463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3200" dirty="0"/>
              <a:t>Tanúsítás</a:t>
            </a:r>
            <a:endParaRPr lang="hu-HU" sz="1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2621" y="5168136"/>
            <a:ext cx="1949348" cy="166972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7951E84E-1465-4483-A5F8-FCC4CCFF6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157" y="-30075"/>
            <a:ext cx="733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65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19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3" y="260648"/>
            <a:ext cx="8748809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Példák - Tervezőiroda </a:t>
            </a:r>
            <a:r>
              <a:rPr lang="hu-HU" sz="18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https://www.cadterv.hu/hu/cegunkrol/minosegpolitikank</a:t>
            </a:r>
            <a:endParaRPr lang="hu-HU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695" y="1808792"/>
            <a:ext cx="5719021" cy="4547557"/>
          </a:xfrm>
          <a:prstGeom prst="rect">
            <a:avLst/>
          </a:prstGeom>
        </p:spPr>
      </p:pic>
      <p:pic>
        <p:nvPicPr>
          <p:cNvPr id="1026" name="Picture 2" descr="https://www.cadterv.hu/images/tanusitvany/DNV-GL-ISO-tanusitvany-HU-2016-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5" y="1808792"/>
            <a:ext cx="3177787" cy="451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87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6024" y="548680"/>
            <a:ext cx="7988424" cy="5472608"/>
          </a:xfrm>
        </p:spPr>
        <p:txBody>
          <a:bodyPr>
            <a:normAutofit/>
          </a:bodyPr>
          <a:lstStyle/>
          <a:p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endParaRPr lang="hu-HU" sz="31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</a:t>
            </a:fld>
            <a:endParaRPr lang="hu-H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1709" r="-505" b="-1637"/>
          <a:stretch/>
        </p:blipFill>
        <p:spPr bwMode="auto">
          <a:xfrm>
            <a:off x="10048" y="3988408"/>
            <a:ext cx="1712592" cy="116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zászvár DSC_5727-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102" y="4068795"/>
            <a:ext cx="1789898" cy="129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térkép_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4" y="5565509"/>
            <a:ext cx="1678809" cy="1292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32" name="Picture 8" descr="http://33.media.tumblr.com/10034816_5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208" y="0"/>
            <a:ext cx="2911628" cy="19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DSCF278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5" y="4068796"/>
            <a:ext cx="1696660" cy="1318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18922" y="4280022"/>
            <a:ext cx="3696852" cy="1623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sz="1050" b="1" dirty="0">
                <a:solidFill>
                  <a:srgbClr val="FF0000"/>
                </a:solidFill>
              </a:rPr>
              <a:t>Iskolák – </a:t>
            </a:r>
            <a:r>
              <a:rPr lang="hu-HU" sz="1050" dirty="0"/>
              <a:t>BME építészképzés, KTK MBA, PMMK DLA</a:t>
            </a:r>
          </a:p>
          <a:p>
            <a:pPr algn="just"/>
            <a:r>
              <a:rPr lang="hu-HU" sz="1050" b="1" dirty="0">
                <a:solidFill>
                  <a:srgbClr val="FF0000"/>
                </a:solidFill>
              </a:rPr>
              <a:t>Oktatás</a:t>
            </a:r>
            <a:r>
              <a:rPr lang="hu-HU" sz="1050" dirty="0"/>
              <a:t> – </a:t>
            </a:r>
            <a:r>
              <a:rPr lang="hu-HU" sz="1050" b="1" dirty="0">
                <a:solidFill>
                  <a:srgbClr val="FF0000"/>
                </a:solidFill>
              </a:rPr>
              <a:t>kutatás</a:t>
            </a:r>
            <a:r>
              <a:rPr lang="hu-HU" sz="1050" dirty="0">
                <a:solidFill>
                  <a:srgbClr val="FF0000"/>
                </a:solidFill>
              </a:rPr>
              <a:t> – </a:t>
            </a:r>
            <a:r>
              <a:rPr lang="hu-HU" sz="1050" b="1" dirty="0">
                <a:solidFill>
                  <a:srgbClr val="FF0000"/>
                </a:solidFill>
              </a:rPr>
              <a:t>tervezés</a:t>
            </a:r>
            <a:r>
              <a:rPr lang="hu-HU" sz="1050" dirty="0">
                <a:solidFill>
                  <a:srgbClr val="FF0000"/>
                </a:solidFill>
              </a:rPr>
              <a:t> </a:t>
            </a:r>
            <a:r>
              <a:rPr lang="hu-HU" sz="1050" dirty="0"/>
              <a:t>(szerkezettan – örökségvédelem – urbanisztika –projektmenedzsment – BMDI)</a:t>
            </a:r>
          </a:p>
          <a:p>
            <a:pPr algn="just"/>
            <a:r>
              <a:rPr lang="hu-HU" sz="1050" b="1" dirty="0">
                <a:solidFill>
                  <a:srgbClr val="FF0000"/>
                </a:solidFill>
              </a:rPr>
              <a:t>Oktatásszervezés</a:t>
            </a:r>
            <a:r>
              <a:rPr lang="hu-HU" sz="1050" dirty="0"/>
              <a:t> (Oktatási Bizottság, duális képzés, mérnöktovábbképzés, oktatási projektek vezetése)</a:t>
            </a:r>
          </a:p>
          <a:p>
            <a:pPr algn="just"/>
            <a:r>
              <a:rPr lang="hu-HU" sz="1050" b="1" dirty="0">
                <a:solidFill>
                  <a:srgbClr val="FF0000"/>
                </a:solidFill>
              </a:rPr>
              <a:t>Szakmai közélet </a:t>
            </a:r>
            <a:r>
              <a:rPr lang="hu-HU" sz="1050" dirty="0"/>
              <a:t>(MMK – Etikai Bizottság, BMMK - Építési Tagozat, MÉK, PAB, Tervtanács)</a:t>
            </a:r>
          </a:p>
          <a:p>
            <a:pPr algn="just"/>
            <a:endParaRPr lang="hu-HU" sz="500" dirty="0"/>
          </a:p>
          <a:p>
            <a:pPr algn="just"/>
            <a:r>
              <a:rPr lang="hu-HU" sz="1050" b="1" dirty="0"/>
              <a:t>Család, 2 gyermek, unoka, könyvek, síelés, fotózás, TV, utazás……</a:t>
            </a:r>
            <a:endParaRPr lang="hu-HU" sz="1050" dirty="0"/>
          </a:p>
        </p:txBody>
      </p:sp>
      <p:pic>
        <p:nvPicPr>
          <p:cNvPr id="1036" name="Picture 12" descr="http://pte.hu/sites/pte.hu/files/files/Hirek/2014/aprilis/csortos%20szabolcs%20%2812511410%29%202014.03.18%20copy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220" y="5964636"/>
            <a:ext cx="3513076" cy="8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Kapcsolódó ké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57876" cy="194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éptalálat a következőre: „szentendre”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93" y="7568"/>
            <a:ext cx="2615519" cy="191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Képtalálat a következőre: „szentendre”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6697"/>
            <a:ext cx="3257875" cy="168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Képtalálat a következőre: „svájc”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/>
          <a:stretch/>
        </p:blipFill>
        <p:spPr bwMode="auto">
          <a:xfrm>
            <a:off x="6149712" y="2176697"/>
            <a:ext cx="2994288" cy="172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Képtalálat a következőre: „szászvár vár”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741" y="5594037"/>
            <a:ext cx="1824535" cy="1309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772661" y="3926535"/>
            <a:ext cx="366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Háttér - MINŐSÉG – impulzusok</a:t>
            </a:r>
            <a:br>
              <a:rPr lang="hu-HU" dirty="0"/>
            </a:br>
            <a:endParaRPr lang="hu-HU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34"/>
          <a:stretch/>
        </p:blipFill>
        <p:spPr>
          <a:xfrm>
            <a:off x="6686" y="5196305"/>
            <a:ext cx="1681437" cy="1653132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93" y="2183129"/>
            <a:ext cx="2669241" cy="167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744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20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3" y="260648"/>
            <a:ext cx="6588533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Példák - PTE </a:t>
            </a:r>
            <a:r>
              <a:rPr lang="hu-HU" sz="18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https://pte.hu/hu/minosegiranyitas</a:t>
            </a:r>
            <a:endParaRPr lang="hu-HU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22340"/>
          <a:stretch/>
        </p:blipFill>
        <p:spPr>
          <a:xfrm>
            <a:off x="6246635" y="54558"/>
            <a:ext cx="2852442" cy="227950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810160FD-E27C-4A83-A2B8-0D6AF6DA3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91734"/>
            <a:ext cx="9144000" cy="44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151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21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3" y="260648"/>
            <a:ext cx="8954132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>
                <a:solidFill>
                  <a:schemeClr val="tx1">
                    <a:lumMod val="95000"/>
                  </a:schemeClr>
                </a:solidFill>
              </a:rPr>
              <a:t>Példák – PTE MIK  </a:t>
            </a:r>
            <a:r>
              <a:rPr lang="hu-HU" sz="1800" dirty="0">
                <a:solidFill>
                  <a:schemeClr val="tx1">
                    <a:lumMod val="9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https://mik.pte.hu/minosegbiztositas</a:t>
            </a:r>
            <a:endParaRPr lang="hu-HU" sz="18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B31A26C7-A128-45C1-95C4-84028D897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934627"/>
            <a:ext cx="4748955" cy="535199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B8D54F1-3248-40B7-8E5C-4DCBF56B8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184" y="934626"/>
            <a:ext cx="4436691" cy="535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06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84B4BC-F42F-4AD2-8F1B-DB6254D08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/>
              <a:t>TELEPÜLÉSTERVEZÉS ÉS MINŐSÉG</a:t>
            </a: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D1FAA55-7794-4C4E-9315-1C6D9E469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22</a:t>
            </a:fld>
            <a:endParaRPr lang="hu-HU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6C55C0C-9767-4F48-8786-03B3564A907A}"/>
              </a:ext>
            </a:extLst>
          </p:cNvPr>
          <p:cNvSpPr txBox="1"/>
          <p:nvPr/>
        </p:nvSpPr>
        <p:spPr>
          <a:xfrm>
            <a:off x="536261" y="2168839"/>
            <a:ext cx="8229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dirty="0"/>
              <a:t>„A minőségügy tág értelemben </a:t>
            </a:r>
            <a:r>
              <a:rPr lang="hu-HU" sz="2400" dirty="0">
                <a:solidFill>
                  <a:srgbClr val="FF0000"/>
                </a:solidFill>
              </a:rPr>
              <a:t>a társadalom </a:t>
            </a:r>
            <a:r>
              <a:rPr lang="hu-HU" sz="2400" u="sng" dirty="0">
                <a:solidFill>
                  <a:srgbClr val="FF0000"/>
                </a:solidFill>
              </a:rPr>
              <a:t>életminőségének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/>
              <a:t>ügye, a társadalom tagjai igény kielégítési színvonalának meghatározója, </a:t>
            </a:r>
            <a:r>
              <a:rPr lang="hu-HU" sz="2400" dirty="0">
                <a:solidFill>
                  <a:srgbClr val="FF0000"/>
                </a:solidFill>
              </a:rPr>
              <a:t>a társadalom minőségkultúrájának szintje.</a:t>
            </a:r>
          </a:p>
          <a:p>
            <a:pPr algn="just"/>
            <a:endParaRPr lang="hu-HU" sz="2400" dirty="0">
              <a:solidFill>
                <a:srgbClr val="FF0000"/>
              </a:solidFill>
            </a:endParaRPr>
          </a:p>
          <a:p>
            <a:pPr algn="just"/>
            <a:r>
              <a:rPr lang="hu-HU" sz="2400" dirty="0"/>
              <a:t>Szűkebb értelemben a minőségügy </a:t>
            </a:r>
            <a:r>
              <a:rPr lang="hu-HU" sz="2400" dirty="0">
                <a:solidFill>
                  <a:srgbClr val="FF0000"/>
                </a:solidFill>
              </a:rPr>
              <a:t>a termékek, a </a:t>
            </a:r>
            <a:r>
              <a:rPr lang="hu-HU" sz="2400" u="sng" dirty="0">
                <a:solidFill>
                  <a:srgbClr val="FF0000"/>
                </a:solidFill>
              </a:rPr>
              <a:t>szolgáltatások</a:t>
            </a:r>
            <a:r>
              <a:rPr lang="hu-HU" sz="2400" dirty="0">
                <a:solidFill>
                  <a:srgbClr val="FF0000"/>
                </a:solidFill>
              </a:rPr>
              <a:t> és ezek fogyasztásának minőségével </a:t>
            </a:r>
            <a:r>
              <a:rPr lang="hu-HU" sz="2400" dirty="0"/>
              <a:t>foglalkozik, tehát a vállalkozások és a nemzetgazdaság versenyképességét meghatározó stratégiai kérdés" </a:t>
            </a:r>
          </a:p>
          <a:p>
            <a:pPr algn="just"/>
            <a:endParaRPr lang="hu-HU" sz="2400" dirty="0"/>
          </a:p>
          <a:p>
            <a:pPr algn="just"/>
            <a:r>
              <a:rPr lang="hu-HU" sz="2400" dirty="0"/>
              <a:t>(</a:t>
            </a:r>
            <a:r>
              <a:rPr lang="hu-HU" sz="2400" dirty="0" err="1"/>
              <a:t>Dányi</a:t>
            </a:r>
            <a:r>
              <a:rPr lang="hu-HU" sz="2400" dirty="0"/>
              <a:t>-Kálmán, 1999. 159-164.o.) </a:t>
            </a:r>
          </a:p>
        </p:txBody>
      </p:sp>
    </p:spTree>
    <p:extLst>
      <p:ext uri="{BB962C8B-B14F-4D97-AF65-F5344CB8AC3E}">
        <p14:creationId xmlns:p14="http://schemas.microsoft.com/office/powerpoint/2010/main" val="2051123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0D907F7-8D2E-48DF-B96C-97538ED78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299" y="429988"/>
            <a:ext cx="9252598" cy="1174109"/>
          </a:xfrm>
        </p:spPr>
        <p:txBody>
          <a:bodyPr>
            <a:noAutofit/>
          </a:bodyPr>
          <a:lstStyle/>
          <a:p>
            <a:r>
              <a:rPr lang="hu-HU" sz="1600" b="1" dirty="0">
                <a:effectLst/>
                <a:latin typeface="Arial" panose="020B0604020202020204" pitchFamily="34" charset="0"/>
              </a:rPr>
              <a:t>ÉLETMINŐSÉG</a:t>
            </a:r>
            <a:br>
              <a:rPr lang="hu-HU" sz="1600" b="1" dirty="0">
                <a:effectLst/>
                <a:latin typeface="Arial" panose="020B0604020202020204" pitchFamily="34" charset="0"/>
              </a:rPr>
            </a:br>
            <a:br>
              <a:rPr lang="hu-HU" sz="1600" dirty="0">
                <a:effectLst/>
                <a:latin typeface="Arial" panose="020B0604020202020204" pitchFamily="34" charset="0"/>
              </a:rPr>
            </a:br>
            <a:r>
              <a:rPr lang="hu-HU" sz="1600" dirty="0">
                <a:effectLst/>
                <a:latin typeface="Arial" panose="020B0604020202020204" pitchFamily="34" charset="0"/>
              </a:rPr>
              <a:t>Az ENSZ által 2015-ben megfogalmazott fejlesztési keretrendszer (2030) minden tagállam számára feladatokat fogalmaz meg a </a:t>
            </a:r>
            <a:r>
              <a:rPr lang="hu-HU" sz="16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szegénység</a:t>
            </a:r>
            <a:r>
              <a:rPr lang="hu-HU" sz="1600" dirty="0">
                <a:effectLst/>
                <a:latin typeface="Arial" panose="020B0604020202020204" pitchFamily="34" charset="0"/>
              </a:rPr>
              <a:t> megszüntetésére, az </a:t>
            </a:r>
            <a:r>
              <a:rPr lang="hu-HU" sz="16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egyenlőtlenség</a:t>
            </a:r>
            <a:r>
              <a:rPr lang="hu-HU" sz="1600" dirty="0">
                <a:effectLst/>
                <a:latin typeface="Arial" panose="020B0604020202020204" pitchFamily="34" charset="0"/>
              </a:rPr>
              <a:t> leküzdésére és Földünk </a:t>
            </a:r>
            <a:r>
              <a:rPr lang="hu-HU" sz="160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környezeti</a:t>
            </a:r>
            <a:r>
              <a:rPr lang="hu-HU" sz="1600" dirty="0">
                <a:effectLst/>
                <a:latin typeface="Arial" panose="020B0604020202020204" pitchFamily="34" charset="0"/>
              </a:rPr>
              <a:t> rendszerének megóvására.</a:t>
            </a:r>
            <a:br>
              <a:rPr lang="hu-HU" sz="1600" dirty="0">
                <a:effectLst/>
                <a:latin typeface="Arial" panose="020B0604020202020204" pitchFamily="34" charset="0"/>
              </a:rPr>
            </a:br>
            <a:br>
              <a:rPr lang="hu-HU" sz="1600" dirty="0">
                <a:effectLst/>
                <a:latin typeface="Arial" panose="020B0604020202020204" pitchFamily="34" charset="0"/>
              </a:rPr>
            </a:br>
            <a:r>
              <a:rPr lang="hu-HU" sz="1600" dirty="0">
                <a:effectLst/>
                <a:latin typeface="Arial" panose="020B0604020202020204" pitchFamily="34" charset="0"/>
              </a:rPr>
              <a:t>A </a:t>
            </a:r>
            <a:r>
              <a:rPr lang="hu-HU" sz="1800" dirty="0"/>
              <a:t>193 ország által egyhangúlag elfogadott </a:t>
            </a:r>
            <a:r>
              <a:rPr lang="hu-HU" sz="1800" b="1" dirty="0">
                <a:solidFill>
                  <a:srgbClr val="FF0000"/>
                </a:solidFill>
              </a:rPr>
              <a:t>17 fenntartható fejlődési cél </a:t>
            </a:r>
            <a:r>
              <a:rPr lang="hu-HU" sz="1800" dirty="0"/>
              <a:t>(SDG-k)</a:t>
            </a:r>
            <a:br>
              <a:rPr lang="hu-HU" dirty="0">
                <a:effectLst/>
                <a:latin typeface="Arial" panose="020B0604020202020204" pitchFamily="34" charset="0"/>
              </a:rPr>
            </a:br>
            <a:endParaRPr lang="hu-HU" sz="1600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E0EA5FA4-C270-4D00-8BCD-90275EF10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23</a:t>
            </a:fld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16AF8C5-CD8F-4E15-B2E5-AB2BA34C01F2}"/>
              </a:ext>
            </a:extLst>
          </p:cNvPr>
          <p:cNvSpPr txBox="1"/>
          <p:nvPr/>
        </p:nvSpPr>
        <p:spPr>
          <a:xfrm>
            <a:off x="0" y="6560066"/>
            <a:ext cx="90782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>
                <a:effectLst/>
                <a:latin typeface="Arial" panose="020B0604020202020204" pitchFamily="34" charset="0"/>
              </a:rPr>
              <a:t>forrás</a:t>
            </a:r>
            <a:r>
              <a:rPr lang="hu-HU" sz="110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: </a:t>
            </a:r>
            <a:r>
              <a:rPr lang="hu-HU" sz="1100" dirty="0">
                <a:effectLst/>
                <a:highlight>
                  <a:srgbClr val="FFFF00"/>
                </a:highlight>
                <a:latin typeface="Arial" panose="020B0604020202020204" pitchFamily="34" charset="0"/>
                <a:hlinkClick r:id="rId3"/>
              </a:rPr>
              <a:t>https://unis.unvienna.org/unis/hu/topics/sustainable_development_goals.html</a:t>
            </a:r>
            <a:r>
              <a:rPr lang="hu-HU" sz="1100" dirty="0">
                <a:effectLst/>
                <a:highlight>
                  <a:srgbClr val="FFFF00"/>
                </a:highlight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141986EB-B2EA-401B-9BD7-327A70ECF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84516"/>
            <a:ext cx="9144000" cy="4643496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7BFC831C-FFCA-440D-B0C3-A4070E51F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2644" y="5446016"/>
            <a:ext cx="1940410" cy="132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5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D485384-2E3D-4193-8CA8-6B21E89F3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24</a:t>
            </a:fld>
            <a:endParaRPr lang="hu-HU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4EC5BFA-8882-4F8E-AEAF-02D1B8B1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705" y="0"/>
            <a:ext cx="64082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51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25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53448" cy="6858000"/>
          </a:xfrm>
          <a:prstGeom prst="rect">
            <a:avLst/>
          </a:prstGeom>
        </p:spPr>
      </p:pic>
      <p:pic>
        <p:nvPicPr>
          <p:cNvPr id="1026" name="Picture 2" descr="Szalma György: Bécs a bécsieké – és egy kicsit a mienk is | Mandin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60" y="0"/>
            <a:ext cx="3257540" cy="162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rth America's Most Affordable Major Housing Market Is .. Calgary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48" y="1628770"/>
            <a:ext cx="3257540" cy="16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tele Budapeszt - Rezerwacja hoteli i noclegów onli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49" y="5050631"/>
            <a:ext cx="3257540" cy="181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hings To Do In Melbourne, Fun Things To Do In Melbourne | RedBallo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95" y="3212722"/>
            <a:ext cx="3267394" cy="18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0" y="3969069"/>
            <a:ext cx="5843595" cy="28889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07842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26</a:t>
            </a:fld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53448" cy="6858000"/>
          </a:xfrm>
          <a:prstGeom prst="rect">
            <a:avLst/>
          </a:prstGeom>
        </p:spPr>
      </p:pic>
      <p:pic>
        <p:nvPicPr>
          <p:cNvPr id="2050" name="Picture 2" descr="A világ leghatalmasabb koncentrált naperőműve épül Dubaiban - Köpöny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48" y="1885726"/>
            <a:ext cx="3290552" cy="271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ity stats: Johannesburg versus Cape Tow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1719" b="44305"/>
          <a:stretch/>
        </p:blipFill>
        <p:spPr bwMode="auto">
          <a:xfrm>
            <a:off x="5853448" y="4668136"/>
            <a:ext cx="3290552" cy="21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Bühler Argentina | Bühler Group Buenos Air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448" y="28075"/>
            <a:ext cx="3303433" cy="175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0" y="591506"/>
            <a:ext cx="5843595" cy="33840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586737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víz, épület, kültéri, hegy látható&#10;&#10;Automatikusan generált leírás">
            <a:extLst>
              <a:ext uri="{FF2B5EF4-FFF2-40B4-BE49-F238E27FC236}">
                <a16:creationId xmlns:a16="http://schemas.microsoft.com/office/drawing/2014/main" id="{A332B94F-4336-466F-AECE-790E38C56B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" y="0"/>
            <a:ext cx="9693286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6895" y="0"/>
            <a:ext cx="9001150" cy="5807670"/>
          </a:xfrm>
        </p:spPr>
        <p:txBody>
          <a:bodyPr>
            <a:normAutofit fontScale="90000"/>
          </a:bodyPr>
          <a:lstStyle/>
          <a:p>
            <a:pPr algn="l"/>
            <a:br>
              <a:rPr lang="hu-HU" dirty="0"/>
            </a:br>
            <a:r>
              <a:rPr lang="hu-HU" dirty="0">
                <a:solidFill>
                  <a:srgbClr val="FF0000"/>
                </a:solidFill>
              </a:rPr>
              <a:t>A település és a MINŐSÉG</a:t>
            </a:r>
            <a:br>
              <a:rPr lang="hu-HU" dirty="0">
                <a:solidFill>
                  <a:srgbClr val="FF0000"/>
                </a:solidFill>
              </a:rPr>
            </a:br>
            <a:r>
              <a:rPr lang="hu-HU" dirty="0">
                <a:solidFill>
                  <a:srgbClr val="FF0000"/>
                </a:solidFill>
              </a:rPr>
              <a:t>A településtervezés ETIKÁJA</a:t>
            </a: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dirty="0"/>
            </a:br>
            <a:br>
              <a:rPr lang="hu-HU" sz="2000" dirty="0"/>
            </a:br>
            <a:br>
              <a:rPr lang="hu-HU" sz="2000" dirty="0"/>
            </a:br>
            <a:br>
              <a:rPr lang="hu-HU" sz="2000" dirty="0"/>
            </a:br>
            <a:br>
              <a:rPr lang="hu-HU" sz="2000" dirty="0"/>
            </a:br>
            <a:endParaRPr lang="hu-HU" sz="310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9772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DEA423D-F2C2-4F61-8E53-0FCBA7E26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28</a:t>
            </a:fld>
            <a:endParaRPr lang="hu-HU"/>
          </a:p>
        </p:txBody>
      </p:sp>
      <p:pic>
        <p:nvPicPr>
          <p:cNvPr id="5" name="Picture 2" descr="KÃ©ptalÃ¡lat a kÃ¶vetkezÅre: âzÃ¼richâ">
            <a:extLst>
              <a:ext uri="{FF2B5EF4-FFF2-40B4-BE49-F238E27FC236}">
                <a16:creationId xmlns:a16="http://schemas.microsoft.com/office/drawing/2014/main" id="{FFDB92CD-24DF-4BC1-B5EA-58ED95A8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678" y="3223100"/>
            <a:ext cx="5247069" cy="371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 descr="A képen kültéri, hegy, természet látható&#10;&#10;Automatikusan generált leírás">
            <a:extLst>
              <a:ext uri="{FF2B5EF4-FFF2-40B4-BE49-F238E27FC236}">
                <a16:creationId xmlns:a16="http://schemas.microsoft.com/office/drawing/2014/main" id="{C02E6EBB-D5CE-40AD-8484-0EBE68B8DF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63" y="8563"/>
            <a:ext cx="5253631" cy="343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80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3</a:t>
            </a:fld>
            <a:endParaRPr lang="hu-H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9163434" cy="612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456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506487"/>
          </a:xfrm>
        </p:spPr>
        <p:txBody>
          <a:bodyPr>
            <a:normAutofit fontScale="90000"/>
          </a:bodyPr>
          <a:lstStyle/>
          <a:p>
            <a:r>
              <a:rPr lang="hu-HU" dirty="0"/>
              <a:t>Tantárgy jellemzők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4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71425" y="1052737"/>
            <a:ext cx="9001149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dirty="0"/>
              <a:t>TELEPÜLÉSI ÉS ÉPÍTÉSÜGYI IGAZGATÁS</a:t>
            </a:r>
          </a:p>
          <a:p>
            <a:r>
              <a:rPr lang="hu-HU" sz="2800" dirty="0"/>
              <a:t>MINŐSÉGÜGY ÉS MÉRNÖKETIKA</a:t>
            </a:r>
          </a:p>
          <a:p>
            <a:r>
              <a:rPr lang="hu-HU" sz="2000" dirty="0" err="1"/>
              <a:t>TÉMAKÖRfelelős</a:t>
            </a:r>
            <a:r>
              <a:rPr lang="hu-HU" sz="2400" dirty="0"/>
              <a:t>:</a:t>
            </a:r>
            <a:r>
              <a:rPr lang="hu-HU" dirty="0"/>
              <a:t> </a:t>
            </a:r>
            <a:r>
              <a:rPr lang="hu-HU" sz="2000" b="1" dirty="0"/>
              <a:t>Dr. Szabó Éva </a:t>
            </a:r>
            <a:r>
              <a:rPr lang="hu-HU" dirty="0"/>
              <a:t>egy. docens Építészeti és Várostervezési Tanszék</a:t>
            </a:r>
          </a:p>
          <a:p>
            <a:r>
              <a:rPr lang="hu-HU" sz="2000" dirty="0"/>
              <a:t>Tel: 72-503-650 / 23838  	   Mob: 20-3268149 	Email: </a:t>
            </a:r>
            <a:r>
              <a:rPr lang="hu-HU" sz="2000" dirty="0">
                <a:hlinkClick r:id="rId3"/>
              </a:rPr>
              <a:t>szabo.eva@mik.pte.hu</a:t>
            </a:r>
            <a:br>
              <a:rPr lang="hu-HU" sz="2000" dirty="0"/>
            </a:br>
            <a:br>
              <a:rPr lang="hu-HU" sz="2000" dirty="0"/>
            </a:br>
            <a:endParaRPr lang="hu-HU" sz="2000" dirty="0"/>
          </a:p>
          <a:p>
            <a:endParaRPr lang="hu-HU" sz="2000" dirty="0"/>
          </a:p>
          <a:p>
            <a:r>
              <a:rPr lang="hu-HU" sz="2000" b="1" dirty="0">
                <a:solidFill>
                  <a:srgbClr val="FF0000"/>
                </a:solidFill>
              </a:rPr>
              <a:t>EPM230ML</a:t>
            </a:r>
          </a:p>
          <a:p>
            <a:r>
              <a:rPr lang="hu-HU" b="1" dirty="0"/>
              <a:t>Óraszám/konzultáció (előadás/gyakorlat/labor): </a:t>
            </a:r>
            <a:r>
              <a:rPr lang="hu-HU" sz="2400" dirty="0">
                <a:solidFill>
                  <a:srgbClr val="FF0000"/>
                </a:solidFill>
              </a:rPr>
              <a:t>210 </a:t>
            </a:r>
            <a:r>
              <a:rPr lang="hu-HU" dirty="0"/>
              <a:t> </a:t>
            </a:r>
          </a:p>
          <a:p>
            <a:r>
              <a:rPr lang="hu-HU" b="1" dirty="0"/>
              <a:t>Félévzárási követelmény: </a:t>
            </a:r>
            <a:r>
              <a:rPr lang="hu-HU" sz="2400" b="1" dirty="0">
                <a:solidFill>
                  <a:srgbClr val="FF0000"/>
                </a:solidFill>
              </a:rPr>
              <a:t>Kollokvium </a:t>
            </a:r>
            <a:endParaRPr lang="hu-HU" b="1" dirty="0"/>
          </a:p>
          <a:p>
            <a:r>
              <a:rPr lang="hu-HU" sz="2400" b="1" dirty="0">
                <a:solidFill>
                  <a:srgbClr val="FF0000"/>
                </a:solidFill>
              </a:rPr>
              <a:t>Kredit: 3 </a:t>
            </a:r>
            <a:r>
              <a:rPr lang="hu-HU" dirty="0"/>
              <a:t> </a:t>
            </a:r>
          </a:p>
          <a:p>
            <a:r>
              <a:rPr lang="hu-HU" dirty="0"/>
              <a:t>  </a:t>
            </a:r>
          </a:p>
          <a:p>
            <a:r>
              <a:rPr lang="hu-HU" b="1" u="sng" dirty="0"/>
              <a:t>Célja: A TÉMAKÖR célja a </a:t>
            </a:r>
            <a:r>
              <a:rPr lang="hu-HU" b="1" u="sng" dirty="0">
                <a:solidFill>
                  <a:srgbClr val="FF0000"/>
                </a:solidFill>
              </a:rPr>
              <a:t>minőségügy</a:t>
            </a:r>
            <a:r>
              <a:rPr lang="hu-HU" b="1" u="sng" dirty="0"/>
              <a:t> és a </a:t>
            </a:r>
            <a:r>
              <a:rPr lang="hu-HU" b="1" u="sng" dirty="0">
                <a:solidFill>
                  <a:srgbClr val="FF0000"/>
                </a:solidFill>
              </a:rPr>
              <a:t>mérnöketika</a:t>
            </a:r>
            <a:r>
              <a:rPr lang="hu-HU" b="1" u="sng" dirty="0"/>
              <a:t> szerepének áttekintése a mérnöki, településmérnöki munka tekintetében.</a:t>
            </a:r>
          </a:p>
          <a:p>
            <a:r>
              <a:rPr lang="hu-H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26316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506487"/>
          </a:xfrm>
        </p:spPr>
        <p:txBody>
          <a:bodyPr>
            <a:normAutofit fontScale="90000"/>
          </a:bodyPr>
          <a:lstStyle/>
          <a:p>
            <a:r>
              <a:rPr lang="hu-HU" dirty="0"/>
              <a:t>Követelmény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5</a:t>
            </a:fld>
            <a:endParaRPr lang="hu-HU"/>
          </a:p>
        </p:txBody>
      </p:sp>
      <p:sp>
        <p:nvSpPr>
          <p:cNvPr id="5" name="Téglalap 4"/>
          <p:cNvSpPr/>
          <p:nvPr/>
        </p:nvSpPr>
        <p:spPr>
          <a:xfrm>
            <a:off x="251449" y="1052737"/>
            <a:ext cx="882112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Félévzárási követelmény: </a:t>
            </a:r>
            <a:r>
              <a:rPr lang="hu-HU" b="1" dirty="0">
                <a:solidFill>
                  <a:srgbClr val="FF0000"/>
                </a:solidFill>
              </a:rPr>
              <a:t>Kollokvium </a:t>
            </a:r>
          </a:p>
          <a:p>
            <a:endParaRPr lang="hu-HU" b="1" dirty="0">
              <a:solidFill>
                <a:srgbClr val="FF0000"/>
              </a:solidFill>
            </a:endParaRPr>
          </a:p>
          <a:p>
            <a:r>
              <a:rPr lang="hu-HU" b="1" dirty="0">
                <a:solidFill>
                  <a:srgbClr val="FF0000"/>
                </a:solidFill>
              </a:rPr>
              <a:t>Kredit: 3 </a:t>
            </a:r>
            <a:r>
              <a:rPr lang="hu-HU" b="1" dirty="0"/>
              <a:t>(=3x30 munkaóra)</a:t>
            </a:r>
          </a:p>
          <a:p>
            <a:endParaRPr lang="hu-HU" b="1" dirty="0">
              <a:solidFill>
                <a:srgbClr val="FF0000"/>
              </a:solidFill>
            </a:endParaRPr>
          </a:p>
          <a:p>
            <a:r>
              <a:rPr lang="hu-HU" b="1" dirty="0">
                <a:solidFill>
                  <a:srgbClr val="FF0000"/>
                </a:solidFill>
              </a:rPr>
              <a:t>Aláírás</a:t>
            </a:r>
            <a:r>
              <a:rPr lang="hu-HU" b="1" dirty="0"/>
              <a:t> megszerzés feltétele (évközi követelmények):</a:t>
            </a:r>
            <a:endParaRPr lang="hu-HU" dirty="0"/>
          </a:p>
          <a:p>
            <a:pPr lvl="1"/>
            <a:r>
              <a:rPr lang="hu-HU" dirty="0"/>
              <a:t>Az előadásokon való, a kreditrendszerű </a:t>
            </a:r>
            <a:r>
              <a:rPr lang="hu-HU" b="1" dirty="0">
                <a:solidFill>
                  <a:srgbClr val="FF0000"/>
                </a:solidFill>
              </a:rPr>
              <a:t>TVSZ</a:t>
            </a:r>
            <a:r>
              <a:rPr lang="hu-HU" dirty="0"/>
              <a:t> előírása szerinti részvétel, a feladatok elfogadható szintű teljesítése. </a:t>
            </a:r>
          </a:p>
          <a:p>
            <a:pPr lvl="1"/>
            <a:r>
              <a:rPr lang="hu-HU" dirty="0"/>
              <a:t>Az ellenőrzés </a:t>
            </a:r>
            <a:r>
              <a:rPr lang="hu-HU" b="1" dirty="0">
                <a:solidFill>
                  <a:srgbClr val="FF0000"/>
                </a:solidFill>
              </a:rPr>
              <a:t>katalógus</a:t>
            </a:r>
            <a:r>
              <a:rPr lang="hu-HU" dirty="0"/>
              <a:t>sal történik!</a:t>
            </a:r>
          </a:p>
          <a:p>
            <a:r>
              <a:rPr lang="hu-HU" dirty="0"/>
              <a:t> </a:t>
            </a:r>
          </a:p>
          <a:p>
            <a:r>
              <a:rPr lang="hu-HU" b="1" dirty="0"/>
              <a:t>Számonkérés módja a </a:t>
            </a:r>
            <a:r>
              <a:rPr lang="hu-HU" b="1" u="sng" dirty="0"/>
              <a:t>témakörből</a:t>
            </a:r>
            <a:r>
              <a:rPr lang="hu-HU" b="1" dirty="0"/>
              <a:t>: </a:t>
            </a:r>
            <a:r>
              <a:rPr lang="hu-HU" b="1" dirty="0">
                <a:solidFill>
                  <a:srgbClr val="FF0000"/>
                </a:solidFill>
              </a:rPr>
              <a:t>minőségügy kérdőív </a:t>
            </a:r>
            <a:r>
              <a:rPr lang="hu-HU" dirty="0"/>
              <a:t>(50%) + </a:t>
            </a:r>
            <a:r>
              <a:rPr lang="hu-HU" b="1" dirty="0">
                <a:solidFill>
                  <a:srgbClr val="FF0000"/>
                </a:solidFill>
              </a:rPr>
              <a:t>etika</a:t>
            </a:r>
            <a:r>
              <a:rPr lang="hu-HU" dirty="0"/>
              <a:t> </a:t>
            </a:r>
            <a:r>
              <a:rPr lang="hu-HU" b="1" dirty="0">
                <a:solidFill>
                  <a:srgbClr val="FF0000"/>
                </a:solidFill>
              </a:rPr>
              <a:t>feladat </a:t>
            </a:r>
            <a:r>
              <a:rPr lang="hu-HU" dirty="0"/>
              <a:t>(50%)</a:t>
            </a:r>
          </a:p>
          <a:p>
            <a:r>
              <a:rPr lang="hu-HU" b="1" dirty="0"/>
              <a:t> Jegy: 20%  beszámítási aránnyal a tantárgyban</a:t>
            </a:r>
          </a:p>
          <a:p>
            <a:endParaRPr lang="hu-HU" b="1" dirty="0"/>
          </a:p>
          <a:p>
            <a:r>
              <a:rPr lang="hu-HU" b="1" dirty="0"/>
              <a:t>Oktatási segédeszközök, jegyzetek, irodalmak:</a:t>
            </a:r>
            <a:endParaRPr lang="hu-HU" dirty="0"/>
          </a:p>
          <a:p>
            <a:r>
              <a:rPr lang="hu-HU" dirty="0"/>
              <a:t>		Minőségügyi és minőségbiztosítási alapismeretek</a:t>
            </a:r>
          </a:p>
          <a:p>
            <a:pPr lvl="4"/>
            <a:r>
              <a:rPr lang="hu-HU" dirty="0">
                <a:hlinkClick r:id="rId3"/>
              </a:rPr>
              <a:t>  http://bmvk.hu/downloads/online_tudastar/minosegbiztositas.pdf</a:t>
            </a:r>
            <a:r>
              <a:rPr lang="hu-HU" dirty="0"/>
              <a:t> </a:t>
            </a:r>
          </a:p>
          <a:p>
            <a:pPr lvl="3"/>
            <a:r>
              <a:rPr lang="hu-HU" dirty="0"/>
              <a:t>	Minőségügy alapjai (Miskolci Egyetem VI) </a:t>
            </a:r>
            <a:br>
              <a:rPr lang="hu-HU" dirty="0"/>
            </a:br>
            <a:r>
              <a:rPr lang="hu-HU" dirty="0"/>
              <a:t>	  </a:t>
            </a:r>
            <a:r>
              <a:rPr lang="hu-HU" b="1" dirty="0">
                <a:hlinkClick r:id="rId4"/>
              </a:rPr>
              <a:t>http://www.szervez.uni-miskolc.hu/blaci/minmen/index.html</a:t>
            </a:r>
            <a:r>
              <a:rPr lang="hu-HU" b="1" dirty="0"/>
              <a:t> </a:t>
            </a:r>
          </a:p>
          <a:p>
            <a:pPr lvl="3"/>
            <a:r>
              <a:rPr lang="hu-HU" b="1" dirty="0"/>
              <a:t>	Minőség az építőiparban - BME</a:t>
            </a:r>
          </a:p>
          <a:p>
            <a:pPr lvl="3"/>
            <a:r>
              <a:rPr lang="hu-HU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	  </a:t>
            </a:r>
            <a:r>
              <a:rPr lang="hu-HU" b="1" dirty="0">
                <a:solidFill>
                  <a:srgbClr val="0000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http://www.ekt.bme.hu/Nagylete/Minosegiranyitas.pdf</a:t>
            </a:r>
            <a:r>
              <a:rPr lang="hu-HU" b="1" dirty="0"/>
              <a:t> </a:t>
            </a:r>
          </a:p>
          <a:p>
            <a:pPr lvl="0"/>
            <a:r>
              <a:rPr lang="hu-HU" dirty="0"/>
              <a:t>		</a:t>
            </a:r>
            <a:r>
              <a:rPr lang="hu-HU" dirty="0" err="1"/>
              <a:t>Legeza</a:t>
            </a:r>
            <a:r>
              <a:rPr lang="hu-HU" dirty="0"/>
              <a:t> László. Mérnöki etika – BME</a:t>
            </a:r>
          </a:p>
          <a:p>
            <a:pPr lvl="3"/>
            <a:r>
              <a:rPr lang="hu-HU" b="1" dirty="0"/>
              <a:t>	MÉK Etikai Kódex - 	MMK Etikai Kódex</a:t>
            </a:r>
          </a:p>
          <a:p>
            <a:r>
              <a:rPr lang="hu-HU" dirty="0"/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93663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6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2561649" y="548632"/>
            <a:ext cx="3960506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MINŐSÉGKÉPÜNK</a:t>
            </a:r>
            <a:endParaRPr lang="hu-HU" sz="1800" dirty="0"/>
          </a:p>
        </p:txBody>
      </p:sp>
      <p:pic>
        <p:nvPicPr>
          <p:cNvPr id="2" name="Picture 2" descr="Képtalálat a következőre: „quality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32"/>
            <a:ext cx="9134710" cy="558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95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édiaelem 4" title="Dr. Szvitacs István - Néhány gondolat a minőségről">
            <a:hlinkClick r:id="" action="ppaction://media"/>
            <a:extLst>
              <a:ext uri="{FF2B5EF4-FFF2-40B4-BE49-F238E27FC236}">
                <a16:creationId xmlns:a16="http://schemas.microsoft.com/office/drawing/2014/main" id="{4EB47994-2FCE-40A1-A837-905E94837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55117" y="1088701"/>
            <a:ext cx="5486400" cy="4114800"/>
          </a:xfrm>
          <a:prstGeom prst="rect">
            <a:avLst/>
          </a:prstGeom>
          <a:noFill/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BE72788-098E-431F-BB4B-E72FDA0212FB}" type="slidenum">
              <a:rPr lang="hu-HU" smtClean="0"/>
              <a:pPr>
                <a:spcAft>
                  <a:spcPts val="600"/>
                </a:spcAft>
              </a:pPr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8608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8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4" y="260648"/>
            <a:ext cx="4212232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Fogalmak</a:t>
            </a:r>
            <a:endParaRPr 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179512" y="944806"/>
            <a:ext cx="871304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FF0000"/>
                </a:solidFill>
              </a:rPr>
              <a:t>Minőség: </a:t>
            </a:r>
            <a:r>
              <a:rPr lang="hu-HU" dirty="0"/>
              <a:t>valamely dolog, folyamat lényegi tulajdonságainak összessége</a:t>
            </a:r>
            <a:endParaRPr lang="hu-HU" b="1" dirty="0"/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előírásoknak való megfelelés,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használatra való alkalmasság,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megfelelés a </a:t>
            </a:r>
            <a:r>
              <a:rPr lang="hu-HU" dirty="0">
                <a:solidFill>
                  <a:srgbClr val="FF0000"/>
                </a:solidFill>
              </a:rPr>
              <a:t>vevő</a:t>
            </a:r>
            <a:r>
              <a:rPr lang="hu-HU" dirty="0"/>
              <a:t> megnyilvánuló igényeinek,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megfelelés a </a:t>
            </a:r>
            <a:r>
              <a:rPr lang="hu-HU" dirty="0">
                <a:solidFill>
                  <a:srgbClr val="FF0000"/>
                </a:solidFill>
              </a:rPr>
              <a:t>vevő</a:t>
            </a:r>
            <a:r>
              <a:rPr lang="hu-HU" dirty="0"/>
              <a:t> várható igényeinek.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endParaRPr lang="hu-HU" dirty="0"/>
          </a:p>
        </p:txBody>
      </p:sp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895508"/>
              </p:ext>
            </p:extLst>
          </p:nvPr>
        </p:nvGraphicFramePr>
        <p:xfrm>
          <a:off x="406961" y="3983118"/>
          <a:ext cx="5747341" cy="1188720"/>
        </p:xfrm>
        <a:graphic>
          <a:graphicData uri="http://schemas.openxmlformats.org/drawingml/2006/table">
            <a:tbl>
              <a:tblPr/>
              <a:tblGrid>
                <a:gridCol w="5539061">
                  <a:extLst>
                    <a:ext uri="{9D8B030D-6E8A-4147-A177-3AD203B41FA5}">
                      <a16:colId xmlns:a16="http://schemas.microsoft.com/office/drawing/2014/main" val="323131174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81007684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hu-HU" dirty="0">
                          <a:solidFill>
                            <a:srgbClr val="FF0000"/>
                          </a:solidFill>
                        </a:rPr>
                        <a:t>Műszaki</a:t>
                      </a:r>
                      <a:r>
                        <a:rPr lang="hu-HU" dirty="0"/>
                        <a:t> szakmaterületen:</a:t>
                      </a:r>
                    </a:p>
                    <a:p>
                      <a:pPr algn="l"/>
                      <a:r>
                        <a:rPr lang="hu-HU" dirty="0"/>
                        <a:t>A termék olyan tulajdonságainak összessége, amelyek alkalmassá teszik meghatározott szükségletek kielégítésére, rendeltetésének megfelelően.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480686"/>
                  </a:ext>
                </a:extLst>
              </a:tr>
            </a:tbl>
          </a:graphicData>
        </a:graphic>
      </p:graphicFrame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184" y="1691080"/>
            <a:ext cx="247650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4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72788-098E-431F-BB4B-E72FDA0212FB}" type="slidenum">
              <a:rPr lang="hu-HU" smtClean="0"/>
              <a:t>9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/>
        </p:nvSpPr>
        <p:spPr>
          <a:xfrm>
            <a:off x="143744" y="260648"/>
            <a:ext cx="4212232" cy="673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u-HU" sz="4000" dirty="0"/>
              <a:t>Fogalmak</a:t>
            </a:r>
            <a:endParaRPr lang="hu-HU" sz="1800" dirty="0"/>
          </a:p>
        </p:txBody>
      </p:sp>
      <p:sp>
        <p:nvSpPr>
          <p:cNvPr id="5" name="Téglalap 4"/>
          <p:cNvSpPr/>
          <p:nvPr/>
        </p:nvSpPr>
        <p:spPr>
          <a:xfrm>
            <a:off x="2051678" y="653884"/>
            <a:ext cx="502248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5400" dirty="0">
                <a:solidFill>
                  <a:srgbClr val="FF0000"/>
                </a:solidFill>
              </a:rPr>
              <a:t>VEVŐI – IGÉNYEK</a:t>
            </a:r>
            <a:endParaRPr lang="hu-HU" sz="5400" b="1" dirty="0">
              <a:solidFill>
                <a:srgbClr val="FF0000"/>
              </a:solidFill>
            </a:endParaRPr>
          </a:p>
          <a:p>
            <a:pPr algn="ctr"/>
            <a:r>
              <a:rPr lang="hu-HU" sz="5400" b="1" dirty="0">
                <a:solidFill>
                  <a:srgbClr val="FF0000"/>
                </a:solidFill>
              </a:rPr>
              <a:t>??????</a:t>
            </a:r>
            <a:endParaRPr lang="hu-HU" sz="4000" b="1" dirty="0"/>
          </a:p>
          <a:p>
            <a:endParaRPr lang="hu-HU" dirty="0"/>
          </a:p>
          <a:p>
            <a:endParaRPr lang="hu-HU" dirty="0">
              <a:solidFill>
                <a:schemeClr val="tx1">
                  <a:lumMod val="95000"/>
                </a:schemeClr>
              </a:solidFill>
            </a:endParaRP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78" y="2259578"/>
            <a:ext cx="9198478" cy="45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81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11012</TotalTime>
  <Words>1693</Words>
  <Application>Microsoft Office PowerPoint</Application>
  <PresentationFormat>Diavetítés a képernyőre (4:3 oldalarány)</PresentationFormat>
  <Paragraphs>246</Paragraphs>
  <Slides>28</Slides>
  <Notes>23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Office-téma</vt:lpstr>
      <vt:lpstr>  Minőségügy és Mérnöketika témakör 2021-22/2. félév        PTE MIK Építész Szakmai Intézet  - Építészeti és Várostervezési Tanszék – Dr. Szabó Éva egy. docens </vt:lpstr>
      <vt:lpstr>    </vt:lpstr>
      <vt:lpstr>PowerPoint-bemutató</vt:lpstr>
      <vt:lpstr>Tantárgy jellemzők</vt:lpstr>
      <vt:lpstr>Követelmény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TELEPÜLÉSTERVEZÉS ÉS MINŐSÉG</vt:lpstr>
      <vt:lpstr>ÉLETMINŐSÉG  Az ENSZ által 2015-ben megfogalmazott fejlesztési keretrendszer (2030) minden tagállam számára feladatokat fogalmaz meg a szegénység megszüntetésére, az egyenlőtlenség leküzdésére és Földünk környezeti rendszerének megóvására.  A 193 ország által egyhangúlag elfogadott 17 fenntartható fejlődési cél (SDG-k) </vt:lpstr>
      <vt:lpstr>PowerPoint-bemutató</vt:lpstr>
      <vt:lpstr>PowerPoint-bemutató</vt:lpstr>
      <vt:lpstr>PowerPoint-bemutató</vt:lpstr>
      <vt:lpstr> A település és a MINŐSÉG A településtervezés ETIKÁJA         </vt:lpstr>
      <vt:lpstr>PowerPoint-bemutató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Szabó Éva</dc:creator>
  <cp:lastModifiedBy>Szabó Éva Dr.</cp:lastModifiedBy>
  <cp:revision>141</cp:revision>
  <dcterms:created xsi:type="dcterms:W3CDTF">2015-09-05T15:05:09Z</dcterms:created>
  <dcterms:modified xsi:type="dcterms:W3CDTF">2022-04-28T07:37:33Z</dcterms:modified>
</cp:coreProperties>
</file>