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4" r:id="rId3"/>
    <p:sldId id="266" r:id="rId4"/>
    <p:sldId id="271" r:id="rId5"/>
    <p:sldId id="275" r:id="rId6"/>
    <p:sldId id="260" r:id="rId7"/>
    <p:sldId id="258" r:id="rId8"/>
    <p:sldId id="268" r:id="rId9"/>
    <p:sldId id="273" r:id="rId10"/>
    <p:sldId id="269" r:id="rId11"/>
    <p:sldId id="264" r:id="rId12"/>
    <p:sldId id="272" r:id="rId13"/>
    <p:sldId id="265" r:id="rId14"/>
    <p:sldId id="263" r:id="rId15"/>
    <p:sldId id="25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39" autoAdjust="0"/>
  </p:normalViewPr>
  <p:slideViewPr>
    <p:cSldViewPr snapToObjects="1">
      <p:cViewPr varScale="1">
        <p:scale>
          <a:sx n="82" d="100"/>
          <a:sy n="82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02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326D-D309-49AA-BC8F-60E321FB6F00}" type="datetimeFigureOut">
              <a:rPr lang="hu-HU" smtClean="0"/>
              <a:t>2017. 09. 07.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14E1-C064-4827-BE37-23D9674FFB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Tapasztalati úton – minőségi, mennyiségi</a:t>
            </a:r>
            <a:r>
              <a:rPr lang="hu-HU" baseline="0" dirty="0" smtClean="0"/>
              <a:t> vizsgálatok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2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Állati jogok, állatvédelem, állatkísérletek, </a:t>
            </a:r>
          </a:p>
          <a:p>
            <a:r>
              <a:rPr lang="hu-HU" dirty="0" err="1" smtClean="0"/>
              <a:t>Zootrópia</a:t>
            </a:r>
            <a:r>
              <a:rPr lang="hu-HU" dirty="0" smtClean="0"/>
              <a:t> film, Állatok farsangja, </a:t>
            </a:r>
          </a:p>
          <a:p>
            <a:r>
              <a:rPr lang="hu-HU" dirty="0" smtClean="0"/>
              <a:t>Orwell:</a:t>
            </a:r>
            <a:r>
              <a:rPr lang="hu-HU" baseline="0" dirty="0" smtClean="0"/>
              <a:t> Állatfarm</a:t>
            </a:r>
          </a:p>
          <a:p>
            <a:r>
              <a:rPr lang="hu-HU" b="1" dirty="0" smtClean="0">
                <a:effectLst/>
              </a:rPr>
              <a:t>A mű mottója: „</a:t>
            </a:r>
            <a:r>
              <a:rPr lang="hu-HU" b="1" i="1" dirty="0" smtClean="0">
                <a:effectLst/>
              </a:rPr>
              <a:t>Minden állat egyenlő, de egyes állatok egyenlőbbek a többinél.</a:t>
            </a:r>
            <a:r>
              <a:rPr lang="hu-HU" b="1" dirty="0" smtClean="0">
                <a:effectLst/>
              </a:rPr>
              <a:t>”</a:t>
            </a:r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90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40D-8F15-4B33-91C1-35BDFC94C2DC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81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D5AC-9C27-4A6F-8285-D6DB77FA65A9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8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F2C-9CB6-4811-A766-0498E836ED9B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2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19FD-1EA3-4E55-B620-77B3778F74EA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9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AAA6-E6AC-4737-AF5B-1171668ECC91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D2F-A7EE-4E69-83F9-4336F2089349}" type="datetime1">
              <a:rPr lang="hu-HU" smtClean="0"/>
              <a:t>2017. 09. 07.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3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379-5479-40A1-9933-FAA9FF6A032A}" type="datetime1">
              <a:rPr lang="hu-HU" smtClean="0"/>
              <a:t>2017. 09. 07.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1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62C-E10C-4BE8-8DCC-15BEFF66D7E0}" type="datetime1">
              <a:rPr lang="hu-HU" smtClean="0"/>
              <a:t>2017. 09. 07.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36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4BB8-7B17-4B48-8822-13C191A7165A}" type="datetime1">
              <a:rPr lang="hu-HU" smtClean="0"/>
              <a:t>2017. 09. 07.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6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77DF-BDB9-4794-A641-8C81FCC52AD7}" type="datetime1">
              <a:rPr lang="hu-HU" smtClean="0"/>
              <a:t>2017. 09. 07.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7CF3-48DF-49AA-B779-882CF966158F}" type="datetime1">
              <a:rPr lang="hu-HU" smtClean="0"/>
              <a:t>2017. 09. 07.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5638-3CA3-4A27-852F-4BDED8F81E62}" type="datetime1">
              <a:rPr lang="hu-HU" smtClean="0"/>
              <a:t>2017. 09. 07.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30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zaboe@mik.pt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mailto:szaboe@mik.pte.h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25" y="548680"/>
            <a:ext cx="9001150" cy="580767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 </a:t>
            </a:r>
            <a:r>
              <a:rPr lang="hu-HU" dirty="0" smtClean="0">
                <a:solidFill>
                  <a:srgbClr val="FF0000"/>
                </a:solidFill>
              </a:rPr>
              <a:t>empirikus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társadalomkutatás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kvantitatív</a:t>
            </a:r>
            <a:r>
              <a:rPr lang="hu-HU" dirty="0" smtClean="0"/>
              <a:t> és </a:t>
            </a:r>
            <a:r>
              <a:rPr lang="hu-HU" dirty="0" smtClean="0">
                <a:solidFill>
                  <a:srgbClr val="FF0000"/>
                </a:solidFill>
              </a:rPr>
              <a:t>kvalitatív</a:t>
            </a:r>
            <a:r>
              <a:rPr lang="hu-HU" dirty="0" smtClean="0"/>
              <a:t> módszerei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700" dirty="0" smtClean="0"/>
              <a:t>2017-18/1. félév</a:t>
            </a:r>
            <a:br>
              <a:rPr lang="hu-HU" sz="2700" dirty="0" smtClean="0"/>
            </a:br>
            <a:r>
              <a:rPr lang="hu-HU" sz="2200" dirty="0" smtClean="0"/>
              <a:t>Tantárgyfelelős</a:t>
            </a:r>
            <a:r>
              <a:rPr lang="hu-HU" sz="2700" dirty="0" smtClean="0"/>
              <a:t>:</a:t>
            </a:r>
            <a:r>
              <a:rPr lang="hu-HU" dirty="0" smtClean="0"/>
              <a:t> </a:t>
            </a:r>
            <a:r>
              <a:rPr lang="hu-HU" sz="2200" b="1" dirty="0" smtClean="0"/>
              <a:t>Dr. Szabó Éva </a:t>
            </a:r>
            <a:r>
              <a:rPr lang="hu-HU" sz="2000" dirty="0" smtClean="0"/>
              <a:t>egy docens</a:t>
            </a:r>
            <a:br>
              <a:rPr lang="hu-HU" sz="2000" dirty="0" smtClean="0"/>
            </a:br>
            <a:r>
              <a:rPr lang="hu-HU" sz="2000" dirty="0" smtClean="0"/>
              <a:t>Meghívott előadó: </a:t>
            </a:r>
            <a:r>
              <a:rPr lang="hu-HU" sz="2000" dirty="0" err="1" smtClean="0"/>
              <a:t>Mang</a:t>
            </a:r>
            <a:r>
              <a:rPr lang="hu-HU" sz="2000" dirty="0" smtClean="0"/>
              <a:t> Zita </a:t>
            </a:r>
            <a:r>
              <a:rPr lang="hu-HU" sz="2000" dirty="0" err="1" smtClean="0"/>
              <a:t>ügyv</a:t>
            </a:r>
            <a:r>
              <a:rPr lang="hu-HU" sz="2000" dirty="0" smtClean="0"/>
              <a:t>. szakértő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PTE MIK Építész Szakmai Intézet  - Építészeti és Várostervezési Tanszék III. 331. 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Tel: 72-503-650 / 23838  	   </a:t>
            </a:r>
            <a:r>
              <a:rPr lang="hu-HU" sz="2000" dirty="0" err="1" smtClean="0"/>
              <a:t>Mob</a:t>
            </a:r>
            <a:r>
              <a:rPr lang="hu-HU" sz="2000" dirty="0" smtClean="0"/>
              <a:t>: 20-3268149 	Email: </a:t>
            </a:r>
            <a:r>
              <a:rPr lang="hu-HU" sz="2000" dirty="0" smtClean="0">
                <a:hlinkClick r:id="rId3"/>
              </a:rPr>
              <a:t>szaboe@mik.pte.hu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Fogadóóra: </a:t>
            </a:r>
            <a:r>
              <a:rPr lang="hu-HU" sz="2000" dirty="0" smtClean="0"/>
              <a:t>kedd </a:t>
            </a:r>
            <a:r>
              <a:rPr lang="hu-HU" sz="2000" dirty="0" smtClean="0"/>
              <a:t>10.00-11.00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1425" y="6273225"/>
            <a:ext cx="907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2017. Szeptember 4.</a:t>
            </a:r>
          </a:p>
          <a:p>
            <a:r>
              <a:rPr lang="hu-HU" sz="1600" dirty="0"/>
              <a:t>PTE MIK </a:t>
            </a:r>
            <a:r>
              <a:rPr lang="hu-HU" sz="1600" dirty="0" smtClean="0"/>
              <a:t> Televíziós Műsorkészítő Felsőoktatási Szakképzés – I. évf. 1. szemeszter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19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25" y="260648"/>
            <a:ext cx="9001149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NEPTUN</a:t>
            </a:r>
            <a:r>
              <a:rPr lang="hu-HU" dirty="0" smtClean="0"/>
              <a:t> – </a:t>
            </a:r>
            <a:r>
              <a:rPr lang="hu-HU" dirty="0" err="1" smtClean="0"/>
              <a:t>Meet</a:t>
            </a:r>
            <a:r>
              <a:rPr lang="hu-HU" dirty="0" smtClean="0"/>
              <a:t> Street , </a:t>
            </a:r>
            <a:r>
              <a:rPr lang="hu-HU" dirty="0" err="1" smtClean="0"/>
              <a:t>Google</a:t>
            </a:r>
            <a:r>
              <a:rPr lang="hu-HU" dirty="0" smtClean="0"/>
              <a:t>, Könyvtár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1449" y="1052737"/>
            <a:ext cx="882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  <p:pic>
        <p:nvPicPr>
          <p:cNvPr id="2052" name="Picture 4" descr="http://www.lib.pte.hu/tgyo/system/files/szepesy_ter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743"/>
            <a:ext cx="4391977" cy="22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b.pte.hu/tgyo/system/files/fenykep_rolunk_2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5" y="4595743"/>
            <a:ext cx="1620207" cy="2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niospenz.hu/kepek/cikkkep/1253105221kap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22" y="2802730"/>
            <a:ext cx="2627778" cy="16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QAluqCW80P9Km5lpls7l4ULI4Npq6hsEI-NgWnsTq9SIiUegZ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58" y="1052736"/>
            <a:ext cx="1846828" cy="32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hr.pte.hu/sites/hr.pte.hu/files/styles/large/public/flexslider_example/1687755_a4fb8a3727051d348805633638314c17_t.jpg?itok=v_PC1xV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40" y="1056049"/>
            <a:ext cx="2620020" cy="17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old.lib.pte.hu/konyvtarrol/konyvtaraink/pmmk/pmmk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22" y="4595744"/>
            <a:ext cx="5085383" cy="2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4572000" cy="32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11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43744" y="260648"/>
            <a:ext cx="4212232" cy="673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smtClean="0"/>
              <a:t>Fogalmak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179512" y="934627"/>
            <a:ext cx="381642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Társadalom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Köznapi értelmezés: </a:t>
            </a:r>
          </a:p>
          <a:p>
            <a:r>
              <a:rPr lang="hu-HU" dirty="0" smtClean="0"/>
              <a:t>Nagyobb embercsoport, </a:t>
            </a:r>
            <a:r>
              <a:rPr lang="hu-HU" dirty="0"/>
              <a:t>akik egyfajta rend szerint együtt </a:t>
            </a:r>
            <a:r>
              <a:rPr lang="hu-HU" dirty="0" smtClean="0"/>
              <a:t>élnek.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Szociológiai</a:t>
            </a:r>
            <a:r>
              <a:rPr lang="hu-HU" dirty="0" smtClean="0"/>
              <a:t>: </a:t>
            </a:r>
          </a:p>
          <a:p>
            <a:r>
              <a:rPr lang="hu-HU" dirty="0" smtClean="0"/>
              <a:t>„A </a:t>
            </a:r>
            <a:r>
              <a:rPr lang="hu-HU" dirty="0"/>
              <a:t>társadalom a politikai uralom egy adott rendszerének alávetett, különálló területen élő és a körülöttük lévő csoportoktól eltérő identitással rendelkező emberek csoportja.” </a:t>
            </a:r>
            <a:r>
              <a:rPr lang="hu-HU" dirty="0" smtClean="0"/>
              <a:t>(Anthony </a:t>
            </a:r>
            <a:r>
              <a:rPr lang="hu-HU" dirty="0" err="1" smtClean="0"/>
              <a:t>Giddens</a:t>
            </a:r>
            <a:r>
              <a:rPr lang="hu-HU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hu-HU" dirty="0">
                <a:solidFill>
                  <a:schemeClr val="tx1">
                    <a:lumMod val="95000"/>
                  </a:schemeClr>
                </a:solidFill>
              </a:rPr>
              <a:t>Szociológia</a:t>
            </a:r>
            <a:r>
              <a:rPr lang="hu-HU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endParaRPr lang="hu-H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Elvont</a:t>
            </a:r>
            <a:r>
              <a:rPr lang="hu-HU" dirty="0" smtClean="0">
                <a:solidFill>
                  <a:schemeClr val="tx1">
                    <a:lumMod val="95000"/>
                  </a:schemeClr>
                </a:solidFill>
              </a:rPr>
              <a:t>: A </a:t>
            </a:r>
            <a:r>
              <a:rPr lang="hu-HU" dirty="0">
                <a:solidFill>
                  <a:schemeClr val="tx1">
                    <a:lumMod val="95000"/>
                  </a:schemeClr>
                </a:solidFill>
              </a:rPr>
              <a:t>társadalom önálló </a:t>
            </a:r>
            <a:r>
              <a:rPr lang="hu-HU" dirty="0" smtClean="0">
                <a:solidFill>
                  <a:schemeClr val="tx1">
                    <a:lumMod val="95000"/>
                  </a:schemeClr>
                </a:solidFill>
              </a:rPr>
              <a:t>egyedek </a:t>
            </a:r>
            <a:r>
              <a:rPr lang="hu-HU" dirty="0">
                <a:solidFill>
                  <a:schemeClr val="tx1">
                    <a:lumMod val="95000"/>
                  </a:schemeClr>
                </a:solidFill>
              </a:rPr>
              <a:t>közötti </a:t>
            </a:r>
            <a:r>
              <a:rPr lang="hu-HU" dirty="0" smtClean="0">
                <a:solidFill>
                  <a:schemeClr val="tx1">
                    <a:lumMod val="95000"/>
                  </a:schemeClr>
                </a:solidFill>
              </a:rPr>
              <a:t>kapcsolatok hálózata.</a:t>
            </a:r>
          </a:p>
          <a:p>
            <a:endParaRPr lang="hu-HU" dirty="0">
              <a:solidFill>
                <a:schemeClr val="tx1">
                  <a:lumMod val="9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4098" name="Picture 2" descr="http://www.deldunantul.com/sites/default/files/public/nemzetkozi_kapcs/europe_nemzetkozikapcsolatokh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38" y="1285875"/>
            <a:ext cx="459546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12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43744" y="260648"/>
            <a:ext cx="4212232" cy="673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smtClean="0"/>
              <a:t>Fogalmak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179512" y="934627"/>
            <a:ext cx="381642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Társadalom</a:t>
            </a:r>
            <a:endParaRPr lang="hu-HU" dirty="0" smtClean="0"/>
          </a:p>
          <a:p>
            <a:endParaRPr lang="hu-HU" sz="900" dirty="0"/>
          </a:p>
          <a:p>
            <a:r>
              <a:rPr lang="hu-HU" sz="2400" dirty="0" smtClean="0">
                <a:solidFill>
                  <a:schemeClr val="tx1">
                    <a:lumMod val="95000"/>
                  </a:schemeClr>
                </a:solidFill>
              </a:rPr>
              <a:t>Ősi….. társadalom</a:t>
            </a:r>
          </a:p>
          <a:p>
            <a:r>
              <a:rPr lang="hu-HU" sz="2400" dirty="0"/>
              <a:t>Modern társadalom</a:t>
            </a:r>
          </a:p>
          <a:p>
            <a:r>
              <a:rPr lang="hu-HU" sz="2400" dirty="0" smtClean="0">
                <a:solidFill>
                  <a:schemeClr val="tx1">
                    <a:lumMod val="95000"/>
                  </a:schemeClr>
                </a:solidFill>
              </a:rPr>
              <a:t>Kettős társadalom</a:t>
            </a:r>
          </a:p>
          <a:p>
            <a:r>
              <a:rPr lang="hu-HU" sz="2400" dirty="0" smtClean="0"/>
              <a:t>Elöregedő társadalom</a:t>
            </a:r>
          </a:p>
          <a:p>
            <a:r>
              <a:rPr lang="hu-HU" sz="2400" dirty="0" smtClean="0"/>
              <a:t>Fogyasztói társadalom</a:t>
            </a:r>
          </a:p>
          <a:p>
            <a:r>
              <a:rPr lang="hu-HU" sz="2400" dirty="0" smtClean="0"/>
              <a:t>Jóléti társadalom</a:t>
            </a:r>
          </a:p>
          <a:p>
            <a:r>
              <a:rPr lang="hu-HU" sz="2400" dirty="0" smtClean="0"/>
              <a:t>Pusztuló társadalom</a:t>
            </a:r>
          </a:p>
          <a:p>
            <a:endParaRPr lang="hu-HU" sz="1200" dirty="0" smtClean="0"/>
          </a:p>
          <a:p>
            <a:r>
              <a:rPr lang="hu-HU" sz="2400" dirty="0" smtClean="0"/>
              <a:t>Információs társadalom</a:t>
            </a:r>
          </a:p>
          <a:p>
            <a:r>
              <a:rPr lang="hu-HU" sz="2400" dirty="0" smtClean="0"/>
              <a:t>Kulturális társadalom</a:t>
            </a:r>
          </a:p>
          <a:p>
            <a:r>
              <a:rPr lang="hu-HU" sz="2400" dirty="0" smtClean="0"/>
              <a:t>Humán társadalom</a:t>
            </a:r>
          </a:p>
          <a:p>
            <a:r>
              <a:rPr lang="hu-HU" sz="2400" dirty="0" smtClean="0"/>
              <a:t>Mérnök társadalom</a:t>
            </a:r>
          </a:p>
          <a:p>
            <a:endParaRPr lang="hu-HU" sz="1400" dirty="0" smtClean="0"/>
          </a:p>
          <a:p>
            <a:r>
              <a:rPr lang="hu-HU" sz="2400" dirty="0" smtClean="0"/>
              <a:t>Helyi társadalom</a:t>
            </a:r>
          </a:p>
          <a:p>
            <a:r>
              <a:rPr lang="hu-HU" sz="2400" dirty="0" smtClean="0">
                <a:solidFill>
                  <a:schemeClr val="tx1">
                    <a:lumMod val="95000"/>
                  </a:schemeClr>
                </a:solidFill>
              </a:rPr>
              <a:t>Állatok </a:t>
            </a:r>
            <a:r>
              <a:rPr lang="hu-HU" sz="2400" dirty="0">
                <a:solidFill>
                  <a:schemeClr val="tx1">
                    <a:lumMod val="95000"/>
                  </a:schemeClr>
                </a:solidFill>
              </a:rPr>
              <a:t>társadalma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https://upload.wikimedia.org/wikipedia/commons/thumb/7/76/Crowds_-_melbourne_show_2005.jpg/300px-Crowds_-_melbourne_show_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&amp;odblac;re: „kett&amp;odblac;s társadalo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3" y="2029760"/>
            <a:ext cx="2863620" cy="16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 a következ&amp;odblac;re: „társadalom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5167" r="3931" b="14426"/>
          <a:stretch/>
        </p:blipFill>
        <p:spPr bwMode="auto">
          <a:xfrm>
            <a:off x="6286500" y="3777934"/>
            <a:ext cx="2893292" cy="30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0" y="49095"/>
            <a:ext cx="2619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urreal-illustrations-poland-igor-morski-3-570de3427677c__8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7459" y="2442428"/>
            <a:ext cx="1233894" cy="12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Képtalálat a következ&amp;odblac;re: „jóléti társadalom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0" y="3755983"/>
            <a:ext cx="2674079" cy="15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29" y="5394974"/>
            <a:ext cx="2701430" cy="139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13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79512" y="934627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sz="2800" dirty="0" smtClean="0">
                <a:solidFill>
                  <a:srgbClr val="FF0000"/>
                </a:solidFill>
              </a:rPr>
              <a:t>Társadalomkutatás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r>
              <a:rPr lang="hu-HU" dirty="0"/>
              <a:t>Emberi viselkedések, magatartások vizsgálata, </a:t>
            </a:r>
            <a:r>
              <a:rPr lang="hu-HU" dirty="0" smtClean="0"/>
              <a:t>elemzése.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sz="2800" dirty="0" smtClean="0">
                <a:solidFill>
                  <a:srgbClr val="FF0000"/>
                </a:solidFill>
              </a:rPr>
              <a:t>Empirikus (tapasztalati) társadalomkutatás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társadalmi jelenségek </a:t>
            </a:r>
            <a:r>
              <a:rPr lang="hu-HU" u="sng" dirty="0"/>
              <a:t>szisztematikus</a:t>
            </a:r>
            <a:r>
              <a:rPr lang="hu-HU" dirty="0"/>
              <a:t> és </a:t>
            </a:r>
            <a:r>
              <a:rPr lang="hu-HU" u="sng" dirty="0"/>
              <a:t>objektív</a:t>
            </a:r>
            <a:r>
              <a:rPr lang="hu-HU" dirty="0"/>
              <a:t> </a:t>
            </a:r>
            <a:r>
              <a:rPr lang="hu-HU" dirty="0" smtClean="0"/>
              <a:t>vizsgálata </a:t>
            </a:r>
            <a:r>
              <a:rPr lang="hu-HU" dirty="0"/>
              <a:t>és a vizsgálati eredmények </a:t>
            </a:r>
            <a:r>
              <a:rPr lang="hu-HU" dirty="0" smtClean="0"/>
              <a:t>értelmezése, a tudományos munka alapja.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43744" y="260648"/>
            <a:ext cx="4212232" cy="673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smtClean="0"/>
              <a:t>Fogalmak</a:t>
            </a:r>
            <a:endParaRPr lang="hu-H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43061"/>
            <a:ext cx="4572000" cy="32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partnercentrum.eu/wordpress/wp-content/uploads/2012/08/Onismeret_emb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-1"/>
            <a:ext cx="4572000" cy="32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14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79512" y="934627"/>
            <a:ext cx="44284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Kvantitatív (mennyiségen alapuló) módszer:</a:t>
            </a:r>
          </a:p>
          <a:p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A </a:t>
            </a:r>
            <a:r>
              <a:rPr lang="hu-HU" dirty="0"/>
              <a:t>társadalmi </a:t>
            </a:r>
            <a:r>
              <a:rPr lang="hu-HU" dirty="0" smtClean="0"/>
              <a:t>jelenségek </a:t>
            </a:r>
            <a:r>
              <a:rPr lang="hu-HU" u="sng" dirty="0"/>
              <a:t>objektív</a:t>
            </a:r>
            <a:r>
              <a:rPr lang="hu-HU" dirty="0"/>
              <a:t> </a:t>
            </a:r>
            <a:r>
              <a:rPr lang="hu-HU" dirty="0" smtClean="0"/>
              <a:t>vizsgálata. (</a:t>
            </a:r>
            <a:r>
              <a:rPr lang="hu-HU" u="sng" dirty="0" smtClean="0"/>
              <a:t>Adatok - megbízhatóság</a:t>
            </a:r>
            <a:r>
              <a:rPr lang="hu-HU" u="sng" dirty="0"/>
              <a:t>, érvényesség, </a:t>
            </a:r>
            <a:r>
              <a:rPr lang="hu-HU" u="sng" dirty="0" smtClean="0"/>
              <a:t>reprezentativitás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2800" dirty="0" smtClean="0">
                <a:solidFill>
                  <a:srgbClr val="FF0000"/>
                </a:solidFill>
              </a:rPr>
              <a:t>Kvalitatív (minőségen alapuló) módszer:</a:t>
            </a:r>
            <a:endParaRPr lang="hu-HU" sz="2800" dirty="0">
              <a:solidFill>
                <a:srgbClr val="FF0000"/>
              </a:solidFill>
            </a:endParaRPr>
          </a:p>
          <a:p>
            <a:r>
              <a:rPr lang="hu-HU" dirty="0" smtClean="0"/>
              <a:t>A célcsoportok </a:t>
            </a:r>
            <a:r>
              <a:rPr lang="hu-HU" dirty="0"/>
              <a:t>gondolkodásmódját és várható reakcióit, cselekedeteit segít mélyebben megérteni. Lényege a minőségi jellemzés, </a:t>
            </a:r>
            <a:r>
              <a:rPr lang="hu-HU" u="sng" dirty="0"/>
              <a:t>az adatok mélyrehatóak, </a:t>
            </a:r>
            <a:r>
              <a:rPr lang="hu-HU" u="sng" dirty="0" smtClean="0"/>
              <a:t>érvényességük </a:t>
            </a:r>
            <a:r>
              <a:rPr lang="hu-HU" u="sng" dirty="0"/>
              <a:t>magas.</a:t>
            </a:r>
            <a:endParaRPr lang="hu-HU" u="sng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43744" y="260648"/>
            <a:ext cx="4212232" cy="673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smtClean="0"/>
              <a:t>Fogalmak</a:t>
            </a:r>
            <a:endParaRPr lang="hu-HU" sz="1800" dirty="0"/>
          </a:p>
        </p:txBody>
      </p:sp>
      <p:pic>
        <p:nvPicPr>
          <p:cNvPr id="5122" name="Picture 2" descr="http://theinstitute.ieee.org/img/society-spotlight-1360684835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571999" cy="32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iki.startlap.hu/wp-content/uploads/2014/12/csokkeno_nepess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52" y="8564"/>
            <a:ext cx="4572000" cy="32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4-5 FŐS </a:t>
            </a:r>
            <a:r>
              <a:rPr lang="hu-HU" b="1" dirty="0" smtClean="0">
                <a:solidFill>
                  <a:srgbClr val="FF0000"/>
                </a:solidFill>
              </a:rPr>
              <a:t>CSOPORTFELADAT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smtClean="0"/>
              <a:t>SZÖVEG – RAJZ – ELŐADÁS</a:t>
            </a:r>
            <a:br>
              <a:rPr lang="hu-HU" sz="2700" dirty="0" smtClean="0"/>
            </a:br>
            <a:r>
              <a:rPr lang="hu-HU" sz="2700" dirty="0" err="1" smtClean="0"/>
              <a:t>designer</a:t>
            </a:r>
            <a:r>
              <a:rPr lang="hu-HU" sz="2700" dirty="0" smtClean="0"/>
              <a:t> – riporter – kontroller - szóvivő</a:t>
            </a:r>
            <a:endParaRPr lang="hu-HU" sz="27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331586" y="2679204"/>
            <a:ext cx="8821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endParaRPr lang="hu-HU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19" y="2106185"/>
            <a:ext cx="3122238" cy="47751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6" y="2106186"/>
            <a:ext cx="2791430" cy="47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5472608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-47469" y="-8175"/>
            <a:ext cx="8208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Dr. Szabó Éva  DLA    egyetemi docens </a:t>
            </a:r>
          </a:p>
          <a:p>
            <a:r>
              <a:rPr lang="hu-HU" sz="1600" dirty="0" smtClean="0"/>
              <a:t>okl. építészmérnök (BME), MBA (KTK)</a:t>
            </a:r>
          </a:p>
          <a:p>
            <a:r>
              <a:rPr lang="hu-HU" sz="1600" dirty="0" err="1">
                <a:hlinkClick r:id="rId3"/>
              </a:rPr>
              <a:t>szaboe</a:t>
            </a:r>
            <a:r>
              <a:rPr lang="hu-HU" sz="1600" dirty="0">
                <a:hlinkClick r:id="rId3"/>
              </a:rPr>
              <a:t>@</a:t>
            </a:r>
            <a:r>
              <a:rPr lang="hu-HU" sz="1600" dirty="0" err="1">
                <a:hlinkClick r:id="rId3"/>
              </a:rPr>
              <a:t>mik.pte.hu</a:t>
            </a:r>
            <a:r>
              <a:rPr lang="hu-HU" sz="1600" dirty="0"/>
              <a:t> 	</a:t>
            </a:r>
            <a:r>
              <a:rPr lang="hu-HU" sz="1500" dirty="0"/>
              <a:t>503 650 - 23838</a:t>
            </a:r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r>
              <a:rPr lang="hu-HU" sz="1600" dirty="0" smtClean="0"/>
              <a:t>Építész Szakmai Intézet </a:t>
            </a:r>
          </a:p>
          <a:p>
            <a:r>
              <a:rPr lang="hu-HU" sz="1600" dirty="0" smtClean="0"/>
              <a:t>Építészeti </a:t>
            </a:r>
            <a:r>
              <a:rPr lang="hu-HU" sz="1200" dirty="0" smtClean="0"/>
              <a:t>és</a:t>
            </a:r>
            <a:r>
              <a:rPr lang="hu-HU" sz="1600" dirty="0" smtClean="0"/>
              <a:t> Várostervezési Tanszék III. B331</a:t>
            </a:r>
          </a:p>
        </p:txBody>
      </p:sp>
      <p:pic>
        <p:nvPicPr>
          <p:cNvPr id="1027" name="Picture 3" descr="E:\Dokumentumok\EVIA\Madagascar\Madagascar2\IMG_4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21" y="4211824"/>
            <a:ext cx="482683" cy="6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kumentumok\EVIA\Madagascar\Madagascar2\IMG_4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1" y="4220550"/>
            <a:ext cx="1045878" cy="14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kumentumok\EVIA\Madagascar\Madagascar2\IMG_49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5" y="4220550"/>
            <a:ext cx="1871655" cy="14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0" y="5585797"/>
            <a:ext cx="1712592" cy="12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551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240"/>
            <a:ext cx="2970830" cy="49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zászvár DSC_5727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0" y="2097526"/>
            <a:ext cx="1712593" cy="11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0" y="4301353"/>
            <a:ext cx="1712592" cy="128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térkép_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30" y="1628770"/>
            <a:ext cx="1082838" cy="7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9" descr="szasz%20%284%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0" y="3197416"/>
            <a:ext cx="1712593" cy="12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DSC0008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58" y="-8175"/>
            <a:ext cx="1808693" cy="138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 descr="DSC0015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51" y="0"/>
            <a:ext cx="1813368" cy="13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 descr="http://33.media.tumblr.com/10034816_5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9" y="-8175"/>
            <a:ext cx="1860120" cy="1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SCF278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79" y="3234542"/>
            <a:ext cx="1072604" cy="8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 descr="DSC0133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79" y="2369005"/>
            <a:ext cx="1091189" cy="87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E:\Dokumentumok\EVIA\Madagascar\photos\_MG_656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83" y="4855401"/>
            <a:ext cx="1323962" cy="8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erettyomozi.hu/filmkep/49/2bf0e1587d98c2a30805fd6fa729289620120611-madagascar-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43" y="4211824"/>
            <a:ext cx="848402" cy="6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800601" y="5679310"/>
            <a:ext cx="4271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050" b="1" dirty="0" smtClean="0">
                <a:solidFill>
                  <a:srgbClr val="FF0000"/>
                </a:solidFill>
              </a:rPr>
              <a:t>Oktatás</a:t>
            </a:r>
            <a:r>
              <a:rPr lang="hu-HU" sz="1050" dirty="0" smtClean="0"/>
              <a:t> – </a:t>
            </a:r>
            <a:r>
              <a:rPr lang="hu-HU" sz="1050" b="1" dirty="0" smtClean="0">
                <a:solidFill>
                  <a:srgbClr val="FF0000"/>
                </a:solidFill>
              </a:rPr>
              <a:t>kutatás</a:t>
            </a:r>
            <a:r>
              <a:rPr lang="hu-HU" sz="1050" dirty="0">
                <a:solidFill>
                  <a:srgbClr val="FF0000"/>
                </a:solidFill>
              </a:rPr>
              <a:t> </a:t>
            </a:r>
            <a:r>
              <a:rPr lang="hu-HU" sz="1050" dirty="0" smtClean="0">
                <a:solidFill>
                  <a:srgbClr val="FF0000"/>
                </a:solidFill>
              </a:rPr>
              <a:t>– </a:t>
            </a:r>
            <a:r>
              <a:rPr lang="hu-HU" sz="1050" b="1" dirty="0" smtClean="0">
                <a:solidFill>
                  <a:srgbClr val="FF0000"/>
                </a:solidFill>
              </a:rPr>
              <a:t>tervezés</a:t>
            </a:r>
            <a:r>
              <a:rPr lang="hu-HU" sz="1050" dirty="0" smtClean="0">
                <a:solidFill>
                  <a:srgbClr val="FF0000"/>
                </a:solidFill>
              </a:rPr>
              <a:t> </a:t>
            </a:r>
            <a:r>
              <a:rPr lang="hu-HU" sz="1050" dirty="0" smtClean="0"/>
              <a:t>(szerkezettan – örökségvédelem – urbanisztika –projektmenedzsment – BMDI)</a:t>
            </a:r>
          </a:p>
          <a:p>
            <a:pPr algn="just"/>
            <a:r>
              <a:rPr lang="hu-HU" sz="1050" b="1" dirty="0" smtClean="0">
                <a:solidFill>
                  <a:srgbClr val="FF0000"/>
                </a:solidFill>
              </a:rPr>
              <a:t>Oktatásszervezés</a:t>
            </a:r>
            <a:r>
              <a:rPr lang="hu-HU" sz="1050" dirty="0" smtClean="0"/>
              <a:t> (Oktatási Bizottság, duális képzés, mérnöktovábbképzés)</a:t>
            </a:r>
          </a:p>
          <a:p>
            <a:pPr algn="just"/>
            <a:r>
              <a:rPr lang="hu-HU" sz="1050" b="1" dirty="0" smtClean="0">
                <a:solidFill>
                  <a:srgbClr val="FF0000"/>
                </a:solidFill>
              </a:rPr>
              <a:t>Szakmai közélet </a:t>
            </a:r>
            <a:r>
              <a:rPr lang="hu-HU" sz="1050" dirty="0" smtClean="0"/>
              <a:t>(MMK  - BMMK - Építési Tagozat, MÉK, PAB, Tervtanács)</a:t>
            </a:r>
          </a:p>
          <a:p>
            <a:pPr algn="just"/>
            <a:endParaRPr lang="hu-HU" sz="500" dirty="0" smtClean="0"/>
          </a:p>
          <a:p>
            <a:pPr algn="just"/>
            <a:r>
              <a:rPr lang="hu-HU" sz="1050" b="1" dirty="0" smtClean="0"/>
              <a:t>Család, 2 gyermek, unoka, könyvek, síelés, fotózás, TV, utazás……</a:t>
            </a:r>
          </a:p>
          <a:p>
            <a:endParaRPr lang="hu-HU" sz="1050" dirty="0"/>
          </a:p>
        </p:txBody>
      </p:sp>
      <p:pic>
        <p:nvPicPr>
          <p:cNvPr id="1036" name="Picture 12" descr="http://pte.hu/sites/pte.hu/files/files/Hirek/2014/aprilis/csortos%20szabolcs%20%2812511410%29%202014.03.18%20copy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68" y="1628770"/>
            <a:ext cx="3177032" cy="24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448" y="-531506"/>
            <a:ext cx="7988424" cy="5472608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FF0000"/>
                </a:solidFill>
              </a:rPr>
              <a:t>1. Bevezetés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0"/>
            <a:ext cx="9144000" cy="42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4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3678127"/>
            <a:ext cx="9144000" cy="31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4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5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 rot="19888170">
            <a:off x="1593793" y="295388"/>
            <a:ext cx="3603439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err="1" smtClean="0">
                <a:solidFill>
                  <a:schemeClr val="bg1"/>
                </a:solidFill>
              </a:rPr>
              <a:t>mik.pte.hu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464" y="1124744"/>
            <a:ext cx="9003783" cy="796950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6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260648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/>
              <a:t>Órarend</a:t>
            </a:r>
            <a:endParaRPr lang="hu-H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5" y="3524249"/>
            <a:ext cx="5491165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5017"/>
            <a:ext cx="2341478" cy="379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Tantárgy jellemzők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1425" y="1052737"/>
            <a:ext cx="9001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empirikus társadalomkutatás kvantitatív és kvalitatív </a:t>
            </a:r>
            <a:r>
              <a:rPr lang="hu-HU" sz="2400" dirty="0" smtClean="0"/>
              <a:t>módszerei</a:t>
            </a:r>
          </a:p>
          <a:p>
            <a:r>
              <a:rPr lang="hu-HU" sz="2400" dirty="0">
                <a:solidFill>
                  <a:srgbClr val="FF0000"/>
                </a:solidFill>
              </a:rPr>
              <a:t>PMTEVNF705</a:t>
            </a:r>
          </a:p>
          <a:p>
            <a:endParaRPr lang="hu-HU" b="1" dirty="0" smtClean="0"/>
          </a:p>
          <a:p>
            <a:r>
              <a:rPr lang="hu-HU" b="1" dirty="0" smtClean="0"/>
              <a:t>Óraszám/hét </a:t>
            </a:r>
            <a:r>
              <a:rPr lang="hu-HU" b="1" dirty="0"/>
              <a:t>(előadás/gyakorlat/labor): </a:t>
            </a:r>
            <a:r>
              <a:rPr lang="hu-HU" sz="2400" dirty="0">
                <a:solidFill>
                  <a:srgbClr val="FF0000"/>
                </a:solidFill>
              </a:rPr>
              <a:t>2/30 előadás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Félévzárási követelmény: </a:t>
            </a:r>
            <a:r>
              <a:rPr lang="hu-HU" sz="2400" b="1" dirty="0" smtClean="0">
                <a:solidFill>
                  <a:srgbClr val="FF0000"/>
                </a:solidFill>
              </a:rPr>
              <a:t>Kollokvium </a:t>
            </a:r>
            <a:endParaRPr lang="hu-HU" b="1" dirty="0"/>
          </a:p>
          <a:p>
            <a:r>
              <a:rPr lang="hu-HU" sz="2400" b="1" dirty="0">
                <a:solidFill>
                  <a:srgbClr val="FF0000"/>
                </a:solidFill>
              </a:rPr>
              <a:t>Kredit: </a:t>
            </a:r>
            <a:r>
              <a:rPr lang="hu-HU" sz="2400" b="1" dirty="0" smtClean="0">
                <a:solidFill>
                  <a:srgbClr val="FF0000"/>
                </a:solidFill>
              </a:rPr>
              <a:t>4 </a:t>
            </a:r>
            <a:r>
              <a:rPr lang="hu-HU" dirty="0"/>
              <a:t> </a:t>
            </a:r>
          </a:p>
          <a:p>
            <a:r>
              <a:rPr lang="hu-HU" b="1" dirty="0"/>
              <a:t>Javasolt szemeszter</a:t>
            </a:r>
            <a:r>
              <a:rPr lang="hu-HU" dirty="0"/>
              <a:t>: 1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Tanszék megnevezése: </a:t>
            </a:r>
            <a:r>
              <a:rPr lang="hu-HU" dirty="0"/>
              <a:t>Építészeti és Várostervezési Tanszék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Képzési terület: </a:t>
            </a:r>
            <a:r>
              <a:rPr lang="hu-HU" dirty="0"/>
              <a:t>FSZ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Célja: A kurzus célja a hallgatók </a:t>
            </a:r>
            <a:r>
              <a:rPr lang="hu-HU" b="1" dirty="0">
                <a:solidFill>
                  <a:srgbClr val="FF0000"/>
                </a:solidFill>
              </a:rPr>
              <a:t>bevezetése</a:t>
            </a:r>
            <a:r>
              <a:rPr lang="hu-HU" b="1" dirty="0"/>
              <a:t> az empirikus kutatás kvantitatív módszereinek és kvalitatív technikáinak alkalmazásába </a:t>
            </a:r>
            <a:r>
              <a:rPr lang="hu-HU" b="1" dirty="0">
                <a:solidFill>
                  <a:srgbClr val="FF0000"/>
                </a:solidFill>
              </a:rPr>
              <a:t>gyakorlati feladatokon </a:t>
            </a:r>
            <a:r>
              <a:rPr lang="hu-HU" b="1" dirty="0"/>
              <a:t>keresztül.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3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Követelmény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1449" y="1052737"/>
            <a:ext cx="882112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Félévzárási </a:t>
            </a:r>
            <a:r>
              <a:rPr lang="hu-HU" sz="2000" b="1" dirty="0"/>
              <a:t>követelmény: </a:t>
            </a:r>
            <a:r>
              <a:rPr lang="hu-HU" sz="2000" b="1" dirty="0" smtClean="0">
                <a:solidFill>
                  <a:srgbClr val="FF0000"/>
                </a:solidFill>
              </a:rPr>
              <a:t>Kollokvium </a:t>
            </a:r>
          </a:p>
          <a:p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 smtClean="0">
                <a:solidFill>
                  <a:srgbClr val="FF0000"/>
                </a:solidFill>
              </a:rPr>
              <a:t>Kredit</a:t>
            </a:r>
            <a:r>
              <a:rPr lang="hu-HU" sz="2000" b="1" dirty="0">
                <a:solidFill>
                  <a:srgbClr val="FF0000"/>
                </a:solidFill>
              </a:rPr>
              <a:t>: </a:t>
            </a:r>
            <a:r>
              <a:rPr lang="hu-HU" sz="2000" b="1" dirty="0" smtClean="0">
                <a:solidFill>
                  <a:srgbClr val="FF0000"/>
                </a:solidFill>
              </a:rPr>
              <a:t>4 </a:t>
            </a:r>
            <a:r>
              <a:rPr lang="hu-HU" sz="2000" b="1" dirty="0" smtClean="0"/>
              <a:t>(=4x30 munkaóra)</a:t>
            </a:r>
            <a:endParaRPr lang="hu-HU" sz="2000" b="1" dirty="0"/>
          </a:p>
          <a:p>
            <a:endParaRPr lang="hu-HU" sz="2000" b="1" dirty="0" smtClean="0">
              <a:solidFill>
                <a:srgbClr val="FF0000"/>
              </a:solidFill>
            </a:endParaRPr>
          </a:p>
          <a:p>
            <a:r>
              <a:rPr lang="hu-HU" sz="2000" b="1" dirty="0" smtClean="0">
                <a:solidFill>
                  <a:srgbClr val="FF0000"/>
                </a:solidFill>
              </a:rPr>
              <a:t>Aláírás</a:t>
            </a:r>
            <a:r>
              <a:rPr lang="hu-HU" sz="2000" b="1" dirty="0" smtClean="0"/>
              <a:t> </a:t>
            </a:r>
            <a:r>
              <a:rPr lang="hu-HU" sz="2000" b="1" dirty="0"/>
              <a:t>megszerzés feltétele (évközi követelmények):</a:t>
            </a:r>
            <a:endParaRPr lang="hu-HU" sz="2000" dirty="0"/>
          </a:p>
          <a:p>
            <a:pPr lvl="1"/>
            <a:r>
              <a:rPr lang="hu-HU" sz="2000" dirty="0"/>
              <a:t>Az előadásokon való, a kreditrendszerű </a:t>
            </a:r>
            <a:r>
              <a:rPr lang="hu-HU" sz="2000" b="1" dirty="0" smtClean="0">
                <a:solidFill>
                  <a:srgbClr val="FF0000"/>
                </a:solidFill>
              </a:rPr>
              <a:t>TVSZ</a:t>
            </a:r>
            <a:r>
              <a:rPr lang="hu-HU" sz="2000" dirty="0" smtClean="0"/>
              <a:t> </a:t>
            </a:r>
            <a:r>
              <a:rPr lang="hu-HU" sz="2000" dirty="0"/>
              <a:t>előírása szerinti </a:t>
            </a:r>
            <a:r>
              <a:rPr lang="hu-HU" sz="2000" dirty="0" smtClean="0"/>
              <a:t>részvétel, a feladatok elfogadható szintű teljesítése. </a:t>
            </a:r>
          </a:p>
          <a:p>
            <a:pPr lvl="1"/>
            <a:r>
              <a:rPr lang="hu-HU" sz="2000" dirty="0" smtClean="0"/>
              <a:t>Az </a:t>
            </a:r>
            <a:r>
              <a:rPr lang="hu-HU" sz="2000" dirty="0"/>
              <a:t>ellenőrzés </a:t>
            </a:r>
            <a:r>
              <a:rPr lang="hu-HU" sz="2000" b="1" dirty="0">
                <a:solidFill>
                  <a:srgbClr val="FF0000"/>
                </a:solidFill>
              </a:rPr>
              <a:t>katalógus</a:t>
            </a:r>
            <a:r>
              <a:rPr lang="hu-HU" sz="2000" dirty="0"/>
              <a:t>sal történik!</a:t>
            </a:r>
          </a:p>
          <a:p>
            <a:r>
              <a:rPr lang="hu-HU" sz="2000" dirty="0"/>
              <a:t> </a:t>
            </a:r>
          </a:p>
          <a:p>
            <a:r>
              <a:rPr lang="hu-HU" sz="2000" b="1" dirty="0"/>
              <a:t>Számonkérés módja: </a:t>
            </a:r>
            <a:r>
              <a:rPr lang="hu-HU" sz="2000" b="1" dirty="0">
                <a:solidFill>
                  <a:srgbClr val="FF0000"/>
                </a:solidFill>
              </a:rPr>
              <a:t>Írásbeli vizsga</a:t>
            </a:r>
            <a:r>
              <a:rPr lang="hu-HU" sz="2000" dirty="0"/>
              <a:t> (50%) + </a:t>
            </a:r>
            <a:r>
              <a:rPr lang="hu-HU" sz="2000" b="1" dirty="0" smtClean="0">
                <a:solidFill>
                  <a:srgbClr val="FF0000"/>
                </a:solidFill>
              </a:rPr>
              <a:t>félévközi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feladatok </a:t>
            </a:r>
            <a:r>
              <a:rPr lang="hu-HU" sz="2000" dirty="0" smtClean="0"/>
              <a:t>(10+40</a:t>
            </a:r>
            <a:r>
              <a:rPr lang="hu-HU" sz="2000" dirty="0"/>
              <a:t>%)</a:t>
            </a:r>
          </a:p>
          <a:p>
            <a:r>
              <a:rPr lang="hu-HU" sz="2000" b="1" dirty="0"/>
              <a:t> </a:t>
            </a:r>
            <a:endParaRPr lang="hu-HU" sz="2000" dirty="0"/>
          </a:p>
          <a:p>
            <a:r>
              <a:rPr lang="hu-HU" sz="2000" b="1" dirty="0" smtClean="0"/>
              <a:t>Jegy: 50%  minimum</a:t>
            </a:r>
          </a:p>
          <a:p>
            <a:r>
              <a:rPr lang="hu-HU" sz="2000" b="1" dirty="0" smtClean="0"/>
              <a:t>Határidő utáni bemutatás: </a:t>
            </a:r>
            <a:r>
              <a:rPr lang="hu-HU" sz="2000" b="1" dirty="0" err="1" smtClean="0"/>
              <a:t>max</a:t>
            </a:r>
            <a:r>
              <a:rPr lang="hu-HU" sz="2000" b="1" dirty="0" smtClean="0"/>
              <a:t> 80% pontszám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Oktatási </a:t>
            </a:r>
            <a:r>
              <a:rPr lang="hu-HU" sz="2000" b="1" dirty="0"/>
              <a:t>segédeszközök, jegyzetek, irodalmak: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Az előadások anyaga </a:t>
            </a:r>
            <a:r>
              <a:rPr lang="hu-HU" sz="2000" dirty="0" smtClean="0"/>
              <a:t>(megtalálható</a:t>
            </a:r>
            <a:r>
              <a:rPr lang="hu-HU" sz="2000" dirty="0"/>
              <a:t>: </a:t>
            </a:r>
            <a:r>
              <a:rPr lang="hu-HU" sz="2000" b="1" dirty="0" err="1" smtClean="0">
                <a:solidFill>
                  <a:srgbClr val="FF0000"/>
                </a:solidFill>
              </a:rPr>
              <a:t>NEPTUN</a:t>
            </a:r>
            <a:r>
              <a:rPr lang="hu-HU" sz="2000" b="1" dirty="0" err="1" smtClean="0"/>
              <a:t>-on</a:t>
            </a:r>
            <a:r>
              <a:rPr lang="hu-HU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Ajánlott: E</a:t>
            </a:r>
            <a:r>
              <a:rPr lang="hu-HU" sz="2000" b="1" dirty="0"/>
              <a:t>. </a:t>
            </a:r>
            <a:r>
              <a:rPr lang="hu-HU" sz="2000" b="1" dirty="0" err="1">
                <a:solidFill>
                  <a:srgbClr val="FF0000"/>
                </a:solidFill>
              </a:rPr>
              <a:t>Babbie</a:t>
            </a:r>
            <a:r>
              <a:rPr lang="hu-HU" sz="2000" b="1" dirty="0"/>
              <a:t>: A társadalomtudományi kutatás gyakorlata</a:t>
            </a:r>
            <a:r>
              <a:rPr lang="hu-HU" sz="2000" dirty="0"/>
              <a:t>. </a:t>
            </a:r>
            <a:r>
              <a:rPr lang="hu-HU" sz="2000" dirty="0" smtClean="0"/>
              <a:t>(2003)</a:t>
            </a:r>
          </a:p>
          <a:p>
            <a:endParaRPr lang="hu-HU" dirty="0"/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66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9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11560" y="260648"/>
            <a:ext cx="7772400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Féléves program – feladatok ütemezése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0" y="948139"/>
            <a:ext cx="8909739" cy="57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414</Words>
  <Application>Microsoft Office PowerPoint</Application>
  <PresentationFormat>Diavetítés a képernyőre (4:3 oldalarány)</PresentationFormat>
  <Paragraphs>146</Paragraphs>
  <Slides>15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  Az empirikus társadalomkutatás kvantitatív és kvalitatív módszerei   2017-18/1. félév Tantárgyfelelős: Dr. Szabó Éva egy docens Meghívott előadó: Mang Zita ügyv. szakértő  PTE MIK Építész Szakmai Intézet  - Építészeti és Várostervezési Tanszék III. 331.   Tel: 72-503-650 / 23838      Mob: 20-3268149  Email: szaboe@mik.pte.hu Fogadóóra: kedd 10.00-11.00   </vt:lpstr>
      <vt:lpstr>    </vt:lpstr>
      <vt:lpstr>1. Bevezetés    </vt:lpstr>
      <vt:lpstr>PowerPoint-bemutató</vt:lpstr>
      <vt:lpstr>PowerPoint-bemutató</vt:lpstr>
      <vt:lpstr>PowerPoint-bemutató</vt:lpstr>
      <vt:lpstr>Tantárgy jellemzők</vt:lpstr>
      <vt:lpstr>Követelmény</vt:lpstr>
      <vt:lpstr>PowerPoint-bemutató</vt:lpstr>
      <vt:lpstr>NEPTUN – Meet Street , Google, Könyvtár</vt:lpstr>
      <vt:lpstr>PowerPoint-bemutató</vt:lpstr>
      <vt:lpstr>PowerPoint-bemutató</vt:lpstr>
      <vt:lpstr>PowerPoint-bemutató</vt:lpstr>
      <vt:lpstr>PowerPoint-bemutató</vt:lpstr>
      <vt:lpstr>4-5 FŐS CSOPORTFELADAT SZÖVEG – RAJZ – ELŐADÁS designer – riporter – kontroller - szóvivő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Windows-felhasználó</cp:lastModifiedBy>
  <cp:revision>71</cp:revision>
  <dcterms:created xsi:type="dcterms:W3CDTF">2015-09-05T15:05:09Z</dcterms:created>
  <dcterms:modified xsi:type="dcterms:W3CDTF">2017-09-07T07:32:52Z</dcterms:modified>
</cp:coreProperties>
</file>