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35"/>
  </p:notesMasterIdLst>
  <p:sldIdLst>
    <p:sldId id="266" r:id="rId2"/>
    <p:sldId id="270" r:id="rId3"/>
    <p:sldId id="271" r:id="rId4"/>
    <p:sldId id="272" r:id="rId5"/>
    <p:sldId id="273" r:id="rId6"/>
    <p:sldId id="258" r:id="rId7"/>
    <p:sldId id="274" r:id="rId8"/>
    <p:sldId id="284" r:id="rId9"/>
    <p:sldId id="281" r:id="rId10"/>
    <p:sldId id="297" r:id="rId11"/>
    <p:sldId id="296" r:id="rId12"/>
    <p:sldId id="276" r:id="rId13"/>
    <p:sldId id="277" r:id="rId14"/>
    <p:sldId id="280" r:id="rId15"/>
    <p:sldId id="282" r:id="rId16"/>
    <p:sldId id="295" r:id="rId17"/>
    <p:sldId id="279" r:id="rId18"/>
    <p:sldId id="283" r:id="rId19"/>
    <p:sldId id="278" r:id="rId20"/>
    <p:sldId id="275" r:id="rId21"/>
    <p:sldId id="285" r:id="rId22"/>
    <p:sldId id="286" r:id="rId23"/>
    <p:sldId id="267" r:id="rId24"/>
    <p:sldId id="287" r:id="rId25"/>
    <p:sldId id="268" r:id="rId26"/>
    <p:sldId id="269" r:id="rId27"/>
    <p:sldId id="288" r:id="rId28"/>
    <p:sldId id="294" r:id="rId29"/>
    <p:sldId id="289" r:id="rId30"/>
    <p:sldId id="290" r:id="rId31"/>
    <p:sldId id="291" r:id="rId32"/>
    <p:sldId id="299" r:id="rId33"/>
    <p:sldId id="298" r:id="rId34"/>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82" autoAdjust="0"/>
  </p:normalViewPr>
  <p:slideViewPr>
    <p:cSldViewPr snapToObjects="1">
      <p:cViewPr varScale="1">
        <p:scale>
          <a:sx n="93" d="100"/>
          <a:sy n="93" d="100"/>
        </p:scale>
        <p:origin x="1314" y="84"/>
      </p:cViewPr>
      <p:guideLst>
        <p:guide orient="horz" pos="2160"/>
        <p:guide pos="2880"/>
      </p:guideLst>
    </p:cSldViewPr>
  </p:slideViewPr>
  <p:notesTextViewPr>
    <p:cViewPr>
      <p:scale>
        <a:sx n="1" d="1"/>
        <a:sy n="1" d="1"/>
      </p:scale>
      <p:origin x="0" y="0"/>
    </p:cViewPr>
  </p:notesTextViewPr>
  <p:gridSpacing cx="180023" cy="18002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23326D-D309-49AA-BC8F-60E321FB6F00}" type="datetimeFigureOut">
              <a:rPr lang="hu-HU" smtClean="0"/>
              <a:t>2017. 09. 18.</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C514E1-C064-4827-BE37-23D9674FFB69}" type="slidenum">
              <a:rPr lang="hu-HU" smtClean="0"/>
              <a:t>‹#›</a:t>
            </a:fld>
            <a:endParaRPr lang="hu-HU"/>
          </a:p>
        </p:txBody>
      </p:sp>
    </p:spTree>
    <p:extLst>
      <p:ext uri="{BB962C8B-B14F-4D97-AF65-F5344CB8AC3E}">
        <p14:creationId xmlns:p14="http://schemas.microsoft.com/office/powerpoint/2010/main" val="41806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archdaily.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CC514E1-C064-4827-BE37-23D9674FFB69}" type="slidenum">
              <a:rPr lang="hu-HU" smtClean="0"/>
              <a:t>1</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effectLst/>
              </a:rPr>
              <a:t>A klasszikus kondicionálás tanulmányozását a XX. Sz. első évtizedeiben Ivan Pavlov orosz fiziológus kezdte el. Pavlov kutyákkal végzett klasszikus kísérletében feltételes reflexet alakított ki az állatnál. Az emberi és az állati viselkedés feltétlen és feltételes reflexekből épülnek fel. A feltétlen reflexek velünk születettek, akaratunktól függetlenül működnek és </a:t>
            </a:r>
            <a:r>
              <a:rPr lang="hu-HU" dirty="0" err="1" smtClean="0">
                <a:effectLst/>
              </a:rPr>
              <a:t>ingerspecifikusak</a:t>
            </a:r>
            <a:r>
              <a:rPr lang="hu-HU" dirty="0" smtClean="0">
                <a:effectLst/>
              </a:rPr>
              <a:t>, azaz adott inger hatására automatikusan kiváltódik (pl. Pavlov kísérletében a kutya táplálékra adott nyálelválasztása). A feltételes reflexek, akaratunktól függően működnek és tanulás révén alakulnak ki (Pl. Pavlov kísérletében a fényjelzés megjelenésére adott nyálelválasztás).  </a:t>
            </a:r>
          </a:p>
          <a:p>
            <a:r>
              <a:rPr lang="hu-HU" b="1" dirty="0" smtClean="0">
                <a:effectLst/>
              </a:rPr>
              <a:t>A kísérlet leírása:</a:t>
            </a:r>
            <a:r>
              <a:rPr lang="hu-HU" dirty="0" smtClean="0">
                <a:effectLst/>
              </a:rPr>
              <a:t> </a:t>
            </a:r>
          </a:p>
          <a:p>
            <a:r>
              <a:rPr lang="hu-HU" dirty="0" smtClean="0">
                <a:effectLst/>
              </a:rPr>
              <a:t>„A kutatók először egy tartályt kapcsolnak a kutya nyálmirigyeihez, hogy abban ellenőrizhessék a nyáladzás mértékét. Ezután a kutyát egy tányér elé helyezik, amelybe távvezérléssel húspor adagolható. A kísérletvezető bekapcsol egy fényjelzést a kutya előtti ablakban. A kutya mozog egy kicsit, de nem nyáladzik. Néhány másodperc múlva a berendezés egy kis húsport adagol, és kikapcsolja a fényjelzést. A kutya éhes, a rögzítő berendezés bőséges nyáladzást regisztrál. </a:t>
            </a:r>
            <a:r>
              <a:rPr lang="hu-HU" b="1" dirty="0" smtClean="0">
                <a:effectLst/>
              </a:rPr>
              <a:t>A nyáladzás feltétlen válasz, amely nem igényel tanulást: </a:t>
            </a:r>
            <a:r>
              <a:rPr lang="hu-HU" dirty="0" smtClean="0">
                <a:effectLst/>
              </a:rPr>
              <a:t>ugyanezért a húspor feltétlen inger. Az eljárást számos alkalommal megismétlik. Végül, hogy meggyőződjenek megtanulta-e kutya összekapcsolni a fényjelzést az élelemmel, a kísérletvezető bekapcsolja a fényjelzést, de nem adagol húsport. Ha a kutya nyáladzik megtanulta a kapcsolatot. A nyáladzás most feltételes válasz, míg a fényjelzés feltételes inger.”</a:t>
            </a:r>
          </a:p>
          <a:p>
            <a:r>
              <a:rPr lang="hu-HU" b="1" dirty="0" smtClean="0">
                <a:effectLst/>
              </a:rPr>
              <a:t>Összegezve: </a:t>
            </a:r>
            <a:r>
              <a:rPr lang="hu-HU" dirty="0" smtClean="0">
                <a:effectLst/>
              </a:rPr>
              <a:t>a kísérlet során a kutya megtanulta összekapcsolni a fényjelzést a táplálékkal, azaz társította, asszociálta azt a táplálék megjelenéséhez. Tehát a két inger, a fényjelzés és a húspor ismételt társítása révén tanulás következett be az állatnál. A feltétlen ingerhez kapcsolódott fényjelzés a kutya számára a tanulás után előre jelzi annak megjelenését. Pavlov úgy gondolta, hogy a tanulás feltétele, a két inger időbeli érintkezése (</a:t>
            </a:r>
            <a:r>
              <a:rPr lang="hu-HU" dirty="0" err="1" smtClean="0">
                <a:effectLst/>
              </a:rPr>
              <a:t>kontiguitása</a:t>
            </a:r>
            <a:r>
              <a:rPr lang="hu-HU" dirty="0" smtClean="0">
                <a:effectLst/>
              </a:rPr>
              <a:t>). A kondicionálás akkor a legerősebb, ha a két inger adása között eltelt idő kevesebb, mint 0.5 perc. Pusztán az ingerek időbeli érintkezéssel nem minden klasszikus </a:t>
            </a:r>
            <a:r>
              <a:rPr lang="hu-HU" dirty="0" err="1" smtClean="0">
                <a:effectLst/>
              </a:rPr>
              <a:t>kondiconáláson</a:t>
            </a:r>
            <a:r>
              <a:rPr lang="hu-HU" dirty="0" smtClean="0">
                <a:effectLst/>
              </a:rPr>
              <a:t> alapuló tanulással kapcsolatban felmerülő kérdésre kapunk választ. A kognitív pszichológusok a belső mentális folyamatok oldaláról közelítik meg ezt a kérdést. Szerintük, a kondicionálás eredményessége attól függ, hogy a feltételes inger milyen mértékben jósolja be a feltétlen inger megjelenését. A bejósolhatóság fontosságát </a:t>
            </a:r>
            <a:r>
              <a:rPr lang="hu-HU" dirty="0" err="1" smtClean="0">
                <a:effectLst/>
              </a:rPr>
              <a:t>Rescorla</a:t>
            </a:r>
            <a:r>
              <a:rPr lang="hu-HU" dirty="0" smtClean="0">
                <a:effectLst/>
              </a:rPr>
              <a:t> kísérleti úton is igazolta. Ha a feltétlen inger, ami ez esetben áramütés volt megjelenése mindig együtt járt egy hangjelzéssel, de nem minden hangjelzést követett áramütés akkor az állat gyorsan kondicionálódott. Egy másik kísérleti helyzetben, amikor az áramütést nem mindig előzte meg hangjelzés és nem minden hangjelzés járt együtt áramütéssel, az állat egyáltalán nem kondicionálódott. A bejósolhatóság szempontjából tehát a kondicionálás erőssége attól függ milyen mértékben jelzi előre a feltételes inger a feltétlen inger megjelenését. (</a:t>
            </a:r>
            <a:r>
              <a:rPr lang="hu-HU" dirty="0" err="1" smtClean="0">
                <a:effectLst/>
              </a:rPr>
              <a:t>Atkinson</a:t>
            </a:r>
            <a:r>
              <a:rPr lang="hu-HU" dirty="0" smtClean="0">
                <a:effectLst/>
              </a:rPr>
              <a:t>, 1998) </a:t>
            </a:r>
          </a:p>
          <a:p>
            <a:endParaRPr lang="hu-HU" dirty="0"/>
          </a:p>
        </p:txBody>
      </p:sp>
      <p:sp>
        <p:nvSpPr>
          <p:cNvPr id="4" name="Dia számának helye 3"/>
          <p:cNvSpPr>
            <a:spLocks noGrp="1"/>
          </p:cNvSpPr>
          <p:nvPr>
            <p:ph type="sldNum" sz="quarter" idx="10"/>
          </p:nvPr>
        </p:nvSpPr>
        <p:spPr/>
        <p:txBody>
          <a:bodyPr/>
          <a:lstStyle/>
          <a:p>
            <a:fld id="{4CC514E1-C064-4827-BE37-23D9674FFB69}" type="slidenum">
              <a:rPr lang="hu-HU" smtClean="0"/>
              <a:t>10</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effectLst/>
              </a:rPr>
              <a:t>A klasszikus kondicionálás tanulmányozását a XX. Sz. első évtizedeiben Ivan Pavlov orosz fiziológus kezdte el. Pavlov kutyákkal végzett klasszikus kísérletében feltételes reflexet alakított ki az állatnál. Az emberi és az állati viselkedés feltétlen és feltételes reflexekből épülnek fel. A feltétlen reflexek velünk születettek, akaratunktól függetlenül működnek és </a:t>
            </a:r>
            <a:r>
              <a:rPr lang="hu-HU" dirty="0" err="1" smtClean="0">
                <a:effectLst/>
              </a:rPr>
              <a:t>ingerspecifikusak</a:t>
            </a:r>
            <a:r>
              <a:rPr lang="hu-HU" dirty="0" smtClean="0">
                <a:effectLst/>
              </a:rPr>
              <a:t>, azaz adott inger hatására automatikusan kiváltódik (pl. Pavlov kísérletében a kutya táplálékra adott nyálelválasztása). A feltételes reflexek, akaratunktól függően működnek és tanulás révén alakulnak ki (Pl. Pavlov kísérletében a fényjelzés megjelenésére adott nyálelválasztás). </a:t>
            </a:r>
          </a:p>
          <a:p>
            <a:r>
              <a:rPr lang="hu-HU" b="1" dirty="0" smtClean="0">
                <a:effectLst/>
              </a:rPr>
              <a:t>A kísérlet leírása:</a:t>
            </a:r>
            <a:r>
              <a:rPr lang="hu-HU" dirty="0" smtClean="0">
                <a:effectLst/>
              </a:rPr>
              <a:t> </a:t>
            </a:r>
          </a:p>
          <a:p>
            <a:r>
              <a:rPr lang="hu-HU" dirty="0" smtClean="0">
                <a:effectLst/>
              </a:rPr>
              <a:t>„A kutatók először egy tartályt kapcsolnak a kutya nyálmirigyeihez, hogy abban ellenőrizhessék a nyáladzás mértékét. Ezután a kutyát egy tányér elé helyezik, amelybe távvezérléssel húspor adagolható. A kísérletvezető bekapcsol egy fényjelzést a kutya előtti ablakban. A kutya mozog egy kicsit, de nem nyáladzik. Néhány másodperc múlva a berendezés egy kis húsport adagol, és kikapcsolja a fényjelzést. A kutya éhes, a rögzítő berendezés bőséges nyáladzást regisztrál. </a:t>
            </a:r>
            <a:r>
              <a:rPr lang="hu-HU" b="1" dirty="0" smtClean="0">
                <a:effectLst/>
              </a:rPr>
              <a:t>A nyáladzás feltétlen válasz, amely nem igényel tanulást: </a:t>
            </a:r>
            <a:r>
              <a:rPr lang="hu-HU" dirty="0" smtClean="0">
                <a:effectLst/>
              </a:rPr>
              <a:t>ugyanezért a húspor feltétlen inger. Az eljárást számos alkalommal megismétlik. Végül, hogy meggyőződjenek megtanulta-e kutya összekapcsolni a fényjelzést az élelemmel, a kísérletvezető bekapcsolja a fényjelzést, de nem adagol húsport. Ha a kutya nyáladzik megtanulta a kapcsolatot. A nyáladzás most feltételes válasz, míg a fényjelzés feltételes inger.”</a:t>
            </a:r>
          </a:p>
          <a:p>
            <a:r>
              <a:rPr lang="hu-HU" b="1" dirty="0" smtClean="0">
                <a:effectLst/>
              </a:rPr>
              <a:t>Összegezve: </a:t>
            </a:r>
            <a:r>
              <a:rPr lang="hu-HU" dirty="0" smtClean="0">
                <a:effectLst/>
              </a:rPr>
              <a:t>a kísérlet során a kutya megtanulta összekapcsolni a fényjelzést a táplálékkal, azaz társította, asszociálta azt a táplálék megjelenéséhez. Tehát a két inger, a fényjelzés és a húspor ismételt társítása révén tanulás következett be az állatnál. A feltétlen ingerhez kapcsolódott fényjelzés a kutya számára a tanulás után előre jelzi annak megjelenését. Pavlov úgy gondolta, hogy a tanulás feltétele, a két inger időbeli érintkezése (</a:t>
            </a:r>
            <a:r>
              <a:rPr lang="hu-HU" dirty="0" err="1" smtClean="0">
                <a:effectLst/>
              </a:rPr>
              <a:t>kontiguitása</a:t>
            </a:r>
            <a:r>
              <a:rPr lang="hu-HU" dirty="0" smtClean="0">
                <a:effectLst/>
              </a:rPr>
              <a:t>). A kondicionálás akkor a legerősebb, ha a két inger adása között eltelt idő kevesebb, mint 0.5 perc. Pusztán az ingerek időbeli érintkezéssel nem minden klasszikus </a:t>
            </a:r>
            <a:r>
              <a:rPr lang="hu-HU" dirty="0" err="1" smtClean="0">
                <a:effectLst/>
              </a:rPr>
              <a:t>kondiconáláson</a:t>
            </a:r>
            <a:r>
              <a:rPr lang="hu-HU" dirty="0" smtClean="0">
                <a:effectLst/>
              </a:rPr>
              <a:t> alapuló tanulással kapcsolatban felmerülő kérdésre kapunk választ. A kognitív pszichológusok a belső mentális folyamatok oldaláról közelítik meg ezt a kérdést. Szerintük, a kondicionálás eredményessége attól függ, hogy a feltételes inger milyen mértékben jósolja be a feltétlen inger megjelenését. A bejósolhatóság fontosságát </a:t>
            </a:r>
            <a:r>
              <a:rPr lang="hu-HU" dirty="0" err="1" smtClean="0">
                <a:effectLst/>
              </a:rPr>
              <a:t>Rescorla</a:t>
            </a:r>
            <a:r>
              <a:rPr lang="hu-HU" dirty="0" smtClean="0">
                <a:effectLst/>
              </a:rPr>
              <a:t> kísérleti úton is igazolta. Ha a feltétlen inger, ami ez esetben áramütés volt megjelenése mindig együtt járt egy hangjelzéssel, de nem minden hangjelzést követett áramütés akkor az állat gyorsan kondicionálódott. Egy másik kísérleti helyzetben, amikor az áramütést nem mindig előzte meg hangjelzés és nem minden hangjelzés járt együtt áramütéssel, az állat egyáltalán nem kondicionálódott. A bejósolhatóság szempontjából tehát a kondicionálás erőssége attól függ milyen mértékben jelzi előre a feltételes inger a feltétlen inger megjelenését. (</a:t>
            </a:r>
            <a:r>
              <a:rPr lang="hu-HU" dirty="0" err="1" smtClean="0">
                <a:effectLst/>
              </a:rPr>
              <a:t>Atkinson</a:t>
            </a:r>
            <a:r>
              <a:rPr lang="hu-HU" dirty="0" smtClean="0">
                <a:effectLst/>
              </a:rPr>
              <a:t>, 1998) </a:t>
            </a:r>
          </a:p>
          <a:p>
            <a:endParaRPr lang="hu-HU" dirty="0"/>
          </a:p>
        </p:txBody>
      </p:sp>
      <p:sp>
        <p:nvSpPr>
          <p:cNvPr id="4" name="Dia számának helye 3"/>
          <p:cNvSpPr>
            <a:spLocks noGrp="1"/>
          </p:cNvSpPr>
          <p:nvPr>
            <p:ph type="sldNum" sz="quarter" idx="10"/>
          </p:nvPr>
        </p:nvSpPr>
        <p:spPr/>
        <p:txBody>
          <a:bodyPr/>
          <a:lstStyle/>
          <a:p>
            <a:fld id="{4CC514E1-C064-4827-BE37-23D9674FFB69}" type="slidenum">
              <a:rPr lang="hu-HU" smtClean="0"/>
              <a:t>11</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CC514E1-C064-4827-BE37-23D9674FFB69}" type="slidenum">
              <a:rPr lang="hu-HU" smtClean="0"/>
              <a:t>12</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CC514E1-C064-4827-BE37-23D9674FFB69}" type="slidenum">
              <a:rPr lang="hu-HU" smtClean="0"/>
              <a:t>13</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CC514E1-C064-4827-BE37-23D9674FFB69}" type="slidenum">
              <a:rPr lang="hu-HU" smtClean="0"/>
              <a:t>14</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CC514E1-C064-4827-BE37-23D9674FFB69}" type="slidenum">
              <a:rPr lang="hu-HU" smtClean="0"/>
              <a:t>15</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Hello Wood alulról jövő kezdeményezés, amely, ha úgy vesszük, megreformálta az építészeti oktatást és mára már nemzetközi szinten is jegyzett alkotócsoporttá vált. </a:t>
            </a:r>
          </a:p>
          <a:p>
            <a:r>
              <a:rPr lang="hu-HU" dirty="0" smtClean="0"/>
              <a:t>Az egyik legfontosabb építészeti online magazin, az </a:t>
            </a:r>
            <a:r>
              <a:rPr lang="hu-HU" dirty="0" err="1" smtClean="0">
                <a:hlinkClick r:id="rId3"/>
              </a:rPr>
              <a:t>ArchDaily</a:t>
            </a:r>
            <a:r>
              <a:rPr lang="hu-HU" dirty="0" smtClean="0"/>
              <a:t> folyamatosan figyelemmel kíséri a Hello Wood munkáját, de komoly publicitást kapnak a külföldi nyomtatott szaksajtóban is.</a:t>
            </a:r>
          </a:p>
          <a:p>
            <a:r>
              <a:rPr lang="hu-HU" dirty="0" smtClean="0"/>
              <a:t>Az eleven táborok kiegészítik az egyetemi oktatás szikárságát. A diákok testközelből tapasztalhatják meg, hogyan kell egy projektet lépésről lépésre megvalósítani, kétkezi munkát végeznek, az idejükkel maguk gazdálkodhatnak, és persze jövőbeli karrierjük szempontjából fontos kapcsolatokat építhetnek, referenciákat szerezhetnek.</a:t>
            </a:r>
          </a:p>
          <a:p>
            <a:r>
              <a:rPr lang="hu-HU" dirty="0" smtClean="0"/>
              <a:t>Nemcsak a táborokban, de az építészirodánkban is ideiglenes építészettel foglalkozunk. Nem az örökkévalóság a lényeg, hanem maga a folyamat. Ez igaz a táborra is, ha úgy vesszük, az installáció csupán csak apropó. Ezek a szobrászat és az építészet határmezsgyéjén lavírozó alkotások idővel elkorhadnak, új alkotások részeivé válnak, vagy épp tűzifaként tesznek szolgálatot – fejti ki ars poeticájukat Pozsár Péter, a kreatív alkotótábor társalapítója és kurátora.</a:t>
            </a:r>
          </a:p>
          <a:p>
            <a:r>
              <a:rPr lang="hu-HU" dirty="0" smtClean="0"/>
              <a:t>Művészetek Völgye, Sziget fesztivál</a:t>
            </a:r>
          </a:p>
          <a:p>
            <a:endParaRPr lang="hu-HU" dirty="0" smtClean="0"/>
          </a:p>
          <a:p>
            <a:endParaRPr lang="hu-HU" dirty="0"/>
          </a:p>
        </p:txBody>
      </p:sp>
      <p:sp>
        <p:nvSpPr>
          <p:cNvPr id="4" name="Dia számának helye 3"/>
          <p:cNvSpPr>
            <a:spLocks noGrp="1"/>
          </p:cNvSpPr>
          <p:nvPr>
            <p:ph type="sldNum" sz="quarter" idx="10"/>
          </p:nvPr>
        </p:nvSpPr>
        <p:spPr/>
        <p:txBody>
          <a:bodyPr/>
          <a:lstStyle/>
          <a:p>
            <a:fld id="{4CC514E1-C064-4827-BE37-23D9674FFB69}" type="slidenum">
              <a:rPr lang="hu-HU" smtClean="0"/>
              <a:t>16</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CC514E1-C064-4827-BE37-23D9674FFB69}" type="slidenum">
              <a:rPr lang="hu-HU" smtClean="0"/>
              <a:t>17</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CC514E1-C064-4827-BE37-23D9674FFB69}" type="slidenum">
              <a:rPr lang="hu-HU" smtClean="0"/>
              <a:t>18</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CC514E1-C064-4827-BE37-23D9674FFB69}" type="slidenum">
              <a:rPr lang="hu-HU" smtClean="0"/>
              <a:t>19</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CC514E1-C064-4827-BE37-23D9674FFB69}" type="slidenum">
              <a:rPr lang="hu-HU" smtClean="0"/>
              <a:t>2</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CC514E1-C064-4827-BE37-23D9674FFB69}" type="slidenum">
              <a:rPr lang="hu-HU" smtClean="0"/>
              <a:t>20</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CC514E1-C064-4827-BE37-23D9674FFB69}" type="slidenum">
              <a:rPr lang="hu-HU" smtClean="0"/>
              <a:t>21</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i="1" kern="1200" dirty="0" smtClean="0">
                <a:solidFill>
                  <a:schemeClr val="tx1"/>
                </a:solidFill>
                <a:latin typeface="+mn-lt"/>
                <a:ea typeface="+mn-ea"/>
                <a:cs typeface="+mn-cs"/>
              </a:rPr>
              <a:t>Értékelési célból összeállított portfólió:</a:t>
            </a:r>
            <a:r>
              <a:rPr lang="hu-HU" dirty="0" smtClean="0"/>
              <a:t/>
            </a:r>
            <a:br>
              <a:rPr lang="hu-HU" dirty="0" smtClean="0"/>
            </a:br>
            <a:r>
              <a:rPr lang="hu-HU" sz="1200" kern="1200" dirty="0" smtClean="0">
                <a:solidFill>
                  <a:schemeClr val="tx1"/>
                </a:solidFill>
                <a:latin typeface="+mn-lt"/>
                <a:ea typeface="+mn-ea"/>
                <a:cs typeface="+mn-cs"/>
              </a:rPr>
              <a:t>Az értékelési portfólió alternatív értékelést nyújtva arra szolgál, hogy a hallgató, tanuló teljesítményét a számos jellemző dokumentum-együttes alapján, a hagyományos osztályzással szemben nemcsak a dolgozatok és feleletek által mutatott végeredményt, hanem az egész munkát áttekintve (holisztikusan) az összes jellemző dokumentum segítségével értékelje vagy osztályozza. A portfólió készítésének során a főszereplő a hallgató (tanuló), aki az egyes szakaszokban változó szintű szabadságfokkal kapcsolódik be a döntéshozatalba, mert ő állítja össze a gyűjteményt, de szükség van az oktató, mentor irányító, tanulásszervező, visszajelzést adó, értékelő támogatására is. </a:t>
            </a:r>
            <a:r>
              <a:rPr lang="hu-HU" dirty="0" smtClean="0"/>
              <a:t/>
            </a:r>
            <a:br>
              <a:rPr lang="hu-HU" dirty="0" smtClean="0"/>
            </a:br>
            <a:r>
              <a:rPr lang="hu-HU" dirty="0" smtClean="0"/>
              <a:t/>
            </a:r>
            <a:br>
              <a:rPr lang="hu-HU" dirty="0" smtClean="0"/>
            </a:br>
            <a:r>
              <a:rPr lang="hu-HU" sz="1200" i="1" kern="1200" dirty="0" smtClean="0">
                <a:solidFill>
                  <a:schemeClr val="tx1"/>
                </a:solidFill>
                <a:latin typeface="+mn-lt"/>
                <a:ea typeface="+mn-ea"/>
                <a:cs typeface="+mn-cs"/>
              </a:rPr>
              <a:t>Tematikus portfólió:</a:t>
            </a:r>
            <a:r>
              <a:rPr lang="hu-HU" dirty="0" smtClean="0"/>
              <a:t/>
            </a:r>
            <a:br>
              <a:rPr lang="hu-HU" dirty="0" smtClean="0"/>
            </a:br>
            <a:r>
              <a:rPr lang="hu-HU" sz="1200" kern="1200" dirty="0" smtClean="0">
                <a:solidFill>
                  <a:schemeClr val="tx1"/>
                </a:solidFill>
                <a:latin typeface="+mn-lt"/>
                <a:ea typeface="+mn-ea"/>
                <a:cs typeface="+mn-cs"/>
              </a:rPr>
              <a:t>A tematikus portfólió olyan interdiszciplináris portfólió, amelyben a diákok egy bizonyos témával kapcsolatban összegyűjtött ismereteiket mutatják be. Egy ilyen portfólió összeállítása általában több tantárgyban (</a:t>
            </a:r>
            <a:r>
              <a:rPr lang="hu-HU" sz="1200" kern="1200" dirty="0" err="1" smtClean="0">
                <a:solidFill>
                  <a:schemeClr val="tx1"/>
                </a:solidFill>
                <a:latin typeface="+mn-lt"/>
                <a:ea typeface="+mn-ea"/>
                <a:cs typeface="+mn-cs"/>
              </a:rPr>
              <a:t>kuzuson</a:t>
            </a:r>
            <a:r>
              <a:rPr lang="hu-HU" sz="1200" kern="1200" dirty="0" smtClean="0">
                <a:solidFill>
                  <a:schemeClr val="tx1"/>
                </a:solidFill>
                <a:latin typeface="+mn-lt"/>
                <a:ea typeface="+mn-ea"/>
                <a:cs typeface="+mn-cs"/>
              </a:rPr>
              <a:t>) szerzett ismeretek szintetizálását követeli meg, például, ha valaki a magyar reformkorról készítene egy tematikus portfóliót, akkor szükségképpen történelmi, irodalmi, művelődéstörténeti ismeretek összegzésére kellene törekednie.</a:t>
            </a:r>
            <a:r>
              <a:rPr lang="hu-HU" dirty="0" smtClean="0"/>
              <a:t/>
            </a:r>
            <a:br>
              <a:rPr lang="hu-HU" dirty="0" smtClean="0"/>
            </a:br>
            <a:r>
              <a:rPr lang="hu-HU" i="1" dirty="0" smtClean="0"/>
              <a:t/>
            </a:r>
            <a:br>
              <a:rPr lang="hu-HU" i="1" dirty="0" smtClean="0"/>
            </a:br>
            <a:r>
              <a:rPr lang="hu-HU" sz="1200" i="1" kern="1200" dirty="0" smtClean="0">
                <a:solidFill>
                  <a:schemeClr val="tx1"/>
                </a:solidFill>
                <a:latin typeface="+mn-lt"/>
                <a:ea typeface="+mn-ea"/>
                <a:cs typeface="+mn-cs"/>
              </a:rPr>
              <a:t>Kutatási portfólió:</a:t>
            </a:r>
            <a:r>
              <a:rPr lang="hu-HU" dirty="0" smtClean="0"/>
              <a:t> </a:t>
            </a:r>
            <a:br>
              <a:rPr lang="hu-HU" dirty="0" smtClean="0"/>
            </a:br>
            <a:r>
              <a:rPr lang="hu-HU" sz="1200" kern="1200" dirty="0" smtClean="0">
                <a:solidFill>
                  <a:schemeClr val="tx1"/>
                </a:solidFill>
                <a:latin typeface="+mn-lt"/>
                <a:ea typeface="+mn-ea"/>
                <a:cs typeface="+mn-cs"/>
              </a:rPr>
              <a:t>Célja, hogy bemutassa a tanuló egy kutatási projektjét és annak eredményeit. Ez a portfólió is tematikus, de nem feltétlenül iskolai tárgyak köré szerveződik. A kutatás célja bármi lehet, például a helytörténet bármely szelete, vagy egy író életművének feltárása, esetleg egy társadalmi jelenség, például a nyelvi hátrány vizsgálata. </a:t>
            </a:r>
            <a:r>
              <a:rPr lang="hu-HU" dirty="0" smtClean="0"/>
              <a:t/>
            </a:r>
            <a:br>
              <a:rPr lang="hu-HU" dirty="0" smtClean="0"/>
            </a:br>
            <a:r>
              <a:rPr lang="hu-HU" dirty="0" smtClean="0"/>
              <a:t/>
            </a:r>
            <a:br>
              <a:rPr lang="hu-HU" dirty="0" smtClean="0"/>
            </a:br>
            <a:r>
              <a:rPr lang="hu-HU" sz="1200" i="1" kern="1200" dirty="0" smtClean="0">
                <a:solidFill>
                  <a:schemeClr val="tx1"/>
                </a:solidFill>
                <a:latin typeface="+mn-lt"/>
                <a:ea typeface="+mn-ea"/>
                <a:cs typeface="+mn-cs"/>
              </a:rPr>
              <a:t>Tanulási (képzési) portfólió:</a:t>
            </a:r>
            <a:r>
              <a:rPr lang="hu-HU" dirty="0" smtClean="0"/>
              <a:t/>
            </a:r>
            <a:br>
              <a:rPr lang="hu-HU" dirty="0" smtClean="0"/>
            </a:br>
            <a:r>
              <a:rPr lang="hu-HU" sz="1200" kern="1200" dirty="0" smtClean="0">
                <a:solidFill>
                  <a:schemeClr val="tx1"/>
                </a:solidFill>
                <a:latin typeface="+mn-lt"/>
                <a:ea typeface="+mn-ea"/>
                <a:cs typeface="+mn-cs"/>
              </a:rPr>
              <a:t>A portfólió készítése és ellenőrzése aktív folyamat, a tanár és a diák együttműködésén alapul: a folyamatos tanári visszajelzés alapján a hallgató megerősítést kap a tanulási folyamatáról, kialakul benne az önreflexió képessége, a tanulás sikeréért történő egyre fokozottabb felelősségvállalás (</a:t>
            </a:r>
            <a:r>
              <a:rPr lang="hu-HU" sz="1200" kern="1200" dirty="0" err="1" smtClean="0">
                <a:solidFill>
                  <a:schemeClr val="tx1"/>
                </a:solidFill>
                <a:latin typeface="+mn-lt"/>
                <a:ea typeface="+mn-ea"/>
                <a:cs typeface="+mn-cs"/>
              </a:rPr>
              <a:t>Falus-Kimmel</a:t>
            </a:r>
            <a:r>
              <a:rPr lang="hu-HU" sz="1200" kern="1200" dirty="0" smtClean="0">
                <a:solidFill>
                  <a:schemeClr val="tx1"/>
                </a:solidFill>
                <a:latin typeface="+mn-lt"/>
                <a:ea typeface="+mn-ea"/>
                <a:cs typeface="+mn-cs"/>
              </a:rPr>
              <a:t>, 2003). Az értékelés mellett a portfólió készítésének célja tehát a hallgató önálló tanulási folyamatainak segítése. Kulcskérdés: a hallgató önálló tanulásának támogatása, tanulási készségeinek fejlesztése.</a:t>
            </a:r>
            <a:r>
              <a:rPr lang="hu-HU" dirty="0" smtClean="0"/>
              <a:t/>
            </a:r>
            <a:br>
              <a:rPr lang="hu-HU" dirty="0" smtClean="0"/>
            </a:br>
            <a:r>
              <a:rPr lang="hu-HU" i="1" dirty="0" smtClean="0"/>
              <a:t/>
            </a:r>
            <a:br>
              <a:rPr lang="hu-HU" i="1" dirty="0" smtClean="0"/>
            </a:br>
            <a:r>
              <a:rPr lang="hu-HU" sz="1200" i="1" kern="1200" dirty="0" smtClean="0">
                <a:solidFill>
                  <a:schemeClr val="tx1"/>
                </a:solidFill>
                <a:latin typeface="+mn-lt"/>
                <a:ea typeface="+mn-ea"/>
                <a:cs typeface="+mn-cs"/>
              </a:rPr>
              <a:t>Projektportfólió:</a:t>
            </a:r>
            <a:r>
              <a:rPr lang="hu-HU" dirty="0" smtClean="0"/>
              <a:t> </a:t>
            </a:r>
            <a:br>
              <a:rPr lang="hu-HU" dirty="0" smtClean="0"/>
            </a:br>
            <a:r>
              <a:rPr lang="hu-HU" sz="1200" kern="1200" dirty="0" smtClean="0">
                <a:solidFill>
                  <a:schemeClr val="tx1"/>
                </a:solidFill>
                <a:latin typeface="+mn-lt"/>
                <a:ea typeface="+mn-ea"/>
                <a:cs typeface="+mn-cs"/>
              </a:rPr>
              <a:t>Egy projekt megvalósulásának folyamatát és a tanulónak a projektben játszott szerepét dokumentálja. (Például egy iskolai színielőadás megvalósulását.) </a:t>
            </a:r>
            <a:r>
              <a:rPr lang="hu-HU" dirty="0" smtClean="0"/>
              <a:t/>
            </a:r>
            <a:br>
              <a:rPr lang="hu-HU" dirty="0" smtClean="0"/>
            </a:br>
            <a:r>
              <a:rPr lang="hu-HU" i="1" dirty="0" smtClean="0"/>
              <a:t/>
            </a:r>
            <a:br>
              <a:rPr lang="hu-HU" i="1" dirty="0" smtClean="0"/>
            </a:br>
            <a:r>
              <a:rPr lang="hu-HU" sz="1200" i="1" kern="1200" dirty="0" smtClean="0">
                <a:solidFill>
                  <a:schemeClr val="tx1"/>
                </a:solidFill>
                <a:latin typeface="+mn-lt"/>
                <a:ea typeface="+mn-ea"/>
                <a:cs typeface="+mn-cs"/>
              </a:rPr>
              <a:t>Reflektív portfólió:</a:t>
            </a:r>
            <a:r>
              <a:rPr lang="hu-HU" dirty="0" smtClean="0"/>
              <a:t> </a:t>
            </a:r>
            <a:br>
              <a:rPr lang="hu-HU" dirty="0" smtClean="0"/>
            </a:br>
            <a:r>
              <a:rPr lang="hu-HU" sz="1200" kern="1200" dirty="0" smtClean="0">
                <a:solidFill>
                  <a:schemeClr val="tx1"/>
                </a:solidFill>
                <a:latin typeface="+mn-lt"/>
                <a:ea typeface="+mn-ea"/>
                <a:cs typeface="+mn-cs"/>
              </a:rPr>
              <a:t>Középpontjában a diák tanulási folyamatainak bemutatása és a diák reflexiói állnak. A cél a tanuló </a:t>
            </a:r>
            <a:r>
              <a:rPr lang="hu-HU" sz="1200" kern="1200" dirty="0" err="1" smtClean="0">
                <a:solidFill>
                  <a:schemeClr val="tx1"/>
                </a:solidFill>
                <a:latin typeface="+mn-lt"/>
                <a:ea typeface="+mn-ea"/>
                <a:cs typeface="+mn-cs"/>
              </a:rPr>
              <a:t>metakognitív</a:t>
            </a:r>
            <a:r>
              <a:rPr lang="hu-HU" sz="1200" kern="1200" dirty="0" smtClean="0">
                <a:solidFill>
                  <a:schemeClr val="tx1"/>
                </a:solidFill>
                <a:latin typeface="+mn-lt"/>
                <a:ea typeface="+mn-ea"/>
                <a:cs typeface="+mn-cs"/>
              </a:rPr>
              <a:t> készségeinek fejlesztése. A reflektív portfólióból a diák, a tanár, a szülő számára egyaránt kibontakozik a tanuló portréja: tanulói típusa, tanulási stratégiái, technikái, azok fejlődése, kibontakozása különböző területeken.</a:t>
            </a:r>
            <a:r>
              <a:rPr lang="hu-HU" dirty="0" smtClean="0"/>
              <a:t/>
            </a:r>
            <a:br>
              <a:rPr lang="hu-HU" dirty="0" smtClean="0"/>
            </a:br>
            <a:r>
              <a:rPr lang="hu-HU" dirty="0" smtClean="0"/>
              <a:t/>
            </a:r>
            <a:br>
              <a:rPr lang="hu-HU" dirty="0" smtClean="0"/>
            </a:br>
            <a:r>
              <a:rPr lang="hu-HU" sz="1200" i="1" kern="1200" dirty="0" smtClean="0">
                <a:solidFill>
                  <a:schemeClr val="tx1"/>
                </a:solidFill>
                <a:latin typeface="+mn-lt"/>
                <a:ea typeface="+mn-ea"/>
                <a:cs typeface="+mn-cs"/>
              </a:rPr>
              <a:t>Kimeneti portfólió:</a:t>
            </a:r>
            <a:r>
              <a:rPr lang="hu-HU" dirty="0" smtClean="0"/>
              <a:t/>
            </a:r>
            <a:br>
              <a:rPr lang="hu-HU" dirty="0" smtClean="0"/>
            </a:br>
            <a:r>
              <a:rPr lang="hu-HU" sz="1200" kern="1200" dirty="0" smtClean="0">
                <a:solidFill>
                  <a:schemeClr val="tx1"/>
                </a:solidFill>
                <a:latin typeface="+mn-lt"/>
                <a:ea typeface="+mn-ea"/>
                <a:cs typeface="+mn-cs"/>
              </a:rPr>
              <a:t>Az érettségi vizsgát magántanulók esetében helyettesítő portfólió, amely leginkább a szakdolgozat védésére hasonlít. A tanuló bemutatja egy kutatási projektjének dokumentumait és megvédi eredményeit.</a:t>
            </a:r>
            <a:endParaRPr lang="hu-HU" dirty="0"/>
          </a:p>
        </p:txBody>
      </p:sp>
      <p:sp>
        <p:nvSpPr>
          <p:cNvPr id="4" name="Dia számának helye 3"/>
          <p:cNvSpPr>
            <a:spLocks noGrp="1"/>
          </p:cNvSpPr>
          <p:nvPr>
            <p:ph type="sldNum" sz="quarter" idx="10"/>
          </p:nvPr>
        </p:nvSpPr>
        <p:spPr/>
        <p:txBody>
          <a:bodyPr/>
          <a:lstStyle/>
          <a:p>
            <a:fld id="{4CC514E1-C064-4827-BE37-23D9674FFB69}" type="slidenum">
              <a:rPr lang="hu-HU" smtClean="0"/>
              <a:t>22</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CC514E1-C064-4827-BE37-23D9674FFB69}" type="slidenum">
              <a:rPr lang="hu-HU" smtClean="0"/>
              <a:t>23</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CC514E1-C064-4827-BE37-23D9674FFB69}" type="slidenum">
              <a:rPr lang="hu-HU" smtClean="0"/>
              <a:t>24</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CC514E1-C064-4827-BE37-23D9674FFB69}" type="slidenum">
              <a:rPr lang="hu-HU" smtClean="0"/>
              <a:t>25</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CC514E1-C064-4827-BE37-23D9674FFB69}" type="slidenum">
              <a:rPr lang="hu-HU" smtClean="0"/>
              <a:t>26</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CC514E1-C064-4827-BE37-23D9674FFB69}" type="slidenum">
              <a:rPr lang="hu-HU" smtClean="0"/>
              <a:t>27</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CC514E1-C064-4827-BE37-23D9674FFB69}" type="slidenum">
              <a:rPr lang="hu-HU" smtClean="0"/>
              <a:t>28</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CC514E1-C064-4827-BE37-23D9674FFB69}" type="slidenum">
              <a:rPr lang="hu-HU" smtClean="0"/>
              <a:t>29</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CC514E1-C064-4827-BE37-23D9674FFB69}" type="slidenum">
              <a:rPr lang="hu-HU" smtClean="0"/>
              <a:t>3</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CC514E1-C064-4827-BE37-23D9674FFB69}" type="slidenum">
              <a:rPr lang="hu-HU" smtClean="0"/>
              <a:t>30</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CC514E1-C064-4827-BE37-23D9674FFB69}" type="slidenum">
              <a:rPr lang="hu-HU" smtClean="0"/>
              <a:t>31</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CC514E1-C064-4827-BE37-23D9674FFB69}" type="slidenum">
              <a:rPr lang="hu-HU" smtClean="0"/>
              <a:t>33</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CC514E1-C064-4827-BE37-23D9674FFB69}" type="slidenum">
              <a:rPr lang="hu-HU" smtClean="0"/>
              <a:t>4</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CC514E1-C064-4827-BE37-23D9674FFB69}" type="slidenum">
              <a:rPr lang="hu-HU" smtClean="0"/>
              <a:t>5</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CC514E1-C064-4827-BE37-23D9674FFB69}" type="slidenum">
              <a:rPr lang="hu-HU" smtClean="0"/>
              <a:t>6</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Minden emberi tudás konstruált, meglévő tudásokhoz és tapasztalatokhoz új információk kapcsolódása</a:t>
            </a:r>
            <a:endParaRPr lang="hu-HU" dirty="0"/>
          </a:p>
        </p:txBody>
      </p:sp>
      <p:sp>
        <p:nvSpPr>
          <p:cNvPr id="4" name="Dia számának helye 3"/>
          <p:cNvSpPr>
            <a:spLocks noGrp="1"/>
          </p:cNvSpPr>
          <p:nvPr>
            <p:ph type="sldNum" sz="quarter" idx="10"/>
          </p:nvPr>
        </p:nvSpPr>
        <p:spPr/>
        <p:txBody>
          <a:bodyPr/>
          <a:lstStyle/>
          <a:p>
            <a:fld id="{4CC514E1-C064-4827-BE37-23D9674FFB69}" type="slidenum">
              <a:rPr lang="hu-HU" smtClean="0"/>
              <a:t>7</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CC514E1-C064-4827-BE37-23D9674FFB69}" type="slidenum">
              <a:rPr lang="hu-HU" smtClean="0"/>
              <a:t>8</a:t>
            </a:fld>
            <a:endParaRPr lang="hu-HU"/>
          </a:p>
        </p:txBody>
      </p:sp>
    </p:spTree>
    <p:extLst>
      <p:ext uri="{BB962C8B-B14F-4D97-AF65-F5344CB8AC3E}">
        <p14:creationId xmlns:p14="http://schemas.microsoft.com/office/powerpoint/2010/main" val="168982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effectLst/>
              </a:rPr>
              <a:t>A klasszikus kondicionálás tanulmányozását a XX. Sz. első évtizedeiben Ivan Pavlov orosz fiziológus kezdte el. Pavlov kutyákkal végzett klasszikus kísérletében feltételes reflexet alakított ki az állatnál. Az emberi és az állati viselkedés feltétlen és feltételes reflexekből épülnek fel. A feltétlen reflexek velünk születettek, akaratunktól függetlenül működnek és </a:t>
            </a:r>
            <a:r>
              <a:rPr lang="hu-HU" dirty="0" err="1" smtClean="0">
                <a:effectLst/>
              </a:rPr>
              <a:t>ingerspecifikusak</a:t>
            </a:r>
            <a:r>
              <a:rPr lang="hu-HU" dirty="0" smtClean="0">
                <a:effectLst/>
              </a:rPr>
              <a:t>, azaz adott inger hatására automatikusan kiváltódik (pl. Pavlov kísérletében a kutya táplálékra adott nyálelválasztása). A feltételes reflexek, akaratunktól függően működnek és tanulás révén alakulnak ki (Pl. Pavlov kísérletében a fényjelzés megjelenésére adott nyálelválasztás).  </a:t>
            </a:r>
          </a:p>
          <a:p>
            <a:r>
              <a:rPr lang="hu-HU" b="1" dirty="0" smtClean="0">
                <a:effectLst/>
              </a:rPr>
              <a:t>A kísérlet leírása:</a:t>
            </a:r>
            <a:r>
              <a:rPr lang="hu-HU" dirty="0" smtClean="0">
                <a:effectLst/>
              </a:rPr>
              <a:t> </a:t>
            </a:r>
          </a:p>
          <a:p>
            <a:r>
              <a:rPr lang="hu-HU" dirty="0" smtClean="0">
                <a:effectLst/>
              </a:rPr>
              <a:t>„A kutatók először egy tartályt kapcsolnak a kutya nyálmirigyeihez, hogy abban ellenőrizhessék a nyáladzás mértékét. Ezután a kutyát egy tányér elé helyezik, amelybe távvezérléssel húspor adagolható. A kísérletvezető bekapcsol egy fényjelzést a kutya előtti ablakban. A kutya mozog egy kicsit, de nem nyáladzik. Néhány másodperc múlva a berendezés egy kis húsport adagol, és kikapcsolja a fényjelzést. A kutya éhes, a rögzítő berendezés bőséges nyáladzást regisztrál. </a:t>
            </a:r>
            <a:r>
              <a:rPr lang="hu-HU" b="1" dirty="0" smtClean="0">
                <a:effectLst/>
              </a:rPr>
              <a:t>A nyáladzás feltétlen válasz, amely nem igényel tanulást: </a:t>
            </a:r>
            <a:r>
              <a:rPr lang="hu-HU" dirty="0" smtClean="0">
                <a:effectLst/>
              </a:rPr>
              <a:t>ugyanezért a húspor feltétlen inger. Az eljárást számos alkalommal megismétlik. Végül, hogy meggyőződjenek megtanulta-e kutya összekapcsolni a fényjelzést az élelemmel, a kísérletvezető bekapcsolja a fényjelzést, de nem adagol húsport. Ha a kutya nyáladzik megtanulta a kapcsolatot. A nyáladzás most feltételes válasz, míg a fényjelzés feltételes inger.”</a:t>
            </a:r>
          </a:p>
          <a:p>
            <a:r>
              <a:rPr lang="hu-HU" b="1" dirty="0" smtClean="0">
                <a:effectLst/>
              </a:rPr>
              <a:t>Összegezve: </a:t>
            </a:r>
            <a:r>
              <a:rPr lang="hu-HU" dirty="0" smtClean="0">
                <a:effectLst/>
              </a:rPr>
              <a:t>a kísérlet során a kutya megtanulta összekapcsolni a fényjelzést a táplálékkal, azaz társította, asszociálta azt a táplálék megjelenéséhez. Tehát a két inger, a fényjelzés és a húspor ismételt társítása révén tanulás következett be az állatnál. A feltétlen ingerhez kapcsolódott fényjelzés a kutya számára a tanulás után előre jelzi annak megjelenését. Pavlov úgy gondolta, hogy a tanulás feltétele, a két inger időbeli érintkezése (</a:t>
            </a:r>
            <a:r>
              <a:rPr lang="hu-HU" dirty="0" err="1" smtClean="0">
                <a:effectLst/>
              </a:rPr>
              <a:t>kontiguitása</a:t>
            </a:r>
            <a:r>
              <a:rPr lang="hu-HU" dirty="0" smtClean="0">
                <a:effectLst/>
              </a:rPr>
              <a:t>). A kondicionálás akkor a legerősebb, ha a két inger adása között eltelt idő kevesebb, mint 0.5 perc. Pusztán az ingerek időbeli érintkezéssel nem minden klasszikus </a:t>
            </a:r>
            <a:r>
              <a:rPr lang="hu-HU" dirty="0" err="1" smtClean="0">
                <a:effectLst/>
              </a:rPr>
              <a:t>kondiconáláson</a:t>
            </a:r>
            <a:r>
              <a:rPr lang="hu-HU" dirty="0" smtClean="0">
                <a:effectLst/>
              </a:rPr>
              <a:t> alapuló tanulással kapcsolatban felmerülő kérdésre kapunk választ. A kognitív pszichológusok a belső mentális folyamatok oldaláról közelítik meg ezt a kérdést. Szerintük, a kondicionálás eredményessége attól függ, hogy a feltételes inger milyen mértékben jósolja be a feltétlen inger megjelenését. A bejósolhatóság fontosságát </a:t>
            </a:r>
            <a:r>
              <a:rPr lang="hu-HU" dirty="0" err="1" smtClean="0">
                <a:effectLst/>
              </a:rPr>
              <a:t>Rescorla</a:t>
            </a:r>
            <a:r>
              <a:rPr lang="hu-HU" dirty="0" smtClean="0">
                <a:effectLst/>
              </a:rPr>
              <a:t> kísérleti úton is igazolta. Ha a feltétlen inger, ami ez esetben áramütés volt megjelenése mindig együtt járt egy hangjelzéssel, de nem minden hangjelzést követett áramütés akkor az állat gyorsan kondicionálódott. Egy másik kísérleti helyzetben, amikor az áramütést nem mindig előzte meg hangjelzés és nem minden hangjelzés járt együtt áramütéssel, az állat egyáltalán nem kondicionálódott. A bejósolhatóság szempontjából tehát a kondicionálás erőssége attól függ milyen mértékben jelzi előre a feltételes inger a feltétlen inger megjelenését. (</a:t>
            </a:r>
            <a:r>
              <a:rPr lang="hu-HU" dirty="0" err="1" smtClean="0">
                <a:effectLst/>
              </a:rPr>
              <a:t>Atkinson</a:t>
            </a:r>
            <a:r>
              <a:rPr lang="hu-HU" dirty="0" smtClean="0">
                <a:effectLst/>
              </a:rPr>
              <a:t>, 1998) </a:t>
            </a:r>
          </a:p>
          <a:p>
            <a:endParaRPr lang="hu-HU" dirty="0"/>
          </a:p>
        </p:txBody>
      </p:sp>
      <p:sp>
        <p:nvSpPr>
          <p:cNvPr id="4" name="Dia számának helye 3"/>
          <p:cNvSpPr>
            <a:spLocks noGrp="1"/>
          </p:cNvSpPr>
          <p:nvPr>
            <p:ph type="sldNum" sz="quarter" idx="10"/>
          </p:nvPr>
        </p:nvSpPr>
        <p:spPr/>
        <p:txBody>
          <a:bodyPr/>
          <a:lstStyle/>
          <a:p>
            <a:fld id="{4CC514E1-C064-4827-BE37-23D9674FFB69}" type="slidenum">
              <a:rPr lang="hu-HU" smtClean="0"/>
              <a:t>9</a:t>
            </a:fld>
            <a:endParaRPr lang="hu-HU"/>
          </a:p>
        </p:txBody>
      </p:sp>
    </p:spTree>
    <p:extLst>
      <p:ext uri="{BB962C8B-B14F-4D97-AF65-F5344CB8AC3E}">
        <p14:creationId xmlns:p14="http://schemas.microsoft.com/office/powerpoint/2010/main" val="1689823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942E40D-8F15-4B33-91C1-35BDFC94C2DC}" type="datetime1">
              <a:rPr lang="hu-HU" smtClean="0"/>
              <a:t>2017. 09. 18.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BE72788-098E-431F-BB4B-E72FDA0212FB}" type="slidenum">
              <a:rPr lang="hu-HU" smtClean="0"/>
              <a:t>‹#›</a:t>
            </a:fld>
            <a:endParaRPr lang="hu-HU"/>
          </a:p>
        </p:txBody>
      </p:sp>
    </p:spTree>
    <p:extLst>
      <p:ext uri="{BB962C8B-B14F-4D97-AF65-F5344CB8AC3E}">
        <p14:creationId xmlns:p14="http://schemas.microsoft.com/office/powerpoint/2010/main" val="1298816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57AD5AC-9C27-4A6F-8285-D6DB77FA65A9}" type="datetime1">
              <a:rPr lang="hu-HU" smtClean="0"/>
              <a:t>2017. 09. 18.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BE72788-098E-431F-BB4B-E72FDA0212FB}" type="slidenum">
              <a:rPr lang="hu-HU" smtClean="0"/>
              <a:t>‹#›</a:t>
            </a:fld>
            <a:endParaRPr lang="hu-HU"/>
          </a:p>
        </p:txBody>
      </p:sp>
    </p:spTree>
    <p:extLst>
      <p:ext uri="{BB962C8B-B14F-4D97-AF65-F5344CB8AC3E}">
        <p14:creationId xmlns:p14="http://schemas.microsoft.com/office/powerpoint/2010/main" val="3296983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47A6F2C-9CB6-4811-A766-0498E836ED9B}" type="datetime1">
              <a:rPr lang="hu-HU" smtClean="0"/>
              <a:t>2017. 09. 18.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BE72788-098E-431F-BB4B-E72FDA0212FB}" type="slidenum">
              <a:rPr lang="hu-HU" smtClean="0"/>
              <a:t>‹#›</a:t>
            </a:fld>
            <a:endParaRPr lang="hu-HU"/>
          </a:p>
        </p:txBody>
      </p:sp>
    </p:spTree>
    <p:extLst>
      <p:ext uri="{BB962C8B-B14F-4D97-AF65-F5344CB8AC3E}">
        <p14:creationId xmlns:p14="http://schemas.microsoft.com/office/powerpoint/2010/main" val="3554258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7A619FD-1EA3-4E55-B620-77B3778F74EA}" type="datetime1">
              <a:rPr lang="hu-HU" smtClean="0"/>
              <a:t>2017. 09. 18.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BE72788-098E-431F-BB4B-E72FDA0212FB}" type="slidenum">
              <a:rPr lang="hu-HU" smtClean="0"/>
              <a:t>‹#›</a:t>
            </a:fld>
            <a:endParaRPr lang="hu-HU"/>
          </a:p>
        </p:txBody>
      </p:sp>
    </p:spTree>
    <p:extLst>
      <p:ext uri="{BB962C8B-B14F-4D97-AF65-F5344CB8AC3E}">
        <p14:creationId xmlns:p14="http://schemas.microsoft.com/office/powerpoint/2010/main" val="3178901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2D0AAA6-E6AC-4737-AF5B-1171668ECC91}" type="datetime1">
              <a:rPr lang="hu-HU" smtClean="0"/>
              <a:t>2017. 09. 18.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BE72788-098E-431F-BB4B-E72FDA0212FB}" type="slidenum">
              <a:rPr lang="hu-HU" smtClean="0"/>
              <a:t>‹#›</a:t>
            </a:fld>
            <a:endParaRPr lang="hu-HU"/>
          </a:p>
        </p:txBody>
      </p:sp>
    </p:spTree>
    <p:extLst>
      <p:ext uri="{BB962C8B-B14F-4D97-AF65-F5344CB8AC3E}">
        <p14:creationId xmlns:p14="http://schemas.microsoft.com/office/powerpoint/2010/main" val="347034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73B48D2F-A7EE-4E69-83F9-4336F2089349}" type="datetime1">
              <a:rPr lang="hu-HU" smtClean="0"/>
              <a:t>2017. 09. 18.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BE72788-098E-431F-BB4B-E72FDA0212FB}" type="slidenum">
              <a:rPr lang="hu-HU" smtClean="0"/>
              <a:t>‹#›</a:t>
            </a:fld>
            <a:endParaRPr lang="hu-HU"/>
          </a:p>
        </p:txBody>
      </p:sp>
    </p:spTree>
    <p:extLst>
      <p:ext uri="{BB962C8B-B14F-4D97-AF65-F5344CB8AC3E}">
        <p14:creationId xmlns:p14="http://schemas.microsoft.com/office/powerpoint/2010/main" val="2654302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14A72379-5479-40A1-9933-FAA9FF6A032A}" type="datetime1">
              <a:rPr lang="hu-HU" smtClean="0"/>
              <a:t>2017. 09. 18.</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1BE72788-098E-431F-BB4B-E72FDA0212FB}" type="slidenum">
              <a:rPr lang="hu-HU" smtClean="0"/>
              <a:t>‹#›</a:t>
            </a:fld>
            <a:endParaRPr lang="hu-HU"/>
          </a:p>
        </p:txBody>
      </p:sp>
    </p:spTree>
    <p:extLst>
      <p:ext uri="{BB962C8B-B14F-4D97-AF65-F5344CB8AC3E}">
        <p14:creationId xmlns:p14="http://schemas.microsoft.com/office/powerpoint/2010/main" val="3471157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F8CE62C-E10C-4BE8-8DCC-15BEFF66D7E0}" type="datetime1">
              <a:rPr lang="hu-HU" smtClean="0"/>
              <a:t>2017. 09. 18.</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1BE72788-098E-431F-BB4B-E72FDA0212FB}" type="slidenum">
              <a:rPr lang="hu-HU" smtClean="0"/>
              <a:t>‹#›</a:t>
            </a:fld>
            <a:endParaRPr lang="hu-HU"/>
          </a:p>
        </p:txBody>
      </p:sp>
    </p:spTree>
    <p:extLst>
      <p:ext uri="{BB962C8B-B14F-4D97-AF65-F5344CB8AC3E}">
        <p14:creationId xmlns:p14="http://schemas.microsoft.com/office/powerpoint/2010/main" val="248836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8F14BB8-7B17-4B48-8822-13C191A7165A}" type="datetime1">
              <a:rPr lang="hu-HU" smtClean="0"/>
              <a:t>2017. 09. 18.</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1BE72788-098E-431F-BB4B-E72FDA0212FB}" type="slidenum">
              <a:rPr lang="hu-HU" smtClean="0"/>
              <a:t>‹#›</a:t>
            </a:fld>
            <a:endParaRPr lang="hu-HU"/>
          </a:p>
        </p:txBody>
      </p:sp>
    </p:spTree>
    <p:extLst>
      <p:ext uri="{BB962C8B-B14F-4D97-AF65-F5344CB8AC3E}">
        <p14:creationId xmlns:p14="http://schemas.microsoft.com/office/powerpoint/2010/main" val="229169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D35677DF-BDB9-4794-A641-8C81FCC52AD7}" type="datetime1">
              <a:rPr lang="hu-HU" smtClean="0"/>
              <a:t>2017. 09. 18.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BE72788-098E-431F-BB4B-E72FDA0212FB}" type="slidenum">
              <a:rPr lang="hu-HU" smtClean="0"/>
              <a:t>‹#›</a:t>
            </a:fld>
            <a:endParaRPr lang="hu-HU"/>
          </a:p>
        </p:txBody>
      </p:sp>
    </p:spTree>
    <p:extLst>
      <p:ext uri="{BB962C8B-B14F-4D97-AF65-F5344CB8AC3E}">
        <p14:creationId xmlns:p14="http://schemas.microsoft.com/office/powerpoint/2010/main" val="1858174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7F067CF3-48DF-49AA-B779-882CF966158F}" type="datetime1">
              <a:rPr lang="hu-HU" smtClean="0"/>
              <a:t>2017. 09. 18.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BE72788-098E-431F-BB4B-E72FDA0212FB}" type="slidenum">
              <a:rPr lang="hu-HU" smtClean="0"/>
              <a:t>‹#›</a:t>
            </a:fld>
            <a:endParaRPr lang="hu-HU"/>
          </a:p>
        </p:txBody>
      </p:sp>
    </p:spTree>
    <p:extLst>
      <p:ext uri="{BB962C8B-B14F-4D97-AF65-F5344CB8AC3E}">
        <p14:creationId xmlns:p14="http://schemas.microsoft.com/office/powerpoint/2010/main" val="2630014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05638-3CA3-4A27-852F-4BDED8F81E62}" type="datetime1">
              <a:rPr lang="hu-HU" smtClean="0"/>
              <a:t>2017. 09. 18.</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E72788-098E-431F-BB4B-E72FDA0212FB}" type="slidenum">
              <a:rPr lang="hu-HU" smtClean="0"/>
              <a:t>‹#›</a:t>
            </a:fld>
            <a:endParaRPr lang="hu-HU"/>
          </a:p>
        </p:txBody>
      </p:sp>
    </p:spTree>
    <p:extLst>
      <p:ext uri="{BB962C8B-B14F-4D97-AF65-F5344CB8AC3E}">
        <p14:creationId xmlns:p14="http://schemas.microsoft.com/office/powerpoint/2010/main" val="303230790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mahara.prompt.h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ftp://witch.pmmf.hu:2001/"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6024" y="548680"/>
            <a:ext cx="7988424" cy="5472608"/>
          </a:xfrm>
        </p:spPr>
        <p:txBody>
          <a:bodyPr>
            <a:normAutofit fontScale="90000"/>
          </a:bodyPr>
          <a:lstStyle/>
          <a:p>
            <a:r>
              <a:rPr lang="hu-HU" sz="3200" dirty="0"/>
              <a:t>Az empirikus társadalomkutatás </a:t>
            </a:r>
            <a:r>
              <a:rPr lang="hu-HU" sz="3200" dirty="0">
                <a:solidFill>
                  <a:schemeClr val="tx1">
                    <a:lumMod val="75000"/>
                  </a:schemeClr>
                </a:solidFill>
              </a:rPr>
              <a:t>kvantitatív </a:t>
            </a:r>
            <a:r>
              <a:rPr lang="hu-HU" sz="3200" dirty="0"/>
              <a:t>és </a:t>
            </a:r>
            <a:r>
              <a:rPr lang="hu-HU" sz="3200" dirty="0">
                <a:solidFill>
                  <a:schemeClr val="tx1">
                    <a:lumMod val="75000"/>
                  </a:schemeClr>
                </a:solidFill>
              </a:rPr>
              <a:t>kvalitatív </a:t>
            </a:r>
            <a:r>
              <a:rPr lang="hu-HU" sz="3200" dirty="0"/>
              <a:t>módszerei</a:t>
            </a:r>
            <a:r>
              <a:rPr lang="hu-HU" b="1" dirty="0" smtClean="0">
                <a:solidFill>
                  <a:srgbClr val="FF0000"/>
                </a:solidFill>
              </a:rPr>
              <a:t/>
            </a:r>
            <a:br>
              <a:rPr lang="hu-HU" b="1" dirty="0" smtClean="0">
                <a:solidFill>
                  <a:srgbClr val="FF0000"/>
                </a:solidFill>
              </a:rPr>
            </a:br>
            <a:r>
              <a:rPr lang="hu-HU" b="1" dirty="0" smtClean="0">
                <a:solidFill>
                  <a:srgbClr val="FF0000"/>
                </a:solidFill>
              </a:rPr>
              <a:t/>
            </a:r>
            <a:br>
              <a:rPr lang="hu-HU" b="1" dirty="0" smtClean="0">
                <a:solidFill>
                  <a:srgbClr val="FF0000"/>
                </a:solidFill>
              </a:rPr>
            </a:br>
            <a:r>
              <a:rPr lang="hu-HU" b="1" dirty="0" smtClean="0">
                <a:solidFill>
                  <a:srgbClr val="FF0000"/>
                </a:solidFill>
              </a:rPr>
              <a:t>Portfólió készítés</a:t>
            </a:r>
            <a:br>
              <a:rPr lang="hu-HU" b="1" dirty="0" smtClean="0">
                <a:solidFill>
                  <a:srgbClr val="FF0000"/>
                </a:solidFill>
              </a:rPr>
            </a:br>
            <a:r>
              <a:rPr lang="hu-HU" dirty="0"/>
              <a:t/>
            </a:r>
            <a:br>
              <a:rPr lang="hu-HU" dirty="0"/>
            </a:br>
            <a:r>
              <a:rPr lang="hu-HU" dirty="0" smtClean="0"/>
              <a:t/>
            </a:r>
            <a:br>
              <a:rPr lang="hu-HU" dirty="0" smtClean="0"/>
            </a:br>
            <a:r>
              <a:rPr lang="hu-HU" dirty="0"/>
              <a:t/>
            </a:r>
            <a:br>
              <a:rPr lang="hu-HU" dirty="0"/>
            </a:br>
            <a:r>
              <a:rPr lang="hu-HU" dirty="0" smtClean="0"/>
              <a:t/>
            </a:r>
            <a:br>
              <a:rPr lang="hu-HU" dirty="0" smtClean="0"/>
            </a:br>
            <a:endParaRPr lang="hu-HU" sz="3100" dirty="0"/>
          </a:p>
        </p:txBody>
      </p:sp>
      <p:sp>
        <p:nvSpPr>
          <p:cNvPr id="4" name="Dia számának helye 3"/>
          <p:cNvSpPr>
            <a:spLocks noGrp="1"/>
          </p:cNvSpPr>
          <p:nvPr>
            <p:ph type="sldNum" sz="quarter" idx="12"/>
          </p:nvPr>
        </p:nvSpPr>
        <p:spPr/>
        <p:txBody>
          <a:bodyPr/>
          <a:lstStyle/>
          <a:p>
            <a:fld id="{1BE72788-098E-431F-BB4B-E72FDA0212FB}" type="slidenum">
              <a:rPr lang="hu-HU" smtClean="0"/>
              <a:t>1</a:t>
            </a:fld>
            <a:endParaRPr lang="hu-HU"/>
          </a:p>
        </p:txBody>
      </p:sp>
      <p:sp>
        <p:nvSpPr>
          <p:cNvPr id="7" name="Szövegdoboz 6"/>
          <p:cNvSpPr txBox="1"/>
          <p:nvPr/>
        </p:nvSpPr>
        <p:spPr>
          <a:xfrm>
            <a:off x="467544" y="5805264"/>
            <a:ext cx="8208912" cy="769441"/>
          </a:xfrm>
          <a:prstGeom prst="rect">
            <a:avLst/>
          </a:prstGeom>
          <a:noFill/>
        </p:spPr>
        <p:txBody>
          <a:bodyPr wrap="square" rtlCol="0">
            <a:spAutoFit/>
          </a:bodyPr>
          <a:lstStyle/>
          <a:p>
            <a:r>
              <a:rPr lang="hu-HU" sz="1600" dirty="0" smtClean="0"/>
              <a:t>3. hét 	</a:t>
            </a:r>
            <a:r>
              <a:rPr lang="hu-HU" sz="1600" b="1" dirty="0" smtClean="0">
                <a:solidFill>
                  <a:srgbClr val="FF0000"/>
                </a:solidFill>
              </a:rPr>
              <a:t>2017.</a:t>
            </a:r>
            <a:r>
              <a:rPr lang="hu-HU" sz="1600" dirty="0" smtClean="0"/>
              <a:t> </a:t>
            </a:r>
            <a:r>
              <a:rPr lang="hu-HU" sz="1600" b="1" dirty="0" smtClean="0">
                <a:solidFill>
                  <a:srgbClr val="FF0000"/>
                </a:solidFill>
              </a:rPr>
              <a:t>Szeptember </a:t>
            </a:r>
            <a:r>
              <a:rPr lang="hu-HU" sz="1600" b="1" dirty="0" smtClean="0">
                <a:solidFill>
                  <a:srgbClr val="FF0000"/>
                </a:solidFill>
              </a:rPr>
              <a:t>18.</a:t>
            </a:r>
            <a:endParaRPr lang="hu-HU" sz="1600" b="1" dirty="0" smtClean="0">
              <a:solidFill>
                <a:srgbClr val="FF0000"/>
              </a:solidFill>
            </a:endParaRPr>
          </a:p>
          <a:p>
            <a:r>
              <a:rPr lang="hu-HU" sz="1600" dirty="0"/>
              <a:t>PTE MIK </a:t>
            </a:r>
            <a:r>
              <a:rPr lang="hu-HU" sz="1600" dirty="0" smtClean="0"/>
              <a:t> Televíziós Műsorkészítő Felsőoktatási Szakképzés – I. évf. 1. szemeszter</a:t>
            </a:r>
          </a:p>
          <a:p>
            <a:r>
              <a:rPr lang="hu-HU" sz="1200" dirty="0" smtClean="0"/>
              <a:t>Dr. Szabó  Éva egy. </a:t>
            </a:r>
            <a:r>
              <a:rPr lang="hu-HU" sz="1200" dirty="0" err="1" smtClean="0"/>
              <a:t>doc</a:t>
            </a:r>
            <a:r>
              <a:rPr lang="hu-HU" sz="1200" dirty="0" smtClean="0"/>
              <a:t>. Építészeti és Várostervezési Tanszék</a:t>
            </a:r>
            <a:endParaRPr lang="hu-HU" sz="1200" dirty="0"/>
          </a:p>
        </p:txBody>
      </p:sp>
    </p:spTree>
    <p:extLst>
      <p:ext uri="{BB962C8B-B14F-4D97-AF65-F5344CB8AC3E}">
        <p14:creationId xmlns:p14="http://schemas.microsoft.com/office/powerpoint/2010/main" val="3186083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10</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sp>
        <p:nvSpPr>
          <p:cNvPr id="3" name="Téglalap 2"/>
          <p:cNvSpPr/>
          <p:nvPr/>
        </p:nvSpPr>
        <p:spPr>
          <a:xfrm>
            <a:off x="299092" y="1923603"/>
            <a:ext cx="4572000" cy="3354765"/>
          </a:xfrm>
          <a:prstGeom prst="rect">
            <a:avLst/>
          </a:prstGeom>
        </p:spPr>
        <p:txBody>
          <a:bodyPr>
            <a:spAutoFit/>
          </a:bodyPr>
          <a:lstStyle/>
          <a:p>
            <a:r>
              <a:rPr lang="hu-HU" sz="2800" b="1" dirty="0" smtClean="0">
                <a:solidFill>
                  <a:srgbClr val="FF0000"/>
                </a:solidFill>
              </a:rPr>
              <a:t>Behaviorista </a:t>
            </a:r>
            <a:r>
              <a:rPr lang="hu-HU" sz="2800" dirty="0" smtClean="0"/>
              <a:t>tanuláselmélet</a:t>
            </a:r>
          </a:p>
          <a:p>
            <a:r>
              <a:rPr lang="hu-HU" sz="2800" dirty="0" smtClean="0">
                <a:solidFill>
                  <a:schemeClr val="bg1">
                    <a:lumMod val="65000"/>
                    <a:lumOff val="35000"/>
                  </a:schemeClr>
                </a:solidFill>
              </a:rPr>
              <a:t>Kognitív tanuláselmélet</a:t>
            </a:r>
            <a:endParaRPr lang="hu-HU" sz="2000" dirty="0">
              <a:solidFill>
                <a:schemeClr val="bg1">
                  <a:lumMod val="65000"/>
                  <a:lumOff val="35000"/>
                </a:schemeClr>
              </a:solidFill>
            </a:endParaRPr>
          </a:p>
          <a:p>
            <a:r>
              <a:rPr lang="hu-HU" sz="2800" dirty="0" smtClean="0">
                <a:solidFill>
                  <a:schemeClr val="bg1">
                    <a:lumMod val="65000"/>
                    <a:lumOff val="35000"/>
                  </a:schemeClr>
                </a:solidFill>
              </a:rPr>
              <a:t>Konstruktív tanuláselmélet</a:t>
            </a:r>
            <a:endParaRPr lang="hu-HU" sz="2000" dirty="0">
              <a:solidFill>
                <a:schemeClr val="bg1">
                  <a:lumMod val="65000"/>
                  <a:lumOff val="35000"/>
                </a:schemeClr>
              </a:solidFill>
            </a:endParaRPr>
          </a:p>
          <a:p>
            <a:r>
              <a:rPr lang="hu-HU" sz="2800" dirty="0" err="1" smtClean="0">
                <a:solidFill>
                  <a:schemeClr val="bg1">
                    <a:lumMod val="65000"/>
                    <a:lumOff val="35000"/>
                  </a:schemeClr>
                </a:solidFill>
              </a:rPr>
              <a:t>Konnektív</a:t>
            </a:r>
            <a:r>
              <a:rPr lang="hu-HU" sz="2800" dirty="0" smtClean="0">
                <a:solidFill>
                  <a:schemeClr val="bg1">
                    <a:lumMod val="65000"/>
                    <a:lumOff val="35000"/>
                  </a:schemeClr>
                </a:solidFill>
              </a:rPr>
              <a:t> tanuláselmélet</a:t>
            </a:r>
            <a:endParaRPr lang="hu-HU" sz="2800" dirty="0">
              <a:solidFill>
                <a:schemeClr val="bg1">
                  <a:lumMod val="65000"/>
                  <a:lumOff val="35000"/>
                </a:schemeClr>
              </a:solidFill>
            </a:endParaRPr>
          </a:p>
          <a:p>
            <a:endParaRPr lang="hu-HU" sz="2000" b="1" dirty="0" smtClean="0">
              <a:solidFill>
                <a:srgbClr val="FF0000"/>
              </a:solidFill>
            </a:endParaRPr>
          </a:p>
          <a:p>
            <a:endParaRPr lang="hu-HU" sz="2000" b="1" dirty="0" smtClean="0">
              <a:solidFill>
                <a:srgbClr val="FF0000"/>
              </a:solidFill>
            </a:endParaRPr>
          </a:p>
          <a:p>
            <a:endParaRPr lang="hu-HU" sz="2000" b="1" dirty="0" smtClean="0">
              <a:solidFill>
                <a:srgbClr val="FF0000"/>
              </a:solidFill>
            </a:endParaRPr>
          </a:p>
          <a:p>
            <a:r>
              <a:rPr lang="hu-HU" sz="2000" b="1" dirty="0" smtClean="0"/>
              <a:t>módszeres </a:t>
            </a:r>
            <a:r>
              <a:rPr lang="hu-HU" sz="2000" b="1" dirty="0">
                <a:solidFill>
                  <a:srgbClr val="FF0000"/>
                </a:solidFill>
              </a:rPr>
              <a:t>megfigyelésen</a:t>
            </a:r>
            <a:r>
              <a:rPr lang="hu-HU" sz="2000" b="1" dirty="0"/>
              <a:t> és tudományos </a:t>
            </a:r>
            <a:r>
              <a:rPr lang="hu-HU" sz="2000" b="1" dirty="0">
                <a:solidFill>
                  <a:srgbClr val="FF0000"/>
                </a:solidFill>
              </a:rPr>
              <a:t>vizsgálatokon</a:t>
            </a:r>
            <a:r>
              <a:rPr lang="hu-HU" sz="2000" b="1" dirty="0"/>
              <a:t> alapul</a:t>
            </a:r>
          </a:p>
        </p:txBody>
      </p:sp>
      <p:pic>
        <p:nvPicPr>
          <p:cNvPr id="6" name="Kép 5" descr="behaviorism"/>
          <p:cNvPicPr/>
          <p:nvPr/>
        </p:nvPicPr>
        <p:blipFill>
          <a:blip r:embed="rId3">
            <a:extLst>
              <a:ext uri="{28A0092B-C50C-407E-A947-70E740481C1C}">
                <a14:useLocalDpi xmlns:a14="http://schemas.microsoft.com/office/drawing/2010/main" val="0"/>
              </a:ext>
            </a:extLst>
          </a:blip>
          <a:srcRect/>
          <a:stretch>
            <a:fillRect/>
          </a:stretch>
        </p:blipFill>
        <p:spPr bwMode="auto">
          <a:xfrm>
            <a:off x="4958019" y="1923603"/>
            <a:ext cx="4031931" cy="3367653"/>
          </a:xfrm>
          <a:prstGeom prst="rect">
            <a:avLst/>
          </a:prstGeom>
          <a:noFill/>
          <a:ln>
            <a:noFill/>
          </a:ln>
        </p:spPr>
      </p:pic>
      <p:sp>
        <p:nvSpPr>
          <p:cNvPr id="7" name="Felhő 6"/>
          <p:cNvSpPr/>
          <p:nvPr/>
        </p:nvSpPr>
        <p:spPr>
          <a:xfrm>
            <a:off x="5202252" y="1923602"/>
            <a:ext cx="2430138" cy="114535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doboz 7"/>
          <p:cNvSpPr txBox="1"/>
          <p:nvPr/>
        </p:nvSpPr>
        <p:spPr>
          <a:xfrm>
            <a:off x="5540527" y="2010688"/>
            <a:ext cx="2091863" cy="1077218"/>
          </a:xfrm>
          <a:prstGeom prst="rect">
            <a:avLst/>
          </a:prstGeom>
          <a:noFill/>
        </p:spPr>
        <p:txBody>
          <a:bodyPr wrap="square" rtlCol="0">
            <a:spAutoFit/>
          </a:bodyPr>
          <a:lstStyle/>
          <a:p>
            <a:r>
              <a:rPr lang="hu-HU" sz="1600" b="1" i="1" dirty="0" smtClean="0">
                <a:solidFill>
                  <a:schemeClr val="bg1">
                    <a:lumMod val="95000"/>
                    <a:lumOff val="5000"/>
                  </a:schemeClr>
                </a:solidFill>
                <a:latin typeface="Chiller" panose="04020404031007020602" pitchFamily="82" charset="0"/>
              </a:rPr>
              <a:t>Figyeld,  sikerült Pavlovot megtanítanom, arra, hogy ha megnyalom a szám, ő elkezd hevesen firkálgatni</a:t>
            </a:r>
            <a:endParaRPr lang="hu-HU" sz="1600" b="1" i="1" dirty="0">
              <a:solidFill>
                <a:schemeClr val="bg1">
                  <a:lumMod val="95000"/>
                  <a:lumOff val="5000"/>
                </a:schemeClr>
              </a:solidFill>
              <a:latin typeface="Chiller" panose="04020404031007020602" pitchFamily="82" charset="0"/>
            </a:endParaRPr>
          </a:p>
        </p:txBody>
      </p:sp>
    </p:spTree>
    <p:extLst>
      <p:ext uri="{BB962C8B-B14F-4D97-AF65-F5344CB8AC3E}">
        <p14:creationId xmlns:p14="http://schemas.microsoft.com/office/powerpoint/2010/main" val="728257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11</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sp>
        <p:nvSpPr>
          <p:cNvPr id="3" name="Téglalap 2"/>
          <p:cNvSpPr/>
          <p:nvPr/>
        </p:nvSpPr>
        <p:spPr>
          <a:xfrm>
            <a:off x="299092" y="1923603"/>
            <a:ext cx="4572000" cy="3354765"/>
          </a:xfrm>
          <a:prstGeom prst="rect">
            <a:avLst/>
          </a:prstGeom>
        </p:spPr>
        <p:txBody>
          <a:bodyPr>
            <a:spAutoFit/>
          </a:bodyPr>
          <a:lstStyle/>
          <a:p>
            <a:r>
              <a:rPr lang="hu-HU" sz="2800" b="1" dirty="0" smtClean="0">
                <a:solidFill>
                  <a:srgbClr val="FF0000"/>
                </a:solidFill>
              </a:rPr>
              <a:t>Behaviorista </a:t>
            </a:r>
            <a:r>
              <a:rPr lang="hu-HU" sz="2800" dirty="0" smtClean="0"/>
              <a:t>tanuláselmélet</a:t>
            </a:r>
          </a:p>
          <a:p>
            <a:r>
              <a:rPr lang="hu-HU" sz="2800" dirty="0" smtClean="0">
                <a:solidFill>
                  <a:schemeClr val="bg1">
                    <a:lumMod val="65000"/>
                    <a:lumOff val="35000"/>
                  </a:schemeClr>
                </a:solidFill>
              </a:rPr>
              <a:t>Kognitív tanuláselmélet</a:t>
            </a:r>
            <a:endParaRPr lang="hu-HU" sz="2000" dirty="0">
              <a:solidFill>
                <a:schemeClr val="bg1">
                  <a:lumMod val="65000"/>
                  <a:lumOff val="35000"/>
                </a:schemeClr>
              </a:solidFill>
            </a:endParaRPr>
          </a:p>
          <a:p>
            <a:r>
              <a:rPr lang="hu-HU" sz="2800" dirty="0" smtClean="0">
                <a:solidFill>
                  <a:schemeClr val="bg1">
                    <a:lumMod val="65000"/>
                    <a:lumOff val="35000"/>
                  </a:schemeClr>
                </a:solidFill>
              </a:rPr>
              <a:t>Konstruktív tanuláselmélet</a:t>
            </a:r>
            <a:endParaRPr lang="hu-HU" sz="2000" dirty="0">
              <a:solidFill>
                <a:schemeClr val="bg1">
                  <a:lumMod val="65000"/>
                  <a:lumOff val="35000"/>
                </a:schemeClr>
              </a:solidFill>
            </a:endParaRPr>
          </a:p>
          <a:p>
            <a:r>
              <a:rPr lang="hu-HU" sz="2800" dirty="0" err="1" smtClean="0">
                <a:solidFill>
                  <a:schemeClr val="bg1">
                    <a:lumMod val="65000"/>
                    <a:lumOff val="35000"/>
                  </a:schemeClr>
                </a:solidFill>
              </a:rPr>
              <a:t>Konnektív</a:t>
            </a:r>
            <a:r>
              <a:rPr lang="hu-HU" sz="2800" dirty="0" smtClean="0">
                <a:solidFill>
                  <a:schemeClr val="bg1">
                    <a:lumMod val="65000"/>
                    <a:lumOff val="35000"/>
                  </a:schemeClr>
                </a:solidFill>
              </a:rPr>
              <a:t> tanuláselmélet</a:t>
            </a:r>
            <a:endParaRPr lang="hu-HU" sz="2800" dirty="0">
              <a:solidFill>
                <a:schemeClr val="bg1">
                  <a:lumMod val="65000"/>
                  <a:lumOff val="35000"/>
                </a:schemeClr>
              </a:solidFill>
            </a:endParaRPr>
          </a:p>
          <a:p>
            <a:endParaRPr lang="hu-HU" sz="2000" b="1" dirty="0" smtClean="0">
              <a:solidFill>
                <a:srgbClr val="FF0000"/>
              </a:solidFill>
            </a:endParaRPr>
          </a:p>
          <a:p>
            <a:endParaRPr lang="hu-HU" sz="2000" b="1" dirty="0" smtClean="0">
              <a:solidFill>
                <a:srgbClr val="FF0000"/>
              </a:solidFill>
            </a:endParaRPr>
          </a:p>
          <a:p>
            <a:endParaRPr lang="hu-HU" sz="2000" b="1" dirty="0" smtClean="0">
              <a:solidFill>
                <a:srgbClr val="FF0000"/>
              </a:solidFill>
            </a:endParaRPr>
          </a:p>
          <a:p>
            <a:r>
              <a:rPr lang="hu-HU" sz="2000" b="1" dirty="0" smtClean="0"/>
              <a:t>módszeres </a:t>
            </a:r>
            <a:r>
              <a:rPr lang="hu-HU" sz="2000" b="1" dirty="0">
                <a:solidFill>
                  <a:srgbClr val="FF0000"/>
                </a:solidFill>
              </a:rPr>
              <a:t>megfigyelésen</a:t>
            </a:r>
            <a:r>
              <a:rPr lang="hu-HU" sz="2000" b="1" dirty="0"/>
              <a:t> és tudományos </a:t>
            </a:r>
            <a:r>
              <a:rPr lang="hu-HU" sz="2000" b="1" dirty="0">
                <a:solidFill>
                  <a:srgbClr val="FF0000"/>
                </a:solidFill>
              </a:rPr>
              <a:t>vizsgálatokon</a:t>
            </a:r>
            <a:r>
              <a:rPr lang="hu-HU" sz="2000" b="1" dirty="0"/>
              <a:t> alapul</a:t>
            </a:r>
          </a:p>
        </p:txBody>
      </p:sp>
      <p:pic>
        <p:nvPicPr>
          <p:cNvPr id="7" name="Picture 2" descr="http://matchsz.inf.elte.hu/szerz/style/tan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7009" y="1988816"/>
            <a:ext cx="4206991" cy="342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510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a:xfrm>
            <a:off x="6553200" y="6365063"/>
            <a:ext cx="2133600" cy="365125"/>
          </a:xfrm>
        </p:spPr>
        <p:txBody>
          <a:bodyPr/>
          <a:lstStyle/>
          <a:p>
            <a:fld id="{1BE72788-098E-431F-BB4B-E72FDA0212FB}" type="slidenum">
              <a:rPr lang="hu-HU" smtClean="0"/>
              <a:t>12</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pic>
        <p:nvPicPr>
          <p:cNvPr id="6" name="Kép 5" descr="KO                TIVIZMUS&#10;         NNEK&#10;         NSTRUK&#10;         G N I&#10;B   E   H A V     I   O   R&#10; "/>
          <p:cNvPicPr/>
          <p:nvPr/>
        </p:nvPicPr>
        <p:blipFill>
          <a:blip r:embed="rId3">
            <a:extLst>
              <a:ext uri="{28A0092B-C50C-407E-A947-70E740481C1C}">
                <a14:useLocalDpi xmlns:a14="http://schemas.microsoft.com/office/drawing/2010/main" val="0"/>
              </a:ext>
            </a:extLst>
          </a:blip>
          <a:srcRect/>
          <a:stretch>
            <a:fillRect/>
          </a:stretch>
        </p:blipFill>
        <p:spPr bwMode="auto">
          <a:xfrm>
            <a:off x="1691640" y="1268730"/>
            <a:ext cx="5760720" cy="4320540"/>
          </a:xfrm>
          <a:prstGeom prst="rect">
            <a:avLst/>
          </a:prstGeom>
          <a:noFill/>
          <a:ln>
            <a:noFill/>
          </a:ln>
        </p:spPr>
      </p:pic>
    </p:spTree>
    <p:extLst>
      <p:ext uri="{BB962C8B-B14F-4D97-AF65-F5344CB8AC3E}">
        <p14:creationId xmlns:p14="http://schemas.microsoft.com/office/powerpoint/2010/main" val="2328925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13</a:t>
            </a:fld>
            <a:endParaRPr lang="hu-HU" dirty="0"/>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sp>
        <p:nvSpPr>
          <p:cNvPr id="3" name="Téglalap 2"/>
          <p:cNvSpPr/>
          <p:nvPr/>
        </p:nvSpPr>
        <p:spPr>
          <a:xfrm>
            <a:off x="299092" y="1923603"/>
            <a:ext cx="4452931" cy="3354765"/>
          </a:xfrm>
          <a:prstGeom prst="rect">
            <a:avLst/>
          </a:prstGeom>
        </p:spPr>
        <p:txBody>
          <a:bodyPr wrap="square">
            <a:spAutoFit/>
          </a:bodyPr>
          <a:lstStyle/>
          <a:p>
            <a:r>
              <a:rPr lang="hu-HU" sz="2800" dirty="0">
                <a:solidFill>
                  <a:schemeClr val="bg1">
                    <a:lumMod val="65000"/>
                    <a:lumOff val="35000"/>
                  </a:schemeClr>
                </a:solidFill>
              </a:rPr>
              <a:t>Behaviorista tanuláselmélet</a:t>
            </a:r>
          </a:p>
          <a:p>
            <a:r>
              <a:rPr lang="hu-HU" sz="2800" b="1" dirty="0">
                <a:solidFill>
                  <a:srgbClr val="FF0000"/>
                </a:solidFill>
              </a:rPr>
              <a:t>Kognitív</a:t>
            </a:r>
            <a:r>
              <a:rPr lang="hu-HU" sz="2800" dirty="0">
                <a:solidFill>
                  <a:schemeClr val="bg1">
                    <a:lumMod val="65000"/>
                    <a:lumOff val="35000"/>
                  </a:schemeClr>
                </a:solidFill>
              </a:rPr>
              <a:t> </a:t>
            </a:r>
            <a:r>
              <a:rPr lang="hu-HU" sz="2800" dirty="0"/>
              <a:t>tanuláselmélet</a:t>
            </a:r>
          </a:p>
          <a:p>
            <a:r>
              <a:rPr lang="hu-HU" sz="2800" dirty="0">
                <a:solidFill>
                  <a:schemeClr val="bg1">
                    <a:lumMod val="65000"/>
                    <a:lumOff val="35000"/>
                  </a:schemeClr>
                </a:solidFill>
              </a:rPr>
              <a:t>Konstruktív tanuláselmélet</a:t>
            </a:r>
            <a:endParaRPr lang="hu-HU" sz="2000" dirty="0">
              <a:solidFill>
                <a:schemeClr val="bg1">
                  <a:lumMod val="65000"/>
                  <a:lumOff val="35000"/>
                </a:schemeClr>
              </a:solidFill>
            </a:endParaRPr>
          </a:p>
          <a:p>
            <a:r>
              <a:rPr lang="hu-HU" sz="2800" dirty="0" err="1">
                <a:solidFill>
                  <a:schemeClr val="bg1">
                    <a:lumMod val="65000"/>
                    <a:lumOff val="35000"/>
                  </a:schemeClr>
                </a:solidFill>
              </a:rPr>
              <a:t>Konnektív</a:t>
            </a:r>
            <a:r>
              <a:rPr lang="hu-HU" sz="2800" dirty="0">
                <a:solidFill>
                  <a:schemeClr val="bg1">
                    <a:lumMod val="65000"/>
                    <a:lumOff val="35000"/>
                  </a:schemeClr>
                </a:solidFill>
              </a:rPr>
              <a:t> tanuláselmélet</a:t>
            </a:r>
          </a:p>
          <a:p>
            <a:endParaRPr lang="hu-HU" sz="2000" b="1" dirty="0">
              <a:solidFill>
                <a:srgbClr val="FF0000"/>
              </a:solidFill>
            </a:endParaRPr>
          </a:p>
          <a:p>
            <a:endParaRPr lang="hu-HU" sz="2000" b="1" dirty="0" smtClean="0">
              <a:solidFill>
                <a:srgbClr val="FF0000"/>
              </a:solidFill>
            </a:endParaRPr>
          </a:p>
          <a:p>
            <a:endParaRPr lang="hu-HU" sz="2000" b="1" dirty="0" smtClean="0">
              <a:solidFill>
                <a:srgbClr val="FF0000"/>
              </a:solidFill>
            </a:endParaRPr>
          </a:p>
          <a:p>
            <a:r>
              <a:rPr lang="hu-HU" sz="2000" b="1" dirty="0" smtClean="0"/>
              <a:t>megismerő</a:t>
            </a:r>
            <a:r>
              <a:rPr lang="hu-HU" sz="2000" b="1" dirty="0"/>
              <a:t>, a megismerésre vonatkozó; a </a:t>
            </a:r>
            <a:r>
              <a:rPr lang="hu-HU" sz="2000" b="1" dirty="0">
                <a:solidFill>
                  <a:srgbClr val="FF0000"/>
                </a:solidFill>
              </a:rPr>
              <a:t>gondolkodáson</a:t>
            </a:r>
            <a:r>
              <a:rPr lang="hu-HU" sz="2000" b="1" dirty="0"/>
              <a:t> alapuló</a:t>
            </a:r>
          </a:p>
        </p:txBody>
      </p:sp>
      <p:pic>
        <p:nvPicPr>
          <p:cNvPr id="7" name="Kép 6" descr="http://www.allatportal.hu/image/?id=8668&amp;ext=jpg&amp;th=a_gallery"/>
          <p:cNvPicPr/>
          <p:nvPr/>
        </p:nvPicPr>
        <p:blipFill>
          <a:blip r:embed="rId3">
            <a:extLst>
              <a:ext uri="{28A0092B-C50C-407E-A947-70E740481C1C}">
                <a14:useLocalDpi xmlns:a14="http://schemas.microsoft.com/office/drawing/2010/main" val="0"/>
              </a:ext>
            </a:extLst>
          </a:blip>
          <a:srcRect/>
          <a:stretch>
            <a:fillRect/>
          </a:stretch>
        </p:blipFill>
        <p:spPr bwMode="auto">
          <a:xfrm>
            <a:off x="5177001" y="1968890"/>
            <a:ext cx="3715552" cy="2920220"/>
          </a:xfrm>
          <a:prstGeom prst="rect">
            <a:avLst/>
          </a:prstGeom>
          <a:noFill/>
          <a:ln>
            <a:noFill/>
          </a:ln>
        </p:spPr>
      </p:pic>
    </p:spTree>
    <p:extLst>
      <p:ext uri="{BB962C8B-B14F-4D97-AF65-F5344CB8AC3E}">
        <p14:creationId xmlns:p14="http://schemas.microsoft.com/office/powerpoint/2010/main" val="2709801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14</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pic>
        <p:nvPicPr>
          <p:cNvPr id="6" name="Kép 5" descr="KO                TIVIZMUS&#10;         NNEK&#10;         NSTRUK&#10;         G N I&#10;B   E   H A V     I   O   R&#10; "/>
          <p:cNvPicPr/>
          <p:nvPr/>
        </p:nvPicPr>
        <p:blipFill>
          <a:blip r:embed="rId3">
            <a:extLst>
              <a:ext uri="{28A0092B-C50C-407E-A947-70E740481C1C}">
                <a14:useLocalDpi xmlns:a14="http://schemas.microsoft.com/office/drawing/2010/main" val="0"/>
              </a:ext>
            </a:extLst>
          </a:blip>
          <a:srcRect/>
          <a:stretch>
            <a:fillRect/>
          </a:stretch>
        </p:blipFill>
        <p:spPr bwMode="auto">
          <a:xfrm>
            <a:off x="1691640" y="1268730"/>
            <a:ext cx="5760720" cy="4320540"/>
          </a:xfrm>
          <a:prstGeom prst="rect">
            <a:avLst/>
          </a:prstGeom>
          <a:noFill/>
          <a:ln>
            <a:noFill/>
          </a:ln>
        </p:spPr>
      </p:pic>
    </p:spTree>
    <p:extLst>
      <p:ext uri="{BB962C8B-B14F-4D97-AF65-F5344CB8AC3E}">
        <p14:creationId xmlns:p14="http://schemas.microsoft.com/office/powerpoint/2010/main" val="1536369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15</a:t>
            </a:fld>
            <a:endParaRPr lang="hu-HU" dirty="0"/>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sp>
        <p:nvSpPr>
          <p:cNvPr id="3" name="Téglalap 2"/>
          <p:cNvSpPr/>
          <p:nvPr/>
        </p:nvSpPr>
        <p:spPr>
          <a:xfrm>
            <a:off x="299092" y="2168839"/>
            <a:ext cx="4200900" cy="3293209"/>
          </a:xfrm>
          <a:prstGeom prst="rect">
            <a:avLst/>
          </a:prstGeom>
        </p:spPr>
        <p:txBody>
          <a:bodyPr wrap="square">
            <a:spAutoFit/>
          </a:bodyPr>
          <a:lstStyle/>
          <a:p>
            <a:r>
              <a:rPr lang="hu-HU" sz="2800" dirty="0">
                <a:solidFill>
                  <a:schemeClr val="bg1">
                    <a:lumMod val="65000"/>
                    <a:lumOff val="35000"/>
                  </a:schemeClr>
                </a:solidFill>
              </a:rPr>
              <a:t>Behaviorista tanuláselmélet</a:t>
            </a:r>
          </a:p>
          <a:p>
            <a:r>
              <a:rPr lang="hu-HU" sz="2800" dirty="0">
                <a:solidFill>
                  <a:schemeClr val="bg1">
                    <a:lumMod val="65000"/>
                    <a:lumOff val="35000"/>
                  </a:schemeClr>
                </a:solidFill>
              </a:rPr>
              <a:t>Kognitív tanuláselmélet</a:t>
            </a:r>
          </a:p>
          <a:p>
            <a:r>
              <a:rPr lang="hu-HU" sz="2800" b="1" dirty="0">
                <a:solidFill>
                  <a:srgbClr val="FF0000"/>
                </a:solidFill>
              </a:rPr>
              <a:t>Konstruktív</a:t>
            </a:r>
            <a:r>
              <a:rPr lang="hu-HU" sz="2800" dirty="0">
                <a:solidFill>
                  <a:schemeClr val="bg1">
                    <a:lumMod val="65000"/>
                    <a:lumOff val="35000"/>
                  </a:schemeClr>
                </a:solidFill>
              </a:rPr>
              <a:t> </a:t>
            </a:r>
            <a:r>
              <a:rPr lang="hu-HU" sz="2800" dirty="0"/>
              <a:t>tanuláselmélet</a:t>
            </a:r>
          </a:p>
          <a:p>
            <a:r>
              <a:rPr lang="hu-HU" sz="2800" dirty="0" err="1">
                <a:solidFill>
                  <a:schemeClr val="bg1">
                    <a:lumMod val="65000"/>
                    <a:lumOff val="35000"/>
                  </a:schemeClr>
                </a:solidFill>
              </a:rPr>
              <a:t>Konnektív</a:t>
            </a:r>
            <a:r>
              <a:rPr lang="hu-HU" sz="2800" dirty="0">
                <a:solidFill>
                  <a:schemeClr val="bg1">
                    <a:lumMod val="65000"/>
                    <a:lumOff val="35000"/>
                  </a:schemeClr>
                </a:solidFill>
              </a:rPr>
              <a:t> tanuláselmélet</a:t>
            </a:r>
          </a:p>
          <a:p>
            <a:endParaRPr lang="hu-HU" sz="2800" dirty="0" smtClean="0">
              <a:solidFill>
                <a:schemeClr val="bg1">
                  <a:lumMod val="65000"/>
                  <a:lumOff val="35000"/>
                </a:schemeClr>
              </a:solidFill>
            </a:endParaRPr>
          </a:p>
          <a:p>
            <a:endParaRPr lang="hu-HU" sz="2800" dirty="0" smtClean="0">
              <a:solidFill>
                <a:schemeClr val="bg1">
                  <a:lumMod val="65000"/>
                  <a:lumOff val="35000"/>
                </a:schemeClr>
              </a:solidFill>
            </a:endParaRPr>
          </a:p>
          <a:p>
            <a:r>
              <a:rPr lang="hu-HU" sz="2000" dirty="0" smtClean="0"/>
              <a:t>építő</a:t>
            </a:r>
            <a:r>
              <a:rPr lang="hu-HU" sz="2000" dirty="0"/>
              <a:t>, </a:t>
            </a:r>
            <a:r>
              <a:rPr lang="hu-HU" sz="2000" dirty="0">
                <a:solidFill>
                  <a:srgbClr val="FF0000"/>
                </a:solidFill>
              </a:rPr>
              <a:t>alkotó</a:t>
            </a:r>
            <a:r>
              <a:rPr lang="hu-HU" sz="2000" dirty="0"/>
              <a:t>, </a:t>
            </a:r>
            <a:endParaRPr lang="hu-HU" sz="2000" dirty="0" smtClean="0"/>
          </a:p>
          <a:p>
            <a:r>
              <a:rPr lang="hu-HU" sz="2000" dirty="0" smtClean="0"/>
              <a:t>haladást </a:t>
            </a:r>
            <a:r>
              <a:rPr lang="hu-HU" sz="2000" dirty="0"/>
              <a:t>szolgáló, pozitív jellegű</a:t>
            </a:r>
            <a:endParaRPr lang="hu-HU" sz="2000" b="1" dirty="0"/>
          </a:p>
        </p:txBody>
      </p:sp>
      <p:pic>
        <p:nvPicPr>
          <p:cNvPr id="15362" name="Picture 2" descr="http://urbanplayer.hu/wp-content/uploads/2013/07/kapu-890x5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380" y="2348862"/>
            <a:ext cx="4490365" cy="315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518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16</a:t>
            </a:fld>
            <a:endParaRPr lang="hu-HU" dirty="0"/>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sp>
        <p:nvSpPr>
          <p:cNvPr id="3" name="Téglalap 2"/>
          <p:cNvSpPr/>
          <p:nvPr/>
        </p:nvSpPr>
        <p:spPr>
          <a:xfrm>
            <a:off x="299092" y="1375901"/>
            <a:ext cx="4200900" cy="1384995"/>
          </a:xfrm>
          <a:prstGeom prst="rect">
            <a:avLst/>
          </a:prstGeom>
        </p:spPr>
        <p:txBody>
          <a:bodyPr wrap="square">
            <a:spAutoFit/>
          </a:bodyPr>
          <a:lstStyle/>
          <a:p>
            <a:r>
              <a:rPr lang="hu-HU" sz="2800" b="1" dirty="0" smtClean="0">
                <a:solidFill>
                  <a:srgbClr val="FF0000"/>
                </a:solidFill>
              </a:rPr>
              <a:t>Konstruktív</a:t>
            </a:r>
            <a:r>
              <a:rPr lang="hu-HU" sz="2800" dirty="0" smtClean="0">
                <a:solidFill>
                  <a:schemeClr val="bg1">
                    <a:lumMod val="65000"/>
                    <a:lumOff val="35000"/>
                  </a:schemeClr>
                </a:solidFill>
              </a:rPr>
              <a:t> </a:t>
            </a:r>
            <a:r>
              <a:rPr lang="hu-HU" sz="2800" dirty="0"/>
              <a:t>tanuláselmélet</a:t>
            </a:r>
          </a:p>
          <a:p>
            <a:endParaRPr lang="hu-HU" sz="2800" dirty="0" smtClean="0">
              <a:solidFill>
                <a:schemeClr val="bg1">
                  <a:lumMod val="65000"/>
                  <a:lumOff val="35000"/>
                </a:schemeClr>
              </a:solidFill>
            </a:endParaRPr>
          </a:p>
          <a:p>
            <a:endParaRPr lang="hu-HU" sz="2800" dirty="0" smtClean="0">
              <a:solidFill>
                <a:schemeClr val="bg1">
                  <a:lumMod val="65000"/>
                  <a:lumOff val="35000"/>
                </a:schemeClr>
              </a:solidFill>
            </a:endParaRPr>
          </a:p>
        </p:txBody>
      </p:sp>
      <p:sp>
        <p:nvSpPr>
          <p:cNvPr id="6" name="Szövegdoboz 5"/>
          <p:cNvSpPr txBox="1"/>
          <p:nvPr/>
        </p:nvSpPr>
        <p:spPr>
          <a:xfrm>
            <a:off x="365428" y="2068398"/>
            <a:ext cx="4206572" cy="4185761"/>
          </a:xfrm>
          <a:prstGeom prst="rect">
            <a:avLst/>
          </a:prstGeom>
          <a:noFill/>
        </p:spPr>
        <p:txBody>
          <a:bodyPr wrap="square" rtlCol="0">
            <a:spAutoFit/>
          </a:bodyPr>
          <a:lstStyle/>
          <a:p>
            <a:r>
              <a:rPr lang="hu-HU" dirty="0" smtClean="0"/>
              <a:t>Meglévő tudás, tapasztalat , nézetek </a:t>
            </a:r>
          </a:p>
          <a:p>
            <a:endParaRPr lang="hu-HU" dirty="0" smtClean="0"/>
          </a:p>
          <a:p>
            <a:r>
              <a:rPr lang="hu-HU" dirty="0" smtClean="0"/>
              <a:t>Aktivitás</a:t>
            </a:r>
          </a:p>
          <a:p>
            <a:endParaRPr lang="hu-HU" dirty="0">
              <a:solidFill>
                <a:srgbClr val="FFC000"/>
              </a:solidFill>
            </a:endParaRPr>
          </a:p>
          <a:p>
            <a:r>
              <a:rPr lang="hu-HU" dirty="0" err="1" smtClean="0">
                <a:solidFill>
                  <a:srgbClr val="FFC000"/>
                </a:solidFill>
              </a:rPr>
              <a:t>Metakognitív</a:t>
            </a:r>
            <a:r>
              <a:rPr lang="hu-HU" dirty="0" smtClean="0">
                <a:solidFill>
                  <a:srgbClr val="FFC000"/>
                </a:solidFill>
              </a:rPr>
              <a:t> készségek  </a:t>
            </a:r>
          </a:p>
          <a:p>
            <a:r>
              <a:rPr lang="hu-HU" dirty="0" smtClean="0"/>
              <a:t>(tanulási folyamat elemzése, gondolkodás) </a:t>
            </a:r>
          </a:p>
          <a:p>
            <a:endParaRPr lang="hu-HU" dirty="0" smtClean="0">
              <a:solidFill>
                <a:srgbClr val="FFC000"/>
              </a:solidFill>
            </a:endParaRPr>
          </a:p>
          <a:p>
            <a:r>
              <a:rPr lang="hu-HU" dirty="0" err="1" smtClean="0">
                <a:solidFill>
                  <a:srgbClr val="FFC000"/>
                </a:solidFill>
              </a:rPr>
              <a:t>Metakognitív</a:t>
            </a:r>
            <a:r>
              <a:rPr lang="hu-HU" dirty="0" smtClean="0">
                <a:solidFill>
                  <a:srgbClr val="FFC000"/>
                </a:solidFill>
              </a:rPr>
              <a:t> tudás</a:t>
            </a:r>
            <a:r>
              <a:rPr lang="hu-HU" dirty="0" smtClean="0"/>
              <a:t> , </a:t>
            </a:r>
            <a:r>
              <a:rPr lang="hu-HU" dirty="0" smtClean="0">
                <a:solidFill>
                  <a:srgbClr val="FFC000"/>
                </a:solidFill>
              </a:rPr>
              <a:t>önértékelés</a:t>
            </a:r>
          </a:p>
          <a:p>
            <a:r>
              <a:rPr lang="hu-HU" dirty="0" smtClean="0"/>
              <a:t> </a:t>
            </a:r>
          </a:p>
          <a:p>
            <a:r>
              <a:rPr lang="hu-HU" dirty="0" smtClean="0">
                <a:solidFill>
                  <a:srgbClr val="FFC000"/>
                </a:solidFill>
              </a:rPr>
              <a:t>Tanulásszervezés</a:t>
            </a:r>
            <a:r>
              <a:rPr lang="hu-HU" dirty="0" smtClean="0"/>
              <a:t>, </a:t>
            </a:r>
            <a:r>
              <a:rPr lang="hu-HU" dirty="0" smtClean="0">
                <a:solidFill>
                  <a:srgbClr val="FFC000"/>
                </a:solidFill>
              </a:rPr>
              <a:t>értékelés</a:t>
            </a:r>
            <a:r>
              <a:rPr lang="hu-HU" dirty="0" smtClean="0"/>
              <a:t>, </a:t>
            </a:r>
            <a:r>
              <a:rPr lang="hu-HU" dirty="0" smtClean="0">
                <a:solidFill>
                  <a:srgbClr val="FFC000"/>
                </a:solidFill>
              </a:rPr>
              <a:t>visszajelzés</a:t>
            </a:r>
            <a:endParaRPr lang="hu-HU" dirty="0" smtClean="0"/>
          </a:p>
          <a:p>
            <a:endParaRPr lang="hu-HU" dirty="0" smtClean="0"/>
          </a:p>
          <a:p>
            <a:r>
              <a:rPr lang="hu-HU" sz="3200" dirty="0" smtClean="0">
                <a:solidFill>
                  <a:srgbClr val="FF0000"/>
                </a:solidFill>
              </a:rPr>
              <a:t>Portfólió</a:t>
            </a:r>
            <a:r>
              <a:rPr lang="hu-HU" sz="3200" dirty="0" smtClean="0"/>
              <a:t> - </a:t>
            </a:r>
            <a:endParaRPr lang="hu-HU" dirty="0" smtClean="0"/>
          </a:p>
          <a:p>
            <a:r>
              <a:rPr lang="hu-HU" dirty="0" smtClean="0"/>
              <a:t>lehetőség az önálló tudás konstruálására</a:t>
            </a:r>
          </a:p>
          <a:p>
            <a:r>
              <a:rPr lang="hu-HU" dirty="0" smtClean="0"/>
              <a:t>dokumentálás, értékelés, célkitűzés</a:t>
            </a:r>
            <a:endParaRPr lang="hu-HU" dirty="0"/>
          </a:p>
        </p:txBody>
      </p:sp>
      <p:pic>
        <p:nvPicPr>
          <p:cNvPr id="1028" name="Picture 4" descr="https://scontent.xx.fbcdn.net/hphotos-xtf1/v/t1.0-9/11836683_955991507786571_7904473533616108465_n.jpg?oh=d81f04a514e90ba3dee4d6bcf2033820&amp;oe=569E72B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2069" y="1491597"/>
            <a:ext cx="3531146" cy="23540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trendguide.hu/files/7739288672_7ceb025263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7686" y="3989301"/>
            <a:ext cx="3535529" cy="234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18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17</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pic>
        <p:nvPicPr>
          <p:cNvPr id="6" name="Kép 5" descr="KO                TIVIZMUS&#10;         NNEK&#10;         NSTRUK&#10;         G N I&#10;B   E   H A V     I   O   R&#10; "/>
          <p:cNvPicPr/>
          <p:nvPr/>
        </p:nvPicPr>
        <p:blipFill>
          <a:blip r:embed="rId3">
            <a:extLst>
              <a:ext uri="{28A0092B-C50C-407E-A947-70E740481C1C}">
                <a14:useLocalDpi xmlns:a14="http://schemas.microsoft.com/office/drawing/2010/main" val="0"/>
              </a:ext>
            </a:extLst>
          </a:blip>
          <a:srcRect/>
          <a:stretch>
            <a:fillRect/>
          </a:stretch>
        </p:blipFill>
        <p:spPr bwMode="auto">
          <a:xfrm>
            <a:off x="1691640" y="1268730"/>
            <a:ext cx="5760720" cy="4320540"/>
          </a:xfrm>
          <a:prstGeom prst="rect">
            <a:avLst/>
          </a:prstGeom>
          <a:noFill/>
          <a:ln>
            <a:noFill/>
          </a:ln>
        </p:spPr>
      </p:pic>
    </p:spTree>
    <p:extLst>
      <p:ext uri="{BB962C8B-B14F-4D97-AF65-F5344CB8AC3E}">
        <p14:creationId xmlns:p14="http://schemas.microsoft.com/office/powerpoint/2010/main" val="982847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18</a:t>
            </a:fld>
            <a:endParaRPr lang="hu-HU" dirty="0"/>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sp>
        <p:nvSpPr>
          <p:cNvPr id="3" name="Téglalap 2"/>
          <p:cNvSpPr/>
          <p:nvPr/>
        </p:nvSpPr>
        <p:spPr>
          <a:xfrm>
            <a:off x="299092" y="1923603"/>
            <a:ext cx="4200900" cy="3046988"/>
          </a:xfrm>
          <a:prstGeom prst="rect">
            <a:avLst/>
          </a:prstGeom>
        </p:spPr>
        <p:txBody>
          <a:bodyPr wrap="square">
            <a:spAutoFit/>
          </a:bodyPr>
          <a:lstStyle/>
          <a:p>
            <a:r>
              <a:rPr lang="hu-HU" sz="2800" dirty="0">
                <a:solidFill>
                  <a:schemeClr val="bg1">
                    <a:lumMod val="65000"/>
                    <a:lumOff val="35000"/>
                  </a:schemeClr>
                </a:solidFill>
              </a:rPr>
              <a:t>Behaviorista tanuláselmélet</a:t>
            </a:r>
          </a:p>
          <a:p>
            <a:r>
              <a:rPr lang="hu-HU" sz="2800" dirty="0">
                <a:solidFill>
                  <a:schemeClr val="bg1">
                    <a:lumMod val="65000"/>
                    <a:lumOff val="35000"/>
                  </a:schemeClr>
                </a:solidFill>
              </a:rPr>
              <a:t>Kognitív tanuláselmélet</a:t>
            </a:r>
          </a:p>
          <a:p>
            <a:r>
              <a:rPr lang="hu-HU" sz="2800" dirty="0">
                <a:solidFill>
                  <a:schemeClr val="bg1">
                    <a:lumMod val="65000"/>
                    <a:lumOff val="35000"/>
                  </a:schemeClr>
                </a:solidFill>
              </a:rPr>
              <a:t>Konstruktív tanuláselmélet</a:t>
            </a:r>
          </a:p>
          <a:p>
            <a:r>
              <a:rPr lang="hu-HU" sz="2800" b="1" dirty="0" err="1">
                <a:solidFill>
                  <a:srgbClr val="FF0000"/>
                </a:solidFill>
              </a:rPr>
              <a:t>Konnektív</a:t>
            </a:r>
            <a:r>
              <a:rPr lang="hu-HU" sz="2800" b="1" dirty="0">
                <a:solidFill>
                  <a:srgbClr val="FF0000"/>
                </a:solidFill>
              </a:rPr>
              <a:t> </a:t>
            </a:r>
            <a:r>
              <a:rPr lang="hu-HU" sz="2800" dirty="0"/>
              <a:t>tanuláselmélet</a:t>
            </a:r>
          </a:p>
          <a:p>
            <a:endParaRPr lang="hu-HU" sz="2000" b="1" dirty="0" smtClean="0">
              <a:solidFill>
                <a:srgbClr val="FF0000"/>
              </a:solidFill>
            </a:endParaRPr>
          </a:p>
          <a:p>
            <a:endParaRPr lang="hu-HU" sz="2000" b="1" dirty="0" smtClean="0">
              <a:solidFill>
                <a:srgbClr val="FF0000"/>
              </a:solidFill>
            </a:endParaRPr>
          </a:p>
          <a:p>
            <a:endParaRPr lang="hu-HU" sz="2000" b="1" dirty="0" smtClean="0">
              <a:solidFill>
                <a:srgbClr val="FF0000"/>
              </a:solidFill>
            </a:endParaRPr>
          </a:p>
          <a:p>
            <a:r>
              <a:rPr lang="hu-HU" sz="2000" dirty="0" smtClean="0"/>
              <a:t>Összekapcsoló, összekötő</a:t>
            </a:r>
            <a:endParaRPr lang="hu-HU" sz="2000" b="1" dirty="0"/>
          </a:p>
        </p:txBody>
      </p:sp>
      <p:pic>
        <p:nvPicPr>
          <p:cNvPr id="7" name="Kép 6" descr="http://th08.deviantart.net/fs16/300W/i/2007/200/e/7/Connected_by_NorwegianAngel.jpg"/>
          <p:cNvPicPr/>
          <p:nvPr/>
        </p:nvPicPr>
        <p:blipFill>
          <a:blip r:embed="rId3">
            <a:extLst>
              <a:ext uri="{28A0092B-C50C-407E-A947-70E740481C1C}">
                <a14:useLocalDpi xmlns:a14="http://schemas.microsoft.com/office/drawing/2010/main" val="0"/>
              </a:ext>
            </a:extLst>
          </a:blip>
          <a:srcRect/>
          <a:stretch>
            <a:fillRect/>
          </a:stretch>
        </p:blipFill>
        <p:spPr bwMode="auto">
          <a:xfrm>
            <a:off x="5112068" y="1988816"/>
            <a:ext cx="3884537" cy="2892908"/>
          </a:xfrm>
          <a:prstGeom prst="rect">
            <a:avLst/>
          </a:prstGeom>
          <a:noFill/>
          <a:ln>
            <a:noFill/>
          </a:ln>
        </p:spPr>
      </p:pic>
    </p:spTree>
    <p:extLst>
      <p:ext uri="{BB962C8B-B14F-4D97-AF65-F5344CB8AC3E}">
        <p14:creationId xmlns:p14="http://schemas.microsoft.com/office/powerpoint/2010/main" val="329684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19</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pic>
        <p:nvPicPr>
          <p:cNvPr id="6" name="Kép 5" descr="Behaviorista            Kognitív            Konstruktív           Konnektív&#10;&#10;&#10;Tanulás módja          Befogadó             ..."/>
          <p:cNvPicPr/>
          <p:nvPr/>
        </p:nvPicPr>
        <p:blipFill>
          <a:blip r:embed="rId3">
            <a:extLst>
              <a:ext uri="{28A0092B-C50C-407E-A947-70E740481C1C}">
                <a14:useLocalDpi xmlns:a14="http://schemas.microsoft.com/office/drawing/2010/main" val="0"/>
              </a:ext>
            </a:extLst>
          </a:blip>
          <a:srcRect/>
          <a:stretch>
            <a:fillRect/>
          </a:stretch>
        </p:blipFill>
        <p:spPr bwMode="auto">
          <a:xfrm>
            <a:off x="1691640" y="1268730"/>
            <a:ext cx="5760720" cy="4320540"/>
          </a:xfrm>
          <a:prstGeom prst="rect">
            <a:avLst/>
          </a:prstGeom>
          <a:noFill/>
          <a:ln>
            <a:noFill/>
          </a:ln>
        </p:spPr>
      </p:pic>
    </p:spTree>
    <p:extLst>
      <p:ext uri="{BB962C8B-B14F-4D97-AF65-F5344CB8AC3E}">
        <p14:creationId xmlns:p14="http://schemas.microsoft.com/office/powerpoint/2010/main" val="4151594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2</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pic>
        <p:nvPicPr>
          <p:cNvPr id="8" name="Picture 4" descr="https://blogs.sjsu.edu/wsq/files/2013/11/wsq_blog_job_inpost_110413_01-1d7drx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6" y="1558035"/>
            <a:ext cx="4591956" cy="4709694"/>
          </a:xfrm>
          <a:prstGeom prst="rect">
            <a:avLst/>
          </a:prstGeom>
          <a:noFill/>
          <a:extLst>
            <a:ext uri="{909E8E84-426E-40DD-AFC4-6F175D3DCCD1}">
              <a14:hiddenFill xmlns:a14="http://schemas.microsoft.com/office/drawing/2010/main">
                <a:solidFill>
                  <a:srgbClr val="FFFFFF"/>
                </a:solidFill>
              </a14:hiddenFill>
            </a:ext>
          </a:extLst>
        </p:spPr>
      </p:pic>
      <p:sp>
        <p:nvSpPr>
          <p:cNvPr id="3" name="Téglalap 2"/>
          <p:cNvSpPr/>
          <p:nvPr/>
        </p:nvSpPr>
        <p:spPr>
          <a:xfrm>
            <a:off x="4932045" y="1554910"/>
            <a:ext cx="4222435" cy="2308324"/>
          </a:xfrm>
          <a:prstGeom prst="rect">
            <a:avLst/>
          </a:prstGeom>
        </p:spPr>
        <p:txBody>
          <a:bodyPr wrap="square">
            <a:spAutoFit/>
          </a:bodyPr>
          <a:lstStyle/>
          <a:p>
            <a:r>
              <a:rPr lang="hu-HU" sz="2400" dirty="0"/>
              <a:t> „</a:t>
            </a:r>
            <a:r>
              <a:rPr lang="hu-HU" sz="2400" b="1" dirty="0" err="1">
                <a:solidFill>
                  <a:srgbClr val="FF0000"/>
                </a:solidFill>
              </a:rPr>
              <a:t>portare</a:t>
            </a:r>
            <a:r>
              <a:rPr lang="hu-HU" sz="2400" dirty="0"/>
              <a:t>” </a:t>
            </a:r>
            <a:endParaRPr lang="hu-HU" sz="2400" dirty="0" smtClean="0"/>
          </a:p>
          <a:p>
            <a:r>
              <a:rPr lang="hu-HU" sz="2400" dirty="0" smtClean="0"/>
              <a:t>(</a:t>
            </a:r>
            <a:r>
              <a:rPr lang="hu-HU" sz="2400" dirty="0"/>
              <a:t>latin - hozni, vinni, szállítani</a:t>
            </a:r>
            <a:r>
              <a:rPr lang="hu-HU" sz="2400" dirty="0" smtClean="0"/>
              <a:t>)</a:t>
            </a:r>
          </a:p>
          <a:p>
            <a:endParaRPr lang="hu-HU" sz="2400" dirty="0"/>
          </a:p>
          <a:p>
            <a:r>
              <a:rPr lang="hu-HU" sz="2400" dirty="0" smtClean="0"/>
              <a:t> </a:t>
            </a:r>
            <a:endParaRPr lang="hu-HU" sz="2400" dirty="0"/>
          </a:p>
          <a:p>
            <a:r>
              <a:rPr lang="hu-HU" sz="2400" dirty="0"/>
              <a:t>„</a:t>
            </a:r>
            <a:r>
              <a:rPr lang="hu-HU" sz="2400" b="1" dirty="0" err="1">
                <a:solidFill>
                  <a:srgbClr val="FF0000"/>
                </a:solidFill>
              </a:rPr>
              <a:t>folium</a:t>
            </a:r>
            <a:r>
              <a:rPr lang="hu-HU" sz="2400" dirty="0"/>
              <a:t>” </a:t>
            </a:r>
          </a:p>
          <a:p>
            <a:r>
              <a:rPr lang="hu-HU" sz="2400" dirty="0" smtClean="0"/>
              <a:t>(</a:t>
            </a:r>
            <a:r>
              <a:rPr lang="hu-HU" sz="2400" dirty="0"/>
              <a:t>latin - levél, irat) </a:t>
            </a:r>
          </a:p>
        </p:txBody>
      </p:sp>
    </p:spTree>
    <p:extLst>
      <p:ext uri="{BB962C8B-B14F-4D97-AF65-F5344CB8AC3E}">
        <p14:creationId xmlns:p14="http://schemas.microsoft.com/office/powerpoint/2010/main" val="576035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2239"/>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20</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pic>
        <p:nvPicPr>
          <p:cNvPr id="12" name="Kép 11" descr="GEORGE SIEMENS&#10;&#10;&#10;&#10;&#10;STEPHEN DOWNES&#10;                 A&#10;                 KONNEKTIVIZMUS SZÜLEI&#10; "/>
          <p:cNvPicPr/>
          <p:nvPr/>
        </p:nvPicPr>
        <p:blipFill>
          <a:blip r:embed="rId3">
            <a:extLst>
              <a:ext uri="{28A0092B-C50C-407E-A947-70E740481C1C}">
                <a14:useLocalDpi xmlns:a14="http://schemas.microsoft.com/office/drawing/2010/main" val="0"/>
              </a:ext>
            </a:extLst>
          </a:blip>
          <a:srcRect/>
          <a:stretch>
            <a:fillRect/>
          </a:stretch>
        </p:blipFill>
        <p:spPr bwMode="auto">
          <a:xfrm>
            <a:off x="251149" y="1007812"/>
            <a:ext cx="8497686" cy="4820550"/>
          </a:xfrm>
          <a:prstGeom prst="rect">
            <a:avLst/>
          </a:prstGeom>
          <a:noFill/>
          <a:ln>
            <a:noFill/>
          </a:ln>
        </p:spPr>
      </p:pic>
      <p:sp>
        <p:nvSpPr>
          <p:cNvPr id="11" name="Téglalap 10"/>
          <p:cNvSpPr/>
          <p:nvPr/>
        </p:nvSpPr>
        <p:spPr>
          <a:xfrm>
            <a:off x="611560" y="5956240"/>
            <a:ext cx="7776864" cy="400110"/>
          </a:xfrm>
          <a:prstGeom prst="rect">
            <a:avLst/>
          </a:prstGeom>
        </p:spPr>
        <p:txBody>
          <a:bodyPr wrap="square">
            <a:spAutoFit/>
          </a:bodyPr>
          <a:lstStyle/>
          <a:p>
            <a:r>
              <a:rPr lang="hu-HU" sz="2000" b="1" dirty="0"/>
              <a:t>A </a:t>
            </a:r>
            <a:r>
              <a:rPr lang="hu-HU" sz="2000" b="1" dirty="0">
                <a:solidFill>
                  <a:srgbClr val="FF0000"/>
                </a:solidFill>
              </a:rPr>
              <a:t>tanuláselméletek</a:t>
            </a:r>
            <a:r>
              <a:rPr lang="hu-HU" sz="2000" b="1" dirty="0"/>
              <a:t> áttekintése (George Siemens nyomán)</a:t>
            </a:r>
            <a:endParaRPr lang="hu-HU" sz="2000" dirty="0"/>
          </a:p>
        </p:txBody>
      </p:sp>
    </p:spTree>
    <p:extLst>
      <p:ext uri="{BB962C8B-B14F-4D97-AF65-F5344CB8AC3E}">
        <p14:creationId xmlns:p14="http://schemas.microsoft.com/office/powerpoint/2010/main" val="1715994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21</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sp>
        <p:nvSpPr>
          <p:cNvPr id="6" name="Téglalap 5"/>
          <p:cNvSpPr/>
          <p:nvPr/>
        </p:nvSpPr>
        <p:spPr>
          <a:xfrm>
            <a:off x="611560" y="1042680"/>
            <a:ext cx="7920946" cy="1692771"/>
          </a:xfrm>
          <a:prstGeom prst="rect">
            <a:avLst/>
          </a:prstGeom>
        </p:spPr>
        <p:txBody>
          <a:bodyPr wrap="square">
            <a:spAutoFit/>
          </a:bodyPr>
          <a:lstStyle/>
          <a:p>
            <a:pPr lvl="0"/>
            <a:r>
              <a:rPr lang="hu-HU" sz="2400" b="1" dirty="0" smtClean="0">
                <a:solidFill>
                  <a:srgbClr val="FF0000"/>
                </a:solidFill>
              </a:rPr>
              <a:t>DEFINÍCIÓ:</a:t>
            </a:r>
          </a:p>
          <a:p>
            <a:pPr lvl="0"/>
            <a:endParaRPr lang="hu-HU" sz="2000" b="1" dirty="0" smtClean="0">
              <a:solidFill>
                <a:srgbClr val="FF0000"/>
              </a:solidFill>
            </a:endParaRPr>
          </a:p>
          <a:p>
            <a:pPr lvl="0"/>
            <a:r>
              <a:rPr lang="hu-HU" sz="2000" dirty="0" smtClean="0"/>
              <a:t>A </a:t>
            </a:r>
            <a:r>
              <a:rPr lang="hu-HU" sz="2000" dirty="0"/>
              <a:t>portfólió </a:t>
            </a:r>
            <a:r>
              <a:rPr lang="hu-HU" sz="2000" dirty="0" smtClean="0"/>
              <a:t>olyan, hosszabb időn át, célirányosan gyűjtött </a:t>
            </a:r>
            <a:r>
              <a:rPr lang="hu-HU" sz="2000" dirty="0"/>
              <a:t>dokumentumok </a:t>
            </a:r>
            <a:r>
              <a:rPr lang="hu-HU" sz="2000" b="1" dirty="0" smtClean="0">
                <a:solidFill>
                  <a:srgbClr val="FF0000"/>
                </a:solidFill>
              </a:rPr>
              <a:t>összessége</a:t>
            </a:r>
            <a:r>
              <a:rPr lang="hu-HU" sz="2000" dirty="0" smtClean="0"/>
              <a:t>, </a:t>
            </a:r>
            <a:r>
              <a:rPr lang="hu-HU" sz="2000" dirty="0"/>
              <a:t>amelyek </a:t>
            </a:r>
            <a:r>
              <a:rPr lang="hu-HU" sz="2000" b="1" dirty="0">
                <a:solidFill>
                  <a:srgbClr val="FF0000"/>
                </a:solidFill>
              </a:rPr>
              <a:t>megvilágítják</a:t>
            </a:r>
            <a:r>
              <a:rPr lang="hu-HU" sz="2000" dirty="0"/>
              <a:t> valaki(k)</a:t>
            </a:r>
            <a:r>
              <a:rPr lang="hu-HU" sz="2000" dirty="0" err="1"/>
              <a:t>nek</a:t>
            </a:r>
            <a:r>
              <a:rPr lang="hu-HU" sz="2000" dirty="0"/>
              <a:t> az adott területen szerzett </a:t>
            </a:r>
            <a:r>
              <a:rPr lang="hu-HU" sz="2000" b="1" dirty="0">
                <a:solidFill>
                  <a:srgbClr val="FF0000"/>
                </a:solidFill>
              </a:rPr>
              <a:t>tudását</a:t>
            </a:r>
            <a:r>
              <a:rPr lang="hu-HU" sz="2000" dirty="0"/>
              <a:t>, </a:t>
            </a:r>
            <a:r>
              <a:rPr lang="hu-HU" sz="2000" b="1" dirty="0">
                <a:solidFill>
                  <a:srgbClr val="FF0000"/>
                </a:solidFill>
              </a:rPr>
              <a:t>jártasságát</a:t>
            </a:r>
            <a:r>
              <a:rPr lang="hu-HU" sz="2000" dirty="0"/>
              <a:t>, </a:t>
            </a:r>
            <a:r>
              <a:rPr lang="hu-HU" sz="2000" b="1" dirty="0">
                <a:solidFill>
                  <a:srgbClr val="FF0000"/>
                </a:solidFill>
              </a:rPr>
              <a:t>hozzáállását</a:t>
            </a:r>
            <a:r>
              <a:rPr lang="hu-HU" sz="2000" dirty="0"/>
              <a:t> .</a:t>
            </a:r>
          </a:p>
        </p:txBody>
      </p:sp>
      <p:sp>
        <p:nvSpPr>
          <p:cNvPr id="7" name="Téglalap 6"/>
          <p:cNvSpPr/>
          <p:nvPr/>
        </p:nvSpPr>
        <p:spPr>
          <a:xfrm>
            <a:off x="611560" y="2626946"/>
            <a:ext cx="7920946" cy="3046988"/>
          </a:xfrm>
          <a:prstGeom prst="rect">
            <a:avLst/>
          </a:prstGeom>
        </p:spPr>
        <p:txBody>
          <a:bodyPr wrap="square">
            <a:spAutoFit/>
          </a:bodyPr>
          <a:lstStyle/>
          <a:p>
            <a:pPr lvl="0"/>
            <a:endParaRPr lang="hu-HU" sz="2400" b="1" dirty="0" smtClean="0">
              <a:solidFill>
                <a:srgbClr val="FF0000"/>
              </a:solidFill>
            </a:endParaRPr>
          </a:p>
          <a:p>
            <a:pPr lvl="0"/>
            <a:r>
              <a:rPr lang="hu-HU" sz="2400" b="1" dirty="0" smtClean="0">
                <a:solidFill>
                  <a:srgbClr val="FF0000"/>
                </a:solidFill>
              </a:rPr>
              <a:t>2 CÉLLAL KÉSZÜL:</a:t>
            </a:r>
          </a:p>
          <a:p>
            <a:pPr lvl="0"/>
            <a:endParaRPr lang="hu-HU" dirty="0"/>
          </a:p>
          <a:p>
            <a:pPr lvl="1"/>
            <a:r>
              <a:rPr lang="hu-HU" dirty="0" smtClean="0"/>
              <a:t>értékelési szándékkal</a:t>
            </a:r>
          </a:p>
          <a:p>
            <a:pPr lvl="1"/>
            <a:endParaRPr lang="hu-HU" dirty="0"/>
          </a:p>
          <a:p>
            <a:pPr lvl="1"/>
            <a:endParaRPr lang="hu-HU" dirty="0" smtClean="0"/>
          </a:p>
          <a:p>
            <a:pPr lvl="1"/>
            <a:endParaRPr lang="hu-HU" dirty="0"/>
          </a:p>
          <a:p>
            <a:pPr lvl="1"/>
            <a:endParaRPr lang="hu-HU" dirty="0" smtClean="0"/>
          </a:p>
          <a:p>
            <a:pPr lvl="1"/>
            <a:endParaRPr lang="hu-HU" dirty="0" smtClean="0"/>
          </a:p>
          <a:p>
            <a:pPr lvl="1"/>
            <a:r>
              <a:rPr lang="hu-HU" dirty="0" smtClean="0"/>
              <a:t>tanulás </a:t>
            </a:r>
            <a:r>
              <a:rPr lang="hu-HU" dirty="0"/>
              <a:t>elősegítése érdekében</a:t>
            </a:r>
          </a:p>
        </p:txBody>
      </p:sp>
      <p:pic>
        <p:nvPicPr>
          <p:cNvPr id="20482" name="Picture 2" descr="http://www.recruitrank.hu/img/main_page_people-al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898" y="3068954"/>
            <a:ext cx="2571745" cy="1263113"/>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flavin77.eu/shop_ordered/5014/pic/termekekhez_tartozo_kepek/crystal_complex_termekek/memorio/tanul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2897" y="4689161"/>
            <a:ext cx="2571745" cy="1542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5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22</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sp>
        <p:nvSpPr>
          <p:cNvPr id="6" name="Téglalap 5"/>
          <p:cNvSpPr/>
          <p:nvPr/>
        </p:nvSpPr>
        <p:spPr>
          <a:xfrm>
            <a:off x="251448" y="1052737"/>
            <a:ext cx="8641104" cy="3816429"/>
          </a:xfrm>
          <a:prstGeom prst="rect">
            <a:avLst/>
          </a:prstGeom>
        </p:spPr>
        <p:txBody>
          <a:bodyPr wrap="square">
            <a:spAutoFit/>
          </a:bodyPr>
          <a:lstStyle/>
          <a:p>
            <a:r>
              <a:rPr lang="hu-HU" sz="2400" b="1" dirty="0" smtClean="0">
                <a:solidFill>
                  <a:srgbClr val="FF0000"/>
                </a:solidFill>
              </a:rPr>
              <a:t>TÍPUSAI</a:t>
            </a:r>
            <a:r>
              <a:rPr lang="hu-HU" b="1" dirty="0" smtClean="0"/>
              <a:t>:</a:t>
            </a:r>
          </a:p>
          <a:p>
            <a:endParaRPr lang="hu-HU" b="1" dirty="0" smtClean="0"/>
          </a:p>
          <a:p>
            <a:r>
              <a:rPr lang="hu-HU" sz="2000" b="1" dirty="0" smtClean="0">
                <a:solidFill>
                  <a:srgbClr val="FF0000"/>
                </a:solidFill>
              </a:rPr>
              <a:t>munkaportfólió</a:t>
            </a:r>
            <a:r>
              <a:rPr lang="hu-HU" sz="2000" dirty="0"/>
              <a:t>: az </a:t>
            </a:r>
            <a:r>
              <a:rPr lang="hu-HU" sz="2000" dirty="0">
                <a:solidFill>
                  <a:srgbClr val="FFC000"/>
                </a:solidFill>
              </a:rPr>
              <a:t>összes</a:t>
            </a:r>
            <a:r>
              <a:rPr lang="hu-HU" sz="2000" dirty="0"/>
              <a:t>, a tanulási folyamathoz tartozó dokumentum gyűjtése, és </a:t>
            </a:r>
            <a:r>
              <a:rPr lang="hu-HU" sz="2000" dirty="0">
                <a:solidFill>
                  <a:srgbClr val="FFC000"/>
                </a:solidFill>
              </a:rPr>
              <a:t>reflexiókkal</a:t>
            </a:r>
            <a:r>
              <a:rPr lang="hu-HU" sz="2000" dirty="0"/>
              <a:t> történő </a:t>
            </a:r>
            <a:r>
              <a:rPr lang="hu-HU" sz="2000" dirty="0" smtClean="0"/>
              <a:t>ellátása</a:t>
            </a:r>
          </a:p>
          <a:p>
            <a:endParaRPr lang="hu-HU" sz="2000" dirty="0"/>
          </a:p>
          <a:p>
            <a:r>
              <a:rPr lang="hu-HU" sz="2000" b="1" dirty="0">
                <a:solidFill>
                  <a:srgbClr val="FF0000"/>
                </a:solidFill>
              </a:rPr>
              <a:t>bemutató portfólió</a:t>
            </a:r>
            <a:r>
              <a:rPr lang="hu-HU" sz="2000" dirty="0"/>
              <a:t>: szabad válogatása  a </a:t>
            </a:r>
            <a:r>
              <a:rPr lang="hu-HU" sz="2000" dirty="0">
                <a:solidFill>
                  <a:srgbClr val="FFC000"/>
                </a:solidFill>
              </a:rPr>
              <a:t>legjobb, legfontosabb </a:t>
            </a:r>
            <a:r>
              <a:rPr lang="hu-HU" sz="2000" dirty="0"/>
              <a:t>munkáknak</a:t>
            </a:r>
          </a:p>
          <a:p>
            <a:r>
              <a:rPr lang="hu-HU" sz="2000" dirty="0">
                <a:solidFill>
                  <a:srgbClr val="FFC000"/>
                </a:solidFill>
              </a:rPr>
              <a:t>kiválasztás</a:t>
            </a:r>
            <a:r>
              <a:rPr lang="hu-HU" sz="2000" dirty="0"/>
              <a:t> szempontjait indokolni</a:t>
            </a:r>
            <a:r>
              <a:rPr lang="hu-HU" sz="2000" dirty="0" smtClean="0"/>
              <a:t>!</a:t>
            </a:r>
          </a:p>
          <a:p>
            <a:endParaRPr lang="hu-HU" sz="2000" dirty="0"/>
          </a:p>
          <a:p>
            <a:r>
              <a:rPr lang="hu-HU" sz="2000" b="1" dirty="0">
                <a:solidFill>
                  <a:srgbClr val="FF0000"/>
                </a:solidFill>
              </a:rPr>
              <a:t>értékelési portfólió</a:t>
            </a:r>
            <a:r>
              <a:rPr lang="hu-HU" sz="2000" dirty="0"/>
              <a:t>: minden egyes dokumentum valamely </a:t>
            </a:r>
            <a:r>
              <a:rPr lang="hu-HU" sz="2000" dirty="0">
                <a:solidFill>
                  <a:srgbClr val="FFC000"/>
                </a:solidFill>
              </a:rPr>
              <a:t>sztenderd</a:t>
            </a:r>
            <a:r>
              <a:rPr lang="hu-HU" sz="2000" dirty="0"/>
              <a:t> elérését, teljesítését hivatott bizonyítani. </a:t>
            </a:r>
            <a:r>
              <a:rPr lang="hu-HU" sz="2000" dirty="0" smtClean="0">
                <a:solidFill>
                  <a:srgbClr val="FFC000"/>
                </a:solidFill>
              </a:rPr>
              <a:t>Reflektív </a:t>
            </a:r>
            <a:r>
              <a:rPr lang="hu-HU" sz="2000" dirty="0">
                <a:solidFill>
                  <a:srgbClr val="FFC000"/>
                </a:solidFill>
              </a:rPr>
              <a:t>jegyzetek </a:t>
            </a:r>
            <a:r>
              <a:rPr lang="hu-HU" sz="2000" dirty="0"/>
              <a:t>– milyen kompetenciát igazol</a:t>
            </a:r>
            <a:r>
              <a:rPr lang="hu-HU" sz="2000" dirty="0" smtClean="0"/>
              <a:t>!</a:t>
            </a:r>
          </a:p>
          <a:p>
            <a:endParaRPr lang="hu-HU" sz="2000" dirty="0" smtClean="0"/>
          </a:p>
          <a:p>
            <a:r>
              <a:rPr lang="hu-HU" sz="2000" b="1" dirty="0" smtClean="0">
                <a:solidFill>
                  <a:srgbClr val="FF0000"/>
                </a:solidFill>
              </a:rPr>
              <a:t>kutatási portfólió, projektportfólió</a:t>
            </a:r>
            <a:endParaRPr lang="hu-HU" b="1" dirty="0">
              <a:solidFill>
                <a:srgbClr val="FF0000"/>
              </a:solidFill>
            </a:endParaRPr>
          </a:p>
        </p:txBody>
      </p:sp>
      <p:pic>
        <p:nvPicPr>
          <p:cNvPr id="21506" name="Picture 2" descr="https://s-media-cache-ak0.pinimg.com/736x/ba/67/ef/ba67efbc6d4919212fdc9e79d056f679.jpg"/>
          <p:cNvPicPr>
            <a:picLocks noChangeAspect="1" noChangeArrowheads="1"/>
          </p:cNvPicPr>
          <p:nvPr/>
        </p:nvPicPr>
        <p:blipFill rotWithShape="1">
          <a:blip r:embed="rId3">
            <a:extLst>
              <a:ext uri="{28A0092B-C50C-407E-A947-70E740481C1C}">
                <a14:useLocalDpi xmlns:a14="http://schemas.microsoft.com/office/drawing/2010/main" val="0"/>
              </a:ext>
            </a:extLst>
          </a:blip>
          <a:srcRect l="7494" t="8430" r="7571" b="24613"/>
          <a:stretch/>
        </p:blipFill>
        <p:spPr bwMode="auto">
          <a:xfrm>
            <a:off x="861237" y="5049207"/>
            <a:ext cx="6911163" cy="1373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156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23</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sp>
        <p:nvSpPr>
          <p:cNvPr id="3" name="Szövegdoboz 2"/>
          <p:cNvSpPr txBox="1"/>
          <p:nvPr/>
        </p:nvSpPr>
        <p:spPr>
          <a:xfrm>
            <a:off x="4607225" y="4063272"/>
            <a:ext cx="3925281" cy="1938992"/>
          </a:xfrm>
          <a:prstGeom prst="rect">
            <a:avLst/>
          </a:prstGeom>
          <a:noFill/>
        </p:spPr>
        <p:txBody>
          <a:bodyPr wrap="square" rtlCol="0">
            <a:spAutoFit/>
          </a:bodyPr>
          <a:lstStyle/>
          <a:p>
            <a:r>
              <a:rPr lang="hu-HU" sz="2400" b="1" dirty="0" smtClean="0">
                <a:solidFill>
                  <a:srgbClr val="FF0000"/>
                </a:solidFill>
              </a:rPr>
              <a:t>e-portfólió: </a:t>
            </a:r>
            <a:r>
              <a:rPr lang="hu-HU" sz="2400" dirty="0" smtClean="0">
                <a:solidFill>
                  <a:srgbClr val="FFC000"/>
                </a:solidFill>
              </a:rPr>
              <a:t>digitalizált</a:t>
            </a:r>
            <a:r>
              <a:rPr lang="hu-HU" sz="2400" dirty="0" smtClean="0"/>
              <a:t> munkákból álló gyűjtemény, dinamikusan változtatható, elsősorban webes elérés (honlap)</a:t>
            </a:r>
            <a:endParaRPr lang="hu-HU" sz="2400" dirty="0"/>
          </a:p>
        </p:txBody>
      </p:sp>
      <p:pic>
        <p:nvPicPr>
          <p:cNvPr id="2050" name="Picture 2" descr="http://dilaverajder.com/wp-content/uploads/2014/06/intern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 y="4063273"/>
            <a:ext cx="4150854" cy="26582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log.mpbhungary.com/wp-content/uploads/2010/10/DCP_0051-e12880181877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0646" y="2348862"/>
            <a:ext cx="2076126" cy="13840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1.bp.blogspot.com/-jdsHKK2hxRU/UqMI-Jw9_aI/AAAAAAAADmg/Qk5nS95sUhY/s1600/DSC_13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18" y="982387"/>
            <a:ext cx="2053854" cy="13664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galzoltan.hu/wp-content/uploads/galzoltan.hu_eskuvoi_fotokony_es_DVD_04_wm-1024x68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918" y="2348862"/>
            <a:ext cx="2074728" cy="138408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player.hu/wp-content/uploads/2015/01/Portfolios-608x40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5466" y="982387"/>
            <a:ext cx="2051399" cy="1366475"/>
          </a:xfrm>
          <a:prstGeom prst="rect">
            <a:avLst/>
          </a:prstGeom>
          <a:noFill/>
          <a:extLst>
            <a:ext uri="{909E8E84-426E-40DD-AFC4-6F175D3DCCD1}">
              <a14:hiddenFill xmlns:a14="http://schemas.microsoft.com/office/drawing/2010/main">
                <a:solidFill>
                  <a:srgbClr val="FFFFFF"/>
                </a:solidFill>
              </a14:hiddenFill>
            </a:ext>
          </a:extLst>
        </p:spPr>
      </p:pic>
      <p:sp>
        <p:nvSpPr>
          <p:cNvPr id="20" name="Szövegdoboz 19"/>
          <p:cNvSpPr txBox="1"/>
          <p:nvPr/>
        </p:nvSpPr>
        <p:spPr>
          <a:xfrm>
            <a:off x="4590559" y="982387"/>
            <a:ext cx="3925281" cy="1569660"/>
          </a:xfrm>
          <a:prstGeom prst="rect">
            <a:avLst/>
          </a:prstGeom>
          <a:noFill/>
        </p:spPr>
        <p:txBody>
          <a:bodyPr wrap="square" rtlCol="0">
            <a:spAutoFit/>
          </a:bodyPr>
          <a:lstStyle/>
          <a:p>
            <a:r>
              <a:rPr lang="hu-HU" sz="2400" b="1" dirty="0" smtClean="0">
                <a:solidFill>
                  <a:srgbClr val="FF0000"/>
                </a:solidFill>
              </a:rPr>
              <a:t>hagyományos portfólió: </a:t>
            </a:r>
            <a:r>
              <a:rPr lang="hu-HU" sz="2400" dirty="0" smtClean="0"/>
              <a:t>írott, fényképes, rajzos, elsősorban </a:t>
            </a:r>
            <a:r>
              <a:rPr lang="hu-HU" sz="2400" dirty="0" smtClean="0">
                <a:solidFill>
                  <a:srgbClr val="FFC000"/>
                </a:solidFill>
              </a:rPr>
              <a:t>papíralapú</a:t>
            </a:r>
            <a:r>
              <a:rPr lang="hu-HU" sz="2400" dirty="0" smtClean="0"/>
              <a:t> munkákból álló gyűjtemény </a:t>
            </a:r>
            <a:endParaRPr lang="hu-HU" sz="2400" dirty="0"/>
          </a:p>
        </p:txBody>
      </p:sp>
    </p:spTree>
    <p:extLst>
      <p:ext uri="{BB962C8B-B14F-4D97-AF65-F5344CB8AC3E}">
        <p14:creationId xmlns:p14="http://schemas.microsoft.com/office/powerpoint/2010/main" val="1439571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24</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sp>
        <p:nvSpPr>
          <p:cNvPr id="3" name="Szövegdoboz 2"/>
          <p:cNvSpPr txBox="1"/>
          <p:nvPr/>
        </p:nvSpPr>
        <p:spPr>
          <a:xfrm>
            <a:off x="-276613" y="1089025"/>
            <a:ext cx="3948497" cy="5139869"/>
          </a:xfrm>
          <a:prstGeom prst="rect">
            <a:avLst/>
          </a:prstGeom>
          <a:noFill/>
        </p:spPr>
        <p:txBody>
          <a:bodyPr wrap="square" rtlCol="0">
            <a:spAutoFit/>
          </a:bodyPr>
          <a:lstStyle/>
          <a:p>
            <a:r>
              <a:rPr lang="hu-HU" sz="2400" b="1" dirty="0">
                <a:solidFill>
                  <a:srgbClr val="FF0000"/>
                </a:solidFill>
              </a:rPr>
              <a:t> </a:t>
            </a:r>
            <a:r>
              <a:rPr lang="hu-HU" sz="2400" b="1" dirty="0" smtClean="0">
                <a:solidFill>
                  <a:srgbClr val="FF0000"/>
                </a:solidFill>
              </a:rPr>
              <a:t>      e-portfólió </a:t>
            </a:r>
          </a:p>
          <a:p>
            <a:pPr lvl="1"/>
            <a:r>
              <a:rPr lang="hu-HU" sz="2000" b="1" dirty="0" smtClean="0"/>
              <a:t>előnyei</a:t>
            </a:r>
            <a:r>
              <a:rPr lang="hu-HU" sz="2400" b="1" dirty="0" smtClean="0"/>
              <a:t>: </a:t>
            </a:r>
          </a:p>
          <a:p>
            <a:pPr marL="800100" lvl="1" indent="-342900">
              <a:buFont typeface="Arial" panose="020B0604020202020204" pitchFamily="34" charset="0"/>
              <a:buChar char="•"/>
            </a:pPr>
            <a:r>
              <a:rPr lang="hu-HU" b="1" dirty="0" smtClean="0"/>
              <a:t>tartalmazhat média-elemeket, WEB 2.0 tartalmakat</a:t>
            </a:r>
          </a:p>
          <a:p>
            <a:pPr marL="800100" lvl="1" indent="-342900">
              <a:buFont typeface="Arial" panose="020B0604020202020204" pitchFamily="34" charset="0"/>
              <a:buChar char="•"/>
            </a:pPr>
            <a:endParaRPr lang="hu-HU" b="1" dirty="0" smtClean="0"/>
          </a:p>
          <a:p>
            <a:pPr marL="800100" lvl="1" indent="-342900">
              <a:buFont typeface="Arial" panose="020B0604020202020204" pitchFamily="34" charset="0"/>
              <a:buChar char="•"/>
            </a:pPr>
            <a:r>
              <a:rPr lang="hu-HU" b="1" dirty="0" smtClean="0"/>
              <a:t>könnyen publikálható, megosztható</a:t>
            </a:r>
          </a:p>
          <a:p>
            <a:pPr marL="800100" lvl="1" indent="-342900">
              <a:buFont typeface="Arial" panose="020B0604020202020204" pitchFamily="34" charset="0"/>
              <a:buChar char="•"/>
            </a:pPr>
            <a:endParaRPr lang="hu-HU" b="1" dirty="0" smtClean="0"/>
          </a:p>
          <a:p>
            <a:pPr marL="800100" lvl="1" indent="-342900">
              <a:buFont typeface="Arial" panose="020B0604020202020204" pitchFamily="34" charset="0"/>
              <a:buChar char="•"/>
            </a:pPr>
            <a:r>
              <a:rPr lang="hu-HU" b="1" dirty="0" err="1" smtClean="0"/>
              <a:t>E-Portfólió</a:t>
            </a:r>
            <a:r>
              <a:rPr lang="hu-HU" b="1" dirty="0" smtClean="0"/>
              <a:t> keretrendszer</a:t>
            </a:r>
          </a:p>
          <a:p>
            <a:pPr lvl="1"/>
            <a:endParaRPr lang="hu-HU" sz="2000" b="1" dirty="0"/>
          </a:p>
          <a:p>
            <a:pPr lvl="1"/>
            <a:r>
              <a:rPr lang="hu-HU" sz="2000" b="1" dirty="0" smtClean="0"/>
              <a:t>hátrányai:</a:t>
            </a:r>
          </a:p>
          <a:p>
            <a:pPr marL="800100" lvl="1" indent="-342900">
              <a:buFont typeface="Arial" panose="020B0604020202020204" pitchFamily="34" charset="0"/>
              <a:buChar char="•"/>
            </a:pPr>
            <a:r>
              <a:rPr lang="hu-HU" b="1" dirty="0" smtClean="0"/>
              <a:t>időigényes</a:t>
            </a:r>
          </a:p>
          <a:p>
            <a:pPr marL="800100" lvl="1" indent="-342900">
              <a:buFont typeface="Arial" panose="020B0604020202020204" pitchFamily="34" charset="0"/>
              <a:buChar char="•"/>
            </a:pPr>
            <a:endParaRPr lang="hu-HU" b="1" dirty="0" smtClean="0"/>
          </a:p>
          <a:p>
            <a:pPr marL="800100" lvl="1" indent="-342900">
              <a:buFont typeface="Arial" panose="020B0604020202020204" pitchFamily="34" charset="0"/>
              <a:buChar char="•"/>
            </a:pPr>
            <a:r>
              <a:rPr lang="hu-HU" b="1" dirty="0" smtClean="0"/>
              <a:t>munkaigényes</a:t>
            </a:r>
          </a:p>
          <a:p>
            <a:pPr marL="800100" lvl="1" indent="-342900">
              <a:buFont typeface="Arial" panose="020B0604020202020204" pitchFamily="34" charset="0"/>
              <a:buChar char="•"/>
            </a:pPr>
            <a:endParaRPr lang="hu-HU" b="1" dirty="0" smtClean="0"/>
          </a:p>
          <a:p>
            <a:pPr marL="800100" lvl="1" indent="-342900">
              <a:buFont typeface="Arial" panose="020B0604020202020204" pitchFamily="34" charset="0"/>
              <a:buChar char="•"/>
            </a:pPr>
            <a:r>
              <a:rPr lang="hu-HU" b="1" dirty="0" smtClean="0"/>
              <a:t>nyoma marad a világhálón</a:t>
            </a:r>
          </a:p>
          <a:p>
            <a:pPr marL="800100" lvl="1" indent="-342900">
              <a:buFont typeface="Arial" panose="020B0604020202020204" pitchFamily="34" charset="0"/>
              <a:buChar char="•"/>
            </a:pPr>
            <a:endParaRPr lang="hu-HU" sz="2400" dirty="0"/>
          </a:p>
        </p:txBody>
      </p:sp>
      <p:pic>
        <p:nvPicPr>
          <p:cNvPr id="22534" name="Picture 6" descr="https://tilleyl.files.wordpress.com/2010/10/eportfoli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08" y="1268724"/>
            <a:ext cx="5292092" cy="450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769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25</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pic>
        <p:nvPicPr>
          <p:cNvPr id="7" name="Kép 6"/>
          <p:cNvPicPr/>
          <p:nvPr/>
        </p:nvPicPr>
        <p:blipFill>
          <a:blip r:embed="rId3"/>
          <a:stretch>
            <a:fillRect/>
          </a:stretch>
        </p:blipFill>
        <p:spPr>
          <a:xfrm>
            <a:off x="0" y="1052736"/>
            <a:ext cx="9144000" cy="4896585"/>
          </a:xfrm>
          <a:prstGeom prst="rect">
            <a:avLst/>
          </a:prstGeom>
        </p:spPr>
      </p:pic>
      <p:sp>
        <p:nvSpPr>
          <p:cNvPr id="6" name="Téglalap 5"/>
          <p:cNvSpPr/>
          <p:nvPr/>
        </p:nvSpPr>
        <p:spPr>
          <a:xfrm>
            <a:off x="6263632" y="1065413"/>
            <a:ext cx="2880368" cy="369332"/>
          </a:xfrm>
          <a:prstGeom prst="rect">
            <a:avLst/>
          </a:prstGeom>
        </p:spPr>
        <p:txBody>
          <a:bodyPr wrap="square">
            <a:spAutoFit/>
          </a:bodyPr>
          <a:lstStyle/>
          <a:p>
            <a:r>
              <a:rPr lang="hu-HU" b="1" u="sng" dirty="0">
                <a:hlinkClick r:id="rId4"/>
              </a:rPr>
              <a:t>http://mahara.prompt.hu</a:t>
            </a:r>
            <a:r>
              <a:rPr lang="hu-HU" b="1" u="sng" dirty="0" smtClean="0">
                <a:hlinkClick r:id="rId4"/>
              </a:rPr>
              <a:t>/</a:t>
            </a:r>
            <a:endParaRPr lang="hu-HU" b="1" u="sng" dirty="0" smtClean="0"/>
          </a:p>
        </p:txBody>
      </p:sp>
    </p:spTree>
    <p:extLst>
      <p:ext uri="{BB962C8B-B14F-4D97-AF65-F5344CB8AC3E}">
        <p14:creationId xmlns:p14="http://schemas.microsoft.com/office/powerpoint/2010/main" val="4158212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26</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pic>
        <p:nvPicPr>
          <p:cNvPr id="7" name="Kép 6"/>
          <p:cNvPicPr/>
          <p:nvPr/>
        </p:nvPicPr>
        <p:blipFill>
          <a:blip r:embed="rId3"/>
          <a:stretch>
            <a:fillRect/>
          </a:stretch>
        </p:blipFill>
        <p:spPr>
          <a:xfrm>
            <a:off x="-2231" y="756663"/>
            <a:ext cx="9146231" cy="5599688"/>
          </a:xfrm>
          <a:prstGeom prst="rect">
            <a:avLst/>
          </a:prstGeom>
        </p:spPr>
      </p:pic>
    </p:spTree>
    <p:extLst>
      <p:ext uri="{BB962C8B-B14F-4D97-AF65-F5344CB8AC3E}">
        <p14:creationId xmlns:p14="http://schemas.microsoft.com/office/powerpoint/2010/main" val="4015104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27</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graphicFrame>
        <p:nvGraphicFramePr>
          <p:cNvPr id="3" name="Táblázat 2"/>
          <p:cNvGraphicFramePr>
            <a:graphicFrameLocks noGrp="1"/>
          </p:cNvGraphicFramePr>
          <p:nvPr>
            <p:extLst>
              <p:ext uri="{D42A27DB-BD31-4B8C-83A1-F6EECF244321}">
                <p14:modId xmlns:p14="http://schemas.microsoft.com/office/powerpoint/2010/main" val="3372614801"/>
              </p:ext>
            </p:extLst>
          </p:nvPr>
        </p:nvGraphicFramePr>
        <p:xfrm>
          <a:off x="431471" y="964422"/>
          <a:ext cx="8281057" cy="1188720"/>
        </p:xfrm>
        <a:graphic>
          <a:graphicData uri="http://schemas.openxmlformats.org/drawingml/2006/table">
            <a:tbl>
              <a:tblPr firstRow="1" firstCol="1" lastRow="1" lastCol="1" bandRow="1" bandCol="1">
                <a:tableStyleId>{5C22544A-7EE6-4342-B048-85BDC9FD1C3A}</a:tableStyleId>
              </a:tblPr>
              <a:tblGrid>
                <a:gridCol w="3420437">
                  <a:extLst>
                    <a:ext uri="{9D8B030D-6E8A-4147-A177-3AD203B41FA5}">
                      <a16:colId xmlns:a16="http://schemas.microsoft.com/office/drawing/2014/main" val="20000"/>
                    </a:ext>
                  </a:extLst>
                </a:gridCol>
                <a:gridCol w="4860620">
                  <a:extLst>
                    <a:ext uri="{9D8B030D-6E8A-4147-A177-3AD203B41FA5}">
                      <a16:colId xmlns:a16="http://schemas.microsoft.com/office/drawing/2014/main" val="20001"/>
                    </a:ext>
                  </a:extLst>
                </a:gridCol>
              </a:tblGrid>
              <a:tr h="0">
                <a:tc>
                  <a:txBody>
                    <a:bodyPr/>
                    <a:lstStyle/>
                    <a:p>
                      <a:pPr>
                        <a:lnSpc>
                          <a:spcPct val="150000"/>
                        </a:lnSpc>
                        <a:spcAft>
                          <a:spcPts val="0"/>
                        </a:spcAft>
                      </a:pPr>
                      <a:r>
                        <a:rPr lang="hu-HU" sz="1800" dirty="0">
                          <a:effectLst/>
                        </a:rPr>
                        <a:t>A portfólió készítésének </a:t>
                      </a:r>
                      <a:r>
                        <a:rPr lang="hu-HU" sz="1800" dirty="0">
                          <a:solidFill>
                            <a:srgbClr val="FF0000"/>
                          </a:solidFill>
                          <a:effectLst/>
                        </a:rPr>
                        <a:t>szakaszai</a:t>
                      </a:r>
                      <a:endParaRPr lang="hu-HU" sz="1600" dirty="0">
                        <a:solidFill>
                          <a:srgbClr val="FF0000"/>
                        </a:solidFill>
                        <a:effectLst/>
                        <a:latin typeface="Calibri"/>
                        <a:ea typeface="Calibri"/>
                        <a:cs typeface="Times New Roman"/>
                      </a:endParaRPr>
                    </a:p>
                  </a:txBody>
                  <a:tcPr marL="68580" marR="68580" marT="0" marB="0">
                    <a:solidFill>
                      <a:schemeClr val="bg1">
                        <a:lumMod val="50000"/>
                        <a:lumOff val="50000"/>
                      </a:schemeClr>
                    </a:solidFill>
                  </a:tcPr>
                </a:tc>
                <a:tc>
                  <a:txBody>
                    <a:bodyPr/>
                    <a:lstStyle/>
                    <a:p>
                      <a:pPr>
                        <a:lnSpc>
                          <a:spcPct val="150000"/>
                        </a:lnSpc>
                        <a:spcAft>
                          <a:spcPts val="0"/>
                        </a:spcAft>
                      </a:pPr>
                      <a:r>
                        <a:rPr lang="hu-HU" sz="2000" dirty="0">
                          <a:solidFill>
                            <a:srgbClr val="FF0000"/>
                          </a:solidFill>
                          <a:effectLst/>
                        </a:rPr>
                        <a:t>Legfontosabb kérdések:</a:t>
                      </a:r>
                      <a:endParaRPr lang="hu-HU" sz="1800" dirty="0">
                        <a:solidFill>
                          <a:srgbClr val="FF0000"/>
                        </a:solidFill>
                        <a:effectLst/>
                      </a:endParaRPr>
                    </a:p>
                    <a:p>
                      <a:pPr lvl="1">
                        <a:lnSpc>
                          <a:spcPct val="150000"/>
                        </a:lnSpc>
                        <a:spcAft>
                          <a:spcPts val="0"/>
                        </a:spcAft>
                      </a:pPr>
                      <a:r>
                        <a:rPr lang="hu-HU" sz="1600" b="0" dirty="0">
                          <a:effectLst/>
                        </a:rPr>
                        <a:t>megbízó / pályázat kiíró / oktató, tanár</a:t>
                      </a:r>
                      <a:endParaRPr lang="hu-HU" sz="1400" b="0" dirty="0">
                        <a:effectLst/>
                      </a:endParaRPr>
                    </a:p>
                    <a:p>
                      <a:pPr lvl="1">
                        <a:lnSpc>
                          <a:spcPct val="150000"/>
                        </a:lnSpc>
                        <a:spcAft>
                          <a:spcPts val="0"/>
                        </a:spcAft>
                      </a:pPr>
                      <a:r>
                        <a:rPr lang="hu-HU" sz="1600" b="0" dirty="0">
                          <a:effectLst/>
                        </a:rPr>
                        <a:t>megbízott / pályázó / hallgató, tanuló</a:t>
                      </a:r>
                      <a:endParaRPr lang="hu-HU" sz="1400" b="0" dirty="0">
                        <a:effectLst/>
                        <a:latin typeface="Calibri"/>
                        <a:ea typeface="Calibri"/>
                        <a:cs typeface="Times New Roman"/>
                      </a:endParaRPr>
                    </a:p>
                  </a:txBody>
                  <a:tcPr marL="68580" marR="68580" marT="0" marB="0">
                    <a:solidFill>
                      <a:schemeClr val="bg1">
                        <a:lumMod val="50000"/>
                        <a:lumOff val="50000"/>
                      </a:schemeClr>
                    </a:solidFill>
                  </a:tcPr>
                </a:tc>
                <a:extLst>
                  <a:ext uri="{0D108BD9-81ED-4DB2-BD59-A6C34878D82A}">
                    <a16:rowId xmlns:a16="http://schemas.microsoft.com/office/drawing/2014/main" val="10000"/>
                  </a:ext>
                </a:extLst>
              </a:tr>
            </a:tbl>
          </a:graphicData>
        </a:graphic>
      </p:graphicFrame>
      <p:graphicFrame>
        <p:nvGraphicFramePr>
          <p:cNvPr id="8" name="Táblázat 7"/>
          <p:cNvGraphicFramePr>
            <a:graphicFrameLocks noGrp="1"/>
          </p:cNvGraphicFramePr>
          <p:nvPr>
            <p:extLst>
              <p:ext uri="{D42A27DB-BD31-4B8C-83A1-F6EECF244321}">
                <p14:modId xmlns:p14="http://schemas.microsoft.com/office/powerpoint/2010/main" val="3134756338"/>
              </p:ext>
            </p:extLst>
          </p:nvPr>
        </p:nvGraphicFramePr>
        <p:xfrm>
          <a:off x="431472" y="2512465"/>
          <a:ext cx="8281057" cy="3337560"/>
        </p:xfrm>
        <a:graphic>
          <a:graphicData uri="http://schemas.openxmlformats.org/drawingml/2006/table">
            <a:tbl>
              <a:tblPr firstRow="1" firstCol="1" lastRow="1" lastCol="1" bandRow="1" bandCol="1">
                <a:tableStyleId>{5C22544A-7EE6-4342-B048-85BDC9FD1C3A}</a:tableStyleId>
              </a:tblPr>
              <a:tblGrid>
                <a:gridCol w="3420436">
                  <a:extLst>
                    <a:ext uri="{9D8B030D-6E8A-4147-A177-3AD203B41FA5}">
                      <a16:colId xmlns:a16="http://schemas.microsoft.com/office/drawing/2014/main" val="20000"/>
                    </a:ext>
                  </a:extLst>
                </a:gridCol>
                <a:gridCol w="4860621">
                  <a:extLst>
                    <a:ext uri="{9D8B030D-6E8A-4147-A177-3AD203B41FA5}">
                      <a16:colId xmlns:a16="http://schemas.microsoft.com/office/drawing/2014/main" val="20001"/>
                    </a:ext>
                  </a:extLst>
                </a:gridCol>
              </a:tblGrid>
              <a:tr h="0">
                <a:tc>
                  <a:txBody>
                    <a:bodyPr/>
                    <a:lstStyle/>
                    <a:p>
                      <a:pPr>
                        <a:lnSpc>
                          <a:spcPct val="150000"/>
                        </a:lnSpc>
                        <a:spcAft>
                          <a:spcPts val="0"/>
                        </a:spcAft>
                      </a:pPr>
                      <a:r>
                        <a:rPr lang="hu-HU" sz="1800" dirty="0">
                          <a:effectLst/>
                        </a:rPr>
                        <a:t>Célok kitűzése</a:t>
                      </a:r>
                      <a:endParaRPr lang="hu-HU" sz="1600" dirty="0">
                        <a:effectLst/>
                        <a:latin typeface="Calibri"/>
                        <a:ea typeface="Calibri"/>
                        <a:cs typeface="Times New Roman"/>
                      </a:endParaRPr>
                    </a:p>
                  </a:txBody>
                  <a:tcPr marL="68580" marR="68580" marT="0" marB="0">
                    <a:solidFill>
                      <a:schemeClr val="bg1">
                        <a:lumMod val="50000"/>
                        <a:lumOff val="50000"/>
                      </a:schemeClr>
                    </a:solidFill>
                  </a:tcPr>
                </a:tc>
                <a:tc>
                  <a:txBody>
                    <a:bodyPr/>
                    <a:lstStyle/>
                    <a:p>
                      <a:pPr>
                        <a:lnSpc>
                          <a:spcPct val="150000"/>
                        </a:lnSpc>
                        <a:spcAft>
                          <a:spcPts val="0"/>
                        </a:spcAft>
                      </a:pPr>
                      <a:r>
                        <a:rPr lang="hu-HU" sz="1600" dirty="0">
                          <a:effectLst/>
                        </a:rPr>
                        <a:t>Mit akarok </a:t>
                      </a:r>
                      <a:r>
                        <a:rPr lang="hu-HU" sz="1600" dirty="0" smtClean="0">
                          <a:effectLst/>
                        </a:rPr>
                        <a:t>dokumentálni? </a:t>
                      </a:r>
                    </a:p>
                    <a:p>
                      <a:pPr>
                        <a:lnSpc>
                          <a:spcPct val="150000"/>
                        </a:lnSpc>
                        <a:spcAft>
                          <a:spcPts val="0"/>
                        </a:spcAft>
                      </a:pPr>
                      <a:r>
                        <a:rPr lang="hu-HU" sz="1600" dirty="0" smtClean="0">
                          <a:effectLst/>
                        </a:rPr>
                        <a:t>Milyen </a:t>
                      </a:r>
                      <a:r>
                        <a:rPr lang="hu-HU" sz="1600" dirty="0">
                          <a:effectLst/>
                        </a:rPr>
                        <a:t>típusú </a:t>
                      </a:r>
                      <a:r>
                        <a:rPr lang="hu-HU" sz="1600" dirty="0" smtClean="0">
                          <a:effectLst/>
                        </a:rPr>
                        <a:t>lesz</a:t>
                      </a:r>
                      <a:r>
                        <a:rPr lang="hu-HU" sz="1600" dirty="0">
                          <a:effectLst/>
                        </a:rPr>
                        <a:t>? </a:t>
                      </a:r>
                      <a:endParaRPr lang="hu-HU" sz="1600" dirty="0" smtClean="0">
                        <a:effectLst/>
                      </a:endParaRPr>
                    </a:p>
                    <a:p>
                      <a:pPr>
                        <a:lnSpc>
                          <a:spcPct val="150000"/>
                        </a:lnSpc>
                        <a:spcAft>
                          <a:spcPts val="0"/>
                        </a:spcAft>
                      </a:pPr>
                      <a:r>
                        <a:rPr lang="hu-HU" sz="1600" dirty="0" smtClean="0">
                          <a:effectLst/>
                        </a:rPr>
                        <a:t>Kik </a:t>
                      </a:r>
                      <a:r>
                        <a:rPr lang="hu-HU" sz="1600" dirty="0">
                          <a:effectLst/>
                        </a:rPr>
                        <a:t>fogják olvasni?</a:t>
                      </a:r>
                      <a:endParaRPr lang="hu-HU" sz="1400" dirty="0">
                        <a:effectLst/>
                        <a:latin typeface="Calibri"/>
                        <a:ea typeface="Calibri"/>
                        <a:cs typeface="Times New Roman"/>
                      </a:endParaRPr>
                    </a:p>
                  </a:txBody>
                  <a:tcPr marL="68580" marR="68580" marT="0" marB="0">
                    <a:solidFill>
                      <a:schemeClr val="bg1">
                        <a:lumMod val="50000"/>
                        <a:lumOff val="50000"/>
                      </a:schemeClr>
                    </a:solidFill>
                  </a:tcPr>
                </a:tc>
                <a:extLst>
                  <a:ext uri="{0D108BD9-81ED-4DB2-BD59-A6C34878D82A}">
                    <a16:rowId xmlns:a16="http://schemas.microsoft.com/office/drawing/2014/main" val="10000"/>
                  </a:ext>
                </a:extLst>
              </a:tr>
              <a:tr h="0">
                <a:tc>
                  <a:txBody>
                    <a:bodyPr/>
                    <a:lstStyle/>
                    <a:p>
                      <a:pPr>
                        <a:lnSpc>
                          <a:spcPct val="150000"/>
                        </a:lnSpc>
                        <a:spcAft>
                          <a:spcPts val="0"/>
                        </a:spcAft>
                      </a:pPr>
                      <a:r>
                        <a:rPr lang="hu-HU" sz="1800" dirty="0" smtClean="0">
                          <a:effectLst/>
                          <a:latin typeface="Calibri"/>
                          <a:ea typeface="Calibri"/>
                          <a:cs typeface="Times New Roman"/>
                        </a:rPr>
                        <a:t>Tervezés, előkészítés</a:t>
                      </a:r>
                      <a:endParaRPr lang="hu-HU" sz="1600" dirty="0">
                        <a:effectLst/>
                        <a:latin typeface="Calibri"/>
                        <a:ea typeface="Calibri"/>
                        <a:cs typeface="Times New Roman"/>
                      </a:endParaRPr>
                    </a:p>
                  </a:txBody>
                  <a:tcPr marL="68580" marR="68580" marT="0" marB="0">
                    <a:solidFill>
                      <a:schemeClr val="bg1">
                        <a:lumMod val="50000"/>
                        <a:lumOff val="50000"/>
                      </a:schemeClr>
                    </a:solidFill>
                  </a:tcPr>
                </a:tc>
                <a:tc>
                  <a:txBody>
                    <a:bodyPr/>
                    <a:lstStyle/>
                    <a:p>
                      <a:pPr>
                        <a:lnSpc>
                          <a:spcPct val="150000"/>
                        </a:lnSpc>
                        <a:spcAft>
                          <a:spcPts val="0"/>
                        </a:spcAft>
                      </a:pPr>
                      <a:r>
                        <a:rPr lang="hu-HU" sz="1600" dirty="0" smtClean="0">
                          <a:effectLst/>
                          <a:latin typeface="Calibri"/>
                          <a:ea typeface="Calibri"/>
                          <a:cs typeface="Times New Roman"/>
                        </a:rPr>
                        <a:t>Konzultáció a 2 fél között</a:t>
                      </a:r>
                    </a:p>
                    <a:p>
                      <a:pPr>
                        <a:lnSpc>
                          <a:spcPct val="150000"/>
                        </a:lnSpc>
                        <a:spcAft>
                          <a:spcPts val="0"/>
                        </a:spcAft>
                      </a:pPr>
                      <a:r>
                        <a:rPr lang="hu-HU" sz="1600" dirty="0" smtClean="0">
                          <a:effectLst/>
                          <a:latin typeface="Calibri"/>
                          <a:ea typeface="Calibri"/>
                          <a:cs typeface="Times New Roman"/>
                        </a:rPr>
                        <a:t>Dokumentumok tisztázása</a:t>
                      </a:r>
                    </a:p>
                    <a:p>
                      <a:pPr>
                        <a:lnSpc>
                          <a:spcPct val="150000"/>
                        </a:lnSpc>
                        <a:spcAft>
                          <a:spcPts val="0"/>
                        </a:spcAft>
                      </a:pPr>
                      <a:r>
                        <a:rPr lang="hu-HU" sz="1600" dirty="0" smtClean="0">
                          <a:effectLst/>
                          <a:latin typeface="Calibri"/>
                          <a:ea typeface="Calibri"/>
                          <a:cs typeface="Times New Roman"/>
                        </a:rPr>
                        <a:t>Lebonyolítás mikéntje (előkészítés, ellenőrzés)</a:t>
                      </a:r>
                      <a:endParaRPr lang="hu-HU" sz="1600" dirty="0">
                        <a:effectLst/>
                        <a:latin typeface="Calibri"/>
                        <a:ea typeface="Calibri"/>
                        <a:cs typeface="Times New Roman"/>
                      </a:endParaRPr>
                    </a:p>
                  </a:txBody>
                  <a:tcPr marL="68580" marR="68580" marT="0" marB="0">
                    <a:solidFill>
                      <a:schemeClr val="bg1">
                        <a:lumMod val="50000"/>
                        <a:lumOff val="50000"/>
                      </a:schemeClr>
                    </a:solidFill>
                  </a:tcPr>
                </a:tc>
                <a:extLst>
                  <a:ext uri="{0D108BD9-81ED-4DB2-BD59-A6C34878D82A}">
                    <a16:rowId xmlns:a16="http://schemas.microsoft.com/office/drawing/2014/main" val="10001"/>
                  </a:ext>
                </a:extLst>
              </a:tr>
              <a:tr h="0">
                <a:tc>
                  <a:txBody>
                    <a:bodyPr/>
                    <a:lstStyle/>
                    <a:p>
                      <a:pPr>
                        <a:lnSpc>
                          <a:spcPct val="150000"/>
                        </a:lnSpc>
                        <a:spcAft>
                          <a:spcPts val="0"/>
                        </a:spcAft>
                      </a:pPr>
                      <a:r>
                        <a:rPr lang="hu-HU" sz="1800" dirty="0" smtClean="0">
                          <a:effectLst/>
                          <a:latin typeface="Calibri"/>
                          <a:ea typeface="Calibri"/>
                          <a:cs typeface="Times New Roman"/>
                        </a:rPr>
                        <a:t>Visszajelzés</a:t>
                      </a:r>
                      <a:endParaRPr lang="hu-HU" sz="1600" dirty="0">
                        <a:effectLst/>
                        <a:latin typeface="Calibri"/>
                        <a:ea typeface="Calibri"/>
                        <a:cs typeface="Times New Roman"/>
                      </a:endParaRPr>
                    </a:p>
                  </a:txBody>
                  <a:tcPr marL="68580" marR="68580" marT="0" marB="0">
                    <a:solidFill>
                      <a:schemeClr val="bg1">
                        <a:lumMod val="50000"/>
                        <a:lumOff val="50000"/>
                      </a:schemeClr>
                    </a:solidFill>
                  </a:tcPr>
                </a:tc>
                <a:tc>
                  <a:txBody>
                    <a:bodyPr/>
                    <a:lstStyle/>
                    <a:p>
                      <a:pPr>
                        <a:lnSpc>
                          <a:spcPct val="150000"/>
                        </a:lnSpc>
                        <a:spcAft>
                          <a:spcPts val="0"/>
                        </a:spcAft>
                      </a:pPr>
                      <a:r>
                        <a:rPr lang="hu-HU" sz="1600" dirty="0" smtClean="0">
                          <a:effectLst/>
                          <a:latin typeface="Calibri"/>
                          <a:ea typeface="Calibri"/>
                          <a:cs typeface="Times New Roman"/>
                        </a:rPr>
                        <a:t>Szempontok, személyek, időpont</a:t>
                      </a:r>
                      <a:endParaRPr lang="hu-HU" sz="1600" dirty="0">
                        <a:effectLst/>
                        <a:latin typeface="Calibri"/>
                        <a:ea typeface="Calibri"/>
                        <a:cs typeface="Times New Roman"/>
                      </a:endParaRPr>
                    </a:p>
                  </a:txBody>
                  <a:tcPr marL="68580" marR="68580" marT="0" marB="0">
                    <a:solidFill>
                      <a:schemeClr val="bg1">
                        <a:lumMod val="50000"/>
                        <a:lumOff val="50000"/>
                      </a:schemeClr>
                    </a:solidFill>
                  </a:tcPr>
                </a:tc>
                <a:extLst>
                  <a:ext uri="{0D108BD9-81ED-4DB2-BD59-A6C34878D82A}">
                    <a16:rowId xmlns:a16="http://schemas.microsoft.com/office/drawing/2014/main" val="10002"/>
                  </a:ext>
                </a:extLst>
              </a:tr>
              <a:tr h="0">
                <a:tc>
                  <a:txBody>
                    <a:bodyPr/>
                    <a:lstStyle/>
                    <a:p>
                      <a:pPr>
                        <a:lnSpc>
                          <a:spcPct val="150000"/>
                        </a:lnSpc>
                        <a:spcAft>
                          <a:spcPts val="0"/>
                        </a:spcAft>
                      </a:pPr>
                      <a:r>
                        <a:rPr lang="hu-HU" sz="1600" dirty="0" smtClean="0">
                          <a:effectLst/>
                          <a:latin typeface="Calibri"/>
                          <a:ea typeface="Calibri"/>
                          <a:cs typeface="Times New Roman"/>
                        </a:rPr>
                        <a:t>Értékelés</a:t>
                      </a:r>
                      <a:endParaRPr lang="hu-HU" sz="1600" dirty="0">
                        <a:effectLst/>
                        <a:latin typeface="Calibri"/>
                        <a:ea typeface="Calibri"/>
                        <a:cs typeface="Times New Roman"/>
                      </a:endParaRPr>
                    </a:p>
                  </a:txBody>
                  <a:tcPr marL="68580" marR="68580" marT="0" marB="0">
                    <a:solidFill>
                      <a:schemeClr val="bg1">
                        <a:lumMod val="50000"/>
                        <a:lumOff val="50000"/>
                      </a:schemeClr>
                    </a:solidFill>
                  </a:tcPr>
                </a:tc>
                <a:tc>
                  <a:txBody>
                    <a:bodyPr/>
                    <a:lstStyle/>
                    <a:p>
                      <a:pPr>
                        <a:lnSpc>
                          <a:spcPct val="150000"/>
                        </a:lnSpc>
                        <a:spcAft>
                          <a:spcPts val="0"/>
                        </a:spcAft>
                      </a:pPr>
                      <a:r>
                        <a:rPr lang="hu-HU" sz="1600" dirty="0" smtClean="0">
                          <a:effectLst/>
                          <a:latin typeface="Calibri"/>
                          <a:ea typeface="Calibri"/>
                          <a:cs typeface="Times New Roman"/>
                        </a:rPr>
                        <a:t>Célja, szempontjai, értékelők személye, </a:t>
                      </a:r>
                    </a:p>
                    <a:p>
                      <a:pPr>
                        <a:lnSpc>
                          <a:spcPct val="150000"/>
                        </a:lnSpc>
                        <a:spcAft>
                          <a:spcPts val="0"/>
                        </a:spcAft>
                      </a:pPr>
                      <a:r>
                        <a:rPr lang="hu-HU" sz="1600" dirty="0" smtClean="0">
                          <a:effectLst/>
                          <a:latin typeface="Calibri"/>
                          <a:ea typeface="Calibri"/>
                          <a:cs typeface="Times New Roman"/>
                        </a:rPr>
                        <a:t>értékelés formája</a:t>
                      </a:r>
                      <a:endParaRPr lang="hu-HU" sz="1600" dirty="0">
                        <a:effectLst/>
                        <a:latin typeface="Calibri"/>
                        <a:ea typeface="Calibri"/>
                        <a:cs typeface="Times New Roman"/>
                      </a:endParaRPr>
                    </a:p>
                  </a:txBody>
                  <a:tcPr marL="68580" marR="68580" marT="0" marB="0">
                    <a:solidFill>
                      <a:schemeClr val="bg1">
                        <a:lumMod val="50000"/>
                        <a:lumOff val="5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933082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28</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graphicFrame>
        <p:nvGraphicFramePr>
          <p:cNvPr id="3" name="Táblázat 2"/>
          <p:cNvGraphicFramePr>
            <a:graphicFrameLocks noGrp="1"/>
          </p:cNvGraphicFramePr>
          <p:nvPr>
            <p:extLst>
              <p:ext uri="{D42A27DB-BD31-4B8C-83A1-F6EECF244321}">
                <p14:modId xmlns:p14="http://schemas.microsoft.com/office/powerpoint/2010/main" val="66338261"/>
              </p:ext>
            </p:extLst>
          </p:nvPr>
        </p:nvGraphicFramePr>
        <p:xfrm>
          <a:off x="431471" y="964422"/>
          <a:ext cx="8281057" cy="457200"/>
        </p:xfrm>
        <a:graphic>
          <a:graphicData uri="http://schemas.openxmlformats.org/drawingml/2006/table">
            <a:tbl>
              <a:tblPr firstRow="1" firstCol="1" lastRow="1" lastCol="1" bandRow="1" bandCol="1">
                <a:tableStyleId>{5C22544A-7EE6-4342-B048-85BDC9FD1C3A}</a:tableStyleId>
              </a:tblPr>
              <a:tblGrid>
                <a:gridCol w="3420437">
                  <a:extLst>
                    <a:ext uri="{9D8B030D-6E8A-4147-A177-3AD203B41FA5}">
                      <a16:colId xmlns:a16="http://schemas.microsoft.com/office/drawing/2014/main" val="20000"/>
                    </a:ext>
                  </a:extLst>
                </a:gridCol>
                <a:gridCol w="4860620">
                  <a:extLst>
                    <a:ext uri="{9D8B030D-6E8A-4147-A177-3AD203B41FA5}">
                      <a16:colId xmlns:a16="http://schemas.microsoft.com/office/drawing/2014/main" val="20001"/>
                    </a:ext>
                  </a:extLst>
                </a:gridCol>
              </a:tblGrid>
              <a:tr h="0">
                <a:tc>
                  <a:txBody>
                    <a:bodyPr/>
                    <a:lstStyle/>
                    <a:p>
                      <a:pPr>
                        <a:lnSpc>
                          <a:spcPct val="150000"/>
                        </a:lnSpc>
                        <a:spcAft>
                          <a:spcPts val="0"/>
                        </a:spcAft>
                      </a:pPr>
                      <a:r>
                        <a:rPr lang="hu-HU" sz="1800" dirty="0">
                          <a:effectLst/>
                        </a:rPr>
                        <a:t>A portfólió készítésének </a:t>
                      </a:r>
                      <a:r>
                        <a:rPr lang="hu-HU" sz="1800" dirty="0">
                          <a:solidFill>
                            <a:srgbClr val="FF0000"/>
                          </a:solidFill>
                          <a:effectLst/>
                        </a:rPr>
                        <a:t>szakaszai</a:t>
                      </a:r>
                      <a:endParaRPr lang="hu-HU" sz="1600" dirty="0">
                        <a:solidFill>
                          <a:srgbClr val="FF0000"/>
                        </a:solidFill>
                        <a:effectLst/>
                        <a:latin typeface="Calibri"/>
                        <a:ea typeface="Calibri"/>
                        <a:cs typeface="Times New Roman"/>
                      </a:endParaRPr>
                    </a:p>
                  </a:txBody>
                  <a:tcPr marL="68580" marR="68580" marT="0" marB="0">
                    <a:solidFill>
                      <a:schemeClr val="bg1">
                        <a:lumMod val="50000"/>
                        <a:lumOff val="50000"/>
                      </a:schemeClr>
                    </a:solidFill>
                  </a:tcPr>
                </a:tc>
                <a:tc>
                  <a:txBody>
                    <a:bodyPr/>
                    <a:lstStyle/>
                    <a:p>
                      <a:pPr>
                        <a:lnSpc>
                          <a:spcPct val="150000"/>
                        </a:lnSpc>
                        <a:spcAft>
                          <a:spcPts val="0"/>
                        </a:spcAft>
                      </a:pPr>
                      <a:r>
                        <a:rPr lang="hu-HU" sz="2000" dirty="0" smtClean="0">
                          <a:solidFill>
                            <a:srgbClr val="FF0000"/>
                          </a:solidFill>
                          <a:effectLst/>
                        </a:rPr>
                        <a:t>A szakaszok tartalma:</a:t>
                      </a:r>
                      <a:endParaRPr lang="hu-HU" sz="1800" dirty="0">
                        <a:solidFill>
                          <a:srgbClr val="FF0000"/>
                        </a:solidFill>
                        <a:effectLst/>
                      </a:endParaRPr>
                    </a:p>
                  </a:txBody>
                  <a:tcPr marL="68580" marR="68580" marT="0" marB="0">
                    <a:solidFill>
                      <a:schemeClr val="bg1">
                        <a:lumMod val="50000"/>
                        <a:lumOff val="50000"/>
                      </a:schemeClr>
                    </a:solidFill>
                  </a:tcPr>
                </a:tc>
                <a:extLst>
                  <a:ext uri="{0D108BD9-81ED-4DB2-BD59-A6C34878D82A}">
                    <a16:rowId xmlns:a16="http://schemas.microsoft.com/office/drawing/2014/main" val="10000"/>
                  </a:ext>
                </a:extLst>
              </a:tr>
            </a:tbl>
          </a:graphicData>
        </a:graphic>
      </p:graphicFrame>
      <p:graphicFrame>
        <p:nvGraphicFramePr>
          <p:cNvPr id="8" name="Táblázat 7"/>
          <p:cNvGraphicFramePr>
            <a:graphicFrameLocks noGrp="1"/>
          </p:cNvGraphicFramePr>
          <p:nvPr>
            <p:extLst>
              <p:ext uri="{D42A27DB-BD31-4B8C-83A1-F6EECF244321}">
                <p14:modId xmlns:p14="http://schemas.microsoft.com/office/powerpoint/2010/main" val="1981724970"/>
              </p:ext>
            </p:extLst>
          </p:nvPr>
        </p:nvGraphicFramePr>
        <p:xfrm>
          <a:off x="431472" y="1699068"/>
          <a:ext cx="8281057" cy="4480560"/>
        </p:xfrm>
        <a:graphic>
          <a:graphicData uri="http://schemas.openxmlformats.org/drawingml/2006/table">
            <a:tbl>
              <a:tblPr firstRow="1" firstCol="1" lastRow="1" lastCol="1" bandRow="1" bandCol="1">
                <a:tableStyleId>{5C22544A-7EE6-4342-B048-85BDC9FD1C3A}</a:tableStyleId>
              </a:tblPr>
              <a:tblGrid>
                <a:gridCol w="3420436">
                  <a:extLst>
                    <a:ext uri="{9D8B030D-6E8A-4147-A177-3AD203B41FA5}">
                      <a16:colId xmlns:a16="http://schemas.microsoft.com/office/drawing/2014/main" val="20000"/>
                    </a:ext>
                  </a:extLst>
                </a:gridCol>
                <a:gridCol w="4860621">
                  <a:extLst>
                    <a:ext uri="{9D8B030D-6E8A-4147-A177-3AD203B41FA5}">
                      <a16:colId xmlns:a16="http://schemas.microsoft.com/office/drawing/2014/main" val="20001"/>
                    </a:ext>
                  </a:extLst>
                </a:gridCol>
              </a:tblGrid>
              <a:tr h="0">
                <a:tc>
                  <a:txBody>
                    <a:bodyPr/>
                    <a:lstStyle/>
                    <a:p>
                      <a:pPr>
                        <a:lnSpc>
                          <a:spcPct val="150000"/>
                        </a:lnSpc>
                        <a:spcAft>
                          <a:spcPts val="0"/>
                        </a:spcAft>
                      </a:pPr>
                      <a:r>
                        <a:rPr lang="hu-HU" sz="1800" dirty="0">
                          <a:effectLst/>
                        </a:rPr>
                        <a:t>Célok kitűzése</a:t>
                      </a:r>
                      <a:endParaRPr lang="hu-HU" sz="1600" dirty="0">
                        <a:effectLst/>
                        <a:latin typeface="Calibri"/>
                        <a:ea typeface="Calibri"/>
                        <a:cs typeface="Times New Roman"/>
                      </a:endParaRPr>
                    </a:p>
                  </a:txBody>
                  <a:tcPr marL="68580" marR="68580" marT="0" marB="0">
                    <a:solidFill>
                      <a:schemeClr val="bg1">
                        <a:lumMod val="50000"/>
                        <a:lumOff val="50000"/>
                      </a:schemeClr>
                    </a:solidFill>
                  </a:tcPr>
                </a:tc>
                <a:tc>
                  <a:txBody>
                    <a:bodyPr/>
                    <a:lstStyle/>
                    <a:p>
                      <a:pPr>
                        <a:lnSpc>
                          <a:spcPct val="150000"/>
                        </a:lnSpc>
                        <a:spcAft>
                          <a:spcPts val="0"/>
                        </a:spcAft>
                      </a:pPr>
                      <a:r>
                        <a:rPr lang="hu-HU" sz="1600" dirty="0" smtClean="0">
                          <a:effectLst/>
                          <a:latin typeface="+mn-lt"/>
                          <a:ea typeface="+mn-ea"/>
                          <a:cs typeface="+mn-cs"/>
                        </a:rPr>
                        <a:t>Cél,</a:t>
                      </a:r>
                      <a:r>
                        <a:rPr lang="hu-HU" sz="1600" baseline="0" dirty="0" smtClean="0">
                          <a:effectLst/>
                          <a:latin typeface="+mn-lt"/>
                          <a:ea typeface="+mn-ea"/>
                          <a:cs typeface="+mn-cs"/>
                        </a:rPr>
                        <a:t> felhasználási terület, közönség megismerése</a:t>
                      </a:r>
                    </a:p>
                    <a:p>
                      <a:pPr>
                        <a:lnSpc>
                          <a:spcPct val="150000"/>
                        </a:lnSpc>
                        <a:spcAft>
                          <a:spcPts val="0"/>
                        </a:spcAft>
                      </a:pPr>
                      <a:r>
                        <a:rPr lang="hu-HU" sz="1600" baseline="0" dirty="0" smtClean="0">
                          <a:effectLst/>
                          <a:latin typeface="+mn-lt"/>
                          <a:ea typeface="+mn-ea"/>
                          <a:cs typeface="+mn-cs"/>
                        </a:rPr>
                        <a:t>Dokumentumok köre</a:t>
                      </a:r>
                    </a:p>
                    <a:p>
                      <a:pPr>
                        <a:lnSpc>
                          <a:spcPct val="150000"/>
                        </a:lnSpc>
                        <a:spcAft>
                          <a:spcPts val="0"/>
                        </a:spcAft>
                      </a:pPr>
                      <a:r>
                        <a:rPr lang="hu-HU" sz="1600" baseline="0" dirty="0" smtClean="0">
                          <a:effectLst/>
                          <a:latin typeface="+mn-lt"/>
                          <a:ea typeface="+mn-ea"/>
                          <a:cs typeface="+mn-cs"/>
                        </a:rPr>
                        <a:t>Értékelési táblázatok</a:t>
                      </a:r>
                      <a:endParaRPr lang="hu-HU" sz="1400" dirty="0">
                        <a:effectLst/>
                        <a:latin typeface="Calibri"/>
                        <a:ea typeface="Calibri"/>
                        <a:cs typeface="Times New Roman"/>
                      </a:endParaRPr>
                    </a:p>
                  </a:txBody>
                  <a:tcPr marL="68580" marR="68580" marT="0" marB="0">
                    <a:solidFill>
                      <a:schemeClr val="bg1">
                        <a:lumMod val="50000"/>
                        <a:lumOff val="50000"/>
                      </a:schemeClr>
                    </a:solidFill>
                  </a:tcPr>
                </a:tc>
                <a:extLst>
                  <a:ext uri="{0D108BD9-81ED-4DB2-BD59-A6C34878D82A}">
                    <a16:rowId xmlns:a16="http://schemas.microsoft.com/office/drawing/2014/main" val="10000"/>
                  </a:ext>
                </a:extLst>
              </a:tr>
              <a:tr h="0">
                <a:tc>
                  <a:txBody>
                    <a:bodyPr/>
                    <a:lstStyle/>
                    <a:p>
                      <a:pPr>
                        <a:lnSpc>
                          <a:spcPct val="150000"/>
                        </a:lnSpc>
                        <a:spcAft>
                          <a:spcPts val="0"/>
                        </a:spcAft>
                      </a:pPr>
                      <a:r>
                        <a:rPr lang="hu-HU" sz="1800" dirty="0" smtClean="0">
                          <a:effectLst/>
                          <a:latin typeface="Calibri"/>
                          <a:ea typeface="Calibri"/>
                          <a:cs typeface="Times New Roman"/>
                        </a:rPr>
                        <a:t>Anyaggyűjtés</a:t>
                      </a:r>
                      <a:endParaRPr lang="hu-HU" sz="1600" dirty="0">
                        <a:effectLst/>
                        <a:latin typeface="Calibri"/>
                        <a:ea typeface="Calibri"/>
                        <a:cs typeface="Times New Roman"/>
                      </a:endParaRPr>
                    </a:p>
                  </a:txBody>
                  <a:tcPr marL="68580" marR="68580" marT="0" marB="0">
                    <a:solidFill>
                      <a:schemeClr val="bg1">
                        <a:lumMod val="50000"/>
                        <a:lumOff val="50000"/>
                      </a:schemeClr>
                    </a:solidFill>
                  </a:tcPr>
                </a:tc>
                <a:tc>
                  <a:txBody>
                    <a:bodyPr/>
                    <a:lstStyle/>
                    <a:p>
                      <a:pPr>
                        <a:lnSpc>
                          <a:spcPct val="150000"/>
                        </a:lnSpc>
                        <a:spcAft>
                          <a:spcPts val="0"/>
                        </a:spcAft>
                      </a:pPr>
                      <a:r>
                        <a:rPr lang="hu-HU" sz="1600" dirty="0" smtClean="0">
                          <a:effectLst/>
                          <a:latin typeface="Calibri"/>
                          <a:ea typeface="Calibri"/>
                          <a:cs typeface="Times New Roman"/>
                        </a:rPr>
                        <a:t>Gyűjtés – reflektív</a:t>
                      </a:r>
                      <a:r>
                        <a:rPr lang="hu-HU" sz="1600" baseline="0" dirty="0" smtClean="0">
                          <a:effectLst/>
                          <a:latin typeface="Calibri"/>
                          <a:ea typeface="Calibri"/>
                          <a:cs typeface="Times New Roman"/>
                        </a:rPr>
                        <a:t> jegyzetek készítése</a:t>
                      </a:r>
                      <a:endParaRPr lang="hu-HU" sz="1600" dirty="0">
                        <a:effectLst/>
                        <a:latin typeface="Calibri"/>
                        <a:ea typeface="Calibri"/>
                        <a:cs typeface="Times New Roman"/>
                      </a:endParaRPr>
                    </a:p>
                  </a:txBody>
                  <a:tcPr marL="68580" marR="68580" marT="0" marB="0">
                    <a:solidFill>
                      <a:schemeClr val="bg1">
                        <a:lumMod val="50000"/>
                        <a:lumOff val="50000"/>
                      </a:schemeClr>
                    </a:solidFill>
                  </a:tcPr>
                </a:tc>
                <a:extLst>
                  <a:ext uri="{0D108BD9-81ED-4DB2-BD59-A6C34878D82A}">
                    <a16:rowId xmlns:a16="http://schemas.microsoft.com/office/drawing/2014/main" val="10001"/>
                  </a:ext>
                </a:extLst>
              </a:tr>
              <a:tr h="0">
                <a:tc>
                  <a:txBody>
                    <a:bodyPr/>
                    <a:lstStyle/>
                    <a:p>
                      <a:pPr>
                        <a:lnSpc>
                          <a:spcPct val="150000"/>
                        </a:lnSpc>
                        <a:spcAft>
                          <a:spcPts val="0"/>
                        </a:spcAft>
                      </a:pPr>
                      <a:r>
                        <a:rPr lang="hu-HU" sz="1800" dirty="0" smtClean="0">
                          <a:effectLst/>
                          <a:latin typeface="Calibri"/>
                          <a:ea typeface="Calibri"/>
                          <a:cs typeface="Times New Roman"/>
                        </a:rPr>
                        <a:t>Válogatás</a:t>
                      </a:r>
                      <a:endParaRPr lang="hu-HU" sz="1600" dirty="0">
                        <a:effectLst/>
                        <a:latin typeface="Calibri"/>
                        <a:ea typeface="Calibri"/>
                        <a:cs typeface="Times New Roman"/>
                      </a:endParaRPr>
                    </a:p>
                  </a:txBody>
                  <a:tcPr marL="68580" marR="68580" marT="0" marB="0">
                    <a:solidFill>
                      <a:schemeClr val="bg1">
                        <a:lumMod val="50000"/>
                        <a:lumOff val="50000"/>
                      </a:schemeClr>
                    </a:solidFill>
                  </a:tcPr>
                </a:tc>
                <a:tc>
                  <a:txBody>
                    <a:bodyPr/>
                    <a:lstStyle/>
                    <a:p>
                      <a:pPr>
                        <a:lnSpc>
                          <a:spcPct val="150000"/>
                        </a:lnSpc>
                        <a:spcAft>
                          <a:spcPts val="0"/>
                        </a:spcAft>
                      </a:pPr>
                      <a:r>
                        <a:rPr lang="hu-HU" sz="1600" dirty="0" smtClean="0">
                          <a:effectLst/>
                          <a:latin typeface="Calibri"/>
                          <a:ea typeface="Calibri"/>
                          <a:cs typeface="Times New Roman"/>
                        </a:rPr>
                        <a:t>Cél, értékelés alapján kiválasztás</a:t>
                      </a:r>
                      <a:endParaRPr lang="hu-HU" sz="1600" dirty="0">
                        <a:effectLst/>
                        <a:latin typeface="Calibri"/>
                        <a:ea typeface="Calibri"/>
                        <a:cs typeface="Times New Roman"/>
                      </a:endParaRPr>
                    </a:p>
                  </a:txBody>
                  <a:tcPr marL="68580" marR="68580" marT="0" marB="0">
                    <a:solidFill>
                      <a:schemeClr val="bg1">
                        <a:lumMod val="50000"/>
                        <a:lumOff val="50000"/>
                      </a:schemeClr>
                    </a:solidFill>
                  </a:tcPr>
                </a:tc>
                <a:extLst>
                  <a:ext uri="{0D108BD9-81ED-4DB2-BD59-A6C34878D82A}">
                    <a16:rowId xmlns:a16="http://schemas.microsoft.com/office/drawing/2014/main" val="10002"/>
                  </a:ext>
                </a:extLst>
              </a:tr>
              <a:tr h="0">
                <a:tc>
                  <a:txBody>
                    <a:bodyPr/>
                    <a:lstStyle/>
                    <a:p>
                      <a:pPr>
                        <a:lnSpc>
                          <a:spcPct val="150000"/>
                        </a:lnSpc>
                        <a:spcAft>
                          <a:spcPts val="0"/>
                        </a:spcAft>
                      </a:pPr>
                      <a:r>
                        <a:rPr lang="hu-HU" sz="1600" dirty="0" smtClean="0">
                          <a:effectLst/>
                          <a:latin typeface="Calibri"/>
                          <a:ea typeface="Calibri"/>
                          <a:cs typeface="Times New Roman"/>
                        </a:rPr>
                        <a:t>Reflexió</a:t>
                      </a:r>
                      <a:endParaRPr lang="hu-HU" sz="1600" dirty="0">
                        <a:effectLst/>
                        <a:latin typeface="Calibri"/>
                        <a:ea typeface="Calibri"/>
                        <a:cs typeface="Times New Roman"/>
                      </a:endParaRPr>
                    </a:p>
                  </a:txBody>
                  <a:tcPr marL="68580" marR="68580" marT="0" marB="0">
                    <a:solidFill>
                      <a:schemeClr val="bg1">
                        <a:lumMod val="50000"/>
                        <a:lumOff val="50000"/>
                      </a:schemeClr>
                    </a:solidFill>
                  </a:tcPr>
                </a:tc>
                <a:tc>
                  <a:txBody>
                    <a:bodyPr/>
                    <a:lstStyle/>
                    <a:p>
                      <a:pPr>
                        <a:lnSpc>
                          <a:spcPct val="150000"/>
                        </a:lnSpc>
                        <a:spcAft>
                          <a:spcPts val="0"/>
                        </a:spcAft>
                      </a:pPr>
                      <a:r>
                        <a:rPr lang="hu-HU" sz="1600" dirty="0" smtClean="0">
                          <a:effectLst/>
                          <a:latin typeface="Calibri"/>
                          <a:ea typeface="Calibri"/>
                          <a:cs typeface="Times New Roman"/>
                        </a:rPr>
                        <a:t>Önértékelés! </a:t>
                      </a:r>
                    </a:p>
                    <a:p>
                      <a:pPr>
                        <a:lnSpc>
                          <a:spcPct val="150000"/>
                        </a:lnSpc>
                        <a:spcAft>
                          <a:spcPts val="0"/>
                        </a:spcAft>
                      </a:pPr>
                      <a:r>
                        <a:rPr lang="hu-HU" sz="1600" dirty="0" smtClean="0">
                          <a:effectLst/>
                          <a:latin typeface="Calibri"/>
                          <a:ea typeface="Calibri"/>
                          <a:cs typeface="Times New Roman"/>
                        </a:rPr>
                        <a:t>Fejlődés, eredmények</a:t>
                      </a:r>
                    </a:p>
                  </a:txBody>
                  <a:tcPr marL="68580" marR="68580" marT="0" marB="0">
                    <a:solidFill>
                      <a:schemeClr val="bg1">
                        <a:lumMod val="50000"/>
                        <a:lumOff val="50000"/>
                      </a:schemeClr>
                    </a:solidFill>
                  </a:tcPr>
                </a:tc>
                <a:extLst>
                  <a:ext uri="{0D108BD9-81ED-4DB2-BD59-A6C34878D82A}">
                    <a16:rowId xmlns:a16="http://schemas.microsoft.com/office/drawing/2014/main" val="10003"/>
                  </a:ext>
                </a:extLst>
              </a:tr>
              <a:tr h="0">
                <a:tc>
                  <a:txBody>
                    <a:bodyPr/>
                    <a:lstStyle/>
                    <a:p>
                      <a:pPr>
                        <a:lnSpc>
                          <a:spcPct val="150000"/>
                        </a:lnSpc>
                        <a:spcAft>
                          <a:spcPts val="0"/>
                        </a:spcAft>
                      </a:pPr>
                      <a:r>
                        <a:rPr lang="hu-HU" sz="1600" dirty="0" smtClean="0">
                          <a:effectLst/>
                          <a:latin typeface="Calibri"/>
                          <a:ea typeface="Calibri"/>
                          <a:cs typeface="Times New Roman"/>
                        </a:rPr>
                        <a:t>Szerkesztés</a:t>
                      </a:r>
                      <a:endParaRPr lang="hu-HU" sz="1600" dirty="0">
                        <a:effectLst/>
                        <a:latin typeface="Calibri"/>
                        <a:ea typeface="Calibri"/>
                        <a:cs typeface="Times New Roman"/>
                      </a:endParaRPr>
                    </a:p>
                  </a:txBody>
                  <a:tcPr marL="68580" marR="68580" marT="0" marB="0">
                    <a:solidFill>
                      <a:schemeClr val="bg1">
                        <a:lumMod val="50000"/>
                        <a:lumOff val="50000"/>
                      </a:schemeClr>
                    </a:solidFill>
                  </a:tcPr>
                </a:tc>
                <a:tc>
                  <a:txBody>
                    <a:bodyPr/>
                    <a:lstStyle/>
                    <a:p>
                      <a:pPr>
                        <a:lnSpc>
                          <a:spcPct val="150000"/>
                        </a:lnSpc>
                        <a:spcAft>
                          <a:spcPts val="0"/>
                        </a:spcAft>
                      </a:pPr>
                      <a:r>
                        <a:rPr lang="hu-HU" sz="1600" dirty="0" smtClean="0">
                          <a:effectLst/>
                          <a:latin typeface="Calibri"/>
                          <a:ea typeface="Calibri"/>
                          <a:cs typeface="Times New Roman"/>
                        </a:rPr>
                        <a:t>Vizuálisan vonzó forma</a:t>
                      </a:r>
                    </a:p>
                    <a:p>
                      <a:pPr>
                        <a:lnSpc>
                          <a:spcPct val="150000"/>
                        </a:lnSpc>
                        <a:spcAft>
                          <a:spcPts val="0"/>
                        </a:spcAft>
                      </a:pPr>
                      <a:r>
                        <a:rPr lang="hu-HU" sz="1600" dirty="0" smtClean="0">
                          <a:effectLst/>
                          <a:latin typeface="Calibri"/>
                          <a:ea typeface="Calibri"/>
                          <a:cs typeface="Times New Roman"/>
                        </a:rPr>
                        <a:t>átláthatóság, </a:t>
                      </a:r>
                    </a:p>
                    <a:p>
                      <a:pPr>
                        <a:lnSpc>
                          <a:spcPct val="150000"/>
                        </a:lnSpc>
                        <a:spcAft>
                          <a:spcPts val="0"/>
                        </a:spcAft>
                      </a:pPr>
                      <a:r>
                        <a:rPr lang="hu-HU" sz="1600" dirty="0" smtClean="0">
                          <a:effectLst/>
                          <a:latin typeface="Calibri"/>
                          <a:ea typeface="Calibri"/>
                          <a:cs typeface="Times New Roman"/>
                        </a:rPr>
                        <a:t>gondosság</a:t>
                      </a:r>
                    </a:p>
                  </a:txBody>
                  <a:tcPr marL="68580" marR="68580" marT="0" marB="0">
                    <a:solidFill>
                      <a:schemeClr val="bg1">
                        <a:lumMod val="50000"/>
                        <a:lumOff val="50000"/>
                      </a:schemeClr>
                    </a:solidFill>
                  </a:tcPr>
                </a:tc>
                <a:extLst>
                  <a:ext uri="{0D108BD9-81ED-4DB2-BD59-A6C34878D82A}">
                    <a16:rowId xmlns:a16="http://schemas.microsoft.com/office/drawing/2014/main" val="10004"/>
                  </a:ext>
                </a:extLst>
              </a:tr>
              <a:tr h="0">
                <a:tc>
                  <a:txBody>
                    <a:bodyPr/>
                    <a:lstStyle/>
                    <a:p>
                      <a:pPr>
                        <a:lnSpc>
                          <a:spcPct val="150000"/>
                        </a:lnSpc>
                        <a:spcAft>
                          <a:spcPts val="0"/>
                        </a:spcAft>
                      </a:pPr>
                      <a:r>
                        <a:rPr lang="hu-HU" sz="1600" dirty="0" smtClean="0">
                          <a:effectLst/>
                          <a:latin typeface="Calibri"/>
                          <a:ea typeface="Calibri"/>
                          <a:cs typeface="Times New Roman"/>
                        </a:rPr>
                        <a:t>Értékelés</a:t>
                      </a:r>
                      <a:endParaRPr lang="hu-HU" sz="1600" dirty="0">
                        <a:effectLst/>
                        <a:latin typeface="Calibri"/>
                        <a:ea typeface="Calibri"/>
                        <a:cs typeface="Times New Roman"/>
                      </a:endParaRPr>
                    </a:p>
                  </a:txBody>
                  <a:tcPr marL="68580" marR="68580" marT="0" marB="0">
                    <a:solidFill>
                      <a:schemeClr val="bg1">
                        <a:lumMod val="50000"/>
                        <a:lumOff val="50000"/>
                      </a:schemeClr>
                    </a:solidFill>
                  </a:tcPr>
                </a:tc>
                <a:tc>
                  <a:txBody>
                    <a:bodyPr/>
                    <a:lstStyle/>
                    <a:p>
                      <a:pPr>
                        <a:lnSpc>
                          <a:spcPct val="150000"/>
                        </a:lnSpc>
                        <a:spcAft>
                          <a:spcPts val="0"/>
                        </a:spcAft>
                      </a:pPr>
                      <a:r>
                        <a:rPr lang="hu-HU" sz="1600" dirty="0" smtClean="0">
                          <a:effectLst/>
                          <a:latin typeface="Calibri"/>
                          <a:ea typeface="Calibri"/>
                          <a:cs typeface="Times New Roman"/>
                        </a:rPr>
                        <a:t>Célnak megfelelően, </a:t>
                      </a:r>
                    </a:p>
                    <a:p>
                      <a:pPr>
                        <a:lnSpc>
                          <a:spcPct val="150000"/>
                        </a:lnSpc>
                        <a:spcAft>
                          <a:spcPts val="0"/>
                        </a:spcAft>
                      </a:pPr>
                      <a:r>
                        <a:rPr lang="hu-HU" sz="1600" dirty="0" smtClean="0">
                          <a:effectLst/>
                          <a:latin typeface="Calibri"/>
                          <a:ea typeface="Calibri"/>
                          <a:cs typeface="Times New Roman"/>
                        </a:rPr>
                        <a:t>Új célok kitűzése</a:t>
                      </a:r>
                    </a:p>
                  </a:txBody>
                  <a:tcPr marL="68580" marR="68580" marT="0" marB="0">
                    <a:solidFill>
                      <a:schemeClr val="bg1">
                        <a:lumMod val="50000"/>
                        <a:lumOff val="5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785729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29</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sp>
        <p:nvSpPr>
          <p:cNvPr id="3" name="Téglalap 2"/>
          <p:cNvSpPr/>
          <p:nvPr/>
        </p:nvSpPr>
        <p:spPr>
          <a:xfrm>
            <a:off x="593216" y="1064498"/>
            <a:ext cx="7579243" cy="5539978"/>
          </a:xfrm>
          <a:prstGeom prst="rect">
            <a:avLst/>
          </a:prstGeom>
        </p:spPr>
        <p:txBody>
          <a:bodyPr wrap="square">
            <a:spAutoFit/>
          </a:bodyPr>
          <a:lstStyle/>
          <a:p>
            <a:r>
              <a:rPr lang="hu-HU" sz="2000" b="1" dirty="0"/>
              <a:t>A portfólió </a:t>
            </a:r>
            <a:r>
              <a:rPr lang="hu-HU" sz="2000" b="1" dirty="0" smtClean="0">
                <a:solidFill>
                  <a:srgbClr val="FF0000"/>
                </a:solidFill>
              </a:rPr>
              <a:t>értékelése</a:t>
            </a:r>
            <a:r>
              <a:rPr lang="hu-HU" sz="2000" b="1" dirty="0" smtClean="0"/>
              <a:t>  (</a:t>
            </a:r>
            <a:r>
              <a:rPr lang="hu-HU" sz="2000" b="1" dirty="0"/>
              <a:t>Általános szempontok</a:t>
            </a:r>
            <a:r>
              <a:rPr lang="hu-HU" sz="2000" b="1" dirty="0" smtClean="0"/>
              <a:t>)</a:t>
            </a:r>
          </a:p>
          <a:p>
            <a:endParaRPr lang="hu-HU" b="1" dirty="0"/>
          </a:p>
          <a:p>
            <a:pPr lvl="1">
              <a:spcBef>
                <a:spcPts val="1200"/>
              </a:spcBef>
            </a:pPr>
            <a:r>
              <a:rPr lang="hu-HU" b="1" dirty="0" smtClean="0"/>
              <a:t>Közönség igényeinek megfelelés</a:t>
            </a:r>
          </a:p>
          <a:p>
            <a:pPr lvl="1">
              <a:spcBef>
                <a:spcPts val="1200"/>
              </a:spcBef>
            </a:pPr>
            <a:r>
              <a:rPr lang="hu-HU" b="1" dirty="0" smtClean="0"/>
              <a:t>Hitelesség</a:t>
            </a:r>
          </a:p>
          <a:p>
            <a:pPr lvl="1">
              <a:spcBef>
                <a:spcPts val="1200"/>
              </a:spcBef>
            </a:pPr>
            <a:r>
              <a:rPr lang="hu-HU" b="1" dirty="0" smtClean="0"/>
              <a:t>Világosság</a:t>
            </a:r>
          </a:p>
          <a:p>
            <a:pPr lvl="1">
              <a:spcBef>
                <a:spcPts val="1200"/>
              </a:spcBef>
            </a:pPr>
            <a:r>
              <a:rPr lang="hu-HU" b="1" dirty="0" smtClean="0"/>
              <a:t>Dokumentumok minősége</a:t>
            </a:r>
          </a:p>
          <a:p>
            <a:pPr lvl="1">
              <a:spcBef>
                <a:spcPts val="1200"/>
              </a:spcBef>
            </a:pPr>
            <a:r>
              <a:rPr lang="hu-HU" b="1" dirty="0" smtClean="0"/>
              <a:t>Gondolati mélység</a:t>
            </a:r>
          </a:p>
          <a:p>
            <a:pPr lvl="1">
              <a:spcBef>
                <a:spcPts val="1200"/>
              </a:spcBef>
            </a:pPr>
            <a:r>
              <a:rPr lang="hu-HU" b="1" dirty="0" smtClean="0"/>
              <a:t>Reflexió és önértékelés</a:t>
            </a:r>
          </a:p>
          <a:p>
            <a:pPr lvl="1">
              <a:spcBef>
                <a:spcPts val="1200"/>
              </a:spcBef>
            </a:pPr>
            <a:r>
              <a:rPr lang="hu-HU" b="1" dirty="0" smtClean="0"/>
              <a:t>Egység</a:t>
            </a:r>
          </a:p>
          <a:p>
            <a:pPr lvl="1">
              <a:spcBef>
                <a:spcPts val="1200"/>
              </a:spcBef>
            </a:pPr>
            <a:r>
              <a:rPr lang="hu-HU" b="1" dirty="0" smtClean="0"/>
              <a:t>Változatosság</a:t>
            </a:r>
          </a:p>
          <a:p>
            <a:pPr lvl="1">
              <a:spcBef>
                <a:spcPts val="1200"/>
              </a:spcBef>
            </a:pPr>
            <a:r>
              <a:rPr lang="hu-HU" b="1" dirty="0" smtClean="0"/>
              <a:t>Forma</a:t>
            </a:r>
          </a:p>
          <a:p>
            <a:pPr lvl="1">
              <a:spcBef>
                <a:spcPts val="1200"/>
              </a:spcBef>
            </a:pPr>
            <a:r>
              <a:rPr lang="hu-HU" b="1" dirty="0" smtClean="0"/>
              <a:t>Teljesség</a:t>
            </a:r>
          </a:p>
          <a:p>
            <a:pPr lvl="1"/>
            <a:endParaRPr lang="hu-HU" b="1" dirty="0" smtClean="0"/>
          </a:p>
          <a:p>
            <a:endParaRPr lang="hu-HU" dirty="0"/>
          </a:p>
        </p:txBody>
      </p:sp>
      <p:pic>
        <p:nvPicPr>
          <p:cNvPr id="27650" name="Picture 2" descr="http://payload11.cargocollective.com/1/1/49799/2539573/cinesesc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001" y="1988815"/>
            <a:ext cx="4003922" cy="4003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912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3</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pic>
        <p:nvPicPr>
          <p:cNvPr id="8" name="Picture 4" descr="https://blogs.sjsu.edu/wsq/files/2013/11/wsq_blog_job_inpost_110413_01-1d7drx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6" y="1558035"/>
            <a:ext cx="4591956" cy="4709694"/>
          </a:xfrm>
          <a:prstGeom prst="rect">
            <a:avLst/>
          </a:prstGeom>
          <a:noFill/>
          <a:extLst>
            <a:ext uri="{909E8E84-426E-40DD-AFC4-6F175D3DCCD1}">
              <a14:hiddenFill xmlns:a14="http://schemas.microsoft.com/office/drawing/2010/main">
                <a:solidFill>
                  <a:srgbClr val="FFFFFF"/>
                </a:solidFill>
              </a14:hiddenFill>
            </a:ext>
          </a:extLst>
        </p:spPr>
      </p:pic>
      <p:sp>
        <p:nvSpPr>
          <p:cNvPr id="3" name="Téglalap 2"/>
          <p:cNvSpPr/>
          <p:nvPr/>
        </p:nvSpPr>
        <p:spPr>
          <a:xfrm>
            <a:off x="4932045" y="1554910"/>
            <a:ext cx="4222435" cy="2308324"/>
          </a:xfrm>
          <a:prstGeom prst="rect">
            <a:avLst/>
          </a:prstGeom>
        </p:spPr>
        <p:txBody>
          <a:bodyPr wrap="square">
            <a:spAutoFit/>
          </a:bodyPr>
          <a:lstStyle/>
          <a:p>
            <a:r>
              <a:rPr lang="hu-HU" sz="2400" dirty="0"/>
              <a:t> „</a:t>
            </a:r>
            <a:r>
              <a:rPr lang="hu-HU" sz="2400" b="1" dirty="0" err="1">
                <a:solidFill>
                  <a:srgbClr val="FF0000"/>
                </a:solidFill>
              </a:rPr>
              <a:t>portare</a:t>
            </a:r>
            <a:r>
              <a:rPr lang="hu-HU" sz="2400" dirty="0"/>
              <a:t>” </a:t>
            </a:r>
            <a:endParaRPr lang="hu-HU" sz="2400" dirty="0" smtClean="0"/>
          </a:p>
          <a:p>
            <a:r>
              <a:rPr lang="hu-HU" sz="2400" dirty="0" smtClean="0"/>
              <a:t>(</a:t>
            </a:r>
            <a:r>
              <a:rPr lang="hu-HU" sz="2400" dirty="0"/>
              <a:t>latin - hozni, vinni, szállítani</a:t>
            </a:r>
            <a:r>
              <a:rPr lang="hu-HU" sz="2400" dirty="0" smtClean="0"/>
              <a:t>)</a:t>
            </a:r>
          </a:p>
          <a:p>
            <a:endParaRPr lang="hu-HU" sz="2400" dirty="0"/>
          </a:p>
          <a:p>
            <a:r>
              <a:rPr lang="hu-HU" sz="2400" dirty="0" smtClean="0"/>
              <a:t> </a:t>
            </a:r>
            <a:endParaRPr lang="hu-HU" sz="2400" dirty="0"/>
          </a:p>
          <a:p>
            <a:r>
              <a:rPr lang="hu-HU" sz="2400" dirty="0"/>
              <a:t>„</a:t>
            </a:r>
            <a:r>
              <a:rPr lang="hu-HU" sz="2400" b="1" dirty="0" err="1">
                <a:solidFill>
                  <a:srgbClr val="FF0000"/>
                </a:solidFill>
              </a:rPr>
              <a:t>folium</a:t>
            </a:r>
            <a:r>
              <a:rPr lang="hu-HU" sz="2400" dirty="0"/>
              <a:t>” </a:t>
            </a:r>
          </a:p>
          <a:p>
            <a:r>
              <a:rPr lang="hu-HU" sz="2400" dirty="0" smtClean="0"/>
              <a:t>(</a:t>
            </a:r>
            <a:r>
              <a:rPr lang="hu-HU" sz="2400" dirty="0"/>
              <a:t>latin - levél, irat) </a:t>
            </a:r>
          </a:p>
        </p:txBody>
      </p:sp>
      <p:sp>
        <p:nvSpPr>
          <p:cNvPr id="9" name="Téglalap 8"/>
          <p:cNvSpPr/>
          <p:nvPr/>
        </p:nvSpPr>
        <p:spPr>
          <a:xfrm>
            <a:off x="4932045" y="4689161"/>
            <a:ext cx="3754755" cy="1631216"/>
          </a:xfrm>
          <a:prstGeom prst="rect">
            <a:avLst/>
          </a:prstGeom>
        </p:spPr>
        <p:txBody>
          <a:bodyPr wrap="square">
            <a:spAutoFit/>
          </a:bodyPr>
          <a:lstStyle/>
          <a:p>
            <a:r>
              <a:rPr lang="hu-HU" sz="2000" dirty="0"/>
              <a:t>irattárca, irattáska, irattartó, iratcsomag, iratállomány, értékpapírcsomag, </a:t>
            </a:r>
            <a:endParaRPr lang="hu-HU" sz="2000" dirty="0" smtClean="0"/>
          </a:p>
          <a:p>
            <a:endParaRPr lang="hu-HU" sz="2000" dirty="0"/>
          </a:p>
          <a:p>
            <a:r>
              <a:rPr lang="hu-HU" sz="2000" dirty="0" smtClean="0"/>
              <a:t>hatáskör, kompetencia</a:t>
            </a:r>
            <a:endParaRPr lang="hu-HU" sz="2000" dirty="0"/>
          </a:p>
        </p:txBody>
      </p:sp>
    </p:spTree>
    <p:extLst>
      <p:ext uri="{BB962C8B-B14F-4D97-AF65-F5344CB8AC3E}">
        <p14:creationId xmlns:p14="http://schemas.microsoft.com/office/powerpoint/2010/main" val="15639754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30</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sp>
        <p:nvSpPr>
          <p:cNvPr id="3" name="Téglalap 2"/>
          <p:cNvSpPr/>
          <p:nvPr/>
        </p:nvSpPr>
        <p:spPr>
          <a:xfrm>
            <a:off x="0" y="908678"/>
            <a:ext cx="6372230" cy="6432530"/>
          </a:xfrm>
          <a:prstGeom prst="rect">
            <a:avLst/>
          </a:prstGeom>
        </p:spPr>
        <p:txBody>
          <a:bodyPr wrap="square">
            <a:spAutoFit/>
          </a:bodyPr>
          <a:lstStyle/>
          <a:p>
            <a:r>
              <a:rPr lang="hu-HU" sz="2400" b="1" dirty="0"/>
              <a:t>A szakmai portfólió-készítés </a:t>
            </a:r>
            <a:r>
              <a:rPr lang="hu-HU" sz="2400" b="1" dirty="0" smtClean="0"/>
              <a:t>gyakorlati kérdései</a:t>
            </a:r>
          </a:p>
          <a:p>
            <a:pPr lvl="1"/>
            <a:endParaRPr lang="hu-HU" sz="2000" b="1" dirty="0" smtClean="0"/>
          </a:p>
          <a:p>
            <a:pPr lvl="1"/>
            <a:r>
              <a:rPr lang="hu-HU" sz="2000" b="1" dirty="0" smtClean="0">
                <a:solidFill>
                  <a:srgbClr val="FF0000"/>
                </a:solidFill>
              </a:rPr>
              <a:t>Végtelen</a:t>
            </a:r>
            <a:r>
              <a:rPr lang="hu-HU" sz="2000" b="1" dirty="0" smtClean="0"/>
              <a:t> folyamat!</a:t>
            </a:r>
          </a:p>
          <a:p>
            <a:pPr marL="1257300" lvl="2" indent="-342900">
              <a:buFont typeface="Arial" panose="020B0604020202020204" pitchFamily="34" charset="0"/>
              <a:buChar char="•"/>
            </a:pPr>
            <a:r>
              <a:rPr lang="hu-HU" sz="2000" b="1" dirty="0" smtClean="0">
                <a:solidFill>
                  <a:srgbClr val="FF0000"/>
                </a:solidFill>
              </a:rPr>
              <a:t>Forrás portfólió </a:t>
            </a:r>
            <a:r>
              <a:rPr lang="hu-HU" sz="2000" b="1" dirty="0" smtClean="0"/>
              <a:t>(folyamatosan bővül)</a:t>
            </a:r>
          </a:p>
          <a:p>
            <a:pPr marL="1257300" lvl="2" indent="-342900">
              <a:buFont typeface="Arial" panose="020B0604020202020204" pitchFamily="34" charset="0"/>
              <a:buChar char="•"/>
            </a:pPr>
            <a:r>
              <a:rPr lang="hu-HU" sz="2000" b="1" dirty="0" smtClean="0">
                <a:solidFill>
                  <a:srgbClr val="FF0000"/>
                </a:solidFill>
              </a:rPr>
              <a:t>Aktuális portfólió </a:t>
            </a:r>
            <a:r>
              <a:rPr lang="hu-HU" sz="2000" b="1" dirty="0" smtClean="0"/>
              <a:t>(adott </a:t>
            </a:r>
            <a:r>
              <a:rPr lang="hu-HU" sz="2000" b="1" dirty="0" err="1" smtClean="0"/>
              <a:t>helyztere</a:t>
            </a:r>
            <a:r>
              <a:rPr lang="hu-HU" sz="2000" b="1" dirty="0" smtClean="0"/>
              <a:t>)</a:t>
            </a:r>
          </a:p>
          <a:p>
            <a:pPr marL="1257300" lvl="2" indent="-342900">
              <a:buFont typeface="Arial" panose="020B0604020202020204" pitchFamily="34" charset="0"/>
              <a:buChar char="•"/>
            </a:pPr>
            <a:endParaRPr lang="hu-HU" sz="2000" b="1" dirty="0" smtClean="0"/>
          </a:p>
          <a:p>
            <a:pPr lvl="1"/>
            <a:r>
              <a:rPr lang="hu-HU" sz="2000" b="1" dirty="0" smtClean="0"/>
              <a:t>Forma – megjelenítési mód – praktikusság</a:t>
            </a:r>
          </a:p>
          <a:p>
            <a:pPr lvl="1"/>
            <a:endParaRPr lang="hu-HU" sz="2000" b="1" dirty="0"/>
          </a:p>
          <a:p>
            <a:pPr lvl="1"/>
            <a:r>
              <a:rPr lang="hu-HU" sz="2000" b="1" dirty="0" smtClean="0"/>
              <a:t>3 csoport</a:t>
            </a:r>
          </a:p>
          <a:p>
            <a:pPr marL="1257300" lvl="2" indent="-342900">
              <a:buFont typeface="Arial" panose="020B0604020202020204" pitchFamily="34" charset="0"/>
              <a:buChar char="•"/>
            </a:pPr>
            <a:r>
              <a:rPr lang="hu-HU" sz="2000" b="1" dirty="0" smtClean="0"/>
              <a:t>szándékunktól független (bizonyítvány, diploma, tanúsítvány stb.)</a:t>
            </a:r>
          </a:p>
          <a:p>
            <a:pPr marL="1257300" lvl="2" indent="-342900">
              <a:buFont typeface="Arial" panose="020B0604020202020204" pitchFamily="34" charset="0"/>
              <a:buChar char="•"/>
            </a:pPr>
            <a:endParaRPr lang="hu-HU" sz="2000" b="1" dirty="0" smtClean="0"/>
          </a:p>
          <a:p>
            <a:pPr marL="1257300" lvl="2" indent="-342900">
              <a:buFont typeface="Arial" panose="020B0604020202020204" pitchFamily="34" charset="0"/>
              <a:buChar char="•"/>
            </a:pPr>
            <a:r>
              <a:rPr lang="hu-HU" sz="2000" b="1" dirty="0" smtClean="0"/>
              <a:t>idő folyamán keletkező dokumentumok (publikációk, beszámolók)</a:t>
            </a:r>
          </a:p>
          <a:p>
            <a:pPr marL="1257300" lvl="2" indent="-342900">
              <a:buFont typeface="Arial" panose="020B0604020202020204" pitchFamily="34" charset="0"/>
              <a:buChar char="•"/>
            </a:pPr>
            <a:endParaRPr lang="hu-HU" sz="2000" b="1" dirty="0" smtClean="0"/>
          </a:p>
          <a:p>
            <a:pPr marL="1257300" lvl="2" indent="-342900">
              <a:buFont typeface="Arial" panose="020B0604020202020204" pitchFamily="34" charset="0"/>
              <a:buChar char="•"/>
            </a:pPr>
            <a:r>
              <a:rPr lang="hu-HU" sz="2000" b="1" dirty="0" smtClean="0"/>
              <a:t>céllal létrehozott dokumentumok (összesítések, projektismertetők, pályázati eredmények)</a:t>
            </a:r>
          </a:p>
          <a:p>
            <a:pPr lvl="1"/>
            <a:r>
              <a:rPr lang="hu-HU" sz="2400" dirty="0"/>
              <a:t/>
            </a:r>
            <a:br>
              <a:rPr lang="hu-HU" sz="2400" dirty="0"/>
            </a:br>
            <a:endParaRPr lang="hu-HU" sz="2400" dirty="0"/>
          </a:p>
        </p:txBody>
      </p:sp>
      <p:pic>
        <p:nvPicPr>
          <p:cNvPr id="6" name="Kép 5" descr="http://m.cdn.blog.hu/pe/pedagogusportfolio/image/bg_portfoli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7748" y="1751688"/>
            <a:ext cx="2621915" cy="2069646"/>
          </a:xfrm>
          <a:prstGeom prst="rect">
            <a:avLst/>
          </a:prstGeom>
          <a:noFill/>
          <a:ln>
            <a:noFill/>
          </a:ln>
        </p:spPr>
      </p:pic>
      <p:pic>
        <p:nvPicPr>
          <p:cNvPr id="7" name="Kép 6" descr="http://m.cdn.blog.hu/pe/pedagogusportfolio/image/Portfolio54.jpg"/>
          <p:cNvPicPr/>
          <p:nvPr/>
        </p:nvPicPr>
        <p:blipFill rotWithShape="1">
          <a:blip r:embed="rId4" cstate="print">
            <a:extLst>
              <a:ext uri="{28A0092B-C50C-407E-A947-70E740481C1C}">
                <a14:useLocalDpi xmlns:a14="http://schemas.microsoft.com/office/drawing/2010/main" val="0"/>
              </a:ext>
            </a:extLst>
          </a:blip>
          <a:srcRect l="11018" b="20596"/>
          <a:stretch/>
        </p:blipFill>
        <p:spPr bwMode="auto">
          <a:xfrm>
            <a:off x="6064885" y="4188211"/>
            <a:ext cx="2647643" cy="2231407"/>
          </a:xfrm>
          <a:prstGeom prst="rect">
            <a:avLst/>
          </a:prstGeom>
          <a:noFill/>
          <a:ln>
            <a:noFill/>
          </a:ln>
        </p:spPr>
      </p:pic>
    </p:spTree>
    <p:extLst>
      <p:ext uri="{BB962C8B-B14F-4D97-AF65-F5344CB8AC3E}">
        <p14:creationId xmlns:p14="http://schemas.microsoft.com/office/powerpoint/2010/main" val="3698912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31</a:t>
            </a:fld>
            <a:endParaRPr lang="hu-HU" dirty="0"/>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sp>
        <p:nvSpPr>
          <p:cNvPr id="6" name="Cím 1"/>
          <p:cNvSpPr txBox="1">
            <a:spLocks/>
          </p:cNvSpPr>
          <p:nvPr/>
        </p:nvSpPr>
        <p:spPr>
          <a:xfrm>
            <a:off x="251449" y="908678"/>
            <a:ext cx="8641103" cy="439669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hu-HU" sz="2800" dirty="0" smtClean="0">
              <a:solidFill>
                <a:schemeClr val="tx1">
                  <a:lumMod val="65000"/>
                </a:schemeClr>
              </a:solidFill>
            </a:endParaRPr>
          </a:p>
          <a:p>
            <a:pPr algn="l"/>
            <a:endParaRPr lang="hu-HU" sz="2800" dirty="0">
              <a:solidFill>
                <a:schemeClr val="tx1">
                  <a:lumMod val="65000"/>
                </a:schemeClr>
              </a:solidFill>
            </a:endParaRPr>
          </a:p>
          <a:p>
            <a:pPr algn="l"/>
            <a:r>
              <a:rPr lang="hu-HU" sz="11200" u="sng" dirty="0" smtClean="0">
                <a:solidFill>
                  <a:srgbClr val="FF0000"/>
                </a:solidFill>
              </a:rPr>
              <a:t>Órai feladat  (2-3 fő - </a:t>
            </a:r>
            <a:r>
              <a:rPr lang="hu-HU" sz="11200" u="sng" dirty="0" smtClean="0">
                <a:solidFill>
                  <a:srgbClr val="FFC000"/>
                </a:solidFill>
              </a:rPr>
              <a:t>csoportos</a:t>
            </a:r>
            <a:r>
              <a:rPr lang="hu-HU" sz="11200" u="sng" dirty="0" smtClean="0">
                <a:solidFill>
                  <a:srgbClr val="FF0000"/>
                </a:solidFill>
              </a:rPr>
              <a:t>)</a:t>
            </a:r>
          </a:p>
          <a:p>
            <a:pPr algn="l"/>
            <a:endParaRPr lang="hu-HU" sz="11200" u="sng" dirty="0" smtClean="0">
              <a:solidFill>
                <a:srgbClr val="FF0000"/>
              </a:solidFill>
            </a:endParaRPr>
          </a:p>
          <a:p>
            <a:pPr algn="l"/>
            <a:r>
              <a:rPr lang="hu-HU" sz="8000" b="1" dirty="0" smtClean="0"/>
              <a:t>Egy kiválasztott művész, vagy csoport, együttes portfóliójának bemutatása, megjelenítésének értékelése </a:t>
            </a:r>
            <a:r>
              <a:rPr lang="hu-HU" sz="8000" b="1" dirty="0"/>
              <a:t>(</a:t>
            </a:r>
            <a:r>
              <a:rPr lang="hu-HU" sz="8000" b="1" dirty="0" smtClean="0"/>
              <a:t>honlap </a:t>
            </a:r>
            <a:r>
              <a:rPr lang="hu-HU" sz="8000" b="1" dirty="0"/>
              <a:t>információi alapján) - </a:t>
            </a:r>
            <a:r>
              <a:rPr lang="hu-HU" sz="8000" b="1" dirty="0" smtClean="0"/>
              <a:t>papíron</a:t>
            </a:r>
          </a:p>
          <a:p>
            <a:pPr algn="l"/>
            <a:endParaRPr lang="hu-HU" sz="8000" dirty="0" smtClean="0">
              <a:solidFill>
                <a:schemeClr val="tx1">
                  <a:lumMod val="65000"/>
                </a:schemeClr>
              </a:solidFill>
            </a:endParaRPr>
          </a:p>
          <a:p>
            <a:pPr algn="l"/>
            <a:r>
              <a:rPr lang="hu-HU" sz="8000" b="1" dirty="0" smtClean="0">
                <a:solidFill>
                  <a:schemeClr val="tx1">
                    <a:lumMod val="65000"/>
                  </a:schemeClr>
                </a:solidFill>
              </a:rPr>
              <a:t>Tennivalók, szempontok: </a:t>
            </a:r>
          </a:p>
          <a:p>
            <a:pPr algn="l"/>
            <a:endParaRPr lang="hu-HU" sz="8000" b="1" dirty="0" smtClean="0">
              <a:solidFill>
                <a:schemeClr val="tx1">
                  <a:lumMod val="65000"/>
                </a:schemeClr>
              </a:solidFill>
            </a:endParaRPr>
          </a:p>
          <a:p>
            <a:pPr lvl="1"/>
            <a:r>
              <a:rPr lang="hu-HU" sz="8000" dirty="0" smtClean="0">
                <a:solidFill>
                  <a:schemeClr val="tx1">
                    <a:lumMod val="65000"/>
                  </a:schemeClr>
                </a:solidFill>
              </a:rPr>
              <a:t>- </a:t>
            </a:r>
            <a:r>
              <a:rPr lang="hu-HU" sz="8000" b="1" dirty="0" smtClean="0">
                <a:solidFill>
                  <a:srgbClr val="FF0000"/>
                </a:solidFill>
              </a:rPr>
              <a:t>A portfólió tartalmi vizsgálata</a:t>
            </a:r>
            <a:r>
              <a:rPr lang="hu-HU" sz="8000" dirty="0" smtClean="0">
                <a:solidFill>
                  <a:schemeClr val="tx1">
                    <a:lumMod val="65000"/>
                  </a:schemeClr>
                </a:solidFill>
              </a:rPr>
              <a:t>: a konkrét portfólió definiálása, megnevezése, a megjelenített információk véleményezése, a célnak való megfelelés</a:t>
            </a:r>
          </a:p>
          <a:p>
            <a:pPr algn="l"/>
            <a:endParaRPr lang="hu-HU" sz="11200" dirty="0" smtClean="0">
              <a:solidFill>
                <a:schemeClr val="tx1">
                  <a:lumMod val="65000"/>
                </a:schemeClr>
              </a:solidFill>
            </a:endParaRPr>
          </a:p>
          <a:p>
            <a:pPr lvl="1"/>
            <a:r>
              <a:rPr lang="hu-HU" sz="8000" dirty="0" smtClean="0">
                <a:solidFill>
                  <a:schemeClr val="tx1">
                    <a:lumMod val="65000"/>
                  </a:schemeClr>
                </a:solidFill>
              </a:rPr>
              <a:t>- </a:t>
            </a:r>
            <a:r>
              <a:rPr lang="hu-HU" sz="8000" b="1" dirty="0" smtClean="0">
                <a:solidFill>
                  <a:srgbClr val="FF0000"/>
                </a:solidFill>
              </a:rPr>
              <a:t>Formai megjelenés vizsgálata</a:t>
            </a:r>
            <a:r>
              <a:rPr lang="hu-HU" sz="8000" dirty="0" smtClean="0">
                <a:solidFill>
                  <a:schemeClr val="tx1">
                    <a:lumMod val="65000"/>
                  </a:schemeClr>
                </a:solidFill>
              </a:rPr>
              <a:t>: áttekinthetőség, teljesség, esztétika, közönségigény, korszerűség</a:t>
            </a:r>
            <a:endParaRPr lang="hu-HU" sz="11200" dirty="0" smtClean="0">
              <a:solidFill>
                <a:schemeClr val="tx1">
                  <a:lumMod val="65000"/>
                </a:schemeClr>
              </a:solidFill>
            </a:endParaRPr>
          </a:p>
          <a:p>
            <a:pPr algn="l"/>
            <a:endParaRPr lang="hu-HU" dirty="0"/>
          </a:p>
        </p:txBody>
      </p:sp>
    </p:spTree>
    <p:extLst>
      <p:ext uri="{BB962C8B-B14F-4D97-AF65-F5344CB8AC3E}">
        <p14:creationId xmlns:p14="http://schemas.microsoft.com/office/powerpoint/2010/main" val="36989124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1BE72788-098E-431F-BB4B-E72FDA0212FB}" type="slidenum">
              <a:rPr lang="hu-HU" smtClean="0"/>
              <a:t>32</a:t>
            </a:fld>
            <a:endParaRPr lang="hu-HU"/>
          </a:p>
        </p:txBody>
      </p:sp>
      <p:sp>
        <p:nvSpPr>
          <p:cNvPr id="6" name="Szövegdoboz 5"/>
          <p:cNvSpPr txBox="1"/>
          <p:nvPr/>
        </p:nvSpPr>
        <p:spPr>
          <a:xfrm>
            <a:off x="611494" y="368609"/>
            <a:ext cx="7921012" cy="6001643"/>
          </a:xfrm>
          <a:prstGeom prst="rect">
            <a:avLst/>
          </a:prstGeom>
          <a:noFill/>
        </p:spPr>
        <p:txBody>
          <a:bodyPr wrap="square" rtlCol="0">
            <a:spAutoFit/>
          </a:bodyPr>
          <a:lstStyle/>
          <a:p>
            <a:r>
              <a:rPr lang="hu-HU" sz="2400" dirty="0" smtClean="0"/>
              <a:t>LEHETSÉGES KÉRDÉSEK - SZEMPONTOK</a:t>
            </a:r>
          </a:p>
          <a:p>
            <a:endParaRPr lang="hu-HU" dirty="0" smtClean="0"/>
          </a:p>
          <a:p>
            <a:r>
              <a:rPr lang="hu-HU" b="1" dirty="0" smtClean="0">
                <a:solidFill>
                  <a:srgbClr val="FF0000"/>
                </a:solidFill>
              </a:rPr>
              <a:t>TARTALOM</a:t>
            </a:r>
            <a:endParaRPr lang="hu-HU" b="1" dirty="0">
              <a:solidFill>
                <a:srgbClr val="FF0000"/>
              </a:solidFill>
            </a:endParaRPr>
          </a:p>
          <a:p>
            <a:r>
              <a:rPr lang="hu-HU" dirty="0" smtClean="0"/>
              <a:t>Mit </a:t>
            </a:r>
            <a:r>
              <a:rPr lang="hu-HU" dirty="0"/>
              <a:t>tartalmaz a portfólió? </a:t>
            </a:r>
            <a:r>
              <a:rPr lang="hu-HU" dirty="0" smtClean="0"/>
              <a:t>- Jó </a:t>
            </a:r>
            <a:r>
              <a:rPr lang="hu-HU" dirty="0"/>
              <a:t>az összeállítás?</a:t>
            </a:r>
          </a:p>
          <a:p>
            <a:r>
              <a:rPr lang="hu-HU" dirty="0" smtClean="0"/>
              <a:t>Kinek kell, hogy szóljon? (Nagyközönség? Szűk szakmai közönség? Milyen korosztálynak? – Megfelel ennek?</a:t>
            </a:r>
          </a:p>
          <a:p>
            <a:r>
              <a:rPr lang="hu-HU" dirty="0" smtClean="0"/>
              <a:t>Mi lehet a célja? – Megfelel ennek?</a:t>
            </a:r>
          </a:p>
          <a:p>
            <a:r>
              <a:rPr lang="hu-HU" dirty="0" smtClean="0"/>
              <a:t>Milyen egyéb információk jelennek meg? - Elegendő? - Van, ami felesleges?</a:t>
            </a:r>
          </a:p>
          <a:p>
            <a:r>
              <a:rPr lang="hu-HU" dirty="0" smtClean="0"/>
              <a:t>Hiteles, hihető? Friss információkat tartalmaz?</a:t>
            </a:r>
          </a:p>
          <a:p>
            <a:endParaRPr lang="hu-HU" dirty="0" smtClean="0"/>
          </a:p>
          <a:p>
            <a:r>
              <a:rPr lang="hu-HU" b="1" dirty="0" smtClean="0">
                <a:solidFill>
                  <a:srgbClr val="FF0000"/>
                </a:solidFill>
              </a:rPr>
              <a:t>FORMA</a:t>
            </a:r>
            <a:endParaRPr lang="hu-HU" b="1" dirty="0">
              <a:solidFill>
                <a:srgbClr val="FF0000"/>
              </a:solidFill>
            </a:endParaRPr>
          </a:p>
          <a:p>
            <a:r>
              <a:rPr lang="hu-HU" dirty="0" smtClean="0"/>
              <a:t>Korszerű a honlap?</a:t>
            </a:r>
          </a:p>
          <a:p>
            <a:r>
              <a:rPr lang="hu-HU" dirty="0" smtClean="0"/>
              <a:t>Esztétikus, harmonikus?</a:t>
            </a:r>
          </a:p>
          <a:p>
            <a:r>
              <a:rPr lang="hu-HU" dirty="0" smtClean="0"/>
              <a:t>Könnyen kezelhető? </a:t>
            </a:r>
            <a:r>
              <a:rPr lang="hu-HU" dirty="0"/>
              <a:t>Áttekinthető</a:t>
            </a:r>
            <a:r>
              <a:rPr lang="hu-HU" dirty="0" smtClean="0"/>
              <a:t>? Jól olvasható? </a:t>
            </a:r>
          </a:p>
          <a:p>
            <a:r>
              <a:rPr lang="hu-HU" dirty="0" smtClean="0"/>
              <a:t>Milyen a nyelvezete? Közvetlen? Hivatalos?</a:t>
            </a:r>
          </a:p>
          <a:p>
            <a:r>
              <a:rPr lang="hu-HU" dirty="0" smtClean="0"/>
              <a:t>Van idegen nyelvű ismertető?</a:t>
            </a:r>
          </a:p>
          <a:p>
            <a:r>
              <a:rPr lang="hu-HU" dirty="0" smtClean="0"/>
              <a:t>Vannak kapcsolódó honlapok?</a:t>
            </a:r>
          </a:p>
          <a:p>
            <a:r>
              <a:rPr lang="hu-HU" dirty="0" smtClean="0"/>
              <a:t>Kapcsolat, elérhetőség megtalálható?</a:t>
            </a:r>
          </a:p>
          <a:p>
            <a:r>
              <a:rPr lang="hu-HU" dirty="0" smtClean="0"/>
              <a:t>Megfelelő a képi anyag?</a:t>
            </a:r>
          </a:p>
          <a:p>
            <a:r>
              <a:rPr lang="hu-HU" dirty="0" smtClean="0"/>
              <a:t>Videó, animáció – ha van, működik?</a:t>
            </a:r>
          </a:p>
          <a:p>
            <a:endParaRPr lang="hu-HU" dirty="0"/>
          </a:p>
        </p:txBody>
      </p:sp>
    </p:spTree>
    <p:extLst>
      <p:ext uri="{BB962C8B-B14F-4D97-AF65-F5344CB8AC3E}">
        <p14:creationId xmlns:p14="http://schemas.microsoft.com/office/powerpoint/2010/main" val="2917733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33</a:t>
            </a:fld>
            <a:endParaRPr lang="hu-HU" dirty="0"/>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sp>
        <p:nvSpPr>
          <p:cNvPr id="6" name="Cím 1"/>
          <p:cNvSpPr txBox="1">
            <a:spLocks/>
          </p:cNvSpPr>
          <p:nvPr/>
        </p:nvSpPr>
        <p:spPr>
          <a:xfrm>
            <a:off x="251449" y="908678"/>
            <a:ext cx="8435351" cy="4396695"/>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hu-HU" sz="2800" dirty="0" smtClean="0">
              <a:solidFill>
                <a:schemeClr val="tx1">
                  <a:lumMod val="65000"/>
                </a:schemeClr>
              </a:solidFill>
            </a:endParaRPr>
          </a:p>
          <a:p>
            <a:pPr algn="l"/>
            <a:endParaRPr lang="hu-HU" sz="2800" dirty="0">
              <a:solidFill>
                <a:schemeClr val="tx1">
                  <a:lumMod val="65000"/>
                </a:schemeClr>
              </a:solidFill>
            </a:endParaRPr>
          </a:p>
          <a:p>
            <a:pPr algn="l"/>
            <a:endParaRPr lang="hu-HU" sz="8000" dirty="0">
              <a:solidFill>
                <a:schemeClr val="tx1">
                  <a:lumMod val="65000"/>
                </a:schemeClr>
              </a:solidFill>
            </a:endParaRPr>
          </a:p>
          <a:p>
            <a:pPr algn="l"/>
            <a:r>
              <a:rPr lang="hu-HU" sz="8600" u="sng" dirty="0" smtClean="0">
                <a:solidFill>
                  <a:srgbClr val="FF0000"/>
                </a:solidFill>
              </a:rPr>
              <a:t>Kapcsolódó otthoni feladat  (</a:t>
            </a:r>
            <a:r>
              <a:rPr lang="hu-HU" sz="8600" u="sng" dirty="0" smtClean="0">
                <a:solidFill>
                  <a:srgbClr val="FFC000"/>
                </a:solidFill>
              </a:rPr>
              <a:t>egyéni</a:t>
            </a:r>
            <a:r>
              <a:rPr lang="hu-HU" sz="8600" u="sng" dirty="0" smtClean="0">
                <a:solidFill>
                  <a:srgbClr val="FF0000"/>
                </a:solidFill>
              </a:rPr>
              <a:t>)</a:t>
            </a:r>
          </a:p>
          <a:p>
            <a:pPr algn="l"/>
            <a:endParaRPr lang="hu-HU" sz="5600" u="sng" dirty="0" smtClean="0">
              <a:solidFill>
                <a:srgbClr val="FF0000"/>
              </a:solidFill>
            </a:endParaRPr>
          </a:p>
          <a:p>
            <a:pPr algn="l"/>
            <a:r>
              <a:rPr lang="hu-HU" sz="5500" b="1" dirty="0" smtClean="0"/>
              <a:t>2 kiválasztott cég, vagy 2 város, 2 intézmény, 2 média stb. portfóliójának elemzése, összehasonlító bemutatása, értékelése (honlapjuk információi alapján</a:t>
            </a:r>
            <a:r>
              <a:rPr lang="hu-HU" sz="4500" b="1" dirty="0" smtClean="0"/>
              <a:t>)  </a:t>
            </a:r>
          </a:p>
          <a:p>
            <a:pPr algn="l"/>
            <a:endParaRPr lang="hu-HU" sz="3600" b="1" dirty="0"/>
          </a:p>
          <a:p>
            <a:pPr algn="l"/>
            <a:endParaRPr lang="hu-HU" sz="3600" b="1" dirty="0" smtClean="0"/>
          </a:p>
          <a:p>
            <a:pPr algn="l"/>
            <a:endParaRPr lang="hu-HU" sz="3600" b="1" dirty="0"/>
          </a:p>
          <a:p>
            <a:pPr algn="l"/>
            <a:r>
              <a:rPr lang="hu-HU" sz="4500" b="1" dirty="0" smtClean="0"/>
              <a:t>Készítendő: </a:t>
            </a:r>
          </a:p>
          <a:p>
            <a:pPr algn="l"/>
            <a:endParaRPr lang="hu-HU" sz="4500" b="1" dirty="0" smtClean="0"/>
          </a:p>
          <a:p>
            <a:pPr algn="l"/>
            <a:r>
              <a:rPr lang="hu-HU" sz="4500" dirty="0" smtClean="0">
                <a:solidFill>
                  <a:srgbClr val="FF0000"/>
                </a:solidFill>
              </a:rPr>
              <a:t>	</a:t>
            </a:r>
            <a:r>
              <a:rPr lang="hu-HU" sz="4900" dirty="0" smtClean="0">
                <a:solidFill>
                  <a:srgbClr val="FF0000"/>
                </a:solidFill>
              </a:rPr>
              <a:t>Max 4 perces bemutató (</a:t>
            </a:r>
            <a:r>
              <a:rPr lang="hu-HU" sz="4900" dirty="0" err="1" smtClean="0">
                <a:solidFill>
                  <a:srgbClr val="FF0000"/>
                </a:solidFill>
              </a:rPr>
              <a:t>ppt</a:t>
            </a:r>
            <a:r>
              <a:rPr lang="hu-HU" sz="4900" dirty="0" smtClean="0">
                <a:solidFill>
                  <a:srgbClr val="FF0000"/>
                </a:solidFill>
              </a:rPr>
              <a:t>, </a:t>
            </a:r>
            <a:r>
              <a:rPr lang="hu-HU" sz="4900" dirty="0" err="1" smtClean="0">
                <a:solidFill>
                  <a:srgbClr val="FF0000"/>
                </a:solidFill>
              </a:rPr>
              <a:t>pdf</a:t>
            </a:r>
            <a:r>
              <a:rPr lang="hu-HU" sz="4900" dirty="0" smtClean="0">
                <a:solidFill>
                  <a:srgbClr val="FF0000"/>
                </a:solidFill>
              </a:rPr>
              <a:t>, </a:t>
            </a:r>
            <a:r>
              <a:rPr lang="hu-HU" sz="4900" dirty="0" err="1" smtClean="0">
                <a:solidFill>
                  <a:srgbClr val="FF0000"/>
                </a:solidFill>
              </a:rPr>
              <a:t>prezi</a:t>
            </a:r>
            <a:r>
              <a:rPr lang="hu-HU" sz="4900" dirty="0" smtClean="0">
                <a:solidFill>
                  <a:srgbClr val="FF0000"/>
                </a:solidFill>
              </a:rPr>
              <a:t>…) </a:t>
            </a:r>
          </a:p>
          <a:p>
            <a:pPr algn="l"/>
            <a:r>
              <a:rPr lang="hu-HU" sz="4900" dirty="0" smtClean="0"/>
              <a:t>	HI: </a:t>
            </a:r>
            <a:r>
              <a:rPr lang="hu-HU" sz="4900" dirty="0" smtClean="0"/>
              <a:t>1 hét! szeptember 25.</a:t>
            </a:r>
            <a:endParaRPr lang="hu-HU" sz="4900" dirty="0" smtClean="0"/>
          </a:p>
          <a:p>
            <a:pPr algn="l"/>
            <a:r>
              <a:rPr lang="hu-HU" sz="4900" dirty="0" smtClean="0"/>
              <a:t>	A feladatokat előző nap fel kell tölteni a </a:t>
            </a:r>
            <a:r>
              <a:rPr lang="hu-HU" sz="4900" dirty="0" err="1" smtClean="0"/>
              <a:t>VIDARC-ra</a:t>
            </a:r>
            <a:r>
              <a:rPr lang="hu-HU" sz="4900" dirty="0" smtClean="0"/>
              <a:t>. </a:t>
            </a:r>
          </a:p>
          <a:p>
            <a:pPr algn="l"/>
            <a:endParaRPr lang="hu-HU" sz="4900" dirty="0"/>
          </a:p>
          <a:p>
            <a:pPr algn="l"/>
            <a:r>
              <a:rPr lang="hu-HU" sz="4900" dirty="0" smtClean="0"/>
              <a:t>	A szempontok – az órai feladat szerintiek. </a:t>
            </a:r>
          </a:p>
          <a:p>
            <a:pPr algn="l"/>
            <a:r>
              <a:rPr lang="hu-HU" sz="4900" dirty="0"/>
              <a:t>	</a:t>
            </a:r>
            <a:r>
              <a:rPr lang="hu-HU" sz="4900" dirty="0" smtClean="0"/>
              <a:t>Célszerű az egymás melletti, párhuzamos bemutatás 1-1 képpel, </a:t>
            </a:r>
          </a:p>
          <a:p>
            <a:pPr algn="l"/>
            <a:r>
              <a:rPr lang="hu-HU" sz="4900" dirty="0"/>
              <a:t>	</a:t>
            </a:r>
            <a:r>
              <a:rPr lang="hu-HU" sz="4900" dirty="0" smtClean="0"/>
              <a:t>alatta az egyéni értékelés, röviden, tömören</a:t>
            </a:r>
          </a:p>
          <a:p>
            <a:pPr algn="l"/>
            <a:endParaRPr lang="hu-HU" sz="2800" dirty="0" smtClean="0"/>
          </a:p>
          <a:p>
            <a:pPr algn="l"/>
            <a:endParaRPr lang="hu-HU" sz="8600" dirty="0" smtClean="0"/>
          </a:p>
          <a:p>
            <a:pPr algn="l"/>
            <a:endParaRPr lang="hu-HU" dirty="0"/>
          </a:p>
        </p:txBody>
      </p:sp>
      <p:sp>
        <p:nvSpPr>
          <p:cNvPr id="7" name="Rectangle 4"/>
          <p:cNvSpPr>
            <a:spLocks noChangeArrowheads="1"/>
          </p:cNvSpPr>
          <p:nvPr/>
        </p:nvSpPr>
        <p:spPr bwMode="auto">
          <a:xfrm>
            <a:off x="71425" y="5147501"/>
            <a:ext cx="9001150" cy="1292662"/>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b="0" i="0" u="none" strike="noStrike" cap="none" normalizeH="0" baseline="0" dirty="0" smtClean="0">
                <a:ln>
                  <a:noFill/>
                </a:ln>
                <a:solidFill>
                  <a:schemeClr val="bg1"/>
                </a:solidFill>
                <a:effectLst/>
                <a:latin typeface="Garamond" panose="02020404030301010803" pitchFamily="18" charset="0"/>
                <a:ea typeface="Times New Roman" panose="02020603050405020304" pitchFamily="18" charset="0"/>
              </a:rPr>
              <a:t>itt található meg majd folyamatosan a tematika ill. az oktatási anyag:</a:t>
            </a:r>
            <a:endParaRPr kumimoji="0" lang="hu-HU" altLang="hu-HU" b="0" i="0" u="none" strike="noStrike" cap="none" normalizeH="0" baseline="0" dirty="0" smtClean="0">
              <a:ln>
                <a:noFill/>
              </a:ln>
              <a:solidFill>
                <a:schemeClr val="bg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400" b="0" i="0" u="none" strike="noStrike" cap="none" normalizeH="0" baseline="0" dirty="0" smtClean="0">
                <a:ln>
                  <a:noFill/>
                </a:ln>
                <a:solidFill>
                  <a:schemeClr val="bg1"/>
                </a:solidFill>
                <a:effectLst/>
                <a:latin typeface="Garamond" panose="02020404030301010803" pitchFamily="18" charset="0"/>
                <a:ea typeface="MS Mincho" charset="-128"/>
                <a:hlinkClick r:id="rId3"/>
              </a:rPr>
              <a:t>ftp://witch.pmmf.hu:2001/</a:t>
            </a:r>
            <a:r>
              <a:rPr kumimoji="0" lang="hu-HU" altLang="hu-HU" sz="2400" b="0" i="0" u="none" strike="noStrike" cap="none" normalizeH="0" baseline="0" dirty="0" smtClean="0">
                <a:ln>
                  <a:noFill/>
                </a:ln>
                <a:solidFill>
                  <a:schemeClr val="bg1"/>
                </a:solidFill>
                <a:effectLst/>
                <a:latin typeface="Garamond" panose="02020404030301010803" pitchFamily="18" charset="0"/>
                <a:ea typeface="MS Mincho" charset="-128"/>
              </a:rPr>
              <a:t> </a:t>
            </a:r>
            <a:endParaRPr kumimoji="0" lang="hu-HU" altLang="hu-HU" sz="2400" b="0" i="0" u="none" strike="noStrike" cap="none" normalizeH="0" baseline="0" dirty="0" smtClean="0">
              <a:ln>
                <a:noFill/>
              </a:ln>
              <a:solidFill>
                <a:schemeClr val="bg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b="0" i="0" u="none" strike="noStrike" cap="none" normalizeH="0" baseline="0" dirty="0" smtClean="0">
                <a:ln>
                  <a:noFill/>
                </a:ln>
                <a:solidFill>
                  <a:schemeClr val="bg1"/>
                </a:solidFill>
                <a:effectLst/>
                <a:latin typeface="Garamond" panose="02020404030301010803" pitchFamily="18" charset="0"/>
                <a:ea typeface="Times New Roman" panose="02020603050405020304" pitchFamily="18" charset="0"/>
              </a:rPr>
              <a:t>ezen az OKTATAS köteten belül:</a:t>
            </a:r>
          </a:p>
          <a:p>
            <a:pPr lvl="0" eaLnBrk="0" fontAlgn="base" hangingPunct="0">
              <a:spcBef>
                <a:spcPct val="0"/>
              </a:spcBef>
              <a:spcAft>
                <a:spcPct val="0"/>
              </a:spcAft>
            </a:pPr>
            <a:r>
              <a:rPr lang="hu-HU" altLang="hu-HU" dirty="0">
                <a:solidFill>
                  <a:schemeClr val="bg1"/>
                </a:solidFill>
                <a:ea typeface="Times New Roman" panose="02020603050405020304" pitchFamily="18" charset="0"/>
              </a:rPr>
              <a:t>O:\</a:t>
            </a:r>
            <a:r>
              <a:rPr lang="hu-HU" altLang="hu-HU" dirty="0" smtClean="0">
                <a:solidFill>
                  <a:schemeClr val="bg1"/>
                </a:solidFill>
                <a:ea typeface="Times New Roman" panose="02020603050405020304" pitchFamily="18" charset="0"/>
              </a:rPr>
              <a:t>Tanszeki_anyagok\Epiteszeti_es_Varostervezesi_Tanszek\URBANISZTIKA\TVFSZ</a:t>
            </a:r>
            <a:endParaRPr kumimoji="0" lang="hu-HU" altLang="hu-HU" sz="2800" b="0" i="0" u="none" strike="noStrike" cap="none" normalizeH="0" baseline="0" dirty="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678282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4</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pic>
        <p:nvPicPr>
          <p:cNvPr id="8" name="Picture 4" descr="https://blogs.sjsu.edu/wsq/files/2013/11/wsq_blog_job_inpost_110413_01-1d7drx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6" y="1558035"/>
            <a:ext cx="4591956" cy="4709694"/>
          </a:xfrm>
          <a:prstGeom prst="rect">
            <a:avLst/>
          </a:prstGeom>
          <a:noFill/>
          <a:extLst>
            <a:ext uri="{909E8E84-426E-40DD-AFC4-6F175D3DCCD1}">
              <a14:hiddenFill xmlns:a14="http://schemas.microsoft.com/office/drawing/2010/main">
                <a:solidFill>
                  <a:srgbClr val="FFFFFF"/>
                </a:solidFill>
              </a14:hiddenFill>
            </a:ext>
          </a:extLst>
        </p:spPr>
      </p:pic>
      <p:sp>
        <p:nvSpPr>
          <p:cNvPr id="3" name="Téglalap 2"/>
          <p:cNvSpPr/>
          <p:nvPr/>
        </p:nvSpPr>
        <p:spPr>
          <a:xfrm>
            <a:off x="4932045" y="1554910"/>
            <a:ext cx="4222435" cy="2308324"/>
          </a:xfrm>
          <a:prstGeom prst="rect">
            <a:avLst/>
          </a:prstGeom>
        </p:spPr>
        <p:txBody>
          <a:bodyPr wrap="square">
            <a:spAutoFit/>
          </a:bodyPr>
          <a:lstStyle/>
          <a:p>
            <a:r>
              <a:rPr lang="hu-HU" sz="2400" dirty="0"/>
              <a:t> „</a:t>
            </a:r>
            <a:r>
              <a:rPr lang="hu-HU" sz="2400" b="1" dirty="0" err="1">
                <a:solidFill>
                  <a:srgbClr val="FF0000"/>
                </a:solidFill>
              </a:rPr>
              <a:t>portare</a:t>
            </a:r>
            <a:r>
              <a:rPr lang="hu-HU" sz="2400" dirty="0"/>
              <a:t>” </a:t>
            </a:r>
            <a:endParaRPr lang="hu-HU" sz="2400" dirty="0" smtClean="0"/>
          </a:p>
          <a:p>
            <a:r>
              <a:rPr lang="hu-HU" sz="2400" dirty="0" smtClean="0"/>
              <a:t>(</a:t>
            </a:r>
            <a:r>
              <a:rPr lang="hu-HU" sz="2400" dirty="0"/>
              <a:t>latin - hozni, vinni, szállítani</a:t>
            </a:r>
            <a:r>
              <a:rPr lang="hu-HU" sz="2400" dirty="0" smtClean="0"/>
              <a:t>)</a:t>
            </a:r>
          </a:p>
          <a:p>
            <a:endParaRPr lang="hu-HU" sz="2400" dirty="0"/>
          </a:p>
          <a:p>
            <a:r>
              <a:rPr lang="hu-HU" sz="2400" dirty="0" smtClean="0"/>
              <a:t> </a:t>
            </a:r>
            <a:endParaRPr lang="hu-HU" sz="2400" dirty="0"/>
          </a:p>
          <a:p>
            <a:r>
              <a:rPr lang="hu-HU" sz="2400" dirty="0"/>
              <a:t>„</a:t>
            </a:r>
            <a:r>
              <a:rPr lang="hu-HU" sz="2400" b="1" dirty="0" err="1">
                <a:solidFill>
                  <a:srgbClr val="FF0000"/>
                </a:solidFill>
              </a:rPr>
              <a:t>folium</a:t>
            </a:r>
            <a:r>
              <a:rPr lang="hu-HU" sz="2400" dirty="0"/>
              <a:t>” </a:t>
            </a:r>
          </a:p>
          <a:p>
            <a:r>
              <a:rPr lang="hu-HU" sz="2400" dirty="0" smtClean="0"/>
              <a:t>(</a:t>
            </a:r>
            <a:r>
              <a:rPr lang="hu-HU" sz="2400" dirty="0"/>
              <a:t>latin - levél, irat) </a:t>
            </a:r>
          </a:p>
        </p:txBody>
      </p:sp>
      <p:sp>
        <p:nvSpPr>
          <p:cNvPr id="9" name="Téglalap 8"/>
          <p:cNvSpPr/>
          <p:nvPr/>
        </p:nvSpPr>
        <p:spPr>
          <a:xfrm>
            <a:off x="4932045" y="4689161"/>
            <a:ext cx="3754755" cy="1631216"/>
          </a:xfrm>
          <a:prstGeom prst="rect">
            <a:avLst/>
          </a:prstGeom>
        </p:spPr>
        <p:txBody>
          <a:bodyPr wrap="square">
            <a:spAutoFit/>
          </a:bodyPr>
          <a:lstStyle/>
          <a:p>
            <a:r>
              <a:rPr lang="hu-HU" sz="2000" dirty="0"/>
              <a:t>irattárca, irattáska, irattartó, iratcsomag, iratállomány, értékpapírcsomag, </a:t>
            </a:r>
            <a:endParaRPr lang="hu-HU" sz="2000" dirty="0" smtClean="0"/>
          </a:p>
          <a:p>
            <a:endParaRPr lang="hu-HU" sz="2000" dirty="0"/>
          </a:p>
          <a:p>
            <a:r>
              <a:rPr lang="hu-HU" sz="2000" dirty="0" smtClean="0"/>
              <a:t>hatáskör, kompetencia</a:t>
            </a:r>
            <a:endParaRPr lang="hu-HU" sz="2000" dirty="0"/>
          </a:p>
        </p:txBody>
      </p:sp>
      <p:sp>
        <p:nvSpPr>
          <p:cNvPr id="10" name="Cím 1"/>
          <p:cNvSpPr txBox="1">
            <a:spLocks/>
          </p:cNvSpPr>
          <p:nvPr/>
        </p:nvSpPr>
        <p:spPr>
          <a:xfrm>
            <a:off x="611560" y="876063"/>
            <a:ext cx="7772400" cy="5064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4000" b="1" dirty="0" smtClean="0">
                <a:solidFill>
                  <a:srgbClr val="FF0000"/>
                </a:solidFill>
              </a:rPr>
              <a:t>GYŰJTÉS - RENDSZEREZÉS</a:t>
            </a:r>
            <a:endParaRPr lang="hu-HU" sz="4000" b="1" dirty="0">
              <a:solidFill>
                <a:srgbClr val="FF0000"/>
              </a:solidFill>
            </a:endParaRPr>
          </a:p>
        </p:txBody>
      </p:sp>
    </p:spTree>
    <p:extLst>
      <p:ext uri="{BB962C8B-B14F-4D97-AF65-F5344CB8AC3E}">
        <p14:creationId xmlns:p14="http://schemas.microsoft.com/office/powerpoint/2010/main" val="266224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5</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sp>
        <p:nvSpPr>
          <p:cNvPr id="6" name="Téglalap 5"/>
          <p:cNvSpPr/>
          <p:nvPr/>
        </p:nvSpPr>
        <p:spPr>
          <a:xfrm>
            <a:off x="524245" y="914237"/>
            <a:ext cx="4889707" cy="6617196"/>
          </a:xfrm>
          <a:prstGeom prst="rect">
            <a:avLst/>
          </a:prstGeom>
        </p:spPr>
        <p:txBody>
          <a:bodyPr wrap="square">
            <a:spAutoFit/>
          </a:bodyPr>
          <a:lstStyle/>
          <a:p>
            <a:r>
              <a:rPr lang="hu-HU" sz="2400" b="1" dirty="0">
                <a:solidFill>
                  <a:srgbClr val="FF0000"/>
                </a:solidFill>
              </a:rPr>
              <a:t>KIK</a:t>
            </a:r>
            <a:r>
              <a:rPr lang="hu-HU" sz="2400" b="1" dirty="0" smtClean="0">
                <a:solidFill>
                  <a:srgbClr val="FF0000"/>
                </a:solidFill>
              </a:rPr>
              <a:t>? MIK?</a:t>
            </a:r>
          </a:p>
          <a:p>
            <a:endParaRPr lang="hu-HU" sz="2400" b="1" dirty="0">
              <a:solidFill>
                <a:srgbClr val="FF0000"/>
              </a:solidFill>
            </a:endParaRPr>
          </a:p>
          <a:p>
            <a:r>
              <a:rPr lang="hu-HU" b="1" dirty="0" smtClean="0"/>
              <a:t>személyek – </a:t>
            </a:r>
            <a:r>
              <a:rPr lang="hu-HU" b="1" dirty="0" smtClean="0">
                <a:solidFill>
                  <a:srgbClr val="FF0000"/>
                </a:solidFill>
              </a:rPr>
              <a:t>a legjobb munkákból mintát nyújtó mappa</a:t>
            </a:r>
          </a:p>
          <a:p>
            <a:pPr lvl="1"/>
            <a:r>
              <a:rPr lang="hu-HU" b="1" dirty="0" smtClean="0"/>
              <a:t>művész, pedagógus, tanuló</a:t>
            </a:r>
          </a:p>
          <a:p>
            <a:pPr lvl="1"/>
            <a:r>
              <a:rPr lang="hu-HU" b="1" dirty="0" smtClean="0"/>
              <a:t>munkavállaló, pályázó</a:t>
            </a:r>
            <a:endParaRPr lang="hu-HU" b="1" dirty="0"/>
          </a:p>
          <a:p>
            <a:endParaRPr lang="hu-HU" sz="1600" b="1" dirty="0" smtClean="0"/>
          </a:p>
          <a:p>
            <a:r>
              <a:rPr lang="hu-HU" b="1" dirty="0" smtClean="0"/>
              <a:t>cégek – </a:t>
            </a:r>
            <a:r>
              <a:rPr lang="hu-HU" b="1" dirty="0" smtClean="0">
                <a:solidFill>
                  <a:srgbClr val="FF0000"/>
                </a:solidFill>
              </a:rPr>
              <a:t>előállított termékek, nyújtott szolgáltatások összessége</a:t>
            </a:r>
          </a:p>
          <a:p>
            <a:endParaRPr lang="hu-HU" b="1" dirty="0" smtClean="0"/>
          </a:p>
          <a:p>
            <a:r>
              <a:rPr lang="hu-HU" b="1" dirty="0" smtClean="0"/>
              <a:t>pénzügy – </a:t>
            </a:r>
            <a:r>
              <a:rPr lang="hu-HU" b="1" dirty="0" smtClean="0">
                <a:solidFill>
                  <a:srgbClr val="FF0000"/>
                </a:solidFill>
              </a:rPr>
              <a:t>befektetések listája</a:t>
            </a:r>
          </a:p>
          <a:p>
            <a:endParaRPr lang="hu-HU" b="1" dirty="0" smtClean="0">
              <a:solidFill>
                <a:srgbClr val="FF0000"/>
              </a:solidFill>
            </a:endParaRPr>
          </a:p>
          <a:p>
            <a:r>
              <a:rPr lang="hu-HU" b="1" dirty="0" smtClean="0"/>
              <a:t>kormányzat </a:t>
            </a:r>
            <a:r>
              <a:rPr lang="hu-HU" b="1" dirty="0" smtClean="0">
                <a:solidFill>
                  <a:srgbClr val="FF0000"/>
                </a:solidFill>
              </a:rPr>
              <a:t>– feladatkörök, pozíciók  összessége</a:t>
            </a:r>
          </a:p>
          <a:p>
            <a:endParaRPr lang="hu-HU" b="1" dirty="0">
              <a:solidFill>
                <a:srgbClr val="FF0000"/>
              </a:solidFill>
            </a:endParaRPr>
          </a:p>
          <a:p>
            <a:r>
              <a:rPr lang="hu-HU" b="1" dirty="0" smtClean="0"/>
              <a:t>település, intézmény, épület </a:t>
            </a:r>
            <a:r>
              <a:rPr lang="hu-HU" b="1" dirty="0" smtClean="0">
                <a:solidFill>
                  <a:srgbClr val="FF0000"/>
                </a:solidFill>
              </a:rPr>
              <a:t>– programok, funkciók</a:t>
            </a:r>
          </a:p>
          <a:p>
            <a:endParaRPr lang="hu-HU" b="1" dirty="0">
              <a:solidFill>
                <a:srgbClr val="FF0000"/>
              </a:solidFill>
            </a:endParaRPr>
          </a:p>
          <a:p>
            <a:r>
              <a:rPr lang="hu-HU" b="1" dirty="0" smtClean="0"/>
              <a:t>Elektronikus és nyomtatott média, műsorcsatorna, hírlap, napilap, folyóirat – </a:t>
            </a:r>
            <a:r>
              <a:rPr lang="hu-HU" b="1" dirty="0" smtClean="0">
                <a:solidFill>
                  <a:srgbClr val="FF0000"/>
                </a:solidFill>
              </a:rPr>
              <a:t>műsorszerkezet, tartalom, rovatok</a:t>
            </a:r>
          </a:p>
          <a:p>
            <a:r>
              <a:rPr lang="hu-HU" b="1" dirty="0"/>
              <a:t>	</a:t>
            </a:r>
            <a:endParaRPr lang="hu-HU" b="1" dirty="0" smtClean="0"/>
          </a:p>
          <a:p>
            <a:endParaRPr lang="hu-HU" b="1" dirty="0" smtClean="0"/>
          </a:p>
          <a:p>
            <a:endParaRPr lang="hu-HU" b="1" dirty="0"/>
          </a:p>
        </p:txBody>
      </p:sp>
      <p:pic>
        <p:nvPicPr>
          <p:cNvPr id="8" name="Kép 7" descr="http://m.cdn.blog.hu/cs/csepeliek/image/Pap%C3%ADrmunka.PNG"/>
          <p:cNvPicPr/>
          <p:nvPr/>
        </p:nvPicPr>
        <p:blipFill>
          <a:blip r:embed="rId3">
            <a:extLst>
              <a:ext uri="{28A0092B-C50C-407E-A947-70E740481C1C}">
                <a14:useLocalDpi xmlns:a14="http://schemas.microsoft.com/office/drawing/2010/main" val="0"/>
              </a:ext>
            </a:extLst>
          </a:blip>
          <a:srcRect/>
          <a:stretch>
            <a:fillRect/>
          </a:stretch>
        </p:blipFill>
        <p:spPr bwMode="auto">
          <a:xfrm>
            <a:off x="5413952" y="1052736"/>
            <a:ext cx="3228403" cy="4896585"/>
          </a:xfrm>
          <a:prstGeom prst="rect">
            <a:avLst/>
          </a:prstGeom>
          <a:noFill/>
          <a:ln>
            <a:noFill/>
          </a:ln>
        </p:spPr>
      </p:pic>
    </p:spTree>
    <p:extLst>
      <p:ext uri="{BB962C8B-B14F-4D97-AF65-F5344CB8AC3E}">
        <p14:creationId xmlns:p14="http://schemas.microsoft.com/office/powerpoint/2010/main" val="3965940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6</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pic>
        <p:nvPicPr>
          <p:cNvPr id="6" name="Kép 5" descr="http://harufoto.hu/wp-content/uploads/2012/11/lila-viki_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08678"/>
            <a:ext cx="2172970" cy="3088005"/>
          </a:xfrm>
          <a:prstGeom prst="rect">
            <a:avLst/>
          </a:prstGeom>
          <a:noFill/>
          <a:ln>
            <a:noFill/>
          </a:ln>
        </p:spPr>
      </p:pic>
      <p:pic>
        <p:nvPicPr>
          <p:cNvPr id="7" name="Kép 6" descr="http://papsztkriszta.com/wp-content/uploads/2013/07/befektetesi_portfoli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509139"/>
            <a:ext cx="1189362" cy="720092"/>
          </a:xfrm>
          <a:prstGeom prst="rect">
            <a:avLst/>
          </a:prstGeom>
          <a:noFill/>
          <a:ln>
            <a:noFill/>
          </a:ln>
        </p:spPr>
      </p:pic>
      <p:pic>
        <p:nvPicPr>
          <p:cNvPr id="8" name="Kép 7" descr="http://woburnbrasserie.co.uk/wp-content/uploads/2014/06/wine.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8928" y="895479"/>
            <a:ext cx="2127246" cy="739293"/>
          </a:xfrm>
          <a:prstGeom prst="rect">
            <a:avLst/>
          </a:prstGeom>
          <a:noFill/>
          <a:ln>
            <a:noFill/>
          </a:ln>
        </p:spPr>
      </p:pic>
      <p:pic>
        <p:nvPicPr>
          <p:cNvPr id="9" name="Kép 8"/>
          <p:cNvPicPr/>
          <p:nvPr/>
        </p:nvPicPr>
        <p:blipFill rotWithShape="1">
          <a:blip r:embed="rId6"/>
          <a:srcRect l="10356" t="20633" r="54940" b="48127"/>
          <a:stretch/>
        </p:blipFill>
        <p:spPr bwMode="auto">
          <a:xfrm>
            <a:off x="-50800" y="4149093"/>
            <a:ext cx="4506974" cy="1800230"/>
          </a:xfrm>
          <a:prstGeom prst="rect">
            <a:avLst/>
          </a:prstGeom>
          <a:ln>
            <a:noFill/>
          </a:ln>
          <a:extLst>
            <a:ext uri="{53640926-AAD7-44D8-BBD7-CCE9431645EC}">
              <a14:shadowObscured xmlns:a14="http://schemas.microsoft.com/office/drawing/2010/main"/>
            </a:ext>
          </a:extLst>
        </p:spPr>
      </p:pic>
      <p:pic>
        <p:nvPicPr>
          <p:cNvPr id="10" name="Kép 9" descr="http://www.bevezetem.hu/images/1010/Mate01-Bence_Mate_Eric_Hosking_Portfolio.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908678"/>
            <a:ext cx="4571999" cy="1544002"/>
          </a:xfrm>
          <a:prstGeom prst="rect">
            <a:avLst/>
          </a:prstGeom>
          <a:noFill/>
          <a:ln>
            <a:noFill/>
          </a:ln>
        </p:spPr>
      </p:pic>
      <p:pic>
        <p:nvPicPr>
          <p:cNvPr id="11" name="Kép 10"/>
          <p:cNvPicPr/>
          <p:nvPr/>
        </p:nvPicPr>
        <p:blipFill>
          <a:blip r:embed="rId8"/>
          <a:stretch>
            <a:fillRect/>
          </a:stretch>
        </p:blipFill>
        <p:spPr>
          <a:xfrm>
            <a:off x="2299680" y="1680679"/>
            <a:ext cx="2188592" cy="1080139"/>
          </a:xfrm>
          <a:prstGeom prst="rect">
            <a:avLst/>
          </a:prstGeom>
        </p:spPr>
      </p:pic>
      <p:pic>
        <p:nvPicPr>
          <p:cNvPr id="12" name="Kép 11" descr="http://www.pollakphoto.hu/wp-content/uploads/2015/01/fashion.jpg"/>
          <p:cNvPicPr/>
          <p:nvPr/>
        </p:nvPicPr>
        <p:blipFill>
          <a:blip r:embed="rId9">
            <a:extLst>
              <a:ext uri="{28A0092B-C50C-407E-A947-70E740481C1C}">
                <a14:useLocalDpi xmlns:a14="http://schemas.microsoft.com/office/drawing/2010/main" val="0"/>
              </a:ext>
            </a:extLst>
          </a:blip>
          <a:srcRect/>
          <a:stretch>
            <a:fillRect/>
          </a:stretch>
        </p:blipFill>
        <p:spPr bwMode="auto">
          <a:xfrm>
            <a:off x="4572000" y="2611515"/>
            <a:ext cx="4571999" cy="1717600"/>
          </a:xfrm>
          <a:prstGeom prst="rect">
            <a:avLst/>
          </a:prstGeom>
          <a:noFill/>
          <a:ln>
            <a:noFill/>
          </a:ln>
        </p:spPr>
      </p:pic>
      <p:pic>
        <p:nvPicPr>
          <p:cNvPr id="1026" name="Picture 2" descr="http://www.z3design.hu/referenciak/03._Internet/09.avs.hu%20-%20%C9p%EDt%E9sz%20iroda%20%282005%29/01_nagy.jpg"/>
          <p:cNvPicPr>
            <a:picLocks noChangeAspect="1" noChangeArrowheads="1"/>
          </p:cNvPicPr>
          <p:nvPr/>
        </p:nvPicPr>
        <p:blipFill rotWithShape="1">
          <a:blip r:embed="rId10">
            <a:extLst>
              <a:ext uri="{28A0092B-C50C-407E-A947-70E740481C1C}">
                <a14:useLocalDpi xmlns:a14="http://schemas.microsoft.com/office/drawing/2010/main" val="0"/>
              </a:ext>
            </a:extLst>
          </a:blip>
          <a:srcRect l="2521" t="14986" r="5394" b="20974"/>
          <a:stretch/>
        </p:blipFill>
        <p:spPr bwMode="auto">
          <a:xfrm>
            <a:off x="5884375" y="4509138"/>
            <a:ext cx="3259624" cy="14401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atic.168ora.hu/db/0C/63/professori-1-d0000EC6303d8ad2b53d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00" y="5403535"/>
            <a:ext cx="1189362" cy="54578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99680" y="2776767"/>
            <a:ext cx="2156494" cy="1219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églalap 2"/>
          <p:cNvSpPr/>
          <p:nvPr/>
        </p:nvSpPr>
        <p:spPr>
          <a:xfrm>
            <a:off x="0" y="6079155"/>
            <a:ext cx="9144000" cy="646331"/>
          </a:xfrm>
          <a:prstGeom prst="rect">
            <a:avLst/>
          </a:prstGeom>
        </p:spPr>
        <p:txBody>
          <a:bodyPr wrap="square">
            <a:spAutoFit/>
          </a:bodyPr>
          <a:lstStyle/>
          <a:p>
            <a:r>
              <a:rPr lang="hu-HU" dirty="0"/>
              <a:t>„A portfólió olyan dokumentumok gyűjteménye, amelyek megvilágítják valakinek egy adott területen szerzett tudását, jártasságát, hozzáállását” (</a:t>
            </a:r>
            <a:r>
              <a:rPr lang="hu-HU" dirty="0" err="1"/>
              <a:t>Bird</a:t>
            </a:r>
            <a:r>
              <a:rPr lang="hu-HU" dirty="0"/>
              <a:t> </a:t>
            </a:r>
            <a:r>
              <a:rPr lang="hu-HU" dirty="0" smtClean="0"/>
              <a:t>1990)</a:t>
            </a:r>
            <a:endParaRPr lang="hu-HU" dirty="0"/>
          </a:p>
        </p:txBody>
      </p:sp>
    </p:spTree>
    <p:extLst>
      <p:ext uri="{BB962C8B-B14F-4D97-AF65-F5344CB8AC3E}">
        <p14:creationId xmlns:p14="http://schemas.microsoft.com/office/powerpoint/2010/main" val="4263162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7</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sp>
        <p:nvSpPr>
          <p:cNvPr id="6" name="Téglalap 5"/>
          <p:cNvSpPr/>
          <p:nvPr/>
        </p:nvSpPr>
        <p:spPr>
          <a:xfrm>
            <a:off x="791517" y="767135"/>
            <a:ext cx="3975747" cy="3816429"/>
          </a:xfrm>
          <a:prstGeom prst="rect">
            <a:avLst/>
          </a:prstGeom>
        </p:spPr>
        <p:txBody>
          <a:bodyPr wrap="square">
            <a:spAutoFit/>
          </a:bodyPr>
          <a:lstStyle/>
          <a:p>
            <a:r>
              <a:rPr lang="hu-HU" sz="2400" b="1" dirty="0" smtClean="0">
                <a:solidFill>
                  <a:srgbClr val="FF0000"/>
                </a:solidFill>
              </a:rPr>
              <a:t>MIÓTA?</a:t>
            </a:r>
            <a:endParaRPr lang="hu-HU" sz="2400" b="1" dirty="0">
              <a:solidFill>
                <a:srgbClr val="FF0000"/>
              </a:solidFill>
            </a:endParaRPr>
          </a:p>
          <a:p>
            <a:endParaRPr lang="hu-HU" b="1" dirty="0" smtClean="0"/>
          </a:p>
          <a:p>
            <a:r>
              <a:rPr lang="hu-HU" sz="2000" b="1" dirty="0" smtClean="0"/>
              <a:t>II. Világháborút követő időszak</a:t>
            </a:r>
            <a:endParaRPr lang="hu-HU" sz="2000" b="1" dirty="0"/>
          </a:p>
          <a:p>
            <a:endParaRPr lang="hu-HU" b="1" dirty="0" smtClean="0"/>
          </a:p>
          <a:p>
            <a:r>
              <a:rPr lang="hu-HU" b="1" dirty="0" smtClean="0"/>
              <a:t>gyakorlatban szerzett kompetenciák</a:t>
            </a:r>
          </a:p>
          <a:p>
            <a:r>
              <a:rPr lang="hu-HU" b="1" dirty="0" smtClean="0"/>
              <a:t>tapasztalati tudás, ismeretek</a:t>
            </a:r>
          </a:p>
          <a:p>
            <a:endParaRPr lang="hu-HU" b="1" dirty="0"/>
          </a:p>
          <a:p>
            <a:endParaRPr lang="hu-HU" b="1" dirty="0" smtClean="0"/>
          </a:p>
          <a:p>
            <a:endParaRPr lang="hu-HU" b="1" dirty="0"/>
          </a:p>
          <a:p>
            <a:endParaRPr lang="hu-HU" b="1" dirty="0" smtClean="0"/>
          </a:p>
          <a:p>
            <a:r>
              <a:rPr lang="hu-HU" b="1" dirty="0" smtClean="0"/>
              <a:t>1980-as évek közepétől – </a:t>
            </a:r>
          </a:p>
          <a:p>
            <a:r>
              <a:rPr lang="hu-HU" b="1" dirty="0" smtClean="0"/>
              <a:t>formális oktatásban USA,</a:t>
            </a:r>
          </a:p>
          <a:p>
            <a:r>
              <a:rPr lang="hu-HU" b="1" dirty="0" smtClean="0"/>
              <a:t>Kanada, Európa</a:t>
            </a:r>
            <a:endParaRPr lang="hu-HU"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88701"/>
            <a:ext cx="4442847" cy="2575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http://graphics8.nytimes.com/newsgraphics/2014/08/06/fan-maps/bd254c7d11a4e1d1436b89316889a9841fa7a38f/images/ncaa-fb-main-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4572" y="3590128"/>
            <a:ext cx="4662265" cy="2932429"/>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744928" y="5161517"/>
            <a:ext cx="3827071" cy="923330"/>
          </a:xfrm>
          <a:prstGeom prst="rect">
            <a:avLst/>
          </a:prstGeom>
        </p:spPr>
        <p:txBody>
          <a:bodyPr wrap="square">
            <a:spAutoFit/>
          </a:bodyPr>
          <a:lstStyle/>
          <a:p>
            <a:r>
              <a:rPr lang="hu-HU" dirty="0"/>
              <a:t>1990-től reneszánszát </a:t>
            </a:r>
            <a:r>
              <a:rPr lang="hu-HU" dirty="0" smtClean="0"/>
              <a:t>éli, </a:t>
            </a:r>
          </a:p>
          <a:p>
            <a:r>
              <a:rPr lang="hu-HU" dirty="0" smtClean="0"/>
              <a:t>a </a:t>
            </a:r>
            <a:r>
              <a:rPr lang="hu-HU" b="1" dirty="0" smtClean="0">
                <a:solidFill>
                  <a:srgbClr val="FF0000"/>
                </a:solidFill>
              </a:rPr>
              <a:t>konstruktivista tanuláselmélet </a:t>
            </a:r>
            <a:r>
              <a:rPr lang="hu-HU" dirty="0" smtClean="0"/>
              <a:t>hívta életre minden területen </a:t>
            </a:r>
            <a:endParaRPr lang="hu-HU" dirty="0"/>
          </a:p>
        </p:txBody>
      </p:sp>
    </p:spTree>
    <p:extLst>
      <p:ext uri="{BB962C8B-B14F-4D97-AF65-F5344CB8AC3E}">
        <p14:creationId xmlns:p14="http://schemas.microsoft.com/office/powerpoint/2010/main" val="3345678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2239"/>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8</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sp>
        <p:nvSpPr>
          <p:cNvPr id="11" name="Téglalap 10"/>
          <p:cNvSpPr/>
          <p:nvPr/>
        </p:nvSpPr>
        <p:spPr>
          <a:xfrm>
            <a:off x="611494" y="1699068"/>
            <a:ext cx="7776864" cy="4401205"/>
          </a:xfrm>
          <a:prstGeom prst="rect">
            <a:avLst/>
          </a:prstGeom>
        </p:spPr>
        <p:txBody>
          <a:bodyPr wrap="square">
            <a:spAutoFit/>
          </a:bodyPr>
          <a:lstStyle/>
          <a:p>
            <a:r>
              <a:rPr lang="hu-HU" sz="2800" b="1" dirty="0" smtClean="0">
                <a:solidFill>
                  <a:srgbClr val="FF0000"/>
                </a:solidFill>
              </a:rPr>
              <a:t>Tanuláselméletek</a:t>
            </a:r>
          </a:p>
          <a:p>
            <a:endParaRPr lang="hu-HU" sz="2800" b="1" dirty="0" smtClean="0">
              <a:solidFill>
                <a:srgbClr val="FF0000"/>
              </a:solidFill>
            </a:endParaRPr>
          </a:p>
          <a:p>
            <a:pPr lvl="1"/>
            <a:r>
              <a:rPr lang="hu-HU" sz="2800" b="1" dirty="0" smtClean="0"/>
              <a:t>Behaviorista</a:t>
            </a:r>
          </a:p>
          <a:p>
            <a:pPr lvl="1"/>
            <a:endParaRPr lang="hu-HU" sz="2800" b="1" dirty="0" smtClean="0"/>
          </a:p>
          <a:p>
            <a:pPr lvl="1"/>
            <a:r>
              <a:rPr lang="hu-HU" sz="2800" b="1" dirty="0" smtClean="0"/>
              <a:t>Kognitív</a:t>
            </a:r>
          </a:p>
          <a:p>
            <a:pPr lvl="1"/>
            <a:endParaRPr lang="hu-HU" sz="2800" b="1" dirty="0" smtClean="0"/>
          </a:p>
          <a:p>
            <a:pPr lvl="1"/>
            <a:r>
              <a:rPr lang="hu-HU" sz="2800" b="1" dirty="0" smtClean="0"/>
              <a:t>Konstruktív</a:t>
            </a:r>
          </a:p>
          <a:p>
            <a:pPr lvl="1"/>
            <a:endParaRPr lang="hu-HU" sz="2800" b="1" dirty="0" smtClean="0"/>
          </a:p>
          <a:p>
            <a:pPr lvl="1"/>
            <a:r>
              <a:rPr lang="hu-HU" sz="2800" b="1" dirty="0" err="1" smtClean="0"/>
              <a:t>Konnektív</a:t>
            </a:r>
            <a:endParaRPr lang="hu-HU" sz="2800" b="1" dirty="0" smtClean="0"/>
          </a:p>
          <a:p>
            <a:pPr algn="ctr"/>
            <a:endParaRPr lang="hu-HU" sz="2800" dirty="0"/>
          </a:p>
        </p:txBody>
      </p:sp>
      <p:pic>
        <p:nvPicPr>
          <p:cNvPr id="13314" name="Picture 2" descr="http://1.bp.blogspot.com/-NezzGUsBsGY/TozDHOnakBI/AAAAAAAAALE/XeNEbLxe1oU/s1600/OpenEduc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08" y="1880879"/>
            <a:ext cx="5292092" cy="370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306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260648"/>
            <a:ext cx="7772400" cy="506487"/>
          </a:xfrm>
        </p:spPr>
        <p:txBody>
          <a:bodyPr>
            <a:normAutofit fontScale="90000"/>
          </a:bodyPr>
          <a:lstStyle/>
          <a:p>
            <a:r>
              <a:rPr lang="hu-HU" dirty="0" smtClean="0">
                <a:solidFill>
                  <a:schemeClr val="tx1">
                    <a:lumMod val="65000"/>
                  </a:schemeClr>
                </a:solidFill>
              </a:rPr>
              <a:t>PORT</a:t>
            </a:r>
            <a:r>
              <a:rPr lang="hu-HU" dirty="0" smtClean="0"/>
              <a:t>FÓLIÓ</a:t>
            </a:r>
            <a:endParaRPr lang="hu-HU" dirty="0"/>
          </a:p>
        </p:txBody>
      </p:sp>
      <p:sp>
        <p:nvSpPr>
          <p:cNvPr id="4" name="Dia számának helye 3"/>
          <p:cNvSpPr>
            <a:spLocks noGrp="1"/>
          </p:cNvSpPr>
          <p:nvPr>
            <p:ph type="sldNum" sz="quarter" idx="12"/>
          </p:nvPr>
        </p:nvSpPr>
        <p:spPr/>
        <p:txBody>
          <a:bodyPr/>
          <a:lstStyle/>
          <a:p>
            <a:fld id="{1BE72788-098E-431F-BB4B-E72FDA0212FB}" type="slidenum">
              <a:rPr lang="hu-HU" smtClean="0"/>
              <a:t>9</a:t>
            </a:fld>
            <a:endParaRPr lang="hu-HU"/>
          </a:p>
        </p:txBody>
      </p:sp>
      <p:sp>
        <p:nvSpPr>
          <p:cNvPr id="5" name="Téglalap 4"/>
          <p:cNvSpPr/>
          <p:nvPr/>
        </p:nvSpPr>
        <p:spPr>
          <a:xfrm>
            <a:off x="611560" y="1052737"/>
            <a:ext cx="7776864" cy="646331"/>
          </a:xfrm>
          <a:prstGeom prst="rect">
            <a:avLst/>
          </a:prstGeom>
        </p:spPr>
        <p:txBody>
          <a:bodyPr wrap="square">
            <a:spAutoFit/>
          </a:bodyPr>
          <a:lstStyle/>
          <a:p>
            <a:r>
              <a:rPr lang="hu-HU" dirty="0"/>
              <a:t> </a:t>
            </a:r>
          </a:p>
          <a:p>
            <a:endParaRPr lang="hu-HU" dirty="0"/>
          </a:p>
        </p:txBody>
      </p:sp>
      <p:sp>
        <p:nvSpPr>
          <p:cNvPr id="3" name="Téglalap 2"/>
          <p:cNvSpPr/>
          <p:nvPr/>
        </p:nvSpPr>
        <p:spPr>
          <a:xfrm>
            <a:off x="299092" y="1923603"/>
            <a:ext cx="4572000" cy="3354765"/>
          </a:xfrm>
          <a:prstGeom prst="rect">
            <a:avLst/>
          </a:prstGeom>
        </p:spPr>
        <p:txBody>
          <a:bodyPr>
            <a:spAutoFit/>
          </a:bodyPr>
          <a:lstStyle/>
          <a:p>
            <a:r>
              <a:rPr lang="hu-HU" sz="2800" b="1" dirty="0" smtClean="0">
                <a:solidFill>
                  <a:srgbClr val="FF0000"/>
                </a:solidFill>
              </a:rPr>
              <a:t>Behaviorista </a:t>
            </a:r>
            <a:r>
              <a:rPr lang="hu-HU" sz="2800" dirty="0" smtClean="0"/>
              <a:t>tanuláselmélet</a:t>
            </a:r>
          </a:p>
          <a:p>
            <a:r>
              <a:rPr lang="hu-HU" sz="2800" dirty="0" smtClean="0">
                <a:solidFill>
                  <a:schemeClr val="bg1">
                    <a:lumMod val="65000"/>
                    <a:lumOff val="35000"/>
                  </a:schemeClr>
                </a:solidFill>
              </a:rPr>
              <a:t>Kognitív tanuláselmélet</a:t>
            </a:r>
            <a:endParaRPr lang="hu-HU" sz="2000" dirty="0">
              <a:solidFill>
                <a:schemeClr val="bg1">
                  <a:lumMod val="65000"/>
                  <a:lumOff val="35000"/>
                </a:schemeClr>
              </a:solidFill>
            </a:endParaRPr>
          </a:p>
          <a:p>
            <a:r>
              <a:rPr lang="hu-HU" sz="2800" dirty="0" smtClean="0">
                <a:solidFill>
                  <a:schemeClr val="bg1">
                    <a:lumMod val="65000"/>
                    <a:lumOff val="35000"/>
                  </a:schemeClr>
                </a:solidFill>
              </a:rPr>
              <a:t>Konstruktív tanuláselmélet</a:t>
            </a:r>
            <a:endParaRPr lang="hu-HU" sz="2000" dirty="0">
              <a:solidFill>
                <a:schemeClr val="bg1">
                  <a:lumMod val="65000"/>
                  <a:lumOff val="35000"/>
                </a:schemeClr>
              </a:solidFill>
            </a:endParaRPr>
          </a:p>
          <a:p>
            <a:r>
              <a:rPr lang="hu-HU" sz="2800" dirty="0" err="1" smtClean="0">
                <a:solidFill>
                  <a:schemeClr val="bg1">
                    <a:lumMod val="65000"/>
                    <a:lumOff val="35000"/>
                  </a:schemeClr>
                </a:solidFill>
              </a:rPr>
              <a:t>Konnektív</a:t>
            </a:r>
            <a:r>
              <a:rPr lang="hu-HU" sz="2800" dirty="0" smtClean="0">
                <a:solidFill>
                  <a:schemeClr val="bg1">
                    <a:lumMod val="65000"/>
                    <a:lumOff val="35000"/>
                  </a:schemeClr>
                </a:solidFill>
              </a:rPr>
              <a:t> tanuláselmélet</a:t>
            </a:r>
            <a:endParaRPr lang="hu-HU" sz="2800" dirty="0">
              <a:solidFill>
                <a:schemeClr val="bg1">
                  <a:lumMod val="65000"/>
                  <a:lumOff val="35000"/>
                </a:schemeClr>
              </a:solidFill>
            </a:endParaRPr>
          </a:p>
          <a:p>
            <a:endParaRPr lang="hu-HU" sz="2000" b="1" dirty="0" smtClean="0">
              <a:solidFill>
                <a:srgbClr val="FF0000"/>
              </a:solidFill>
            </a:endParaRPr>
          </a:p>
          <a:p>
            <a:endParaRPr lang="hu-HU" sz="2000" b="1" dirty="0" smtClean="0">
              <a:solidFill>
                <a:srgbClr val="FF0000"/>
              </a:solidFill>
            </a:endParaRPr>
          </a:p>
          <a:p>
            <a:endParaRPr lang="hu-HU" sz="2000" b="1" dirty="0" smtClean="0">
              <a:solidFill>
                <a:srgbClr val="FF0000"/>
              </a:solidFill>
            </a:endParaRPr>
          </a:p>
          <a:p>
            <a:r>
              <a:rPr lang="hu-HU" sz="2000" b="1" dirty="0" smtClean="0"/>
              <a:t>módszeres </a:t>
            </a:r>
            <a:r>
              <a:rPr lang="hu-HU" sz="2000" b="1" dirty="0">
                <a:solidFill>
                  <a:srgbClr val="FF0000"/>
                </a:solidFill>
              </a:rPr>
              <a:t>megfigyelésen</a:t>
            </a:r>
            <a:r>
              <a:rPr lang="hu-HU" sz="2000" b="1" dirty="0"/>
              <a:t> és tudományos </a:t>
            </a:r>
            <a:r>
              <a:rPr lang="hu-HU" sz="2000" b="1" dirty="0">
                <a:solidFill>
                  <a:srgbClr val="FF0000"/>
                </a:solidFill>
              </a:rPr>
              <a:t>vizsgálatokon</a:t>
            </a:r>
            <a:r>
              <a:rPr lang="hu-HU" sz="2000" b="1" dirty="0"/>
              <a:t> alapul</a:t>
            </a:r>
          </a:p>
        </p:txBody>
      </p:sp>
      <p:pic>
        <p:nvPicPr>
          <p:cNvPr id="6" name="Kép 5" descr="behaviorism"/>
          <p:cNvPicPr/>
          <p:nvPr/>
        </p:nvPicPr>
        <p:blipFill>
          <a:blip r:embed="rId3">
            <a:extLst>
              <a:ext uri="{28A0092B-C50C-407E-A947-70E740481C1C}">
                <a14:useLocalDpi xmlns:a14="http://schemas.microsoft.com/office/drawing/2010/main" val="0"/>
              </a:ext>
            </a:extLst>
          </a:blip>
          <a:srcRect/>
          <a:stretch>
            <a:fillRect/>
          </a:stretch>
        </p:blipFill>
        <p:spPr bwMode="auto">
          <a:xfrm>
            <a:off x="4958019" y="1923603"/>
            <a:ext cx="4031931" cy="3367653"/>
          </a:xfrm>
          <a:prstGeom prst="rect">
            <a:avLst/>
          </a:prstGeom>
          <a:noFill/>
          <a:ln>
            <a:noFill/>
          </a:ln>
        </p:spPr>
      </p:pic>
      <p:sp>
        <p:nvSpPr>
          <p:cNvPr id="7" name="Felhő 6"/>
          <p:cNvSpPr/>
          <p:nvPr/>
        </p:nvSpPr>
        <p:spPr>
          <a:xfrm>
            <a:off x="5292092" y="1808793"/>
            <a:ext cx="2160275" cy="108013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736575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2870</TotalTime>
  <Words>2731</Words>
  <Application>Microsoft Office PowerPoint</Application>
  <PresentationFormat>Diavetítés a képernyőre (4:3 oldalarány)</PresentationFormat>
  <Paragraphs>438</Paragraphs>
  <Slides>33</Slides>
  <Notes>32</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33</vt:i4>
      </vt:variant>
    </vt:vector>
  </HeadingPairs>
  <TitlesOfParts>
    <vt:vector size="40" baseType="lpstr">
      <vt:lpstr>Arial</vt:lpstr>
      <vt:lpstr>Calibri</vt:lpstr>
      <vt:lpstr>Chiller</vt:lpstr>
      <vt:lpstr>Garamond</vt:lpstr>
      <vt:lpstr>MS Mincho</vt:lpstr>
      <vt:lpstr>Times New Roman</vt:lpstr>
      <vt:lpstr>Office-téma</vt:lpstr>
      <vt:lpstr>Az empirikus társadalomkutatás kvantitatív és kvalitatív módszerei  Portfólió készítés     </vt:lpstr>
      <vt:lpstr>PORTFÓLIÓ</vt:lpstr>
      <vt:lpstr>PORTFÓLIÓ</vt:lpstr>
      <vt:lpstr>PORTFÓLIÓ</vt:lpstr>
      <vt:lpstr>PORTFÓLIÓ</vt:lpstr>
      <vt:lpstr>PORTFÓLIÓ</vt:lpstr>
      <vt:lpstr>PORTFÓLIÓ</vt:lpstr>
      <vt:lpstr>PORTFÓLIÓ</vt:lpstr>
      <vt:lpstr>PORTFÓLIÓ</vt:lpstr>
      <vt:lpstr>PORTFÓLIÓ</vt:lpstr>
      <vt:lpstr>PORTFÓLIÓ</vt:lpstr>
      <vt:lpstr>PORTFÓLIÓ</vt:lpstr>
      <vt:lpstr>PORTFÓLIÓ</vt:lpstr>
      <vt:lpstr>PORTFÓLIÓ</vt:lpstr>
      <vt:lpstr>PORTFÓLIÓ</vt:lpstr>
      <vt:lpstr>PORTFÓLIÓ</vt:lpstr>
      <vt:lpstr>PORTFÓLIÓ</vt:lpstr>
      <vt:lpstr>PORTFÓLIÓ</vt:lpstr>
      <vt:lpstr>PORTFÓLIÓ</vt:lpstr>
      <vt:lpstr>PORTFÓLIÓ</vt:lpstr>
      <vt:lpstr>PORTFÓLIÓ</vt:lpstr>
      <vt:lpstr>PORTFÓLIÓ</vt:lpstr>
      <vt:lpstr>PORTFÓLIÓ</vt:lpstr>
      <vt:lpstr>PORTFÓLIÓ</vt:lpstr>
      <vt:lpstr>PORTFÓLIÓ</vt:lpstr>
      <vt:lpstr>PORTFÓLIÓ</vt:lpstr>
      <vt:lpstr>PORTFÓLIÓ</vt:lpstr>
      <vt:lpstr>PORTFÓLIÓ</vt:lpstr>
      <vt:lpstr>PORTFÓLIÓ</vt:lpstr>
      <vt:lpstr>PORTFÓLIÓ</vt:lpstr>
      <vt:lpstr>PORTFÓLIÓ</vt:lpstr>
      <vt:lpstr>PowerPoint-bemutató</vt:lpstr>
      <vt:lpstr>PORTFÓLIÓ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Szabó Éva</dc:creator>
  <cp:lastModifiedBy>Windows-felhasználó</cp:lastModifiedBy>
  <cp:revision>99</cp:revision>
  <dcterms:created xsi:type="dcterms:W3CDTF">2015-09-05T15:05:09Z</dcterms:created>
  <dcterms:modified xsi:type="dcterms:W3CDTF">2017-09-18T06:59:46Z</dcterms:modified>
</cp:coreProperties>
</file>