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66" r:id="rId2"/>
    <p:sldId id="270" r:id="rId3"/>
    <p:sldId id="323" r:id="rId4"/>
    <p:sldId id="314" r:id="rId5"/>
    <p:sldId id="321" r:id="rId6"/>
    <p:sldId id="292" r:id="rId7"/>
    <p:sldId id="298" r:id="rId8"/>
    <p:sldId id="296" r:id="rId9"/>
    <p:sldId id="299" r:id="rId10"/>
    <p:sldId id="300" r:id="rId11"/>
    <p:sldId id="302" r:id="rId12"/>
    <p:sldId id="304" r:id="rId13"/>
    <p:sldId id="303" r:id="rId14"/>
    <p:sldId id="305" r:id="rId15"/>
    <p:sldId id="306" r:id="rId16"/>
    <p:sldId id="308" r:id="rId17"/>
    <p:sldId id="307" r:id="rId18"/>
    <p:sldId id="315" r:id="rId19"/>
    <p:sldId id="317" r:id="rId20"/>
    <p:sldId id="316" r:id="rId21"/>
    <p:sldId id="318" r:id="rId22"/>
    <p:sldId id="319" r:id="rId23"/>
    <p:sldId id="309" r:id="rId24"/>
    <p:sldId id="324" r:id="rId25"/>
    <p:sldId id="320" r:id="rId26"/>
    <p:sldId id="326" r:id="rId27"/>
    <p:sldId id="325" r:id="rId28"/>
  </p:sldIdLst>
  <p:sldSz cx="9144000" cy="6858000" type="screen4x3"/>
  <p:notesSz cx="6797675" cy="9929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08" autoAdjust="0"/>
  </p:normalViewPr>
  <p:slideViewPr>
    <p:cSldViewPr snapToObjects="1">
      <p:cViewPr varScale="1">
        <p:scale>
          <a:sx n="88" d="100"/>
          <a:sy n="88" d="100"/>
        </p:scale>
        <p:origin x="22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F72BF3DE-4D65-421E-B911-885FA933B38E}" type="datetimeFigureOut">
              <a:rPr lang="hu-HU" smtClean="0"/>
              <a:t>2017. 10. 09.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1662442A-3A21-479A-9EE6-392687632D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81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9423326D-D309-49AA-BC8F-60E321FB6F00}" type="datetimeFigureOut">
              <a:rPr lang="hu-HU" smtClean="0"/>
              <a:t>2017. 10. 09.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4CC514E1-C064-4827-BE37-23D9674FFB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Nyugat_(foly%C3%B3irat)" TargetMode="External"/><Relationship Id="rId3" Type="http://schemas.openxmlformats.org/officeDocument/2006/relationships/hyperlink" Target="https://hu.wikipedia.org/wiki/Konferencia" TargetMode="External"/><Relationship Id="rId7" Type="http://schemas.openxmlformats.org/officeDocument/2006/relationships/hyperlink" Target="https://hu.wikipedia.org/w/index.php?title=T%C3%A1rgyal%C3%A1s&amp;action=edit&amp;redlink=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Csoport" TargetMode="External"/><Relationship Id="rId5" Type="http://schemas.openxmlformats.org/officeDocument/2006/relationships/hyperlink" Target="https://hu.wikipedia.org/wiki/Egyes%C3%BClet" TargetMode="External"/><Relationship Id="rId4" Type="http://schemas.openxmlformats.org/officeDocument/2006/relationships/hyperlink" Target="https://hu.wikipedia.org/w/index.php?title=Test%C3%BClet&amp;action=edit&amp;redlink=1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h.hu/interaktiv/terkepek/adatgyujtesek/terkep.html#mikr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Jegyzékkérdés</a:t>
            </a:r>
          </a:p>
          <a:p>
            <a:r>
              <a:rPr lang="hu-HU" sz="1300" dirty="0"/>
              <a:t>olyan válaszok is megjelennek, amik a kitöltőnek nem jutnának eszébe.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. Az anekdotikus kérdés implicit kérdezésnél gyakori forma, mivel nem saját magáról kell állítást tennie a kitöltőnek, hanem egy semleges szituáció eseteiből választ, de a kutató ez alapján következtetéseket tud levonni válaszadó személyiségére, nézőpontjára, érdeklődési körére vonatkozóan.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A grafikus skála egy vonal, melyen be kell jelölni, milyen erősséggel jellemző a vizsgálati téma a kitöltő szerint, vagy hogyan ítéli meg a szóban forgó jelenséget. </a:t>
            </a:r>
          </a:p>
          <a:p>
            <a:pPr lvl="0"/>
            <a:r>
              <a:rPr lang="hu-HU" sz="1300" dirty="0"/>
              <a:t>Numerikus skálák </a:t>
            </a:r>
          </a:p>
          <a:p>
            <a:r>
              <a:rPr lang="hu-HU" sz="1300" dirty="0"/>
              <a:t>Az ítélet alkotáshoz szükséges válaszok egy számérték mögött fel vannak sorakoztatva, és a kitöltő kiválasztja az ítéletének megfelelő számot. </a:t>
            </a:r>
          </a:p>
          <a:p>
            <a:pPr lvl="0"/>
            <a:r>
              <a:rPr lang="hu-HU" sz="1300" b="1" i="1" dirty="0" err="1"/>
              <a:t>Deszkriptív</a:t>
            </a:r>
            <a:r>
              <a:rPr lang="hu-HU" sz="1300" b="1" i="1" dirty="0"/>
              <a:t> skála  </a:t>
            </a:r>
            <a:r>
              <a:rPr lang="hu-HU" sz="1300" dirty="0"/>
              <a:t>Táblázatos formában kell megadnia a kitöltőnek az ítéletét, így egy értékelési rendszerben lehetőség van a kérdéshez kapcsolódó több szempont áttekintéséhez.</a:t>
            </a:r>
          </a:p>
          <a:p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A grafikus skála egy vonal, melyen be kell jelölni, milyen erősséggel jellemző a vizsgálati téma a kitöltő szerint, vagy hogyan ítéli meg a </a:t>
            </a:r>
            <a:r>
              <a:rPr lang="hu-HU" sz="1300" dirty="0" err="1"/>
              <a:t>szó-ban</a:t>
            </a:r>
            <a:r>
              <a:rPr lang="hu-HU" sz="1300" dirty="0"/>
              <a:t> forgó jelenséget. </a:t>
            </a:r>
          </a:p>
          <a:p>
            <a:pPr lvl="0"/>
            <a:r>
              <a:rPr lang="hu-HU" sz="1300" dirty="0"/>
              <a:t>Numerikus skálák </a:t>
            </a:r>
          </a:p>
          <a:p>
            <a:r>
              <a:rPr lang="hu-HU" sz="1300" dirty="0"/>
              <a:t>Az ítélet alkotáshoz szükséges válaszok egy számérték mögött fel vannak sorakoztatva, és a kitöltő kiválasztja az ítéletének megfelelő számot. </a:t>
            </a:r>
          </a:p>
          <a:p>
            <a:pPr lvl="0"/>
            <a:r>
              <a:rPr lang="hu-HU" sz="1300" b="1" i="1" dirty="0" err="1"/>
              <a:t>Deszkriptív</a:t>
            </a:r>
            <a:r>
              <a:rPr lang="hu-HU" sz="1300" b="1" i="1" dirty="0"/>
              <a:t> skála  </a:t>
            </a:r>
            <a:r>
              <a:rPr lang="hu-HU" sz="1300" dirty="0"/>
              <a:t>Táblázatos formában kell megadnia a kitöltőnek az ítéletét, így egy értékelési rendszerben lehetőség van a kérdéshez kapcsolódó több szempont áttekintéséhez.</a:t>
            </a:r>
          </a:p>
          <a:p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A grafikus skála egy vonal, melyen be kell jelölni, milyen erősséggel jellemző a vizsgálati téma a kitöltő szerint, vagy hogyan ítéli meg a szóban forgó jelenséget. </a:t>
            </a:r>
          </a:p>
          <a:p>
            <a:pPr lvl="0"/>
            <a:r>
              <a:rPr lang="hu-HU" sz="1300" dirty="0"/>
              <a:t>Numerikus skálák </a:t>
            </a:r>
          </a:p>
          <a:p>
            <a:r>
              <a:rPr lang="hu-HU" sz="1300" dirty="0"/>
              <a:t>Az ítélet alkotáshoz szükséges válaszok egy számérték mögött fel vannak sorakoztatva, és a kitöltő kiválasztja az ítéletének megfelelő számot. </a:t>
            </a:r>
          </a:p>
          <a:p>
            <a:pPr lvl="0"/>
            <a:r>
              <a:rPr lang="hu-HU" sz="1300" b="1" i="1" dirty="0" err="1"/>
              <a:t>Deszkriptív</a:t>
            </a:r>
            <a:r>
              <a:rPr lang="hu-HU" sz="1300" b="1" i="1" dirty="0"/>
              <a:t> skála  </a:t>
            </a:r>
            <a:r>
              <a:rPr lang="hu-HU" sz="1300" dirty="0"/>
              <a:t>Táblázatos formában kell megadnia a kitöltőnek az ítéletét, így egy értékelési rendszerben lehetőség van a kérdéshez kapcsolódó több szempont áttekintéséhez.</a:t>
            </a:r>
          </a:p>
          <a:p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A grafikus skála egy vonal, melyen be kell jelölni, milyen erősséggel jellemző a vizsgálati téma a kitöltő szerint, vagy hogyan ítéli meg a </a:t>
            </a:r>
            <a:r>
              <a:rPr lang="hu-HU" sz="1300" dirty="0" err="1"/>
              <a:t>szó-ban</a:t>
            </a:r>
            <a:r>
              <a:rPr lang="hu-HU" sz="1300" dirty="0"/>
              <a:t> forgó jelenséget. </a:t>
            </a:r>
          </a:p>
          <a:p>
            <a:pPr lvl="0"/>
            <a:r>
              <a:rPr lang="hu-HU" sz="1300" dirty="0"/>
              <a:t>Numerikus skálák </a:t>
            </a:r>
          </a:p>
          <a:p>
            <a:r>
              <a:rPr lang="hu-HU" sz="1300" dirty="0"/>
              <a:t>Az ítélet alkotáshoz szükséges válaszok egy számérték mögött fel vannak sorakoztatva, és a kitöltő kiválasztja az ítéletének megfelelő számot. </a:t>
            </a:r>
          </a:p>
          <a:p>
            <a:pPr lvl="0"/>
            <a:r>
              <a:rPr lang="hu-HU" sz="1300" b="1" i="1" dirty="0" err="1"/>
              <a:t>Deszkriptív</a:t>
            </a:r>
            <a:r>
              <a:rPr lang="hu-HU" sz="1300" b="1" i="1" dirty="0"/>
              <a:t> skála  </a:t>
            </a:r>
            <a:r>
              <a:rPr lang="hu-HU" sz="1300" dirty="0"/>
              <a:t>Táblázatos formában kell megadnia a kitöltőnek az ítéletét, így egy értékelési rendszerben lehetőség van a kérdéshez kapcsolódó több szempont áttekintéséhez.</a:t>
            </a:r>
          </a:p>
          <a:p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b="1" dirty="0" smtClean="0"/>
              <a:t>ankét</a:t>
            </a:r>
            <a:r>
              <a:rPr lang="hu-HU" dirty="0" smtClean="0"/>
              <a:t> (a francia </a:t>
            </a:r>
            <a:r>
              <a:rPr lang="hu-HU" i="1" dirty="0" err="1" smtClean="0"/>
              <a:t>enquète</a:t>
            </a:r>
            <a:r>
              <a:rPr lang="hu-HU" dirty="0" smtClean="0"/>
              <a:t> szóból) valamely </a:t>
            </a:r>
            <a:r>
              <a:rPr lang="hu-HU" b="1" dirty="0" smtClean="0"/>
              <a:t>közérdekű kérdés megvitatására</a:t>
            </a:r>
            <a:r>
              <a:rPr lang="hu-HU" dirty="0" smtClean="0"/>
              <a:t> rendezett nyilvános értekezlet. Tartalma azonos a </a:t>
            </a:r>
            <a:r>
              <a:rPr lang="hu-HU" dirty="0" smtClean="0">
                <a:hlinkClick r:id="rId3" tooltip="Konferencia"/>
              </a:rPr>
              <a:t>konferenciával</a:t>
            </a:r>
            <a:r>
              <a:rPr lang="hu-HU" dirty="0" smtClean="0"/>
              <a:t>, azaz különböző </a:t>
            </a:r>
            <a:r>
              <a:rPr lang="hu-HU" dirty="0" smtClean="0">
                <a:hlinkClick r:id="rId4" tooltip="Testület (a lap nem létezik)"/>
              </a:rPr>
              <a:t>testületek</a:t>
            </a:r>
            <a:r>
              <a:rPr lang="hu-HU" dirty="0" smtClean="0"/>
              <a:t>, </a:t>
            </a:r>
            <a:r>
              <a:rPr lang="hu-HU" dirty="0" smtClean="0">
                <a:hlinkClick r:id="rId5" tooltip="Egyesület"/>
              </a:rPr>
              <a:t>egyesületek</a:t>
            </a:r>
            <a:r>
              <a:rPr lang="hu-HU" dirty="0" smtClean="0"/>
              <a:t>, </a:t>
            </a:r>
            <a:r>
              <a:rPr lang="hu-HU" dirty="0" smtClean="0">
                <a:hlinkClick r:id="rId6" tooltip="Csoport"/>
              </a:rPr>
              <a:t>csoportok</a:t>
            </a:r>
            <a:r>
              <a:rPr lang="hu-HU" dirty="0" smtClean="0"/>
              <a:t> összejöveteleik meghatározott témák megtárgyalása, a nézetek kicserélése céljából. A résztvevők tájékozódása időszerű kérdések megvitatása alapján történik. </a:t>
            </a:r>
            <a:r>
              <a:rPr lang="hu-HU" b="1" u="sng" dirty="0" smtClean="0">
                <a:solidFill>
                  <a:srgbClr val="FF0000"/>
                </a:solidFill>
              </a:rPr>
              <a:t>Az ankét ettől eltérően kisebb létszámú, mint a </a:t>
            </a:r>
            <a:r>
              <a:rPr lang="hu-HU" b="1" u="sng" dirty="0" smtClean="0">
                <a:solidFill>
                  <a:srgbClr val="FF0000"/>
                </a:solidFill>
                <a:hlinkClick r:id="rId3" tooltip="Konferencia"/>
              </a:rPr>
              <a:t>konferencia</a:t>
            </a:r>
            <a:r>
              <a:rPr lang="hu-HU" b="1" u="sng" dirty="0" smtClean="0">
                <a:solidFill>
                  <a:srgbClr val="FF0000"/>
                </a:solidFill>
              </a:rPr>
              <a:t> és név szerinti meghívásos alapon rendezik.</a:t>
            </a:r>
          </a:p>
          <a:p>
            <a:r>
              <a:rPr lang="hu-HU" dirty="0" smtClean="0"/>
              <a:t>A sajtóban </a:t>
            </a:r>
            <a:r>
              <a:rPr lang="hu-HU" b="1" dirty="0" smtClean="0"/>
              <a:t>körkérdés</a:t>
            </a:r>
            <a:r>
              <a:rPr lang="hu-HU" dirty="0" smtClean="0"/>
              <a:t>t jelent. Írott formában lezajló tanácskozás, megvitatás, </a:t>
            </a:r>
            <a:r>
              <a:rPr lang="hu-HU" dirty="0" smtClean="0">
                <a:hlinkClick r:id="rId7" tooltip="Tárgyalás (a lap nem létezik)"/>
              </a:rPr>
              <a:t>tárgyalás</a:t>
            </a:r>
            <a:r>
              <a:rPr lang="hu-HU" dirty="0" smtClean="0"/>
              <a:t>. Általában folyóiratok, újságok rendeznek ankétokat olyan formában, hogy a hasábokon különböző nézőpontból írt írások jelennek meg bizonyos kérdésekről. Különösen sok ankét jelent meg a </a:t>
            </a:r>
            <a:r>
              <a:rPr lang="hu-HU" dirty="0" smtClean="0">
                <a:hlinkClick r:id="rId8" tooltip="Nyugat (folyóirat)"/>
              </a:rPr>
              <a:t>Nyugatban</a:t>
            </a:r>
            <a:r>
              <a:rPr lang="hu-HU" dirty="0" smtClean="0"/>
              <a:t> az 1930-as években.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b="1" dirty="0"/>
              <a:t>Tartalmilag ellenőrizzük:</a:t>
            </a:r>
            <a:r>
              <a:rPr lang="hu-HU" sz="1300" dirty="0"/>
              <a:t> </a:t>
            </a:r>
          </a:p>
          <a:p>
            <a:r>
              <a:rPr lang="hu-HU" sz="1300" dirty="0"/>
              <a:t>− szükség van-e az adott kérdésre, vagy csak fölöslegesen újra rákérdezzünk arra, amire már választ kaptunk korábban. </a:t>
            </a:r>
          </a:p>
          <a:p>
            <a:r>
              <a:rPr lang="hu-HU" sz="1300" dirty="0"/>
              <a:t>− Feltettünk-e minden kérdést, tehát a kérdések lefedik-e a vizsgált témát? Ha nem, szükséges-e újabb kérdések bevezetése? </a:t>
            </a:r>
          </a:p>
          <a:p>
            <a:r>
              <a:rPr lang="hu-HU" sz="1300" dirty="0"/>
              <a:t>− Nem szerepel-e olyan kérdés, melyre a válaszadók nem rendelkeznek a szükséges információkkal, mert nem hallottak még a témáról, vagy nem jártasak az adott terülten? </a:t>
            </a:r>
          </a:p>
          <a:p>
            <a:r>
              <a:rPr lang="hu-HU" sz="1300" dirty="0"/>
              <a:t>− Van-e olyan kérdés, melyre a kitöltők nagy százaléka nem válaszolt, mert pl. kényes a téma? Ilyenkor célszerű átfogalmazni a kérdést, ne direkt rákérdezést használjunk. </a:t>
            </a:r>
          </a:p>
          <a:p>
            <a:r>
              <a:rPr lang="hu-HU" sz="1300" dirty="0"/>
              <a:t>− Ha egy kérdésre sok hasonló választ kapunk, gondolkozzunk el nem mi sugalltuk e azt a választ. </a:t>
            </a:r>
          </a:p>
          <a:p>
            <a:r>
              <a:rPr lang="hu-HU" sz="1300" dirty="0"/>
              <a:t> </a:t>
            </a:r>
          </a:p>
          <a:p>
            <a:r>
              <a:rPr lang="hu-HU" sz="1300" b="1" dirty="0"/>
              <a:t>Kérdések megfogalmazásának ellenőrzése: </a:t>
            </a:r>
            <a:endParaRPr lang="hu-HU" sz="1300" dirty="0"/>
          </a:p>
          <a:p>
            <a:r>
              <a:rPr lang="hu-HU" sz="1300" dirty="0"/>
              <a:t>− A kipróbálás során kiderül szerepel-e olyan kérdés a kérdőívben, mely nem érthető a kitöltők többsége számára. Előfordulhat, hogy nem sikerül az adott populáció nyelvén megfogalmaznunk a kérdéseket, de az elővizsgálat rámutat, milyen változtatások </a:t>
            </a:r>
            <a:r>
              <a:rPr lang="hu-HU" sz="1300" dirty="0" err="1"/>
              <a:t>szüksége-sek</a:t>
            </a:r>
            <a:r>
              <a:rPr lang="hu-HU" sz="1300" dirty="0"/>
              <a:t>. </a:t>
            </a:r>
          </a:p>
          <a:p>
            <a:r>
              <a:rPr lang="hu-HU" sz="1300" dirty="0"/>
              <a:t>− Megtudjuk van-e olyan kérdés, mely nem egyértelmű-e a kitöltőknek. Ellenőrizzük, mit jelentenek a válaszok, így kiszűrhető: nem maradt-e a kérdőívben tagadó kérdés; vagy van-e olyan kérdést, melyet más formában kell feltenni. Pl. Ne azt kérdezzük hány éves, hanem azt, hogy mikor született. </a:t>
            </a:r>
          </a:p>
          <a:p>
            <a:r>
              <a:rPr lang="hu-HU" sz="1300" dirty="0"/>
              <a:t>− Ellenőrizzük, hogy a válaszokban egyértelműen elkülöníthetők legyenek a válaszoló vágyai, fantáziája, és a tények. </a:t>
            </a:r>
          </a:p>
          <a:p>
            <a:r>
              <a:rPr lang="hu-HU" sz="1300" dirty="0"/>
              <a:t> </a:t>
            </a:r>
          </a:p>
          <a:p>
            <a:r>
              <a:rPr lang="hu-HU" sz="1300" b="1" dirty="0"/>
              <a:t>A kérdések sorrendje </a:t>
            </a:r>
            <a:endParaRPr lang="hu-HU" sz="1300" dirty="0"/>
          </a:p>
          <a:p>
            <a:r>
              <a:rPr lang="hu-HU" sz="1300" dirty="0"/>
              <a:t>− Ellenőrizzük meg felelelő-e a kérdések sorrendje. (Vegyük figyelem-be a kérdőívkészítés 8. szabályát)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központi kérdés a kitöltők tudása, jártasságuk az adott témában. </a:t>
            </a:r>
          </a:p>
          <a:p>
            <a:pPr defTabSz="955721"/>
            <a:r>
              <a:rPr lang="hu-HU" sz="1300" dirty="0"/>
              <a:t>Mindig csak egy dologra kérdezzünk rá, ne kombináljuk a kérdéseket. </a:t>
            </a:r>
          </a:p>
          <a:p>
            <a:pPr defTabSz="955721"/>
            <a:r>
              <a:rPr lang="hu-HU" sz="1300" dirty="0"/>
              <a:t>A hosszú kérdéseket nehezebb megérteni, könnyebben válik kétértelművé. A másik nagy hátrányuk, hogy csökkenti a kitöltő érdeklődését. A rövidebb kérdésekkel gyorsabban tud haladni, és nincs „sohasem fogok a végére érni” érzése. </a:t>
            </a:r>
          </a:p>
          <a:p>
            <a:pPr defTabSz="955721"/>
            <a:r>
              <a:rPr lang="hu-HU" sz="1300" dirty="0"/>
              <a:t>A tagadó kérdések könnyen félreérhetők</a:t>
            </a:r>
          </a:p>
          <a:p>
            <a:r>
              <a:rPr lang="hu-HU" sz="1300" dirty="0"/>
              <a:t>Azokat a kérdéseket, melyeket nem kell mindenkinek tölteni, hanem az előző kérdésre adott választól függ a kitöltés, feltételes kérdéseknek nevezzük. A kivitelezés többféleképpen történhet. </a:t>
            </a:r>
          </a:p>
          <a:p>
            <a:r>
              <a:rPr lang="hu-HU" sz="1300" dirty="0"/>
              <a:t>a kitöltő hamar elveszti érdeklődését, ha hosszú időt kell eltöltenie egy oldallal. </a:t>
            </a:r>
          </a:p>
          <a:p>
            <a:r>
              <a:rPr lang="hu-HU" sz="1300" dirty="0"/>
              <a:t>Alkalmazhatjuk a nyilakkal történő vezérlést:</a:t>
            </a:r>
          </a:p>
          <a:p>
            <a:pPr defTabSz="955721"/>
            <a:r>
              <a:rPr lang="hu-HU" sz="1300" dirty="0"/>
              <a:t>előbb tegyük fel a nyílt kérdéseket, és aztán a zártakat. </a:t>
            </a:r>
          </a:p>
          <a:p>
            <a:pPr defTabSz="955721"/>
            <a:r>
              <a:rPr lang="hu-HU" sz="1300" dirty="0"/>
              <a:t>Tagoljuk témakörökre kérdéseinket. </a:t>
            </a:r>
          </a:p>
          <a:p>
            <a:pPr defTabSz="955721"/>
            <a:r>
              <a:rPr lang="hu-HU" sz="1300" dirty="0"/>
              <a:t>az első kérdéseink alapján legyen kedve válaszolni a kitöltőnek a kérdéseinkre, ezért kerüljük az ijesztő kérdéseket a kérdőív elején </a:t>
            </a:r>
          </a:p>
          <a:p>
            <a:pPr defTabSz="955721"/>
            <a:r>
              <a:rPr lang="hu-HU" sz="1300" dirty="0"/>
              <a:t>Ezért ide érdemesebb érdekes (de provokatív, vagy kényes témával kapcsolatos) kérdéseket lehelyezni. </a:t>
            </a:r>
          </a:p>
          <a:p>
            <a:pPr defTabSz="955721"/>
            <a:r>
              <a:rPr lang="hu-HU" sz="1300" dirty="0"/>
              <a:t>A kérdőívet célszerű egy bevezetővel kezdeni, ahol leírjuk a kérdőív célját, és ezt olyan stílusban tesszük, hogy a megkérdezett érezze, tényleg segít, ha kitölti. A bevezető végére elhelyezhetünk a kitöltésre vonatkozó instrukciókat. (Tegyen X-et, karikázza be stb. ). </a:t>
            </a:r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sz="1300" dirty="0"/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központi kérdés a kitöltők tudása, jártasságuk az adott témában. </a:t>
            </a:r>
          </a:p>
          <a:p>
            <a:pPr defTabSz="955721"/>
            <a:r>
              <a:rPr lang="hu-HU" sz="1300" dirty="0"/>
              <a:t>Mindig csak egy dologra kérdezzünk rá, ne kombináljuk a kérdéseket. </a:t>
            </a:r>
          </a:p>
          <a:p>
            <a:pPr defTabSz="955721"/>
            <a:r>
              <a:rPr lang="hu-HU" sz="1300" dirty="0"/>
              <a:t>A hosszú kérdéseket nehezebb megérteni, könnyebben válik kétértelművé. A másik nagy hátrányuk, hogy csökkenti a kitöltő érdeklődését. A rövidebb kérdésekkel gyorsabban tud haladni, és nincs „sohasem fogok a végére érni” érzése. </a:t>
            </a:r>
          </a:p>
          <a:p>
            <a:pPr defTabSz="955721"/>
            <a:r>
              <a:rPr lang="hu-HU" sz="1300" dirty="0"/>
              <a:t>A tagadó kérdések könnyen félreérhetők</a:t>
            </a:r>
          </a:p>
          <a:p>
            <a:r>
              <a:rPr lang="hu-HU" sz="1300" dirty="0"/>
              <a:t>Azokat a kérdéseket, melyeket nem kell mindenkinek tölteni, hanem az előző kérdésre adott választól függ a kitöltés, feltételes kérdéseknek nevezzük. A kivitelezés többféleképpen történhet. </a:t>
            </a:r>
          </a:p>
          <a:p>
            <a:r>
              <a:rPr lang="hu-HU" sz="1300" dirty="0"/>
              <a:t>a kitöltő hamar elveszti érdeklődését, ha hosszú időt kell eltöltenie egy oldallal. </a:t>
            </a:r>
          </a:p>
          <a:p>
            <a:r>
              <a:rPr lang="hu-HU" sz="1300" dirty="0"/>
              <a:t>Alkalmazhatjuk a nyilakkal történő vezérlést:</a:t>
            </a:r>
          </a:p>
          <a:p>
            <a:pPr defTabSz="955721"/>
            <a:r>
              <a:rPr lang="hu-HU" sz="1300" dirty="0"/>
              <a:t>előbb tegyük fel a nyílt kérdéseket, és aztán a zártakat. </a:t>
            </a:r>
          </a:p>
          <a:p>
            <a:pPr defTabSz="955721"/>
            <a:r>
              <a:rPr lang="hu-HU" sz="1300" dirty="0"/>
              <a:t>Tagoljuk témakörökre kérdéseinket. </a:t>
            </a:r>
          </a:p>
          <a:p>
            <a:pPr defTabSz="955721"/>
            <a:r>
              <a:rPr lang="hu-HU" sz="1300" dirty="0"/>
              <a:t>az első kérdéseink alapján legyen kedve válaszolni a kitöltőnek a kérdéseinkre, ezért kerüljük az ijesztő kérdéseket a kérdőív elején </a:t>
            </a:r>
          </a:p>
          <a:p>
            <a:pPr defTabSz="955721"/>
            <a:r>
              <a:rPr lang="hu-HU" sz="1300" dirty="0"/>
              <a:t>Ezért ide érdemesebb érdekes (de provokatív, vagy kényes témával kapcsolatos) kérdéseket lehelyezni. </a:t>
            </a:r>
          </a:p>
          <a:p>
            <a:pPr defTabSz="955721"/>
            <a:r>
              <a:rPr lang="hu-HU" sz="1300" dirty="0"/>
              <a:t>A kérdőívet célszerű egy bevezetővel kezdeni, ahol leírjuk a kérdőív célját, és ezt olyan stílusban tesszük, hogy a megkérdezett érezze, tényleg segít, ha kitölti. A bevezető végére elhelyezhetünk a kitöltésre vonatkozó instrukciókat. (Tegyen X-et, karikázza be stb. ). </a:t>
            </a:r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sz="1300" dirty="0"/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központi kérdés a kitöltők tudása, jártasságuk az adott témában. </a:t>
            </a:r>
          </a:p>
          <a:p>
            <a:pPr defTabSz="955721"/>
            <a:r>
              <a:rPr lang="hu-HU" sz="1300" dirty="0"/>
              <a:t>Mindig csak egy dologra kérdezzünk rá, ne kombináljuk a kérdéseket. </a:t>
            </a:r>
          </a:p>
          <a:p>
            <a:pPr defTabSz="955721"/>
            <a:r>
              <a:rPr lang="hu-HU" sz="1300" dirty="0"/>
              <a:t>A hosszú kérdéseket nehezebb megérteni, könnyebben válik kétértelművé. A másik nagy hátrányuk, hogy csökkenti a kitöltő érdeklődését. A rövidebb kérdésekkel gyorsabban tud haladni, és nincs „sohasem fogok a végére érni” érzése. </a:t>
            </a:r>
          </a:p>
          <a:p>
            <a:pPr defTabSz="955721"/>
            <a:r>
              <a:rPr lang="hu-HU" sz="1300" dirty="0"/>
              <a:t>A tagadó kérdések könnyen félreérhetők</a:t>
            </a:r>
          </a:p>
          <a:p>
            <a:r>
              <a:rPr lang="hu-HU" sz="1300" dirty="0"/>
              <a:t>Azokat a kérdéseket, melyeket nem kell mindenkinek tölteni, hanem az előző kérdésre adott választól függ a kitöltés, feltételes kérdéseknek nevezzük. A kivitelezés többféleképpen történhet. </a:t>
            </a:r>
          </a:p>
          <a:p>
            <a:r>
              <a:rPr lang="hu-HU" sz="1300" dirty="0"/>
              <a:t>a kitöltő hamar elveszti érdeklődését, ha hosszú időt kell eltöltenie egy oldallal. </a:t>
            </a:r>
          </a:p>
          <a:p>
            <a:r>
              <a:rPr lang="hu-HU" sz="1300" dirty="0"/>
              <a:t>Alkalmazhatjuk a nyilakkal történő vezérlést:</a:t>
            </a:r>
          </a:p>
          <a:p>
            <a:pPr defTabSz="955721"/>
            <a:r>
              <a:rPr lang="hu-HU" sz="1300" dirty="0"/>
              <a:t>előbb tegyük fel a nyílt kérdéseket, és aztán a zártakat. </a:t>
            </a:r>
          </a:p>
          <a:p>
            <a:pPr defTabSz="955721"/>
            <a:r>
              <a:rPr lang="hu-HU" sz="1300" dirty="0"/>
              <a:t>Tagoljuk témakörökre kérdéseinket. </a:t>
            </a:r>
          </a:p>
          <a:p>
            <a:pPr defTabSz="955721"/>
            <a:r>
              <a:rPr lang="hu-HU" sz="1300" dirty="0"/>
              <a:t>az első kérdéseink alapján legyen kedve válaszolni a kitöltőnek a kérdéseinkre, ezért kerüljük az ijesztő kérdéseket a kérdőív elején </a:t>
            </a:r>
          </a:p>
          <a:p>
            <a:pPr defTabSz="955721"/>
            <a:r>
              <a:rPr lang="hu-HU" sz="1300" dirty="0"/>
              <a:t>Ezért ide érdemesebb érdekes (de provokatív, vagy kényes témával kapcsolatos) kérdéseket lehelyezni. </a:t>
            </a:r>
          </a:p>
          <a:p>
            <a:pPr defTabSz="955721"/>
            <a:r>
              <a:rPr lang="hu-HU" sz="1300" dirty="0"/>
              <a:t>A kérdőívet célszerű egy bevezetővel kezdeni, ahol leírjuk a kérdőív célját, és ezt olyan stílusban tesszük, hogy a megkérdezett érezze, tényleg segít, ha kitölti. A bevezető végére elhelyezhetünk a kitöltésre vonatkozó instrukciókat. (Tegyen X-et, karikázza be stb. ). </a:t>
            </a:r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sz="1300" dirty="0"/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központi kérdés a kitöltők tudása, jártasságuk az adott témában. </a:t>
            </a:r>
          </a:p>
          <a:p>
            <a:pPr defTabSz="955721"/>
            <a:r>
              <a:rPr lang="hu-HU" sz="1300" dirty="0"/>
              <a:t>Mindig csak egy dologra kérdezzünk rá, ne kombináljuk a kérdéseket. </a:t>
            </a:r>
          </a:p>
          <a:p>
            <a:pPr defTabSz="955721"/>
            <a:r>
              <a:rPr lang="hu-HU" sz="1300" dirty="0"/>
              <a:t>A hosszú kérdéseket nehezebb megérteni, könnyebben válik kétértelművé. A másik nagy hátrányuk, hogy csökkenti a kitöltő érdeklődését. A rövidebb kérdésekkel gyorsabban tud haladni, és nincs „sohasem fogok a végére érni” érzése. </a:t>
            </a:r>
          </a:p>
          <a:p>
            <a:pPr defTabSz="955721"/>
            <a:r>
              <a:rPr lang="hu-HU" sz="1300" dirty="0"/>
              <a:t>A tagadó kérdések könnyen félreérhetők</a:t>
            </a:r>
          </a:p>
          <a:p>
            <a:r>
              <a:rPr lang="hu-HU" sz="1300" dirty="0"/>
              <a:t>Azokat a kérdéseket, melyeket nem kell mindenkinek tölteni, hanem az előző kérdésre adott választól függ a kitöltés, feltételes kérdéseknek nevezzük. A kivitelezés többféleképpen történhet. </a:t>
            </a:r>
          </a:p>
          <a:p>
            <a:r>
              <a:rPr lang="hu-HU" sz="1300" dirty="0"/>
              <a:t>a kitöltő hamar elveszti érdeklődését, ha hosszú időt kell eltöltenie egy oldallal. </a:t>
            </a:r>
          </a:p>
          <a:p>
            <a:r>
              <a:rPr lang="hu-HU" sz="1300" dirty="0"/>
              <a:t>Alkalmazhatjuk a nyilakkal történő vezérlést:</a:t>
            </a:r>
          </a:p>
          <a:p>
            <a:pPr defTabSz="955721"/>
            <a:r>
              <a:rPr lang="hu-HU" sz="1300" dirty="0"/>
              <a:t>előbb tegyük fel a nyílt kérdéseket, és aztán a zártakat. </a:t>
            </a:r>
          </a:p>
          <a:p>
            <a:pPr defTabSz="955721"/>
            <a:r>
              <a:rPr lang="hu-HU" sz="1300" dirty="0"/>
              <a:t>Tagoljuk témakörökre kérdéseinket. </a:t>
            </a:r>
          </a:p>
          <a:p>
            <a:pPr defTabSz="955721"/>
            <a:r>
              <a:rPr lang="hu-HU" sz="1300" dirty="0"/>
              <a:t>az első kérdéseink alapján legyen kedve válaszolni a kitöltőnek a kérdéseinkre, ezért kerüljük az ijesztő kérdéseket a kérdőív elején </a:t>
            </a:r>
          </a:p>
          <a:p>
            <a:pPr defTabSz="955721"/>
            <a:r>
              <a:rPr lang="hu-HU" sz="1300" dirty="0"/>
              <a:t>Ezért ide érdemesebb érdekes (de provokatív, vagy kényes témával kapcsolatos) kérdéseket lehelyezni. </a:t>
            </a:r>
          </a:p>
          <a:p>
            <a:pPr defTabSz="955721"/>
            <a:r>
              <a:rPr lang="hu-HU" sz="1300" dirty="0"/>
              <a:t>A kérdőívet célszerű egy bevezetővel kezdeni, ahol leírjuk a kérdőív célját, és ezt olyan stílusban tesszük, hogy a megkérdezett érezze, tényleg segít, ha kitölti. A bevezető végére elhelyezhetünk a kitöltésre vonatkozó instrukciókat. (Tegyen X-et, karikázza be stb. ). </a:t>
            </a:r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sz="1300" dirty="0"/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611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dirty="0"/>
              <a:t>központi kérdés a kitöltők tudása, jártasságuk az adott témában. </a:t>
            </a:r>
          </a:p>
          <a:p>
            <a:pPr defTabSz="955721"/>
            <a:r>
              <a:rPr lang="hu-HU" sz="1300" dirty="0"/>
              <a:t>Mindig csak egy dologra kérdezzünk rá, ne kombináljuk a kérdéseket. </a:t>
            </a:r>
          </a:p>
          <a:p>
            <a:pPr defTabSz="955721"/>
            <a:r>
              <a:rPr lang="hu-HU" sz="1300" dirty="0"/>
              <a:t>A hosszú kérdéseket nehezebb megérteni, könnyebben válik kétértelművé. A másik nagy hátrányuk, hogy csökkenti a kitöltő érdeklődését. A rövidebb kérdésekkel gyorsabban tud haladni, és nincs „sohasem fogok a végére érni” érzése. </a:t>
            </a:r>
          </a:p>
          <a:p>
            <a:pPr defTabSz="955721"/>
            <a:r>
              <a:rPr lang="hu-HU" sz="1300" dirty="0"/>
              <a:t>A tagadó kérdések könnyen félreérhetők</a:t>
            </a:r>
          </a:p>
          <a:p>
            <a:r>
              <a:rPr lang="hu-HU" sz="1300" dirty="0"/>
              <a:t>Azokat a kérdéseket, melyeket nem kell mindenkinek tölteni, hanem az előző kérdésre adott választól függ a kitöltés, feltételes kérdéseknek nevezzük. A kivitelezés többféleképpen történhet. </a:t>
            </a:r>
          </a:p>
          <a:p>
            <a:r>
              <a:rPr lang="hu-HU" sz="1300" dirty="0"/>
              <a:t>a kitöltő hamar elveszti érdeklődését, ha hosszú időt kell eltöltenie egy oldallal. </a:t>
            </a:r>
          </a:p>
          <a:p>
            <a:r>
              <a:rPr lang="hu-HU" sz="1300" dirty="0"/>
              <a:t>Alkalmazhatjuk a nyilakkal történő vezérlést:</a:t>
            </a:r>
          </a:p>
          <a:p>
            <a:pPr defTabSz="955721"/>
            <a:r>
              <a:rPr lang="hu-HU" sz="1300" dirty="0"/>
              <a:t>előbb tegyük fel a nyílt kérdéseket, és aztán a zártakat. </a:t>
            </a:r>
          </a:p>
          <a:p>
            <a:pPr defTabSz="955721"/>
            <a:r>
              <a:rPr lang="hu-HU" sz="1300" dirty="0"/>
              <a:t>Tagoljuk témakörökre kérdéseinket. </a:t>
            </a:r>
          </a:p>
          <a:p>
            <a:pPr defTabSz="955721"/>
            <a:r>
              <a:rPr lang="hu-HU" sz="1300" dirty="0"/>
              <a:t>az első kérdéseink alapján legyen kedve válaszolni a kitöltőnek a kérdéseinkre, ezért kerüljük az ijesztő kérdéseket a kérdőív elején </a:t>
            </a:r>
          </a:p>
          <a:p>
            <a:pPr defTabSz="955721"/>
            <a:r>
              <a:rPr lang="hu-HU" sz="1300" dirty="0"/>
              <a:t>Ezért ide érdemesebb érdekes (de provokatív, vagy kényes témával kapcsolatos) kérdéseket lehelyezni. </a:t>
            </a:r>
          </a:p>
          <a:p>
            <a:pPr defTabSz="955721"/>
            <a:r>
              <a:rPr lang="hu-HU" sz="1300" dirty="0"/>
              <a:t>A kérdőívet célszerű egy bevezetővel kezdeni, ahol leírjuk a kérdőív célját, és ezt olyan stílusban tesszük, hogy a megkérdezett érezze, tényleg segít, ha kitölti. A bevezető végére elhelyezhetünk a kitöltésre vonatkozó instrukciókat. (Tegyen X-et, karikázza be stb. ). </a:t>
            </a:r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sz="1300" dirty="0"/>
          </a:p>
          <a:p>
            <a:pPr defTabSz="955721"/>
            <a:endParaRPr lang="hu-HU" sz="1300" dirty="0"/>
          </a:p>
          <a:p>
            <a:pPr defTabSz="955721"/>
            <a:endParaRPr lang="hu-HU" sz="13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15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reprezentatív a felmérés egy adott halmazon (embercsoporton), hogy </a:t>
            </a:r>
            <a:r>
              <a:rPr lang="hu-HU" b="1" dirty="0" smtClean="0"/>
              <a:t>ha a felmérés eredménye várhatóan megegyezne az egész halmazon végzett felmérés eredményével. </a:t>
            </a:r>
            <a:r>
              <a:rPr lang="hu-HU" dirty="0" smtClean="0"/>
              <a:t>(Felméréseket csak egy részhalmazon szoktunk végezni, mert nincs pénzünk, időnk, energiánk, hogy mindenkit megkérdezzünk). </a:t>
            </a:r>
          </a:p>
          <a:p>
            <a:r>
              <a:rPr lang="hu-HU" b="1" dirty="0" smtClean="0"/>
              <a:t>Egy minta reprezentatív a vizsgált sokaságra nézve, ha a vizsgált sokaság minden elemének egyenlő esélye volt a mintába kerülni. </a:t>
            </a:r>
          </a:p>
          <a:p>
            <a:endParaRPr lang="hu-HU" b="1" dirty="0" smtClean="0"/>
          </a:p>
          <a:p>
            <a:r>
              <a:rPr lang="hu-HU" b="1" dirty="0" smtClean="0">
                <a:solidFill>
                  <a:srgbClr val="FF0000"/>
                </a:solidFill>
              </a:rPr>
              <a:t>Egy </a:t>
            </a:r>
            <a:r>
              <a:rPr lang="hu-HU" b="1" dirty="0" err="1" smtClean="0">
                <a:solidFill>
                  <a:srgbClr val="FF0000"/>
                </a:solidFill>
              </a:rPr>
              <a:t>halmazól</a:t>
            </a:r>
            <a:r>
              <a:rPr lang="hu-HU" b="1" dirty="0" smtClean="0">
                <a:solidFill>
                  <a:srgbClr val="FF0000"/>
                </a:solidFill>
              </a:rPr>
              <a:t> reprezentatív mintát egy elég nagy véletlen minta választásával kapunk. Minél nagyobb a minta, annál pontosabb következtetést lehet levonni belőle. A kor, nem, stb. szerint gondosan kiválasztott emberek halmaza nem reprezentatív minta.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előző példával élve: ha csinálsz a </a:t>
            </a:r>
            <a:r>
              <a:rPr lang="hu-HU" dirty="0" err="1" smtClean="0"/>
              <a:t>blogon</a:t>
            </a:r>
            <a:r>
              <a:rPr lang="hu-HU" dirty="0" smtClean="0"/>
              <a:t> egy szavazást, az valószínűleg reprezentatív lesz a </a:t>
            </a:r>
            <a:r>
              <a:rPr lang="hu-HU" dirty="0" err="1" smtClean="0"/>
              <a:t>blog</a:t>
            </a:r>
            <a:r>
              <a:rPr lang="hu-HU" dirty="0" smtClean="0"/>
              <a:t> olvasóinak halmazán, de nem lesz reprezentatív Magyarország lakosságára nézve.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felmérés készítésekor </a:t>
            </a:r>
            <a:r>
              <a:rPr lang="hu-HU" b="1" dirty="0" smtClean="0"/>
              <a:t>a korrekt részhalmaz meghatározása a legkritikusabb része az egész műveletnek. </a:t>
            </a:r>
            <a:r>
              <a:rPr lang="hu-HU" dirty="0" smtClean="0"/>
              <a:t>Ha ezt elrontják/elcsalják, nagyon el tud szállni az eredmény és nem sok köze lesz a valósághoz...</a:t>
            </a:r>
          </a:p>
          <a:p>
            <a:endParaRPr lang="hu-HU" dirty="0" smtClean="0"/>
          </a:p>
          <a:p>
            <a:r>
              <a:rPr lang="hu-HU" dirty="0" smtClean="0"/>
              <a:t>. a társadalom </a:t>
            </a:r>
            <a:r>
              <a:rPr lang="hu-HU" b="1" dirty="0" smtClean="0"/>
              <a:t>minden szelete nagyjából a </a:t>
            </a:r>
            <a:r>
              <a:rPr lang="hu-HU" b="1" dirty="0" err="1" smtClean="0"/>
              <a:t>a</a:t>
            </a:r>
            <a:r>
              <a:rPr lang="hu-HU" b="1" dirty="0" smtClean="0"/>
              <a:t> méretének megfelelő valószínűséggel legyen képviselve </a:t>
            </a:r>
            <a:r>
              <a:rPr lang="hu-HU" dirty="0" smtClean="0"/>
              <a:t>(tehát mintha teljesen véletlenül választanánk ki 100 embert az itthoni 10millió közül)</a:t>
            </a:r>
          </a:p>
          <a:p>
            <a:endParaRPr lang="hu-HU" dirty="0" smtClean="0"/>
          </a:p>
          <a:p>
            <a:r>
              <a:rPr lang="hu-HU" dirty="0" smtClean="0"/>
              <a:t>Reprezentatív: tudjuk kik a válaszadók, illetve hogy milyen körből kerültek ki, vagy hogy célzottan őket választották ki a kérdések megválaszolására. (Pld. a 30-40 közötti orvosokat).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dirty="0" err="1" smtClean="0"/>
              <a:t>mikrocenzus</a:t>
            </a:r>
            <a:r>
              <a:rPr lang="hu-HU" b="1" dirty="0" smtClean="0"/>
              <a:t> egy mintavételes népesség-összeírás</a:t>
            </a:r>
            <a:r>
              <a:rPr lang="hu-HU" dirty="0" smtClean="0"/>
              <a:t>, amely két teljes körű adatfelvétel között követi nyomon a társadalmi folyamatokat. </a:t>
            </a:r>
            <a:r>
              <a:rPr lang="hu-HU" dirty="0" err="1" smtClean="0"/>
              <a:t>Mikrocenzusra</a:t>
            </a:r>
            <a:r>
              <a:rPr lang="hu-HU" dirty="0" smtClean="0"/>
              <a:t> </a:t>
            </a:r>
            <a:r>
              <a:rPr lang="hu-HU" b="1" dirty="0" smtClean="0"/>
              <a:t>2016. október 1. – november 8.</a:t>
            </a:r>
            <a:r>
              <a:rPr lang="hu-HU" dirty="0" smtClean="0"/>
              <a:t> között került sor.</a:t>
            </a:r>
          </a:p>
          <a:p>
            <a:r>
              <a:rPr lang="hu-HU" dirty="0" smtClean="0"/>
              <a:t>Az összeírást az ország </a:t>
            </a:r>
            <a:r>
              <a:rPr lang="hu-HU" b="1" dirty="0" smtClean="0">
                <a:hlinkClick r:id="rId3"/>
              </a:rPr>
              <a:t>2148 településén</a:t>
            </a:r>
            <a:r>
              <a:rPr lang="hu-HU" dirty="0" smtClean="0"/>
              <a:t> mintegy </a:t>
            </a:r>
            <a:r>
              <a:rPr lang="hu-HU" b="1" dirty="0" smtClean="0"/>
              <a:t>440 ezer címen</a:t>
            </a:r>
            <a:r>
              <a:rPr lang="hu-HU" dirty="0" smtClean="0"/>
              <a:t> végezték el, ez a magyar </a:t>
            </a:r>
            <a:r>
              <a:rPr lang="hu-HU" b="1" dirty="0" smtClean="0"/>
              <a:t>háztartások 10%-át</a:t>
            </a:r>
            <a:r>
              <a:rPr lang="hu-HU" dirty="0" smtClean="0"/>
              <a:t> jelenti. </a:t>
            </a:r>
            <a:r>
              <a:rPr lang="hu-HU" b="1" dirty="0" smtClean="0"/>
              <a:t>A </a:t>
            </a:r>
            <a:r>
              <a:rPr lang="hu-HU" b="1" dirty="0" err="1" smtClean="0"/>
              <a:t>mikrocenzust</a:t>
            </a:r>
            <a:r>
              <a:rPr lang="hu-HU" b="1" dirty="0" smtClean="0"/>
              <a:t> törvény rendeli el, a kiválasztott lakásokban lakók részvétele kötelező.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mikrocenzus</a:t>
            </a:r>
            <a:r>
              <a:rPr lang="hu-HU" dirty="0" smtClean="0"/>
              <a:t> alapkérdőívei a lakás és a személyi kérdőív, melyekhez kapcsolódnak kiegészítő felvételek, úgymint a társadalom rétegződése, az egyes foglalkozások presztízse, véleményünk saját jóllétünkről, az egészségi problémából fakadó akadályozottság, illetve a nemzetközi vándorlás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a cél? Mi a hipotézis?</a:t>
            </a:r>
          </a:p>
          <a:p>
            <a:r>
              <a:rPr lang="hu-HU" dirty="0" smtClean="0"/>
              <a:t>Kit kérdezünk? Milyen előismereteik</a:t>
            </a:r>
            <a:r>
              <a:rPr lang="hu-HU" baseline="0" dirty="0" smtClean="0"/>
              <a:t> vannak a témáról?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14E1-C064-4827-BE37-23D9674FFB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2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40D-8F15-4B33-91C1-35BDFC94C2DC}" type="datetime1">
              <a:rPr lang="hu-HU" smtClean="0"/>
              <a:t>2017. 10. 09.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81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D5AC-9C27-4A6F-8285-D6DB77FA65A9}" type="datetime1">
              <a:rPr lang="hu-HU" smtClean="0"/>
              <a:t>2017. 10. 09.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98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6F2C-9CB6-4811-A766-0498E836ED9B}" type="datetime1">
              <a:rPr lang="hu-HU" smtClean="0"/>
              <a:t>2017. 10. 09.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25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19FD-1EA3-4E55-B620-77B3778F74EA}" type="datetime1">
              <a:rPr lang="hu-HU" smtClean="0"/>
              <a:t>2017. 10. 09.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90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AAA6-E6AC-4737-AF5B-1171668ECC91}" type="datetime1">
              <a:rPr lang="hu-HU" smtClean="0"/>
              <a:t>2017. 10. 09.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34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8D2F-A7EE-4E69-83F9-4336F2089349}" type="datetime1">
              <a:rPr lang="hu-HU" smtClean="0"/>
              <a:t>2017. 10. 09.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30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379-5479-40A1-9933-FAA9FF6A032A}" type="datetime1">
              <a:rPr lang="hu-HU" smtClean="0"/>
              <a:t>2017. 10. 09.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15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62C-E10C-4BE8-8DCC-15BEFF66D7E0}" type="datetime1">
              <a:rPr lang="hu-HU" smtClean="0"/>
              <a:t>2017. 10. 09.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36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4BB8-7B17-4B48-8822-13C191A7165A}" type="datetime1">
              <a:rPr lang="hu-HU" smtClean="0"/>
              <a:t>2017. 10. 09.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6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77DF-BDB9-4794-A641-8C81FCC52AD7}" type="datetime1">
              <a:rPr lang="hu-HU" smtClean="0"/>
              <a:t>2017. 10. 09.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17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7CF3-48DF-49AA-B779-882CF966158F}" type="datetime1">
              <a:rPr lang="hu-HU" smtClean="0"/>
              <a:t>2017. 10. 09.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01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5638-3CA3-4A27-852F-4BDED8F81E62}" type="datetime1">
              <a:rPr lang="hu-HU" smtClean="0"/>
              <a:t>2017. 10. 09.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2788-098E-431F-BB4B-E72FDA021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307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Pl_FRodBlWxgjQwiRmfc-FuMEuNmHpQl6sGRO4nM3WJdh_g/viewfor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zaboe@mik.pte.h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6024" y="548680"/>
            <a:ext cx="7988424" cy="5472608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Az empirikus társadalomkutatás </a:t>
            </a:r>
            <a:r>
              <a:rPr lang="hu-HU" sz="3200" dirty="0">
                <a:solidFill>
                  <a:schemeClr val="tx1">
                    <a:lumMod val="75000"/>
                  </a:schemeClr>
                </a:solidFill>
              </a:rPr>
              <a:t>kvantitatív </a:t>
            </a:r>
            <a:r>
              <a:rPr lang="hu-HU" sz="3200" dirty="0"/>
              <a:t>és </a:t>
            </a:r>
            <a:r>
              <a:rPr lang="hu-HU" sz="3200" dirty="0">
                <a:solidFill>
                  <a:schemeClr val="tx1">
                    <a:lumMod val="75000"/>
                  </a:schemeClr>
                </a:solidFill>
              </a:rPr>
              <a:t>kvalitatív </a:t>
            </a:r>
            <a:r>
              <a:rPr lang="hu-HU" sz="3200" dirty="0"/>
              <a:t>módszerei</a:t>
            </a:r>
            <a:r>
              <a:rPr lang="hu-HU" b="1" dirty="0" smtClean="0">
                <a:solidFill>
                  <a:srgbClr val="FF0000"/>
                </a:solidFill>
              </a:rPr>
              <a:t/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/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>Kérdőív készítés – írásbeli kikérdezés</a:t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3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67544" y="580526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5. hét 	</a:t>
            </a:r>
            <a:r>
              <a:rPr lang="hu-HU" sz="1600" b="1" dirty="0" smtClean="0">
                <a:solidFill>
                  <a:srgbClr val="FF0000"/>
                </a:solidFill>
              </a:rPr>
              <a:t>2017.</a:t>
            </a:r>
            <a:r>
              <a:rPr lang="hu-HU" sz="1600" dirty="0" smtClean="0"/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október 2.</a:t>
            </a:r>
          </a:p>
          <a:p>
            <a:r>
              <a:rPr lang="hu-HU" sz="1600" dirty="0"/>
              <a:t>PTE MIK </a:t>
            </a:r>
            <a:r>
              <a:rPr lang="hu-HU" sz="1600" dirty="0" smtClean="0"/>
              <a:t> Televíziós Műsorkészítő Felsőoktatási Szakképzés – I. évf. 1. szemeszter</a:t>
            </a:r>
          </a:p>
          <a:p>
            <a:r>
              <a:rPr lang="hu-HU" sz="1200" dirty="0" smtClean="0"/>
              <a:t>Dr. Szabó  Éva egy. </a:t>
            </a:r>
            <a:r>
              <a:rPr lang="hu-HU" sz="1200" dirty="0" err="1" smtClean="0"/>
              <a:t>doc</a:t>
            </a:r>
            <a:r>
              <a:rPr lang="hu-HU" sz="1200" dirty="0" smtClean="0"/>
              <a:t>. Építészeti és Várostervezési Tanszék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1860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10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KÉRDÉSTÍPUSOK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1</a:t>
            </a:r>
            <a:r>
              <a:rPr lang="hu-HU" sz="2000" b="1" dirty="0">
                <a:solidFill>
                  <a:srgbClr val="FF0000"/>
                </a:solidFill>
              </a:rPr>
              <a:t>. </a:t>
            </a:r>
            <a:r>
              <a:rPr lang="hu-HU" sz="2000" b="1" dirty="0" smtClean="0">
                <a:solidFill>
                  <a:srgbClr val="FF0000"/>
                </a:solidFill>
              </a:rPr>
              <a:t>NYÍLT KÉRDÉSEK – Projektív kérdés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3934777" y="3013501"/>
            <a:ext cx="4752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Egy </a:t>
            </a:r>
            <a:r>
              <a:rPr lang="hu-HU" dirty="0"/>
              <a:t>elképzelt </a:t>
            </a:r>
            <a:r>
              <a:rPr lang="hu-HU" dirty="0" smtClean="0"/>
              <a:t>szituáció által </a:t>
            </a:r>
            <a:r>
              <a:rPr lang="hu-HU" dirty="0"/>
              <a:t>kiváltott reakcióról kérdezik a meg az egyéneket. </a:t>
            </a:r>
          </a:p>
          <a:p>
            <a:endParaRPr lang="hu-HU" dirty="0"/>
          </a:p>
          <a:p>
            <a:r>
              <a:rPr lang="hu-HU" dirty="0"/>
              <a:t> </a:t>
            </a:r>
            <a:r>
              <a:rPr lang="hu-HU" i="1" dirty="0"/>
              <a:t>Példa: </a:t>
            </a:r>
            <a:endParaRPr lang="hu-HU" i="1" dirty="0" smtClean="0"/>
          </a:p>
        </p:txBody>
      </p:sp>
      <p:sp>
        <p:nvSpPr>
          <p:cNvPr id="8" name="Téglalap 7"/>
          <p:cNvSpPr/>
          <p:nvPr/>
        </p:nvSpPr>
        <p:spPr>
          <a:xfrm>
            <a:off x="3934776" y="4509138"/>
            <a:ext cx="520922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i="1" dirty="0" smtClean="0"/>
              <a:t>A műsorvezető elfelejtette az egyik vendége nevét. Mit tegyen?</a:t>
            </a:r>
          </a:p>
          <a:p>
            <a:r>
              <a:rPr lang="hu-HU" i="1" dirty="0" smtClean="0"/>
              <a:t>---------------------------------------------------------------------------------------------------------------------------</a:t>
            </a:r>
            <a:endParaRPr lang="hu-HU" dirty="0"/>
          </a:p>
          <a:p>
            <a:r>
              <a:rPr lang="hu-HU" dirty="0"/>
              <a:t> </a:t>
            </a:r>
            <a:r>
              <a:rPr lang="hu-HU" i="1" dirty="0" smtClean="0"/>
              <a:t>-------------------------------------------------------------</a:t>
            </a:r>
          </a:p>
          <a:p>
            <a:r>
              <a:rPr lang="hu-HU" i="1" dirty="0" smtClean="0"/>
              <a:t>-------------------------------------------------------------</a:t>
            </a:r>
            <a:endParaRPr lang="hu-HU" dirty="0"/>
          </a:p>
        </p:txBody>
      </p:sp>
      <p:pic>
        <p:nvPicPr>
          <p:cNvPr id="10244" name="Picture 4" descr="http://manowar.hu/manowar/wp-content/uploads/2012/10/MANOWAR_2012_tv_total_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6" y="4533813"/>
            <a:ext cx="3048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ssets1.epresso.hu/system/post_pictures/67/display/diplomma.jpg?13281097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5" y="3530348"/>
            <a:ext cx="4021596" cy="332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11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KÉRDÉSTÍPUSOK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2. ZÁRT KÉRDÉSEK</a:t>
            </a:r>
            <a:r>
              <a:rPr lang="hu-HU" sz="20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3934777" y="2782669"/>
            <a:ext cx="475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megkérdezettnek </a:t>
            </a:r>
            <a:r>
              <a:rPr lang="hu-HU" dirty="0"/>
              <a:t>a kutató által megadott válaszlehetőségek közül kell választania. </a:t>
            </a:r>
            <a:r>
              <a:rPr lang="hu-HU" dirty="0" smtClean="0"/>
              <a:t></a:t>
            </a:r>
            <a:endParaRPr lang="hu-HU" i="1" dirty="0" smtClean="0"/>
          </a:p>
        </p:txBody>
      </p:sp>
      <p:sp>
        <p:nvSpPr>
          <p:cNvPr id="8" name="Téglalap 7"/>
          <p:cNvSpPr/>
          <p:nvPr/>
        </p:nvSpPr>
        <p:spPr>
          <a:xfrm>
            <a:off x="3980161" y="3530347"/>
            <a:ext cx="5190623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hu-HU" dirty="0" smtClean="0">
                <a:solidFill>
                  <a:srgbClr val="FF0000"/>
                </a:solidFill>
              </a:rPr>
              <a:t>Alternatív</a:t>
            </a:r>
            <a:r>
              <a:rPr lang="hu-HU" dirty="0" smtClean="0"/>
              <a:t> </a:t>
            </a:r>
            <a:r>
              <a:rPr lang="hu-HU" dirty="0"/>
              <a:t>kérdések 	</a:t>
            </a:r>
            <a:endParaRPr lang="hu-HU" dirty="0" smtClean="0"/>
          </a:p>
          <a:p>
            <a:pPr lvl="1"/>
            <a:r>
              <a:rPr lang="hu-HU" i="1" dirty="0" smtClean="0"/>
              <a:t>Szeret olvasni? 	IGEN – NEM</a:t>
            </a:r>
          </a:p>
          <a:p>
            <a:pPr lvl="1"/>
            <a:endParaRPr lang="hu-HU" sz="1200" i="1" dirty="0" smtClean="0"/>
          </a:p>
          <a:p>
            <a:pPr marL="342900" indent="-342900">
              <a:buAutoNum type="alphaLcPeriod"/>
            </a:pPr>
            <a:r>
              <a:rPr lang="hu-HU" dirty="0" smtClean="0">
                <a:solidFill>
                  <a:srgbClr val="FF0000"/>
                </a:solidFill>
              </a:rPr>
              <a:t>Feleletválasztást</a:t>
            </a:r>
            <a:r>
              <a:rPr lang="hu-HU" dirty="0" smtClean="0"/>
              <a:t> </a:t>
            </a:r>
            <a:r>
              <a:rPr lang="hu-HU" dirty="0"/>
              <a:t>igénylő kérdések </a:t>
            </a:r>
            <a:r>
              <a:rPr lang="hu-HU" dirty="0" smtClean="0"/>
              <a:t>– </a:t>
            </a:r>
            <a:r>
              <a:rPr lang="hu-HU" dirty="0" smtClean="0">
                <a:solidFill>
                  <a:srgbClr val="FF0000"/>
                </a:solidFill>
              </a:rPr>
              <a:t>1 válasz</a:t>
            </a:r>
          </a:p>
          <a:p>
            <a:pPr lvl="1"/>
            <a:r>
              <a:rPr lang="hu-HU" sz="1600" i="1" dirty="0"/>
              <a:t>Milyen a legmagasabb iskolai végzettsége? </a:t>
            </a:r>
          </a:p>
          <a:p>
            <a:pPr marL="1169988" lvl="1" indent="-361950">
              <a:buAutoNum type="arabicPeriod"/>
            </a:pPr>
            <a:r>
              <a:rPr lang="hu-HU" sz="1400" i="1" dirty="0" smtClean="0"/>
              <a:t>8 </a:t>
            </a:r>
            <a:r>
              <a:rPr lang="hu-HU" sz="1400" i="1" dirty="0"/>
              <a:t>általánosnál alacsonyabb </a:t>
            </a:r>
            <a:endParaRPr lang="hu-HU" sz="1400" i="1" dirty="0" smtClean="0"/>
          </a:p>
          <a:p>
            <a:pPr marL="1169988" lvl="1" indent="-361950">
              <a:buAutoNum type="arabicPeriod"/>
            </a:pPr>
            <a:r>
              <a:rPr lang="hu-HU" sz="1400" i="1" dirty="0" smtClean="0"/>
              <a:t>8 </a:t>
            </a:r>
            <a:r>
              <a:rPr lang="hu-HU" sz="1400" i="1" dirty="0"/>
              <a:t>általános </a:t>
            </a:r>
            <a:endParaRPr lang="hu-HU" sz="1400" i="1" dirty="0" smtClean="0"/>
          </a:p>
          <a:p>
            <a:pPr marL="1169988" lvl="1" indent="-361950">
              <a:buAutoNum type="arabicPeriod"/>
            </a:pPr>
            <a:r>
              <a:rPr lang="hu-HU" sz="1400" i="1" dirty="0" smtClean="0"/>
              <a:t>szakiskola </a:t>
            </a:r>
          </a:p>
          <a:p>
            <a:pPr marL="1169988" lvl="1" indent="-361950">
              <a:buAutoNum type="arabicPeriod"/>
            </a:pPr>
            <a:r>
              <a:rPr lang="hu-HU" sz="1400" i="1" dirty="0" smtClean="0"/>
              <a:t>szakmunkásképző </a:t>
            </a:r>
          </a:p>
          <a:p>
            <a:pPr marL="1169988" lvl="1" indent="-361950">
              <a:buAutoNum type="arabicPeriod"/>
            </a:pPr>
            <a:r>
              <a:rPr lang="hu-HU" sz="1400" i="1" dirty="0" smtClean="0"/>
              <a:t>érettségi </a:t>
            </a:r>
          </a:p>
          <a:p>
            <a:pPr marL="1169988" lvl="1" indent="-361950">
              <a:buAutoNum type="arabicPeriod"/>
            </a:pPr>
            <a:r>
              <a:rPr lang="hu-HU" sz="1400" i="1" dirty="0" smtClean="0"/>
              <a:t>felsőfokú </a:t>
            </a:r>
            <a:r>
              <a:rPr lang="hu-HU" sz="1400" i="1" dirty="0"/>
              <a:t>szakképzettség </a:t>
            </a:r>
            <a:endParaRPr lang="hu-HU" sz="1400" i="1" dirty="0" smtClean="0"/>
          </a:p>
          <a:p>
            <a:pPr marL="1169988" lvl="1" indent="-361950">
              <a:buAutoNum type="arabicPeriod"/>
            </a:pPr>
            <a:r>
              <a:rPr lang="hu-HU" sz="1400" i="1" dirty="0" smtClean="0"/>
              <a:t>főiskolai </a:t>
            </a:r>
            <a:r>
              <a:rPr lang="hu-HU" sz="1400" i="1" dirty="0"/>
              <a:t>diploma </a:t>
            </a:r>
            <a:endParaRPr lang="hu-HU" sz="1400" i="1" dirty="0" smtClean="0"/>
          </a:p>
          <a:p>
            <a:pPr marL="1169988" lvl="1" indent="-361950">
              <a:buAutoNum type="arabicPeriod"/>
            </a:pPr>
            <a:r>
              <a:rPr lang="hu-HU" sz="1400" i="1" dirty="0" smtClean="0"/>
              <a:t>egyetemi </a:t>
            </a:r>
            <a:r>
              <a:rPr lang="hu-HU" sz="1400" i="1" dirty="0"/>
              <a:t>diploma </a:t>
            </a:r>
            <a:endParaRPr lang="hu-HU" sz="1400" i="1" dirty="0" smtClean="0"/>
          </a:p>
          <a:p>
            <a:pPr marL="1169988" lvl="1" indent="-361950">
              <a:buAutoNum type="arabicPeriod"/>
            </a:pPr>
            <a:r>
              <a:rPr lang="hu-HU" sz="1400" i="1" dirty="0" smtClean="0"/>
              <a:t>doktori </a:t>
            </a:r>
            <a:r>
              <a:rPr lang="hu-HU" sz="1400" i="1" dirty="0"/>
              <a:t>cím </a:t>
            </a:r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2460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daniels.sk/wp-content/uploads/2015/04/335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30" y="3460721"/>
            <a:ext cx="4116984" cy="34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12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KÉRDÉSTÍPUSOK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2. ZÁRT KÉRDÉSEK</a:t>
            </a:r>
            <a:r>
              <a:rPr lang="hu-HU" sz="20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3934777" y="2782669"/>
            <a:ext cx="475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megkérdezettnek </a:t>
            </a:r>
            <a:r>
              <a:rPr lang="hu-HU" dirty="0"/>
              <a:t>a kutató által megadott válaszlehetőségek közül kell választania. </a:t>
            </a:r>
            <a:r>
              <a:rPr lang="hu-HU" dirty="0" smtClean="0"/>
              <a:t></a:t>
            </a:r>
            <a:endParaRPr lang="hu-HU" i="1" dirty="0" smtClean="0"/>
          </a:p>
        </p:txBody>
      </p:sp>
      <p:sp>
        <p:nvSpPr>
          <p:cNvPr id="8" name="Téglalap 7"/>
          <p:cNvSpPr/>
          <p:nvPr/>
        </p:nvSpPr>
        <p:spPr>
          <a:xfrm>
            <a:off x="3880153" y="3456898"/>
            <a:ext cx="5263847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hu-HU" dirty="0" smtClean="0">
                <a:solidFill>
                  <a:srgbClr val="FF0000"/>
                </a:solidFill>
              </a:rPr>
              <a:t>Feleletválasztást</a:t>
            </a:r>
            <a:r>
              <a:rPr lang="hu-HU" dirty="0" smtClean="0"/>
              <a:t> </a:t>
            </a:r>
            <a:r>
              <a:rPr lang="hu-HU" dirty="0"/>
              <a:t>igénylő kérdések </a:t>
            </a:r>
            <a:r>
              <a:rPr lang="hu-HU" dirty="0" smtClean="0"/>
              <a:t>– több válasz is adható  ill. lehet </a:t>
            </a:r>
            <a:r>
              <a:rPr lang="hu-HU" dirty="0" smtClean="0">
                <a:solidFill>
                  <a:srgbClr val="FF0000"/>
                </a:solidFill>
              </a:rPr>
              <a:t>FÉLIG ZÁRT</a:t>
            </a:r>
          </a:p>
          <a:p>
            <a:pPr lvl="1"/>
            <a:endParaRPr lang="hu-HU" i="1" dirty="0" smtClean="0"/>
          </a:p>
          <a:p>
            <a:pPr lvl="1"/>
            <a:r>
              <a:rPr lang="hu-HU" i="1" dirty="0" smtClean="0"/>
              <a:t>Milyen teát szokott fogyasztani? </a:t>
            </a:r>
            <a:endParaRPr lang="hu-HU" i="1" dirty="0"/>
          </a:p>
          <a:p>
            <a:pPr marL="1169988" lvl="1" indent="-361950">
              <a:buAutoNum type="arabicPeriod"/>
            </a:pPr>
            <a:r>
              <a:rPr lang="hu-HU" sz="1600" i="1" dirty="0" smtClean="0"/>
              <a:t>Fekete teát</a:t>
            </a:r>
          </a:p>
          <a:p>
            <a:pPr marL="1169988" lvl="1" indent="-361950">
              <a:buAutoNum type="arabicPeriod"/>
            </a:pPr>
            <a:r>
              <a:rPr lang="hu-HU" sz="1600" i="1" dirty="0" smtClean="0"/>
              <a:t>Zöld teát</a:t>
            </a:r>
          </a:p>
          <a:p>
            <a:pPr marL="1169988" lvl="1" indent="-361950">
              <a:buAutoNum type="arabicPeriod"/>
            </a:pPr>
            <a:r>
              <a:rPr lang="hu-HU" sz="1600" i="1" dirty="0" smtClean="0"/>
              <a:t>Vörös teát</a:t>
            </a:r>
          </a:p>
          <a:p>
            <a:pPr marL="1169988" lvl="1" indent="-361950">
              <a:buAutoNum type="arabicPeriod"/>
            </a:pPr>
            <a:r>
              <a:rPr lang="hu-HU" sz="1600" i="1" dirty="0" smtClean="0"/>
              <a:t>Fehér teát</a:t>
            </a:r>
          </a:p>
          <a:p>
            <a:pPr marL="1169988" lvl="1" indent="-361950">
              <a:buAutoNum type="arabicPeriod"/>
            </a:pPr>
            <a:r>
              <a:rPr lang="hu-HU" sz="1600" i="1" dirty="0" smtClean="0"/>
              <a:t>Egyéb teát, </a:t>
            </a:r>
            <a:r>
              <a:rPr lang="hu-HU" sz="1600" i="1" dirty="0" err="1" smtClean="0"/>
              <a:t>pl</a:t>
            </a:r>
            <a:r>
              <a:rPr lang="hu-HU" sz="1600" i="1" dirty="0" smtClean="0"/>
              <a:t>:…………………….</a:t>
            </a:r>
          </a:p>
          <a:p>
            <a:pPr marL="1169988" lvl="1" indent="-361950">
              <a:buFont typeface="+mj-lt"/>
              <a:buAutoNum type="arabicPeriod" startAt="98"/>
            </a:pPr>
            <a:r>
              <a:rPr lang="hu-HU" sz="1600" i="1" dirty="0" smtClean="0"/>
              <a:t>Nem szokott teát inni</a:t>
            </a:r>
          </a:p>
          <a:p>
            <a:pPr marL="1169988" lvl="1" indent="-361950">
              <a:buFont typeface="+mj-lt"/>
              <a:buAutoNum type="arabicPeriod" startAt="98"/>
            </a:pPr>
            <a:endParaRPr lang="hu-HU" sz="1600" i="1" dirty="0"/>
          </a:p>
          <a:p>
            <a:pPr marL="1169988" lvl="1" indent="-361950">
              <a:buFont typeface="+mj-lt"/>
              <a:buAutoNum type="arabicPeriod" startAt="98"/>
            </a:pPr>
            <a:endParaRPr lang="hu-HU" sz="1600" i="1" dirty="0" smtClean="0"/>
          </a:p>
          <a:p>
            <a:pPr marL="1169988" lvl="1" indent="-361950">
              <a:buFont typeface="+mj-lt"/>
              <a:buAutoNum type="arabicPeriod" startAt="98"/>
            </a:pPr>
            <a:endParaRPr lang="hu-H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0954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rchivum.magyarhirlap.hu/sites/default/files/styles/gallery_big_image/public/galeria/2013/03/07/DBA19_AUTOSHOW-GENEVA-_0306_11.jpg?itok=1xUZNTb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023"/>
            <a:ext cx="4896941" cy="32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13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KÉRDÉSTÍPUSOK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2. ZÁRT KÉRDÉSEK</a:t>
            </a:r>
            <a:r>
              <a:rPr lang="hu-HU" sz="20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3934777" y="2790240"/>
            <a:ext cx="475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megkérdezettnek </a:t>
            </a:r>
            <a:r>
              <a:rPr lang="hu-HU" dirty="0"/>
              <a:t>a kutató által megadott válaszlehetőségek közül kell választania. </a:t>
            </a:r>
            <a:r>
              <a:rPr lang="hu-HU" dirty="0" smtClean="0"/>
              <a:t></a:t>
            </a:r>
            <a:endParaRPr lang="hu-HU" i="1" dirty="0" smtClean="0"/>
          </a:p>
        </p:txBody>
      </p:sp>
      <p:sp>
        <p:nvSpPr>
          <p:cNvPr id="8" name="Téglalap 7"/>
          <p:cNvSpPr/>
          <p:nvPr/>
        </p:nvSpPr>
        <p:spPr>
          <a:xfrm>
            <a:off x="3957888" y="3609023"/>
            <a:ext cx="5186111" cy="3262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dirty="0"/>
              <a:t>c. </a:t>
            </a:r>
            <a:r>
              <a:rPr lang="hu-HU" dirty="0">
                <a:solidFill>
                  <a:srgbClr val="FF0000"/>
                </a:solidFill>
              </a:rPr>
              <a:t>Rangsorolást</a:t>
            </a:r>
            <a:r>
              <a:rPr lang="hu-HU" dirty="0"/>
              <a:t> igénylő </a:t>
            </a:r>
            <a:r>
              <a:rPr lang="hu-HU" dirty="0" smtClean="0"/>
              <a:t>kérdések</a:t>
            </a:r>
          </a:p>
          <a:p>
            <a:endParaRPr lang="hu-HU" dirty="0" smtClean="0"/>
          </a:p>
          <a:p>
            <a:pPr marL="361950"/>
            <a:r>
              <a:rPr lang="hu-HU" sz="1600" i="1" dirty="0"/>
              <a:t>Rendezze fontossági sorrendbe a következő szempontokat aszerint, hogy milyen szerepet játszottak az Ön döntésében az </a:t>
            </a:r>
            <a:r>
              <a:rPr lang="hu-HU" sz="1600" i="1" dirty="0" smtClean="0"/>
              <a:t>autómárka </a:t>
            </a:r>
            <a:r>
              <a:rPr lang="hu-HU" sz="1600" i="1" dirty="0"/>
              <a:t>kiválasztása során. Kezdje a legfontosabbal</a:t>
            </a:r>
            <a:r>
              <a:rPr lang="hu-HU" sz="1600" i="1" dirty="0" smtClean="0"/>
              <a:t>!</a:t>
            </a:r>
          </a:p>
          <a:p>
            <a:endParaRPr lang="hu-HU" sz="1600" dirty="0"/>
          </a:p>
          <a:p>
            <a:pPr lvl="2"/>
            <a:r>
              <a:rPr lang="hu-HU" i="1" dirty="0"/>
              <a:t>ár</a:t>
            </a:r>
            <a:endParaRPr lang="hu-HU" dirty="0"/>
          </a:p>
          <a:p>
            <a:pPr lvl="2"/>
            <a:r>
              <a:rPr lang="hu-HU" i="1" dirty="0"/>
              <a:t>biztonság</a:t>
            </a:r>
            <a:endParaRPr lang="hu-HU" dirty="0"/>
          </a:p>
          <a:p>
            <a:pPr lvl="2"/>
            <a:r>
              <a:rPr lang="hu-HU" i="1" dirty="0"/>
              <a:t>külső megjelenés</a:t>
            </a:r>
            <a:endParaRPr lang="hu-HU" dirty="0"/>
          </a:p>
          <a:p>
            <a:pPr lvl="2"/>
            <a:r>
              <a:rPr lang="hu-HU" i="1" dirty="0"/>
              <a:t>márkaszerviz hálózat kiépítettsége</a:t>
            </a:r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23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14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KÉRDÉSTÍPUSOK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2. ZÁRT KÉRDÉSEK</a:t>
            </a:r>
            <a:r>
              <a:rPr lang="hu-HU" sz="20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3934777" y="2790240"/>
            <a:ext cx="475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megkérdezettnek </a:t>
            </a:r>
            <a:r>
              <a:rPr lang="hu-HU" dirty="0"/>
              <a:t>a kutató által megadott válaszlehetőségek közül kell választania. </a:t>
            </a:r>
            <a:r>
              <a:rPr lang="hu-HU" dirty="0" smtClean="0"/>
              <a:t></a:t>
            </a:r>
            <a:endParaRPr lang="hu-HU" i="1" dirty="0" smtClean="0"/>
          </a:p>
        </p:txBody>
      </p:sp>
      <p:sp>
        <p:nvSpPr>
          <p:cNvPr id="11" name="Téglalap 10"/>
          <p:cNvSpPr/>
          <p:nvPr/>
        </p:nvSpPr>
        <p:spPr>
          <a:xfrm>
            <a:off x="3957888" y="3609023"/>
            <a:ext cx="5186111" cy="3277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dirty="0" smtClean="0"/>
              <a:t>d. </a:t>
            </a:r>
            <a:r>
              <a:rPr lang="hu-HU" dirty="0" smtClean="0">
                <a:solidFill>
                  <a:srgbClr val="FF0000"/>
                </a:solidFill>
              </a:rPr>
              <a:t>Anekdotikus</a:t>
            </a:r>
            <a:r>
              <a:rPr lang="hu-HU" dirty="0" smtClean="0"/>
              <a:t> kérdések</a:t>
            </a:r>
          </a:p>
          <a:p>
            <a:endParaRPr lang="hu-HU" sz="1100" dirty="0" smtClean="0"/>
          </a:p>
          <a:p>
            <a:r>
              <a:rPr lang="hu-HU" sz="1600" i="1" dirty="0"/>
              <a:t>Kovács Úrnak fontos tárgyalása egy időben lesz a gyermeke iskolai táncbemutatója, melyet legutóbb sem tudott megnézni. Mit tegyen Kovács Úr? </a:t>
            </a:r>
            <a:endParaRPr lang="hu-HU" sz="1600" dirty="0"/>
          </a:p>
          <a:p>
            <a:r>
              <a:rPr lang="hu-HU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Elkéredzkedik </a:t>
            </a:r>
            <a:r>
              <a:rPr lang="hu-HU" sz="1400" dirty="0"/>
              <a:t>a főnökétől elmondva neki, hogy nem hagyhatja cserben a gyermekét</a:t>
            </a:r>
            <a:r>
              <a:rPr lang="hu-HU" sz="1400" dirty="0" smtClean="0"/>
              <a:t>.</a:t>
            </a:r>
          </a:p>
          <a:p>
            <a:pPr marL="342900" indent="-342900">
              <a:buAutoNum type="alphaLcParenR"/>
            </a:pP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Elmondja </a:t>
            </a:r>
            <a:r>
              <a:rPr lang="hu-HU" sz="1400" dirty="0"/>
              <a:t>a gyereknek, hogy egyszerűen nem tud ott lenni a műsoron, mert az állása függ a tárgyalástól. </a:t>
            </a:r>
            <a:endParaRPr lang="hu-HU" sz="1400" dirty="0" smtClean="0"/>
          </a:p>
          <a:p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Elküldi </a:t>
            </a:r>
            <a:r>
              <a:rPr lang="hu-HU" sz="1400" dirty="0"/>
              <a:t>a titkárnőjét a bemutatóra egy videokamerával és egy bonbonnal. </a:t>
            </a:r>
            <a:r>
              <a:rPr lang="hu-HU" sz="1600" dirty="0" smtClean="0"/>
              <a:t> </a:t>
            </a:r>
            <a:endParaRPr lang="hu-HU" sz="1050" dirty="0"/>
          </a:p>
        </p:txBody>
      </p:sp>
      <p:pic>
        <p:nvPicPr>
          <p:cNvPr id="14338" name="Picture 2" descr="http://fuego.hu/_tartalom_kepek/fellepes/dsc_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" y="4239942"/>
            <a:ext cx="3903285" cy="26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supralux.hu/upload/images/photos/000/000/076/sz%C3%ADnk%C3%A1rtya500.original.jpg?13738785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9024"/>
            <a:ext cx="4853531" cy="3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15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KÉRDÉSTÍPUSOK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3. INTENZITÁSKÉRDÉSEK</a:t>
            </a:r>
            <a:r>
              <a:rPr lang="hu-HU" sz="20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3934777" y="2790240"/>
            <a:ext cx="475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Kijelentéseket </a:t>
            </a:r>
            <a:r>
              <a:rPr lang="hu-HU" dirty="0"/>
              <a:t>értékelhetünk a megadott szempontok mentén.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944679" y="3609023"/>
            <a:ext cx="5253945" cy="661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hu-HU" sz="1600" b="1" dirty="0">
                <a:solidFill>
                  <a:srgbClr val="FF0000"/>
                </a:solidFill>
              </a:rPr>
              <a:t>Grafikus </a:t>
            </a:r>
            <a:r>
              <a:rPr lang="hu-HU" sz="1600" b="1" dirty="0" smtClean="0">
                <a:solidFill>
                  <a:srgbClr val="FF0000"/>
                </a:solidFill>
              </a:rPr>
              <a:t>skála</a:t>
            </a:r>
          </a:p>
          <a:p>
            <a:pPr lvl="0"/>
            <a:endParaRPr lang="hu-HU" sz="1050" dirty="0" smtClean="0"/>
          </a:p>
          <a:p>
            <a:endParaRPr lang="hu-HU" sz="1050" dirty="0"/>
          </a:p>
        </p:txBody>
      </p:sp>
      <p:pic>
        <p:nvPicPr>
          <p:cNvPr id="15362" name="Picture 2" descr="http://3.bp.blogspot.com/-RbtLRWcMoqs/UVL166_6sCI/AAAAAAAACbU/sWbKzQjzrL8/s1600/gu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4584"/>
          <a:stretch/>
        </p:blipFill>
        <p:spPr bwMode="auto">
          <a:xfrm>
            <a:off x="3957888" y="4263444"/>
            <a:ext cx="5186111" cy="25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16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KÉRDÉSTÍPUSOK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3. INTENZITÁSKÉRDÉSEK</a:t>
            </a:r>
            <a:r>
              <a:rPr lang="hu-HU" sz="20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3934777" y="2790240"/>
            <a:ext cx="475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Kijelentéseket </a:t>
            </a:r>
            <a:r>
              <a:rPr lang="hu-HU" dirty="0"/>
              <a:t>értékelhetünk a megadott szempontok mentén.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934777" y="3977617"/>
            <a:ext cx="5253945" cy="1400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Numerikus skálák </a:t>
            </a:r>
          </a:p>
          <a:p>
            <a:r>
              <a:rPr lang="hu-HU" sz="1600" dirty="0" smtClean="0"/>
              <a:t>Az </a:t>
            </a:r>
            <a:r>
              <a:rPr lang="hu-HU" sz="1600" dirty="0"/>
              <a:t>ítélet alkotáshoz szükséges válaszok egy számérték mögött fel vannak sorakoztatva, és a kitöltő kiválasztja az ítéletének megfelelő számot. </a:t>
            </a:r>
          </a:p>
          <a:p>
            <a:pPr lvl="0"/>
            <a:endParaRPr lang="hu-HU" sz="1050" dirty="0" smtClean="0"/>
          </a:p>
          <a:p>
            <a:endParaRPr lang="hu-HU" sz="1050" dirty="0"/>
          </a:p>
        </p:txBody>
      </p:sp>
      <p:pic>
        <p:nvPicPr>
          <p:cNvPr id="17410" name="Ké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77" y="5286375"/>
            <a:ext cx="531782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s52.radikal.ru/i137/1301/d1/5202c8093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617"/>
            <a:ext cx="3934777" cy="28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17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KÉRDÉSTÍPUSOK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3. INTENZITÁSKÉRDÉSEK</a:t>
            </a:r>
            <a:r>
              <a:rPr lang="hu-HU" sz="20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3934777" y="2790240"/>
            <a:ext cx="475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Kijelentéseket </a:t>
            </a:r>
            <a:r>
              <a:rPr lang="hu-HU" dirty="0"/>
              <a:t>értékelhetünk a megadott szempontok mentén.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934777" y="3977617"/>
            <a:ext cx="5253945" cy="1400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hu-HU" sz="1600" b="1" dirty="0" err="1" smtClean="0">
                <a:solidFill>
                  <a:srgbClr val="FF0000"/>
                </a:solidFill>
              </a:rPr>
              <a:t>Deszkriptív</a:t>
            </a:r>
            <a:r>
              <a:rPr lang="hu-HU" sz="1600" b="1" dirty="0" smtClean="0">
                <a:solidFill>
                  <a:srgbClr val="FF0000"/>
                </a:solidFill>
              </a:rPr>
              <a:t> (leíró) skálák </a:t>
            </a:r>
            <a:r>
              <a:rPr lang="hu-HU" sz="1600" dirty="0"/>
              <a:t>Táblázatos formában kell megadnia a kitöltőnek az ítéletét, így egy értékelési rendszerben lehetőség van a kérdéshez kapcsolódó több szempont áttekintéséhez.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pPr lvl="0"/>
            <a:endParaRPr lang="hu-HU" sz="1050" dirty="0" smtClean="0"/>
          </a:p>
          <a:p>
            <a:endParaRPr lang="hu-HU" sz="1050" dirty="0"/>
          </a:p>
        </p:txBody>
      </p:sp>
      <p:pic>
        <p:nvPicPr>
          <p:cNvPr id="16388" name="Picture 4" descr="http://www.unipoll.hu/Content/Docs/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47" y="5287715"/>
            <a:ext cx="5232844" cy="15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ezertipp.hu/sites/default/files/halmosa/falszin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7841"/>
            <a:ext cx="3930392" cy="28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18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1. A kérdések összeállítása </a:t>
            </a:r>
          </a:p>
          <a:p>
            <a:r>
              <a:rPr lang="hu-HU" sz="2000" dirty="0"/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031931" y="1699068"/>
            <a:ext cx="48606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ts val="600"/>
              </a:spcBef>
            </a:pPr>
            <a:r>
              <a:rPr lang="hu-HU" sz="2000" b="1" dirty="0" smtClean="0"/>
              <a:t>Bevezetés</a:t>
            </a:r>
            <a:r>
              <a:rPr lang="hu-HU" sz="2000" dirty="0" smtClean="0"/>
              <a:t> – megszólítás (cél, instrukciók)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Kérdések kiválasztása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Sorrend, csoportosítás</a:t>
            </a:r>
          </a:p>
        </p:txBody>
      </p:sp>
      <p:pic>
        <p:nvPicPr>
          <p:cNvPr id="14" name="Picture 4" descr="http://pannonrtv.com/web/wp-content/uploads/2014/10/kuta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1206"/>
            <a:ext cx="5393615" cy="28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encrypted-tbn0.gstatic.com/images?q=tbn:ANd9GcRFJEgn0zASUouZbs0xqIRPD5kTOHVwPy4RejwbyBewHwuiOYV6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37" y="3971207"/>
            <a:ext cx="4350663" cy="288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2" name="Picture 38" descr="http://www.cvonline.hu/blog/wp-content/uploads/2014/04/interju-kerdesek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916620"/>
            <a:ext cx="5400675" cy="29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19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/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391977" y="1699068"/>
            <a:ext cx="45005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ts val="600"/>
              </a:spcBef>
            </a:pPr>
            <a:r>
              <a:rPr lang="hu-HU" sz="2000" b="1" dirty="0" smtClean="0"/>
              <a:t>Kipróbálás</a:t>
            </a:r>
            <a:r>
              <a:rPr lang="hu-HU" sz="2000" dirty="0" smtClean="0"/>
              <a:t> a vizsgálandó populációt </a:t>
            </a:r>
            <a:r>
              <a:rPr lang="hu-HU" sz="2000" b="1" dirty="0" smtClean="0">
                <a:solidFill>
                  <a:srgbClr val="FF0000"/>
                </a:solidFill>
              </a:rPr>
              <a:t>reprezentáló</a:t>
            </a:r>
            <a:r>
              <a:rPr lang="hu-HU" sz="2000" dirty="0" smtClean="0"/>
              <a:t> mintán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Tájékoztatás, útmutató, instrukció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Cél: hibák kiszűrése – kitöltőktől vélemény kérés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Kutató jelenléte fontos</a:t>
            </a:r>
          </a:p>
          <a:p>
            <a:pPr marL="342900">
              <a:spcBef>
                <a:spcPts val="600"/>
              </a:spcBef>
            </a:pPr>
            <a:endParaRPr lang="hu-HU" sz="2000" dirty="0" smtClean="0"/>
          </a:p>
        </p:txBody>
      </p:sp>
      <p:pic>
        <p:nvPicPr>
          <p:cNvPr id="15" name="Picture 8" descr="http://tenytar.hu/sites/default/files/images/nepszamlalas-07-szamlalobiz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72" y="3916621"/>
            <a:ext cx="4484729" cy="29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xQQEBUUEBQUFBUWFBUXFRYUFRUUFRgXFRUXFhwVGxcYHCggGBolGxQVITEjJikrLi4uFx8zODMsNygtLisBCgoKDg0OGxAQGywkICYyLC80OC80LCwvLDQsLCwsLy8vNC8sLC8sLC80LCwsLCwsLCw0LCw0LCwsLCwsLCwsLP/AABEIANkA6QMBEQACEQEDEQH/xAAcAAABBQEBAQAAAAAAAAAAAAAAAQIDBQYHBAj/xABAEAACAQIEAwYDBgMHAwUAAAABAgMAEQQSITEFBkETIlFhcYEHMpEUI3KhscFCYtEkM1KCorLwwtLhNVNjkrP/xAAaAQEAAgMBAAAAAAAAAAAAAAAAAwQBAgUG/8QANREAAgECBAQEBQMEAwEBAAAAAAECAxEEEiExBUFRYRNxscEiMoHR8JGh4RQjM0IkNPFSBv/aAAwDAQACEQMRAD8A7jQBQBQBQBQBQBQBQBQBQBQBQBQBQBQBQBQBQBQBQBQBQBQBQBQBQBQBQBQBQBQBQBQBQBQBQBQBQBQBQGb5n4nLE33JIyR5yFCEuWawHeU2ACsfO/lWrZVxEpqLcL6Ltz809tx/LHG2nCiTUupZWsB8pAZSBpubg+FEzGHrSllb2krrtto/Y0NbFsKAKAKAKAKA8x4hFlZu1jyr8xzrZfU309638Od7WYJIsQj/ACMraA90g6HY6dDWri1ugS1gBQBQBQBQBQBQBQBQBQBQBQHj4pxFcPHncMbsFAUAsSdgLkD86jqVFBLS93Y3p03O/bUz8nOJz5EgGa1yrTIrEb2AAPet0Nh51GqzzKOl+l9SR0llza28tDSYDGpPGHjJKm41BUgqSCCDqCCDU6dyFqx6KyYCgCgCgIsVNkjZ7Fsqs1hubC9hWGazlli5WvYzUMp4nCJYgsZtIjhiWJIGiAgAW7183TXStU8yKOHrSxVLPa17p8/z8R6uA8FeIoZLARrlQAglrqBdrCwG+g8Aa2sWoQel+W3Xbn9vqaCskwySVV+YgX2uQKXMqLeyPNgOKwTlhBNHIV+YI6sRe41sdNj9K1jKMtmSVaFSk7VIteeh7K2IgoDMc04x2kGHQlEMZaUgC7ByVCAnUDuvcjy1qaDUI5+d9O1vxWMHPeaXkicGMJFGgAQhULOx6AWNvp0PjVvCKnNWabb33sl17mGaHgJeP7PLkRJSyo4yhcwlYKwNrWOzeoGlVpOOeUYu8ft+foZOkVXMhQBQBQBQBQBQBQBQBQBQBQGd50FkhYnuidQw/hOZWAJ8CGtbzNV66+KD7+qf4iei/hmu3o/y5iMdgVTGxNcjO7MST1FrKPL+tQVqMVXhLa79FoialVk6Mo9F67m15TBDz2AyZkudj2mTvDz7nZm9uu56XF8zKr+VGkrc0KTmLirxFYof7xwWzGxCIrKGYgnUkMbaW0Phat4pWzMyupkuIc4yYaQxNOX2JYwozKT07pVSLWOxNXaWHdWKmor9Xr6+pLGGZXsXvCOZ2aSITmExyjuSpmQZ7XAIYn5tbeelQOlGSllTTXLfT9ORrlTvbcsucJJFwMzQlldVBBUkHRgTqNdr1UlsUMdn8CWRtPtvuYrkbj8rYxYpJGdXVgAzEgEBmvbx7p+tRxbucLheJquuozk2mmtX01OnVMeoPNxLHJh4XlkNkRSzHfQeXjWspKKuyWhRlWqRpx3bscY41KYsLHLiI+3xM5YWmZnVQ5LGyk2XTKLC1VrOEE2ryfXudtSjiMTOEZZaUVf4dPl0+vPUtOWOIEw4fFxr2bxsIWWOwDxNKisgDXv8q21vcb61JTleCl0KeLpeHiJUrtqWuu97N3f669jocnM0CuVJeysUaTIezDA2IzeRuL7XFW4029FucGri4U1mknl2vyXvbvYsMJxCKYkRSI9t8jBv0rVwkldokhiKU5OMZJtFLxzhDdqZogXLkCRdMwCqQCtyNNBp5k+NbXzKz5bExjuLYN55sOUA7rXKMO+SSvdAI0Omu1utqmpPJGSaev6fUwzRYTDZZ1XFJJGuZDGSFKM4YkKzKTY3AIGm2u9jElZXW4LbjXNuFwcgjnks5AJCqzZQerZRp+tSUsLVqxzRWgbLqNwwBUgggEEagg6gg1WatozI6gCgCgCgCgCgCgCgCgCgKZ+NQz9pDAySyhT922x1tfvaMBe5tVeOIhVuqbTf5+pYdCdOzmrI8EfJ4HZ/et3L3BVWAuQe4SLqQLi5vpW6ptWszR1E73RoMDg1hQIg0G56sbWzE9TpvW8YpIjlJtnorYwZrmKArOsxHc7MIWAuc2ckBvAd7Q7atfpUi1jYzyMdzrh1WIyIqK7MEdyNcpBNrgeKr7VawUm52d3bVLuSUnqescPC4AxBgR2Td5trsC2by1N/KoI1W6yqPe9zVSea5v8Ah2LDwRuQVzRo2VrllzKDY+YvUU1aTSNXuZDljhM2H4hM5jPZN2gVrraxdWXS972v08ahjFpnHweEq0cTOT+V39dDcKT4VIdcpOelJ4bihlzfcPoL32306jf2qOrfI7FvAuKxEHJ2V0YXmSVTw1mD5h2SjOLMSGygnSw1B/Ok3/bfkbYaL/q4pr/bZ+YuEVFweGhXuiXs172hFxnLWH8Vx9WrajZRXkV+Iuc607//AFZ+V/xeRZcxlooAkCaEkMAobQ62sfEmrFLK23M5WPdaNOMMOt3bbY8XBZftDPHMPvEU5XXunexBy6Gxt9a3qf27OGzKmEf9Wp08Qk5R0vz1/wDDc8pY4zYZc5vIl1kB3BBNr+1qjrRtK62Zc4dVcqKhJ/FHR33/AC3PmXNRF883EcdHh4zJMwRFtdjtqbD1NyK3pwlOWWK1ByPmyPBYvFtPHjVVZMvaBopmYFVCXUBddFGhI1vXaw/jU6eRw27o0djonKfMGFxCiDCsx7GNBZ1KkooChtd9hf1FczE0KkHnnzNkzQ1VMhQBQBQBQBQBQBQBQCMwAJOgGpJ8Kw2krsyld2RyiJ8NgMZ2yTmfKz5Y40IPeBFmdjlsLna97DQVwIyoUKmenK/ZffodqUa1aGSat3/g6Jy7xpMbD2qArqVZSQSCPMb6EH3rs4evGtDMjlVqLpSystKnIQoBk0SupVwGVgQQRcEHcEVlO2qBQ8R5XWQEKQVNjklBkW4/mJuAbedjr5VvGpZ32fbQ2TIV5WZUQrLeSNy6ZlHZKbsAuUC5Cq1hc9L+mVUSe35/IueDmznGXBLGvYKJXzE5mugVSBcZd73va+nnVrC4WNVtt6Ikp01IuOTuYRj4C+XI6tldRqL2BuPIg/rUOKoeDOyd0aVIZXYvWYAEk2A1JOgA8arGqTbsiji5sw0qyfZpBO6C5jjBL6sEvlNrqCwuRoBUaqxkvh1LlTAV6LSrRyrv5Xtz17FJDyXKUzmYJK8zTSx5c0BZ1IZQNGAJObc2NFBrmYqYiEnbLpay6pX07X+h75+WhFF2gYyTIRIWcKC2SIoUGUd0EFiBrqakguvMpYmbaTirKN3brv8AuV/Fp/7M7A2umhHTNbw9a3pr40V8XO1CUk7ab+ZXcpYBUj7S+Zn6i9gFJAUX9/8Alq2rTcpakPDcPClQTjrfVvqaHk0DtsWSe92iAgfKFCd333J9RSfyxGFt49Z21uvqrafyamoi+YP4wSkYOJBoHxC3PkEc2+tj7V0OHL+432+xrI5dxuFUxEyxCyJK6LudFYqLnxNr11aMm4Rct2as3XIKKvF5BEuVfsiEgCwBaPDsT5XYk1Qxbbw6zdX6s2W51OuSbBQBQBQBQBQBQBQBQEeIiDoynZlKn0ItWso5k0zMZZWmjgGKQxysrbgspHgyHX9/pXlHDLeL3TPSZru62Z0D4SYeRVmbTsWIA11zDXbpo/6V2eGqVnLl7o5ePcdFz9mdDrqHOCgCgCgCgOUc6c0YXFuYpIJT2Lsqyo6q9wcrWBBBUlRv4DauzhcNUprMpb8raepapwlFXuHL/O+FwMfZwYeWxbM7PIpdjYC5sLbAaCw0pVwU6ss05fsYlScnds3/ABgHGcPl+zm5mw7dnra+dDYX6XvauLWpu0oPfVGMNUVGvCcuTT/RnI/h3hXwOP7bHBsIixuLzgxZy3dyqG1bxuLgWHiL0KMfDn8Wh6biNRYvD2ofE276cvPp+WO34bELIivGwZGAKspuCDsQavp31R5OUXFuMlZktZNTPcX4DcOYVUqwXNDbKCQdSpuACQeulwNa3UtSvOlo0kmny+3L+Skm4ViYcLJlVYlDdyzZ5FS4uxGqlrlj81rb2rOjd3qRtVI03GKSXLsvzv6Gq4DBCsWfDqQJTnYkksWOl2JJ8LeHhWsr3syahlcM0Vvrrv8AX88iwLVqTHmxuGimAWZEkAYMA6hgGGzAHrrW0ZyjrF2B89Y6clpv5pix9jJ/3V6KK+Xy+xGd95fQLhodAG7CEMbam0YFifKvP1Xeb82bosxUZkKAKAKAKAKAKAKAKAaWoDFfEXhkb4YyoiiRHDsyqAzKRla5GptcH/LVDH0c9JuK1RdwVXLUs3oVfwsxLJ2ykN2ZylTY5bi+x66Ef/WouGqaTutGSY9xdrPVHRFxF9q6hzh4egHA0B4eL8ZhwiZ8Q4QHYbsbeAGpqehhqtd2pq/sQ1q9OirzdimwvxAwTkBneO5sGkjZUN/57ZR7kVJPB1Iuyab7NXNY4mEldppd0cj5lgMWOxClT/eSn8IaQOrehBH1FdWlK8YPsdSLukyqZwCCet10Ox3v9Vt7mpZPVNGzNpLzVPhuC4cQMUYzTR57AnKhLAAn8QF/5a83xaThU+Hn9jo8KwtGtWm6qvZaLuc5x2OknYySu0jm/edix06XPSuO7t6nokoxg1TSVr9kd1+D+O7XhaD/ANqSSPX17QD6SCuhh38FjyXGIZcS5dUn7extr1OcsWgCgMFz+DhYlGHLRiaV3lKswu1gd76A3Jt5Vaw9pPXkcPizdGC8PTM9SH4d8YZ5GhclhkLC/QqRr75vyqTFJNKXMqcCnONSVL/Vq/k/5NvKt6onpzLyci4ZmYlCc752GZrFtfPQd46edWFiqqtaW2hiyNPBGVFqrmT0qTQGM545nnhxEOEwWUSyIZHdhmCICVFhtckH8qyXaFOnGk61VXV7JXtfqUvDubsfhZnXFRviVy3Uoqpr0IYC1t7jU/vs8rOjWjw2vSg6b8OXPd/nZ3X203LHPMONk7Io0MutlY3DW3ANh3h4EViUbakON4NUw9JVoSU4dVy/g1danHCgCgCgEIoBpjFAMbDqegoBFwyjYAUA/IBQGPxfxEw6yMkUcsxANigFiR6m+W/X9a6UuGypwUqslG/J7/8AvYoRx8ZycacXK36GcjxGOxrdrJNLh1v3UjLRnTy8PM3JqWtiMNRXh0IKXd6kdKhXqvPWk12WhXYmWN8UrYzGrMEXKFaxsQbgFlGXQk763rWE8T4DhCFk+mn59DeUKHiqc53a6mhxmBjxEBUZSrqQCLEWI3BrmK8Jd0XtJLszNcdlmw8bQSzPJC8NgZBmyyROjIM9rgHUAE23rp4aqqtTM0k76W03un5+pFTf9PKN28ut762+xlMDL2cqtYHJKj2Oxsyt/Wrs43jJHUa0Z0f4v4fPgoexTuxy7IuiqyEXsNhcD615XFJyjcu8ErRp1pKTtde5xpTbTzP7mqDPTRdtO792fSHJHCIcHg0XD5islpSXYMSXReoAFrADbpXUpxUVoeJxlepVq/HutP0NCDW5VFvQCFqA5Rxjm5sWpSaNOzvdQLhltsQ2vesbbW1OldCFFR1W55HFcRqV7xkll6c/16ltydjMBAxZDKJWUKTLZrC97LkGgvrtfSo6lKrN9S3g8fgsPHW8X1av+6N9GwYAqQQRcEagg9aqNW0Z6GMlJKUXdMdlrBsOAoCm50xMkPD8TJDcOsTFSNx4sPAgXPtQs4OMZV4qW1zC8scCjiVJdWkaMZnYkk5rMfzrNxiMTVqvLN6J7dD18Z5hgwpCykliL5VFzbxPQUSbJMNgK2IV4LTqzM4qRMbPHJgJBHMrBmDjK/dIKuo1DEW/S9bXcVY6tKviOH0J0qsc0Xt013/Ut+IcR4nhvvftBlUasMiaD8IFiPSxpHLszGBr4Cs/BrUlG+zTZteSual4hGbgLKgGdRsQdnXy8un0rEo5SrxbhcsFNNO8Hs/Z/mppa1OQFAFAFAFAFAVHN0uXA4g5ghMTgEkLclTZQT1O1WcGm68LK+qIMS0qUru2hzrkSJTAXt3i7ZvHS1h9LfWrXFpyliNehX4dGMaOhB8QOKNGiQobdpmLEaHKtu77k/lWOGUYzm5S5DH1XCCS5mEkgKxq+lmYqPHui5NvDYe9dnx14vhJcrnL8H+14jZvPh67fZ2BvlEhy/QE28r/AL1xuKJeMrb2Orw9vwtepY81YdpMOyoL3tfocoNzbzsNKpUJxhUUpci1Vi5QcURcG5RwmJijnjEmRwGAJ13tlO+xBFWKuJrQk4tksK7lG6NzEwQVSMHz9zThiuPxCAXPbuQBqbOxYfkwrmVIvO0e2wtWP9LCbdlZfY7zylNkwOGRxZlgjVh4EIBY+ddCmrRSZ5HFyUq85R2bfqXInvW5XHB6AbOe41v8J/SiMS2ZwKP529F/euotzw0vkX19iSOa0lvABgfcg/oPrWU9TWUE4X+h2PkicvgYydbF1+jm35WqhX/yM9Xwp3wkPr6l8DUJ0R1AYn4r4lxhoYY2KDEYhIpCpsShBJW/nWUXcErZ584ptefUiwUAjjVF0CgADyFYKbbbuznnNvL8/wBoaRAZRI1wRoVvoAfIDr5VIpJI9Hg+K0aeHy2s4rbqZ7EI+HlIDWeNrhl6Ea3rbdHWhOOJw6k1pJbHYeF4oYjDxyEfOisR6i5FQniasMk3HozKciYxMLxWTtW7GMCVQXBUEFxlHkLAG500qV3cT1uLVbF8PhGCzNWvbXlqdqU3FxqKiPHNW0YtAFAFAFAFAcv+K8rti8NExIicCx2BYyZX9wuT0zeddzhtRU8PUlH5va2nucnHQdSvCMvl/ktcHAsaBUAAAsAK4kpOTu9zqpJKyK/i3A4sQytKLlQQNSNDbw32FSUq9SlfI7XNKlKFS2ZXsc95jF8U0Ua2WOyIqjxAYmw6kn8hXcwLSpeJN6vds5OMTdTJFaLodG4RhFghRF2UfU7k+5rhVajqTc3zOvTgoRUURY6SSWVMLAFEkyuQ7nuoqWzGw1ZrNcDy3rejCLvOeyt9TWpKWkY7s2PD+Gx4TDxxA2SNQoLEC9up8ybn3qviMRFXq1GkjaKUIpdCnn43nkdIIy4Q5Wcmwva9gPcVzJ4nE145sIlbrLn5L7muaUvlIsMmHaXtJIUEtrFyozgevUelc6PGK+HqqGNp27r8d/oYWJqRWSWxpIsMoAta3SvSKSaumTXPQsVZA8LQBagOW/EfhsWGdDAioWR2a19SDpudBrsNKuUJNptnnOKUKdOcIxVk7/uzJJGWlAUEkrYAAkmxvoBvU7dndnKjFyjliru52DkXDvFgkWVSjFnbKwswBOlx08feqNaSlO6PVcOoypUFGW+pH8ROLSYXh8jwkq5KoGG65jqR4GwOvnUa1Z3OHUY1cQoy23OM8L5kxEcwl7aRnGoZ3ZifFWudQfCprK1j2tOjRqU3QnFZX2R23imBXi2AjKnIzCOaJrXySAZhfxGpU+pqHY8Qm8LXlB6rWL7r81M3wLiJxEIcgKczKQDcXRitwbDQ2vWCHEUlSqOCM/z9xeSEJHESucEs438MoPQ7+e1bwVzqcIwlOq3Oprbl7mJwHDJcUbRg2JsXOw8T5netnJI6uM4lSoRcI6y6Lkdf4ThhFCiDZVCj2FqiPJSk5NyfMzPxFVEjjfQPnsPErlNx6bVvTdmd3/8AP1Z068rbW19jo3IKOOG4ftTdilx5KzEoPZSorWW5z+KVI1MXOUVz/fn+5oKwUAoAoAoAoDC/GDEZcEi2FnlAJtqMqswAPQkgewNdThMIyqty5I5/EZyVNJc2efhCZYUBYtZFuxNydN71zqrvNu1tS7BWiketq0NzmnN+HkbGFUUkMqkBRvuDe2+w32vXY4fKkqblO2j5nMxqqOaUOZrkxTYXBB5Rdo41utxqQALX8TXPlFVa7UNmy6pOnSTlyRp+XuXJExH2nFFM4QpFHGSyoGsWYswBZjYDYADxpOpBQ8OH1b5/wIwk5Z5foefmybt8THAFP3RWRzeylXGg89QD7VyKidXEKOXSO9+66Gz1l5EuFwax3yC2Y3PrYD9hVynTjTWWCsjdJLY8fGpEy2Js9u6QLkf+K53FJYaVPw6zs91zaI6uW1mebAyZgqrOxYCwVxpp0APT0Nc94DA4yKjCbulZXfs/Y0yQlsy2wnHDCwWa9vrbzB8PKoMNWxfDqrpVryhv1t5fZmsZSpuz2LzC8TST5Tvte2voRXWwfGMPip+Grxl0fPyJYVYydj0GUV1SU518VRfsmG2SRSfPQ/1+lWsO9Gjh8Yg81OX09Ci5Oa2PhPhn/wDzapa/yM5/C/8Asx+vozrCT1QPWHL+a+fosbBJh0hbK2zswBurXVgoB0uB12JqSMD1XD+DunJVXP4lyt739jDcN4LicQf7PBJJra6qcoPgXPdHua2crF/EYqnh/ndmdhXk/ECHDJ2oIijUSRNJII3OSxWwFrBrsCRuNuoiueWnjFKU3tmd07K613vv2auUmE4dNwpZExEbNCM0iSwq8qKCLsjWF1tbdgAfGj1N66WLkp038WzTsvqut+iMTznjWbElxmCFEKXvlZSoN7HQ6k/St4pWOtw6jT/pu6ve26N3yvhguGi7qqSgJCiwBIubfWozzVZ3qS1vqXi0IzOc9vEMK3aFcwIMe2bNfp5WvfyraO51ODyqRxMZQ259LdzT/CeGVcBeYMoaRmiVgQQhC62OwLBiPW/Wk3dknHK9Otic0OiT8zZ1qccKAKAKAKA8HGuERYyFoZ1zIbHQ2II2YHoRUlKrKnLNF6mk6cZxyyMVxrlnEYTDlcLi1JFhFHKiLI1iO4JCwUm23d8tN6tU50qlTNOD72287W9yCUKkIZYy8r7/AJ9DzwcSkdci4ec4i1uyMbrZv5nYBVX+a+1RvDWesll639t79jfx9NE79PzQiigxkKlcThpJJgSEaFc6SDocw0TzzWrMqVOcr02ku/L7/QxGpOKtNXfbn9jR8H5P7sT413lkWztHdexElyRoqgvluBqSNL1rKsotqkrd+f8AFzZU27Obv6GsNViYx3FpS/ESFUL2cahm6ur3IFulj1qlBOWJk1pZJed9b/QjWs2eurpIZvjOGcOzkXU9RrYAV5biuCrus6qV0+nIq1YSvcrVUlFYqVDC4B3H9DVHE4Orhcspc+hpKDjuXnBcZ2oMcmrJbU9VOx9elel4ZjHiKXxbos0p5kOxv3BzLop6eDDW48K4/G8DGnKOIp6O/LrvchrQt8SNJA5kjRv8SqfqL16WhNzpRk92kyzF3Vzy4zhayizgMDuCLj6GpTJ5OF8pwwy9ooOa1hc3Av4DpW8qkpKzZXpYWlSblCNmyx5gHZYLEOP4YJSPUIa0L2GjmrQj3XqfN6v3iPC2vrU57ZT+Npci44DzBNg5M8EhQm2YDVWt0ZToaNJ7matKjiFlrK/sdj5K53XHMIpVCTZbjKe44AubX1BtrbXQb1HKFjz3FODPCx8Wm80P3X3Xc03GMD9ow8sJNu0jdL+GZSL/AJ1ocelU8OcZ9Hc5LFNAIUw2OXLLGViZHUkhh3Q17fKdO9trWS/Uw9ZVJVKL+F3d0+W9vPsaqBAgAGnQVg5gs+LSO3aMqXIUZiBcnYa9aG8Kcp/Kr8zJfEWFMsUhtnDZQetrFvyIH1reG53OAT/uyhLWNr/U6rypiXlwUDy3ztEpYnc6aMfUWPvWr3OVjYwjiJqntd2LasFUKAKAKAKAgx2LSCNpJDlRFLMfIVvTpyqSUI7s1nNQi5PZGIl4a3EcQ06gAdmiBMQNYgb95VXMGzam11I2O9XJVFCmqSeibu4/7em31K0YOU/Etrbny9TcYSARxogJIRVUE6khQBc+elUZO7bLSVlYlrBkSgEoCn41woyMssNhKoy2Pyuu+Unob6g1VrUp5lUpb809mvv0Zq073RU4DFiVMwBGrAg9CrFT+YqajU8SCl1Mxd1clmNlJPQE1vKWVN9DL0MnisUZDc7dB0FeJxeNq4qXxbcl+blKU3Lcn4BExnL27uQKD4m9z7bV3uD4WpRg5TVrk9KLSuy94jgxMlj6jw9/Kr2MwqxNPI3bmvMknHMrE3A+IWZYm0/hA3ykDS3ka4PDMTiMPinhazuuXb+H9ivTlKMsrNFkr1JaHBaA8HMeCafBzxJ8zwuq9LsVNh9bUJsNUVOrGT2TR83YvASwORPHJESAQJEZCRtcBhe1wRfyNTJnsaVSM3Jxd9tvIgZrEeZ/askkpWaXU1fw5lI4lhrf4yPYow/Q1iexHxGV8FNPp7n0FUJ4g83E+Hx4mJ4plDI4swP1Bv0IIBB6EUJKdSVOSnF2aMfP8Os4W+Nn+7uYTlS6noXNryW9qzcuQx0YttU1rvvr5dDxY7kDFYzIuLxEKojXPYqxZ+l7NYIbX8RrtROxJRxlHDNyoxd315fpuabCci4GMgmHtCvy9s7yqvkFclRt4VgrTx1aSava/RJX87GkAoVAoAoAoDP838zLgIxoGke+RSbAAbs3kPz+pHQwGBeKk7u0VuyljcYsPHa7exy2b4kY3PmWQWv8pRMvpa17e967EsDhbZYx+t3c5ccZiL3lL6WRueSedF4nnw+JjQSZCSALxyJswytex1GmtcfF4N4e04PT90dTDYpVvhktTZYXCpEuWNQo308fEnrVBtvcuJWJawZCgEoAoBKAzOJ4W8EjtEpeJ2LlVtnRjvYH5lJ18qpJToSdlmg9dN1180R6x8jzpiBJFnTZluLjxHUVZzKdPNHmje91cx5IzL2mq502sp1YAX6EXI00ryuArU3iItx17aL9PtYq02syNpDGANK9cWyQ0BW8EQS4zNJdcuqLpqyi2voNf+a+eo1aVbiLc01JbLy6+xXTTqamzvXoSwKDQCk0Bw74zzX4h+HDoB9Xb/qqSGx6XhV44WTXV+hhJN19T+lbHUn80fzkar4c/wDqeG/Gx+iMaxPYh4i/+JP85n0EGqI8YOBoBb0At6AWgFoBaAKAKA4v8XJGGOIbbso8n4db/wCrNXpeGTSwtl1dzg8Qi/6i76GDq2VTY/C1AmMM8jBIoI2LuxsoLjKq+p1IH8tUcenKmqcVdtl3BWjNzk7JG6f4nYVZMpWXJ0ksPrkve35+VU5cHqxhmclfp+fncsx4nScrJO3U13D8fHiIllhYOjC6sPpsdQQdCDqK5c4ShJxkrM6EJqSzR2J71qbBQBQCUAtAZyXgckTH7PkaNiTkYlShOpCkA3W/TpVONOrR0ppOPR6W8tHp6GiTjtsZ84COZQ1jGysC6j+FkIJUjpqKr08JhqklXgsrW9uTXJrl+xqoRfxIs+HYxZkzIdL2+lXqFeFaOaBvGSkroJuIRo+RmCm19dBb1rWeKpQnknKz31Dmk7Mg4TA8uLEiD7pTdn6EhbWHiSfyHpXKhQ8fHOvD5Vz6u3IiSzTzLY1pau6TjTLQB9oFAcO+LRvxFz0Mcdvpb9Qakhsen4X/ANW3dmRjizsANyQB76VudOVt+h3HlfkrDYGQSoXklAIDORZcwscqgWGhI1vvULbZ5PE8Qq11lei6I16yVgokqtQDwaAcDQCg0A69AF6AdQBQFLzLyzBxBAs6m63yOhs633sdiPIgip6GInRd4siq0YVVaRyHmPlbD4JyrYztWB/uo47yejNmyp+vlXew9erWV8ll1ft1/NTjV6NKk9ZX7GfmxpyhF0QEkKDpc6Zj/ia3X9BpV2NoarcqSbmrcjyPewY3sSQCdiQASAfEAjTzrRyV7N6myg7XS0OifB/jmSV8K57sl3jv0dR3gPVRf/JXK4nRvFVFy0Z0uH1bNwZ1q9cU6oUAUAtAJQCE0BX4rhMMj53QFupBIv8Aise971XnhaU5Zmtee6v523+pq4J6kWN4PHJYreNgAA0dl0GykWsRWamHUnmi3F9V78mHG+qKKW2ExFlj7RjHmeSTVmUmxVLaKBYX0O4rn1fEw8pOEc7td33a7aW0/ERu8dtTR4XELIgZPlO3lbQj63ro4etGtTjUhsySLTV0E0gUEsbAda3qVI04uU3ZIy2krs8X29DsT9DXKXHcE5Wzfs7EXjwGyuSNK6sKkakVKDun0JU09UY7m3ltcYLsSJFFlYfUKfEXqROxcw2MqUNFtdN/Qw3AOWcQ+LRWjKBHVnLaCysCbeN/Kt3JWO7ieJUVTai7to7dDfrUZ5c9SUBOpoCQGgHg0A4GgHA0AtAPoDz47FrDG8khsqKWY+Q/U1vTpyqTUI7s1nNQi5S2Rx7mrn2ae6xsYozsiGzsPFnGvsNPWvUUeHUMMk5/FI89Vx1Wu7R+GJhpJSf6VPKbkQRikMrQ3JZMV/ZpIm1GZJU/lkQ5SfQo739F8Kr16d2prkWKNSycHzJ+X8SyYmB475hLGVt1OYae+3vW9S06Tv0NKV41VbqfSRNeVPRCigFFAF6AaTQDSaAQmgGk0B5sZhElFpFDAajcEHxBGo9q0nTjP5jDSZTYN545uzKfd5jlyraNY+hB8drjcm/rXPhGvCukn8OqatolyafqmRrMpdio5o4g5mMYJCpbQaXJANz9a5HGcRKdXwn8q+xFVld2K3D490OjEjwbUVw50YS5ENkXmC4kCL9P4h4VNw/GVMDW6xe69/NGac3B9i6EAOte/TTV0XyaPDjwrIPSIKAd2dAOC0A8CgHCgHCgHCgCgJDQFBz3EX4diANxHm9kYOfyU1bwEsuIg+/roVsZHNQkux8/TtdjXp6jvI89BWQzEQMhjLfLLGWT2kZD73Q/UVWVS9Rx6f8ApZdO1NSG1MQjkcqQRuCCLi+o12O9YaTVmZTs7o7ZynwLAyLFjYIER2UMApbIjjRsqXyqQwI0Glq87Xq1oXot6I7tKnTlaqlqzXg1TLI8UAE0A0mgGk0AhNAITQDTQDSaAq8bxcI1lGa3zG9rHwrhY3jlPD1PDhHNbfW1uxBOsouyMzzCyyMJUuCQA6ne42bzFtPauRjcTRxMlVp6Pmn69yKclJ3RT1RNCXDuQe7ck6WHUnYfWnhuo1Fbi1zoOBhKxorbhVB9QNa95h6bp0owfJJfoi9FWSR6kFTGSdaAdagDLQBagFtQCigFFALQDiaAhxEQdGRtVZSp9GFj+RrMW4tNGGrqzPm7iuDaCZ4n+ZGZD5lTa/vvXrYzU4qa5nmpQcJOL5EOPxubDxod4ZWKn+SUDMvsygj8bVWqQy1PEX1LFOeaGR/QgqyViHCCwKn+E29tx+RqKjosvQlq6vN1OsfB/il45cOx+QiRPRtGHoCAf8xrl8Up2kprnodHh9S8XDodKU1yjoil6ATNQCXoAvQCUAlAIaA8XF5ikEjDQhDY+BIsD+dV8XNwoTkt7M1m7RZzlHI1Bt6V4ZpPcpHo+1X+b6j+lR+HbYWI8l9tfStr9QXfL7wxtmcNn6EgFR5gb3rqcOxeFoSzVE83XdL39SSnOMXdmrgnV/lYH03+leoo4qjW/wAckyzGSlsz0LU5sSLQEgNALQBQC2oAoBaAKADQDGNAYTnjkQYxzNAwSYgZlb5HsLA3GqtawvqDYetdHCY90lklqvQpYnBqo80dGZ/g/wAN37KY4rKHaNliQHNlcjR2I03Gw8anr8Ri2lDa+pDRwLSblvyOeFCuhFiNCDuCOldZbHMe5C2jg9GFj6jUfv8AlUb0mn10/P3N1rFrobj4WxsMU8g+URlSel2KkD/TVDic14ajzuXeHxedy5HW0mvXEOsSq9APVqAeKAWgCgEoBDQFRzObYSS38v8AvWqHE21hZ27eqNKnys5rxWZkiYqbHTXwua8pQipTSZVirs9UMoZEI6xpfzYIAx92ufemIy+I8qstPQPceDUBgnixTL5+taSppmLFpgeIqSAe6enh9elVpU5weaL/AE3NGmjS8Lx+dijHUC4PiK9ZwPiVSunSqu7WqfVdy1QqN6MtVNehLBIpoB4oB1AFAFALQBQDTQDGoCJqA88goDk/xA5VdJmxEK3jc3dR8yudzbqDvp1JrtYLGxyqnN2aOVi8LLM5wRWcqcuPM+eVSIrW1Fix8h4edMfiY5ckHr25DBYeWbNJaep0nhnD1iULGoVRsALVx5ScneTudSMVFWRbwitTJ6koCRaAkFAOFALQBagGkUB5sbhxJGyNswI9POo6tNVIOD5mGrqxz/iHK073iA+YgCTdAL/N9OlebpcMrwrpNadeRWVOSkeOTDCFjGpJVCUBO5Cm1z5m1c7FJKtNLq/U0luxKgMHl4jiDHHmWxsRcHqL6jyqWjBTllZlK56ka4B2uARfwYAj8jWk4OEsrMF7y7iD28dz4r/pP/irPCvgxkbc7+jNqek0bdTXtS4SA0BIDQDhQDqAKAWgCgGGgGGgGFaAY0dAePE4YN8wvQHnOFHhQD1htQEypQEqigHgUA8UA6gFoAoANARsKAhagOa40/ev+Nv9xrw2I/zS836lJ7sr4cWTO8ZGiqjA/i6GsSppU1PrcW0uJxb+5f0/cUw/+RCO56oJQ0URHSGMH1Cgf89Klx0lKrpySX7GZblpwA/2iP8AGKcPX/Kh5iHzI6Cpr2pcJVoB4oB4oB4oBaAKAWgGWoBMtAGWgGPQHndaAjyUAZKAULQDgKAeBQC0AUAXoAvQBmoBpagIJGoDm2PFppB/O/8AuNeIxStWmu79SlLdlXAP7TKf/ji/WT+lYk/7MfN+wex6MXHnjZfEWqOnLLJMwj3rwt0hRlBZSo2F7eo/erdbBVVBVUrp6+Rs4u1y95T4cb9q4tbRL9Sd2+mnua6PB8G7+NNeX3JKUP8AZmtWvQFglWgJBQDhQDxQDhQC0AUAWoAtQDGNARtQEZFANy0AZaALUAtqAKAKAKASgGk0AwmgGM1AQStQGS47w4ly6ddx+4ri8R4bKrLxaW/NdSGpTvqjOJAVlkLAi6oBcW+XN/3VyMRhqlGlDOrav2IpRaSuTGqSV3ZGhvuFQlIkU7hRf1trXuMPB06UYvkkXIqySLJBUxsTKKAlUUA8UA8UA4UA4UAtALQAaAaaAYaAaaAaRQCWoBLUAWoAtQBagEoAoBpoBrUBGaAjagIJBQHhmhvQHgxWADixH9airUYVoZJq6MOKaszzYbl8hw2a4BuBbXSudh+E06VXPe9tkRxpJO5qsNHprXWJT1rHQEgWgHgUA4CgHAUA4UAooBwoAoANANNANNANNAJagEtQCWoAtQBQCWoAoBKAaaAaRQDCKAYwoCJloCFo6Ab2NASolAeqKgPUooB4FALagFtQC2oBbUAtALQC0A00AhoBpoBKASgEoBKAKASgCgEoBKAQ0A00Aw0AxqAY1AMNAIKAetATJQHpSgJBQDhQCigCgFoBaABQC0B//9k="/>
          <p:cNvSpPr>
            <a:spLocks noChangeAspect="1" noChangeArrowheads="1"/>
          </p:cNvSpPr>
          <p:nvPr/>
        </p:nvSpPr>
        <p:spPr bwMode="auto">
          <a:xfrm>
            <a:off x="155575" y="-2262188"/>
            <a:ext cx="50673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AutoShape 16" descr="data:image/jpeg;base64,/9j/4AAQSkZJRgABAQAAAQABAAD/2wCEAAkGBxQQEBUUEBQUFBUWFBUXFRYUFRUUFRgXFRUXFhwVGxcYHCggGBolGxQVITEjJikrLi4uFx8zODMsNygtLisBCgoKDg0OGxAQGywkICYyLC80OC80LCwvLDQsLCwsLy8vNC8sLC8sLC80LCwsLCwsLCw0LCw0LCwsLCwsLCwsLP/AABEIANkA6QMBEQACEQEDEQH/xAAcAAABBQEBAQAAAAAAAAAAAAAAAQIDBQYHBAj/xABAEAACAQIEAwYDBgMHAwUAAAABAgMAEQQSITEFBkETIlFhcYEHMpEUI3KhscFCYtEkM1KCorLwwtLhNVNjkrP/xAAaAQEAAgMBAAAAAAAAAAAAAAAAAwQBAgUG/8QANREAAgECBAQEBQMEAwEBAAAAAAECAxEEEiExBUFRYRNxscEiMoHR8JGh4RQjM0IkNPFSBv/aAAwDAQACEQMRAD8A7jQBQBQBQBQBQBQBQBQBQBQBQBQBQBQBQBQBQBQBQBQBQBQBQBQBQBQBQBQBQBQBQBQBQBQBQBQBQBQBQGb5n4nLE33JIyR5yFCEuWawHeU2ACsfO/lWrZVxEpqLcL6Ltz809tx/LHG2nCiTUupZWsB8pAZSBpubg+FEzGHrSllb2krrtto/Y0NbFsKAKAKAKAKA8x4hFlZu1jyr8xzrZfU309638Od7WYJIsQj/ACMraA90g6HY6dDWri1ugS1gBQBQBQBQBQBQBQBQBQBQBQHj4pxFcPHncMbsFAUAsSdgLkD86jqVFBLS93Y3p03O/bUz8nOJz5EgGa1yrTIrEb2AAPet0Nh51GqzzKOl+l9SR0llza28tDSYDGpPGHjJKm41BUgqSCCDqCCDU6dyFqx6KyYCgCgCgIsVNkjZ7Fsqs1hubC9hWGazlli5WvYzUMp4nCJYgsZtIjhiWJIGiAgAW7183TXStU8yKOHrSxVLPa17p8/z8R6uA8FeIoZLARrlQAglrqBdrCwG+g8Aa2sWoQel+W3Xbn9vqaCskwySVV+YgX2uQKXMqLeyPNgOKwTlhBNHIV+YI6sRe41sdNj9K1jKMtmSVaFSk7VIteeh7K2IgoDMc04x2kGHQlEMZaUgC7ByVCAnUDuvcjy1qaDUI5+d9O1vxWMHPeaXkicGMJFGgAQhULOx6AWNvp0PjVvCKnNWabb33sl17mGaHgJeP7PLkRJSyo4yhcwlYKwNrWOzeoGlVpOOeUYu8ft+foZOkVXMhQBQBQBQBQBQBQBQBQBQBQGd50FkhYnuidQw/hOZWAJ8CGtbzNV66+KD7+qf4iei/hmu3o/y5iMdgVTGxNcjO7MST1FrKPL+tQVqMVXhLa79FoialVk6Mo9F67m15TBDz2AyZkudj2mTvDz7nZm9uu56XF8zKr+VGkrc0KTmLirxFYof7xwWzGxCIrKGYgnUkMbaW0Phat4pWzMyupkuIc4yYaQxNOX2JYwozKT07pVSLWOxNXaWHdWKmor9Xr6+pLGGZXsXvCOZ2aSITmExyjuSpmQZ7XAIYn5tbeelQOlGSllTTXLfT9ORrlTvbcsucJJFwMzQlldVBBUkHRgTqNdr1UlsUMdn8CWRtPtvuYrkbj8rYxYpJGdXVgAzEgEBmvbx7p+tRxbucLheJquuozk2mmtX01OnVMeoPNxLHJh4XlkNkRSzHfQeXjWspKKuyWhRlWqRpx3bscY41KYsLHLiI+3xM5YWmZnVQ5LGyk2XTKLC1VrOEE2ryfXudtSjiMTOEZZaUVf4dPl0+vPUtOWOIEw4fFxr2bxsIWWOwDxNKisgDXv8q21vcb61JTleCl0KeLpeHiJUrtqWuu97N3f669jocnM0CuVJeysUaTIezDA2IzeRuL7XFW4029FucGri4U1mknl2vyXvbvYsMJxCKYkRSI9t8jBv0rVwkldokhiKU5OMZJtFLxzhDdqZogXLkCRdMwCqQCtyNNBp5k+NbXzKz5bExjuLYN55sOUA7rXKMO+SSvdAI0Omu1utqmpPJGSaev6fUwzRYTDZZ1XFJJGuZDGSFKM4YkKzKTY3AIGm2u9jElZXW4LbjXNuFwcgjnks5AJCqzZQerZRp+tSUsLVqxzRWgbLqNwwBUgggEEagg6gg1WatozI6gCgCgCgCgCgCgCgCgCgKZ+NQz9pDAySyhT922x1tfvaMBe5tVeOIhVuqbTf5+pYdCdOzmrI8EfJ4HZ/et3L3BVWAuQe4SLqQLi5vpW6ptWszR1E73RoMDg1hQIg0G56sbWzE9TpvW8YpIjlJtnorYwZrmKArOsxHc7MIWAuc2ckBvAd7Q7atfpUi1jYzyMdzrh1WIyIqK7MEdyNcpBNrgeKr7VawUm52d3bVLuSUnqescPC4AxBgR2Td5trsC2by1N/KoI1W6yqPe9zVSea5v8Ah2LDwRuQVzRo2VrllzKDY+YvUU1aTSNXuZDljhM2H4hM5jPZN2gVrraxdWXS972v08ahjFpnHweEq0cTOT+V39dDcKT4VIdcpOelJ4bihlzfcPoL32306jf2qOrfI7FvAuKxEHJ2V0YXmSVTw1mD5h2SjOLMSGygnSw1B/Ok3/bfkbYaL/q4pr/bZ+YuEVFweGhXuiXs172hFxnLWH8Vx9WrajZRXkV+Iuc607//AFZ+V/xeRZcxlooAkCaEkMAobQ62sfEmrFLK23M5WPdaNOMMOt3bbY8XBZftDPHMPvEU5XXunexBy6Gxt9a3qf27OGzKmEf9Wp08Qk5R0vz1/wDDc8pY4zYZc5vIl1kB3BBNr+1qjrRtK62Zc4dVcqKhJ/FHR33/AC3PmXNRF883EcdHh4zJMwRFtdjtqbD1NyK3pwlOWWK1ByPmyPBYvFtPHjVVZMvaBopmYFVCXUBddFGhI1vXaw/jU6eRw27o0djonKfMGFxCiDCsx7GNBZ1KkooChtd9hf1FczE0KkHnnzNkzQ1VMhQBQBQBQBQBQBQBQCMwAJOgGpJ8Kw2krsyld2RyiJ8NgMZ2yTmfKz5Y40IPeBFmdjlsLna97DQVwIyoUKmenK/ZffodqUa1aGSat3/g6Jy7xpMbD2qArqVZSQSCPMb6EH3rs4evGtDMjlVqLpSystKnIQoBk0SupVwGVgQQRcEHcEVlO2qBQ8R5XWQEKQVNjklBkW4/mJuAbedjr5VvGpZ32fbQ2TIV5WZUQrLeSNy6ZlHZKbsAuUC5Cq1hc9L+mVUSe35/IueDmznGXBLGvYKJXzE5mugVSBcZd73va+nnVrC4WNVtt6Ikp01IuOTuYRj4C+XI6tldRqL2BuPIg/rUOKoeDOyd0aVIZXYvWYAEk2A1JOgA8arGqTbsiji5sw0qyfZpBO6C5jjBL6sEvlNrqCwuRoBUaqxkvh1LlTAV6LSrRyrv5Xtz17FJDyXKUzmYJK8zTSx5c0BZ1IZQNGAJObc2NFBrmYqYiEnbLpay6pX07X+h75+WhFF2gYyTIRIWcKC2SIoUGUd0EFiBrqakguvMpYmbaTirKN3brv8AuV/Fp/7M7A2umhHTNbw9a3pr40V8XO1CUk7ab+ZXcpYBUj7S+Zn6i9gFJAUX9/8Alq2rTcpakPDcPClQTjrfVvqaHk0DtsWSe92iAgfKFCd333J9RSfyxGFt49Z21uvqrafyamoi+YP4wSkYOJBoHxC3PkEc2+tj7V0OHL+432+xrI5dxuFUxEyxCyJK6LudFYqLnxNr11aMm4Rct2as3XIKKvF5BEuVfsiEgCwBaPDsT5XYk1Qxbbw6zdX6s2W51OuSbBQBQBQBQBQBQBQBQEeIiDoynZlKn0ItWso5k0zMZZWmjgGKQxysrbgspHgyHX9/pXlHDLeL3TPSZru62Z0D4SYeRVmbTsWIA11zDXbpo/6V2eGqVnLl7o5ePcdFz9mdDrqHOCgCgCgCgOUc6c0YXFuYpIJT2Lsqyo6q9wcrWBBBUlRv4DauzhcNUprMpb8raepapwlFXuHL/O+FwMfZwYeWxbM7PIpdjYC5sLbAaCw0pVwU6ss05fsYlScnds3/ABgHGcPl+zm5mw7dnra+dDYX6XvauLWpu0oPfVGMNUVGvCcuTT/RnI/h3hXwOP7bHBsIixuLzgxZy3dyqG1bxuLgWHiL0KMfDn8Wh6biNRYvD2ofE276cvPp+WO34bELIivGwZGAKspuCDsQavp31R5OUXFuMlZktZNTPcX4DcOYVUqwXNDbKCQdSpuACQeulwNa3UtSvOlo0kmny+3L+Skm4ViYcLJlVYlDdyzZ5FS4uxGqlrlj81rb2rOjd3qRtVI03GKSXLsvzv6Gq4DBCsWfDqQJTnYkksWOl2JJ8LeHhWsr3syahlcM0Vvrrv8AX88iwLVqTHmxuGimAWZEkAYMA6hgGGzAHrrW0ZyjrF2B89Y6clpv5pix9jJ/3V6KK+Xy+xGd95fQLhodAG7CEMbam0YFifKvP1Xeb82bosxUZkKAKAKAKAKAKAKAKAaWoDFfEXhkb4YyoiiRHDsyqAzKRla5GptcH/LVDH0c9JuK1RdwVXLUs3oVfwsxLJ2ykN2ZylTY5bi+x66Ef/WouGqaTutGSY9xdrPVHRFxF9q6hzh4egHA0B4eL8ZhwiZ8Q4QHYbsbeAGpqehhqtd2pq/sQ1q9OirzdimwvxAwTkBneO5sGkjZUN/57ZR7kVJPB1Iuyab7NXNY4mEldppd0cj5lgMWOxClT/eSn8IaQOrehBH1FdWlK8YPsdSLukyqZwCCet10Ox3v9Vt7mpZPVNGzNpLzVPhuC4cQMUYzTR57AnKhLAAn8QF/5a83xaThU+Hn9jo8KwtGtWm6qvZaLuc5x2OknYySu0jm/edix06XPSuO7t6nokoxg1TSVr9kd1+D+O7XhaD/ANqSSPX17QD6SCuhh38FjyXGIZcS5dUn7extr1OcsWgCgMFz+DhYlGHLRiaV3lKswu1gd76A3Jt5Vaw9pPXkcPizdGC8PTM9SH4d8YZ5GhclhkLC/QqRr75vyqTFJNKXMqcCnONSVL/Vq/k/5NvKt6onpzLyci4ZmYlCc752GZrFtfPQd46edWFiqqtaW2hiyNPBGVFqrmT0qTQGM545nnhxEOEwWUSyIZHdhmCICVFhtckH8qyXaFOnGk61VXV7JXtfqUvDubsfhZnXFRviVy3Uoqpr0IYC1t7jU/vs8rOjWjw2vSg6b8OXPd/nZ3X203LHPMONk7Io0MutlY3DW3ANh3h4EViUbakON4NUw9JVoSU4dVy/g1danHCgCgCgEIoBpjFAMbDqegoBFwyjYAUA/IBQGPxfxEw6yMkUcsxANigFiR6m+W/X9a6UuGypwUqslG/J7/8AvYoRx8ZycacXK36GcjxGOxrdrJNLh1v3UjLRnTy8PM3JqWtiMNRXh0IKXd6kdKhXqvPWk12WhXYmWN8UrYzGrMEXKFaxsQbgFlGXQk763rWE8T4DhCFk+mn59DeUKHiqc53a6mhxmBjxEBUZSrqQCLEWI3BrmK8Jd0XtJLszNcdlmw8bQSzPJC8NgZBmyyROjIM9rgHUAE23rp4aqqtTM0k76W03un5+pFTf9PKN28ut762+xlMDL2cqtYHJKj2Oxsyt/Wrs43jJHUa0Z0f4v4fPgoexTuxy7IuiqyEXsNhcD615XFJyjcu8ErRp1pKTtde5xpTbTzP7mqDPTRdtO792fSHJHCIcHg0XD5islpSXYMSXReoAFrADbpXUpxUVoeJxlepVq/HutP0NCDW5VFvQCFqA5Rxjm5sWpSaNOzvdQLhltsQ2vesbbW1OldCFFR1W55HFcRqV7xkll6c/16ltydjMBAxZDKJWUKTLZrC97LkGgvrtfSo6lKrN9S3g8fgsPHW8X1av+6N9GwYAqQQRcEagg9aqNW0Z6GMlJKUXdMdlrBsOAoCm50xMkPD8TJDcOsTFSNx4sPAgXPtQs4OMZV4qW1zC8scCjiVJdWkaMZnYkk5rMfzrNxiMTVqvLN6J7dD18Z5hgwpCykliL5VFzbxPQUSbJMNgK2IV4LTqzM4qRMbPHJgJBHMrBmDjK/dIKuo1DEW/S9bXcVY6tKviOH0J0qsc0Xt013/Ut+IcR4nhvvftBlUasMiaD8IFiPSxpHLszGBr4Cs/BrUlG+zTZteSual4hGbgLKgGdRsQdnXy8un0rEo5SrxbhcsFNNO8Hs/Z/mppa1OQFAFAFAFAFAVHN0uXA4g5ghMTgEkLclTZQT1O1WcGm68LK+qIMS0qUru2hzrkSJTAXt3i7ZvHS1h9LfWrXFpyliNehX4dGMaOhB8QOKNGiQobdpmLEaHKtu77k/lWOGUYzm5S5DH1XCCS5mEkgKxq+lmYqPHui5NvDYe9dnx14vhJcrnL8H+14jZvPh67fZ2BvlEhy/QE28r/AL1xuKJeMrb2Orw9vwtepY81YdpMOyoL3tfocoNzbzsNKpUJxhUUpci1Vi5QcURcG5RwmJijnjEmRwGAJ13tlO+xBFWKuJrQk4tksK7lG6NzEwQVSMHz9zThiuPxCAXPbuQBqbOxYfkwrmVIvO0e2wtWP9LCbdlZfY7zylNkwOGRxZlgjVh4EIBY+ddCmrRSZ5HFyUq85R2bfqXInvW5XHB6AbOe41v8J/SiMS2ZwKP529F/euotzw0vkX19iSOa0lvABgfcg/oPrWU9TWUE4X+h2PkicvgYydbF1+jm35WqhX/yM9Xwp3wkPr6l8DUJ0R1AYn4r4lxhoYY2KDEYhIpCpsShBJW/nWUXcErZ584ptefUiwUAjjVF0CgADyFYKbbbuznnNvL8/wBoaRAZRI1wRoVvoAfIDr5VIpJI9Hg+K0aeHy2s4rbqZ7EI+HlIDWeNrhl6Ea3rbdHWhOOJw6k1pJbHYeF4oYjDxyEfOisR6i5FQniasMk3HozKciYxMLxWTtW7GMCVQXBUEFxlHkLAG500qV3cT1uLVbF8PhGCzNWvbXlqdqU3FxqKiPHNW0YtAFAFAFAFAcv+K8rti8NExIicCx2BYyZX9wuT0zeddzhtRU8PUlH5va2nucnHQdSvCMvl/ktcHAsaBUAAAsAK4kpOTu9zqpJKyK/i3A4sQytKLlQQNSNDbw32FSUq9SlfI7XNKlKFS2ZXsc95jF8U0Ua2WOyIqjxAYmw6kn8hXcwLSpeJN6vds5OMTdTJFaLodG4RhFghRF2UfU7k+5rhVajqTc3zOvTgoRUURY6SSWVMLAFEkyuQ7nuoqWzGw1ZrNcDy3rejCLvOeyt9TWpKWkY7s2PD+Gx4TDxxA2SNQoLEC9up8ybn3qviMRFXq1GkjaKUIpdCnn43nkdIIy4Q5Wcmwva9gPcVzJ4nE145sIlbrLn5L7muaUvlIsMmHaXtJIUEtrFyozgevUelc6PGK+HqqGNp27r8d/oYWJqRWSWxpIsMoAta3SvSKSaumTXPQsVZA8LQBagOW/EfhsWGdDAioWR2a19SDpudBrsNKuUJNptnnOKUKdOcIxVk7/uzJJGWlAUEkrYAAkmxvoBvU7dndnKjFyjliru52DkXDvFgkWVSjFnbKwswBOlx08feqNaSlO6PVcOoypUFGW+pH8ROLSYXh8jwkq5KoGG65jqR4GwOvnUa1Z3OHUY1cQoy23OM8L5kxEcwl7aRnGoZ3ZifFWudQfCprK1j2tOjRqU3QnFZX2R23imBXi2AjKnIzCOaJrXySAZhfxGpU+pqHY8Qm8LXlB6rWL7r81M3wLiJxEIcgKczKQDcXRitwbDQ2vWCHEUlSqOCM/z9xeSEJHESucEs438MoPQ7+e1bwVzqcIwlOq3Oprbl7mJwHDJcUbRg2JsXOw8T5netnJI6uM4lSoRcI6y6Lkdf4ThhFCiDZVCj2FqiPJSk5NyfMzPxFVEjjfQPnsPErlNx6bVvTdmd3/8AP1Z068rbW19jo3IKOOG4ftTdilx5KzEoPZSorWW5z+KVI1MXOUVz/fn+5oKwUAoAoAoAoDC/GDEZcEi2FnlAJtqMqswAPQkgewNdThMIyqty5I5/EZyVNJc2efhCZYUBYtZFuxNydN71zqrvNu1tS7BWiketq0NzmnN+HkbGFUUkMqkBRvuDe2+w32vXY4fKkqblO2j5nMxqqOaUOZrkxTYXBB5Rdo41utxqQALX8TXPlFVa7UNmy6pOnSTlyRp+XuXJExH2nFFM4QpFHGSyoGsWYswBZjYDYADxpOpBQ8OH1b5/wIwk5Z5foefmybt8THAFP3RWRzeylXGg89QD7VyKidXEKOXSO9+66Gz1l5EuFwax3yC2Y3PrYD9hVynTjTWWCsjdJLY8fGpEy2Js9u6QLkf+K53FJYaVPw6zs91zaI6uW1mebAyZgqrOxYCwVxpp0APT0Nc94DA4yKjCbulZXfs/Y0yQlsy2wnHDCwWa9vrbzB8PKoMNWxfDqrpVryhv1t5fZmsZSpuz2LzC8TST5Tvte2voRXWwfGMPip+Grxl0fPyJYVYydj0GUV1SU518VRfsmG2SRSfPQ/1+lWsO9Gjh8Yg81OX09Ci5Oa2PhPhn/wDzapa/yM5/C/8Asx+vozrCT1QPWHL+a+fosbBJh0hbK2zswBurXVgoB0uB12JqSMD1XD+DunJVXP4lyt739jDcN4LicQf7PBJJra6qcoPgXPdHua2crF/EYqnh/ndmdhXk/ECHDJ2oIijUSRNJII3OSxWwFrBrsCRuNuoiueWnjFKU3tmd07K613vv2auUmE4dNwpZExEbNCM0iSwq8qKCLsjWF1tbdgAfGj1N66WLkp038WzTsvqut+iMTznjWbElxmCFEKXvlZSoN7HQ6k/St4pWOtw6jT/pu6ve26N3yvhguGi7qqSgJCiwBIubfWozzVZ3qS1vqXi0IzOc9vEMK3aFcwIMe2bNfp5WvfyraO51ODyqRxMZQ259LdzT/CeGVcBeYMoaRmiVgQQhC62OwLBiPW/Wk3dknHK9Otic0OiT8zZ1qccKAKAKAKA8HGuERYyFoZ1zIbHQ2II2YHoRUlKrKnLNF6mk6cZxyyMVxrlnEYTDlcLi1JFhFHKiLI1iO4JCwUm23d8tN6tU50qlTNOD72287W9yCUKkIZYy8r7/AJ9DzwcSkdci4ec4i1uyMbrZv5nYBVX+a+1RvDWesll639t79jfx9NE79PzQiigxkKlcThpJJgSEaFc6SDocw0TzzWrMqVOcr02ku/L7/QxGpOKtNXfbn9jR8H5P7sT413lkWztHdexElyRoqgvluBqSNL1rKsotqkrd+f8AFzZU27Obv6GsNViYx3FpS/ESFUL2cahm6ur3IFulj1qlBOWJk1pZJed9b/QjWs2eurpIZvjOGcOzkXU9RrYAV5biuCrus6qV0+nIq1YSvcrVUlFYqVDC4B3H9DVHE4Orhcspc+hpKDjuXnBcZ2oMcmrJbU9VOx9elel4ZjHiKXxbos0p5kOxv3BzLop6eDDW48K4/G8DGnKOIp6O/LrvchrQt8SNJA5kjRv8SqfqL16WhNzpRk92kyzF3Vzy4zhayizgMDuCLj6GpTJ5OF8pwwy9ooOa1hc3Av4DpW8qkpKzZXpYWlSblCNmyx5gHZYLEOP4YJSPUIa0L2GjmrQj3XqfN6v3iPC2vrU57ZT+Npci44DzBNg5M8EhQm2YDVWt0ZToaNJ7matKjiFlrK/sdj5K53XHMIpVCTZbjKe44AubX1BtrbXQb1HKFjz3FODPCx8Wm80P3X3Xc03GMD9ow8sJNu0jdL+GZSL/AJ1ocelU8OcZ9Hc5LFNAIUw2OXLLGViZHUkhh3Q17fKdO9trWS/Uw9ZVJVKL+F3d0+W9vPsaqBAgAGnQVg5gs+LSO3aMqXIUZiBcnYa9aG8Kcp/Kr8zJfEWFMsUhtnDZQetrFvyIH1reG53OAT/uyhLWNr/U6rypiXlwUDy3ztEpYnc6aMfUWPvWr3OVjYwjiJqntd2LasFUKAKAKAKAgx2LSCNpJDlRFLMfIVvTpyqSUI7s1nNQi5PZGIl4a3EcQ06gAdmiBMQNYgb95VXMGzam11I2O9XJVFCmqSeibu4/7em31K0YOU/Etrbny9TcYSARxogJIRVUE6khQBc+elUZO7bLSVlYlrBkSgEoCn41woyMssNhKoy2Pyuu+Unob6g1VrUp5lUpb809mvv0Zq073RU4DFiVMwBGrAg9CrFT+YqajU8SCl1Mxd1clmNlJPQE1vKWVN9DL0MnisUZDc7dB0FeJxeNq4qXxbcl+blKU3Lcn4BExnL27uQKD4m9z7bV3uD4WpRg5TVrk9KLSuy94jgxMlj6jw9/Kr2MwqxNPI3bmvMknHMrE3A+IWZYm0/hA3ykDS3ka4PDMTiMPinhazuuXb+H9ivTlKMsrNFkr1JaHBaA8HMeCafBzxJ8zwuq9LsVNh9bUJsNUVOrGT2TR83YvASwORPHJESAQJEZCRtcBhe1wRfyNTJnsaVSM3Jxd9tvIgZrEeZ/askkpWaXU1fw5lI4lhrf4yPYow/Q1iexHxGV8FNPp7n0FUJ4g83E+Hx4mJ4plDI4swP1Bv0IIBB6EUJKdSVOSnF2aMfP8Os4W+Nn+7uYTlS6noXNryW9qzcuQx0YttU1rvvr5dDxY7kDFYzIuLxEKojXPYqxZ+l7NYIbX8RrtROxJRxlHDNyoxd315fpuabCci4GMgmHtCvy9s7yqvkFclRt4VgrTx1aSava/RJX87GkAoVAoAoAoDP838zLgIxoGke+RSbAAbs3kPz+pHQwGBeKk7u0VuyljcYsPHa7exy2b4kY3PmWQWv8pRMvpa17e967EsDhbZYx+t3c5ccZiL3lL6WRueSedF4nnw+JjQSZCSALxyJswytex1GmtcfF4N4e04PT90dTDYpVvhktTZYXCpEuWNQo308fEnrVBtvcuJWJawZCgEoAoBKAzOJ4W8EjtEpeJ2LlVtnRjvYH5lJ18qpJToSdlmg9dN1180R6x8jzpiBJFnTZluLjxHUVZzKdPNHmje91cx5IzL2mq502sp1YAX6EXI00ryuArU3iItx17aL9PtYq02syNpDGANK9cWyQ0BW8EQS4zNJdcuqLpqyi2voNf+a+eo1aVbiLc01JbLy6+xXTTqamzvXoSwKDQCk0Bw74zzX4h+HDoB9Xb/qqSGx6XhV44WTXV+hhJN19T+lbHUn80fzkar4c/wDqeG/Gx+iMaxPYh4i/+JP85n0EGqI8YOBoBb0At6AWgFoBaAKAKA4v8XJGGOIbbso8n4db/wCrNXpeGTSwtl1dzg8Qi/6i76GDq2VTY/C1AmMM8jBIoI2LuxsoLjKq+p1IH8tUcenKmqcVdtl3BWjNzk7JG6f4nYVZMpWXJ0ksPrkve35+VU5cHqxhmclfp+fncsx4nScrJO3U13D8fHiIllhYOjC6sPpsdQQdCDqK5c4ShJxkrM6EJqSzR2J71qbBQBQCUAtAZyXgckTH7PkaNiTkYlShOpCkA3W/TpVONOrR0ppOPR6W8tHp6GiTjtsZ84COZQ1jGysC6j+FkIJUjpqKr08JhqklXgsrW9uTXJrl+xqoRfxIs+HYxZkzIdL2+lXqFeFaOaBvGSkroJuIRo+RmCm19dBb1rWeKpQnknKz31Dmk7Mg4TA8uLEiD7pTdn6EhbWHiSfyHpXKhQ8fHOvD5Vz6u3IiSzTzLY1pau6TjTLQB9oFAcO+LRvxFz0Mcdvpb9Qakhsen4X/ANW3dmRjizsANyQB76VudOVt+h3HlfkrDYGQSoXklAIDORZcwscqgWGhI1vvULbZ5PE8Qq11lei6I16yVgokqtQDwaAcDQCg0A69AF6AdQBQFLzLyzBxBAs6m63yOhs633sdiPIgip6GInRd4siq0YVVaRyHmPlbD4JyrYztWB/uo47yejNmyp+vlXew9erWV8ll1ft1/NTjV6NKk9ZX7GfmxpyhF0QEkKDpc6Zj/ia3X9BpV2NoarcqSbmrcjyPewY3sSQCdiQASAfEAjTzrRyV7N6myg7XS0OifB/jmSV8K57sl3jv0dR3gPVRf/JXK4nRvFVFy0Z0uH1bNwZ1q9cU6oUAUAtAJQCE0BX4rhMMj53QFupBIv8Aise971XnhaU5Zmtee6v523+pq4J6kWN4PHJYreNgAA0dl0GykWsRWamHUnmi3F9V78mHG+qKKW2ExFlj7RjHmeSTVmUmxVLaKBYX0O4rn1fEw8pOEc7td33a7aW0/ERu8dtTR4XELIgZPlO3lbQj63ro4etGtTjUhsySLTV0E0gUEsbAda3qVI04uU3ZIy2krs8X29DsT9DXKXHcE5Wzfs7EXjwGyuSNK6sKkakVKDun0JU09UY7m3ltcYLsSJFFlYfUKfEXqROxcw2MqUNFtdN/Qw3AOWcQ+LRWjKBHVnLaCysCbeN/Kt3JWO7ieJUVTai7to7dDfrUZ5c9SUBOpoCQGgHg0A4GgHA0AtAPoDz47FrDG8khsqKWY+Q/U1vTpyqTUI7s1nNQi5S2Rx7mrn2ae6xsYozsiGzsPFnGvsNPWvUUeHUMMk5/FI89Vx1Wu7R+GJhpJSf6VPKbkQRikMrQ3JZMV/ZpIm1GZJU/lkQ5SfQo739F8Kr16d2prkWKNSycHzJ+X8SyYmB475hLGVt1OYae+3vW9S06Tv0NKV41VbqfSRNeVPRCigFFAF6AaTQDSaAQmgGk0B5sZhElFpFDAajcEHxBGo9q0nTjP5jDSZTYN545uzKfd5jlyraNY+hB8drjcm/rXPhGvCukn8OqatolyafqmRrMpdio5o4g5mMYJCpbQaXJANz9a5HGcRKdXwn8q+xFVld2K3D490OjEjwbUVw50YS5ENkXmC4kCL9P4h4VNw/GVMDW6xe69/NGac3B9i6EAOte/TTV0XyaPDjwrIPSIKAd2dAOC0A8CgHCgHCgHCgCgJDQFBz3EX4diANxHm9kYOfyU1bwEsuIg+/roVsZHNQkux8/TtdjXp6jvI89BWQzEQMhjLfLLGWT2kZD73Q/UVWVS9Rx6f8ApZdO1NSG1MQjkcqQRuCCLi+o12O9YaTVmZTs7o7ZynwLAyLFjYIER2UMApbIjjRsqXyqQwI0Glq87Xq1oXot6I7tKnTlaqlqzXg1TLI8UAE0A0mgGk0AhNAITQDTQDSaAq8bxcI1lGa3zG9rHwrhY3jlPD1PDhHNbfW1uxBOsouyMzzCyyMJUuCQA6ne42bzFtPauRjcTRxMlVp6Pmn69yKclJ3RT1RNCXDuQe7ck6WHUnYfWnhuo1Fbi1zoOBhKxorbhVB9QNa95h6bp0owfJJfoi9FWSR6kFTGSdaAdagDLQBagFtQCigFFALQDiaAhxEQdGRtVZSp9GFj+RrMW4tNGGrqzPm7iuDaCZ4n+ZGZD5lTa/vvXrYzU4qa5nmpQcJOL5EOPxubDxod4ZWKn+SUDMvsygj8bVWqQy1PEX1LFOeaGR/QgqyViHCCwKn+E29tx+RqKjosvQlq6vN1OsfB/il45cOx+QiRPRtGHoCAf8xrl8Up2kprnodHh9S8XDodKU1yjoil6ATNQCXoAvQCUAlAIaA8XF5ikEjDQhDY+BIsD+dV8XNwoTkt7M1m7RZzlHI1Bt6V4ZpPcpHo+1X+b6j+lR+HbYWI8l9tfStr9QXfL7wxtmcNn6EgFR5gb3rqcOxeFoSzVE83XdL39SSnOMXdmrgnV/lYH03+leoo4qjW/wAckyzGSlsz0LU5sSLQEgNALQBQC2oAoBaAKADQDGNAYTnjkQYxzNAwSYgZlb5HsLA3GqtawvqDYetdHCY90lklqvQpYnBqo80dGZ/g/wAN37KY4rKHaNliQHNlcjR2I03Gw8anr8Ri2lDa+pDRwLSblvyOeFCuhFiNCDuCOldZbHMe5C2jg9GFj6jUfv8AlUb0mn10/P3N1rFrobj4WxsMU8g+URlSel2KkD/TVDic14ajzuXeHxedy5HW0mvXEOsSq9APVqAeKAWgCgEoBDQFRzObYSS38v8AvWqHE21hZ27eqNKnys5rxWZkiYqbHTXwua8pQipTSZVirs9UMoZEI6xpfzYIAx92ufemIy+I8qstPQPceDUBgnixTL5+taSppmLFpgeIqSAe6enh9elVpU5weaL/AE3NGmjS8Lx+dijHUC4PiK9ZwPiVSunSqu7WqfVdy1QqN6MtVNehLBIpoB4oB1AFAFALQBQDTQDGoCJqA88goDk/xA5VdJmxEK3jc3dR8yudzbqDvp1JrtYLGxyqnN2aOVi8LLM5wRWcqcuPM+eVSIrW1Fix8h4edMfiY5ckHr25DBYeWbNJaep0nhnD1iULGoVRsALVx5ScneTudSMVFWRbwitTJ6koCRaAkFAOFALQBagGkUB5sbhxJGyNswI9POo6tNVIOD5mGrqxz/iHK073iA+YgCTdAL/N9OlebpcMrwrpNadeRWVOSkeOTDCFjGpJVCUBO5Cm1z5m1c7FJKtNLq/U0luxKgMHl4jiDHHmWxsRcHqL6jyqWjBTllZlK56ka4B2uARfwYAj8jWk4OEsrMF7y7iD28dz4r/pP/irPCvgxkbc7+jNqek0bdTXtS4SA0BIDQDhQDqAKAWgCgGGgGGgGFaAY0dAePE4YN8wvQHnOFHhQD1htQEypQEqigHgUA8UA6gFoAoANARsKAhagOa40/ev+Nv9xrw2I/zS836lJ7sr4cWTO8ZGiqjA/i6GsSppU1PrcW0uJxb+5f0/cUw/+RCO56oJQ0URHSGMH1Cgf89Klx0lKrpySX7GZblpwA/2iP8AGKcPX/Kh5iHzI6Cpr2pcJVoB4oB4oB4oBaAKAWgGWoBMtAGWgGPQHndaAjyUAZKAULQDgKAeBQC0AUAXoAvQBmoBpagIJGoDm2PFppB/O/8AuNeIxStWmu79SlLdlXAP7TKf/ji/WT+lYk/7MfN+wex6MXHnjZfEWqOnLLJMwj3rwt0hRlBZSo2F7eo/erdbBVVBVUrp6+Rs4u1y95T4cb9q4tbRL9Sd2+mnua6PB8G7+NNeX3JKUP8AZmtWvQFglWgJBQDhQDxQDhQC0AUAWoAtQDGNARtQEZFANy0AZaALUAtqAKAKAKASgGk0AwmgGM1AQStQGS47w4ly6ddx+4ri8R4bKrLxaW/NdSGpTvqjOJAVlkLAi6oBcW+XN/3VyMRhqlGlDOrav2IpRaSuTGqSV3ZGhvuFQlIkU7hRf1trXuMPB06UYvkkXIqySLJBUxsTKKAlUUA8UA8UA4UA4UAtALQAaAaaAYaAaaAaRQCWoBLUAWoAtQBagEoAoBpoBrUBGaAjagIJBQHhmhvQHgxWADixH9airUYVoZJq6MOKaszzYbl8hw2a4BuBbXSudh+E06VXPe9tkRxpJO5qsNHprXWJT1rHQEgWgHgUA4CgHAUA4UAooBwoAoANANNANNANNAJagEtQCWoAtQBQCWoAoBKAaaAaRQDCKAYwoCJloCFo6Ab2NASolAeqKgPUooB4FALagFtQC2oBbUAtALQC0A00AhoBpoBKASgEoBKAKASgCgEoBKAQ0A00Aw0AxqAY1AMNAIKAetATJQHpSgJBQDhQCigCgFoBaABQC0B//9k="/>
          <p:cNvSpPr>
            <a:spLocks noChangeAspect="1" noChangeArrowheads="1"/>
          </p:cNvSpPr>
          <p:nvPr/>
        </p:nvSpPr>
        <p:spPr bwMode="auto">
          <a:xfrm>
            <a:off x="1222375" y="-1195388"/>
            <a:ext cx="50673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AutoShape 26" descr="data:image/jpeg;base64,/9j/4AAQSkZJRgABAQAAAQABAAD/2wCEAAkGBxQQEBUUEBQUFBUWFBUXFRYUFRUUFRgXFRUXFhwVGxcYHCggGBolGxQVITEjJikrLi4uFx8zODMsNygtLisBCgoKDg0OGxAQGywkICYyLC80OC80LCwvLDQsLCwsLy8vNC8sLC8sLC80LCwsLCwsLCw0LCw0LCwsLCwsLCwsLP/AABEIANkA6QMBEQACEQEDEQH/xAAcAAABBQEBAQAAAAAAAAAAAAAAAQIDBQYHBAj/xABAEAACAQIEAwYDBgMHAwUAAAABAgMAEQQSITEFBkETIlFhcYEHMpEUI3KhscFCYtEkM1KCorLwwtLhNVNjkrP/xAAaAQEAAgMBAAAAAAAAAAAAAAAAAwQBAgUG/8QANREAAgECBAQEBQMEAwEBAAAAAAECAxEEEiExBUFRYRNxscEiMoHR8JGh4RQjM0IkNPFSBv/aAAwDAQACEQMRAD8A7jQBQBQBQBQBQBQBQBQBQBQBQBQBQBQBQBQBQBQBQBQBQBQBQBQBQBQBQBQBQBQBQBQBQBQBQBQBQBQBQGb5n4nLE33JIyR5yFCEuWawHeU2ACsfO/lWrZVxEpqLcL6Ltz809tx/LHG2nCiTUupZWsB8pAZSBpubg+FEzGHrSllb2krrtto/Y0NbFsKAKAKAKAKA8x4hFlZu1jyr8xzrZfU309638Od7WYJIsQj/ACMraA90g6HY6dDWri1ugS1gBQBQBQBQBQBQBQBQBQBQBQHj4pxFcPHncMbsFAUAsSdgLkD86jqVFBLS93Y3p03O/bUz8nOJz5EgGa1yrTIrEb2AAPet0Nh51GqzzKOl+l9SR0llza28tDSYDGpPGHjJKm41BUgqSCCDqCCDU6dyFqx6KyYCgCgCgIsVNkjZ7Fsqs1hubC9hWGazlli5WvYzUMp4nCJYgsZtIjhiWJIGiAgAW7183TXStU8yKOHrSxVLPa17p8/z8R6uA8FeIoZLARrlQAglrqBdrCwG+g8Aa2sWoQel+W3Xbn9vqaCskwySVV+YgX2uQKXMqLeyPNgOKwTlhBNHIV+YI6sRe41sdNj9K1jKMtmSVaFSk7VIteeh7K2IgoDMc04x2kGHQlEMZaUgC7ByVCAnUDuvcjy1qaDUI5+d9O1vxWMHPeaXkicGMJFGgAQhULOx6AWNvp0PjVvCKnNWabb33sl17mGaHgJeP7PLkRJSyo4yhcwlYKwNrWOzeoGlVpOOeUYu8ft+foZOkVXMhQBQBQBQBQBQBQBQBQBQBQGd50FkhYnuidQw/hOZWAJ8CGtbzNV66+KD7+qf4iei/hmu3o/y5iMdgVTGxNcjO7MST1FrKPL+tQVqMVXhLa79FoialVk6Mo9F67m15TBDz2AyZkudj2mTvDz7nZm9uu56XF8zKr+VGkrc0KTmLirxFYof7xwWzGxCIrKGYgnUkMbaW0Phat4pWzMyupkuIc4yYaQxNOX2JYwozKT07pVSLWOxNXaWHdWKmor9Xr6+pLGGZXsXvCOZ2aSITmExyjuSpmQZ7XAIYn5tbeelQOlGSllTTXLfT9ORrlTvbcsucJJFwMzQlldVBBUkHRgTqNdr1UlsUMdn8CWRtPtvuYrkbj8rYxYpJGdXVgAzEgEBmvbx7p+tRxbucLheJquuozk2mmtX01OnVMeoPNxLHJh4XlkNkRSzHfQeXjWspKKuyWhRlWqRpx3bscY41KYsLHLiI+3xM5YWmZnVQ5LGyk2XTKLC1VrOEE2ryfXudtSjiMTOEZZaUVf4dPl0+vPUtOWOIEw4fFxr2bxsIWWOwDxNKisgDXv8q21vcb61JTleCl0KeLpeHiJUrtqWuu97N3f669jocnM0CuVJeysUaTIezDA2IzeRuL7XFW4029FucGri4U1mknl2vyXvbvYsMJxCKYkRSI9t8jBv0rVwkldokhiKU5OMZJtFLxzhDdqZogXLkCRdMwCqQCtyNNBp5k+NbXzKz5bExjuLYN55sOUA7rXKMO+SSvdAI0Omu1utqmpPJGSaev6fUwzRYTDZZ1XFJJGuZDGSFKM4YkKzKTY3AIGm2u9jElZXW4LbjXNuFwcgjnks5AJCqzZQerZRp+tSUsLVqxzRWgbLqNwwBUgggEEagg6gg1WatozI6gCgCgCgCgCgCgCgCgCgKZ+NQz9pDAySyhT922x1tfvaMBe5tVeOIhVuqbTf5+pYdCdOzmrI8EfJ4HZ/et3L3BVWAuQe4SLqQLi5vpW6ptWszR1E73RoMDg1hQIg0G56sbWzE9TpvW8YpIjlJtnorYwZrmKArOsxHc7MIWAuc2ckBvAd7Q7atfpUi1jYzyMdzrh1WIyIqK7MEdyNcpBNrgeKr7VawUm52d3bVLuSUnqescPC4AxBgR2Td5trsC2by1N/KoI1W6yqPe9zVSea5v8Ah2LDwRuQVzRo2VrllzKDY+YvUU1aTSNXuZDljhM2H4hM5jPZN2gVrraxdWXS972v08ahjFpnHweEq0cTOT+V39dDcKT4VIdcpOelJ4bihlzfcPoL32306jf2qOrfI7FvAuKxEHJ2V0YXmSVTw1mD5h2SjOLMSGygnSw1B/Ok3/bfkbYaL/q4pr/bZ+YuEVFweGhXuiXs172hFxnLWH8Vx9WrajZRXkV+Iuc607//AFZ+V/xeRZcxlooAkCaEkMAobQ62sfEmrFLK23M5WPdaNOMMOt3bbY8XBZftDPHMPvEU5XXunexBy6Gxt9a3qf27OGzKmEf9Wp08Qk5R0vz1/wDDc8pY4zYZc5vIl1kB3BBNr+1qjrRtK62Zc4dVcqKhJ/FHR33/AC3PmXNRF883EcdHh4zJMwRFtdjtqbD1NyK3pwlOWWK1ByPmyPBYvFtPHjVVZMvaBopmYFVCXUBddFGhI1vXaw/jU6eRw27o0djonKfMGFxCiDCsx7GNBZ1KkooChtd9hf1FczE0KkHnnzNkzQ1VMhQBQBQBQBQBQBQBQCMwAJOgGpJ8Kw2krsyld2RyiJ8NgMZ2yTmfKz5Y40IPeBFmdjlsLna97DQVwIyoUKmenK/ZffodqUa1aGSat3/g6Jy7xpMbD2qArqVZSQSCPMb6EH3rs4evGtDMjlVqLpSystKnIQoBk0SupVwGVgQQRcEHcEVlO2qBQ8R5XWQEKQVNjklBkW4/mJuAbedjr5VvGpZ32fbQ2TIV5WZUQrLeSNy6ZlHZKbsAuUC5Cq1hc9L+mVUSe35/IueDmznGXBLGvYKJXzE5mugVSBcZd73va+nnVrC4WNVtt6Ikp01IuOTuYRj4C+XI6tldRqL2BuPIg/rUOKoeDOyd0aVIZXYvWYAEk2A1JOgA8arGqTbsiji5sw0qyfZpBO6C5jjBL6sEvlNrqCwuRoBUaqxkvh1LlTAV6LSrRyrv5Xtz17FJDyXKUzmYJK8zTSx5c0BZ1IZQNGAJObc2NFBrmYqYiEnbLpay6pX07X+h75+WhFF2gYyTIRIWcKC2SIoUGUd0EFiBrqakguvMpYmbaTirKN3brv8AuV/Fp/7M7A2umhHTNbw9a3pr40V8XO1CUk7ab+ZXcpYBUj7S+Zn6i9gFJAUX9/8Alq2rTcpakPDcPClQTjrfVvqaHk0DtsWSe92iAgfKFCd333J9RSfyxGFt49Z21uvqrafyamoi+YP4wSkYOJBoHxC3PkEc2+tj7V0OHL+432+xrI5dxuFUxEyxCyJK6LudFYqLnxNr11aMm4Rct2as3XIKKvF5BEuVfsiEgCwBaPDsT5XYk1Qxbbw6zdX6s2W51OuSbBQBQBQBQBQBQBQBQEeIiDoynZlKn0ItWso5k0zMZZWmjgGKQxysrbgspHgyHX9/pXlHDLeL3TPSZru62Z0D4SYeRVmbTsWIA11zDXbpo/6V2eGqVnLl7o5ePcdFz9mdDrqHOCgCgCgCgOUc6c0YXFuYpIJT2Lsqyo6q9wcrWBBBUlRv4DauzhcNUprMpb8raepapwlFXuHL/O+FwMfZwYeWxbM7PIpdjYC5sLbAaCw0pVwU6ss05fsYlScnds3/ABgHGcPl+zm5mw7dnra+dDYX6XvauLWpu0oPfVGMNUVGvCcuTT/RnI/h3hXwOP7bHBsIixuLzgxZy3dyqG1bxuLgWHiL0KMfDn8Wh6biNRYvD2ofE276cvPp+WO34bELIivGwZGAKspuCDsQavp31R5OUXFuMlZktZNTPcX4DcOYVUqwXNDbKCQdSpuACQeulwNa3UtSvOlo0kmny+3L+Skm4ViYcLJlVYlDdyzZ5FS4uxGqlrlj81rb2rOjd3qRtVI03GKSXLsvzv6Gq4DBCsWfDqQJTnYkksWOl2JJ8LeHhWsr3syahlcM0Vvrrv8AX88iwLVqTHmxuGimAWZEkAYMA6hgGGzAHrrW0ZyjrF2B89Y6clpv5pix9jJ/3V6KK+Xy+xGd95fQLhodAG7CEMbam0YFifKvP1Xeb82bosxUZkKAKAKAKAKAKAKAKAaWoDFfEXhkb4YyoiiRHDsyqAzKRla5GptcH/LVDH0c9JuK1RdwVXLUs3oVfwsxLJ2ykN2ZylTY5bi+x66Ef/WouGqaTutGSY9xdrPVHRFxF9q6hzh4egHA0B4eL8ZhwiZ8Q4QHYbsbeAGpqehhqtd2pq/sQ1q9OirzdimwvxAwTkBneO5sGkjZUN/57ZR7kVJPB1Iuyab7NXNY4mEldppd0cj5lgMWOxClT/eSn8IaQOrehBH1FdWlK8YPsdSLukyqZwCCet10Ox3v9Vt7mpZPVNGzNpLzVPhuC4cQMUYzTR57AnKhLAAn8QF/5a83xaThU+Hn9jo8KwtGtWm6qvZaLuc5x2OknYySu0jm/edix06XPSuO7t6nokoxg1TSVr9kd1+D+O7XhaD/ANqSSPX17QD6SCuhh38FjyXGIZcS5dUn7extr1OcsWgCgMFz+DhYlGHLRiaV3lKswu1gd76A3Jt5Vaw9pPXkcPizdGC8PTM9SH4d8YZ5GhclhkLC/QqRr75vyqTFJNKXMqcCnONSVL/Vq/k/5NvKt6onpzLyci4ZmYlCc752GZrFtfPQd46edWFiqqtaW2hiyNPBGVFqrmT0qTQGM545nnhxEOEwWUSyIZHdhmCICVFhtckH8qyXaFOnGk61VXV7JXtfqUvDubsfhZnXFRviVy3Uoqpr0IYC1t7jU/vs8rOjWjw2vSg6b8OXPd/nZ3X203LHPMONk7Io0MutlY3DW3ANh3h4EViUbakON4NUw9JVoSU4dVy/g1danHCgCgCgEIoBpjFAMbDqegoBFwyjYAUA/IBQGPxfxEw6yMkUcsxANigFiR6m+W/X9a6UuGypwUqslG/J7/8AvYoRx8ZycacXK36GcjxGOxrdrJNLh1v3UjLRnTy8PM3JqWtiMNRXh0IKXd6kdKhXqvPWk12WhXYmWN8UrYzGrMEXKFaxsQbgFlGXQk763rWE8T4DhCFk+mn59DeUKHiqc53a6mhxmBjxEBUZSrqQCLEWI3BrmK8Jd0XtJLszNcdlmw8bQSzPJC8NgZBmyyROjIM9rgHUAE23rp4aqqtTM0k76W03un5+pFTf9PKN28ut762+xlMDL2cqtYHJKj2Oxsyt/Wrs43jJHUa0Z0f4v4fPgoexTuxy7IuiqyEXsNhcD615XFJyjcu8ErRp1pKTtde5xpTbTzP7mqDPTRdtO792fSHJHCIcHg0XD5islpSXYMSXReoAFrADbpXUpxUVoeJxlepVq/HutP0NCDW5VFvQCFqA5Rxjm5sWpSaNOzvdQLhltsQ2vesbbW1OldCFFR1W55HFcRqV7xkll6c/16ltydjMBAxZDKJWUKTLZrC97LkGgvrtfSo6lKrN9S3g8fgsPHW8X1av+6N9GwYAqQQRcEagg9aqNW0Z6GMlJKUXdMdlrBsOAoCm50xMkPD8TJDcOsTFSNx4sPAgXPtQs4OMZV4qW1zC8scCjiVJdWkaMZnYkk5rMfzrNxiMTVqvLN6J7dD18Z5hgwpCykliL5VFzbxPQUSbJMNgK2IV4LTqzM4qRMbPHJgJBHMrBmDjK/dIKuo1DEW/S9bXcVY6tKviOH0J0qsc0Xt013/Ut+IcR4nhvvftBlUasMiaD8IFiPSxpHLszGBr4Cs/BrUlG+zTZteSual4hGbgLKgGdRsQdnXy8un0rEo5SrxbhcsFNNO8Hs/Z/mppa1OQFAFAFAFAFAVHN0uXA4g5ghMTgEkLclTZQT1O1WcGm68LK+qIMS0qUru2hzrkSJTAXt3i7ZvHS1h9LfWrXFpyliNehX4dGMaOhB8QOKNGiQobdpmLEaHKtu77k/lWOGUYzm5S5DH1XCCS5mEkgKxq+lmYqPHui5NvDYe9dnx14vhJcrnL8H+14jZvPh67fZ2BvlEhy/QE28r/AL1xuKJeMrb2Orw9vwtepY81YdpMOyoL3tfocoNzbzsNKpUJxhUUpci1Vi5QcURcG5RwmJijnjEmRwGAJ13tlO+xBFWKuJrQk4tksK7lG6NzEwQVSMHz9zThiuPxCAXPbuQBqbOxYfkwrmVIvO0e2wtWP9LCbdlZfY7zylNkwOGRxZlgjVh4EIBY+ddCmrRSZ5HFyUq85R2bfqXInvW5XHB6AbOe41v8J/SiMS2ZwKP529F/euotzw0vkX19iSOa0lvABgfcg/oPrWU9TWUE4X+h2PkicvgYydbF1+jm35WqhX/yM9Xwp3wkPr6l8DUJ0R1AYn4r4lxhoYY2KDEYhIpCpsShBJW/nWUXcErZ584ptefUiwUAjjVF0CgADyFYKbbbuznnNvL8/wBoaRAZRI1wRoVvoAfIDr5VIpJI9Hg+K0aeHy2s4rbqZ7EI+HlIDWeNrhl6Ea3rbdHWhOOJw6k1pJbHYeF4oYjDxyEfOisR6i5FQniasMk3HozKciYxMLxWTtW7GMCVQXBUEFxlHkLAG500qV3cT1uLVbF8PhGCzNWvbXlqdqU3FxqKiPHNW0YtAFAFAFAFAcv+K8rti8NExIicCx2BYyZX9wuT0zeddzhtRU8PUlH5va2nucnHQdSvCMvl/ktcHAsaBUAAAsAK4kpOTu9zqpJKyK/i3A4sQytKLlQQNSNDbw32FSUq9SlfI7XNKlKFS2ZXsc95jF8U0Ua2WOyIqjxAYmw6kn8hXcwLSpeJN6vds5OMTdTJFaLodG4RhFghRF2UfU7k+5rhVajqTc3zOvTgoRUURY6SSWVMLAFEkyuQ7nuoqWzGw1ZrNcDy3rejCLvOeyt9TWpKWkY7s2PD+Gx4TDxxA2SNQoLEC9up8ybn3qviMRFXq1GkjaKUIpdCnn43nkdIIy4Q5Wcmwva9gPcVzJ4nE145sIlbrLn5L7muaUvlIsMmHaXtJIUEtrFyozgevUelc6PGK+HqqGNp27r8d/oYWJqRWSWxpIsMoAta3SvSKSaumTXPQsVZA8LQBagOW/EfhsWGdDAioWR2a19SDpudBrsNKuUJNptnnOKUKdOcIxVk7/uzJJGWlAUEkrYAAkmxvoBvU7dndnKjFyjliru52DkXDvFgkWVSjFnbKwswBOlx08feqNaSlO6PVcOoypUFGW+pH8ROLSYXh8jwkq5KoGG65jqR4GwOvnUa1Z3OHUY1cQoy23OM8L5kxEcwl7aRnGoZ3ZifFWudQfCprK1j2tOjRqU3QnFZX2R23imBXi2AjKnIzCOaJrXySAZhfxGpU+pqHY8Qm8LXlB6rWL7r81M3wLiJxEIcgKczKQDcXRitwbDQ2vWCHEUlSqOCM/z9xeSEJHESucEs438MoPQ7+e1bwVzqcIwlOq3Oprbl7mJwHDJcUbRg2JsXOw8T5netnJI6uM4lSoRcI6y6Lkdf4ThhFCiDZVCj2FqiPJSk5NyfMzPxFVEjjfQPnsPErlNx6bVvTdmd3/8AP1Z068rbW19jo3IKOOG4ftTdilx5KzEoPZSorWW5z+KVI1MXOUVz/fn+5oKwUAoAoAoAoDC/GDEZcEi2FnlAJtqMqswAPQkgewNdThMIyqty5I5/EZyVNJc2efhCZYUBYtZFuxNydN71zqrvNu1tS7BWiketq0NzmnN+HkbGFUUkMqkBRvuDe2+w32vXY4fKkqblO2j5nMxqqOaUOZrkxTYXBB5Rdo41utxqQALX8TXPlFVa7UNmy6pOnSTlyRp+XuXJExH2nFFM4QpFHGSyoGsWYswBZjYDYADxpOpBQ8OH1b5/wIwk5Z5foefmybt8THAFP3RWRzeylXGg89QD7VyKidXEKOXSO9+66Gz1l5EuFwax3yC2Y3PrYD9hVynTjTWWCsjdJLY8fGpEy2Js9u6QLkf+K53FJYaVPw6zs91zaI6uW1mebAyZgqrOxYCwVxpp0APT0Nc94DA4yKjCbulZXfs/Y0yQlsy2wnHDCwWa9vrbzB8PKoMNWxfDqrpVryhv1t5fZmsZSpuz2LzC8TST5Tvte2voRXWwfGMPip+Grxl0fPyJYVYydj0GUV1SU518VRfsmG2SRSfPQ/1+lWsO9Gjh8Yg81OX09Ci5Oa2PhPhn/wDzapa/yM5/C/8Asx+vozrCT1QPWHL+a+fosbBJh0hbK2zswBurXVgoB0uB12JqSMD1XD+DunJVXP4lyt739jDcN4LicQf7PBJJra6qcoPgXPdHua2crF/EYqnh/ndmdhXk/ECHDJ2oIijUSRNJII3OSxWwFrBrsCRuNuoiueWnjFKU3tmd07K613vv2auUmE4dNwpZExEbNCM0iSwq8qKCLsjWF1tbdgAfGj1N66WLkp038WzTsvqut+iMTznjWbElxmCFEKXvlZSoN7HQ6k/St4pWOtw6jT/pu6ve26N3yvhguGi7qqSgJCiwBIubfWozzVZ3qS1vqXi0IzOc9vEMK3aFcwIMe2bNfp5WvfyraO51ODyqRxMZQ259LdzT/CeGVcBeYMoaRmiVgQQhC62OwLBiPW/Wk3dknHK9Otic0OiT8zZ1qccKAKAKAKA8HGuERYyFoZ1zIbHQ2II2YHoRUlKrKnLNF6mk6cZxyyMVxrlnEYTDlcLi1JFhFHKiLI1iO4JCwUm23d8tN6tU50qlTNOD72287W9yCUKkIZYy8r7/AJ9DzwcSkdci4ec4i1uyMbrZv5nYBVX+a+1RvDWesll639t79jfx9NE79PzQiigxkKlcThpJJgSEaFc6SDocw0TzzWrMqVOcr02ku/L7/QxGpOKtNXfbn9jR8H5P7sT413lkWztHdexElyRoqgvluBqSNL1rKsotqkrd+f8AFzZU27Obv6GsNViYx3FpS/ESFUL2cahm6ur3IFulj1qlBOWJk1pZJed9b/QjWs2eurpIZvjOGcOzkXU9RrYAV5biuCrus6qV0+nIq1YSvcrVUlFYqVDC4B3H9DVHE4Orhcspc+hpKDjuXnBcZ2oMcmrJbU9VOx9elel4ZjHiKXxbos0p5kOxv3BzLop6eDDW48K4/G8DGnKOIp6O/LrvchrQt8SNJA5kjRv8SqfqL16WhNzpRk92kyzF3Vzy4zhayizgMDuCLj6GpTJ5OF8pwwy9ooOa1hc3Av4DpW8qkpKzZXpYWlSblCNmyx5gHZYLEOP4YJSPUIa0L2GjmrQj3XqfN6v3iPC2vrU57ZT+Npci44DzBNg5M8EhQm2YDVWt0ZToaNJ7matKjiFlrK/sdj5K53XHMIpVCTZbjKe44AubX1BtrbXQb1HKFjz3FODPCx8Wm80P3X3Xc03GMD9ow8sJNu0jdL+GZSL/AJ1ocelU8OcZ9Hc5LFNAIUw2OXLLGViZHUkhh3Q17fKdO9trWS/Uw9ZVJVKL+F3d0+W9vPsaqBAgAGnQVg5gs+LSO3aMqXIUZiBcnYa9aG8Kcp/Kr8zJfEWFMsUhtnDZQetrFvyIH1reG53OAT/uyhLWNr/U6rypiXlwUDy3ztEpYnc6aMfUWPvWr3OVjYwjiJqntd2LasFUKAKAKAKAgx2LSCNpJDlRFLMfIVvTpyqSUI7s1nNQi5PZGIl4a3EcQ06gAdmiBMQNYgb95VXMGzam11I2O9XJVFCmqSeibu4/7em31K0YOU/Etrbny9TcYSARxogJIRVUE6khQBc+elUZO7bLSVlYlrBkSgEoCn41woyMssNhKoy2Pyuu+Unob6g1VrUp5lUpb809mvv0Zq073RU4DFiVMwBGrAg9CrFT+YqajU8SCl1Mxd1clmNlJPQE1vKWVN9DL0MnisUZDc7dB0FeJxeNq4qXxbcl+blKU3Lcn4BExnL27uQKD4m9z7bV3uD4WpRg5TVrk9KLSuy94jgxMlj6jw9/Kr2MwqxNPI3bmvMknHMrE3A+IWZYm0/hA3ykDS3ka4PDMTiMPinhazuuXb+H9ivTlKMsrNFkr1JaHBaA8HMeCafBzxJ8zwuq9LsVNh9bUJsNUVOrGT2TR83YvASwORPHJESAQJEZCRtcBhe1wRfyNTJnsaVSM3Jxd9tvIgZrEeZ/askkpWaXU1fw5lI4lhrf4yPYow/Q1iexHxGV8FNPp7n0FUJ4g83E+Hx4mJ4plDI4swP1Bv0IIBB6EUJKdSVOSnF2aMfP8Os4W+Nn+7uYTlS6noXNryW9qzcuQx0YttU1rvvr5dDxY7kDFYzIuLxEKojXPYqxZ+l7NYIbX8RrtROxJRxlHDNyoxd315fpuabCci4GMgmHtCvy9s7yqvkFclRt4VgrTx1aSava/RJX87GkAoVAoAoAoDP838zLgIxoGke+RSbAAbs3kPz+pHQwGBeKk7u0VuyljcYsPHa7exy2b4kY3PmWQWv8pRMvpa17e967EsDhbZYx+t3c5ccZiL3lL6WRueSedF4nnw+JjQSZCSALxyJswytex1GmtcfF4N4e04PT90dTDYpVvhktTZYXCpEuWNQo308fEnrVBtvcuJWJawZCgEoAoBKAzOJ4W8EjtEpeJ2LlVtnRjvYH5lJ18qpJToSdlmg9dN1180R6x8jzpiBJFnTZluLjxHUVZzKdPNHmje91cx5IzL2mq502sp1YAX6EXI00ryuArU3iItx17aL9PtYq02syNpDGANK9cWyQ0BW8EQS4zNJdcuqLpqyi2voNf+a+eo1aVbiLc01JbLy6+xXTTqamzvXoSwKDQCk0Bw74zzX4h+HDoB9Xb/qqSGx6XhV44WTXV+hhJN19T+lbHUn80fzkar4c/wDqeG/Gx+iMaxPYh4i/+JP85n0EGqI8YOBoBb0At6AWgFoBaAKAKA4v8XJGGOIbbso8n4db/wCrNXpeGTSwtl1dzg8Qi/6i76GDq2VTY/C1AmMM8jBIoI2LuxsoLjKq+p1IH8tUcenKmqcVdtl3BWjNzk7JG6f4nYVZMpWXJ0ksPrkve35+VU5cHqxhmclfp+fncsx4nScrJO3U13D8fHiIllhYOjC6sPpsdQQdCDqK5c4ShJxkrM6EJqSzR2J71qbBQBQCUAtAZyXgckTH7PkaNiTkYlShOpCkA3W/TpVONOrR0ppOPR6W8tHp6GiTjtsZ84COZQ1jGysC6j+FkIJUjpqKr08JhqklXgsrW9uTXJrl+xqoRfxIs+HYxZkzIdL2+lXqFeFaOaBvGSkroJuIRo+RmCm19dBb1rWeKpQnknKz31Dmk7Mg4TA8uLEiD7pTdn6EhbWHiSfyHpXKhQ8fHOvD5Vz6u3IiSzTzLY1pau6TjTLQB9oFAcO+LRvxFz0Mcdvpb9Qakhsen4X/ANW3dmRjizsANyQB76VudOVt+h3HlfkrDYGQSoXklAIDORZcwscqgWGhI1vvULbZ5PE8Qq11lei6I16yVgokqtQDwaAcDQCg0A69AF6AdQBQFLzLyzBxBAs6m63yOhs633sdiPIgip6GInRd4siq0YVVaRyHmPlbD4JyrYztWB/uo47yejNmyp+vlXew9erWV8ll1ft1/NTjV6NKk9ZX7GfmxpyhF0QEkKDpc6Zj/ia3X9BpV2NoarcqSbmrcjyPewY3sSQCdiQASAfEAjTzrRyV7N6myg7XS0OifB/jmSV8K57sl3jv0dR3gPVRf/JXK4nRvFVFy0Z0uH1bNwZ1q9cU6oUAUAtAJQCE0BX4rhMMj53QFupBIv8Aise971XnhaU5Zmtee6v523+pq4J6kWN4PHJYreNgAA0dl0GykWsRWamHUnmi3F9V78mHG+qKKW2ExFlj7RjHmeSTVmUmxVLaKBYX0O4rn1fEw8pOEc7td33a7aW0/ERu8dtTR4XELIgZPlO3lbQj63ro4etGtTjUhsySLTV0E0gUEsbAda3qVI04uU3ZIy2krs8X29DsT9DXKXHcE5Wzfs7EXjwGyuSNK6sKkakVKDun0JU09UY7m3ltcYLsSJFFlYfUKfEXqROxcw2MqUNFtdN/Qw3AOWcQ+LRWjKBHVnLaCysCbeN/Kt3JWO7ieJUVTai7to7dDfrUZ5c9SUBOpoCQGgHg0A4GgHA0AtAPoDz47FrDG8khsqKWY+Q/U1vTpyqTUI7s1nNQi5S2Rx7mrn2ae6xsYozsiGzsPFnGvsNPWvUUeHUMMk5/FI89Vx1Wu7R+GJhpJSf6VPKbkQRikMrQ3JZMV/ZpIm1GZJU/lkQ5SfQo739F8Kr16d2prkWKNSycHzJ+X8SyYmB475hLGVt1OYae+3vW9S06Tv0NKV41VbqfSRNeVPRCigFFAF6AaTQDSaAQmgGk0B5sZhElFpFDAajcEHxBGo9q0nTjP5jDSZTYN545uzKfd5jlyraNY+hB8drjcm/rXPhGvCukn8OqatolyafqmRrMpdio5o4g5mMYJCpbQaXJANz9a5HGcRKdXwn8q+xFVld2K3D490OjEjwbUVw50YS5ENkXmC4kCL9P4h4VNw/GVMDW6xe69/NGac3B9i6EAOte/TTV0XyaPDjwrIPSIKAd2dAOC0A8CgHCgHCgHCgCgJDQFBz3EX4diANxHm9kYOfyU1bwEsuIg+/roVsZHNQkux8/TtdjXp6jvI89BWQzEQMhjLfLLGWT2kZD73Q/UVWVS9Rx6f8ApZdO1NSG1MQjkcqQRuCCLi+o12O9YaTVmZTs7o7ZynwLAyLFjYIER2UMApbIjjRsqXyqQwI0Glq87Xq1oXot6I7tKnTlaqlqzXg1TLI8UAE0A0mgGk0AhNAITQDTQDSaAq8bxcI1lGa3zG9rHwrhY3jlPD1PDhHNbfW1uxBOsouyMzzCyyMJUuCQA6ne42bzFtPauRjcTRxMlVp6Pmn69yKclJ3RT1RNCXDuQe7ck6WHUnYfWnhuo1Fbi1zoOBhKxorbhVB9QNa95h6bp0owfJJfoi9FWSR6kFTGSdaAdagDLQBagFtQCigFFALQDiaAhxEQdGRtVZSp9GFj+RrMW4tNGGrqzPm7iuDaCZ4n+ZGZD5lTa/vvXrYzU4qa5nmpQcJOL5EOPxubDxod4ZWKn+SUDMvsygj8bVWqQy1PEX1LFOeaGR/QgqyViHCCwKn+E29tx+RqKjosvQlq6vN1OsfB/il45cOx+QiRPRtGHoCAf8xrl8Up2kprnodHh9S8XDodKU1yjoil6ATNQCXoAvQCUAlAIaA8XF5ikEjDQhDY+BIsD+dV8XNwoTkt7M1m7RZzlHI1Bt6V4ZpPcpHo+1X+b6j+lR+HbYWI8l9tfStr9QXfL7wxtmcNn6EgFR5gb3rqcOxeFoSzVE83XdL39SSnOMXdmrgnV/lYH03+leoo4qjW/wAckyzGSlsz0LU5sSLQEgNALQBQC2oAoBaAKADQDGNAYTnjkQYxzNAwSYgZlb5HsLA3GqtawvqDYetdHCY90lklqvQpYnBqo80dGZ/g/wAN37KY4rKHaNliQHNlcjR2I03Gw8anr8Ri2lDa+pDRwLSblvyOeFCuhFiNCDuCOldZbHMe5C2jg9GFj6jUfv8AlUb0mn10/P3N1rFrobj4WxsMU8g+URlSel2KkD/TVDic14ajzuXeHxedy5HW0mvXEOsSq9APVqAeKAWgCgEoBDQFRzObYSS38v8AvWqHE21hZ27eqNKnys5rxWZkiYqbHTXwua8pQipTSZVirs9UMoZEI6xpfzYIAx92ufemIy+I8qstPQPceDUBgnixTL5+taSppmLFpgeIqSAe6enh9elVpU5weaL/AE3NGmjS8Lx+dijHUC4PiK9ZwPiVSunSqu7WqfVdy1QqN6MtVNehLBIpoB4oB1AFAFALQBQDTQDGoCJqA88goDk/xA5VdJmxEK3jc3dR8yudzbqDvp1JrtYLGxyqnN2aOVi8LLM5wRWcqcuPM+eVSIrW1Fix8h4edMfiY5ckHr25DBYeWbNJaep0nhnD1iULGoVRsALVx5ScneTudSMVFWRbwitTJ6koCRaAkFAOFALQBagGkUB5sbhxJGyNswI9POo6tNVIOD5mGrqxz/iHK073iA+YgCTdAL/N9OlebpcMrwrpNadeRWVOSkeOTDCFjGpJVCUBO5Cm1z5m1c7FJKtNLq/U0luxKgMHl4jiDHHmWxsRcHqL6jyqWjBTllZlK56ka4B2uARfwYAj8jWk4OEsrMF7y7iD28dz4r/pP/irPCvgxkbc7+jNqek0bdTXtS4SA0BIDQDhQDqAKAWgCgGGgGGgGFaAY0dAePE4YN8wvQHnOFHhQD1htQEypQEqigHgUA8UA6gFoAoANARsKAhagOa40/ev+Nv9xrw2I/zS836lJ7sr4cWTO8ZGiqjA/i6GsSppU1PrcW0uJxb+5f0/cUw/+RCO56oJQ0URHSGMH1Cgf89Klx0lKrpySX7GZblpwA/2iP8AGKcPX/Kh5iHzI6Cpr2pcJVoB4oB4oB4oBaAKAWgGWoBMtAGWgGPQHndaAjyUAZKAULQDgKAeBQC0AUAXoAvQBmoBpagIJGoDm2PFppB/O/8AuNeIxStWmu79SlLdlXAP7TKf/ji/WT+lYk/7MfN+wex6MXHnjZfEWqOnLLJMwj3rwt0hRlBZSo2F7eo/erdbBVVBVUrp6+Rs4u1y95T4cb9q4tbRL9Sd2+mnua6PB8G7+NNeX3JKUP8AZmtWvQFglWgJBQDhQDxQDhQC0AUAWoAtQDGNARtQEZFANy0AZaALUAtqAKAKAKASgGk0AwmgGM1AQStQGS47w4ly6ddx+4ri8R4bKrLxaW/NdSGpTvqjOJAVlkLAi6oBcW+XN/3VyMRhqlGlDOrav2IpRaSuTGqSV3ZGhvuFQlIkU7hRf1trXuMPB06UYvkkXIqySLJBUxsTKKAlUUA8UA8UA4UA4UAtALQAaAaaAYaAaaAaRQCWoBLUAWoAtQBagEoAoBpoBrUBGaAjagIJBQHhmhvQHgxWADixH9airUYVoZJq6MOKaszzYbl8hw2a4BuBbXSudh+E06VXPe9tkRxpJO5qsNHprXWJT1rHQEgWgHgUA4CgHAUA4UAooBwoAoANANNANNANNAJagEtQCWoAtQBQCWoAoBKAaaAaRQDCKAYwoCJloCFo6Ab2NASolAeqKgPUooB4FALagFtQC2oBbUAtALQC0A00AhoBpoBKASgEoBKAKASgCgEoBKAQ0A00Aw0AxqAY1AMNAIKAetATJQHpSgJBQDhQCigCgFoBaABQC0B//9k="/>
          <p:cNvSpPr>
            <a:spLocks noChangeAspect="1" noChangeArrowheads="1"/>
          </p:cNvSpPr>
          <p:nvPr/>
        </p:nvSpPr>
        <p:spPr bwMode="auto">
          <a:xfrm>
            <a:off x="1984375" y="-433388"/>
            <a:ext cx="50673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AutoShape 30" descr="data:image/jpeg;base64,/9j/4AAQSkZJRgABAQAAAQABAAD/2wCEAAkGBxQQEBUUEBQUFBUWFBUXFRYUFRUUFRgXFRUXFhwVGxcYHCggGBolGxQVITEjJikrLi4uFx8zODMsNygtLisBCgoKDg0OGxAQGywkICYyLC80OC80LCwvLDQsLCwsLy8vNC8sLC8sLC80LCwsLCwsLCw0LCw0LCwsLCwsLCwsLP/AABEIANkA6QMBEQACEQEDEQH/xAAcAAABBQEBAQAAAAAAAAAAAAAAAQIDBQYHBAj/xABAEAACAQIEAwYDBgMHAwUAAAABAgMAEQQSITEFBkETIlFhcYEHMpEUI3KhscFCYtEkM1KCorLwwtLhNVNjkrP/xAAaAQEAAgMBAAAAAAAAAAAAAAAAAwQBAgUG/8QANREAAgECBAQEBQMEAwEBAAAAAAECAxEEEiExBUFRYRNxscEiMoHR8JGh4RQjM0IkNPFSBv/aAAwDAQACEQMRAD8A7jQBQBQBQBQBQBQBQBQBQBQBQBQBQBQBQBQBQBQBQBQBQBQBQBQBQBQBQBQBQBQBQBQBQBQBQBQBQBQBQGb5n4nLE33JIyR5yFCEuWawHeU2ACsfO/lWrZVxEpqLcL6Ltz809tx/LHG2nCiTUupZWsB8pAZSBpubg+FEzGHrSllb2krrtto/Y0NbFsKAKAKAKAKA8x4hFlZu1jyr8xzrZfU309638Od7WYJIsQj/ACMraA90g6HY6dDWri1ugS1gBQBQBQBQBQBQBQBQBQBQBQHj4pxFcPHncMbsFAUAsSdgLkD86jqVFBLS93Y3p03O/bUz8nOJz5EgGa1yrTIrEb2AAPet0Nh51GqzzKOl+l9SR0llza28tDSYDGpPGHjJKm41BUgqSCCDqCCDU6dyFqx6KyYCgCgCgIsVNkjZ7Fsqs1hubC9hWGazlli5WvYzUMp4nCJYgsZtIjhiWJIGiAgAW7183TXStU8yKOHrSxVLPa17p8/z8R6uA8FeIoZLARrlQAglrqBdrCwG+g8Aa2sWoQel+W3Xbn9vqaCskwySVV+YgX2uQKXMqLeyPNgOKwTlhBNHIV+YI6sRe41sdNj9K1jKMtmSVaFSk7VIteeh7K2IgoDMc04x2kGHQlEMZaUgC7ByVCAnUDuvcjy1qaDUI5+d9O1vxWMHPeaXkicGMJFGgAQhULOx6AWNvp0PjVvCKnNWabb33sl17mGaHgJeP7PLkRJSyo4yhcwlYKwNrWOzeoGlVpOOeUYu8ft+foZOkVXMhQBQBQBQBQBQBQBQBQBQBQGd50FkhYnuidQw/hOZWAJ8CGtbzNV66+KD7+qf4iei/hmu3o/y5iMdgVTGxNcjO7MST1FrKPL+tQVqMVXhLa79FoialVk6Mo9F67m15TBDz2AyZkudj2mTvDz7nZm9uu56XF8zKr+VGkrc0KTmLirxFYof7xwWzGxCIrKGYgnUkMbaW0Phat4pWzMyupkuIc4yYaQxNOX2JYwozKT07pVSLWOxNXaWHdWKmor9Xr6+pLGGZXsXvCOZ2aSITmExyjuSpmQZ7XAIYn5tbeelQOlGSllTTXLfT9ORrlTvbcsucJJFwMzQlldVBBUkHRgTqNdr1UlsUMdn8CWRtPtvuYrkbj8rYxYpJGdXVgAzEgEBmvbx7p+tRxbucLheJquuozk2mmtX01OnVMeoPNxLHJh4XlkNkRSzHfQeXjWspKKuyWhRlWqRpx3bscY41KYsLHLiI+3xM5YWmZnVQ5LGyk2XTKLC1VrOEE2ryfXudtSjiMTOEZZaUVf4dPl0+vPUtOWOIEw4fFxr2bxsIWWOwDxNKisgDXv8q21vcb61JTleCl0KeLpeHiJUrtqWuu97N3f669jocnM0CuVJeysUaTIezDA2IzeRuL7XFW4029FucGri4U1mknl2vyXvbvYsMJxCKYkRSI9t8jBv0rVwkldokhiKU5OMZJtFLxzhDdqZogXLkCRdMwCqQCtyNNBp5k+NbXzKz5bExjuLYN55sOUA7rXKMO+SSvdAI0Omu1utqmpPJGSaev6fUwzRYTDZZ1XFJJGuZDGSFKM4YkKzKTY3AIGm2u9jElZXW4LbjXNuFwcgjnks5AJCqzZQerZRp+tSUsLVqxzRWgbLqNwwBUgggEEagg6gg1WatozI6gCgCgCgCgCgCgCgCgCgKZ+NQz9pDAySyhT922x1tfvaMBe5tVeOIhVuqbTf5+pYdCdOzmrI8EfJ4HZ/et3L3BVWAuQe4SLqQLi5vpW6ptWszR1E73RoMDg1hQIg0G56sbWzE9TpvW8YpIjlJtnorYwZrmKArOsxHc7MIWAuc2ckBvAd7Q7atfpUi1jYzyMdzrh1WIyIqK7MEdyNcpBNrgeKr7VawUm52d3bVLuSUnqescPC4AxBgR2Td5trsC2by1N/KoI1W6yqPe9zVSea5v8Ah2LDwRuQVzRo2VrllzKDY+YvUU1aTSNXuZDljhM2H4hM5jPZN2gVrraxdWXS972v08ahjFpnHweEq0cTOT+V39dDcKT4VIdcpOelJ4bihlzfcPoL32306jf2qOrfI7FvAuKxEHJ2V0YXmSVTw1mD5h2SjOLMSGygnSw1B/Ok3/bfkbYaL/q4pr/bZ+YuEVFweGhXuiXs172hFxnLWH8Vx9WrajZRXkV+Iuc607//AFZ+V/xeRZcxlooAkCaEkMAobQ62sfEmrFLK23M5WPdaNOMMOt3bbY8XBZftDPHMPvEU5XXunexBy6Gxt9a3qf27OGzKmEf9Wp08Qk5R0vz1/wDDc8pY4zYZc5vIl1kB3BBNr+1qjrRtK62Zc4dVcqKhJ/FHR33/AC3PmXNRF883EcdHh4zJMwRFtdjtqbD1NyK3pwlOWWK1ByPmyPBYvFtPHjVVZMvaBopmYFVCXUBddFGhI1vXaw/jU6eRw27o0djonKfMGFxCiDCsx7GNBZ1KkooChtd9hf1FczE0KkHnnzNkzQ1VMhQBQBQBQBQBQBQBQCMwAJOgGpJ8Kw2krsyld2RyiJ8NgMZ2yTmfKz5Y40IPeBFmdjlsLna97DQVwIyoUKmenK/ZffodqUa1aGSat3/g6Jy7xpMbD2qArqVZSQSCPMb6EH3rs4evGtDMjlVqLpSystKnIQoBk0SupVwGVgQQRcEHcEVlO2qBQ8R5XWQEKQVNjklBkW4/mJuAbedjr5VvGpZ32fbQ2TIV5WZUQrLeSNy6ZlHZKbsAuUC5Cq1hc9L+mVUSe35/IueDmznGXBLGvYKJXzE5mugVSBcZd73va+nnVrC4WNVtt6Ikp01IuOTuYRj4C+XI6tldRqL2BuPIg/rUOKoeDOyd0aVIZXYvWYAEk2A1JOgA8arGqTbsiji5sw0qyfZpBO6C5jjBL6sEvlNrqCwuRoBUaqxkvh1LlTAV6LSrRyrv5Xtz17FJDyXKUzmYJK8zTSx5c0BZ1IZQNGAJObc2NFBrmYqYiEnbLpay6pX07X+h75+WhFF2gYyTIRIWcKC2SIoUGUd0EFiBrqakguvMpYmbaTirKN3brv8AuV/Fp/7M7A2umhHTNbw9a3pr40V8XO1CUk7ab+ZXcpYBUj7S+Zn6i9gFJAUX9/8Alq2rTcpakPDcPClQTjrfVvqaHk0DtsWSe92iAgfKFCd333J9RSfyxGFt49Z21uvqrafyamoi+YP4wSkYOJBoHxC3PkEc2+tj7V0OHL+432+xrI5dxuFUxEyxCyJK6LudFYqLnxNr11aMm4Rct2as3XIKKvF5BEuVfsiEgCwBaPDsT5XYk1Qxbbw6zdX6s2W51OuSbBQBQBQBQBQBQBQBQEeIiDoynZlKn0ItWso5k0zMZZWmjgGKQxysrbgspHgyHX9/pXlHDLeL3TPSZru62Z0D4SYeRVmbTsWIA11zDXbpo/6V2eGqVnLl7o5ePcdFz9mdDrqHOCgCgCgCgOUc6c0YXFuYpIJT2Lsqyo6q9wcrWBBBUlRv4DauzhcNUprMpb8raepapwlFXuHL/O+FwMfZwYeWxbM7PIpdjYC5sLbAaCw0pVwU6ss05fsYlScnds3/ABgHGcPl+zm5mw7dnra+dDYX6XvauLWpu0oPfVGMNUVGvCcuTT/RnI/h3hXwOP7bHBsIixuLzgxZy3dyqG1bxuLgWHiL0KMfDn8Wh6biNRYvD2ofE276cvPp+WO34bELIivGwZGAKspuCDsQavp31R5OUXFuMlZktZNTPcX4DcOYVUqwXNDbKCQdSpuACQeulwNa3UtSvOlo0kmny+3L+Skm4ViYcLJlVYlDdyzZ5FS4uxGqlrlj81rb2rOjd3qRtVI03GKSXLsvzv6Gq4DBCsWfDqQJTnYkksWOl2JJ8LeHhWsr3syahlcM0Vvrrv8AX88iwLVqTHmxuGimAWZEkAYMA6hgGGzAHrrW0ZyjrF2B89Y6clpv5pix9jJ/3V6KK+Xy+xGd95fQLhodAG7CEMbam0YFifKvP1Xeb82bosxUZkKAKAKAKAKAKAKAKAaWoDFfEXhkb4YyoiiRHDsyqAzKRla5GptcH/LVDH0c9JuK1RdwVXLUs3oVfwsxLJ2ykN2ZylTY5bi+x66Ef/WouGqaTutGSY9xdrPVHRFxF9q6hzh4egHA0B4eL8ZhwiZ8Q4QHYbsbeAGpqehhqtd2pq/sQ1q9OirzdimwvxAwTkBneO5sGkjZUN/57ZR7kVJPB1Iuyab7NXNY4mEldppd0cj5lgMWOxClT/eSn8IaQOrehBH1FdWlK8YPsdSLukyqZwCCet10Ox3v9Vt7mpZPVNGzNpLzVPhuC4cQMUYzTR57AnKhLAAn8QF/5a83xaThU+Hn9jo8KwtGtWm6qvZaLuc5x2OknYySu0jm/edix06XPSuO7t6nokoxg1TSVr9kd1+D+O7XhaD/ANqSSPX17QD6SCuhh38FjyXGIZcS5dUn7extr1OcsWgCgMFz+DhYlGHLRiaV3lKswu1gd76A3Jt5Vaw9pPXkcPizdGC8PTM9SH4d8YZ5GhclhkLC/QqRr75vyqTFJNKXMqcCnONSVL/Vq/k/5NvKt6onpzLyci4ZmYlCc752GZrFtfPQd46edWFiqqtaW2hiyNPBGVFqrmT0qTQGM545nnhxEOEwWUSyIZHdhmCICVFhtckH8qyXaFOnGk61VXV7JXtfqUvDubsfhZnXFRviVy3Uoqpr0IYC1t7jU/vs8rOjWjw2vSg6b8OXPd/nZ3X203LHPMONk7Io0MutlY3DW3ANh3h4EViUbakON4NUw9JVoSU4dVy/g1danHCgCgCgEIoBpjFAMbDqegoBFwyjYAUA/IBQGPxfxEw6yMkUcsxANigFiR6m+W/X9a6UuGypwUqslG/J7/8AvYoRx8ZycacXK36GcjxGOxrdrJNLh1v3UjLRnTy8PM3JqWtiMNRXh0IKXd6kdKhXqvPWk12WhXYmWN8UrYzGrMEXKFaxsQbgFlGXQk763rWE8T4DhCFk+mn59DeUKHiqc53a6mhxmBjxEBUZSrqQCLEWI3BrmK8Jd0XtJLszNcdlmw8bQSzPJC8NgZBmyyROjIM9rgHUAE23rp4aqqtTM0k76W03un5+pFTf9PKN28ut762+xlMDL2cqtYHJKj2Oxsyt/Wrs43jJHUa0Z0f4v4fPgoexTuxy7IuiqyEXsNhcD615XFJyjcu8ErRp1pKTtde5xpTbTzP7mqDPTRdtO792fSHJHCIcHg0XD5islpSXYMSXReoAFrADbpXUpxUVoeJxlepVq/HutP0NCDW5VFvQCFqA5Rxjm5sWpSaNOzvdQLhltsQ2vesbbW1OldCFFR1W55HFcRqV7xkll6c/16ltydjMBAxZDKJWUKTLZrC97LkGgvrtfSo6lKrN9S3g8fgsPHW8X1av+6N9GwYAqQQRcEagg9aqNW0Z6GMlJKUXdMdlrBsOAoCm50xMkPD8TJDcOsTFSNx4sPAgXPtQs4OMZV4qW1zC8scCjiVJdWkaMZnYkk5rMfzrNxiMTVqvLN6J7dD18Z5hgwpCykliL5VFzbxPQUSbJMNgK2IV4LTqzM4qRMbPHJgJBHMrBmDjK/dIKuo1DEW/S9bXcVY6tKviOH0J0qsc0Xt013/Ut+IcR4nhvvftBlUasMiaD8IFiPSxpHLszGBr4Cs/BrUlG+zTZteSual4hGbgLKgGdRsQdnXy8un0rEo5SrxbhcsFNNO8Hs/Z/mppa1OQFAFAFAFAFAVHN0uXA4g5ghMTgEkLclTZQT1O1WcGm68LK+qIMS0qUru2hzrkSJTAXt3i7ZvHS1h9LfWrXFpyliNehX4dGMaOhB8QOKNGiQobdpmLEaHKtu77k/lWOGUYzm5S5DH1XCCS5mEkgKxq+lmYqPHui5NvDYe9dnx14vhJcrnL8H+14jZvPh67fZ2BvlEhy/QE28r/AL1xuKJeMrb2Orw9vwtepY81YdpMOyoL3tfocoNzbzsNKpUJxhUUpci1Vi5QcURcG5RwmJijnjEmRwGAJ13tlO+xBFWKuJrQk4tksK7lG6NzEwQVSMHz9zThiuPxCAXPbuQBqbOxYfkwrmVIvO0e2wtWP9LCbdlZfY7zylNkwOGRxZlgjVh4EIBY+ddCmrRSZ5HFyUq85R2bfqXInvW5XHB6AbOe41v8J/SiMS2ZwKP529F/euotzw0vkX19iSOa0lvABgfcg/oPrWU9TWUE4X+h2PkicvgYydbF1+jm35WqhX/yM9Xwp3wkPr6l8DUJ0R1AYn4r4lxhoYY2KDEYhIpCpsShBJW/nWUXcErZ584ptefUiwUAjjVF0CgADyFYKbbbuznnNvL8/wBoaRAZRI1wRoVvoAfIDr5VIpJI9Hg+K0aeHy2s4rbqZ7EI+HlIDWeNrhl6Ea3rbdHWhOOJw6k1pJbHYeF4oYjDxyEfOisR6i5FQniasMk3HozKciYxMLxWTtW7GMCVQXBUEFxlHkLAG500qV3cT1uLVbF8PhGCzNWvbXlqdqU3FxqKiPHNW0YtAFAFAFAFAcv+K8rti8NExIicCx2BYyZX9wuT0zeddzhtRU8PUlH5va2nucnHQdSvCMvl/ktcHAsaBUAAAsAK4kpOTu9zqpJKyK/i3A4sQytKLlQQNSNDbw32FSUq9SlfI7XNKlKFS2ZXsc95jF8U0Ua2WOyIqjxAYmw6kn8hXcwLSpeJN6vds5OMTdTJFaLodG4RhFghRF2UfU7k+5rhVajqTc3zOvTgoRUURY6SSWVMLAFEkyuQ7nuoqWzGw1ZrNcDy3rejCLvOeyt9TWpKWkY7s2PD+Gx4TDxxA2SNQoLEC9up8ybn3qviMRFXq1GkjaKUIpdCnn43nkdIIy4Q5Wcmwva9gPcVzJ4nE145sIlbrLn5L7muaUvlIsMmHaXtJIUEtrFyozgevUelc6PGK+HqqGNp27r8d/oYWJqRWSWxpIsMoAta3SvSKSaumTXPQsVZA8LQBagOW/EfhsWGdDAioWR2a19SDpudBrsNKuUJNptnnOKUKdOcIxVk7/uzJJGWlAUEkrYAAkmxvoBvU7dndnKjFyjliru52DkXDvFgkWVSjFnbKwswBOlx08feqNaSlO6PVcOoypUFGW+pH8ROLSYXh8jwkq5KoGG65jqR4GwOvnUa1Z3OHUY1cQoy23OM8L5kxEcwl7aRnGoZ3ZifFWudQfCprK1j2tOjRqU3QnFZX2R23imBXi2AjKnIzCOaJrXySAZhfxGpU+pqHY8Qm8LXlB6rWL7r81M3wLiJxEIcgKczKQDcXRitwbDQ2vWCHEUlSqOCM/z9xeSEJHESucEs438MoPQ7+e1bwVzqcIwlOq3Oprbl7mJwHDJcUbRg2JsXOw8T5netnJI6uM4lSoRcI6y6Lkdf4ThhFCiDZVCj2FqiPJSk5NyfMzPxFVEjjfQPnsPErlNx6bVvTdmd3/8AP1Z068rbW19jo3IKOOG4ftTdilx5KzEoPZSorWW5z+KVI1MXOUVz/fn+5oKwUAoAoAoAoDC/GDEZcEi2FnlAJtqMqswAPQkgewNdThMIyqty5I5/EZyVNJc2efhCZYUBYtZFuxNydN71zqrvNu1tS7BWiketq0NzmnN+HkbGFUUkMqkBRvuDe2+w32vXY4fKkqblO2j5nMxqqOaUOZrkxTYXBB5Rdo41utxqQALX8TXPlFVa7UNmy6pOnSTlyRp+XuXJExH2nFFM4QpFHGSyoGsWYswBZjYDYADxpOpBQ8OH1b5/wIwk5Z5foefmybt8THAFP3RWRzeylXGg89QD7VyKidXEKOXSO9+66Gz1l5EuFwax3yC2Y3PrYD9hVynTjTWWCsjdJLY8fGpEy2Js9u6QLkf+K53FJYaVPw6zs91zaI6uW1mebAyZgqrOxYCwVxpp0APT0Nc94DA4yKjCbulZXfs/Y0yQlsy2wnHDCwWa9vrbzB8PKoMNWxfDqrpVryhv1t5fZmsZSpuz2LzC8TST5Tvte2voRXWwfGMPip+Grxl0fPyJYVYydj0GUV1SU518VRfsmG2SRSfPQ/1+lWsO9Gjh8Yg81OX09Ci5Oa2PhPhn/wDzapa/yM5/C/8Asx+vozrCT1QPWHL+a+fosbBJh0hbK2zswBurXVgoB0uB12JqSMD1XD+DunJVXP4lyt739jDcN4LicQf7PBJJra6qcoPgXPdHua2crF/EYqnh/ndmdhXk/ECHDJ2oIijUSRNJII3OSxWwFrBrsCRuNuoiueWnjFKU3tmd07K613vv2auUmE4dNwpZExEbNCM0iSwq8qKCLsjWF1tbdgAfGj1N66WLkp038WzTsvqut+iMTznjWbElxmCFEKXvlZSoN7HQ6k/St4pWOtw6jT/pu6ve26N3yvhguGi7qqSgJCiwBIubfWozzVZ3qS1vqXi0IzOc9vEMK3aFcwIMe2bNfp5WvfyraO51ODyqRxMZQ259LdzT/CeGVcBeYMoaRmiVgQQhC62OwLBiPW/Wk3dknHK9Otic0OiT8zZ1qccKAKAKAKA8HGuERYyFoZ1zIbHQ2II2YHoRUlKrKnLNF6mk6cZxyyMVxrlnEYTDlcLi1JFhFHKiLI1iO4JCwUm23d8tN6tU50qlTNOD72287W9yCUKkIZYy8r7/AJ9DzwcSkdci4ec4i1uyMbrZv5nYBVX+a+1RvDWesll639t79jfx9NE79PzQiigxkKlcThpJJgSEaFc6SDocw0TzzWrMqVOcr02ku/L7/QxGpOKtNXfbn9jR8H5P7sT413lkWztHdexElyRoqgvluBqSNL1rKsotqkrd+f8AFzZU27Obv6GsNViYx3FpS/ESFUL2cahm6ur3IFulj1qlBOWJk1pZJed9b/QjWs2eurpIZvjOGcOzkXU9RrYAV5biuCrus6qV0+nIq1YSvcrVUlFYqVDC4B3H9DVHE4Orhcspc+hpKDjuXnBcZ2oMcmrJbU9VOx9elel4ZjHiKXxbos0p5kOxv3BzLop6eDDW48K4/G8DGnKOIp6O/LrvchrQt8SNJA5kjRv8SqfqL16WhNzpRk92kyzF3Vzy4zhayizgMDuCLj6GpTJ5OF8pwwy9ooOa1hc3Av4DpW8qkpKzZXpYWlSblCNmyx5gHZYLEOP4YJSPUIa0L2GjmrQj3XqfN6v3iPC2vrU57ZT+Npci44DzBNg5M8EhQm2YDVWt0ZToaNJ7matKjiFlrK/sdj5K53XHMIpVCTZbjKe44AubX1BtrbXQb1HKFjz3FODPCx8Wm80P3X3Xc03GMD9ow8sJNu0jdL+GZSL/AJ1ocelU8OcZ9Hc5LFNAIUw2OXLLGViZHUkhh3Q17fKdO9trWS/Uw9ZVJVKL+F3d0+W9vPsaqBAgAGnQVg5gs+LSO3aMqXIUZiBcnYa9aG8Kcp/Kr8zJfEWFMsUhtnDZQetrFvyIH1reG53OAT/uyhLWNr/U6rypiXlwUDy3ztEpYnc6aMfUWPvWr3OVjYwjiJqntd2LasFUKAKAKAKAgx2LSCNpJDlRFLMfIVvTpyqSUI7s1nNQi5PZGIl4a3EcQ06gAdmiBMQNYgb95VXMGzam11I2O9XJVFCmqSeibu4/7em31K0YOU/Etrbny9TcYSARxogJIRVUE6khQBc+elUZO7bLSVlYlrBkSgEoCn41woyMssNhKoy2Pyuu+Unob6g1VrUp5lUpb809mvv0Zq073RU4DFiVMwBGrAg9CrFT+YqajU8SCl1Mxd1clmNlJPQE1vKWVN9DL0MnisUZDc7dB0FeJxeNq4qXxbcl+blKU3Lcn4BExnL27uQKD4m9z7bV3uD4WpRg5TVrk9KLSuy94jgxMlj6jw9/Kr2MwqxNPI3bmvMknHMrE3A+IWZYm0/hA3ykDS3ka4PDMTiMPinhazuuXb+H9ivTlKMsrNFkr1JaHBaA8HMeCafBzxJ8zwuq9LsVNh9bUJsNUVOrGT2TR83YvASwORPHJESAQJEZCRtcBhe1wRfyNTJnsaVSM3Jxd9tvIgZrEeZ/askkpWaXU1fw5lI4lhrf4yPYow/Q1iexHxGV8FNPp7n0FUJ4g83E+Hx4mJ4plDI4swP1Bv0IIBB6EUJKdSVOSnF2aMfP8Os4W+Nn+7uYTlS6noXNryW9qzcuQx0YttU1rvvr5dDxY7kDFYzIuLxEKojXPYqxZ+l7NYIbX8RrtROxJRxlHDNyoxd315fpuabCci4GMgmHtCvy9s7yqvkFclRt4VgrTx1aSava/RJX87GkAoVAoAoAoDP838zLgIxoGke+RSbAAbs3kPz+pHQwGBeKk7u0VuyljcYsPHa7exy2b4kY3PmWQWv8pRMvpa17e967EsDhbZYx+t3c5ccZiL3lL6WRueSedF4nnw+JjQSZCSALxyJswytex1GmtcfF4N4e04PT90dTDYpVvhktTZYXCpEuWNQo308fEnrVBtvcuJWJawZCgEoAoBKAzOJ4W8EjtEpeJ2LlVtnRjvYH5lJ18qpJToSdlmg9dN1180R6x8jzpiBJFnTZluLjxHUVZzKdPNHmje91cx5IzL2mq502sp1YAX6EXI00ryuArU3iItx17aL9PtYq02syNpDGANK9cWyQ0BW8EQS4zNJdcuqLpqyi2voNf+a+eo1aVbiLc01JbLy6+xXTTqamzvXoSwKDQCk0Bw74zzX4h+HDoB9Xb/qqSGx6XhV44WTXV+hhJN19T+lbHUn80fzkar4c/wDqeG/Gx+iMaxPYh4i/+JP85n0EGqI8YOBoBb0At6AWgFoBaAKAKA4v8XJGGOIbbso8n4db/wCrNXpeGTSwtl1dzg8Qi/6i76GDq2VTY/C1AmMM8jBIoI2LuxsoLjKq+p1IH8tUcenKmqcVdtl3BWjNzk7JG6f4nYVZMpWXJ0ksPrkve35+VU5cHqxhmclfp+fncsx4nScrJO3U13D8fHiIllhYOjC6sPpsdQQdCDqK5c4ShJxkrM6EJqSzR2J71qbBQBQCUAtAZyXgckTH7PkaNiTkYlShOpCkA3W/TpVONOrR0ppOPR6W8tHp6GiTjtsZ84COZQ1jGysC6j+FkIJUjpqKr08JhqklXgsrW9uTXJrl+xqoRfxIs+HYxZkzIdL2+lXqFeFaOaBvGSkroJuIRo+RmCm19dBb1rWeKpQnknKz31Dmk7Mg4TA8uLEiD7pTdn6EhbWHiSfyHpXKhQ8fHOvD5Vz6u3IiSzTzLY1pau6TjTLQB9oFAcO+LRvxFz0Mcdvpb9Qakhsen4X/ANW3dmRjizsANyQB76VudOVt+h3HlfkrDYGQSoXklAIDORZcwscqgWGhI1vvULbZ5PE8Qq11lei6I16yVgokqtQDwaAcDQCg0A69AF6AdQBQFLzLyzBxBAs6m63yOhs633sdiPIgip6GInRd4siq0YVVaRyHmPlbD4JyrYztWB/uo47yejNmyp+vlXew9erWV8ll1ft1/NTjV6NKk9ZX7GfmxpyhF0QEkKDpc6Zj/ia3X9BpV2NoarcqSbmrcjyPewY3sSQCdiQASAfEAjTzrRyV7N6myg7XS0OifB/jmSV8K57sl3jv0dR3gPVRf/JXK4nRvFVFy0Z0uH1bNwZ1q9cU6oUAUAtAJQCE0BX4rhMMj53QFupBIv8Aise971XnhaU5Zmtee6v523+pq4J6kWN4PHJYreNgAA0dl0GykWsRWamHUnmi3F9V78mHG+qKKW2ExFlj7RjHmeSTVmUmxVLaKBYX0O4rn1fEw8pOEc7td33a7aW0/ERu8dtTR4XELIgZPlO3lbQj63ro4etGtTjUhsySLTV0E0gUEsbAda3qVI04uU3ZIy2krs8X29DsT9DXKXHcE5Wzfs7EXjwGyuSNK6sKkakVKDun0JU09UY7m3ltcYLsSJFFlYfUKfEXqROxcw2MqUNFtdN/Qw3AOWcQ+LRWjKBHVnLaCysCbeN/Kt3JWO7ieJUVTai7to7dDfrUZ5c9SUBOpoCQGgHg0A4GgHA0AtAPoDz47FrDG8khsqKWY+Q/U1vTpyqTUI7s1nNQi5S2Rx7mrn2ae6xsYozsiGzsPFnGvsNPWvUUeHUMMk5/FI89Vx1Wu7R+GJhpJSf6VPKbkQRikMrQ3JZMV/ZpIm1GZJU/lkQ5SfQo739F8Kr16d2prkWKNSycHzJ+X8SyYmB475hLGVt1OYae+3vW9S06Tv0NKV41VbqfSRNeVPRCigFFAF6AaTQDSaAQmgGk0B5sZhElFpFDAajcEHxBGo9q0nTjP5jDSZTYN545uzKfd5jlyraNY+hB8drjcm/rXPhGvCukn8OqatolyafqmRrMpdio5o4g5mMYJCpbQaXJANz9a5HGcRKdXwn8q+xFVld2K3D490OjEjwbUVw50YS5ENkXmC4kCL9P4h4VNw/GVMDW6xe69/NGac3B9i6EAOte/TTV0XyaPDjwrIPSIKAd2dAOC0A8CgHCgHCgHCgCgJDQFBz3EX4diANxHm9kYOfyU1bwEsuIg+/roVsZHNQkux8/TtdjXp6jvI89BWQzEQMhjLfLLGWT2kZD73Q/UVWVS9Rx6f8ApZdO1NSG1MQjkcqQRuCCLi+o12O9YaTVmZTs7o7ZynwLAyLFjYIER2UMApbIjjRsqXyqQwI0Glq87Xq1oXot6I7tKnTlaqlqzXg1TLI8UAE0A0mgGk0AhNAITQDTQDSaAq8bxcI1lGa3zG9rHwrhY3jlPD1PDhHNbfW1uxBOsouyMzzCyyMJUuCQA6ne42bzFtPauRjcTRxMlVp6Pmn69yKclJ3RT1RNCXDuQe7ck6WHUnYfWnhuo1Fbi1zoOBhKxorbhVB9QNa95h6bp0owfJJfoi9FWSR6kFTGSdaAdagDLQBagFtQCigFFALQDiaAhxEQdGRtVZSp9GFj+RrMW4tNGGrqzPm7iuDaCZ4n+ZGZD5lTa/vvXrYzU4qa5nmpQcJOL5EOPxubDxod4ZWKn+SUDMvsygj8bVWqQy1PEX1LFOeaGR/QgqyViHCCwKn+E29tx+RqKjosvQlq6vN1OsfB/il45cOx+QiRPRtGHoCAf8xrl8Up2kprnodHh9S8XDodKU1yjoil6ATNQCXoAvQCUAlAIaA8XF5ikEjDQhDY+BIsD+dV8XNwoTkt7M1m7RZzlHI1Bt6V4ZpPcpHo+1X+b6j+lR+HbYWI8l9tfStr9QXfL7wxtmcNn6EgFR5gb3rqcOxeFoSzVE83XdL39SSnOMXdmrgnV/lYH03+leoo4qjW/wAckyzGSlsz0LU5sSLQEgNALQBQC2oAoBaAKADQDGNAYTnjkQYxzNAwSYgZlb5HsLA3GqtawvqDYetdHCY90lklqvQpYnBqo80dGZ/g/wAN37KY4rKHaNliQHNlcjR2I03Gw8anr8Ri2lDa+pDRwLSblvyOeFCuhFiNCDuCOldZbHMe5C2jg9GFj6jUfv8AlUb0mn10/P3N1rFrobj4WxsMU8g+URlSel2KkD/TVDic14ajzuXeHxedy5HW0mvXEOsSq9APVqAeKAWgCgEoBDQFRzObYSS38v8AvWqHE21hZ27eqNKnys5rxWZkiYqbHTXwua8pQipTSZVirs9UMoZEI6xpfzYIAx92ufemIy+I8qstPQPceDUBgnixTL5+taSppmLFpgeIqSAe6enh9elVpU5weaL/AE3NGmjS8Lx+dijHUC4PiK9ZwPiVSunSqu7WqfVdy1QqN6MtVNehLBIpoB4oB1AFAFALQBQDTQDGoCJqA88goDk/xA5VdJmxEK3jc3dR8yudzbqDvp1JrtYLGxyqnN2aOVi8LLM5wRWcqcuPM+eVSIrW1Fix8h4edMfiY5ckHr25DBYeWbNJaep0nhnD1iULGoVRsALVx5ScneTudSMVFWRbwitTJ6koCRaAkFAOFALQBagGkUB5sbhxJGyNswI9POo6tNVIOD5mGrqxz/iHK073iA+YgCTdAL/N9OlebpcMrwrpNadeRWVOSkeOTDCFjGpJVCUBO5Cm1z5m1c7FJKtNLq/U0luxKgMHl4jiDHHmWxsRcHqL6jyqWjBTllZlK56ka4B2uARfwYAj8jWk4OEsrMF7y7iD28dz4r/pP/irPCvgxkbc7+jNqek0bdTXtS4SA0BIDQDhQDqAKAWgCgGGgGGgGFaAY0dAePE4YN8wvQHnOFHhQD1htQEypQEqigHgUA8UA6gFoAoANARsKAhagOa40/ev+Nv9xrw2I/zS836lJ7sr4cWTO8ZGiqjA/i6GsSppU1PrcW0uJxb+5f0/cUw/+RCO56oJQ0URHSGMH1Cgf89Klx0lKrpySX7GZblpwA/2iP8AGKcPX/Kh5iHzI6Cpr2pcJVoB4oB4oB4oBaAKAWgGWoBMtAGWgGPQHndaAjyUAZKAULQDgKAeBQC0AUAXoAvQBmoBpagIJGoDm2PFppB/O/8AuNeIxStWmu79SlLdlXAP7TKf/ji/WT+lYk/7MfN+wex6MXHnjZfEWqOnLLJMwj3rwt0hRlBZSo2F7eo/erdbBVVBVUrp6+Rs4u1y95T4cb9q4tbRL9Sd2+mnua6PB8G7+NNeX3JKUP8AZmtWvQFglWgJBQDhQDxQDhQC0AUAWoAtQDGNARtQEZFANy0AZaALUAtqAKAKAKASgGk0AwmgGM1AQStQGS47w4ly6ddx+4ri8R4bKrLxaW/NdSGpTvqjOJAVlkLAi6oBcW+XN/3VyMRhqlGlDOrav2IpRaSuTGqSV3ZGhvuFQlIkU7hRf1trXuMPB06UYvkkXIqySLJBUxsTKKAlUUA8UA8UA4UA4UAtALQAaAaaAYaAaaAaRQCWoBLUAWoAtQBagEoAoBpoBrUBGaAjagIJBQHhmhvQHgxWADixH9airUYVoZJq6MOKaszzYbl8hw2a4BuBbXSudh+E06VXPe9tkRxpJO5qsNHprXWJT1rHQEgWgHgUA4CgHAUA4UAooBwoAoANANNANNANNAJagEtQCWoAtQBQCWoAoBKAaaAaRQDCKAYwoCJloCFo6Ab2NASolAeqKgPUooB4FALagFtQC2oBbUAtALQC0A00AhoBpoBKASgEoBKAKASgCgEoBKAQ0A00Aw0AxqAY1AMNAIKAetATJQHpSgJBQDhQCigCgFoBaABQC0B//9k="/>
          <p:cNvSpPr>
            <a:spLocks noChangeAspect="1" noChangeArrowheads="1"/>
          </p:cNvSpPr>
          <p:nvPr/>
        </p:nvSpPr>
        <p:spPr bwMode="auto">
          <a:xfrm>
            <a:off x="2289175" y="-128588"/>
            <a:ext cx="50673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AutoShape 32" descr="data:image/jpeg;base64,/9j/4AAQSkZJRgABAQAAAQABAAD/2wCEAAkGBxQQEBUUEBQUFBUWFBUXFRYUFRUUFRgXFRUXFhwVGxcYHCggGBolGxQVITEjJikrLi4uFx8zODMsNygtLisBCgoKDg0OGxAQGywkICYyLC80OC80LCwvLDQsLCwsLy8vNC8sLC8sLC80LCwsLCwsLCw0LCw0LCwsLCwsLCwsLP/AABEIANkA6QMBEQACEQEDEQH/xAAcAAABBQEBAQAAAAAAAAAAAAAAAQIDBQYHBAj/xABAEAACAQIEAwYDBgMHAwUAAAABAgMAEQQSITEFBkETIlFhcYEHMpEUI3KhscFCYtEkM1KCorLwwtLhNVNjkrP/xAAaAQEAAgMBAAAAAAAAAAAAAAAAAwQBAgUG/8QANREAAgECBAQEBQMEAwEBAAAAAAECAxEEEiExBUFRYRNxscEiMoHR8JGh4RQjM0IkNPFSBv/aAAwDAQACEQMRAD8A7jQBQBQBQBQBQBQBQBQBQBQBQBQBQBQBQBQBQBQBQBQBQBQBQBQBQBQBQBQBQBQBQBQBQBQBQBQBQBQBQGb5n4nLE33JIyR5yFCEuWawHeU2ACsfO/lWrZVxEpqLcL6Ltz809tx/LHG2nCiTUupZWsB8pAZSBpubg+FEzGHrSllb2krrtto/Y0NbFsKAKAKAKAKA8x4hFlZu1jyr8xzrZfU309638Od7WYJIsQj/ACMraA90g6HY6dDWri1ugS1gBQBQBQBQBQBQBQBQBQBQBQHj4pxFcPHncMbsFAUAsSdgLkD86jqVFBLS93Y3p03O/bUz8nOJz5EgGa1yrTIrEb2AAPet0Nh51GqzzKOl+l9SR0llza28tDSYDGpPGHjJKm41BUgqSCCDqCCDU6dyFqx6KyYCgCgCgIsVNkjZ7Fsqs1hubC9hWGazlli5WvYzUMp4nCJYgsZtIjhiWJIGiAgAW7183TXStU8yKOHrSxVLPa17p8/z8R6uA8FeIoZLARrlQAglrqBdrCwG+g8Aa2sWoQel+W3Xbn9vqaCskwySVV+YgX2uQKXMqLeyPNgOKwTlhBNHIV+YI6sRe41sdNj9K1jKMtmSVaFSk7VIteeh7K2IgoDMc04x2kGHQlEMZaUgC7ByVCAnUDuvcjy1qaDUI5+d9O1vxWMHPeaXkicGMJFGgAQhULOx6AWNvp0PjVvCKnNWabb33sl17mGaHgJeP7PLkRJSyo4yhcwlYKwNrWOzeoGlVpOOeUYu8ft+foZOkVXMhQBQBQBQBQBQBQBQBQBQBQGd50FkhYnuidQw/hOZWAJ8CGtbzNV66+KD7+qf4iei/hmu3o/y5iMdgVTGxNcjO7MST1FrKPL+tQVqMVXhLa79FoialVk6Mo9F67m15TBDz2AyZkudj2mTvDz7nZm9uu56XF8zKr+VGkrc0KTmLirxFYof7xwWzGxCIrKGYgnUkMbaW0Phat4pWzMyupkuIc4yYaQxNOX2JYwozKT07pVSLWOxNXaWHdWKmor9Xr6+pLGGZXsXvCOZ2aSITmExyjuSpmQZ7XAIYn5tbeelQOlGSllTTXLfT9ORrlTvbcsucJJFwMzQlldVBBUkHRgTqNdr1UlsUMdn8CWRtPtvuYrkbj8rYxYpJGdXVgAzEgEBmvbx7p+tRxbucLheJquuozk2mmtX01OnVMeoPNxLHJh4XlkNkRSzHfQeXjWspKKuyWhRlWqRpx3bscY41KYsLHLiI+3xM5YWmZnVQ5LGyk2XTKLC1VrOEE2ryfXudtSjiMTOEZZaUVf4dPl0+vPUtOWOIEw4fFxr2bxsIWWOwDxNKisgDXv8q21vcb61JTleCl0KeLpeHiJUrtqWuu97N3f669jocnM0CuVJeysUaTIezDA2IzeRuL7XFW4029FucGri4U1mknl2vyXvbvYsMJxCKYkRSI9t8jBv0rVwkldokhiKU5OMZJtFLxzhDdqZogXLkCRdMwCqQCtyNNBp5k+NbXzKz5bExjuLYN55sOUA7rXKMO+SSvdAI0Omu1utqmpPJGSaev6fUwzRYTDZZ1XFJJGuZDGSFKM4YkKzKTY3AIGm2u9jElZXW4LbjXNuFwcgjnks5AJCqzZQerZRp+tSUsLVqxzRWgbLqNwwBUgggEEagg6gg1WatozI6gCgCgCgCgCgCgCgCgCgKZ+NQz9pDAySyhT922x1tfvaMBe5tVeOIhVuqbTf5+pYdCdOzmrI8EfJ4HZ/et3L3BVWAuQe4SLqQLi5vpW6ptWszR1E73RoMDg1hQIg0G56sbWzE9TpvW8YpIjlJtnorYwZrmKArOsxHc7MIWAuc2ckBvAd7Q7atfpUi1jYzyMdzrh1WIyIqK7MEdyNcpBNrgeKr7VawUm52d3bVLuSUnqescPC4AxBgR2Td5trsC2by1N/KoI1W6yqPe9zVSea5v8Ah2LDwRuQVzRo2VrllzKDY+YvUU1aTSNXuZDljhM2H4hM5jPZN2gVrraxdWXS972v08ahjFpnHweEq0cTOT+V39dDcKT4VIdcpOelJ4bihlzfcPoL32306jf2qOrfI7FvAuKxEHJ2V0YXmSVTw1mD5h2SjOLMSGygnSw1B/Ok3/bfkbYaL/q4pr/bZ+YuEVFweGhXuiXs172hFxnLWH8Vx9WrajZRXkV+Iuc607//AFZ+V/xeRZcxlooAkCaEkMAobQ62sfEmrFLK23M5WPdaNOMMOt3bbY8XBZftDPHMPvEU5XXunexBy6Gxt9a3qf27OGzKmEf9Wp08Qk5R0vz1/wDDc8pY4zYZc5vIl1kB3BBNr+1qjrRtK62Zc4dVcqKhJ/FHR33/AC3PmXNRF883EcdHh4zJMwRFtdjtqbD1NyK3pwlOWWK1ByPmyPBYvFtPHjVVZMvaBopmYFVCXUBddFGhI1vXaw/jU6eRw27o0djonKfMGFxCiDCsx7GNBZ1KkooChtd9hf1FczE0KkHnnzNkzQ1VMhQBQBQBQBQBQBQBQCMwAJOgGpJ8Kw2krsyld2RyiJ8NgMZ2yTmfKz5Y40IPeBFmdjlsLna97DQVwIyoUKmenK/ZffodqUa1aGSat3/g6Jy7xpMbD2qArqVZSQSCPMb6EH3rs4evGtDMjlVqLpSystKnIQoBk0SupVwGVgQQRcEHcEVlO2qBQ8R5XWQEKQVNjklBkW4/mJuAbedjr5VvGpZ32fbQ2TIV5WZUQrLeSNy6ZlHZKbsAuUC5Cq1hc9L+mVUSe35/IueDmznGXBLGvYKJXzE5mugVSBcZd73va+nnVrC4WNVtt6Ikp01IuOTuYRj4C+XI6tldRqL2BuPIg/rUOKoeDOyd0aVIZXYvWYAEk2A1JOgA8arGqTbsiji5sw0qyfZpBO6C5jjBL6sEvlNrqCwuRoBUaqxkvh1LlTAV6LSrRyrv5Xtz17FJDyXKUzmYJK8zTSx5c0BZ1IZQNGAJObc2NFBrmYqYiEnbLpay6pX07X+h75+WhFF2gYyTIRIWcKC2SIoUGUd0EFiBrqakguvMpYmbaTirKN3brv8AuV/Fp/7M7A2umhHTNbw9a3pr40V8XO1CUk7ab+ZXcpYBUj7S+Zn6i9gFJAUX9/8Alq2rTcpakPDcPClQTjrfVvqaHk0DtsWSe92iAgfKFCd333J9RSfyxGFt49Z21uvqrafyamoi+YP4wSkYOJBoHxC3PkEc2+tj7V0OHL+432+xrI5dxuFUxEyxCyJK6LudFYqLnxNr11aMm4Rct2as3XIKKvF5BEuVfsiEgCwBaPDsT5XYk1Qxbbw6zdX6s2W51OuSbBQBQBQBQBQBQBQBQEeIiDoynZlKn0ItWso5k0zMZZWmjgGKQxysrbgspHgyHX9/pXlHDLeL3TPSZru62Z0D4SYeRVmbTsWIA11zDXbpo/6V2eGqVnLl7o5ePcdFz9mdDrqHOCgCgCgCgOUc6c0YXFuYpIJT2Lsqyo6q9wcrWBBBUlRv4DauzhcNUprMpb8raepapwlFXuHL/O+FwMfZwYeWxbM7PIpdjYC5sLbAaCw0pVwU6ss05fsYlScnds3/ABgHGcPl+zm5mw7dnra+dDYX6XvauLWpu0oPfVGMNUVGvCcuTT/RnI/h3hXwOP7bHBsIixuLzgxZy3dyqG1bxuLgWHiL0KMfDn8Wh6biNRYvD2ofE276cvPp+WO34bELIivGwZGAKspuCDsQavp31R5OUXFuMlZktZNTPcX4DcOYVUqwXNDbKCQdSpuACQeulwNa3UtSvOlo0kmny+3L+Skm4ViYcLJlVYlDdyzZ5FS4uxGqlrlj81rb2rOjd3qRtVI03GKSXLsvzv6Gq4DBCsWfDqQJTnYkksWOl2JJ8LeHhWsr3syahlcM0Vvrrv8AX88iwLVqTHmxuGimAWZEkAYMA6hgGGzAHrrW0ZyjrF2B89Y6clpv5pix9jJ/3V6KK+Xy+xGd95fQLhodAG7CEMbam0YFifKvP1Xeb82bosxUZkKAKAKAKAKAKAKAKAaWoDFfEXhkb4YyoiiRHDsyqAzKRla5GptcH/LVDH0c9JuK1RdwVXLUs3oVfwsxLJ2ykN2ZylTY5bi+x66Ef/WouGqaTutGSY9xdrPVHRFxF9q6hzh4egHA0B4eL8ZhwiZ8Q4QHYbsbeAGpqehhqtd2pq/sQ1q9OirzdimwvxAwTkBneO5sGkjZUN/57ZR7kVJPB1Iuyab7NXNY4mEldppd0cj5lgMWOxClT/eSn8IaQOrehBH1FdWlK8YPsdSLukyqZwCCet10Ox3v9Vt7mpZPVNGzNpLzVPhuC4cQMUYzTR57AnKhLAAn8QF/5a83xaThU+Hn9jo8KwtGtWm6qvZaLuc5x2OknYySu0jm/edix06XPSuO7t6nokoxg1TSVr9kd1+D+O7XhaD/ANqSSPX17QD6SCuhh38FjyXGIZcS5dUn7extr1OcsWgCgMFz+DhYlGHLRiaV3lKswu1gd76A3Jt5Vaw9pPXkcPizdGC8PTM9SH4d8YZ5GhclhkLC/QqRr75vyqTFJNKXMqcCnONSVL/Vq/k/5NvKt6onpzLyci4ZmYlCc752GZrFtfPQd46edWFiqqtaW2hiyNPBGVFqrmT0qTQGM545nnhxEOEwWUSyIZHdhmCICVFhtckH8qyXaFOnGk61VXV7JXtfqUvDubsfhZnXFRviVy3Uoqpr0IYC1t7jU/vs8rOjWjw2vSg6b8OXPd/nZ3X203LHPMONk7Io0MutlY3DW3ANh3h4EViUbakON4NUw9JVoSU4dVy/g1danHCgCgCgEIoBpjFAMbDqegoBFwyjYAUA/IBQGPxfxEw6yMkUcsxANigFiR6m+W/X9a6UuGypwUqslG/J7/8AvYoRx8ZycacXK36GcjxGOxrdrJNLh1v3UjLRnTy8PM3JqWtiMNRXh0IKXd6kdKhXqvPWk12WhXYmWN8UrYzGrMEXKFaxsQbgFlGXQk763rWE8T4DhCFk+mn59DeUKHiqc53a6mhxmBjxEBUZSrqQCLEWI3BrmK8Jd0XtJLszNcdlmw8bQSzPJC8NgZBmyyROjIM9rgHUAE23rp4aqqtTM0k76W03un5+pFTf9PKN28ut762+xlMDL2cqtYHJKj2Oxsyt/Wrs43jJHUa0Z0f4v4fPgoexTuxy7IuiqyEXsNhcD615XFJyjcu8ErRp1pKTtde5xpTbTzP7mqDPTRdtO792fSHJHCIcHg0XD5islpSXYMSXReoAFrADbpXUpxUVoeJxlepVq/HutP0NCDW5VFvQCFqA5Rxjm5sWpSaNOzvdQLhltsQ2vesbbW1OldCFFR1W55HFcRqV7xkll6c/16ltydjMBAxZDKJWUKTLZrC97LkGgvrtfSo6lKrN9S3g8fgsPHW8X1av+6N9GwYAqQQRcEagg9aqNW0Z6GMlJKUXdMdlrBsOAoCm50xMkPD8TJDcOsTFSNx4sPAgXPtQs4OMZV4qW1zC8scCjiVJdWkaMZnYkk5rMfzrNxiMTVqvLN6J7dD18Z5hgwpCykliL5VFzbxPQUSbJMNgK2IV4LTqzM4qRMbPHJgJBHMrBmDjK/dIKuo1DEW/S9bXcVY6tKviOH0J0qsc0Xt013/Ut+IcR4nhvvftBlUasMiaD8IFiPSxpHLszGBr4Cs/BrUlG+zTZteSual4hGbgLKgGdRsQdnXy8un0rEo5SrxbhcsFNNO8Hs/Z/mppa1OQFAFAFAFAFAVHN0uXA4g5ghMTgEkLclTZQT1O1WcGm68LK+qIMS0qUru2hzrkSJTAXt3i7ZvHS1h9LfWrXFpyliNehX4dGMaOhB8QOKNGiQobdpmLEaHKtu77k/lWOGUYzm5S5DH1XCCS5mEkgKxq+lmYqPHui5NvDYe9dnx14vhJcrnL8H+14jZvPh67fZ2BvlEhy/QE28r/AL1xuKJeMrb2Orw9vwtepY81YdpMOyoL3tfocoNzbzsNKpUJxhUUpci1Vi5QcURcG5RwmJijnjEmRwGAJ13tlO+xBFWKuJrQk4tksK7lG6NzEwQVSMHz9zThiuPxCAXPbuQBqbOxYfkwrmVIvO0e2wtWP9LCbdlZfY7zylNkwOGRxZlgjVh4EIBY+ddCmrRSZ5HFyUq85R2bfqXInvW5XHB6AbOe41v8J/SiMS2ZwKP529F/euotzw0vkX19iSOa0lvABgfcg/oPrWU9TWUE4X+h2PkicvgYydbF1+jm35WqhX/yM9Xwp3wkPr6l8DUJ0R1AYn4r4lxhoYY2KDEYhIpCpsShBJW/nWUXcErZ584ptefUiwUAjjVF0CgADyFYKbbbuznnNvL8/wBoaRAZRI1wRoVvoAfIDr5VIpJI9Hg+K0aeHy2s4rbqZ7EI+HlIDWeNrhl6Ea3rbdHWhOOJw6k1pJbHYeF4oYjDxyEfOisR6i5FQniasMk3HozKciYxMLxWTtW7GMCVQXBUEFxlHkLAG500qV3cT1uLVbF8PhGCzNWvbXlqdqU3FxqKiPHNW0YtAFAFAFAFAcv+K8rti8NExIicCx2BYyZX9wuT0zeddzhtRU8PUlH5va2nucnHQdSvCMvl/ktcHAsaBUAAAsAK4kpOTu9zqpJKyK/i3A4sQytKLlQQNSNDbw32FSUq9SlfI7XNKlKFS2ZXsc95jF8U0Ua2WOyIqjxAYmw6kn8hXcwLSpeJN6vds5OMTdTJFaLodG4RhFghRF2UfU7k+5rhVajqTc3zOvTgoRUURY6SSWVMLAFEkyuQ7nuoqWzGw1ZrNcDy3rejCLvOeyt9TWpKWkY7s2PD+Gx4TDxxA2SNQoLEC9up8ybn3qviMRFXq1GkjaKUIpdCnn43nkdIIy4Q5Wcmwva9gPcVzJ4nE145sIlbrLn5L7muaUvlIsMmHaXtJIUEtrFyozgevUelc6PGK+HqqGNp27r8d/oYWJqRWSWxpIsMoAta3SvSKSaumTXPQsVZA8LQBagOW/EfhsWGdDAioWR2a19SDpudBrsNKuUJNptnnOKUKdOcIxVk7/uzJJGWlAUEkrYAAkmxvoBvU7dndnKjFyjliru52DkXDvFgkWVSjFnbKwswBOlx08feqNaSlO6PVcOoypUFGW+pH8ROLSYXh8jwkq5KoGG65jqR4GwOvnUa1Z3OHUY1cQoy23OM8L5kxEcwl7aRnGoZ3ZifFWudQfCprK1j2tOjRqU3QnFZX2R23imBXi2AjKnIzCOaJrXySAZhfxGpU+pqHY8Qm8LXlB6rWL7r81M3wLiJxEIcgKczKQDcXRitwbDQ2vWCHEUlSqOCM/z9xeSEJHESucEs438MoPQ7+e1bwVzqcIwlOq3Oprbl7mJwHDJcUbRg2JsXOw8T5netnJI6uM4lSoRcI6y6Lkdf4ThhFCiDZVCj2FqiPJSk5NyfMzPxFVEjjfQPnsPErlNx6bVvTdmd3/8AP1Z068rbW19jo3IKOOG4ftTdilx5KzEoPZSorWW5z+KVI1MXOUVz/fn+5oKwUAoAoAoAoDC/GDEZcEi2FnlAJtqMqswAPQkgewNdThMIyqty5I5/EZyVNJc2efhCZYUBYtZFuxNydN71zqrvNu1tS7BWiketq0NzmnN+HkbGFUUkMqkBRvuDe2+w32vXY4fKkqblO2j5nMxqqOaUOZrkxTYXBB5Rdo41utxqQALX8TXPlFVa7UNmy6pOnSTlyRp+XuXJExH2nFFM4QpFHGSyoGsWYswBZjYDYADxpOpBQ8OH1b5/wIwk5Z5foefmybt8THAFP3RWRzeylXGg89QD7VyKidXEKOXSO9+66Gz1l5EuFwax3yC2Y3PrYD9hVynTjTWWCsjdJLY8fGpEy2Js9u6QLkf+K53FJYaVPw6zs91zaI6uW1mebAyZgqrOxYCwVxpp0APT0Nc94DA4yKjCbulZXfs/Y0yQlsy2wnHDCwWa9vrbzB8PKoMNWxfDqrpVryhv1t5fZmsZSpuz2LzC8TST5Tvte2voRXWwfGMPip+Grxl0fPyJYVYydj0GUV1SU518VRfsmG2SRSfPQ/1+lWsO9Gjh8Yg81OX09Ci5Oa2PhPhn/wDzapa/yM5/C/8Asx+vozrCT1QPWHL+a+fosbBJh0hbK2zswBurXVgoB0uB12JqSMD1XD+DunJVXP4lyt739jDcN4LicQf7PBJJra6qcoPgXPdHua2crF/EYqnh/ndmdhXk/ECHDJ2oIijUSRNJII3OSxWwFrBrsCRuNuoiueWnjFKU3tmd07K613vv2auUmE4dNwpZExEbNCM0iSwq8qKCLsjWF1tbdgAfGj1N66WLkp038WzTsvqut+iMTznjWbElxmCFEKXvlZSoN7HQ6k/St4pWOtw6jT/pu6ve26N3yvhguGi7qqSgJCiwBIubfWozzVZ3qS1vqXi0IzOc9vEMK3aFcwIMe2bNfp5WvfyraO51ODyqRxMZQ259LdzT/CeGVcBeYMoaRmiVgQQhC62OwLBiPW/Wk3dknHK9Otic0OiT8zZ1qccKAKAKAKA8HGuERYyFoZ1zIbHQ2II2YHoRUlKrKnLNF6mk6cZxyyMVxrlnEYTDlcLi1JFhFHKiLI1iO4JCwUm23d8tN6tU50qlTNOD72287W9yCUKkIZYy8r7/AJ9DzwcSkdci4ec4i1uyMbrZv5nYBVX+a+1RvDWesll639t79jfx9NE79PzQiigxkKlcThpJJgSEaFc6SDocw0TzzWrMqVOcr02ku/L7/QxGpOKtNXfbn9jR8H5P7sT413lkWztHdexElyRoqgvluBqSNL1rKsotqkrd+f8AFzZU27Obv6GsNViYx3FpS/ESFUL2cahm6ur3IFulj1qlBOWJk1pZJed9b/QjWs2eurpIZvjOGcOzkXU9RrYAV5biuCrus6qV0+nIq1YSvcrVUlFYqVDC4B3H9DVHE4Orhcspc+hpKDjuXnBcZ2oMcmrJbU9VOx9elel4ZjHiKXxbos0p5kOxv3BzLop6eDDW48K4/G8DGnKOIp6O/LrvchrQt8SNJA5kjRv8SqfqL16WhNzpRk92kyzF3Vzy4zhayizgMDuCLj6GpTJ5OF8pwwy9ooOa1hc3Av4DpW8qkpKzZXpYWlSblCNmyx5gHZYLEOP4YJSPUIa0L2GjmrQj3XqfN6v3iPC2vrU57ZT+Npci44DzBNg5M8EhQm2YDVWt0ZToaNJ7matKjiFlrK/sdj5K53XHMIpVCTZbjKe44AubX1BtrbXQb1HKFjz3FODPCx8Wm80P3X3Xc03GMD9ow8sJNu0jdL+GZSL/AJ1ocelU8OcZ9Hc5LFNAIUw2OXLLGViZHUkhh3Q17fKdO9trWS/Uw9ZVJVKL+F3d0+W9vPsaqBAgAGnQVg5gs+LSO3aMqXIUZiBcnYa9aG8Kcp/Kr8zJfEWFMsUhtnDZQetrFvyIH1reG53OAT/uyhLWNr/U6rypiXlwUDy3ztEpYnc6aMfUWPvWr3OVjYwjiJqntd2LasFUKAKAKAKAgx2LSCNpJDlRFLMfIVvTpyqSUI7s1nNQi5PZGIl4a3EcQ06gAdmiBMQNYgb95VXMGzam11I2O9XJVFCmqSeibu4/7em31K0YOU/Etrbny9TcYSARxogJIRVUE6khQBc+elUZO7bLSVlYlrBkSgEoCn41woyMssNhKoy2Pyuu+Unob6g1VrUp5lUpb809mvv0Zq073RU4DFiVMwBGrAg9CrFT+YqajU8SCl1Mxd1clmNlJPQE1vKWVN9DL0MnisUZDc7dB0FeJxeNq4qXxbcl+blKU3Lcn4BExnL27uQKD4m9z7bV3uD4WpRg5TVrk9KLSuy94jgxMlj6jw9/Kr2MwqxNPI3bmvMknHMrE3A+IWZYm0/hA3ykDS3ka4PDMTiMPinhazuuXb+H9ivTlKMsrNFkr1JaHBaA8HMeCafBzxJ8zwuq9LsVNh9bUJsNUVOrGT2TR83YvASwORPHJESAQJEZCRtcBhe1wRfyNTJnsaVSM3Jxd9tvIgZrEeZ/askkpWaXU1fw5lI4lhrf4yPYow/Q1iexHxGV8FNPp7n0FUJ4g83E+Hx4mJ4plDI4swP1Bv0IIBB6EUJKdSVOSnF2aMfP8Os4W+Nn+7uYTlS6noXNryW9qzcuQx0YttU1rvvr5dDxY7kDFYzIuLxEKojXPYqxZ+l7NYIbX8RrtROxJRxlHDNyoxd315fpuabCci4GMgmHtCvy9s7yqvkFclRt4VgrTx1aSava/RJX87GkAoVAoAoAoDP838zLgIxoGke+RSbAAbs3kPz+pHQwGBeKk7u0VuyljcYsPHa7exy2b4kY3PmWQWv8pRMvpa17e967EsDhbZYx+t3c5ccZiL3lL6WRueSedF4nnw+JjQSZCSALxyJswytex1GmtcfF4N4e04PT90dTDYpVvhktTZYXCpEuWNQo308fEnrVBtvcuJWJawZCgEoAoBKAzOJ4W8EjtEpeJ2LlVtnRjvYH5lJ18qpJToSdlmg9dN1180R6x8jzpiBJFnTZluLjxHUVZzKdPNHmje91cx5IzL2mq502sp1YAX6EXI00ryuArU3iItx17aL9PtYq02syNpDGANK9cWyQ0BW8EQS4zNJdcuqLpqyi2voNf+a+eo1aVbiLc01JbLy6+xXTTqamzvXoSwKDQCk0Bw74zzX4h+HDoB9Xb/qqSGx6XhV44WTXV+hhJN19T+lbHUn80fzkar4c/wDqeG/Gx+iMaxPYh4i/+JP85n0EGqI8YOBoBb0At6AWgFoBaAKAKA4v8XJGGOIbbso8n4db/wCrNXpeGTSwtl1dzg8Qi/6i76GDq2VTY/C1AmMM8jBIoI2LuxsoLjKq+p1IH8tUcenKmqcVdtl3BWjNzk7JG6f4nYVZMpWXJ0ksPrkve35+VU5cHqxhmclfp+fncsx4nScrJO3U13D8fHiIllhYOjC6sPpsdQQdCDqK5c4ShJxkrM6EJqSzR2J71qbBQBQCUAtAZyXgckTH7PkaNiTkYlShOpCkA3W/TpVONOrR0ppOPR6W8tHp6GiTjtsZ84COZQ1jGysC6j+FkIJUjpqKr08JhqklXgsrW9uTXJrl+xqoRfxIs+HYxZkzIdL2+lXqFeFaOaBvGSkroJuIRo+RmCm19dBb1rWeKpQnknKz31Dmk7Mg4TA8uLEiD7pTdn6EhbWHiSfyHpXKhQ8fHOvD5Vz6u3IiSzTzLY1pau6TjTLQB9oFAcO+LRvxFz0Mcdvpb9Qakhsen4X/ANW3dmRjizsANyQB76VudOVt+h3HlfkrDYGQSoXklAIDORZcwscqgWGhI1vvULbZ5PE8Qq11lei6I16yVgokqtQDwaAcDQCg0A69AF6AdQBQFLzLyzBxBAs6m63yOhs633sdiPIgip6GInRd4siq0YVVaRyHmPlbD4JyrYztWB/uo47yejNmyp+vlXew9erWV8ll1ft1/NTjV6NKk9ZX7GfmxpyhF0QEkKDpc6Zj/ia3X9BpV2NoarcqSbmrcjyPewY3sSQCdiQASAfEAjTzrRyV7N6myg7XS0OifB/jmSV8K57sl3jv0dR3gPVRf/JXK4nRvFVFy0Z0uH1bNwZ1q9cU6oUAUAtAJQCE0BX4rhMMj53QFupBIv8Aise971XnhaU5Zmtee6v523+pq4J6kWN4PHJYreNgAA0dl0GykWsRWamHUnmi3F9V78mHG+qKKW2ExFlj7RjHmeSTVmUmxVLaKBYX0O4rn1fEw8pOEc7td33a7aW0/ERu8dtTR4XELIgZPlO3lbQj63ro4etGtTjUhsySLTV0E0gUEsbAda3qVI04uU3ZIy2krs8X29DsT9DXKXHcE5Wzfs7EXjwGyuSNK6sKkakVKDun0JU09UY7m3ltcYLsSJFFlYfUKfEXqROxcw2MqUNFtdN/Qw3AOWcQ+LRWjKBHVnLaCysCbeN/Kt3JWO7ieJUVTai7to7dDfrUZ5c9SUBOpoCQGgHg0A4GgHA0AtAPoDz47FrDG8khsqKWY+Q/U1vTpyqTUI7s1nNQi5S2Rx7mrn2ae6xsYozsiGzsPFnGvsNPWvUUeHUMMk5/FI89Vx1Wu7R+GJhpJSf6VPKbkQRikMrQ3JZMV/ZpIm1GZJU/lkQ5SfQo739F8Kr16d2prkWKNSycHzJ+X8SyYmB475hLGVt1OYae+3vW9S06Tv0NKV41VbqfSRNeVPRCigFFAF6AaTQDSaAQmgGk0B5sZhElFpFDAajcEHxBGo9q0nTjP5jDSZTYN545uzKfd5jlyraNY+hB8drjcm/rXPhGvCukn8OqatolyafqmRrMpdio5o4g5mMYJCpbQaXJANz9a5HGcRKdXwn8q+xFVld2K3D490OjEjwbUVw50YS5ENkXmC4kCL9P4h4VNw/GVMDW6xe69/NGac3B9i6EAOte/TTV0XyaPDjwrIPSIKAd2dAOC0A8CgHCgHCgHCgCgJDQFBz3EX4diANxHm9kYOfyU1bwEsuIg+/roVsZHNQkux8/TtdjXp6jvI89BWQzEQMhjLfLLGWT2kZD73Q/UVWVS9Rx6f8ApZdO1NSG1MQjkcqQRuCCLi+o12O9YaTVmZTs7o7ZynwLAyLFjYIER2UMApbIjjRsqXyqQwI0Glq87Xq1oXot6I7tKnTlaqlqzXg1TLI8UAE0A0mgGk0AhNAITQDTQDSaAq8bxcI1lGa3zG9rHwrhY3jlPD1PDhHNbfW1uxBOsouyMzzCyyMJUuCQA6ne42bzFtPauRjcTRxMlVp6Pmn69yKclJ3RT1RNCXDuQe7ck6WHUnYfWnhuo1Fbi1zoOBhKxorbhVB9QNa95h6bp0owfJJfoi9FWSR6kFTGSdaAdagDLQBagFtQCigFFALQDiaAhxEQdGRtVZSp9GFj+RrMW4tNGGrqzPm7iuDaCZ4n+ZGZD5lTa/vvXrYzU4qa5nmpQcJOL5EOPxubDxod4ZWKn+SUDMvsygj8bVWqQy1PEX1LFOeaGR/QgqyViHCCwKn+E29tx+RqKjosvQlq6vN1OsfB/il45cOx+QiRPRtGHoCAf8xrl8Up2kprnodHh9S8XDodKU1yjoil6ATNQCXoAvQCUAlAIaA8XF5ikEjDQhDY+BIsD+dV8XNwoTkt7M1m7RZzlHI1Bt6V4ZpPcpHo+1X+b6j+lR+HbYWI8l9tfStr9QXfL7wxtmcNn6EgFR5gb3rqcOxeFoSzVE83XdL39SSnOMXdmrgnV/lYH03+leoo4qjW/wAckyzGSlsz0LU5sSLQEgNALQBQC2oAoBaAKADQDGNAYTnjkQYxzNAwSYgZlb5HsLA3GqtawvqDYetdHCY90lklqvQpYnBqo80dGZ/g/wAN37KY4rKHaNliQHNlcjR2I03Gw8anr8Ri2lDa+pDRwLSblvyOeFCuhFiNCDuCOldZbHMe5C2jg9GFj6jUfv8AlUb0mn10/P3N1rFrobj4WxsMU8g+URlSel2KkD/TVDic14ajzuXeHxedy5HW0mvXEOsSq9APVqAeKAWgCgEoBDQFRzObYSS38v8AvWqHE21hZ27eqNKnys5rxWZkiYqbHTXwua8pQipTSZVirs9UMoZEI6xpfzYIAx92ufemIy+I8qstPQPceDUBgnixTL5+taSppmLFpgeIqSAe6enh9elVpU5weaL/AE3NGmjS8Lx+dijHUC4PiK9ZwPiVSunSqu7WqfVdy1QqN6MtVNehLBIpoB4oB1AFAFALQBQDTQDGoCJqA88goDk/xA5VdJmxEK3jc3dR8yudzbqDvp1JrtYLGxyqnN2aOVi8LLM5wRWcqcuPM+eVSIrW1Fix8h4edMfiY5ckHr25DBYeWbNJaep0nhnD1iULGoVRsALVx5ScneTudSMVFWRbwitTJ6koCRaAkFAOFALQBagGkUB5sbhxJGyNswI9POo6tNVIOD5mGrqxz/iHK073iA+YgCTdAL/N9OlebpcMrwrpNadeRWVOSkeOTDCFjGpJVCUBO5Cm1z5m1c7FJKtNLq/U0luxKgMHl4jiDHHmWxsRcHqL6jyqWjBTllZlK56ka4B2uARfwYAj8jWk4OEsrMF7y7iD28dz4r/pP/irPCvgxkbc7+jNqek0bdTXtS4SA0BIDQDhQDqAKAWgCgGGgGGgGFaAY0dAePE4YN8wvQHnOFHhQD1htQEypQEqigHgUA8UA6gFoAoANARsKAhagOa40/ev+Nv9xrw2I/zS836lJ7sr4cWTO8ZGiqjA/i6GsSppU1PrcW0uJxb+5f0/cUw/+RCO56oJQ0URHSGMH1Cgf89Klx0lKrpySX7GZblpwA/2iP8AGKcPX/Kh5iHzI6Cpr2pcJVoB4oB4oB4oBaAKAWgGWoBMtAGWgGPQHndaAjyUAZKAULQDgKAeBQC0AUAXoAvQBmoBpagIJGoDm2PFppB/O/8AuNeIxStWmu79SlLdlXAP7TKf/ji/WT+lYk/7MfN+wex6MXHnjZfEWqOnLLJMwj3rwt0hRlBZSo2F7eo/erdbBVVBVUrp6+Rs4u1y95T4cb9q4tbRL9Sd2+mnua6PB8G7+NNeX3JKUP8AZmtWvQFglWgJBQDhQDxQDhQC0AUAWoAtQDGNARtQEZFANy0AZaALUAtqAKAKAKASgGk0AwmgGM1AQStQGS47w4ly6ddx+4ri8R4bKrLxaW/NdSGpTvqjOJAVlkLAi6oBcW+XN/3VyMRhqlGlDOrav2IpRaSuTGqSV3ZGhvuFQlIkU7hRf1trXuMPB06UYvkkXIqySLJBUxsTKKAlUUA8UA8UA4UA4UAtALQAaAaaAYaAaaAaRQCWoBLUAWoAtQBagEoAoBpoBrUBGaAjagIJBQHhmhvQHgxWADixH9airUYVoZJq6MOKaszzYbl8hw2a4BuBbXSudh+E06VXPe9tkRxpJO5qsNHprXWJT1rHQEgWgHgUA4CgHAUA4UAooBwoAoANANNANNANNAJagEtQCWoAtQBQCWoAoBKAaaAaRQDCKAYwoCJloCFo6Ab2NASolAeqKgPUooB4FALagFtQC2oBbUAtALQC0A00AhoBpoBKASgEoBKAKASgCgEoBKAQ0A00Aw0AxqAY1AMNAIKAetATJQHpSgJBQDhQCigCgFoBaABQC0B//9k="/>
          <p:cNvSpPr>
            <a:spLocks noChangeAspect="1" noChangeArrowheads="1"/>
          </p:cNvSpPr>
          <p:nvPr/>
        </p:nvSpPr>
        <p:spPr bwMode="auto">
          <a:xfrm>
            <a:off x="2441575" y="23812"/>
            <a:ext cx="50673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5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2250" y="188586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623763" y="6356350"/>
            <a:ext cx="2133600" cy="365125"/>
          </a:xfrm>
        </p:spPr>
        <p:txBody>
          <a:bodyPr/>
          <a:lstStyle/>
          <a:p>
            <a:fld id="{1BE72788-098E-431F-BB4B-E72FDA0212FB}" type="slidenum">
              <a:rPr lang="hu-HU" smtClean="0"/>
              <a:t>2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166875" y="868071"/>
            <a:ext cx="4932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KÉRDŐÍV: </a:t>
            </a:r>
            <a:r>
              <a:rPr lang="hu-HU" sz="2400" dirty="0" smtClean="0"/>
              <a:t>adatgyűjtés eszköze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ANKÉT</a:t>
            </a:r>
            <a:r>
              <a:rPr lang="hu-HU" sz="2400" dirty="0" smtClean="0"/>
              <a:t>  (</a:t>
            </a:r>
            <a:r>
              <a:rPr lang="hu-HU" sz="2400" dirty="0" err="1" smtClean="0"/>
              <a:t>fr</a:t>
            </a:r>
            <a:r>
              <a:rPr lang="hu-HU" sz="2400" dirty="0" smtClean="0"/>
              <a:t>.): közérdekű kérdés megvitatására rendezett beszélgetés, értekezlet, tárgyalás, tanácskozás, …</a:t>
            </a:r>
          </a:p>
          <a:p>
            <a:r>
              <a:rPr lang="hu-HU" sz="2400" dirty="0" smtClean="0"/>
              <a:t>Konferencia: nagyobb létszámú </a:t>
            </a:r>
          </a:p>
          <a:p>
            <a:endParaRPr lang="hu-HU" sz="2400" dirty="0" smtClean="0"/>
          </a:p>
          <a:p>
            <a:r>
              <a:rPr lang="hu-HU" sz="2400" dirty="0" smtClean="0"/>
              <a:t>Sajtóban: </a:t>
            </a:r>
            <a:r>
              <a:rPr lang="hu-HU" sz="2400" dirty="0" smtClean="0">
                <a:solidFill>
                  <a:srgbClr val="FF0000"/>
                </a:solidFill>
              </a:rPr>
              <a:t>körkérdés</a:t>
            </a:r>
            <a:r>
              <a:rPr lang="hu-HU" sz="2400" dirty="0" smtClean="0"/>
              <a:t>, nézetek leírása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" y="868071"/>
            <a:ext cx="3469651" cy="184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2211" y="3009459"/>
            <a:ext cx="198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Szurkolói ankét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7998" y="868071"/>
            <a:ext cx="234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Továbbtanulási ankét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3" y="4986543"/>
            <a:ext cx="3469649" cy="18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-33827" y="5049347"/>
            <a:ext cx="198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Tudományos ankét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" y="2827585"/>
            <a:ext cx="3469651" cy="19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37998" y="2827585"/>
            <a:ext cx="198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Szurkolói ankét</a:t>
            </a:r>
            <a:endParaRPr lang="hu-HU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75" y="3551131"/>
            <a:ext cx="2456888" cy="33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76" y="3551130"/>
            <a:ext cx="2366643" cy="33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0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20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/>
              <a:t>4. A kérdések </a:t>
            </a:r>
            <a:r>
              <a:rPr lang="hu-HU" sz="2000" dirty="0" smtClean="0"/>
              <a:t>felülvizsgálata </a:t>
            </a:r>
            <a:endParaRPr lang="hu-HU" sz="2000" dirty="0"/>
          </a:p>
          <a:p>
            <a:r>
              <a:rPr lang="hu-HU" sz="2000" dirty="0"/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211955" y="1699068"/>
            <a:ext cx="468059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ts val="600"/>
              </a:spcBef>
            </a:pPr>
            <a:r>
              <a:rPr lang="hu-HU" sz="2000" b="1" dirty="0" smtClean="0">
                <a:solidFill>
                  <a:srgbClr val="FF0000"/>
                </a:solidFill>
              </a:rPr>
              <a:t>Vizsgálandó</a:t>
            </a:r>
            <a:r>
              <a:rPr lang="hu-HU" sz="2000" dirty="0" smtClean="0"/>
              <a:t>:</a:t>
            </a:r>
          </a:p>
          <a:p>
            <a:pPr marL="6286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tartalom </a:t>
            </a:r>
          </a:p>
          <a:p>
            <a:pPr marL="6286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fogalmazás</a:t>
            </a:r>
          </a:p>
          <a:p>
            <a:pPr marL="6286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sorrend </a:t>
            </a:r>
          </a:p>
          <a:p>
            <a:pPr marL="6286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külalak</a:t>
            </a:r>
          </a:p>
          <a:p>
            <a:pPr marL="6286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A vizsgálat eredménye alapján </a:t>
            </a:r>
            <a:r>
              <a:rPr lang="hu-HU" sz="2000" dirty="0" smtClean="0">
                <a:solidFill>
                  <a:srgbClr val="FF0000"/>
                </a:solidFill>
              </a:rPr>
              <a:t>véglegesítés</a:t>
            </a:r>
            <a:r>
              <a:rPr lang="hu-HU" sz="2000" dirty="0" smtClean="0"/>
              <a:t>, közzététel, sokszorosítás</a:t>
            </a:r>
          </a:p>
        </p:txBody>
      </p:sp>
      <p:pic>
        <p:nvPicPr>
          <p:cNvPr id="22530" name="Picture 2" descr="http://www.bszstudio.hu/Hv/kepek/emberkek/idoszakos_felulvizsga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2" y="5019206"/>
            <a:ext cx="1835943" cy="18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pannontuzvedelem.hu/wp-content/uploads/2014/01/munkavedelmi-bejaras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206"/>
            <a:ext cx="1838794" cy="18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bszstudio.hu/Hv/kepek/emberkek/munkabales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5" y="5019206"/>
            <a:ext cx="1867772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www.bszstudio.hu/Hv/kepek/emberkek/soronkivu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019206"/>
            <a:ext cx="1867772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://www.bszstudio.hu/Hv/kepek/emberkek/munkaltatoi_feladat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52" y="5019206"/>
            <a:ext cx="1867772" cy="18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21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felülvizsgálata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/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211955" y="1699068"/>
            <a:ext cx="46805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ts val="600"/>
              </a:spcBef>
            </a:pPr>
            <a:r>
              <a:rPr lang="hu-HU" sz="2000" dirty="0" smtClean="0"/>
              <a:t>Önkitöltős – a kitöltő önállóan tölti ki</a:t>
            </a:r>
          </a:p>
          <a:p>
            <a:pPr marL="342900">
              <a:spcBef>
                <a:spcPts val="600"/>
              </a:spcBef>
            </a:pPr>
            <a:r>
              <a:rPr lang="hu-HU" sz="2000" dirty="0"/>
              <a:t>	</a:t>
            </a:r>
            <a:r>
              <a:rPr lang="hu-HU" sz="2000" dirty="0" smtClean="0"/>
              <a:t>bevezető, tájékoztató, köszönet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Kérdőívfelvétel – kérdezőbiztossal</a:t>
            </a:r>
          </a:p>
          <a:p>
            <a:pPr marL="342900">
              <a:spcBef>
                <a:spcPts val="600"/>
              </a:spcBef>
            </a:pPr>
            <a:r>
              <a:rPr lang="hu-HU" sz="2000" dirty="0"/>
              <a:t>	</a:t>
            </a:r>
            <a:r>
              <a:rPr lang="hu-HU" sz="2000" dirty="0" smtClean="0"/>
              <a:t>a biztos olvas,  kérdez, ír</a:t>
            </a:r>
          </a:p>
          <a:p>
            <a:pPr marL="342900">
              <a:spcBef>
                <a:spcPts val="600"/>
              </a:spcBef>
            </a:pPr>
            <a:r>
              <a:rPr lang="hu-HU" sz="2000" dirty="0"/>
              <a:t>	</a:t>
            </a:r>
            <a:r>
              <a:rPr lang="hu-HU" sz="2000" dirty="0" smtClean="0"/>
              <a:t>meggyőző megjelenés!</a:t>
            </a:r>
          </a:p>
          <a:p>
            <a:pPr marL="342900">
              <a:spcBef>
                <a:spcPts val="600"/>
              </a:spcBef>
            </a:pPr>
            <a:r>
              <a:rPr lang="hu-HU" sz="2000" dirty="0"/>
              <a:t>	</a:t>
            </a:r>
            <a:r>
              <a:rPr lang="hu-HU" sz="2000" dirty="0" smtClean="0"/>
              <a:t>kérdőív ismerete</a:t>
            </a:r>
          </a:p>
          <a:p>
            <a:pPr marL="342900">
              <a:spcBef>
                <a:spcPts val="600"/>
              </a:spcBef>
            </a:pPr>
            <a:r>
              <a:rPr lang="hu-HU" sz="2000" dirty="0"/>
              <a:t>	</a:t>
            </a:r>
            <a:r>
              <a:rPr lang="hu-HU" sz="2000" dirty="0" smtClean="0"/>
              <a:t>pontosság, precizitás, 	segítőkészség</a:t>
            </a:r>
          </a:p>
          <a:p>
            <a:pPr marL="342900">
              <a:spcBef>
                <a:spcPts val="600"/>
              </a:spcBef>
            </a:pPr>
            <a:endParaRPr lang="hu-HU" sz="2000" dirty="0"/>
          </a:p>
          <a:p>
            <a:pPr marL="342900">
              <a:spcBef>
                <a:spcPts val="600"/>
              </a:spcBef>
            </a:pPr>
            <a:endParaRPr lang="hu-HU" sz="2000" dirty="0" smtClean="0"/>
          </a:p>
        </p:txBody>
      </p:sp>
      <p:sp>
        <p:nvSpPr>
          <p:cNvPr id="6" name="AutoShape 2" descr="Képtalálat a következ&amp;odblac;re: „adatfelvéte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Képtalálat a következ&amp;odblac;re: „adatfelvétel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4582" name="Picture 6" descr="http://kepek2.idesuss.hu/e0s6qy_kerdoivkic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1" y="4953000"/>
            <a:ext cx="224409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nrc.hu/wp-content/uploads/2008/11/internetes-adatfelvet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52" y="4953000"/>
            <a:ext cx="3516405" cy="19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://kdnp.hu/files/nepszamlalas_csal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02" y="4953000"/>
            <a:ext cx="2936298" cy="19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22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-21576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felülvizsgálata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/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211955" y="1699068"/>
            <a:ext cx="468059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ts val="600"/>
              </a:spcBef>
            </a:pPr>
            <a:r>
              <a:rPr lang="hu-HU" sz="2000" dirty="0" smtClean="0"/>
              <a:t>Statisztikai feldolgozás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Elemzés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Zárt – nyílt kérdések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Kategóriák képzése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Hitelesség ellenőrzése </a:t>
            </a:r>
          </a:p>
          <a:p>
            <a:pPr marL="342900">
              <a:spcBef>
                <a:spcPts val="600"/>
              </a:spcBef>
            </a:pPr>
            <a:r>
              <a:rPr lang="hu-HU" sz="2000" dirty="0" smtClean="0"/>
              <a:t>	Keresztellenőrzések – belső logika</a:t>
            </a:r>
          </a:p>
          <a:p>
            <a:pPr marL="342900">
              <a:spcBef>
                <a:spcPts val="600"/>
              </a:spcBef>
            </a:pPr>
            <a:endParaRPr lang="hu-HU" sz="2000" dirty="0"/>
          </a:p>
          <a:p>
            <a:pPr marL="342900">
              <a:spcBef>
                <a:spcPts val="600"/>
              </a:spcBef>
            </a:pPr>
            <a:endParaRPr lang="hu-HU" sz="2000" dirty="0" smtClean="0"/>
          </a:p>
        </p:txBody>
      </p:sp>
      <p:sp>
        <p:nvSpPr>
          <p:cNvPr id="6" name="AutoShape 2" descr="Képtalálat a következ&amp;odblac;re: „adatfelvéte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Képtalálat a következ&amp;odblac;re: „adatfelvétel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5602" name="Picture 2" descr="http://cafejuris.hu/pictures/article_images/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74" y="4909386"/>
            <a:ext cx="3442180" cy="19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richpoi.com/images/content/24343_higgs-boz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24" y="4882263"/>
            <a:ext cx="3233213" cy="19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hirek.prim.hu/download/viewattach/110644/1/105/841549-1271434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2263"/>
            <a:ext cx="3040433" cy="20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23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2092" y="788709"/>
            <a:ext cx="707023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 kérdőív készítés </a:t>
            </a:r>
            <a:r>
              <a:rPr lang="hu-HU" sz="2400" b="1" dirty="0" smtClean="0">
                <a:solidFill>
                  <a:srgbClr val="FF0000"/>
                </a:solidFill>
              </a:rPr>
              <a:t> szabályai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pPr indent="450850"/>
            <a:r>
              <a:rPr lang="hu-HU" dirty="0" smtClean="0"/>
              <a:t>1</a:t>
            </a:r>
            <a:r>
              <a:rPr lang="hu-HU" dirty="0"/>
              <a:t>. </a:t>
            </a:r>
            <a:r>
              <a:rPr lang="hu-HU" dirty="0" smtClean="0"/>
              <a:t>Fogalmazzunk </a:t>
            </a:r>
            <a:r>
              <a:rPr lang="hu-HU" dirty="0"/>
              <a:t>érthetően </a:t>
            </a:r>
          </a:p>
          <a:p>
            <a:pPr indent="450850"/>
            <a:endParaRPr lang="hu-HU" dirty="0"/>
          </a:p>
          <a:p>
            <a:pPr indent="450850"/>
            <a:r>
              <a:rPr lang="hu-HU" dirty="0"/>
              <a:t>2. Óvakodjunk a kétértelmű </a:t>
            </a:r>
            <a:r>
              <a:rPr lang="hu-HU" dirty="0" smtClean="0"/>
              <a:t>kérdésektől</a:t>
            </a:r>
          </a:p>
          <a:p>
            <a:pPr indent="450850"/>
            <a:r>
              <a:rPr lang="hu-HU" dirty="0" smtClean="0"/>
              <a:t> </a:t>
            </a:r>
          </a:p>
          <a:p>
            <a:pPr indent="450850"/>
            <a:r>
              <a:rPr lang="hu-HU" dirty="0"/>
              <a:t>3. Jobb rövidebb kérdéseket feltenni </a:t>
            </a:r>
            <a:endParaRPr lang="hu-HU" dirty="0" smtClean="0"/>
          </a:p>
          <a:p>
            <a:pPr indent="450850"/>
            <a:endParaRPr lang="hu-HU" dirty="0"/>
          </a:p>
          <a:p>
            <a:pPr indent="450850"/>
            <a:r>
              <a:rPr lang="hu-HU" dirty="0"/>
              <a:t>4. Kerüljük a tagadó kérdéseket </a:t>
            </a:r>
            <a:endParaRPr lang="hu-HU" dirty="0" smtClean="0"/>
          </a:p>
          <a:p>
            <a:pPr indent="450850"/>
            <a:endParaRPr lang="hu-HU" dirty="0"/>
          </a:p>
          <a:p>
            <a:pPr indent="450850"/>
            <a:r>
              <a:rPr lang="hu-HU" dirty="0"/>
              <a:t>5. Kerüljük a sugalmazó kérdéseket </a:t>
            </a:r>
          </a:p>
          <a:p>
            <a:pPr indent="450850"/>
            <a:endParaRPr lang="hu-HU" dirty="0" smtClean="0"/>
          </a:p>
          <a:p>
            <a:pPr indent="450850"/>
            <a:r>
              <a:rPr lang="hu-HU" dirty="0"/>
              <a:t>6. Ne takarékoskodjunk a papírral </a:t>
            </a:r>
            <a:endParaRPr lang="hu-HU" dirty="0" smtClean="0"/>
          </a:p>
          <a:p>
            <a:pPr indent="450850"/>
            <a:endParaRPr lang="hu-HU" dirty="0"/>
          </a:p>
          <a:p>
            <a:pPr indent="450850"/>
            <a:r>
              <a:rPr lang="hu-HU" dirty="0"/>
              <a:t>7. Feltételes kérdések </a:t>
            </a:r>
            <a:endParaRPr lang="hu-HU" dirty="0" smtClean="0"/>
          </a:p>
          <a:p>
            <a:pPr indent="450850"/>
            <a:endParaRPr lang="hu-HU" dirty="0" smtClean="0"/>
          </a:p>
          <a:p>
            <a:pPr indent="450850"/>
            <a:r>
              <a:rPr lang="hu-HU" dirty="0"/>
              <a:t>8. </a:t>
            </a:r>
            <a:r>
              <a:rPr lang="hu-HU" dirty="0" smtClean="0"/>
              <a:t>Kérdések sorrendje, csoportosítása</a:t>
            </a:r>
          </a:p>
          <a:p>
            <a:pPr indent="450850"/>
            <a:endParaRPr lang="hu-HU" dirty="0" smtClean="0"/>
          </a:p>
          <a:p>
            <a:pPr indent="450850"/>
            <a:r>
              <a:rPr lang="hu-HU" dirty="0"/>
              <a:t>9. Instrukciók </a:t>
            </a:r>
            <a:endParaRPr lang="hu-HU" dirty="0" smtClean="0"/>
          </a:p>
          <a:p>
            <a:pPr indent="450850"/>
            <a:endParaRPr lang="hu-HU" dirty="0" smtClean="0"/>
          </a:p>
          <a:p>
            <a:pPr indent="450850"/>
            <a:r>
              <a:rPr lang="hu-HU" dirty="0" smtClean="0"/>
              <a:t>10. Motiváció</a:t>
            </a:r>
            <a:endParaRPr lang="hu-HU" dirty="0"/>
          </a:p>
          <a:p>
            <a:pPr indent="808038"/>
            <a:endParaRPr lang="hu-HU" sz="2000" dirty="0"/>
          </a:p>
          <a:p>
            <a:pPr indent="808038"/>
            <a:endParaRPr lang="hu-HU" sz="20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458" name="Picture 2" descr="http://news.bbc.co.uk/nol/shared/spl/hi/pop_ups/08/entertainment_enl_1231151160/img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66" y="1699463"/>
            <a:ext cx="4578734" cy="26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abc.net.au/reslib/200901/r328101_14746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08" y="4149092"/>
            <a:ext cx="4544992" cy="27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24</a:t>
            </a:fld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02" y="1527155"/>
            <a:ext cx="2193098" cy="22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24" y="1527155"/>
            <a:ext cx="2193099" cy="22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pcsolódó k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24" y="3977158"/>
            <a:ext cx="4517376" cy="28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-73876" y="908678"/>
            <a:ext cx="707023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MOTIVÁCIÓ</a:t>
            </a:r>
            <a:endParaRPr lang="hu-HU" sz="2400" dirty="0"/>
          </a:p>
          <a:p>
            <a:pPr indent="808038"/>
            <a:endParaRPr lang="hu-HU" sz="2000" dirty="0" smtClean="0"/>
          </a:p>
          <a:p>
            <a:pPr indent="808038"/>
            <a:r>
              <a:rPr lang="hu-HU" sz="2000" dirty="0" smtClean="0"/>
              <a:t>Érdekes téma – </a:t>
            </a:r>
          </a:p>
          <a:p>
            <a:pPr indent="808038"/>
            <a:r>
              <a:rPr lang="hu-HU" sz="2000" dirty="0" smtClean="0"/>
              <a:t>megfelelő hangvétel, stílus</a:t>
            </a:r>
          </a:p>
          <a:p>
            <a:pPr indent="808038"/>
            <a:endParaRPr lang="hu-HU" sz="2000" dirty="0" smtClean="0"/>
          </a:p>
          <a:p>
            <a:pPr indent="808038"/>
            <a:r>
              <a:rPr lang="hu-HU" sz="2000" dirty="0" smtClean="0"/>
              <a:t>Motiváló mondatok – bevezetés, indoklás</a:t>
            </a:r>
          </a:p>
          <a:p>
            <a:pPr indent="808038"/>
            <a:endParaRPr lang="hu-HU" sz="2000" dirty="0" smtClean="0"/>
          </a:p>
          <a:p>
            <a:pPr indent="808038"/>
            <a:r>
              <a:rPr lang="hu-HU" sz="2000" dirty="0" smtClean="0"/>
              <a:t>Képek, rajzok, fotók</a:t>
            </a:r>
          </a:p>
          <a:p>
            <a:pPr indent="808038"/>
            <a:endParaRPr lang="hu-HU" sz="2000" dirty="0" smtClean="0"/>
          </a:p>
          <a:p>
            <a:pPr indent="808038"/>
            <a:r>
              <a:rPr lang="hu-HU" sz="2000" dirty="0" smtClean="0"/>
              <a:t>Mobil-kérdőív</a:t>
            </a:r>
          </a:p>
          <a:p>
            <a:pPr indent="808038"/>
            <a:endParaRPr lang="hu-HU" sz="2000" dirty="0"/>
          </a:p>
          <a:p>
            <a:pPr indent="808038"/>
            <a:r>
              <a:rPr lang="hu-HU" sz="2000" dirty="0" smtClean="0"/>
              <a:t>Köszönet </a:t>
            </a:r>
          </a:p>
          <a:p>
            <a:pPr indent="808038"/>
            <a:endParaRPr lang="hu-HU" sz="2000" dirty="0"/>
          </a:p>
          <a:p>
            <a:pPr indent="808038"/>
            <a:r>
              <a:rPr lang="hu-HU" sz="2000" dirty="0" smtClean="0"/>
              <a:t>Jutalom</a:t>
            </a:r>
          </a:p>
          <a:p>
            <a:pPr indent="808038"/>
            <a:endParaRPr lang="hu-HU" sz="2000" dirty="0" smtClean="0"/>
          </a:p>
          <a:p>
            <a:pPr indent="808038"/>
            <a:r>
              <a:rPr lang="hu-HU" sz="2000" dirty="0" smtClean="0"/>
              <a:t>Nyeremény </a:t>
            </a:r>
          </a:p>
          <a:p>
            <a:pPr indent="808038"/>
            <a:endParaRPr lang="hu-HU" sz="2000" dirty="0"/>
          </a:p>
          <a:p>
            <a:pPr indent="808038"/>
            <a:r>
              <a:rPr lang="hu-HU" sz="2000" dirty="0" smtClean="0"/>
              <a:t>Pénzkereset </a:t>
            </a:r>
          </a:p>
          <a:p>
            <a:pPr indent="808038"/>
            <a:endParaRPr lang="hu-HU" sz="2000" dirty="0"/>
          </a:p>
          <a:p>
            <a:pPr indent="808038"/>
            <a:endParaRPr lang="hu-HU" sz="20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557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25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51448" y="1808793"/>
            <a:ext cx="84353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u="sng" dirty="0">
                <a:solidFill>
                  <a:srgbClr val="FF0000"/>
                </a:solidFill>
              </a:rPr>
              <a:t>Órai feladat  </a:t>
            </a:r>
            <a:r>
              <a:rPr lang="hu-HU" sz="2000" u="sng" dirty="0" smtClean="0">
                <a:solidFill>
                  <a:srgbClr val="FF0000"/>
                </a:solidFill>
              </a:rPr>
              <a:t>(</a:t>
            </a:r>
            <a:r>
              <a:rPr lang="hu-HU" sz="2000" u="sng" dirty="0" smtClean="0">
                <a:solidFill>
                  <a:srgbClr val="FFC000"/>
                </a:solidFill>
              </a:rPr>
              <a:t>egyéni</a:t>
            </a:r>
            <a:r>
              <a:rPr lang="hu-HU" sz="2000" u="sng" dirty="0" smtClean="0">
                <a:solidFill>
                  <a:srgbClr val="FF0000"/>
                </a:solidFill>
              </a:rPr>
              <a:t>)</a:t>
            </a:r>
            <a:endParaRPr lang="hu-HU" sz="2000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megadott kérdőív kitöltése (</a:t>
            </a:r>
            <a:r>
              <a:rPr lang="hu-HU" sz="2000" b="1" dirty="0" err="1" smtClean="0"/>
              <a:t>elküdése</a:t>
            </a:r>
            <a:r>
              <a:rPr lang="hu-HU" sz="2000" b="1" dirty="0" smtClean="0"/>
              <a:t> opcionális)</a:t>
            </a:r>
          </a:p>
          <a:p>
            <a:r>
              <a:rPr lang="hu-HU" sz="2000" dirty="0">
                <a:hlinkClick r:id="rId3"/>
              </a:rPr>
              <a:t>https://docs.google.com/forms/d/e/1FAIpQLSdPl_FRodBlWxgjQwiRmfc-FuMEuNmHpQl6sGRO4nM3WJdh_g/viewform</a:t>
            </a:r>
            <a:endParaRPr lang="hu-H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Kérdőívhez </a:t>
            </a:r>
            <a:r>
              <a:rPr lang="hu-HU" sz="2000" b="1" dirty="0" smtClean="0">
                <a:solidFill>
                  <a:srgbClr val="FF0000"/>
                </a:solidFill>
              </a:rPr>
              <a:t>témaválasztás (egyéni – féléves választott téma!!!!!</a:t>
            </a:r>
            <a:r>
              <a:rPr lang="hu-HU" sz="2000" b="1" dirty="0" smtClean="0"/>
              <a:t>, kérdéssor-vázlat </a:t>
            </a:r>
            <a:r>
              <a:rPr lang="hu-HU" sz="2000" b="1" dirty="0" smtClean="0">
                <a:solidFill>
                  <a:srgbClr val="FF0000"/>
                </a:solidFill>
              </a:rPr>
              <a:t>– </a:t>
            </a:r>
            <a:r>
              <a:rPr lang="hu-HU" sz="2000" b="1" dirty="0" smtClean="0"/>
              <a:t>papíron v. </a:t>
            </a:r>
            <a:r>
              <a:rPr lang="hu-HU" sz="2000" b="1" dirty="0" err="1" smtClean="0"/>
              <a:t>wordben</a:t>
            </a:r>
            <a:r>
              <a:rPr lang="hu-HU" sz="2000" b="1" dirty="0" smtClean="0"/>
              <a:t>…..</a:t>
            </a:r>
            <a:r>
              <a:rPr lang="hu-HU" sz="2000" b="1" dirty="0" err="1" smtClean="0"/>
              <a:t>txt</a:t>
            </a:r>
            <a:r>
              <a:rPr lang="hu-HU" sz="2000" b="1" dirty="0" smtClean="0"/>
              <a:t> stb. </a:t>
            </a:r>
            <a:endParaRPr lang="hu-HU" sz="2000" b="1" dirty="0"/>
          </a:p>
          <a:p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>		min. 20 kérdés – a megismert kérdéstípusokból min. 4 féle 			szerepeljen benne!</a:t>
            </a:r>
            <a:endParaRPr lang="hu-HU" sz="2000" dirty="0">
              <a:solidFill>
                <a:schemeClr val="tx1">
                  <a:lumMod val="65000"/>
                </a:schemeClr>
              </a:solidFill>
            </a:endParaRPr>
          </a:p>
          <a:p>
            <a:pPr marL="742950" indent="-742950">
              <a:buAutoNum type="arabicPeriod"/>
            </a:pPr>
            <a:endParaRPr lang="hu-HU" sz="20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hu-HU" sz="2000" u="sng" dirty="0">
                <a:solidFill>
                  <a:srgbClr val="FF0000"/>
                </a:solidFill>
              </a:rPr>
              <a:t>Kapcsolódó otthoni feladat  (</a:t>
            </a:r>
            <a:r>
              <a:rPr lang="hu-HU" sz="2000" u="sng" dirty="0">
                <a:solidFill>
                  <a:srgbClr val="FFC000"/>
                </a:solidFill>
              </a:rPr>
              <a:t>egyéni</a:t>
            </a:r>
            <a:r>
              <a:rPr lang="hu-HU" sz="2000" u="sng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 </a:t>
            </a:r>
            <a:r>
              <a:rPr lang="hu-HU" sz="2000" b="1" dirty="0" smtClean="0"/>
              <a:t>kérdőív online elkészítése – </a:t>
            </a:r>
            <a:r>
              <a:rPr lang="hu-HU" sz="2000" b="1" dirty="0" err="1" smtClean="0"/>
              <a:t>google</a:t>
            </a:r>
            <a:r>
              <a:rPr lang="hu-HU" sz="2000" b="1" dirty="0" smtClean="0"/>
              <a:t> kérdőív segítségével – kitöltetése min. 10 fővel online </a:t>
            </a:r>
            <a:endParaRPr lang="hu-HU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>a linket elküldeni: </a:t>
            </a:r>
            <a:r>
              <a:rPr lang="hu-HU" sz="2000" dirty="0" smtClean="0">
                <a:solidFill>
                  <a:srgbClr val="FFFF00"/>
                </a:solidFill>
                <a:hlinkClick r:id="rId4"/>
              </a:rPr>
              <a:t>szaboe@mik.pte.hu</a:t>
            </a:r>
            <a:r>
              <a:rPr lang="hu-HU" sz="2000" dirty="0" smtClean="0">
                <a:solidFill>
                  <a:srgbClr val="FFFF00"/>
                </a:solidFill>
              </a:rPr>
              <a:t> 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>címre, </a:t>
            </a:r>
            <a:r>
              <a:rPr lang="hu-HU" sz="2000" b="1" dirty="0" err="1" smtClean="0">
                <a:solidFill>
                  <a:srgbClr val="FF0000"/>
                </a:solidFill>
              </a:rPr>
              <a:t>h.i</a:t>
            </a:r>
            <a:r>
              <a:rPr lang="hu-HU" sz="2000" b="1" dirty="0" smtClean="0">
                <a:solidFill>
                  <a:srgbClr val="FF0000"/>
                </a:solidFill>
              </a:rPr>
              <a:t>: okt. 8.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>a kérdéssor megbeszélése, az eredmény kiértékelése </a:t>
            </a:r>
          </a:p>
          <a:p>
            <a:r>
              <a:rPr lang="hu-HU" sz="2000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hu-HU" sz="2000" dirty="0" smtClean="0">
                <a:solidFill>
                  <a:schemeClr val="tx1">
                    <a:lumMod val="65000"/>
                  </a:schemeClr>
                </a:solidFill>
              </a:rPr>
              <a:t>	 órán, kiscsoportos formában történik</a:t>
            </a:r>
            <a:endParaRPr lang="hu-HU" sz="2400" dirty="0"/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908678"/>
            <a:ext cx="3671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FELADAT</a:t>
            </a:r>
            <a:br>
              <a:rPr lang="hu-HU" sz="2400" b="1" dirty="0" smtClean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289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ÉRTÉKELÉSE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26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4211954" y="1808793"/>
            <a:ext cx="4474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u="sng" dirty="0">
              <a:solidFill>
                <a:srgbClr val="FF0000"/>
              </a:solidFill>
            </a:endParaRP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908678"/>
            <a:ext cx="8892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0" y="2140293"/>
            <a:ext cx="4157330" cy="3629006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391977" y="2140293"/>
            <a:ext cx="46805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min. 20 kérdés </a:t>
            </a:r>
            <a:r>
              <a:rPr lang="hu-HU" b="1" dirty="0">
                <a:solidFill>
                  <a:srgbClr val="FFC000"/>
                </a:solidFill>
              </a:rPr>
              <a:t>:I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4 kérdéstípus </a:t>
            </a:r>
            <a:r>
              <a:rPr lang="hu-HU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smtClean="0"/>
              <a:t>– </a:t>
            </a:r>
            <a:r>
              <a:rPr lang="hu-HU" dirty="0" err="1" smtClean="0"/>
              <a:t>pl</a:t>
            </a:r>
            <a:r>
              <a:rPr lang="hu-HU" dirty="0" smtClean="0"/>
              <a:t>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nyílt,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zárt – alternatív,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zárt –feleletválasztós (1 vagy több válaszlehetőség)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zárt – </a:t>
            </a:r>
            <a:r>
              <a:rPr lang="hu-HU" dirty="0" err="1" smtClean="0"/>
              <a:t>rangsorolós</a:t>
            </a:r>
            <a:r>
              <a:rPr lang="hu-HU" dirty="0" smtClean="0"/>
              <a:t>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megszólítás – kinek szól – CÉL, …perc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köszönet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rövid, tömör, érthető kérdések </a:t>
            </a:r>
            <a:r>
              <a:rPr lang="hu-HU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hu-HU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megfelelő válaszlehetőségek </a:t>
            </a:r>
            <a:r>
              <a:rPr lang="hu-HU" sz="2400" b="1" dirty="0" smtClean="0">
                <a:solidFill>
                  <a:srgbClr val="FFC000"/>
                </a:solidFill>
              </a:rPr>
              <a:t>:I </a:t>
            </a:r>
            <a:r>
              <a:rPr lang="hu-HU" dirty="0" smtClean="0"/>
              <a:t> </a:t>
            </a:r>
            <a:r>
              <a:rPr lang="hu-HU" dirty="0"/>
              <a:t>is-is </a:t>
            </a:r>
            <a:r>
              <a:rPr lang="hu-HU" dirty="0" smtClean="0"/>
              <a:t>válaszok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háttérkép </a:t>
            </a:r>
            <a:r>
              <a:rPr lang="hu-HU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28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KI- és ÖNÉRTÉKELÉSE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27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4211954" y="1808793"/>
            <a:ext cx="49320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elkészített </a:t>
            </a:r>
            <a:r>
              <a:rPr lang="hu-HU" sz="2800" u="sng" dirty="0" smtClean="0">
                <a:solidFill>
                  <a:srgbClr val="FFFF00"/>
                </a:solidFill>
              </a:rPr>
              <a:t>kérdőívek</a:t>
            </a:r>
            <a:r>
              <a:rPr lang="hu-HU" sz="2400" dirty="0" smtClean="0"/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önértékelése </a:t>
            </a:r>
            <a:r>
              <a:rPr lang="hu-HU" sz="2400" dirty="0" smtClean="0"/>
              <a:t>– a kiadott értékelőlap kitöltése</a:t>
            </a:r>
          </a:p>
          <a:p>
            <a:pPr lvl="1"/>
            <a:r>
              <a:rPr lang="hu-HU" sz="2400" dirty="0" smtClean="0">
                <a:solidFill>
                  <a:srgbClr val="FF0000"/>
                </a:solidFill>
              </a:rPr>
              <a:t>(hibák, hiányok felismerése – </a:t>
            </a:r>
            <a:r>
              <a:rPr lang="hu-HU" sz="2400" dirty="0" smtClean="0">
                <a:solidFill>
                  <a:srgbClr val="FF0000"/>
                </a:solidFill>
              </a:rPr>
              <a:t>javít a ponton!!)</a:t>
            </a:r>
            <a:endParaRPr lang="hu-HU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Hátlapon: – </a:t>
            </a:r>
            <a:r>
              <a:rPr lang="hu-HU" sz="2400" dirty="0" smtClean="0"/>
              <a:t>a kérdésre adott </a:t>
            </a:r>
            <a:r>
              <a:rPr lang="hu-HU" sz="2800" u="sng" dirty="0" smtClean="0">
                <a:solidFill>
                  <a:srgbClr val="FFFF00"/>
                </a:solidFill>
              </a:rPr>
              <a:t>válaszok</a:t>
            </a:r>
            <a:r>
              <a:rPr lang="hu-HU" sz="2400" dirty="0" smtClean="0"/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összesítő értékelése</a:t>
            </a:r>
          </a:p>
          <a:p>
            <a:pPr lvl="1"/>
            <a:r>
              <a:rPr lang="hu-HU" sz="2400" dirty="0" err="1" smtClean="0"/>
              <a:t>google</a:t>
            </a:r>
            <a:r>
              <a:rPr lang="hu-HU" sz="2400" dirty="0" smtClean="0"/>
              <a:t> </a:t>
            </a:r>
            <a:r>
              <a:rPr lang="hu-HU" sz="2400" dirty="0" smtClean="0"/>
              <a:t>értékelő grafikonok </a:t>
            </a:r>
            <a:r>
              <a:rPr lang="hu-HU" sz="2400" dirty="0" smtClean="0"/>
              <a:t>alapján, </a:t>
            </a:r>
            <a:r>
              <a:rPr lang="hu-HU" sz="2400" dirty="0" smtClean="0">
                <a:solidFill>
                  <a:srgbClr val="FF0000"/>
                </a:solidFill>
              </a:rPr>
              <a:t>min. 10 sor szöveges értékelés</a:t>
            </a:r>
            <a:endParaRPr lang="hu-HU" sz="2400" dirty="0">
              <a:solidFill>
                <a:srgbClr val="FF0000"/>
              </a:solidFill>
            </a:endParaRP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908678"/>
            <a:ext cx="8892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FELADAT - </a:t>
            </a:r>
            <a:r>
              <a:rPr lang="hu-HU" sz="2400" u="sng" dirty="0" smtClean="0">
                <a:solidFill>
                  <a:srgbClr val="FFC000"/>
                </a:solidFill>
              </a:rPr>
              <a:t>egyéni </a:t>
            </a:r>
            <a:r>
              <a:rPr lang="hu-HU" sz="2400" u="sng" dirty="0">
                <a:solidFill>
                  <a:srgbClr val="FFC000"/>
                </a:solidFill>
              </a:rPr>
              <a:t>– óra végén beadandó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29" y="2187832"/>
            <a:ext cx="3933825" cy="40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2250" y="188586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3</a:t>
            </a:fld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157741" y="1808793"/>
            <a:ext cx="49320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dirty="0" smtClean="0"/>
          </a:p>
          <a:p>
            <a:r>
              <a:rPr lang="hu-HU" sz="2400" dirty="0" smtClean="0">
                <a:solidFill>
                  <a:srgbClr val="FF0000"/>
                </a:solidFill>
              </a:rPr>
              <a:t>KÉRDŐÍV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írásbeli kikérdezés - körkérdés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nagymennyiségű adatgyűjtés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kutatás különböző fázisaiban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lényeges a bizalom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2052" name="Picture 4" descr="Képtalálat a következ&amp;odblac;re: „kérd&amp;odblac;ív készíté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839"/>
            <a:ext cx="3951586" cy="26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72748" y="615538"/>
            <a:ext cx="7547252" cy="62424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/>
          </a:p>
          <a:p>
            <a:pPr algn="l">
              <a:spcBef>
                <a:spcPts val="1200"/>
              </a:spcBef>
            </a:pPr>
            <a:r>
              <a:rPr lang="hu-HU" sz="2600" dirty="0" smtClean="0">
                <a:solidFill>
                  <a:srgbClr val="FFFF00"/>
                </a:solidFill>
              </a:rPr>
              <a:t>A kérdőíves kikérdezés, </a:t>
            </a:r>
            <a:r>
              <a:rPr lang="hu-HU" sz="2600" dirty="0">
                <a:solidFill>
                  <a:srgbClr val="FFFF00"/>
                </a:solidFill>
              </a:rPr>
              <a:t>mint </a:t>
            </a:r>
            <a:r>
              <a:rPr lang="hu-HU" sz="2600" dirty="0">
                <a:solidFill>
                  <a:srgbClr val="FF0000"/>
                </a:solidFill>
              </a:rPr>
              <a:t>kutatási </a:t>
            </a:r>
            <a:r>
              <a:rPr lang="hu-HU" sz="2600" dirty="0" smtClean="0">
                <a:solidFill>
                  <a:srgbClr val="FF0000"/>
                </a:solidFill>
              </a:rPr>
              <a:t>módszer:</a:t>
            </a:r>
            <a:endParaRPr lang="hu-HU" sz="2600" dirty="0">
              <a:solidFill>
                <a:srgbClr val="FFFF00"/>
              </a:solidFill>
            </a:endParaRPr>
          </a:p>
          <a:p>
            <a:pPr indent="804863" algn="l">
              <a:spcBef>
                <a:spcPts val="1200"/>
              </a:spcBef>
            </a:pPr>
            <a:r>
              <a:rPr lang="hu-HU" sz="2600" dirty="0" smtClean="0"/>
              <a:t>összefüggés </a:t>
            </a:r>
            <a:r>
              <a:rPr lang="hu-HU" sz="2600" dirty="0"/>
              <a:t>feltárása, </a:t>
            </a:r>
            <a:r>
              <a:rPr lang="hu-HU" sz="2600" dirty="0" smtClean="0"/>
              <a:t> </a:t>
            </a:r>
            <a:r>
              <a:rPr lang="hu-HU" sz="2600" dirty="0" smtClean="0">
                <a:solidFill>
                  <a:schemeClr val="bg2">
                    <a:lumMod val="75000"/>
                  </a:schemeClr>
                </a:solidFill>
              </a:rPr>
              <a:t>(építkezési hullám oka)</a:t>
            </a:r>
          </a:p>
          <a:p>
            <a:pPr indent="804863" algn="l">
              <a:spcBef>
                <a:spcPts val="1200"/>
              </a:spcBef>
            </a:pPr>
            <a:r>
              <a:rPr lang="hu-HU" sz="2600" dirty="0" smtClean="0"/>
              <a:t>tendencia </a:t>
            </a:r>
            <a:r>
              <a:rPr lang="hu-HU" sz="2600" dirty="0"/>
              <a:t>kitapintása, </a:t>
            </a:r>
            <a:r>
              <a:rPr lang="hu-HU" sz="2600" dirty="0" smtClean="0">
                <a:solidFill>
                  <a:schemeClr val="bg2">
                    <a:lumMod val="75000"/>
                  </a:schemeClr>
                </a:solidFill>
              </a:rPr>
              <a:t>(külföldi munkavállalás növekedése)</a:t>
            </a:r>
          </a:p>
          <a:p>
            <a:pPr indent="804863" algn="l">
              <a:spcBef>
                <a:spcPts val="1200"/>
              </a:spcBef>
            </a:pPr>
            <a:r>
              <a:rPr lang="hu-HU" sz="2600" dirty="0" smtClean="0"/>
              <a:t>hipotézis, szabályszerűség igazolása </a:t>
            </a:r>
            <a:r>
              <a:rPr lang="hu-HU" sz="2600" dirty="0" smtClean="0">
                <a:solidFill>
                  <a:schemeClr val="bg2">
                    <a:lumMod val="75000"/>
                  </a:schemeClr>
                </a:solidFill>
              </a:rPr>
              <a:t>(homeopátiás gyógyszerek)</a:t>
            </a:r>
          </a:p>
          <a:p>
            <a:pPr algn="l">
              <a:spcBef>
                <a:spcPts val="1200"/>
              </a:spcBef>
            </a:pPr>
            <a:endParaRPr lang="hu-HU" sz="2600" i="1" dirty="0"/>
          </a:p>
          <a:p>
            <a:pPr algn="l">
              <a:spcBef>
                <a:spcPts val="1200"/>
              </a:spcBef>
            </a:pPr>
            <a:endParaRPr lang="hu-HU" sz="2600" dirty="0" smtClean="0">
              <a:solidFill>
                <a:srgbClr val="FF0000"/>
              </a:solidFill>
            </a:endParaRPr>
          </a:p>
          <a:p>
            <a:pPr algn="l">
              <a:spcBef>
                <a:spcPts val="1200"/>
              </a:spcBef>
            </a:pPr>
            <a:r>
              <a:rPr lang="hu-HU" sz="2600" dirty="0" smtClean="0">
                <a:solidFill>
                  <a:srgbClr val="FF0000"/>
                </a:solidFill>
              </a:rPr>
              <a:t>Reprezentativitás</a:t>
            </a:r>
            <a:r>
              <a:rPr lang="hu-HU" sz="2600" dirty="0"/>
              <a:t>: </a:t>
            </a:r>
            <a:r>
              <a:rPr lang="hu-HU" sz="2600" dirty="0" smtClean="0"/>
              <a:t>	bevontak </a:t>
            </a:r>
            <a:r>
              <a:rPr lang="hu-HU" sz="2600" dirty="0"/>
              <a:t>– statisztikailag bizonyíthatóan </a:t>
            </a:r>
            <a:r>
              <a:rPr lang="hu-HU" sz="2600" dirty="0" smtClean="0"/>
              <a:t>– </a:t>
            </a:r>
            <a:br>
              <a:rPr lang="hu-HU" sz="2600" dirty="0" smtClean="0"/>
            </a:br>
            <a:r>
              <a:rPr lang="hu-HU" sz="2600" dirty="0" smtClean="0"/>
              <a:t>			tükrözik </a:t>
            </a:r>
            <a:r>
              <a:rPr lang="hu-HU" sz="2600" dirty="0"/>
              <a:t>a vizsgált népcsoport egészét  </a:t>
            </a:r>
            <a:endParaRPr lang="hu-HU" sz="2600" dirty="0" smtClean="0"/>
          </a:p>
          <a:p>
            <a:pPr algn="l">
              <a:spcBef>
                <a:spcPts val="1200"/>
              </a:spcBef>
            </a:pP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 smtClean="0">
                <a:solidFill>
                  <a:srgbClr val="FF0000"/>
                </a:solidFill>
              </a:rPr>
              <a:t>Megbízhatóság:</a:t>
            </a:r>
            <a:r>
              <a:rPr lang="hu-HU" sz="2600" dirty="0" smtClean="0"/>
              <a:t> 		a válaszok </a:t>
            </a:r>
            <a:r>
              <a:rPr lang="hu-HU" sz="2600" dirty="0"/>
              <a:t>időben konstansak </a:t>
            </a:r>
            <a:endParaRPr lang="hu-HU" sz="2600" dirty="0" smtClean="0"/>
          </a:p>
          <a:p>
            <a:pPr algn="l">
              <a:spcBef>
                <a:spcPts val="1200"/>
              </a:spcBef>
            </a:pPr>
            <a:r>
              <a:rPr lang="hu-HU" sz="2600" dirty="0" smtClean="0">
                <a:solidFill>
                  <a:srgbClr val="FF0000"/>
                </a:solidFill>
              </a:rPr>
              <a:t>Érvényesség</a:t>
            </a:r>
            <a:r>
              <a:rPr lang="hu-HU" sz="2600" dirty="0" smtClean="0"/>
              <a:t>: 		valóban a cél érdekében kérdezek</a:t>
            </a:r>
          </a:p>
          <a:p>
            <a:pPr algn="l">
              <a:spcBef>
                <a:spcPts val="1200"/>
              </a:spcBef>
            </a:pPr>
            <a:endParaRPr lang="hu-HU" sz="2600" dirty="0" smtClean="0"/>
          </a:p>
          <a:p>
            <a:pPr algn="l">
              <a:spcBef>
                <a:spcPts val="1200"/>
              </a:spcBef>
            </a:pPr>
            <a:r>
              <a:rPr lang="hu-HU" sz="2600" dirty="0" smtClean="0">
                <a:solidFill>
                  <a:srgbClr val="FFFF00"/>
                </a:solidFill>
              </a:rPr>
              <a:t>A kérdőíves kikérdezés </a:t>
            </a:r>
            <a:r>
              <a:rPr lang="hu-HU" sz="2600" dirty="0" smtClean="0">
                <a:solidFill>
                  <a:srgbClr val="FF0000"/>
                </a:solidFill>
              </a:rPr>
              <a:t>helye </a:t>
            </a:r>
            <a:r>
              <a:rPr lang="hu-HU" sz="2600" dirty="0">
                <a:solidFill>
                  <a:srgbClr val="FF0000"/>
                </a:solidFill>
              </a:rPr>
              <a:t>a kutatás </a:t>
            </a:r>
            <a:r>
              <a:rPr lang="hu-HU" sz="2600" dirty="0" smtClean="0">
                <a:solidFill>
                  <a:srgbClr val="FF0000"/>
                </a:solidFill>
              </a:rPr>
              <a:t>folyamatában</a:t>
            </a:r>
            <a:r>
              <a:rPr lang="hu-HU" sz="2600" dirty="0" smtClean="0">
                <a:solidFill>
                  <a:srgbClr val="FFFF00"/>
                </a:solidFill>
              </a:rPr>
              <a:t>:</a:t>
            </a:r>
          </a:p>
          <a:p>
            <a:pPr indent="804863" algn="l">
              <a:spcBef>
                <a:spcPts val="1200"/>
              </a:spcBef>
            </a:pPr>
            <a:r>
              <a:rPr lang="hu-HU" sz="2600" dirty="0" smtClean="0"/>
              <a:t>Előzetes tájékozódásnál</a:t>
            </a:r>
          </a:p>
          <a:p>
            <a:pPr indent="804863" algn="l">
              <a:spcBef>
                <a:spcPts val="1200"/>
              </a:spcBef>
            </a:pPr>
            <a:r>
              <a:rPr lang="hu-HU" sz="2600" dirty="0" smtClean="0"/>
              <a:t>A kutatás fő fázisában</a:t>
            </a:r>
            <a:endParaRPr lang="hu-HU" sz="2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4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752023" y="2888931"/>
            <a:ext cx="4140528" cy="360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/>
          </a:p>
        </p:txBody>
      </p:sp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625208" y="236769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pic>
        <p:nvPicPr>
          <p:cNvPr id="20482" name="Picture 2" descr="http://us.cdn3.123rf.com/168nwm/blueximages/blueximages0909/blueximages090900023/5550285-upp%C3%A5tg%C3%A5ende-trend-och-karri%C3%A4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29" y="1085064"/>
            <a:ext cx="1645326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hervai.hu/fotoszakkor/wpimages/wp12ac53b2_05_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29" y="0"/>
            <a:ext cx="1645326" cy="10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kundalini.hu/wp-content/uploads/2015/05/spiral-lea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73" y="2385978"/>
            <a:ext cx="1647582" cy="11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www.medicalonline.hu/image/572x/779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29" y="3495907"/>
            <a:ext cx="1588000" cy="10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www.ensi.hu/files/images/reliabil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7" y="4570306"/>
            <a:ext cx="1608013" cy="11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m.blog.hu/vi/vilagnezet/image/szavaz%C3%A1s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6" y="5758846"/>
            <a:ext cx="1608013" cy="6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2250" y="188586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5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1425" y="747822"/>
            <a:ext cx="9001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http://www.ksh.hu/mikrocenzus2016/kerdoivek/kerdoiv_szemelyikerdoiv.pdf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" y="1055858"/>
            <a:ext cx="4477618" cy="576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92" y="1066129"/>
            <a:ext cx="4255208" cy="575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6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elego.hu/sites/default/files/delego/kozvetites_id_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29" y="2528885"/>
            <a:ext cx="4572000" cy="32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6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2091" y="908678"/>
            <a:ext cx="599009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 kérdőív készítés szakaszai</a:t>
            </a:r>
            <a:r>
              <a:rPr lang="hu-HU" sz="2400" b="1" dirty="0"/>
              <a:t>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400" dirty="0" smtClean="0"/>
              <a:t>CÉL – HIPOTÉZIS - CÉLKÖZÖNSÉG</a:t>
            </a:r>
          </a:p>
          <a:p>
            <a:endParaRPr lang="hu-HU" sz="2400" dirty="0"/>
          </a:p>
          <a:p>
            <a:pPr indent="355600">
              <a:spcBef>
                <a:spcPts val="600"/>
              </a:spcBef>
            </a:pPr>
            <a:r>
              <a:rPr lang="hu-HU" sz="2400" dirty="0" smtClean="0"/>
              <a:t>1</a:t>
            </a:r>
            <a:r>
              <a:rPr lang="hu-HU" sz="2400" dirty="0"/>
              <a:t>. A kérdések összeállítása </a:t>
            </a:r>
          </a:p>
          <a:p>
            <a:pPr indent="355600">
              <a:spcBef>
                <a:spcPts val="600"/>
              </a:spcBef>
            </a:pPr>
            <a:r>
              <a:rPr lang="hu-HU" sz="2400" dirty="0"/>
              <a:t>2. Első változat elkészítése </a:t>
            </a:r>
          </a:p>
          <a:p>
            <a:pPr indent="355600">
              <a:spcBef>
                <a:spcPts val="600"/>
              </a:spcBef>
            </a:pPr>
            <a:r>
              <a:rPr lang="hu-HU" sz="2400" dirty="0"/>
              <a:t>3. Kipróbálás </a:t>
            </a:r>
          </a:p>
          <a:p>
            <a:pPr marL="723900" indent="-368300">
              <a:spcBef>
                <a:spcPts val="600"/>
              </a:spcBef>
            </a:pPr>
            <a:r>
              <a:rPr lang="hu-HU" sz="2400" dirty="0"/>
              <a:t>4. A kérdések tartalmi és </a:t>
            </a:r>
            <a:r>
              <a:rPr lang="hu-HU" sz="2400" dirty="0" smtClean="0"/>
              <a:t>nyelvi felülvizsgálata </a:t>
            </a:r>
            <a:endParaRPr lang="hu-HU" sz="2400" dirty="0"/>
          </a:p>
          <a:p>
            <a:pPr indent="355600">
              <a:spcBef>
                <a:spcPts val="600"/>
              </a:spcBef>
            </a:pPr>
            <a:r>
              <a:rPr lang="hu-HU" sz="2400" dirty="0"/>
              <a:t>5. A végleges kérdőív elkészítése </a:t>
            </a:r>
          </a:p>
          <a:p>
            <a:pPr indent="355600">
              <a:spcBef>
                <a:spcPts val="600"/>
              </a:spcBef>
            </a:pPr>
            <a:r>
              <a:rPr lang="hu-HU" sz="2400" dirty="0"/>
              <a:t>6. Adatfelvétel </a:t>
            </a:r>
          </a:p>
          <a:p>
            <a:pPr indent="355600">
              <a:spcBef>
                <a:spcPts val="600"/>
              </a:spcBef>
            </a:pPr>
            <a:r>
              <a:rPr lang="hu-HU" sz="2400" dirty="0"/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-108598" y="1375901"/>
            <a:ext cx="9307222" cy="1800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0759"/>
            <a:ext cx="9133367" cy="213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7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4211954" y="1628770"/>
            <a:ext cx="45018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BEFOLYÁSOLÓ TÉNYEZŐK:</a:t>
            </a:r>
            <a:endParaRPr lang="hu-HU" sz="2400" b="1" dirty="0">
              <a:solidFill>
                <a:srgbClr val="FF0000"/>
              </a:solidFill>
            </a:endParaRPr>
          </a:p>
          <a:p>
            <a:pPr lvl="1"/>
            <a:r>
              <a:rPr lang="hu-HU" sz="2000" dirty="0"/>
              <a:t>− A kutatás tárgya</a:t>
            </a:r>
          </a:p>
          <a:p>
            <a:pPr lvl="1"/>
            <a:r>
              <a:rPr lang="hu-HU" sz="2000" dirty="0"/>
              <a:t>− A vizsgálati alanyok sajátosságai </a:t>
            </a:r>
          </a:p>
          <a:p>
            <a:pPr lvl="1"/>
            <a:r>
              <a:rPr lang="hu-HU" sz="2000" dirty="0"/>
              <a:t>− A feldolgozás módszere  </a:t>
            </a:r>
          </a:p>
          <a:p>
            <a:pPr lvl="1"/>
            <a:endParaRPr lang="hu-HU" sz="2000" dirty="0"/>
          </a:p>
          <a:p>
            <a:r>
              <a:rPr lang="hu-HU" sz="2400" b="1" dirty="0" smtClean="0">
                <a:solidFill>
                  <a:srgbClr val="FF0000"/>
                </a:solidFill>
              </a:rPr>
              <a:t>KÉRDÉSFELTEVÉS</a:t>
            </a:r>
            <a:r>
              <a:rPr lang="hu-HU" sz="2400" dirty="0" smtClean="0"/>
              <a:t>:</a:t>
            </a:r>
            <a:endParaRPr lang="hu-HU" sz="2400" dirty="0"/>
          </a:p>
          <a:p>
            <a:pPr lvl="1"/>
            <a:r>
              <a:rPr lang="hu-HU" sz="2000" dirty="0"/>
              <a:t>− </a:t>
            </a:r>
            <a:r>
              <a:rPr lang="hu-HU" sz="2000" dirty="0" smtClean="0"/>
              <a:t>Explicit – konkrét rákérdezés</a:t>
            </a:r>
            <a:endParaRPr lang="hu-HU" sz="2000" dirty="0"/>
          </a:p>
          <a:p>
            <a:pPr lvl="1"/>
            <a:r>
              <a:rPr lang="hu-HU" sz="2000" dirty="0"/>
              <a:t>− </a:t>
            </a:r>
            <a:r>
              <a:rPr lang="hu-HU" sz="2000" dirty="0" smtClean="0"/>
              <a:t>Implicit – közvetett következtetés</a:t>
            </a:r>
            <a:endParaRPr lang="hu-HU" sz="20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6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8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KÉRDÉSTÍPUSOK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r>
              <a:rPr lang="hu-HU" sz="2000" dirty="0" smtClean="0"/>
              <a:t>1</a:t>
            </a:r>
            <a:r>
              <a:rPr lang="hu-HU" sz="2000" dirty="0"/>
              <a:t>. Nyílt kérdések 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Szabad válaszadás -  </a:t>
            </a:r>
            <a:r>
              <a:rPr lang="hu-HU" sz="2000" dirty="0"/>
              <a:t>Projektív kérdések </a:t>
            </a:r>
          </a:p>
          <a:p>
            <a:r>
              <a:rPr lang="hu-HU" sz="2000" dirty="0"/>
              <a:t>2. Zárt kérdések </a:t>
            </a:r>
          </a:p>
          <a:p>
            <a:r>
              <a:rPr lang="hu-HU" sz="2000" dirty="0"/>
              <a:t>	a. Alternatív kérdések </a:t>
            </a:r>
          </a:p>
          <a:p>
            <a:r>
              <a:rPr lang="hu-HU" sz="2000" dirty="0"/>
              <a:t>	b. Feleletválasztást igénylő kérdések </a:t>
            </a:r>
          </a:p>
          <a:p>
            <a:r>
              <a:rPr lang="hu-HU" sz="2000" dirty="0"/>
              <a:t>	c. Rangsorolást igénylő kérdések </a:t>
            </a:r>
          </a:p>
          <a:p>
            <a:r>
              <a:rPr lang="hu-HU" sz="2000" dirty="0"/>
              <a:t>	d. Félig zárt kérdések </a:t>
            </a:r>
          </a:p>
          <a:p>
            <a:r>
              <a:rPr lang="hu-HU" sz="2000" dirty="0"/>
              <a:t>	e. Anekdotikus kérdések </a:t>
            </a:r>
          </a:p>
          <a:p>
            <a:r>
              <a:rPr lang="hu-HU" sz="2000" dirty="0"/>
              <a:t>3. Intenzitáskérdések </a:t>
            </a:r>
          </a:p>
        </p:txBody>
      </p:sp>
      <p:pic>
        <p:nvPicPr>
          <p:cNvPr id="7177" name="Picture 9" descr="http://magyarnarancs.hu/data/cikk/9/24/72/cikk_92472/c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716"/>
            <a:ext cx="6192207" cy="19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0648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65000"/>
                  </a:schemeClr>
                </a:solidFill>
              </a:rPr>
              <a:t>KÉRDŐÍV KÉSZÍTÉS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88-098E-431F-BB4B-E72FDA0212FB}" type="slidenum">
              <a:rPr lang="hu-HU" smtClean="0"/>
              <a:t>9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105273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908678"/>
            <a:ext cx="36718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kérdőív készítés szakaszai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dirty="0"/>
          </a:p>
          <a:p>
            <a:r>
              <a:rPr lang="hu-HU" sz="2000" dirty="0"/>
              <a:t>1. A kérdések összeállítása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2. Első változat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3. Kipróbálás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4. A kérdések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felülvizsgálata 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5. A végleges kérdőív elkészítése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6. Adatfelvétel 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7. Adatfeldolgozás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4624" y="1285890"/>
            <a:ext cx="9144000" cy="1800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1908" y="1690062"/>
            <a:ext cx="5112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KÉRDÉSTÍPUSOK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1</a:t>
            </a:r>
            <a:r>
              <a:rPr lang="hu-HU" sz="2000" b="1" dirty="0">
                <a:solidFill>
                  <a:srgbClr val="FF0000"/>
                </a:solidFill>
              </a:rPr>
              <a:t>. </a:t>
            </a:r>
            <a:r>
              <a:rPr lang="hu-HU" sz="2000" b="1" dirty="0" smtClean="0">
                <a:solidFill>
                  <a:srgbClr val="FF0000"/>
                </a:solidFill>
              </a:rPr>
              <a:t>NYÍLT KÉRDÉSEK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3934777" y="3013501"/>
            <a:ext cx="4752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válaszok nincsenek korlátozva, a kitöltő szabadon, a saját szavaival válaszolhat. 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 </a:t>
            </a:r>
            <a:r>
              <a:rPr lang="hu-HU" i="1" dirty="0"/>
              <a:t>Példa: </a:t>
            </a:r>
            <a:endParaRPr lang="hu-HU" i="1" dirty="0" smtClean="0"/>
          </a:p>
        </p:txBody>
      </p:sp>
      <p:sp>
        <p:nvSpPr>
          <p:cNvPr id="11" name="Téglalap 10"/>
          <p:cNvSpPr/>
          <p:nvPr/>
        </p:nvSpPr>
        <p:spPr>
          <a:xfrm>
            <a:off x="3934776" y="4509138"/>
            <a:ext cx="520922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i="1" dirty="0" smtClean="0"/>
              <a:t>Hány </a:t>
            </a:r>
            <a:r>
              <a:rPr lang="hu-HU" i="1" dirty="0"/>
              <a:t>órát néz TV-t egy nap? </a:t>
            </a:r>
            <a:endParaRPr lang="hu-HU" i="1" dirty="0" smtClean="0"/>
          </a:p>
          <a:p>
            <a:r>
              <a:rPr lang="hu-HU" i="1" dirty="0" smtClean="0"/>
              <a:t>----------------------------------------------------------------------------------------------------------------------------</a:t>
            </a:r>
            <a:endParaRPr lang="hu-HU" dirty="0"/>
          </a:p>
          <a:p>
            <a:r>
              <a:rPr lang="hu-HU" dirty="0"/>
              <a:t> </a:t>
            </a:r>
            <a:r>
              <a:rPr lang="hu-HU" i="1" dirty="0"/>
              <a:t>Mi a véleménye a növekvő számú erőszakos mesefilmekről? </a:t>
            </a:r>
            <a:endParaRPr lang="hu-HU" i="1" dirty="0" smtClean="0"/>
          </a:p>
          <a:p>
            <a:r>
              <a:rPr lang="hu-HU" i="1" dirty="0" smtClean="0"/>
              <a:t>-------------------------------------------------------------</a:t>
            </a:r>
          </a:p>
          <a:p>
            <a:r>
              <a:rPr lang="hu-HU" i="1" dirty="0" smtClean="0"/>
              <a:t>-------------------------------------------------------------</a:t>
            </a:r>
            <a:endParaRPr lang="hu-HU" dirty="0"/>
          </a:p>
        </p:txBody>
      </p:sp>
      <p:pic>
        <p:nvPicPr>
          <p:cNvPr id="13" name="Picture 2" descr="https://meseszelence.files.wordpress.com/2011/11/jancsijulis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38" y="4509138"/>
            <a:ext cx="1595539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4002</TotalTime>
  <Words>2700</Words>
  <Application>Microsoft Office PowerPoint</Application>
  <PresentationFormat>Diavetítés a képernyőre (4:3 oldalarány)</PresentationFormat>
  <Paragraphs>650</Paragraphs>
  <Slides>27</Slides>
  <Notes>27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Office-téma</vt:lpstr>
      <vt:lpstr>Az empirikus társadalomkutatás kvantitatív és kvalitatív módszerei  Kérdőív készítés – írásbeli kikérdezés     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KÉSZÍTÉS</vt:lpstr>
      <vt:lpstr>KÉRDŐÍV ÉRTÉKELÉSE</vt:lpstr>
      <vt:lpstr>KÉRDŐÍV KI- és ÖNÉRTÉKELÉSE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Szabó Éva</dc:creator>
  <cp:lastModifiedBy>Windows-felhasználó</cp:lastModifiedBy>
  <cp:revision>162</cp:revision>
  <cp:lastPrinted>2017-10-09T08:55:49Z</cp:lastPrinted>
  <dcterms:created xsi:type="dcterms:W3CDTF">2015-09-05T15:05:09Z</dcterms:created>
  <dcterms:modified xsi:type="dcterms:W3CDTF">2017-10-09T15:14:11Z</dcterms:modified>
</cp:coreProperties>
</file>