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66" r:id="rId2"/>
    <p:sldId id="293" r:id="rId3"/>
    <p:sldId id="305" r:id="rId4"/>
    <p:sldId id="294" r:id="rId5"/>
    <p:sldId id="295" r:id="rId6"/>
    <p:sldId id="315" r:id="rId7"/>
    <p:sldId id="270" r:id="rId8"/>
    <p:sldId id="298" r:id="rId9"/>
    <p:sldId id="296" r:id="rId10"/>
    <p:sldId id="297" r:id="rId11"/>
    <p:sldId id="299" r:id="rId12"/>
    <p:sldId id="306" r:id="rId13"/>
    <p:sldId id="300" r:id="rId14"/>
    <p:sldId id="301" r:id="rId15"/>
    <p:sldId id="302" r:id="rId16"/>
    <p:sldId id="308" r:id="rId17"/>
    <p:sldId id="309" r:id="rId18"/>
    <p:sldId id="313" r:id="rId19"/>
    <p:sldId id="310" r:id="rId20"/>
    <p:sldId id="312" r:id="rId21"/>
    <p:sldId id="314" r:id="rId22"/>
  </p:sldIdLst>
  <p:sldSz cx="9144000" cy="6858000" type="screen4x3"/>
  <p:notesSz cx="6797675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69037" autoAdjust="0"/>
  </p:normalViewPr>
  <p:slideViewPr>
    <p:cSldViewPr snapToObjects="1">
      <p:cViewPr varScale="1">
        <p:scale>
          <a:sx n="75" d="100"/>
          <a:sy n="75" d="100"/>
        </p:scale>
        <p:origin x="25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013E-BE73-4D8B-A59A-B21C03087E9A}" type="datetimeFigureOut">
              <a:rPr lang="hu-HU" smtClean="0"/>
              <a:t>2017. 11. 20.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D2B7-AC05-42D2-B6CD-C0C56AC4FA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8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326D-D309-49AA-BC8F-60E321FB6F00}" type="datetimeFigureOut">
              <a:rPr lang="hu-HU" smtClean="0"/>
              <a:t>2017. 11. 20.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14E1-C064-4827-BE37-23D9674FFB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II._Ince_p%C3%A1pa" TargetMode="External"/><Relationship Id="rId13" Type="http://schemas.openxmlformats.org/officeDocument/2006/relationships/hyperlink" Target="https://hu.wikipedia.org/wiki/%C3%96sszeesk%C3%BCv%C3%A9s" TargetMode="External"/><Relationship Id="rId3" Type="http://schemas.openxmlformats.org/officeDocument/2006/relationships/hyperlink" Target="https://hu.wikipedia.org/wiki/1213" TargetMode="External"/><Relationship Id="rId7" Type="http://schemas.openxmlformats.org/officeDocument/2006/relationships/hyperlink" Target="https://hu.wikipedia.org/wiki/Kalocsai_%C3%A9rsek" TargetMode="External"/><Relationship Id="rId12" Type="http://schemas.openxmlformats.org/officeDocument/2006/relationships/hyperlink" Target="https://hu.wikipedia.org/wiki/Reginam_occidere#cite_note-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al%C3%ADcia" TargetMode="External"/><Relationship Id="rId11" Type="http://schemas.openxmlformats.org/officeDocument/2006/relationships/hyperlink" Target="https://hu.wikipedia.org/wiki/B%C3%A1nk_(b%C3%A1n)" TargetMode="External"/><Relationship Id="rId5" Type="http://schemas.openxmlformats.org/officeDocument/2006/relationships/hyperlink" Target="https://hu.wikipedia.org/wiki/Gertrudis" TargetMode="External"/><Relationship Id="rId10" Type="http://schemas.openxmlformats.org/officeDocument/2006/relationships/hyperlink" Target="https://hu.wikipedia.org/wiki/N%C3%A1dor" TargetMode="External"/><Relationship Id="rId4" Type="http://schemas.openxmlformats.org/officeDocument/2006/relationships/hyperlink" Target="https://hu.wikipedia.org/wiki/II._Andr%C3%A1s_magyar_kir%C3%A1ly" TargetMode="External"/><Relationship Id="rId9" Type="http://schemas.openxmlformats.org/officeDocument/2006/relationships/hyperlink" Target="https://hu.wikipedia.org/wiki/Kalocsa" TargetMode="External"/><Relationship Id="rId14" Type="http://schemas.openxmlformats.org/officeDocument/2006/relationships/hyperlink" Target="https://hu.wikipedia.org/wiki/Latin_nyelv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II._Ince_p%C3%A1pa" TargetMode="External"/><Relationship Id="rId13" Type="http://schemas.openxmlformats.org/officeDocument/2006/relationships/hyperlink" Target="https://hu.wikipedia.org/wiki/%C3%96sszeesk%C3%BCv%C3%A9s" TargetMode="External"/><Relationship Id="rId3" Type="http://schemas.openxmlformats.org/officeDocument/2006/relationships/hyperlink" Target="https://hu.wikipedia.org/wiki/1213" TargetMode="External"/><Relationship Id="rId7" Type="http://schemas.openxmlformats.org/officeDocument/2006/relationships/hyperlink" Target="https://hu.wikipedia.org/wiki/Kalocsai_%C3%A9rsek" TargetMode="External"/><Relationship Id="rId12" Type="http://schemas.openxmlformats.org/officeDocument/2006/relationships/hyperlink" Target="https://hu.wikipedia.org/wiki/Reginam_occidere#cite_note-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al%C3%ADcia" TargetMode="External"/><Relationship Id="rId11" Type="http://schemas.openxmlformats.org/officeDocument/2006/relationships/hyperlink" Target="https://hu.wikipedia.org/wiki/B%C3%A1nk_(b%C3%A1n)" TargetMode="External"/><Relationship Id="rId5" Type="http://schemas.openxmlformats.org/officeDocument/2006/relationships/hyperlink" Target="https://hu.wikipedia.org/wiki/Gertrudis" TargetMode="External"/><Relationship Id="rId10" Type="http://schemas.openxmlformats.org/officeDocument/2006/relationships/hyperlink" Target="https://hu.wikipedia.org/wiki/N%C3%A1dor" TargetMode="External"/><Relationship Id="rId4" Type="http://schemas.openxmlformats.org/officeDocument/2006/relationships/hyperlink" Target="https://hu.wikipedia.org/wiki/II._Andr%C3%A1s_magyar_kir%C3%A1ly" TargetMode="External"/><Relationship Id="rId9" Type="http://schemas.openxmlformats.org/officeDocument/2006/relationships/hyperlink" Target="https://hu.wikipedia.org/wiki/Kalocsa" TargetMode="External"/><Relationship Id="rId14" Type="http://schemas.openxmlformats.org/officeDocument/2006/relationships/hyperlink" Target="https://hu.wikipedia.org/wiki/Latin_nyelv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II._Ince_p%C3%A1pa" TargetMode="External"/><Relationship Id="rId13" Type="http://schemas.openxmlformats.org/officeDocument/2006/relationships/hyperlink" Target="https://hu.wikipedia.org/wiki/%C3%96sszeesk%C3%BCv%C3%A9s" TargetMode="External"/><Relationship Id="rId3" Type="http://schemas.openxmlformats.org/officeDocument/2006/relationships/hyperlink" Target="https://hu.wikipedia.org/wiki/1213" TargetMode="External"/><Relationship Id="rId7" Type="http://schemas.openxmlformats.org/officeDocument/2006/relationships/hyperlink" Target="https://hu.wikipedia.org/wiki/Kalocsai_%C3%A9rsek" TargetMode="External"/><Relationship Id="rId12" Type="http://schemas.openxmlformats.org/officeDocument/2006/relationships/hyperlink" Target="https://hu.wikipedia.org/wiki/Reginam_occidere#cite_note-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al%C3%ADcia" TargetMode="External"/><Relationship Id="rId11" Type="http://schemas.openxmlformats.org/officeDocument/2006/relationships/hyperlink" Target="https://hu.wikipedia.org/wiki/B%C3%A1nk_(b%C3%A1n)" TargetMode="External"/><Relationship Id="rId5" Type="http://schemas.openxmlformats.org/officeDocument/2006/relationships/hyperlink" Target="https://hu.wikipedia.org/wiki/Gertrudis" TargetMode="External"/><Relationship Id="rId10" Type="http://schemas.openxmlformats.org/officeDocument/2006/relationships/hyperlink" Target="https://hu.wikipedia.org/wiki/N%C3%A1dor" TargetMode="External"/><Relationship Id="rId4" Type="http://schemas.openxmlformats.org/officeDocument/2006/relationships/hyperlink" Target="https://hu.wikipedia.org/wiki/II._Andr%C3%A1s_magyar_kir%C3%A1ly" TargetMode="External"/><Relationship Id="rId9" Type="http://schemas.openxmlformats.org/officeDocument/2006/relationships/hyperlink" Target="https://hu.wikipedia.org/wiki/Kalocsa" TargetMode="External"/><Relationship Id="rId14" Type="http://schemas.openxmlformats.org/officeDocument/2006/relationships/hyperlink" Target="https://hu.wikipedia.org/wiki/Latin_nyelv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II._Ince_p%C3%A1pa" TargetMode="External"/><Relationship Id="rId13" Type="http://schemas.openxmlformats.org/officeDocument/2006/relationships/hyperlink" Target="https://hu.wikipedia.org/wiki/%C3%96sszeesk%C3%BCv%C3%A9s" TargetMode="External"/><Relationship Id="rId3" Type="http://schemas.openxmlformats.org/officeDocument/2006/relationships/hyperlink" Target="https://hu.wikipedia.org/wiki/1213" TargetMode="External"/><Relationship Id="rId7" Type="http://schemas.openxmlformats.org/officeDocument/2006/relationships/hyperlink" Target="https://hu.wikipedia.org/wiki/Kalocsai_%C3%A9rsek" TargetMode="External"/><Relationship Id="rId12" Type="http://schemas.openxmlformats.org/officeDocument/2006/relationships/hyperlink" Target="https://hu.wikipedia.org/wiki/Reginam_occidere#cite_note-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al%C3%ADcia" TargetMode="External"/><Relationship Id="rId11" Type="http://schemas.openxmlformats.org/officeDocument/2006/relationships/hyperlink" Target="https://hu.wikipedia.org/wiki/B%C3%A1nk_(b%C3%A1n)" TargetMode="External"/><Relationship Id="rId5" Type="http://schemas.openxmlformats.org/officeDocument/2006/relationships/hyperlink" Target="https://hu.wikipedia.org/wiki/Gertrudis" TargetMode="External"/><Relationship Id="rId10" Type="http://schemas.openxmlformats.org/officeDocument/2006/relationships/hyperlink" Target="https://hu.wikipedia.org/wiki/N%C3%A1dor" TargetMode="External"/><Relationship Id="rId4" Type="http://schemas.openxmlformats.org/officeDocument/2006/relationships/hyperlink" Target="https://hu.wikipedia.org/wiki/II._Andr%C3%A1s_magyar_kir%C3%A1ly" TargetMode="External"/><Relationship Id="rId9" Type="http://schemas.openxmlformats.org/officeDocument/2006/relationships/hyperlink" Target="https://hu.wikipedia.org/wiki/Kalocsa" TargetMode="External"/><Relationship Id="rId14" Type="http://schemas.openxmlformats.org/officeDocument/2006/relationships/hyperlink" Target="https://hu.wikipedia.org/wiki/Latin_nyelv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hoo.com/news/chinas-futuristic-library-more-fiction-books-093019395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legraph.co.uk/news/2017/11/14/futuristic-eye-shaped-library-12-million-books-opens-china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Kvantitatív elemzésre nyomtatásban megjelent szövegen először a XVIII. században került sor Svédországban.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énekei című, ismeretlen szerzőtől származó zsoltárgyűjteményt vizsgálták jeles tudósok részvételével. A probléma az volt, hogy a gyűjtemény nem akadt fent az állami cenzúrán, viszont nagy sebességgel terjedt az emberek között és olyan vádak érték, hogy aláássa a svéd papságtekintélyét. Így a kutatás arra irányult, hogy eldöntsék, ezek az énekek valóban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hordoznaka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papságra nézve veszélyes gondolatokat, vagy nem.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dirty="0" smtClean="0"/>
              <a:t>http://faustus.hu/2009/02/jozsef-attila-szuletesnapomra-elemzes/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A levél háttere</a:t>
            </a:r>
          </a:p>
          <a:p>
            <a:r>
              <a:rPr lang="hu-HU" dirty="0" smtClean="0">
                <a:effectLst/>
              </a:rPr>
              <a:t>Gertrúd és II. András 1211-1213 között készült kódexlapon</a:t>
            </a:r>
          </a:p>
          <a:p>
            <a:r>
              <a:rPr lang="hu-HU" dirty="0" smtClean="0">
                <a:hlinkClick r:id="rId3" tooltip="1213"/>
              </a:rPr>
              <a:t>1213</a:t>
            </a:r>
            <a:r>
              <a:rPr lang="hu-HU" dirty="0" smtClean="0"/>
              <a:t> őszén magyar főurakból álló csoport (a „békétlenek tábora”) merényletet készített elő és hajtott végre </a:t>
            </a:r>
            <a:r>
              <a:rPr lang="hu-HU" dirty="0" smtClean="0">
                <a:hlinkClick r:id="rId4" tooltip="II. András magyar király"/>
              </a:rPr>
              <a:t>II. András</a:t>
            </a:r>
            <a:r>
              <a:rPr lang="hu-HU" dirty="0" smtClean="0"/>
              <a:t> felesége, </a:t>
            </a:r>
            <a:r>
              <a:rPr lang="hu-HU" dirty="0" err="1" smtClean="0"/>
              <a:t>Merániai</a:t>
            </a:r>
            <a:r>
              <a:rPr lang="hu-HU" dirty="0" smtClean="0"/>
              <a:t> Gertrúd (</a:t>
            </a:r>
            <a:r>
              <a:rPr lang="hu-HU" dirty="0" smtClean="0">
                <a:hlinkClick r:id="rId5" tooltip="Gertrudis"/>
              </a:rPr>
              <a:t>Gertrudis</a:t>
            </a:r>
            <a:r>
              <a:rPr lang="hu-HU" dirty="0" smtClean="0"/>
              <a:t>) ellen. A felkelés okát Gertrúdnak az az intézkedése jelentette, hogy férje távollétében (aki akkor </a:t>
            </a:r>
            <a:r>
              <a:rPr lang="hu-HU" dirty="0" err="1" smtClean="0">
                <a:hlinkClick r:id="rId6" tooltip="Galícia"/>
              </a:rPr>
              <a:t>Halicsban</a:t>
            </a:r>
            <a:r>
              <a:rPr lang="hu-HU" dirty="0" smtClean="0"/>
              <a:t> hadakozott) öccsét, </a:t>
            </a:r>
            <a:r>
              <a:rPr lang="hu-HU" dirty="0" err="1" smtClean="0"/>
              <a:t>Bertholdot</a:t>
            </a:r>
            <a:r>
              <a:rPr lang="hu-HU" dirty="0" smtClean="0"/>
              <a:t> (Ottót) </a:t>
            </a:r>
            <a:r>
              <a:rPr lang="hu-HU" dirty="0" smtClean="0">
                <a:hlinkClick r:id="rId7" tooltip="Kalocsai érsek"/>
              </a:rPr>
              <a:t>kalocsai érsekké</a:t>
            </a:r>
            <a:r>
              <a:rPr lang="hu-HU" dirty="0" smtClean="0"/>
              <a:t> kiáltotta ki. Fiatal kora és előélete miatt azonban </a:t>
            </a:r>
            <a:r>
              <a:rPr lang="hu-HU" dirty="0" smtClean="0">
                <a:hlinkClick r:id="rId8" tooltip="III. Ince pápa"/>
              </a:rPr>
              <a:t>III. Ince pápa</a:t>
            </a:r>
            <a:r>
              <a:rPr lang="hu-HU" dirty="0" smtClean="0"/>
              <a:t> is ellenezte az újdonsült rangot, s eltiltotta a lelkipásztori jogkörtől. Mivel a rangja megmaradt, így feladatkör nélkül nyerhette el az egyház </a:t>
            </a:r>
            <a:r>
              <a:rPr lang="hu-HU" dirty="0" smtClean="0">
                <a:hlinkClick r:id="rId9" tooltip="Kalocsa"/>
              </a:rPr>
              <a:t>Kalocsa</a:t>
            </a:r>
            <a:r>
              <a:rPr lang="hu-HU" dirty="0" smtClean="0"/>
              <a:t> környéki vagyonát. A nagyurak felkelésének gyújtó szikrája azonban az volt, hogy a királyné a rokonait ültette az állam legmagasabb posztjaiba, így öccsét a leghatalmasabb, országnagyi ranggal is ellátta.</a:t>
            </a:r>
          </a:p>
          <a:p>
            <a:r>
              <a:rPr lang="hu-HU" dirty="0" smtClean="0"/>
              <a:t>A nagy földbirtokosok, Petur bán és az ország </a:t>
            </a:r>
            <a:r>
              <a:rPr lang="hu-HU" dirty="0" smtClean="0">
                <a:hlinkClick r:id="rId10" tooltip="Nádor"/>
              </a:rPr>
              <a:t>nádora</a:t>
            </a:r>
            <a:r>
              <a:rPr lang="hu-HU" dirty="0" smtClean="0"/>
              <a:t>, Bór Benke (ismertebb nevén Bór nemzetbéli </a:t>
            </a:r>
            <a:r>
              <a:rPr lang="hu-HU" dirty="0" smtClean="0">
                <a:hlinkClick r:id="rId11" tooltip="Bánk (bán)"/>
              </a:rPr>
              <a:t>Bánk bán</a:t>
            </a:r>
            <a:r>
              <a:rPr lang="hu-HU" baseline="30000" dirty="0" smtClean="0">
                <a:hlinkClick r:id="rId12"/>
              </a:rPr>
              <a:t>[1]</a:t>
            </a:r>
            <a:r>
              <a:rPr lang="hu-HU" dirty="0" smtClean="0"/>
              <a:t>) segítségével </a:t>
            </a:r>
            <a:r>
              <a:rPr lang="hu-HU" dirty="0" smtClean="0">
                <a:hlinkClick r:id="rId13" tooltip="Összeesküvés"/>
              </a:rPr>
              <a:t>összeesküvést</a:t>
            </a:r>
            <a:r>
              <a:rPr lang="hu-HU" dirty="0" smtClean="0"/>
              <a:t> szőttek. A cselekvés végrehajtása előtt kikérték az akkori esztergomi érsek, </a:t>
            </a:r>
            <a:r>
              <a:rPr lang="hu-HU" dirty="0" err="1" smtClean="0"/>
              <a:t>Merániai</a:t>
            </a:r>
            <a:r>
              <a:rPr lang="hu-HU" dirty="0" smtClean="0"/>
              <a:t> János tanácsát. A főpap két tűz közé került. Egyik oldalon Ottó kinevezése egyházi főméltóságnak veszélyeztette az ő főpapi rangját, az egyházi jövedelmeket, az egyház erkölcsét és jogát a koronázásra, minden egyéb kiváltságát, tehát előnyös lett volna a felkelők közé állnia. A másik oldalról pedig gyilkosságban való részvételért nemcsak magas rangját, de életét is elvesztette volna.</a:t>
            </a:r>
          </a:p>
          <a:p>
            <a:r>
              <a:rPr lang="hu-HU" dirty="0" smtClean="0"/>
              <a:t>Így </a:t>
            </a:r>
            <a:r>
              <a:rPr lang="hu-HU" dirty="0" smtClean="0">
                <a:hlinkClick r:id="rId14" tooltip="Latin nyelv"/>
              </a:rPr>
              <a:t>latin nyelven</a:t>
            </a:r>
            <a:r>
              <a:rPr lang="hu-HU" dirty="0" smtClean="0"/>
              <a:t> megalkotta híressé vált kétértelmű válaszát.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815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A levél háttere</a:t>
            </a:r>
          </a:p>
          <a:p>
            <a:r>
              <a:rPr lang="hu-HU" dirty="0" smtClean="0">
                <a:effectLst/>
              </a:rPr>
              <a:t>Gertrúd és II. András 1211-1213 között készült kódexlapon</a:t>
            </a:r>
          </a:p>
          <a:p>
            <a:r>
              <a:rPr lang="hu-HU" dirty="0" smtClean="0">
                <a:hlinkClick r:id="rId3" tooltip="1213"/>
              </a:rPr>
              <a:t>1213</a:t>
            </a:r>
            <a:r>
              <a:rPr lang="hu-HU" dirty="0" smtClean="0"/>
              <a:t> őszén magyar főurakból álló csoport (a „békétlenek tábora”) merényletet készített elő és hajtott végre </a:t>
            </a:r>
            <a:r>
              <a:rPr lang="hu-HU" dirty="0" smtClean="0">
                <a:hlinkClick r:id="rId4" tooltip="II. András magyar király"/>
              </a:rPr>
              <a:t>II. András</a:t>
            </a:r>
            <a:r>
              <a:rPr lang="hu-HU" dirty="0" smtClean="0"/>
              <a:t> felesége, </a:t>
            </a:r>
            <a:r>
              <a:rPr lang="hu-HU" dirty="0" err="1" smtClean="0"/>
              <a:t>Merániai</a:t>
            </a:r>
            <a:r>
              <a:rPr lang="hu-HU" dirty="0" smtClean="0"/>
              <a:t> Gertrúd (</a:t>
            </a:r>
            <a:r>
              <a:rPr lang="hu-HU" dirty="0" smtClean="0">
                <a:hlinkClick r:id="rId5" tooltip="Gertrudis"/>
              </a:rPr>
              <a:t>Gertrudis</a:t>
            </a:r>
            <a:r>
              <a:rPr lang="hu-HU" dirty="0" smtClean="0"/>
              <a:t>) ellen. A felkelés okát Gertrúdnak az az intézkedése jelentette, hogy férje távollétében (aki akkor </a:t>
            </a:r>
            <a:r>
              <a:rPr lang="hu-HU" dirty="0" err="1" smtClean="0">
                <a:hlinkClick r:id="rId6" tooltip="Galícia"/>
              </a:rPr>
              <a:t>Halicsban</a:t>
            </a:r>
            <a:r>
              <a:rPr lang="hu-HU" dirty="0" smtClean="0"/>
              <a:t> hadakozott) öccsét, </a:t>
            </a:r>
            <a:r>
              <a:rPr lang="hu-HU" dirty="0" err="1" smtClean="0"/>
              <a:t>Bertholdot</a:t>
            </a:r>
            <a:r>
              <a:rPr lang="hu-HU" dirty="0" smtClean="0"/>
              <a:t> (Ottót) </a:t>
            </a:r>
            <a:r>
              <a:rPr lang="hu-HU" dirty="0" smtClean="0">
                <a:hlinkClick r:id="rId7" tooltip="Kalocsai érsek"/>
              </a:rPr>
              <a:t>kalocsai érsekké</a:t>
            </a:r>
            <a:r>
              <a:rPr lang="hu-HU" dirty="0" smtClean="0"/>
              <a:t> kiáltotta ki. Fiatal kora és előélete miatt azonban </a:t>
            </a:r>
            <a:r>
              <a:rPr lang="hu-HU" dirty="0" smtClean="0">
                <a:hlinkClick r:id="rId8" tooltip="III. Ince pápa"/>
              </a:rPr>
              <a:t>III. Ince pápa</a:t>
            </a:r>
            <a:r>
              <a:rPr lang="hu-HU" dirty="0" smtClean="0"/>
              <a:t> is ellenezte az újdonsült rangot, s eltiltotta a lelkipásztori jogkörtől. Mivel a rangja megmaradt, így feladatkör nélkül nyerhette el az egyház </a:t>
            </a:r>
            <a:r>
              <a:rPr lang="hu-HU" dirty="0" smtClean="0">
                <a:hlinkClick r:id="rId9" tooltip="Kalocsa"/>
              </a:rPr>
              <a:t>Kalocsa</a:t>
            </a:r>
            <a:r>
              <a:rPr lang="hu-HU" dirty="0" smtClean="0"/>
              <a:t> környéki vagyonát. A nagyurak felkelésének gyújtó szikrája azonban az volt, hogy a királyné a rokonait ültette az állam legmagasabb posztjaiba, így öccsét a leghatalmasabb, országnagyi ranggal is ellátta.</a:t>
            </a:r>
          </a:p>
          <a:p>
            <a:r>
              <a:rPr lang="hu-HU" dirty="0" smtClean="0"/>
              <a:t>A nagy földbirtokosok, Petur bán és az ország </a:t>
            </a:r>
            <a:r>
              <a:rPr lang="hu-HU" dirty="0" smtClean="0">
                <a:hlinkClick r:id="rId10" tooltip="Nádor"/>
              </a:rPr>
              <a:t>nádora</a:t>
            </a:r>
            <a:r>
              <a:rPr lang="hu-HU" dirty="0" smtClean="0"/>
              <a:t>, Bór Benke (ismertebb nevén Bór nemzetbéli </a:t>
            </a:r>
            <a:r>
              <a:rPr lang="hu-HU" dirty="0" smtClean="0">
                <a:hlinkClick r:id="rId11" tooltip="Bánk (bán)"/>
              </a:rPr>
              <a:t>Bánk bán</a:t>
            </a:r>
            <a:r>
              <a:rPr lang="hu-HU" baseline="30000" dirty="0" smtClean="0">
                <a:hlinkClick r:id="rId12"/>
              </a:rPr>
              <a:t>[1]</a:t>
            </a:r>
            <a:r>
              <a:rPr lang="hu-HU" dirty="0" smtClean="0"/>
              <a:t>) segítségével </a:t>
            </a:r>
            <a:r>
              <a:rPr lang="hu-HU" dirty="0" smtClean="0">
                <a:hlinkClick r:id="rId13" tooltip="Összeesküvés"/>
              </a:rPr>
              <a:t>összeesküvést</a:t>
            </a:r>
            <a:r>
              <a:rPr lang="hu-HU" dirty="0" smtClean="0"/>
              <a:t> szőttek. A cselekvés végrehajtása előtt kikérték az akkori esztergomi érsek, </a:t>
            </a:r>
            <a:r>
              <a:rPr lang="hu-HU" dirty="0" err="1" smtClean="0"/>
              <a:t>Merániai</a:t>
            </a:r>
            <a:r>
              <a:rPr lang="hu-HU" dirty="0" smtClean="0"/>
              <a:t> János tanácsát. A főpap két tűz közé került. Egyik oldalon Ottó kinevezése egyházi főméltóságnak veszélyeztette az ő főpapi rangját, az egyházi jövedelmeket, az egyház erkölcsét és jogát a koronázásra, minden egyéb kiváltságát, tehát előnyös lett volna a felkelők közé állnia. A másik oldalról pedig gyilkosságban való részvételért nemcsak magas rangját, de életét is elvesztette volna.</a:t>
            </a:r>
          </a:p>
          <a:p>
            <a:r>
              <a:rPr lang="hu-HU" dirty="0" smtClean="0"/>
              <a:t>Így </a:t>
            </a:r>
            <a:r>
              <a:rPr lang="hu-HU" dirty="0" smtClean="0">
                <a:hlinkClick r:id="rId14" tooltip="Latin nyelv"/>
              </a:rPr>
              <a:t>latin nyelven</a:t>
            </a:r>
            <a:r>
              <a:rPr lang="hu-HU" dirty="0" smtClean="0"/>
              <a:t> megalkotta híressé vált kétértelmű válaszát.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81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A levél háttere</a:t>
            </a:r>
          </a:p>
          <a:p>
            <a:r>
              <a:rPr lang="hu-HU" dirty="0" smtClean="0">
                <a:effectLst/>
              </a:rPr>
              <a:t>Gertrúd és II. András 1211-1213 között készült kódexlapon</a:t>
            </a:r>
          </a:p>
          <a:p>
            <a:r>
              <a:rPr lang="hu-HU" dirty="0" smtClean="0">
                <a:hlinkClick r:id="rId3" tooltip="1213"/>
              </a:rPr>
              <a:t>1213</a:t>
            </a:r>
            <a:r>
              <a:rPr lang="hu-HU" dirty="0" smtClean="0"/>
              <a:t> őszén magyar főurakból álló csoport (a „békétlenek tábora”) merényletet készített elő és hajtott végre </a:t>
            </a:r>
            <a:r>
              <a:rPr lang="hu-HU" dirty="0" smtClean="0">
                <a:hlinkClick r:id="rId4" tooltip="II. András magyar király"/>
              </a:rPr>
              <a:t>II. András</a:t>
            </a:r>
            <a:r>
              <a:rPr lang="hu-HU" dirty="0" smtClean="0"/>
              <a:t> felesége, </a:t>
            </a:r>
            <a:r>
              <a:rPr lang="hu-HU" dirty="0" err="1" smtClean="0"/>
              <a:t>Merániai</a:t>
            </a:r>
            <a:r>
              <a:rPr lang="hu-HU" dirty="0" smtClean="0"/>
              <a:t> Gertrúd (</a:t>
            </a:r>
            <a:r>
              <a:rPr lang="hu-HU" dirty="0" smtClean="0">
                <a:hlinkClick r:id="rId5" tooltip="Gertrudis"/>
              </a:rPr>
              <a:t>Gertrudis</a:t>
            </a:r>
            <a:r>
              <a:rPr lang="hu-HU" dirty="0" smtClean="0"/>
              <a:t>) ellen. A felkelés okát Gertrúdnak az az intézkedése jelentette, hogy férje távollétében (aki akkor </a:t>
            </a:r>
            <a:r>
              <a:rPr lang="hu-HU" dirty="0" err="1" smtClean="0">
                <a:hlinkClick r:id="rId6" tooltip="Galícia"/>
              </a:rPr>
              <a:t>Halicsban</a:t>
            </a:r>
            <a:r>
              <a:rPr lang="hu-HU" dirty="0" smtClean="0"/>
              <a:t> hadakozott) öccsét, </a:t>
            </a:r>
            <a:r>
              <a:rPr lang="hu-HU" dirty="0" err="1" smtClean="0"/>
              <a:t>Bertholdot</a:t>
            </a:r>
            <a:r>
              <a:rPr lang="hu-HU" dirty="0" smtClean="0"/>
              <a:t> (Ottót) </a:t>
            </a:r>
            <a:r>
              <a:rPr lang="hu-HU" dirty="0" smtClean="0">
                <a:hlinkClick r:id="rId7" tooltip="Kalocsai érsek"/>
              </a:rPr>
              <a:t>kalocsai érsekké</a:t>
            </a:r>
            <a:r>
              <a:rPr lang="hu-HU" dirty="0" smtClean="0"/>
              <a:t> kiáltotta ki. Fiatal kora és előélete miatt azonban </a:t>
            </a:r>
            <a:r>
              <a:rPr lang="hu-HU" dirty="0" smtClean="0">
                <a:hlinkClick r:id="rId8" tooltip="III. Ince pápa"/>
              </a:rPr>
              <a:t>III. Ince pápa</a:t>
            </a:r>
            <a:r>
              <a:rPr lang="hu-HU" dirty="0" smtClean="0"/>
              <a:t> is ellenezte az újdonsült rangot, s eltiltotta a lelkipásztori jogkörtől. Mivel a rangja megmaradt, így feladatkör nélkül nyerhette el az egyház </a:t>
            </a:r>
            <a:r>
              <a:rPr lang="hu-HU" dirty="0" smtClean="0">
                <a:hlinkClick r:id="rId9" tooltip="Kalocsa"/>
              </a:rPr>
              <a:t>Kalocsa</a:t>
            </a:r>
            <a:r>
              <a:rPr lang="hu-HU" dirty="0" smtClean="0"/>
              <a:t> környéki vagyonát. A nagyurak felkelésének gyújtó szikrája azonban az volt, hogy a királyné a rokonait ültette az állam legmagasabb posztjaiba, így öccsét a leghatalmasabb, országnagyi ranggal is ellátta.</a:t>
            </a:r>
          </a:p>
          <a:p>
            <a:r>
              <a:rPr lang="hu-HU" dirty="0" smtClean="0"/>
              <a:t>A nagy földbirtokosok, Petur bán és az ország </a:t>
            </a:r>
            <a:r>
              <a:rPr lang="hu-HU" dirty="0" smtClean="0">
                <a:hlinkClick r:id="rId10" tooltip="Nádor"/>
              </a:rPr>
              <a:t>nádora</a:t>
            </a:r>
            <a:r>
              <a:rPr lang="hu-HU" dirty="0" smtClean="0"/>
              <a:t>, Bór Benke (ismertebb nevén Bór nemzetbéli </a:t>
            </a:r>
            <a:r>
              <a:rPr lang="hu-HU" dirty="0" smtClean="0">
                <a:hlinkClick r:id="rId11" tooltip="Bánk (bán)"/>
              </a:rPr>
              <a:t>Bánk bán</a:t>
            </a:r>
            <a:r>
              <a:rPr lang="hu-HU" baseline="30000" dirty="0" smtClean="0">
                <a:hlinkClick r:id="rId12"/>
              </a:rPr>
              <a:t>[1]</a:t>
            </a:r>
            <a:r>
              <a:rPr lang="hu-HU" dirty="0" smtClean="0"/>
              <a:t>) segítségével </a:t>
            </a:r>
            <a:r>
              <a:rPr lang="hu-HU" dirty="0" smtClean="0">
                <a:hlinkClick r:id="rId13" tooltip="Összeesküvés"/>
              </a:rPr>
              <a:t>összeesküvést</a:t>
            </a:r>
            <a:r>
              <a:rPr lang="hu-HU" dirty="0" smtClean="0"/>
              <a:t> szőttek. A cselekvés végrehajtása előtt kikérték az akkori esztergomi érsek, </a:t>
            </a:r>
            <a:r>
              <a:rPr lang="hu-HU" dirty="0" err="1" smtClean="0"/>
              <a:t>Merániai</a:t>
            </a:r>
            <a:r>
              <a:rPr lang="hu-HU" dirty="0" smtClean="0"/>
              <a:t> János tanácsát. A főpap két tűz közé került. Egyik oldalon Ottó kinevezése egyházi főméltóságnak veszélyeztette az ő főpapi rangját, az egyházi jövedelmeket, az egyház erkölcsét és jogát a koronázásra, minden egyéb kiváltságát, tehát előnyös lett volna a felkelők közé állnia. A másik oldalról pedig gyilkosságban való részvételért nemcsak magas rangját, de életét is elvesztette volna.</a:t>
            </a:r>
          </a:p>
          <a:p>
            <a:r>
              <a:rPr lang="hu-HU" dirty="0" smtClean="0"/>
              <a:t>Így </a:t>
            </a:r>
            <a:r>
              <a:rPr lang="hu-HU" dirty="0" smtClean="0">
                <a:hlinkClick r:id="rId14" tooltip="Latin nyelv"/>
              </a:rPr>
              <a:t>latin nyelven</a:t>
            </a:r>
            <a:r>
              <a:rPr lang="hu-HU" dirty="0" smtClean="0"/>
              <a:t> megalkotta híressé vált kétértelmű válaszát.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81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A levél háttere</a:t>
            </a:r>
          </a:p>
          <a:p>
            <a:r>
              <a:rPr lang="hu-HU" dirty="0" smtClean="0">
                <a:effectLst/>
              </a:rPr>
              <a:t>Gertrúd és II. András 1211-1213 között készült kódexlapon</a:t>
            </a:r>
          </a:p>
          <a:p>
            <a:r>
              <a:rPr lang="hu-HU" dirty="0" smtClean="0">
                <a:hlinkClick r:id="rId3" tooltip="1213"/>
              </a:rPr>
              <a:t>1213</a:t>
            </a:r>
            <a:r>
              <a:rPr lang="hu-HU" dirty="0" smtClean="0"/>
              <a:t> őszén magyar főurakból álló csoport (a „békétlenek tábora”) merényletet készített elő és hajtott végre </a:t>
            </a:r>
            <a:r>
              <a:rPr lang="hu-HU" dirty="0" smtClean="0">
                <a:hlinkClick r:id="rId4" tooltip="II. András magyar király"/>
              </a:rPr>
              <a:t>II. András</a:t>
            </a:r>
            <a:r>
              <a:rPr lang="hu-HU" dirty="0" smtClean="0"/>
              <a:t> felesége, </a:t>
            </a:r>
            <a:r>
              <a:rPr lang="hu-HU" dirty="0" err="1" smtClean="0"/>
              <a:t>Merániai</a:t>
            </a:r>
            <a:r>
              <a:rPr lang="hu-HU" dirty="0" smtClean="0"/>
              <a:t> Gertrúd (</a:t>
            </a:r>
            <a:r>
              <a:rPr lang="hu-HU" dirty="0" smtClean="0">
                <a:hlinkClick r:id="rId5" tooltip="Gertrudis"/>
              </a:rPr>
              <a:t>Gertrudis</a:t>
            </a:r>
            <a:r>
              <a:rPr lang="hu-HU" dirty="0" smtClean="0"/>
              <a:t>) ellen. A felkelés okát Gertrúdnak az az intézkedése jelentette, hogy férje távollétében (aki akkor </a:t>
            </a:r>
            <a:r>
              <a:rPr lang="hu-HU" dirty="0" err="1" smtClean="0">
                <a:hlinkClick r:id="rId6" tooltip="Galícia"/>
              </a:rPr>
              <a:t>Halicsban</a:t>
            </a:r>
            <a:r>
              <a:rPr lang="hu-HU" dirty="0" smtClean="0"/>
              <a:t> hadakozott) öccsét, </a:t>
            </a:r>
            <a:r>
              <a:rPr lang="hu-HU" dirty="0" err="1" smtClean="0"/>
              <a:t>Bertholdot</a:t>
            </a:r>
            <a:r>
              <a:rPr lang="hu-HU" dirty="0" smtClean="0"/>
              <a:t> (Ottót) </a:t>
            </a:r>
            <a:r>
              <a:rPr lang="hu-HU" dirty="0" smtClean="0">
                <a:hlinkClick r:id="rId7" tooltip="Kalocsai érsek"/>
              </a:rPr>
              <a:t>kalocsai érsekké</a:t>
            </a:r>
            <a:r>
              <a:rPr lang="hu-HU" dirty="0" smtClean="0"/>
              <a:t> kiáltotta ki. Fiatal kora és előélete miatt azonban </a:t>
            </a:r>
            <a:r>
              <a:rPr lang="hu-HU" dirty="0" smtClean="0">
                <a:hlinkClick r:id="rId8" tooltip="III. Ince pápa"/>
              </a:rPr>
              <a:t>III. Ince pápa</a:t>
            </a:r>
            <a:r>
              <a:rPr lang="hu-HU" dirty="0" smtClean="0"/>
              <a:t> is ellenezte az újdonsült rangot, s eltiltotta a lelkipásztori jogkörtől. Mivel a rangja megmaradt, így feladatkör nélkül nyerhette el az egyház </a:t>
            </a:r>
            <a:r>
              <a:rPr lang="hu-HU" dirty="0" smtClean="0">
                <a:hlinkClick r:id="rId9" tooltip="Kalocsa"/>
              </a:rPr>
              <a:t>Kalocsa</a:t>
            </a:r>
            <a:r>
              <a:rPr lang="hu-HU" dirty="0" smtClean="0"/>
              <a:t> környéki vagyonát. A nagyurak felkelésének gyújtó szikrája azonban az volt, hogy a királyné a rokonait ültette az állam legmagasabb posztjaiba, így öccsét a leghatalmasabb, országnagyi ranggal is ellátta.</a:t>
            </a:r>
          </a:p>
          <a:p>
            <a:r>
              <a:rPr lang="hu-HU" dirty="0" smtClean="0"/>
              <a:t>A nagy földbirtokosok, Petur bán és az ország </a:t>
            </a:r>
            <a:r>
              <a:rPr lang="hu-HU" dirty="0" smtClean="0">
                <a:hlinkClick r:id="rId10" tooltip="Nádor"/>
              </a:rPr>
              <a:t>nádora</a:t>
            </a:r>
            <a:r>
              <a:rPr lang="hu-HU" dirty="0" smtClean="0"/>
              <a:t>, Bór Benke (ismertebb nevén Bór nemzetbéli </a:t>
            </a:r>
            <a:r>
              <a:rPr lang="hu-HU" dirty="0" smtClean="0">
                <a:hlinkClick r:id="rId11" tooltip="Bánk (bán)"/>
              </a:rPr>
              <a:t>Bánk bán</a:t>
            </a:r>
            <a:r>
              <a:rPr lang="hu-HU" baseline="30000" dirty="0" smtClean="0">
                <a:hlinkClick r:id="rId12"/>
              </a:rPr>
              <a:t>[1]</a:t>
            </a:r>
            <a:r>
              <a:rPr lang="hu-HU" dirty="0" smtClean="0"/>
              <a:t>) segítségével </a:t>
            </a:r>
            <a:r>
              <a:rPr lang="hu-HU" dirty="0" smtClean="0">
                <a:hlinkClick r:id="rId13" tooltip="Összeesküvés"/>
              </a:rPr>
              <a:t>összeesküvést</a:t>
            </a:r>
            <a:r>
              <a:rPr lang="hu-HU" dirty="0" smtClean="0"/>
              <a:t> szőttek. A cselekvés végrehajtása előtt kikérték az akkori esztergomi érsek, </a:t>
            </a:r>
            <a:r>
              <a:rPr lang="hu-HU" dirty="0" err="1" smtClean="0"/>
              <a:t>Merániai</a:t>
            </a:r>
            <a:r>
              <a:rPr lang="hu-HU" dirty="0" smtClean="0"/>
              <a:t> János tanácsát. A főpap két tűz közé került. Egyik oldalon Ottó kinevezése egyházi főméltóságnak veszélyeztette az ő főpapi rangját, az egyházi jövedelmeket, az egyház erkölcsét és jogát a koronázásra, minden egyéb kiváltságát, tehát előnyös lett volna a felkelők közé állnia. A másik oldalról pedig gyilkosságban való részvételért nemcsak magas rangját, de életét is elvesztette volna.</a:t>
            </a:r>
          </a:p>
          <a:p>
            <a:r>
              <a:rPr lang="hu-HU" dirty="0" smtClean="0"/>
              <a:t>Így </a:t>
            </a:r>
            <a:r>
              <a:rPr lang="hu-HU" dirty="0" smtClean="0">
                <a:hlinkClick r:id="rId14" tooltip="Latin nyelv"/>
              </a:rPr>
              <a:t>latin nyelven</a:t>
            </a:r>
            <a:r>
              <a:rPr lang="hu-HU" dirty="0" smtClean="0"/>
              <a:t> megalkotta híressé vált kétértelmű válaszát.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815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b="0" dirty="0" smtClean="0"/>
              <a:t>A megfoghatatlan szépségű, ugyanakkor időtlen és univerzális szimbólumokkal telített festmény az egyetemes művészettörténet egyszeri csodája. Az újabb kutatások kimutatták, hogy szimbolikájában a </a:t>
            </a:r>
            <a:r>
              <a:rPr lang="hu-HU" sz="1100" b="1" dirty="0" smtClean="0">
                <a:solidFill>
                  <a:srgbClr val="FF0000"/>
                </a:solidFill>
              </a:rPr>
              <a:t>magyarok eredetéről és hitvilágáról, a keleti kultúrákkal való kapcsolatáról kialakított nézetei </a:t>
            </a:r>
            <a:r>
              <a:rPr lang="hu-HU" sz="1100" b="1" dirty="0" smtClean="0"/>
              <a:t>keveredtek </a:t>
            </a:r>
            <a:r>
              <a:rPr lang="hu-HU" sz="1100" b="0" dirty="0" smtClean="0"/>
              <a:t>a világmindenséget jelképező </a:t>
            </a:r>
            <a:r>
              <a:rPr lang="hu-HU" sz="1100" b="1" dirty="0" smtClean="0"/>
              <a:t>életfa</a:t>
            </a:r>
            <a:r>
              <a:rPr lang="hu-HU" sz="1100" b="0" dirty="0" smtClean="0"/>
              <a:t> ősi mítoszával és a festő </a:t>
            </a:r>
            <a:r>
              <a:rPr lang="hu-HU" sz="1100" b="1" dirty="0" smtClean="0"/>
              <a:t>önportréjával</a:t>
            </a:r>
            <a:r>
              <a:rPr lang="hu-HU" sz="1100" b="0" dirty="0" smtClean="0"/>
              <a:t> - valamint sok egyéb feltételezett mondanivalóval. Szimbólumrendszere nem öncélú tartalmakat szolgál, hanem saját korához szóló üzenetet hordoz. A festő egyik írása is erre utal: "a gondviselés nem pihent, megfestette velem a libanoni öt-hat-ezer éves cédrusfát, melynek </a:t>
            </a:r>
            <a:r>
              <a:rPr lang="hu-HU" sz="1100" b="1" dirty="0" smtClean="0"/>
              <a:t>egyik ága kardot ránt s fenyegeti a világot</a:t>
            </a:r>
            <a:r>
              <a:rPr lang="hu-HU" sz="1100" b="0" dirty="0" smtClean="0"/>
              <a:t>". A múlt században több gondolkodónál és művésznél felmerült apokaliptikus vízió </a:t>
            </a:r>
            <a:r>
              <a:rPr lang="hu-HU" sz="1100" b="1" dirty="0" smtClean="0"/>
              <a:t>az emberi civilizáció végét</a:t>
            </a:r>
            <a:r>
              <a:rPr lang="hu-HU" sz="1100" b="0" dirty="0" smtClean="0"/>
              <a:t> jelentő kataklizmákról Csontváry feljegyzéseiben is megjelent, ezért ostorozta megszállottan</a:t>
            </a:r>
            <a:r>
              <a:rPr lang="hu-HU" sz="1100" b="1" dirty="0" smtClean="0"/>
              <a:t> kora romlottságát és kulturálatlanságát</a:t>
            </a:r>
            <a:r>
              <a:rPr lang="hu-HU" sz="1100" b="0" dirty="0" smtClean="0"/>
              <a:t> . Szerinte csak olyan zsenik menthetik meg a világot, mint ő maga, ezért is fájt neki kora értetlensége. A </a:t>
            </a:r>
            <a:r>
              <a:rPr lang="hu-HU" sz="1100" b="1" dirty="0" smtClean="0"/>
              <a:t>sebzett művészt is megszemélyesítő fa életképessége </a:t>
            </a:r>
            <a:r>
              <a:rPr lang="hu-HU" sz="1100" b="0" dirty="0" smtClean="0"/>
              <a:t>átvitt értelemben a művészet hatalmas erejét és örökkévalóságát is hirdeti. A képi </a:t>
            </a:r>
            <a:r>
              <a:rPr lang="hu-HU" sz="1100" b="0" dirty="0" err="1" smtClean="0"/>
              <a:t>életrekeltés</a:t>
            </a:r>
            <a:r>
              <a:rPr lang="hu-HU" sz="1100" b="0" dirty="0" smtClean="0"/>
              <a:t> mágiáját az általa alkalmazott színdinamikával, a világításbeli fokozatok és a színbeli totalitás előtte sohasem tapasztalt gazdagságával vélte elérni. A festmény tartalmi mélységeinek maradéktalan kifejezésére olyan tökéletes szín-, forma- és vonalrendszert hozott létre, mely a nézőt a </a:t>
            </a:r>
            <a:r>
              <a:rPr lang="hu-HU" sz="1100" b="0" dirty="0" err="1" smtClean="0"/>
              <a:t>legmagasabbrendű</a:t>
            </a:r>
            <a:r>
              <a:rPr lang="hu-HU" sz="1100" b="0" dirty="0" smtClean="0"/>
              <a:t> teremtőerő megértéséhez vezeti. </a:t>
            </a:r>
          </a:p>
          <a:p>
            <a:endParaRPr lang="hu-HU" sz="1100" b="0" dirty="0" smtClean="0"/>
          </a:p>
          <a:p>
            <a:r>
              <a:rPr lang="hu-HU" sz="1100" dirty="0" smtClean="0"/>
              <a:t>Apollinaire négy verseskötete közül az utolsónak, az 1918-ban megjelent </a:t>
            </a:r>
            <a:r>
              <a:rPr lang="hu-HU" sz="1100" i="1" dirty="0" err="1" smtClean="0">
                <a:effectLst/>
              </a:rPr>
              <a:t>Kalligrammák</a:t>
            </a:r>
            <a:r>
              <a:rPr lang="hu-HU" sz="1100" dirty="0" err="1" smtClean="0"/>
              <a:t>-nak</a:t>
            </a:r>
            <a:r>
              <a:rPr lang="hu-HU" sz="1100" dirty="0" smtClean="0"/>
              <a:t> talán egyik legszebb, és Radnóti Miklós nagyszerű fordítása révén nálunk legismertebb darabja ez a képvers. A megsebzett galamb és a szökőkút.</a:t>
            </a:r>
          </a:p>
          <a:p>
            <a:endParaRPr lang="hu-HU" sz="1100" b="0" dirty="0" smtClean="0"/>
          </a:p>
          <a:p>
            <a:r>
              <a:rPr lang="hu-HU" sz="1100" b="0" dirty="0" smtClean="0"/>
              <a:t>http://faustus.hu/2009/02/jozsef-attila-szuletesnapomra-elemzes/</a:t>
            </a:r>
            <a:br>
              <a:rPr lang="hu-HU" sz="1100" b="0" dirty="0" smtClean="0"/>
            </a:br>
            <a:endParaRPr lang="hu-HU" sz="1100" b="0" dirty="0" smtClean="0"/>
          </a:p>
          <a:p>
            <a:r>
              <a:rPr lang="hu-HU" sz="1100" dirty="0" err="1" smtClean="0"/>
              <a:t>Hieronymus</a:t>
            </a:r>
            <a:r>
              <a:rPr lang="hu-HU" sz="1100" dirty="0" smtClean="0"/>
              <a:t> Bosch: A gyönyörök kertje (1500–1504 k.; olaj, fa; 220x389 cm; Prado, Madrid)</a:t>
            </a:r>
            <a:endParaRPr lang="hu-HU" sz="1100" i="1" dirty="0" smtClean="0"/>
          </a:p>
          <a:p>
            <a:r>
              <a:rPr lang="hu-HU" sz="1100" i="1" dirty="0" smtClean="0"/>
              <a:t>A gyönyörök kertje</a:t>
            </a:r>
            <a:r>
              <a:rPr lang="hu-HU" sz="1100" dirty="0" smtClean="0"/>
              <a:t> triptichont (1500–1504 k.), amely nem oltárkép, és nem templom számára készült. A XVI. század végén a szinte bigottan vallásos, katolikus II. Fülöp spanyol király volt lelkes gyűjtője a hívő Bosch képeinek, így kerülhetett a mintegy húsz-harminc festményből álló életműből nyolc a madridi múzeumba.</a:t>
            </a:r>
          </a:p>
          <a:p>
            <a:r>
              <a:rPr lang="hu-HU" sz="1100" b="0" dirty="0" smtClean="0"/>
              <a:t>http://arnolfini.hu/arnolfini-szalon/snk-hieronymus-bosch-a-gyonyorok-kertje/</a:t>
            </a:r>
          </a:p>
          <a:p>
            <a:endParaRPr lang="hu-HU" sz="1100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Kiderült: kamu</a:t>
            </a:r>
          </a:p>
          <a:p>
            <a:r>
              <a:rPr lang="hu-HU" dirty="0" smtClean="0"/>
              <a:t>„Nagyon nagy a különbség a fotók és a valóság között,” - mondta egy 21 éves orvostanhallgató az AFP riporterének a könyvtárban. Kiderült: a hírekben említett 1,2 milliós gyűjtemény helyett csak 200 ezer könyvet birtokol az intézmény,</a:t>
            </a:r>
          </a:p>
          <a:p>
            <a:r>
              <a:rPr lang="hu-HU" dirty="0" smtClean="0"/>
              <a:t>és azok sem a futurisztikus polcokon, hanem egy raktárszerű épületben vannak.</a:t>
            </a:r>
          </a:p>
          <a:p>
            <a:r>
              <a:rPr lang="hu-HU" dirty="0" smtClean="0"/>
              <a:t>Az íves polcokon papírlapok helyett alumíniumból készült álkönyvek vannak. Az AFP megkereste a holland MVRDV tervezőirodát, ahol bevallották,</a:t>
            </a:r>
          </a:p>
          <a:p>
            <a:r>
              <a:rPr lang="hu-HU" dirty="0" smtClean="0"/>
              <a:t>szorította őket a határidő, ezért nem készült el a felső polcok megközelíthetősége. Emiatt azokra csak kamukönyveket raktak.</a:t>
            </a:r>
          </a:p>
          <a:p>
            <a:r>
              <a:rPr lang="hu-HU" dirty="0" smtClean="0"/>
              <a:t>Az </a:t>
            </a:r>
            <a:r>
              <a:rPr lang="hu-HU" dirty="0" smtClean="0">
                <a:hlinkClick r:id="rId3"/>
              </a:rPr>
              <a:t>AFP beszámolója hozzáteszi:</a:t>
            </a:r>
            <a:r>
              <a:rPr lang="hu-HU" dirty="0" smtClean="0"/>
              <a:t> bár a képeken jól néz ki, használhatatlan és veszélyes a polcokhoz futó íves lépcső.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Október elsején adták át Pekingtől 100 kilométerre fekvő, </a:t>
            </a:r>
            <a:r>
              <a:rPr lang="hu-HU" dirty="0" err="1" smtClean="0">
                <a:hlinkClick r:id="rId4"/>
              </a:rPr>
              <a:t>Tianjin</a:t>
            </a:r>
            <a:r>
              <a:rPr lang="hu-HU" dirty="0" smtClean="0">
                <a:hlinkClick r:id="rId4"/>
              </a:rPr>
              <a:t> új könyvtárát</a:t>
            </a:r>
            <a:r>
              <a:rPr lang="hu-HU" dirty="0" smtClean="0"/>
              <a:t>. A holland MVRDV tervezőiroda és a helyi mérnökök által alkotott </a:t>
            </a:r>
            <a:r>
              <a:rPr lang="hu-HU" dirty="0" err="1" smtClean="0"/>
              <a:t>Binhai</a:t>
            </a:r>
            <a:r>
              <a:rPr lang="hu-HU" dirty="0" smtClean="0"/>
              <a:t> Könyvtár 36 ezer négyzetméterén </a:t>
            </a:r>
          </a:p>
          <a:p>
            <a:r>
              <a:rPr lang="hu-HU" dirty="0" smtClean="0"/>
              <a:t>öt emelet magasan ölelik körbe a könyvek a látogatókat.</a:t>
            </a:r>
          </a:p>
          <a:p>
            <a:r>
              <a:rPr lang="hu-HU" dirty="0" smtClean="0"/>
              <a:t>A barlangszerű, egybefüggő könyvespolchoz futó lépcsőket úgy tervezték, hogy mindenhol kényelmesen lehet rajtuk ülni.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8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40D-8F15-4B33-91C1-35BDFC94C2DC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81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D5AC-9C27-4A6F-8285-D6DB77FA65A9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8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F2C-9CB6-4811-A766-0498E836ED9B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2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19FD-1EA3-4E55-B620-77B3778F74EA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9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AAA6-E6AC-4737-AF5B-1171668ECC91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D2F-A7EE-4E69-83F9-4336F2089349}" type="datetime1">
              <a:rPr lang="hu-HU" smtClean="0"/>
              <a:t>2017. 11. 20.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3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379-5479-40A1-9933-FAA9FF6A032A}" type="datetime1">
              <a:rPr lang="hu-HU" smtClean="0"/>
              <a:t>2017. 11. 20.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1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62C-E10C-4BE8-8DCC-15BEFF66D7E0}" type="datetime1">
              <a:rPr lang="hu-HU" smtClean="0"/>
              <a:t>2017. 11. 20.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36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4BB8-7B17-4B48-8822-13C191A7165A}" type="datetime1">
              <a:rPr lang="hu-HU" smtClean="0"/>
              <a:t>2017. 11. 20.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6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77DF-BDB9-4794-A641-8C81FCC52AD7}" type="datetime1">
              <a:rPr lang="hu-HU" smtClean="0"/>
              <a:t>2017. 11. 20.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7CF3-48DF-49AA-B779-882CF966158F}" type="datetime1">
              <a:rPr lang="hu-HU" smtClean="0"/>
              <a:t>2017. 11. 20.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5638-3CA3-4A27-852F-4BDED8F81E62}" type="datetime1">
              <a:rPr lang="hu-HU" smtClean="0"/>
              <a:t>2017. 11. 20.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30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5472608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Az empirikus társadalomkutatás </a:t>
            </a:r>
            <a:r>
              <a:rPr lang="hu-HU" sz="3200" dirty="0">
                <a:solidFill>
                  <a:schemeClr val="tx1">
                    <a:lumMod val="75000"/>
                  </a:schemeClr>
                </a:solidFill>
              </a:rPr>
              <a:t>kvantitatív </a:t>
            </a:r>
            <a:r>
              <a:rPr lang="hu-HU" sz="3200" dirty="0"/>
              <a:t>és </a:t>
            </a:r>
            <a:r>
              <a:rPr lang="hu-HU" sz="3200" dirty="0">
                <a:solidFill>
                  <a:schemeClr val="tx1">
                    <a:lumMod val="75000"/>
                  </a:schemeClr>
                </a:solidFill>
              </a:rPr>
              <a:t>kvalitatív </a:t>
            </a:r>
            <a:r>
              <a:rPr lang="hu-HU" sz="3200" dirty="0"/>
              <a:t>módszerei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chemeClr val="tx1">
                    <a:lumMod val="85000"/>
                  </a:schemeClr>
                </a:solidFill>
              </a:rPr>
              <a:t>Dokumentum és tartalom</a:t>
            </a:r>
            <a:r>
              <a:rPr lang="hu-HU" b="1" dirty="0" smtClean="0">
                <a:solidFill>
                  <a:srgbClr val="FF0000"/>
                </a:solidFill>
              </a:rPr>
              <a:t>elemzés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67544" y="58052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12. </a:t>
            </a:r>
            <a:r>
              <a:rPr lang="hu-HU" sz="1600" dirty="0" smtClean="0"/>
              <a:t>hét 	</a:t>
            </a:r>
            <a:r>
              <a:rPr lang="hu-HU" sz="1600" b="1" dirty="0" smtClean="0">
                <a:solidFill>
                  <a:srgbClr val="FF0000"/>
                </a:solidFill>
              </a:rPr>
              <a:t>2017.</a:t>
            </a:r>
            <a:r>
              <a:rPr lang="hu-HU" sz="1600" dirty="0" smtClean="0"/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november </a:t>
            </a:r>
            <a:r>
              <a:rPr lang="hu-HU" sz="1600" b="1" dirty="0" smtClean="0">
                <a:solidFill>
                  <a:srgbClr val="FF0000"/>
                </a:solidFill>
              </a:rPr>
              <a:t>20.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r>
              <a:rPr lang="hu-HU" sz="1600" dirty="0"/>
              <a:t>PTE MIK </a:t>
            </a:r>
            <a:r>
              <a:rPr lang="hu-HU" sz="1600" dirty="0" smtClean="0"/>
              <a:t> Televíziós Műsorkészítő Felsőoktatási Szakképzés – I. évf. 1. szemeszter</a:t>
            </a:r>
          </a:p>
          <a:p>
            <a:r>
              <a:rPr lang="hu-HU" sz="1200" dirty="0" smtClean="0"/>
              <a:t>Dr. Szabó  Éva egy. </a:t>
            </a:r>
            <a:r>
              <a:rPr lang="hu-HU" sz="1200" dirty="0" err="1" smtClean="0"/>
              <a:t>doc</a:t>
            </a:r>
            <a:r>
              <a:rPr lang="hu-HU" sz="1200" dirty="0" smtClean="0"/>
              <a:t>. Építészeti és Várostervezési Tanszék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86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6749" y="1062182"/>
            <a:ext cx="43205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 tartalomelemzés </a:t>
            </a:r>
            <a:r>
              <a:rPr lang="hu-HU" sz="2800" b="1" dirty="0">
                <a:solidFill>
                  <a:srgbClr val="FF0000"/>
                </a:solidFill>
              </a:rPr>
              <a:t>tulajdonságai </a:t>
            </a:r>
            <a:endParaRPr lang="hu-HU" sz="2800" b="1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nem </a:t>
            </a:r>
            <a:r>
              <a:rPr lang="hu-HU" sz="2400" dirty="0"/>
              <a:t>igényel </a:t>
            </a:r>
            <a:r>
              <a:rPr lang="hu-HU" sz="2400" dirty="0" smtClean="0"/>
              <a:t>sok </a:t>
            </a:r>
            <a:r>
              <a:rPr lang="hu-HU" sz="2400" dirty="0"/>
              <a:t>pénzt, </a:t>
            </a:r>
            <a:r>
              <a:rPr lang="hu-HU" sz="2400" dirty="0" smtClean="0"/>
              <a:t>időt 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nem jár kockázattal, </a:t>
            </a:r>
            <a:r>
              <a:rPr lang="hu-HU" sz="2400" dirty="0" smtClean="0"/>
              <a:t>nem </a:t>
            </a:r>
            <a:r>
              <a:rPr lang="hu-HU" sz="2400" dirty="0"/>
              <a:t>avatkozik be a jelenségbe, </a:t>
            </a:r>
            <a:endParaRPr lang="hu-H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szakaszokra bontható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lehetővé </a:t>
            </a:r>
            <a:r>
              <a:rPr lang="hu-HU" sz="2400" dirty="0"/>
              <a:t>teszi hosszú idő alatt lezajló események vizsgálatát is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csak </a:t>
            </a:r>
            <a:r>
              <a:rPr lang="hu-HU" sz="2400" dirty="0"/>
              <a:t>rögzített kommunikációkon végezhető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megbízhatóság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a kódolás bármikor megismételhető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68" y="1168416"/>
            <a:ext cx="4607112" cy="568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7" name="Kép 6" descr="http://1.bp.blogspot.com/_nGWvYuSdEjI/S67iu4ttaII/AAAAAAAAA7o/PYTq5Iup3aQ/s1600/Deus+Deus+me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8417"/>
            <a:ext cx="4582480" cy="183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Országos Széchényi Könyvtár: Stockholm (Stocholm) a XVI–XVII. század fordulójá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8046"/>
            <a:ext cx="4582480" cy="3849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/>
          <p:cNvSpPr/>
          <p:nvPr/>
        </p:nvSpPr>
        <p:spPr>
          <a:xfrm>
            <a:off x="103872" y="1997637"/>
            <a:ext cx="37804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TÖRTÉNET</a:t>
            </a:r>
          </a:p>
          <a:p>
            <a:endParaRPr lang="hu-HU" sz="2400" b="1" dirty="0" smtClean="0">
              <a:solidFill>
                <a:srgbClr val="FF0000"/>
              </a:solidFill>
            </a:endParaRPr>
          </a:p>
          <a:p>
            <a:r>
              <a:rPr lang="hu-HU" sz="2400" dirty="0" smtClean="0"/>
              <a:t>XVIII</a:t>
            </a:r>
            <a:r>
              <a:rPr lang="hu-HU" sz="2400" dirty="0"/>
              <a:t>. </a:t>
            </a:r>
            <a:r>
              <a:rPr lang="hu-HU" sz="2400" dirty="0" smtClean="0"/>
              <a:t>század – Svédország  </a:t>
            </a:r>
          </a:p>
          <a:p>
            <a:endParaRPr lang="hu-HU" sz="2400" dirty="0"/>
          </a:p>
          <a:p>
            <a:r>
              <a:rPr lang="hu-HU" sz="2400" dirty="0" err="1" smtClean="0"/>
              <a:t>Cion</a:t>
            </a:r>
            <a:r>
              <a:rPr lang="hu-HU" sz="2400" dirty="0" smtClean="0"/>
              <a:t> </a:t>
            </a:r>
            <a:r>
              <a:rPr lang="hu-HU" sz="2400" dirty="0"/>
              <a:t>énekei </a:t>
            </a:r>
            <a:r>
              <a:rPr lang="hu-HU" sz="2400" dirty="0" smtClean="0"/>
              <a:t>zsoltárgyűjtemény </a:t>
            </a:r>
          </a:p>
          <a:p>
            <a:r>
              <a:rPr lang="hu-HU" sz="2400" dirty="0" smtClean="0"/>
              <a:t>vizsgálata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87236" y="908678"/>
            <a:ext cx="400696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Amerikai újságok tartalmának tanulmányozása (politikai, magánügyek, sport) – </a:t>
            </a:r>
            <a:r>
              <a:rPr lang="hu-HU" sz="2000" b="1" dirty="0" err="1" smtClean="0">
                <a:solidFill>
                  <a:srgbClr val="FF0000"/>
                </a:solidFill>
              </a:rPr>
              <a:t>manifeszt</a:t>
            </a:r>
            <a:r>
              <a:rPr lang="hu-HU" sz="2000" b="1" dirty="0" smtClean="0">
                <a:solidFill>
                  <a:srgbClr val="FF0000"/>
                </a:solidFill>
              </a:rPr>
              <a:t> (kézzelfogható, nyilvánvaló) 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/>
              <a:t>tulajdonságokra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Irodalmi elemzések – angol költészet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USA – </a:t>
            </a:r>
            <a:r>
              <a:rPr lang="hu-HU" sz="2000" dirty="0" err="1" smtClean="0"/>
              <a:t>közvéleménykutatás</a:t>
            </a:r>
            <a:r>
              <a:rPr lang="hu-HU" sz="2000" dirty="0" smtClean="0"/>
              <a:t>, </a:t>
            </a:r>
            <a:r>
              <a:rPr lang="hu-HU" sz="2000" dirty="0" err="1" smtClean="0"/>
              <a:t>újságíróiskolák</a:t>
            </a:r>
            <a:r>
              <a:rPr lang="hu-HU" sz="2000" dirty="0" smtClean="0"/>
              <a:t> – </a:t>
            </a:r>
            <a:r>
              <a:rPr lang="hu-HU" sz="2000" b="1" dirty="0" smtClean="0">
                <a:solidFill>
                  <a:srgbClr val="FF0000"/>
                </a:solidFill>
              </a:rPr>
              <a:t>kvantitatív újságelemzés </a:t>
            </a:r>
            <a:r>
              <a:rPr lang="hu-HU" sz="2000" dirty="0" smtClean="0"/>
              <a:t>(téma – szövegmennyiség)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látens</a:t>
            </a:r>
            <a:r>
              <a:rPr lang="hu-HU" sz="2000" dirty="0" smtClean="0"/>
              <a:t> tulajdonságok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9218" name="Picture 2" descr="https://encrypted-tbn3.gstatic.com/images?q=tbn:ANd9GcQ2DWIK-F6CPlAsZbLDxThu61qWCLgtQgoizTX6nRca2Qk8z-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75902"/>
            <a:ext cx="4548068" cy="22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-ssl.businessinsider.com/image/5595713eecad04e04859c9ac-1200-924/usa-american-flag.jpg?maxX=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6"/>
            <a:ext cx="4548069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jpeg;base64,/9j/4AAQSkZJRgABAQAAAQABAAD/2wCEAAkGBxMSERUTExQVFhUXGSAbGBgXGR8eIRwgICIfJCIhISIjIighIB8mHx0mITEhJikrLjAuIR8zODMsNygtLisBCgoKBQUFDgUFDisZExkrKysrKysrKysrKysrKysrKysrKysrKysrKysrKysrKysrKysrKysrKysrKysrKysrK//AABEIAQgAvwMBIgACEQEDEQH/xAAbAAACAwEBAQAAAAAAAAAAAAAABQMEBgIBB//EAEIQAAICAQMDAwMCBAQEAwYHAAECAxEEABIhBRMxBiJBFDJRI2EHQnGBFTNSkSRicqFDscEWU5KistEINXN0guHx/8QAFAEBAAAAAAAAAAAAAAAAAAAAAP/EABQRAQAAAAAAAAAAAAAAAAAAAAD/2gAMAwEAAhEDEQA/APuOjRo0BrLdUwsm5WUysTKQgV2UBOw1UA+3/MIF155/BGp15uHm+NBmBBmgbu9MTsV9uyGi+73J9l7SvHm/kG9UpxmxMxQTyDHlYILsTrOWIuzysO9BZ8bH/vR6hNkuZVCZB399ZEKysANrlK9gj8gAGP8AIBLk7tXJJMlXlCfUSMe5uepl2rvBG1HBiLBLVTGbJANGzQSfTTI4QNlGZZYlR2aQxtCNgcnntlim/wC737+RxtOoD03JSHEdBO0xhJnLuzPZWPeELHbHKaO0cLu/HkRZh/4nE9jvAcpBEclZN6v2p2cp3KevYlFr5L1+1Ey9QHS26g2dJ3oVdxHsj7TrGzcONu4llXkqy0TwBWg2fXZ2XBZ4ZRAQi7XnJXaLF7mcMVYi13MGokEg1Rymb12VN0Mcjq3dh7jyToyRpJ3Ptl2MVLNGEIdTW9dtXYvZ0OViyYkz5kswmnSKeJ1jEdSBh+mAgZdrVQLMSPJPyi6t1Jlgyp4MjLKRmUx9nEQYvssbWBjZ3W12tKDXk2AOAb4kuTJLHCcxdjZDqexKsrBRDuMbOY1oh6a63BTV+DrxcyfeITkhkjlnjKtMsUsm3tMh3bfd2w5VgNt2pJOu+mu+fOyLM+LHDBC6JAI1JMyli1sje0faAOLDXekT9VyX7eLuecy5eUHlhjhL7INoG0SfphiWFmjVNXxoLw9QTTlQmSYohih1eeeOJmbfIjyFhC6SBdim1pKYEhg60/xvUsqBEnELPtQM0T7lYlEd3FAlUALNTAcKDfuA1F6XiyWmljyIpnx1VWhfLWDer2QyjtEgrVEEgHyOeNLsLqs88WOO53e/FH3yYV/SLNECgBXw6u5p91bA32miD0+qQZdqiMxl1RX33uLMFFAAtW41uoqfyACRXwfVMjLBuSJnkRGfbKFALFQVUN5dbsr/ANA/mvUbZEsMhjja3jmjRIe2o7qOIzJKSFvdbuxZSFtKIu7rnq8vZiZJ1dnZO+zIsYx9ySMedjbLdVTbIrMt8nkEBexfUszhC8MSq6Y7HbMSQuS5Ra/TFlWBPxYqv2jixc8ce4kqRbSCg0IqNqB8TP72/wCUAHUKdVyFaEyyK19sBIKJcNIV3EPGpYBdrExla95qqu10TJkyO5BPIZC8R3tHt2IT7WA9gdCbsJJuNA2TRsI4pczg9yR6JJQiFD4j+5g7UPuP217j+EsC5igKskoAaTczCJzZcds8sv6e3d+D8cUNd9awceIXK7ghhIzpGBQ5HuKjhLJNXZNkG9UDiYyonaeTevsDGHdZIRaIIAYhYvm+LI/l0DLJgzdgKSylxDKxX9HmX9MxIfb9tbh58E2fGtRrPelcaFDIsRkLDhhIpBADyDi+CC4eq+B/c6HQGjRo0Bo0aNBR6n0pJyu+6UEUK5uvyD+PivkeDpL1fCxsdgzK43liSNtclRXI4NtSnihYsXR1GuJIlYUwBH4IvzoMT07LxoZAVSYvGos/p7eUNEEUvgclSBZ5uiQ4yvVSR7gUNr+GBH2hhZF1ZsfPj+wj9S9VbGmhChdjRy2CBtU7oQHdqtY13ncR+efyKKdRymzHxImgDAyHfLHuC7I8M0qKyEKTOeGdiODuIpdBNk9Riynw2ZHDJKsi+9QATFJySR7lq1oUfcPB411nQYEGG/TpskIjRtu3yKHCSFiWJrhbsbiKFaXxeop54O+gghVWx1dWFsWlELWrk7QB3dqgoSxHldMM6LJGfkvDDG6vixJcrFBYbIPBCNuA3DcPItfzoLXUThzvDjvkDuQSo6oHXdvRdyhv6qd1cWPGkkfSunPFNHHnyDFKs7wpkKI1WQm2BreELE+G2nkcjjTDovph4cTKxmkWpUVFlHmlxoodzD87oy1WePnVSL0vIyHu46s6w7E3Z2Qw3bkY7SVuMXGrBwNwKrwKvQUerYkLdpovo5o4I0xx3pZYZlIFhS8aszhlo9sqL5Iu9UYoMeJMXHsu7tkZEMmANpjlV1UxRLRAUJIUIfikO4fjRTdJyTueWmRHR4g2SyvFSuJHEoQeQwGxrFbrbmh10Hp85y45ZZY5BHHOAA4dkWZ4WiBIVd3tjb3V8gW1biHnpTqOOJNiy5cs828P9SeUMGwMpUUiH9VT7F924GzxrnrPWIUcxLJNFskGOscURYFxF3AFCnwY2A8AcfFXqCL09lw5kmZGsUhM8x7ZkK3FLHjre7aacNB9tVRPOpsHoOUcpciVYheYZyEctSfSdgCyott1XwOOf20FXE9SJ+ou7PkeOhLCIX7kQsNbUf5l+2iSRe29p1aOYu2JopsydZYRJGIlc0pWg5JIA5O7ax3WKqhQcYmK0OTmTvtETiMqQbPsUhrFf0rzrDdNxpEjxlepo0xkjVEnniVJFL2y7UqTcoHP3L22oedA/wAL1HHG8RWTIye/G7xxpExYlGRXB3EbNpFbXqiWF3QLKLrj5IVsWlAJWRJYzvVldFZSNwoqrE/IPtN15Q+humtFNBuZTsiygaaRiTPOkqHc6gtaKTuPJ886sn0pO0uS5ENSSzFNzNaiRccLIKH3q0JNcH7aYHnQXss5EhPcgjcqSLaJiCg/nBBbkkV26J8HkeaTiYs2zEQnYLtObpDRJJUBtzcWGHztPJhcILcvGwG4sCJP+JG4N+pUZ/y1FcbwL/lBo2emKuPIZHlDqQZNiq7dte2p3JS2SFHbG7yoWtp3K4abpMShNwUBjwSIzGSAzEWp5HLE8/kni9XtYcxVXcyHUANzumDcLt9zgKTTsGIAAB88gksk6XPIiMJ3oksWWV1LBrIairBdoNbAKP5FAaDTaNGjQGvCa5PjXuuZEDAg+CKOgqt1WAAEzR0br3j4BJ+fwp/2OvX6pAPM0Q/q6/8A3/fUI6JADeznnksxPPn5+fn86p5rY2MW3I1UGdhZrc3F2btnHxfJs/J0EEvWQRvfF3vumjQIN5KIxV/5bAbYvt8EkX4vVTF6zjxb3TDK9ruBmjjA2hSVq6FWsCWCRVIOQti3LLiFij4gssu7dEh5O1QW88/qbfk8n4vUL5eFIql8ba0kd/5a7lEu81uUkhm3NyD5Y2QW5CDIycdZQGwI7gjJLbYyY0TYQF/apLAHghvyCTqc0eRJEezIXm2GIqyC1CzOCxPIHklefKf81OMVcYQPJ2EjQdxWUoo4DFWBA4IJT+9DWb9H5mTkNFkjH6esM36myMkTxAhtrs1bWYh2BAC1vPPJ0E3SMfGnZRHHkBWVQGKrtWkSRQSFobdzUb+6SX8qRJjQxpkyJkR5Ty95Ow6pMV2BYwtOg7aLYbepK2d1ghhdfO69ifqrjYmQ+1WibJxcYFY6G0hWtWbbQFR3W0D4Gq+X1XDTGx5zkNJHkyfpOqO4JWnEezdu+6MgIBdnaANBzPLI2LjY/ZyjLE8gl/RlC8QZAvdt2urMRVEgkr81qdMBRLkAQSCebHQQv2nK7u1IDbgbUIPB3EeV/I1CnV4UheWU5eOsUqF+/C8dhyqrR37aB+Q3ttrGqz9a6WZoxIMiKI+1ZpYTHjyk83vIAJbaPceCP99Ba6vlNkRxLFFlrtxZVa4pYyHuABbIBL8NRW/BIOrfqbpxilgEYZcbbKXAhmyF7h7e0skbhvtDUeVu79zA6UQ9Zwe5GjfXIJXVY8qbHKRyO1Hhto/zHtzagEsTxQ23JMbGEzR7pB2Cd7HshVCRksTFuD7Cp+ENtTVtJJBr0xslMeGEAzA7QWmicHtufuYM9+wEJ22O8gbiTzolzJrkjGNGwQgACE0aMnApjyQFYGqXcb8jVTFSCKQM8GR3DtaOJxEd+4baUByihaBoldv9NNOp+pFQMs0bRqyKApdBJudpFrk9oCkLBu5/YcWEckuQjK/ZQOU4dYGIW9vtIDFvbzyCL8V86km6llkvUdAbttRNbcPtHmgQVX3cr7hpPi5UM+REscM7rKszFt0NRlJIkIHNbV3BrRjwFrfztv4j4xxYWDyxrkxrKksrJaVsZdxJoNbDjkE3+eQ9kgc0DBGEQHyjj7mUNGDvF2p+/lW/HB0wz+jgioFioXuD2RZAA4uuE8D49vgaW4WFgODHHlQyGVQECvGx2Rs3tSvKqo7Z/ZObN65lxsIxtJ9Xji9qBw0YVWCN7RyR7lNlfkD5GgvR9GldoxMIWRS17QwNMDfJYk7jV8/6gSQdaCGIIoVRSgUB+ANLujPFHAAssbLd7lKhf1G3LVcUd4r82K86aaA0aNGgNGjRoDWe9SUrq306zEoRZBNBCGZfkAlNxXjllUX400z+/a9ooBzu3LfytV7l+Nx+fA/vRE2dV9uO+ePwf299MD8E7eQbA0CfIz5jI7CKIWrMoeJrZlWB4wWvgjcb4PKGvFAyJ9gkUYsTNGrKEEbfqD38r5pVHlefuIFWNzYy59A7YieLFVX33/4hF0E4/LHnjjxpc0BiwQARuRtUcN7tt254ACni+Wrx4CjM0cu+AxwHFpyEaIkOwCvuBJ23uYte02Rd3yIv4YdOgXpmLLFDEkj46hnVFDMa53MBZ5F8/OsH6S9Xdb6tB2sYwxshPfypVFcn2oihStheTanyPt4uTN631noTwvmyQ5WE77D21VSnk8UqENQJA5U0fGg1P8OfUOLj9NjgyJ4oJsfck8crqrKwZrJBNkN9wI83+dI+kpUfTpCpCT9VlmhVhREbiYoaPi+GH9RrTfxI9RY2FjJkHHjyJ5WCY6lQSxPIN0TQH45JIHF2FI6R6inVZZMnBice5Iu0GCmvBYqxU/HtJ/roHn8WlQ9LlD1tMkAa/wAd+O/+16i/jAsf+EymQAqskJo/jvRg/wDyk6WelfVU+c2V0vOjjizokJDKoZG8U4Vty2CytRsEEGuCNR/wh9Q5HUI8vH6iRLNBKAweNBQNiqVQpp0bmv8A00Dj+MEgXpEzHja8JB/BEserPUvppJSJu+6hjUbVsLESJx/N7grgLe2x4FreV/jL6pyoJI8bDCMRC886tGjgRqRRIYEUCGP9hrbejc9c3p+NkMEYyRAvwKL8h+P+rdx+50CvH+lkAp8p2tFR7towpBFUPA3DcSGLA026iBbfHxGAkbIlLACpS3uBXc4b7dosSGhW0qQAK1nfSHVMnLzupScNh4rNFjxCNOZF+QwXfxV+f/EGnK9KI2j6QsAQu4yPZUABT93yLFEjZR/IGguVjmSNu9P3YNybiGthIY3ZDaUQSENKARVCuRpPB0OHeT9QpEbUiCOUhQJo3KANI4uo1UCMIOb2kbQL80c7l3OKS5IIqR1sgAEgh/b9qrdA0eQaI1MOmxtGxWMSSCS5IxM52MQG8Egq5G0+6jT+a8hDPHE/d2ThTJOZVdYiaqJEO34c0Q24WCD4oHUHR+kJ9SMg5UbiMpYO81sXKjsPJIx5Mx8cDYw8knUkOM4C7cZQFpR/xDqV9oFCidpIAXg38m9x1bh6WjOncjiRY3JUGjyUcbaLEA3OxFfHHgigpno8qHtxyx9ppY2ka1+5JAxUA8qSgC17r/5PJ2AcH5H/APnnWVyvSKtEI1lRFESxN7KFhSu72upDEN4JIrghuKYdI6RJFNuZgUQSLGLs1I4ck+0VW0CrP9bFkHmjRo0Bo0a8ZgBZ4A0HE+7a2yt1Hbfi/i/2vWbjTIZSZMivb+UWgHqUna1cLxu+L+DrSNOoIBZQSaAJHJ81/WtZ2T00rytIsq7e6TtCA0jWZoib/wDEkYsx48KK4vQeR5U6yPvyFMaSUQpiBQWxWyxPGyt1gNY4+dGLkTBkjeXfUdSKTGTYViWtfcQfaQKHHN+QeOi9MjnWCeOeKaKOxGyJ94D8ljuIZgygWAOd5/moTSen3XeyNGaE5jBSm3THdRe/tDcfb4C/6eQzP/4fscL0gMPLzOx/tS/+S6sfx4jB6NKT/K8ZH/xAf+R1f/hP6byOn4Jx8nZuErMuxtw2kL+w5u/+2of4x9MkyendiNokLzRgmVto8mgDRti+0AfvoMN/E7GaU+n4xIYt4VVkrdsY9gBqsWR586fT9M6ihKN1nKJBIJXEjriub3+OfzwOTWnvXvQpzulY2LK4jyII49si8hZEQA/glTz/ANj8aTwN6oiURbcCahXeYmz+59y//ToLvpb+Hs0HUB1GbObIcxlSGhCEggAWQ5HA+K0vxE+g9UOviLqMO5fx3F5P97Vj/wDzGtH6D6DnwGabPyzNJMb7Sf5cf/TYBuqFAAf186W/xe9Jz5sePNisqT4zlg7PtpSLJv8AIKqf99BH6Kxk6hl9TzpBujkY4cV+DEgp6/Kuxv8AqDrPfw89Sf4d0zqWPKR3OnSOFB4vcSEH95Qf/iGvoP8ADfpq43S8WJGVh2wxZTYLP7mIPyLJo/itYP1P/DDKyOsPOhQYczxNOu6iwXbuUr82Vsf10Gg9IelNnT8CF1DkSd/KVjyTJFLw4/mpnVaPnb81q43peRIh2UVZbnUt3CCYmMnaQvy22tgAF7PjxphL6bdpnkZ0ZZWBlQrwVR1MYFCyBGGVg1glj4FgwS+kyAvb7agb96/Eg7gaNWJVrCJaiwa4AFaCGTpEsbGfHjTHIZRFCzKq2wZHJ22ovcjbRyxhXwW1Vy/S0vcI2u+OpZUjDxsf8rGVXqUFRRik5HuBYkXuOmZ9ObInG9I5HZAst+5AFjXaGNH7l4HA8a4zegyMEVfp4SN1KhHDez3gmMm/b/LtI/1HQVc70rKxkRKKFFmWR3tvqkQRozcCxSo98e5brUGb0KaUAPEjO8bmQJ2HKSSm2RzKpuIKFQFBuITm+K0nR+kDHbcNguMCTb/MwJO4/ngkWf6aUSdJkSGQqjNI+QxYkjcIzIzAjY0ZYEBfYX8fBraQVJBlRqcQx72lfGd3KynaQsKyc9vtMB2mbf3ARdbSaD/RFYG6Pjg/trCdOxZ6/XiyJUHdCLFLtKnuEi/17BIpVJc7NrC08aedCwO1lZR7Lr3JN4ksFWBSEf6r3blI8fyn4IsNBo0aNAardTxBNDJETQkRkvzW4EX/AN9WdGgwIyEZjktKybtszSfTuoCFEK8GQj3CE/crEH4Xi5ekw4yxNA3cZWEUTMncQqA22Pc4lPJZvujI8m6ANaw9Jh27DGpXaq7T42re0V+BZ10nTIgPtv7eWJY+1ty8kk8NzoMF/CroMEfTMXLHcMqxu/8AnS7bO+/093b8Gvt88+edJuk4uVlYS5DYvUJMmZC65EeaiKC3K7I++FVBx7SnjzrTdL6MMCbtpLmHGhYskIZe2vcDufCB3VfdSljR2+SeKadDCXBDN1CHHJa4ImjpLYjYrFC6KW+A3AdTYB4CbDhyM3Kixs55E7OFFJLFFIY98zsysWaNhars4ANWdceuOhHG6eyQTzHflY5iEzmURN3UA2lrcrfNMx/atWuoYizmLIi+qx5Y4+2JYnRmZOTscPv7lVfPO7586rR9NWSGpHy5C88MrSyyp5jdSAAqlEQVzSgkiifkB71/o30EuDPBPkmR8uOGbuTyOJVksNuUtsB/mG0AD4HioPSvpRMyCWTJmyXP1E6xVPIoiCyuo2hWAJsE21/A8CtOvUkkeSYC4cDHyBMNjre6MSEKwIPmj7eDyNXuhJDiYh7bSOhlkYbiu5meRia+0VZJH7aDHens+bOi6bjTzSbXTJM7I7I0v08gjUF1IYA3uajZrzpjn4n0GfDDA8xgy4MgPFJK8io0Shg67yxUncVIBr7eNRYfR8QY2NHE+WHiaR8bIXtiQ7yzS1fsK1dq6ixVWdT4qRKzZGRJlzPJHLEJ5O1UcauqMUSMBV3Mym9pY1yKB0FD0zD9X9BhyPIuPH0yCYpHI0Zkd/aNzIQxVQh9t0S3PjXvWsubpcuZFjPI0f0D5MayO0nZkRglqXJO0ht20ki1P500wPT8L/TpA2XjzYsAjWeow3bNgI4YFZFJTdwpAI8g2NXugdOhIyZockZmSw7TyzMrAFQajKoAqIC1lVF8m740Ga9Y9AixukS5UOVkiYQg985Mjd3dQ5BYp7742gUSCK1o/SmQT1DqiM7HZJDtUsTtUwr4HwCb8eTesrP6Glmh7A6fFjs3teX6p5Iowx97Qwmwrlb2+1du7z+WXqbGjnzXdMeLI7EYSVoMtoJ4vJIkplUxkDi2sU2g6OSrZfUt7lkGVhRoCO4qORGBSlgAC7U1EHzr2WCHapAmLzF3WNY2LlYpLYuBLRAZgPaVJ3AVfA86X6ZeHGciOJHmzMecxROCsUUUsPljW9gsZdn/AJmJ8nzP0r06DNiPPjR/ppkBy+xijNMjwjyea3MK8WfF6Alw8RJ0jlnx1oxtscjdf6e1SG9yK3b9qsx5PjgUwn9OKZ7EsJbeWMbxgimEm213ANtDUOF4BJs3arL6Q5ky4WgyZ48qQvuhmiWMo6qp37nDjaFr2q1gLXPAdeoejwszmSVYmlWMByPcqxMb9xPF9yv7/N6DvC6RBDsXvLbbhdgNKe4H5INsQBtP7MfF1q5j9D2yiTuyGq4JNGvnz5Pk3YJLcDdpXDjxCRZe/jBg4JqOlrYFIA38P45vgbQRxetPj5CyLuRgyn5Ggl0aNGgNGjRoF+d1eKJtjkg1fAJ8/wBNIY/p22Ik01baQLfBAWzf+oVu5/1HzetS+MhbcUUtVWQLr8X+L1ns7NaLJn2xY5EUUTJftcl2lFFtppbT4HHPnwArmbHveJJVuvEZUEuAqgceaQFf9J5P41d6XPCkg2yS8jbtcEfIAJ3ciyDQ4sljR8inLlOs304hxOQSUb2rwL87Tdgk1t4s+a5Xzeq0EaypjRr3FYxsVNrIMdpqb2BbG0odrn458hQ5/h91fKOf1LCy5TI0Dq0JYKD223EeAP5Sh/qTpF629ZZsHUi8Mm3AxpceLJG1SCZLZjZUkUlKaIo7fzpj66zV6Z1fF6i1iGaKTHnI/wCUb0/uTx/Rde4Pp1sj09OJFBnzEkym/wD1H/UjH7UAi/20Dv8Aif1SeHDVMV9uTkTRwwkAH3M1nyCK2qbNfOlnXszKyctek4ska9qFZMnJliWQjwFCofZuP3eK54quU/8AD7rR6tk4TtZXAxblJ+ch7jFjwfYjOD/zav4eauH6kyxkERrmwxNA7GlYxqqlbPG4kHj9h+RoKvqfAz+lwDJ78WdjREd3Hmx40IUkWUKjjmuPA881qX1r1mdcvpv+HrEy5wc7XjSnNRlXc7d9JuDkA2dg04/i31uKLps8W4NNkL2oolNu5cgcKOTV3/sPJGkfU8Q4ub6bgf7oo5Y2/qIo1/8APQP/AE/6a6ji5CMc2GWAgiWP6VIiPJGzZ+5Pk8c8G+Mz6V66nTOndVymXds6hMFW63MSiqP2F8k/i9fRo+vws4QbyxCn7T4c0CfwOQf7j96+MZ2I+T0TqpjBYxdTllIHyoK7v7BSW/oDoNtg9I6/LGuQ/UYYZGAYY306lFvkIz/d+xqyOaJ1nvRvUpZMrqvcx6myposZ4w4AVhFPvYMQfb7CfB4P83g/UOlepsTIx1yEni7ZXcSXA28chrPtI+QdfOfREadSzuoSxSMiLmRyhlsMyiKZFZT8WSHFgggUQQToGsuVEkhiZSuVvberyoI1ZO1JuD9k+VmjoCMXbWAQTqXDVcguYYZJWMNyrNIqBAzzKBH+kQWtXr7V27DdHWhyOgQRDvGeSKQMS2SXQMxfYpDblMZB7aALt42JVahmxcSw65rRuYQHdZkJkiXc4LFg3ADOwddpAJo0OAS9M62imfMhgdseICSR2kUEJLFHOSiBLtUcAoWUUBW4nixP6nSUmOSKGSRWn4aQxr20nkjT4bc7dm6IC2t2vGvMfpODvkQZY7OSyosEcg2MkUUUfaPn/T5UqSHANgDTCTp2HFTpmHHL7m3rLGN6zPJLXuUqV3FypAsDdR86COExzbZEw3ZZEVwXLA0UBogg+7jYRZs1Z026L1B3Yr9O0ackMSaPj8qP+9fFXzTHGmjpEVw1qdvu3FgtAm7tqJAJ/JF+dWNAaNGjQGjRo0EOTlJGAXNbjQ/c0TQA5PAJ/oDrGyZ770eV8YsEALOqfBs0TTCMqRZ/1faCNbHLxUlUo4tT5FkX/WvI/bWR6XkRtAzGDcyOsFByC4eONqokihvoISRxdi+AtSdThbFlklSKaVI5ZNpUHd2+QGIBAYDaCPI4413nZKtlGOLHxpHKW0jkeNvg0hJ4IH9D/Y1MfqTiWERwRCV5NjrJNMCFMTuGIeIGyYdu7abCVf8ApXwzZCQy5aPCqQ5UsSwrAgDRLOYyGb7t9A0VIHiwedBN1GdOpLEk8MckBVsgqyksAixEAU491TEbueSOPNtIOuyhoYEhht1j21KdgVo5mA+yzXZocUQb+K0vbPmTHlzo2RVhlkQY4iWikcpiI3ff3HEdiiADtG01zTyOrTQRyJGIu/jTzSz1EvuhjAfgAACR4po13f8AX550FroKDD3ph4WPEJDO3Eze76d9nu/TNbrBAF1z/enO2T1c5EXYwTDDIBG2RG7k7o0cABXUqwD8uG5BAC8EnV9DyBNJM9xmLuMkAAXlQB3TdWbl3A/9IPzrM+n/AK5MnqLYqQSRHKK9qVmi2lYohuVgjhlI420K2ijzoFHQMfFiMIwsDGj6g00sLmQs6QtAP1HBPuIortAKk7xZHOm/VjkDLiTJixJsvsyyYEyLIqiRApZHQyE82DuDeL411g+jp4VhyYZYZMxZ5p5btYpTPQkQEbmUAKoVqP2cjmg4wul5U+bFl5aQxCBHWGKJ2kO6TaGdnKoPtWgoX5Jv40CLqnqiQdLxMrEx8d8mZN4QoSq7I2klIAIbgqVHP3Mo+dXMbMgxDAMKKNcfIjkzMhvc36aop3D3fczMo54oN+NWPS/pWXHy53kKNjjuDEUXarO/clDCq+4KB54H+8Po70bLBDkQ5Tq6shx4dpJK44LlQbA9/wCoQf2VfNaD51L/AIcUHUDF0YihIcNZW7u087f8wRmSv5O1V2P31ucCWc52auBFhxDZBI00qyHeGjOxSquBx7uQQFFDa12LnT8TqkEEeMI8A9sLGMl3emUUATCEBLlR4EgF/Or8XRZPquouxQpkRQrGqsQ3sRw27xtstQo/Ggtx5KZUEcizQh0ZW3Kd8Yfb452llKvY+0kFSNVc30wshlDyoe8CWtOd5iERZfdQG0Xtonz7qNa5l6Q6HFYw99IoXR4i4Yh37VMDI20gBGXzYDccEjVXpvpYrFMJIYjIcdI4yKbaQrjYrEAhU3BQaFj8aB1L00d4zLKqkyWwKgiiiIV8j3UgIPx+DqtgdC7csJfIDNEqKi7VUlUWVATzZYiXkih7RQFnS9vTOJHIrSY+MsZx+0+7YAZL4Bvy1Fvd55PPOqHSOmTAxFQryhoO+zPDJGHjSNZbNd5JQqkKqkruCtxubQaPpPRpI597PcaLIkS2DQkdW/0LVbAOS39Rzb7UbTKCAWAJNAEjkj4H51JoDRo0aA0aNGgikZWU+6gR5Brz+D/fzqlH0XFXaezESoChmUM1Dge42xPPyfk/nUK+m4BtoEbfHjn5s8cm+eeOBd1pQhxEYt25rWUIHKjlg7qACfI7ikH8WGNC2AedeMWOWj+kgXHVFkLtAzRsRuDBu2hEWxADvcEU3ApTqAZS9lxJDCMR8t43AkfdZmb9Q8VzLTFb4BLXxt1c6jl4srM02NKzbWV6FhkRnAD7WpkLK1K1gWbABs1oFwoS0jQvu7skjNKFoO7sGAAO1mVWKggE7BW7QKG6pD3g74imWXZKgHfSMyGWGIMwkRUenmRu8qE+0mgdtu86Vocmmx4jkZKMGkQSOGii2D3KFsHdNtoGq5LeF0BMJWKHEkJCmKjT7Qbbtj3mh+juG32ihyDqPrcuNDFAsWM00+RIezGJSrl9vvZpdxKhUWmILcACjoE/Xm7OLAI4vpGTAytiqLaJlMAG1yA45JPwWBsixxY9WYhx1yoopsjbJgTSPvleU7kKi13ltu4OVIWvihxplieopsSTHxsvDjx4pWEUMkMvcQPR2xsCiFbAoEXZ/udQY/rPMyJsmDFwA7Y0zRu7z7UIH20dll25JUClFWxsaDvqWLBiyQRyyCDEZZXkkVhjq0wMQjDvFsA/T3AAkA7R5IGq/RYGyZY45J8oxdvIMZE0iF0WZVidmUhmIQ+1ifcKJ3edXML16n0eRkZMLwy4r9qaAEO280FCEcMHLAA8fPxzrjO9X5mLGMjL6f28ax3GjyBI8QJrcyBBYBIvaxr99Avy4H7EmSMrJEgzzEKlbasbZQiKbL2H2MSCykjiiAor3q8v0kmTjrNP2iuM+6TKcdvuPOHLTsHkjjIiUGvluCu7cLv8RDlF+n/TZAiV8uNSNrGztka2KyLujpeY6545+NWM8TJl9OWeVpHeWUXCWhjoRM43x7n7lbKFtxZOgy80qzQSCWVjBBm4rq6ZUsiqjNGWbvHaxQG2tidhumG0Uyzs2IZD9uU/SmPE7s6OdwjZ8u2M19zYSqDeW9qkkEWTrjF9S9Vk6aOpbcRESMyPAVcs6pe8ht1JYBKrTfFk3Qv5/W+owRRZsn0307vEJIArb40lZVFSbtrOpcX7QPNfnQUO6JciKGDKmbDfKVVdJ3O7/h8hpI1l3FmjDKhsMdrFgCCtDR+lpREc2JpWMWPkBUMshYqrQwvRdyWIDO1biT8eANJM/wBaO2VkQplYmKuO/bHejeRpG2gsaDoEQE7f5iaJ48aZ9I9SpldPWadShLMjCLcbaIsfZxuIYJa8XyB50HHT+lY0LxMciElXUg2dz1HNt3XIRuIkL7gBdH8iu36ZjN2CJ4dqDgEnncyuCtSKQ3t88/B+KPqZGEjlwsgqQKslsQ7ngAG+b3Hk8VZ8EHUvTnw2kURpIWfjcQ4/8OjZPNhKWj8+PtJAedM6VHUAjlxXaIhgVjBZlAKEkh+Xv+fxY8fjUazyEJOXGNJe7aXBY2PG6q5AHx+4q+SLuF1KV3VWgZAfJJJq1J/0gWDwQfk8XzQNNGjRoDRo0aA1876R1R5DGzTQKsjqsjSRxkOWxIZKsbKsu5oljyedvt19E1wUFeBQ5/20GBHXZHO4R4YLOo96oWjaSeKFrVZS7na5DEiOmVQfNC11HrZhyVjKwMRJFDI3ZVSWlZeRc2+gZFagjjhhuu9rzqMeT3biKCOxuHt3V+bIIsWfP4XzyNLTNlN7VnxzKQ48rYZWNqPbdKrIfkhvPB0CuPrDpBAhOK7OH3t2o1VCg+xlaZF3Hex+4Glf2+SJPUbSRS9L6gYSY4VdZ0gHc7YmRRuXaPcileSB45rWghxcoyDe6dsSWVCrZWjW41910TQHjgjwVPQut587QyGE9mVm3WIlCJTbSp7zOzAhQQUF2xparQUuvdXj6nLiY+HvkCZMc80vbdUjSI7qLMAN7H2hR+91q/8Aw8+/qZIIvqEpFirG2MWP2sHnUnQetTzzyY7SRhoA4MipxP7iqslmgIyCkign9TiwPuV9K6zmJ07p77+/Ll9tQSi2txPIx9zoHYhNothXnn7SCPrvS3yf8aWOJpCuTjydsWDII1Teq1ySQrVXN/vqZ26HMqxpj5k7uQpgH1W4WQDu3MFUL5JJrji9aXH6h1F5Y4H2QljL73RWZo0ERVgqSsqtucqbY2BuoXQ4xusZ0irx7UM0byQxByZIpWQHYZLVSq7qXcbJFrQ3Ay9YdIMkMBidY3xp45Y9wLKxUFAhA91MHrizdaVPLJJLiTzyxlsaWV3WOGUCmjKBQWHOzue5ztANAga8i6007qkcqOuS0IWRlbaF7DylkjJtWYpwpNjkmytGKKWeTI+jH047csivJ2b3BY8eRSF30G/VCNZIJW6HAAd4Mcf+DSYTZCbhiyI8211jUOHAYkjgV8eeNHUHTN6d9Ek3bmRInZ5opYlIieNmcdxVtLXyLAsau4MYn6dOJYEkdTLC6xntCTsyOq0S36d1uHupSfI0hz0ycmOWGOaZIJcSVWGZJARvalj2NGWc87lZiStVVnQW8HLcZcw6fkY5GUxm7eTFMnvCqrPE3tEqEAMQP62AdO+ldex5EjilnjyJvIcRlEkdLb9Mn2EirG1j4v40v6hLJnS4sfZbGMTNI7SPFxcUkYVNjsWtpQboCh5sgan9LdQlWDHxDiPcMaxySK8RjXYlArUhYhiBtG0GjzVaCaLrGAsEIdI03xiRIURZCqABQwEQcbQAAHHt4AB11NmRO6rhxozvCJo5UCUQCEFMb5o+aPtBH41n+l4ObDHjRyR5YRMOFFGK0AIlUESCQuwJ/l28lPuvV70J0rJgeITRMu2GZWZih9xyGZQdpqyh3cCv6eNBoXhzBW1429psMa9xH7J4Dc3+BVfOrnTFmCfrEFr+PjgccADzf9q5PnVtWBFjkaFYHwb/AP60HujRo0Bo0aNAaU+o8J5Vj2qsipKGkiaqkUKw288WHKuAeCUri9NtZjJzWV6OTQ3kgEHwJGtb2cChtu+AhPhrAKcDp80CTsuPGiussYUuEWO5HZSSVHsYPyVBojgEc69xMNPqEBXHnkhLho+5Gzxqwj2sQTaqCh48i+AdVvVvU9/ScxXm7rNG1MsbALQuiSoAPtJrzVH99detvTWFF/h+2GKMHMjiYqoBkV1cFGI5YOa3A3u5vzoLXo3CjOQXR0leIyB5Y5YWDF2v3bF7hJ8kSH2kCt1XojijGSVRcJcnfu2qU7qht3cO3dwzWPcKJG6zeofUWCuP1HHOJGkcsuJlr+moXcUERjHHmj41nun9Kjm6Vjp9d0+JWEe2QY1TJLY53fUf52/gnaDe7jQbjp6xQPAmUcWJ0BXHAZVoGgVSyGIIFUB4C/OquDL06QBFxCEnaTc5h9inHd7Lt4jpwxXkckkUTql0KLEafqX1wgaYZDbu/t4g2r263eI9vP43btZz03TY+CsJYhoOqdu7s/rDbd83R+efOg2KosEf1MMeKkSB2ST2KpWRl94k7lEMArFjW6h41U6jCqIryw4StvcHcypTOVZlLdwXvZi5X54sfOlPWOtYn/swi95DuxI4lXcC28KoK0ObUg3+KJ+NO+h9AxZ8zqbzQxzN9Qq/qKHAHYhJoEECyeSPNC/A0HnUERD2mjwx3ChjR+2hIRVCbVEnlSGor4G2r+LnVh9G2GmPiwvLJJJGpvthSyNIzXTGmMdt5Jq+TrN+nfTeG/Q5t8KO23IUyOoZwImkRKY2QEVQF54A1pMJe7idMy5JQohRJnJF7t8DR8mxt/zd18+P76CjiZuazZGCmJiJKo7kjd1xEyzbyCKTfvZw+6wAKJs3Wj091BZsnHPYWOSRcl5fduKSQyrG201ypZj/AGA4vTfHlhTMnyTN/mRxxlDGw29ppPcWPwWkK+ALFWTpDF09InjeHORZ0kyGBaBmR0yH7jIVDBiQwWiGHPFc1oOs7KEcz48cAZ1yYosYdwqNxiMpdzTEBFLgAA2ABXiuuqyZeDjMyxopE+MqdmTcJFaVVZNrqNjHcQWs3uBvjiOPpSs7O2d/xMmRHPE/YKhXWMQldhPuQglCNwI3AFtws3J0+oQDI6litckcyCNFVAuNIGkoGRmJtdrMWpa8cGwvw9RyGyPosuOJe/A7o0Dsa2lVdTuVTY7gIYeeeBrnqnRkV1qN5SwbwFABIVb9sdA0dwuq2mrJo2eodF+pyIcpJ6VYmVdovcHeJ7DBhwRHX7hv9+v/AGeIAVcibbxYLEkkCruxwbLFaomvxWgUN09Q1nFlavaAQpWg3H/h+Of3vg88nTv0+jR7ou2UX7wSbsuSWHCKOP3s2T8DQvQiNn68tI27z93INN8ECqHHA/3050Bo0aNAaNGjQGsz1WOISuFMKkEb1ZPuJ3uN3tPBYg/jlz91a02kOZiSCVmSCM2QN3G4g+SfcL2n4Pm6BGgSS0yMHkxmZVbjZuBG1iAymMni/d+BxQvltjFnliE0kEig70BTncq/chKgCjZVh5W/PxAmNk7CTjR7mB3C7BLAg+3uAWfB55DA3xWq/VcXI7b9vFAbtlQ2+9pMbcqN54UsyqK4DccWNBCfW8M0hkxsHKzFiLKuRFEm38MI2ZgW8Udvn99KfU/XcZ+lZPU+nxxxZUbKGd4I+7G29A6uGU+7aT+fOo/4a9GypOl4zY/VHjjKcIsELbDZ3LZUk+6/POqXq308uH0jq0v1f1LZDJ3G2otSLIAeE4DWaIocjQbD1X1bChkx1mxjl5bC4o44VkkoeW5oIoPzY+a8GuOkeqMZsqPHlw5cOdgxg70SAPfLhHUkbj5YcXY8k6z+dhSy+onEeUcaQ4KGMiNH3Jv9ygOCPuF8c8H99Ns/0bLLkYrZXU3kMMyzRRmKFCxQgkDaAxFcHz50EvVetYMWVLjw4BysgqDkDHgjNBuQJWbaLPmiTqz0b1bBL9T28SePJjp5sdolSV79obztewOG3eAP21n/AEDHOcjqaxuqyDqExlDcsUbb2iLB9vDV+11+216a04m2SSxtSWygru5JpiAoIB5A+OPzxoPn/of1hO8WXG/T8ieNcmVFSKKBVReLjcBlBfkluDd+TrUdW9ZY2LMmC2NM0jQrJFFHGrbuaEarfBXaTyAoCk3qj/CJhs6l+3Usj/yTXXVUJ9QR7CBJ/h77Sfg95f2PxY0EXVusCbCySkLdOmgCju5eOCqqzAmiA6sCCRXNFrr50wzesY2FjYv1C/U5MyAKsEILzsRbsqUKBLFjdDnVP+I0GQOmZhlkUx9l/aKvcXBX+ReAtD/76qY5A69gmStrdNqG/mTdbbf37f8A20DHpXqTFGUkM2DkYcsxAiaeIBXKjhVZWZQwHxx8fJGkGGwEMaDbsbG6mT7VJsTUKatwHvPANH519SmmRSoZlBY0tkCzR4H5NA8D99ZLO6XhY8kGMkLMzRzqo7rCo5XXu8luWZnBH9DRWtBT9E5LZTxiZpIfpoo+1ihipdSi1M5U1Ip+1VBKrRu2NKn6Xj52Zh/VIMgZMu945BmsqIdzbV7P+XtWgrKykmms2daSGXCk+nBikVsRAyOhk/ST3KN0gosjCI7lNg17gfOqHUunYPbef6bLMckkbGESSLFJ3XAD9sSds2TZUgHnkc6Dd4hcxp3AA+0bwPAaua/a9Tajx5Nyg7St/wArCiNSaA0aNGgNGjRoFOVh5BlZkl2rxtHwPtBtdvJHuYHd5IBFAVCmDlLbGUsRZVd3DHcp59ooFQVqyBdjTzWc9TZgaolmaKQPQ2hrLFfbW0G+WBri68ir0FfqMGcXjKBuAm4q/t5f9QH9RRwhoEo/jgqedWMbpTpNjOwneomWQ99iFcmM2ylwGHDeAa44qqXb43HM1kRvbN3eVcqu+jxe9aKDgWfxryGZNyE5Lk3tWjNRdShYkXRalNryACRzbWCXqvp3CSaWTtZMAkmKH6WdlEsm3dyinixYsVyPHIJvwdDwmw5OnLhvFANsk6hmVvvO1wWp3sxXzR2gAf6dMuj5a5TPL/hyCNmliklJjLMUZla1q2Rim3k3f8tC9Q4vUoRLjrNgRwq7lYWuJmjemkp1X/LY7C3tLe4c0edBX9Q4uPm9qObFkaaNBJE8cu1kRg1HeCOfYQV5F15HIpdH6Zh486TDHyZsrYGiaaVpmWNgxsVuCt7Svjyfuok6sydcKwRTY+AkcE0sKxS0nKyyIm5oxRUNGTtNk8qCBqfHz45QsX0sOTMzzKqmNIlWPGdo/cSX9ql9i0CTvPtALUCv1p/hjZDTypPFOkamaWGZYZFUi6ZTIrOwUAkKrGgALNLpt6dwsPAyZIYoZjlSlbkkbe8sf/vN5NdtKIYcEEKKJZN1rpcByZZ2V5sSVXVMiFe04JVVKsrFG4aMqLFcAcKwJ1an6dA2ZzkEZgImTld6xD2lAtcwtyDd2xu7VSoZHK6N0+aWSZ4c2CHIkkWZlm2QyuhfdvRHLU2xqagCf3YXbw+s4H1KZSQS91MZY4USSJgYe4i0FSQhWUyqaajR4sggT5mCsEZSRpspo3aU4cJQ13mkAayFfZ7yQC1A38AVZ6g2LjD6fJ6kbCoQj9oMqo6sGbagPO0KWNCrrnnQderOpRywSQZsLxwui7o96iRmMqogDBu2FZiOS4r5oWdLepTYGdDDjNjTTPFII4hHJHvRlj3hhKsm0Aot3u8ryLrWg6rBiZTwt9SA06/8OY2U7jGyy70sEMVKgkGwRYI1Yhw0XIiSTJZ5gXlVGCLa7dhoKo9ou/k2fNcaDIdF6RhrLFOsGdl5Me8iOeZXaAxvsb75BHe8UpBa6sVV6d9S9VY6Ziu3cBgXtSW0QCmbsvyrOJGKgKTsUj3HyQQIoZML6kpB1NEyGeQFVeFi3ccvs2sDyjE7a55N3rxJI48rLHfyIxG+OZjtibvSOiKu32FgWCqrAAD5G3k6Bx07Fhxmk/XNsgQ3Xt2tI1jiruWubHCj+qqLouKA9ZChnVPdGiIPY3dWRwo2sxK2WNCgQALOmkfU8OTun3EhSXUq48sVIUf6t6jheSSh/mBNSTqXTl3WH54sLId9MIjtrlhulqh53bufOgfdNzEcbBKJWAtmAH/pwPxXn86vaV9FeB97RBlZW2Or7gVIAaiG8Ehg1jzYPN6aaA0aNGgNGjRoDWbm61B3aaC5QSR7QWoHbuuvyvHNceeDWk0l9QOU7IQEb5TvMcYduI3IIBB53BRdE8/HkAvj6jjWpbFA7io9kKwCtQXxdH3VXjg88i+sHqOM5RhjbA5UBmUUL2la8gElwPiz4J4vnblmOJ2BWUyUyBFIjAYixxzxyCSdTdJhmGR+qZNoDBP00Ckh5QWJCe1mTYeCoY+B5ABPkdSw8LCyMPIzRHIWmVmjDF0OQzyDaoBYlVkBseODxrN9zBVMHIafp6RxPuU42M/clVVZGBC26D3WQVPIFkVrYem4I/8AGOqPwZf+HUn5CmL/ALWR/eh+NR+hsSJM7qxRVDHJWyBzRiRv/qZj/UnQLMWIt06HbnYp6fA0LLMVIZkhkQqj2wVWGwLYFk17Rdaj9P5EL5CHEy4jkhskiOaKRBLHPL3SF3BSSpAO9dwoNxzwvk6guNHmxokG2Tq4QNOu6KEukbGRhY8MprkAMRzqX1RlTJldMWXOxcgnNjoJGEkFgqSKkYGM7qNjyV5Ogc9N9V4WK2Q8+UJJ5JWMwihlIj7YEe3aFZgq7PvbhjuI/Asep8yH/gurQurRRPtkdTwYJvYxP7I+1/22t++u/wCGsCKue61ufqOSWP8AR6A/pXP9z+dVPRuOG6dlwoqsv1eSioVDLt7p42ngij40CzriCTpk+aw5y8rHdb/9ys0SxD+hQdyvzI2nMGK8WXmNhZmIS8geeKeMsyNtAHuWRSFIAoEGua+dWczAn7YjYd2INs2NDEQqI6bZFXbRcJZAqrApbFGl1PosmRullx4p5EG2JZ8eI7wWkALkruHs2MQCoBuxzQBP0zrySz9JyHSGCIPlwXGR2jJQClGoDa+1q/JNc6Z+ouvQL1Ism2Y4/T8l5EQg/MJCEi6JCnjzRB+RqfMaQQGGaJZkdWWGN4o+HATbuRlUNTE1tTwDwas2OvvHhyQx4wwsb2PRMDSOFJWwkUW0hCaLNuqwOD5AY31TJKvRGbu9MEBiUxxRKylDwV7cncO51P8AyCzfjWs6bhpk5nUUZiDeK25aJBEYYGmBU+PBBBGk3SpYJwkcGJ05ciaSeGScY6tGyRgFmCghm3hl9hfj3WTt5tT9anwpMpWixDMWxo1lhgcb9/cAaRFZnYRovEYJPBogN7QYTSxIqySLK/0ruWZTEN1uwVSoVQRviRuAKKpZIDHUKxxIzRHvLtlS47gGz9WJ12ttDOLZQRuJAJHJKkz+nc9psp4ZoY5R2mdZxhywAEtTxsJd1lt+61bkb7Hyb00pdkeTDe9wY7S/4FMyqoDEFVFNdcVdGgmw+qY0UkzBpbmcSsChpajjUHgcKVQGz87v6C/F1yJnCLvJLbRSNV0W81VbRd6orkkkk4YG1eCQbqmsD2fhVAF83XxprhRxsBII1UmiPaAaAofF/bx+wNaC3o0aNAaNGjQKs/qrxsVWBn5A4JHxd/bVfy+b3cUPOooOrTMwBx9t7fLN87T/AO7qgG5/cEfvplmZiRLuckDnmifAJ+P2H+9DyRqhN6kx1v3liADSqebNcfH/AH0C6fJycriNJIdqsLLFbLAFSLHNf0NGwRqUQ5rP/mOkfsobYiQP091tZ9/D+FIoijdUn6rlH6xo90hlOTAU2ZAAEVxFlMQcN4Dk+wiju3cEA/w3ITDwvdkhmVDlbmmlfd2v5lWVXrfwQh87bBAsAxiwcpZ5ZAtCRhuaNYBIwXuBbYj3AAqfdRHIHzuu9BicSTs0SoSEDOECmWRd4Zj7QT7dlE2PgeDrM9ThzFjGw5DSRwgxGprdrY0dsuxWUUpEu8uB+51ofT2GIp8kbJgzSM+5i5QhttUSSpJ/bkUbriwxvSF6jldNbLQYMXcV5JIDjBxkstgtI1ii23gUTVWfxxBgZTdPHUMaLp+MgQZKYgxFYHYNys0lqe5XIKqKsC/nW29K9Jmx+mx40uwzKjKdrErZLVyQDVEXx+dR9K6LPF0hcNihnXGMQIJ2btpVeauvHNaDMZvrKNJMaGB8fAXJxxmySvEGsyVShQVBkbklmvgfOq3TfXSYaZqA4+QsUQnjkx4u0Hd3CFJFFjeXZbYeQbrTnE9M5uL9HPjmB5osRMXIikZlV1TlSjhSQwa/K0QT4rTDL6Ll5+LlQZ3YiSVQIlgLOYyOQzOwXcd4BoKPHnnQZr1/B1SLpeTJPPBMrR1JCkJj7dkco+8ltp5phyL8HTnDm7ef1YwxIJo4oGDSSsEe0atwNhAuz48/tqn6rwOrZWBJiy/RxblCtKjyOZDYoKnbtNxHJtqFgD5EXVfTz5svVFSWL/iBjCMEOQDj8sso2gBWY7eCbFnmq0EUvrOWALN/iXT8wB4xLBCgVgrsqlo2ErFtpYeV5H41s+p9AMmQMmLIkgl7YiYoqMHQEsAQ6tRBYkEV55vWW9T+n+o52MITjdPhKMjKwkdzasppP0l7YIB593HtrmxqetdDTJniMsayRLFKrK/I3M0JU7TwSNjUfg1WgT5npFo4qivIc5JnLyymGRSy7SY5Ik9pscqV2kFhwKqPA9IezIkyG7DSPHIrJM0jxmGyJGlkHuaybBXaFAXkDXi+l5EhjCRR7ngjXKoqTI6lCSSwIkeg3uksG6PnVWX0vMYZY3hjlDJIkCs6jsFixDClAUsGAJjFrtFCjwGt6R0+SItJLlS5BZQAGEaqoFm1VFHJvkkn48aRv1MySF0nmUParGsV7SK3fzUTRB/uD8MNVsbosiytOGt1klYTBotpUll2N7e4wjB2lGcKCgIPAAt42LP37XHhUe5RJtsBdwplXftG9dx45vyP9QWcCPImUsmQ2xiyksu0+1q3LyfO2ua4JNWeNFjIVRQx3MAAT4s1yeSTz/U6T+nu9f6kSxArbKiAANf5s7vb/t45+HmgNGjRoDRo0aCPIx1cbXUMLVqIvlSGU/1DAEfuBpN1rFjjRAkaAMwQjts4Apm+xSCSCP7c6e6Uerst4cDKlibZJHBI6NQNFVJBogg8j8aCnH1DL2JK8deS8SxtuABWxdnc20krVWRXN8RZHVMwNs7e2tpZhC7AU8QYCj7gVdiNpulPF6ryYeSMxcY9Qn2SwvKTshDqyMi0h7VBD3LIIY+1eeTajC63mZDrD3iNkLkurRRtKyTyxF/dG6naIlYhQADILFEDQbDpWZNIZRKoRV4WlcHy48sKbgA2p+T+2sz0jorMMHuS5p72PeSGmmG5wsZG73XEQd3Clb5BvUnTs6efd385YDFjROWgMRRi4YtNudWDRnbQql4bzwRDkyTxx52SmS6iLItI1CFHG2Kw+5S3usj2kUKI550FGsg+2eXISFElSJtmS7MUnmUEmJ1Yv2ViKlrLWxX51J1WfJUud07TQ9kKQMkd2ljLSLGg7QUsWDIwbkEMw4As5HqCcSRzJJMYnzRBTfTiPaZe0RtFzcckNu3Ei2CrYEvT5skRYeQ+XJL3pe3JGyxhCjBwNu1QwYUDu3c+7iiAA7xsGRRHPvyu6c2ZTbykdozSqAYySuwJtYHbXCka79JSOsyJUstwt3J2OQlMpSt8ctqHeyeDY2sPGqPpjNebHTdlnEWHEx3AXt1Txh2kcyq5KXafcB7W5vkd9e6/OhnyIpZjHDMse3/hxHwVDKQ36pBJPuBB8bVI5YEHqDD9RY+JLPNnYkiRJvZBEpvbzxcQF/PxqP070z1BPix5MGbhxd5A4HZQGj4siI/+utH1Vr6F1KyT7s4cm/E8wA/oAK0//h5/+VYP/wC3j/8ApGgy7+o83G9QRYc8u7FyI7iGxRTbfG4KCfehFX4df219HkkCgsTQAsn8Aa+d/wAbemt9LDnRC5cGZZR/02L/APmCt/QHVz+IfqIHo3cx/c+aqRQDwWM3FD8HYT/caCL+EnWszOiny8mQmJ5SMePYg2qCbNqLPJ2cn+Q/nTHD9IssSBmgsRKjL2rQkKwLkbhuk9338WARQviu3RsfFx48Xe6GHHRe4qH2+73NYoBnIb/c/mj4Vj38vKpBNokZ2cO6NQDELuQOoBPHDedo0DJfSS025lZmZveyW21u57bJ54kr8Hnjnhm3TWOOsVxqVr7UIQ0boruBo/8AV5/21lMdYQjRiaY8UWCN796gRsTvIDWN12tm7AJ51HQemrEu8EEuLBoigeaFsxA/a60FWT0+53fr1d/yn53c/f8Aeu6lb4AHB4pxg4/bjSO72KFuquhXj41Po0Bo0aNAaNGjQGo54VdSjqGVhTKwBBB8gg8Efto0aAMC7g+1d4BUNQsA0SL80SBx+w1VyejY0iqkmPC6qxZVaNSAxNkgEUCSbvRo0Hub0jHmKGWCKQpym+NW2n/lscf21M+HGVZTGhVzbAqKY8ckfJ4HJ/A0aNBX/wAFxu4Zfp4e4xBZ+2u4kEEEtVkggEfuBqcYMW1V7abUNou0Up55AqgeTyPydGjQV5+h4riMPjwMIqEW6NT268bLHtqvitez9ExnkMr48LSEbS7RqWI/BYi6/bRo0CP+IyJF0jNCqqgxOaUAe5/J4+SzWT8knUn8MnvpOFfxCo/+Hj/017o0D3qeCk8MkMgtJEZGH7MCD/56+F/wzxMqbqMGDkX2ultM44NM27avng7W9y/gXo0aD74VHmhevBGPwP8AbXmjQHaX/SP9vz513o0aA0aNGgNGjRoP/9k="/>
          <p:cNvSpPr>
            <a:spLocks noChangeAspect="1" noChangeArrowheads="1"/>
          </p:cNvSpPr>
          <p:nvPr/>
        </p:nvSpPr>
        <p:spPr bwMode="auto">
          <a:xfrm>
            <a:off x="155575" y="-2811463"/>
            <a:ext cx="423862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2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13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31472" y="107450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9547" y="958887"/>
            <a:ext cx="434245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Néhány </a:t>
            </a:r>
            <a:r>
              <a:rPr lang="hu-HU" sz="3200" b="1" dirty="0">
                <a:solidFill>
                  <a:srgbClr val="FFFF00"/>
                </a:solidFill>
              </a:rPr>
              <a:t>alkalmazási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terület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</a:p>
          <a:p>
            <a:pPr lvl="0"/>
            <a:endParaRPr lang="hu-HU" sz="2000" dirty="0"/>
          </a:p>
          <a:p>
            <a:pPr lvl="0"/>
            <a:r>
              <a:rPr lang="hu-HU" sz="2000" b="1" dirty="0" smtClean="0">
                <a:solidFill>
                  <a:srgbClr val="FF0000"/>
                </a:solidFill>
              </a:rPr>
              <a:t>Nemzetközi </a:t>
            </a:r>
            <a:r>
              <a:rPr lang="hu-HU" sz="2000" b="1" dirty="0">
                <a:solidFill>
                  <a:srgbClr val="FF0000"/>
                </a:solidFill>
              </a:rPr>
              <a:t>különbségek </a:t>
            </a:r>
            <a:r>
              <a:rPr lang="hu-HU" sz="2000" dirty="0"/>
              <a:t>kiszűrése a kommunikáció tartalmából. </a:t>
            </a:r>
          </a:p>
          <a:p>
            <a:pPr lvl="0"/>
            <a:r>
              <a:rPr lang="hu-HU" sz="2000" dirty="0" smtClean="0"/>
              <a:t>A kommunikációs </a:t>
            </a:r>
            <a:r>
              <a:rPr lang="hu-HU" sz="2000" b="1" dirty="0">
                <a:solidFill>
                  <a:srgbClr val="FF0000"/>
                </a:solidFill>
              </a:rPr>
              <a:t>médiumok</a:t>
            </a:r>
            <a:r>
              <a:rPr lang="hu-HU" sz="2000" dirty="0"/>
              <a:t> és szintek összehasonlítása. </a:t>
            </a:r>
            <a:endParaRPr lang="hu-HU" sz="2000" dirty="0" smtClean="0"/>
          </a:p>
          <a:p>
            <a:pPr lvl="0"/>
            <a:endParaRPr lang="hu-HU" sz="2000" dirty="0"/>
          </a:p>
          <a:p>
            <a:pPr lvl="0"/>
            <a:r>
              <a:rPr lang="hu-HU" sz="2000" dirty="0" smtClean="0"/>
              <a:t>A </a:t>
            </a:r>
            <a:r>
              <a:rPr lang="hu-HU" sz="2000" b="1" dirty="0">
                <a:solidFill>
                  <a:srgbClr val="FF0000"/>
                </a:solidFill>
              </a:rPr>
              <a:t>tudományosság</a:t>
            </a:r>
            <a:r>
              <a:rPr lang="hu-HU" sz="2000" dirty="0"/>
              <a:t> fejlődésének kimutatása. </a:t>
            </a:r>
          </a:p>
          <a:p>
            <a:pPr lvl="0"/>
            <a:endParaRPr lang="hu-HU" sz="2000" dirty="0"/>
          </a:p>
          <a:p>
            <a:pPr lvl="0"/>
            <a:r>
              <a:rPr lang="hu-HU" sz="2000" dirty="0" smtClean="0"/>
              <a:t>Személyek </a:t>
            </a:r>
            <a:r>
              <a:rPr lang="hu-HU" sz="2000" dirty="0"/>
              <a:t>vagy csoportok </a:t>
            </a:r>
            <a:r>
              <a:rPr lang="hu-HU" sz="2000" b="1" dirty="0">
                <a:solidFill>
                  <a:srgbClr val="FF0000"/>
                </a:solidFill>
              </a:rPr>
              <a:t>pszichológiai állapotának </a:t>
            </a:r>
            <a:r>
              <a:rPr lang="hu-HU" sz="2000" dirty="0"/>
              <a:t>felmérése. </a:t>
            </a:r>
          </a:p>
          <a:p>
            <a:pPr lvl="0"/>
            <a:r>
              <a:rPr lang="hu-HU" sz="2000" b="1" dirty="0" smtClean="0">
                <a:solidFill>
                  <a:srgbClr val="FF0000"/>
                </a:solidFill>
              </a:rPr>
              <a:t>Propagandacélok</a:t>
            </a:r>
            <a:r>
              <a:rPr lang="hu-HU" sz="2000" dirty="0" smtClean="0"/>
              <a:t> </a:t>
            </a:r>
            <a:r>
              <a:rPr lang="hu-HU" sz="2000" dirty="0"/>
              <a:t>kimutatása. </a:t>
            </a:r>
            <a:endParaRPr lang="hu-HU" sz="2000" dirty="0" smtClean="0"/>
          </a:p>
          <a:p>
            <a:pPr lvl="0"/>
            <a:endParaRPr lang="hu-HU" sz="2000" dirty="0"/>
          </a:p>
          <a:p>
            <a:pPr lvl="0"/>
            <a:r>
              <a:rPr lang="hu-HU" sz="2000" b="1" dirty="0" smtClean="0">
                <a:solidFill>
                  <a:srgbClr val="FF0000"/>
                </a:solidFill>
              </a:rPr>
              <a:t>Kulturális </a:t>
            </a:r>
            <a:r>
              <a:rPr lang="hu-HU" sz="2000" b="1" dirty="0">
                <a:solidFill>
                  <a:srgbClr val="FF0000"/>
                </a:solidFill>
              </a:rPr>
              <a:t>jellemzők </a:t>
            </a:r>
            <a:r>
              <a:rPr lang="hu-HU" sz="2000" dirty="0"/>
              <a:t>kimutatása. </a:t>
            </a:r>
            <a:endParaRPr lang="hu-HU" sz="2000" dirty="0" smtClean="0"/>
          </a:p>
          <a:p>
            <a:pPr lvl="0"/>
            <a:endParaRPr lang="hu-HU" sz="2000" b="1" dirty="0">
              <a:solidFill>
                <a:srgbClr val="FF0000"/>
              </a:solidFill>
            </a:endParaRPr>
          </a:p>
          <a:p>
            <a:pPr lvl="0"/>
            <a:r>
              <a:rPr lang="hu-HU" sz="2000" b="1" dirty="0" smtClean="0">
                <a:solidFill>
                  <a:srgbClr val="FF0000"/>
                </a:solidFill>
              </a:rPr>
              <a:t>Statisztikai</a:t>
            </a:r>
            <a:r>
              <a:rPr lang="hu-HU" sz="2000" dirty="0" smtClean="0"/>
              <a:t> </a:t>
            </a:r>
            <a:r>
              <a:rPr lang="hu-HU" sz="2000" dirty="0"/>
              <a:t>jellemzők feltárása. </a:t>
            </a:r>
          </a:p>
          <a:p>
            <a:pPr lvl="0"/>
            <a:r>
              <a:rPr lang="hu-HU" sz="2000" b="1" dirty="0" smtClean="0">
                <a:solidFill>
                  <a:srgbClr val="FF0000"/>
                </a:solidFill>
              </a:rPr>
              <a:t>Kommunikációs </a:t>
            </a:r>
            <a:r>
              <a:rPr lang="hu-HU" sz="2000" b="1" dirty="0">
                <a:solidFill>
                  <a:srgbClr val="FF0000"/>
                </a:solidFill>
              </a:rPr>
              <a:t>trendek </a:t>
            </a:r>
            <a:r>
              <a:rPr lang="hu-HU" sz="2000" dirty="0"/>
              <a:t>kimutatása. </a:t>
            </a:r>
          </a:p>
        </p:txBody>
      </p:sp>
      <p:sp>
        <p:nvSpPr>
          <p:cNvPr id="7" name="AutoShape 2" descr="data:image/jpeg;base64,/9j/4AAQSkZJRgABAQAAAQABAAD/2wCEAAkGBxQQEhUUEhAVFBUVFBYVFBYVGBQUFBQUFBQaFhQVFxQYHCggGBolHhQUITEhJSkrLi4uGB8zODMsNygtLisBCgoKDg0OGhAQGywlHyQsLSwsLCwsLCwsLCwyLCwsLy8sLCwsNCwsLC0sLCwsLC4sKywsLCwsNiwrLCwsKzEsN//AABEIAOkA2AMBIgACEQEDEQH/xAAcAAEAAgIDAQAAAAAAAAAAAAAABgcEBQECAwj/xABJEAABAwEDBQoLBwMEAQUAAAABAAIDEQQSIQUGEzFRIjJBYXFzgZGy0QcIFyM0VIKSobHBFCQzQlJysxZi8ENTwvHhFSVjotL/xAAaAQEAAgMBAAAAAAAAAAAAAAAAAQUDBAYC/8QALREBAAEDAQYFBAIDAAAAAAAAAAECAxEEBRIhMXGREzIzQYEiI1FhscE0UmL/2gAMAwEAAhEDEQA/AKNRFLfB7mO/LEkrI5mRGJjXEuBdW8aUFORBEkVyeQC0evQ+4/vTyAWj16H3H96Cm0VyeQC0evQ+4/vTyAWj16H3H96Cm0VyeQC0evQ+4/vTyAWj16H3H96Cm0VyeQC0evQ+4/vTyAWj16H3H96Cm0VyeQC0evQ+4/vTyAWj16H3H96Cm0VyeQC0evQ+4/vTyAWj16H3H96Cm0VyeQC0evQ+4/vTyAWj16H3H96Cm0VyeQC0evQ+4/vTyAWj16H3H96Cm0VyeQC0evQ+4/vTyAWj16H3H96Cm0VyeQC0evQ+4/vTyAWj16H3H96Cm0VyeQC0evQ+4/vTyAWj16H3H96Cm0VyeQC0evQ+4/vUI8IWY78jyRMkmZKZWOcC0FtLppQ15UESREQFcvi1ekWvmY+2VTSuXxavSLXzMfbKC/kREBERAREQEREBERAREQEREBERARcVXSaVrRVzg0DWSaAdKDvVKqJ5Xz7s8ODPOu1C7uW1/cdfQCoXlrPG1T7lrrl43WsjwJJwAvaz8FtWtHdr48o/MtevUUU8Oa4AVytZm3ZJIbNFHK8ve1oDiflXhpqrxLZrWmMSzxOYFQPjK+kWTmZO2FfyoHxlfSLJzMnbChKmkREBXL4tXpFr5mPtlU0rl8Wr0i18zH2ygv5ERAREQEREBERAREQEREBFwSsOy5Tile9jJWuew0e0EXmnjGtDLNRAuCgxsoX9G/RU0l03K6r1MKqnctwZQmDn2gmJocQDMdZHBHG3WeMCnGrPzkzjjsbKuN55G5ZXHlOwcarRtmtOWJHSPkMcDa6SUijWNGJawbf8OxWGjzRE1ziI/Pv8NTUTFU4jmiVmIvlrXF5GMsp4G/oZsr3qx/BrkHSv+1yN3LSRCDwu1F/RiAdtdijWTcjttVpbZ7Ky5FUFztbtG3W954XH5kDUFddisrYmNYxoDWNDWgcAAoFm1uoxTuRznmx6e1vTvT7PcLlEVS3xUD4yvpFk5mTthX8qB8ZX0iyczJ2wgppERAVy+LV6Ra+Zj7ZVNK5fFq9ItfMx9soL+REQEREBERAREQEREBFwV5WiYMaXONGtBJJ4ANaImcNDntl8WOAkHzj8GcW13R8yFVORsoy2WSC2uY4NL3tef9yG9deeOlesBbS0mTLVvuAkRg1J/RE09o16zxKe525vslsWjjYBom1jaNjRQt6RXpVhbqotYt1e/Np1b1yZrj25JJFKHAOaaggEEaiDiCopnhnoyyAsjIdLqPC1nLtPF1qDWTPKez2NlmA84CWMcDV5jruGgcBxpXYBwrb5qZqxNcLRlGVhfWrIXOaWs4QX47p3Fq5VrVU0WKvuTHRNV/ejFPD9vLNvNWbKL/tFrLmxON4Ak6Sb/wDLfpq2qzobFGyMRtjaGAXQwAXbuqlFgDOKyghv2iMVNBuhSuyupbVjgdRqFiq1Hizz7MtmLcR9M5a3I+QYLI6Qwx3dIauxJ1agK6hrw41tVwuVEzM8ZZoiI5CIihIqB8ZX0iyczJ2wr+VA+Mr6RZOZk7YQU0iIgK5fFq9ItfMx9sqmlcvi1ekWvmY+2UF/IiICIiAiIgIiIC4K5WLlG2tgjdI80a0VPcONOZM4arObOZlhDbzTI535GkB10a3YqFZ655NtMEbIA7zgq8EboGtAyg4a7OJYOTLLJlm3GR5IiYQXkHUBvY2nae88Kk2QswdBahNLI2RjMYm3aUdwF1cMNfKtz7VqP+o7NOZuXOXKW1zDzd+xWfdDzslHSHZhgyuwfOqkpCxLflGOCl8kVrSgJ1cg4wsF2csI/UfZ71V3tbZoqmK6oiWzG7TGGlzlzYs1nhnnjhDZHAY1JpVwrdBNG14lAQFN85M7bPPDLAC8SGgALTQ0cCd0Kjg4aKEqj2pdi5XTNM5jDlNtVUzdjd/DEymNx0j6qwvBG8mzSAkkCYgAkmguNwGwKvMpbzpCsLwRejS8+f42LJsrzs2xZ+53TxERdA6gREQFQPjK+kWTmZO2FfyoHxlfSLJzMnbCCmkREBXL4tXpFr5mPtlU0rl8Wr0i18zH2ygv5ERAREQEREBcEotPnVlYWSzPlJxAozjcdXf0KaY3pxCKpxGSLOazPnNnEvnQSLtHAEgVIDqUOo8PAoHn/lt9rnbY7Put1doPzScPQMepxURgE2ibayHACV4Y8VvFw3VKjjJx4irB8GObhY37XOPOSjzQdrZGfzY8LvlTaVuXKLdnFVM5nHaWpFVd36ZjCT5uZIjsEDYg4V3z3GgvvO+PyA4gFsnWyMf6jesLV5x/k9r6LRSajyFchr9t12L82opif2saLUbuWbnPa45dHo5GvperdcHUrTYtAVp8gvq6T2fqtwVRa+7N2/NcxjKuuTmpDLY772R/c75FZpC1ltd9+P7nfIrZErduxiKejlNpRi6xMp7zpCsPwRejS8+ew1V5lLedIVieCP0WXnz2Gqy2X5+7f2L6kfKdIiLoHUCIiAqB8ZX0iyczJ2wr+VA+Mr6RZOZk7YQU0iIgK1/AJbHQvtj2gEiKIUOrGQqqFafgLbV1t5uH+QoLh/qib/bZ8e9cf1PN+hnx71haBc6DiXrAzP6mm/QzqPeuP6mm/SzqPesT7OmgTAyznLP+lnUe9ecudUrBV2jbyg968NAoVnfaXPtEVniO6vNGH6nGmI2dyy2bcV1Ynk8XKppjhzTyPOeZwqNGRtAr9VCM+8uS2ySOzVFb1KN1Xjwnkx6jtWzmyJLDuoHl2GLTQE/Q9Kjub0ehtEk1qBD8WsYKOLSTuqmtARSnSVN2uxp/r3448kWrV2/9MUpzYLbJZ4GQR0axjQ0ECjuM12kkk8qHK03+87rWpjy9FK8RNDg84ioFKAV4DxLJXFbY1VXjxNuqcYjkt7FiaKcVxxdc38qSzulEsrn3bt29wVJr8ltpNR5Co1mcd3P7P/JSWTUeQ/JUmsmZv8f0x1fpEM3HbuX2fqt6o9mwd3N7H1Ugqs2rj7nZSXPMgtu9OP73/Iralam2H7+f3v7JW2Vle8tHRy21PVhiZS3nSFJsxMrSQQPawNoZSTUVxutUYynvekKQ5lsrC7nD2Wqw2V5+7c2L6kfKWf1LPsZ1HvXH9TT7GdR71h6JNEuidSzf6mn/AEs6j3p/U0/6WdR71g6JNGmBn/1PN+hnx71Ufh6tjpn2N7gATFKMNWEgVmaNVf4chQ2Lm5v5AokVaiIoBWz4AW1ktg/+KL+Qqplbvi8ists5qL+QpAtjRnYlw7FsdH/n/S5ucf8AnSvQ1t1Gx8S2Yj/z/pcXOIINVa5BGxz3amgk14lWuRrU1s0tula54Y4NbQj8SWo4cMBX3gpd4Tco6KziIYOkNT+1v/n5LTZdyT9lyMxrgQ90kcj/ANz6mnQLo6FluTNrTzVHOWTR26b+qot1csw6Wjwh0ALLOPafwcgCwXT6Y6SlL+7oDWl4k6+FQi2bwqU5MPmY/wBjfkua1l2a7cTV+XY1aG1prmLcY4PbJQ++sP8Aa7sHFS+qheTPT2ftd2CppVUutmIqp4e0f2q9RnflrczfxJ/Y+blJ5NR5D8lFsy/xLR7HzcpRJqPIVoa3/I7KurmhebG/m9j6qRKO5rfiTex/yUiWbWer2/hTXPNKCWz08/vf8itstTbD9/P739krbFWN/wAtHRy+04+7HRh5T3nSpVmEytnfzruy1RXKW96VMPB4ytmfzzuy1WGyvPHy29i+pHy3pYE0ayXMAXXRk8S6KHUscxrjRlZN2i6uPSdmCDHcwDgVTeHgbqx83L/IFcIi4T9KDkVQ+H4UfY+al/kCSKnREXkFcHi6fjWzCvmo/wCQqn1cPi5fj2zGnmo/5CgvAHi+qVHCfovbRjlXWoGxeh5XAeCvIubi7HH8v0XhbI3OY5rX3SWkA66EilcVIrO0N/8AU8qhlaxxnHZo4jX4mg9pb3wrD7icR+LH8zwLzzazUfZJJHstVXSAAl0bcADWgx4/gvDwlRSCxG/LeGkjwuMaNeuoxXrW1xVRMRyiGzsqiadTRM/7QqK2bwqUZL/Bj/Y35KL2veFSbJjvMx/sb8lzGq9KOruNX6vw75NP3+P9ruwVNFCMnn7/AB/td2CpsqjXR9VHRQajzy1eZh87aPZ+blKX6jyKKZmHzto9n5uUqecDyH5LT1vr9lVUhma34k3sfNykSjea2/m9j5uUiWXWer2/hTXPNKDWv08/uf2StsVqLV6f7T+yVt1YX+VHRzG0/VjoxMpbzpUz8HTK2Z+zTO5d61QzKW96VM/Bu/7s8AiulcSOHFrafJWOyvO29i+p3SoNA4D8Uw2rsXHYvMvLsGg8Zw+GOJXQZdPlw92NBifgOVcCLpPCV6AADV1g49KUCky8yziVOeMAPOWPmpf5ArouqmPGDHnLHzUv8gSUqkREXkFcXi4Cs9s5mPtlU6ri8W80ntnMx9soLz+zt4+v6alzdI1EdI+oXbE7B8ShZtJP+bApmUw8jJTWOrdfAY/BYTLY57rohc0Y7p5a3pDQSSDh1rZgU1LhzQdYXmZeoR6WxSl27nuj9MLQzA8Bc687pF1dLfZooRTRve5+xskz3AcDpHVoP3OAW5tdnAFa3aceHxwXi5zizDdcZ3Px4egLxXOYZKK92eCG2nNhloxdZIIxtdu39LYyGj3iu9rzQgY2okMLQK623GjiB1DpUmdX8wI5MR1jH5LHhyTAX3y3SPrUaRxfdPBdY40Z0ALSuW6aoxVHBuRq7kTmJnKC5OzWMlpEsMxkaxpo7RubG6oIwkJo7X+Wupb+XJsrdcTuUUcPgpaNe35rXE2qfUG2Vm03ZbQRxAVjj5Tf5Aq/UaGi7MTyw8VaqrOZQXNOzPZLOXxvY1126XtLb1C6tK69YUoeMDyLeWCwRwhw3TqmrnSuMjnHldq5BQcSwstS2aFov+bL6hgF4yyGmqKBu6eeIBV+p2ZXcu71E/hr+LHurjNV/nJ/Y/5KSrIyHmo0B72Qvs94imldpJHgVo57AaR69QJ140WZNkKVuq67kND1HvWLW6S54mYjPJWXaZ3sqvtZ/wDcPaf2StyvC3ZuWltrdM6IiMOdjUEmoIrdBO1e3+cfUtnU0zEUdHM7UpmLkdGLlPedP0XbIclGknEBxqK3a4Dh4F5ZYddZWvCvHIxqzHVeJA6sVvbMjjltbHj6s9W8fai7egtHE95J6zqXLbW8anvHS4LwBXYK9h0cVMyPKD+GWToeQs+x20PNHWmaPDWXXhyUAqtIUaB/0vUS9Zbi225zHUitUkgpiTVvQq98MVoMjbC4uc46OYEu11Eo+ClUgIGFccBhwlRDwsxlsdhBBG4n1in+qFKYV2iIoSK4fFyfdnthoT5qPVifxCqeVw+Lk6k9sr/sx/yFBe8UzXajXi4epdyFiyRX/wAg5TgeimK6uszhSj742PrTrH1qoHuZRwYnYMf+lxujsb8T3fNeQtIbg9pZ8W9YXuHA4g1HEoTl0dCOHE7TisatKhZqxJm4rzgicS8yuSwEYgHlC7vZxrx0pO8Ff7jg3o4SsVVLJvZcGIA74tHLUfFA553tDxkFvw4fguWQ7oFxvHj1DkCyFjqpY5ljQENNXB1drsR0UwC87BkuGN75Y2B0j99I4mSQj9N91SGiu9FAsuNHxA6wPr1rzNLwx3WxjXhjngPcCWtri4N3xA2DasHLGVHsDW2aA2mR5IbdIELKa3Sy4hoGwVJ4AvS1ZIjkDgai8WlxwJNw1aCTrbX8pqOJa+TN43nkSupJS9RzhICBQuY6t1riA0A0JaAA2imLdLHji65NyCWyie0yae0Y0dS7FCCMWwx/lH9xq47eBbC22eMij42vJ1CgJK7T2sA0AN7+7UONxXrZ4gMa3nHW7X0DYFNVuKubXuWoqni0c2adnkxkixrW61zg0dAOKybLmvZQPwBr4S4/Vbhy9IRgvduiKeEQm1app4RDWNzfs41QtHx+BXoMkxDVDF0sHz/8LY0XFFsQ2IjDDFlYP9BnQ1q7i6PygcraLJXlaZbjSerl4FMPUPCPdyVGpnxce4KnvGH/ABbHzUv8gVxWazgNFQK6yeGpxOKpzxhRSWx81Lrx/wBQL1L1Co0RFCRXH4t/49s5mPtlU4iD7aoi+JUUYH2yV4OsjdbasO1uHw1L4tRMD7P843WA8cW5d1aiukj3O3rHV/uBaB39C+M0TA+zBZT+bdH/AOoPEO9djGdhXyHBkG0SM0jYHlpa54NMTGwEvkDdZYKGr6UqCKrJizTtbheEOFIyaviBGmFYbwLqtLxvQdfAomnJHB9ZCM11Fd7h2FfHUmTpWiQmN1IXhkpphG8lwDXHgJLHDoW0/oy21p9nx0mipfirpaV0VL34lMbuviXnw4H1e1h2Fdyw7CvkOTNy0tbC7QEi0GkF0teZf2NaSXU1HDA4HFcPzftAdG0wnzpc2MgtLHmMAvuvBum7eFTXBPDhGH1wIzsPUvGe+TdY0ja4g0HJtK+U25rWohpbCHB7zG0sfE9pe1hkc281xAIY0uNdQSbNW1MaHOhABax9dJERo5JBEyTB28L3Bt7VXhTw4RuvquGy3NTTxnGpO0lcvslfyHlFQesL5WmzQtjDIHWe6YWh0oL4gYmu3peL25rx7RtWvteSpYo45XsoyUVjN5hvDhIANdYI1axRT4cI3IfW/wBleNRdyOFfjrXeIPAxZX9vcaL4+nsr4wxz2OaJG32Eige28WXhtFWuHQvFTFOCKMPsxlT+Vw5WkfRdtGdhXxiinCd19maM7CsSeBz3tF03W7omhoTwBfHyKU4fZWiP6T1Kk/GIFJrHzUn8gVQoiRERAREQEREBEXKDhERBZdgglnbFHaojC+OwF1myhHXRts7rM57YbSCLrm3XujvCjgSBulqMhwyvyRlJ5Y9wMth3VHEERma9utjQW12YKGh5pSppsrh1LkSuAoHGmyppjrwQWNmxAA4ZPtBnbLb4nCRjoiRppqSWWVzy8O3JjjJN00vSY61iW2w2mDIrzLHKyRmV7z3ODw5rhZ7peXfvwvV1qCmV1a3jXbU16+ko+dxwL3EbCSRtQWXBBa4oMivs0XnmQ29zRIwljwJJpHRkUxL4w4AcN4UI1rCtGbzrW2yiyxyWQyzWgPs0hcWwN0cWntUbiA82csDQQ6pqwtBcoA6ZxFC4kbCSeJc6Z1a3jXbU160Epzr0zgNFDLBY7K3QQGRroy/S1D3uqBello9zgNTRTU1ZfhAskzW5Nbo5AX5MgjpdcLzhNI7R0pia3DTk4lC5JnO3znHlJPzR07jSrnGhqMTgdoQXPlmxUtuWjPZ53wmGyXhG0hzmiWzlxYSKEgNcaYVunEaxX+UszrS6WJ0bXWiG000FojjeI3M1bpgFYi0NNWcAaaVAqoz9of8Ard1lGzvGp7h0lBPcpRNyjk+QWdsz35Plqxrorjm2SajDGAx77xY6NrjWmD3naq9Xo2Vw1OIrroSKrog4REQEREBERAREQEREBERBm5HlYyUF9AKPoXC81ryxwjeW0NQHFpIodWoqTZKtllDnutUzZZRc3YbJdc1rrwpRovuDg28XDFoAHCoYiCYZxRWMRyXS3T3IiBWa+JKRX2EGrLt0yYGhaRd4KLHygzJ+kiDHC44SNlczTksBDdDLdf8AmqTVoqKDVVRdEE1glyaIXb1r3sYLo+0OIJkY9zXkg0DSyl5hBLb1MSFw12T3m88xB+lBcfvTmvJjBcA2oux6S9QmpooWiCY5Ysll0Es0TYyCGFji60XjaDKzSsZeo0xhmk3wv8OqhXplG1ZPJe4MhIL53ta0WhtXFs5ia44ER+jUAIo69wVUKRBL7RLk/wA7o2xtBY8NwnccJJxG6MurR5AspNcKF2o1WJZWWT7Y/SCMWZ+k0WNoLY2iQtY4hpvudRhN0kb7WMAo2iCZWQWANOkdAC6EA6P7ZevOa4v316jgdGKajutQQyZNMgAijDb5/NawC0vtDRUlxNA0WV+FCSaVArSGogmdniycCNI6Fwo6hj+2NJ3Ypea5xuuuCophVxBBoK41tlshglbCWhx3LGATl8jibMWu3VRwWrhGsYalFUQWHDPk6z2gkkB7bRK194SybkSP175rhTRUIx11qtdeyY0R0aHVLA++bTVrC114m44DSVDa03OOAUNRBNLG7J4MTyIW711Gm1lzJNGCWvDnEFgfpN7juY8SC5IW5MN0m6B5wUJtLiaPFx0jgRTcVwaNdFC0Qe1rY0ONx1W1JbXWG1wDsBuqUrReKIgIiICIiAiIgIiICIiAiIgIiIMzJ1iE1ayNZSm+wrXDDpp1rJZkhpu/eIxeFcdYFLxrjgbpaabSRwLVog3FkyK14dWdraOLRWlDd1mgNSDjTkJXcZCZjW0soKjC7UkDCgLtRNB0rSFcIN6zITCX/eWANBIxbxgAmu0bNVVjx5HBNDK0bogb3UG1x3W+rUUFRVrscBXVIgzspWAQhpErZLxcNzwXSBt1GppyLBXK4QEREBERAREQEREBERB//9k="/>
          <p:cNvSpPr>
            <a:spLocks noChangeAspect="1" noChangeArrowheads="1"/>
          </p:cNvSpPr>
          <p:nvPr/>
        </p:nvSpPr>
        <p:spPr bwMode="auto">
          <a:xfrm>
            <a:off x="155575" y="-2362200"/>
            <a:ext cx="4572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data:image/jpeg;base64,/9j/4AAQSkZJRgABAQAAAQABAAD/2wCEAAkGBxQQEhUUEhAVFBUVFBYVFBYVGBQUFBQUFBQaFhQVFxQYHCggGBolHhQUITEhJSkrLi4uGB8zODMsNygtLisBCgoKDg0OGhAQGywlHyQsLSwsLCwsLCwsLCwyLCwsLy8sLCwsNCwsLC0sLCwsLC4sKywsLCwsNiwrLCwsKzEsN//AABEIAOkA2AMBIgACEQEDEQH/xAAcAAEAAgIDAQAAAAAAAAAAAAAABgcEBQECAwj/xABJEAABAwEDBQoLBwMEAQUAAAABAAIDEQQSIQUGEzFRIjJBYXFzgZGy0QcIFyM0VIKSobHBFCQzQlJysxZi8ENTwvHhFSVjotL/xAAaAQEAAgMBAAAAAAAAAAAAAAAAAQUDBAYC/8QALREBAAEDAQYFBAIDAAAAAAAAAAECAxEEBRIhMXGREzIzQYEiI1FhscE0UmL/2gAMAwEAAhEDEQA/AKNRFLfB7mO/LEkrI5mRGJjXEuBdW8aUFORBEkVyeQC0evQ+4/vTyAWj16H3H96Cm0VyeQC0evQ+4/vTyAWj16H3H96Cm0VyeQC0evQ+4/vTyAWj16H3H96Cm0VyeQC0evQ+4/vTyAWj16H3H96Cm0VyeQC0evQ+4/vTyAWj16H3H96Cm0VyeQC0evQ+4/vTyAWj16H3H96Cm0VyeQC0evQ+4/vTyAWj16H3H96Cm0VyeQC0evQ+4/vTyAWj16H3H96Cm0VyeQC0evQ+4/vTyAWj16H3H96Cm0VyeQC0evQ+4/vTyAWj16H3H96Cm0VyeQC0evQ+4/vTyAWj16H3H96Cm0VyeQC0evQ+4/vUI8IWY78jyRMkmZKZWOcC0FtLppQ15UESREQFcvi1ekWvmY+2VTSuXxavSLXzMfbKC/kREBERAREQEREBERAREQEREBERARcVXSaVrRVzg0DWSaAdKDvVKqJ5Xz7s8ODPOu1C7uW1/cdfQCoXlrPG1T7lrrl43WsjwJJwAvaz8FtWtHdr48o/MtevUUU8Oa4AVytZm3ZJIbNFHK8ve1oDiflXhpqrxLZrWmMSzxOYFQPjK+kWTmZO2FfyoHxlfSLJzMnbChKmkREBXL4tXpFr5mPtlU0rl8Wr0i18zH2ygv5ERAREQEREBERAREQEREBFwSsOy5Tile9jJWuew0e0EXmnjGtDLNRAuCgxsoX9G/RU0l03K6r1MKqnctwZQmDn2gmJocQDMdZHBHG3WeMCnGrPzkzjjsbKuN55G5ZXHlOwcarRtmtOWJHSPkMcDa6SUijWNGJawbf8OxWGjzRE1ziI/Pv8NTUTFU4jmiVmIvlrXF5GMsp4G/oZsr3qx/BrkHSv+1yN3LSRCDwu1F/RiAdtdijWTcjttVpbZ7Ky5FUFztbtG3W954XH5kDUFddisrYmNYxoDWNDWgcAAoFm1uoxTuRznmx6e1vTvT7PcLlEVS3xUD4yvpFk5mTthX8qB8ZX0iyczJ2wgppERAVy+LV6Ra+Zj7ZVNK5fFq9ItfMx9soL+REQEREBERAREQEREBFwV5WiYMaXONGtBJJ4ANaImcNDntl8WOAkHzj8GcW13R8yFVORsoy2WSC2uY4NL3tef9yG9deeOlesBbS0mTLVvuAkRg1J/RE09o16zxKe525vslsWjjYBom1jaNjRQt6RXpVhbqotYt1e/Np1b1yZrj25JJFKHAOaaggEEaiDiCopnhnoyyAsjIdLqPC1nLtPF1qDWTPKez2NlmA84CWMcDV5jruGgcBxpXYBwrb5qZqxNcLRlGVhfWrIXOaWs4QX47p3Fq5VrVU0WKvuTHRNV/ejFPD9vLNvNWbKL/tFrLmxON4Ak6Sb/wDLfpq2qzobFGyMRtjaGAXQwAXbuqlFgDOKyghv2iMVNBuhSuyupbVjgdRqFiq1Hizz7MtmLcR9M5a3I+QYLI6Qwx3dIauxJ1agK6hrw41tVwuVEzM8ZZoiI5CIihIqB8ZX0iyczJ2wr+VA+Mr6RZOZk7YQU0iIgK5fFq9ItfMx9sqmlcvi1ekWvmY+2UF/IiICIiAiIgIiIC4K5WLlG2tgjdI80a0VPcONOZM4arObOZlhDbzTI535GkB10a3YqFZ655NtMEbIA7zgq8EboGtAyg4a7OJYOTLLJlm3GR5IiYQXkHUBvY2nae88Kk2QswdBahNLI2RjMYm3aUdwF1cMNfKtz7VqP+o7NOZuXOXKW1zDzd+xWfdDzslHSHZhgyuwfOqkpCxLflGOCl8kVrSgJ1cg4wsF2csI/UfZ71V3tbZoqmK6oiWzG7TGGlzlzYs1nhnnjhDZHAY1JpVwrdBNG14lAQFN85M7bPPDLAC8SGgALTQ0cCd0Kjg4aKEqj2pdi5XTNM5jDlNtVUzdjd/DEymNx0j6qwvBG8mzSAkkCYgAkmguNwGwKvMpbzpCsLwRejS8+f42LJsrzs2xZ+53TxERdA6gREQFQPjK+kWTmZO2FfyoHxlfSLJzMnbCCmkREBXL4tXpFr5mPtlU0rl8Wr0i18zH2ygv5ERAREQEREBcEotPnVlYWSzPlJxAozjcdXf0KaY3pxCKpxGSLOazPnNnEvnQSLtHAEgVIDqUOo8PAoHn/lt9rnbY7Put1doPzScPQMepxURgE2ibayHACV4Y8VvFw3VKjjJx4irB8GObhY37XOPOSjzQdrZGfzY8LvlTaVuXKLdnFVM5nHaWpFVd36ZjCT5uZIjsEDYg4V3z3GgvvO+PyA4gFsnWyMf6jesLV5x/k9r6LRSajyFchr9t12L82opif2saLUbuWbnPa45dHo5GvperdcHUrTYtAVp8gvq6T2fqtwVRa+7N2/NcxjKuuTmpDLY772R/c75FZpC1ltd9+P7nfIrZErduxiKejlNpRi6xMp7zpCsPwRejS8+ew1V5lLedIVieCP0WXnz2Gqy2X5+7f2L6kfKdIiLoHUCIiAqB8ZX0iyczJ2wr+VA+Mr6RZOZk7YQU0iIgK1/AJbHQvtj2gEiKIUOrGQqqFafgLbV1t5uH+QoLh/qib/bZ8e9cf1PN+hnx71haBc6DiXrAzP6mm/QzqPeuP6mm/SzqPesT7OmgTAyznLP+lnUe9ecudUrBV2jbyg968NAoVnfaXPtEVniO6vNGH6nGmI2dyy2bcV1Ynk8XKppjhzTyPOeZwqNGRtAr9VCM+8uS2ySOzVFb1KN1Xjwnkx6jtWzmyJLDuoHl2GLTQE/Q9Kjub0ehtEk1qBD8WsYKOLSTuqmtARSnSVN2uxp/r3448kWrV2/9MUpzYLbJZ4GQR0axjQ0ECjuM12kkk8qHK03+87rWpjy9FK8RNDg84ioFKAV4DxLJXFbY1VXjxNuqcYjkt7FiaKcVxxdc38qSzulEsrn3bt29wVJr8ltpNR5Co1mcd3P7P/JSWTUeQ/JUmsmZv8f0x1fpEM3HbuX2fqt6o9mwd3N7H1Ugqs2rj7nZSXPMgtu9OP73/Iralam2H7+f3v7JW2Vle8tHRy21PVhiZS3nSFJsxMrSQQPawNoZSTUVxutUYynvekKQ5lsrC7nD2Wqw2V5+7c2L6kfKWf1LPsZ1HvXH9TT7GdR71h6JNEuidSzf6mn/AEs6j3p/U0/6WdR71g6JNGmBn/1PN+hnx71Ufh6tjpn2N7gATFKMNWEgVmaNVf4chQ2Lm5v5AokVaiIoBWz4AW1ktg/+KL+Qqplbvi8ists5qL+QpAtjRnYlw7FsdH/n/S5ucf8AnSvQ1t1Gx8S2Yj/z/pcXOIINVa5BGxz3amgk14lWuRrU1s0tula54Y4NbQj8SWo4cMBX3gpd4Tco6KziIYOkNT+1v/n5LTZdyT9lyMxrgQ90kcj/ANz6mnQLo6FluTNrTzVHOWTR26b+qot1csw6Wjwh0ALLOPafwcgCwXT6Y6SlL+7oDWl4k6+FQi2bwqU5MPmY/wBjfkua1l2a7cTV+XY1aG1prmLcY4PbJQ++sP8Aa7sHFS+qheTPT2ftd2CppVUutmIqp4e0f2q9RnflrczfxJ/Y+blJ5NR5D8lFsy/xLR7HzcpRJqPIVoa3/I7KurmhebG/m9j6qRKO5rfiTex/yUiWbWer2/hTXPNKCWz08/vf8itstTbD9/P739krbFWN/wAtHRy+04+7HRh5T3nSpVmEytnfzruy1RXKW96VMPB4ytmfzzuy1WGyvPHy29i+pHy3pYE0ayXMAXXRk8S6KHUscxrjRlZN2i6uPSdmCDHcwDgVTeHgbqx83L/IFcIi4T9KDkVQ+H4UfY+al/kCSKnREXkFcHi6fjWzCvmo/wCQqn1cPi5fj2zGnmo/5CgvAHi+qVHCfovbRjlXWoGxeh5XAeCvIubi7HH8v0XhbI3OY5rX3SWkA66EilcVIrO0N/8AU8qhlaxxnHZo4jX4mg9pb3wrD7icR+LH8zwLzzazUfZJJHstVXSAAl0bcADWgx4/gvDwlRSCxG/LeGkjwuMaNeuoxXrW1xVRMRyiGzsqiadTRM/7QqK2bwqUZL/Bj/Y35KL2veFSbJjvMx/sb8lzGq9KOruNX6vw75NP3+P9ruwVNFCMnn7/AB/td2CpsqjXR9VHRQajzy1eZh87aPZ+blKX6jyKKZmHzto9n5uUqecDyH5LT1vr9lVUhma34k3sfNykSjea2/m9j5uUiWXWer2/hTXPNKDWv08/uf2StsVqLV6f7T+yVt1YX+VHRzG0/VjoxMpbzpUz8HTK2Z+zTO5d61QzKW96VM/Bu/7s8AiulcSOHFrafJWOyvO29i+p3SoNA4D8Uw2rsXHYvMvLsGg8Zw+GOJXQZdPlw92NBifgOVcCLpPCV6AADV1g49KUCky8yziVOeMAPOWPmpf5ArouqmPGDHnLHzUv8gSUqkREXkFcXi4Cs9s5mPtlU6ri8W80ntnMx9soLz+zt4+v6alzdI1EdI+oXbE7B8ShZtJP+bApmUw8jJTWOrdfAY/BYTLY57rohc0Y7p5a3pDQSSDh1rZgU1LhzQdYXmZeoR6WxSl27nuj9MLQzA8Bc687pF1dLfZooRTRve5+xskz3AcDpHVoP3OAW5tdnAFa3aceHxwXi5zizDdcZ3Px4egLxXOYZKK92eCG2nNhloxdZIIxtdu39LYyGj3iu9rzQgY2okMLQK623GjiB1DpUmdX8wI5MR1jH5LHhyTAX3y3SPrUaRxfdPBdY40Z0ALSuW6aoxVHBuRq7kTmJnKC5OzWMlpEsMxkaxpo7RubG6oIwkJo7X+Wupb+XJsrdcTuUUcPgpaNe35rXE2qfUG2Vm03ZbQRxAVjj5Tf5Aq/UaGi7MTyw8VaqrOZQXNOzPZLOXxvY1126XtLb1C6tK69YUoeMDyLeWCwRwhw3TqmrnSuMjnHldq5BQcSwstS2aFov+bL6hgF4yyGmqKBu6eeIBV+p2ZXcu71E/hr+LHurjNV/nJ/Y/5KSrIyHmo0B72Qvs94imldpJHgVo57AaR69QJ140WZNkKVuq67kND1HvWLW6S54mYjPJWXaZ3sqvtZ/wDcPaf2StyvC3ZuWltrdM6IiMOdjUEmoIrdBO1e3+cfUtnU0zEUdHM7UpmLkdGLlPedP0XbIclGknEBxqK3a4Dh4F5ZYddZWvCvHIxqzHVeJA6sVvbMjjltbHj6s9W8fai7egtHE95J6zqXLbW8anvHS4LwBXYK9h0cVMyPKD+GWToeQs+x20PNHWmaPDWXXhyUAqtIUaB/0vUS9Zbi225zHUitUkgpiTVvQq98MVoMjbC4uc46OYEu11Eo+ClUgIGFccBhwlRDwsxlsdhBBG4n1in+qFKYV2iIoSK4fFyfdnthoT5qPVifxCqeVw+Lk6k9sr/sx/yFBe8UzXajXi4epdyFiyRX/wAg5TgeimK6uszhSj742PrTrH1qoHuZRwYnYMf+lxujsb8T3fNeQtIbg9pZ8W9YXuHA4g1HEoTl0dCOHE7TisatKhZqxJm4rzgicS8yuSwEYgHlC7vZxrx0pO8Ff7jg3o4SsVVLJvZcGIA74tHLUfFA553tDxkFvw4fguWQ7oFxvHj1DkCyFjqpY5ljQENNXB1drsR0UwC87BkuGN75Y2B0j99I4mSQj9N91SGiu9FAsuNHxA6wPr1rzNLwx3WxjXhjngPcCWtri4N3xA2DasHLGVHsDW2aA2mR5IbdIELKa3Sy4hoGwVJ4AvS1ZIjkDgai8WlxwJNw1aCTrbX8pqOJa+TN43nkSupJS9RzhICBQuY6t1riA0A0JaAA2imLdLHji65NyCWyie0yae0Y0dS7FCCMWwx/lH9xq47eBbC22eMij42vJ1CgJK7T2sA0AN7+7UONxXrZ4gMa3nHW7X0DYFNVuKubXuWoqni0c2adnkxkixrW61zg0dAOKybLmvZQPwBr4S4/Vbhy9IRgvduiKeEQm1app4RDWNzfs41QtHx+BXoMkxDVDF0sHz/8LY0XFFsQ2IjDDFlYP9BnQ1q7i6PygcraLJXlaZbjSerl4FMPUPCPdyVGpnxce4KnvGH/ABbHzUv8gVxWazgNFQK6yeGpxOKpzxhRSWx81Lrx/wBQL1L1Co0RFCRXH4t/49s5mPtlU4iD7aoi+JUUYH2yV4OsjdbasO1uHw1L4tRMD7P843WA8cW5d1aiukj3O3rHV/uBaB39C+M0TA+zBZT+bdH/AOoPEO9djGdhXyHBkG0SM0jYHlpa54NMTGwEvkDdZYKGr6UqCKrJizTtbheEOFIyaviBGmFYbwLqtLxvQdfAomnJHB9ZCM11Fd7h2FfHUmTpWiQmN1IXhkpphG8lwDXHgJLHDoW0/oy21p9nx0mipfirpaV0VL34lMbuviXnw4H1e1h2Fdyw7CvkOTNy0tbC7QEi0GkF0teZf2NaSXU1HDA4HFcPzftAdG0wnzpc2MgtLHmMAvuvBum7eFTXBPDhGH1wIzsPUvGe+TdY0ja4g0HJtK+U25rWohpbCHB7zG0sfE9pe1hkc281xAIY0uNdQSbNW1MaHOhABax9dJERo5JBEyTB28L3Bt7VXhTw4RuvquGy3NTTxnGpO0lcvslfyHlFQesL5WmzQtjDIHWe6YWh0oL4gYmu3peL25rx7RtWvteSpYo45XsoyUVjN5hvDhIANdYI1axRT4cI3IfW/wBleNRdyOFfjrXeIPAxZX9vcaL4+nsr4wxz2OaJG32Eige28WXhtFWuHQvFTFOCKMPsxlT+Vw5WkfRdtGdhXxiinCd19maM7CsSeBz3tF03W7omhoTwBfHyKU4fZWiP6T1Kk/GIFJrHzUn8gVQoiRERAREQEREBEXKDhERBZdgglnbFHaojC+OwF1myhHXRts7rM57YbSCLrm3XujvCjgSBulqMhwyvyRlJ5Y9wMth3VHEERma9utjQW12YKGh5pSppsrh1LkSuAoHGmyppjrwQWNmxAA4ZPtBnbLb4nCRjoiRppqSWWVzy8O3JjjJN00vSY61iW2w2mDIrzLHKyRmV7z3ODw5rhZ7peXfvwvV1qCmV1a3jXbU16+ko+dxwL3EbCSRtQWXBBa4oMivs0XnmQ29zRIwljwJJpHRkUxL4w4AcN4UI1rCtGbzrW2yiyxyWQyzWgPs0hcWwN0cWntUbiA82csDQQ6pqwtBcoA6ZxFC4kbCSeJc6Z1a3jXbU160Epzr0zgNFDLBY7K3QQGRroy/S1D3uqBello9zgNTRTU1ZfhAskzW5Nbo5AX5MgjpdcLzhNI7R0pia3DTk4lC5JnO3znHlJPzR07jSrnGhqMTgdoQXPlmxUtuWjPZ53wmGyXhG0hzmiWzlxYSKEgNcaYVunEaxX+UszrS6WJ0bXWiG000FojjeI3M1bpgFYi0NNWcAaaVAqoz9of8Ard1lGzvGp7h0lBPcpRNyjk+QWdsz35Plqxrorjm2SajDGAx77xY6NrjWmD3naq9Xo2Vw1OIrroSKrog4REQEREBERAREQEREBERBm5HlYyUF9AKPoXC81ryxwjeW0NQHFpIodWoqTZKtllDnutUzZZRc3YbJdc1rrwpRovuDg28XDFoAHCoYiCYZxRWMRyXS3T3IiBWa+JKRX2EGrLt0yYGhaRd4KLHygzJ+kiDHC44SNlczTksBDdDLdf8AmqTVoqKDVVRdEE1glyaIXb1r3sYLo+0OIJkY9zXkg0DSyl5hBLb1MSFw12T3m88xB+lBcfvTmvJjBcA2oux6S9QmpooWiCY5Ysll0Es0TYyCGFji60XjaDKzSsZeo0xhmk3wv8OqhXplG1ZPJe4MhIL53ta0WhtXFs5ia44ER+jUAIo69wVUKRBL7RLk/wA7o2xtBY8NwnccJJxG6MurR5AspNcKF2o1WJZWWT7Y/SCMWZ+k0WNoLY2iQtY4hpvudRhN0kb7WMAo2iCZWQWANOkdAC6EA6P7ZevOa4v316jgdGKajutQQyZNMgAijDb5/NawC0vtDRUlxNA0WV+FCSaVArSGogmdniycCNI6Fwo6hj+2NJ3Ypea5xuuuCophVxBBoK41tlshglbCWhx3LGATl8jibMWu3VRwWrhGsYalFUQWHDPk6z2gkkB7bRK194SybkSP175rhTRUIx11qtdeyY0R0aHVLA++bTVrC114m44DSVDa03OOAUNRBNLG7J4MTyIW711Gm1lzJNGCWvDnEFgfpN7juY8SC5IW5MN0m6B5wUJtLiaPFx0jgRTcVwaNdFC0Qe1rY0ONx1W1JbXWG1wDsBuqUrReKIgIiICIiAiIgIiICIiAiIgIiIMzJ1iE1ayNZSm+wrXDDpp1rJZkhpu/eIxeFcdYFLxrjgbpaabSRwLVog3FkyK14dWdraOLRWlDd1mgNSDjTkJXcZCZjW0soKjC7UkDCgLtRNB0rSFcIN6zITCX/eWANBIxbxgAmu0bNVVjx5HBNDK0bogb3UG1x3W+rUUFRVrscBXVIgzspWAQhpErZLxcNzwXSBt1GppyLBXK4QEREBERAREQEREBERB//9k="/>
          <p:cNvSpPr>
            <a:spLocks noChangeAspect="1" noChangeArrowheads="1"/>
          </p:cNvSpPr>
          <p:nvPr/>
        </p:nvSpPr>
        <p:spPr bwMode="auto">
          <a:xfrm>
            <a:off x="307975" y="-2209800"/>
            <a:ext cx="4572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6" name="Picture 6" descr="http://www.demotivalo.net/pic/1328605314.3459-statisztika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7023" r="10000" b="22727"/>
          <a:stretch/>
        </p:blipFill>
        <p:spPr bwMode="auto">
          <a:xfrm>
            <a:off x="4572001" y="1168416"/>
            <a:ext cx="4582479" cy="56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chonherzbazis.hu/Content/images/newsheader/future-of-data-management2_header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16"/>
            <a:ext cx="9144000" cy="12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1642" y="1401021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elemzés </a:t>
            </a:r>
            <a:r>
              <a:rPr lang="hu-HU" sz="2400" b="1" dirty="0" smtClean="0">
                <a:solidFill>
                  <a:srgbClr val="FF0000"/>
                </a:solidFill>
              </a:rPr>
              <a:t>FOLYAMATA</a:t>
            </a:r>
          </a:p>
          <a:p>
            <a:r>
              <a:rPr lang="hu-HU" sz="2000" dirty="0" smtClean="0"/>
              <a:t>Klaus </a:t>
            </a:r>
            <a:r>
              <a:rPr lang="hu-HU" sz="2000" dirty="0" err="1"/>
              <a:t>Krippendorff</a:t>
            </a:r>
            <a:r>
              <a:rPr lang="hu-HU" sz="2000" dirty="0"/>
              <a:t> </a:t>
            </a:r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1272" name="Picture 8" descr="http://choose-forex.com/wp-content/uploads/2015/01/BrokerServi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36" y="1794010"/>
            <a:ext cx="3551400" cy="33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427933" y="2751157"/>
            <a:ext cx="83358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hu-HU" dirty="0"/>
              <a:t>•</a:t>
            </a:r>
            <a:r>
              <a:rPr lang="hu-HU" sz="2400" dirty="0"/>
              <a:t>adatkészítés </a:t>
            </a:r>
            <a:r>
              <a:rPr lang="hu-HU" sz="2400" dirty="0" smtClean="0"/>
              <a:t>				rögzített szimbólum, szó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</a:t>
            </a:r>
            <a:r>
              <a:rPr lang="hu-HU" sz="2400" dirty="0" err="1"/>
              <a:t>egységmeghatározás</a:t>
            </a:r>
            <a:r>
              <a:rPr lang="hu-HU" sz="2400" dirty="0"/>
              <a:t> </a:t>
            </a:r>
            <a:r>
              <a:rPr lang="hu-HU" sz="2400" dirty="0" smtClean="0"/>
              <a:t>		fizikai, tematikai	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•mintavétel </a:t>
            </a:r>
            <a:r>
              <a:rPr lang="hu-HU" sz="2400" dirty="0" smtClean="0"/>
              <a:t>				véletlen, szisztematikus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•adatrögzítés </a:t>
            </a:r>
            <a:r>
              <a:rPr lang="hu-HU" sz="2400" dirty="0" smtClean="0"/>
              <a:t>				kódolás, kategóriák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•adatredukció </a:t>
            </a:r>
            <a:r>
              <a:rPr lang="hu-HU" sz="2400" dirty="0" smtClean="0"/>
              <a:t>			szűrés, kezelhetőség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</a:t>
            </a:r>
            <a:r>
              <a:rPr lang="hu-HU" sz="2400" b="1" dirty="0">
                <a:solidFill>
                  <a:srgbClr val="FFFF00"/>
                </a:solidFill>
              </a:rPr>
              <a:t>következtetés</a:t>
            </a:r>
            <a:r>
              <a:rPr lang="hu-HU" sz="2400" dirty="0"/>
              <a:t> </a:t>
            </a:r>
            <a:r>
              <a:rPr lang="hu-HU" sz="2400" dirty="0" smtClean="0"/>
              <a:t>			ki? mit? hogyan? kinek? 					milyen hatással? miért?</a:t>
            </a:r>
            <a:endParaRPr lang="hu-HU" sz="2400" dirty="0"/>
          </a:p>
          <a:p>
            <a:pPr>
              <a:spcBef>
                <a:spcPts val="1200"/>
              </a:spcBef>
            </a:pPr>
            <a:r>
              <a:rPr lang="hu-HU" sz="2400" dirty="0"/>
              <a:t>•</a:t>
            </a:r>
            <a:r>
              <a:rPr lang="hu-HU" sz="2400" b="1" dirty="0">
                <a:solidFill>
                  <a:srgbClr val="FFFF00"/>
                </a:solidFill>
              </a:rPr>
              <a:t>elemzés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smtClean="0"/>
              <a:t>				statisztikai eszközök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harcsae.files.wordpress.com/2013/04/2.jpg?w=2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09" y="1147452"/>
            <a:ext cx="1869347" cy="26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-coaching.hu/wp-content/uploads/2014/01/Coaching-concept_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18" y="1168417"/>
            <a:ext cx="5409277" cy="56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avidovicsdavid.files.wordpress.com/2015/04/anj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09" y="4136698"/>
            <a:ext cx="1869347" cy="27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16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itport.hu/images/content/201506/focus/IBM-Spark-Machine-Learning_bit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2" y="1761538"/>
            <a:ext cx="9173631" cy="50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1424" y="1088701"/>
            <a:ext cx="90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adatelemzés – „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” – </a:t>
            </a:r>
            <a:r>
              <a:rPr lang="hu-HU" dirty="0"/>
              <a:t>agytudós – </a:t>
            </a:r>
            <a:r>
              <a:rPr lang="hu-HU" dirty="0" smtClean="0"/>
              <a:t>szövegbányászat</a:t>
            </a:r>
          </a:p>
          <a:p>
            <a:pPr algn="ctr"/>
            <a:r>
              <a:rPr lang="hu-HU" dirty="0" err="1" smtClean="0"/>
              <a:t>chief</a:t>
            </a:r>
            <a:r>
              <a:rPr lang="hu-HU" dirty="0" smtClean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officer</a:t>
            </a:r>
            <a:r>
              <a:rPr lang="hu-HU" dirty="0"/>
              <a:t> (adatkezelésért felelős igazgató) </a:t>
            </a:r>
            <a:r>
              <a:rPr lang="hu-HU" dirty="0" smtClean="0"/>
              <a:t>– strukturálatlan adathalmaz -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2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471" y="47983"/>
            <a:ext cx="3600460" cy="6080579"/>
          </a:xfrm>
        </p:spPr>
        <p:txBody>
          <a:bodyPr>
            <a:noAutofit/>
          </a:bodyPr>
          <a:lstStyle/>
          <a:p>
            <a:pPr algn="l"/>
            <a:r>
              <a:rPr lang="hu-HU" sz="2400" b="1" dirty="0" smtClean="0"/>
              <a:t>„</a:t>
            </a:r>
            <a:r>
              <a:rPr lang="hu-HU" sz="2400" b="1" dirty="0" err="1" smtClean="0"/>
              <a:t>Reginam</a:t>
            </a:r>
            <a:r>
              <a:rPr lang="hu-HU" sz="2400" b="1" dirty="0" smtClean="0"/>
              <a:t> </a:t>
            </a:r>
            <a:r>
              <a:rPr lang="hu-HU" sz="2400" b="1" dirty="0" err="1"/>
              <a:t>occidere</a:t>
            </a:r>
            <a:r>
              <a:rPr lang="hu-HU" sz="2400" b="1" dirty="0"/>
              <a:t> </a:t>
            </a:r>
            <a:r>
              <a:rPr lang="hu-HU" sz="2400" b="1" dirty="0" err="1"/>
              <a:t>nolite</a:t>
            </a:r>
            <a:r>
              <a:rPr lang="hu-HU" sz="2400" b="1" dirty="0"/>
              <a:t> </a:t>
            </a:r>
            <a:r>
              <a:rPr lang="hu-HU" sz="2400" b="1" dirty="0" err="1"/>
              <a:t>timere</a:t>
            </a:r>
            <a:r>
              <a:rPr lang="hu-HU" sz="2400" b="1" dirty="0"/>
              <a:t> </a:t>
            </a:r>
            <a:r>
              <a:rPr lang="hu-HU" sz="2400" b="1" dirty="0" err="1"/>
              <a:t>bonum</a:t>
            </a:r>
            <a:r>
              <a:rPr lang="hu-HU" sz="2400" b="1" dirty="0"/>
              <a:t> est </a:t>
            </a:r>
            <a:r>
              <a:rPr lang="hu-HU" sz="2400" b="1" dirty="0" err="1"/>
              <a:t>si</a:t>
            </a:r>
            <a:r>
              <a:rPr lang="hu-HU" sz="2400" b="1" dirty="0"/>
              <a:t> </a:t>
            </a:r>
            <a:r>
              <a:rPr lang="hu-HU" sz="2400" b="1" dirty="0" err="1"/>
              <a:t>omnes</a:t>
            </a:r>
            <a:r>
              <a:rPr lang="hu-HU" sz="2400" b="1" dirty="0"/>
              <a:t> </a:t>
            </a:r>
            <a:r>
              <a:rPr lang="hu-HU" sz="2400" b="1" dirty="0" err="1"/>
              <a:t>consentiunt</a:t>
            </a:r>
            <a:r>
              <a:rPr lang="hu-HU" sz="2400" b="1" dirty="0"/>
              <a:t> ego non </a:t>
            </a:r>
            <a:r>
              <a:rPr lang="hu-HU" sz="2400" b="1" dirty="0" err="1" smtClean="0"/>
              <a:t>contradico</a:t>
            </a:r>
            <a:r>
              <a:rPr lang="hu-HU" sz="2400" b="1" dirty="0" smtClean="0"/>
              <a:t>.”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u="sng" dirty="0" err="1" smtClean="0">
                <a:solidFill>
                  <a:srgbClr val="FF0000"/>
                </a:solidFill>
              </a:rPr>
              <a:t>Merániai</a:t>
            </a:r>
            <a:r>
              <a:rPr lang="hu-HU" sz="2800" u="sng" dirty="0" smtClean="0">
                <a:solidFill>
                  <a:srgbClr val="FF0000"/>
                </a:solidFill>
              </a:rPr>
              <a:t> János </a:t>
            </a:r>
            <a:r>
              <a:rPr lang="hu-HU" sz="2800" dirty="0" smtClean="0"/>
              <a:t>esztergomi </a:t>
            </a:r>
            <a:r>
              <a:rPr lang="hu-HU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érsek</a:t>
            </a:r>
            <a:r>
              <a:rPr lang="hu-HU" sz="2800" dirty="0"/>
              <a:t> </a:t>
            </a:r>
            <a:r>
              <a:rPr lang="hu-HU" sz="2800" dirty="0" smtClean="0"/>
              <a:t>írta a levelében – főúri összeesküvőknek</a:t>
            </a:r>
            <a:br>
              <a:rPr lang="hu-HU" sz="2800" dirty="0" smtClean="0"/>
            </a:br>
            <a:r>
              <a:rPr lang="hu-HU" sz="2800" b="1" dirty="0"/>
              <a:t/>
            </a:r>
            <a:br>
              <a:rPr lang="hu-HU" sz="2800" b="1" dirty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17</a:t>
            </a:fld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1"/>
            <a:ext cx="49320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7933" y="6075861"/>
            <a:ext cx="400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Gertrúd és II. András 1211-1213 között készült kódexlapon</a:t>
            </a:r>
          </a:p>
        </p:txBody>
      </p:sp>
    </p:spTree>
    <p:extLst>
      <p:ext uri="{BB962C8B-B14F-4D97-AF65-F5344CB8AC3E}">
        <p14:creationId xmlns:p14="http://schemas.microsoft.com/office/powerpoint/2010/main" val="12045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7" y="4982487"/>
            <a:ext cx="2693021" cy="18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24" y="1988816"/>
            <a:ext cx="9072575" cy="1534155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FF0000"/>
                </a:solidFill>
              </a:rPr>
              <a:t>A </a:t>
            </a:r>
            <a:r>
              <a:rPr lang="hu-HU" sz="2800" b="1" dirty="0">
                <a:solidFill>
                  <a:srgbClr val="FF0000"/>
                </a:solidFill>
              </a:rPr>
              <a:t>királynét megölni nem kell félnetek jó lesz ha mindenki egyetért én nem ellenzem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18</a:t>
            </a:fld>
            <a:endParaRPr lang="hu-HU"/>
          </a:p>
        </p:txBody>
      </p:sp>
      <p:pic>
        <p:nvPicPr>
          <p:cNvPr id="2052" name="Picture 4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8" y="4995326"/>
            <a:ext cx="3311839" cy="18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3" y="4992601"/>
            <a:ext cx="1429921" cy="18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7" y="4982487"/>
            <a:ext cx="2693021" cy="18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24" y="1988816"/>
            <a:ext cx="9072575" cy="1534155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FF0000"/>
                </a:solidFill>
              </a:rPr>
              <a:t>A </a:t>
            </a:r>
            <a:r>
              <a:rPr lang="hu-HU" sz="2800" b="1" dirty="0">
                <a:solidFill>
                  <a:srgbClr val="FF0000"/>
                </a:solidFill>
              </a:rPr>
              <a:t>királynét megölni nem kell félnetek jó lesz ha mindenki egyetért én nem ellenzem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/>
              <a:t>A királynét </a:t>
            </a:r>
            <a:r>
              <a:rPr lang="hu-HU" sz="2800" b="1" dirty="0">
                <a:solidFill>
                  <a:srgbClr val="FFFF00"/>
                </a:solidFill>
              </a:rPr>
              <a:t>megölni nem </a:t>
            </a:r>
            <a:r>
              <a:rPr lang="hu-HU" sz="2800" b="1" dirty="0" smtClean="0">
                <a:solidFill>
                  <a:srgbClr val="FFFF00"/>
                </a:solidFill>
              </a:rPr>
              <a:t>kell</a:t>
            </a:r>
            <a:r>
              <a:rPr lang="hu-HU" sz="2800" b="1" dirty="0" smtClean="0"/>
              <a:t>, </a:t>
            </a:r>
            <a:br>
              <a:rPr lang="hu-HU" sz="2800" b="1" dirty="0" smtClean="0"/>
            </a:br>
            <a:r>
              <a:rPr lang="hu-HU" sz="2800" b="1" dirty="0" smtClean="0"/>
              <a:t>félnetek </a:t>
            </a:r>
            <a:r>
              <a:rPr lang="hu-HU" sz="2800" b="1" dirty="0"/>
              <a:t>jó </a:t>
            </a:r>
            <a:r>
              <a:rPr lang="hu-HU" sz="2800" b="1" dirty="0" smtClean="0"/>
              <a:t>lesz, </a:t>
            </a:r>
            <a:br>
              <a:rPr lang="hu-HU" sz="2800" b="1" dirty="0" smtClean="0"/>
            </a:br>
            <a:r>
              <a:rPr lang="hu-HU" sz="2800" b="1" dirty="0" smtClean="0"/>
              <a:t>ha </a:t>
            </a:r>
            <a:r>
              <a:rPr lang="hu-HU" sz="2800" b="1" dirty="0"/>
              <a:t>mindenki </a:t>
            </a:r>
            <a:r>
              <a:rPr lang="hu-HU" sz="2800" b="1" dirty="0" smtClean="0"/>
              <a:t>egyetért, </a:t>
            </a:r>
            <a:r>
              <a:rPr lang="hu-HU" sz="2800" b="1" dirty="0"/>
              <a:t>én </a:t>
            </a:r>
            <a:r>
              <a:rPr lang="hu-HU" sz="2800" b="1" dirty="0" smtClean="0"/>
              <a:t>nem, </a:t>
            </a:r>
            <a:r>
              <a:rPr lang="hu-HU" sz="2800" b="1" dirty="0">
                <a:solidFill>
                  <a:srgbClr val="FFFF00"/>
                </a:solidFill>
              </a:rPr>
              <a:t>ellenzem</a:t>
            </a:r>
            <a:r>
              <a:rPr lang="hu-HU" sz="2800" b="1" dirty="0" smtClean="0"/>
              <a:t>.</a:t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19</a:t>
            </a:fld>
            <a:endParaRPr lang="hu-HU"/>
          </a:p>
        </p:txBody>
      </p:sp>
      <p:pic>
        <p:nvPicPr>
          <p:cNvPr id="2052" name="Picture 4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8" y="4995326"/>
            <a:ext cx="3311839" cy="18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3" y="4992601"/>
            <a:ext cx="1429921" cy="18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b="1" dirty="0" smtClean="0">
                <a:solidFill>
                  <a:srgbClr val="FF0000"/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7" y="1168417"/>
            <a:ext cx="3151107" cy="222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" y="3604255"/>
            <a:ext cx="3093600" cy="20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52" y="3604255"/>
            <a:ext cx="3081176" cy="20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424579" y="5694284"/>
            <a:ext cx="890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DOKUMENTUMelemzés</a:t>
            </a:r>
            <a:r>
              <a:rPr lang="hu-HU" dirty="0" smtClean="0"/>
              <a:t>: 	</a:t>
            </a:r>
            <a:r>
              <a:rPr lang="hu-HU" b="1" dirty="0" smtClean="0">
                <a:solidFill>
                  <a:srgbClr val="FF0000"/>
                </a:solidFill>
              </a:rPr>
              <a:t>explicit tartalmak vizsgálata, </a:t>
            </a:r>
            <a:r>
              <a:rPr lang="hu-HU" b="1" dirty="0" smtClean="0">
                <a:solidFill>
                  <a:srgbClr val="FFFF00"/>
                </a:solidFill>
              </a:rPr>
              <a:t>mennyiségi</a:t>
            </a:r>
            <a:r>
              <a:rPr lang="hu-HU" b="1" dirty="0" smtClean="0">
                <a:solidFill>
                  <a:srgbClr val="FF0000"/>
                </a:solidFill>
              </a:rPr>
              <a:t> és </a:t>
            </a:r>
            <a:r>
              <a:rPr lang="hu-HU" b="1" dirty="0" smtClean="0">
                <a:solidFill>
                  <a:srgbClr val="FFFF00"/>
                </a:solidFill>
              </a:rPr>
              <a:t>minőségi</a:t>
            </a:r>
            <a:r>
              <a:rPr lang="hu-HU" b="1" dirty="0" smtClean="0">
                <a:solidFill>
                  <a:srgbClr val="FF0000"/>
                </a:solidFill>
              </a:rPr>
              <a:t> analízis</a:t>
            </a:r>
          </a:p>
          <a:p>
            <a:r>
              <a:rPr lang="hu-HU" dirty="0" smtClean="0"/>
              <a:t>			napjaink anyagai (írásbeli, szóbeli, e- kommunikáció)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452"/>
            <a:ext cx="3421951" cy="22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prohardver.hu/dl/cnt/2012-08/88802/sony-e-book-reader-prs-t2-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64" y="1147452"/>
            <a:ext cx="3105436" cy="22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lemon.hu/wp-content/uploads/2015/08/bus-reading__8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28" y="3604253"/>
            <a:ext cx="2931572" cy="20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7" y="4982487"/>
            <a:ext cx="2693021" cy="18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24" y="1988816"/>
            <a:ext cx="9072575" cy="1534155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solidFill>
                  <a:srgbClr val="FF0000"/>
                </a:solidFill>
              </a:rPr>
              <a:t>A </a:t>
            </a:r>
            <a:r>
              <a:rPr lang="hu-HU" sz="2800" b="1" dirty="0">
                <a:solidFill>
                  <a:srgbClr val="FF0000"/>
                </a:solidFill>
              </a:rPr>
              <a:t>királynét megölni nem kell félnetek jó lesz ha mindenki egyetért én nem ellenzem</a:t>
            </a:r>
            <a:r>
              <a:rPr lang="hu-HU" sz="2800" b="1" dirty="0" smtClean="0">
                <a:solidFill>
                  <a:srgbClr val="FF0000"/>
                </a:solidFill>
              </a:rPr>
              <a:t>.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/>
              <a:t>A királynét </a:t>
            </a:r>
            <a:r>
              <a:rPr lang="hu-HU" sz="2800" b="1" dirty="0" smtClean="0">
                <a:solidFill>
                  <a:srgbClr val="FFFF00"/>
                </a:solidFill>
              </a:rPr>
              <a:t>megölni, </a:t>
            </a:r>
            <a:r>
              <a:rPr lang="hu-HU" sz="2800" b="1" dirty="0">
                <a:solidFill>
                  <a:srgbClr val="FFFF00"/>
                </a:solidFill>
              </a:rPr>
              <a:t>nem kell </a:t>
            </a:r>
            <a:r>
              <a:rPr lang="hu-HU" sz="2800" b="1" dirty="0" smtClean="0">
                <a:solidFill>
                  <a:srgbClr val="FFFF00"/>
                </a:solidFill>
              </a:rPr>
              <a:t>félnetek</a:t>
            </a:r>
            <a:r>
              <a:rPr lang="hu-HU" sz="2800" b="1" dirty="0" smtClean="0"/>
              <a:t>, </a:t>
            </a:r>
            <a:br>
              <a:rPr lang="hu-HU" sz="2800" b="1" dirty="0" smtClean="0"/>
            </a:br>
            <a:r>
              <a:rPr lang="hu-HU" sz="2800" b="1" dirty="0" smtClean="0"/>
              <a:t>jó </a:t>
            </a:r>
            <a:r>
              <a:rPr lang="hu-HU" sz="2800" b="1" dirty="0"/>
              <a:t>lesz ha mindenki </a:t>
            </a:r>
            <a:r>
              <a:rPr lang="hu-HU" sz="2800" b="1" dirty="0" smtClean="0"/>
              <a:t>egyetért, </a:t>
            </a:r>
            <a:br>
              <a:rPr lang="hu-HU" sz="2800" b="1" dirty="0" smtClean="0"/>
            </a:br>
            <a:r>
              <a:rPr lang="hu-HU" sz="2800" b="1" dirty="0" smtClean="0">
                <a:solidFill>
                  <a:srgbClr val="FFFF00"/>
                </a:solidFill>
              </a:rPr>
              <a:t>én </a:t>
            </a:r>
            <a:r>
              <a:rPr lang="hu-HU" sz="2800" b="1" dirty="0">
                <a:solidFill>
                  <a:srgbClr val="FFFF00"/>
                </a:solidFill>
              </a:rPr>
              <a:t>nem ellenzem</a:t>
            </a:r>
            <a:r>
              <a:rPr lang="hu-HU" sz="3600" b="1" dirty="0" smtClean="0"/>
              <a:t>.</a:t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20</a:t>
            </a:fld>
            <a:endParaRPr lang="hu-HU"/>
          </a:p>
        </p:txBody>
      </p:sp>
      <p:pic>
        <p:nvPicPr>
          <p:cNvPr id="2052" name="Picture 4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8" y="4995326"/>
            <a:ext cx="3311839" cy="18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&amp;odblac;re: „gertrudis meggyilkolás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3" y="4992601"/>
            <a:ext cx="1429921" cy="18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91517" y="1376430"/>
            <a:ext cx="7839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>
                <a:solidFill>
                  <a:srgbClr val="FF0000"/>
                </a:solidFill>
              </a:rPr>
              <a:t>Órai feladat  (2-3 fő - </a:t>
            </a:r>
            <a:r>
              <a:rPr lang="hu-HU" u="sng" dirty="0">
                <a:solidFill>
                  <a:srgbClr val="FFC000"/>
                </a:solidFill>
              </a:rPr>
              <a:t>csoportos</a:t>
            </a:r>
            <a:r>
              <a:rPr lang="hu-HU" u="sng" dirty="0" smtClean="0">
                <a:solidFill>
                  <a:srgbClr val="FF0000"/>
                </a:solidFill>
              </a:rPr>
              <a:t>)</a:t>
            </a:r>
          </a:p>
          <a:p>
            <a:endParaRPr lang="hu-HU" u="sng" dirty="0">
              <a:solidFill>
                <a:srgbClr val="FF0000"/>
              </a:solidFill>
            </a:endParaRPr>
          </a:p>
          <a:p>
            <a:r>
              <a:rPr lang="hu-HU" dirty="0" smtClean="0"/>
              <a:t>A mellékelt újság cikkei tartalmának vizsgálata – 2.-3. –(4.) oldal – MEGYEI KÖRKÉP</a:t>
            </a:r>
          </a:p>
          <a:p>
            <a:endParaRPr lang="hu-HU" dirty="0"/>
          </a:p>
          <a:p>
            <a:r>
              <a:rPr lang="hu-HU" dirty="0" smtClean="0"/>
              <a:t>Elérhető </a:t>
            </a:r>
            <a:r>
              <a:rPr lang="hu-HU" dirty="0" err="1" smtClean="0"/>
              <a:t>excel</a:t>
            </a:r>
            <a:r>
              <a:rPr lang="hu-HU" dirty="0" smtClean="0"/>
              <a:t> fájl: </a:t>
            </a:r>
            <a:r>
              <a:rPr lang="hu-HU" dirty="0" err="1" smtClean="0"/>
              <a:t>DNelemzes.xls</a:t>
            </a:r>
            <a:r>
              <a:rPr lang="hu-HU" dirty="0" smtClean="0"/>
              <a:t> – a </a:t>
            </a:r>
            <a:r>
              <a:rPr lang="hu-HU" dirty="0" err="1" smtClean="0"/>
              <a:t>witchen</a:t>
            </a:r>
            <a:r>
              <a:rPr lang="hu-HU" dirty="0" smtClean="0"/>
              <a:t>!!!! Oktatás kötet</a:t>
            </a:r>
            <a:endParaRPr lang="hu-HU" dirty="0"/>
          </a:p>
        </p:txBody>
      </p:sp>
      <p:pic>
        <p:nvPicPr>
          <p:cNvPr id="10" name="Kép 9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Munka1!$A$1:$M$4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9" y="2853758"/>
            <a:ext cx="9124241" cy="31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TARTALOM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3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1425" y="5798145"/>
            <a:ext cx="925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TARTALOMelemzés</a:t>
            </a:r>
            <a:r>
              <a:rPr lang="hu-HU" dirty="0" smtClean="0"/>
              <a:t>: 	a mögöttes </a:t>
            </a:r>
            <a:r>
              <a:rPr lang="hu-HU" dirty="0" smtClean="0">
                <a:solidFill>
                  <a:srgbClr val="FF0000"/>
                </a:solidFill>
              </a:rPr>
              <a:t>szándék</a:t>
            </a:r>
            <a:r>
              <a:rPr lang="hu-HU" dirty="0" smtClean="0"/>
              <a:t>, a közlések </a:t>
            </a:r>
            <a:r>
              <a:rPr lang="hu-HU" dirty="0" smtClean="0">
                <a:solidFill>
                  <a:srgbClr val="FF0000"/>
                </a:solidFill>
              </a:rPr>
              <a:t>értelme, látens összefüggések,</a:t>
            </a:r>
          </a:p>
          <a:p>
            <a:r>
              <a:rPr lang="hu-HU" dirty="0">
                <a:solidFill>
                  <a:srgbClr val="FF0000"/>
                </a:solidFill>
              </a:rPr>
              <a:t>	</a:t>
            </a:r>
            <a:r>
              <a:rPr lang="hu-HU" dirty="0" smtClean="0">
                <a:solidFill>
                  <a:srgbClr val="FF0000"/>
                </a:solidFill>
              </a:rPr>
              <a:t>		múlthoz kötődő </a:t>
            </a:r>
            <a:r>
              <a:rPr lang="hu-HU" dirty="0" smtClean="0">
                <a:solidFill>
                  <a:srgbClr val="FFFF00"/>
                </a:solidFill>
              </a:rPr>
              <a:t>források</a:t>
            </a:r>
            <a:r>
              <a:rPr lang="hu-HU" dirty="0" smtClean="0">
                <a:solidFill>
                  <a:srgbClr val="FF0000"/>
                </a:solidFill>
              </a:rPr>
              <a:t> vizsgálata is!</a:t>
            </a:r>
          </a:p>
          <a:p>
            <a:endParaRPr lang="hu-HU" dirty="0"/>
          </a:p>
        </p:txBody>
      </p:sp>
      <p:pic>
        <p:nvPicPr>
          <p:cNvPr id="8196" name="Picture 4" descr="http://www.prae.hu/prae/content/articles/2516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2" y="1192696"/>
            <a:ext cx="565169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ib.pte.hu/tgyo/system/files/szepesy_ter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2" y="3429000"/>
            <a:ext cx="5662617" cy="22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pozitivnap.hu/uploads/files/yal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55294" cy="22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" y="1156735"/>
            <a:ext cx="3283869" cy="217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TARTALOM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15" y="1147452"/>
            <a:ext cx="1775807" cy="229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64" y="1143058"/>
            <a:ext cx="4477636" cy="23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" y="1147452"/>
            <a:ext cx="2954057" cy="23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" y="3609023"/>
            <a:ext cx="2415012" cy="18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-17006" y="5582970"/>
            <a:ext cx="90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Tágabb értelemben: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minden emberi megnyilvánulás </a:t>
            </a:r>
            <a:r>
              <a:rPr lang="hu-HU" dirty="0" smtClean="0"/>
              <a:t>– kép, zene, tánc, mozgás, gesztusok, álmok, tervek, alkotások)  </a:t>
            </a:r>
            <a:endParaRPr lang="hu-HU" dirty="0"/>
          </a:p>
        </p:txBody>
      </p:sp>
      <p:pic>
        <p:nvPicPr>
          <p:cNvPr id="3078" name="Picture 6" descr="http://lifemagazin.hu/wp-content/uploads/2012/02/T%C3%A1nc-boldogs%C3%A1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8" y="3622516"/>
            <a:ext cx="2922342" cy="18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szeged.hu/media/.thumbs/zene/644_hegedu0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47" y="3626461"/>
            <a:ext cx="3431991" cy="18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1264"/>
            <a:ext cx="2951793" cy="19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566"/>
            <a:ext cx="4932046" cy="25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211265"/>
            <a:ext cx="15017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337"/>
            <a:ext cx="1580726" cy="19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42" y="1229208"/>
            <a:ext cx="2922103" cy="19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42" y="3429000"/>
            <a:ext cx="1916220" cy="255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56" y="3429000"/>
            <a:ext cx="1867289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56" y="4689474"/>
            <a:ext cx="1862138" cy="12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492"/>
            <a:ext cx="2411724" cy="17560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" y="1052736"/>
            <a:ext cx="4733192" cy="23633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90" y="1042800"/>
            <a:ext cx="3448110" cy="23690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9" y="3513492"/>
            <a:ext cx="5832161" cy="335023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592"/>
            <a:ext cx="2411724" cy="15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88360" y="1147452"/>
            <a:ext cx="432251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ÖSZTÖNÖS</a:t>
            </a:r>
            <a:endParaRPr lang="hu-HU" b="1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dirty="0"/>
              <a:t> </a:t>
            </a:r>
            <a:r>
              <a:rPr lang="hu-HU" sz="2400" dirty="0" smtClean="0"/>
              <a:t>írott, látott, hallott közlés (szöveg, kép, mozdulat) </a:t>
            </a:r>
            <a:r>
              <a:rPr lang="hu-HU" sz="2400" dirty="0" smtClean="0">
                <a:solidFill>
                  <a:srgbClr val="FF0000"/>
                </a:solidFill>
              </a:rPr>
              <a:t>értelmezése</a:t>
            </a:r>
            <a:r>
              <a:rPr lang="hu-HU" sz="2400" dirty="0" smtClean="0"/>
              <a:t> –</a:t>
            </a:r>
          </a:p>
          <a:p>
            <a:endParaRPr lang="hu-HU" sz="2400" dirty="0"/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kategóriába</a:t>
            </a:r>
            <a:r>
              <a:rPr lang="hu-HU" sz="2400" dirty="0" smtClean="0"/>
              <a:t> rendezése </a:t>
            </a:r>
          </a:p>
          <a:p>
            <a:r>
              <a:rPr lang="hu-HU" sz="2400" dirty="0" smtClean="0"/>
              <a:t>(jó, rossz, igaz, hamis)</a:t>
            </a:r>
          </a:p>
          <a:p>
            <a:endParaRPr lang="hu-HU" sz="2400" dirty="0"/>
          </a:p>
          <a:p>
            <a:r>
              <a:rPr lang="hu-HU" sz="2400" dirty="0" smtClean="0"/>
              <a:t>szubjektív!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32198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399"/>
            <a:ext cx="4551236" cy="26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61" y="3989100"/>
            <a:ext cx="4554475" cy="306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8066" r="5868"/>
          <a:stretch/>
        </p:blipFill>
        <p:spPr bwMode="auto">
          <a:xfrm>
            <a:off x="4572000" y="1375902"/>
            <a:ext cx="4572000" cy="548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251448" y="1170275"/>
            <a:ext cx="36635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ÖSZTÖNÖS</a:t>
            </a:r>
            <a:endParaRPr lang="hu-HU" b="1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sz="2400" dirty="0" smtClean="0"/>
              <a:t>olvasás a sorok mögött,</a:t>
            </a:r>
          </a:p>
          <a:p>
            <a:r>
              <a:rPr lang="hu-HU" sz="2400" dirty="0" smtClean="0"/>
              <a:t>néma szöveg kihallása,</a:t>
            </a:r>
            <a:endParaRPr lang="hu-HU" sz="2400" dirty="0"/>
          </a:p>
          <a:p>
            <a:r>
              <a:rPr lang="hu-HU" sz="2400" dirty="0" smtClean="0"/>
              <a:t>érzelem,</a:t>
            </a:r>
          </a:p>
          <a:p>
            <a:r>
              <a:rPr lang="hu-HU" sz="2400" dirty="0" smtClean="0"/>
              <a:t>szándék, </a:t>
            </a:r>
          </a:p>
          <a:p>
            <a:r>
              <a:rPr lang="hu-HU" sz="2400" dirty="0" smtClean="0"/>
              <a:t>beállítódás, </a:t>
            </a:r>
          </a:p>
          <a:p>
            <a:r>
              <a:rPr lang="hu-HU" sz="2400" dirty="0" smtClean="0"/>
              <a:t>hovatartozás, </a:t>
            </a:r>
          </a:p>
          <a:p>
            <a:r>
              <a:rPr lang="hu-HU" sz="2400" dirty="0" smtClean="0"/>
              <a:t>értékrendszer,</a:t>
            </a:r>
          </a:p>
          <a:p>
            <a:r>
              <a:rPr lang="hu-HU" sz="2400" dirty="0" smtClean="0"/>
              <a:t>jövőbeli terv …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32" y="32198"/>
            <a:ext cx="4680532" cy="1115254"/>
          </a:xfrm>
        </p:spPr>
        <p:txBody>
          <a:bodyPr>
            <a:noAutofit/>
          </a:bodyPr>
          <a:lstStyle/>
          <a:p>
            <a:pPr algn="r"/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DOKUMENTUM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85000"/>
                  </a:schemeClr>
                </a:solidFill>
              </a:rPr>
              <a:t>TARTALOM</a:t>
            </a:r>
            <a:endParaRPr lang="hu-H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9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932045" y="1554910"/>
            <a:ext cx="422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 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367008" y="53162"/>
            <a:ext cx="3085360" cy="111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6000" dirty="0" smtClean="0">
                <a:solidFill>
                  <a:srgbClr val="FF0000"/>
                </a:solidFill>
              </a:rPr>
              <a:t>ELEMZÉS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0045" y="1052737"/>
            <a:ext cx="36718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TUDOMÁNYOS</a:t>
            </a:r>
          </a:p>
          <a:p>
            <a:endParaRPr lang="hu-HU" sz="2000" b="1" dirty="0" smtClean="0">
              <a:solidFill>
                <a:srgbClr val="FF0000"/>
              </a:solidFill>
            </a:endParaRPr>
          </a:p>
          <a:p>
            <a:r>
              <a:rPr lang="hu-HU" b="1" dirty="0" smtClean="0"/>
              <a:t>MÓDSZERES</a:t>
            </a:r>
            <a:r>
              <a:rPr lang="hu-HU" dirty="0" smtClean="0"/>
              <a:t>, </a:t>
            </a:r>
          </a:p>
          <a:p>
            <a:r>
              <a:rPr lang="hu-HU" dirty="0" smtClean="0"/>
              <a:t>több </a:t>
            </a:r>
            <a:r>
              <a:rPr lang="hu-HU" dirty="0"/>
              <a:t>tudományterületről származó, interdiszciplináris </a:t>
            </a:r>
            <a:r>
              <a:rPr lang="hu-HU" dirty="0" smtClean="0"/>
              <a:t>módszer</a:t>
            </a:r>
          </a:p>
          <a:p>
            <a:endParaRPr lang="hu-HU" dirty="0"/>
          </a:p>
          <a:p>
            <a:r>
              <a:rPr lang="hu-HU" sz="2400" b="1" dirty="0"/>
              <a:t>felhasználás</a:t>
            </a:r>
            <a:r>
              <a:rPr lang="hu-HU" dirty="0"/>
              <a:t>:</a:t>
            </a:r>
          </a:p>
          <a:p>
            <a:r>
              <a:rPr lang="hu-HU" dirty="0"/>
              <a:t>szociológia, pszichológia, politológia, </a:t>
            </a:r>
            <a:r>
              <a:rPr lang="hu-HU" sz="2400" b="1" dirty="0">
                <a:solidFill>
                  <a:srgbClr val="FFFF00"/>
                </a:solidFill>
              </a:rPr>
              <a:t>médiakutatás</a:t>
            </a:r>
            <a:r>
              <a:rPr lang="hu-HU" dirty="0"/>
              <a:t>, pszichiátria, néprajz, nyelvészet, irodalomtudomány, történelemtudomány, </a:t>
            </a:r>
            <a:endParaRPr lang="hu-HU" dirty="0" smtClean="0"/>
          </a:p>
          <a:p>
            <a:endParaRPr lang="hu-HU" dirty="0"/>
          </a:p>
          <a:p>
            <a:r>
              <a:rPr lang="hu-HU" sz="2400" b="1" dirty="0"/>
              <a:t>terjedés</a:t>
            </a:r>
            <a:r>
              <a:rPr lang="hu-HU" dirty="0"/>
              <a:t>: </a:t>
            </a:r>
            <a:endParaRPr lang="hu-HU" dirty="0" smtClean="0"/>
          </a:p>
          <a:p>
            <a:r>
              <a:rPr lang="hu-HU" dirty="0" smtClean="0"/>
              <a:t>közgazdaságtudomány</a:t>
            </a:r>
            <a:r>
              <a:rPr lang="hu-HU" dirty="0"/>
              <a:t>, piackutatás, marketing</a:t>
            </a:r>
          </a:p>
        </p:txBody>
      </p:sp>
      <p:pic>
        <p:nvPicPr>
          <p:cNvPr id="8" name="Kép 7" descr="http://medialab.bme.hu/medialabAdmin/uploads/VITMM139/VITMM13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8415"/>
            <a:ext cx="4582480" cy="568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1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1802</Words>
  <Application>Microsoft Office PowerPoint</Application>
  <PresentationFormat>Diavetítés a képernyőre (4:3 oldalarány)</PresentationFormat>
  <Paragraphs>248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Office-téma</vt:lpstr>
      <vt:lpstr>Az empirikus társadalomkutatás kvantitatív és kvalitatív módszerei  Dokumentum és tartalomelemzés     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DOKUMENTUM TARTALOM</vt:lpstr>
      <vt:lpstr>„Reginam occidere nolite timere bonum est si omnes consentiunt ego non contradico.”   Merániai János esztergomi érsek írta a levelében – főúri összeesküvőknek  </vt:lpstr>
      <vt:lpstr>A királynét megölni nem kell félnetek jó lesz ha mindenki egyetért én nem ellenzem.  </vt:lpstr>
      <vt:lpstr>A királynét megölni nem kell félnetek jó lesz ha mindenki egyetért én nem ellenzem.  A királynét megölni nem kell,  félnetek jó lesz,  ha mindenki egyetért, én nem, ellenzem.  </vt:lpstr>
      <vt:lpstr>A királynét megölni nem kell félnetek jó lesz ha mindenki egyetért én nem ellenzem.   A királynét megölni, nem kell félnetek,  jó lesz ha mindenki egyetért,  én nem ellenzem. </vt:lpstr>
      <vt:lpstr>DOKUMENTUM TARTALOM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Windows-felhasználó</cp:lastModifiedBy>
  <cp:revision>129</cp:revision>
  <cp:lastPrinted>2015-09-28T07:57:12Z</cp:lastPrinted>
  <dcterms:created xsi:type="dcterms:W3CDTF">2015-09-05T15:05:09Z</dcterms:created>
  <dcterms:modified xsi:type="dcterms:W3CDTF">2017-11-20T10:08:33Z</dcterms:modified>
</cp:coreProperties>
</file>