
<file path=[Content_Types].xml><?xml version="1.0" encoding="utf-8"?>
<Types xmlns="http://schemas.openxmlformats.org/package/2006/content-types">
  <Default Extension="png" ContentType="image/png"/>
  <Default Extension="jpeg" ContentType="image/jpeg"/>
  <Default Extension="webp" ContentType="image/pn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2"/>
  </p:notesMasterIdLst>
  <p:sldIdLst>
    <p:sldId id="256" r:id="rId2"/>
    <p:sldId id="263" r:id="rId3"/>
    <p:sldId id="265" r:id="rId4"/>
    <p:sldId id="267" r:id="rId5"/>
    <p:sldId id="259" r:id="rId6"/>
    <p:sldId id="266" r:id="rId7"/>
    <p:sldId id="260" r:id="rId8"/>
    <p:sldId id="257" r:id="rId9"/>
    <p:sldId id="258" r:id="rId10"/>
    <p:sldId id="268" r:id="rId11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15620"/>
    <p:restoredTop sz="95441" autoAdjust="0"/>
  </p:normalViewPr>
  <p:slideViewPr>
    <p:cSldViewPr snapToObjects="1">
      <p:cViewPr varScale="1">
        <p:scale>
          <a:sx n="91" d="100"/>
          <a:sy n="91" d="100"/>
        </p:scale>
        <p:origin x="846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10" d="100"/>
        <a:sy n="110" d="100"/>
      </p:scale>
      <p:origin x="0" y="0"/>
    </p:cViewPr>
  </p:sorterViewPr>
  <p:gridSpacing cx="180023" cy="180023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23326D-D309-49AA-BC8F-60E321FB6F00}" type="datetimeFigureOut">
              <a:rPr lang="hu-HU" smtClean="0"/>
              <a:t>2019. 09. 12.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C514E1-C064-4827-BE37-23D9674FFB6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80681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24.hu/tag/legelhetobb-varos/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b="1" dirty="0" smtClean="0"/>
              <a:t>Zürich a 2. legélhetőbb város a világon </a:t>
            </a:r>
            <a:r>
              <a:rPr lang="hu-HU" b="1" baseline="0" dirty="0" smtClean="0"/>
              <a:t> - </a:t>
            </a:r>
            <a:endParaRPr lang="hu-HU" b="1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New York-i székhelyű </a:t>
            </a:r>
            <a:r>
              <a:rPr lang="hu-H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Mercer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cég 231 nagyvárost vizsgált meg az ott dolgozó külföldiek szempontjából, tíz kategória 39 tényezőjét, köztük a politikai és társadalmi környezetet, a közszolgáltatásokat, a lakhatást, az egészségügyet, a szabadidős és sportlehetőségeket, az oktatást és a kulturális életet figyelembe véve.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u-HU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2018: </a:t>
            </a:r>
            <a:r>
              <a:rPr lang="hu-H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Melbourn</a:t>
            </a:r>
            <a:endParaRPr lang="hu-HU" b="1" dirty="0" smtClean="0"/>
          </a:p>
          <a:p>
            <a:r>
              <a:rPr lang="hu-HU" dirty="0" smtClean="0"/>
              <a:t>Az ausztrál város sorozatban hetedszer végzett az Economist </a:t>
            </a:r>
            <a:r>
              <a:rPr lang="hu-HU" dirty="0" err="1" smtClean="0"/>
              <a:t>Intelligence</a:t>
            </a:r>
            <a:r>
              <a:rPr lang="hu-HU" dirty="0" smtClean="0"/>
              <a:t> Unit (EIU)</a:t>
            </a:r>
            <a:r>
              <a:rPr lang="hu-HU" dirty="0" smtClean="0">
                <a:hlinkClick r:id="rId3"/>
              </a:rPr>
              <a:t> listájának élén,</a:t>
            </a:r>
            <a:r>
              <a:rPr lang="hu-HU" dirty="0" smtClean="0"/>
              <a:t> megelőzte Vancouvert, amely eddig hatszor szerepelt a rangsor élén. A sereghajtó Damaszkusznak 30,2 pontja lett, Melbourne 97,5 pontot szerzett. Száz-száz pontot kapott az egészségügyi ellátásra, az oktatásra és az infrastruktúrára, 95,1-et a kultúrára és a környezetre, 95-öt a stabilitásra.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C514E1-C064-4827-BE37-23D9674FFB69}" type="slidenum">
              <a:rPr lang="hu-HU" smtClean="0"/>
              <a:t>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898233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2E40D-8F15-4B33-91C1-35BDFC94C2DC}" type="datetime1">
              <a:rPr lang="hu-HU" smtClean="0"/>
              <a:t>2019. 09. 12.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72788-098E-431F-BB4B-E72FDA0212F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988167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AD5AC-9C27-4A6F-8285-D6DB77FA65A9}" type="datetime1">
              <a:rPr lang="hu-HU" smtClean="0"/>
              <a:t>2019. 09. 12.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72788-098E-431F-BB4B-E72FDA0212F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969837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A6F2C-9CB6-4811-A766-0498E836ED9B}" type="datetime1">
              <a:rPr lang="hu-HU" smtClean="0"/>
              <a:t>2019. 09. 12.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72788-098E-431F-BB4B-E72FDA0212F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542588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619FD-1EA3-4E55-B620-77B3778F74EA}" type="datetime1">
              <a:rPr lang="hu-HU" smtClean="0"/>
              <a:t>2019. 09. 12.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72788-098E-431F-BB4B-E72FDA0212F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789012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0AAA6-E6AC-4737-AF5B-1171668ECC91}" type="datetime1">
              <a:rPr lang="hu-HU" smtClean="0"/>
              <a:t>2019. 09. 12.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72788-098E-431F-BB4B-E72FDA0212F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703487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48D2F-A7EE-4E69-83F9-4336F2089349}" type="datetime1">
              <a:rPr lang="hu-HU" smtClean="0"/>
              <a:t>2019. 09. 12.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72788-098E-431F-BB4B-E72FDA0212F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543028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72379-5479-40A1-9933-FAA9FF6A032A}" type="datetime1">
              <a:rPr lang="hu-HU" smtClean="0"/>
              <a:t>2019. 09. 12.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72788-098E-431F-BB4B-E72FDA0212F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711579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CE62C-E10C-4BE8-8DCC-15BEFF66D7E0}" type="datetime1">
              <a:rPr lang="hu-HU" smtClean="0"/>
              <a:t>2019. 09. 12.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72788-098E-431F-BB4B-E72FDA0212F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883662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14BB8-7B17-4B48-8822-13C191A7165A}" type="datetime1">
              <a:rPr lang="hu-HU" smtClean="0"/>
              <a:t>2019. 09. 12.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72788-098E-431F-BB4B-E72FDA0212F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916939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677DF-BDB9-4794-A641-8C81FCC52AD7}" type="datetime1">
              <a:rPr lang="hu-HU" smtClean="0"/>
              <a:t>2019. 09. 12.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72788-098E-431F-BB4B-E72FDA0212F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581745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67CF3-48DF-49AA-B779-882CF966158F}" type="datetime1">
              <a:rPr lang="hu-HU" smtClean="0"/>
              <a:t>2019. 09. 12.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72788-098E-431F-BB4B-E72FDA0212F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300148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A05638-3CA3-4A27-852F-4BDED8F81E62}" type="datetime1">
              <a:rPr lang="hu-HU" smtClean="0"/>
              <a:t>2019. 09. 12.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E72788-098E-431F-BB4B-E72FDA0212F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3230790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hyperlink" Target="http://www.ksh.hu/apps/hntr.egyeb?p_lang=HU&amp;p_sablon=LETOLTES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3.jpg"/><Relationship Id="rId7" Type="http://schemas.openxmlformats.org/officeDocument/2006/relationships/image" Target="../media/image7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g"/><Relationship Id="rId5" Type="http://schemas.openxmlformats.org/officeDocument/2006/relationships/image" Target="../media/image14.png"/><Relationship Id="rId4" Type="http://schemas.openxmlformats.org/officeDocument/2006/relationships/image" Target="../media/image13.web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517" y="1628770"/>
            <a:ext cx="7272345" cy="4092051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43428" y="-95138"/>
            <a:ext cx="9001150" cy="5807670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/>
            </a:r>
            <a:br>
              <a:rPr lang="hu-HU" dirty="0" smtClean="0"/>
            </a:br>
            <a:r>
              <a:rPr lang="hu-HU" dirty="0"/>
              <a:t/>
            </a:r>
            <a:br>
              <a:rPr lang="hu-HU" dirty="0"/>
            </a:br>
            <a:r>
              <a:rPr lang="hu-HU" dirty="0" smtClean="0"/>
              <a:t/>
            </a:r>
            <a:br>
              <a:rPr lang="hu-HU" dirty="0" smtClean="0"/>
            </a:br>
            <a:r>
              <a:rPr lang="hu-HU" dirty="0" smtClean="0"/>
              <a:t/>
            </a:r>
            <a:br>
              <a:rPr lang="hu-HU" dirty="0" smtClean="0"/>
            </a:br>
            <a:r>
              <a:rPr lang="hu-HU" b="1" dirty="0" smtClean="0">
                <a:solidFill>
                  <a:srgbClr val="FF0000"/>
                </a:solidFill>
              </a:rPr>
              <a:t>TÉRINFORMATIKA - </a:t>
            </a:r>
            <a:r>
              <a:rPr lang="hu-HU" b="1" dirty="0">
                <a:solidFill>
                  <a:srgbClr val="FFC000"/>
                </a:solidFill>
              </a:rPr>
              <a:t>EXCEL</a:t>
            </a:r>
            <a:r>
              <a:rPr lang="hu-HU" dirty="0">
                <a:solidFill>
                  <a:srgbClr val="FFC000"/>
                </a:solidFill>
              </a:rPr>
              <a:t> ismétlés</a:t>
            </a:r>
            <a:r>
              <a:rPr lang="hu-HU" dirty="0" smtClean="0"/>
              <a:t/>
            </a:r>
            <a:br>
              <a:rPr lang="hu-HU" dirty="0" smtClean="0"/>
            </a:br>
            <a:r>
              <a:rPr lang="hu-HU" dirty="0" smtClean="0"/>
              <a:t>2019-2020/1. félév</a:t>
            </a:r>
            <a:br>
              <a:rPr lang="hu-HU" dirty="0" smtClean="0"/>
            </a:br>
            <a:r>
              <a:rPr lang="hu-HU" dirty="0">
                <a:solidFill>
                  <a:srgbClr val="FF0000"/>
                </a:solidFill>
              </a:rPr>
              <a:t/>
            </a:r>
            <a:br>
              <a:rPr lang="hu-HU" dirty="0">
                <a:solidFill>
                  <a:srgbClr val="FF0000"/>
                </a:solidFill>
              </a:rPr>
            </a:br>
            <a:r>
              <a:rPr lang="hu-HU" dirty="0" smtClean="0"/>
              <a:t/>
            </a:r>
            <a:br>
              <a:rPr lang="hu-HU" dirty="0" smtClean="0"/>
            </a:br>
            <a:r>
              <a:rPr lang="hu-HU" i="1" dirty="0" smtClean="0"/>
              <a:t/>
            </a:r>
            <a:br>
              <a:rPr lang="hu-HU" i="1" dirty="0" smtClean="0"/>
            </a:br>
            <a:r>
              <a:rPr lang="hu-HU" dirty="0"/>
              <a:t/>
            </a:r>
            <a:br>
              <a:rPr lang="hu-HU" dirty="0"/>
            </a:br>
            <a:r>
              <a:rPr lang="hu-HU" dirty="0" smtClean="0"/>
              <a:t/>
            </a:r>
            <a:br>
              <a:rPr lang="hu-HU" dirty="0" smtClean="0"/>
            </a:br>
            <a:r>
              <a:rPr lang="hu-HU" dirty="0" smtClean="0"/>
              <a:t/>
            </a:r>
            <a:br>
              <a:rPr lang="hu-HU" dirty="0" smtClean="0"/>
            </a:br>
            <a:r>
              <a:rPr lang="hu-HU" sz="2000" dirty="0" smtClean="0"/>
              <a:t/>
            </a:r>
            <a:br>
              <a:rPr lang="hu-HU" sz="2000" dirty="0" smtClean="0"/>
            </a:br>
            <a:r>
              <a:rPr lang="hu-HU" sz="2000" dirty="0" smtClean="0"/>
              <a:t/>
            </a:r>
            <a:br>
              <a:rPr lang="hu-HU" sz="2000" dirty="0" smtClean="0"/>
            </a:br>
            <a:r>
              <a:rPr lang="hu-HU" sz="2000" dirty="0"/>
              <a:t/>
            </a:r>
            <a:br>
              <a:rPr lang="hu-HU" sz="2000" dirty="0"/>
            </a:br>
            <a:r>
              <a:rPr lang="hu-HU" sz="2000" dirty="0" smtClean="0"/>
              <a:t/>
            </a:r>
            <a:br>
              <a:rPr lang="hu-HU" sz="2000" dirty="0" smtClean="0"/>
            </a:br>
            <a:r>
              <a:rPr lang="hu-HU" sz="1800" dirty="0" smtClean="0"/>
              <a:t>PTE MIK Építész Szakmai Intézet  - Építészeti és Várostervezési Tanszék – </a:t>
            </a:r>
            <a:br>
              <a:rPr lang="hu-HU" sz="1800" dirty="0" smtClean="0"/>
            </a:br>
            <a:r>
              <a:rPr lang="hu-HU" sz="1800" b="1" dirty="0" smtClean="0">
                <a:solidFill>
                  <a:srgbClr val="FF0000"/>
                </a:solidFill>
              </a:rPr>
              <a:t>Horváth Márton </a:t>
            </a:r>
            <a:r>
              <a:rPr lang="hu-HU" sz="1800" dirty="0" smtClean="0"/>
              <a:t>okl. településmérnök - </a:t>
            </a:r>
            <a:r>
              <a:rPr lang="hu-HU" sz="1800" b="1" dirty="0" smtClean="0">
                <a:solidFill>
                  <a:srgbClr val="FFC000"/>
                </a:solidFill>
              </a:rPr>
              <a:t>Dr. Szabó Éva </a:t>
            </a:r>
            <a:r>
              <a:rPr lang="hu-HU" sz="1800" dirty="0" smtClean="0"/>
              <a:t>egy. docens</a:t>
            </a:r>
            <a:br>
              <a:rPr lang="hu-HU" sz="1800" dirty="0" smtClean="0"/>
            </a:br>
            <a:r>
              <a:rPr lang="hu-HU" dirty="0" smtClean="0"/>
              <a:t/>
            </a:r>
            <a:br>
              <a:rPr lang="hu-HU" dirty="0" smtClean="0"/>
            </a:br>
            <a:endParaRPr lang="hu-HU" sz="3100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72788-098E-431F-BB4B-E72FDA0212FB}" type="slidenum">
              <a:rPr lang="hu-HU" smtClean="0"/>
              <a:t>1</a:t>
            </a:fld>
            <a:endParaRPr lang="hu-HU"/>
          </a:p>
        </p:txBody>
      </p:sp>
      <p:sp>
        <p:nvSpPr>
          <p:cNvPr id="5" name="Szövegdoboz 4"/>
          <p:cNvSpPr txBox="1"/>
          <p:nvPr/>
        </p:nvSpPr>
        <p:spPr>
          <a:xfrm>
            <a:off x="7715" y="5729454"/>
            <a:ext cx="90725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dirty="0" smtClean="0"/>
              <a:t>Településmérnök </a:t>
            </a:r>
            <a:r>
              <a:rPr lang="hu-HU" sz="1600" dirty="0" err="1" smtClean="0"/>
              <a:t>MSc</a:t>
            </a:r>
            <a:r>
              <a:rPr lang="hu-HU" sz="1600" dirty="0" smtClean="0"/>
              <a:t> – II. évf. 4. </a:t>
            </a:r>
            <a:r>
              <a:rPr lang="hu-HU" sz="1600" dirty="0"/>
              <a:t>szemeszter </a:t>
            </a:r>
            <a:r>
              <a:rPr lang="hu-HU" sz="1600" dirty="0" smtClean="0"/>
              <a:t>	</a:t>
            </a:r>
            <a:endParaRPr lang="hu-HU" sz="1600" dirty="0"/>
          </a:p>
        </p:txBody>
      </p:sp>
    </p:spTree>
    <p:extLst>
      <p:ext uri="{BB962C8B-B14F-4D97-AF65-F5344CB8AC3E}">
        <p14:creationId xmlns:p14="http://schemas.microsoft.com/office/powerpoint/2010/main" val="2419772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086"/>
          </a:xfrm>
        </p:spPr>
        <p:txBody>
          <a:bodyPr>
            <a:noAutofit/>
          </a:bodyPr>
          <a:lstStyle/>
          <a:p>
            <a:r>
              <a:rPr lang="hu-HU" sz="2000" dirty="0">
                <a:hlinkClick r:id="rId2"/>
              </a:rPr>
              <a:t>http://</a:t>
            </a:r>
            <a:r>
              <a:rPr lang="hu-HU" sz="2000" dirty="0" smtClean="0">
                <a:hlinkClick r:id="rId2"/>
              </a:rPr>
              <a:t>www.ksh.hu/apps/hntr.egyeb?p_lang=HU&amp;p_sablon=LETOLTES</a:t>
            </a:r>
            <a:r>
              <a:rPr lang="hu-HU" sz="2000" dirty="0" smtClean="0"/>
              <a:t/>
            </a:r>
            <a:br>
              <a:rPr lang="hu-HU" sz="2000" dirty="0" smtClean="0"/>
            </a:br>
            <a:r>
              <a:rPr lang="hu-HU" sz="2000" dirty="0" smtClean="0"/>
              <a:t>KSH-Kiadványok-Helységnévtár-Letöltés </a:t>
            </a:r>
            <a:r>
              <a:rPr lang="hu-HU" sz="2000" dirty="0" err="1" smtClean="0"/>
              <a:t>xls</a:t>
            </a:r>
            <a:endParaRPr lang="hu-HU" sz="2000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72788-098E-431F-BB4B-E72FDA0212FB}" type="slidenum">
              <a:rPr lang="hu-HU" smtClean="0"/>
              <a:t>10</a:t>
            </a:fld>
            <a:endParaRPr lang="hu-HU"/>
          </a:p>
        </p:txBody>
      </p:sp>
      <p:pic>
        <p:nvPicPr>
          <p:cNvPr id="6" name="Tartalom helye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61020" y="1601699"/>
            <a:ext cx="8421959" cy="4754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157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72788-098E-431F-BB4B-E72FDA0212FB}" type="slidenum">
              <a:rPr lang="hu-HU" smtClean="0"/>
              <a:t>2</a:t>
            </a:fld>
            <a:endParaRPr lang="hu-HU"/>
          </a:p>
        </p:txBody>
      </p:sp>
      <p:sp>
        <p:nvSpPr>
          <p:cNvPr id="8" name="Cím 1"/>
          <p:cNvSpPr txBox="1">
            <a:spLocks/>
          </p:cNvSpPr>
          <p:nvPr/>
        </p:nvSpPr>
        <p:spPr>
          <a:xfrm>
            <a:off x="251448" y="1685005"/>
            <a:ext cx="8459927" cy="27632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b="1" dirty="0" smtClean="0">
                <a:solidFill>
                  <a:srgbClr val="FF0000"/>
                </a:solidFill>
              </a:rPr>
              <a:t>TÁBLÁZAT - ADATBÁZIS</a:t>
            </a:r>
          </a:p>
          <a:p>
            <a:endParaRPr lang="hu-HU" b="1" dirty="0" smtClean="0">
              <a:solidFill>
                <a:schemeClr val="tx1">
                  <a:lumMod val="50000"/>
                </a:schemeClr>
              </a:solidFill>
            </a:endParaRPr>
          </a:p>
          <a:p>
            <a:r>
              <a:rPr lang="hu-HU" b="1" dirty="0" smtClean="0"/>
              <a:t>Word - Excel - Google - ……</a:t>
            </a:r>
          </a:p>
          <a:p>
            <a:endParaRPr lang="hu-HU" b="1" dirty="0" smtClean="0"/>
          </a:p>
          <a:p>
            <a:r>
              <a:rPr lang="hu-HU" b="1" dirty="0" smtClean="0"/>
              <a:t>????</a:t>
            </a:r>
            <a:br>
              <a:rPr lang="hu-HU" b="1" dirty="0" smtClean="0"/>
            </a:br>
            <a:endParaRPr lang="hu-HU" dirty="0"/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145" y="3588392"/>
            <a:ext cx="2466838" cy="2069658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1111" y="4623221"/>
            <a:ext cx="2710306" cy="2145483"/>
          </a:xfrm>
          <a:prstGeom prst="rect">
            <a:avLst/>
          </a:prstGeom>
        </p:spPr>
      </p:pic>
      <p:pic>
        <p:nvPicPr>
          <p:cNvPr id="12" name="Kép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5545" y="4718647"/>
            <a:ext cx="3240413" cy="1637703"/>
          </a:xfrm>
          <a:prstGeom prst="rect">
            <a:avLst/>
          </a:prstGeom>
        </p:spPr>
      </p:pic>
      <p:pic>
        <p:nvPicPr>
          <p:cNvPr id="13" name="Kép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2598" y="3310151"/>
            <a:ext cx="2347774" cy="1320623"/>
          </a:xfrm>
          <a:prstGeom prst="rect">
            <a:avLst/>
          </a:prstGeom>
        </p:spPr>
      </p:pic>
      <p:pic>
        <p:nvPicPr>
          <p:cNvPr id="14" name="Kép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145" y="142240"/>
            <a:ext cx="1806951" cy="2026599"/>
          </a:xfrm>
          <a:prstGeom prst="rect">
            <a:avLst/>
          </a:prstGeom>
        </p:spPr>
      </p:pic>
      <p:pic>
        <p:nvPicPr>
          <p:cNvPr id="15" name="Kép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4414" y="81057"/>
            <a:ext cx="2375636" cy="1727735"/>
          </a:xfrm>
          <a:prstGeom prst="rect">
            <a:avLst/>
          </a:prstGeom>
        </p:spPr>
      </p:pic>
      <p:pic>
        <p:nvPicPr>
          <p:cNvPr id="17" name="Kép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7852" y="123908"/>
            <a:ext cx="3657600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0519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72788-098E-431F-BB4B-E72FDA0212FB}" type="slidenum">
              <a:rPr lang="hu-HU" smtClean="0"/>
              <a:t>3</a:t>
            </a:fld>
            <a:endParaRPr lang="hu-HU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1143" y="1937409"/>
            <a:ext cx="6015375" cy="1800230"/>
          </a:xfrm>
          <a:prstGeom prst="rect">
            <a:avLst/>
          </a:prstGeom>
        </p:spPr>
      </p:pic>
      <p:sp>
        <p:nvSpPr>
          <p:cNvPr id="8" name="Cím 1"/>
          <p:cNvSpPr txBox="1">
            <a:spLocks/>
          </p:cNvSpPr>
          <p:nvPr/>
        </p:nvSpPr>
        <p:spPr>
          <a:xfrm>
            <a:off x="432625" y="13919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b="1" dirty="0" smtClean="0">
                <a:solidFill>
                  <a:srgbClr val="FF0000"/>
                </a:solidFill>
              </a:rPr>
              <a:t>Word</a:t>
            </a:r>
            <a:r>
              <a:rPr lang="hu-HU" b="1" dirty="0" smtClean="0"/>
              <a:t> </a:t>
            </a:r>
            <a:r>
              <a:rPr lang="hu-HU" b="1" dirty="0" smtClean="0">
                <a:solidFill>
                  <a:schemeClr val="tx1">
                    <a:lumMod val="50000"/>
                  </a:schemeClr>
                </a:solidFill>
              </a:rPr>
              <a:t>Excel Google</a:t>
            </a:r>
            <a:r>
              <a:rPr lang="hu-HU" b="1" dirty="0" smtClean="0"/>
              <a:t/>
            </a:r>
            <a:br>
              <a:rPr lang="hu-HU" b="1" dirty="0" smtClean="0"/>
            </a:br>
            <a:endParaRPr lang="hu-HU" dirty="0"/>
          </a:p>
        </p:txBody>
      </p:sp>
      <p:sp>
        <p:nvSpPr>
          <p:cNvPr id="3" name="Téglalap 2"/>
          <p:cNvSpPr/>
          <p:nvPr/>
        </p:nvSpPr>
        <p:spPr>
          <a:xfrm>
            <a:off x="1347025" y="4735921"/>
            <a:ext cx="6400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b="1" dirty="0"/>
              <a:t>a </a:t>
            </a:r>
            <a:r>
              <a:rPr lang="hu-HU" b="1" dirty="0" err="1"/>
              <a:t>word</a:t>
            </a:r>
            <a:r>
              <a:rPr lang="hu-HU" b="1" dirty="0"/>
              <a:t> táblázatok leginkább szöveg elemek </a:t>
            </a:r>
            <a:endParaRPr lang="hu-HU" b="1" dirty="0" smtClean="0"/>
          </a:p>
          <a:p>
            <a:pPr algn="ctr"/>
            <a:r>
              <a:rPr lang="hu-HU" b="1" dirty="0" smtClean="0"/>
              <a:t>táblázatos </a:t>
            </a:r>
            <a:r>
              <a:rPr lang="hu-HU" b="1" dirty="0"/>
              <a:t>formában való megjelenítésére </a:t>
            </a:r>
            <a:r>
              <a:rPr lang="hu-HU" b="1" dirty="0" smtClean="0"/>
              <a:t>valók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8206276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72788-098E-431F-BB4B-E72FDA0212FB}" type="slidenum">
              <a:rPr lang="hu-HU" smtClean="0"/>
              <a:t>4</a:t>
            </a:fld>
            <a:endParaRPr lang="hu-HU"/>
          </a:p>
        </p:txBody>
      </p:sp>
      <p:sp>
        <p:nvSpPr>
          <p:cNvPr id="8" name="Cím 1"/>
          <p:cNvSpPr txBox="1">
            <a:spLocks/>
          </p:cNvSpPr>
          <p:nvPr/>
        </p:nvSpPr>
        <p:spPr>
          <a:xfrm>
            <a:off x="-2628920" y="-4572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b="1" dirty="0" smtClean="0">
                <a:solidFill>
                  <a:srgbClr val="FF0000"/>
                </a:solidFill>
              </a:rPr>
              <a:t>Word</a:t>
            </a:r>
            <a:endParaRPr lang="hu-HU" dirty="0"/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1724" y="0"/>
            <a:ext cx="6653227" cy="6895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8588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72788-098E-431F-BB4B-E72FDA0212FB}" type="slidenum">
              <a:rPr lang="hu-HU" smtClean="0"/>
              <a:t>5</a:t>
            </a:fld>
            <a:endParaRPr lang="hu-HU"/>
          </a:p>
        </p:txBody>
      </p:sp>
      <p:pic>
        <p:nvPicPr>
          <p:cNvPr id="6" name="Tartalom helye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956" y="790201"/>
            <a:ext cx="5034130" cy="3368672"/>
          </a:xfrm>
        </p:spPr>
      </p:pic>
      <p:sp>
        <p:nvSpPr>
          <p:cNvPr id="8" name="Cím 1"/>
          <p:cNvSpPr txBox="1">
            <a:spLocks/>
          </p:cNvSpPr>
          <p:nvPr/>
        </p:nvSpPr>
        <p:spPr>
          <a:xfrm>
            <a:off x="432625" y="13919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b="1" dirty="0" smtClean="0">
                <a:solidFill>
                  <a:schemeClr val="tx1">
                    <a:lumMod val="50000"/>
                  </a:schemeClr>
                </a:solidFill>
              </a:rPr>
              <a:t>Word </a:t>
            </a:r>
            <a:r>
              <a:rPr lang="hu-HU" b="1" dirty="0" smtClean="0">
                <a:solidFill>
                  <a:srgbClr val="FF0000"/>
                </a:solidFill>
              </a:rPr>
              <a:t>Excel </a:t>
            </a:r>
            <a:r>
              <a:rPr lang="hu-HU" b="1" dirty="0" smtClean="0">
                <a:solidFill>
                  <a:schemeClr val="tx1">
                    <a:lumMod val="50000"/>
                  </a:schemeClr>
                </a:solidFill>
              </a:rPr>
              <a:t>Google</a:t>
            </a:r>
            <a:br>
              <a:rPr lang="hu-HU" b="1" dirty="0" smtClean="0">
                <a:solidFill>
                  <a:schemeClr val="tx1">
                    <a:lumMod val="50000"/>
                  </a:schemeClr>
                </a:solidFill>
              </a:rPr>
            </a:br>
            <a:endParaRPr lang="hu-HU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9" name="Téglalap 8"/>
          <p:cNvSpPr/>
          <p:nvPr/>
        </p:nvSpPr>
        <p:spPr>
          <a:xfrm>
            <a:off x="1091749" y="4359366"/>
            <a:ext cx="69113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b="1" dirty="0"/>
              <a:t>bonyolult operatív rendszerek és kimutatások létrehozására alkalmas</a:t>
            </a:r>
            <a:endParaRPr lang="hu-HU" dirty="0"/>
          </a:p>
        </p:txBody>
      </p:sp>
      <p:pic>
        <p:nvPicPr>
          <p:cNvPr id="10" name="Kép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39" y="5135642"/>
            <a:ext cx="2693831" cy="1657742"/>
          </a:xfrm>
          <a:prstGeom prst="rect">
            <a:avLst/>
          </a:prstGeom>
        </p:spPr>
      </p:pic>
      <p:pic>
        <p:nvPicPr>
          <p:cNvPr id="14" name="Kép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4819" y="5134705"/>
            <a:ext cx="3005211" cy="1645246"/>
          </a:xfrm>
          <a:prstGeom prst="rect">
            <a:avLst/>
          </a:prstGeom>
        </p:spPr>
      </p:pic>
      <p:pic>
        <p:nvPicPr>
          <p:cNvPr id="17" name="Kép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85749" y="-5253038"/>
            <a:ext cx="805705" cy="1440000"/>
          </a:xfrm>
          <a:prstGeom prst="rect">
            <a:avLst/>
          </a:prstGeom>
        </p:spPr>
      </p:pic>
      <p:pic>
        <p:nvPicPr>
          <p:cNvPr id="18" name="Kép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6617" y="5148138"/>
            <a:ext cx="2771775" cy="1647825"/>
          </a:xfrm>
          <a:prstGeom prst="rect">
            <a:avLst/>
          </a:prstGeom>
        </p:spPr>
      </p:pic>
      <p:pic>
        <p:nvPicPr>
          <p:cNvPr id="19" name="Kép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52138" y="753193"/>
            <a:ext cx="2730416" cy="3405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7692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72788-098E-431F-BB4B-E72FDA0212FB}" type="slidenum">
              <a:rPr lang="hu-HU" smtClean="0"/>
              <a:t>6</a:t>
            </a:fld>
            <a:endParaRPr lang="hu-HU"/>
          </a:p>
        </p:txBody>
      </p:sp>
      <p:sp>
        <p:nvSpPr>
          <p:cNvPr id="8" name="Cím 1"/>
          <p:cNvSpPr txBox="1">
            <a:spLocks/>
          </p:cNvSpPr>
          <p:nvPr/>
        </p:nvSpPr>
        <p:spPr>
          <a:xfrm>
            <a:off x="432625" y="13919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b="1" dirty="0" smtClean="0">
                <a:solidFill>
                  <a:schemeClr val="tx1">
                    <a:lumMod val="50000"/>
                  </a:schemeClr>
                </a:solidFill>
              </a:rPr>
              <a:t>Word </a:t>
            </a:r>
            <a:r>
              <a:rPr lang="hu-HU" b="1" dirty="0" smtClean="0">
                <a:solidFill>
                  <a:srgbClr val="FF0000"/>
                </a:solidFill>
              </a:rPr>
              <a:t>Excel </a:t>
            </a:r>
            <a:r>
              <a:rPr lang="hu-HU" b="1" dirty="0" smtClean="0">
                <a:solidFill>
                  <a:schemeClr val="tx1">
                    <a:lumMod val="50000"/>
                  </a:schemeClr>
                </a:solidFill>
              </a:rPr>
              <a:t>Google</a:t>
            </a:r>
            <a:br>
              <a:rPr lang="hu-HU" b="1" dirty="0" smtClean="0">
                <a:solidFill>
                  <a:schemeClr val="tx1">
                    <a:lumMod val="50000"/>
                  </a:schemeClr>
                </a:solidFill>
              </a:rPr>
            </a:br>
            <a:endParaRPr lang="hu-HU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17" name="Kép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85749" y="-5253038"/>
            <a:ext cx="805705" cy="1440000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 rotWithShape="1">
          <a:blip r:embed="rId3"/>
          <a:srcRect l="32823" b="9073"/>
          <a:stretch/>
        </p:blipFill>
        <p:spPr>
          <a:xfrm>
            <a:off x="117103" y="1626214"/>
            <a:ext cx="5783287" cy="3608212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2184" y="885930"/>
            <a:ext cx="3038036" cy="5527351"/>
          </a:xfrm>
          <a:prstGeom prst="rect">
            <a:avLst/>
          </a:prstGeom>
        </p:spPr>
      </p:pic>
      <p:sp>
        <p:nvSpPr>
          <p:cNvPr id="7" name="Szövegdoboz 6"/>
          <p:cNvSpPr txBox="1"/>
          <p:nvPr/>
        </p:nvSpPr>
        <p:spPr>
          <a:xfrm>
            <a:off x="1151563" y="5589276"/>
            <a:ext cx="32404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err="1" smtClean="0"/>
              <a:t>wordben</a:t>
            </a:r>
            <a:r>
              <a:rPr lang="hu-HU" sz="2400" dirty="0" smtClean="0"/>
              <a:t> csatolt </a:t>
            </a:r>
            <a:r>
              <a:rPr lang="hu-HU" sz="2400" dirty="0" err="1" smtClean="0"/>
              <a:t>excel</a:t>
            </a:r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val="24049021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72788-098E-431F-BB4B-E72FDA0212FB}" type="slidenum">
              <a:rPr lang="hu-HU" smtClean="0"/>
              <a:t>7</a:t>
            </a:fld>
            <a:endParaRPr lang="hu-HU" dirty="0"/>
          </a:p>
        </p:txBody>
      </p:sp>
      <p:sp>
        <p:nvSpPr>
          <p:cNvPr id="8" name="Cím 1"/>
          <p:cNvSpPr txBox="1">
            <a:spLocks/>
          </p:cNvSpPr>
          <p:nvPr/>
        </p:nvSpPr>
        <p:spPr>
          <a:xfrm>
            <a:off x="432625" y="13919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b="1" dirty="0" smtClean="0">
                <a:solidFill>
                  <a:schemeClr val="tx1">
                    <a:lumMod val="50000"/>
                  </a:schemeClr>
                </a:solidFill>
              </a:rPr>
              <a:t>Excel Word </a:t>
            </a:r>
            <a:r>
              <a:rPr lang="hu-HU" b="1" dirty="0" smtClean="0">
                <a:solidFill>
                  <a:srgbClr val="FF0000"/>
                </a:solidFill>
              </a:rPr>
              <a:t>Google</a:t>
            </a:r>
            <a:r>
              <a:rPr lang="hu-HU" b="1" dirty="0" smtClean="0"/>
              <a:t/>
            </a:r>
            <a:br>
              <a:rPr lang="hu-HU" b="1" dirty="0" smtClean="0"/>
            </a:br>
            <a:endParaRPr lang="hu-HU" dirty="0"/>
          </a:p>
        </p:txBody>
      </p:sp>
      <p:sp>
        <p:nvSpPr>
          <p:cNvPr id="3" name="Téglalap 2"/>
          <p:cNvSpPr/>
          <p:nvPr/>
        </p:nvSpPr>
        <p:spPr>
          <a:xfrm>
            <a:off x="251448" y="5894685"/>
            <a:ext cx="828105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dirty="0"/>
              <a:t>online felületeken, felhős tárhelyeken, és internet böngészőkben </a:t>
            </a:r>
            <a:endParaRPr lang="hu-HU" dirty="0" smtClean="0"/>
          </a:p>
          <a:p>
            <a:pPr algn="ctr"/>
            <a:r>
              <a:rPr lang="hu-HU" b="1" dirty="0" smtClean="0">
                <a:solidFill>
                  <a:srgbClr val="92D050"/>
                </a:solidFill>
              </a:rPr>
              <a:t>+ valós idejű, közös szerkesztés, automatikus mentés</a:t>
            </a:r>
          </a:p>
          <a:p>
            <a:pPr algn="ctr"/>
            <a:r>
              <a:rPr lang="hu-HU" b="1" dirty="0" smtClean="0">
                <a:solidFill>
                  <a:schemeClr val="accent6">
                    <a:lumMod val="75000"/>
                  </a:schemeClr>
                </a:solidFill>
              </a:rPr>
              <a:t>-</a:t>
            </a:r>
            <a:r>
              <a:rPr lang="hu-HU" dirty="0" smtClean="0">
                <a:solidFill>
                  <a:schemeClr val="accent6">
                    <a:lumMod val="75000"/>
                  </a:schemeClr>
                </a:solidFill>
              </a:rPr>
              <a:t> kevesebb funkció, kisebb táblázat,</a:t>
            </a:r>
            <a:r>
              <a:rPr lang="hu-HU" dirty="0" smtClean="0"/>
              <a:t> </a:t>
            </a:r>
            <a:r>
              <a:rPr lang="hu-HU" dirty="0" smtClean="0">
                <a:solidFill>
                  <a:schemeClr val="accent6">
                    <a:lumMod val="75000"/>
                  </a:schemeClr>
                </a:solidFill>
              </a:rPr>
              <a:t>online mód!!</a:t>
            </a:r>
            <a:endParaRPr lang="hu-HU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0" name="Kép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517" y="900183"/>
            <a:ext cx="7380943" cy="4906199"/>
          </a:xfrm>
          <a:prstGeom prst="rect">
            <a:avLst/>
          </a:prstGeom>
        </p:spPr>
      </p:pic>
      <p:pic>
        <p:nvPicPr>
          <p:cNvPr id="2" name="Kép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377258">
            <a:off x="7196090" y="420714"/>
            <a:ext cx="1626176" cy="765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304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72788-098E-431F-BB4B-E72FDA0212FB}" type="slidenum">
              <a:rPr lang="hu-HU" smtClean="0"/>
              <a:t>8</a:t>
            </a:fld>
            <a:endParaRPr lang="hu-HU" dirty="0"/>
          </a:p>
        </p:txBody>
      </p:sp>
      <p:sp>
        <p:nvSpPr>
          <p:cNvPr id="7" name="Cím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b="1" dirty="0"/>
              <a:t>Excel-fájlformátumok</a:t>
            </a:r>
            <a:br>
              <a:rPr lang="hu-HU" b="1" dirty="0"/>
            </a:br>
            <a:endParaRPr lang="hu-HU" dirty="0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07180" y="4907090"/>
            <a:ext cx="7410449" cy="1362075"/>
          </a:xfrm>
          <a:prstGeom prst="rect">
            <a:avLst/>
          </a:prstGeom>
        </p:spPr>
      </p:pic>
      <p:pic>
        <p:nvPicPr>
          <p:cNvPr id="2" name="Kép 1"/>
          <p:cNvPicPr>
            <a:picLocks noChangeAspect="1"/>
          </p:cNvPicPr>
          <p:nvPr/>
        </p:nvPicPr>
        <p:blipFill rotWithShape="1">
          <a:blip r:embed="rId3"/>
          <a:srcRect l="1" t="25138" r="-668"/>
          <a:stretch/>
        </p:blipFill>
        <p:spPr>
          <a:xfrm>
            <a:off x="919156" y="2389379"/>
            <a:ext cx="7428343" cy="2252695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1581" y="1078981"/>
            <a:ext cx="7381649" cy="927907"/>
          </a:xfrm>
          <a:prstGeom prst="rect">
            <a:avLst/>
          </a:prstGeom>
        </p:spPr>
      </p:pic>
      <p:sp>
        <p:nvSpPr>
          <p:cNvPr id="6" name="Szövegdoboz 5"/>
          <p:cNvSpPr txBox="1"/>
          <p:nvPr/>
        </p:nvSpPr>
        <p:spPr>
          <a:xfrm>
            <a:off x="3131818" y="978005"/>
            <a:ext cx="5215682" cy="120032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hu-HU" dirty="0" smtClean="0">
                <a:solidFill>
                  <a:srgbClr val="FF0000"/>
                </a:solidFill>
              </a:rPr>
              <a:t>Excel 97, Excel 2003 alapértelmezett formátuma</a:t>
            </a:r>
          </a:p>
          <a:p>
            <a:r>
              <a:rPr lang="hu-HU" dirty="0" smtClean="0">
                <a:solidFill>
                  <a:srgbClr val="FF0000"/>
                </a:solidFill>
              </a:rPr>
              <a:t>bináris tárolás</a:t>
            </a:r>
          </a:p>
          <a:p>
            <a:r>
              <a:rPr lang="hu-HU" b="1" dirty="0" smtClean="0">
                <a:solidFill>
                  <a:srgbClr val="FF0000"/>
                </a:solidFill>
              </a:rPr>
              <a:t>minden verzióban olvasható</a:t>
            </a:r>
            <a:endParaRPr lang="hu-HU" dirty="0" smtClean="0">
              <a:solidFill>
                <a:srgbClr val="FF0000"/>
              </a:solidFill>
            </a:endParaRPr>
          </a:p>
          <a:p>
            <a:r>
              <a:rPr lang="hu-HU" dirty="0" smtClean="0">
                <a:solidFill>
                  <a:srgbClr val="FF0000"/>
                </a:solidFill>
              </a:rPr>
              <a:t>makrót is olvas</a:t>
            </a:r>
            <a:endParaRPr lang="hu-HU" dirty="0">
              <a:solidFill>
                <a:srgbClr val="FF0000"/>
              </a:solidFill>
            </a:endParaRPr>
          </a:p>
        </p:txBody>
      </p:sp>
      <p:sp>
        <p:nvSpPr>
          <p:cNvPr id="9" name="Szövegdoboz 8"/>
          <p:cNvSpPr txBox="1"/>
          <p:nvPr/>
        </p:nvSpPr>
        <p:spPr>
          <a:xfrm>
            <a:off x="3113085" y="2315397"/>
            <a:ext cx="5234413" cy="120032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hu-HU" dirty="0" smtClean="0">
                <a:solidFill>
                  <a:srgbClr val="FF0000"/>
                </a:solidFill>
              </a:rPr>
              <a:t>Excel 2007, 2010, 2013, 2016 – alapértelmezett</a:t>
            </a:r>
          </a:p>
          <a:p>
            <a:r>
              <a:rPr lang="hu-HU" dirty="0" err="1" smtClean="0">
                <a:solidFill>
                  <a:srgbClr val="FF0000"/>
                </a:solidFill>
              </a:rPr>
              <a:t>xml</a:t>
            </a:r>
            <a:r>
              <a:rPr lang="hu-HU" dirty="0" smtClean="0">
                <a:solidFill>
                  <a:srgbClr val="FF0000"/>
                </a:solidFill>
              </a:rPr>
              <a:t> formátum (szöveges fájlformátumban tárol)</a:t>
            </a:r>
          </a:p>
          <a:p>
            <a:r>
              <a:rPr lang="hu-HU" dirty="0" smtClean="0">
                <a:solidFill>
                  <a:srgbClr val="FF0000"/>
                </a:solidFill>
              </a:rPr>
              <a:t>korábbi </a:t>
            </a:r>
            <a:r>
              <a:rPr lang="hu-HU" dirty="0" err="1" smtClean="0">
                <a:solidFill>
                  <a:srgbClr val="FF0000"/>
                </a:solidFill>
              </a:rPr>
              <a:t>excel</a:t>
            </a:r>
            <a:r>
              <a:rPr lang="hu-HU" dirty="0" smtClean="0">
                <a:solidFill>
                  <a:srgbClr val="FF0000"/>
                </a:solidFill>
              </a:rPr>
              <a:t> verziók </a:t>
            </a:r>
            <a:r>
              <a:rPr lang="hu-HU" b="1" dirty="0" smtClean="0">
                <a:solidFill>
                  <a:srgbClr val="FF0000"/>
                </a:solidFill>
              </a:rPr>
              <a:t>nem olvassák</a:t>
            </a:r>
            <a:endParaRPr lang="hu-HU" dirty="0" smtClean="0">
              <a:solidFill>
                <a:srgbClr val="FF0000"/>
              </a:solidFill>
            </a:endParaRPr>
          </a:p>
          <a:p>
            <a:r>
              <a:rPr lang="hu-HU" b="1" dirty="0" smtClean="0">
                <a:solidFill>
                  <a:srgbClr val="FF0000"/>
                </a:solidFill>
              </a:rPr>
              <a:t>makrót nem támogat</a:t>
            </a:r>
            <a:endParaRPr lang="hu-HU" b="1" dirty="0">
              <a:solidFill>
                <a:srgbClr val="FF0000"/>
              </a:solidFill>
            </a:endParaRPr>
          </a:p>
        </p:txBody>
      </p:sp>
      <p:sp>
        <p:nvSpPr>
          <p:cNvPr id="10" name="Szövegdoboz 9"/>
          <p:cNvSpPr txBox="1"/>
          <p:nvPr/>
        </p:nvSpPr>
        <p:spPr>
          <a:xfrm>
            <a:off x="3113084" y="3824235"/>
            <a:ext cx="5234413" cy="92333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hu-HU" dirty="0" smtClean="0">
                <a:solidFill>
                  <a:srgbClr val="FF0000"/>
                </a:solidFill>
              </a:rPr>
              <a:t>Excel 2007, 2010, 2013, 2016 </a:t>
            </a:r>
          </a:p>
          <a:p>
            <a:r>
              <a:rPr lang="hu-HU" b="1" dirty="0" smtClean="0">
                <a:solidFill>
                  <a:srgbClr val="FF0000"/>
                </a:solidFill>
              </a:rPr>
              <a:t>makróbarát</a:t>
            </a:r>
            <a:r>
              <a:rPr lang="hu-HU" dirty="0" smtClean="0">
                <a:solidFill>
                  <a:srgbClr val="FF0000"/>
                </a:solidFill>
              </a:rPr>
              <a:t> fájlformátuma</a:t>
            </a:r>
          </a:p>
          <a:p>
            <a:endParaRPr lang="hu-HU" dirty="0">
              <a:solidFill>
                <a:srgbClr val="FF0000"/>
              </a:solidFill>
            </a:endParaRPr>
          </a:p>
        </p:txBody>
      </p:sp>
      <p:sp>
        <p:nvSpPr>
          <p:cNvPr id="11" name="Szövegdoboz 10"/>
          <p:cNvSpPr txBox="1"/>
          <p:nvPr/>
        </p:nvSpPr>
        <p:spPr>
          <a:xfrm>
            <a:off x="3131818" y="4873178"/>
            <a:ext cx="5234413" cy="1477328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hu-HU" dirty="0" smtClean="0">
                <a:solidFill>
                  <a:srgbClr val="FF0000"/>
                </a:solidFill>
              </a:rPr>
              <a:t>butított, egyszerűsített formátum</a:t>
            </a:r>
          </a:p>
          <a:p>
            <a:r>
              <a:rPr lang="hu-HU" dirty="0">
                <a:solidFill>
                  <a:srgbClr val="FF0000"/>
                </a:solidFill>
              </a:rPr>
              <a:t>h</a:t>
            </a:r>
            <a:r>
              <a:rPr lang="hu-HU" dirty="0" smtClean="0">
                <a:solidFill>
                  <a:srgbClr val="FF0000"/>
                </a:solidFill>
              </a:rPr>
              <a:t>iányoznak </a:t>
            </a:r>
            <a:r>
              <a:rPr lang="hu-HU" dirty="0">
                <a:solidFill>
                  <a:srgbClr val="FF0000"/>
                </a:solidFill>
              </a:rPr>
              <a:t>belőle a formázások, az </a:t>
            </a:r>
            <a:r>
              <a:rPr lang="hu-HU" dirty="0" smtClean="0">
                <a:solidFill>
                  <a:srgbClr val="FF0000"/>
                </a:solidFill>
              </a:rPr>
              <a:t>oszlopszélesség csak </a:t>
            </a:r>
            <a:r>
              <a:rPr lang="hu-HU" dirty="0">
                <a:solidFill>
                  <a:srgbClr val="FF0000"/>
                </a:solidFill>
              </a:rPr>
              <a:t>egy munkalapot </a:t>
            </a:r>
            <a:r>
              <a:rPr lang="hu-HU" dirty="0" smtClean="0">
                <a:solidFill>
                  <a:srgbClr val="FF0000"/>
                </a:solidFill>
              </a:rPr>
              <a:t>kezel</a:t>
            </a:r>
          </a:p>
          <a:p>
            <a:r>
              <a:rPr lang="hu-HU" dirty="0" smtClean="0">
                <a:solidFill>
                  <a:srgbClr val="FF0000"/>
                </a:solidFill>
              </a:rPr>
              <a:t>adathordozásra jó</a:t>
            </a:r>
            <a:endParaRPr lang="hu-HU" dirty="0">
              <a:solidFill>
                <a:srgbClr val="FF0000"/>
              </a:solidFill>
            </a:endParaRPr>
          </a:p>
          <a:p>
            <a:r>
              <a:rPr lang="hu-HU" dirty="0" smtClean="0">
                <a:solidFill>
                  <a:srgbClr val="FF0000"/>
                </a:solidFill>
              </a:rPr>
              <a:t>az </a:t>
            </a:r>
            <a:r>
              <a:rPr lang="hu-HU" b="1" dirty="0" smtClean="0">
                <a:solidFill>
                  <a:srgbClr val="FF0000"/>
                </a:solidFill>
              </a:rPr>
              <a:t>Excel </a:t>
            </a:r>
            <a:r>
              <a:rPr lang="hu-HU" b="1" dirty="0">
                <a:solidFill>
                  <a:srgbClr val="FF0000"/>
                </a:solidFill>
              </a:rPr>
              <a:t>automatikusan meg tudja </a:t>
            </a:r>
            <a:r>
              <a:rPr lang="hu-HU" b="1" dirty="0" smtClean="0">
                <a:solidFill>
                  <a:srgbClr val="FF0000"/>
                </a:solidFill>
              </a:rPr>
              <a:t>nyitni </a:t>
            </a:r>
            <a:endParaRPr lang="hu-H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69462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92215" y="-9201"/>
            <a:ext cx="8229600" cy="1143000"/>
          </a:xfrm>
        </p:spPr>
        <p:txBody>
          <a:bodyPr>
            <a:noAutofit/>
          </a:bodyPr>
          <a:lstStyle/>
          <a:p>
            <a:r>
              <a:rPr lang="hu-HU" sz="2800" dirty="0" err="1" smtClean="0"/>
              <a:t>xls</a:t>
            </a:r>
            <a:r>
              <a:rPr lang="hu-HU" sz="2800" dirty="0" smtClean="0"/>
              <a:t>, </a:t>
            </a:r>
            <a:r>
              <a:rPr lang="hu-HU" sz="2800" dirty="0" err="1" smtClean="0"/>
              <a:t>xlsx-ből</a:t>
            </a:r>
            <a:r>
              <a:rPr lang="hu-HU" sz="2800" dirty="0" smtClean="0"/>
              <a:t>			      </a:t>
            </a:r>
            <a:r>
              <a:rPr lang="hu-HU" sz="2800" dirty="0" err="1" smtClean="0"/>
              <a:t>csv</a:t>
            </a:r>
            <a:r>
              <a:rPr lang="hu-HU" sz="2800" dirty="0" smtClean="0"/>
              <a:t> (MS-DOS)</a:t>
            </a:r>
            <a:r>
              <a:rPr lang="hu-HU" sz="2800" dirty="0"/>
              <a:t/>
            </a:r>
            <a:br>
              <a:rPr lang="hu-HU" sz="2800" dirty="0"/>
            </a:br>
            <a:endParaRPr lang="hu-HU" sz="2800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72788-098E-431F-BB4B-E72FDA0212FB}" type="slidenum">
              <a:rPr lang="hu-HU" smtClean="0"/>
              <a:t>9</a:t>
            </a:fld>
            <a:endParaRPr lang="hu-HU"/>
          </a:p>
        </p:txBody>
      </p:sp>
      <p:pic>
        <p:nvPicPr>
          <p:cNvPr id="3" name="Tartalom helye 2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" r="9974" b="56920"/>
          <a:stretch/>
        </p:blipFill>
        <p:spPr>
          <a:xfrm>
            <a:off x="6246552" y="679581"/>
            <a:ext cx="2708396" cy="2724500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 rotWithShape="1">
          <a:blip r:embed="rId3"/>
          <a:srcRect r="12583" b="54267"/>
          <a:stretch/>
        </p:blipFill>
        <p:spPr>
          <a:xfrm>
            <a:off x="71425" y="646501"/>
            <a:ext cx="5040644" cy="2782499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 rotWithShape="1">
          <a:blip r:embed="rId4"/>
          <a:srcRect r="39228" b="2186"/>
          <a:stretch/>
        </p:blipFill>
        <p:spPr>
          <a:xfrm>
            <a:off x="6192207" y="4068562"/>
            <a:ext cx="2817087" cy="2638866"/>
          </a:xfrm>
          <a:prstGeom prst="rect">
            <a:avLst/>
          </a:prstGeom>
        </p:spPr>
      </p:pic>
      <p:sp>
        <p:nvSpPr>
          <p:cNvPr id="9" name="Cím 1"/>
          <p:cNvSpPr txBox="1">
            <a:spLocks/>
          </p:cNvSpPr>
          <p:nvPr/>
        </p:nvSpPr>
        <p:spPr>
          <a:xfrm>
            <a:off x="611494" y="3406361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dirty="0" smtClean="0"/>
              <a:t>				</a:t>
            </a:r>
            <a:r>
              <a:rPr lang="hu-HU" sz="3600" dirty="0" err="1" smtClean="0"/>
              <a:t>csv</a:t>
            </a:r>
            <a:r>
              <a:rPr lang="hu-HU" sz="3600" dirty="0" smtClean="0"/>
              <a:t/>
            </a:r>
            <a:br>
              <a:rPr lang="hu-HU" sz="3600" dirty="0" smtClean="0"/>
            </a:br>
            <a:endParaRPr lang="hu-HU" dirty="0"/>
          </a:p>
        </p:txBody>
      </p:sp>
      <p:sp>
        <p:nvSpPr>
          <p:cNvPr id="7" name="Téglalap 6"/>
          <p:cNvSpPr/>
          <p:nvPr/>
        </p:nvSpPr>
        <p:spPr>
          <a:xfrm>
            <a:off x="27463" y="3927167"/>
            <a:ext cx="616474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/>
              <a:t>A *.</a:t>
            </a:r>
            <a:r>
              <a:rPr lang="hu-HU" dirty="0" err="1"/>
              <a:t>csv</a:t>
            </a:r>
            <a:r>
              <a:rPr lang="hu-HU" dirty="0"/>
              <a:t> </a:t>
            </a:r>
            <a:r>
              <a:rPr lang="hu-HU" dirty="0" smtClean="0"/>
              <a:t>butított </a:t>
            </a:r>
            <a:r>
              <a:rPr lang="hu-HU" dirty="0"/>
              <a:t>formátum, </a:t>
            </a:r>
            <a:r>
              <a:rPr lang="hu-HU" dirty="0" smtClean="0"/>
              <a:t>hiányoznak </a:t>
            </a:r>
            <a:r>
              <a:rPr lang="hu-HU" dirty="0"/>
              <a:t>belőle a formázások, az oszlopszélesség, és csak egy munkalapot kezel</a:t>
            </a:r>
            <a:r>
              <a:rPr lang="hu-HU" dirty="0" smtClean="0"/>
              <a:t>.</a:t>
            </a:r>
          </a:p>
          <a:p>
            <a:r>
              <a:rPr lang="hu-HU" dirty="0" smtClean="0"/>
              <a:t>Adathordozásra használják.</a:t>
            </a:r>
          </a:p>
          <a:p>
            <a:r>
              <a:rPr lang="hu-HU" dirty="0"/>
              <a:t>A </a:t>
            </a:r>
            <a:r>
              <a:rPr lang="hu-HU" dirty="0" err="1"/>
              <a:t>csv</a:t>
            </a:r>
            <a:r>
              <a:rPr lang="hu-HU" dirty="0"/>
              <a:t> fájlformátumot az </a:t>
            </a:r>
            <a:r>
              <a:rPr lang="hu-HU" b="1" dirty="0"/>
              <a:t>Excel automatikusan meg tudja </a:t>
            </a:r>
            <a:r>
              <a:rPr lang="hu-HU" b="1" dirty="0" smtClean="0"/>
              <a:t>nyitni. </a:t>
            </a:r>
          </a:p>
          <a:p>
            <a:endParaRPr lang="hu-HU" b="1" dirty="0" smtClean="0"/>
          </a:p>
          <a:p>
            <a:r>
              <a:rPr lang="hu-HU" b="1" dirty="0"/>
              <a:t>*.</a:t>
            </a:r>
            <a:r>
              <a:rPr lang="hu-HU" b="1" dirty="0" err="1"/>
              <a:t>txt</a:t>
            </a:r>
            <a:r>
              <a:rPr lang="hu-HU" dirty="0"/>
              <a:t>, ami kimondottan szöveges formátum, az adatokat tabulátor választja el. Ennek beolvasására </a:t>
            </a:r>
            <a:r>
              <a:rPr lang="hu-HU" dirty="0" smtClean="0">
                <a:solidFill>
                  <a:srgbClr val="FFFF00"/>
                </a:solidFill>
              </a:rPr>
              <a:t>Szövegbeolvasó</a:t>
            </a:r>
            <a:r>
              <a:rPr lang="hu-HU" dirty="0" smtClean="0"/>
              <a:t> kell.</a:t>
            </a:r>
            <a:endParaRPr lang="hu-HU" dirty="0"/>
          </a:p>
        </p:txBody>
      </p:sp>
      <p:pic>
        <p:nvPicPr>
          <p:cNvPr id="10" name="Kép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425" y="6013450"/>
            <a:ext cx="4800600" cy="685800"/>
          </a:xfrm>
          <a:prstGeom prst="rect">
            <a:avLst/>
          </a:prstGeom>
        </p:spPr>
      </p:pic>
      <p:sp>
        <p:nvSpPr>
          <p:cNvPr id="11" name="Villám 10"/>
          <p:cNvSpPr/>
          <p:nvPr/>
        </p:nvSpPr>
        <p:spPr>
          <a:xfrm>
            <a:off x="6263442" y="388145"/>
            <a:ext cx="2674616" cy="3040855"/>
          </a:xfrm>
          <a:prstGeom prst="lightningBol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04968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4487</TotalTime>
  <Words>352</Words>
  <Application>Microsoft Office PowerPoint</Application>
  <PresentationFormat>Diavetítés a képernyőre (4:3 oldalarány)</PresentationFormat>
  <Paragraphs>58</Paragraphs>
  <Slides>10</Slides>
  <Notes>1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2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Office-téma</vt:lpstr>
      <vt:lpstr>    TÉRINFORMATIKA - EXCEL ismétlés 2019-2020/1. félév           PTE MIK Építész Szakmai Intézet  - Építészeti és Várostervezési Tanszék –  Horváth Márton okl. településmérnök - Dr. Szabó Éva egy. docens  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Excel-fájlformátumok </vt:lpstr>
      <vt:lpstr>xls, xlsx-ből         csv (MS-DOS) </vt:lpstr>
      <vt:lpstr>http://www.ksh.hu/apps/hntr.egyeb?p_lang=HU&amp;p_sablon=LETOLTES KSH-Kiadványok-Helységnévtár-Letöltés xls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Szabó Éva</dc:creator>
  <cp:lastModifiedBy>Szabó Éva</cp:lastModifiedBy>
  <cp:revision>128</cp:revision>
  <dcterms:created xsi:type="dcterms:W3CDTF">2015-09-05T15:05:09Z</dcterms:created>
  <dcterms:modified xsi:type="dcterms:W3CDTF">2019-09-12T19:46:35Z</dcterms:modified>
</cp:coreProperties>
</file>