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4"/>
  </p:notesMasterIdLst>
  <p:sldIdLst>
    <p:sldId id="256" r:id="rId2"/>
    <p:sldId id="263" r:id="rId3"/>
    <p:sldId id="264" r:id="rId4"/>
    <p:sldId id="410" r:id="rId5"/>
    <p:sldId id="411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9" r:id="rId59"/>
    <p:sldId id="399" r:id="rId60"/>
    <p:sldId id="400" r:id="rId61"/>
    <p:sldId id="401" r:id="rId62"/>
    <p:sldId id="404" r:id="rId63"/>
    <p:sldId id="405" r:id="rId64"/>
    <p:sldId id="408" r:id="rId65"/>
    <p:sldId id="409" r:id="rId66"/>
    <p:sldId id="423" r:id="rId67"/>
    <p:sldId id="424" r:id="rId68"/>
    <p:sldId id="425" r:id="rId69"/>
    <p:sldId id="426" r:id="rId70"/>
    <p:sldId id="427" r:id="rId71"/>
    <p:sldId id="407" r:id="rId72"/>
    <p:sldId id="259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C8649-6054-478B-AFC2-EA12F1DA591A}" type="datetimeFigureOut">
              <a:rPr lang="hu-HU" smtClean="0"/>
              <a:t>2019. 02. 10.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0875-D90E-4C37-99E3-984BB272FA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89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835" y="373650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en-US" sz="4000" b="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/>
          <a:lstStyle/>
          <a:p>
            <a:fld id="{7E2B6E7F-0ED2-0D40-8CB0-BC95357CC5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0945906" cy="43971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14F6F8-86EE-4C43-9FDD-D9B656D1172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5879481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894" y="1650812"/>
            <a:ext cx="10515600" cy="4521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25EE-EBB3-664B-9DDC-859AFA2C0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transport/strategies/doc/2011_white_paper/white-paper-illustrated-brochure_en.pdf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ki.sze.hu/ejegyzet/ejegyzet/kozlekedestan/14whtml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mailto:gulyasandras@hotmail.co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011" y="2434728"/>
            <a:ext cx="7734382" cy="118253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altLang="hu-HU" sz="4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Közlekedéspolitika, stratégia,  hálózatfejlesztés</a:t>
            </a:r>
            <a:endParaRPr lang="hu-HU" altLang="hu-HU" sz="4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13011" y="3826579"/>
            <a:ext cx="7109012" cy="9681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hu-HU" sz="2400" dirty="0" smtClean="0"/>
              <a:t>Dr. </a:t>
            </a:r>
            <a:r>
              <a:rPr lang="hu-HU" sz="2400" dirty="0" err="1" smtClean="0"/>
              <a:t>habil</a:t>
            </a:r>
            <a:r>
              <a:rPr lang="hu-HU" sz="2400" dirty="0" smtClean="0"/>
              <a:t> Gulyás András</a:t>
            </a:r>
          </a:p>
          <a:p>
            <a:pPr marL="0" indent="0" algn="l">
              <a:buNone/>
            </a:pPr>
            <a:r>
              <a:rPr lang="hu-HU" sz="2400" dirty="0" smtClean="0"/>
              <a:t>ny. egyetemi docens, PTE</a:t>
            </a:r>
            <a:endParaRPr lang="en-US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56" y="3617259"/>
            <a:ext cx="3860800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mtClean="0"/>
              <a:t>Az EU Fehér Könyve a közlekedésről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28776"/>
            <a:ext cx="7772400" cy="2663825"/>
          </a:xfrm>
        </p:spPr>
        <p:txBody>
          <a:bodyPr/>
          <a:lstStyle/>
          <a:p>
            <a:pPr algn="just"/>
            <a:r>
              <a:rPr lang="hu-HU" altLang="hu-HU" dirty="0" smtClean="0"/>
              <a:t>A Fehér könyv három fejlesztési vezérfonalat jelöl ki: </a:t>
            </a:r>
          </a:p>
          <a:p>
            <a:pPr lvl="1"/>
            <a:r>
              <a:rPr lang="hu-HU" altLang="hu-HU" sz="2800" dirty="0"/>
              <a:t>jármű- és üzemanyag technológiai,</a:t>
            </a:r>
          </a:p>
          <a:p>
            <a:pPr lvl="1"/>
            <a:r>
              <a:rPr lang="hu-HU" altLang="hu-HU" sz="2800" dirty="0"/>
              <a:t>szállítási lánc menti, </a:t>
            </a:r>
          </a:p>
          <a:p>
            <a:pPr lvl="1"/>
            <a:r>
              <a:rPr lang="hu-HU" altLang="hu-HU" sz="2800" dirty="0"/>
              <a:t>információs rendszer fejlesztéseket.</a:t>
            </a:r>
          </a:p>
        </p:txBody>
      </p:sp>
      <p:sp>
        <p:nvSpPr>
          <p:cNvPr id="35845" name="Szövegdoboz 4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400" dirty="0"/>
              <a:t>Forrás: Fleischer Tamás (2011) Közlekedés és fenntarthatóság – különös tekintettel</a:t>
            </a:r>
          </a:p>
          <a:p>
            <a:r>
              <a:rPr lang="hu-HU" altLang="hu-HU" sz="1400" dirty="0"/>
              <a:t>az EU 2011-es közlekedési Fehér könyvére. Európai Tükör </a:t>
            </a:r>
            <a:r>
              <a:rPr lang="hu-HU" altLang="hu-HU" sz="1400" dirty="0" err="1"/>
              <a:t>Vol</a:t>
            </a:r>
            <a:r>
              <a:rPr lang="hu-HU" altLang="hu-HU" sz="1400" dirty="0"/>
              <a:t>. 16. No. 5.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368800"/>
            <a:ext cx="1970088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1" y="4368800"/>
            <a:ext cx="20034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1" y="4422776"/>
            <a:ext cx="2613025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874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mtClean="0"/>
              <a:t>Az EU Fehér Könyve a közlekedésről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altLang="hu-HU" smtClean="0"/>
              <a:t>Jövőkép:</a:t>
            </a:r>
          </a:p>
          <a:p>
            <a:pPr algn="just"/>
            <a:r>
              <a:rPr lang="hu-HU" altLang="hu-HU" sz="2400"/>
              <a:t>A közlekedés fejlesztése és a mobilitás támogatása a 60%-os kibocsátás-csökkentési célkitűzés elérése mellett</a:t>
            </a:r>
          </a:p>
          <a:p>
            <a:pPr algn="just"/>
            <a:r>
              <a:rPr lang="hu-HU" altLang="hu-HU" sz="2400"/>
              <a:t>Hatékony törzshálózat a multimodális helyközi utazások és fuvarok lebonyolításához</a:t>
            </a:r>
          </a:p>
          <a:p>
            <a:pPr algn="just"/>
            <a:r>
              <a:rPr lang="hu-HU" altLang="hu-HU" sz="2400"/>
              <a:t>Világszerte egyenlő versenyfeltételek a nagy távolságú személyszállításban és az interkontinentális árufuvarozásban</a:t>
            </a:r>
          </a:p>
          <a:p>
            <a:pPr algn="just"/>
            <a:r>
              <a:rPr lang="hu-HU" altLang="hu-HU" sz="2400"/>
              <a:t>Tiszta városi közlekedés és ingázó forgalom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</p:spTree>
    <p:extLst>
      <p:ext uri="{BB962C8B-B14F-4D97-AF65-F5344CB8AC3E}">
        <p14:creationId xmlns:p14="http://schemas.microsoft.com/office/powerpoint/2010/main" val="777258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mtClean="0"/>
              <a:t>Az EU Fehér Könyve a közlekedésről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altLang="hu-HU" smtClean="0"/>
              <a:t>Célok a közlekedési rendszer versenyképessé és erőforrás-hatékonnyá tételéhez:</a:t>
            </a:r>
          </a:p>
          <a:p>
            <a:pPr algn="just"/>
            <a:r>
              <a:rPr lang="hu-HU" altLang="hu-HU" sz="2400"/>
              <a:t>Újfajta, fenntartható tüzelőanyagok és meghajtó rendszerek kifejlesztése és bevezetése</a:t>
            </a:r>
          </a:p>
          <a:p>
            <a:pPr algn="just"/>
            <a:r>
              <a:rPr lang="hu-HU" altLang="hu-HU" sz="2400"/>
              <a:t>A multimodális logisztikai láncok teljesítményének optimalizálása, beleértve a természetüknél fogva erőforrás-hatékonyabb közlekedési módok fokozott használatát is</a:t>
            </a:r>
          </a:p>
          <a:p>
            <a:pPr algn="just"/>
            <a:r>
              <a:rPr lang="hu-HU" altLang="hu-HU" sz="2400"/>
              <a:t>A közlekedés és az infrastruktúra-használat hatékonyabbá tétele információs rendszerekkel és piaci alapú ösztönzőkkel </a:t>
            </a:r>
          </a:p>
          <a:p>
            <a:endParaRPr lang="hu-HU" altLang="hu-HU" sz="2400"/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</p:spTree>
    <p:extLst>
      <p:ext uri="{BB962C8B-B14F-4D97-AF65-F5344CB8AC3E}">
        <p14:creationId xmlns:p14="http://schemas.microsoft.com/office/powerpoint/2010/main" val="1169148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mtClean="0"/>
              <a:t>Az EU Fehér Könyve a közlekedésről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28775"/>
            <a:ext cx="7772400" cy="2736850"/>
          </a:xfrm>
        </p:spPr>
        <p:txBody>
          <a:bodyPr/>
          <a:lstStyle/>
          <a:p>
            <a:pPr algn="just"/>
            <a:r>
              <a:rPr lang="hu-HU" altLang="hu-HU" smtClean="0"/>
              <a:t>A jövőkép megvalósításához a közlekedés igénybevevőit és piaci szereplőit érintő hatékony keretszabályozásra, az új technológiák alkalmazásának gyors bevezetésére és megfelelő infrastruktúra kialakítására van szükség.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570413"/>
            <a:ext cx="26257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641851"/>
            <a:ext cx="1992312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692651"/>
            <a:ext cx="200818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</p:spTree>
    <p:extLst>
      <p:ext uri="{BB962C8B-B14F-4D97-AF65-F5344CB8AC3E}">
        <p14:creationId xmlns:p14="http://schemas.microsoft.com/office/powerpoint/2010/main" val="3801650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mtClean="0"/>
              <a:t>Az EU Fehér Könyve a közlekedésről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84314"/>
            <a:ext cx="7989888" cy="4467225"/>
          </a:xfrm>
        </p:spPr>
        <p:txBody>
          <a:bodyPr/>
          <a:lstStyle/>
          <a:p>
            <a:r>
              <a:rPr lang="hu-HU" altLang="hu-HU" dirty="0" smtClean="0"/>
              <a:t>Eszközök:</a:t>
            </a:r>
          </a:p>
          <a:p>
            <a:r>
              <a:rPr lang="hu-HU" altLang="hu-HU" dirty="0" smtClean="0"/>
              <a:t>Egységes európai közlekedési térség</a:t>
            </a:r>
          </a:p>
          <a:p>
            <a:pPr lvl="1"/>
            <a:r>
              <a:rPr lang="hu-HU" altLang="hu-HU" dirty="0" smtClean="0"/>
              <a:t>egységes európai égbolt</a:t>
            </a:r>
          </a:p>
          <a:p>
            <a:pPr lvl="1"/>
            <a:r>
              <a:rPr lang="hu-HU" altLang="hu-HU" dirty="0" smtClean="0"/>
              <a:t>egységes európai vasúti térség</a:t>
            </a:r>
          </a:p>
          <a:p>
            <a:pPr lvl="1"/>
            <a:r>
              <a:rPr lang="hu-HU" altLang="hu-HU" dirty="0" smtClean="0"/>
              <a:t>az Európa körüli tengerek „kék övezete”</a:t>
            </a:r>
          </a:p>
          <a:p>
            <a:pPr lvl="1"/>
            <a:r>
              <a:rPr lang="hu-HU" altLang="hu-HU" dirty="0" smtClean="0"/>
              <a:t>színvonalas munkahelyek és munkakörülmények</a:t>
            </a:r>
          </a:p>
          <a:p>
            <a:pPr lvl="1"/>
            <a:r>
              <a:rPr lang="hu-HU" altLang="hu-HU" dirty="0" smtClean="0"/>
              <a:t>közlekedésvédelem</a:t>
            </a:r>
          </a:p>
          <a:p>
            <a:pPr lvl="1"/>
            <a:r>
              <a:rPr lang="hu-HU" altLang="hu-HU" dirty="0" smtClean="0"/>
              <a:t>közlekedésbiztonság</a:t>
            </a:r>
          </a:p>
          <a:p>
            <a:pPr lvl="1" algn="just"/>
            <a:r>
              <a:rPr lang="hu-HU" altLang="hu-HU" dirty="0" smtClean="0"/>
              <a:t>közlekedési szolgáltatások minősége, hozzáférhetősége és megbízhatósága 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</p:spTree>
    <p:extLst>
      <p:ext uri="{BB962C8B-B14F-4D97-AF65-F5344CB8AC3E}">
        <p14:creationId xmlns:p14="http://schemas.microsoft.com/office/powerpoint/2010/main" val="4285405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mtClean="0"/>
              <a:t>Az EU Fehér Könyve a közlekedésről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28775"/>
            <a:ext cx="7772400" cy="3816350"/>
          </a:xfrm>
        </p:spPr>
        <p:txBody>
          <a:bodyPr/>
          <a:lstStyle/>
          <a:p>
            <a:pPr algn="just"/>
            <a:r>
              <a:rPr lang="hu-HU" altLang="hu-HU" dirty="0" smtClean="0"/>
              <a:t>Eszközök:</a:t>
            </a:r>
          </a:p>
          <a:p>
            <a:pPr algn="just"/>
            <a:r>
              <a:rPr lang="hu-HU" altLang="hu-HU" dirty="0" smtClean="0"/>
              <a:t>Európai közlekedési kutatási, innovációs és megvalósítási stratégia</a:t>
            </a:r>
          </a:p>
          <a:p>
            <a:pPr lvl="1" algn="just"/>
            <a:r>
              <a:rPr lang="hu-HU" altLang="hu-HU" dirty="0" smtClean="0"/>
              <a:t>Innovatív mobilitási minták</a:t>
            </a:r>
          </a:p>
          <a:p>
            <a:pPr algn="just"/>
            <a:r>
              <a:rPr lang="hu-HU" altLang="hu-HU" dirty="0" smtClean="0"/>
              <a:t>Korszerű infrastruktúra, intelligens árképzés és finanszírozás</a:t>
            </a:r>
          </a:p>
          <a:p>
            <a:pPr lvl="1" algn="just"/>
            <a:r>
              <a:rPr lang="hu-HU" altLang="hu-HU" dirty="0" smtClean="0"/>
              <a:t>európai mobilitási hálózat</a:t>
            </a:r>
          </a:p>
          <a:p>
            <a:pPr lvl="1" algn="just"/>
            <a:r>
              <a:rPr lang="hu-HU" altLang="hu-HU" dirty="0" smtClean="0"/>
              <a:t>helyes árképzés és a piaci torzulások kiküszöbölése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2208213" y="5661025"/>
            <a:ext cx="7129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400">
                <a:solidFill>
                  <a:schemeClr val="tx2"/>
                </a:solidFill>
              </a:rPr>
              <a:t>A képek forrása: </a:t>
            </a:r>
            <a:r>
              <a:rPr lang="hu-HU" altLang="hu-HU" sz="1400">
                <a:hlinkClick r:id="rId2"/>
              </a:rPr>
              <a:t>http://ec.europa.eu/transport/strategies/doc/2011_white_paper/white-paper-illustrated-brochure_en.pdf</a:t>
            </a:r>
            <a:r>
              <a:rPr lang="hu-HU" altLang="hu-HU" sz="1400"/>
              <a:t> </a:t>
            </a:r>
          </a:p>
        </p:txBody>
      </p:sp>
      <p:sp>
        <p:nvSpPr>
          <p:cNvPr id="7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</p:spTree>
    <p:extLst>
      <p:ext uri="{BB962C8B-B14F-4D97-AF65-F5344CB8AC3E}">
        <p14:creationId xmlns:p14="http://schemas.microsoft.com/office/powerpoint/2010/main" val="1245817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 smtClean="0"/>
              <a:t>Hálózatfejlesztési stratégia alapok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203486"/>
            <a:ext cx="10945906" cy="4397148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hu-HU" altLang="hu-HU" dirty="0">
                <a:solidFill>
                  <a:srgbClr val="000000"/>
                </a:solidFill>
              </a:rPr>
              <a:t>Az integrációs folyamat hatása a hálózatra és forgalomra</a:t>
            </a:r>
            <a:endParaRPr lang="en-US" altLang="hu-HU" dirty="0">
              <a:solidFill>
                <a:srgbClr val="0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7457"/>
            <a:ext cx="6913084" cy="4635320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827088" y="6438995"/>
            <a:ext cx="7488237" cy="41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Forrás: The </a:t>
            </a:r>
            <a:r>
              <a:rPr lang="hu-HU" altLang="hu-HU" sz="1200" b="0" dirty="0" err="1">
                <a:solidFill>
                  <a:srgbClr val="000000"/>
                </a:solidFill>
                <a:latin typeface="+mn-lt"/>
              </a:rPr>
              <a:t>Geography</a:t>
            </a: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 of </a:t>
            </a:r>
            <a:r>
              <a:rPr lang="hu-HU" altLang="hu-HU" sz="1200" b="0" dirty="0" err="1">
                <a:solidFill>
                  <a:srgbClr val="000000"/>
                </a:solidFill>
                <a:latin typeface="+mn-lt"/>
              </a:rPr>
              <a:t>Transport</a:t>
            </a: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 Systems. </a:t>
            </a:r>
            <a:r>
              <a:rPr lang="en-US" altLang="hu-HU" sz="1200" b="0" dirty="0">
                <a:solidFill>
                  <a:srgbClr val="000000"/>
                </a:solidFill>
                <a:latin typeface="+mn-lt"/>
              </a:rPr>
              <a:t>Copyright © 1998-2012, Dr. Jean-Paul </a:t>
            </a:r>
            <a:r>
              <a:rPr lang="en-US" altLang="hu-HU" sz="1200" b="0" dirty="0" err="1">
                <a:solidFill>
                  <a:srgbClr val="000000"/>
                </a:solidFill>
                <a:latin typeface="+mn-lt"/>
              </a:rPr>
              <a:t>Rodrigue</a:t>
            </a:r>
            <a:r>
              <a:rPr lang="en-US" altLang="hu-HU" sz="1200" b="0" dirty="0">
                <a:solidFill>
                  <a:srgbClr val="000000"/>
                </a:solidFill>
                <a:latin typeface="+mn-lt"/>
              </a:rPr>
              <a:t>, Dept. of Global Studies &amp; Geography, Hofstra University.</a:t>
            </a: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hu-HU" sz="1200" b="0" dirty="0">
                <a:solidFill>
                  <a:srgbClr val="000000"/>
                </a:solidFill>
                <a:latin typeface="+mn-lt"/>
              </a:rPr>
              <a:t>http://people.hofstra.edu/geotrans/index.html </a:t>
            </a:r>
          </a:p>
        </p:txBody>
      </p:sp>
    </p:spTree>
    <p:extLst>
      <p:ext uri="{BB962C8B-B14F-4D97-AF65-F5344CB8AC3E}">
        <p14:creationId xmlns:p14="http://schemas.microsoft.com/office/powerpoint/2010/main" val="9488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Hálózatfejlesztési stratégia alapok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500942"/>
            <a:ext cx="10945906" cy="4397148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hu-HU" altLang="hu-HU" dirty="0">
                <a:solidFill>
                  <a:srgbClr val="000000"/>
                </a:solidFill>
              </a:rPr>
              <a:t>Autópálya fejlesztés térszerkezeti hatása: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2400" dirty="0">
                <a:solidFill>
                  <a:srgbClr val="000000"/>
                </a:solidFill>
              </a:rPr>
              <a:t>régióközi nyitott rács-szerkezet a főváros elkerülésével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hu-HU" altLang="hu-HU" dirty="0">
                <a:solidFill>
                  <a:srgbClr val="000000"/>
                </a:solidFill>
              </a:rPr>
              <a:t> legrövidebb hálózati hossz, gazdaságos működés,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hu-HU" altLang="hu-HU" dirty="0">
                <a:solidFill>
                  <a:srgbClr val="000000"/>
                </a:solidFill>
              </a:rPr>
              <a:t> kedvezőbb környezeti hatások,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hu-HU" altLang="hu-HU" dirty="0">
                <a:solidFill>
                  <a:srgbClr val="000000"/>
                </a:solidFill>
              </a:rPr>
              <a:t> a meglévő dunaújvárosi híd felhasználható.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39168"/>
            <a:ext cx="6263640" cy="2247900"/>
          </a:xfrm>
          <a:prstGeom prst="rect">
            <a:avLst/>
          </a:prstGeom>
        </p:spPr>
      </p:pic>
      <p:sp>
        <p:nvSpPr>
          <p:cNvPr id="5" name="Szövegdoboz 7"/>
          <p:cNvSpPr txBox="1">
            <a:spLocks noChangeArrowheads="1"/>
          </p:cNvSpPr>
          <p:nvPr/>
        </p:nvSpPr>
        <p:spPr bwMode="auto">
          <a:xfrm>
            <a:off x="795020" y="6452096"/>
            <a:ext cx="7416800" cy="39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Fleischer Tamás – Magyar Emőke – </a:t>
            </a:r>
            <a:r>
              <a:rPr lang="hu-HU" altLang="hu-HU" sz="1200" b="0" dirty="0" err="1">
                <a:solidFill>
                  <a:srgbClr val="000000"/>
                </a:solidFill>
                <a:latin typeface="+mn-lt"/>
              </a:rPr>
              <a:t>Tombácz</a:t>
            </a: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 Endre – Zsikla György: Beszámoló a Széchenyi Terv autópálya-fejlesztési programjának stratégiai környezeti hatásvizsgálatáról. Közlekedéstudományi Szemle LII. 10. sz. 2002.</a:t>
            </a:r>
          </a:p>
        </p:txBody>
      </p:sp>
    </p:spTree>
    <p:extLst>
      <p:ext uri="{BB962C8B-B14F-4D97-AF65-F5344CB8AC3E}">
        <p14:creationId xmlns:p14="http://schemas.microsoft.com/office/powerpoint/2010/main" val="5233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Hálózatfejlesztési stratégia alapok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96029" y="1371600"/>
            <a:ext cx="10945906" cy="4397148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hu-HU" altLang="hu-HU" dirty="0">
                <a:solidFill>
                  <a:srgbClr val="000000"/>
                </a:solidFill>
              </a:rPr>
              <a:t>Autópálya fejlesztés térszerkezeti hatása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64" y="1925932"/>
            <a:ext cx="6553200" cy="4328160"/>
          </a:xfrm>
          <a:prstGeom prst="rect">
            <a:avLst/>
          </a:prstGeom>
        </p:spPr>
      </p:pic>
      <p:sp>
        <p:nvSpPr>
          <p:cNvPr id="5" name="Szövegdoboz 7"/>
          <p:cNvSpPr txBox="1">
            <a:spLocks noChangeArrowheads="1"/>
          </p:cNvSpPr>
          <p:nvPr/>
        </p:nvSpPr>
        <p:spPr bwMode="auto">
          <a:xfrm>
            <a:off x="1042988" y="6340475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altLang="hu-HU" sz="1200" b="0" dirty="0">
                <a:solidFill>
                  <a:srgbClr val="000000"/>
                </a:solidFill>
                <a:latin typeface="+mn-lt"/>
              </a:rPr>
              <a:t>Fleischer Tamás: A közlekedéspolitika és a fenntartható fejlődés dilemmái, különös tekintettel a közúthálózatra. Falu Város Régió 2003/3. sz.  </a:t>
            </a:r>
          </a:p>
        </p:txBody>
      </p:sp>
    </p:spTree>
    <p:extLst>
      <p:ext uri="{BB962C8B-B14F-4D97-AF65-F5344CB8AC3E}">
        <p14:creationId xmlns:p14="http://schemas.microsoft.com/office/powerpoint/2010/main" val="2840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02" y="1762011"/>
            <a:ext cx="6286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Tartalom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>
              <a:spcAft>
                <a:spcPct val="20000"/>
              </a:spcAft>
            </a:pPr>
            <a:r>
              <a:rPr lang="hu-HU" dirty="0" smtClean="0">
                <a:solidFill>
                  <a:srgbClr val="000000"/>
                </a:solidFill>
              </a:rPr>
              <a:t>Közlekedéspolitika fogalma, feladata, tartalma</a:t>
            </a:r>
          </a:p>
          <a:p>
            <a:pPr marL="533400" indent="-533400">
              <a:spcAft>
                <a:spcPct val="20000"/>
              </a:spcAft>
            </a:pPr>
            <a:r>
              <a:rPr lang="hu-HU" dirty="0" smtClean="0">
                <a:solidFill>
                  <a:srgbClr val="000000"/>
                </a:solidFill>
              </a:rPr>
              <a:t>Az EU Fehér Könyve a közlekedésről</a:t>
            </a:r>
            <a:endParaRPr lang="hu-HU" dirty="0" smtClean="0">
              <a:solidFill>
                <a:srgbClr val="000000"/>
              </a:solidFill>
            </a:endParaRPr>
          </a:p>
          <a:p>
            <a:pPr marL="533400" indent="-533400">
              <a:spcAft>
                <a:spcPct val="20000"/>
              </a:spcAft>
            </a:pPr>
            <a:r>
              <a:rPr lang="hu-HU" dirty="0" smtClean="0">
                <a:solidFill>
                  <a:srgbClr val="000000"/>
                </a:solidFill>
              </a:rPr>
              <a:t>Nemzeti </a:t>
            </a:r>
            <a:r>
              <a:rPr lang="hu-HU" dirty="0">
                <a:solidFill>
                  <a:srgbClr val="000000"/>
                </a:solidFill>
              </a:rPr>
              <a:t>Közlekedési Infrastruktúra-fejlesztési Stratégia</a:t>
            </a:r>
            <a:endParaRPr lang="hu-HU" altLang="hu-HU" dirty="0">
              <a:solidFill>
                <a:srgbClr val="000000"/>
              </a:solidFill>
            </a:endParaRPr>
          </a:p>
          <a:p>
            <a:pPr marL="533400" indent="-533400" algn="just">
              <a:spcAft>
                <a:spcPct val="20000"/>
              </a:spcAft>
            </a:pPr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dirty="0">
                <a:solidFill>
                  <a:srgbClr val="000000"/>
                </a:solidFill>
              </a:rPr>
              <a:t>Európai Hálózatfinanszírozási Eszköz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Hazai hálózatfejlesztési </a:t>
            </a:r>
            <a:r>
              <a:rPr lang="hu-HU" altLang="hu-HU" dirty="0" smtClean="0">
                <a:solidFill>
                  <a:srgbClr val="000000"/>
                </a:solidFill>
              </a:rPr>
              <a:t>projektek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 smtClean="0">
                <a:solidFill>
                  <a:srgbClr val="000000"/>
                </a:solidFill>
              </a:rPr>
              <a:t>Fontosabb közlekedési jogszabályok</a:t>
            </a:r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1486/2014. (VIII. 28.) Korm. határozat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Célja: a közlekedési ágazat közép-, hosszú és nagytávú céljainak meghatározása, a közlekedéssel összefüggő gazdasági, társadalmi, környezeti és területhasználati folyamatok tervezhetőségének biztosítása 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Integrált Közlekedésfejlesztési Operatív Program (2014–2020) elfogadása érdekében megküldve az Európai Bizottság részére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06278"/>
            <a:ext cx="691134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749147" y="1666195"/>
            <a:ext cx="5255046" cy="4397148"/>
          </a:xfrm>
        </p:spPr>
        <p:txBody>
          <a:bodyPr/>
          <a:lstStyle/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Fő fejezetek:</a:t>
            </a:r>
          </a:p>
          <a:p>
            <a:pPr>
              <a:buClrTx/>
            </a:pPr>
            <a:endParaRPr lang="hu-HU" altLang="hu-HU" sz="14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jelenlegi helyzet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forgalmi elemzés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fejlesztési irányok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alágazati rész-stratégiák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stratégiai környezeti </a:t>
            </a:r>
            <a:r>
              <a:rPr lang="hu-HU" altLang="hu-HU" dirty="0" smtClean="0">
                <a:solidFill>
                  <a:srgbClr val="000000"/>
                </a:solidFill>
              </a:rPr>
              <a:t>vizsgálat</a:t>
            </a:r>
          </a:p>
          <a:p>
            <a:pPr>
              <a:buClrTx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77119" y="6063343"/>
            <a:ext cx="81634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Forrás: http://www.kormany.hu/download/b/84/10000/Nemzeti%20K%C3%B6zleked%C3%A9si%20Infrastrukt%C3%BAra-fejleszt%C3%A9si%20Strat%C3%A9gia.pdf</a:t>
            </a:r>
            <a:endParaRPr lang="hu-HU" altLang="hu-HU" sz="14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968" y="1423851"/>
            <a:ext cx="345948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457" y="1041950"/>
            <a:ext cx="7563293" cy="52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67" y="1497329"/>
            <a:ext cx="10991419" cy="48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793" y="981748"/>
            <a:ext cx="8212315" cy="527583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8484" y="5734361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b="0" dirty="0" smtClean="0">
                <a:solidFill>
                  <a:srgbClr val="000000"/>
                </a:solidFill>
                <a:latin typeface="+mn-lt"/>
              </a:rPr>
              <a:t>Vasút</a:t>
            </a:r>
            <a:endParaRPr lang="hu-HU" altLang="hu-HU" sz="24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03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571" y="976140"/>
            <a:ext cx="8321827" cy="5303474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8484" y="5734361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b="0" dirty="0" smtClean="0">
                <a:solidFill>
                  <a:srgbClr val="000000"/>
                </a:solidFill>
                <a:latin typeface="+mn-lt"/>
              </a:rPr>
              <a:t>Közút</a:t>
            </a:r>
            <a:endParaRPr lang="hu-HU" altLang="hu-HU" sz="24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66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6" y="1385707"/>
            <a:ext cx="6521734" cy="478716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613" b="822"/>
          <a:stretch/>
        </p:blipFill>
        <p:spPr>
          <a:xfrm>
            <a:off x="6643170" y="1401097"/>
            <a:ext cx="5394593" cy="47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51" y="1674565"/>
            <a:ext cx="11324679" cy="41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74993"/>
            <a:ext cx="7579705" cy="5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78530"/>
            <a:ext cx="7614491" cy="53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solidFill>
                  <a:srgbClr val="000000"/>
                </a:solidFill>
              </a:rPr>
              <a:t>Közlekedéspolitika fogalma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/>
            <a:r>
              <a:rPr lang="hu-HU" altLang="hu-HU" dirty="0"/>
              <a:t>A közlekedés személyek, tárgyak (áruk), információk - általában technikai eszközök igénybevételével lebonyolított - tömeges, rendszeres, szervezett helyváltoztatása.</a:t>
            </a:r>
          </a:p>
          <a:p>
            <a:pPr algn="just"/>
            <a:r>
              <a:rPr lang="hu-HU" altLang="hu-HU" dirty="0"/>
              <a:t>A forgalom, mint a közlekedés egyik megjelenési formája, mindig konkrét feltételek – idő és hely - ismeretében értelmezhető.</a:t>
            </a:r>
          </a:p>
          <a:p>
            <a:pPr algn="just"/>
            <a:r>
              <a:rPr lang="hu-HU" altLang="hu-HU" dirty="0"/>
              <a:t>A közlekedéspolitika a közlekedési ágazat teljes rendszerét átfogó, az általános politikai célokkal összhangban lévő, szakmailag és tudományosan megalapozott, az indokolt helyváltoztatási igények maximális és hatékony kielégítését célzó felső szintű irányítás.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6013" y="6308725"/>
            <a:ext cx="7056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</a:t>
            </a:r>
            <a:r>
              <a:rPr lang="hu-HU" altLang="hu-HU" sz="1400" b="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Dr. Kovács Ferenc: Közlekedéstan 2002. Széchenyi István Főiskola Közlekedési és Gépészmérnöki Intézet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  <a:hlinkClick r:id="rId2"/>
              </a:rPr>
              <a:t>http://eki.sze.hu/ejegyzet/ejegyzet/kozlekedestan/14whtml.htm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3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Hálózatfejlesztési </a:t>
            </a:r>
            <a:r>
              <a:rPr lang="hu-HU" altLang="hu-HU" dirty="0" smtClean="0"/>
              <a:t>stratégia - felújítás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t="1065"/>
          <a:stretch/>
        </p:blipFill>
        <p:spPr>
          <a:xfrm>
            <a:off x="1502609" y="1243634"/>
            <a:ext cx="8357487" cy="505376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9430439" y="6180463"/>
            <a:ext cx="330506" cy="116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7"/>
          <p:cNvSpPr txBox="1">
            <a:spLocks noChangeArrowheads="1"/>
          </p:cNvSpPr>
          <p:nvPr/>
        </p:nvSpPr>
        <p:spPr bwMode="auto">
          <a:xfrm>
            <a:off x="407894" y="634986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Szilvai József Attila: Közút üzemeltetés és felújítás emelt szinten. </a:t>
            </a:r>
            <a:r>
              <a:rPr 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/>
          </a:bodyPr>
          <a:lstStyle/>
          <a:p>
            <a:r>
              <a:rPr lang="hu-HU" sz="3000" dirty="0"/>
              <a:t>Magyarország 2014-2020 között kb. 12 000 </a:t>
            </a:r>
            <a:r>
              <a:rPr lang="hu-HU" sz="3000" dirty="0" err="1"/>
              <a:t>Md</a:t>
            </a:r>
            <a:r>
              <a:rPr lang="hu-HU" sz="3000" dirty="0"/>
              <a:t> Ft fejlesztési forrást használhat fel EU </a:t>
            </a:r>
            <a:r>
              <a:rPr lang="hu-HU" sz="3000" dirty="0" smtClean="0"/>
              <a:t>támogatással</a:t>
            </a:r>
          </a:p>
          <a:p>
            <a:r>
              <a:rPr lang="hu-HU" sz="3000" dirty="0"/>
              <a:t>Az egy lakosra jutó támogatási összeg 712 ezer Ft (50 ezerrel több, mint 2007-2014 között)</a:t>
            </a:r>
          </a:p>
          <a:p>
            <a:r>
              <a:rPr lang="hu-HU" sz="3000" dirty="0"/>
              <a:t>A Kormány döntése alapján az IKOP a 2014-2020-as források </a:t>
            </a:r>
            <a:r>
              <a:rPr lang="hu-HU" sz="3000" dirty="0" smtClean="0"/>
              <a:t>13,3%-</a:t>
            </a:r>
            <a:r>
              <a:rPr lang="hu-HU" sz="3000" dirty="0"/>
              <a:t>ával rendelkezik, ezek 81,1%-ban </a:t>
            </a:r>
            <a:r>
              <a:rPr lang="hu-HU" sz="3000" dirty="0" smtClean="0"/>
              <a:t>Kohéziós Alapból,18,9</a:t>
            </a:r>
            <a:r>
              <a:rPr lang="hu-HU" sz="3000" dirty="0"/>
              <a:t>%-ban </a:t>
            </a:r>
            <a:r>
              <a:rPr lang="hu-HU" sz="3000" dirty="0" smtClean="0"/>
              <a:t>Európai Regionális Fejlesztési Alapból </a:t>
            </a:r>
            <a:r>
              <a:rPr lang="hu-HU" sz="3000" dirty="0"/>
              <a:t>erednek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Felhasználás szabályozása: 1696/2014</a:t>
            </a:r>
            <a:r>
              <a:rPr lang="hu-HU" dirty="0"/>
              <a:t>. (XI. 26.) Korm. </a:t>
            </a:r>
            <a:r>
              <a:rPr lang="hu-HU" dirty="0" smtClean="0"/>
              <a:t>hat., </a:t>
            </a:r>
            <a:r>
              <a:rPr lang="hu-HU" dirty="0"/>
              <a:t>1199/2015. (III. 31.) Korm. hat., 1247/2016. (V. 18.) Korm. hat., 1145/2017. (III. 20.) Korm. hat.</a:t>
            </a:r>
            <a:r>
              <a:rPr lang="hu-HU" dirty="0" smtClean="0"/>
              <a:t>, </a:t>
            </a:r>
            <a:r>
              <a:rPr lang="hu-HU" dirty="0"/>
              <a:t>1846/2017. (XI. 14.) Korm. hat.</a:t>
            </a:r>
            <a:r>
              <a:rPr lang="hu-HU" dirty="0" smtClean="0"/>
              <a:t>, </a:t>
            </a:r>
            <a:r>
              <a:rPr lang="hu-HU" dirty="0"/>
              <a:t>1961/2017. (XII. 18.) Korm. hat</a:t>
            </a:r>
            <a:r>
              <a:rPr lang="hu-HU" dirty="0" smtClean="0"/>
              <a:t>.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97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u="sng" dirty="0"/>
              <a:t>1. Prioritás: Nemzetközi (TEN-T) közúti elérhetőség javítása</a:t>
            </a:r>
          </a:p>
          <a:p>
            <a:r>
              <a:rPr lang="hu-HU" dirty="0"/>
              <a:t>Az országhatárok elérése, határátkelés gyorsítása</a:t>
            </a:r>
          </a:p>
          <a:p>
            <a:r>
              <a:rPr lang="hu-HU" dirty="0"/>
              <a:t>Kapacitás bővítés</a:t>
            </a:r>
          </a:p>
          <a:p>
            <a:r>
              <a:rPr lang="hu-HU" dirty="0"/>
              <a:t>Műszaki fenntarthatóságot és ezáltal a szolgáltatási szintet növelő beavatkozások</a:t>
            </a:r>
          </a:p>
          <a:p>
            <a:r>
              <a:rPr lang="hu-HU" dirty="0"/>
              <a:t>Közlekedésbiztonság </a:t>
            </a:r>
          </a:p>
          <a:p>
            <a:r>
              <a:rPr lang="hu-HU" dirty="0"/>
              <a:t>Közúti nyilvántartás és szabályozás megújítása</a:t>
            </a:r>
          </a:p>
          <a:p>
            <a:r>
              <a:rPr lang="hu-HU" dirty="0"/>
              <a:t>Előkészítési tevékenység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407894" y="623961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Szalóki Flórián: A 2014-2020 ciklus közlekedésfejlesztési operatív programjának előrehaladása a program felénél. </a:t>
            </a:r>
            <a:r>
              <a:rPr 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u="sng" dirty="0"/>
              <a:t>2. Prioritás: Nemzetközi (TEN-T) vasúti és vízi úti elérhetőség javítása</a:t>
            </a:r>
          </a:p>
          <a:p>
            <a:r>
              <a:rPr lang="hu-HU" dirty="0" smtClean="0"/>
              <a:t>Szűk keresztmetszetek felszámolása</a:t>
            </a:r>
            <a:endParaRPr lang="hu-HU" dirty="0"/>
          </a:p>
          <a:p>
            <a:r>
              <a:rPr lang="hu-HU" dirty="0" smtClean="0"/>
              <a:t>Elővárosi motorvonatok beszerzése</a:t>
            </a:r>
            <a:endParaRPr lang="hu-HU" dirty="0"/>
          </a:p>
          <a:p>
            <a:r>
              <a:rPr lang="hu-HU" dirty="0" smtClean="0"/>
              <a:t>Interoperabilitás javítása (GSM- és ETCS, közlekedésbiztonság, akadálymentesítés</a:t>
            </a:r>
            <a:r>
              <a:rPr lang="hu-HU" dirty="0"/>
              <a:t>)</a:t>
            </a:r>
          </a:p>
          <a:p>
            <a:r>
              <a:rPr lang="hu-HU" dirty="0" smtClean="0"/>
              <a:t>Csomópont- és állomáskorszerűsítés</a:t>
            </a:r>
            <a:endParaRPr lang="hu-HU" dirty="0"/>
          </a:p>
          <a:p>
            <a:r>
              <a:rPr lang="hu-HU" dirty="0" smtClean="0"/>
              <a:t>A vízi közlekedést segítő fejlesztések</a:t>
            </a:r>
            <a:r>
              <a:rPr lang="hu-HU" dirty="0"/>
              <a:t>	</a:t>
            </a:r>
            <a:endParaRPr lang="hu-HU" dirty="0" smtClean="0"/>
          </a:p>
          <a:p>
            <a:r>
              <a:rPr lang="hu-HU" u="sng" dirty="0" smtClean="0"/>
              <a:t>3. </a:t>
            </a:r>
            <a:r>
              <a:rPr lang="hu-HU" u="sng" dirty="0"/>
              <a:t>Prioritás</a:t>
            </a:r>
            <a:r>
              <a:rPr lang="hu-HU" u="sng" dirty="0" smtClean="0"/>
              <a:t>: Fenntartható városi közlekedés fejlesztése és elővárosi vasúti elérhetőség javítása </a:t>
            </a:r>
            <a:endParaRPr lang="hu-HU" dirty="0"/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407894" y="623961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Szalóki Flórián: A 2014-2020 ciklus közlekedésfejlesztési operatív programjának előrehaladása a program felénél. </a:t>
            </a:r>
            <a:r>
              <a:rPr 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u="sng" dirty="0"/>
              <a:t>3.1 Prioritás: A Közép-Magyarország Régió városi-elővárosi közösségi közlekedési teljesítményének megőrzése </a:t>
            </a:r>
            <a:r>
              <a:rPr lang="hu-HU" u="sng" dirty="0" smtClean="0"/>
              <a:t>– Kohéziós </a:t>
            </a:r>
            <a:r>
              <a:rPr lang="hu-HU" u="sng" dirty="0"/>
              <a:t>Alap</a:t>
            </a:r>
          </a:p>
          <a:p>
            <a:r>
              <a:rPr lang="hu-HU" dirty="0"/>
              <a:t>Járműbeszerzés (kötöttpályás, busz, stb.)</a:t>
            </a:r>
          </a:p>
          <a:p>
            <a:r>
              <a:rPr lang="hu-HU" dirty="0"/>
              <a:t>A közlekedési láncok összekapcsolása, </a:t>
            </a:r>
            <a:r>
              <a:rPr lang="hu-HU" dirty="0" err="1"/>
              <a:t>intermodalitás</a:t>
            </a:r>
            <a:endParaRPr lang="hu-HU" dirty="0"/>
          </a:p>
          <a:p>
            <a:r>
              <a:rPr lang="hu-HU" dirty="0" err="1"/>
              <a:t>Utastájékoztató</a:t>
            </a:r>
            <a:r>
              <a:rPr lang="hu-HU" dirty="0"/>
              <a:t>, forgalomirányító rendszerek</a:t>
            </a:r>
          </a:p>
          <a:p>
            <a:r>
              <a:rPr lang="hu-HU" dirty="0"/>
              <a:t>Agglomerációs vasútvonalak fejlesztése, infrastruktúra fejlesztés (pl. megállóhelyek)</a:t>
            </a:r>
          </a:p>
          <a:p>
            <a:r>
              <a:rPr lang="hu-HU" dirty="0"/>
              <a:t>Közlekedésbiztonság, utazásszervezési megoldások</a:t>
            </a:r>
          </a:p>
          <a:p>
            <a:r>
              <a:rPr lang="hu-HU" dirty="0"/>
              <a:t>A közösségi közlekedést népszerűsítő kampányok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407894" y="623961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Szalóki Flórián: A 2014-2020 ciklus közlekedésfejlesztési operatív programjának előrehaladása a program felénél. </a:t>
            </a:r>
            <a:r>
              <a:rPr 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hu-HU" u="sng" dirty="0"/>
              <a:t>3.2 Prioritás: A vidéki városi-elővárosi közösségi közlekedési teljesítmény megőrzése – ERFA forrás</a:t>
            </a:r>
          </a:p>
          <a:p>
            <a:r>
              <a:rPr lang="hu-HU" dirty="0"/>
              <a:t>Infrastruktúra korszerűsítés (pl. járműtelep)</a:t>
            </a:r>
          </a:p>
          <a:p>
            <a:r>
              <a:rPr lang="hu-HU" dirty="0"/>
              <a:t>Közlekedési láncok összekapcsolása, </a:t>
            </a:r>
            <a:r>
              <a:rPr lang="hu-HU" dirty="0" err="1"/>
              <a:t>intermodalitás</a:t>
            </a:r>
            <a:endParaRPr lang="hu-HU" dirty="0"/>
          </a:p>
          <a:p>
            <a:r>
              <a:rPr lang="hu-HU" dirty="0"/>
              <a:t>Nem TEN-T elővárosi vasútvonalak fejlesztése</a:t>
            </a:r>
          </a:p>
          <a:p>
            <a:r>
              <a:rPr lang="hu-HU" dirty="0"/>
              <a:t>Közlekedésbiztonság</a:t>
            </a:r>
          </a:p>
          <a:p>
            <a:r>
              <a:rPr lang="hu-HU" dirty="0"/>
              <a:t>Állomás, megálló korszerűsítése, járművek beszerzése</a:t>
            </a:r>
          </a:p>
          <a:p>
            <a:r>
              <a:rPr lang="hu-HU" dirty="0"/>
              <a:t>Hatékonyságot növelő utazásszervezés</a:t>
            </a:r>
          </a:p>
          <a:p>
            <a:r>
              <a:rPr lang="hu-HU" dirty="0"/>
              <a:t>Közösségi közlekedést népszerűsítő kampányok.	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407894" y="623961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Szalóki Flórián: A 2014-2020 ciklus közlekedésfejlesztési operatív programjának előrehaladása a program felénél. </a:t>
            </a:r>
            <a:r>
              <a:rPr 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u="sng" dirty="0"/>
              <a:t>4. Prioritás: A TEN-T hálózat közúti elérhetőségének javítása</a:t>
            </a:r>
          </a:p>
          <a:p>
            <a:r>
              <a:rPr lang="hu-HU" dirty="0"/>
              <a:t>Közép-magyarországi régión kívüli TEN-T hálózathoz nem tartozó közutak fejlesztése, korszerűsítése.</a:t>
            </a:r>
          </a:p>
          <a:p>
            <a:r>
              <a:rPr lang="hu-HU" dirty="0"/>
              <a:t>Közúti fenntarthatóságot növelő infrastrukturális beruházások (például tengelysúly-mérő állomások).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407894" y="623961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Szalóki Flórián: A 2014-2020 ciklus közlekedésfejlesztési operatív programjának előrehaladása a program felénél. </a:t>
            </a:r>
            <a:r>
              <a:rPr 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4252511"/>
            <a:ext cx="3569465" cy="13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2959100" y="274638"/>
            <a:ext cx="7499350" cy="1143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u-HU" sz="4000" b="1" dirty="0"/>
              <a:t>IKOP 1. PRIORITÁSI TENGELY 1</a:t>
            </a:r>
            <a:br>
              <a:rPr lang="hu-HU" sz="4000" b="1" dirty="0"/>
            </a:br>
            <a:r>
              <a:rPr lang="hu-HU" sz="2000" b="1" cap="all" dirty="0"/>
              <a:t>Nemzetközi (TEN-T) közúti elérhetőség javítása </a:t>
            </a:r>
            <a:endParaRPr lang="hu-HU" sz="20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24558"/>
              </p:ext>
            </p:extLst>
          </p:nvPr>
        </p:nvGraphicFramePr>
        <p:xfrm>
          <a:off x="2959101" y="1936328"/>
          <a:ext cx="7499349" cy="3879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6239"/>
                <a:gridCol w="3311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M86 Csorna-Hegyfalu közötti szakasz megvalósítása - szakaszolt projekt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9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8. sz. főút </a:t>
                      </a:r>
                      <a:r>
                        <a:rPr lang="hu-H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Székesfehérvár-Feketehegy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elkerülő megvalósítása - szakaszolt projekt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9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8. sz. főút Várpalota elkerülő I. ütem megvalósítása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8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 TEN-T közúti hálózat közlekedésbiztonságának, szolgáltatási színvonalának, fenntarthatóságának javítását célzó telephelyek fejlesztése - szakaszolt projekt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9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M7 Érd, Iparos úti csomópont átépítése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9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M0 autóút kiegészítő munkái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58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Tengelysúly- és össztömegmérő állomás kiépítése az M7 autópálya 192 km szelvényében lévő kétoldali pihenőhely (</a:t>
                      </a:r>
                      <a:r>
                        <a:rPr lang="hu-H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Zalakomáromi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pihenő) - szakaszolt projekt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9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M4 Berettyóújfalu-Nagykereki, országhatár közötti szakasz megvalósítása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58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M35 (I. ütem) 4. sz. főút - 481. sz. főút közötti szakasz és a 481. sz. főút megvalósítása, valamint M35 (II. ütem) 481. sz. főút - Berettyóújfalu közötti szakasz megvalósítása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9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M34 Vásárosnamény-Záhony közötti szakasz előkészítése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8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2959100" y="274638"/>
            <a:ext cx="7499350" cy="1143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u-HU" sz="4000" b="1" dirty="0"/>
              <a:t>IKOP 1. PRIORITÁSI TENGELY 2</a:t>
            </a:r>
            <a:br>
              <a:rPr lang="hu-HU" sz="4000" b="1" dirty="0"/>
            </a:br>
            <a:r>
              <a:rPr lang="hu-HU" sz="2000" b="1" cap="all" dirty="0"/>
              <a:t>Nemzetközi (TEN-T) közúti elérhetőség javítása </a:t>
            </a:r>
            <a:endParaRPr lang="hu-HU" sz="20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806350"/>
              </p:ext>
            </p:extLst>
          </p:nvPr>
        </p:nvGraphicFramePr>
        <p:xfrm>
          <a:off x="2959100" y="1772811"/>
          <a:ext cx="7499350" cy="3744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6240"/>
                <a:gridCol w="33110"/>
              </a:tblGrid>
              <a:tr h="587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M0 Déli szektor fejlesztése (I. ütem) (Deák Ferenc mederhíd </a:t>
                      </a:r>
                      <a:r>
                        <a:rPr lang="hu-H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felszerkezet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cseréje nélkül)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2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Burkolat-megerősítés, valamint forgalombiztonsági és környezetvédelmi beavatkozások a gyorsforgalmi úthálózat forgalomnak leginkább kitett szakaszain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M1 autópálya, Lajta, tengelysúlymérő állomás kiépítése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M6 Bóly-Ivándárda, országhatár közötti szakasz megvalósítása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62. sz. főút Szabadegyháza elkerülő szakasz megvalósítása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M1 Hegyeshalom, országhatár átkelési szakasz akadálymentesítés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M30 Miskolc-Tornyosnémeti közötti szakasz megvalósítása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M9 Vasvár és Zalaegerszeg közötti szakasz előkészítése (M75 csomóponttal)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M2 Budapest-Vác közötti szakasz fejlesztése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8. sz. főút Várpalota elkerülő II. ütem megvalósítása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8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2959100" y="274638"/>
            <a:ext cx="7499350" cy="1143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u-HU" sz="4000" b="1" dirty="0"/>
              <a:t>IKOP 1. PRIORITÁSI TENGELY 3</a:t>
            </a:r>
            <a:br>
              <a:rPr lang="hu-HU" sz="4000" b="1" dirty="0"/>
            </a:br>
            <a:r>
              <a:rPr lang="hu-HU" sz="2000" b="1" cap="all" dirty="0"/>
              <a:t>Nemzetközi (TEN-T) közúti elérhetőség javítása </a:t>
            </a:r>
            <a:endParaRPr lang="hu-HU" sz="2000" b="1" cap="all" dirty="0">
              <a:cs typeface="Arial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337172"/>
              </p:ext>
            </p:extLst>
          </p:nvPr>
        </p:nvGraphicFramePr>
        <p:xfrm>
          <a:off x="2959100" y="1579623"/>
          <a:ext cx="7499349" cy="4320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6239"/>
                <a:gridCol w="33110"/>
              </a:tblGrid>
              <a:tr h="2802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M0 Északi szektor, 11. sz. főút - 10. sz. főút közötti szakasz előkészítése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2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M0 Nyugati szektor, 10. sz. főút - M1 autópálya közötti szakasz előkészítése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2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M30 Tornyosnémeti-Tornyosnémeti, országhatár közötti szakasz megvalósítása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9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55. sz. főút Mórahalom elkerülő és megyehatár közötti szakaszán 115 kN tengelyterhelésre történő burkolat megerősítés és a főúttal párhuzamosan kerékpárút kivitelezési munkái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9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M7 autópálya és 710. sz. főút csomópontjának kialakítása, 710. sz. főúti bekötéssel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2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M86 gyorsút Szombathely és Egyházasrádóc közötti szakasz előkészítése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9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Mogyoród és Fót megközelítését szolgáló új M3 autópálya csomópont, valamint a csomópont és a 2101. j. út közötti szakasz megvalósítása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9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Építési engedélyezési eljárás nélkül megvalósítható közlekedésbiztonsági beruházások a gyorsforgalmi úthálózaton - szakaszolni tervezett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9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M8 autóút Körmend-Rábafüzes, országhatár szakasz 2x2 sávos előkészítése és építése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0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solidFill>
                  <a:srgbClr val="000000"/>
                </a:solidFill>
              </a:rPr>
              <a:t>Közlekedéspolitika feladatai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/>
            <a:r>
              <a:rPr lang="hu-HU" altLang="hu-HU" dirty="0"/>
              <a:t>A közlekedéspolitika fő feladatai:</a:t>
            </a:r>
          </a:p>
          <a:p>
            <a:pPr algn="just"/>
            <a:r>
              <a:rPr lang="hu-HU" altLang="hu-HU" dirty="0"/>
              <a:t>elsősorban a közlekedés hosszú távú fejlesztésére vonatkozó irányelvek, és azok alapján a fő fejlesztési prioritások, programok kidolgozása,</a:t>
            </a:r>
          </a:p>
          <a:p>
            <a:pPr algn="just"/>
            <a:r>
              <a:rPr lang="hu-HU" altLang="hu-HU" dirty="0"/>
              <a:t>a közlekedési alágazatok (vasúti, közúti, városi, vízi, légi közlekedés, csővezetékes szállítás) munkamegosztási arányainak befolyásolása,</a:t>
            </a:r>
          </a:p>
          <a:p>
            <a:pPr algn="just"/>
            <a:r>
              <a:rPr lang="hu-HU" altLang="hu-HU" dirty="0"/>
              <a:t>a közlekedés gazdasági és jogi szabályozása,</a:t>
            </a:r>
          </a:p>
          <a:p>
            <a:pPr algn="just"/>
            <a:r>
              <a:rPr lang="hu-HU" altLang="hu-HU" dirty="0"/>
              <a:t>az energetikai, környezetvédelmi és biztonsági szempontok figyelembe vétele</a:t>
            </a:r>
            <a:r>
              <a:rPr lang="hu-HU" altLang="hu-HU" dirty="0" smtClean="0"/>
              <a:t>.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9939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2855642" y="116632"/>
            <a:ext cx="7635875" cy="1143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u-HU" sz="4000" b="1" dirty="0"/>
              <a:t>IKOP 2. PRIORITÁSI TENGELY 1</a:t>
            </a:r>
            <a:br>
              <a:rPr lang="hu-HU" sz="4000" b="1" dirty="0"/>
            </a:br>
            <a:r>
              <a:rPr lang="hu-HU" sz="2000" b="1" cap="all" dirty="0"/>
              <a:t>Nemzetközi (TEN-T) vasúti és vízi elérhetőség javítása</a:t>
            </a:r>
            <a:endParaRPr lang="hu-HU" sz="20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59655"/>
              </p:ext>
            </p:extLst>
          </p:nvPr>
        </p:nvGraphicFramePr>
        <p:xfrm>
          <a:off x="2853309" y="1412776"/>
          <a:ext cx="7635874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2162"/>
                <a:gridCol w="33712"/>
              </a:tblGrid>
              <a:tr h="5421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Bajánsenye-Boba ETCS2 vonatbefolyásoló rendszer kiépítése - szakaszolt projekt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1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Gyoma-Békéscsaba biztosítóberendezés korszerűsítése, Ferencváros-Lőkösháza ETCS2 vonatbefolyásoló rendszer kiépítése (III/I.b. ütem)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GSM-R távközlési hálózat kiépítése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GSM-R távközlési hálózat kiépítése II. ütem előkészítés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1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Ferencváros-Székesfehérvár ETCS2 vonatbefolyásoló rendszer kiépítése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Székesfehérvár vasútállomás korszerűsítése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GYSEV központi forgalomirányítás kiépítése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Szombathely-Zalaszentiván vasútvonal korszerűsítése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1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Nagyút-Mezőkeresztes-Mezőnyárád szűk keresztmetszet kiváltás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1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Állomásfejlesztési és integrált ügyfélszolgálat fejlesztési program (Kormányablakok)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1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Infrastruktúra és gördülőállomány karbantartó szoftver és IT alkalmazás konszolidáció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MÁV Zrt. közlekedésbiztonsági projektjei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3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2855641" y="260648"/>
            <a:ext cx="7635875" cy="1143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u-HU" sz="4000" b="1" dirty="0"/>
              <a:t>IKOP 2. PRIORITÁSI TENGELY 2</a:t>
            </a:r>
            <a:br>
              <a:rPr lang="hu-HU" sz="4000" b="1" dirty="0"/>
            </a:br>
            <a:r>
              <a:rPr lang="hu-HU" sz="2000" b="1" cap="all" dirty="0"/>
              <a:t>Nemzetközi (TEN-T) vasúti és vízi elérhetőség javítása</a:t>
            </a:r>
            <a:endParaRPr lang="hu-HU" sz="20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384620"/>
              </p:ext>
            </p:extLst>
          </p:nvPr>
        </p:nvGraphicFramePr>
        <p:xfrm>
          <a:off x="2855641" y="1556793"/>
          <a:ext cx="7635874" cy="4604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2162"/>
                <a:gridCol w="33712"/>
              </a:tblGrid>
              <a:tr h="2654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Érden a Szent István utcai - TEN-T vasútvonalak feletti - felüljárók építése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3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 db 200 férőhelyes motorvonat beszerzése a 30a-20 sz., illetve a 80 sz. vasútvonalakra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4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 db 200 férőhelyes motorvonat beszerzése az 1. sz. vasútvonalra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4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Szűk keresztmetszet kiváltás előkészítése a MÁV hálózatán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3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Vámosgyörk-Mezőkeresztes-Mezőnyárád szűk keresztmetszet kiváltás (állomások)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3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Szántód-Kőröshegy-Balatonszentgyörgy vasútvonal korszerűsítése és kiegészítő munkák 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4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Sopron-Szombathely-Szentgotthárd ETCS2 vonatbefolyásoló rendszer kiépítése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31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Püspökladány-Ebes-Apafa vasútvonal korszerűsítése, Debrecen állomás részleges átépítése és Szajol-Debrecen-Apafa vasútvonalon ETCS2 vonatbefolyásoló rendszer kiépítése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4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Vasúti vontatási energiaellátás fejlesztése a MÁV hálózatán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4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MÁV 300-600 férőhelyes motorvonatok beszerzése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4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GYSEV motorvonat beszerzés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4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Szombathely vasútállomás korszerűsítése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2855641" y="260648"/>
            <a:ext cx="7635875" cy="1143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u-HU" sz="4000" b="1" dirty="0"/>
              <a:t>IKOP 2. PRIORITÁSI TENGELY 3</a:t>
            </a:r>
            <a:br>
              <a:rPr lang="hu-HU" sz="4000" b="1" dirty="0"/>
            </a:br>
            <a:r>
              <a:rPr lang="hu-HU" sz="2000" b="1" cap="all" dirty="0"/>
              <a:t>Nemzetközi (TEN-T) vasúti és vízi elérhetőség javítása</a:t>
            </a:r>
            <a:endParaRPr lang="hu-HU" sz="20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021489"/>
              </p:ext>
            </p:extLst>
          </p:nvPr>
        </p:nvGraphicFramePr>
        <p:xfrm>
          <a:off x="2855640" y="1550344"/>
          <a:ext cx="7635874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2162"/>
                <a:gridCol w="33712"/>
              </a:tblGrid>
              <a:tr h="888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Közlekedésbiztonság javítási program a MÁV hálózatán II. ütem - Közlekedésbiztonságot és pályakapacitást növelő technológiai fejlesztések és eszközök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Hídrekonstrukciós program I. ütem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Déli összekötő vasúti Duna-híd korszerűsítésének előkészítése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8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Budapest Liszt 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Ferenc 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nemzetközi repülőtér kötöttpályás kapcsolatának kialakításának előkészítése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8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Győr-Gönyű Országos Közforgalmú Kikötő infrastrukturális továbbfejlesztése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MAHART Mobil Árvízvédelmi Gát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Új országos közforgalmú kikötő kiépítése Mohácson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Bajai Közforgalmú Kikötő létesítése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Személyforgalmi kikötők támogatására vonatkozó projektcsomag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Balatoni vasútállomások rekonstrukciója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Püspökladány-Biharkeresztes szűk keresztmetszet kiváltás és villamosítás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Zalaszentiván-Nagykanizsa szűk keresztmetszet kiváltás és villamosítás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0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2927648" y="116632"/>
            <a:ext cx="7499350" cy="1143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u-HU" sz="4000" b="1" dirty="0"/>
              <a:t>IKOP 3. PRIORITÁSI TENGELY 1</a:t>
            </a:r>
            <a:br>
              <a:rPr lang="hu-HU" sz="4000" b="1" dirty="0"/>
            </a:br>
            <a:r>
              <a:rPr lang="hu-HU" sz="2000" b="1" cap="all" dirty="0"/>
              <a:t>Fenntartható városi közlekedés fejlesztése és elővárosi vasúti elérhetőség javítása</a:t>
            </a:r>
            <a:endParaRPr lang="hu-HU" sz="22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382751"/>
              </p:ext>
            </p:extLst>
          </p:nvPr>
        </p:nvGraphicFramePr>
        <p:xfrm>
          <a:off x="2927649" y="1444216"/>
          <a:ext cx="7499349" cy="4676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6240"/>
                <a:gridCol w="33109"/>
              </a:tblGrid>
              <a:tr h="5579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Budapest villamos- és trolibusz járműprojekt I. ütem (kapcsolódó kocsiszín infrastruktúrával) - szakaszolt projekt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Budapest-Esztergom vasútvonal kiegészítő fejlesztések - szakaszolt projekt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9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Rákosrendező-Esztergom vasútvonal villamosítása, biztosítóberendezés korszerűsítése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Kelenföldi pályaudvar térségben P+R parkolók építése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9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M4 metró, M1-M7 autópálya Kelenföldi pályaudvar térsége, nyugati kijárat, M1-M7 autópálya bevezetés módosított csomópont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M3 metró vonal infrastruktúra rekonstrukciója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Külső Bécsi úti villamosvonal (Vörösvári út-Aranyvölgy)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Kelenföld intermodális központ (Kelenföld/Őrmező)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1-es villamos meghosszabbítása az Etele térig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9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 városi közlekedési eszközváltási pontokhoz kapcsolódó P+R parkolók építése Budapesten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Érd megyei jogú város közösségi közlekedésének fejlesztése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9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Kecskemét város közösségi közlekedés fejlesztése, átalakítása - szakaszolt projekt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2896135" y="90125"/>
            <a:ext cx="7499350" cy="1143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u-HU" sz="4000" b="1" dirty="0"/>
              <a:t>IKOP 3. PRIORITÁSI TENGELY 2</a:t>
            </a:r>
            <a:br>
              <a:rPr lang="hu-HU" sz="4000" b="1" dirty="0"/>
            </a:br>
            <a:r>
              <a:rPr lang="hu-HU" sz="2000" b="1" cap="all" dirty="0"/>
              <a:t>Fenntartható városi közlekedés fejlesztése és elővárosi vasúti elérhetőség javítása</a:t>
            </a:r>
            <a:endParaRPr lang="hu-HU" sz="22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27711"/>
              </p:ext>
            </p:extLst>
          </p:nvPr>
        </p:nvGraphicFramePr>
        <p:xfrm>
          <a:off x="2927648" y="1240853"/>
          <a:ext cx="7499350" cy="511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6241"/>
                <a:gridCol w="33109"/>
              </a:tblGrid>
              <a:tr h="5429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Kaposvár megyei jogú város közösségi közlekedésének fejlesztése - szakaszolt projekt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9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Rákosrendező-Esztergom vasútvonal villamosítása, biztosítóberendezés korszerűsítése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9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Szeged-Hódmezővásárhely vasútvonal városi-elővárosi </a:t>
                      </a:r>
                      <a:r>
                        <a:rPr lang="hu-H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tram-train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rendszer megvalósítása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Szeged-Hódmezővásárhely tram-train rendszer - járműbeszerzés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9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Szeged-Hódmezővásárhely-Békéscsaba- Gyula szűk keresztmetszet kiváltás és villamosítás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Debrecen-Mátészalka pályarekonstrukció 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Debreceni intermodális személyszállítási központ létrehozása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9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 személyszállítási közszolgáltatások hatékonyabb ellátását célzó integrált utas-tájékoztatási, jegyértékesítési és forgalomirányítási rendszerek 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fejl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Debrecen-Nyírábrány vasútvonal korszerűsítésének előkészítése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9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Mezőzombor-Sátoraljaújhely vasútvonal szűk keresztmetszet kiváltás és villamosítás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9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Szeged-Makó vasúti elővárosi közlekedés fejlesztése, vegyesforgalmú Tisza-híd építése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Szombathely-Kőszeg vasútvonal korszerűsítése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7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2927648" y="116632"/>
            <a:ext cx="7499350" cy="1143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u-HU" sz="4000" b="1" dirty="0"/>
              <a:t>IKOP 3. PRIORITÁSI TENGELY 3</a:t>
            </a:r>
            <a:br>
              <a:rPr lang="hu-HU" sz="4000" b="1" dirty="0"/>
            </a:br>
            <a:r>
              <a:rPr lang="hu-HU" sz="2000" b="1" cap="all" dirty="0"/>
              <a:t>Fenntartható városi közlekedés fejlesztése és elővárosi vasúti elérhetőség javítása</a:t>
            </a:r>
            <a:endParaRPr lang="hu-HU" sz="22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07092"/>
              </p:ext>
            </p:extLst>
          </p:nvPr>
        </p:nvGraphicFramePr>
        <p:xfrm>
          <a:off x="2927648" y="1273267"/>
          <a:ext cx="7499350" cy="4976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6241"/>
                <a:gridCol w="33109"/>
              </a:tblGrid>
              <a:tr h="2482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Fonyód-Kaposvár vasútvonal korszerűsítése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Balatoni vasútállomások rekonstrukciója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9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Szabadbattyán-Tapolca-Keszthely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szűk keresztmetszet kiváltás, villamosítás és központi forgalomirányítás megvalósítása a Balaton körül I. ütem (Szabadbattyán - Aszófő) 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Balatoni közlekedési rendszer összehangolása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Nyíregyháza megyei jogú város közösségi közlekedésének fejlesztése 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9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Kaposvár megyei jogú város vasútállomás intermodális átszállókapcsolatainak fejlesztése és P+R parkolók kialakítása a megyeszékhely vasúti elővárosi körzetében I. ütem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9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Nyíregyháza megyei jogú város vasútállomás intermodális átszállókapcsolatainak fejlesztése és P+R parkolók kialakítása a megyeszékhely vasúti elővárosi körzetében I. ütem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Paks város közösségi közlekedés fejlesztése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Balatoni települések közösségi közlekedésének fejlesztése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7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Miskolc Megyei Jogú Város vasútállomás intermodális átszállókapcsolatainak fejlesztése és P+R parkolók kialakítása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Székesfehérvár Megyei Jogú Város vasútállomás 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intermodális 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kapcs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Tatabánya Megyei Jogú Város- Bicske vasútállomás 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intermodális 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kapcs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9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2959100" y="274638"/>
            <a:ext cx="7499350" cy="1143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u-HU" sz="4000" b="1" dirty="0"/>
              <a:t>IKOP 4. PRIORITÁSI TENGELY 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2000" b="1" cap="all" dirty="0" smtClean="0"/>
              <a:t>TEN-T </a:t>
            </a:r>
            <a:r>
              <a:rPr lang="hu-HU" sz="2000" b="1" cap="all" dirty="0"/>
              <a:t>hálózat közúti elérhetőségének javítása</a:t>
            </a:r>
            <a:endParaRPr lang="hu-HU" sz="20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055528"/>
              </p:ext>
            </p:extLst>
          </p:nvPr>
        </p:nvGraphicFramePr>
        <p:xfrm>
          <a:off x="2994397" y="1426956"/>
          <a:ext cx="7499349" cy="2880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6239"/>
                <a:gridCol w="33110"/>
              </a:tblGrid>
              <a:tr h="480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47. sz. főút Hódmezővásárhely elkerülő szakasz megvalósítása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83. sz. főút M1-Pápa közötti szakasz fejlesztése, települések elkerülése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48. sz. főút Debrecen-Nyírábrány, országhatár szakasz fejlesztése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21. sz. főút Heves és Nógrád megyei szakaszok kapacitásbővítése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R67 gyorsút M7-Balatonlelle-Kaposvár közötti szakasz kiépítése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M25 Eger gyorsforgalmi úti bekötése (M3-Eger szakasz megvalósítása)</a:t>
                      </a:r>
                      <a:endParaRPr lang="hu-H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4653136"/>
            <a:ext cx="3784972" cy="20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1126766" cy="4624436"/>
          </a:xfrm>
        </p:spPr>
        <p:txBody>
          <a:bodyPr>
            <a:normAutofit lnSpcReduction="10000"/>
          </a:bodyPr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transzeurópai közlekedési hálózat fejlesztésére </a:t>
            </a:r>
            <a:r>
              <a:rPr lang="hu-HU" altLang="hu-HU" dirty="0" smtClean="0">
                <a:solidFill>
                  <a:srgbClr val="000000"/>
                </a:solidFill>
              </a:rPr>
              <a:t>a 2014-2020 ciklusban külön EU forrást </a:t>
            </a:r>
            <a:r>
              <a:rPr lang="hu-HU" altLang="hu-HU" dirty="0">
                <a:solidFill>
                  <a:srgbClr val="000000"/>
                </a:solidFill>
              </a:rPr>
              <a:t>hoztak létre: </a:t>
            </a:r>
            <a:r>
              <a:rPr lang="hu-HU" altLang="hu-HU" dirty="0" err="1">
                <a:solidFill>
                  <a:srgbClr val="000000"/>
                </a:solidFill>
              </a:rPr>
              <a:t>Connecting</a:t>
            </a:r>
            <a:r>
              <a:rPr lang="hu-HU" altLang="hu-HU" dirty="0">
                <a:solidFill>
                  <a:srgbClr val="000000"/>
                </a:solidFill>
              </a:rPr>
              <a:t> Europe </a:t>
            </a:r>
            <a:r>
              <a:rPr lang="hu-HU" altLang="hu-HU" dirty="0" err="1">
                <a:solidFill>
                  <a:srgbClr val="000000"/>
                </a:solidFill>
              </a:rPr>
              <a:t>Facility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smtClean="0">
                <a:solidFill>
                  <a:srgbClr val="000000"/>
                </a:solidFill>
              </a:rPr>
              <a:t>(</a:t>
            </a:r>
            <a:r>
              <a:rPr lang="hu-HU" altLang="hu-HU" dirty="0">
                <a:solidFill>
                  <a:srgbClr val="000000"/>
                </a:solidFill>
              </a:rPr>
              <a:t>CEF</a:t>
            </a:r>
            <a:r>
              <a:rPr lang="hu-HU" altLang="hu-HU" dirty="0" smtClean="0">
                <a:solidFill>
                  <a:srgbClr val="000000"/>
                </a:solidFill>
              </a:rPr>
              <a:t>), </a:t>
            </a:r>
            <a:r>
              <a:rPr lang="hu-HU" altLang="hu-HU" dirty="0">
                <a:solidFill>
                  <a:srgbClr val="000000"/>
                </a:solidFill>
              </a:rPr>
              <a:t>Európai </a:t>
            </a:r>
            <a:r>
              <a:rPr lang="hu-HU" altLang="hu-HU" dirty="0" smtClean="0">
                <a:solidFill>
                  <a:srgbClr val="000000"/>
                </a:solidFill>
              </a:rPr>
              <a:t>Hálózatfinanszírozási Eszköz.</a:t>
            </a:r>
            <a:endParaRPr lang="hu-HU" altLang="hu-HU" dirty="0">
              <a:solidFill>
                <a:srgbClr val="000000"/>
              </a:solidFill>
            </a:endParaRPr>
          </a:p>
          <a:p>
            <a:pPr marL="533400" indent="-533400"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Európai Parlament és a Tanács 1316/2013/EU Rendelete (2013. december 11.) az Európai </a:t>
            </a:r>
            <a:r>
              <a:rPr lang="hu-HU" altLang="hu-HU" dirty="0" smtClean="0">
                <a:solidFill>
                  <a:srgbClr val="000000"/>
                </a:solidFill>
              </a:rPr>
              <a:t>Hálózatfinanszírozási </a:t>
            </a:r>
            <a:r>
              <a:rPr lang="hu-HU" altLang="hu-HU" dirty="0">
                <a:solidFill>
                  <a:srgbClr val="000000"/>
                </a:solidFill>
              </a:rPr>
              <a:t>Eszköz létrehozásáról, a 913/2010/EU rendelet módosításáról és a 680/2007/EK és 67/2010/EK rendelet hatályon kívül </a:t>
            </a:r>
            <a:r>
              <a:rPr lang="hu-HU" altLang="hu-HU" dirty="0" smtClean="0">
                <a:solidFill>
                  <a:srgbClr val="000000"/>
                </a:solidFill>
              </a:rPr>
              <a:t>helyezéséről</a:t>
            </a:r>
          </a:p>
          <a:p>
            <a:pPr marL="533400" indent="-533400" algn="just">
              <a:buClrTx/>
            </a:pPr>
            <a:r>
              <a:rPr lang="hu-HU" dirty="0"/>
              <a:t>A Bizottság 275/2014/EU felhatalmazáson alapuló rendelete (2014. január 7</a:t>
            </a:r>
            <a:r>
              <a:rPr lang="hu-HU" dirty="0" smtClean="0"/>
              <a:t>.) </a:t>
            </a:r>
            <a:r>
              <a:rPr lang="hu-HU" dirty="0"/>
              <a:t>az Európai Hálózatfinanszírozási Eszköz létrehozásáról szóló 1316/2013/EU európai parlamenti és tanácsi rendelet I. mellékletének </a:t>
            </a:r>
            <a:r>
              <a:rPr lang="hu-HU" dirty="0" smtClean="0"/>
              <a:t>módosításáról</a:t>
            </a:r>
            <a:endParaRPr lang="hu-HU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Hazai jogszabály: </a:t>
            </a:r>
            <a:r>
              <a:rPr lang="hu-HU" dirty="0"/>
              <a:t>75/2016. (IV. 5.) Korm. rendelet az Európai Hálózatfinanszírozási Eszközből származó források </a:t>
            </a:r>
            <a:r>
              <a:rPr lang="hu-HU" dirty="0" smtClean="0"/>
              <a:t>felhasználásáról</a:t>
            </a:r>
          </a:p>
          <a:p>
            <a:pPr algn="just"/>
            <a:r>
              <a:rPr lang="hu-HU" dirty="0"/>
              <a:t>A Kormány a közlekedési és az infokommunikációs projektek tekintetében egyedi ügyben hozott nyilvános határozatot tesz közzé a támogatási kérelmek Európai Bizottsághoz történő benyújtásának jóváhagyásáról. </a:t>
            </a:r>
            <a:endParaRPr lang="hu-HU" dirty="0" smtClean="0"/>
          </a:p>
          <a:p>
            <a:pPr algn="just"/>
            <a:r>
              <a:rPr lang="hu-HU" dirty="0" smtClean="0"/>
              <a:t>A </a:t>
            </a:r>
            <a:r>
              <a:rPr lang="hu-HU" dirty="0"/>
              <a:t>Kormány döntéseit a Fejlesztéspolitikai Koordinációs Bizottság készíti elő</a:t>
            </a:r>
            <a:r>
              <a:rPr lang="hu-HU" dirty="0" smtClean="0"/>
              <a:t>.</a:t>
            </a:r>
          </a:p>
          <a:p>
            <a:pPr algn="just"/>
            <a:r>
              <a:rPr lang="hu-HU" dirty="0" smtClean="0"/>
              <a:t>A CEF közlekedési, energia és távközlési projektekre vehető igénybe.</a:t>
            </a:r>
          </a:p>
          <a:p>
            <a:pPr algn="just"/>
            <a:r>
              <a:rPr lang="hu-HU" dirty="0" smtClean="0"/>
              <a:t>A projektek megvalósításáért a tagállamok felelősek.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</a:t>
            </a:r>
            <a:r>
              <a:rPr lang="hu-HU" altLang="hu-HU" dirty="0" smtClean="0">
                <a:solidFill>
                  <a:srgbClr val="000000"/>
                </a:solidFill>
              </a:rPr>
              <a:t>Eszköz célja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hu-HU" dirty="0"/>
              <a:t>olyan közös érdekű projektek végrehajtásának támogatása, amelyek új infrastruktúrák és szolgáltatások kifejlesztését és létrehozását vagy a meglévő infrastruktúra és szolgáltatások fejlesztését célozzák a közlekedési, távközlési és energiaágazatokban;</a:t>
            </a:r>
          </a:p>
          <a:p>
            <a:pPr lvl="0" algn="just"/>
            <a:r>
              <a:rPr lang="hu-HU" dirty="0"/>
              <a:t>a közlekedési ágazatban elsőbbség biztosítása a hiányzó kapcsolatok kialakításának;</a:t>
            </a:r>
          </a:p>
          <a:p>
            <a:pPr lvl="0" algn="just"/>
            <a:r>
              <a:rPr lang="hu-HU" dirty="0"/>
              <a:t>hozzájárulás azon projektek támogatásához, amelyek hozzáadott európai értékkel és jelentős társadalmi előnyökkel rendelkeznek, de nem részesülnek megfelelő piaci finanszírozásban</a:t>
            </a:r>
            <a:r>
              <a:rPr lang="hu-HU" dirty="0" smtClean="0"/>
              <a:t>;</a:t>
            </a:r>
          </a:p>
          <a:p>
            <a:pPr algn="just"/>
            <a:r>
              <a:rPr lang="hu-HU" dirty="0"/>
              <a:t>hozzájárulás az Európa 2020 stratégiához a jövőben várható forgalmat figyelembe vevő transzeurópai hálózatok fejlesztésével, valamint a magán, állami és vegyes beruházásokat ösztönző környezet létrehozásával</a:t>
            </a:r>
            <a:r>
              <a:rPr lang="hu-HU" dirty="0" smtClean="0"/>
              <a:t>;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25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solidFill>
                  <a:srgbClr val="000000"/>
                </a:solidFill>
              </a:rPr>
              <a:t>Közlekedéspolitika tartalma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hu-HU" altLang="hu-HU" dirty="0"/>
              <a:t>Az életminőség javítása, az egészség megőrzése, a területi különbségek csökkentése, a közlekedésbiztonság növelése, az épített és természeti környezet védelme</a:t>
            </a:r>
          </a:p>
          <a:p>
            <a:pPr algn="just">
              <a:lnSpc>
                <a:spcPct val="80000"/>
              </a:lnSpc>
            </a:pPr>
            <a:r>
              <a:rPr lang="hu-HU" altLang="hu-HU" dirty="0"/>
              <a:t>Az Európai Unióba való sikeres integrálódásunk elősegítése</a:t>
            </a:r>
          </a:p>
          <a:p>
            <a:pPr algn="just">
              <a:lnSpc>
                <a:spcPct val="80000"/>
              </a:lnSpc>
            </a:pPr>
            <a:r>
              <a:rPr lang="hu-HU" altLang="hu-HU" dirty="0"/>
              <a:t>A környező országokkal való kapcsolatok feltételeinek javítása, és ezen kapcsolatok bővítése</a:t>
            </a:r>
          </a:p>
          <a:p>
            <a:pPr algn="just">
              <a:lnSpc>
                <a:spcPct val="80000"/>
              </a:lnSpc>
            </a:pPr>
            <a:r>
              <a:rPr lang="hu-HU" altLang="hu-HU" dirty="0"/>
              <a:t>A területfejlesztési célok megvalósításának előmozdítása</a:t>
            </a:r>
          </a:p>
          <a:p>
            <a:pPr algn="just">
              <a:lnSpc>
                <a:spcPct val="80000"/>
              </a:lnSpc>
            </a:pPr>
            <a:r>
              <a:rPr lang="hu-HU" altLang="hu-HU" dirty="0"/>
              <a:t>A hatékony üzemeltetés és fenntartás feltételeinek megteremtése a szabályozott verseny segítségével.</a:t>
            </a: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6013" y="6308725"/>
            <a:ext cx="7056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</a:t>
            </a:r>
            <a:r>
              <a:rPr lang="hu-HU" altLang="hu-HU" sz="1400" b="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Gazdasági és Közlekedési Minisztérium: Magyar közlekedéspolitika 2003-2015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.</a:t>
            </a:r>
            <a:endParaRPr lang="hu-HU" altLang="hu-HU" sz="14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6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</a:t>
            </a:r>
            <a:r>
              <a:rPr lang="hu-HU" altLang="hu-HU" dirty="0" smtClean="0">
                <a:solidFill>
                  <a:srgbClr val="000000"/>
                </a:solidFill>
              </a:rPr>
              <a:t>Eszköz célja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hu-HU" dirty="0"/>
              <a:t>annak lehetővé tétele, hogy az Unió teljesíthesse a fenntartható fejlődéssel kapcsolatos céljait, hozzájárulva ezzel a közép és hosszú távú széndioxidkibocsátás-csökkentési céljai teljesüléséhez.</a:t>
            </a:r>
          </a:p>
          <a:p>
            <a:pPr algn="just"/>
            <a:r>
              <a:rPr lang="hu-HU" dirty="0" smtClean="0"/>
              <a:t>A </a:t>
            </a:r>
            <a:r>
              <a:rPr lang="hu-HU" dirty="0"/>
              <a:t>közlekedési ágazatban csak az alábbiakat célzó közös érdekű projekteket </a:t>
            </a:r>
            <a:r>
              <a:rPr lang="hu-HU" dirty="0" smtClean="0"/>
              <a:t>támogatják:</a:t>
            </a:r>
            <a:endParaRPr lang="hu-HU" dirty="0"/>
          </a:p>
          <a:p>
            <a:pPr lvl="0" algn="just"/>
            <a:r>
              <a:rPr lang="hu-HU" dirty="0"/>
              <a:t>szűk keresztmetszetek felszámolása, hiányzó kapcsolatok kialakítása és különösen a határokon átnyúló szakaszok fejlesztése;</a:t>
            </a:r>
          </a:p>
          <a:p>
            <a:pPr lvl="0" algn="just"/>
            <a:r>
              <a:rPr lang="hu-HU" dirty="0"/>
              <a:t>hosszú távon fenntartható és hatékony közlekedési rendszerek létrehozása, felkészülve a jövőben várható forgalomra, és lehetővé téve valamennyi közlekedési mód </a:t>
            </a:r>
            <a:r>
              <a:rPr lang="hu-HU" dirty="0" err="1"/>
              <a:t>dekarbonizációját</a:t>
            </a:r>
            <a:r>
              <a:rPr lang="hu-HU" dirty="0"/>
              <a:t>; valamint</a:t>
            </a:r>
          </a:p>
          <a:p>
            <a:pPr algn="just"/>
            <a:r>
              <a:rPr lang="hu-HU" dirty="0"/>
              <a:t>a közlekedési módok integrálásának és összekapcsolásának optimalizálása, valamint a közlekedési szolgáltatások átjárhatóságának javítása mellett a közlekedési infrastruktúra akadálymentességének biztosítása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3" y="1666195"/>
            <a:ext cx="11137783" cy="4397148"/>
          </a:xfrm>
        </p:spPr>
        <p:txBody>
          <a:bodyPr/>
          <a:lstStyle/>
          <a:p>
            <a:r>
              <a:rPr lang="hu-HU" dirty="0"/>
              <a:t>Közlekedés (teljes uniós költségvetés): 26,250 </a:t>
            </a:r>
            <a:r>
              <a:rPr lang="hu-HU" dirty="0" smtClean="0"/>
              <a:t>milliárd EUR</a:t>
            </a:r>
            <a:r>
              <a:rPr lang="hu-HU" dirty="0"/>
              <a:t>, melyből</a:t>
            </a:r>
          </a:p>
          <a:p>
            <a:pPr lvl="1"/>
            <a:r>
              <a:rPr lang="hu-HU" dirty="0" smtClean="0"/>
              <a:t>14,945 </a:t>
            </a:r>
            <a:r>
              <a:rPr lang="hu-HU" dirty="0"/>
              <a:t>milliárd euró valamennyi tagállam részére</a:t>
            </a:r>
          </a:p>
          <a:p>
            <a:pPr lvl="1"/>
            <a:r>
              <a:rPr lang="hu-HU" dirty="0" smtClean="0"/>
              <a:t>11,305 </a:t>
            </a:r>
            <a:r>
              <a:rPr lang="hu-HU" dirty="0"/>
              <a:t>milliárd euró a Kohéziós Alap </a:t>
            </a:r>
            <a:r>
              <a:rPr lang="hu-HU" dirty="0" smtClean="0"/>
              <a:t>tagállamainak</a:t>
            </a:r>
          </a:p>
          <a:p>
            <a:pPr algn="just"/>
            <a:r>
              <a:rPr lang="hu-HU" dirty="0"/>
              <a:t>nemzeti allokáció </a:t>
            </a:r>
            <a:r>
              <a:rPr lang="hu-HU" dirty="0" smtClean="0"/>
              <a:t>Magyarországnak </a:t>
            </a:r>
            <a:r>
              <a:rPr lang="hu-HU" dirty="0"/>
              <a:t>1,08 milliárd </a:t>
            </a:r>
            <a:r>
              <a:rPr lang="hu-HU" dirty="0" smtClean="0"/>
              <a:t>euró, </a:t>
            </a:r>
            <a:r>
              <a:rPr lang="hu-HU" dirty="0" err="1"/>
              <a:t>max</a:t>
            </a:r>
            <a:r>
              <a:rPr lang="hu-HU" dirty="0"/>
              <a:t>. 85 </a:t>
            </a:r>
            <a:r>
              <a:rPr lang="hu-HU" dirty="0" smtClean="0"/>
              <a:t>%-</a:t>
            </a:r>
            <a:r>
              <a:rPr lang="pt-BR" dirty="0" smtClean="0"/>
              <a:t>os </a:t>
            </a:r>
            <a:r>
              <a:rPr lang="pt-BR" dirty="0"/>
              <a:t>EU támogatási aránnyal és 15 %-</a:t>
            </a:r>
            <a:r>
              <a:rPr lang="pt-BR" dirty="0" smtClean="0"/>
              <a:t>os</a:t>
            </a:r>
            <a:r>
              <a:rPr lang="hu-HU" dirty="0" smtClean="0"/>
              <a:t> társfinanszírozással számolva 396 </a:t>
            </a:r>
            <a:r>
              <a:rPr lang="hu-HU" dirty="0"/>
              <a:t>Mrd </a:t>
            </a:r>
            <a:r>
              <a:rPr lang="hu-HU" dirty="0" smtClean="0"/>
              <a:t>Ft.</a:t>
            </a:r>
          </a:p>
          <a:p>
            <a:r>
              <a:rPr lang="hu-HU" dirty="0" smtClean="0"/>
              <a:t>IKOP </a:t>
            </a:r>
            <a:r>
              <a:rPr lang="hu-HU" dirty="0"/>
              <a:t>nagyprojektekkel közös projekt </a:t>
            </a:r>
            <a:r>
              <a:rPr lang="hu-HU" dirty="0" smtClean="0"/>
              <a:t>előkészítési módszer</a:t>
            </a:r>
            <a:endParaRPr lang="hu-HU" dirty="0"/>
          </a:p>
          <a:p>
            <a:r>
              <a:rPr lang="hu-HU" dirty="0" smtClean="0"/>
              <a:t>Energetika</a:t>
            </a:r>
            <a:r>
              <a:rPr lang="hu-HU" dirty="0"/>
              <a:t>: 5,850 milliárd euró az energia infrastruktúrára.</a:t>
            </a:r>
          </a:p>
          <a:p>
            <a:r>
              <a:rPr lang="hu-HU" dirty="0"/>
              <a:t>T</a:t>
            </a:r>
            <a:r>
              <a:rPr lang="hu-HU" dirty="0" smtClean="0"/>
              <a:t>ávközlés</a:t>
            </a:r>
            <a:r>
              <a:rPr lang="hu-HU" dirty="0"/>
              <a:t>: 1,141 milliárd euró a szélessávú és </a:t>
            </a:r>
            <a:r>
              <a:rPr lang="hu-HU" dirty="0" smtClean="0"/>
              <a:t>digitális szolgáltatásokra</a:t>
            </a:r>
            <a:endParaRPr lang="en-US" dirty="0"/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407894" y="623961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Horváth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</a:t>
            </a: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eatrix: A CEF pályázatok rendszere, projektek. Közlekedésfejlesztés Magyarországon Konferencia Balatonföldvár 2015. május 13. 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236537"/>
            <a:ext cx="10945906" cy="4397148"/>
          </a:xfrm>
        </p:spPr>
        <p:txBody>
          <a:bodyPr/>
          <a:lstStyle/>
          <a:p>
            <a:r>
              <a:rPr lang="hu-HU" dirty="0" smtClean="0"/>
              <a:t>Maximális támogatási intenzitások</a:t>
            </a:r>
            <a:endParaRPr lang="en-US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20" y="1652531"/>
            <a:ext cx="7326521" cy="4693186"/>
          </a:xfrm>
          <a:prstGeom prst="rect">
            <a:avLst/>
          </a:prstGeom>
        </p:spPr>
      </p:pic>
      <p:sp>
        <p:nvSpPr>
          <p:cNvPr id="7" name="Szövegdoboz 7"/>
          <p:cNvSpPr txBox="1">
            <a:spLocks noChangeArrowheads="1"/>
          </p:cNvSpPr>
          <p:nvPr/>
        </p:nvSpPr>
        <p:spPr bwMode="auto">
          <a:xfrm>
            <a:off x="407894" y="6334780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Horváth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</a:t>
            </a: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eatrix: A CEF pályázatok rendszere, projektek. Közlekedésfejlesztés Magyarországon Konferencia Balatonföldvár 2015. május 13. 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CEF prioritások:</a:t>
            </a:r>
          </a:p>
          <a:p>
            <a:r>
              <a:rPr lang="hu-HU" dirty="0"/>
              <a:t>Határon átnyúló </a:t>
            </a:r>
            <a:r>
              <a:rPr lang="hu-HU" dirty="0" smtClean="0"/>
              <a:t>nagyprojektek a TEN-T hálózaton</a:t>
            </a:r>
            <a:endParaRPr lang="hu-HU" dirty="0"/>
          </a:p>
          <a:p>
            <a:r>
              <a:rPr lang="hu-HU" dirty="0" smtClean="0"/>
              <a:t>Egyéb </a:t>
            </a:r>
            <a:r>
              <a:rPr lang="hu-HU" dirty="0"/>
              <a:t>határon átnyúló, szűk keresztmetszet </a:t>
            </a:r>
            <a:r>
              <a:rPr lang="hu-HU" dirty="0" smtClean="0"/>
              <a:t>és multimodális </a:t>
            </a:r>
            <a:r>
              <a:rPr lang="hu-HU" dirty="0"/>
              <a:t>projektek</a:t>
            </a:r>
          </a:p>
          <a:p>
            <a:r>
              <a:rPr lang="hu-HU" dirty="0" smtClean="0"/>
              <a:t>Horizontális </a:t>
            </a:r>
            <a:r>
              <a:rPr lang="hu-HU" dirty="0"/>
              <a:t>projektek</a:t>
            </a:r>
            <a:r>
              <a:rPr lang="hu-HU" dirty="0" smtClean="0"/>
              <a:t>: SESAR (légi), ERTMS (vasúti)</a:t>
            </a:r>
            <a:endParaRPr lang="hu-HU" dirty="0"/>
          </a:p>
          <a:p>
            <a:r>
              <a:rPr lang="hu-HU" dirty="0" smtClean="0"/>
              <a:t>Egyéb </a:t>
            </a:r>
            <a:r>
              <a:rPr lang="hu-HU" dirty="0"/>
              <a:t>telematikai alkalmazások (RIS, ITS, </a:t>
            </a:r>
            <a:r>
              <a:rPr lang="hu-HU" dirty="0" err="1" smtClean="0"/>
              <a:t>e-Maritime</a:t>
            </a:r>
            <a:r>
              <a:rPr lang="hu-HU" dirty="0"/>
              <a:t>…)</a:t>
            </a:r>
          </a:p>
          <a:p>
            <a:r>
              <a:rPr lang="hu-HU" dirty="0" smtClean="0"/>
              <a:t>Tengeri </a:t>
            </a:r>
            <a:r>
              <a:rPr lang="hu-HU" dirty="0"/>
              <a:t>gyorsforgalmi utak és LNG</a:t>
            </a:r>
          </a:p>
          <a:p>
            <a:r>
              <a:rPr lang="hu-HU" dirty="0" smtClean="0"/>
              <a:t>Új </a:t>
            </a:r>
            <a:r>
              <a:rPr lang="hu-HU" dirty="0"/>
              <a:t>technológiák és </a:t>
            </a:r>
            <a:r>
              <a:rPr lang="hu-HU" dirty="0" smtClean="0"/>
              <a:t>innováció</a:t>
            </a:r>
          </a:p>
          <a:p>
            <a:r>
              <a:rPr lang="hu-HU" dirty="0" smtClean="0"/>
              <a:t>CEF pályázati fordulók: 2014, 2015, 2016.</a:t>
            </a:r>
            <a:endParaRPr lang="en-US" dirty="0"/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407894" y="6334780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Horváth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</a:t>
            </a: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eatrix: A CEF pályázatok rendszere, projektek. Közlekedésfejlesztés Magyarországon Konferencia Balatonföldvár 2015. május 13. 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/>
              <a:t>A CEF pályázatok értékelése a korábbi TEN-T </a:t>
            </a:r>
            <a:r>
              <a:rPr lang="hu-HU" dirty="0" smtClean="0"/>
              <a:t>pályázatok értékeléséhez </a:t>
            </a:r>
            <a:r>
              <a:rPr lang="hu-HU" dirty="0"/>
              <a:t>hasonlóan történik, azaz érdemben eltér </a:t>
            </a:r>
            <a:r>
              <a:rPr lang="hu-HU" dirty="0" smtClean="0"/>
              <a:t>a KÖZOP/IKOP </a:t>
            </a:r>
            <a:r>
              <a:rPr lang="hu-HU" dirty="0"/>
              <a:t>nagyprojektek elbírálási folyamatától pl. </a:t>
            </a:r>
            <a:r>
              <a:rPr lang="hu-HU" dirty="0" smtClean="0"/>
              <a:t>az értékelés </a:t>
            </a:r>
            <a:r>
              <a:rPr lang="hu-HU" dirty="0"/>
              <a:t>során nincsenek kérdések, nincs </a:t>
            </a:r>
            <a:r>
              <a:rPr lang="hu-HU" dirty="0" smtClean="0"/>
              <a:t>hiánypótlási lehetőség</a:t>
            </a:r>
            <a:r>
              <a:rPr lang="hu-HU" dirty="0"/>
              <a:t>, így kiemelten fontos a jó minőség. </a:t>
            </a:r>
            <a:endParaRPr lang="hu-HU" dirty="0" smtClean="0"/>
          </a:p>
          <a:p>
            <a:pPr algn="just"/>
            <a:r>
              <a:rPr lang="hu-HU" dirty="0" smtClean="0"/>
              <a:t>Az értékelésbe az </a:t>
            </a:r>
            <a:r>
              <a:rPr lang="hu-HU" dirty="0"/>
              <a:t>Európai Bizottság (DG MOVE) és az </a:t>
            </a:r>
            <a:r>
              <a:rPr lang="hu-HU" dirty="0" smtClean="0"/>
              <a:t>INEA (</a:t>
            </a:r>
            <a:r>
              <a:rPr lang="en-US" dirty="0">
                <a:solidFill>
                  <a:srgbClr val="000000"/>
                </a:solidFill>
              </a:rPr>
              <a:t>Innovation and Networks Executive Agency</a:t>
            </a:r>
            <a:r>
              <a:rPr lang="hu-HU" dirty="0" smtClean="0"/>
              <a:t>) független szakértőket </a:t>
            </a:r>
            <a:r>
              <a:rPr lang="hu-HU" dirty="0"/>
              <a:t>is bevon más érintett főigazgatóságok </a:t>
            </a:r>
            <a:r>
              <a:rPr lang="hu-HU" dirty="0" smtClean="0"/>
              <a:t>mellett (külső és belső értékelés).</a:t>
            </a:r>
            <a:endParaRPr lang="hu-HU" dirty="0"/>
          </a:p>
          <a:p>
            <a:pPr algn="just"/>
            <a:r>
              <a:rPr lang="hu-HU" dirty="0"/>
              <a:t>Az értékelés pontozással történik (0-5 skálán), a </a:t>
            </a:r>
            <a:r>
              <a:rPr lang="hu-HU" dirty="0" smtClean="0"/>
              <a:t>következő szempontok </a:t>
            </a:r>
            <a:r>
              <a:rPr lang="hu-HU" dirty="0"/>
              <a:t>szerint: érettség (előkészítettség), minőség, </a:t>
            </a:r>
            <a:r>
              <a:rPr lang="hu-HU" dirty="0" smtClean="0"/>
              <a:t>a projekt </a:t>
            </a:r>
            <a:r>
              <a:rPr lang="hu-HU" dirty="0"/>
              <a:t>hatása, relevancia</a:t>
            </a:r>
            <a:r>
              <a:rPr lang="hu-HU" dirty="0" smtClean="0"/>
              <a:t>.</a:t>
            </a:r>
          </a:p>
          <a:p>
            <a:pPr algn="just"/>
            <a:r>
              <a:rPr lang="hu-HU" dirty="0" smtClean="0"/>
              <a:t>A három pályázati fordulóban hazánk a teljes lehetőséget kihasználta.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</a:t>
            </a:r>
            <a:r>
              <a:rPr lang="hu-HU" altLang="hu-HU" dirty="0" smtClean="0">
                <a:solidFill>
                  <a:srgbClr val="000000"/>
                </a:solidFill>
              </a:rPr>
              <a:t>Eszköz projektek I.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80" y="1402906"/>
            <a:ext cx="8558571" cy="4612304"/>
          </a:xfrm>
          <a:prstGeom prst="rect">
            <a:avLst/>
          </a:prstGeom>
        </p:spPr>
      </p:pic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297725" y="6334861"/>
            <a:ext cx="80200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dirty="0">
                <a:solidFill>
                  <a:srgbClr val="000000"/>
                </a:solidFill>
                <a:latin typeface="+mn-lt"/>
              </a:rPr>
              <a:t>https://ec.europa.eu/inea/en/connecting-europe-facility/cef-transport/projects-by-country/hungary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365125"/>
            <a:ext cx="10218145" cy="1006475"/>
          </a:xfrm>
        </p:spPr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</a:t>
            </a:r>
            <a:r>
              <a:rPr lang="hu-HU" altLang="hu-HU" dirty="0" smtClean="0">
                <a:solidFill>
                  <a:srgbClr val="000000"/>
                </a:solidFill>
              </a:rPr>
              <a:t>Eszköz projektek II.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953" y="1371600"/>
            <a:ext cx="8531316" cy="4866747"/>
          </a:xfrm>
          <a:prstGeom prst="rect">
            <a:avLst/>
          </a:prstGeom>
        </p:spPr>
      </p:pic>
      <p:sp>
        <p:nvSpPr>
          <p:cNvPr id="6" name="Szövegdoboz 7"/>
          <p:cNvSpPr txBox="1">
            <a:spLocks noChangeArrowheads="1"/>
          </p:cNvSpPr>
          <p:nvPr/>
        </p:nvSpPr>
        <p:spPr bwMode="auto">
          <a:xfrm>
            <a:off x="407894" y="6334780"/>
            <a:ext cx="75355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dirty="0">
                <a:solidFill>
                  <a:srgbClr val="000000"/>
                </a:solidFill>
                <a:latin typeface="+mn-lt"/>
              </a:rPr>
              <a:t>https://ec.europa.eu/inea/sites/inea/files/2016_cef_tran_brochure_web.pdf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365125"/>
            <a:ext cx="10251195" cy="1006475"/>
          </a:xfrm>
        </p:spPr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</a:t>
            </a:r>
            <a:r>
              <a:rPr lang="hu-HU" altLang="hu-HU" dirty="0" smtClean="0">
                <a:solidFill>
                  <a:srgbClr val="000000"/>
                </a:solidFill>
              </a:rPr>
              <a:t>Eszköz projektek III.</a:t>
            </a:r>
            <a:endParaRPr lang="en-US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34023"/>
              </p:ext>
            </p:extLst>
          </p:nvPr>
        </p:nvGraphicFramePr>
        <p:xfrm>
          <a:off x="1855731" y="1545931"/>
          <a:ext cx="81280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C-ROADS</a:t>
                      </a:r>
                      <a:r>
                        <a:rPr lang="hu-HU" sz="2400" baseline="0" dirty="0" smtClean="0"/>
                        <a:t> infrastruktúra összekapcsolt és önvezető járművekhez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CROCODILE 3 intelligens közlekedési rendszerelemek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NEXT-E elektromos gyorstöltőállomás hálózat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Budapest vasúti</a:t>
                      </a:r>
                      <a:r>
                        <a:rPr lang="hu-HU" sz="2400" baseline="0" dirty="0" smtClean="0"/>
                        <a:t> csomópont tanulmány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TAF-TSI vasúti teherszállítási</a:t>
                      </a:r>
                      <a:r>
                        <a:rPr lang="hu-HU" sz="2400" baseline="0" dirty="0" smtClean="0"/>
                        <a:t> telematika</a:t>
                      </a:r>
                      <a:endParaRPr lang="hu-H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kikötői információs rendszer fejlesztés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légi közlekedés: teljesítmény</a:t>
                      </a:r>
                      <a:r>
                        <a:rPr lang="hu-HU" sz="2400" baseline="0" dirty="0" smtClean="0"/>
                        <a:t> alapú </a:t>
                      </a:r>
                      <a:r>
                        <a:rPr lang="hu-HU" sz="2400" dirty="0" smtClean="0"/>
                        <a:t>navigációs rendszer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légi közlekedés: meteorológiai szolgáltatás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légi közlekedés: SESAR megvalósítás I. ütem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légi közlekedés: SESAR megvalósítás II. ütem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zövegdoboz 7"/>
          <p:cNvSpPr txBox="1">
            <a:spLocks noChangeArrowheads="1"/>
          </p:cNvSpPr>
          <p:nvPr/>
        </p:nvSpPr>
        <p:spPr bwMode="auto">
          <a:xfrm>
            <a:off x="407894" y="6334780"/>
            <a:ext cx="78217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dirty="0">
                <a:solidFill>
                  <a:srgbClr val="000000"/>
                </a:solidFill>
                <a:latin typeface="+mn-lt"/>
              </a:rPr>
              <a:t>https://ec.europa.eu/transport/sites/transport/files/2016-cef-call/2016-cef-country-fiche-hu.pdf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465" y="108891"/>
            <a:ext cx="9982200" cy="1006475"/>
          </a:xfrm>
        </p:spPr>
        <p:txBody>
          <a:bodyPr/>
          <a:lstStyle/>
          <a:p>
            <a:r>
              <a:rPr lang="hu-HU" dirty="0" smtClean="0"/>
              <a:t>NIF Zrt. Közútfejlesztési projektjei 2014-20</a:t>
            </a:r>
            <a:endParaRPr lang="en-US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65" y="1115366"/>
            <a:ext cx="9083407" cy="5209822"/>
          </a:xfrm>
          <a:prstGeom prst="rect">
            <a:avLst/>
          </a:prstGeom>
        </p:spPr>
      </p:pic>
      <p:sp>
        <p:nvSpPr>
          <p:cNvPr id="12" name="Szövegdoboz 7"/>
          <p:cNvSpPr txBox="1">
            <a:spLocks noChangeArrowheads="1"/>
          </p:cNvSpPr>
          <p:nvPr/>
        </p:nvSpPr>
        <p:spPr bwMode="auto">
          <a:xfrm>
            <a:off x="407894" y="6323664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Juhász Zoltán László: Magyarországi útfejlesztések beruházói szemmel. </a:t>
            </a:r>
            <a:r>
              <a:rPr lang="hu-HU" sz="14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Aktuális projektek – M60 továbbépítése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hu-HU" dirty="0"/>
              <a:t>M60 gyorsforgalmi út Pécs – Barcs országhatár közötti szakasz előkészítése</a:t>
            </a:r>
          </a:p>
          <a:p>
            <a:pPr algn="just">
              <a:spcAft>
                <a:spcPts val="1200"/>
              </a:spcAft>
            </a:pPr>
            <a:r>
              <a:rPr lang="hu-HU" dirty="0"/>
              <a:t>A projekt keretein belül folytatódik az M60 gyorsforgalmi út tervezése, amely Pécstől Barcs érintésével egészen a magyar-horvát határig vezet majd.</a:t>
            </a:r>
          </a:p>
          <a:p>
            <a:pPr algn="just">
              <a:spcAft>
                <a:spcPts val="1200"/>
              </a:spcAft>
            </a:pPr>
            <a:r>
              <a:rPr lang="hu-HU" dirty="0"/>
              <a:t>A projekt során a várhatóan 60 km hosszú szakaszra a Környezetvédelmi hatástanulmány és a Megvalósíthatósági tanulmány készül.</a:t>
            </a:r>
          </a:p>
          <a:p>
            <a:pPr algn="just">
              <a:spcAft>
                <a:spcPts val="1200"/>
              </a:spcAft>
            </a:pPr>
            <a:r>
              <a:rPr lang="hu-HU" dirty="0"/>
              <a:t>Tervezők: </a:t>
            </a:r>
            <a:r>
              <a:rPr lang="hu-HU" dirty="0" smtClean="0"/>
              <a:t>UNITEF-83 </a:t>
            </a:r>
            <a:r>
              <a:rPr lang="hu-HU" dirty="0"/>
              <a:t>Műszaki Tervező és Fejlesztő Zrt. és VIKÖTI Mérnök Iroda Kft.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95536" y="6463208"/>
            <a:ext cx="790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http://nif.hu/projektek/2016/07/m60-pecs-barcs-orszaghatar-kozotti-szakasz-elokeszitese</a:t>
            </a:r>
            <a:r>
              <a:rPr lang="hu-HU" sz="1400" dirty="0" smtClean="0"/>
              <a:t>/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0163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mtClean="0"/>
              <a:t>Az EU Fehér Könyve a közlekedésről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1" y="1628776"/>
            <a:ext cx="8755064" cy="4467225"/>
          </a:xfrm>
        </p:spPr>
        <p:txBody>
          <a:bodyPr/>
          <a:lstStyle/>
          <a:p>
            <a:pPr algn="just"/>
            <a:r>
              <a:rPr lang="hu-HU" altLang="hu-HU" dirty="0" smtClean="0"/>
              <a:t>A közlekedés alapvető jelentőségű a gazdaság és a társadalom számára A mobilitás létfontosságú a belső piac működéséhez és az utazási szabadságukkal élő polgárok életminősége szempontjából. A közlekedés gazdasági növekedéssel és munkahelyteremtéssel jár: fenntarthatónak kell lennie, figyelembe véve az előttünk álló kihívásokat. A közlekedés globális rendszer, ezért a hatékony intézkedés szoros nemzetközi együttműködést feltételez.</a:t>
            </a:r>
          </a:p>
        </p:txBody>
      </p:sp>
      <p:sp>
        <p:nvSpPr>
          <p:cNvPr id="31749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</p:spTree>
    <p:extLst>
      <p:ext uri="{BB962C8B-B14F-4D97-AF65-F5344CB8AC3E}">
        <p14:creationId xmlns:p14="http://schemas.microsoft.com/office/powerpoint/2010/main" val="2271195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Aktuális projektek – M60 továbbépítése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30" y="1277131"/>
            <a:ext cx="7170420" cy="507492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95536" y="6523291"/>
            <a:ext cx="790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http://nif.hu/projektek/2016/07/m60-pecs-barcs-orszaghatar-kozotti-szakasz-elokeszitese</a:t>
            </a:r>
            <a:r>
              <a:rPr lang="hu-HU" sz="1400" dirty="0" smtClean="0"/>
              <a:t>/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2359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Aktuális </a:t>
            </a:r>
            <a:r>
              <a:rPr lang="hu-HU" dirty="0"/>
              <a:t>projektek – M60 továbbépítése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371600"/>
            <a:ext cx="10945906" cy="4397148"/>
          </a:xfrm>
        </p:spPr>
        <p:txBody>
          <a:bodyPr/>
          <a:lstStyle/>
          <a:p>
            <a:r>
              <a:rPr lang="hu-HU" dirty="0"/>
              <a:t>M60 – Szigetvár önkormányzati egyeztetés alapján módosított </a:t>
            </a:r>
            <a:r>
              <a:rPr lang="hu-HU" dirty="0" smtClean="0"/>
              <a:t>változat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17" y="2095908"/>
            <a:ext cx="8450580" cy="367284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92992" y="6463208"/>
            <a:ext cx="5762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http://</a:t>
            </a:r>
            <a:r>
              <a:rPr lang="hu-HU" sz="1400" dirty="0" smtClean="0"/>
              <a:t>www.szigetvar.hu/sites/default/files/12-es_napirend_0.pdf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862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Aktuális projektek – Vasútvonal korszerűsítés</a:t>
            </a:r>
            <a:br>
              <a:rPr lang="hu-HU" dirty="0"/>
            </a:br>
            <a:r>
              <a:rPr lang="hu-HU" dirty="0"/>
              <a:t>Százhalombatta - Pusztaszabolcs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hu-HU" dirty="0"/>
              <a:t>A projektben megtörténik mintegy 12 km hosszú, új elkerülő nyomvonal építése Százhalombatta – Ercsi elágazás között, 160km/h, 225 </a:t>
            </a:r>
            <a:r>
              <a:rPr lang="hu-HU" dirty="0" err="1"/>
              <a:t>kN</a:t>
            </a:r>
            <a:r>
              <a:rPr lang="hu-HU" dirty="0"/>
              <a:t> paraméterekkel. </a:t>
            </a:r>
          </a:p>
          <a:p>
            <a:pPr algn="just">
              <a:spcAft>
                <a:spcPts val="1200"/>
              </a:spcAft>
            </a:pPr>
            <a:r>
              <a:rPr lang="hu-HU" dirty="0"/>
              <a:t>Az Ercsi elágazás – Pusztaszabolcs szakasz, Százhalombatta, Ercsi, Iváncsa, Pusztaszabolcs vasútállomások korszerűsítése valósul meg. </a:t>
            </a:r>
          </a:p>
          <a:p>
            <a:pPr algn="just">
              <a:spcAft>
                <a:spcPts val="1200"/>
              </a:spcAft>
            </a:pPr>
            <a:r>
              <a:rPr lang="hu-HU" dirty="0"/>
              <a:t>Érd vasútállomás és Érd alsó megállóhelyek között mintegy 1,5 km hosszú új összekötővágány épül, a beépítettség és a földrajzi viszonyok miatt 80 km/h sebességgel. </a:t>
            </a:r>
          </a:p>
          <a:p>
            <a:pPr>
              <a:spcAft>
                <a:spcPts val="1200"/>
              </a:spcAft>
            </a:pPr>
            <a:r>
              <a:rPr lang="hu-HU" dirty="0"/>
              <a:t>Tervezők:  UTIBER Közúti Beruházó Kft., UVATERV Út-, Vasúttervező Zrt.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7118" y="6357938"/>
            <a:ext cx="8372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http://nif.hu/projektek/2015/10/kelenfold-pusztaszabolcs-vasutvonal-atepitese-ii-utem-szazhalombatta-kiz-pusztaszabolcsbez-vonalszakasz-korszerusitese-es-etcs-2-vonatbefolyasolo-rendszer-telepitese/</a:t>
            </a:r>
          </a:p>
        </p:txBody>
      </p:sp>
    </p:spTree>
    <p:extLst>
      <p:ext uri="{BB962C8B-B14F-4D97-AF65-F5344CB8AC3E}">
        <p14:creationId xmlns:p14="http://schemas.microsoft.com/office/powerpoint/2010/main" val="16585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Aktuális projektek – Vasútvonal korszerűsítés</a:t>
            </a:r>
            <a:br>
              <a:rPr lang="hu-HU" dirty="0"/>
            </a:br>
            <a:r>
              <a:rPr lang="hu-HU" dirty="0"/>
              <a:t>Százhalombatta - Pusztaszabolcs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77118" y="6357938"/>
            <a:ext cx="8372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http://nif.hu/projektek/2015/10/kelenfold-pusztaszabolcs-vasutvonal-atepitese-ii-utem-szazhalombatta-kiz-pusztaszabolcsbez-vonalszakasz-korszerusitese-es-etcs-2-vonatbefolyasolo-rendszer-telepitese/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618" y="1371600"/>
            <a:ext cx="3488398" cy="491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Aktuális projektek </a:t>
            </a:r>
            <a:r>
              <a:rPr lang="hu-HU" dirty="0" smtClean="0"/>
              <a:t>– C-ROADS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/>
              <a:t>Magyarországon 2015-ben valósult meg egy </a:t>
            </a:r>
            <a:r>
              <a:rPr lang="hu-HU" dirty="0" smtClean="0"/>
              <a:t>az infrastruktúra </a:t>
            </a:r>
            <a:r>
              <a:rPr lang="hu-HU" dirty="0"/>
              <a:t>és a jármű közötti </a:t>
            </a:r>
            <a:r>
              <a:rPr lang="hu-HU" dirty="0" smtClean="0"/>
              <a:t>kommunikációt lehetővé </a:t>
            </a:r>
            <a:r>
              <a:rPr lang="hu-HU" dirty="0"/>
              <a:t>tévő ún. kooperatív kísérleti rendszer az </a:t>
            </a:r>
            <a:r>
              <a:rPr lang="hu-HU" dirty="0" smtClean="0"/>
              <a:t>M1 autópályán</a:t>
            </a:r>
            <a:r>
              <a:rPr lang="hu-HU" dirty="0"/>
              <a:t>.</a:t>
            </a:r>
          </a:p>
          <a:p>
            <a:pPr algn="just"/>
            <a:r>
              <a:rPr lang="pt-BR" dirty="0" smtClean="0"/>
              <a:t>Az </a:t>
            </a:r>
            <a:r>
              <a:rPr lang="pt-BR" dirty="0"/>
              <a:t>innovatív technológia a közeljövő </a:t>
            </a:r>
            <a:r>
              <a:rPr lang="pt-BR" dirty="0" smtClean="0"/>
              <a:t>fontos</a:t>
            </a:r>
            <a:r>
              <a:rPr lang="hu-HU" dirty="0" smtClean="0"/>
              <a:t> forgalomszabályozási </a:t>
            </a:r>
            <a:r>
              <a:rPr lang="hu-HU" dirty="0"/>
              <a:t>és információs rendszere lesz, </a:t>
            </a:r>
            <a:r>
              <a:rPr lang="hu-HU" dirty="0" smtClean="0"/>
              <a:t>ami közvetlen</a:t>
            </a:r>
            <a:r>
              <a:rPr lang="hu-HU" dirty="0"/>
              <a:t>, kétirányú információátadást tesz lehetővé </a:t>
            </a:r>
            <a:r>
              <a:rPr lang="hu-HU" dirty="0" smtClean="0"/>
              <a:t>a járművek </a:t>
            </a:r>
            <a:r>
              <a:rPr lang="hu-HU" dirty="0"/>
              <a:t>és az út mentén telepített rövid </a:t>
            </a:r>
            <a:r>
              <a:rPr lang="hu-HU" dirty="0" smtClean="0"/>
              <a:t>hatótávolságú rádióadó </a:t>
            </a:r>
            <a:r>
              <a:rPr lang="hu-HU" dirty="0"/>
              <a:t>között.</a:t>
            </a:r>
          </a:p>
          <a:p>
            <a:pPr algn="just"/>
            <a:r>
              <a:rPr lang="hu-HU" dirty="0" smtClean="0"/>
              <a:t>A </a:t>
            </a:r>
            <a:r>
              <a:rPr lang="hu-HU" dirty="0"/>
              <a:t>C-ROADS projekt célja az egyes </a:t>
            </a:r>
            <a:r>
              <a:rPr lang="hu-HU" dirty="0" smtClean="0"/>
              <a:t>tagországokban megvalósított </a:t>
            </a:r>
            <a:r>
              <a:rPr lang="hu-HU" dirty="0"/>
              <a:t>kísérleti rendszerekkel </a:t>
            </a:r>
            <a:r>
              <a:rPr lang="hu-HU" dirty="0" smtClean="0"/>
              <a:t>szerzett tapasztalatok </a:t>
            </a:r>
            <a:r>
              <a:rPr lang="hu-HU" dirty="0"/>
              <a:t>összegzése, a </a:t>
            </a:r>
            <a:r>
              <a:rPr lang="hu-HU" dirty="0" smtClean="0"/>
              <a:t>szolgáltatások harmonizációja</a:t>
            </a:r>
            <a:r>
              <a:rPr lang="hu-HU" dirty="0"/>
              <a:t>, a rendszerek kialakítására </a:t>
            </a:r>
            <a:r>
              <a:rPr lang="hu-HU" dirty="0" smtClean="0"/>
              <a:t>vonatkozó ajánlások megfogalmazása.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77118" y="6357938"/>
            <a:ext cx="8372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</a:t>
            </a:r>
            <a:r>
              <a:rPr lang="hu-HU" sz="1400" dirty="0" smtClean="0"/>
              <a:t>Dr. Lindenbach Ágnes: </a:t>
            </a:r>
            <a:r>
              <a:rPr lang="hu-HU" sz="1400" dirty="0"/>
              <a:t>Az Európai Mobilitási </a:t>
            </a:r>
            <a:r>
              <a:rPr lang="hu-HU" sz="1400" dirty="0" smtClean="0"/>
              <a:t>Hálózat finanszírozása az </a:t>
            </a:r>
            <a:r>
              <a:rPr lang="hu-HU" sz="1400" dirty="0"/>
              <a:t>Európai Hálózatfejlesztési Eszközön</a:t>
            </a:r>
          </a:p>
          <a:p>
            <a:r>
              <a:rPr lang="hu-HU" sz="1400" dirty="0"/>
              <a:t>(CEF: </a:t>
            </a:r>
            <a:r>
              <a:rPr lang="hu-HU" sz="1400" dirty="0" err="1"/>
              <a:t>Connecting</a:t>
            </a:r>
            <a:r>
              <a:rPr lang="hu-HU" sz="1400" dirty="0"/>
              <a:t> Europe </a:t>
            </a:r>
            <a:r>
              <a:rPr lang="hu-HU" sz="1400" dirty="0" err="1"/>
              <a:t>Facility</a:t>
            </a:r>
            <a:r>
              <a:rPr lang="hu-HU" sz="1400" dirty="0" smtClean="0"/>
              <a:t>) keresztül. PTE MIK előadás 2017. december 1.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1431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Aktuális projektek </a:t>
            </a:r>
            <a:r>
              <a:rPr lang="hu-HU" dirty="0" smtClean="0"/>
              <a:t>– C-ROADS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77118" y="6357938"/>
            <a:ext cx="8372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</a:t>
            </a:r>
            <a:r>
              <a:rPr lang="hu-HU" sz="1400" dirty="0" err="1" smtClean="0"/>
              <a:t>Tomaschek</a:t>
            </a:r>
            <a:r>
              <a:rPr lang="hu-HU" sz="1400" dirty="0" smtClean="0"/>
              <a:t> Tamás Attila: Hazai V2I alkalmazások. ITS Hungary Egyesület C-ITS Workshop 2016. febr. 18.</a:t>
            </a:r>
            <a:endParaRPr lang="hu-HU" sz="1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43" y="1371600"/>
            <a:ext cx="8214360" cy="446532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471" y="518160"/>
            <a:ext cx="1508760" cy="5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>
          <a:xfrm>
            <a:off x="2135188" y="341313"/>
            <a:ext cx="7772400" cy="1200150"/>
          </a:xfrm>
        </p:spPr>
        <p:txBody>
          <a:bodyPr>
            <a:normAutofit fontScale="90000"/>
          </a:bodyPr>
          <a:lstStyle/>
          <a:p>
            <a:r>
              <a:rPr lang="hu-HU" altLang="hu-HU" smtClean="0"/>
              <a:t>Az Európai Unió legfontosabb közlekedési joganyagai</a:t>
            </a:r>
          </a:p>
        </p:txBody>
      </p:sp>
      <p:sp>
        <p:nvSpPr>
          <p:cNvPr id="47107" name="Tartalom helye 2"/>
          <p:cNvSpPr>
            <a:spLocks noGrp="1"/>
          </p:cNvSpPr>
          <p:nvPr>
            <p:ph idx="1"/>
          </p:nvPr>
        </p:nvSpPr>
        <p:spPr>
          <a:xfrm>
            <a:off x="903383" y="1773238"/>
            <a:ext cx="9078817" cy="4322762"/>
          </a:xfrm>
        </p:spPr>
        <p:txBody>
          <a:bodyPr/>
          <a:lstStyle/>
          <a:p>
            <a:pPr algn="just"/>
            <a:r>
              <a:rPr lang="hu-HU" altLang="hu-HU" sz="2000" dirty="0"/>
              <a:t>A Tanács 1108/70/EGK Rendelete a vasúti, közúti és belvízi közlekedéssel kapcsolatos infrastrukturális kiadásokra vonatkozó elszámolási rend bevezetéséről</a:t>
            </a:r>
          </a:p>
          <a:p>
            <a:pPr algn="just"/>
            <a:r>
              <a:rPr lang="hu-HU" altLang="hu-HU" sz="2000" dirty="0"/>
              <a:t>Az Európai Parlament és a Tanács 1370/2007/EK Rendelete a vasúti és közúti személyszállítási közszolgáltatásról,</a:t>
            </a:r>
          </a:p>
          <a:p>
            <a:pPr algn="just"/>
            <a:r>
              <a:rPr lang="hu-HU" altLang="hu-HU" sz="2000" dirty="0"/>
              <a:t>Az Európai Közösségek Bizottsága COM(2007) 551 Zöld Könyve - A városi mobilitás új kultúrája felé </a:t>
            </a:r>
          </a:p>
          <a:p>
            <a:pPr algn="just"/>
            <a:r>
              <a:rPr lang="hu-HU" altLang="hu-HU" sz="2000" dirty="0"/>
              <a:t>Az Európai Közösségek Bizottsága COM(2008) 886 Közleménye - Cselekvési terv az intelligens közlekedési rendszerek alkalmazásának európai bevezetésére</a:t>
            </a:r>
          </a:p>
          <a:p>
            <a:pPr algn="just"/>
            <a:r>
              <a:rPr lang="hu-HU" altLang="hu-HU" sz="2000" dirty="0"/>
              <a:t>Az Európai Parlament és a Tanács 2008/96/EK Irányelve a közúti infrastruktúra közlekedésbiztonsági </a:t>
            </a:r>
            <a:r>
              <a:rPr lang="hu-HU" altLang="hu-HU" sz="2000" dirty="0" smtClean="0"/>
              <a:t>kezeléséről</a:t>
            </a:r>
          </a:p>
          <a:p>
            <a:pPr algn="just"/>
            <a:r>
              <a:rPr lang="hu-HU" altLang="hu-HU" sz="2000" dirty="0"/>
              <a:t>Az Európai Közösségek Bizottsága COM(2009) 490 Közleménye az Európai Parlamentnek, a Tanácsnak, az Európai Gazdasági és Szociális Bizottságnak és a Régiók Bizottságának - A városi mobilitás cselekvési </a:t>
            </a:r>
            <a:r>
              <a:rPr lang="hu-HU" altLang="hu-HU" sz="2000" dirty="0" smtClean="0"/>
              <a:t>terve</a:t>
            </a:r>
            <a:endParaRPr lang="hu-HU" altLang="hu-HU" sz="2000" dirty="0"/>
          </a:p>
        </p:txBody>
      </p:sp>
    </p:spTree>
    <p:extLst>
      <p:ext uri="{BB962C8B-B14F-4D97-AF65-F5344CB8AC3E}">
        <p14:creationId xmlns:p14="http://schemas.microsoft.com/office/powerpoint/2010/main" val="36258702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2135188" y="341313"/>
            <a:ext cx="7772400" cy="1200150"/>
          </a:xfrm>
        </p:spPr>
        <p:txBody>
          <a:bodyPr>
            <a:normAutofit fontScale="90000"/>
          </a:bodyPr>
          <a:lstStyle/>
          <a:p>
            <a:r>
              <a:rPr lang="hu-HU" altLang="hu-HU" smtClean="0"/>
              <a:t>Az Európai Unió legfontosabb közlekedési joganyagai</a:t>
            </a:r>
          </a:p>
        </p:txBody>
      </p:sp>
      <p:sp>
        <p:nvSpPr>
          <p:cNvPr id="48131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altLang="hu-HU" sz="2200" dirty="0" smtClean="0"/>
              <a:t>Az </a:t>
            </a:r>
            <a:r>
              <a:rPr lang="hu-HU" altLang="hu-HU" sz="2200" dirty="0"/>
              <a:t>Európai Parlament és a Tanács 2010/40/EU Irányelve az intelligens közlekedési rendszereknek a közúti közlekedés területén történő kiépítésére, valamint a más közlekedési módokhoz való kapcsolódására vonatkozó keretről</a:t>
            </a:r>
          </a:p>
          <a:p>
            <a:pPr algn="just"/>
            <a:r>
              <a:rPr lang="hu-HU" altLang="hu-HU" sz="2200" dirty="0"/>
              <a:t>Az Európai Közösségek Bizottsága COM(2011) 144 Fehér Könyve - Útiterv az egységes európai közlekedési térség megvalósításához – Úton egy versenyképes és erőforrás-hatékony közlekedési rendszer </a:t>
            </a:r>
            <a:r>
              <a:rPr lang="hu-HU" altLang="hu-HU" sz="2200" dirty="0" smtClean="0"/>
              <a:t>felé</a:t>
            </a:r>
          </a:p>
          <a:p>
            <a:pPr algn="just"/>
            <a:r>
              <a:rPr lang="hu-HU" altLang="hu-HU" sz="2200" dirty="0">
                <a:solidFill>
                  <a:srgbClr val="000000"/>
                </a:solidFill>
              </a:rPr>
              <a:t>Az Európai Parlament és a Tanács 1315/2013/EU Rendelete (2013. december 11.) a transzeurópai közlekedési hálózat fejlesztésére vonatkozó uniós iránymutatásokról és a 661/2010/EU határozat hatályon kívül helyezéséről</a:t>
            </a:r>
          </a:p>
          <a:p>
            <a:pPr algn="just"/>
            <a:r>
              <a:rPr lang="hu-HU" altLang="hu-HU" sz="2200" dirty="0" smtClean="0">
                <a:solidFill>
                  <a:srgbClr val="000000"/>
                </a:solidFill>
              </a:rPr>
              <a:t>Az </a:t>
            </a:r>
            <a:r>
              <a:rPr lang="hu-HU" altLang="hu-HU" sz="2200" dirty="0">
                <a:solidFill>
                  <a:srgbClr val="000000"/>
                </a:solidFill>
              </a:rPr>
              <a:t>Európai Parlament és a Tanács 1316/2013/EU Rendelete (2013. december 11.) az Európai Hálózatfinanszírozási Eszköz létrehozásáról, a 913/2010/EU rendelet módosításáról és a 680/2007/EK és 67/2010/EK rendelet hatályon kívül </a:t>
            </a:r>
            <a:r>
              <a:rPr lang="hu-HU" altLang="hu-HU" sz="2200" dirty="0" smtClean="0">
                <a:solidFill>
                  <a:srgbClr val="000000"/>
                </a:solidFill>
              </a:rPr>
              <a:t>helyezéséről</a:t>
            </a:r>
            <a:endParaRPr lang="hu-HU" altLang="hu-HU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46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2135188" y="341313"/>
            <a:ext cx="7772400" cy="1200150"/>
          </a:xfrm>
        </p:spPr>
        <p:txBody>
          <a:bodyPr>
            <a:normAutofit fontScale="90000"/>
          </a:bodyPr>
          <a:lstStyle/>
          <a:p>
            <a:r>
              <a:rPr lang="hu-HU" altLang="hu-HU" smtClean="0"/>
              <a:t>A legfontosabb hazai közlekedési vonatkozású joganyagok</a:t>
            </a:r>
          </a:p>
        </p:txBody>
      </p:sp>
      <p:sp>
        <p:nvSpPr>
          <p:cNvPr id="49155" name="Tartalom helye 2"/>
          <p:cNvSpPr>
            <a:spLocks noGrp="1"/>
          </p:cNvSpPr>
          <p:nvPr>
            <p:ph idx="1"/>
          </p:nvPr>
        </p:nvSpPr>
        <p:spPr>
          <a:xfrm>
            <a:off x="782198" y="1628776"/>
            <a:ext cx="9200002" cy="4537075"/>
          </a:xfrm>
        </p:spPr>
        <p:txBody>
          <a:bodyPr/>
          <a:lstStyle/>
          <a:p>
            <a:pPr algn="just"/>
            <a:r>
              <a:rPr lang="hu-HU" altLang="hu-HU" sz="2400" dirty="0"/>
              <a:t>1988. évi I. törvény a közúti közlekedésről (valamint a végrehajtásáról szóló 30/1988. (IV. 21.) MT rendelet)</a:t>
            </a:r>
          </a:p>
          <a:p>
            <a:pPr algn="just"/>
            <a:r>
              <a:rPr lang="hu-HU" altLang="hu-HU" sz="2400" dirty="0"/>
              <a:t>1990. évi LXV. törvény a helyi önkormányzatokról </a:t>
            </a:r>
          </a:p>
          <a:p>
            <a:pPr algn="just"/>
            <a:r>
              <a:rPr lang="hu-HU" altLang="hu-HU" sz="2400" dirty="0"/>
              <a:t>1995. évi LIII. törvény a környezet védelmének általános szabályairól </a:t>
            </a:r>
          </a:p>
          <a:p>
            <a:pPr algn="just"/>
            <a:r>
              <a:rPr lang="hu-HU" altLang="hu-HU" sz="2400" dirty="0"/>
              <a:t>1997. évi LXXVIII. törvény az épített környezet alakításáról és védelméről </a:t>
            </a:r>
          </a:p>
          <a:p>
            <a:pPr algn="just"/>
            <a:r>
              <a:rPr lang="hu-HU" altLang="hu-HU" sz="2400" dirty="0"/>
              <a:t>2000. évi XLII. törvény a vízi közlekedésről </a:t>
            </a:r>
          </a:p>
          <a:p>
            <a:pPr algn="just"/>
            <a:r>
              <a:rPr lang="hu-HU" altLang="hu-HU" sz="2400" dirty="0"/>
              <a:t>2005. évi CLXXXIII. törvény a vasúti közlekedésről</a:t>
            </a:r>
          </a:p>
          <a:p>
            <a:pPr algn="just"/>
            <a:r>
              <a:rPr lang="hu-HU" altLang="hu-HU" sz="2400" dirty="0"/>
              <a:t>2012. évi XLI. törvény a személyszállítási szolgáltatásokról</a:t>
            </a:r>
          </a:p>
        </p:txBody>
      </p:sp>
    </p:spTree>
    <p:extLst>
      <p:ext uri="{BB962C8B-B14F-4D97-AF65-F5344CB8AC3E}">
        <p14:creationId xmlns:p14="http://schemas.microsoft.com/office/powerpoint/2010/main" val="2421031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2135188" y="341313"/>
            <a:ext cx="7772400" cy="1200150"/>
          </a:xfrm>
        </p:spPr>
        <p:txBody>
          <a:bodyPr>
            <a:normAutofit fontScale="90000"/>
          </a:bodyPr>
          <a:lstStyle/>
          <a:p>
            <a:r>
              <a:rPr lang="hu-HU" altLang="hu-HU" smtClean="0"/>
              <a:t>A legfontosabb hazai közlekedési vonatkozású joganyagok</a:t>
            </a:r>
          </a:p>
        </p:txBody>
      </p:sp>
      <p:sp>
        <p:nvSpPr>
          <p:cNvPr id="501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altLang="hu-HU" sz="2200"/>
              <a:t>89/1988. (XII. 20.) MT rendelet a közúti közlekedési szolgáltatásokról és a közúti járművek üzemben tartásáról</a:t>
            </a:r>
          </a:p>
          <a:p>
            <a:pPr algn="just"/>
            <a:r>
              <a:rPr lang="hu-HU" altLang="hu-HU" sz="2200"/>
              <a:t>253/1997. (XII. 20.) Korm. rendelet az országos településrendezési és építési követelményekről (OTÉK, legutóbb módosította a 90/2012. (IV. 26.) Korm. rendelet)</a:t>
            </a:r>
          </a:p>
          <a:p>
            <a:pPr algn="just"/>
            <a:r>
              <a:rPr lang="hu-HU" altLang="hu-HU" sz="2200"/>
              <a:t>1222/2011. (VI. 29.) Korm. határozat a gyorsforgalmi- és a főúthálózat hosszú távú fejlesztési programjáról és nagytávú tervéről </a:t>
            </a:r>
          </a:p>
          <a:p>
            <a:pPr algn="just"/>
            <a:r>
              <a:rPr lang="hu-HU" altLang="hu-HU" sz="2200"/>
              <a:t>176/2011. (VIII. 31.) Korm. rendelet a közúti infrastruktúra közlekedésbiztonsági kezeléséről</a:t>
            </a:r>
          </a:p>
          <a:p>
            <a:pPr algn="just"/>
            <a:r>
              <a:rPr lang="hu-HU" altLang="hu-HU" sz="2200"/>
              <a:t>93/2012. (V. 10.) Korm. rendelet az utak építésének, forgalomba helyezésének és megszüntetésének engedélyezéséről </a:t>
            </a:r>
          </a:p>
        </p:txBody>
      </p:sp>
    </p:spTree>
    <p:extLst>
      <p:ext uri="{BB962C8B-B14F-4D97-AF65-F5344CB8AC3E}">
        <p14:creationId xmlns:p14="http://schemas.microsoft.com/office/powerpoint/2010/main" val="227308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mtClean="0"/>
              <a:t>Az EU Fehér Könyve a közlekedésről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/>
            <a:r>
              <a:rPr lang="hu-HU" altLang="hu-HU" sz="2400"/>
              <a:t>Az EU 2020 stratégia – okos, befogadó és erőforrás-hatékony Európa – elérésének kulcseleme egy fenntartható közlekedési rendszer léte. A maihoz képest ez radikális változtatást igényel. </a:t>
            </a:r>
          </a:p>
          <a:p>
            <a:pPr algn="just"/>
            <a:r>
              <a:rPr lang="hu-HU" altLang="hu-HU" sz="2400"/>
              <a:t>A kiküszöbölendő, nemkívánatos gazdasági, társadalmi és környezeti hatások között a Fehér könyv a torlódásokat, az olajfüggőséget, a baleseteket, az üvegházgáz-kibocsátást és egyéb szennyezőket, a zajt és a terület fragmentációt sorolja fel. 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013325"/>
            <a:ext cx="14605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</p:spTree>
    <p:extLst>
      <p:ext uri="{BB962C8B-B14F-4D97-AF65-F5344CB8AC3E}">
        <p14:creationId xmlns:p14="http://schemas.microsoft.com/office/powerpoint/2010/main" val="2989348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/>
          </p:nvPr>
        </p:nvSpPr>
        <p:spPr>
          <a:xfrm>
            <a:off x="2135188" y="341313"/>
            <a:ext cx="7772400" cy="1200150"/>
          </a:xfrm>
        </p:spPr>
        <p:txBody>
          <a:bodyPr>
            <a:normAutofit fontScale="90000"/>
          </a:bodyPr>
          <a:lstStyle/>
          <a:p>
            <a:r>
              <a:rPr lang="hu-HU" altLang="hu-HU" smtClean="0"/>
              <a:t>A legfontosabb hazai közlekedési vonatkozású joganyagok</a:t>
            </a:r>
          </a:p>
        </p:txBody>
      </p:sp>
      <p:sp>
        <p:nvSpPr>
          <p:cNvPr id="51203" name="Tartalom helye 2"/>
          <p:cNvSpPr>
            <a:spLocks noGrp="1"/>
          </p:cNvSpPr>
          <p:nvPr>
            <p:ph idx="1"/>
          </p:nvPr>
        </p:nvSpPr>
        <p:spPr>
          <a:xfrm>
            <a:off x="572877" y="1700214"/>
            <a:ext cx="9409323" cy="4395787"/>
          </a:xfrm>
        </p:spPr>
        <p:txBody>
          <a:bodyPr/>
          <a:lstStyle/>
          <a:p>
            <a:pPr algn="just"/>
            <a:r>
              <a:rPr lang="hu-HU" altLang="hu-HU" sz="2200" dirty="0"/>
              <a:t>1/1975. (II. 5.) KPM-BM együttes rendelet a közúti közlekedés szabályairól (KRESZ)</a:t>
            </a:r>
          </a:p>
          <a:p>
            <a:pPr algn="just"/>
            <a:r>
              <a:rPr lang="hu-HU" altLang="hu-HU" sz="2200" dirty="0"/>
              <a:t>20/1984. (XII. 21.) KM rendelet az utak forgalomszabályozásáról és a forgalmi jelzések elhelyezéséről, melléklete a Forgalomszabályozási Műszaki Szabályzat</a:t>
            </a:r>
          </a:p>
          <a:p>
            <a:pPr algn="just"/>
            <a:r>
              <a:rPr lang="hu-HU" altLang="hu-HU" sz="2200" dirty="0"/>
              <a:t>19/1994. (V. 31.) KHVM rendelet a közutak igazgatásáról </a:t>
            </a:r>
          </a:p>
          <a:p>
            <a:pPr algn="just"/>
            <a:r>
              <a:rPr lang="hu-HU" altLang="hu-HU" sz="2200" dirty="0"/>
              <a:t>48/2012. (VIII. 23.) NFM rendelet az intelligens közlekedési rendszerek fejlesztésének és üzemeltetésének általános feltételeiről, valamint más közlekedési módokhoz való kapcsolódásáról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755063" y="5192713"/>
            <a:ext cx="11525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600" b="1" dirty="0">
                <a:ea typeface="+mj-ea"/>
                <a:cs typeface="+mj-cs"/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1067641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solidFill>
                  <a:srgbClr val="000000"/>
                </a:solidFill>
              </a:rPr>
              <a:t>Összefoglalás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371599"/>
            <a:ext cx="10945906" cy="5139369"/>
          </a:xfrm>
        </p:spPr>
        <p:txBody>
          <a:bodyPr>
            <a:noAutofit/>
          </a:bodyPr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/>
              <a:t>A közlekedéspolitika a közlekedési ágazat teljes rendszerét átfogva, az általános politikai célokkal összhangban, szakmai és tudományos megalapozással az indokolt helyváltoztatási igények maximális és hatékony kielégítésére irányul.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/>
              <a:t>Az EU Fehér Könyve mint európai közlekedéspolitika előirányozza a közlekedési rendszer versenyképessé és erőforrás-hatékonnyá tételét.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dirty="0" smtClean="0"/>
              <a:t>A </a:t>
            </a:r>
            <a:r>
              <a:rPr lang="hu-HU" dirty="0"/>
              <a:t>Nemzeti Közlekedési Infrastruktúra-fejlesztési </a:t>
            </a:r>
            <a:r>
              <a:rPr lang="hu-HU" dirty="0" smtClean="0"/>
              <a:t>Stratégia alapján az </a:t>
            </a:r>
            <a:r>
              <a:rPr lang="hu-HU" dirty="0"/>
              <a:t>Integrált Közlekedésfejlesztési Operatív Program </a:t>
            </a:r>
            <a:r>
              <a:rPr lang="hu-HU" dirty="0" smtClean="0"/>
              <a:t>tartalmazza a főbb fejlesztési feladatcsoportokat </a:t>
            </a:r>
            <a:r>
              <a:rPr lang="hu-HU" dirty="0"/>
              <a:t>és a jelentősebb </a:t>
            </a:r>
            <a:r>
              <a:rPr lang="hu-HU" dirty="0" smtClean="0"/>
              <a:t>projekteket</a:t>
            </a:r>
            <a:r>
              <a:rPr lang="hu-HU" dirty="0"/>
              <a:t>. </a:t>
            </a:r>
            <a:endParaRPr lang="hu-HU" dirty="0" smtClean="0"/>
          </a:p>
          <a:p>
            <a:pPr marL="533400" indent="-533400" algn="just">
              <a:spcAft>
                <a:spcPct val="20000"/>
              </a:spcAft>
            </a:pPr>
            <a:r>
              <a:rPr lang="hu-HU" dirty="0" smtClean="0"/>
              <a:t>A </a:t>
            </a:r>
            <a:r>
              <a:rPr lang="hu-HU" dirty="0"/>
              <a:t>2014-2020-as EU </a:t>
            </a:r>
            <a:r>
              <a:rPr lang="hu-HU" dirty="0" smtClean="0"/>
              <a:t>ciklus új eleme </a:t>
            </a:r>
            <a:r>
              <a:rPr lang="hu-HU" dirty="0"/>
              <a:t>a CEF Európai </a:t>
            </a:r>
            <a:r>
              <a:rPr lang="hu-HU" dirty="0" smtClean="0"/>
              <a:t>Hálózatfinanszírozási </a:t>
            </a:r>
            <a:r>
              <a:rPr lang="hu-HU" dirty="0"/>
              <a:t>Eszköz, </a:t>
            </a:r>
            <a:r>
              <a:rPr lang="hu-HU" dirty="0" smtClean="0"/>
              <a:t>melynek </a:t>
            </a:r>
            <a:r>
              <a:rPr lang="hu-HU" dirty="0" smtClean="0"/>
              <a:t>hazai </a:t>
            </a:r>
            <a:r>
              <a:rPr lang="hu-HU" dirty="0"/>
              <a:t>nyertes </a:t>
            </a:r>
            <a:r>
              <a:rPr lang="hu-HU" dirty="0" smtClean="0"/>
              <a:t>projektjei kiegészítik a hálózatfejlesztést. </a:t>
            </a:r>
            <a:endParaRPr lang="hu-HU" altLang="hu-HU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3412646"/>
          </a:xfrm>
        </p:spPr>
        <p:txBody>
          <a:bodyPr>
            <a:normAutofit/>
          </a:bodyPr>
          <a:lstStyle/>
          <a:p>
            <a:r>
              <a:rPr lang="hu-HU" sz="4000" dirty="0" smtClean="0"/>
              <a:t>Köszönöm a figyelmet</a:t>
            </a:r>
            <a:r>
              <a:rPr lang="en-US" sz="4000" dirty="0" smtClean="0"/>
              <a:t>!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2800" dirty="0" smtClean="0"/>
              <a:t>dr. Gulyás András </a:t>
            </a:r>
            <a:br>
              <a:rPr lang="hu-HU" sz="2800" dirty="0" smtClean="0"/>
            </a:br>
            <a:r>
              <a:rPr lang="hu-HU" sz="2800" dirty="0" err="1" smtClean="0">
                <a:hlinkClick r:id="rId2"/>
              </a:rPr>
              <a:t>gulyasandras</a:t>
            </a:r>
            <a:r>
              <a:rPr lang="hu-HU" sz="2800" dirty="0" smtClean="0">
                <a:hlinkClick r:id="rId2"/>
              </a:rPr>
              <a:t>@</a:t>
            </a:r>
            <a:r>
              <a:rPr lang="hu-HU" sz="2800" dirty="0" err="1" smtClean="0">
                <a:hlinkClick r:id="rId2"/>
              </a:rPr>
              <a:t>hotmail.com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mtClean="0"/>
              <a:t>Az EU Fehér Könyve a közlekedésről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89100"/>
            <a:ext cx="5295900" cy="4105772"/>
          </a:xfrm>
        </p:spPr>
        <p:txBody>
          <a:bodyPr/>
          <a:lstStyle/>
          <a:p>
            <a:r>
              <a:rPr lang="hu-HU" altLang="hu-HU" dirty="0" smtClean="0"/>
              <a:t>Célok:</a:t>
            </a:r>
          </a:p>
          <a:p>
            <a:pPr algn="just"/>
            <a:r>
              <a:rPr lang="hu-HU" altLang="hu-HU" sz="2400" dirty="0"/>
              <a:t>2050-re 60 %-kal csökkenteni kell a közlekedési eredetű CO</a:t>
            </a:r>
            <a:r>
              <a:rPr lang="hu-HU" altLang="hu-HU" sz="2400" baseline="-25000" dirty="0"/>
              <a:t>2</a:t>
            </a:r>
            <a:r>
              <a:rPr lang="hu-HU" altLang="hu-HU" sz="2400" dirty="0"/>
              <a:t> kibocsátását (kevesebb energia fogyasztása),</a:t>
            </a:r>
          </a:p>
          <a:p>
            <a:pPr algn="just"/>
            <a:r>
              <a:rPr lang="hu-HU" altLang="hu-HU" sz="2400" dirty="0"/>
              <a:t>jelentősen mérsékelni kell az olajfüggőséget (tisztább energia</a:t>
            </a:r>
            <a:r>
              <a:rPr lang="hu-HU" altLang="hu-HU" sz="2400" i="1" dirty="0"/>
              <a:t> </a:t>
            </a:r>
            <a:r>
              <a:rPr lang="hu-HU" altLang="hu-HU" sz="2400" dirty="0"/>
              <a:t>használata), </a:t>
            </a:r>
            <a:endParaRPr lang="hu-HU" altLang="hu-HU" sz="2400" dirty="0" smtClean="0"/>
          </a:p>
          <a:p>
            <a:pPr algn="just"/>
            <a:r>
              <a:rPr lang="hu-HU" sz="2400" dirty="0"/>
              <a:t>gátat kell vetni a torlódások növekedésének (jobb infrastruktúra hasznosítás szükségessége</a:t>
            </a:r>
            <a:r>
              <a:rPr lang="hu-HU" sz="2400" dirty="0" smtClean="0"/>
              <a:t>).</a:t>
            </a:r>
            <a:endParaRPr lang="hu-HU" sz="2400" dirty="0"/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78" y="1852117"/>
            <a:ext cx="3188044" cy="358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</p:spTree>
    <p:extLst>
      <p:ext uri="{BB962C8B-B14F-4D97-AF65-F5344CB8AC3E}">
        <p14:creationId xmlns:p14="http://schemas.microsoft.com/office/powerpoint/2010/main" val="3790238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mtClean="0"/>
              <a:t>Az EU Fehér Könyve a közlekedésről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28775"/>
            <a:ext cx="7772400" cy="2808288"/>
          </a:xfrm>
        </p:spPr>
        <p:txBody>
          <a:bodyPr/>
          <a:lstStyle/>
          <a:p>
            <a:pPr algn="just"/>
            <a:r>
              <a:rPr lang="hu-HU" altLang="hu-HU" smtClean="0"/>
              <a:t>A Fehér Könyv összközlekedési modellben, azaz nem alágazatonként, nem is személy / teher / infrastruktúra szegmensek szerint, hanem nagy távolságú, közepes távolságú illetve városi közlekedési hatókörökben gondolkodik.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541838"/>
            <a:ext cx="2606675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4541839"/>
            <a:ext cx="264477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Szövegdoboz 4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400" dirty="0"/>
              <a:t>Forrás: Fleischer Tamás (2011) Közlekedés és fenntarthatóság – különös tekintettel</a:t>
            </a:r>
          </a:p>
          <a:p>
            <a:r>
              <a:rPr lang="hu-HU" altLang="hu-HU" sz="1400" dirty="0"/>
              <a:t>az EU 2011-es közlekedési Fehér könyvére. Európai Tükör </a:t>
            </a:r>
            <a:r>
              <a:rPr lang="hu-HU" altLang="hu-HU" sz="1400" dirty="0" err="1"/>
              <a:t>Vol</a:t>
            </a:r>
            <a:r>
              <a:rPr lang="hu-HU" altLang="hu-HU" sz="1400" dirty="0"/>
              <a:t>. 16. No. 5.</a:t>
            </a:r>
          </a:p>
        </p:txBody>
      </p:sp>
    </p:spTree>
    <p:extLst>
      <p:ext uri="{BB962C8B-B14F-4D97-AF65-F5344CB8AC3E}">
        <p14:creationId xmlns:p14="http://schemas.microsoft.com/office/powerpoint/2010/main" val="4202377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0105" id="{1F7C9884-5252-F248-9507-711DF5233D92}" vid="{474A233C-CBEA-CC4D-B57B-B2B4A59C92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0105</Template>
  <TotalTime>0</TotalTime>
  <Words>4606</Words>
  <Application>Microsoft Office PowerPoint</Application>
  <PresentationFormat>Szélesvásznú</PresentationFormat>
  <Paragraphs>423</Paragraphs>
  <Slides>72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72</vt:i4>
      </vt:variant>
    </vt:vector>
  </HeadingPairs>
  <TitlesOfParts>
    <vt:vector size="77" baseType="lpstr">
      <vt:lpstr>Arial</vt:lpstr>
      <vt:lpstr>Calibri</vt:lpstr>
      <vt:lpstr>Calibri Light</vt:lpstr>
      <vt:lpstr>Times New Roman</vt:lpstr>
      <vt:lpstr>Office Theme</vt:lpstr>
      <vt:lpstr>Közlekedéspolitika, stratégia,  hálózatfejlesztés</vt:lpstr>
      <vt:lpstr>Tartalom</vt:lpstr>
      <vt:lpstr>Közlekedéspolitika fogalma</vt:lpstr>
      <vt:lpstr>Közlekedéspolitika feladatai</vt:lpstr>
      <vt:lpstr>Közlekedéspolitika tartalma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Az EU Fehér Könyve a közlekedésről</vt:lpstr>
      <vt:lpstr>Hálózatfejlesztési stratégia alapok</vt:lpstr>
      <vt:lpstr>Hálózatfejlesztési stratégia alapok</vt:lpstr>
      <vt:lpstr>Hálózatfejlesztési stratégia alapok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Hálózatfejlesztési stratégia - felújítás</vt:lpstr>
      <vt:lpstr>Integrált Közlekedésfejlesztési Operatív Program</vt:lpstr>
      <vt:lpstr>Integrált Közlekedésfejlesztési Operatív Program</vt:lpstr>
      <vt:lpstr>Integrált Közlekedésfejlesztési Operatív Program</vt:lpstr>
      <vt:lpstr>Integrált Közlekedésfejlesztési Operatív Program</vt:lpstr>
      <vt:lpstr>Integrált Közlekedésfejlesztési Operatív Program</vt:lpstr>
      <vt:lpstr>Integrált Közlekedésfejlesztési Operatív Program</vt:lpstr>
      <vt:lpstr>IKOP 1. PRIORITÁSI TENGELY 1 Nemzetközi (TEN-T) közúti elérhetőség javítása </vt:lpstr>
      <vt:lpstr>IKOP 1. PRIORITÁSI TENGELY 2 Nemzetközi (TEN-T) közúti elérhetőség javítása </vt:lpstr>
      <vt:lpstr>IKOP 1. PRIORITÁSI TENGELY 3 Nemzetközi (TEN-T) közúti elérhetőség javítása </vt:lpstr>
      <vt:lpstr>IKOP 2. PRIORITÁSI TENGELY 1 Nemzetközi (TEN-T) vasúti és vízi elérhetőség javítása</vt:lpstr>
      <vt:lpstr>IKOP 2. PRIORITÁSI TENGELY 2 Nemzetközi (TEN-T) vasúti és vízi elérhetőség javítása</vt:lpstr>
      <vt:lpstr>IKOP 2. PRIORITÁSI TENGELY 3 Nemzetközi (TEN-T) vasúti és vízi elérhetőség javítása</vt:lpstr>
      <vt:lpstr>IKOP 3. PRIORITÁSI TENGELY 1 Fenntartható városi közlekedés fejlesztése és elővárosi vasúti elérhetőség javítása</vt:lpstr>
      <vt:lpstr>IKOP 3. PRIORITÁSI TENGELY 2 Fenntartható városi közlekedés fejlesztése és elővárosi vasúti elérhetőség javítása</vt:lpstr>
      <vt:lpstr>IKOP 3. PRIORITÁSI TENGELY 3 Fenntartható városi közlekedés fejlesztése és elővárosi vasúti elérhetőség javítása</vt:lpstr>
      <vt:lpstr>IKOP 4. PRIORITÁSI TENGELY  TEN-T hálózat közúti elérhetőségének javítása</vt:lpstr>
      <vt:lpstr>Európai Hálózatfinanszírozási Eszköz</vt:lpstr>
      <vt:lpstr>Európai Hálózatfinanszírozási Eszköz</vt:lpstr>
      <vt:lpstr>Európai Hálózatfinanszírozási Eszköz célja</vt:lpstr>
      <vt:lpstr>Európai Hálózatfinanszírozási Eszköz célja</vt:lpstr>
      <vt:lpstr>Európai Hálózatfinanszírozási Eszköz</vt:lpstr>
      <vt:lpstr>Európai Hálózatfinanszírozási Eszköz</vt:lpstr>
      <vt:lpstr>Európai Hálózatfinanszírozási Eszköz</vt:lpstr>
      <vt:lpstr>Európai Hálózatfinanszírozási Eszköz</vt:lpstr>
      <vt:lpstr>Európai Hálózatfinanszírozási Eszköz projektek I.</vt:lpstr>
      <vt:lpstr>Európai Hálózatfinanszírozási Eszköz projektek II.</vt:lpstr>
      <vt:lpstr>Európai Hálózatfinanszírozási Eszköz projektek III.</vt:lpstr>
      <vt:lpstr>NIF Zrt. Közútfejlesztési projektjei 2014-20</vt:lpstr>
      <vt:lpstr>Aktuális projektek – M60 továbbépítése</vt:lpstr>
      <vt:lpstr>Aktuális projektek – M60 továbbépítése</vt:lpstr>
      <vt:lpstr>Aktuális projektek – M60 továbbépítése</vt:lpstr>
      <vt:lpstr>Aktuális projektek – Vasútvonal korszerűsítés Százhalombatta - Pusztaszabolcs</vt:lpstr>
      <vt:lpstr>Aktuális projektek – Vasútvonal korszerűsítés Százhalombatta - Pusztaszabolcs</vt:lpstr>
      <vt:lpstr>Aktuális projektek – C-ROADS</vt:lpstr>
      <vt:lpstr>Aktuális projektek – C-ROADS</vt:lpstr>
      <vt:lpstr>Az Európai Unió legfontosabb közlekedési joganyagai</vt:lpstr>
      <vt:lpstr>Az Európai Unió legfontosabb közlekedési joganyagai</vt:lpstr>
      <vt:lpstr>A legfontosabb hazai közlekedési vonatkozású joganyagok</vt:lpstr>
      <vt:lpstr>A legfontosabb hazai közlekedési vonatkozású joganyagok</vt:lpstr>
      <vt:lpstr>A legfontosabb hazai közlekedési vonatkozású joganyagok</vt:lpstr>
      <vt:lpstr>Összefoglalás</vt:lpstr>
      <vt:lpstr>Köszönöm a figyelmet! dr. Gulyás András  gulyasandras@hotmail.com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2018-01-06T15:25:34Z</dcterms:created>
  <dcterms:modified xsi:type="dcterms:W3CDTF">2019-02-10T13:18:20Z</dcterms:modified>
</cp:coreProperties>
</file>