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2"/>
  </p:notesMasterIdLst>
  <p:sldIdLst>
    <p:sldId id="391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400" r:id="rId10"/>
    <p:sldId id="402" r:id="rId11"/>
    <p:sldId id="403" r:id="rId12"/>
    <p:sldId id="404" r:id="rId13"/>
    <p:sldId id="264" r:id="rId14"/>
    <p:sldId id="265" r:id="rId15"/>
    <p:sldId id="389" r:id="rId16"/>
    <p:sldId id="390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80" r:id="rId31"/>
    <p:sldId id="283" r:id="rId32"/>
    <p:sldId id="281" r:id="rId33"/>
    <p:sldId id="282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81" r:id="rId42"/>
    <p:sldId id="291" r:id="rId43"/>
    <p:sldId id="382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83" r:id="rId56"/>
    <p:sldId id="384" r:id="rId57"/>
    <p:sldId id="385" r:id="rId58"/>
    <p:sldId id="386" r:id="rId59"/>
    <p:sldId id="387" r:id="rId60"/>
    <p:sldId id="388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C8649-6054-478B-AFC2-EA12F1DA591A}" type="datetimeFigureOut">
              <a:rPr lang="hu-HU" smtClean="0"/>
              <a:t>2019. 03. 09.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0875-D90E-4C37-99E3-984BB272FA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89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0875-D90E-4C37-99E3-984BB272FA7B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24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697DD-E93B-455E-BA54-AD5FC69BA3E2}" type="slidenum">
              <a:rPr lang="hu-HU" altLang="hu-HU"/>
              <a:pPr eaLnBrk="1" hangingPunct="1">
                <a:spcBef>
                  <a:spcPct val="0"/>
                </a:spcBef>
              </a:pPr>
              <a:t>59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1681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835" y="373650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b="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/>
          <a:lstStyle/>
          <a:p>
            <a:fld id="{7E2B6E7F-0ED2-0D40-8CB0-BC95357CC5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9F1175-AC19-4FE2-8D18-421224F622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5227672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894" y="1650812"/>
            <a:ext cx="10515600" cy="4521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25EE-EBB3-664B-9DDC-859AFA2C0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expandingcapacity.transportation.org/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expandingcapacity.transportation.org/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/index.php?title=File:Map_of_current_Interstates.svg&amp;page=1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hyperlink" Target="http://people.hofstra.edu/geotrans/index.html" TargetMode="External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554039"/>
            <a:ext cx="7772400" cy="1190625"/>
          </a:xfrm>
        </p:spPr>
        <p:txBody>
          <a:bodyPr>
            <a:normAutofit fontScale="90000"/>
          </a:bodyPr>
          <a:lstStyle/>
          <a:p>
            <a:r>
              <a:rPr lang="hu-HU" altLang="hu-HU" smtClean="0"/>
              <a:t>Közlekedési hálózatok jellemzői, transz-európai hálózatok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5013325"/>
            <a:ext cx="7772400" cy="1295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Közlekedési hálózatok 6. előadás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dr. habil Gulyás András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8" y="2696203"/>
            <a:ext cx="2863209" cy="168688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463" y="2343721"/>
            <a:ext cx="2656790" cy="20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32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260350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 smtClean="0"/>
              <a:t>A hazai közúthálózat helyzete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052513"/>
            <a:ext cx="7631112" cy="863600"/>
          </a:xfrm>
        </p:spPr>
        <p:txBody>
          <a:bodyPr/>
          <a:lstStyle/>
          <a:p>
            <a:pPr marL="0" indent="0" algn="just">
              <a:spcAft>
                <a:spcPct val="20000"/>
              </a:spcAft>
              <a:buNone/>
            </a:pPr>
            <a:r>
              <a:rPr lang="hu-HU" altLang="hu-HU" sz="2400"/>
              <a:t>Külterületi utak kapacitása a Közutak Tervezése (KTSZ) útügyi műszaki előírás szerint e-UT 03.01.11 (2008.)</a:t>
            </a:r>
          </a:p>
        </p:txBody>
      </p:sp>
      <p:sp>
        <p:nvSpPr>
          <p:cNvPr id="21508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BCE6A63-5BAA-4F1C-9E4C-A46AB9B2EED2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2640013" y="2133601"/>
          <a:ext cx="6642100" cy="39195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562"/>
                <a:gridCol w="1584247"/>
                <a:gridCol w="1457291"/>
              </a:tblGrid>
              <a:tr h="453101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megfelelő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eltűrhető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</a:tr>
              <a:tr h="640059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44" marR="91444" marT="45717" marB="4571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szolgáltatási szinthez tartozó megengedett forgalom E/h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453101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Autópálya forgalmi sávonként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1200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1700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</a:tr>
              <a:tr h="453101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Autóút, 2x2 forgalmi</a:t>
                      </a:r>
                      <a:r>
                        <a:rPr lang="hu-HU" sz="1800" baseline="0" dirty="0" smtClean="0"/>
                        <a:t> sáv, sávonként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1100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1600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</a:tr>
              <a:tr h="640059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Autóút, két</a:t>
                      </a:r>
                      <a:r>
                        <a:rPr lang="hu-HU" sz="1800" baseline="0" dirty="0" smtClean="0"/>
                        <a:t> forgalmi sáv, kétirányú forgalommal, összesen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1200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2000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</a:tr>
              <a:tr h="640059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Egy</a:t>
                      </a:r>
                      <a:r>
                        <a:rPr lang="hu-HU" sz="1800" baseline="0" dirty="0" smtClean="0"/>
                        <a:t> irányban két vagy több forgalmi sávos út, sávonként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1000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1400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</a:tr>
              <a:tr h="640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Két </a:t>
                      </a:r>
                      <a:r>
                        <a:rPr lang="hu-HU" sz="1800" baseline="0" dirty="0" smtClean="0"/>
                        <a:t>forgalmi sávos út, kétirányú forgalommal, összesen</a:t>
                      </a:r>
                      <a:endParaRPr lang="hu-HU" sz="1800" dirty="0" smtClean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1400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2000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  <p:sp>
        <p:nvSpPr>
          <p:cNvPr id="21543" name="Szövegdoboz 5"/>
          <p:cNvSpPr txBox="1">
            <a:spLocks noChangeArrowheads="1"/>
          </p:cNvSpPr>
          <p:nvPr/>
        </p:nvSpPr>
        <p:spPr bwMode="auto">
          <a:xfrm>
            <a:off x="2711451" y="6383339"/>
            <a:ext cx="6557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/>
              <a:t>Forrás: Magyar Útügyi Társaság</a:t>
            </a:r>
          </a:p>
        </p:txBody>
      </p:sp>
    </p:spTree>
    <p:extLst>
      <p:ext uri="{BB962C8B-B14F-4D97-AF65-F5344CB8AC3E}">
        <p14:creationId xmlns:p14="http://schemas.microsoft.com/office/powerpoint/2010/main" val="509513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5189" y="333375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 smtClean="0"/>
              <a:t>A hazai közúthálózat helyzete</a:t>
            </a:r>
          </a:p>
        </p:txBody>
      </p:sp>
      <p:sp>
        <p:nvSpPr>
          <p:cNvPr id="22531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03BC201-13E5-413C-8B60-45973301E96B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pic>
        <p:nvPicPr>
          <p:cNvPr id="2253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052514"/>
            <a:ext cx="7596188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zövegdoboz 2"/>
          <p:cNvSpPr txBox="1">
            <a:spLocks noChangeArrowheads="1"/>
          </p:cNvSpPr>
          <p:nvPr/>
        </p:nvSpPr>
        <p:spPr bwMode="auto">
          <a:xfrm>
            <a:off x="2495550" y="1484313"/>
            <a:ext cx="424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0">
                <a:solidFill>
                  <a:srgbClr val="000000"/>
                </a:solidFill>
              </a:rPr>
              <a:t>A főutak kapacitáskihasználtsága</a:t>
            </a:r>
          </a:p>
        </p:txBody>
      </p:sp>
      <p:sp>
        <p:nvSpPr>
          <p:cNvPr id="22534" name="Szövegdoboz 3"/>
          <p:cNvSpPr txBox="1">
            <a:spLocks noChangeArrowheads="1"/>
          </p:cNvSpPr>
          <p:nvPr/>
        </p:nvSpPr>
        <p:spPr bwMode="auto">
          <a:xfrm>
            <a:off x="2279650" y="6461126"/>
            <a:ext cx="720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/>
              <a:t>Forrás: Magyar Közút Nonprofit Zrt. Országos közúti Adatbank 2012.</a:t>
            </a:r>
          </a:p>
        </p:txBody>
      </p:sp>
    </p:spTree>
    <p:extLst>
      <p:ext uri="{BB962C8B-B14F-4D97-AF65-F5344CB8AC3E}">
        <p14:creationId xmlns:p14="http://schemas.microsoft.com/office/powerpoint/2010/main" val="347943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17669" y="192884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 dirty="0" smtClean="0"/>
              <a:t>A hazai közúthálózat helyzete</a:t>
            </a:r>
          </a:p>
        </p:txBody>
      </p:sp>
      <p:sp>
        <p:nvSpPr>
          <p:cNvPr id="23555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sp>
        <p:nvSpPr>
          <p:cNvPr id="23557" name="Szövegdoboz 1"/>
          <p:cNvSpPr txBox="1">
            <a:spLocks noChangeArrowheads="1"/>
          </p:cNvSpPr>
          <p:nvPr/>
        </p:nvSpPr>
        <p:spPr bwMode="auto">
          <a:xfrm>
            <a:off x="1575413" y="6047115"/>
            <a:ext cx="7948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</a:t>
            </a:r>
            <a:r>
              <a:rPr lang="hu-HU" altLang="hu-HU" sz="1400" b="0" dirty="0" smtClean="0"/>
              <a:t>: Gulyás A. – Lindenbach Á. – Nagy Á. – </a:t>
            </a:r>
            <a:r>
              <a:rPr lang="hu-HU" altLang="hu-HU" sz="1400" b="0" dirty="0" err="1" smtClean="0"/>
              <a:t>Tomaschek</a:t>
            </a:r>
            <a:r>
              <a:rPr lang="hu-HU" altLang="hu-HU" sz="1400" b="0" dirty="0" smtClean="0"/>
              <a:t> T.: </a:t>
            </a:r>
            <a:r>
              <a:rPr lang="hu-HU" sz="1400" b="0" dirty="0"/>
              <a:t>Az autópálya-hálózat forgalmimenedzsment-tervének előkészítő vizsgálatai – forgalmi </a:t>
            </a:r>
            <a:r>
              <a:rPr lang="hu-HU" sz="1400" b="0" dirty="0" smtClean="0"/>
              <a:t>elemzések. Közlekedéstudományi Szemle 2016. december</a:t>
            </a:r>
            <a:endParaRPr lang="hu-HU" altLang="hu-HU" sz="1400" b="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44" y="1009318"/>
            <a:ext cx="8153400" cy="48036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33041" y="869950"/>
            <a:ext cx="486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Tranzit nehéz teherforgalom alakulása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61708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közlekedés – érdekes tények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Az európai közlekedésben több mint 10 millió alkalmazott dolgozik, az összes alkalmazott 4,5 %-a. A közlekedés a GDP 4,6 %-át adja, ezen felül a közlekedési eszközök gyártása további 1,7 %-kal járul hozzá a GDP-hez és további 1,5 %-kal a foglalkoztatottsághoz.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Egy átlagos európai háztartás jövedelmének 13,2 %-át költi közlekedésre.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forgalmi torlódások éves költsége eléri az európai GDP 1 %-át.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7056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http://</a:t>
            </a:r>
            <a:r>
              <a:rPr lang="hu-HU" altLang="hu-HU" sz="1400" b="0" dirty="0" smtClean="0">
                <a:solidFill>
                  <a:srgbClr val="000000"/>
                </a:solidFill>
                <a:latin typeface="+mn-lt"/>
              </a:rPr>
              <a:t>ec.europa.eu/transport/strategies/facts-and-figures/index_en.htm </a:t>
            </a:r>
            <a:endParaRPr lang="hu-HU" altLang="hu-HU" sz="1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3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közlekedés – érdekes </a:t>
            </a:r>
            <a:r>
              <a:rPr lang="hu-HU" altLang="hu-HU" dirty="0" smtClean="0">
                <a:solidFill>
                  <a:srgbClr val="000000"/>
                </a:solidFill>
              </a:rPr>
              <a:t>tények 	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Az EU-ban található a világ 750 milliós gépkocsi állományának egyharmada.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Egy átlagos gépkocsi 28-szor kevesebb szén-monoxidod bocsát ki, mint 20 évvel ezelőtt, és 15 %-kal kevesebb üzemanyagot fogyaszt, mint 10 évvel ezelőtt.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transz-európai közlekedési hálózat hossza 25 800 km, és a kilenc észak-déli folyosó mellett csak négy kelet-nyugati folyosó alkotja.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Az európai vasutakon hétféle nyomtáv, hétféle vontatási áram és hétnél is több különböző jelzésrendszer található.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7056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http://</a:t>
            </a:r>
            <a:r>
              <a:rPr lang="hu-HU" altLang="hu-HU" sz="1400" b="0" dirty="0" smtClean="0">
                <a:solidFill>
                  <a:srgbClr val="000000"/>
                </a:solidFill>
                <a:latin typeface="+mn-lt"/>
              </a:rPr>
              <a:t>ec.europa.eu/transport/strategies/facts-and-figures/index_en.htm </a:t>
            </a:r>
            <a:endParaRPr lang="hu-HU" altLang="hu-HU" sz="1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58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476250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Európai közlekedés – érdekes tények</a:t>
            </a:r>
          </a:p>
        </p:txBody>
      </p:sp>
      <p:sp>
        <p:nvSpPr>
          <p:cNvPr id="32771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B4630E6-E564-42B1-A3D2-7DC4064B16A6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pic>
        <p:nvPicPr>
          <p:cNvPr id="32772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60475"/>
            <a:ext cx="71437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36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476250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Európai közlekedés – érdekes tények</a:t>
            </a:r>
          </a:p>
        </p:txBody>
      </p:sp>
      <p:sp>
        <p:nvSpPr>
          <p:cNvPr id="33795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17D1E3D-BC99-4200-913C-0BE22D32EE3A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pic>
        <p:nvPicPr>
          <p:cNvPr id="3379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60475"/>
            <a:ext cx="71437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30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„E” utakat meghatározó ENSZ EGB (Egyesült Nemzetek Szervezete Európai Gazdasági Bizottság, UN ECE) egyezmény: European </a:t>
            </a:r>
            <a:r>
              <a:rPr lang="en-GB" altLang="hu-HU" dirty="0" smtClean="0">
                <a:solidFill>
                  <a:srgbClr val="000000"/>
                </a:solidFill>
              </a:rPr>
              <a:t>Agreement on Main International Traffic Arteries </a:t>
            </a:r>
            <a:r>
              <a:rPr lang="hu-HU" altLang="hu-HU" dirty="0" smtClean="0">
                <a:solidFill>
                  <a:srgbClr val="000000"/>
                </a:solidFill>
              </a:rPr>
              <a:t>(</a:t>
            </a:r>
            <a:r>
              <a:rPr lang="hu-HU" altLang="hu-HU" dirty="0">
                <a:solidFill>
                  <a:srgbClr val="000000"/>
                </a:solidFill>
              </a:rPr>
              <a:t>AGR)</a:t>
            </a:r>
            <a:r>
              <a:rPr lang="en-US" altLang="hu-HU" dirty="0">
                <a:solidFill>
                  <a:srgbClr val="000000"/>
                </a:solidFill>
              </a:rPr>
              <a:t> done at Geneva on 15 November 1975</a:t>
            </a:r>
            <a:r>
              <a:rPr lang="hu-HU" altLang="hu-HU" dirty="0">
                <a:solidFill>
                  <a:srgbClr val="000000"/>
                </a:solidFill>
              </a:rPr>
              <a:t>.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Egységes jelölés (</a:t>
            </a:r>
            <a:r>
              <a:rPr lang="hu-HU" altLang="hu-HU" dirty="0" err="1">
                <a:solidFill>
                  <a:srgbClr val="000000"/>
                </a:solidFill>
              </a:rPr>
              <a:t>Exxx</a:t>
            </a:r>
            <a:r>
              <a:rPr lang="hu-HU" altLang="hu-HU" dirty="0">
                <a:solidFill>
                  <a:srgbClr val="000000"/>
                </a:solidFill>
              </a:rPr>
              <a:t>), ajánlott </a:t>
            </a:r>
            <a:r>
              <a:rPr lang="hu-HU" altLang="hu-HU" dirty="0" smtClean="0">
                <a:solidFill>
                  <a:srgbClr val="000000"/>
                </a:solidFill>
              </a:rPr>
              <a:t>kiépítettség </a:t>
            </a:r>
            <a:r>
              <a:rPr lang="hu-HU" altLang="hu-HU" dirty="0">
                <a:solidFill>
                  <a:srgbClr val="000000"/>
                </a:solidFill>
              </a:rPr>
              <a:t>szintek: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10, 20, 30, 40, 50, 60, számmal nyugat-keleti irányúak,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5, 15, 25, 35, 45, 55, 65 számmal észak-déli irányúak,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további számozással kiegészítő és összekötő szakaszok.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Hazánkat 2 254 km hosszban érintik "E" utak.</a:t>
            </a:r>
          </a:p>
        </p:txBody>
      </p:sp>
    </p:spTree>
    <p:extLst>
      <p:ext uri="{BB962C8B-B14F-4D97-AF65-F5344CB8AC3E}">
        <p14:creationId xmlns:p14="http://schemas.microsoft.com/office/powerpoint/2010/main" val="8879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25" y="1094159"/>
            <a:ext cx="784860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42" y="1176740"/>
            <a:ext cx="7277100" cy="5143500"/>
          </a:xfrm>
          <a:prstGeom prst="rect">
            <a:avLst/>
          </a:prstGeom>
        </p:spPr>
      </p:pic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755650" y="6461125"/>
            <a:ext cx="720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Magyar Közút Nonprofit Zrt. Országos közúti Adatbank 2010.</a:t>
            </a:r>
          </a:p>
        </p:txBody>
      </p:sp>
    </p:spTree>
    <p:extLst>
      <p:ext uri="{BB962C8B-B14F-4D97-AF65-F5344CB8AC3E}">
        <p14:creationId xmlns:p14="http://schemas.microsoft.com/office/powerpoint/2010/main" val="37057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620713"/>
            <a:ext cx="77724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Az előadás tartalma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628775"/>
            <a:ext cx="7848600" cy="4464050"/>
          </a:xfrm>
        </p:spPr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smtClean="0"/>
              <a:t>Közlekedési hálózatok jellemzői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mtClean="0"/>
              <a:t>A hazai közúthálózat helyzete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mtClean="0"/>
              <a:t>Európai közlekedés – érdekes tények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mtClean="0"/>
              <a:t>Transz-európai hálózatok – „E” utak, folyosók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mtClean="0"/>
              <a:t>Transz-európai hálózatok – TEN-T hálózat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mtClean="0"/>
              <a:t>Kitekintés: USA államközi autópálya hálózat</a:t>
            </a:r>
          </a:p>
        </p:txBody>
      </p:sp>
      <p:sp>
        <p:nvSpPr>
          <p:cNvPr id="11268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9B689C8-CAB2-4483-A74E-2C5E30559A52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1899106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„TEM”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Az ENSZ EGB Közép- Kelet- és Dél-európai országokat érintő projektje a Transz-európai autópálya hálózat (TEM </a:t>
            </a:r>
            <a:r>
              <a:rPr lang="en-GB" altLang="hu-HU" dirty="0" smtClean="0">
                <a:solidFill>
                  <a:srgbClr val="000000"/>
                </a:solidFill>
              </a:rPr>
              <a:t>Trans-European Motorways</a:t>
            </a:r>
            <a:r>
              <a:rPr lang="hu-HU" altLang="hu-HU" dirty="0" smtClean="0">
                <a:solidFill>
                  <a:srgbClr val="000000"/>
                </a:solidFill>
              </a:rPr>
              <a:t>).</a:t>
            </a:r>
            <a:endParaRPr lang="hu-HU" altLang="hu-HU" dirty="0">
              <a:solidFill>
                <a:srgbClr val="000000"/>
              </a:solidFill>
            </a:endParaRP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projekt vasúti megfelelője a Transz-európai vasúthálózat (TER, </a:t>
            </a:r>
            <a:r>
              <a:rPr lang="en-GB" altLang="hu-HU" dirty="0" smtClean="0">
                <a:solidFill>
                  <a:srgbClr val="000000"/>
                </a:solidFill>
              </a:rPr>
              <a:t>Trans-European Railway</a:t>
            </a:r>
            <a:r>
              <a:rPr lang="hu-HU" altLang="hu-HU" dirty="0" smtClean="0">
                <a:solidFill>
                  <a:srgbClr val="000000"/>
                </a:solidFill>
              </a:rPr>
              <a:t>).</a:t>
            </a:r>
            <a:endParaRPr lang="hu-HU" altLang="hu-HU" dirty="0">
              <a:solidFill>
                <a:srgbClr val="000000"/>
              </a:solidFill>
            </a:endParaRP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Az egyeztetés folyamatos az EU transz-európai közlekedési hálózatfejlesztési terveivel.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finanszírozás tanulmányok készítésére elég.</a:t>
            </a:r>
          </a:p>
        </p:txBody>
      </p:sp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1331913" y="6308725"/>
            <a:ext cx="5761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http://www.unece.org/trans/main/tem/tem.html</a:t>
            </a:r>
            <a:endParaRPr lang="hu-HU" altLang="hu-HU" sz="2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7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„TEM”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816" y="1215252"/>
            <a:ext cx="7139940" cy="5044440"/>
          </a:xfrm>
          <a:prstGeom prst="rect">
            <a:avLst/>
          </a:prstGeom>
        </p:spPr>
      </p:pic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947450" y="6383338"/>
            <a:ext cx="7088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http://www.unece.org/fileadmin/DAM/trans/main/tem/Tryptique_TEM_English.pdf</a:t>
            </a:r>
            <a:endParaRPr lang="hu-HU" altLang="hu-HU" sz="2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2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buClrTx/>
            </a:pPr>
            <a:r>
              <a:rPr lang="hu-HU" altLang="hu-HU" sz="2400" dirty="0">
                <a:solidFill>
                  <a:srgbClr val="000000"/>
                </a:solidFill>
              </a:rPr>
              <a:t>Az Európa keleti felével alakuló kapcsolatok közlekedési hátterének megteremtésének eszközei:</a:t>
            </a:r>
          </a:p>
          <a:p>
            <a:pPr lvl="1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 páneurópai folyosók rendszere, </a:t>
            </a:r>
          </a:p>
          <a:p>
            <a:pPr lvl="1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 </a:t>
            </a:r>
            <a:r>
              <a:rPr lang="hu-HU" altLang="hu-HU" dirty="0" err="1">
                <a:solidFill>
                  <a:srgbClr val="000000"/>
                </a:solidFill>
              </a:rPr>
              <a:t>TINA-folyamat</a:t>
            </a:r>
            <a:r>
              <a:rPr lang="hu-HU" altLang="hu-HU" dirty="0">
                <a:solidFill>
                  <a:srgbClr val="000000"/>
                </a:solidFill>
              </a:rPr>
              <a:t>.</a:t>
            </a:r>
          </a:p>
          <a:p>
            <a:pPr algn="just">
              <a:buClrTx/>
            </a:pPr>
            <a:r>
              <a:rPr lang="hu-HU" altLang="hu-HU" sz="2400" dirty="0">
                <a:solidFill>
                  <a:srgbClr val="000000"/>
                </a:solidFill>
              </a:rPr>
              <a:t>A </a:t>
            </a:r>
            <a:r>
              <a:rPr lang="hu-HU" altLang="hu-HU" sz="2400" i="1" dirty="0">
                <a:solidFill>
                  <a:srgbClr val="000000"/>
                </a:solidFill>
              </a:rPr>
              <a:t>páneurópai hálózat </a:t>
            </a:r>
            <a:r>
              <a:rPr lang="hu-HU" altLang="hu-HU" sz="2400" dirty="0">
                <a:solidFill>
                  <a:srgbClr val="000000"/>
                </a:solidFill>
              </a:rPr>
              <a:t>kifejezetten a TEN kiterjesztésére jött létre, az 1991-es prágai, az 1994-es krétai, majd az 1997-es helsinki </a:t>
            </a:r>
            <a:r>
              <a:rPr lang="hu-HU" altLang="hu-HU" sz="2400" dirty="0" err="1">
                <a:solidFill>
                  <a:srgbClr val="000000"/>
                </a:solidFill>
              </a:rPr>
              <a:t>össz-európai</a:t>
            </a:r>
            <a:r>
              <a:rPr lang="hu-HU" altLang="hu-HU" sz="2400" dirty="0">
                <a:solidFill>
                  <a:srgbClr val="000000"/>
                </a:solidFill>
              </a:rPr>
              <a:t> konferenciák keretében.</a:t>
            </a:r>
          </a:p>
          <a:p>
            <a:pPr algn="just">
              <a:buClrTx/>
            </a:pPr>
            <a:r>
              <a:rPr lang="hu-HU" altLang="hu-HU" sz="2400" dirty="0">
                <a:solidFill>
                  <a:srgbClr val="000000"/>
                </a:solidFill>
              </a:rPr>
              <a:t>Ennek során 1997-re összesen tíz közlekedési folyosó került kijelölésre a bővítési térségben, kiegészítve az akkor adottnak tekintett TEN hálózatot.</a:t>
            </a:r>
          </a:p>
        </p:txBody>
      </p:sp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828675" y="6242050"/>
            <a:ext cx="684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Fleischer Tamás: A közlekedéspolitika és a fenntartható fejlődés dilemmái, különös tekintettel a közúthálózatokra. Falu Város Régió 2003/3.</a:t>
            </a:r>
          </a:p>
        </p:txBody>
      </p:sp>
    </p:spTree>
    <p:extLst>
      <p:ext uri="{BB962C8B-B14F-4D97-AF65-F5344CB8AC3E}">
        <p14:creationId xmlns:p14="http://schemas.microsoft.com/office/powerpoint/2010/main" val="2768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11855"/>
            <a:ext cx="10945906" cy="4851488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>
                <a:solidFill>
                  <a:srgbClr val="000000"/>
                </a:solidFill>
              </a:rPr>
              <a:t>Az úgynevezett Helsinki folyosó-rendszer 1997.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63" y="1697424"/>
            <a:ext cx="705612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11855"/>
            <a:ext cx="10945906" cy="4851488"/>
          </a:xfrm>
        </p:spPr>
        <p:txBody>
          <a:bodyPr/>
          <a:lstStyle/>
          <a:p>
            <a:pPr marL="0" indent="0" algn="just">
              <a:spcAft>
                <a:spcPct val="20000"/>
              </a:spcAft>
              <a:buNone/>
            </a:pPr>
            <a:r>
              <a:rPr lang="hu-HU" altLang="hu-HU" dirty="0">
                <a:solidFill>
                  <a:srgbClr val="000000"/>
                </a:solidFill>
              </a:rPr>
              <a:t>Magyarországot érintő „Helsinki” folyosók 1998.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84" y="1718540"/>
            <a:ext cx="7269480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 TINA (</a:t>
            </a:r>
            <a:r>
              <a:rPr lang="en-GB" altLang="hu-HU" dirty="0">
                <a:solidFill>
                  <a:srgbClr val="000000"/>
                </a:solidFill>
              </a:rPr>
              <a:t>Transport Infrastructure Needs Assessment</a:t>
            </a:r>
            <a:r>
              <a:rPr lang="hu-HU" altLang="hu-HU" dirty="0">
                <a:solidFill>
                  <a:srgbClr val="000000"/>
                </a:solidFill>
              </a:rPr>
              <a:t>, közlekedési infrastruktúra igények felmérése) </a:t>
            </a:r>
            <a:r>
              <a:rPr lang="it-IT" altLang="hu-HU" dirty="0">
                <a:solidFill>
                  <a:srgbClr val="000000"/>
                </a:solidFill>
              </a:rPr>
              <a:t>1995-ben </a:t>
            </a:r>
            <a:r>
              <a:rPr lang="hu-HU" altLang="hu-HU" dirty="0">
                <a:solidFill>
                  <a:srgbClr val="000000"/>
                </a:solidFill>
              </a:rPr>
              <a:t>kezdődött az EU-hoz csatlakozni kívánó országokban</a:t>
            </a:r>
            <a:r>
              <a:rPr lang="it-IT" altLang="hu-HU" dirty="0">
                <a:solidFill>
                  <a:srgbClr val="000000"/>
                </a:solidFill>
              </a:rPr>
              <a:t>.</a:t>
            </a:r>
            <a:endParaRPr lang="hu-HU" altLang="hu-HU" dirty="0">
              <a:solidFill>
                <a:srgbClr val="000000"/>
              </a:solidFill>
            </a:endParaRP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 TINA a hálózat kétféle prioritású elemet különböztet meg: a gerinchálózatot és a kiegészítő hálózatot, mely utóbbira az érintett országok tehettek javaslatokat.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 TINA jelentősége a csatlakozást megelőző és az azt közvetlenül követő időszakban az EU források bevonása a közlekedési hálózat fejlesztésébe (PHARE, ISPA, Kohéziós Alap, Regionális Fejlesztési Alapok).</a:t>
            </a:r>
          </a:p>
        </p:txBody>
      </p:sp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828675" y="6242050"/>
            <a:ext cx="684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Fleischer Tamás: A közlekedéspolitika és a fenntartható fejlődés dilemmái, különös tekintettel a közúthálózatokra. Falu Város Régió 2003/3.</a:t>
            </a:r>
          </a:p>
        </p:txBody>
      </p:sp>
    </p:spTree>
    <p:extLst>
      <p:ext uri="{BB962C8B-B14F-4D97-AF65-F5344CB8AC3E}">
        <p14:creationId xmlns:p14="http://schemas.microsoft.com/office/powerpoint/2010/main" val="35628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95759" y="1192470"/>
            <a:ext cx="10858041" cy="4397148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 smtClean="0">
                <a:solidFill>
                  <a:srgbClr val="000000"/>
                </a:solidFill>
              </a:rPr>
              <a:t>A TINA </a:t>
            </a:r>
            <a:r>
              <a:rPr lang="hu-HU" altLang="hu-HU" dirty="0">
                <a:solidFill>
                  <a:srgbClr val="000000"/>
                </a:solidFill>
              </a:rPr>
              <a:t>hálózat elfogadott és javasolt kiegészítő elemei 2000.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81" y="1792261"/>
            <a:ext cx="743712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36537"/>
            <a:ext cx="10945906" cy="4397148"/>
          </a:xfrm>
        </p:spPr>
        <p:txBody>
          <a:bodyPr/>
          <a:lstStyle/>
          <a:p>
            <a:pPr marL="0" indent="0" algn="just">
              <a:spcAft>
                <a:spcPct val="20000"/>
              </a:spcAft>
              <a:buNone/>
            </a:pPr>
            <a:r>
              <a:rPr lang="hu-HU" altLang="hu-HU" dirty="0">
                <a:solidFill>
                  <a:srgbClr val="000000"/>
                </a:solidFill>
              </a:rPr>
              <a:t>Páneurópai folyosók és a TINA hálózat elemei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66" y="1712117"/>
            <a:ext cx="7726680" cy="4792980"/>
          </a:xfrm>
          <a:prstGeom prst="rect">
            <a:avLst/>
          </a:prstGeom>
        </p:spPr>
      </p:pic>
      <p:sp>
        <p:nvSpPr>
          <p:cNvPr id="5" name="Szövegdoboz 2"/>
          <p:cNvSpPr txBox="1">
            <a:spLocks noChangeArrowheads="1"/>
          </p:cNvSpPr>
          <p:nvPr/>
        </p:nvSpPr>
        <p:spPr bwMode="auto">
          <a:xfrm>
            <a:off x="827088" y="6502400"/>
            <a:ext cx="701692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hu-HU" sz="1400" dirty="0" smtClean="0">
                <a:solidFill>
                  <a:srgbClr val="000000"/>
                </a:solidFill>
                <a:latin typeface="+mn-lt"/>
              </a:rPr>
              <a:t>Forrás: Gazdasági és Közlekedési Minisztérium: Magyar közlekedéspolitika 2003-2015.</a:t>
            </a:r>
          </a:p>
        </p:txBody>
      </p:sp>
    </p:spTree>
    <p:extLst>
      <p:ext uri="{BB962C8B-B14F-4D97-AF65-F5344CB8AC3E}">
        <p14:creationId xmlns:p14="http://schemas.microsoft.com/office/powerpoint/2010/main" val="17571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transz-európai közlekedési hálózatokról az EU 1996-ban, 2010-ben és 2013-ban adott irányelveket.</a:t>
            </a:r>
          </a:p>
          <a:p>
            <a:pPr marL="533400" indent="-533400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Parlament és a Tanács 1315/2013/EU Rendelete (2013. december 11.) a transzeurópai közlekedési hálózat fejlesztésére vonatkozó uniós iránymutatásokról és a 661/2010/EU határozat hatályon kívül helyezéséről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79" y="4669729"/>
            <a:ext cx="669798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TEN-T törzshálózat </a:t>
            </a:r>
            <a:r>
              <a:rPr lang="hu-HU" altLang="hu-HU" dirty="0" smtClean="0">
                <a:solidFill>
                  <a:srgbClr val="000000"/>
                </a:solidFill>
              </a:rPr>
              <a:t>(</a:t>
            </a:r>
            <a:r>
              <a:rPr lang="en-GB" altLang="hu-HU" dirty="0" smtClean="0">
                <a:solidFill>
                  <a:srgbClr val="000000"/>
                </a:solidFill>
              </a:rPr>
              <a:t>core network</a:t>
            </a:r>
            <a:r>
              <a:rPr lang="hu-HU" altLang="hu-HU" dirty="0" smtClean="0">
                <a:solidFill>
                  <a:srgbClr val="000000"/>
                </a:solidFill>
              </a:rPr>
              <a:t>) </a:t>
            </a:r>
            <a:r>
              <a:rPr lang="hu-HU" altLang="hu-HU" dirty="0" smtClean="0">
                <a:solidFill>
                  <a:srgbClr val="000000"/>
                </a:solidFill>
              </a:rPr>
              <a:t>9 </a:t>
            </a:r>
            <a:r>
              <a:rPr lang="hu-HU" altLang="hu-HU" dirty="0">
                <a:solidFill>
                  <a:srgbClr val="000000"/>
                </a:solidFill>
              </a:rPr>
              <a:t>európai közlekedési folyosóból áll, melynek </a:t>
            </a:r>
            <a:r>
              <a:rPr lang="hu-HU" altLang="hu-HU" dirty="0" smtClean="0">
                <a:solidFill>
                  <a:srgbClr val="000000"/>
                </a:solidFill>
              </a:rPr>
              <a:t>teljes kiépítését </a:t>
            </a:r>
            <a:r>
              <a:rPr lang="hu-HU" altLang="hu-HU" dirty="0">
                <a:solidFill>
                  <a:srgbClr val="000000"/>
                </a:solidFill>
              </a:rPr>
              <a:t>2030-ig tervezik.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törzshálózatot egy ahhoz csatlakozó átfogó közlekedési hálózat </a:t>
            </a:r>
            <a:r>
              <a:rPr lang="hu-HU" altLang="hu-HU" dirty="0" smtClean="0">
                <a:solidFill>
                  <a:srgbClr val="000000"/>
                </a:solidFill>
              </a:rPr>
              <a:t>(</a:t>
            </a:r>
            <a:r>
              <a:rPr lang="en-GB" altLang="hu-HU" dirty="0" smtClean="0">
                <a:solidFill>
                  <a:srgbClr val="000000"/>
                </a:solidFill>
              </a:rPr>
              <a:t>comprehensive network</a:t>
            </a:r>
            <a:r>
              <a:rPr lang="hu-HU" altLang="hu-HU" dirty="0" smtClean="0">
                <a:solidFill>
                  <a:srgbClr val="000000"/>
                </a:solidFill>
              </a:rPr>
              <a:t>) </a:t>
            </a:r>
            <a:r>
              <a:rPr lang="hu-HU" altLang="hu-HU" dirty="0" smtClean="0">
                <a:solidFill>
                  <a:srgbClr val="000000"/>
                </a:solidFill>
              </a:rPr>
              <a:t>fogja </a:t>
            </a:r>
            <a:r>
              <a:rPr lang="hu-HU" altLang="hu-HU" dirty="0">
                <a:solidFill>
                  <a:srgbClr val="000000"/>
                </a:solidFill>
              </a:rPr>
              <a:t>teljessé tenni, aminek kiépítése 2050-re várható.</a:t>
            </a:r>
            <a:r>
              <a:rPr lang="en-GB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>
                <a:solidFill>
                  <a:srgbClr val="000000"/>
                </a:solidFill>
              </a:rPr>
              <a:t>Ez az átfogó hálózat az egész EU-t teljes körűen le fogja fedni, és biztosítja, hogy valamennyi régió elérhető legyen.</a:t>
            </a:r>
            <a:r>
              <a:rPr lang="en-GB" altLang="hu-HU" dirty="0">
                <a:solidFill>
                  <a:srgbClr val="000000"/>
                </a:solidFill>
              </a:rPr>
              <a:t> </a:t>
            </a:r>
            <a:endParaRPr lang="hu-HU" altLang="hu-HU" dirty="0">
              <a:solidFill>
                <a:srgbClr val="000000"/>
              </a:solidFill>
            </a:endParaRP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Mindkét fázis valamennyi közlekedési módot felöleli, azaz a közúti, vasúti, légi, belvízi és a tengeri közlekedést, valamint az intermodális platformokat. </a:t>
            </a:r>
          </a:p>
        </p:txBody>
      </p:sp>
    </p:spTree>
    <p:extLst>
      <p:ext uri="{BB962C8B-B14F-4D97-AF65-F5344CB8AC3E}">
        <p14:creationId xmlns:p14="http://schemas.microsoft.com/office/powerpoint/2010/main" val="16518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Közlekedési hálózatok jellemzői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24114" y="1700213"/>
            <a:ext cx="7272337" cy="4392612"/>
          </a:xfrm>
        </p:spPr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smtClean="0"/>
              <a:t>Alapvető jellemzők: a forgalom nagysága, a forgalom sűrűsége, a forgalom sebessége.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mtClean="0"/>
              <a:t>Kétféle átlagsebesség mérhető: </a:t>
            </a:r>
          </a:p>
          <a:p>
            <a:pPr marL="933450" lvl="1" indent="-533400" algn="just">
              <a:spcAft>
                <a:spcPct val="20000"/>
              </a:spcAft>
            </a:pPr>
            <a:r>
              <a:rPr lang="hu-HU" altLang="hu-HU" b="1" smtClean="0"/>
              <a:t>Időbeli – adott idő alatt egy keresztmetszeten áthaladó járművek sebességeinek számtani átlaga</a:t>
            </a:r>
          </a:p>
          <a:p>
            <a:pPr marL="933450" lvl="1" indent="-533400" algn="just">
              <a:spcAft>
                <a:spcPct val="20000"/>
              </a:spcAft>
            </a:pPr>
            <a:r>
              <a:rPr lang="hu-HU" altLang="hu-HU" b="1" smtClean="0"/>
              <a:t>Térbeli – adott útszakaszon egy időpillanatban lévő járművek sebességeinek számtani átlaga. Mindig kisebb, mint az időbeli átlagsebesség.</a:t>
            </a:r>
          </a:p>
        </p:txBody>
      </p:sp>
      <p:sp>
        <p:nvSpPr>
          <p:cNvPr id="12292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EDD958E-EE17-45DD-AF7B-D9B146D3035D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3523380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1281002" cy="4397148"/>
          </a:xfrm>
        </p:spPr>
        <p:txBody>
          <a:bodyPr>
            <a:normAutofit/>
          </a:bodyPr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Bizottság meghatározta a TEN-T infrastruktúra közös technikai előírásait, ami biztosítja a hálózaton belüli kapcsolatokat és az átjárhatóságot</a:t>
            </a:r>
            <a:r>
              <a:rPr lang="hu-HU" altLang="hu-HU" dirty="0" smtClean="0">
                <a:solidFill>
                  <a:srgbClr val="000000"/>
                </a:solidFill>
              </a:rPr>
              <a:t>.</a:t>
            </a:r>
          </a:p>
          <a:p>
            <a:pPr marL="533400" indent="-533400">
              <a:buClrTx/>
            </a:pPr>
            <a:r>
              <a:rPr lang="hu-HU" altLang="hu-HU" dirty="0">
                <a:solidFill>
                  <a:srgbClr val="000000"/>
                </a:solidFill>
              </a:rPr>
              <a:t>A 2014-ben kiadott TEN-T segédanyagok:</a:t>
            </a:r>
          </a:p>
          <a:p>
            <a:pPr marL="533400" indent="-533400">
              <a:buClrTx/>
            </a:pPr>
            <a:r>
              <a:rPr lang="hu-HU" altLang="hu-HU" dirty="0">
                <a:solidFill>
                  <a:srgbClr val="000000"/>
                </a:solidFill>
              </a:rPr>
              <a:t>COM(2013) 940 final </a:t>
            </a:r>
            <a:r>
              <a:rPr lang="en-GB" altLang="hu-HU" dirty="0" smtClean="0">
                <a:solidFill>
                  <a:srgbClr val="000000"/>
                </a:solidFill>
              </a:rPr>
              <a:t>Communication from the Commission: Building the Transport Core Network: Core Network Corridors and Connecting Europe Facility</a:t>
            </a:r>
          </a:p>
          <a:p>
            <a:pPr marL="533400" indent="-533400">
              <a:buClrTx/>
            </a:pPr>
            <a:r>
              <a:rPr lang="hu-HU" altLang="hu-HU" dirty="0" smtClean="0">
                <a:solidFill>
                  <a:srgbClr val="000000"/>
                </a:solidFill>
              </a:rPr>
              <a:t>SWD(2013</a:t>
            </a:r>
            <a:r>
              <a:rPr lang="hu-HU" altLang="hu-HU" dirty="0">
                <a:solidFill>
                  <a:srgbClr val="000000"/>
                </a:solidFill>
              </a:rPr>
              <a:t>) 542 final </a:t>
            </a:r>
            <a:r>
              <a:rPr lang="en-GB" altLang="hu-HU" dirty="0" smtClean="0">
                <a:solidFill>
                  <a:srgbClr val="000000"/>
                </a:solidFill>
              </a:rPr>
              <a:t>Commission Staff Working Document: The planning methodology for the trans-European transport network </a:t>
            </a:r>
            <a:r>
              <a:rPr lang="hu-HU" altLang="hu-HU" dirty="0" smtClean="0">
                <a:solidFill>
                  <a:srgbClr val="000000"/>
                </a:solidFill>
              </a:rPr>
              <a:t>(</a:t>
            </a:r>
            <a:r>
              <a:rPr lang="hu-HU" altLang="hu-HU" dirty="0">
                <a:solidFill>
                  <a:srgbClr val="000000"/>
                </a:solidFill>
              </a:rPr>
              <a:t>TEN-T)</a:t>
            </a:r>
          </a:p>
          <a:p>
            <a:pPr marL="533400" indent="-53340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58571"/>
            <a:ext cx="10945906" cy="4397148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hu-HU" altLang="hu-HU" dirty="0">
                <a:solidFill>
                  <a:srgbClr val="000000"/>
                </a:solidFill>
              </a:rPr>
              <a:t>2011-ig megvalósult TEN-T fejlesztések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12232" y="6395276"/>
            <a:ext cx="70851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</a:t>
            </a:r>
            <a:r>
              <a:rPr lang="en-GB" altLang="hu-HU" sz="1400" b="0" dirty="0" smtClean="0">
                <a:solidFill>
                  <a:srgbClr val="000000"/>
                </a:solidFill>
                <a:latin typeface="+mn-lt"/>
              </a:rPr>
              <a:t>The new Trans-European transport network. A core network: blueprint for </a:t>
            </a:r>
            <a:r>
              <a:rPr lang="hu-HU" altLang="hu-HU" sz="1400" b="0" dirty="0" smtClean="0">
                <a:solidFill>
                  <a:srgbClr val="000000"/>
                </a:solidFill>
                <a:latin typeface="+mn-lt"/>
              </a:rPr>
              <a:t>2030</a:t>
            </a:r>
            <a:endParaRPr lang="hu-HU" altLang="hu-HU" sz="14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1137384"/>
            <a:ext cx="4745722" cy="51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2012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52113"/>
            <a:ext cx="7277100" cy="5036820"/>
          </a:xfrm>
          <a:prstGeom prst="rect">
            <a:avLst/>
          </a:prstGeom>
        </p:spPr>
      </p:pic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1403350" y="6396038"/>
            <a:ext cx="612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http://ec.europa.eu/transport/infrastructure/doc/web_methodology.pdf</a:t>
            </a:r>
          </a:p>
        </p:txBody>
      </p:sp>
    </p:spTree>
    <p:extLst>
      <p:ext uri="{BB962C8B-B14F-4D97-AF65-F5344CB8AC3E}">
        <p14:creationId xmlns:p14="http://schemas.microsoft.com/office/powerpoint/2010/main" val="37777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>
                <a:solidFill>
                  <a:srgbClr val="000000"/>
                </a:solidFill>
              </a:rPr>
              <a:t>A TEN-T hálózati javaslat országonkénti értékelése Magyarországot kedvező helyzetben mutatja.</a:t>
            </a:r>
          </a:p>
          <a:p>
            <a:pPr algn="just"/>
            <a:r>
              <a:rPr lang="hu-HU" altLang="hu-HU" dirty="0">
                <a:solidFill>
                  <a:srgbClr val="000000"/>
                </a:solidFill>
              </a:rPr>
              <a:t>„Budapest, mint fő közlekedési csomópont földrajzi elhelyezkedéséből adódóan a törzshálózat nagyon sűrű. Tartalmazza szinte az összes olyan fő tengelyt és kiegészítő elemet, amelyek a következő évtizedek magyar fejlesztési terveiben szerepelnek. Ezek közé tartoznak a Duna és a dunai kikötők, valamint vasúti és közúti kapcsolatok Bécs, Bukarest, Belgrád, Zágráb, Ljubljana és Pozsony felé. </a:t>
            </a:r>
          </a:p>
          <a:p>
            <a:pPr algn="just"/>
            <a:r>
              <a:rPr lang="hu-HU" altLang="hu-HU" dirty="0">
                <a:solidFill>
                  <a:srgbClr val="000000"/>
                </a:solidFill>
              </a:rPr>
              <a:t>Magyarország eszerint nagyon jól lefedett mind hálózati, mind projekt szempontból!”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827088" y="6308725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 smtClean="0">
                <a:solidFill>
                  <a:srgbClr val="000000"/>
                </a:solidFill>
                <a:latin typeface="+mn-lt"/>
              </a:rPr>
              <a:t>Forrás</a:t>
            </a:r>
            <a:r>
              <a:rPr lang="en-GB" altLang="hu-HU" sz="1400" b="0" dirty="0" smtClean="0">
                <a:solidFill>
                  <a:srgbClr val="000000"/>
                </a:solidFill>
                <a:latin typeface="+mn-lt"/>
              </a:rPr>
              <a:t>:</a:t>
            </a:r>
            <a:r>
              <a:rPr lang="hu-HU" altLang="hu-HU" sz="14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hu-HU" sz="1400" b="0" dirty="0" smtClean="0">
                <a:solidFill>
                  <a:srgbClr val="000000"/>
                </a:solidFill>
                <a:latin typeface="+mn-lt"/>
              </a:rPr>
              <a:t>Trans-European </a:t>
            </a:r>
            <a:r>
              <a:rPr lang="en-GB" altLang="hu-HU" sz="1400" b="0" dirty="0">
                <a:solidFill>
                  <a:srgbClr val="000000"/>
                </a:solidFill>
                <a:latin typeface="+mn-lt"/>
              </a:rPr>
              <a:t>Transport Networks The TEN-T Core Network: Country by Country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2011. http://ec.europa.eu/transport/infrastructure/connecting/doc/revision/background-country.pdf</a:t>
            </a:r>
          </a:p>
        </p:txBody>
      </p:sp>
    </p:spTree>
    <p:extLst>
      <p:ext uri="{BB962C8B-B14F-4D97-AF65-F5344CB8AC3E}">
        <p14:creationId xmlns:p14="http://schemas.microsoft.com/office/powerpoint/2010/main" val="20234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>
                <a:solidFill>
                  <a:srgbClr val="000000"/>
                </a:solidFill>
              </a:rPr>
              <a:t>A Bizottság (EU) 2017/849 felhatalmazáson alapuló rendelete (2016. december 7.) az 1315/2013/EU európai parlamenti és tanácsi rendeletnek az említett rendelet I. mellékletében szereplő térképek és az említett rendelet II. mellékletében szereplő jegyzék tekintetében történő módosításáról (</a:t>
            </a:r>
            <a:r>
              <a:rPr lang="hu-HU" i="1" dirty="0">
                <a:solidFill>
                  <a:srgbClr val="000000"/>
                </a:solidFill>
              </a:rPr>
              <a:t>a 9 </a:t>
            </a:r>
            <a:r>
              <a:rPr lang="hu-HU" i="1" dirty="0" smtClean="0">
                <a:solidFill>
                  <a:srgbClr val="000000"/>
                </a:solidFill>
              </a:rPr>
              <a:t>folyosó naprakész változata</a:t>
            </a:r>
            <a:r>
              <a:rPr lang="hu-HU" dirty="0" smtClean="0">
                <a:solidFill>
                  <a:srgbClr val="000000"/>
                </a:solidFill>
              </a:rPr>
              <a:t>)</a:t>
            </a:r>
            <a:endParaRPr lang="hu-HU" dirty="0">
              <a:solidFill>
                <a:srgbClr val="000000"/>
              </a:solidFill>
            </a:endParaRPr>
          </a:p>
          <a:p>
            <a:pPr algn="just"/>
            <a:r>
              <a:rPr lang="hu-HU" altLang="hu-HU" dirty="0">
                <a:solidFill>
                  <a:srgbClr val="000000"/>
                </a:solidFill>
              </a:rPr>
              <a:t>Magyarországot érintő törzshálózati folyosók: </a:t>
            </a:r>
            <a:r>
              <a:rPr lang="en-GB" altLang="hu-HU" dirty="0" smtClean="0">
                <a:solidFill>
                  <a:srgbClr val="000000"/>
                </a:solidFill>
              </a:rPr>
              <a:t>Mediterranean, Orient - </a:t>
            </a:r>
            <a:r>
              <a:rPr lang="en-GB" altLang="hu-HU" dirty="0" err="1" smtClean="0">
                <a:solidFill>
                  <a:srgbClr val="000000"/>
                </a:solidFill>
              </a:rPr>
              <a:t>EastMed</a:t>
            </a:r>
            <a:r>
              <a:rPr lang="en-GB" altLang="hu-HU" dirty="0" smtClean="0">
                <a:solidFill>
                  <a:srgbClr val="000000"/>
                </a:solidFill>
              </a:rPr>
              <a:t>, Rhine - Danube</a:t>
            </a:r>
            <a:r>
              <a:rPr lang="hu-HU" altLang="hu-HU" dirty="0" smtClean="0">
                <a:solidFill>
                  <a:srgbClr val="000000"/>
                </a:solidFill>
              </a:rPr>
              <a:t>.</a:t>
            </a:r>
            <a:endParaRPr lang="hu-HU" altLang="hu-HU" dirty="0">
              <a:solidFill>
                <a:srgbClr val="000000"/>
              </a:solidFill>
            </a:endParaRPr>
          </a:p>
          <a:p>
            <a:pPr algn="just"/>
            <a:endParaRPr lang="hu-HU" altLang="hu-HU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hu-HU" altLang="hu-HU" i="1" dirty="0" smtClean="0">
                <a:solidFill>
                  <a:srgbClr val="000000"/>
                </a:solidFill>
              </a:rPr>
              <a:t>A következő térképek forrása:</a:t>
            </a:r>
          </a:p>
          <a:p>
            <a:pPr marL="0" indent="0" algn="just">
              <a:buNone/>
            </a:pPr>
            <a:r>
              <a:rPr lang="en-GB" altLang="hu-HU" sz="2400" dirty="0" smtClean="0">
                <a:solidFill>
                  <a:srgbClr val="000000"/>
                </a:solidFill>
              </a:rPr>
              <a:t>http</a:t>
            </a:r>
            <a:r>
              <a:rPr lang="en-GB" altLang="hu-HU" sz="2400" dirty="0">
                <a:solidFill>
                  <a:srgbClr val="000000"/>
                </a:solidFill>
              </a:rPr>
              <a:t>://ec.europa.eu/transport/infrastructure/tentec/tentec-portal/site/en/maps.html</a:t>
            </a:r>
            <a:endParaRPr lang="hu-H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8383836" y="1476260"/>
            <a:ext cx="2969964" cy="4190476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hu-HU" altLang="hu-HU" dirty="0" smtClean="0">
                <a:solidFill>
                  <a:srgbClr val="000000"/>
                </a:solidFill>
              </a:rPr>
              <a:t>	A </a:t>
            </a:r>
            <a:r>
              <a:rPr lang="hu-HU" altLang="hu-HU" dirty="0">
                <a:solidFill>
                  <a:srgbClr val="000000"/>
                </a:solidFill>
              </a:rPr>
              <a:t>javasolt törzshálózati </a:t>
            </a:r>
            <a:r>
              <a:rPr lang="hu-HU" altLang="hu-HU" dirty="0" smtClean="0">
                <a:solidFill>
                  <a:srgbClr val="000000"/>
                </a:solidFill>
              </a:rPr>
              <a:t>folyosók sematikusan ábrázolva</a:t>
            </a:r>
            <a:endParaRPr lang="hu-HU" altLang="hu-HU" dirty="0">
              <a:solidFill>
                <a:srgbClr val="0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43" y="1170176"/>
            <a:ext cx="7155455" cy="54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688" y="365125"/>
            <a:ext cx="3719111" cy="1006475"/>
          </a:xfrm>
        </p:spPr>
        <p:txBody>
          <a:bodyPr/>
          <a:lstStyle/>
          <a:p>
            <a:r>
              <a:rPr lang="en-GB" altLang="hu-HU" dirty="0" smtClean="0">
                <a:solidFill>
                  <a:srgbClr val="000000"/>
                </a:solidFill>
              </a:rPr>
              <a:t>Baltic-Adriatic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48" y="0"/>
            <a:ext cx="4853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77240"/>
            <a:ext cx="7419860" cy="558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68"/>
            <a:ext cx="9982200" cy="1006475"/>
          </a:xfrm>
        </p:spPr>
        <p:txBody>
          <a:bodyPr/>
          <a:lstStyle/>
          <a:p>
            <a:r>
              <a:rPr lang="en-GB" altLang="hu-HU" dirty="0" err="1" smtClean="0">
                <a:solidFill>
                  <a:srgbClr val="000000"/>
                </a:solidFill>
              </a:rPr>
              <a:t>Northsea</a:t>
            </a:r>
            <a:r>
              <a:rPr lang="en-GB" altLang="hu-HU" dirty="0" smtClean="0">
                <a:solidFill>
                  <a:srgbClr val="000000"/>
                </a:solidFill>
              </a:rPr>
              <a:t> - Baltic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2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68"/>
            <a:ext cx="9982200" cy="1006475"/>
          </a:xfrm>
        </p:spPr>
        <p:txBody>
          <a:bodyPr/>
          <a:lstStyle/>
          <a:p>
            <a:r>
              <a:rPr lang="en-GB" altLang="hu-HU" dirty="0" smtClean="0">
                <a:solidFill>
                  <a:srgbClr val="000000"/>
                </a:solidFill>
              </a:rPr>
              <a:t>Mediterranean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0580"/>
            <a:ext cx="7353759" cy="55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585"/>
            <a:ext cx="9982200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Orient - </a:t>
            </a:r>
            <a:r>
              <a:rPr lang="hu-HU" altLang="hu-HU" dirty="0" err="1" smtClean="0">
                <a:solidFill>
                  <a:srgbClr val="000000"/>
                </a:solidFill>
              </a:rPr>
              <a:t>EastMed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23762"/>
            <a:ext cx="7507995" cy="56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216697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Közlekedési hálózatok jellemzői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5161" y="1001782"/>
            <a:ext cx="8776789" cy="2808287"/>
          </a:xfrm>
        </p:spPr>
        <p:txBody>
          <a:bodyPr/>
          <a:lstStyle/>
          <a:p>
            <a:pPr marL="533400" indent="-533400" algn="just">
              <a:buNone/>
            </a:pPr>
            <a:r>
              <a:rPr lang="hu-HU" altLang="hu-HU" dirty="0" smtClean="0"/>
              <a:t>	Egy adott keresztmetszeten átbocsátott </a:t>
            </a:r>
            <a:r>
              <a:rPr lang="hu-HU" altLang="hu-HU" dirty="0" smtClean="0"/>
              <a:t>forgalom-nagyság </a:t>
            </a:r>
            <a:r>
              <a:rPr lang="hu-HU" altLang="hu-HU" dirty="0" smtClean="0"/>
              <a:t>egyenesen arányos a forgalom sűrűségével és a sebességgel. </a:t>
            </a:r>
          </a:p>
          <a:p>
            <a:pPr marL="533400" indent="-533400">
              <a:buNone/>
            </a:pPr>
            <a:r>
              <a:rPr lang="hu-HU" altLang="hu-HU" dirty="0" smtClean="0"/>
              <a:t>	</a:t>
            </a:r>
            <a:r>
              <a:rPr lang="hu-HU" altLang="hu-HU" dirty="0" smtClean="0">
                <a:solidFill>
                  <a:schemeClr val="hlink"/>
                </a:solidFill>
              </a:rPr>
              <a:t>F (j/h) = D (j/km) * v (km/h</a:t>
            </a:r>
            <a:r>
              <a:rPr lang="hu-HU" altLang="hu-HU" dirty="0" smtClean="0">
                <a:solidFill>
                  <a:schemeClr val="hlink"/>
                </a:solidFill>
              </a:rPr>
              <a:t>)		az ábrán: q = k * u</a:t>
            </a:r>
            <a:endParaRPr lang="hu-HU" altLang="hu-HU" dirty="0" smtClean="0">
              <a:solidFill>
                <a:schemeClr val="hlink"/>
              </a:solidFill>
            </a:endParaRPr>
          </a:p>
        </p:txBody>
      </p:sp>
      <p:sp>
        <p:nvSpPr>
          <p:cNvPr id="13316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CF7F74E-877E-4A85-A904-1946A9CEA998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pic>
        <p:nvPicPr>
          <p:cNvPr id="13317" name="Picture 11" descr="fund-di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6" y="2825593"/>
            <a:ext cx="5473567" cy="40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319963" y="3141664"/>
            <a:ext cx="28813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u - sebesség,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u</a:t>
            </a:r>
            <a:r>
              <a:rPr lang="hu-HU" altLang="hu-HU" sz="2000" b="0" baseline="-25000"/>
              <a:t>f</a:t>
            </a:r>
            <a:r>
              <a:rPr lang="hu-HU" altLang="hu-HU" sz="2000" b="0"/>
              <a:t> - szabad sebesség,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u</a:t>
            </a:r>
            <a:r>
              <a:rPr lang="hu-HU" altLang="hu-HU" sz="2000" b="0" baseline="-25000"/>
              <a:t>c</a:t>
            </a:r>
            <a:r>
              <a:rPr lang="hu-HU" altLang="hu-HU" sz="2000" b="0"/>
              <a:t> - kritikus sebesség,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k - járműsűrűség,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k</a:t>
            </a:r>
            <a:r>
              <a:rPr lang="hu-HU" altLang="hu-HU" sz="2000" b="0" baseline="-25000"/>
              <a:t>c</a:t>
            </a:r>
            <a:r>
              <a:rPr lang="hu-HU" altLang="hu-HU" sz="2000" b="0"/>
              <a:t> - kritikus sűrűség,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k</a:t>
            </a:r>
            <a:r>
              <a:rPr lang="hu-HU" altLang="hu-HU" sz="2000" b="0" baseline="-25000"/>
              <a:t>j</a:t>
            </a:r>
            <a:r>
              <a:rPr lang="hu-HU" altLang="hu-HU" sz="2000" b="0"/>
              <a:t> - legnagyobb sűrűség,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q - forgalomnagyság,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q</a:t>
            </a:r>
            <a:r>
              <a:rPr lang="hu-HU" altLang="hu-HU" sz="2000" b="0" baseline="-25000"/>
              <a:t>c</a:t>
            </a:r>
            <a:r>
              <a:rPr lang="hu-HU" altLang="hu-HU" sz="2000" b="0"/>
              <a:t> - legnagyobb forgalom 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5951538" y="5915026"/>
            <a:ext cx="403225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 b="0" dirty="0" smtClean="0"/>
              <a:t>Forrás</a:t>
            </a:r>
            <a:r>
              <a:rPr lang="en-GB" altLang="hu-HU" sz="1200" b="0" dirty="0" smtClean="0"/>
              <a:t>: Prof. </a:t>
            </a:r>
            <a:r>
              <a:rPr lang="en-GB" altLang="hu-HU" sz="1200" b="0" dirty="0" err="1" smtClean="0"/>
              <a:t>Immers</a:t>
            </a:r>
            <a:r>
              <a:rPr lang="en-GB" altLang="hu-HU" sz="1200" b="0" dirty="0" smtClean="0"/>
              <a:t>, L.H., </a:t>
            </a:r>
            <a:r>
              <a:rPr lang="en-GB" altLang="hu-HU" sz="1200" b="0" dirty="0" err="1" smtClean="0"/>
              <a:t>Logghe</a:t>
            </a:r>
            <a:r>
              <a:rPr lang="en-GB" altLang="hu-HU" sz="1200" b="0" dirty="0" smtClean="0"/>
              <a:t>, S.: Traffic Flow Theory. </a:t>
            </a:r>
            <a:r>
              <a:rPr lang="nl-BE" altLang="hu-HU" sz="1200" b="0" dirty="0" smtClean="0"/>
              <a:t>Katholieke Universiteit </a:t>
            </a:r>
            <a:r>
              <a:rPr lang="en-GB" altLang="hu-HU" sz="1200" b="0" dirty="0" smtClean="0"/>
              <a:t>Leuven, Faculty of Engineering, Department of Civil Engineering, Section Traffic and Infrastructure, 2002. </a:t>
            </a:r>
            <a:endParaRPr lang="en-GB" altLang="hu-HU" sz="1200" b="0" dirty="0"/>
          </a:p>
        </p:txBody>
      </p:sp>
    </p:spTree>
    <p:extLst>
      <p:ext uri="{BB962C8B-B14F-4D97-AF65-F5344CB8AC3E}">
        <p14:creationId xmlns:p14="http://schemas.microsoft.com/office/powerpoint/2010/main" val="683266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470" y="365125"/>
            <a:ext cx="4071650" cy="1006475"/>
          </a:xfrm>
        </p:spPr>
        <p:txBody>
          <a:bodyPr>
            <a:noAutofit/>
          </a:bodyPr>
          <a:lstStyle/>
          <a:p>
            <a:r>
              <a:rPr lang="en-GB" altLang="hu-HU" dirty="0" smtClean="0">
                <a:solidFill>
                  <a:srgbClr val="000000"/>
                </a:solidFill>
              </a:rPr>
              <a:t>Scandinavian - Mediterranean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60" y="0"/>
            <a:ext cx="484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470" y="365125"/>
            <a:ext cx="4071650" cy="1006475"/>
          </a:xfrm>
        </p:spPr>
        <p:txBody>
          <a:bodyPr>
            <a:noAutofit/>
          </a:bodyPr>
          <a:lstStyle/>
          <a:p>
            <a:r>
              <a:rPr lang="en-GB" altLang="hu-HU" dirty="0" smtClean="0">
                <a:solidFill>
                  <a:srgbClr val="000000"/>
                </a:solidFill>
              </a:rPr>
              <a:t>Rhine -Alpine</a:t>
            </a:r>
            <a:endParaRPr lang="en-GB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59" y="0"/>
            <a:ext cx="484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585"/>
            <a:ext cx="9982200" cy="1006475"/>
          </a:xfrm>
        </p:spPr>
        <p:txBody>
          <a:bodyPr/>
          <a:lstStyle/>
          <a:p>
            <a:r>
              <a:rPr lang="en-GB" altLang="hu-HU" dirty="0" smtClean="0">
                <a:solidFill>
                  <a:srgbClr val="000000"/>
                </a:solidFill>
              </a:rPr>
              <a:t>Atlantic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98" y="731520"/>
            <a:ext cx="7485961" cy="56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470" y="365125"/>
            <a:ext cx="4071650" cy="1006475"/>
          </a:xfrm>
        </p:spPr>
        <p:txBody>
          <a:bodyPr>
            <a:noAutofit/>
          </a:bodyPr>
          <a:lstStyle/>
          <a:p>
            <a:r>
              <a:rPr lang="en-GB" altLang="hu-HU" dirty="0" err="1" smtClean="0">
                <a:solidFill>
                  <a:srgbClr val="000000"/>
                </a:solidFill>
              </a:rPr>
              <a:t>Northsea</a:t>
            </a:r>
            <a:r>
              <a:rPr lang="en-GB" altLang="hu-HU" dirty="0" smtClean="0">
                <a:solidFill>
                  <a:srgbClr val="000000"/>
                </a:solidFill>
              </a:rPr>
              <a:t> - Mediterranean</a:t>
            </a:r>
            <a:endParaRPr lang="en-GB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65" y="0"/>
            <a:ext cx="484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982200" cy="1006475"/>
          </a:xfrm>
        </p:spPr>
        <p:txBody>
          <a:bodyPr/>
          <a:lstStyle/>
          <a:p>
            <a:r>
              <a:rPr lang="en-GB" altLang="hu-HU" dirty="0" smtClean="0">
                <a:solidFill>
                  <a:srgbClr val="000000"/>
                </a:solidFill>
              </a:rPr>
              <a:t>Rhine - Danube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2813"/>
            <a:ext cx="7507995" cy="56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602"/>
            <a:ext cx="9982200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</a:t>
            </a:r>
            <a:r>
              <a:rPr lang="hu-HU" altLang="hu-HU" dirty="0" smtClean="0">
                <a:solidFill>
                  <a:srgbClr val="000000"/>
                </a:solidFill>
              </a:rPr>
              <a:t>folyosók 2017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03381"/>
            <a:ext cx="7563080" cy="56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68"/>
            <a:ext cx="9982200" cy="1006475"/>
          </a:xfrm>
        </p:spPr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2017 - 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39003"/>
            <a:ext cx="7695282" cy="56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982200" cy="1006475"/>
          </a:xfrm>
        </p:spPr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vasúti, légi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7058"/>
            <a:ext cx="7711808" cy="56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602"/>
            <a:ext cx="9982200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2017 - </a:t>
            </a:r>
            <a:r>
              <a:rPr lang="hu-HU" altLang="hu-HU" dirty="0" smtClean="0">
                <a:solidFill>
                  <a:srgbClr val="000000"/>
                </a:solidFill>
              </a:rPr>
              <a:t>áruszállítás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7673248" cy="56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982200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vízi </a:t>
            </a:r>
            <a:r>
              <a:rPr lang="hu-HU" altLang="hu-HU" dirty="0" smtClean="0">
                <a:solidFill>
                  <a:srgbClr val="000000"/>
                </a:solidFill>
              </a:rPr>
              <a:t>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5797"/>
            <a:ext cx="7585113" cy="55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Közlekedési hálózatok jellemzői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773238"/>
            <a:ext cx="7631112" cy="4392612"/>
          </a:xfrm>
        </p:spPr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sz="2400"/>
              <a:t>A forgalom sűrűségének növekedésével a sebesség csökken, a szabad forgalom kötötté válik, majd kialakul a torlódás.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z="2400"/>
              <a:t>Egy adott forgalomnagysághoz két különböző sebesség érték tartozhat, egy szabadabb és egy torlódásos helyzetet jellemző. A legnagyobb forgalom a kritikus sebesség mellett érhető el.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z="2400"/>
              <a:t>Egy adott forgalomnagysághoz két különböző sűrűség érték tartozhat, egy szabadabb és egy torlódásos helyzetet jellemző. A legnagyobb járműsűrűség a torlódásban valósul meg.</a:t>
            </a:r>
          </a:p>
        </p:txBody>
      </p:sp>
      <p:sp>
        <p:nvSpPr>
          <p:cNvPr id="14340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B6CB942-2332-4A03-9442-30284C8CAFD0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653750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</a:t>
            </a:r>
            <a:r>
              <a:rPr lang="hu-HU" altLang="hu-HU" dirty="0" smtClean="0">
                <a:solidFill>
                  <a:srgbClr val="000000"/>
                </a:solidFill>
              </a:rPr>
              <a:t>utak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964" y="1165309"/>
            <a:ext cx="793242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65125"/>
            <a:ext cx="10548651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vasúti, </a:t>
            </a:r>
            <a:r>
              <a:rPr lang="hu-HU" altLang="hu-HU" dirty="0" smtClean="0">
                <a:solidFill>
                  <a:srgbClr val="000000"/>
                </a:solidFill>
              </a:rPr>
              <a:t>légi </a:t>
            </a:r>
            <a:r>
              <a:rPr lang="hu-HU" altLang="hu-HU" dirty="0">
                <a:solidFill>
                  <a:srgbClr val="000000"/>
                </a:solidFill>
              </a:rPr>
              <a:t>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42" y="1189913"/>
            <a:ext cx="8050116" cy="51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</a:t>
            </a:r>
            <a:r>
              <a:rPr lang="hu-HU" altLang="hu-HU" dirty="0" err="1">
                <a:solidFill>
                  <a:srgbClr val="000000"/>
                </a:solidFill>
              </a:rPr>
              <a:t>áruszáll</a:t>
            </a:r>
            <a:r>
              <a:rPr lang="hu-HU" altLang="hu-HU" dirty="0" smtClean="0">
                <a:solidFill>
                  <a:srgbClr val="000000"/>
                </a:solidFill>
              </a:rPr>
              <a:t>. </a:t>
            </a:r>
            <a:r>
              <a:rPr lang="hu-HU" altLang="hu-HU" dirty="0">
                <a:solidFill>
                  <a:srgbClr val="000000"/>
                </a:solidFill>
              </a:rPr>
              <a:t>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02" y="1217823"/>
            <a:ext cx="799338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vízi </a:t>
            </a:r>
            <a:r>
              <a:rPr lang="hu-HU" altLang="hu-HU" dirty="0" smtClean="0">
                <a:solidFill>
                  <a:srgbClr val="000000"/>
                </a:solidFill>
              </a:rPr>
              <a:t>utak </a:t>
            </a:r>
            <a:r>
              <a:rPr lang="hu-HU" altLang="hu-HU" dirty="0">
                <a:solidFill>
                  <a:srgbClr val="000000"/>
                </a:solidFill>
              </a:rPr>
              <a:t>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50" y="1231319"/>
            <a:ext cx="759714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TEN-T folyosó kijelölés folyamata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21" y="1536816"/>
            <a:ext cx="6815328" cy="44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Az USA államközi autópálya hálózata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773238"/>
            <a:ext cx="7631112" cy="4392612"/>
          </a:xfrm>
        </p:spPr>
        <p:txBody>
          <a:bodyPr/>
          <a:lstStyle/>
          <a:p>
            <a:pPr marL="533400" indent="-533400" algn="just"/>
            <a:r>
              <a:rPr lang="hu-HU" altLang="hu-HU" sz="2400"/>
              <a:t>Az USA területén 62 fő államközi autópálya tengely található, melyből 27 kelet-nyugati és 35 észak-déli irányú. A 47 ezer mérföldes (76 ezer km) államközi (Interstate) autópálya hálózat nagy része az 1960-as és 70-es években épült, részben honvédelmi céllal, és nagymértékben segítette a gazdasági növekedést.</a:t>
            </a:r>
          </a:p>
          <a:p>
            <a:pPr marL="533400" indent="-533400" algn="just"/>
            <a:r>
              <a:rPr lang="hu-HU" altLang="hu-HU" sz="2400"/>
              <a:t>A teljes úthálózat 1 %-át képviselő államközi autópályákon bonyolódik az összes forgalmi teljesítmény 24 %-a és a nehéz teherfogalom 41 %-a. Az Interstate hálózat 32 %-át kitevő városi elemeket terheli a hálózat forgalmának 63 %-a.</a:t>
            </a:r>
          </a:p>
        </p:txBody>
      </p:sp>
      <p:sp>
        <p:nvSpPr>
          <p:cNvPr id="65540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196F8BD-3353-4C0B-870B-CD17B100E6CA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2782889" y="6340475"/>
            <a:ext cx="6911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/>
              <a:t>Forrás: Transportation Reboot: Restarting America’s Most Essential Operating System </a:t>
            </a:r>
            <a:r>
              <a:rPr lang="hu-HU" altLang="hu-HU" sz="1400" b="0">
                <a:solidFill>
                  <a:schemeClr val="tx1"/>
                </a:solidFill>
                <a:hlinkClick r:id="rId2"/>
              </a:rPr>
              <a:t>http://ExpandingCapacity.transportation.org</a:t>
            </a:r>
            <a:endParaRPr lang="hu-HU" altLang="hu-HU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12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Az USA államközi autópálya hálózata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773238"/>
            <a:ext cx="7631112" cy="4392612"/>
          </a:xfrm>
        </p:spPr>
        <p:txBody>
          <a:bodyPr/>
          <a:lstStyle/>
          <a:p>
            <a:pPr marL="533400" indent="-533400" algn="just"/>
            <a:r>
              <a:rPr lang="hu-HU" altLang="hu-HU" sz="2400"/>
              <a:t>A közeljövő legfontosabb feladata az értékek megőrzése, az elöregedő hálózati elemek (utak és hidak) felújítása, a kapacitások szükséges bővítése. A 210 ezer sávkilométer útpálya és a mintegy 55 ezer híd, valamint a közel 15 ezer csomópont többsége nem felel meg a jelenleg érvényes szabványoknak és biztonsági előírásoknak.</a:t>
            </a:r>
          </a:p>
          <a:p>
            <a:pPr marL="533400" indent="-533400" algn="just"/>
            <a:r>
              <a:rPr lang="hu-HU" altLang="hu-HU" sz="2400"/>
              <a:t>Az állagmegóvó és felújító beavatkozások mellett elsődleges cél a közlekedésbiztonság növelése és a hálózat folyamatos működésének biztosítása, továbbá a rendszer optimális teljesítőképességének elérése. </a:t>
            </a:r>
          </a:p>
        </p:txBody>
      </p:sp>
      <p:sp>
        <p:nvSpPr>
          <p:cNvPr id="66564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81E80A7-289C-4D2C-AA42-FE8012BB4E54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2782889" y="6340475"/>
            <a:ext cx="6911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/>
              <a:t>Forrás: Transportation Reboot: Restarting America’s Most Essential Operating System </a:t>
            </a:r>
            <a:r>
              <a:rPr lang="hu-HU" altLang="hu-HU" sz="1400" b="0">
                <a:solidFill>
                  <a:schemeClr val="tx1"/>
                </a:solidFill>
                <a:hlinkClick r:id="rId2"/>
              </a:rPr>
              <a:t>http://ExpandingCapacity.transportation.org</a:t>
            </a:r>
            <a:endParaRPr lang="hu-HU" altLang="hu-HU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7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9651" y="333375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Az USA államközi autópálya hálózata</a:t>
            </a:r>
          </a:p>
        </p:txBody>
      </p:sp>
      <p:sp>
        <p:nvSpPr>
          <p:cNvPr id="67587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16E4D5-CBE2-4AD8-9B44-4F8CF600D3B0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pic>
        <p:nvPicPr>
          <p:cNvPr id="67588" name="Picture 6" descr="689px-Map_of_current_Interstates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268414"/>
            <a:ext cx="756126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100px-I-80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2292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2495550" y="6308725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/>
              <a:t>Forrás:</a:t>
            </a:r>
            <a:r>
              <a:rPr lang="hu-HU" altLang="hu-HU" sz="1400" b="0">
                <a:solidFill>
                  <a:schemeClr val="tx1"/>
                </a:solidFill>
              </a:rPr>
              <a:t> </a:t>
            </a:r>
            <a:r>
              <a:rPr lang="hu-HU" altLang="hu-HU" sz="1400" b="0">
                <a:solidFill>
                  <a:schemeClr val="tx1"/>
                </a:solidFill>
                <a:hlinkClick r:id="rId4"/>
              </a:rPr>
              <a:t>http://en.wikipedia.org/w/index.php?title=File:Map_of_current_Interstates.svg&amp;page=1</a:t>
            </a:r>
            <a:r>
              <a:rPr lang="hu-HU" altLang="hu-HU" sz="1400" b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66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1889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Az USA államközi autópálya hálózata</a:t>
            </a:r>
          </a:p>
        </p:txBody>
      </p:sp>
      <p:sp>
        <p:nvSpPr>
          <p:cNvPr id="68611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93F85FF-C2DC-490E-81B1-93E9B0A3A0ED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graphicFrame>
        <p:nvGraphicFramePr>
          <p:cNvPr id="68612" name="Objektum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70863144"/>
              </p:ext>
            </p:extLst>
          </p:nvPr>
        </p:nvGraphicFramePr>
        <p:xfrm>
          <a:off x="2135189" y="1323976"/>
          <a:ext cx="7945437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8967993" imgH="5499069" progId="Excel.Chart.8">
                  <p:embed/>
                </p:oleObj>
              </mc:Choice>
              <mc:Fallback>
                <p:oleObj r:id="rId3" imgW="8967993" imgH="549906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1323976"/>
                        <a:ext cx="7945437" cy="486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Szövegdoboz 2"/>
          <p:cNvSpPr txBox="1">
            <a:spLocks noChangeArrowheads="1"/>
          </p:cNvSpPr>
          <p:nvPr/>
        </p:nvSpPr>
        <p:spPr bwMode="auto">
          <a:xfrm>
            <a:off x="2424114" y="8366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/>
              <a:t>Forgalmi teljesítmény milliárd járműkm (teljes hálózat)</a:t>
            </a:r>
          </a:p>
        </p:txBody>
      </p:sp>
      <p:sp>
        <p:nvSpPr>
          <p:cNvPr id="68614" name="Footer Placeholder 3"/>
          <p:cNvSpPr txBox="1">
            <a:spLocks/>
          </p:cNvSpPr>
          <p:nvPr/>
        </p:nvSpPr>
        <p:spPr bwMode="auto">
          <a:xfrm>
            <a:off x="1992314" y="6308726"/>
            <a:ext cx="79200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chemeClr val="tx1"/>
                </a:solidFill>
              </a:rPr>
              <a:t>Forrás: The </a:t>
            </a:r>
            <a:r>
              <a:rPr lang="en-US" altLang="hu-HU" sz="1400" b="0" dirty="0" smtClean="0">
                <a:solidFill>
                  <a:schemeClr val="tx1"/>
                </a:solidFill>
              </a:rPr>
              <a:t>Geography of Transport </a:t>
            </a:r>
            <a:r>
              <a:rPr lang="hu-HU" altLang="hu-HU" sz="1400" b="0" dirty="0" smtClean="0">
                <a:solidFill>
                  <a:schemeClr val="tx1"/>
                </a:solidFill>
              </a:rPr>
              <a:t>Systems</a:t>
            </a:r>
            <a:r>
              <a:rPr lang="hu-HU" altLang="hu-HU" sz="1400" b="0" dirty="0">
                <a:solidFill>
                  <a:schemeClr val="tx1"/>
                </a:solidFill>
              </a:rPr>
              <a:t>. </a:t>
            </a:r>
            <a:r>
              <a:rPr lang="en-US" altLang="hu-HU" sz="1400" b="0" dirty="0">
                <a:solidFill>
                  <a:schemeClr val="tx1"/>
                </a:solidFill>
              </a:rPr>
              <a:t>Copyright © 1998-2012, Dr. Jean-Paul </a:t>
            </a:r>
            <a:r>
              <a:rPr lang="en-US" altLang="hu-HU" sz="1400" b="0" dirty="0" err="1">
                <a:solidFill>
                  <a:schemeClr val="tx1"/>
                </a:solidFill>
              </a:rPr>
              <a:t>Rodrigue</a:t>
            </a:r>
            <a:r>
              <a:rPr lang="en-US" altLang="hu-HU" sz="1400" b="0" dirty="0">
                <a:solidFill>
                  <a:schemeClr val="tx1"/>
                </a:solidFill>
              </a:rPr>
              <a:t>, Dept. of Global Studies &amp; Geography, Hofstra University</a:t>
            </a:r>
            <a:r>
              <a:rPr lang="en-US" altLang="hu-HU" sz="1400" b="0" dirty="0">
                <a:solidFill>
                  <a:srgbClr val="FFC000"/>
                </a:solidFill>
              </a:rPr>
              <a:t>.</a:t>
            </a:r>
            <a:r>
              <a:rPr lang="hu-HU" altLang="hu-HU" sz="1400" b="0" dirty="0">
                <a:solidFill>
                  <a:srgbClr val="FFC000"/>
                </a:solidFill>
              </a:rPr>
              <a:t> </a:t>
            </a:r>
            <a:r>
              <a:rPr lang="en-US" altLang="hu-HU" sz="1400" b="0" dirty="0">
                <a:solidFill>
                  <a:srgbClr val="FFC000"/>
                </a:solidFill>
                <a:hlinkClick r:id="rId5"/>
              </a:rPr>
              <a:t>http://people.hofstra.edu/geotrans/index.html</a:t>
            </a:r>
            <a:r>
              <a:rPr lang="en-US" altLang="hu-HU" sz="1400" b="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402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Összefoglalás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557339"/>
            <a:ext cx="7772400" cy="4683125"/>
          </a:xfrm>
        </p:spPr>
        <p:txBody>
          <a:bodyPr/>
          <a:lstStyle/>
          <a:p>
            <a:pPr algn="just"/>
            <a:r>
              <a:rPr lang="hu-HU" altLang="hu-HU" sz="2400"/>
              <a:t>A forgalom nagysága egyenesen arányos a forgalom sűrűségével és a sebességgel.</a:t>
            </a:r>
          </a:p>
          <a:p>
            <a:pPr algn="just"/>
            <a:r>
              <a:rPr lang="hu-HU" altLang="hu-HU" sz="2400"/>
              <a:t>A közutak kezelő szerinti megkülönböztetése: országos közutak és önkormányzati utak.</a:t>
            </a:r>
          </a:p>
          <a:p>
            <a:pPr algn="just"/>
            <a:r>
              <a:rPr lang="hu-HU" altLang="hu-HU" sz="2400"/>
              <a:t>Az európai „E” utak hálózatát az ENSZ Európai Gazdasági Bizottság egyezménye határozza meg.</a:t>
            </a:r>
          </a:p>
          <a:p>
            <a:pPr algn="just"/>
            <a:r>
              <a:rPr lang="hu-HU" altLang="hu-HU" sz="2400"/>
              <a:t>Európa keleti felének közlekedési kapcsolatai: a páneurópai folyosók rendszere és a TINA hálózat.</a:t>
            </a:r>
          </a:p>
          <a:p>
            <a:pPr algn="just"/>
            <a:r>
              <a:rPr lang="hu-HU" altLang="hu-HU" sz="2400"/>
              <a:t>Az Európai Unió TEN-T transzeurópai közlekedési hálózatának felülvizsgálata 2013-ban történt. Kilenc fejlesztendő közlekedési folyosót javasoltak.</a:t>
            </a:r>
            <a:endParaRPr lang="hu-HU" altLang="hu-HU" smtClean="0"/>
          </a:p>
        </p:txBody>
      </p:sp>
      <p:sp>
        <p:nvSpPr>
          <p:cNvPr id="69636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ACC07C8-7675-42E2-B91D-22A1AEE9DBB5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310209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333375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 smtClean="0"/>
              <a:t>Közlekedési hálózatok jellemzői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412876"/>
            <a:ext cx="7631112" cy="4752975"/>
          </a:xfrm>
        </p:spPr>
        <p:txBody>
          <a:bodyPr/>
          <a:lstStyle/>
          <a:p>
            <a:pPr marL="533400" indent="-533400"/>
            <a:r>
              <a:rPr lang="hu-HU" altLang="hu-HU" smtClean="0"/>
              <a:t>A közlekedési hálózatok általános jellemzői: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csomópontok és szakaszok száma,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hálózat-sűrűség (km / km</a:t>
            </a:r>
            <a:r>
              <a:rPr lang="hu-HU" altLang="hu-HU" b="1" baseline="30000" smtClean="0"/>
              <a:t>2</a:t>
            </a:r>
            <a:r>
              <a:rPr lang="hu-HU" altLang="hu-HU" b="1" smtClean="0"/>
              <a:t>, km / 1000 lakos),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a hálózati elemek (szakasz, csomópont) típusa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a hálózati elemek minősége, állapota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a hálózati elemek kapacitása,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a forgalom nagysága és összetétele,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/>
              <a:t>forgalmi teljesítmény ( </a:t>
            </a:r>
            <a:r>
              <a:rPr lang="el-GR" altLang="hu-HU" b="1" smtClean="0">
                <a:solidFill>
                  <a:schemeClr val="hlink"/>
                </a:solidFill>
                <a:cs typeface="Times New Roman" panose="02020603050405020304" pitchFamily="18" charset="0"/>
              </a:rPr>
              <a:t>Σ</a:t>
            </a:r>
            <a:r>
              <a:rPr lang="hu-HU" altLang="hu-HU" b="1" smtClean="0">
                <a:solidFill>
                  <a:schemeClr val="hlink"/>
                </a:solidFill>
                <a:cs typeface="Times New Roman" panose="02020603050405020304" pitchFamily="18" charset="0"/>
              </a:rPr>
              <a:t> szakaszhossz * forgalom</a:t>
            </a:r>
            <a:r>
              <a:rPr lang="hu-HU" altLang="hu-HU" b="1" smtClean="0">
                <a:cs typeface="Times New Roman" panose="02020603050405020304" pitchFamily="18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>
                <a:cs typeface="Times New Roman" panose="02020603050405020304" pitchFamily="18" charset="0"/>
              </a:rPr>
              <a:t>eljutási idők (adott pontok között),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>
                <a:cs typeface="Times New Roman" panose="02020603050405020304" pitchFamily="18" charset="0"/>
              </a:rPr>
              <a:t>hibatűrő képesség (kritikus szakaszok),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>
                <a:cs typeface="Times New Roman" panose="02020603050405020304" pitchFamily="18" charset="0"/>
              </a:rPr>
              <a:t>csomóponti kapcsolati lehetőségek.</a:t>
            </a:r>
          </a:p>
        </p:txBody>
      </p:sp>
      <p:sp>
        <p:nvSpPr>
          <p:cNvPr id="15364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7B7F9FF-D070-450E-91FB-4DCB422D1C92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3920546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3"/>
            <a:ext cx="7916862" cy="38274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sz="4400"/>
              <a:t>Köszönöm figyelmüket!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altLang="hu-HU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altLang="hu-HU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altLang="hu-HU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b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habil Gulyás András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b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e-mail: gulyasandras@hotmail.com</a:t>
            </a:r>
          </a:p>
        </p:txBody>
      </p:sp>
      <p:sp>
        <p:nvSpPr>
          <p:cNvPr id="70659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CA585A1-375A-4AE4-8430-BB587B3BE212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191508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A hazai közúthálózat helyzete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0101" y="1577593"/>
            <a:ext cx="7767962" cy="43926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altLang="hu-HU" sz="2400" dirty="0"/>
              <a:t>Az ország útállománya közutakra és magánutakra oszlik. A közutak állami tulajdonú országos közutak és önkormányzati tulajdonú helyi közutak. Az országos közutak hossza 31 </a:t>
            </a:r>
            <a:r>
              <a:rPr lang="hu-HU" altLang="hu-HU" sz="2400" dirty="0" smtClean="0"/>
              <a:t>319 </a:t>
            </a:r>
            <a:r>
              <a:rPr lang="hu-HU" altLang="hu-HU" sz="2400" dirty="0"/>
              <a:t>km. A helyi közutak hossza </a:t>
            </a:r>
            <a:r>
              <a:rPr lang="hu-HU" altLang="hu-HU" sz="2400" dirty="0" smtClean="0"/>
              <a:t>mintegy 169</a:t>
            </a:r>
            <a:r>
              <a:rPr lang="hu-HU" altLang="hu-HU" sz="2400" dirty="0"/>
              <a:t> ezer km. </a:t>
            </a:r>
          </a:p>
          <a:p>
            <a:pPr algn="just">
              <a:spcAft>
                <a:spcPct val="20000"/>
              </a:spcAft>
            </a:pPr>
            <a:r>
              <a:rPr lang="hu-HU" altLang="hu-HU" sz="2400" dirty="0"/>
              <a:t>Az országos közúthálózat bonyolítja le az ország teljes közúti forgalmának </a:t>
            </a:r>
            <a:r>
              <a:rPr lang="hu-HU" altLang="hu-HU" sz="2400" dirty="0" smtClean="0"/>
              <a:t>kb. 75</a:t>
            </a:r>
            <a:r>
              <a:rPr lang="hu-HU" altLang="hu-HU" sz="2400" dirty="0"/>
              <a:t>%-át. </a:t>
            </a:r>
            <a:r>
              <a:rPr lang="hu-HU" altLang="hu-HU" sz="2400" dirty="0" smtClean="0"/>
              <a:t>Forgalmi teljesítményben </a:t>
            </a:r>
            <a:r>
              <a:rPr lang="hu-HU" altLang="hu-HU" sz="2400" dirty="0"/>
              <a:t>a gyorsforgalmi utak aránya hosszarányukhoz képest csaknem tízszeres.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altLang="hu-HU" sz="2400" dirty="0" smtClean="0"/>
              <a:t>Az </a:t>
            </a:r>
            <a:r>
              <a:rPr lang="hu-HU" altLang="hu-HU" sz="2400" dirty="0"/>
              <a:t>országos közutak hosszának 27%-a településeken halad keresztül, tehát a települések helyi forgalmának lebonyolításában is jelentős szerepet játszanak.</a:t>
            </a:r>
          </a:p>
        </p:txBody>
      </p:sp>
      <p:sp>
        <p:nvSpPr>
          <p:cNvPr id="16388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179DD05-7658-48D2-970E-4C9F29F8B649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sp>
        <p:nvSpPr>
          <p:cNvPr id="16389" name="Szövegdoboz 5"/>
          <p:cNvSpPr txBox="1">
            <a:spLocks noChangeArrowheads="1"/>
          </p:cNvSpPr>
          <p:nvPr/>
        </p:nvSpPr>
        <p:spPr bwMode="auto">
          <a:xfrm>
            <a:off x="2501901" y="6461126"/>
            <a:ext cx="676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/>
              <a:t>Forrás: Magyar Közút Nonprofit Zrt. Országos közúti Adatbank 2013.</a:t>
            </a:r>
          </a:p>
        </p:txBody>
      </p:sp>
    </p:spTree>
    <p:extLst>
      <p:ext uri="{BB962C8B-B14F-4D97-AF65-F5344CB8AC3E}">
        <p14:creationId xmlns:p14="http://schemas.microsoft.com/office/powerpoint/2010/main" val="98810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A hazai közúthálózat helyzete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773238"/>
            <a:ext cx="7631112" cy="4392612"/>
          </a:xfrm>
        </p:spPr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sz="2400" dirty="0"/>
              <a:t>Az állami tulajdonú országos közutak külterületi és belterületi (átkelési) </a:t>
            </a:r>
            <a:r>
              <a:rPr lang="hu-HU" altLang="hu-HU" sz="2400" dirty="0" smtClean="0"/>
              <a:t>szakaszainak </a:t>
            </a:r>
            <a:r>
              <a:rPr lang="hu-HU" altLang="hu-HU" sz="2400" dirty="0"/>
              <a:t>üzemeltetője a Magyar Közút Nonprofit Zrt., mely kezelői, forgalomtechnikai, üzemeltetési, karbantartási és felújítási feladatokat lát el ezeken az utakon. </a:t>
            </a:r>
            <a:endParaRPr lang="hu-HU" altLang="hu-HU" sz="2400" dirty="0" smtClean="0"/>
          </a:p>
          <a:p>
            <a:pPr marL="533400" indent="-533400" algn="just">
              <a:spcAft>
                <a:spcPct val="20000"/>
              </a:spcAft>
            </a:pPr>
            <a:r>
              <a:rPr lang="hu-HU" altLang="hu-HU" sz="2400" dirty="0" smtClean="0"/>
              <a:t>Koncessziós autópályák: M5 (1 cég) és M6-M60 (3 cég)</a:t>
            </a:r>
            <a:endParaRPr lang="hu-HU" altLang="hu-HU" sz="2400" dirty="0"/>
          </a:p>
          <a:p>
            <a:pPr marL="533400" indent="-533400" algn="just">
              <a:spcAft>
                <a:spcPct val="20000"/>
              </a:spcAft>
            </a:pPr>
            <a:r>
              <a:rPr lang="hu-HU" altLang="hu-HU" sz="2400" dirty="0"/>
              <a:t>A települések többi útja önkormányzati tulajdonban és kezelésben áll, üzemeltetésüket az önkormányzat szervezete vagy az önkormányzat által megbízott vállalkozó végzi.</a:t>
            </a:r>
          </a:p>
        </p:txBody>
      </p:sp>
      <p:sp>
        <p:nvSpPr>
          <p:cNvPr id="17412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CE3C026-89F6-472A-8ED3-60AB8FD42D3A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20580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1226" y="404813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 smtClean="0"/>
              <a:t>A hazai közúthálózat helyzete</a:t>
            </a:r>
          </a:p>
        </p:txBody>
      </p:sp>
      <p:sp>
        <p:nvSpPr>
          <p:cNvPr id="19459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CF6251D-D753-4F02-99CB-882611DEAB3B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sp>
        <p:nvSpPr>
          <p:cNvPr id="19460" name="Szövegdoboz 5"/>
          <p:cNvSpPr txBox="1">
            <a:spLocks noChangeArrowheads="1"/>
          </p:cNvSpPr>
          <p:nvPr/>
        </p:nvSpPr>
        <p:spPr bwMode="auto">
          <a:xfrm>
            <a:off x="2501901" y="6461126"/>
            <a:ext cx="676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/>
              <a:t>Forrás: Magyar Közút Nonprofit Zrt. Országos közúti Adatbank 2013.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1" y="1089026"/>
            <a:ext cx="7256463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088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0105" id="{1F7C9884-5252-F248-9507-711DF5233D92}" vid="{474A233C-CBEA-CC4D-B57B-B2B4A59C92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0105</Template>
  <TotalTime>0</TotalTime>
  <Words>2094</Words>
  <Application>Microsoft Office PowerPoint</Application>
  <PresentationFormat>Szélesvásznú</PresentationFormat>
  <Paragraphs>228</Paragraphs>
  <Slides>60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Office Theme</vt:lpstr>
      <vt:lpstr>Microsoft Excel Chart</vt:lpstr>
      <vt:lpstr>Közlekedési hálózatok jellemzői, transz-európai hálózatok </vt:lpstr>
      <vt:lpstr>Az előadás tartalma</vt:lpstr>
      <vt:lpstr>Közlekedési hálózatok jellemzői</vt:lpstr>
      <vt:lpstr>Közlekedési hálózatok jellemzői</vt:lpstr>
      <vt:lpstr>Közlekedési hálózatok jellemzői</vt:lpstr>
      <vt:lpstr>Közlekedési hálózatok jellemzői</vt:lpstr>
      <vt:lpstr>A hazai közúthálózat helyzete</vt:lpstr>
      <vt:lpstr>A hazai közúthálózat helyzete</vt:lpstr>
      <vt:lpstr>A hazai közúthálózat helyzete</vt:lpstr>
      <vt:lpstr>A hazai közúthálózat helyzete</vt:lpstr>
      <vt:lpstr>A hazai közúthálózat helyzete</vt:lpstr>
      <vt:lpstr>A hazai közúthálózat helyzete</vt:lpstr>
      <vt:lpstr>Európai közlekedés – érdekes tények</vt:lpstr>
      <vt:lpstr>Európai közlekedés – érdekes tények   </vt:lpstr>
      <vt:lpstr>Európai közlekedés – érdekes tények</vt:lpstr>
      <vt:lpstr>Európai közlekedés – érdekes tények</vt:lpstr>
      <vt:lpstr>Transz-európai hálózatok – „E” utak</vt:lpstr>
      <vt:lpstr>Transz-európai hálózatok – „E” utak</vt:lpstr>
      <vt:lpstr>Transz-európai hálózatok – „E” utak</vt:lpstr>
      <vt:lpstr>Transz-európai hálózatok – „TEM”</vt:lpstr>
      <vt:lpstr>Transz-európai hálózatok – „TEM”</vt:lpstr>
      <vt:lpstr>Transz-európai hálózatok – „folyosók”</vt:lpstr>
      <vt:lpstr>Transz-európai hálózatok – „folyosók”</vt:lpstr>
      <vt:lpstr>Transz-európai hálózatok – „folyosók”</vt:lpstr>
      <vt:lpstr>Transz-európai hálózatok – „folyosók”</vt:lpstr>
      <vt:lpstr>Transz-európai hálózatok – „folyosók”</vt:lpstr>
      <vt:lpstr>Transz-európai hálózatok – „folyosók”</vt:lpstr>
      <vt:lpstr>Transz-európai hálózatok – TEN-T</vt:lpstr>
      <vt:lpstr>Transz-európai hálózatok – TEN-T</vt:lpstr>
      <vt:lpstr>Transz-európai hálózatok – TEN-T</vt:lpstr>
      <vt:lpstr>Transz-európai hálózatok – TEN-T</vt:lpstr>
      <vt:lpstr>TEN-T hálózati javaslat 2012</vt:lpstr>
      <vt:lpstr>TEN-T hálózati javaslat 2012</vt:lpstr>
      <vt:lpstr>TEN-T hálózati javaslat 2017</vt:lpstr>
      <vt:lpstr>TEN-T hálózati javaslat 2017</vt:lpstr>
      <vt:lpstr>Baltic-Adriatic</vt:lpstr>
      <vt:lpstr>Northsea - Baltic</vt:lpstr>
      <vt:lpstr>Mediterranean</vt:lpstr>
      <vt:lpstr>Orient - EastMed</vt:lpstr>
      <vt:lpstr>Scandinavian - Mediterranean</vt:lpstr>
      <vt:lpstr>Rhine -Alpine</vt:lpstr>
      <vt:lpstr>Atlantic</vt:lpstr>
      <vt:lpstr>Northsea - Mediterranean</vt:lpstr>
      <vt:lpstr>Rhine - Danube</vt:lpstr>
      <vt:lpstr>TEN-T folyosók 2017</vt:lpstr>
      <vt:lpstr>TEN-T folyosók 2017 - utak</vt:lpstr>
      <vt:lpstr>TEN-T folyosók 2017 – vasúti, légi</vt:lpstr>
      <vt:lpstr>TEN-T folyosók 2017 - áruszállítás</vt:lpstr>
      <vt:lpstr>TEN-T folyosók 2017 – vízi utak</vt:lpstr>
      <vt:lpstr>TEN-T folyosók 2017 – utak hazánkban</vt:lpstr>
      <vt:lpstr>TEN-T folyosók 2017 – vasúti, légi hazánkban</vt:lpstr>
      <vt:lpstr>TEN-T folyosók 2017 – áruszáll. hazánkban</vt:lpstr>
      <vt:lpstr>TEN-T folyosók 2017 – vízi utak hazánkban</vt:lpstr>
      <vt:lpstr>TEN-T folyosó kijelölés folyamata</vt:lpstr>
      <vt:lpstr>Az USA államközi autópálya hálózata</vt:lpstr>
      <vt:lpstr>Az USA államközi autópálya hálózata</vt:lpstr>
      <vt:lpstr>Az USA államközi autópálya hálózata</vt:lpstr>
      <vt:lpstr>Az USA államközi autópálya hálózata</vt:lpstr>
      <vt:lpstr>Összefoglalás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2018-01-06T15:25:34Z</dcterms:created>
  <dcterms:modified xsi:type="dcterms:W3CDTF">2019-03-09T17:01:29Z</dcterms:modified>
</cp:coreProperties>
</file>