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63" r:id="rId3"/>
    <p:sldId id="264" r:id="rId4"/>
    <p:sldId id="410" r:id="rId5"/>
    <p:sldId id="411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303" r:id="rId17"/>
    <p:sldId id="304" r:id="rId18"/>
    <p:sldId id="305" r:id="rId19"/>
    <p:sldId id="433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87" r:id="rId39"/>
    <p:sldId id="428" r:id="rId40"/>
    <p:sldId id="429" r:id="rId41"/>
    <p:sldId id="430" r:id="rId42"/>
    <p:sldId id="431" r:id="rId43"/>
    <p:sldId id="432" r:id="rId44"/>
    <p:sldId id="397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9" r:id="rId56"/>
    <p:sldId id="399" r:id="rId57"/>
    <p:sldId id="400" r:id="rId58"/>
    <p:sldId id="401" r:id="rId59"/>
    <p:sldId id="404" r:id="rId60"/>
    <p:sldId id="405" r:id="rId61"/>
    <p:sldId id="408" r:id="rId62"/>
    <p:sldId id="409" r:id="rId63"/>
    <p:sldId id="423" r:id="rId64"/>
    <p:sldId id="424" r:id="rId65"/>
    <p:sldId id="425" r:id="rId66"/>
    <p:sldId id="426" r:id="rId67"/>
    <p:sldId id="407" r:id="rId68"/>
    <p:sldId id="259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14F6F8-86EE-4C43-9FDD-D9B656D1172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87948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transport/strategies/doc/2011_white_paper/white-paper-illustrated-brochure_en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ki.sze.hu/ejegyzet/ejegyzet/kozlekedestan/14whtml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yazat.gov.hu/mobilitas-operativ-progra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gulyasandras@hotmail.co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777" y="853414"/>
            <a:ext cx="9832445" cy="118253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altLang="hu-HU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Közlekedéspolitika, stratégia,  hálózatfejlesztés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3011" y="3714044"/>
            <a:ext cx="5636145" cy="10807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altLang="hu-HU" sz="2400" dirty="0"/>
              <a:t>Közlekedési hálózatok 2. előadás</a:t>
            </a:r>
            <a:endParaRPr lang="hu-HU" sz="2400" dirty="0"/>
          </a:p>
          <a:p>
            <a:pPr marL="0" indent="0" algn="l">
              <a:buNone/>
            </a:pPr>
            <a:r>
              <a:rPr lang="hu-HU" sz="2400" dirty="0"/>
              <a:t>Dr. </a:t>
            </a:r>
            <a:r>
              <a:rPr lang="hu-HU" sz="2400" dirty="0" err="1"/>
              <a:t>habil</a:t>
            </a:r>
            <a:r>
              <a:rPr lang="hu-HU" sz="2400" dirty="0"/>
              <a:t> Gulyás András</a:t>
            </a:r>
          </a:p>
          <a:p>
            <a:pPr marL="0" indent="0" algn="l">
              <a:buNone/>
            </a:pPr>
            <a:r>
              <a:rPr lang="hu-HU" sz="2400" dirty="0"/>
              <a:t>ny. egyetemi docens, PTE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56" y="3617259"/>
            <a:ext cx="38608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6"/>
            <a:ext cx="7772400" cy="2663825"/>
          </a:xfrm>
        </p:spPr>
        <p:txBody>
          <a:bodyPr/>
          <a:lstStyle/>
          <a:p>
            <a:pPr algn="just"/>
            <a:r>
              <a:rPr lang="hu-HU" altLang="hu-HU" dirty="0"/>
              <a:t>A Fehér könyv három fejlesztési vezérfonalat jelöl ki: </a:t>
            </a:r>
          </a:p>
          <a:p>
            <a:pPr lvl="1"/>
            <a:r>
              <a:rPr lang="hu-HU" altLang="hu-HU" sz="2800" dirty="0"/>
              <a:t>jármű- és üzemanyag technológiai,</a:t>
            </a:r>
          </a:p>
          <a:p>
            <a:pPr lvl="1"/>
            <a:r>
              <a:rPr lang="hu-HU" altLang="hu-HU" sz="2800" dirty="0"/>
              <a:t>szállítási lánc menti, </a:t>
            </a:r>
          </a:p>
          <a:p>
            <a:pPr lvl="1"/>
            <a:r>
              <a:rPr lang="hu-HU" altLang="hu-HU" sz="2800" dirty="0"/>
              <a:t>információs rendszer fejlesztéseket.</a:t>
            </a:r>
          </a:p>
        </p:txBody>
      </p:sp>
      <p:sp>
        <p:nvSpPr>
          <p:cNvPr id="35845" name="Szövegdoboz 4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Forrás: Fleischer Tamás (2011) Közlekedés és fenntarthatóság – különös tekintettel</a:t>
            </a:r>
          </a:p>
          <a:p>
            <a:r>
              <a:rPr lang="hu-HU" altLang="hu-HU" sz="1400" dirty="0"/>
              <a:t>az EU 2011-es közlekedési Fehér könyvére. Európai Tükör </a:t>
            </a:r>
            <a:r>
              <a:rPr lang="hu-HU" altLang="hu-HU" sz="1400" dirty="0" err="1"/>
              <a:t>Vol</a:t>
            </a:r>
            <a:r>
              <a:rPr lang="hu-HU" altLang="hu-HU" sz="1400" dirty="0"/>
              <a:t>. 16. No. 5.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368800"/>
            <a:ext cx="19700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1" y="4368800"/>
            <a:ext cx="20034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4422776"/>
            <a:ext cx="2613025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DF66BC6-37EB-4CAB-A2F8-DBFD8C6F6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08747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/>
              <a:t>Jövőkép:</a:t>
            </a:r>
          </a:p>
          <a:p>
            <a:pPr algn="just"/>
            <a:r>
              <a:rPr lang="hu-HU" altLang="hu-HU" sz="2400"/>
              <a:t>A közlekedés fejlesztése és a mobilitás támogatása a 60%-os kibocsátás-csökkentési célkitűzés elérése mellett</a:t>
            </a:r>
          </a:p>
          <a:p>
            <a:pPr algn="just"/>
            <a:r>
              <a:rPr lang="hu-HU" altLang="hu-HU" sz="2400"/>
              <a:t>Hatékony törzshálózat a multimodális helyközi utazások és fuvarok lebonyolításához</a:t>
            </a:r>
          </a:p>
          <a:p>
            <a:pPr algn="just"/>
            <a:r>
              <a:rPr lang="hu-HU" altLang="hu-HU" sz="2400"/>
              <a:t>Világszerte egyenlő versenyfeltételek a nagy távolságú személyszállításban és az interkontinentális árufuvarozásban</a:t>
            </a:r>
          </a:p>
          <a:p>
            <a:pPr algn="just"/>
            <a:r>
              <a:rPr lang="hu-HU" altLang="hu-HU" sz="2400"/>
              <a:t>Tiszta városi közlekedés és ingázó forgalom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35D9666-B68E-4B0F-A17A-AF6434A90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725807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/>
              <a:t>Célok a közlekedési rendszer versenyképessé és erőforrás-hatékonnyá tételéhez:</a:t>
            </a:r>
          </a:p>
          <a:p>
            <a:pPr algn="just"/>
            <a:r>
              <a:rPr lang="hu-HU" altLang="hu-HU" sz="2400"/>
              <a:t>Újfajta, fenntartható tüzelőanyagok és meghajtó rendszerek kifejlesztése és bevezetése</a:t>
            </a:r>
          </a:p>
          <a:p>
            <a:pPr algn="just"/>
            <a:r>
              <a:rPr lang="hu-HU" altLang="hu-HU" sz="2400"/>
              <a:t>A multimodális logisztikai láncok teljesítményének optimalizálása, beleértve a természetüknél fogva erőforrás-hatékonyabb közlekedési módok fokozott használatát is</a:t>
            </a:r>
          </a:p>
          <a:p>
            <a:pPr algn="just"/>
            <a:r>
              <a:rPr lang="hu-HU" altLang="hu-HU" sz="2400"/>
              <a:t>A közlekedés és az infrastruktúra-használat hatékonyabbá tétele információs rendszerekkel és piaci alapú ösztönzőkkel </a:t>
            </a:r>
          </a:p>
          <a:p>
            <a:endParaRPr lang="hu-HU" altLang="hu-HU" sz="240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1AE0F35-92F9-4B50-B957-B4EED71BD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91488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2736850"/>
          </a:xfrm>
        </p:spPr>
        <p:txBody>
          <a:bodyPr/>
          <a:lstStyle/>
          <a:p>
            <a:pPr algn="just"/>
            <a:r>
              <a:rPr lang="hu-HU" altLang="hu-HU"/>
              <a:t>A jövőkép megvalósításához a közlekedés igénybevevőit és piaci szereplőit érintő hatékony keretszabályozásra, az új technológiák alkalmazásának gyors bevezetésére és megfelelő infrastruktúra kialakítására van szükség.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570413"/>
            <a:ext cx="26257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641851"/>
            <a:ext cx="199231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692651"/>
            <a:ext cx="20081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4F7C6FA-1DF4-4DCB-8605-C6A73570D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165068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84314"/>
            <a:ext cx="7989888" cy="4467225"/>
          </a:xfrm>
        </p:spPr>
        <p:txBody>
          <a:bodyPr/>
          <a:lstStyle/>
          <a:p>
            <a:r>
              <a:rPr lang="hu-HU" altLang="hu-HU" dirty="0"/>
              <a:t>Eszközök:</a:t>
            </a:r>
          </a:p>
          <a:p>
            <a:r>
              <a:rPr lang="hu-HU" altLang="hu-HU" dirty="0"/>
              <a:t>Egységes európai közlekedési térség</a:t>
            </a:r>
          </a:p>
          <a:p>
            <a:pPr lvl="1"/>
            <a:r>
              <a:rPr lang="hu-HU" altLang="hu-HU" dirty="0"/>
              <a:t>egységes európai égbolt</a:t>
            </a:r>
          </a:p>
          <a:p>
            <a:pPr lvl="1"/>
            <a:r>
              <a:rPr lang="hu-HU" altLang="hu-HU" dirty="0"/>
              <a:t>egységes európai vasúti térség</a:t>
            </a:r>
          </a:p>
          <a:p>
            <a:pPr lvl="1"/>
            <a:r>
              <a:rPr lang="hu-HU" altLang="hu-HU" dirty="0"/>
              <a:t>az Európa körüli tengerek „kék övezete”</a:t>
            </a:r>
          </a:p>
          <a:p>
            <a:pPr lvl="1"/>
            <a:r>
              <a:rPr lang="hu-HU" altLang="hu-HU" dirty="0"/>
              <a:t>színvonalas munkahelyek és munkakörülmények</a:t>
            </a:r>
          </a:p>
          <a:p>
            <a:pPr lvl="1"/>
            <a:r>
              <a:rPr lang="hu-HU" altLang="hu-HU" dirty="0"/>
              <a:t>közlekedésvédelem</a:t>
            </a:r>
          </a:p>
          <a:p>
            <a:pPr lvl="1"/>
            <a:r>
              <a:rPr lang="hu-HU" altLang="hu-HU" dirty="0"/>
              <a:t>közlekedésbiztonság</a:t>
            </a:r>
          </a:p>
          <a:p>
            <a:pPr lvl="1" algn="just"/>
            <a:r>
              <a:rPr lang="hu-HU" altLang="hu-HU" dirty="0"/>
              <a:t>közlekedési szolgáltatások minősége, hozzáférhetősége és megbízhatósága 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A50844E-7EC3-4769-BFFB-547698C83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540551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3816350"/>
          </a:xfrm>
        </p:spPr>
        <p:txBody>
          <a:bodyPr/>
          <a:lstStyle/>
          <a:p>
            <a:pPr algn="just"/>
            <a:r>
              <a:rPr lang="hu-HU" altLang="hu-HU" dirty="0"/>
              <a:t>Eszközök:</a:t>
            </a:r>
          </a:p>
          <a:p>
            <a:pPr algn="just"/>
            <a:r>
              <a:rPr lang="hu-HU" altLang="hu-HU" dirty="0"/>
              <a:t>Európai közlekedési kutatási, innovációs és megvalósítási stratégia</a:t>
            </a:r>
          </a:p>
          <a:p>
            <a:pPr lvl="1" algn="just"/>
            <a:r>
              <a:rPr lang="hu-HU" altLang="hu-HU" dirty="0"/>
              <a:t>Innovatív mobilitási minták</a:t>
            </a:r>
          </a:p>
          <a:p>
            <a:pPr algn="just"/>
            <a:r>
              <a:rPr lang="hu-HU" altLang="hu-HU" dirty="0"/>
              <a:t>Korszerű infrastruktúra, intelligens árképzés és finanszírozás</a:t>
            </a:r>
          </a:p>
          <a:p>
            <a:pPr lvl="1" algn="just"/>
            <a:r>
              <a:rPr lang="hu-HU" altLang="hu-HU" dirty="0"/>
              <a:t>európai mobilitási hálózat</a:t>
            </a:r>
          </a:p>
          <a:p>
            <a:pPr lvl="1" algn="just"/>
            <a:r>
              <a:rPr lang="hu-HU" altLang="hu-HU" dirty="0"/>
              <a:t>helyes árképzés és a piaci torzulások kiküszöbölése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208213" y="5661025"/>
            <a:ext cx="7129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>
                <a:solidFill>
                  <a:schemeClr val="tx2"/>
                </a:solidFill>
              </a:rPr>
              <a:t>A képek forrása: </a:t>
            </a:r>
            <a:r>
              <a:rPr lang="hu-HU" altLang="hu-HU" sz="1400">
                <a:hlinkClick r:id="rId2"/>
              </a:rPr>
              <a:t>http://ec.europa.eu/transport/strategies/doc/2011_white_paper/white-paper-illustrated-brochure_en.pdf</a:t>
            </a:r>
            <a:r>
              <a:rPr lang="hu-HU" altLang="hu-HU" sz="1400"/>
              <a:t> </a:t>
            </a:r>
          </a:p>
        </p:txBody>
      </p:sp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F0DF9DA-509D-4044-A0F7-E9B12ADC4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581751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Hálózatfejlesztési stratégia alapok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03486"/>
            <a:ext cx="10945906" cy="439714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Az integrációs folyamat hatása a hálózatra és forgalomra</a:t>
            </a:r>
            <a:endParaRPr lang="en-US" altLang="hu-HU" dirty="0">
              <a:solidFill>
                <a:srgbClr val="0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7457"/>
            <a:ext cx="6913084" cy="463532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27088" y="6438995"/>
            <a:ext cx="7488237" cy="4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Forrás: The </a:t>
            </a:r>
            <a:r>
              <a:rPr lang="hu-HU" altLang="hu-HU" sz="1200" b="0" dirty="0" err="1">
                <a:solidFill>
                  <a:srgbClr val="000000"/>
                </a:solidFill>
                <a:latin typeface="+mn-lt"/>
              </a:rPr>
              <a:t>Geography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of </a:t>
            </a:r>
            <a:r>
              <a:rPr lang="hu-HU" altLang="hu-HU" sz="1200" b="0" dirty="0" err="1">
                <a:solidFill>
                  <a:srgbClr val="000000"/>
                </a:solidFill>
                <a:latin typeface="+mn-lt"/>
              </a:rPr>
              <a:t>Transport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Systems. </a:t>
            </a:r>
            <a:r>
              <a:rPr lang="en-US" altLang="hu-HU" sz="1200" b="0" dirty="0">
                <a:solidFill>
                  <a:srgbClr val="000000"/>
                </a:solidFill>
                <a:latin typeface="+mn-lt"/>
              </a:rPr>
              <a:t>Copyright © 1998-2012, Dr. Jean-Paul </a:t>
            </a:r>
            <a:r>
              <a:rPr lang="en-US" altLang="hu-HU" sz="1200" b="0" dirty="0" err="1">
                <a:solidFill>
                  <a:srgbClr val="000000"/>
                </a:solidFill>
                <a:latin typeface="+mn-lt"/>
              </a:rPr>
              <a:t>Rodrigue</a:t>
            </a:r>
            <a:r>
              <a:rPr lang="en-US" altLang="hu-HU" sz="1200" b="0" dirty="0">
                <a:solidFill>
                  <a:srgbClr val="000000"/>
                </a:solidFill>
                <a:latin typeface="+mn-lt"/>
              </a:rPr>
              <a:t>, Dept. of Global Studies &amp; Geography, Hofstra University.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hu-HU" sz="1200" b="0" dirty="0">
                <a:solidFill>
                  <a:srgbClr val="000000"/>
                </a:solidFill>
                <a:latin typeface="+mn-lt"/>
              </a:rPr>
              <a:t>http://people.hofstra.edu/geotrans/index.html 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B606A1-0C81-4507-BED3-4567E9E1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Hálózatfejlesztési stratégia alapok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500942"/>
            <a:ext cx="10945906" cy="439714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Autópálya fejlesztés térszerkezeti hatása: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2400" dirty="0">
                <a:solidFill>
                  <a:srgbClr val="000000"/>
                </a:solidFill>
              </a:rPr>
              <a:t>régióközi nyitott rács-szerkezet a főváros elkerülésével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dirty="0">
                <a:solidFill>
                  <a:srgbClr val="000000"/>
                </a:solidFill>
              </a:rPr>
              <a:t> legrövidebb hálózati hossz, gazdaságos működés,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dirty="0">
                <a:solidFill>
                  <a:srgbClr val="000000"/>
                </a:solidFill>
              </a:rPr>
              <a:t> kedvezőbb környezeti hatások,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dirty="0">
                <a:solidFill>
                  <a:srgbClr val="000000"/>
                </a:solidFill>
              </a:rPr>
              <a:t> a meglévő dunaújvárosi híd felhasználható.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39168"/>
            <a:ext cx="6263640" cy="2247900"/>
          </a:xfrm>
          <a:prstGeom prst="rect">
            <a:avLst/>
          </a:prstGeom>
        </p:spPr>
      </p:pic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795020" y="6452096"/>
            <a:ext cx="7416800" cy="39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Fleischer Tamás – Magyar Emőke – </a:t>
            </a:r>
            <a:r>
              <a:rPr lang="hu-HU" altLang="hu-HU" sz="1200" b="0" dirty="0" err="1">
                <a:solidFill>
                  <a:srgbClr val="000000"/>
                </a:solidFill>
                <a:latin typeface="+mn-lt"/>
              </a:rPr>
              <a:t>Tombácz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Endre – Zsikla György: Beszámoló a Széchenyi Terv autópálya-fejlesztési programjának stratégiai környezeti hatásvizsgálatáról. Közlekedéstudományi Szemle LII. 10. sz. 2002.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3621B7-D4B4-4213-8AEC-78FB8F16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Hálózatfejlesztési stratégia alapok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96029" y="1371600"/>
            <a:ext cx="10945906" cy="4397148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Autópálya fejlesztés térszerkezeti hatása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35" y="1925932"/>
            <a:ext cx="6553200" cy="4328160"/>
          </a:xfrm>
          <a:prstGeom prst="rect">
            <a:avLst/>
          </a:prstGeom>
        </p:spPr>
      </p:pic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665159" y="6346759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Fleischer Tamás: A közlekedéspolitika és a fenntartható fejlődés dilemmái, különös tekintettel a közúthálózatra. Falu Város Régió 2003/3. sz.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A578C9C-6CD2-4E01-8FDD-334D6F8A781E}"/>
              </a:ext>
            </a:extLst>
          </p:cNvPr>
          <p:cNvSpPr txBox="1"/>
          <p:nvPr/>
        </p:nvSpPr>
        <p:spPr>
          <a:xfrm>
            <a:off x="7371441" y="1833889"/>
            <a:ext cx="457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hu-HU" altLang="hu-HU" sz="2400" dirty="0">
                <a:solidFill>
                  <a:srgbClr val="000000"/>
                </a:solidFill>
              </a:rPr>
              <a:t>Történelmi sugaras-gyűrűs szerkezet, máig hiányzó gyűrűs elemekkel</a:t>
            </a:r>
          </a:p>
          <a:p>
            <a:pPr>
              <a:spcBef>
                <a:spcPts val="1200"/>
              </a:spcBef>
              <a:buNone/>
            </a:pPr>
            <a:r>
              <a:rPr lang="hu-HU" altLang="hu-HU" sz="2400" dirty="0">
                <a:solidFill>
                  <a:srgbClr val="000000"/>
                </a:solidFill>
              </a:rPr>
              <a:t>Régióközi nyitott rács-szerkezet a főváros elkerülésével</a:t>
            </a:r>
          </a:p>
          <a:p>
            <a:pPr marL="0" lvl="1">
              <a:buFontTx/>
              <a:buChar char="-"/>
            </a:pPr>
            <a:r>
              <a:rPr lang="hu-HU" altLang="hu-HU" sz="2400" dirty="0">
                <a:solidFill>
                  <a:srgbClr val="000000"/>
                </a:solidFill>
              </a:rPr>
              <a:t> legrövidebb hálózati hossz,</a:t>
            </a:r>
          </a:p>
          <a:p>
            <a:pPr marL="0" lvl="1">
              <a:buFontTx/>
              <a:buChar char="-"/>
            </a:pPr>
            <a:r>
              <a:rPr lang="hu-HU" altLang="hu-HU" sz="2400" dirty="0">
                <a:solidFill>
                  <a:srgbClr val="000000"/>
                </a:solidFill>
              </a:rPr>
              <a:t> gazdaságos működés,</a:t>
            </a:r>
          </a:p>
          <a:p>
            <a:pPr marL="0" lvl="1">
              <a:buFontTx/>
              <a:buChar char="-"/>
            </a:pPr>
            <a:r>
              <a:rPr lang="hu-HU" altLang="hu-HU" sz="2400" dirty="0">
                <a:solidFill>
                  <a:srgbClr val="000000"/>
                </a:solidFill>
              </a:rPr>
              <a:t> kedvezőbb környezeti hatások,</a:t>
            </a:r>
          </a:p>
          <a:p>
            <a:pPr marL="0" lvl="1">
              <a:buFontTx/>
              <a:buChar char="-"/>
            </a:pPr>
            <a:r>
              <a:rPr lang="hu-HU" altLang="hu-HU" sz="2400" dirty="0">
                <a:solidFill>
                  <a:srgbClr val="000000"/>
                </a:solidFill>
              </a:rPr>
              <a:t> dunaújvárosi híd felhasználható</a:t>
            </a:r>
          </a:p>
          <a:p>
            <a:pPr marL="0" lvl="1">
              <a:spcBef>
                <a:spcPts val="1200"/>
              </a:spcBef>
            </a:pPr>
            <a:r>
              <a:rPr lang="hu-HU" sz="2400" dirty="0">
                <a:solidFill>
                  <a:srgbClr val="000000"/>
                </a:solidFill>
              </a:rPr>
              <a:t>Szakmai, jogi, gazdasági háttér egyaránt szükséges a fejlesztéshez</a:t>
            </a:r>
            <a:endParaRPr lang="hu-HU" sz="2400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A3BE65-0BC5-49A7-8C57-A2CE2B63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113" y="334963"/>
            <a:ext cx="9982200" cy="1006475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/>
              <a:t>Úthálózat-fejlesztési terv 2011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38073" y="1280630"/>
            <a:ext cx="3161841" cy="50610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400" dirty="0"/>
              <a:t>1222/2011. (VI. 29.) Kormányhatározat a gyorsforgalmi- és a főúthálózat hosszú távú fejlesztési programjáról és nagytávú tervéről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hu-HU" sz="2400" dirty="0"/>
              <a:t>A változások tükrében és a 2021-2027 EU költségvetési igények előkészítéseként is időszerű lenne a terv felülvizsgálata</a:t>
            </a:r>
          </a:p>
        </p:txBody>
      </p:sp>
      <p:pic>
        <p:nvPicPr>
          <p:cNvPr id="4" name="Picture 3" descr="110524_palya_58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341438"/>
            <a:ext cx="7459662" cy="4900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00113" y="6422834"/>
            <a:ext cx="7416800" cy="43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A gyorsforgalmi- és a főúthálózat hosszú távú fejlesztési programja és nagytávú terve 2011.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UNITEF – COWI – KÖZLEKEDÉS - UTIBER Konzorcium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DE39C9-46B1-4D59-94AA-5150B830C0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30226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Tartalom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Közlekedéspolitika fogalma, feladata, tartalma</a:t>
            </a:r>
          </a:p>
          <a:p>
            <a:pPr marL="533400" indent="-533400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Az EU Fehér Könyve a közlekedésről</a:t>
            </a:r>
          </a:p>
          <a:p>
            <a:pPr marL="533400" indent="-533400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Európai Hálózatfinanszírozási Eszköz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Hazai hálózatfejlesztési projektek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Fontosabb közlekedési jogszabályok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94D380-37C6-4F03-82FD-FAF68B62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0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02" y="1762011"/>
            <a:ext cx="6286500" cy="44577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3E7933B-542C-46B7-A791-C6FD91E9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5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1486/2014. (VIII. 28.) Korm. határozat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Célja: a közlekedési ágazat közép-, hosszú és nagytávú céljainak meghatározása, a közlekedéssel összefüggő gazdasági, társadalmi, környezeti és területhasználati folyamatok tervezhetőségének biztosítása 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Integrált Közlekedésfejlesztési Operatív Program (2014–2020) elfogadása érdekében megküldve az Európai Bizottság részére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06278"/>
            <a:ext cx="6911340" cy="1851660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876423-BDD4-47B3-9F23-BD7F33B5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3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749147" y="1666195"/>
            <a:ext cx="5255046" cy="4397148"/>
          </a:xfrm>
        </p:spPr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Fő fejezetek:</a:t>
            </a:r>
          </a:p>
          <a:p>
            <a:pPr>
              <a:buClrTx/>
            </a:pPr>
            <a:endParaRPr lang="hu-HU" altLang="hu-HU" sz="1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jelenlegi helyzet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forgalmi elemzés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fejlesztési irányok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alágazati rész-stratégiák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stratégiai környezeti vizsgálat</a:t>
            </a:r>
          </a:p>
          <a:p>
            <a:pPr>
              <a:buClrTx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49147" y="6205939"/>
            <a:ext cx="998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cs typeface="Arial" panose="020B0604020202020204" pitchFamily="34" charset="0"/>
              </a:rPr>
              <a:t>Forrás: http://www.kormany.hu/download/b/84/10000/Nemzeti%20K%C3%B6zleked%C3%A9si%20Infrastrukt%C3%BAra-fejleszt%C3%A9si%20Strat%C3%A9gia.pdf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68" y="1423851"/>
            <a:ext cx="3459480" cy="458724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BCA1F5-BE3E-4C2C-9F9A-D98139EC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57" y="1041950"/>
            <a:ext cx="7563293" cy="5237664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BE02178-C392-46F1-8A6B-1FDCE583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67" y="1497329"/>
            <a:ext cx="10991419" cy="4837369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D13482B-B946-4396-88F7-774D23EE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8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793" y="981748"/>
            <a:ext cx="8212315" cy="527583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484" y="573436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b="0" dirty="0">
                <a:solidFill>
                  <a:srgbClr val="000000"/>
                </a:solidFill>
                <a:latin typeface="+mn-lt"/>
              </a:rPr>
              <a:t>Vasút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C013825-E86F-4DBA-90A2-99E35ACE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71" y="976140"/>
            <a:ext cx="8321827" cy="5303474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484" y="573436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b="0" dirty="0">
                <a:solidFill>
                  <a:srgbClr val="000000"/>
                </a:solidFill>
                <a:latin typeface="+mn-lt"/>
              </a:rPr>
              <a:t>Közút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7EEF896-BEAE-493D-8808-C5B95023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6" y="1385707"/>
            <a:ext cx="6521734" cy="47871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613" b="822"/>
          <a:stretch/>
        </p:blipFill>
        <p:spPr>
          <a:xfrm>
            <a:off x="6643170" y="1401097"/>
            <a:ext cx="5394593" cy="474631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5AAB947-7D0A-49FD-B868-0D3BE050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1" y="1674565"/>
            <a:ext cx="11324679" cy="4121668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DB78041-4712-4FA1-A9B3-94D279B9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4993"/>
            <a:ext cx="7579705" cy="5326655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BC6D07F-5E97-4102-9621-86D497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7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fogalma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 személyek, tárgyak (áruk), információk - általában technikai eszközök igénybevételével lebonyolított - tömeges, rendszeres, szervezett helyváltoztatása.</a:t>
            </a:r>
          </a:p>
          <a:p>
            <a:pPr algn="just"/>
            <a:r>
              <a:rPr lang="hu-HU" altLang="hu-HU" dirty="0"/>
              <a:t>A forgalom, mint a közlekedés egyik megjelenési formája, mindig konkrét feltételek – idő és hely - ismeretében értelmezhető.</a:t>
            </a:r>
          </a:p>
          <a:p>
            <a:pPr algn="just"/>
            <a:r>
              <a:rPr lang="hu-HU" altLang="hu-HU" dirty="0"/>
              <a:t>A közlekedéspolitika a közlekedési ágazat teljes rendszerét átfogó, az általános politikai célokkal összhangban lévő, szakmailag és tudományosan megalapozott, az indokolt helyváltoztatási igények maximális és hatékony kielégítését célzó felső szintű irányítás.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Dr. Kovács Ferenc: Közlekedéstan 2002. Széchenyi István Főiskola Közlekedési és Gépészmérnöki Intézet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hlinkClick r:id="rId2"/>
              </a:rPr>
              <a:t>http://eki.sze.hu/ejegyzet/ejegyzet/kozlekedestan/14whtml.htm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2B5D350-8C6D-4DEA-BDB1-45AA72DF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2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8530"/>
            <a:ext cx="7614491" cy="5386547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643D46F-84B7-4FFF-B7CE-71FE3D45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Hálózatfejlesztési stratégia - felújítás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065"/>
          <a:stretch/>
        </p:blipFill>
        <p:spPr>
          <a:xfrm>
            <a:off x="1502609" y="1243634"/>
            <a:ext cx="8357487" cy="505376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9430439" y="6180463"/>
            <a:ext cx="330506" cy="11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1119094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Szilvai József Attila: Közút üzemeltetés és felújítás emelt szinten.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71B1592-A44B-4B05-B3C2-B7964C96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64716" y="1501421"/>
            <a:ext cx="10689084" cy="46917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3000" dirty="0"/>
              <a:t>Az Operatív Programok tematikus célokra vonatkozó, részletes tervek. A Partnerségi Megállapodásban kijelölt fejlesztési irányok alapján készülnek, és meghatározzák, hogyan kerül felhasználásra az Európai Unió által biztosított támogatás a programozási időszak során. </a:t>
            </a:r>
          </a:p>
          <a:p>
            <a:pPr algn="just"/>
            <a:r>
              <a:rPr lang="hu-HU" sz="3000" dirty="0"/>
              <a:t>Magyarország 2014-2020 között kb. 12 000 </a:t>
            </a:r>
            <a:r>
              <a:rPr lang="hu-HU" sz="3000" dirty="0" err="1"/>
              <a:t>Md</a:t>
            </a:r>
            <a:r>
              <a:rPr lang="hu-HU" sz="3000" dirty="0"/>
              <a:t> Ft fejlesztési forrást használhat fel EU támogatással</a:t>
            </a:r>
          </a:p>
          <a:p>
            <a:pPr algn="just"/>
            <a:r>
              <a:rPr lang="hu-HU" sz="3000" dirty="0"/>
              <a:t>Az egy lakosra jutó támogatási összeg 712 ezer Ft (50 ezerrel több, mint 2007-2014 között)</a:t>
            </a:r>
          </a:p>
          <a:p>
            <a:pPr algn="just"/>
            <a:r>
              <a:rPr lang="hu-HU" sz="3000" dirty="0"/>
              <a:t>A Kormány döntése alapján az IKOP a 2014-2020-as források 13,3%-ával rendelkezik, ezek 81,1%-ban Kohéziós Alapból,18,9%-ban Európai Regionális Fejlesztési Alapból erednek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C0C26BD-3BE8-439D-9715-545F6B25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1. Prioritás: Nemzetközi (TEN-T) közúti elérhetőség javítása</a:t>
            </a:r>
          </a:p>
          <a:p>
            <a:r>
              <a:rPr lang="hu-HU" dirty="0"/>
              <a:t>Az országhatárok elérése, határátkelés gyorsítása</a:t>
            </a:r>
          </a:p>
          <a:p>
            <a:r>
              <a:rPr lang="hu-HU" dirty="0"/>
              <a:t>Kapacitás bővítés</a:t>
            </a:r>
          </a:p>
          <a:p>
            <a:r>
              <a:rPr lang="hu-HU" dirty="0"/>
              <a:t>Műszaki fenntarthatóságot és ezáltal a szolgáltatási szintet növelő beavatkozások</a:t>
            </a:r>
          </a:p>
          <a:p>
            <a:r>
              <a:rPr lang="hu-HU" dirty="0"/>
              <a:t>Közlekedésbiztonság </a:t>
            </a:r>
          </a:p>
          <a:p>
            <a:r>
              <a:rPr lang="hu-HU" dirty="0"/>
              <a:t>Közúti nyilvántartás és szabályozás megújítása</a:t>
            </a:r>
          </a:p>
          <a:p>
            <a:r>
              <a:rPr lang="hu-HU" dirty="0"/>
              <a:t>Előkészítési tevékenység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14294" y="6224165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C861D9-0F56-4680-80BA-2CB9F754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2. Prioritás: Nemzetközi (TEN-T) vasúti és vízi úti elérhetőség javítása</a:t>
            </a:r>
          </a:p>
          <a:p>
            <a:r>
              <a:rPr lang="hu-HU" dirty="0"/>
              <a:t>Szűk keresztmetszetek felszámolása</a:t>
            </a:r>
          </a:p>
          <a:p>
            <a:r>
              <a:rPr lang="hu-HU" dirty="0"/>
              <a:t>Elővárosi motorvonatok beszerzése</a:t>
            </a:r>
          </a:p>
          <a:p>
            <a:r>
              <a:rPr lang="hu-HU" dirty="0"/>
              <a:t>Interoperabilitás javítása (GSM- és ETCS, közlekedésbiztonság, akadálymentesítés)</a:t>
            </a:r>
          </a:p>
          <a:p>
            <a:r>
              <a:rPr lang="hu-HU" dirty="0"/>
              <a:t>Csomópont- és állomáskorszerűsítés</a:t>
            </a:r>
          </a:p>
          <a:p>
            <a:r>
              <a:rPr lang="hu-HU" dirty="0"/>
              <a:t>A vízi közlekedést segítő fejlesztések	</a:t>
            </a:r>
          </a:p>
          <a:p>
            <a:r>
              <a:rPr lang="hu-HU" u="sng" dirty="0"/>
              <a:t>3. Prioritás: Fenntartható városi közlekedés fejlesztése és elővárosi vasúti elérhetőség javítása </a:t>
            </a:r>
            <a:endParaRPr lang="hu-HU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82028" y="631764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8E22837-D584-495B-BA14-64163DC8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3.1 Prioritás: A Közép-Magyarország Régió városi-elővárosi közösségi közlekedési teljesítményének megőrzése – Kohéziós Alap</a:t>
            </a:r>
          </a:p>
          <a:p>
            <a:r>
              <a:rPr lang="hu-HU" dirty="0"/>
              <a:t>Járműbeszerzés (kötöttpályás, busz, stb.)</a:t>
            </a:r>
          </a:p>
          <a:p>
            <a:r>
              <a:rPr lang="hu-HU" dirty="0"/>
              <a:t>A közlekedési láncok összekapcsolása, </a:t>
            </a:r>
            <a:r>
              <a:rPr lang="hu-HU" dirty="0" err="1"/>
              <a:t>intermodalitás</a:t>
            </a:r>
            <a:endParaRPr lang="hu-HU" dirty="0"/>
          </a:p>
          <a:p>
            <a:r>
              <a:rPr lang="hu-HU" dirty="0" err="1"/>
              <a:t>Utastájékoztató</a:t>
            </a:r>
            <a:r>
              <a:rPr lang="hu-HU" dirty="0"/>
              <a:t>, forgalomirányító rendszerek</a:t>
            </a:r>
          </a:p>
          <a:p>
            <a:r>
              <a:rPr lang="hu-HU" dirty="0"/>
              <a:t>Agglomerációs vasútvonalak fejlesztése, infrastruktúra fejlesztés (pl. megállóhelyek)</a:t>
            </a:r>
          </a:p>
          <a:p>
            <a:r>
              <a:rPr lang="hu-HU" dirty="0"/>
              <a:t>Közlekedésbiztonság, utazásszervezési megoldások</a:t>
            </a:r>
          </a:p>
          <a:p>
            <a:r>
              <a:rPr lang="hu-HU" dirty="0"/>
              <a:t>A közösségi közlekedést népszerűsítő kampányok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14294" y="6247759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A96C71-6C06-4F55-B154-922622E9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5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hu-HU" u="sng" dirty="0"/>
              <a:t>3.2 Prioritás: A vidéki városi-elővárosi közösségi közlekedési teljesítmény megőrzése – ERFA forrás</a:t>
            </a:r>
          </a:p>
          <a:p>
            <a:r>
              <a:rPr lang="hu-HU" dirty="0"/>
              <a:t>Infrastruktúra korszerűsítés (pl. járműtelep)</a:t>
            </a:r>
          </a:p>
          <a:p>
            <a:r>
              <a:rPr lang="hu-HU" dirty="0"/>
              <a:t>Közlekedési láncok összekapcsolása, </a:t>
            </a:r>
            <a:r>
              <a:rPr lang="hu-HU" dirty="0" err="1"/>
              <a:t>intermodalitás</a:t>
            </a:r>
            <a:endParaRPr lang="hu-HU" dirty="0"/>
          </a:p>
          <a:p>
            <a:r>
              <a:rPr lang="hu-HU" dirty="0"/>
              <a:t>Nem TEN-T elővárosi vasútvonalak fejlesztése</a:t>
            </a:r>
          </a:p>
          <a:p>
            <a:r>
              <a:rPr lang="hu-HU" dirty="0"/>
              <a:t>Közlekedésbiztonság</a:t>
            </a:r>
          </a:p>
          <a:p>
            <a:r>
              <a:rPr lang="hu-HU" dirty="0"/>
              <a:t>Állomás, megálló korszerűsítése, járművek beszerzése</a:t>
            </a:r>
          </a:p>
          <a:p>
            <a:r>
              <a:rPr lang="hu-HU" dirty="0"/>
              <a:t>Hatékonyságot növelő utazásszervezés</a:t>
            </a:r>
          </a:p>
          <a:p>
            <a:r>
              <a:rPr lang="hu-HU" dirty="0"/>
              <a:t>Közösségi közlekedést népszerűsítő kampányok.	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01405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2141476-0021-4DBE-8E26-EC505A1F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8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4. Prioritás: A TEN-T hálózat közúti elérhetőségének javítása</a:t>
            </a:r>
          </a:p>
          <a:p>
            <a:r>
              <a:rPr lang="hu-HU" dirty="0"/>
              <a:t>Közép-magyarországi régión kívüli TEN-T hálózathoz nem tartozó közutak fejlesztése, korszerűsítése.</a:t>
            </a:r>
          </a:p>
          <a:p>
            <a:r>
              <a:rPr lang="hu-HU" dirty="0"/>
              <a:t>Közúti fenntarthatóságot növelő infrastrukturális beruházások (például tengelysúly-mérő állomások).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678827" y="6258031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252511"/>
            <a:ext cx="3569465" cy="1322024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2B1952C-5060-4E50-A439-1CB044A5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8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Európai Bizottság által meghirdetett Európai Zöld Megállapodás célul tűzi ki a fenntartható és intelligens mobilitásra való áttérést, tekintve, hogy a közlekedés felelős az Unió üvegházhatású-gázkibocsátásának negyedéért, és ez az arány egyre nő. Ezek a feladatok kapnak helyet a Mobilitás Operatív Programban (MIOP), mely az Integrált Közlekedésfejlesztési Operatív Program (IKOP) folytatásának tekinthető.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operatív program az Unió által meghatározott „Zöldebb, karbonszegény Európa” (PO2) és kiemelten a „Jobban összekapcsolt Európa – mobilitás és regionális IKT-összekapcsoltság” (PO3) szakpolitikai célkitűzésekhez kapcsolódik.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9520F189-AE74-49A8-999A-EDE8E84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9" y="6357938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E15A6FF-D775-46D8-93C4-4522C310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2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>
            <a:normAutofit/>
          </a:bodyPr>
          <a:lstStyle/>
          <a:p>
            <a:r>
              <a:rPr lang="hu-HU" dirty="0">
                <a:effectLst/>
                <a:ea typeface="Times New Roman" panose="02020603050405020304" pitchFamily="18" charset="0"/>
              </a:rPr>
              <a:t>Az OP három prioritási tengelyből áll, mely egyedi célkitűzésekre és beavatkozási területekre bontható tovább.</a:t>
            </a:r>
            <a:endParaRPr lang="hu-HU" sz="4000" dirty="0"/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E0BB1DF0-4219-45F1-8EA0-175CC3B94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74940"/>
              </p:ext>
            </p:extLst>
          </p:nvPr>
        </p:nvGraphicFramePr>
        <p:xfrm>
          <a:off x="702734" y="2687320"/>
          <a:ext cx="10281354" cy="310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466">
                  <a:extLst>
                    <a:ext uri="{9D8B030D-6E8A-4147-A177-3AD203B41FA5}">
                      <a16:colId xmlns:a16="http://schemas.microsoft.com/office/drawing/2014/main" val="2292297890"/>
                    </a:ext>
                  </a:extLst>
                </a:gridCol>
                <a:gridCol w="2781770">
                  <a:extLst>
                    <a:ext uri="{9D8B030D-6E8A-4147-A177-3AD203B41FA5}">
                      <a16:colId xmlns:a16="http://schemas.microsoft.com/office/drawing/2014/main" val="3121032745"/>
                    </a:ext>
                  </a:extLst>
                </a:gridCol>
                <a:gridCol w="3427118">
                  <a:extLst>
                    <a:ext uri="{9D8B030D-6E8A-4147-A177-3AD203B41FA5}">
                      <a16:colId xmlns:a16="http://schemas.microsoft.com/office/drawing/2014/main" val="696601563"/>
                    </a:ext>
                  </a:extLst>
                </a:gridCol>
              </a:tblGrid>
              <a:tr h="731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Prioritási tengely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Finanszírozó Alap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Régiókategória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2313692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Tiszta üzemű városi-elővárosi közlekedés erősítése 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ERFA, 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37644241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TEN-T vasúti és regionális intermodális közlekedés fejlesztése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4108904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Fenntarthatóbb és biztonságosabb közúti mobilitás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ERFA, 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0938044"/>
                  </a:ext>
                </a:extLst>
              </a:tr>
            </a:tbl>
          </a:graphicData>
        </a:graphic>
      </p:graphicFrame>
      <p:sp>
        <p:nvSpPr>
          <p:cNvPr id="5" name="Szövegdoboz 7">
            <a:extLst>
              <a:ext uri="{FF2B5EF4-FFF2-40B4-BE49-F238E27FC236}">
                <a16:creationId xmlns:a16="http://schemas.microsoft.com/office/drawing/2014/main" id="{2F19CACD-5A16-440E-BA9D-1C0A58812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9" y="6396691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383AD5A-B3F3-49D8-8EAE-8B12F304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feladatai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közlekedéspolitika fő feladatai:</a:t>
            </a:r>
          </a:p>
          <a:p>
            <a:pPr algn="just"/>
            <a:r>
              <a:rPr lang="hu-HU" altLang="hu-HU" dirty="0"/>
              <a:t>elsősorban a közlekedés hosszú távú fejlesztésére vonatkozó irányelvek, és azok alapján a fő fejlesztési prioritások, programok kidolgozása,</a:t>
            </a:r>
          </a:p>
          <a:p>
            <a:pPr algn="just"/>
            <a:r>
              <a:rPr lang="hu-HU" altLang="hu-HU" dirty="0"/>
              <a:t>a közlekedési alágazatok (vasúti, közúti, városi, vízi, légi közlekedés, csővezetékes szállítás) munkamegosztási arányainak befolyásolása,</a:t>
            </a:r>
          </a:p>
          <a:p>
            <a:pPr algn="just"/>
            <a:r>
              <a:rPr lang="hu-HU" altLang="hu-HU" dirty="0"/>
              <a:t>a közlekedés gazdasági és jogi szabályozása,</a:t>
            </a:r>
          </a:p>
          <a:p>
            <a:pPr algn="just"/>
            <a:r>
              <a:rPr lang="hu-HU" altLang="hu-HU" dirty="0"/>
              <a:t>az energetikai, környezetvédelmi és biztonsági szempontok figyelembe vétele.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398F8E4-97C8-476E-A283-032C58EB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9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371600"/>
            <a:ext cx="10945906" cy="522111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6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prioritási tengely: Tiszta üzemű városi-elővárosi közlekedés erősítése  </a:t>
            </a:r>
            <a:endParaRPr lang="hu-HU" sz="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6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1.1 A városi környezet biodiverzitásának, környezetbarát infrastruktúrájának megerősítése, valamint a környezetszennyezés csökkentése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TEN-T hálózat részét nem képző elővárosi vasúti szakaszok fejlesztése járműbeszerzés (pl. HÉV szerelvények)</a:t>
            </a:r>
            <a:endParaRPr lang="hu-H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közlekedési láncok összekapcsolását segítő fejlesztések (pl. P+R, B+R, intermodális személyszállítási csomópont)</a:t>
            </a:r>
            <a:endParaRPr lang="hu-H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közösségi közlekedést előnyben részesítő informatikai alkalmazások, adatbázisok fejlesztése és bevezetése</a:t>
            </a:r>
            <a:endParaRPr lang="hu-H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Kötöttpályás és egyéb (villamos, troli, busz) közösségi közlekedés fejlesztése, szűk keresztmetszetek feloldása (új szakaszok kiépítése, járműbeszerzés, megállóhelyek korszerűsítése és akadálymentesítése, infrastruktúrafejlesztés)</a:t>
            </a:r>
            <a:endParaRPr lang="hu-H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Budapesti városi közúti közlekedési infrastruktúra vegyes-forgalmúvá alakítása, kerékpáros fejlesztések</a:t>
            </a:r>
            <a:endParaRPr lang="hu-H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Alternatív üzemanyagtöltő infrastruktúra (pl. e-töltők, H-töltők) fejlesztése</a:t>
            </a:r>
            <a:endParaRPr lang="hu-H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1505CC03-73E0-4F3B-B0F1-A325D724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9" y="6425364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570CC3D-D7EC-4C14-859E-86BE9EED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32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371600"/>
            <a:ext cx="10945906" cy="4691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prioritási tengely: TEN-T vasúti és regionális intermodális közlekedés fejlesztése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2.1 Az éghajlatváltozás hatásaival szembeni </a:t>
            </a:r>
            <a:r>
              <a:rPr lang="hu-HU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reziliens</a:t>
            </a: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intelligens, biztonságos és intermodális TEN-T fejlesztése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TEN-T vasúti hálózat: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szűk keresztmetszeteinek felszámolása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vasúti digitalizáció erősítése (pl. központi forgalomirányítás, transzformátorok cseréje)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motorvonatok, valamint személykocsik beszerzése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vasútállomások és megállóhelyek korszerűsítése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TEN-T vízi közlekedés: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TEN-T kikötők víz- és szárazföldi oldali infrastruktúrájának fejlesztései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magyarországi Duna szakaszon közlekedő hajók hajtásláncának földgáz vagy hidrogénalapúvá átalakítása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CD2109ED-DA82-4361-B12A-8951090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9" y="6454039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0199EC1-278B-4F19-BD33-546CC995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7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371600"/>
            <a:ext cx="10945906" cy="46917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prioritási tengely: Fenntarthatóbb és biztonságosabb közúti mobilitás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3.1 Fenntartható, az éghajlatváltozás hatásaival szembeni </a:t>
            </a:r>
            <a:r>
              <a:rPr lang="hu-HU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reziliens</a:t>
            </a: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intelligens, biztonságos és intermodális TEN-T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3.2 Fenntartható, az éghajlatváltozás hatásaival szembeni </a:t>
            </a:r>
            <a:r>
              <a:rPr lang="hu-HU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reziliens</a:t>
            </a: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intelligens és intermodális nemzeti, regionális és helyi mobilitás kialakítása, ideértve a TEN-T-</a:t>
            </a:r>
            <a:r>
              <a:rPr lang="hu-HU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hez</a:t>
            </a: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való hozzáférés javítását és a határon átnyúló mobilitást 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Gyorsforgalmi és 1-3. számjegyű utak: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hiányzó szakaszainak kiépítése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közúthálózat kapacitásának bővítése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közúti infrastruktúra környezeti, műszaki fenntarthatóságát és ezáltal a jelenlegi szolgáltatási szintet növelő beavatkozások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>
                <a:cs typeface="Times New Roman" panose="02020603050405020304" pitchFamily="18" charset="0"/>
              </a:rPr>
              <a:t>közlekedésbiztonságot növelő beavatkozások (pl. csomópontok átépítése, szalagkorlát csere, láthatóság növelése, intelligens közlekedési rendszerek továbbfejlesztése)</a:t>
            </a:r>
          </a:p>
          <a:p>
            <a:endParaRPr lang="hu-HU" dirty="0"/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002CF100-3461-4B77-87CD-06A2D144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9" y="6403871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BCDCE18-C453-4124-A235-68C9C996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3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371600"/>
            <a:ext cx="10945906" cy="43971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prioritási tengely: Fenntarthatóbb és biztonságosabb közúti mobilitás (folytatás)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EUROVELO kerékpáros létesítmények fejlesztése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Közlekedési célú megújuló energia előállítását szolgáló technológiák fejlesztése elsősorban biogáz (</a:t>
            </a:r>
            <a:r>
              <a:rPr lang="hu-HU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LNG, CNG), megújuló alapú hidrogén és fejlett bioüzemanyagok vonatkozásában.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Alternatív üzemanyagtöltő infrastruktúra (pl. e-töltők, H-töltők) fejlesztése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Határátkelőhelyek fejlesztése, a határátkelés gyorsításához szükséges eszközök beszerzése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Önvezető autózást támogató rendszerek kiépítése/fejlesztése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Nemzeti Közlekedési Stratégia menedzsment eszközeinek előkészítése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7F4CE72-7459-45C3-974A-83E3EE69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77" y="4228963"/>
            <a:ext cx="3787140" cy="2019300"/>
          </a:xfrm>
          <a:prstGeom prst="rect">
            <a:avLst/>
          </a:prstGeom>
        </p:spPr>
      </p:pic>
      <p:sp>
        <p:nvSpPr>
          <p:cNvPr id="5" name="Szövegdoboz 7">
            <a:extLst>
              <a:ext uri="{FF2B5EF4-FFF2-40B4-BE49-F238E27FC236}">
                <a16:creationId xmlns:a16="http://schemas.microsoft.com/office/drawing/2014/main" id="{FC6529AF-B9D7-40EA-9B8A-7DA9C0C1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9" y="6396691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04632DB-2877-496D-81F1-67DECB8E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4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1126766" cy="4624436"/>
          </a:xfrm>
        </p:spPr>
        <p:txBody>
          <a:bodyPr>
            <a:normAutofit lnSpcReduction="10000"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transzeurópai közlekedési hálózat fejlesztésére a 2014-2020 ciklusban külön EU forrást hoztak létre: </a:t>
            </a:r>
            <a:r>
              <a:rPr lang="hu-HU" altLang="hu-HU" dirty="0" err="1">
                <a:solidFill>
                  <a:srgbClr val="000000"/>
                </a:solidFill>
              </a:rPr>
              <a:t>Connecting</a:t>
            </a:r>
            <a:r>
              <a:rPr lang="hu-HU" altLang="hu-HU" dirty="0">
                <a:solidFill>
                  <a:srgbClr val="000000"/>
                </a:solidFill>
              </a:rPr>
              <a:t> Europe </a:t>
            </a:r>
            <a:r>
              <a:rPr lang="hu-HU" altLang="hu-HU" dirty="0" err="1">
                <a:solidFill>
                  <a:srgbClr val="000000"/>
                </a:solidFill>
              </a:rPr>
              <a:t>Facility</a:t>
            </a:r>
            <a:r>
              <a:rPr lang="hu-HU" altLang="hu-HU" dirty="0">
                <a:solidFill>
                  <a:srgbClr val="000000"/>
                </a:solidFill>
              </a:rPr>
              <a:t> (CEF), Európai Hálózatfinanszírozási Eszköz.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1316/2013/EU Rendelete (2013. december 11.) az Európai Hálózatfinanszírozási Eszköz létrehozásáról, a 913/2010/EU rendelet módosításáról és a 680/2007/EK és 67/2010/EK rendelet hatályon kívül helyezéséről</a:t>
            </a:r>
          </a:p>
          <a:p>
            <a:pPr marL="533400" indent="-533400" algn="just">
              <a:buClrTx/>
            </a:pPr>
            <a:r>
              <a:rPr lang="hu-HU" dirty="0"/>
              <a:t>A Bizottság 275/2014/EU felhatalmazáson alapuló rendelete (2014. január 7.) az Európai Hálózatfinanszírozási Eszköz létrehozásáról szóló 1316/2013/EU európai parlamenti és tanácsi rendelet I. mellékletének módosításáról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C8E898B-D873-4D6B-B382-756FBFBF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Hazai jogszabály: 75/2016. (IV. 5.) Korm. rendelet az Európai Hálózatfinanszírozási Eszközből származó források felhasználásáról</a:t>
            </a:r>
          </a:p>
          <a:p>
            <a:pPr algn="just"/>
            <a:r>
              <a:rPr lang="hu-HU" dirty="0"/>
              <a:t>A Kormány a közlekedési és az infokommunikációs projektek tekintetében egyedi ügyben hozott nyilvános határozatot tesz közzé a támogatási kérelmek Európai Bizottsághoz történő benyújtásának jóváhagyásáról. </a:t>
            </a:r>
          </a:p>
          <a:p>
            <a:pPr algn="just"/>
            <a:r>
              <a:rPr lang="hu-HU" dirty="0"/>
              <a:t>A Kormány döntéseit a Fejlesztéspolitikai Koordinációs Bizottság készíti elő.</a:t>
            </a:r>
          </a:p>
          <a:p>
            <a:pPr algn="just"/>
            <a:r>
              <a:rPr lang="hu-HU" dirty="0"/>
              <a:t>A CEF közlekedési, energia és távközlési projektekre vehető igénybe.</a:t>
            </a:r>
          </a:p>
          <a:p>
            <a:pPr algn="just"/>
            <a:r>
              <a:rPr lang="hu-HU" dirty="0"/>
              <a:t>A projektek megvalósításáért a tagállamok felelősek.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E40C79-C807-44CC-BE6A-057E949D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9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 célja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hu-HU" dirty="0"/>
              <a:t>olyan közös érdekű projektek végrehajtásának támogatása, amelyek új infrastruktúrák és szolgáltatások kifejlesztését és létrehozását vagy a meglévő infrastruktúra és szolgáltatások fejlesztését célozzák a közlekedési, távközlési és energiaágazatokban;</a:t>
            </a:r>
          </a:p>
          <a:p>
            <a:pPr lvl="0" algn="just"/>
            <a:r>
              <a:rPr lang="hu-HU" dirty="0"/>
              <a:t>a közlekedési ágazatban elsőbbség biztosítása a hiányzó kapcsolatok kialakításának;</a:t>
            </a:r>
          </a:p>
          <a:p>
            <a:pPr lvl="0" algn="just"/>
            <a:r>
              <a:rPr lang="hu-HU" dirty="0"/>
              <a:t>hozzájárulás azon projektek támogatásához, amelyek hozzáadott európai értékkel és jelentős társadalmi előnyökkel rendelkeznek, de nem részesülnek megfelelő piaci finanszírozásban;</a:t>
            </a:r>
          </a:p>
          <a:p>
            <a:pPr algn="just"/>
            <a:r>
              <a:rPr lang="hu-HU" dirty="0"/>
              <a:t>hozzájárulás az Európa 2020 stratégiához a jövőben várható forgalmat figyelembe vevő transzeurópai hálózatok fejlesztésével, valamint a magán, állami és vegyes beruházásokat ösztönző környezet létrehozásával;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6BD74D6-9E75-4CF7-9558-213BEC4D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9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 célja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hu-HU" dirty="0"/>
              <a:t>annak lehetővé tétele, hogy az Unió teljesíthesse a fenntartható fejlődéssel kapcsolatos céljait, hozzájárulva ezzel a közép és hosszú távú széndioxidkibocsátás-csökkentési céljai teljesüléséhez.</a:t>
            </a:r>
          </a:p>
          <a:p>
            <a:pPr algn="just"/>
            <a:r>
              <a:rPr lang="hu-HU" dirty="0"/>
              <a:t>A közlekedési ágazatban csak az alábbiakat célzó közös érdekű projekteket támogatják:</a:t>
            </a:r>
          </a:p>
          <a:p>
            <a:pPr lvl="0" algn="just"/>
            <a:r>
              <a:rPr lang="hu-HU" dirty="0"/>
              <a:t>szűk keresztmetszetek felszámolása, hiányzó kapcsolatok kialakítása és különösen a határokon átnyúló szakaszok fejlesztése;</a:t>
            </a:r>
          </a:p>
          <a:p>
            <a:pPr lvl="0" algn="just"/>
            <a:r>
              <a:rPr lang="hu-HU" dirty="0"/>
              <a:t>hosszú távon fenntartható és hatékony közlekedési rendszerek létrehozása, felkészülve a jövőben várható forgalomra, és lehetővé téve valamennyi közlekedési mód </a:t>
            </a:r>
            <a:r>
              <a:rPr lang="hu-HU" dirty="0" err="1"/>
              <a:t>dekarbonizációját</a:t>
            </a:r>
            <a:r>
              <a:rPr lang="hu-HU" dirty="0"/>
              <a:t>; valamint</a:t>
            </a:r>
          </a:p>
          <a:p>
            <a:pPr algn="just"/>
            <a:r>
              <a:rPr lang="hu-HU" dirty="0"/>
              <a:t>a közlekedési módok integrálásának és összekapcsolásának optimalizálása, valamint a közlekedési szolgáltatások átjárhatóságának javítása mellett a közlekedési infrastruktúra akadálymentességének biztosítása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4774527-8C94-434F-BE8F-22ED20E7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3" y="1666195"/>
            <a:ext cx="11137783" cy="4397148"/>
          </a:xfrm>
        </p:spPr>
        <p:txBody>
          <a:bodyPr/>
          <a:lstStyle/>
          <a:p>
            <a:r>
              <a:rPr lang="hu-HU" dirty="0"/>
              <a:t>Közlekedés (teljes uniós költségvetés): 26,250 milliárd EUR, melyből</a:t>
            </a:r>
          </a:p>
          <a:p>
            <a:pPr lvl="1"/>
            <a:r>
              <a:rPr lang="hu-HU" dirty="0"/>
              <a:t>14,945 milliárd euró valamennyi tagállam részére</a:t>
            </a:r>
          </a:p>
          <a:p>
            <a:pPr lvl="1"/>
            <a:r>
              <a:rPr lang="hu-HU" dirty="0"/>
              <a:t>11,305 milliárd euró a Kohéziós Alap tagállamainak</a:t>
            </a:r>
          </a:p>
          <a:p>
            <a:pPr algn="just"/>
            <a:r>
              <a:rPr lang="hu-HU" dirty="0"/>
              <a:t>nemzeti allokáció Magyarországnak 1,08 milliárd euró, </a:t>
            </a:r>
            <a:r>
              <a:rPr lang="hu-HU" dirty="0" err="1"/>
              <a:t>max</a:t>
            </a:r>
            <a:r>
              <a:rPr lang="hu-HU" dirty="0"/>
              <a:t>. 85 %-</a:t>
            </a:r>
            <a:r>
              <a:rPr lang="pt-BR" dirty="0"/>
              <a:t>os EU támogatási aránnyal és 15 %-os</a:t>
            </a:r>
            <a:r>
              <a:rPr lang="hu-HU" dirty="0"/>
              <a:t> társfinanszírozással számolva 396 Mrd Ft.</a:t>
            </a:r>
          </a:p>
          <a:p>
            <a:r>
              <a:rPr lang="hu-HU" dirty="0"/>
              <a:t>IKOP nagyprojektekkel közös projekt előkészítési módszer</a:t>
            </a:r>
          </a:p>
          <a:p>
            <a:r>
              <a:rPr lang="hu-HU" dirty="0"/>
              <a:t>Energetika: 5,850 milliárd euró az energia infrastruktúrára.</a:t>
            </a:r>
          </a:p>
          <a:p>
            <a:r>
              <a:rPr lang="hu-HU" dirty="0"/>
              <a:t>Távközlés: 1,141 milliárd euró a szélessávú és digitális szolgáltatásokra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126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8BCB7EC-2CBD-4839-9FCB-05CE6342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84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36537"/>
            <a:ext cx="10945906" cy="4397148"/>
          </a:xfrm>
        </p:spPr>
        <p:txBody>
          <a:bodyPr/>
          <a:lstStyle/>
          <a:p>
            <a:r>
              <a:rPr lang="hu-HU" dirty="0"/>
              <a:t>Maximális támogatási intenzitások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20" y="1652531"/>
            <a:ext cx="7326521" cy="4693186"/>
          </a:xfrm>
          <a:prstGeom prst="rect">
            <a:avLst/>
          </a:prstGeom>
        </p:spPr>
      </p:pic>
      <p:sp>
        <p:nvSpPr>
          <p:cNvPr id="7" name="Szövegdoboz 7"/>
          <p:cNvSpPr txBox="1">
            <a:spLocks noChangeArrowheads="1"/>
          </p:cNvSpPr>
          <p:nvPr/>
        </p:nvSpPr>
        <p:spPr bwMode="auto">
          <a:xfrm>
            <a:off x="780427" y="631764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37C796-9480-4946-B6BD-8E09949C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5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tartalma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hu-HU" altLang="hu-HU" dirty="0"/>
              <a:t>Az életminőség javítása, az egészség megőrzése, a területi különbségek csökkentése, a közlekedésbiztonság növelése, az épített és természeti környezet védelme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Az Európai Unióba való sikeres integrálódásunk elősegítése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 környező országokkal való kapcsolatok feltételeinek javítása, és ezen kapcsolatok bővítése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 területfejlesztési célok megvalósításának előmozdítása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 hatékony üzemeltetés és fenntartás feltételeinek megteremtése a szabályozott verseny segítségével.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Gazdasági és Közlekedési Minisztérium: Magyar közlekedéspolitika 2003-2015.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A18980-7558-48F2-92D8-B09F6AF4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9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CEF prioritások:</a:t>
            </a:r>
          </a:p>
          <a:p>
            <a:r>
              <a:rPr lang="hu-HU" dirty="0"/>
              <a:t>Határon átnyúló nagyprojektek a TEN-T hálózaton</a:t>
            </a:r>
          </a:p>
          <a:p>
            <a:r>
              <a:rPr lang="hu-HU" dirty="0"/>
              <a:t>Egyéb határon átnyúló, szűk keresztmetszet és multimodális projektek</a:t>
            </a:r>
          </a:p>
          <a:p>
            <a:r>
              <a:rPr lang="hu-HU" dirty="0"/>
              <a:t>Horizontális projektek: SESAR (légi), ERTMS (vasúti)</a:t>
            </a:r>
          </a:p>
          <a:p>
            <a:r>
              <a:rPr lang="hu-HU" dirty="0"/>
              <a:t>Egyéb telematikai alkalmazások (RIS, ITS, </a:t>
            </a:r>
            <a:r>
              <a:rPr lang="hu-HU" dirty="0" err="1"/>
              <a:t>e-Maritime</a:t>
            </a:r>
            <a:r>
              <a:rPr lang="hu-HU" dirty="0"/>
              <a:t>…)</a:t>
            </a:r>
          </a:p>
          <a:p>
            <a:r>
              <a:rPr lang="hu-HU" dirty="0"/>
              <a:t>Tengeri gyorsforgalmi utak és LNG</a:t>
            </a:r>
          </a:p>
          <a:p>
            <a:r>
              <a:rPr lang="hu-HU" dirty="0"/>
              <a:t>Új technológiák és innováció</a:t>
            </a:r>
          </a:p>
          <a:p>
            <a:r>
              <a:rPr lang="hu-HU" dirty="0"/>
              <a:t>CEF pályázati fordulók: 2014, 2015, 2016.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678827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5941A95-C87C-4693-8106-5D54BF4C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7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A CEF pályázatok értékelése a korábbi TEN-T pályázatok értékeléséhez hasonlóan történik, azaz érdemben eltér a KÖZOP/IKOP nagyprojektek elbírálási folyamatától pl. az értékelés során nincsenek kérdések, nincs hiánypótlási lehetőség, így kiemelten fontos a jó minőség. </a:t>
            </a:r>
          </a:p>
          <a:p>
            <a:pPr algn="just"/>
            <a:r>
              <a:rPr lang="hu-HU" dirty="0"/>
              <a:t>Az értékelésbe az Európai Bizottság (DG MOVE) és az INEA (</a:t>
            </a:r>
            <a:r>
              <a:rPr lang="en-US" dirty="0">
                <a:solidFill>
                  <a:srgbClr val="000000"/>
                </a:solidFill>
              </a:rPr>
              <a:t>Innovation and Networks Executive Agency</a:t>
            </a:r>
            <a:r>
              <a:rPr lang="hu-HU" dirty="0"/>
              <a:t>) független szakértőket is bevon más érintett főigazgatóságok mellett (külső és belső értékelés).</a:t>
            </a:r>
          </a:p>
          <a:p>
            <a:pPr algn="just"/>
            <a:r>
              <a:rPr lang="hu-HU" dirty="0"/>
              <a:t>Az értékelés pontozással történik (0-5 skálán), a következő szempontok szerint: érettség (előkészítettség), minőség, a projekt hatása, relevancia.</a:t>
            </a:r>
          </a:p>
          <a:p>
            <a:pPr algn="just"/>
            <a:r>
              <a:rPr lang="hu-HU" dirty="0"/>
              <a:t>A három pályázati fordulóban hazánk a teljes lehetőséget kihasználta.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5F5C10D-DECF-45B9-8CE0-09FD5FEA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11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 projektek I.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80" y="1402906"/>
            <a:ext cx="8558571" cy="4612304"/>
          </a:xfrm>
          <a:prstGeom prst="rect">
            <a:avLst/>
          </a:prstGeom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715414" y="6396691"/>
            <a:ext cx="80200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https://ec.europa.eu/inea/en/connecting-europe-facility/cef-transport/projects-by-country/hungary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6A8DE30-79BF-4E84-A20B-FC70A2D7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218145" cy="1006475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 projektek II.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53" y="1371600"/>
            <a:ext cx="8531316" cy="4866747"/>
          </a:xfrm>
          <a:prstGeom prst="rect">
            <a:avLst/>
          </a:prstGeom>
        </p:spPr>
      </p:pic>
      <p:sp>
        <p:nvSpPr>
          <p:cNvPr id="6" name="Szövegdoboz 7"/>
          <p:cNvSpPr txBox="1">
            <a:spLocks noChangeArrowheads="1"/>
          </p:cNvSpPr>
          <p:nvPr/>
        </p:nvSpPr>
        <p:spPr bwMode="auto">
          <a:xfrm>
            <a:off x="848161" y="6398404"/>
            <a:ext cx="75355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https://ec.europa.eu/inea/sites/inea/files/2016_cef_tran_brochure_web.pdf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7E9405A-BBA1-4E7B-A0EB-3297AD16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30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251195" cy="1006475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 projektek III.</a:t>
            </a:r>
            <a:endParaRPr lang="en-US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34023"/>
              </p:ext>
            </p:extLst>
          </p:nvPr>
        </p:nvGraphicFramePr>
        <p:xfrm>
          <a:off x="1855731" y="1545931"/>
          <a:ext cx="8128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C-ROADS</a:t>
                      </a:r>
                      <a:r>
                        <a:rPr lang="hu-HU" sz="2400" baseline="0" dirty="0"/>
                        <a:t> infrastruktúra összekapcsolt és önvezető járművekhez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CROCODILE 3 intelligens közlekedési rendszerelemek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NEXT-E elektromos gyorstöltőállomás hálózat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Budapest vasúti</a:t>
                      </a:r>
                      <a:r>
                        <a:rPr lang="hu-HU" sz="2400" baseline="0" dirty="0"/>
                        <a:t> csomópont tanulmány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TAF-TSI vasúti teherszállítási</a:t>
                      </a:r>
                      <a:r>
                        <a:rPr lang="hu-HU" sz="2400" baseline="0" dirty="0"/>
                        <a:t> telematika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kikötői információs rendszer fejlesztés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légi közlekedés: teljesítmény</a:t>
                      </a:r>
                      <a:r>
                        <a:rPr lang="hu-HU" sz="2400" baseline="0" dirty="0"/>
                        <a:t> alapú </a:t>
                      </a:r>
                      <a:r>
                        <a:rPr lang="hu-HU" sz="2400" dirty="0"/>
                        <a:t>navigációs rendszer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légi közlekedés: meteorológiai szolgáltatás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légi közlekedés: SESAR megvalósítás I. ütem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légi közlekedés: SESAR megvalósítás II. ütem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Szövegdoboz 7"/>
          <p:cNvSpPr txBox="1">
            <a:spLocks noChangeArrowheads="1"/>
          </p:cNvSpPr>
          <p:nvPr/>
        </p:nvSpPr>
        <p:spPr bwMode="auto">
          <a:xfrm>
            <a:off x="746561" y="6425364"/>
            <a:ext cx="7821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https://ec.europa.eu/transport/sites/transport/files/2016-cef-call/2016-cef-country-fiche-hu.pdf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0A3A1BB-7584-45A8-840F-E9EB323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1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65" y="108891"/>
            <a:ext cx="9982200" cy="1006475"/>
          </a:xfrm>
        </p:spPr>
        <p:txBody>
          <a:bodyPr/>
          <a:lstStyle/>
          <a:p>
            <a:r>
              <a:rPr lang="hu-HU" dirty="0"/>
              <a:t>NIF Zrt. Közútfejlesztési projektjei 2014-20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65" y="1115366"/>
            <a:ext cx="9083407" cy="5209822"/>
          </a:xfrm>
          <a:prstGeom prst="rect">
            <a:avLst/>
          </a:prstGeom>
        </p:spPr>
      </p:pic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757850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Juhász Zoltán László: Magyarországi útfejlesztések beruházói szemmel.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EB4C2AA-F58F-41FD-ADE7-84BA885B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8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M60 továbbépítése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u-HU" dirty="0"/>
              <a:t>M60 gyorsforgalmi út Pécs – Barcs országhatár közötti szakasz előkészítése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A projekt keretein belül folytatódik az M60 gyorsforgalmi út tervezése, amely Pécstől Barcs érintésével egészen a magyar-horvát határig vezet majd.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A projekt során a várhatóan 60 km hosszú szakaszra a Környezetvédelmi hatástanulmány és a Megvalósíthatósági tanulmány készül.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Tervezők: UNITEF-83 Műszaki Tervező és Fejlesztő Zrt. és VIKÖTI Mérnök Iroda Kft.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69669" y="6454039"/>
            <a:ext cx="79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http://nif.hu/projektek/2016/07/m60-pecs-barcs-orszaghatar-kozotti-szakasz-elokeszitese/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6BB4B16-953F-45FB-AAD7-405AD3C2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M60 továbbépítése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30" y="1277131"/>
            <a:ext cx="7170420" cy="50749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90647" y="6492875"/>
            <a:ext cx="79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http://nif.hu/projektek/2016/07/m60-pecs-barcs-orszaghatar-kozotti-szakasz-elokeszitese/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BB483F2-69E5-4F82-858B-7D547018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01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M60 továbbépítése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371600"/>
            <a:ext cx="10945906" cy="4397148"/>
          </a:xfrm>
        </p:spPr>
        <p:txBody>
          <a:bodyPr/>
          <a:lstStyle/>
          <a:p>
            <a:r>
              <a:rPr lang="hu-HU" dirty="0"/>
              <a:t>M60 – Szigetvár önkormányzati egyeztetés alapján módosított változat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7" y="2095908"/>
            <a:ext cx="8450580" cy="36728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8459" y="6463208"/>
            <a:ext cx="5762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http://www.szigetvar.hu/sites/default/files/12-es_napirend_0.pdf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B762CA-875D-4FE8-BE34-B7A022E3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Aktuális projektek – Vasútvonal korszerűsítés</a:t>
            </a:r>
            <a:br>
              <a:rPr lang="hu-HU" dirty="0"/>
            </a:br>
            <a:r>
              <a:rPr lang="hu-HU" dirty="0"/>
              <a:t>Százhalombatta - Pusztaszabolcs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hu-HU" dirty="0"/>
              <a:t>A projektben megtörténik mintegy 12 km hosszú, új elkerülő nyomvonal építése Százhalombatta – Ercsi elágazás között, 160km/h, 225 </a:t>
            </a:r>
            <a:r>
              <a:rPr lang="hu-HU" dirty="0" err="1"/>
              <a:t>kN</a:t>
            </a:r>
            <a:r>
              <a:rPr lang="hu-HU" dirty="0"/>
              <a:t> paraméterekkel. 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Az Ercsi elágazás – Pusztaszabolcs szakasz, Százhalombatta, Ercsi, Iváncsa, Pusztaszabolcs vasútállomások korszerűsítése valósul meg. 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Érd vasútállomás és Érd alsó megállóhelyek között mintegy 1,5 km hosszú új összekötővágány épül, a beépítettség és a földrajzi viszonyok miatt 80 km/h sebességgel. </a:t>
            </a:r>
          </a:p>
          <a:p>
            <a:pPr>
              <a:spcAft>
                <a:spcPts val="1200"/>
              </a:spcAft>
            </a:pPr>
            <a:r>
              <a:rPr lang="hu-HU" dirty="0"/>
              <a:t>Tervezők:  UTIBER Közúti Beruházó Kft., UVATERV Út-, Vasúttervező Zrt.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68089" y="6317643"/>
            <a:ext cx="8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http://nif.hu/projektek/2015/10/kelenfold-pusztaszabolcs-vasutvonal-atepitese-ii-utem-szazhalombatta-kiz-pusztaszabolcsbez-vonalszakasz-korszerusitese-es-etcs-2-vonatbefolyasolo-rendszer-telepitese/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884057F-EBFC-4BD3-A63D-C79A1D6F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1" y="1628776"/>
            <a:ext cx="8755064" cy="4467225"/>
          </a:xfrm>
        </p:spPr>
        <p:txBody>
          <a:bodyPr/>
          <a:lstStyle/>
          <a:p>
            <a:pPr algn="just"/>
            <a:r>
              <a:rPr lang="hu-HU" altLang="hu-HU" dirty="0"/>
              <a:t>A közlekedés alapvető jelentőségű a gazdaság és a társadalom számára A mobilitás létfontosságú a belső piac működéséhez és az utazási szabadságukkal élő polgárok életminősége szempontjából. A közlekedés gazdasági növekedéssel és munkahelyteremtéssel jár: fenntarthatónak kell lennie, figyelembe véve az előttünk álló kihívásokat. A közlekedés globális rendszer, ezért a hatékony intézkedés szoros nemzetközi együttműködést feltételez.</a:t>
            </a:r>
          </a:p>
        </p:txBody>
      </p:sp>
      <p:sp>
        <p:nvSpPr>
          <p:cNvPr id="31749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417C8EE-3A9C-4C4E-B77C-A76F32D85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1195680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Aktuális projektek – Vasútvonal korszerűsítés</a:t>
            </a:r>
            <a:br>
              <a:rPr lang="hu-HU" dirty="0"/>
            </a:br>
            <a:r>
              <a:rPr lang="hu-HU" dirty="0"/>
              <a:t>Százhalombatta - Pusztaszabolcs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668089" y="6334780"/>
            <a:ext cx="8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http://nif.hu/projektek/2015/10/kelenfold-pusztaszabolcs-vasutvonal-atepitese-ii-utem-szazhalombatta-kiz-pusztaszabolcsbez-vonalszakasz-korszerusitese-es-etcs-2-vonatbefolyasolo-rendszer-telepitese/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18" y="1371600"/>
            <a:ext cx="3488398" cy="4911489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2BE8FCE-AD26-4418-8DA2-97D6156A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C-ROADS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Magyarországon 2015-ben valósult meg egy az infrastruktúra és a jármű közötti kommunikációt lehetővé tévő ún. kooperatív kísérleti rendszer az M1 autópályán.</a:t>
            </a:r>
          </a:p>
          <a:p>
            <a:pPr algn="just"/>
            <a:r>
              <a:rPr lang="pt-BR" dirty="0"/>
              <a:t>Az innovatív technológia a közeljövő fontos</a:t>
            </a:r>
            <a:r>
              <a:rPr lang="hu-HU" dirty="0"/>
              <a:t> forgalomszabályozási és információs rendszere lesz, ami közvetlen, kétirányú információátadást tesz lehetővé a járművek és az út mentén telepített rövid hatótávolságú rádióadó között.</a:t>
            </a:r>
          </a:p>
          <a:p>
            <a:pPr algn="just"/>
            <a:r>
              <a:rPr lang="hu-HU" dirty="0"/>
              <a:t>A C-ROADS projekt célja az egyes tagországokban megvalósított kísérleti rendszerekkel szerzett tapasztalatok összegzése, a szolgáltatások harmonizációja, a rendszerek kialakítására vonatkozó ajánlások megfogalmazása.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668089" y="6317643"/>
            <a:ext cx="8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Dr. Lindenbach Ágnes: Az Európai Mobilitási Hálózat finanszírozása az Európai Hálózatfejlesztési Eszközön</a:t>
            </a:r>
          </a:p>
          <a:p>
            <a:r>
              <a:rPr lang="hu-HU" sz="1400" dirty="0"/>
              <a:t>(CEF: </a:t>
            </a:r>
            <a:r>
              <a:rPr lang="hu-HU" sz="1400" dirty="0" err="1"/>
              <a:t>Connecting</a:t>
            </a:r>
            <a:r>
              <a:rPr lang="hu-HU" sz="1400" dirty="0"/>
              <a:t> Europe </a:t>
            </a:r>
            <a:r>
              <a:rPr lang="hu-HU" sz="1400" dirty="0" err="1"/>
              <a:t>Facility</a:t>
            </a:r>
            <a:r>
              <a:rPr lang="hu-HU" sz="1400" dirty="0"/>
              <a:t>) keresztül. PTE MIK előadás 2017. december 1.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BC03F54-0583-4451-A0EA-743E5D87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92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C-ROADS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77029" y="6394098"/>
            <a:ext cx="837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</a:t>
            </a:r>
            <a:r>
              <a:rPr lang="hu-HU" sz="1400" dirty="0" err="1"/>
              <a:t>Tomaschek</a:t>
            </a:r>
            <a:r>
              <a:rPr lang="hu-HU" sz="1400" dirty="0"/>
              <a:t> Tamás Attila: Hazai V2I alkalmazások. ITS Hungary Egyesület C-ITS Workshop 2016. febr. 18.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3" y="1371600"/>
            <a:ext cx="8214360" cy="44653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471" y="518160"/>
            <a:ext cx="1508760" cy="531876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344175B-97B5-4781-BD7A-7CE7DB60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2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/>
              <a:t>Az Európai Unió legfontosabb közlekedési joganyagai</a:t>
            </a:r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>
          <a:xfrm>
            <a:off x="903383" y="1773238"/>
            <a:ext cx="9078817" cy="4322762"/>
          </a:xfrm>
        </p:spPr>
        <p:txBody>
          <a:bodyPr/>
          <a:lstStyle/>
          <a:p>
            <a:pPr algn="just"/>
            <a:r>
              <a:rPr lang="hu-HU" altLang="hu-HU" sz="2000" dirty="0"/>
              <a:t>A Tanács 1108/70/EGK Rendelete a vasúti, közúti és belvízi közlekedéssel kapcsolatos infrastrukturális kiadásokra vonatkozó elszámolási rend bevezetéséről</a:t>
            </a:r>
          </a:p>
          <a:p>
            <a:pPr algn="just"/>
            <a:r>
              <a:rPr lang="hu-HU" altLang="hu-HU" sz="2000" dirty="0"/>
              <a:t>Az Európai Parlament és a Tanács 1370/2007/EK Rendelete a vasúti és közúti személyszállítási közszolgáltatásról,</a:t>
            </a:r>
          </a:p>
          <a:p>
            <a:pPr algn="just"/>
            <a:r>
              <a:rPr lang="hu-HU" altLang="hu-HU" sz="2000" dirty="0"/>
              <a:t>Az Európai Közösségek Bizottsága COM(2007) 551 Zöld Könyve - A városi mobilitás új kultúrája felé </a:t>
            </a:r>
          </a:p>
          <a:p>
            <a:pPr algn="just"/>
            <a:r>
              <a:rPr lang="hu-HU" altLang="hu-HU" sz="2000" dirty="0"/>
              <a:t>Az Európai Közösségek Bizottsága COM(2008) 886 Közleménye - Cselekvési terv az intelligens közlekedési rendszerek alkalmazásának európai bevezetésére</a:t>
            </a:r>
          </a:p>
          <a:p>
            <a:pPr algn="just"/>
            <a:r>
              <a:rPr lang="hu-HU" altLang="hu-HU" sz="2000" dirty="0"/>
              <a:t>Az Európai Parlament és a Tanács 2008/96/EK Irányelve a közúti infrastruktúra közlekedésbiztonsági kezeléséről</a:t>
            </a:r>
          </a:p>
          <a:p>
            <a:pPr algn="just"/>
            <a:r>
              <a:rPr lang="hu-HU" altLang="hu-HU" sz="2000" dirty="0"/>
              <a:t>Az Európai Közösségek Bizottsága COM(2009) 490 Közleménye az Európai Parlamentnek, a Tanácsnak, az Európai Gazdasági és Szociális Bizottságnak és a Régiók Bizottságának - A városi mobilitás cselekvési terve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897489" y="5680075"/>
            <a:ext cx="115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dirty="0">
                <a:ea typeface="+mj-ea"/>
                <a:cs typeface="+mj-cs"/>
              </a:rPr>
              <a:t>§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2377CF1-F988-4E6E-9C31-E7454CBD9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63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5870211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/>
              <a:t>Az Európai Unió legfontosabb közlekedési joganyagai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altLang="hu-HU" sz="2200" dirty="0"/>
              <a:t>Az Európai Parlament és a Tanács 2010/40/EU Irányelve az intelligens közlekedési rendszereknek a közúti közlekedés területén történő kiépítésére, valamint a más közlekedési módokhoz való kapcsolódására vonatkozó keretről</a:t>
            </a:r>
          </a:p>
          <a:p>
            <a:pPr algn="just"/>
            <a:r>
              <a:rPr lang="hu-HU" altLang="hu-HU" sz="2200" dirty="0"/>
              <a:t>Az Európai Közösségek Bizottsága COM(2011) 144 Fehér Könyve - Útiterv az egységes európai közlekedési térség megvalósításához – Úton egy versenyképes és erőforrás-hatékony közlekedési rendszer felé</a:t>
            </a:r>
          </a:p>
          <a:p>
            <a:pPr algn="just"/>
            <a:r>
              <a:rPr lang="hu-HU" altLang="hu-HU" sz="2200" dirty="0">
                <a:solidFill>
                  <a:srgbClr val="000000"/>
                </a:solidFill>
              </a:rPr>
              <a:t>Az Európai Parlament és a Tanács 1315/2013/EU Rendelete (2013. december 11.) a transzeurópai közlekedési hálózat fejlesztésére vonatkozó uniós iránymutatásokról és a 661/2010/EU határozat hatályon kívül helyezéséről</a:t>
            </a:r>
          </a:p>
          <a:p>
            <a:pPr algn="just"/>
            <a:r>
              <a:rPr lang="hu-HU" altLang="hu-HU" sz="2200" dirty="0">
                <a:solidFill>
                  <a:srgbClr val="000000"/>
                </a:solidFill>
              </a:rPr>
              <a:t>Az Európai Parlament és a Tanács 1316/2013/EU Rendelete (2013. december 11.) az Európai Hálózatfinanszírozási Eszköz létrehozásáról, a 913/2010/EU rendelet módosításáról és a 680/2007/EK és 67/2010/EK rendelet hatályon kívül helyezéséről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988953" y="5815531"/>
            <a:ext cx="115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dirty="0">
                <a:ea typeface="+mj-ea"/>
                <a:cs typeface="+mj-cs"/>
              </a:rPr>
              <a:t>§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47BE4B5-C823-4C09-8B12-095ACFBC8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64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9846240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/>
              <a:t>A legfontosabb hazai közlekedési vonatkozású joganyagok</a:t>
            </a:r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>
          <a:xfrm>
            <a:off x="782198" y="1628776"/>
            <a:ext cx="9200002" cy="4537075"/>
          </a:xfrm>
        </p:spPr>
        <p:txBody>
          <a:bodyPr/>
          <a:lstStyle/>
          <a:p>
            <a:pPr algn="just"/>
            <a:r>
              <a:rPr lang="hu-HU" altLang="hu-HU" sz="2400" dirty="0"/>
              <a:t>1988. évi I. törvény a közúti közlekedésről (valamint a végrehajtásáról szóló 30/1988. (IV. 21.) MT rendelet)</a:t>
            </a:r>
          </a:p>
          <a:p>
            <a:pPr algn="just"/>
            <a:r>
              <a:rPr lang="hu-HU" altLang="hu-HU" sz="2400" dirty="0"/>
              <a:t>1990. évi LXV. törvény a helyi önkormányzatokról </a:t>
            </a:r>
          </a:p>
          <a:p>
            <a:pPr algn="just"/>
            <a:r>
              <a:rPr lang="hu-HU" altLang="hu-HU" sz="2400" dirty="0"/>
              <a:t>1995. évi LIII. törvény a környezet védelmének általános szabályairól </a:t>
            </a:r>
          </a:p>
          <a:p>
            <a:pPr algn="just"/>
            <a:r>
              <a:rPr lang="hu-HU" altLang="hu-HU" sz="2400" dirty="0"/>
              <a:t>1997. évi LXXVIII. törvény az épített környezet alakításáról és védelméről </a:t>
            </a:r>
          </a:p>
          <a:p>
            <a:pPr algn="just"/>
            <a:r>
              <a:rPr lang="hu-HU" altLang="hu-HU" sz="2400" dirty="0"/>
              <a:t>2000. évi XLII. törvény a vízi közlekedésről </a:t>
            </a:r>
          </a:p>
          <a:p>
            <a:pPr algn="just"/>
            <a:r>
              <a:rPr lang="hu-HU" altLang="hu-HU" sz="2400" dirty="0"/>
              <a:t>2005. évi CLXXXIII. törvény a vasúti közlekedésről</a:t>
            </a:r>
          </a:p>
          <a:p>
            <a:pPr algn="just"/>
            <a:r>
              <a:rPr lang="hu-HU" altLang="hu-HU" sz="2400" dirty="0"/>
              <a:t>2012. évi XLI. törvény a személyszállítási szolgáltatásokról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331325" y="5772151"/>
            <a:ext cx="115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dirty="0">
                <a:ea typeface="+mj-ea"/>
                <a:cs typeface="+mj-cs"/>
              </a:rPr>
              <a:t>§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82A8974-86D8-40C6-8F4D-8F56F154C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65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103117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/>
              <a:t>A legfontosabb hazai közlekedési vonatkozású joganyagok</a:t>
            </a:r>
          </a:p>
        </p:txBody>
      </p:sp>
      <p:sp>
        <p:nvSpPr>
          <p:cNvPr id="501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altLang="hu-HU" sz="2200" dirty="0"/>
              <a:t>89/1988. (XII. 20.) MT rendelet a közúti közlekedési szolgáltatásokról és a közúti járművek üzemben tartásáról</a:t>
            </a:r>
          </a:p>
          <a:p>
            <a:pPr algn="just"/>
            <a:r>
              <a:rPr lang="hu-HU" altLang="hu-HU" sz="2200" dirty="0"/>
              <a:t>253/1997. (XII. 20.) Korm. rendelet az országos településrendezési és építési követelményekről (OTÉK, legutóbb módosította a 90/2012. (IV. 26.) Korm. rendelet)</a:t>
            </a:r>
          </a:p>
          <a:p>
            <a:pPr algn="just"/>
            <a:r>
              <a:rPr lang="hu-HU" altLang="hu-HU" sz="2200" dirty="0"/>
              <a:t>1222/2011. (VI. 29.) Korm. határozat a gyorsforgalmi- és a főúthálózat hosszú távú fejlesztési programjáról és nagytávú tervéről </a:t>
            </a:r>
          </a:p>
          <a:p>
            <a:pPr algn="just"/>
            <a:r>
              <a:rPr lang="hu-HU" altLang="hu-HU" sz="2200" dirty="0"/>
              <a:t>176/2011. (VIII. 31.) Korm. rendelet a közúti infrastruktúra közlekedésbiztonsági kezeléséről</a:t>
            </a:r>
          </a:p>
          <a:p>
            <a:pPr algn="just"/>
            <a:r>
              <a:rPr lang="hu-HU" altLang="hu-HU" sz="2200" dirty="0"/>
              <a:t>93/2012. (V. 10.) Korm. rendelet az utak építésének, forgalomba helyezésének és megszüntetésének engedélyezéséről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077088" y="5782480"/>
            <a:ext cx="115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dirty="0">
                <a:ea typeface="+mj-ea"/>
                <a:cs typeface="+mj-cs"/>
              </a:rPr>
              <a:t>§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EA047E8-0CAB-44C1-8AE7-FC49A0A65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66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30877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Összefoglalás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371599"/>
            <a:ext cx="10945906" cy="5139369"/>
          </a:xfrm>
        </p:spPr>
        <p:txBody>
          <a:bodyPr>
            <a:noAutofit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/>
              <a:t>A közlekedéspolitika a közlekedési ágazat teljes rendszerét átfogva, az általános politikai célokkal összhangban, szakmai és tudományos megalapozással az indokolt helyváltoztatási igények maximális és hatékony kielégítésére irányul.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/>
              <a:t>Az EU Fehér Könyve mint európai közlekedéspolitika előirányozza a közlekedési rendszer versenyképessé és erőforrás-hatékonnyá tételét.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dirty="0"/>
              <a:t>A Nemzeti Közlekedési Infrastruktúra-fejlesztési Stratégia alapján az Integrált Közlekedésfejlesztési és a Mobilitás Operatív Programok tartalmazzák a főbb fejlesztési irányokat és a jelentősebb projekteket. 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dirty="0"/>
              <a:t>A 2014-2020-as EU ciklus új eleme a CEF Európai Hálózatfinanszírozási Eszköz, melynek hazai nyertes projektjei kiegészítik a hálózatfejlesztést. </a:t>
            </a:r>
            <a:endParaRPr lang="hu-HU" altLang="hu-HU" u="sng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93B5042-5420-454F-970A-68B34DEE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6E7F-0ED2-0D40-8CB0-BC95357CC5B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1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3412646"/>
          </a:xfrm>
        </p:spPr>
        <p:txBody>
          <a:bodyPr>
            <a:normAutofit/>
          </a:bodyPr>
          <a:lstStyle/>
          <a:p>
            <a:r>
              <a:rPr lang="hu-HU" sz="4000" dirty="0"/>
              <a:t>Köszönöm a figyelmet</a:t>
            </a:r>
            <a:r>
              <a:rPr lang="en-US" sz="4000" dirty="0"/>
              <a:t>!</a:t>
            </a:r>
            <a:br>
              <a:rPr lang="hu-HU" sz="4000" dirty="0"/>
            </a:br>
            <a:r>
              <a:rPr lang="hu-HU" sz="2800" dirty="0"/>
              <a:t>dr. Gulyás András </a:t>
            </a:r>
            <a:br>
              <a:rPr lang="hu-HU" sz="2800" dirty="0"/>
            </a:br>
            <a:r>
              <a:rPr lang="hu-HU" sz="2800" dirty="0" err="1">
                <a:hlinkClick r:id="rId2"/>
              </a:rPr>
              <a:t>gulyasandras</a:t>
            </a:r>
            <a:r>
              <a:rPr lang="hu-HU" sz="2800" dirty="0">
                <a:hlinkClick r:id="rId2"/>
              </a:rPr>
              <a:t>@</a:t>
            </a:r>
            <a:r>
              <a:rPr lang="hu-HU" sz="2800" dirty="0" err="1">
                <a:hlinkClick r:id="rId2"/>
              </a:rPr>
              <a:t>hotmail.com</a:t>
            </a:r>
            <a:br>
              <a:rPr lang="hu-HU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8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/>
            <a:r>
              <a:rPr lang="hu-HU" altLang="hu-HU" sz="2400"/>
              <a:t>Az EU 2020 stratégia – okos, befogadó és erőforrás-hatékony Európa – elérésének kulcseleme egy fenntartható közlekedési rendszer léte. A maihoz képest ez radikális változtatást igényel. </a:t>
            </a:r>
          </a:p>
          <a:p>
            <a:pPr algn="just"/>
            <a:r>
              <a:rPr lang="hu-HU" altLang="hu-HU" sz="2400"/>
              <a:t>A kiküszöbölendő, nemkívánatos gazdasági, társadalmi és környezeti hatások között a Fehér könyv a torlódásokat, az olajfüggőséget, a baleseteket, az üvegházgáz-kibocsátást és egyéb szennyezőket, a zajt és a terület fragmentációt sorolja fel. 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13325"/>
            <a:ext cx="1460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BD3FA4A-D390-4B0D-A6E6-0D67DE5668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93489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89100"/>
            <a:ext cx="5295900" cy="4105772"/>
          </a:xfrm>
        </p:spPr>
        <p:txBody>
          <a:bodyPr/>
          <a:lstStyle/>
          <a:p>
            <a:r>
              <a:rPr lang="hu-HU" altLang="hu-HU" dirty="0"/>
              <a:t>Célok:</a:t>
            </a:r>
          </a:p>
          <a:p>
            <a:pPr algn="just"/>
            <a:r>
              <a:rPr lang="hu-HU" altLang="hu-HU" sz="2400" dirty="0"/>
              <a:t>2050-re 60 %-kal csökkenteni kell a közlekedési eredetű CO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 kibocsátását (kevesebb energia fogyasztása),</a:t>
            </a:r>
          </a:p>
          <a:p>
            <a:pPr algn="just"/>
            <a:r>
              <a:rPr lang="hu-HU" altLang="hu-HU" sz="2400" dirty="0"/>
              <a:t>jelentősen mérsékelni kell az olajfüggőséget (tisztább energia</a:t>
            </a:r>
            <a:r>
              <a:rPr lang="hu-HU" altLang="hu-HU" sz="2400" i="1" dirty="0"/>
              <a:t> </a:t>
            </a:r>
            <a:r>
              <a:rPr lang="hu-HU" altLang="hu-HU" sz="2400" dirty="0"/>
              <a:t>használata), </a:t>
            </a:r>
          </a:p>
          <a:p>
            <a:pPr algn="just"/>
            <a:r>
              <a:rPr lang="hu-HU" sz="2400" dirty="0"/>
              <a:t>gátat kell vetni a torlódások növekedésének (jobb infrastruktúra hasznosítás szükségessége).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8" y="1852117"/>
            <a:ext cx="3188044" cy="35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46AE605-BED0-42BF-97E2-F574950A2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902382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2808288"/>
          </a:xfrm>
        </p:spPr>
        <p:txBody>
          <a:bodyPr/>
          <a:lstStyle/>
          <a:p>
            <a:pPr algn="just"/>
            <a:r>
              <a:rPr lang="hu-HU" altLang="hu-HU"/>
              <a:t>A Fehér Könyv összközlekedési modellben, azaz nem alágazatonként, nem is személy / teher / infrastruktúra szegmensek szerint, hanem nagy távolságú, közepes távolságú illetve városi közlekedési hatókörökben gondolkodik.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541838"/>
            <a:ext cx="2606675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541839"/>
            <a:ext cx="26447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Szövegdoboz 4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Forrás: Fleischer Tamás (2011) Közlekedés és fenntarthatóság – különös tekintettel</a:t>
            </a:r>
          </a:p>
          <a:p>
            <a:r>
              <a:rPr lang="hu-HU" altLang="hu-HU" sz="1400" dirty="0"/>
              <a:t>az EU 2011-es közlekedési Fehér könyvére. Európai Tükör </a:t>
            </a:r>
            <a:r>
              <a:rPr lang="hu-HU" altLang="hu-HU" sz="1400" dirty="0" err="1"/>
              <a:t>Vol</a:t>
            </a:r>
            <a:r>
              <a:rPr lang="hu-HU" altLang="hu-HU" sz="1400" dirty="0"/>
              <a:t>. 16. No. 5.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9BF9B79-0932-4D9B-8E4C-CCE0AAC47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6F8-86EE-4C43-9FDD-D9B656D11729}" type="slidenum">
              <a:rPr lang="hu-HU" altLang="hu-HU" smtClean="0"/>
              <a:pPr/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023770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4564</Words>
  <Application>Microsoft Office PowerPoint</Application>
  <PresentationFormat>Szélesvásznú</PresentationFormat>
  <Paragraphs>443</Paragraphs>
  <Slides>68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Symbol</vt:lpstr>
      <vt:lpstr>Times New Roman</vt:lpstr>
      <vt:lpstr>Office Theme</vt:lpstr>
      <vt:lpstr>Közlekedéspolitika, stratégia,  hálózatfejlesztés</vt:lpstr>
      <vt:lpstr>Tartalom</vt:lpstr>
      <vt:lpstr>Közlekedéspolitika fogalma</vt:lpstr>
      <vt:lpstr>Közlekedéspolitika feladatai</vt:lpstr>
      <vt:lpstr>Közlekedéspolitika tartalma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Hálózatfejlesztési stratégia alapok</vt:lpstr>
      <vt:lpstr>Hálózatfejlesztési stratégia alapok</vt:lpstr>
      <vt:lpstr>Hálózatfejlesztési stratégia alapok</vt:lpstr>
      <vt:lpstr>Úthálózat-fejlesztési terv 2011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Hálózatfejlesztési stratégia - felújítás</vt:lpstr>
      <vt:lpstr>Integrált Közlekedésfejlesztési Operatív Program</vt:lpstr>
      <vt:lpstr>Integrált Közlekedésfejlesztési Operatív Program</vt:lpstr>
      <vt:lpstr>Integrált Közlekedésfejlesztési Operatív Program</vt:lpstr>
      <vt:lpstr>Integrált Közlekedésfejlesztési Operatív Program</vt:lpstr>
      <vt:lpstr>Integrált Közlekedésfejlesztési Operatív Program</vt:lpstr>
      <vt:lpstr>Integrált Közlekedésfejlesztési Operatív Program</vt:lpstr>
      <vt:lpstr>Mobilitás Operatív Program 2021 - 2027</vt:lpstr>
      <vt:lpstr>Mobilitás Operatív Program 2021 - 2027</vt:lpstr>
      <vt:lpstr>Mobilitás Operatív Program 2021 - 2027</vt:lpstr>
      <vt:lpstr>Mobilitás Operatív Program 2021 - 2027</vt:lpstr>
      <vt:lpstr>Mobilitás Operatív Program 2021 - 2027</vt:lpstr>
      <vt:lpstr>Mobilitás Operatív Program 2021 - 2027</vt:lpstr>
      <vt:lpstr>Európai Hálózatfinanszírozási Eszköz</vt:lpstr>
      <vt:lpstr>Európai Hálózatfinanszírozási Eszköz</vt:lpstr>
      <vt:lpstr>Európai Hálózatfinanszírozási Eszköz célja</vt:lpstr>
      <vt:lpstr>Európai Hálózatfinanszírozási Eszköz célja</vt:lpstr>
      <vt:lpstr>Európai Hálózatfinanszírozási Eszköz</vt:lpstr>
      <vt:lpstr>Európai Hálózatfinanszírozási Eszköz</vt:lpstr>
      <vt:lpstr>Európai Hálózatfinanszírozási Eszköz</vt:lpstr>
      <vt:lpstr>Európai Hálózatfinanszírozási Eszköz</vt:lpstr>
      <vt:lpstr>Európai Hálózatfinanszírozási Eszköz projektek I.</vt:lpstr>
      <vt:lpstr>Európai Hálózatfinanszírozási Eszköz projektek II.</vt:lpstr>
      <vt:lpstr>Európai Hálózatfinanszírozási Eszköz projektek III.</vt:lpstr>
      <vt:lpstr>NIF Zrt. Közútfejlesztési projektjei 2014-20</vt:lpstr>
      <vt:lpstr>Aktuális projektek – M60 továbbépítése</vt:lpstr>
      <vt:lpstr>Aktuális projektek – M60 továbbépítése</vt:lpstr>
      <vt:lpstr>Aktuális projektek – M60 továbbépítése</vt:lpstr>
      <vt:lpstr>Aktuális projektek – Vasútvonal korszerűsítés Százhalombatta - Pusztaszabolcs</vt:lpstr>
      <vt:lpstr>Aktuális projektek – Vasútvonal korszerűsítés Százhalombatta - Pusztaszabolcs</vt:lpstr>
      <vt:lpstr>Aktuális projektek – C-ROADS</vt:lpstr>
      <vt:lpstr>Aktuális projektek – C-ROADS</vt:lpstr>
      <vt:lpstr>Az Európai Unió legfontosabb közlekedési joganyagai</vt:lpstr>
      <vt:lpstr>Az Európai Unió legfontosabb közlekedési joganyagai</vt:lpstr>
      <vt:lpstr>A legfontosabb hazai közlekedési vonatkozású joganyagok</vt:lpstr>
      <vt:lpstr>A legfontosabb hazai közlekedési vonatkozású joganyagok</vt:lpstr>
      <vt:lpstr>Összefoglalás</vt:lpstr>
      <vt:lpstr>Köszönöm a figyelmet! dr. Gulyás András  gulyasandras@hotmail.com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2021-02-10T07:59:14Z</dcterms:modified>
</cp:coreProperties>
</file>