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62"/>
  </p:notesMasterIdLst>
  <p:sldIdLst>
    <p:sldId id="391" r:id="rId2"/>
    <p:sldId id="392" r:id="rId3"/>
    <p:sldId id="393" r:id="rId4"/>
    <p:sldId id="394" r:id="rId5"/>
    <p:sldId id="395" r:id="rId6"/>
    <p:sldId id="396" r:id="rId7"/>
    <p:sldId id="397" r:id="rId8"/>
    <p:sldId id="398" r:id="rId9"/>
    <p:sldId id="400" r:id="rId10"/>
    <p:sldId id="402" r:id="rId11"/>
    <p:sldId id="403" r:id="rId12"/>
    <p:sldId id="404" r:id="rId13"/>
    <p:sldId id="264" r:id="rId14"/>
    <p:sldId id="265" r:id="rId15"/>
    <p:sldId id="389" r:id="rId16"/>
    <p:sldId id="390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9" r:id="rId30"/>
    <p:sldId id="280" r:id="rId31"/>
    <p:sldId id="283" r:id="rId32"/>
    <p:sldId id="281" r:id="rId33"/>
    <p:sldId id="282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381" r:id="rId42"/>
    <p:sldId id="291" r:id="rId43"/>
    <p:sldId id="382" r:id="rId44"/>
    <p:sldId id="292" r:id="rId45"/>
    <p:sldId id="293" r:id="rId46"/>
    <p:sldId id="294" r:id="rId47"/>
    <p:sldId id="295" r:id="rId48"/>
    <p:sldId id="296" r:id="rId49"/>
    <p:sldId id="297" r:id="rId50"/>
    <p:sldId id="298" r:id="rId51"/>
    <p:sldId id="299" r:id="rId52"/>
    <p:sldId id="300" r:id="rId53"/>
    <p:sldId id="301" r:id="rId54"/>
    <p:sldId id="302" r:id="rId55"/>
    <p:sldId id="383" r:id="rId56"/>
    <p:sldId id="384" r:id="rId57"/>
    <p:sldId id="385" r:id="rId58"/>
    <p:sldId id="386" r:id="rId59"/>
    <p:sldId id="387" r:id="rId60"/>
    <p:sldId id="388" r:id="rId6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Szerző" initials="S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incs stílus, csak rács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82"/>
  </p:normalViewPr>
  <p:slideViewPr>
    <p:cSldViewPr snapToGrid="0" snapToObjects="1">
      <p:cViewPr varScale="1">
        <p:scale>
          <a:sx n="85" d="100"/>
          <a:sy n="85" d="100"/>
        </p:scale>
        <p:origin x="74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7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1C8649-6054-478B-AFC2-EA12F1DA591A}" type="datetimeFigureOut">
              <a:rPr lang="hu-HU" smtClean="0"/>
              <a:t>2021. 01. 31.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020875-D90E-4C37-99E3-984BB272FA7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95892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020875-D90E-4C37-99E3-984BB272FA7B}" type="slidenum">
              <a:rPr lang="hu-HU" smtClean="0"/>
              <a:t>31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552431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/>
          </a:p>
        </p:txBody>
      </p:sp>
      <p:sp>
        <p:nvSpPr>
          <p:cNvPr id="72708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4E697DD-E93B-455E-BA54-AD5FC69BA3E2}" type="slidenum">
              <a:rPr lang="hu-HU" altLang="hu-HU"/>
              <a:pPr eaLnBrk="1" hangingPunct="1">
                <a:spcBef>
                  <a:spcPct val="0"/>
                </a:spcBef>
              </a:pPr>
              <a:t>59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216815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6835" y="1214438"/>
            <a:ext cx="9650506" cy="2387600"/>
          </a:xfrm>
        </p:spPr>
        <p:txBody>
          <a:bodyPr anchor="b"/>
          <a:lstStyle>
            <a:lvl1pPr algn="l">
              <a:defRPr sz="60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6835" y="3736509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lang="en-US" sz="4000" b="0" dirty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642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7894" y="6396691"/>
            <a:ext cx="2743200" cy="365125"/>
          </a:xfrm>
          <a:prstGeom prst="rect">
            <a:avLst/>
          </a:prstGeom>
        </p:spPr>
        <p:txBody>
          <a:bodyPr/>
          <a:lstStyle/>
          <a:p>
            <a:fld id="{7E2B6E7F-0ED2-0D40-8CB0-BC95357CC5B1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13"/>
          </p:nvPr>
        </p:nvSpPr>
        <p:spPr>
          <a:xfrm>
            <a:off x="407894" y="1666195"/>
            <a:ext cx="10945906" cy="439714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851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6835" y="1214438"/>
            <a:ext cx="9650506" cy="2387600"/>
          </a:xfrm>
        </p:spPr>
        <p:txBody>
          <a:bodyPr anchor="b"/>
          <a:lstStyle>
            <a:lvl1pPr algn="l">
              <a:defRPr sz="60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64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3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79F1175-AC19-4FE2-8D18-421224F6222A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705227672"/>
      </p:ext>
    </p:extLst>
  </p:cSld>
  <p:clrMapOvr>
    <a:masterClrMapping/>
  </p:clrMapOvr>
  <p:transition spd="slow">
    <p:zoom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365125"/>
            <a:ext cx="9982200" cy="1006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894" y="1650812"/>
            <a:ext cx="10515600" cy="45213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407894" y="639669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D25EE-EBB3-664B-9DDC-859AFA2C03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986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0" r:id="rId2"/>
    <p:sldLayoutId id="2147483649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hyperlink" Target="http://expandingcapacity.transportation.org/" TargetMode="Externa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hyperlink" Target="http://expandingcapacity.transportation.org/" TargetMode="External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en.wikipedia.org/w/index.php?title=File:Map_of_current_Interstates.svg&amp;page=1" TargetMode="Externa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people.hofstra.edu/geotrans/index.html" TargetMode="Externa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135188" y="554039"/>
            <a:ext cx="7772400" cy="1190625"/>
          </a:xfrm>
        </p:spPr>
        <p:txBody>
          <a:bodyPr>
            <a:normAutofit fontScale="90000"/>
          </a:bodyPr>
          <a:lstStyle/>
          <a:p>
            <a:r>
              <a:rPr lang="hu-HU" altLang="hu-HU"/>
              <a:t>Közlekedési hálózatok jellemzői, transz-európai hálózatok 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5188" y="5013325"/>
            <a:ext cx="7772400" cy="12954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2400" dirty="0"/>
              <a:t>Közlekedési hálózatok 5. előadás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2400" dirty="0"/>
              <a:t>dr. habil Gulyás András</a:t>
            </a: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188" y="2696203"/>
            <a:ext cx="2863209" cy="1686885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2463" y="2343721"/>
            <a:ext cx="2656790" cy="2039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832144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08214" y="260350"/>
            <a:ext cx="7991475" cy="641350"/>
          </a:xfrm>
        </p:spPr>
        <p:txBody>
          <a:bodyPr>
            <a:normAutofit fontScale="90000"/>
          </a:bodyPr>
          <a:lstStyle/>
          <a:p>
            <a:pPr marL="533400" indent="-533400">
              <a:spcAft>
                <a:spcPct val="20000"/>
              </a:spcAft>
            </a:pPr>
            <a:r>
              <a:rPr lang="hu-HU" altLang="hu-HU"/>
              <a:t>A hazai közúthálózat helyzete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08213" y="1052513"/>
            <a:ext cx="7631112" cy="863600"/>
          </a:xfrm>
        </p:spPr>
        <p:txBody>
          <a:bodyPr/>
          <a:lstStyle/>
          <a:p>
            <a:pPr marL="0" indent="0" algn="just">
              <a:spcAft>
                <a:spcPct val="20000"/>
              </a:spcAft>
              <a:buNone/>
            </a:pPr>
            <a:r>
              <a:rPr lang="hu-HU" altLang="hu-HU" sz="2400"/>
              <a:t>Külterületi utak kapacitása a Közutak Tervezése (KTSZ) útügyi műszaki előírás szerint e-UT 03.01.11 (2008.)</a:t>
            </a:r>
          </a:p>
        </p:txBody>
      </p:sp>
      <p:sp>
        <p:nvSpPr>
          <p:cNvPr id="21508" name="Dia számának helye 5"/>
          <p:cNvSpPr txBox="1">
            <a:spLocks noGrp="1"/>
          </p:cNvSpPr>
          <p:nvPr/>
        </p:nvSpPr>
        <p:spPr bwMode="auto">
          <a:xfrm>
            <a:off x="8616950" y="6308725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85000"/>
              <a:buChar char="•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FBCE6A63-5BAA-4F1C-9E4C-A46AB9B2EED2}" type="slidenum">
              <a:rPr lang="hu-HU" altLang="hu-HU" sz="1800" b="0">
                <a:solidFill>
                  <a:schemeClr val="accent1"/>
                </a:solidFill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r>
              <a:rPr lang="hu-HU" altLang="hu-HU" sz="1800" b="0">
                <a:solidFill>
                  <a:schemeClr val="accent1"/>
                </a:solidFill>
              </a:rPr>
              <a:t>/60</a:t>
            </a:r>
          </a:p>
        </p:txBody>
      </p:sp>
      <p:graphicFrame>
        <p:nvGraphicFramePr>
          <p:cNvPr id="2" name="Táblázat 1"/>
          <p:cNvGraphicFramePr>
            <a:graphicFrameLocks noGrp="1"/>
          </p:cNvGraphicFramePr>
          <p:nvPr/>
        </p:nvGraphicFramePr>
        <p:xfrm>
          <a:off x="2640013" y="2133601"/>
          <a:ext cx="6642100" cy="391959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005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42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72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3101"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dirty="0"/>
                        <a:t>megfelelő</a:t>
                      </a:r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dirty="0"/>
                        <a:t>eltűrhető</a:t>
                      </a:r>
                    </a:p>
                  </a:txBody>
                  <a:tcPr marL="91444" marR="91444" marT="45717" marB="4571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59"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91444" marR="91444" marT="45717" marB="45717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hu-HU" sz="1800" dirty="0"/>
                        <a:t>szolgáltatási szinthez tartozó megengedett forgalom E/h</a:t>
                      </a:r>
                    </a:p>
                  </a:txBody>
                  <a:tcPr marL="91444" marR="91444" marT="45717" marB="45717"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3101">
                <a:tc>
                  <a:txBody>
                    <a:bodyPr/>
                    <a:lstStyle/>
                    <a:p>
                      <a:r>
                        <a:rPr lang="hu-HU" sz="1800" dirty="0"/>
                        <a:t>Autópálya forgalmi sávonként</a:t>
                      </a:r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dirty="0"/>
                        <a:t>1200</a:t>
                      </a:r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dirty="0"/>
                        <a:t>1700</a:t>
                      </a:r>
                    </a:p>
                  </a:txBody>
                  <a:tcPr marL="91444" marR="91444" marT="45717" marB="4571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3101">
                <a:tc>
                  <a:txBody>
                    <a:bodyPr/>
                    <a:lstStyle/>
                    <a:p>
                      <a:r>
                        <a:rPr lang="hu-HU" sz="1800" dirty="0"/>
                        <a:t>Autóút, 2x2 forgalmi</a:t>
                      </a:r>
                      <a:r>
                        <a:rPr lang="hu-HU" sz="1800" baseline="0" dirty="0"/>
                        <a:t> sáv, sávonként</a:t>
                      </a:r>
                      <a:endParaRPr lang="hu-HU" sz="1800" dirty="0"/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dirty="0"/>
                        <a:t>1100</a:t>
                      </a:r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dirty="0"/>
                        <a:t>1600</a:t>
                      </a:r>
                    </a:p>
                  </a:txBody>
                  <a:tcPr marL="91444" marR="91444" marT="45717" marB="4571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059">
                <a:tc>
                  <a:txBody>
                    <a:bodyPr/>
                    <a:lstStyle/>
                    <a:p>
                      <a:r>
                        <a:rPr lang="hu-HU" sz="1800" dirty="0"/>
                        <a:t>Autóút, két</a:t>
                      </a:r>
                      <a:r>
                        <a:rPr lang="hu-HU" sz="1800" baseline="0" dirty="0"/>
                        <a:t> forgalmi sáv, kétirányú forgalommal, összesen</a:t>
                      </a:r>
                      <a:endParaRPr lang="hu-HU" sz="1800" dirty="0"/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dirty="0"/>
                        <a:t>1200</a:t>
                      </a:r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dirty="0"/>
                        <a:t>2000</a:t>
                      </a:r>
                    </a:p>
                  </a:txBody>
                  <a:tcPr marL="91444" marR="91444" marT="45717" marB="45717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0059">
                <a:tc>
                  <a:txBody>
                    <a:bodyPr/>
                    <a:lstStyle/>
                    <a:p>
                      <a:r>
                        <a:rPr lang="hu-HU" sz="1800" dirty="0"/>
                        <a:t>Egy</a:t>
                      </a:r>
                      <a:r>
                        <a:rPr lang="hu-HU" sz="1800" baseline="0" dirty="0"/>
                        <a:t> irányban két vagy több forgalmi sávos út, sávonként</a:t>
                      </a:r>
                      <a:endParaRPr lang="hu-HU" sz="1800" dirty="0"/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dirty="0"/>
                        <a:t>1000</a:t>
                      </a:r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dirty="0"/>
                        <a:t>1400</a:t>
                      </a:r>
                    </a:p>
                  </a:txBody>
                  <a:tcPr marL="91444" marR="91444" marT="45717" marB="45717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005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dirty="0"/>
                        <a:t>Két </a:t>
                      </a:r>
                      <a:r>
                        <a:rPr lang="hu-HU" sz="1800" baseline="0" dirty="0"/>
                        <a:t>forgalmi sávos út, kétirányú forgalommal, összesen</a:t>
                      </a:r>
                      <a:endParaRPr lang="hu-HU" sz="1800" dirty="0"/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dirty="0"/>
                        <a:t>1400</a:t>
                      </a:r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dirty="0"/>
                        <a:t>2000</a:t>
                      </a:r>
                    </a:p>
                  </a:txBody>
                  <a:tcPr marL="91444" marR="91444" marT="45717" marB="45717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1543" name="Szövegdoboz 5"/>
          <p:cNvSpPr txBox="1">
            <a:spLocks noChangeArrowheads="1"/>
          </p:cNvSpPr>
          <p:nvPr/>
        </p:nvSpPr>
        <p:spPr bwMode="auto">
          <a:xfrm>
            <a:off x="2711451" y="6383339"/>
            <a:ext cx="65579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85000"/>
              <a:buChar char="•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400" b="0"/>
              <a:t>Forrás: Magyar Útügyi Társaság</a:t>
            </a:r>
          </a:p>
        </p:txBody>
      </p:sp>
    </p:spTree>
    <p:extLst>
      <p:ext uri="{BB962C8B-B14F-4D97-AF65-F5344CB8AC3E}">
        <p14:creationId xmlns:p14="http://schemas.microsoft.com/office/powerpoint/2010/main" val="509513833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35189" y="333375"/>
            <a:ext cx="7991475" cy="641350"/>
          </a:xfrm>
        </p:spPr>
        <p:txBody>
          <a:bodyPr>
            <a:normAutofit fontScale="90000"/>
          </a:bodyPr>
          <a:lstStyle/>
          <a:p>
            <a:pPr marL="533400" indent="-533400">
              <a:spcAft>
                <a:spcPct val="20000"/>
              </a:spcAft>
            </a:pPr>
            <a:r>
              <a:rPr lang="hu-HU" altLang="hu-HU"/>
              <a:t>A hazai közúthálózat helyzete</a:t>
            </a:r>
          </a:p>
        </p:txBody>
      </p:sp>
      <p:sp>
        <p:nvSpPr>
          <p:cNvPr id="22531" name="Dia számának helye 5"/>
          <p:cNvSpPr txBox="1">
            <a:spLocks noGrp="1"/>
          </p:cNvSpPr>
          <p:nvPr/>
        </p:nvSpPr>
        <p:spPr bwMode="auto">
          <a:xfrm>
            <a:off x="8616950" y="6308725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85000"/>
              <a:buChar char="•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F03BC201-13E5-413C-8B60-45973301E96B}" type="slidenum">
              <a:rPr lang="hu-HU" altLang="hu-HU" sz="1800" b="0">
                <a:solidFill>
                  <a:schemeClr val="accent1"/>
                </a:solidFill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r>
              <a:rPr lang="hu-HU" altLang="hu-HU" sz="1800" b="0">
                <a:solidFill>
                  <a:schemeClr val="accent1"/>
                </a:solidFill>
              </a:rPr>
              <a:t>/60</a:t>
            </a:r>
          </a:p>
        </p:txBody>
      </p:sp>
      <p:pic>
        <p:nvPicPr>
          <p:cNvPr id="2253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0" y="1052514"/>
            <a:ext cx="7596188" cy="537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Szövegdoboz 2"/>
          <p:cNvSpPr txBox="1">
            <a:spLocks noChangeArrowheads="1"/>
          </p:cNvSpPr>
          <p:nvPr/>
        </p:nvSpPr>
        <p:spPr bwMode="auto">
          <a:xfrm>
            <a:off x="2495550" y="1484313"/>
            <a:ext cx="4248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85000"/>
              <a:buChar char="•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2400" b="0">
                <a:solidFill>
                  <a:srgbClr val="000000"/>
                </a:solidFill>
              </a:rPr>
              <a:t>A főutak kapacitáskihasználtsága</a:t>
            </a:r>
          </a:p>
        </p:txBody>
      </p:sp>
      <p:sp>
        <p:nvSpPr>
          <p:cNvPr id="22534" name="Szövegdoboz 3"/>
          <p:cNvSpPr txBox="1">
            <a:spLocks noChangeArrowheads="1"/>
          </p:cNvSpPr>
          <p:nvPr/>
        </p:nvSpPr>
        <p:spPr bwMode="auto">
          <a:xfrm>
            <a:off x="2279650" y="6461126"/>
            <a:ext cx="72009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85000"/>
              <a:buChar char="•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400" b="0"/>
              <a:t>Forrás: Magyar Közút Nonprofit Zrt. Országos közúti Adatbank 2012.</a:t>
            </a:r>
          </a:p>
        </p:txBody>
      </p:sp>
    </p:spTree>
    <p:extLst>
      <p:ext uri="{BB962C8B-B14F-4D97-AF65-F5344CB8AC3E}">
        <p14:creationId xmlns:p14="http://schemas.microsoft.com/office/powerpoint/2010/main" val="3479432797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17669" y="192884"/>
            <a:ext cx="7991475" cy="641350"/>
          </a:xfrm>
        </p:spPr>
        <p:txBody>
          <a:bodyPr>
            <a:normAutofit fontScale="90000"/>
          </a:bodyPr>
          <a:lstStyle/>
          <a:p>
            <a:pPr marL="533400" indent="-533400">
              <a:spcAft>
                <a:spcPct val="20000"/>
              </a:spcAft>
            </a:pPr>
            <a:r>
              <a:rPr lang="hu-HU" altLang="hu-HU" dirty="0"/>
              <a:t>A hazai közúthálózat helyzete</a:t>
            </a:r>
          </a:p>
        </p:txBody>
      </p:sp>
      <p:sp>
        <p:nvSpPr>
          <p:cNvPr id="23555" name="Dia számának helye 5"/>
          <p:cNvSpPr txBox="1">
            <a:spLocks noGrp="1"/>
          </p:cNvSpPr>
          <p:nvPr/>
        </p:nvSpPr>
        <p:spPr bwMode="auto">
          <a:xfrm>
            <a:off x="8616950" y="6308725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85000"/>
              <a:buChar char="•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91C476BD-CABC-42B0-A6DF-8235FF8881CC}" type="slidenum">
              <a:rPr lang="hu-HU" altLang="hu-HU" sz="1800" b="0">
                <a:solidFill>
                  <a:schemeClr val="accent1"/>
                </a:solidFill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r>
              <a:rPr lang="hu-HU" altLang="hu-HU" sz="1800" b="0">
                <a:solidFill>
                  <a:schemeClr val="accent1"/>
                </a:solidFill>
              </a:rPr>
              <a:t>/60</a:t>
            </a:r>
          </a:p>
        </p:txBody>
      </p:sp>
      <p:sp>
        <p:nvSpPr>
          <p:cNvPr id="23557" name="Szövegdoboz 1"/>
          <p:cNvSpPr txBox="1">
            <a:spLocks noChangeArrowheads="1"/>
          </p:cNvSpPr>
          <p:nvPr/>
        </p:nvSpPr>
        <p:spPr bwMode="auto">
          <a:xfrm>
            <a:off x="1575413" y="6047115"/>
            <a:ext cx="79480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85000"/>
              <a:buChar char="•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400" b="0" dirty="0"/>
              <a:t>Forrás: Gulyás A. – Lindenbach Á. – Nagy Á. – </a:t>
            </a:r>
            <a:r>
              <a:rPr lang="hu-HU" altLang="hu-HU" sz="1400" b="0" dirty="0" err="1"/>
              <a:t>Tomaschek</a:t>
            </a:r>
            <a:r>
              <a:rPr lang="hu-HU" altLang="hu-HU" sz="1400" b="0" dirty="0"/>
              <a:t> T.: </a:t>
            </a:r>
            <a:r>
              <a:rPr lang="hu-HU" sz="1400" b="0" dirty="0"/>
              <a:t>Az autópálya-hálózat forgalmimenedzsment-tervének előkészítő vizsgálatai – forgalmi elemzések. Közlekedéstudományi Szemle 2016. december</a:t>
            </a:r>
            <a:endParaRPr lang="hu-HU" altLang="hu-HU" sz="1400" b="0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744" y="1009318"/>
            <a:ext cx="8153400" cy="4803648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1333041" y="869950"/>
            <a:ext cx="48694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/>
              <a:t>Tranzit nehéz teherforgalom alakulása</a:t>
            </a:r>
          </a:p>
        </p:txBody>
      </p:sp>
    </p:spTree>
    <p:extLst>
      <p:ext uri="{BB962C8B-B14F-4D97-AF65-F5344CB8AC3E}">
        <p14:creationId xmlns:p14="http://schemas.microsoft.com/office/powerpoint/2010/main" val="3261708480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dirty="0">
                <a:solidFill>
                  <a:srgbClr val="000000"/>
                </a:solidFill>
              </a:rPr>
              <a:t>Európai közlekedés – érdekes tények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pPr marL="533400" indent="-533400" algn="just">
              <a:spcAft>
                <a:spcPct val="20000"/>
              </a:spcAft>
            </a:pPr>
            <a:r>
              <a:rPr lang="hu-HU" altLang="hu-HU" dirty="0">
                <a:solidFill>
                  <a:srgbClr val="000000"/>
                </a:solidFill>
              </a:rPr>
              <a:t>Az európai közlekedésben több mint 10 millió alkalmazott dolgozik, az összes alkalmazott 4,5 %-a. A közlekedés a GDP 4,6 %-át adja, ezen felül a közlekedési eszközök gyártása további 1,7 %-kal járul hozzá a GDP-hez és további 1,5 %-kal a foglalkoztatottsághoz.</a:t>
            </a:r>
          </a:p>
          <a:p>
            <a:pPr marL="533400" indent="-533400" algn="just">
              <a:spcAft>
                <a:spcPct val="20000"/>
              </a:spcAft>
            </a:pPr>
            <a:r>
              <a:rPr lang="hu-HU" altLang="hu-HU" dirty="0">
                <a:solidFill>
                  <a:srgbClr val="000000"/>
                </a:solidFill>
              </a:rPr>
              <a:t>Egy átlagos európai háztartás jövedelmének 13,2 %-át költi közlekedésre.</a:t>
            </a:r>
          </a:p>
          <a:p>
            <a:pPr marL="533400" indent="-533400" algn="just">
              <a:spcAft>
                <a:spcPct val="20000"/>
              </a:spcAft>
            </a:pPr>
            <a:r>
              <a:rPr lang="hu-HU" altLang="hu-HU" dirty="0">
                <a:solidFill>
                  <a:srgbClr val="000000"/>
                </a:solidFill>
              </a:rPr>
              <a:t>A forgalmi torlódások éves költsége eléri az európai GDP 1 %-át.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116013" y="6308725"/>
            <a:ext cx="705643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85000"/>
              <a:buChar char="•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hu-HU" altLang="hu-HU" sz="1400" b="0" dirty="0">
                <a:solidFill>
                  <a:srgbClr val="000000"/>
                </a:solidFill>
                <a:latin typeface="+mn-lt"/>
              </a:rPr>
              <a:t>Forrás: http://ec.europa.eu/transport/strategies/facts-and-figures/index_en.htm </a:t>
            </a:r>
          </a:p>
        </p:txBody>
      </p:sp>
    </p:spTree>
    <p:extLst>
      <p:ext uri="{BB962C8B-B14F-4D97-AF65-F5344CB8AC3E}">
        <p14:creationId xmlns:p14="http://schemas.microsoft.com/office/powerpoint/2010/main" val="17233929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dirty="0">
                <a:solidFill>
                  <a:srgbClr val="000000"/>
                </a:solidFill>
              </a:rPr>
              <a:t>Európai közlekedés – érdekes tények 	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pPr marL="533400" indent="-533400" algn="just">
              <a:spcAft>
                <a:spcPct val="20000"/>
              </a:spcAft>
            </a:pPr>
            <a:r>
              <a:rPr lang="hu-HU" altLang="hu-HU" dirty="0">
                <a:solidFill>
                  <a:srgbClr val="000000"/>
                </a:solidFill>
              </a:rPr>
              <a:t>Az EU-ban található a világ 750 milliós gépkocsi állományának egyharmada.</a:t>
            </a:r>
          </a:p>
          <a:p>
            <a:pPr marL="533400" indent="-533400" algn="just">
              <a:spcAft>
                <a:spcPct val="20000"/>
              </a:spcAft>
            </a:pPr>
            <a:r>
              <a:rPr lang="hu-HU" altLang="hu-HU" dirty="0">
                <a:solidFill>
                  <a:srgbClr val="000000"/>
                </a:solidFill>
              </a:rPr>
              <a:t>Egy átlagos gépkocsi 28-szor kevesebb szén-monoxidod bocsát ki, mint 20 évvel ezelőtt, és 15 %-kal kevesebb üzemanyagot fogyaszt, mint 10 évvel ezelőtt.</a:t>
            </a:r>
          </a:p>
          <a:p>
            <a:pPr marL="533400" indent="-533400" algn="just">
              <a:spcAft>
                <a:spcPct val="20000"/>
              </a:spcAft>
            </a:pPr>
            <a:r>
              <a:rPr lang="hu-HU" altLang="hu-HU" dirty="0">
                <a:solidFill>
                  <a:srgbClr val="000000"/>
                </a:solidFill>
              </a:rPr>
              <a:t>A transz-európai közlekedési hálózat hossza 25 800 km, és a kilenc észak-déli folyosó mellett csak négy kelet-nyugati folyosó alkotja.</a:t>
            </a:r>
          </a:p>
          <a:p>
            <a:pPr marL="533400" indent="-533400" algn="just">
              <a:spcAft>
                <a:spcPct val="20000"/>
              </a:spcAft>
            </a:pPr>
            <a:r>
              <a:rPr lang="hu-HU" altLang="hu-HU" dirty="0">
                <a:solidFill>
                  <a:srgbClr val="000000"/>
                </a:solidFill>
              </a:rPr>
              <a:t>Az európai vasutakon hétféle nyomtáv, hétféle vontatási áram és hétnél is több különböző jelzésrendszer található.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116013" y="6308725"/>
            <a:ext cx="705643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85000"/>
              <a:buChar char="•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hu-HU" altLang="hu-HU" sz="1400" b="0" dirty="0">
                <a:solidFill>
                  <a:srgbClr val="000000"/>
                </a:solidFill>
                <a:latin typeface="+mn-lt"/>
              </a:rPr>
              <a:t>Forrás: http://ec.europa.eu/transport/strategies/facts-and-figures/index_en.htm </a:t>
            </a:r>
          </a:p>
        </p:txBody>
      </p:sp>
    </p:spTree>
    <p:extLst>
      <p:ext uri="{BB962C8B-B14F-4D97-AF65-F5344CB8AC3E}">
        <p14:creationId xmlns:p14="http://schemas.microsoft.com/office/powerpoint/2010/main" val="4358081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08214" y="476250"/>
            <a:ext cx="7991475" cy="6413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u-HU" altLang="hu-HU"/>
              <a:t>Európai közlekedés – érdekes tények</a:t>
            </a:r>
          </a:p>
        </p:txBody>
      </p:sp>
      <p:sp>
        <p:nvSpPr>
          <p:cNvPr id="32771" name="Dia számának helye 5"/>
          <p:cNvSpPr txBox="1">
            <a:spLocks noGrp="1"/>
          </p:cNvSpPr>
          <p:nvPr/>
        </p:nvSpPr>
        <p:spPr bwMode="auto">
          <a:xfrm>
            <a:off x="8616950" y="6308725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85000"/>
              <a:buChar char="•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4B4630E6-E564-42B1-A3D2-7DC4064B16A6}" type="slidenum">
              <a:rPr lang="hu-HU" altLang="hu-HU" sz="1800" b="0">
                <a:solidFill>
                  <a:schemeClr val="accent1"/>
                </a:solidFill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r>
              <a:rPr lang="hu-HU" altLang="hu-HU" sz="1800" b="0">
                <a:solidFill>
                  <a:schemeClr val="accent1"/>
                </a:solidFill>
              </a:rPr>
              <a:t>/60</a:t>
            </a:r>
          </a:p>
        </p:txBody>
      </p:sp>
      <p:pic>
        <p:nvPicPr>
          <p:cNvPr id="32772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50" y="1260475"/>
            <a:ext cx="7143750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4368835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08214" y="476250"/>
            <a:ext cx="7991475" cy="6413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u-HU" altLang="hu-HU"/>
              <a:t>Európai közlekedés – érdekes tények</a:t>
            </a:r>
          </a:p>
        </p:txBody>
      </p:sp>
      <p:sp>
        <p:nvSpPr>
          <p:cNvPr id="33795" name="Dia számának helye 5"/>
          <p:cNvSpPr txBox="1">
            <a:spLocks noGrp="1"/>
          </p:cNvSpPr>
          <p:nvPr/>
        </p:nvSpPr>
        <p:spPr bwMode="auto">
          <a:xfrm>
            <a:off x="8616950" y="6308725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85000"/>
              <a:buChar char="•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217D1E3D-BC99-4200-913C-0BE22D32EE3A}" type="slidenum">
              <a:rPr lang="hu-HU" altLang="hu-HU" sz="1800" b="0">
                <a:solidFill>
                  <a:schemeClr val="accent1"/>
                </a:solidFill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r>
              <a:rPr lang="hu-HU" altLang="hu-HU" sz="1800" b="0">
                <a:solidFill>
                  <a:schemeClr val="accent1"/>
                </a:solidFill>
              </a:rPr>
              <a:t>/60</a:t>
            </a:r>
          </a:p>
        </p:txBody>
      </p:sp>
      <p:pic>
        <p:nvPicPr>
          <p:cNvPr id="33796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50" y="1260475"/>
            <a:ext cx="7143750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3308692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dirty="0">
                <a:solidFill>
                  <a:srgbClr val="000000"/>
                </a:solidFill>
              </a:rPr>
              <a:t>Transz-európai hálózatok – „E” utak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pPr algn="just">
              <a:buClrTx/>
            </a:pPr>
            <a:r>
              <a:rPr lang="hu-HU" altLang="hu-HU" dirty="0">
                <a:solidFill>
                  <a:srgbClr val="000000"/>
                </a:solidFill>
              </a:rPr>
              <a:t>Az európai „E” utakat meghatározó ENSZ EGB (Egyesült Nemzetek Szervezete Európai Gazdasági Bizottság, UN ECE) egyezmény: European </a:t>
            </a:r>
            <a:r>
              <a:rPr lang="en-GB" altLang="hu-HU" dirty="0">
                <a:solidFill>
                  <a:srgbClr val="000000"/>
                </a:solidFill>
              </a:rPr>
              <a:t>Agreement on Main International Traffic Arteries </a:t>
            </a:r>
            <a:r>
              <a:rPr lang="hu-HU" altLang="hu-HU" dirty="0">
                <a:solidFill>
                  <a:srgbClr val="000000"/>
                </a:solidFill>
              </a:rPr>
              <a:t>(AGR)</a:t>
            </a:r>
            <a:r>
              <a:rPr lang="en-US" altLang="hu-HU" dirty="0">
                <a:solidFill>
                  <a:srgbClr val="000000"/>
                </a:solidFill>
              </a:rPr>
              <a:t> done at Geneva on 15 November 1975</a:t>
            </a:r>
            <a:r>
              <a:rPr lang="hu-HU" altLang="hu-HU" dirty="0">
                <a:solidFill>
                  <a:srgbClr val="000000"/>
                </a:solidFill>
              </a:rPr>
              <a:t>.</a:t>
            </a:r>
          </a:p>
          <a:p>
            <a:pPr algn="just">
              <a:buClrTx/>
            </a:pPr>
            <a:r>
              <a:rPr lang="hu-HU" altLang="hu-HU" dirty="0">
                <a:solidFill>
                  <a:srgbClr val="000000"/>
                </a:solidFill>
              </a:rPr>
              <a:t>Egységes jelölés (</a:t>
            </a:r>
            <a:r>
              <a:rPr lang="hu-HU" altLang="hu-HU" dirty="0" err="1">
                <a:solidFill>
                  <a:srgbClr val="000000"/>
                </a:solidFill>
              </a:rPr>
              <a:t>Exxx</a:t>
            </a:r>
            <a:r>
              <a:rPr lang="hu-HU" altLang="hu-HU" dirty="0">
                <a:solidFill>
                  <a:srgbClr val="000000"/>
                </a:solidFill>
              </a:rPr>
              <a:t>), ajánlott kiépítettség szintek:</a:t>
            </a:r>
          </a:p>
          <a:p>
            <a:pPr algn="just">
              <a:buClrTx/>
            </a:pPr>
            <a:r>
              <a:rPr lang="hu-HU" altLang="hu-HU" dirty="0">
                <a:solidFill>
                  <a:srgbClr val="000000"/>
                </a:solidFill>
              </a:rPr>
              <a:t>10, 20, 30, 40, 50, 60, számmal nyugat-keleti irányúak,</a:t>
            </a:r>
          </a:p>
          <a:p>
            <a:pPr algn="just">
              <a:buClrTx/>
            </a:pPr>
            <a:r>
              <a:rPr lang="hu-HU" altLang="hu-HU" dirty="0">
                <a:solidFill>
                  <a:srgbClr val="000000"/>
                </a:solidFill>
              </a:rPr>
              <a:t>5, 15, 25, 35, 45, 55, 65 számmal észak-déli irányúak,</a:t>
            </a:r>
          </a:p>
          <a:p>
            <a:pPr algn="just">
              <a:buClrTx/>
            </a:pPr>
            <a:r>
              <a:rPr lang="hu-HU" altLang="hu-HU" dirty="0">
                <a:solidFill>
                  <a:srgbClr val="000000"/>
                </a:solidFill>
              </a:rPr>
              <a:t>további számozással kiegészítő és összekötő szakaszok.</a:t>
            </a:r>
          </a:p>
          <a:p>
            <a:pPr algn="just">
              <a:buClrTx/>
            </a:pPr>
            <a:r>
              <a:rPr lang="hu-HU" altLang="hu-HU" dirty="0">
                <a:solidFill>
                  <a:srgbClr val="000000"/>
                </a:solidFill>
              </a:rPr>
              <a:t>Hazánkat 2 254 km hosszban érintik "E" utak.</a:t>
            </a:r>
          </a:p>
        </p:txBody>
      </p:sp>
    </p:spTree>
    <p:extLst>
      <p:ext uri="{BB962C8B-B14F-4D97-AF65-F5344CB8AC3E}">
        <p14:creationId xmlns:p14="http://schemas.microsoft.com/office/powerpoint/2010/main" val="8879437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dirty="0">
                <a:solidFill>
                  <a:srgbClr val="000000"/>
                </a:solidFill>
              </a:rPr>
              <a:t>Transz-európai hálózatok – „E” utak</a:t>
            </a:r>
            <a:endParaRPr lang="en-US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4925" y="1094159"/>
            <a:ext cx="7848600" cy="5242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3929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dirty="0">
                <a:solidFill>
                  <a:srgbClr val="000000"/>
                </a:solidFill>
              </a:rPr>
              <a:t>Transz-európai hálózatok – „E” utak</a:t>
            </a:r>
            <a:endParaRPr lang="en-US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4742" y="1176740"/>
            <a:ext cx="7277100" cy="5143500"/>
          </a:xfrm>
          <a:prstGeom prst="rect">
            <a:avLst/>
          </a:prstGeom>
        </p:spPr>
      </p:pic>
      <p:sp>
        <p:nvSpPr>
          <p:cNvPr id="6" name="Szövegdoboz 6"/>
          <p:cNvSpPr txBox="1">
            <a:spLocks noChangeArrowheads="1"/>
          </p:cNvSpPr>
          <p:nvPr/>
        </p:nvSpPr>
        <p:spPr bwMode="auto">
          <a:xfrm>
            <a:off x="755650" y="6461125"/>
            <a:ext cx="72009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85000"/>
              <a:buChar char="•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400" b="0" dirty="0">
                <a:solidFill>
                  <a:srgbClr val="000000"/>
                </a:solidFill>
                <a:latin typeface="+mn-lt"/>
              </a:rPr>
              <a:t>Forrás: Magyar Közút Nonprofit Zrt. Országos közúti Adatbank 2010.</a:t>
            </a:r>
          </a:p>
        </p:txBody>
      </p:sp>
    </p:spTree>
    <p:extLst>
      <p:ext uri="{BB962C8B-B14F-4D97-AF65-F5344CB8AC3E}">
        <p14:creationId xmlns:p14="http://schemas.microsoft.com/office/powerpoint/2010/main" val="3705717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08213" y="620713"/>
            <a:ext cx="7772400" cy="6413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u-HU" altLang="hu-HU"/>
              <a:t>Az előadás tartalma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8213" y="1628775"/>
            <a:ext cx="7848600" cy="4464050"/>
          </a:xfrm>
        </p:spPr>
        <p:txBody>
          <a:bodyPr/>
          <a:lstStyle/>
          <a:p>
            <a:pPr marL="533400" indent="-533400" algn="just">
              <a:spcAft>
                <a:spcPct val="20000"/>
              </a:spcAft>
            </a:pPr>
            <a:r>
              <a:rPr lang="hu-HU" altLang="hu-HU"/>
              <a:t>Közlekedési hálózatok jellemzői</a:t>
            </a:r>
          </a:p>
          <a:p>
            <a:pPr marL="533400" indent="-533400" algn="just">
              <a:spcAft>
                <a:spcPct val="20000"/>
              </a:spcAft>
            </a:pPr>
            <a:r>
              <a:rPr lang="hu-HU" altLang="hu-HU"/>
              <a:t>A hazai közúthálózat helyzete</a:t>
            </a:r>
          </a:p>
          <a:p>
            <a:pPr marL="533400" indent="-533400" algn="just">
              <a:spcAft>
                <a:spcPct val="20000"/>
              </a:spcAft>
            </a:pPr>
            <a:r>
              <a:rPr lang="hu-HU" altLang="hu-HU"/>
              <a:t>Európai közlekedés – érdekes tények</a:t>
            </a:r>
          </a:p>
          <a:p>
            <a:pPr marL="533400" indent="-533400" algn="just">
              <a:spcAft>
                <a:spcPct val="20000"/>
              </a:spcAft>
            </a:pPr>
            <a:r>
              <a:rPr lang="hu-HU" altLang="hu-HU"/>
              <a:t>Transz-európai hálózatok – „E” utak, folyosók</a:t>
            </a:r>
          </a:p>
          <a:p>
            <a:pPr marL="533400" indent="-533400" algn="just">
              <a:spcAft>
                <a:spcPct val="20000"/>
              </a:spcAft>
            </a:pPr>
            <a:r>
              <a:rPr lang="hu-HU" altLang="hu-HU"/>
              <a:t>Transz-európai hálózatok – TEN-T hálózat</a:t>
            </a:r>
          </a:p>
          <a:p>
            <a:pPr marL="533400" indent="-533400" algn="just">
              <a:spcAft>
                <a:spcPct val="20000"/>
              </a:spcAft>
            </a:pPr>
            <a:r>
              <a:rPr lang="hu-HU" altLang="hu-HU"/>
              <a:t>Kitekintés: USA államközi autópálya hálózat</a:t>
            </a:r>
          </a:p>
        </p:txBody>
      </p:sp>
      <p:sp>
        <p:nvSpPr>
          <p:cNvPr id="11268" name="Dia számának helye 5"/>
          <p:cNvSpPr txBox="1">
            <a:spLocks noGrp="1"/>
          </p:cNvSpPr>
          <p:nvPr/>
        </p:nvSpPr>
        <p:spPr bwMode="auto">
          <a:xfrm>
            <a:off x="8616950" y="6308725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85000"/>
              <a:buChar char="•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79B689C8-CAB2-4483-A74E-2C5E30559A52}" type="slidenum">
              <a:rPr lang="hu-HU" altLang="hu-HU" sz="1800" b="0">
                <a:solidFill>
                  <a:schemeClr val="accent1"/>
                </a:solidFill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r>
              <a:rPr lang="hu-HU" altLang="hu-HU" sz="1800" b="0">
                <a:solidFill>
                  <a:schemeClr val="accent1"/>
                </a:solidFill>
              </a:rPr>
              <a:t>/60</a:t>
            </a:r>
          </a:p>
        </p:txBody>
      </p:sp>
    </p:spTree>
    <p:extLst>
      <p:ext uri="{BB962C8B-B14F-4D97-AF65-F5344CB8AC3E}">
        <p14:creationId xmlns:p14="http://schemas.microsoft.com/office/powerpoint/2010/main" val="1899106590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dirty="0">
                <a:solidFill>
                  <a:srgbClr val="000000"/>
                </a:solidFill>
              </a:rPr>
              <a:t>Transz-európai hálózatok – „TEM”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pPr marL="533400" indent="-533400" algn="just">
              <a:spcAft>
                <a:spcPct val="20000"/>
              </a:spcAft>
            </a:pPr>
            <a:r>
              <a:rPr lang="hu-HU" altLang="hu-HU" dirty="0">
                <a:solidFill>
                  <a:srgbClr val="000000"/>
                </a:solidFill>
              </a:rPr>
              <a:t>Az ENSZ EGB Közép- Kelet- és Dél-európai országokat érintő projektje a Transz-európai autópálya hálózat (TEM </a:t>
            </a:r>
            <a:r>
              <a:rPr lang="en-GB" altLang="hu-HU" dirty="0">
                <a:solidFill>
                  <a:srgbClr val="000000"/>
                </a:solidFill>
              </a:rPr>
              <a:t>Trans-European Motorways</a:t>
            </a:r>
            <a:r>
              <a:rPr lang="hu-HU" altLang="hu-HU" dirty="0">
                <a:solidFill>
                  <a:srgbClr val="000000"/>
                </a:solidFill>
              </a:rPr>
              <a:t>).</a:t>
            </a:r>
          </a:p>
          <a:p>
            <a:pPr marL="533400" indent="-533400" algn="just">
              <a:spcAft>
                <a:spcPct val="20000"/>
              </a:spcAft>
            </a:pPr>
            <a:r>
              <a:rPr lang="hu-HU" altLang="hu-HU" dirty="0">
                <a:solidFill>
                  <a:srgbClr val="000000"/>
                </a:solidFill>
              </a:rPr>
              <a:t>A projekt vasúti megfelelője a Transz-európai vasúthálózat (TER, </a:t>
            </a:r>
            <a:r>
              <a:rPr lang="en-GB" altLang="hu-HU" dirty="0">
                <a:solidFill>
                  <a:srgbClr val="000000"/>
                </a:solidFill>
              </a:rPr>
              <a:t>Trans-European Railway</a:t>
            </a:r>
            <a:r>
              <a:rPr lang="hu-HU" altLang="hu-HU" dirty="0">
                <a:solidFill>
                  <a:srgbClr val="000000"/>
                </a:solidFill>
              </a:rPr>
              <a:t>).</a:t>
            </a:r>
          </a:p>
          <a:p>
            <a:pPr marL="533400" indent="-533400" algn="just">
              <a:spcAft>
                <a:spcPct val="20000"/>
              </a:spcAft>
            </a:pPr>
            <a:r>
              <a:rPr lang="hu-HU" altLang="hu-HU" dirty="0">
                <a:solidFill>
                  <a:srgbClr val="000000"/>
                </a:solidFill>
              </a:rPr>
              <a:t>Az egyeztetés folyamatos az EU transz-európai közlekedési hálózatfejlesztési terveivel.</a:t>
            </a:r>
          </a:p>
          <a:p>
            <a:pPr marL="533400" indent="-533400" algn="just">
              <a:spcAft>
                <a:spcPct val="20000"/>
              </a:spcAft>
            </a:pPr>
            <a:r>
              <a:rPr lang="hu-HU" altLang="hu-HU" dirty="0">
                <a:solidFill>
                  <a:srgbClr val="000000"/>
                </a:solidFill>
              </a:rPr>
              <a:t>A finanszírozás tanulmányok készítésére elég.</a:t>
            </a:r>
          </a:p>
        </p:txBody>
      </p:sp>
      <p:sp>
        <p:nvSpPr>
          <p:cNvPr id="4" name="Szövegdoboz 1"/>
          <p:cNvSpPr txBox="1">
            <a:spLocks noChangeArrowheads="1"/>
          </p:cNvSpPr>
          <p:nvPr/>
        </p:nvSpPr>
        <p:spPr bwMode="auto">
          <a:xfrm>
            <a:off x="1331913" y="6308725"/>
            <a:ext cx="57610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85000"/>
              <a:buChar char="•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400" b="0" dirty="0">
                <a:solidFill>
                  <a:srgbClr val="000000"/>
                </a:solidFill>
                <a:latin typeface="+mn-lt"/>
              </a:rPr>
              <a:t>Forrás: http://www.unece.org/trans/main/tem/tem.html</a:t>
            </a:r>
            <a:endParaRPr lang="hu-HU" altLang="hu-HU" sz="2400" b="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727792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dirty="0">
                <a:solidFill>
                  <a:srgbClr val="000000"/>
                </a:solidFill>
              </a:rPr>
              <a:t>Transz-európai hálózatok – „TEM”</a:t>
            </a:r>
            <a:endParaRPr lang="en-US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2816" y="1215252"/>
            <a:ext cx="7139940" cy="5044440"/>
          </a:xfrm>
          <a:prstGeom prst="rect">
            <a:avLst/>
          </a:prstGeom>
        </p:spPr>
      </p:pic>
      <p:sp>
        <p:nvSpPr>
          <p:cNvPr id="6" name="Szövegdoboz 6"/>
          <p:cNvSpPr txBox="1">
            <a:spLocks noChangeArrowheads="1"/>
          </p:cNvSpPr>
          <p:nvPr/>
        </p:nvSpPr>
        <p:spPr bwMode="auto">
          <a:xfrm>
            <a:off x="947450" y="6383338"/>
            <a:ext cx="70884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85000"/>
              <a:buChar char="•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400" b="0" dirty="0">
                <a:solidFill>
                  <a:srgbClr val="000000"/>
                </a:solidFill>
                <a:latin typeface="+mn-lt"/>
              </a:rPr>
              <a:t>Forrás: http://www.unece.org/fileadmin/DAM/trans/main/tem/Tryptique_TEM_English.pdf</a:t>
            </a:r>
            <a:endParaRPr lang="hu-HU" altLang="hu-HU" sz="2400" b="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692737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dirty="0">
                <a:solidFill>
                  <a:srgbClr val="000000"/>
                </a:solidFill>
              </a:rPr>
              <a:t>Transz-európai hálózatok – „folyosók”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pPr algn="just">
              <a:buClrTx/>
            </a:pPr>
            <a:r>
              <a:rPr lang="hu-HU" altLang="hu-HU" sz="2400" dirty="0">
                <a:solidFill>
                  <a:srgbClr val="000000"/>
                </a:solidFill>
              </a:rPr>
              <a:t>Az Európa keleti felével alakuló kapcsolatok közlekedési hátterének megteremtésének eszközei:</a:t>
            </a:r>
          </a:p>
          <a:p>
            <a:pPr lvl="1" algn="just">
              <a:buClrTx/>
            </a:pPr>
            <a:r>
              <a:rPr lang="hu-HU" altLang="hu-HU" dirty="0">
                <a:solidFill>
                  <a:srgbClr val="000000"/>
                </a:solidFill>
              </a:rPr>
              <a:t>a páneurópai folyosók rendszere, </a:t>
            </a:r>
          </a:p>
          <a:p>
            <a:pPr lvl="1" algn="just">
              <a:buClrTx/>
            </a:pPr>
            <a:r>
              <a:rPr lang="hu-HU" altLang="hu-HU" dirty="0">
                <a:solidFill>
                  <a:srgbClr val="000000"/>
                </a:solidFill>
              </a:rPr>
              <a:t>a </a:t>
            </a:r>
            <a:r>
              <a:rPr lang="hu-HU" altLang="hu-HU" dirty="0" err="1">
                <a:solidFill>
                  <a:srgbClr val="000000"/>
                </a:solidFill>
              </a:rPr>
              <a:t>TINA-folyamat</a:t>
            </a:r>
            <a:r>
              <a:rPr lang="hu-HU" altLang="hu-HU" dirty="0">
                <a:solidFill>
                  <a:srgbClr val="000000"/>
                </a:solidFill>
              </a:rPr>
              <a:t>.</a:t>
            </a:r>
          </a:p>
          <a:p>
            <a:pPr algn="just">
              <a:buClrTx/>
            </a:pPr>
            <a:r>
              <a:rPr lang="hu-HU" altLang="hu-HU" sz="2400" dirty="0">
                <a:solidFill>
                  <a:srgbClr val="000000"/>
                </a:solidFill>
              </a:rPr>
              <a:t>A </a:t>
            </a:r>
            <a:r>
              <a:rPr lang="hu-HU" altLang="hu-HU" sz="2400" i="1" dirty="0">
                <a:solidFill>
                  <a:srgbClr val="000000"/>
                </a:solidFill>
              </a:rPr>
              <a:t>páneurópai hálózat </a:t>
            </a:r>
            <a:r>
              <a:rPr lang="hu-HU" altLang="hu-HU" sz="2400" dirty="0">
                <a:solidFill>
                  <a:srgbClr val="000000"/>
                </a:solidFill>
              </a:rPr>
              <a:t>kifejezetten a TEN kiterjesztésére jött létre, az 1991-es prágai, az 1994-es krétai, majd az 1997-es helsinki </a:t>
            </a:r>
            <a:r>
              <a:rPr lang="hu-HU" altLang="hu-HU" sz="2400" dirty="0" err="1">
                <a:solidFill>
                  <a:srgbClr val="000000"/>
                </a:solidFill>
              </a:rPr>
              <a:t>össz-európai</a:t>
            </a:r>
            <a:r>
              <a:rPr lang="hu-HU" altLang="hu-HU" sz="2400" dirty="0">
                <a:solidFill>
                  <a:srgbClr val="000000"/>
                </a:solidFill>
              </a:rPr>
              <a:t> konferenciák keretében.</a:t>
            </a:r>
          </a:p>
          <a:p>
            <a:pPr algn="just">
              <a:buClrTx/>
            </a:pPr>
            <a:r>
              <a:rPr lang="hu-HU" altLang="hu-HU" sz="2400" dirty="0">
                <a:solidFill>
                  <a:srgbClr val="000000"/>
                </a:solidFill>
              </a:rPr>
              <a:t>Ennek során 1997-re összesen tíz közlekedési folyosó került kijelölésre a bővítési térségben, kiegészítve az akkor adottnak tekintett TEN hálózatot.</a:t>
            </a:r>
          </a:p>
        </p:txBody>
      </p:sp>
      <p:sp>
        <p:nvSpPr>
          <p:cNvPr id="4" name="Szövegdoboz 1"/>
          <p:cNvSpPr txBox="1">
            <a:spLocks noChangeArrowheads="1"/>
          </p:cNvSpPr>
          <p:nvPr/>
        </p:nvSpPr>
        <p:spPr bwMode="auto">
          <a:xfrm>
            <a:off x="828675" y="6242050"/>
            <a:ext cx="68405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85000"/>
              <a:buChar char="•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400" b="0" dirty="0">
                <a:solidFill>
                  <a:srgbClr val="000000"/>
                </a:solidFill>
                <a:latin typeface="+mn-lt"/>
              </a:rPr>
              <a:t>Forrás: Fleischer Tamás: A közlekedéspolitika és a fenntartható fejlődés dilemmái, különös tekintettel a közúthálózatokra. Falu Város Régió 2003/3.</a:t>
            </a:r>
          </a:p>
        </p:txBody>
      </p:sp>
    </p:spTree>
    <p:extLst>
      <p:ext uri="{BB962C8B-B14F-4D97-AF65-F5344CB8AC3E}">
        <p14:creationId xmlns:p14="http://schemas.microsoft.com/office/powerpoint/2010/main" val="2768947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dirty="0">
                <a:solidFill>
                  <a:srgbClr val="000000"/>
                </a:solidFill>
              </a:rPr>
              <a:t>Transz-európai hálózatok – „folyosók”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>
          <a:xfrm>
            <a:off x="407894" y="1211855"/>
            <a:ext cx="10945906" cy="4851488"/>
          </a:xfrm>
        </p:spPr>
        <p:txBody>
          <a:bodyPr/>
          <a:lstStyle/>
          <a:p>
            <a:pPr marL="0" indent="0">
              <a:buNone/>
            </a:pPr>
            <a:r>
              <a:rPr lang="hu-HU" altLang="hu-HU" dirty="0">
                <a:solidFill>
                  <a:srgbClr val="000000"/>
                </a:solidFill>
              </a:rPr>
              <a:t>Az úgynevezett Helsinki folyosó-rendszer 1997.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663" y="1697424"/>
            <a:ext cx="7056120" cy="498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1986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dirty="0">
                <a:solidFill>
                  <a:srgbClr val="000000"/>
                </a:solidFill>
              </a:rPr>
              <a:t>Transz-európai hálózatok – „folyosók”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>
          <a:xfrm>
            <a:off x="407894" y="1211855"/>
            <a:ext cx="10945906" cy="4851488"/>
          </a:xfrm>
        </p:spPr>
        <p:txBody>
          <a:bodyPr/>
          <a:lstStyle/>
          <a:p>
            <a:pPr marL="0" indent="0" algn="just">
              <a:spcAft>
                <a:spcPct val="20000"/>
              </a:spcAft>
              <a:buNone/>
            </a:pPr>
            <a:r>
              <a:rPr lang="hu-HU" altLang="hu-HU" dirty="0">
                <a:solidFill>
                  <a:srgbClr val="000000"/>
                </a:solidFill>
              </a:rPr>
              <a:t>Magyarországot érintő „Helsinki” folyosók 1998. 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084" y="1718540"/>
            <a:ext cx="7269480" cy="483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5052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dirty="0">
                <a:solidFill>
                  <a:srgbClr val="000000"/>
                </a:solidFill>
              </a:rPr>
              <a:t>Transz-európai hálózatok – „folyosók”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pPr algn="just">
              <a:buClrTx/>
            </a:pPr>
            <a:r>
              <a:rPr lang="hu-HU" altLang="hu-HU" dirty="0">
                <a:solidFill>
                  <a:srgbClr val="000000"/>
                </a:solidFill>
              </a:rPr>
              <a:t>A TINA (</a:t>
            </a:r>
            <a:r>
              <a:rPr lang="en-GB" altLang="hu-HU" dirty="0">
                <a:solidFill>
                  <a:srgbClr val="000000"/>
                </a:solidFill>
              </a:rPr>
              <a:t>Transport Infrastructure Needs Assessment</a:t>
            </a:r>
            <a:r>
              <a:rPr lang="hu-HU" altLang="hu-HU" dirty="0">
                <a:solidFill>
                  <a:srgbClr val="000000"/>
                </a:solidFill>
              </a:rPr>
              <a:t>, közlekedési infrastruktúra igények felmérése) </a:t>
            </a:r>
            <a:r>
              <a:rPr lang="it-IT" altLang="hu-HU" dirty="0">
                <a:solidFill>
                  <a:srgbClr val="000000"/>
                </a:solidFill>
              </a:rPr>
              <a:t>1995-ben </a:t>
            </a:r>
            <a:r>
              <a:rPr lang="hu-HU" altLang="hu-HU" dirty="0">
                <a:solidFill>
                  <a:srgbClr val="000000"/>
                </a:solidFill>
              </a:rPr>
              <a:t>kezdődött az EU-hoz csatlakozni kívánó országokban</a:t>
            </a:r>
            <a:r>
              <a:rPr lang="it-IT" altLang="hu-HU" dirty="0">
                <a:solidFill>
                  <a:srgbClr val="000000"/>
                </a:solidFill>
              </a:rPr>
              <a:t>.</a:t>
            </a:r>
            <a:endParaRPr lang="hu-HU" altLang="hu-HU" dirty="0">
              <a:solidFill>
                <a:srgbClr val="000000"/>
              </a:solidFill>
            </a:endParaRPr>
          </a:p>
          <a:p>
            <a:pPr algn="just">
              <a:buClrTx/>
            </a:pPr>
            <a:r>
              <a:rPr lang="hu-HU" altLang="hu-HU" dirty="0">
                <a:solidFill>
                  <a:srgbClr val="000000"/>
                </a:solidFill>
              </a:rPr>
              <a:t>A TINA a hálózat kétféle prioritású elemet különböztet meg: a gerinchálózatot és a kiegészítő hálózatot, mely utóbbira az érintett országok tehettek javaslatokat.</a:t>
            </a:r>
          </a:p>
          <a:p>
            <a:pPr algn="just">
              <a:buClrTx/>
            </a:pPr>
            <a:r>
              <a:rPr lang="hu-HU" altLang="hu-HU" dirty="0">
                <a:solidFill>
                  <a:srgbClr val="000000"/>
                </a:solidFill>
              </a:rPr>
              <a:t>A TINA jelentősége a csatlakozást megelőző és az azt közvetlenül követő időszakban az EU források bevonása a közlekedési hálózat fejlesztésébe (PHARE, ISPA, Kohéziós Alap, Regionális Fejlesztési Alapok).</a:t>
            </a:r>
          </a:p>
        </p:txBody>
      </p:sp>
      <p:sp>
        <p:nvSpPr>
          <p:cNvPr id="4" name="Szövegdoboz 1"/>
          <p:cNvSpPr txBox="1">
            <a:spLocks noChangeArrowheads="1"/>
          </p:cNvSpPr>
          <p:nvPr/>
        </p:nvSpPr>
        <p:spPr bwMode="auto">
          <a:xfrm>
            <a:off x="828675" y="6242050"/>
            <a:ext cx="68405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85000"/>
              <a:buChar char="•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400" b="0" dirty="0">
                <a:solidFill>
                  <a:srgbClr val="000000"/>
                </a:solidFill>
                <a:latin typeface="+mn-lt"/>
              </a:rPr>
              <a:t>Forrás: Fleischer Tamás: A közlekedéspolitika és a fenntartható fejlődés dilemmái, különös tekintettel a közúthálózatokra. Falu Város Régió 2003/3.</a:t>
            </a:r>
          </a:p>
        </p:txBody>
      </p:sp>
    </p:spTree>
    <p:extLst>
      <p:ext uri="{BB962C8B-B14F-4D97-AF65-F5344CB8AC3E}">
        <p14:creationId xmlns:p14="http://schemas.microsoft.com/office/powerpoint/2010/main" val="35628891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dirty="0">
                <a:solidFill>
                  <a:srgbClr val="000000"/>
                </a:solidFill>
              </a:rPr>
              <a:t>Transz-európai hálózatok – „folyosók”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>
          <a:xfrm>
            <a:off x="495759" y="1192470"/>
            <a:ext cx="10858041" cy="4397148"/>
          </a:xfrm>
        </p:spPr>
        <p:txBody>
          <a:bodyPr/>
          <a:lstStyle/>
          <a:p>
            <a:pPr marL="0" indent="0">
              <a:buNone/>
            </a:pPr>
            <a:r>
              <a:rPr lang="hu-HU" altLang="hu-HU" dirty="0">
                <a:solidFill>
                  <a:srgbClr val="000000"/>
                </a:solidFill>
              </a:rPr>
              <a:t>A TINA hálózat elfogadott és javasolt kiegészítő elemei 2000.</a:t>
            </a:r>
            <a:endParaRPr lang="en-US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281" y="1792261"/>
            <a:ext cx="7437120" cy="481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5330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dirty="0">
                <a:solidFill>
                  <a:srgbClr val="000000"/>
                </a:solidFill>
              </a:rPr>
              <a:t>Transz-európai hálózatok – „folyosók”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>
          <a:xfrm>
            <a:off x="407894" y="1236537"/>
            <a:ext cx="10945906" cy="4397148"/>
          </a:xfrm>
        </p:spPr>
        <p:txBody>
          <a:bodyPr/>
          <a:lstStyle/>
          <a:p>
            <a:pPr marL="0" indent="0" algn="just">
              <a:spcAft>
                <a:spcPct val="20000"/>
              </a:spcAft>
              <a:buNone/>
            </a:pPr>
            <a:r>
              <a:rPr lang="hu-HU" altLang="hu-HU" dirty="0">
                <a:solidFill>
                  <a:srgbClr val="000000"/>
                </a:solidFill>
              </a:rPr>
              <a:t>Páneurópai folyosók és a TINA hálózat elemei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366" y="1712117"/>
            <a:ext cx="7726680" cy="4792980"/>
          </a:xfrm>
          <a:prstGeom prst="rect">
            <a:avLst/>
          </a:prstGeom>
        </p:spPr>
      </p:pic>
      <p:sp>
        <p:nvSpPr>
          <p:cNvPr id="5" name="Szövegdoboz 2"/>
          <p:cNvSpPr txBox="1">
            <a:spLocks noChangeArrowheads="1"/>
          </p:cNvSpPr>
          <p:nvPr/>
        </p:nvSpPr>
        <p:spPr bwMode="auto">
          <a:xfrm>
            <a:off x="827088" y="6502400"/>
            <a:ext cx="701692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hu-HU" sz="1400" dirty="0">
                <a:solidFill>
                  <a:srgbClr val="000000"/>
                </a:solidFill>
                <a:latin typeface="+mn-lt"/>
              </a:rPr>
              <a:t>Forrás: Gazdasági és Közlekedési Minisztérium: Magyar közlekedéspolitika 2003-2015.</a:t>
            </a:r>
          </a:p>
        </p:txBody>
      </p:sp>
    </p:spTree>
    <p:extLst>
      <p:ext uri="{BB962C8B-B14F-4D97-AF65-F5344CB8AC3E}">
        <p14:creationId xmlns:p14="http://schemas.microsoft.com/office/powerpoint/2010/main" val="17571930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dirty="0">
                <a:solidFill>
                  <a:srgbClr val="000000"/>
                </a:solidFill>
              </a:rPr>
              <a:t>Transz-európai hálózatok – TEN-T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pPr marL="533400" indent="-533400" algn="just">
              <a:spcAft>
                <a:spcPct val="20000"/>
              </a:spcAft>
            </a:pPr>
            <a:r>
              <a:rPr lang="hu-HU" altLang="hu-HU" dirty="0">
                <a:solidFill>
                  <a:srgbClr val="000000"/>
                </a:solidFill>
              </a:rPr>
              <a:t>A transz-európai közlekedési hálózatokról az EU 1996-ban, 2010-ben és 2013-ban adott irányelveket.</a:t>
            </a:r>
          </a:p>
          <a:p>
            <a:pPr marL="533400" indent="-533400" algn="just">
              <a:buClrTx/>
            </a:pPr>
            <a:r>
              <a:rPr lang="hu-HU" altLang="hu-HU" dirty="0">
                <a:solidFill>
                  <a:srgbClr val="000000"/>
                </a:solidFill>
              </a:rPr>
              <a:t>Az Európai Parlament és a Tanács 1315/2013/EU Rendelete (2013. december 11.) a transzeurópai közlekedési hálózat fejlesztésére vonatkozó uniós iránymutatásokról és a 661/2010/EU határozat hatályon kívül helyezéséről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479" y="4669729"/>
            <a:ext cx="6697980" cy="1043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0562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dirty="0">
                <a:solidFill>
                  <a:srgbClr val="000000"/>
                </a:solidFill>
              </a:rPr>
              <a:t>Transz-európai hálózatok – TEN-T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pPr marL="533400" indent="-533400" algn="just">
              <a:spcAft>
                <a:spcPct val="20000"/>
              </a:spcAft>
            </a:pPr>
            <a:r>
              <a:rPr lang="hu-HU" altLang="hu-HU" dirty="0">
                <a:solidFill>
                  <a:srgbClr val="000000"/>
                </a:solidFill>
              </a:rPr>
              <a:t>A TEN-T törzshálózat (</a:t>
            </a:r>
            <a:r>
              <a:rPr lang="en-GB" altLang="hu-HU" dirty="0">
                <a:solidFill>
                  <a:srgbClr val="000000"/>
                </a:solidFill>
              </a:rPr>
              <a:t>core network</a:t>
            </a:r>
            <a:r>
              <a:rPr lang="hu-HU" altLang="hu-HU" dirty="0">
                <a:solidFill>
                  <a:srgbClr val="000000"/>
                </a:solidFill>
              </a:rPr>
              <a:t>) 9 európai közlekedési folyosóból áll, melynek teljes kiépítését 2030-ig tervezik.</a:t>
            </a:r>
          </a:p>
          <a:p>
            <a:pPr marL="533400" indent="-533400" algn="just">
              <a:spcAft>
                <a:spcPct val="20000"/>
              </a:spcAft>
            </a:pPr>
            <a:r>
              <a:rPr lang="hu-HU" altLang="hu-HU" dirty="0">
                <a:solidFill>
                  <a:srgbClr val="000000"/>
                </a:solidFill>
              </a:rPr>
              <a:t>A törzshálózatot egy ahhoz csatlakozó átfogó közlekedési hálózat (</a:t>
            </a:r>
            <a:r>
              <a:rPr lang="en-GB" altLang="hu-HU" dirty="0">
                <a:solidFill>
                  <a:srgbClr val="000000"/>
                </a:solidFill>
              </a:rPr>
              <a:t>comprehensive network</a:t>
            </a:r>
            <a:r>
              <a:rPr lang="hu-HU" altLang="hu-HU" dirty="0">
                <a:solidFill>
                  <a:srgbClr val="000000"/>
                </a:solidFill>
              </a:rPr>
              <a:t>) fogja teljessé tenni, aminek kiépítése 2050-re várható.</a:t>
            </a:r>
            <a:r>
              <a:rPr lang="en-GB" altLang="hu-HU" dirty="0">
                <a:solidFill>
                  <a:srgbClr val="000000"/>
                </a:solidFill>
              </a:rPr>
              <a:t> </a:t>
            </a:r>
            <a:r>
              <a:rPr lang="hu-HU" altLang="hu-HU" dirty="0">
                <a:solidFill>
                  <a:srgbClr val="000000"/>
                </a:solidFill>
              </a:rPr>
              <a:t>Ez az átfogó hálózat az egész EU-t teljes körűen le fogja fedni, és biztosítja, hogy valamennyi régió elérhető legyen.</a:t>
            </a:r>
            <a:r>
              <a:rPr lang="en-GB" altLang="hu-HU" dirty="0">
                <a:solidFill>
                  <a:srgbClr val="000000"/>
                </a:solidFill>
              </a:rPr>
              <a:t> </a:t>
            </a:r>
            <a:endParaRPr lang="hu-HU" altLang="hu-HU" dirty="0">
              <a:solidFill>
                <a:srgbClr val="000000"/>
              </a:solidFill>
            </a:endParaRPr>
          </a:p>
          <a:p>
            <a:pPr marL="533400" indent="-533400" algn="just">
              <a:spcAft>
                <a:spcPct val="20000"/>
              </a:spcAft>
            </a:pPr>
            <a:r>
              <a:rPr lang="hu-HU" altLang="hu-HU" dirty="0">
                <a:solidFill>
                  <a:srgbClr val="000000"/>
                </a:solidFill>
              </a:rPr>
              <a:t>Mindkét fázis valamennyi közlekedési módot felöleli, azaz a közúti, vasúti, légi, belvízi és a tengeri közlekedést, valamint az intermodális platformokat. </a:t>
            </a:r>
          </a:p>
        </p:txBody>
      </p:sp>
    </p:spTree>
    <p:extLst>
      <p:ext uri="{BB962C8B-B14F-4D97-AF65-F5344CB8AC3E}">
        <p14:creationId xmlns:p14="http://schemas.microsoft.com/office/powerpoint/2010/main" val="1651814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08214" y="620713"/>
            <a:ext cx="7991475" cy="6413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u-HU" altLang="hu-HU"/>
              <a:t>Közlekedési hálózatok jellemzői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424114" y="1700213"/>
            <a:ext cx="7272337" cy="4392612"/>
          </a:xfrm>
        </p:spPr>
        <p:txBody>
          <a:bodyPr/>
          <a:lstStyle/>
          <a:p>
            <a:pPr marL="533400" indent="-533400" algn="just">
              <a:spcAft>
                <a:spcPct val="20000"/>
              </a:spcAft>
            </a:pPr>
            <a:r>
              <a:rPr lang="hu-HU" altLang="hu-HU"/>
              <a:t>Alapvető jellemzők: a forgalom nagysága, a forgalom sűrűsége, a forgalom sebessége.</a:t>
            </a:r>
          </a:p>
          <a:p>
            <a:pPr marL="533400" indent="-533400" algn="just">
              <a:spcAft>
                <a:spcPct val="20000"/>
              </a:spcAft>
            </a:pPr>
            <a:r>
              <a:rPr lang="hu-HU" altLang="hu-HU"/>
              <a:t>Kétféle átlagsebesség mérhető: </a:t>
            </a:r>
          </a:p>
          <a:p>
            <a:pPr marL="933450" lvl="1" indent="-533400" algn="just">
              <a:spcAft>
                <a:spcPct val="20000"/>
              </a:spcAft>
            </a:pPr>
            <a:r>
              <a:rPr lang="hu-HU" altLang="hu-HU" b="1"/>
              <a:t>Időbeli – adott idő alatt egy keresztmetszeten áthaladó járművek sebességeinek számtani átlaga</a:t>
            </a:r>
          </a:p>
          <a:p>
            <a:pPr marL="933450" lvl="1" indent="-533400" algn="just">
              <a:spcAft>
                <a:spcPct val="20000"/>
              </a:spcAft>
            </a:pPr>
            <a:r>
              <a:rPr lang="hu-HU" altLang="hu-HU" b="1"/>
              <a:t>Térbeli – adott útszakaszon egy időpillanatban lévő járművek sebességeinek számtani átlaga. Mindig kisebb, mint az időbeli átlagsebesség.</a:t>
            </a:r>
          </a:p>
        </p:txBody>
      </p:sp>
      <p:sp>
        <p:nvSpPr>
          <p:cNvPr id="12292" name="Dia számának helye 5"/>
          <p:cNvSpPr txBox="1">
            <a:spLocks noGrp="1"/>
          </p:cNvSpPr>
          <p:nvPr/>
        </p:nvSpPr>
        <p:spPr bwMode="auto">
          <a:xfrm>
            <a:off x="8616950" y="6308725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85000"/>
              <a:buChar char="•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2EDD958E-EE17-45DD-AF7B-D9B146D3035D}" type="slidenum">
              <a:rPr lang="hu-HU" altLang="hu-HU" sz="1800" b="0">
                <a:solidFill>
                  <a:schemeClr val="accent1"/>
                </a:solidFill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r>
              <a:rPr lang="hu-HU" altLang="hu-HU" sz="1800" b="0">
                <a:solidFill>
                  <a:schemeClr val="accent1"/>
                </a:solidFill>
              </a:rPr>
              <a:t>/60</a:t>
            </a:r>
          </a:p>
        </p:txBody>
      </p:sp>
    </p:spTree>
    <p:extLst>
      <p:ext uri="{BB962C8B-B14F-4D97-AF65-F5344CB8AC3E}">
        <p14:creationId xmlns:p14="http://schemas.microsoft.com/office/powerpoint/2010/main" val="3523380636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dirty="0">
                <a:solidFill>
                  <a:srgbClr val="000000"/>
                </a:solidFill>
              </a:rPr>
              <a:t>Transz-európai hálózatok – TEN-T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>
          <a:xfrm>
            <a:off x="407894" y="1666195"/>
            <a:ext cx="11281002" cy="4397148"/>
          </a:xfrm>
        </p:spPr>
        <p:txBody>
          <a:bodyPr>
            <a:normAutofit/>
          </a:bodyPr>
          <a:lstStyle/>
          <a:p>
            <a:pPr marL="533400" indent="-533400" algn="just">
              <a:spcAft>
                <a:spcPct val="20000"/>
              </a:spcAft>
            </a:pPr>
            <a:r>
              <a:rPr lang="hu-HU" altLang="hu-HU" dirty="0">
                <a:solidFill>
                  <a:srgbClr val="000000"/>
                </a:solidFill>
              </a:rPr>
              <a:t>A Bizottság meghatározta a TEN-T infrastruktúra közös technikai előírásait, ami biztosítja a hálózaton belüli kapcsolatokat és az átjárhatóságot.</a:t>
            </a:r>
          </a:p>
          <a:p>
            <a:pPr marL="533400" indent="-533400">
              <a:buClrTx/>
            </a:pPr>
            <a:r>
              <a:rPr lang="hu-HU" altLang="hu-HU" dirty="0">
                <a:solidFill>
                  <a:srgbClr val="000000"/>
                </a:solidFill>
              </a:rPr>
              <a:t>A 2014-ben kiadott TEN-T segédanyagok:</a:t>
            </a:r>
          </a:p>
          <a:p>
            <a:pPr marL="533400" indent="-533400">
              <a:buClrTx/>
            </a:pPr>
            <a:r>
              <a:rPr lang="hu-HU" altLang="hu-HU" dirty="0">
                <a:solidFill>
                  <a:srgbClr val="000000"/>
                </a:solidFill>
              </a:rPr>
              <a:t>COM(2013) 940 final </a:t>
            </a:r>
            <a:r>
              <a:rPr lang="en-GB" altLang="hu-HU" dirty="0">
                <a:solidFill>
                  <a:srgbClr val="000000"/>
                </a:solidFill>
              </a:rPr>
              <a:t>Communication from the Commission: Building the Transport Core Network: Core Network Corridors and Connecting Europe Facility</a:t>
            </a:r>
          </a:p>
          <a:p>
            <a:pPr marL="533400" indent="-533400">
              <a:buClrTx/>
            </a:pPr>
            <a:r>
              <a:rPr lang="hu-HU" altLang="hu-HU" dirty="0">
                <a:solidFill>
                  <a:srgbClr val="000000"/>
                </a:solidFill>
              </a:rPr>
              <a:t>SWD(2013) 542 final </a:t>
            </a:r>
            <a:r>
              <a:rPr lang="en-GB" altLang="hu-HU" dirty="0">
                <a:solidFill>
                  <a:srgbClr val="000000"/>
                </a:solidFill>
              </a:rPr>
              <a:t>Commission Staff Working Document: The planning methodology for the trans-European transport network </a:t>
            </a:r>
            <a:r>
              <a:rPr lang="hu-HU" altLang="hu-HU" dirty="0">
                <a:solidFill>
                  <a:srgbClr val="000000"/>
                </a:solidFill>
              </a:rPr>
              <a:t>(TEN-T)</a:t>
            </a:r>
          </a:p>
          <a:p>
            <a:pPr marL="533400" indent="-533400" algn="jus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1614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dirty="0">
                <a:solidFill>
                  <a:srgbClr val="000000"/>
                </a:solidFill>
              </a:rPr>
              <a:t>Transz-európai hálózatok – TEN-T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>
          <a:xfrm>
            <a:off x="407894" y="1258571"/>
            <a:ext cx="10945906" cy="4397148"/>
          </a:xfrm>
        </p:spPr>
        <p:txBody>
          <a:bodyPr/>
          <a:lstStyle/>
          <a:p>
            <a:pPr>
              <a:spcBef>
                <a:spcPct val="50000"/>
              </a:spcBef>
              <a:buNone/>
            </a:pPr>
            <a:r>
              <a:rPr lang="hu-HU" altLang="hu-HU" dirty="0">
                <a:solidFill>
                  <a:srgbClr val="000000"/>
                </a:solidFill>
              </a:rPr>
              <a:t>2011-ig megvalósult TEN-T fejlesztések</a:t>
            </a: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1012232" y="6395276"/>
            <a:ext cx="708516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85000"/>
              <a:buChar char="•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hu-HU" altLang="hu-HU" sz="1400" b="0" dirty="0">
                <a:solidFill>
                  <a:srgbClr val="000000"/>
                </a:solidFill>
                <a:latin typeface="+mn-lt"/>
              </a:rPr>
              <a:t>Forrás: </a:t>
            </a:r>
            <a:r>
              <a:rPr lang="en-GB" altLang="hu-HU" sz="1400" b="0" dirty="0">
                <a:solidFill>
                  <a:srgbClr val="000000"/>
                </a:solidFill>
                <a:latin typeface="+mn-lt"/>
              </a:rPr>
              <a:t>The new Trans-European transport network. A core network: blueprint for </a:t>
            </a:r>
            <a:r>
              <a:rPr lang="hu-HU" altLang="hu-HU" sz="1400" b="0" dirty="0">
                <a:solidFill>
                  <a:srgbClr val="000000"/>
                </a:solidFill>
                <a:latin typeface="+mn-lt"/>
              </a:rPr>
              <a:t>2030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2700" y="1137384"/>
            <a:ext cx="4745722" cy="5136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5181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dirty="0">
                <a:solidFill>
                  <a:srgbClr val="000000"/>
                </a:solidFill>
              </a:rPr>
              <a:t>TEN-T hálózati javaslat 2012</a:t>
            </a:r>
            <a:endParaRPr lang="en-US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252113"/>
            <a:ext cx="7277100" cy="5036820"/>
          </a:xfrm>
          <a:prstGeom prst="rect">
            <a:avLst/>
          </a:prstGeom>
        </p:spPr>
      </p:pic>
      <p:sp>
        <p:nvSpPr>
          <p:cNvPr id="6" name="Szövegdoboz 1"/>
          <p:cNvSpPr txBox="1">
            <a:spLocks noChangeArrowheads="1"/>
          </p:cNvSpPr>
          <p:nvPr/>
        </p:nvSpPr>
        <p:spPr bwMode="auto">
          <a:xfrm>
            <a:off x="1403350" y="6396038"/>
            <a:ext cx="6121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85000"/>
              <a:buChar char="•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400" b="0" dirty="0">
                <a:solidFill>
                  <a:srgbClr val="000000"/>
                </a:solidFill>
                <a:latin typeface="+mn-lt"/>
              </a:rPr>
              <a:t>Forrás: http://ec.europa.eu/transport/infrastructure/doc/web_methodology.pdf</a:t>
            </a:r>
          </a:p>
        </p:txBody>
      </p:sp>
    </p:spTree>
    <p:extLst>
      <p:ext uri="{BB962C8B-B14F-4D97-AF65-F5344CB8AC3E}">
        <p14:creationId xmlns:p14="http://schemas.microsoft.com/office/powerpoint/2010/main" val="37777065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dirty="0">
                <a:solidFill>
                  <a:srgbClr val="000000"/>
                </a:solidFill>
              </a:rPr>
              <a:t>TEN-T hálózati javaslat 2012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pPr algn="just"/>
            <a:r>
              <a:rPr lang="hu-HU" altLang="hu-HU" dirty="0">
                <a:solidFill>
                  <a:srgbClr val="000000"/>
                </a:solidFill>
              </a:rPr>
              <a:t>A TEN-T hálózati javaslat országonkénti értékelése Magyarországot kedvező helyzetben mutatja.</a:t>
            </a:r>
          </a:p>
          <a:p>
            <a:pPr algn="just"/>
            <a:r>
              <a:rPr lang="hu-HU" altLang="hu-HU" dirty="0">
                <a:solidFill>
                  <a:srgbClr val="000000"/>
                </a:solidFill>
              </a:rPr>
              <a:t>„Budapest, mint fő közlekedési csomópont földrajzi elhelyezkedéséből adódóan a törzshálózat nagyon sűrű. Tartalmazza szinte az összes olyan fő tengelyt és kiegészítő elemet, amelyek a következő évtizedek magyar fejlesztési terveiben szerepelnek. Ezek közé tartoznak a Duna és a dunai kikötők, valamint vasúti és közúti kapcsolatok Bécs, Bukarest, Belgrád, Zágráb, Ljubljana és Pozsony felé. </a:t>
            </a:r>
          </a:p>
          <a:p>
            <a:pPr algn="just"/>
            <a:r>
              <a:rPr lang="hu-HU" altLang="hu-HU" dirty="0">
                <a:solidFill>
                  <a:srgbClr val="000000"/>
                </a:solidFill>
              </a:rPr>
              <a:t>Magyarország eszerint nagyon jól lefedett mind hálózati, mind projekt szempontból!”</a:t>
            </a:r>
          </a:p>
        </p:txBody>
      </p:sp>
      <p:sp>
        <p:nvSpPr>
          <p:cNvPr id="4" name="Szövegdoboz 7"/>
          <p:cNvSpPr txBox="1">
            <a:spLocks noChangeArrowheads="1"/>
          </p:cNvSpPr>
          <p:nvPr/>
        </p:nvSpPr>
        <p:spPr bwMode="auto">
          <a:xfrm>
            <a:off x="827088" y="6308725"/>
            <a:ext cx="7416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85000"/>
              <a:buChar char="•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400" b="0" dirty="0">
                <a:solidFill>
                  <a:srgbClr val="000000"/>
                </a:solidFill>
                <a:latin typeface="+mn-lt"/>
              </a:rPr>
              <a:t>Forrás</a:t>
            </a:r>
            <a:r>
              <a:rPr lang="en-GB" altLang="hu-HU" sz="1400" b="0" dirty="0">
                <a:solidFill>
                  <a:srgbClr val="000000"/>
                </a:solidFill>
                <a:latin typeface="+mn-lt"/>
              </a:rPr>
              <a:t>:</a:t>
            </a:r>
            <a:r>
              <a:rPr lang="hu-HU" altLang="hu-HU" sz="1400" b="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GB" altLang="hu-HU" sz="1400" b="0" dirty="0">
                <a:solidFill>
                  <a:srgbClr val="000000"/>
                </a:solidFill>
                <a:latin typeface="+mn-lt"/>
              </a:rPr>
              <a:t>Trans-European Transport Networks The TEN-T Core Network: Country by Country </a:t>
            </a:r>
            <a:r>
              <a:rPr lang="hu-HU" altLang="hu-HU" sz="1400" b="0" dirty="0">
                <a:solidFill>
                  <a:srgbClr val="000000"/>
                </a:solidFill>
                <a:latin typeface="+mn-lt"/>
              </a:rPr>
              <a:t>2011. http://ec.europa.eu/transport/infrastructure/connecting/doc/revision/background-country.pdf</a:t>
            </a:r>
          </a:p>
        </p:txBody>
      </p:sp>
    </p:spTree>
    <p:extLst>
      <p:ext uri="{BB962C8B-B14F-4D97-AF65-F5344CB8AC3E}">
        <p14:creationId xmlns:p14="http://schemas.microsoft.com/office/powerpoint/2010/main" val="20234952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dirty="0">
                <a:solidFill>
                  <a:srgbClr val="000000"/>
                </a:solidFill>
              </a:rPr>
              <a:t>TEN-T hálózati javaslat 2017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/>
        <p:txBody>
          <a:bodyPr>
            <a:normAutofit/>
          </a:bodyPr>
          <a:lstStyle/>
          <a:p>
            <a:pPr algn="just"/>
            <a:r>
              <a:rPr lang="hu-HU" dirty="0">
                <a:solidFill>
                  <a:srgbClr val="000000"/>
                </a:solidFill>
              </a:rPr>
              <a:t>A Bizottság (EU) 2017/849 felhatalmazáson alapuló rendelete (2016. december 7.) az 1315/2013/EU európai parlamenti és tanácsi rendeletnek az említett rendelet I. mellékletében szereplő térképek és az említett rendelet II. mellékletében szereplő jegyzék tekintetében történő módosításáról (</a:t>
            </a:r>
            <a:r>
              <a:rPr lang="hu-HU" i="1" dirty="0">
                <a:solidFill>
                  <a:srgbClr val="000000"/>
                </a:solidFill>
              </a:rPr>
              <a:t>a 9 folyosó naprakész változata</a:t>
            </a:r>
            <a:r>
              <a:rPr lang="hu-HU" dirty="0">
                <a:solidFill>
                  <a:srgbClr val="000000"/>
                </a:solidFill>
              </a:rPr>
              <a:t>)</a:t>
            </a:r>
          </a:p>
          <a:p>
            <a:pPr algn="just"/>
            <a:r>
              <a:rPr lang="hu-HU" altLang="hu-HU" dirty="0">
                <a:solidFill>
                  <a:srgbClr val="000000"/>
                </a:solidFill>
              </a:rPr>
              <a:t>Magyarországot érintő törzshálózati folyosók: </a:t>
            </a:r>
            <a:r>
              <a:rPr lang="en-GB" altLang="hu-HU" dirty="0">
                <a:solidFill>
                  <a:srgbClr val="000000"/>
                </a:solidFill>
              </a:rPr>
              <a:t>Mediterranean, Orient - </a:t>
            </a:r>
            <a:r>
              <a:rPr lang="en-GB" altLang="hu-HU" dirty="0" err="1">
                <a:solidFill>
                  <a:srgbClr val="000000"/>
                </a:solidFill>
              </a:rPr>
              <a:t>EastMed</a:t>
            </a:r>
            <a:r>
              <a:rPr lang="en-GB" altLang="hu-HU" dirty="0">
                <a:solidFill>
                  <a:srgbClr val="000000"/>
                </a:solidFill>
              </a:rPr>
              <a:t>, Rhine - Danube</a:t>
            </a:r>
            <a:r>
              <a:rPr lang="hu-HU" altLang="hu-HU" dirty="0">
                <a:solidFill>
                  <a:srgbClr val="000000"/>
                </a:solidFill>
              </a:rPr>
              <a:t>.</a:t>
            </a:r>
          </a:p>
          <a:p>
            <a:pPr algn="just"/>
            <a:endParaRPr lang="hu-HU" altLang="hu-HU" dirty="0">
              <a:solidFill>
                <a:srgbClr val="000000"/>
              </a:solidFill>
            </a:endParaRPr>
          </a:p>
          <a:p>
            <a:pPr marL="0" indent="0" algn="just">
              <a:buNone/>
            </a:pPr>
            <a:r>
              <a:rPr lang="hu-HU" altLang="hu-HU" i="1" dirty="0">
                <a:solidFill>
                  <a:srgbClr val="000000"/>
                </a:solidFill>
              </a:rPr>
              <a:t>A következő térképek forrása:</a:t>
            </a:r>
          </a:p>
          <a:p>
            <a:pPr marL="0" indent="0" algn="just">
              <a:buNone/>
            </a:pPr>
            <a:r>
              <a:rPr lang="en-GB" altLang="hu-HU" sz="2400" dirty="0">
                <a:solidFill>
                  <a:srgbClr val="000000"/>
                </a:solidFill>
              </a:rPr>
              <a:t>http://ec.europa.eu/transport/infrastructure/tentec/tentec-portal/site/en/maps.html</a:t>
            </a:r>
            <a:endParaRPr lang="hu-HU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4944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dirty="0">
                <a:solidFill>
                  <a:srgbClr val="000000"/>
                </a:solidFill>
              </a:rPr>
              <a:t>TEN-T hálózati javaslat 2017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>
          <a:xfrm>
            <a:off x="8383836" y="1476260"/>
            <a:ext cx="2969964" cy="4190476"/>
          </a:xfrm>
        </p:spPr>
        <p:txBody>
          <a:bodyPr/>
          <a:lstStyle/>
          <a:p>
            <a:pPr>
              <a:spcBef>
                <a:spcPct val="50000"/>
              </a:spcBef>
              <a:buNone/>
            </a:pPr>
            <a:r>
              <a:rPr lang="hu-HU" altLang="hu-HU" dirty="0">
                <a:solidFill>
                  <a:srgbClr val="000000"/>
                </a:solidFill>
              </a:rPr>
              <a:t>	A javasolt törzshálózati folyosók sematikusan ábrázolva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943" y="1170176"/>
            <a:ext cx="7155455" cy="5492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6541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4688" y="365125"/>
            <a:ext cx="3719111" cy="1006475"/>
          </a:xfrm>
        </p:spPr>
        <p:txBody>
          <a:bodyPr/>
          <a:lstStyle/>
          <a:p>
            <a:r>
              <a:rPr lang="en-GB" altLang="hu-HU" dirty="0">
                <a:solidFill>
                  <a:srgbClr val="000000"/>
                </a:solidFill>
              </a:rPr>
              <a:t>Baltic-Adriatic</a:t>
            </a:r>
            <a:endParaRPr lang="en-GB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7348" y="0"/>
            <a:ext cx="48539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6637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777240"/>
            <a:ext cx="7419860" cy="55806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568"/>
            <a:ext cx="9982200" cy="1006475"/>
          </a:xfrm>
        </p:spPr>
        <p:txBody>
          <a:bodyPr/>
          <a:lstStyle/>
          <a:p>
            <a:r>
              <a:rPr lang="en-GB" altLang="hu-HU" dirty="0" err="1">
                <a:solidFill>
                  <a:srgbClr val="000000"/>
                </a:solidFill>
              </a:rPr>
              <a:t>Northsea</a:t>
            </a:r>
            <a:r>
              <a:rPr lang="en-GB" altLang="hu-HU" dirty="0">
                <a:solidFill>
                  <a:srgbClr val="000000"/>
                </a:solidFill>
              </a:rPr>
              <a:t> - Baltic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024339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568"/>
            <a:ext cx="9982200" cy="1006475"/>
          </a:xfrm>
        </p:spPr>
        <p:txBody>
          <a:bodyPr/>
          <a:lstStyle/>
          <a:p>
            <a:r>
              <a:rPr lang="en-GB" altLang="hu-HU" dirty="0">
                <a:solidFill>
                  <a:srgbClr val="000000"/>
                </a:solidFill>
              </a:rPr>
              <a:t>Mediterranean</a:t>
            </a:r>
            <a:endParaRPr lang="en-GB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830580"/>
            <a:ext cx="7353759" cy="55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12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2585"/>
            <a:ext cx="9982200" cy="1006475"/>
          </a:xfrm>
        </p:spPr>
        <p:txBody>
          <a:bodyPr>
            <a:normAutofit/>
          </a:bodyPr>
          <a:lstStyle/>
          <a:p>
            <a:r>
              <a:rPr lang="hu-HU" altLang="hu-HU" dirty="0">
                <a:solidFill>
                  <a:srgbClr val="000000"/>
                </a:solidFill>
              </a:rPr>
              <a:t>Orient - </a:t>
            </a:r>
            <a:r>
              <a:rPr lang="hu-HU" altLang="hu-HU" dirty="0" err="1">
                <a:solidFill>
                  <a:srgbClr val="000000"/>
                </a:solidFill>
              </a:rPr>
              <a:t>EastMed</a:t>
            </a:r>
            <a:endParaRPr lang="en-US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723762"/>
            <a:ext cx="7507995" cy="5650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867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08214" y="216697"/>
            <a:ext cx="7991475" cy="6413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u-HU" altLang="hu-HU"/>
              <a:t>Közlekedési hálózatok jellemzői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45161" y="1001782"/>
            <a:ext cx="8776789" cy="2808287"/>
          </a:xfrm>
        </p:spPr>
        <p:txBody>
          <a:bodyPr/>
          <a:lstStyle/>
          <a:p>
            <a:pPr marL="533400" indent="-533400" algn="just">
              <a:buNone/>
            </a:pPr>
            <a:r>
              <a:rPr lang="hu-HU" altLang="hu-HU" dirty="0"/>
              <a:t>	Egy adott keresztmetszeten átbocsátott forgalom-nagyság egyenesen arányos a forgalom sűrűségével és a sebességgel. </a:t>
            </a:r>
          </a:p>
          <a:p>
            <a:pPr marL="533400" indent="-533400">
              <a:buNone/>
            </a:pPr>
            <a:r>
              <a:rPr lang="hu-HU" altLang="hu-HU" dirty="0"/>
              <a:t>	</a:t>
            </a:r>
            <a:r>
              <a:rPr lang="hu-HU" altLang="hu-HU" dirty="0">
                <a:solidFill>
                  <a:schemeClr val="hlink"/>
                </a:solidFill>
              </a:rPr>
              <a:t>F (j/h) = D (j/km) * v (km/h)		az ábrán: q = k * u</a:t>
            </a:r>
          </a:p>
        </p:txBody>
      </p:sp>
      <p:sp>
        <p:nvSpPr>
          <p:cNvPr id="13316" name="Dia számának helye 5"/>
          <p:cNvSpPr txBox="1">
            <a:spLocks noGrp="1"/>
          </p:cNvSpPr>
          <p:nvPr/>
        </p:nvSpPr>
        <p:spPr bwMode="auto">
          <a:xfrm>
            <a:off x="8616950" y="6308725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85000"/>
              <a:buChar char="•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9CF7F74E-877E-4A85-A904-1946A9CEA998}" type="slidenum">
              <a:rPr lang="hu-HU" altLang="hu-HU" sz="1800" b="0">
                <a:solidFill>
                  <a:schemeClr val="accent1"/>
                </a:solidFill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r>
              <a:rPr lang="hu-HU" altLang="hu-HU" sz="1800" b="0">
                <a:solidFill>
                  <a:schemeClr val="accent1"/>
                </a:solidFill>
              </a:rPr>
              <a:t>/60</a:t>
            </a:r>
          </a:p>
        </p:txBody>
      </p:sp>
      <p:pic>
        <p:nvPicPr>
          <p:cNvPr id="13317" name="Picture 11" descr="fund-dia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496" y="2825593"/>
            <a:ext cx="5473567" cy="4032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Text Box 7"/>
          <p:cNvSpPr txBox="1">
            <a:spLocks noChangeArrowheads="1"/>
          </p:cNvSpPr>
          <p:nvPr/>
        </p:nvSpPr>
        <p:spPr bwMode="auto">
          <a:xfrm>
            <a:off x="7319963" y="3141664"/>
            <a:ext cx="2881312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85000"/>
              <a:buChar char="•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2000" b="0"/>
              <a:t>u - sebesség,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2000" b="0"/>
              <a:t>u</a:t>
            </a:r>
            <a:r>
              <a:rPr lang="hu-HU" altLang="hu-HU" sz="2000" b="0" baseline="-25000"/>
              <a:t>f</a:t>
            </a:r>
            <a:r>
              <a:rPr lang="hu-HU" altLang="hu-HU" sz="2000" b="0"/>
              <a:t> - szabad sebesség,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2000" b="0"/>
              <a:t>u</a:t>
            </a:r>
            <a:r>
              <a:rPr lang="hu-HU" altLang="hu-HU" sz="2000" b="0" baseline="-25000"/>
              <a:t>c</a:t>
            </a:r>
            <a:r>
              <a:rPr lang="hu-HU" altLang="hu-HU" sz="2000" b="0"/>
              <a:t> - kritikus sebesség,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2000" b="0"/>
              <a:t>k - járműsűrűség,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2000" b="0"/>
              <a:t>k</a:t>
            </a:r>
            <a:r>
              <a:rPr lang="hu-HU" altLang="hu-HU" sz="2000" b="0" baseline="-25000"/>
              <a:t>c</a:t>
            </a:r>
            <a:r>
              <a:rPr lang="hu-HU" altLang="hu-HU" sz="2000" b="0"/>
              <a:t> - kritikus sűrűség,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2000" b="0"/>
              <a:t>k</a:t>
            </a:r>
            <a:r>
              <a:rPr lang="hu-HU" altLang="hu-HU" sz="2000" b="0" baseline="-25000"/>
              <a:t>j</a:t>
            </a:r>
            <a:r>
              <a:rPr lang="hu-HU" altLang="hu-HU" sz="2000" b="0"/>
              <a:t> - legnagyobb sűrűség,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2000" b="0"/>
              <a:t>q - forgalomnagyság,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2000" b="0"/>
              <a:t>q</a:t>
            </a:r>
            <a:r>
              <a:rPr lang="hu-HU" altLang="hu-HU" sz="2000" b="0" baseline="-25000"/>
              <a:t>c</a:t>
            </a:r>
            <a:r>
              <a:rPr lang="hu-HU" altLang="hu-HU" sz="2000" b="0"/>
              <a:t> - legnagyobb forgalom </a:t>
            </a:r>
          </a:p>
        </p:txBody>
      </p:sp>
      <p:sp>
        <p:nvSpPr>
          <p:cNvPr id="13319" name="Text Box 8"/>
          <p:cNvSpPr txBox="1">
            <a:spLocks noChangeArrowheads="1"/>
          </p:cNvSpPr>
          <p:nvPr/>
        </p:nvSpPr>
        <p:spPr bwMode="auto">
          <a:xfrm>
            <a:off x="5951538" y="5915026"/>
            <a:ext cx="4032250" cy="8309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85000"/>
              <a:buChar char="•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200" b="0" dirty="0"/>
              <a:t>Forrás</a:t>
            </a:r>
            <a:r>
              <a:rPr lang="en-GB" altLang="hu-HU" sz="1200" b="0" dirty="0"/>
              <a:t>: Prof. </a:t>
            </a:r>
            <a:r>
              <a:rPr lang="en-GB" altLang="hu-HU" sz="1200" b="0" dirty="0" err="1"/>
              <a:t>Immers</a:t>
            </a:r>
            <a:r>
              <a:rPr lang="en-GB" altLang="hu-HU" sz="1200" b="0" dirty="0"/>
              <a:t>, L.H., </a:t>
            </a:r>
            <a:r>
              <a:rPr lang="en-GB" altLang="hu-HU" sz="1200" b="0" dirty="0" err="1"/>
              <a:t>Logghe</a:t>
            </a:r>
            <a:r>
              <a:rPr lang="en-GB" altLang="hu-HU" sz="1200" b="0" dirty="0"/>
              <a:t>, S.: Traffic Flow Theory. </a:t>
            </a:r>
            <a:r>
              <a:rPr lang="nl-BE" altLang="hu-HU" sz="1200" b="0" dirty="0"/>
              <a:t>Katholieke Universiteit </a:t>
            </a:r>
            <a:r>
              <a:rPr lang="en-GB" altLang="hu-HU" sz="1200" b="0" dirty="0"/>
              <a:t>Leuven, Faculty of Engineering, Department of Civil Engineering, Section Traffic and Infrastructure, 2002. </a:t>
            </a:r>
          </a:p>
        </p:txBody>
      </p:sp>
    </p:spTree>
    <p:extLst>
      <p:ext uri="{BB962C8B-B14F-4D97-AF65-F5344CB8AC3E}">
        <p14:creationId xmlns:p14="http://schemas.microsoft.com/office/powerpoint/2010/main" val="683266131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1470" y="365125"/>
            <a:ext cx="4071650" cy="1006475"/>
          </a:xfrm>
        </p:spPr>
        <p:txBody>
          <a:bodyPr>
            <a:noAutofit/>
          </a:bodyPr>
          <a:lstStyle/>
          <a:p>
            <a:r>
              <a:rPr lang="en-GB" altLang="hu-HU" dirty="0">
                <a:solidFill>
                  <a:srgbClr val="000000"/>
                </a:solidFill>
              </a:rPr>
              <a:t>Scandinavian - Mediterranean</a:t>
            </a:r>
            <a:endParaRPr lang="en-GB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3360" y="0"/>
            <a:ext cx="48463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34799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1470" y="365125"/>
            <a:ext cx="4071650" cy="1006475"/>
          </a:xfrm>
        </p:spPr>
        <p:txBody>
          <a:bodyPr>
            <a:noAutofit/>
          </a:bodyPr>
          <a:lstStyle/>
          <a:p>
            <a:r>
              <a:rPr lang="en-GB" altLang="hu-HU" dirty="0">
                <a:solidFill>
                  <a:srgbClr val="000000"/>
                </a:solidFill>
              </a:rPr>
              <a:t>Rhine -Alpine</a:t>
            </a:r>
            <a:endParaRPr lang="en-GB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7259" y="0"/>
            <a:ext cx="48463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90827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2585"/>
            <a:ext cx="9982200" cy="1006475"/>
          </a:xfrm>
        </p:spPr>
        <p:txBody>
          <a:bodyPr/>
          <a:lstStyle/>
          <a:p>
            <a:r>
              <a:rPr lang="en-GB" altLang="hu-HU" dirty="0">
                <a:solidFill>
                  <a:srgbClr val="000000"/>
                </a:solidFill>
              </a:rPr>
              <a:t>Atlantic</a:t>
            </a:r>
            <a:endParaRPr lang="en-GB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9398" y="731520"/>
            <a:ext cx="7485961" cy="563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89293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1470" y="365125"/>
            <a:ext cx="4071650" cy="1006475"/>
          </a:xfrm>
        </p:spPr>
        <p:txBody>
          <a:bodyPr>
            <a:noAutofit/>
          </a:bodyPr>
          <a:lstStyle/>
          <a:p>
            <a:r>
              <a:rPr lang="en-GB" altLang="hu-HU" dirty="0" err="1">
                <a:solidFill>
                  <a:srgbClr val="000000"/>
                </a:solidFill>
              </a:rPr>
              <a:t>Northsea</a:t>
            </a:r>
            <a:r>
              <a:rPr lang="en-GB" altLang="hu-HU" dirty="0">
                <a:solidFill>
                  <a:srgbClr val="000000"/>
                </a:solidFill>
              </a:rPr>
              <a:t> - Mediterranean</a:t>
            </a:r>
            <a:endParaRPr lang="en-GB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7765" y="0"/>
            <a:ext cx="48463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70908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0"/>
            <a:ext cx="9982200" cy="1006475"/>
          </a:xfrm>
        </p:spPr>
        <p:txBody>
          <a:bodyPr/>
          <a:lstStyle/>
          <a:p>
            <a:r>
              <a:rPr lang="en-GB" altLang="hu-HU" dirty="0">
                <a:solidFill>
                  <a:srgbClr val="000000"/>
                </a:solidFill>
              </a:rPr>
              <a:t>Rhine - Danube</a:t>
            </a:r>
            <a:endParaRPr lang="en-GB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742813"/>
            <a:ext cx="7507995" cy="5652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66331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3602"/>
            <a:ext cx="9982200" cy="1006475"/>
          </a:xfrm>
        </p:spPr>
        <p:txBody>
          <a:bodyPr>
            <a:normAutofit/>
          </a:bodyPr>
          <a:lstStyle/>
          <a:p>
            <a:r>
              <a:rPr lang="hu-HU" altLang="hu-HU" dirty="0">
                <a:solidFill>
                  <a:srgbClr val="000000"/>
                </a:solidFill>
              </a:rPr>
              <a:t>TEN-T folyosók 2017</a:t>
            </a:r>
            <a:endParaRPr lang="en-US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703381"/>
            <a:ext cx="7563080" cy="5686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8891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568"/>
            <a:ext cx="9982200" cy="1006475"/>
          </a:xfrm>
        </p:spPr>
        <p:txBody>
          <a:bodyPr/>
          <a:lstStyle/>
          <a:p>
            <a:r>
              <a:rPr lang="hu-HU" altLang="hu-HU" dirty="0">
                <a:solidFill>
                  <a:srgbClr val="000000"/>
                </a:solidFill>
              </a:rPr>
              <a:t>TEN-T folyosók 2017 - utak</a:t>
            </a:r>
            <a:endParaRPr lang="en-US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739003"/>
            <a:ext cx="7695282" cy="5659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89440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0"/>
            <a:ext cx="9982200" cy="1006475"/>
          </a:xfrm>
        </p:spPr>
        <p:txBody>
          <a:bodyPr/>
          <a:lstStyle/>
          <a:p>
            <a:r>
              <a:rPr lang="hu-HU" altLang="hu-HU" dirty="0">
                <a:solidFill>
                  <a:srgbClr val="000000"/>
                </a:solidFill>
              </a:rPr>
              <a:t>TEN-T folyosók 2017 – vasúti, légi</a:t>
            </a:r>
            <a:endParaRPr lang="en-US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747058"/>
            <a:ext cx="7711808" cy="5649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15105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3602"/>
            <a:ext cx="9982200" cy="1006475"/>
          </a:xfrm>
        </p:spPr>
        <p:txBody>
          <a:bodyPr>
            <a:normAutofit/>
          </a:bodyPr>
          <a:lstStyle/>
          <a:p>
            <a:r>
              <a:rPr lang="hu-HU" altLang="hu-HU" dirty="0">
                <a:solidFill>
                  <a:srgbClr val="000000"/>
                </a:solidFill>
              </a:rPr>
              <a:t>TEN-T folyosók 2017 - áruszállítás</a:t>
            </a:r>
            <a:endParaRPr lang="en-US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762000"/>
            <a:ext cx="7673248" cy="5621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47581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0"/>
            <a:ext cx="9982200" cy="1006475"/>
          </a:xfrm>
        </p:spPr>
        <p:txBody>
          <a:bodyPr>
            <a:normAutofit/>
          </a:bodyPr>
          <a:lstStyle/>
          <a:p>
            <a:r>
              <a:rPr lang="hu-HU" altLang="hu-HU" dirty="0">
                <a:solidFill>
                  <a:srgbClr val="000000"/>
                </a:solidFill>
              </a:rPr>
              <a:t>TEN-T folyosók 2017 – vízi utak</a:t>
            </a:r>
            <a:endParaRPr lang="en-US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745797"/>
            <a:ext cx="7585113" cy="556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535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08214" y="620713"/>
            <a:ext cx="7991475" cy="6413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u-HU" altLang="hu-HU"/>
              <a:t>Közlekedési hálózatok jellemzői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08213" y="1773238"/>
            <a:ext cx="7631112" cy="4392612"/>
          </a:xfrm>
        </p:spPr>
        <p:txBody>
          <a:bodyPr/>
          <a:lstStyle/>
          <a:p>
            <a:pPr marL="533400" indent="-533400" algn="just">
              <a:spcAft>
                <a:spcPct val="20000"/>
              </a:spcAft>
            </a:pPr>
            <a:r>
              <a:rPr lang="hu-HU" altLang="hu-HU" sz="2400"/>
              <a:t>A forgalom sűrűségének növekedésével a sebesség csökken, a szabad forgalom kötötté válik, majd kialakul a torlódás.</a:t>
            </a:r>
          </a:p>
          <a:p>
            <a:pPr marL="533400" indent="-533400" algn="just">
              <a:spcAft>
                <a:spcPct val="20000"/>
              </a:spcAft>
            </a:pPr>
            <a:r>
              <a:rPr lang="hu-HU" altLang="hu-HU" sz="2400"/>
              <a:t>Egy adott forgalomnagysághoz két különböző sebesség érték tartozhat, egy szabadabb és egy torlódásos helyzetet jellemző. A legnagyobb forgalom a kritikus sebesség mellett érhető el.</a:t>
            </a:r>
          </a:p>
          <a:p>
            <a:pPr marL="533400" indent="-533400" algn="just">
              <a:spcAft>
                <a:spcPct val="20000"/>
              </a:spcAft>
            </a:pPr>
            <a:r>
              <a:rPr lang="hu-HU" altLang="hu-HU" sz="2400"/>
              <a:t>Egy adott forgalomnagysághoz két különböző sűrűség érték tartozhat, egy szabadabb és egy torlódásos helyzetet jellemző. A legnagyobb járműsűrűség a torlódásban valósul meg.</a:t>
            </a:r>
          </a:p>
        </p:txBody>
      </p:sp>
      <p:sp>
        <p:nvSpPr>
          <p:cNvPr id="14340" name="Dia számának helye 5"/>
          <p:cNvSpPr txBox="1">
            <a:spLocks noGrp="1"/>
          </p:cNvSpPr>
          <p:nvPr/>
        </p:nvSpPr>
        <p:spPr bwMode="auto">
          <a:xfrm>
            <a:off x="8616950" y="6308725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85000"/>
              <a:buChar char="•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FB6CB942-2332-4A03-9442-30284C8CAFD0}" type="slidenum">
              <a:rPr lang="hu-HU" altLang="hu-HU" sz="1800" b="0">
                <a:solidFill>
                  <a:schemeClr val="accent1"/>
                </a:solidFill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r>
              <a:rPr lang="hu-HU" altLang="hu-HU" sz="1800" b="0">
                <a:solidFill>
                  <a:schemeClr val="accent1"/>
                </a:solidFill>
              </a:rPr>
              <a:t>/60</a:t>
            </a:r>
          </a:p>
        </p:txBody>
      </p:sp>
    </p:spTree>
    <p:extLst>
      <p:ext uri="{BB962C8B-B14F-4D97-AF65-F5344CB8AC3E}">
        <p14:creationId xmlns:p14="http://schemas.microsoft.com/office/powerpoint/2010/main" val="653750457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dirty="0">
                <a:solidFill>
                  <a:srgbClr val="000000"/>
                </a:solidFill>
              </a:rPr>
              <a:t>TEN-T folyosók 2017 – utak hazánkban</a:t>
            </a:r>
            <a:endParaRPr lang="en-US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9964" y="1165309"/>
            <a:ext cx="7932420" cy="5166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79203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599" y="365125"/>
            <a:ext cx="10548651" cy="1006475"/>
          </a:xfrm>
        </p:spPr>
        <p:txBody>
          <a:bodyPr>
            <a:normAutofit/>
          </a:bodyPr>
          <a:lstStyle/>
          <a:p>
            <a:r>
              <a:rPr lang="hu-HU" altLang="hu-HU" dirty="0">
                <a:solidFill>
                  <a:srgbClr val="000000"/>
                </a:solidFill>
              </a:rPr>
              <a:t>TEN-T folyosók 2017 – vasúti, légi hazánkban</a:t>
            </a:r>
            <a:endParaRPr lang="en-US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542" y="1189913"/>
            <a:ext cx="8050116" cy="5161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14490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dirty="0">
                <a:solidFill>
                  <a:srgbClr val="000000"/>
                </a:solidFill>
              </a:rPr>
              <a:t>TEN-T folyosók 2017 – </a:t>
            </a:r>
            <a:r>
              <a:rPr lang="hu-HU" altLang="hu-HU" dirty="0" err="1">
                <a:solidFill>
                  <a:srgbClr val="000000"/>
                </a:solidFill>
              </a:rPr>
              <a:t>áruszáll</a:t>
            </a:r>
            <a:r>
              <a:rPr lang="hu-HU" altLang="hu-HU" dirty="0">
                <a:solidFill>
                  <a:srgbClr val="000000"/>
                </a:solidFill>
              </a:rPr>
              <a:t>. hazánkban</a:t>
            </a:r>
            <a:endParaRPr lang="en-US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6602" y="1217823"/>
            <a:ext cx="799338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68196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dirty="0">
                <a:solidFill>
                  <a:srgbClr val="000000"/>
                </a:solidFill>
              </a:rPr>
              <a:t>TEN-T folyosók 2017 – vízi utak hazánkban</a:t>
            </a:r>
            <a:endParaRPr lang="en-US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2350" y="1231319"/>
            <a:ext cx="7597140" cy="4968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61642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TEN-T folyosó kijelölés folyamata</a:t>
            </a:r>
            <a:endParaRPr lang="en-US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121" y="1536816"/>
            <a:ext cx="6815328" cy="4401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79541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08214" y="620713"/>
            <a:ext cx="7991475" cy="6413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u-HU" altLang="hu-HU"/>
              <a:t>Az USA államközi autópálya hálózata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08213" y="1773238"/>
            <a:ext cx="7631112" cy="4392612"/>
          </a:xfrm>
        </p:spPr>
        <p:txBody>
          <a:bodyPr/>
          <a:lstStyle/>
          <a:p>
            <a:pPr marL="533400" indent="-533400" algn="just"/>
            <a:r>
              <a:rPr lang="hu-HU" altLang="hu-HU" sz="2400"/>
              <a:t>Az USA területén 62 fő államközi autópálya tengely található, melyből 27 kelet-nyugati és 35 észak-déli irányú. A 47 ezer mérföldes (76 ezer km) államközi (Interstate) autópálya hálózat nagy része az 1960-as és 70-es években épült, részben honvédelmi céllal, és nagymértékben segítette a gazdasági növekedést.</a:t>
            </a:r>
          </a:p>
          <a:p>
            <a:pPr marL="533400" indent="-533400" algn="just"/>
            <a:r>
              <a:rPr lang="hu-HU" altLang="hu-HU" sz="2400"/>
              <a:t>A teljes úthálózat 1 %-át képviselő államközi autópályákon bonyolódik az összes forgalmi teljesítmény 24 %-a és a nehéz teherfogalom 41 %-a. Az Interstate hálózat 32 %-át kitevő városi elemeket terheli a hálózat forgalmának 63 %-a.</a:t>
            </a:r>
          </a:p>
        </p:txBody>
      </p:sp>
      <p:sp>
        <p:nvSpPr>
          <p:cNvPr id="65540" name="Dia számának helye 5"/>
          <p:cNvSpPr txBox="1">
            <a:spLocks noGrp="1"/>
          </p:cNvSpPr>
          <p:nvPr/>
        </p:nvSpPr>
        <p:spPr bwMode="auto">
          <a:xfrm>
            <a:off x="8616950" y="6308725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85000"/>
              <a:buChar char="•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B196F8BD-3353-4C0B-870B-CD17B100E6CA}" type="slidenum">
              <a:rPr lang="hu-HU" altLang="hu-HU" sz="1800" b="0">
                <a:solidFill>
                  <a:schemeClr val="accent1"/>
                </a:solidFill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55</a:t>
            </a:fld>
            <a:r>
              <a:rPr lang="hu-HU" altLang="hu-HU" sz="1800" b="0">
                <a:solidFill>
                  <a:schemeClr val="accent1"/>
                </a:solidFill>
              </a:rPr>
              <a:t>/60</a:t>
            </a:r>
          </a:p>
        </p:txBody>
      </p:sp>
      <p:sp>
        <p:nvSpPr>
          <p:cNvPr id="65541" name="Text Box 6"/>
          <p:cNvSpPr txBox="1">
            <a:spLocks noChangeArrowheads="1"/>
          </p:cNvSpPr>
          <p:nvPr/>
        </p:nvSpPr>
        <p:spPr bwMode="auto">
          <a:xfrm>
            <a:off x="2782889" y="6340475"/>
            <a:ext cx="69119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85000"/>
              <a:buChar char="•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hu-HU" altLang="hu-HU" sz="1400" b="0"/>
              <a:t>Forrás: Transportation Reboot: Restarting America’s Most Essential Operating System </a:t>
            </a:r>
            <a:r>
              <a:rPr lang="hu-HU" altLang="hu-HU" sz="1400" b="0">
                <a:solidFill>
                  <a:schemeClr val="tx1"/>
                </a:solidFill>
                <a:hlinkClick r:id="rId2"/>
              </a:rPr>
              <a:t>http://ExpandingCapacity.transportation.org</a:t>
            </a:r>
            <a:endParaRPr lang="hu-HU" altLang="hu-HU" sz="14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012077"/>
      </p:ext>
    </p:extLst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08214" y="620713"/>
            <a:ext cx="7991475" cy="6413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u-HU" altLang="hu-HU"/>
              <a:t>Az USA államközi autópálya hálózata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08213" y="1773238"/>
            <a:ext cx="7631112" cy="4392612"/>
          </a:xfrm>
        </p:spPr>
        <p:txBody>
          <a:bodyPr/>
          <a:lstStyle/>
          <a:p>
            <a:pPr marL="533400" indent="-533400" algn="just"/>
            <a:r>
              <a:rPr lang="hu-HU" altLang="hu-HU" sz="2400"/>
              <a:t>A közeljövő legfontosabb feladata az értékek megőrzése, az elöregedő hálózati elemek (utak és hidak) felújítása, a kapacitások szükséges bővítése. A 210 ezer sávkilométer útpálya és a mintegy 55 ezer híd, valamint a közel 15 ezer csomópont többsége nem felel meg a jelenleg érvényes szabványoknak és biztonsági előírásoknak.</a:t>
            </a:r>
          </a:p>
          <a:p>
            <a:pPr marL="533400" indent="-533400" algn="just"/>
            <a:r>
              <a:rPr lang="hu-HU" altLang="hu-HU" sz="2400"/>
              <a:t>Az állagmegóvó és felújító beavatkozások mellett elsődleges cél a közlekedésbiztonság növelése és a hálózat folyamatos működésének biztosítása, továbbá a rendszer optimális teljesítőképességének elérése. </a:t>
            </a:r>
          </a:p>
        </p:txBody>
      </p:sp>
      <p:sp>
        <p:nvSpPr>
          <p:cNvPr id="66564" name="Dia számának helye 5"/>
          <p:cNvSpPr txBox="1">
            <a:spLocks noGrp="1"/>
          </p:cNvSpPr>
          <p:nvPr/>
        </p:nvSpPr>
        <p:spPr bwMode="auto">
          <a:xfrm>
            <a:off x="8616950" y="6308725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85000"/>
              <a:buChar char="•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F81E80A7-289C-4D2C-AA42-FE8012BB4E54}" type="slidenum">
              <a:rPr lang="hu-HU" altLang="hu-HU" sz="1800" b="0">
                <a:solidFill>
                  <a:schemeClr val="accent1"/>
                </a:solidFill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56</a:t>
            </a:fld>
            <a:r>
              <a:rPr lang="hu-HU" altLang="hu-HU" sz="1800" b="0">
                <a:solidFill>
                  <a:schemeClr val="accent1"/>
                </a:solidFill>
              </a:rPr>
              <a:t>/60</a:t>
            </a:r>
          </a:p>
        </p:txBody>
      </p:sp>
      <p:sp>
        <p:nvSpPr>
          <p:cNvPr id="66565" name="Text Box 6"/>
          <p:cNvSpPr txBox="1">
            <a:spLocks noChangeArrowheads="1"/>
          </p:cNvSpPr>
          <p:nvPr/>
        </p:nvSpPr>
        <p:spPr bwMode="auto">
          <a:xfrm>
            <a:off x="2782889" y="6340475"/>
            <a:ext cx="69119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85000"/>
              <a:buChar char="•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hu-HU" altLang="hu-HU" sz="1400" b="0"/>
              <a:t>Forrás: Transportation Reboot: Restarting America’s Most Essential Operating System </a:t>
            </a:r>
            <a:r>
              <a:rPr lang="hu-HU" altLang="hu-HU" sz="1400" b="0">
                <a:solidFill>
                  <a:schemeClr val="tx1"/>
                </a:solidFill>
                <a:hlinkClick r:id="rId2"/>
              </a:rPr>
              <a:t>http://ExpandingCapacity.transportation.org</a:t>
            </a:r>
            <a:endParaRPr lang="hu-HU" altLang="hu-HU" sz="14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475637"/>
      </p:ext>
    </p:extLst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79651" y="333375"/>
            <a:ext cx="7991475" cy="6413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u-HU" altLang="hu-HU"/>
              <a:t>Az USA államközi autópálya hálózata</a:t>
            </a:r>
          </a:p>
        </p:txBody>
      </p:sp>
      <p:sp>
        <p:nvSpPr>
          <p:cNvPr id="67587" name="Dia számának helye 5"/>
          <p:cNvSpPr txBox="1">
            <a:spLocks noGrp="1"/>
          </p:cNvSpPr>
          <p:nvPr/>
        </p:nvSpPr>
        <p:spPr bwMode="auto">
          <a:xfrm>
            <a:off x="8616950" y="6308725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85000"/>
              <a:buChar char="•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E116E4D5-CBE2-4AD8-9B44-4F8CF600D3B0}" type="slidenum">
              <a:rPr lang="hu-HU" altLang="hu-HU" sz="1800" b="0">
                <a:solidFill>
                  <a:schemeClr val="accent1"/>
                </a:solidFill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57</a:t>
            </a:fld>
            <a:r>
              <a:rPr lang="hu-HU" altLang="hu-HU" sz="1800" b="0">
                <a:solidFill>
                  <a:schemeClr val="accent1"/>
                </a:solidFill>
              </a:rPr>
              <a:t>/60</a:t>
            </a:r>
          </a:p>
        </p:txBody>
      </p:sp>
      <p:pic>
        <p:nvPicPr>
          <p:cNvPr id="67588" name="Picture 6" descr="689px-Map_of_current_Interstates_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8" y="1268414"/>
            <a:ext cx="7561262" cy="474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9" name="Picture 7" descr="100px-I-80_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50" y="5229225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0" name="Text Box 8"/>
          <p:cNvSpPr txBox="1">
            <a:spLocks noChangeArrowheads="1"/>
          </p:cNvSpPr>
          <p:nvPr/>
        </p:nvSpPr>
        <p:spPr bwMode="auto">
          <a:xfrm>
            <a:off x="2495550" y="6308725"/>
            <a:ext cx="7416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85000"/>
              <a:buChar char="•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hu-HU" altLang="hu-HU" sz="1400" b="0"/>
              <a:t>Forrás:</a:t>
            </a:r>
            <a:r>
              <a:rPr lang="hu-HU" altLang="hu-HU" sz="1400" b="0">
                <a:solidFill>
                  <a:schemeClr val="tx1"/>
                </a:solidFill>
              </a:rPr>
              <a:t> </a:t>
            </a:r>
            <a:r>
              <a:rPr lang="hu-HU" altLang="hu-HU" sz="1400" b="0">
                <a:solidFill>
                  <a:schemeClr val="tx1"/>
                </a:solidFill>
                <a:hlinkClick r:id="rId4"/>
              </a:rPr>
              <a:t>http://en.wikipedia.org/w/index.php?title=File:Map_of_current_Interstates.svg&amp;page=1</a:t>
            </a:r>
            <a:r>
              <a:rPr lang="hu-HU" altLang="hu-HU" sz="1400" b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76666274"/>
      </p:ext>
    </p:extLst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08214" y="188913"/>
            <a:ext cx="7991475" cy="6413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u-HU" altLang="hu-HU"/>
              <a:t>Az USA államközi autópálya hálózata</a:t>
            </a:r>
          </a:p>
        </p:txBody>
      </p:sp>
      <p:sp>
        <p:nvSpPr>
          <p:cNvPr id="68611" name="Dia számának helye 5"/>
          <p:cNvSpPr txBox="1">
            <a:spLocks noGrp="1"/>
          </p:cNvSpPr>
          <p:nvPr/>
        </p:nvSpPr>
        <p:spPr bwMode="auto">
          <a:xfrm>
            <a:off x="8616950" y="6308725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85000"/>
              <a:buChar char="•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293F85FF-C2DC-490E-81B1-93E9B0A3A0ED}" type="slidenum">
              <a:rPr lang="hu-HU" altLang="hu-HU" sz="1800" b="0">
                <a:solidFill>
                  <a:schemeClr val="accent1"/>
                </a:solidFill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58</a:t>
            </a:fld>
            <a:r>
              <a:rPr lang="hu-HU" altLang="hu-HU" sz="1800" b="0">
                <a:solidFill>
                  <a:schemeClr val="accent1"/>
                </a:solidFill>
              </a:rPr>
              <a:t>/60</a:t>
            </a:r>
          </a:p>
        </p:txBody>
      </p:sp>
      <p:graphicFrame>
        <p:nvGraphicFramePr>
          <p:cNvPr id="68612" name="Objektum 1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070863144"/>
              </p:ext>
            </p:extLst>
          </p:nvPr>
        </p:nvGraphicFramePr>
        <p:xfrm>
          <a:off x="2135189" y="1323976"/>
          <a:ext cx="7945437" cy="4868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8967993" imgH="5499069" progId="Excel.Chart.8">
                  <p:embed/>
                </p:oleObj>
              </mc:Choice>
              <mc:Fallback>
                <p:oleObj r:id="rId2" imgW="8967993" imgH="5499069" progId="Excel.Char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lum bright="-2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189" y="1323976"/>
                        <a:ext cx="7945437" cy="4868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13" name="Szövegdoboz 2"/>
          <p:cNvSpPr txBox="1">
            <a:spLocks noChangeArrowheads="1"/>
          </p:cNvSpPr>
          <p:nvPr/>
        </p:nvSpPr>
        <p:spPr bwMode="auto">
          <a:xfrm>
            <a:off x="2424114" y="836613"/>
            <a:ext cx="75596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85000"/>
              <a:buChar char="•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2400"/>
              <a:t>Forgalmi teljesítmény milliárd járműkm (teljes hálózat)</a:t>
            </a:r>
          </a:p>
        </p:txBody>
      </p:sp>
      <p:sp>
        <p:nvSpPr>
          <p:cNvPr id="68614" name="Footer Placeholder 3"/>
          <p:cNvSpPr txBox="1">
            <a:spLocks/>
          </p:cNvSpPr>
          <p:nvPr/>
        </p:nvSpPr>
        <p:spPr bwMode="auto">
          <a:xfrm>
            <a:off x="1992314" y="6308726"/>
            <a:ext cx="792003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85000"/>
              <a:buChar char="•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400" b="0" dirty="0">
                <a:solidFill>
                  <a:schemeClr val="tx1"/>
                </a:solidFill>
              </a:rPr>
              <a:t>Forrás: The </a:t>
            </a:r>
            <a:r>
              <a:rPr lang="en-US" altLang="hu-HU" sz="1400" b="0" dirty="0">
                <a:solidFill>
                  <a:schemeClr val="tx1"/>
                </a:solidFill>
              </a:rPr>
              <a:t>Geography of Transport </a:t>
            </a:r>
            <a:r>
              <a:rPr lang="hu-HU" altLang="hu-HU" sz="1400" b="0" dirty="0">
                <a:solidFill>
                  <a:schemeClr val="tx1"/>
                </a:solidFill>
              </a:rPr>
              <a:t>Systems. </a:t>
            </a:r>
            <a:r>
              <a:rPr lang="en-US" altLang="hu-HU" sz="1400" b="0" dirty="0">
                <a:solidFill>
                  <a:schemeClr val="tx1"/>
                </a:solidFill>
              </a:rPr>
              <a:t>Copyright © 1998-2012, Dr. Jean-Paul </a:t>
            </a:r>
            <a:r>
              <a:rPr lang="en-US" altLang="hu-HU" sz="1400" b="0" dirty="0" err="1">
                <a:solidFill>
                  <a:schemeClr val="tx1"/>
                </a:solidFill>
              </a:rPr>
              <a:t>Rodrigue</a:t>
            </a:r>
            <a:r>
              <a:rPr lang="en-US" altLang="hu-HU" sz="1400" b="0" dirty="0">
                <a:solidFill>
                  <a:schemeClr val="tx1"/>
                </a:solidFill>
              </a:rPr>
              <a:t>, Dept. of Global Studies &amp; Geography, Hofstra University</a:t>
            </a:r>
            <a:r>
              <a:rPr lang="en-US" altLang="hu-HU" sz="1400" b="0" dirty="0">
                <a:solidFill>
                  <a:srgbClr val="FFC000"/>
                </a:solidFill>
              </a:rPr>
              <a:t>.</a:t>
            </a:r>
            <a:r>
              <a:rPr lang="hu-HU" altLang="hu-HU" sz="1400" b="0" dirty="0">
                <a:solidFill>
                  <a:srgbClr val="FFC000"/>
                </a:solidFill>
              </a:rPr>
              <a:t> </a:t>
            </a:r>
            <a:r>
              <a:rPr lang="en-US" altLang="hu-HU" sz="1400" b="0" dirty="0">
                <a:solidFill>
                  <a:srgbClr val="FFC000"/>
                </a:solidFill>
                <a:hlinkClick r:id="rId4"/>
              </a:rPr>
              <a:t>http://people.hofstra.edu/geotrans/index.html</a:t>
            </a:r>
            <a:r>
              <a:rPr lang="en-US" altLang="hu-HU" sz="1400" b="0" dirty="0">
                <a:solidFill>
                  <a:srgbClr val="FFC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64025140"/>
      </p:ext>
    </p:extLst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/>
              <a:t>Összefoglalás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8213" y="1557339"/>
            <a:ext cx="7772400" cy="4683125"/>
          </a:xfrm>
        </p:spPr>
        <p:txBody>
          <a:bodyPr/>
          <a:lstStyle/>
          <a:p>
            <a:pPr algn="just"/>
            <a:r>
              <a:rPr lang="hu-HU" altLang="hu-HU" sz="2400"/>
              <a:t>A forgalom nagysága egyenesen arányos a forgalom sűrűségével és a sebességgel.</a:t>
            </a:r>
          </a:p>
          <a:p>
            <a:pPr algn="just"/>
            <a:r>
              <a:rPr lang="hu-HU" altLang="hu-HU" sz="2400"/>
              <a:t>A közutak kezelő szerinti megkülönböztetése: országos közutak és önkormányzati utak.</a:t>
            </a:r>
          </a:p>
          <a:p>
            <a:pPr algn="just"/>
            <a:r>
              <a:rPr lang="hu-HU" altLang="hu-HU" sz="2400"/>
              <a:t>Az európai „E” utak hálózatát az ENSZ Európai Gazdasági Bizottság egyezménye határozza meg.</a:t>
            </a:r>
          </a:p>
          <a:p>
            <a:pPr algn="just"/>
            <a:r>
              <a:rPr lang="hu-HU" altLang="hu-HU" sz="2400"/>
              <a:t>Európa keleti felének közlekedési kapcsolatai: a páneurópai folyosók rendszere és a TINA hálózat.</a:t>
            </a:r>
          </a:p>
          <a:p>
            <a:pPr algn="just"/>
            <a:r>
              <a:rPr lang="hu-HU" altLang="hu-HU" sz="2400"/>
              <a:t>Az Európai Unió TEN-T transzeurópai közlekedési hálózatának felülvizsgálata 2013-ban történt. Kilenc fejlesztendő közlekedési folyosót javasoltak.</a:t>
            </a:r>
            <a:endParaRPr lang="hu-HU" altLang="hu-HU"/>
          </a:p>
        </p:txBody>
      </p:sp>
      <p:sp>
        <p:nvSpPr>
          <p:cNvPr id="69636" name="Dia számának helye 5"/>
          <p:cNvSpPr txBox="1">
            <a:spLocks noGrp="1"/>
          </p:cNvSpPr>
          <p:nvPr/>
        </p:nvSpPr>
        <p:spPr bwMode="auto">
          <a:xfrm>
            <a:off x="8616950" y="6308725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85000"/>
              <a:buChar char="•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8ACC07C8-7675-42E2-B91D-22A1AEE9DBB5}" type="slidenum">
              <a:rPr lang="hu-HU" altLang="hu-HU" sz="1800" b="0">
                <a:solidFill>
                  <a:schemeClr val="accent1"/>
                </a:solidFill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59</a:t>
            </a:fld>
            <a:r>
              <a:rPr lang="hu-HU" altLang="hu-HU" sz="1800" b="0">
                <a:solidFill>
                  <a:schemeClr val="accent1"/>
                </a:solidFill>
              </a:rPr>
              <a:t>/60</a:t>
            </a:r>
          </a:p>
        </p:txBody>
      </p:sp>
    </p:spTree>
    <p:extLst>
      <p:ext uri="{BB962C8B-B14F-4D97-AF65-F5344CB8AC3E}">
        <p14:creationId xmlns:p14="http://schemas.microsoft.com/office/powerpoint/2010/main" val="3102091435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08214" y="333375"/>
            <a:ext cx="7991475" cy="641350"/>
          </a:xfrm>
        </p:spPr>
        <p:txBody>
          <a:bodyPr>
            <a:normAutofit fontScale="90000"/>
          </a:bodyPr>
          <a:lstStyle/>
          <a:p>
            <a:pPr marL="533400" indent="-533400">
              <a:spcAft>
                <a:spcPct val="20000"/>
              </a:spcAft>
            </a:pPr>
            <a:r>
              <a:rPr lang="hu-HU" altLang="hu-HU"/>
              <a:t>Közlekedési hálózatok jellemzői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08213" y="1412876"/>
            <a:ext cx="7631112" cy="4752975"/>
          </a:xfrm>
        </p:spPr>
        <p:txBody>
          <a:bodyPr/>
          <a:lstStyle/>
          <a:p>
            <a:pPr marL="533400" indent="-533400"/>
            <a:r>
              <a:rPr lang="hu-HU" altLang="hu-HU"/>
              <a:t>A közlekedési hálózatok általános jellemzői:</a:t>
            </a:r>
          </a:p>
          <a:p>
            <a:pPr lvl="1">
              <a:lnSpc>
                <a:spcPct val="90000"/>
              </a:lnSpc>
            </a:pPr>
            <a:r>
              <a:rPr lang="hu-HU" altLang="hu-HU" b="1"/>
              <a:t>csomópontok és szakaszok száma,</a:t>
            </a:r>
          </a:p>
          <a:p>
            <a:pPr lvl="1">
              <a:lnSpc>
                <a:spcPct val="90000"/>
              </a:lnSpc>
            </a:pPr>
            <a:r>
              <a:rPr lang="hu-HU" altLang="hu-HU" b="1"/>
              <a:t>hálózat-sűrűség (km / km</a:t>
            </a:r>
            <a:r>
              <a:rPr lang="hu-HU" altLang="hu-HU" b="1" baseline="30000"/>
              <a:t>2</a:t>
            </a:r>
            <a:r>
              <a:rPr lang="hu-HU" altLang="hu-HU" b="1"/>
              <a:t>, km / 1000 lakos),</a:t>
            </a:r>
          </a:p>
          <a:p>
            <a:pPr lvl="1">
              <a:lnSpc>
                <a:spcPct val="90000"/>
              </a:lnSpc>
            </a:pPr>
            <a:r>
              <a:rPr lang="hu-HU" altLang="hu-HU" b="1"/>
              <a:t>a hálózati elemek (szakasz, csomópont) típusa</a:t>
            </a:r>
          </a:p>
          <a:p>
            <a:pPr lvl="1">
              <a:lnSpc>
                <a:spcPct val="90000"/>
              </a:lnSpc>
            </a:pPr>
            <a:r>
              <a:rPr lang="hu-HU" altLang="hu-HU" b="1"/>
              <a:t>a hálózati elemek minősége, állapota</a:t>
            </a:r>
          </a:p>
          <a:p>
            <a:pPr lvl="1">
              <a:lnSpc>
                <a:spcPct val="90000"/>
              </a:lnSpc>
            </a:pPr>
            <a:r>
              <a:rPr lang="hu-HU" altLang="hu-HU" b="1"/>
              <a:t>a hálózati elemek kapacitása,</a:t>
            </a:r>
          </a:p>
          <a:p>
            <a:pPr lvl="1">
              <a:lnSpc>
                <a:spcPct val="90000"/>
              </a:lnSpc>
            </a:pPr>
            <a:r>
              <a:rPr lang="hu-HU" altLang="hu-HU" b="1"/>
              <a:t>a forgalom nagysága és összetétele,</a:t>
            </a:r>
          </a:p>
          <a:p>
            <a:pPr lvl="1">
              <a:lnSpc>
                <a:spcPct val="90000"/>
              </a:lnSpc>
            </a:pPr>
            <a:r>
              <a:rPr lang="hu-HU" altLang="hu-HU" b="1"/>
              <a:t>forgalmi teljesítmény ( </a:t>
            </a:r>
            <a:r>
              <a:rPr lang="el-GR" altLang="hu-HU" b="1">
                <a:solidFill>
                  <a:schemeClr val="hlink"/>
                </a:solidFill>
                <a:cs typeface="Times New Roman" panose="02020603050405020304" pitchFamily="18" charset="0"/>
              </a:rPr>
              <a:t>Σ</a:t>
            </a:r>
            <a:r>
              <a:rPr lang="hu-HU" altLang="hu-HU" b="1">
                <a:solidFill>
                  <a:schemeClr val="hlink"/>
                </a:solidFill>
                <a:cs typeface="Times New Roman" panose="02020603050405020304" pitchFamily="18" charset="0"/>
              </a:rPr>
              <a:t> szakaszhossz * forgalom</a:t>
            </a:r>
            <a:r>
              <a:rPr lang="hu-HU" altLang="hu-HU" b="1">
                <a:cs typeface="Times New Roman" panose="02020603050405020304" pitchFamily="18" charset="0"/>
              </a:rPr>
              <a:t>),</a:t>
            </a:r>
          </a:p>
          <a:p>
            <a:pPr lvl="1">
              <a:lnSpc>
                <a:spcPct val="90000"/>
              </a:lnSpc>
            </a:pPr>
            <a:r>
              <a:rPr lang="hu-HU" altLang="hu-HU" b="1">
                <a:cs typeface="Times New Roman" panose="02020603050405020304" pitchFamily="18" charset="0"/>
              </a:rPr>
              <a:t>eljutási idők (adott pontok között),</a:t>
            </a:r>
          </a:p>
          <a:p>
            <a:pPr lvl="1">
              <a:lnSpc>
                <a:spcPct val="90000"/>
              </a:lnSpc>
            </a:pPr>
            <a:r>
              <a:rPr lang="hu-HU" altLang="hu-HU" b="1">
                <a:cs typeface="Times New Roman" panose="02020603050405020304" pitchFamily="18" charset="0"/>
              </a:rPr>
              <a:t>hibatűrő képesség (kritikus szakaszok),</a:t>
            </a:r>
          </a:p>
          <a:p>
            <a:pPr lvl="1">
              <a:lnSpc>
                <a:spcPct val="90000"/>
              </a:lnSpc>
            </a:pPr>
            <a:r>
              <a:rPr lang="hu-HU" altLang="hu-HU" b="1">
                <a:cs typeface="Times New Roman" panose="02020603050405020304" pitchFamily="18" charset="0"/>
              </a:rPr>
              <a:t>csomóponti kapcsolati lehetőségek.</a:t>
            </a:r>
          </a:p>
        </p:txBody>
      </p:sp>
      <p:sp>
        <p:nvSpPr>
          <p:cNvPr id="15364" name="Dia számának helye 5"/>
          <p:cNvSpPr txBox="1">
            <a:spLocks noGrp="1"/>
          </p:cNvSpPr>
          <p:nvPr/>
        </p:nvSpPr>
        <p:spPr bwMode="auto">
          <a:xfrm>
            <a:off x="8616950" y="6308725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85000"/>
              <a:buChar char="•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27B7F9FF-D070-450E-91FB-4DCB422D1C92}" type="slidenum">
              <a:rPr lang="hu-HU" altLang="hu-HU" sz="1800" b="0">
                <a:solidFill>
                  <a:schemeClr val="accent1"/>
                </a:solidFill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r>
              <a:rPr lang="hu-HU" altLang="hu-HU" sz="1800" b="0">
                <a:solidFill>
                  <a:schemeClr val="accent1"/>
                </a:solidFill>
              </a:rPr>
              <a:t>/60</a:t>
            </a:r>
          </a:p>
        </p:txBody>
      </p:sp>
    </p:spTree>
    <p:extLst>
      <p:ext uri="{BB962C8B-B14F-4D97-AF65-F5344CB8AC3E}">
        <p14:creationId xmlns:p14="http://schemas.microsoft.com/office/powerpoint/2010/main" val="3920546055"/>
      </p:ext>
    </p:extLst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5188" y="1484313"/>
            <a:ext cx="7916862" cy="3827462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hu-HU" altLang="hu-HU" sz="4400"/>
              <a:t>Köszönöm figyelmüket!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hu-HU" altLang="hu-HU" sz="2400"/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hu-HU" altLang="hu-HU" sz="2400"/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hu-HU" altLang="hu-HU" sz="2400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hu-HU" altLang="hu-HU" b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Dr. habil Gulyás András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hu-HU" altLang="hu-HU" b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e-mail: gulyasandras@hotmail.com</a:t>
            </a:r>
          </a:p>
        </p:txBody>
      </p:sp>
      <p:sp>
        <p:nvSpPr>
          <p:cNvPr id="70659" name="Dia számának helye 5"/>
          <p:cNvSpPr txBox="1">
            <a:spLocks noGrp="1"/>
          </p:cNvSpPr>
          <p:nvPr/>
        </p:nvSpPr>
        <p:spPr bwMode="auto">
          <a:xfrm>
            <a:off x="8616950" y="6308725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85000"/>
              <a:buChar char="•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7CA585A1-375A-4AE4-8430-BB587B3BE212}" type="slidenum">
              <a:rPr lang="hu-HU" altLang="hu-HU" sz="1800" b="0">
                <a:solidFill>
                  <a:schemeClr val="accent1"/>
                </a:solidFill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60</a:t>
            </a:fld>
            <a:r>
              <a:rPr lang="hu-HU" altLang="hu-HU" sz="1800" b="0">
                <a:solidFill>
                  <a:schemeClr val="accent1"/>
                </a:solidFill>
              </a:rPr>
              <a:t>/60</a:t>
            </a:r>
          </a:p>
        </p:txBody>
      </p:sp>
    </p:spTree>
    <p:extLst>
      <p:ext uri="{BB962C8B-B14F-4D97-AF65-F5344CB8AC3E}">
        <p14:creationId xmlns:p14="http://schemas.microsoft.com/office/powerpoint/2010/main" val="191508269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08214" y="620713"/>
            <a:ext cx="7991475" cy="6413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u-HU" altLang="hu-HU"/>
              <a:t>A hazai közúthálózat helyzete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070101" y="1577593"/>
            <a:ext cx="7767962" cy="4392612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hu-HU" altLang="hu-HU" sz="2400" dirty="0"/>
              <a:t>Az ország útállománya közutakra és magánutakra oszlik. A közutak állami tulajdonú országos közutak és önkormányzati tulajdonú helyi közutak. Az országos közutak hossza 31 319 km. A helyi közutak hossza mintegy 169 ezer km. </a:t>
            </a:r>
          </a:p>
          <a:p>
            <a:pPr algn="just">
              <a:spcAft>
                <a:spcPct val="20000"/>
              </a:spcAft>
            </a:pPr>
            <a:r>
              <a:rPr lang="hu-HU" altLang="hu-HU" sz="2400" dirty="0"/>
              <a:t>Az országos közúthálózat bonyolítja le az ország teljes közúti forgalmának kb. 75%-át. Forgalmi teljesítményben a gyorsforgalmi utak aránya hosszarányukhoz képest csaknem tízszeres.</a:t>
            </a:r>
          </a:p>
          <a:p>
            <a:pPr algn="just" eaLnBrk="1" hangingPunct="1">
              <a:lnSpc>
                <a:spcPct val="90000"/>
              </a:lnSpc>
            </a:pPr>
            <a:r>
              <a:rPr lang="hu-HU" altLang="hu-HU" sz="2400" dirty="0"/>
              <a:t>Az országos közutak hosszának 27%-a településeken halad keresztül, tehát a települések helyi forgalmának lebonyolításában is jelentős szerepet játszanak.</a:t>
            </a:r>
          </a:p>
        </p:txBody>
      </p:sp>
      <p:sp>
        <p:nvSpPr>
          <p:cNvPr id="16388" name="Dia számának helye 5"/>
          <p:cNvSpPr txBox="1">
            <a:spLocks noGrp="1"/>
          </p:cNvSpPr>
          <p:nvPr/>
        </p:nvSpPr>
        <p:spPr bwMode="auto">
          <a:xfrm>
            <a:off x="8616950" y="6308725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85000"/>
              <a:buChar char="•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8179DD05-7658-48D2-970E-4C9F29F8B649}" type="slidenum">
              <a:rPr lang="hu-HU" altLang="hu-HU" sz="1800" b="0">
                <a:solidFill>
                  <a:schemeClr val="accent1"/>
                </a:solidFill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r>
              <a:rPr lang="hu-HU" altLang="hu-HU" sz="1800" b="0">
                <a:solidFill>
                  <a:schemeClr val="accent1"/>
                </a:solidFill>
              </a:rPr>
              <a:t>/60</a:t>
            </a:r>
          </a:p>
        </p:txBody>
      </p:sp>
      <p:sp>
        <p:nvSpPr>
          <p:cNvPr id="16389" name="Szövegdoboz 5"/>
          <p:cNvSpPr txBox="1">
            <a:spLocks noChangeArrowheads="1"/>
          </p:cNvSpPr>
          <p:nvPr/>
        </p:nvSpPr>
        <p:spPr bwMode="auto">
          <a:xfrm>
            <a:off x="2501901" y="6461126"/>
            <a:ext cx="67675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85000"/>
              <a:buChar char="•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400" b="0"/>
              <a:t>Forrás: Magyar Közút Nonprofit Zrt. Országos közúti Adatbank 2013.</a:t>
            </a:r>
          </a:p>
        </p:txBody>
      </p:sp>
    </p:spTree>
    <p:extLst>
      <p:ext uri="{BB962C8B-B14F-4D97-AF65-F5344CB8AC3E}">
        <p14:creationId xmlns:p14="http://schemas.microsoft.com/office/powerpoint/2010/main" val="98810070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08214" y="620713"/>
            <a:ext cx="7991475" cy="6413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u-HU" altLang="hu-HU"/>
              <a:t>A hazai közúthálózat helyzete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08213" y="1773238"/>
            <a:ext cx="7631112" cy="4392612"/>
          </a:xfrm>
        </p:spPr>
        <p:txBody>
          <a:bodyPr/>
          <a:lstStyle/>
          <a:p>
            <a:pPr marL="533400" indent="-533400" algn="just">
              <a:spcAft>
                <a:spcPct val="20000"/>
              </a:spcAft>
            </a:pPr>
            <a:r>
              <a:rPr lang="hu-HU" altLang="hu-HU" sz="2400" dirty="0"/>
              <a:t>Az állami tulajdonú országos közutak külterületi és belterületi (átkelési) szakaszainak üzemeltetője a Magyar Közút Nonprofit Zrt., mely kezelői, forgalomtechnikai, üzemeltetési, karbantartási és felújítási feladatokat lát el ezeken az utakon. </a:t>
            </a:r>
          </a:p>
          <a:p>
            <a:pPr marL="533400" indent="-533400" algn="just">
              <a:spcAft>
                <a:spcPct val="20000"/>
              </a:spcAft>
            </a:pPr>
            <a:r>
              <a:rPr lang="hu-HU" altLang="hu-HU" sz="2400" dirty="0"/>
              <a:t>Koncessziós autópályák: M5 (1 cég) és M6-M60 (3 cég)</a:t>
            </a:r>
          </a:p>
          <a:p>
            <a:pPr marL="533400" indent="-533400" algn="just">
              <a:spcAft>
                <a:spcPct val="20000"/>
              </a:spcAft>
            </a:pPr>
            <a:r>
              <a:rPr lang="hu-HU" altLang="hu-HU" sz="2400" dirty="0"/>
              <a:t>A települések többi útja önkormányzati tulajdonban és kezelésben áll, üzemeltetésüket az önkormányzat szervezete vagy az önkormányzat által megbízott vállalkozó végzi.</a:t>
            </a:r>
          </a:p>
        </p:txBody>
      </p:sp>
      <p:sp>
        <p:nvSpPr>
          <p:cNvPr id="17412" name="Dia számának helye 5"/>
          <p:cNvSpPr txBox="1">
            <a:spLocks noGrp="1"/>
          </p:cNvSpPr>
          <p:nvPr/>
        </p:nvSpPr>
        <p:spPr bwMode="auto">
          <a:xfrm>
            <a:off x="8616950" y="6308725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85000"/>
              <a:buChar char="•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FCE3C026-89F6-472A-8ED3-60AB8FD42D3A}" type="slidenum">
              <a:rPr lang="hu-HU" altLang="hu-HU" sz="1800" b="0">
                <a:solidFill>
                  <a:schemeClr val="accent1"/>
                </a:solidFill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r>
              <a:rPr lang="hu-HU" altLang="hu-HU" sz="1800" b="0">
                <a:solidFill>
                  <a:schemeClr val="accent1"/>
                </a:solidFill>
              </a:rPr>
              <a:t>/60</a:t>
            </a:r>
          </a:p>
        </p:txBody>
      </p:sp>
    </p:spTree>
    <p:extLst>
      <p:ext uri="{BB962C8B-B14F-4D97-AF65-F5344CB8AC3E}">
        <p14:creationId xmlns:p14="http://schemas.microsoft.com/office/powerpoint/2010/main" val="2058016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81226" y="404813"/>
            <a:ext cx="7991475" cy="641350"/>
          </a:xfrm>
        </p:spPr>
        <p:txBody>
          <a:bodyPr>
            <a:normAutofit fontScale="90000"/>
          </a:bodyPr>
          <a:lstStyle/>
          <a:p>
            <a:pPr marL="533400" indent="-533400">
              <a:spcAft>
                <a:spcPct val="20000"/>
              </a:spcAft>
            </a:pPr>
            <a:r>
              <a:rPr lang="hu-HU" altLang="hu-HU"/>
              <a:t>A hazai közúthálózat helyzete</a:t>
            </a:r>
          </a:p>
        </p:txBody>
      </p:sp>
      <p:sp>
        <p:nvSpPr>
          <p:cNvPr id="19459" name="Dia számának helye 5"/>
          <p:cNvSpPr txBox="1">
            <a:spLocks noGrp="1"/>
          </p:cNvSpPr>
          <p:nvPr/>
        </p:nvSpPr>
        <p:spPr bwMode="auto">
          <a:xfrm>
            <a:off x="8616950" y="6308725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85000"/>
              <a:buChar char="•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7CF6251D-D753-4F02-99CB-882611DEAB3B}" type="slidenum">
              <a:rPr lang="hu-HU" altLang="hu-HU" sz="1800" b="0">
                <a:solidFill>
                  <a:schemeClr val="accent1"/>
                </a:solidFill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r>
              <a:rPr lang="hu-HU" altLang="hu-HU" sz="1800" b="0">
                <a:solidFill>
                  <a:schemeClr val="accent1"/>
                </a:solidFill>
              </a:rPr>
              <a:t>/60</a:t>
            </a:r>
          </a:p>
        </p:txBody>
      </p:sp>
      <p:sp>
        <p:nvSpPr>
          <p:cNvPr id="19460" name="Szövegdoboz 5"/>
          <p:cNvSpPr txBox="1">
            <a:spLocks noChangeArrowheads="1"/>
          </p:cNvSpPr>
          <p:nvPr/>
        </p:nvSpPr>
        <p:spPr bwMode="auto">
          <a:xfrm>
            <a:off x="2501901" y="6461126"/>
            <a:ext cx="67675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85000"/>
              <a:buChar char="•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400" b="0"/>
              <a:t>Forrás: Magyar Közút Nonprofit Zrt. Országos közúti Adatbank 2013.</a:t>
            </a:r>
          </a:p>
        </p:txBody>
      </p:sp>
      <p:pic>
        <p:nvPicPr>
          <p:cNvPr id="1946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901" y="1089026"/>
            <a:ext cx="7256463" cy="513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1088858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0105" id="{1F7C9884-5252-F248-9507-711DF5233D92}" vid="{474A233C-CBEA-CC4D-B57B-B2B4A59C9226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0105</Template>
  <TotalTime>0</TotalTime>
  <Words>2437</Words>
  <Application>Microsoft Office PowerPoint</Application>
  <PresentationFormat>Szélesvásznú</PresentationFormat>
  <Paragraphs>228</Paragraphs>
  <Slides>60</Slides>
  <Notes>2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60</vt:i4>
      </vt:variant>
    </vt:vector>
  </HeadingPairs>
  <TitlesOfParts>
    <vt:vector size="66" baseType="lpstr">
      <vt:lpstr>Arial</vt:lpstr>
      <vt:lpstr>Calibri</vt:lpstr>
      <vt:lpstr>Calibri Light</vt:lpstr>
      <vt:lpstr>Times New Roman</vt:lpstr>
      <vt:lpstr>Office Theme</vt:lpstr>
      <vt:lpstr>Microsoft Excel Chart</vt:lpstr>
      <vt:lpstr>Közlekedési hálózatok jellemzői, transz-európai hálózatok </vt:lpstr>
      <vt:lpstr>Az előadás tartalma</vt:lpstr>
      <vt:lpstr>Közlekedési hálózatok jellemzői</vt:lpstr>
      <vt:lpstr>Közlekedési hálózatok jellemzői</vt:lpstr>
      <vt:lpstr>Közlekedési hálózatok jellemzői</vt:lpstr>
      <vt:lpstr>Közlekedési hálózatok jellemzői</vt:lpstr>
      <vt:lpstr>A hazai közúthálózat helyzete</vt:lpstr>
      <vt:lpstr>A hazai közúthálózat helyzete</vt:lpstr>
      <vt:lpstr>A hazai közúthálózat helyzete</vt:lpstr>
      <vt:lpstr>A hazai közúthálózat helyzete</vt:lpstr>
      <vt:lpstr>A hazai közúthálózat helyzete</vt:lpstr>
      <vt:lpstr>A hazai közúthálózat helyzete</vt:lpstr>
      <vt:lpstr>Európai közlekedés – érdekes tények</vt:lpstr>
      <vt:lpstr>Európai közlekedés – érdekes tények   </vt:lpstr>
      <vt:lpstr>Európai közlekedés – érdekes tények</vt:lpstr>
      <vt:lpstr>Európai közlekedés – érdekes tények</vt:lpstr>
      <vt:lpstr>Transz-európai hálózatok – „E” utak</vt:lpstr>
      <vt:lpstr>Transz-európai hálózatok – „E” utak</vt:lpstr>
      <vt:lpstr>Transz-európai hálózatok – „E” utak</vt:lpstr>
      <vt:lpstr>Transz-európai hálózatok – „TEM”</vt:lpstr>
      <vt:lpstr>Transz-európai hálózatok – „TEM”</vt:lpstr>
      <vt:lpstr>Transz-európai hálózatok – „folyosók”</vt:lpstr>
      <vt:lpstr>Transz-európai hálózatok – „folyosók”</vt:lpstr>
      <vt:lpstr>Transz-európai hálózatok – „folyosók”</vt:lpstr>
      <vt:lpstr>Transz-európai hálózatok – „folyosók”</vt:lpstr>
      <vt:lpstr>Transz-európai hálózatok – „folyosók”</vt:lpstr>
      <vt:lpstr>Transz-európai hálózatok – „folyosók”</vt:lpstr>
      <vt:lpstr>Transz-európai hálózatok – TEN-T</vt:lpstr>
      <vt:lpstr>Transz-európai hálózatok – TEN-T</vt:lpstr>
      <vt:lpstr>Transz-európai hálózatok – TEN-T</vt:lpstr>
      <vt:lpstr>Transz-európai hálózatok – TEN-T</vt:lpstr>
      <vt:lpstr>TEN-T hálózati javaslat 2012</vt:lpstr>
      <vt:lpstr>TEN-T hálózati javaslat 2012</vt:lpstr>
      <vt:lpstr>TEN-T hálózati javaslat 2017</vt:lpstr>
      <vt:lpstr>TEN-T hálózati javaslat 2017</vt:lpstr>
      <vt:lpstr>Baltic-Adriatic</vt:lpstr>
      <vt:lpstr>Northsea - Baltic</vt:lpstr>
      <vt:lpstr>Mediterranean</vt:lpstr>
      <vt:lpstr>Orient - EastMed</vt:lpstr>
      <vt:lpstr>Scandinavian - Mediterranean</vt:lpstr>
      <vt:lpstr>Rhine -Alpine</vt:lpstr>
      <vt:lpstr>Atlantic</vt:lpstr>
      <vt:lpstr>Northsea - Mediterranean</vt:lpstr>
      <vt:lpstr>Rhine - Danube</vt:lpstr>
      <vt:lpstr>TEN-T folyosók 2017</vt:lpstr>
      <vt:lpstr>TEN-T folyosók 2017 - utak</vt:lpstr>
      <vt:lpstr>TEN-T folyosók 2017 – vasúti, légi</vt:lpstr>
      <vt:lpstr>TEN-T folyosók 2017 - áruszállítás</vt:lpstr>
      <vt:lpstr>TEN-T folyosók 2017 – vízi utak</vt:lpstr>
      <vt:lpstr>TEN-T folyosók 2017 – utak hazánkban</vt:lpstr>
      <vt:lpstr>TEN-T folyosók 2017 – vasúti, légi hazánkban</vt:lpstr>
      <vt:lpstr>TEN-T folyosók 2017 – áruszáll. hazánkban</vt:lpstr>
      <vt:lpstr>TEN-T folyosók 2017 – vízi utak hazánkban</vt:lpstr>
      <vt:lpstr>TEN-T folyosó kijelölés folyamata</vt:lpstr>
      <vt:lpstr>Az USA államközi autópálya hálózata</vt:lpstr>
      <vt:lpstr>Az USA államközi autópálya hálózata</vt:lpstr>
      <vt:lpstr>Az USA államközi autópálya hálózata</vt:lpstr>
      <vt:lpstr>Az USA államközi autópálya hálózata</vt:lpstr>
      <vt:lpstr>Összefoglalás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2018-01-06T15:25:34Z</dcterms:created>
  <dcterms:modified xsi:type="dcterms:W3CDTF">2021-01-31T10:18:47Z</dcterms:modified>
</cp:coreProperties>
</file>