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410" r:id="rId4"/>
    <p:sldId id="415" r:id="rId5"/>
    <p:sldId id="416" r:id="rId6"/>
    <p:sldId id="418" r:id="rId7"/>
    <p:sldId id="306" r:id="rId8"/>
    <p:sldId id="307" r:id="rId9"/>
    <p:sldId id="308" r:id="rId10"/>
    <p:sldId id="315" r:id="rId11"/>
    <p:sldId id="316" r:id="rId12"/>
    <p:sldId id="318" r:id="rId13"/>
    <p:sldId id="319" r:id="rId14"/>
    <p:sldId id="387" r:id="rId15"/>
    <p:sldId id="428" r:id="rId16"/>
    <p:sldId id="397" r:id="rId17"/>
    <p:sldId id="343" r:id="rId18"/>
    <p:sldId id="345" r:id="rId19"/>
    <p:sldId id="359" r:id="rId20"/>
    <p:sldId id="419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82"/>
  </p:normalViewPr>
  <p:slideViewPr>
    <p:cSldViewPr snapToGrid="0" snapToObjects="1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C8649-6054-478B-AFC2-EA12F1DA591A}" type="datetimeFigureOut">
              <a:rPr lang="hu-HU" smtClean="0"/>
              <a:t>2021. 02. 03.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0875-D90E-4C37-99E3-984BB272FA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89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835" y="373650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b="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4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/>
          <a:lstStyle/>
          <a:p>
            <a:fld id="{7E2B6E7F-0ED2-0D40-8CB0-BC95357CC5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14F6F8-86EE-4C43-9FDD-D9B656D1172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879481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894" y="1650812"/>
            <a:ext cx="10515600" cy="4521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25EE-EBB3-664B-9DDC-859AFA2C0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yazat.gov.hu/mobilitas-operativ-progra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yazat.gov.hu/mobilitas-operativ-progra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ki.sze.hu/ejegyzet/ejegyzet/kozlekedestan/14whtml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gulyasandras@hot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892" y="1887974"/>
            <a:ext cx="7734382" cy="118253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altLang="hu-HU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Közlekedéspolitika, stratégia,  hálózatfejlesztés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56" y="3198618"/>
            <a:ext cx="3860800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5252" y="3961746"/>
            <a:ext cx="6665205" cy="1584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dirty="0"/>
              <a:t>Közlekedési hálózatok L1b előadás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dirty="0"/>
              <a:t>dr. Gulyás András</a:t>
            </a:r>
          </a:p>
        </p:txBody>
      </p:sp>
    </p:spTree>
    <p:extLst>
      <p:ext uri="{BB962C8B-B14F-4D97-AF65-F5344CB8AC3E}">
        <p14:creationId xmlns:p14="http://schemas.microsoft.com/office/powerpoint/2010/main" val="18389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74993"/>
            <a:ext cx="7579705" cy="5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78530"/>
            <a:ext cx="7614491" cy="53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/>
          </a:bodyPr>
          <a:lstStyle/>
          <a:p>
            <a:r>
              <a:rPr lang="hu-HU" sz="3000" dirty="0"/>
              <a:t>Magyarország 2014-2020 között kb. 12 000 </a:t>
            </a:r>
            <a:r>
              <a:rPr lang="hu-HU" sz="3000" dirty="0" err="1"/>
              <a:t>Md</a:t>
            </a:r>
            <a:r>
              <a:rPr lang="hu-HU" sz="3000" dirty="0"/>
              <a:t> Ft fejlesztési forrást használhat fel EU támogatással</a:t>
            </a:r>
          </a:p>
          <a:p>
            <a:r>
              <a:rPr lang="hu-HU" sz="3000" dirty="0"/>
              <a:t>Az egy lakosra jutó támogatási összeg 712 ezer Ft (50 ezerrel több, mint 2007-2014 között)</a:t>
            </a:r>
          </a:p>
          <a:p>
            <a:r>
              <a:rPr lang="hu-HU" sz="3000" dirty="0"/>
              <a:t>A Kormány döntése alapján az IKOP a 2014-2020-as források 13,3%-ával rendelkezik, ezek 81,1%-ban Kohéziós Alapból,18,9%-ban Európai Regionális Fejlesztési Alapból erednek</a:t>
            </a:r>
          </a:p>
          <a:p>
            <a:pPr>
              <a:lnSpc>
                <a:spcPct val="100000"/>
              </a:lnSpc>
            </a:pPr>
            <a:r>
              <a:rPr lang="hu-HU" dirty="0"/>
              <a:t>Felhasználás szabályozása: 1696/2014. (XI. 26.) Korm. hat., 1199/2015. (III. 31.) Korm. hat., 1247/2016. (V. 18.) Korm. hat., 1145/2017. (III. 20.) Korm. hat., 1846/2017. (XI. 14.) Korm. hat., 1961/2017. (XII. 18.) Korm. hat.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979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dirty="0"/>
              <a:t>1. Prioritás: Nemzetközi (TEN-T) közúti elérhetőség javítása</a:t>
            </a:r>
          </a:p>
          <a:p>
            <a:r>
              <a:rPr lang="hu-HU" dirty="0"/>
              <a:t>2. Prioritás: Nemzetközi (TEN-T) vasúti és vízi úti elérhetőség javítása</a:t>
            </a:r>
          </a:p>
          <a:p>
            <a:r>
              <a:rPr lang="hu-HU" dirty="0"/>
              <a:t>3. Prioritás: Fenntartható városi közlekedés fejlesztése és elővárosi vasúti elérhetőség javítása</a:t>
            </a:r>
          </a:p>
          <a:p>
            <a:r>
              <a:rPr lang="hu-HU" dirty="0"/>
              <a:t>4. Prioritás: A TEN-T hálózat közúti elérhetőségének javítása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77" y="4483865"/>
            <a:ext cx="3569465" cy="13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4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2DC78B0-7B57-420A-82D6-C7B1B307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</a:rPr>
              <a:t>Mobilitás Operatív Program 2021 - 2027</a:t>
            </a:r>
            <a:endParaRPr lang="hu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0BC1BF-DAE4-4F49-8DB1-5A1B3DA029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 Európai Bizottság által meghirdetett Európai Zöld Megállapodás célul tűzi ki a fenntartható és intelligens mobilitásra való áttérést, tekintve, hogy a közlekedés felelős az Unió üvegházhatású-gázkibocsátásának negyedéért, és ez az arány egyre nő. Ezek a feladatok kapnak helyet a Mobilitás Operatív Programban (MIOP), mely az Integrált Közlekedésfejlesztési Operatív Program (IKOP) folytatásának tekinthető.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 operatív program az Unió által meghatározott „Zöldebb, karbonszegény Európa” (PO2) és kiemelten a „Jobban összekapcsolt Európa – mobilitás és regionális IKT-összekapcsoltság” (PO3) szakpolitikai célkitűzésekhez kapcsolódik.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doboz 7">
            <a:extLst>
              <a:ext uri="{FF2B5EF4-FFF2-40B4-BE49-F238E27FC236}">
                <a16:creationId xmlns:a16="http://schemas.microsoft.com/office/drawing/2014/main" id="{9520F189-AE74-49A8-999A-EDE8E845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5" y="6349863"/>
            <a:ext cx="5055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https://www.palyazat.gov.hu/mobilitas-operativ-program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1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2DC78B0-7B57-420A-82D6-C7B1B307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</a:rPr>
              <a:t>Mobilitás Operatív Program 2021 - 2027</a:t>
            </a:r>
            <a:endParaRPr lang="hu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0BC1BF-DAE4-4F49-8DB1-5A1B3DA029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>
            <a:normAutofit/>
          </a:bodyPr>
          <a:lstStyle/>
          <a:p>
            <a:r>
              <a:rPr lang="hu-HU" dirty="0">
                <a:effectLst/>
                <a:ea typeface="Times New Roman" panose="02020603050405020304" pitchFamily="18" charset="0"/>
              </a:rPr>
              <a:t>Az OP három prioritási tengelyből áll, mely egyedi célkitűzésekre és beavatkozási területekre bontható tovább.</a:t>
            </a:r>
            <a:endParaRPr lang="hu-HU" sz="4000" dirty="0"/>
          </a:p>
        </p:txBody>
      </p:sp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E0BB1DF0-4219-45F1-8EA0-175CC3B946C8}"/>
              </a:ext>
            </a:extLst>
          </p:cNvPr>
          <p:cNvGraphicFramePr>
            <a:graphicFrameLocks noGrp="1"/>
          </p:cNvGraphicFramePr>
          <p:nvPr/>
        </p:nvGraphicFramePr>
        <p:xfrm>
          <a:off x="702734" y="2687320"/>
          <a:ext cx="10281354" cy="310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466">
                  <a:extLst>
                    <a:ext uri="{9D8B030D-6E8A-4147-A177-3AD203B41FA5}">
                      <a16:colId xmlns:a16="http://schemas.microsoft.com/office/drawing/2014/main" val="2292297890"/>
                    </a:ext>
                  </a:extLst>
                </a:gridCol>
                <a:gridCol w="2781770">
                  <a:extLst>
                    <a:ext uri="{9D8B030D-6E8A-4147-A177-3AD203B41FA5}">
                      <a16:colId xmlns:a16="http://schemas.microsoft.com/office/drawing/2014/main" val="3121032745"/>
                    </a:ext>
                  </a:extLst>
                </a:gridCol>
                <a:gridCol w="3427118">
                  <a:extLst>
                    <a:ext uri="{9D8B030D-6E8A-4147-A177-3AD203B41FA5}">
                      <a16:colId xmlns:a16="http://schemas.microsoft.com/office/drawing/2014/main" val="696601563"/>
                    </a:ext>
                  </a:extLst>
                </a:gridCol>
              </a:tblGrid>
              <a:tr h="731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Prioritási tengely</a:t>
                      </a:r>
                      <a:endParaRPr lang="hu-H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Finanszírozó Alap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Régiókategória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72313692"/>
                  </a:ext>
                </a:extLst>
              </a:tr>
              <a:tr h="790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Tiszta üzemű városi-elővárosi közlekedés erősítése 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ERFA, KA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fejlett, kevésbé fejlett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37644241"/>
                  </a:ext>
                </a:extLst>
              </a:tr>
              <a:tr h="790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TEN-T vasúti és regionális intermodális közlekedés fejlesztése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fejlett, kevésbé fejlett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14108904"/>
                  </a:ext>
                </a:extLst>
              </a:tr>
              <a:tr h="790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Fenntarthatóbb és biztonságosabb közúti mobilitás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ERFA, KA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fejlett, kevésbé fejlett</a:t>
                      </a:r>
                      <a:endParaRPr lang="hu-H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20938044"/>
                  </a:ext>
                </a:extLst>
              </a:tr>
            </a:tbl>
          </a:graphicData>
        </a:graphic>
      </p:graphicFrame>
      <p:sp>
        <p:nvSpPr>
          <p:cNvPr id="5" name="Szövegdoboz 7">
            <a:extLst>
              <a:ext uri="{FF2B5EF4-FFF2-40B4-BE49-F238E27FC236}">
                <a16:creationId xmlns:a16="http://schemas.microsoft.com/office/drawing/2014/main" id="{2F19CACD-5A16-440E-BA9D-1C0A58812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5" y="6349863"/>
            <a:ext cx="5055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https://www.palyazat.gov.hu/mobilitas-operativ-program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6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1126766" cy="4624436"/>
          </a:xfrm>
        </p:spPr>
        <p:txBody>
          <a:bodyPr>
            <a:normAutofit lnSpcReduction="10000"/>
          </a:bodyPr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transzeurópai közlekedési hálózat fejlesztésére a 2014-2020 ciklusban külön EU forrást hoztak létre: </a:t>
            </a:r>
            <a:r>
              <a:rPr lang="hu-HU" altLang="hu-HU" dirty="0" err="1">
                <a:solidFill>
                  <a:srgbClr val="000000"/>
                </a:solidFill>
              </a:rPr>
              <a:t>Connecting</a:t>
            </a:r>
            <a:r>
              <a:rPr lang="hu-HU" altLang="hu-HU" dirty="0">
                <a:solidFill>
                  <a:srgbClr val="000000"/>
                </a:solidFill>
              </a:rPr>
              <a:t> Europe </a:t>
            </a:r>
            <a:r>
              <a:rPr lang="hu-HU" altLang="hu-HU" dirty="0" err="1">
                <a:solidFill>
                  <a:srgbClr val="000000"/>
                </a:solidFill>
              </a:rPr>
              <a:t>Facility</a:t>
            </a:r>
            <a:r>
              <a:rPr lang="hu-HU" altLang="hu-HU" dirty="0">
                <a:solidFill>
                  <a:srgbClr val="000000"/>
                </a:solidFill>
              </a:rPr>
              <a:t> (CEF), Európai Hálózatfinanszírozási Eszköz.</a:t>
            </a:r>
          </a:p>
          <a:p>
            <a:pPr marL="533400" indent="-533400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Parlament és a Tanács 1316/2013/EU Rendelete (2013. december 11.) az Európai Hálózatfinanszírozási Eszköz létrehozásáról, a 913/2010/EU rendelet módosításáról és a 680/2007/EK és 67/2010/EK rendelet hatályon kívül helyezéséről</a:t>
            </a:r>
          </a:p>
          <a:p>
            <a:pPr marL="533400" indent="-533400" algn="just">
              <a:buClrTx/>
            </a:pPr>
            <a:r>
              <a:rPr lang="hu-HU" dirty="0"/>
              <a:t>A Bizottság 275/2014/EU felhatalmazáson alapuló rendelete (2014. január 7.) az Európai Hálózatfinanszírozási Eszköz létrehozásáról szóló 1316/2013/EU európai parlamenti és tanácsi rendelet I. mellékletének módosításáról</a:t>
            </a:r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0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3" y="1666195"/>
            <a:ext cx="11137783" cy="4397148"/>
          </a:xfrm>
        </p:spPr>
        <p:txBody>
          <a:bodyPr/>
          <a:lstStyle/>
          <a:p>
            <a:r>
              <a:rPr lang="hu-HU" dirty="0"/>
              <a:t>Közlekedés (teljes uniós költségvetés): 26,250 milliárd EUR, melyből</a:t>
            </a:r>
          </a:p>
          <a:p>
            <a:pPr lvl="1"/>
            <a:r>
              <a:rPr lang="hu-HU" dirty="0"/>
              <a:t>14,945 milliárd euró valamennyi tagállam részére</a:t>
            </a:r>
          </a:p>
          <a:p>
            <a:pPr lvl="1"/>
            <a:r>
              <a:rPr lang="hu-HU" dirty="0"/>
              <a:t>11,305 milliárd euró a Kohéziós Alap tagállamainak</a:t>
            </a:r>
          </a:p>
          <a:p>
            <a:pPr algn="just"/>
            <a:r>
              <a:rPr lang="hu-HU" dirty="0"/>
              <a:t>nemzeti allokáció Magyarországnak 1,08 milliárd euró, </a:t>
            </a:r>
            <a:r>
              <a:rPr lang="hu-HU" dirty="0" err="1"/>
              <a:t>max</a:t>
            </a:r>
            <a:r>
              <a:rPr lang="hu-HU" dirty="0"/>
              <a:t>. 85 %-</a:t>
            </a:r>
            <a:r>
              <a:rPr lang="pt-BR" dirty="0"/>
              <a:t>os EU támogatási aránnyal és 15 %-os</a:t>
            </a:r>
            <a:r>
              <a:rPr lang="hu-HU" dirty="0"/>
              <a:t> társfinanszírozással számolva 396 Mrd Ft.</a:t>
            </a:r>
          </a:p>
          <a:p>
            <a:r>
              <a:rPr lang="hu-HU" dirty="0"/>
              <a:t>IKOP nagyprojektekkel közös projekt előkészítési módszer</a:t>
            </a:r>
          </a:p>
          <a:p>
            <a:r>
              <a:rPr lang="hu-HU" dirty="0"/>
              <a:t>Energetika: 5,850 milliárd euró az energia infrastruktúrára.</a:t>
            </a:r>
          </a:p>
          <a:p>
            <a:r>
              <a:rPr lang="hu-HU" dirty="0"/>
              <a:t>Távközlés: 1,141 milliárd euró a szélessávú és digitális szolgáltatásokra</a:t>
            </a:r>
            <a:endParaRPr lang="en-US" dirty="0"/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Horváth Beatrix: A CEF pályázatok rendszere, projektek. Közlekedésfejlesztés Magyarországon Konferencia Balatonföldvár 2015. május 13. </a:t>
            </a:r>
          </a:p>
        </p:txBody>
      </p:sp>
    </p:spTree>
    <p:extLst>
      <p:ext uri="{BB962C8B-B14F-4D97-AF65-F5344CB8AC3E}">
        <p14:creationId xmlns:p14="http://schemas.microsoft.com/office/powerpoint/2010/main" val="417278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dirty="0"/>
              <a:t>CEF prioritások:</a:t>
            </a:r>
          </a:p>
          <a:p>
            <a:r>
              <a:rPr lang="hu-HU" dirty="0"/>
              <a:t>Határon átnyúló nagyprojektek a TEN-T hálózaton</a:t>
            </a:r>
          </a:p>
          <a:p>
            <a:r>
              <a:rPr lang="hu-HU" dirty="0"/>
              <a:t>Egyéb határon átnyúló, szűk keresztmetszet és multimodális projektek</a:t>
            </a:r>
          </a:p>
          <a:p>
            <a:r>
              <a:rPr lang="hu-HU" dirty="0"/>
              <a:t>Horizontális projektek: SESAR (légi), ERTMS (vasúti)</a:t>
            </a:r>
          </a:p>
          <a:p>
            <a:r>
              <a:rPr lang="hu-HU" dirty="0"/>
              <a:t>Egyéb telematikai alkalmazások (RIS, ITS, </a:t>
            </a:r>
            <a:r>
              <a:rPr lang="hu-HU" dirty="0" err="1"/>
              <a:t>e-Maritime</a:t>
            </a:r>
            <a:r>
              <a:rPr lang="hu-HU" dirty="0"/>
              <a:t>…)</a:t>
            </a:r>
          </a:p>
          <a:p>
            <a:r>
              <a:rPr lang="hu-HU" dirty="0"/>
              <a:t>Tengeri gyorsforgalmi utak és LNG</a:t>
            </a:r>
          </a:p>
          <a:p>
            <a:r>
              <a:rPr lang="hu-HU" dirty="0"/>
              <a:t>Új technológiák és innováció</a:t>
            </a:r>
          </a:p>
          <a:p>
            <a:r>
              <a:rPr lang="hu-HU" dirty="0"/>
              <a:t>CEF pályázati fordulók: 2014, 2015, 2016.</a:t>
            </a:r>
            <a:endParaRPr lang="en-US" dirty="0"/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334780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Horváth Beatrix: A CEF pályázatok rendszere, projektek. Közlekedésfejlesztés Magyarországon Konferencia Balatonföldvár 2015. május 13. </a:t>
            </a:r>
          </a:p>
        </p:txBody>
      </p:sp>
    </p:spTree>
    <p:extLst>
      <p:ext uri="{BB962C8B-B14F-4D97-AF65-F5344CB8AC3E}">
        <p14:creationId xmlns:p14="http://schemas.microsoft.com/office/powerpoint/2010/main" val="157582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465" y="108891"/>
            <a:ext cx="9982200" cy="1006475"/>
          </a:xfrm>
        </p:spPr>
        <p:txBody>
          <a:bodyPr/>
          <a:lstStyle/>
          <a:p>
            <a:r>
              <a:rPr lang="hu-HU" dirty="0"/>
              <a:t>NIF Zrt. Közútfejlesztési projektjei 2014-20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65" y="1115366"/>
            <a:ext cx="9083407" cy="5209822"/>
          </a:xfrm>
          <a:prstGeom prst="rect">
            <a:avLst/>
          </a:prstGeom>
        </p:spPr>
      </p:pic>
      <p:sp>
        <p:nvSpPr>
          <p:cNvPr id="12" name="Szövegdoboz 7"/>
          <p:cNvSpPr txBox="1">
            <a:spLocks noChangeArrowheads="1"/>
          </p:cNvSpPr>
          <p:nvPr/>
        </p:nvSpPr>
        <p:spPr bwMode="auto">
          <a:xfrm>
            <a:off x="407894" y="6323664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Juhász Zoltán László: Magyarországi útfejlesztések beruházói szemmel.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Közlekedéspolitika fogalma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/>
              <a:t>A közlekedés személyek, tárgyak (áruk), információk - általában technikai eszközök igénybevételével lebonyolított - tömeges, rendszeres, szervezett helyváltoztatása.</a:t>
            </a:r>
          </a:p>
          <a:p>
            <a:pPr algn="just"/>
            <a:r>
              <a:rPr lang="hu-HU" altLang="hu-HU" dirty="0"/>
              <a:t>A forgalom, mint a közlekedés egyik megjelenési formája, mindig konkrét feltételek – idő és hely - ismeretében értelmezhető.</a:t>
            </a:r>
          </a:p>
          <a:p>
            <a:pPr algn="just"/>
            <a:r>
              <a:rPr lang="hu-HU" altLang="hu-HU" dirty="0"/>
              <a:t>A közlekedéspolitika a közlekedési ágazat teljes rendszerét átfogó, az általános politikai célokkal összhangban lévő, szakmailag és tudományosan megalapozott, az indokolt helyváltoztatási igények maximális és hatékony kielégítését célzó felső szintű irányítás.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7056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Dr. Kovács Ferenc: Közlekedéstan 2002. Széchenyi István Főiskola Közlekedési és Gépészmérnöki Intézet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  <a:hlinkClick r:id="rId2"/>
              </a:rPr>
              <a:t>http://eki.sze.hu/ejegyzet/ejegyzet/kozlekedestan/14whtml.htm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39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Magyar Közút NZrt. – felújítási projektek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t="1065"/>
          <a:stretch/>
        </p:blipFill>
        <p:spPr>
          <a:xfrm>
            <a:off x="1502609" y="1243634"/>
            <a:ext cx="8357487" cy="505376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9430439" y="6180463"/>
            <a:ext cx="330506" cy="116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407894" y="634986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Szilvai József Attila: Közút üzemeltetés és felújítás emelt szinten.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9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3412646"/>
          </a:xfrm>
        </p:spPr>
        <p:txBody>
          <a:bodyPr>
            <a:normAutofit/>
          </a:bodyPr>
          <a:lstStyle/>
          <a:p>
            <a:r>
              <a:rPr lang="hu-HU" sz="4000" dirty="0"/>
              <a:t>Köszönöm a figyelmet</a:t>
            </a:r>
            <a:r>
              <a:rPr lang="en-US" sz="4000" dirty="0"/>
              <a:t>!</a:t>
            </a:r>
            <a:br>
              <a:rPr lang="hu-HU" sz="4000" dirty="0"/>
            </a:br>
            <a:r>
              <a:rPr lang="hu-HU" sz="2800" dirty="0"/>
              <a:t>dr. Gulyás András </a:t>
            </a:r>
            <a:br>
              <a:rPr lang="hu-HU" sz="2800" dirty="0"/>
            </a:br>
            <a:r>
              <a:rPr lang="hu-HU" sz="2800" dirty="0" err="1">
                <a:hlinkClick r:id="rId2"/>
              </a:rPr>
              <a:t>gulyasandras</a:t>
            </a:r>
            <a:r>
              <a:rPr lang="hu-HU" sz="2800" dirty="0">
                <a:hlinkClick r:id="rId2"/>
              </a:rPr>
              <a:t>@</a:t>
            </a:r>
            <a:r>
              <a:rPr lang="hu-HU" sz="2800" dirty="0" err="1">
                <a:hlinkClick r:id="rId2"/>
              </a:rPr>
              <a:t>hotmail.com</a:t>
            </a:r>
            <a:br>
              <a:rPr lang="hu-HU" sz="2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8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Közlekedéspolitika feladatai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/>
              <a:t>A közlekedéspolitika fő feladatai:</a:t>
            </a:r>
          </a:p>
          <a:p>
            <a:pPr algn="just"/>
            <a:r>
              <a:rPr lang="hu-HU" altLang="hu-HU" dirty="0"/>
              <a:t>elsősorban a közlekedés hosszú távú fejlesztésére vonatkozó irányelvek, és azok alapján a fő fejlesztési prioritások, programok kidolgozása,</a:t>
            </a:r>
          </a:p>
          <a:p>
            <a:pPr algn="just"/>
            <a:r>
              <a:rPr lang="hu-HU" altLang="hu-HU" dirty="0"/>
              <a:t>a közlekedési alágazatok (vasúti, közúti, városi, vízi, légi közlekedés, csővezetékes szállítás) munkamegosztási arányainak befolyásolása,</a:t>
            </a:r>
          </a:p>
          <a:p>
            <a:pPr algn="just"/>
            <a:r>
              <a:rPr lang="hu-HU" altLang="hu-HU" dirty="0"/>
              <a:t>a közlekedés gazdasági és jogi szabályozása,</a:t>
            </a:r>
          </a:p>
          <a:p>
            <a:pPr algn="just"/>
            <a:r>
              <a:rPr lang="hu-HU" altLang="hu-HU" dirty="0"/>
              <a:t>az energetikai, környezetvédelmi és biztonsági szempontok figyelembe vétele.</a:t>
            </a:r>
          </a:p>
        </p:txBody>
      </p:sp>
    </p:spTree>
    <p:extLst>
      <p:ext uri="{BB962C8B-B14F-4D97-AF65-F5344CB8AC3E}">
        <p14:creationId xmlns:p14="http://schemas.microsoft.com/office/powerpoint/2010/main" val="99396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89100"/>
            <a:ext cx="5295900" cy="4105772"/>
          </a:xfrm>
        </p:spPr>
        <p:txBody>
          <a:bodyPr/>
          <a:lstStyle/>
          <a:p>
            <a:r>
              <a:rPr lang="hu-HU" altLang="hu-HU" dirty="0"/>
              <a:t>Célok:</a:t>
            </a:r>
          </a:p>
          <a:p>
            <a:pPr algn="just"/>
            <a:r>
              <a:rPr lang="hu-HU" altLang="hu-HU" sz="2400" dirty="0"/>
              <a:t>2050-re 60 %-kal csökkenteni kell a közlekedési eredetű CO</a:t>
            </a:r>
            <a:r>
              <a:rPr lang="hu-HU" altLang="hu-HU" sz="2400" baseline="-25000" dirty="0"/>
              <a:t>2</a:t>
            </a:r>
            <a:r>
              <a:rPr lang="hu-HU" altLang="hu-HU" sz="2400" dirty="0"/>
              <a:t> kibocsátását (kevesebb energia fogyasztása),</a:t>
            </a:r>
          </a:p>
          <a:p>
            <a:pPr algn="just"/>
            <a:r>
              <a:rPr lang="hu-HU" altLang="hu-HU" sz="2400" dirty="0"/>
              <a:t>jelentősen mérsékelni kell az olajfüggőséget (tisztább energia</a:t>
            </a:r>
            <a:r>
              <a:rPr lang="hu-HU" altLang="hu-HU" sz="2400" i="1" dirty="0"/>
              <a:t> </a:t>
            </a:r>
            <a:r>
              <a:rPr lang="hu-HU" altLang="hu-HU" sz="2400" dirty="0"/>
              <a:t>használata), </a:t>
            </a:r>
          </a:p>
          <a:p>
            <a:pPr algn="just"/>
            <a:r>
              <a:rPr lang="hu-HU" sz="2400" dirty="0"/>
              <a:t>gátat kell vetni a torlódások növekedésének (jobb infrastruktúra hasznosítás szükségessége).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78" y="1852117"/>
            <a:ext cx="3188044" cy="358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</p:spTree>
    <p:extLst>
      <p:ext uri="{BB962C8B-B14F-4D97-AF65-F5344CB8AC3E}">
        <p14:creationId xmlns:p14="http://schemas.microsoft.com/office/powerpoint/2010/main" val="379023823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28775"/>
            <a:ext cx="7772400" cy="2808288"/>
          </a:xfrm>
        </p:spPr>
        <p:txBody>
          <a:bodyPr/>
          <a:lstStyle/>
          <a:p>
            <a:pPr algn="just"/>
            <a:r>
              <a:rPr lang="hu-HU" altLang="hu-HU"/>
              <a:t>A Fehér Könyv összközlekedési modellben, azaz nem alágazatonként, nem is személy / teher / infrastruktúra szegmensek szerint, hanem nagy távolságú, közepes távolságú illetve városi közlekedési hatókörökben gondolkodik.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541838"/>
            <a:ext cx="2606675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541839"/>
            <a:ext cx="264477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Szövegdoboz 4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400" dirty="0"/>
              <a:t>Forrás: Fleischer Tamás (2011) Közlekedés és fenntarthatóság – különös tekintettel</a:t>
            </a:r>
          </a:p>
          <a:p>
            <a:r>
              <a:rPr lang="hu-HU" altLang="hu-HU" sz="1400" dirty="0"/>
              <a:t>az EU 2011-es közlekedési Fehér könyvére. Európai Tükör </a:t>
            </a:r>
            <a:r>
              <a:rPr lang="hu-HU" altLang="hu-HU" sz="1400" dirty="0" err="1"/>
              <a:t>Vol</a:t>
            </a:r>
            <a:r>
              <a:rPr lang="hu-HU" altLang="hu-HU" sz="1400" dirty="0"/>
              <a:t>. 16. No. 5.</a:t>
            </a:r>
          </a:p>
        </p:txBody>
      </p:sp>
    </p:spTree>
    <p:extLst>
      <p:ext uri="{BB962C8B-B14F-4D97-AF65-F5344CB8AC3E}">
        <p14:creationId xmlns:p14="http://schemas.microsoft.com/office/powerpoint/2010/main" val="420237705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altLang="hu-HU"/>
              <a:t>Jövőkép:</a:t>
            </a:r>
          </a:p>
          <a:p>
            <a:pPr algn="just"/>
            <a:r>
              <a:rPr lang="hu-HU" altLang="hu-HU" sz="2400"/>
              <a:t>A közlekedés fejlesztése és a mobilitás támogatása a 60%-os kibocsátás-csökkentési célkitűzés elérése mellett</a:t>
            </a:r>
          </a:p>
          <a:p>
            <a:pPr algn="just"/>
            <a:r>
              <a:rPr lang="hu-HU" altLang="hu-HU" sz="2400"/>
              <a:t>Hatékony törzshálózat a multimodális helyközi utazások és fuvarok lebonyolításához</a:t>
            </a:r>
          </a:p>
          <a:p>
            <a:pPr algn="just"/>
            <a:r>
              <a:rPr lang="hu-HU" altLang="hu-HU" sz="2400"/>
              <a:t>Világszerte egyenlő versenyfeltételek a nagy távolságú személyszállításban és az interkontinentális árufuvarozásban</a:t>
            </a:r>
          </a:p>
          <a:p>
            <a:pPr algn="just"/>
            <a:r>
              <a:rPr lang="hu-HU" altLang="hu-HU" sz="2400"/>
              <a:t>Tiszta városi közlekedés és ingázó forgalom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013325"/>
            <a:ext cx="14605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25807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02" y="1762011"/>
            <a:ext cx="6286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5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1486/2014. (VIII. 28.) Korm. határozat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Célja: a közlekedési ágazat közép-, hosszú és nagytávú céljainak meghatározása, a közlekedéssel összefüggő gazdasági, társadalmi, környezeti és területhasználati folyamatok tervezhetőségének biztosítása 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Integrált Közlekedésfejlesztési Operatív Program (2014–2020) elfogadása érdekében megküldve az Európai Bizottság részére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06278"/>
            <a:ext cx="691134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749147" y="1666195"/>
            <a:ext cx="5255046" cy="4397148"/>
          </a:xfrm>
        </p:spPr>
        <p:txBody>
          <a:bodyPr/>
          <a:lstStyle/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Fő fejezetek:</a:t>
            </a:r>
          </a:p>
          <a:p>
            <a:pPr>
              <a:buClrTx/>
            </a:pPr>
            <a:endParaRPr lang="hu-HU" altLang="hu-HU" sz="1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jelenlegi helyzet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forgalmi elemzés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fejlesztési irányok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alágazati rész-stratégiák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stratégiai környezeti vizsgálat</a:t>
            </a:r>
          </a:p>
          <a:p>
            <a:pPr>
              <a:buClrTx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77119" y="6063343"/>
            <a:ext cx="81634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cs typeface="Arial" panose="020B0604020202020204" pitchFamily="34" charset="0"/>
              </a:rPr>
              <a:t>Forrás: http://www.kormany.hu/download/b/84/10000/Nemzeti%20K%C3%B6zleked%C3%A9si%20Infrastrukt%C3%BAra-fejleszt%C3%A9si%20Strat%C3%A9gia.pdf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968" y="1423851"/>
            <a:ext cx="345948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0105" id="{1F7C9884-5252-F248-9507-711DF5233D92}" vid="{474A233C-CBEA-CC4D-B57B-B2B4A59C92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0105</Template>
  <TotalTime>0</TotalTime>
  <Words>1306</Words>
  <Application>Microsoft Office PowerPoint</Application>
  <PresentationFormat>Szélesvásznú</PresentationFormat>
  <Paragraphs>106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Közlekedéspolitika, stratégia,  hálózatfejlesztés</vt:lpstr>
      <vt:lpstr>Közlekedéspolitika fogalma</vt:lpstr>
      <vt:lpstr>Közlekedéspolitika feladatai</vt:lpstr>
      <vt:lpstr>Az EU Fehér Könyve a közlekedésről</vt:lpstr>
      <vt:lpstr>Az EU Fehér Könyve a közlekedésről</vt:lpstr>
      <vt:lpstr>Az EU Fehér Könyve a közlekedésről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Integrált Közlekedésfejlesztési Operatív Program</vt:lpstr>
      <vt:lpstr>Integrált Közlekedésfejlesztési Operatív Program</vt:lpstr>
      <vt:lpstr>Mobilitás Operatív Program 2021 - 2027</vt:lpstr>
      <vt:lpstr>Mobilitás Operatív Program 2021 - 2027</vt:lpstr>
      <vt:lpstr>Európai Hálózatfinanszírozási Eszköz</vt:lpstr>
      <vt:lpstr>Európai Hálózatfinanszírozási Eszköz</vt:lpstr>
      <vt:lpstr>Európai Hálózatfinanszírozási Eszköz</vt:lpstr>
      <vt:lpstr>NIF Zrt. Közútfejlesztési projektjei 2014-20</vt:lpstr>
      <vt:lpstr>Magyar Közút NZrt. – felújítási projektek</vt:lpstr>
      <vt:lpstr>Köszönöm a figyelmet! dr. Gulyás András  gulyasandras@hotmail.com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2018-01-06T15:25:34Z</dcterms:created>
  <dcterms:modified xsi:type="dcterms:W3CDTF">2021-02-03T16:16:09Z</dcterms:modified>
</cp:coreProperties>
</file>