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 autoCompressPictures="0">
  <p:sldMasterIdLst>
    <p:sldMasterId id="2147483648" r:id="rId1"/>
  </p:sldMasterIdLst>
  <p:notesMasterIdLst>
    <p:notesMasterId r:id="rId22"/>
  </p:notesMasterIdLst>
  <p:sldIdLst>
    <p:sldId id="391" r:id="rId2"/>
    <p:sldId id="392" r:id="rId3"/>
    <p:sldId id="396" r:id="rId4"/>
    <p:sldId id="397" r:id="rId5"/>
    <p:sldId id="404" r:id="rId6"/>
    <p:sldId id="266" r:id="rId7"/>
    <p:sldId id="267" r:id="rId8"/>
    <p:sldId id="268" r:id="rId9"/>
    <p:sldId id="277" r:id="rId10"/>
    <p:sldId id="279" r:id="rId11"/>
    <p:sldId id="282" r:id="rId12"/>
    <p:sldId id="285" r:id="rId13"/>
    <p:sldId id="293" r:id="rId14"/>
    <p:sldId id="298" r:id="rId15"/>
    <p:sldId id="299" r:id="rId16"/>
    <p:sldId id="300" r:id="rId17"/>
    <p:sldId id="301" r:id="rId18"/>
    <p:sldId id="383" r:id="rId19"/>
    <p:sldId id="385" r:id="rId20"/>
    <p:sldId id="388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2" name="Szerző" initials="S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Közepesen sötét stílus 2 – 1. jelölőszín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incs stílus, csak rács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94682"/>
  </p:normalViewPr>
  <p:slideViewPr>
    <p:cSldViewPr snapToGrid="0" snapToObjects="1">
      <p:cViewPr varScale="1">
        <p:scale>
          <a:sx n="85" d="100"/>
          <a:sy n="85" d="100"/>
        </p:scale>
        <p:origin x="74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91C8649-6054-478B-AFC2-EA12F1DA591A}" type="datetimeFigureOut">
              <a:rPr lang="hu-HU" smtClean="0"/>
              <a:t>2021. 01. 31.</a:t>
            </a:fld>
            <a:endParaRPr lang="hu-HU"/>
          </a:p>
        </p:txBody>
      </p:sp>
      <p:sp>
        <p:nvSpPr>
          <p:cNvPr id="4" name="Diakép hely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u-HU"/>
          </a:p>
        </p:txBody>
      </p:sp>
      <p:sp>
        <p:nvSpPr>
          <p:cNvPr id="5" name="Jegyzetek hely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5020875-D90E-4C37-99E3-984BB272FA7B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9958926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76835" y="1214438"/>
            <a:ext cx="9650506" cy="2387600"/>
          </a:xfrm>
        </p:spPr>
        <p:txBody>
          <a:bodyPr anchor="b"/>
          <a:lstStyle>
            <a:lvl1pPr algn="l">
              <a:defRPr sz="6000" baseline="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76835" y="3736509"/>
            <a:ext cx="9144000" cy="1655762"/>
          </a:xfrm>
        </p:spPr>
        <p:txBody>
          <a:bodyPr>
            <a:normAutofit/>
          </a:bodyPr>
          <a:lstStyle>
            <a:lvl1pPr marL="0" indent="0" algn="l">
              <a:buNone/>
              <a:defRPr lang="en-US" sz="4000" b="0" dirty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36426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aseline="0"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07894" y="6396691"/>
            <a:ext cx="2743200" cy="365125"/>
          </a:xfrm>
          <a:prstGeom prst="rect">
            <a:avLst/>
          </a:prstGeom>
        </p:spPr>
        <p:txBody>
          <a:bodyPr/>
          <a:lstStyle/>
          <a:p>
            <a:fld id="{7E2B6E7F-0ED2-0D40-8CB0-BC95357CC5B1}" type="slidenum">
              <a:rPr lang="en-US" smtClean="0"/>
              <a:t>‹#›</a:t>
            </a:fld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idx="13"/>
          </p:nvPr>
        </p:nvSpPr>
        <p:spPr>
          <a:xfrm>
            <a:off x="407894" y="1666195"/>
            <a:ext cx="10945906" cy="439714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08512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76835" y="1214438"/>
            <a:ext cx="9650506" cy="2387600"/>
          </a:xfrm>
        </p:spPr>
        <p:txBody>
          <a:bodyPr anchor="b"/>
          <a:lstStyle>
            <a:lvl1pPr algn="l">
              <a:defRPr sz="6000" baseline="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4648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Rectangle 34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279F1175-AC19-4FE2-8D18-421224F6222A}" type="slidenum">
              <a:rPr lang="hu-HU" altLang="hu-HU"/>
              <a:pPr/>
              <a:t>‹#›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2705227672"/>
      </p:ext>
    </p:extLst>
  </p:cSld>
  <p:clrMapOvr>
    <a:masterClrMapping/>
  </p:clrMapOvr>
  <p:transition spd="slow">
    <p:zoom/>
  </p:transition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365125"/>
            <a:ext cx="9982200" cy="10064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07894" y="1650812"/>
            <a:ext cx="10515600" cy="45213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407894" y="639669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DD25EE-EBB3-664B-9DDC-859AFA2C03C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39865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50" r:id="rId2"/>
    <p:sldLayoutId id="2147483649" r:id="rId3"/>
    <p:sldLayoutId id="2147483652" r:id="rId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hyperlink" Target="http://expandingcapacity.transportation.org/" TargetMode="External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Relationship Id="rId4" Type="http://schemas.openxmlformats.org/officeDocument/2006/relationships/hyperlink" Target="http://en.wikipedia.org/w/index.php?title=File:Map_of_current_Interstates.svg&amp;page=1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2135188" y="554039"/>
            <a:ext cx="7772400" cy="1190625"/>
          </a:xfrm>
        </p:spPr>
        <p:txBody>
          <a:bodyPr>
            <a:normAutofit fontScale="90000"/>
          </a:bodyPr>
          <a:lstStyle/>
          <a:p>
            <a:r>
              <a:rPr lang="hu-HU" altLang="hu-HU"/>
              <a:t>Közlekedési hálózatok jellemzői, transz-európai hálózatok 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135188" y="5013325"/>
            <a:ext cx="7772400" cy="1295400"/>
          </a:xfrm>
        </p:spPr>
        <p:txBody>
          <a:bodyPr/>
          <a:lstStyle/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hu-HU" altLang="hu-HU" sz="2400" dirty="0"/>
              <a:t>Közlekedési hálózatok L2a előadás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hu-HU" altLang="hu-HU" sz="2400" dirty="0"/>
              <a:t>dr. habil Gulyás András</a:t>
            </a:r>
          </a:p>
        </p:txBody>
      </p:sp>
      <p:pic>
        <p:nvPicPr>
          <p:cNvPr id="10" name="Kép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5188" y="2696203"/>
            <a:ext cx="2863209" cy="1686885"/>
          </a:xfrm>
          <a:prstGeom prst="rect">
            <a:avLst/>
          </a:prstGeom>
        </p:spPr>
      </p:pic>
      <p:pic>
        <p:nvPicPr>
          <p:cNvPr id="11" name="Kép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52463" y="2343721"/>
            <a:ext cx="2656790" cy="20393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9832144"/>
      </p:ext>
    </p:extLst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altLang="hu-HU" dirty="0">
                <a:solidFill>
                  <a:srgbClr val="000000"/>
                </a:solidFill>
              </a:rPr>
              <a:t>Transz-európai hálózatok – TEN-T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3"/>
          </p:nvPr>
        </p:nvSpPr>
        <p:spPr/>
        <p:txBody>
          <a:bodyPr/>
          <a:lstStyle/>
          <a:p>
            <a:pPr marL="533400" indent="-533400" algn="just">
              <a:spcAft>
                <a:spcPct val="20000"/>
              </a:spcAft>
            </a:pPr>
            <a:r>
              <a:rPr lang="hu-HU" altLang="hu-HU" dirty="0">
                <a:solidFill>
                  <a:srgbClr val="000000"/>
                </a:solidFill>
              </a:rPr>
              <a:t>A TEN-T törzshálózat (</a:t>
            </a:r>
            <a:r>
              <a:rPr lang="en-GB" altLang="hu-HU" dirty="0">
                <a:solidFill>
                  <a:srgbClr val="000000"/>
                </a:solidFill>
              </a:rPr>
              <a:t>core network</a:t>
            </a:r>
            <a:r>
              <a:rPr lang="hu-HU" altLang="hu-HU" dirty="0">
                <a:solidFill>
                  <a:srgbClr val="000000"/>
                </a:solidFill>
              </a:rPr>
              <a:t>) 9 európai közlekedési folyosóból áll, melynek teljes kiépítését 2030-ig tervezik.</a:t>
            </a:r>
          </a:p>
          <a:p>
            <a:pPr marL="533400" indent="-533400" algn="just">
              <a:spcAft>
                <a:spcPct val="20000"/>
              </a:spcAft>
            </a:pPr>
            <a:r>
              <a:rPr lang="hu-HU" altLang="hu-HU" dirty="0">
                <a:solidFill>
                  <a:srgbClr val="000000"/>
                </a:solidFill>
              </a:rPr>
              <a:t>A törzshálózatot egy ahhoz csatlakozó átfogó közlekedési hálózat (</a:t>
            </a:r>
            <a:r>
              <a:rPr lang="en-GB" altLang="hu-HU" dirty="0">
                <a:solidFill>
                  <a:srgbClr val="000000"/>
                </a:solidFill>
              </a:rPr>
              <a:t>comprehensive network</a:t>
            </a:r>
            <a:r>
              <a:rPr lang="hu-HU" altLang="hu-HU" dirty="0">
                <a:solidFill>
                  <a:srgbClr val="000000"/>
                </a:solidFill>
              </a:rPr>
              <a:t>) fogja teljessé tenni, aminek kiépítése 2050-re várható.</a:t>
            </a:r>
            <a:r>
              <a:rPr lang="en-GB" altLang="hu-HU" dirty="0">
                <a:solidFill>
                  <a:srgbClr val="000000"/>
                </a:solidFill>
              </a:rPr>
              <a:t> </a:t>
            </a:r>
            <a:r>
              <a:rPr lang="hu-HU" altLang="hu-HU" dirty="0">
                <a:solidFill>
                  <a:srgbClr val="000000"/>
                </a:solidFill>
              </a:rPr>
              <a:t>Ez az átfogó hálózat az egész EU-t teljes körűen le fogja fedni, és biztosítja, hogy valamennyi régió elérhető legyen.</a:t>
            </a:r>
            <a:r>
              <a:rPr lang="en-GB" altLang="hu-HU" dirty="0">
                <a:solidFill>
                  <a:srgbClr val="000000"/>
                </a:solidFill>
              </a:rPr>
              <a:t> </a:t>
            </a:r>
            <a:endParaRPr lang="hu-HU" altLang="hu-HU" dirty="0">
              <a:solidFill>
                <a:srgbClr val="000000"/>
              </a:solidFill>
            </a:endParaRPr>
          </a:p>
          <a:p>
            <a:pPr marL="533400" indent="-533400" algn="just">
              <a:spcAft>
                <a:spcPct val="20000"/>
              </a:spcAft>
            </a:pPr>
            <a:r>
              <a:rPr lang="hu-HU" altLang="hu-HU" dirty="0">
                <a:solidFill>
                  <a:srgbClr val="000000"/>
                </a:solidFill>
              </a:rPr>
              <a:t>Mindkét fázis valamennyi közlekedési módot felöleli, azaz a közúti, vasúti, légi, belvízi és a tengeri közlekedést, valamint az intermodális platformokat. </a:t>
            </a:r>
          </a:p>
        </p:txBody>
      </p:sp>
      <p:sp>
        <p:nvSpPr>
          <p:cNvPr id="4" name="Dia számának helye 5">
            <a:extLst>
              <a:ext uri="{FF2B5EF4-FFF2-40B4-BE49-F238E27FC236}">
                <a16:creationId xmlns:a16="http://schemas.microsoft.com/office/drawing/2014/main" id="{37B5CD02-E00C-4D57-B242-E9E027F33FA1}"/>
              </a:ext>
            </a:extLst>
          </p:cNvPr>
          <p:cNvSpPr txBox="1">
            <a:spLocks noGrp="1"/>
          </p:cNvSpPr>
          <p:nvPr/>
        </p:nvSpPr>
        <p:spPr bwMode="auto">
          <a:xfrm>
            <a:off x="8616950" y="6308725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spcBef>
                <a:spcPct val="20000"/>
              </a:spcBef>
              <a:buClr>
                <a:schemeClr val="tx2"/>
              </a:buClr>
              <a:buSzPct val="85000"/>
              <a:buChar char="•"/>
              <a:defRPr sz="2800" b="1">
                <a:solidFill>
                  <a:schemeClr val="tx2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2"/>
              </a:buClr>
              <a:buSzPct val="65000"/>
              <a:buFont typeface="Arial" panose="020B0604020202020204" pitchFamily="34" charset="0"/>
              <a:buChar char="o"/>
              <a:defRPr sz="2400">
                <a:solidFill>
                  <a:schemeClr val="tx2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l"/>
              <a:defRPr sz="2000">
                <a:solidFill>
                  <a:schemeClr val="tx2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SzPct val="60000"/>
              <a:buFont typeface="Wingdings" panose="05000000000000000000" pitchFamily="2" charset="2"/>
              <a:buChar char="l"/>
              <a:defRPr sz="2000">
                <a:solidFill>
                  <a:schemeClr val="tx2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l"/>
              <a:defRPr sz="2000">
                <a:solidFill>
                  <a:schemeClr val="tx2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anose="05000000000000000000" pitchFamily="2" charset="2"/>
              <a:buChar char="l"/>
              <a:defRPr sz="2000">
                <a:solidFill>
                  <a:schemeClr val="tx2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anose="05000000000000000000" pitchFamily="2" charset="2"/>
              <a:buChar char="l"/>
              <a:defRPr sz="2000">
                <a:solidFill>
                  <a:schemeClr val="tx2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anose="05000000000000000000" pitchFamily="2" charset="2"/>
              <a:buChar char="l"/>
              <a:defRPr sz="2000">
                <a:solidFill>
                  <a:schemeClr val="tx2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anose="05000000000000000000" pitchFamily="2" charset="2"/>
              <a:buChar char="l"/>
              <a:defRPr sz="2000">
                <a:solidFill>
                  <a:schemeClr val="tx2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fld id="{91C476BD-CABC-42B0-A6DF-8235FF8881CC}" type="slidenum">
              <a:rPr lang="hu-HU" altLang="hu-HU" sz="1800" b="0" smtClean="0">
                <a:solidFill>
                  <a:schemeClr val="accent1"/>
                </a:solidFill>
              </a:rPr>
              <a:pPr algn="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10</a:t>
            </a:fld>
            <a:r>
              <a:rPr lang="hu-HU" altLang="hu-HU" sz="1800" b="0" dirty="0">
                <a:solidFill>
                  <a:schemeClr val="accent1"/>
                </a:solidFill>
              </a:rPr>
              <a:t>/20</a:t>
            </a:r>
          </a:p>
        </p:txBody>
      </p:sp>
    </p:spTree>
    <p:extLst>
      <p:ext uri="{BB962C8B-B14F-4D97-AF65-F5344CB8AC3E}">
        <p14:creationId xmlns:p14="http://schemas.microsoft.com/office/powerpoint/2010/main" val="165181430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altLang="hu-HU" dirty="0">
                <a:solidFill>
                  <a:srgbClr val="000000"/>
                </a:solidFill>
              </a:rPr>
              <a:t>TEN-T hálózati javaslat 2012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3"/>
          </p:nvPr>
        </p:nvSpPr>
        <p:spPr/>
        <p:txBody>
          <a:bodyPr/>
          <a:lstStyle/>
          <a:p>
            <a:pPr algn="just"/>
            <a:r>
              <a:rPr lang="hu-HU" altLang="hu-HU" dirty="0">
                <a:solidFill>
                  <a:srgbClr val="000000"/>
                </a:solidFill>
              </a:rPr>
              <a:t>A TEN-T hálózati javaslat országonkénti értékelése Magyarországot kedvező helyzetben mutatja.</a:t>
            </a:r>
          </a:p>
          <a:p>
            <a:pPr algn="just"/>
            <a:r>
              <a:rPr lang="hu-HU" altLang="hu-HU" dirty="0">
                <a:solidFill>
                  <a:srgbClr val="000000"/>
                </a:solidFill>
              </a:rPr>
              <a:t>„Budapest, mint fő közlekedési csomópont földrajzi elhelyezkedéséből adódóan a törzshálózat nagyon sűrű. Tartalmazza szinte az összes olyan fő tengelyt és kiegészítő elemet, amelyek a következő évtizedek magyar fejlesztési terveiben szerepelnek. Ezek közé tartoznak a Duna és a dunai kikötők, valamint vasúti és közúti kapcsolatok Bécs, Bukarest, Belgrád, Zágráb, Ljubljana és Pozsony felé. </a:t>
            </a:r>
          </a:p>
          <a:p>
            <a:pPr algn="just"/>
            <a:r>
              <a:rPr lang="hu-HU" altLang="hu-HU" dirty="0">
                <a:solidFill>
                  <a:srgbClr val="000000"/>
                </a:solidFill>
              </a:rPr>
              <a:t>Magyarország eszerint nagyon jól lefedett mind hálózati, mind projekt szempontból!”</a:t>
            </a:r>
          </a:p>
        </p:txBody>
      </p:sp>
      <p:sp>
        <p:nvSpPr>
          <p:cNvPr id="4" name="Szövegdoboz 7"/>
          <p:cNvSpPr txBox="1">
            <a:spLocks noChangeArrowheads="1"/>
          </p:cNvSpPr>
          <p:nvPr/>
        </p:nvSpPr>
        <p:spPr bwMode="auto">
          <a:xfrm>
            <a:off x="827088" y="6308725"/>
            <a:ext cx="74168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85000"/>
              <a:buChar char="•"/>
              <a:defRPr sz="2800" b="1">
                <a:solidFill>
                  <a:schemeClr val="tx2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65000"/>
              <a:buFont typeface="Arial" panose="020B0604020202020204" pitchFamily="34" charset="0"/>
              <a:buChar char="o"/>
              <a:defRPr sz="2400">
                <a:solidFill>
                  <a:schemeClr val="tx2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l"/>
              <a:defRPr sz="2000">
                <a:solidFill>
                  <a:schemeClr val="tx2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60000"/>
              <a:buFont typeface="Wingdings" panose="05000000000000000000" pitchFamily="2" charset="2"/>
              <a:buChar char="l"/>
              <a:defRPr sz="2000">
                <a:solidFill>
                  <a:schemeClr val="tx2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l"/>
              <a:defRPr sz="2000">
                <a:solidFill>
                  <a:schemeClr val="tx2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anose="05000000000000000000" pitchFamily="2" charset="2"/>
              <a:buChar char="l"/>
              <a:defRPr sz="2000">
                <a:solidFill>
                  <a:schemeClr val="tx2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anose="05000000000000000000" pitchFamily="2" charset="2"/>
              <a:buChar char="l"/>
              <a:defRPr sz="2000">
                <a:solidFill>
                  <a:schemeClr val="tx2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anose="05000000000000000000" pitchFamily="2" charset="2"/>
              <a:buChar char="l"/>
              <a:defRPr sz="2000">
                <a:solidFill>
                  <a:schemeClr val="tx2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anose="05000000000000000000" pitchFamily="2" charset="2"/>
              <a:buChar char="l"/>
              <a:defRPr sz="2000">
                <a:solidFill>
                  <a:schemeClr val="tx2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hu-HU" altLang="hu-HU" sz="1400" b="0" dirty="0">
                <a:solidFill>
                  <a:srgbClr val="000000"/>
                </a:solidFill>
                <a:latin typeface="+mn-lt"/>
              </a:rPr>
              <a:t>Forrás</a:t>
            </a:r>
            <a:r>
              <a:rPr lang="en-GB" altLang="hu-HU" sz="1400" b="0" dirty="0">
                <a:solidFill>
                  <a:srgbClr val="000000"/>
                </a:solidFill>
                <a:latin typeface="+mn-lt"/>
              </a:rPr>
              <a:t>:</a:t>
            </a:r>
            <a:r>
              <a:rPr lang="hu-HU" altLang="hu-HU" sz="1400" b="0" dirty="0">
                <a:solidFill>
                  <a:srgbClr val="000000"/>
                </a:solidFill>
                <a:latin typeface="+mn-lt"/>
              </a:rPr>
              <a:t> </a:t>
            </a:r>
            <a:r>
              <a:rPr lang="en-GB" altLang="hu-HU" sz="1400" b="0" dirty="0">
                <a:solidFill>
                  <a:srgbClr val="000000"/>
                </a:solidFill>
                <a:latin typeface="+mn-lt"/>
              </a:rPr>
              <a:t>Trans-European Transport Networks The TEN-T Core Network: Country by Country </a:t>
            </a:r>
            <a:r>
              <a:rPr lang="hu-HU" altLang="hu-HU" sz="1400" b="0" dirty="0">
                <a:solidFill>
                  <a:srgbClr val="000000"/>
                </a:solidFill>
                <a:latin typeface="+mn-lt"/>
              </a:rPr>
              <a:t>2011. http://ec.europa.eu/transport/infrastructure/connecting/doc/revision/background-country.pdf</a:t>
            </a:r>
          </a:p>
        </p:txBody>
      </p:sp>
      <p:sp>
        <p:nvSpPr>
          <p:cNvPr id="5" name="Dia számának helye 5">
            <a:extLst>
              <a:ext uri="{FF2B5EF4-FFF2-40B4-BE49-F238E27FC236}">
                <a16:creationId xmlns:a16="http://schemas.microsoft.com/office/drawing/2014/main" id="{52C8F560-C17A-416B-BA4D-B5E92575C41B}"/>
              </a:ext>
            </a:extLst>
          </p:cNvPr>
          <p:cNvSpPr txBox="1">
            <a:spLocks noGrp="1"/>
          </p:cNvSpPr>
          <p:nvPr/>
        </p:nvSpPr>
        <p:spPr bwMode="auto">
          <a:xfrm>
            <a:off x="8616950" y="6308725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spcBef>
                <a:spcPct val="20000"/>
              </a:spcBef>
              <a:buClr>
                <a:schemeClr val="tx2"/>
              </a:buClr>
              <a:buSzPct val="85000"/>
              <a:buChar char="•"/>
              <a:defRPr sz="2800" b="1">
                <a:solidFill>
                  <a:schemeClr val="tx2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2"/>
              </a:buClr>
              <a:buSzPct val="65000"/>
              <a:buFont typeface="Arial" panose="020B0604020202020204" pitchFamily="34" charset="0"/>
              <a:buChar char="o"/>
              <a:defRPr sz="2400">
                <a:solidFill>
                  <a:schemeClr val="tx2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l"/>
              <a:defRPr sz="2000">
                <a:solidFill>
                  <a:schemeClr val="tx2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SzPct val="60000"/>
              <a:buFont typeface="Wingdings" panose="05000000000000000000" pitchFamily="2" charset="2"/>
              <a:buChar char="l"/>
              <a:defRPr sz="2000">
                <a:solidFill>
                  <a:schemeClr val="tx2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l"/>
              <a:defRPr sz="2000">
                <a:solidFill>
                  <a:schemeClr val="tx2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anose="05000000000000000000" pitchFamily="2" charset="2"/>
              <a:buChar char="l"/>
              <a:defRPr sz="2000">
                <a:solidFill>
                  <a:schemeClr val="tx2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anose="05000000000000000000" pitchFamily="2" charset="2"/>
              <a:buChar char="l"/>
              <a:defRPr sz="2000">
                <a:solidFill>
                  <a:schemeClr val="tx2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anose="05000000000000000000" pitchFamily="2" charset="2"/>
              <a:buChar char="l"/>
              <a:defRPr sz="2000">
                <a:solidFill>
                  <a:schemeClr val="tx2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anose="05000000000000000000" pitchFamily="2" charset="2"/>
              <a:buChar char="l"/>
              <a:defRPr sz="2000">
                <a:solidFill>
                  <a:schemeClr val="tx2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fld id="{91C476BD-CABC-42B0-A6DF-8235FF8881CC}" type="slidenum">
              <a:rPr lang="hu-HU" altLang="hu-HU" sz="1800" b="0" smtClean="0">
                <a:solidFill>
                  <a:schemeClr val="accent1"/>
                </a:solidFill>
              </a:rPr>
              <a:pPr algn="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11</a:t>
            </a:fld>
            <a:r>
              <a:rPr lang="hu-HU" altLang="hu-HU" sz="1800" b="0" dirty="0">
                <a:solidFill>
                  <a:schemeClr val="accent1"/>
                </a:solidFill>
              </a:rPr>
              <a:t>/20</a:t>
            </a:r>
          </a:p>
        </p:txBody>
      </p:sp>
    </p:spTree>
    <p:extLst>
      <p:ext uri="{BB962C8B-B14F-4D97-AF65-F5344CB8AC3E}">
        <p14:creationId xmlns:p14="http://schemas.microsoft.com/office/powerpoint/2010/main" val="202349524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altLang="hu-HU" dirty="0">
                <a:solidFill>
                  <a:srgbClr val="000000"/>
                </a:solidFill>
              </a:rPr>
              <a:t>TEN-T hálózati javaslat 2017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3"/>
          </p:nvPr>
        </p:nvSpPr>
        <p:spPr>
          <a:xfrm>
            <a:off x="8383836" y="1476260"/>
            <a:ext cx="2969964" cy="4190476"/>
          </a:xfrm>
        </p:spPr>
        <p:txBody>
          <a:bodyPr/>
          <a:lstStyle/>
          <a:p>
            <a:pPr>
              <a:spcBef>
                <a:spcPct val="50000"/>
              </a:spcBef>
              <a:buNone/>
            </a:pPr>
            <a:r>
              <a:rPr lang="hu-HU" altLang="hu-HU" dirty="0">
                <a:solidFill>
                  <a:srgbClr val="000000"/>
                </a:solidFill>
              </a:rPr>
              <a:t>	A javasolt törzshálózati folyosók sematikusan ábrázolva</a:t>
            </a:r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1943" y="1170176"/>
            <a:ext cx="7155455" cy="5492567"/>
          </a:xfrm>
          <a:prstGeom prst="rect">
            <a:avLst/>
          </a:prstGeom>
        </p:spPr>
      </p:pic>
      <p:sp>
        <p:nvSpPr>
          <p:cNvPr id="5" name="Dia számának helye 5">
            <a:extLst>
              <a:ext uri="{FF2B5EF4-FFF2-40B4-BE49-F238E27FC236}">
                <a16:creationId xmlns:a16="http://schemas.microsoft.com/office/drawing/2014/main" id="{10B18F24-C5AB-4DE2-9846-E4B15B68D084}"/>
              </a:ext>
            </a:extLst>
          </p:cNvPr>
          <p:cNvSpPr txBox="1">
            <a:spLocks noGrp="1"/>
          </p:cNvSpPr>
          <p:nvPr/>
        </p:nvSpPr>
        <p:spPr bwMode="auto">
          <a:xfrm>
            <a:off x="8616950" y="6308725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spcBef>
                <a:spcPct val="20000"/>
              </a:spcBef>
              <a:buClr>
                <a:schemeClr val="tx2"/>
              </a:buClr>
              <a:buSzPct val="85000"/>
              <a:buChar char="•"/>
              <a:defRPr sz="2800" b="1">
                <a:solidFill>
                  <a:schemeClr val="tx2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2"/>
              </a:buClr>
              <a:buSzPct val="65000"/>
              <a:buFont typeface="Arial" panose="020B0604020202020204" pitchFamily="34" charset="0"/>
              <a:buChar char="o"/>
              <a:defRPr sz="2400">
                <a:solidFill>
                  <a:schemeClr val="tx2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l"/>
              <a:defRPr sz="2000">
                <a:solidFill>
                  <a:schemeClr val="tx2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SzPct val="60000"/>
              <a:buFont typeface="Wingdings" panose="05000000000000000000" pitchFamily="2" charset="2"/>
              <a:buChar char="l"/>
              <a:defRPr sz="2000">
                <a:solidFill>
                  <a:schemeClr val="tx2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l"/>
              <a:defRPr sz="2000">
                <a:solidFill>
                  <a:schemeClr val="tx2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anose="05000000000000000000" pitchFamily="2" charset="2"/>
              <a:buChar char="l"/>
              <a:defRPr sz="2000">
                <a:solidFill>
                  <a:schemeClr val="tx2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anose="05000000000000000000" pitchFamily="2" charset="2"/>
              <a:buChar char="l"/>
              <a:defRPr sz="2000">
                <a:solidFill>
                  <a:schemeClr val="tx2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anose="05000000000000000000" pitchFamily="2" charset="2"/>
              <a:buChar char="l"/>
              <a:defRPr sz="2000">
                <a:solidFill>
                  <a:schemeClr val="tx2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anose="05000000000000000000" pitchFamily="2" charset="2"/>
              <a:buChar char="l"/>
              <a:defRPr sz="2000">
                <a:solidFill>
                  <a:schemeClr val="tx2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fld id="{91C476BD-CABC-42B0-A6DF-8235FF8881CC}" type="slidenum">
              <a:rPr lang="hu-HU" altLang="hu-HU" sz="1800" b="0" smtClean="0">
                <a:solidFill>
                  <a:schemeClr val="accent1"/>
                </a:solidFill>
              </a:rPr>
              <a:pPr algn="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12</a:t>
            </a:fld>
            <a:r>
              <a:rPr lang="hu-HU" altLang="hu-HU" sz="1800" b="0" dirty="0">
                <a:solidFill>
                  <a:schemeClr val="accent1"/>
                </a:solidFill>
              </a:rPr>
              <a:t>/20</a:t>
            </a:r>
          </a:p>
        </p:txBody>
      </p:sp>
    </p:spTree>
    <p:extLst>
      <p:ext uri="{BB962C8B-B14F-4D97-AF65-F5344CB8AC3E}">
        <p14:creationId xmlns:p14="http://schemas.microsoft.com/office/powerpoint/2010/main" val="108265413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23602"/>
            <a:ext cx="9982200" cy="1006475"/>
          </a:xfrm>
        </p:spPr>
        <p:txBody>
          <a:bodyPr>
            <a:normAutofit/>
          </a:bodyPr>
          <a:lstStyle/>
          <a:p>
            <a:r>
              <a:rPr lang="hu-HU" altLang="hu-HU" dirty="0">
                <a:solidFill>
                  <a:srgbClr val="000000"/>
                </a:solidFill>
              </a:rPr>
              <a:t>TEN-T folyosók 2017</a:t>
            </a:r>
            <a:endParaRPr lang="en-US" dirty="0"/>
          </a:p>
        </p:txBody>
      </p:sp>
      <p:pic>
        <p:nvPicPr>
          <p:cNvPr id="5" name="Kép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1600" y="703381"/>
            <a:ext cx="7563080" cy="5686911"/>
          </a:xfrm>
          <a:prstGeom prst="rect">
            <a:avLst/>
          </a:prstGeom>
        </p:spPr>
      </p:pic>
      <p:sp>
        <p:nvSpPr>
          <p:cNvPr id="4" name="Dia számának helye 5">
            <a:extLst>
              <a:ext uri="{FF2B5EF4-FFF2-40B4-BE49-F238E27FC236}">
                <a16:creationId xmlns:a16="http://schemas.microsoft.com/office/drawing/2014/main" id="{B181B16F-654F-4B9F-BB2C-80E3500D87DC}"/>
              </a:ext>
            </a:extLst>
          </p:cNvPr>
          <p:cNvSpPr txBox="1">
            <a:spLocks noGrp="1"/>
          </p:cNvSpPr>
          <p:nvPr/>
        </p:nvSpPr>
        <p:spPr bwMode="auto">
          <a:xfrm>
            <a:off x="8616950" y="6308725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spcBef>
                <a:spcPct val="20000"/>
              </a:spcBef>
              <a:buClr>
                <a:schemeClr val="tx2"/>
              </a:buClr>
              <a:buSzPct val="85000"/>
              <a:buChar char="•"/>
              <a:defRPr sz="2800" b="1">
                <a:solidFill>
                  <a:schemeClr val="tx2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2"/>
              </a:buClr>
              <a:buSzPct val="65000"/>
              <a:buFont typeface="Arial" panose="020B0604020202020204" pitchFamily="34" charset="0"/>
              <a:buChar char="o"/>
              <a:defRPr sz="2400">
                <a:solidFill>
                  <a:schemeClr val="tx2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l"/>
              <a:defRPr sz="2000">
                <a:solidFill>
                  <a:schemeClr val="tx2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SzPct val="60000"/>
              <a:buFont typeface="Wingdings" panose="05000000000000000000" pitchFamily="2" charset="2"/>
              <a:buChar char="l"/>
              <a:defRPr sz="2000">
                <a:solidFill>
                  <a:schemeClr val="tx2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l"/>
              <a:defRPr sz="2000">
                <a:solidFill>
                  <a:schemeClr val="tx2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anose="05000000000000000000" pitchFamily="2" charset="2"/>
              <a:buChar char="l"/>
              <a:defRPr sz="2000">
                <a:solidFill>
                  <a:schemeClr val="tx2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anose="05000000000000000000" pitchFamily="2" charset="2"/>
              <a:buChar char="l"/>
              <a:defRPr sz="2000">
                <a:solidFill>
                  <a:schemeClr val="tx2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anose="05000000000000000000" pitchFamily="2" charset="2"/>
              <a:buChar char="l"/>
              <a:defRPr sz="2000">
                <a:solidFill>
                  <a:schemeClr val="tx2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anose="05000000000000000000" pitchFamily="2" charset="2"/>
              <a:buChar char="l"/>
              <a:defRPr sz="2000">
                <a:solidFill>
                  <a:schemeClr val="tx2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fld id="{91C476BD-CABC-42B0-A6DF-8235FF8881CC}" type="slidenum">
              <a:rPr lang="hu-HU" altLang="hu-HU" sz="1800" b="0" smtClean="0">
                <a:solidFill>
                  <a:schemeClr val="accent1"/>
                </a:solidFill>
              </a:rPr>
              <a:pPr algn="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13</a:t>
            </a:fld>
            <a:r>
              <a:rPr lang="hu-HU" altLang="hu-HU" sz="1800" b="0" dirty="0">
                <a:solidFill>
                  <a:schemeClr val="accent1"/>
                </a:solidFill>
              </a:rPr>
              <a:t>/20</a:t>
            </a:r>
          </a:p>
        </p:txBody>
      </p:sp>
    </p:spTree>
    <p:extLst>
      <p:ext uri="{BB962C8B-B14F-4D97-AF65-F5344CB8AC3E}">
        <p14:creationId xmlns:p14="http://schemas.microsoft.com/office/powerpoint/2010/main" val="17538891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altLang="hu-HU" dirty="0">
                <a:solidFill>
                  <a:srgbClr val="000000"/>
                </a:solidFill>
              </a:rPr>
              <a:t>TEN-T folyosók 2017 – utak hazánkban</a:t>
            </a:r>
            <a:endParaRPr lang="en-US" dirty="0"/>
          </a:p>
        </p:txBody>
      </p:sp>
      <p:pic>
        <p:nvPicPr>
          <p:cNvPr id="5" name="Kép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89964" y="1165309"/>
            <a:ext cx="7932420" cy="5166360"/>
          </a:xfrm>
          <a:prstGeom prst="rect">
            <a:avLst/>
          </a:prstGeom>
        </p:spPr>
      </p:pic>
      <p:sp>
        <p:nvSpPr>
          <p:cNvPr id="4" name="Dia számának helye 5">
            <a:extLst>
              <a:ext uri="{FF2B5EF4-FFF2-40B4-BE49-F238E27FC236}">
                <a16:creationId xmlns:a16="http://schemas.microsoft.com/office/drawing/2014/main" id="{0E7EA4CF-6371-4863-9248-C95180EC812A}"/>
              </a:ext>
            </a:extLst>
          </p:cNvPr>
          <p:cNvSpPr txBox="1">
            <a:spLocks noGrp="1"/>
          </p:cNvSpPr>
          <p:nvPr/>
        </p:nvSpPr>
        <p:spPr bwMode="auto">
          <a:xfrm>
            <a:off x="8616950" y="6308725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spcBef>
                <a:spcPct val="20000"/>
              </a:spcBef>
              <a:buClr>
                <a:schemeClr val="tx2"/>
              </a:buClr>
              <a:buSzPct val="85000"/>
              <a:buChar char="•"/>
              <a:defRPr sz="2800" b="1">
                <a:solidFill>
                  <a:schemeClr val="tx2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2"/>
              </a:buClr>
              <a:buSzPct val="65000"/>
              <a:buFont typeface="Arial" panose="020B0604020202020204" pitchFamily="34" charset="0"/>
              <a:buChar char="o"/>
              <a:defRPr sz="2400">
                <a:solidFill>
                  <a:schemeClr val="tx2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l"/>
              <a:defRPr sz="2000">
                <a:solidFill>
                  <a:schemeClr val="tx2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SzPct val="60000"/>
              <a:buFont typeface="Wingdings" panose="05000000000000000000" pitchFamily="2" charset="2"/>
              <a:buChar char="l"/>
              <a:defRPr sz="2000">
                <a:solidFill>
                  <a:schemeClr val="tx2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l"/>
              <a:defRPr sz="2000">
                <a:solidFill>
                  <a:schemeClr val="tx2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anose="05000000000000000000" pitchFamily="2" charset="2"/>
              <a:buChar char="l"/>
              <a:defRPr sz="2000">
                <a:solidFill>
                  <a:schemeClr val="tx2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anose="05000000000000000000" pitchFamily="2" charset="2"/>
              <a:buChar char="l"/>
              <a:defRPr sz="2000">
                <a:solidFill>
                  <a:schemeClr val="tx2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anose="05000000000000000000" pitchFamily="2" charset="2"/>
              <a:buChar char="l"/>
              <a:defRPr sz="2000">
                <a:solidFill>
                  <a:schemeClr val="tx2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anose="05000000000000000000" pitchFamily="2" charset="2"/>
              <a:buChar char="l"/>
              <a:defRPr sz="2000">
                <a:solidFill>
                  <a:schemeClr val="tx2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fld id="{91C476BD-CABC-42B0-A6DF-8235FF8881CC}" type="slidenum">
              <a:rPr lang="hu-HU" altLang="hu-HU" sz="1800" b="0" smtClean="0">
                <a:solidFill>
                  <a:schemeClr val="accent1"/>
                </a:solidFill>
              </a:rPr>
              <a:pPr algn="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14</a:t>
            </a:fld>
            <a:r>
              <a:rPr lang="hu-HU" altLang="hu-HU" sz="1800" b="0" dirty="0">
                <a:solidFill>
                  <a:schemeClr val="accent1"/>
                </a:solidFill>
              </a:rPr>
              <a:t>/20</a:t>
            </a:r>
          </a:p>
        </p:txBody>
      </p:sp>
    </p:spTree>
    <p:extLst>
      <p:ext uri="{BB962C8B-B14F-4D97-AF65-F5344CB8AC3E}">
        <p14:creationId xmlns:p14="http://schemas.microsoft.com/office/powerpoint/2010/main" val="353179203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599" y="365125"/>
            <a:ext cx="10548651" cy="1006475"/>
          </a:xfrm>
        </p:spPr>
        <p:txBody>
          <a:bodyPr>
            <a:normAutofit/>
          </a:bodyPr>
          <a:lstStyle/>
          <a:p>
            <a:r>
              <a:rPr lang="hu-HU" altLang="hu-HU" dirty="0">
                <a:solidFill>
                  <a:srgbClr val="000000"/>
                </a:solidFill>
              </a:rPr>
              <a:t>TEN-T folyosók 2017 – vasúti, légi hazánkban</a:t>
            </a:r>
            <a:endParaRPr lang="en-US" dirty="0"/>
          </a:p>
        </p:txBody>
      </p:sp>
      <p:pic>
        <p:nvPicPr>
          <p:cNvPr id="5" name="Kép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3542" y="1189913"/>
            <a:ext cx="8050116" cy="5161102"/>
          </a:xfrm>
          <a:prstGeom prst="rect">
            <a:avLst/>
          </a:prstGeom>
        </p:spPr>
      </p:pic>
      <p:sp>
        <p:nvSpPr>
          <p:cNvPr id="4" name="Dia számának helye 5">
            <a:extLst>
              <a:ext uri="{FF2B5EF4-FFF2-40B4-BE49-F238E27FC236}">
                <a16:creationId xmlns:a16="http://schemas.microsoft.com/office/drawing/2014/main" id="{8EB9FC1B-8005-4E1F-A78D-8E641750EDB0}"/>
              </a:ext>
            </a:extLst>
          </p:cNvPr>
          <p:cNvSpPr txBox="1">
            <a:spLocks noGrp="1"/>
          </p:cNvSpPr>
          <p:nvPr/>
        </p:nvSpPr>
        <p:spPr bwMode="auto">
          <a:xfrm>
            <a:off x="8616950" y="6308725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spcBef>
                <a:spcPct val="20000"/>
              </a:spcBef>
              <a:buClr>
                <a:schemeClr val="tx2"/>
              </a:buClr>
              <a:buSzPct val="85000"/>
              <a:buChar char="•"/>
              <a:defRPr sz="2800" b="1">
                <a:solidFill>
                  <a:schemeClr val="tx2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2"/>
              </a:buClr>
              <a:buSzPct val="65000"/>
              <a:buFont typeface="Arial" panose="020B0604020202020204" pitchFamily="34" charset="0"/>
              <a:buChar char="o"/>
              <a:defRPr sz="2400">
                <a:solidFill>
                  <a:schemeClr val="tx2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l"/>
              <a:defRPr sz="2000">
                <a:solidFill>
                  <a:schemeClr val="tx2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SzPct val="60000"/>
              <a:buFont typeface="Wingdings" panose="05000000000000000000" pitchFamily="2" charset="2"/>
              <a:buChar char="l"/>
              <a:defRPr sz="2000">
                <a:solidFill>
                  <a:schemeClr val="tx2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l"/>
              <a:defRPr sz="2000">
                <a:solidFill>
                  <a:schemeClr val="tx2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anose="05000000000000000000" pitchFamily="2" charset="2"/>
              <a:buChar char="l"/>
              <a:defRPr sz="2000">
                <a:solidFill>
                  <a:schemeClr val="tx2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anose="05000000000000000000" pitchFamily="2" charset="2"/>
              <a:buChar char="l"/>
              <a:defRPr sz="2000">
                <a:solidFill>
                  <a:schemeClr val="tx2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anose="05000000000000000000" pitchFamily="2" charset="2"/>
              <a:buChar char="l"/>
              <a:defRPr sz="2000">
                <a:solidFill>
                  <a:schemeClr val="tx2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anose="05000000000000000000" pitchFamily="2" charset="2"/>
              <a:buChar char="l"/>
              <a:defRPr sz="2000">
                <a:solidFill>
                  <a:schemeClr val="tx2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fld id="{91C476BD-CABC-42B0-A6DF-8235FF8881CC}" type="slidenum">
              <a:rPr lang="hu-HU" altLang="hu-HU" sz="1800" b="0" smtClean="0">
                <a:solidFill>
                  <a:schemeClr val="accent1"/>
                </a:solidFill>
              </a:rPr>
              <a:pPr algn="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15</a:t>
            </a:fld>
            <a:r>
              <a:rPr lang="hu-HU" altLang="hu-HU" sz="1800" b="0" dirty="0">
                <a:solidFill>
                  <a:schemeClr val="accent1"/>
                </a:solidFill>
              </a:rPr>
              <a:t>/20</a:t>
            </a:r>
          </a:p>
        </p:txBody>
      </p:sp>
    </p:spTree>
    <p:extLst>
      <p:ext uri="{BB962C8B-B14F-4D97-AF65-F5344CB8AC3E}">
        <p14:creationId xmlns:p14="http://schemas.microsoft.com/office/powerpoint/2010/main" val="233314490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altLang="hu-HU" dirty="0">
                <a:solidFill>
                  <a:srgbClr val="000000"/>
                </a:solidFill>
              </a:rPr>
              <a:t>TEN-T folyosók 2017 – </a:t>
            </a:r>
            <a:r>
              <a:rPr lang="hu-HU" altLang="hu-HU" dirty="0" err="1">
                <a:solidFill>
                  <a:srgbClr val="000000"/>
                </a:solidFill>
              </a:rPr>
              <a:t>áruszáll</a:t>
            </a:r>
            <a:r>
              <a:rPr lang="hu-HU" altLang="hu-HU" dirty="0">
                <a:solidFill>
                  <a:srgbClr val="000000"/>
                </a:solidFill>
              </a:rPr>
              <a:t>. hazánkban</a:t>
            </a:r>
            <a:endParaRPr lang="en-US" dirty="0"/>
          </a:p>
        </p:txBody>
      </p:sp>
      <p:pic>
        <p:nvPicPr>
          <p:cNvPr id="5" name="Kép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36602" y="1217823"/>
            <a:ext cx="7993380" cy="5105400"/>
          </a:xfrm>
          <a:prstGeom prst="rect">
            <a:avLst/>
          </a:prstGeom>
        </p:spPr>
      </p:pic>
      <p:sp>
        <p:nvSpPr>
          <p:cNvPr id="4" name="Dia számának helye 5">
            <a:extLst>
              <a:ext uri="{FF2B5EF4-FFF2-40B4-BE49-F238E27FC236}">
                <a16:creationId xmlns:a16="http://schemas.microsoft.com/office/drawing/2014/main" id="{18EB5297-1313-42EC-A055-4569CCBCBA3D}"/>
              </a:ext>
            </a:extLst>
          </p:cNvPr>
          <p:cNvSpPr txBox="1">
            <a:spLocks noGrp="1"/>
          </p:cNvSpPr>
          <p:nvPr/>
        </p:nvSpPr>
        <p:spPr bwMode="auto">
          <a:xfrm>
            <a:off x="8616950" y="6308725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spcBef>
                <a:spcPct val="20000"/>
              </a:spcBef>
              <a:buClr>
                <a:schemeClr val="tx2"/>
              </a:buClr>
              <a:buSzPct val="85000"/>
              <a:buChar char="•"/>
              <a:defRPr sz="2800" b="1">
                <a:solidFill>
                  <a:schemeClr val="tx2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2"/>
              </a:buClr>
              <a:buSzPct val="65000"/>
              <a:buFont typeface="Arial" panose="020B0604020202020204" pitchFamily="34" charset="0"/>
              <a:buChar char="o"/>
              <a:defRPr sz="2400">
                <a:solidFill>
                  <a:schemeClr val="tx2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l"/>
              <a:defRPr sz="2000">
                <a:solidFill>
                  <a:schemeClr val="tx2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SzPct val="60000"/>
              <a:buFont typeface="Wingdings" panose="05000000000000000000" pitchFamily="2" charset="2"/>
              <a:buChar char="l"/>
              <a:defRPr sz="2000">
                <a:solidFill>
                  <a:schemeClr val="tx2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l"/>
              <a:defRPr sz="2000">
                <a:solidFill>
                  <a:schemeClr val="tx2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anose="05000000000000000000" pitchFamily="2" charset="2"/>
              <a:buChar char="l"/>
              <a:defRPr sz="2000">
                <a:solidFill>
                  <a:schemeClr val="tx2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anose="05000000000000000000" pitchFamily="2" charset="2"/>
              <a:buChar char="l"/>
              <a:defRPr sz="2000">
                <a:solidFill>
                  <a:schemeClr val="tx2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anose="05000000000000000000" pitchFamily="2" charset="2"/>
              <a:buChar char="l"/>
              <a:defRPr sz="2000">
                <a:solidFill>
                  <a:schemeClr val="tx2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anose="05000000000000000000" pitchFamily="2" charset="2"/>
              <a:buChar char="l"/>
              <a:defRPr sz="2000">
                <a:solidFill>
                  <a:schemeClr val="tx2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fld id="{91C476BD-CABC-42B0-A6DF-8235FF8881CC}" type="slidenum">
              <a:rPr lang="hu-HU" altLang="hu-HU" sz="1800" b="0" smtClean="0">
                <a:solidFill>
                  <a:schemeClr val="accent1"/>
                </a:solidFill>
              </a:rPr>
              <a:pPr algn="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16</a:t>
            </a:fld>
            <a:r>
              <a:rPr lang="hu-HU" altLang="hu-HU" sz="1800" b="0" dirty="0">
                <a:solidFill>
                  <a:schemeClr val="accent1"/>
                </a:solidFill>
              </a:rPr>
              <a:t>/20</a:t>
            </a:r>
          </a:p>
        </p:txBody>
      </p:sp>
    </p:spTree>
    <p:extLst>
      <p:ext uri="{BB962C8B-B14F-4D97-AF65-F5344CB8AC3E}">
        <p14:creationId xmlns:p14="http://schemas.microsoft.com/office/powerpoint/2010/main" val="60868196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altLang="hu-HU" dirty="0">
                <a:solidFill>
                  <a:srgbClr val="000000"/>
                </a:solidFill>
              </a:rPr>
              <a:t>TEN-T folyosók 2017 – vízi utak hazánkban</a:t>
            </a:r>
            <a:endParaRPr lang="en-US" dirty="0"/>
          </a:p>
        </p:txBody>
      </p:sp>
      <p:pic>
        <p:nvPicPr>
          <p:cNvPr id="5" name="Kép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92350" y="1231319"/>
            <a:ext cx="7597140" cy="4968240"/>
          </a:xfrm>
          <a:prstGeom prst="rect">
            <a:avLst/>
          </a:prstGeom>
        </p:spPr>
      </p:pic>
      <p:sp>
        <p:nvSpPr>
          <p:cNvPr id="4" name="Dia számának helye 5">
            <a:extLst>
              <a:ext uri="{FF2B5EF4-FFF2-40B4-BE49-F238E27FC236}">
                <a16:creationId xmlns:a16="http://schemas.microsoft.com/office/drawing/2014/main" id="{9ECA5E9B-7D92-4D45-9025-DEFFFB25B639}"/>
              </a:ext>
            </a:extLst>
          </p:cNvPr>
          <p:cNvSpPr txBox="1">
            <a:spLocks noGrp="1"/>
          </p:cNvSpPr>
          <p:nvPr/>
        </p:nvSpPr>
        <p:spPr bwMode="auto">
          <a:xfrm>
            <a:off x="8616950" y="6308725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spcBef>
                <a:spcPct val="20000"/>
              </a:spcBef>
              <a:buClr>
                <a:schemeClr val="tx2"/>
              </a:buClr>
              <a:buSzPct val="85000"/>
              <a:buChar char="•"/>
              <a:defRPr sz="2800" b="1">
                <a:solidFill>
                  <a:schemeClr val="tx2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2"/>
              </a:buClr>
              <a:buSzPct val="65000"/>
              <a:buFont typeface="Arial" panose="020B0604020202020204" pitchFamily="34" charset="0"/>
              <a:buChar char="o"/>
              <a:defRPr sz="2400">
                <a:solidFill>
                  <a:schemeClr val="tx2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l"/>
              <a:defRPr sz="2000">
                <a:solidFill>
                  <a:schemeClr val="tx2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SzPct val="60000"/>
              <a:buFont typeface="Wingdings" panose="05000000000000000000" pitchFamily="2" charset="2"/>
              <a:buChar char="l"/>
              <a:defRPr sz="2000">
                <a:solidFill>
                  <a:schemeClr val="tx2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l"/>
              <a:defRPr sz="2000">
                <a:solidFill>
                  <a:schemeClr val="tx2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anose="05000000000000000000" pitchFamily="2" charset="2"/>
              <a:buChar char="l"/>
              <a:defRPr sz="2000">
                <a:solidFill>
                  <a:schemeClr val="tx2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anose="05000000000000000000" pitchFamily="2" charset="2"/>
              <a:buChar char="l"/>
              <a:defRPr sz="2000">
                <a:solidFill>
                  <a:schemeClr val="tx2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anose="05000000000000000000" pitchFamily="2" charset="2"/>
              <a:buChar char="l"/>
              <a:defRPr sz="2000">
                <a:solidFill>
                  <a:schemeClr val="tx2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anose="05000000000000000000" pitchFamily="2" charset="2"/>
              <a:buChar char="l"/>
              <a:defRPr sz="2000">
                <a:solidFill>
                  <a:schemeClr val="tx2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fld id="{91C476BD-CABC-42B0-A6DF-8235FF8881CC}" type="slidenum">
              <a:rPr lang="hu-HU" altLang="hu-HU" sz="1800" b="0" smtClean="0">
                <a:solidFill>
                  <a:schemeClr val="accent1"/>
                </a:solidFill>
              </a:rPr>
              <a:pPr algn="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17</a:t>
            </a:fld>
            <a:r>
              <a:rPr lang="hu-HU" altLang="hu-HU" sz="1800" b="0" dirty="0">
                <a:solidFill>
                  <a:schemeClr val="accent1"/>
                </a:solidFill>
              </a:rPr>
              <a:t>/20</a:t>
            </a:r>
          </a:p>
        </p:txBody>
      </p:sp>
    </p:spTree>
    <p:extLst>
      <p:ext uri="{BB962C8B-B14F-4D97-AF65-F5344CB8AC3E}">
        <p14:creationId xmlns:p14="http://schemas.microsoft.com/office/powerpoint/2010/main" val="116661642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208214" y="620713"/>
            <a:ext cx="7991475" cy="64135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hu-HU" altLang="hu-HU"/>
              <a:t>Az USA államközi autópálya hálózata</a:t>
            </a:r>
          </a:p>
        </p:txBody>
      </p:sp>
      <p:sp>
        <p:nvSpPr>
          <p:cNvPr id="6553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2208213" y="1773238"/>
            <a:ext cx="7631112" cy="4392612"/>
          </a:xfrm>
        </p:spPr>
        <p:txBody>
          <a:bodyPr/>
          <a:lstStyle/>
          <a:p>
            <a:pPr marL="533400" indent="-533400" algn="just"/>
            <a:r>
              <a:rPr lang="hu-HU" altLang="hu-HU" sz="2400" dirty="0"/>
              <a:t>Az USA területén 62 fő államközi autópálya tengely található, melyből 27 kelet-nyugati és 35 észak-déli irányú. A 47 ezer mérföldes (76 ezer km) államközi (</a:t>
            </a:r>
            <a:r>
              <a:rPr lang="hu-HU" altLang="hu-HU" sz="2400" dirty="0" err="1"/>
              <a:t>Interstate</a:t>
            </a:r>
            <a:r>
              <a:rPr lang="hu-HU" altLang="hu-HU" sz="2400" dirty="0"/>
              <a:t>) autópálya hálózat nagy része az 1960-as és 70-es években épült, részben honvédelmi céllal, és nagymértékben segítette a gazdasági növekedést.</a:t>
            </a:r>
          </a:p>
          <a:p>
            <a:pPr marL="533400" indent="-533400" algn="just"/>
            <a:r>
              <a:rPr lang="hu-HU" altLang="hu-HU" sz="2400" dirty="0"/>
              <a:t>A teljes úthálózat 1 %-át képviselő államközi autópályákon bonyolódik az összes forgalmi teljesítmény 24 %-a és a nehéz teherfogalom 41 %-a. Az </a:t>
            </a:r>
            <a:r>
              <a:rPr lang="hu-HU" altLang="hu-HU" sz="2400" dirty="0" err="1"/>
              <a:t>Interstate</a:t>
            </a:r>
            <a:r>
              <a:rPr lang="hu-HU" altLang="hu-HU" sz="2400" dirty="0"/>
              <a:t> hálózat 32 %-át kitevő városi elemeket terheli a hálózat forgalmának 63 %-a.</a:t>
            </a:r>
          </a:p>
        </p:txBody>
      </p:sp>
      <p:sp>
        <p:nvSpPr>
          <p:cNvPr id="65540" name="Dia számának helye 5"/>
          <p:cNvSpPr txBox="1">
            <a:spLocks noGrp="1"/>
          </p:cNvSpPr>
          <p:nvPr/>
        </p:nvSpPr>
        <p:spPr bwMode="auto">
          <a:xfrm>
            <a:off x="8616950" y="6308725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spcBef>
                <a:spcPct val="20000"/>
              </a:spcBef>
              <a:buClr>
                <a:schemeClr val="tx2"/>
              </a:buClr>
              <a:buSzPct val="85000"/>
              <a:buChar char="•"/>
              <a:defRPr sz="2800" b="1">
                <a:solidFill>
                  <a:schemeClr val="tx2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2"/>
              </a:buClr>
              <a:buSzPct val="65000"/>
              <a:buFont typeface="Arial" panose="020B0604020202020204" pitchFamily="34" charset="0"/>
              <a:buChar char="o"/>
              <a:defRPr sz="2400">
                <a:solidFill>
                  <a:schemeClr val="tx2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l"/>
              <a:defRPr sz="2000">
                <a:solidFill>
                  <a:schemeClr val="tx2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SzPct val="60000"/>
              <a:buFont typeface="Wingdings" panose="05000000000000000000" pitchFamily="2" charset="2"/>
              <a:buChar char="l"/>
              <a:defRPr sz="2000">
                <a:solidFill>
                  <a:schemeClr val="tx2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l"/>
              <a:defRPr sz="2000">
                <a:solidFill>
                  <a:schemeClr val="tx2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anose="05000000000000000000" pitchFamily="2" charset="2"/>
              <a:buChar char="l"/>
              <a:defRPr sz="2000">
                <a:solidFill>
                  <a:schemeClr val="tx2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anose="05000000000000000000" pitchFamily="2" charset="2"/>
              <a:buChar char="l"/>
              <a:defRPr sz="2000">
                <a:solidFill>
                  <a:schemeClr val="tx2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anose="05000000000000000000" pitchFamily="2" charset="2"/>
              <a:buChar char="l"/>
              <a:defRPr sz="2000">
                <a:solidFill>
                  <a:schemeClr val="tx2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anose="05000000000000000000" pitchFamily="2" charset="2"/>
              <a:buChar char="l"/>
              <a:defRPr sz="2000">
                <a:solidFill>
                  <a:schemeClr val="tx2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fld id="{B196F8BD-3353-4C0B-870B-CD17B100E6CA}" type="slidenum">
              <a:rPr lang="hu-HU" altLang="hu-HU" sz="1800" b="0" smtClean="0">
                <a:solidFill>
                  <a:schemeClr val="accent1"/>
                </a:solidFill>
              </a:rPr>
              <a:pPr algn="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18</a:t>
            </a:fld>
            <a:r>
              <a:rPr lang="hu-HU" altLang="hu-HU" sz="1800" b="0" dirty="0">
                <a:solidFill>
                  <a:schemeClr val="accent1"/>
                </a:solidFill>
              </a:rPr>
              <a:t>/20</a:t>
            </a:r>
          </a:p>
        </p:txBody>
      </p:sp>
      <p:sp>
        <p:nvSpPr>
          <p:cNvPr id="65541" name="Text Box 6"/>
          <p:cNvSpPr txBox="1">
            <a:spLocks noChangeArrowheads="1"/>
          </p:cNvSpPr>
          <p:nvPr/>
        </p:nvSpPr>
        <p:spPr bwMode="auto">
          <a:xfrm>
            <a:off x="2782889" y="6340475"/>
            <a:ext cx="6911975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tx2"/>
              </a:buClr>
              <a:buSzPct val="85000"/>
              <a:buChar char="•"/>
              <a:defRPr sz="2800" b="1">
                <a:solidFill>
                  <a:schemeClr val="tx2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2"/>
              </a:buClr>
              <a:buSzPct val="65000"/>
              <a:buFont typeface="Arial" panose="020B0604020202020204" pitchFamily="34" charset="0"/>
              <a:buChar char="o"/>
              <a:defRPr sz="2400">
                <a:solidFill>
                  <a:schemeClr val="tx2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l"/>
              <a:defRPr sz="2000">
                <a:solidFill>
                  <a:schemeClr val="tx2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SzPct val="60000"/>
              <a:buFont typeface="Wingdings" panose="05000000000000000000" pitchFamily="2" charset="2"/>
              <a:buChar char="l"/>
              <a:defRPr sz="2000">
                <a:solidFill>
                  <a:schemeClr val="tx2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l"/>
              <a:defRPr sz="2000">
                <a:solidFill>
                  <a:schemeClr val="tx2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anose="05000000000000000000" pitchFamily="2" charset="2"/>
              <a:buChar char="l"/>
              <a:defRPr sz="2000">
                <a:solidFill>
                  <a:schemeClr val="tx2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anose="05000000000000000000" pitchFamily="2" charset="2"/>
              <a:buChar char="l"/>
              <a:defRPr sz="2000">
                <a:solidFill>
                  <a:schemeClr val="tx2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anose="05000000000000000000" pitchFamily="2" charset="2"/>
              <a:buChar char="l"/>
              <a:defRPr sz="2000">
                <a:solidFill>
                  <a:schemeClr val="tx2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anose="05000000000000000000" pitchFamily="2" charset="2"/>
              <a:buChar char="l"/>
              <a:defRPr sz="2000">
                <a:solidFill>
                  <a:schemeClr val="tx2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hu-HU" altLang="hu-HU" sz="1400" b="0"/>
              <a:t>Forrás: Transportation Reboot: Restarting America’s Most Essential Operating System </a:t>
            </a:r>
            <a:r>
              <a:rPr lang="hu-HU" altLang="hu-HU" sz="1400" b="0">
                <a:solidFill>
                  <a:schemeClr val="tx1"/>
                </a:solidFill>
                <a:hlinkClick r:id="rId2"/>
              </a:rPr>
              <a:t>http://ExpandingCapacity.transportation.org</a:t>
            </a:r>
            <a:endParaRPr lang="hu-HU" altLang="hu-HU" sz="1400" b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7012077"/>
      </p:ext>
    </p:extLst>
  </p:cSld>
  <p:clrMapOvr>
    <a:masterClrMapping/>
  </p:clrMapOvr>
  <p:transition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279651" y="333375"/>
            <a:ext cx="7991475" cy="64135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hu-HU" altLang="hu-HU"/>
              <a:t>Az USA államközi autópálya hálózata</a:t>
            </a:r>
          </a:p>
        </p:txBody>
      </p:sp>
      <p:sp>
        <p:nvSpPr>
          <p:cNvPr id="67587" name="Dia számának helye 5"/>
          <p:cNvSpPr txBox="1">
            <a:spLocks noGrp="1"/>
          </p:cNvSpPr>
          <p:nvPr/>
        </p:nvSpPr>
        <p:spPr bwMode="auto">
          <a:xfrm>
            <a:off x="8616950" y="6308725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spcBef>
                <a:spcPct val="20000"/>
              </a:spcBef>
              <a:buClr>
                <a:schemeClr val="tx2"/>
              </a:buClr>
              <a:buSzPct val="85000"/>
              <a:buChar char="•"/>
              <a:defRPr sz="2800" b="1">
                <a:solidFill>
                  <a:schemeClr val="tx2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2"/>
              </a:buClr>
              <a:buSzPct val="65000"/>
              <a:buFont typeface="Arial" panose="020B0604020202020204" pitchFamily="34" charset="0"/>
              <a:buChar char="o"/>
              <a:defRPr sz="2400">
                <a:solidFill>
                  <a:schemeClr val="tx2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l"/>
              <a:defRPr sz="2000">
                <a:solidFill>
                  <a:schemeClr val="tx2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SzPct val="60000"/>
              <a:buFont typeface="Wingdings" panose="05000000000000000000" pitchFamily="2" charset="2"/>
              <a:buChar char="l"/>
              <a:defRPr sz="2000">
                <a:solidFill>
                  <a:schemeClr val="tx2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l"/>
              <a:defRPr sz="2000">
                <a:solidFill>
                  <a:schemeClr val="tx2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anose="05000000000000000000" pitchFamily="2" charset="2"/>
              <a:buChar char="l"/>
              <a:defRPr sz="2000">
                <a:solidFill>
                  <a:schemeClr val="tx2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anose="05000000000000000000" pitchFamily="2" charset="2"/>
              <a:buChar char="l"/>
              <a:defRPr sz="2000">
                <a:solidFill>
                  <a:schemeClr val="tx2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anose="05000000000000000000" pitchFamily="2" charset="2"/>
              <a:buChar char="l"/>
              <a:defRPr sz="2000">
                <a:solidFill>
                  <a:schemeClr val="tx2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anose="05000000000000000000" pitchFamily="2" charset="2"/>
              <a:buChar char="l"/>
              <a:defRPr sz="2000">
                <a:solidFill>
                  <a:schemeClr val="tx2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fld id="{E116E4D5-CBE2-4AD8-9B44-4F8CF600D3B0}" type="slidenum">
              <a:rPr lang="hu-HU" altLang="hu-HU" sz="1800" b="0" smtClean="0">
                <a:solidFill>
                  <a:schemeClr val="accent1"/>
                </a:solidFill>
              </a:rPr>
              <a:pPr algn="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19</a:t>
            </a:fld>
            <a:r>
              <a:rPr lang="hu-HU" altLang="hu-HU" sz="1800" b="0" dirty="0">
                <a:solidFill>
                  <a:schemeClr val="accent1"/>
                </a:solidFill>
              </a:rPr>
              <a:t>/20</a:t>
            </a:r>
          </a:p>
        </p:txBody>
      </p:sp>
      <p:pic>
        <p:nvPicPr>
          <p:cNvPr id="67588" name="Picture 6" descr="689px-Map_of_current_Interstates_sv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1088" y="1268414"/>
            <a:ext cx="7561262" cy="4740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7589" name="Picture 7" descr="100px-I-80_sv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5550" y="5229225"/>
            <a:ext cx="952500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7590" name="Text Box 8"/>
          <p:cNvSpPr txBox="1">
            <a:spLocks noChangeArrowheads="1"/>
          </p:cNvSpPr>
          <p:nvPr/>
        </p:nvSpPr>
        <p:spPr bwMode="auto">
          <a:xfrm>
            <a:off x="2495550" y="6308725"/>
            <a:ext cx="74168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tx2"/>
              </a:buClr>
              <a:buSzPct val="85000"/>
              <a:buChar char="•"/>
              <a:defRPr sz="2800" b="1">
                <a:solidFill>
                  <a:schemeClr val="tx2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2"/>
              </a:buClr>
              <a:buSzPct val="65000"/>
              <a:buFont typeface="Arial" panose="020B0604020202020204" pitchFamily="34" charset="0"/>
              <a:buChar char="o"/>
              <a:defRPr sz="2400">
                <a:solidFill>
                  <a:schemeClr val="tx2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l"/>
              <a:defRPr sz="2000">
                <a:solidFill>
                  <a:schemeClr val="tx2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SzPct val="60000"/>
              <a:buFont typeface="Wingdings" panose="05000000000000000000" pitchFamily="2" charset="2"/>
              <a:buChar char="l"/>
              <a:defRPr sz="2000">
                <a:solidFill>
                  <a:schemeClr val="tx2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l"/>
              <a:defRPr sz="2000">
                <a:solidFill>
                  <a:schemeClr val="tx2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anose="05000000000000000000" pitchFamily="2" charset="2"/>
              <a:buChar char="l"/>
              <a:defRPr sz="2000">
                <a:solidFill>
                  <a:schemeClr val="tx2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anose="05000000000000000000" pitchFamily="2" charset="2"/>
              <a:buChar char="l"/>
              <a:defRPr sz="2000">
                <a:solidFill>
                  <a:schemeClr val="tx2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anose="05000000000000000000" pitchFamily="2" charset="2"/>
              <a:buChar char="l"/>
              <a:defRPr sz="2000">
                <a:solidFill>
                  <a:schemeClr val="tx2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anose="05000000000000000000" pitchFamily="2" charset="2"/>
              <a:buChar char="l"/>
              <a:defRPr sz="2000">
                <a:solidFill>
                  <a:schemeClr val="tx2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hu-HU" altLang="hu-HU" sz="1400" b="0"/>
              <a:t>Forrás:</a:t>
            </a:r>
            <a:r>
              <a:rPr lang="hu-HU" altLang="hu-HU" sz="1400" b="0">
                <a:solidFill>
                  <a:schemeClr val="tx1"/>
                </a:solidFill>
              </a:rPr>
              <a:t> </a:t>
            </a:r>
            <a:r>
              <a:rPr lang="hu-HU" altLang="hu-HU" sz="1400" b="0">
                <a:solidFill>
                  <a:schemeClr val="tx1"/>
                </a:solidFill>
                <a:hlinkClick r:id="rId4"/>
              </a:rPr>
              <a:t>http://en.wikipedia.org/w/index.php?title=File:Map_of_current_Interstates.svg&amp;page=1</a:t>
            </a:r>
            <a:r>
              <a:rPr lang="hu-HU" altLang="hu-HU" sz="1400" b="0">
                <a:solidFill>
                  <a:schemeClr val="tx1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376666274"/>
      </p:ext>
    </p:extLst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2208213" y="620713"/>
            <a:ext cx="7772400" cy="64135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hu-HU" altLang="hu-HU"/>
              <a:t>Az előadás tartalma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08213" y="1628775"/>
            <a:ext cx="7848600" cy="4464050"/>
          </a:xfrm>
        </p:spPr>
        <p:txBody>
          <a:bodyPr/>
          <a:lstStyle/>
          <a:p>
            <a:pPr marL="533400" indent="-533400" algn="just">
              <a:spcAft>
                <a:spcPct val="20000"/>
              </a:spcAft>
            </a:pPr>
            <a:r>
              <a:rPr lang="hu-HU" altLang="hu-HU"/>
              <a:t>Közlekedési hálózatok jellemzői</a:t>
            </a:r>
          </a:p>
          <a:p>
            <a:pPr marL="533400" indent="-533400" algn="just">
              <a:spcAft>
                <a:spcPct val="20000"/>
              </a:spcAft>
            </a:pPr>
            <a:r>
              <a:rPr lang="hu-HU" altLang="hu-HU"/>
              <a:t>A hazai közúthálózat helyzete</a:t>
            </a:r>
          </a:p>
          <a:p>
            <a:pPr marL="533400" indent="-533400" algn="just">
              <a:spcAft>
                <a:spcPct val="20000"/>
              </a:spcAft>
            </a:pPr>
            <a:r>
              <a:rPr lang="hu-HU" altLang="hu-HU"/>
              <a:t>Európai közlekedés – érdekes tények</a:t>
            </a:r>
          </a:p>
          <a:p>
            <a:pPr marL="533400" indent="-533400" algn="just">
              <a:spcAft>
                <a:spcPct val="20000"/>
              </a:spcAft>
            </a:pPr>
            <a:r>
              <a:rPr lang="hu-HU" altLang="hu-HU"/>
              <a:t>Transz-európai hálózatok – „E” utak, folyosók</a:t>
            </a:r>
          </a:p>
          <a:p>
            <a:pPr marL="533400" indent="-533400" algn="just">
              <a:spcAft>
                <a:spcPct val="20000"/>
              </a:spcAft>
            </a:pPr>
            <a:r>
              <a:rPr lang="hu-HU" altLang="hu-HU"/>
              <a:t>Transz-európai hálózatok – TEN-T hálózat</a:t>
            </a:r>
          </a:p>
          <a:p>
            <a:pPr marL="533400" indent="-533400" algn="just">
              <a:spcAft>
                <a:spcPct val="20000"/>
              </a:spcAft>
            </a:pPr>
            <a:r>
              <a:rPr lang="hu-HU" altLang="hu-HU"/>
              <a:t>Kitekintés: USA államközi autópálya hálózat</a:t>
            </a:r>
          </a:p>
        </p:txBody>
      </p:sp>
      <p:sp>
        <p:nvSpPr>
          <p:cNvPr id="11268" name="Dia számának helye 5"/>
          <p:cNvSpPr txBox="1">
            <a:spLocks noGrp="1"/>
          </p:cNvSpPr>
          <p:nvPr/>
        </p:nvSpPr>
        <p:spPr bwMode="auto">
          <a:xfrm>
            <a:off x="8616950" y="6308725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spcBef>
                <a:spcPct val="20000"/>
              </a:spcBef>
              <a:buClr>
                <a:schemeClr val="tx2"/>
              </a:buClr>
              <a:buSzPct val="85000"/>
              <a:buChar char="•"/>
              <a:defRPr sz="2800" b="1">
                <a:solidFill>
                  <a:schemeClr val="tx2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2"/>
              </a:buClr>
              <a:buSzPct val="65000"/>
              <a:buFont typeface="Arial" panose="020B0604020202020204" pitchFamily="34" charset="0"/>
              <a:buChar char="o"/>
              <a:defRPr sz="2400">
                <a:solidFill>
                  <a:schemeClr val="tx2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l"/>
              <a:defRPr sz="2000">
                <a:solidFill>
                  <a:schemeClr val="tx2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SzPct val="60000"/>
              <a:buFont typeface="Wingdings" panose="05000000000000000000" pitchFamily="2" charset="2"/>
              <a:buChar char="l"/>
              <a:defRPr sz="2000">
                <a:solidFill>
                  <a:schemeClr val="tx2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l"/>
              <a:defRPr sz="2000">
                <a:solidFill>
                  <a:schemeClr val="tx2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anose="05000000000000000000" pitchFamily="2" charset="2"/>
              <a:buChar char="l"/>
              <a:defRPr sz="2000">
                <a:solidFill>
                  <a:schemeClr val="tx2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anose="05000000000000000000" pitchFamily="2" charset="2"/>
              <a:buChar char="l"/>
              <a:defRPr sz="2000">
                <a:solidFill>
                  <a:schemeClr val="tx2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anose="05000000000000000000" pitchFamily="2" charset="2"/>
              <a:buChar char="l"/>
              <a:defRPr sz="2000">
                <a:solidFill>
                  <a:schemeClr val="tx2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anose="05000000000000000000" pitchFamily="2" charset="2"/>
              <a:buChar char="l"/>
              <a:defRPr sz="2000">
                <a:solidFill>
                  <a:schemeClr val="tx2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fld id="{79B689C8-CAB2-4483-A74E-2C5E30559A52}" type="slidenum">
              <a:rPr lang="hu-HU" altLang="hu-HU" sz="1800" b="0" smtClean="0">
                <a:solidFill>
                  <a:schemeClr val="accent1"/>
                </a:solidFill>
              </a:rPr>
              <a:pPr algn="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2</a:t>
            </a:fld>
            <a:r>
              <a:rPr lang="hu-HU" altLang="hu-HU" sz="1800" b="0" dirty="0">
                <a:solidFill>
                  <a:schemeClr val="accent1"/>
                </a:solidFill>
              </a:rPr>
              <a:t>/20</a:t>
            </a:r>
          </a:p>
        </p:txBody>
      </p:sp>
    </p:spTree>
    <p:extLst>
      <p:ext uri="{BB962C8B-B14F-4D97-AF65-F5344CB8AC3E}">
        <p14:creationId xmlns:p14="http://schemas.microsoft.com/office/powerpoint/2010/main" val="1899106590"/>
      </p:ext>
    </p:extLst>
  </p:cSld>
  <p:clrMapOvr>
    <a:masterClrMapping/>
  </p:clrMapOvr>
  <p:transition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135188" y="1484313"/>
            <a:ext cx="7916862" cy="3827462"/>
          </a:xfrm>
        </p:spPr>
        <p:txBody>
          <a:bodyPr/>
          <a:lstStyle/>
          <a:p>
            <a:pPr algn="ctr" eaLnBrk="1" hangingPunct="1">
              <a:lnSpc>
                <a:spcPct val="90000"/>
              </a:lnSpc>
              <a:buFontTx/>
              <a:buNone/>
            </a:pPr>
            <a:r>
              <a:rPr lang="hu-HU" altLang="hu-HU" sz="4400" dirty="0"/>
              <a:t>Köszönöm figyelmüket!</a:t>
            </a:r>
          </a:p>
          <a:p>
            <a:pPr algn="ctr" eaLnBrk="1" hangingPunct="1">
              <a:lnSpc>
                <a:spcPct val="90000"/>
              </a:lnSpc>
              <a:buFontTx/>
              <a:buNone/>
            </a:pPr>
            <a:endParaRPr lang="hu-HU" altLang="hu-HU" sz="2400" dirty="0"/>
          </a:p>
          <a:p>
            <a:pPr algn="ctr" eaLnBrk="1" hangingPunct="1">
              <a:lnSpc>
                <a:spcPct val="90000"/>
              </a:lnSpc>
              <a:buFontTx/>
              <a:buNone/>
            </a:pPr>
            <a:endParaRPr lang="hu-HU" altLang="hu-HU" sz="2400" dirty="0"/>
          </a:p>
          <a:p>
            <a:pPr algn="ctr" eaLnBrk="1" hangingPunct="1">
              <a:lnSpc>
                <a:spcPct val="90000"/>
              </a:lnSpc>
              <a:buFontTx/>
              <a:buNone/>
            </a:pPr>
            <a:endParaRPr lang="hu-HU" altLang="hu-HU" sz="2400" dirty="0"/>
          </a:p>
          <a:p>
            <a:pPr algn="ctr" eaLnBrk="1" hangingPunct="1">
              <a:lnSpc>
                <a:spcPct val="90000"/>
              </a:lnSpc>
              <a:buFontTx/>
              <a:buNone/>
            </a:pPr>
            <a:r>
              <a:rPr lang="hu-HU" altLang="hu-HU" b="0" dirty="0">
                <a:solidFill>
                  <a:schemeClr val="hlink"/>
                </a:solidFill>
              </a:rPr>
              <a:t>Dr. </a:t>
            </a:r>
            <a:r>
              <a:rPr lang="hu-HU" altLang="hu-HU" b="0" dirty="0" err="1">
                <a:solidFill>
                  <a:schemeClr val="hlink"/>
                </a:solidFill>
              </a:rPr>
              <a:t>habil</a:t>
            </a:r>
            <a:r>
              <a:rPr lang="hu-HU" altLang="hu-HU" b="0" dirty="0">
                <a:solidFill>
                  <a:schemeClr val="hlink"/>
                </a:solidFill>
              </a:rPr>
              <a:t> Gulyás András</a:t>
            </a:r>
          </a:p>
          <a:p>
            <a:pPr algn="ctr" eaLnBrk="1" hangingPunct="1">
              <a:lnSpc>
                <a:spcPct val="90000"/>
              </a:lnSpc>
              <a:buFontTx/>
              <a:buNone/>
            </a:pPr>
            <a:r>
              <a:rPr lang="hu-HU" altLang="hu-HU" b="0" dirty="0">
                <a:solidFill>
                  <a:schemeClr val="hlink"/>
                </a:solidFill>
              </a:rPr>
              <a:t>e-mail: gulyasandras@hotmail.com</a:t>
            </a:r>
          </a:p>
        </p:txBody>
      </p:sp>
      <p:sp>
        <p:nvSpPr>
          <p:cNvPr id="70659" name="Dia számának helye 5"/>
          <p:cNvSpPr txBox="1">
            <a:spLocks noGrp="1"/>
          </p:cNvSpPr>
          <p:nvPr/>
        </p:nvSpPr>
        <p:spPr bwMode="auto">
          <a:xfrm>
            <a:off x="8616950" y="6308725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spcBef>
                <a:spcPct val="20000"/>
              </a:spcBef>
              <a:buClr>
                <a:schemeClr val="tx2"/>
              </a:buClr>
              <a:buSzPct val="85000"/>
              <a:buChar char="•"/>
              <a:defRPr sz="2800" b="1">
                <a:solidFill>
                  <a:schemeClr val="tx2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2"/>
              </a:buClr>
              <a:buSzPct val="65000"/>
              <a:buFont typeface="Arial" panose="020B0604020202020204" pitchFamily="34" charset="0"/>
              <a:buChar char="o"/>
              <a:defRPr sz="2400">
                <a:solidFill>
                  <a:schemeClr val="tx2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l"/>
              <a:defRPr sz="2000">
                <a:solidFill>
                  <a:schemeClr val="tx2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SzPct val="60000"/>
              <a:buFont typeface="Wingdings" panose="05000000000000000000" pitchFamily="2" charset="2"/>
              <a:buChar char="l"/>
              <a:defRPr sz="2000">
                <a:solidFill>
                  <a:schemeClr val="tx2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l"/>
              <a:defRPr sz="2000">
                <a:solidFill>
                  <a:schemeClr val="tx2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anose="05000000000000000000" pitchFamily="2" charset="2"/>
              <a:buChar char="l"/>
              <a:defRPr sz="2000">
                <a:solidFill>
                  <a:schemeClr val="tx2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anose="05000000000000000000" pitchFamily="2" charset="2"/>
              <a:buChar char="l"/>
              <a:defRPr sz="2000">
                <a:solidFill>
                  <a:schemeClr val="tx2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anose="05000000000000000000" pitchFamily="2" charset="2"/>
              <a:buChar char="l"/>
              <a:defRPr sz="2000">
                <a:solidFill>
                  <a:schemeClr val="tx2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anose="05000000000000000000" pitchFamily="2" charset="2"/>
              <a:buChar char="l"/>
              <a:defRPr sz="2000">
                <a:solidFill>
                  <a:schemeClr val="tx2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fld id="{7CA585A1-375A-4AE4-8430-BB587B3BE212}" type="slidenum">
              <a:rPr lang="hu-HU" altLang="hu-HU" sz="1800" b="0" smtClean="0">
                <a:solidFill>
                  <a:schemeClr val="accent1"/>
                </a:solidFill>
              </a:rPr>
              <a:pPr algn="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20</a:t>
            </a:fld>
            <a:r>
              <a:rPr lang="hu-HU" altLang="hu-HU" sz="1800" b="0" dirty="0">
                <a:solidFill>
                  <a:schemeClr val="accent1"/>
                </a:solidFill>
              </a:rPr>
              <a:t>/20</a:t>
            </a:r>
          </a:p>
        </p:txBody>
      </p:sp>
    </p:spTree>
    <p:extLst>
      <p:ext uri="{BB962C8B-B14F-4D97-AF65-F5344CB8AC3E}">
        <p14:creationId xmlns:p14="http://schemas.microsoft.com/office/powerpoint/2010/main" val="1915082693"/>
      </p:ext>
    </p:extLst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208214" y="333375"/>
            <a:ext cx="7991475" cy="641350"/>
          </a:xfrm>
        </p:spPr>
        <p:txBody>
          <a:bodyPr>
            <a:normAutofit fontScale="90000"/>
          </a:bodyPr>
          <a:lstStyle/>
          <a:p>
            <a:pPr marL="533400" indent="-533400">
              <a:spcAft>
                <a:spcPct val="20000"/>
              </a:spcAft>
            </a:pPr>
            <a:r>
              <a:rPr lang="hu-HU" altLang="hu-HU"/>
              <a:t>Közlekedési hálózatok jellemzői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2208213" y="1412876"/>
            <a:ext cx="7631112" cy="4752975"/>
          </a:xfrm>
        </p:spPr>
        <p:txBody>
          <a:bodyPr/>
          <a:lstStyle/>
          <a:p>
            <a:pPr marL="533400" indent="-533400"/>
            <a:r>
              <a:rPr lang="hu-HU" altLang="hu-HU"/>
              <a:t>A közlekedési hálózatok általános jellemzői:</a:t>
            </a:r>
          </a:p>
          <a:p>
            <a:pPr lvl="1">
              <a:lnSpc>
                <a:spcPct val="90000"/>
              </a:lnSpc>
            </a:pPr>
            <a:r>
              <a:rPr lang="hu-HU" altLang="hu-HU" b="1"/>
              <a:t>csomópontok és szakaszok száma,</a:t>
            </a:r>
          </a:p>
          <a:p>
            <a:pPr lvl="1">
              <a:lnSpc>
                <a:spcPct val="90000"/>
              </a:lnSpc>
            </a:pPr>
            <a:r>
              <a:rPr lang="hu-HU" altLang="hu-HU" b="1"/>
              <a:t>hálózat-sűrűség (km / km</a:t>
            </a:r>
            <a:r>
              <a:rPr lang="hu-HU" altLang="hu-HU" b="1" baseline="30000"/>
              <a:t>2</a:t>
            </a:r>
            <a:r>
              <a:rPr lang="hu-HU" altLang="hu-HU" b="1"/>
              <a:t>, km / 1000 lakos),</a:t>
            </a:r>
          </a:p>
          <a:p>
            <a:pPr lvl="1">
              <a:lnSpc>
                <a:spcPct val="90000"/>
              </a:lnSpc>
            </a:pPr>
            <a:r>
              <a:rPr lang="hu-HU" altLang="hu-HU" b="1"/>
              <a:t>a hálózati elemek (szakasz, csomópont) típusa</a:t>
            </a:r>
          </a:p>
          <a:p>
            <a:pPr lvl="1">
              <a:lnSpc>
                <a:spcPct val="90000"/>
              </a:lnSpc>
            </a:pPr>
            <a:r>
              <a:rPr lang="hu-HU" altLang="hu-HU" b="1"/>
              <a:t>a hálózati elemek minősége, állapota</a:t>
            </a:r>
          </a:p>
          <a:p>
            <a:pPr lvl="1">
              <a:lnSpc>
                <a:spcPct val="90000"/>
              </a:lnSpc>
            </a:pPr>
            <a:r>
              <a:rPr lang="hu-HU" altLang="hu-HU" b="1"/>
              <a:t>a hálózati elemek kapacitása,</a:t>
            </a:r>
          </a:p>
          <a:p>
            <a:pPr lvl="1">
              <a:lnSpc>
                <a:spcPct val="90000"/>
              </a:lnSpc>
            </a:pPr>
            <a:r>
              <a:rPr lang="hu-HU" altLang="hu-HU" b="1"/>
              <a:t>a forgalom nagysága és összetétele,</a:t>
            </a:r>
          </a:p>
          <a:p>
            <a:pPr lvl="1">
              <a:lnSpc>
                <a:spcPct val="90000"/>
              </a:lnSpc>
            </a:pPr>
            <a:r>
              <a:rPr lang="hu-HU" altLang="hu-HU" b="1"/>
              <a:t>forgalmi teljesítmény ( </a:t>
            </a:r>
            <a:r>
              <a:rPr lang="el-GR" altLang="hu-HU" b="1">
                <a:solidFill>
                  <a:schemeClr val="hlink"/>
                </a:solidFill>
                <a:cs typeface="Times New Roman" panose="02020603050405020304" pitchFamily="18" charset="0"/>
              </a:rPr>
              <a:t>Σ</a:t>
            </a:r>
            <a:r>
              <a:rPr lang="hu-HU" altLang="hu-HU" b="1">
                <a:solidFill>
                  <a:schemeClr val="hlink"/>
                </a:solidFill>
                <a:cs typeface="Times New Roman" panose="02020603050405020304" pitchFamily="18" charset="0"/>
              </a:rPr>
              <a:t> szakaszhossz * forgalom</a:t>
            </a:r>
            <a:r>
              <a:rPr lang="hu-HU" altLang="hu-HU" b="1">
                <a:cs typeface="Times New Roman" panose="02020603050405020304" pitchFamily="18" charset="0"/>
              </a:rPr>
              <a:t>),</a:t>
            </a:r>
          </a:p>
          <a:p>
            <a:pPr lvl="1">
              <a:lnSpc>
                <a:spcPct val="90000"/>
              </a:lnSpc>
            </a:pPr>
            <a:r>
              <a:rPr lang="hu-HU" altLang="hu-HU" b="1">
                <a:cs typeface="Times New Roman" panose="02020603050405020304" pitchFamily="18" charset="0"/>
              </a:rPr>
              <a:t>eljutási idők (adott pontok között),</a:t>
            </a:r>
          </a:p>
          <a:p>
            <a:pPr lvl="1">
              <a:lnSpc>
                <a:spcPct val="90000"/>
              </a:lnSpc>
            </a:pPr>
            <a:r>
              <a:rPr lang="hu-HU" altLang="hu-HU" b="1">
                <a:cs typeface="Times New Roman" panose="02020603050405020304" pitchFamily="18" charset="0"/>
              </a:rPr>
              <a:t>hibatűrő képesség (kritikus szakaszok),</a:t>
            </a:r>
          </a:p>
          <a:p>
            <a:pPr lvl="1">
              <a:lnSpc>
                <a:spcPct val="90000"/>
              </a:lnSpc>
            </a:pPr>
            <a:r>
              <a:rPr lang="hu-HU" altLang="hu-HU" b="1">
                <a:cs typeface="Times New Roman" panose="02020603050405020304" pitchFamily="18" charset="0"/>
              </a:rPr>
              <a:t>csomóponti kapcsolati lehetőségek.</a:t>
            </a:r>
          </a:p>
        </p:txBody>
      </p:sp>
      <p:sp>
        <p:nvSpPr>
          <p:cNvPr id="15364" name="Dia számának helye 5"/>
          <p:cNvSpPr txBox="1">
            <a:spLocks noGrp="1"/>
          </p:cNvSpPr>
          <p:nvPr/>
        </p:nvSpPr>
        <p:spPr bwMode="auto">
          <a:xfrm>
            <a:off x="8616950" y="6308725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spcBef>
                <a:spcPct val="20000"/>
              </a:spcBef>
              <a:buClr>
                <a:schemeClr val="tx2"/>
              </a:buClr>
              <a:buSzPct val="85000"/>
              <a:buChar char="•"/>
              <a:defRPr sz="2800" b="1">
                <a:solidFill>
                  <a:schemeClr val="tx2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2"/>
              </a:buClr>
              <a:buSzPct val="65000"/>
              <a:buFont typeface="Arial" panose="020B0604020202020204" pitchFamily="34" charset="0"/>
              <a:buChar char="o"/>
              <a:defRPr sz="2400">
                <a:solidFill>
                  <a:schemeClr val="tx2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l"/>
              <a:defRPr sz="2000">
                <a:solidFill>
                  <a:schemeClr val="tx2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SzPct val="60000"/>
              <a:buFont typeface="Wingdings" panose="05000000000000000000" pitchFamily="2" charset="2"/>
              <a:buChar char="l"/>
              <a:defRPr sz="2000">
                <a:solidFill>
                  <a:schemeClr val="tx2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l"/>
              <a:defRPr sz="2000">
                <a:solidFill>
                  <a:schemeClr val="tx2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anose="05000000000000000000" pitchFamily="2" charset="2"/>
              <a:buChar char="l"/>
              <a:defRPr sz="2000">
                <a:solidFill>
                  <a:schemeClr val="tx2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anose="05000000000000000000" pitchFamily="2" charset="2"/>
              <a:buChar char="l"/>
              <a:defRPr sz="2000">
                <a:solidFill>
                  <a:schemeClr val="tx2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anose="05000000000000000000" pitchFamily="2" charset="2"/>
              <a:buChar char="l"/>
              <a:defRPr sz="2000">
                <a:solidFill>
                  <a:schemeClr val="tx2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anose="05000000000000000000" pitchFamily="2" charset="2"/>
              <a:buChar char="l"/>
              <a:defRPr sz="2000">
                <a:solidFill>
                  <a:schemeClr val="tx2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fld id="{27B7F9FF-D070-450E-91FB-4DCB422D1C92}" type="slidenum">
              <a:rPr lang="hu-HU" altLang="hu-HU" sz="1800" b="0" smtClean="0">
                <a:solidFill>
                  <a:schemeClr val="accent1"/>
                </a:solidFill>
              </a:rPr>
              <a:pPr algn="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3</a:t>
            </a:fld>
            <a:r>
              <a:rPr lang="hu-HU" altLang="hu-HU" sz="1800" b="0" dirty="0">
                <a:solidFill>
                  <a:schemeClr val="accent1"/>
                </a:solidFill>
              </a:rPr>
              <a:t>/20</a:t>
            </a:r>
          </a:p>
        </p:txBody>
      </p:sp>
    </p:spTree>
    <p:extLst>
      <p:ext uri="{BB962C8B-B14F-4D97-AF65-F5344CB8AC3E}">
        <p14:creationId xmlns:p14="http://schemas.microsoft.com/office/powerpoint/2010/main" val="3920546055"/>
      </p:ext>
    </p:extLst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208214" y="620713"/>
            <a:ext cx="7991475" cy="64135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hu-HU" altLang="hu-HU"/>
              <a:t>A hazai közúthálózat helyzete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2070101" y="1577593"/>
            <a:ext cx="7767962" cy="4392612"/>
          </a:xfrm>
        </p:spPr>
        <p:txBody>
          <a:bodyPr/>
          <a:lstStyle/>
          <a:p>
            <a:pPr algn="just" eaLnBrk="1" hangingPunct="1">
              <a:lnSpc>
                <a:spcPct val="90000"/>
              </a:lnSpc>
            </a:pPr>
            <a:r>
              <a:rPr lang="hu-HU" altLang="hu-HU" sz="2400" dirty="0"/>
              <a:t>Az ország útállománya közutakra és magánutakra oszlik. A közutak állami tulajdonú országos közutak és önkormányzati tulajdonú helyi közutak. Az országos közutak hossza 31 319 km. A helyi közutak hossza mintegy 169 ezer km. </a:t>
            </a:r>
          </a:p>
          <a:p>
            <a:pPr algn="just">
              <a:spcAft>
                <a:spcPct val="20000"/>
              </a:spcAft>
            </a:pPr>
            <a:r>
              <a:rPr lang="hu-HU" altLang="hu-HU" sz="2400" dirty="0"/>
              <a:t>Az országos közúthálózat bonyolítja le az ország teljes közúti forgalmának kb. 75%-át. Forgalmi teljesítményben a gyorsforgalmi utak aránya hosszarányukhoz képest csaknem tízszeres.</a:t>
            </a:r>
          </a:p>
          <a:p>
            <a:pPr algn="just" eaLnBrk="1" hangingPunct="1">
              <a:lnSpc>
                <a:spcPct val="90000"/>
              </a:lnSpc>
            </a:pPr>
            <a:r>
              <a:rPr lang="hu-HU" altLang="hu-HU" sz="2400" dirty="0"/>
              <a:t>Az országos közutak hosszának 27%-a településeken halad keresztül, tehát a települések helyi forgalmának lebonyolításában is jelentős szerepet játszanak.</a:t>
            </a:r>
          </a:p>
        </p:txBody>
      </p:sp>
      <p:sp>
        <p:nvSpPr>
          <p:cNvPr id="16388" name="Dia számának helye 5"/>
          <p:cNvSpPr txBox="1">
            <a:spLocks noGrp="1"/>
          </p:cNvSpPr>
          <p:nvPr/>
        </p:nvSpPr>
        <p:spPr bwMode="auto">
          <a:xfrm>
            <a:off x="8616950" y="6308725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spcBef>
                <a:spcPct val="20000"/>
              </a:spcBef>
              <a:buClr>
                <a:schemeClr val="tx2"/>
              </a:buClr>
              <a:buSzPct val="85000"/>
              <a:buChar char="•"/>
              <a:defRPr sz="2800" b="1">
                <a:solidFill>
                  <a:schemeClr val="tx2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2"/>
              </a:buClr>
              <a:buSzPct val="65000"/>
              <a:buFont typeface="Arial" panose="020B0604020202020204" pitchFamily="34" charset="0"/>
              <a:buChar char="o"/>
              <a:defRPr sz="2400">
                <a:solidFill>
                  <a:schemeClr val="tx2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l"/>
              <a:defRPr sz="2000">
                <a:solidFill>
                  <a:schemeClr val="tx2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SzPct val="60000"/>
              <a:buFont typeface="Wingdings" panose="05000000000000000000" pitchFamily="2" charset="2"/>
              <a:buChar char="l"/>
              <a:defRPr sz="2000">
                <a:solidFill>
                  <a:schemeClr val="tx2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l"/>
              <a:defRPr sz="2000">
                <a:solidFill>
                  <a:schemeClr val="tx2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anose="05000000000000000000" pitchFamily="2" charset="2"/>
              <a:buChar char="l"/>
              <a:defRPr sz="2000">
                <a:solidFill>
                  <a:schemeClr val="tx2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anose="05000000000000000000" pitchFamily="2" charset="2"/>
              <a:buChar char="l"/>
              <a:defRPr sz="2000">
                <a:solidFill>
                  <a:schemeClr val="tx2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anose="05000000000000000000" pitchFamily="2" charset="2"/>
              <a:buChar char="l"/>
              <a:defRPr sz="2000">
                <a:solidFill>
                  <a:schemeClr val="tx2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anose="05000000000000000000" pitchFamily="2" charset="2"/>
              <a:buChar char="l"/>
              <a:defRPr sz="2000">
                <a:solidFill>
                  <a:schemeClr val="tx2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fld id="{8179DD05-7658-48D2-970E-4C9F29F8B649}" type="slidenum">
              <a:rPr lang="hu-HU" altLang="hu-HU" sz="1800" b="0" smtClean="0">
                <a:solidFill>
                  <a:schemeClr val="accent1"/>
                </a:solidFill>
              </a:rPr>
              <a:pPr algn="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4</a:t>
            </a:fld>
            <a:r>
              <a:rPr lang="hu-HU" altLang="hu-HU" sz="1800" b="0" dirty="0">
                <a:solidFill>
                  <a:schemeClr val="accent1"/>
                </a:solidFill>
              </a:rPr>
              <a:t>/20</a:t>
            </a:r>
          </a:p>
        </p:txBody>
      </p:sp>
      <p:sp>
        <p:nvSpPr>
          <p:cNvPr id="16389" name="Szövegdoboz 5"/>
          <p:cNvSpPr txBox="1">
            <a:spLocks noChangeArrowheads="1"/>
          </p:cNvSpPr>
          <p:nvPr/>
        </p:nvSpPr>
        <p:spPr bwMode="auto">
          <a:xfrm>
            <a:off x="2501901" y="6461126"/>
            <a:ext cx="676751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tx2"/>
              </a:buClr>
              <a:buSzPct val="85000"/>
              <a:buChar char="•"/>
              <a:defRPr sz="2800" b="1">
                <a:solidFill>
                  <a:schemeClr val="tx2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2"/>
              </a:buClr>
              <a:buSzPct val="65000"/>
              <a:buFont typeface="Arial" panose="020B0604020202020204" pitchFamily="34" charset="0"/>
              <a:buChar char="o"/>
              <a:defRPr sz="2400">
                <a:solidFill>
                  <a:schemeClr val="tx2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l"/>
              <a:defRPr sz="2000">
                <a:solidFill>
                  <a:schemeClr val="tx2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SzPct val="60000"/>
              <a:buFont typeface="Wingdings" panose="05000000000000000000" pitchFamily="2" charset="2"/>
              <a:buChar char="l"/>
              <a:defRPr sz="2000">
                <a:solidFill>
                  <a:schemeClr val="tx2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l"/>
              <a:defRPr sz="2000">
                <a:solidFill>
                  <a:schemeClr val="tx2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anose="05000000000000000000" pitchFamily="2" charset="2"/>
              <a:buChar char="l"/>
              <a:defRPr sz="2000">
                <a:solidFill>
                  <a:schemeClr val="tx2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anose="05000000000000000000" pitchFamily="2" charset="2"/>
              <a:buChar char="l"/>
              <a:defRPr sz="2000">
                <a:solidFill>
                  <a:schemeClr val="tx2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anose="05000000000000000000" pitchFamily="2" charset="2"/>
              <a:buChar char="l"/>
              <a:defRPr sz="2000">
                <a:solidFill>
                  <a:schemeClr val="tx2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anose="05000000000000000000" pitchFamily="2" charset="2"/>
              <a:buChar char="l"/>
              <a:defRPr sz="2000">
                <a:solidFill>
                  <a:schemeClr val="tx2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hu-HU" altLang="hu-HU" sz="1400" b="0"/>
              <a:t>Forrás: Magyar Közút Nonprofit Zrt. Országos közúti Adatbank 2013.</a:t>
            </a:r>
          </a:p>
        </p:txBody>
      </p:sp>
    </p:spTree>
    <p:extLst>
      <p:ext uri="{BB962C8B-B14F-4D97-AF65-F5344CB8AC3E}">
        <p14:creationId xmlns:p14="http://schemas.microsoft.com/office/powerpoint/2010/main" val="98810070"/>
      </p:ext>
    </p:extLst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817669" y="192884"/>
            <a:ext cx="7991475" cy="641350"/>
          </a:xfrm>
        </p:spPr>
        <p:txBody>
          <a:bodyPr>
            <a:normAutofit fontScale="90000"/>
          </a:bodyPr>
          <a:lstStyle/>
          <a:p>
            <a:pPr marL="533400" indent="-533400">
              <a:spcAft>
                <a:spcPct val="20000"/>
              </a:spcAft>
            </a:pPr>
            <a:r>
              <a:rPr lang="hu-HU" altLang="hu-HU" dirty="0"/>
              <a:t>A hazai közúthálózat helyzete</a:t>
            </a:r>
          </a:p>
        </p:txBody>
      </p:sp>
      <p:sp>
        <p:nvSpPr>
          <p:cNvPr id="23555" name="Dia számának helye 5"/>
          <p:cNvSpPr txBox="1">
            <a:spLocks noGrp="1"/>
          </p:cNvSpPr>
          <p:nvPr/>
        </p:nvSpPr>
        <p:spPr bwMode="auto">
          <a:xfrm>
            <a:off x="8616950" y="6308725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spcBef>
                <a:spcPct val="20000"/>
              </a:spcBef>
              <a:buClr>
                <a:schemeClr val="tx2"/>
              </a:buClr>
              <a:buSzPct val="85000"/>
              <a:buChar char="•"/>
              <a:defRPr sz="2800" b="1">
                <a:solidFill>
                  <a:schemeClr val="tx2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2"/>
              </a:buClr>
              <a:buSzPct val="65000"/>
              <a:buFont typeface="Arial" panose="020B0604020202020204" pitchFamily="34" charset="0"/>
              <a:buChar char="o"/>
              <a:defRPr sz="2400">
                <a:solidFill>
                  <a:schemeClr val="tx2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l"/>
              <a:defRPr sz="2000">
                <a:solidFill>
                  <a:schemeClr val="tx2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SzPct val="60000"/>
              <a:buFont typeface="Wingdings" panose="05000000000000000000" pitchFamily="2" charset="2"/>
              <a:buChar char="l"/>
              <a:defRPr sz="2000">
                <a:solidFill>
                  <a:schemeClr val="tx2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l"/>
              <a:defRPr sz="2000">
                <a:solidFill>
                  <a:schemeClr val="tx2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anose="05000000000000000000" pitchFamily="2" charset="2"/>
              <a:buChar char="l"/>
              <a:defRPr sz="2000">
                <a:solidFill>
                  <a:schemeClr val="tx2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anose="05000000000000000000" pitchFamily="2" charset="2"/>
              <a:buChar char="l"/>
              <a:defRPr sz="2000">
                <a:solidFill>
                  <a:schemeClr val="tx2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anose="05000000000000000000" pitchFamily="2" charset="2"/>
              <a:buChar char="l"/>
              <a:defRPr sz="2000">
                <a:solidFill>
                  <a:schemeClr val="tx2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anose="05000000000000000000" pitchFamily="2" charset="2"/>
              <a:buChar char="l"/>
              <a:defRPr sz="2000">
                <a:solidFill>
                  <a:schemeClr val="tx2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fld id="{91C476BD-CABC-42B0-A6DF-8235FF8881CC}" type="slidenum">
              <a:rPr lang="hu-HU" altLang="hu-HU" sz="1800" b="0" smtClean="0">
                <a:solidFill>
                  <a:schemeClr val="accent1"/>
                </a:solidFill>
              </a:rPr>
              <a:pPr algn="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5</a:t>
            </a:fld>
            <a:r>
              <a:rPr lang="hu-HU" altLang="hu-HU" sz="1800" b="0" dirty="0">
                <a:solidFill>
                  <a:schemeClr val="accent1"/>
                </a:solidFill>
              </a:rPr>
              <a:t>/20</a:t>
            </a:r>
          </a:p>
        </p:txBody>
      </p:sp>
      <p:sp>
        <p:nvSpPr>
          <p:cNvPr id="23557" name="Szövegdoboz 1"/>
          <p:cNvSpPr txBox="1">
            <a:spLocks noChangeArrowheads="1"/>
          </p:cNvSpPr>
          <p:nvPr/>
        </p:nvSpPr>
        <p:spPr bwMode="auto">
          <a:xfrm>
            <a:off x="1575413" y="6047115"/>
            <a:ext cx="794800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lr>
                <a:schemeClr val="tx2"/>
              </a:buClr>
              <a:buSzPct val="85000"/>
              <a:buChar char="•"/>
              <a:defRPr sz="2800" b="1">
                <a:solidFill>
                  <a:schemeClr val="tx2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2"/>
              </a:buClr>
              <a:buSzPct val="65000"/>
              <a:buFont typeface="Arial" panose="020B0604020202020204" pitchFamily="34" charset="0"/>
              <a:buChar char="o"/>
              <a:defRPr sz="2400">
                <a:solidFill>
                  <a:schemeClr val="tx2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l"/>
              <a:defRPr sz="2000">
                <a:solidFill>
                  <a:schemeClr val="tx2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SzPct val="60000"/>
              <a:buFont typeface="Wingdings" panose="05000000000000000000" pitchFamily="2" charset="2"/>
              <a:buChar char="l"/>
              <a:defRPr sz="2000">
                <a:solidFill>
                  <a:schemeClr val="tx2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l"/>
              <a:defRPr sz="2000">
                <a:solidFill>
                  <a:schemeClr val="tx2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anose="05000000000000000000" pitchFamily="2" charset="2"/>
              <a:buChar char="l"/>
              <a:defRPr sz="2000">
                <a:solidFill>
                  <a:schemeClr val="tx2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anose="05000000000000000000" pitchFamily="2" charset="2"/>
              <a:buChar char="l"/>
              <a:defRPr sz="2000">
                <a:solidFill>
                  <a:schemeClr val="tx2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anose="05000000000000000000" pitchFamily="2" charset="2"/>
              <a:buChar char="l"/>
              <a:defRPr sz="2000">
                <a:solidFill>
                  <a:schemeClr val="tx2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anose="05000000000000000000" pitchFamily="2" charset="2"/>
              <a:buChar char="l"/>
              <a:defRPr sz="2000">
                <a:solidFill>
                  <a:schemeClr val="tx2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hu-HU" altLang="hu-HU" sz="1400" b="0" dirty="0"/>
              <a:t>Forrás: Gulyás A. – Lindenbach Á. – Nagy Á. – </a:t>
            </a:r>
            <a:r>
              <a:rPr lang="hu-HU" altLang="hu-HU" sz="1400" b="0" dirty="0" err="1"/>
              <a:t>Tomaschek</a:t>
            </a:r>
            <a:r>
              <a:rPr lang="hu-HU" altLang="hu-HU" sz="1400" b="0" dirty="0"/>
              <a:t> T.: </a:t>
            </a:r>
            <a:r>
              <a:rPr lang="hu-HU" sz="1400" b="0" dirty="0"/>
              <a:t>Az autópálya-hálózat forgalmimenedzsment-tervének előkészítő vizsgálatai – forgalmi elemzések. Közlekedéstudományi Szemle 2016. december</a:t>
            </a:r>
            <a:endParaRPr lang="hu-HU" altLang="hu-HU" sz="1400" b="0" dirty="0"/>
          </a:p>
        </p:txBody>
      </p:sp>
      <p:pic>
        <p:nvPicPr>
          <p:cNvPr id="2" name="Kép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5744" y="1009318"/>
            <a:ext cx="8153400" cy="4803648"/>
          </a:xfrm>
          <a:prstGeom prst="rect">
            <a:avLst/>
          </a:prstGeom>
        </p:spPr>
      </p:pic>
      <p:sp>
        <p:nvSpPr>
          <p:cNvPr id="4" name="Szövegdoboz 3"/>
          <p:cNvSpPr txBox="1"/>
          <p:nvPr/>
        </p:nvSpPr>
        <p:spPr>
          <a:xfrm>
            <a:off x="1333041" y="869950"/>
            <a:ext cx="486945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000" dirty="0"/>
              <a:t>Tranzit nehéz teherforgalom alakulása</a:t>
            </a:r>
          </a:p>
        </p:txBody>
      </p:sp>
    </p:spTree>
    <p:extLst>
      <p:ext uri="{BB962C8B-B14F-4D97-AF65-F5344CB8AC3E}">
        <p14:creationId xmlns:p14="http://schemas.microsoft.com/office/powerpoint/2010/main" val="3261708480"/>
      </p:ext>
    </p:extLst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altLang="hu-HU" dirty="0">
                <a:solidFill>
                  <a:srgbClr val="000000"/>
                </a:solidFill>
              </a:rPr>
              <a:t>Transz-európai hálózatok – „E” utak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3"/>
          </p:nvPr>
        </p:nvSpPr>
        <p:spPr/>
        <p:txBody>
          <a:bodyPr/>
          <a:lstStyle/>
          <a:p>
            <a:pPr algn="just">
              <a:buClrTx/>
            </a:pPr>
            <a:r>
              <a:rPr lang="hu-HU" altLang="hu-HU" dirty="0">
                <a:solidFill>
                  <a:srgbClr val="000000"/>
                </a:solidFill>
              </a:rPr>
              <a:t>Az európai „E” utakat meghatározó ENSZ EGB (Egyesült Nemzetek Szervezete Európai Gazdasági Bizottság, UN ECE) egyezmény: European </a:t>
            </a:r>
            <a:r>
              <a:rPr lang="en-GB" altLang="hu-HU" dirty="0">
                <a:solidFill>
                  <a:srgbClr val="000000"/>
                </a:solidFill>
              </a:rPr>
              <a:t>Agreement on Main International Traffic Arteries </a:t>
            </a:r>
            <a:r>
              <a:rPr lang="hu-HU" altLang="hu-HU" dirty="0">
                <a:solidFill>
                  <a:srgbClr val="000000"/>
                </a:solidFill>
              </a:rPr>
              <a:t>(AGR)</a:t>
            </a:r>
            <a:r>
              <a:rPr lang="en-US" altLang="hu-HU" dirty="0">
                <a:solidFill>
                  <a:srgbClr val="000000"/>
                </a:solidFill>
              </a:rPr>
              <a:t> done at Geneva on 15 November 1975</a:t>
            </a:r>
            <a:r>
              <a:rPr lang="hu-HU" altLang="hu-HU" dirty="0">
                <a:solidFill>
                  <a:srgbClr val="000000"/>
                </a:solidFill>
              </a:rPr>
              <a:t>.</a:t>
            </a:r>
          </a:p>
          <a:p>
            <a:pPr algn="just">
              <a:buClrTx/>
            </a:pPr>
            <a:r>
              <a:rPr lang="hu-HU" altLang="hu-HU" dirty="0">
                <a:solidFill>
                  <a:srgbClr val="000000"/>
                </a:solidFill>
              </a:rPr>
              <a:t>Egységes jelölés (</a:t>
            </a:r>
            <a:r>
              <a:rPr lang="hu-HU" altLang="hu-HU" dirty="0" err="1">
                <a:solidFill>
                  <a:srgbClr val="000000"/>
                </a:solidFill>
              </a:rPr>
              <a:t>Exxx</a:t>
            </a:r>
            <a:r>
              <a:rPr lang="hu-HU" altLang="hu-HU" dirty="0">
                <a:solidFill>
                  <a:srgbClr val="000000"/>
                </a:solidFill>
              </a:rPr>
              <a:t>), ajánlott kiépítettség szintek:</a:t>
            </a:r>
          </a:p>
          <a:p>
            <a:pPr algn="just">
              <a:buClrTx/>
            </a:pPr>
            <a:r>
              <a:rPr lang="hu-HU" altLang="hu-HU" dirty="0">
                <a:solidFill>
                  <a:srgbClr val="000000"/>
                </a:solidFill>
              </a:rPr>
              <a:t>10, 20, 30, 40, 50, 60, számmal nyugat-keleti irányúak,</a:t>
            </a:r>
          </a:p>
          <a:p>
            <a:pPr algn="just">
              <a:buClrTx/>
            </a:pPr>
            <a:r>
              <a:rPr lang="hu-HU" altLang="hu-HU" dirty="0">
                <a:solidFill>
                  <a:srgbClr val="000000"/>
                </a:solidFill>
              </a:rPr>
              <a:t>5, 15, 25, 35, 45, 55, 65 számmal észak-déli irányúak,</a:t>
            </a:r>
          </a:p>
          <a:p>
            <a:pPr algn="just">
              <a:buClrTx/>
            </a:pPr>
            <a:r>
              <a:rPr lang="hu-HU" altLang="hu-HU" dirty="0">
                <a:solidFill>
                  <a:srgbClr val="000000"/>
                </a:solidFill>
              </a:rPr>
              <a:t>további számozással kiegészítő és összekötő szakaszok.</a:t>
            </a:r>
          </a:p>
          <a:p>
            <a:pPr algn="just">
              <a:buClrTx/>
            </a:pPr>
            <a:r>
              <a:rPr lang="hu-HU" altLang="hu-HU" dirty="0">
                <a:solidFill>
                  <a:srgbClr val="000000"/>
                </a:solidFill>
              </a:rPr>
              <a:t>Hazánkat 2 254 km hosszban érintik "E" utak.</a:t>
            </a:r>
          </a:p>
        </p:txBody>
      </p:sp>
      <p:sp>
        <p:nvSpPr>
          <p:cNvPr id="4" name="Dia számának helye 5">
            <a:extLst>
              <a:ext uri="{FF2B5EF4-FFF2-40B4-BE49-F238E27FC236}">
                <a16:creationId xmlns:a16="http://schemas.microsoft.com/office/drawing/2014/main" id="{F4125595-5526-461C-B1B8-F75A2197F8B7}"/>
              </a:ext>
            </a:extLst>
          </p:cNvPr>
          <p:cNvSpPr txBox="1">
            <a:spLocks noGrp="1"/>
          </p:cNvSpPr>
          <p:nvPr/>
        </p:nvSpPr>
        <p:spPr bwMode="auto">
          <a:xfrm>
            <a:off x="8616950" y="6308725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spcBef>
                <a:spcPct val="20000"/>
              </a:spcBef>
              <a:buClr>
                <a:schemeClr val="tx2"/>
              </a:buClr>
              <a:buSzPct val="85000"/>
              <a:buChar char="•"/>
              <a:defRPr sz="2800" b="1">
                <a:solidFill>
                  <a:schemeClr val="tx2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2"/>
              </a:buClr>
              <a:buSzPct val="65000"/>
              <a:buFont typeface="Arial" panose="020B0604020202020204" pitchFamily="34" charset="0"/>
              <a:buChar char="o"/>
              <a:defRPr sz="2400">
                <a:solidFill>
                  <a:schemeClr val="tx2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l"/>
              <a:defRPr sz="2000">
                <a:solidFill>
                  <a:schemeClr val="tx2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SzPct val="60000"/>
              <a:buFont typeface="Wingdings" panose="05000000000000000000" pitchFamily="2" charset="2"/>
              <a:buChar char="l"/>
              <a:defRPr sz="2000">
                <a:solidFill>
                  <a:schemeClr val="tx2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l"/>
              <a:defRPr sz="2000">
                <a:solidFill>
                  <a:schemeClr val="tx2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anose="05000000000000000000" pitchFamily="2" charset="2"/>
              <a:buChar char="l"/>
              <a:defRPr sz="2000">
                <a:solidFill>
                  <a:schemeClr val="tx2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anose="05000000000000000000" pitchFamily="2" charset="2"/>
              <a:buChar char="l"/>
              <a:defRPr sz="2000">
                <a:solidFill>
                  <a:schemeClr val="tx2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anose="05000000000000000000" pitchFamily="2" charset="2"/>
              <a:buChar char="l"/>
              <a:defRPr sz="2000">
                <a:solidFill>
                  <a:schemeClr val="tx2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anose="05000000000000000000" pitchFamily="2" charset="2"/>
              <a:buChar char="l"/>
              <a:defRPr sz="2000">
                <a:solidFill>
                  <a:schemeClr val="tx2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fld id="{91C476BD-CABC-42B0-A6DF-8235FF8881CC}" type="slidenum">
              <a:rPr lang="hu-HU" altLang="hu-HU" sz="1800" b="0" smtClean="0">
                <a:solidFill>
                  <a:schemeClr val="accent1"/>
                </a:solidFill>
              </a:rPr>
              <a:pPr algn="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6</a:t>
            </a:fld>
            <a:r>
              <a:rPr lang="hu-HU" altLang="hu-HU" sz="1800" b="0" dirty="0">
                <a:solidFill>
                  <a:schemeClr val="accent1"/>
                </a:solidFill>
              </a:rPr>
              <a:t>/20</a:t>
            </a:r>
          </a:p>
        </p:txBody>
      </p:sp>
    </p:spTree>
    <p:extLst>
      <p:ext uri="{BB962C8B-B14F-4D97-AF65-F5344CB8AC3E}">
        <p14:creationId xmlns:p14="http://schemas.microsoft.com/office/powerpoint/2010/main" val="88794373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altLang="hu-HU" dirty="0">
                <a:solidFill>
                  <a:srgbClr val="000000"/>
                </a:solidFill>
              </a:rPr>
              <a:t>Transz-európai hálózatok – „E” utak</a:t>
            </a:r>
            <a:endParaRPr lang="en-US" dirty="0"/>
          </a:p>
        </p:txBody>
      </p:sp>
      <p:pic>
        <p:nvPicPr>
          <p:cNvPr id="5" name="Kép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64925" y="1094159"/>
            <a:ext cx="7848600" cy="5242560"/>
          </a:xfrm>
          <a:prstGeom prst="rect">
            <a:avLst/>
          </a:prstGeom>
        </p:spPr>
      </p:pic>
      <p:sp>
        <p:nvSpPr>
          <p:cNvPr id="4" name="Dia számának helye 5">
            <a:extLst>
              <a:ext uri="{FF2B5EF4-FFF2-40B4-BE49-F238E27FC236}">
                <a16:creationId xmlns:a16="http://schemas.microsoft.com/office/drawing/2014/main" id="{FAD40C82-F955-44FF-AA6D-4C6881287174}"/>
              </a:ext>
            </a:extLst>
          </p:cNvPr>
          <p:cNvSpPr txBox="1">
            <a:spLocks noGrp="1"/>
          </p:cNvSpPr>
          <p:nvPr/>
        </p:nvSpPr>
        <p:spPr bwMode="auto">
          <a:xfrm>
            <a:off x="8616950" y="6308725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spcBef>
                <a:spcPct val="20000"/>
              </a:spcBef>
              <a:buClr>
                <a:schemeClr val="tx2"/>
              </a:buClr>
              <a:buSzPct val="85000"/>
              <a:buChar char="•"/>
              <a:defRPr sz="2800" b="1">
                <a:solidFill>
                  <a:schemeClr val="tx2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2"/>
              </a:buClr>
              <a:buSzPct val="65000"/>
              <a:buFont typeface="Arial" panose="020B0604020202020204" pitchFamily="34" charset="0"/>
              <a:buChar char="o"/>
              <a:defRPr sz="2400">
                <a:solidFill>
                  <a:schemeClr val="tx2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l"/>
              <a:defRPr sz="2000">
                <a:solidFill>
                  <a:schemeClr val="tx2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SzPct val="60000"/>
              <a:buFont typeface="Wingdings" panose="05000000000000000000" pitchFamily="2" charset="2"/>
              <a:buChar char="l"/>
              <a:defRPr sz="2000">
                <a:solidFill>
                  <a:schemeClr val="tx2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l"/>
              <a:defRPr sz="2000">
                <a:solidFill>
                  <a:schemeClr val="tx2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anose="05000000000000000000" pitchFamily="2" charset="2"/>
              <a:buChar char="l"/>
              <a:defRPr sz="2000">
                <a:solidFill>
                  <a:schemeClr val="tx2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anose="05000000000000000000" pitchFamily="2" charset="2"/>
              <a:buChar char="l"/>
              <a:defRPr sz="2000">
                <a:solidFill>
                  <a:schemeClr val="tx2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anose="05000000000000000000" pitchFamily="2" charset="2"/>
              <a:buChar char="l"/>
              <a:defRPr sz="2000">
                <a:solidFill>
                  <a:schemeClr val="tx2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anose="05000000000000000000" pitchFamily="2" charset="2"/>
              <a:buChar char="l"/>
              <a:defRPr sz="2000">
                <a:solidFill>
                  <a:schemeClr val="tx2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fld id="{91C476BD-CABC-42B0-A6DF-8235FF8881CC}" type="slidenum">
              <a:rPr lang="hu-HU" altLang="hu-HU" sz="1800" b="0" smtClean="0">
                <a:solidFill>
                  <a:schemeClr val="accent1"/>
                </a:solidFill>
              </a:rPr>
              <a:pPr algn="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7</a:t>
            </a:fld>
            <a:r>
              <a:rPr lang="hu-HU" altLang="hu-HU" sz="1800" b="0" dirty="0">
                <a:solidFill>
                  <a:schemeClr val="accent1"/>
                </a:solidFill>
              </a:rPr>
              <a:t>/20</a:t>
            </a:r>
          </a:p>
        </p:txBody>
      </p:sp>
    </p:spTree>
    <p:extLst>
      <p:ext uri="{BB962C8B-B14F-4D97-AF65-F5344CB8AC3E}">
        <p14:creationId xmlns:p14="http://schemas.microsoft.com/office/powerpoint/2010/main" val="177439290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altLang="hu-HU" dirty="0">
                <a:solidFill>
                  <a:srgbClr val="000000"/>
                </a:solidFill>
              </a:rPr>
              <a:t>Transz-európai hálózatok – „E” utak</a:t>
            </a:r>
            <a:endParaRPr lang="en-US" dirty="0"/>
          </a:p>
        </p:txBody>
      </p:sp>
      <p:pic>
        <p:nvPicPr>
          <p:cNvPr id="5" name="Kép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94742" y="1176740"/>
            <a:ext cx="7277100" cy="5143500"/>
          </a:xfrm>
          <a:prstGeom prst="rect">
            <a:avLst/>
          </a:prstGeom>
        </p:spPr>
      </p:pic>
      <p:sp>
        <p:nvSpPr>
          <p:cNvPr id="6" name="Szövegdoboz 6"/>
          <p:cNvSpPr txBox="1">
            <a:spLocks noChangeArrowheads="1"/>
          </p:cNvSpPr>
          <p:nvPr/>
        </p:nvSpPr>
        <p:spPr bwMode="auto">
          <a:xfrm>
            <a:off x="755650" y="6461125"/>
            <a:ext cx="72009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85000"/>
              <a:buChar char="•"/>
              <a:defRPr sz="2800" b="1">
                <a:solidFill>
                  <a:schemeClr val="tx2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65000"/>
              <a:buFont typeface="Arial" panose="020B0604020202020204" pitchFamily="34" charset="0"/>
              <a:buChar char="o"/>
              <a:defRPr sz="2400">
                <a:solidFill>
                  <a:schemeClr val="tx2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l"/>
              <a:defRPr sz="2000">
                <a:solidFill>
                  <a:schemeClr val="tx2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60000"/>
              <a:buFont typeface="Wingdings" panose="05000000000000000000" pitchFamily="2" charset="2"/>
              <a:buChar char="l"/>
              <a:defRPr sz="2000">
                <a:solidFill>
                  <a:schemeClr val="tx2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l"/>
              <a:defRPr sz="2000">
                <a:solidFill>
                  <a:schemeClr val="tx2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anose="05000000000000000000" pitchFamily="2" charset="2"/>
              <a:buChar char="l"/>
              <a:defRPr sz="2000">
                <a:solidFill>
                  <a:schemeClr val="tx2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anose="05000000000000000000" pitchFamily="2" charset="2"/>
              <a:buChar char="l"/>
              <a:defRPr sz="2000">
                <a:solidFill>
                  <a:schemeClr val="tx2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anose="05000000000000000000" pitchFamily="2" charset="2"/>
              <a:buChar char="l"/>
              <a:defRPr sz="2000">
                <a:solidFill>
                  <a:schemeClr val="tx2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anose="05000000000000000000" pitchFamily="2" charset="2"/>
              <a:buChar char="l"/>
              <a:defRPr sz="2000">
                <a:solidFill>
                  <a:schemeClr val="tx2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hu-HU" altLang="hu-HU" sz="1400" b="0" dirty="0">
                <a:solidFill>
                  <a:srgbClr val="000000"/>
                </a:solidFill>
                <a:latin typeface="+mn-lt"/>
              </a:rPr>
              <a:t>Forrás: Magyar Közút Nonprofit Zrt. Országos közúti Adatbank 2010.</a:t>
            </a:r>
          </a:p>
        </p:txBody>
      </p:sp>
      <p:sp>
        <p:nvSpPr>
          <p:cNvPr id="7" name="Dia számának helye 5">
            <a:extLst>
              <a:ext uri="{FF2B5EF4-FFF2-40B4-BE49-F238E27FC236}">
                <a16:creationId xmlns:a16="http://schemas.microsoft.com/office/drawing/2014/main" id="{48B98C02-70FA-4BA9-91E0-43A7B0176A94}"/>
              </a:ext>
            </a:extLst>
          </p:cNvPr>
          <p:cNvSpPr txBox="1">
            <a:spLocks noGrp="1"/>
          </p:cNvSpPr>
          <p:nvPr/>
        </p:nvSpPr>
        <p:spPr bwMode="auto">
          <a:xfrm>
            <a:off x="8616950" y="6308725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spcBef>
                <a:spcPct val="20000"/>
              </a:spcBef>
              <a:buClr>
                <a:schemeClr val="tx2"/>
              </a:buClr>
              <a:buSzPct val="85000"/>
              <a:buChar char="•"/>
              <a:defRPr sz="2800" b="1">
                <a:solidFill>
                  <a:schemeClr val="tx2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2"/>
              </a:buClr>
              <a:buSzPct val="65000"/>
              <a:buFont typeface="Arial" panose="020B0604020202020204" pitchFamily="34" charset="0"/>
              <a:buChar char="o"/>
              <a:defRPr sz="2400">
                <a:solidFill>
                  <a:schemeClr val="tx2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l"/>
              <a:defRPr sz="2000">
                <a:solidFill>
                  <a:schemeClr val="tx2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SzPct val="60000"/>
              <a:buFont typeface="Wingdings" panose="05000000000000000000" pitchFamily="2" charset="2"/>
              <a:buChar char="l"/>
              <a:defRPr sz="2000">
                <a:solidFill>
                  <a:schemeClr val="tx2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l"/>
              <a:defRPr sz="2000">
                <a:solidFill>
                  <a:schemeClr val="tx2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anose="05000000000000000000" pitchFamily="2" charset="2"/>
              <a:buChar char="l"/>
              <a:defRPr sz="2000">
                <a:solidFill>
                  <a:schemeClr val="tx2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anose="05000000000000000000" pitchFamily="2" charset="2"/>
              <a:buChar char="l"/>
              <a:defRPr sz="2000">
                <a:solidFill>
                  <a:schemeClr val="tx2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anose="05000000000000000000" pitchFamily="2" charset="2"/>
              <a:buChar char="l"/>
              <a:defRPr sz="2000">
                <a:solidFill>
                  <a:schemeClr val="tx2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anose="05000000000000000000" pitchFamily="2" charset="2"/>
              <a:buChar char="l"/>
              <a:defRPr sz="2000">
                <a:solidFill>
                  <a:schemeClr val="tx2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fld id="{91C476BD-CABC-42B0-A6DF-8235FF8881CC}" type="slidenum">
              <a:rPr lang="hu-HU" altLang="hu-HU" sz="1800" b="0" smtClean="0">
                <a:solidFill>
                  <a:schemeClr val="accent1"/>
                </a:solidFill>
              </a:rPr>
              <a:pPr algn="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8</a:t>
            </a:fld>
            <a:r>
              <a:rPr lang="hu-HU" altLang="hu-HU" sz="1800" b="0" dirty="0">
                <a:solidFill>
                  <a:schemeClr val="accent1"/>
                </a:solidFill>
              </a:rPr>
              <a:t>/20</a:t>
            </a:r>
          </a:p>
        </p:txBody>
      </p:sp>
    </p:spTree>
    <p:extLst>
      <p:ext uri="{BB962C8B-B14F-4D97-AF65-F5344CB8AC3E}">
        <p14:creationId xmlns:p14="http://schemas.microsoft.com/office/powerpoint/2010/main" val="370571719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altLang="hu-HU" dirty="0">
                <a:solidFill>
                  <a:srgbClr val="000000"/>
                </a:solidFill>
              </a:rPr>
              <a:t>Transz-európai hálózatok – TEN-T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3"/>
          </p:nvPr>
        </p:nvSpPr>
        <p:spPr/>
        <p:txBody>
          <a:bodyPr/>
          <a:lstStyle/>
          <a:p>
            <a:pPr marL="533400" indent="-533400" algn="just">
              <a:spcAft>
                <a:spcPct val="20000"/>
              </a:spcAft>
            </a:pPr>
            <a:r>
              <a:rPr lang="hu-HU" altLang="hu-HU" dirty="0">
                <a:solidFill>
                  <a:srgbClr val="000000"/>
                </a:solidFill>
              </a:rPr>
              <a:t>A transz-európai közlekedési hálózatokról az EU 1996-ban, 2010-ben és 2013-ban adott irányelveket.</a:t>
            </a:r>
          </a:p>
          <a:p>
            <a:pPr marL="533400" indent="-533400" algn="just">
              <a:buClrTx/>
            </a:pPr>
            <a:r>
              <a:rPr lang="hu-HU" altLang="hu-HU" dirty="0">
                <a:solidFill>
                  <a:srgbClr val="000000"/>
                </a:solidFill>
              </a:rPr>
              <a:t>Az Európai Parlament és a Tanács 1315/2013/EU Rendelete (2013. december 11.) a transzeurópai közlekedési hálózat fejlesztésére vonatkozó uniós iránymutatásokról és a 661/2010/EU határozat hatályon kívül helyezéséről</a:t>
            </a:r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4479" y="4669729"/>
            <a:ext cx="6697980" cy="1043940"/>
          </a:xfrm>
          <a:prstGeom prst="rect">
            <a:avLst/>
          </a:prstGeom>
        </p:spPr>
      </p:pic>
      <p:sp>
        <p:nvSpPr>
          <p:cNvPr id="5" name="Dia számának helye 5">
            <a:extLst>
              <a:ext uri="{FF2B5EF4-FFF2-40B4-BE49-F238E27FC236}">
                <a16:creationId xmlns:a16="http://schemas.microsoft.com/office/drawing/2014/main" id="{84B6D192-F761-42DD-9208-853C85A892B3}"/>
              </a:ext>
            </a:extLst>
          </p:cNvPr>
          <p:cNvSpPr txBox="1">
            <a:spLocks noGrp="1"/>
          </p:cNvSpPr>
          <p:nvPr/>
        </p:nvSpPr>
        <p:spPr bwMode="auto">
          <a:xfrm>
            <a:off x="8616950" y="6308725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spcBef>
                <a:spcPct val="20000"/>
              </a:spcBef>
              <a:buClr>
                <a:schemeClr val="tx2"/>
              </a:buClr>
              <a:buSzPct val="85000"/>
              <a:buChar char="•"/>
              <a:defRPr sz="2800" b="1">
                <a:solidFill>
                  <a:schemeClr val="tx2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2"/>
              </a:buClr>
              <a:buSzPct val="65000"/>
              <a:buFont typeface="Arial" panose="020B0604020202020204" pitchFamily="34" charset="0"/>
              <a:buChar char="o"/>
              <a:defRPr sz="2400">
                <a:solidFill>
                  <a:schemeClr val="tx2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l"/>
              <a:defRPr sz="2000">
                <a:solidFill>
                  <a:schemeClr val="tx2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SzPct val="60000"/>
              <a:buFont typeface="Wingdings" panose="05000000000000000000" pitchFamily="2" charset="2"/>
              <a:buChar char="l"/>
              <a:defRPr sz="2000">
                <a:solidFill>
                  <a:schemeClr val="tx2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l"/>
              <a:defRPr sz="2000">
                <a:solidFill>
                  <a:schemeClr val="tx2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anose="05000000000000000000" pitchFamily="2" charset="2"/>
              <a:buChar char="l"/>
              <a:defRPr sz="2000">
                <a:solidFill>
                  <a:schemeClr val="tx2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anose="05000000000000000000" pitchFamily="2" charset="2"/>
              <a:buChar char="l"/>
              <a:defRPr sz="2000">
                <a:solidFill>
                  <a:schemeClr val="tx2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anose="05000000000000000000" pitchFamily="2" charset="2"/>
              <a:buChar char="l"/>
              <a:defRPr sz="2000">
                <a:solidFill>
                  <a:schemeClr val="tx2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anose="05000000000000000000" pitchFamily="2" charset="2"/>
              <a:buChar char="l"/>
              <a:defRPr sz="2000">
                <a:solidFill>
                  <a:schemeClr val="tx2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fld id="{91C476BD-CABC-42B0-A6DF-8235FF8881CC}" type="slidenum">
              <a:rPr lang="hu-HU" altLang="hu-HU" sz="1800" b="0" smtClean="0">
                <a:solidFill>
                  <a:schemeClr val="accent1"/>
                </a:solidFill>
              </a:rPr>
              <a:pPr algn="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9</a:t>
            </a:fld>
            <a:r>
              <a:rPr lang="hu-HU" altLang="hu-HU" sz="1800" b="0" dirty="0">
                <a:solidFill>
                  <a:schemeClr val="accent1"/>
                </a:solidFill>
              </a:rPr>
              <a:t>/20</a:t>
            </a:r>
          </a:p>
        </p:txBody>
      </p:sp>
    </p:spTree>
    <p:extLst>
      <p:ext uri="{BB962C8B-B14F-4D97-AF65-F5344CB8AC3E}">
        <p14:creationId xmlns:p14="http://schemas.microsoft.com/office/powerpoint/2010/main" val="119505627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emplate 0105" id="{1F7C9884-5252-F248-9507-711DF5233D92}" vid="{474A233C-CBEA-CC4D-B57B-B2B4A59C9226}"/>
    </a:ext>
  </a:extLst>
</a:theme>
</file>

<file path=ppt/theme/theme2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template 0105</Template>
  <TotalTime>0</TotalTime>
  <Words>901</Words>
  <Application>Microsoft Office PowerPoint</Application>
  <PresentationFormat>Szélesvásznú</PresentationFormat>
  <Paragraphs>90</Paragraphs>
  <Slides>20</Slides>
  <Notes>0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4</vt:i4>
      </vt:variant>
      <vt:variant>
        <vt:lpstr>Téma</vt:lpstr>
      </vt:variant>
      <vt:variant>
        <vt:i4>1</vt:i4>
      </vt:variant>
      <vt:variant>
        <vt:lpstr>Diacímek</vt:lpstr>
      </vt:variant>
      <vt:variant>
        <vt:i4>20</vt:i4>
      </vt:variant>
    </vt:vector>
  </HeadingPairs>
  <TitlesOfParts>
    <vt:vector size="25" baseType="lpstr">
      <vt:lpstr>Arial</vt:lpstr>
      <vt:lpstr>Calibri</vt:lpstr>
      <vt:lpstr>Calibri Light</vt:lpstr>
      <vt:lpstr>Times New Roman</vt:lpstr>
      <vt:lpstr>Office Theme</vt:lpstr>
      <vt:lpstr>Közlekedési hálózatok jellemzői, transz-európai hálózatok </vt:lpstr>
      <vt:lpstr>Az előadás tartalma</vt:lpstr>
      <vt:lpstr>Közlekedési hálózatok jellemzői</vt:lpstr>
      <vt:lpstr>A hazai közúthálózat helyzete</vt:lpstr>
      <vt:lpstr>A hazai közúthálózat helyzete</vt:lpstr>
      <vt:lpstr>Transz-európai hálózatok – „E” utak</vt:lpstr>
      <vt:lpstr>Transz-európai hálózatok – „E” utak</vt:lpstr>
      <vt:lpstr>Transz-európai hálózatok – „E” utak</vt:lpstr>
      <vt:lpstr>Transz-európai hálózatok – TEN-T</vt:lpstr>
      <vt:lpstr>Transz-európai hálózatok – TEN-T</vt:lpstr>
      <vt:lpstr>TEN-T hálózati javaslat 2012</vt:lpstr>
      <vt:lpstr>TEN-T hálózati javaslat 2017</vt:lpstr>
      <vt:lpstr>TEN-T folyosók 2017</vt:lpstr>
      <vt:lpstr>TEN-T folyosók 2017 – utak hazánkban</vt:lpstr>
      <vt:lpstr>TEN-T folyosók 2017 – vasúti, légi hazánkban</vt:lpstr>
      <vt:lpstr>TEN-T folyosók 2017 – áruszáll. hazánkban</vt:lpstr>
      <vt:lpstr>TEN-T folyosók 2017 – vízi utak hazánkban</vt:lpstr>
      <vt:lpstr>Az USA államközi autópálya hálózata</vt:lpstr>
      <vt:lpstr>Az USA államközi autópálya hálózata</vt:lpstr>
      <vt:lpstr>PowerPoint-bemutató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2018-01-06T15:25:34Z</dcterms:created>
  <dcterms:modified xsi:type="dcterms:W3CDTF">2021-01-31T10:33:35Z</dcterms:modified>
</cp:coreProperties>
</file>