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64" r:id="rId3"/>
    <p:sldId id="410" r:id="rId4"/>
    <p:sldId id="415" r:id="rId5"/>
    <p:sldId id="416" r:id="rId6"/>
    <p:sldId id="418" r:id="rId7"/>
    <p:sldId id="306" r:id="rId8"/>
    <p:sldId id="307" r:id="rId9"/>
    <p:sldId id="308" r:id="rId10"/>
    <p:sldId id="315" r:id="rId11"/>
    <p:sldId id="316" r:id="rId12"/>
    <p:sldId id="318" r:id="rId13"/>
    <p:sldId id="319" r:id="rId14"/>
    <p:sldId id="387" r:id="rId15"/>
    <p:sldId id="428" r:id="rId16"/>
    <p:sldId id="397" r:id="rId17"/>
    <p:sldId id="343" r:id="rId18"/>
    <p:sldId id="345" r:id="rId19"/>
    <p:sldId id="359" r:id="rId20"/>
    <p:sldId id="430" r:id="rId21"/>
    <p:sldId id="419" r:id="rId22"/>
    <p:sldId id="396" r:id="rId23"/>
    <p:sldId id="429" r:id="rId24"/>
    <p:sldId id="404" r:id="rId25"/>
    <p:sldId id="266" r:id="rId26"/>
    <p:sldId id="267" r:id="rId27"/>
    <p:sldId id="431" r:id="rId28"/>
    <p:sldId id="268" r:id="rId29"/>
    <p:sldId id="277" r:id="rId30"/>
    <p:sldId id="279" r:id="rId31"/>
    <p:sldId id="282" r:id="rId32"/>
    <p:sldId id="285" r:id="rId33"/>
    <p:sldId id="293" r:id="rId34"/>
    <p:sldId id="298" r:id="rId35"/>
    <p:sldId id="299" r:id="rId36"/>
    <p:sldId id="300" r:id="rId37"/>
    <p:sldId id="301" r:id="rId38"/>
    <p:sldId id="432" r:id="rId39"/>
    <p:sldId id="383" r:id="rId40"/>
    <p:sldId id="385" r:id="rId41"/>
    <p:sldId id="259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2"/>
  </p:normalViewPr>
  <p:slideViewPr>
    <p:cSldViewPr snapToGrid="0" snapToObjects="1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0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C8649-6054-478B-AFC2-EA12F1DA591A}" type="datetimeFigureOut">
              <a:rPr lang="hu-HU" smtClean="0"/>
              <a:t>2022. 01. 14.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20875-D90E-4C37-99E3-984BB272FA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589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835" y="1214438"/>
            <a:ext cx="9650506" cy="2387600"/>
          </a:xfrm>
        </p:spPr>
        <p:txBody>
          <a:bodyPr anchor="b"/>
          <a:lstStyle>
            <a:lvl1pPr algn="l">
              <a:defRPr sz="60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6835" y="3736509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lang="en-US" sz="4000" b="0" dirty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4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7894" y="6396691"/>
            <a:ext cx="2743200" cy="365125"/>
          </a:xfrm>
          <a:prstGeom prst="rect">
            <a:avLst/>
          </a:prstGeom>
        </p:spPr>
        <p:txBody>
          <a:bodyPr/>
          <a:lstStyle/>
          <a:p>
            <a:fld id="{7E2B6E7F-0ED2-0D40-8CB0-BC95357CC5B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407894" y="1666195"/>
            <a:ext cx="10945906" cy="43971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5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835" y="1214438"/>
            <a:ext cx="9650506" cy="2387600"/>
          </a:xfrm>
        </p:spPr>
        <p:txBody>
          <a:bodyPr anchor="b"/>
          <a:lstStyle>
            <a:lvl1pPr algn="l">
              <a:defRPr sz="60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14F6F8-86EE-4C43-9FDD-D9B656D1172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5879481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365125"/>
            <a:ext cx="9982200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894" y="1650812"/>
            <a:ext cx="10515600" cy="4521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07894" y="63966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D25EE-EBB3-664B-9DDC-859AFA2C0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8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49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lyazat.gov.hu/mobilitas-operativ-progra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lyazat.gov.hu/mobilitas-operativ-progra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ki.sze.hu/ejegyzet/ejegyzet/kozlekedestan/14whtml.ht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expandingcapacity.transportation.org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en.wikipedia.org/w/index.php?title=File:Map_of_current_Interstates.svg&amp;page=1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gulyasandras@hotmail.com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245" y="767646"/>
            <a:ext cx="11638844" cy="1293594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u-HU" altLang="hu-HU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Közlekedéspolitika, stratégia,  hálózatfejlesztés</a:t>
            </a:r>
            <a:br>
              <a:rPr lang="hu-HU" altLang="hu-HU" sz="4000" b="1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hu-HU" altLang="hu-HU" sz="4000" b="1" dirty="0"/>
              <a:t>Közlekedési hálózatok jellemzői, transz-európai hálózatok </a:t>
            </a:r>
            <a:endParaRPr lang="hu-HU" altLang="hu-HU" sz="40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900" y="2464594"/>
            <a:ext cx="3860800" cy="192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4AD7D0C-991E-4301-94DE-02CBD4CC637E}"/>
              </a:ext>
            </a:extLst>
          </p:cNvPr>
          <p:cNvSpPr txBox="1">
            <a:spLocks noChangeArrowheads="1"/>
          </p:cNvSpPr>
          <p:nvPr/>
        </p:nvSpPr>
        <p:spPr>
          <a:xfrm>
            <a:off x="2135188" y="5137503"/>
            <a:ext cx="7772400" cy="8230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 dirty="0"/>
              <a:t>Közlekedési hálózatok 1b előadás 2022. tavaszi félév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 dirty="0"/>
              <a:t>dr. habil Gulyás András ny. egyetemi docens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3E0509BF-964B-4253-8BB5-DE3C78B13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798" y="2354039"/>
            <a:ext cx="2656790" cy="203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5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u-HU" altLang="hu-HU" dirty="0">
                <a:solidFill>
                  <a:srgbClr val="000000"/>
                </a:solidFill>
              </a:rPr>
              <a:t>Nemzeti Közlekedési Infrastruktúra-fejlesztési Stratégia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74993"/>
            <a:ext cx="7579705" cy="5326655"/>
          </a:xfrm>
          <a:prstGeom prst="rect">
            <a:avLst/>
          </a:prstGeom>
        </p:spPr>
      </p:pic>
      <p:sp>
        <p:nvSpPr>
          <p:cNvPr id="4" name="Dia számának helye 5">
            <a:extLst>
              <a:ext uri="{FF2B5EF4-FFF2-40B4-BE49-F238E27FC236}">
                <a16:creationId xmlns:a16="http://schemas.microsoft.com/office/drawing/2014/main" id="{5A085D0D-9AD9-4E83-B48C-4D4F2DEF049C}"/>
              </a:ext>
            </a:extLst>
          </p:cNvPr>
          <p:cNvSpPr txBox="1">
            <a:spLocks noGrp="1"/>
          </p:cNvSpPr>
          <p:nvPr/>
        </p:nvSpPr>
        <p:spPr bwMode="auto">
          <a:xfrm>
            <a:off x="9949039" y="6264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541D3A-0C69-4D15-A310-8C4526074C24}" type="slidenum">
              <a:rPr lang="hu-HU" altLang="hu-HU" sz="1800" b="0" smtClean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r>
              <a:rPr lang="hu-HU" altLang="hu-HU" sz="1800" b="0" dirty="0">
                <a:solidFill>
                  <a:schemeClr val="tx1"/>
                </a:solidFill>
              </a:rPr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533673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u-HU" altLang="hu-HU" dirty="0">
                <a:solidFill>
                  <a:srgbClr val="000000"/>
                </a:solidFill>
              </a:rPr>
              <a:t>Nemzeti Közlekedési Infrastruktúra-fejlesztési Stratégia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78530"/>
            <a:ext cx="7614491" cy="5386547"/>
          </a:xfrm>
          <a:prstGeom prst="rect">
            <a:avLst/>
          </a:prstGeom>
        </p:spPr>
      </p:pic>
      <p:sp>
        <p:nvSpPr>
          <p:cNvPr id="4" name="Dia számának helye 5">
            <a:extLst>
              <a:ext uri="{FF2B5EF4-FFF2-40B4-BE49-F238E27FC236}">
                <a16:creationId xmlns:a16="http://schemas.microsoft.com/office/drawing/2014/main" id="{74940590-4FB1-4672-9AC8-0F5F04D907CA}"/>
              </a:ext>
            </a:extLst>
          </p:cNvPr>
          <p:cNvSpPr txBox="1">
            <a:spLocks noGrp="1"/>
          </p:cNvSpPr>
          <p:nvPr/>
        </p:nvSpPr>
        <p:spPr bwMode="auto">
          <a:xfrm>
            <a:off x="9949039" y="6264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541D3A-0C69-4D15-A310-8C4526074C24}" type="slidenum">
              <a:rPr lang="hu-HU" altLang="hu-HU" sz="1800" b="0" smtClean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r>
              <a:rPr lang="hu-HU" altLang="hu-HU" sz="1800" b="0" dirty="0">
                <a:solidFill>
                  <a:schemeClr val="tx1"/>
                </a:solidFill>
              </a:rPr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80064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rgbClr val="000000"/>
                </a:solidFill>
              </a:rPr>
              <a:t>Integrált Közlekedésfejlesztési Operatív Program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92500"/>
          </a:bodyPr>
          <a:lstStyle/>
          <a:p>
            <a:r>
              <a:rPr lang="hu-HU" sz="3000" dirty="0"/>
              <a:t>Magyarország 2014-2020 között kb. 12 000 </a:t>
            </a:r>
            <a:r>
              <a:rPr lang="hu-HU" sz="3000" dirty="0" err="1"/>
              <a:t>Md</a:t>
            </a:r>
            <a:r>
              <a:rPr lang="hu-HU" sz="3000" dirty="0"/>
              <a:t> Ft fejlesztési forrást használhat fel EU támogatással</a:t>
            </a:r>
          </a:p>
          <a:p>
            <a:r>
              <a:rPr lang="hu-HU" sz="3000" dirty="0"/>
              <a:t>Az egy lakosra jutó támogatási összeg 712 ezer Ft (50 ezerrel több, mint 2007-2014 között)</a:t>
            </a:r>
          </a:p>
          <a:p>
            <a:r>
              <a:rPr lang="hu-HU" sz="3000" dirty="0"/>
              <a:t>A Kormány döntése alapján az IKOP a 2014-2020-as források 13,3%-ával rendelkezik, ezek 81,1%-ban Kohéziós Alapból,18,9%-ban Európai Regionális Fejlesztési Alapból erednek</a:t>
            </a:r>
          </a:p>
          <a:p>
            <a:pPr>
              <a:lnSpc>
                <a:spcPct val="100000"/>
              </a:lnSpc>
            </a:pPr>
            <a:r>
              <a:rPr lang="hu-HU" dirty="0"/>
              <a:t>Felhasználás szabályozása: 1696/2014. (XI. 26.) Korm. hat., 1199/2015. (III. 31.) Korm. hat., 1247/2016. (V. 18.) Korm. hat., 1145/2017. (III. 20.) Korm. hat., 1846/2017. (XI. 14.) Korm. hat., 1961/2017. (XII. 18.) Korm. hat.</a:t>
            </a:r>
            <a:endParaRPr lang="hu-HU" b="1" dirty="0"/>
          </a:p>
          <a:p>
            <a:endParaRPr lang="hu-HU" dirty="0"/>
          </a:p>
        </p:txBody>
      </p:sp>
      <p:sp>
        <p:nvSpPr>
          <p:cNvPr id="4" name="Dia számának helye 5">
            <a:extLst>
              <a:ext uri="{FF2B5EF4-FFF2-40B4-BE49-F238E27FC236}">
                <a16:creationId xmlns:a16="http://schemas.microsoft.com/office/drawing/2014/main" id="{C140D5AF-38D7-419E-985C-69C3D8419A41}"/>
              </a:ext>
            </a:extLst>
          </p:cNvPr>
          <p:cNvSpPr txBox="1">
            <a:spLocks noGrp="1"/>
          </p:cNvSpPr>
          <p:nvPr/>
        </p:nvSpPr>
        <p:spPr bwMode="auto">
          <a:xfrm>
            <a:off x="9949039" y="6264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541D3A-0C69-4D15-A310-8C4526074C24}" type="slidenum">
              <a:rPr lang="hu-HU" altLang="hu-HU" sz="1800" b="0" smtClean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r>
              <a:rPr lang="hu-HU" altLang="hu-HU" sz="1800" b="0" dirty="0">
                <a:solidFill>
                  <a:schemeClr val="tx1"/>
                </a:solidFill>
              </a:rPr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1949791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rgbClr val="000000"/>
                </a:solidFill>
              </a:rPr>
              <a:t>Integrált Közlekedésfejlesztési Operatív Program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hu-HU" dirty="0"/>
              <a:t>1. Prioritás: Nemzetközi (TEN-T) közúti elérhetőség javítása</a:t>
            </a:r>
          </a:p>
          <a:p>
            <a:r>
              <a:rPr lang="hu-HU" dirty="0"/>
              <a:t>2. Prioritás: Nemzetközi (TEN-T) vasúti és vízi úti elérhetőség javítása</a:t>
            </a:r>
          </a:p>
          <a:p>
            <a:r>
              <a:rPr lang="hu-HU" dirty="0"/>
              <a:t>3. Prioritás: Fenntartható városi közlekedés fejlesztése és elővárosi vasúti elérhetőség javítása</a:t>
            </a:r>
          </a:p>
          <a:p>
            <a:r>
              <a:rPr lang="hu-HU" dirty="0"/>
              <a:t>4. Prioritás: A TEN-T hálózat közúti elérhetőségének javítása</a:t>
            </a:r>
          </a:p>
        </p:txBody>
      </p:sp>
      <p:sp>
        <p:nvSpPr>
          <p:cNvPr id="4" name="Szövegdoboz 7"/>
          <p:cNvSpPr txBox="1">
            <a:spLocks noChangeArrowheads="1"/>
          </p:cNvSpPr>
          <p:nvPr/>
        </p:nvSpPr>
        <p:spPr bwMode="auto">
          <a:xfrm>
            <a:off x="407894" y="6239613"/>
            <a:ext cx="7535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Szalóki Flórián: A 2014-2020 ciklus közlekedésfejlesztési operatív programjának előrehaladása a program felénél. </a:t>
            </a:r>
            <a:r>
              <a:rPr 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Magyar Közlekedési Konferencia Eger, 2017. október 18.</a:t>
            </a:r>
            <a:endParaRPr lang="hu-HU" altLang="hu-HU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577" y="4483865"/>
            <a:ext cx="3569465" cy="1322024"/>
          </a:xfrm>
          <a:prstGeom prst="rect">
            <a:avLst/>
          </a:prstGeom>
        </p:spPr>
      </p:pic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A3954A3-2BAB-4FAB-83B2-9F00A21AC6D1}"/>
              </a:ext>
            </a:extLst>
          </p:cNvPr>
          <p:cNvSpPr txBox="1">
            <a:spLocks noGrp="1"/>
          </p:cNvSpPr>
          <p:nvPr/>
        </p:nvSpPr>
        <p:spPr bwMode="auto">
          <a:xfrm>
            <a:off x="9949039" y="6264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541D3A-0C69-4D15-A310-8C4526074C24}" type="slidenum">
              <a:rPr lang="hu-HU" altLang="hu-HU" sz="1800" b="0" smtClean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r>
              <a:rPr lang="hu-HU" altLang="hu-HU" sz="1800" b="0" dirty="0">
                <a:solidFill>
                  <a:schemeClr val="tx1"/>
                </a:solidFill>
              </a:rPr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2391249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D2DC78B0-7B57-420A-82D6-C7B1B3077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0000"/>
                </a:solidFill>
              </a:rPr>
              <a:t>Mobilitás Operatív Program 2021 - 2027</a:t>
            </a:r>
            <a:endParaRPr lang="hu-H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80BC1BF-DAE4-4F49-8DB1-5A1B3DA029C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7894" y="1666195"/>
            <a:ext cx="10945906" cy="4397148"/>
          </a:xfrm>
        </p:spPr>
        <p:txBody>
          <a:bodyPr>
            <a:normAutofit/>
          </a:bodyPr>
          <a:lstStyle/>
          <a:p>
            <a:pPr algn="just"/>
            <a:r>
              <a:rPr lang="hu-H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Az Európai Bizottság által meghirdetett Európai Zöld Megállapodás célul tűzi ki a fenntartható és intelligens mobilitásra való áttérést, tekintve, hogy a közlekedés felelős az Unió üvegházhatású-gázkibocsátásának negyedéért, és ez az arány egyre nő. Ezek a feladatok kapnak helyet a Mobilitás Operatív Programban (MIOP), mely az Integrált Közlekedésfejlesztési Operatív Program (IKOP) folytatásának tekinthető.</a:t>
            </a:r>
            <a:endParaRPr lang="hu-H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Az operatív program az Unió által meghatározott „Zöldebb, karbonszegény Európa” (PO2) és kiemelten a „Jobban összekapcsolt Európa – mobilitás és regionális IKT-összekapcsoltság” (PO3) szakpolitikai célkitűzésekhez kapcsolódik.</a:t>
            </a:r>
            <a:endParaRPr lang="hu-H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5" name="Szövegdoboz 7">
            <a:extLst>
              <a:ext uri="{FF2B5EF4-FFF2-40B4-BE49-F238E27FC236}">
                <a16:creationId xmlns:a16="http://schemas.microsoft.com/office/drawing/2014/main" id="{9520F189-AE74-49A8-999A-EDE8E845E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95" y="6349863"/>
            <a:ext cx="50559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</a:t>
            </a:r>
            <a:r>
              <a:rPr lang="hu-HU" sz="1400" b="0" u="sng" dirty="0">
                <a:solidFill>
                  <a:srgbClr val="0563C1"/>
                </a:solidFill>
                <a:effectLst/>
                <a:latin typeface="+mn-lt"/>
                <a:ea typeface="Times New Roman" panose="02020603050405020304" pitchFamily="18" charset="0"/>
                <a:hlinkClick r:id="rId2"/>
              </a:rPr>
              <a:t>https://www.palyazat.gov.hu/mobilitas-operativ-program</a:t>
            </a:r>
            <a:endParaRPr lang="hu-HU" altLang="hu-HU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94C515AE-1E2D-4019-808C-5B3D5A49CA7F}"/>
              </a:ext>
            </a:extLst>
          </p:cNvPr>
          <p:cNvSpPr txBox="1">
            <a:spLocks noGrp="1"/>
          </p:cNvSpPr>
          <p:nvPr/>
        </p:nvSpPr>
        <p:spPr bwMode="auto">
          <a:xfrm>
            <a:off x="9949039" y="6264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541D3A-0C69-4D15-A310-8C4526074C24}" type="slidenum">
              <a:rPr lang="hu-HU" altLang="hu-HU" sz="1800" b="0" smtClean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r>
              <a:rPr lang="hu-HU" altLang="hu-HU" sz="1800" b="0" dirty="0">
                <a:solidFill>
                  <a:schemeClr val="tx1"/>
                </a:solidFill>
              </a:rPr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2860812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D2DC78B0-7B57-420A-82D6-C7B1B3077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0000"/>
                </a:solidFill>
              </a:rPr>
              <a:t>Mobilitás Operatív Program 2021 - 2027</a:t>
            </a:r>
            <a:endParaRPr lang="hu-H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80BC1BF-DAE4-4F49-8DB1-5A1B3DA029C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7894" y="1666195"/>
            <a:ext cx="10945906" cy="4397148"/>
          </a:xfrm>
        </p:spPr>
        <p:txBody>
          <a:bodyPr>
            <a:normAutofit/>
          </a:bodyPr>
          <a:lstStyle/>
          <a:p>
            <a:r>
              <a:rPr lang="hu-HU" dirty="0">
                <a:effectLst/>
                <a:ea typeface="Times New Roman" panose="02020603050405020304" pitchFamily="18" charset="0"/>
              </a:rPr>
              <a:t>Az OP három prioritási tengelyből áll, mely egyedi célkitűzésekre és beavatkozási területekre bontható tovább.</a:t>
            </a:r>
            <a:endParaRPr lang="hu-HU" sz="4000" dirty="0"/>
          </a:p>
        </p:txBody>
      </p:sp>
      <p:graphicFrame>
        <p:nvGraphicFramePr>
          <p:cNvPr id="2" name="Táblázat 2">
            <a:extLst>
              <a:ext uri="{FF2B5EF4-FFF2-40B4-BE49-F238E27FC236}">
                <a16:creationId xmlns:a16="http://schemas.microsoft.com/office/drawing/2014/main" id="{E0BB1DF0-4219-45F1-8EA0-175CC3B946C8}"/>
              </a:ext>
            </a:extLst>
          </p:cNvPr>
          <p:cNvGraphicFramePr>
            <a:graphicFrameLocks noGrp="1"/>
          </p:cNvGraphicFramePr>
          <p:nvPr/>
        </p:nvGraphicFramePr>
        <p:xfrm>
          <a:off x="702734" y="2687320"/>
          <a:ext cx="10281354" cy="3103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2466">
                  <a:extLst>
                    <a:ext uri="{9D8B030D-6E8A-4147-A177-3AD203B41FA5}">
                      <a16:colId xmlns:a16="http://schemas.microsoft.com/office/drawing/2014/main" val="2292297890"/>
                    </a:ext>
                  </a:extLst>
                </a:gridCol>
                <a:gridCol w="2781770">
                  <a:extLst>
                    <a:ext uri="{9D8B030D-6E8A-4147-A177-3AD203B41FA5}">
                      <a16:colId xmlns:a16="http://schemas.microsoft.com/office/drawing/2014/main" val="3121032745"/>
                    </a:ext>
                  </a:extLst>
                </a:gridCol>
                <a:gridCol w="3427118">
                  <a:extLst>
                    <a:ext uri="{9D8B030D-6E8A-4147-A177-3AD203B41FA5}">
                      <a16:colId xmlns:a16="http://schemas.microsoft.com/office/drawing/2014/main" val="696601563"/>
                    </a:ext>
                  </a:extLst>
                </a:gridCol>
              </a:tblGrid>
              <a:tr h="731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Prioritási tengely</a:t>
                      </a:r>
                      <a:endParaRPr lang="hu-H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Finanszírozó Alap</a:t>
                      </a:r>
                      <a:endParaRPr lang="hu-H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Régiókategória</a:t>
                      </a:r>
                      <a:endParaRPr lang="hu-H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72313692"/>
                  </a:ext>
                </a:extLst>
              </a:tr>
              <a:tr h="7907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Tiszta üzemű városi-elővárosi közlekedés erősítése </a:t>
                      </a:r>
                      <a:endParaRPr lang="hu-H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ERFA, KA</a:t>
                      </a:r>
                      <a:endParaRPr lang="hu-H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fejlett, kevésbé fejlett</a:t>
                      </a:r>
                      <a:endParaRPr lang="hu-H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37644241"/>
                  </a:ext>
                </a:extLst>
              </a:tr>
              <a:tr h="7907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TEN-T vasúti és regionális intermodális közlekedés fejlesztése</a:t>
                      </a:r>
                      <a:endParaRPr lang="hu-H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</a:t>
                      </a:r>
                      <a:endParaRPr lang="hu-H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fejlett, kevésbé fejlett</a:t>
                      </a:r>
                      <a:endParaRPr lang="hu-H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14108904"/>
                  </a:ext>
                </a:extLst>
              </a:tr>
              <a:tr h="7907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Fenntarthatóbb és biztonságosabb közúti mobilitás</a:t>
                      </a:r>
                      <a:endParaRPr lang="hu-H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ERFA, KA</a:t>
                      </a:r>
                      <a:endParaRPr lang="hu-H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fejlett, kevésbé fejlett</a:t>
                      </a:r>
                      <a:endParaRPr lang="hu-H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20938044"/>
                  </a:ext>
                </a:extLst>
              </a:tr>
            </a:tbl>
          </a:graphicData>
        </a:graphic>
      </p:graphicFrame>
      <p:sp>
        <p:nvSpPr>
          <p:cNvPr id="5" name="Szövegdoboz 7">
            <a:extLst>
              <a:ext uri="{FF2B5EF4-FFF2-40B4-BE49-F238E27FC236}">
                <a16:creationId xmlns:a16="http://schemas.microsoft.com/office/drawing/2014/main" id="{2F19CACD-5A16-440E-BA9D-1C0A58812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95" y="6349863"/>
            <a:ext cx="50559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</a:t>
            </a:r>
            <a:r>
              <a:rPr lang="hu-HU" sz="1400" b="0" u="sng" dirty="0">
                <a:solidFill>
                  <a:srgbClr val="0563C1"/>
                </a:solidFill>
                <a:effectLst/>
                <a:latin typeface="+mn-lt"/>
                <a:ea typeface="Times New Roman" panose="02020603050405020304" pitchFamily="18" charset="0"/>
                <a:hlinkClick r:id="rId2"/>
              </a:rPr>
              <a:t>https://www.palyazat.gov.hu/mobilitas-operativ-program</a:t>
            </a:r>
            <a:endParaRPr lang="hu-HU" altLang="hu-HU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23010AEA-723A-4CBB-AFC8-3AF9B726F50E}"/>
              </a:ext>
            </a:extLst>
          </p:cNvPr>
          <p:cNvSpPr txBox="1">
            <a:spLocks noGrp="1"/>
          </p:cNvSpPr>
          <p:nvPr/>
        </p:nvSpPr>
        <p:spPr bwMode="auto">
          <a:xfrm>
            <a:off x="9949039" y="6264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541D3A-0C69-4D15-A310-8C4526074C24}" type="slidenum">
              <a:rPr lang="hu-HU" altLang="hu-HU" sz="1800" b="0" smtClean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r>
              <a:rPr lang="hu-HU" altLang="hu-HU" sz="1800" b="0" dirty="0">
                <a:solidFill>
                  <a:schemeClr val="tx1"/>
                </a:solidFill>
              </a:rPr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2667063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Európai Hálózatfinanszírozási Eszköz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07894" y="1666195"/>
            <a:ext cx="11126766" cy="4624436"/>
          </a:xfrm>
        </p:spPr>
        <p:txBody>
          <a:bodyPr>
            <a:normAutofit lnSpcReduction="10000"/>
          </a:bodyPr>
          <a:lstStyle/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A transzeurópai közlekedési hálózat fejlesztésére a 2014-2020 ciklusban külön EU forrást hoztak létre: </a:t>
            </a:r>
            <a:r>
              <a:rPr lang="hu-HU" altLang="hu-HU" dirty="0" err="1">
                <a:solidFill>
                  <a:srgbClr val="000000"/>
                </a:solidFill>
              </a:rPr>
              <a:t>Connecting</a:t>
            </a:r>
            <a:r>
              <a:rPr lang="hu-HU" altLang="hu-HU" dirty="0">
                <a:solidFill>
                  <a:srgbClr val="000000"/>
                </a:solidFill>
              </a:rPr>
              <a:t> Europe </a:t>
            </a:r>
            <a:r>
              <a:rPr lang="hu-HU" altLang="hu-HU" dirty="0" err="1">
                <a:solidFill>
                  <a:srgbClr val="000000"/>
                </a:solidFill>
              </a:rPr>
              <a:t>Facility</a:t>
            </a:r>
            <a:r>
              <a:rPr lang="hu-HU" altLang="hu-HU" dirty="0">
                <a:solidFill>
                  <a:srgbClr val="000000"/>
                </a:solidFill>
              </a:rPr>
              <a:t> (CEF), Európai Hálózatfinanszírozási Eszköz.</a:t>
            </a:r>
          </a:p>
          <a:p>
            <a:pPr marL="533400" indent="-533400"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Az Európai Parlament és a Tanács 1316/2013/EU Rendelete (2013. december 11.) az Európai Hálózatfinanszírozási Eszköz létrehozásáról, a 913/2010/EU rendelet módosításáról és a 680/2007/EK és 67/2010/EK rendelet hatályon kívül helyezéséről</a:t>
            </a:r>
          </a:p>
          <a:p>
            <a:pPr marL="533400" indent="-533400" algn="just">
              <a:buClrTx/>
            </a:pPr>
            <a:r>
              <a:rPr lang="hu-HU" dirty="0"/>
              <a:t>A Bizottság 275/2014/EU felhatalmazáson alapuló rendelete (2014. január 7.) az Európai Hálózatfinanszírozási Eszköz létrehozásáról szóló 1316/2013/EU európai parlamenti és tanácsi rendelet I. mellékletének módosításáról</a:t>
            </a: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Dia számának helye 5">
            <a:extLst>
              <a:ext uri="{FF2B5EF4-FFF2-40B4-BE49-F238E27FC236}">
                <a16:creationId xmlns:a16="http://schemas.microsoft.com/office/drawing/2014/main" id="{DD762A92-C722-4B7C-A6E0-4656ADAF76B7}"/>
              </a:ext>
            </a:extLst>
          </p:cNvPr>
          <p:cNvSpPr txBox="1">
            <a:spLocks noGrp="1"/>
          </p:cNvSpPr>
          <p:nvPr/>
        </p:nvSpPr>
        <p:spPr bwMode="auto">
          <a:xfrm>
            <a:off x="9949039" y="6264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541D3A-0C69-4D15-A310-8C4526074C24}" type="slidenum">
              <a:rPr lang="hu-HU" altLang="hu-HU" sz="1800" b="0" smtClean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r>
              <a:rPr lang="hu-HU" altLang="hu-HU" sz="1800" b="0" dirty="0">
                <a:solidFill>
                  <a:schemeClr val="tx1"/>
                </a:solidFill>
              </a:rPr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834509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Európai Hálózatfinanszírozási Eszköz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07893" y="1666195"/>
            <a:ext cx="11137783" cy="4397148"/>
          </a:xfrm>
        </p:spPr>
        <p:txBody>
          <a:bodyPr/>
          <a:lstStyle/>
          <a:p>
            <a:r>
              <a:rPr lang="hu-HU" dirty="0"/>
              <a:t>Közlekedés (teljes uniós költségvetés): 26,250 milliárd EUR, melyből</a:t>
            </a:r>
          </a:p>
          <a:p>
            <a:pPr lvl="1"/>
            <a:r>
              <a:rPr lang="hu-HU" dirty="0"/>
              <a:t>14,945 milliárd euró valamennyi tagállam részére</a:t>
            </a:r>
          </a:p>
          <a:p>
            <a:pPr lvl="1"/>
            <a:r>
              <a:rPr lang="hu-HU" dirty="0"/>
              <a:t>11,305 milliárd euró a Kohéziós Alap tagállamainak</a:t>
            </a:r>
          </a:p>
          <a:p>
            <a:pPr algn="just"/>
            <a:r>
              <a:rPr lang="hu-HU" dirty="0"/>
              <a:t>nemzeti allokáció Magyarországnak 1,08 milliárd euró, </a:t>
            </a:r>
            <a:r>
              <a:rPr lang="hu-HU" dirty="0" err="1"/>
              <a:t>max</a:t>
            </a:r>
            <a:r>
              <a:rPr lang="hu-HU" dirty="0"/>
              <a:t>. 85 %-</a:t>
            </a:r>
            <a:r>
              <a:rPr lang="pt-BR" dirty="0"/>
              <a:t>os EU támogatási aránnyal és 15 %-os</a:t>
            </a:r>
            <a:r>
              <a:rPr lang="hu-HU" dirty="0"/>
              <a:t> társfinanszírozással számolva 416 Mrd Ft.</a:t>
            </a:r>
          </a:p>
          <a:p>
            <a:r>
              <a:rPr lang="hu-HU" dirty="0"/>
              <a:t>IKOP nagyprojektekkel közös projekt előkészítési módszer</a:t>
            </a:r>
          </a:p>
          <a:p>
            <a:r>
              <a:rPr lang="hu-HU" dirty="0"/>
              <a:t>Energetika: 5,850 milliárd euró az energia infrastruktúrára.</a:t>
            </a:r>
          </a:p>
          <a:p>
            <a:r>
              <a:rPr lang="hu-HU" dirty="0"/>
              <a:t>Távközlés: 1,139 milliárd euró a szélessávú és digitális szolgáltatásokra</a:t>
            </a:r>
            <a:endParaRPr lang="en-US" dirty="0"/>
          </a:p>
        </p:txBody>
      </p:sp>
      <p:sp>
        <p:nvSpPr>
          <p:cNvPr id="4" name="Szövegdoboz 7"/>
          <p:cNvSpPr txBox="1">
            <a:spLocks noChangeArrowheads="1"/>
          </p:cNvSpPr>
          <p:nvPr/>
        </p:nvSpPr>
        <p:spPr bwMode="auto">
          <a:xfrm>
            <a:off x="407894" y="6239613"/>
            <a:ext cx="7535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Horváth Beatrix: A CEF pályázatok rendszere, projektek. Közlekedésfejlesztés Magyarországon Konferencia Balatonföldvár 2015. május 13. </a:t>
            </a:r>
          </a:p>
        </p:txBody>
      </p:sp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39B33CCF-A6A6-45BB-97BD-CE58BC676BF8}"/>
              </a:ext>
            </a:extLst>
          </p:cNvPr>
          <p:cNvSpPr txBox="1">
            <a:spLocks noGrp="1"/>
          </p:cNvSpPr>
          <p:nvPr/>
        </p:nvSpPr>
        <p:spPr bwMode="auto">
          <a:xfrm>
            <a:off x="9949039" y="6264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541D3A-0C69-4D15-A310-8C4526074C24}" type="slidenum">
              <a:rPr lang="hu-HU" altLang="hu-HU" sz="1800" b="0" smtClean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r>
              <a:rPr lang="hu-HU" altLang="hu-HU" sz="1800" b="0" dirty="0">
                <a:solidFill>
                  <a:schemeClr val="tx1"/>
                </a:solidFill>
              </a:rPr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4172784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Európai Hálózatfinanszírozási Eszköz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hu-HU" dirty="0"/>
              <a:t>CEF prioritások:</a:t>
            </a:r>
          </a:p>
          <a:p>
            <a:r>
              <a:rPr lang="hu-HU" dirty="0"/>
              <a:t>Határon átnyúló nagyprojektek a TEN-T hálózaton</a:t>
            </a:r>
          </a:p>
          <a:p>
            <a:r>
              <a:rPr lang="hu-HU" dirty="0"/>
              <a:t>Egyéb határon átnyúló, szűk keresztmetszet és multimodális projektek</a:t>
            </a:r>
          </a:p>
          <a:p>
            <a:r>
              <a:rPr lang="hu-HU" dirty="0"/>
              <a:t>Horizontális projektek: SESAR (légi), ERTMS (vasúti)</a:t>
            </a:r>
          </a:p>
          <a:p>
            <a:r>
              <a:rPr lang="hu-HU" dirty="0"/>
              <a:t>Egyéb telematikai alkalmazások (RIS, ITS, </a:t>
            </a:r>
            <a:r>
              <a:rPr lang="hu-HU" dirty="0" err="1"/>
              <a:t>e-Maritime</a:t>
            </a:r>
            <a:r>
              <a:rPr lang="hu-HU" dirty="0"/>
              <a:t>…)</a:t>
            </a:r>
          </a:p>
          <a:p>
            <a:r>
              <a:rPr lang="hu-HU" dirty="0"/>
              <a:t>Tengeri gyorsforgalmi utak és LNG</a:t>
            </a:r>
          </a:p>
          <a:p>
            <a:r>
              <a:rPr lang="hu-HU" dirty="0"/>
              <a:t>Új technológiák és innováció</a:t>
            </a:r>
          </a:p>
          <a:p>
            <a:r>
              <a:rPr lang="hu-HU" dirty="0"/>
              <a:t>CEF pályázati fordulók: 2014, 2015, 2016.</a:t>
            </a:r>
            <a:endParaRPr lang="en-US" dirty="0"/>
          </a:p>
        </p:txBody>
      </p:sp>
      <p:sp>
        <p:nvSpPr>
          <p:cNvPr id="4" name="Szövegdoboz 7"/>
          <p:cNvSpPr txBox="1">
            <a:spLocks noChangeArrowheads="1"/>
          </p:cNvSpPr>
          <p:nvPr/>
        </p:nvSpPr>
        <p:spPr bwMode="auto">
          <a:xfrm>
            <a:off x="407894" y="6334780"/>
            <a:ext cx="7535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Horváth Beatrix: A CEF pályázatok rendszere, projektek. Közlekedésfejlesztés Magyarországon Konferencia Balatonföldvár 2015. május 13. </a:t>
            </a:r>
          </a:p>
        </p:txBody>
      </p:sp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F3856567-FC77-47D8-8764-013C06FDF1BA}"/>
              </a:ext>
            </a:extLst>
          </p:cNvPr>
          <p:cNvSpPr txBox="1">
            <a:spLocks noGrp="1"/>
          </p:cNvSpPr>
          <p:nvPr/>
        </p:nvSpPr>
        <p:spPr bwMode="auto">
          <a:xfrm>
            <a:off x="9949039" y="6264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541D3A-0C69-4D15-A310-8C4526074C24}" type="slidenum">
              <a:rPr lang="hu-HU" altLang="hu-HU" sz="1800" b="0" smtClean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r>
              <a:rPr lang="hu-HU" altLang="hu-HU" sz="1800" b="0" dirty="0">
                <a:solidFill>
                  <a:schemeClr val="tx1"/>
                </a:solidFill>
              </a:rPr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1575827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465" y="108891"/>
            <a:ext cx="9982200" cy="1006475"/>
          </a:xfrm>
        </p:spPr>
        <p:txBody>
          <a:bodyPr/>
          <a:lstStyle/>
          <a:p>
            <a:r>
              <a:rPr lang="hu-HU" dirty="0"/>
              <a:t>NIF Zrt. Közútfejlesztési projektjei 2014-20</a:t>
            </a:r>
            <a:endParaRPr lang="en-US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465" y="1115366"/>
            <a:ext cx="9083407" cy="5209822"/>
          </a:xfrm>
          <a:prstGeom prst="rect">
            <a:avLst/>
          </a:prstGeom>
        </p:spPr>
      </p:pic>
      <p:sp>
        <p:nvSpPr>
          <p:cNvPr id="12" name="Szövegdoboz 7"/>
          <p:cNvSpPr txBox="1">
            <a:spLocks noChangeArrowheads="1"/>
          </p:cNvSpPr>
          <p:nvPr/>
        </p:nvSpPr>
        <p:spPr bwMode="auto">
          <a:xfrm>
            <a:off x="407894" y="6323664"/>
            <a:ext cx="7535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Juhász Zoltán László: Magyarországi útfejlesztések beruházói szemmel. </a:t>
            </a:r>
            <a:r>
              <a:rPr 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Magyar Közlekedési Konferencia Eger, 2017. október 18.</a:t>
            </a:r>
            <a:endParaRPr lang="hu-HU" altLang="hu-HU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35CE986C-EC36-4DDC-A2AC-0C95280A8128}"/>
              </a:ext>
            </a:extLst>
          </p:cNvPr>
          <p:cNvSpPr txBox="1">
            <a:spLocks noGrp="1"/>
          </p:cNvSpPr>
          <p:nvPr/>
        </p:nvSpPr>
        <p:spPr bwMode="auto">
          <a:xfrm>
            <a:off x="9949039" y="6264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541D3A-0C69-4D15-A310-8C4526074C24}" type="slidenum">
              <a:rPr lang="hu-HU" altLang="hu-HU" sz="1800" b="0" smtClean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r>
              <a:rPr lang="hu-HU" altLang="hu-HU" sz="1800" b="0" dirty="0">
                <a:solidFill>
                  <a:schemeClr val="tx1"/>
                </a:solidFill>
              </a:rPr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37437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Közlekedéspolitika fogalma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just"/>
            <a:r>
              <a:rPr lang="hu-HU" altLang="hu-HU" dirty="0"/>
              <a:t>A közlekedés személyek, tárgyak (áruk), információk - általában technikai eszközök igénybevételével lebonyolított - tömeges, rendszeres, szervezett helyváltoztatása.</a:t>
            </a:r>
          </a:p>
          <a:p>
            <a:pPr algn="just"/>
            <a:r>
              <a:rPr lang="hu-HU" altLang="hu-HU" dirty="0"/>
              <a:t>A forgalom, mint a közlekedés egyik megjelenési formája, mindig konkrét feltételek – idő és hely - ismeretében értelmezhető.</a:t>
            </a:r>
          </a:p>
          <a:p>
            <a:pPr algn="just"/>
            <a:r>
              <a:rPr lang="hu-HU" altLang="hu-HU" dirty="0"/>
              <a:t>A közlekedéspolitika a közlekedési ágazat teljes rendszerét átfogó, az általános politikai célokkal összhangban lévő, szakmailag és tudományosan megalapozott, az indokolt helyváltoztatási igények maximális és hatékony kielégítését célzó felső szintű irányítás.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16013" y="6308725"/>
            <a:ext cx="70564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Forrás: Dr. Kovács Ferenc: Közlekedéstan 2002. Széchenyi István Főiskola Közlekedési és Gépészmérnöki Intézet </a:t>
            </a:r>
            <a:r>
              <a:rPr lang="hu-HU" altLang="hu-HU" sz="1400" b="0" dirty="0">
                <a:solidFill>
                  <a:srgbClr val="000000"/>
                </a:solidFill>
                <a:latin typeface="+mn-lt"/>
                <a:hlinkClick r:id="rId2"/>
              </a:rPr>
              <a:t>http://eki.sze.hu/ejegyzet/ejegyzet/kozlekedestan/14whtml.htm</a:t>
            </a: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C1436905-3BA1-4689-A1C2-9A80134C566B}"/>
              </a:ext>
            </a:extLst>
          </p:cNvPr>
          <p:cNvSpPr txBox="1">
            <a:spLocks noGrp="1"/>
          </p:cNvSpPr>
          <p:nvPr/>
        </p:nvSpPr>
        <p:spPr bwMode="auto">
          <a:xfrm>
            <a:off x="9949039" y="6264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541D3A-0C69-4D15-A310-8C4526074C24}" type="slidenum">
              <a:rPr lang="hu-HU" altLang="hu-HU" sz="1800" b="0" smtClean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r>
              <a:rPr lang="hu-HU" altLang="hu-HU" sz="1800" b="0" dirty="0">
                <a:solidFill>
                  <a:schemeClr val="tx1"/>
                </a:solidFill>
              </a:rPr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1723392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465" y="108891"/>
            <a:ext cx="9982200" cy="1006475"/>
          </a:xfrm>
        </p:spPr>
        <p:txBody>
          <a:bodyPr/>
          <a:lstStyle/>
          <a:p>
            <a:r>
              <a:rPr lang="hu-HU" dirty="0"/>
              <a:t>NIF Zrt. Közútfejlesztési projektje 2022</a:t>
            </a:r>
            <a:endParaRPr lang="en-US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9A7F366-E7E9-451A-B8AE-77EA383EE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275" y="1071893"/>
            <a:ext cx="8018579" cy="5677216"/>
          </a:xfrm>
          <a:prstGeom prst="rect">
            <a:avLst/>
          </a:prstGeom>
        </p:spPr>
      </p:pic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98E7D77F-4EB3-4239-AAE0-149CF8BCCE63}"/>
              </a:ext>
            </a:extLst>
          </p:cNvPr>
          <p:cNvSpPr txBox="1">
            <a:spLocks noGrp="1"/>
          </p:cNvSpPr>
          <p:nvPr/>
        </p:nvSpPr>
        <p:spPr bwMode="auto">
          <a:xfrm>
            <a:off x="9949039" y="6264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541D3A-0C69-4D15-A310-8C4526074C24}" type="slidenum">
              <a:rPr lang="hu-HU" altLang="hu-HU" sz="1800" b="0" smtClean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r>
              <a:rPr lang="hu-HU" altLang="hu-HU" sz="1800" b="0" dirty="0">
                <a:solidFill>
                  <a:schemeClr val="tx1"/>
                </a:solidFill>
              </a:rPr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1748140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dirty="0"/>
              <a:t>Magyar Közút NZrt. – felújítási projektek 2018</a:t>
            </a:r>
            <a:endParaRPr lang="en-US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/>
          <a:srcRect t="1065"/>
          <a:stretch/>
        </p:blipFill>
        <p:spPr>
          <a:xfrm>
            <a:off x="1502609" y="1243634"/>
            <a:ext cx="8357487" cy="5053764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9430439" y="6180463"/>
            <a:ext cx="330506" cy="116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7"/>
          <p:cNvSpPr txBox="1">
            <a:spLocks noChangeArrowheads="1"/>
          </p:cNvSpPr>
          <p:nvPr/>
        </p:nvSpPr>
        <p:spPr bwMode="auto">
          <a:xfrm>
            <a:off x="407894" y="6349863"/>
            <a:ext cx="7535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Forrás: Szilvai József Attila: Közút üzemeltetés és felújítás emelt szinten. </a:t>
            </a:r>
            <a:r>
              <a:rPr lang="hu-HU" sz="14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Magyar Közlekedési Konferencia Eger, 2017. október 18.</a:t>
            </a:r>
            <a:endParaRPr lang="hu-HU" altLang="hu-HU" sz="1400" b="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8D6216E-9F90-4E28-A5E9-BAD16D05E151}"/>
              </a:ext>
            </a:extLst>
          </p:cNvPr>
          <p:cNvSpPr txBox="1">
            <a:spLocks noGrp="1"/>
          </p:cNvSpPr>
          <p:nvPr/>
        </p:nvSpPr>
        <p:spPr bwMode="auto">
          <a:xfrm>
            <a:off x="9949039" y="6264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541D3A-0C69-4D15-A310-8C4526074C24}" type="slidenum">
              <a:rPr lang="hu-HU" altLang="hu-HU" sz="1800" b="0" smtClean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r>
              <a:rPr lang="hu-HU" altLang="hu-HU" sz="1800" b="0" dirty="0">
                <a:solidFill>
                  <a:schemeClr val="tx1"/>
                </a:solidFill>
              </a:rPr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1604596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333375"/>
            <a:ext cx="7991475" cy="641350"/>
          </a:xfrm>
        </p:spPr>
        <p:txBody>
          <a:bodyPr>
            <a:normAutofit fontScale="90000"/>
          </a:bodyPr>
          <a:lstStyle/>
          <a:p>
            <a:pPr marL="533400" indent="-533400">
              <a:spcAft>
                <a:spcPct val="20000"/>
              </a:spcAft>
            </a:pPr>
            <a:r>
              <a:rPr lang="hu-HU" altLang="hu-HU"/>
              <a:t>Közlekedési hálózatok jellemzői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8213" y="1412876"/>
            <a:ext cx="7631112" cy="4752975"/>
          </a:xfrm>
        </p:spPr>
        <p:txBody>
          <a:bodyPr/>
          <a:lstStyle/>
          <a:p>
            <a:pPr marL="533400" indent="-533400"/>
            <a:r>
              <a:rPr lang="hu-HU" altLang="hu-HU"/>
              <a:t>A közlekedési hálózatok általános jellemzői:</a:t>
            </a:r>
          </a:p>
          <a:p>
            <a:pPr lvl="1">
              <a:lnSpc>
                <a:spcPct val="90000"/>
              </a:lnSpc>
            </a:pPr>
            <a:r>
              <a:rPr lang="hu-HU" altLang="hu-HU" b="1"/>
              <a:t>csomópontok és szakaszok száma,</a:t>
            </a:r>
          </a:p>
          <a:p>
            <a:pPr lvl="1">
              <a:lnSpc>
                <a:spcPct val="90000"/>
              </a:lnSpc>
            </a:pPr>
            <a:r>
              <a:rPr lang="hu-HU" altLang="hu-HU" b="1"/>
              <a:t>hálózat-sűrűség (km / km</a:t>
            </a:r>
            <a:r>
              <a:rPr lang="hu-HU" altLang="hu-HU" b="1" baseline="30000"/>
              <a:t>2</a:t>
            </a:r>
            <a:r>
              <a:rPr lang="hu-HU" altLang="hu-HU" b="1"/>
              <a:t>, km / 1000 lakos),</a:t>
            </a:r>
          </a:p>
          <a:p>
            <a:pPr lvl="1">
              <a:lnSpc>
                <a:spcPct val="90000"/>
              </a:lnSpc>
            </a:pPr>
            <a:r>
              <a:rPr lang="hu-HU" altLang="hu-HU" b="1"/>
              <a:t>a hálózati elemek (szakasz, csomópont) típusa</a:t>
            </a:r>
          </a:p>
          <a:p>
            <a:pPr lvl="1">
              <a:lnSpc>
                <a:spcPct val="90000"/>
              </a:lnSpc>
            </a:pPr>
            <a:r>
              <a:rPr lang="hu-HU" altLang="hu-HU" b="1"/>
              <a:t>a hálózati elemek minősége, állapota</a:t>
            </a:r>
          </a:p>
          <a:p>
            <a:pPr lvl="1">
              <a:lnSpc>
                <a:spcPct val="90000"/>
              </a:lnSpc>
            </a:pPr>
            <a:r>
              <a:rPr lang="hu-HU" altLang="hu-HU" b="1"/>
              <a:t>a hálózati elemek kapacitása,</a:t>
            </a:r>
          </a:p>
          <a:p>
            <a:pPr lvl="1">
              <a:lnSpc>
                <a:spcPct val="90000"/>
              </a:lnSpc>
            </a:pPr>
            <a:r>
              <a:rPr lang="hu-HU" altLang="hu-HU" b="1"/>
              <a:t>a forgalom nagysága és összetétele,</a:t>
            </a:r>
          </a:p>
          <a:p>
            <a:pPr lvl="1">
              <a:lnSpc>
                <a:spcPct val="90000"/>
              </a:lnSpc>
            </a:pPr>
            <a:r>
              <a:rPr lang="hu-HU" altLang="hu-HU" b="1"/>
              <a:t>forgalmi teljesítmény ( </a:t>
            </a:r>
            <a:r>
              <a:rPr lang="el-GR" altLang="hu-HU" b="1">
                <a:solidFill>
                  <a:schemeClr val="hlink"/>
                </a:solidFill>
                <a:cs typeface="Times New Roman" panose="02020603050405020304" pitchFamily="18" charset="0"/>
              </a:rPr>
              <a:t>Σ</a:t>
            </a:r>
            <a:r>
              <a:rPr lang="hu-HU" altLang="hu-HU" b="1">
                <a:solidFill>
                  <a:schemeClr val="hlink"/>
                </a:solidFill>
                <a:cs typeface="Times New Roman" panose="02020603050405020304" pitchFamily="18" charset="0"/>
              </a:rPr>
              <a:t> szakaszhossz * forgalom</a:t>
            </a:r>
            <a:r>
              <a:rPr lang="hu-HU" altLang="hu-HU" b="1">
                <a:cs typeface="Times New Roman" panose="02020603050405020304" pitchFamily="18" charset="0"/>
              </a:rPr>
              <a:t>),</a:t>
            </a:r>
          </a:p>
          <a:p>
            <a:pPr lvl="1">
              <a:lnSpc>
                <a:spcPct val="90000"/>
              </a:lnSpc>
            </a:pPr>
            <a:r>
              <a:rPr lang="hu-HU" altLang="hu-HU" b="1">
                <a:cs typeface="Times New Roman" panose="02020603050405020304" pitchFamily="18" charset="0"/>
              </a:rPr>
              <a:t>eljutási idők (adott pontok között),</a:t>
            </a:r>
          </a:p>
          <a:p>
            <a:pPr lvl="1">
              <a:lnSpc>
                <a:spcPct val="90000"/>
              </a:lnSpc>
            </a:pPr>
            <a:r>
              <a:rPr lang="hu-HU" altLang="hu-HU" b="1">
                <a:cs typeface="Times New Roman" panose="02020603050405020304" pitchFamily="18" charset="0"/>
              </a:rPr>
              <a:t>hibatűrő képesség (kritikus szakaszok),</a:t>
            </a:r>
          </a:p>
          <a:p>
            <a:pPr lvl="1">
              <a:lnSpc>
                <a:spcPct val="90000"/>
              </a:lnSpc>
            </a:pPr>
            <a:r>
              <a:rPr lang="hu-HU" altLang="hu-HU" b="1">
                <a:cs typeface="Times New Roman" panose="02020603050405020304" pitchFamily="18" charset="0"/>
              </a:rPr>
              <a:t>csomóponti kapcsolati lehetőségek.</a:t>
            </a:r>
          </a:p>
        </p:txBody>
      </p:sp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01B1965D-0080-42D7-851A-4A0A013415CC}"/>
              </a:ext>
            </a:extLst>
          </p:cNvPr>
          <p:cNvSpPr txBox="1">
            <a:spLocks noGrp="1"/>
          </p:cNvSpPr>
          <p:nvPr/>
        </p:nvSpPr>
        <p:spPr bwMode="auto">
          <a:xfrm>
            <a:off x="9949039" y="6264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541D3A-0C69-4D15-A310-8C4526074C24}" type="slidenum">
              <a:rPr lang="hu-HU" altLang="hu-HU" sz="1800" b="0" smtClean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r>
              <a:rPr lang="hu-HU" altLang="hu-HU" sz="1800" b="0" dirty="0">
                <a:solidFill>
                  <a:schemeClr val="tx1"/>
                </a:solidFill>
              </a:rPr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392054605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620713"/>
            <a:ext cx="7991475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/>
              <a:t>A hazai közúthálózat helyzete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70101" y="1577593"/>
            <a:ext cx="7767962" cy="43926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hu-HU" altLang="hu-HU" sz="2400" dirty="0"/>
              <a:t>Az ország útállománya közutakra és magánutakra oszlik. A közutak állami tulajdonú országos közutak és önkormányzati tulajdonú helyi közutak. Az országos közutak hossza 32 395 km + kb. 1000 km külterületi kerékpárút. A helyi közutak hossza mintegy 178 ezer km. </a:t>
            </a:r>
          </a:p>
          <a:p>
            <a:pPr algn="just">
              <a:spcAft>
                <a:spcPct val="20000"/>
              </a:spcAft>
            </a:pPr>
            <a:r>
              <a:rPr lang="hu-HU" altLang="hu-HU" sz="2400" dirty="0"/>
              <a:t>Az országos közúthálózat bonyolítja le az ország teljes közúti forgalmának kb. 75%-át. Forgalmi teljesítményben a gyorsforgalmi utak aránya hosszarányukhoz képest csaknem tízszeres.</a:t>
            </a:r>
          </a:p>
          <a:p>
            <a:pPr algn="just" eaLnBrk="1" hangingPunct="1">
              <a:lnSpc>
                <a:spcPct val="90000"/>
              </a:lnSpc>
            </a:pPr>
            <a:r>
              <a:rPr lang="hu-HU" altLang="hu-HU" sz="2400" dirty="0"/>
              <a:t>Az országos közutak hosszának 27%-a településeken halad keresztül, tehát a települések helyi forgalmának lebonyolításában is jelentős szerepet játszanak.</a:t>
            </a:r>
          </a:p>
        </p:txBody>
      </p:sp>
      <p:sp>
        <p:nvSpPr>
          <p:cNvPr id="16389" name="Szövegdoboz 5"/>
          <p:cNvSpPr txBox="1">
            <a:spLocks noChangeArrowheads="1"/>
          </p:cNvSpPr>
          <p:nvPr/>
        </p:nvSpPr>
        <p:spPr bwMode="auto">
          <a:xfrm>
            <a:off x="2501901" y="6461126"/>
            <a:ext cx="6767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0"/>
              <a:t>Forrás: Magyar Közút Nonprofit Zrt. Országos közúti Adatbank 2013.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F6F6447-5FEA-4AB7-9CA3-6AFD7B0522FD}"/>
              </a:ext>
            </a:extLst>
          </p:cNvPr>
          <p:cNvSpPr txBox="1">
            <a:spLocks noGrp="1"/>
          </p:cNvSpPr>
          <p:nvPr/>
        </p:nvSpPr>
        <p:spPr bwMode="auto">
          <a:xfrm>
            <a:off x="9949039" y="6264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541D3A-0C69-4D15-A310-8C4526074C24}" type="slidenum">
              <a:rPr lang="hu-HU" altLang="hu-HU" sz="1800" b="0" smtClean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r>
              <a:rPr lang="hu-HU" altLang="hu-HU" sz="1800" b="0" dirty="0">
                <a:solidFill>
                  <a:schemeClr val="tx1"/>
                </a:solidFill>
              </a:rPr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9881007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17669" y="192884"/>
            <a:ext cx="7991475" cy="641350"/>
          </a:xfrm>
        </p:spPr>
        <p:txBody>
          <a:bodyPr>
            <a:normAutofit fontScale="90000"/>
          </a:bodyPr>
          <a:lstStyle/>
          <a:p>
            <a:pPr marL="533400" indent="-533400">
              <a:spcAft>
                <a:spcPct val="20000"/>
              </a:spcAft>
            </a:pPr>
            <a:r>
              <a:rPr lang="hu-HU" altLang="hu-HU" dirty="0"/>
              <a:t>A hazai közúthálózat helyzete</a:t>
            </a:r>
          </a:p>
        </p:txBody>
      </p:sp>
      <p:sp>
        <p:nvSpPr>
          <p:cNvPr id="23557" name="Szövegdoboz 1"/>
          <p:cNvSpPr txBox="1">
            <a:spLocks noChangeArrowheads="1"/>
          </p:cNvSpPr>
          <p:nvPr/>
        </p:nvSpPr>
        <p:spPr bwMode="auto">
          <a:xfrm>
            <a:off x="1575413" y="6047115"/>
            <a:ext cx="79480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0" dirty="0"/>
              <a:t>Forrás: Gulyás A. – Lindenbach Á. – Nagy Á. – </a:t>
            </a:r>
            <a:r>
              <a:rPr lang="hu-HU" altLang="hu-HU" sz="1400" b="0" dirty="0" err="1"/>
              <a:t>Tomaschek</a:t>
            </a:r>
            <a:r>
              <a:rPr lang="hu-HU" altLang="hu-HU" sz="1400" b="0" dirty="0"/>
              <a:t> T.: </a:t>
            </a:r>
            <a:r>
              <a:rPr lang="hu-HU" sz="1400" b="0" dirty="0"/>
              <a:t>Az autópálya-hálózat forgalmimenedzsment-tervének előkészítő vizsgálatai – forgalmi elemzések. Közlekedéstudományi Szemle 2016. december</a:t>
            </a:r>
            <a:endParaRPr lang="hu-HU" altLang="hu-HU" sz="1400" b="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44" y="1009318"/>
            <a:ext cx="8153400" cy="480364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333041" y="869950"/>
            <a:ext cx="4869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Tranzit nehéz teherforgalom alakulása</a:t>
            </a:r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E65ACB8C-FCEE-40EE-888E-A653E93DAFA5}"/>
              </a:ext>
            </a:extLst>
          </p:cNvPr>
          <p:cNvSpPr txBox="1">
            <a:spLocks noGrp="1"/>
          </p:cNvSpPr>
          <p:nvPr/>
        </p:nvSpPr>
        <p:spPr bwMode="auto">
          <a:xfrm>
            <a:off x="9949039" y="6264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541D3A-0C69-4D15-A310-8C4526074C24}" type="slidenum">
              <a:rPr lang="hu-HU" altLang="hu-HU" sz="1800" b="0" smtClean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r>
              <a:rPr lang="hu-HU" altLang="hu-HU" sz="1800" b="0" dirty="0">
                <a:solidFill>
                  <a:schemeClr val="tx1"/>
                </a:solidFill>
              </a:rPr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326170848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Transz-európai hálózatok – „E” utak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Az európai „E” utakat meghatározó ENSZ EGB (Egyesült Nemzetek Szervezete Európai Gazdasági Bizottság, UN ECE) egyezmény: European </a:t>
            </a:r>
            <a:r>
              <a:rPr lang="en-GB" altLang="hu-HU" dirty="0">
                <a:solidFill>
                  <a:srgbClr val="000000"/>
                </a:solidFill>
              </a:rPr>
              <a:t>Agreement on Main International Traffic Arteries </a:t>
            </a:r>
            <a:r>
              <a:rPr lang="hu-HU" altLang="hu-HU" dirty="0">
                <a:solidFill>
                  <a:srgbClr val="000000"/>
                </a:solidFill>
              </a:rPr>
              <a:t>(AGR)</a:t>
            </a:r>
            <a:r>
              <a:rPr lang="en-US" altLang="hu-HU" dirty="0">
                <a:solidFill>
                  <a:srgbClr val="000000"/>
                </a:solidFill>
              </a:rPr>
              <a:t> done at Geneva on 15 November 1975</a:t>
            </a:r>
            <a:r>
              <a:rPr lang="hu-HU" altLang="hu-HU" dirty="0">
                <a:solidFill>
                  <a:srgbClr val="000000"/>
                </a:solidFill>
              </a:rPr>
              <a:t>.</a:t>
            </a:r>
          </a:p>
          <a:p>
            <a:pPr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Egységes jelölés (</a:t>
            </a:r>
            <a:r>
              <a:rPr lang="hu-HU" altLang="hu-HU" dirty="0" err="1">
                <a:solidFill>
                  <a:srgbClr val="000000"/>
                </a:solidFill>
              </a:rPr>
              <a:t>Exxx</a:t>
            </a:r>
            <a:r>
              <a:rPr lang="hu-HU" altLang="hu-HU" dirty="0">
                <a:solidFill>
                  <a:srgbClr val="000000"/>
                </a:solidFill>
              </a:rPr>
              <a:t>), ajánlott kiépítettség szintek:</a:t>
            </a:r>
          </a:p>
          <a:p>
            <a:pPr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10, 20, 30, 40, 50, 60, számmal nyugat-keleti irányúak,</a:t>
            </a:r>
          </a:p>
          <a:p>
            <a:pPr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5, 15, 25, 35, 45, 55, 65 számmal észak-déli irányúak,</a:t>
            </a:r>
          </a:p>
          <a:p>
            <a:pPr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további számozással kiegészítő és összekötő szakaszok.</a:t>
            </a:r>
          </a:p>
          <a:p>
            <a:pPr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Hazánkat 2 254 km hosszban érintik "E" utak.</a:t>
            </a:r>
          </a:p>
        </p:txBody>
      </p:sp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31B011FE-5D5B-4C65-9285-3A89F1AF3840}"/>
              </a:ext>
            </a:extLst>
          </p:cNvPr>
          <p:cNvSpPr txBox="1">
            <a:spLocks noGrp="1"/>
          </p:cNvSpPr>
          <p:nvPr/>
        </p:nvSpPr>
        <p:spPr bwMode="auto">
          <a:xfrm>
            <a:off x="9949039" y="6264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541D3A-0C69-4D15-A310-8C4526074C24}" type="slidenum">
              <a:rPr lang="hu-HU" altLang="hu-HU" sz="1800" b="0" smtClean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r>
              <a:rPr lang="hu-HU" altLang="hu-HU" sz="1800" b="0" dirty="0">
                <a:solidFill>
                  <a:schemeClr val="tx1"/>
                </a:solidFill>
              </a:rPr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887943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Transz-európai hálózatok – „E” utak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925" y="1094159"/>
            <a:ext cx="7848600" cy="5242560"/>
          </a:xfrm>
          <a:prstGeom prst="rect">
            <a:avLst/>
          </a:prstGeom>
        </p:spPr>
      </p:pic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ACDC029-1F42-4411-B4D5-3F1116B3F8FB}"/>
              </a:ext>
            </a:extLst>
          </p:cNvPr>
          <p:cNvSpPr txBox="1">
            <a:spLocks noGrp="1"/>
          </p:cNvSpPr>
          <p:nvPr/>
        </p:nvSpPr>
        <p:spPr bwMode="auto">
          <a:xfrm>
            <a:off x="9949039" y="6264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541D3A-0C69-4D15-A310-8C4526074C24}" type="slidenum">
              <a:rPr lang="hu-HU" altLang="hu-HU" sz="1800" b="0" smtClean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r>
              <a:rPr lang="hu-HU" altLang="hu-HU" sz="1800" b="0" dirty="0">
                <a:solidFill>
                  <a:schemeClr val="tx1"/>
                </a:solidFill>
              </a:rPr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1774392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169540"/>
            <a:ext cx="9982200" cy="1006475"/>
          </a:xfrm>
        </p:spPr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Transz-európai hálózatok – „E” utak</a:t>
            </a:r>
            <a:endParaRPr lang="en-US" dirty="0"/>
          </a:p>
        </p:txBody>
      </p:sp>
      <p:sp>
        <p:nvSpPr>
          <p:cNvPr id="8" name="Dia számának helye 5">
            <a:extLst>
              <a:ext uri="{FF2B5EF4-FFF2-40B4-BE49-F238E27FC236}">
                <a16:creationId xmlns:a16="http://schemas.microsoft.com/office/drawing/2014/main" id="{329ABF68-D6E6-4F25-877F-FB798AC93C31}"/>
              </a:ext>
            </a:extLst>
          </p:cNvPr>
          <p:cNvSpPr txBox="1">
            <a:spLocks noGrp="1"/>
          </p:cNvSpPr>
          <p:nvPr/>
        </p:nvSpPr>
        <p:spPr bwMode="auto">
          <a:xfrm>
            <a:off x="9949039" y="6264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541D3A-0C69-4D15-A310-8C4526074C24}" type="slidenum">
              <a:rPr lang="hu-HU" altLang="hu-HU" sz="1800" b="0" smtClean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r>
              <a:rPr lang="hu-HU" altLang="hu-HU" sz="1800" b="0" dirty="0">
                <a:solidFill>
                  <a:schemeClr val="tx1"/>
                </a:solidFill>
              </a:rPr>
              <a:t>/41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219B4CD-0ECF-492D-8888-A29A2B3FA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1" y="1039490"/>
            <a:ext cx="8709378" cy="5681985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4B690732-140C-45ED-AC6D-95060DA5811A}"/>
              </a:ext>
            </a:extLst>
          </p:cNvPr>
          <p:cNvSpPr txBox="1"/>
          <p:nvPr/>
        </p:nvSpPr>
        <p:spPr>
          <a:xfrm>
            <a:off x="98779" y="6476171"/>
            <a:ext cx="3087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26_2021. (VI. 28.) ITM rendelet</a:t>
            </a:r>
          </a:p>
        </p:txBody>
      </p:sp>
    </p:spTree>
    <p:extLst>
      <p:ext uri="{BB962C8B-B14F-4D97-AF65-F5344CB8AC3E}">
        <p14:creationId xmlns:p14="http://schemas.microsoft.com/office/powerpoint/2010/main" val="2568573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Transz-európai hálózatok – „E” utak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742" y="1176740"/>
            <a:ext cx="7277100" cy="5143500"/>
          </a:xfrm>
          <a:prstGeom prst="rect">
            <a:avLst/>
          </a:prstGeom>
        </p:spPr>
      </p:pic>
      <p:sp>
        <p:nvSpPr>
          <p:cNvPr id="6" name="Szövegdoboz 6"/>
          <p:cNvSpPr txBox="1">
            <a:spLocks noChangeArrowheads="1"/>
          </p:cNvSpPr>
          <p:nvPr/>
        </p:nvSpPr>
        <p:spPr bwMode="auto">
          <a:xfrm>
            <a:off x="755650" y="6461125"/>
            <a:ext cx="7200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Forrás: Magyar Közút Nonprofit Zrt. Országos közúti Adatbank 2010.</a:t>
            </a:r>
          </a:p>
        </p:txBody>
      </p:sp>
      <p:sp>
        <p:nvSpPr>
          <p:cNvPr id="8" name="Dia számának helye 5">
            <a:extLst>
              <a:ext uri="{FF2B5EF4-FFF2-40B4-BE49-F238E27FC236}">
                <a16:creationId xmlns:a16="http://schemas.microsoft.com/office/drawing/2014/main" id="{329ABF68-D6E6-4F25-877F-FB798AC93C31}"/>
              </a:ext>
            </a:extLst>
          </p:cNvPr>
          <p:cNvSpPr txBox="1">
            <a:spLocks noGrp="1"/>
          </p:cNvSpPr>
          <p:nvPr/>
        </p:nvSpPr>
        <p:spPr bwMode="auto">
          <a:xfrm>
            <a:off x="9949039" y="6264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541D3A-0C69-4D15-A310-8C4526074C24}" type="slidenum">
              <a:rPr lang="hu-HU" altLang="hu-HU" sz="1800" b="0" smtClean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r>
              <a:rPr lang="hu-HU" altLang="hu-HU" sz="1800" b="0" dirty="0">
                <a:solidFill>
                  <a:schemeClr val="tx1"/>
                </a:solidFill>
              </a:rPr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3705717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Transz-európai hálózatok – TEN-T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A transz-európai közlekedési hálózatokról az EU 1996-ban, 2010-ben és 2013-ban adott irányelveket.</a:t>
            </a:r>
          </a:p>
          <a:p>
            <a:pPr marL="533400" indent="-533400"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Az Európai Parlament és a Tanács 1315/2013/EU Rendelete (2013. december 11.) a transzeurópai közlekedési hálózat fejlesztésére vonatkozó uniós iránymutatásokról és a 661/2010/EU határozat hatályon kívül helyezéséről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79" y="4669729"/>
            <a:ext cx="6697980" cy="1043940"/>
          </a:xfrm>
          <a:prstGeom prst="rect">
            <a:avLst/>
          </a:prstGeom>
        </p:spPr>
      </p:pic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3B39FB4-DDF5-4C81-98DF-128015D65860}"/>
              </a:ext>
            </a:extLst>
          </p:cNvPr>
          <p:cNvSpPr txBox="1">
            <a:spLocks noGrp="1"/>
          </p:cNvSpPr>
          <p:nvPr/>
        </p:nvSpPr>
        <p:spPr bwMode="auto">
          <a:xfrm>
            <a:off x="9949039" y="6264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541D3A-0C69-4D15-A310-8C4526074C24}" type="slidenum">
              <a:rPr lang="hu-HU" altLang="hu-HU" sz="1800" b="0" smtClean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r>
              <a:rPr lang="hu-HU" altLang="hu-HU" sz="1800" b="0" dirty="0">
                <a:solidFill>
                  <a:schemeClr val="tx1"/>
                </a:solidFill>
              </a:rPr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1195056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Közlekedéspolitika feladatai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just"/>
            <a:r>
              <a:rPr lang="hu-HU" altLang="hu-HU" dirty="0"/>
              <a:t>A közlekedéspolitika fő feladatai:</a:t>
            </a:r>
          </a:p>
          <a:p>
            <a:pPr algn="just"/>
            <a:r>
              <a:rPr lang="hu-HU" altLang="hu-HU" dirty="0"/>
              <a:t>elsősorban a közlekedés hosszú távú fejlesztésére vonatkozó irányelvek, és azok alapján a fő fejlesztési prioritások, programok kidolgozása,</a:t>
            </a:r>
          </a:p>
          <a:p>
            <a:pPr algn="just"/>
            <a:r>
              <a:rPr lang="hu-HU" altLang="hu-HU" dirty="0"/>
              <a:t>a közlekedési alágazatok (vasúti, közúti, városi, vízi, légi közlekedés, csővezetékes szállítás) munkamegosztási arányainak befolyásolása,</a:t>
            </a:r>
          </a:p>
          <a:p>
            <a:pPr algn="just"/>
            <a:r>
              <a:rPr lang="hu-HU" altLang="hu-HU" dirty="0"/>
              <a:t>a közlekedés gazdasági és jogi szabályozása,</a:t>
            </a:r>
          </a:p>
          <a:p>
            <a:pPr algn="just"/>
            <a:r>
              <a:rPr lang="hu-HU" altLang="hu-HU" dirty="0"/>
              <a:t>az energetikai, környezetvédelmi és biztonsági szempontok figyelembe vétele.</a:t>
            </a:r>
          </a:p>
        </p:txBody>
      </p:sp>
      <p:sp>
        <p:nvSpPr>
          <p:cNvPr id="4" name="Dia számának helye 5">
            <a:extLst>
              <a:ext uri="{FF2B5EF4-FFF2-40B4-BE49-F238E27FC236}">
                <a16:creationId xmlns:a16="http://schemas.microsoft.com/office/drawing/2014/main" id="{CF6FF809-C720-4765-8491-0EEC3ECEE12D}"/>
              </a:ext>
            </a:extLst>
          </p:cNvPr>
          <p:cNvSpPr txBox="1">
            <a:spLocks noGrp="1"/>
          </p:cNvSpPr>
          <p:nvPr/>
        </p:nvSpPr>
        <p:spPr bwMode="auto">
          <a:xfrm>
            <a:off x="9949039" y="6264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541D3A-0C69-4D15-A310-8C4526074C24}" type="slidenum">
              <a:rPr lang="hu-HU" altLang="hu-HU" sz="1800" b="0" smtClean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r>
              <a:rPr lang="hu-HU" altLang="hu-HU" sz="1800" b="0" dirty="0">
                <a:solidFill>
                  <a:schemeClr val="tx1"/>
                </a:solidFill>
              </a:rPr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993969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Transz-európai hálózatok – TEN-T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A TEN-T törzshálózat (</a:t>
            </a:r>
            <a:r>
              <a:rPr lang="en-GB" altLang="hu-HU" dirty="0">
                <a:solidFill>
                  <a:srgbClr val="000000"/>
                </a:solidFill>
              </a:rPr>
              <a:t>core network</a:t>
            </a:r>
            <a:r>
              <a:rPr lang="hu-HU" altLang="hu-HU" dirty="0">
                <a:solidFill>
                  <a:srgbClr val="000000"/>
                </a:solidFill>
              </a:rPr>
              <a:t>) 9 európai közlekedési folyosóból áll, melynek teljes kiépítését 2030-ig tervezik.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A törzshálózatot egy ahhoz csatlakozó átfogó közlekedési hálózat (</a:t>
            </a:r>
            <a:r>
              <a:rPr lang="en-GB" altLang="hu-HU" dirty="0">
                <a:solidFill>
                  <a:srgbClr val="000000"/>
                </a:solidFill>
              </a:rPr>
              <a:t>comprehensive network</a:t>
            </a:r>
            <a:r>
              <a:rPr lang="hu-HU" altLang="hu-HU" dirty="0">
                <a:solidFill>
                  <a:srgbClr val="000000"/>
                </a:solidFill>
              </a:rPr>
              <a:t>) fogja teljessé tenni, aminek kiépítése 2050-re várható.</a:t>
            </a:r>
            <a:r>
              <a:rPr lang="en-GB" altLang="hu-HU" dirty="0">
                <a:solidFill>
                  <a:srgbClr val="000000"/>
                </a:solidFill>
              </a:rPr>
              <a:t> </a:t>
            </a:r>
            <a:r>
              <a:rPr lang="hu-HU" altLang="hu-HU" dirty="0">
                <a:solidFill>
                  <a:srgbClr val="000000"/>
                </a:solidFill>
              </a:rPr>
              <a:t>Ez az átfogó hálózat az egész EU-t teljes körűen le fogja fedni, és biztosítja, hogy valamennyi régió elérhető legyen.</a:t>
            </a:r>
            <a:r>
              <a:rPr lang="en-GB" altLang="hu-HU" dirty="0">
                <a:solidFill>
                  <a:srgbClr val="000000"/>
                </a:solidFill>
              </a:rPr>
              <a:t> </a:t>
            </a:r>
            <a:endParaRPr lang="hu-HU" altLang="hu-HU" dirty="0">
              <a:solidFill>
                <a:srgbClr val="000000"/>
              </a:solidFill>
            </a:endParaRPr>
          </a:p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Mindkét fázis valamennyi közlekedési módot felöleli, azaz a közúti, vasúti, légi, belvízi és a tengeri közlekedést, valamint az intermodális platformokat. </a:t>
            </a:r>
          </a:p>
        </p:txBody>
      </p:sp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5E51C322-1873-44A3-9AA4-8B7D7613B529}"/>
              </a:ext>
            </a:extLst>
          </p:cNvPr>
          <p:cNvSpPr txBox="1">
            <a:spLocks noGrp="1"/>
          </p:cNvSpPr>
          <p:nvPr/>
        </p:nvSpPr>
        <p:spPr bwMode="auto">
          <a:xfrm>
            <a:off x="9949039" y="6264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541D3A-0C69-4D15-A310-8C4526074C24}" type="slidenum">
              <a:rPr lang="hu-HU" altLang="hu-HU" sz="1800" b="0" smtClean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r>
              <a:rPr lang="hu-HU" altLang="hu-HU" sz="1800" b="0" dirty="0">
                <a:solidFill>
                  <a:schemeClr val="tx1"/>
                </a:solidFill>
              </a:rPr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1651814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TEN-T hálózati javaslat 2012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just"/>
            <a:r>
              <a:rPr lang="hu-HU" altLang="hu-HU" dirty="0">
                <a:solidFill>
                  <a:srgbClr val="000000"/>
                </a:solidFill>
              </a:rPr>
              <a:t>A TEN-T hálózati javaslat országonkénti értékelése Magyarországot kedvező helyzetben mutatja.</a:t>
            </a:r>
          </a:p>
          <a:p>
            <a:pPr algn="just"/>
            <a:r>
              <a:rPr lang="hu-HU" altLang="hu-HU" dirty="0">
                <a:solidFill>
                  <a:srgbClr val="000000"/>
                </a:solidFill>
              </a:rPr>
              <a:t>„Budapest, mint fő közlekedési csomópont földrajzi elhelyezkedéséből adódóan a törzshálózat nagyon sűrű. Tartalmazza szinte az összes olyan fő tengelyt és kiegészítő elemet, amelyek a következő évtizedek magyar fejlesztési terveiben szerepelnek. Ezek közé tartoznak a Duna és a dunai kikötők, valamint vasúti és közúti kapcsolatok Bécs, Bukarest, Belgrád, Zágráb, Ljubljana és Pozsony felé. </a:t>
            </a:r>
          </a:p>
          <a:p>
            <a:pPr algn="just"/>
            <a:r>
              <a:rPr lang="hu-HU" altLang="hu-HU" dirty="0">
                <a:solidFill>
                  <a:srgbClr val="000000"/>
                </a:solidFill>
              </a:rPr>
              <a:t>Magyarország eszerint nagyon jól lefedett mind hálózati, mind projekt szempontból!”</a:t>
            </a:r>
          </a:p>
        </p:txBody>
      </p:sp>
      <p:sp>
        <p:nvSpPr>
          <p:cNvPr id="4" name="Szövegdoboz 7"/>
          <p:cNvSpPr txBox="1">
            <a:spLocks noChangeArrowheads="1"/>
          </p:cNvSpPr>
          <p:nvPr/>
        </p:nvSpPr>
        <p:spPr bwMode="auto">
          <a:xfrm>
            <a:off x="827088" y="6308725"/>
            <a:ext cx="741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Forrás</a:t>
            </a:r>
            <a:r>
              <a:rPr lang="en-GB" altLang="hu-HU" sz="1400" b="0" dirty="0">
                <a:solidFill>
                  <a:srgbClr val="000000"/>
                </a:solidFill>
                <a:latin typeface="+mn-lt"/>
              </a:rPr>
              <a:t>:</a:t>
            </a: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hu-HU" sz="1400" b="0" dirty="0">
                <a:solidFill>
                  <a:srgbClr val="000000"/>
                </a:solidFill>
                <a:latin typeface="+mn-lt"/>
              </a:rPr>
              <a:t>Trans-European Transport Networks The TEN-T Core Network: Country by Country </a:t>
            </a: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2011. http://ec.europa.eu/transport/infrastructure/connecting/doc/revision/background-country.pdf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26383D5-8F1A-4D05-8868-2CD070F8D720}"/>
              </a:ext>
            </a:extLst>
          </p:cNvPr>
          <p:cNvSpPr txBox="1">
            <a:spLocks noGrp="1"/>
          </p:cNvSpPr>
          <p:nvPr/>
        </p:nvSpPr>
        <p:spPr bwMode="auto">
          <a:xfrm>
            <a:off x="9949039" y="6264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541D3A-0C69-4D15-A310-8C4526074C24}" type="slidenum">
              <a:rPr lang="hu-HU" altLang="hu-HU" sz="1800" b="0" smtClean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r>
              <a:rPr lang="hu-HU" altLang="hu-HU" sz="1800" b="0" dirty="0">
                <a:solidFill>
                  <a:schemeClr val="tx1"/>
                </a:solidFill>
              </a:rPr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20234952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TEN-T hálózati javaslat 2017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8383836" y="1476260"/>
            <a:ext cx="2969964" cy="4190476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hu-HU" altLang="hu-HU" dirty="0">
                <a:solidFill>
                  <a:srgbClr val="000000"/>
                </a:solidFill>
              </a:rPr>
              <a:t>	A javasolt törzshálózati folyosók sematikusan ábrázolva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43" y="1170176"/>
            <a:ext cx="7155455" cy="5492567"/>
          </a:xfrm>
          <a:prstGeom prst="rect">
            <a:avLst/>
          </a:prstGeom>
        </p:spPr>
      </p:pic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A0BA2EB-B44F-4EA4-8B8A-3923DE756420}"/>
              </a:ext>
            </a:extLst>
          </p:cNvPr>
          <p:cNvSpPr txBox="1">
            <a:spLocks noGrp="1"/>
          </p:cNvSpPr>
          <p:nvPr/>
        </p:nvSpPr>
        <p:spPr bwMode="auto">
          <a:xfrm>
            <a:off x="9949039" y="6264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541D3A-0C69-4D15-A310-8C4526074C24}" type="slidenum">
              <a:rPr lang="hu-HU" altLang="hu-HU" sz="1800" b="0" smtClean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r>
              <a:rPr lang="hu-HU" altLang="hu-HU" sz="1800" b="0" dirty="0">
                <a:solidFill>
                  <a:schemeClr val="tx1"/>
                </a:solidFill>
              </a:rPr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1082654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3602"/>
            <a:ext cx="9982200" cy="1006475"/>
          </a:xfrm>
        </p:spPr>
        <p:txBody>
          <a:bodyPr>
            <a:normAutofit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TEN-T folyosók 2017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03381"/>
            <a:ext cx="7563080" cy="5686911"/>
          </a:xfrm>
          <a:prstGeom prst="rect">
            <a:avLst/>
          </a:prstGeom>
        </p:spPr>
      </p:pic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8A45188-CEA3-449F-B1FC-22A97969FC8A}"/>
              </a:ext>
            </a:extLst>
          </p:cNvPr>
          <p:cNvSpPr txBox="1">
            <a:spLocks noGrp="1"/>
          </p:cNvSpPr>
          <p:nvPr/>
        </p:nvSpPr>
        <p:spPr bwMode="auto">
          <a:xfrm>
            <a:off x="9949039" y="6264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541D3A-0C69-4D15-A310-8C4526074C24}" type="slidenum">
              <a:rPr lang="hu-HU" altLang="hu-HU" sz="1800" b="0" smtClean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r>
              <a:rPr lang="hu-HU" altLang="hu-HU" sz="1800" b="0" dirty="0">
                <a:solidFill>
                  <a:schemeClr val="tx1"/>
                </a:solidFill>
              </a:rPr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175388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TEN-T folyosók 2017 – utak hazánkban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964" y="1165309"/>
            <a:ext cx="7932420" cy="5166360"/>
          </a:xfrm>
          <a:prstGeom prst="rect">
            <a:avLst/>
          </a:prstGeom>
        </p:spPr>
      </p:pic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CB31CD4-F16B-4F73-8EBC-6C44D6135CF7}"/>
              </a:ext>
            </a:extLst>
          </p:cNvPr>
          <p:cNvSpPr txBox="1">
            <a:spLocks noGrp="1"/>
          </p:cNvSpPr>
          <p:nvPr/>
        </p:nvSpPr>
        <p:spPr bwMode="auto">
          <a:xfrm>
            <a:off x="9949039" y="6264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541D3A-0C69-4D15-A310-8C4526074C24}" type="slidenum">
              <a:rPr lang="hu-HU" altLang="hu-HU" sz="1800" b="0" smtClean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r>
              <a:rPr lang="hu-HU" altLang="hu-HU" sz="1800" b="0" dirty="0">
                <a:solidFill>
                  <a:schemeClr val="tx1"/>
                </a:solidFill>
              </a:rPr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3531792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365125"/>
            <a:ext cx="10548651" cy="1006475"/>
          </a:xfrm>
        </p:spPr>
        <p:txBody>
          <a:bodyPr>
            <a:normAutofit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TEN-T folyosók 2017 – vasúti, légi hazánkban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42" y="1189913"/>
            <a:ext cx="8050116" cy="5161102"/>
          </a:xfrm>
          <a:prstGeom prst="rect">
            <a:avLst/>
          </a:prstGeom>
        </p:spPr>
      </p:pic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46FF99D-1E1E-4D28-ABA5-CE1452E34979}"/>
              </a:ext>
            </a:extLst>
          </p:cNvPr>
          <p:cNvSpPr txBox="1">
            <a:spLocks noGrp="1"/>
          </p:cNvSpPr>
          <p:nvPr/>
        </p:nvSpPr>
        <p:spPr bwMode="auto">
          <a:xfrm>
            <a:off x="9949039" y="6264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541D3A-0C69-4D15-A310-8C4526074C24}" type="slidenum">
              <a:rPr lang="hu-HU" altLang="hu-HU" sz="1800" b="0" smtClean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r>
              <a:rPr lang="hu-HU" altLang="hu-HU" sz="1800" b="0" dirty="0">
                <a:solidFill>
                  <a:schemeClr val="tx1"/>
                </a:solidFill>
              </a:rPr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23331449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TEN-T folyosók 2017 – áruszáll. hazánkban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602" y="1217823"/>
            <a:ext cx="7993380" cy="5105400"/>
          </a:xfrm>
          <a:prstGeom prst="rect">
            <a:avLst/>
          </a:prstGeom>
        </p:spPr>
      </p:pic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2A6F400-770F-462A-B867-F00834178CA7}"/>
              </a:ext>
            </a:extLst>
          </p:cNvPr>
          <p:cNvSpPr txBox="1">
            <a:spLocks noGrp="1"/>
          </p:cNvSpPr>
          <p:nvPr/>
        </p:nvSpPr>
        <p:spPr bwMode="auto">
          <a:xfrm>
            <a:off x="9949039" y="6264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541D3A-0C69-4D15-A310-8C4526074C24}" type="slidenum">
              <a:rPr lang="hu-HU" altLang="hu-HU" sz="1800" b="0" smtClean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r>
              <a:rPr lang="hu-HU" altLang="hu-HU" sz="1800" b="0" dirty="0">
                <a:solidFill>
                  <a:schemeClr val="tx1"/>
                </a:solidFill>
              </a:rPr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608681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TEN-T folyosók 2017 – vízi utak hazánkban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350" y="1231319"/>
            <a:ext cx="7597140" cy="4968240"/>
          </a:xfrm>
          <a:prstGeom prst="rect">
            <a:avLst/>
          </a:prstGeom>
        </p:spPr>
      </p:pic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C4EC8F3-8ECC-4414-B9DB-02692D81965E}"/>
              </a:ext>
            </a:extLst>
          </p:cNvPr>
          <p:cNvSpPr txBox="1">
            <a:spLocks noGrp="1"/>
          </p:cNvSpPr>
          <p:nvPr/>
        </p:nvSpPr>
        <p:spPr bwMode="auto">
          <a:xfrm>
            <a:off x="9949039" y="6264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541D3A-0C69-4D15-A310-8C4526074C24}" type="slidenum">
              <a:rPr lang="hu-HU" altLang="hu-HU" sz="1800" b="0" smtClean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r>
              <a:rPr lang="hu-HU" altLang="hu-HU" sz="1800" b="0" dirty="0">
                <a:solidFill>
                  <a:schemeClr val="tx1"/>
                </a:solidFill>
              </a:rPr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11666164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9483421A-C909-4211-9833-80E44E773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755" y="365125"/>
            <a:ext cx="10032489" cy="6356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25450"/>
            <a:ext cx="9982200" cy="1006475"/>
          </a:xfrm>
        </p:spPr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TEN-T folyosók hazánkban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C4EC8F3-8ECC-4414-B9DB-02692D81965E}"/>
              </a:ext>
            </a:extLst>
          </p:cNvPr>
          <p:cNvSpPr txBox="1">
            <a:spLocks noGrp="1"/>
          </p:cNvSpPr>
          <p:nvPr/>
        </p:nvSpPr>
        <p:spPr bwMode="auto">
          <a:xfrm>
            <a:off x="9949039" y="6264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541D3A-0C69-4D15-A310-8C4526074C24}" type="slidenum">
              <a:rPr lang="hu-HU" altLang="hu-HU" sz="1800" b="0" smtClean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r>
              <a:rPr lang="hu-HU" altLang="hu-HU" sz="1800" b="0" dirty="0">
                <a:solidFill>
                  <a:schemeClr val="tx1"/>
                </a:solidFill>
              </a:rPr>
              <a:t>/41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6F98D56-66DD-421C-8EC6-374F956B4E0C}"/>
              </a:ext>
            </a:extLst>
          </p:cNvPr>
          <p:cNvSpPr txBox="1"/>
          <p:nvPr/>
        </p:nvSpPr>
        <p:spPr>
          <a:xfrm>
            <a:off x="148874" y="6411260"/>
            <a:ext cx="3087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26_2021. (VI. 28.) ITM rendelet</a:t>
            </a:r>
          </a:p>
        </p:txBody>
      </p:sp>
    </p:spTree>
    <p:extLst>
      <p:ext uri="{BB962C8B-B14F-4D97-AF65-F5344CB8AC3E}">
        <p14:creationId xmlns:p14="http://schemas.microsoft.com/office/powerpoint/2010/main" val="27561626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620713"/>
            <a:ext cx="7991475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/>
              <a:t>Az USA államközi autópálya hálózata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8213" y="1773238"/>
            <a:ext cx="7631112" cy="4392612"/>
          </a:xfrm>
        </p:spPr>
        <p:txBody>
          <a:bodyPr/>
          <a:lstStyle/>
          <a:p>
            <a:pPr marL="533400" indent="-533400" algn="just"/>
            <a:r>
              <a:rPr lang="hu-HU" altLang="hu-HU" sz="2400" dirty="0"/>
              <a:t>Az USA területén 62 fő államközi autópálya tengely található, melyből 27 kelet-nyugati és 35 észak-déli irányú. A 47 ezer mérföldes (76 ezer km) államközi (</a:t>
            </a:r>
            <a:r>
              <a:rPr lang="hu-HU" altLang="hu-HU" sz="2400" dirty="0" err="1"/>
              <a:t>Interstate</a:t>
            </a:r>
            <a:r>
              <a:rPr lang="hu-HU" altLang="hu-HU" sz="2400" dirty="0"/>
              <a:t>) autópálya hálózat nagy része az 1960-as és 70-es években épült, részben honvédelmi céllal, és nagymértékben segítette a gazdasági növekedést.</a:t>
            </a:r>
          </a:p>
          <a:p>
            <a:pPr marL="533400" indent="-533400" algn="just"/>
            <a:r>
              <a:rPr lang="hu-HU" altLang="hu-HU" sz="2400" dirty="0"/>
              <a:t>A teljes úthálózat 1 %-át képviselő államközi autópályákon bonyolódik az összes forgalmi teljesítmény 24 %-a és a nehéz teherfogalom 41 %-a. Az </a:t>
            </a:r>
            <a:r>
              <a:rPr lang="hu-HU" altLang="hu-HU" sz="2400" dirty="0" err="1"/>
              <a:t>Interstate</a:t>
            </a:r>
            <a:r>
              <a:rPr lang="hu-HU" altLang="hu-HU" sz="2400" dirty="0"/>
              <a:t> hálózat 32 %-át kitevő városi elemeket terheli a hálózat forgalmának 63 %-a.</a:t>
            </a:r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2782889" y="6340475"/>
            <a:ext cx="69119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400" b="0"/>
              <a:t>Forrás: Transportation Reboot: Restarting America’s Most Essential Operating System </a:t>
            </a:r>
            <a:r>
              <a:rPr lang="hu-HU" altLang="hu-HU" sz="1400" b="0">
                <a:solidFill>
                  <a:schemeClr val="tx1"/>
                </a:solidFill>
                <a:hlinkClick r:id="rId2"/>
              </a:rPr>
              <a:t>http://ExpandingCapacity.transportation.org</a:t>
            </a:r>
            <a:endParaRPr lang="hu-HU" altLang="hu-HU" sz="1400" b="0">
              <a:solidFill>
                <a:schemeClr val="tx1"/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B075E3B-F00B-49D6-8A15-D23A5B41F567}"/>
              </a:ext>
            </a:extLst>
          </p:cNvPr>
          <p:cNvSpPr txBox="1">
            <a:spLocks noGrp="1"/>
          </p:cNvSpPr>
          <p:nvPr/>
        </p:nvSpPr>
        <p:spPr bwMode="auto">
          <a:xfrm>
            <a:off x="9949039" y="6264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541D3A-0C69-4D15-A310-8C4526074C24}" type="slidenum">
              <a:rPr lang="hu-HU" altLang="hu-HU" sz="1800" b="0" smtClean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r>
              <a:rPr lang="hu-HU" altLang="hu-HU" sz="1800" b="0" dirty="0">
                <a:solidFill>
                  <a:schemeClr val="tx1"/>
                </a:solidFill>
              </a:rPr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237701207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hu-HU"/>
              <a:t>Az EU Fehér Könyve a közlekedésről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689100"/>
            <a:ext cx="5295900" cy="4105772"/>
          </a:xfrm>
        </p:spPr>
        <p:txBody>
          <a:bodyPr/>
          <a:lstStyle/>
          <a:p>
            <a:r>
              <a:rPr lang="hu-HU" altLang="hu-HU" dirty="0"/>
              <a:t>Célok:</a:t>
            </a:r>
          </a:p>
          <a:p>
            <a:pPr algn="just"/>
            <a:r>
              <a:rPr lang="hu-HU" altLang="hu-HU" sz="2400" dirty="0"/>
              <a:t>2050-re 60 %-kal csökkenteni kell a közlekedési eredetű CO</a:t>
            </a:r>
            <a:r>
              <a:rPr lang="hu-HU" altLang="hu-HU" sz="2400" baseline="-25000" dirty="0"/>
              <a:t>2</a:t>
            </a:r>
            <a:r>
              <a:rPr lang="hu-HU" altLang="hu-HU" sz="2400" dirty="0"/>
              <a:t> kibocsátását (kevesebb energia fogyasztása),</a:t>
            </a:r>
          </a:p>
          <a:p>
            <a:pPr algn="just"/>
            <a:r>
              <a:rPr lang="hu-HU" altLang="hu-HU" sz="2400" dirty="0"/>
              <a:t>jelentősen mérsékelni kell az olajfüggőséget (tisztább energia</a:t>
            </a:r>
            <a:r>
              <a:rPr lang="hu-HU" altLang="hu-HU" sz="2400" i="1" dirty="0"/>
              <a:t> </a:t>
            </a:r>
            <a:r>
              <a:rPr lang="hu-HU" altLang="hu-HU" sz="2400" dirty="0"/>
              <a:t>használata), </a:t>
            </a:r>
          </a:p>
          <a:p>
            <a:pPr algn="just"/>
            <a:r>
              <a:rPr lang="hu-HU" sz="2400" dirty="0"/>
              <a:t>gátat kell vetni a torlódások növekedésének (jobb infrastruktúra hasznosítás szükségessége).</a:t>
            </a:r>
          </a:p>
        </p:txBody>
      </p:sp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778" y="1852117"/>
            <a:ext cx="3188044" cy="358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1"/>
          <p:cNvSpPr txBox="1">
            <a:spLocks noChangeArrowheads="1"/>
          </p:cNvSpPr>
          <p:nvPr/>
        </p:nvSpPr>
        <p:spPr bwMode="auto">
          <a:xfrm>
            <a:off x="2208214" y="6275389"/>
            <a:ext cx="748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sz="1400" dirty="0"/>
              <a:t>Az Európai Közösségek Bizottsága: COM(2011) 144 Fehér könyv: Útiterv az egységes közlekedési térség megvalósításához – Úton egy versenyképes és erőforrás-hatékony közlekedési rendszer felé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6C62ADD-6235-4E35-9A27-B12856BD2C1B}"/>
              </a:ext>
            </a:extLst>
          </p:cNvPr>
          <p:cNvSpPr txBox="1">
            <a:spLocks noGrp="1"/>
          </p:cNvSpPr>
          <p:nvPr/>
        </p:nvSpPr>
        <p:spPr bwMode="auto">
          <a:xfrm>
            <a:off x="9949039" y="6264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541D3A-0C69-4D15-A310-8C4526074C24}" type="slidenum">
              <a:rPr lang="hu-HU" altLang="hu-HU" sz="1800" b="0" smtClean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r>
              <a:rPr lang="hu-HU" altLang="hu-HU" sz="1800" b="0" dirty="0">
                <a:solidFill>
                  <a:schemeClr val="tx1"/>
                </a:solidFill>
              </a:rPr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3790238239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79651" y="333375"/>
            <a:ext cx="7991475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/>
              <a:t>Az USA államközi autópálya hálózata</a:t>
            </a:r>
          </a:p>
        </p:txBody>
      </p:sp>
      <p:pic>
        <p:nvPicPr>
          <p:cNvPr id="67588" name="Picture 6" descr="689px-Map_of_current_Interstates_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268414"/>
            <a:ext cx="7561262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7" descr="100px-I-80_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522922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ext Box 8"/>
          <p:cNvSpPr txBox="1">
            <a:spLocks noChangeArrowheads="1"/>
          </p:cNvSpPr>
          <p:nvPr/>
        </p:nvSpPr>
        <p:spPr bwMode="auto">
          <a:xfrm>
            <a:off x="2495550" y="6308725"/>
            <a:ext cx="741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400" b="0"/>
              <a:t>Forrás:</a:t>
            </a:r>
            <a:r>
              <a:rPr lang="hu-HU" altLang="hu-HU" sz="1400" b="0">
                <a:solidFill>
                  <a:schemeClr val="tx1"/>
                </a:solidFill>
              </a:rPr>
              <a:t> </a:t>
            </a:r>
            <a:r>
              <a:rPr lang="hu-HU" altLang="hu-HU" sz="1400" b="0">
                <a:solidFill>
                  <a:schemeClr val="tx1"/>
                </a:solidFill>
                <a:hlinkClick r:id="rId4"/>
              </a:rPr>
              <a:t>http://en.wikipedia.org/w/index.php?title=File:Map_of_current_Interstates.svg&amp;page=1</a:t>
            </a:r>
            <a:r>
              <a:rPr lang="hu-HU" altLang="hu-HU" sz="14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4773EC44-7DC2-4D68-A77D-4C2ADFFAF67F}"/>
              </a:ext>
            </a:extLst>
          </p:cNvPr>
          <p:cNvSpPr txBox="1">
            <a:spLocks noGrp="1"/>
          </p:cNvSpPr>
          <p:nvPr/>
        </p:nvSpPr>
        <p:spPr bwMode="auto">
          <a:xfrm>
            <a:off x="9949039" y="6264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541D3A-0C69-4D15-A310-8C4526074C24}" type="slidenum">
              <a:rPr lang="hu-HU" altLang="hu-HU" sz="1800" b="0" smtClean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r>
              <a:rPr lang="hu-HU" altLang="hu-HU" sz="1800" b="0" dirty="0">
                <a:solidFill>
                  <a:schemeClr val="tx1"/>
                </a:solidFill>
              </a:rPr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337666627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835" y="1214438"/>
            <a:ext cx="9650506" cy="3412646"/>
          </a:xfrm>
        </p:spPr>
        <p:txBody>
          <a:bodyPr>
            <a:normAutofit/>
          </a:bodyPr>
          <a:lstStyle/>
          <a:p>
            <a:r>
              <a:rPr lang="hu-HU" sz="4000" dirty="0"/>
              <a:t>Köszönöm a figyelmet</a:t>
            </a:r>
            <a:r>
              <a:rPr lang="en-US" sz="4000" dirty="0"/>
              <a:t>!</a:t>
            </a:r>
            <a:br>
              <a:rPr lang="hu-HU" sz="4000" dirty="0"/>
            </a:br>
            <a:r>
              <a:rPr lang="hu-HU" sz="2800" dirty="0"/>
              <a:t>dr. Gulyás András </a:t>
            </a:r>
            <a:br>
              <a:rPr lang="hu-HU" sz="2800" dirty="0"/>
            </a:br>
            <a:r>
              <a:rPr lang="hu-HU" sz="2800" dirty="0" err="1">
                <a:hlinkClick r:id="rId2"/>
              </a:rPr>
              <a:t>gulyasandras</a:t>
            </a:r>
            <a:r>
              <a:rPr lang="hu-HU" sz="2800" dirty="0">
                <a:hlinkClick r:id="rId2"/>
              </a:rPr>
              <a:t>@</a:t>
            </a:r>
            <a:r>
              <a:rPr lang="hu-HU" sz="2800" dirty="0" err="1">
                <a:hlinkClick r:id="rId2"/>
              </a:rPr>
              <a:t>hotmail.com</a:t>
            </a:r>
            <a:br>
              <a:rPr lang="hu-HU" sz="2800" dirty="0"/>
            </a:br>
            <a:endParaRPr lang="en-US" dirty="0"/>
          </a:p>
        </p:txBody>
      </p:sp>
      <p:sp>
        <p:nvSpPr>
          <p:cNvPr id="3" name="Dia számának helye 5">
            <a:extLst>
              <a:ext uri="{FF2B5EF4-FFF2-40B4-BE49-F238E27FC236}">
                <a16:creationId xmlns:a16="http://schemas.microsoft.com/office/drawing/2014/main" id="{A6BCD334-F27F-4FA2-9CF8-A6F5D1B4A2A3}"/>
              </a:ext>
            </a:extLst>
          </p:cNvPr>
          <p:cNvSpPr txBox="1">
            <a:spLocks noGrp="1"/>
          </p:cNvSpPr>
          <p:nvPr/>
        </p:nvSpPr>
        <p:spPr bwMode="auto">
          <a:xfrm>
            <a:off x="9949039" y="6264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541D3A-0C69-4D15-A310-8C4526074C24}" type="slidenum">
              <a:rPr lang="hu-HU" altLang="hu-HU" sz="1800" b="0" smtClean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r>
              <a:rPr lang="hu-HU" altLang="hu-HU" sz="1800" b="0" dirty="0">
                <a:solidFill>
                  <a:schemeClr val="tx1"/>
                </a:solidFill>
              </a:rPr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741285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hu-HU"/>
              <a:t>Az EU Fehér Könyve a közlekedésről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628775"/>
            <a:ext cx="7772400" cy="2808288"/>
          </a:xfrm>
        </p:spPr>
        <p:txBody>
          <a:bodyPr/>
          <a:lstStyle/>
          <a:p>
            <a:pPr algn="just"/>
            <a:r>
              <a:rPr lang="hu-HU" altLang="hu-HU"/>
              <a:t>A Fehér Könyv összközlekedési modellben, azaz nem alágazatonként, nem is személy / teher / infrastruktúra szegmensek szerint, hanem nagy távolságú, közepes távolságú illetve városi közlekedési hatókörökben gondolkodik.</a:t>
            </a: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4541838"/>
            <a:ext cx="2606675" cy="136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4541839"/>
            <a:ext cx="2644775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3" name="Szövegdoboz 4"/>
          <p:cNvSpPr txBox="1">
            <a:spLocks noChangeArrowheads="1"/>
          </p:cNvSpPr>
          <p:nvPr/>
        </p:nvSpPr>
        <p:spPr bwMode="auto">
          <a:xfrm>
            <a:off x="2208214" y="6275389"/>
            <a:ext cx="748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sz="1400" dirty="0"/>
              <a:t>Forrás: Fleischer Tamás (2011) Közlekedés és fenntarthatóság – különös tekintettel</a:t>
            </a:r>
          </a:p>
          <a:p>
            <a:r>
              <a:rPr lang="hu-HU" altLang="hu-HU" sz="1400" dirty="0"/>
              <a:t>az EU 2011-es közlekedési Fehér könyvére. Európai Tükör </a:t>
            </a:r>
            <a:r>
              <a:rPr lang="hu-HU" altLang="hu-HU" sz="1400" dirty="0" err="1"/>
              <a:t>Vol</a:t>
            </a:r>
            <a:r>
              <a:rPr lang="hu-HU" altLang="hu-HU" sz="1400" dirty="0"/>
              <a:t>. 16. No. 5.</a:t>
            </a:r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64CCE15D-4587-4569-8449-16E08A8FC4EF}"/>
              </a:ext>
            </a:extLst>
          </p:cNvPr>
          <p:cNvSpPr txBox="1">
            <a:spLocks noGrp="1"/>
          </p:cNvSpPr>
          <p:nvPr/>
        </p:nvSpPr>
        <p:spPr bwMode="auto">
          <a:xfrm>
            <a:off x="9949039" y="6264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541D3A-0C69-4D15-A310-8C4526074C24}" type="slidenum">
              <a:rPr lang="hu-HU" altLang="hu-HU" sz="1800" b="0" smtClean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r>
              <a:rPr lang="hu-HU" altLang="hu-HU" sz="1800" b="0" dirty="0">
                <a:solidFill>
                  <a:schemeClr val="tx1"/>
                </a:solidFill>
              </a:rPr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420237705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hu-HU"/>
              <a:t>Az EU Fehér Könyve a közlekedésről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hu-HU" altLang="hu-HU"/>
              <a:t>Jövőkép:</a:t>
            </a:r>
          </a:p>
          <a:p>
            <a:pPr algn="just"/>
            <a:r>
              <a:rPr lang="hu-HU" altLang="hu-HU" sz="2400"/>
              <a:t>A közlekedés fejlesztése és a mobilitás támogatása a 60%-os kibocsátás-csökkentési célkitűzés elérése mellett</a:t>
            </a:r>
          </a:p>
          <a:p>
            <a:pPr algn="just"/>
            <a:r>
              <a:rPr lang="hu-HU" altLang="hu-HU" sz="2400"/>
              <a:t>Hatékony törzshálózat a multimodális helyközi utazások és fuvarok lebonyolításához</a:t>
            </a:r>
          </a:p>
          <a:p>
            <a:pPr algn="just"/>
            <a:r>
              <a:rPr lang="hu-HU" altLang="hu-HU" sz="2400"/>
              <a:t>Világszerte egyenlő versenyfeltételek a nagy távolságú személyszállításban és az interkontinentális árufuvarozásban</a:t>
            </a:r>
          </a:p>
          <a:p>
            <a:pPr algn="just"/>
            <a:r>
              <a:rPr lang="hu-HU" altLang="hu-HU" sz="2400"/>
              <a:t>Tiszta városi közlekedés és ingázó forgalom</a:t>
            </a:r>
          </a:p>
        </p:txBody>
      </p:sp>
      <p:sp>
        <p:nvSpPr>
          <p:cNvPr id="6" name="Szövegdoboz 1"/>
          <p:cNvSpPr txBox="1">
            <a:spLocks noChangeArrowheads="1"/>
          </p:cNvSpPr>
          <p:nvPr/>
        </p:nvSpPr>
        <p:spPr bwMode="auto">
          <a:xfrm>
            <a:off x="2208214" y="6275389"/>
            <a:ext cx="748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sz="1400" dirty="0"/>
              <a:t>Az Európai Közösségek Bizottsága: COM(2011) 144 Fehér könyv: Útiterv az egységes közlekedési térség megvalósításához – Úton egy versenyképes és erőforrás-hatékony közlekedési rendszer felé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5013325"/>
            <a:ext cx="1460500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4E0B442A-8F24-47D7-A35A-53815DAA8D22}"/>
              </a:ext>
            </a:extLst>
          </p:cNvPr>
          <p:cNvSpPr txBox="1">
            <a:spLocks noGrp="1"/>
          </p:cNvSpPr>
          <p:nvPr/>
        </p:nvSpPr>
        <p:spPr bwMode="auto">
          <a:xfrm>
            <a:off x="9949039" y="6264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541D3A-0C69-4D15-A310-8C4526074C24}" type="slidenum">
              <a:rPr lang="hu-HU" altLang="hu-HU" sz="1800" b="0" smtClean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r>
              <a:rPr lang="hu-HU" altLang="hu-HU" sz="1800" b="0" dirty="0">
                <a:solidFill>
                  <a:schemeClr val="tx1"/>
                </a:solidFill>
              </a:rPr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77725807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Nemzeti Közlekedési Infrastruktúra-fejlesztési Stratégia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502" y="1762011"/>
            <a:ext cx="6286500" cy="4457700"/>
          </a:xfrm>
          <a:prstGeom prst="rect">
            <a:avLst/>
          </a:prstGeom>
        </p:spPr>
      </p:pic>
      <p:sp>
        <p:nvSpPr>
          <p:cNvPr id="4" name="Dia számának helye 5">
            <a:extLst>
              <a:ext uri="{FF2B5EF4-FFF2-40B4-BE49-F238E27FC236}">
                <a16:creationId xmlns:a16="http://schemas.microsoft.com/office/drawing/2014/main" id="{596EC92A-36C4-42DA-82F1-82A883BA6D28}"/>
              </a:ext>
            </a:extLst>
          </p:cNvPr>
          <p:cNvSpPr txBox="1">
            <a:spLocks noGrp="1"/>
          </p:cNvSpPr>
          <p:nvPr/>
        </p:nvSpPr>
        <p:spPr bwMode="auto">
          <a:xfrm>
            <a:off x="9949039" y="6264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541D3A-0C69-4D15-A310-8C4526074C24}" type="slidenum">
              <a:rPr lang="hu-HU" altLang="hu-HU" sz="1800" b="0" smtClean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r>
              <a:rPr lang="hu-HU" altLang="hu-HU" sz="1800" b="0" dirty="0">
                <a:solidFill>
                  <a:schemeClr val="tx1"/>
                </a:solidFill>
              </a:rPr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3748057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Nemzeti Közlekedési Infrastruktúra-fejlesztési Stratégia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>
              <a:buClrTx/>
            </a:pPr>
            <a:r>
              <a:rPr lang="hu-HU" altLang="hu-HU" dirty="0">
                <a:solidFill>
                  <a:srgbClr val="000000"/>
                </a:solidFill>
              </a:rPr>
              <a:t>1486/2014. (VIII. 28.) Korm. határozat</a:t>
            </a:r>
          </a:p>
          <a:p>
            <a:pPr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Célja: a közlekedési ágazat közép-, hosszú és nagytávú céljainak meghatározása, a közlekedéssel összefüggő gazdasági, társadalmi, környezeti és területhasználati folyamatok tervezhetőségének biztosítása </a:t>
            </a:r>
          </a:p>
          <a:p>
            <a:pPr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Az Integrált Közlekedésfejlesztési Operatív Program (2014–2020) elfogadása érdekében megküldve az Európai Bizottság részére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506278"/>
            <a:ext cx="6911340" cy="1851660"/>
          </a:xfrm>
          <a:prstGeom prst="rect">
            <a:avLst/>
          </a:prstGeom>
        </p:spPr>
      </p:pic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6FF0C20D-F2D4-4462-9DEA-330D8605C0CB}"/>
              </a:ext>
            </a:extLst>
          </p:cNvPr>
          <p:cNvSpPr txBox="1">
            <a:spLocks noGrp="1"/>
          </p:cNvSpPr>
          <p:nvPr/>
        </p:nvSpPr>
        <p:spPr bwMode="auto">
          <a:xfrm>
            <a:off x="9949039" y="6264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541D3A-0C69-4D15-A310-8C4526074C24}" type="slidenum">
              <a:rPr lang="hu-HU" altLang="hu-HU" sz="1800" b="0" smtClean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r>
              <a:rPr lang="hu-HU" altLang="hu-HU" sz="1800" b="0" dirty="0">
                <a:solidFill>
                  <a:schemeClr val="tx1"/>
                </a:solidFill>
              </a:rPr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1299239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Nemzeti Közlekedési Infrastruktúra-fejlesztési Stratégia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749147" y="1666195"/>
            <a:ext cx="5255046" cy="4397148"/>
          </a:xfrm>
        </p:spPr>
        <p:txBody>
          <a:bodyPr/>
          <a:lstStyle/>
          <a:p>
            <a:pPr>
              <a:buClrTx/>
            </a:pPr>
            <a:r>
              <a:rPr lang="hu-HU" altLang="hu-HU" dirty="0">
                <a:solidFill>
                  <a:srgbClr val="000000"/>
                </a:solidFill>
              </a:rPr>
              <a:t>Fő fejezetek:</a:t>
            </a:r>
          </a:p>
          <a:p>
            <a:pPr>
              <a:buClrTx/>
            </a:pPr>
            <a:endParaRPr lang="hu-HU" altLang="hu-HU" sz="1400" dirty="0">
              <a:solidFill>
                <a:srgbClr val="000000"/>
              </a:solidFill>
            </a:endParaRPr>
          </a:p>
          <a:p>
            <a:pPr>
              <a:buClrTx/>
            </a:pPr>
            <a:r>
              <a:rPr lang="hu-HU" altLang="hu-HU" dirty="0">
                <a:solidFill>
                  <a:srgbClr val="000000"/>
                </a:solidFill>
              </a:rPr>
              <a:t>jelenlegi helyzet</a:t>
            </a:r>
          </a:p>
          <a:p>
            <a:pPr>
              <a:buClrTx/>
            </a:pPr>
            <a:r>
              <a:rPr lang="hu-HU" altLang="hu-HU" dirty="0">
                <a:solidFill>
                  <a:srgbClr val="000000"/>
                </a:solidFill>
              </a:rPr>
              <a:t>forgalmi elemzés</a:t>
            </a:r>
          </a:p>
          <a:p>
            <a:pPr>
              <a:buClrTx/>
            </a:pPr>
            <a:r>
              <a:rPr lang="hu-HU" altLang="hu-HU" dirty="0">
                <a:solidFill>
                  <a:srgbClr val="000000"/>
                </a:solidFill>
              </a:rPr>
              <a:t>fejlesztési irányok</a:t>
            </a:r>
          </a:p>
          <a:p>
            <a:pPr>
              <a:buClrTx/>
            </a:pPr>
            <a:r>
              <a:rPr lang="hu-HU" altLang="hu-HU" dirty="0">
                <a:solidFill>
                  <a:srgbClr val="000000"/>
                </a:solidFill>
              </a:rPr>
              <a:t>alágazati rész-stratégiák</a:t>
            </a:r>
          </a:p>
          <a:p>
            <a:pPr>
              <a:buClrTx/>
            </a:pPr>
            <a:r>
              <a:rPr lang="hu-HU" altLang="hu-HU" dirty="0">
                <a:solidFill>
                  <a:srgbClr val="000000"/>
                </a:solidFill>
              </a:rPr>
              <a:t>stratégiai környezeti vizsgálat</a:t>
            </a:r>
          </a:p>
          <a:p>
            <a:pPr>
              <a:buClrTx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4" name="Szövegdoboz 7"/>
          <p:cNvSpPr txBox="1">
            <a:spLocks noChangeArrowheads="1"/>
          </p:cNvSpPr>
          <p:nvPr/>
        </p:nvSpPr>
        <p:spPr bwMode="auto">
          <a:xfrm>
            <a:off x="77119" y="6063343"/>
            <a:ext cx="816349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0" dirty="0">
                <a:solidFill>
                  <a:srgbClr val="000000"/>
                </a:solidFill>
                <a:cs typeface="Arial" panose="020B0604020202020204" pitchFamily="34" charset="0"/>
              </a:rPr>
              <a:t>Forrás: http://www.kormany.hu/download/b/84/10000/Nemzeti%20K%C3%B6zleked%C3%A9si%20Infrastrukt%C3%BAra-fejleszt%C3%A9si%20Strat%C3%A9gia.pdf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968" y="1423851"/>
            <a:ext cx="3459480" cy="4587240"/>
          </a:xfrm>
          <a:prstGeom prst="rect">
            <a:avLst/>
          </a:prstGeom>
        </p:spPr>
      </p:pic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0C09ECE-E0DF-474D-9270-85D0E01409D5}"/>
              </a:ext>
            </a:extLst>
          </p:cNvPr>
          <p:cNvSpPr txBox="1">
            <a:spLocks noGrp="1"/>
          </p:cNvSpPr>
          <p:nvPr/>
        </p:nvSpPr>
        <p:spPr bwMode="auto">
          <a:xfrm>
            <a:off x="9949039" y="6264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541D3A-0C69-4D15-A310-8C4526074C24}" type="slidenum">
              <a:rPr lang="hu-HU" altLang="hu-HU" sz="1800" b="0" smtClean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r>
              <a:rPr lang="hu-HU" altLang="hu-HU" sz="1800" b="0" dirty="0">
                <a:solidFill>
                  <a:schemeClr val="tx1"/>
                </a:solidFill>
              </a:rPr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3378258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0105" id="{1F7C9884-5252-F248-9507-711DF5233D92}" vid="{474A233C-CBEA-CC4D-B57B-B2B4A59C922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0105</Template>
  <TotalTime>0</TotalTime>
  <Words>2221</Words>
  <Application>Microsoft Office PowerPoint</Application>
  <PresentationFormat>Szélesvásznú</PresentationFormat>
  <Paragraphs>205</Paragraphs>
  <Slides>41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Office Theme</vt:lpstr>
      <vt:lpstr>Közlekedéspolitika, stratégia,  hálózatfejlesztés Közlekedési hálózatok jellemzői, transz-európai hálózatok </vt:lpstr>
      <vt:lpstr>Közlekedéspolitika fogalma</vt:lpstr>
      <vt:lpstr>Közlekedéspolitika feladatai</vt:lpstr>
      <vt:lpstr>Az EU Fehér Könyve a közlekedésről</vt:lpstr>
      <vt:lpstr>Az EU Fehér Könyve a közlekedésről</vt:lpstr>
      <vt:lpstr>Az EU Fehér Könyve a közlekedésről</vt:lpstr>
      <vt:lpstr>Nemzeti Közlekedési Infrastruktúra-fejlesztési Stratégia</vt:lpstr>
      <vt:lpstr>Nemzeti Közlekedési Infrastruktúra-fejlesztési Stratégia</vt:lpstr>
      <vt:lpstr>Nemzeti Közlekedési Infrastruktúra-fejlesztési Stratégia</vt:lpstr>
      <vt:lpstr>Nemzeti Közlekedési Infrastruktúra-fejlesztési Stratégia</vt:lpstr>
      <vt:lpstr>Nemzeti Közlekedési Infrastruktúra-fejlesztési Stratégia</vt:lpstr>
      <vt:lpstr>Integrált Közlekedésfejlesztési Operatív Program</vt:lpstr>
      <vt:lpstr>Integrált Közlekedésfejlesztési Operatív Program</vt:lpstr>
      <vt:lpstr>Mobilitás Operatív Program 2021 - 2027</vt:lpstr>
      <vt:lpstr>Mobilitás Operatív Program 2021 - 2027</vt:lpstr>
      <vt:lpstr>Európai Hálózatfinanszírozási Eszköz</vt:lpstr>
      <vt:lpstr>Európai Hálózatfinanszírozási Eszköz</vt:lpstr>
      <vt:lpstr>Európai Hálózatfinanszírozási Eszköz</vt:lpstr>
      <vt:lpstr>NIF Zrt. Közútfejlesztési projektjei 2014-20</vt:lpstr>
      <vt:lpstr>NIF Zrt. Közútfejlesztési projektje 2022</vt:lpstr>
      <vt:lpstr>Magyar Közút NZrt. – felújítási projektek 2018</vt:lpstr>
      <vt:lpstr>Közlekedési hálózatok jellemzői</vt:lpstr>
      <vt:lpstr>A hazai közúthálózat helyzete</vt:lpstr>
      <vt:lpstr>A hazai közúthálózat helyzete</vt:lpstr>
      <vt:lpstr>Transz-európai hálózatok – „E” utak</vt:lpstr>
      <vt:lpstr>Transz-európai hálózatok – „E” utak</vt:lpstr>
      <vt:lpstr>Transz-európai hálózatok – „E” utak</vt:lpstr>
      <vt:lpstr>Transz-európai hálózatok – „E” utak</vt:lpstr>
      <vt:lpstr>Transz-európai hálózatok – TEN-T</vt:lpstr>
      <vt:lpstr>Transz-európai hálózatok – TEN-T</vt:lpstr>
      <vt:lpstr>TEN-T hálózati javaslat 2012</vt:lpstr>
      <vt:lpstr>TEN-T hálózati javaslat 2017</vt:lpstr>
      <vt:lpstr>TEN-T folyosók 2017</vt:lpstr>
      <vt:lpstr>TEN-T folyosók 2017 – utak hazánkban</vt:lpstr>
      <vt:lpstr>TEN-T folyosók 2017 – vasúti, légi hazánkban</vt:lpstr>
      <vt:lpstr>TEN-T folyosók 2017 – áruszáll. hazánkban</vt:lpstr>
      <vt:lpstr>TEN-T folyosók 2017 – vízi utak hazánkban</vt:lpstr>
      <vt:lpstr>TEN-T folyosók hazánkban</vt:lpstr>
      <vt:lpstr>Az USA államközi autópálya hálózata</vt:lpstr>
      <vt:lpstr>Az USA államközi autópálya hálózata</vt:lpstr>
      <vt:lpstr>Köszönöm a figyelmet! dr. Gulyás András  gulyasandras@hotmail.com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2018-01-06T15:25:34Z</dcterms:created>
  <dcterms:modified xsi:type="dcterms:W3CDTF">2022-01-14T13:26:33Z</dcterms:modified>
</cp:coreProperties>
</file>