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1" r:id="rId1"/>
  </p:sldMasterIdLst>
  <p:notesMasterIdLst>
    <p:notesMasterId r:id="rId58"/>
  </p:notesMasterIdLst>
  <p:handoutMasterIdLst>
    <p:handoutMasterId r:id="rId59"/>
  </p:handoutMasterIdLst>
  <p:sldIdLst>
    <p:sldId id="558" r:id="rId2"/>
    <p:sldId id="431" r:id="rId3"/>
    <p:sldId id="518" r:id="rId4"/>
    <p:sldId id="537" r:id="rId5"/>
    <p:sldId id="538" r:id="rId6"/>
    <p:sldId id="541" r:id="rId7"/>
    <p:sldId id="528" r:id="rId8"/>
    <p:sldId id="524" r:id="rId9"/>
    <p:sldId id="520" r:id="rId10"/>
    <p:sldId id="556" r:id="rId11"/>
    <p:sldId id="529" r:id="rId12"/>
    <p:sldId id="533" r:id="rId13"/>
    <p:sldId id="546" r:id="rId14"/>
    <p:sldId id="547" r:id="rId15"/>
    <p:sldId id="548" r:id="rId16"/>
    <p:sldId id="549" r:id="rId17"/>
    <p:sldId id="550" r:id="rId18"/>
    <p:sldId id="553" r:id="rId19"/>
    <p:sldId id="554" r:id="rId20"/>
    <p:sldId id="526" r:id="rId21"/>
    <p:sldId id="559" r:id="rId22"/>
    <p:sldId id="560" r:id="rId23"/>
    <p:sldId id="561" r:id="rId24"/>
    <p:sldId id="562" r:id="rId25"/>
    <p:sldId id="563" r:id="rId26"/>
    <p:sldId id="564" r:id="rId27"/>
    <p:sldId id="565" r:id="rId28"/>
    <p:sldId id="576" r:id="rId29"/>
    <p:sldId id="577" r:id="rId30"/>
    <p:sldId id="579" r:id="rId31"/>
    <p:sldId id="491" r:id="rId32"/>
    <p:sldId id="504" r:id="rId33"/>
    <p:sldId id="434" r:id="rId34"/>
    <p:sldId id="479" r:id="rId35"/>
    <p:sldId id="505" r:id="rId36"/>
    <p:sldId id="495" r:id="rId37"/>
    <p:sldId id="496" r:id="rId38"/>
    <p:sldId id="502" r:id="rId39"/>
    <p:sldId id="482" r:id="rId40"/>
    <p:sldId id="481" r:id="rId41"/>
    <p:sldId id="483" r:id="rId42"/>
    <p:sldId id="484" r:id="rId43"/>
    <p:sldId id="485" r:id="rId44"/>
    <p:sldId id="486" r:id="rId45"/>
    <p:sldId id="498" r:id="rId46"/>
    <p:sldId id="500" r:id="rId47"/>
    <p:sldId id="501" r:id="rId48"/>
    <p:sldId id="503" r:id="rId49"/>
    <p:sldId id="488" r:id="rId50"/>
    <p:sldId id="487" r:id="rId51"/>
    <p:sldId id="499" r:id="rId52"/>
    <p:sldId id="494" r:id="rId53"/>
    <p:sldId id="489" r:id="rId54"/>
    <p:sldId id="490" r:id="rId55"/>
    <p:sldId id="406" r:id="rId56"/>
    <p:sldId id="578" r:id="rId57"/>
  </p:sldIdLst>
  <p:sldSz cx="9144000" cy="6858000" type="screen4x3"/>
  <p:notesSz cx="6808788" cy="9823450"/>
  <p:defaultTextStyle>
    <a:defPPr>
      <a:defRPr lang="hu-HU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94">
          <p15:clr>
            <a:srgbClr val="A4A3A4"/>
          </p15:clr>
        </p15:guide>
        <p15:guide id="2" pos="2145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660066"/>
    <a:srgbClr val="000066"/>
    <a:srgbClr val="800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90" d="100"/>
          <a:sy n="90" d="100"/>
        </p:scale>
        <p:origin x="140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89" d="100"/>
          <a:sy n="89" d="100"/>
        </p:scale>
        <p:origin x="-2286" y="-96"/>
      </p:cViewPr>
      <p:guideLst>
        <p:guide orient="horz" pos="3094"/>
        <p:guide pos="214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ABEDD135-05D5-4859-844C-92BA85F9403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51163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805C6EDF-B913-4AF0-A04F-2C9401C7AF49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7625" y="0"/>
            <a:ext cx="2951163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9940" name="Rectangle 4">
            <a:extLst>
              <a:ext uri="{FF2B5EF4-FFF2-40B4-BE49-F238E27FC236}">
                <a16:creationId xmlns:a16="http://schemas.microsoft.com/office/drawing/2014/main" id="{48C272BB-1B26-49A5-B4F7-6ABF7698C32D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32913"/>
            <a:ext cx="2951163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9941" name="Rectangle 5">
            <a:extLst>
              <a:ext uri="{FF2B5EF4-FFF2-40B4-BE49-F238E27FC236}">
                <a16:creationId xmlns:a16="http://schemas.microsoft.com/office/drawing/2014/main" id="{6AD247FB-C37B-42C3-AF82-415139A37989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7625" y="9332913"/>
            <a:ext cx="2951163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20F29E12-09E3-4A25-B87B-864651FE331B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A9E8C09B-9839-4E51-9646-BBBC06CD9E0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51163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12017726-DCF5-4826-8023-97BC7E804439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57625" y="0"/>
            <a:ext cx="2951163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2292" name="Rectangle 4">
            <a:extLst>
              <a:ext uri="{FF2B5EF4-FFF2-40B4-BE49-F238E27FC236}">
                <a16:creationId xmlns:a16="http://schemas.microsoft.com/office/drawing/2014/main" id="{B98649E3-486C-4E35-9AB7-48EF88399AE1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47738" y="736600"/>
            <a:ext cx="4913312" cy="36845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9" name="Rectangle 5">
            <a:extLst>
              <a:ext uri="{FF2B5EF4-FFF2-40B4-BE49-F238E27FC236}">
                <a16:creationId xmlns:a16="http://schemas.microsoft.com/office/drawing/2014/main" id="{F05D54BD-CF20-47E6-8634-DF0E7DB27FD5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8050" y="4665663"/>
            <a:ext cx="4992688" cy="442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noProof="0"/>
              <a:t>Mintaszöveg szerkesztése</a:t>
            </a:r>
          </a:p>
          <a:p>
            <a:pPr lvl="1"/>
            <a:r>
              <a:rPr lang="hu-HU" noProof="0"/>
              <a:t>Második szint</a:t>
            </a:r>
          </a:p>
          <a:p>
            <a:pPr lvl="2"/>
            <a:r>
              <a:rPr lang="hu-HU" noProof="0"/>
              <a:t>Harmadik szint</a:t>
            </a:r>
          </a:p>
          <a:p>
            <a:pPr lvl="3"/>
            <a:r>
              <a:rPr lang="hu-HU" noProof="0"/>
              <a:t>Negyedik szint</a:t>
            </a:r>
          </a:p>
          <a:p>
            <a:pPr lvl="4"/>
            <a:r>
              <a:rPr lang="hu-HU" noProof="0"/>
              <a:t>Ötödik szint</a:t>
            </a:r>
          </a:p>
        </p:txBody>
      </p:sp>
      <p:sp>
        <p:nvSpPr>
          <p:cNvPr id="11270" name="Rectangle 6">
            <a:extLst>
              <a:ext uri="{FF2B5EF4-FFF2-40B4-BE49-F238E27FC236}">
                <a16:creationId xmlns:a16="http://schemas.microsoft.com/office/drawing/2014/main" id="{005FF419-85B5-4B8B-85B0-F79034CE861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32913"/>
            <a:ext cx="2951163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1271" name="Rectangle 7">
            <a:extLst>
              <a:ext uri="{FF2B5EF4-FFF2-40B4-BE49-F238E27FC236}">
                <a16:creationId xmlns:a16="http://schemas.microsoft.com/office/drawing/2014/main" id="{08FF1BAE-A9EF-45C2-8808-1C6C1FA4CC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7625" y="9332913"/>
            <a:ext cx="2951163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50D23549-D4DD-4601-83D9-7D03E3C9E9A8}" type="slidenum">
              <a:rPr lang="hu-HU" altLang="hu-HU"/>
              <a:pPr/>
              <a:t>‹#›</a:t>
            </a:fld>
            <a:endParaRPr lang="hu-HU" alt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34">
            <a:extLst>
              <a:ext uri="{FF2B5EF4-FFF2-40B4-BE49-F238E27FC236}">
                <a16:creationId xmlns:a16="http://schemas.microsoft.com/office/drawing/2014/main" id="{BB0F6B55-49B0-4851-9A5C-F7EAD8ECC5D5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4ACD88D-DB52-47A5-8806-77A5EFA52621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292806687"/>
      </p:ext>
    </p:extLst>
  </p:cSld>
  <p:clrMapOvr>
    <a:masterClrMapping/>
  </p:clrMapOvr>
  <p:transition spd="slow"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465138"/>
            <a:ext cx="1943100" cy="5630862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465138"/>
            <a:ext cx="5676900" cy="5630862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34">
            <a:extLst>
              <a:ext uri="{FF2B5EF4-FFF2-40B4-BE49-F238E27FC236}">
                <a16:creationId xmlns:a16="http://schemas.microsoft.com/office/drawing/2014/main" id="{1A5846AD-1440-45FE-B45A-B014E30795D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D8353BC-8685-4A2B-BABB-EC9CDD729FEF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108547448"/>
      </p:ext>
    </p:extLst>
  </p:cSld>
  <p:clrMapOvr>
    <a:masterClrMapping/>
  </p:clrMapOvr>
  <p:transition spd="slow"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Cím és szerkezeti vagy szervezeti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11188" y="620713"/>
            <a:ext cx="7772400" cy="64135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martArt-ábra helye 2"/>
          <p:cNvSpPr>
            <a:spLocks noGrp="1"/>
          </p:cNvSpPr>
          <p:nvPr>
            <p:ph type="dgm" idx="1"/>
          </p:nvPr>
        </p:nvSpPr>
        <p:spPr>
          <a:xfrm>
            <a:off x="685800" y="1628775"/>
            <a:ext cx="7772400" cy="4467225"/>
          </a:xfrm>
        </p:spPr>
        <p:txBody>
          <a:bodyPr/>
          <a:lstStyle/>
          <a:p>
            <a:pPr lvl="0"/>
            <a:endParaRPr lang="hu-HU" noProof="0"/>
          </a:p>
        </p:txBody>
      </p:sp>
      <p:sp>
        <p:nvSpPr>
          <p:cNvPr id="4" name="Rectangle 34">
            <a:extLst>
              <a:ext uri="{FF2B5EF4-FFF2-40B4-BE49-F238E27FC236}">
                <a16:creationId xmlns:a16="http://schemas.microsoft.com/office/drawing/2014/main" id="{B8E9DD13-8B4A-4C9F-9670-04F1DB3EE0B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70BF02-4CE3-4D93-940C-816C6DEAB369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77198603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Rectangle 34">
            <a:extLst>
              <a:ext uri="{FF2B5EF4-FFF2-40B4-BE49-F238E27FC236}">
                <a16:creationId xmlns:a16="http://schemas.microsoft.com/office/drawing/2014/main" id="{EA97FB26-AA5F-4FB8-944B-02B56349DF8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697BE0C-E099-44B0-8137-AA6C2FCA6306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710259704"/>
      </p:ext>
    </p:extLst>
  </p:cSld>
  <p:clrMapOvr>
    <a:masterClrMapping/>
  </p:clrMapOvr>
  <p:transition spd="slow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34">
            <a:extLst>
              <a:ext uri="{FF2B5EF4-FFF2-40B4-BE49-F238E27FC236}">
                <a16:creationId xmlns:a16="http://schemas.microsoft.com/office/drawing/2014/main" id="{C0510DDD-89CD-48B3-8B92-9341192EAA7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9F243ED-1200-4176-B5CE-B749043878A5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057794780"/>
      </p:ext>
    </p:extLst>
  </p:cSld>
  <p:clrMapOvr>
    <a:masterClrMapping/>
  </p:clrMapOvr>
  <p:transition spd="slow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Rectangle 34">
            <a:extLst>
              <a:ext uri="{FF2B5EF4-FFF2-40B4-BE49-F238E27FC236}">
                <a16:creationId xmlns:a16="http://schemas.microsoft.com/office/drawing/2014/main" id="{CFD6DF79-6A74-4F4D-98B1-7A67697490B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858BD2E-A173-4F3E-B7B3-A8366FC1C227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242826484"/>
      </p:ext>
    </p:extLst>
  </p:cSld>
  <p:clrMapOvr>
    <a:masterClrMapping/>
  </p:clrMapOvr>
  <p:transition spd="slow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Rectangle 34">
            <a:extLst>
              <a:ext uri="{FF2B5EF4-FFF2-40B4-BE49-F238E27FC236}">
                <a16:creationId xmlns:a16="http://schemas.microsoft.com/office/drawing/2014/main" id="{2948E2BC-51FB-45BE-A621-6DFD863E273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3003990-DBC3-4B33-A42E-22DD634631CB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746709423"/>
      </p:ext>
    </p:extLst>
  </p:cSld>
  <p:clrMapOvr>
    <a:masterClrMapping/>
  </p:clrMapOvr>
  <p:transition spd="slow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4">
            <a:extLst>
              <a:ext uri="{FF2B5EF4-FFF2-40B4-BE49-F238E27FC236}">
                <a16:creationId xmlns:a16="http://schemas.microsoft.com/office/drawing/2014/main" id="{5C622974-27EB-4C3A-9288-114C3D7966AB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9AF2631-5A8C-4A66-91E4-E02D98BDDC56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638531855"/>
      </p:ext>
    </p:extLst>
  </p:cSld>
  <p:clrMapOvr>
    <a:masterClrMapping/>
  </p:clrMapOvr>
  <p:transition spd="slow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34">
            <a:extLst>
              <a:ext uri="{FF2B5EF4-FFF2-40B4-BE49-F238E27FC236}">
                <a16:creationId xmlns:a16="http://schemas.microsoft.com/office/drawing/2014/main" id="{80A13D46-82EF-49C7-AAB3-52E44DB3692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AE64673-9455-4F3A-A8F7-49343E59F32F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964362614"/>
      </p:ext>
    </p:extLst>
  </p:cSld>
  <p:clrMapOvr>
    <a:masterClrMapping/>
  </p:clrMapOvr>
  <p:transition spd="slow"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34">
            <a:extLst>
              <a:ext uri="{FF2B5EF4-FFF2-40B4-BE49-F238E27FC236}">
                <a16:creationId xmlns:a16="http://schemas.microsoft.com/office/drawing/2014/main" id="{74D09A5C-4F10-457D-8709-9E519C34FE1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9CF3BE5-BA9F-4715-8C25-3C28FABA4031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049034840"/>
      </p:ext>
    </p:extLst>
  </p:cSld>
  <p:clrMapOvr>
    <a:masterClrMapping/>
  </p:clrMapOvr>
  <p:transition spd="slow"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34">
            <a:extLst>
              <a:ext uri="{FF2B5EF4-FFF2-40B4-BE49-F238E27FC236}">
                <a16:creationId xmlns:a16="http://schemas.microsoft.com/office/drawing/2014/main" id="{4D4AD6B2-585A-4088-8C4C-407638D35E6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E4772C3-3E7C-421E-B915-097E380DFB7D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636904390"/>
      </p:ext>
    </p:extLst>
  </p:cSld>
  <p:clrMapOvr>
    <a:masterClrMapping/>
  </p:clrMapOvr>
  <p:transition spd="slow"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>
            <a:extLst>
              <a:ext uri="{FF2B5EF4-FFF2-40B4-BE49-F238E27FC236}">
                <a16:creationId xmlns:a16="http://schemas.microsoft.com/office/drawing/2014/main" id="{0E2F9267-E894-4E6E-8645-3577FCDF1F79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7405688"/>
            <a:chOff x="0" y="-9"/>
            <a:chExt cx="5760" cy="4665"/>
          </a:xfrm>
        </p:grpSpPr>
        <p:sp>
          <p:nvSpPr>
            <p:cNvPr id="1030" name="Freeform 3">
              <a:extLst>
                <a:ext uri="{FF2B5EF4-FFF2-40B4-BE49-F238E27FC236}">
                  <a16:creationId xmlns:a16="http://schemas.microsoft.com/office/drawing/2014/main" id="{DAC78460-D2CF-489A-85A6-BD2D8AE2C29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1632" y="-5"/>
              <a:ext cx="1737" cy="4333"/>
            </a:xfrm>
            <a:custGeom>
              <a:avLst/>
              <a:gdLst>
                <a:gd name="T0" fmla="*/ 494 w 1737"/>
                <a:gd name="T1" fmla="*/ 4348 h 4320"/>
                <a:gd name="T2" fmla="*/ 1737 w 1737"/>
                <a:gd name="T3" fmla="*/ 4359 h 4320"/>
                <a:gd name="T4" fmla="*/ 524 w 1737"/>
                <a:gd name="T5" fmla="*/ 0 h 4320"/>
                <a:gd name="T6" fmla="*/ 0 w 1737"/>
                <a:gd name="T7" fmla="*/ 7 h 4320"/>
                <a:gd name="T8" fmla="*/ 494 w 1737"/>
                <a:gd name="T9" fmla="*/ 4348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031" name="Freeform 4">
              <a:extLst>
                <a:ext uri="{FF2B5EF4-FFF2-40B4-BE49-F238E27FC236}">
                  <a16:creationId xmlns:a16="http://schemas.microsoft.com/office/drawing/2014/main" id="{B5848764-ADA5-485A-9C60-090C6EFAEB0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-7"/>
              <a:ext cx="1737" cy="4329"/>
            </a:xfrm>
            <a:custGeom>
              <a:avLst/>
              <a:gdLst>
                <a:gd name="T0" fmla="*/ 494 w 1737"/>
                <a:gd name="T1" fmla="*/ 4336 h 4320"/>
                <a:gd name="T2" fmla="*/ 1737 w 1737"/>
                <a:gd name="T3" fmla="*/ 4347 h 4320"/>
                <a:gd name="T4" fmla="*/ 524 w 1737"/>
                <a:gd name="T5" fmla="*/ 0 h 4320"/>
                <a:gd name="T6" fmla="*/ 0 w 1737"/>
                <a:gd name="T7" fmla="*/ 7 h 4320"/>
                <a:gd name="T8" fmla="*/ 494 w 1737"/>
                <a:gd name="T9" fmla="*/ 4336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032" name="Freeform 5">
              <a:extLst>
                <a:ext uri="{FF2B5EF4-FFF2-40B4-BE49-F238E27FC236}">
                  <a16:creationId xmlns:a16="http://schemas.microsoft.com/office/drawing/2014/main" id="{BBD06CB6-B894-420C-BB67-38E257359B3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744" y="-4"/>
              <a:ext cx="1739" cy="4330"/>
            </a:xfrm>
            <a:custGeom>
              <a:avLst/>
              <a:gdLst>
                <a:gd name="T0" fmla="*/ 494 w 1739"/>
                <a:gd name="T1" fmla="*/ 4151 h 4420"/>
                <a:gd name="T2" fmla="*/ 1739 w 1739"/>
                <a:gd name="T3" fmla="*/ 4156 h 4420"/>
                <a:gd name="T4" fmla="*/ 524 w 1739"/>
                <a:gd name="T5" fmla="*/ 0 h 4420"/>
                <a:gd name="T6" fmla="*/ 0 w 1739"/>
                <a:gd name="T7" fmla="*/ 7 h 4420"/>
                <a:gd name="T8" fmla="*/ 494 w 1739"/>
                <a:gd name="T9" fmla="*/ 4151 h 4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9" h="4420">
                  <a:moveTo>
                    <a:pt x="494" y="4415"/>
                  </a:moveTo>
                  <a:lnTo>
                    <a:pt x="1739" y="44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415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033" name="Freeform 6">
              <a:extLst>
                <a:ext uri="{FF2B5EF4-FFF2-40B4-BE49-F238E27FC236}">
                  <a16:creationId xmlns:a16="http://schemas.microsoft.com/office/drawing/2014/main" id="{053A2A71-B561-4F4E-B387-6FF75D2AFFD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1920" y="-9"/>
              <a:ext cx="2080" cy="4324"/>
            </a:xfrm>
            <a:custGeom>
              <a:avLst/>
              <a:gdLst>
                <a:gd name="T0" fmla="*/ 0 w 2080"/>
                <a:gd name="T1" fmla="*/ 7 h 4338"/>
                <a:gd name="T2" fmla="*/ 1870 w 2080"/>
                <a:gd name="T3" fmla="*/ 4296 h 4338"/>
                <a:gd name="T4" fmla="*/ 2080 w 2080"/>
                <a:gd name="T5" fmla="*/ 4296 h 4338"/>
                <a:gd name="T6" fmla="*/ 1033 w 2080"/>
                <a:gd name="T7" fmla="*/ 0 h 4338"/>
                <a:gd name="T8" fmla="*/ 0 w 2080"/>
                <a:gd name="T9" fmla="*/ 7 h 43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80" h="4338">
                  <a:moveTo>
                    <a:pt x="0" y="7"/>
                  </a:moveTo>
                  <a:lnTo>
                    <a:pt x="1870" y="4338"/>
                  </a:lnTo>
                  <a:lnTo>
                    <a:pt x="2080" y="4338"/>
                  </a:lnTo>
                  <a:lnTo>
                    <a:pt x="1033" y="0"/>
                  </a:lnTo>
                  <a:lnTo>
                    <a:pt x="0" y="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49159" name="Freeform 7">
              <a:extLst>
                <a:ext uri="{FF2B5EF4-FFF2-40B4-BE49-F238E27FC236}">
                  <a16:creationId xmlns:a16="http://schemas.microsoft.com/office/drawing/2014/main" id="{9492C651-D1A0-4CE0-99C0-31033E2FDD0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117" y="97"/>
              <a:ext cx="3504" cy="1536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hu-HU"/>
            </a:p>
          </p:txBody>
        </p:sp>
        <p:sp>
          <p:nvSpPr>
            <p:cNvPr id="49160" name="Freeform 8">
              <a:extLst>
                <a:ext uri="{FF2B5EF4-FFF2-40B4-BE49-F238E27FC236}">
                  <a16:creationId xmlns:a16="http://schemas.microsoft.com/office/drawing/2014/main" id="{7A9A31D6-00C5-4EE8-B30A-5A702617F272}"/>
                </a:ext>
              </a:extLst>
            </p:cNvPr>
            <p:cNvSpPr>
              <a:spLocks/>
            </p:cNvSpPr>
            <p:nvPr/>
          </p:nvSpPr>
          <p:spPr bwMode="hidden">
            <a:xfrm rot="2702961" flipH="1">
              <a:off x="810" y="766"/>
              <a:ext cx="2544" cy="1008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hu-HU"/>
            </a:p>
          </p:txBody>
        </p:sp>
        <p:sp>
          <p:nvSpPr>
            <p:cNvPr id="49161" name="Freeform 9">
              <a:extLst>
                <a:ext uri="{FF2B5EF4-FFF2-40B4-BE49-F238E27FC236}">
                  <a16:creationId xmlns:a16="http://schemas.microsoft.com/office/drawing/2014/main" id="{284BF76A-FE35-46D4-AE1E-C8CAD8A68E0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83" y="49"/>
              <a:ext cx="3504" cy="1536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hu-HU"/>
            </a:p>
          </p:txBody>
        </p:sp>
        <p:sp>
          <p:nvSpPr>
            <p:cNvPr id="49162" name="Freeform 10">
              <a:extLst>
                <a:ext uri="{FF2B5EF4-FFF2-40B4-BE49-F238E27FC236}">
                  <a16:creationId xmlns:a16="http://schemas.microsoft.com/office/drawing/2014/main" id="{78A90DBB-CBDE-4B84-90F9-7E10F358C646}"/>
                </a:ext>
              </a:extLst>
            </p:cNvPr>
            <p:cNvSpPr>
              <a:spLocks/>
            </p:cNvSpPr>
            <p:nvPr userDrawn="1"/>
          </p:nvSpPr>
          <p:spPr bwMode="hidden">
            <a:xfrm rot="-2895842">
              <a:off x="-984" y="1041"/>
              <a:ext cx="3504" cy="1536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hu-HU"/>
            </a:p>
          </p:txBody>
        </p:sp>
        <p:sp>
          <p:nvSpPr>
            <p:cNvPr id="49163" name="Freeform 11">
              <a:extLst>
                <a:ext uri="{FF2B5EF4-FFF2-40B4-BE49-F238E27FC236}">
                  <a16:creationId xmlns:a16="http://schemas.microsoft.com/office/drawing/2014/main" id="{CE673A7C-CB78-4FF0-A253-463166EFDC14}"/>
                </a:ext>
              </a:extLst>
            </p:cNvPr>
            <p:cNvSpPr>
              <a:spLocks/>
            </p:cNvSpPr>
            <p:nvPr/>
          </p:nvSpPr>
          <p:spPr bwMode="hidden">
            <a:xfrm rot="-2305141">
              <a:off x="1331" y="913"/>
              <a:ext cx="3594" cy="1735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hu-HU"/>
            </a:p>
          </p:txBody>
        </p:sp>
        <p:sp>
          <p:nvSpPr>
            <p:cNvPr id="49164" name="Freeform 12">
              <a:extLst>
                <a:ext uri="{FF2B5EF4-FFF2-40B4-BE49-F238E27FC236}">
                  <a16:creationId xmlns:a16="http://schemas.microsoft.com/office/drawing/2014/main" id="{B34B38ED-2E77-488B-B2E1-6A78770F9928}"/>
                </a:ext>
              </a:extLst>
            </p:cNvPr>
            <p:cNvSpPr>
              <a:spLocks/>
            </p:cNvSpPr>
            <p:nvPr/>
          </p:nvSpPr>
          <p:spPr bwMode="hidden">
            <a:xfrm rot="2084418" flipH="1">
              <a:off x="1859" y="865"/>
              <a:ext cx="3504" cy="1536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hu-HU"/>
            </a:p>
          </p:txBody>
        </p:sp>
        <p:sp>
          <p:nvSpPr>
            <p:cNvPr id="49165" name="Freeform 13">
              <a:extLst>
                <a:ext uri="{FF2B5EF4-FFF2-40B4-BE49-F238E27FC236}">
                  <a16:creationId xmlns:a16="http://schemas.microsoft.com/office/drawing/2014/main" id="{67085CC5-9031-4B8C-8193-A609A949C0B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250" y="-7"/>
              <a:ext cx="1089" cy="2285"/>
            </a:xfrm>
            <a:custGeom>
              <a:avLst/>
              <a:gdLst/>
              <a:ahLst/>
              <a:cxnLst>
                <a:cxn ang="0">
                  <a:pos x="0" y="2265"/>
                </a:cxn>
                <a:cxn ang="0">
                  <a:pos x="1030" y="0"/>
                </a:cxn>
                <a:cxn ang="0">
                  <a:pos x="1089" y="0"/>
                </a:cxn>
                <a:cxn ang="0">
                  <a:pos x="37" y="2285"/>
                </a:cxn>
                <a:cxn ang="0">
                  <a:pos x="0" y="2265"/>
                </a:cxn>
              </a:cxnLst>
              <a:rect l="0" t="0" r="r" b="b"/>
              <a:pathLst>
                <a:path w="1089" h="2285">
                  <a:moveTo>
                    <a:pt x="0" y="2265"/>
                  </a:moveTo>
                  <a:cubicBezTo>
                    <a:pt x="438" y="996"/>
                    <a:pt x="865" y="377"/>
                    <a:pt x="1030" y="0"/>
                  </a:cubicBezTo>
                  <a:cubicBezTo>
                    <a:pt x="1030" y="0"/>
                    <a:pt x="1059" y="0"/>
                    <a:pt x="1089" y="0"/>
                  </a:cubicBezTo>
                  <a:cubicBezTo>
                    <a:pt x="565" y="834"/>
                    <a:pt x="181" y="1853"/>
                    <a:pt x="37" y="2285"/>
                  </a:cubicBezTo>
                  <a:cubicBezTo>
                    <a:pt x="37" y="2285"/>
                    <a:pt x="0" y="2265"/>
                    <a:pt x="0" y="226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hu-HU"/>
            </a:p>
          </p:txBody>
        </p:sp>
        <p:sp>
          <p:nvSpPr>
            <p:cNvPr id="2065" name="Rectangle 14">
              <a:extLst>
                <a:ext uri="{FF2B5EF4-FFF2-40B4-BE49-F238E27FC236}">
                  <a16:creationId xmlns:a16="http://schemas.microsoft.com/office/drawing/2014/main" id="{640D0092-6385-4CC0-B4BC-4B574E6E6AE7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0" y="3910"/>
              <a:ext cx="5760" cy="43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endParaRPr lang="hu-HU" altLang="hu-HU"/>
            </a:p>
          </p:txBody>
        </p:sp>
        <p:sp>
          <p:nvSpPr>
            <p:cNvPr id="1042" name="Freeform 15">
              <a:extLst>
                <a:ext uri="{FF2B5EF4-FFF2-40B4-BE49-F238E27FC236}">
                  <a16:creationId xmlns:a16="http://schemas.microsoft.com/office/drawing/2014/main" id="{C87AD819-192D-4729-9F07-B75E2800814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1632" y="3956"/>
              <a:ext cx="1737" cy="382"/>
            </a:xfrm>
            <a:custGeom>
              <a:avLst/>
              <a:gdLst>
                <a:gd name="T0" fmla="*/ 494 w 1737"/>
                <a:gd name="T1" fmla="*/ 3 h 4320"/>
                <a:gd name="T2" fmla="*/ 1737 w 1737"/>
                <a:gd name="T3" fmla="*/ 3 h 4320"/>
                <a:gd name="T4" fmla="*/ 524 w 1737"/>
                <a:gd name="T5" fmla="*/ 0 h 4320"/>
                <a:gd name="T6" fmla="*/ 0 w 1737"/>
                <a:gd name="T7" fmla="*/ 0 h 4320"/>
                <a:gd name="T8" fmla="*/ 494 w 1737"/>
                <a:gd name="T9" fmla="*/ 3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043" name="Freeform 16">
              <a:extLst>
                <a:ext uri="{FF2B5EF4-FFF2-40B4-BE49-F238E27FC236}">
                  <a16:creationId xmlns:a16="http://schemas.microsoft.com/office/drawing/2014/main" id="{AC3632EE-3516-4E13-829F-F81530D6C95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956"/>
              <a:ext cx="1737" cy="381"/>
            </a:xfrm>
            <a:custGeom>
              <a:avLst/>
              <a:gdLst>
                <a:gd name="T0" fmla="*/ 494 w 1737"/>
                <a:gd name="T1" fmla="*/ 3 h 4320"/>
                <a:gd name="T2" fmla="*/ 1737 w 1737"/>
                <a:gd name="T3" fmla="*/ 3 h 4320"/>
                <a:gd name="T4" fmla="*/ 524 w 1737"/>
                <a:gd name="T5" fmla="*/ 0 h 4320"/>
                <a:gd name="T6" fmla="*/ 0 w 1737"/>
                <a:gd name="T7" fmla="*/ 0 h 4320"/>
                <a:gd name="T8" fmla="*/ 494 w 1737"/>
                <a:gd name="T9" fmla="*/ 3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044" name="Freeform 17">
              <a:extLst>
                <a:ext uri="{FF2B5EF4-FFF2-40B4-BE49-F238E27FC236}">
                  <a16:creationId xmlns:a16="http://schemas.microsoft.com/office/drawing/2014/main" id="{C14CD47D-804A-42BD-865E-9292F19A7E9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744" y="3956"/>
              <a:ext cx="1739" cy="382"/>
            </a:xfrm>
            <a:custGeom>
              <a:avLst/>
              <a:gdLst>
                <a:gd name="T0" fmla="*/ 494 w 1739"/>
                <a:gd name="T1" fmla="*/ 3 h 4420"/>
                <a:gd name="T2" fmla="*/ 1739 w 1739"/>
                <a:gd name="T3" fmla="*/ 3 h 4420"/>
                <a:gd name="T4" fmla="*/ 524 w 1739"/>
                <a:gd name="T5" fmla="*/ 0 h 4420"/>
                <a:gd name="T6" fmla="*/ 0 w 1739"/>
                <a:gd name="T7" fmla="*/ 0 h 4420"/>
                <a:gd name="T8" fmla="*/ 494 w 1739"/>
                <a:gd name="T9" fmla="*/ 3 h 4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9" h="4420">
                  <a:moveTo>
                    <a:pt x="494" y="4415"/>
                  </a:moveTo>
                  <a:lnTo>
                    <a:pt x="1739" y="44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415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045" name="Freeform 18">
              <a:extLst>
                <a:ext uri="{FF2B5EF4-FFF2-40B4-BE49-F238E27FC236}">
                  <a16:creationId xmlns:a16="http://schemas.microsoft.com/office/drawing/2014/main" id="{7556D52A-5C43-4DFA-971B-C64FE904A24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1920" y="3956"/>
              <a:ext cx="2080" cy="381"/>
            </a:xfrm>
            <a:custGeom>
              <a:avLst/>
              <a:gdLst>
                <a:gd name="T0" fmla="*/ 0 w 2080"/>
                <a:gd name="T1" fmla="*/ 0 h 4338"/>
                <a:gd name="T2" fmla="*/ 1870 w 2080"/>
                <a:gd name="T3" fmla="*/ 3 h 4338"/>
                <a:gd name="T4" fmla="*/ 2080 w 2080"/>
                <a:gd name="T5" fmla="*/ 3 h 4338"/>
                <a:gd name="T6" fmla="*/ 1033 w 2080"/>
                <a:gd name="T7" fmla="*/ 0 h 4338"/>
                <a:gd name="T8" fmla="*/ 0 w 2080"/>
                <a:gd name="T9" fmla="*/ 0 h 43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80" h="4338">
                  <a:moveTo>
                    <a:pt x="0" y="7"/>
                  </a:moveTo>
                  <a:lnTo>
                    <a:pt x="1870" y="4338"/>
                  </a:lnTo>
                  <a:lnTo>
                    <a:pt x="2080" y="4338"/>
                  </a:lnTo>
                  <a:lnTo>
                    <a:pt x="1033" y="0"/>
                  </a:lnTo>
                  <a:lnTo>
                    <a:pt x="0" y="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070" name="Rectangle 19">
              <a:extLst>
                <a:ext uri="{FF2B5EF4-FFF2-40B4-BE49-F238E27FC236}">
                  <a16:creationId xmlns:a16="http://schemas.microsoft.com/office/drawing/2014/main" id="{6CD5BECD-6384-4739-86DA-136318D525C3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0" y="3905"/>
              <a:ext cx="5760" cy="432"/>
            </a:xfrm>
            <a:prstGeom prst="rect">
              <a:avLst/>
            </a:prstGeom>
            <a:solidFill>
              <a:schemeClr val="bg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endParaRPr lang="hu-HU" altLang="hu-HU"/>
            </a:p>
          </p:txBody>
        </p:sp>
        <p:sp>
          <p:nvSpPr>
            <p:cNvPr id="49172" name="Freeform 20">
              <a:extLst>
                <a:ext uri="{FF2B5EF4-FFF2-40B4-BE49-F238E27FC236}">
                  <a16:creationId xmlns:a16="http://schemas.microsoft.com/office/drawing/2014/main" id="{6AF39470-F569-43B6-87B3-0EF82C92E65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583" y="3918"/>
              <a:ext cx="1036" cy="420"/>
            </a:xfrm>
            <a:custGeom>
              <a:avLst/>
              <a:gdLst/>
              <a:ahLst/>
              <a:cxnLst>
                <a:cxn ang="0">
                  <a:pos x="1027" y="0"/>
                </a:cxn>
                <a:cxn ang="0">
                  <a:pos x="0" y="417"/>
                </a:cxn>
                <a:cxn ang="0">
                  <a:pos x="24" y="420"/>
                </a:cxn>
                <a:cxn ang="0">
                  <a:pos x="1036" y="16"/>
                </a:cxn>
                <a:cxn ang="0">
                  <a:pos x="1027" y="0"/>
                </a:cxn>
              </a:cxnLst>
              <a:rect l="0" t="0" r="r" b="b"/>
              <a:pathLst>
                <a:path w="1036" h="420">
                  <a:moveTo>
                    <a:pt x="1027" y="0"/>
                  </a:moveTo>
                  <a:cubicBezTo>
                    <a:pt x="508" y="159"/>
                    <a:pt x="167" y="347"/>
                    <a:pt x="0" y="417"/>
                  </a:cubicBezTo>
                  <a:cubicBezTo>
                    <a:pt x="0" y="417"/>
                    <a:pt x="12" y="418"/>
                    <a:pt x="24" y="420"/>
                  </a:cubicBezTo>
                  <a:cubicBezTo>
                    <a:pt x="237" y="321"/>
                    <a:pt x="708" y="105"/>
                    <a:pt x="1036" y="16"/>
                  </a:cubicBezTo>
                  <a:cubicBezTo>
                    <a:pt x="1036" y="16"/>
                    <a:pt x="1027" y="0"/>
                    <a:pt x="1027" y="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hu-HU"/>
            </a:p>
          </p:txBody>
        </p:sp>
        <p:sp>
          <p:nvSpPr>
            <p:cNvPr id="49173" name="Freeform 21">
              <a:extLst>
                <a:ext uri="{FF2B5EF4-FFF2-40B4-BE49-F238E27FC236}">
                  <a16:creationId xmlns:a16="http://schemas.microsoft.com/office/drawing/2014/main" id="{582A1BDD-AA95-4093-A802-E28F962A8A77}"/>
                </a:ext>
              </a:extLst>
            </p:cNvPr>
            <p:cNvSpPr>
              <a:spLocks/>
            </p:cNvSpPr>
            <p:nvPr/>
          </p:nvSpPr>
          <p:spPr bwMode="hidden">
            <a:xfrm rot="18897039" flipH="1">
              <a:off x="1486" y="3886"/>
              <a:ext cx="1060" cy="480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hu-HU"/>
            </a:p>
          </p:txBody>
        </p:sp>
        <p:sp>
          <p:nvSpPr>
            <p:cNvPr id="49174" name="Freeform 22">
              <a:extLst>
                <a:ext uri="{FF2B5EF4-FFF2-40B4-BE49-F238E27FC236}">
                  <a16:creationId xmlns:a16="http://schemas.microsoft.com/office/drawing/2014/main" id="{3B07970B-D646-4571-BFEF-16D4F56BFD77}"/>
                </a:ext>
              </a:extLst>
            </p:cNvPr>
            <p:cNvSpPr>
              <a:spLocks/>
            </p:cNvSpPr>
            <p:nvPr/>
          </p:nvSpPr>
          <p:spPr bwMode="hidden">
            <a:xfrm rot="18897039" flipH="1">
              <a:off x="766" y="3886"/>
              <a:ext cx="1060" cy="480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hu-HU"/>
            </a:p>
          </p:txBody>
        </p:sp>
        <p:sp>
          <p:nvSpPr>
            <p:cNvPr id="49175" name="Freeform 23">
              <a:extLst>
                <a:ext uri="{FF2B5EF4-FFF2-40B4-BE49-F238E27FC236}">
                  <a16:creationId xmlns:a16="http://schemas.microsoft.com/office/drawing/2014/main" id="{D4CA7FBC-4E9B-4FA2-9295-CCA1D4F8E414}"/>
                </a:ext>
              </a:extLst>
            </p:cNvPr>
            <p:cNvSpPr>
              <a:spLocks/>
            </p:cNvSpPr>
            <p:nvPr/>
          </p:nvSpPr>
          <p:spPr bwMode="hidden">
            <a:xfrm rot="18897039" flipH="1">
              <a:off x="31" y="3854"/>
              <a:ext cx="1034" cy="487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hu-HU"/>
            </a:p>
          </p:txBody>
        </p:sp>
        <p:sp>
          <p:nvSpPr>
            <p:cNvPr id="49176" name="Freeform 24">
              <a:extLst>
                <a:ext uri="{FF2B5EF4-FFF2-40B4-BE49-F238E27FC236}">
                  <a16:creationId xmlns:a16="http://schemas.microsoft.com/office/drawing/2014/main" id="{428BE515-4BFE-4EA8-81E3-4708FD094D67}"/>
                </a:ext>
              </a:extLst>
            </p:cNvPr>
            <p:cNvSpPr>
              <a:spLocks/>
            </p:cNvSpPr>
            <p:nvPr/>
          </p:nvSpPr>
          <p:spPr bwMode="hidden">
            <a:xfrm flipH="1" flipV="1">
              <a:off x="576" y="3910"/>
              <a:ext cx="3552" cy="432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hu-HU"/>
            </a:p>
          </p:txBody>
        </p:sp>
        <p:sp>
          <p:nvSpPr>
            <p:cNvPr id="49177" name="Freeform 25">
              <a:extLst>
                <a:ext uri="{FF2B5EF4-FFF2-40B4-BE49-F238E27FC236}">
                  <a16:creationId xmlns:a16="http://schemas.microsoft.com/office/drawing/2014/main" id="{BCB993ED-4FD3-4BEF-AEB6-1AB27143A0EF}"/>
                </a:ext>
              </a:extLst>
            </p:cNvPr>
            <p:cNvSpPr>
              <a:spLocks/>
            </p:cNvSpPr>
            <p:nvPr/>
          </p:nvSpPr>
          <p:spPr bwMode="hidden">
            <a:xfrm flipH="1" flipV="1">
              <a:off x="240" y="3910"/>
              <a:ext cx="1536" cy="432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hu-HU"/>
            </a:p>
          </p:txBody>
        </p:sp>
        <p:sp>
          <p:nvSpPr>
            <p:cNvPr id="49178" name="Freeform 26">
              <a:extLst>
                <a:ext uri="{FF2B5EF4-FFF2-40B4-BE49-F238E27FC236}">
                  <a16:creationId xmlns:a16="http://schemas.microsoft.com/office/drawing/2014/main" id="{8F83B3EF-DBAD-4011-8A5D-45CACE4F7C49}"/>
                </a:ext>
              </a:extLst>
            </p:cNvPr>
            <p:cNvSpPr>
              <a:spLocks/>
            </p:cNvSpPr>
            <p:nvPr/>
          </p:nvSpPr>
          <p:spPr bwMode="hidden">
            <a:xfrm flipH="1" flipV="1">
              <a:off x="3036" y="3958"/>
              <a:ext cx="1332" cy="383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hu-HU"/>
            </a:p>
          </p:txBody>
        </p:sp>
        <p:sp>
          <p:nvSpPr>
            <p:cNvPr id="49179" name="Freeform 27">
              <a:extLst>
                <a:ext uri="{FF2B5EF4-FFF2-40B4-BE49-F238E27FC236}">
                  <a16:creationId xmlns:a16="http://schemas.microsoft.com/office/drawing/2014/main" id="{FFCE1FA2-0493-4C42-8B86-537EAB8E2D72}"/>
                </a:ext>
              </a:extLst>
            </p:cNvPr>
            <p:cNvSpPr>
              <a:spLocks/>
            </p:cNvSpPr>
            <p:nvPr/>
          </p:nvSpPr>
          <p:spPr bwMode="hidden">
            <a:xfrm flipH="1" flipV="1">
              <a:off x="3984" y="3910"/>
              <a:ext cx="1536" cy="432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hu-HU"/>
            </a:p>
          </p:txBody>
        </p:sp>
        <p:sp>
          <p:nvSpPr>
            <p:cNvPr id="49180" name="Freeform 28">
              <a:extLst>
                <a:ext uri="{FF2B5EF4-FFF2-40B4-BE49-F238E27FC236}">
                  <a16:creationId xmlns:a16="http://schemas.microsoft.com/office/drawing/2014/main" id="{B26FF143-32BB-4675-A779-FD7B847AFB75}"/>
                </a:ext>
              </a:extLst>
            </p:cNvPr>
            <p:cNvSpPr>
              <a:spLocks/>
            </p:cNvSpPr>
            <p:nvPr/>
          </p:nvSpPr>
          <p:spPr bwMode="hidden">
            <a:xfrm flipH="1" flipV="1">
              <a:off x="3456" y="3910"/>
              <a:ext cx="2304" cy="432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hu-HU"/>
            </a:p>
          </p:txBody>
        </p:sp>
        <p:sp>
          <p:nvSpPr>
            <p:cNvPr id="49181" name="Rectangle 29">
              <a:extLst>
                <a:ext uri="{FF2B5EF4-FFF2-40B4-BE49-F238E27FC236}">
                  <a16:creationId xmlns:a16="http://schemas.microsoft.com/office/drawing/2014/main" id="{4AC9B0CC-833F-4FEF-AEB5-143144832AA7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0" y="3931"/>
              <a:ext cx="5760" cy="1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accent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hu-HU"/>
            </a:p>
          </p:txBody>
        </p:sp>
      </p:grpSp>
      <p:sp>
        <p:nvSpPr>
          <p:cNvPr id="1027" name="Rectangle 30">
            <a:extLst>
              <a:ext uri="{FF2B5EF4-FFF2-40B4-BE49-F238E27FC236}">
                <a16:creationId xmlns:a16="http://schemas.microsoft.com/office/drawing/2014/main" id="{87EE7951-43D1-42E2-90BF-AE027A2A3B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620713"/>
            <a:ext cx="7772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hu-HU" altLang="hu-HU"/>
              <a:t>Mintacím szerkesztése</a:t>
            </a:r>
          </a:p>
        </p:txBody>
      </p:sp>
      <p:sp>
        <p:nvSpPr>
          <p:cNvPr id="1028" name="Rectangle 31">
            <a:extLst>
              <a:ext uri="{FF2B5EF4-FFF2-40B4-BE49-F238E27FC236}">
                <a16:creationId xmlns:a16="http://schemas.microsoft.com/office/drawing/2014/main" id="{320FA6F6-DB24-4EA7-8333-B08DE03C36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28775"/>
            <a:ext cx="7772400" cy="446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Mintaszöveg szerkesztése</a:t>
            </a:r>
          </a:p>
          <a:p>
            <a:pPr lvl="1"/>
            <a:r>
              <a:rPr lang="hu-HU" altLang="hu-HU"/>
              <a:t>Második szint</a:t>
            </a:r>
          </a:p>
          <a:p>
            <a:pPr lvl="2"/>
            <a:r>
              <a:rPr lang="hu-HU" altLang="hu-HU"/>
              <a:t>Harmadik szint</a:t>
            </a:r>
          </a:p>
          <a:p>
            <a:pPr lvl="3"/>
            <a:r>
              <a:rPr lang="hu-HU" altLang="hu-HU"/>
              <a:t>Negyedik szint</a:t>
            </a:r>
          </a:p>
          <a:p>
            <a:pPr lvl="4"/>
            <a:r>
              <a:rPr lang="hu-HU" altLang="hu-HU"/>
              <a:t>Ötödik szint</a:t>
            </a:r>
          </a:p>
        </p:txBody>
      </p:sp>
      <p:sp>
        <p:nvSpPr>
          <p:cNvPr id="49186" name="Rectangle 34">
            <a:extLst>
              <a:ext uri="{FF2B5EF4-FFF2-40B4-BE49-F238E27FC236}">
                <a16:creationId xmlns:a16="http://schemas.microsoft.com/office/drawing/2014/main" id="{8FF8348E-A404-49F9-A713-38E2FE736AF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2950" y="630872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800">
                <a:solidFill>
                  <a:schemeClr val="accent1"/>
                </a:solidFill>
              </a:defRPr>
            </a:lvl1pPr>
          </a:lstStyle>
          <a:p>
            <a:fld id="{90BA58F4-0D57-4B07-ADE6-97A6AF4A2380}" type="slidenum">
              <a:rPr lang="hu-HU" altLang="hu-HU"/>
              <a:pPr/>
              <a:t>‹#›</a:t>
            </a:fld>
            <a:endParaRPr lang="hu-HU" altLang="hu-H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58" r:id="rId11"/>
  </p:sldLayoutIdLst>
  <p:transition spd="med"/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hlink"/>
          </a:solidFill>
          <a:latin typeface="Times New Roman" panose="02020603050405020304" pitchFamily="18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hlink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hlink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hlink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hlink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85000"/>
        <a:buChar char="•"/>
        <a:defRPr sz="2800" b="1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5000"/>
        <a:buFont typeface="Arial" panose="020B0604020202020204" pitchFamily="34" charset="0"/>
        <a:buChar char="o"/>
        <a:defRPr sz="24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l"/>
        <a:defRPr sz="20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0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l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://civitas.eu/" TargetMode="Externa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ltis.org/mobility-plans/sump-guidelines" TargetMode="External"/><Relationship Id="rId2" Type="http://schemas.openxmlformats.org/officeDocument/2006/relationships/hyperlink" Target="http://bump-mobility.eu/en/news/sump-guidelines-in-hungarian-now-available-on-line.aspx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aut.hu/magyar/akademia/16/3/03.pdf" TargetMode="Externa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ut.hu/magyar/akademia/16/3/03.pdf" TargetMode="External"/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ut.hu/magyar/akademia/16/3/03.pdf" TargetMode="External"/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kvtlinux.lib.uni-miskolc.hu/ali/veevk/AliGut/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lanetware.com/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venicewelcome.com/actv/linee-centro-g.gif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ailor.hu/vonaljarat.php" TargetMode="Externa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en.wikipedia.org/wiki/File:Wpdms_terra_siferryroute.jpg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en.wikipedia.org/wiki/Staten_Island_Ferry" TargetMode="Externa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hyperlink" Target="http://iho.hu/hir/megszunik-e-a-ferihegyi-megallohely-120326" TargetMode="Externa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vasutallomasok.hu/allomas.php?az=feri" TargetMode="Externa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hyperlink" Target="mailto:gulyasandras@hotmail.com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730" name="Rectangle 2">
            <a:extLst>
              <a:ext uri="{FF2B5EF4-FFF2-40B4-BE49-F238E27FC236}">
                <a16:creationId xmlns:a16="http://schemas.microsoft.com/office/drawing/2014/main" id="{D9CA3202-74DD-402B-A938-A3E99C6EF7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628562"/>
            <a:ext cx="7772400" cy="1200329"/>
          </a:xfrm>
        </p:spPr>
        <p:txBody>
          <a:bodyPr/>
          <a:lstStyle/>
          <a:p>
            <a:r>
              <a:rPr lang="hu-HU" b="1" i="0" u="none" strike="noStrike" baseline="0" dirty="0">
                <a:solidFill>
                  <a:srgbClr val="FA8E43"/>
                </a:solidFill>
                <a:latin typeface="TimesNewRomanPS-BoldMT"/>
              </a:rPr>
              <a:t>Fenntartható városi mobilitási tervek</a:t>
            </a:r>
            <a:br>
              <a:rPr lang="hu-HU" b="1" i="0" u="none" strike="noStrike" baseline="0" dirty="0">
                <a:solidFill>
                  <a:srgbClr val="FA8E43"/>
                </a:solidFill>
                <a:latin typeface="TimesNewRomanPS-BoldMT"/>
              </a:rPr>
            </a:br>
            <a:r>
              <a:rPr lang="hu-HU" altLang="hu-HU" dirty="0"/>
              <a:t>a vasút, a vízi és légi közlekedés hatása</a:t>
            </a:r>
            <a:endParaRPr lang="hu-HU" altLang="hu-HU" sz="60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62FBF77F-F9D9-424C-A282-7A06EA787D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5029020"/>
            <a:ext cx="7772400" cy="1443038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400" dirty="0"/>
              <a:t>Városi közlekedés 6. előadás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400" dirty="0"/>
              <a:t>dr. habil Gulyás András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400" dirty="0"/>
              <a:t>ny. egyetemi docens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29EAA401-4CBC-44BF-AC80-519462B45F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48" y="2618214"/>
            <a:ext cx="2982918" cy="1988612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08200BAC-3265-4D90-A0B8-8F95900737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952" y="2618214"/>
            <a:ext cx="4572000" cy="198882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6A58131A-2ABF-4581-8501-601C4F3DC9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552916"/>
            <a:ext cx="7772400" cy="646331"/>
          </a:xfrm>
        </p:spPr>
        <p:txBody>
          <a:bodyPr/>
          <a:lstStyle/>
          <a:p>
            <a:r>
              <a:rPr lang="hu-HU" b="1" i="0" u="none" strike="noStrike" baseline="0" dirty="0">
                <a:solidFill>
                  <a:srgbClr val="FA8E43"/>
                </a:solidFill>
                <a:latin typeface="TimesNewRomanPS-BoldMT"/>
              </a:rPr>
              <a:t>Városi mobilitási terv - lépések</a:t>
            </a:r>
            <a:endParaRPr lang="hu-HU" altLang="hu-HU" sz="6000" dirty="0"/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217989D6-8439-4202-8333-D1FF4B694A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412777"/>
            <a:ext cx="7989888" cy="4683224"/>
          </a:xfrm>
        </p:spPr>
        <p:txBody>
          <a:bodyPr/>
          <a:lstStyle/>
          <a:p>
            <a:pPr marL="0" indent="0" algn="l">
              <a:buNone/>
            </a:pPr>
            <a:r>
              <a:rPr lang="hu-HU" sz="2400" b="1" i="0" u="sng" strike="noStrike" baseline="0" dirty="0">
                <a:solidFill>
                  <a:srgbClr val="FFCD00"/>
                </a:solidFill>
                <a:latin typeface="TimesNewRomanPS-BoldMT"/>
              </a:rPr>
              <a:t>A városi mobilitási terv kidolgozásának lépései</a:t>
            </a:r>
          </a:p>
          <a:p>
            <a:pPr algn="just"/>
            <a:r>
              <a:rPr lang="hu-HU" sz="2400" b="1" i="0" u="none" strike="noStrike" baseline="0" dirty="0">
                <a:solidFill>
                  <a:srgbClr val="FFCD00"/>
                </a:solidFill>
                <a:latin typeface="TimesNewRomanPS-BoldMT"/>
              </a:rPr>
              <a:t>Kiindulás: „Szeretnénk városunk lakóinak közlekedési feltételeit és életminőségét javítani”</a:t>
            </a:r>
          </a:p>
          <a:p>
            <a:pPr marL="0" indent="0" algn="l">
              <a:buNone/>
            </a:pPr>
            <a:r>
              <a:rPr lang="hu-HU" sz="2400" b="1" i="0" u="sng" strike="noStrike" baseline="0" dirty="0">
                <a:solidFill>
                  <a:srgbClr val="FFCD00"/>
                </a:solidFill>
                <a:latin typeface="TimesNewRomanPS-BoldMT"/>
              </a:rPr>
              <a:t>I. fázis: Gondos előkészítés</a:t>
            </a:r>
          </a:p>
          <a:p>
            <a:pPr algn="l"/>
            <a:r>
              <a:rPr lang="hu-HU" sz="2400" b="1" i="0" u="none" strike="noStrike" baseline="0" dirty="0">
                <a:solidFill>
                  <a:srgbClr val="FFCD00"/>
                </a:solidFill>
                <a:latin typeface="TimesNewRomanPS-BoldMT"/>
              </a:rPr>
              <a:t>A sikeres tervhez szükséges képességek meghatározása</a:t>
            </a:r>
          </a:p>
          <a:p>
            <a:pPr lvl="1"/>
            <a:r>
              <a:rPr lang="pt-BR" sz="2200" b="1" i="0" u="none" strike="noStrike" baseline="0" dirty="0">
                <a:solidFill>
                  <a:srgbClr val="FFCD00"/>
                </a:solidFill>
                <a:latin typeface="TimesNewRomanPS-BoldMT"/>
              </a:rPr>
              <a:t>Elkötelezettség a fenntartható mobilitás alapelvei iránt</a:t>
            </a:r>
          </a:p>
          <a:p>
            <a:pPr lvl="1"/>
            <a:r>
              <a:rPr lang="hu-HU" sz="2200" b="1" i="0" u="none" strike="noStrike" baseline="0" dirty="0">
                <a:solidFill>
                  <a:srgbClr val="FFCD00"/>
                </a:solidFill>
                <a:latin typeface="TimesNewRomanPS-BoldMT"/>
              </a:rPr>
              <a:t>A nemzeti és regionális keretek hatásainak értékelése</a:t>
            </a:r>
          </a:p>
          <a:p>
            <a:pPr lvl="1"/>
            <a:r>
              <a:rPr lang="hu-HU" sz="2200" b="1" i="0" u="none" strike="noStrike" baseline="0" dirty="0">
                <a:solidFill>
                  <a:srgbClr val="FFCD00"/>
                </a:solidFill>
                <a:latin typeface="TimesNewRomanPS-BoldMT"/>
              </a:rPr>
              <a:t>Önértékelés</a:t>
            </a:r>
          </a:p>
          <a:p>
            <a:pPr lvl="1"/>
            <a:r>
              <a:rPr lang="hu-HU" sz="2200" b="1" i="0" u="none" strike="noStrike" baseline="0" dirty="0">
                <a:solidFill>
                  <a:srgbClr val="FFCD00"/>
                </a:solidFill>
                <a:latin typeface="TimesNewRomanPS-BoldMT"/>
              </a:rPr>
              <a:t>Erőforrások rendelkezésre állásának vizsgálata</a:t>
            </a:r>
          </a:p>
          <a:p>
            <a:pPr lvl="1"/>
            <a:r>
              <a:rPr lang="hu-HU" sz="2200" b="1" i="0" u="none" strike="noStrike" baseline="0" dirty="0">
                <a:solidFill>
                  <a:srgbClr val="FFCD00"/>
                </a:solidFill>
                <a:latin typeface="TimesNewRomanPS-BoldMT"/>
              </a:rPr>
              <a:t>Alapvető ütemezés meghatározása</a:t>
            </a:r>
          </a:p>
          <a:p>
            <a:pPr lvl="1"/>
            <a:r>
              <a:rPr lang="hu-HU" sz="2200" b="1" i="0" u="none" strike="noStrike" baseline="0" dirty="0">
                <a:solidFill>
                  <a:srgbClr val="FFCD00"/>
                </a:solidFill>
                <a:latin typeface="TimesNewRomanPS-BoldMT"/>
              </a:rPr>
              <a:t>Kulcsszereplők és érintettek azonosítása</a:t>
            </a:r>
            <a:endParaRPr lang="hu-HU" altLang="hu-HU" sz="2200" dirty="0"/>
          </a:p>
        </p:txBody>
      </p:sp>
      <p:sp>
        <p:nvSpPr>
          <p:cNvPr id="23556" name="Dia számának helye 5">
            <a:extLst>
              <a:ext uri="{FF2B5EF4-FFF2-40B4-BE49-F238E27FC236}">
                <a16:creationId xmlns:a16="http://schemas.microsoft.com/office/drawing/2014/main" id="{88595AF5-D466-48D8-BC86-447B26527C3A}"/>
              </a:ext>
            </a:extLst>
          </p:cNvPr>
          <p:cNvSpPr txBox="1">
            <a:spLocks noGrp="1"/>
          </p:cNvSpPr>
          <p:nvPr/>
        </p:nvSpPr>
        <p:spPr bwMode="auto">
          <a:xfrm>
            <a:off x="7092950" y="6308725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tx2"/>
              </a:buClr>
              <a:buSzPct val="85000"/>
              <a:buChar char="•"/>
              <a:defRPr sz="2800" b="1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Arial" panose="020B0604020202020204" pitchFamily="34" charset="0"/>
              <a:buChar char="o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E1DE2F98-D7C2-4657-9E59-BB7A9A420918}" type="slidenum">
              <a:rPr lang="hu-HU" altLang="hu-HU" sz="1800" b="0" smtClean="0">
                <a:solidFill>
                  <a:schemeClr val="accent1"/>
                </a:solidFill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10</a:t>
            </a:fld>
            <a:r>
              <a:rPr lang="hu-HU" altLang="hu-HU" sz="1800" b="0" dirty="0">
                <a:solidFill>
                  <a:schemeClr val="accent1"/>
                </a:solidFill>
              </a:rPr>
              <a:t>/56</a:t>
            </a:r>
          </a:p>
        </p:txBody>
      </p:sp>
      <p:sp>
        <p:nvSpPr>
          <p:cNvPr id="2" name="Text Box 6">
            <a:extLst>
              <a:ext uri="{FF2B5EF4-FFF2-40B4-BE49-F238E27FC236}">
                <a16:creationId xmlns:a16="http://schemas.microsoft.com/office/drawing/2014/main" id="{E0392037-081A-4697-A20D-1B673DD622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345" y="6308725"/>
            <a:ext cx="748823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85000"/>
              <a:buChar char="•"/>
              <a:defRPr sz="2800" b="1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Arial" panose="020B0604020202020204" pitchFamily="34" charset="0"/>
              <a:buChar char="o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ts val="0"/>
              </a:spcBef>
              <a:buNone/>
            </a:pPr>
            <a:r>
              <a:rPr lang="hu-HU" altLang="hu-HU" sz="1400" b="0" dirty="0"/>
              <a:t>Forrás: </a:t>
            </a:r>
            <a:r>
              <a:rPr lang="hu-HU" sz="1400" b="0" i="0" u="none" strike="noStrike" baseline="0" dirty="0" err="1">
                <a:solidFill>
                  <a:srgbClr val="FFCD00"/>
                </a:solidFill>
                <a:latin typeface="TimesNewRomanPSMT"/>
              </a:rPr>
              <a:t>Rupprecht</a:t>
            </a:r>
            <a:r>
              <a:rPr lang="hu-HU" sz="1400" b="0" i="0" u="none" strike="noStrike" baseline="0" dirty="0">
                <a:solidFill>
                  <a:srgbClr val="FFCD00"/>
                </a:solidFill>
                <a:latin typeface="TimesNewRomanPSMT"/>
              </a:rPr>
              <a:t> </a:t>
            </a:r>
            <a:r>
              <a:rPr lang="hu-HU" sz="1400" b="0" i="0" u="none" strike="noStrike" baseline="0" dirty="0" err="1">
                <a:solidFill>
                  <a:srgbClr val="FFCD00"/>
                </a:solidFill>
                <a:latin typeface="TimesNewRomanPSMT"/>
              </a:rPr>
              <a:t>Consult</a:t>
            </a:r>
            <a:r>
              <a:rPr lang="hu-HU" sz="1400" b="0" i="0" u="none" strike="noStrike" baseline="0" dirty="0">
                <a:solidFill>
                  <a:srgbClr val="FFCD00"/>
                </a:solidFill>
                <a:latin typeface="TimesNewRomanPSMT"/>
              </a:rPr>
              <a:t> (Sebastian </a:t>
            </a:r>
            <a:r>
              <a:rPr lang="hu-HU" sz="1400" b="0" i="0" u="none" strike="noStrike" baseline="0" dirty="0" err="1">
                <a:solidFill>
                  <a:srgbClr val="FFCD00"/>
                </a:solidFill>
                <a:latin typeface="TimesNewRomanPSMT"/>
              </a:rPr>
              <a:t>Bührmann</a:t>
            </a:r>
            <a:r>
              <a:rPr lang="hu-HU" sz="1400" b="0" i="0" u="none" strike="noStrike" baseline="0" dirty="0">
                <a:solidFill>
                  <a:srgbClr val="FFCD00"/>
                </a:solidFill>
                <a:latin typeface="TimesNewRomanPSMT"/>
              </a:rPr>
              <a:t>, Frank </a:t>
            </a:r>
            <a:r>
              <a:rPr lang="hu-HU" sz="1400" b="0" i="0" u="none" strike="noStrike" baseline="0" dirty="0" err="1">
                <a:solidFill>
                  <a:srgbClr val="FFCD00"/>
                </a:solidFill>
                <a:latin typeface="TimesNewRomanPSMT"/>
              </a:rPr>
              <a:t>Wefering</a:t>
            </a:r>
            <a:r>
              <a:rPr lang="hu-HU" sz="1400" b="0" i="0" u="none" strike="noStrike" baseline="0" dirty="0">
                <a:solidFill>
                  <a:srgbClr val="FFCD00"/>
                </a:solidFill>
                <a:latin typeface="TimesNewRomanPSMT"/>
              </a:rPr>
              <a:t>, Siegfried </a:t>
            </a:r>
            <a:r>
              <a:rPr lang="hu-HU" sz="1400" b="0" i="0" u="none" strike="noStrike" baseline="0" dirty="0" err="1">
                <a:solidFill>
                  <a:srgbClr val="FFCD00"/>
                </a:solidFill>
                <a:latin typeface="TimesNewRomanPSMT"/>
              </a:rPr>
              <a:t>Rupprecht</a:t>
            </a:r>
            <a:r>
              <a:rPr lang="hu-HU" sz="1400" b="0" i="0" u="none" strike="noStrike" baseline="0" dirty="0">
                <a:solidFill>
                  <a:srgbClr val="FFCD00"/>
                </a:solidFill>
                <a:latin typeface="TimesNewRomanPSMT"/>
              </a:rPr>
              <a:t>): </a:t>
            </a:r>
            <a:r>
              <a:rPr lang="hu-HU" sz="1400" b="0" i="0" u="none" strike="noStrike" baseline="0" dirty="0" err="1">
                <a:solidFill>
                  <a:srgbClr val="FFCD00"/>
                </a:solidFill>
                <a:latin typeface="TimesNewRomanPSMT"/>
              </a:rPr>
              <a:t>Guidelines</a:t>
            </a:r>
            <a:r>
              <a:rPr lang="hu-HU" sz="1400" b="0" i="0" u="none" strike="noStrike" baseline="0" dirty="0">
                <a:solidFill>
                  <a:srgbClr val="FFCD00"/>
                </a:solidFill>
                <a:latin typeface="TimesNewRomanPSMT"/>
              </a:rPr>
              <a:t>.</a:t>
            </a:r>
          </a:p>
          <a:p>
            <a:pPr algn="l">
              <a:spcBef>
                <a:spcPts val="0"/>
              </a:spcBef>
              <a:buNone/>
            </a:pPr>
            <a:r>
              <a:rPr lang="en-US" sz="1400" b="0" i="0" u="none" strike="noStrike" baseline="0" dirty="0">
                <a:solidFill>
                  <a:srgbClr val="FFCD00"/>
                </a:solidFill>
                <a:latin typeface="TimesNewRomanPSMT"/>
              </a:rPr>
              <a:t>Developing and Implementing a Sustainable Urban Mobility Plan. 2011. </a:t>
            </a:r>
            <a:endParaRPr lang="hu-HU" altLang="hu-HU" sz="1100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Text Box 6">
            <a:extLst>
              <a:ext uri="{FF2B5EF4-FFF2-40B4-BE49-F238E27FC236}">
                <a16:creationId xmlns:a16="http://schemas.microsoft.com/office/drawing/2014/main" id="{91823E2E-7EAF-492D-8414-82FDC30FA0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345" y="6308725"/>
            <a:ext cx="748823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85000"/>
              <a:buChar char="•"/>
              <a:defRPr sz="2800" b="1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Arial" panose="020B0604020202020204" pitchFamily="34" charset="0"/>
              <a:buChar char="o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ts val="0"/>
              </a:spcBef>
              <a:buNone/>
            </a:pPr>
            <a:r>
              <a:rPr lang="hu-HU" altLang="hu-HU" sz="1400" b="0" dirty="0"/>
              <a:t>Forrás: </a:t>
            </a:r>
            <a:r>
              <a:rPr lang="hu-HU" sz="1400" b="0" i="0" u="none" strike="noStrike" baseline="0" dirty="0" err="1">
                <a:solidFill>
                  <a:srgbClr val="FFCD00"/>
                </a:solidFill>
                <a:latin typeface="TimesNewRomanPSMT"/>
              </a:rPr>
              <a:t>Rupprecht</a:t>
            </a:r>
            <a:r>
              <a:rPr lang="hu-HU" sz="1400" b="0" i="0" u="none" strike="noStrike" baseline="0" dirty="0">
                <a:solidFill>
                  <a:srgbClr val="FFCD00"/>
                </a:solidFill>
                <a:latin typeface="TimesNewRomanPSMT"/>
              </a:rPr>
              <a:t> </a:t>
            </a:r>
            <a:r>
              <a:rPr lang="hu-HU" sz="1400" b="0" i="0" u="none" strike="noStrike" baseline="0" dirty="0" err="1">
                <a:solidFill>
                  <a:srgbClr val="FFCD00"/>
                </a:solidFill>
                <a:latin typeface="TimesNewRomanPSMT"/>
              </a:rPr>
              <a:t>Consult</a:t>
            </a:r>
            <a:r>
              <a:rPr lang="hu-HU" sz="1400" b="0" i="0" u="none" strike="noStrike" baseline="0" dirty="0">
                <a:solidFill>
                  <a:srgbClr val="FFCD00"/>
                </a:solidFill>
                <a:latin typeface="TimesNewRomanPSMT"/>
              </a:rPr>
              <a:t> (Sebastian </a:t>
            </a:r>
            <a:r>
              <a:rPr lang="hu-HU" sz="1400" b="0" i="0" u="none" strike="noStrike" baseline="0" dirty="0" err="1">
                <a:solidFill>
                  <a:srgbClr val="FFCD00"/>
                </a:solidFill>
                <a:latin typeface="TimesNewRomanPSMT"/>
              </a:rPr>
              <a:t>Bührmann</a:t>
            </a:r>
            <a:r>
              <a:rPr lang="hu-HU" sz="1400" b="0" i="0" u="none" strike="noStrike" baseline="0" dirty="0">
                <a:solidFill>
                  <a:srgbClr val="FFCD00"/>
                </a:solidFill>
                <a:latin typeface="TimesNewRomanPSMT"/>
              </a:rPr>
              <a:t>, Frank </a:t>
            </a:r>
            <a:r>
              <a:rPr lang="hu-HU" sz="1400" b="0" i="0" u="none" strike="noStrike" baseline="0" dirty="0" err="1">
                <a:solidFill>
                  <a:srgbClr val="FFCD00"/>
                </a:solidFill>
                <a:latin typeface="TimesNewRomanPSMT"/>
              </a:rPr>
              <a:t>Wefering</a:t>
            </a:r>
            <a:r>
              <a:rPr lang="hu-HU" sz="1400" b="0" i="0" u="none" strike="noStrike" baseline="0" dirty="0">
                <a:solidFill>
                  <a:srgbClr val="FFCD00"/>
                </a:solidFill>
                <a:latin typeface="TimesNewRomanPSMT"/>
              </a:rPr>
              <a:t>, Siegfried </a:t>
            </a:r>
            <a:r>
              <a:rPr lang="hu-HU" sz="1400" b="0" i="0" u="none" strike="noStrike" baseline="0" dirty="0" err="1">
                <a:solidFill>
                  <a:srgbClr val="FFCD00"/>
                </a:solidFill>
                <a:latin typeface="TimesNewRomanPSMT"/>
              </a:rPr>
              <a:t>Rupprecht</a:t>
            </a:r>
            <a:r>
              <a:rPr lang="hu-HU" sz="1400" b="0" i="0" u="none" strike="noStrike" baseline="0" dirty="0">
                <a:solidFill>
                  <a:srgbClr val="FFCD00"/>
                </a:solidFill>
                <a:latin typeface="TimesNewRomanPSMT"/>
              </a:rPr>
              <a:t>): </a:t>
            </a:r>
            <a:r>
              <a:rPr lang="hu-HU" sz="1400" b="0" i="0" u="none" strike="noStrike" baseline="0" dirty="0" err="1">
                <a:solidFill>
                  <a:srgbClr val="FFCD00"/>
                </a:solidFill>
                <a:latin typeface="TimesNewRomanPSMT"/>
              </a:rPr>
              <a:t>Guidelines</a:t>
            </a:r>
            <a:r>
              <a:rPr lang="hu-HU" sz="1400" b="0" i="0" u="none" strike="noStrike" baseline="0" dirty="0">
                <a:solidFill>
                  <a:srgbClr val="FFCD00"/>
                </a:solidFill>
                <a:latin typeface="TimesNewRomanPSMT"/>
              </a:rPr>
              <a:t>.</a:t>
            </a:r>
          </a:p>
          <a:p>
            <a:pPr algn="l">
              <a:spcBef>
                <a:spcPts val="0"/>
              </a:spcBef>
              <a:buNone/>
            </a:pPr>
            <a:r>
              <a:rPr lang="en-US" sz="1400" b="0" i="0" u="none" strike="noStrike" baseline="0" dirty="0">
                <a:solidFill>
                  <a:srgbClr val="FFCD00"/>
                </a:solidFill>
                <a:latin typeface="TimesNewRomanPSMT"/>
              </a:rPr>
              <a:t>Developing and Implementing a Sustainable Urban Mobility Plan. 2011. </a:t>
            </a:r>
            <a:endParaRPr lang="hu-HU" altLang="hu-HU" sz="1100" b="0" dirty="0">
              <a:solidFill>
                <a:schemeClr val="tx1"/>
              </a:solidFill>
            </a:endParaRPr>
          </a:p>
        </p:txBody>
      </p:sp>
      <p:sp>
        <p:nvSpPr>
          <p:cNvPr id="24581" name="Dia számának helye 5">
            <a:extLst>
              <a:ext uri="{FF2B5EF4-FFF2-40B4-BE49-F238E27FC236}">
                <a16:creationId xmlns:a16="http://schemas.microsoft.com/office/drawing/2014/main" id="{9B6F0CAC-3C3F-46CE-818A-DA1435817861}"/>
              </a:ext>
            </a:extLst>
          </p:cNvPr>
          <p:cNvSpPr txBox="1">
            <a:spLocks noGrp="1"/>
          </p:cNvSpPr>
          <p:nvPr/>
        </p:nvSpPr>
        <p:spPr bwMode="auto">
          <a:xfrm>
            <a:off x="7092950" y="6308725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tx2"/>
              </a:buClr>
              <a:buSzPct val="85000"/>
              <a:buChar char="•"/>
              <a:defRPr sz="2800" b="1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Arial" panose="020B0604020202020204" pitchFamily="34" charset="0"/>
              <a:buChar char="o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0D6376B1-F07E-4396-9FA7-372B550CDAA7}" type="slidenum">
              <a:rPr lang="hu-HU" altLang="hu-HU" sz="1800" b="0" smtClean="0">
                <a:solidFill>
                  <a:schemeClr val="accent1"/>
                </a:solidFill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11</a:t>
            </a:fld>
            <a:r>
              <a:rPr lang="hu-HU" altLang="hu-HU" sz="1800" b="0" dirty="0">
                <a:solidFill>
                  <a:schemeClr val="accent1"/>
                </a:solidFill>
              </a:rPr>
              <a:t>/56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3534B733-B9BD-4F49-8553-AB5087C80E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799" y="105754"/>
            <a:ext cx="7772400" cy="646331"/>
          </a:xfrm>
        </p:spPr>
        <p:txBody>
          <a:bodyPr/>
          <a:lstStyle/>
          <a:p>
            <a:r>
              <a:rPr lang="hu-HU" b="1" i="0" u="none" strike="noStrike" baseline="0" dirty="0">
                <a:solidFill>
                  <a:srgbClr val="FA8E43"/>
                </a:solidFill>
                <a:latin typeface="TimesNewRomanPS-BoldMT"/>
              </a:rPr>
              <a:t>Városi mobilitási terv - lépések</a:t>
            </a:r>
            <a:endParaRPr lang="hu-HU" altLang="hu-HU" sz="6000" dirty="0"/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C4FC8194-EC35-41B4-BAC1-75EE5D68DFC9}"/>
              </a:ext>
            </a:extLst>
          </p:cNvPr>
          <p:cNvSpPr txBox="1"/>
          <p:nvPr/>
        </p:nvSpPr>
        <p:spPr>
          <a:xfrm>
            <a:off x="579795" y="1340768"/>
            <a:ext cx="8062665" cy="37517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u-HU" b="1" dirty="0">
                <a:solidFill>
                  <a:srgbClr val="FFCD00"/>
                </a:solidFill>
                <a:latin typeface="TimesNewRomanPS-BoldMT"/>
              </a:rPr>
              <a:t>A tervezés menetének és fókuszának megha</a:t>
            </a:r>
            <a:r>
              <a:rPr lang="hu-HU" b="1" i="0" u="none" strike="noStrike" baseline="0" dirty="0">
                <a:solidFill>
                  <a:srgbClr val="FFCD00"/>
                </a:solidFill>
                <a:latin typeface="TimesNewRomanPS-BoldMT"/>
              </a:rPr>
              <a:t>tározása</a:t>
            </a:r>
          </a:p>
          <a:p>
            <a:pPr marL="742950" lvl="1" indent="-285750" algn="just">
              <a:spcBef>
                <a:spcPct val="20000"/>
              </a:spcBef>
              <a:buClr>
                <a:schemeClr val="tx2"/>
              </a:buClr>
              <a:buSzPct val="65000"/>
              <a:buFont typeface="Arial" panose="020B0604020202020204" pitchFamily="34" charset="0"/>
              <a:buChar char="o"/>
            </a:pPr>
            <a:r>
              <a:rPr lang="hu-HU" sz="2200" b="1" dirty="0">
                <a:solidFill>
                  <a:srgbClr val="FFCD00"/>
                </a:solidFill>
                <a:latin typeface="TimesNewRomanPS-BoldMT"/>
              </a:rPr>
              <a:t>Határokon és hatáskörökön felülemelkedő látásmód</a:t>
            </a:r>
          </a:p>
          <a:p>
            <a:pPr marL="742950" lvl="1" indent="-285750" algn="just">
              <a:spcBef>
                <a:spcPct val="20000"/>
              </a:spcBef>
              <a:buClr>
                <a:schemeClr val="tx2"/>
              </a:buClr>
              <a:buSzPct val="65000"/>
              <a:buFont typeface="Arial" panose="020B0604020202020204" pitchFamily="34" charset="0"/>
              <a:buChar char="o"/>
            </a:pPr>
            <a:r>
              <a:rPr lang="hu-HU" sz="2200" b="1" dirty="0">
                <a:solidFill>
                  <a:srgbClr val="FFCD00"/>
                </a:solidFill>
                <a:latin typeface="TimesNewRomanPS-BoldMT"/>
              </a:rPr>
              <a:t>A szakpolitikák összehangolására és integrált tervezési</a:t>
            </a:r>
          </a:p>
          <a:p>
            <a:pPr marL="742950" lvl="1" indent="-285750" algn="just">
              <a:spcBef>
                <a:spcPct val="20000"/>
              </a:spcBef>
              <a:buClr>
                <a:schemeClr val="tx2"/>
              </a:buClr>
              <a:buSzPct val="65000"/>
              <a:buFont typeface="Arial" panose="020B0604020202020204" pitchFamily="34" charset="0"/>
              <a:buChar char="o"/>
            </a:pPr>
            <a:r>
              <a:rPr lang="hu-HU" sz="2200" b="1" dirty="0">
                <a:solidFill>
                  <a:srgbClr val="FFCD00"/>
                </a:solidFill>
                <a:latin typeface="TimesNewRomanPS-BoldMT"/>
              </a:rPr>
              <a:t>megközelítésre való törekvés</a:t>
            </a:r>
          </a:p>
          <a:p>
            <a:pPr marL="742950" lvl="1" indent="-285750" algn="just">
              <a:spcBef>
                <a:spcPct val="20000"/>
              </a:spcBef>
              <a:buClr>
                <a:schemeClr val="tx2"/>
              </a:buClr>
              <a:buSzPct val="65000"/>
              <a:buFont typeface="Arial" panose="020B0604020202020204" pitchFamily="34" charset="0"/>
              <a:buChar char="o"/>
            </a:pPr>
            <a:r>
              <a:rPr lang="hu-HU" sz="2200" b="1" dirty="0">
                <a:solidFill>
                  <a:srgbClr val="FFCD00"/>
                </a:solidFill>
                <a:latin typeface="TimesNewRomanPS-BoldMT"/>
              </a:rPr>
              <a:t>A lakosság és más érintettek bevonásának megtervezése</a:t>
            </a:r>
          </a:p>
          <a:p>
            <a:pPr marL="742950" lvl="1" indent="-285750" algn="just">
              <a:spcBef>
                <a:spcPct val="20000"/>
              </a:spcBef>
              <a:buClr>
                <a:schemeClr val="tx2"/>
              </a:buClr>
              <a:buSzPct val="65000"/>
              <a:buFont typeface="Arial" panose="020B0604020202020204" pitchFamily="34" charset="0"/>
              <a:buChar char="o"/>
            </a:pPr>
            <a:r>
              <a:rPr lang="hu-HU" sz="2200" b="1" dirty="0">
                <a:solidFill>
                  <a:srgbClr val="FFCD00"/>
                </a:solidFill>
                <a:latin typeface="TimesNewRomanPS-BoldMT"/>
              </a:rPr>
              <a:t>Megállapodás a munkatervről és az irányítási rendről</a:t>
            </a:r>
          </a:p>
          <a:p>
            <a:pPr marL="457200" indent="-4572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b="1" i="0" u="none" strike="noStrike" baseline="0" dirty="0">
                <a:solidFill>
                  <a:srgbClr val="FFCD00"/>
                </a:solidFill>
                <a:latin typeface="TimesNewRomanPS-BoldMT"/>
              </a:rPr>
              <a:t>A mobilitási helyzet elemzése és forgatókönyvek</a:t>
            </a:r>
          </a:p>
          <a:p>
            <a:pPr marL="742950" lvl="1" indent="-285750" algn="just">
              <a:spcBef>
                <a:spcPct val="20000"/>
              </a:spcBef>
              <a:buClr>
                <a:schemeClr val="tx2"/>
              </a:buClr>
              <a:buSzPct val="65000"/>
              <a:buFont typeface="Arial" panose="020B0604020202020204" pitchFamily="34" charset="0"/>
              <a:buChar char="o"/>
            </a:pPr>
            <a:r>
              <a:rPr lang="hu-HU" sz="2200" b="1" dirty="0">
                <a:solidFill>
                  <a:srgbClr val="FFCD00"/>
                </a:solidFill>
                <a:latin typeface="TimesNewRomanPS-BoldMT"/>
              </a:rPr>
              <a:t>Problémák és lehetőségek elemzése</a:t>
            </a:r>
          </a:p>
          <a:p>
            <a:pPr marL="742950" lvl="1" indent="-285750" algn="just">
              <a:spcBef>
                <a:spcPct val="20000"/>
              </a:spcBef>
              <a:buClr>
                <a:schemeClr val="tx2"/>
              </a:buClr>
              <a:buSzPct val="65000"/>
              <a:buFont typeface="Arial" panose="020B0604020202020204" pitchFamily="34" charset="0"/>
              <a:buChar char="o"/>
            </a:pPr>
            <a:r>
              <a:rPr lang="hu-HU" sz="2200" b="1" dirty="0">
                <a:solidFill>
                  <a:srgbClr val="FFCD00"/>
                </a:solidFill>
                <a:latin typeface="TimesNewRomanPS-BoldMT"/>
              </a:rPr>
              <a:t>Forgatókönyvek kidolgozása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E5954103-4490-467D-BECF-FCA552E2A2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9759" y="4471756"/>
            <a:ext cx="2414446" cy="1592507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>
            <a:extLst>
              <a:ext uri="{FF2B5EF4-FFF2-40B4-BE49-F238E27FC236}">
                <a16:creationId xmlns:a16="http://schemas.microsoft.com/office/drawing/2014/main" id="{5A23AC2E-C432-4904-BC31-8BC38C7F92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7544" y="836711"/>
            <a:ext cx="8352927" cy="5405993"/>
          </a:xfrm>
        </p:spPr>
        <p:txBody>
          <a:bodyPr/>
          <a:lstStyle/>
          <a:p>
            <a:pPr marL="0" indent="0" algn="just">
              <a:spcBef>
                <a:spcPts val="600"/>
              </a:spcBef>
              <a:buNone/>
            </a:pPr>
            <a:r>
              <a:rPr lang="hu-HU" sz="2400" b="1" i="0" u="sng" strike="noStrike" baseline="0" dirty="0">
                <a:solidFill>
                  <a:srgbClr val="FFCD00"/>
                </a:solidFill>
                <a:latin typeface="TimesNewRomanPS-BoldMT"/>
              </a:rPr>
              <a:t>II. fázis: Ésszerű és átlátható célmeghatározás</a:t>
            </a:r>
            <a:endParaRPr lang="hu-HU" sz="2400" b="1" u="sng" dirty="0">
              <a:solidFill>
                <a:srgbClr val="FFCD00"/>
              </a:solidFill>
              <a:latin typeface="TimesNewRomanPS-BoldMT"/>
            </a:endParaRPr>
          </a:p>
          <a:p>
            <a:pPr marL="457200" indent="-4572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rgbClr val="FFCD00"/>
                </a:solidFill>
                <a:latin typeface="TimesNewRomanPS-BoldMT"/>
              </a:rPr>
              <a:t>Átfogó jövőkép meghatározása</a:t>
            </a:r>
          </a:p>
          <a:p>
            <a:pPr marL="742950" lvl="1" indent="-285750" algn="just">
              <a:spcBef>
                <a:spcPct val="20000"/>
              </a:spcBef>
              <a:buClr>
                <a:schemeClr val="tx2"/>
              </a:buClr>
              <a:buSzPct val="65000"/>
              <a:buFont typeface="Arial" panose="020B0604020202020204" pitchFamily="34" charset="0"/>
              <a:buChar char="o"/>
            </a:pPr>
            <a:r>
              <a:rPr lang="hu-HU" sz="2200" b="1" dirty="0">
                <a:solidFill>
                  <a:srgbClr val="FFCD00"/>
                </a:solidFill>
                <a:latin typeface="TimesNewRomanPS-BoldMT"/>
              </a:rPr>
              <a:t>Átfogó jövőkép meghatározása a közlekedésben és azon túl</a:t>
            </a:r>
          </a:p>
          <a:p>
            <a:pPr marL="742950" lvl="1" indent="-285750" algn="just">
              <a:spcBef>
                <a:spcPct val="20000"/>
              </a:spcBef>
              <a:buClr>
                <a:schemeClr val="tx2"/>
              </a:buClr>
              <a:buSzPct val="65000"/>
              <a:buFont typeface="Arial" panose="020B0604020202020204" pitchFamily="34" charset="0"/>
              <a:buChar char="o"/>
            </a:pPr>
            <a:r>
              <a:rPr lang="hu-HU" sz="2200" b="1" dirty="0">
                <a:solidFill>
                  <a:srgbClr val="FFCD00"/>
                </a:solidFill>
                <a:latin typeface="TimesNewRomanPS-BoldMT"/>
              </a:rPr>
              <a:t>A lakosság és más érintettek aktív tájékoztatása</a:t>
            </a:r>
          </a:p>
          <a:p>
            <a:pPr algn="just"/>
            <a:r>
              <a:rPr lang="hu-HU" sz="2400" b="1" i="0" u="none" strike="noStrike" baseline="0" dirty="0">
                <a:solidFill>
                  <a:srgbClr val="FFCD00"/>
                </a:solidFill>
                <a:latin typeface="TimesNewRomanPS-BoldMT"/>
              </a:rPr>
              <a:t>Prioritások és mérhető célok meghatározása</a:t>
            </a:r>
          </a:p>
          <a:p>
            <a:pPr lvl="1" algn="just"/>
            <a:r>
              <a:rPr lang="hu-HU" sz="2200" b="1" i="0" u="none" strike="noStrike" baseline="0" dirty="0">
                <a:solidFill>
                  <a:srgbClr val="FFCD00"/>
                </a:solidFill>
                <a:latin typeface="TimesNewRomanPS-BoldMT"/>
              </a:rPr>
              <a:t>A mobilitás célrendszerének meghatározása</a:t>
            </a:r>
          </a:p>
          <a:p>
            <a:pPr lvl="1" algn="just"/>
            <a:r>
              <a:rPr lang="hu-HU" sz="2200" b="1" i="0" u="none" strike="noStrike" baseline="0" dirty="0">
                <a:solidFill>
                  <a:srgbClr val="FFCD00"/>
                </a:solidFill>
                <a:latin typeface="TimesNewRomanPS-BoldMT"/>
              </a:rPr>
              <a:t>SMART (Specifikus, Mérhető, Átlátható, Reális, Teljesíthető) célok megfogalmazása</a:t>
            </a:r>
          </a:p>
          <a:p>
            <a:pPr algn="just"/>
            <a:r>
              <a:rPr lang="hu-HU" sz="2400" b="1" i="0" u="none" strike="noStrike" baseline="0" dirty="0">
                <a:solidFill>
                  <a:srgbClr val="FFCD00"/>
                </a:solidFill>
                <a:latin typeface="TimesNewRomanPS-BoldMT"/>
              </a:rPr>
              <a:t>Hatékony intézkedéscsomagok összeállítása</a:t>
            </a:r>
          </a:p>
          <a:p>
            <a:pPr lvl="1" algn="just"/>
            <a:r>
              <a:rPr lang="hu-HU" sz="2200" b="1" i="0" u="none" strike="noStrike" baseline="0" dirty="0">
                <a:solidFill>
                  <a:srgbClr val="FFCD00"/>
                </a:solidFill>
                <a:latin typeface="TimesNewRomanPS-BoldMT"/>
              </a:rPr>
              <a:t>A leghatékonyabb intézkedések beazonosítása</a:t>
            </a:r>
          </a:p>
          <a:p>
            <a:pPr lvl="1" algn="just"/>
            <a:r>
              <a:rPr lang="hu-HU" sz="2200" b="1" i="0" u="none" strike="noStrike" baseline="0" dirty="0">
                <a:solidFill>
                  <a:srgbClr val="FFCD00"/>
                </a:solidFill>
                <a:latin typeface="TimesNewRomanPS-BoldMT"/>
              </a:rPr>
              <a:t>Más városok tapasztalatainak figyelembe vétele</a:t>
            </a:r>
          </a:p>
          <a:p>
            <a:pPr lvl="1" algn="just"/>
            <a:r>
              <a:rPr lang="hu-HU" sz="2200" b="1" i="0" u="none" strike="noStrike" baseline="0" dirty="0">
                <a:solidFill>
                  <a:srgbClr val="FFCD00"/>
                </a:solidFill>
                <a:latin typeface="TimesNewRomanPS-BoldMT"/>
              </a:rPr>
              <a:t>Az ár-érték arány szem előtt tartása</a:t>
            </a:r>
          </a:p>
          <a:p>
            <a:pPr lvl="1" algn="just"/>
            <a:r>
              <a:rPr lang="hu-HU" sz="2200" b="1" i="0" u="none" strike="noStrike" baseline="0" dirty="0">
                <a:solidFill>
                  <a:srgbClr val="FFCD00"/>
                </a:solidFill>
                <a:latin typeface="TimesNewRomanPS-BoldMT"/>
              </a:rPr>
              <a:t>Szinergiák megteremtése</a:t>
            </a:r>
            <a:endParaRPr lang="hu-HU" altLang="hu-HU" sz="2200" dirty="0"/>
          </a:p>
        </p:txBody>
      </p:sp>
      <p:sp>
        <p:nvSpPr>
          <p:cNvPr id="25605" name="Dia számának helye 5">
            <a:extLst>
              <a:ext uri="{FF2B5EF4-FFF2-40B4-BE49-F238E27FC236}">
                <a16:creationId xmlns:a16="http://schemas.microsoft.com/office/drawing/2014/main" id="{5920CC2F-ECB0-4DF5-9EAD-6044C457CB48}"/>
              </a:ext>
            </a:extLst>
          </p:cNvPr>
          <p:cNvSpPr txBox="1">
            <a:spLocks noGrp="1"/>
          </p:cNvSpPr>
          <p:nvPr/>
        </p:nvSpPr>
        <p:spPr bwMode="auto">
          <a:xfrm>
            <a:off x="7092950" y="6308725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tx2"/>
              </a:buClr>
              <a:buSzPct val="85000"/>
              <a:buChar char="•"/>
              <a:defRPr sz="2800" b="1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Arial" panose="020B0604020202020204" pitchFamily="34" charset="0"/>
              <a:buChar char="o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11081340-DFEE-4346-ADF0-595D2217D00E}" type="slidenum">
              <a:rPr lang="hu-HU" altLang="hu-HU" sz="1800" b="0" smtClean="0">
                <a:solidFill>
                  <a:schemeClr val="accent1"/>
                </a:solidFill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12</a:t>
            </a:fld>
            <a:r>
              <a:rPr lang="hu-HU" altLang="hu-HU" sz="1800" b="0" dirty="0">
                <a:solidFill>
                  <a:schemeClr val="accent1"/>
                </a:solidFill>
              </a:rPr>
              <a:t>/56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7E77AE58-933F-4A8F-BC17-6658AAA67A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15669"/>
            <a:ext cx="7772400" cy="646331"/>
          </a:xfrm>
        </p:spPr>
        <p:txBody>
          <a:bodyPr/>
          <a:lstStyle/>
          <a:p>
            <a:r>
              <a:rPr lang="hu-HU" b="1" i="0" u="none" strike="noStrike" baseline="0" dirty="0">
                <a:solidFill>
                  <a:srgbClr val="FA8E43"/>
                </a:solidFill>
                <a:latin typeface="TimesNewRomanPS-BoldMT"/>
              </a:rPr>
              <a:t>Városi mobilitási terv - lépések</a:t>
            </a:r>
            <a:endParaRPr lang="hu-HU" altLang="hu-HU" sz="6000" dirty="0"/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03737FDC-9CE3-41F7-8C07-E3A5E1E64D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345" y="6308725"/>
            <a:ext cx="748823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85000"/>
              <a:buChar char="•"/>
              <a:defRPr sz="2800" b="1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Arial" panose="020B0604020202020204" pitchFamily="34" charset="0"/>
              <a:buChar char="o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ts val="0"/>
              </a:spcBef>
              <a:buNone/>
            </a:pPr>
            <a:r>
              <a:rPr lang="hu-HU" altLang="hu-HU" sz="1400" b="0" dirty="0"/>
              <a:t>Forrás: </a:t>
            </a:r>
            <a:r>
              <a:rPr lang="hu-HU" sz="1400" b="0" i="0" u="none" strike="noStrike" baseline="0" dirty="0" err="1">
                <a:solidFill>
                  <a:srgbClr val="FFCD00"/>
                </a:solidFill>
                <a:latin typeface="TimesNewRomanPSMT"/>
              </a:rPr>
              <a:t>Rupprecht</a:t>
            </a:r>
            <a:r>
              <a:rPr lang="hu-HU" sz="1400" b="0" i="0" u="none" strike="noStrike" baseline="0" dirty="0">
                <a:solidFill>
                  <a:srgbClr val="FFCD00"/>
                </a:solidFill>
                <a:latin typeface="TimesNewRomanPSMT"/>
              </a:rPr>
              <a:t> </a:t>
            </a:r>
            <a:r>
              <a:rPr lang="hu-HU" sz="1400" b="0" i="0" u="none" strike="noStrike" baseline="0" dirty="0" err="1">
                <a:solidFill>
                  <a:srgbClr val="FFCD00"/>
                </a:solidFill>
                <a:latin typeface="TimesNewRomanPSMT"/>
              </a:rPr>
              <a:t>Consult</a:t>
            </a:r>
            <a:r>
              <a:rPr lang="hu-HU" sz="1400" b="0" i="0" u="none" strike="noStrike" baseline="0" dirty="0">
                <a:solidFill>
                  <a:srgbClr val="FFCD00"/>
                </a:solidFill>
                <a:latin typeface="TimesNewRomanPSMT"/>
              </a:rPr>
              <a:t> (Sebastian </a:t>
            </a:r>
            <a:r>
              <a:rPr lang="hu-HU" sz="1400" b="0" i="0" u="none" strike="noStrike" baseline="0" dirty="0" err="1">
                <a:solidFill>
                  <a:srgbClr val="FFCD00"/>
                </a:solidFill>
                <a:latin typeface="TimesNewRomanPSMT"/>
              </a:rPr>
              <a:t>Bührmann</a:t>
            </a:r>
            <a:r>
              <a:rPr lang="hu-HU" sz="1400" b="0" i="0" u="none" strike="noStrike" baseline="0" dirty="0">
                <a:solidFill>
                  <a:srgbClr val="FFCD00"/>
                </a:solidFill>
                <a:latin typeface="TimesNewRomanPSMT"/>
              </a:rPr>
              <a:t>, Frank </a:t>
            </a:r>
            <a:r>
              <a:rPr lang="hu-HU" sz="1400" b="0" i="0" u="none" strike="noStrike" baseline="0" dirty="0" err="1">
                <a:solidFill>
                  <a:srgbClr val="FFCD00"/>
                </a:solidFill>
                <a:latin typeface="TimesNewRomanPSMT"/>
              </a:rPr>
              <a:t>Wefering</a:t>
            </a:r>
            <a:r>
              <a:rPr lang="hu-HU" sz="1400" b="0" i="0" u="none" strike="noStrike" baseline="0" dirty="0">
                <a:solidFill>
                  <a:srgbClr val="FFCD00"/>
                </a:solidFill>
                <a:latin typeface="TimesNewRomanPSMT"/>
              </a:rPr>
              <a:t>, Siegfried </a:t>
            </a:r>
            <a:r>
              <a:rPr lang="hu-HU" sz="1400" b="0" i="0" u="none" strike="noStrike" baseline="0" dirty="0" err="1">
                <a:solidFill>
                  <a:srgbClr val="FFCD00"/>
                </a:solidFill>
                <a:latin typeface="TimesNewRomanPSMT"/>
              </a:rPr>
              <a:t>Rupprecht</a:t>
            </a:r>
            <a:r>
              <a:rPr lang="hu-HU" sz="1400" b="0" i="0" u="none" strike="noStrike" baseline="0" dirty="0">
                <a:solidFill>
                  <a:srgbClr val="FFCD00"/>
                </a:solidFill>
                <a:latin typeface="TimesNewRomanPSMT"/>
              </a:rPr>
              <a:t>): </a:t>
            </a:r>
            <a:r>
              <a:rPr lang="hu-HU" sz="1400" b="0" i="0" u="none" strike="noStrike" baseline="0" dirty="0" err="1">
                <a:solidFill>
                  <a:srgbClr val="FFCD00"/>
                </a:solidFill>
                <a:latin typeface="TimesNewRomanPSMT"/>
              </a:rPr>
              <a:t>Guidelines</a:t>
            </a:r>
            <a:r>
              <a:rPr lang="hu-HU" sz="1400" b="0" i="0" u="none" strike="noStrike" baseline="0" dirty="0">
                <a:solidFill>
                  <a:srgbClr val="FFCD00"/>
                </a:solidFill>
                <a:latin typeface="TimesNewRomanPSMT"/>
              </a:rPr>
              <a:t>.</a:t>
            </a:r>
          </a:p>
          <a:p>
            <a:pPr algn="l">
              <a:spcBef>
                <a:spcPts val="0"/>
              </a:spcBef>
              <a:buNone/>
            </a:pPr>
            <a:r>
              <a:rPr lang="en-US" sz="1400" b="0" i="0" u="none" strike="noStrike" baseline="0" dirty="0">
                <a:solidFill>
                  <a:srgbClr val="FFCD00"/>
                </a:solidFill>
                <a:latin typeface="TimesNewRomanPSMT"/>
              </a:rPr>
              <a:t>Developing and Implementing a Sustainable Urban Mobility Plan. 2011. </a:t>
            </a:r>
            <a:endParaRPr lang="hu-HU" altLang="hu-HU" sz="1100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>
            <a:extLst>
              <a:ext uri="{FF2B5EF4-FFF2-40B4-BE49-F238E27FC236}">
                <a16:creationId xmlns:a16="http://schemas.microsoft.com/office/drawing/2014/main" id="{534CB9A2-4829-4E7F-A1E5-B1DB385331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4664" y="1194232"/>
            <a:ext cx="8243800" cy="4899248"/>
          </a:xfrm>
        </p:spPr>
        <p:txBody>
          <a:bodyPr/>
          <a:lstStyle/>
          <a:p>
            <a:pPr marL="0" indent="0" algn="just">
              <a:buNone/>
            </a:pPr>
            <a:r>
              <a:rPr lang="pt-BR" sz="2400" b="1" i="0" u="sng" strike="noStrike" baseline="0" dirty="0">
                <a:solidFill>
                  <a:srgbClr val="FFCD00"/>
                </a:solidFill>
                <a:latin typeface="TimesNewRomanPS-BoldMT"/>
              </a:rPr>
              <a:t>III. fázis: A terv kidolgozása</a:t>
            </a:r>
          </a:p>
          <a:p>
            <a:pPr algn="just"/>
            <a:r>
              <a:rPr lang="hu-HU" sz="2400" b="1" i="0" u="none" strike="noStrike" baseline="0" dirty="0">
                <a:solidFill>
                  <a:srgbClr val="FFCD00"/>
                </a:solidFill>
                <a:latin typeface="TimesNewRomanPS-BoldMT"/>
              </a:rPr>
              <a:t>Felelősségi körök meghatározása, források hozzárendelése</a:t>
            </a:r>
          </a:p>
          <a:p>
            <a:pPr lvl="1" algn="just"/>
            <a:r>
              <a:rPr lang="hu-HU" sz="2200" b="1" i="0" u="none" strike="noStrike" baseline="0" dirty="0">
                <a:solidFill>
                  <a:srgbClr val="FFCD00"/>
                </a:solidFill>
                <a:latin typeface="TimesNewRomanPS-BoldMT"/>
              </a:rPr>
              <a:t>Források és felelősségek hozzárendelése</a:t>
            </a:r>
          </a:p>
          <a:p>
            <a:pPr lvl="1" algn="just"/>
            <a:r>
              <a:rPr lang="hu-HU" sz="2200" b="1" i="0" u="none" strike="noStrike" baseline="0" dirty="0">
                <a:solidFill>
                  <a:srgbClr val="FFCD00"/>
                </a:solidFill>
                <a:latin typeface="TimesNewRomanPS-BoldMT"/>
              </a:rPr>
              <a:t>Cselekvési terv és költségvetés készítése</a:t>
            </a:r>
          </a:p>
          <a:p>
            <a:pPr algn="just"/>
            <a:r>
              <a:rPr lang="hu-HU" sz="2400" b="1" i="0" u="none" strike="noStrike" baseline="0" dirty="0">
                <a:solidFill>
                  <a:srgbClr val="FFCD00"/>
                </a:solidFill>
                <a:latin typeface="TimesNewRomanPS-BoldMT"/>
              </a:rPr>
              <a:t>Monitoring és értékelési rendszer kidolgozása és beépítése a tervbe</a:t>
            </a:r>
          </a:p>
          <a:p>
            <a:pPr lvl="1" algn="just"/>
            <a:r>
              <a:rPr lang="hu-HU" sz="2200" b="1" i="0" u="none" strike="noStrike" baseline="0" dirty="0">
                <a:solidFill>
                  <a:srgbClr val="FFCD00"/>
                </a:solidFill>
                <a:latin typeface="TimesNewRomanPS-BoldMT"/>
              </a:rPr>
              <a:t>Monitoring és értékelési szempontok meghatározása</a:t>
            </a:r>
          </a:p>
          <a:p>
            <a:pPr algn="just">
              <a:spcBef>
                <a:spcPts val="600"/>
              </a:spcBef>
            </a:pPr>
            <a:r>
              <a:rPr lang="hu-HU" sz="2400" b="1" i="0" u="none" strike="noStrike" baseline="0" dirty="0">
                <a:solidFill>
                  <a:srgbClr val="FFCD00"/>
                </a:solidFill>
              </a:rPr>
              <a:t>A Fenntartható városi mobilitási terv jóváhagyása</a:t>
            </a:r>
          </a:p>
          <a:p>
            <a:pPr lvl="1" algn="just"/>
            <a:r>
              <a:rPr lang="hu-HU" sz="2200" b="1" i="0" u="none" strike="noStrike" baseline="0" dirty="0">
                <a:solidFill>
                  <a:srgbClr val="FFCD00"/>
                </a:solidFill>
              </a:rPr>
              <a:t>Minőségellenőrzés</a:t>
            </a:r>
          </a:p>
          <a:p>
            <a:pPr lvl="1" algn="just"/>
            <a:r>
              <a:rPr lang="hu-HU" sz="2200" b="1" i="0" u="none" strike="noStrike" baseline="0" dirty="0">
                <a:solidFill>
                  <a:srgbClr val="FFCD00"/>
                </a:solidFill>
              </a:rPr>
              <a:t>Jóváhagyás a város vezetése (önkormányzati közgyűlés) által</a:t>
            </a:r>
          </a:p>
          <a:p>
            <a:pPr lvl="1" algn="just"/>
            <a:r>
              <a:rPr lang="hu-HU" sz="2200" b="1" i="0" u="none" strike="noStrike" baseline="0" dirty="0">
                <a:solidFill>
                  <a:srgbClr val="FFCD00"/>
                </a:solidFill>
              </a:rPr>
              <a:t>A terv elfogadottságának és támogatottságának erősítése</a:t>
            </a:r>
            <a:endParaRPr lang="hu-HU" altLang="hu-HU" sz="2200" dirty="0"/>
          </a:p>
        </p:txBody>
      </p:sp>
      <p:sp>
        <p:nvSpPr>
          <p:cNvPr id="26629" name="Dia számának helye 5">
            <a:extLst>
              <a:ext uri="{FF2B5EF4-FFF2-40B4-BE49-F238E27FC236}">
                <a16:creationId xmlns:a16="http://schemas.microsoft.com/office/drawing/2014/main" id="{1798162E-8D56-4E6B-8E9D-0BFE29C037D8}"/>
              </a:ext>
            </a:extLst>
          </p:cNvPr>
          <p:cNvSpPr txBox="1">
            <a:spLocks noGrp="1"/>
          </p:cNvSpPr>
          <p:nvPr/>
        </p:nvSpPr>
        <p:spPr bwMode="auto">
          <a:xfrm>
            <a:off x="7092950" y="6308725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tx2"/>
              </a:buClr>
              <a:buSzPct val="85000"/>
              <a:buChar char="•"/>
              <a:defRPr sz="2800" b="1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Arial" panose="020B0604020202020204" pitchFamily="34" charset="0"/>
              <a:buChar char="o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31805D28-BB59-4CD6-9BAF-B1E16BC5B13F}" type="slidenum">
              <a:rPr lang="hu-HU" altLang="hu-HU" sz="1800" b="0" smtClean="0">
                <a:solidFill>
                  <a:schemeClr val="accent1"/>
                </a:solidFill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13</a:t>
            </a:fld>
            <a:r>
              <a:rPr lang="hu-HU" altLang="hu-HU" sz="1800" b="0" dirty="0">
                <a:solidFill>
                  <a:schemeClr val="accent1"/>
                </a:solidFill>
              </a:rPr>
              <a:t>/56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21D6E389-1B7A-4D93-B7A6-EA778662FE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32656"/>
            <a:ext cx="7772400" cy="646331"/>
          </a:xfrm>
        </p:spPr>
        <p:txBody>
          <a:bodyPr/>
          <a:lstStyle/>
          <a:p>
            <a:r>
              <a:rPr lang="hu-HU" b="1" i="0" u="none" strike="noStrike" baseline="0" dirty="0">
                <a:solidFill>
                  <a:srgbClr val="FA8E43"/>
                </a:solidFill>
                <a:latin typeface="TimesNewRomanPS-BoldMT"/>
              </a:rPr>
              <a:t>Városi mobilitási terv - lépések</a:t>
            </a:r>
            <a:endParaRPr lang="hu-HU" altLang="hu-HU" sz="6000" dirty="0"/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D5AA95D1-5892-4CE5-B559-1C195B678B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345" y="6308725"/>
            <a:ext cx="748823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85000"/>
              <a:buChar char="•"/>
              <a:defRPr sz="2800" b="1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Arial" panose="020B0604020202020204" pitchFamily="34" charset="0"/>
              <a:buChar char="o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ts val="0"/>
              </a:spcBef>
              <a:buNone/>
            </a:pPr>
            <a:r>
              <a:rPr lang="hu-HU" altLang="hu-HU" sz="1400" b="0" dirty="0"/>
              <a:t>Forrás: </a:t>
            </a:r>
            <a:r>
              <a:rPr lang="hu-HU" sz="1400" b="0" i="0" u="none" strike="noStrike" baseline="0" dirty="0" err="1">
                <a:solidFill>
                  <a:srgbClr val="FFCD00"/>
                </a:solidFill>
                <a:latin typeface="TimesNewRomanPSMT"/>
              </a:rPr>
              <a:t>Rupprecht</a:t>
            </a:r>
            <a:r>
              <a:rPr lang="hu-HU" sz="1400" b="0" i="0" u="none" strike="noStrike" baseline="0" dirty="0">
                <a:solidFill>
                  <a:srgbClr val="FFCD00"/>
                </a:solidFill>
                <a:latin typeface="TimesNewRomanPSMT"/>
              </a:rPr>
              <a:t> </a:t>
            </a:r>
            <a:r>
              <a:rPr lang="hu-HU" sz="1400" b="0" i="0" u="none" strike="noStrike" baseline="0" dirty="0" err="1">
                <a:solidFill>
                  <a:srgbClr val="FFCD00"/>
                </a:solidFill>
                <a:latin typeface="TimesNewRomanPSMT"/>
              </a:rPr>
              <a:t>Consult</a:t>
            </a:r>
            <a:r>
              <a:rPr lang="hu-HU" sz="1400" b="0" i="0" u="none" strike="noStrike" baseline="0" dirty="0">
                <a:solidFill>
                  <a:srgbClr val="FFCD00"/>
                </a:solidFill>
                <a:latin typeface="TimesNewRomanPSMT"/>
              </a:rPr>
              <a:t> (Sebastian </a:t>
            </a:r>
            <a:r>
              <a:rPr lang="hu-HU" sz="1400" b="0" i="0" u="none" strike="noStrike" baseline="0" dirty="0" err="1">
                <a:solidFill>
                  <a:srgbClr val="FFCD00"/>
                </a:solidFill>
                <a:latin typeface="TimesNewRomanPSMT"/>
              </a:rPr>
              <a:t>Bührmann</a:t>
            </a:r>
            <a:r>
              <a:rPr lang="hu-HU" sz="1400" b="0" i="0" u="none" strike="noStrike" baseline="0" dirty="0">
                <a:solidFill>
                  <a:srgbClr val="FFCD00"/>
                </a:solidFill>
                <a:latin typeface="TimesNewRomanPSMT"/>
              </a:rPr>
              <a:t>, Frank </a:t>
            </a:r>
            <a:r>
              <a:rPr lang="hu-HU" sz="1400" b="0" i="0" u="none" strike="noStrike" baseline="0" dirty="0" err="1">
                <a:solidFill>
                  <a:srgbClr val="FFCD00"/>
                </a:solidFill>
                <a:latin typeface="TimesNewRomanPSMT"/>
              </a:rPr>
              <a:t>Wefering</a:t>
            </a:r>
            <a:r>
              <a:rPr lang="hu-HU" sz="1400" b="0" i="0" u="none" strike="noStrike" baseline="0" dirty="0">
                <a:solidFill>
                  <a:srgbClr val="FFCD00"/>
                </a:solidFill>
                <a:latin typeface="TimesNewRomanPSMT"/>
              </a:rPr>
              <a:t>, Siegfried </a:t>
            </a:r>
            <a:r>
              <a:rPr lang="hu-HU" sz="1400" b="0" i="0" u="none" strike="noStrike" baseline="0" dirty="0" err="1">
                <a:solidFill>
                  <a:srgbClr val="FFCD00"/>
                </a:solidFill>
                <a:latin typeface="TimesNewRomanPSMT"/>
              </a:rPr>
              <a:t>Rupprecht</a:t>
            </a:r>
            <a:r>
              <a:rPr lang="hu-HU" sz="1400" b="0" i="0" u="none" strike="noStrike" baseline="0" dirty="0">
                <a:solidFill>
                  <a:srgbClr val="FFCD00"/>
                </a:solidFill>
                <a:latin typeface="TimesNewRomanPSMT"/>
              </a:rPr>
              <a:t>): </a:t>
            </a:r>
            <a:r>
              <a:rPr lang="hu-HU" sz="1400" b="0" i="0" u="none" strike="noStrike" baseline="0" dirty="0" err="1">
                <a:solidFill>
                  <a:srgbClr val="FFCD00"/>
                </a:solidFill>
                <a:latin typeface="TimesNewRomanPSMT"/>
              </a:rPr>
              <a:t>Guidelines</a:t>
            </a:r>
            <a:r>
              <a:rPr lang="hu-HU" sz="1400" b="0" i="0" u="none" strike="noStrike" baseline="0" dirty="0">
                <a:solidFill>
                  <a:srgbClr val="FFCD00"/>
                </a:solidFill>
                <a:latin typeface="TimesNewRomanPSMT"/>
              </a:rPr>
              <a:t>.</a:t>
            </a:r>
          </a:p>
          <a:p>
            <a:pPr algn="l">
              <a:spcBef>
                <a:spcPts val="0"/>
              </a:spcBef>
              <a:buNone/>
            </a:pPr>
            <a:r>
              <a:rPr lang="en-US" sz="1400" b="0" i="0" u="none" strike="noStrike" baseline="0" dirty="0">
                <a:solidFill>
                  <a:srgbClr val="FFCD00"/>
                </a:solidFill>
                <a:latin typeface="TimesNewRomanPSMT"/>
              </a:rPr>
              <a:t>Developing and Implementing a Sustainable Urban Mobility Plan. 2011. </a:t>
            </a:r>
            <a:endParaRPr lang="hu-HU" altLang="hu-HU" sz="1100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>
            <a:extLst>
              <a:ext uri="{FF2B5EF4-FFF2-40B4-BE49-F238E27FC236}">
                <a16:creationId xmlns:a16="http://schemas.microsoft.com/office/drawing/2014/main" id="{91F856F2-EE03-42D5-AEAF-002E50DA24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51345" y="1340769"/>
            <a:ext cx="8125111" cy="4755232"/>
          </a:xfrm>
        </p:spPr>
        <p:txBody>
          <a:bodyPr/>
          <a:lstStyle/>
          <a:p>
            <a:pPr marL="0" indent="0" algn="l">
              <a:buNone/>
            </a:pPr>
            <a:r>
              <a:rPr lang="hu-HU" sz="2400" b="1" i="0" u="sng" strike="noStrike" baseline="0" dirty="0">
                <a:solidFill>
                  <a:srgbClr val="FFCD00"/>
                </a:solidFill>
                <a:latin typeface="TimesNewRomanPS-BoldMT"/>
              </a:rPr>
              <a:t>IV. fázis: A terv végrehajtása</a:t>
            </a:r>
          </a:p>
          <a:p>
            <a:pPr algn="just"/>
            <a:r>
              <a:rPr lang="hu-HU" sz="2400" b="1" i="0" u="none" strike="noStrike" baseline="0" dirty="0">
                <a:solidFill>
                  <a:srgbClr val="FFCD00"/>
                </a:solidFill>
                <a:latin typeface="TimesNewRomanPS-BoldMT"/>
              </a:rPr>
              <a:t>A végrehajtás során megfelelő irányítás és kommunikáció biztosítása</a:t>
            </a:r>
          </a:p>
          <a:p>
            <a:pPr lvl="1" algn="just"/>
            <a:r>
              <a:rPr lang="hu-HU" sz="2200" b="1" i="0" u="none" strike="noStrike" baseline="0" dirty="0">
                <a:solidFill>
                  <a:srgbClr val="FFCD00"/>
                </a:solidFill>
                <a:latin typeface="TimesNewRomanPS-BoldMT"/>
              </a:rPr>
              <a:t>A terv megvalósulásának irányítása</a:t>
            </a:r>
          </a:p>
          <a:p>
            <a:pPr lvl="1" algn="just"/>
            <a:r>
              <a:rPr lang="hu-HU" sz="2200" b="1" i="0" u="none" strike="noStrike" baseline="0" dirty="0">
                <a:solidFill>
                  <a:srgbClr val="FFCD00"/>
                </a:solidFill>
                <a:latin typeface="TimesNewRomanPS-BoldMT"/>
              </a:rPr>
              <a:t>Az érintettek tájékoztatása és bevonása</a:t>
            </a:r>
          </a:p>
          <a:p>
            <a:pPr lvl="1" algn="just"/>
            <a:r>
              <a:rPr lang="hu-HU" sz="2200" b="1" i="0" u="none" strike="noStrike" baseline="0" dirty="0">
                <a:solidFill>
                  <a:srgbClr val="FFCD00"/>
                </a:solidFill>
                <a:latin typeface="TimesNewRomanPS-BoldMT"/>
              </a:rPr>
              <a:t>A céloknak megfelelő előrehaladás ellenőrzése</a:t>
            </a:r>
          </a:p>
          <a:p>
            <a:pPr algn="just"/>
            <a:r>
              <a:rPr lang="hu-HU" sz="2400" b="1" i="0" u="none" strike="noStrike" baseline="0" dirty="0">
                <a:solidFill>
                  <a:srgbClr val="FFCD00"/>
                </a:solidFill>
                <a:latin typeface="TimesNewRomanPS-BoldMT"/>
              </a:rPr>
              <a:t>Visszacsatolás, tanulságok levonása</a:t>
            </a:r>
          </a:p>
          <a:p>
            <a:pPr lvl="1" algn="just"/>
            <a:r>
              <a:rPr lang="pt-BR" sz="2200" b="1" i="0" u="none" strike="noStrike" baseline="0" dirty="0">
                <a:solidFill>
                  <a:srgbClr val="FFCD00"/>
                </a:solidFill>
                <a:latin typeface="TimesNewRomanPS-BoldMT"/>
              </a:rPr>
              <a:t>Rendszeres frissítés, naprakész terv</a:t>
            </a:r>
          </a:p>
          <a:p>
            <a:pPr lvl="1" algn="just"/>
            <a:r>
              <a:rPr lang="hu-HU" sz="2200" b="1" i="0" u="none" strike="noStrike" baseline="0" dirty="0">
                <a:solidFill>
                  <a:srgbClr val="FFCD00"/>
                </a:solidFill>
                <a:latin typeface="TimesNewRomanPS-BoldMT"/>
              </a:rPr>
              <a:t>A célok elérésének vizsgálata – a siker- és kudarctényezők</a:t>
            </a:r>
          </a:p>
          <a:p>
            <a:pPr lvl="1" algn="just"/>
            <a:r>
              <a:rPr lang="hu-HU" sz="2200" b="1" i="0" u="none" strike="noStrike" baseline="0" dirty="0">
                <a:solidFill>
                  <a:srgbClr val="FFCD00"/>
                </a:solidFill>
                <a:latin typeface="TimesNewRomanPS-BoldMT"/>
              </a:rPr>
              <a:t>megértése</a:t>
            </a:r>
          </a:p>
          <a:p>
            <a:pPr lvl="1" algn="just"/>
            <a:r>
              <a:rPr lang="hu-HU" sz="2200" b="1" i="0" u="none" strike="noStrike" baseline="0" dirty="0">
                <a:solidFill>
                  <a:srgbClr val="FFCD00"/>
                </a:solidFill>
                <a:latin typeface="TimesNewRomanPS-BoldMT"/>
              </a:rPr>
              <a:t>A következő tervciklus új kihívásainak rögzítése</a:t>
            </a:r>
            <a:endParaRPr lang="hu-HU" altLang="hu-HU" sz="2200" dirty="0"/>
          </a:p>
        </p:txBody>
      </p:sp>
      <p:sp>
        <p:nvSpPr>
          <p:cNvPr id="27653" name="Dia számának helye 5">
            <a:extLst>
              <a:ext uri="{FF2B5EF4-FFF2-40B4-BE49-F238E27FC236}">
                <a16:creationId xmlns:a16="http://schemas.microsoft.com/office/drawing/2014/main" id="{2D668870-F627-401B-9C9C-206F9D5DB072}"/>
              </a:ext>
            </a:extLst>
          </p:cNvPr>
          <p:cNvSpPr txBox="1">
            <a:spLocks noGrp="1"/>
          </p:cNvSpPr>
          <p:nvPr/>
        </p:nvSpPr>
        <p:spPr bwMode="auto">
          <a:xfrm>
            <a:off x="7092950" y="6308725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tx2"/>
              </a:buClr>
              <a:buSzPct val="85000"/>
              <a:buChar char="•"/>
              <a:defRPr sz="2800" b="1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Arial" panose="020B0604020202020204" pitchFamily="34" charset="0"/>
              <a:buChar char="o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B5197026-6C71-45F3-9EC4-B6941E8EE70C}" type="slidenum">
              <a:rPr lang="hu-HU" altLang="hu-HU" sz="1800" b="0" smtClean="0">
                <a:solidFill>
                  <a:schemeClr val="accent1"/>
                </a:solidFill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14</a:t>
            </a:fld>
            <a:r>
              <a:rPr lang="hu-HU" altLang="hu-HU" sz="1800" b="0" dirty="0">
                <a:solidFill>
                  <a:schemeClr val="accent1"/>
                </a:solidFill>
              </a:rPr>
              <a:t>/56</a:t>
            </a:r>
          </a:p>
        </p:txBody>
      </p:sp>
      <p:sp>
        <p:nvSpPr>
          <p:cNvPr id="2" name="Text Box 6">
            <a:extLst>
              <a:ext uri="{FF2B5EF4-FFF2-40B4-BE49-F238E27FC236}">
                <a16:creationId xmlns:a16="http://schemas.microsoft.com/office/drawing/2014/main" id="{83B81F79-1F15-416B-8F6D-6C6863D973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345" y="6308725"/>
            <a:ext cx="748823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85000"/>
              <a:buChar char="•"/>
              <a:defRPr sz="2800" b="1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Arial" panose="020B0604020202020204" pitchFamily="34" charset="0"/>
              <a:buChar char="o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ts val="0"/>
              </a:spcBef>
              <a:buNone/>
            </a:pPr>
            <a:r>
              <a:rPr lang="hu-HU" altLang="hu-HU" sz="1400" b="0" dirty="0"/>
              <a:t>Forrás: </a:t>
            </a:r>
            <a:r>
              <a:rPr lang="hu-HU" sz="1400" b="0" i="0" u="none" strike="noStrike" baseline="0" dirty="0" err="1">
                <a:solidFill>
                  <a:srgbClr val="FFCD00"/>
                </a:solidFill>
                <a:latin typeface="TimesNewRomanPSMT"/>
              </a:rPr>
              <a:t>Rupprecht</a:t>
            </a:r>
            <a:r>
              <a:rPr lang="hu-HU" sz="1400" b="0" i="0" u="none" strike="noStrike" baseline="0" dirty="0">
                <a:solidFill>
                  <a:srgbClr val="FFCD00"/>
                </a:solidFill>
                <a:latin typeface="TimesNewRomanPSMT"/>
              </a:rPr>
              <a:t> </a:t>
            </a:r>
            <a:r>
              <a:rPr lang="hu-HU" sz="1400" b="0" i="0" u="none" strike="noStrike" baseline="0" dirty="0" err="1">
                <a:solidFill>
                  <a:srgbClr val="FFCD00"/>
                </a:solidFill>
                <a:latin typeface="TimesNewRomanPSMT"/>
              </a:rPr>
              <a:t>Consult</a:t>
            </a:r>
            <a:r>
              <a:rPr lang="hu-HU" sz="1400" b="0" i="0" u="none" strike="noStrike" baseline="0" dirty="0">
                <a:solidFill>
                  <a:srgbClr val="FFCD00"/>
                </a:solidFill>
                <a:latin typeface="TimesNewRomanPSMT"/>
              </a:rPr>
              <a:t> (Sebastian </a:t>
            </a:r>
            <a:r>
              <a:rPr lang="hu-HU" sz="1400" b="0" i="0" u="none" strike="noStrike" baseline="0" dirty="0" err="1">
                <a:solidFill>
                  <a:srgbClr val="FFCD00"/>
                </a:solidFill>
                <a:latin typeface="TimesNewRomanPSMT"/>
              </a:rPr>
              <a:t>Bührmann</a:t>
            </a:r>
            <a:r>
              <a:rPr lang="hu-HU" sz="1400" b="0" i="0" u="none" strike="noStrike" baseline="0" dirty="0">
                <a:solidFill>
                  <a:srgbClr val="FFCD00"/>
                </a:solidFill>
                <a:latin typeface="TimesNewRomanPSMT"/>
              </a:rPr>
              <a:t>, Frank </a:t>
            </a:r>
            <a:r>
              <a:rPr lang="hu-HU" sz="1400" b="0" i="0" u="none" strike="noStrike" baseline="0" dirty="0" err="1">
                <a:solidFill>
                  <a:srgbClr val="FFCD00"/>
                </a:solidFill>
                <a:latin typeface="TimesNewRomanPSMT"/>
              </a:rPr>
              <a:t>Wefering</a:t>
            </a:r>
            <a:r>
              <a:rPr lang="hu-HU" sz="1400" b="0" i="0" u="none" strike="noStrike" baseline="0" dirty="0">
                <a:solidFill>
                  <a:srgbClr val="FFCD00"/>
                </a:solidFill>
                <a:latin typeface="TimesNewRomanPSMT"/>
              </a:rPr>
              <a:t>, Siegfried </a:t>
            </a:r>
            <a:r>
              <a:rPr lang="hu-HU" sz="1400" b="0" i="0" u="none" strike="noStrike" baseline="0" dirty="0" err="1">
                <a:solidFill>
                  <a:srgbClr val="FFCD00"/>
                </a:solidFill>
                <a:latin typeface="TimesNewRomanPSMT"/>
              </a:rPr>
              <a:t>Rupprecht</a:t>
            </a:r>
            <a:r>
              <a:rPr lang="hu-HU" sz="1400" b="0" i="0" u="none" strike="noStrike" baseline="0" dirty="0">
                <a:solidFill>
                  <a:srgbClr val="FFCD00"/>
                </a:solidFill>
                <a:latin typeface="TimesNewRomanPSMT"/>
              </a:rPr>
              <a:t>): </a:t>
            </a:r>
            <a:r>
              <a:rPr lang="hu-HU" sz="1400" b="0" i="0" u="none" strike="noStrike" baseline="0" dirty="0" err="1">
                <a:solidFill>
                  <a:srgbClr val="FFCD00"/>
                </a:solidFill>
                <a:latin typeface="TimesNewRomanPSMT"/>
              </a:rPr>
              <a:t>Guidelines</a:t>
            </a:r>
            <a:r>
              <a:rPr lang="hu-HU" sz="1400" b="0" i="0" u="none" strike="noStrike" baseline="0" dirty="0">
                <a:solidFill>
                  <a:srgbClr val="FFCD00"/>
                </a:solidFill>
                <a:latin typeface="TimesNewRomanPSMT"/>
              </a:rPr>
              <a:t>.</a:t>
            </a:r>
          </a:p>
          <a:p>
            <a:pPr algn="l">
              <a:spcBef>
                <a:spcPts val="0"/>
              </a:spcBef>
              <a:buNone/>
            </a:pPr>
            <a:r>
              <a:rPr lang="en-US" sz="1400" b="0" i="0" u="none" strike="noStrike" baseline="0" dirty="0">
                <a:solidFill>
                  <a:srgbClr val="FFCD00"/>
                </a:solidFill>
                <a:latin typeface="TimesNewRomanPSMT"/>
              </a:rPr>
              <a:t>Developing and Implementing a Sustainable Urban Mobility Plan. 2011. </a:t>
            </a:r>
            <a:endParaRPr lang="hu-HU" altLang="hu-HU" sz="1100" b="0" dirty="0">
              <a:solidFill>
                <a:schemeClr val="tx1"/>
              </a:solidFill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F72E4D8E-3189-4E6B-B3A6-31589F6B54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32656"/>
            <a:ext cx="7772400" cy="646331"/>
          </a:xfrm>
        </p:spPr>
        <p:txBody>
          <a:bodyPr/>
          <a:lstStyle/>
          <a:p>
            <a:r>
              <a:rPr lang="hu-HU" b="1" i="0" u="none" strike="noStrike" baseline="0" dirty="0">
                <a:solidFill>
                  <a:srgbClr val="FA8E43"/>
                </a:solidFill>
                <a:latin typeface="TimesNewRomanPS-BoldMT"/>
              </a:rPr>
              <a:t>Városi mobilitási terv - lépések</a:t>
            </a:r>
            <a:endParaRPr lang="hu-HU" altLang="hu-HU" sz="6000" dirty="0"/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>
            <a:extLst>
              <a:ext uri="{FF2B5EF4-FFF2-40B4-BE49-F238E27FC236}">
                <a16:creationId xmlns:a16="http://schemas.microsoft.com/office/drawing/2014/main" id="{9CBB301F-E437-4B22-8E0C-56B6EE725E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512" y="74369"/>
            <a:ext cx="7800975" cy="6734175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46B05D70-748B-4CAD-80E8-A16508F8E5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59832" y="74369"/>
            <a:ext cx="4534272" cy="400110"/>
          </a:xfrm>
        </p:spPr>
        <p:txBody>
          <a:bodyPr/>
          <a:lstStyle/>
          <a:p>
            <a:r>
              <a:rPr lang="hu-HU" sz="2000" b="1" i="0" u="none" strike="noStrike" baseline="0" dirty="0">
                <a:solidFill>
                  <a:schemeClr val="bg2"/>
                </a:solidFill>
                <a:latin typeface="TimesNewRomanPS-BoldMT"/>
              </a:rPr>
              <a:t>Városi mobilitási terv - lépések</a:t>
            </a:r>
            <a:endParaRPr lang="hu-HU" altLang="hu-HU" sz="4000" dirty="0">
              <a:solidFill>
                <a:schemeClr val="bg2"/>
              </a:solidFill>
            </a:endParaRP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EDD86BB0-DB75-4007-8799-1E20826456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512" y="6285324"/>
            <a:ext cx="698539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85000"/>
              <a:buChar char="•"/>
              <a:defRPr sz="2800" b="1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Arial" panose="020B0604020202020204" pitchFamily="34" charset="0"/>
              <a:buChar char="o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ts val="0"/>
              </a:spcBef>
              <a:buClrTx/>
              <a:buSzTx/>
              <a:buFontTx/>
              <a:buNone/>
            </a:pPr>
            <a:r>
              <a:rPr lang="hu-HU" altLang="hu-HU" sz="1400" b="0" dirty="0">
                <a:solidFill>
                  <a:schemeClr val="bg2"/>
                </a:solidFill>
              </a:rPr>
              <a:t>Forrás: </a:t>
            </a:r>
            <a:r>
              <a:rPr lang="hu-HU" sz="1400" b="0" dirty="0">
                <a:solidFill>
                  <a:schemeClr val="bg2"/>
                </a:solidFill>
                <a:effectLst/>
                <a:latin typeface="+mn-lt"/>
              </a:rPr>
              <a:t>Fenntartható Városi Mobilitási </a:t>
            </a:r>
          </a:p>
          <a:p>
            <a:pPr eaLnBrk="1" hangingPunct="1">
              <a:spcBef>
                <a:spcPts val="0"/>
              </a:spcBef>
              <a:buClrTx/>
              <a:buSzTx/>
              <a:buFontTx/>
              <a:buNone/>
            </a:pPr>
            <a:r>
              <a:rPr lang="hu-HU" sz="1400" b="0" dirty="0">
                <a:solidFill>
                  <a:schemeClr val="bg2"/>
                </a:solidFill>
                <a:effectLst/>
                <a:latin typeface="+mn-lt"/>
              </a:rPr>
              <a:t>Tervek kidolgozása és végrehajtása Útmutató 2014</a:t>
            </a:r>
            <a:r>
              <a:rPr lang="hu-HU" altLang="hu-HU" sz="1400" b="0" dirty="0">
                <a:solidFill>
                  <a:schemeClr val="bg2"/>
                </a:solidFill>
                <a:latin typeface="+mn-lt"/>
              </a:rPr>
              <a:t> </a:t>
            </a:r>
          </a:p>
        </p:txBody>
      </p:sp>
      <p:sp>
        <p:nvSpPr>
          <p:cNvPr id="28677" name="Dia számának helye 5">
            <a:extLst>
              <a:ext uri="{FF2B5EF4-FFF2-40B4-BE49-F238E27FC236}">
                <a16:creationId xmlns:a16="http://schemas.microsoft.com/office/drawing/2014/main" id="{F80C9738-9AE5-41B8-ABC3-088C6A32E3E7}"/>
              </a:ext>
            </a:extLst>
          </p:cNvPr>
          <p:cNvSpPr txBox="1">
            <a:spLocks noGrp="1"/>
          </p:cNvSpPr>
          <p:nvPr/>
        </p:nvSpPr>
        <p:spPr bwMode="auto">
          <a:xfrm>
            <a:off x="7216556" y="6370164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tx2"/>
              </a:buClr>
              <a:buSzPct val="85000"/>
              <a:buChar char="•"/>
              <a:defRPr sz="2800" b="1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Arial" panose="020B0604020202020204" pitchFamily="34" charset="0"/>
              <a:buChar char="o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68BE538C-557C-48DA-90B8-056F0FCDE07A}" type="slidenum">
              <a:rPr lang="hu-HU" altLang="hu-HU" sz="1800" b="0" smtClean="0">
                <a:solidFill>
                  <a:schemeClr val="accent1"/>
                </a:solidFill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15</a:t>
            </a:fld>
            <a:r>
              <a:rPr lang="hu-HU" altLang="hu-HU" sz="1800" b="0" dirty="0">
                <a:solidFill>
                  <a:schemeClr val="accent1"/>
                </a:solidFill>
              </a:rPr>
              <a:t>/56</a:t>
            </a: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4">
            <a:extLst>
              <a:ext uri="{FF2B5EF4-FFF2-40B4-BE49-F238E27FC236}">
                <a16:creationId xmlns:a16="http://schemas.microsoft.com/office/drawing/2014/main" id="{827CE338-E5BE-4D73-88C1-2B1226532E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13967"/>
            <a:ext cx="7772400" cy="646331"/>
          </a:xfrm>
        </p:spPr>
        <p:txBody>
          <a:bodyPr/>
          <a:lstStyle/>
          <a:p>
            <a:r>
              <a:rPr lang="hu-HU" b="1" i="0" u="none" strike="noStrike" baseline="0" dirty="0">
                <a:solidFill>
                  <a:srgbClr val="FA8E43"/>
                </a:solidFill>
                <a:latin typeface="TimesNewRomanPS-BoldMT"/>
              </a:rPr>
              <a:t>Városi mobilitási terv - módszerek</a:t>
            </a:r>
            <a:endParaRPr lang="hu-HU" altLang="hu-HU" sz="6000" dirty="0"/>
          </a:p>
        </p:txBody>
      </p:sp>
      <p:sp>
        <p:nvSpPr>
          <p:cNvPr id="29701" name="Text Box 7">
            <a:extLst>
              <a:ext uri="{FF2B5EF4-FFF2-40B4-BE49-F238E27FC236}">
                <a16:creationId xmlns:a16="http://schemas.microsoft.com/office/drawing/2014/main" id="{D3567B4D-FC87-4D35-A39C-9417960BEF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798604"/>
            <a:ext cx="8568952" cy="5398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85000"/>
              <a:buChar char="•"/>
              <a:defRPr sz="2800" b="1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Arial" panose="020B0604020202020204" pitchFamily="34" charset="0"/>
              <a:buChar char="o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marL="457200" indent="-457200" algn="just"/>
            <a:r>
              <a:rPr lang="hu-HU" sz="2400" b="1" i="0" u="none" strike="noStrike" baseline="0" dirty="0">
                <a:solidFill>
                  <a:srgbClr val="FFCD00"/>
                </a:solidFill>
                <a:latin typeface="TimesNewRomanPS-BoldMT"/>
              </a:rPr>
              <a:t>Az alkalmazásra javasolt módszer fő jellemzői</a:t>
            </a:r>
            <a:r>
              <a:rPr lang="hu-HU" b="1" i="0" u="none" strike="noStrike" baseline="0" dirty="0">
                <a:solidFill>
                  <a:srgbClr val="FFCD00"/>
                </a:solidFill>
                <a:latin typeface="TimesNewRomanPS-BoldMT"/>
              </a:rPr>
              <a:t>:</a:t>
            </a:r>
            <a:endParaRPr lang="hu-HU" sz="1800" b="1" i="0" u="none" strike="noStrike" baseline="0" dirty="0">
              <a:solidFill>
                <a:srgbClr val="FFCD00"/>
              </a:solidFill>
              <a:latin typeface="TimesNewRomanPS-BoldMT"/>
            </a:endParaRPr>
          </a:p>
          <a:p>
            <a:pPr lvl="1" algn="just"/>
            <a:r>
              <a:rPr lang="hu-HU" sz="2200" b="1" i="0" u="none" strike="noStrike" baseline="0" dirty="0">
                <a:solidFill>
                  <a:srgbClr val="FFCD00"/>
                </a:solidFill>
                <a:latin typeface="TimesNewRomanPS-BoldMT"/>
              </a:rPr>
              <a:t>részvételen alapuló megközelítés,</a:t>
            </a:r>
          </a:p>
          <a:p>
            <a:pPr lvl="1" algn="just"/>
            <a:r>
              <a:rPr lang="hu-HU" sz="2200" b="1" i="0" u="none" strike="noStrike" baseline="0" dirty="0">
                <a:solidFill>
                  <a:srgbClr val="FFCD00"/>
                </a:solidFill>
                <a:latin typeface="TimesNewRomanPS-BoldMT"/>
              </a:rPr>
              <a:t>fenntarthatóság iránti elkötelezettség,</a:t>
            </a:r>
          </a:p>
          <a:p>
            <a:pPr lvl="1" algn="just"/>
            <a:r>
              <a:rPr lang="hu-HU" sz="2200" b="1" i="0" u="none" strike="noStrike" baseline="0" dirty="0">
                <a:solidFill>
                  <a:srgbClr val="FFCD00"/>
                </a:solidFill>
                <a:latin typeface="TimesNewRomanPS-BoldMT"/>
              </a:rPr>
              <a:t>integrált szemléletmód,</a:t>
            </a:r>
          </a:p>
          <a:p>
            <a:pPr lvl="1" algn="just"/>
            <a:r>
              <a:rPr lang="hu-HU" sz="2200" b="1" i="0" u="none" strike="noStrike" baseline="0" dirty="0">
                <a:solidFill>
                  <a:srgbClr val="FFCD00"/>
                </a:solidFill>
                <a:latin typeface="TimesNewRomanPS-BoldMT"/>
              </a:rPr>
              <a:t>átfogó fenntartható fejlesztési stratégiába ágyazott jövőkép,</a:t>
            </a:r>
          </a:p>
          <a:p>
            <a:pPr lvl="1" algn="just"/>
            <a:r>
              <a:rPr lang="hu-HU" sz="2200" b="1" i="0" u="none" strike="noStrike" baseline="0" dirty="0">
                <a:solidFill>
                  <a:srgbClr val="FFCD00"/>
                </a:solidFill>
                <a:latin typeface="TimesNewRomanPS-BoldMT"/>
              </a:rPr>
              <a:t>a közlekedés költségeinek és hasznainak számbavétele.</a:t>
            </a:r>
          </a:p>
          <a:p>
            <a:pPr marL="457200" indent="-457200" algn="just"/>
            <a:r>
              <a:rPr lang="hu-HU" sz="2400" dirty="0">
                <a:solidFill>
                  <a:srgbClr val="FFCD00"/>
                </a:solidFill>
                <a:latin typeface="TimesNewRomanPS-BoldMT"/>
              </a:rPr>
              <a:t>A </a:t>
            </a:r>
            <a:r>
              <a:rPr lang="hu-HU" sz="2200" dirty="0">
                <a:solidFill>
                  <a:srgbClr val="FFCD00"/>
                </a:solidFill>
                <a:latin typeface="TimesNewRomanPS-BoldMT"/>
              </a:rPr>
              <a:t>városi</a:t>
            </a:r>
            <a:r>
              <a:rPr lang="hu-HU" sz="2400" dirty="0">
                <a:solidFill>
                  <a:srgbClr val="FFCD00"/>
                </a:solidFill>
                <a:latin typeface="TimesNewRomanPS-BoldMT"/>
              </a:rPr>
              <a:t> mobilitási jövőképek, szcenáriók elkészítésekor használható eljárások:</a:t>
            </a:r>
          </a:p>
          <a:p>
            <a:pPr lvl="1" algn="just"/>
            <a:r>
              <a:rPr lang="hu-HU" sz="2200" b="1" i="0" u="none" strike="noStrike" baseline="0" dirty="0">
                <a:solidFill>
                  <a:srgbClr val="FFCD00"/>
                </a:solidFill>
                <a:latin typeface="TimesNewRomanPS-BoldMT"/>
              </a:rPr>
              <a:t>integrált közlekedési és terület-felhasználási tervező rendszerek,</a:t>
            </a:r>
          </a:p>
          <a:p>
            <a:pPr lvl="1" algn="just"/>
            <a:r>
              <a:rPr lang="hu-HU" sz="2200" b="1" i="0" u="none" strike="noStrike" baseline="0" dirty="0">
                <a:solidFill>
                  <a:srgbClr val="FFCD00"/>
                </a:solidFill>
                <a:latin typeface="TimesNewRomanPS-BoldMT"/>
              </a:rPr>
              <a:t>négy lépcsős közlekedési modellezés,</a:t>
            </a:r>
          </a:p>
          <a:p>
            <a:pPr lvl="1" algn="just"/>
            <a:r>
              <a:rPr lang="hu-HU" sz="2200" b="1" i="0" u="none" strike="noStrike" baseline="0" dirty="0">
                <a:solidFill>
                  <a:srgbClr val="FFCD00"/>
                </a:solidFill>
                <a:latin typeface="TimesNewRomanPS-BoldMT"/>
              </a:rPr>
              <a:t>multimodális modellek,</a:t>
            </a:r>
          </a:p>
          <a:p>
            <a:pPr lvl="1" algn="just"/>
            <a:r>
              <a:rPr lang="hu-HU" sz="2200" b="1" i="0" u="none" strike="noStrike" baseline="0" dirty="0">
                <a:solidFill>
                  <a:srgbClr val="FFCD00"/>
                </a:solidFill>
                <a:latin typeface="TimesNewRomanPS-BoldMT"/>
              </a:rPr>
              <a:t>egy módra vonatkozó (</a:t>
            </a:r>
            <a:r>
              <a:rPr lang="hu-HU" sz="2200" b="1" i="0" u="none" strike="noStrike" baseline="0" dirty="0" err="1">
                <a:solidFill>
                  <a:srgbClr val="FFCD00"/>
                </a:solidFill>
                <a:latin typeface="TimesNewRomanPS-BoldMT"/>
              </a:rPr>
              <a:t>unimodális</a:t>
            </a:r>
            <a:r>
              <a:rPr lang="hu-HU" sz="2200" b="1" i="0" u="none" strike="noStrike" baseline="0" dirty="0">
                <a:solidFill>
                  <a:srgbClr val="FFCD00"/>
                </a:solidFill>
                <a:latin typeface="TimesNewRomanPS-BoldMT"/>
              </a:rPr>
              <a:t>) modellek,</a:t>
            </a:r>
          </a:p>
          <a:p>
            <a:pPr lvl="1" algn="just"/>
            <a:r>
              <a:rPr lang="hu-HU" sz="2200" b="1" i="0" u="none" strike="noStrike" baseline="0" dirty="0" err="1">
                <a:solidFill>
                  <a:srgbClr val="FFCD00"/>
                </a:solidFill>
                <a:latin typeface="TimesNewRomanPS-BoldMT"/>
              </a:rPr>
              <a:t>mikroszimulációs</a:t>
            </a:r>
            <a:r>
              <a:rPr lang="hu-HU" sz="2200" b="1" i="0" u="none" strike="noStrike" baseline="0" dirty="0">
                <a:solidFill>
                  <a:srgbClr val="FFCD00"/>
                </a:solidFill>
                <a:latin typeface="TimesNewRomanPS-BoldMT"/>
              </a:rPr>
              <a:t> tervező programok.</a:t>
            </a:r>
            <a:endParaRPr lang="hu-HU" altLang="hu-HU" sz="2200" dirty="0"/>
          </a:p>
        </p:txBody>
      </p:sp>
      <p:sp>
        <p:nvSpPr>
          <p:cNvPr id="29702" name="Dia számának helye 5">
            <a:extLst>
              <a:ext uri="{FF2B5EF4-FFF2-40B4-BE49-F238E27FC236}">
                <a16:creationId xmlns:a16="http://schemas.microsoft.com/office/drawing/2014/main" id="{09A6CA94-F4A5-4C00-BCDE-807789174BD4}"/>
              </a:ext>
            </a:extLst>
          </p:cNvPr>
          <p:cNvSpPr txBox="1">
            <a:spLocks noGrp="1"/>
          </p:cNvSpPr>
          <p:nvPr/>
        </p:nvSpPr>
        <p:spPr bwMode="auto">
          <a:xfrm>
            <a:off x="7092950" y="6308725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tx2"/>
              </a:buClr>
              <a:buSzPct val="85000"/>
              <a:buChar char="•"/>
              <a:defRPr sz="2800" b="1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Arial" panose="020B0604020202020204" pitchFamily="34" charset="0"/>
              <a:buChar char="o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D7844CA9-D02A-4626-A3CA-6E3868102B00}" type="slidenum">
              <a:rPr lang="hu-HU" altLang="hu-HU" sz="1800" b="0" smtClean="0">
                <a:solidFill>
                  <a:schemeClr val="accent1"/>
                </a:solidFill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16</a:t>
            </a:fld>
            <a:r>
              <a:rPr lang="hu-HU" altLang="hu-HU" sz="1800" b="0" dirty="0">
                <a:solidFill>
                  <a:schemeClr val="accent1"/>
                </a:solidFill>
              </a:rPr>
              <a:t>/56</a:t>
            </a: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D53FA4F7-A6EF-4962-AEB5-595889CB34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6381750"/>
            <a:ext cx="698539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85000"/>
              <a:buChar char="•"/>
              <a:defRPr sz="2800" b="1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Arial" panose="020B0604020202020204" pitchFamily="34" charset="0"/>
              <a:buChar char="o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hu-HU" altLang="hu-HU" sz="1400" b="0" dirty="0"/>
              <a:t>Forrás: </a:t>
            </a:r>
            <a:r>
              <a:rPr lang="hu-HU" sz="1400" b="0" i="0" u="none" strike="noStrike" baseline="0" dirty="0" err="1">
                <a:solidFill>
                  <a:srgbClr val="FFCD00"/>
                </a:solidFill>
                <a:latin typeface="TimesNewRomanPS-BoldMT"/>
              </a:rPr>
              <a:t>Rupprecht</a:t>
            </a:r>
            <a:r>
              <a:rPr lang="hu-HU" sz="1400" b="0" i="0" u="none" strike="noStrike" baseline="0" dirty="0">
                <a:solidFill>
                  <a:srgbClr val="FFCD00"/>
                </a:solidFill>
                <a:latin typeface="TimesNewRomanPS-BoldMT"/>
              </a:rPr>
              <a:t> </a:t>
            </a:r>
            <a:r>
              <a:rPr lang="hu-HU" sz="1400" b="0" i="0" u="none" strike="noStrike" baseline="0" dirty="0" err="1">
                <a:solidFill>
                  <a:srgbClr val="FFCD00"/>
                </a:solidFill>
                <a:latin typeface="TimesNewRomanPS-BoldMT"/>
              </a:rPr>
              <a:t>Consult</a:t>
            </a:r>
            <a:r>
              <a:rPr lang="hu-HU" sz="1400" b="0" i="0" u="none" strike="noStrike" baseline="0" dirty="0">
                <a:solidFill>
                  <a:srgbClr val="FFCD00"/>
                </a:solidFill>
                <a:latin typeface="TimesNewRomanPS-BoldMT"/>
              </a:rPr>
              <a:t>: Fenntartható városi mobilitási tervek.</a:t>
            </a:r>
            <a:endParaRPr lang="hu-HU" altLang="hu-HU" sz="1400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>
            <a:extLst>
              <a:ext uri="{FF2B5EF4-FFF2-40B4-BE49-F238E27FC236}">
                <a16:creationId xmlns:a16="http://schemas.microsoft.com/office/drawing/2014/main" id="{DF183DEF-56DD-40A8-AD09-6F059EB0E1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835025"/>
            <a:ext cx="7772400" cy="5260975"/>
          </a:xfrm>
        </p:spPr>
        <p:txBody>
          <a:bodyPr/>
          <a:lstStyle/>
          <a:p>
            <a:pPr algn="just"/>
            <a:r>
              <a:rPr lang="hu-HU" sz="2400" b="1" i="0" u="none" strike="noStrike" baseline="0" dirty="0">
                <a:solidFill>
                  <a:srgbClr val="FFCD00"/>
                </a:solidFill>
                <a:latin typeface="TimesNewRomanPS-BoldMT"/>
              </a:rPr>
              <a:t>A fenntartható városi közlekedésre irányuló kutatások és fejlesztések átfogó európai programja a CIVITAS (City – </a:t>
            </a:r>
            <a:r>
              <a:rPr lang="hu-HU" sz="2400" b="1" i="0" u="none" strike="noStrike" baseline="0" dirty="0" err="1">
                <a:solidFill>
                  <a:srgbClr val="FFCD00"/>
                </a:solidFill>
                <a:latin typeface="TimesNewRomanPS-BoldMT"/>
              </a:rPr>
              <a:t>VITAlity</a:t>
            </a:r>
            <a:r>
              <a:rPr lang="hu-HU" sz="2400" b="1" i="0" u="none" strike="noStrike" baseline="0" dirty="0">
                <a:solidFill>
                  <a:srgbClr val="FFCD00"/>
                </a:solidFill>
                <a:latin typeface="TimesNewRomanPS-BoldMT"/>
              </a:rPr>
              <a:t> - </a:t>
            </a:r>
            <a:r>
              <a:rPr lang="hu-HU" sz="2400" b="1" i="0" u="none" strike="noStrike" baseline="0" dirty="0" err="1">
                <a:solidFill>
                  <a:srgbClr val="FFCD00"/>
                </a:solidFill>
                <a:latin typeface="TimesNewRomanPS-BoldMT"/>
              </a:rPr>
              <a:t>Sustainability</a:t>
            </a:r>
            <a:r>
              <a:rPr lang="hu-HU" sz="2400" b="1" i="0" u="none" strike="noStrike" baseline="0" dirty="0">
                <a:solidFill>
                  <a:srgbClr val="FFCD00"/>
                </a:solidFill>
                <a:latin typeface="TimesNewRomanPS-BoldMT"/>
              </a:rPr>
              <a:t>, azaz város – élhetőség - fenntarthatóság) melynek projektjei az Európai Bizottság társfinanszírozásával valósulnak meg.</a:t>
            </a:r>
          </a:p>
          <a:p>
            <a:pPr algn="just"/>
            <a:r>
              <a:rPr lang="pt-BR" sz="2400" b="1" i="0" u="none" strike="noStrike" baseline="0" dirty="0">
                <a:solidFill>
                  <a:srgbClr val="FFCD00"/>
                </a:solidFill>
                <a:latin typeface="TimesNewRomanPS-BoldMT"/>
              </a:rPr>
              <a:t>A CIVITAS program célja a hagyományos városi</a:t>
            </a:r>
            <a:r>
              <a:rPr lang="hu-HU" sz="2400" b="1" i="0" u="none" strike="noStrike" baseline="0" dirty="0">
                <a:solidFill>
                  <a:srgbClr val="FFCD00"/>
                </a:solidFill>
                <a:latin typeface="TimesNewRomanPS-BoldMT"/>
              </a:rPr>
              <a:t> közlekedés radikális megváltoztatása integrált fenntartható városi közlekedési stratégiák és intézkedések megvalósításával. </a:t>
            </a:r>
            <a:r>
              <a:rPr lang="hu-HU" sz="2400" b="1" i="0" u="none" strike="noStrike" baseline="0" dirty="0">
                <a:solidFill>
                  <a:srgbClr val="FFCD00"/>
                </a:solidFill>
                <a:latin typeface="TimesNewRomanPS-BoldMT"/>
                <a:hlinkClick r:id="rId2"/>
              </a:rPr>
              <a:t>http://civitas.eu/</a:t>
            </a:r>
            <a:endParaRPr lang="hu-HU" sz="2400" b="1" i="0" u="none" strike="noStrike" baseline="0" dirty="0">
              <a:solidFill>
                <a:srgbClr val="FFCD00"/>
              </a:solidFill>
              <a:latin typeface="TimesNewRomanPS-BoldMT"/>
            </a:endParaRPr>
          </a:p>
          <a:p>
            <a:pPr lvl="1" algn="just"/>
            <a:r>
              <a:rPr lang="hu-HU" sz="2000" b="1" i="0" u="none" strike="noStrike" baseline="0" dirty="0">
                <a:solidFill>
                  <a:srgbClr val="FFCD00"/>
                </a:solidFill>
                <a:latin typeface="TimesNewRomanPS-BoldMT"/>
              </a:rPr>
              <a:t>2002-2006 között 19 városban 4 projektcsoport (Pécs),</a:t>
            </a:r>
          </a:p>
          <a:p>
            <a:pPr lvl="1" algn="just"/>
            <a:r>
              <a:rPr lang="hu-HU" sz="2000" b="1" i="0" u="none" strike="noStrike" baseline="0" dirty="0">
                <a:solidFill>
                  <a:srgbClr val="FFCD00"/>
                </a:solidFill>
                <a:latin typeface="TimesNewRomanPS-BoldMT"/>
              </a:rPr>
              <a:t>2005-2009 között 17 városban 4 projektcsoport (Debrecen),</a:t>
            </a:r>
          </a:p>
          <a:p>
            <a:pPr lvl="1"/>
            <a:r>
              <a:rPr lang="hu-HU" sz="2000" b="1" i="0" u="none" strike="noStrike" baseline="0" dirty="0">
                <a:solidFill>
                  <a:srgbClr val="FFCD00"/>
                </a:solidFill>
                <a:latin typeface="TimesNewRomanPS-BoldMT"/>
              </a:rPr>
              <a:t>2008-2012 között 25 városban 5 projektcsoport,</a:t>
            </a:r>
          </a:p>
          <a:p>
            <a:pPr lvl="1"/>
            <a:r>
              <a:rPr lang="hu-HU" sz="2000" b="1" i="0" u="none" strike="noStrike" baseline="0" dirty="0">
                <a:solidFill>
                  <a:srgbClr val="FFCD00"/>
                </a:solidFill>
                <a:latin typeface="TimesNewRomanPS-BoldMT"/>
              </a:rPr>
              <a:t>2012-2016 között 8 városban 2 projektcsoport,</a:t>
            </a:r>
          </a:p>
          <a:p>
            <a:pPr lvl="1"/>
            <a:r>
              <a:rPr lang="hu-HU" sz="2000" b="1" i="0" u="none" strike="noStrike" baseline="0" dirty="0">
                <a:solidFill>
                  <a:srgbClr val="FFCD00"/>
                </a:solidFill>
                <a:latin typeface="TimesNewRomanPS-BoldMT"/>
              </a:rPr>
              <a:t>2016-2020 között 17 városban 3 projektcsoport.</a:t>
            </a:r>
          </a:p>
        </p:txBody>
      </p:sp>
      <p:sp>
        <p:nvSpPr>
          <p:cNvPr id="30725" name="Dia számának helye 5">
            <a:extLst>
              <a:ext uri="{FF2B5EF4-FFF2-40B4-BE49-F238E27FC236}">
                <a16:creationId xmlns:a16="http://schemas.microsoft.com/office/drawing/2014/main" id="{2B5D359F-54B5-4718-A625-8ACBCC7DC822}"/>
              </a:ext>
            </a:extLst>
          </p:cNvPr>
          <p:cNvSpPr txBox="1">
            <a:spLocks noGrp="1"/>
          </p:cNvSpPr>
          <p:nvPr/>
        </p:nvSpPr>
        <p:spPr bwMode="auto">
          <a:xfrm>
            <a:off x="7092950" y="6308725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tx2"/>
              </a:buClr>
              <a:buSzPct val="85000"/>
              <a:buChar char="•"/>
              <a:defRPr sz="2800" b="1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Arial" panose="020B0604020202020204" pitchFamily="34" charset="0"/>
              <a:buChar char="o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EA9F9EF2-1673-4FC5-9949-D98D492B737F}" type="slidenum">
              <a:rPr lang="hu-HU" altLang="hu-HU" sz="1800" b="0" smtClean="0">
                <a:solidFill>
                  <a:schemeClr val="accent1"/>
                </a:solidFill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17</a:t>
            </a:fld>
            <a:r>
              <a:rPr lang="hu-HU" altLang="hu-HU" sz="1800" b="0" dirty="0">
                <a:solidFill>
                  <a:schemeClr val="accent1"/>
                </a:solidFill>
              </a:rPr>
              <a:t>/56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7200850-0FDC-4F33-AE86-56394D3054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528" y="127667"/>
            <a:ext cx="8496944" cy="634333"/>
          </a:xfrm>
        </p:spPr>
        <p:txBody>
          <a:bodyPr/>
          <a:lstStyle/>
          <a:p>
            <a:r>
              <a:rPr lang="hu-HU" b="1" i="0" u="none" strike="noStrike" baseline="0" dirty="0">
                <a:solidFill>
                  <a:srgbClr val="FA8E43"/>
                </a:solidFill>
                <a:latin typeface="TimesNewRomanPS-BoldMT"/>
              </a:rPr>
              <a:t>Fenntartható városi mobilitási programok</a:t>
            </a:r>
            <a:endParaRPr lang="hu-HU" altLang="hu-HU" sz="9600" dirty="0"/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939FEA7D-A52B-4ACB-8E4E-87CDE4BEAE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6381750"/>
            <a:ext cx="698539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85000"/>
              <a:buChar char="•"/>
              <a:defRPr sz="2800" b="1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Arial" panose="020B0604020202020204" pitchFamily="34" charset="0"/>
              <a:buChar char="o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hu-HU" altLang="hu-HU" sz="1400" b="0" dirty="0"/>
              <a:t>Forrás: </a:t>
            </a:r>
            <a:r>
              <a:rPr lang="hu-HU" sz="1400" b="0" i="0" u="none" strike="noStrike" baseline="0" dirty="0">
                <a:solidFill>
                  <a:srgbClr val="FFCD00"/>
                </a:solidFill>
                <a:latin typeface="TimesNewRomanPS-BoldMT"/>
              </a:rPr>
              <a:t>http://civitas.eu/</a:t>
            </a:r>
            <a:endParaRPr lang="hu-HU" altLang="hu-HU" sz="1400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3">
            <a:extLst>
              <a:ext uri="{FF2B5EF4-FFF2-40B4-BE49-F238E27FC236}">
                <a16:creationId xmlns:a16="http://schemas.microsoft.com/office/drawing/2014/main" id="{1573D5FF-D0CD-4FCF-AFA6-AC4AB03643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9552" y="1168186"/>
            <a:ext cx="8136904" cy="4967088"/>
          </a:xfrm>
        </p:spPr>
        <p:txBody>
          <a:bodyPr/>
          <a:lstStyle/>
          <a:p>
            <a:pPr algn="just"/>
            <a:r>
              <a:rPr lang="pt-BR" b="1" i="0" u="none" strike="noStrike" baseline="0" dirty="0">
                <a:solidFill>
                  <a:srgbClr val="FFCD00"/>
                </a:solidFill>
                <a:latin typeface="TimesNewRomanPS-BoldMT"/>
              </a:rPr>
              <a:t>A CIVITAS program fő céljai:</a:t>
            </a:r>
          </a:p>
          <a:p>
            <a:pPr lvl="1" algn="just"/>
            <a:r>
              <a:rPr lang="hu-HU" b="1" i="0" u="none" strike="noStrike" baseline="0" dirty="0">
                <a:solidFill>
                  <a:srgbClr val="FFCD00"/>
                </a:solidFill>
                <a:latin typeface="TimesNewRomanPS-BoldMT"/>
              </a:rPr>
              <a:t>fenntartható, tiszta és energia-hatékony városi közlekedési megoldások </a:t>
            </a:r>
            <a:r>
              <a:rPr lang="hu-HU" b="1" i="0" u="none" strike="noStrike" baseline="0" dirty="0" err="1">
                <a:solidFill>
                  <a:srgbClr val="FFCD00"/>
                </a:solidFill>
                <a:latin typeface="TimesNewRomanPS-BoldMT"/>
              </a:rPr>
              <a:t>előremozdítása</a:t>
            </a:r>
            <a:r>
              <a:rPr lang="hu-HU" b="1" i="0" u="none" strike="noStrike" baseline="0" dirty="0">
                <a:solidFill>
                  <a:srgbClr val="FFCD00"/>
                </a:solidFill>
                <a:latin typeface="TimesNewRomanPS-BoldMT"/>
              </a:rPr>
              <a:t> és megvalósítása,</a:t>
            </a:r>
          </a:p>
          <a:p>
            <a:pPr lvl="1" algn="just"/>
            <a:r>
              <a:rPr lang="hu-HU" b="1" i="0" u="none" strike="noStrike" baseline="0" dirty="0">
                <a:solidFill>
                  <a:srgbClr val="FFCD00"/>
                </a:solidFill>
                <a:latin typeface="TimesNewRomanPS-BoldMT"/>
              </a:rPr>
              <a:t>integrált technológiai és politikai intézkedéscsomagok megvalósítása az energia és közlekedés területén,</a:t>
            </a:r>
          </a:p>
          <a:p>
            <a:pPr lvl="1" algn="just"/>
            <a:r>
              <a:rPr lang="hu-HU" b="1" i="0" u="none" strike="noStrike" baseline="0" dirty="0">
                <a:solidFill>
                  <a:srgbClr val="FFCD00"/>
                </a:solidFill>
                <a:latin typeface="TimesNewRomanPS-BoldMT"/>
              </a:rPr>
              <a:t>„kritikus tömeg” létrehozása az innovációs piac fejlesztése érdekében.</a:t>
            </a:r>
            <a:endParaRPr lang="hu-HU" altLang="hu-HU" sz="4000" dirty="0"/>
          </a:p>
        </p:txBody>
      </p:sp>
      <p:sp>
        <p:nvSpPr>
          <p:cNvPr id="31749" name="Dia számának helye 5">
            <a:extLst>
              <a:ext uri="{FF2B5EF4-FFF2-40B4-BE49-F238E27FC236}">
                <a16:creationId xmlns:a16="http://schemas.microsoft.com/office/drawing/2014/main" id="{C8790211-3DBF-4803-B95B-B6E9B99931C2}"/>
              </a:ext>
            </a:extLst>
          </p:cNvPr>
          <p:cNvSpPr txBox="1">
            <a:spLocks noGrp="1"/>
          </p:cNvSpPr>
          <p:nvPr/>
        </p:nvSpPr>
        <p:spPr bwMode="auto">
          <a:xfrm>
            <a:off x="7092950" y="6308725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tx2"/>
              </a:buClr>
              <a:buSzPct val="85000"/>
              <a:buChar char="•"/>
              <a:defRPr sz="2800" b="1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Arial" panose="020B0604020202020204" pitchFamily="34" charset="0"/>
              <a:buChar char="o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8CC99C52-7A3B-46F6-8EE1-61F65F71A0CB}" type="slidenum">
              <a:rPr lang="hu-HU" altLang="hu-HU" sz="1800" b="0" smtClean="0">
                <a:solidFill>
                  <a:schemeClr val="accent1"/>
                </a:solidFill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18</a:t>
            </a:fld>
            <a:r>
              <a:rPr lang="hu-HU" altLang="hu-HU" sz="1800" b="0" dirty="0">
                <a:solidFill>
                  <a:schemeClr val="accent1"/>
                </a:solidFill>
              </a:rPr>
              <a:t>/56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8688AD4-E949-4A5F-AA7B-D4EA93D2E5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528" y="127667"/>
            <a:ext cx="8496944" cy="925070"/>
          </a:xfrm>
        </p:spPr>
        <p:txBody>
          <a:bodyPr/>
          <a:lstStyle/>
          <a:p>
            <a:r>
              <a:rPr lang="hu-HU" b="1" i="0" u="none" strike="noStrike" baseline="0" dirty="0">
                <a:solidFill>
                  <a:srgbClr val="FA8E43"/>
                </a:solidFill>
                <a:latin typeface="TimesNewRomanPS-BoldMT"/>
              </a:rPr>
              <a:t>Fenntartható városi mobilitási programok</a:t>
            </a:r>
            <a:endParaRPr lang="hu-HU" altLang="hu-HU" sz="9600" dirty="0"/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2439E969-4B1F-4986-A7EE-26DE0E12E8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6381750"/>
            <a:ext cx="698539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85000"/>
              <a:buChar char="•"/>
              <a:defRPr sz="2800" b="1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Arial" panose="020B0604020202020204" pitchFamily="34" charset="0"/>
              <a:buChar char="o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hu-HU" altLang="hu-HU" sz="1400" b="0" dirty="0"/>
              <a:t>Forrás: </a:t>
            </a:r>
            <a:r>
              <a:rPr lang="hu-HU" sz="1400" b="0" i="0" u="none" strike="noStrike" baseline="0" dirty="0">
                <a:solidFill>
                  <a:srgbClr val="FFCD00"/>
                </a:solidFill>
                <a:latin typeface="TimesNewRomanPS-BoldMT"/>
              </a:rPr>
              <a:t>http://civitas.eu/</a:t>
            </a:r>
            <a:endParaRPr lang="hu-HU" altLang="hu-HU" sz="1400" b="0" dirty="0">
              <a:solidFill>
                <a:schemeClr val="tx1"/>
              </a:solidFill>
            </a:endParaRP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7CC0AAAA-CF3E-4E4C-A600-0C820F36BC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951" r="465"/>
          <a:stretch/>
        </p:blipFill>
        <p:spPr>
          <a:xfrm>
            <a:off x="1042988" y="4652714"/>
            <a:ext cx="6545694" cy="141732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3" name="Dia számának helye 5">
            <a:extLst>
              <a:ext uri="{FF2B5EF4-FFF2-40B4-BE49-F238E27FC236}">
                <a16:creationId xmlns:a16="http://schemas.microsoft.com/office/drawing/2014/main" id="{E741A9F2-8D56-46E5-B083-A25FAA5920CC}"/>
              </a:ext>
            </a:extLst>
          </p:cNvPr>
          <p:cNvSpPr txBox="1">
            <a:spLocks noGrp="1"/>
          </p:cNvSpPr>
          <p:nvPr/>
        </p:nvSpPr>
        <p:spPr bwMode="auto">
          <a:xfrm>
            <a:off x="7092950" y="6308725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tx2"/>
              </a:buClr>
              <a:buSzPct val="85000"/>
              <a:buChar char="•"/>
              <a:defRPr sz="2800" b="1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Arial" panose="020B0604020202020204" pitchFamily="34" charset="0"/>
              <a:buChar char="o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5070250D-3113-4BCF-AF96-A0550B1B9EC9}" type="slidenum">
              <a:rPr lang="hu-HU" altLang="hu-HU" sz="1800" b="0" smtClean="0">
                <a:solidFill>
                  <a:schemeClr val="accent1"/>
                </a:solidFill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19</a:t>
            </a:fld>
            <a:r>
              <a:rPr lang="hu-HU" altLang="hu-HU" sz="1800" b="0" dirty="0">
                <a:solidFill>
                  <a:schemeClr val="accent1"/>
                </a:solidFill>
              </a:rPr>
              <a:t>/56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CFE13DD-4233-45A0-8FF4-FC5EBF5D53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528" y="127667"/>
            <a:ext cx="8496944" cy="925070"/>
          </a:xfrm>
        </p:spPr>
        <p:txBody>
          <a:bodyPr/>
          <a:lstStyle/>
          <a:p>
            <a:r>
              <a:rPr lang="hu-HU" b="1" i="0" u="none" strike="noStrike" baseline="0" dirty="0">
                <a:solidFill>
                  <a:srgbClr val="FA8E43"/>
                </a:solidFill>
                <a:latin typeface="TimesNewRomanPS-BoldMT"/>
              </a:rPr>
              <a:t>Fenntartható városi mobilitási programok</a:t>
            </a:r>
            <a:endParaRPr lang="hu-HU" altLang="hu-HU" sz="9600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CCD2F5B1-3382-4FA6-AD2A-87D0B918F43D}"/>
              </a:ext>
            </a:extLst>
          </p:cNvPr>
          <p:cNvSpPr txBox="1">
            <a:spLocks noChangeArrowheads="1"/>
          </p:cNvSpPr>
          <p:nvPr/>
        </p:nvSpPr>
        <p:spPr>
          <a:xfrm>
            <a:off x="681111" y="1128938"/>
            <a:ext cx="7772400" cy="496708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5000"/>
              <a:buChar char="•"/>
              <a:defRPr sz="28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5000"/>
              <a:buFont typeface="Arial" panose="020B0604020202020204" pitchFamily="34" charset="0"/>
              <a:buChar char="o"/>
              <a:defRPr sz="24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just"/>
            <a:r>
              <a:rPr lang="pt-BR" sz="2400" b="1" i="0" u="none" strike="noStrike" baseline="0" dirty="0">
                <a:solidFill>
                  <a:srgbClr val="FFCD00"/>
                </a:solidFill>
                <a:latin typeface="TimesNewRomanPS-BoldMT"/>
              </a:rPr>
              <a:t>A CIVITAS programban résztvevő városok által</a:t>
            </a:r>
            <a:r>
              <a:rPr lang="hu-HU" sz="2400" b="1" i="0" u="none" strike="noStrike" baseline="0" dirty="0">
                <a:solidFill>
                  <a:srgbClr val="FFCD00"/>
                </a:solidFill>
                <a:latin typeface="TimesNewRomanPS-BoldMT"/>
              </a:rPr>
              <a:t> kidolgozott és megvalósított integrált stratégiák és megoldások tíz tematikus területre oszthatók fel:</a:t>
            </a:r>
          </a:p>
          <a:p>
            <a:pPr lvl="1"/>
            <a:r>
              <a:rPr lang="hu-HU" sz="2000" b="1" dirty="0"/>
              <a:t>Autó-független életmód</a:t>
            </a:r>
          </a:p>
          <a:p>
            <a:pPr lvl="1"/>
            <a:r>
              <a:rPr lang="hu-HU" sz="2000" b="1" dirty="0"/>
              <a:t>Tiszta üzemanyag és jármű</a:t>
            </a:r>
          </a:p>
          <a:p>
            <a:pPr lvl="1"/>
            <a:r>
              <a:rPr lang="hu-HU" sz="2000" b="1" dirty="0"/>
              <a:t>Közösségi közlekedés</a:t>
            </a:r>
          </a:p>
          <a:p>
            <a:pPr lvl="1"/>
            <a:r>
              <a:rPr lang="hu-HU" sz="2000" b="1" dirty="0"/>
              <a:t>Igényt befolyásoló stratégiák</a:t>
            </a:r>
          </a:p>
          <a:p>
            <a:pPr lvl="1"/>
            <a:r>
              <a:rPr lang="hu-HU" sz="2000" b="1" dirty="0"/>
              <a:t>Integrált tervezés</a:t>
            </a:r>
          </a:p>
          <a:p>
            <a:pPr lvl="1"/>
            <a:r>
              <a:rPr lang="hu-HU" sz="2000" b="1" dirty="0"/>
              <a:t>Mobilitás menedzsment</a:t>
            </a:r>
          </a:p>
          <a:p>
            <a:pPr lvl="1"/>
            <a:r>
              <a:rPr lang="hu-HU" sz="2000" b="1" dirty="0"/>
              <a:t>Érdekeltek bevonása</a:t>
            </a:r>
          </a:p>
          <a:p>
            <a:pPr lvl="1"/>
            <a:r>
              <a:rPr lang="hu-HU" sz="2000" b="1" dirty="0"/>
              <a:t>Biztonság</a:t>
            </a:r>
          </a:p>
          <a:p>
            <a:pPr lvl="1"/>
            <a:r>
              <a:rPr lang="hu-HU" sz="2000" b="1" dirty="0"/>
              <a:t>Közlekedési telematika</a:t>
            </a:r>
          </a:p>
          <a:p>
            <a:pPr lvl="1"/>
            <a:r>
              <a:rPr lang="hu-HU" sz="2000" b="1" dirty="0"/>
              <a:t>Városi teherszállítás</a:t>
            </a: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331CEE62-1EDC-4164-B1B4-8C0992FE3B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6381750"/>
            <a:ext cx="698539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85000"/>
              <a:buChar char="•"/>
              <a:defRPr sz="2800" b="1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Arial" panose="020B0604020202020204" pitchFamily="34" charset="0"/>
              <a:buChar char="o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hu-HU" altLang="hu-HU" sz="1400" b="0" dirty="0"/>
              <a:t>Forrás: </a:t>
            </a:r>
            <a:r>
              <a:rPr lang="hu-HU" sz="1400" b="0" i="0" u="none" strike="noStrike" baseline="0" dirty="0">
                <a:solidFill>
                  <a:srgbClr val="FFCD00"/>
                </a:solidFill>
                <a:latin typeface="TimesNewRomanPS-BoldMT"/>
              </a:rPr>
              <a:t>http://civitas.eu/</a:t>
            </a:r>
            <a:endParaRPr lang="hu-HU" altLang="hu-HU" sz="1400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5863D329-9B15-45AA-83EF-0EE0BAF17F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4213" y="650875"/>
            <a:ext cx="7772400" cy="641350"/>
          </a:xfrm>
        </p:spPr>
        <p:txBody>
          <a:bodyPr/>
          <a:lstStyle/>
          <a:p>
            <a:pPr eaLnBrk="1" hangingPunct="1"/>
            <a:r>
              <a:rPr lang="hu-HU" altLang="hu-HU"/>
              <a:t>Az előadás tartalma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141106D3-B242-447F-834A-9D6DB93A0E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4213" y="1557338"/>
            <a:ext cx="7631112" cy="4608512"/>
          </a:xfrm>
        </p:spPr>
        <p:txBody>
          <a:bodyPr/>
          <a:lstStyle/>
          <a:p>
            <a:pPr algn="l"/>
            <a:r>
              <a:rPr lang="hu-HU" b="1" i="0" u="none" strike="noStrike" baseline="0" dirty="0">
                <a:solidFill>
                  <a:srgbClr val="FFCD00"/>
                </a:solidFill>
              </a:rPr>
              <a:t>Fenntartható városi mobilitási tervek</a:t>
            </a:r>
          </a:p>
          <a:p>
            <a:pPr algn="l"/>
            <a:r>
              <a:rPr lang="hu-HU" b="1" i="0" u="none" strike="noStrike" baseline="0" dirty="0">
                <a:solidFill>
                  <a:srgbClr val="FFCD00"/>
                </a:solidFill>
              </a:rPr>
              <a:t>Városi mobilitási terv – lépések</a:t>
            </a:r>
          </a:p>
          <a:p>
            <a:pPr algn="l"/>
            <a:r>
              <a:rPr lang="hu-HU" b="1" i="0" u="none" strike="noStrike" baseline="0" dirty="0">
                <a:solidFill>
                  <a:srgbClr val="FFCD00"/>
                </a:solidFill>
              </a:rPr>
              <a:t>Városi mobilitási terv – módszerek</a:t>
            </a:r>
          </a:p>
          <a:p>
            <a:pPr algn="l"/>
            <a:r>
              <a:rPr lang="hu-HU" b="1" i="0" u="none" strike="noStrike" baseline="0" dirty="0">
                <a:solidFill>
                  <a:srgbClr val="FFCD00"/>
                </a:solidFill>
              </a:rPr>
              <a:t>Városi mobilitási terv – előnyök</a:t>
            </a:r>
          </a:p>
          <a:p>
            <a:pPr algn="l"/>
            <a:r>
              <a:rPr lang="hu-HU" b="1" i="0" u="none" strike="noStrike" baseline="0" dirty="0">
                <a:solidFill>
                  <a:srgbClr val="FFCD00"/>
                </a:solidFill>
              </a:rPr>
              <a:t>Fenntartható városi mobilitási programok – az EU CIVITAS programja</a:t>
            </a:r>
          </a:p>
          <a:p>
            <a:pPr algn="l"/>
            <a:r>
              <a:rPr lang="hu-HU" altLang="hu-HU" dirty="0">
                <a:solidFill>
                  <a:srgbClr val="FFCD00"/>
                </a:solidFill>
              </a:rPr>
              <a:t>Példa f</a:t>
            </a:r>
            <a:r>
              <a:rPr lang="hu-HU" b="1" i="0" u="none" strike="noStrike" baseline="0" dirty="0">
                <a:solidFill>
                  <a:srgbClr val="FFCD00"/>
                </a:solidFill>
              </a:rPr>
              <a:t>enntartható városi mobilitási tervre - Zalaegerszeg</a:t>
            </a:r>
            <a:endParaRPr lang="hu-HU" altLang="hu-HU" dirty="0"/>
          </a:p>
        </p:txBody>
      </p:sp>
      <p:sp>
        <p:nvSpPr>
          <p:cNvPr id="15364" name="Dia számának helye 5">
            <a:extLst>
              <a:ext uri="{FF2B5EF4-FFF2-40B4-BE49-F238E27FC236}">
                <a16:creationId xmlns:a16="http://schemas.microsoft.com/office/drawing/2014/main" id="{CFE34C5B-A4DC-40BC-A8F0-28DE875F7AB3}"/>
              </a:ext>
            </a:extLst>
          </p:cNvPr>
          <p:cNvSpPr txBox="1">
            <a:spLocks noGrp="1"/>
          </p:cNvSpPr>
          <p:nvPr/>
        </p:nvSpPr>
        <p:spPr bwMode="auto">
          <a:xfrm>
            <a:off x="7092950" y="6308725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tx2"/>
              </a:buClr>
              <a:buSzPct val="85000"/>
              <a:buChar char="•"/>
              <a:defRPr sz="2800" b="1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Arial" panose="020B0604020202020204" pitchFamily="34" charset="0"/>
              <a:buChar char="o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2DE8D4F3-547A-48C9-9A75-B1DFCD786BAB}" type="slidenum">
              <a:rPr lang="hu-HU" altLang="hu-HU" sz="1800" b="0" smtClean="0">
                <a:solidFill>
                  <a:schemeClr val="accent1"/>
                </a:solidFill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</a:t>
            </a:fld>
            <a:r>
              <a:rPr lang="hu-HU" altLang="hu-HU" sz="1800" b="0" dirty="0">
                <a:solidFill>
                  <a:schemeClr val="accent1"/>
                </a:solidFill>
              </a:rPr>
              <a:t>/56</a:t>
            </a: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9" name="Dia számának helye 5">
            <a:extLst>
              <a:ext uri="{FF2B5EF4-FFF2-40B4-BE49-F238E27FC236}">
                <a16:creationId xmlns:a16="http://schemas.microsoft.com/office/drawing/2014/main" id="{68C4AB4E-91CC-47C2-95B9-E69EE64C2498}"/>
              </a:ext>
            </a:extLst>
          </p:cNvPr>
          <p:cNvSpPr txBox="1">
            <a:spLocks noGrp="1"/>
          </p:cNvSpPr>
          <p:nvPr/>
        </p:nvSpPr>
        <p:spPr bwMode="auto">
          <a:xfrm>
            <a:off x="7092950" y="6308725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tx2"/>
              </a:buClr>
              <a:buSzPct val="85000"/>
              <a:buChar char="•"/>
              <a:defRPr sz="2800" b="1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Arial" panose="020B0604020202020204" pitchFamily="34" charset="0"/>
              <a:buChar char="o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D3026401-76E1-40D0-8FAB-06CEE265E57A}" type="slidenum">
              <a:rPr lang="hu-HU" altLang="hu-HU" sz="1800" b="0" smtClean="0">
                <a:solidFill>
                  <a:schemeClr val="accent1"/>
                </a:solidFill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</a:t>
            </a:fld>
            <a:r>
              <a:rPr lang="hu-HU" altLang="hu-HU" sz="1800" b="0" dirty="0">
                <a:solidFill>
                  <a:schemeClr val="accent1"/>
                </a:solidFill>
              </a:rPr>
              <a:t>/56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1010E0AE-D641-4A5B-802E-8E031ACAB4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491" y="768226"/>
            <a:ext cx="7365017" cy="5661248"/>
          </a:xfrm>
          <a:prstGeom prst="rect">
            <a:avLst/>
          </a:prstGeom>
        </p:spPr>
      </p:pic>
      <p:sp>
        <p:nvSpPr>
          <p:cNvPr id="10" name="Rectangle 4">
            <a:extLst>
              <a:ext uri="{FF2B5EF4-FFF2-40B4-BE49-F238E27FC236}">
                <a16:creationId xmlns:a16="http://schemas.microsoft.com/office/drawing/2014/main" id="{17F7A63B-BB9B-4433-A833-5F953F8626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528" y="127667"/>
            <a:ext cx="8496944" cy="519810"/>
          </a:xfrm>
        </p:spPr>
        <p:txBody>
          <a:bodyPr/>
          <a:lstStyle/>
          <a:p>
            <a:r>
              <a:rPr lang="hu-HU" b="1" i="0" u="none" strike="noStrike" baseline="0" dirty="0">
                <a:solidFill>
                  <a:srgbClr val="FA8E43"/>
                </a:solidFill>
                <a:latin typeface="TimesNewRomanPS-BoldMT"/>
              </a:rPr>
              <a:t>Fenntartható városi mobilitási programok</a:t>
            </a:r>
            <a:endParaRPr lang="hu-HU" altLang="hu-HU" sz="9600" dirty="0"/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B139E7E4-1004-478D-BB1E-6429180C8B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592" y="6550223"/>
            <a:ext cx="698539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85000"/>
              <a:buChar char="•"/>
              <a:defRPr sz="2800" b="1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Arial" panose="020B0604020202020204" pitchFamily="34" charset="0"/>
              <a:buChar char="o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hu-HU" altLang="hu-HU" sz="1400" b="0" dirty="0"/>
              <a:t>Forrás: </a:t>
            </a:r>
            <a:r>
              <a:rPr lang="hu-HU" sz="1400" b="0" i="0" u="none" strike="noStrike" baseline="0" dirty="0">
                <a:solidFill>
                  <a:srgbClr val="FFCD00"/>
                </a:solidFill>
                <a:latin typeface="TimesNewRomanPS-BoldMT"/>
              </a:rPr>
              <a:t>http://civitas.eu/</a:t>
            </a:r>
            <a:endParaRPr lang="hu-HU" altLang="hu-HU" sz="1400" b="0" dirty="0">
              <a:solidFill>
                <a:schemeClr val="tx1"/>
              </a:solidFill>
            </a:endParaRP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17612C19-E551-4C51-A1A6-93FBA761CA45}"/>
              </a:ext>
            </a:extLst>
          </p:cNvPr>
          <p:cNvSpPr txBox="1"/>
          <p:nvPr/>
        </p:nvSpPr>
        <p:spPr>
          <a:xfrm>
            <a:off x="2267744" y="836712"/>
            <a:ext cx="5986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chemeClr val="bg2"/>
                </a:solidFill>
              </a:rPr>
              <a:t>A CIVITAS programban résztvevő városok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2D99DE38-F868-47E5-8B81-9AA4637527C1}"/>
              </a:ext>
            </a:extLst>
          </p:cNvPr>
          <p:cNvSpPr txBox="1"/>
          <p:nvPr/>
        </p:nvSpPr>
        <p:spPr>
          <a:xfrm>
            <a:off x="6804248" y="1484784"/>
            <a:ext cx="145026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>
                <a:solidFill>
                  <a:schemeClr val="bg2"/>
                </a:solidFill>
              </a:rPr>
              <a:t>Budapest</a:t>
            </a:r>
          </a:p>
          <a:p>
            <a:r>
              <a:rPr lang="hu-HU" sz="2000" dirty="0">
                <a:solidFill>
                  <a:schemeClr val="bg2"/>
                </a:solidFill>
              </a:rPr>
              <a:t>Budaörs</a:t>
            </a:r>
          </a:p>
          <a:p>
            <a:r>
              <a:rPr lang="hu-HU" sz="2000" dirty="0">
                <a:solidFill>
                  <a:schemeClr val="bg2"/>
                </a:solidFill>
              </a:rPr>
              <a:t>Debrecen *</a:t>
            </a:r>
          </a:p>
          <a:p>
            <a:r>
              <a:rPr lang="hu-HU" sz="2000" dirty="0">
                <a:solidFill>
                  <a:schemeClr val="bg2"/>
                </a:solidFill>
              </a:rPr>
              <a:t>Győr</a:t>
            </a:r>
          </a:p>
          <a:p>
            <a:r>
              <a:rPr lang="hu-HU" sz="2000" dirty="0">
                <a:solidFill>
                  <a:schemeClr val="bg2"/>
                </a:solidFill>
              </a:rPr>
              <a:t>Gyula</a:t>
            </a:r>
          </a:p>
          <a:p>
            <a:r>
              <a:rPr lang="hu-HU" sz="2000" dirty="0">
                <a:solidFill>
                  <a:schemeClr val="bg2"/>
                </a:solidFill>
              </a:rPr>
              <a:t>Miskolc</a:t>
            </a:r>
          </a:p>
          <a:p>
            <a:r>
              <a:rPr lang="hu-HU" sz="2000" dirty="0">
                <a:solidFill>
                  <a:schemeClr val="bg2"/>
                </a:solidFill>
              </a:rPr>
              <a:t>Pécs *</a:t>
            </a:r>
          </a:p>
          <a:p>
            <a:r>
              <a:rPr lang="hu-HU" sz="2000" dirty="0">
                <a:solidFill>
                  <a:schemeClr val="bg2"/>
                </a:solidFill>
              </a:rPr>
              <a:t>Sopron</a:t>
            </a:r>
          </a:p>
          <a:p>
            <a:r>
              <a:rPr lang="hu-HU" sz="2000" dirty="0">
                <a:solidFill>
                  <a:schemeClr val="bg2"/>
                </a:solidFill>
              </a:rPr>
              <a:t>Szeged</a:t>
            </a:r>
          </a:p>
          <a:p>
            <a:r>
              <a:rPr lang="hu-HU" sz="2000" dirty="0">
                <a:solidFill>
                  <a:schemeClr val="bg2"/>
                </a:solidFill>
              </a:rPr>
              <a:t>* demo</a:t>
            </a: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5325F2BF-97F0-4B8A-A14C-D3036C35DC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785" y="188640"/>
            <a:ext cx="8746430" cy="783520"/>
          </a:xfrm>
        </p:spPr>
        <p:txBody>
          <a:bodyPr/>
          <a:lstStyle/>
          <a:p>
            <a:r>
              <a:rPr lang="hu-HU" altLang="hu-HU" dirty="0">
                <a:solidFill>
                  <a:srgbClr val="FA8E43"/>
                </a:solidFill>
                <a:latin typeface="TimesNewRomanPS-BoldMT"/>
              </a:rPr>
              <a:t>Példa f</a:t>
            </a:r>
            <a:r>
              <a:rPr lang="hu-HU" dirty="0">
                <a:solidFill>
                  <a:srgbClr val="FA8E43"/>
                </a:solidFill>
                <a:latin typeface="TimesNewRomanPS-BoldMT"/>
              </a:rPr>
              <a:t>enntartható városi mobilitási tervre</a:t>
            </a:r>
            <a:endParaRPr lang="hu-HU" altLang="hu-HU" dirty="0">
              <a:solidFill>
                <a:srgbClr val="FA8E43"/>
              </a:solidFill>
              <a:latin typeface="TimesNewRomanPS-BoldMT"/>
            </a:endParaRP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F7BC93BC-06DA-4214-8337-5567BEE6E0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73109" y="1083248"/>
            <a:ext cx="7847013" cy="647475"/>
          </a:xfrm>
        </p:spPr>
        <p:txBody>
          <a:bodyPr/>
          <a:lstStyle/>
          <a:p>
            <a:pPr marL="0" indent="0" algn="just">
              <a:buNone/>
            </a:pPr>
            <a:r>
              <a:rPr lang="hu-HU" altLang="hu-HU" dirty="0"/>
              <a:t>Zalaegerszeg - a terv célja és jelentősége</a:t>
            </a:r>
          </a:p>
        </p:txBody>
      </p:sp>
      <p:sp>
        <p:nvSpPr>
          <p:cNvPr id="34820" name="Dia számának helye 5">
            <a:extLst>
              <a:ext uri="{FF2B5EF4-FFF2-40B4-BE49-F238E27FC236}">
                <a16:creationId xmlns:a16="http://schemas.microsoft.com/office/drawing/2014/main" id="{E481264B-016C-4873-8089-9B31FA7A32FF}"/>
              </a:ext>
            </a:extLst>
          </p:cNvPr>
          <p:cNvSpPr txBox="1">
            <a:spLocks noGrp="1"/>
          </p:cNvSpPr>
          <p:nvPr/>
        </p:nvSpPr>
        <p:spPr bwMode="auto">
          <a:xfrm>
            <a:off x="7092950" y="6308725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tx2"/>
              </a:buClr>
              <a:buSzPct val="85000"/>
              <a:buChar char="•"/>
              <a:defRPr sz="2800" b="1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Arial" panose="020B0604020202020204" pitchFamily="34" charset="0"/>
              <a:buChar char="o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1D486358-4DAF-4E11-B4F8-3EA61B8C3522}" type="slidenum">
              <a:rPr lang="hu-HU" altLang="hu-HU" sz="1800" b="0" smtClean="0">
                <a:solidFill>
                  <a:schemeClr val="accent1"/>
                </a:solidFill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21</a:t>
            </a:fld>
            <a:r>
              <a:rPr lang="hu-HU" altLang="hu-HU" sz="1800" b="0" dirty="0">
                <a:solidFill>
                  <a:schemeClr val="accent1"/>
                </a:solidFill>
              </a:rPr>
              <a:t>/56</a:t>
            </a: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5EE99D97-F580-4F1A-AC8D-F84BC1966D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980" y="6409836"/>
            <a:ext cx="667747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85000"/>
              <a:buChar char="•"/>
              <a:defRPr sz="2800" b="1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Arial" panose="020B0604020202020204" pitchFamily="34" charset="0"/>
              <a:buChar char="o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hu-HU" altLang="hu-HU" sz="1400" b="0" dirty="0"/>
              <a:t>Forrás: Zalaegerszeg fenntartható városi mobilitási terve (SUMP) Összefoglaló kötet 2106.</a:t>
            </a:r>
            <a:endParaRPr lang="hu-HU" altLang="hu-HU" sz="1400" b="0" dirty="0">
              <a:solidFill>
                <a:schemeClr val="tx1"/>
              </a:solidFill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1BAE9223-B36C-4AAE-81A8-0C29E9698C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109" y="1864569"/>
            <a:ext cx="8624463" cy="4176464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3">
            <a:extLst>
              <a:ext uri="{FF2B5EF4-FFF2-40B4-BE49-F238E27FC236}">
                <a16:creationId xmlns:a16="http://schemas.microsoft.com/office/drawing/2014/main" id="{6650EC98-1DDD-4AE6-8E44-18F70C5922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4825" y="972161"/>
            <a:ext cx="8134350" cy="584632"/>
          </a:xfrm>
        </p:spPr>
        <p:txBody>
          <a:bodyPr/>
          <a:lstStyle/>
          <a:p>
            <a:pPr marL="0" indent="0" algn="just">
              <a:buNone/>
            </a:pPr>
            <a:r>
              <a:rPr lang="hu-HU" altLang="hu-HU" dirty="0"/>
              <a:t>Zalaegerszeg - lehetőségek és problémák 1.</a:t>
            </a:r>
          </a:p>
        </p:txBody>
      </p:sp>
      <p:sp>
        <p:nvSpPr>
          <p:cNvPr id="35845" name="Dia számának helye 5">
            <a:extLst>
              <a:ext uri="{FF2B5EF4-FFF2-40B4-BE49-F238E27FC236}">
                <a16:creationId xmlns:a16="http://schemas.microsoft.com/office/drawing/2014/main" id="{7F1E7574-06AF-40EB-91B8-3AC6271D07A3}"/>
              </a:ext>
            </a:extLst>
          </p:cNvPr>
          <p:cNvSpPr txBox="1">
            <a:spLocks noGrp="1"/>
          </p:cNvSpPr>
          <p:nvPr/>
        </p:nvSpPr>
        <p:spPr bwMode="auto">
          <a:xfrm>
            <a:off x="7092950" y="6308725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tx2"/>
              </a:buClr>
              <a:buSzPct val="85000"/>
              <a:buChar char="•"/>
              <a:defRPr sz="2800" b="1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Arial" panose="020B0604020202020204" pitchFamily="34" charset="0"/>
              <a:buChar char="o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B18FA5FB-9A75-4DDF-BE45-4F5D6679E3C9}" type="slidenum">
              <a:rPr lang="hu-HU" altLang="hu-HU" sz="1800" b="0" smtClean="0">
                <a:solidFill>
                  <a:schemeClr val="accent1"/>
                </a:solidFill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22</a:t>
            </a:fld>
            <a:r>
              <a:rPr lang="hu-HU" altLang="hu-HU" sz="1800" b="0" dirty="0">
                <a:solidFill>
                  <a:schemeClr val="accent1"/>
                </a:solidFill>
              </a:rPr>
              <a:t>/56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601D492B-DD3F-4529-A4D2-64B2C8EC0D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785" y="188640"/>
            <a:ext cx="8746430" cy="783520"/>
          </a:xfrm>
        </p:spPr>
        <p:txBody>
          <a:bodyPr/>
          <a:lstStyle/>
          <a:p>
            <a:r>
              <a:rPr lang="hu-HU" altLang="hu-HU" dirty="0">
                <a:solidFill>
                  <a:srgbClr val="FA8E43"/>
                </a:solidFill>
                <a:latin typeface="TimesNewRomanPS-BoldMT"/>
              </a:rPr>
              <a:t>Példa f</a:t>
            </a:r>
            <a:r>
              <a:rPr lang="hu-HU" dirty="0">
                <a:solidFill>
                  <a:srgbClr val="FA8E43"/>
                </a:solidFill>
                <a:latin typeface="TimesNewRomanPS-BoldMT"/>
              </a:rPr>
              <a:t>enntartható városi mobilitási tervre</a:t>
            </a:r>
            <a:endParaRPr lang="hu-HU" altLang="hu-HU" dirty="0">
              <a:solidFill>
                <a:srgbClr val="FA8E43"/>
              </a:solidFill>
              <a:latin typeface="TimesNewRomanPS-BoldMT"/>
            </a:endParaRP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34675515-9CE1-49A5-BB41-3D20432AB8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980" y="6409836"/>
            <a:ext cx="667747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85000"/>
              <a:buChar char="•"/>
              <a:defRPr sz="2800" b="1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Arial" panose="020B0604020202020204" pitchFamily="34" charset="0"/>
              <a:buChar char="o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hu-HU" altLang="hu-HU" sz="1400" b="0" dirty="0"/>
              <a:t>Forrás: Zalaegerszeg fenntartható városi mobilitási terve (SUMP) Összefoglaló kötet 2106.</a:t>
            </a:r>
            <a:endParaRPr lang="hu-HU" altLang="hu-HU" sz="1400" b="0" dirty="0">
              <a:solidFill>
                <a:schemeClr val="tx1"/>
              </a:solidFill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7E4AAD75-0B09-4454-8683-EAD9B0C746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025" y="1556793"/>
            <a:ext cx="7409950" cy="4707367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9" name="Dia számának helye 5">
            <a:extLst>
              <a:ext uri="{FF2B5EF4-FFF2-40B4-BE49-F238E27FC236}">
                <a16:creationId xmlns:a16="http://schemas.microsoft.com/office/drawing/2014/main" id="{EEC3BC7E-35CF-4B45-B8E6-B53C7929CA33}"/>
              </a:ext>
            </a:extLst>
          </p:cNvPr>
          <p:cNvSpPr txBox="1">
            <a:spLocks noGrp="1"/>
          </p:cNvSpPr>
          <p:nvPr/>
        </p:nvSpPr>
        <p:spPr bwMode="auto">
          <a:xfrm>
            <a:off x="7092950" y="6308725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tx2"/>
              </a:buClr>
              <a:buSzPct val="85000"/>
              <a:buChar char="•"/>
              <a:defRPr sz="2800" b="1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Arial" panose="020B0604020202020204" pitchFamily="34" charset="0"/>
              <a:buChar char="o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B8A31F69-EC1C-4485-877C-CDB1BC142B6B}" type="slidenum">
              <a:rPr lang="hu-HU" altLang="hu-HU" sz="1800" b="0" smtClean="0">
                <a:solidFill>
                  <a:schemeClr val="accent1"/>
                </a:solidFill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23</a:t>
            </a:fld>
            <a:r>
              <a:rPr lang="hu-HU" altLang="hu-HU" sz="1800" b="0" dirty="0">
                <a:solidFill>
                  <a:schemeClr val="accent1"/>
                </a:solidFill>
              </a:rPr>
              <a:t>/56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EAE088B0-3BBE-4834-A9DF-DA6B5F04ED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785" y="188640"/>
            <a:ext cx="8746430" cy="783520"/>
          </a:xfrm>
        </p:spPr>
        <p:txBody>
          <a:bodyPr/>
          <a:lstStyle/>
          <a:p>
            <a:r>
              <a:rPr lang="hu-HU" altLang="hu-HU" dirty="0">
                <a:solidFill>
                  <a:srgbClr val="FA8E43"/>
                </a:solidFill>
                <a:latin typeface="TimesNewRomanPS-BoldMT"/>
              </a:rPr>
              <a:t>Példa f</a:t>
            </a:r>
            <a:r>
              <a:rPr lang="hu-HU" dirty="0">
                <a:solidFill>
                  <a:srgbClr val="FA8E43"/>
                </a:solidFill>
                <a:latin typeface="TimesNewRomanPS-BoldMT"/>
              </a:rPr>
              <a:t>enntartható városi mobilitási tervre</a:t>
            </a:r>
            <a:endParaRPr lang="hu-HU" altLang="hu-HU" dirty="0">
              <a:solidFill>
                <a:srgbClr val="FA8E43"/>
              </a:solidFill>
              <a:latin typeface="TimesNewRomanPS-BoldMT"/>
            </a:endParaRP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2D1CCC73-5E29-4808-AAC0-7092EA178C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980" y="6409836"/>
            <a:ext cx="667747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85000"/>
              <a:buChar char="•"/>
              <a:defRPr sz="2800" b="1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Arial" panose="020B0604020202020204" pitchFamily="34" charset="0"/>
              <a:buChar char="o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hu-HU" altLang="hu-HU" sz="1400" b="0" dirty="0"/>
              <a:t>Forrás: Zalaegerszeg fenntartható városi mobilitási terve (SUMP) Összefoglaló kötet 2106.</a:t>
            </a:r>
            <a:endParaRPr lang="hu-HU" altLang="hu-HU" sz="1400" b="0" dirty="0">
              <a:solidFill>
                <a:schemeClr val="tx1"/>
              </a:solidFill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A58E08FE-5280-4492-8FFF-9406A0B1B8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825" y="972161"/>
            <a:ext cx="8134350" cy="584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5000"/>
              <a:buChar char="•"/>
              <a:defRPr sz="28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5000"/>
              <a:buFont typeface="Arial" panose="020B0604020202020204" pitchFamily="34" charset="0"/>
              <a:buChar char="o"/>
              <a:defRPr sz="24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just">
              <a:buFontTx/>
              <a:buNone/>
            </a:pPr>
            <a:r>
              <a:rPr lang="hu-HU" altLang="hu-HU" kern="0" dirty="0"/>
              <a:t>Zalaegerszeg - lehetőségek és problémák 2.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7B2C3C7B-1482-4452-8EF9-D5C4528AC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967" y="1916832"/>
            <a:ext cx="7410066" cy="3521174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3">
            <a:extLst>
              <a:ext uri="{FF2B5EF4-FFF2-40B4-BE49-F238E27FC236}">
                <a16:creationId xmlns:a16="http://schemas.microsoft.com/office/drawing/2014/main" id="{5BD3899E-A751-4CF2-AB28-1347B8E54B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18477" y="972160"/>
            <a:ext cx="7772400" cy="584632"/>
          </a:xfrm>
        </p:spPr>
        <p:txBody>
          <a:bodyPr/>
          <a:lstStyle/>
          <a:p>
            <a:pPr marL="0" indent="0" algn="just">
              <a:buNone/>
            </a:pPr>
            <a:r>
              <a:rPr lang="hu-HU" altLang="hu-HU" dirty="0"/>
              <a:t>Zalaegerszeg - illeszkedés a meglévő tervekhez</a:t>
            </a:r>
          </a:p>
        </p:txBody>
      </p:sp>
      <p:sp>
        <p:nvSpPr>
          <p:cNvPr id="37893" name="Dia számának helye 5">
            <a:extLst>
              <a:ext uri="{FF2B5EF4-FFF2-40B4-BE49-F238E27FC236}">
                <a16:creationId xmlns:a16="http://schemas.microsoft.com/office/drawing/2014/main" id="{858B4C82-1BDF-4143-97F9-C710216131C6}"/>
              </a:ext>
            </a:extLst>
          </p:cNvPr>
          <p:cNvSpPr txBox="1">
            <a:spLocks noGrp="1"/>
          </p:cNvSpPr>
          <p:nvPr/>
        </p:nvSpPr>
        <p:spPr bwMode="auto">
          <a:xfrm>
            <a:off x="7092950" y="6308725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tx2"/>
              </a:buClr>
              <a:buSzPct val="85000"/>
              <a:buChar char="•"/>
              <a:defRPr sz="2800" b="1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Arial" panose="020B0604020202020204" pitchFamily="34" charset="0"/>
              <a:buChar char="o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B7D736DC-3682-44BB-8A19-EEBD9C853801}" type="slidenum">
              <a:rPr lang="hu-HU" altLang="hu-HU" sz="1800" b="0" smtClean="0">
                <a:solidFill>
                  <a:schemeClr val="accent1"/>
                </a:solidFill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24</a:t>
            </a:fld>
            <a:r>
              <a:rPr lang="hu-HU" altLang="hu-HU" sz="1800" b="0" dirty="0">
                <a:solidFill>
                  <a:schemeClr val="accent1"/>
                </a:solidFill>
              </a:rPr>
              <a:t>/56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6551A7F1-D507-4E5D-B51B-CBF1A99396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785" y="188640"/>
            <a:ext cx="8746430" cy="783520"/>
          </a:xfrm>
        </p:spPr>
        <p:txBody>
          <a:bodyPr/>
          <a:lstStyle/>
          <a:p>
            <a:r>
              <a:rPr lang="hu-HU" altLang="hu-HU" dirty="0">
                <a:solidFill>
                  <a:srgbClr val="FA8E43"/>
                </a:solidFill>
                <a:latin typeface="TimesNewRomanPS-BoldMT"/>
              </a:rPr>
              <a:t>Példa f</a:t>
            </a:r>
            <a:r>
              <a:rPr lang="hu-HU" dirty="0">
                <a:solidFill>
                  <a:srgbClr val="FA8E43"/>
                </a:solidFill>
                <a:latin typeface="TimesNewRomanPS-BoldMT"/>
              </a:rPr>
              <a:t>enntartható városi mobilitási tervre</a:t>
            </a:r>
            <a:endParaRPr lang="hu-HU" altLang="hu-HU" dirty="0">
              <a:solidFill>
                <a:srgbClr val="FA8E43"/>
              </a:solidFill>
              <a:latin typeface="TimesNewRomanPS-BoldMT"/>
            </a:endParaRP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99E59269-8944-4DA6-AFC4-4537C17E06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980" y="6409836"/>
            <a:ext cx="667747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85000"/>
              <a:buChar char="•"/>
              <a:defRPr sz="2800" b="1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Arial" panose="020B0604020202020204" pitchFamily="34" charset="0"/>
              <a:buChar char="o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hu-HU" altLang="hu-HU" sz="1400" b="0" dirty="0"/>
              <a:t>Forrás: Zalaegerszeg fenntartható városi mobilitási terve (SUMP) Összefoglaló kötet 2106.</a:t>
            </a:r>
            <a:endParaRPr lang="hu-HU" altLang="hu-HU" sz="1400" b="0" dirty="0">
              <a:solidFill>
                <a:schemeClr val="tx1"/>
              </a:solidFill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99F54A16-2F3F-4E15-A801-B7FC483F26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477" y="1556793"/>
            <a:ext cx="8107046" cy="4608511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7" name="Dia számának helye 5">
            <a:extLst>
              <a:ext uri="{FF2B5EF4-FFF2-40B4-BE49-F238E27FC236}">
                <a16:creationId xmlns:a16="http://schemas.microsoft.com/office/drawing/2014/main" id="{0C7DDB10-E6BF-4D5B-ADC7-5413824402A2}"/>
              </a:ext>
            </a:extLst>
          </p:cNvPr>
          <p:cNvSpPr txBox="1">
            <a:spLocks noGrp="1"/>
          </p:cNvSpPr>
          <p:nvPr/>
        </p:nvSpPr>
        <p:spPr bwMode="auto">
          <a:xfrm>
            <a:off x="7092950" y="6308725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tx2"/>
              </a:buClr>
              <a:buSzPct val="85000"/>
              <a:buChar char="•"/>
              <a:defRPr sz="2800" b="1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Arial" panose="020B0604020202020204" pitchFamily="34" charset="0"/>
              <a:buChar char="o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4FEE262B-15B4-4FD5-AF3F-DD069C54AD05}" type="slidenum">
              <a:rPr lang="hu-HU" altLang="hu-HU" sz="1800" b="0" smtClean="0">
                <a:solidFill>
                  <a:schemeClr val="accent1"/>
                </a:solidFill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25</a:t>
            </a:fld>
            <a:r>
              <a:rPr lang="hu-HU" altLang="hu-HU" sz="1800" b="0" dirty="0">
                <a:solidFill>
                  <a:schemeClr val="accent1"/>
                </a:solidFill>
              </a:rPr>
              <a:t>/56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57AB9EB7-6E4E-44B7-8E52-6238BCA147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785" y="188640"/>
            <a:ext cx="8746430" cy="783520"/>
          </a:xfrm>
        </p:spPr>
        <p:txBody>
          <a:bodyPr/>
          <a:lstStyle/>
          <a:p>
            <a:r>
              <a:rPr lang="hu-HU" altLang="hu-HU" dirty="0">
                <a:solidFill>
                  <a:srgbClr val="FA8E43"/>
                </a:solidFill>
                <a:latin typeface="TimesNewRomanPS-BoldMT"/>
              </a:rPr>
              <a:t>Példa f</a:t>
            </a:r>
            <a:r>
              <a:rPr lang="hu-HU" dirty="0">
                <a:solidFill>
                  <a:srgbClr val="FA8E43"/>
                </a:solidFill>
                <a:latin typeface="TimesNewRomanPS-BoldMT"/>
              </a:rPr>
              <a:t>enntartható városi mobilitási tervre</a:t>
            </a:r>
            <a:endParaRPr lang="hu-HU" altLang="hu-HU" dirty="0">
              <a:solidFill>
                <a:srgbClr val="FA8E43"/>
              </a:solidFill>
              <a:latin typeface="TimesNewRomanPS-BoldMT"/>
            </a:endParaRP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1487CC61-F5A3-4E4E-8FCC-CE1ADE0F48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980" y="6409836"/>
            <a:ext cx="667747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85000"/>
              <a:buChar char="•"/>
              <a:defRPr sz="2800" b="1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Arial" panose="020B0604020202020204" pitchFamily="34" charset="0"/>
              <a:buChar char="o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hu-HU" altLang="hu-HU" sz="1400" b="0" dirty="0"/>
              <a:t>Forrás: Zalaegerszeg fenntartható városi mobilitási terve (SUMP) Összefoglaló kötet 2106.</a:t>
            </a:r>
            <a:endParaRPr lang="hu-HU" altLang="hu-HU" sz="1400" b="0" dirty="0">
              <a:solidFill>
                <a:schemeClr val="tx1"/>
              </a:solidFill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C1F892B9-E272-49FC-AB5C-CD1064C413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099" y="869531"/>
            <a:ext cx="7772400" cy="584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5000"/>
              <a:buChar char="•"/>
              <a:defRPr sz="28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5000"/>
              <a:buFont typeface="Arial" panose="020B0604020202020204" pitchFamily="34" charset="0"/>
              <a:buChar char="o"/>
              <a:defRPr sz="24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just">
              <a:buFontTx/>
              <a:buNone/>
            </a:pPr>
            <a:r>
              <a:rPr lang="hu-HU" altLang="hu-HU" kern="0" dirty="0"/>
              <a:t>Zalaegerszeg – célrendszer (részlet)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3EF2D2F7-8A85-4C80-8651-923A65E341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316" y="1895758"/>
            <a:ext cx="7498127" cy="3473520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4A61C2D7-DC08-4866-8ED7-A5F47079E7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110" y="1488722"/>
            <a:ext cx="7477377" cy="356875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A82B091D-3752-42E8-BE13-3801026532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924" y="5438292"/>
            <a:ext cx="7468750" cy="353252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5714AC58-7D19-4904-BDE3-310AF72819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924" y="5851281"/>
            <a:ext cx="7477377" cy="322887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1" name="Dia számának helye 5">
            <a:extLst>
              <a:ext uri="{FF2B5EF4-FFF2-40B4-BE49-F238E27FC236}">
                <a16:creationId xmlns:a16="http://schemas.microsoft.com/office/drawing/2014/main" id="{CE027682-A614-46C8-B6BD-FFACD066E2C8}"/>
              </a:ext>
            </a:extLst>
          </p:cNvPr>
          <p:cNvSpPr txBox="1">
            <a:spLocks noGrp="1"/>
          </p:cNvSpPr>
          <p:nvPr/>
        </p:nvSpPr>
        <p:spPr bwMode="auto">
          <a:xfrm>
            <a:off x="7092950" y="6308725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tx2"/>
              </a:buClr>
              <a:buSzPct val="85000"/>
              <a:buChar char="•"/>
              <a:defRPr sz="2800" b="1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Arial" panose="020B0604020202020204" pitchFamily="34" charset="0"/>
              <a:buChar char="o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64693FC8-7FA2-44C2-8753-8223F5987279}" type="slidenum">
              <a:rPr lang="hu-HU" altLang="hu-HU" sz="1800" b="0" smtClean="0">
                <a:solidFill>
                  <a:schemeClr val="accent1"/>
                </a:solidFill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26</a:t>
            </a:fld>
            <a:r>
              <a:rPr lang="hu-HU" altLang="hu-HU" sz="1800" b="0" dirty="0">
                <a:solidFill>
                  <a:schemeClr val="accent1"/>
                </a:solidFill>
              </a:rPr>
              <a:t>/56</a:t>
            </a: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8F780780-C090-42D2-88CA-E256B49A47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980" y="6409836"/>
            <a:ext cx="667747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85000"/>
              <a:buChar char="•"/>
              <a:defRPr sz="2800" b="1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Arial" panose="020B0604020202020204" pitchFamily="34" charset="0"/>
              <a:buChar char="o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hu-HU" altLang="hu-HU" sz="1400" b="0" dirty="0"/>
              <a:t>Forrás: Zalaegerszeg fenntartható városi mobilitási terve (SUMP) Összefoglaló kötet 2106.</a:t>
            </a:r>
            <a:endParaRPr lang="hu-HU" altLang="hu-HU" sz="1400" b="0" dirty="0">
              <a:solidFill>
                <a:schemeClr val="tx1"/>
              </a:solidFill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F63AFDF7-26D7-4C58-84E2-403930846E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785" y="188640"/>
            <a:ext cx="8746430" cy="783520"/>
          </a:xfrm>
        </p:spPr>
        <p:txBody>
          <a:bodyPr/>
          <a:lstStyle/>
          <a:p>
            <a:r>
              <a:rPr lang="hu-HU" altLang="hu-HU" dirty="0">
                <a:solidFill>
                  <a:srgbClr val="FA8E43"/>
                </a:solidFill>
                <a:latin typeface="TimesNewRomanPS-BoldMT"/>
              </a:rPr>
              <a:t>Példa f</a:t>
            </a:r>
            <a:r>
              <a:rPr lang="hu-HU" dirty="0">
                <a:solidFill>
                  <a:srgbClr val="FA8E43"/>
                </a:solidFill>
                <a:latin typeface="TimesNewRomanPS-BoldMT"/>
              </a:rPr>
              <a:t>enntartható városi mobilitási tervre</a:t>
            </a:r>
            <a:endParaRPr lang="hu-HU" altLang="hu-HU" dirty="0">
              <a:solidFill>
                <a:srgbClr val="FA8E43"/>
              </a:solidFill>
              <a:latin typeface="TimesNewRomanPS-BoldM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F1B3C9A-EA16-4DC2-BF9D-B7B4A2F1DC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099" y="869531"/>
            <a:ext cx="7772400" cy="584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5000"/>
              <a:buChar char="•"/>
              <a:defRPr sz="28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5000"/>
              <a:buFont typeface="Arial" panose="020B0604020202020204" pitchFamily="34" charset="0"/>
              <a:buChar char="o"/>
              <a:defRPr sz="24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just">
              <a:buFontTx/>
              <a:buNone/>
            </a:pPr>
            <a:r>
              <a:rPr lang="hu-HU" altLang="hu-HU" kern="0" dirty="0"/>
              <a:t>Zalaegerszeg – eszközrendszer (projektek)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993E4B73-DBF9-43FE-9F29-E7D3E00814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383" y="1409740"/>
            <a:ext cx="4747162" cy="2642289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7DD3D4A6-6BE0-4E5A-9CA1-4F8D919DFF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160" b="7739"/>
          <a:stretch/>
        </p:blipFill>
        <p:spPr>
          <a:xfrm>
            <a:off x="5243103" y="4136937"/>
            <a:ext cx="3498754" cy="2227180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F6285028-8ED1-4709-A8C0-F823EB22D4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910" b="29000"/>
          <a:stretch/>
        </p:blipFill>
        <p:spPr>
          <a:xfrm>
            <a:off x="5243103" y="1409739"/>
            <a:ext cx="3498754" cy="2642289"/>
          </a:xfrm>
          <a:prstGeom prst="rect">
            <a:avLst/>
          </a:prstGeom>
        </p:spPr>
      </p:pic>
      <p:pic>
        <p:nvPicPr>
          <p:cNvPr id="19" name="Kép 18">
            <a:extLst>
              <a:ext uri="{FF2B5EF4-FFF2-40B4-BE49-F238E27FC236}">
                <a16:creationId xmlns:a16="http://schemas.microsoft.com/office/drawing/2014/main" id="{C8B64A69-188F-4CEC-8CF9-916485DA8D1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7830"/>
          <a:stretch/>
        </p:blipFill>
        <p:spPr>
          <a:xfrm>
            <a:off x="359383" y="4165863"/>
            <a:ext cx="4038600" cy="2078738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3">
            <a:extLst>
              <a:ext uri="{FF2B5EF4-FFF2-40B4-BE49-F238E27FC236}">
                <a16:creationId xmlns:a16="http://schemas.microsoft.com/office/drawing/2014/main" id="{A62C2B0B-CB7F-41CC-A931-3E37DD1889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5536" y="991924"/>
            <a:ext cx="7772400" cy="720105"/>
          </a:xfrm>
        </p:spPr>
        <p:txBody>
          <a:bodyPr/>
          <a:lstStyle/>
          <a:p>
            <a:pPr marL="0" indent="0" algn="just">
              <a:buNone/>
            </a:pPr>
            <a:r>
              <a:rPr lang="hu-HU" altLang="hu-HU" dirty="0"/>
              <a:t>Zalaegerszeg – megvalósítási javaslatok</a:t>
            </a:r>
          </a:p>
        </p:txBody>
      </p:sp>
      <p:sp>
        <p:nvSpPr>
          <p:cNvPr id="40964" name="Dia számának helye 5">
            <a:extLst>
              <a:ext uri="{FF2B5EF4-FFF2-40B4-BE49-F238E27FC236}">
                <a16:creationId xmlns:a16="http://schemas.microsoft.com/office/drawing/2014/main" id="{617A180E-AE1A-477B-988B-DA3DBA5A3100}"/>
              </a:ext>
            </a:extLst>
          </p:cNvPr>
          <p:cNvSpPr txBox="1">
            <a:spLocks noGrp="1"/>
          </p:cNvSpPr>
          <p:nvPr/>
        </p:nvSpPr>
        <p:spPr bwMode="auto">
          <a:xfrm>
            <a:off x="7092950" y="6308725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tx2"/>
              </a:buClr>
              <a:buSzPct val="85000"/>
              <a:buChar char="•"/>
              <a:defRPr sz="2800" b="1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Arial" panose="020B0604020202020204" pitchFamily="34" charset="0"/>
              <a:buChar char="o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F17CEE60-202E-4023-B679-8DDF58DDDAAB}" type="slidenum">
              <a:rPr lang="hu-HU" altLang="hu-HU" sz="1800" b="0" smtClean="0">
                <a:solidFill>
                  <a:schemeClr val="accent1"/>
                </a:solidFill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27</a:t>
            </a:fld>
            <a:r>
              <a:rPr lang="hu-HU" altLang="hu-HU" sz="1800" b="0" dirty="0">
                <a:solidFill>
                  <a:schemeClr val="accent1"/>
                </a:solidFill>
              </a:rPr>
              <a:t>/56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DAF3D58-9BDC-4786-A5E1-21B8751F2C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785" y="188640"/>
            <a:ext cx="8746430" cy="783520"/>
          </a:xfrm>
        </p:spPr>
        <p:txBody>
          <a:bodyPr/>
          <a:lstStyle/>
          <a:p>
            <a:r>
              <a:rPr lang="hu-HU" altLang="hu-HU" dirty="0">
                <a:solidFill>
                  <a:srgbClr val="FA8E43"/>
                </a:solidFill>
                <a:latin typeface="TimesNewRomanPS-BoldMT"/>
              </a:rPr>
              <a:t>Példa f</a:t>
            </a:r>
            <a:r>
              <a:rPr lang="hu-HU" dirty="0">
                <a:solidFill>
                  <a:srgbClr val="FA8E43"/>
                </a:solidFill>
                <a:latin typeface="TimesNewRomanPS-BoldMT"/>
              </a:rPr>
              <a:t>enntartható városi mobilitási tervre</a:t>
            </a:r>
            <a:endParaRPr lang="hu-HU" altLang="hu-HU" dirty="0">
              <a:solidFill>
                <a:srgbClr val="FA8E43"/>
              </a:solidFill>
              <a:latin typeface="TimesNewRomanPS-BoldMT"/>
            </a:endParaRP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4F45D449-651D-484D-8B87-8E2B402883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980" y="6409836"/>
            <a:ext cx="667747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85000"/>
              <a:buChar char="•"/>
              <a:defRPr sz="2800" b="1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Arial" panose="020B0604020202020204" pitchFamily="34" charset="0"/>
              <a:buChar char="o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hu-HU" altLang="hu-HU" sz="1400" b="0" dirty="0"/>
              <a:t>Forrás: Zalaegerszeg fenntartható városi mobilitási terve (SUMP) Összefoglaló kötet 2106.</a:t>
            </a:r>
            <a:endParaRPr lang="hu-HU" altLang="hu-HU" sz="1400" b="0" dirty="0">
              <a:solidFill>
                <a:schemeClr val="tx1"/>
              </a:solidFill>
            </a:endParaRP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90999C2A-AEFD-4B9A-8897-6AE27A3A95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712029"/>
            <a:ext cx="6263640" cy="4389120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03DBAF94-E083-4912-8A6E-F4CF1C2357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7798" y="1712029"/>
            <a:ext cx="2107764" cy="2132273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C9E7F52D-62D2-4810-B39F-0C691B69BC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8595" y="4283226"/>
            <a:ext cx="3436620" cy="181356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4">
            <a:extLst>
              <a:ext uri="{FF2B5EF4-FFF2-40B4-BE49-F238E27FC236}">
                <a16:creationId xmlns:a16="http://schemas.microsoft.com/office/drawing/2014/main" id="{2B146488-7592-43C4-A02A-0FD3F8CF0F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1693" y="298450"/>
            <a:ext cx="7993062" cy="641350"/>
          </a:xfrm>
        </p:spPr>
        <p:txBody>
          <a:bodyPr/>
          <a:lstStyle/>
          <a:p>
            <a:r>
              <a:rPr lang="hu-HU" altLang="hu-HU" dirty="0"/>
              <a:t>Szakirodalom</a:t>
            </a:r>
          </a:p>
        </p:txBody>
      </p:sp>
      <p:sp>
        <p:nvSpPr>
          <p:cNvPr id="52229" name="Dia számának helye 5">
            <a:extLst>
              <a:ext uri="{FF2B5EF4-FFF2-40B4-BE49-F238E27FC236}">
                <a16:creationId xmlns:a16="http://schemas.microsoft.com/office/drawing/2014/main" id="{757C292F-8B97-48A1-8B25-019AFD5EA660}"/>
              </a:ext>
            </a:extLst>
          </p:cNvPr>
          <p:cNvSpPr txBox="1">
            <a:spLocks noGrp="1"/>
          </p:cNvSpPr>
          <p:nvPr/>
        </p:nvSpPr>
        <p:spPr bwMode="auto">
          <a:xfrm>
            <a:off x="7092950" y="6308725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tx2"/>
              </a:buClr>
              <a:buSzPct val="85000"/>
              <a:buChar char="•"/>
              <a:defRPr sz="2800" b="1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Arial" panose="020B0604020202020204" pitchFamily="34" charset="0"/>
              <a:buChar char="o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DBDAB771-C82F-401E-AA18-747AD175FFA9}" type="slidenum">
              <a:rPr lang="hu-HU" altLang="hu-HU" sz="1800" b="0" smtClean="0">
                <a:solidFill>
                  <a:schemeClr val="accent1"/>
                </a:solidFill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28</a:t>
            </a:fld>
            <a:r>
              <a:rPr lang="hu-HU" altLang="hu-HU" sz="1800" b="0" dirty="0">
                <a:solidFill>
                  <a:schemeClr val="accent1"/>
                </a:solidFill>
              </a:rPr>
              <a:t>/56</a:t>
            </a:r>
          </a:p>
        </p:txBody>
      </p:sp>
      <p:sp>
        <p:nvSpPr>
          <p:cNvPr id="2" name="Rectangle 7">
            <a:extLst>
              <a:ext uri="{FF2B5EF4-FFF2-40B4-BE49-F238E27FC236}">
                <a16:creationId xmlns:a16="http://schemas.microsoft.com/office/drawing/2014/main" id="{DAE275D8-1FA0-486C-BC43-C8DBB6F4C2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693" y="1104949"/>
            <a:ext cx="4292402" cy="511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85000"/>
              <a:buChar char="•"/>
              <a:defRPr sz="2800" b="1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Arial" panose="020B0604020202020204" pitchFamily="34" charset="0"/>
              <a:buChar char="o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hu-HU" altLang="hu-HU" sz="2400" dirty="0">
                <a:latin typeface="+mn-lt"/>
              </a:rPr>
              <a:t>A </a:t>
            </a:r>
            <a:r>
              <a:rPr lang="hu-HU" sz="2400" dirty="0">
                <a:effectLst/>
                <a:latin typeface="+mn-lt"/>
              </a:rPr>
              <a:t>Fenntartható Városi Mobilitási Tervek kidolgozása és végrehajtása Útmutató 2014 elérhető magyarul: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hu-HU" altLang="hu-HU" sz="2400" b="0" dirty="0">
                <a:latin typeface="+mn-lt"/>
                <a:hlinkClick r:id="rId2"/>
              </a:rPr>
              <a:t>http://bump-mobility.eu/en/news/sump-guidelines-in-hungarian-now-available-on-line.aspx</a:t>
            </a:r>
            <a:endParaRPr lang="hu-HU" altLang="hu-HU" sz="2400" b="0" dirty="0">
              <a:latin typeface="+mn-lt"/>
            </a:endParaRPr>
          </a:p>
          <a:p>
            <a:pPr marL="0" indent="0">
              <a:lnSpc>
                <a:spcPct val="90000"/>
              </a:lnSpc>
              <a:buNone/>
            </a:pPr>
            <a:endParaRPr lang="hu-HU" altLang="hu-HU" sz="2400" dirty="0">
              <a:latin typeface="+mn-lt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hu-HU" altLang="hu-HU" sz="2400" dirty="0">
                <a:latin typeface="+mn-lt"/>
              </a:rPr>
              <a:t>2. Kiadás angolul (2019):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hu-HU" altLang="hu-HU" sz="2400" b="0" dirty="0">
                <a:latin typeface="+mn-lt"/>
                <a:hlinkClick r:id="rId3"/>
              </a:rPr>
              <a:t>https://www.eltis.org/mobility-plans/sump-guidelines</a:t>
            </a:r>
            <a:endParaRPr lang="hu-HU" altLang="hu-HU" sz="2400" b="0" dirty="0">
              <a:latin typeface="+mn-lt"/>
            </a:endParaRPr>
          </a:p>
          <a:p>
            <a:pPr marL="0" indent="0">
              <a:lnSpc>
                <a:spcPct val="90000"/>
              </a:lnSpc>
              <a:buNone/>
            </a:pPr>
            <a:endParaRPr lang="hu-HU" altLang="hu-HU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90EDB633-3345-42F7-8F96-A8586AF621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6057" y="1120675"/>
            <a:ext cx="3606004" cy="5113337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>
            <a:extLst>
              <a:ext uri="{FF2B5EF4-FFF2-40B4-BE49-F238E27FC236}">
                <a16:creationId xmlns:a16="http://schemas.microsoft.com/office/drawing/2014/main" id="{27845044-2C3A-4B0C-83C1-8ADD486FA8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1125538"/>
            <a:ext cx="7921625" cy="511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85000"/>
              <a:buChar char="•"/>
              <a:defRPr sz="2800" b="1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Arial" panose="020B0604020202020204" pitchFamily="34" charset="0"/>
              <a:buChar char="o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ts val="1200"/>
              </a:spcBef>
            </a:pPr>
            <a:r>
              <a:rPr lang="hu-HU" sz="2400" b="1" i="0" u="none" strike="noStrike" baseline="0" dirty="0">
                <a:solidFill>
                  <a:srgbClr val="FFCD00"/>
                </a:solidFill>
                <a:latin typeface="TimesNewRomanPS-BoldMT"/>
              </a:rPr>
              <a:t>A fő alapelv a fenntartható mobilitás biztosítása élhető városokban.</a:t>
            </a:r>
          </a:p>
          <a:p>
            <a:pPr algn="just">
              <a:spcBef>
                <a:spcPts val="1200"/>
              </a:spcBef>
            </a:pPr>
            <a:r>
              <a:rPr lang="hu-HU" sz="2400" b="1" i="0" u="none" strike="noStrike" baseline="0" dirty="0">
                <a:solidFill>
                  <a:srgbClr val="FFCD00"/>
                </a:solidFill>
                <a:latin typeface="TimesNewRomanPS-BoldMT"/>
              </a:rPr>
              <a:t>Az Európai Bizottság által javasolt Fenntartható városi mobilitási terv az emberek reális mobilitási igényeinek kielégítésével foglalkozik.</a:t>
            </a:r>
          </a:p>
          <a:p>
            <a:pPr algn="just">
              <a:spcBef>
                <a:spcPts val="1200"/>
              </a:spcBef>
            </a:pPr>
            <a:r>
              <a:rPr lang="hu-HU" sz="2400" b="1" i="0" u="none" strike="noStrike" baseline="0" dirty="0">
                <a:solidFill>
                  <a:srgbClr val="FFCD00"/>
                </a:solidFill>
                <a:latin typeface="TimesNewRomanPS-BoldMT"/>
              </a:rPr>
              <a:t>A fenntartható városi mobilitás-tervezés során az emberek kerülnek a fókuszba az autók és a forgalom helyett, célja a jobb minőségű, élhető városi környezet kialakítása.</a:t>
            </a:r>
          </a:p>
          <a:p>
            <a:pPr algn="just">
              <a:spcBef>
                <a:spcPts val="1200"/>
              </a:spcBef>
            </a:pPr>
            <a:r>
              <a:rPr lang="hu-HU" sz="2400" b="1" i="0" u="none" strike="noStrike" baseline="0" dirty="0">
                <a:solidFill>
                  <a:srgbClr val="FFCD00"/>
                </a:solidFill>
                <a:latin typeface="TimesNewRomanPS-BoldMT"/>
              </a:rPr>
              <a:t>A fenntartható városi közlekedésre irányuló kutatások és fejlesztések átfogó európai programja a CIVITAS.</a:t>
            </a:r>
            <a:endParaRPr lang="hu-HU" altLang="hu-HU" sz="3600" dirty="0"/>
          </a:p>
        </p:txBody>
      </p:sp>
      <p:sp>
        <p:nvSpPr>
          <p:cNvPr id="53251" name="Rectangle 2">
            <a:extLst>
              <a:ext uri="{FF2B5EF4-FFF2-40B4-BE49-F238E27FC236}">
                <a16:creationId xmlns:a16="http://schemas.microsoft.com/office/drawing/2014/main" id="{5FD7F02C-FC24-424A-88EC-0AFCE012FD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260350"/>
            <a:ext cx="7772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85000"/>
              <a:buChar char="•"/>
              <a:defRPr sz="2800" b="1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Arial" panose="020B0604020202020204" pitchFamily="34" charset="0"/>
              <a:buChar char="o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3600">
                <a:solidFill>
                  <a:schemeClr val="hlink"/>
                </a:solidFill>
              </a:rPr>
              <a:t>Összefoglalás</a:t>
            </a:r>
          </a:p>
        </p:txBody>
      </p:sp>
      <p:sp>
        <p:nvSpPr>
          <p:cNvPr id="53252" name="Dia számának helye 5">
            <a:extLst>
              <a:ext uri="{FF2B5EF4-FFF2-40B4-BE49-F238E27FC236}">
                <a16:creationId xmlns:a16="http://schemas.microsoft.com/office/drawing/2014/main" id="{E103D3E1-5819-4D14-9F9E-EF3143D20CBA}"/>
              </a:ext>
            </a:extLst>
          </p:cNvPr>
          <p:cNvSpPr txBox="1">
            <a:spLocks noGrp="1"/>
          </p:cNvSpPr>
          <p:nvPr/>
        </p:nvSpPr>
        <p:spPr bwMode="auto">
          <a:xfrm>
            <a:off x="7092950" y="6308725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tx2"/>
              </a:buClr>
              <a:buSzPct val="85000"/>
              <a:buChar char="•"/>
              <a:defRPr sz="2800" b="1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Arial" panose="020B0604020202020204" pitchFamily="34" charset="0"/>
              <a:buChar char="o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8AE0584E-36CE-42BD-8C1D-814E011AEE9D}" type="slidenum">
              <a:rPr lang="hu-HU" altLang="hu-HU" sz="1800" b="0" smtClean="0">
                <a:solidFill>
                  <a:schemeClr val="accent1"/>
                </a:solidFill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29</a:t>
            </a:fld>
            <a:r>
              <a:rPr lang="hu-HU" altLang="hu-HU" sz="1800" b="0" dirty="0">
                <a:solidFill>
                  <a:schemeClr val="accent1"/>
                </a:solidFill>
              </a:rPr>
              <a:t>/56</a:t>
            </a: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64C13793-6FB1-4F27-83AF-C20380402E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20688"/>
            <a:ext cx="7772400" cy="646331"/>
          </a:xfrm>
        </p:spPr>
        <p:txBody>
          <a:bodyPr/>
          <a:lstStyle/>
          <a:p>
            <a:r>
              <a:rPr lang="hu-HU" b="1" i="0" u="none" strike="noStrike" baseline="0" dirty="0">
                <a:solidFill>
                  <a:srgbClr val="FA8E43"/>
                </a:solidFill>
                <a:latin typeface="TimesNewRomanPS-BoldMT"/>
              </a:rPr>
              <a:t>Fenntartható városi mobilitási tervek</a:t>
            </a:r>
            <a:endParaRPr lang="hu-HU" altLang="hu-HU" sz="6000" dirty="0"/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05825683-ED22-42BC-B36C-67A345AC3E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1484313"/>
            <a:ext cx="8278812" cy="4895850"/>
          </a:xfrm>
        </p:spPr>
        <p:txBody>
          <a:bodyPr/>
          <a:lstStyle/>
          <a:p>
            <a:pPr algn="just"/>
            <a:r>
              <a:rPr lang="hu-HU" sz="2400" i="0" u="none" strike="noStrike" baseline="0" dirty="0">
                <a:solidFill>
                  <a:srgbClr val="FFCD00"/>
                </a:solidFill>
                <a:latin typeface="TimesNewRomanPS-BoldMT"/>
              </a:rPr>
              <a:t>Az Európai Unióban 2007-ben megjelent a városi mobilitás új kultúráját célzó Zöld Könyv, mely foglalkozott a városi mobilitási problémákkal és azok lehetséges megoldásaival. A témák között szerepelt a forgalom szabad lefolyása, a zöldebb város, az intelligensebb megoldások, a minden polgár számára elérhető biztonságos városi közlekedés megteremtése.</a:t>
            </a:r>
          </a:p>
          <a:p>
            <a:pPr algn="just"/>
            <a:r>
              <a:rPr lang="it-IT" sz="2400" i="0" u="none" strike="noStrike" baseline="0" dirty="0">
                <a:solidFill>
                  <a:srgbClr val="FFCD00"/>
                </a:solidFill>
                <a:latin typeface="TimesNewRomanPS-BoldMT"/>
              </a:rPr>
              <a:t>Az Európai Bizottság 2009-ben elfogadta a városi</a:t>
            </a:r>
            <a:r>
              <a:rPr lang="hu-HU" sz="2400" i="0" u="none" strike="noStrike" baseline="0" dirty="0">
                <a:solidFill>
                  <a:srgbClr val="FFCD00"/>
                </a:solidFill>
                <a:latin typeface="TimesNewRomanPS-BoldMT"/>
              </a:rPr>
              <a:t> mobilitás cselekvési tervét. A 2011-ben új kiadásban megjelent, átdolgozott, fenntartható közlekedési témájú Fehér Könyv szintén tartalmaz a városi közlekedéssel, a jövőbeni városi mobilitással kapcsolatos elgondolásokat és feladatokat.</a:t>
            </a:r>
            <a:endParaRPr lang="hu-HU" altLang="ja-JP" sz="4000" dirty="0"/>
          </a:p>
        </p:txBody>
      </p:sp>
      <p:sp>
        <p:nvSpPr>
          <p:cNvPr id="16388" name="Dia számának helye 5">
            <a:extLst>
              <a:ext uri="{FF2B5EF4-FFF2-40B4-BE49-F238E27FC236}">
                <a16:creationId xmlns:a16="http://schemas.microsoft.com/office/drawing/2014/main" id="{2CFF4F56-B8FF-4B08-A01E-B7E9E959A72E}"/>
              </a:ext>
            </a:extLst>
          </p:cNvPr>
          <p:cNvSpPr txBox="1">
            <a:spLocks noGrp="1"/>
          </p:cNvSpPr>
          <p:nvPr/>
        </p:nvSpPr>
        <p:spPr bwMode="auto">
          <a:xfrm>
            <a:off x="7092950" y="6308725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tx2"/>
              </a:buClr>
              <a:buSzPct val="85000"/>
              <a:buChar char="•"/>
              <a:defRPr sz="2800" b="1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Arial" panose="020B0604020202020204" pitchFamily="34" charset="0"/>
              <a:buChar char="o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2031940E-746C-420B-8D28-4395BB930EBF}" type="slidenum">
              <a:rPr lang="hu-HU" altLang="hu-HU" sz="1800" b="0" smtClean="0">
                <a:solidFill>
                  <a:schemeClr val="accent1"/>
                </a:solidFill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</a:t>
            </a:fld>
            <a:r>
              <a:rPr lang="hu-HU" altLang="hu-HU" sz="1800" b="0" dirty="0">
                <a:solidFill>
                  <a:schemeClr val="accent1"/>
                </a:solidFill>
              </a:rPr>
              <a:t>/56</a:t>
            </a:r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F8F15F54-9761-4E3F-8BC8-DFFC3A85A1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4213" y="650875"/>
            <a:ext cx="7772400" cy="641350"/>
          </a:xfrm>
        </p:spPr>
        <p:txBody>
          <a:bodyPr/>
          <a:lstStyle/>
          <a:p>
            <a:pPr eaLnBrk="1" hangingPunct="1"/>
            <a:r>
              <a:rPr lang="hu-HU" altLang="hu-HU"/>
              <a:t>Az előadás tartalma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2C0D00A8-8973-4229-80EE-1DCE4F2B26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4213" y="1773238"/>
            <a:ext cx="8135937" cy="3970337"/>
          </a:xfrm>
        </p:spPr>
        <p:txBody>
          <a:bodyPr/>
          <a:lstStyle/>
          <a:p>
            <a:pPr marL="533400" indent="-533400" algn="just" eaLnBrk="1" hangingPunct="1">
              <a:spcAft>
                <a:spcPct val="20000"/>
              </a:spcAft>
            </a:pPr>
            <a:r>
              <a:rPr lang="hu-HU" altLang="hu-HU"/>
              <a:t>A vasúti közlekedés a város szerkezetében</a:t>
            </a:r>
          </a:p>
          <a:p>
            <a:pPr marL="533400" indent="-533400" algn="just" eaLnBrk="1" hangingPunct="1">
              <a:spcAft>
                <a:spcPct val="20000"/>
              </a:spcAft>
            </a:pPr>
            <a:r>
              <a:rPr lang="hu-HU" altLang="hu-HU"/>
              <a:t>Vasútállomások és átszálló  csomópontok hatása a terület-felhasználásra</a:t>
            </a:r>
          </a:p>
          <a:p>
            <a:pPr marL="533400" indent="-533400" algn="just" eaLnBrk="1" hangingPunct="1">
              <a:spcAft>
                <a:spcPct val="20000"/>
              </a:spcAft>
            </a:pPr>
            <a:r>
              <a:rPr lang="hu-HU" altLang="hu-HU"/>
              <a:t>A vasút mint városi közlekedési mód</a:t>
            </a:r>
          </a:p>
          <a:p>
            <a:pPr marL="533400" indent="-533400" algn="just" eaLnBrk="1" hangingPunct="1">
              <a:spcAft>
                <a:spcPct val="20000"/>
              </a:spcAft>
            </a:pPr>
            <a:r>
              <a:rPr lang="hu-HU" altLang="hu-HU"/>
              <a:t>A vízi közlekedés a város szerkezetében</a:t>
            </a:r>
          </a:p>
          <a:p>
            <a:pPr marL="533400" indent="-533400" algn="just" eaLnBrk="1" hangingPunct="1">
              <a:spcAft>
                <a:spcPct val="20000"/>
              </a:spcAft>
            </a:pPr>
            <a:r>
              <a:rPr lang="hu-HU" altLang="hu-HU"/>
              <a:t>A légi közlekedés a város szerkezetében</a:t>
            </a:r>
          </a:p>
          <a:p>
            <a:pPr marL="533400" indent="-533400" algn="just" eaLnBrk="1" hangingPunct="1">
              <a:spcAft>
                <a:spcPct val="20000"/>
              </a:spcAft>
            </a:pPr>
            <a:endParaRPr lang="hu-HU" altLang="hu-HU"/>
          </a:p>
        </p:txBody>
      </p:sp>
      <p:sp>
        <p:nvSpPr>
          <p:cNvPr id="15364" name="Dia számának helye 5">
            <a:extLst>
              <a:ext uri="{FF2B5EF4-FFF2-40B4-BE49-F238E27FC236}">
                <a16:creationId xmlns:a16="http://schemas.microsoft.com/office/drawing/2014/main" id="{E6C6E1C6-A332-4858-B5F1-904836CC051C}"/>
              </a:ext>
            </a:extLst>
          </p:cNvPr>
          <p:cNvSpPr txBox="1">
            <a:spLocks noGrp="1"/>
          </p:cNvSpPr>
          <p:nvPr/>
        </p:nvSpPr>
        <p:spPr bwMode="auto">
          <a:xfrm>
            <a:off x="7092950" y="6308725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tx2"/>
              </a:buClr>
              <a:buSzPct val="85000"/>
              <a:buChar char="•"/>
              <a:defRPr sz="2800" b="1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Arial" panose="020B0604020202020204" pitchFamily="34" charset="0"/>
              <a:buChar char="o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B43F7226-9F6E-4423-954A-E91A0A28EF6E}" type="slidenum">
              <a:rPr lang="hu-HU" altLang="hu-HU" sz="1800" b="0" smtClean="0">
                <a:solidFill>
                  <a:schemeClr val="accent1"/>
                </a:solidFill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30</a:t>
            </a:fld>
            <a:r>
              <a:rPr lang="hu-HU" altLang="hu-HU" sz="1800" b="0" dirty="0">
                <a:solidFill>
                  <a:schemeClr val="accent1"/>
                </a:solidFill>
              </a:rPr>
              <a:t>/56</a:t>
            </a:r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35D071D6-4F4C-40FD-8978-CB4DC8FC28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/>
              <a:t>Vasút a városban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E2C84520-6B28-430C-8AC3-9894CB3BD0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90000"/>
              </a:lnSpc>
            </a:pPr>
            <a:r>
              <a:rPr lang="hu-HU" altLang="hu-HU"/>
              <a:t>A vasút megjelenése után – és azóta is – jelentős városformáló erővé vált (vonalak, átvezetések, állomások és azokhoz vezető utak).</a:t>
            </a:r>
          </a:p>
          <a:p>
            <a:pPr algn="just">
              <a:lnSpc>
                <a:spcPct val="90000"/>
              </a:lnSpc>
            </a:pPr>
            <a:r>
              <a:rPr lang="hu-HU" altLang="hu-HU"/>
              <a:t>A vasútvonal elvágta a városrészeket, az átjutás néhány keresztirányú közúti illetve gyalogos szintbeli vagy külön szintű kapcsolatra koncentrálódott. </a:t>
            </a:r>
          </a:p>
          <a:p>
            <a:pPr algn="just">
              <a:lnSpc>
                <a:spcPct val="90000"/>
              </a:lnSpc>
            </a:pPr>
            <a:r>
              <a:rPr lang="hu-HU" altLang="hu-HU"/>
              <a:t>A vasútállomás városi kapcsolata második „főutcává” vált, fontos gyalogos, kerékpáros és közforgalmú közlekedési tengelyként működik.</a:t>
            </a:r>
          </a:p>
          <a:p>
            <a:pPr algn="just">
              <a:lnSpc>
                <a:spcPct val="90000"/>
              </a:lnSpc>
              <a:buFontTx/>
              <a:buNone/>
            </a:pPr>
            <a:endParaRPr lang="hu-HU" altLang="hu-HU"/>
          </a:p>
        </p:txBody>
      </p:sp>
      <p:sp>
        <p:nvSpPr>
          <p:cNvPr id="16388" name="Dia számának helye 5">
            <a:extLst>
              <a:ext uri="{FF2B5EF4-FFF2-40B4-BE49-F238E27FC236}">
                <a16:creationId xmlns:a16="http://schemas.microsoft.com/office/drawing/2014/main" id="{F6D43CBC-05AF-4F5B-A7A0-9F1165406054}"/>
              </a:ext>
            </a:extLst>
          </p:cNvPr>
          <p:cNvSpPr txBox="1">
            <a:spLocks noGrp="1"/>
          </p:cNvSpPr>
          <p:nvPr/>
        </p:nvSpPr>
        <p:spPr bwMode="auto">
          <a:xfrm>
            <a:off x="7092950" y="6308725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tx2"/>
              </a:buClr>
              <a:buSzPct val="85000"/>
              <a:buChar char="•"/>
              <a:defRPr sz="2800" b="1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Arial" panose="020B0604020202020204" pitchFamily="34" charset="0"/>
              <a:buChar char="o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18861D37-4DC1-41ED-AEC0-9BC729C1964C}" type="slidenum">
              <a:rPr lang="hu-HU" altLang="hu-HU" sz="1800" b="0" smtClean="0">
                <a:solidFill>
                  <a:schemeClr val="accent1"/>
                </a:solidFill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31</a:t>
            </a:fld>
            <a:r>
              <a:rPr lang="hu-HU" altLang="hu-HU" sz="1800" b="0" dirty="0">
                <a:solidFill>
                  <a:schemeClr val="accent1"/>
                </a:solidFill>
              </a:rPr>
              <a:t>/56</a:t>
            </a:r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619EC6B6-0F34-41AC-837F-1448D4B5E7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274638"/>
            <a:ext cx="7772400" cy="1190625"/>
          </a:xfrm>
        </p:spPr>
        <p:txBody>
          <a:bodyPr/>
          <a:lstStyle/>
          <a:p>
            <a:r>
              <a:rPr lang="hu-HU" altLang="hu-HU"/>
              <a:t>Kiskunfélegyháza – vasútállomás és városközpont kapcsolata</a:t>
            </a:r>
          </a:p>
        </p:txBody>
      </p:sp>
      <p:sp>
        <p:nvSpPr>
          <p:cNvPr id="17411" name="Dia számának helye 5">
            <a:extLst>
              <a:ext uri="{FF2B5EF4-FFF2-40B4-BE49-F238E27FC236}">
                <a16:creationId xmlns:a16="http://schemas.microsoft.com/office/drawing/2014/main" id="{D2CE9278-C3B5-45D5-A7C1-0E602AF0CFF7}"/>
              </a:ext>
            </a:extLst>
          </p:cNvPr>
          <p:cNvSpPr txBox="1">
            <a:spLocks noGrp="1"/>
          </p:cNvSpPr>
          <p:nvPr/>
        </p:nvSpPr>
        <p:spPr bwMode="auto">
          <a:xfrm>
            <a:off x="7092950" y="6308725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tx2"/>
              </a:buClr>
              <a:buSzPct val="85000"/>
              <a:buChar char="•"/>
              <a:defRPr sz="2800" b="1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Arial" panose="020B0604020202020204" pitchFamily="34" charset="0"/>
              <a:buChar char="o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7E40E547-4A36-4CC7-8FC7-C593A56922E1}" type="slidenum">
              <a:rPr lang="hu-HU" altLang="hu-HU" sz="1800" b="0" smtClean="0">
                <a:solidFill>
                  <a:schemeClr val="accent1"/>
                </a:solidFill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32</a:t>
            </a:fld>
            <a:r>
              <a:rPr lang="hu-HU" altLang="hu-HU" sz="1800" b="0" dirty="0">
                <a:solidFill>
                  <a:schemeClr val="accent1"/>
                </a:solidFill>
              </a:rPr>
              <a:t>/56</a:t>
            </a:r>
          </a:p>
        </p:txBody>
      </p:sp>
      <p:pic>
        <p:nvPicPr>
          <p:cNvPr id="17412" name="Picture 7" descr="KKfhaza2">
            <a:extLst>
              <a:ext uri="{FF2B5EF4-FFF2-40B4-BE49-F238E27FC236}">
                <a16:creationId xmlns:a16="http://schemas.microsoft.com/office/drawing/2014/main" id="{4C63234C-2F1F-4656-AE7B-87D0D8EE6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5"/>
          <a:stretch>
            <a:fillRect/>
          </a:stretch>
        </p:blipFill>
        <p:spPr bwMode="auto">
          <a:xfrm>
            <a:off x="323850" y="1628775"/>
            <a:ext cx="6823075" cy="423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6" descr="KKfhaza">
            <a:extLst>
              <a:ext uri="{FF2B5EF4-FFF2-40B4-BE49-F238E27FC236}">
                <a16:creationId xmlns:a16="http://schemas.microsoft.com/office/drawing/2014/main" id="{E0C15AC0-A8D8-449A-8D53-5EF225FC0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3794125"/>
            <a:ext cx="3673475" cy="247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143B555B-4781-4D4C-9BC6-79A3B17EA6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/>
              <a:t>Vasútállomások a városban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0AC509FA-B2F6-4B26-B608-396ED90DC2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628775"/>
            <a:ext cx="7918450" cy="4467225"/>
          </a:xfrm>
        </p:spPr>
        <p:txBody>
          <a:bodyPr/>
          <a:lstStyle/>
          <a:p>
            <a:pPr algn="just"/>
            <a:r>
              <a:rPr lang="hu-HU" altLang="hu-HU"/>
              <a:t>A nagy vasúti – városi átszálló csomópontok városszerkezeti jelentőséget kaptak. Gyakran itt található az elővárosi buszok végállomása is.</a:t>
            </a:r>
          </a:p>
          <a:p>
            <a:pPr algn="just"/>
            <a:r>
              <a:rPr lang="hu-HU" altLang="hu-HU"/>
              <a:t>A csomópontok térségében új intézmények, szolgáltatások, munkahelyek jelentek meg.</a:t>
            </a:r>
          </a:p>
          <a:p>
            <a:pPr algn="just"/>
            <a:r>
              <a:rPr lang="hu-HU" altLang="hu-HU"/>
              <a:t>Az átszálló  csomópont környezetében a terület-felhasználás megváltozott, szinergikus egymásra hatás alakult ki az igények és lehetőségek összehangolásával.</a:t>
            </a:r>
          </a:p>
        </p:txBody>
      </p:sp>
      <p:sp>
        <p:nvSpPr>
          <p:cNvPr id="18436" name="Dia számának helye 5">
            <a:extLst>
              <a:ext uri="{FF2B5EF4-FFF2-40B4-BE49-F238E27FC236}">
                <a16:creationId xmlns:a16="http://schemas.microsoft.com/office/drawing/2014/main" id="{CAA4E685-122D-4826-9F03-0FE2A1AB5B97}"/>
              </a:ext>
            </a:extLst>
          </p:cNvPr>
          <p:cNvSpPr txBox="1">
            <a:spLocks noGrp="1"/>
          </p:cNvSpPr>
          <p:nvPr/>
        </p:nvSpPr>
        <p:spPr bwMode="auto">
          <a:xfrm>
            <a:off x="7092950" y="6308725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tx2"/>
              </a:buClr>
              <a:buSzPct val="85000"/>
              <a:buChar char="•"/>
              <a:defRPr sz="2800" b="1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Arial" panose="020B0604020202020204" pitchFamily="34" charset="0"/>
              <a:buChar char="o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B87CC9BB-74B5-46A8-83AC-C624029A38E2}" type="slidenum">
              <a:rPr lang="hu-HU" altLang="hu-HU" sz="1800" b="0" smtClean="0">
                <a:solidFill>
                  <a:schemeClr val="accent1"/>
                </a:solidFill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33</a:t>
            </a:fld>
            <a:r>
              <a:rPr lang="hu-HU" altLang="hu-HU" sz="1800" b="0" dirty="0">
                <a:solidFill>
                  <a:schemeClr val="accent1"/>
                </a:solidFill>
              </a:rPr>
              <a:t>/56</a:t>
            </a:r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983AD441-AA8C-4748-AC67-2DB7299C74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/>
              <a:t>A vasút mint városi közlekedési mód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13C69D86-4711-4C6C-A40F-33A6BB7983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hu-HU" altLang="hu-HU"/>
              <a:t>A vasútvonalak, állomások és megállók városi közlekedési igényeket is kiszolgálhatnak.</a:t>
            </a:r>
          </a:p>
          <a:p>
            <a:pPr algn="just"/>
            <a:r>
              <a:rPr lang="hu-HU" altLang="hu-HU"/>
              <a:t>Egy lehetőség az S-Bahn - integrált városi-elővárosi vasúti rendszer városi kötöttpályás kapcsolódásokkal.</a:t>
            </a:r>
          </a:p>
          <a:p>
            <a:pPr algn="just"/>
            <a:r>
              <a:rPr lang="hu-HU" altLang="hu-HU"/>
              <a:t>A fejpályaudvarok összekötése térszín alatti vonallal, belső városi elérési kapcsolatot adó megállókkal, akár központi pályaudvarral jó megoldás, bár kiépítése költséges.</a:t>
            </a:r>
          </a:p>
        </p:txBody>
      </p:sp>
      <p:sp>
        <p:nvSpPr>
          <p:cNvPr id="19460" name="Dia számának helye 5">
            <a:extLst>
              <a:ext uri="{FF2B5EF4-FFF2-40B4-BE49-F238E27FC236}">
                <a16:creationId xmlns:a16="http://schemas.microsoft.com/office/drawing/2014/main" id="{9D8951F5-00B6-4040-B501-8C5527A40623}"/>
              </a:ext>
            </a:extLst>
          </p:cNvPr>
          <p:cNvSpPr txBox="1">
            <a:spLocks noGrp="1"/>
          </p:cNvSpPr>
          <p:nvPr/>
        </p:nvSpPr>
        <p:spPr bwMode="auto">
          <a:xfrm>
            <a:off x="7092950" y="6308725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tx2"/>
              </a:buClr>
              <a:buSzPct val="85000"/>
              <a:buChar char="•"/>
              <a:defRPr sz="2800" b="1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Arial" panose="020B0604020202020204" pitchFamily="34" charset="0"/>
              <a:buChar char="o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6EE7D9FC-07AB-41A1-9BCB-EC19DD9692EA}" type="slidenum">
              <a:rPr lang="hu-HU" altLang="hu-HU" sz="1800" b="0" smtClean="0">
                <a:solidFill>
                  <a:schemeClr val="accent1"/>
                </a:solidFill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34</a:t>
            </a:fld>
            <a:r>
              <a:rPr lang="hu-HU" altLang="hu-HU" sz="1800" b="0" dirty="0">
                <a:solidFill>
                  <a:schemeClr val="accent1"/>
                </a:solidFill>
              </a:rPr>
              <a:t>/56</a:t>
            </a:r>
          </a:p>
        </p:txBody>
      </p:sp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0A8C0DBE-80DD-48E0-A30C-4CC36A6DEE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404813"/>
            <a:ext cx="7772400" cy="641350"/>
          </a:xfrm>
        </p:spPr>
        <p:txBody>
          <a:bodyPr/>
          <a:lstStyle/>
          <a:p>
            <a:r>
              <a:rPr lang="hu-HU" altLang="hu-HU"/>
              <a:t>A vasút mint városi közlekedési mód</a:t>
            </a:r>
          </a:p>
        </p:txBody>
      </p:sp>
      <p:sp>
        <p:nvSpPr>
          <p:cNvPr id="20483" name="Dia számának helye 5">
            <a:extLst>
              <a:ext uri="{FF2B5EF4-FFF2-40B4-BE49-F238E27FC236}">
                <a16:creationId xmlns:a16="http://schemas.microsoft.com/office/drawing/2014/main" id="{F32EB4CB-9786-4F15-B2D9-421F7227CFA7}"/>
              </a:ext>
            </a:extLst>
          </p:cNvPr>
          <p:cNvSpPr txBox="1">
            <a:spLocks noGrp="1"/>
          </p:cNvSpPr>
          <p:nvPr/>
        </p:nvSpPr>
        <p:spPr bwMode="auto">
          <a:xfrm>
            <a:off x="7092950" y="6308725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tx2"/>
              </a:buClr>
              <a:buSzPct val="85000"/>
              <a:buChar char="•"/>
              <a:defRPr sz="2800" b="1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Arial" panose="020B0604020202020204" pitchFamily="34" charset="0"/>
              <a:buChar char="o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F5593C0-6260-4562-98BA-8A710D1EE885}" type="slidenum">
              <a:rPr lang="hu-HU" altLang="hu-HU" sz="1800" b="0" smtClean="0">
                <a:solidFill>
                  <a:schemeClr val="accent1"/>
                </a:solidFill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35</a:t>
            </a:fld>
            <a:r>
              <a:rPr lang="hu-HU" altLang="hu-HU" sz="1800" b="0" dirty="0">
                <a:solidFill>
                  <a:schemeClr val="accent1"/>
                </a:solidFill>
              </a:rPr>
              <a:t>/56</a:t>
            </a:r>
          </a:p>
        </p:txBody>
      </p:sp>
      <p:grpSp>
        <p:nvGrpSpPr>
          <p:cNvPr id="20484" name="Group 20">
            <a:extLst>
              <a:ext uri="{FF2B5EF4-FFF2-40B4-BE49-F238E27FC236}">
                <a16:creationId xmlns:a16="http://schemas.microsoft.com/office/drawing/2014/main" id="{752776DD-937C-482F-B5C8-627F7A9CB487}"/>
              </a:ext>
            </a:extLst>
          </p:cNvPr>
          <p:cNvGrpSpPr>
            <a:grpSpLocks/>
          </p:cNvGrpSpPr>
          <p:nvPr/>
        </p:nvGrpSpPr>
        <p:grpSpPr bwMode="auto">
          <a:xfrm>
            <a:off x="395288" y="1268413"/>
            <a:ext cx="8208962" cy="4854575"/>
            <a:chOff x="68" y="754"/>
            <a:chExt cx="5171" cy="3058"/>
          </a:xfrm>
        </p:grpSpPr>
        <p:pic>
          <p:nvPicPr>
            <p:cNvPr id="20488" name="Picture 6" descr="összevetés">
              <a:extLst>
                <a:ext uri="{FF2B5EF4-FFF2-40B4-BE49-F238E27FC236}">
                  <a16:creationId xmlns:a16="http://schemas.microsoft.com/office/drawing/2014/main" id="{2A630458-FE40-446D-8043-461CB59E70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754"/>
              <a:ext cx="5171" cy="30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89" name="Oval 8">
              <a:extLst>
                <a:ext uri="{FF2B5EF4-FFF2-40B4-BE49-F238E27FC236}">
                  <a16:creationId xmlns:a16="http://schemas.microsoft.com/office/drawing/2014/main" id="{532B9CE6-AE8C-4113-8C57-24520C7614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41" y="2659"/>
              <a:ext cx="45" cy="4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85000"/>
                <a:buChar char="•"/>
                <a:defRPr sz="2800" b="1">
                  <a:solidFill>
                    <a:schemeClr val="tx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5000"/>
                <a:buFont typeface="Arial" panose="020B0604020202020204" pitchFamily="34" charset="0"/>
                <a:buChar char="o"/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l"/>
                <a:defRPr sz="2000">
                  <a:solidFill>
                    <a:schemeClr val="tx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2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hu-HU" altLang="hu-HU" sz="2400" b="0">
                <a:solidFill>
                  <a:schemeClr val="tx1"/>
                </a:solidFill>
              </a:endParaRPr>
            </a:p>
          </p:txBody>
        </p:sp>
        <p:sp>
          <p:nvSpPr>
            <p:cNvPr id="20490" name="Oval 9">
              <a:extLst>
                <a:ext uri="{FF2B5EF4-FFF2-40B4-BE49-F238E27FC236}">
                  <a16:creationId xmlns:a16="http://schemas.microsoft.com/office/drawing/2014/main" id="{D60E6EB6-BF8A-4CC3-9FA6-4AE988ED01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7" y="1706"/>
              <a:ext cx="45" cy="4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85000"/>
                <a:buChar char="•"/>
                <a:defRPr sz="2800" b="1">
                  <a:solidFill>
                    <a:schemeClr val="tx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5000"/>
                <a:buFont typeface="Arial" panose="020B0604020202020204" pitchFamily="34" charset="0"/>
                <a:buChar char="o"/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l"/>
                <a:defRPr sz="2000">
                  <a:solidFill>
                    <a:schemeClr val="tx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2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hu-HU" altLang="hu-HU" sz="2400" b="0">
                <a:solidFill>
                  <a:schemeClr val="tx1"/>
                </a:solidFill>
              </a:endParaRPr>
            </a:p>
          </p:txBody>
        </p:sp>
        <p:sp>
          <p:nvSpPr>
            <p:cNvPr id="20491" name="Line 10">
              <a:extLst>
                <a:ext uri="{FF2B5EF4-FFF2-40B4-BE49-F238E27FC236}">
                  <a16:creationId xmlns:a16="http://schemas.microsoft.com/office/drawing/2014/main" id="{13757FA8-0624-4943-82EA-04D4F54AF1F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565" y="1661"/>
              <a:ext cx="2676" cy="998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hu-HU"/>
            </a:p>
          </p:txBody>
        </p:sp>
        <p:sp>
          <p:nvSpPr>
            <p:cNvPr id="20492" name="Line 11">
              <a:extLst>
                <a:ext uri="{FF2B5EF4-FFF2-40B4-BE49-F238E27FC236}">
                  <a16:creationId xmlns:a16="http://schemas.microsoft.com/office/drawing/2014/main" id="{54E7CC89-C6CE-4A7F-BD9C-182AC012128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150" y="2704"/>
              <a:ext cx="90" cy="91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hu-HU"/>
            </a:p>
          </p:txBody>
        </p:sp>
        <p:sp>
          <p:nvSpPr>
            <p:cNvPr id="20493" name="Line 12">
              <a:extLst>
                <a:ext uri="{FF2B5EF4-FFF2-40B4-BE49-F238E27FC236}">
                  <a16:creationId xmlns:a16="http://schemas.microsoft.com/office/drawing/2014/main" id="{8420AF85-E261-407D-97FC-D43066FA3C3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03" y="1661"/>
              <a:ext cx="862" cy="45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hu-HU"/>
            </a:p>
          </p:txBody>
        </p:sp>
        <p:sp>
          <p:nvSpPr>
            <p:cNvPr id="20494" name="Line 13">
              <a:extLst>
                <a:ext uri="{FF2B5EF4-FFF2-40B4-BE49-F238E27FC236}">
                  <a16:creationId xmlns:a16="http://schemas.microsoft.com/office/drawing/2014/main" id="{4704BE5A-E85A-4198-8B14-9353727560A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703" y="1752"/>
              <a:ext cx="3447" cy="1043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hu-HU"/>
            </a:p>
          </p:txBody>
        </p:sp>
        <p:sp>
          <p:nvSpPr>
            <p:cNvPr id="20495" name="Text Box 14">
              <a:extLst>
                <a:ext uri="{FF2B5EF4-FFF2-40B4-BE49-F238E27FC236}">
                  <a16:creationId xmlns:a16="http://schemas.microsoft.com/office/drawing/2014/main" id="{247145B8-4DE2-4DBA-AA41-7B0E26903A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44" y="1888"/>
              <a:ext cx="635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85000"/>
                <a:buChar char="•"/>
                <a:defRPr sz="2800" b="1">
                  <a:solidFill>
                    <a:schemeClr val="tx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5000"/>
                <a:buFont typeface="Arial" panose="020B0604020202020204" pitchFamily="34" charset="0"/>
                <a:buChar char="o"/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l"/>
                <a:defRPr sz="2000">
                  <a:solidFill>
                    <a:schemeClr val="tx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2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hu-HU" altLang="hu-HU" sz="1400" b="0">
                  <a:solidFill>
                    <a:schemeClr val="tx1"/>
                  </a:solidFill>
                </a:rPr>
                <a:t>Busz 34 p</a:t>
              </a:r>
            </a:p>
          </p:txBody>
        </p:sp>
        <p:sp>
          <p:nvSpPr>
            <p:cNvPr id="20496" name="Text Box 15">
              <a:extLst>
                <a:ext uri="{FF2B5EF4-FFF2-40B4-BE49-F238E27FC236}">
                  <a16:creationId xmlns:a16="http://schemas.microsoft.com/office/drawing/2014/main" id="{E90BAA65-62D9-452B-9A60-3B60F909F4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4" y="1434"/>
              <a:ext cx="635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85000"/>
                <a:buChar char="•"/>
                <a:defRPr sz="2800" b="1">
                  <a:solidFill>
                    <a:schemeClr val="tx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5000"/>
                <a:buFont typeface="Arial" panose="020B0604020202020204" pitchFamily="34" charset="0"/>
                <a:buChar char="o"/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l"/>
                <a:defRPr sz="2000">
                  <a:solidFill>
                    <a:schemeClr val="tx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2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hu-HU" altLang="hu-HU" sz="1400" b="0">
                  <a:solidFill>
                    <a:schemeClr val="tx1"/>
                  </a:solidFill>
                </a:rPr>
                <a:t>Metró 6 p</a:t>
              </a:r>
            </a:p>
          </p:txBody>
        </p:sp>
        <p:sp>
          <p:nvSpPr>
            <p:cNvPr id="20497" name="Text Box 16">
              <a:extLst>
                <a:ext uri="{FF2B5EF4-FFF2-40B4-BE49-F238E27FC236}">
                  <a16:creationId xmlns:a16="http://schemas.microsoft.com/office/drawing/2014/main" id="{A242BC16-2F00-47B3-A866-E17BABC632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19" y="1434"/>
              <a:ext cx="27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85000"/>
                <a:buChar char="•"/>
                <a:defRPr sz="2800" b="1">
                  <a:solidFill>
                    <a:schemeClr val="tx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5000"/>
                <a:buFont typeface="Arial" panose="020B0604020202020204" pitchFamily="34" charset="0"/>
                <a:buChar char="o"/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l"/>
                <a:defRPr sz="2000">
                  <a:solidFill>
                    <a:schemeClr val="tx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2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hu-HU" altLang="hu-HU" sz="1400" b="0">
                  <a:solidFill>
                    <a:schemeClr val="tx1"/>
                  </a:solidFill>
                </a:rPr>
                <a:t>2 p</a:t>
              </a:r>
            </a:p>
          </p:txBody>
        </p:sp>
        <p:sp>
          <p:nvSpPr>
            <p:cNvPr id="20498" name="Text Box 17">
              <a:extLst>
                <a:ext uri="{FF2B5EF4-FFF2-40B4-BE49-F238E27FC236}">
                  <a16:creationId xmlns:a16="http://schemas.microsoft.com/office/drawing/2014/main" id="{FC8D4853-EC50-4213-ACA8-B990C8EACC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78" y="2795"/>
              <a:ext cx="27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85000"/>
                <a:buChar char="•"/>
                <a:defRPr sz="2800" b="1">
                  <a:solidFill>
                    <a:schemeClr val="tx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5000"/>
                <a:buFont typeface="Arial" panose="020B0604020202020204" pitchFamily="34" charset="0"/>
                <a:buChar char="o"/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l"/>
                <a:defRPr sz="2000">
                  <a:solidFill>
                    <a:schemeClr val="tx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2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hu-HU" altLang="hu-HU" sz="1400" b="0">
                  <a:solidFill>
                    <a:schemeClr val="tx1"/>
                  </a:solidFill>
                </a:rPr>
                <a:t>3 p</a:t>
              </a:r>
            </a:p>
          </p:txBody>
        </p:sp>
        <p:sp>
          <p:nvSpPr>
            <p:cNvPr id="20499" name="Text Box 18">
              <a:extLst>
                <a:ext uri="{FF2B5EF4-FFF2-40B4-BE49-F238E27FC236}">
                  <a16:creationId xmlns:a16="http://schemas.microsoft.com/office/drawing/2014/main" id="{36A77BD2-4A07-426B-9533-B26215EB2E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50" y="2750"/>
              <a:ext cx="635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85000"/>
                <a:buChar char="•"/>
                <a:defRPr sz="2800" b="1">
                  <a:solidFill>
                    <a:schemeClr val="tx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5000"/>
                <a:buFont typeface="Arial" panose="020B0604020202020204" pitchFamily="34" charset="0"/>
                <a:buChar char="o"/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l"/>
                <a:defRPr sz="2000">
                  <a:solidFill>
                    <a:schemeClr val="tx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2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hu-HU" altLang="hu-HU" sz="1400" b="0">
                  <a:solidFill>
                    <a:schemeClr val="tx1"/>
                  </a:solidFill>
                </a:rPr>
                <a:t>Busz 3 p</a:t>
              </a:r>
            </a:p>
          </p:txBody>
        </p:sp>
        <p:sp>
          <p:nvSpPr>
            <p:cNvPr id="20500" name="Text Box 19">
              <a:extLst>
                <a:ext uri="{FF2B5EF4-FFF2-40B4-BE49-F238E27FC236}">
                  <a16:creationId xmlns:a16="http://schemas.microsoft.com/office/drawing/2014/main" id="{0EC9C010-2D8D-45FC-8D87-F11001EE67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18" y="2341"/>
              <a:ext cx="635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85000"/>
                <a:buChar char="•"/>
                <a:defRPr sz="2800" b="1">
                  <a:solidFill>
                    <a:schemeClr val="tx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5000"/>
                <a:buFont typeface="Arial" panose="020B0604020202020204" pitchFamily="34" charset="0"/>
                <a:buChar char="o"/>
                <a:defRPr sz="2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l"/>
                <a:defRPr sz="2000">
                  <a:solidFill>
                    <a:schemeClr val="tx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2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hu-HU" altLang="hu-HU" sz="1400" b="0">
                  <a:solidFill>
                    <a:schemeClr val="tx1"/>
                  </a:solidFill>
                </a:rPr>
                <a:t>Vonat 24 p</a:t>
              </a:r>
            </a:p>
          </p:txBody>
        </p:sp>
      </p:grpSp>
      <p:sp>
        <p:nvSpPr>
          <p:cNvPr id="20485" name="Text Box 21">
            <a:extLst>
              <a:ext uri="{FF2B5EF4-FFF2-40B4-BE49-F238E27FC236}">
                <a16:creationId xmlns:a16="http://schemas.microsoft.com/office/drawing/2014/main" id="{39D48AE9-0319-4BED-8DC7-207AEAD3C4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4437063"/>
            <a:ext cx="4248150" cy="1004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85000"/>
              <a:buChar char="•"/>
              <a:defRPr sz="2800" b="1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Arial" panose="020B0604020202020204" pitchFamily="34" charset="0"/>
              <a:buChar char="o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hu-HU" altLang="hu-HU" sz="2400" dirty="0">
                <a:solidFill>
                  <a:srgbClr val="000000"/>
                </a:solidFill>
              </a:rPr>
              <a:t>Vonattal	30 perc, 100 %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hu-HU" altLang="hu-HU" sz="2400" dirty="0">
                <a:solidFill>
                  <a:srgbClr val="000000"/>
                </a:solidFill>
              </a:rPr>
              <a:t>Busszal	42 perc, 140 %</a:t>
            </a:r>
          </a:p>
        </p:txBody>
      </p:sp>
      <p:sp>
        <p:nvSpPr>
          <p:cNvPr id="20486" name="Text Box 36">
            <a:extLst>
              <a:ext uri="{FF2B5EF4-FFF2-40B4-BE49-F238E27FC236}">
                <a16:creationId xmlns:a16="http://schemas.microsoft.com/office/drawing/2014/main" id="{24F9730B-9177-4D97-814A-6C907E8F67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2924175"/>
            <a:ext cx="10080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85000"/>
              <a:buChar char="•"/>
              <a:defRPr sz="2800" b="1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Arial" panose="020B0604020202020204" pitchFamily="34" charset="0"/>
              <a:buChar char="o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hu-HU" altLang="hu-HU" sz="1400">
                <a:solidFill>
                  <a:schemeClr val="tx1"/>
                </a:solidFill>
              </a:rPr>
              <a:t>Keleti pu.</a:t>
            </a:r>
          </a:p>
        </p:txBody>
      </p:sp>
      <p:sp>
        <p:nvSpPr>
          <p:cNvPr id="20487" name="Text Box 37">
            <a:extLst>
              <a:ext uri="{FF2B5EF4-FFF2-40B4-BE49-F238E27FC236}">
                <a16:creationId xmlns:a16="http://schemas.microsoft.com/office/drawing/2014/main" id="{1192CD85-CE72-439A-A574-A0AB85E1FA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7050" y="3933825"/>
            <a:ext cx="10080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85000"/>
              <a:buChar char="•"/>
              <a:defRPr sz="2800" b="1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Arial" panose="020B0604020202020204" pitchFamily="34" charset="0"/>
              <a:buChar char="o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hu-HU" altLang="hu-HU" sz="1400">
                <a:solidFill>
                  <a:schemeClr val="tx1"/>
                </a:solidFill>
              </a:rPr>
              <a:t>Rákoskert</a:t>
            </a:r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614B5C6A-7CFB-4662-99F9-CD99C7BECD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/>
              <a:t>Budapest S-Bahn koncepció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64F64E82-E73D-4B1C-863D-407D041792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484313"/>
            <a:ext cx="8134350" cy="4611687"/>
          </a:xfrm>
        </p:spPr>
        <p:txBody>
          <a:bodyPr/>
          <a:lstStyle/>
          <a:p>
            <a:pPr algn="just"/>
            <a:r>
              <a:rPr lang="hu-HU" altLang="hu-HU"/>
              <a:t>Az S-Bahn közlekedés, mint a komplex rendszer része, több mint elővárosi közlekedés, és több mint városi kötöttpályás közlekedés:</a:t>
            </a:r>
          </a:p>
          <a:p>
            <a:pPr lvl="1" algn="just"/>
            <a:r>
              <a:rPr lang="hu-HU" altLang="hu-HU" b="1"/>
              <a:t>az elővárosi közlekedés részeként, a helyi közlekedéshez kapcsolódva bonyolítja a városkörnyék és a város közötti forgalmat, illetve</a:t>
            </a:r>
          </a:p>
          <a:p>
            <a:pPr lvl="1" algn="just"/>
            <a:r>
              <a:rPr lang="hu-HU" altLang="hu-HU" b="1"/>
              <a:t>a városi közlekedés, – mintegy kiegészítő – részeként sűrű kapcsolódásai miatt városon belüli feladatokat is ellát úgy, hogy elővárosi kapcsolódásait megőrzi.</a:t>
            </a:r>
          </a:p>
          <a:p>
            <a:pPr algn="just"/>
            <a:r>
              <a:rPr lang="hu-HU" altLang="hu-HU"/>
              <a:t>Budapesten a körvasutat kívánják felhasználni.</a:t>
            </a:r>
          </a:p>
        </p:txBody>
      </p:sp>
      <p:sp>
        <p:nvSpPr>
          <p:cNvPr id="21508" name="Dia számának helye 5">
            <a:extLst>
              <a:ext uri="{FF2B5EF4-FFF2-40B4-BE49-F238E27FC236}">
                <a16:creationId xmlns:a16="http://schemas.microsoft.com/office/drawing/2014/main" id="{12F45B52-AB7E-4E9D-AC16-C1C4E7FEADC1}"/>
              </a:ext>
            </a:extLst>
          </p:cNvPr>
          <p:cNvSpPr txBox="1">
            <a:spLocks noGrp="1"/>
          </p:cNvSpPr>
          <p:nvPr/>
        </p:nvSpPr>
        <p:spPr bwMode="auto">
          <a:xfrm>
            <a:off x="7092950" y="6308725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tx2"/>
              </a:buClr>
              <a:buSzPct val="85000"/>
              <a:buChar char="•"/>
              <a:defRPr sz="2800" b="1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Arial" panose="020B0604020202020204" pitchFamily="34" charset="0"/>
              <a:buChar char="o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E1CAEB0-6525-4B8F-A041-2BD935B9EB53}" type="slidenum">
              <a:rPr lang="hu-HU" altLang="hu-HU" sz="1800" b="0" smtClean="0">
                <a:solidFill>
                  <a:schemeClr val="accent1"/>
                </a:solidFill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36</a:t>
            </a:fld>
            <a:r>
              <a:rPr lang="hu-HU" altLang="hu-HU" sz="1800" b="0" dirty="0">
                <a:solidFill>
                  <a:schemeClr val="accent1"/>
                </a:solidFill>
              </a:rPr>
              <a:t>/56</a:t>
            </a:r>
          </a:p>
        </p:txBody>
      </p:sp>
      <p:sp>
        <p:nvSpPr>
          <p:cNvPr id="21509" name="Text Box 5">
            <a:extLst>
              <a:ext uri="{FF2B5EF4-FFF2-40B4-BE49-F238E27FC236}">
                <a16:creationId xmlns:a16="http://schemas.microsoft.com/office/drawing/2014/main" id="{29864A54-496B-44EC-945E-E065694134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6237288"/>
            <a:ext cx="705802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85000"/>
              <a:buChar char="•"/>
              <a:defRPr sz="2800" b="1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Arial" panose="020B0604020202020204" pitchFamily="34" charset="0"/>
              <a:buChar char="o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hu-HU" altLang="hu-HU" sz="1400" b="0"/>
              <a:t>Forrás: Molnár László: A közösségi közlekedésfejlesztés kérdései a fővárosban. 2008.</a:t>
            </a:r>
            <a:r>
              <a:rPr lang="hu-HU" altLang="hu-HU" sz="1400" b="0">
                <a:solidFill>
                  <a:schemeClr val="tx1"/>
                </a:solidFill>
              </a:rPr>
              <a:t> </a:t>
            </a:r>
            <a:r>
              <a:rPr lang="hu-HU" altLang="hu-HU" sz="1400" b="0">
                <a:solidFill>
                  <a:schemeClr val="tx1"/>
                </a:solidFill>
                <a:hlinkClick r:id="rId2"/>
              </a:rPr>
              <a:t>www.maut.hu/magyar/akademia/16/3/03.pdf</a:t>
            </a:r>
            <a:endParaRPr lang="hu-HU" altLang="hu-HU" sz="1400" b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A15C24AA-E489-459E-BDF9-1E5AA176EF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/>
              <a:t>Budapest S-Bahn koncepció</a:t>
            </a:r>
          </a:p>
        </p:txBody>
      </p:sp>
      <p:sp>
        <p:nvSpPr>
          <p:cNvPr id="22531" name="Dia számának helye 5">
            <a:extLst>
              <a:ext uri="{FF2B5EF4-FFF2-40B4-BE49-F238E27FC236}">
                <a16:creationId xmlns:a16="http://schemas.microsoft.com/office/drawing/2014/main" id="{3D6FAEFE-1880-4EEA-9BD6-E70D2E8BFD5D}"/>
              </a:ext>
            </a:extLst>
          </p:cNvPr>
          <p:cNvSpPr txBox="1">
            <a:spLocks noGrp="1"/>
          </p:cNvSpPr>
          <p:nvPr/>
        </p:nvSpPr>
        <p:spPr bwMode="auto">
          <a:xfrm>
            <a:off x="7092950" y="6308725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tx2"/>
              </a:buClr>
              <a:buSzPct val="85000"/>
              <a:buChar char="•"/>
              <a:defRPr sz="2800" b="1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Arial" panose="020B0604020202020204" pitchFamily="34" charset="0"/>
              <a:buChar char="o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F9AADF73-5928-4451-8B79-93FD4654A8B2}" type="slidenum">
              <a:rPr lang="hu-HU" altLang="hu-HU" sz="1800" b="0" smtClean="0">
                <a:solidFill>
                  <a:schemeClr val="accent1"/>
                </a:solidFill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37</a:t>
            </a:fld>
            <a:r>
              <a:rPr lang="hu-HU" altLang="hu-HU" sz="1800" b="0" dirty="0">
                <a:solidFill>
                  <a:schemeClr val="accent1"/>
                </a:solidFill>
              </a:rPr>
              <a:t>/56</a:t>
            </a:r>
          </a:p>
        </p:txBody>
      </p:sp>
      <p:pic>
        <p:nvPicPr>
          <p:cNvPr id="22532" name="Picture 7">
            <a:extLst>
              <a:ext uri="{FF2B5EF4-FFF2-40B4-BE49-F238E27FC236}">
                <a16:creationId xmlns:a16="http://schemas.microsoft.com/office/drawing/2014/main" id="{1799F190-D3D6-425B-89CC-295A40307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7" t="20473" r="28197"/>
          <a:stretch>
            <a:fillRect/>
          </a:stretch>
        </p:blipFill>
        <p:spPr bwMode="auto">
          <a:xfrm>
            <a:off x="2195513" y="1700213"/>
            <a:ext cx="4752975" cy="427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3" name="Text Box 8">
            <a:extLst>
              <a:ext uri="{FF2B5EF4-FFF2-40B4-BE49-F238E27FC236}">
                <a16:creationId xmlns:a16="http://schemas.microsoft.com/office/drawing/2014/main" id="{27BE37BC-8553-43D9-B80B-EF1CF5FB29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6237288"/>
            <a:ext cx="705802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85000"/>
              <a:buChar char="•"/>
              <a:defRPr sz="2800" b="1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Arial" panose="020B0604020202020204" pitchFamily="34" charset="0"/>
              <a:buChar char="o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hu-HU" altLang="hu-HU" sz="1400" b="0"/>
              <a:t>Forrás: Molnár László: A közösségi közlekedésfejlesztés kérdései a fővárosban. 2008.</a:t>
            </a:r>
            <a:r>
              <a:rPr lang="hu-HU" altLang="hu-HU" sz="1400" b="0">
                <a:solidFill>
                  <a:schemeClr val="tx1"/>
                </a:solidFill>
              </a:rPr>
              <a:t> </a:t>
            </a:r>
            <a:r>
              <a:rPr lang="hu-HU" altLang="hu-HU" sz="1400" b="0">
                <a:solidFill>
                  <a:schemeClr val="tx1"/>
                </a:solidFill>
                <a:hlinkClick r:id="rId3"/>
              </a:rPr>
              <a:t>www.maut.hu/magyar/akademia/16/3/03.pdf</a:t>
            </a:r>
            <a:endParaRPr lang="hu-HU" altLang="hu-HU" sz="1400" b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4ECA8D43-BCB7-4E3F-841D-CDB09DCBDD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476250"/>
            <a:ext cx="7772400" cy="641350"/>
          </a:xfrm>
        </p:spPr>
        <p:txBody>
          <a:bodyPr/>
          <a:lstStyle/>
          <a:p>
            <a:r>
              <a:rPr lang="hu-HU" altLang="hu-HU"/>
              <a:t>Budapest S-Bahn koncepció</a:t>
            </a:r>
          </a:p>
        </p:txBody>
      </p:sp>
      <p:sp>
        <p:nvSpPr>
          <p:cNvPr id="23555" name="Dia számának helye 5">
            <a:extLst>
              <a:ext uri="{FF2B5EF4-FFF2-40B4-BE49-F238E27FC236}">
                <a16:creationId xmlns:a16="http://schemas.microsoft.com/office/drawing/2014/main" id="{347097BC-8F4A-419B-9857-00B54DD7F94C}"/>
              </a:ext>
            </a:extLst>
          </p:cNvPr>
          <p:cNvSpPr txBox="1">
            <a:spLocks noGrp="1"/>
          </p:cNvSpPr>
          <p:nvPr/>
        </p:nvSpPr>
        <p:spPr bwMode="auto">
          <a:xfrm>
            <a:off x="7092950" y="6308725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tx2"/>
              </a:buClr>
              <a:buSzPct val="85000"/>
              <a:buChar char="•"/>
              <a:defRPr sz="2800" b="1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Arial" panose="020B0604020202020204" pitchFamily="34" charset="0"/>
              <a:buChar char="o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8A8AB6A5-979F-4D3E-878B-67CA3742910E}" type="slidenum">
              <a:rPr lang="hu-HU" altLang="hu-HU" sz="1800" b="0" smtClean="0">
                <a:solidFill>
                  <a:schemeClr val="accent1"/>
                </a:solidFill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38</a:t>
            </a:fld>
            <a:r>
              <a:rPr lang="hu-HU" altLang="hu-HU" sz="1800" b="0" dirty="0">
                <a:solidFill>
                  <a:schemeClr val="accent1"/>
                </a:solidFill>
              </a:rPr>
              <a:t>/56</a:t>
            </a:r>
          </a:p>
        </p:txBody>
      </p:sp>
      <p:pic>
        <p:nvPicPr>
          <p:cNvPr id="23556" name="Picture 6">
            <a:extLst>
              <a:ext uri="{FF2B5EF4-FFF2-40B4-BE49-F238E27FC236}">
                <a16:creationId xmlns:a16="http://schemas.microsoft.com/office/drawing/2014/main" id="{B913FDE7-8651-467D-AAEE-9911427D6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125538"/>
            <a:ext cx="6696075" cy="511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7" name="Text Box 7">
            <a:extLst>
              <a:ext uri="{FF2B5EF4-FFF2-40B4-BE49-F238E27FC236}">
                <a16:creationId xmlns:a16="http://schemas.microsoft.com/office/drawing/2014/main" id="{8E9E9475-CA1F-49C4-B0BE-9733C637D1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6237288"/>
            <a:ext cx="705802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85000"/>
              <a:buChar char="•"/>
              <a:defRPr sz="2800" b="1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Arial" panose="020B0604020202020204" pitchFamily="34" charset="0"/>
              <a:buChar char="o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hu-HU" altLang="hu-HU" sz="1400" b="0"/>
              <a:t>Forrás: Molnár László: A közösségi közlekedésfejlesztés kérdései a fővárosban. 2008.</a:t>
            </a:r>
            <a:r>
              <a:rPr lang="hu-HU" altLang="hu-HU" sz="1400" b="0">
                <a:solidFill>
                  <a:schemeClr val="tx1"/>
                </a:solidFill>
              </a:rPr>
              <a:t> </a:t>
            </a:r>
            <a:r>
              <a:rPr lang="hu-HU" altLang="hu-HU" sz="1400" b="0">
                <a:solidFill>
                  <a:schemeClr val="tx1"/>
                </a:solidFill>
                <a:hlinkClick r:id="rId3"/>
              </a:rPr>
              <a:t>www.maut.hu/magyar/akademia/16/3/03.pdf</a:t>
            </a:r>
            <a:endParaRPr lang="hu-HU" altLang="hu-HU" sz="1400" b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07D37F34-6358-4AF0-8C5D-3302D78DD8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476250"/>
            <a:ext cx="7772400" cy="641350"/>
          </a:xfrm>
        </p:spPr>
        <p:txBody>
          <a:bodyPr/>
          <a:lstStyle/>
          <a:p>
            <a:r>
              <a:rPr lang="hu-HU" altLang="hu-HU"/>
              <a:t>Budapest – fejállomások összekötése</a:t>
            </a:r>
          </a:p>
        </p:txBody>
      </p:sp>
      <p:sp>
        <p:nvSpPr>
          <p:cNvPr id="24579" name="Dia számának helye 5">
            <a:extLst>
              <a:ext uri="{FF2B5EF4-FFF2-40B4-BE49-F238E27FC236}">
                <a16:creationId xmlns:a16="http://schemas.microsoft.com/office/drawing/2014/main" id="{75A38237-6859-4832-99E9-1D8342C5FC4E}"/>
              </a:ext>
            </a:extLst>
          </p:cNvPr>
          <p:cNvSpPr txBox="1">
            <a:spLocks noGrp="1"/>
          </p:cNvSpPr>
          <p:nvPr/>
        </p:nvSpPr>
        <p:spPr bwMode="auto">
          <a:xfrm>
            <a:off x="7164288" y="6360485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tx2"/>
              </a:buClr>
              <a:buSzPct val="85000"/>
              <a:buChar char="•"/>
              <a:defRPr sz="2800" b="1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Arial" panose="020B0604020202020204" pitchFamily="34" charset="0"/>
              <a:buChar char="o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0D6DE2FE-5B43-4F9E-95BA-C5864AE4FA82}" type="slidenum">
              <a:rPr lang="hu-HU" altLang="hu-HU" sz="1800" b="0" smtClean="0">
                <a:solidFill>
                  <a:schemeClr val="accent1"/>
                </a:solidFill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39</a:t>
            </a:fld>
            <a:r>
              <a:rPr lang="hu-HU" altLang="hu-HU" sz="1800" b="0" dirty="0">
                <a:solidFill>
                  <a:schemeClr val="accent1"/>
                </a:solidFill>
              </a:rPr>
              <a:t>/56</a:t>
            </a:r>
          </a:p>
        </p:txBody>
      </p:sp>
      <p:pic>
        <p:nvPicPr>
          <p:cNvPr id="24580" name="Picture 6" descr="0201alagut_t">
            <a:extLst>
              <a:ext uri="{FF2B5EF4-FFF2-40B4-BE49-F238E27FC236}">
                <a16:creationId xmlns:a16="http://schemas.microsoft.com/office/drawing/2014/main" id="{7E96340B-AB12-4950-B4B5-4FD48E163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268413"/>
            <a:ext cx="3706813" cy="488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Rectangle 7">
            <a:extLst>
              <a:ext uri="{FF2B5EF4-FFF2-40B4-BE49-F238E27FC236}">
                <a16:creationId xmlns:a16="http://schemas.microsoft.com/office/drawing/2014/main" id="{C24D2A44-1D20-4562-A08B-D88F69CCFD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388" y="1341438"/>
            <a:ext cx="4608512" cy="4899025"/>
          </a:xfrm>
          <a:noFill/>
        </p:spPr>
        <p:txBody>
          <a:bodyPr/>
          <a:lstStyle/>
          <a:p>
            <a:pPr algn="just">
              <a:lnSpc>
                <a:spcPct val="80000"/>
              </a:lnSpc>
            </a:pPr>
            <a:r>
              <a:rPr lang="hu-HU" altLang="hu-HU" sz="2400"/>
              <a:t>A Nyugati pu. és a Kelenföldi pu. földalatti összekötése olyan kapcsolatot adna, amely a városba érkező utasok számára lehetőséget biztosít a városon belüli céloknak a mainál jobb megközelítésére, egyúttal az eddig egy pontban a városi hálózatot lökésszerűen terhelő vasúti utas tömeget több átszálló pontra osztja szét. Járulékos előnyként jelenik meg a belvárosi átmérős vasútvonal városi célú utazási felhasználhatósága.</a:t>
            </a:r>
            <a:r>
              <a:rPr lang="hu-HU" altLang="hu-HU" sz="240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24582" name="Text Box 8">
            <a:extLst>
              <a:ext uri="{FF2B5EF4-FFF2-40B4-BE49-F238E27FC236}">
                <a16:creationId xmlns:a16="http://schemas.microsoft.com/office/drawing/2014/main" id="{2A620F2D-CC78-4269-BC98-DE20A1D19F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5949950"/>
            <a:ext cx="45354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85000"/>
              <a:buChar char="•"/>
              <a:defRPr sz="2800" b="1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Arial" panose="020B0604020202020204" pitchFamily="34" charset="0"/>
              <a:buChar char="o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hu-HU" altLang="hu-HU" sz="1400" b="0"/>
              <a:t>Forrás: </a:t>
            </a:r>
            <a:r>
              <a:rPr lang="hu-HU" altLang="hu-HU" sz="1400" b="0">
                <a:solidFill>
                  <a:schemeClr val="tx1"/>
                </a:solidFill>
                <a:hlinkClick r:id="rId3"/>
              </a:rPr>
              <a:t>http://kvtlinux.lib.uni-miskolc.hu/ali/veevk/AliGut/</a:t>
            </a:r>
            <a:endParaRPr lang="hu-HU" altLang="hu-HU" sz="1400" b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BCB8F650-48BD-4C68-B85D-D9FF91B394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77913"/>
            <a:ext cx="7772400" cy="641350"/>
          </a:xfrm>
        </p:spPr>
        <p:txBody>
          <a:bodyPr/>
          <a:lstStyle/>
          <a:p>
            <a:r>
              <a:rPr lang="hu-HU" b="1" i="0" u="none" strike="noStrike" baseline="0" dirty="0">
                <a:solidFill>
                  <a:srgbClr val="FA8E43"/>
                </a:solidFill>
                <a:latin typeface="TimesNewRomanPS-BoldMT"/>
              </a:rPr>
              <a:t>Fenntartható városi mobilitási tervek</a:t>
            </a:r>
            <a:endParaRPr lang="hu-HU" altLang="hu-HU" dirty="0"/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E8F9A86A-AF01-43B8-9571-DDEFB0E16B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12676" y="1124744"/>
            <a:ext cx="7918648" cy="5195679"/>
          </a:xfrm>
        </p:spPr>
        <p:txBody>
          <a:bodyPr/>
          <a:lstStyle/>
          <a:p>
            <a:pPr algn="just"/>
            <a:r>
              <a:rPr lang="hu-HU" sz="2400" b="1" i="0" u="none" strike="noStrike" baseline="0" dirty="0">
                <a:solidFill>
                  <a:srgbClr val="FFCD00"/>
                </a:solidFill>
                <a:latin typeface="TimesNewRomanPS-BoldMT"/>
              </a:rPr>
              <a:t>Az Európai Bizottság által javasolt </a:t>
            </a:r>
            <a:r>
              <a:rPr lang="hu-HU" sz="2400" b="1" i="0" u="none" strike="noStrike" baseline="0" dirty="0">
                <a:solidFill>
                  <a:srgbClr val="FA8E43"/>
                </a:solidFill>
                <a:latin typeface="TimesNewRomanPS-BoldMT"/>
              </a:rPr>
              <a:t>Fenntartható városi mobilitási terv </a:t>
            </a:r>
            <a:r>
              <a:rPr lang="hu-HU" sz="2400" b="1" i="0" u="none" strike="noStrike" baseline="0" dirty="0">
                <a:latin typeface="TimesNewRomanPS-BoldMT"/>
              </a:rPr>
              <a:t>(</a:t>
            </a:r>
            <a:r>
              <a:rPr lang="en-GB" sz="2400" b="1" i="0" u="none" strike="noStrike" baseline="0" dirty="0">
                <a:latin typeface="TimesNewRomanPS-BoldMT"/>
              </a:rPr>
              <a:t>Sustainable Urban Mobility Plan</a:t>
            </a:r>
            <a:r>
              <a:rPr lang="hu-HU" sz="2400" b="1" i="0" u="none" strike="noStrike" baseline="0" dirty="0">
                <a:latin typeface="TimesNewRomanPS-BoldMT"/>
              </a:rPr>
              <a:t>, SUMP) </a:t>
            </a:r>
            <a:r>
              <a:rPr lang="hu-HU" sz="2400" b="1" i="0" u="none" strike="noStrike" baseline="0" dirty="0">
                <a:solidFill>
                  <a:srgbClr val="FFCD00"/>
                </a:solidFill>
                <a:latin typeface="TimesNewRomanPS-BoldMT"/>
              </a:rPr>
              <a:t>egy olyan stratégiai terv, amely a meglévő tervezési gyakorlaton alapulva az emberek jelenlegi és jövőbeni reális mobilitási igényeinek kielégítésével foglalkozik.</a:t>
            </a:r>
          </a:p>
          <a:p>
            <a:pPr algn="just"/>
            <a:r>
              <a:rPr lang="hu-HU" sz="2400" b="1" i="0" u="none" strike="noStrike" baseline="0" dirty="0">
                <a:solidFill>
                  <a:srgbClr val="FFCD00"/>
                </a:solidFill>
                <a:latin typeface="TimesNewRomanPS-BoldMT"/>
              </a:rPr>
              <a:t>A terv célja az érintettek bevonásával a jobb életminőség elérése a városban és környékén, figyelembe véve az integráció és az értékelés szükségességét.</a:t>
            </a:r>
          </a:p>
          <a:p>
            <a:pPr algn="just"/>
            <a:r>
              <a:rPr lang="hu-HU" sz="2400" b="1" i="0" u="none" strike="noStrike" baseline="0" dirty="0">
                <a:solidFill>
                  <a:srgbClr val="FFCD00"/>
                </a:solidFill>
                <a:latin typeface="TimesNewRomanPS-BoldMT"/>
              </a:rPr>
              <a:t>A Fehér Könyv javasolta annak vizsgálatát, hogy az ilyen tervek elkészítése kötelező legyen bizonyos városnagyságok esetén, mint az EU társfinanszírozás elnyerésének alapfeltétele.</a:t>
            </a:r>
            <a:endParaRPr lang="hu-HU" altLang="hu-HU" sz="3200" dirty="0"/>
          </a:p>
        </p:txBody>
      </p:sp>
      <p:sp>
        <p:nvSpPr>
          <p:cNvPr id="17413" name="Dia számának helye 5">
            <a:extLst>
              <a:ext uri="{FF2B5EF4-FFF2-40B4-BE49-F238E27FC236}">
                <a16:creationId xmlns:a16="http://schemas.microsoft.com/office/drawing/2014/main" id="{3B90B538-A369-4C43-B0D1-D4289B487848}"/>
              </a:ext>
            </a:extLst>
          </p:cNvPr>
          <p:cNvSpPr txBox="1">
            <a:spLocks noGrp="1"/>
          </p:cNvSpPr>
          <p:nvPr/>
        </p:nvSpPr>
        <p:spPr bwMode="auto">
          <a:xfrm>
            <a:off x="7092950" y="6308725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tx2"/>
              </a:buClr>
              <a:buSzPct val="85000"/>
              <a:buChar char="•"/>
              <a:defRPr sz="2800" b="1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Arial" panose="020B0604020202020204" pitchFamily="34" charset="0"/>
              <a:buChar char="o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28732D5D-73BB-425B-AE98-B5F4EE2A0266}" type="slidenum">
              <a:rPr lang="hu-HU" altLang="hu-HU" sz="1800" b="0" smtClean="0">
                <a:solidFill>
                  <a:schemeClr val="accent1"/>
                </a:solidFill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4</a:t>
            </a:fld>
            <a:r>
              <a:rPr lang="hu-HU" altLang="hu-HU" sz="1800" b="0" dirty="0">
                <a:solidFill>
                  <a:schemeClr val="accent1"/>
                </a:solidFill>
              </a:rPr>
              <a:t>/56</a:t>
            </a:r>
          </a:p>
        </p:txBody>
      </p:sp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A6F41473-77A4-4A8D-99C2-F1C400E1CF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/>
              <a:t>Brüsszel – fejállomások összekötése</a:t>
            </a:r>
          </a:p>
        </p:txBody>
      </p:sp>
      <p:sp>
        <p:nvSpPr>
          <p:cNvPr id="25603" name="Dia számának helye 5">
            <a:extLst>
              <a:ext uri="{FF2B5EF4-FFF2-40B4-BE49-F238E27FC236}">
                <a16:creationId xmlns:a16="http://schemas.microsoft.com/office/drawing/2014/main" id="{ABB8108E-18EA-44F1-8FB3-86BCF14C3C10}"/>
              </a:ext>
            </a:extLst>
          </p:cNvPr>
          <p:cNvSpPr txBox="1">
            <a:spLocks noGrp="1"/>
          </p:cNvSpPr>
          <p:nvPr/>
        </p:nvSpPr>
        <p:spPr bwMode="auto">
          <a:xfrm>
            <a:off x="7092950" y="6308725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tx2"/>
              </a:buClr>
              <a:buSzPct val="85000"/>
              <a:buChar char="•"/>
              <a:defRPr sz="2800" b="1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Arial" panose="020B0604020202020204" pitchFamily="34" charset="0"/>
              <a:buChar char="o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B94917DA-6CC1-4002-ADAA-D5FC4892CC6F}" type="slidenum">
              <a:rPr lang="hu-HU" altLang="hu-HU" sz="1800" b="0" smtClean="0">
                <a:solidFill>
                  <a:schemeClr val="accent1"/>
                </a:solidFill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40</a:t>
            </a:fld>
            <a:r>
              <a:rPr lang="hu-HU" altLang="hu-HU" sz="1800" b="0" dirty="0">
                <a:solidFill>
                  <a:schemeClr val="accent1"/>
                </a:solidFill>
              </a:rPr>
              <a:t>/56</a:t>
            </a:r>
          </a:p>
        </p:txBody>
      </p:sp>
      <p:pic>
        <p:nvPicPr>
          <p:cNvPr id="25604" name="Picture 7" descr="brüsszel-vasut">
            <a:extLst>
              <a:ext uri="{FF2B5EF4-FFF2-40B4-BE49-F238E27FC236}">
                <a16:creationId xmlns:a16="http://schemas.microsoft.com/office/drawing/2014/main" id="{01AD5189-7463-4FDE-9806-65D3201FC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628775"/>
            <a:ext cx="7777163" cy="459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Text Box 8">
            <a:extLst>
              <a:ext uri="{FF2B5EF4-FFF2-40B4-BE49-F238E27FC236}">
                <a16:creationId xmlns:a16="http://schemas.microsoft.com/office/drawing/2014/main" id="{21851DBB-B7E4-4222-81CF-72B9C3F93B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0338" y="5661025"/>
            <a:ext cx="7921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85000"/>
              <a:buChar char="•"/>
              <a:defRPr sz="2800" b="1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Arial" panose="020B0604020202020204" pitchFamily="34" charset="0"/>
              <a:buChar char="o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hu-HU" altLang="hu-HU" sz="2400">
                <a:solidFill>
                  <a:schemeClr val="folHlink"/>
                </a:solidFill>
                <a:latin typeface="Arial" panose="020B0604020202020204" pitchFamily="34" charset="0"/>
              </a:rPr>
              <a:t>Sud</a:t>
            </a:r>
          </a:p>
        </p:txBody>
      </p:sp>
      <p:sp>
        <p:nvSpPr>
          <p:cNvPr id="25606" name="Text Box 9">
            <a:extLst>
              <a:ext uri="{FF2B5EF4-FFF2-40B4-BE49-F238E27FC236}">
                <a16:creationId xmlns:a16="http://schemas.microsoft.com/office/drawing/2014/main" id="{C895FB9E-1719-4DD6-AD90-FBB06D278F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0425" y="2060575"/>
            <a:ext cx="936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85000"/>
              <a:buChar char="•"/>
              <a:defRPr sz="2800" b="1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Arial" panose="020B0604020202020204" pitchFamily="34" charset="0"/>
              <a:buChar char="o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hu-HU" altLang="hu-HU" sz="2400">
                <a:solidFill>
                  <a:schemeClr val="folHlink"/>
                </a:solidFill>
                <a:latin typeface="Arial" panose="020B0604020202020204" pitchFamily="34" charset="0"/>
              </a:rPr>
              <a:t>Nord</a:t>
            </a:r>
          </a:p>
        </p:txBody>
      </p:sp>
      <p:sp>
        <p:nvSpPr>
          <p:cNvPr id="25607" name="Text Box 10">
            <a:extLst>
              <a:ext uri="{FF2B5EF4-FFF2-40B4-BE49-F238E27FC236}">
                <a16:creationId xmlns:a16="http://schemas.microsoft.com/office/drawing/2014/main" id="{C14D8D52-5015-4E80-8918-5A6E8381F3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9338" y="4076700"/>
            <a:ext cx="936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85000"/>
              <a:buChar char="•"/>
              <a:defRPr sz="2800" b="1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Arial" panose="020B0604020202020204" pitchFamily="34" charset="0"/>
              <a:buChar char="o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hu-HU" altLang="hu-HU" sz="2400">
                <a:solidFill>
                  <a:schemeClr val="folHlink"/>
                </a:solidFill>
                <a:latin typeface="Arial" panose="020B0604020202020204" pitchFamily="34" charset="0"/>
              </a:rPr>
              <a:t>Midi</a:t>
            </a:r>
          </a:p>
        </p:txBody>
      </p:sp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9402533B-BBC7-430C-8157-5D497BAA2A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/>
              <a:t>Vízi közlekedés a városban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E1762C62-CC6B-409D-A736-EE65C951F0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90000"/>
              </a:lnSpc>
            </a:pPr>
            <a:r>
              <a:rPr lang="hu-HU" altLang="hu-HU"/>
              <a:t>Egyes városok az adottságok miatt részben vagy teljesen a „vízre épültek” (Amszterdam, Stockholm, Velence).</a:t>
            </a:r>
          </a:p>
          <a:p>
            <a:pPr algn="just">
              <a:lnSpc>
                <a:spcPct val="90000"/>
              </a:lnSpc>
            </a:pPr>
            <a:r>
              <a:rPr lang="hu-HU" altLang="hu-HU"/>
              <a:t>A vízi közlekedés rendszeres járatokkal városi közforgalmú közlekedési módot képezhet (Velence), vagy kiegészíti a városi közlekedési hálózatot (Budapest).</a:t>
            </a:r>
          </a:p>
          <a:p>
            <a:pPr algn="just">
              <a:lnSpc>
                <a:spcPct val="90000"/>
              </a:lnSpc>
            </a:pPr>
            <a:r>
              <a:rPr lang="hu-HU" altLang="hu-HU"/>
              <a:t>Különleges esetekben a városon belüli komp kapcsolat jelentőssé válhat (New York Staten Island).</a:t>
            </a:r>
          </a:p>
        </p:txBody>
      </p:sp>
      <p:sp>
        <p:nvSpPr>
          <p:cNvPr id="26628" name="Dia számának helye 5">
            <a:extLst>
              <a:ext uri="{FF2B5EF4-FFF2-40B4-BE49-F238E27FC236}">
                <a16:creationId xmlns:a16="http://schemas.microsoft.com/office/drawing/2014/main" id="{5D0D6ED2-71D3-4139-BAB4-3D6EB3F8189D}"/>
              </a:ext>
            </a:extLst>
          </p:cNvPr>
          <p:cNvSpPr txBox="1">
            <a:spLocks noGrp="1"/>
          </p:cNvSpPr>
          <p:nvPr/>
        </p:nvSpPr>
        <p:spPr bwMode="auto">
          <a:xfrm>
            <a:off x="7092950" y="6308725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tx2"/>
              </a:buClr>
              <a:buSzPct val="85000"/>
              <a:buChar char="•"/>
              <a:defRPr sz="2800" b="1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Arial" panose="020B0604020202020204" pitchFamily="34" charset="0"/>
              <a:buChar char="o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6C109E5C-B8CF-4B44-A93A-ECA15A843019}" type="slidenum">
              <a:rPr lang="hu-HU" altLang="hu-HU" sz="1800" b="0" smtClean="0">
                <a:solidFill>
                  <a:schemeClr val="accent1"/>
                </a:solidFill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41</a:t>
            </a:fld>
            <a:r>
              <a:rPr lang="hu-HU" altLang="hu-HU" sz="1800" b="0" dirty="0">
                <a:solidFill>
                  <a:schemeClr val="accent1"/>
                </a:solidFill>
              </a:rPr>
              <a:t>/56</a:t>
            </a:r>
          </a:p>
        </p:txBody>
      </p:sp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A81132B7-2D96-4009-9AAF-41FF71CB7D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549275"/>
            <a:ext cx="7772400" cy="641350"/>
          </a:xfrm>
        </p:spPr>
        <p:txBody>
          <a:bodyPr/>
          <a:lstStyle/>
          <a:p>
            <a:r>
              <a:rPr lang="hu-HU" altLang="hu-HU"/>
              <a:t>Amsterdam</a:t>
            </a:r>
          </a:p>
        </p:txBody>
      </p:sp>
      <p:sp>
        <p:nvSpPr>
          <p:cNvPr id="27651" name="Dia számának helye 5">
            <a:extLst>
              <a:ext uri="{FF2B5EF4-FFF2-40B4-BE49-F238E27FC236}">
                <a16:creationId xmlns:a16="http://schemas.microsoft.com/office/drawing/2014/main" id="{38D3309A-E591-4049-AEEB-0C2C03A2535D}"/>
              </a:ext>
            </a:extLst>
          </p:cNvPr>
          <p:cNvSpPr txBox="1">
            <a:spLocks noGrp="1"/>
          </p:cNvSpPr>
          <p:nvPr/>
        </p:nvSpPr>
        <p:spPr bwMode="auto">
          <a:xfrm>
            <a:off x="7092950" y="6308725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tx2"/>
              </a:buClr>
              <a:buSzPct val="85000"/>
              <a:buChar char="•"/>
              <a:defRPr sz="2800" b="1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Arial" panose="020B0604020202020204" pitchFamily="34" charset="0"/>
              <a:buChar char="o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48F25F97-6E19-4619-9925-BF0C9B07874E}" type="slidenum">
              <a:rPr lang="hu-HU" altLang="hu-HU" sz="1800" b="0" smtClean="0">
                <a:solidFill>
                  <a:schemeClr val="accent1"/>
                </a:solidFill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42</a:t>
            </a:fld>
            <a:r>
              <a:rPr lang="hu-HU" altLang="hu-HU" sz="1800" b="0" dirty="0">
                <a:solidFill>
                  <a:schemeClr val="accent1"/>
                </a:solidFill>
              </a:rPr>
              <a:t>/56</a:t>
            </a:r>
          </a:p>
        </p:txBody>
      </p:sp>
      <p:pic>
        <p:nvPicPr>
          <p:cNvPr id="27652" name="Picture 6" descr="amsterdam-map">
            <a:extLst>
              <a:ext uri="{FF2B5EF4-FFF2-40B4-BE49-F238E27FC236}">
                <a16:creationId xmlns:a16="http://schemas.microsoft.com/office/drawing/2014/main" id="{EF802042-9E39-4618-ACF7-E89B0B029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341438"/>
            <a:ext cx="6769100" cy="483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Text Box 7">
            <a:extLst>
              <a:ext uri="{FF2B5EF4-FFF2-40B4-BE49-F238E27FC236}">
                <a16:creationId xmlns:a16="http://schemas.microsoft.com/office/drawing/2014/main" id="{938D221D-5058-4FDF-BE02-2209BCF05C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913" y="6381750"/>
            <a:ext cx="39608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85000"/>
              <a:buChar char="•"/>
              <a:defRPr sz="2800" b="1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Arial" panose="020B0604020202020204" pitchFamily="34" charset="0"/>
              <a:buChar char="o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hu-HU" altLang="hu-HU" sz="1400" b="0"/>
              <a:t>Forrás:</a:t>
            </a:r>
            <a:r>
              <a:rPr lang="hu-HU" altLang="hu-HU" sz="1400" b="0">
                <a:solidFill>
                  <a:schemeClr val="tx1"/>
                </a:solidFill>
              </a:rPr>
              <a:t> </a:t>
            </a:r>
            <a:r>
              <a:rPr lang="hu-HU" altLang="hu-HU" sz="1400" b="0">
                <a:solidFill>
                  <a:schemeClr val="tx1"/>
                </a:solidFill>
                <a:hlinkClick r:id="rId3"/>
              </a:rPr>
              <a:t>http://www.planetware.com</a:t>
            </a:r>
            <a:r>
              <a:rPr lang="hu-HU" altLang="hu-HU" sz="1400" b="0">
                <a:solidFill>
                  <a:schemeClr val="tx1"/>
                </a:solidFill>
              </a:rPr>
              <a:t> </a:t>
            </a:r>
          </a:p>
        </p:txBody>
      </p:sp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F48432E2-BC95-48BA-9904-2B2FB4D832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/>
              <a:t>Velence</a:t>
            </a:r>
          </a:p>
        </p:txBody>
      </p:sp>
      <p:sp>
        <p:nvSpPr>
          <p:cNvPr id="28675" name="Dia számának helye 5">
            <a:extLst>
              <a:ext uri="{FF2B5EF4-FFF2-40B4-BE49-F238E27FC236}">
                <a16:creationId xmlns:a16="http://schemas.microsoft.com/office/drawing/2014/main" id="{37C13B0F-04E2-4B97-B570-C926F14B9382}"/>
              </a:ext>
            </a:extLst>
          </p:cNvPr>
          <p:cNvSpPr txBox="1">
            <a:spLocks noGrp="1"/>
          </p:cNvSpPr>
          <p:nvPr/>
        </p:nvSpPr>
        <p:spPr bwMode="auto">
          <a:xfrm>
            <a:off x="7092950" y="6308725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tx2"/>
              </a:buClr>
              <a:buSzPct val="85000"/>
              <a:buChar char="•"/>
              <a:defRPr sz="2800" b="1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Arial" panose="020B0604020202020204" pitchFamily="34" charset="0"/>
              <a:buChar char="o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13823943-6FFE-4BF8-9F1A-F69562454356}" type="slidenum">
              <a:rPr lang="hu-HU" altLang="hu-HU" sz="1800" b="0" smtClean="0">
                <a:solidFill>
                  <a:schemeClr val="accent1"/>
                </a:solidFill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43</a:t>
            </a:fld>
            <a:r>
              <a:rPr lang="hu-HU" altLang="hu-HU" sz="1800" b="0" dirty="0">
                <a:solidFill>
                  <a:schemeClr val="accent1"/>
                </a:solidFill>
              </a:rPr>
              <a:t>/56</a:t>
            </a:r>
          </a:p>
        </p:txBody>
      </p:sp>
      <p:pic>
        <p:nvPicPr>
          <p:cNvPr id="28676" name="Picture 6" descr="linee-Venice-x">
            <a:extLst>
              <a:ext uri="{FF2B5EF4-FFF2-40B4-BE49-F238E27FC236}">
                <a16:creationId xmlns:a16="http://schemas.microsoft.com/office/drawing/2014/main" id="{1B0D21D8-E232-44D3-A3F3-EB888850D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557338"/>
            <a:ext cx="6715125" cy="458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7" descr="Venice-x">
            <a:extLst>
              <a:ext uri="{FF2B5EF4-FFF2-40B4-BE49-F238E27FC236}">
                <a16:creationId xmlns:a16="http://schemas.microsoft.com/office/drawing/2014/main" id="{C953E067-BC43-4CA5-A9A6-A496E67F0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844675"/>
            <a:ext cx="2619375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Text Box 8">
            <a:extLst>
              <a:ext uri="{FF2B5EF4-FFF2-40B4-BE49-F238E27FC236}">
                <a16:creationId xmlns:a16="http://schemas.microsoft.com/office/drawing/2014/main" id="{1123C57F-3493-4CA7-A8EB-FA61BC6B0D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6237288"/>
            <a:ext cx="5832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85000"/>
              <a:buChar char="•"/>
              <a:defRPr sz="2800" b="1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Arial" panose="020B0604020202020204" pitchFamily="34" charset="0"/>
              <a:buChar char="o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hu-HU" altLang="hu-HU" sz="1400" b="0"/>
              <a:t>Forrás:</a:t>
            </a:r>
            <a:r>
              <a:rPr lang="hu-HU" altLang="hu-HU" sz="1400" b="0">
                <a:solidFill>
                  <a:schemeClr val="tx1"/>
                </a:solidFill>
              </a:rPr>
              <a:t> </a:t>
            </a:r>
            <a:r>
              <a:rPr lang="hu-HU" altLang="hu-HU" sz="1400" b="0">
                <a:solidFill>
                  <a:schemeClr val="tx1"/>
                </a:solidFill>
                <a:hlinkClick r:id="rId4"/>
              </a:rPr>
              <a:t>http://www.venicewelcome.com/actv/linee-centro-g.gif</a:t>
            </a:r>
            <a:r>
              <a:rPr lang="hu-HU" altLang="hu-HU" sz="2400" b="0">
                <a:solidFill>
                  <a:schemeClr val="tx1"/>
                </a:solidFill>
              </a:rPr>
              <a:t> </a:t>
            </a:r>
          </a:p>
        </p:txBody>
      </p:sp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B3677304-131B-42C7-923E-472E3A1471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404813"/>
            <a:ext cx="7772400" cy="641350"/>
          </a:xfrm>
        </p:spPr>
        <p:txBody>
          <a:bodyPr/>
          <a:lstStyle/>
          <a:p>
            <a:r>
              <a:rPr lang="hu-HU" altLang="hu-HU"/>
              <a:t>Budapest</a:t>
            </a: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980CBAE2-05BE-40F8-9429-66F481B55D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0825" y="1530350"/>
            <a:ext cx="4968875" cy="2330450"/>
          </a:xfrm>
        </p:spPr>
        <p:txBody>
          <a:bodyPr/>
          <a:lstStyle/>
          <a:p>
            <a:pPr algn="just">
              <a:lnSpc>
                <a:spcPct val="80000"/>
              </a:lnSpc>
            </a:pPr>
            <a:r>
              <a:rPr lang="hu-HU" altLang="hu-HU" sz="2400"/>
              <a:t>A Budapesti Közlekedési Központ bevonta a Dunát a közlekedésbe. Új járatot indítottak 2012-ben Újpest és Dél-Buda között.</a:t>
            </a:r>
          </a:p>
          <a:p>
            <a:pPr algn="just">
              <a:lnSpc>
                <a:spcPct val="80000"/>
              </a:lnSpc>
            </a:pPr>
            <a:r>
              <a:rPr lang="hu-HU" altLang="hu-HU" sz="2400"/>
              <a:t>2017 elején a 2-es Metró Kossuth téri állomásának lezárása miatt metrópótló hajójárat üzemelt.</a:t>
            </a:r>
          </a:p>
        </p:txBody>
      </p:sp>
      <p:sp>
        <p:nvSpPr>
          <p:cNvPr id="29700" name="Dia számának helye 5">
            <a:extLst>
              <a:ext uri="{FF2B5EF4-FFF2-40B4-BE49-F238E27FC236}">
                <a16:creationId xmlns:a16="http://schemas.microsoft.com/office/drawing/2014/main" id="{36567D5A-0763-4B12-AE41-ED4928980186}"/>
              </a:ext>
            </a:extLst>
          </p:cNvPr>
          <p:cNvSpPr txBox="1">
            <a:spLocks noGrp="1"/>
          </p:cNvSpPr>
          <p:nvPr/>
        </p:nvSpPr>
        <p:spPr bwMode="auto">
          <a:xfrm>
            <a:off x="7092950" y="6308725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tx2"/>
              </a:buClr>
              <a:buSzPct val="85000"/>
              <a:buChar char="•"/>
              <a:defRPr sz="2800" b="1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Arial" panose="020B0604020202020204" pitchFamily="34" charset="0"/>
              <a:buChar char="o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D1315E74-3794-49B9-9BBB-36971CAAA338}" type="slidenum">
              <a:rPr lang="hu-HU" altLang="hu-HU" sz="1800" b="0" smtClean="0">
                <a:solidFill>
                  <a:schemeClr val="accent1"/>
                </a:solidFill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44</a:t>
            </a:fld>
            <a:r>
              <a:rPr lang="hu-HU" altLang="hu-HU" sz="1800" b="0" dirty="0">
                <a:solidFill>
                  <a:schemeClr val="accent1"/>
                </a:solidFill>
              </a:rPr>
              <a:t>/56</a:t>
            </a:r>
          </a:p>
        </p:txBody>
      </p:sp>
      <p:pic>
        <p:nvPicPr>
          <p:cNvPr id="29701" name="Picture 6" descr="vizibusz-x">
            <a:extLst>
              <a:ext uri="{FF2B5EF4-FFF2-40B4-BE49-F238E27FC236}">
                <a16:creationId xmlns:a16="http://schemas.microsoft.com/office/drawing/2014/main" id="{3F8D5880-DC31-4EEE-BA7B-C528A1946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1700213"/>
            <a:ext cx="3351213" cy="414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Text Box 7">
            <a:extLst>
              <a:ext uri="{FF2B5EF4-FFF2-40B4-BE49-F238E27FC236}">
                <a16:creationId xmlns:a16="http://schemas.microsoft.com/office/drawing/2014/main" id="{9B0C0636-3012-44A3-B24D-3EB5B9C296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0063" y="5876925"/>
            <a:ext cx="33131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85000"/>
              <a:buChar char="•"/>
              <a:defRPr sz="2800" b="1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Arial" panose="020B0604020202020204" pitchFamily="34" charset="0"/>
              <a:buChar char="o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hu-HU" altLang="hu-HU" sz="1400" b="0"/>
              <a:t>Forrás: </a:t>
            </a:r>
            <a:r>
              <a:rPr lang="hu-HU" altLang="hu-HU" sz="1400" b="0">
                <a:solidFill>
                  <a:schemeClr val="tx1"/>
                </a:solidFill>
                <a:hlinkClick r:id="rId3"/>
              </a:rPr>
              <a:t>http://www.sailor.hu/vonaljarat.php</a:t>
            </a:r>
            <a:endParaRPr lang="hu-HU" altLang="hu-HU" sz="1400" b="0">
              <a:solidFill>
                <a:schemeClr val="tx1"/>
              </a:solidFill>
            </a:endParaRPr>
          </a:p>
        </p:txBody>
      </p:sp>
      <p:pic>
        <p:nvPicPr>
          <p:cNvPr id="29703" name="Kép 2">
            <a:extLst>
              <a:ext uri="{FF2B5EF4-FFF2-40B4-BE49-F238E27FC236}">
                <a16:creationId xmlns:a16="http://schemas.microsoft.com/office/drawing/2014/main" id="{E1606853-CBC7-4522-B61C-3DE75A255B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863" y="3860800"/>
            <a:ext cx="331152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3574E9E7-E138-429E-9945-3E70C77A75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/>
              <a:t>New York Staten Island komp</a:t>
            </a:r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2077CA97-24BE-4945-87E1-C7A170235F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90000"/>
              </a:lnSpc>
            </a:pPr>
            <a:r>
              <a:rPr lang="hu-HU" altLang="hu-HU"/>
              <a:t>A 470 ezer lakosú New York-i Staten Island városrész forgalmi kapcsolatát biztosító hidak Manhattan elérését csak közvetett úton teszik lehetővé. A közvetlen kapcsolatot kompjárat adja meg, mely 1817 óta működik.</a:t>
            </a:r>
          </a:p>
          <a:p>
            <a:pPr algn="just">
              <a:lnSpc>
                <a:spcPct val="90000"/>
              </a:lnSpc>
            </a:pPr>
            <a:r>
              <a:rPr lang="hu-HU" altLang="hu-HU"/>
              <a:t>A 8,4 km hosszú vonalon 8 hajó 75 ezer utast szállít naponta, a menetidő 25 perc. A hajók befogadóképessége 3500 - 6000 fő. </a:t>
            </a:r>
          </a:p>
          <a:p>
            <a:pPr algn="just">
              <a:lnSpc>
                <a:spcPct val="90000"/>
              </a:lnSpc>
            </a:pPr>
            <a:r>
              <a:rPr lang="hu-HU" altLang="hu-HU"/>
              <a:t>A szigeten P+R parkoló és vasútállomás csatlakozik a kompkikötőhöz. </a:t>
            </a:r>
          </a:p>
        </p:txBody>
      </p:sp>
      <p:sp>
        <p:nvSpPr>
          <p:cNvPr id="30724" name="Dia számának helye 5">
            <a:extLst>
              <a:ext uri="{FF2B5EF4-FFF2-40B4-BE49-F238E27FC236}">
                <a16:creationId xmlns:a16="http://schemas.microsoft.com/office/drawing/2014/main" id="{899A9083-5160-4908-83ED-43F79C839F93}"/>
              </a:ext>
            </a:extLst>
          </p:cNvPr>
          <p:cNvSpPr txBox="1">
            <a:spLocks noGrp="1"/>
          </p:cNvSpPr>
          <p:nvPr/>
        </p:nvSpPr>
        <p:spPr bwMode="auto">
          <a:xfrm>
            <a:off x="7092950" y="6308725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tx2"/>
              </a:buClr>
              <a:buSzPct val="85000"/>
              <a:buChar char="•"/>
              <a:defRPr sz="2800" b="1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Arial" panose="020B0604020202020204" pitchFamily="34" charset="0"/>
              <a:buChar char="o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188B6C7B-079A-4824-ADFC-A979F5F4B84D}" type="slidenum">
              <a:rPr lang="hu-HU" altLang="hu-HU" sz="1800" b="0" smtClean="0">
                <a:solidFill>
                  <a:schemeClr val="accent1"/>
                </a:solidFill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45</a:t>
            </a:fld>
            <a:r>
              <a:rPr lang="hu-HU" altLang="hu-HU" sz="1800" b="0" dirty="0">
                <a:solidFill>
                  <a:schemeClr val="accent1"/>
                </a:solidFill>
              </a:rPr>
              <a:t>/56</a:t>
            </a:r>
          </a:p>
        </p:txBody>
      </p:sp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0B2C6B99-3F74-44BF-8383-7D792F7BF2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/>
              <a:t>New York Staten Island komp</a:t>
            </a: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FAA1F83E-CDD8-4A04-B89D-4D4024F772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hu-HU" altLang="hu-HU"/>
              <a:t>Az utazás 1997-től ingyenes, bár korábban a viteldíj a városnak jelentős bevételt hozott. Az ingyenesség célja a Manhattanbe irányuló gépkocsi forgalom csökkentése.</a:t>
            </a:r>
          </a:p>
          <a:p>
            <a:pPr algn="just"/>
            <a:r>
              <a:rPr lang="hu-HU" altLang="hu-HU"/>
              <a:t>A kompok 2001-től nem szállítanak járműveket biztonsági okból.</a:t>
            </a:r>
          </a:p>
          <a:p>
            <a:pPr algn="just"/>
            <a:r>
              <a:rPr lang="hu-HU" altLang="hu-HU"/>
              <a:t>A komp szerepelt számos irodalmi műben, filmben és tv-játékban. Népszerűségét jelzi, hogy egy koktélt is elneveztek róla.</a:t>
            </a:r>
          </a:p>
        </p:txBody>
      </p:sp>
      <p:sp>
        <p:nvSpPr>
          <p:cNvPr id="31748" name="Dia számának helye 5">
            <a:extLst>
              <a:ext uri="{FF2B5EF4-FFF2-40B4-BE49-F238E27FC236}">
                <a16:creationId xmlns:a16="http://schemas.microsoft.com/office/drawing/2014/main" id="{3B384002-9446-43FA-9E00-0650331AADA6}"/>
              </a:ext>
            </a:extLst>
          </p:cNvPr>
          <p:cNvSpPr txBox="1">
            <a:spLocks noGrp="1"/>
          </p:cNvSpPr>
          <p:nvPr/>
        </p:nvSpPr>
        <p:spPr bwMode="auto">
          <a:xfrm>
            <a:off x="7092950" y="6308725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tx2"/>
              </a:buClr>
              <a:buSzPct val="85000"/>
              <a:buChar char="•"/>
              <a:defRPr sz="2800" b="1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Arial" panose="020B0604020202020204" pitchFamily="34" charset="0"/>
              <a:buChar char="o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35C5E31-3C63-426F-B9DD-76C9A1409A94}" type="slidenum">
              <a:rPr lang="hu-HU" altLang="hu-HU" sz="1800" b="0" smtClean="0">
                <a:solidFill>
                  <a:schemeClr val="accent1"/>
                </a:solidFill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46</a:t>
            </a:fld>
            <a:r>
              <a:rPr lang="hu-HU" altLang="hu-HU" sz="1800" b="0" dirty="0">
                <a:solidFill>
                  <a:schemeClr val="accent1"/>
                </a:solidFill>
              </a:rPr>
              <a:t>/56</a:t>
            </a:r>
          </a:p>
        </p:txBody>
      </p:sp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7" descr="StatenIsland">
            <a:extLst>
              <a:ext uri="{FF2B5EF4-FFF2-40B4-BE49-F238E27FC236}">
                <a16:creationId xmlns:a16="http://schemas.microsoft.com/office/drawing/2014/main" id="{C1261F08-63B3-422A-93BB-F879933EC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268413"/>
            <a:ext cx="7343775" cy="494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Rectangle 2">
            <a:extLst>
              <a:ext uri="{FF2B5EF4-FFF2-40B4-BE49-F238E27FC236}">
                <a16:creationId xmlns:a16="http://schemas.microsoft.com/office/drawing/2014/main" id="{4B797A3C-1FF7-4C27-A2DE-ABB7ADF66F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476250"/>
            <a:ext cx="7772400" cy="641350"/>
          </a:xfrm>
        </p:spPr>
        <p:txBody>
          <a:bodyPr/>
          <a:lstStyle/>
          <a:p>
            <a:r>
              <a:rPr lang="hu-HU" altLang="hu-HU"/>
              <a:t>New York Staten Island komp</a:t>
            </a:r>
          </a:p>
        </p:txBody>
      </p:sp>
      <p:sp>
        <p:nvSpPr>
          <p:cNvPr id="32772" name="Dia számának helye 5">
            <a:extLst>
              <a:ext uri="{FF2B5EF4-FFF2-40B4-BE49-F238E27FC236}">
                <a16:creationId xmlns:a16="http://schemas.microsoft.com/office/drawing/2014/main" id="{092C6CE8-C836-426A-9E14-85ABD85496D7}"/>
              </a:ext>
            </a:extLst>
          </p:cNvPr>
          <p:cNvSpPr txBox="1">
            <a:spLocks noGrp="1"/>
          </p:cNvSpPr>
          <p:nvPr/>
        </p:nvSpPr>
        <p:spPr bwMode="auto">
          <a:xfrm>
            <a:off x="7092950" y="6308725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tx2"/>
              </a:buClr>
              <a:buSzPct val="85000"/>
              <a:buChar char="•"/>
              <a:defRPr sz="2800" b="1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Arial" panose="020B0604020202020204" pitchFamily="34" charset="0"/>
              <a:buChar char="o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C4DA3D08-E3F5-419D-9B3E-F4DFB7AEDC47}" type="slidenum">
              <a:rPr lang="hu-HU" altLang="hu-HU" sz="1800" b="0" smtClean="0">
                <a:solidFill>
                  <a:schemeClr val="accent1"/>
                </a:solidFill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47</a:t>
            </a:fld>
            <a:r>
              <a:rPr lang="hu-HU" altLang="hu-HU" sz="1800" b="0" dirty="0">
                <a:solidFill>
                  <a:schemeClr val="accent1"/>
                </a:solidFill>
              </a:rPr>
              <a:t>/56</a:t>
            </a:r>
          </a:p>
        </p:txBody>
      </p:sp>
      <p:pic>
        <p:nvPicPr>
          <p:cNvPr id="32773" name="Picture 6" descr="Wpdms_terra_siferryroute">
            <a:extLst>
              <a:ext uri="{FF2B5EF4-FFF2-40B4-BE49-F238E27FC236}">
                <a16:creationId xmlns:a16="http://schemas.microsoft.com/office/drawing/2014/main" id="{0390F20C-E06E-4D4D-A9C3-90FA24EA3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268413"/>
            <a:ext cx="2743200" cy="236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Line 9">
            <a:extLst>
              <a:ext uri="{FF2B5EF4-FFF2-40B4-BE49-F238E27FC236}">
                <a16:creationId xmlns:a16="http://schemas.microsoft.com/office/drawing/2014/main" id="{A679902C-3C68-4CE7-8101-E6F02AEEBCE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795963" y="2997200"/>
            <a:ext cx="1223962" cy="576263"/>
          </a:xfrm>
          <a:prstGeom prst="line">
            <a:avLst/>
          </a:prstGeom>
          <a:noFill/>
          <a:ln w="25400">
            <a:solidFill>
              <a:schemeClr val="folHlink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hu-HU"/>
          </a:p>
        </p:txBody>
      </p:sp>
      <p:sp>
        <p:nvSpPr>
          <p:cNvPr id="32775" name="Text Box 10">
            <a:extLst>
              <a:ext uri="{FF2B5EF4-FFF2-40B4-BE49-F238E27FC236}">
                <a16:creationId xmlns:a16="http://schemas.microsoft.com/office/drawing/2014/main" id="{A4321365-FDB2-4EF7-9315-CE33257BD5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6308725"/>
            <a:ext cx="73453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85000"/>
              <a:buChar char="•"/>
              <a:defRPr sz="2800" b="1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Arial" panose="020B0604020202020204" pitchFamily="34" charset="0"/>
              <a:buChar char="o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hu-HU" altLang="hu-HU" sz="1400" b="0"/>
              <a:t>Forrás:</a:t>
            </a:r>
            <a:r>
              <a:rPr lang="hu-HU" altLang="hu-HU" sz="1400" b="0">
                <a:solidFill>
                  <a:schemeClr val="tx1"/>
                </a:solidFill>
              </a:rPr>
              <a:t> </a:t>
            </a:r>
            <a:r>
              <a:rPr lang="hu-HU" altLang="hu-HU" sz="1400" b="0">
                <a:solidFill>
                  <a:schemeClr val="tx1"/>
                </a:solidFill>
                <a:hlinkClick r:id="rId4"/>
              </a:rPr>
              <a:t>http://en.wikipedia.org/wiki/File:Wpdms_terra_siferryroute.jpg</a:t>
            </a:r>
            <a:r>
              <a:rPr lang="hu-HU" altLang="hu-HU" sz="1000" b="0">
                <a:solidFill>
                  <a:schemeClr val="tx1"/>
                </a:solidFill>
              </a:rPr>
              <a:t> </a:t>
            </a:r>
          </a:p>
        </p:txBody>
      </p:sp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7" descr="Staten_island_ferry_verrazano">
            <a:extLst>
              <a:ext uri="{FF2B5EF4-FFF2-40B4-BE49-F238E27FC236}">
                <a16:creationId xmlns:a16="http://schemas.microsoft.com/office/drawing/2014/main" id="{484C3039-3737-456A-B68E-F3EA3499A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2852738"/>
            <a:ext cx="5080000" cy="343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Rectangle 2">
            <a:extLst>
              <a:ext uri="{FF2B5EF4-FFF2-40B4-BE49-F238E27FC236}">
                <a16:creationId xmlns:a16="http://schemas.microsoft.com/office/drawing/2014/main" id="{1D9C69F5-450A-4E17-8DC5-B25E79CEA9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476250"/>
            <a:ext cx="7772400" cy="641350"/>
          </a:xfrm>
        </p:spPr>
        <p:txBody>
          <a:bodyPr/>
          <a:lstStyle/>
          <a:p>
            <a:r>
              <a:rPr lang="hu-HU" altLang="hu-HU"/>
              <a:t>New York Staten Island komp</a:t>
            </a:r>
          </a:p>
        </p:txBody>
      </p:sp>
      <p:sp>
        <p:nvSpPr>
          <p:cNvPr id="33796" name="Dia számának helye 5">
            <a:extLst>
              <a:ext uri="{FF2B5EF4-FFF2-40B4-BE49-F238E27FC236}">
                <a16:creationId xmlns:a16="http://schemas.microsoft.com/office/drawing/2014/main" id="{F3FFD7CF-A755-45AB-AA82-B277E306A616}"/>
              </a:ext>
            </a:extLst>
          </p:cNvPr>
          <p:cNvSpPr txBox="1">
            <a:spLocks noGrp="1"/>
          </p:cNvSpPr>
          <p:nvPr/>
        </p:nvSpPr>
        <p:spPr bwMode="auto">
          <a:xfrm>
            <a:off x="7092950" y="6308725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tx2"/>
              </a:buClr>
              <a:buSzPct val="85000"/>
              <a:buChar char="•"/>
              <a:defRPr sz="2800" b="1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Arial" panose="020B0604020202020204" pitchFamily="34" charset="0"/>
              <a:buChar char="o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5FF6BCED-65DB-4DC2-8CDD-D526C348AED9}" type="slidenum">
              <a:rPr lang="hu-HU" altLang="hu-HU" sz="1800" b="0" smtClean="0">
                <a:solidFill>
                  <a:schemeClr val="accent1"/>
                </a:solidFill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48</a:t>
            </a:fld>
            <a:r>
              <a:rPr lang="hu-HU" altLang="hu-HU" sz="1800" b="0" dirty="0">
                <a:solidFill>
                  <a:schemeClr val="accent1"/>
                </a:solidFill>
              </a:rPr>
              <a:t>/56</a:t>
            </a:r>
          </a:p>
        </p:txBody>
      </p:sp>
      <p:pic>
        <p:nvPicPr>
          <p:cNvPr id="33797" name="Picture 6" descr="Staten_Island_Ferry_terminal">
            <a:extLst>
              <a:ext uri="{FF2B5EF4-FFF2-40B4-BE49-F238E27FC236}">
                <a16:creationId xmlns:a16="http://schemas.microsoft.com/office/drawing/2014/main" id="{D2669E0B-2D83-4A3A-A0D6-7943ECFAB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25538"/>
            <a:ext cx="5080000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Text Box 8">
            <a:extLst>
              <a:ext uri="{FF2B5EF4-FFF2-40B4-BE49-F238E27FC236}">
                <a16:creationId xmlns:a16="http://schemas.microsoft.com/office/drawing/2014/main" id="{0977E22D-AED7-418F-8637-A2E35763D3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6381750"/>
            <a:ext cx="64087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85000"/>
              <a:buChar char="•"/>
              <a:defRPr sz="2800" b="1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Arial" panose="020B0604020202020204" pitchFamily="34" charset="0"/>
              <a:buChar char="o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hu-HU" altLang="hu-HU" sz="1400" b="0"/>
              <a:t>Forrás:</a:t>
            </a:r>
            <a:r>
              <a:rPr lang="hu-HU" altLang="hu-HU" sz="1400" b="0">
                <a:solidFill>
                  <a:schemeClr val="tx1"/>
                </a:solidFill>
              </a:rPr>
              <a:t> </a:t>
            </a:r>
            <a:r>
              <a:rPr lang="hu-HU" altLang="hu-HU" sz="1400" b="0">
                <a:solidFill>
                  <a:schemeClr val="tx1"/>
                </a:solidFill>
                <a:hlinkClick r:id="rId4"/>
              </a:rPr>
              <a:t>http://en.wikipedia.org/wiki/Staten_Island_Ferry</a:t>
            </a:r>
            <a:endParaRPr lang="hu-HU" altLang="hu-HU" sz="1400" b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805C0153-8B7A-4D89-8629-3DB95C2006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/>
              <a:t>Légi közlekedés a városban</a:t>
            </a: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C26301CE-F831-44DB-9773-CCE31EAD61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hu-HU" altLang="hu-HU"/>
              <a:t>A légi közlekedést a környezeti (elsősorban zaj) szennyezés miatt igyekeznek távol tartani a városok sűrűn lakott részeitől. A távoli repülőtér jó közlekedési kapcsolatot igényel úgy a közúti megközelítés, mind a – lehetőleg kötött pályás – közforgalmú közlekedés terén.</a:t>
            </a:r>
          </a:p>
          <a:p>
            <a:pPr algn="just"/>
            <a:r>
              <a:rPr lang="hu-HU" altLang="hu-HU"/>
              <a:t>Egyes esetekben a közvetlen és gyors elérésből származó előny ellensúlyozhatja a környezeti hatásokat (pl. Washington D.C. ahol a belföldi repülőtér mintegy 5 km-re esik a központtól).</a:t>
            </a:r>
          </a:p>
        </p:txBody>
      </p:sp>
      <p:sp>
        <p:nvSpPr>
          <p:cNvPr id="34820" name="Dia számának helye 5">
            <a:extLst>
              <a:ext uri="{FF2B5EF4-FFF2-40B4-BE49-F238E27FC236}">
                <a16:creationId xmlns:a16="http://schemas.microsoft.com/office/drawing/2014/main" id="{43D3E69E-DADF-4CC0-BE25-3F242DF3619F}"/>
              </a:ext>
            </a:extLst>
          </p:cNvPr>
          <p:cNvSpPr txBox="1">
            <a:spLocks noGrp="1"/>
          </p:cNvSpPr>
          <p:nvPr/>
        </p:nvSpPr>
        <p:spPr bwMode="auto">
          <a:xfrm>
            <a:off x="7092950" y="6308725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tx2"/>
              </a:buClr>
              <a:buSzPct val="85000"/>
              <a:buChar char="•"/>
              <a:defRPr sz="2800" b="1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Arial" panose="020B0604020202020204" pitchFamily="34" charset="0"/>
              <a:buChar char="o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580043A4-A192-4A09-89BA-5F6AA663DDBE}" type="slidenum">
              <a:rPr lang="hu-HU" altLang="hu-HU" sz="1800" b="0" smtClean="0">
                <a:solidFill>
                  <a:schemeClr val="accent1"/>
                </a:solidFill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49</a:t>
            </a:fld>
            <a:r>
              <a:rPr lang="hu-HU" altLang="hu-HU" sz="1800" b="0" dirty="0">
                <a:solidFill>
                  <a:schemeClr val="accent1"/>
                </a:solidFill>
              </a:rPr>
              <a:t>/56</a:t>
            </a: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F0CD9BA3-4EA7-4DCA-8D9D-5BAB6A0FFA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441325"/>
            <a:ext cx="7772400" cy="641350"/>
          </a:xfrm>
        </p:spPr>
        <p:txBody>
          <a:bodyPr/>
          <a:lstStyle/>
          <a:p>
            <a:r>
              <a:rPr lang="hu-HU" b="1" i="0" u="none" strike="noStrike" baseline="0" dirty="0">
                <a:solidFill>
                  <a:srgbClr val="FA8E43"/>
                </a:solidFill>
                <a:latin typeface="TimesNewRomanPS-BoldMT"/>
              </a:rPr>
              <a:t>Fenntartható városi mobilitási tervek</a:t>
            </a:r>
            <a:endParaRPr lang="hu-HU" altLang="hu-HU" dirty="0"/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A954017B-D598-4B89-A144-42EA0D9EE8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9366" y="1340769"/>
            <a:ext cx="8065268" cy="4888582"/>
          </a:xfrm>
        </p:spPr>
        <p:txBody>
          <a:bodyPr/>
          <a:lstStyle/>
          <a:p>
            <a:pPr algn="just"/>
            <a:r>
              <a:rPr lang="it-IT" b="1" i="0" u="none" strike="noStrike" baseline="0" dirty="0">
                <a:solidFill>
                  <a:srgbClr val="FFCD00"/>
                </a:solidFill>
                <a:latin typeface="TimesNewRomanPS-BoldMT"/>
              </a:rPr>
              <a:t>A Fenntartható városi mobilitási terv olyan</a:t>
            </a:r>
            <a:r>
              <a:rPr lang="hu-HU" b="1" i="0" u="none" strike="noStrike" baseline="0" dirty="0">
                <a:solidFill>
                  <a:srgbClr val="FFCD00"/>
                </a:solidFill>
                <a:latin typeface="TimesNewRomanPS-BoldMT"/>
              </a:rPr>
              <a:t> közlekedési rendszert irányoz elő, melynek jellemzői:</a:t>
            </a:r>
          </a:p>
          <a:p>
            <a:pPr lvl="1" algn="just"/>
            <a:r>
              <a:rPr lang="hu-HU" b="1" i="0" u="none" strike="noStrike" baseline="0" dirty="0">
                <a:solidFill>
                  <a:srgbClr val="FFCD00"/>
                </a:solidFill>
                <a:latin typeface="TimesNewRomanPS-BoldMT"/>
              </a:rPr>
              <a:t>mindenki számára biztosítja a munkahelyek és a szolgáltatások elérhetőségét,</a:t>
            </a:r>
          </a:p>
          <a:p>
            <a:pPr lvl="1" algn="just"/>
            <a:r>
              <a:rPr lang="hu-HU" b="1" i="0" u="none" strike="noStrike" baseline="0" dirty="0">
                <a:solidFill>
                  <a:srgbClr val="FFCD00"/>
                </a:solidFill>
                <a:latin typeface="TimesNewRomanPS-BoldMT"/>
              </a:rPr>
              <a:t>javítja a közlekedés biztonságát és a közbiztonságot,</a:t>
            </a:r>
          </a:p>
          <a:p>
            <a:pPr lvl="1" algn="just"/>
            <a:r>
              <a:rPr lang="hu-HU" b="1" i="0" u="none" strike="noStrike" baseline="0" dirty="0">
                <a:solidFill>
                  <a:srgbClr val="FFCD00"/>
                </a:solidFill>
                <a:latin typeface="TimesNewRomanPS-BoldMT"/>
              </a:rPr>
              <a:t>csökkenti a szennyezést, az üvegház-hatású gázok kibocsátását és az energia-fogyasztást,</a:t>
            </a:r>
          </a:p>
          <a:p>
            <a:pPr lvl="1" algn="just"/>
            <a:r>
              <a:rPr lang="hu-HU" b="1" i="0" u="none" strike="noStrike" baseline="0" dirty="0">
                <a:solidFill>
                  <a:srgbClr val="FFCD00"/>
                </a:solidFill>
                <a:latin typeface="TimesNewRomanPS-BoldMT"/>
              </a:rPr>
              <a:t>a személyek és az áruk szállításában növeli a gazdaságosságot és a költség-hatékonyságot,</a:t>
            </a:r>
          </a:p>
          <a:p>
            <a:pPr lvl="1" algn="just"/>
            <a:r>
              <a:rPr lang="hu-HU" b="1" i="0" u="none" strike="noStrike" baseline="0" dirty="0">
                <a:solidFill>
                  <a:srgbClr val="FFCD00"/>
                </a:solidFill>
                <a:latin typeface="TimesNewRomanPS-BoldMT"/>
              </a:rPr>
              <a:t>vonzóbb és jobb minőségű városi környezetet alakít ki.</a:t>
            </a:r>
            <a:endParaRPr lang="hu-HU" altLang="hu-HU" sz="4000" b="1" dirty="0"/>
          </a:p>
        </p:txBody>
      </p:sp>
      <p:sp>
        <p:nvSpPr>
          <p:cNvPr id="18436" name="Text Box 4">
            <a:extLst>
              <a:ext uri="{FF2B5EF4-FFF2-40B4-BE49-F238E27FC236}">
                <a16:creationId xmlns:a16="http://schemas.microsoft.com/office/drawing/2014/main" id="{A4E7E6AC-F93A-4325-ABCC-76B9DED834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6381750"/>
            <a:ext cx="698539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85000"/>
              <a:buChar char="•"/>
              <a:defRPr sz="2800" b="1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Arial" panose="020B0604020202020204" pitchFamily="34" charset="0"/>
              <a:buChar char="o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hu-HU" altLang="hu-HU" sz="1400" b="0" dirty="0"/>
              <a:t>Forrás: </a:t>
            </a:r>
            <a:r>
              <a:rPr lang="hu-HU" sz="1400" b="0" i="0" u="none" strike="noStrike" baseline="0" dirty="0" err="1">
                <a:solidFill>
                  <a:srgbClr val="FFCD00"/>
                </a:solidFill>
                <a:latin typeface="TimesNewRomanPS-BoldMT"/>
              </a:rPr>
              <a:t>Rupprecht</a:t>
            </a:r>
            <a:r>
              <a:rPr lang="hu-HU" sz="1400" b="0" i="0" u="none" strike="noStrike" baseline="0" dirty="0">
                <a:solidFill>
                  <a:srgbClr val="FFCD00"/>
                </a:solidFill>
                <a:latin typeface="TimesNewRomanPS-BoldMT"/>
              </a:rPr>
              <a:t> </a:t>
            </a:r>
            <a:r>
              <a:rPr lang="hu-HU" sz="1400" b="0" i="0" u="none" strike="noStrike" baseline="0" dirty="0" err="1">
                <a:solidFill>
                  <a:srgbClr val="FFCD00"/>
                </a:solidFill>
                <a:latin typeface="TimesNewRomanPS-BoldMT"/>
              </a:rPr>
              <a:t>Consult</a:t>
            </a:r>
            <a:r>
              <a:rPr lang="hu-HU" sz="1400" b="0" i="0" u="none" strike="noStrike" baseline="0" dirty="0">
                <a:solidFill>
                  <a:srgbClr val="FFCD00"/>
                </a:solidFill>
                <a:latin typeface="TimesNewRomanPS-BoldMT"/>
              </a:rPr>
              <a:t>: Fenntartható városi mobilitási tervek.</a:t>
            </a:r>
            <a:endParaRPr lang="hu-HU" altLang="hu-HU" sz="1400" b="0" dirty="0">
              <a:solidFill>
                <a:schemeClr val="tx1"/>
              </a:solidFill>
            </a:endParaRPr>
          </a:p>
        </p:txBody>
      </p:sp>
      <p:sp>
        <p:nvSpPr>
          <p:cNvPr id="18437" name="Dia számának helye 5">
            <a:extLst>
              <a:ext uri="{FF2B5EF4-FFF2-40B4-BE49-F238E27FC236}">
                <a16:creationId xmlns:a16="http://schemas.microsoft.com/office/drawing/2014/main" id="{1ADCA54F-8AA2-4071-93FE-A98334952664}"/>
              </a:ext>
            </a:extLst>
          </p:cNvPr>
          <p:cNvSpPr txBox="1">
            <a:spLocks noGrp="1"/>
          </p:cNvSpPr>
          <p:nvPr/>
        </p:nvSpPr>
        <p:spPr bwMode="auto">
          <a:xfrm>
            <a:off x="7092950" y="6308725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tx2"/>
              </a:buClr>
              <a:buSzPct val="85000"/>
              <a:buChar char="•"/>
              <a:defRPr sz="2800" b="1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Arial" panose="020B0604020202020204" pitchFamily="34" charset="0"/>
              <a:buChar char="o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00174680-7DCF-4896-8306-08DEDDA6AC93}" type="slidenum">
              <a:rPr lang="hu-HU" altLang="hu-HU" sz="1800" b="0" smtClean="0">
                <a:solidFill>
                  <a:schemeClr val="accent1"/>
                </a:solidFill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5</a:t>
            </a:fld>
            <a:r>
              <a:rPr lang="hu-HU" altLang="hu-HU" sz="1800" b="0" dirty="0">
                <a:solidFill>
                  <a:schemeClr val="accent1"/>
                </a:solidFill>
              </a:rPr>
              <a:t>/56</a:t>
            </a:r>
          </a:p>
        </p:txBody>
      </p:sp>
    </p:spTree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BA391B68-E7EB-4DAF-AE32-CFD34CFD2F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404813"/>
            <a:ext cx="7772400" cy="641350"/>
          </a:xfrm>
        </p:spPr>
        <p:txBody>
          <a:bodyPr/>
          <a:lstStyle/>
          <a:p>
            <a:r>
              <a:rPr lang="hu-HU" altLang="hu-HU"/>
              <a:t>Washington</a:t>
            </a:r>
          </a:p>
        </p:txBody>
      </p:sp>
      <p:sp>
        <p:nvSpPr>
          <p:cNvPr id="35843" name="Dia számának helye 5">
            <a:extLst>
              <a:ext uri="{FF2B5EF4-FFF2-40B4-BE49-F238E27FC236}">
                <a16:creationId xmlns:a16="http://schemas.microsoft.com/office/drawing/2014/main" id="{41C3EFB9-B659-4A71-AD1B-0020E4B92280}"/>
              </a:ext>
            </a:extLst>
          </p:cNvPr>
          <p:cNvSpPr txBox="1">
            <a:spLocks noGrp="1"/>
          </p:cNvSpPr>
          <p:nvPr/>
        </p:nvSpPr>
        <p:spPr bwMode="auto">
          <a:xfrm>
            <a:off x="7092950" y="6308725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tx2"/>
              </a:buClr>
              <a:buSzPct val="85000"/>
              <a:buChar char="•"/>
              <a:defRPr sz="2800" b="1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Arial" panose="020B0604020202020204" pitchFamily="34" charset="0"/>
              <a:buChar char="o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3456B5A6-8754-40B6-8324-93E45A6C1418}" type="slidenum">
              <a:rPr lang="hu-HU" altLang="hu-HU" sz="1800" b="0" smtClean="0">
                <a:solidFill>
                  <a:schemeClr val="accent1"/>
                </a:solidFill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50</a:t>
            </a:fld>
            <a:r>
              <a:rPr lang="hu-HU" altLang="hu-HU" sz="1800" b="0" dirty="0">
                <a:solidFill>
                  <a:schemeClr val="accent1"/>
                </a:solidFill>
              </a:rPr>
              <a:t>/56</a:t>
            </a:r>
          </a:p>
        </p:txBody>
      </p:sp>
      <p:pic>
        <p:nvPicPr>
          <p:cNvPr id="35844" name="Picture 7" descr="washdc-x">
            <a:extLst>
              <a:ext uri="{FF2B5EF4-FFF2-40B4-BE49-F238E27FC236}">
                <a16:creationId xmlns:a16="http://schemas.microsoft.com/office/drawing/2014/main" id="{6658EAC9-9F6C-40F4-90A3-7A046B578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7" r="10255"/>
          <a:stretch>
            <a:fillRect/>
          </a:stretch>
        </p:blipFill>
        <p:spPr bwMode="auto">
          <a:xfrm>
            <a:off x="827088" y="1196975"/>
            <a:ext cx="7416800" cy="532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EA716962-DD2A-4C02-936D-8E839F200E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/>
              <a:t>Repülőtér városi kapcsolata</a:t>
            </a:r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E086755C-90E0-43CC-B9A1-234790A7D8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90000"/>
              </a:lnSpc>
            </a:pPr>
            <a:r>
              <a:rPr lang="hu-HU" altLang="hu-HU"/>
              <a:t>A nagyobb városok közelében lévő nagyobb forgalmú repülőtereket célszerű bekötni a nagysebességű vasúti, elővárosi vasúti vagy metró hálózatba. A kötöttpályás kapcsolat gyorsan és kényelmesen elérhetővé teszi a város központját.</a:t>
            </a:r>
          </a:p>
          <a:p>
            <a:pPr algn="just">
              <a:lnSpc>
                <a:spcPct val="90000"/>
              </a:lnSpc>
            </a:pPr>
            <a:r>
              <a:rPr lang="hu-HU" altLang="hu-HU"/>
              <a:t>Átmeneti megoldás lehet megálló létesítése a közel fekvő vasútvonalon (pl. Budapest).</a:t>
            </a:r>
          </a:p>
          <a:p>
            <a:pPr algn="just">
              <a:lnSpc>
                <a:spcPct val="90000"/>
              </a:lnSpc>
            </a:pPr>
            <a:r>
              <a:rPr lang="hu-HU" altLang="hu-HU"/>
              <a:t>Kisebb forgalmú repülőterek esetén megfelelő az autóbusszal történő megközelítés. </a:t>
            </a:r>
          </a:p>
        </p:txBody>
      </p:sp>
      <p:sp>
        <p:nvSpPr>
          <p:cNvPr id="36868" name="Dia számának helye 5">
            <a:extLst>
              <a:ext uri="{FF2B5EF4-FFF2-40B4-BE49-F238E27FC236}">
                <a16:creationId xmlns:a16="http://schemas.microsoft.com/office/drawing/2014/main" id="{A1A404C6-4865-4F99-AC84-A279F3F84743}"/>
              </a:ext>
            </a:extLst>
          </p:cNvPr>
          <p:cNvSpPr txBox="1">
            <a:spLocks noGrp="1"/>
          </p:cNvSpPr>
          <p:nvPr/>
        </p:nvSpPr>
        <p:spPr bwMode="auto">
          <a:xfrm>
            <a:off x="7092950" y="6308725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tx2"/>
              </a:buClr>
              <a:buSzPct val="85000"/>
              <a:buChar char="•"/>
              <a:defRPr sz="2800" b="1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Arial" panose="020B0604020202020204" pitchFamily="34" charset="0"/>
              <a:buChar char="o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3103E25A-B4C2-4FAA-861F-53E3815046F1}" type="slidenum">
              <a:rPr lang="hu-HU" altLang="hu-HU" sz="1800" b="0" smtClean="0">
                <a:solidFill>
                  <a:schemeClr val="accent1"/>
                </a:solidFill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51</a:t>
            </a:fld>
            <a:r>
              <a:rPr lang="hu-HU" altLang="hu-HU" sz="1800" b="0" dirty="0">
                <a:solidFill>
                  <a:schemeClr val="accent1"/>
                </a:solidFill>
              </a:rPr>
              <a:t>/56</a:t>
            </a:r>
          </a:p>
        </p:txBody>
      </p:sp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F6491E9F-EDA1-496A-8FA7-3395A82497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/>
              <a:t>Brüsszel</a:t>
            </a:r>
          </a:p>
        </p:txBody>
      </p:sp>
      <p:sp>
        <p:nvSpPr>
          <p:cNvPr id="37891" name="Dia számának helye 5">
            <a:extLst>
              <a:ext uri="{FF2B5EF4-FFF2-40B4-BE49-F238E27FC236}">
                <a16:creationId xmlns:a16="http://schemas.microsoft.com/office/drawing/2014/main" id="{DA9CB853-18F3-4723-865D-338006718700}"/>
              </a:ext>
            </a:extLst>
          </p:cNvPr>
          <p:cNvSpPr txBox="1">
            <a:spLocks noGrp="1"/>
          </p:cNvSpPr>
          <p:nvPr/>
        </p:nvSpPr>
        <p:spPr bwMode="auto">
          <a:xfrm>
            <a:off x="7092950" y="6308725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tx2"/>
              </a:buClr>
              <a:buSzPct val="85000"/>
              <a:buChar char="•"/>
              <a:defRPr sz="2800" b="1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Arial" panose="020B0604020202020204" pitchFamily="34" charset="0"/>
              <a:buChar char="o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CF3D9DDF-6EA2-4483-BC01-1DD36897F3DB}" type="slidenum">
              <a:rPr lang="hu-HU" altLang="hu-HU" sz="1800" b="0" smtClean="0">
                <a:solidFill>
                  <a:schemeClr val="accent1"/>
                </a:solidFill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52</a:t>
            </a:fld>
            <a:r>
              <a:rPr lang="hu-HU" altLang="hu-HU" sz="1800" b="0" dirty="0">
                <a:solidFill>
                  <a:schemeClr val="accent1"/>
                </a:solidFill>
              </a:rPr>
              <a:t>/56</a:t>
            </a:r>
          </a:p>
        </p:txBody>
      </p:sp>
      <p:pic>
        <p:nvPicPr>
          <p:cNvPr id="37892" name="Picture 7" descr="brüsszel-vasut-reptér">
            <a:extLst>
              <a:ext uri="{FF2B5EF4-FFF2-40B4-BE49-F238E27FC236}">
                <a16:creationId xmlns:a16="http://schemas.microsoft.com/office/drawing/2014/main" id="{FE0307D5-6890-4F98-A6D9-D7F061C58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484313"/>
            <a:ext cx="799147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5" descr="Brussels airport train">
            <a:extLst>
              <a:ext uri="{FF2B5EF4-FFF2-40B4-BE49-F238E27FC236}">
                <a16:creationId xmlns:a16="http://schemas.microsoft.com/office/drawing/2014/main" id="{1F3EAB19-7F78-47D1-B3BE-A51438F23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4724400"/>
            <a:ext cx="2220913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C6A1BFFB-8CCB-4935-8D93-75F0B33331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/>
              <a:t>Budapest</a:t>
            </a: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1E6FE670-EFEB-4F71-981D-52F6E4A962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90000"/>
              </a:lnSpc>
            </a:pPr>
            <a:r>
              <a:rPr lang="hu-HU" altLang="hu-HU"/>
              <a:t>A budapesti Liszt Ferenc (ferihegyi) repülőtér 1. terminálja mellett halad el a ceglédi vasútvonal. Néhány éve egy megállóhelyet építettek ki, ahol az Intercity vonatok is megálltak. A megállót gyalogos felüljáró köti össze a terminállal.</a:t>
            </a:r>
          </a:p>
          <a:p>
            <a:pPr algn="just">
              <a:lnSpc>
                <a:spcPct val="90000"/>
              </a:lnSpc>
            </a:pPr>
            <a:r>
              <a:rPr lang="hu-HU" altLang="hu-HU"/>
              <a:t>A megoldás hátránya, hogy a nagy forgalmú 2. terminál csak autóbusszal, átszállással érhető el. A repülőtér üzemeltetője pedig a forgalom csökkenése miatt 2012-ben bezárta az 1. terminált. </a:t>
            </a:r>
          </a:p>
        </p:txBody>
      </p:sp>
      <p:sp>
        <p:nvSpPr>
          <p:cNvPr id="38916" name="Dia számának helye 5">
            <a:extLst>
              <a:ext uri="{FF2B5EF4-FFF2-40B4-BE49-F238E27FC236}">
                <a16:creationId xmlns:a16="http://schemas.microsoft.com/office/drawing/2014/main" id="{B9A9D450-FD4B-4736-8418-BC413EF6E133}"/>
              </a:ext>
            </a:extLst>
          </p:cNvPr>
          <p:cNvSpPr txBox="1">
            <a:spLocks noGrp="1"/>
          </p:cNvSpPr>
          <p:nvPr/>
        </p:nvSpPr>
        <p:spPr bwMode="auto">
          <a:xfrm>
            <a:off x="7092950" y="6308725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tx2"/>
              </a:buClr>
              <a:buSzPct val="85000"/>
              <a:buChar char="•"/>
              <a:defRPr sz="2800" b="1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Arial" panose="020B0604020202020204" pitchFamily="34" charset="0"/>
              <a:buChar char="o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1205721C-F061-4E3F-8F96-404ECB75B30B}" type="slidenum">
              <a:rPr lang="hu-HU" altLang="hu-HU" sz="1800" b="0" smtClean="0">
                <a:solidFill>
                  <a:schemeClr val="accent1"/>
                </a:solidFill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53</a:t>
            </a:fld>
            <a:r>
              <a:rPr lang="hu-HU" altLang="hu-HU" sz="1800" b="0" dirty="0">
                <a:solidFill>
                  <a:schemeClr val="accent1"/>
                </a:solidFill>
              </a:rPr>
              <a:t>/56</a:t>
            </a:r>
          </a:p>
        </p:txBody>
      </p:sp>
      <p:sp>
        <p:nvSpPr>
          <p:cNvPr id="38917" name="Text Box 5">
            <a:extLst>
              <a:ext uri="{FF2B5EF4-FFF2-40B4-BE49-F238E27FC236}">
                <a16:creationId xmlns:a16="http://schemas.microsoft.com/office/drawing/2014/main" id="{3525A2C5-5717-4053-AE62-1A5AFBE9FE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6308725"/>
            <a:ext cx="68405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85000"/>
              <a:buChar char="•"/>
              <a:defRPr sz="2800" b="1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Arial" panose="020B0604020202020204" pitchFamily="34" charset="0"/>
              <a:buChar char="o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hu-HU" altLang="hu-HU" sz="1400" b="0"/>
              <a:t>Forrás:</a:t>
            </a:r>
            <a:r>
              <a:rPr lang="hu-HU" altLang="hu-HU" sz="1400" b="0">
                <a:solidFill>
                  <a:schemeClr val="tx1"/>
                </a:solidFill>
              </a:rPr>
              <a:t> </a:t>
            </a:r>
            <a:r>
              <a:rPr lang="hu-HU" altLang="hu-HU" sz="1400" b="0">
                <a:solidFill>
                  <a:schemeClr val="tx1"/>
                </a:solidFill>
                <a:hlinkClick r:id="rId2"/>
              </a:rPr>
              <a:t>http://iho.hu/hir/megszunik-e-a-ferihegyi-megallohely-120326</a:t>
            </a:r>
            <a:r>
              <a:rPr lang="hu-HU" altLang="hu-HU" sz="1400" b="0">
                <a:solidFill>
                  <a:schemeClr val="tx1"/>
                </a:solidFill>
              </a:rPr>
              <a:t> </a:t>
            </a:r>
          </a:p>
        </p:txBody>
      </p:sp>
    </p:spTree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6" descr="ferihegy-1-x">
            <a:extLst>
              <a:ext uri="{FF2B5EF4-FFF2-40B4-BE49-F238E27FC236}">
                <a16:creationId xmlns:a16="http://schemas.microsoft.com/office/drawing/2014/main" id="{F0BD0996-0519-4112-B07B-B377755C4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636838"/>
            <a:ext cx="4752975" cy="354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Rectangle 2">
            <a:extLst>
              <a:ext uri="{FF2B5EF4-FFF2-40B4-BE49-F238E27FC236}">
                <a16:creationId xmlns:a16="http://schemas.microsoft.com/office/drawing/2014/main" id="{3445FBB6-8B40-4A3B-9703-8FF68435B8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549275"/>
            <a:ext cx="7772400" cy="641350"/>
          </a:xfrm>
        </p:spPr>
        <p:txBody>
          <a:bodyPr/>
          <a:lstStyle/>
          <a:p>
            <a:r>
              <a:rPr lang="hu-HU" altLang="hu-HU"/>
              <a:t>Budapest</a:t>
            </a:r>
          </a:p>
        </p:txBody>
      </p:sp>
      <p:sp>
        <p:nvSpPr>
          <p:cNvPr id="39940" name="Dia számának helye 5">
            <a:extLst>
              <a:ext uri="{FF2B5EF4-FFF2-40B4-BE49-F238E27FC236}">
                <a16:creationId xmlns:a16="http://schemas.microsoft.com/office/drawing/2014/main" id="{436E93B6-E4E1-4E16-B433-EBEBBB125FDE}"/>
              </a:ext>
            </a:extLst>
          </p:cNvPr>
          <p:cNvSpPr txBox="1">
            <a:spLocks noGrp="1"/>
          </p:cNvSpPr>
          <p:nvPr/>
        </p:nvSpPr>
        <p:spPr bwMode="auto">
          <a:xfrm>
            <a:off x="7092950" y="6308725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tx2"/>
              </a:buClr>
              <a:buSzPct val="85000"/>
              <a:buChar char="•"/>
              <a:defRPr sz="2800" b="1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Arial" panose="020B0604020202020204" pitchFamily="34" charset="0"/>
              <a:buChar char="o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8E8DCED8-221D-49A9-A078-E6310FA62996}" type="slidenum">
              <a:rPr lang="hu-HU" altLang="hu-HU" sz="1800" b="0" smtClean="0">
                <a:solidFill>
                  <a:schemeClr val="accent1"/>
                </a:solidFill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54</a:t>
            </a:fld>
            <a:r>
              <a:rPr lang="hu-HU" altLang="hu-HU" sz="1800" b="0" dirty="0">
                <a:solidFill>
                  <a:schemeClr val="accent1"/>
                </a:solidFill>
              </a:rPr>
              <a:t>/56</a:t>
            </a:r>
          </a:p>
        </p:txBody>
      </p:sp>
      <p:pic>
        <p:nvPicPr>
          <p:cNvPr id="39941" name="Picture 7" descr="ferihegy-2-x">
            <a:extLst>
              <a:ext uri="{FF2B5EF4-FFF2-40B4-BE49-F238E27FC236}">
                <a16:creationId xmlns:a16="http://schemas.microsoft.com/office/drawing/2014/main" id="{43C54E64-FAAA-4150-9F93-14F0F623C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610"/>
          <a:stretch>
            <a:fillRect/>
          </a:stretch>
        </p:blipFill>
        <p:spPr bwMode="auto">
          <a:xfrm>
            <a:off x="4859338" y="1341438"/>
            <a:ext cx="4105275" cy="389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2" name="Text Box 8">
            <a:extLst>
              <a:ext uri="{FF2B5EF4-FFF2-40B4-BE49-F238E27FC236}">
                <a16:creationId xmlns:a16="http://schemas.microsoft.com/office/drawing/2014/main" id="{0382AC41-37AC-4F94-AE36-BE4E088563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2363" y="5589588"/>
            <a:ext cx="39957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85000"/>
              <a:buChar char="•"/>
              <a:defRPr sz="2800" b="1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Arial" panose="020B0604020202020204" pitchFamily="34" charset="0"/>
              <a:buChar char="o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hu-HU" altLang="hu-HU" sz="1400" b="0"/>
              <a:t>Forrás: </a:t>
            </a:r>
            <a:r>
              <a:rPr lang="hu-HU" altLang="hu-HU" sz="1400" b="0">
                <a:solidFill>
                  <a:schemeClr val="tx1"/>
                </a:solidFill>
                <a:hlinkClick r:id="rId4"/>
              </a:rPr>
              <a:t>http://www.vasutallomasok.hu/allomas.php?az=feri</a:t>
            </a:r>
            <a:endParaRPr lang="hu-HU" altLang="hu-HU" sz="1400" b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>
            <a:extLst>
              <a:ext uri="{FF2B5EF4-FFF2-40B4-BE49-F238E27FC236}">
                <a16:creationId xmlns:a16="http://schemas.microsoft.com/office/drawing/2014/main" id="{74D316BB-97F4-461F-9C6F-7D255A8C33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1052513"/>
            <a:ext cx="8280400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85000"/>
              <a:buChar char="•"/>
              <a:defRPr sz="2800" b="1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Arial" panose="020B0604020202020204" pitchFamily="34" charset="0"/>
              <a:buChar char="o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lnSpc>
                <a:spcPct val="90000"/>
              </a:lnSpc>
              <a:spcAft>
                <a:spcPct val="20000"/>
              </a:spcAft>
            </a:pPr>
            <a:r>
              <a:rPr lang="hu-HU" altLang="hu-HU"/>
              <a:t>A vasút megjelenése után – és azóta is – jelentős városformáló erővé vált.</a:t>
            </a:r>
          </a:p>
          <a:p>
            <a:pPr algn="just" eaLnBrk="1" hangingPunct="1">
              <a:lnSpc>
                <a:spcPct val="90000"/>
              </a:lnSpc>
              <a:spcAft>
                <a:spcPct val="20000"/>
              </a:spcAft>
            </a:pPr>
            <a:r>
              <a:rPr lang="hu-HU" altLang="hu-HU"/>
              <a:t>A nagy vasúti–városi átszálló csomópontok városszerkezeti jelentőséget kaptak. A csomópont környezetében szinergikus egymásra hatás alakult ki az igények és lehetőségek összehangolásával.</a:t>
            </a:r>
          </a:p>
          <a:p>
            <a:pPr algn="just" eaLnBrk="1" hangingPunct="1">
              <a:lnSpc>
                <a:spcPct val="90000"/>
              </a:lnSpc>
              <a:spcAft>
                <a:spcPct val="20000"/>
              </a:spcAft>
            </a:pPr>
            <a:r>
              <a:rPr lang="hu-HU" altLang="hu-HU"/>
              <a:t>A vízi közlekedés rendszeres járatokkal városi közforgalmú közlekedési módot képezhet, vagy kiegészíti a városi közlekedési hálózatot.</a:t>
            </a:r>
          </a:p>
          <a:p>
            <a:pPr algn="just" eaLnBrk="1" hangingPunct="1">
              <a:lnSpc>
                <a:spcPct val="90000"/>
              </a:lnSpc>
              <a:spcAft>
                <a:spcPct val="20000"/>
              </a:spcAft>
            </a:pPr>
            <a:r>
              <a:rPr lang="hu-HU" altLang="hu-HU"/>
              <a:t>A repülőtér jó közlekedési kapcsolatot igényel úgy a közúti megközelítés, mind a – lehetőleg kötött pályás – közforgalmú közlekedés terén.</a:t>
            </a:r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961050CB-027B-43A0-A789-2259B4DC8B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260350"/>
            <a:ext cx="7772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85000"/>
              <a:buChar char="•"/>
              <a:defRPr sz="2800" b="1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Arial" panose="020B0604020202020204" pitchFamily="34" charset="0"/>
              <a:buChar char="o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3600">
                <a:solidFill>
                  <a:schemeClr val="hlink"/>
                </a:solidFill>
              </a:rPr>
              <a:t>Összefoglalás</a:t>
            </a:r>
            <a:r>
              <a:rPr lang="hu-HU" altLang="hu-HU" b="0">
                <a:solidFill>
                  <a:schemeClr val="hlink"/>
                </a:solidFill>
              </a:rPr>
              <a:t> </a:t>
            </a:r>
          </a:p>
        </p:txBody>
      </p:sp>
      <p:sp>
        <p:nvSpPr>
          <p:cNvPr id="40964" name="Dia számának helye 5">
            <a:extLst>
              <a:ext uri="{FF2B5EF4-FFF2-40B4-BE49-F238E27FC236}">
                <a16:creationId xmlns:a16="http://schemas.microsoft.com/office/drawing/2014/main" id="{00D9AD95-153D-4AA3-B481-2113A1284471}"/>
              </a:ext>
            </a:extLst>
          </p:cNvPr>
          <p:cNvSpPr txBox="1">
            <a:spLocks noGrp="1"/>
          </p:cNvSpPr>
          <p:nvPr/>
        </p:nvSpPr>
        <p:spPr bwMode="auto">
          <a:xfrm>
            <a:off x="7092950" y="6308725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tx2"/>
              </a:buClr>
              <a:buSzPct val="85000"/>
              <a:buChar char="•"/>
              <a:defRPr sz="2800" b="1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Arial" panose="020B0604020202020204" pitchFamily="34" charset="0"/>
              <a:buChar char="o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8B679D12-C3E0-4768-9C07-36793C9EF6E8}" type="slidenum">
              <a:rPr lang="hu-HU" altLang="hu-HU" sz="1800" b="0" smtClean="0">
                <a:solidFill>
                  <a:schemeClr val="accent1"/>
                </a:solidFill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55</a:t>
            </a:fld>
            <a:r>
              <a:rPr lang="hu-HU" altLang="hu-HU" sz="1800" b="0" dirty="0">
                <a:solidFill>
                  <a:schemeClr val="accent1"/>
                </a:solidFill>
              </a:rPr>
              <a:t>/56</a:t>
            </a:r>
          </a:p>
        </p:txBody>
      </p:sp>
    </p:spTree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3">
            <a:extLst>
              <a:ext uri="{FF2B5EF4-FFF2-40B4-BE49-F238E27FC236}">
                <a16:creationId xmlns:a16="http://schemas.microsoft.com/office/drawing/2014/main" id="{1181C878-1ECF-443D-AB21-883A3763C2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11188" y="1484313"/>
            <a:ext cx="7916862" cy="3827462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hu-HU" altLang="hu-HU" sz="4400" b="0" dirty="0"/>
              <a:t>Köszönöm figyelmüket!</a:t>
            </a: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endParaRPr lang="hu-HU" altLang="hu-HU" sz="2400" b="0" dirty="0"/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endParaRPr lang="hu-HU" altLang="hu-HU" sz="2400" b="0" dirty="0"/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hu-HU" altLang="hu-HU" b="0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Dr. </a:t>
            </a:r>
            <a:r>
              <a:rPr lang="hu-HU" altLang="hu-HU" b="0" dirty="0" err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habil</a:t>
            </a:r>
            <a:r>
              <a:rPr lang="hu-HU" altLang="hu-HU" b="0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Gulyás András</a:t>
            </a: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endParaRPr lang="hu-HU" altLang="hu-HU" b="0" dirty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hu-HU" altLang="hu-HU" b="0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e-mail: </a:t>
            </a:r>
            <a:r>
              <a:rPr lang="hu-HU" altLang="hu-HU" b="0" dirty="0" err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hlinkClick r:id="rId2"/>
              </a:rPr>
              <a:t>gulyasandras</a:t>
            </a:r>
            <a:r>
              <a:rPr lang="hu-HU" altLang="hu-HU" b="0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hlinkClick r:id="rId2"/>
              </a:rPr>
              <a:t>@</a:t>
            </a:r>
            <a:r>
              <a:rPr lang="hu-HU" altLang="hu-HU" b="0" dirty="0" err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hlinkClick r:id="rId2"/>
              </a:rPr>
              <a:t>hotmail.com</a:t>
            </a:r>
            <a:endParaRPr lang="hu-HU" altLang="hu-HU" b="0" dirty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4275" name="Dia számának helye 5">
            <a:extLst>
              <a:ext uri="{FF2B5EF4-FFF2-40B4-BE49-F238E27FC236}">
                <a16:creationId xmlns:a16="http://schemas.microsoft.com/office/drawing/2014/main" id="{35AC90BE-BC39-4988-9F4D-3856D142D28A}"/>
              </a:ext>
            </a:extLst>
          </p:cNvPr>
          <p:cNvSpPr txBox="1">
            <a:spLocks noGrp="1"/>
          </p:cNvSpPr>
          <p:nvPr/>
        </p:nvSpPr>
        <p:spPr bwMode="auto">
          <a:xfrm>
            <a:off x="7092950" y="6308725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tx2"/>
              </a:buClr>
              <a:buSzPct val="85000"/>
              <a:buChar char="•"/>
              <a:defRPr sz="2800" b="1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Arial" panose="020B0604020202020204" pitchFamily="34" charset="0"/>
              <a:buChar char="o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38CCCE34-FF7C-4E19-BABA-F78B768DFEBB}" type="slidenum">
              <a:rPr lang="hu-HU" altLang="hu-HU" sz="1800" b="0" smtClean="0">
                <a:solidFill>
                  <a:schemeClr val="accent1"/>
                </a:solidFill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56</a:t>
            </a:fld>
            <a:r>
              <a:rPr lang="hu-HU" altLang="hu-HU" sz="1800" b="0" dirty="0">
                <a:solidFill>
                  <a:schemeClr val="accent1"/>
                </a:solidFill>
              </a:rPr>
              <a:t>/56</a:t>
            </a: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6A86D14B-4017-47C3-99C1-9D080226F3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6670" y="332656"/>
            <a:ext cx="7772400" cy="641350"/>
          </a:xfrm>
        </p:spPr>
        <p:txBody>
          <a:bodyPr/>
          <a:lstStyle/>
          <a:p>
            <a:r>
              <a:rPr lang="hu-HU" b="1" i="0" u="none" strike="noStrike" baseline="0" dirty="0">
                <a:solidFill>
                  <a:srgbClr val="FA8E43"/>
                </a:solidFill>
                <a:latin typeface="TimesNewRomanPS-BoldMT"/>
              </a:rPr>
              <a:t>Fenntartható városi mobilitási tervek</a:t>
            </a:r>
            <a:endParaRPr lang="hu-HU" altLang="hu-HU" dirty="0"/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9B84BC61-71E2-4C70-8EBE-90C7785440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206641"/>
            <a:ext cx="7772400" cy="5025883"/>
          </a:xfrm>
        </p:spPr>
        <p:txBody>
          <a:bodyPr/>
          <a:lstStyle/>
          <a:p>
            <a:pPr algn="just"/>
            <a:r>
              <a:rPr lang="hu-HU" sz="2400" b="1" i="0" u="none" strike="noStrike" baseline="0" dirty="0">
                <a:solidFill>
                  <a:srgbClr val="FFCD00"/>
                </a:solidFill>
                <a:latin typeface="TimesNewRomanPS-BoldMT"/>
              </a:rPr>
              <a:t>Az irányelvek és intézkedések, egyaránt vonatkoznak a közlekedés minden módjára és formájára a teljes városi agglomerációban, beleértve az egyéni és a közösségi közlekedést, a személyszállítást és az áruszállítást, a motorizált és a nem motorizált közlekedési módokat, valamint a mozgó járművek forgalmát és az álló járművek parkolását.</a:t>
            </a:r>
          </a:p>
          <a:p>
            <a:pPr algn="just"/>
            <a:r>
              <a:rPr lang="hu-HU" sz="2400" b="1" i="0" u="none" strike="noStrike" baseline="0" dirty="0">
                <a:solidFill>
                  <a:srgbClr val="FFCD00"/>
                </a:solidFill>
                <a:latin typeface="TimesNewRomanPS-BoldMT"/>
              </a:rPr>
              <a:t>A városi mobilitás menedzselése új szervezési, irányítási, üzleti jellegű finanszírozási, életmódhoz igazodó szolgáltatási hozzáállást igényel. A városi és a regionális tervezés során egyaránt törekedni kell a jövőbeni közlekedési igények alacsonyabb szinten tartására.</a:t>
            </a:r>
            <a:endParaRPr lang="hu-HU" altLang="hu-HU" sz="3200" dirty="0"/>
          </a:p>
        </p:txBody>
      </p:sp>
      <p:sp>
        <p:nvSpPr>
          <p:cNvPr id="19461" name="Dia számának helye 5">
            <a:extLst>
              <a:ext uri="{FF2B5EF4-FFF2-40B4-BE49-F238E27FC236}">
                <a16:creationId xmlns:a16="http://schemas.microsoft.com/office/drawing/2014/main" id="{99426967-5B1C-4F3C-AFE2-D9BE6621A99B}"/>
              </a:ext>
            </a:extLst>
          </p:cNvPr>
          <p:cNvSpPr txBox="1">
            <a:spLocks noGrp="1"/>
          </p:cNvSpPr>
          <p:nvPr/>
        </p:nvSpPr>
        <p:spPr bwMode="auto">
          <a:xfrm>
            <a:off x="7092950" y="6308725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tx2"/>
              </a:buClr>
              <a:buSzPct val="85000"/>
              <a:buChar char="•"/>
              <a:defRPr sz="2800" b="1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Arial" panose="020B0604020202020204" pitchFamily="34" charset="0"/>
              <a:buChar char="o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E44C01FC-99B7-4EBE-925F-B41A017EEC30}" type="slidenum">
              <a:rPr lang="hu-HU" altLang="hu-HU" sz="1800" b="0" smtClean="0">
                <a:solidFill>
                  <a:schemeClr val="accent1"/>
                </a:solidFill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6</a:t>
            </a:fld>
            <a:r>
              <a:rPr lang="hu-HU" altLang="hu-HU" sz="1800" b="0" dirty="0">
                <a:solidFill>
                  <a:schemeClr val="accent1"/>
                </a:solidFill>
              </a:rPr>
              <a:t>/56</a:t>
            </a: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794C29FB-CB5F-4A33-91D0-1216767BC7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6381750"/>
            <a:ext cx="698539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85000"/>
              <a:buChar char="•"/>
              <a:defRPr sz="2800" b="1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Arial" panose="020B0604020202020204" pitchFamily="34" charset="0"/>
              <a:buChar char="o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hu-HU" altLang="hu-HU" sz="1400" b="0" dirty="0"/>
              <a:t>Forrás: </a:t>
            </a:r>
            <a:r>
              <a:rPr lang="hu-HU" sz="1400" b="0" i="0" u="none" strike="noStrike" baseline="0" dirty="0" err="1">
                <a:solidFill>
                  <a:srgbClr val="FFCD00"/>
                </a:solidFill>
                <a:latin typeface="TimesNewRomanPS-BoldMT"/>
              </a:rPr>
              <a:t>Rupprecht</a:t>
            </a:r>
            <a:r>
              <a:rPr lang="hu-HU" sz="1400" b="0" i="0" u="none" strike="noStrike" baseline="0" dirty="0">
                <a:solidFill>
                  <a:srgbClr val="FFCD00"/>
                </a:solidFill>
                <a:latin typeface="TimesNewRomanPS-BoldMT"/>
              </a:rPr>
              <a:t> </a:t>
            </a:r>
            <a:r>
              <a:rPr lang="hu-HU" sz="1400" b="0" i="0" u="none" strike="noStrike" baseline="0" dirty="0" err="1">
                <a:solidFill>
                  <a:srgbClr val="FFCD00"/>
                </a:solidFill>
                <a:latin typeface="TimesNewRomanPS-BoldMT"/>
              </a:rPr>
              <a:t>Consult</a:t>
            </a:r>
            <a:r>
              <a:rPr lang="hu-HU" sz="1400" b="0" i="0" u="none" strike="noStrike" baseline="0" dirty="0">
                <a:solidFill>
                  <a:srgbClr val="FFCD00"/>
                </a:solidFill>
                <a:latin typeface="TimesNewRomanPS-BoldMT"/>
              </a:rPr>
              <a:t>: Fenntartható városi mobilitási tervek.</a:t>
            </a:r>
            <a:endParaRPr lang="hu-HU" altLang="hu-HU" sz="1400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>
            <a:extLst>
              <a:ext uri="{FF2B5EF4-FFF2-40B4-BE49-F238E27FC236}">
                <a16:creationId xmlns:a16="http://schemas.microsoft.com/office/drawing/2014/main" id="{DC0F5FE2-86E5-4131-AE2F-70D5CA8AEB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53269" y="404664"/>
            <a:ext cx="7772400" cy="641350"/>
          </a:xfrm>
        </p:spPr>
        <p:txBody>
          <a:bodyPr/>
          <a:lstStyle/>
          <a:p>
            <a:r>
              <a:rPr lang="hu-HU" b="1" i="0" u="none" strike="noStrike" baseline="0" dirty="0">
                <a:solidFill>
                  <a:srgbClr val="FA8E43"/>
                </a:solidFill>
                <a:latin typeface="TimesNewRomanPS-BoldMT"/>
              </a:rPr>
              <a:t>Fenntartható városi mobilitási tervek</a:t>
            </a:r>
            <a:endParaRPr lang="hu-HU" altLang="hu-HU" dirty="0"/>
          </a:p>
        </p:txBody>
      </p:sp>
      <p:sp>
        <p:nvSpPr>
          <p:cNvPr id="20485" name="Text Box 8">
            <a:extLst>
              <a:ext uri="{FF2B5EF4-FFF2-40B4-BE49-F238E27FC236}">
                <a16:creationId xmlns:a16="http://schemas.microsoft.com/office/drawing/2014/main" id="{50ADFD97-FD05-4F7E-95EA-60DB875CE8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206" y="6273225"/>
            <a:ext cx="748823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85000"/>
              <a:buChar char="•"/>
              <a:defRPr sz="2800" b="1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Arial" panose="020B0604020202020204" pitchFamily="34" charset="0"/>
              <a:buChar char="o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ts val="0"/>
              </a:spcBef>
              <a:buNone/>
            </a:pPr>
            <a:r>
              <a:rPr lang="hu-HU" altLang="hu-HU" sz="1400" b="0" dirty="0"/>
              <a:t>Forrás: </a:t>
            </a:r>
            <a:r>
              <a:rPr lang="en-US" sz="1400" b="0" i="0" u="none" strike="noStrike" baseline="0" dirty="0" err="1">
                <a:solidFill>
                  <a:srgbClr val="FFCD00"/>
                </a:solidFill>
                <a:latin typeface="TimesNewRomanPSMT"/>
              </a:rPr>
              <a:t>Rupprecht</a:t>
            </a:r>
            <a:r>
              <a:rPr lang="en-US" sz="1400" b="0" i="0" u="none" strike="noStrike" baseline="0" dirty="0">
                <a:solidFill>
                  <a:srgbClr val="FFCD00"/>
                </a:solidFill>
                <a:latin typeface="TimesNewRomanPSMT"/>
              </a:rPr>
              <a:t> Consult and Edinburgh Napier University: The State-of-the-Art of Sustainable</a:t>
            </a:r>
          </a:p>
          <a:p>
            <a:pPr algn="l">
              <a:spcBef>
                <a:spcPts val="0"/>
              </a:spcBef>
              <a:buNone/>
            </a:pPr>
            <a:r>
              <a:rPr lang="en-US" sz="1400" b="0" i="0" u="none" strike="noStrike" baseline="0" dirty="0">
                <a:solidFill>
                  <a:srgbClr val="FFCD00"/>
                </a:solidFill>
                <a:latin typeface="TimesNewRomanPSMT"/>
              </a:rPr>
              <a:t>Urban Mobility Plans in Europe. 2011</a:t>
            </a:r>
            <a:r>
              <a:rPr lang="en-US" sz="1800" b="0" i="0" u="none" strike="noStrike" baseline="0" dirty="0">
                <a:solidFill>
                  <a:srgbClr val="FFCD00"/>
                </a:solidFill>
                <a:latin typeface="TimesNewRomanPSMT"/>
              </a:rPr>
              <a:t>.</a:t>
            </a:r>
            <a:endParaRPr lang="hu-HU" altLang="hu-HU" sz="1400" b="0" dirty="0">
              <a:solidFill>
                <a:schemeClr val="tx1"/>
              </a:solidFill>
            </a:endParaRPr>
          </a:p>
        </p:txBody>
      </p:sp>
      <p:sp>
        <p:nvSpPr>
          <p:cNvPr id="20486" name="Dia számának helye 5">
            <a:extLst>
              <a:ext uri="{FF2B5EF4-FFF2-40B4-BE49-F238E27FC236}">
                <a16:creationId xmlns:a16="http://schemas.microsoft.com/office/drawing/2014/main" id="{AA994E3D-0150-4B6E-BA92-FB533382A725}"/>
              </a:ext>
            </a:extLst>
          </p:cNvPr>
          <p:cNvSpPr txBox="1">
            <a:spLocks noGrp="1"/>
          </p:cNvSpPr>
          <p:nvPr/>
        </p:nvSpPr>
        <p:spPr bwMode="auto">
          <a:xfrm>
            <a:off x="7092950" y="6308725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tx2"/>
              </a:buClr>
              <a:buSzPct val="85000"/>
              <a:buChar char="•"/>
              <a:defRPr sz="2800" b="1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Arial" panose="020B0604020202020204" pitchFamily="34" charset="0"/>
              <a:buChar char="o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BD39A752-0B82-463C-8B8F-870F55BC70CC}" type="slidenum">
              <a:rPr lang="hu-HU" altLang="hu-HU" sz="1800" b="0" smtClean="0">
                <a:solidFill>
                  <a:schemeClr val="accent1"/>
                </a:solidFill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7</a:t>
            </a:fld>
            <a:r>
              <a:rPr lang="hu-HU" altLang="hu-HU" sz="1800" b="0" dirty="0">
                <a:solidFill>
                  <a:schemeClr val="accent1"/>
                </a:solidFill>
              </a:rPr>
              <a:t>/56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4118BD82-E5C3-467E-B0ED-D66ABBCDA5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206" y="1373064"/>
            <a:ext cx="8010525" cy="45339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>
            <a:extLst>
              <a:ext uri="{FF2B5EF4-FFF2-40B4-BE49-F238E27FC236}">
                <a16:creationId xmlns:a16="http://schemas.microsoft.com/office/drawing/2014/main" id="{561EEB19-923E-4BC7-8C9B-88E1FFD032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404664"/>
            <a:ext cx="7772400" cy="641350"/>
          </a:xfrm>
        </p:spPr>
        <p:txBody>
          <a:bodyPr/>
          <a:lstStyle/>
          <a:p>
            <a:r>
              <a:rPr lang="hu-HU" b="1" i="0" u="none" strike="noStrike" baseline="0" dirty="0">
                <a:solidFill>
                  <a:srgbClr val="FA8E43"/>
                </a:solidFill>
                <a:latin typeface="TimesNewRomanPS-BoldMT"/>
              </a:rPr>
              <a:t>Fenntartható városi mobilitási tervek</a:t>
            </a:r>
            <a:endParaRPr lang="hu-HU" altLang="hu-HU" dirty="0"/>
          </a:p>
        </p:txBody>
      </p:sp>
      <p:sp>
        <p:nvSpPr>
          <p:cNvPr id="21508" name="Dia számának helye 5">
            <a:extLst>
              <a:ext uri="{FF2B5EF4-FFF2-40B4-BE49-F238E27FC236}">
                <a16:creationId xmlns:a16="http://schemas.microsoft.com/office/drawing/2014/main" id="{3C6FB8E0-0873-412C-947E-D7C47EEC0DC2}"/>
              </a:ext>
            </a:extLst>
          </p:cNvPr>
          <p:cNvSpPr txBox="1">
            <a:spLocks noGrp="1"/>
          </p:cNvSpPr>
          <p:nvPr/>
        </p:nvSpPr>
        <p:spPr bwMode="auto">
          <a:xfrm>
            <a:off x="7092950" y="6308725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tx2"/>
              </a:buClr>
              <a:buSzPct val="85000"/>
              <a:buChar char="•"/>
              <a:defRPr sz="2800" b="1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Arial" panose="020B0604020202020204" pitchFamily="34" charset="0"/>
              <a:buChar char="o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1A41CAB8-1D21-413B-9F25-63F00E4DEB61}" type="slidenum">
              <a:rPr lang="hu-HU" altLang="hu-HU" sz="1800" b="0" smtClean="0">
                <a:solidFill>
                  <a:schemeClr val="accent1"/>
                </a:solidFill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8</a:t>
            </a:fld>
            <a:r>
              <a:rPr lang="hu-HU" altLang="hu-HU" sz="1800" b="0" dirty="0">
                <a:solidFill>
                  <a:schemeClr val="accent1"/>
                </a:solidFill>
              </a:rPr>
              <a:t>/56</a:t>
            </a:r>
          </a:p>
        </p:txBody>
      </p:sp>
      <p:sp>
        <p:nvSpPr>
          <p:cNvPr id="2" name="Text Box 8">
            <a:extLst>
              <a:ext uri="{FF2B5EF4-FFF2-40B4-BE49-F238E27FC236}">
                <a16:creationId xmlns:a16="http://schemas.microsoft.com/office/drawing/2014/main" id="{19A966A6-3208-4628-A6EA-BA1B077A90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206" y="6273225"/>
            <a:ext cx="748823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85000"/>
              <a:buChar char="•"/>
              <a:defRPr sz="2800" b="1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Arial" panose="020B0604020202020204" pitchFamily="34" charset="0"/>
              <a:buChar char="o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ts val="0"/>
              </a:spcBef>
              <a:buNone/>
            </a:pPr>
            <a:r>
              <a:rPr lang="hu-HU" altLang="hu-HU" sz="1400" b="0" dirty="0"/>
              <a:t>Forrás: </a:t>
            </a:r>
            <a:r>
              <a:rPr lang="en-US" sz="1400" b="0" i="0" u="none" strike="noStrike" baseline="0" dirty="0" err="1">
                <a:solidFill>
                  <a:srgbClr val="FFCD00"/>
                </a:solidFill>
                <a:latin typeface="TimesNewRomanPSMT"/>
              </a:rPr>
              <a:t>Rupprecht</a:t>
            </a:r>
            <a:r>
              <a:rPr lang="en-US" sz="1400" b="0" i="0" u="none" strike="noStrike" baseline="0" dirty="0">
                <a:solidFill>
                  <a:srgbClr val="FFCD00"/>
                </a:solidFill>
                <a:latin typeface="TimesNewRomanPSMT"/>
              </a:rPr>
              <a:t> Consult and Edinburgh Napier University: The State-of-the-Art of Sustainable</a:t>
            </a:r>
          </a:p>
          <a:p>
            <a:pPr algn="l">
              <a:spcBef>
                <a:spcPts val="0"/>
              </a:spcBef>
              <a:buNone/>
            </a:pPr>
            <a:r>
              <a:rPr lang="en-US" sz="1400" b="0" i="0" u="none" strike="noStrike" baseline="0" dirty="0">
                <a:solidFill>
                  <a:srgbClr val="FFCD00"/>
                </a:solidFill>
                <a:latin typeface="TimesNewRomanPSMT"/>
              </a:rPr>
              <a:t>Urban Mobility Plans in Europe. 2011</a:t>
            </a:r>
            <a:r>
              <a:rPr lang="en-US" sz="1800" b="0" i="0" u="none" strike="noStrike" baseline="0" dirty="0">
                <a:solidFill>
                  <a:srgbClr val="FFCD00"/>
                </a:solidFill>
                <a:latin typeface="TimesNewRomanPSMT"/>
              </a:rPr>
              <a:t>.</a:t>
            </a:r>
            <a:endParaRPr lang="hu-HU" altLang="hu-HU" sz="1400" b="0" dirty="0">
              <a:solidFill>
                <a:schemeClr val="tx1"/>
              </a:solidFill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272AE5AA-ACCC-4D86-BA9F-F42B75824D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338" y="1128068"/>
            <a:ext cx="8124825" cy="489585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">
            <a:extLst>
              <a:ext uri="{FF2B5EF4-FFF2-40B4-BE49-F238E27FC236}">
                <a16:creationId xmlns:a16="http://schemas.microsoft.com/office/drawing/2014/main" id="{F993433F-7A7B-4DD7-BB1F-B13C43892A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79840"/>
            <a:ext cx="7772400" cy="641350"/>
          </a:xfrm>
        </p:spPr>
        <p:txBody>
          <a:bodyPr/>
          <a:lstStyle/>
          <a:p>
            <a:r>
              <a:rPr lang="hu-HU" b="1" i="0" u="none" strike="noStrike" baseline="0" dirty="0">
                <a:solidFill>
                  <a:srgbClr val="FA8E43"/>
                </a:solidFill>
                <a:latin typeface="TimesNewRomanPS-BoldMT"/>
              </a:rPr>
              <a:t>Fenntartható városi mobilitási tervek</a:t>
            </a:r>
            <a:endParaRPr lang="hu-HU" altLang="hu-HU" dirty="0"/>
          </a:p>
        </p:txBody>
      </p:sp>
      <p:sp>
        <p:nvSpPr>
          <p:cNvPr id="22532" name="Dia számának helye 5">
            <a:extLst>
              <a:ext uri="{FF2B5EF4-FFF2-40B4-BE49-F238E27FC236}">
                <a16:creationId xmlns:a16="http://schemas.microsoft.com/office/drawing/2014/main" id="{14123DAC-89AF-4BD9-89A3-E4A620F043E2}"/>
              </a:ext>
            </a:extLst>
          </p:cNvPr>
          <p:cNvSpPr txBox="1">
            <a:spLocks noGrp="1"/>
          </p:cNvSpPr>
          <p:nvPr/>
        </p:nvSpPr>
        <p:spPr bwMode="auto">
          <a:xfrm>
            <a:off x="7092950" y="6308725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tx2"/>
              </a:buClr>
              <a:buSzPct val="85000"/>
              <a:buChar char="•"/>
              <a:defRPr sz="2800" b="1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Arial" panose="020B0604020202020204" pitchFamily="34" charset="0"/>
              <a:buChar char="o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D5780939-6933-47BD-8A7B-F92D89C1AABB}" type="slidenum">
              <a:rPr lang="hu-HU" altLang="hu-HU" sz="1800" b="0" smtClean="0">
                <a:solidFill>
                  <a:schemeClr val="accent1"/>
                </a:solidFill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9</a:t>
            </a:fld>
            <a:r>
              <a:rPr lang="hu-HU" altLang="hu-HU" sz="1800" b="0" dirty="0">
                <a:solidFill>
                  <a:schemeClr val="accent1"/>
                </a:solidFill>
              </a:rPr>
              <a:t>/56</a:t>
            </a:r>
          </a:p>
        </p:txBody>
      </p:sp>
      <p:sp>
        <p:nvSpPr>
          <p:cNvPr id="2" name="Text Box 8">
            <a:extLst>
              <a:ext uri="{FF2B5EF4-FFF2-40B4-BE49-F238E27FC236}">
                <a16:creationId xmlns:a16="http://schemas.microsoft.com/office/drawing/2014/main" id="{6B53549B-13B1-448F-AECC-6CAB81DB69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206" y="6273225"/>
            <a:ext cx="748823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85000"/>
              <a:buChar char="•"/>
              <a:defRPr sz="2800" b="1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Arial" panose="020B0604020202020204" pitchFamily="34" charset="0"/>
              <a:buChar char="o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ts val="0"/>
              </a:spcBef>
              <a:buNone/>
            </a:pPr>
            <a:r>
              <a:rPr lang="hu-HU" altLang="hu-HU" sz="1400" b="0" dirty="0"/>
              <a:t>Forrás: </a:t>
            </a:r>
            <a:r>
              <a:rPr lang="en-US" sz="1400" b="0" i="0" u="none" strike="noStrike" baseline="0" dirty="0" err="1">
                <a:solidFill>
                  <a:srgbClr val="FFCD00"/>
                </a:solidFill>
                <a:latin typeface="TimesNewRomanPSMT"/>
              </a:rPr>
              <a:t>Rupprecht</a:t>
            </a:r>
            <a:r>
              <a:rPr lang="en-US" sz="1400" b="0" i="0" u="none" strike="noStrike" baseline="0" dirty="0">
                <a:solidFill>
                  <a:srgbClr val="FFCD00"/>
                </a:solidFill>
                <a:latin typeface="TimesNewRomanPSMT"/>
              </a:rPr>
              <a:t> Consult and Edinburgh Napier University: The State-of-the-Art of Sustainable</a:t>
            </a:r>
          </a:p>
          <a:p>
            <a:pPr algn="l">
              <a:spcBef>
                <a:spcPts val="0"/>
              </a:spcBef>
              <a:buNone/>
            </a:pPr>
            <a:r>
              <a:rPr lang="en-US" sz="1400" b="0" i="0" u="none" strike="noStrike" baseline="0" dirty="0">
                <a:solidFill>
                  <a:srgbClr val="FFCD00"/>
                </a:solidFill>
                <a:latin typeface="TimesNewRomanPSMT"/>
              </a:rPr>
              <a:t>Urban Mobility Plans in Europe. 2011</a:t>
            </a:r>
            <a:r>
              <a:rPr lang="en-US" sz="1800" b="0" i="0" u="none" strike="noStrike" baseline="0" dirty="0">
                <a:solidFill>
                  <a:srgbClr val="FFCD00"/>
                </a:solidFill>
                <a:latin typeface="TimesNewRomanPSMT"/>
              </a:rPr>
              <a:t>.</a:t>
            </a:r>
            <a:endParaRPr lang="hu-HU" altLang="hu-HU" sz="1400" b="0" dirty="0">
              <a:solidFill>
                <a:schemeClr val="tx1"/>
              </a:solidFill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50B47062-1DC8-4A2C-95AD-6561DAB7D9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688" y="1039745"/>
            <a:ext cx="7991475" cy="5114925"/>
          </a:xfrm>
          <a:prstGeom prst="rect">
            <a:avLst/>
          </a:prstGeom>
        </p:spPr>
      </p:pic>
    </p:spTree>
  </p:cSld>
  <p:clrMapOvr>
    <a:masterClrMapping/>
  </p:clrMapOvr>
  <p:transition/>
</p:sld>
</file>

<file path=ppt/theme/theme1.xml><?xml version="1.0" encoding="utf-8"?>
<a:theme xmlns:a="http://schemas.openxmlformats.org/drawingml/2006/main" name="Szikrák">
  <a:themeElements>
    <a:clrScheme name="Szikrák 1">
      <a:dk1>
        <a:srgbClr val="000044"/>
      </a:dk1>
      <a:lt1>
        <a:srgbClr val="FFFFFF"/>
      </a:lt1>
      <a:dk2>
        <a:srgbClr val="000066"/>
      </a:dk2>
      <a:lt2>
        <a:srgbClr val="FFCC00"/>
      </a:lt2>
      <a:accent1>
        <a:srgbClr val="9CE157"/>
      </a:accent1>
      <a:accent2>
        <a:srgbClr val="2663A0"/>
      </a:accent2>
      <a:accent3>
        <a:srgbClr val="AAAAB8"/>
      </a:accent3>
      <a:accent4>
        <a:srgbClr val="DADADA"/>
      </a:accent4>
      <a:accent5>
        <a:srgbClr val="CBEEB4"/>
      </a:accent5>
      <a:accent6>
        <a:srgbClr val="215991"/>
      </a:accent6>
      <a:hlink>
        <a:srgbClr val="F98D43"/>
      </a:hlink>
      <a:folHlink>
        <a:srgbClr val="CC3300"/>
      </a:folHlink>
    </a:clrScheme>
    <a:fontScheme name="Szikrák">
      <a:majorFont>
        <a:latin typeface="Arial Black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zikrák 1">
        <a:dk1>
          <a:srgbClr val="000044"/>
        </a:dk1>
        <a:lt1>
          <a:srgbClr val="FFFFFF"/>
        </a:lt1>
        <a:dk2>
          <a:srgbClr val="000066"/>
        </a:dk2>
        <a:lt2>
          <a:srgbClr val="FFCC00"/>
        </a:lt2>
        <a:accent1>
          <a:srgbClr val="9CE157"/>
        </a:accent1>
        <a:accent2>
          <a:srgbClr val="2663A0"/>
        </a:accent2>
        <a:accent3>
          <a:srgbClr val="AAAAB8"/>
        </a:accent3>
        <a:accent4>
          <a:srgbClr val="DADADA"/>
        </a:accent4>
        <a:accent5>
          <a:srgbClr val="CBEEB4"/>
        </a:accent5>
        <a:accent6>
          <a:srgbClr val="215991"/>
        </a:accent6>
        <a:hlink>
          <a:srgbClr val="F98D43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zikrák 2">
        <a:dk1>
          <a:srgbClr val="000066"/>
        </a:dk1>
        <a:lt1>
          <a:srgbClr val="9CC2E8"/>
        </a:lt1>
        <a:dk2>
          <a:srgbClr val="4D4D4D"/>
        </a:dk2>
        <a:lt2>
          <a:srgbClr val="7DAFE1"/>
        </a:lt2>
        <a:accent1>
          <a:srgbClr val="26D2E4"/>
        </a:accent1>
        <a:accent2>
          <a:srgbClr val="D0E2F4"/>
        </a:accent2>
        <a:accent3>
          <a:srgbClr val="CBDDF2"/>
        </a:accent3>
        <a:accent4>
          <a:srgbClr val="000056"/>
        </a:accent4>
        <a:accent5>
          <a:srgbClr val="ACE5EF"/>
        </a:accent5>
        <a:accent6>
          <a:srgbClr val="BCCDDD"/>
        </a:accent6>
        <a:hlink>
          <a:srgbClr val="003366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zikrák 3">
        <a:dk1>
          <a:srgbClr val="000000"/>
        </a:dk1>
        <a:lt1>
          <a:srgbClr val="EAEAEA"/>
        </a:lt1>
        <a:dk2>
          <a:srgbClr val="333333"/>
        </a:dk2>
        <a:lt2>
          <a:srgbClr val="DDDDDD"/>
        </a:lt2>
        <a:accent1>
          <a:srgbClr val="C0C0C0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DCDCDC"/>
        </a:accent5>
        <a:accent6>
          <a:srgbClr val="E7E7E7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zikrák 4">
        <a:dk1>
          <a:srgbClr val="002E2D"/>
        </a:dk1>
        <a:lt1>
          <a:srgbClr val="FFFFFF"/>
        </a:lt1>
        <a:dk2>
          <a:srgbClr val="005250"/>
        </a:dk2>
        <a:lt2>
          <a:srgbClr val="FFCC00"/>
        </a:lt2>
        <a:accent1>
          <a:srgbClr val="9CE157"/>
        </a:accent1>
        <a:accent2>
          <a:srgbClr val="00817E"/>
        </a:accent2>
        <a:accent3>
          <a:srgbClr val="AAB3B3"/>
        </a:accent3>
        <a:accent4>
          <a:srgbClr val="DADADA"/>
        </a:accent4>
        <a:accent5>
          <a:srgbClr val="CBEEB4"/>
        </a:accent5>
        <a:accent6>
          <a:srgbClr val="007472"/>
        </a:accent6>
        <a:hlink>
          <a:srgbClr val="FFFF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zikrák 5">
        <a:dk1>
          <a:srgbClr val="291A4C"/>
        </a:dk1>
        <a:lt1>
          <a:srgbClr val="FFFFFF"/>
        </a:lt1>
        <a:dk2>
          <a:srgbClr val="3B256B"/>
        </a:dk2>
        <a:lt2>
          <a:srgbClr val="FFCC00"/>
        </a:lt2>
        <a:accent1>
          <a:srgbClr val="6EBFCA"/>
        </a:accent1>
        <a:accent2>
          <a:srgbClr val="56369C"/>
        </a:accent2>
        <a:accent3>
          <a:srgbClr val="AFACBA"/>
        </a:accent3>
        <a:accent4>
          <a:srgbClr val="DADADA"/>
        </a:accent4>
        <a:accent5>
          <a:srgbClr val="BADCE1"/>
        </a:accent5>
        <a:accent6>
          <a:srgbClr val="4D308D"/>
        </a:accent6>
        <a:hlink>
          <a:srgbClr val="CCCCFF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zikrák 6">
        <a:dk1>
          <a:srgbClr val="511D30"/>
        </a:dk1>
        <a:lt1>
          <a:srgbClr val="FFFFFF"/>
        </a:lt1>
        <a:dk2>
          <a:srgbClr val="6D2740"/>
        </a:dk2>
        <a:lt2>
          <a:srgbClr val="FDD409"/>
        </a:lt2>
        <a:accent1>
          <a:srgbClr val="FDB83B"/>
        </a:accent1>
        <a:accent2>
          <a:srgbClr val="9D395D"/>
        </a:accent2>
        <a:accent3>
          <a:srgbClr val="BAACAF"/>
        </a:accent3>
        <a:accent4>
          <a:srgbClr val="DADADA"/>
        </a:accent4>
        <a:accent5>
          <a:srgbClr val="FED8AF"/>
        </a:accent5>
        <a:accent6>
          <a:srgbClr val="8E3353"/>
        </a:accent6>
        <a:hlink>
          <a:srgbClr val="FF99CC"/>
        </a:hlink>
        <a:folHlink>
          <a:srgbClr val="D6009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5206</TotalTime>
  <Words>2813</Words>
  <Application>Microsoft Office PowerPoint</Application>
  <PresentationFormat>Diavetítés a képernyőre (4:3 oldalarány)</PresentationFormat>
  <Paragraphs>347</Paragraphs>
  <Slides>56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56</vt:i4>
      </vt:variant>
    </vt:vector>
  </HeadingPairs>
  <TitlesOfParts>
    <vt:vector size="63" baseType="lpstr">
      <vt:lpstr>Arial</vt:lpstr>
      <vt:lpstr>Arial Black</vt:lpstr>
      <vt:lpstr>Times New Roman</vt:lpstr>
      <vt:lpstr>TimesNewRomanPS-BoldMT</vt:lpstr>
      <vt:lpstr>TimesNewRomanPSMT</vt:lpstr>
      <vt:lpstr>Wingdings</vt:lpstr>
      <vt:lpstr>Szikrák</vt:lpstr>
      <vt:lpstr>Fenntartható városi mobilitási tervek a vasút, a vízi és légi közlekedés hatása</vt:lpstr>
      <vt:lpstr>Az előadás tartalma</vt:lpstr>
      <vt:lpstr>Fenntartható városi mobilitási tervek</vt:lpstr>
      <vt:lpstr>Fenntartható városi mobilitási tervek</vt:lpstr>
      <vt:lpstr>Fenntartható városi mobilitási tervek</vt:lpstr>
      <vt:lpstr>Fenntartható városi mobilitási tervek</vt:lpstr>
      <vt:lpstr>Fenntartható városi mobilitási tervek</vt:lpstr>
      <vt:lpstr>Fenntartható városi mobilitási tervek</vt:lpstr>
      <vt:lpstr>Fenntartható városi mobilitási tervek</vt:lpstr>
      <vt:lpstr>Városi mobilitási terv - lépések</vt:lpstr>
      <vt:lpstr>Városi mobilitási terv - lépések</vt:lpstr>
      <vt:lpstr>Városi mobilitási terv - lépések</vt:lpstr>
      <vt:lpstr>Városi mobilitási terv - lépések</vt:lpstr>
      <vt:lpstr>Városi mobilitási terv - lépések</vt:lpstr>
      <vt:lpstr>Városi mobilitási terv - lépések</vt:lpstr>
      <vt:lpstr>Városi mobilitási terv - módszerek</vt:lpstr>
      <vt:lpstr>Fenntartható városi mobilitási programok</vt:lpstr>
      <vt:lpstr>Fenntartható városi mobilitási programok</vt:lpstr>
      <vt:lpstr>Fenntartható városi mobilitási programok</vt:lpstr>
      <vt:lpstr>Fenntartható városi mobilitási programok</vt:lpstr>
      <vt:lpstr>Példa fenntartható városi mobilitási tervre</vt:lpstr>
      <vt:lpstr>Példa fenntartható városi mobilitási tervre</vt:lpstr>
      <vt:lpstr>Példa fenntartható városi mobilitási tervre</vt:lpstr>
      <vt:lpstr>Példa fenntartható városi mobilitási tervre</vt:lpstr>
      <vt:lpstr>Példa fenntartható városi mobilitási tervre</vt:lpstr>
      <vt:lpstr>Példa fenntartható városi mobilitási tervre</vt:lpstr>
      <vt:lpstr>Példa fenntartható városi mobilitási tervre</vt:lpstr>
      <vt:lpstr>Szakirodalom</vt:lpstr>
      <vt:lpstr>PowerPoint-bemutató</vt:lpstr>
      <vt:lpstr>Az előadás tartalma</vt:lpstr>
      <vt:lpstr>Vasút a városban</vt:lpstr>
      <vt:lpstr>Kiskunfélegyháza – vasútállomás és városközpont kapcsolata</vt:lpstr>
      <vt:lpstr>Vasútállomások a városban</vt:lpstr>
      <vt:lpstr>A vasút mint városi közlekedési mód</vt:lpstr>
      <vt:lpstr>A vasút mint városi közlekedési mód</vt:lpstr>
      <vt:lpstr>Budapest S-Bahn koncepció</vt:lpstr>
      <vt:lpstr>Budapest S-Bahn koncepció</vt:lpstr>
      <vt:lpstr>Budapest S-Bahn koncepció</vt:lpstr>
      <vt:lpstr>Budapest – fejállomások összekötése</vt:lpstr>
      <vt:lpstr>Brüsszel – fejállomások összekötése</vt:lpstr>
      <vt:lpstr>Vízi közlekedés a városban</vt:lpstr>
      <vt:lpstr>Amsterdam</vt:lpstr>
      <vt:lpstr>Velence</vt:lpstr>
      <vt:lpstr>Budapest</vt:lpstr>
      <vt:lpstr>New York Staten Island komp</vt:lpstr>
      <vt:lpstr>New York Staten Island komp</vt:lpstr>
      <vt:lpstr>New York Staten Island komp</vt:lpstr>
      <vt:lpstr>New York Staten Island komp</vt:lpstr>
      <vt:lpstr>Légi közlekedés a városban</vt:lpstr>
      <vt:lpstr>Washington</vt:lpstr>
      <vt:lpstr>Repülőtér városi kapcsolata</vt:lpstr>
      <vt:lpstr>Brüsszel</vt:lpstr>
      <vt:lpstr>Budapest</vt:lpstr>
      <vt:lpstr>Budapest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„Változtatható jelzésképű táblákat használó forgalomszabályozási- és információs rendszerek tervezési irányelvei”</dc:title>
  <dc:creator>Ágnes</dc:creator>
  <cp:lastModifiedBy>András Gulyás</cp:lastModifiedBy>
  <cp:revision>447</cp:revision>
  <dcterms:created xsi:type="dcterms:W3CDTF">2001-04-17T06:50:02Z</dcterms:created>
  <dcterms:modified xsi:type="dcterms:W3CDTF">2022-01-14T12:58:34Z</dcterms:modified>
</cp:coreProperties>
</file>