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1"/>
  </p:notesMasterIdLst>
  <p:handoutMasterIdLst>
    <p:handoutMasterId r:id="rId12"/>
  </p:handoutMasterIdLst>
  <p:sldIdLst>
    <p:sldId id="287" r:id="rId3"/>
    <p:sldId id="258" r:id="rId4"/>
    <p:sldId id="329" r:id="rId5"/>
    <p:sldId id="336" r:id="rId6"/>
    <p:sldId id="337" r:id="rId7"/>
    <p:sldId id="338" r:id="rId8"/>
    <p:sldId id="339" r:id="rId9"/>
    <p:sldId id="286" r:id="rId10"/>
  </p:sldIdLst>
  <p:sldSz cx="12192000" cy="6858000"/>
  <p:notesSz cx="6669088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46B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B163C-3AF1-43E1-B6D4-46A791C300AC}" type="datetimeFigureOut">
              <a:rPr lang="hu-HU" smtClean="0"/>
              <a:t>2019.11.27.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37D0-267D-482F-8A38-95A917A97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94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16523-7074-4524-B5A0-1EF0A3D67D92}" type="datetimeFigureOut">
              <a:rPr lang="hu-HU" smtClean="0"/>
              <a:t>2019.11.27.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42188-E1B9-4FF5-A343-CC8A00AFAF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9303-0BD5-4E21-9AF0-96E8F45AB5AC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6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8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_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1" y="1733551"/>
            <a:ext cx="4673600" cy="1025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50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SLIDE CÍME</a:t>
            </a:r>
            <a:endParaRPr lang="hu-HU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3040063"/>
            <a:ext cx="4673600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400" b="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1427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_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803649" y="1415142"/>
            <a:ext cx="4505325" cy="774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SLIDE CÍME</a:t>
            </a:r>
            <a:endParaRPr lang="hu-HU" dirty="0"/>
          </a:p>
        </p:txBody>
      </p:sp>
      <p:sp>
        <p:nvSpPr>
          <p:cNvPr id="13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525586" y="2707368"/>
            <a:ext cx="4505325" cy="2233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  <p:sp>
        <p:nvSpPr>
          <p:cNvPr id="14" name="Szöveg helye 20"/>
          <p:cNvSpPr>
            <a:spLocks noGrp="1"/>
          </p:cNvSpPr>
          <p:nvPr>
            <p:ph type="body" sz="quarter" idx="12" hasCustomPrompt="1"/>
          </p:nvPr>
        </p:nvSpPr>
        <p:spPr>
          <a:xfrm>
            <a:off x="6178549" y="2707368"/>
            <a:ext cx="4505325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4731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K_Dia2_logonelk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803649" y="1415142"/>
            <a:ext cx="4505325" cy="774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SLIDE CÍME</a:t>
            </a:r>
            <a:endParaRPr lang="hu-HU" dirty="0"/>
          </a:p>
        </p:txBody>
      </p:sp>
      <p:sp>
        <p:nvSpPr>
          <p:cNvPr id="13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525586" y="2707368"/>
            <a:ext cx="4505325" cy="2233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  <p:sp>
        <p:nvSpPr>
          <p:cNvPr id="14" name="Szöveg helye 20"/>
          <p:cNvSpPr>
            <a:spLocks noGrp="1"/>
          </p:cNvSpPr>
          <p:nvPr>
            <p:ph type="body" sz="quarter" idx="12" hasCustomPrompt="1"/>
          </p:nvPr>
        </p:nvSpPr>
        <p:spPr>
          <a:xfrm>
            <a:off x="6178549" y="2707368"/>
            <a:ext cx="4505325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  <p:sp>
        <p:nvSpPr>
          <p:cNvPr id="2" name="Téglalap 1"/>
          <p:cNvSpPr/>
          <p:nvPr userDrawn="1"/>
        </p:nvSpPr>
        <p:spPr>
          <a:xfrm>
            <a:off x="8115300" y="5549900"/>
            <a:ext cx="15367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90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_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2114551"/>
            <a:ext cx="3873500" cy="1025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500" b="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SLIDE CÍME</a:t>
            </a:r>
            <a:endParaRPr lang="hu-HU" dirty="0"/>
          </a:p>
        </p:txBody>
      </p:sp>
      <p:sp>
        <p:nvSpPr>
          <p:cNvPr id="17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1" y="3421063"/>
            <a:ext cx="3873500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2" hasCustomPrompt="1"/>
          </p:nvPr>
        </p:nvSpPr>
        <p:spPr>
          <a:xfrm>
            <a:off x="5054601" y="3421063"/>
            <a:ext cx="1612899" cy="730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200" baseline="0">
                <a:solidFill>
                  <a:srgbClr val="14646B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19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7454901" y="3421062"/>
            <a:ext cx="1612899" cy="730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200" baseline="0">
                <a:solidFill>
                  <a:srgbClr val="14646B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0" name="Szöveg helye 17"/>
          <p:cNvSpPr>
            <a:spLocks noGrp="1"/>
          </p:cNvSpPr>
          <p:nvPr>
            <p:ph type="body" sz="quarter" idx="14" hasCustomPrompt="1"/>
          </p:nvPr>
        </p:nvSpPr>
        <p:spPr>
          <a:xfrm>
            <a:off x="9855201" y="3421062"/>
            <a:ext cx="1612899" cy="730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200" baseline="0">
                <a:solidFill>
                  <a:srgbClr val="14646B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2" name="Szöveg hely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054601" y="4322763"/>
            <a:ext cx="1904999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endParaRPr lang="hu-HU" dirty="0" smtClean="0"/>
          </a:p>
        </p:txBody>
      </p:sp>
      <p:sp>
        <p:nvSpPr>
          <p:cNvPr id="25" name="Szöveg helye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29501" y="4322763"/>
            <a:ext cx="1904999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endParaRPr lang="hu-HU" dirty="0" smtClean="0"/>
          </a:p>
        </p:txBody>
      </p:sp>
      <p:sp>
        <p:nvSpPr>
          <p:cNvPr id="26" name="Szöveg helye 20"/>
          <p:cNvSpPr>
            <a:spLocks noGrp="1"/>
          </p:cNvSpPr>
          <p:nvPr>
            <p:ph type="body" sz="quarter" idx="17" hasCustomPrompt="1"/>
          </p:nvPr>
        </p:nvSpPr>
        <p:spPr>
          <a:xfrm>
            <a:off x="9855201" y="4364832"/>
            <a:ext cx="1904999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5538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2AC6-104E-44D9-AB7B-31BE8775BE2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6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9A16-7E8C-4C4A-8923-224793CA7B8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2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63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71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CBDDE8-E93D-4531-80E4-ACF474F99950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946992"/>
            <a:ext cx="8640960" cy="25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hu-HU" dirty="0">
                <a:solidFill>
                  <a:srgbClr val="F07D00"/>
                </a:solidFill>
                <a:latin typeface="Myriad Pro Cond" panose="020B0506030403020204" pitchFamily="34" charset="0"/>
              </a:rPr>
              <a:t>A Magyar Közút Nonprofit Zrt. 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szerepe </a:t>
            </a:r>
            <a:r>
              <a:rPr lang="hu-HU" dirty="0">
                <a:solidFill>
                  <a:srgbClr val="F07D00"/>
                </a:solidFill>
                <a:latin typeface="Myriad Pro Cond" panose="020B0506030403020204" pitchFamily="34" charset="0"/>
              </a:rPr>
              <a:t>az országos közúthálózat üzemeltetésével és 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fenntartásával 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kapcsolatosan</a:t>
            </a:r>
          </a:p>
          <a:p>
            <a:pPr algn="ctr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hu-HU" alt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hu-HU" alt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Útkezelés történeti áttekintése</a:t>
            </a:r>
            <a:endParaRPr lang="hu-HU" alt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</p:txBody>
      </p:sp>
      <p:sp>
        <p:nvSpPr>
          <p:cNvPr id="2052" name="Szövegdoboz 2"/>
          <p:cNvSpPr txBox="1">
            <a:spLocks noChangeArrowheads="1"/>
          </p:cNvSpPr>
          <p:nvPr/>
        </p:nvSpPr>
        <p:spPr bwMode="auto">
          <a:xfrm>
            <a:off x="3988879" y="5053410"/>
            <a:ext cx="3599880" cy="121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u-HU"/>
            </a:defPPr>
            <a:lvl1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320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 algn="ctr"/>
            <a:r>
              <a:rPr lang="hu-HU" altLang="hu-HU" sz="2400" dirty="0" smtClean="0"/>
              <a:t>Varga Zoltán</a:t>
            </a:r>
            <a:endParaRPr lang="hu-HU" altLang="hu-HU" sz="2400" dirty="0"/>
          </a:p>
          <a:p>
            <a:pPr algn="ctr"/>
            <a:r>
              <a:rPr lang="hu-HU" altLang="hu-HU" sz="2400" dirty="0" smtClean="0"/>
              <a:t>megyei üzemeltetési és fenntartási osztályvezető</a:t>
            </a:r>
            <a:endParaRPr lang="hu-HU" altLang="hu-HU" sz="2400" dirty="0"/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2143541" y="1041295"/>
            <a:ext cx="7290556" cy="1255631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50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hu-HU" sz="3200" dirty="0" smtClean="0"/>
              <a:t>Útfenntartás – útüzemeltetési kérdések</a:t>
            </a:r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11336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010983"/>
            <a:ext cx="9559052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A szervezett útkezelés történeti áttekintése 1:</a:t>
            </a:r>
          </a:p>
          <a:p>
            <a:pPr algn="ctr">
              <a:buNone/>
            </a:pPr>
            <a:endParaRPr lang="hu-HU" dirty="0" smtClean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XVIII. sz. első műszaki köv. </a:t>
            </a:r>
            <a:r>
              <a:rPr lang="hu-HU" dirty="0" err="1" smtClean="0">
                <a:solidFill>
                  <a:srgbClr val="F07D00"/>
                </a:solidFill>
                <a:latin typeface="Myriad Pro Cond" panose="020B0506030403020204" pitchFamily="34" charset="0"/>
              </a:rPr>
              <a:t>rendsz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. épített utakra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Mária Terézia kora: útfelügyelő mérnökök, építészeti igazgatóságok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1844. első útpénztár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1849. osztályozás: állami, országos, községi utak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1850. építési igazgatóságok, kerületi építészeti hivatalok</a:t>
            </a:r>
          </a:p>
          <a:p>
            <a:pPr marL="457200" indent="-457200" algn="ctr">
              <a:buFontTx/>
              <a:buChar char="-"/>
            </a:pPr>
            <a:endParaRPr 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010983"/>
            <a:ext cx="955905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A szervezett útkezelés történeti áttekintése 2:</a:t>
            </a:r>
          </a:p>
          <a:p>
            <a:pPr algn="ctr">
              <a:buNone/>
            </a:pPr>
            <a:endParaRPr lang="hu-HU" dirty="0" smtClean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1867. Közmunka és Közlekedésügyi Min., államépítészeti hivatalok (Közút elődje)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1890. évi I. </a:t>
            </a:r>
            <a:r>
              <a:rPr lang="hu-HU" dirty="0" err="1" smtClean="0">
                <a:solidFill>
                  <a:srgbClr val="F07D00"/>
                </a:solidFill>
                <a:latin typeface="Myriad Pro Cond" panose="020B0506030403020204" pitchFamily="34" charset="0"/>
              </a:rPr>
              <a:t>tv.cikk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 a közutakról és vámokról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1950-58. nagy átszervezés, útalap megszüntetése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1958-tól KPM Közúti Igazgatóságok üzemeltetésre és hatósági feladatok, Közúti Üzemi Vállalatok építésre</a:t>
            </a:r>
          </a:p>
        </p:txBody>
      </p:sp>
    </p:spTree>
    <p:extLst>
      <p:ext uri="{BB962C8B-B14F-4D97-AF65-F5344CB8AC3E}">
        <p14:creationId xmlns:p14="http://schemas.microsoft.com/office/powerpoint/2010/main" val="42288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010983"/>
            <a:ext cx="9559052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A szervezett útkezelés történeti áttekintése 3:</a:t>
            </a:r>
          </a:p>
          <a:p>
            <a:pPr algn="ctr">
              <a:buNone/>
            </a:pPr>
            <a:endParaRPr lang="hu-HU" dirty="0" smtClean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1971-76. </a:t>
            </a:r>
            <a:r>
              <a:rPr lang="hu-HU" dirty="0" err="1" smtClean="0">
                <a:solidFill>
                  <a:srgbClr val="F07D00"/>
                </a:solidFill>
                <a:latin typeface="Myriad Pro Cond" panose="020B0506030403020204" pitchFamily="34" charset="0"/>
              </a:rPr>
              <a:t>szakasztechnikusi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 körzetek és útmesterségek helyett üzemmérnökségek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1979. teljes körű országos burkolatállapot felvétel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1979. állami minőségellenőrzés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1983. 19-ből 9 KIG, hatósági feladatok elvétele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1988. évi I. tv.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1989. Útalap, ami később többször változott</a:t>
            </a:r>
          </a:p>
        </p:txBody>
      </p:sp>
    </p:spTree>
    <p:extLst>
      <p:ext uri="{BB962C8B-B14F-4D97-AF65-F5344CB8AC3E}">
        <p14:creationId xmlns:p14="http://schemas.microsoft.com/office/powerpoint/2010/main" val="29757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010983"/>
            <a:ext cx="9559052" cy="53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A szervezett útkezelés történeti áttekintése 4:</a:t>
            </a:r>
          </a:p>
          <a:p>
            <a:pPr marL="457200" indent="-457200" algn="ctr">
              <a:buFontTx/>
              <a:buChar char="-"/>
            </a:pPr>
            <a:endParaRPr lang="hu-HU" dirty="0" smtClean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dirty="0">
                <a:solidFill>
                  <a:srgbClr val="F07D00"/>
                </a:solidFill>
                <a:latin typeface="Myriad Pro Cond" panose="020B0506030403020204" pitchFamily="34" charset="0"/>
              </a:rPr>
              <a:t>1989. Autópálya Igazgatóság alapítása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1991. Útgazdálkodási és Koordinációs. Ig. (UKIG)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1991. újra 19 KIG és kiszervezések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1996. KIG helyett </a:t>
            </a:r>
            <a:r>
              <a:rPr lang="hu-HU" dirty="0" err="1" smtClean="0">
                <a:solidFill>
                  <a:srgbClr val="F07D00"/>
                </a:solidFill>
                <a:latin typeface="Myriad Pro Cond" panose="020B0506030403020204" pitchFamily="34" charset="0"/>
              </a:rPr>
              <a:t>Kht-k</a:t>
            </a:r>
            <a:endParaRPr lang="hu-HU" dirty="0" smtClean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1996. </a:t>
            </a:r>
            <a:r>
              <a:rPr lang="hu-HU" dirty="0" err="1" smtClean="0">
                <a:solidFill>
                  <a:srgbClr val="F07D00"/>
                </a:solidFill>
                <a:latin typeface="Myriad Pro Cond" panose="020B0506030403020204" pitchFamily="34" charset="0"/>
              </a:rPr>
              <a:t>útdíjfizetés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 M1 Győr-Hegyeshalom között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2004. egységes matricás </a:t>
            </a:r>
            <a:r>
              <a:rPr lang="hu-HU" dirty="0" err="1" smtClean="0">
                <a:solidFill>
                  <a:srgbClr val="F07D00"/>
                </a:solidFill>
                <a:latin typeface="Myriad Pro Cond" panose="020B0506030403020204" pitchFamily="34" charset="0"/>
              </a:rPr>
              <a:t>útdíjrendszer</a:t>
            </a:r>
            <a:endParaRPr lang="hu-HU" dirty="0" smtClean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2005. Magyar Közút Kht. A megyei kezelőkből</a:t>
            </a:r>
          </a:p>
        </p:txBody>
      </p:sp>
    </p:spTree>
    <p:extLst>
      <p:ext uri="{BB962C8B-B14F-4D97-AF65-F5344CB8AC3E}">
        <p14:creationId xmlns:p14="http://schemas.microsoft.com/office/powerpoint/2010/main" val="12627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010983"/>
            <a:ext cx="9559052" cy="5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A szervezett útkezelés történeti áttekintése 5:</a:t>
            </a:r>
          </a:p>
          <a:p>
            <a:pPr marL="457200" indent="-457200" algn="ctr">
              <a:buFontTx/>
              <a:buChar char="-"/>
            </a:pPr>
            <a:endParaRPr lang="hu-HU" dirty="0" smtClean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2006. Közlekedésfejlesztési Koordinációs Központ az UKIG helyett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2006-2010. PPP autópálya építések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2013. Állami Autópálya Kezelő beolvasztása Magyar Közútba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2013. NÚSZ a díjfizetési rendszer működtetésére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2017. jan. 1. KKK megszűntetése</a:t>
            </a:r>
          </a:p>
          <a:p>
            <a:pPr marL="457200" indent="-457200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2017. Korm. rend. kerékpárút üzemeltetésről</a:t>
            </a:r>
          </a:p>
        </p:txBody>
      </p:sp>
    </p:spTree>
    <p:extLst>
      <p:ext uri="{BB962C8B-B14F-4D97-AF65-F5344CB8AC3E}">
        <p14:creationId xmlns:p14="http://schemas.microsoft.com/office/powerpoint/2010/main" val="24676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2507\Pictures\imag17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6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4" r="3401"/>
          <a:stretch/>
        </p:blipFill>
        <p:spPr bwMode="auto">
          <a:xfrm>
            <a:off x="1490522" y="1976"/>
            <a:ext cx="9099175" cy="68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 rot="20816909">
            <a:off x="3874679" y="3291481"/>
            <a:ext cx="66048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6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299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8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289</Words>
  <Application>Microsoft Office PowerPoint</Application>
  <PresentationFormat>Egyéni</PresentationFormat>
  <Paragraphs>46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Office-téma</vt:lpstr>
      <vt:lpstr>28_Alapértelmezett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Szászi Dániel</dc:creator>
  <cp:lastModifiedBy>Varga Zoltán</cp:lastModifiedBy>
  <cp:revision>73</cp:revision>
  <cp:lastPrinted>2019-11-18T11:10:59Z</cp:lastPrinted>
  <dcterms:created xsi:type="dcterms:W3CDTF">2018-05-16T07:08:28Z</dcterms:created>
  <dcterms:modified xsi:type="dcterms:W3CDTF">2019-11-27T08:28:34Z</dcterms:modified>
</cp:coreProperties>
</file>