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27"/>
  </p:notesMasterIdLst>
  <p:handoutMasterIdLst>
    <p:handoutMasterId r:id="rId28"/>
  </p:handoutMasterIdLst>
  <p:sldIdLst>
    <p:sldId id="287" r:id="rId3"/>
    <p:sldId id="258" r:id="rId4"/>
    <p:sldId id="318" r:id="rId5"/>
    <p:sldId id="319" r:id="rId6"/>
    <p:sldId id="320" r:id="rId7"/>
    <p:sldId id="357" r:id="rId8"/>
    <p:sldId id="265" r:id="rId9"/>
    <p:sldId id="321" r:id="rId10"/>
    <p:sldId id="356" r:id="rId11"/>
    <p:sldId id="327" r:id="rId12"/>
    <p:sldId id="347" r:id="rId13"/>
    <p:sldId id="345" r:id="rId14"/>
    <p:sldId id="322" r:id="rId15"/>
    <p:sldId id="323" r:id="rId16"/>
    <p:sldId id="351" r:id="rId17"/>
    <p:sldId id="349" r:id="rId18"/>
    <p:sldId id="348" r:id="rId19"/>
    <p:sldId id="350" r:id="rId20"/>
    <p:sldId id="352" r:id="rId21"/>
    <p:sldId id="353" r:id="rId22"/>
    <p:sldId id="346" r:id="rId23"/>
    <p:sldId id="355" r:id="rId24"/>
    <p:sldId id="354" r:id="rId25"/>
    <p:sldId id="286" r:id="rId26"/>
  </p:sldIdLst>
  <p:sldSz cx="12192000" cy="6858000"/>
  <p:notesSz cx="6669088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46B"/>
    <a:srgbClr val="F0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70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urope.intertoll\public\Companies\MAU\kozos\2.%20Adminisztr&#225;ci&#243;\2018\T&#233;li%20szemle%202018\MA&#220;_winter%20szemle%202018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/>
              <a:t>Az elmúlt 10 tél</a:t>
            </a:r>
            <a:r>
              <a:rPr lang="hu-HU" baseline="0"/>
              <a:t> számokban</a:t>
            </a:r>
            <a:endParaRPr lang="hu-HU"/>
          </a:p>
        </c:rich>
      </c:tx>
      <c:layout>
        <c:manualLayout>
          <c:xMode val="edge"/>
          <c:yMode val="edge"/>
          <c:x val="0.35677637021986691"/>
          <c:y val="2.98803711314300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532134209732325E-2"/>
          <c:y val="0.14496367745571984"/>
          <c:w val="0.86538710203752323"/>
          <c:h val="0.671315394005417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'Total - Éves'!$P$4</c:f>
              <c:strCache>
                <c:ptCount val="1"/>
                <c:pt idx="0">
                  <c:v>Síkos napok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0000"/>
              </a:schemeClr>
            </a:solidFill>
          </c:spPr>
          <c:invertIfNegative val="0"/>
          <c:cat>
            <c:strRef>
              <c:f>'Total - Éves'!$S$3:$AE$3</c:f>
              <c:strCache>
                <c:ptCount val="11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  <c:pt idx="6">
                  <c:v>14/15</c:v>
                </c:pt>
                <c:pt idx="7">
                  <c:v>15/16</c:v>
                </c:pt>
                <c:pt idx="8">
                  <c:v>16/17</c:v>
                </c:pt>
                <c:pt idx="9">
                  <c:v>17/18</c:v>
                </c:pt>
                <c:pt idx="10">
                  <c:v>10 év átlaga</c:v>
                </c:pt>
              </c:strCache>
            </c:strRef>
          </c:cat>
          <c:val>
            <c:numRef>
              <c:f>'Total - Éves'!$S$4:$AE$4</c:f>
              <c:numCache>
                <c:formatCode>General</c:formatCode>
                <c:ptCount val="11"/>
                <c:pt idx="0">
                  <c:v>61</c:v>
                </c:pt>
                <c:pt idx="1">
                  <c:v>65</c:v>
                </c:pt>
                <c:pt idx="2">
                  <c:v>31</c:v>
                </c:pt>
                <c:pt idx="3">
                  <c:v>27</c:v>
                </c:pt>
                <c:pt idx="4">
                  <c:v>21</c:v>
                </c:pt>
                <c:pt idx="5">
                  <c:v>12</c:v>
                </c:pt>
                <c:pt idx="6">
                  <c:v>18</c:v>
                </c:pt>
                <c:pt idx="7">
                  <c:v>16</c:v>
                </c:pt>
                <c:pt idx="8">
                  <c:v>21</c:v>
                </c:pt>
                <c:pt idx="9">
                  <c:v>32</c:v>
                </c:pt>
                <c:pt idx="10" formatCode="0.00">
                  <c:v>30.4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24-4287-B16A-8EA2E9D04687}"/>
            </c:ext>
          </c:extLst>
        </c:ser>
        <c:ser>
          <c:idx val="1"/>
          <c:order val="1"/>
          <c:tx>
            <c:strRef>
              <c:f>'Total - Éves'!$P$5</c:f>
              <c:strCache>
                <c:ptCount val="1"/>
                <c:pt idx="0">
                  <c:v>Havas napok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'Total - Éves'!$S$3:$AE$3</c:f>
              <c:strCache>
                <c:ptCount val="11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  <c:pt idx="6">
                  <c:v>14/15</c:v>
                </c:pt>
                <c:pt idx="7">
                  <c:v>15/16</c:v>
                </c:pt>
                <c:pt idx="8">
                  <c:v>16/17</c:v>
                </c:pt>
                <c:pt idx="9">
                  <c:v>17/18</c:v>
                </c:pt>
                <c:pt idx="10">
                  <c:v>10 év átlaga</c:v>
                </c:pt>
              </c:strCache>
            </c:strRef>
          </c:cat>
          <c:val>
            <c:numRef>
              <c:f>'Total - Éves'!$S$5:$AE$5</c:f>
              <c:numCache>
                <c:formatCode>General</c:formatCode>
                <c:ptCount val="11"/>
                <c:pt idx="0">
                  <c:v>9</c:v>
                </c:pt>
                <c:pt idx="1">
                  <c:v>29</c:v>
                </c:pt>
                <c:pt idx="2">
                  <c:v>12</c:v>
                </c:pt>
                <c:pt idx="3">
                  <c:v>17</c:v>
                </c:pt>
                <c:pt idx="4">
                  <c:v>20</c:v>
                </c:pt>
                <c:pt idx="5">
                  <c:v>5</c:v>
                </c:pt>
                <c:pt idx="6">
                  <c:v>9</c:v>
                </c:pt>
                <c:pt idx="7">
                  <c:v>5</c:v>
                </c:pt>
                <c:pt idx="8">
                  <c:v>7</c:v>
                </c:pt>
                <c:pt idx="9">
                  <c:v>11</c:v>
                </c:pt>
                <c:pt idx="10" formatCode="0.00">
                  <c:v>12.4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24-4287-B16A-8EA2E9D04687}"/>
            </c:ext>
          </c:extLst>
        </c:ser>
        <c:ser>
          <c:idx val="2"/>
          <c:order val="2"/>
          <c:tx>
            <c:strRef>
              <c:f>'Total - Éves'!$P$6</c:f>
              <c:strCache>
                <c:ptCount val="1"/>
                <c:pt idx="0">
                  <c:v>Ónos esős napok</c:v>
                </c:pt>
              </c:strCache>
            </c:strRef>
          </c:tx>
          <c:spPr>
            <a:solidFill>
              <a:srgbClr val="0FC8E1"/>
            </a:solidFill>
          </c:spPr>
          <c:invertIfNegative val="0"/>
          <c:cat>
            <c:strRef>
              <c:f>'Total - Éves'!$S$3:$AE$3</c:f>
              <c:strCache>
                <c:ptCount val="11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  <c:pt idx="6">
                  <c:v>14/15</c:v>
                </c:pt>
                <c:pt idx="7">
                  <c:v>15/16</c:v>
                </c:pt>
                <c:pt idx="8">
                  <c:v>16/17</c:v>
                </c:pt>
                <c:pt idx="9">
                  <c:v>17/18</c:v>
                </c:pt>
                <c:pt idx="10">
                  <c:v>10 év átlaga</c:v>
                </c:pt>
              </c:strCache>
            </c:strRef>
          </c:cat>
          <c:val>
            <c:numRef>
              <c:f>'Total - Éves'!$S$6:$AE$6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 formatCode="0.00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24-4287-B16A-8EA2E9D04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98298496"/>
        <c:axId val="98706176"/>
      </c:barChart>
      <c:catAx>
        <c:axId val="98298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Évek</a:t>
                </a:r>
              </a:p>
            </c:rich>
          </c:tx>
          <c:layout>
            <c:manualLayout>
              <c:xMode val="edge"/>
              <c:yMode val="edge"/>
              <c:x val="0.49694813148356481"/>
              <c:y val="0.932271752883480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hu-HU"/>
          </a:p>
        </c:txPr>
        <c:crossAx val="98706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87061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Napok</a:t>
                </a:r>
              </a:p>
            </c:rich>
          </c:tx>
          <c:layout>
            <c:manualLayout>
              <c:xMode val="edge"/>
              <c:yMode val="edge"/>
              <c:x val="6.1049868766404076E-3"/>
              <c:y val="0.414343047756480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hu-HU"/>
          </a:p>
        </c:txPr>
        <c:crossAx val="98298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968269526513084"/>
          <c:y val="0.16432454240593733"/>
          <c:w val="0.72016843007457287"/>
          <c:h val="7.3705388420072973E-2"/>
        </c:manualLayout>
      </c:layout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6866" y="1"/>
            <a:ext cx="2890665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08818-1F06-4D86-8B24-074A4C64930C}" type="datetimeFigureOut">
              <a:rPr lang="hu-HU" smtClean="0"/>
              <a:t>2019.11.27.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D59B4-69EA-49BD-A1B5-353A812405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1985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16523-7074-4524-B5A0-1EF0A3D67D92}" type="datetimeFigureOut">
              <a:rPr lang="hu-HU" smtClean="0"/>
              <a:t>2019.11.27.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42188-E1B9-4FF5-A343-CC8A00AFAF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9303-0BD5-4E21-9AF0-96E8F45AB5AC}" type="slidenum">
              <a:rPr lang="hu-HU" smtClean="0">
                <a:solidFill>
                  <a:prstClr val="black"/>
                </a:solidFill>
              </a:rPr>
              <a:pPr/>
              <a:t>24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6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8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1" y="1733551"/>
            <a:ext cx="46736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21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1" y="3040063"/>
            <a:ext cx="46736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 b="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81427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525586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178549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4731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K_Dia2_logonelk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3803649" y="1415142"/>
            <a:ext cx="4505325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3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1525586" y="2707368"/>
            <a:ext cx="4505325" cy="2233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4" name="Szöveg helye 20"/>
          <p:cNvSpPr>
            <a:spLocks noGrp="1"/>
          </p:cNvSpPr>
          <p:nvPr>
            <p:ph type="body" sz="quarter" idx="12" hasCustomPrompt="1"/>
          </p:nvPr>
        </p:nvSpPr>
        <p:spPr>
          <a:xfrm>
            <a:off x="6178549" y="2707368"/>
            <a:ext cx="4505325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2" name="Téglalap 1"/>
          <p:cNvSpPr/>
          <p:nvPr userDrawn="1"/>
        </p:nvSpPr>
        <p:spPr>
          <a:xfrm>
            <a:off x="8115300" y="5549900"/>
            <a:ext cx="15367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490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K_Dia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 helye 17"/>
          <p:cNvSpPr>
            <a:spLocks noGrp="1"/>
          </p:cNvSpPr>
          <p:nvPr>
            <p:ph type="body" sz="quarter" idx="10" hasCustomPrompt="1"/>
          </p:nvPr>
        </p:nvSpPr>
        <p:spPr>
          <a:xfrm>
            <a:off x="660401" y="2114551"/>
            <a:ext cx="3873500" cy="1025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500" b="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SLIDE CÍME</a:t>
            </a:r>
            <a:endParaRPr lang="hu-HU" dirty="0"/>
          </a:p>
        </p:txBody>
      </p:sp>
      <p:sp>
        <p:nvSpPr>
          <p:cNvPr id="17" name="Szöveg helye 20"/>
          <p:cNvSpPr>
            <a:spLocks noGrp="1"/>
          </p:cNvSpPr>
          <p:nvPr>
            <p:ph type="body" sz="quarter" idx="11" hasCustomPrompt="1"/>
          </p:nvPr>
        </p:nvSpPr>
        <p:spPr>
          <a:xfrm>
            <a:off x="660401" y="3421063"/>
            <a:ext cx="3873500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24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r>
              <a:rPr lang="hu-HU" dirty="0" smtClean="0"/>
              <a:t> </a:t>
            </a:r>
            <a:r>
              <a:rPr lang="hu-HU" dirty="0" err="1" smtClean="0"/>
              <a:t>nibh</a:t>
            </a:r>
            <a:r>
              <a:rPr lang="hu-HU" dirty="0" smtClean="0"/>
              <a:t> </a:t>
            </a:r>
            <a:r>
              <a:rPr lang="hu-HU" dirty="0" err="1" smtClean="0"/>
              <a:t>euismod</a:t>
            </a:r>
            <a:r>
              <a:rPr lang="hu-HU" dirty="0" smtClean="0"/>
              <a:t> </a:t>
            </a:r>
            <a:r>
              <a:rPr lang="hu-HU" dirty="0" err="1" smtClean="0"/>
              <a:t>tincidunt</a:t>
            </a:r>
            <a:r>
              <a:rPr lang="hu-HU" dirty="0" smtClean="0"/>
              <a:t>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laoreet</a:t>
            </a:r>
            <a:r>
              <a:rPr lang="hu-HU" dirty="0" smtClean="0"/>
              <a:t> </a:t>
            </a:r>
            <a:r>
              <a:rPr lang="hu-HU" dirty="0" err="1" smtClean="0"/>
              <a:t>dolore</a:t>
            </a:r>
            <a:r>
              <a:rPr lang="hu-HU" dirty="0" smtClean="0"/>
              <a:t> </a:t>
            </a:r>
            <a:r>
              <a:rPr lang="hu-HU" dirty="0" err="1" smtClean="0"/>
              <a:t>magna</a:t>
            </a:r>
            <a:r>
              <a:rPr lang="hu-HU" dirty="0" smtClean="0"/>
              <a:t> </a:t>
            </a:r>
            <a:r>
              <a:rPr lang="hu-HU" dirty="0" err="1" smtClean="0"/>
              <a:t>aliquam</a:t>
            </a:r>
            <a:r>
              <a:rPr lang="hu-HU" dirty="0" smtClean="0"/>
              <a:t> </a:t>
            </a:r>
            <a:r>
              <a:rPr lang="hu-HU" dirty="0" err="1" smtClean="0"/>
              <a:t>erat</a:t>
            </a:r>
            <a:r>
              <a:rPr lang="hu-HU" dirty="0" smtClean="0"/>
              <a:t> </a:t>
            </a:r>
            <a:r>
              <a:rPr lang="hu-HU" dirty="0" err="1" smtClean="0"/>
              <a:t>volutpat</a:t>
            </a:r>
            <a:r>
              <a:rPr lang="hu-HU" dirty="0" smtClean="0"/>
              <a:t>. </a:t>
            </a:r>
            <a:r>
              <a:rPr lang="hu-HU" dirty="0" err="1" smtClean="0"/>
              <a:t>Ut</a:t>
            </a:r>
            <a:r>
              <a:rPr lang="hu-HU" dirty="0" smtClean="0"/>
              <a:t> </a:t>
            </a:r>
            <a:r>
              <a:rPr lang="hu-HU" dirty="0" err="1" smtClean="0"/>
              <a:t>wisi</a:t>
            </a:r>
            <a:r>
              <a:rPr lang="hu-HU" dirty="0" smtClean="0"/>
              <a:t> </a:t>
            </a:r>
            <a:r>
              <a:rPr lang="hu-HU" dirty="0" err="1" smtClean="0"/>
              <a:t>enim</a:t>
            </a:r>
            <a:r>
              <a:rPr lang="hu-HU" dirty="0" smtClean="0"/>
              <a:t> ad minim </a:t>
            </a:r>
            <a:r>
              <a:rPr lang="hu-HU" dirty="0" err="1" smtClean="0"/>
              <a:t>veniam</a:t>
            </a:r>
            <a:endParaRPr lang="hu-HU" dirty="0" smtClean="0"/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2" hasCustomPrompt="1"/>
          </p:nvPr>
        </p:nvSpPr>
        <p:spPr>
          <a:xfrm>
            <a:off x="5054601" y="3421063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19" name="Szöveg helye 17"/>
          <p:cNvSpPr>
            <a:spLocks noGrp="1"/>
          </p:cNvSpPr>
          <p:nvPr>
            <p:ph type="body" sz="quarter" idx="13" hasCustomPrompt="1"/>
          </p:nvPr>
        </p:nvSpPr>
        <p:spPr>
          <a:xfrm>
            <a:off x="7454901" y="3421062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0" name="Szöveg helye 17"/>
          <p:cNvSpPr>
            <a:spLocks noGrp="1"/>
          </p:cNvSpPr>
          <p:nvPr>
            <p:ph type="body" sz="quarter" idx="14" hasCustomPrompt="1"/>
          </p:nvPr>
        </p:nvSpPr>
        <p:spPr>
          <a:xfrm>
            <a:off x="9855201" y="3421062"/>
            <a:ext cx="1612899" cy="730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200" baseline="0">
                <a:solidFill>
                  <a:srgbClr val="14646B"/>
                </a:solidFill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22" name="Szöveg helye 20"/>
          <p:cNvSpPr>
            <a:spLocks noGrp="1"/>
          </p:cNvSpPr>
          <p:nvPr>
            <p:ph type="body" sz="quarter" idx="15" hasCustomPrompt="1"/>
          </p:nvPr>
        </p:nvSpPr>
        <p:spPr>
          <a:xfrm>
            <a:off x="5054601" y="4322763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  <p:sp>
        <p:nvSpPr>
          <p:cNvPr id="25" name="Szöveg helye 20"/>
          <p:cNvSpPr>
            <a:spLocks noGrp="1"/>
          </p:cNvSpPr>
          <p:nvPr>
            <p:ph type="body" sz="quarter" idx="16" hasCustomPrompt="1"/>
          </p:nvPr>
        </p:nvSpPr>
        <p:spPr>
          <a:xfrm>
            <a:off x="7429501" y="4322763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  <p:sp>
        <p:nvSpPr>
          <p:cNvPr id="26" name="Szöveg helye 20"/>
          <p:cNvSpPr>
            <a:spLocks noGrp="1"/>
          </p:cNvSpPr>
          <p:nvPr>
            <p:ph type="body" sz="quarter" idx="17" hasCustomPrompt="1"/>
          </p:nvPr>
        </p:nvSpPr>
        <p:spPr>
          <a:xfrm>
            <a:off x="9855201" y="4364832"/>
            <a:ext cx="1904999" cy="2233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Myriad Pro" panose="020B0503030403020204" pitchFamily="34" charset="0"/>
              </a:defRPr>
            </a:lvl1pPr>
          </a:lstStyle>
          <a:p>
            <a:pPr lvl="0"/>
            <a:r>
              <a:rPr lang="hu-HU" dirty="0" err="1" smtClean="0"/>
              <a:t>Lorem</a:t>
            </a:r>
            <a:r>
              <a:rPr lang="hu-HU" dirty="0" smtClean="0"/>
              <a:t> </a:t>
            </a:r>
            <a:r>
              <a:rPr lang="hu-HU" dirty="0" err="1" smtClean="0"/>
              <a:t>ipsum</a:t>
            </a:r>
            <a:r>
              <a:rPr lang="hu-HU" dirty="0" smtClean="0"/>
              <a:t> </a:t>
            </a:r>
            <a:r>
              <a:rPr lang="hu-HU" dirty="0" err="1" smtClean="0"/>
              <a:t>dolor</a:t>
            </a:r>
            <a:r>
              <a:rPr lang="hu-HU" dirty="0" smtClean="0"/>
              <a:t> </a:t>
            </a:r>
            <a:r>
              <a:rPr lang="hu-HU" dirty="0" err="1" smtClean="0"/>
              <a:t>sit</a:t>
            </a:r>
            <a:r>
              <a:rPr lang="hu-HU" dirty="0" smtClean="0"/>
              <a:t> </a:t>
            </a:r>
            <a:r>
              <a:rPr lang="hu-HU" dirty="0" err="1" smtClean="0"/>
              <a:t>amet</a:t>
            </a:r>
            <a:r>
              <a:rPr lang="hu-HU" dirty="0" smtClean="0"/>
              <a:t>, </a:t>
            </a:r>
            <a:r>
              <a:rPr lang="hu-HU" dirty="0" err="1" smtClean="0"/>
              <a:t>consectetuer</a:t>
            </a:r>
            <a:r>
              <a:rPr lang="hu-HU" dirty="0" smtClean="0"/>
              <a:t> </a:t>
            </a:r>
            <a:r>
              <a:rPr lang="hu-HU" dirty="0" err="1" smtClean="0"/>
              <a:t>adipiscing</a:t>
            </a:r>
            <a:r>
              <a:rPr lang="hu-HU" dirty="0" smtClean="0"/>
              <a:t> elit, </a:t>
            </a:r>
            <a:r>
              <a:rPr lang="hu-HU" dirty="0" err="1" smtClean="0"/>
              <a:t>sed</a:t>
            </a:r>
            <a:r>
              <a:rPr lang="hu-HU" dirty="0" smtClean="0"/>
              <a:t> </a:t>
            </a:r>
            <a:r>
              <a:rPr lang="hu-HU" dirty="0" err="1" smtClean="0"/>
              <a:t>diam</a:t>
            </a:r>
            <a:r>
              <a:rPr lang="hu-HU" dirty="0" smtClean="0"/>
              <a:t> </a:t>
            </a:r>
            <a:r>
              <a:rPr lang="hu-HU" dirty="0" err="1" smtClean="0"/>
              <a:t>nonummy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45538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2AC6-104E-44D9-AB7B-31BE8775BE2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6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9A16-7E8C-4C4A-8923-224793CA7B8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6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712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CBDDE8-E93D-4531-80E4-ACF474F99950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hu/url?sa=i&amp;rct=j&amp;q=&amp;esrc=s&amp;source=images&amp;cd=&amp;cad=rja&amp;uact=8&amp;ved=0ahUKEwi1iu7mwaHSAhWHlxoKHU8nAPYQjRwIBw&amp;url=http://galeria.vezess.hu/2/51522/Autopalya_fejlesztes&amp;bvm=bv.147448319,d.bGg&amp;psig=AFQjCNF7-0em0xYBEgNg1OOVSknnATLPiA&amp;ust=1487777632360162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D:\Bea\Hornung Bea\Közfogl. 2019\Fotók\201908\Hidak tisztítása\578\Híd 5780340_tö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89" y="1083275"/>
            <a:ext cx="4322824" cy="3732763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729749" y="695353"/>
            <a:ext cx="7069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Út- hídüzemeltetési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feladatok – nyári időszak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6" name="Kép 5" descr="D:\Bea\Hornung Bea\Közfogl. 2019\Fotók\201908\Hidak tisztítása\578\Híd 5780335_tö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3" y="1375663"/>
            <a:ext cx="5074696" cy="34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D:\Dokumentumok\Közmunka\2019\2019 03\2019.02.21 növényzetgondozás 6 fkl 215+600 (5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09" y="4094328"/>
            <a:ext cx="2754366" cy="237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D:\Bea\Hornung Bea\Közfogl. 2019\Fotók\201905\Ágdarálás\5711\580056_tö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59" y="3347744"/>
            <a:ext cx="2339340" cy="3126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8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4223415" y="820254"/>
            <a:ext cx="4184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Kép 3" descr="C:\Users\NaglA\Desktop\P10403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9" y="2327564"/>
            <a:ext cx="4335123" cy="332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C:\Users\NaglA\Desktop\P10403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35" y="2327564"/>
            <a:ext cx="5640779" cy="3323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5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5146" y="937072"/>
            <a:ext cx="8004175" cy="5664200"/>
          </a:xfrm>
          <a:prstGeom prst="rect">
            <a:avLst/>
          </a:prstGeom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494563" y="527867"/>
            <a:ext cx="3490583" cy="139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</a:p>
          <a:p>
            <a:pPr algn="ctr">
              <a:buNone/>
            </a:pPr>
            <a:endParaRPr lang="hu-HU" sz="1200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Baranya megye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4" name="Tartalom helye 4"/>
          <p:cNvSpPr txBox="1">
            <a:spLocks/>
          </p:cNvSpPr>
          <p:nvPr/>
        </p:nvSpPr>
        <p:spPr>
          <a:xfrm>
            <a:off x="399029" y="2094597"/>
            <a:ext cx="8229600" cy="4333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Összes úthossz 1.629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gyorsforgalmi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út 1,8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főút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259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mellékút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1.368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tisztántartási mód: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őrjáratos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védekezés 525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rajonos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védekezés 1.046 km</a:t>
            </a:r>
          </a:p>
          <a:p>
            <a:pPr marL="0" indent="0" eaLnBrk="0" hangingPunct="0">
              <a:spcBef>
                <a:spcPct val="20000"/>
              </a:spcBef>
              <a:buNone/>
              <a:defRPr/>
            </a:pPr>
            <a:r>
              <a:rPr 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- fehér </a:t>
            </a:r>
            <a:r>
              <a:rPr 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úthossz 60 km</a:t>
            </a:r>
          </a:p>
        </p:txBody>
      </p:sp>
    </p:spTree>
    <p:extLst>
      <p:ext uri="{BB962C8B-B14F-4D97-AF65-F5344CB8AC3E}">
        <p14:creationId xmlns:p14="http://schemas.microsoft.com/office/powerpoint/2010/main" val="31783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470811" y="747389"/>
            <a:ext cx="3566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" name="Picture 2" descr="D:\2019_év\Üzemeltetés_2019\Tél_2018-19\Téli_oktatás_20181109\Gépszemle_20181107-08\20181108_090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70" y="1042403"/>
            <a:ext cx="6328012" cy="47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1" y="2507760"/>
            <a:ext cx="6343218" cy="39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9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832530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534672" y="2158637"/>
            <a:ext cx="29125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Előrejelzés: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7806519" y="2158638"/>
            <a:ext cx="2390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Riasztás: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828899" y="2898065"/>
            <a:ext cx="6622779" cy="2655035"/>
            <a:chOff x="975" y="1441"/>
            <a:chExt cx="3220" cy="108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441"/>
              <a:ext cx="1497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441"/>
              <a:ext cx="1542" cy="1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19" y="2994523"/>
            <a:ext cx="3684896" cy="25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45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553806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graphicFrame>
        <p:nvGraphicFramePr>
          <p:cNvPr id="4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499482"/>
              </p:ext>
            </p:extLst>
          </p:nvPr>
        </p:nvGraphicFramePr>
        <p:xfrm>
          <a:off x="1992573" y="1138581"/>
          <a:ext cx="8378823" cy="5154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46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86666" y="682405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" name="Kép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46913" y="1267180"/>
            <a:ext cx="8697364" cy="51819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65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63345" y="540142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" name="Kép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39" y="1228299"/>
            <a:ext cx="9149065" cy="51954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88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45369" y="594749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8041" y="1310185"/>
            <a:ext cx="9021870" cy="494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90918" y="565408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Közlekedési feltételeket befolyásoló tényezők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9684" y="1523644"/>
            <a:ext cx="11000095" cy="520470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Időjárás (legfontosabb a tájékozódás és a tájékoztatás!),</a:t>
            </a:r>
          </a:p>
          <a:p>
            <a:pPr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Útállapot, útviszony,</a:t>
            </a:r>
          </a:p>
          <a:p>
            <a:pPr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Közlekedésben részt vevő jármű (műszaki állapota),</a:t>
            </a:r>
          </a:p>
          <a:p>
            <a:pPr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Járművezető (felkészültség, rutin, pillanatnyi idegállapot, stb.),</a:t>
            </a:r>
          </a:p>
          <a:p>
            <a:pPr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Egyéb (környezet, napszak, stb.)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hu-HU" altLang="hu-HU" sz="1800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A </a:t>
            </a: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legnagyobb veszélyt nem is az útállapotok, hanem azok drasztikus változásai </a:t>
            </a:r>
            <a:r>
              <a:rPr lang="hu-HU" altLang="hu-HU" sz="3200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jelentik </a:t>
            </a: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- térbeni eloszlás (pl. </a:t>
            </a:r>
            <a:r>
              <a:rPr lang="hu-HU" altLang="hu-HU" sz="3200" dirty="0" err="1">
                <a:solidFill>
                  <a:srgbClr val="F07D00"/>
                </a:solidFill>
                <a:latin typeface="Myriad Pro Cond" panose="020B0506030403020204" pitchFamily="34" charset="0"/>
              </a:rPr>
              <a:t>hóátfúvásos</a:t>
            </a: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 szakaszok)</a:t>
            </a:r>
          </a:p>
          <a:p>
            <a:pPr marL="0" indent="0">
              <a:buFontTx/>
              <a:buNone/>
              <a:defRPr/>
            </a:pPr>
            <a:r>
              <a:rPr lang="hu-HU" altLang="hu-HU" sz="3200" dirty="0">
                <a:solidFill>
                  <a:srgbClr val="F07D00"/>
                </a:solidFill>
                <a:latin typeface="Myriad Pro Cond" panose="020B0506030403020204" pitchFamily="34" charset="0"/>
              </a:rPr>
              <a:t>- időbeni eloszlás (pl. reggeli lefagyások, őszi átállás, tavaszi átállás!)</a:t>
            </a:r>
          </a:p>
        </p:txBody>
      </p:sp>
    </p:spTree>
    <p:extLst>
      <p:ext uri="{BB962C8B-B14F-4D97-AF65-F5344CB8AC3E}">
        <p14:creationId xmlns:p14="http://schemas.microsoft.com/office/powerpoint/2010/main" val="6212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1884440"/>
            <a:ext cx="8640960" cy="245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A Magyar Közút Nonprofit Zrt.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szerepe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az országos közúthálózat üzemeltetésével és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fenntartásával kapcsolatosan</a:t>
            </a:r>
          </a:p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endParaRPr lang="hu-HU" altLang="hu-HU" sz="2400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hu-HU" alt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Út- hídüzemeltetés</a:t>
            </a:r>
            <a:endParaRPr lang="hu-HU" alt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2052" name="Szövegdoboz 2"/>
          <p:cNvSpPr txBox="1">
            <a:spLocks noChangeArrowheads="1"/>
          </p:cNvSpPr>
          <p:nvPr/>
        </p:nvSpPr>
        <p:spPr bwMode="auto">
          <a:xfrm>
            <a:off x="3988879" y="4929822"/>
            <a:ext cx="3599880" cy="121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None/>
              <a:defRPr sz="320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pPr algn="ctr"/>
            <a:r>
              <a:rPr lang="hu-HU" altLang="hu-HU" sz="2400" dirty="0" smtClean="0"/>
              <a:t>Varga Zoltán</a:t>
            </a:r>
            <a:endParaRPr lang="hu-HU" altLang="hu-HU" sz="2400" dirty="0"/>
          </a:p>
          <a:p>
            <a:pPr algn="ctr"/>
            <a:r>
              <a:rPr lang="hu-HU" altLang="hu-HU" sz="2400" dirty="0" smtClean="0"/>
              <a:t>megyei üzemeltetési és fenntartási osztályvezető</a:t>
            </a:r>
            <a:endParaRPr lang="hu-HU" altLang="hu-HU" sz="2400" dirty="0"/>
          </a:p>
        </p:txBody>
      </p:sp>
      <p:sp>
        <p:nvSpPr>
          <p:cNvPr id="5" name="Szövegdoboz 1"/>
          <p:cNvSpPr txBox="1">
            <a:spLocks noChangeArrowheads="1"/>
          </p:cNvSpPr>
          <p:nvPr/>
        </p:nvSpPr>
        <p:spPr bwMode="auto">
          <a:xfrm>
            <a:off x="2143541" y="1041295"/>
            <a:ext cx="7290556" cy="1255631"/>
          </a:xfrm>
          <a:prstGeom prst="rect">
            <a:avLst/>
          </a:prstGeom>
          <a:extLst/>
        </p:spPr>
        <p:txBody>
          <a:bodyPr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500" baseline="0">
                <a:solidFill>
                  <a:srgbClr val="F07D00"/>
                </a:solidFill>
                <a:latin typeface="Myriad Pro Cond" panose="020B0506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hu-HU" sz="3200" dirty="0" smtClean="0"/>
              <a:t>Útfenntartás – útüzemeltetési kérdések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11336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90918" y="565408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Aki nem vált téli gumiabroncsra, …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Tartalom hely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984" y="1416546"/>
            <a:ext cx="8136958" cy="45695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49" y="1312374"/>
            <a:ext cx="41402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5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pecsma.hu/wp-content/uploads/2013/03/Vesztegeln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44" y="1074743"/>
            <a:ext cx="7668344" cy="510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1"/>
          <p:cNvSpPr txBox="1">
            <a:spLocks noChangeArrowheads="1"/>
          </p:cNvSpPr>
          <p:nvPr/>
        </p:nvSpPr>
        <p:spPr bwMode="auto">
          <a:xfrm>
            <a:off x="516654" y="530715"/>
            <a:ext cx="3154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… az így járhat!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7206018" y="5891104"/>
            <a:ext cx="5240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… minket is akadályoz, …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7997588" y="2988860"/>
            <a:ext cx="423081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574507" y="3960126"/>
            <a:ext cx="423081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8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1"/>
          <p:cNvSpPr txBox="1">
            <a:spLocks noChangeArrowheads="1"/>
          </p:cNvSpPr>
          <p:nvPr/>
        </p:nvSpPr>
        <p:spPr bwMode="auto">
          <a:xfrm>
            <a:off x="994325" y="527089"/>
            <a:ext cx="9541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… abban, hogy legalább ilyen eredményt érjünk el.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7997588" y="2988860"/>
            <a:ext cx="423081" cy="122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2" descr="D:\2019_év\Üzemeltetés_2019\Tél_2018-19\Téli_védekezések_2018-2019\Téli_védekezés_20190103-10\20190109_161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4" y="1500401"/>
            <a:ext cx="9753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52783" y="573224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Egyszer a tél is véget ér: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3" name="Picture 2" descr="D:\2019_év\Üzemeltetés_2019\Gépek_eszközök_2019\Gépszemlék_2019\Tavaszi_gépszemlék_20190403-04\Gépszemle_Szentlőrinc_20190403\20190403_123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4" y="1157999"/>
            <a:ext cx="7124131" cy="53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2507\Pictures\imag175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6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4" r="3401"/>
          <a:stretch/>
        </p:blipFill>
        <p:spPr bwMode="auto">
          <a:xfrm>
            <a:off x="1490522" y="1976"/>
            <a:ext cx="9099175" cy="68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 rot="20816909">
            <a:off x="3874679" y="3291481"/>
            <a:ext cx="66048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60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42299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468339" y="1241400"/>
            <a:ext cx="9559052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Üzemeltetés:</a:t>
            </a:r>
          </a:p>
          <a:p>
            <a:pPr algn="ctr">
              <a:buNone/>
            </a:pPr>
            <a:endParaRPr lang="hu-HU" dirty="0" smtClean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A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közúti forgalom biztonságos és kulturált lebonyolítását elősegítő szolgáltatások összessége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. (OKKSZ)</a:t>
            </a:r>
          </a:p>
        </p:txBody>
      </p:sp>
    </p:spTree>
    <p:extLst>
      <p:ext uri="{BB962C8B-B14F-4D97-AF65-F5344CB8AC3E}">
        <p14:creationId xmlns:p14="http://schemas.microsoft.com/office/powerpoint/2010/main" val="24453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6291\Downloads\prezi\traffic-lights-12528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6820" y="3312341"/>
            <a:ext cx="2825180" cy="337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466328" y="803962"/>
            <a:ext cx="1068779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Üzemeltetés feladatkörei:</a:t>
            </a:r>
          </a:p>
          <a:p>
            <a:pPr algn="ctr">
              <a:buNone/>
            </a:pP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Kezelői feladatok (igazgatás, nyilvántartások, felülvizsgálatok, vagyongazdálkodás)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Általános üzemeltetési feladatok (ellenőrzések és vizsgálatok, ügyelet, közönségszolgáltatás)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Út- és hídüzemeltetési feladatok (növényzet, tisztántartás, úttartozékok, forgalomirányító rendszerek, elemi kár)</a:t>
            </a:r>
          </a:p>
          <a:p>
            <a:pPr marL="457200" indent="-457200">
              <a:buFontTx/>
              <a:buChar char="-"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Téli tisztántartás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22204" y="918142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Útállapot felvétel segédeszköze: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94" y="1935677"/>
            <a:ext cx="5643272" cy="42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2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222204" y="625754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Ügyeleti segédeszközök: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6" y="1382584"/>
            <a:ext cx="5842760" cy="328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15" y="2893325"/>
            <a:ext cx="6311377" cy="35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6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éptalálat a következőre: „megbocsátó környezet”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89" y="2257197"/>
            <a:ext cx="4572000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1"/>
          <p:cNvSpPr txBox="1">
            <a:spLocks noChangeArrowheads="1"/>
          </p:cNvSpPr>
          <p:nvPr/>
        </p:nvSpPr>
        <p:spPr bwMode="auto">
          <a:xfrm>
            <a:off x="1552501" y="528857"/>
            <a:ext cx="95590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Forgalomtechnikát érintő üzemeltetési feladatok egy kis fejlesztéssel:</a:t>
            </a:r>
          </a:p>
        </p:txBody>
      </p:sp>
      <p:sp>
        <p:nvSpPr>
          <p:cNvPr id="3" name="Tartalom helye 2"/>
          <p:cNvSpPr>
            <a:spLocks noGrp="1"/>
          </p:cNvSpPr>
          <p:nvPr>
            <p:ph type="body" sz="quarter" idx="10"/>
          </p:nvPr>
        </p:nvSpPr>
        <p:spPr>
          <a:xfrm>
            <a:off x="480866" y="1773729"/>
            <a:ext cx="7066345" cy="4081117"/>
          </a:xfrm>
          <a:noFill/>
        </p:spPr>
        <p:txBody>
          <a:bodyPr wrap="square" rtlCol="0">
            <a:spAutoFit/>
          </a:bodyPr>
          <a:lstStyle/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Megbocsátó útkörnyezet kialakítása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Közlekedésbiztonsági auditok elvégzése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Forgalmi rend felülvizsgálat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Egységes közúti jelzésrendszer kialakítása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ÚTINFORM szolgálat működtetése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Valós idejű közlekedési monitoring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Közlekedőkkel való kommunikáció javítása</a:t>
            </a:r>
          </a:p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u-HU" sz="3200" dirty="0"/>
              <a:t>Társszervezetekkel való kapcsolattartás, adatcsere javítása</a:t>
            </a:r>
          </a:p>
        </p:txBody>
      </p:sp>
    </p:spTree>
    <p:extLst>
      <p:ext uri="{BB962C8B-B14F-4D97-AF65-F5344CB8AC3E}">
        <p14:creationId xmlns:p14="http://schemas.microsoft.com/office/powerpoint/2010/main" val="3326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D:\Bea\Hornung Bea\Közfogl. 2019\Fotók\201903\20190322_084920_tö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1545894"/>
            <a:ext cx="3930555" cy="2946209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337711" y="778262"/>
            <a:ext cx="9559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Út- hídüzemeltetési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feladatok – nyári időszak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9" name="Picture 6" descr="D:\2018_év\Üzemeltetés_2018\B1_Pécs-felső_2018\Pécs_csatorna_2018\IMG_20180510_083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47" y="1380699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6" y="3007051"/>
            <a:ext cx="4643279" cy="34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3443" y="778262"/>
            <a:ext cx="2636520" cy="261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D:\Bea\Hornung Bea\Közfogl. 2019\Fotók\201903\20190326_093907_tö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31" y="1552870"/>
            <a:ext cx="2599690" cy="346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D:\Bea\Hornung Bea\Közfogl. 2019\Fotók\201903\20190326_091225_tö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1" y="778262"/>
            <a:ext cx="2599690" cy="346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1337711" y="778262"/>
            <a:ext cx="955905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Út- hídüzemeltetési 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feladatok</a:t>
            </a:r>
          </a:p>
          <a:p>
            <a:pPr algn="ctr">
              <a:buNone/>
            </a:pP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	</a:t>
            </a:r>
            <a:r>
              <a:rPr lang="hu-HU" dirty="0" smtClean="0">
                <a:solidFill>
                  <a:srgbClr val="F07D00"/>
                </a:solidFill>
                <a:latin typeface="Myriad Pro Cond" panose="020B0506030403020204" pitchFamily="34" charset="0"/>
              </a:rPr>
              <a:t> </a:t>
            </a:r>
            <a:r>
              <a:rPr lang="hu-HU" dirty="0">
                <a:solidFill>
                  <a:srgbClr val="F07D00"/>
                </a:solidFill>
                <a:latin typeface="Myriad Pro Cond" panose="020B0506030403020204" pitchFamily="34" charset="0"/>
              </a:rPr>
              <a:t>– nyári időszak</a:t>
            </a:r>
            <a:endParaRPr lang="hu-HU" dirty="0">
              <a:solidFill>
                <a:srgbClr val="F07D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0" name="Kép 9" descr="D:\Bea\Hornung Bea\Közfogl. 2019\Fotók\201907\20190708_090701_tö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61" y="2224575"/>
            <a:ext cx="2599690" cy="346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D:\Bea\Hornung Bea\Közfogl. 2019\Fotók\201907\20190708_092009_töm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44" y="3133249"/>
            <a:ext cx="2599690" cy="3464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334</Words>
  <Application>Microsoft Office PowerPoint</Application>
  <PresentationFormat>Egyéni</PresentationFormat>
  <Paragraphs>69</Paragraphs>
  <Slides>24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26" baseType="lpstr">
      <vt:lpstr>Office-téma</vt:lpstr>
      <vt:lpstr>28_Alapértelmezett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Szászi Dániel</dc:creator>
  <cp:lastModifiedBy>Varga Zoltán</cp:lastModifiedBy>
  <cp:revision>133</cp:revision>
  <dcterms:created xsi:type="dcterms:W3CDTF">2018-05-16T07:08:28Z</dcterms:created>
  <dcterms:modified xsi:type="dcterms:W3CDTF">2019-11-27T07:58:51Z</dcterms:modified>
</cp:coreProperties>
</file>