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13"/>
  </p:notesMasterIdLst>
  <p:handoutMasterIdLst>
    <p:handoutMasterId r:id="rId14"/>
  </p:handoutMasterIdLst>
  <p:sldIdLst>
    <p:sldId id="287" r:id="rId3"/>
    <p:sldId id="258" r:id="rId4"/>
    <p:sldId id="328" r:id="rId5"/>
    <p:sldId id="330" r:id="rId6"/>
    <p:sldId id="331" r:id="rId7"/>
    <p:sldId id="332" r:id="rId8"/>
    <p:sldId id="333" r:id="rId9"/>
    <p:sldId id="334" r:id="rId10"/>
    <p:sldId id="335" r:id="rId11"/>
    <p:sldId id="286" r:id="rId12"/>
  </p:sldIdLst>
  <p:sldSz cx="12192000" cy="6858000"/>
  <p:notesSz cx="6669088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46B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0CA06-9DCA-481B-828C-00293797A856}" type="datetimeFigureOut">
              <a:rPr lang="hu-HU" smtClean="0"/>
              <a:t>2019.11.27.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7E25-BA56-48D2-B32D-8913A45FF2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040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16523-7074-4524-B5A0-1EF0A3D67D92}" type="datetimeFigureOut">
              <a:rPr lang="hu-HU" smtClean="0"/>
              <a:t>2019.11.27.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42188-E1B9-4FF5-A343-CC8A00AFAF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9303-0BD5-4E21-9AF0-96E8F45AB5AC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6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_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8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_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 hely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1" y="1733551"/>
            <a:ext cx="4673600" cy="1025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500" baseline="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SLIDE CÍME</a:t>
            </a:r>
            <a:endParaRPr lang="hu-HU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1" y="3040063"/>
            <a:ext cx="4673600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400" b="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1427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_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17"/>
          <p:cNvSpPr>
            <a:spLocks noGrp="1"/>
          </p:cNvSpPr>
          <p:nvPr>
            <p:ph type="body" sz="quarter" idx="10" hasCustomPrompt="1"/>
          </p:nvPr>
        </p:nvSpPr>
        <p:spPr>
          <a:xfrm>
            <a:off x="3803649" y="1415142"/>
            <a:ext cx="4505325" cy="774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500" baseline="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SLIDE CÍME</a:t>
            </a:r>
            <a:endParaRPr lang="hu-HU" dirty="0"/>
          </a:p>
        </p:txBody>
      </p:sp>
      <p:sp>
        <p:nvSpPr>
          <p:cNvPr id="13" name="Szöveg hely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525586" y="2707368"/>
            <a:ext cx="4505325" cy="2233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24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  <p:sp>
        <p:nvSpPr>
          <p:cNvPr id="14" name="Szöveg helye 20"/>
          <p:cNvSpPr>
            <a:spLocks noGrp="1"/>
          </p:cNvSpPr>
          <p:nvPr>
            <p:ph type="body" sz="quarter" idx="12" hasCustomPrompt="1"/>
          </p:nvPr>
        </p:nvSpPr>
        <p:spPr>
          <a:xfrm>
            <a:off x="6178549" y="2707368"/>
            <a:ext cx="4505325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4731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K_Dia2_logonelk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17"/>
          <p:cNvSpPr>
            <a:spLocks noGrp="1"/>
          </p:cNvSpPr>
          <p:nvPr>
            <p:ph type="body" sz="quarter" idx="10" hasCustomPrompt="1"/>
          </p:nvPr>
        </p:nvSpPr>
        <p:spPr>
          <a:xfrm>
            <a:off x="3803649" y="1415142"/>
            <a:ext cx="4505325" cy="774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500" baseline="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SLIDE CÍME</a:t>
            </a:r>
            <a:endParaRPr lang="hu-HU" dirty="0"/>
          </a:p>
        </p:txBody>
      </p:sp>
      <p:sp>
        <p:nvSpPr>
          <p:cNvPr id="13" name="Szöveg hely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525586" y="2707368"/>
            <a:ext cx="4505325" cy="2233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24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  <p:sp>
        <p:nvSpPr>
          <p:cNvPr id="14" name="Szöveg helye 20"/>
          <p:cNvSpPr>
            <a:spLocks noGrp="1"/>
          </p:cNvSpPr>
          <p:nvPr>
            <p:ph type="body" sz="quarter" idx="12" hasCustomPrompt="1"/>
          </p:nvPr>
        </p:nvSpPr>
        <p:spPr>
          <a:xfrm>
            <a:off x="6178549" y="2707368"/>
            <a:ext cx="4505325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  <p:sp>
        <p:nvSpPr>
          <p:cNvPr id="2" name="Téglalap 1"/>
          <p:cNvSpPr/>
          <p:nvPr userDrawn="1"/>
        </p:nvSpPr>
        <p:spPr>
          <a:xfrm>
            <a:off x="8115300" y="5549900"/>
            <a:ext cx="15367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90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_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 helye 17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2114551"/>
            <a:ext cx="3873500" cy="1025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500" b="0" baseline="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SLIDE CÍME</a:t>
            </a:r>
            <a:endParaRPr lang="hu-HU" dirty="0"/>
          </a:p>
        </p:txBody>
      </p:sp>
      <p:sp>
        <p:nvSpPr>
          <p:cNvPr id="17" name="Szöveg helye 20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1" y="3421063"/>
            <a:ext cx="3873500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r>
              <a:rPr lang="hu-HU" dirty="0" smtClean="0"/>
              <a:t> </a:t>
            </a:r>
            <a:r>
              <a:rPr lang="hu-HU" dirty="0" err="1" smtClean="0"/>
              <a:t>nibh</a:t>
            </a:r>
            <a:r>
              <a:rPr lang="hu-HU" dirty="0" smtClean="0"/>
              <a:t> </a:t>
            </a:r>
            <a:r>
              <a:rPr lang="hu-HU" dirty="0" err="1" smtClean="0"/>
              <a:t>euismod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magna</a:t>
            </a:r>
            <a:r>
              <a:rPr lang="hu-HU" dirty="0" smtClean="0"/>
              <a:t> </a:t>
            </a:r>
            <a:r>
              <a:rPr lang="hu-HU" dirty="0" err="1" smtClean="0"/>
              <a:t>aliquam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.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wisi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ad minim </a:t>
            </a:r>
            <a:r>
              <a:rPr lang="hu-HU" dirty="0" err="1" smtClean="0"/>
              <a:t>veniam</a:t>
            </a:r>
            <a:endParaRPr lang="hu-HU" dirty="0" smtClean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2" hasCustomPrompt="1"/>
          </p:nvPr>
        </p:nvSpPr>
        <p:spPr>
          <a:xfrm>
            <a:off x="5054601" y="3421063"/>
            <a:ext cx="1612899" cy="730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200" baseline="0">
                <a:solidFill>
                  <a:srgbClr val="14646B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19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7454901" y="3421062"/>
            <a:ext cx="1612899" cy="730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200" baseline="0">
                <a:solidFill>
                  <a:srgbClr val="14646B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20" name="Szöveg helye 17"/>
          <p:cNvSpPr>
            <a:spLocks noGrp="1"/>
          </p:cNvSpPr>
          <p:nvPr>
            <p:ph type="body" sz="quarter" idx="14" hasCustomPrompt="1"/>
          </p:nvPr>
        </p:nvSpPr>
        <p:spPr>
          <a:xfrm>
            <a:off x="9855201" y="3421062"/>
            <a:ext cx="1612899" cy="730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200" baseline="0">
                <a:solidFill>
                  <a:srgbClr val="14646B"/>
                </a:solidFill>
                <a:latin typeface="Myriad Pro Cond" panose="020B0506030403020204" pitchFamily="34" charset="0"/>
              </a:defRPr>
            </a:lvl1pPr>
          </a:lstStyle>
          <a:p>
            <a:pPr lvl="0"/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22" name="Szöveg hely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054601" y="4322763"/>
            <a:ext cx="1904999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endParaRPr lang="hu-HU" dirty="0" smtClean="0"/>
          </a:p>
        </p:txBody>
      </p:sp>
      <p:sp>
        <p:nvSpPr>
          <p:cNvPr id="25" name="Szöveg helye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29501" y="4322763"/>
            <a:ext cx="1904999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endParaRPr lang="hu-HU" dirty="0" smtClean="0"/>
          </a:p>
        </p:txBody>
      </p:sp>
      <p:sp>
        <p:nvSpPr>
          <p:cNvPr id="26" name="Szöveg helye 20"/>
          <p:cNvSpPr>
            <a:spLocks noGrp="1"/>
          </p:cNvSpPr>
          <p:nvPr>
            <p:ph type="body" sz="quarter" idx="17" hasCustomPrompt="1"/>
          </p:nvPr>
        </p:nvSpPr>
        <p:spPr>
          <a:xfrm>
            <a:off x="9855201" y="4364832"/>
            <a:ext cx="1904999" cy="2233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>
                <a:latin typeface="Myriad Pro" panose="020B0503030403020204" pitchFamily="34" charset="0"/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, </a:t>
            </a:r>
            <a:r>
              <a:rPr lang="hu-HU" dirty="0" err="1" smtClean="0"/>
              <a:t>consectetuer</a:t>
            </a:r>
            <a:r>
              <a:rPr lang="hu-HU" dirty="0" smtClean="0"/>
              <a:t> </a:t>
            </a:r>
            <a:r>
              <a:rPr lang="hu-HU" dirty="0" err="1" smtClean="0"/>
              <a:t>adipiscing</a:t>
            </a:r>
            <a:r>
              <a:rPr lang="hu-HU" dirty="0" smtClean="0"/>
              <a:t> elit, </a:t>
            </a:r>
            <a:r>
              <a:rPr lang="hu-HU" dirty="0" err="1" smtClean="0"/>
              <a:t>sed</a:t>
            </a:r>
            <a:r>
              <a:rPr lang="hu-HU" dirty="0" smtClean="0"/>
              <a:t>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nonummy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5538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2AC6-104E-44D9-AB7B-31BE8775BE2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6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29A16-7E8C-4C4A-8923-224793CA7B8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2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63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71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CBDDE8-E93D-4531-80E4-ACF474F99950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2507\Pictures\imag17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6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4" r="3401"/>
          <a:stretch/>
        </p:blipFill>
        <p:spPr bwMode="auto">
          <a:xfrm>
            <a:off x="1490522" y="1976"/>
            <a:ext cx="9099175" cy="68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 rot="20816909">
            <a:off x="3874679" y="3291481"/>
            <a:ext cx="66048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60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2299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832692"/>
            <a:ext cx="8640960" cy="25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hu-HU" dirty="0">
                <a:solidFill>
                  <a:srgbClr val="F07D00"/>
                </a:solidFill>
                <a:latin typeface="Myriad Pro Cond" panose="020B0506030403020204" pitchFamily="34" charset="0"/>
              </a:rPr>
              <a:t>A Magyar Közút Nonprofit Zrt. 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szerepe </a:t>
            </a:r>
            <a:r>
              <a:rPr lang="hu-HU" dirty="0">
                <a:solidFill>
                  <a:srgbClr val="F07D00"/>
                </a:solidFill>
                <a:latin typeface="Myriad Pro Cond" panose="020B0506030403020204" pitchFamily="34" charset="0"/>
              </a:rPr>
              <a:t>az országos közúthálózat üzemeltetésével és 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fenntartásával 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kapcsolatosan</a:t>
            </a:r>
          </a:p>
          <a:p>
            <a:pPr algn="ctr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hu-HU" altLang="hu-HU" dirty="0">
              <a:solidFill>
                <a:srgbClr val="F07D00"/>
              </a:solidFill>
              <a:latin typeface="Myriad Pro Cond" panose="020B0506030403020204" pitchFamily="34" charset="0"/>
            </a:endParaRPr>
          </a:p>
          <a:p>
            <a:pPr algn="ctr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hu-HU" alt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Utak rendszerezése</a:t>
            </a:r>
            <a:endParaRPr lang="hu-HU" altLang="hu-HU" dirty="0">
              <a:solidFill>
                <a:srgbClr val="F07D00"/>
              </a:solidFill>
              <a:latin typeface="Myriad Pro Cond" panose="020B0506030403020204" pitchFamily="34" charset="0"/>
            </a:endParaRPr>
          </a:p>
        </p:txBody>
      </p:sp>
      <p:sp>
        <p:nvSpPr>
          <p:cNvPr id="2052" name="Szövegdoboz 2"/>
          <p:cNvSpPr txBox="1">
            <a:spLocks noChangeArrowheads="1"/>
          </p:cNvSpPr>
          <p:nvPr/>
        </p:nvSpPr>
        <p:spPr bwMode="auto">
          <a:xfrm>
            <a:off x="3988879" y="4977210"/>
            <a:ext cx="3599880" cy="121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u-HU"/>
            </a:defPPr>
            <a:lvl1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320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 algn="ctr"/>
            <a:r>
              <a:rPr lang="hu-HU" altLang="hu-HU" sz="2400" dirty="0" smtClean="0"/>
              <a:t>Varga Zoltán</a:t>
            </a:r>
            <a:endParaRPr lang="hu-HU" altLang="hu-HU" sz="2400" dirty="0"/>
          </a:p>
          <a:p>
            <a:pPr algn="ctr"/>
            <a:r>
              <a:rPr lang="hu-HU" altLang="hu-HU" sz="2400" dirty="0" smtClean="0"/>
              <a:t>megyei üzemeltetési és fenntartási osztályvezető</a:t>
            </a:r>
            <a:endParaRPr lang="hu-HU" altLang="hu-HU" sz="2400" dirty="0"/>
          </a:p>
        </p:txBody>
      </p:sp>
      <p:sp>
        <p:nvSpPr>
          <p:cNvPr id="5" name="Szövegdoboz 1"/>
          <p:cNvSpPr txBox="1">
            <a:spLocks noChangeArrowheads="1"/>
          </p:cNvSpPr>
          <p:nvPr/>
        </p:nvSpPr>
        <p:spPr bwMode="auto">
          <a:xfrm>
            <a:off x="2143541" y="1041295"/>
            <a:ext cx="7290556" cy="1255631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500" baseline="0">
                <a:solidFill>
                  <a:srgbClr val="F07D00"/>
                </a:solidFill>
                <a:latin typeface="Myriad Pro Cond" panose="020B0506030403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hu-HU" sz="3200" dirty="0" smtClean="0"/>
              <a:t>Útfenntartás – útüzemeltetési kérdések</a:t>
            </a:r>
            <a:endParaRPr lang="hu-HU" altLang="hu-HU" sz="3200" dirty="0"/>
          </a:p>
        </p:txBody>
      </p:sp>
    </p:spTree>
    <p:extLst>
      <p:ext uri="{BB962C8B-B14F-4D97-AF65-F5344CB8AC3E}">
        <p14:creationId xmlns:p14="http://schemas.microsoft.com/office/powerpoint/2010/main" val="11336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133812"/>
            <a:ext cx="9559052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11. Utak rendszerezése: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Közlekedési eszköz szerint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Közlekedési ágazatok szerint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Hozzáférhetőség szerint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Tulajdon szerint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Hálózati szerep szerint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Kiépítettség szerint</a:t>
            </a:r>
            <a:endParaRPr lang="hu-HU" dirty="0">
              <a:solidFill>
                <a:srgbClr val="F07D00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133812"/>
            <a:ext cx="9559052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11. Utak rendszerezése közlekedési eszköz szerint: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Gyalogos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Kerékpáros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Gépjármű forgalmi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Egyéb</a:t>
            </a:r>
          </a:p>
        </p:txBody>
      </p:sp>
    </p:spTree>
    <p:extLst>
      <p:ext uri="{BB962C8B-B14F-4D97-AF65-F5344CB8AC3E}">
        <p14:creationId xmlns:p14="http://schemas.microsoft.com/office/powerpoint/2010/main" val="23606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133812"/>
            <a:ext cx="9559052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11. Utak rendszerezése közlekedési ágazatok szerint: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Vízi (felszín alatti és felszíni)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Szárazföldi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 (felszín alatti v. feletti, vasúti, </a:t>
            </a: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közúti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, kötélpályás)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Légi</a:t>
            </a:r>
            <a:endParaRPr lang="hu-HU" dirty="0">
              <a:solidFill>
                <a:srgbClr val="F07D00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133812"/>
            <a:ext cx="9559052" cy="23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11. Utak rendszerezése hozzáférhetőség szerint: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Zárt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Korlátozott 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(kiegészítő feltételek)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Szabadon hozzáférhető</a:t>
            </a:r>
            <a:endParaRPr lang="hu-HU" dirty="0">
              <a:solidFill>
                <a:srgbClr val="FF0000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133812"/>
            <a:ext cx="9559052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11. Utak rendszerezése tulajdon szerint: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Magán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Köztulajdonú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 (városi, megyei, tartományi, </a:t>
            </a: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országos (állami)</a:t>
            </a: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)</a:t>
            </a:r>
            <a:endParaRPr lang="hu-HU" dirty="0">
              <a:solidFill>
                <a:srgbClr val="F07D00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_D_027-01 LSZL TEN TINA H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 bwMode="auto">
          <a:xfrm>
            <a:off x="4903052" y="1828798"/>
            <a:ext cx="7136548" cy="468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469900" y="1006812"/>
            <a:ext cx="11480800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11. Utak rendszerezése hálózati szerep szerint: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Hálózaton kívüli (elszigetelt)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Helyi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Alsórendű (bekötő és mellékutak)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Országos főutak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Országos gyorsforgalmi utak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Nemzetközi</a:t>
            </a:r>
          </a:p>
          <a:p>
            <a:pPr algn="just">
              <a:buNone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     (egyben az országos hálózat része)</a:t>
            </a:r>
            <a:endParaRPr lang="hu-HU" dirty="0">
              <a:solidFill>
                <a:srgbClr val="FF0000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zövegdoboz 1"/>
          <p:cNvSpPr txBox="1">
            <a:spLocks noChangeArrowheads="1"/>
          </p:cNvSpPr>
          <p:nvPr/>
        </p:nvSpPr>
        <p:spPr bwMode="auto">
          <a:xfrm>
            <a:off x="1468339" y="1133812"/>
            <a:ext cx="9559052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u-HU" dirty="0" smtClean="0">
                <a:solidFill>
                  <a:srgbClr val="F07D00"/>
                </a:solidFill>
                <a:latin typeface="Myriad Pro Cond" panose="020B0506030403020204" pitchFamily="34" charset="0"/>
              </a:rPr>
              <a:t>11. Utak rendszerezése kiépítettség szerint:</a:t>
            </a:r>
            <a:endParaRPr lang="hu-HU" dirty="0">
              <a:solidFill>
                <a:srgbClr val="F07D00"/>
              </a:solidFill>
              <a:latin typeface="Myriad Pro Cond" panose="020B0506030403020204" pitchFamily="34" charset="0"/>
            </a:endParaRPr>
          </a:p>
          <a:p>
            <a:pPr algn="ctr">
              <a:buNone/>
            </a:pPr>
            <a:endParaRPr lang="hu-HU" dirty="0" smtClean="0">
              <a:solidFill>
                <a:srgbClr val="F07D00"/>
              </a:solidFill>
              <a:latin typeface="Myriad Pro Cond" panose="020B0506030403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Kiépítetlen földút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Korlátozottan kiépített, részben burkolt utak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Normál kiépítésű (2 sávos)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Többsávos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Osztott pályás</a:t>
            </a:r>
          </a:p>
          <a:p>
            <a:pPr marL="457200" indent="-457200" algn="just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(</a:t>
            </a:r>
            <a:r>
              <a:rPr lang="hu-HU" dirty="0" err="1" smtClean="0">
                <a:solidFill>
                  <a:srgbClr val="FF0000"/>
                </a:solidFill>
                <a:latin typeface="Myriad Pro Cond" panose="020B0506030403020204" pitchFamily="34" charset="0"/>
              </a:rPr>
              <a:t>IT-vel</a:t>
            </a:r>
            <a:r>
              <a:rPr lang="hu-HU" dirty="0" smtClean="0">
                <a:solidFill>
                  <a:srgbClr val="FF0000"/>
                </a:solidFill>
                <a:latin typeface="Myriad Pro Cond" panose="020B0506030403020204" pitchFamily="34" charset="0"/>
              </a:rPr>
              <a:t> ellátott)</a:t>
            </a:r>
          </a:p>
        </p:txBody>
      </p:sp>
    </p:spTree>
    <p:extLst>
      <p:ext uri="{BB962C8B-B14F-4D97-AF65-F5344CB8AC3E}">
        <p14:creationId xmlns:p14="http://schemas.microsoft.com/office/powerpoint/2010/main" val="26091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8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192</Words>
  <Application>Microsoft Office PowerPoint</Application>
  <PresentationFormat>Egyéni</PresentationFormat>
  <Paragraphs>47</Paragraphs>
  <Slides>10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2" baseType="lpstr">
      <vt:lpstr>Office-téma</vt:lpstr>
      <vt:lpstr>28_Alapértelmezett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Szászi Dániel</dc:creator>
  <cp:lastModifiedBy>Varga Zoltán</cp:lastModifiedBy>
  <cp:revision>72</cp:revision>
  <cp:lastPrinted>2019-11-18T13:02:36Z</cp:lastPrinted>
  <dcterms:created xsi:type="dcterms:W3CDTF">2018-05-16T07:08:28Z</dcterms:created>
  <dcterms:modified xsi:type="dcterms:W3CDTF">2019-11-27T08:27:42Z</dcterms:modified>
</cp:coreProperties>
</file>