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88" r:id="rId5"/>
    <p:sldId id="270" r:id="rId6"/>
    <p:sldId id="284" r:id="rId7"/>
    <p:sldId id="285" r:id="rId8"/>
    <p:sldId id="271" r:id="rId9"/>
    <p:sldId id="273" r:id="rId10"/>
    <p:sldId id="272" r:id="rId11"/>
    <p:sldId id="276" r:id="rId12"/>
    <p:sldId id="277" r:id="rId13"/>
    <p:sldId id="283" r:id="rId14"/>
    <p:sldId id="279" r:id="rId15"/>
    <p:sldId id="280" r:id="rId16"/>
    <p:sldId id="281" r:id="rId17"/>
    <p:sldId id="289" r:id="rId18"/>
    <p:sldId id="282" r:id="rId19"/>
    <p:sldId id="286" r:id="rId20"/>
    <p:sldId id="287" r:id="rId21"/>
    <p:sldId id="268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21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646B"/>
    <a:srgbClr val="F0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-486" y="-96"/>
      </p:cViewPr>
      <p:guideLst>
        <p:guide orient="horz" pos="1321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68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Dia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1289049" y="2089151"/>
            <a:ext cx="4505325" cy="1025204"/>
          </a:xfrm>
        </p:spPr>
        <p:txBody>
          <a:bodyPr>
            <a:noAutofit/>
          </a:bodyPr>
          <a:lstStyle>
            <a:lvl1pPr marL="0" indent="0">
              <a:buNone/>
              <a:defRPr sz="5200" baseline="0">
                <a:solidFill>
                  <a:srgbClr val="F07D00"/>
                </a:solidFill>
                <a:latin typeface="NewsGothicConReg" panose="020B0506040000020004" pitchFamily="34" charset="-18"/>
              </a:defRPr>
            </a:lvl1pPr>
          </a:lstStyle>
          <a:p>
            <a:pPr lvl="0"/>
            <a:r>
              <a:rPr lang="hu-HU" dirty="0" smtClean="0"/>
              <a:t>SLIDE CÍME</a:t>
            </a:r>
            <a:endParaRPr lang="hu-HU" dirty="0"/>
          </a:p>
        </p:txBody>
      </p:sp>
      <p:sp>
        <p:nvSpPr>
          <p:cNvPr id="21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1289049" y="3395663"/>
            <a:ext cx="4505325" cy="2233612"/>
          </a:xfrm>
        </p:spPr>
        <p:txBody>
          <a:bodyPr>
            <a:normAutofit/>
          </a:bodyPr>
          <a:lstStyle>
            <a:lvl1pPr marL="0" indent="0" algn="just">
              <a:buNone/>
              <a:defRPr sz="1800">
                <a:latin typeface="NewsGothicConReg" panose="020B0506040000020004" pitchFamily="34" charset="-18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r>
              <a:rPr lang="hu-HU" dirty="0" smtClean="0"/>
              <a:t>, </a:t>
            </a:r>
            <a:r>
              <a:rPr lang="hu-HU" dirty="0" err="1" smtClean="0"/>
              <a:t>quis</a:t>
            </a:r>
            <a:r>
              <a:rPr lang="hu-HU" dirty="0" smtClean="0"/>
              <a:t> </a:t>
            </a:r>
            <a:r>
              <a:rPr lang="hu-HU" dirty="0" err="1" smtClean="0"/>
              <a:t>nostrud</a:t>
            </a:r>
            <a:r>
              <a:rPr lang="hu-HU" dirty="0" smtClean="0"/>
              <a:t> </a:t>
            </a:r>
            <a:r>
              <a:rPr lang="hu-HU" dirty="0" err="1" smtClean="0"/>
              <a:t>exerci</a:t>
            </a:r>
            <a:r>
              <a:rPr lang="hu-HU" dirty="0" smtClean="0"/>
              <a:t> tation </a:t>
            </a:r>
            <a:r>
              <a:rPr lang="hu-HU" dirty="0" err="1" smtClean="0"/>
              <a:t>ullamcorper</a:t>
            </a:r>
            <a:r>
              <a:rPr lang="hu-HU" dirty="0" smtClean="0"/>
              <a:t> </a:t>
            </a:r>
            <a:r>
              <a:rPr lang="hu-HU" dirty="0" err="1" smtClean="0"/>
              <a:t>suscipit</a:t>
            </a:r>
            <a:r>
              <a:rPr lang="hu-HU" dirty="0" smtClean="0"/>
              <a:t> </a:t>
            </a:r>
            <a:r>
              <a:rPr lang="hu-HU" dirty="0" err="1" smtClean="0"/>
              <a:t>lobortis</a:t>
            </a:r>
            <a:r>
              <a:rPr lang="hu-HU" dirty="0" smtClean="0"/>
              <a:t> </a:t>
            </a:r>
            <a:r>
              <a:rPr lang="hu-HU" dirty="0" err="1" smtClean="0"/>
              <a:t>nisl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aliquip</a:t>
            </a:r>
            <a:r>
              <a:rPr lang="hu-HU" dirty="0" smtClean="0"/>
              <a:t> ex </a:t>
            </a:r>
            <a:r>
              <a:rPr lang="hu-HU" dirty="0" err="1" smtClean="0"/>
              <a:t>ea</a:t>
            </a:r>
            <a:r>
              <a:rPr lang="hu-HU" dirty="0" smtClean="0"/>
              <a:t> </a:t>
            </a:r>
            <a:r>
              <a:rPr lang="hu-HU" dirty="0" err="1" smtClean="0"/>
              <a:t>commodo</a:t>
            </a:r>
            <a:r>
              <a:rPr lang="hu-HU" dirty="0" smtClean="0"/>
              <a:t> </a:t>
            </a:r>
            <a:r>
              <a:rPr lang="hu-HU" dirty="0" err="1" smtClean="0"/>
              <a:t>consequat</a:t>
            </a:r>
            <a:r>
              <a:rPr lang="hu-HU" dirty="0" smtClean="0"/>
              <a:t>. </a:t>
            </a:r>
            <a:r>
              <a:rPr lang="hu-HU" dirty="0" err="1" smtClean="0"/>
              <a:t>Duis</a:t>
            </a:r>
            <a:r>
              <a:rPr lang="hu-HU" dirty="0" smtClean="0"/>
              <a:t> </a:t>
            </a:r>
            <a:r>
              <a:rPr lang="hu-HU" dirty="0" err="1" smtClean="0"/>
              <a:t>autem</a:t>
            </a:r>
            <a:r>
              <a:rPr lang="hu-HU" dirty="0" smtClean="0"/>
              <a:t> </a:t>
            </a:r>
            <a:r>
              <a:rPr lang="hu-HU" dirty="0" err="1" smtClean="0"/>
              <a:t>vel</a:t>
            </a:r>
            <a:r>
              <a:rPr lang="hu-HU" dirty="0" smtClean="0"/>
              <a:t> </a:t>
            </a:r>
            <a:r>
              <a:rPr lang="hu-HU" dirty="0" err="1" smtClean="0"/>
              <a:t>eum</a:t>
            </a:r>
            <a:r>
              <a:rPr lang="hu-HU" dirty="0" smtClean="0"/>
              <a:t> </a:t>
            </a:r>
            <a:r>
              <a:rPr lang="hu-HU" dirty="0" err="1" smtClean="0"/>
              <a:t>iriure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in</a:t>
            </a:r>
          </a:p>
        </p:txBody>
      </p:sp>
    </p:spTree>
    <p:extLst>
      <p:ext uri="{BB962C8B-B14F-4D97-AF65-F5344CB8AC3E}">
        <p14:creationId xmlns:p14="http://schemas.microsoft.com/office/powerpoint/2010/main" val="814273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Dia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3803649" y="1905000"/>
            <a:ext cx="4505325" cy="774700"/>
          </a:xfrm>
        </p:spPr>
        <p:txBody>
          <a:bodyPr>
            <a:noAutofit/>
          </a:bodyPr>
          <a:lstStyle>
            <a:lvl1pPr marL="0" indent="0" algn="ctr">
              <a:buNone/>
              <a:defRPr sz="5200" baseline="0">
                <a:solidFill>
                  <a:srgbClr val="F07D00"/>
                </a:solidFill>
                <a:latin typeface="NewsGothicConReg" panose="020B0506040000020004" pitchFamily="34" charset="-18"/>
              </a:defRPr>
            </a:lvl1pPr>
          </a:lstStyle>
          <a:p>
            <a:pPr lvl="0"/>
            <a:r>
              <a:rPr lang="hu-HU" dirty="0" smtClean="0"/>
              <a:t>SLIDE CÍME</a:t>
            </a:r>
            <a:endParaRPr lang="hu-HU" dirty="0"/>
          </a:p>
        </p:txBody>
      </p:sp>
      <p:sp>
        <p:nvSpPr>
          <p:cNvPr id="13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1550986" y="3197226"/>
            <a:ext cx="4505325" cy="2233612"/>
          </a:xfrm>
        </p:spPr>
        <p:txBody>
          <a:bodyPr>
            <a:normAutofit/>
          </a:bodyPr>
          <a:lstStyle>
            <a:lvl1pPr marL="0" indent="0" algn="just">
              <a:buNone/>
              <a:defRPr sz="1800">
                <a:latin typeface="NewsGothicConReg" panose="020B0506040000020004" pitchFamily="34" charset="-18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r>
              <a:rPr lang="hu-HU" dirty="0" smtClean="0"/>
              <a:t>, </a:t>
            </a:r>
            <a:r>
              <a:rPr lang="hu-HU" dirty="0" err="1" smtClean="0"/>
              <a:t>quis</a:t>
            </a:r>
            <a:r>
              <a:rPr lang="hu-HU" dirty="0" smtClean="0"/>
              <a:t> </a:t>
            </a:r>
            <a:r>
              <a:rPr lang="hu-HU" dirty="0" err="1" smtClean="0"/>
              <a:t>nostrud</a:t>
            </a:r>
            <a:r>
              <a:rPr lang="hu-HU" dirty="0" smtClean="0"/>
              <a:t> </a:t>
            </a:r>
            <a:r>
              <a:rPr lang="hu-HU" dirty="0" err="1" smtClean="0"/>
              <a:t>exerci</a:t>
            </a:r>
            <a:r>
              <a:rPr lang="hu-HU" dirty="0" smtClean="0"/>
              <a:t> tation </a:t>
            </a:r>
            <a:r>
              <a:rPr lang="hu-HU" dirty="0" err="1" smtClean="0"/>
              <a:t>ullamcorper</a:t>
            </a:r>
            <a:r>
              <a:rPr lang="hu-HU" dirty="0" smtClean="0"/>
              <a:t> </a:t>
            </a:r>
            <a:r>
              <a:rPr lang="hu-HU" dirty="0" err="1" smtClean="0"/>
              <a:t>suscipit</a:t>
            </a:r>
            <a:r>
              <a:rPr lang="hu-HU" dirty="0" smtClean="0"/>
              <a:t> </a:t>
            </a:r>
            <a:r>
              <a:rPr lang="hu-HU" dirty="0" err="1" smtClean="0"/>
              <a:t>lobortis</a:t>
            </a:r>
            <a:r>
              <a:rPr lang="hu-HU" dirty="0" smtClean="0"/>
              <a:t> </a:t>
            </a:r>
            <a:r>
              <a:rPr lang="hu-HU" dirty="0" err="1" smtClean="0"/>
              <a:t>nisl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aliquip</a:t>
            </a:r>
            <a:r>
              <a:rPr lang="hu-HU" dirty="0" smtClean="0"/>
              <a:t> ex </a:t>
            </a:r>
            <a:r>
              <a:rPr lang="hu-HU" dirty="0" err="1" smtClean="0"/>
              <a:t>ea</a:t>
            </a:r>
            <a:r>
              <a:rPr lang="hu-HU" dirty="0" smtClean="0"/>
              <a:t> </a:t>
            </a:r>
            <a:r>
              <a:rPr lang="hu-HU" dirty="0" err="1" smtClean="0"/>
              <a:t>commodo</a:t>
            </a:r>
            <a:r>
              <a:rPr lang="hu-HU" dirty="0" smtClean="0"/>
              <a:t> </a:t>
            </a:r>
            <a:r>
              <a:rPr lang="hu-HU" dirty="0" err="1" smtClean="0"/>
              <a:t>consequat</a:t>
            </a:r>
            <a:r>
              <a:rPr lang="hu-HU" dirty="0" smtClean="0"/>
              <a:t>. </a:t>
            </a:r>
            <a:r>
              <a:rPr lang="hu-HU" dirty="0" err="1" smtClean="0"/>
              <a:t>Duis</a:t>
            </a:r>
            <a:r>
              <a:rPr lang="hu-HU" dirty="0" smtClean="0"/>
              <a:t> </a:t>
            </a:r>
            <a:r>
              <a:rPr lang="hu-HU" dirty="0" err="1" smtClean="0"/>
              <a:t>autem</a:t>
            </a:r>
            <a:r>
              <a:rPr lang="hu-HU" dirty="0" smtClean="0"/>
              <a:t> </a:t>
            </a:r>
            <a:r>
              <a:rPr lang="hu-HU" dirty="0" err="1" smtClean="0"/>
              <a:t>vel</a:t>
            </a:r>
            <a:r>
              <a:rPr lang="hu-HU" dirty="0" smtClean="0"/>
              <a:t> </a:t>
            </a:r>
            <a:r>
              <a:rPr lang="hu-HU" dirty="0" err="1" smtClean="0"/>
              <a:t>eum</a:t>
            </a:r>
            <a:r>
              <a:rPr lang="hu-HU" dirty="0" smtClean="0"/>
              <a:t> </a:t>
            </a:r>
            <a:r>
              <a:rPr lang="hu-HU" dirty="0" err="1" smtClean="0"/>
              <a:t>iriure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in</a:t>
            </a:r>
          </a:p>
        </p:txBody>
      </p:sp>
      <p:sp>
        <p:nvSpPr>
          <p:cNvPr id="14" name="Szöveg helye 20"/>
          <p:cNvSpPr>
            <a:spLocks noGrp="1"/>
          </p:cNvSpPr>
          <p:nvPr>
            <p:ph type="body" sz="quarter" idx="12" hasCustomPrompt="1"/>
          </p:nvPr>
        </p:nvSpPr>
        <p:spPr>
          <a:xfrm>
            <a:off x="6153149" y="3197226"/>
            <a:ext cx="4505325" cy="2233612"/>
          </a:xfrm>
        </p:spPr>
        <p:txBody>
          <a:bodyPr>
            <a:normAutofit/>
          </a:bodyPr>
          <a:lstStyle>
            <a:lvl1pPr marL="0" indent="0" algn="just">
              <a:buNone/>
              <a:defRPr sz="1800">
                <a:latin typeface="NewsGothicConReg" panose="020B0506040000020004" pitchFamily="34" charset="-18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r>
              <a:rPr lang="hu-HU" dirty="0" smtClean="0"/>
              <a:t>, </a:t>
            </a:r>
            <a:r>
              <a:rPr lang="hu-HU" dirty="0" err="1" smtClean="0"/>
              <a:t>quis</a:t>
            </a:r>
            <a:r>
              <a:rPr lang="hu-HU" dirty="0" smtClean="0"/>
              <a:t> </a:t>
            </a:r>
            <a:r>
              <a:rPr lang="hu-HU" dirty="0" err="1" smtClean="0"/>
              <a:t>nostrud</a:t>
            </a:r>
            <a:r>
              <a:rPr lang="hu-HU" dirty="0" smtClean="0"/>
              <a:t> </a:t>
            </a:r>
            <a:r>
              <a:rPr lang="hu-HU" dirty="0" err="1" smtClean="0"/>
              <a:t>exerci</a:t>
            </a:r>
            <a:r>
              <a:rPr lang="hu-HU" dirty="0" smtClean="0"/>
              <a:t> tation </a:t>
            </a:r>
            <a:r>
              <a:rPr lang="hu-HU" dirty="0" err="1" smtClean="0"/>
              <a:t>ullamcorper</a:t>
            </a:r>
            <a:r>
              <a:rPr lang="hu-HU" dirty="0" smtClean="0"/>
              <a:t> </a:t>
            </a:r>
            <a:r>
              <a:rPr lang="hu-HU" dirty="0" err="1" smtClean="0"/>
              <a:t>suscipit</a:t>
            </a:r>
            <a:r>
              <a:rPr lang="hu-HU" dirty="0" smtClean="0"/>
              <a:t> </a:t>
            </a:r>
            <a:r>
              <a:rPr lang="hu-HU" dirty="0" err="1" smtClean="0"/>
              <a:t>lobortis</a:t>
            </a:r>
            <a:r>
              <a:rPr lang="hu-HU" dirty="0" smtClean="0"/>
              <a:t> </a:t>
            </a:r>
            <a:r>
              <a:rPr lang="hu-HU" dirty="0" err="1" smtClean="0"/>
              <a:t>nisl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aliquip</a:t>
            </a:r>
            <a:r>
              <a:rPr lang="hu-HU" dirty="0" smtClean="0"/>
              <a:t> ex </a:t>
            </a:r>
            <a:r>
              <a:rPr lang="hu-HU" dirty="0" err="1" smtClean="0"/>
              <a:t>ea</a:t>
            </a:r>
            <a:r>
              <a:rPr lang="hu-HU" dirty="0" smtClean="0"/>
              <a:t> </a:t>
            </a:r>
            <a:r>
              <a:rPr lang="hu-HU" dirty="0" err="1" smtClean="0"/>
              <a:t>commodo</a:t>
            </a:r>
            <a:r>
              <a:rPr lang="hu-HU" dirty="0" smtClean="0"/>
              <a:t> </a:t>
            </a:r>
            <a:r>
              <a:rPr lang="hu-HU" dirty="0" err="1" smtClean="0"/>
              <a:t>consequat</a:t>
            </a:r>
            <a:r>
              <a:rPr lang="hu-HU" dirty="0" smtClean="0"/>
              <a:t>. </a:t>
            </a:r>
            <a:r>
              <a:rPr lang="hu-HU" dirty="0" err="1" smtClean="0"/>
              <a:t>Duis</a:t>
            </a:r>
            <a:r>
              <a:rPr lang="hu-HU" dirty="0" smtClean="0"/>
              <a:t> </a:t>
            </a:r>
            <a:r>
              <a:rPr lang="hu-HU" dirty="0" err="1" smtClean="0"/>
              <a:t>autem</a:t>
            </a:r>
            <a:r>
              <a:rPr lang="hu-HU" dirty="0" smtClean="0"/>
              <a:t> </a:t>
            </a:r>
            <a:r>
              <a:rPr lang="hu-HU" dirty="0" err="1" smtClean="0"/>
              <a:t>vel</a:t>
            </a:r>
            <a:r>
              <a:rPr lang="hu-HU" dirty="0" smtClean="0"/>
              <a:t> </a:t>
            </a:r>
            <a:r>
              <a:rPr lang="hu-HU" dirty="0" err="1" smtClean="0"/>
              <a:t>eum</a:t>
            </a:r>
            <a:r>
              <a:rPr lang="hu-HU" dirty="0" smtClean="0"/>
              <a:t> </a:t>
            </a:r>
            <a:r>
              <a:rPr lang="hu-HU" dirty="0" err="1" smtClean="0"/>
              <a:t>iriure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in</a:t>
            </a:r>
          </a:p>
        </p:txBody>
      </p:sp>
    </p:spTree>
    <p:extLst>
      <p:ext uri="{BB962C8B-B14F-4D97-AF65-F5344CB8AC3E}">
        <p14:creationId xmlns:p14="http://schemas.microsoft.com/office/powerpoint/2010/main" val="194731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Dia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660401" y="2114551"/>
            <a:ext cx="3873500" cy="1025204"/>
          </a:xfrm>
        </p:spPr>
        <p:txBody>
          <a:bodyPr>
            <a:noAutofit/>
          </a:bodyPr>
          <a:lstStyle>
            <a:lvl1pPr marL="0" indent="0">
              <a:buNone/>
              <a:defRPr sz="5200" baseline="0">
                <a:solidFill>
                  <a:srgbClr val="F07D00"/>
                </a:solidFill>
                <a:latin typeface="NewsGothicConReg" panose="020B0506040000020004" pitchFamily="34" charset="-18"/>
              </a:defRPr>
            </a:lvl1pPr>
          </a:lstStyle>
          <a:p>
            <a:pPr lvl="0"/>
            <a:r>
              <a:rPr lang="hu-HU" dirty="0" smtClean="0"/>
              <a:t>SLIDE CÍME</a:t>
            </a:r>
            <a:endParaRPr lang="hu-HU" dirty="0"/>
          </a:p>
        </p:txBody>
      </p:sp>
      <p:sp>
        <p:nvSpPr>
          <p:cNvPr id="17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660401" y="3421063"/>
            <a:ext cx="3873500" cy="2233612"/>
          </a:xfrm>
        </p:spPr>
        <p:txBody>
          <a:bodyPr>
            <a:normAutofit/>
          </a:bodyPr>
          <a:lstStyle>
            <a:lvl1pPr marL="0" indent="0" algn="just">
              <a:buNone/>
              <a:defRPr sz="1800">
                <a:latin typeface="NewsGothicConReg" panose="020B0506040000020004" pitchFamily="34" charset="-18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r>
              <a:rPr lang="hu-HU" dirty="0" smtClean="0"/>
              <a:t>, </a:t>
            </a:r>
            <a:r>
              <a:rPr lang="hu-HU" dirty="0" err="1" smtClean="0"/>
              <a:t>quis</a:t>
            </a:r>
            <a:r>
              <a:rPr lang="hu-HU" dirty="0" smtClean="0"/>
              <a:t> </a:t>
            </a:r>
            <a:r>
              <a:rPr lang="hu-HU" dirty="0" err="1" smtClean="0"/>
              <a:t>nostrud</a:t>
            </a:r>
            <a:r>
              <a:rPr lang="hu-HU" dirty="0" smtClean="0"/>
              <a:t> </a:t>
            </a:r>
            <a:r>
              <a:rPr lang="hu-HU" dirty="0" err="1" smtClean="0"/>
              <a:t>exerci</a:t>
            </a:r>
            <a:r>
              <a:rPr lang="hu-HU" dirty="0" smtClean="0"/>
              <a:t> tation </a:t>
            </a:r>
            <a:r>
              <a:rPr lang="hu-HU" dirty="0" err="1" smtClean="0"/>
              <a:t>ullamcorper</a:t>
            </a:r>
            <a:r>
              <a:rPr lang="hu-HU" dirty="0" smtClean="0"/>
              <a:t> </a:t>
            </a:r>
            <a:r>
              <a:rPr lang="hu-HU" dirty="0" err="1" smtClean="0"/>
              <a:t>suscipit</a:t>
            </a:r>
            <a:r>
              <a:rPr lang="hu-HU" dirty="0" smtClean="0"/>
              <a:t> </a:t>
            </a:r>
            <a:r>
              <a:rPr lang="hu-HU" dirty="0" err="1" smtClean="0"/>
              <a:t>lobortis</a:t>
            </a:r>
            <a:r>
              <a:rPr lang="hu-HU" dirty="0" smtClean="0"/>
              <a:t> </a:t>
            </a:r>
            <a:r>
              <a:rPr lang="hu-HU" dirty="0" err="1" smtClean="0"/>
              <a:t>nisl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aliquip</a:t>
            </a:r>
            <a:r>
              <a:rPr lang="hu-HU" dirty="0" smtClean="0"/>
              <a:t> ex </a:t>
            </a:r>
            <a:r>
              <a:rPr lang="hu-HU" dirty="0" err="1" smtClean="0"/>
              <a:t>ea</a:t>
            </a:r>
            <a:r>
              <a:rPr lang="hu-HU" dirty="0" smtClean="0"/>
              <a:t> </a:t>
            </a:r>
            <a:r>
              <a:rPr lang="hu-HU" dirty="0" err="1" smtClean="0"/>
              <a:t>commodo</a:t>
            </a:r>
            <a:r>
              <a:rPr lang="hu-HU" dirty="0" smtClean="0"/>
              <a:t> </a:t>
            </a:r>
            <a:r>
              <a:rPr lang="hu-HU" dirty="0" err="1" smtClean="0"/>
              <a:t>consequat</a:t>
            </a:r>
            <a:r>
              <a:rPr lang="hu-HU" dirty="0" smtClean="0"/>
              <a:t>. </a:t>
            </a:r>
            <a:r>
              <a:rPr lang="hu-HU" dirty="0" err="1" smtClean="0"/>
              <a:t>Duis</a:t>
            </a:r>
            <a:r>
              <a:rPr lang="hu-HU" dirty="0" smtClean="0"/>
              <a:t> </a:t>
            </a:r>
            <a:r>
              <a:rPr lang="hu-HU" dirty="0" err="1" smtClean="0"/>
              <a:t>autem</a:t>
            </a:r>
            <a:r>
              <a:rPr lang="hu-HU" dirty="0" smtClean="0"/>
              <a:t> </a:t>
            </a:r>
            <a:r>
              <a:rPr lang="hu-HU" dirty="0" err="1" smtClean="0"/>
              <a:t>vel</a:t>
            </a:r>
            <a:r>
              <a:rPr lang="hu-HU" dirty="0" smtClean="0"/>
              <a:t> </a:t>
            </a:r>
            <a:r>
              <a:rPr lang="hu-HU" dirty="0" err="1" smtClean="0"/>
              <a:t>eum</a:t>
            </a:r>
            <a:r>
              <a:rPr lang="hu-HU" dirty="0" smtClean="0"/>
              <a:t> </a:t>
            </a:r>
            <a:r>
              <a:rPr lang="hu-HU" dirty="0" err="1" smtClean="0"/>
              <a:t>iriure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in</a:t>
            </a:r>
          </a:p>
        </p:txBody>
      </p:sp>
      <p:sp>
        <p:nvSpPr>
          <p:cNvPr id="18" name="Szöveg helye 17"/>
          <p:cNvSpPr>
            <a:spLocks noGrp="1"/>
          </p:cNvSpPr>
          <p:nvPr>
            <p:ph type="body" sz="quarter" idx="12" hasCustomPrompt="1"/>
          </p:nvPr>
        </p:nvSpPr>
        <p:spPr>
          <a:xfrm>
            <a:off x="5054601" y="3421063"/>
            <a:ext cx="1612899" cy="730249"/>
          </a:xfrm>
        </p:spPr>
        <p:txBody>
          <a:bodyPr>
            <a:noAutofit/>
          </a:bodyPr>
          <a:lstStyle>
            <a:lvl1pPr marL="0" indent="0" algn="ctr">
              <a:buNone/>
              <a:defRPr sz="5200" baseline="0">
                <a:solidFill>
                  <a:srgbClr val="14646B"/>
                </a:solidFill>
                <a:latin typeface="NewsGothicConReg" panose="020B0506040000020004" pitchFamily="34" charset="-18"/>
              </a:defRPr>
            </a:lvl1pPr>
          </a:lstStyle>
          <a:p>
            <a:pPr lvl="0"/>
            <a:r>
              <a:rPr lang="hu-HU" dirty="0" smtClean="0"/>
              <a:t>CÍM</a:t>
            </a:r>
            <a:endParaRPr lang="hu-HU" dirty="0"/>
          </a:p>
        </p:txBody>
      </p:sp>
      <p:sp>
        <p:nvSpPr>
          <p:cNvPr id="19" name="Szöveg helye 17"/>
          <p:cNvSpPr>
            <a:spLocks noGrp="1"/>
          </p:cNvSpPr>
          <p:nvPr>
            <p:ph type="body" sz="quarter" idx="13" hasCustomPrompt="1"/>
          </p:nvPr>
        </p:nvSpPr>
        <p:spPr>
          <a:xfrm>
            <a:off x="7454901" y="3421062"/>
            <a:ext cx="1612899" cy="730249"/>
          </a:xfrm>
        </p:spPr>
        <p:txBody>
          <a:bodyPr>
            <a:noAutofit/>
          </a:bodyPr>
          <a:lstStyle>
            <a:lvl1pPr marL="0" indent="0" algn="ctr">
              <a:buNone/>
              <a:defRPr sz="5200" baseline="0">
                <a:solidFill>
                  <a:srgbClr val="14646B"/>
                </a:solidFill>
                <a:latin typeface="NewsGothicConReg" panose="020B0506040000020004" pitchFamily="34" charset="-18"/>
              </a:defRPr>
            </a:lvl1pPr>
          </a:lstStyle>
          <a:p>
            <a:pPr lvl="0"/>
            <a:r>
              <a:rPr lang="hu-HU" dirty="0" smtClean="0"/>
              <a:t>CÍM</a:t>
            </a:r>
            <a:endParaRPr lang="hu-HU" dirty="0"/>
          </a:p>
        </p:txBody>
      </p:sp>
      <p:sp>
        <p:nvSpPr>
          <p:cNvPr id="20" name="Szöveg helye 17"/>
          <p:cNvSpPr>
            <a:spLocks noGrp="1"/>
          </p:cNvSpPr>
          <p:nvPr>
            <p:ph type="body" sz="quarter" idx="14" hasCustomPrompt="1"/>
          </p:nvPr>
        </p:nvSpPr>
        <p:spPr>
          <a:xfrm>
            <a:off x="9855201" y="3421062"/>
            <a:ext cx="1612899" cy="730249"/>
          </a:xfrm>
        </p:spPr>
        <p:txBody>
          <a:bodyPr>
            <a:noAutofit/>
          </a:bodyPr>
          <a:lstStyle>
            <a:lvl1pPr marL="0" indent="0" algn="ctr">
              <a:buNone/>
              <a:defRPr sz="5200" baseline="0">
                <a:solidFill>
                  <a:srgbClr val="14646B"/>
                </a:solidFill>
                <a:latin typeface="NewsGothicConReg" panose="020B0506040000020004" pitchFamily="34" charset="-18"/>
              </a:defRPr>
            </a:lvl1pPr>
          </a:lstStyle>
          <a:p>
            <a:pPr lvl="0"/>
            <a:r>
              <a:rPr lang="hu-HU" dirty="0" smtClean="0"/>
              <a:t>CÍM</a:t>
            </a:r>
            <a:endParaRPr lang="hu-HU" dirty="0"/>
          </a:p>
        </p:txBody>
      </p:sp>
      <p:sp>
        <p:nvSpPr>
          <p:cNvPr id="22" name="Szöveg helye 20"/>
          <p:cNvSpPr>
            <a:spLocks noGrp="1"/>
          </p:cNvSpPr>
          <p:nvPr>
            <p:ph type="body" sz="quarter" idx="15" hasCustomPrompt="1"/>
          </p:nvPr>
        </p:nvSpPr>
        <p:spPr>
          <a:xfrm>
            <a:off x="5054601" y="4322763"/>
            <a:ext cx="1904999" cy="223361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NewsGothicConReg" panose="020B0506040000020004" pitchFamily="34" charset="-18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</a:p>
        </p:txBody>
      </p:sp>
      <p:sp>
        <p:nvSpPr>
          <p:cNvPr id="25" name="Szöveg helye 20"/>
          <p:cNvSpPr>
            <a:spLocks noGrp="1"/>
          </p:cNvSpPr>
          <p:nvPr>
            <p:ph type="body" sz="quarter" idx="16" hasCustomPrompt="1"/>
          </p:nvPr>
        </p:nvSpPr>
        <p:spPr>
          <a:xfrm>
            <a:off x="7429501" y="4322763"/>
            <a:ext cx="1904999" cy="223361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NewsGothicConReg" panose="020B0506040000020004" pitchFamily="34" charset="-18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</a:p>
        </p:txBody>
      </p:sp>
      <p:sp>
        <p:nvSpPr>
          <p:cNvPr id="26" name="Szöveg helye 20"/>
          <p:cNvSpPr>
            <a:spLocks noGrp="1"/>
          </p:cNvSpPr>
          <p:nvPr>
            <p:ph type="body" sz="quarter" idx="17" hasCustomPrompt="1"/>
          </p:nvPr>
        </p:nvSpPr>
        <p:spPr>
          <a:xfrm>
            <a:off x="9855201" y="4364832"/>
            <a:ext cx="1904999" cy="223361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NewsGothicConReg" panose="020B0506040000020004" pitchFamily="34" charset="-18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55382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9F13-F030-4A39-B8EC-165869369129}" type="datetimeFigureOut">
              <a:rPr lang="hu-HU" smtClean="0"/>
              <a:t>2019.11.07.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CD146-8E12-4E8E-B365-E3CAF2A08F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963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inform.hu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69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56770" y="895545"/>
            <a:ext cx="7001094" cy="1456766"/>
          </a:xfrm>
        </p:spPr>
        <p:txBody>
          <a:bodyPr/>
          <a:lstStyle/>
          <a:p>
            <a:r>
              <a:rPr lang="hu-HU" dirty="0" smtClean="0"/>
              <a:t>PREVENTÍV VÉDEKEZÉS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189722" y="2101026"/>
            <a:ext cx="6044813" cy="49349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48 KILOMÉTEREN HÓFOGÓ RÁCSOKAT HELYEZÜNK KI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28 KILOMÉTEREN HÓVÉDŐ ERDŐSÁVOK VANNAK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9887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59411" y="895545"/>
            <a:ext cx="6924312" cy="1456766"/>
          </a:xfrm>
        </p:spPr>
        <p:txBody>
          <a:bodyPr/>
          <a:lstStyle/>
          <a:p>
            <a:r>
              <a:rPr lang="hu-HU" dirty="0" smtClean="0"/>
              <a:t>MILYEN INFORMÁCIÓK ALAPJÁN AVATKOZUNK BE?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192363" y="2547756"/>
            <a:ext cx="5968029" cy="448823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EGYÜTTMŰKÖDÉSI MEGÁLLAPODÁS AZ ORSZÁGOS METEOROLÓGIAI SZOLGÁLATTAL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SAJÁT ÚTMETEOROLÓGIAI HÁLÓZAT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ÚTELLENŐRÖK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KATASZTRÓFAVÉDELEM, RENDŐRSÉG, TÁRSSZERVEK INFORMÁCIÓI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LAKOSSÁGI BEJELENTÉSEK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27256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59411" y="895545"/>
            <a:ext cx="6924312" cy="1456766"/>
          </a:xfrm>
        </p:spPr>
        <p:txBody>
          <a:bodyPr/>
          <a:lstStyle/>
          <a:p>
            <a:r>
              <a:rPr lang="hu-HU" dirty="0" smtClean="0"/>
              <a:t>FEKETÉK ÉS SZÁRAZAK LESZNEK AZ UTAK TÉLEN?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192363" y="2352311"/>
            <a:ext cx="5968029" cy="4683683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MINDEN EMBERI ÉS ESZKÖZ ERŐFORRÁSUNKKAL AZON DOLGOZUNK MAJD, HOGY A BIZTONSÁGOS KÖZLEKEDÉS FELTÉTELEI ADOTTAK LEGYENEK, DE: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LEHETNEK OLYAN IDŐSZAKOK, AMIKOR A FOLYAMATOS MUNKAVÉGZÉSÜNK MELLETT IS TÉLIESEBB ÚTVISZONYOK LESZNEK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EGY-EGY MUNKAGÉPRE ŐRJÁRATOS KÖRZETEKBEN 30-35 KM, RAJONOS ÚTVONALAKON 70-80 KILOMÉTERNYI TERÜLET JUT, AMELYRE ADOTT ESETBEN TÖBBSZÖR IS VISSZA KELL TÉRNI, FŐLEG FOLYAMATOS HAVAZÁS ESETÉN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EGY-EGY MUNKAGÉP FORDULÓKÖRE 2-5 ÓRA, ENNYI IDŐ ALATT ÚJRA HAVAS LEHET A BURKOLAT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/>
              <a:t>A HÓ EKÉZÉSÉT AKKOR TUDJUK ELKEZDENI, HA A LEHULLOTT HÓ ELÉRI A TECHNOLÓGIA SZERINT VASTAGSÁGOT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02894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59411" y="895545"/>
            <a:ext cx="6924312" cy="1456766"/>
          </a:xfrm>
        </p:spPr>
        <p:txBody>
          <a:bodyPr/>
          <a:lstStyle/>
          <a:p>
            <a:r>
              <a:rPr lang="hu-HU" dirty="0" smtClean="0"/>
              <a:t>ÍGY DOLGOZUNK MI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258267" y="2352311"/>
            <a:ext cx="5968029" cy="46836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</p:txBody>
      </p:sp>
      <p:pic>
        <p:nvPicPr>
          <p:cNvPr id="5" name="fmr_video_0219-02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140" y="2092039"/>
            <a:ext cx="6878594" cy="38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66957" y="895545"/>
            <a:ext cx="6966194" cy="1456766"/>
          </a:xfrm>
        </p:spPr>
        <p:txBody>
          <a:bodyPr/>
          <a:lstStyle/>
          <a:p>
            <a:r>
              <a:rPr lang="hu-HU" dirty="0" smtClean="0"/>
              <a:t>KIEMELT IDŐJÁRÁSI HELYZETEK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216385" y="2547756"/>
            <a:ext cx="6009911" cy="448823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HÓFÚVÁSOK: A NAGYOBB SZÉLLÖKÉSEK FOLYAMATOSAN VISSZAHORDHATJÁK A HAVAT A BURKOLATRA – SZÓ SZERINT SZÉLMALOM HARCRÓL BESZÉLHETÜNK.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ÓNOS ESŐ: A MEGELŐZŐ JELLEGGEL KIJUTTATOTT SÍKOSSÁGMENTESÍTŐ ANYAGOKAT IS LEMOSHATJA A BURKOLATRÓL AZ ÓNOS ESŐ, AMI AZONNAL A BURKOLATRA FAGY.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>
                <a:solidFill>
                  <a:srgbClr val="FF0000"/>
                </a:solidFill>
              </a:rPr>
              <a:t>HA A FENTI IDŐJÁRÁSI VISZONYOKRÓL ADUNK KI FELHÍVÁST MI VAGY PARTNEREINK, ÉRDEMES KOMOLYAN VENNI!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63824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58719" y="895545"/>
            <a:ext cx="6966194" cy="1456766"/>
          </a:xfrm>
        </p:spPr>
        <p:txBody>
          <a:bodyPr/>
          <a:lstStyle/>
          <a:p>
            <a:r>
              <a:rPr lang="hu-HU" dirty="0" smtClean="0"/>
              <a:t>MIT TESZÜNK, MÍG NEM LESZ TÉLI IDŐJÁRÁS?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216385" y="2547756"/>
            <a:ext cx="6009911" cy="448823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FOLYTATJUK A LOKÁLIS BURKOLATJAVÍTÁSI MUNKÁKAT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FOLYTATJUK A MEGKEZDETT ÚTFELÚJÍTÁSI MUNKÁKAT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KIHELYEZZÜK A HÓFOGÓ RÁCSOKAT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VEGETÁCIÓS IDŐSZAKON KÍVÜLI NÖVÉNYZETGONDOZÁSI MUNKÁKAT VÉGZÜNK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CSERÉLJÜK A SÉRÜLT SZALAGKORLÁTOKAT ÉS PÓTOLJUK AZ ÚTSZÉLJELZŐKET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06539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58719" y="895545"/>
            <a:ext cx="6966194" cy="1456766"/>
          </a:xfrm>
        </p:spPr>
        <p:txBody>
          <a:bodyPr/>
          <a:lstStyle/>
          <a:p>
            <a:r>
              <a:rPr lang="hu-HU" dirty="0" smtClean="0"/>
              <a:t>HOL TÁJÉKOZÓDHATNAK</a:t>
            </a:r>
            <a:br>
              <a:rPr lang="hu-HU" dirty="0" smtClean="0"/>
            </a:br>
            <a:r>
              <a:rPr lang="hu-HU" dirty="0" smtClean="0"/>
              <a:t>A KÖZLEKEDŐK?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216385" y="2547756"/>
            <a:ext cx="6009911" cy="448823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>
                <a:hlinkClick r:id="rId2"/>
              </a:rPr>
              <a:t>WWW.UTINFORM.HU</a:t>
            </a:r>
            <a:endParaRPr lang="hu-HU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ÚTINFORM SZOLGÁLAT: +36-1-336-2400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WEBKAMERÁK: KAMERA.KOZUT.HU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MEGYEI DISZPÉCSERSZOLGÁLATOK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89985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280865" y="948105"/>
            <a:ext cx="6323135" cy="1025204"/>
          </a:xfrm>
        </p:spPr>
        <p:txBody>
          <a:bodyPr/>
          <a:lstStyle/>
          <a:p>
            <a:r>
              <a:rPr lang="hu-HU" dirty="0" smtClean="0"/>
              <a:t>Megyei telefonszámok ügyeleten</a:t>
            </a:r>
            <a:endParaRPr lang="hu-HU" dirty="0"/>
          </a:p>
        </p:txBody>
      </p:sp>
      <p:sp>
        <p:nvSpPr>
          <p:cNvPr id="5" name="Tartalom helye 2"/>
          <p:cNvSpPr txBox="1">
            <a:spLocks/>
          </p:cNvSpPr>
          <p:nvPr/>
        </p:nvSpPr>
        <p:spPr bwMode="auto">
          <a:xfrm>
            <a:off x="358898" y="2751015"/>
            <a:ext cx="6510825" cy="3591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latin typeface="NewsGothicConReg" panose="020B0506040000020004" pitchFamily="34" charset="-1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hu-HU" altLang="hu-HU" sz="2400" dirty="0"/>
              <a:t>Baranya </a:t>
            </a:r>
            <a:r>
              <a:rPr lang="hu-HU" altLang="hu-HU" sz="2400" dirty="0" smtClean="0"/>
              <a:t>megye:	72/819-351</a:t>
            </a:r>
            <a:r>
              <a:rPr lang="hu-HU" altLang="hu-HU" sz="2400" dirty="0"/>
              <a:t>, 72/819-352, </a:t>
            </a:r>
            <a:endParaRPr lang="hu-HU" altLang="hu-HU" sz="2400" dirty="0" smtClean="0"/>
          </a:p>
          <a:p>
            <a:r>
              <a:rPr lang="hu-HU" altLang="hu-HU" sz="2400" dirty="0" smtClean="0"/>
              <a:t>	e-mail:	</a:t>
            </a:r>
            <a:r>
              <a:rPr lang="hu-HU" altLang="hu-HU" sz="2400" dirty="0" err="1" smtClean="0"/>
              <a:t>ugyelet</a:t>
            </a:r>
            <a:r>
              <a:rPr lang="hu-HU" altLang="hu-HU" sz="2400" dirty="0" smtClean="0"/>
              <a:t>@</a:t>
            </a:r>
            <a:r>
              <a:rPr lang="hu-HU" altLang="hu-HU" sz="2400" dirty="0" err="1" smtClean="0"/>
              <a:t>baranya.kozut.hu</a:t>
            </a:r>
            <a:endParaRPr lang="hu-HU" altLang="hu-HU" sz="2400" dirty="0"/>
          </a:p>
          <a:p>
            <a:endParaRPr lang="hu-HU" altLang="hu-HU" sz="2400" dirty="0" smtClean="0"/>
          </a:p>
          <a:p>
            <a:r>
              <a:rPr lang="hu-HU" altLang="hu-HU" sz="2400" dirty="0" smtClean="0"/>
              <a:t>Tolna megye:	74/819-500</a:t>
            </a:r>
            <a:endParaRPr lang="hu-HU" altLang="hu-HU" sz="2400" dirty="0"/>
          </a:p>
          <a:p>
            <a:r>
              <a:rPr lang="hu-HU" altLang="hu-HU" sz="2400" dirty="0"/>
              <a:t>	</a:t>
            </a:r>
            <a:r>
              <a:rPr lang="hu-HU" altLang="hu-HU" sz="2400" dirty="0" smtClean="0"/>
              <a:t>e-mail</a:t>
            </a:r>
            <a:r>
              <a:rPr lang="hu-HU" altLang="hu-HU" sz="2400" dirty="0"/>
              <a:t>: </a:t>
            </a:r>
            <a:r>
              <a:rPr lang="hu-HU" altLang="hu-HU" sz="2400" dirty="0" smtClean="0"/>
              <a:t>	</a:t>
            </a:r>
            <a:r>
              <a:rPr lang="hu-HU" altLang="hu-HU" sz="2400" dirty="0" err="1" smtClean="0"/>
              <a:t>ugyelet</a:t>
            </a:r>
            <a:r>
              <a:rPr lang="hu-HU" altLang="hu-HU" sz="2400" dirty="0" smtClean="0"/>
              <a:t>@</a:t>
            </a:r>
            <a:r>
              <a:rPr lang="hu-HU" altLang="hu-HU" sz="2400" dirty="0" err="1" smtClean="0"/>
              <a:t>tolna.kozut.hu</a:t>
            </a:r>
            <a:endParaRPr lang="hu-HU" altLang="hu-HU" sz="2400" dirty="0" smtClean="0"/>
          </a:p>
          <a:p>
            <a:endParaRPr lang="hu-HU" altLang="hu-HU" sz="2400" dirty="0"/>
          </a:p>
          <a:p>
            <a:r>
              <a:rPr lang="hu-HU" altLang="hu-HU" sz="2400" dirty="0"/>
              <a:t> Somogy megye</a:t>
            </a:r>
            <a:r>
              <a:rPr lang="hu-HU" altLang="hu-HU" sz="2400" dirty="0" smtClean="0"/>
              <a:t>:	82/819-481</a:t>
            </a:r>
            <a:endParaRPr lang="hu-HU" altLang="hu-HU" sz="2400" dirty="0"/>
          </a:p>
          <a:p>
            <a:r>
              <a:rPr lang="hu-HU" altLang="hu-HU" sz="2400" dirty="0" smtClean="0"/>
              <a:t>	e-mail:	</a:t>
            </a:r>
            <a:r>
              <a:rPr lang="hu-HU" altLang="hu-HU" sz="2400" dirty="0" err="1" smtClean="0"/>
              <a:t>ugyelet</a:t>
            </a:r>
            <a:r>
              <a:rPr lang="hu-HU" altLang="hu-HU" sz="2400" dirty="0" smtClean="0"/>
              <a:t>@</a:t>
            </a:r>
            <a:r>
              <a:rPr lang="hu-HU" altLang="hu-HU" sz="2400" dirty="0" err="1" smtClean="0"/>
              <a:t>somogy.kozut.hu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2684418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58719" y="895545"/>
            <a:ext cx="6966194" cy="1456766"/>
          </a:xfrm>
        </p:spPr>
        <p:txBody>
          <a:bodyPr/>
          <a:lstStyle/>
          <a:p>
            <a:r>
              <a:rPr lang="hu-HU" dirty="0" smtClean="0"/>
              <a:t>MIT TEGYENEK</a:t>
            </a:r>
            <a:br>
              <a:rPr lang="hu-HU" dirty="0" smtClean="0"/>
            </a:br>
            <a:r>
              <a:rPr lang="hu-HU" dirty="0" smtClean="0"/>
              <a:t>A KÖZLEKEDŐK?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199909" y="2547756"/>
            <a:ext cx="6009911" cy="448823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CSERÉLJÉK LE  NYÁRI AUTÓGUMIJAIKAT MÉG A TARTÓS FAGYOK ELŐTT TÉLI ABRONCSOKRA!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ALAPOSAN VIZSGÁLJÁK ÁT AUTÓIKAT, HOGY AZOK TÉLI KÖZLEKEDÉSRE ALKALMASAK-E!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UTAZÁS ELŐTT MINDENKÉPPEN TÁJÉKOZÓDJANAK!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INDULJANAK EL IDŐBEN, SZÁMOLJANAK HOSSZABB MENETIDŐVEL!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HA ÚTON VANNAK, FOKOZOTT ÓVATOSSÁGGAL KÖZLEKEDJENEK!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ÉRDEMES BESZEREZNI: HÓLÁNC, JÉGKAPARÓ, JÉGOLDÓ SPRAY, AUTÓS TELEFON TÖLTŐ, KIS HÓLAPÁT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17734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58719" y="895545"/>
            <a:ext cx="6966194" cy="1456766"/>
          </a:xfrm>
        </p:spPr>
        <p:txBody>
          <a:bodyPr/>
          <a:lstStyle/>
          <a:p>
            <a:r>
              <a:rPr lang="hu-HU" altLang="hu-HU" sz="3200" b="1" dirty="0">
                <a:cs typeface="Times New Roman" pitchFamily="18" charset="0"/>
              </a:rPr>
              <a:t>A csúszási ellenállás (tapadás) változása a felülettől (útállapot) és a sebességtől függően.</a:t>
            </a:r>
            <a:endParaRPr lang="hu-HU" sz="3200" dirty="0" smtClean="0"/>
          </a:p>
        </p:txBody>
      </p:sp>
      <p:pic>
        <p:nvPicPr>
          <p:cNvPr id="5" name="Picture 2" descr="N:\Megyei_UFO_Baranya\TÉL\2019-2020\Prezentáció\Katasztrófa\3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49" y="1988840"/>
            <a:ext cx="3568427" cy="471144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7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94546" y="891081"/>
            <a:ext cx="7135995" cy="1456766"/>
          </a:xfrm>
        </p:spPr>
        <p:txBody>
          <a:bodyPr/>
          <a:lstStyle/>
          <a:p>
            <a:r>
              <a:rPr lang="hu-HU" dirty="0" smtClean="0"/>
              <a:t>A MAGYAR KÖZÚT FELÉPÍTÉSE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211023" y="2589636"/>
            <a:ext cx="5949370" cy="3894925"/>
          </a:xfrm>
        </p:spPr>
        <p:txBody>
          <a:bodyPr>
            <a:normAutofit/>
          </a:bodyPr>
          <a:lstStyle/>
          <a:p>
            <a:pPr algn="l"/>
            <a:r>
              <a:rPr lang="hu-HU" b="1" dirty="0" smtClean="0"/>
              <a:t>A MAGYAR KÖZÚT NONPROFIT ZRT. BENNE  VAN</a:t>
            </a:r>
            <a:br>
              <a:rPr lang="hu-HU" b="1" dirty="0" smtClean="0"/>
            </a:br>
            <a:r>
              <a:rPr lang="hu-HU" b="1" dirty="0" smtClean="0"/>
              <a:t>A 10 LEGNAGYOBB ÁLLAMI VÁLLALAT KÖZÖTT</a:t>
            </a:r>
          </a:p>
          <a:p>
            <a:endParaRPr lang="hu-HU" dirty="0" smtClean="0"/>
          </a:p>
          <a:p>
            <a:r>
              <a:rPr lang="hu-HU" dirty="0" smtClean="0"/>
              <a:t>BARANYA MEGYEI IGAZGATÓSÁG</a:t>
            </a:r>
          </a:p>
          <a:p>
            <a:endParaRPr lang="hu-HU" dirty="0" smtClean="0"/>
          </a:p>
          <a:p>
            <a:r>
              <a:rPr lang="hu-HU" dirty="0" smtClean="0"/>
              <a:t>4 MÉRNÖKSÉG</a:t>
            </a:r>
          </a:p>
          <a:p>
            <a:endParaRPr lang="hu-HU" dirty="0" smtClean="0"/>
          </a:p>
          <a:p>
            <a:r>
              <a:rPr lang="hu-HU" dirty="0" smtClean="0"/>
              <a:t>145 FŐ MUNKAVÁLLALÓ VESZ RÉSZT A TÉLI FELADATOKBAN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54085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1"/>
          <p:cNvSpPr>
            <a:spLocks noGrp="1"/>
          </p:cNvSpPr>
          <p:nvPr>
            <p:ph type="body" sz="quarter" idx="10"/>
          </p:nvPr>
        </p:nvSpPr>
        <p:spPr>
          <a:xfrm>
            <a:off x="883139" y="576423"/>
            <a:ext cx="9746948" cy="774700"/>
          </a:xfrm>
        </p:spPr>
        <p:txBody>
          <a:bodyPr/>
          <a:lstStyle/>
          <a:p>
            <a:r>
              <a:rPr lang="hu-HU" altLang="hu-HU" sz="5400" b="1" dirty="0">
                <a:latin typeface="Times New Roman" pitchFamily="18" charset="0"/>
                <a:cs typeface="Times New Roman" pitchFamily="18" charset="0"/>
              </a:rPr>
              <a:t>A gumiabroncs mintázatról</a:t>
            </a:r>
            <a:endParaRPr lang="hu-HU" dirty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1"/>
          </p:nvPr>
        </p:nvSpPr>
        <p:spPr>
          <a:xfrm>
            <a:off x="3872098" y="2634519"/>
            <a:ext cx="4505325" cy="2233612"/>
          </a:xfrm>
        </p:spPr>
        <p:txBody>
          <a:bodyPr/>
          <a:lstStyle/>
          <a:p>
            <a:endParaRPr lang="hu-HU"/>
          </a:p>
        </p:txBody>
      </p:sp>
      <p:pic>
        <p:nvPicPr>
          <p:cNvPr id="8" name="Tartalom hely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9805" y="1484784"/>
            <a:ext cx="8136958" cy="45695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8" y="1312374"/>
            <a:ext cx="414020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2"/>
          <p:cNvSpPr txBox="1">
            <a:spLocks noChangeArrowheads="1"/>
          </p:cNvSpPr>
          <p:nvPr/>
        </p:nvSpPr>
        <p:spPr bwMode="auto">
          <a:xfrm>
            <a:off x="8188512" y="3298093"/>
            <a:ext cx="27368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Tgk. téli minta</a:t>
            </a:r>
          </a:p>
        </p:txBody>
      </p:sp>
      <p:sp>
        <p:nvSpPr>
          <p:cNvPr id="11" name="Szövegdoboz 3"/>
          <p:cNvSpPr txBox="1">
            <a:spLocks noChangeArrowheads="1"/>
          </p:cNvSpPr>
          <p:nvPr/>
        </p:nvSpPr>
        <p:spPr bwMode="auto">
          <a:xfrm>
            <a:off x="3508562" y="3298093"/>
            <a:ext cx="21605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Tgk</a:t>
            </a:r>
            <a:r>
              <a:rPr lang="hu-HU" altLang="hu-HU" sz="1800" dirty="0"/>
              <a:t>. nyári minta</a:t>
            </a:r>
          </a:p>
        </p:txBody>
      </p:sp>
      <p:sp>
        <p:nvSpPr>
          <p:cNvPr id="12" name="Szövegdoboz 4"/>
          <p:cNvSpPr txBox="1">
            <a:spLocks noChangeArrowheads="1"/>
          </p:cNvSpPr>
          <p:nvPr/>
        </p:nvSpPr>
        <p:spPr bwMode="auto">
          <a:xfrm>
            <a:off x="5669150" y="3769581"/>
            <a:ext cx="18002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Szgk. téli minta</a:t>
            </a:r>
          </a:p>
        </p:txBody>
      </p:sp>
    </p:spTree>
    <p:extLst>
      <p:ext uri="{BB962C8B-B14F-4D97-AF65-F5344CB8AC3E}">
        <p14:creationId xmlns:p14="http://schemas.microsoft.com/office/powerpoint/2010/main" val="311220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62368" y="1719203"/>
            <a:ext cx="7084855" cy="1456766"/>
          </a:xfrm>
        </p:spPr>
        <p:txBody>
          <a:bodyPr/>
          <a:lstStyle/>
          <a:p>
            <a:r>
              <a:rPr lang="hu-HU" dirty="0" smtClean="0"/>
              <a:t>KÖSZÖNJÜK FIGYELMÜKET!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835339" y="4439378"/>
            <a:ext cx="4937247" cy="215686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MAGYAR KÖZÚT NONPROFIT ZRT.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PÉCS, 2019. NOVEMBER 8.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1345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70730" y="895545"/>
            <a:ext cx="6589264" cy="849493"/>
          </a:xfrm>
        </p:spPr>
        <p:txBody>
          <a:bodyPr/>
          <a:lstStyle/>
          <a:p>
            <a:r>
              <a:rPr lang="hu-HU" dirty="0" smtClean="0"/>
              <a:t>KEZELÉSÜNKBE TARTOZÓ UTAK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195445" y="2512854"/>
            <a:ext cx="6030852" cy="4257893"/>
          </a:xfrm>
        </p:spPr>
        <p:txBody>
          <a:bodyPr>
            <a:normAutofit lnSpcReduction="10000"/>
          </a:bodyPr>
          <a:lstStyle/>
          <a:p>
            <a:r>
              <a:rPr lang="hu-HU" b="1" dirty="0" smtClean="0"/>
              <a:t>BARANYA MEGYÉBEN 1.629 </a:t>
            </a:r>
            <a:r>
              <a:rPr lang="hu-HU" b="1" dirty="0"/>
              <a:t>K</a:t>
            </a:r>
            <a:r>
              <a:rPr lang="hu-HU" b="1" dirty="0" smtClean="0"/>
              <a:t>LOMÉTERNYI ORSZÁGOS KÖZÚTHÁLÓZAT ÜZEMELTETÉSE ÉS FENNTARTÁSA:</a:t>
            </a:r>
          </a:p>
          <a:p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1,8 KILOMÉTERNYI GYORSFORGALMI ÚT (M60)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259 KILOMÉTERNYI FŐÚT,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1.368 KILOMÉTERNYI, TELEPÜLÉSEKET ÖSSZEKÖTŐ  MELLÉK- ÉS BEKÖTŐUTAK,</a:t>
            </a:r>
          </a:p>
          <a:p>
            <a:pPr marL="285750" indent="-285750">
              <a:buFontTx/>
              <a:buChar char="-"/>
            </a:pPr>
            <a:r>
              <a:rPr lang="hu-HU" dirty="0"/>
              <a:t>Téli tisztántartási mód:</a:t>
            </a:r>
          </a:p>
          <a:p>
            <a:pPr marL="971550" lvl="1" indent="-285750">
              <a:buFontTx/>
              <a:buChar char="-"/>
            </a:pPr>
            <a:r>
              <a:rPr lang="hu-HU" sz="1800" dirty="0">
                <a:latin typeface="NewsGothicConReg" panose="020B0506040000020004" pitchFamily="34" charset="-18"/>
              </a:rPr>
              <a:t>őrjáratos védekezés 525 km</a:t>
            </a:r>
          </a:p>
          <a:p>
            <a:pPr marL="971550" lvl="1" indent="-285750">
              <a:lnSpc>
                <a:spcPct val="100000"/>
              </a:lnSpc>
              <a:buFontTx/>
              <a:buChar char="-"/>
            </a:pPr>
            <a:r>
              <a:rPr lang="hu-HU" sz="1800" dirty="0">
                <a:latin typeface="NewsGothicConReg" panose="020B0506040000020004" pitchFamily="34" charset="-18"/>
              </a:rPr>
              <a:t>rajonos védekezés </a:t>
            </a:r>
            <a:r>
              <a:rPr lang="hu-HU" sz="1800" dirty="0" smtClean="0">
                <a:latin typeface="NewsGothicConReg" panose="020B0506040000020004" pitchFamily="34" charset="-18"/>
              </a:rPr>
              <a:t>1.044 </a:t>
            </a:r>
            <a:r>
              <a:rPr lang="hu-HU" sz="1800" dirty="0">
                <a:latin typeface="NewsGothicConReg" panose="020B0506040000020004" pitchFamily="34" charset="-18"/>
              </a:rPr>
              <a:t>km</a:t>
            </a:r>
          </a:p>
          <a:p>
            <a:pPr marL="971550" lvl="1" indent="-285750">
              <a:lnSpc>
                <a:spcPct val="100000"/>
              </a:lnSpc>
              <a:buFontTx/>
              <a:buChar char="-"/>
            </a:pPr>
            <a:r>
              <a:rPr lang="hu-HU" sz="1800" dirty="0">
                <a:latin typeface="NewsGothicConReg" panose="020B0506040000020004" pitchFamily="34" charset="-18"/>
              </a:rPr>
              <a:t>fehér úthossz 60 km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MINTEGY 14,5 KILOMÉTERNYI ORSZÁGOS, KÜLTERÜLETI, FŐUTAKKAL PÁRHUZAMOS KERÉKPÁRÚT</a:t>
            </a:r>
          </a:p>
        </p:txBody>
      </p:sp>
    </p:spTree>
    <p:extLst>
      <p:ext uri="{BB962C8B-B14F-4D97-AF65-F5344CB8AC3E}">
        <p14:creationId xmlns:p14="http://schemas.microsoft.com/office/powerpoint/2010/main" val="383169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297355" y="662354"/>
            <a:ext cx="9517914" cy="774700"/>
          </a:xfrm>
        </p:spPr>
        <p:txBody>
          <a:bodyPr/>
          <a:lstStyle/>
          <a:p>
            <a:r>
              <a:rPr lang="hu-HU" dirty="0"/>
              <a:t>A téli védekezés megyei irányítása</a:t>
            </a:r>
          </a:p>
        </p:txBody>
      </p:sp>
      <p:sp>
        <p:nvSpPr>
          <p:cNvPr id="6" name="Tartalom helye 2"/>
          <p:cNvSpPr txBox="1">
            <a:spLocks/>
          </p:cNvSpPr>
          <p:nvPr/>
        </p:nvSpPr>
        <p:spPr>
          <a:xfrm>
            <a:off x="1981200" y="1621827"/>
            <a:ext cx="8229600" cy="40608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hu-HU" altLang="hu-HU" dirty="0" smtClean="0">
                <a:latin typeface="Times New Roman" pitchFamily="18" charset="0"/>
                <a:cs typeface="Times New Roman" pitchFamily="18" charset="0"/>
              </a:rPr>
              <a:t>Pécs-felső mérnökség: Kollár Dávid (30/820-1036 )</a:t>
            </a:r>
          </a:p>
          <a:p>
            <a:pPr algn="ctr">
              <a:buFontTx/>
              <a:buNone/>
            </a:pPr>
            <a:r>
              <a:rPr lang="hu-HU" altLang="hu-HU" dirty="0" smtClean="0">
                <a:latin typeface="Times New Roman" pitchFamily="18" charset="0"/>
                <a:cs typeface="Times New Roman" pitchFamily="18" charset="0"/>
              </a:rPr>
              <a:t>Szentlőrinc mérnökség: Korb Péter (20/949-0612)</a:t>
            </a:r>
          </a:p>
          <a:p>
            <a:pPr algn="ctr">
              <a:buFontTx/>
              <a:buNone/>
            </a:pPr>
            <a:r>
              <a:rPr lang="hu-HU" altLang="hu-HU" dirty="0" smtClean="0">
                <a:latin typeface="Times New Roman" pitchFamily="18" charset="0"/>
                <a:cs typeface="Times New Roman" pitchFamily="18" charset="0"/>
              </a:rPr>
              <a:t>Mohács mérnökség: Muth János (30/589-9984)</a:t>
            </a:r>
          </a:p>
          <a:p>
            <a:pPr algn="ctr">
              <a:buFontTx/>
              <a:buNone/>
            </a:pPr>
            <a:r>
              <a:rPr lang="hu-HU" altLang="hu-HU" dirty="0" smtClean="0">
                <a:latin typeface="Times New Roman" pitchFamily="18" charset="0"/>
                <a:cs typeface="Times New Roman" pitchFamily="18" charset="0"/>
              </a:rPr>
              <a:t>Harkány mérnökség: Galambos György (30/595-1575)</a:t>
            </a:r>
          </a:p>
          <a:p>
            <a:pPr algn="ctr">
              <a:buFontTx/>
              <a:buNone/>
            </a:pPr>
            <a:endParaRPr lang="hu-HU" altLang="hu-H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hu-HU" altLang="hu-HU" dirty="0" smtClean="0">
                <a:latin typeface="Times New Roman" pitchFamily="18" charset="0"/>
                <a:cs typeface="Times New Roman" pitchFamily="18" charset="0"/>
              </a:rPr>
              <a:t>Téli időszakban beosztott megyei irányítók (7 fő) +</a:t>
            </a:r>
          </a:p>
          <a:p>
            <a:pPr algn="ctr">
              <a:buFontTx/>
              <a:buNone/>
            </a:pPr>
            <a:r>
              <a:rPr lang="hu-HU" altLang="hu-HU" dirty="0" smtClean="0">
                <a:latin typeface="Times New Roman" pitchFamily="18" charset="0"/>
                <a:cs typeface="Times New Roman" pitchFamily="18" charset="0"/>
              </a:rPr>
              <a:t>megyei igazgató: Bánki László (20/949-1564)</a:t>
            </a:r>
          </a:p>
          <a:p>
            <a:pPr algn="ctr">
              <a:buFontTx/>
              <a:buNone/>
            </a:pPr>
            <a:r>
              <a:rPr lang="hu-HU" altLang="hu-HU" dirty="0" smtClean="0">
                <a:latin typeface="Times New Roman" pitchFamily="18" charset="0"/>
                <a:cs typeface="Times New Roman" pitchFamily="18" charset="0"/>
              </a:rPr>
              <a:t>megyei ÜFO </a:t>
            </a:r>
            <a:r>
              <a:rPr lang="hu-HU" altLang="hu-HU" dirty="0" err="1" smtClean="0">
                <a:latin typeface="Times New Roman" pitchFamily="18" charset="0"/>
                <a:cs typeface="Times New Roman" pitchFamily="18" charset="0"/>
              </a:rPr>
              <a:t>ov</a:t>
            </a:r>
            <a:r>
              <a:rPr lang="hu-HU" altLang="hu-HU" dirty="0" smtClean="0">
                <a:latin typeface="Times New Roman" pitchFamily="18" charset="0"/>
                <a:cs typeface="Times New Roman" pitchFamily="18" charset="0"/>
              </a:rPr>
              <a:t>.: Varga Zoltán (30/595-5003)</a:t>
            </a:r>
          </a:p>
        </p:txBody>
      </p:sp>
    </p:spTree>
    <p:extLst>
      <p:ext uri="{BB962C8B-B14F-4D97-AF65-F5344CB8AC3E}">
        <p14:creationId xmlns:p14="http://schemas.microsoft.com/office/powerpoint/2010/main" val="3777427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79660" y="895545"/>
            <a:ext cx="6638124" cy="1456766"/>
          </a:xfrm>
        </p:spPr>
        <p:txBody>
          <a:bodyPr/>
          <a:lstStyle/>
          <a:p>
            <a:r>
              <a:rPr lang="hu-HU" dirty="0" smtClean="0"/>
              <a:t>A 2018-2019-ES TÉL SZÁMOKBAN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204375" y="2554154"/>
            <a:ext cx="5988970" cy="4558040"/>
          </a:xfrm>
        </p:spPr>
        <p:txBody>
          <a:bodyPr>
            <a:normAutofit/>
          </a:bodyPr>
          <a:lstStyle/>
          <a:p>
            <a:pPr algn="l"/>
            <a:r>
              <a:rPr lang="hu-HU" b="1" dirty="0" smtClean="0"/>
              <a:t>A HÓELTAKARÍTÁSI ÉS SÍKOSSÁGMENTESÍTÉSI MUNKÁINK SORÁN FELHASZNÁLT ANYAGOK:</a:t>
            </a:r>
          </a:p>
          <a:p>
            <a:pPr algn="l"/>
            <a:endParaRPr lang="hu-HU" dirty="0"/>
          </a:p>
          <a:p>
            <a:pPr algn="l"/>
            <a:r>
              <a:rPr lang="hu-HU" dirty="0" smtClean="0"/>
              <a:t>- 4,5 EZER TONNA ÚTSZÓRÓ SÓ</a:t>
            </a:r>
          </a:p>
          <a:p>
            <a:pPr algn="l"/>
            <a:endParaRPr lang="hu-HU" dirty="0" smtClean="0"/>
          </a:p>
          <a:p>
            <a:pPr algn="l"/>
            <a:r>
              <a:rPr lang="hu-HU" dirty="0" smtClean="0"/>
              <a:t>- 28 EZER LITER KÁLCIUM-KLORID OLDAT</a:t>
            </a:r>
          </a:p>
          <a:p>
            <a:pPr algn="l"/>
            <a:endParaRPr lang="hu-HU" dirty="0" smtClean="0"/>
          </a:p>
          <a:p>
            <a:pPr algn="l"/>
            <a:r>
              <a:rPr lang="hu-HU" dirty="0" smtClean="0"/>
              <a:t>- A MUNKAGÉPEK  123  EZER ÜZEMÓRÁNYI FELADATOT LÁTTAK EL</a:t>
            </a:r>
          </a:p>
          <a:p>
            <a:pPr marL="285750" indent="-285750" algn="l">
              <a:buFontTx/>
              <a:buChar char="-"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78171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Kép 8"/>
          <p:cNvPicPr/>
          <p:nvPr/>
        </p:nvPicPr>
        <p:blipFill>
          <a:blip r:embed="rId2"/>
          <a:stretch>
            <a:fillRect/>
          </a:stretch>
        </p:blipFill>
        <p:spPr>
          <a:xfrm>
            <a:off x="1591416" y="564843"/>
            <a:ext cx="8852860" cy="56166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1986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>
          <a:xfrm>
            <a:off x="1156678" y="466969"/>
            <a:ext cx="9799268" cy="774700"/>
          </a:xfrm>
        </p:spPr>
        <p:txBody>
          <a:bodyPr/>
          <a:lstStyle/>
          <a:p>
            <a:r>
              <a:rPr lang="hu-HU" altLang="hu-HU" sz="5400" dirty="0"/>
              <a:t>Só felhasználás Baranya megyében</a:t>
            </a:r>
            <a:endParaRPr lang="hu-HU" dirty="0"/>
          </a:p>
        </p:txBody>
      </p:sp>
      <p:pic>
        <p:nvPicPr>
          <p:cNvPr id="7" name="Kép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19" y="1377039"/>
            <a:ext cx="8953962" cy="48965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90203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63750" y="895545"/>
            <a:ext cx="6686985" cy="1456766"/>
          </a:xfrm>
        </p:spPr>
        <p:txBody>
          <a:bodyPr/>
          <a:lstStyle/>
          <a:p>
            <a:r>
              <a:rPr lang="hu-HU" dirty="0" smtClean="0"/>
              <a:t>2019-2020-AS TÉLI GÉPPARK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188465" y="2477954"/>
            <a:ext cx="6037832" cy="412162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3200" dirty="0"/>
              <a:t>őrjáratos gépek 16 db,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3200" dirty="0"/>
              <a:t>rajonos gépek 17 db,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3200" dirty="0"/>
              <a:t>tartalék gép </a:t>
            </a:r>
            <a:r>
              <a:rPr lang="hu-HU" sz="3200" dirty="0" smtClean="0"/>
              <a:t>1 </a:t>
            </a:r>
            <a:r>
              <a:rPr lang="hu-HU" sz="3200" dirty="0"/>
              <a:t>db,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3200" dirty="0"/>
              <a:t>hómaró 7 db,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3200" dirty="0"/>
              <a:t>rakodógép 9 db,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3200" dirty="0"/>
              <a:t>egyéb gép(</a:t>
            </a:r>
            <a:r>
              <a:rPr lang="hu-HU" sz="3200" dirty="0" err="1"/>
              <a:t>-pár</a:t>
            </a:r>
            <a:r>
              <a:rPr lang="hu-HU" sz="3200" dirty="0"/>
              <a:t>) </a:t>
            </a:r>
            <a:r>
              <a:rPr lang="hu-HU" sz="3200" dirty="0" smtClean="0"/>
              <a:t>77 </a:t>
            </a:r>
            <a:r>
              <a:rPr lang="hu-HU" sz="3200" dirty="0"/>
              <a:t>db saját és lehívható </a:t>
            </a:r>
            <a:r>
              <a:rPr lang="hu-HU" sz="3200" dirty="0" smtClean="0"/>
              <a:t>(40 </a:t>
            </a:r>
            <a:r>
              <a:rPr lang="hu-HU" sz="3200" dirty="0"/>
              <a:t>partner),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3200" dirty="0"/>
              <a:t>összesen </a:t>
            </a:r>
            <a:r>
              <a:rPr lang="hu-HU" sz="3200" dirty="0" smtClean="0"/>
              <a:t>127 db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9795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163750" y="895545"/>
            <a:ext cx="6686985" cy="1456766"/>
          </a:xfrm>
        </p:spPr>
        <p:txBody>
          <a:bodyPr/>
          <a:lstStyle/>
          <a:p>
            <a:r>
              <a:rPr lang="hu-HU" dirty="0" smtClean="0"/>
              <a:t>2019-2020-AS TÉL KEZDŐKÉSZLETEI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188465" y="2477954"/>
            <a:ext cx="6037832" cy="455804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6.073 </a:t>
            </a:r>
            <a:r>
              <a:rPr lang="hu-HU" dirty="0" smtClean="0"/>
              <a:t>TONNA ÚTSZÓRÓ SÓ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76,7 TONNA KÁLCIUM-KLORID GRANULÁTUM</a:t>
            </a:r>
            <a:br>
              <a:rPr lang="hu-HU" dirty="0" smtClean="0"/>
            </a:br>
            <a:endParaRPr lang="hu-HU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dirty="0" smtClean="0"/>
              <a:t>1.240 TONNA ÉRDESÍTŐ ANYAG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1355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589</Words>
  <Application>Microsoft Office PowerPoint</Application>
  <PresentationFormat>Egyéni</PresentationFormat>
  <Paragraphs>133</Paragraphs>
  <Slides>21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2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Szászi Dániel</dc:creator>
  <cp:lastModifiedBy>Varga Zoltán</cp:lastModifiedBy>
  <cp:revision>86</cp:revision>
  <dcterms:created xsi:type="dcterms:W3CDTF">2018-05-16T07:08:28Z</dcterms:created>
  <dcterms:modified xsi:type="dcterms:W3CDTF">2019-11-07T15:23:32Z</dcterms:modified>
</cp:coreProperties>
</file>