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2" r:id="rId2"/>
  </p:sldMasterIdLst>
  <p:notesMasterIdLst>
    <p:notesMasterId r:id="rId2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90" d="100"/>
          <a:sy n="90" d="100"/>
        </p:scale>
        <p:origin x="-720"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41.wmf"/><Relationship Id="rId18" Type="http://schemas.openxmlformats.org/officeDocument/2006/relationships/image" Target="../media/image46.wmf"/><Relationship Id="rId3" Type="http://schemas.openxmlformats.org/officeDocument/2006/relationships/image" Target="../media/image31.wmf"/><Relationship Id="rId7" Type="http://schemas.openxmlformats.org/officeDocument/2006/relationships/image" Target="../media/image35.wmf"/><Relationship Id="rId12" Type="http://schemas.openxmlformats.org/officeDocument/2006/relationships/image" Target="../media/image40.wmf"/><Relationship Id="rId17" Type="http://schemas.openxmlformats.org/officeDocument/2006/relationships/image" Target="../media/image45.wmf"/><Relationship Id="rId2" Type="http://schemas.openxmlformats.org/officeDocument/2006/relationships/image" Target="../media/image30.wmf"/><Relationship Id="rId16" Type="http://schemas.openxmlformats.org/officeDocument/2006/relationships/image" Target="../media/image44.wmf"/><Relationship Id="rId1" Type="http://schemas.openxmlformats.org/officeDocument/2006/relationships/image" Target="../media/image29.wmf"/><Relationship Id="rId6" Type="http://schemas.openxmlformats.org/officeDocument/2006/relationships/image" Target="../media/image34.wmf"/><Relationship Id="rId11" Type="http://schemas.openxmlformats.org/officeDocument/2006/relationships/image" Target="../media/image39.wmf"/><Relationship Id="rId5" Type="http://schemas.openxmlformats.org/officeDocument/2006/relationships/image" Target="../media/image33.wmf"/><Relationship Id="rId15" Type="http://schemas.openxmlformats.org/officeDocument/2006/relationships/image" Target="../media/image43.wmf"/><Relationship Id="rId10" Type="http://schemas.openxmlformats.org/officeDocument/2006/relationships/image" Target="../media/image38.wmf"/><Relationship Id="rId19" Type="http://schemas.openxmlformats.org/officeDocument/2006/relationships/image" Target="../media/image47.wmf"/><Relationship Id="rId4" Type="http://schemas.openxmlformats.org/officeDocument/2006/relationships/image" Target="../media/image32.wmf"/><Relationship Id="rId9" Type="http://schemas.openxmlformats.org/officeDocument/2006/relationships/image" Target="../media/image37.wmf"/><Relationship Id="rId14"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0A7E9-CA69-493E-87A5-6E2EA3B21948}" type="datetimeFigureOut">
              <a:rPr lang="hu-HU" smtClean="0"/>
              <a:pPr/>
              <a:t>2015.09.14.</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7628C-6970-4E05-9E1F-AABDF1E6B6DF}"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09D50C-CD24-4FFF-A8E9-1A4BAD1439E1}" type="datetimeFigureOut">
              <a:rPr lang="hu-HU" smtClean="0"/>
              <a:pPr/>
              <a:t>2015.09.14.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22B571B-5BE0-484C-A4F8-67D481F8428A}"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9D50C-CD24-4FFF-A8E9-1A4BAD1439E1}" type="datetimeFigureOut">
              <a:rPr lang="hu-HU" smtClean="0"/>
              <a:pPr/>
              <a:t>2015.09.14.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B571B-5BE0-484C-A4F8-67D481F8428A}"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9D50C-CD24-4FFF-A8E9-1A4BAD1439E1}" type="datetimeFigureOut">
              <a:rPr lang="hu-HU" smtClean="0"/>
              <a:pPr/>
              <a:t>2015.09.14.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B571B-5BE0-484C-A4F8-67D481F8428A}"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6.xml"/><Relationship Id="rId1" Type="http://schemas.openxmlformats.org/officeDocument/2006/relationships/vmlDrawing" Target="../drawings/vmlDrawing7.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16.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 Id="rId9"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oleObject" Target="../embeddings/oleObject37.bin"/><Relationship Id="rId18" Type="http://schemas.openxmlformats.org/officeDocument/2006/relationships/oleObject" Target="../embeddings/oleObject42.bin"/><Relationship Id="rId3" Type="http://schemas.openxmlformats.org/officeDocument/2006/relationships/oleObject" Target="../embeddings/oleObject27.bin"/><Relationship Id="rId21" Type="http://schemas.openxmlformats.org/officeDocument/2006/relationships/oleObject" Target="../embeddings/oleObject45.bin"/><Relationship Id="rId7" Type="http://schemas.openxmlformats.org/officeDocument/2006/relationships/oleObject" Target="../embeddings/oleObject31.bin"/><Relationship Id="rId12" Type="http://schemas.openxmlformats.org/officeDocument/2006/relationships/oleObject" Target="../embeddings/oleObject36.bin"/><Relationship Id="rId17" Type="http://schemas.openxmlformats.org/officeDocument/2006/relationships/oleObject" Target="../embeddings/oleObject41.bin"/><Relationship Id="rId2" Type="http://schemas.openxmlformats.org/officeDocument/2006/relationships/slideLayout" Target="../slideLayouts/slideLayout16.xml"/><Relationship Id="rId16" Type="http://schemas.openxmlformats.org/officeDocument/2006/relationships/oleObject" Target="../embeddings/oleObject40.bin"/><Relationship Id="rId20" Type="http://schemas.openxmlformats.org/officeDocument/2006/relationships/oleObject" Target="../embeddings/oleObject44.bin"/><Relationship Id="rId1" Type="http://schemas.openxmlformats.org/officeDocument/2006/relationships/vmlDrawing" Target="../drawings/vmlDrawing9.vml"/><Relationship Id="rId6" Type="http://schemas.openxmlformats.org/officeDocument/2006/relationships/oleObject" Target="../embeddings/oleObject30.bin"/><Relationship Id="rId11" Type="http://schemas.openxmlformats.org/officeDocument/2006/relationships/oleObject" Target="../embeddings/oleObject35.bin"/><Relationship Id="rId5" Type="http://schemas.openxmlformats.org/officeDocument/2006/relationships/oleObject" Target="../embeddings/oleObject29.bin"/><Relationship Id="rId15" Type="http://schemas.openxmlformats.org/officeDocument/2006/relationships/oleObject" Target="../embeddings/oleObject39.bin"/><Relationship Id="rId10" Type="http://schemas.openxmlformats.org/officeDocument/2006/relationships/oleObject" Target="../embeddings/oleObject34.bin"/><Relationship Id="rId19" Type="http://schemas.openxmlformats.org/officeDocument/2006/relationships/oleObject" Target="../embeddings/oleObject43.bin"/><Relationship Id="rId4" Type="http://schemas.openxmlformats.org/officeDocument/2006/relationships/oleObject" Target="../embeddings/oleObject28.bin"/><Relationship Id="rId9" Type="http://schemas.openxmlformats.org/officeDocument/2006/relationships/oleObject" Target="../embeddings/oleObject33.bin"/><Relationship Id="rId14" Type="http://schemas.openxmlformats.org/officeDocument/2006/relationships/oleObject" Target="../embeddings/oleObject38.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6.xml"/><Relationship Id="rId1" Type="http://schemas.openxmlformats.org/officeDocument/2006/relationships/vmlDrawing" Target="../drawings/vmlDrawing10.vml"/><Relationship Id="rId4" Type="http://schemas.openxmlformats.org/officeDocument/2006/relationships/image" Target="../media/image49.wmf"/></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6.xml"/><Relationship Id="rId1" Type="http://schemas.openxmlformats.org/officeDocument/2006/relationships/vmlDrawing" Target="../drawings/vmlDrawing11.vml"/><Relationship Id="rId4" Type="http://schemas.openxmlformats.org/officeDocument/2006/relationships/oleObject" Target="../embeddings/oleObject47.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2.bin"/><Relationship Id="rId2" Type="http://schemas.openxmlformats.org/officeDocument/2006/relationships/slideLayout" Target="../slideLayouts/slideLayout16.xml"/><Relationship Id="rId1" Type="http://schemas.openxmlformats.org/officeDocument/2006/relationships/vmlDrawing" Target="../drawings/vmlDrawing12.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6.xml"/><Relationship Id="rId1" Type="http://schemas.openxmlformats.org/officeDocument/2006/relationships/vmlDrawing" Target="../drawings/vmlDrawing13.vml"/><Relationship Id="rId4" Type="http://schemas.openxmlformats.org/officeDocument/2006/relationships/oleObject" Target="../embeddings/oleObject5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oleObject" Target="../embeddings/oleObject56.bin"/><Relationship Id="rId7" Type="http://schemas.openxmlformats.org/officeDocument/2006/relationships/oleObject" Target="../embeddings/oleObject60.bin"/><Relationship Id="rId2" Type="http://schemas.openxmlformats.org/officeDocument/2006/relationships/slideLayout" Target="../slideLayouts/slideLayout16.xml"/><Relationship Id="rId1" Type="http://schemas.openxmlformats.org/officeDocument/2006/relationships/vmlDrawing" Target="../drawings/vmlDrawing14.vml"/><Relationship Id="rId6" Type="http://schemas.openxmlformats.org/officeDocument/2006/relationships/oleObject" Target="../embeddings/oleObject59.bin"/><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oleObject" Target="../embeddings/oleObject62.bin"/><Relationship Id="rId7" Type="http://schemas.openxmlformats.org/officeDocument/2006/relationships/oleObject" Target="../embeddings/oleObject66.bin"/><Relationship Id="rId2" Type="http://schemas.openxmlformats.org/officeDocument/2006/relationships/slideLayout" Target="../slideLayouts/slideLayout16.xml"/><Relationship Id="rId1" Type="http://schemas.openxmlformats.org/officeDocument/2006/relationships/vmlDrawing" Target="../drawings/vmlDrawing15.vml"/><Relationship Id="rId6" Type="http://schemas.openxmlformats.org/officeDocument/2006/relationships/oleObject" Target="../embeddings/oleObject65.bin"/><Relationship Id="rId11" Type="http://schemas.openxmlformats.org/officeDocument/2006/relationships/oleObject" Target="../embeddings/oleObject70.bin"/><Relationship Id="rId5" Type="http://schemas.openxmlformats.org/officeDocument/2006/relationships/oleObject" Target="../embeddings/oleObject64.bin"/><Relationship Id="rId10" Type="http://schemas.openxmlformats.org/officeDocument/2006/relationships/oleObject" Target="../embeddings/oleObject69.bin"/><Relationship Id="rId4" Type="http://schemas.openxmlformats.org/officeDocument/2006/relationships/oleObject" Target="../embeddings/oleObject63.bin"/><Relationship Id="rId9" Type="http://schemas.openxmlformats.org/officeDocument/2006/relationships/oleObject" Target="../embeddings/oleObject6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6.xml"/><Relationship Id="rId1" Type="http://schemas.openxmlformats.org/officeDocument/2006/relationships/vmlDrawing" Target="../drawings/vmlDrawing16.vml"/><Relationship Id="rId4" Type="http://schemas.openxmlformats.org/officeDocument/2006/relationships/oleObject" Target="../embeddings/oleObject7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6.xml"/><Relationship Id="rId1" Type="http://schemas.openxmlformats.org/officeDocument/2006/relationships/vmlDrawing" Target="../drawings/vmlDrawing17.vml"/><Relationship Id="rId5" Type="http://schemas.openxmlformats.org/officeDocument/2006/relationships/oleObject" Target="../embeddings/oleObject75.bin"/><Relationship Id="rId4" Type="http://schemas.openxmlformats.org/officeDocument/2006/relationships/oleObject" Target="../embeddings/oleObject74.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6.xml"/><Relationship Id="rId1" Type="http://schemas.openxmlformats.org/officeDocument/2006/relationships/vmlDrawing" Target="../drawings/vmlDrawing18.vml"/><Relationship Id="rId4" Type="http://schemas.openxmlformats.org/officeDocument/2006/relationships/oleObject" Target="../embeddings/oleObject7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6.xml"/><Relationship Id="rId1" Type="http://schemas.openxmlformats.org/officeDocument/2006/relationships/vmlDrawing" Target="../drawings/vmlDrawing19.vml"/><Relationship Id="rId6" Type="http://schemas.openxmlformats.org/officeDocument/2006/relationships/oleObject" Target="../embeddings/oleObject81.bin"/><Relationship Id="rId5" Type="http://schemas.openxmlformats.org/officeDocument/2006/relationships/oleObject" Target="../embeddings/oleObject80.bin"/><Relationship Id="rId4" Type="http://schemas.openxmlformats.org/officeDocument/2006/relationships/oleObject" Target="../embeddings/oleObject79.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oleObject" Target="../embeddings/oleObject3.bin"/><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oleObject" Target="../embeddings/oleObject6.bin"/><Relationship Id="rId9"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6.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6.xml"/><Relationship Id="rId1" Type="http://schemas.openxmlformats.org/officeDocument/2006/relationships/vmlDrawing" Target="../drawings/vmlDrawing5.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6.xml"/><Relationship Id="rId1" Type="http://schemas.openxmlformats.org/officeDocument/2006/relationships/vmlDrawing" Target="../drawings/vmlDrawing6.vml"/><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274638"/>
            <a:ext cx="8712968" cy="1143000"/>
          </a:xfrm>
        </p:spPr>
        <p:txBody>
          <a:bodyPr>
            <a:normAutofit fontScale="90000"/>
          </a:bodyPr>
          <a:lstStyle/>
          <a:p>
            <a:pPr lvl="0">
              <a:defRPr/>
            </a:pPr>
            <a:r>
              <a:rPr lang="hu-HU" b="1" dirty="0" err="1" smtClean="0">
                <a:effectLst>
                  <a:outerShdw blurRad="38100" dist="38100" dir="2700000" algn="tl">
                    <a:srgbClr val="C0C0C0"/>
                  </a:outerShdw>
                </a:effectLst>
              </a:rPr>
              <a:t>Valószínűségszámítás</a:t>
            </a:r>
            <a:r>
              <a:rPr lang="hu-HU" b="1" dirty="0" smtClean="0">
                <a:effectLst>
                  <a:outerShdw blurRad="38100" dist="38100" dir="2700000" algn="tl">
                    <a:srgbClr val="C0C0C0"/>
                  </a:outerShdw>
                </a:effectLst>
              </a:rPr>
              <a:t> és statisztika  előadások</a:t>
            </a:r>
          </a:p>
        </p:txBody>
      </p:sp>
      <p:sp>
        <p:nvSpPr>
          <p:cNvPr id="3" name="Tartalom helye 2"/>
          <p:cNvSpPr>
            <a:spLocks noGrp="1"/>
          </p:cNvSpPr>
          <p:nvPr>
            <p:ph idx="1"/>
          </p:nvPr>
        </p:nvSpPr>
        <p:spPr>
          <a:xfrm>
            <a:off x="395536" y="3041576"/>
            <a:ext cx="8229600" cy="3411760"/>
          </a:xfrm>
        </p:spPr>
        <p:txBody>
          <a:bodyPr>
            <a:normAutofit/>
          </a:bodyPr>
          <a:lstStyle/>
          <a:p>
            <a:pPr algn="ctr">
              <a:buNone/>
              <a:defRPr/>
            </a:pPr>
            <a:r>
              <a:rPr lang="hu-HU" sz="2800" b="1" dirty="0" smtClean="0">
                <a:solidFill>
                  <a:schemeClr val="tx2"/>
                </a:solidFill>
                <a:effectLst>
                  <a:outerShdw blurRad="38100" dist="38100" dir="2700000" algn="tl">
                    <a:srgbClr val="C0C0C0"/>
                  </a:outerShdw>
                </a:effectLst>
              </a:rPr>
              <a:t> </a:t>
            </a:r>
            <a:r>
              <a:rPr lang="hu-HU" sz="3600" b="1" dirty="0" err="1" smtClean="0">
                <a:solidFill>
                  <a:schemeClr val="tx2"/>
                </a:solidFill>
                <a:effectLst>
                  <a:outerShdw blurRad="38100" dist="38100" dir="2700000" algn="tl">
                    <a:srgbClr val="C0C0C0"/>
                  </a:outerShdw>
                </a:effectLst>
              </a:rPr>
              <a:t>Valószínűségszámítás</a:t>
            </a:r>
            <a:r>
              <a:rPr lang="hu-HU" sz="3600" b="1" dirty="0" smtClean="0">
                <a:solidFill>
                  <a:schemeClr val="tx2"/>
                </a:solidFill>
                <a:effectLst>
                  <a:outerShdw blurRad="38100" dist="38100" dir="2700000" algn="tl">
                    <a:srgbClr val="C0C0C0"/>
                  </a:outerShdw>
                </a:effectLst>
              </a:rPr>
              <a:t> elemei</a:t>
            </a:r>
          </a:p>
          <a:p>
            <a:pPr algn="just">
              <a:buNone/>
              <a:defRPr/>
            </a:pPr>
            <a:r>
              <a:rPr lang="hu-HU" sz="2800" b="1" dirty="0" smtClean="0">
                <a:solidFill>
                  <a:schemeClr val="tx2"/>
                </a:solidFill>
                <a:effectLst>
                  <a:outerShdw blurRad="38100" dist="38100" dir="2700000" algn="tl">
                    <a:srgbClr val="C0C0C0"/>
                  </a:outerShdw>
                </a:effectLst>
              </a:rPr>
              <a:t>	Eseménytér, események, műveletek eseményekkel, </a:t>
            </a:r>
            <a:r>
              <a:rPr lang="hu-HU" sz="2800" b="1" dirty="0" err="1" smtClean="0">
                <a:solidFill>
                  <a:schemeClr val="tx2"/>
                </a:solidFill>
                <a:effectLst>
                  <a:outerShdw blurRad="38100" dist="38100" dir="2700000" algn="tl">
                    <a:srgbClr val="C0C0C0"/>
                  </a:outerShdw>
                </a:effectLst>
              </a:rPr>
              <a:t>Venn</a:t>
            </a:r>
            <a:r>
              <a:rPr lang="hu-HU" sz="2800" b="1" dirty="0" smtClean="0">
                <a:solidFill>
                  <a:schemeClr val="tx2"/>
                </a:solidFill>
                <a:effectLst>
                  <a:outerShdw blurRad="38100" dist="38100" dir="2700000" algn="tl">
                    <a:srgbClr val="C0C0C0"/>
                  </a:outerShdw>
                </a:effectLst>
              </a:rPr>
              <a:t> diagram, valószínűségi axiómák, alapvető tételek a valószínűségek számítására, teljes eseményrendszer, egyenlő valószínűségű kimenetelek, példák.</a:t>
            </a:r>
            <a:endParaRPr lang="hu-HU" sz="2800" dirty="0"/>
          </a:p>
        </p:txBody>
      </p:sp>
      <p:sp>
        <p:nvSpPr>
          <p:cNvPr id="4" name="Rectangle 18"/>
          <p:cNvSpPr>
            <a:spLocks noChangeArrowheads="1"/>
          </p:cNvSpPr>
          <p:nvPr/>
        </p:nvSpPr>
        <p:spPr bwMode="auto">
          <a:xfrm>
            <a:off x="1115616" y="1484785"/>
            <a:ext cx="7002462" cy="1008111"/>
          </a:xfrm>
          <a:prstGeom prst="rect">
            <a:avLst/>
          </a:prstGeom>
          <a:noFill/>
          <a:ln w="9525">
            <a:noFill/>
            <a:miter lim="800000"/>
            <a:headEnd/>
            <a:tailEnd/>
          </a:ln>
          <a:effectLst/>
        </p:spPr>
        <p:txBody>
          <a:bodyPr/>
          <a:lstStyle/>
          <a:p>
            <a:pPr algn="ctr">
              <a:defRPr/>
            </a:pPr>
            <a:r>
              <a:rPr lang="hu-HU" sz="3200" b="1" i="1" dirty="0">
                <a:solidFill>
                  <a:schemeClr val="tx2"/>
                </a:solidFill>
                <a:effectLst>
                  <a:outerShdw blurRad="38100" dist="38100" dir="2700000" algn="tl">
                    <a:srgbClr val="C0C0C0"/>
                  </a:outerShdw>
                </a:effectLst>
                <a:latin typeface="Garamond" pitchFamily="18" charset="0"/>
              </a:rPr>
              <a:t>Mérnök </a:t>
            </a:r>
            <a:r>
              <a:rPr lang="hu-HU" sz="3200" b="1" i="1" dirty="0" smtClean="0">
                <a:solidFill>
                  <a:schemeClr val="tx2"/>
                </a:solidFill>
                <a:effectLst>
                  <a:outerShdw blurRad="38100" dist="38100" dir="2700000" algn="tl">
                    <a:srgbClr val="C0C0C0"/>
                  </a:outerShdw>
                </a:effectLst>
                <a:latin typeface="Garamond" pitchFamily="18" charset="0"/>
              </a:rPr>
              <a:t>informatika szak </a:t>
            </a:r>
            <a:r>
              <a:rPr lang="hu-HU" sz="3200" b="1" i="1" dirty="0" err="1">
                <a:solidFill>
                  <a:schemeClr val="tx2"/>
                </a:solidFill>
                <a:effectLst>
                  <a:outerShdw blurRad="38100" dist="38100" dir="2700000" algn="tl">
                    <a:srgbClr val="C0C0C0"/>
                  </a:outerShdw>
                </a:effectLst>
                <a:latin typeface="Garamond" pitchFamily="18" charset="0"/>
              </a:rPr>
              <a:t>BSc</a:t>
            </a:r>
            <a:r>
              <a:rPr lang="hu-HU" sz="3200" b="1" i="1" dirty="0">
                <a:solidFill>
                  <a:schemeClr val="tx2"/>
                </a:solidFill>
                <a:effectLst>
                  <a:outerShdw blurRad="38100" dist="38100" dir="2700000" algn="tl">
                    <a:srgbClr val="C0C0C0"/>
                  </a:outerShdw>
                </a:effectLst>
                <a:latin typeface="Garamond" pitchFamily="18" charset="0"/>
              </a:rPr>
              <a:t> </a:t>
            </a:r>
            <a:r>
              <a:rPr lang="hu-HU" sz="3200" b="1" i="1" dirty="0" smtClean="0">
                <a:solidFill>
                  <a:schemeClr val="tx2"/>
                </a:solidFill>
                <a:effectLst>
                  <a:outerShdw blurRad="38100" dist="38100" dir="2700000" algn="tl">
                    <a:srgbClr val="C0C0C0"/>
                  </a:outerShdw>
                </a:effectLst>
                <a:latin typeface="Garamond" pitchFamily="18" charset="0"/>
              </a:rPr>
              <a:t> PMKMANB011H</a:t>
            </a:r>
            <a:endParaRPr lang="hu-HU" sz="3200" b="1" i="1" dirty="0">
              <a:solidFill>
                <a:schemeClr val="tx2"/>
              </a:solidFill>
              <a:effectLst>
                <a:outerShdw blurRad="38100" dist="38100" dir="2700000" algn="tl">
                  <a:srgbClr val="C0C0C0"/>
                </a:outerShdw>
              </a:effectLst>
              <a:latin typeface="Garamond" pitchFamily="18" charset="0"/>
            </a:endParaRPr>
          </a:p>
        </p:txBody>
      </p:sp>
      <p:sp>
        <p:nvSpPr>
          <p:cNvPr id="5" name="Rectangle 17"/>
          <p:cNvSpPr>
            <a:spLocks noChangeArrowheads="1"/>
          </p:cNvSpPr>
          <p:nvPr/>
        </p:nvSpPr>
        <p:spPr bwMode="auto">
          <a:xfrm>
            <a:off x="755576" y="2564904"/>
            <a:ext cx="7772400" cy="360363"/>
          </a:xfrm>
          <a:prstGeom prst="rect">
            <a:avLst/>
          </a:prstGeom>
          <a:noFill/>
          <a:ln w="9525">
            <a:noFill/>
            <a:miter lim="800000"/>
            <a:headEnd/>
            <a:tailEnd/>
          </a:ln>
          <a:effectLst/>
        </p:spPr>
        <p:txBody>
          <a:bodyPr/>
          <a:lstStyle/>
          <a:p>
            <a:pPr marL="342900" indent="-342900" algn="ctr">
              <a:spcBef>
                <a:spcPct val="20000"/>
              </a:spcBef>
              <a:buClr>
                <a:schemeClr val="accent1"/>
              </a:buClr>
              <a:buSzPct val="65000"/>
              <a:buFont typeface="Wingdings" pitchFamily="2" charset="2"/>
              <a:buNone/>
              <a:defRPr/>
            </a:pPr>
            <a:r>
              <a:rPr lang="hu-HU" sz="1400" dirty="0">
                <a:solidFill>
                  <a:schemeClr val="tx2"/>
                </a:solidFill>
                <a:effectLst>
                  <a:outerShdw blurRad="38100" dist="38100" dir="2700000" algn="tl">
                    <a:srgbClr val="C0C0C0"/>
                  </a:outerShdw>
                </a:effectLst>
              </a:rPr>
              <a:t>PTE </a:t>
            </a:r>
            <a:r>
              <a:rPr lang="hu-HU" sz="1400" dirty="0" smtClean="0">
                <a:solidFill>
                  <a:schemeClr val="tx2"/>
                </a:solidFill>
                <a:effectLst>
                  <a:outerShdw blurRad="38100" dist="38100" dir="2700000" algn="tl">
                    <a:srgbClr val="C0C0C0"/>
                  </a:outerShdw>
                </a:effectLst>
              </a:rPr>
              <a:t>MIK  Rendszer és Szoftver Technológia </a:t>
            </a:r>
            <a:r>
              <a:rPr lang="hu-HU" sz="1400" dirty="0" smtClean="0">
                <a:solidFill>
                  <a:schemeClr val="tx2"/>
                </a:solidFill>
                <a:effectLst>
                  <a:outerShdw blurRad="38100" dist="38100" dir="2700000" algn="tl">
                    <a:srgbClr val="C0C0C0"/>
                  </a:outerShdw>
                </a:effectLst>
              </a:rPr>
              <a:t>Tanszék,  </a:t>
            </a:r>
            <a:r>
              <a:rPr lang="hu-HU" sz="1400" dirty="0">
                <a:solidFill>
                  <a:schemeClr val="tx2"/>
                </a:solidFill>
                <a:effectLst>
                  <a:outerShdw blurRad="38100" dist="38100" dir="2700000" algn="tl">
                    <a:srgbClr val="C0C0C0"/>
                  </a:outerShdw>
                </a:effectLst>
              </a:rPr>
              <a:t>dr. </a:t>
            </a:r>
            <a:r>
              <a:rPr lang="hu-HU" sz="1400" dirty="0" err="1">
                <a:solidFill>
                  <a:schemeClr val="tx2"/>
                </a:solidFill>
                <a:effectLst>
                  <a:outerShdw blurRad="38100" dist="38100" dir="2700000" algn="tl">
                    <a:srgbClr val="C0C0C0"/>
                  </a:outerShdw>
                </a:effectLst>
              </a:rPr>
              <a:t>Klincsik</a:t>
            </a:r>
            <a:r>
              <a:rPr lang="hu-HU" sz="1400" dirty="0">
                <a:solidFill>
                  <a:schemeClr val="tx2"/>
                </a:solidFill>
                <a:effectLst>
                  <a:outerShdw blurRad="38100" dist="38100" dir="2700000" algn="tl">
                    <a:srgbClr val="C0C0C0"/>
                  </a:outerShdw>
                </a:effectLst>
              </a:rPr>
              <a:t> Mihály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31800" y="230188"/>
            <a:ext cx="8010525" cy="633412"/>
          </a:xfrm>
          <a:prstGeom prst="rect">
            <a:avLst/>
          </a:prstGeom>
          <a:noFill/>
          <a:ln w="9525">
            <a:noFill/>
            <a:miter lim="800000"/>
            <a:headEnd/>
            <a:tailEnd/>
          </a:ln>
        </p:spPr>
        <p:txBody>
          <a:bodyPr anchor="ctr"/>
          <a:lstStyle/>
          <a:p>
            <a:r>
              <a:rPr lang="hu-HU" sz="2800">
                <a:solidFill>
                  <a:schemeClr val="tx2"/>
                </a:solidFill>
                <a:latin typeface="Tahoma" pitchFamily="34" charset="0"/>
              </a:rPr>
              <a:t>Műveletek véletlen eseményekkel: részesemény</a:t>
            </a:r>
          </a:p>
        </p:txBody>
      </p:sp>
      <p:grpSp>
        <p:nvGrpSpPr>
          <p:cNvPr id="3" name="Group 40"/>
          <p:cNvGrpSpPr>
            <a:grpSpLocks/>
          </p:cNvGrpSpPr>
          <p:nvPr/>
        </p:nvGrpSpPr>
        <p:grpSpPr bwMode="auto">
          <a:xfrm>
            <a:off x="476250" y="925513"/>
            <a:ext cx="8353425" cy="1063625"/>
            <a:chOff x="300" y="516"/>
            <a:chExt cx="5262" cy="670"/>
          </a:xfrm>
        </p:grpSpPr>
        <p:sp>
          <p:nvSpPr>
            <p:cNvPr id="4" name="Text Box 22"/>
            <p:cNvSpPr txBox="1">
              <a:spLocks noChangeArrowheads="1"/>
            </p:cNvSpPr>
            <p:nvPr/>
          </p:nvSpPr>
          <p:spPr bwMode="auto">
            <a:xfrm>
              <a:off x="300" y="516"/>
              <a:ext cx="5262" cy="670"/>
            </a:xfrm>
            <a:prstGeom prst="rect">
              <a:avLst/>
            </a:prstGeom>
            <a:solidFill>
              <a:srgbClr val="FEFFC5"/>
            </a:solidFill>
            <a:ln w="9525">
              <a:solidFill>
                <a:srgbClr val="FF9966"/>
              </a:solidFill>
              <a:miter lim="800000"/>
              <a:headEnd/>
              <a:tailEnd/>
            </a:ln>
          </p:spPr>
          <p:txBody>
            <a:bodyPr>
              <a:spAutoFit/>
            </a:bodyPr>
            <a:lstStyle/>
            <a:p>
              <a:pPr marL="1074738" indent="-1074738" algn="just">
                <a:spcBef>
                  <a:spcPct val="50000"/>
                </a:spcBef>
              </a:pPr>
              <a:r>
                <a:rPr lang="hu-HU" b="1">
                  <a:solidFill>
                    <a:srgbClr val="FF3300"/>
                  </a:solidFill>
                </a:rPr>
                <a:t>Definíció:</a:t>
              </a:r>
              <a:r>
                <a:rPr lang="hu-HU"/>
                <a:t> Azt mondjuk, hogy az A esemény része a B eseménynek, ha az </a:t>
              </a:r>
              <a:r>
                <a:rPr lang="hu-HU" b="1"/>
                <a:t>A halmaz részhalmaza  a B halmaznak, </a:t>
              </a:r>
              <a:r>
                <a:rPr lang="hu-HU"/>
                <a:t>azaz</a:t>
              </a:r>
            </a:p>
            <a:p>
              <a:pPr marL="1074738" indent="-1074738" algn="just">
                <a:spcBef>
                  <a:spcPct val="50000"/>
                </a:spcBef>
              </a:pPr>
              <a:endParaRPr lang="hu-HU"/>
            </a:p>
          </p:txBody>
        </p:sp>
        <p:graphicFrame>
          <p:nvGraphicFramePr>
            <p:cNvPr id="5" name="Object 23"/>
            <p:cNvGraphicFramePr>
              <a:graphicFrameLocks noChangeAspect="1"/>
            </p:cNvGraphicFramePr>
            <p:nvPr/>
          </p:nvGraphicFramePr>
          <p:xfrm>
            <a:off x="2477" y="924"/>
            <a:ext cx="499" cy="191"/>
          </p:xfrm>
          <a:graphic>
            <a:graphicData uri="http://schemas.openxmlformats.org/presentationml/2006/ole">
              <p:oleObj spid="_x0000_s8194" name="Equation" r:id="rId3" imgW="431640" imgH="164880" progId="">
                <p:embed/>
              </p:oleObj>
            </a:graphicData>
          </a:graphic>
        </p:graphicFrame>
      </p:grpSp>
      <p:sp>
        <p:nvSpPr>
          <p:cNvPr id="6" name="Text Box 24"/>
          <p:cNvSpPr txBox="1">
            <a:spLocks noChangeArrowheads="1"/>
          </p:cNvSpPr>
          <p:nvPr/>
        </p:nvSpPr>
        <p:spPr bwMode="auto">
          <a:xfrm>
            <a:off x="476250" y="2079625"/>
            <a:ext cx="8280400" cy="915988"/>
          </a:xfrm>
          <a:prstGeom prst="rect">
            <a:avLst/>
          </a:prstGeom>
          <a:noFill/>
          <a:ln w="9525">
            <a:noFill/>
            <a:miter lim="800000"/>
            <a:headEnd/>
            <a:tailEnd/>
          </a:ln>
        </p:spPr>
        <p:txBody>
          <a:bodyPr>
            <a:spAutoFit/>
          </a:bodyPr>
          <a:lstStyle/>
          <a:p>
            <a:pPr algn="just">
              <a:spcBef>
                <a:spcPct val="50000"/>
              </a:spcBef>
            </a:pPr>
            <a:r>
              <a:rPr lang="hu-HU"/>
              <a:t>Ez is azt jelenti, hogy az A-hoz tartozó minden elemi esemény egyben a B eseményhez is tartozik. Ezért azt is mondhatjuk, hogy </a:t>
            </a:r>
            <a:r>
              <a:rPr lang="hu-HU" b="1"/>
              <a:t>az A esemény</a:t>
            </a:r>
            <a:r>
              <a:rPr lang="hu-HU"/>
              <a:t> </a:t>
            </a:r>
            <a:r>
              <a:rPr lang="hu-HU" b="1"/>
              <a:t>bekövetkezése maga után vonja</a:t>
            </a:r>
            <a:r>
              <a:rPr lang="hu-HU"/>
              <a:t> </a:t>
            </a:r>
            <a:r>
              <a:rPr lang="hu-HU" b="1"/>
              <a:t>a B esemény bekövetkezését</a:t>
            </a:r>
            <a:r>
              <a:rPr lang="hu-HU"/>
              <a:t>. </a:t>
            </a:r>
          </a:p>
        </p:txBody>
      </p:sp>
      <p:grpSp>
        <p:nvGrpSpPr>
          <p:cNvPr id="7" name="Group 25"/>
          <p:cNvGrpSpPr>
            <a:grpSpLocks/>
          </p:cNvGrpSpPr>
          <p:nvPr/>
        </p:nvGrpSpPr>
        <p:grpSpPr bwMode="auto">
          <a:xfrm>
            <a:off x="2249488" y="3033713"/>
            <a:ext cx="4032250" cy="1655762"/>
            <a:chOff x="1383" y="2115"/>
            <a:chExt cx="2540" cy="1043"/>
          </a:xfrm>
        </p:grpSpPr>
        <p:sp>
          <p:nvSpPr>
            <p:cNvPr id="8" name="Rectangle 26"/>
            <p:cNvSpPr>
              <a:spLocks noChangeArrowheads="1"/>
            </p:cNvSpPr>
            <p:nvPr/>
          </p:nvSpPr>
          <p:spPr bwMode="auto">
            <a:xfrm>
              <a:off x="1383" y="2115"/>
              <a:ext cx="2540" cy="1043"/>
            </a:xfrm>
            <a:prstGeom prst="rect">
              <a:avLst/>
            </a:prstGeom>
            <a:solidFill>
              <a:schemeClr val="accent1"/>
            </a:solidFill>
            <a:ln w="9525">
              <a:solidFill>
                <a:schemeClr val="tx1"/>
              </a:solidFill>
              <a:miter lim="800000"/>
              <a:headEnd/>
              <a:tailEnd/>
            </a:ln>
          </p:spPr>
          <p:txBody>
            <a:bodyPr wrap="none" anchor="ctr"/>
            <a:lstStyle/>
            <a:p>
              <a:endParaRPr lang="hu-HU"/>
            </a:p>
          </p:txBody>
        </p:sp>
        <p:sp>
          <p:nvSpPr>
            <p:cNvPr id="9" name="Text Box 27"/>
            <p:cNvSpPr txBox="1">
              <a:spLocks noChangeArrowheads="1"/>
            </p:cNvSpPr>
            <p:nvPr/>
          </p:nvSpPr>
          <p:spPr bwMode="auto">
            <a:xfrm>
              <a:off x="1383" y="2840"/>
              <a:ext cx="272" cy="288"/>
            </a:xfrm>
            <a:prstGeom prst="rect">
              <a:avLst/>
            </a:prstGeom>
            <a:noFill/>
            <a:ln w="9525">
              <a:noFill/>
              <a:miter lim="800000"/>
              <a:headEnd/>
              <a:tailEnd/>
            </a:ln>
          </p:spPr>
          <p:txBody>
            <a:bodyPr>
              <a:spAutoFit/>
            </a:bodyPr>
            <a:lstStyle/>
            <a:p>
              <a:pPr>
                <a:spcBef>
                  <a:spcPct val="50000"/>
                </a:spcBef>
              </a:pPr>
              <a:r>
                <a:rPr lang="el-GR" sz="2400">
                  <a:cs typeface="Arial" charset="0"/>
                </a:rPr>
                <a:t>Ω</a:t>
              </a:r>
            </a:p>
          </p:txBody>
        </p:sp>
      </p:grpSp>
      <p:grpSp>
        <p:nvGrpSpPr>
          <p:cNvPr id="10" name="Group 28"/>
          <p:cNvGrpSpPr>
            <a:grpSpLocks/>
          </p:cNvGrpSpPr>
          <p:nvPr/>
        </p:nvGrpSpPr>
        <p:grpSpPr bwMode="auto">
          <a:xfrm>
            <a:off x="3762375" y="3681413"/>
            <a:ext cx="1223963" cy="719137"/>
            <a:chOff x="2245" y="2387"/>
            <a:chExt cx="862" cy="453"/>
          </a:xfrm>
        </p:grpSpPr>
        <p:sp>
          <p:nvSpPr>
            <p:cNvPr id="11" name="Oval 29"/>
            <p:cNvSpPr>
              <a:spLocks noChangeArrowheads="1"/>
            </p:cNvSpPr>
            <p:nvPr/>
          </p:nvSpPr>
          <p:spPr bwMode="auto">
            <a:xfrm>
              <a:off x="2245" y="2387"/>
              <a:ext cx="862" cy="453"/>
            </a:xfrm>
            <a:prstGeom prst="ellipse">
              <a:avLst/>
            </a:prstGeom>
            <a:solidFill>
              <a:srgbClr val="FFFF00"/>
            </a:solidFill>
            <a:ln w="9525">
              <a:solidFill>
                <a:schemeClr val="tx1"/>
              </a:solidFill>
              <a:round/>
              <a:headEnd/>
              <a:tailEnd/>
            </a:ln>
          </p:spPr>
          <p:txBody>
            <a:bodyPr wrap="none" anchor="ctr"/>
            <a:lstStyle/>
            <a:p>
              <a:endParaRPr lang="hu-HU"/>
            </a:p>
          </p:txBody>
        </p:sp>
        <p:sp>
          <p:nvSpPr>
            <p:cNvPr id="12" name="Text Box 30"/>
            <p:cNvSpPr txBox="1">
              <a:spLocks noChangeArrowheads="1"/>
            </p:cNvSpPr>
            <p:nvPr/>
          </p:nvSpPr>
          <p:spPr bwMode="auto">
            <a:xfrm>
              <a:off x="2472" y="2478"/>
              <a:ext cx="317" cy="250"/>
            </a:xfrm>
            <a:prstGeom prst="rect">
              <a:avLst/>
            </a:prstGeom>
            <a:noFill/>
            <a:ln w="9525">
              <a:noFill/>
              <a:miter lim="800000"/>
              <a:headEnd/>
              <a:tailEnd/>
            </a:ln>
          </p:spPr>
          <p:txBody>
            <a:bodyPr>
              <a:spAutoFit/>
            </a:bodyPr>
            <a:lstStyle/>
            <a:p>
              <a:pPr>
                <a:spcBef>
                  <a:spcPct val="50000"/>
                </a:spcBef>
              </a:pPr>
              <a:r>
                <a:rPr lang="hu-HU" sz="2000"/>
                <a:t>A</a:t>
              </a:r>
            </a:p>
          </p:txBody>
        </p:sp>
      </p:grpSp>
      <p:grpSp>
        <p:nvGrpSpPr>
          <p:cNvPr id="13" name="Group 31"/>
          <p:cNvGrpSpPr>
            <a:grpSpLocks/>
          </p:cNvGrpSpPr>
          <p:nvPr/>
        </p:nvGrpSpPr>
        <p:grpSpPr bwMode="auto">
          <a:xfrm>
            <a:off x="3402013" y="3248025"/>
            <a:ext cx="1944687" cy="1370013"/>
            <a:chOff x="2109" y="2976"/>
            <a:chExt cx="1225" cy="863"/>
          </a:xfrm>
        </p:grpSpPr>
        <p:sp>
          <p:nvSpPr>
            <p:cNvPr id="14" name="Oval 32"/>
            <p:cNvSpPr>
              <a:spLocks noChangeArrowheads="1"/>
            </p:cNvSpPr>
            <p:nvPr/>
          </p:nvSpPr>
          <p:spPr bwMode="auto">
            <a:xfrm>
              <a:off x="2109" y="3022"/>
              <a:ext cx="1225" cy="817"/>
            </a:xfrm>
            <a:prstGeom prst="ellipse">
              <a:avLst/>
            </a:prstGeom>
            <a:solidFill>
              <a:srgbClr val="990000">
                <a:alpha val="18823"/>
              </a:srgbClr>
            </a:solidFill>
            <a:ln w="9525">
              <a:solidFill>
                <a:schemeClr val="tx1"/>
              </a:solidFill>
              <a:round/>
              <a:headEnd/>
              <a:tailEnd/>
            </a:ln>
          </p:spPr>
          <p:txBody>
            <a:bodyPr wrap="none" anchor="ctr"/>
            <a:lstStyle/>
            <a:p>
              <a:endParaRPr lang="hu-HU"/>
            </a:p>
          </p:txBody>
        </p:sp>
        <p:sp>
          <p:nvSpPr>
            <p:cNvPr id="15" name="Text Box 33"/>
            <p:cNvSpPr txBox="1">
              <a:spLocks noChangeArrowheads="1"/>
            </p:cNvSpPr>
            <p:nvPr/>
          </p:nvSpPr>
          <p:spPr bwMode="auto">
            <a:xfrm>
              <a:off x="2608" y="2976"/>
              <a:ext cx="272" cy="250"/>
            </a:xfrm>
            <a:prstGeom prst="rect">
              <a:avLst/>
            </a:prstGeom>
            <a:noFill/>
            <a:ln w="9525">
              <a:noFill/>
              <a:miter lim="800000"/>
              <a:headEnd/>
              <a:tailEnd/>
            </a:ln>
          </p:spPr>
          <p:txBody>
            <a:bodyPr>
              <a:spAutoFit/>
            </a:bodyPr>
            <a:lstStyle/>
            <a:p>
              <a:pPr>
                <a:spcBef>
                  <a:spcPct val="50000"/>
                </a:spcBef>
              </a:pPr>
              <a:r>
                <a:rPr lang="hu-HU" sz="2000"/>
                <a:t>B</a:t>
              </a:r>
            </a:p>
          </p:txBody>
        </p:sp>
      </p:grpSp>
      <p:grpSp>
        <p:nvGrpSpPr>
          <p:cNvPr id="16" name="Group 34"/>
          <p:cNvGrpSpPr>
            <a:grpSpLocks/>
          </p:cNvGrpSpPr>
          <p:nvPr/>
        </p:nvGrpSpPr>
        <p:grpSpPr bwMode="auto">
          <a:xfrm>
            <a:off x="323850" y="4778375"/>
            <a:ext cx="8308975" cy="366713"/>
            <a:chOff x="204" y="3249"/>
            <a:chExt cx="5234" cy="231"/>
          </a:xfrm>
        </p:grpSpPr>
        <p:graphicFrame>
          <p:nvGraphicFramePr>
            <p:cNvPr id="17" name="Object 35"/>
            <p:cNvGraphicFramePr>
              <a:graphicFrameLocks noChangeAspect="1"/>
            </p:cNvGraphicFramePr>
            <p:nvPr/>
          </p:nvGraphicFramePr>
          <p:xfrm>
            <a:off x="3696" y="3249"/>
            <a:ext cx="1742" cy="219"/>
          </p:xfrm>
          <a:graphic>
            <a:graphicData uri="http://schemas.openxmlformats.org/presentationml/2006/ole">
              <p:oleObj spid="_x0000_s8195" name="Equation" r:id="rId4" imgW="1612800" imgH="203040" progId="">
                <p:embed/>
              </p:oleObj>
            </a:graphicData>
          </a:graphic>
        </p:graphicFrame>
        <p:sp>
          <p:nvSpPr>
            <p:cNvPr id="18" name="Text Box 36"/>
            <p:cNvSpPr txBox="1">
              <a:spLocks noChangeArrowheads="1"/>
            </p:cNvSpPr>
            <p:nvPr/>
          </p:nvSpPr>
          <p:spPr bwMode="auto">
            <a:xfrm>
              <a:off x="204" y="3249"/>
              <a:ext cx="3356" cy="231"/>
            </a:xfrm>
            <a:prstGeom prst="rect">
              <a:avLst/>
            </a:prstGeom>
            <a:noFill/>
            <a:ln w="9525">
              <a:noFill/>
              <a:miter lim="800000"/>
              <a:headEnd/>
              <a:tailEnd/>
            </a:ln>
          </p:spPr>
          <p:txBody>
            <a:bodyPr>
              <a:spAutoFit/>
            </a:bodyPr>
            <a:lstStyle/>
            <a:p>
              <a:pPr>
                <a:spcBef>
                  <a:spcPct val="50000"/>
                </a:spcBef>
              </a:pPr>
              <a:r>
                <a:rPr lang="hu-HU"/>
                <a:t>Bármely A eseményre igazak a következő relációk</a:t>
              </a:r>
            </a:p>
          </p:txBody>
        </p:sp>
      </p:grpSp>
      <p:grpSp>
        <p:nvGrpSpPr>
          <p:cNvPr id="19" name="Group 37"/>
          <p:cNvGrpSpPr>
            <a:grpSpLocks/>
          </p:cNvGrpSpPr>
          <p:nvPr/>
        </p:nvGrpSpPr>
        <p:grpSpPr bwMode="auto">
          <a:xfrm>
            <a:off x="323850" y="5138738"/>
            <a:ext cx="8351838" cy="1031875"/>
            <a:chOff x="204" y="3566"/>
            <a:chExt cx="5261" cy="650"/>
          </a:xfrm>
        </p:grpSpPr>
        <p:sp>
          <p:nvSpPr>
            <p:cNvPr id="20" name="Text Box 38"/>
            <p:cNvSpPr txBox="1">
              <a:spLocks noChangeArrowheads="1"/>
            </p:cNvSpPr>
            <p:nvPr/>
          </p:nvSpPr>
          <p:spPr bwMode="auto">
            <a:xfrm>
              <a:off x="204" y="3566"/>
              <a:ext cx="5261" cy="404"/>
            </a:xfrm>
            <a:prstGeom prst="rect">
              <a:avLst/>
            </a:prstGeom>
            <a:noFill/>
            <a:ln w="9525">
              <a:noFill/>
              <a:miter lim="800000"/>
              <a:headEnd/>
              <a:tailEnd/>
            </a:ln>
          </p:spPr>
          <p:txBody>
            <a:bodyPr>
              <a:spAutoFit/>
            </a:bodyPr>
            <a:lstStyle/>
            <a:p>
              <a:pPr algn="just">
                <a:spcBef>
                  <a:spcPct val="50000"/>
                </a:spcBef>
              </a:pPr>
              <a:r>
                <a:rPr lang="hu-HU"/>
                <a:t>Az A és B események akkor egyenlők, azaz </a:t>
              </a:r>
              <a:r>
                <a:rPr lang="hu-HU" b="1"/>
                <a:t>A=B</a:t>
              </a:r>
              <a:r>
                <a:rPr lang="hu-HU"/>
                <a:t> , ha bármelyikük bekövetkezése a másik bekövetkezését maga után vonja </a:t>
              </a:r>
            </a:p>
          </p:txBody>
        </p:sp>
        <p:graphicFrame>
          <p:nvGraphicFramePr>
            <p:cNvPr id="21" name="Object 39"/>
            <p:cNvGraphicFramePr>
              <a:graphicFrameLocks noChangeAspect="1"/>
            </p:cNvGraphicFramePr>
            <p:nvPr/>
          </p:nvGraphicFramePr>
          <p:xfrm>
            <a:off x="2018" y="3974"/>
            <a:ext cx="1452" cy="242"/>
          </p:xfrm>
          <a:graphic>
            <a:graphicData uri="http://schemas.openxmlformats.org/presentationml/2006/ole">
              <p:oleObj spid="_x0000_s8196" name="Equation" r:id="rId5" imgW="1218960" imgH="203040" progId="">
                <p:embed/>
              </p:oleObj>
            </a:graphicData>
          </a:graphic>
        </p:graphicFrame>
      </p:grpSp>
      <p:sp>
        <p:nvSpPr>
          <p:cNvPr id="22" name="Dia számának helye 16"/>
          <p:cNvSpPr>
            <a:spLocks noGrp="1"/>
          </p:cNvSpPr>
          <p:nvPr>
            <p:ph type="sldNum" sz="quarter" idx="12"/>
          </p:nvPr>
        </p:nvSpPr>
        <p:spPr>
          <a:xfrm>
            <a:off x="6444208" y="39539"/>
            <a:ext cx="2664296" cy="365125"/>
          </a:xfrm>
        </p:spPr>
        <p:txBody>
          <a:bodyPr/>
          <a:lstStyle/>
          <a:p>
            <a:r>
              <a:rPr lang="hu-HU" dirty="0" err="1" smtClean="0"/>
              <a:t>Valószínűségszámítás</a:t>
            </a:r>
            <a:r>
              <a:rPr lang="hu-HU" dirty="0" smtClean="0"/>
              <a:t> elemei         </a:t>
            </a:r>
            <a:fld id="{022B571B-5BE0-484C-A4F8-67D481F8428A}" type="slidenum">
              <a:rPr lang="hu-HU" smtClean="0"/>
              <a:pPr/>
              <a:t>10</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1520" y="230188"/>
            <a:ext cx="8712200" cy="633412"/>
          </a:xfrm>
          <a:prstGeom prst="rect">
            <a:avLst/>
          </a:prstGeom>
          <a:noFill/>
          <a:ln w="9525">
            <a:noFill/>
            <a:miter lim="800000"/>
            <a:headEnd/>
            <a:tailEnd/>
          </a:ln>
        </p:spPr>
        <p:txBody>
          <a:bodyPr anchor="ctr"/>
          <a:lstStyle/>
          <a:p>
            <a:r>
              <a:rPr lang="hu-HU" sz="2000" dirty="0">
                <a:solidFill>
                  <a:schemeClr val="tx2"/>
                </a:solidFill>
                <a:latin typeface="Tahoma" pitchFamily="34" charset="0"/>
              </a:rPr>
              <a:t>Halmazelméleti és valószínűségelméleti elnevezések összefoglaló táblázata</a:t>
            </a:r>
          </a:p>
        </p:txBody>
      </p:sp>
      <p:sp>
        <p:nvSpPr>
          <p:cNvPr id="3" name="Text Box 23"/>
          <p:cNvSpPr txBox="1">
            <a:spLocks noChangeArrowheads="1"/>
          </p:cNvSpPr>
          <p:nvPr/>
        </p:nvSpPr>
        <p:spPr bwMode="auto">
          <a:xfrm>
            <a:off x="476250" y="819150"/>
            <a:ext cx="2160588" cy="396875"/>
          </a:xfrm>
          <a:prstGeom prst="rect">
            <a:avLst/>
          </a:prstGeom>
          <a:noFill/>
          <a:ln w="9525">
            <a:noFill/>
            <a:miter lim="800000"/>
            <a:headEnd/>
            <a:tailEnd/>
          </a:ln>
        </p:spPr>
        <p:txBody>
          <a:bodyPr>
            <a:spAutoFit/>
          </a:bodyPr>
          <a:lstStyle/>
          <a:p>
            <a:pPr algn="ctr">
              <a:spcBef>
                <a:spcPct val="50000"/>
              </a:spcBef>
            </a:pPr>
            <a:r>
              <a:rPr lang="hu-HU" sz="2000"/>
              <a:t>Halmazelmélet</a:t>
            </a:r>
          </a:p>
        </p:txBody>
      </p:sp>
      <p:sp>
        <p:nvSpPr>
          <p:cNvPr id="4" name="Text Box 24"/>
          <p:cNvSpPr txBox="1">
            <a:spLocks noChangeArrowheads="1"/>
          </p:cNvSpPr>
          <p:nvPr/>
        </p:nvSpPr>
        <p:spPr bwMode="auto">
          <a:xfrm>
            <a:off x="4211638" y="819150"/>
            <a:ext cx="2735262" cy="396875"/>
          </a:xfrm>
          <a:prstGeom prst="rect">
            <a:avLst/>
          </a:prstGeom>
          <a:noFill/>
          <a:ln w="9525">
            <a:noFill/>
            <a:miter lim="800000"/>
            <a:headEnd/>
            <a:tailEnd/>
          </a:ln>
        </p:spPr>
        <p:txBody>
          <a:bodyPr>
            <a:spAutoFit/>
          </a:bodyPr>
          <a:lstStyle/>
          <a:p>
            <a:pPr algn="ctr">
              <a:spcBef>
                <a:spcPct val="50000"/>
              </a:spcBef>
            </a:pPr>
            <a:r>
              <a:rPr lang="hu-HU" sz="2000"/>
              <a:t>Valószínűségelmélet</a:t>
            </a:r>
          </a:p>
        </p:txBody>
      </p:sp>
      <p:sp>
        <p:nvSpPr>
          <p:cNvPr id="5" name="Text Box 25"/>
          <p:cNvSpPr txBox="1">
            <a:spLocks noChangeArrowheads="1"/>
          </p:cNvSpPr>
          <p:nvPr/>
        </p:nvSpPr>
        <p:spPr bwMode="auto">
          <a:xfrm>
            <a:off x="393700" y="1250950"/>
            <a:ext cx="2017713" cy="396875"/>
          </a:xfrm>
          <a:prstGeom prst="rect">
            <a:avLst/>
          </a:prstGeom>
          <a:noFill/>
          <a:ln w="9525">
            <a:noFill/>
            <a:miter lim="800000"/>
            <a:headEnd/>
            <a:tailEnd/>
          </a:ln>
        </p:spPr>
        <p:txBody>
          <a:bodyPr>
            <a:spAutoFit/>
          </a:bodyPr>
          <a:lstStyle/>
          <a:p>
            <a:pPr>
              <a:spcBef>
                <a:spcPct val="50000"/>
              </a:spcBef>
            </a:pPr>
            <a:r>
              <a:rPr lang="el-GR" sz="2000">
                <a:cs typeface="Arial" charset="0"/>
              </a:rPr>
              <a:t>Ω</a:t>
            </a:r>
            <a:r>
              <a:rPr lang="hu-HU" sz="2000">
                <a:cs typeface="Arial" charset="0"/>
              </a:rPr>
              <a:t> </a:t>
            </a:r>
            <a:r>
              <a:rPr lang="hu-HU" sz="1600">
                <a:cs typeface="Arial" charset="0"/>
              </a:rPr>
              <a:t> univerzum</a:t>
            </a:r>
            <a:endParaRPr lang="el-GR" sz="2000">
              <a:cs typeface="Arial" charset="0"/>
            </a:endParaRPr>
          </a:p>
        </p:txBody>
      </p:sp>
      <p:sp>
        <p:nvSpPr>
          <p:cNvPr id="6" name="Text Box 26"/>
          <p:cNvSpPr txBox="1">
            <a:spLocks noChangeArrowheads="1"/>
          </p:cNvSpPr>
          <p:nvPr/>
        </p:nvSpPr>
        <p:spPr bwMode="auto">
          <a:xfrm>
            <a:off x="4067175" y="1323975"/>
            <a:ext cx="3673475" cy="336550"/>
          </a:xfrm>
          <a:prstGeom prst="rect">
            <a:avLst/>
          </a:prstGeom>
          <a:noFill/>
          <a:ln w="9525">
            <a:noFill/>
            <a:miter lim="800000"/>
            <a:headEnd/>
            <a:tailEnd/>
          </a:ln>
        </p:spPr>
        <p:txBody>
          <a:bodyPr>
            <a:spAutoFit/>
          </a:bodyPr>
          <a:lstStyle/>
          <a:p>
            <a:pPr>
              <a:spcBef>
                <a:spcPct val="50000"/>
              </a:spcBef>
            </a:pPr>
            <a:r>
              <a:rPr lang="hu-HU" sz="1600">
                <a:cs typeface="Arial" charset="0"/>
              </a:rPr>
              <a:t>Eseménytér, biztos esemény</a:t>
            </a:r>
            <a:endParaRPr lang="el-GR" sz="1600">
              <a:cs typeface="Arial" charset="0"/>
            </a:endParaRPr>
          </a:p>
        </p:txBody>
      </p:sp>
      <p:sp>
        <p:nvSpPr>
          <p:cNvPr id="7" name="Line 27"/>
          <p:cNvSpPr>
            <a:spLocks noChangeShapeType="1"/>
          </p:cNvSpPr>
          <p:nvPr/>
        </p:nvSpPr>
        <p:spPr bwMode="auto">
          <a:xfrm flipV="1">
            <a:off x="323850" y="1611313"/>
            <a:ext cx="8424863" cy="71437"/>
          </a:xfrm>
          <a:prstGeom prst="line">
            <a:avLst/>
          </a:prstGeom>
          <a:noFill/>
          <a:ln w="9525">
            <a:solidFill>
              <a:schemeClr val="tx1"/>
            </a:solidFill>
            <a:round/>
            <a:headEnd/>
            <a:tailEnd/>
          </a:ln>
        </p:spPr>
        <p:txBody>
          <a:bodyPr/>
          <a:lstStyle/>
          <a:p>
            <a:endParaRPr lang="hu-HU"/>
          </a:p>
        </p:txBody>
      </p:sp>
      <p:sp>
        <p:nvSpPr>
          <p:cNvPr id="8" name="Text Box 28"/>
          <p:cNvSpPr txBox="1">
            <a:spLocks noChangeArrowheads="1"/>
          </p:cNvSpPr>
          <p:nvPr/>
        </p:nvSpPr>
        <p:spPr bwMode="auto">
          <a:xfrm>
            <a:off x="393700" y="1682750"/>
            <a:ext cx="2017713" cy="396875"/>
          </a:xfrm>
          <a:prstGeom prst="rect">
            <a:avLst/>
          </a:prstGeom>
          <a:noFill/>
          <a:ln w="9525">
            <a:noFill/>
            <a:miter lim="800000"/>
            <a:headEnd/>
            <a:tailEnd/>
          </a:ln>
        </p:spPr>
        <p:txBody>
          <a:bodyPr>
            <a:spAutoFit/>
          </a:bodyPr>
          <a:lstStyle/>
          <a:p>
            <a:pPr>
              <a:spcBef>
                <a:spcPct val="50000"/>
              </a:spcBef>
            </a:pPr>
            <a:r>
              <a:rPr lang="en-US" sz="2000">
                <a:cs typeface="Arial" charset="0"/>
              </a:rPr>
              <a:t>Ø</a:t>
            </a:r>
            <a:r>
              <a:rPr lang="hu-HU" sz="2000">
                <a:cs typeface="Arial" charset="0"/>
              </a:rPr>
              <a:t> </a:t>
            </a:r>
            <a:r>
              <a:rPr lang="hu-HU" sz="1600">
                <a:cs typeface="Arial" charset="0"/>
              </a:rPr>
              <a:t> üres halmaz</a:t>
            </a:r>
            <a:endParaRPr lang="el-GR" sz="2000">
              <a:cs typeface="Arial" charset="0"/>
            </a:endParaRPr>
          </a:p>
        </p:txBody>
      </p:sp>
      <p:sp>
        <p:nvSpPr>
          <p:cNvPr id="9" name="Text Box 29"/>
          <p:cNvSpPr txBox="1">
            <a:spLocks noChangeArrowheads="1"/>
          </p:cNvSpPr>
          <p:nvPr/>
        </p:nvSpPr>
        <p:spPr bwMode="auto">
          <a:xfrm>
            <a:off x="4067175" y="1682750"/>
            <a:ext cx="3673475" cy="336550"/>
          </a:xfrm>
          <a:prstGeom prst="rect">
            <a:avLst/>
          </a:prstGeom>
          <a:noFill/>
          <a:ln w="9525">
            <a:noFill/>
            <a:miter lim="800000"/>
            <a:headEnd/>
            <a:tailEnd/>
          </a:ln>
        </p:spPr>
        <p:txBody>
          <a:bodyPr>
            <a:spAutoFit/>
          </a:bodyPr>
          <a:lstStyle/>
          <a:p>
            <a:pPr>
              <a:spcBef>
                <a:spcPct val="50000"/>
              </a:spcBef>
            </a:pPr>
            <a:r>
              <a:rPr lang="hu-HU" sz="1600">
                <a:cs typeface="Arial" charset="0"/>
              </a:rPr>
              <a:t>Lehetetlen esemény</a:t>
            </a:r>
            <a:endParaRPr lang="el-GR" sz="1600">
              <a:cs typeface="Arial" charset="0"/>
            </a:endParaRPr>
          </a:p>
        </p:txBody>
      </p:sp>
      <p:sp>
        <p:nvSpPr>
          <p:cNvPr id="10" name="Line 30"/>
          <p:cNvSpPr>
            <a:spLocks noChangeShapeType="1"/>
          </p:cNvSpPr>
          <p:nvPr/>
        </p:nvSpPr>
        <p:spPr bwMode="auto">
          <a:xfrm flipV="1">
            <a:off x="323850" y="2043113"/>
            <a:ext cx="8424863" cy="71437"/>
          </a:xfrm>
          <a:prstGeom prst="line">
            <a:avLst/>
          </a:prstGeom>
          <a:noFill/>
          <a:ln w="9525">
            <a:solidFill>
              <a:schemeClr val="tx1"/>
            </a:solidFill>
            <a:round/>
            <a:headEnd/>
            <a:tailEnd/>
          </a:ln>
        </p:spPr>
        <p:txBody>
          <a:bodyPr/>
          <a:lstStyle/>
          <a:p>
            <a:endParaRPr lang="hu-HU"/>
          </a:p>
        </p:txBody>
      </p:sp>
      <p:sp>
        <p:nvSpPr>
          <p:cNvPr id="11" name="Text Box 31"/>
          <p:cNvSpPr txBox="1">
            <a:spLocks noChangeArrowheads="1"/>
          </p:cNvSpPr>
          <p:nvPr/>
        </p:nvSpPr>
        <p:spPr bwMode="auto">
          <a:xfrm>
            <a:off x="393700" y="2078038"/>
            <a:ext cx="2017713" cy="396875"/>
          </a:xfrm>
          <a:prstGeom prst="rect">
            <a:avLst/>
          </a:prstGeom>
          <a:noFill/>
          <a:ln w="9525">
            <a:noFill/>
            <a:miter lim="800000"/>
            <a:headEnd/>
            <a:tailEnd/>
          </a:ln>
        </p:spPr>
        <p:txBody>
          <a:bodyPr>
            <a:spAutoFit/>
          </a:bodyPr>
          <a:lstStyle/>
          <a:p>
            <a:pPr>
              <a:spcBef>
                <a:spcPct val="50000"/>
              </a:spcBef>
            </a:pPr>
            <a:r>
              <a:rPr lang="hu-HU" sz="2000">
                <a:cs typeface="Arial" charset="0"/>
              </a:rPr>
              <a:t> </a:t>
            </a:r>
            <a:r>
              <a:rPr lang="hu-HU" sz="1600">
                <a:cs typeface="Arial" charset="0"/>
              </a:rPr>
              <a:t>a </a:t>
            </a:r>
            <a:r>
              <a:rPr lang="ru-RU" sz="1600">
                <a:cs typeface="Arial" charset="0"/>
              </a:rPr>
              <a:t>є</a:t>
            </a:r>
            <a:r>
              <a:rPr lang="hu-HU" sz="1600">
                <a:cs typeface="Arial" charset="0"/>
              </a:rPr>
              <a:t> </a:t>
            </a:r>
            <a:r>
              <a:rPr lang="el-GR" sz="1600">
                <a:cs typeface="Arial" charset="0"/>
              </a:rPr>
              <a:t>Ω</a:t>
            </a:r>
            <a:r>
              <a:rPr lang="hu-HU" sz="1600">
                <a:cs typeface="Arial" charset="0"/>
              </a:rPr>
              <a:t>  elem</a:t>
            </a:r>
            <a:r>
              <a:rPr lang="hu-HU" sz="2000">
                <a:cs typeface="Arial" charset="0"/>
              </a:rPr>
              <a:t> </a:t>
            </a:r>
            <a:endParaRPr lang="el-GR" sz="2000">
              <a:cs typeface="Arial" charset="0"/>
            </a:endParaRPr>
          </a:p>
        </p:txBody>
      </p:sp>
      <p:sp>
        <p:nvSpPr>
          <p:cNvPr id="12" name="Text Box 32"/>
          <p:cNvSpPr txBox="1">
            <a:spLocks noChangeArrowheads="1"/>
          </p:cNvSpPr>
          <p:nvPr/>
        </p:nvSpPr>
        <p:spPr bwMode="auto">
          <a:xfrm>
            <a:off x="4067175" y="2114550"/>
            <a:ext cx="3673475" cy="336550"/>
          </a:xfrm>
          <a:prstGeom prst="rect">
            <a:avLst/>
          </a:prstGeom>
          <a:noFill/>
          <a:ln w="9525">
            <a:noFill/>
            <a:miter lim="800000"/>
            <a:headEnd/>
            <a:tailEnd/>
          </a:ln>
        </p:spPr>
        <p:txBody>
          <a:bodyPr>
            <a:spAutoFit/>
          </a:bodyPr>
          <a:lstStyle/>
          <a:p>
            <a:pPr>
              <a:spcBef>
                <a:spcPct val="50000"/>
              </a:spcBef>
            </a:pPr>
            <a:r>
              <a:rPr lang="hu-HU" sz="1600" dirty="0" smtClean="0">
                <a:cs typeface="Arial" charset="0"/>
              </a:rPr>
              <a:t>A kísérlet kimenetele ‘a’</a:t>
            </a:r>
            <a:endParaRPr lang="el-GR" sz="1600" dirty="0">
              <a:cs typeface="Arial" charset="0"/>
            </a:endParaRPr>
          </a:p>
        </p:txBody>
      </p:sp>
      <p:sp>
        <p:nvSpPr>
          <p:cNvPr id="13" name="Line 33"/>
          <p:cNvSpPr>
            <a:spLocks noChangeShapeType="1"/>
          </p:cNvSpPr>
          <p:nvPr/>
        </p:nvSpPr>
        <p:spPr bwMode="auto">
          <a:xfrm flipV="1">
            <a:off x="323850" y="2474913"/>
            <a:ext cx="8424863" cy="71437"/>
          </a:xfrm>
          <a:prstGeom prst="line">
            <a:avLst/>
          </a:prstGeom>
          <a:noFill/>
          <a:ln w="9525">
            <a:solidFill>
              <a:schemeClr val="tx1"/>
            </a:solidFill>
            <a:round/>
            <a:headEnd/>
            <a:tailEnd/>
          </a:ln>
        </p:spPr>
        <p:txBody>
          <a:bodyPr/>
          <a:lstStyle/>
          <a:p>
            <a:endParaRPr lang="hu-HU"/>
          </a:p>
        </p:txBody>
      </p:sp>
      <p:sp>
        <p:nvSpPr>
          <p:cNvPr id="14" name="Text Box 34"/>
          <p:cNvSpPr txBox="1">
            <a:spLocks noChangeArrowheads="1"/>
          </p:cNvSpPr>
          <p:nvPr/>
        </p:nvSpPr>
        <p:spPr bwMode="auto">
          <a:xfrm>
            <a:off x="4067175" y="2571750"/>
            <a:ext cx="1368425" cy="336550"/>
          </a:xfrm>
          <a:prstGeom prst="rect">
            <a:avLst/>
          </a:prstGeom>
          <a:noFill/>
          <a:ln w="9525">
            <a:noFill/>
            <a:miter lim="800000"/>
            <a:headEnd/>
            <a:tailEnd/>
          </a:ln>
        </p:spPr>
        <p:txBody>
          <a:bodyPr>
            <a:spAutoFit/>
          </a:bodyPr>
          <a:lstStyle/>
          <a:p>
            <a:pPr>
              <a:spcBef>
                <a:spcPct val="50000"/>
              </a:spcBef>
            </a:pPr>
            <a:r>
              <a:rPr lang="hu-HU" sz="1600">
                <a:cs typeface="Arial" charset="0"/>
              </a:rPr>
              <a:t>Esemény</a:t>
            </a:r>
            <a:endParaRPr lang="el-GR" sz="1600">
              <a:cs typeface="Arial" charset="0"/>
            </a:endParaRPr>
          </a:p>
        </p:txBody>
      </p:sp>
      <p:sp>
        <p:nvSpPr>
          <p:cNvPr id="15" name="Line 35"/>
          <p:cNvSpPr>
            <a:spLocks noChangeShapeType="1"/>
          </p:cNvSpPr>
          <p:nvPr/>
        </p:nvSpPr>
        <p:spPr bwMode="auto">
          <a:xfrm flipV="1">
            <a:off x="323850" y="2979738"/>
            <a:ext cx="8424863" cy="71437"/>
          </a:xfrm>
          <a:prstGeom prst="line">
            <a:avLst/>
          </a:prstGeom>
          <a:noFill/>
          <a:ln w="9525">
            <a:solidFill>
              <a:schemeClr val="tx1"/>
            </a:solidFill>
            <a:round/>
            <a:headEnd/>
            <a:tailEnd/>
          </a:ln>
        </p:spPr>
        <p:txBody>
          <a:bodyPr/>
          <a:lstStyle/>
          <a:p>
            <a:endParaRPr lang="hu-HU"/>
          </a:p>
        </p:txBody>
      </p:sp>
      <p:grpSp>
        <p:nvGrpSpPr>
          <p:cNvPr id="16" name="Group 36"/>
          <p:cNvGrpSpPr>
            <a:grpSpLocks/>
          </p:cNvGrpSpPr>
          <p:nvPr/>
        </p:nvGrpSpPr>
        <p:grpSpPr bwMode="auto">
          <a:xfrm>
            <a:off x="539750" y="2619375"/>
            <a:ext cx="2809875" cy="336550"/>
            <a:chOff x="340" y="2296"/>
            <a:chExt cx="1770" cy="212"/>
          </a:xfrm>
        </p:grpSpPr>
        <p:sp>
          <p:nvSpPr>
            <p:cNvPr id="17" name="Text Box 37"/>
            <p:cNvSpPr txBox="1">
              <a:spLocks noChangeArrowheads="1"/>
            </p:cNvSpPr>
            <p:nvPr/>
          </p:nvSpPr>
          <p:spPr bwMode="auto">
            <a:xfrm>
              <a:off x="839" y="2296"/>
              <a:ext cx="1271" cy="212"/>
            </a:xfrm>
            <a:prstGeom prst="rect">
              <a:avLst/>
            </a:prstGeom>
            <a:noFill/>
            <a:ln w="9525">
              <a:noFill/>
              <a:miter lim="800000"/>
              <a:headEnd/>
              <a:tailEnd/>
            </a:ln>
          </p:spPr>
          <p:txBody>
            <a:bodyPr>
              <a:spAutoFit/>
            </a:bodyPr>
            <a:lstStyle/>
            <a:p>
              <a:pPr>
                <a:spcBef>
                  <a:spcPct val="50000"/>
                </a:spcBef>
              </a:pPr>
              <a:r>
                <a:rPr lang="hu-HU" sz="1600">
                  <a:cs typeface="Arial" charset="0"/>
                </a:rPr>
                <a:t> részhalmaz</a:t>
              </a:r>
              <a:endParaRPr lang="el-GR" sz="2000">
                <a:cs typeface="Arial" charset="0"/>
              </a:endParaRPr>
            </a:p>
          </p:txBody>
        </p:sp>
        <p:graphicFrame>
          <p:nvGraphicFramePr>
            <p:cNvPr id="18" name="Object 38"/>
            <p:cNvGraphicFramePr>
              <a:graphicFrameLocks noChangeAspect="1"/>
            </p:cNvGraphicFramePr>
            <p:nvPr/>
          </p:nvGraphicFramePr>
          <p:xfrm>
            <a:off x="340" y="2296"/>
            <a:ext cx="499" cy="186"/>
          </p:xfrm>
          <a:graphic>
            <a:graphicData uri="http://schemas.openxmlformats.org/presentationml/2006/ole">
              <p:oleObj spid="_x0000_s9218" name="Equation" r:id="rId3" imgW="444240" imgH="164880" progId="">
                <p:embed/>
              </p:oleObj>
            </a:graphicData>
          </a:graphic>
        </p:graphicFrame>
      </p:grpSp>
      <p:sp>
        <p:nvSpPr>
          <p:cNvPr id="19" name="Text Box 39"/>
          <p:cNvSpPr txBox="1">
            <a:spLocks noChangeArrowheads="1"/>
          </p:cNvSpPr>
          <p:nvPr/>
        </p:nvSpPr>
        <p:spPr bwMode="auto">
          <a:xfrm>
            <a:off x="393700" y="3051175"/>
            <a:ext cx="1730375" cy="366713"/>
          </a:xfrm>
          <a:prstGeom prst="rect">
            <a:avLst/>
          </a:prstGeom>
          <a:noFill/>
          <a:ln w="9525">
            <a:noFill/>
            <a:miter lim="800000"/>
            <a:headEnd/>
            <a:tailEnd/>
          </a:ln>
        </p:spPr>
        <p:txBody>
          <a:bodyPr>
            <a:spAutoFit/>
          </a:bodyPr>
          <a:lstStyle/>
          <a:p>
            <a:pPr>
              <a:spcBef>
                <a:spcPct val="50000"/>
              </a:spcBef>
            </a:pPr>
            <a:r>
              <a:rPr lang="hu-HU">
                <a:cs typeface="Arial" charset="0"/>
              </a:rPr>
              <a:t>‘</a:t>
            </a:r>
            <a:r>
              <a:rPr lang="hu-HU" b="1">
                <a:cs typeface="Arial" charset="0"/>
              </a:rPr>
              <a:t>A</a:t>
            </a:r>
            <a:r>
              <a:rPr lang="hu-HU">
                <a:cs typeface="Arial" charset="0"/>
              </a:rPr>
              <a:t>’</a:t>
            </a:r>
            <a:r>
              <a:rPr lang="hu-HU" sz="1600">
                <a:cs typeface="Arial" charset="0"/>
              </a:rPr>
              <a:t> halmaz</a:t>
            </a:r>
            <a:endParaRPr lang="el-GR" sz="2000">
              <a:cs typeface="Arial" charset="0"/>
            </a:endParaRPr>
          </a:p>
        </p:txBody>
      </p:sp>
      <p:sp>
        <p:nvSpPr>
          <p:cNvPr id="20" name="Text Box 40"/>
          <p:cNvSpPr txBox="1">
            <a:spLocks noChangeArrowheads="1"/>
          </p:cNvSpPr>
          <p:nvPr/>
        </p:nvSpPr>
        <p:spPr bwMode="auto">
          <a:xfrm>
            <a:off x="4067175" y="3051175"/>
            <a:ext cx="3673475" cy="336550"/>
          </a:xfrm>
          <a:prstGeom prst="rect">
            <a:avLst/>
          </a:prstGeom>
          <a:noFill/>
          <a:ln w="9525">
            <a:noFill/>
            <a:miter lim="800000"/>
            <a:headEnd/>
            <a:tailEnd/>
          </a:ln>
        </p:spPr>
        <p:txBody>
          <a:bodyPr>
            <a:spAutoFit/>
          </a:bodyPr>
          <a:lstStyle/>
          <a:p>
            <a:pPr>
              <a:spcBef>
                <a:spcPct val="50000"/>
              </a:spcBef>
            </a:pPr>
            <a:r>
              <a:rPr lang="hu-HU" sz="1600">
                <a:cs typeface="Arial" charset="0"/>
              </a:rPr>
              <a:t>Az A esemény bekövetkezik</a:t>
            </a:r>
            <a:endParaRPr lang="el-GR" sz="1600">
              <a:cs typeface="Arial" charset="0"/>
            </a:endParaRPr>
          </a:p>
        </p:txBody>
      </p:sp>
      <p:sp>
        <p:nvSpPr>
          <p:cNvPr id="21" name="Line 41"/>
          <p:cNvSpPr>
            <a:spLocks noChangeShapeType="1"/>
          </p:cNvSpPr>
          <p:nvPr/>
        </p:nvSpPr>
        <p:spPr bwMode="auto">
          <a:xfrm flipV="1">
            <a:off x="323850" y="3411538"/>
            <a:ext cx="8351838" cy="71437"/>
          </a:xfrm>
          <a:prstGeom prst="line">
            <a:avLst/>
          </a:prstGeom>
          <a:noFill/>
          <a:ln w="9525">
            <a:solidFill>
              <a:schemeClr val="tx1"/>
            </a:solidFill>
            <a:round/>
            <a:headEnd/>
            <a:tailEnd/>
          </a:ln>
        </p:spPr>
        <p:txBody>
          <a:bodyPr/>
          <a:lstStyle/>
          <a:p>
            <a:endParaRPr lang="hu-HU"/>
          </a:p>
        </p:txBody>
      </p:sp>
      <p:sp>
        <p:nvSpPr>
          <p:cNvPr id="22" name="Text Box 42"/>
          <p:cNvSpPr txBox="1">
            <a:spLocks noChangeArrowheads="1"/>
          </p:cNvSpPr>
          <p:nvPr/>
        </p:nvSpPr>
        <p:spPr bwMode="auto">
          <a:xfrm>
            <a:off x="4067175" y="3506788"/>
            <a:ext cx="4752975" cy="336550"/>
          </a:xfrm>
          <a:prstGeom prst="rect">
            <a:avLst/>
          </a:prstGeom>
          <a:noFill/>
          <a:ln w="9525">
            <a:noFill/>
            <a:miter lim="800000"/>
            <a:headEnd/>
            <a:tailEnd/>
          </a:ln>
        </p:spPr>
        <p:txBody>
          <a:bodyPr>
            <a:spAutoFit/>
          </a:bodyPr>
          <a:lstStyle/>
          <a:p>
            <a:pPr>
              <a:spcBef>
                <a:spcPct val="50000"/>
              </a:spcBef>
            </a:pPr>
            <a:r>
              <a:rPr lang="hu-HU" sz="1600">
                <a:cs typeface="Arial" charset="0"/>
              </a:rPr>
              <a:t>Az </a:t>
            </a:r>
            <a:r>
              <a:rPr lang="hu-HU" sz="1600" b="1">
                <a:cs typeface="Arial" charset="0"/>
              </a:rPr>
              <a:t>A</a:t>
            </a:r>
            <a:r>
              <a:rPr lang="hu-HU" sz="1600">
                <a:cs typeface="Arial" charset="0"/>
              </a:rPr>
              <a:t> ellentét eseménye, </a:t>
            </a:r>
            <a:r>
              <a:rPr lang="hu-HU" sz="1600" b="1">
                <a:cs typeface="Arial" charset="0"/>
              </a:rPr>
              <a:t>A</a:t>
            </a:r>
            <a:r>
              <a:rPr lang="hu-HU" sz="1600">
                <a:cs typeface="Arial" charset="0"/>
              </a:rPr>
              <a:t> nem következik be</a:t>
            </a:r>
            <a:endParaRPr lang="el-GR" sz="1600">
              <a:cs typeface="Arial" charset="0"/>
            </a:endParaRPr>
          </a:p>
        </p:txBody>
      </p:sp>
      <p:sp>
        <p:nvSpPr>
          <p:cNvPr id="23" name="Line 43"/>
          <p:cNvSpPr>
            <a:spLocks noChangeShapeType="1"/>
          </p:cNvSpPr>
          <p:nvPr/>
        </p:nvSpPr>
        <p:spPr bwMode="auto">
          <a:xfrm flipV="1">
            <a:off x="323850" y="3916363"/>
            <a:ext cx="8424863" cy="69850"/>
          </a:xfrm>
          <a:prstGeom prst="line">
            <a:avLst/>
          </a:prstGeom>
          <a:noFill/>
          <a:ln w="9525">
            <a:solidFill>
              <a:schemeClr val="tx1"/>
            </a:solidFill>
            <a:round/>
            <a:headEnd/>
            <a:tailEnd/>
          </a:ln>
        </p:spPr>
        <p:txBody>
          <a:bodyPr/>
          <a:lstStyle/>
          <a:p>
            <a:endParaRPr lang="hu-HU"/>
          </a:p>
        </p:txBody>
      </p:sp>
      <p:grpSp>
        <p:nvGrpSpPr>
          <p:cNvPr id="24" name="Group 44"/>
          <p:cNvGrpSpPr>
            <a:grpSpLocks/>
          </p:cNvGrpSpPr>
          <p:nvPr/>
        </p:nvGrpSpPr>
        <p:grpSpPr bwMode="auto">
          <a:xfrm>
            <a:off x="393700" y="3482975"/>
            <a:ext cx="2665413" cy="396875"/>
            <a:chOff x="248" y="2613"/>
            <a:chExt cx="1679" cy="250"/>
          </a:xfrm>
        </p:grpSpPr>
        <p:sp>
          <p:nvSpPr>
            <p:cNvPr id="25" name="Text Box 45"/>
            <p:cNvSpPr txBox="1">
              <a:spLocks noChangeArrowheads="1"/>
            </p:cNvSpPr>
            <p:nvPr/>
          </p:nvSpPr>
          <p:spPr bwMode="auto">
            <a:xfrm>
              <a:off x="248" y="2613"/>
              <a:ext cx="1679" cy="250"/>
            </a:xfrm>
            <a:prstGeom prst="rect">
              <a:avLst/>
            </a:prstGeom>
            <a:noFill/>
            <a:ln w="9525">
              <a:noFill/>
              <a:miter lim="800000"/>
              <a:headEnd/>
              <a:tailEnd/>
            </a:ln>
          </p:spPr>
          <p:txBody>
            <a:bodyPr>
              <a:spAutoFit/>
            </a:bodyPr>
            <a:lstStyle/>
            <a:p>
              <a:pPr>
                <a:spcBef>
                  <a:spcPct val="50000"/>
                </a:spcBef>
              </a:pPr>
              <a:r>
                <a:rPr lang="hu-HU" sz="2000">
                  <a:cs typeface="Arial" charset="0"/>
                </a:rPr>
                <a:t>     </a:t>
              </a:r>
              <a:r>
                <a:rPr lang="hu-HU" sz="1600">
                  <a:cs typeface="Arial" charset="0"/>
                </a:rPr>
                <a:t>az A komplementere</a:t>
              </a:r>
              <a:endParaRPr lang="el-GR" sz="1600">
                <a:cs typeface="Arial" charset="0"/>
              </a:endParaRPr>
            </a:p>
          </p:txBody>
        </p:sp>
        <p:graphicFrame>
          <p:nvGraphicFramePr>
            <p:cNvPr id="26" name="Object 46"/>
            <p:cNvGraphicFramePr>
              <a:graphicFrameLocks noChangeAspect="1"/>
            </p:cNvGraphicFramePr>
            <p:nvPr/>
          </p:nvGraphicFramePr>
          <p:xfrm>
            <a:off x="295" y="2613"/>
            <a:ext cx="170" cy="227"/>
          </p:xfrm>
          <a:graphic>
            <a:graphicData uri="http://schemas.openxmlformats.org/presentationml/2006/ole">
              <p:oleObj spid="_x0000_s9219" name="Equation" r:id="rId4" imgW="152280" imgH="203040" progId="">
                <p:embed/>
              </p:oleObj>
            </a:graphicData>
          </a:graphic>
        </p:graphicFrame>
      </p:grpSp>
      <p:sp>
        <p:nvSpPr>
          <p:cNvPr id="27" name="Text Box 47"/>
          <p:cNvSpPr txBox="1">
            <a:spLocks noChangeArrowheads="1"/>
          </p:cNvSpPr>
          <p:nvPr/>
        </p:nvSpPr>
        <p:spPr bwMode="auto">
          <a:xfrm>
            <a:off x="4067175" y="4011613"/>
            <a:ext cx="4752975" cy="336550"/>
          </a:xfrm>
          <a:prstGeom prst="rect">
            <a:avLst/>
          </a:prstGeom>
          <a:noFill/>
          <a:ln w="9525">
            <a:noFill/>
            <a:miter lim="800000"/>
            <a:headEnd/>
            <a:tailEnd/>
          </a:ln>
        </p:spPr>
        <p:txBody>
          <a:bodyPr>
            <a:spAutoFit/>
          </a:bodyPr>
          <a:lstStyle/>
          <a:p>
            <a:pPr>
              <a:spcBef>
                <a:spcPct val="50000"/>
              </a:spcBef>
            </a:pPr>
            <a:r>
              <a:rPr lang="hu-HU" sz="1600" b="1">
                <a:cs typeface="Arial" charset="0"/>
              </a:rPr>
              <a:t>A</a:t>
            </a:r>
            <a:r>
              <a:rPr lang="hu-HU" sz="1600">
                <a:cs typeface="Arial" charset="0"/>
              </a:rPr>
              <a:t> és </a:t>
            </a:r>
            <a:r>
              <a:rPr lang="hu-HU" sz="1600" b="1">
                <a:cs typeface="Arial" charset="0"/>
              </a:rPr>
              <a:t>B</a:t>
            </a:r>
            <a:r>
              <a:rPr lang="hu-HU" sz="1600">
                <a:cs typeface="Arial" charset="0"/>
              </a:rPr>
              <a:t> közül legalább az egyik bekövetkezik</a:t>
            </a:r>
            <a:endParaRPr lang="el-GR" sz="1600">
              <a:cs typeface="Arial" charset="0"/>
            </a:endParaRPr>
          </a:p>
        </p:txBody>
      </p:sp>
      <p:sp>
        <p:nvSpPr>
          <p:cNvPr id="28" name="Line 48"/>
          <p:cNvSpPr>
            <a:spLocks noChangeShapeType="1"/>
          </p:cNvSpPr>
          <p:nvPr/>
        </p:nvSpPr>
        <p:spPr bwMode="auto">
          <a:xfrm flipV="1">
            <a:off x="323850" y="4348163"/>
            <a:ext cx="8424863" cy="69850"/>
          </a:xfrm>
          <a:prstGeom prst="line">
            <a:avLst/>
          </a:prstGeom>
          <a:noFill/>
          <a:ln w="9525">
            <a:solidFill>
              <a:schemeClr val="tx1"/>
            </a:solidFill>
            <a:round/>
            <a:headEnd/>
            <a:tailEnd/>
          </a:ln>
        </p:spPr>
        <p:txBody>
          <a:bodyPr/>
          <a:lstStyle/>
          <a:p>
            <a:endParaRPr lang="hu-HU"/>
          </a:p>
        </p:txBody>
      </p:sp>
      <p:sp>
        <p:nvSpPr>
          <p:cNvPr id="29" name="Text Box 49"/>
          <p:cNvSpPr txBox="1">
            <a:spLocks noChangeArrowheads="1"/>
          </p:cNvSpPr>
          <p:nvPr/>
        </p:nvSpPr>
        <p:spPr bwMode="auto">
          <a:xfrm>
            <a:off x="4067175" y="4443413"/>
            <a:ext cx="4752975" cy="336550"/>
          </a:xfrm>
          <a:prstGeom prst="rect">
            <a:avLst/>
          </a:prstGeom>
          <a:noFill/>
          <a:ln w="9525">
            <a:noFill/>
            <a:miter lim="800000"/>
            <a:headEnd/>
            <a:tailEnd/>
          </a:ln>
        </p:spPr>
        <p:txBody>
          <a:bodyPr>
            <a:spAutoFit/>
          </a:bodyPr>
          <a:lstStyle/>
          <a:p>
            <a:pPr>
              <a:spcBef>
                <a:spcPct val="50000"/>
              </a:spcBef>
            </a:pPr>
            <a:r>
              <a:rPr lang="hu-HU" sz="1600">
                <a:cs typeface="Arial" charset="0"/>
              </a:rPr>
              <a:t>Az </a:t>
            </a:r>
            <a:r>
              <a:rPr lang="hu-HU" sz="1600" b="1">
                <a:cs typeface="Arial" charset="0"/>
              </a:rPr>
              <a:t>A</a:t>
            </a:r>
            <a:r>
              <a:rPr lang="hu-HU" sz="1600">
                <a:cs typeface="Arial" charset="0"/>
              </a:rPr>
              <a:t> és </a:t>
            </a:r>
            <a:r>
              <a:rPr lang="hu-HU" sz="1600" b="1">
                <a:cs typeface="Arial" charset="0"/>
              </a:rPr>
              <a:t>B</a:t>
            </a:r>
            <a:r>
              <a:rPr lang="hu-HU" sz="1600">
                <a:cs typeface="Arial" charset="0"/>
              </a:rPr>
              <a:t> mindegyike bekövetkezik</a:t>
            </a:r>
            <a:endParaRPr lang="el-GR" sz="1600">
              <a:cs typeface="Arial" charset="0"/>
            </a:endParaRPr>
          </a:p>
        </p:txBody>
      </p:sp>
      <p:sp>
        <p:nvSpPr>
          <p:cNvPr id="30" name="Line 50"/>
          <p:cNvSpPr>
            <a:spLocks noChangeShapeType="1"/>
          </p:cNvSpPr>
          <p:nvPr/>
        </p:nvSpPr>
        <p:spPr bwMode="auto">
          <a:xfrm flipV="1">
            <a:off x="323850" y="4779963"/>
            <a:ext cx="8424863" cy="71437"/>
          </a:xfrm>
          <a:prstGeom prst="line">
            <a:avLst/>
          </a:prstGeom>
          <a:noFill/>
          <a:ln w="9525">
            <a:solidFill>
              <a:schemeClr val="tx1"/>
            </a:solidFill>
            <a:round/>
            <a:headEnd/>
            <a:tailEnd/>
          </a:ln>
        </p:spPr>
        <p:txBody>
          <a:bodyPr/>
          <a:lstStyle/>
          <a:p>
            <a:endParaRPr lang="hu-HU"/>
          </a:p>
        </p:txBody>
      </p:sp>
      <p:sp>
        <p:nvSpPr>
          <p:cNvPr id="31" name="Text Box 51"/>
          <p:cNvSpPr txBox="1">
            <a:spLocks noChangeArrowheads="1"/>
          </p:cNvSpPr>
          <p:nvPr/>
        </p:nvSpPr>
        <p:spPr bwMode="auto">
          <a:xfrm>
            <a:off x="4067175" y="5284788"/>
            <a:ext cx="4752975" cy="336550"/>
          </a:xfrm>
          <a:prstGeom prst="rect">
            <a:avLst/>
          </a:prstGeom>
          <a:noFill/>
          <a:ln w="9525">
            <a:noFill/>
            <a:miter lim="800000"/>
            <a:headEnd/>
            <a:tailEnd/>
          </a:ln>
        </p:spPr>
        <p:txBody>
          <a:bodyPr>
            <a:spAutoFit/>
          </a:bodyPr>
          <a:lstStyle/>
          <a:p>
            <a:pPr>
              <a:spcBef>
                <a:spcPct val="50000"/>
              </a:spcBef>
            </a:pPr>
            <a:r>
              <a:rPr lang="hu-HU" sz="1600">
                <a:cs typeface="Arial" charset="0"/>
              </a:rPr>
              <a:t>Ha</a:t>
            </a:r>
            <a:r>
              <a:rPr lang="hu-HU" sz="1600" b="1">
                <a:cs typeface="Arial" charset="0"/>
              </a:rPr>
              <a:t> A</a:t>
            </a:r>
            <a:r>
              <a:rPr lang="hu-HU" sz="1600">
                <a:cs typeface="Arial" charset="0"/>
              </a:rPr>
              <a:t> bekövetkezik, akkor </a:t>
            </a:r>
            <a:r>
              <a:rPr lang="hu-HU" sz="1600" b="1">
                <a:cs typeface="Arial" charset="0"/>
              </a:rPr>
              <a:t>B</a:t>
            </a:r>
            <a:r>
              <a:rPr lang="hu-HU" sz="1600">
                <a:cs typeface="Arial" charset="0"/>
              </a:rPr>
              <a:t> is bekövetkezik</a:t>
            </a:r>
            <a:endParaRPr lang="el-GR" sz="1600">
              <a:cs typeface="Arial" charset="0"/>
            </a:endParaRPr>
          </a:p>
        </p:txBody>
      </p:sp>
      <p:sp>
        <p:nvSpPr>
          <p:cNvPr id="32" name="Line 52"/>
          <p:cNvSpPr>
            <a:spLocks noChangeShapeType="1"/>
          </p:cNvSpPr>
          <p:nvPr/>
        </p:nvSpPr>
        <p:spPr bwMode="auto">
          <a:xfrm flipV="1">
            <a:off x="323850" y="5211763"/>
            <a:ext cx="8424863" cy="71437"/>
          </a:xfrm>
          <a:prstGeom prst="line">
            <a:avLst/>
          </a:prstGeom>
          <a:noFill/>
          <a:ln w="9525">
            <a:solidFill>
              <a:schemeClr val="tx1"/>
            </a:solidFill>
            <a:round/>
            <a:headEnd/>
            <a:tailEnd/>
          </a:ln>
        </p:spPr>
        <p:txBody>
          <a:bodyPr/>
          <a:lstStyle/>
          <a:p>
            <a:endParaRPr lang="hu-HU"/>
          </a:p>
        </p:txBody>
      </p:sp>
      <p:sp>
        <p:nvSpPr>
          <p:cNvPr id="33" name="Text Box 53"/>
          <p:cNvSpPr txBox="1">
            <a:spLocks noChangeArrowheads="1"/>
          </p:cNvSpPr>
          <p:nvPr/>
        </p:nvSpPr>
        <p:spPr bwMode="auto">
          <a:xfrm>
            <a:off x="4067175" y="4851400"/>
            <a:ext cx="4752975" cy="336550"/>
          </a:xfrm>
          <a:prstGeom prst="rect">
            <a:avLst/>
          </a:prstGeom>
          <a:noFill/>
          <a:ln w="9525">
            <a:noFill/>
            <a:miter lim="800000"/>
            <a:headEnd/>
            <a:tailEnd/>
          </a:ln>
        </p:spPr>
        <p:txBody>
          <a:bodyPr>
            <a:spAutoFit/>
          </a:bodyPr>
          <a:lstStyle/>
          <a:p>
            <a:pPr>
              <a:spcBef>
                <a:spcPct val="50000"/>
              </a:spcBef>
            </a:pPr>
            <a:r>
              <a:rPr lang="hu-HU" sz="1600">
                <a:cs typeface="Arial" charset="0"/>
              </a:rPr>
              <a:t>Az </a:t>
            </a:r>
            <a:r>
              <a:rPr lang="hu-HU" sz="1600" b="1">
                <a:cs typeface="Arial" charset="0"/>
              </a:rPr>
              <a:t>A</a:t>
            </a:r>
            <a:r>
              <a:rPr lang="hu-HU" sz="1600">
                <a:cs typeface="Arial" charset="0"/>
              </a:rPr>
              <a:t> esemény bekövetkezik, de </a:t>
            </a:r>
            <a:r>
              <a:rPr lang="hu-HU" sz="1600" b="1">
                <a:cs typeface="Arial" charset="0"/>
              </a:rPr>
              <a:t>B</a:t>
            </a:r>
            <a:r>
              <a:rPr lang="hu-HU" sz="1600">
                <a:cs typeface="Arial" charset="0"/>
              </a:rPr>
              <a:t> nem</a:t>
            </a:r>
            <a:endParaRPr lang="el-GR" sz="1600">
              <a:cs typeface="Arial" charset="0"/>
            </a:endParaRPr>
          </a:p>
        </p:txBody>
      </p:sp>
      <p:sp>
        <p:nvSpPr>
          <p:cNvPr id="34" name="Line 54"/>
          <p:cNvSpPr>
            <a:spLocks noChangeShapeType="1"/>
          </p:cNvSpPr>
          <p:nvPr/>
        </p:nvSpPr>
        <p:spPr bwMode="auto">
          <a:xfrm flipV="1">
            <a:off x="323850" y="5643563"/>
            <a:ext cx="8424863" cy="71437"/>
          </a:xfrm>
          <a:prstGeom prst="line">
            <a:avLst/>
          </a:prstGeom>
          <a:noFill/>
          <a:ln w="9525">
            <a:solidFill>
              <a:schemeClr val="tx1"/>
            </a:solidFill>
            <a:round/>
            <a:headEnd/>
            <a:tailEnd/>
          </a:ln>
        </p:spPr>
        <p:txBody>
          <a:bodyPr/>
          <a:lstStyle/>
          <a:p>
            <a:endParaRPr lang="hu-HU"/>
          </a:p>
        </p:txBody>
      </p:sp>
      <p:graphicFrame>
        <p:nvGraphicFramePr>
          <p:cNvPr id="35" name="Object 55"/>
          <p:cNvGraphicFramePr>
            <a:graphicFrameLocks noChangeAspect="1"/>
          </p:cNvGraphicFramePr>
          <p:nvPr/>
        </p:nvGraphicFramePr>
        <p:xfrm>
          <a:off x="468313" y="4059238"/>
          <a:ext cx="698500" cy="292100"/>
        </p:xfrm>
        <a:graphic>
          <a:graphicData uri="http://schemas.openxmlformats.org/presentationml/2006/ole">
            <p:oleObj spid="_x0000_s9220" name="Equation" r:id="rId5" imgW="393480" imgH="164880" progId="">
              <p:embed/>
            </p:oleObj>
          </a:graphicData>
        </a:graphic>
      </p:graphicFrame>
      <p:graphicFrame>
        <p:nvGraphicFramePr>
          <p:cNvPr id="36" name="Object 56"/>
          <p:cNvGraphicFramePr>
            <a:graphicFrameLocks noChangeAspect="1"/>
          </p:cNvGraphicFramePr>
          <p:nvPr/>
        </p:nvGraphicFramePr>
        <p:xfrm>
          <a:off x="523875" y="4491038"/>
          <a:ext cx="585788" cy="292100"/>
        </p:xfrm>
        <a:graphic>
          <a:graphicData uri="http://schemas.openxmlformats.org/presentationml/2006/ole">
            <p:oleObj spid="_x0000_s9221" name="Equation" r:id="rId6" imgW="330120" imgH="164880" progId="">
              <p:embed/>
            </p:oleObj>
          </a:graphicData>
        </a:graphic>
      </p:graphicFrame>
      <p:graphicFrame>
        <p:nvGraphicFramePr>
          <p:cNvPr id="37" name="Object 57"/>
          <p:cNvGraphicFramePr>
            <a:graphicFrameLocks noChangeAspect="1"/>
          </p:cNvGraphicFramePr>
          <p:nvPr/>
        </p:nvGraphicFramePr>
        <p:xfrm>
          <a:off x="485775" y="4848225"/>
          <a:ext cx="676275" cy="292100"/>
        </p:xfrm>
        <a:graphic>
          <a:graphicData uri="http://schemas.openxmlformats.org/presentationml/2006/ole">
            <p:oleObj spid="_x0000_s9222" name="Equation" r:id="rId7" imgW="380880" imgH="164880" progId="">
              <p:embed/>
            </p:oleObj>
          </a:graphicData>
        </a:graphic>
      </p:graphicFrame>
      <p:graphicFrame>
        <p:nvGraphicFramePr>
          <p:cNvPr id="38" name="Object 58"/>
          <p:cNvGraphicFramePr>
            <a:graphicFrameLocks noChangeAspect="1"/>
          </p:cNvGraphicFramePr>
          <p:nvPr/>
        </p:nvGraphicFramePr>
        <p:xfrm>
          <a:off x="495300" y="5356225"/>
          <a:ext cx="766763" cy="292100"/>
        </p:xfrm>
        <a:graphic>
          <a:graphicData uri="http://schemas.openxmlformats.org/presentationml/2006/ole">
            <p:oleObj spid="_x0000_s9223" name="Equation" r:id="rId8" imgW="431640" imgH="164880" progId="">
              <p:embed/>
            </p:oleObj>
          </a:graphicData>
        </a:graphic>
      </p:graphicFrame>
      <p:graphicFrame>
        <p:nvGraphicFramePr>
          <p:cNvPr id="39" name="Object 59"/>
          <p:cNvGraphicFramePr>
            <a:graphicFrameLocks noChangeAspect="1"/>
          </p:cNvGraphicFramePr>
          <p:nvPr/>
        </p:nvGraphicFramePr>
        <p:xfrm>
          <a:off x="468313" y="5773738"/>
          <a:ext cx="1058862" cy="314325"/>
        </p:xfrm>
        <a:graphic>
          <a:graphicData uri="http://schemas.openxmlformats.org/presentationml/2006/ole">
            <p:oleObj spid="_x0000_s9224" name="Equation" r:id="rId9" imgW="596880" imgH="177480" progId="">
              <p:embed/>
            </p:oleObj>
          </a:graphicData>
        </a:graphic>
      </p:graphicFrame>
      <p:sp>
        <p:nvSpPr>
          <p:cNvPr id="40" name="Text Box 60"/>
          <p:cNvSpPr txBox="1">
            <a:spLocks noChangeArrowheads="1"/>
          </p:cNvSpPr>
          <p:nvPr/>
        </p:nvSpPr>
        <p:spPr bwMode="auto">
          <a:xfrm>
            <a:off x="4067175" y="5740400"/>
            <a:ext cx="4752975" cy="336550"/>
          </a:xfrm>
          <a:prstGeom prst="rect">
            <a:avLst/>
          </a:prstGeom>
          <a:noFill/>
          <a:ln w="9525">
            <a:noFill/>
            <a:miter lim="800000"/>
            <a:headEnd/>
            <a:tailEnd/>
          </a:ln>
        </p:spPr>
        <p:txBody>
          <a:bodyPr>
            <a:spAutoFit/>
          </a:bodyPr>
          <a:lstStyle/>
          <a:p>
            <a:pPr>
              <a:spcBef>
                <a:spcPct val="50000"/>
              </a:spcBef>
            </a:pPr>
            <a:r>
              <a:rPr lang="hu-HU" sz="1600" b="1">
                <a:cs typeface="Arial" charset="0"/>
              </a:rPr>
              <a:t>A</a:t>
            </a:r>
            <a:r>
              <a:rPr lang="hu-HU" sz="1600">
                <a:cs typeface="Arial" charset="0"/>
              </a:rPr>
              <a:t> és </a:t>
            </a:r>
            <a:r>
              <a:rPr lang="hu-HU" sz="1600" b="1">
                <a:cs typeface="Arial" charset="0"/>
              </a:rPr>
              <a:t>B</a:t>
            </a:r>
            <a:r>
              <a:rPr lang="hu-HU" sz="1600">
                <a:cs typeface="Arial" charset="0"/>
              </a:rPr>
              <a:t> egymást kizáró események</a:t>
            </a:r>
            <a:endParaRPr lang="el-GR" sz="1600">
              <a:cs typeface="Arial" charset="0"/>
            </a:endParaRPr>
          </a:p>
        </p:txBody>
      </p:sp>
      <p:sp>
        <p:nvSpPr>
          <p:cNvPr id="41" name="Dia számának helye 16"/>
          <p:cNvSpPr>
            <a:spLocks noGrp="1"/>
          </p:cNvSpPr>
          <p:nvPr>
            <p:ph type="sldNum" sz="quarter" idx="12"/>
          </p:nvPr>
        </p:nvSpPr>
        <p:spPr>
          <a:xfrm>
            <a:off x="6444208" y="39539"/>
            <a:ext cx="2664296" cy="365125"/>
          </a:xfrm>
        </p:spPr>
        <p:txBody>
          <a:bodyPr/>
          <a:lstStyle/>
          <a:p>
            <a:r>
              <a:rPr lang="hu-HU" dirty="0" err="1" smtClean="0"/>
              <a:t>Valószínűségszámítás</a:t>
            </a:r>
            <a:r>
              <a:rPr lang="hu-HU" dirty="0" smtClean="0"/>
              <a:t> elemei         </a:t>
            </a:r>
            <a:fld id="{022B571B-5BE0-484C-A4F8-67D481F8428A}" type="slidenum">
              <a:rPr lang="hu-HU" smtClean="0"/>
              <a:pPr/>
              <a:t>11</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500" fill="hold"/>
                                        <p:tgtEl>
                                          <p:spTgt spid="23"/>
                                        </p:tgtEl>
                                        <p:attrNameLst>
                                          <p:attrName>ppt_x</p:attrName>
                                        </p:attrNameLst>
                                      </p:cBhvr>
                                      <p:tavLst>
                                        <p:tav tm="0">
                                          <p:val>
                                            <p:strVal val="#ppt_x"/>
                                          </p:val>
                                        </p:tav>
                                        <p:tav tm="100000">
                                          <p:val>
                                            <p:strVal val="#ppt_x"/>
                                          </p:val>
                                        </p:tav>
                                      </p:tavLst>
                                    </p:anim>
                                    <p:anim calcmode="lin" valueType="num">
                                      <p:cBhvr additive="base">
                                        <p:cTn id="9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additive="base">
                                        <p:cTn id="101" dur="500" fill="hold"/>
                                        <p:tgtEl>
                                          <p:spTgt spid="35"/>
                                        </p:tgtEl>
                                        <p:attrNameLst>
                                          <p:attrName>ppt_x</p:attrName>
                                        </p:attrNameLst>
                                      </p:cBhvr>
                                      <p:tavLst>
                                        <p:tav tm="0">
                                          <p:val>
                                            <p:strVal val="#ppt_x"/>
                                          </p:val>
                                        </p:tav>
                                        <p:tav tm="100000">
                                          <p:val>
                                            <p:strVal val="#ppt_x"/>
                                          </p:val>
                                        </p:tav>
                                      </p:tavLst>
                                    </p:anim>
                                    <p:anim calcmode="lin" valueType="num">
                                      <p:cBhvr additive="base">
                                        <p:cTn id="102" dur="500" fill="hold"/>
                                        <p:tgtEl>
                                          <p:spTgt spid="35"/>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additive="base">
                                        <p:cTn id="105" dur="500" fill="hold"/>
                                        <p:tgtEl>
                                          <p:spTgt spid="27"/>
                                        </p:tgtEl>
                                        <p:attrNameLst>
                                          <p:attrName>ppt_x</p:attrName>
                                        </p:attrNameLst>
                                      </p:cBhvr>
                                      <p:tavLst>
                                        <p:tav tm="0">
                                          <p:val>
                                            <p:strVal val="#ppt_x"/>
                                          </p:val>
                                        </p:tav>
                                        <p:tav tm="100000">
                                          <p:val>
                                            <p:strVal val="#ppt_x"/>
                                          </p:val>
                                        </p:tav>
                                      </p:tavLst>
                                    </p:anim>
                                    <p:anim calcmode="lin" valueType="num">
                                      <p:cBhvr additive="base">
                                        <p:cTn id="106" dur="500" fill="hold"/>
                                        <p:tgtEl>
                                          <p:spTgt spid="2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500" fill="hold"/>
                                        <p:tgtEl>
                                          <p:spTgt spid="28"/>
                                        </p:tgtEl>
                                        <p:attrNameLst>
                                          <p:attrName>ppt_x</p:attrName>
                                        </p:attrNameLst>
                                      </p:cBhvr>
                                      <p:tavLst>
                                        <p:tav tm="0">
                                          <p:val>
                                            <p:strVal val="#ppt_x"/>
                                          </p:val>
                                        </p:tav>
                                        <p:tav tm="100000">
                                          <p:val>
                                            <p:strVal val="#ppt_x"/>
                                          </p:val>
                                        </p:tav>
                                      </p:tavLst>
                                    </p:anim>
                                    <p:anim calcmode="lin" valueType="num">
                                      <p:cBhvr additive="base">
                                        <p:cTn id="11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500" fill="hold"/>
                                        <p:tgtEl>
                                          <p:spTgt spid="36"/>
                                        </p:tgtEl>
                                        <p:attrNameLst>
                                          <p:attrName>ppt_x</p:attrName>
                                        </p:attrNameLst>
                                      </p:cBhvr>
                                      <p:tavLst>
                                        <p:tav tm="0">
                                          <p:val>
                                            <p:strVal val="#ppt_x"/>
                                          </p:val>
                                        </p:tav>
                                        <p:tav tm="100000">
                                          <p:val>
                                            <p:strVal val="#ppt_x"/>
                                          </p:val>
                                        </p:tav>
                                      </p:tavLst>
                                    </p:anim>
                                    <p:anim calcmode="lin" valueType="num">
                                      <p:cBhvr additive="base">
                                        <p:cTn id="116" dur="500" fill="hold"/>
                                        <p:tgtEl>
                                          <p:spTgt spid="36"/>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additive="base">
                                        <p:cTn id="119" dur="500" fill="hold"/>
                                        <p:tgtEl>
                                          <p:spTgt spid="29"/>
                                        </p:tgtEl>
                                        <p:attrNameLst>
                                          <p:attrName>ppt_x</p:attrName>
                                        </p:attrNameLst>
                                      </p:cBhvr>
                                      <p:tavLst>
                                        <p:tav tm="0">
                                          <p:val>
                                            <p:strVal val="#ppt_x"/>
                                          </p:val>
                                        </p:tav>
                                        <p:tav tm="100000">
                                          <p:val>
                                            <p:strVal val="#ppt_x"/>
                                          </p:val>
                                        </p:tav>
                                      </p:tavLst>
                                    </p:anim>
                                    <p:anim calcmode="lin" valueType="num">
                                      <p:cBhvr additive="base">
                                        <p:cTn id="120" dur="500" fill="hold"/>
                                        <p:tgtEl>
                                          <p:spTgt spid="2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additive="base">
                                        <p:cTn id="123" dur="500" fill="hold"/>
                                        <p:tgtEl>
                                          <p:spTgt spid="30"/>
                                        </p:tgtEl>
                                        <p:attrNameLst>
                                          <p:attrName>ppt_x</p:attrName>
                                        </p:attrNameLst>
                                      </p:cBhvr>
                                      <p:tavLst>
                                        <p:tav tm="0">
                                          <p:val>
                                            <p:strVal val="#ppt_x"/>
                                          </p:val>
                                        </p:tav>
                                        <p:tav tm="100000">
                                          <p:val>
                                            <p:strVal val="#ppt_x"/>
                                          </p:val>
                                        </p:tav>
                                      </p:tavLst>
                                    </p:anim>
                                    <p:anim calcmode="lin" valueType="num">
                                      <p:cBhvr additive="base">
                                        <p:cTn id="1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additive="base">
                                        <p:cTn id="129" dur="500" fill="hold"/>
                                        <p:tgtEl>
                                          <p:spTgt spid="37"/>
                                        </p:tgtEl>
                                        <p:attrNameLst>
                                          <p:attrName>ppt_x</p:attrName>
                                        </p:attrNameLst>
                                      </p:cBhvr>
                                      <p:tavLst>
                                        <p:tav tm="0">
                                          <p:val>
                                            <p:strVal val="#ppt_x"/>
                                          </p:val>
                                        </p:tav>
                                        <p:tav tm="100000">
                                          <p:val>
                                            <p:strVal val="#ppt_x"/>
                                          </p:val>
                                        </p:tav>
                                      </p:tavLst>
                                    </p:anim>
                                    <p:anim calcmode="lin" valueType="num">
                                      <p:cBhvr additive="base">
                                        <p:cTn id="130" dur="500" fill="hold"/>
                                        <p:tgtEl>
                                          <p:spTgt spid="37"/>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500" fill="hold"/>
                                        <p:tgtEl>
                                          <p:spTgt spid="33"/>
                                        </p:tgtEl>
                                        <p:attrNameLst>
                                          <p:attrName>ppt_x</p:attrName>
                                        </p:attrNameLst>
                                      </p:cBhvr>
                                      <p:tavLst>
                                        <p:tav tm="0">
                                          <p:val>
                                            <p:strVal val="#ppt_x"/>
                                          </p:val>
                                        </p:tav>
                                        <p:tav tm="100000">
                                          <p:val>
                                            <p:strVal val="#ppt_x"/>
                                          </p:val>
                                        </p:tav>
                                      </p:tavLst>
                                    </p:anim>
                                    <p:anim calcmode="lin" valueType="num">
                                      <p:cBhvr additive="base">
                                        <p:cTn id="134" dur="500" fill="hold"/>
                                        <p:tgtEl>
                                          <p:spTgt spid="33"/>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2"/>
                                        </p:tgtEl>
                                        <p:attrNameLst>
                                          <p:attrName>style.visibility</p:attrName>
                                        </p:attrNameLst>
                                      </p:cBhvr>
                                      <p:to>
                                        <p:strVal val="visible"/>
                                      </p:to>
                                    </p:set>
                                    <p:anim calcmode="lin" valueType="num">
                                      <p:cBhvr additive="base">
                                        <p:cTn id="137" dur="500" fill="hold"/>
                                        <p:tgtEl>
                                          <p:spTgt spid="32"/>
                                        </p:tgtEl>
                                        <p:attrNameLst>
                                          <p:attrName>ppt_x</p:attrName>
                                        </p:attrNameLst>
                                      </p:cBhvr>
                                      <p:tavLst>
                                        <p:tav tm="0">
                                          <p:val>
                                            <p:strVal val="#ppt_x"/>
                                          </p:val>
                                        </p:tav>
                                        <p:tav tm="100000">
                                          <p:val>
                                            <p:strVal val="#ppt_x"/>
                                          </p:val>
                                        </p:tav>
                                      </p:tavLst>
                                    </p:anim>
                                    <p:anim calcmode="lin" valueType="num">
                                      <p:cBhvr additive="base">
                                        <p:cTn id="1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38"/>
                                        </p:tgtEl>
                                        <p:attrNameLst>
                                          <p:attrName>style.visibility</p:attrName>
                                        </p:attrNameLst>
                                      </p:cBhvr>
                                      <p:to>
                                        <p:strVal val="visible"/>
                                      </p:to>
                                    </p:set>
                                    <p:anim calcmode="lin" valueType="num">
                                      <p:cBhvr additive="base">
                                        <p:cTn id="143" dur="500" fill="hold"/>
                                        <p:tgtEl>
                                          <p:spTgt spid="38"/>
                                        </p:tgtEl>
                                        <p:attrNameLst>
                                          <p:attrName>ppt_x</p:attrName>
                                        </p:attrNameLst>
                                      </p:cBhvr>
                                      <p:tavLst>
                                        <p:tav tm="0">
                                          <p:val>
                                            <p:strVal val="#ppt_x"/>
                                          </p:val>
                                        </p:tav>
                                        <p:tav tm="100000">
                                          <p:val>
                                            <p:strVal val="#ppt_x"/>
                                          </p:val>
                                        </p:tav>
                                      </p:tavLst>
                                    </p:anim>
                                    <p:anim calcmode="lin" valueType="num">
                                      <p:cBhvr additive="base">
                                        <p:cTn id="144" dur="500" fill="hold"/>
                                        <p:tgtEl>
                                          <p:spTgt spid="3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1"/>
                                        </p:tgtEl>
                                        <p:attrNameLst>
                                          <p:attrName>style.visibility</p:attrName>
                                        </p:attrNameLst>
                                      </p:cBhvr>
                                      <p:to>
                                        <p:strVal val="visible"/>
                                      </p:to>
                                    </p:set>
                                    <p:anim calcmode="lin" valueType="num">
                                      <p:cBhvr additive="base">
                                        <p:cTn id="147" dur="500" fill="hold"/>
                                        <p:tgtEl>
                                          <p:spTgt spid="31"/>
                                        </p:tgtEl>
                                        <p:attrNameLst>
                                          <p:attrName>ppt_x</p:attrName>
                                        </p:attrNameLst>
                                      </p:cBhvr>
                                      <p:tavLst>
                                        <p:tav tm="0">
                                          <p:val>
                                            <p:strVal val="#ppt_x"/>
                                          </p:val>
                                        </p:tav>
                                        <p:tav tm="100000">
                                          <p:val>
                                            <p:strVal val="#ppt_x"/>
                                          </p:val>
                                        </p:tav>
                                      </p:tavLst>
                                    </p:anim>
                                    <p:anim calcmode="lin" valueType="num">
                                      <p:cBhvr additive="base">
                                        <p:cTn id="148" dur="500" fill="hold"/>
                                        <p:tgtEl>
                                          <p:spTgt spid="3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4"/>
                                        </p:tgtEl>
                                        <p:attrNameLst>
                                          <p:attrName>style.visibility</p:attrName>
                                        </p:attrNameLst>
                                      </p:cBhvr>
                                      <p:to>
                                        <p:strVal val="visible"/>
                                      </p:to>
                                    </p:set>
                                    <p:anim calcmode="lin" valueType="num">
                                      <p:cBhvr additive="base">
                                        <p:cTn id="151" dur="500" fill="hold"/>
                                        <p:tgtEl>
                                          <p:spTgt spid="34"/>
                                        </p:tgtEl>
                                        <p:attrNameLst>
                                          <p:attrName>ppt_x</p:attrName>
                                        </p:attrNameLst>
                                      </p:cBhvr>
                                      <p:tavLst>
                                        <p:tav tm="0">
                                          <p:val>
                                            <p:strVal val="#ppt_x"/>
                                          </p:val>
                                        </p:tav>
                                        <p:tav tm="100000">
                                          <p:val>
                                            <p:strVal val="#ppt_x"/>
                                          </p:val>
                                        </p:tav>
                                      </p:tavLst>
                                    </p:anim>
                                    <p:anim calcmode="lin" valueType="num">
                                      <p:cBhvr additive="base">
                                        <p:cTn id="15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39"/>
                                        </p:tgtEl>
                                        <p:attrNameLst>
                                          <p:attrName>style.visibility</p:attrName>
                                        </p:attrNameLst>
                                      </p:cBhvr>
                                      <p:to>
                                        <p:strVal val="visible"/>
                                      </p:to>
                                    </p:set>
                                    <p:anim calcmode="lin" valueType="num">
                                      <p:cBhvr additive="base">
                                        <p:cTn id="157" dur="500" fill="hold"/>
                                        <p:tgtEl>
                                          <p:spTgt spid="39"/>
                                        </p:tgtEl>
                                        <p:attrNameLst>
                                          <p:attrName>ppt_x</p:attrName>
                                        </p:attrNameLst>
                                      </p:cBhvr>
                                      <p:tavLst>
                                        <p:tav tm="0">
                                          <p:val>
                                            <p:strVal val="#ppt_x"/>
                                          </p:val>
                                        </p:tav>
                                        <p:tav tm="100000">
                                          <p:val>
                                            <p:strVal val="#ppt_x"/>
                                          </p:val>
                                        </p:tav>
                                      </p:tavLst>
                                    </p:anim>
                                    <p:anim calcmode="lin" valueType="num">
                                      <p:cBhvr additive="base">
                                        <p:cTn id="158" dur="500" fill="hold"/>
                                        <p:tgtEl>
                                          <p:spTgt spid="39"/>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additive="base">
                                        <p:cTn id="161" dur="500" fill="hold"/>
                                        <p:tgtEl>
                                          <p:spTgt spid="40"/>
                                        </p:tgtEl>
                                        <p:attrNameLst>
                                          <p:attrName>ppt_x</p:attrName>
                                        </p:attrNameLst>
                                      </p:cBhvr>
                                      <p:tavLst>
                                        <p:tav tm="0">
                                          <p:val>
                                            <p:strVal val="#ppt_x"/>
                                          </p:val>
                                        </p:tav>
                                        <p:tav tm="100000">
                                          <p:val>
                                            <p:strVal val="#ppt_x"/>
                                          </p:val>
                                        </p:tav>
                                      </p:tavLst>
                                    </p:anim>
                                    <p:anim calcmode="lin" valueType="num">
                                      <p:cBhvr additive="base">
                                        <p:cTn id="16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p:bldP spid="9" grpId="0"/>
      <p:bldP spid="10" grpId="0" animBg="1"/>
      <p:bldP spid="11" grpId="0"/>
      <p:bldP spid="12" grpId="0"/>
      <p:bldP spid="13" grpId="0" animBg="1"/>
      <p:bldP spid="14" grpId="0"/>
      <p:bldP spid="15" grpId="0" animBg="1"/>
      <p:bldP spid="19" grpId="0"/>
      <p:bldP spid="20" grpId="0"/>
      <p:bldP spid="21" grpId="0" animBg="1"/>
      <p:bldP spid="22" grpId="0"/>
      <p:bldP spid="23" grpId="0" animBg="1"/>
      <p:bldP spid="27" grpId="0"/>
      <p:bldP spid="28" grpId="0" animBg="1"/>
      <p:bldP spid="29" grpId="0"/>
      <p:bldP spid="30" grpId="0" animBg="1"/>
      <p:bldP spid="31" grpId="0"/>
      <p:bldP spid="32" grpId="0" animBg="1"/>
      <p:bldP spid="33" grpId="0"/>
      <p:bldP spid="34"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5763" y="408012"/>
            <a:ext cx="8281987" cy="633412"/>
          </a:xfrm>
          <a:prstGeom prst="rect">
            <a:avLst/>
          </a:prstGeom>
          <a:noFill/>
          <a:ln w="9525">
            <a:noFill/>
            <a:miter lim="800000"/>
            <a:headEnd/>
            <a:tailEnd/>
          </a:ln>
        </p:spPr>
        <p:txBody>
          <a:bodyPr anchor="ctr"/>
          <a:lstStyle/>
          <a:p>
            <a:r>
              <a:rPr lang="hu-HU" sz="2800">
                <a:solidFill>
                  <a:schemeClr val="tx2"/>
                </a:solidFill>
                <a:latin typeface="Tahoma" pitchFamily="34" charset="0"/>
              </a:rPr>
              <a:t>Műveleti tulajdonságok összefoglaló táblázata</a:t>
            </a:r>
          </a:p>
        </p:txBody>
      </p:sp>
      <p:graphicFrame>
        <p:nvGraphicFramePr>
          <p:cNvPr id="3" name="Object 42"/>
          <p:cNvGraphicFramePr>
            <a:graphicFrameLocks noChangeAspect="1"/>
          </p:cNvGraphicFramePr>
          <p:nvPr/>
        </p:nvGraphicFramePr>
        <p:xfrm>
          <a:off x="2605088" y="1096987"/>
          <a:ext cx="1554162" cy="292100"/>
        </p:xfrm>
        <a:graphic>
          <a:graphicData uri="http://schemas.openxmlformats.org/presentationml/2006/ole">
            <p:oleObj spid="_x0000_s10242" name="Equation" r:id="rId3" imgW="876240" imgH="164880" progId="">
              <p:embed/>
            </p:oleObj>
          </a:graphicData>
        </a:graphic>
      </p:graphicFrame>
      <p:sp>
        <p:nvSpPr>
          <p:cNvPr id="4" name="Text Box 43"/>
          <p:cNvSpPr txBox="1">
            <a:spLocks noChangeArrowheads="1"/>
          </p:cNvSpPr>
          <p:nvPr/>
        </p:nvSpPr>
        <p:spPr bwMode="auto">
          <a:xfrm>
            <a:off x="414338" y="1096987"/>
            <a:ext cx="1944687" cy="336550"/>
          </a:xfrm>
          <a:prstGeom prst="rect">
            <a:avLst/>
          </a:prstGeom>
          <a:noFill/>
          <a:ln w="9525">
            <a:noFill/>
            <a:miter lim="800000"/>
            <a:headEnd/>
            <a:tailEnd/>
          </a:ln>
        </p:spPr>
        <p:txBody>
          <a:bodyPr>
            <a:spAutoFit/>
          </a:bodyPr>
          <a:lstStyle/>
          <a:p>
            <a:pPr>
              <a:spcBef>
                <a:spcPct val="50000"/>
              </a:spcBef>
            </a:pPr>
            <a:r>
              <a:rPr lang="hu-HU" sz="1600"/>
              <a:t>kommutativitás</a:t>
            </a:r>
          </a:p>
        </p:txBody>
      </p:sp>
      <p:graphicFrame>
        <p:nvGraphicFramePr>
          <p:cNvPr id="5" name="Object 44"/>
          <p:cNvGraphicFramePr>
            <a:graphicFrameLocks noChangeAspect="1"/>
          </p:cNvGraphicFramePr>
          <p:nvPr/>
        </p:nvGraphicFramePr>
        <p:xfrm>
          <a:off x="6135688" y="1092224"/>
          <a:ext cx="1350962" cy="292100"/>
        </p:xfrm>
        <a:graphic>
          <a:graphicData uri="http://schemas.openxmlformats.org/presentationml/2006/ole">
            <p:oleObj spid="_x0000_s10243" name="Equation" r:id="rId4" imgW="761760" imgH="164880" progId="">
              <p:embed/>
            </p:oleObj>
          </a:graphicData>
        </a:graphic>
      </p:graphicFrame>
      <p:graphicFrame>
        <p:nvGraphicFramePr>
          <p:cNvPr id="6" name="Object 45"/>
          <p:cNvGraphicFramePr>
            <a:graphicFrameLocks noChangeAspect="1"/>
          </p:cNvGraphicFramePr>
          <p:nvPr/>
        </p:nvGraphicFramePr>
        <p:xfrm>
          <a:off x="2014538" y="1528787"/>
          <a:ext cx="2792412" cy="358775"/>
        </p:xfrm>
        <a:graphic>
          <a:graphicData uri="http://schemas.openxmlformats.org/presentationml/2006/ole">
            <p:oleObj spid="_x0000_s10244" name="Equation" r:id="rId5" imgW="1574640" imgH="203040" progId="">
              <p:embed/>
            </p:oleObj>
          </a:graphicData>
        </a:graphic>
      </p:graphicFrame>
      <p:sp>
        <p:nvSpPr>
          <p:cNvPr id="7" name="Text Box 46"/>
          <p:cNvSpPr txBox="1">
            <a:spLocks noChangeArrowheads="1"/>
          </p:cNvSpPr>
          <p:nvPr/>
        </p:nvSpPr>
        <p:spPr bwMode="auto">
          <a:xfrm>
            <a:off x="414338" y="1552599"/>
            <a:ext cx="1512887" cy="336550"/>
          </a:xfrm>
          <a:prstGeom prst="rect">
            <a:avLst/>
          </a:prstGeom>
          <a:noFill/>
          <a:ln w="9525">
            <a:noFill/>
            <a:miter lim="800000"/>
            <a:headEnd/>
            <a:tailEnd/>
          </a:ln>
        </p:spPr>
        <p:txBody>
          <a:bodyPr>
            <a:spAutoFit/>
          </a:bodyPr>
          <a:lstStyle/>
          <a:p>
            <a:pPr>
              <a:spcBef>
                <a:spcPct val="50000"/>
              </a:spcBef>
            </a:pPr>
            <a:r>
              <a:rPr lang="hu-HU" sz="1600"/>
              <a:t>asszociativitás</a:t>
            </a:r>
          </a:p>
        </p:txBody>
      </p:sp>
      <p:graphicFrame>
        <p:nvGraphicFramePr>
          <p:cNvPr id="8" name="Object 47"/>
          <p:cNvGraphicFramePr>
            <a:graphicFrameLocks noChangeAspect="1"/>
          </p:cNvGraphicFramePr>
          <p:nvPr/>
        </p:nvGraphicFramePr>
        <p:xfrm>
          <a:off x="5611813" y="1528787"/>
          <a:ext cx="2363787" cy="360362"/>
        </p:xfrm>
        <a:graphic>
          <a:graphicData uri="http://schemas.openxmlformats.org/presentationml/2006/ole">
            <p:oleObj spid="_x0000_s10245" name="Equation" r:id="rId6" imgW="1333440" imgH="203040" progId="">
              <p:embed/>
            </p:oleObj>
          </a:graphicData>
        </a:graphic>
      </p:graphicFrame>
      <p:graphicFrame>
        <p:nvGraphicFramePr>
          <p:cNvPr id="9" name="Object 48"/>
          <p:cNvGraphicFramePr>
            <a:graphicFrameLocks noChangeAspect="1"/>
          </p:cNvGraphicFramePr>
          <p:nvPr/>
        </p:nvGraphicFramePr>
        <p:xfrm>
          <a:off x="2058988" y="2032024"/>
          <a:ext cx="2703512" cy="358775"/>
        </p:xfrm>
        <a:graphic>
          <a:graphicData uri="http://schemas.openxmlformats.org/presentationml/2006/ole">
            <p:oleObj spid="_x0000_s10246" name="Equation" r:id="rId7" imgW="1523880" imgH="203040" progId="">
              <p:embed/>
            </p:oleObj>
          </a:graphicData>
        </a:graphic>
      </p:graphicFrame>
      <p:sp>
        <p:nvSpPr>
          <p:cNvPr id="10" name="Text Box 49"/>
          <p:cNvSpPr txBox="1">
            <a:spLocks noChangeArrowheads="1"/>
          </p:cNvSpPr>
          <p:nvPr/>
        </p:nvSpPr>
        <p:spPr bwMode="auto">
          <a:xfrm>
            <a:off x="414338" y="2055837"/>
            <a:ext cx="1512887" cy="336550"/>
          </a:xfrm>
          <a:prstGeom prst="rect">
            <a:avLst/>
          </a:prstGeom>
          <a:noFill/>
          <a:ln w="9525">
            <a:noFill/>
            <a:miter lim="800000"/>
            <a:headEnd/>
            <a:tailEnd/>
          </a:ln>
        </p:spPr>
        <p:txBody>
          <a:bodyPr>
            <a:spAutoFit/>
          </a:bodyPr>
          <a:lstStyle/>
          <a:p>
            <a:pPr>
              <a:spcBef>
                <a:spcPct val="50000"/>
              </a:spcBef>
            </a:pPr>
            <a:r>
              <a:rPr lang="hu-HU" sz="1600"/>
              <a:t>disztributivitás</a:t>
            </a:r>
          </a:p>
        </p:txBody>
      </p:sp>
      <p:graphicFrame>
        <p:nvGraphicFramePr>
          <p:cNvPr id="11" name="Object 50"/>
          <p:cNvGraphicFramePr>
            <a:graphicFrameLocks noChangeAspect="1"/>
          </p:cNvGraphicFramePr>
          <p:nvPr/>
        </p:nvGraphicFramePr>
        <p:xfrm>
          <a:off x="2836863" y="2470174"/>
          <a:ext cx="1149350" cy="290513"/>
        </p:xfrm>
        <a:graphic>
          <a:graphicData uri="http://schemas.openxmlformats.org/presentationml/2006/ole">
            <p:oleObj spid="_x0000_s10247" name="Equation" r:id="rId8" imgW="647640" imgH="164880" progId="">
              <p:embed/>
            </p:oleObj>
          </a:graphicData>
        </a:graphic>
      </p:graphicFrame>
      <p:sp>
        <p:nvSpPr>
          <p:cNvPr id="12" name="Text Box 51"/>
          <p:cNvSpPr txBox="1">
            <a:spLocks noChangeArrowheads="1"/>
          </p:cNvSpPr>
          <p:nvPr/>
        </p:nvSpPr>
        <p:spPr bwMode="auto">
          <a:xfrm>
            <a:off x="414338" y="2460649"/>
            <a:ext cx="1512887" cy="336550"/>
          </a:xfrm>
          <a:prstGeom prst="rect">
            <a:avLst/>
          </a:prstGeom>
          <a:noFill/>
          <a:ln w="9525">
            <a:noFill/>
            <a:miter lim="800000"/>
            <a:headEnd/>
            <a:tailEnd/>
          </a:ln>
        </p:spPr>
        <p:txBody>
          <a:bodyPr>
            <a:spAutoFit/>
          </a:bodyPr>
          <a:lstStyle/>
          <a:p>
            <a:pPr>
              <a:spcBef>
                <a:spcPct val="50000"/>
              </a:spcBef>
            </a:pPr>
            <a:r>
              <a:rPr lang="hu-HU" sz="1600"/>
              <a:t>idempotencia</a:t>
            </a:r>
          </a:p>
        </p:txBody>
      </p:sp>
      <p:graphicFrame>
        <p:nvGraphicFramePr>
          <p:cNvPr id="13" name="Object 52"/>
          <p:cNvGraphicFramePr>
            <a:graphicFrameLocks noChangeAspect="1"/>
          </p:cNvGraphicFramePr>
          <p:nvPr/>
        </p:nvGraphicFramePr>
        <p:xfrm>
          <a:off x="6580188" y="2470174"/>
          <a:ext cx="1035050" cy="292100"/>
        </p:xfrm>
        <a:graphic>
          <a:graphicData uri="http://schemas.openxmlformats.org/presentationml/2006/ole">
            <p:oleObj spid="_x0000_s10248" name="Equation" r:id="rId9" imgW="583920" imgH="164880" progId="">
              <p:embed/>
            </p:oleObj>
          </a:graphicData>
        </a:graphic>
      </p:graphicFrame>
      <p:graphicFrame>
        <p:nvGraphicFramePr>
          <p:cNvPr id="14" name="Object 53"/>
          <p:cNvGraphicFramePr>
            <a:graphicFrameLocks noChangeAspect="1"/>
          </p:cNvGraphicFramePr>
          <p:nvPr/>
        </p:nvGraphicFramePr>
        <p:xfrm>
          <a:off x="2690813" y="2890862"/>
          <a:ext cx="1443037" cy="357187"/>
        </p:xfrm>
        <a:graphic>
          <a:graphicData uri="http://schemas.openxmlformats.org/presentationml/2006/ole">
            <p:oleObj spid="_x0000_s10249" name="Equation" r:id="rId10" imgW="812520" imgH="203040" progId="">
              <p:embed/>
            </p:oleObj>
          </a:graphicData>
        </a:graphic>
      </p:graphicFrame>
      <p:sp>
        <p:nvSpPr>
          <p:cNvPr id="15" name="Text Box 54"/>
          <p:cNvSpPr txBox="1">
            <a:spLocks noChangeArrowheads="1"/>
          </p:cNvSpPr>
          <p:nvPr/>
        </p:nvSpPr>
        <p:spPr bwMode="auto">
          <a:xfrm>
            <a:off x="414338" y="2914674"/>
            <a:ext cx="1512887" cy="336550"/>
          </a:xfrm>
          <a:prstGeom prst="rect">
            <a:avLst/>
          </a:prstGeom>
          <a:noFill/>
          <a:ln w="9525">
            <a:noFill/>
            <a:miter lim="800000"/>
            <a:headEnd/>
            <a:tailEnd/>
          </a:ln>
        </p:spPr>
        <p:txBody>
          <a:bodyPr>
            <a:spAutoFit/>
          </a:bodyPr>
          <a:lstStyle/>
          <a:p>
            <a:pPr>
              <a:spcBef>
                <a:spcPct val="50000"/>
              </a:spcBef>
            </a:pPr>
            <a:r>
              <a:rPr lang="hu-HU" sz="1600"/>
              <a:t>De-Morgan</a:t>
            </a:r>
          </a:p>
        </p:txBody>
      </p:sp>
      <p:graphicFrame>
        <p:nvGraphicFramePr>
          <p:cNvPr id="16" name="Object 55"/>
          <p:cNvGraphicFramePr>
            <a:graphicFrameLocks noChangeAspect="1"/>
          </p:cNvGraphicFramePr>
          <p:nvPr/>
        </p:nvGraphicFramePr>
        <p:xfrm>
          <a:off x="6378575" y="2890862"/>
          <a:ext cx="1439863" cy="358775"/>
        </p:xfrm>
        <a:graphic>
          <a:graphicData uri="http://schemas.openxmlformats.org/presentationml/2006/ole">
            <p:oleObj spid="_x0000_s10250" name="Equation" r:id="rId11" imgW="812520" imgH="203040" progId="">
              <p:embed/>
            </p:oleObj>
          </a:graphicData>
        </a:graphic>
      </p:graphicFrame>
      <p:graphicFrame>
        <p:nvGraphicFramePr>
          <p:cNvPr id="17" name="Object 56"/>
          <p:cNvGraphicFramePr>
            <a:graphicFrameLocks noChangeAspect="1"/>
          </p:cNvGraphicFramePr>
          <p:nvPr/>
        </p:nvGraphicFramePr>
        <p:xfrm>
          <a:off x="6391275" y="3322662"/>
          <a:ext cx="1060450" cy="379412"/>
        </p:xfrm>
        <a:graphic>
          <a:graphicData uri="http://schemas.openxmlformats.org/presentationml/2006/ole">
            <p:oleObj spid="_x0000_s10251" name="Equation" r:id="rId12" imgW="596880" imgH="215640" progId="">
              <p:embed/>
            </p:oleObj>
          </a:graphicData>
        </a:graphic>
      </p:graphicFrame>
      <p:sp>
        <p:nvSpPr>
          <p:cNvPr id="18" name="Text Box 57"/>
          <p:cNvSpPr txBox="1">
            <a:spLocks noChangeArrowheads="1"/>
          </p:cNvSpPr>
          <p:nvPr/>
        </p:nvSpPr>
        <p:spPr bwMode="auto">
          <a:xfrm>
            <a:off x="414338" y="3346474"/>
            <a:ext cx="1512887" cy="336550"/>
          </a:xfrm>
          <a:prstGeom prst="rect">
            <a:avLst/>
          </a:prstGeom>
          <a:noFill/>
          <a:ln w="9525">
            <a:noFill/>
            <a:miter lim="800000"/>
            <a:headEnd/>
            <a:tailEnd/>
          </a:ln>
        </p:spPr>
        <p:txBody>
          <a:bodyPr>
            <a:spAutoFit/>
          </a:bodyPr>
          <a:lstStyle/>
          <a:p>
            <a:pPr>
              <a:spcBef>
                <a:spcPct val="50000"/>
              </a:spcBef>
            </a:pPr>
            <a:r>
              <a:rPr lang="hu-HU" sz="1600"/>
              <a:t>Egyebek</a:t>
            </a:r>
          </a:p>
        </p:txBody>
      </p:sp>
      <p:graphicFrame>
        <p:nvGraphicFramePr>
          <p:cNvPr id="19" name="Object 58"/>
          <p:cNvGraphicFramePr>
            <a:graphicFrameLocks noChangeAspect="1"/>
          </p:cNvGraphicFramePr>
          <p:nvPr/>
        </p:nvGraphicFramePr>
        <p:xfrm>
          <a:off x="2719388" y="3322662"/>
          <a:ext cx="1169987" cy="358775"/>
        </p:xfrm>
        <a:graphic>
          <a:graphicData uri="http://schemas.openxmlformats.org/presentationml/2006/ole">
            <p:oleObj spid="_x0000_s10252" name="Equation" r:id="rId13" imgW="660240" imgH="203040" progId="">
              <p:embed/>
            </p:oleObj>
          </a:graphicData>
        </a:graphic>
      </p:graphicFrame>
      <p:graphicFrame>
        <p:nvGraphicFramePr>
          <p:cNvPr id="20" name="Object 59"/>
          <p:cNvGraphicFramePr>
            <a:graphicFrameLocks noChangeAspect="1"/>
          </p:cNvGraphicFramePr>
          <p:nvPr/>
        </p:nvGraphicFramePr>
        <p:xfrm>
          <a:off x="6369050" y="3873524"/>
          <a:ext cx="1104900" cy="312738"/>
        </p:xfrm>
        <a:graphic>
          <a:graphicData uri="http://schemas.openxmlformats.org/presentationml/2006/ole">
            <p:oleObj spid="_x0000_s10253" name="Equation" r:id="rId14" imgW="622080" imgH="177480" progId="">
              <p:embed/>
            </p:oleObj>
          </a:graphicData>
        </a:graphic>
      </p:graphicFrame>
      <p:graphicFrame>
        <p:nvGraphicFramePr>
          <p:cNvPr id="21" name="Object 60"/>
          <p:cNvGraphicFramePr>
            <a:graphicFrameLocks noChangeAspect="1"/>
          </p:cNvGraphicFramePr>
          <p:nvPr/>
        </p:nvGraphicFramePr>
        <p:xfrm>
          <a:off x="2719388" y="3862412"/>
          <a:ext cx="1169987" cy="314325"/>
        </p:xfrm>
        <a:graphic>
          <a:graphicData uri="http://schemas.openxmlformats.org/presentationml/2006/ole">
            <p:oleObj spid="_x0000_s10254" name="Equation" r:id="rId15" imgW="660240" imgH="177480" progId="">
              <p:embed/>
            </p:oleObj>
          </a:graphicData>
        </a:graphic>
      </p:graphicFrame>
      <p:graphicFrame>
        <p:nvGraphicFramePr>
          <p:cNvPr id="22" name="Object 61"/>
          <p:cNvGraphicFramePr>
            <a:graphicFrameLocks noChangeAspect="1"/>
          </p:cNvGraphicFramePr>
          <p:nvPr/>
        </p:nvGraphicFramePr>
        <p:xfrm>
          <a:off x="6391275" y="4400574"/>
          <a:ext cx="1060450" cy="290513"/>
        </p:xfrm>
        <a:graphic>
          <a:graphicData uri="http://schemas.openxmlformats.org/presentationml/2006/ole">
            <p:oleObj spid="_x0000_s10255" name="Equation" r:id="rId16" imgW="596880" imgH="164880" progId="">
              <p:embed/>
            </p:oleObj>
          </a:graphicData>
        </a:graphic>
      </p:graphicFrame>
      <p:graphicFrame>
        <p:nvGraphicFramePr>
          <p:cNvPr id="23" name="Object 62"/>
          <p:cNvGraphicFramePr>
            <a:graphicFrameLocks noChangeAspect="1"/>
          </p:cNvGraphicFramePr>
          <p:nvPr/>
        </p:nvGraphicFramePr>
        <p:xfrm>
          <a:off x="2708275" y="4281512"/>
          <a:ext cx="1192213" cy="292100"/>
        </p:xfrm>
        <a:graphic>
          <a:graphicData uri="http://schemas.openxmlformats.org/presentationml/2006/ole">
            <p:oleObj spid="_x0000_s10256" name="Equation" r:id="rId17" imgW="672840" imgH="164880" progId="">
              <p:embed/>
            </p:oleObj>
          </a:graphicData>
        </a:graphic>
      </p:graphicFrame>
      <p:graphicFrame>
        <p:nvGraphicFramePr>
          <p:cNvPr id="24" name="Object 63"/>
          <p:cNvGraphicFramePr>
            <a:graphicFrameLocks noChangeAspect="1"/>
          </p:cNvGraphicFramePr>
          <p:nvPr/>
        </p:nvGraphicFramePr>
        <p:xfrm>
          <a:off x="6610350" y="4835549"/>
          <a:ext cx="788988" cy="381000"/>
        </p:xfrm>
        <a:graphic>
          <a:graphicData uri="http://schemas.openxmlformats.org/presentationml/2006/ole">
            <p:oleObj spid="_x0000_s10257" name="Equation" r:id="rId18" imgW="444240" imgH="215640" progId="">
              <p:embed/>
            </p:oleObj>
          </a:graphicData>
        </a:graphic>
      </p:graphicFrame>
      <p:graphicFrame>
        <p:nvGraphicFramePr>
          <p:cNvPr id="25" name="Object 64"/>
          <p:cNvGraphicFramePr>
            <a:graphicFrameLocks noChangeAspect="1"/>
          </p:cNvGraphicFramePr>
          <p:nvPr/>
        </p:nvGraphicFramePr>
        <p:xfrm>
          <a:off x="2733675" y="5092724"/>
          <a:ext cx="922338" cy="584200"/>
        </p:xfrm>
        <a:graphic>
          <a:graphicData uri="http://schemas.openxmlformats.org/presentationml/2006/ole">
            <p:oleObj spid="_x0000_s10258" name="Equation" r:id="rId19" imgW="520560" imgH="330120" progId="">
              <p:embed/>
            </p:oleObj>
          </a:graphicData>
        </a:graphic>
      </p:graphicFrame>
      <p:graphicFrame>
        <p:nvGraphicFramePr>
          <p:cNvPr id="26" name="Object 65"/>
          <p:cNvGraphicFramePr>
            <a:graphicFrameLocks noChangeAspect="1"/>
          </p:cNvGraphicFramePr>
          <p:nvPr/>
        </p:nvGraphicFramePr>
        <p:xfrm>
          <a:off x="2930525" y="4776812"/>
          <a:ext cx="787400" cy="382587"/>
        </p:xfrm>
        <a:graphic>
          <a:graphicData uri="http://schemas.openxmlformats.org/presentationml/2006/ole">
            <p:oleObj spid="_x0000_s10259" name="Equation" r:id="rId20" imgW="444240" imgH="215640" progId="">
              <p:embed/>
            </p:oleObj>
          </a:graphicData>
        </a:graphic>
      </p:graphicFrame>
      <p:sp>
        <p:nvSpPr>
          <p:cNvPr id="27" name="Text Box 66"/>
          <p:cNvSpPr txBox="1">
            <a:spLocks noChangeArrowheads="1"/>
          </p:cNvSpPr>
          <p:nvPr/>
        </p:nvSpPr>
        <p:spPr bwMode="auto">
          <a:xfrm>
            <a:off x="487363" y="5586437"/>
            <a:ext cx="8270875" cy="650875"/>
          </a:xfrm>
          <a:prstGeom prst="rect">
            <a:avLst/>
          </a:prstGeom>
          <a:solidFill>
            <a:srgbClr val="FEFFC5"/>
          </a:solidFill>
          <a:ln w="9525">
            <a:solidFill>
              <a:srgbClr val="FF9966"/>
            </a:solidFill>
            <a:miter lim="800000"/>
            <a:headEnd/>
            <a:tailEnd/>
          </a:ln>
        </p:spPr>
        <p:txBody>
          <a:bodyPr>
            <a:spAutoFit/>
          </a:bodyPr>
          <a:lstStyle/>
          <a:p>
            <a:pPr marL="1160463" indent="-1160463">
              <a:spcBef>
                <a:spcPct val="50000"/>
              </a:spcBef>
            </a:pPr>
            <a:r>
              <a:rPr lang="hu-HU" b="1">
                <a:solidFill>
                  <a:srgbClr val="FF3300"/>
                </a:solidFill>
              </a:rPr>
              <a:t>Definíció:</a:t>
            </a:r>
            <a:r>
              <a:rPr lang="hu-HU"/>
              <a:t> A fenti tulajdonságokkal rendelkező (</a:t>
            </a:r>
            <a:r>
              <a:rPr lang="el-GR">
                <a:cs typeface="Arial" charset="0"/>
              </a:rPr>
              <a:t>Ω</a:t>
            </a:r>
            <a:r>
              <a:rPr lang="hu-HU">
                <a:cs typeface="Arial" charset="0"/>
              </a:rPr>
              <a:t> , +, </a:t>
            </a:r>
            <a:r>
              <a:rPr lang="en-US">
                <a:cs typeface="Arial" charset="0"/>
              </a:rPr>
              <a:t>·</a:t>
            </a:r>
            <a:r>
              <a:rPr lang="hu-HU">
                <a:cs typeface="Arial" charset="0"/>
              </a:rPr>
              <a:t> , </a:t>
            </a:r>
            <a:r>
              <a:rPr lang="en-US">
                <a:cs typeface="Arial" charset="0"/>
              </a:rPr>
              <a:t>¯</a:t>
            </a:r>
            <a:r>
              <a:rPr lang="hu-HU">
                <a:cs typeface="Arial" charset="0"/>
              </a:rPr>
              <a:t> ) struktúrát </a:t>
            </a:r>
            <a:br>
              <a:rPr lang="hu-HU">
                <a:cs typeface="Arial" charset="0"/>
              </a:rPr>
            </a:br>
            <a:r>
              <a:rPr lang="hu-HU" b="1">
                <a:cs typeface="Arial" charset="0"/>
              </a:rPr>
              <a:t>Boole - algebrának</a:t>
            </a:r>
            <a:r>
              <a:rPr lang="hu-HU">
                <a:cs typeface="Arial" charset="0"/>
              </a:rPr>
              <a:t> nevezzük.</a:t>
            </a:r>
            <a:endParaRPr lang="en-US">
              <a:cs typeface="Arial" charset="0"/>
            </a:endParaRPr>
          </a:p>
        </p:txBody>
      </p:sp>
      <p:graphicFrame>
        <p:nvGraphicFramePr>
          <p:cNvPr id="28" name="Objektum 27"/>
          <p:cNvGraphicFramePr>
            <a:graphicFrameLocks noChangeAspect="1"/>
          </p:cNvGraphicFramePr>
          <p:nvPr/>
        </p:nvGraphicFramePr>
        <p:xfrm>
          <a:off x="5652119" y="1986643"/>
          <a:ext cx="2795935" cy="315035"/>
        </p:xfrm>
        <a:graphic>
          <a:graphicData uri="http://schemas.openxmlformats.org/presentationml/2006/ole">
            <p:oleObj spid="_x0000_s10260" name="Equation" r:id="rId21" imgW="1803240" imgH="203040" progId="Equation.3">
              <p:embed/>
            </p:oleObj>
          </a:graphicData>
        </a:graphic>
      </p:graphicFrame>
      <p:sp>
        <p:nvSpPr>
          <p:cNvPr id="29" name="Dia számának helye 16"/>
          <p:cNvSpPr>
            <a:spLocks noGrp="1"/>
          </p:cNvSpPr>
          <p:nvPr>
            <p:ph type="sldNum" sz="quarter" idx="12"/>
          </p:nvPr>
        </p:nvSpPr>
        <p:spPr>
          <a:xfrm>
            <a:off x="6444208" y="39539"/>
            <a:ext cx="2664296" cy="365125"/>
          </a:xfrm>
        </p:spPr>
        <p:txBody>
          <a:bodyPr/>
          <a:lstStyle/>
          <a:p>
            <a:r>
              <a:rPr lang="hu-HU" dirty="0" err="1" smtClean="0"/>
              <a:t>Valószínűségszámítás</a:t>
            </a:r>
            <a:r>
              <a:rPr lang="hu-HU" dirty="0" smtClean="0"/>
              <a:t> elemei         </a:t>
            </a:r>
            <a:fld id="{022B571B-5BE0-484C-A4F8-67D481F8428A}" type="slidenum">
              <a:rPr lang="hu-HU" smtClean="0"/>
              <a:pPr/>
              <a:t>12</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500" fill="hold"/>
                                        <p:tgtEl>
                                          <p:spTgt spid="20"/>
                                        </p:tgtEl>
                                        <p:attrNameLst>
                                          <p:attrName>ppt_x</p:attrName>
                                        </p:attrNameLst>
                                      </p:cBhvr>
                                      <p:tavLst>
                                        <p:tav tm="0">
                                          <p:val>
                                            <p:strVal val="#ppt_x"/>
                                          </p:val>
                                        </p:tav>
                                        <p:tav tm="100000">
                                          <p:val>
                                            <p:strVal val="#ppt_x"/>
                                          </p:val>
                                        </p:tav>
                                      </p:tavLst>
                                    </p:anim>
                                    <p:anim calcmode="lin" valueType="num">
                                      <p:cBhvr additive="base">
                                        <p:cTn id="9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additive="base">
                                        <p:cTn id="101" dur="500" fill="hold"/>
                                        <p:tgtEl>
                                          <p:spTgt spid="23"/>
                                        </p:tgtEl>
                                        <p:attrNameLst>
                                          <p:attrName>ppt_x</p:attrName>
                                        </p:attrNameLst>
                                      </p:cBhvr>
                                      <p:tavLst>
                                        <p:tav tm="0">
                                          <p:val>
                                            <p:strVal val="#ppt_x"/>
                                          </p:val>
                                        </p:tav>
                                        <p:tav tm="100000">
                                          <p:val>
                                            <p:strVal val="#ppt_x"/>
                                          </p:val>
                                        </p:tav>
                                      </p:tavLst>
                                    </p:anim>
                                    <p:anim calcmode="lin" valueType="num">
                                      <p:cBhvr additive="base">
                                        <p:cTn id="102" dur="500" fill="hold"/>
                                        <p:tgtEl>
                                          <p:spTgt spid="23"/>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500" fill="hold"/>
                                        <p:tgtEl>
                                          <p:spTgt spid="26"/>
                                        </p:tgtEl>
                                        <p:attrNameLst>
                                          <p:attrName>ppt_x</p:attrName>
                                        </p:attrNameLst>
                                      </p:cBhvr>
                                      <p:tavLst>
                                        <p:tav tm="0">
                                          <p:val>
                                            <p:strVal val="#ppt_x"/>
                                          </p:val>
                                        </p:tav>
                                        <p:tav tm="100000">
                                          <p:val>
                                            <p:strVal val="#ppt_x"/>
                                          </p:val>
                                        </p:tav>
                                      </p:tavLst>
                                    </p:anim>
                                    <p:anim calcmode="lin" valueType="num">
                                      <p:cBhvr additive="base">
                                        <p:cTn id="112" dur="500" fill="hold"/>
                                        <p:tgtEl>
                                          <p:spTgt spid="26"/>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ppt_x"/>
                                          </p:val>
                                        </p:tav>
                                        <p:tav tm="100000">
                                          <p:val>
                                            <p:strVal val="#ppt_x"/>
                                          </p:val>
                                        </p:tav>
                                      </p:tavLst>
                                    </p:anim>
                                    <p:anim calcmode="lin" valueType="num">
                                      <p:cBhvr additive="base">
                                        <p:cTn id="1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additive="base">
                                        <p:cTn id="121" dur="500" fill="hold"/>
                                        <p:tgtEl>
                                          <p:spTgt spid="25"/>
                                        </p:tgtEl>
                                        <p:attrNameLst>
                                          <p:attrName>ppt_x</p:attrName>
                                        </p:attrNameLst>
                                      </p:cBhvr>
                                      <p:tavLst>
                                        <p:tav tm="0">
                                          <p:val>
                                            <p:strVal val="#ppt_x"/>
                                          </p:val>
                                        </p:tav>
                                        <p:tav tm="100000">
                                          <p:val>
                                            <p:strVal val="#ppt_x"/>
                                          </p:val>
                                        </p:tav>
                                      </p:tavLst>
                                    </p:anim>
                                    <p:anim calcmode="lin" valueType="num">
                                      <p:cBhvr additive="base">
                                        <p:cTn id="1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additive="base">
                                        <p:cTn id="127" dur="500" fill="hold"/>
                                        <p:tgtEl>
                                          <p:spTgt spid="27"/>
                                        </p:tgtEl>
                                        <p:attrNameLst>
                                          <p:attrName>ppt_x</p:attrName>
                                        </p:attrNameLst>
                                      </p:cBhvr>
                                      <p:tavLst>
                                        <p:tav tm="0">
                                          <p:val>
                                            <p:strVal val="#ppt_x"/>
                                          </p:val>
                                        </p:tav>
                                        <p:tav tm="100000">
                                          <p:val>
                                            <p:strVal val="#ppt_x"/>
                                          </p:val>
                                        </p:tav>
                                      </p:tavLst>
                                    </p:anim>
                                    <p:anim calcmode="lin" valueType="num">
                                      <p:cBhvr additive="base">
                                        <p:cTn id="1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2" grpId="0"/>
      <p:bldP spid="15" grpId="0"/>
      <p:bldP spid="18"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5763" y="230188"/>
            <a:ext cx="8281987" cy="633412"/>
          </a:xfrm>
          <a:prstGeom prst="rect">
            <a:avLst/>
          </a:prstGeom>
          <a:noFill/>
          <a:ln w="9525">
            <a:noFill/>
            <a:miter lim="800000"/>
            <a:headEnd/>
            <a:tailEnd/>
          </a:ln>
        </p:spPr>
        <p:txBody>
          <a:bodyPr anchor="ctr"/>
          <a:lstStyle/>
          <a:p>
            <a:r>
              <a:rPr lang="hu-HU" sz="2800" dirty="0">
                <a:solidFill>
                  <a:schemeClr val="tx2"/>
                </a:solidFill>
                <a:latin typeface="Tahoma" pitchFamily="34" charset="0"/>
              </a:rPr>
              <a:t>Gyakoriságok</a:t>
            </a:r>
          </a:p>
        </p:txBody>
      </p:sp>
      <p:sp>
        <p:nvSpPr>
          <p:cNvPr id="3" name="Text Box 29"/>
          <p:cNvSpPr txBox="1">
            <a:spLocks noChangeArrowheads="1"/>
          </p:cNvSpPr>
          <p:nvPr/>
        </p:nvSpPr>
        <p:spPr bwMode="auto">
          <a:xfrm>
            <a:off x="423863" y="684213"/>
            <a:ext cx="8469312" cy="1824037"/>
          </a:xfrm>
          <a:prstGeom prst="rect">
            <a:avLst/>
          </a:prstGeom>
          <a:noFill/>
          <a:ln w="9525">
            <a:noFill/>
            <a:miter lim="800000"/>
            <a:headEnd/>
            <a:tailEnd/>
          </a:ln>
        </p:spPr>
        <p:txBody>
          <a:bodyPr>
            <a:spAutoFit/>
          </a:bodyPr>
          <a:lstStyle/>
          <a:p>
            <a:pPr algn="just">
              <a:lnSpc>
                <a:spcPct val="110000"/>
              </a:lnSpc>
              <a:spcBef>
                <a:spcPct val="50000"/>
              </a:spcBef>
            </a:pPr>
            <a:r>
              <a:rPr lang="hu-HU" sz="2400" baseline="-25000"/>
              <a:t>Statisztikai megfigyelések azt mutatják, hogy ha egy véletlen tömegjelenségre vonatkozóan (pl. pénzfeldobásra, kockadobásra) nagyon sok kísérletet hajtunk végre, akkor az esemény előfordulása bizonyos törvényszerűségnek tesz eleget. Nevezetesen az esemény előfordulásának relatív gyakoriságai ingadoznak egy 0 és 1 közötti konstans érték körül. Ha a kísérletek száma nagyon nagy, akkor az eltérés ettől a konstanstól egyre kisebb lesz.</a:t>
            </a:r>
          </a:p>
          <a:p>
            <a:pPr algn="just">
              <a:lnSpc>
                <a:spcPct val="110000"/>
              </a:lnSpc>
              <a:spcBef>
                <a:spcPct val="50000"/>
              </a:spcBef>
            </a:pPr>
            <a:r>
              <a:rPr lang="hu-HU" sz="2400" baseline="-25000"/>
              <a:t>A relatív gyakoriságok alapvető tulajdonságaival definiáljuk a valószínűséget. </a:t>
            </a:r>
          </a:p>
        </p:txBody>
      </p:sp>
      <p:sp>
        <p:nvSpPr>
          <p:cNvPr id="4" name="Text Box 30"/>
          <p:cNvSpPr txBox="1">
            <a:spLocks noChangeArrowheads="1"/>
          </p:cNvSpPr>
          <p:nvPr/>
        </p:nvSpPr>
        <p:spPr bwMode="auto">
          <a:xfrm>
            <a:off x="422275" y="2719388"/>
            <a:ext cx="8020050" cy="1477328"/>
          </a:xfrm>
          <a:prstGeom prst="rect">
            <a:avLst/>
          </a:prstGeom>
          <a:solidFill>
            <a:srgbClr val="FEFFC5"/>
          </a:solidFill>
          <a:ln w="9525">
            <a:solidFill>
              <a:srgbClr val="FF9966"/>
            </a:solidFill>
            <a:miter lim="800000"/>
            <a:headEnd/>
            <a:tailEnd/>
          </a:ln>
        </p:spPr>
        <p:txBody>
          <a:bodyPr>
            <a:spAutoFit/>
          </a:bodyPr>
          <a:lstStyle/>
          <a:p>
            <a:pPr marL="900113" indent="-900113">
              <a:spcBef>
                <a:spcPct val="50000"/>
              </a:spcBef>
            </a:pPr>
            <a:r>
              <a:rPr lang="hu-HU" dirty="0"/>
              <a:t> </a:t>
            </a:r>
            <a:r>
              <a:rPr lang="hu-HU" b="1" dirty="0">
                <a:solidFill>
                  <a:srgbClr val="FF3300"/>
                </a:solidFill>
              </a:rPr>
              <a:t>DEFINÍCIÓ:</a:t>
            </a:r>
            <a:r>
              <a:rPr lang="hu-HU" dirty="0"/>
              <a:t> Az A esemény </a:t>
            </a:r>
            <a:r>
              <a:rPr lang="hu-HU" b="1" dirty="0"/>
              <a:t>bekövetkezési</a:t>
            </a:r>
            <a:r>
              <a:rPr lang="hu-HU" dirty="0"/>
              <a:t> </a:t>
            </a:r>
            <a:r>
              <a:rPr lang="hu-HU" b="1" dirty="0"/>
              <a:t>gyakorisága.</a:t>
            </a:r>
            <a:r>
              <a:rPr lang="hu-HU" dirty="0"/>
              <a:t> </a:t>
            </a:r>
            <a:r>
              <a:rPr lang="hu-HU" dirty="0" smtClean="0"/>
              <a:t/>
            </a:r>
            <a:br>
              <a:rPr lang="hu-HU" dirty="0" smtClean="0"/>
            </a:br>
            <a:r>
              <a:rPr lang="hu-HU" dirty="0" smtClean="0"/>
              <a:t>Az </a:t>
            </a:r>
            <a:r>
              <a:rPr lang="hu-HU" dirty="0"/>
              <a:t>A véletlen eseményre végezzünk </a:t>
            </a:r>
            <a:r>
              <a:rPr lang="hu-HU" b="1" dirty="0"/>
              <a:t>n</a:t>
            </a:r>
            <a:r>
              <a:rPr lang="hu-HU" dirty="0"/>
              <a:t> darab független kísérletet! Jegyezzük fel, hogy az </a:t>
            </a:r>
            <a:r>
              <a:rPr lang="hu-HU" b="1" dirty="0"/>
              <a:t>n</a:t>
            </a:r>
            <a:r>
              <a:rPr lang="hu-HU" dirty="0"/>
              <a:t> kísérletből hányszor következik be az A esemény. Legyen ez a bekövetkezési szám </a:t>
            </a:r>
            <a:r>
              <a:rPr lang="hu-HU" b="1" dirty="0" err="1"/>
              <a:t>k</a:t>
            </a:r>
            <a:r>
              <a:rPr lang="hu-HU" b="1" baseline="-25000" dirty="0" err="1"/>
              <a:t>A</a:t>
            </a:r>
            <a:r>
              <a:rPr lang="hu-HU" baseline="-25000" dirty="0"/>
              <a:t> </a:t>
            </a:r>
            <a:r>
              <a:rPr lang="hu-HU" dirty="0"/>
              <a:t>. A </a:t>
            </a:r>
            <a:r>
              <a:rPr lang="hu-HU" b="1" dirty="0" err="1"/>
              <a:t>k</a:t>
            </a:r>
            <a:r>
              <a:rPr lang="hu-HU" b="1" baseline="-25000" dirty="0" err="1"/>
              <a:t>A</a:t>
            </a:r>
            <a:r>
              <a:rPr lang="hu-HU" dirty="0"/>
              <a:t> számot az </a:t>
            </a:r>
            <a:r>
              <a:rPr lang="hu-HU" b="1" dirty="0"/>
              <a:t>A</a:t>
            </a:r>
            <a:r>
              <a:rPr lang="hu-HU" dirty="0"/>
              <a:t> esemény bekövetkezési gyakoriságának nevezzük.</a:t>
            </a:r>
          </a:p>
        </p:txBody>
      </p:sp>
      <p:sp>
        <p:nvSpPr>
          <p:cNvPr id="5" name="Text Box 33"/>
          <p:cNvSpPr txBox="1">
            <a:spLocks noChangeArrowheads="1"/>
          </p:cNvSpPr>
          <p:nvPr/>
        </p:nvSpPr>
        <p:spPr bwMode="auto">
          <a:xfrm>
            <a:off x="385763" y="4389438"/>
            <a:ext cx="8424862" cy="1604962"/>
          </a:xfrm>
          <a:prstGeom prst="rect">
            <a:avLst/>
          </a:prstGeom>
          <a:noFill/>
          <a:ln w="9525">
            <a:noFill/>
            <a:miter lim="800000"/>
            <a:headEnd/>
            <a:tailEnd/>
          </a:ln>
        </p:spPr>
        <p:txBody>
          <a:bodyPr>
            <a:spAutoFit/>
          </a:bodyPr>
          <a:lstStyle/>
          <a:p>
            <a:pPr>
              <a:spcBef>
                <a:spcPct val="50000"/>
              </a:spcBef>
            </a:pPr>
            <a:r>
              <a:rPr lang="hu-HU"/>
              <a:t>Az x</a:t>
            </a:r>
            <a:r>
              <a:rPr lang="hu-HU" baseline="-25000"/>
              <a:t>1</a:t>
            </a:r>
            <a:r>
              <a:rPr lang="hu-HU"/>
              <a:t>, x</a:t>
            </a:r>
            <a:r>
              <a:rPr lang="hu-HU" baseline="-25000"/>
              <a:t>2</a:t>
            </a:r>
            <a:r>
              <a:rPr lang="hu-HU"/>
              <a:t>, x</a:t>
            </a:r>
            <a:r>
              <a:rPr lang="hu-HU" baseline="-25000"/>
              <a:t>3</a:t>
            </a:r>
            <a:r>
              <a:rPr lang="hu-HU"/>
              <a:t>, x</a:t>
            </a:r>
            <a:r>
              <a:rPr lang="hu-HU" baseline="-25000"/>
              <a:t>4</a:t>
            </a:r>
            <a:r>
              <a:rPr lang="hu-HU"/>
              <a:t>,…, x</a:t>
            </a:r>
            <a:r>
              <a:rPr lang="hu-HU" baseline="-25000"/>
              <a:t>n</a:t>
            </a:r>
            <a:r>
              <a:rPr lang="hu-HU"/>
              <a:t>   </a:t>
            </a:r>
            <a:r>
              <a:rPr lang="hu-HU" b="1"/>
              <a:t>n elemű minta</a:t>
            </a:r>
            <a:r>
              <a:rPr lang="hu-HU"/>
              <a:t> közül a különböző értékek legyenek</a:t>
            </a:r>
          </a:p>
          <a:p>
            <a:pPr algn="ctr">
              <a:spcBef>
                <a:spcPct val="50000"/>
              </a:spcBef>
            </a:pPr>
            <a:r>
              <a:rPr lang="hu-HU"/>
              <a:t>y</a:t>
            </a:r>
            <a:r>
              <a:rPr lang="hu-HU" baseline="-25000"/>
              <a:t>1</a:t>
            </a:r>
            <a:r>
              <a:rPr lang="hu-HU"/>
              <a:t>,y</a:t>
            </a:r>
            <a:r>
              <a:rPr lang="hu-HU" baseline="-25000"/>
              <a:t>2</a:t>
            </a:r>
            <a:r>
              <a:rPr lang="hu-HU"/>
              <a:t>,y</a:t>
            </a:r>
            <a:r>
              <a:rPr lang="hu-HU" baseline="-25000"/>
              <a:t>3</a:t>
            </a:r>
            <a:r>
              <a:rPr lang="hu-HU"/>
              <a:t>,y</a:t>
            </a:r>
            <a:r>
              <a:rPr lang="hu-HU" baseline="-25000"/>
              <a:t>4</a:t>
            </a:r>
            <a:r>
              <a:rPr lang="hu-HU"/>
              <a:t>,…,y</a:t>
            </a:r>
            <a:r>
              <a:rPr lang="hu-HU" baseline="-25000"/>
              <a:t>k           </a:t>
            </a:r>
            <a:r>
              <a:rPr lang="hu-HU"/>
              <a:t>( k </a:t>
            </a:r>
            <a:r>
              <a:rPr lang="hu-HU">
                <a:latin typeface="Times New Roman" pitchFamily="18" charset="0"/>
                <a:cs typeface="Times New Roman" pitchFamily="18" charset="0"/>
              </a:rPr>
              <a:t>≤ n )</a:t>
            </a:r>
            <a:endParaRPr lang="hu-HU" baseline="-25000">
              <a:latin typeface="Times New Roman" pitchFamily="18" charset="0"/>
              <a:cs typeface="Times New Roman" pitchFamily="18" charset="0"/>
            </a:endParaRPr>
          </a:p>
          <a:p>
            <a:pPr>
              <a:spcBef>
                <a:spcPct val="50000"/>
              </a:spcBef>
            </a:pPr>
            <a:r>
              <a:rPr lang="hu-HU"/>
              <a:t>ezek előfordulási</a:t>
            </a:r>
            <a:r>
              <a:rPr lang="hu-HU" b="1"/>
              <a:t> gyakoriság</a:t>
            </a:r>
            <a:r>
              <a:rPr lang="hu-HU"/>
              <a:t>ai a mérés során</a:t>
            </a:r>
          </a:p>
          <a:p>
            <a:pPr algn="ctr">
              <a:spcBef>
                <a:spcPct val="50000"/>
              </a:spcBef>
            </a:pPr>
            <a:r>
              <a:rPr lang="hu-HU"/>
              <a:t>f</a:t>
            </a:r>
            <a:r>
              <a:rPr lang="hu-HU" baseline="-25000"/>
              <a:t>1</a:t>
            </a:r>
            <a:r>
              <a:rPr lang="hu-HU"/>
              <a:t>,f</a:t>
            </a:r>
            <a:r>
              <a:rPr lang="hu-HU" baseline="-25000"/>
              <a:t>2</a:t>
            </a:r>
            <a:r>
              <a:rPr lang="hu-HU"/>
              <a:t>,f</a:t>
            </a:r>
            <a:r>
              <a:rPr lang="hu-HU" baseline="-25000"/>
              <a:t>3</a:t>
            </a:r>
            <a:r>
              <a:rPr lang="hu-HU"/>
              <a:t>,f</a:t>
            </a:r>
            <a:r>
              <a:rPr lang="hu-HU" baseline="-25000"/>
              <a:t>4</a:t>
            </a:r>
            <a:r>
              <a:rPr lang="hu-HU"/>
              <a:t>,…,f</a:t>
            </a:r>
            <a:r>
              <a:rPr lang="hu-HU" baseline="-25000"/>
              <a:t>k   </a:t>
            </a:r>
            <a:r>
              <a:rPr lang="hu-HU"/>
              <a:t>, ahol </a:t>
            </a:r>
            <a:r>
              <a:rPr lang="hu-HU" baseline="-25000"/>
              <a:t> </a:t>
            </a:r>
            <a:r>
              <a:rPr lang="hu-HU"/>
              <a:t>f</a:t>
            </a:r>
            <a:r>
              <a:rPr lang="hu-HU" baseline="-25000"/>
              <a:t>1</a:t>
            </a:r>
            <a:r>
              <a:rPr lang="hu-HU"/>
              <a:t>+f</a:t>
            </a:r>
            <a:r>
              <a:rPr lang="hu-HU" baseline="-25000"/>
              <a:t>2</a:t>
            </a:r>
            <a:r>
              <a:rPr lang="hu-HU"/>
              <a:t>+f</a:t>
            </a:r>
            <a:r>
              <a:rPr lang="hu-HU" baseline="-25000"/>
              <a:t>3</a:t>
            </a:r>
            <a:r>
              <a:rPr lang="hu-HU"/>
              <a:t>+f</a:t>
            </a:r>
            <a:r>
              <a:rPr lang="hu-HU" baseline="-25000"/>
              <a:t>4</a:t>
            </a:r>
            <a:r>
              <a:rPr lang="hu-HU"/>
              <a:t>+…+f</a:t>
            </a:r>
            <a:r>
              <a:rPr lang="hu-HU" baseline="-25000"/>
              <a:t>k </a:t>
            </a:r>
            <a:r>
              <a:rPr lang="hu-HU"/>
              <a:t>= n</a:t>
            </a:r>
            <a:r>
              <a:rPr lang="hu-HU" baseline="-25000"/>
              <a:t> .</a:t>
            </a:r>
          </a:p>
        </p:txBody>
      </p:sp>
      <p:sp>
        <p:nvSpPr>
          <p:cNvPr id="6" name="Dia számának helye 16"/>
          <p:cNvSpPr>
            <a:spLocks noGrp="1"/>
          </p:cNvSpPr>
          <p:nvPr>
            <p:ph type="sldNum" sz="quarter" idx="12"/>
          </p:nvPr>
        </p:nvSpPr>
        <p:spPr>
          <a:xfrm>
            <a:off x="6444208" y="39539"/>
            <a:ext cx="2664296" cy="365125"/>
          </a:xfrm>
        </p:spPr>
        <p:txBody>
          <a:bodyPr/>
          <a:lstStyle/>
          <a:p>
            <a:r>
              <a:rPr lang="hu-HU" dirty="0" err="1" smtClean="0"/>
              <a:t>Valószínűségszámítás</a:t>
            </a:r>
            <a:r>
              <a:rPr lang="hu-HU" dirty="0" smtClean="0"/>
              <a:t> elemei         </a:t>
            </a:r>
            <a:fld id="{022B571B-5BE0-484C-A4F8-67D481F8428A}" type="slidenum">
              <a:rPr lang="hu-HU" smtClean="0"/>
              <a:pPr/>
              <a:t>13</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5763" y="230188"/>
            <a:ext cx="8281987" cy="633412"/>
          </a:xfrm>
          <a:prstGeom prst="rect">
            <a:avLst/>
          </a:prstGeom>
          <a:noFill/>
          <a:ln w="9525">
            <a:noFill/>
            <a:miter lim="800000"/>
            <a:headEnd/>
            <a:tailEnd/>
          </a:ln>
        </p:spPr>
        <p:txBody>
          <a:bodyPr anchor="ctr"/>
          <a:lstStyle/>
          <a:p>
            <a:r>
              <a:rPr lang="hu-HU" sz="2800" dirty="0">
                <a:solidFill>
                  <a:schemeClr val="tx2"/>
                </a:solidFill>
                <a:latin typeface="Tahoma" pitchFamily="34" charset="0"/>
              </a:rPr>
              <a:t>Relatív gyakoriságok</a:t>
            </a:r>
          </a:p>
        </p:txBody>
      </p:sp>
      <p:sp>
        <p:nvSpPr>
          <p:cNvPr id="4" name="Text Box 10"/>
          <p:cNvSpPr txBox="1">
            <a:spLocks noChangeArrowheads="1"/>
          </p:cNvSpPr>
          <p:nvPr/>
        </p:nvSpPr>
        <p:spPr bwMode="auto">
          <a:xfrm>
            <a:off x="161925" y="2259013"/>
            <a:ext cx="8847138" cy="915987"/>
          </a:xfrm>
          <a:prstGeom prst="rect">
            <a:avLst/>
          </a:prstGeom>
          <a:noFill/>
          <a:ln w="9525">
            <a:noFill/>
            <a:miter lim="800000"/>
            <a:headEnd/>
            <a:tailEnd/>
          </a:ln>
        </p:spPr>
        <p:txBody>
          <a:bodyPr>
            <a:spAutoFit/>
          </a:bodyPr>
          <a:lstStyle/>
          <a:p>
            <a:pPr algn="just">
              <a:spcBef>
                <a:spcPct val="50000"/>
              </a:spcBef>
            </a:pPr>
            <a:r>
              <a:rPr lang="hu-HU"/>
              <a:t>Ha ismételt pénzfeldobási kísérlet sorozatban n=100  ismétlés mellett az A= {1} esemény 48-szor és a B= {0} esemény 52-szor  fordult elő, akkor </a:t>
            </a:r>
            <a:r>
              <a:rPr lang="hu-HU" b="1"/>
              <a:t>k</a:t>
            </a:r>
            <a:r>
              <a:rPr lang="hu-HU" b="1" baseline="-25000"/>
              <a:t>A</a:t>
            </a:r>
            <a:r>
              <a:rPr lang="hu-HU" b="1"/>
              <a:t>= 48 </a:t>
            </a:r>
            <a:r>
              <a:rPr lang="hu-HU"/>
              <a:t>és </a:t>
            </a:r>
            <a:r>
              <a:rPr lang="hu-HU" b="1"/>
              <a:t>k</a:t>
            </a:r>
            <a:r>
              <a:rPr lang="hu-HU" b="1" baseline="-25000"/>
              <a:t>B</a:t>
            </a:r>
            <a:r>
              <a:rPr lang="hu-HU" b="1"/>
              <a:t>= 52. </a:t>
            </a:r>
            <a:r>
              <a:rPr lang="hu-HU"/>
              <a:t>Továbbá </a:t>
            </a:r>
            <a:r>
              <a:rPr lang="hu-HU" b="1"/>
              <a:t>rf</a:t>
            </a:r>
            <a:r>
              <a:rPr lang="hu-HU" b="1" baseline="-25000"/>
              <a:t>1</a:t>
            </a:r>
            <a:r>
              <a:rPr lang="hu-HU" b="1"/>
              <a:t> =0. 48</a:t>
            </a:r>
            <a:r>
              <a:rPr lang="hu-HU"/>
              <a:t> és </a:t>
            </a:r>
            <a:r>
              <a:rPr lang="hu-HU" b="1"/>
              <a:t>rf</a:t>
            </a:r>
            <a:r>
              <a:rPr lang="hu-HU" b="1" baseline="-25000"/>
              <a:t>0</a:t>
            </a:r>
            <a:r>
              <a:rPr lang="hu-HU" b="1"/>
              <a:t>=0.52</a:t>
            </a:r>
          </a:p>
        </p:txBody>
      </p:sp>
      <p:sp>
        <p:nvSpPr>
          <p:cNvPr id="5" name="Text Box 11"/>
          <p:cNvSpPr txBox="1">
            <a:spLocks noChangeArrowheads="1"/>
          </p:cNvSpPr>
          <p:nvPr/>
        </p:nvSpPr>
        <p:spPr bwMode="auto">
          <a:xfrm>
            <a:off x="277813" y="863600"/>
            <a:ext cx="8569325" cy="1201738"/>
          </a:xfrm>
          <a:prstGeom prst="rect">
            <a:avLst/>
          </a:prstGeom>
          <a:solidFill>
            <a:srgbClr val="FEFFC5"/>
          </a:solidFill>
          <a:ln w="9525">
            <a:solidFill>
              <a:srgbClr val="FF9966"/>
            </a:solidFill>
            <a:miter lim="800000"/>
            <a:headEnd/>
            <a:tailEnd/>
          </a:ln>
        </p:spPr>
        <p:txBody>
          <a:bodyPr>
            <a:spAutoFit/>
          </a:bodyPr>
          <a:lstStyle/>
          <a:p>
            <a:pPr marL="1074738" indent="-987425">
              <a:spcBef>
                <a:spcPct val="50000"/>
              </a:spcBef>
            </a:pPr>
            <a:r>
              <a:rPr lang="hu-HU" b="1">
                <a:solidFill>
                  <a:srgbClr val="FF3300"/>
                </a:solidFill>
              </a:rPr>
              <a:t>Definíció:</a:t>
            </a:r>
            <a:r>
              <a:rPr lang="hu-HU"/>
              <a:t> Az egyes értékek előfordulásának </a:t>
            </a:r>
            <a:r>
              <a:rPr lang="hu-HU" b="1"/>
              <a:t>relatív gyakorisága</a:t>
            </a:r>
            <a:r>
              <a:rPr lang="hu-HU"/>
              <a:t> alatt az</a:t>
            </a:r>
          </a:p>
          <a:p>
            <a:pPr marL="1074738" indent="-987425" algn="ctr">
              <a:spcBef>
                <a:spcPct val="50000"/>
              </a:spcBef>
            </a:pPr>
            <a:r>
              <a:rPr lang="hu-HU"/>
              <a:t>rf</a:t>
            </a:r>
            <a:r>
              <a:rPr lang="hu-HU" baseline="-25000"/>
              <a:t>1</a:t>
            </a:r>
            <a:r>
              <a:rPr lang="hu-HU"/>
              <a:t>=f</a:t>
            </a:r>
            <a:r>
              <a:rPr lang="hu-HU" baseline="-25000"/>
              <a:t>1</a:t>
            </a:r>
            <a:r>
              <a:rPr lang="hu-HU"/>
              <a:t>/n , rf</a:t>
            </a:r>
            <a:r>
              <a:rPr lang="hu-HU" baseline="-25000"/>
              <a:t>2</a:t>
            </a:r>
            <a:r>
              <a:rPr lang="hu-HU"/>
              <a:t>=f</a:t>
            </a:r>
            <a:r>
              <a:rPr lang="hu-HU" baseline="-25000"/>
              <a:t>2</a:t>
            </a:r>
            <a:r>
              <a:rPr lang="hu-HU"/>
              <a:t>/n , rf</a:t>
            </a:r>
            <a:r>
              <a:rPr lang="hu-HU" baseline="-25000"/>
              <a:t>3</a:t>
            </a:r>
            <a:r>
              <a:rPr lang="hu-HU"/>
              <a:t>=f</a:t>
            </a:r>
            <a:r>
              <a:rPr lang="hu-HU" baseline="-25000"/>
              <a:t>3</a:t>
            </a:r>
            <a:r>
              <a:rPr lang="hu-HU"/>
              <a:t>/n, …, rf</a:t>
            </a:r>
            <a:r>
              <a:rPr lang="hu-HU" baseline="-25000"/>
              <a:t>k</a:t>
            </a:r>
            <a:r>
              <a:rPr lang="hu-HU"/>
              <a:t>=f</a:t>
            </a:r>
            <a:r>
              <a:rPr lang="hu-HU" baseline="-25000"/>
              <a:t>k</a:t>
            </a:r>
            <a:r>
              <a:rPr lang="hu-HU"/>
              <a:t>/n</a:t>
            </a:r>
          </a:p>
          <a:p>
            <a:pPr marL="1074738" indent="-987425">
              <a:spcBef>
                <a:spcPct val="50000"/>
              </a:spcBef>
            </a:pPr>
            <a:r>
              <a:rPr lang="hu-HU"/>
              <a:t>hányadosokat értjük. Nyilvánvaló, hogy  rf</a:t>
            </a:r>
            <a:r>
              <a:rPr lang="hu-HU" baseline="-25000"/>
              <a:t>1</a:t>
            </a:r>
            <a:r>
              <a:rPr lang="hu-HU"/>
              <a:t>+ rf</a:t>
            </a:r>
            <a:r>
              <a:rPr lang="hu-HU" baseline="-25000"/>
              <a:t>2</a:t>
            </a:r>
            <a:r>
              <a:rPr lang="hu-HU"/>
              <a:t>+…+ rf</a:t>
            </a:r>
            <a:r>
              <a:rPr lang="hu-HU" baseline="-25000"/>
              <a:t>k</a:t>
            </a:r>
            <a:r>
              <a:rPr lang="hu-HU"/>
              <a:t>=1.</a:t>
            </a:r>
          </a:p>
        </p:txBody>
      </p:sp>
      <p:grpSp>
        <p:nvGrpSpPr>
          <p:cNvPr id="6" name="Group 12"/>
          <p:cNvGrpSpPr>
            <a:grpSpLocks/>
          </p:cNvGrpSpPr>
          <p:nvPr/>
        </p:nvGrpSpPr>
        <p:grpSpPr bwMode="auto">
          <a:xfrm>
            <a:off x="341313" y="3921125"/>
            <a:ext cx="8461375" cy="2163763"/>
            <a:chOff x="329" y="601"/>
            <a:chExt cx="5188" cy="1363"/>
          </a:xfrm>
        </p:grpSpPr>
        <p:sp>
          <p:nvSpPr>
            <p:cNvPr id="7" name="Text Box 13"/>
            <p:cNvSpPr txBox="1">
              <a:spLocks noChangeArrowheads="1"/>
            </p:cNvSpPr>
            <p:nvPr/>
          </p:nvSpPr>
          <p:spPr bwMode="auto">
            <a:xfrm>
              <a:off x="329" y="601"/>
              <a:ext cx="5188" cy="1363"/>
            </a:xfrm>
            <a:prstGeom prst="rect">
              <a:avLst/>
            </a:prstGeom>
            <a:solidFill>
              <a:srgbClr val="FEFFC5"/>
            </a:solidFill>
            <a:ln w="9525">
              <a:solidFill>
                <a:srgbClr val="FF9966"/>
              </a:solidFill>
              <a:miter lim="800000"/>
              <a:headEnd/>
              <a:tailEnd/>
            </a:ln>
          </p:spPr>
          <p:txBody>
            <a:bodyPr>
              <a:spAutoFit/>
            </a:bodyPr>
            <a:lstStyle/>
            <a:p>
              <a:pPr>
                <a:spcBef>
                  <a:spcPct val="50000"/>
                </a:spcBef>
              </a:pPr>
              <a:r>
                <a:rPr lang="hu-HU" b="1">
                  <a:solidFill>
                    <a:srgbClr val="FF3300"/>
                  </a:solidFill>
                </a:rPr>
                <a:t>Definíció:</a:t>
              </a:r>
              <a:r>
                <a:rPr lang="hu-HU"/>
                <a:t> Az A esemény </a:t>
              </a:r>
              <a:r>
                <a:rPr lang="hu-HU" b="1"/>
                <a:t>bekövetkezés</a:t>
              </a:r>
              <a:r>
                <a:rPr lang="hu-HU"/>
                <a:t>ének</a:t>
              </a:r>
              <a:r>
                <a:rPr lang="hu-HU" b="1"/>
                <a:t> relatív gyakorisága</a:t>
              </a:r>
              <a:r>
                <a:rPr lang="hu-HU"/>
                <a:t> </a:t>
              </a:r>
            </a:p>
            <a:p>
              <a:pPr algn="just">
                <a:spcBef>
                  <a:spcPct val="50000"/>
                </a:spcBef>
              </a:pPr>
              <a:r>
                <a:rPr lang="hu-HU"/>
                <a:t>Az A véletlen eseményre végezzünk </a:t>
              </a:r>
              <a:r>
                <a:rPr lang="hu-HU" b="1"/>
                <a:t>n</a:t>
              </a:r>
              <a:r>
                <a:rPr lang="hu-HU"/>
                <a:t> független kísérletet! Legyen az A esemény bekövetkezési gyakorisága </a:t>
              </a:r>
              <a:r>
                <a:rPr lang="hu-HU" b="1"/>
                <a:t>k</a:t>
              </a:r>
              <a:r>
                <a:rPr lang="hu-HU" b="1" baseline="-25000"/>
                <a:t>A</a:t>
              </a:r>
              <a:r>
                <a:rPr lang="hu-HU" baseline="-25000"/>
                <a:t> </a:t>
              </a:r>
              <a:r>
                <a:rPr lang="hu-HU"/>
                <a:t>. A </a:t>
              </a:r>
              <a:r>
                <a:rPr lang="hu-HU" b="1"/>
                <a:t>k</a:t>
              </a:r>
              <a:r>
                <a:rPr lang="hu-HU" b="1" baseline="-25000"/>
                <a:t>A</a:t>
              </a:r>
              <a:r>
                <a:rPr lang="hu-HU"/>
                <a:t> szám és az n hányadosát  az </a:t>
              </a:r>
              <a:r>
                <a:rPr lang="hu-HU" b="1"/>
                <a:t>A</a:t>
              </a:r>
              <a:r>
                <a:rPr lang="hu-HU"/>
                <a:t> esemény </a:t>
              </a:r>
              <a:r>
                <a:rPr lang="hu-HU" b="1"/>
                <a:t>relatív gyakoriságának</a:t>
              </a:r>
              <a:r>
                <a:rPr lang="hu-HU"/>
                <a:t> nevezzük:</a:t>
              </a:r>
            </a:p>
            <a:p>
              <a:pPr algn="just">
                <a:spcBef>
                  <a:spcPct val="50000"/>
                </a:spcBef>
              </a:pPr>
              <a:endParaRPr lang="hu-HU"/>
            </a:p>
            <a:p>
              <a:pPr algn="just">
                <a:spcBef>
                  <a:spcPct val="50000"/>
                </a:spcBef>
              </a:pPr>
              <a:endParaRPr lang="hu-HU"/>
            </a:p>
          </p:txBody>
        </p:sp>
        <p:graphicFrame>
          <p:nvGraphicFramePr>
            <p:cNvPr id="8" name="Object 14"/>
            <p:cNvGraphicFramePr>
              <a:graphicFrameLocks noChangeAspect="1"/>
            </p:cNvGraphicFramePr>
            <p:nvPr/>
          </p:nvGraphicFramePr>
          <p:xfrm>
            <a:off x="1394" y="1537"/>
            <a:ext cx="2489" cy="386"/>
          </p:xfrm>
          <a:graphic>
            <a:graphicData uri="http://schemas.openxmlformats.org/presentationml/2006/ole">
              <p:oleObj spid="_x0000_s11266" name="Equation" r:id="rId3" imgW="2781000" imgH="431640" progId="">
                <p:embed/>
              </p:oleObj>
            </a:graphicData>
          </a:graphic>
        </p:graphicFrame>
      </p:grpSp>
      <p:pic>
        <p:nvPicPr>
          <p:cNvPr id="9" name="Picture 15"/>
          <p:cNvPicPr>
            <a:picLocks noChangeAspect="1" noChangeArrowheads="1"/>
          </p:cNvPicPr>
          <p:nvPr/>
        </p:nvPicPr>
        <p:blipFill>
          <a:blip r:embed="rId4" cstate="print"/>
          <a:srcRect/>
          <a:stretch>
            <a:fillRect/>
          </a:stretch>
        </p:blipFill>
        <p:spPr bwMode="auto">
          <a:xfrm>
            <a:off x="206375" y="3276600"/>
            <a:ext cx="8640763" cy="466725"/>
          </a:xfrm>
          <a:prstGeom prst="rect">
            <a:avLst/>
          </a:prstGeom>
          <a:noFill/>
          <a:ln w="9525">
            <a:noFill/>
            <a:miter lim="800000"/>
            <a:headEnd/>
            <a:tailEnd/>
          </a:ln>
        </p:spPr>
      </p:pic>
      <p:sp>
        <p:nvSpPr>
          <p:cNvPr id="10" name="Dia számának helye 16"/>
          <p:cNvSpPr>
            <a:spLocks noGrp="1"/>
          </p:cNvSpPr>
          <p:nvPr>
            <p:ph type="sldNum" sz="quarter" idx="12"/>
          </p:nvPr>
        </p:nvSpPr>
        <p:spPr>
          <a:xfrm>
            <a:off x="6444208" y="39539"/>
            <a:ext cx="2664296" cy="365125"/>
          </a:xfrm>
        </p:spPr>
        <p:txBody>
          <a:bodyPr/>
          <a:lstStyle/>
          <a:p>
            <a:r>
              <a:rPr lang="hu-HU" dirty="0" err="1" smtClean="0"/>
              <a:t>Valószínűségszámítás</a:t>
            </a:r>
            <a:r>
              <a:rPr lang="hu-HU" dirty="0" smtClean="0"/>
              <a:t> elemei         </a:t>
            </a:r>
            <a:fld id="{022B571B-5BE0-484C-A4F8-67D481F8428A}" type="slidenum">
              <a:rPr lang="hu-HU" smtClean="0"/>
              <a:pPr/>
              <a:t>14</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5763" y="230188"/>
            <a:ext cx="8281987" cy="633412"/>
          </a:xfrm>
          <a:prstGeom prst="rect">
            <a:avLst/>
          </a:prstGeom>
          <a:noFill/>
          <a:ln w="9525">
            <a:noFill/>
            <a:miter lim="800000"/>
            <a:headEnd/>
            <a:tailEnd/>
          </a:ln>
        </p:spPr>
        <p:txBody>
          <a:bodyPr anchor="ctr"/>
          <a:lstStyle/>
          <a:p>
            <a:r>
              <a:rPr lang="hu-HU" sz="2800">
                <a:solidFill>
                  <a:schemeClr val="tx2"/>
                </a:solidFill>
                <a:latin typeface="Tahoma" pitchFamily="34" charset="0"/>
              </a:rPr>
              <a:t>Relatív gyakoriságok ingadozása</a:t>
            </a:r>
          </a:p>
        </p:txBody>
      </p:sp>
      <p:sp>
        <p:nvSpPr>
          <p:cNvPr id="3" name="Text Box 21"/>
          <p:cNvSpPr txBox="1">
            <a:spLocks noChangeArrowheads="1"/>
          </p:cNvSpPr>
          <p:nvPr/>
        </p:nvSpPr>
        <p:spPr bwMode="auto">
          <a:xfrm>
            <a:off x="161925" y="2562225"/>
            <a:ext cx="8847138" cy="641350"/>
          </a:xfrm>
          <a:prstGeom prst="rect">
            <a:avLst/>
          </a:prstGeom>
          <a:noFill/>
          <a:ln w="9525">
            <a:noFill/>
            <a:miter lim="800000"/>
            <a:headEnd/>
            <a:tailEnd/>
          </a:ln>
        </p:spPr>
        <p:txBody>
          <a:bodyPr>
            <a:spAutoFit/>
          </a:bodyPr>
          <a:lstStyle/>
          <a:p>
            <a:pPr algn="just">
              <a:spcBef>
                <a:spcPct val="50000"/>
              </a:spcBef>
            </a:pPr>
            <a:r>
              <a:rPr lang="hu-HU" dirty="0"/>
              <a:t>Szabályos pénzérme feldobása esetén az A={1} és B={0} események relatív gyakoriságai 0.5 körül ingadoznak.</a:t>
            </a:r>
            <a:endParaRPr lang="hu-HU" b="1" dirty="0"/>
          </a:p>
        </p:txBody>
      </p:sp>
      <p:pic>
        <p:nvPicPr>
          <p:cNvPr id="8" name="Picture 16"/>
          <p:cNvPicPr>
            <a:picLocks noChangeAspect="1" noChangeArrowheads="1"/>
          </p:cNvPicPr>
          <p:nvPr/>
        </p:nvPicPr>
        <p:blipFill>
          <a:blip r:embed="rId3" cstate="print"/>
          <a:srcRect/>
          <a:stretch>
            <a:fillRect/>
          </a:stretch>
        </p:blipFill>
        <p:spPr bwMode="auto">
          <a:xfrm>
            <a:off x="611188" y="3356992"/>
            <a:ext cx="7791450" cy="2200275"/>
          </a:xfrm>
          <a:prstGeom prst="rect">
            <a:avLst/>
          </a:prstGeom>
          <a:noFill/>
          <a:ln w="9525">
            <a:noFill/>
            <a:miter lim="800000"/>
            <a:headEnd/>
            <a:tailEnd/>
          </a:ln>
        </p:spPr>
      </p:pic>
      <p:sp>
        <p:nvSpPr>
          <p:cNvPr id="9" name="Dia számának helye 16"/>
          <p:cNvSpPr>
            <a:spLocks noGrp="1"/>
          </p:cNvSpPr>
          <p:nvPr>
            <p:ph type="sldNum" sz="quarter" idx="12"/>
          </p:nvPr>
        </p:nvSpPr>
        <p:spPr>
          <a:xfrm>
            <a:off x="6444208" y="39539"/>
            <a:ext cx="2664296" cy="365125"/>
          </a:xfrm>
        </p:spPr>
        <p:txBody>
          <a:bodyPr/>
          <a:lstStyle/>
          <a:p>
            <a:r>
              <a:rPr lang="hu-HU" dirty="0" err="1" smtClean="0"/>
              <a:t>Valószínűségszámítás</a:t>
            </a:r>
            <a:r>
              <a:rPr lang="hu-HU" dirty="0" smtClean="0"/>
              <a:t> elemei         </a:t>
            </a:r>
            <a:fld id="{022B571B-5BE0-484C-A4F8-67D481F8428A}" type="slidenum">
              <a:rPr lang="hu-HU" smtClean="0"/>
              <a:pPr/>
              <a:t>15</a:t>
            </a:fld>
            <a:r>
              <a:rPr lang="hu-HU" dirty="0" smtClean="0"/>
              <a:t>/24</a:t>
            </a:r>
            <a:endParaRPr lang="hu-HU" dirty="0"/>
          </a:p>
        </p:txBody>
      </p:sp>
      <p:grpSp>
        <p:nvGrpSpPr>
          <p:cNvPr id="12" name="Csoportba foglalás 11"/>
          <p:cNvGrpSpPr/>
          <p:nvPr/>
        </p:nvGrpSpPr>
        <p:grpSpPr>
          <a:xfrm>
            <a:off x="115888" y="863600"/>
            <a:ext cx="8964612" cy="1557338"/>
            <a:chOff x="115888" y="863600"/>
            <a:chExt cx="8964612" cy="1557338"/>
          </a:xfrm>
        </p:grpSpPr>
        <p:sp>
          <p:nvSpPr>
            <p:cNvPr id="5" name="Text Box 19"/>
            <p:cNvSpPr txBox="1">
              <a:spLocks noChangeArrowheads="1"/>
            </p:cNvSpPr>
            <p:nvPr/>
          </p:nvSpPr>
          <p:spPr bwMode="auto">
            <a:xfrm>
              <a:off x="115888" y="863600"/>
              <a:ext cx="8964612" cy="1190011"/>
            </a:xfrm>
            <a:prstGeom prst="rect">
              <a:avLst/>
            </a:prstGeom>
            <a:noFill/>
            <a:ln w="9525">
              <a:noFill/>
              <a:miter lim="800000"/>
              <a:headEnd/>
              <a:tailEnd/>
            </a:ln>
          </p:spPr>
          <p:txBody>
            <a:bodyPr>
              <a:spAutoFit/>
            </a:bodyPr>
            <a:lstStyle/>
            <a:p>
              <a:pPr algn="just">
                <a:spcBef>
                  <a:spcPct val="50000"/>
                </a:spcBef>
              </a:pPr>
              <a:r>
                <a:rPr lang="hu-HU" dirty="0"/>
                <a:t>Az </a:t>
              </a:r>
              <a:r>
                <a:rPr lang="hu-HU" b="1" dirty="0" err="1"/>
                <a:t>r</a:t>
              </a:r>
              <a:r>
                <a:rPr lang="hu-HU" b="1" baseline="-25000" dirty="0" err="1"/>
                <a:t>A</a:t>
              </a:r>
              <a:r>
                <a:rPr lang="hu-HU" dirty="0"/>
                <a:t> relatív gyakoriság kísérletsorozatonként változik, de minden esetben a jelenségek egy bizonyos osztályaira stabilitást mutat. Ezt a stabilitást egy határértékkel jellemezhetjük, amelyet </a:t>
              </a:r>
              <a:r>
                <a:rPr lang="hu-HU" b="1" dirty="0"/>
                <a:t>P(A)-</a:t>
              </a:r>
              <a:r>
                <a:rPr lang="hu-HU" dirty="0"/>
                <a:t> </a:t>
              </a:r>
              <a:r>
                <a:rPr lang="hu-HU" dirty="0" err="1"/>
                <a:t>val</a:t>
              </a:r>
              <a:r>
                <a:rPr lang="hu-HU" dirty="0"/>
                <a:t> jelölünk és ezt az A esemény valószínűségének nevezzük. Azaz</a:t>
              </a:r>
              <a:endParaRPr lang="hu-HU" b="1" dirty="0"/>
            </a:p>
          </p:txBody>
        </p:sp>
        <p:graphicFrame>
          <p:nvGraphicFramePr>
            <p:cNvPr id="11" name="Objektum 10"/>
            <p:cNvGraphicFramePr>
              <a:graphicFrameLocks noChangeAspect="1"/>
            </p:cNvGraphicFramePr>
            <p:nvPr/>
          </p:nvGraphicFramePr>
          <p:xfrm>
            <a:off x="3365500" y="1844675"/>
            <a:ext cx="1301750" cy="576263"/>
          </p:xfrm>
          <a:graphic>
            <a:graphicData uri="http://schemas.openxmlformats.org/presentationml/2006/ole">
              <p:oleObj spid="_x0000_s20482" name="Equation" r:id="rId4" imgW="888840" imgH="39348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4925" y="876126"/>
            <a:ext cx="8964613" cy="1328738"/>
          </a:xfrm>
          <a:prstGeom prst="rect">
            <a:avLst/>
          </a:prstGeom>
          <a:noFill/>
          <a:ln w="9525">
            <a:noFill/>
            <a:miter lim="800000"/>
            <a:headEnd/>
            <a:tailEnd/>
          </a:ln>
        </p:spPr>
        <p:txBody>
          <a:bodyPr>
            <a:spAutoFit/>
          </a:bodyPr>
          <a:lstStyle/>
          <a:p>
            <a:pPr marL="342900" indent="-342900" algn="just">
              <a:spcBef>
                <a:spcPct val="50000"/>
              </a:spcBef>
              <a:buFontTx/>
              <a:buAutoNum type="arabicParenBoth"/>
            </a:pPr>
            <a:r>
              <a:rPr lang="el-GR" b="1" dirty="0">
                <a:cs typeface="Arial" charset="0"/>
              </a:rPr>
              <a:t>Ω</a:t>
            </a:r>
            <a:r>
              <a:rPr lang="hu-HU" b="1" dirty="0">
                <a:cs typeface="Arial" charset="0"/>
              </a:rPr>
              <a:t> eseménytérre vonatkozó feltételek</a:t>
            </a:r>
          </a:p>
          <a:p>
            <a:pPr marL="800100" lvl="1" indent="-342900" algn="just">
              <a:spcBef>
                <a:spcPct val="50000"/>
              </a:spcBef>
            </a:pPr>
            <a:r>
              <a:rPr lang="hu-HU" dirty="0"/>
              <a:t> Az </a:t>
            </a:r>
            <a:r>
              <a:rPr lang="el-GR" b="1" dirty="0">
                <a:cs typeface="Arial" charset="0"/>
              </a:rPr>
              <a:t>Ω</a:t>
            </a:r>
            <a:r>
              <a:rPr lang="hu-HU" dirty="0">
                <a:cs typeface="Arial" charset="0"/>
              </a:rPr>
              <a:t> egy nem üres halmaz, amely egy véletlen kísérlettel kapcsolatos összes lehetséges kimenetelt tartalmazza. Neve eseménytér és elemeit elemi eseményeknek nevezzük.</a:t>
            </a:r>
            <a:endParaRPr lang="el-GR" dirty="0">
              <a:cs typeface="Arial" charset="0"/>
            </a:endParaRPr>
          </a:p>
        </p:txBody>
      </p:sp>
      <p:grpSp>
        <p:nvGrpSpPr>
          <p:cNvPr id="3" name="Group 6"/>
          <p:cNvGrpSpPr>
            <a:grpSpLocks/>
          </p:cNvGrpSpPr>
          <p:nvPr/>
        </p:nvGrpSpPr>
        <p:grpSpPr bwMode="auto">
          <a:xfrm>
            <a:off x="34925" y="2078657"/>
            <a:ext cx="8964613" cy="2268538"/>
            <a:chOff x="22" y="1162"/>
            <a:chExt cx="5647" cy="1429"/>
          </a:xfrm>
        </p:grpSpPr>
        <p:sp>
          <p:nvSpPr>
            <p:cNvPr id="4" name="Text Box 7"/>
            <p:cNvSpPr txBox="1">
              <a:spLocks noChangeArrowheads="1"/>
            </p:cNvSpPr>
            <p:nvPr/>
          </p:nvSpPr>
          <p:spPr bwMode="auto">
            <a:xfrm>
              <a:off x="22" y="1162"/>
              <a:ext cx="5647" cy="1314"/>
            </a:xfrm>
            <a:prstGeom prst="rect">
              <a:avLst/>
            </a:prstGeom>
            <a:noFill/>
            <a:ln w="9525">
              <a:noFill/>
              <a:miter lim="800000"/>
              <a:headEnd/>
              <a:tailEnd/>
            </a:ln>
          </p:spPr>
          <p:txBody>
            <a:bodyPr>
              <a:spAutoFit/>
            </a:bodyPr>
            <a:lstStyle/>
            <a:p>
              <a:pPr marL="342900" indent="-342900" algn="just">
                <a:lnSpc>
                  <a:spcPct val="95000"/>
                </a:lnSpc>
                <a:spcBef>
                  <a:spcPct val="50000"/>
                </a:spcBef>
                <a:buFontTx/>
                <a:buAutoNum type="arabicParenBoth" startAt="2"/>
              </a:pPr>
              <a:r>
                <a:rPr lang="hu-HU" b="1" dirty="0">
                  <a:cs typeface="Arial" charset="0"/>
                </a:rPr>
                <a:t>az eseményalgebrára vonatkozó feltételek</a:t>
              </a:r>
            </a:p>
            <a:p>
              <a:pPr marL="800100" lvl="1" indent="-342900" algn="just">
                <a:lnSpc>
                  <a:spcPct val="95000"/>
                </a:lnSpc>
                <a:spcBef>
                  <a:spcPct val="50000"/>
                </a:spcBef>
              </a:pPr>
              <a:r>
                <a:rPr lang="hu-HU" dirty="0"/>
                <a:t> Az </a:t>
              </a:r>
              <a:r>
                <a:rPr lang="hu-HU" b="1" dirty="0"/>
                <a:t>S</a:t>
              </a:r>
              <a:r>
                <a:rPr lang="hu-HU" dirty="0"/>
                <a:t> halmaz legyen az </a:t>
              </a:r>
              <a:r>
                <a:rPr lang="el-GR" dirty="0">
                  <a:cs typeface="Arial" charset="0"/>
                </a:rPr>
                <a:t>Ω</a:t>
              </a:r>
              <a:r>
                <a:rPr lang="hu-HU" dirty="0">
                  <a:cs typeface="Arial" charset="0"/>
                </a:rPr>
                <a:t> halmaz bizonyos részhalmazainak halmaza. A S halmaz elemeit eseményeknek nevezzük. S-re a következő feltételeknek kell teljesülni</a:t>
              </a:r>
              <a:r>
                <a:rPr lang="hu-HU" dirty="0" smtClean="0">
                  <a:cs typeface="Arial" charset="0"/>
                </a:rPr>
                <a:t>:</a:t>
              </a:r>
            </a:p>
            <a:p>
              <a:pPr marL="630238" lvl="1" indent="-3175">
                <a:lnSpc>
                  <a:spcPct val="95000"/>
                </a:lnSpc>
                <a:spcBef>
                  <a:spcPct val="50000"/>
                </a:spcBef>
              </a:pPr>
              <a:r>
                <a:rPr lang="hu-HU" dirty="0" smtClean="0">
                  <a:cs typeface="Arial" charset="0"/>
                </a:rPr>
                <a:t>(</a:t>
              </a:r>
              <a:r>
                <a:rPr lang="hu-HU" dirty="0">
                  <a:cs typeface="Arial" charset="0"/>
                </a:rPr>
                <a:t>2.1)</a:t>
              </a:r>
              <a:br>
                <a:rPr lang="hu-HU" dirty="0">
                  <a:cs typeface="Arial" charset="0"/>
                </a:rPr>
              </a:br>
              <a:r>
                <a:rPr lang="hu-HU" dirty="0">
                  <a:cs typeface="Arial" charset="0"/>
                </a:rPr>
                <a:t>(2.2</a:t>
              </a:r>
              <a:r>
                <a:rPr lang="hu-HU" dirty="0" smtClean="0">
                  <a:cs typeface="Arial" charset="0"/>
                </a:rPr>
                <a:t>)</a:t>
              </a:r>
            </a:p>
            <a:p>
              <a:pPr marL="630238" lvl="1" indent="-3175">
                <a:lnSpc>
                  <a:spcPct val="95000"/>
                </a:lnSpc>
                <a:spcBef>
                  <a:spcPct val="50000"/>
                </a:spcBef>
              </a:pPr>
              <a:r>
                <a:rPr lang="hu-HU" dirty="0" smtClean="0">
                  <a:cs typeface="Arial" charset="0"/>
                </a:rPr>
                <a:t>(</a:t>
              </a:r>
              <a:r>
                <a:rPr lang="hu-HU" dirty="0">
                  <a:cs typeface="Arial" charset="0"/>
                </a:rPr>
                <a:t>2.3)                                                                      </a:t>
              </a:r>
              <a:r>
                <a:rPr lang="hu-HU" dirty="0" smtClean="0">
                  <a:cs typeface="Arial" charset="0"/>
                </a:rPr>
                <a:t>                 (</a:t>
              </a:r>
              <a:r>
                <a:rPr lang="hu-HU" dirty="0">
                  <a:cs typeface="Arial" charset="0"/>
                </a:rPr>
                <a:t>azaz S </a:t>
              </a:r>
              <a:r>
                <a:rPr lang="el-GR" dirty="0">
                  <a:latin typeface="Times New Roman" pitchFamily="18" charset="0"/>
                  <a:cs typeface="Times New Roman" pitchFamily="18" charset="0"/>
                </a:rPr>
                <a:t>σ</a:t>
              </a:r>
              <a:r>
                <a:rPr lang="hu-HU" dirty="0" err="1">
                  <a:latin typeface="Times New Roman" pitchFamily="18" charset="0"/>
                  <a:cs typeface="Times New Roman" pitchFamily="18" charset="0"/>
                </a:rPr>
                <a:t>-algebra</a:t>
              </a:r>
              <a:r>
                <a:rPr lang="hu-HU" dirty="0">
                  <a:latin typeface="Times New Roman" pitchFamily="18" charset="0"/>
                  <a:cs typeface="Times New Roman" pitchFamily="18" charset="0"/>
                </a:rPr>
                <a:t>)</a:t>
              </a:r>
              <a:endParaRPr lang="el-GR" dirty="0">
                <a:latin typeface="Times New Roman" pitchFamily="18" charset="0"/>
                <a:cs typeface="Times New Roman" pitchFamily="18" charset="0"/>
              </a:endParaRPr>
            </a:p>
          </p:txBody>
        </p:sp>
        <p:graphicFrame>
          <p:nvGraphicFramePr>
            <p:cNvPr id="5" name="Object 8"/>
            <p:cNvGraphicFramePr>
              <a:graphicFrameLocks noChangeAspect="1"/>
            </p:cNvGraphicFramePr>
            <p:nvPr/>
          </p:nvGraphicFramePr>
          <p:xfrm>
            <a:off x="975" y="1786"/>
            <a:ext cx="456" cy="199"/>
          </p:xfrm>
          <a:graphic>
            <a:graphicData uri="http://schemas.openxmlformats.org/presentationml/2006/ole">
              <p:oleObj spid="_x0000_s12290" name="Equation" r:id="rId3" imgW="406080" imgH="177480" progId="">
                <p:embed/>
              </p:oleObj>
            </a:graphicData>
          </a:graphic>
        </p:graphicFrame>
        <p:graphicFrame>
          <p:nvGraphicFramePr>
            <p:cNvPr id="6" name="Object 9"/>
            <p:cNvGraphicFramePr>
              <a:graphicFrameLocks noChangeAspect="1"/>
            </p:cNvGraphicFramePr>
            <p:nvPr/>
          </p:nvGraphicFramePr>
          <p:xfrm>
            <a:off x="930" y="1967"/>
            <a:ext cx="1592" cy="268"/>
          </p:xfrm>
          <a:graphic>
            <a:graphicData uri="http://schemas.openxmlformats.org/presentationml/2006/ole">
              <p:oleObj spid="_x0000_s12291" name="Equation" r:id="rId4" imgW="1434960" imgH="241200" progId="">
                <p:embed/>
              </p:oleObj>
            </a:graphicData>
          </a:graphic>
        </p:graphicFrame>
        <p:graphicFrame>
          <p:nvGraphicFramePr>
            <p:cNvPr id="7" name="Object 10"/>
            <p:cNvGraphicFramePr>
              <a:graphicFrameLocks noChangeAspect="1"/>
            </p:cNvGraphicFramePr>
            <p:nvPr/>
          </p:nvGraphicFramePr>
          <p:xfrm>
            <a:off x="930" y="2103"/>
            <a:ext cx="2575" cy="488"/>
          </p:xfrm>
          <a:graphic>
            <a:graphicData uri="http://schemas.openxmlformats.org/presentationml/2006/ole">
              <p:oleObj spid="_x0000_s12292" name="Equation" r:id="rId5" imgW="2273040" imgH="431640" progId="">
                <p:embed/>
              </p:oleObj>
            </a:graphicData>
          </a:graphic>
        </p:graphicFrame>
      </p:grpSp>
      <p:grpSp>
        <p:nvGrpSpPr>
          <p:cNvPr id="8" name="Group 11"/>
          <p:cNvGrpSpPr>
            <a:grpSpLocks/>
          </p:cNvGrpSpPr>
          <p:nvPr/>
        </p:nvGrpSpPr>
        <p:grpSpPr bwMode="auto">
          <a:xfrm>
            <a:off x="-36513" y="4530998"/>
            <a:ext cx="9217026" cy="2138362"/>
            <a:chOff x="-23" y="2614"/>
            <a:chExt cx="5806" cy="1347"/>
          </a:xfrm>
        </p:grpSpPr>
        <p:sp>
          <p:nvSpPr>
            <p:cNvPr id="9" name="Text Box 12"/>
            <p:cNvSpPr txBox="1">
              <a:spLocks noChangeArrowheads="1"/>
            </p:cNvSpPr>
            <p:nvPr/>
          </p:nvSpPr>
          <p:spPr bwMode="auto">
            <a:xfrm>
              <a:off x="-23" y="2614"/>
              <a:ext cx="5647" cy="1347"/>
            </a:xfrm>
            <a:prstGeom prst="rect">
              <a:avLst/>
            </a:prstGeom>
            <a:noFill/>
            <a:ln w="9525">
              <a:noFill/>
              <a:miter lim="800000"/>
              <a:headEnd/>
              <a:tailEnd/>
            </a:ln>
          </p:spPr>
          <p:txBody>
            <a:bodyPr>
              <a:spAutoFit/>
            </a:bodyPr>
            <a:lstStyle/>
            <a:p>
              <a:pPr marL="342900" indent="-342900" algn="just">
                <a:lnSpc>
                  <a:spcPct val="95000"/>
                </a:lnSpc>
                <a:spcBef>
                  <a:spcPct val="50000"/>
                </a:spcBef>
                <a:buFontTx/>
                <a:buAutoNum type="arabicParenBoth" startAt="3"/>
              </a:pPr>
              <a:r>
                <a:rPr lang="hu-HU" b="1" dirty="0">
                  <a:cs typeface="Arial" charset="0"/>
                </a:rPr>
                <a:t>A valószínűségre vonatkozó feltételek</a:t>
              </a:r>
            </a:p>
            <a:p>
              <a:pPr marL="800100" lvl="1" indent="-342900">
                <a:spcBef>
                  <a:spcPct val="50000"/>
                </a:spcBef>
              </a:pPr>
              <a:r>
                <a:rPr lang="hu-HU" dirty="0"/>
                <a:t> Az </a:t>
              </a:r>
              <a:r>
                <a:rPr lang="hu-HU" b="1" dirty="0"/>
                <a:t>S</a:t>
              </a:r>
              <a:r>
                <a:rPr lang="hu-HU" dirty="0"/>
                <a:t> halmaz minden</a:t>
              </a:r>
              <a:r>
                <a:rPr lang="hu-HU" dirty="0">
                  <a:cs typeface="Arial" charset="0"/>
                </a:rPr>
                <a:t> A eseményéhez hozzárendelünk egy P(A) valószínűséget a következő feltételeknek megfelelően:</a:t>
              </a:r>
              <a:br>
                <a:rPr lang="hu-HU" dirty="0">
                  <a:cs typeface="Arial" charset="0"/>
                </a:rPr>
              </a:br>
              <a:r>
                <a:rPr lang="hu-HU" dirty="0">
                  <a:cs typeface="Arial" charset="0"/>
                </a:rPr>
                <a:t>(3.1)</a:t>
              </a:r>
              <a:br>
                <a:rPr lang="hu-HU" dirty="0">
                  <a:cs typeface="Arial" charset="0"/>
                </a:rPr>
              </a:br>
              <a:r>
                <a:rPr lang="hu-HU" dirty="0">
                  <a:cs typeface="Arial" charset="0"/>
                </a:rPr>
                <a:t>(3.2)</a:t>
              </a:r>
              <a:br>
                <a:rPr lang="hu-HU" dirty="0">
                  <a:cs typeface="Arial" charset="0"/>
                </a:rPr>
              </a:br>
              <a:r>
                <a:rPr lang="hu-HU" dirty="0">
                  <a:cs typeface="Arial" charset="0"/>
                </a:rPr>
                <a:t>(3.3)                                                                                 </a:t>
              </a:r>
              <a:br>
                <a:rPr lang="hu-HU" dirty="0">
                  <a:cs typeface="Arial" charset="0"/>
                </a:rPr>
              </a:br>
              <a:r>
                <a:rPr lang="hu-HU" dirty="0">
                  <a:cs typeface="Arial" charset="0"/>
                </a:rPr>
                <a:t>       azaz P </a:t>
              </a:r>
              <a:r>
                <a:rPr lang="el-GR" dirty="0">
                  <a:latin typeface="Times New Roman" pitchFamily="18" charset="0"/>
                  <a:cs typeface="Times New Roman" pitchFamily="18" charset="0"/>
                </a:rPr>
                <a:t>σ</a:t>
              </a:r>
              <a:r>
                <a:rPr lang="hu-HU" dirty="0" err="1">
                  <a:latin typeface="Times New Roman" pitchFamily="18" charset="0"/>
                  <a:cs typeface="Times New Roman" pitchFamily="18" charset="0"/>
                </a:rPr>
                <a:t>-</a:t>
              </a:r>
              <a:r>
                <a:rPr lang="hu-HU" dirty="0" err="1">
                  <a:latin typeface="Tahoma" pitchFamily="34" charset="0"/>
                  <a:cs typeface="Times New Roman" pitchFamily="18" charset="0"/>
                </a:rPr>
                <a:t>additív</a:t>
              </a:r>
              <a:r>
                <a:rPr lang="hu-HU" dirty="0">
                  <a:latin typeface="Times New Roman" pitchFamily="18" charset="0"/>
                  <a:cs typeface="Times New Roman" pitchFamily="18" charset="0"/>
                </a:rPr>
                <a:t>.</a:t>
              </a:r>
              <a:endParaRPr lang="el-GR" dirty="0">
                <a:latin typeface="Times New Roman" pitchFamily="18" charset="0"/>
                <a:cs typeface="Times New Roman" pitchFamily="18" charset="0"/>
              </a:endParaRPr>
            </a:p>
          </p:txBody>
        </p:sp>
        <p:graphicFrame>
          <p:nvGraphicFramePr>
            <p:cNvPr id="10" name="Object 13"/>
            <p:cNvGraphicFramePr>
              <a:graphicFrameLocks noChangeAspect="1"/>
            </p:cNvGraphicFramePr>
            <p:nvPr/>
          </p:nvGraphicFramePr>
          <p:xfrm>
            <a:off x="975" y="3228"/>
            <a:ext cx="771" cy="202"/>
          </p:xfrm>
          <a:graphic>
            <a:graphicData uri="http://schemas.openxmlformats.org/presentationml/2006/ole">
              <p:oleObj spid="_x0000_s12293" name="Equation" r:id="rId6" imgW="774360" imgH="203040" progId="">
                <p:embed/>
              </p:oleObj>
            </a:graphicData>
          </a:graphic>
        </p:graphicFrame>
        <p:graphicFrame>
          <p:nvGraphicFramePr>
            <p:cNvPr id="11" name="Object 14"/>
            <p:cNvGraphicFramePr>
              <a:graphicFrameLocks noChangeAspect="1"/>
            </p:cNvGraphicFramePr>
            <p:nvPr/>
          </p:nvGraphicFramePr>
          <p:xfrm>
            <a:off x="975" y="3385"/>
            <a:ext cx="545" cy="193"/>
          </p:xfrm>
          <a:graphic>
            <a:graphicData uri="http://schemas.openxmlformats.org/presentationml/2006/ole">
              <p:oleObj spid="_x0000_s12294" name="Equation" r:id="rId7" imgW="571320" imgH="203040" progId="">
                <p:embed/>
              </p:oleObj>
            </a:graphicData>
          </a:graphic>
        </p:graphicFrame>
        <p:graphicFrame>
          <p:nvGraphicFramePr>
            <p:cNvPr id="12" name="Object 15"/>
            <p:cNvGraphicFramePr>
              <a:graphicFrameLocks noChangeAspect="1"/>
            </p:cNvGraphicFramePr>
            <p:nvPr/>
          </p:nvGraphicFramePr>
          <p:xfrm>
            <a:off x="840" y="3430"/>
            <a:ext cx="4943" cy="452"/>
          </p:xfrm>
          <a:graphic>
            <a:graphicData uri="http://schemas.openxmlformats.org/presentationml/2006/ole">
              <p:oleObj spid="_x0000_s12295" name="Equation" r:id="rId8" imgW="5003640" imgH="457200" progId="">
                <p:embed/>
              </p:oleObj>
            </a:graphicData>
          </a:graphic>
        </p:graphicFrame>
      </p:grpSp>
      <p:sp>
        <p:nvSpPr>
          <p:cNvPr id="13" name="Rectangle 16"/>
          <p:cNvSpPr>
            <a:spLocks noChangeArrowheads="1"/>
          </p:cNvSpPr>
          <p:nvPr/>
        </p:nvSpPr>
        <p:spPr bwMode="auto">
          <a:xfrm>
            <a:off x="107504" y="203299"/>
            <a:ext cx="8461375" cy="633413"/>
          </a:xfrm>
          <a:prstGeom prst="rect">
            <a:avLst/>
          </a:prstGeom>
          <a:noFill/>
          <a:ln w="9525">
            <a:noFill/>
            <a:miter lim="800000"/>
            <a:headEnd/>
            <a:tailEnd/>
          </a:ln>
        </p:spPr>
        <p:txBody>
          <a:bodyPr anchor="ctr"/>
          <a:lstStyle/>
          <a:p>
            <a:r>
              <a:rPr lang="hu-HU" sz="2800" dirty="0">
                <a:solidFill>
                  <a:schemeClr val="tx2"/>
                </a:solidFill>
                <a:latin typeface="Tahoma" pitchFamily="34" charset="0"/>
              </a:rPr>
              <a:t>A </a:t>
            </a:r>
            <a:r>
              <a:rPr lang="hu-HU" sz="2800" dirty="0" err="1">
                <a:solidFill>
                  <a:schemeClr val="tx2"/>
                </a:solidFill>
                <a:latin typeface="Tahoma" pitchFamily="34" charset="0"/>
              </a:rPr>
              <a:t>valószínűségszámítás</a:t>
            </a:r>
            <a:r>
              <a:rPr lang="hu-HU" sz="2800" dirty="0">
                <a:solidFill>
                  <a:schemeClr val="tx2"/>
                </a:solidFill>
                <a:latin typeface="Tahoma" pitchFamily="34" charset="0"/>
              </a:rPr>
              <a:t> </a:t>
            </a:r>
            <a:r>
              <a:rPr lang="hu-HU" sz="2800" dirty="0" err="1">
                <a:solidFill>
                  <a:schemeClr val="tx2"/>
                </a:solidFill>
                <a:latin typeface="Tahoma" pitchFamily="34" charset="0"/>
              </a:rPr>
              <a:t>Kolmogorov</a:t>
            </a:r>
            <a:r>
              <a:rPr lang="hu-HU" sz="2800" dirty="0">
                <a:solidFill>
                  <a:schemeClr val="tx2"/>
                </a:solidFill>
                <a:latin typeface="Tahoma" pitchFamily="34" charset="0"/>
              </a:rPr>
              <a:t> – axiómái </a:t>
            </a:r>
          </a:p>
        </p:txBody>
      </p:sp>
      <p:sp>
        <p:nvSpPr>
          <p:cNvPr id="15" name="Dia számának helye 16"/>
          <p:cNvSpPr>
            <a:spLocks noGrp="1"/>
          </p:cNvSpPr>
          <p:nvPr>
            <p:ph type="sldNum" sz="quarter" idx="12"/>
          </p:nvPr>
        </p:nvSpPr>
        <p:spPr>
          <a:xfrm>
            <a:off x="6444208" y="39539"/>
            <a:ext cx="2664296" cy="365125"/>
          </a:xfrm>
        </p:spPr>
        <p:txBody>
          <a:bodyPr/>
          <a:lstStyle/>
          <a:p>
            <a:r>
              <a:rPr lang="hu-HU" dirty="0" err="1" smtClean="0"/>
              <a:t>Valószínűségszámítás</a:t>
            </a:r>
            <a:r>
              <a:rPr lang="hu-HU" dirty="0" smtClean="0"/>
              <a:t> elemei         </a:t>
            </a:r>
            <a:fld id="{022B571B-5BE0-484C-A4F8-67D481F8428A}" type="slidenum">
              <a:rPr lang="hu-HU" smtClean="0"/>
              <a:pPr/>
              <a:t>16</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7504" y="1107827"/>
            <a:ext cx="8847138" cy="1889125"/>
          </a:xfrm>
          <a:prstGeom prst="rect">
            <a:avLst/>
          </a:prstGeom>
          <a:solidFill>
            <a:srgbClr val="FEFFC5"/>
          </a:solidFill>
          <a:ln w="9525">
            <a:solidFill>
              <a:srgbClr val="FF9966"/>
            </a:solidFill>
            <a:miter lim="800000"/>
            <a:headEnd/>
            <a:tailEnd/>
          </a:ln>
        </p:spPr>
        <p:txBody>
          <a:bodyPr>
            <a:spAutoFit/>
          </a:bodyPr>
          <a:lstStyle/>
          <a:p>
            <a:pPr algn="just">
              <a:spcBef>
                <a:spcPct val="50000"/>
              </a:spcBef>
            </a:pPr>
            <a:r>
              <a:rPr lang="hu-HU" b="1">
                <a:solidFill>
                  <a:srgbClr val="FF3300"/>
                </a:solidFill>
              </a:rPr>
              <a:t>Definíció.</a:t>
            </a:r>
            <a:r>
              <a:rPr lang="hu-HU" b="1"/>
              <a:t> Valószínűségi mező</a:t>
            </a:r>
          </a:p>
          <a:p>
            <a:pPr algn="just">
              <a:spcBef>
                <a:spcPct val="50000"/>
              </a:spcBef>
            </a:pPr>
            <a:r>
              <a:rPr lang="hu-HU"/>
              <a:t>Az </a:t>
            </a:r>
            <a:r>
              <a:rPr lang="el-GR" b="1">
                <a:cs typeface="Arial" charset="0"/>
              </a:rPr>
              <a:t>Ω</a:t>
            </a:r>
            <a:r>
              <a:rPr lang="hu-HU">
                <a:cs typeface="Arial" charset="0"/>
              </a:rPr>
              <a:t> eseményteret, az </a:t>
            </a:r>
            <a:r>
              <a:rPr lang="hu-HU" b="1">
                <a:cs typeface="Arial" charset="0"/>
              </a:rPr>
              <a:t>S</a:t>
            </a:r>
            <a:r>
              <a:rPr lang="hu-HU">
                <a:cs typeface="Arial" charset="0"/>
              </a:rPr>
              <a:t> </a:t>
            </a:r>
            <a:r>
              <a:rPr lang="el-GR">
                <a:latin typeface="Tahoma" pitchFamily="34" charset="0"/>
                <a:cs typeface="Times New Roman" pitchFamily="18" charset="0"/>
              </a:rPr>
              <a:t>σ</a:t>
            </a:r>
            <a:r>
              <a:rPr lang="hu-HU">
                <a:latin typeface="Tahoma" pitchFamily="34" charset="0"/>
                <a:cs typeface="Times New Roman" pitchFamily="18" charset="0"/>
              </a:rPr>
              <a:t>-algebrát és a </a:t>
            </a:r>
            <a:r>
              <a:rPr lang="hu-HU" b="1">
                <a:latin typeface="Tahoma" pitchFamily="34" charset="0"/>
                <a:cs typeface="Times New Roman" pitchFamily="18" charset="0"/>
              </a:rPr>
              <a:t>P</a:t>
            </a:r>
            <a:r>
              <a:rPr lang="hu-HU">
                <a:latin typeface="Tahoma" pitchFamily="34" charset="0"/>
                <a:cs typeface="Times New Roman" pitchFamily="18" charset="0"/>
              </a:rPr>
              <a:t> </a:t>
            </a:r>
            <a:r>
              <a:rPr lang="el-GR">
                <a:latin typeface="Tahoma" pitchFamily="34" charset="0"/>
                <a:cs typeface="Times New Roman" pitchFamily="18" charset="0"/>
              </a:rPr>
              <a:t>σ</a:t>
            </a:r>
            <a:r>
              <a:rPr lang="hu-HU">
                <a:latin typeface="Tahoma" pitchFamily="34" charset="0"/>
                <a:cs typeface="Times New Roman" pitchFamily="18" charset="0"/>
              </a:rPr>
              <a:t> – additív valószínűségi </a:t>
            </a:r>
            <a:r>
              <a:rPr lang="hu-HU"/>
              <a:t>mértéket együtt Kolmogorov-féle </a:t>
            </a:r>
            <a:r>
              <a:rPr lang="hu-HU" b="1"/>
              <a:t>valószínűségi mező</a:t>
            </a:r>
            <a:r>
              <a:rPr lang="hu-HU"/>
              <a:t>nek nevezzük. Ezt a három kelléket egy</a:t>
            </a:r>
          </a:p>
          <a:p>
            <a:pPr algn="ctr">
              <a:spcBef>
                <a:spcPct val="50000"/>
              </a:spcBef>
            </a:pPr>
            <a:r>
              <a:rPr lang="hu-HU"/>
              <a:t>  (</a:t>
            </a:r>
            <a:r>
              <a:rPr lang="el-GR" b="1"/>
              <a:t>Ω</a:t>
            </a:r>
            <a:r>
              <a:rPr lang="hu-HU" b="1"/>
              <a:t>, S, P) </a:t>
            </a:r>
          </a:p>
          <a:p>
            <a:pPr algn="just">
              <a:spcBef>
                <a:spcPct val="50000"/>
              </a:spcBef>
            </a:pPr>
            <a:r>
              <a:rPr lang="hu-HU"/>
              <a:t>rendezett</a:t>
            </a:r>
            <a:r>
              <a:rPr lang="hu-HU" b="1"/>
              <a:t> </a:t>
            </a:r>
            <a:r>
              <a:rPr lang="hu-HU"/>
              <a:t>hármasba foglaljuk össze.</a:t>
            </a:r>
          </a:p>
        </p:txBody>
      </p:sp>
      <p:grpSp>
        <p:nvGrpSpPr>
          <p:cNvPr id="3" name="Group 5"/>
          <p:cNvGrpSpPr>
            <a:grpSpLocks/>
          </p:cNvGrpSpPr>
          <p:nvPr/>
        </p:nvGrpSpPr>
        <p:grpSpPr bwMode="auto">
          <a:xfrm>
            <a:off x="107950" y="3146524"/>
            <a:ext cx="8964613" cy="2298700"/>
            <a:chOff x="68" y="1550"/>
            <a:chExt cx="5647" cy="1448"/>
          </a:xfrm>
        </p:grpSpPr>
        <p:grpSp>
          <p:nvGrpSpPr>
            <p:cNvPr id="4" name="Group 6"/>
            <p:cNvGrpSpPr>
              <a:grpSpLocks/>
            </p:cNvGrpSpPr>
            <p:nvPr/>
          </p:nvGrpSpPr>
          <p:grpSpPr bwMode="auto">
            <a:xfrm>
              <a:off x="68" y="1550"/>
              <a:ext cx="5647" cy="924"/>
              <a:chOff x="68" y="1550"/>
              <a:chExt cx="5647" cy="924"/>
            </a:xfrm>
          </p:grpSpPr>
          <p:sp>
            <p:nvSpPr>
              <p:cNvPr id="6" name="Text Box 7"/>
              <p:cNvSpPr txBox="1">
                <a:spLocks noChangeArrowheads="1"/>
              </p:cNvSpPr>
              <p:nvPr/>
            </p:nvSpPr>
            <p:spPr bwMode="auto">
              <a:xfrm>
                <a:off x="68" y="1550"/>
                <a:ext cx="5647" cy="924"/>
              </a:xfrm>
              <a:prstGeom prst="rect">
                <a:avLst/>
              </a:prstGeom>
              <a:noFill/>
              <a:ln w="9525">
                <a:noFill/>
                <a:miter lim="800000"/>
                <a:headEnd/>
                <a:tailEnd/>
              </a:ln>
            </p:spPr>
            <p:txBody>
              <a:bodyPr>
                <a:spAutoFit/>
              </a:bodyPr>
              <a:lstStyle/>
              <a:p>
                <a:pPr algn="just">
                  <a:spcBef>
                    <a:spcPct val="50000"/>
                  </a:spcBef>
                </a:pPr>
                <a:r>
                  <a:rPr lang="hu-HU"/>
                  <a:t>Ha az </a:t>
                </a:r>
                <a:r>
                  <a:rPr lang="el-GR" b="1">
                    <a:cs typeface="Arial" charset="0"/>
                  </a:rPr>
                  <a:t>Ω</a:t>
                </a:r>
                <a:r>
                  <a:rPr lang="hu-HU">
                    <a:cs typeface="Arial" charset="0"/>
                  </a:rPr>
                  <a:t> eseménytér véges halmaz, akkor az </a:t>
                </a:r>
                <a:r>
                  <a:rPr lang="hu-HU" b="1">
                    <a:cs typeface="Arial" charset="0"/>
                  </a:rPr>
                  <a:t>S</a:t>
                </a:r>
                <a:r>
                  <a:rPr lang="hu-HU">
                    <a:cs typeface="Arial" charset="0"/>
                  </a:rPr>
                  <a:t> </a:t>
                </a:r>
                <a:r>
                  <a:rPr lang="el-GR">
                    <a:latin typeface="Tahoma" pitchFamily="34" charset="0"/>
                    <a:cs typeface="Times New Roman" pitchFamily="18" charset="0"/>
                  </a:rPr>
                  <a:t>σ</a:t>
                </a:r>
                <a:r>
                  <a:rPr lang="hu-HU">
                    <a:latin typeface="Tahoma" pitchFamily="34" charset="0"/>
                    <a:cs typeface="Times New Roman" pitchFamily="18" charset="0"/>
                  </a:rPr>
                  <a:t>-algebra tulajdonsága csak véges additivitásra redukálódik, azaz</a:t>
                </a:r>
              </a:p>
              <a:p>
                <a:pPr algn="just">
                  <a:spcBef>
                    <a:spcPct val="50000"/>
                  </a:spcBef>
                </a:pPr>
                <a:endParaRPr lang="hu-HU">
                  <a:latin typeface="Tahoma" pitchFamily="34" charset="0"/>
                  <a:cs typeface="Times New Roman" pitchFamily="18" charset="0"/>
                </a:endParaRPr>
              </a:p>
              <a:p>
                <a:pPr algn="just">
                  <a:spcBef>
                    <a:spcPct val="50000"/>
                  </a:spcBef>
                </a:pPr>
                <a:r>
                  <a:rPr lang="hu-HU">
                    <a:latin typeface="Tahoma" pitchFamily="34" charset="0"/>
                    <a:cs typeface="Times New Roman" pitchFamily="18" charset="0"/>
                  </a:rPr>
                  <a:t>Továbbá </a:t>
                </a:r>
                <a:r>
                  <a:rPr lang="hu-HU" b="1">
                    <a:latin typeface="Tahoma" pitchFamily="34" charset="0"/>
                    <a:cs typeface="Times New Roman" pitchFamily="18" charset="0"/>
                  </a:rPr>
                  <a:t>P</a:t>
                </a:r>
                <a:r>
                  <a:rPr lang="hu-HU">
                    <a:latin typeface="Tahoma" pitchFamily="34" charset="0"/>
                    <a:cs typeface="Times New Roman" pitchFamily="18" charset="0"/>
                  </a:rPr>
                  <a:t> </a:t>
                </a:r>
                <a:r>
                  <a:rPr lang="el-GR">
                    <a:latin typeface="Tahoma" pitchFamily="34" charset="0"/>
                    <a:cs typeface="Times New Roman" pitchFamily="18" charset="0"/>
                  </a:rPr>
                  <a:t>σ</a:t>
                </a:r>
                <a:r>
                  <a:rPr lang="hu-HU">
                    <a:latin typeface="Tahoma" pitchFamily="34" charset="0"/>
                    <a:cs typeface="Times New Roman" pitchFamily="18" charset="0"/>
                  </a:rPr>
                  <a:t> – additivitása csak véges additivitásra korlátozódik, azaz</a:t>
                </a:r>
              </a:p>
            </p:txBody>
          </p:sp>
          <p:graphicFrame>
            <p:nvGraphicFramePr>
              <p:cNvPr id="7" name="Object 8"/>
              <p:cNvGraphicFramePr>
                <a:graphicFrameLocks noChangeAspect="1"/>
              </p:cNvGraphicFramePr>
              <p:nvPr/>
            </p:nvGraphicFramePr>
            <p:xfrm>
              <a:off x="1384" y="1888"/>
              <a:ext cx="2449" cy="428"/>
            </p:xfrm>
            <a:graphic>
              <a:graphicData uri="http://schemas.openxmlformats.org/presentationml/2006/ole">
                <p:oleObj spid="_x0000_s13314" name="Equation" r:id="rId3" imgW="2476440" imgH="431640" progId="">
                  <p:embed/>
                </p:oleObj>
              </a:graphicData>
            </a:graphic>
          </p:graphicFrame>
        </p:grpSp>
        <p:graphicFrame>
          <p:nvGraphicFramePr>
            <p:cNvPr id="5" name="Object 9"/>
            <p:cNvGraphicFramePr>
              <a:graphicFrameLocks noChangeAspect="1"/>
            </p:cNvGraphicFramePr>
            <p:nvPr/>
          </p:nvGraphicFramePr>
          <p:xfrm>
            <a:off x="158" y="2523"/>
            <a:ext cx="5432" cy="475"/>
          </p:xfrm>
          <a:graphic>
            <a:graphicData uri="http://schemas.openxmlformats.org/presentationml/2006/ole">
              <p:oleObj spid="_x0000_s13315" name="Equation" r:id="rId4" imgW="5232240" imgH="457200" progId="">
                <p:embed/>
              </p:oleObj>
            </a:graphicData>
          </a:graphic>
        </p:graphicFrame>
      </p:grpSp>
      <p:sp>
        <p:nvSpPr>
          <p:cNvPr id="9" name="Rectangle 11"/>
          <p:cNvSpPr>
            <a:spLocks noChangeArrowheads="1"/>
          </p:cNvSpPr>
          <p:nvPr/>
        </p:nvSpPr>
        <p:spPr bwMode="auto">
          <a:xfrm>
            <a:off x="385763" y="347315"/>
            <a:ext cx="8461375" cy="633413"/>
          </a:xfrm>
          <a:prstGeom prst="rect">
            <a:avLst/>
          </a:prstGeom>
          <a:noFill/>
          <a:ln w="9525">
            <a:noFill/>
            <a:miter lim="800000"/>
            <a:headEnd/>
            <a:tailEnd/>
          </a:ln>
        </p:spPr>
        <p:txBody>
          <a:bodyPr anchor="ctr"/>
          <a:lstStyle/>
          <a:p>
            <a:r>
              <a:rPr lang="hu-HU" sz="2800" dirty="0">
                <a:solidFill>
                  <a:schemeClr val="tx2"/>
                </a:solidFill>
                <a:latin typeface="Tahoma" pitchFamily="34" charset="0"/>
              </a:rPr>
              <a:t>A </a:t>
            </a:r>
            <a:r>
              <a:rPr lang="hu-HU" sz="2800" dirty="0" err="1">
                <a:solidFill>
                  <a:schemeClr val="tx2"/>
                </a:solidFill>
                <a:latin typeface="Tahoma" pitchFamily="34" charset="0"/>
              </a:rPr>
              <a:t>valószínűségszámítás</a:t>
            </a:r>
            <a:r>
              <a:rPr lang="hu-HU" sz="2800" dirty="0">
                <a:solidFill>
                  <a:schemeClr val="tx2"/>
                </a:solidFill>
                <a:latin typeface="Tahoma" pitchFamily="34" charset="0"/>
              </a:rPr>
              <a:t> </a:t>
            </a:r>
            <a:r>
              <a:rPr lang="hu-HU" sz="2800" dirty="0" err="1">
                <a:solidFill>
                  <a:schemeClr val="tx2"/>
                </a:solidFill>
                <a:latin typeface="Tahoma" pitchFamily="34" charset="0"/>
              </a:rPr>
              <a:t>Kolmogorov</a:t>
            </a:r>
            <a:r>
              <a:rPr lang="hu-HU" sz="2800" dirty="0">
                <a:solidFill>
                  <a:schemeClr val="tx2"/>
                </a:solidFill>
                <a:latin typeface="Tahoma" pitchFamily="34" charset="0"/>
              </a:rPr>
              <a:t> – axiómái </a:t>
            </a:r>
          </a:p>
        </p:txBody>
      </p:sp>
      <p:sp>
        <p:nvSpPr>
          <p:cNvPr id="11" name="Dia számának helye 16"/>
          <p:cNvSpPr>
            <a:spLocks noGrp="1"/>
          </p:cNvSpPr>
          <p:nvPr>
            <p:ph type="sldNum" sz="quarter" idx="12"/>
          </p:nvPr>
        </p:nvSpPr>
        <p:spPr>
          <a:xfrm>
            <a:off x="6444208" y="39539"/>
            <a:ext cx="2664296" cy="365125"/>
          </a:xfrm>
        </p:spPr>
        <p:txBody>
          <a:bodyPr/>
          <a:lstStyle/>
          <a:p>
            <a:r>
              <a:rPr lang="hu-HU" dirty="0" err="1" smtClean="0"/>
              <a:t>Valószínűségszámítás</a:t>
            </a:r>
            <a:r>
              <a:rPr lang="hu-HU" dirty="0" smtClean="0"/>
              <a:t> elemei         </a:t>
            </a:r>
            <a:fld id="{022B571B-5BE0-484C-A4F8-67D481F8428A}" type="slidenum">
              <a:rPr lang="hu-HU" smtClean="0"/>
              <a:pPr/>
              <a:t>17</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522288" y="1557338"/>
            <a:ext cx="8964612" cy="2017712"/>
            <a:chOff x="68" y="890"/>
            <a:chExt cx="5647" cy="1271"/>
          </a:xfrm>
        </p:grpSpPr>
        <p:sp>
          <p:nvSpPr>
            <p:cNvPr id="3" name="Text Box 8"/>
            <p:cNvSpPr txBox="1">
              <a:spLocks noChangeArrowheads="1"/>
            </p:cNvSpPr>
            <p:nvPr/>
          </p:nvSpPr>
          <p:spPr bwMode="auto">
            <a:xfrm>
              <a:off x="68" y="890"/>
              <a:ext cx="5647" cy="1271"/>
            </a:xfrm>
            <a:prstGeom prst="rect">
              <a:avLst/>
            </a:prstGeom>
            <a:noFill/>
            <a:ln w="9525">
              <a:noFill/>
              <a:miter lim="800000"/>
              <a:headEnd/>
              <a:tailEnd/>
            </a:ln>
          </p:spPr>
          <p:txBody>
            <a:bodyPr>
              <a:spAutoFit/>
            </a:bodyPr>
            <a:lstStyle/>
            <a:p>
              <a:pPr algn="just">
                <a:spcBef>
                  <a:spcPct val="50000"/>
                </a:spcBef>
              </a:pPr>
              <a:r>
                <a:rPr lang="hu-HU" b="1"/>
                <a:t>Bizonyítás</a:t>
              </a:r>
            </a:p>
            <a:p>
              <a:pPr algn="just">
                <a:spcBef>
                  <a:spcPct val="50000"/>
                </a:spcBef>
              </a:pPr>
              <a:r>
                <a:rPr lang="hu-HU"/>
                <a:t>Mivel minden A eseményre  </a:t>
              </a:r>
            </a:p>
            <a:p>
              <a:pPr algn="just">
                <a:spcBef>
                  <a:spcPct val="50000"/>
                </a:spcBef>
              </a:pPr>
              <a:r>
                <a:rPr lang="hu-HU"/>
                <a:t>ezért a (3.2) és (3.3) axióma miatt </a:t>
              </a:r>
            </a:p>
            <a:p>
              <a:pPr algn="just">
                <a:spcBef>
                  <a:spcPct val="50000"/>
                </a:spcBef>
              </a:pPr>
              <a:endParaRPr lang="hu-HU"/>
            </a:p>
            <a:p>
              <a:pPr algn="just">
                <a:spcBef>
                  <a:spcPct val="50000"/>
                </a:spcBef>
              </a:pPr>
              <a:r>
                <a:rPr lang="hu-HU"/>
                <a:t>az egyenlet rendezésével kapjuk az állítást. </a:t>
              </a:r>
            </a:p>
          </p:txBody>
        </p:sp>
        <p:graphicFrame>
          <p:nvGraphicFramePr>
            <p:cNvPr id="4" name="Object 9"/>
            <p:cNvGraphicFramePr>
              <a:graphicFrameLocks noChangeAspect="1"/>
            </p:cNvGraphicFramePr>
            <p:nvPr/>
          </p:nvGraphicFramePr>
          <p:xfrm>
            <a:off x="2064" y="1110"/>
            <a:ext cx="1905" cy="283"/>
          </p:xfrm>
          <a:graphic>
            <a:graphicData uri="http://schemas.openxmlformats.org/presentationml/2006/ole">
              <p:oleObj spid="_x0000_s14338" name="Equation" r:id="rId3" imgW="1625400" imgH="241200" progId="">
                <p:embed/>
              </p:oleObj>
            </a:graphicData>
          </a:graphic>
        </p:graphicFrame>
        <p:graphicFrame>
          <p:nvGraphicFramePr>
            <p:cNvPr id="5" name="Object 10"/>
            <p:cNvGraphicFramePr>
              <a:graphicFrameLocks noChangeAspect="1"/>
            </p:cNvGraphicFramePr>
            <p:nvPr/>
          </p:nvGraphicFramePr>
          <p:xfrm>
            <a:off x="1565" y="1615"/>
            <a:ext cx="2590" cy="358"/>
          </p:xfrm>
          <a:graphic>
            <a:graphicData uri="http://schemas.openxmlformats.org/presentationml/2006/ole">
              <p:oleObj spid="_x0000_s14339" name="Equation" r:id="rId4" imgW="2209680" imgH="304560" progId="">
                <p:embed/>
              </p:oleObj>
            </a:graphicData>
          </a:graphic>
        </p:graphicFrame>
      </p:grpSp>
      <p:grpSp>
        <p:nvGrpSpPr>
          <p:cNvPr id="6" name="Group 11"/>
          <p:cNvGrpSpPr>
            <a:grpSpLocks/>
          </p:cNvGrpSpPr>
          <p:nvPr/>
        </p:nvGrpSpPr>
        <p:grpSpPr bwMode="auto">
          <a:xfrm>
            <a:off x="557213" y="5634038"/>
            <a:ext cx="6121400" cy="514350"/>
            <a:chOff x="158" y="3793"/>
            <a:chExt cx="3856" cy="324"/>
          </a:xfrm>
        </p:grpSpPr>
        <p:sp>
          <p:nvSpPr>
            <p:cNvPr id="7" name="Text Box 12"/>
            <p:cNvSpPr txBox="1">
              <a:spLocks noChangeArrowheads="1"/>
            </p:cNvSpPr>
            <p:nvPr/>
          </p:nvSpPr>
          <p:spPr bwMode="auto">
            <a:xfrm>
              <a:off x="158" y="3838"/>
              <a:ext cx="1543" cy="231"/>
            </a:xfrm>
            <a:prstGeom prst="rect">
              <a:avLst/>
            </a:prstGeom>
            <a:noFill/>
            <a:ln w="9525">
              <a:noFill/>
              <a:miter lim="800000"/>
              <a:headEnd/>
              <a:tailEnd/>
            </a:ln>
          </p:spPr>
          <p:txBody>
            <a:bodyPr>
              <a:spAutoFit/>
            </a:bodyPr>
            <a:lstStyle/>
            <a:p>
              <a:pPr marL="342900" indent="-342900" algn="just">
                <a:spcBef>
                  <a:spcPct val="50000"/>
                </a:spcBef>
              </a:pPr>
              <a:r>
                <a:rPr lang="hu-HU" b="1"/>
                <a:t>Következmény:  </a:t>
              </a:r>
            </a:p>
          </p:txBody>
        </p:sp>
        <p:graphicFrame>
          <p:nvGraphicFramePr>
            <p:cNvPr id="8" name="Object 13"/>
            <p:cNvGraphicFramePr>
              <a:graphicFrameLocks noChangeAspect="1"/>
            </p:cNvGraphicFramePr>
            <p:nvPr/>
          </p:nvGraphicFramePr>
          <p:xfrm>
            <a:off x="1665" y="3793"/>
            <a:ext cx="2349" cy="324"/>
          </p:xfrm>
          <a:graphic>
            <a:graphicData uri="http://schemas.openxmlformats.org/presentationml/2006/ole">
              <p:oleObj spid="_x0000_s14340" name="Equation" r:id="rId5" imgW="2209680" imgH="304560" progId="">
                <p:embed/>
              </p:oleObj>
            </a:graphicData>
          </a:graphic>
        </p:graphicFrame>
      </p:grpSp>
      <p:grpSp>
        <p:nvGrpSpPr>
          <p:cNvPr id="9" name="Group 14"/>
          <p:cNvGrpSpPr>
            <a:grpSpLocks/>
          </p:cNvGrpSpPr>
          <p:nvPr/>
        </p:nvGrpSpPr>
        <p:grpSpPr bwMode="auto">
          <a:xfrm>
            <a:off x="2051050" y="3573463"/>
            <a:ext cx="4654549" cy="1978025"/>
            <a:chOff x="1172" y="2365"/>
            <a:chExt cx="2932" cy="1246"/>
          </a:xfrm>
        </p:grpSpPr>
        <p:sp>
          <p:nvSpPr>
            <p:cNvPr id="10" name="Rectangle 15"/>
            <p:cNvSpPr>
              <a:spLocks noChangeArrowheads="1"/>
            </p:cNvSpPr>
            <p:nvPr/>
          </p:nvSpPr>
          <p:spPr bwMode="auto">
            <a:xfrm>
              <a:off x="1383" y="2387"/>
              <a:ext cx="2721" cy="1224"/>
            </a:xfrm>
            <a:prstGeom prst="rect">
              <a:avLst/>
            </a:prstGeom>
            <a:solidFill>
              <a:schemeClr val="accent1"/>
            </a:solidFill>
            <a:ln w="9525">
              <a:solidFill>
                <a:schemeClr val="tx1"/>
              </a:solidFill>
              <a:miter lim="800000"/>
              <a:headEnd/>
              <a:tailEnd/>
            </a:ln>
          </p:spPr>
          <p:txBody>
            <a:bodyPr wrap="none" anchor="ctr"/>
            <a:lstStyle/>
            <a:p>
              <a:endParaRPr lang="hu-HU"/>
            </a:p>
          </p:txBody>
        </p:sp>
        <p:sp>
          <p:nvSpPr>
            <p:cNvPr id="11" name="Oval 16"/>
            <p:cNvSpPr>
              <a:spLocks noChangeArrowheads="1"/>
            </p:cNvSpPr>
            <p:nvPr/>
          </p:nvSpPr>
          <p:spPr bwMode="auto">
            <a:xfrm>
              <a:off x="2018" y="2614"/>
              <a:ext cx="1134" cy="589"/>
            </a:xfrm>
            <a:prstGeom prst="ellipse">
              <a:avLst/>
            </a:prstGeom>
            <a:solidFill>
              <a:srgbClr val="FFFF00"/>
            </a:solidFill>
            <a:ln w="9525">
              <a:solidFill>
                <a:schemeClr val="tx1"/>
              </a:solidFill>
              <a:round/>
              <a:headEnd/>
              <a:tailEnd/>
            </a:ln>
          </p:spPr>
          <p:txBody>
            <a:bodyPr wrap="none" anchor="ctr"/>
            <a:lstStyle/>
            <a:p>
              <a:endParaRPr lang="hu-HU"/>
            </a:p>
          </p:txBody>
        </p:sp>
        <p:sp>
          <p:nvSpPr>
            <p:cNvPr id="12" name="Text Box 17"/>
            <p:cNvSpPr txBox="1">
              <a:spLocks noChangeArrowheads="1"/>
            </p:cNvSpPr>
            <p:nvPr/>
          </p:nvSpPr>
          <p:spPr bwMode="auto">
            <a:xfrm>
              <a:off x="2471" y="2704"/>
              <a:ext cx="242" cy="240"/>
            </a:xfrm>
            <a:prstGeom prst="rect">
              <a:avLst/>
            </a:prstGeom>
            <a:noFill/>
            <a:ln w="9525">
              <a:noFill/>
              <a:miter lim="800000"/>
              <a:headEnd/>
              <a:tailEnd/>
            </a:ln>
          </p:spPr>
          <p:txBody>
            <a:bodyPr>
              <a:spAutoFit/>
            </a:bodyPr>
            <a:lstStyle/>
            <a:p>
              <a:pPr>
                <a:spcBef>
                  <a:spcPct val="50000"/>
                </a:spcBef>
              </a:pPr>
              <a:r>
                <a:rPr lang="hu-HU" sz="2800" b="1" baseline="-25000"/>
                <a:t>A</a:t>
              </a:r>
            </a:p>
          </p:txBody>
        </p:sp>
        <p:graphicFrame>
          <p:nvGraphicFramePr>
            <p:cNvPr id="13" name="Object 18"/>
            <p:cNvGraphicFramePr>
              <a:graphicFrameLocks noChangeAspect="1"/>
            </p:cNvGraphicFramePr>
            <p:nvPr/>
          </p:nvGraphicFramePr>
          <p:xfrm>
            <a:off x="1609" y="3113"/>
            <a:ext cx="198" cy="264"/>
          </p:xfrm>
          <a:graphic>
            <a:graphicData uri="http://schemas.openxmlformats.org/presentationml/2006/ole">
              <p:oleObj spid="_x0000_s14341" name="Equation" r:id="rId6" imgW="152280" imgH="203040" progId="">
                <p:embed/>
              </p:oleObj>
            </a:graphicData>
          </a:graphic>
        </p:graphicFrame>
        <p:graphicFrame>
          <p:nvGraphicFramePr>
            <p:cNvPr id="14" name="Object 19"/>
            <p:cNvGraphicFramePr>
              <a:graphicFrameLocks noChangeAspect="1"/>
            </p:cNvGraphicFramePr>
            <p:nvPr/>
          </p:nvGraphicFramePr>
          <p:xfrm>
            <a:off x="1172" y="2365"/>
            <a:ext cx="215" cy="214"/>
          </p:xfrm>
          <a:graphic>
            <a:graphicData uri="http://schemas.openxmlformats.org/presentationml/2006/ole">
              <p:oleObj spid="_x0000_s14342" name="Equation" r:id="rId7" imgW="164880" imgH="164880" progId="">
                <p:embed/>
              </p:oleObj>
            </a:graphicData>
          </a:graphic>
        </p:graphicFrame>
      </p:grpSp>
      <p:sp>
        <p:nvSpPr>
          <p:cNvPr id="16" name="Rectangle 21"/>
          <p:cNvSpPr>
            <a:spLocks noChangeArrowheads="1"/>
          </p:cNvSpPr>
          <p:nvPr/>
        </p:nvSpPr>
        <p:spPr bwMode="auto">
          <a:xfrm>
            <a:off x="385763" y="230188"/>
            <a:ext cx="8461375" cy="633412"/>
          </a:xfrm>
          <a:prstGeom prst="rect">
            <a:avLst/>
          </a:prstGeom>
          <a:noFill/>
          <a:ln w="9525">
            <a:noFill/>
            <a:miter lim="800000"/>
            <a:headEnd/>
            <a:tailEnd/>
          </a:ln>
        </p:spPr>
        <p:txBody>
          <a:bodyPr anchor="ctr"/>
          <a:lstStyle/>
          <a:p>
            <a:r>
              <a:rPr lang="hu-HU" sz="2800">
                <a:solidFill>
                  <a:schemeClr val="tx2"/>
                </a:solidFill>
                <a:latin typeface="Tahoma" pitchFamily="34" charset="0"/>
              </a:rPr>
              <a:t>Alapvető tételek a valószínűségek kiszámítására 1.</a:t>
            </a:r>
          </a:p>
        </p:txBody>
      </p:sp>
      <p:grpSp>
        <p:nvGrpSpPr>
          <p:cNvPr id="17" name="Group 32"/>
          <p:cNvGrpSpPr>
            <a:grpSpLocks/>
          </p:cNvGrpSpPr>
          <p:nvPr/>
        </p:nvGrpSpPr>
        <p:grpSpPr bwMode="auto">
          <a:xfrm>
            <a:off x="431800" y="1014413"/>
            <a:ext cx="7848600" cy="479425"/>
            <a:chOff x="272" y="639"/>
            <a:chExt cx="4944" cy="302"/>
          </a:xfrm>
        </p:grpSpPr>
        <p:sp>
          <p:nvSpPr>
            <p:cNvPr id="18" name="Text Box 5"/>
            <p:cNvSpPr txBox="1">
              <a:spLocks noChangeArrowheads="1"/>
            </p:cNvSpPr>
            <p:nvPr/>
          </p:nvSpPr>
          <p:spPr bwMode="auto">
            <a:xfrm>
              <a:off x="272" y="664"/>
              <a:ext cx="4944" cy="237"/>
            </a:xfrm>
            <a:prstGeom prst="rect">
              <a:avLst/>
            </a:prstGeom>
            <a:solidFill>
              <a:srgbClr val="FEFFC5"/>
            </a:solidFill>
            <a:ln w="9525">
              <a:solidFill>
                <a:srgbClr val="FF9966"/>
              </a:solidFill>
              <a:miter lim="800000"/>
              <a:headEnd/>
              <a:tailEnd/>
            </a:ln>
          </p:spPr>
          <p:txBody>
            <a:bodyPr>
              <a:spAutoFit/>
            </a:bodyPr>
            <a:lstStyle/>
            <a:p>
              <a:pPr marL="342900" indent="-342900" algn="just">
                <a:spcBef>
                  <a:spcPct val="50000"/>
                </a:spcBef>
              </a:pPr>
              <a:r>
                <a:rPr lang="hu-HU" b="1">
                  <a:solidFill>
                    <a:srgbClr val="FF3300"/>
                  </a:solidFill>
                </a:rPr>
                <a:t>TÉTEL.</a:t>
              </a:r>
              <a:r>
                <a:rPr lang="hu-HU" b="1"/>
                <a:t> Minden A eseményre  </a:t>
              </a:r>
            </a:p>
          </p:txBody>
        </p:sp>
        <p:graphicFrame>
          <p:nvGraphicFramePr>
            <p:cNvPr id="19" name="Object 31"/>
            <p:cNvGraphicFramePr>
              <a:graphicFrameLocks noChangeAspect="1"/>
            </p:cNvGraphicFramePr>
            <p:nvPr/>
          </p:nvGraphicFramePr>
          <p:xfrm>
            <a:off x="2370" y="639"/>
            <a:ext cx="1021" cy="302"/>
          </p:xfrm>
          <a:graphic>
            <a:graphicData uri="http://schemas.openxmlformats.org/presentationml/2006/ole">
              <p:oleObj spid="_x0000_s14343" name="Equation" r:id="rId8" imgW="1028520" imgH="304560" progId="">
                <p:embed/>
              </p:oleObj>
            </a:graphicData>
          </a:graphic>
        </p:graphicFrame>
      </p:grpSp>
      <p:sp>
        <p:nvSpPr>
          <p:cNvPr id="20" name="Dia számának helye 16"/>
          <p:cNvSpPr>
            <a:spLocks noGrp="1"/>
          </p:cNvSpPr>
          <p:nvPr>
            <p:ph type="sldNum" sz="quarter" idx="12"/>
          </p:nvPr>
        </p:nvSpPr>
        <p:spPr>
          <a:xfrm>
            <a:off x="6444208" y="39539"/>
            <a:ext cx="2664296" cy="365125"/>
          </a:xfrm>
        </p:spPr>
        <p:txBody>
          <a:bodyPr/>
          <a:lstStyle/>
          <a:p>
            <a:r>
              <a:rPr lang="hu-HU" dirty="0" err="1" smtClean="0"/>
              <a:t>Valószínűségszámítás</a:t>
            </a:r>
            <a:r>
              <a:rPr lang="hu-HU" dirty="0" smtClean="0"/>
              <a:t> elemei         </a:t>
            </a:r>
            <a:fld id="{022B571B-5BE0-484C-A4F8-67D481F8428A}" type="slidenum">
              <a:rPr lang="hu-HU" smtClean="0"/>
              <a:pPr/>
              <a:t>18</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6"/>
          <p:cNvSpPr>
            <a:spLocks noChangeArrowheads="1"/>
          </p:cNvSpPr>
          <p:nvPr/>
        </p:nvSpPr>
        <p:spPr bwMode="auto">
          <a:xfrm>
            <a:off x="385763" y="230188"/>
            <a:ext cx="8461375" cy="633412"/>
          </a:xfrm>
          <a:prstGeom prst="rect">
            <a:avLst/>
          </a:prstGeom>
          <a:noFill/>
          <a:ln w="9525">
            <a:noFill/>
            <a:miter lim="800000"/>
            <a:headEnd/>
            <a:tailEnd/>
          </a:ln>
        </p:spPr>
        <p:txBody>
          <a:bodyPr anchor="ctr"/>
          <a:lstStyle/>
          <a:p>
            <a:r>
              <a:rPr lang="hu-HU" sz="2800">
                <a:solidFill>
                  <a:schemeClr val="tx2"/>
                </a:solidFill>
                <a:latin typeface="Tahoma" pitchFamily="34" charset="0"/>
              </a:rPr>
              <a:t>Alapvető tételek a valószínűségek kiszámítására 2.</a:t>
            </a:r>
          </a:p>
        </p:txBody>
      </p:sp>
      <p:sp>
        <p:nvSpPr>
          <p:cNvPr id="22" name="Text Box 20"/>
          <p:cNvSpPr txBox="1">
            <a:spLocks noChangeArrowheads="1"/>
          </p:cNvSpPr>
          <p:nvPr/>
        </p:nvSpPr>
        <p:spPr bwMode="auto">
          <a:xfrm>
            <a:off x="360363" y="819150"/>
            <a:ext cx="8351837" cy="1063625"/>
          </a:xfrm>
          <a:prstGeom prst="rect">
            <a:avLst/>
          </a:prstGeom>
          <a:solidFill>
            <a:srgbClr val="FEFFC5"/>
          </a:solidFill>
          <a:ln w="9525">
            <a:solidFill>
              <a:srgbClr val="FF9966"/>
            </a:solidFill>
            <a:miter lim="800000"/>
            <a:headEnd/>
            <a:tailEnd/>
          </a:ln>
        </p:spPr>
        <p:txBody>
          <a:bodyPr>
            <a:spAutoFit/>
          </a:bodyPr>
          <a:lstStyle/>
          <a:p>
            <a:pPr marL="342900" indent="-342900">
              <a:spcBef>
                <a:spcPct val="50000"/>
              </a:spcBef>
            </a:pPr>
            <a:r>
              <a:rPr lang="hu-HU" b="1"/>
              <a:t>TÉTEL. </a:t>
            </a:r>
            <a:r>
              <a:rPr lang="hu-HU"/>
              <a:t>Tetszőleges A és B események összegének valószínűsége a következő formulával számolható ki</a:t>
            </a:r>
          </a:p>
          <a:p>
            <a:pPr marL="342900" indent="-342900" algn="ctr">
              <a:spcBef>
                <a:spcPct val="50000"/>
              </a:spcBef>
            </a:pPr>
            <a:r>
              <a:rPr lang="hu-HU"/>
              <a:t>P(A+B) = P(A) + P(B) – P(A</a:t>
            </a:r>
            <a:r>
              <a:rPr lang="en-US">
                <a:cs typeface="Arial" charset="0"/>
              </a:rPr>
              <a:t>·</a:t>
            </a:r>
            <a:r>
              <a:rPr lang="hu-HU"/>
              <a:t>B)</a:t>
            </a:r>
            <a:r>
              <a:rPr lang="hu-HU" b="1"/>
              <a:t>  </a:t>
            </a:r>
          </a:p>
        </p:txBody>
      </p:sp>
      <p:sp>
        <p:nvSpPr>
          <p:cNvPr id="35" name="Line 33"/>
          <p:cNvSpPr>
            <a:spLocks noChangeShapeType="1"/>
          </p:cNvSpPr>
          <p:nvPr/>
        </p:nvSpPr>
        <p:spPr bwMode="auto">
          <a:xfrm flipH="1">
            <a:off x="5111750" y="1898650"/>
            <a:ext cx="36513" cy="3330575"/>
          </a:xfrm>
          <a:prstGeom prst="line">
            <a:avLst/>
          </a:prstGeom>
          <a:noFill/>
          <a:ln w="9525">
            <a:solidFill>
              <a:schemeClr val="tx1"/>
            </a:solidFill>
            <a:round/>
            <a:headEnd/>
            <a:tailEnd/>
          </a:ln>
        </p:spPr>
        <p:txBody>
          <a:bodyPr/>
          <a:lstStyle/>
          <a:p>
            <a:endParaRPr lang="hu-HU"/>
          </a:p>
        </p:txBody>
      </p:sp>
      <p:grpSp>
        <p:nvGrpSpPr>
          <p:cNvPr id="36" name="Group 34"/>
          <p:cNvGrpSpPr>
            <a:grpSpLocks/>
          </p:cNvGrpSpPr>
          <p:nvPr/>
        </p:nvGrpSpPr>
        <p:grpSpPr bwMode="auto">
          <a:xfrm>
            <a:off x="5148263" y="1854200"/>
            <a:ext cx="3995737" cy="3384550"/>
            <a:chOff x="3243" y="1253"/>
            <a:chExt cx="2517" cy="2132"/>
          </a:xfrm>
        </p:grpSpPr>
        <p:grpSp>
          <p:nvGrpSpPr>
            <p:cNvPr id="37" name="Group 35"/>
            <p:cNvGrpSpPr>
              <a:grpSpLocks/>
            </p:cNvGrpSpPr>
            <p:nvPr/>
          </p:nvGrpSpPr>
          <p:grpSpPr bwMode="auto">
            <a:xfrm>
              <a:off x="3243" y="1253"/>
              <a:ext cx="2517" cy="1209"/>
              <a:chOff x="3334" y="1405"/>
              <a:chExt cx="2517" cy="1209"/>
            </a:xfrm>
          </p:grpSpPr>
          <p:sp>
            <p:nvSpPr>
              <p:cNvPr id="45" name="Text Box 36"/>
              <p:cNvSpPr txBox="1">
                <a:spLocks noChangeArrowheads="1"/>
              </p:cNvSpPr>
              <p:nvPr/>
            </p:nvSpPr>
            <p:spPr bwMode="auto">
              <a:xfrm>
                <a:off x="3334" y="1405"/>
                <a:ext cx="2517" cy="924"/>
              </a:xfrm>
              <a:prstGeom prst="rect">
                <a:avLst/>
              </a:prstGeom>
              <a:noFill/>
              <a:ln w="9525">
                <a:noFill/>
                <a:miter lim="800000"/>
                <a:headEnd/>
                <a:tailEnd/>
              </a:ln>
            </p:spPr>
            <p:txBody>
              <a:bodyPr>
                <a:spAutoFit/>
              </a:bodyPr>
              <a:lstStyle/>
              <a:p>
                <a:pPr>
                  <a:spcBef>
                    <a:spcPct val="50000"/>
                  </a:spcBef>
                </a:pPr>
                <a:r>
                  <a:rPr lang="hu-HU"/>
                  <a:t>Másrészt </a:t>
                </a:r>
              </a:p>
              <a:p>
                <a:pPr>
                  <a:spcBef>
                    <a:spcPct val="50000"/>
                  </a:spcBef>
                </a:pPr>
                <a:endParaRPr lang="hu-HU"/>
              </a:p>
              <a:p>
                <a:pPr>
                  <a:spcBef>
                    <a:spcPct val="50000"/>
                  </a:spcBef>
                </a:pPr>
                <a:r>
                  <a:rPr lang="hu-HU"/>
                  <a:t>és itt az utóbbi két tag egymást kizárják, ezért </a:t>
                </a:r>
              </a:p>
            </p:txBody>
          </p:sp>
          <p:graphicFrame>
            <p:nvGraphicFramePr>
              <p:cNvPr id="46" name="Object 37"/>
              <p:cNvGraphicFramePr>
                <a:graphicFrameLocks noChangeAspect="1"/>
              </p:cNvGraphicFramePr>
              <p:nvPr/>
            </p:nvGraphicFramePr>
            <p:xfrm>
              <a:off x="3424" y="1632"/>
              <a:ext cx="2201" cy="302"/>
            </p:xfrm>
            <a:graphic>
              <a:graphicData uri="http://schemas.openxmlformats.org/presentationml/2006/ole">
                <p:oleObj spid="_x0000_s15372" name="Equation" r:id="rId3" imgW="2222280" imgH="304560" progId="">
                  <p:embed/>
                </p:oleObj>
              </a:graphicData>
            </a:graphic>
          </p:graphicFrame>
          <p:graphicFrame>
            <p:nvGraphicFramePr>
              <p:cNvPr id="47" name="Object 38"/>
              <p:cNvGraphicFramePr>
                <a:graphicFrameLocks noChangeAspect="1"/>
              </p:cNvGraphicFramePr>
              <p:nvPr/>
            </p:nvGraphicFramePr>
            <p:xfrm>
              <a:off x="3606" y="2312"/>
              <a:ext cx="1635" cy="302"/>
            </p:xfrm>
            <a:graphic>
              <a:graphicData uri="http://schemas.openxmlformats.org/presentationml/2006/ole">
                <p:oleObj spid="_x0000_s15373" name="Equation" r:id="rId4" imgW="1650960" imgH="304560" progId="">
                  <p:embed/>
                </p:oleObj>
              </a:graphicData>
            </a:graphic>
          </p:graphicFrame>
        </p:grpSp>
        <p:grpSp>
          <p:nvGrpSpPr>
            <p:cNvPr id="38" name="Group 39"/>
            <p:cNvGrpSpPr>
              <a:grpSpLocks/>
            </p:cNvGrpSpPr>
            <p:nvPr/>
          </p:nvGrpSpPr>
          <p:grpSpPr bwMode="auto">
            <a:xfrm>
              <a:off x="3334" y="2432"/>
              <a:ext cx="1814" cy="953"/>
              <a:chOff x="3334" y="2432"/>
              <a:chExt cx="1814" cy="953"/>
            </a:xfrm>
          </p:grpSpPr>
          <p:sp>
            <p:nvSpPr>
              <p:cNvPr id="40" name="Oval 40"/>
              <p:cNvSpPr>
                <a:spLocks noChangeArrowheads="1"/>
              </p:cNvSpPr>
              <p:nvPr/>
            </p:nvSpPr>
            <p:spPr bwMode="auto">
              <a:xfrm>
                <a:off x="4059" y="2432"/>
                <a:ext cx="927" cy="953"/>
              </a:xfrm>
              <a:prstGeom prst="ellipse">
                <a:avLst/>
              </a:prstGeom>
              <a:solidFill>
                <a:srgbClr val="FF0000">
                  <a:alpha val="52940"/>
                </a:srgbClr>
              </a:solidFill>
              <a:ln w="9525">
                <a:solidFill>
                  <a:schemeClr val="tx1"/>
                </a:solidFill>
                <a:round/>
                <a:headEnd/>
                <a:tailEnd/>
              </a:ln>
            </p:spPr>
            <p:txBody>
              <a:bodyPr wrap="none" anchor="ctr"/>
              <a:lstStyle/>
              <a:p>
                <a:endParaRPr lang="hu-HU"/>
              </a:p>
            </p:txBody>
          </p:sp>
          <p:sp>
            <p:nvSpPr>
              <p:cNvPr id="41" name="Text Box 41"/>
              <p:cNvSpPr txBox="1">
                <a:spLocks noChangeArrowheads="1"/>
              </p:cNvSpPr>
              <p:nvPr/>
            </p:nvSpPr>
            <p:spPr bwMode="auto">
              <a:xfrm>
                <a:off x="4906" y="2473"/>
                <a:ext cx="242" cy="240"/>
              </a:xfrm>
              <a:prstGeom prst="rect">
                <a:avLst/>
              </a:prstGeom>
              <a:noFill/>
              <a:ln w="9525">
                <a:noFill/>
                <a:miter lim="800000"/>
                <a:headEnd/>
                <a:tailEnd/>
              </a:ln>
            </p:spPr>
            <p:txBody>
              <a:bodyPr>
                <a:spAutoFit/>
              </a:bodyPr>
              <a:lstStyle/>
              <a:p>
                <a:pPr>
                  <a:spcBef>
                    <a:spcPct val="50000"/>
                  </a:spcBef>
                </a:pPr>
                <a:r>
                  <a:rPr lang="hu-HU" sz="2800" b="1" baseline="-25000"/>
                  <a:t>B</a:t>
                </a:r>
              </a:p>
            </p:txBody>
          </p:sp>
          <p:sp>
            <p:nvSpPr>
              <p:cNvPr id="42" name="Oval 42"/>
              <p:cNvSpPr>
                <a:spLocks noChangeArrowheads="1"/>
              </p:cNvSpPr>
              <p:nvPr/>
            </p:nvSpPr>
            <p:spPr bwMode="auto">
              <a:xfrm>
                <a:off x="3334" y="2514"/>
                <a:ext cx="1048" cy="664"/>
              </a:xfrm>
              <a:prstGeom prst="ellipse">
                <a:avLst/>
              </a:prstGeom>
              <a:solidFill>
                <a:schemeClr val="bg1">
                  <a:alpha val="58038"/>
                </a:schemeClr>
              </a:solidFill>
              <a:ln w="9525">
                <a:solidFill>
                  <a:schemeClr val="tx1"/>
                </a:solidFill>
                <a:round/>
                <a:headEnd/>
                <a:tailEnd/>
              </a:ln>
            </p:spPr>
            <p:txBody>
              <a:bodyPr wrap="none" anchor="ctr"/>
              <a:lstStyle/>
              <a:p>
                <a:endParaRPr lang="hu-HU"/>
              </a:p>
            </p:txBody>
          </p:sp>
          <p:sp>
            <p:nvSpPr>
              <p:cNvPr id="43" name="Text Box 43"/>
              <p:cNvSpPr txBox="1">
                <a:spLocks noChangeArrowheads="1"/>
              </p:cNvSpPr>
              <p:nvPr/>
            </p:nvSpPr>
            <p:spPr bwMode="auto">
              <a:xfrm>
                <a:off x="3455" y="2722"/>
                <a:ext cx="242" cy="240"/>
              </a:xfrm>
              <a:prstGeom prst="rect">
                <a:avLst/>
              </a:prstGeom>
              <a:noFill/>
              <a:ln w="9525">
                <a:noFill/>
                <a:miter lim="800000"/>
                <a:headEnd/>
                <a:tailEnd/>
              </a:ln>
            </p:spPr>
            <p:txBody>
              <a:bodyPr>
                <a:spAutoFit/>
              </a:bodyPr>
              <a:lstStyle/>
              <a:p>
                <a:pPr>
                  <a:spcBef>
                    <a:spcPct val="50000"/>
                  </a:spcBef>
                </a:pPr>
                <a:r>
                  <a:rPr lang="hu-HU" sz="2800" b="1" baseline="-25000"/>
                  <a:t>A</a:t>
                </a:r>
              </a:p>
            </p:txBody>
          </p:sp>
          <p:graphicFrame>
            <p:nvGraphicFramePr>
              <p:cNvPr id="44" name="Object 44"/>
              <p:cNvGraphicFramePr>
                <a:graphicFrameLocks noChangeAspect="1"/>
              </p:cNvGraphicFramePr>
              <p:nvPr/>
            </p:nvGraphicFramePr>
            <p:xfrm>
              <a:off x="4463" y="2764"/>
              <a:ext cx="367" cy="232"/>
            </p:xfrm>
            <a:graphic>
              <a:graphicData uri="http://schemas.openxmlformats.org/presentationml/2006/ole">
                <p:oleObj spid="_x0000_s15374" name="Equation" r:id="rId5" imgW="330120" imgH="203040" progId="">
                  <p:embed/>
                </p:oleObj>
              </a:graphicData>
            </a:graphic>
          </p:graphicFrame>
        </p:grpSp>
        <p:graphicFrame>
          <p:nvGraphicFramePr>
            <p:cNvPr id="39" name="Object 45"/>
            <p:cNvGraphicFramePr>
              <a:graphicFrameLocks noChangeAspect="1"/>
            </p:cNvGraphicFramePr>
            <p:nvPr/>
          </p:nvGraphicFramePr>
          <p:xfrm>
            <a:off x="4059" y="2813"/>
            <a:ext cx="318" cy="163"/>
          </p:xfrm>
          <a:graphic>
            <a:graphicData uri="http://schemas.openxmlformats.org/presentationml/2006/ole">
              <p:oleObj spid="_x0000_s15375" name="Equation" r:id="rId6" imgW="330120" imgH="164880" progId="">
                <p:embed/>
              </p:oleObj>
            </a:graphicData>
          </a:graphic>
        </p:graphicFrame>
      </p:grpSp>
      <p:sp>
        <p:nvSpPr>
          <p:cNvPr id="48" name="Line 46"/>
          <p:cNvSpPr>
            <a:spLocks noChangeShapeType="1"/>
          </p:cNvSpPr>
          <p:nvPr/>
        </p:nvSpPr>
        <p:spPr bwMode="auto">
          <a:xfrm>
            <a:off x="0" y="5229225"/>
            <a:ext cx="9144000" cy="0"/>
          </a:xfrm>
          <a:prstGeom prst="line">
            <a:avLst/>
          </a:prstGeom>
          <a:noFill/>
          <a:ln w="9525">
            <a:solidFill>
              <a:schemeClr val="tx1"/>
            </a:solidFill>
            <a:round/>
            <a:headEnd/>
            <a:tailEnd/>
          </a:ln>
        </p:spPr>
        <p:txBody>
          <a:bodyPr/>
          <a:lstStyle/>
          <a:p>
            <a:endParaRPr lang="hu-HU"/>
          </a:p>
        </p:txBody>
      </p:sp>
      <p:grpSp>
        <p:nvGrpSpPr>
          <p:cNvPr id="49" name="Group 47"/>
          <p:cNvGrpSpPr>
            <a:grpSpLocks/>
          </p:cNvGrpSpPr>
          <p:nvPr/>
        </p:nvGrpSpPr>
        <p:grpSpPr bwMode="auto">
          <a:xfrm>
            <a:off x="333375" y="5273678"/>
            <a:ext cx="6624638" cy="862013"/>
            <a:chOff x="113" y="3566"/>
            <a:chExt cx="4173" cy="543"/>
          </a:xfrm>
        </p:grpSpPr>
        <p:sp>
          <p:nvSpPr>
            <p:cNvPr id="50" name="Text Box 48"/>
            <p:cNvSpPr txBox="1">
              <a:spLocks noChangeArrowheads="1"/>
            </p:cNvSpPr>
            <p:nvPr/>
          </p:nvSpPr>
          <p:spPr bwMode="auto">
            <a:xfrm>
              <a:off x="113" y="3612"/>
              <a:ext cx="2517" cy="231"/>
            </a:xfrm>
            <a:prstGeom prst="rect">
              <a:avLst/>
            </a:prstGeom>
            <a:noFill/>
            <a:ln w="9525">
              <a:noFill/>
              <a:miter lim="800000"/>
              <a:headEnd/>
              <a:tailEnd/>
            </a:ln>
          </p:spPr>
          <p:txBody>
            <a:bodyPr>
              <a:spAutoFit/>
            </a:bodyPr>
            <a:lstStyle/>
            <a:p>
              <a:pPr>
                <a:spcBef>
                  <a:spcPct val="50000"/>
                </a:spcBef>
              </a:pPr>
              <a:r>
                <a:rPr lang="hu-HU"/>
                <a:t>A második azonosságot rendezve</a:t>
              </a:r>
            </a:p>
          </p:txBody>
        </p:sp>
        <p:graphicFrame>
          <p:nvGraphicFramePr>
            <p:cNvPr id="51" name="Object 49"/>
            <p:cNvGraphicFramePr>
              <a:graphicFrameLocks noChangeAspect="1"/>
            </p:cNvGraphicFramePr>
            <p:nvPr/>
          </p:nvGraphicFramePr>
          <p:xfrm>
            <a:off x="2562" y="3566"/>
            <a:ext cx="1635" cy="302"/>
          </p:xfrm>
          <a:graphic>
            <a:graphicData uri="http://schemas.openxmlformats.org/presentationml/2006/ole">
              <p:oleObj spid="_x0000_s15376" name="Equation" r:id="rId7" imgW="1650960" imgH="304560" progId="">
                <p:embed/>
              </p:oleObj>
            </a:graphicData>
          </a:graphic>
        </p:graphicFrame>
        <p:sp>
          <p:nvSpPr>
            <p:cNvPr id="52" name="Text Box 50"/>
            <p:cNvSpPr txBox="1">
              <a:spLocks noChangeArrowheads="1"/>
            </p:cNvSpPr>
            <p:nvPr/>
          </p:nvSpPr>
          <p:spPr bwMode="auto">
            <a:xfrm>
              <a:off x="158" y="3878"/>
              <a:ext cx="4128" cy="231"/>
            </a:xfrm>
            <a:prstGeom prst="rect">
              <a:avLst/>
            </a:prstGeom>
            <a:noFill/>
            <a:ln w="9525">
              <a:noFill/>
              <a:miter lim="800000"/>
              <a:headEnd/>
              <a:tailEnd/>
            </a:ln>
          </p:spPr>
          <p:txBody>
            <a:bodyPr>
              <a:spAutoFit/>
            </a:bodyPr>
            <a:lstStyle/>
            <a:p>
              <a:pPr>
                <a:spcBef>
                  <a:spcPct val="50000"/>
                </a:spcBef>
              </a:pPr>
              <a:r>
                <a:rPr lang="hu-HU" dirty="0"/>
                <a:t>Ezt behelyettesítve az első azonosságba kapjuk az állítást.</a:t>
              </a:r>
            </a:p>
          </p:txBody>
        </p:sp>
      </p:grpSp>
      <p:grpSp>
        <p:nvGrpSpPr>
          <p:cNvPr id="53" name="Csoportba foglalás 52"/>
          <p:cNvGrpSpPr/>
          <p:nvPr/>
        </p:nvGrpSpPr>
        <p:grpSpPr>
          <a:xfrm>
            <a:off x="0" y="1844676"/>
            <a:ext cx="5219700" cy="3348038"/>
            <a:chOff x="0" y="1844676"/>
            <a:chExt cx="5219700" cy="3348038"/>
          </a:xfrm>
        </p:grpSpPr>
        <p:grpSp>
          <p:nvGrpSpPr>
            <p:cNvPr id="26" name="Group 24"/>
            <p:cNvGrpSpPr>
              <a:grpSpLocks/>
            </p:cNvGrpSpPr>
            <p:nvPr/>
          </p:nvGrpSpPr>
          <p:grpSpPr bwMode="auto">
            <a:xfrm>
              <a:off x="0" y="1844676"/>
              <a:ext cx="5219700" cy="3348038"/>
              <a:chOff x="0" y="1185"/>
              <a:chExt cx="3288" cy="2109"/>
            </a:xfrm>
          </p:grpSpPr>
          <p:sp>
            <p:nvSpPr>
              <p:cNvPr id="27" name="Text Box 25"/>
              <p:cNvSpPr txBox="1">
                <a:spLocks noChangeArrowheads="1"/>
              </p:cNvSpPr>
              <p:nvPr/>
            </p:nvSpPr>
            <p:spPr bwMode="auto">
              <a:xfrm>
                <a:off x="0" y="1185"/>
                <a:ext cx="3288" cy="837"/>
              </a:xfrm>
              <a:prstGeom prst="rect">
                <a:avLst/>
              </a:prstGeom>
              <a:noFill/>
              <a:ln w="9525">
                <a:noFill/>
                <a:miter lim="800000"/>
                <a:headEnd/>
                <a:tailEnd/>
              </a:ln>
            </p:spPr>
            <p:txBody>
              <a:bodyPr>
                <a:spAutoFit/>
              </a:bodyPr>
              <a:lstStyle/>
              <a:p>
                <a:pPr algn="just">
                  <a:spcBef>
                    <a:spcPct val="50000"/>
                  </a:spcBef>
                </a:pPr>
                <a:r>
                  <a:rPr lang="hu-HU" b="1" dirty="0"/>
                  <a:t>Bizonyítás</a:t>
                </a:r>
              </a:p>
              <a:p>
                <a:pPr>
                  <a:spcBef>
                    <a:spcPct val="50000"/>
                  </a:spcBef>
                </a:pPr>
                <a:r>
                  <a:rPr lang="hu-HU" dirty="0"/>
                  <a:t>Mivel bármely A és B eseményre       </a:t>
                </a:r>
                <a:r>
                  <a:rPr lang="hu-HU" dirty="0" smtClean="0"/>
                  <a:t>                           és </a:t>
                </a:r>
                <a:r>
                  <a:rPr lang="hu-HU" dirty="0"/>
                  <a:t>A illetve            </a:t>
                </a:r>
                <a:r>
                  <a:rPr lang="hu-HU" dirty="0" smtClean="0"/>
                  <a:t>     egymást </a:t>
                </a:r>
                <a:r>
                  <a:rPr lang="hu-HU" dirty="0"/>
                  <a:t>páronként kizáró események, ezért</a:t>
                </a:r>
              </a:p>
            </p:txBody>
          </p:sp>
          <p:graphicFrame>
            <p:nvGraphicFramePr>
              <p:cNvPr id="28" name="Object 26"/>
              <p:cNvGraphicFramePr>
                <a:graphicFrameLocks noChangeAspect="1"/>
              </p:cNvGraphicFramePr>
              <p:nvPr/>
            </p:nvGraphicFramePr>
            <p:xfrm>
              <a:off x="204" y="2023"/>
              <a:ext cx="2616" cy="302"/>
            </p:xfrm>
            <a:graphic>
              <a:graphicData uri="http://schemas.openxmlformats.org/presentationml/2006/ole">
                <p:oleObj spid="_x0000_s15370" name="Equation" r:id="rId8" imgW="2641320" imgH="304560" progId="">
                  <p:embed/>
                </p:oleObj>
              </a:graphicData>
            </a:graphic>
          </p:graphicFrame>
          <p:grpSp>
            <p:nvGrpSpPr>
              <p:cNvPr id="29" name="Group 27"/>
              <p:cNvGrpSpPr>
                <a:grpSpLocks/>
              </p:cNvGrpSpPr>
              <p:nvPr/>
            </p:nvGrpSpPr>
            <p:grpSpPr bwMode="auto">
              <a:xfrm>
                <a:off x="385" y="2341"/>
                <a:ext cx="1814" cy="953"/>
                <a:chOff x="476" y="2115"/>
                <a:chExt cx="2041" cy="1043"/>
              </a:xfrm>
            </p:grpSpPr>
            <p:sp>
              <p:nvSpPr>
                <p:cNvPr id="30" name="Oval 28"/>
                <p:cNvSpPr>
                  <a:spLocks noChangeArrowheads="1"/>
                </p:cNvSpPr>
                <p:nvPr/>
              </p:nvSpPr>
              <p:spPr bwMode="auto">
                <a:xfrm>
                  <a:off x="1292" y="2115"/>
                  <a:ext cx="1043" cy="1043"/>
                </a:xfrm>
                <a:prstGeom prst="ellipse">
                  <a:avLst/>
                </a:prstGeom>
                <a:solidFill>
                  <a:srgbClr val="FFFF00">
                    <a:alpha val="52940"/>
                  </a:srgbClr>
                </a:solidFill>
                <a:ln w="9525">
                  <a:solidFill>
                    <a:schemeClr val="tx1"/>
                  </a:solidFill>
                  <a:round/>
                  <a:headEnd/>
                  <a:tailEnd/>
                </a:ln>
              </p:spPr>
              <p:txBody>
                <a:bodyPr wrap="none" anchor="ctr"/>
                <a:lstStyle/>
                <a:p>
                  <a:endParaRPr lang="hu-HU"/>
                </a:p>
              </p:txBody>
            </p:sp>
            <p:sp>
              <p:nvSpPr>
                <p:cNvPr id="31" name="Text Box 29"/>
                <p:cNvSpPr txBox="1">
                  <a:spLocks noChangeArrowheads="1"/>
                </p:cNvSpPr>
                <p:nvPr/>
              </p:nvSpPr>
              <p:spPr bwMode="auto">
                <a:xfrm>
                  <a:off x="2245" y="2160"/>
                  <a:ext cx="272" cy="263"/>
                </a:xfrm>
                <a:prstGeom prst="rect">
                  <a:avLst/>
                </a:prstGeom>
                <a:noFill/>
                <a:ln w="9525">
                  <a:noFill/>
                  <a:miter lim="800000"/>
                  <a:headEnd/>
                  <a:tailEnd/>
                </a:ln>
              </p:spPr>
              <p:txBody>
                <a:bodyPr>
                  <a:spAutoFit/>
                </a:bodyPr>
                <a:lstStyle/>
                <a:p>
                  <a:pPr>
                    <a:spcBef>
                      <a:spcPct val="50000"/>
                    </a:spcBef>
                  </a:pPr>
                  <a:r>
                    <a:rPr lang="hu-HU" sz="2800" b="1" baseline="-25000"/>
                    <a:t>B</a:t>
                  </a:r>
                </a:p>
              </p:txBody>
            </p:sp>
            <p:sp>
              <p:nvSpPr>
                <p:cNvPr id="32" name="Oval 30"/>
                <p:cNvSpPr>
                  <a:spLocks noChangeArrowheads="1"/>
                </p:cNvSpPr>
                <p:nvPr/>
              </p:nvSpPr>
              <p:spPr bwMode="auto">
                <a:xfrm>
                  <a:off x="476" y="2205"/>
                  <a:ext cx="1179" cy="726"/>
                </a:xfrm>
                <a:prstGeom prst="ellipse">
                  <a:avLst/>
                </a:prstGeom>
                <a:solidFill>
                  <a:schemeClr val="accent1"/>
                </a:solidFill>
                <a:ln w="9525">
                  <a:solidFill>
                    <a:schemeClr val="tx1"/>
                  </a:solidFill>
                  <a:round/>
                  <a:headEnd/>
                  <a:tailEnd/>
                </a:ln>
              </p:spPr>
              <p:txBody>
                <a:bodyPr wrap="none" anchor="ctr"/>
                <a:lstStyle/>
                <a:p>
                  <a:endParaRPr lang="hu-HU"/>
                </a:p>
              </p:txBody>
            </p:sp>
            <p:sp>
              <p:nvSpPr>
                <p:cNvPr id="33" name="Text Box 31"/>
                <p:cNvSpPr txBox="1">
                  <a:spLocks noChangeArrowheads="1"/>
                </p:cNvSpPr>
                <p:nvPr/>
              </p:nvSpPr>
              <p:spPr bwMode="auto">
                <a:xfrm>
                  <a:off x="612" y="2432"/>
                  <a:ext cx="272" cy="263"/>
                </a:xfrm>
                <a:prstGeom prst="rect">
                  <a:avLst/>
                </a:prstGeom>
                <a:noFill/>
                <a:ln w="9525">
                  <a:noFill/>
                  <a:miter lim="800000"/>
                  <a:headEnd/>
                  <a:tailEnd/>
                </a:ln>
              </p:spPr>
              <p:txBody>
                <a:bodyPr>
                  <a:spAutoFit/>
                </a:bodyPr>
                <a:lstStyle/>
                <a:p>
                  <a:pPr>
                    <a:spcBef>
                      <a:spcPct val="50000"/>
                    </a:spcBef>
                  </a:pPr>
                  <a:r>
                    <a:rPr lang="hu-HU" sz="2800" b="1" baseline="-25000"/>
                    <a:t>A</a:t>
                  </a:r>
                </a:p>
              </p:txBody>
            </p:sp>
            <p:graphicFrame>
              <p:nvGraphicFramePr>
                <p:cNvPr id="34" name="Object 32"/>
                <p:cNvGraphicFramePr>
                  <a:graphicFrameLocks noChangeAspect="1"/>
                </p:cNvGraphicFramePr>
                <p:nvPr/>
              </p:nvGraphicFramePr>
              <p:xfrm>
                <a:off x="1747" y="2488"/>
                <a:ext cx="413" cy="254"/>
              </p:xfrm>
              <a:graphic>
                <a:graphicData uri="http://schemas.openxmlformats.org/presentationml/2006/ole">
                  <p:oleObj spid="_x0000_s15371" name="Equation" r:id="rId9" imgW="330120" imgH="203040" progId="">
                    <p:embed/>
                  </p:oleObj>
                </a:graphicData>
              </a:graphic>
            </p:graphicFrame>
          </p:grpSp>
        </p:grpSp>
        <p:graphicFrame>
          <p:nvGraphicFramePr>
            <p:cNvPr id="24" name="Object 22"/>
            <p:cNvGraphicFramePr>
              <a:graphicFrameLocks noChangeAspect="1"/>
            </p:cNvGraphicFramePr>
            <p:nvPr/>
          </p:nvGraphicFramePr>
          <p:xfrm>
            <a:off x="3203848" y="2223709"/>
            <a:ext cx="1657350" cy="319088"/>
          </p:xfrm>
          <a:graphic>
            <a:graphicData uri="http://schemas.openxmlformats.org/presentationml/2006/ole">
              <p:oleObj spid="_x0000_s15368" name="Equation" r:id="rId10" imgW="1054080" imgH="203040" progId="">
                <p:embed/>
              </p:oleObj>
            </a:graphicData>
          </a:graphic>
        </p:graphicFrame>
        <p:graphicFrame>
          <p:nvGraphicFramePr>
            <p:cNvPr id="25" name="Object 23"/>
            <p:cNvGraphicFramePr>
              <a:graphicFrameLocks noChangeAspect="1"/>
            </p:cNvGraphicFramePr>
            <p:nvPr/>
          </p:nvGraphicFramePr>
          <p:xfrm>
            <a:off x="899592" y="2542590"/>
            <a:ext cx="792088" cy="310346"/>
          </p:xfrm>
          <a:graphic>
            <a:graphicData uri="http://schemas.openxmlformats.org/presentationml/2006/ole">
              <p:oleObj spid="_x0000_s15369" name="Equation" r:id="rId11" imgW="330120" imgH="203040" progId="">
                <p:embed/>
              </p:oleObj>
            </a:graphicData>
          </a:graphic>
        </p:graphicFrame>
      </p:grpSp>
      <p:sp>
        <p:nvSpPr>
          <p:cNvPr id="54" name="Dia számának helye 16"/>
          <p:cNvSpPr>
            <a:spLocks noGrp="1"/>
          </p:cNvSpPr>
          <p:nvPr>
            <p:ph type="sldNum" sz="quarter" idx="12"/>
          </p:nvPr>
        </p:nvSpPr>
        <p:spPr>
          <a:xfrm>
            <a:off x="6444208" y="39539"/>
            <a:ext cx="2664296" cy="365125"/>
          </a:xfrm>
        </p:spPr>
        <p:txBody>
          <a:bodyPr/>
          <a:lstStyle/>
          <a:p>
            <a:r>
              <a:rPr lang="hu-HU" dirty="0" err="1" smtClean="0"/>
              <a:t>Valószínűségszámítás</a:t>
            </a:r>
            <a:r>
              <a:rPr lang="hu-HU" dirty="0" smtClean="0"/>
              <a:t> elemei         </a:t>
            </a:r>
            <a:fld id="{022B571B-5BE0-484C-A4F8-67D481F8428A}" type="slidenum">
              <a:rPr lang="hu-HU" smtClean="0"/>
              <a:pPr/>
              <a:t>19</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ppt_x"/>
                                          </p:val>
                                        </p:tav>
                                        <p:tav tm="100000">
                                          <p:val>
                                            <p:strVal val="#ppt_x"/>
                                          </p:val>
                                        </p:tav>
                                      </p:tavLst>
                                    </p:anim>
                                    <p:anim calcmode="lin" valueType="num">
                                      <p:cBhvr additive="base">
                                        <p:cTn id="1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5"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66738" y="188913"/>
            <a:ext cx="7821686" cy="674687"/>
          </a:xfrm>
          <a:prstGeom prst="rect">
            <a:avLst/>
          </a:prstGeom>
        </p:spPr>
        <p:txBody>
          <a:bodyPr vert="horz" lIns="91440" tIns="1080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hu-HU" sz="32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Eseménytér</a:t>
            </a:r>
            <a:r>
              <a:rPr kumimoji="0" lang="hu-HU" sz="4400" b="0" i="0" u="none" strike="noStrike" kern="1200" cap="none" spc="0" normalizeH="0" baseline="0" noProof="0" dirty="0" smtClean="0">
                <a:ln>
                  <a:noFill/>
                </a:ln>
                <a:solidFill>
                  <a:schemeClr val="tx1"/>
                </a:solidFill>
                <a:effectLst/>
                <a:uLnTx/>
                <a:uFillTx/>
                <a:latin typeface="+mj-lt"/>
                <a:ea typeface="+mj-ea"/>
                <a:cs typeface="+mj-cs"/>
              </a:rPr>
              <a:t> </a:t>
            </a:r>
            <a:r>
              <a:rPr kumimoji="0" lang="hu-HU" sz="3200" b="0" i="0" u="none" strike="noStrike" kern="1200" cap="none" spc="0" normalizeH="0" baseline="0" noProof="0" dirty="0" smtClean="0">
                <a:ln>
                  <a:noFill/>
                </a:ln>
                <a:solidFill>
                  <a:schemeClr val="tx1"/>
                </a:solidFill>
                <a:effectLst/>
                <a:uLnTx/>
                <a:uFillTx/>
                <a:latin typeface="+mj-lt"/>
                <a:ea typeface="+mj-ea"/>
                <a:cs typeface="+mj-cs"/>
              </a:rPr>
              <a:t>1.</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Text Box 61"/>
          <p:cNvSpPr txBox="1">
            <a:spLocks noChangeArrowheads="1"/>
          </p:cNvSpPr>
          <p:nvPr/>
        </p:nvSpPr>
        <p:spPr bwMode="auto">
          <a:xfrm>
            <a:off x="323528" y="2386161"/>
            <a:ext cx="5445125" cy="584775"/>
          </a:xfrm>
          <a:prstGeom prst="rect">
            <a:avLst/>
          </a:prstGeom>
          <a:noFill/>
          <a:ln w="9525">
            <a:noFill/>
            <a:miter lim="800000"/>
            <a:headEnd/>
            <a:tailEnd/>
          </a:ln>
        </p:spPr>
        <p:txBody>
          <a:bodyPr wrap="square">
            <a:spAutoFit/>
          </a:bodyPr>
          <a:lstStyle/>
          <a:p>
            <a:pPr algn="just">
              <a:spcBef>
                <a:spcPct val="50000"/>
              </a:spcBef>
            </a:pPr>
            <a:r>
              <a:rPr lang="hu-HU" sz="1600" dirty="0"/>
              <a:t>Az éremnek van </a:t>
            </a:r>
            <a:r>
              <a:rPr lang="hu-HU" sz="1600" b="1" dirty="0"/>
              <a:t>harmadik oldala</a:t>
            </a:r>
            <a:r>
              <a:rPr lang="hu-HU" sz="1600" dirty="0"/>
              <a:t> is, de annak valószínűsége, hogy az érem az élére esik gyakorlati szempontból 0.</a:t>
            </a:r>
          </a:p>
        </p:txBody>
      </p:sp>
      <p:sp>
        <p:nvSpPr>
          <p:cNvPr id="4" name="Rectangle 63"/>
          <p:cNvSpPr>
            <a:spLocks noChangeArrowheads="1"/>
          </p:cNvSpPr>
          <p:nvPr/>
        </p:nvSpPr>
        <p:spPr bwMode="auto">
          <a:xfrm>
            <a:off x="367978" y="1863874"/>
            <a:ext cx="2925762" cy="431800"/>
          </a:xfrm>
          <a:prstGeom prst="rect">
            <a:avLst/>
          </a:prstGeom>
          <a:noFill/>
          <a:ln w="9525">
            <a:solidFill>
              <a:schemeClr val="tx1"/>
            </a:solidFill>
            <a:miter lim="800000"/>
            <a:headEnd/>
            <a:tailEnd/>
          </a:ln>
        </p:spPr>
        <p:txBody>
          <a:bodyPr/>
          <a:lstStyle/>
          <a:p>
            <a:pPr marL="342900" indent="-342900">
              <a:lnSpc>
                <a:spcPct val="90000"/>
              </a:lnSpc>
              <a:spcBef>
                <a:spcPct val="20000"/>
              </a:spcBef>
              <a:buClr>
                <a:schemeClr val="accent1"/>
              </a:buClr>
              <a:buSzPct val="65000"/>
              <a:buFont typeface="Wingdings" pitchFamily="2" charset="2"/>
              <a:buNone/>
            </a:pPr>
            <a:r>
              <a:rPr lang="hu-HU" sz="1700" b="1" dirty="0" smtClean="0"/>
              <a:t>1. </a:t>
            </a:r>
            <a:r>
              <a:rPr lang="hu-HU" sz="1700" b="1" dirty="0"/>
              <a:t>Kísérlet</a:t>
            </a:r>
            <a:r>
              <a:rPr lang="hu-HU" sz="1700" dirty="0"/>
              <a:t> : Pénzfeldobás</a:t>
            </a:r>
          </a:p>
        </p:txBody>
      </p:sp>
      <p:sp>
        <p:nvSpPr>
          <p:cNvPr id="5" name="Text Box 64"/>
          <p:cNvSpPr txBox="1">
            <a:spLocks noChangeArrowheads="1"/>
          </p:cNvSpPr>
          <p:nvPr/>
        </p:nvSpPr>
        <p:spPr bwMode="auto">
          <a:xfrm>
            <a:off x="3968428" y="1844824"/>
            <a:ext cx="2233612" cy="366712"/>
          </a:xfrm>
          <a:prstGeom prst="rect">
            <a:avLst/>
          </a:prstGeom>
          <a:noFill/>
          <a:ln w="9525">
            <a:noFill/>
            <a:miter lim="800000"/>
            <a:headEnd/>
            <a:tailEnd/>
          </a:ln>
        </p:spPr>
        <p:txBody>
          <a:bodyPr>
            <a:spAutoFit/>
          </a:bodyPr>
          <a:lstStyle/>
          <a:p>
            <a:pPr>
              <a:spcBef>
                <a:spcPct val="50000"/>
              </a:spcBef>
            </a:pPr>
            <a:r>
              <a:rPr lang="el-GR" b="1">
                <a:cs typeface="Arial" charset="0"/>
              </a:rPr>
              <a:t>Ω</a:t>
            </a:r>
            <a:r>
              <a:rPr lang="hu-HU" b="1">
                <a:cs typeface="Arial" charset="0"/>
              </a:rPr>
              <a:t> = { </a:t>
            </a:r>
            <a:r>
              <a:rPr lang="hu-HU" b="1">
                <a:solidFill>
                  <a:srgbClr val="990000"/>
                </a:solidFill>
                <a:cs typeface="Arial" charset="0"/>
              </a:rPr>
              <a:t>F</a:t>
            </a:r>
            <a:r>
              <a:rPr lang="hu-HU" b="1">
                <a:cs typeface="Arial" charset="0"/>
              </a:rPr>
              <a:t>ej , </a:t>
            </a:r>
            <a:r>
              <a:rPr lang="hu-HU" b="1">
                <a:solidFill>
                  <a:srgbClr val="990000"/>
                </a:solidFill>
                <a:cs typeface="Arial" charset="0"/>
              </a:rPr>
              <a:t>I</a:t>
            </a:r>
            <a:r>
              <a:rPr lang="hu-HU" b="1">
                <a:cs typeface="Arial" charset="0"/>
              </a:rPr>
              <a:t>rás }</a:t>
            </a:r>
            <a:endParaRPr lang="el-GR" b="1">
              <a:cs typeface="Arial" charset="0"/>
            </a:endParaRPr>
          </a:p>
        </p:txBody>
      </p:sp>
      <p:graphicFrame>
        <p:nvGraphicFramePr>
          <p:cNvPr id="6" name="Object 65"/>
          <p:cNvGraphicFramePr>
            <a:graphicFrameLocks noChangeAspect="1"/>
          </p:cNvGraphicFramePr>
          <p:nvPr/>
        </p:nvGraphicFramePr>
        <p:xfrm>
          <a:off x="6507164" y="1728217"/>
          <a:ext cx="1902980" cy="1484759"/>
        </p:xfrm>
        <a:graphic>
          <a:graphicData uri="http://schemas.openxmlformats.org/presentationml/2006/ole">
            <p:oleObj spid="_x0000_s1026" name="Bitkép" r:id="rId3" imgW="2381582" imgH="1857143" progId="PBrush">
              <p:embed/>
            </p:oleObj>
          </a:graphicData>
        </a:graphic>
      </p:graphicFrame>
      <p:sp>
        <p:nvSpPr>
          <p:cNvPr id="7" name="Rectangle 148"/>
          <p:cNvSpPr>
            <a:spLocks noChangeArrowheads="1"/>
          </p:cNvSpPr>
          <p:nvPr/>
        </p:nvSpPr>
        <p:spPr bwMode="auto">
          <a:xfrm>
            <a:off x="296863" y="966788"/>
            <a:ext cx="8415337" cy="706437"/>
          </a:xfrm>
          <a:prstGeom prst="rect">
            <a:avLst/>
          </a:prstGeom>
          <a:solidFill>
            <a:srgbClr val="FEFFC5"/>
          </a:solidFill>
          <a:ln w="9525" algn="ctr">
            <a:solidFill>
              <a:srgbClr val="FDC6FE"/>
            </a:solidFill>
            <a:miter lim="800000"/>
            <a:headEnd/>
            <a:tailEnd/>
          </a:ln>
        </p:spPr>
        <p:txBody>
          <a:bodyPr>
            <a:spAutoFit/>
          </a:bodyPr>
          <a:lstStyle/>
          <a:p>
            <a:pPr algn="just">
              <a:spcBef>
                <a:spcPct val="20000"/>
              </a:spcBef>
              <a:buClr>
                <a:schemeClr val="accent1"/>
              </a:buClr>
              <a:buSzPct val="65000"/>
              <a:buFont typeface="Wingdings" pitchFamily="2" charset="2"/>
              <a:buNone/>
            </a:pPr>
            <a:r>
              <a:rPr lang="hu-HU" b="1" dirty="0">
                <a:solidFill>
                  <a:srgbClr val="FF0000"/>
                </a:solidFill>
              </a:rPr>
              <a:t>Definíció:</a:t>
            </a:r>
            <a:r>
              <a:rPr lang="hu-HU" b="1" dirty="0"/>
              <a:t> Eseménytér – </a:t>
            </a:r>
            <a:r>
              <a:rPr lang="hu-HU" b="1" dirty="0" smtClean="0"/>
              <a:t>jele </a:t>
            </a:r>
            <a:r>
              <a:rPr lang="el-GR" b="1" dirty="0"/>
              <a:t>Ω</a:t>
            </a:r>
            <a:r>
              <a:rPr lang="hu-HU" b="1" dirty="0">
                <a:latin typeface="GreekC"/>
              </a:rPr>
              <a:t> </a:t>
            </a:r>
            <a:r>
              <a:rPr lang="hu-HU" b="1" dirty="0"/>
              <a:t>(</a:t>
            </a:r>
            <a:r>
              <a:rPr lang="hu-HU" dirty="0"/>
              <a:t>görög nagy </a:t>
            </a:r>
            <a:r>
              <a:rPr lang="hu-HU" dirty="0" err="1"/>
              <a:t>omega</a:t>
            </a:r>
            <a:r>
              <a:rPr lang="hu-HU" b="1" dirty="0"/>
              <a:t>)</a:t>
            </a:r>
            <a:endParaRPr lang="en-US" b="1" dirty="0"/>
          </a:p>
          <a:p>
            <a:pPr algn="just">
              <a:spcBef>
                <a:spcPct val="20000"/>
              </a:spcBef>
              <a:buClr>
                <a:schemeClr val="accent1"/>
              </a:buClr>
              <a:buSzPct val="65000"/>
              <a:buFont typeface="Wingdings" pitchFamily="2" charset="2"/>
              <a:buNone/>
            </a:pPr>
            <a:r>
              <a:rPr lang="hu-HU" dirty="0"/>
              <a:t>Véletlen jelenséggel kapcsolatos összes lehetséges kimenetelek halmaza.</a:t>
            </a:r>
          </a:p>
        </p:txBody>
      </p:sp>
      <p:sp>
        <p:nvSpPr>
          <p:cNvPr id="8" name="Rectangle 135"/>
          <p:cNvSpPr>
            <a:spLocks noChangeArrowheads="1"/>
          </p:cNvSpPr>
          <p:nvPr/>
        </p:nvSpPr>
        <p:spPr bwMode="auto">
          <a:xfrm>
            <a:off x="323528" y="3429000"/>
            <a:ext cx="4977011" cy="360363"/>
          </a:xfrm>
          <a:prstGeom prst="rect">
            <a:avLst/>
          </a:prstGeom>
          <a:noFill/>
          <a:ln w="9525">
            <a:solidFill>
              <a:schemeClr val="tx1"/>
            </a:solidFill>
            <a:miter lim="800000"/>
            <a:headEnd/>
            <a:tailEnd/>
          </a:ln>
        </p:spPr>
        <p:txBody>
          <a:bodyPr/>
          <a:lstStyle/>
          <a:p>
            <a:pPr marL="342900" indent="-342900">
              <a:lnSpc>
                <a:spcPct val="90000"/>
              </a:lnSpc>
              <a:spcBef>
                <a:spcPct val="20000"/>
              </a:spcBef>
              <a:buClr>
                <a:schemeClr val="accent1"/>
              </a:buClr>
              <a:buSzPct val="65000"/>
              <a:buFont typeface="Wingdings" pitchFamily="2" charset="2"/>
              <a:buNone/>
            </a:pPr>
            <a:r>
              <a:rPr lang="hu-HU" sz="1700" b="1" dirty="0" smtClean="0"/>
              <a:t>2. </a:t>
            </a:r>
            <a:r>
              <a:rPr lang="hu-HU" sz="1700" b="1" dirty="0"/>
              <a:t>kísérlet:</a:t>
            </a:r>
            <a:r>
              <a:rPr lang="hu-HU" sz="1700" dirty="0"/>
              <a:t> 6 oldalú szabályos dobókockával dobunk</a:t>
            </a:r>
          </a:p>
        </p:txBody>
      </p:sp>
      <p:sp>
        <p:nvSpPr>
          <p:cNvPr id="9" name="Text Box 136"/>
          <p:cNvSpPr txBox="1">
            <a:spLocks noChangeArrowheads="1"/>
          </p:cNvSpPr>
          <p:nvPr/>
        </p:nvSpPr>
        <p:spPr bwMode="auto">
          <a:xfrm>
            <a:off x="5724128" y="3789040"/>
            <a:ext cx="2736850" cy="366713"/>
          </a:xfrm>
          <a:prstGeom prst="rect">
            <a:avLst/>
          </a:prstGeom>
          <a:noFill/>
          <a:ln w="9525">
            <a:noFill/>
            <a:miter lim="800000"/>
            <a:headEnd/>
            <a:tailEnd/>
          </a:ln>
        </p:spPr>
        <p:txBody>
          <a:bodyPr>
            <a:spAutoFit/>
          </a:bodyPr>
          <a:lstStyle/>
          <a:p>
            <a:pPr algn="ctr">
              <a:spcBef>
                <a:spcPct val="50000"/>
              </a:spcBef>
            </a:pPr>
            <a:r>
              <a:rPr lang="el-GR" b="1" dirty="0">
                <a:cs typeface="Arial" charset="0"/>
              </a:rPr>
              <a:t>Ω</a:t>
            </a:r>
            <a:r>
              <a:rPr lang="hu-HU" b="1" dirty="0">
                <a:cs typeface="Arial" charset="0"/>
              </a:rPr>
              <a:t> = { </a:t>
            </a:r>
            <a:r>
              <a:rPr lang="hu-HU" b="1" dirty="0">
                <a:solidFill>
                  <a:srgbClr val="990000"/>
                </a:solidFill>
                <a:cs typeface="Arial" charset="0"/>
              </a:rPr>
              <a:t>1 ,</a:t>
            </a:r>
            <a:r>
              <a:rPr lang="hu-HU" b="1" dirty="0">
                <a:cs typeface="Arial" charset="0"/>
              </a:rPr>
              <a:t> </a:t>
            </a:r>
            <a:r>
              <a:rPr lang="hu-HU" b="1" dirty="0">
                <a:solidFill>
                  <a:srgbClr val="990000"/>
                </a:solidFill>
                <a:cs typeface="Arial" charset="0"/>
              </a:rPr>
              <a:t>2 , 3 , 4 , 5 , 6 </a:t>
            </a:r>
            <a:r>
              <a:rPr lang="hu-HU" b="1" dirty="0">
                <a:cs typeface="Arial" charset="0"/>
              </a:rPr>
              <a:t> }</a:t>
            </a:r>
            <a:endParaRPr lang="el-GR" b="1" dirty="0">
              <a:cs typeface="Arial" charset="0"/>
            </a:endParaRPr>
          </a:p>
        </p:txBody>
      </p:sp>
      <p:graphicFrame>
        <p:nvGraphicFramePr>
          <p:cNvPr id="10" name="Object 137"/>
          <p:cNvGraphicFramePr>
            <a:graphicFrameLocks noChangeAspect="1"/>
          </p:cNvGraphicFramePr>
          <p:nvPr/>
        </p:nvGraphicFramePr>
        <p:xfrm>
          <a:off x="6057900" y="4187552"/>
          <a:ext cx="2014538" cy="609600"/>
        </p:xfrm>
        <a:graphic>
          <a:graphicData uri="http://schemas.openxmlformats.org/presentationml/2006/ole">
            <p:oleObj spid="_x0000_s1027" name="Bitkép" r:id="rId4" imgW="1476190" imgH="447856" progId="PBrush">
              <p:embed/>
            </p:oleObj>
          </a:graphicData>
        </a:graphic>
      </p:graphicFrame>
      <p:sp>
        <p:nvSpPr>
          <p:cNvPr id="11" name="Text Box 138"/>
          <p:cNvSpPr txBox="1">
            <a:spLocks noChangeArrowheads="1"/>
          </p:cNvSpPr>
          <p:nvPr/>
        </p:nvSpPr>
        <p:spPr bwMode="auto">
          <a:xfrm>
            <a:off x="323528" y="4077072"/>
            <a:ext cx="4985816" cy="584775"/>
          </a:xfrm>
          <a:prstGeom prst="rect">
            <a:avLst/>
          </a:prstGeom>
          <a:noFill/>
          <a:ln w="9525">
            <a:noFill/>
            <a:miter lim="800000"/>
            <a:headEnd/>
            <a:tailEnd/>
          </a:ln>
        </p:spPr>
        <p:txBody>
          <a:bodyPr wrap="square">
            <a:spAutoFit/>
          </a:bodyPr>
          <a:lstStyle/>
          <a:p>
            <a:pPr algn="just">
              <a:spcBef>
                <a:spcPct val="50000"/>
              </a:spcBef>
            </a:pPr>
            <a:r>
              <a:rPr lang="hu-HU" sz="1600" dirty="0"/>
              <a:t>A dobókocka 6 oldalán pontok vannak rendre 1-től 6-ig, </a:t>
            </a:r>
            <a:r>
              <a:rPr lang="hu-HU" sz="1600" dirty="0" smtClean="0"/>
              <a:t> </a:t>
            </a:r>
            <a:br>
              <a:rPr lang="hu-HU" sz="1600" dirty="0" smtClean="0"/>
            </a:br>
            <a:r>
              <a:rPr lang="hu-HU" sz="1600" dirty="0" smtClean="0"/>
              <a:t>a </a:t>
            </a:r>
            <a:r>
              <a:rPr lang="hu-HU" sz="1600" dirty="0"/>
              <a:t>szembelévő  oldalakon a pontok összege 7.</a:t>
            </a:r>
          </a:p>
        </p:txBody>
      </p:sp>
      <p:sp>
        <p:nvSpPr>
          <p:cNvPr id="12" name="Text Box 140"/>
          <p:cNvSpPr txBox="1">
            <a:spLocks noChangeArrowheads="1"/>
          </p:cNvSpPr>
          <p:nvPr/>
        </p:nvSpPr>
        <p:spPr bwMode="auto">
          <a:xfrm>
            <a:off x="5561013" y="3429000"/>
            <a:ext cx="3016250" cy="366712"/>
          </a:xfrm>
          <a:prstGeom prst="rect">
            <a:avLst/>
          </a:prstGeom>
          <a:noFill/>
          <a:ln w="9525" algn="ctr">
            <a:noFill/>
            <a:miter lim="800000"/>
            <a:headEnd/>
            <a:tailEnd/>
          </a:ln>
        </p:spPr>
        <p:txBody>
          <a:bodyPr>
            <a:spAutoFit/>
          </a:bodyPr>
          <a:lstStyle/>
          <a:p>
            <a:pPr algn="ctr">
              <a:spcBef>
                <a:spcPct val="50000"/>
              </a:spcBef>
            </a:pPr>
            <a:r>
              <a:rPr lang="hu-HU" dirty="0"/>
              <a:t>Lehetséges kimenetelek</a:t>
            </a:r>
          </a:p>
        </p:txBody>
      </p:sp>
      <p:sp>
        <p:nvSpPr>
          <p:cNvPr id="13" name="Line 143"/>
          <p:cNvSpPr>
            <a:spLocks noChangeShapeType="1"/>
          </p:cNvSpPr>
          <p:nvPr/>
        </p:nvSpPr>
        <p:spPr bwMode="auto">
          <a:xfrm>
            <a:off x="0" y="3284984"/>
            <a:ext cx="9144000" cy="0"/>
          </a:xfrm>
          <a:prstGeom prst="line">
            <a:avLst/>
          </a:prstGeom>
          <a:noFill/>
          <a:ln w="9525">
            <a:solidFill>
              <a:schemeClr val="tx1"/>
            </a:solidFill>
            <a:prstDash val="sysDot"/>
            <a:round/>
            <a:headEnd/>
            <a:tailEnd/>
          </a:ln>
        </p:spPr>
        <p:txBody>
          <a:bodyPr/>
          <a:lstStyle/>
          <a:p>
            <a:endParaRPr lang="hu-HU"/>
          </a:p>
        </p:txBody>
      </p:sp>
      <p:pic>
        <p:nvPicPr>
          <p:cNvPr id="14" name="Picture 144"/>
          <p:cNvPicPr>
            <a:picLocks noChangeAspect="1" noChangeArrowheads="1"/>
          </p:cNvPicPr>
          <p:nvPr/>
        </p:nvPicPr>
        <p:blipFill>
          <a:blip r:embed="rId5" cstate="print"/>
          <a:srcRect/>
          <a:stretch>
            <a:fillRect/>
          </a:stretch>
        </p:blipFill>
        <p:spPr bwMode="auto">
          <a:xfrm>
            <a:off x="3947132" y="5301208"/>
            <a:ext cx="5034943" cy="931384"/>
          </a:xfrm>
          <a:prstGeom prst="rect">
            <a:avLst/>
          </a:prstGeom>
          <a:noFill/>
          <a:ln w="9525">
            <a:noFill/>
            <a:miter lim="800000"/>
            <a:headEnd/>
            <a:tailEnd/>
          </a:ln>
        </p:spPr>
      </p:pic>
      <p:sp>
        <p:nvSpPr>
          <p:cNvPr id="15" name="Rectangle 147"/>
          <p:cNvSpPr>
            <a:spLocks noChangeArrowheads="1"/>
          </p:cNvSpPr>
          <p:nvPr/>
        </p:nvSpPr>
        <p:spPr bwMode="auto">
          <a:xfrm>
            <a:off x="323528" y="5157192"/>
            <a:ext cx="3644900" cy="1123950"/>
          </a:xfrm>
          <a:prstGeom prst="rect">
            <a:avLst/>
          </a:prstGeom>
          <a:noFill/>
          <a:ln w="9525">
            <a:solidFill>
              <a:schemeClr val="tx1"/>
            </a:solidFill>
            <a:miter lim="800000"/>
            <a:headEnd/>
            <a:tailEnd/>
          </a:ln>
        </p:spPr>
        <p:txBody>
          <a:bodyPr/>
          <a:lstStyle/>
          <a:p>
            <a:pPr algn="just">
              <a:lnSpc>
                <a:spcPct val="90000"/>
              </a:lnSpc>
              <a:spcBef>
                <a:spcPct val="20000"/>
              </a:spcBef>
              <a:buClr>
                <a:schemeClr val="accent1"/>
              </a:buClr>
              <a:buSzPct val="65000"/>
              <a:buFont typeface="Wingdings" pitchFamily="2" charset="2"/>
              <a:buNone/>
            </a:pPr>
            <a:r>
              <a:rPr lang="hu-HU" sz="1700" b="1" dirty="0" smtClean="0"/>
              <a:t>3. kísérlet: Szabályos poliéderek</a:t>
            </a:r>
            <a:r>
              <a:rPr lang="hu-HU" sz="1700" dirty="0" smtClean="0"/>
              <a:t> </a:t>
            </a:r>
            <a:endParaRPr lang="hu-HU" sz="1700" dirty="0"/>
          </a:p>
          <a:p>
            <a:pPr algn="just">
              <a:lnSpc>
                <a:spcPct val="90000"/>
              </a:lnSpc>
              <a:spcBef>
                <a:spcPct val="20000"/>
              </a:spcBef>
              <a:buClr>
                <a:schemeClr val="accent1"/>
              </a:buClr>
              <a:buSzPct val="65000"/>
              <a:buFont typeface="Wingdings" pitchFamily="2" charset="2"/>
              <a:buNone/>
            </a:pPr>
            <a:r>
              <a:rPr lang="hu-HU" sz="1700" dirty="0"/>
              <a:t>Vannak további szabályos sokszög lapokkal határolt </a:t>
            </a:r>
            <a:r>
              <a:rPr lang="hu-HU" sz="1700" dirty="0" smtClean="0"/>
              <a:t>testek: </a:t>
            </a:r>
          </a:p>
          <a:p>
            <a:pPr algn="just">
              <a:lnSpc>
                <a:spcPct val="90000"/>
              </a:lnSpc>
              <a:spcBef>
                <a:spcPct val="20000"/>
              </a:spcBef>
              <a:buClr>
                <a:schemeClr val="accent1"/>
              </a:buClr>
              <a:buSzPct val="65000"/>
              <a:buFont typeface="Wingdings" pitchFamily="2" charset="2"/>
              <a:buNone/>
            </a:pPr>
            <a:r>
              <a:rPr lang="hu-HU" sz="1700" dirty="0" smtClean="0"/>
              <a:t>pl. 4, 6, 8</a:t>
            </a:r>
            <a:r>
              <a:rPr lang="hu-HU" sz="1700" dirty="0"/>
              <a:t>, 12, 20 oldalúak</a:t>
            </a:r>
          </a:p>
        </p:txBody>
      </p:sp>
      <p:sp>
        <p:nvSpPr>
          <p:cNvPr id="16" name="Line 143"/>
          <p:cNvSpPr>
            <a:spLocks noChangeShapeType="1"/>
          </p:cNvSpPr>
          <p:nvPr/>
        </p:nvSpPr>
        <p:spPr bwMode="auto">
          <a:xfrm>
            <a:off x="36512" y="4941168"/>
            <a:ext cx="9144000" cy="0"/>
          </a:xfrm>
          <a:prstGeom prst="line">
            <a:avLst/>
          </a:prstGeom>
          <a:noFill/>
          <a:ln w="9525">
            <a:solidFill>
              <a:schemeClr val="tx1"/>
            </a:solidFill>
            <a:prstDash val="sysDot"/>
            <a:round/>
            <a:headEnd/>
            <a:tailEnd/>
          </a:ln>
        </p:spPr>
        <p:txBody>
          <a:bodyPr/>
          <a:lstStyle/>
          <a:p>
            <a:endParaRPr lang="hu-HU"/>
          </a:p>
        </p:txBody>
      </p:sp>
      <p:sp>
        <p:nvSpPr>
          <p:cNvPr id="19" name="Dia számának helye 16"/>
          <p:cNvSpPr>
            <a:spLocks noGrp="1"/>
          </p:cNvSpPr>
          <p:nvPr>
            <p:ph type="sldNum" sz="quarter" idx="12"/>
          </p:nvPr>
        </p:nvSpPr>
        <p:spPr>
          <a:xfrm>
            <a:off x="6542856" y="39539"/>
            <a:ext cx="2565648" cy="365125"/>
          </a:xfrm>
        </p:spPr>
        <p:txBody>
          <a:bodyPr/>
          <a:lstStyle/>
          <a:p>
            <a:r>
              <a:rPr lang="hu-HU" dirty="0" err="1" smtClean="0"/>
              <a:t>Valószínűségszámítás</a:t>
            </a:r>
            <a:r>
              <a:rPr lang="hu-HU" dirty="0" smtClean="0"/>
              <a:t> elemei         </a:t>
            </a:r>
            <a:fld id="{022B571B-5BE0-484C-A4F8-67D481F8428A}" type="slidenum">
              <a:rPr lang="hu-HU" smtClean="0"/>
              <a:pPr/>
              <a:t>2</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childTnLst>
                                </p:cTn>
                              </p:par>
                            </p:childTnLst>
                          </p:cTn>
                        </p:par>
                        <p:par>
                          <p:cTn id="32" fill="hold">
                            <p:stCondLst>
                              <p:cond delay="500"/>
                            </p:stCondLst>
                            <p:childTnLst>
                              <p:par>
                                <p:cTn id="33" presetID="2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childTnLst>
                                </p:cTn>
                              </p:par>
                            </p:childTnLst>
                          </p:cTn>
                        </p:par>
                        <p:par>
                          <p:cTn id="53" fill="hold">
                            <p:stCondLst>
                              <p:cond delay="500"/>
                            </p:stCondLst>
                            <p:childTnLst>
                              <p:par>
                                <p:cTn id="54" presetID="23" presetClass="entr" presetSubtype="16"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childTnLst>
                                </p:cTn>
                              </p:par>
                              <p:par>
                                <p:cTn id="64" presetID="23" presetClass="entr" presetSubtype="16"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childTnLst>
                                </p:cTn>
                              </p:par>
                              <p:par>
                                <p:cTn id="74" presetID="23" presetClass="entr" presetSubtype="16"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animBg="1"/>
      <p:bldP spid="8" grpId="0" animBg="1"/>
      <p:bldP spid="9" grpId="0"/>
      <p:bldP spid="11" grpId="0"/>
      <p:bldP spid="12" grpId="0"/>
      <p:bldP spid="13"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85763" y="230188"/>
            <a:ext cx="8461375" cy="633412"/>
          </a:xfrm>
          <a:prstGeom prst="rect">
            <a:avLst/>
          </a:prstGeom>
          <a:noFill/>
          <a:ln w="9525">
            <a:noFill/>
            <a:miter lim="800000"/>
            <a:headEnd/>
            <a:tailEnd/>
          </a:ln>
        </p:spPr>
        <p:txBody>
          <a:bodyPr anchor="ctr"/>
          <a:lstStyle/>
          <a:p>
            <a:r>
              <a:rPr lang="hu-HU" sz="2800">
                <a:solidFill>
                  <a:schemeClr val="tx2"/>
                </a:solidFill>
                <a:latin typeface="Tahoma" pitchFamily="34" charset="0"/>
              </a:rPr>
              <a:t>Alapvető tételek a valószínűségek kiszámítására 3.</a:t>
            </a:r>
          </a:p>
        </p:txBody>
      </p:sp>
      <p:sp>
        <p:nvSpPr>
          <p:cNvPr id="4" name="Text Box 35"/>
          <p:cNvSpPr txBox="1">
            <a:spLocks noChangeArrowheads="1"/>
          </p:cNvSpPr>
          <p:nvPr/>
        </p:nvSpPr>
        <p:spPr bwMode="auto">
          <a:xfrm>
            <a:off x="522288" y="930275"/>
            <a:ext cx="8010525" cy="788988"/>
          </a:xfrm>
          <a:prstGeom prst="rect">
            <a:avLst/>
          </a:prstGeom>
          <a:solidFill>
            <a:srgbClr val="FEFFC5"/>
          </a:solidFill>
          <a:ln w="9525">
            <a:solidFill>
              <a:srgbClr val="FF9966"/>
            </a:solidFill>
            <a:miter lim="800000"/>
            <a:headEnd/>
            <a:tailEnd/>
          </a:ln>
        </p:spPr>
        <p:txBody>
          <a:bodyPr>
            <a:spAutoFit/>
          </a:bodyPr>
          <a:lstStyle/>
          <a:p>
            <a:pPr marL="342900" indent="-342900">
              <a:spcBef>
                <a:spcPct val="50000"/>
              </a:spcBef>
            </a:pPr>
            <a:r>
              <a:rPr lang="hu-HU" b="1">
                <a:solidFill>
                  <a:srgbClr val="FF3300"/>
                </a:solidFill>
              </a:rPr>
              <a:t>TÉTEL</a:t>
            </a:r>
            <a:r>
              <a:rPr lang="hu-HU" b="1"/>
              <a:t>. </a:t>
            </a:r>
            <a:r>
              <a:rPr lang="hu-HU"/>
              <a:t>A különbség esemény valószínűségére fennáll az alábbi azonosság</a:t>
            </a:r>
          </a:p>
          <a:p>
            <a:pPr marL="342900" indent="-342900" algn="ctr">
              <a:spcBef>
                <a:spcPct val="50000"/>
              </a:spcBef>
            </a:pPr>
            <a:r>
              <a:rPr lang="hu-HU"/>
              <a:t> P(A</a:t>
            </a:r>
            <a:r>
              <a:rPr lang="hu-HU">
                <a:cs typeface="Arial" charset="0"/>
              </a:rPr>
              <a:t>−B</a:t>
            </a:r>
            <a:r>
              <a:rPr lang="hu-HU"/>
              <a:t>) = P(A) – P(A</a:t>
            </a:r>
            <a:r>
              <a:rPr lang="en-US">
                <a:cs typeface="Arial" charset="0"/>
              </a:rPr>
              <a:t>·</a:t>
            </a:r>
            <a:r>
              <a:rPr lang="hu-HU"/>
              <a:t>B)</a:t>
            </a:r>
            <a:r>
              <a:rPr lang="hu-HU" b="1"/>
              <a:t> </a:t>
            </a:r>
            <a:endParaRPr lang="hu-HU"/>
          </a:p>
        </p:txBody>
      </p:sp>
      <p:sp>
        <p:nvSpPr>
          <p:cNvPr id="5" name="Text Box 36"/>
          <p:cNvSpPr txBox="1">
            <a:spLocks noChangeArrowheads="1"/>
          </p:cNvSpPr>
          <p:nvPr/>
        </p:nvSpPr>
        <p:spPr bwMode="auto">
          <a:xfrm>
            <a:off x="107950" y="1849438"/>
            <a:ext cx="9036050" cy="2705100"/>
          </a:xfrm>
          <a:prstGeom prst="rect">
            <a:avLst/>
          </a:prstGeom>
          <a:noFill/>
          <a:ln w="9525">
            <a:noFill/>
            <a:miter lim="800000"/>
            <a:headEnd/>
            <a:tailEnd/>
          </a:ln>
        </p:spPr>
        <p:txBody>
          <a:bodyPr>
            <a:spAutoFit/>
          </a:bodyPr>
          <a:lstStyle/>
          <a:p>
            <a:pPr algn="just">
              <a:spcBef>
                <a:spcPct val="50000"/>
              </a:spcBef>
            </a:pPr>
            <a:r>
              <a:rPr lang="hu-HU" b="1"/>
              <a:t>Bizonyítás</a:t>
            </a:r>
          </a:p>
          <a:p>
            <a:pPr>
              <a:spcBef>
                <a:spcPct val="50000"/>
              </a:spcBef>
            </a:pPr>
            <a:r>
              <a:rPr lang="hu-HU"/>
              <a:t>Bármely A és B eseményre </a:t>
            </a:r>
          </a:p>
          <a:p>
            <a:pPr algn="ctr">
              <a:spcBef>
                <a:spcPct val="50000"/>
              </a:spcBef>
            </a:pPr>
            <a:r>
              <a:rPr lang="hu-HU"/>
              <a:t>A = (A</a:t>
            </a:r>
            <a:r>
              <a:rPr lang="hu-HU">
                <a:cs typeface="Arial" charset="0"/>
              </a:rPr>
              <a:t>−B) + (A</a:t>
            </a:r>
            <a:r>
              <a:rPr lang="en-US">
                <a:cs typeface="Arial" charset="0"/>
              </a:rPr>
              <a:t>·</a:t>
            </a:r>
            <a:r>
              <a:rPr lang="hu-HU">
                <a:cs typeface="Arial" charset="0"/>
              </a:rPr>
              <a:t>B)</a:t>
            </a:r>
            <a:r>
              <a:rPr lang="hu-HU"/>
              <a:t> </a:t>
            </a:r>
          </a:p>
          <a:p>
            <a:pPr>
              <a:spcBef>
                <a:spcPct val="50000"/>
              </a:spcBef>
            </a:pPr>
            <a:r>
              <a:rPr lang="hu-HU"/>
              <a:t>Továbbá az (A</a:t>
            </a:r>
            <a:r>
              <a:rPr lang="hu-HU">
                <a:cs typeface="Arial" charset="0"/>
              </a:rPr>
              <a:t>−</a:t>
            </a:r>
            <a:r>
              <a:rPr lang="hu-HU"/>
              <a:t>B) és (A</a:t>
            </a:r>
            <a:r>
              <a:rPr lang="en-US">
                <a:cs typeface="Arial" charset="0"/>
              </a:rPr>
              <a:t>·</a:t>
            </a:r>
            <a:r>
              <a:rPr lang="hu-HU">
                <a:cs typeface="Arial" charset="0"/>
              </a:rPr>
              <a:t>B) </a:t>
            </a:r>
            <a:r>
              <a:rPr lang="hu-HU"/>
              <a:t>események egymást kizárók. Ezért a(3.3) axióma alapján</a:t>
            </a:r>
          </a:p>
          <a:p>
            <a:pPr algn="ctr">
              <a:spcBef>
                <a:spcPct val="50000"/>
              </a:spcBef>
            </a:pPr>
            <a:r>
              <a:rPr lang="hu-HU"/>
              <a:t>P(A) =P(A</a:t>
            </a:r>
            <a:r>
              <a:rPr lang="hu-HU">
                <a:cs typeface="Arial" charset="0"/>
              </a:rPr>
              <a:t>−B) + P(A</a:t>
            </a:r>
            <a:r>
              <a:rPr lang="en-US">
                <a:cs typeface="Arial" charset="0"/>
              </a:rPr>
              <a:t>·</a:t>
            </a:r>
            <a:r>
              <a:rPr lang="hu-HU">
                <a:cs typeface="Arial" charset="0"/>
              </a:rPr>
              <a:t>B)</a:t>
            </a:r>
          </a:p>
          <a:p>
            <a:pPr>
              <a:spcBef>
                <a:spcPct val="50000"/>
              </a:spcBef>
            </a:pPr>
            <a:r>
              <a:rPr lang="hu-HU">
                <a:cs typeface="Arial" charset="0"/>
              </a:rPr>
              <a:t>Az egyenlőség mindkét oldalából kivonva P(A</a:t>
            </a:r>
            <a:r>
              <a:rPr lang="en-US">
                <a:cs typeface="Arial" charset="0"/>
              </a:rPr>
              <a:t>·</a:t>
            </a:r>
            <a:r>
              <a:rPr lang="hu-HU">
                <a:cs typeface="Arial" charset="0"/>
              </a:rPr>
              <a:t>B)-t kapjuk a </a:t>
            </a:r>
            <a:r>
              <a:rPr lang="hu-HU"/>
              <a:t>P(A</a:t>
            </a:r>
            <a:r>
              <a:rPr lang="hu-HU">
                <a:cs typeface="Arial" charset="0"/>
              </a:rPr>
              <a:t>−B</a:t>
            </a:r>
            <a:r>
              <a:rPr lang="hu-HU"/>
              <a:t>) = P(A) – P(A</a:t>
            </a:r>
            <a:r>
              <a:rPr lang="en-US">
                <a:cs typeface="Arial" charset="0"/>
              </a:rPr>
              <a:t>·</a:t>
            </a:r>
            <a:r>
              <a:rPr lang="hu-HU"/>
              <a:t>B)</a:t>
            </a:r>
            <a:r>
              <a:rPr lang="hu-HU" b="1"/>
              <a:t> </a:t>
            </a:r>
            <a:r>
              <a:rPr lang="hu-HU"/>
              <a:t>bizonyítandó azonosságot.</a:t>
            </a:r>
            <a:endParaRPr lang="hu-HU" b="1"/>
          </a:p>
        </p:txBody>
      </p:sp>
      <p:grpSp>
        <p:nvGrpSpPr>
          <p:cNvPr id="6" name="Group 37"/>
          <p:cNvGrpSpPr>
            <a:grpSpLocks/>
          </p:cNvGrpSpPr>
          <p:nvPr/>
        </p:nvGrpSpPr>
        <p:grpSpPr bwMode="auto">
          <a:xfrm>
            <a:off x="3594100" y="4579962"/>
            <a:ext cx="3408363" cy="1657350"/>
            <a:chOff x="1383" y="3067"/>
            <a:chExt cx="2147" cy="1044"/>
          </a:xfrm>
        </p:grpSpPr>
        <p:sp>
          <p:nvSpPr>
            <p:cNvPr id="7" name="Oval 38"/>
            <p:cNvSpPr>
              <a:spLocks noChangeArrowheads="1"/>
            </p:cNvSpPr>
            <p:nvPr/>
          </p:nvSpPr>
          <p:spPr bwMode="auto">
            <a:xfrm>
              <a:off x="2290" y="3113"/>
              <a:ext cx="1180" cy="998"/>
            </a:xfrm>
            <a:prstGeom prst="ellipse">
              <a:avLst/>
            </a:prstGeom>
            <a:solidFill>
              <a:srgbClr val="FFFF00">
                <a:alpha val="52940"/>
              </a:srgbClr>
            </a:solidFill>
            <a:ln w="9525">
              <a:solidFill>
                <a:schemeClr val="tx1"/>
              </a:solidFill>
              <a:round/>
              <a:headEnd/>
              <a:tailEnd/>
            </a:ln>
          </p:spPr>
          <p:txBody>
            <a:bodyPr wrap="none" anchor="ctr"/>
            <a:lstStyle/>
            <a:p>
              <a:endParaRPr lang="hu-HU"/>
            </a:p>
          </p:txBody>
        </p:sp>
        <p:sp>
          <p:nvSpPr>
            <p:cNvPr id="8" name="Text Box 39"/>
            <p:cNvSpPr txBox="1">
              <a:spLocks noChangeArrowheads="1"/>
            </p:cNvSpPr>
            <p:nvPr/>
          </p:nvSpPr>
          <p:spPr bwMode="auto">
            <a:xfrm>
              <a:off x="3288" y="3067"/>
              <a:ext cx="242" cy="240"/>
            </a:xfrm>
            <a:prstGeom prst="rect">
              <a:avLst/>
            </a:prstGeom>
            <a:noFill/>
            <a:ln w="9525">
              <a:noFill/>
              <a:miter lim="800000"/>
              <a:headEnd/>
              <a:tailEnd/>
            </a:ln>
          </p:spPr>
          <p:txBody>
            <a:bodyPr>
              <a:spAutoFit/>
            </a:bodyPr>
            <a:lstStyle/>
            <a:p>
              <a:pPr>
                <a:spcBef>
                  <a:spcPct val="50000"/>
                </a:spcBef>
              </a:pPr>
              <a:r>
                <a:rPr lang="hu-HU" sz="2800" b="1" baseline="-25000"/>
                <a:t>B</a:t>
              </a:r>
            </a:p>
          </p:txBody>
        </p:sp>
        <p:sp>
          <p:nvSpPr>
            <p:cNvPr id="9" name="Oval 40"/>
            <p:cNvSpPr>
              <a:spLocks noChangeArrowheads="1"/>
            </p:cNvSpPr>
            <p:nvPr/>
          </p:nvSpPr>
          <p:spPr bwMode="auto">
            <a:xfrm>
              <a:off x="1429" y="3149"/>
              <a:ext cx="1360" cy="961"/>
            </a:xfrm>
            <a:prstGeom prst="ellipse">
              <a:avLst/>
            </a:prstGeom>
            <a:solidFill>
              <a:srgbClr val="FF0000">
                <a:alpha val="47058"/>
              </a:srgbClr>
            </a:solidFill>
            <a:ln w="9525">
              <a:solidFill>
                <a:schemeClr val="tx1"/>
              </a:solidFill>
              <a:round/>
              <a:headEnd/>
              <a:tailEnd/>
            </a:ln>
          </p:spPr>
          <p:txBody>
            <a:bodyPr wrap="none" anchor="ctr"/>
            <a:lstStyle/>
            <a:p>
              <a:endParaRPr lang="hu-HU"/>
            </a:p>
          </p:txBody>
        </p:sp>
        <p:sp>
          <p:nvSpPr>
            <p:cNvPr id="10" name="Text Box 41"/>
            <p:cNvSpPr txBox="1">
              <a:spLocks noChangeArrowheads="1"/>
            </p:cNvSpPr>
            <p:nvPr/>
          </p:nvSpPr>
          <p:spPr bwMode="auto">
            <a:xfrm>
              <a:off x="1383" y="3158"/>
              <a:ext cx="242" cy="240"/>
            </a:xfrm>
            <a:prstGeom prst="rect">
              <a:avLst/>
            </a:prstGeom>
            <a:noFill/>
            <a:ln w="9525">
              <a:noFill/>
              <a:miter lim="800000"/>
              <a:headEnd/>
              <a:tailEnd/>
            </a:ln>
          </p:spPr>
          <p:txBody>
            <a:bodyPr>
              <a:spAutoFit/>
            </a:bodyPr>
            <a:lstStyle/>
            <a:p>
              <a:pPr>
                <a:spcBef>
                  <a:spcPct val="50000"/>
                </a:spcBef>
              </a:pPr>
              <a:r>
                <a:rPr lang="hu-HU" sz="2800" b="1" baseline="-25000"/>
                <a:t>A</a:t>
              </a:r>
            </a:p>
          </p:txBody>
        </p:sp>
        <p:graphicFrame>
          <p:nvGraphicFramePr>
            <p:cNvPr id="11" name="Object 42"/>
            <p:cNvGraphicFramePr>
              <a:graphicFrameLocks noChangeAspect="1"/>
            </p:cNvGraphicFramePr>
            <p:nvPr/>
          </p:nvGraphicFramePr>
          <p:xfrm>
            <a:off x="1610" y="3475"/>
            <a:ext cx="423" cy="188"/>
          </p:xfrm>
          <a:graphic>
            <a:graphicData uri="http://schemas.openxmlformats.org/presentationml/2006/ole">
              <p:oleObj spid="_x0000_s16386" name="Equation" r:id="rId3" imgW="380880" imgH="164880" progId="">
                <p:embed/>
              </p:oleObj>
            </a:graphicData>
          </a:graphic>
        </p:graphicFrame>
        <p:graphicFrame>
          <p:nvGraphicFramePr>
            <p:cNvPr id="12" name="Object 43"/>
            <p:cNvGraphicFramePr>
              <a:graphicFrameLocks noChangeAspect="1"/>
            </p:cNvGraphicFramePr>
            <p:nvPr/>
          </p:nvGraphicFramePr>
          <p:xfrm>
            <a:off x="2336" y="3475"/>
            <a:ext cx="367" cy="188"/>
          </p:xfrm>
          <a:graphic>
            <a:graphicData uri="http://schemas.openxmlformats.org/presentationml/2006/ole">
              <p:oleObj spid="_x0000_s16387" name="Equation" r:id="rId4" imgW="330120" imgH="164880" progId="">
                <p:embed/>
              </p:oleObj>
            </a:graphicData>
          </a:graphic>
        </p:graphicFrame>
      </p:grpSp>
      <p:sp>
        <p:nvSpPr>
          <p:cNvPr id="13" name="Dia számának helye 16"/>
          <p:cNvSpPr>
            <a:spLocks noGrp="1"/>
          </p:cNvSpPr>
          <p:nvPr>
            <p:ph type="sldNum" sz="quarter" idx="12"/>
          </p:nvPr>
        </p:nvSpPr>
        <p:spPr>
          <a:xfrm>
            <a:off x="6444208" y="39539"/>
            <a:ext cx="2664296" cy="365125"/>
          </a:xfrm>
        </p:spPr>
        <p:txBody>
          <a:bodyPr/>
          <a:lstStyle/>
          <a:p>
            <a:r>
              <a:rPr lang="hu-HU" dirty="0" err="1" smtClean="0"/>
              <a:t>Valószínűségszámítás</a:t>
            </a:r>
            <a:r>
              <a:rPr lang="hu-HU" dirty="0" smtClean="0"/>
              <a:t> elemei         </a:t>
            </a:r>
            <a:fld id="{022B571B-5BE0-484C-A4F8-67D481F8428A}" type="slidenum">
              <a:rPr lang="hu-HU" smtClean="0"/>
              <a:pPr/>
              <a:t>20</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85763" y="230188"/>
            <a:ext cx="8461375" cy="633412"/>
          </a:xfrm>
          <a:prstGeom prst="rect">
            <a:avLst/>
          </a:prstGeom>
          <a:noFill/>
          <a:ln w="9525">
            <a:noFill/>
            <a:miter lim="800000"/>
            <a:headEnd/>
            <a:tailEnd/>
          </a:ln>
        </p:spPr>
        <p:txBody>
          <a:bodyPr anchor="ctr"/>
          <a:lstStyle/>
          <a:p>
            <a:r>
              <a:rPr lang="hu-HU" sz="2800">
                <a:solidFill>
                  <a:schemeClr val="tx2"/>
                </a:solidFill>
                <a:latin typeface="Tahoma" pitchFamily="34" charset="0"/>
              </a:rPr>
              <a:t>Alapvető tételek a valószínűségek kiszámítására 4.</a:t>
            </a:r>
          </a:p>
        </p:txBody>
      </p:sp>
      <p:grpSp>
        <p:nvGrpSpPr>
          <p:cNvPr id="4" name="Group 13"/>
          <p:cNvGrpSpPr>
            <a:grpSpLocks/>
          </p:cNvGrpSpPr>
          <p:nvPr/>
        </p:nvGrpSpPr>
        <p:grpSpPr bwMode="auto">
          <a:xfrm>
            <a:off x="5822950" y="3968750"/>
            <a:ext cx="2663825" cy="1798638"/>
            <a:chOff x="3515" y="3022"/>
            <a:chExt cx="1678" cy="1133"/>
          </a:xfrm>
        </p:grpSpPr>
        <p:sp>
          <p:nvSpPr>
            <p:cNvPr id="5" name="Oval 14"/>
            <p:cNvSpPr>
              <a:spLocks noChangeArrowheads="1"/>
            </p:cNvSpPr>
            <p:nvPr/>
          </p:nvSpPr>
          <p:spPr bwMode="auto">
            <a:xfrm>
              <a:off x="4059" y="3294"/>
              <a:ext cx="680" cy="590"/>
            </a:xfrm>
            <a:prstGeom prst="ellipse">
              <a:avLst/>
            </a:prstGeom>
            <a:solidFill>
              <a:srgbClr val="FFFF00">
                <a:alpha val="74117"/>
              </a:srgbClr>
            </a:solidFill>
            <a:ln w="9525">
              <a:solidFill>
                <a:schemeClr val="tx1"/>
              </a:solidFill>
              <a:round/>
              <a:headEnd/>
              <a:tailEnd/>
            </a:ln>
          </p:spPr>
          <p:txBody>
            <a:bodyPr wrap="none" anchor="ctr"/>
            <a:lstStyle/>
            <a:p>
              <a:endParaRPr lang="hu-HU"/>
            </a:p>
          </p:txBody>
        </p:sp>
        <p:sp>
          <p:nvSpPr>
            <p:cNvPr id="6" name="Text Box 15"/>
            <p:cNvSpPr txBox="1">
              <a:spLocks noChangeArrowheads="1"/>
            </p:cNvSpPr>
            <p:nvPr/>
          </p:nvSpPr>
          <p:spPr bwMode="auto">
            <a:xfrm>
              <a:off x="4286" y="3430"/>
              <a:ext cx="242" cy="240"/>
            </a:xfrm>
            <a:prstGeom prst="rect">
              <a:avLst/>
            </a:prstGeom>
            <a:noFill/>
            <a:ln w="9525">
              <a:noFill/>
              <a:miter lim="800000"/>
              <a:headEnd/>
              <a:tailEnd/>
            </a:ln>
          </p:spPr>
          <p:txBody>
            <a:bodyPr>
              <a:spAutoFit/>
            </a:bodyPr>
            <a:lstStyle/>
            <a:p>
              <a:pPr>
                <a:spcBef>
                  <a:spcPct val="50000"/>
                </a:spcBef>
              </a:pPr>
              <a:r>
                <a:rPr lang="hu-HU" sz="2800" b="1" baseline="-25000"/>
                <a:t>B</a:t>
              </a:r>
            </a:p>
          </p:txBody>
        </p:sp>
        <p:sp>
          <p:nvSpPr>
            <p:cNvPr id="7" name="Oval 16"/>
            <p:cNvSpPr>
              <a:spLocks noChangeArrowheads="1"/>
            </p:cNvSpPr>
            <p:nvPr/>
          </p:nvSpPr>
          <p:spPr bwMode="auto">
            <a:xfrm>
              <a:off x="3515" y="3022"/>
              <a:ext cx="1678" cy="1133"/>
            </a:xfrm>
            <a:prstGeom prst="ellipse">
              <a:avLst/>
            </a:prstGeom>
            <a:solidFill>
              <a:schemeClr val="accent1">
                <a:alpha val="47058"/>
              </a:schemeClr>
            </a:solidFill>
            <a:ln w="9525">
              <a:solidFill>
                <a:schemeClr val="tx1"/>
              </a:solidFill>
              <a:round/>
              <a:headEnd/>
              <a:tailEnd/>
            </a:ln>
          </p:spPr>
          <p:txBody>
            <a:bodyPr wrap="none" anchor="ctr"/>
            <a:lstStyle/>
            <a:p>
              <a:endParaRPr lang="hu-HU"/>
            </a:p>
          </p:txBody>
        </p:sp>
        <p:sp>
          <p:nvSpPr>
            <p:cNvPr id="8" name="Text Box 17"/>
            <p:cNvSpPr txBox="1">
              <a:spLocks noChangeArrowheads="1"/>
            </p:cNvSpPr>
            <p:nvPr/>
          </p:nvSpPr>
          <p:spPr bwMode="auto">
            <a:xfrm>
              <a:off x="3560" y="3022"/>
              <a:ext cx="242" cy="240"/>
            </a:xfrm>
            <a:prstGeom prst="rect">
              <a:avLst/>
            </a:prstGeom>
            <a:noFill/>
            <a:ln w="9525">
              <a:noFill/>
              <a:miter lim="800000"/>
              <a:headEnd/>
              <a:tailEnd/>
            </a:ln>
          </p:spPr>
          <p:txBody>
            <a:bodyPr>
              <a:spAutoFit/>
            </a:bodyPr>
            <a:lstStyle/>
            <a:p>
              <a:pPr>
                <a:spcBef>
                  <a:spcPct val="50000"/>
                </a:spcBef>
              </a:pPr>
              <a:r>
                <a:rPr lang="hu-HU" sz="2800" b="1" baseline="-25000"/>
                <a:t>A</a:t>
              </a:r>
            </a:p>
          </p:txBody>
        </p:sp>
        <p:graphicFrame>
          <p:nvGraphicFramePr>
            <p:cNvPr id="9" name="Object 18"/>
            <p:cNvGraphicFramePr>
              <a:graphicFrameLocks noChangeAspect="1"/>
            </p:cNvGraphicFramePr>
            <p:nvPr/>
          </p:nvGraphicFramePr>
          <p:xfrm>
            <a:off x="3560" y="3475"/>
            <a:ext cx="423" cy="188"/>
          </p:xfrm>
          <a:graphic>
            <a:graphicData uri="http://schemas.openxmlformats.org/presentationml/2006/ole">
              <p:oleObj spid="_x0000_s17410" name="Equation" r:id="rId3" imgW="380880" imgH="164880" progId="">
                <p:embed/>
              </p:oleObj>
            </a:graphicData>
          </a:graphic>
        </p:graphicFrame>
      </p:grpSp>
      <p:grpSp>
        <p:nvGrpSpPr>
          <p:cNvPr id="10" name="Group 19"/>
          <p:cNvGrpSpPr>
            <a:grpSpLocks/>
          </p:cNvGrpSpPr>
          <p:nvPr/>
        </p:nvGrpSpPr>
        <p:grpSpPr bwMode="auto">
          <a:xfrm>
            <a:off x="522288" y="876300"/>
            <a:ext cx="8280400" cy="1382713"/>
            <a:chOff x="45" y="527"/>
            <a:chExt cx="5647" cy="871"/>
          </a:xfrm>
        </p:grpSpPr>
        <p:sp>
          <p:nvSpPr>
            <p:cNvPr id="11" name="Text Box 20"/>
            <p:cNvSpPr txBox="1">
              <a:spLocks noChangeArrowheads="1"/>
            </p:cNvSpPr>
            <p:nvPr/>
          </p:nvSpPr>
          <p:spPr bwMode="auto">
            <a:xfrm>
              <a:off x="45" y="527"/>
              <a:ext cx="5647" cy="871"/>
            </a:xfrm>
            <a:prstGeom prst="rect">
              <a:avLst/>
            </a:prstGeom>
            <a:solidFill>
              <a:srgbClr val="FEFFC5"/>
            </a:solidFill>
            <a:ln w="9525">
              <a:solidFill>
                <a:srgbClr val="FF9966"/>
              </a:solidFill>
              <a:miter lim="800000"/>
              <a:headEnd/>
              <a:tailEnd/>
            </a:ln>
          </p:spPr>
          <p:txBody>
            <a:bodyPr>
              <a:spAutoFit/>
            </a:bodyPr>
            <a:lstStyle/>
            <a:p>
              <a:pPr marL="342900" indent="-342900" algn="just">
                <a:spcBef>
                  <a:spcPct val="50000"/>
                </a:spcBef>
              </a:pPr>
              <a:r>
                <a:rPr lang="hu-HU" b="1" dirty="0">
                  <a:solidFill>
                    <a:srgbClr val="FF3300"/>
                  </a:solidFill>
                </a:rPr>
                <a:t>TÉTEL.</a:t>
              </a:r>
              <a:r>
                <a:rPr lang="hu-HU" b="1" dirty="0"/>
                <a:t> </a:t>
              </a:r>
              <a:r>
                <a:rPr lang="hu-HU" dirty="0"/>
                <a:t> Ha a B esemény bekövetkezése maga után vonja az A esemény bekövetkezését, azaz             , akkor a B esemény valószínűsége nem lehet nagyobb, mint az A esemény valószínűsége</a:t>
              </a:r>
            </a:p>
            <a:p>
              <a:pPr marL="342900" indent="-342900" algn="ctr">
                <a:spcBef>
                  <a:spcPct val="50000"/>
                </a:spcBef>
              </a:pPr>
              <a:r>
                <a:rPr lang="hu-HU" dirty="0"/>
                <a:t>P(B)  </a:t>
              </a:r>
              <a:r>
                <a:rPr lang="hu-HU" sz="2000" dirty="0">
                  <a:latin typeface="Times New Roman" pitchFamily="18" charset="0"/>
                  <a:cs typeface="Times New Roman" pitchFamily="18" charset="0"/>
                </a:rPr>
                <a:t>≤</a:t>
              </a:r>
              <a:r>
                <a:rPr lang="hu-HU" dirty="0"/>
                <a:t>  P(A)</a:t>
              </a:r>
            </a:p>
          </p:txBody>
        </p:sp>
        <p:graphicFrame>
          <p:nvGraphicFramePr>
            <p:cNvPr id="12" name="Object 21"/>
            <p:cNvGraphicFramePr>
              <a:graphicFrameLocks noChangeAspect="1"/>
            </p:cNvGraphicFramePr>
            <p:nvPr/>
          </p:nvGraphicFramePr>
          <p:xfrm>
            <a:off x="744" y="729"/>
            <a:ext cx="453" cy="173"/>
          </p:xfrm>
          <a:graphic>
            <a:graphicData uri="http://schemas.openxmlformats.org/presentationml/2006/ole">
              <p:oleObj spid="_x0000_s17411" name="Equation" r:id="rId4" imgW="431640" imgH="164880" progId="">
                <p:embed/>
              </p:oleObj>
            </a:graphicData>
          </a:graphic>
        </p:graphicFrame>
      </p:grpSp>
      <p:grpSp>
        <p:nvGrpSpPr>
          <p:cNvPr id="13" name="Group 22"/>
          <p:cNvGrpSpPr>
            <a:grpSpLocks/>
          </p:cNvGrpSpPr>
          <p:nvPr/>
        </p:nvGrpSpPr>
        <p:grpSpPr bwMode="auto">
          <a:xfrm>
            <a:off x="107950" y="2276475"/>
            <a:ext cx="9036050" cy="2794000"/>
            <a:chOff x="68" y="1715"/>
            <a:chExt cx="5692" cy="1760"/>
          </a:xfrm>
        </p:grpSpPr>
        <p:sp>
          <p:nvSpPr>
            <p:cNvPr id="14" name="Text Box 23"/>
            <p:cNvSpPr txBox="1">
              <a:spLocks noChangeArrowheads="1"/>
            </p:cNvSpPr>
            <p:nvPr/>
          </p:nvSpPr>
          <p:spPr bwMode="auto">
            <a:xfrm>
              <a:off x="68" y="1715"/>
              <a:ext cx="5692" cy="1760"/>
            </a:xfrm>
            <a:prstGeom prst="rect">
              <a:avLst/>
            </a:prstGeom>
            <a:noFill/>
            <a:ln w="9525">
              <a:noFill/>
              <a:miter lim="800000"/>
              <a:headEnd/>
              <a:tailEnd/>
            </a:ln>
          </p:spPr>
          <p:txBody>
            <a:bodyPr>
              <a:spAutoFit/>
            </a:bodyPr>
            <a:lstStyle/>
            <a:p>
              <a:pPr algn="just">
                <a:spcBef>
                  <a:spcPct val="50000"/>
                </a:spcBef>
              </a:pPr>
              <a:r>
                <a:rPr lang="hu-HU" b="1" dirty="0"/>
                <a:t>Bizonyítás</a:t>
              </a:r>
            </a:p>
            <a:p>
              <a:pPr>
                <a:spcBef>
                  <a:spcPct val="50000"/>
                </a:spcBef>
              </a:pPr>
              <a:r>
                <a:rPr lang="hu-HU" dirty="0"/>
                <a:t>Mivel             , ezért A = (</a:t>
              </a:r>
              <a:r>
                <a:rPr lang="hu-HU" dirty="0" err="1"/>
                <a:t>A</a:t>
              </a:r>
              <a:r>
                <a:rPr lang="hu-HU" dirty="0">
                  <a:cs typeface="Arial" charset="0"/>
                </a:rPr>
                <a:t>−B) + </a:t>
              </a:r>
              <a:r>
                <a:rPr lang="hu-HU" dirty="0" err="1">
                  <a:cs typeface="Arial" charset="0"/>
                </a:rPr>
                <a:t>B</a:t>
              </a:r>
              <a:r>
                <a:rPr lang="hu-HU" dirty="0">
                  <a:cs typeface="Arial" charset="0"/>
                </a:rPr>
                <a:t> és az </a:t>
              </a:r>
              <a:r>
                <a:rPr lang="hu-HU" dirty="0"/>
                <a:t>(A</a:t>
              </a:r>
              <a:r>
                <a:rPr lang="hu-HU" dirty="0">
                  <a:cs typeface="Arial" charset="0"/>
                </a:rPr>
                <a:t>−</a:t>
              </a:r>
              <a:r>
                <a:rPr lang="hu-HU" dirty="0"/>
                <a:t>B) illetve </a:t>
              </a:r>
              <a:r>
                <a:rPr lang="hu-HU" dirty="0">
                  <a:cs typeface="Arial" charset="0"/>
                </a:rPr>
                <a:t>B </a:t>
              </a:r>
              <a:r>
                <a:rPr lang="hu-HU" dirty="0"/>
                <a:t>események egymást kizárók. Tehát a (3.3) axióma alapján</a:t>
              </a:r>
            </a:p>
            <a:p>
              <a:pPr algn="ctr">
                <a:spcBef>
                  <a:spcPct val="50000"/>
                </a:spcBef>
              </a:pPr>
              <a:r>
                <a:rPr lang="hu-HU" dirty="0"/>
                <a:t>P(A) = P(A</a:t>
              </a:r>
              <a:r>
                <a:rPr lang="hu-HU" dirty="0">
                  <a:cs typeface="Arial" charset="0"/>
                </a:rPr>
                <a:t>−B) + P(B)</a:t>
              </a:r>
            </a:p>
            <a:p>
              <a:pPr>
                <a:spcBef>
                  <a:spcPct val="50000"/>
                </a:spcBef>
              </a:pPr>
              <a:r>
                <a:rPr lang="hu-HU" dirty="0">
                  <a:cs typeface="Arial" charset="0"/>
                </a:rPr>
                <a:t>A (3.1) axióma szerint itt </a:t>
              </a:r>
              <a:r>
                <a:rPr lang="hu-HU" dirty="0"/>
                <a:t>P(A</a:t>
              </a:r>
              <a:r>
                <a:rPr lang="hu-HU" dirty="0">
                  <a:cs typeface="Arial" charset="0"/>
                </a:rPr>
                <a:t>−B) </a:t>
              </a:r>
              <a:r>
                <a:rPr lang="hu-HU" sz="2000" dirty="0">
                  <a:cs typeface="Arial" charset="0"/>
                </a:rPr>
                <a:t>≥</a:t>
              </a:r>
              <a:r>
                <a:rPr lang="hu-HU" dirty="0">
                  <a:cs typeface="Arial" charset="0"/>
                </a:rPr>
                <a:t> 0. Ezért  kapjuk a </a:t>
              </a:r>
            </a:p>
            <a:p>
              <a:pPr>
                <a:spcBef>
                  <a:spcPct val="50000"/>
                </a:spcBef>
              </a:pPr>
              <a:r>
                <a:rPr lang="hu-HU" dirty="0"/>
                <a:t>P(A) = P(A – B) + P(B)</a:t>
              </a:r>
              <a:r>
                <a:rPr lang="hu-HU" b="1" dirty="0"/>
                <a:t> </a:t>
              </a:r>
              <a:r>
                <a:rPr lang="hu-HU" sz="2000" dirty="0">
                  <a:cs typeface="Arial" charset="0"/>
                </a:rPr>
                <a:t>≥ </a:t>
              </a:r>
              <a:r>
                <a:rPr lang="hu-HU" dirty="0">
                  <a:cs typeface="Arial" charset="0"/>
                </a:rPr>
                <a:t>P(B)</a:t>
              </a:r>
              <a:r>
                <a:rPr lang="hu-HU" sz="2000" dirty="0">
                  <a:cs typeface="Arial" charset="0"/>
                </a:rPr>
                <a:t> </a:t>
              </a:r>
            </a:p>
            <a:p>
              <a:pPr>
                <a:spcBef>
                  <a:spcPct val="50000"/>
                </a:spcBef>
              </a:pPr>
              <a:r>
                <a:rPr lang="hu-HU" dirty="0"/>
                <a:t>bizonyítandó egyenlőtlenséget.</a:t>
              </a:r>
            </a:p>
          </p:txBody>
        </p:sp>
        <p:graphicFrame>
          <p:nvGraphicFramePr>
            <p:cNvPr id="15" name="Object 24"/>
            <p:cNvGraphicFramePr>
              <a:graphicFrameLocks noChangeAspect="1"/>
            </p:cNvGraphicFramePr>
            <p:nvPr/>
          </p:nvGraphicFramePr>
          <p:xfrm>
            <a:off x="476" y="1987"/>
            <a:ext cx="453" cy="173"/>
          </p:xfrm>
          <a:graphic>
            <a:graphicData uri="http://schemas.openxmlformats.org/presentationml/2006/ole">
              <p:oleObj spid="_x0000_s17412" name="Equation" r:id="rId5" imgW="431640" imgH="164880" progId="">
                <p:embed/>
              </p:oleObj>
            </a:graphicData>
          </a:graphic>
        </p:graphicFrame>
      </p:grpSp>
      <p:sp>
        <p:nvSpPr>
          <p:cNvPr id="16" name="Dia számának helye 16"/>
          <p:cNvSpPr>
            <a:spLocks noGrp="1"/>
          </p:cNvSpPr>
          <p:nvPr>
            <p:ph type="sldNum" sz="quarter" idx="12"/>
          </p:nvPr>
        </p:nvSpPr>
        <p:spPr>
          <a:xfrm>
            <a:off x="6444208" y="39539"/>
            <a:ext cx="2664296" cy="365125"/>
          </a:xfrm>
        </p:spPr>
        <p:txBody>
          <a:bodyPr/>
          <a:lstStyle/>
          <a:p>
            <a:r>
              <a:rPr lang="hu-HU" dirty="0" err="1" smtClean="0"/>
              <a:t>Valószínűségszámítás</a:t>
            </a:r>
            <a:r>
              <a:rPr lang="hu-HU" dirty="0" smtClean="0"/>
              <a:t> elemei         </a:t>
            </a:r>
            <a:fld id="{022B571B-5BE0-484C-A4F8-67D481F8428A}" type="slidenum">
              <a:rPr lang="hu-HU" smtClean="0"/>
              <a:pPr/>
              <a:t>21</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85763" y="230188"/>
            <a:ext cx="8461375" cy="633412"/>
          </a:xfrm>
          <a:prstGeom prst="rect">
            <a:avLst/>
          </a:prstGeom>
          <a:noFill/>
          <a:ln w="9525">
            <a:noFill/>
            <a:miter lim="800000"/>
            <a:headEnd/>
            <a:tailEnd/>
          </a:ln>
        </p:spPr>
        <p:txBody>
          <a:bodyPr anchor="ctr"/>
          <a:lstStyle/>
          <a:p>
            <a:r>
              <a:rPr lang="hu-HU" sz="2800">
                <a:solidFill>
                  <a:schemeClr val="tx2"/>
                </a:solidFill>
                <a:latin typeface="Tahoma" pitchFamily="34" charset="0"/>
              </a:rPr>
              <a:t>Teljes eseményrendszer</a:t>
            </a:r>
          </a:p>
        </p:txBody>
      </p:sp>
      <p:sp>
        <p:nvSpPr>
          <p:cNvPr id="4" name="Text Box 16"/>
          <p:cNvSpPr txBox="1">
            <a:spLocks noChangeArrowheads="1"/>
          </p:cNvSpPr>
          <p:nvPr/>
        </p:nvSpPr>
        <p:spPr bwMode="auto">
          <a:xfrm>
            <a:off x="522288" y="1179513"/>
            <a:ext cx="8101012" cy="1889125"/>
          </a:xfrm>
          <a:prstGeom prst="rect">
            <a:avLst/>
          </a:prstGeom>
          <a:solidFill>
            <a:srgbClr val="FEFFC5"/>
          </a:solidFill>
          <a:ln w="9525">
            <a:solidFill>
              <a:srgbClr val="FF9966"/>
            </a:solidFill>
            <a:miter lim="800000"/>
            <a:headEnd/>
            <a:tailEnd/>
          </a:ln>
        </p:spPr>
        <p:txBody>
          <a:bodyPr>
            <a:spAutoFit/>
          </a:bodyPr>
          <a:lstStyle/>
          <a:p>
            <a:pPr marL="342900" indent="-342900">
              <a:spcBef>
                <a:spcPct val="50000"/>
              </a:spcBef>
            </a:pPr>
            <a:r>
              <a:rPr lang="hu-HU" b="1">
                <a:solidFill>
                  <a:srgbClr val="FF3300"/>
                </a:solidFill>
              </a:rPr>
              <a:t>DEFINÍCIÓ.</a:t>
            </a:r>
            <a:r>
              <a:rPr lang="hu-HU" b="1"/>
              <a:t> Teljes eseményrendszer</a:t>
            </a:r>
          </a:p>
          <a:p>
            <a:pPr marL="342900" indent="-342900">
              <a:spcBef>
                <a:spcPct val="50000"/>
              </a:spcBef>
            </a:pPr>
            <a:r>
              <a:rPr lang="hu-HU" b="1"/>
              <a:t> </a:t>
            </a:r>
            <a:r>
              <a:rPr lang="hu-HU"/>
              <a:t> Az A</a:t>
            </a:r>
            <a:r>
              <a:rPr lang="hu-HU" baseline="-25000"/>
              <a:t>1</a:t>
            </a:r>
            <a:r>
              <a:rPr lang="hu-HU"/>
              <a:t>, A</a:t>
            </a:r>
            <a:r>
              <a:rPr lang="hu-HU" baseline="-25000"/>
              <a:t>2</a:t>
            </a:r>
            <a:r>
              <a:rPr lang="hu-HU"/>
              <a:t>, A</a:t>
            </a:r>
            <a:r>
              <a:rPr lang="hu-HU" baseline="-25000"/>
              <a:t>3</a:t>
            </a:r>
            <a:r>
              <a:rPr lang="hu-HU"/>
              <a:t>, …, A</a:t>
            </a:r>
            <a:r>
              <a:rPr lang="hu-HU" baseline="-25000"/>
              <a:t>n</a:t>
            </a:r>
            <a:r>
              <a:rPr lang="hu-HU"/>
              <a:t> eseményeket teljes eseményrendszernek nevezzük, ha</a:t>
            </a:r>
          </a:p>
          <a:p>
            <a:pPr marL="342900" indent="-342900">
              <a:spcBef>
                <a:spcPct val="50000"/>
              </a:spcBef>
              <a:buFontTx/>
              <a:buAutoNum type="arabicParenBoth"/>
            </a:pPr>
            <a:r>
              <a:rPr lang="hu-HU"/>
              <a:t>Páronként egymást kizárják, azaz  A</a:t>
            </a:r>
            <a:r>
              <a:rPr lang="hu-HU" baseline="-25000"/>
              <a:t>k</a:t>
            </a:r>
            <a:r>
              <a:rPr lang="en-US">
                <a:cs typeface="Arial" charset="0"/>
              </a:rPr>
              <a:t>·</a:t>
            </a:r>
            <a:r>
              <a:rPr lang="hu-HU">
                <a:cs typeface="Arial" charset="0"/>
              </a:rPr>
              <a:t>A</a:t>
            </a:r>
            <a:r>
              <a:rPr lang="hu-HU" baseline="-25000">
                <a:cs typeface="Arial" charset="0"/>
              </a:rPr>
              <a:t>m</a:t>
            </a:r>
            <a:r>
              <a:rPr lang="hu-HU">
                <a:cs typeface="Arial" charset="0"/>
              </a:rPr>
              <a:t>=</a:t>
            </a:r>
            <a:r>
              <a:rPr lang="en-US">
                <a:cs typeface="Arial" charset="0"/>
              </a:rPr>
              <a:t>Ø</a:t>
            </a:r>
            <a:r>
              <a:rPr lang="hu-HU">
                <a:cs typeface="Arial" charset="0"/>
              </a:rPr>
              <a:t> minden k </a:t>
            </a:r>
            <a:r>
              <a:rPr lang="hu-HU">
                <a:latin typeface="Times New Roman" pitchFamily="18" charset="0"/>
                <a:cs typeface="Arial" charset="0"/>
              </a:rPr>
              <a:t>≠</a:t>
            </a:r>
            <a:r>
              <a:rPr lang="hu-HU">
                <a:cs typeface="Arial" charset="0"/>
              </a:rPr>
              <a:t> m különböző indexpár esetén</a:t>
            </a:r>
          </a:p>
          <a:p>
            <a:pPr marL="342900" indent="-342900">
              <a:spcBef>
                <a:spcPct val="50000"/>
              </a:spcBef>
              <a:buFontTx/>
              <a:buAutoNum type="arabicParenBoth"/>
            </a:pPr>
            <a:r>
              <a:rPr lang="hu-HU">
                <a:cs typeface="Arial" charset="0"/>
              </a:rPr>
              <a:t>Összegük kiadja az eseményteret: A</a:t>
            </a:r>
            <a:r>
              <a:rPr lang="hu-HU" baseline="-25000">
                <a:cs typeface="Arial" charset="0"/>
              </a:rPr>
              <a:t>1</a:t>
            </a:r>
            <a:r>
              <a:rPr lang="hu-HU">
                <a:cs typeface="Arial" charset="0"/>
              </a:rPr>
              <a:t>+A</a:t>
            </a:r>
            <a:r>
              <a:rPr lang="hu-HU" baseline="-25000">
                <a:cs typeface="Arial" charset="0"/>
              </a:rPr>
              <a:t>2</a:t>
            </a:r>
            <a:r>
              <a:rPr lang="hu-HU">
                <a:cs typeface="Arial" charset="0"/>
              </a:rPr>
              <a:t>+A</a:t>
            </a:r>
            <a:r>
              <a:rPr lang="hu-HU" baseline="-25000">
                <a:cs typeface="Arial" charset="0"/>
              </a:rPr>
              <a:t>3</a:t>
            </a:r>
            <a:r>
              <a:rPr lang="hu-HU">
                <a:cs typeface="Arial" charset="0"/>
              </a:rPr>
              <a:t>+…+A</a:t>
            </a:r>
            <a:r>
              <a:rPr lang="hu-HU" baseline="-25000">
                <a:cs typeface="Arial" charset="0"/>
              </a:rPr>
              <a:t>n</a:t>
            </a:r>
            <a:r>
              <a:rPr lang="hu-HU">
                <a:cs typeface="Arial" charset="0"/>
              </a:rPr>
              <a:t> = </a:t>
            </a:r>
            <a:r>
              <a:rPr lang="el-GR">
                <a:cs typeface="Arial" charset="0"/>
              </a:rPr>
              <a:t>Ω</a:t>
            </a:r>
            <a:r>
              <a:rPr lang="hu-HU">
                <a:cs typeface="Arial" charset="0"/>
              </a:rPr>
              <a:t>.</a:t>
            </a:r>
            <a:endParaRPr lang="en-US" baseline="-25000">
              <a:cs typeface="Arial" charset="0"/>
            </a:endParaRPr>
          </a:p>
        </p:txBody>
      </p:sp>
      <p:sp>
        <p:nvSpPr>
          <p:cNvPr id="5" name="Text Box 18"/>
          <p:cNvSpPr txBox="1">
            <a:spLocks noChangeArrowheads="1"/>
          </p:cNvSpPr>
          <p:nvPr/>
        </p:nvSpPr>
        <p:spPr bwMode="auto">
          <a:xfrm>
            <a:off x="476250" y="3578225"/>
            <a:ext cx="7875588" cy="2016125"/>
          </a:xfrm>
          <a:prstGeom prst="rect">
            <a:avLst/>
          </a:prstGeom>
          <a:noFill/>
          <a:ln w="9525">
            <a:noFill/>
            <a:miter lim="800000"/>
            <a:headEnd/>
            <a:tailEnd/>
          </a:ln>
        </p:spPr>
        <p:txBody>
          <a:bodyPr>
            <a:spAutoFit/>
          </a:bodyPr>
          <a:lstStyle/>
          <a:p>
            <a:pPr>
              <a:spcBef>
                <a:spcPct val="50000"/>
              </a:spcBef>
            </a:pPr>
            <a:r>
              <a:rPr lang="hu-HU"/>
              <a:t>Legyen  az</a:t>
            </a:r>
          </a:p>
          <a:p>
            <a:pPr algn="ctr">
              <a:spcBef>
                <a:spcPct val="50000"/>
              </a:spcBef>
            </a:pPr>
            <a:r>
              <a:rPr lang="el-GR">
                <a:cs typeface="Arial" charset="0"/>
              </a:rPr>
              <a:t>Ω</a:t>
            </a:r>
            <a:r>
              <a:rPr lang="hu-HU">
                <a:cs typeface="Arial" charset="0"/>
              </a:rPr>
              <a:t> = {</a:t>
            </a:r>
            <a:r>
              <a:rPr lang="el-GR">
                <a:cs typeface="Arial" charset="0"/>
              </a:rPr>
              <a:t>ω</a:t>
            </a:r>
            <a:r>
              <a:rPr lang="hu-HU" baseline="-25000"/>
              <a:t>1</a:t>
            </a:r>
            <a:r>
              <a:rPr lang="hu-HU"/>
              <a:t>, </a:t>
            </a:r>
            <a:r>
              <a:rPr lang="el-GR">
                <a:cs typeface="Arial" charset="0"/>
              </a:rPr>
              <a:t>ω</a:t>
            </a:r>
            <a:r>
              <a:rPr lang="hu-HU" baseline="-25000"/>
              <a:t>2</a:t>
            </a:r>
            <a:r>
              <a:rPr lang="hu-HU"/>
              <a:t>,</a:t>
            </a:r>
            <a:r>
              <a:rPr lang="hu-HU">
                <a:cs typeface="Arial" charset="0"/>
              </a:rPr>
              <a:t> </a:t>
            </a:r>
            <a:r>
              <a:rPr lang="el-GR">
                <a:cs typeface="Arial" charset="0"/>
              </a:rPr>
              <a:t>ω</a:t>
            </a:r>
            <a:r>
              <a:rPr lang="hu-HU" baseline="-25000"/>
              <a:t>3</a:t>
            </a:r>
            <a:r>
              <a:rPr lang="hu-HU"/>
              <a:t>,.., </a:t>
            </a:r>
            <a:r>
              <a:rPr lang="el-GR">
                <a:cs typeface="Arial" charset="0"/>
              </a:rPr>
              <a:t>ω</a:t>
            </a:r>
            <a:r>
              <a:rPr lang="hu-HU" baseline="-25000"/>
              <a:t>n</a:t>
            </a:r>
            <a:r>
              <a:rPr lang="hu-HU"/>
              <a:t>} </a:t>
            </a:r>
          </a:p>
          <a:p>
            <a:pPr algn="just">
              <a:spcBef>
                <a:spcPct val="50000"/>
              </a:spcBef>
            </a:pPr>
            <a:r>
              <a:rPr lang="hu-HU">
                <a:cs typeface="Arial" charset="0"/>
              </a:rPr>
              <a:t>eseménytér elemeinek száma véges | </a:t>
            </a:r>
            <a:r>
              <a:rPr lang="el-GR">
                <a:cs typeface="Arial" charset="0"/>
              </a:rPr>
              <a:t>Ω</a:t>
            </a:r>
            <a:r>
              <a:rPr lang="hu-HU">
                <a:cs typeface="Arial" charset="0"/>
              </a:rPr>
              <a:t> | = n . Ekkor a</a:t>
            </a:r>
            <a:r>
              <a:rPr lang="hu-HU"/>
              <a:t>z A</a:t>
            </a:r>
            <a:r>
              <a:rPr lang="hu-HU" baseline="-25000"/>
              <a:t>1</a:t>
            </a:r>
            <a:r>
              <a:rPr lang="hu-HU"/>
              <a:t>={</a:t>
            </a:r>
            <a:r>
              <a:rPr lang="el-GR">
                <a:cs typeface="Arial" charset="0"/>
              </a:rPr>
              <a:t>ω</a:t>
            </a:r>
            <a:r>
              <a:rPr lang="hu-HU" baseline="-25000"/>
              <a:t>1</a:t>
            </a:r>
            <a:r>
              <a:rPr lang="hu-HU"/>
              <a:t>} , A</a:t>
            </a:r>
            <a:r>
              <a:rPr lang="hu-HU" baseline="-25000"/>
              <a:t>2</a:t>
            </a:r>
            <a:r>
              <a:rPr lang="hu-HU"/>
              <a:t>={</a:t>
            </a:r>
            <a:r>
              <a:rPr lang="el-GR">
                <a:cs typeface="Arial" charset="0"/>
              </a:rPr>
              <a:t>ω</a:t>
            </a:r>
            <a:r>
              <a:rPr lang="hu-HU" baseline="-25000"/>
              <a:t>2</a:t>
            </a:r>
            <a:r>
              <a:rPr lang="hu-HU"/>
              <a:t>},  A</a:t>
            </a:r>
            <a:r>
              <a:rPr lang="hu-HU" baseline="-25000"/>
              <a:t>3 </a:t>
            </a:r>
            <a:r>
              <a:rPr lang="hu-HU"/>
              <a:t>={</a:t>
            </a:r>
            <a:r>
              <a:rPr lang="el-GR">
                <a:cs typeface="Arial" charset="0"/>
              </a:rPr>
              <a:t>ω</a:t>
            </a:r>
            <a:r>
              <a:rPr lang="hu-HU" baseline="-25000"/>
              <a:t>3</a:t>
            </a:r>
            <a:r>
              <a:rPr lang="hu-HU"/>
              <a:t>}, …, A</a:t>
            </a:r>
            <a:r>
              <a:rPr lang="hu-HU" baseline="-25000"/>
              <a:t>n</a:t>
            </a:r>
            <a:r>
              <a:rPr lang="hu-HU"/>
              <a:t> ={</a:t>
            </a:r>
            <a:r>
              <a:rPr lang="el-GR">
                <a:cs typeface="Arial" charset="0"/>
              </a:rPr>
              <a:t>ω</a:t>
            </a:r>
            <a:r>
              <a:rPr lang="hu-HU" baseline="-25000"/>
              <a:t>n</a:t>
            </a:r>
            <a:r>
              <a:rPr lang="hu-HU"/>
              <a:t>} események az </a:t>
            </a:r>
            <a:r>
              <a:rPr lang="el-GR">
                <a:cs typeface="Arial" charset="0"/>
              </a:rPr>
              <a:t>Ω</a:t>
            </a:r>
            <a:r>
              <a:rPr lang="hu-HU">
                <a:cs typeface="Arial" charset="0"/>
              </a:rPr>
              <a:t> különböző elemi eseményeit jelölik. Az </a:t>
            </a:r>
            <a:r>
              <a:rPr lang="hu-HU"/>
              <a:t>A</a:t>
            </a:r>
            <a:r>
              <a:rPr lang="hu-HU" baseline="-25000"/>
              <a:t>1</a:t>
            </a:r>
            <a:r>
              <a:rPr lang="hu-HU"/>
              <a:t>, A</a:t>
            </a:r>
            <a:r>
              <a:rPr lang="hu-HU" baseline="-25000"/>
              <a:t>2</a:t>
            </a:r>
            <a:r>
              <a:rPr lang="hu-HU"/>
              <a:t>, A</a:t>
            </a:r>
            <a:r>
              <a:rPr lang="hu-HU" baseline="-25000"/>
              <a:t>3</a:t>
            </a:r>
            <a:r>
              <a:rPr lang="hu-HU"/>
              <a:t>, …, A</a:t>
            </a:r>
            <a:r>
              <a:rPr lang="hu-HU" baseline="-25000"/>
              <a:t>n</a:t>
            </a:r>
            <a:r>
              <a:rPr lang="hu-HU"/>
              <a:t> események</a:t>
            </a:r>
            <a:r>
              <a:rPr lang="hu-HU">
                <a:cs typeface="Arial" charset="0"/>
              </a:rPr>
              <a:t> nyilvánvalóan </a:t>
            </a:r>
            <a:r>
              <a:rPr lang="hu-HU"/>
              <a:t>teljes eseményrendszert alkotnak.</a:t>
            </a:r>
          </a:p>
        </p:txBody>
      </p:sp>
      <p:sp>
        <p:nvSpPr>
          <p:cNvPr id="6" name="Dia számának helye 16"/>
          <p:cNvSpPr>
            <a:spLocks noGrp="1"/>
          </p:cNvSpPr>
          <p:nvPr>
            <p:ph type="sldNum" sz="quarter" idx="12"/>
          </p:nvPr>
        </p:nvSpPr>
        <p:spPr>
          <a:xfrm>
            <a:off x="6444208" y="39539"/>
            <a:ext cx="2664296" cy="365125"/>
          </a:xfrm>
        </p:spPr>
        <p:txBody>
          <a:bodyPr/>
          <a:lstStyle/>
          <a:p>
            <a:r>
              <a:rPr lang="hu-HU" dirty="0" err="1" smtClean="0"/>
              <a:t>Valószínűségszámítás</a:t>
            </a:r>
            <a:r>
              <a:rPr lang="hu-HU" dirty="0" smtClean="0"/>
              <a:t> elemei         </a:t>
            </a:r>
            <a:fld id="{022B571B-5BE0-484C-A4F8-67D481F8428A}" type="slidenum">
              <a:rPr lang="hu-HU" smtClean="0"/>
              <a:pPr/>
              <a:t>22</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41313" y="908050"/>
            <a:ext cx="8056562" cy="2843213"/>
          </a:xfrm>
          <a:prstGeom prst="rect">
            <a:avLst/>
          </a:prstGeom>
          <a:noFill/>
          <a:ln w="9525">
            <a:noFill/>
            <a:miter lim="800000"/>
            <a:headEnd/>
            <a:tailEnd/>
          </a:ln>
        </p:spPr>
        <p:txBody>
          <a:bodyPr>
            <a:spAutoFit/>
          </a:bodyPr>
          <a:lstStyle/>
          <a:p>
            <a:pPr>
              <a:spcBef>
                <a:spcPct val="50000"/>
              </a:spcBef>
            </a:pPr>
            <a:r>
              <a:rPr lang="hu-HU" b="1" dirty="0"/>
              <a:t>KLASSZIKUS VALÓSZÍNŰSÉGI MEZŐ</a:t>
            </a:r>
          </a:p>
          <a:p>
            <a:pPr algn="just">
              <a:spcBef>
                <a:spcPct val="50000"/>
              </a:spcBef>
            </a:pPr>
            <a:r>
              <a:rPr lang="hu-HU" dirty="0"/>
              <a:t>Tegyük fel, hogy mindegyik elemi esemény egyformán valószínű, tehát</a:t>
            </a:r>
          </a:p>
          <a:p>
            <a:pPr algn="ctr">
              <a:spcBef>
                <a:spcPct val="50000"/>
              </a:spcBef>
            </a:pPr>
            <a:r>
              <a:rPr lang="hu-HU" dirty="0"/>
              <a:t>P(A</a:t>
            </a:r>
            <a:r>
              <a:rPr lang="hu-HU" baseline="-25000" dirty="0"/>
              <a:t>1</a:t>
            </a:r>
            <a:r>
              <a:rPr lang="hu-HU" dirty="0"/>
              <a:t>) = P(A</a:t>
            </a:r>
            <a:r>
              <a:rPr lang="hu-HU" baseline="-25000" dirty="0"/>
              <a:t>2</a:t>
            </a:r>
            <a:r>
              <a:rPr lang="hu-HU" dirty="0"/>
              <a:t>)= P(A</a:t>
            </a:r>
            <a:r>
              <a:rPr lang="hu-HU" baseline="-25000" dirty="0"/>
              <a:t>3</a:t>
            </a:r>
            <a:r>
              <a:rPr lang="hu-HU" dirty="0"/>
              <a:t>)=…= P(A</a:t>
            </a:r>
            <a:r>
              <a:rPr lang="hu-HU" baseline="-25000" dirty="0"/>
              <a:t>n</a:t>
            </a:r>
            <a:r>
              <a:rPr lang="hu-HU" dirty="0"/>
              <a:t>)=p.</a:t>
            </a:r>
          </a:p>
          <a:p>
            <a:pPr>
              <a:spcBef>
                <a:spcPct val="50000"/>
              </a:spcBef>
            </a:pPr>
            <a:r>
              <a:rPr lang="hu-HU" dirty="0">
                <a:cs typeface="Arial" charset="0"/>
              </a:rPr>
              <a:t>Mivel az elemi események páronként kizárók és összegük </a:t>
            </a:r>
            <a:r>
              <a:rPr lang="el-GR" dirty="0">
                <a:cs typeface="Arial" charset="0"/>
              </a:rPr>
              <a:t>Ω</a:t>
            </a:r>
            <a:r>
              <a:rPr lang="hu-HU" dirty="0">
                <a:cs typeface="Arial" charset="0"/>
              </a:rPr>
              <a:t>, ezért</a:t>
            </a:r>
          </a:p>
          <a:p>
            <a:pPr algn="ctr">
              <a:spcBef>
                <a:spcPct val="50000"/>
              </a:spcBef>
            </a:pPr>
            <a:r>
              <a:rPr lang="hu-HU" dirty="0">
                <a:cs typeface="Arial" charset="0"/>
              </a:rPr>
              <a:t> P(A</a:t>
            </a:r>
            <a:r>
              <a:rPr lang="hu-HU" baseline="-25000" dirty="0">
                <a:cs typeface="Arial" charset="0"/>
              </a:rPr>
              <a:t>1</a:t>
            </a:r>
            <a:r>
              <a:rPr lang="hu-HU" dirty="0">
                <a:cs typeface="Arial" charset="0"/>
              </a:rPr>
              <a:t>+A</a:t>
            </a:r>
            <a:r>
              <a:rPr lang="hu-HU" baseline="-25000" dirty="0">
                <a:cs typeface="Arial" charset="0"/>
              </a:rPr>
              <a:t>2</a:t>
            </a:r>
            <a:r>
              <a:rPr lang="hu-HU" dirty="0">
                <a:cs typeface="Arial" charset="0"/>
              </a:rPr>
              <a:t>+A</a:t>
            </a:r>
            <a:r>
              <a:rPr lang="hu-HU" baseline="-25000" dirty="0">
                <a:cs typeface="Arial" charset="0"/>
              </a:rPr>
              <a:t>3</a:t>
            </a:r>
            <a:r>
              <a:rPr lang="hu-HU" dirty="0">
                <a:cs typeface="Arial" charset="0"/>
              </a:rPr>
              <a:t>+…+A</a:t>
            </a:r>
            <a:r>
              <a:rPr lang="hu-HU" baseline="-25000" dirty="0">
                <a:cs typeface="Arial" charset="0"/>
              </a:rPr>
              <a:t>n</a:t>
            </a:r>
            <a:r>
              <a:rPr lang="hu-HU" dirty="0">
                <a:cs typeface="Arial" charset="0"/>
              </a:rPr>
              <a:t> ) = P(A</a:t>
            </a:r>
            <a:r>
              <a:rPr lang="hu-HU" baseline="-25000" dirty="0">
                <a:cs typeface="Arial" charset="0"/>
              </a:rPr>
              <a:t>1</a:t>
            </a:r>
            <a:r>
              <a:rPr lang="hu-HU" dirty="0">
                <a:cs typeface="Arial" charset="0"/>
              </a:rPr>
              <a:t>)+P(A</a:t>
            </a:r>
            <a:r>
              <a:rPr lang="hu-HU" baseline="-25000" dirty="0">
                <a:cs typeface="Arial" charset="0"/>
              </a:rPr>
              <a:t>2</a:t>
            </a:r>
            <a:r>
              <a:rPr lang="hu-HU" dirty="0">
                <a:cs typeface="Arial" charset="0"/>
              </a:rPr>
              <a:t>)+P(A</a:t>
            </a:r>
            <a:r>
              <a:rPr lang="hu-HU" baseline="-25000" dirty="0">
                <a:cs typeface="Arial" charset="0"/>
              </a:rPr>
              <a:t>3</a:t>
            </a:r>
            <a:r>
              <a:rPr lang="hu-HU" dirty="0">
                <a:cs typeface="Arial" charset="0"/>
              </a:rPr>
              <a:t>) +…+P(A</a:t>
            </a:r>
            <a:r>
              <a:rPr lang="hu-HU" baseline="-25000" dirty="0">
                <a:cs typeface="Arial" charset="0"/>
              </a:rPr>
              <a:t>n</a:t>
            </a:r>
            <a:r>
              <a:rPr lang="hu-HU" dirty="0">
                <a:cs typeface="Arial" charset="0"/>
              </a:rPr>
              <a:t> ) = n</a:t>
            </a:r>
            <a:r>
              <a:rPr lang="en-US" dirty="0">
                <a:cs typeface="Arial" charset="0"/>
              </a:rPr>
              <a:t>·</a:t>
            </a:r>
            <a:r>
              <a:rPr lang="hu-HU" dirty="0">
                <a:cs typeface="Arial" charset="0"/>
              </a:rPr>
              <a:t>p=1.</a:t>
            </a:r>
          </a:p>
          <a:p>
            <a:pPr>
              <a:spcBef>
                <a:spcPct val="50000"/>
              </a:spcBef>
            </a:pPr>
            <a:r>
              <a:rPr lang="hu-HU" dirty="0">
                <a:cs typeface="Arial" charset="0"/>
              </a:rPr>
              <a:t>Így azt kapjuk, hogy </a:t>
            </a:r>
          </a:p>
          <a:p>
            <a:pPr>
              <a:spcBef>
                <a:spcPct val="50000"/>
              </a:spcBef>
            </a:pPr>
            <a:endParaRPr lang="en-US" dirty="0">
              <a:cs typeface="Arial" charset="0"/>
            </a:endParaRPr>
          </a:p>
        </p:txBody>
      </p:sp>
      <p:sp>
        <p:nvSpPr>
          <p:cNvPr id="4" name="Rectangle 3"/>
          <p:cNvSpPr>
            <a:spLocks noChangeArrowheads="1"/>
          </p:cNvSpPr>
          <p:nvPr/>
        </p:nvSpPr>
        <p:spPr bwMode="auto">
          <a:xfrm>
            <a:off x="385763" y="230188"/>
            <a:ext cx="8461375" cy="633412"/>
          </a:xfrm>
          <a:prstGeom prst="rect">
            <a:avLst/>
          </a:prstGeom>
          <a:noFill/>
          <a:ln w="9525">
            <a:noFill/>
            <a:miter lim="800000"/>
            <a:headEnd/>
            <a:tailEnd/>
          </a:ln>
        </p:spPr>
        <p:txBody>
          <a:bodyPr anchor="ctr"/>
          <a:lstStyle/>
          <a:p>
            <a:r>
              <a:rPr lang="hu-HU" sz="2800">
                <a:solidFill>
                  <a:schemeClr val="tx2"/>
                </a:solidFill>
                <a:latin typeface="Tahoma" pitchFamily="34" charset="0"/>
              </a:rPr>
              <a:t>Egyenlő valószínűségű kimenetelek 1.</a:t>
            </a:r>
          </a:p>
        </p:txBody>
      </p:sp>
      <p:graphicFrame>
        <p:nvGraphicFramePr>
          <p:cNvPr id="5" name="Object 6"/>
          <p:cNvGraphicFramePr>
            <a:graphicFrameLocks noChangeAspect="1"/>
          </p:cNvGraphicFramePr>
          <p:nvPr/>
        </p:nvGraphicFramePr>
        <p:xfrm>
          <a:off x="3492500" y="3068638"/>
          <a:ext cx="720725" cy="700087"/>
        </p:xfrm>
        <a:graphic>
          <a:graphicData uri="http://schemas.openxmlformats.org/presentationml/2006/ole">
            <p:oleObj spid="_x0000_s18434" name="Equation" r:id="rId3" imgW="406080" imgH="393480" progId="">
              <p:embed/>
            </p:oleObj>
          </a:graphicData>
        </a:graphic>
      </p:graphicFrame>
      <p:grpSp>
        <p:nvGrpSpPr>
          <p:cNvPr id="6" name="Group 11"/>
          <p:cNvGrpSpPr>
            <a:grpSpLocks/>
          </p:cNvGrpSpPr>
          <p:nvPr/>
        </p:nvGrpSpPr>
        <p:grpSpPr bwMode="auto">
          <a:xfrm>
            <a:off x="250825" y="3833813"/>
            <a:ext cx="8964613" cy="2159000"/>
            <a:chOff x="158" y="2415"/>
            <a:chExt cx="5647" cy="1360"/>
          </a:xfrm>
        </p:grpSpPr>
        <p:sp>
          <p:nvSpPr>
            <p:cNvPr id="7" name="Text Box 9"/>
            <p:cNvSpPr txBox="1">
              <a:spLocks noChangeArrowheads="1"/>
            </p:cNvSpPr>
            <p:nvPr/>
          </p:nvSpPr>
          <p:spPr bwMode="auto">
            <a:xfrm>
              <a:off x="158" y="2415"/>
              <a:ext cx="5647" cy="1271"/>
            </a:xfrm>
            <a:prstGeom prst="rect">
              <a:avLst/>
            </a:prstGeom>
            <a:noFill/>
            <a:ln w="9525">
              <a:noFill/>
              <a:miter lim="800000"/>
              <a:headEnd/>
              <a:tailEnd/>
            </a:ln>
          </p:spPr>
          <p:txBody>
            <a:bodyPr>
              <a:spAutoFit/>
            </a:bodyPr>
            <a:lstStyle/>
            <a:p>
              <a:pPr marL="342900" indent="-342900">
                <a:spcBef>
                  <a:spcPct val="50000"/>
                </a:spcBef>
              </a:pPr>
              <a:r>
                <a:rPr lang="hu-HU" dirty="0"/>
                <a:t>Ha az  </a:t>
              </a:r>
            </a:p>
            <a:p>
              <a:pPr marL="342900" indent="-342900" algn="ctr">
                <a:spcBef>
                  <a:spcPct val="50000"/>
                </a:spcBef>
              </a:pPr>
              <a:r>
                <a:rPr lang="hu-HU" dirty="0">
                  <a:cs typeface="Arial" charset="0"/>
                </a:rPr>
                <a:t>A = {</a:t>
              </a:r>
              <a:r>
                <a:rPr lang="el-GR" dirty="0">
                  <a:cs typeface="Arial" charset="0"/>
                </a:rPr>
                <a:t>ω</a:t>
              </a:r>
              <a:r>
                <a:rPr lang="hu-HU" baseline="-25000" dirty="0"/>
                <a:t>i1</a:t>
              </a:r>
              <a:r>
                <a:rPr lang="hu-HU" dirty="0"/>
                <a:t>, </a:t>
              </a:r>
              <a:r>
                <a:rPr lang="el-GR" dirty="0">
                  <a:cs typeface="Arial" charset="0"/>
                </a:rPr>
                <a:t>ω</a:t>
              </a:r>
              <a:r>
                <a:rPr lang="hu-HU" baseline="-25000" dirty="0">
                  <a:cs typeface="Arial" charset="0"/>
                </a:rPr>
                <a:t>i</a:t>
              </a:r>
              <a:r>
                <a:rPr lang="hu-HU" baseline="-25000" dirty="0"/>
                <a:t>2</a:t>
              </a:r>
              <a:r>
                <a:rPr lang="hu-HU" dirty="0"/>
                <a:t>,</a:t>
              </a:r>
              <a:r>
                <a:rPr lang="hu-HU" dirty="0">
                  <a:cs typeface="Arial" charset="0"/>
                </a:rPr>
                <a:t> </a:t>
              </a:r>
              <a:r>
                <a:rPr lang="el-GR" dirty="0">
                  <a:cs typeface="Arial" charset="0"/>
                </a:rPr>
                <a:t>ω</a:t>
              </a:r>
              <a:r>
                <a:rPr lang="hu-HU" baseline="-25000" dirty="0">
                  <a:cs typeface="Arial" charset="0"/>
                </a:rPr>
                <a:t>i</a:t>
              </a:r>
              <a:r>
                <a:rPr lang="hu-HU" baseline="-25000" dirty="0"/>
                <a:t>3</a:t>
              </a:r>
              <a:r>
                <a:rPr lang="hu-HU" dirty="0"/>
                <a:t>,.., </a:t>
              </a:r>
              <a:r>
                <a:rPr lang="el-GR" dirty="0">
                  <a:cs typeface="Arial" charset="0"/>
                </a:rPr>
                <a:t>ω</a:t>
              </a:r>
              <a:r>
                <a:rPr lang="hu-HU" baseline="-25000" dirty="0" err="1">
                  <a:cs typeface="Arial" charset="0"/>
                </a:rPr>
                <a:t>ik</a:t>
              </a:r>
              <a:r>
                <a:rPr lang="hu-HU" dirty="0"/>
                <a:t>} = A</a:t>
              </a:r>
              <a:r>
                <a:rPr lang="hu-HU" baseline="-25000" dirty="0"/>
                <a:t>i1</a:t>
              </a:r>
              <a:r>
                <a:rPr lang="hu-HU" dirty="0"/>
                <a:t>+ A</a:t>
              </a:r>
              <a:r>
                <a:rPr lang="hu-HU" baseline="-25000" dirty="0"/>
                <a:t>i2</a:t>
              </a:r>
              <a:r>
                <a:rPr lang="hu-HU" dirty="0"/>
                <a:t>+ A</a:t>
              </a:r>
              <a:r>
                <a:rPr lang="hu-HU" baseline="-25000" dirty="0"/>
                <a:t>i3</a:t>
              </a:r>
              <a:r>
                <a:rPr lang="hu-HU" dirty="0"/>
                <a:t> + …+ </a:t>
              </a:r>
              <a:r>
                <a:rPr lang="hu-HU" dirty="0" err="1"/>
                <a:t>A</a:t>
              </a:r>
              <a:r>
                <a:rPr lang="hu-HU" baseline="-25000" dirty="0" err="1"/>
                <a:t>ik</a:t>
              </a:r>
              <a:endParaRPr lang="hu-HU" dirty="0"/>
            </a:p>
            <a:p>
              <a:pPr marL="342900" indent="-342900" algn="just">
                <a:spcBef>
                  <a:spcPct val="50000"/>
                </a:spcBef>
              </a:pPr>
              <a:r>
                <a:rPr lang="hu-HU" dirty="0">
                  <a:cs typeface="Arial" charset="0"/>
                </a:rPr>
                <a:t>esemény k darab elemi eseményt tartalmaz |A| = k, akkor</a:t>
              </a:r>
            </a:p>
            <a:p>
              <a:pPr marL="342900" indent="-342900" algn="just">
                <a:spcBef>
                  <a:spcPct val="50000"/>
                </a:spcBef>
              </a:pPr>
              <a:endParaRPr lang="hu-HU" dirty="0"/>
            </a:p>
            <a:p>
              <a:pPr marL="342900" indent="-342900">
                <a:spcBef>
                  <a:spcPct val="50000"/>
                </a:spcBef>
              </a:pPr>
              <a:r>
                <a:rPr lang="hu-HU" dirty="0"/>
                <a:t>   P(A) = P(A</a:t>
              </a:r>
              <a:r>
                <a:rPr lang="hu-HU" baseline="-25000" dirty="0"/>
                <a:t>i1</a:t>
              </a:r>
              <a:r>
                <a:rPr lang="hu-HU" dirty="0"/>
                <a:t>) + P(A</a:t>
              </a:r>
              <a:r>
                <a:rPr lang="hu-HU" baseline="-25000" dirty="0"/>
                <a:t>i2</a:t>
              </a:r>
              <a:r>
                <a:rPr lang="hu-HU" dirty="0"/>
                <a:t>) + …+ P(</a:t>
              </a:r>
              <a:r>
                <a:rPr lang="hu-HU" dirty="0" err="1"/>
                <a:t>A</a:t>
              </a:r>
              <a:r>
                <a:rPr lang="hu-HU" baseline="-25000" dirty="0" err="1"/>
                <a:t>ik</a:t>
              </a:r>
              <a:r>
                <a:rPr lang="hu-HU" dirty="0"/>
                <a:t>)=</a:t>
              </a:r>
              <a:endParaRPr lang="en-US" dirty="0">
                <a:cs typeface="Arial" charset="0"/>
              </a:endParaRPr>
            </a:p>
          </p:txBody>
        </p:sp>
        <p:graphicFrame>
          <p:nvGraphicFramePr>
            <p:cNvPr id="8" name="Object 10"/>
            <p:cNvGraphicFramePr>
              <a:graphicFrameLocks noChangeAspect="1"/>
            </p:cNvGraphicFramePr>
            <p:nvPr/>
          </p:nvGraphicFramePr>
          <p:xfrm>
            <a:off x="2290" y="3339"/>
            <a:ext cx="2122" cy="436"/>
          </p:xfrm>
          <a:graphic>
            <a:graphicData uri="http://schemas.openxmlformats.org/presentationml/2006/ole">
              <p:oleObj spid="_x0000_s18435" name="Equation" r:id="rId4" imgW="2286000" imgH="469800" progId="">
                <p:embed/>
              </p:oleObj>
            </a:graphicData>
          </a:graphic>
        </p:graphicFrame>
      </p:grpSp>
      <p:sp>
        <p:nvSpPr>
          <p:cNvPr id="9" name="Dia számának helye 16"/>
          <p:cNvSpPr>
            <a:spLocks noGrp="1"/>
          </p:cNvSpPr>
          <p:nvPr>
            <p:ph type="sldNum" sz="quarter" idx="12"/>
          </p:nvPr>
        </p:nvSpPr>
        <p:spPr>
          <a:xfrm>
            <a:off x="6444208" y="39539"/>
            <a:ext cx="2664296" cy="365125"/>
          </a:xfrm>
        </p:spPr>
        <p:txBody>
          <a:bodyPr/>
          <a:lstStyle/>
          <a:p>
            <a:r>
              <a:rPr lang="hu-HU" dirty="0" err="1" smtClean="0"/>
              <a:t>Valószínűségszámítás</a:t>
            </a:r>
            <a:r>
              <a:rPr lang="hu-HU" dirty="0" smtClean="0"/>
              <a:t> elemei         </a:t>
            </a:r>
            <a:fld id="{022B571B-5BE0-484C-A4F8-67D481F8428A}" type="slidenum">
              <a:rPr lang="hu-HU" smtClean="0"/>
              <a:pPr/>
              <a:t>23</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85763" y="230188"/>
            <a:ext cx="8461375" cy="633412"/>
          </a:xfrm>
          <a:prstGeom prst="rect">
            <a:avLst/>
          </a:prstGeom>
          <a:noFill/>
          <a:ln w="9525">
            <a:noFill/>
            <a:miter lim="800000"/>
            <a:headEnd/>
            <a:tailEnd/>
          </a:ln>
        </p:spPr>
        <p:txBody>
          <a:bodyPr anchor="ctr"/>
          <a:lstStyle/>
          <a:p>
            <a:r>
              <a:rPr lang="hu-HU" sz="2800">
                <a:solidFill>
                  <a:schemeClr val="tx2"/>
                </a:solidFill>
                <a:latin typeface="Tahoma" pitchFamily="34" charset="0"/>
              </a:rPr>
              <a:t>Egyenlő valószínűségű kimenetelek 2.</a:t>
            </a:r>
          </a:p>
        </p:txBody>
      </p:sp>
      <p:grpSp>
        <p:nvGrpSpPr>
          <p:cNvPr id="4" name="Group 9"/>
          <p:cNvGrpSpPr>
            <a:grpSpLocks/>
          </p:cNvGrpSpPr>
          <p:nvPr/>
        </p:nvGrpSpPr>
        <p:grpSpPr bwMode="auto">
          <a:xfrm>
            <a:off x="179388" y="954088"/>
            <a:ext cx="8964612" cy="1376362"/>
            <a:chOff x="113" y="1978"/>
            <a:chExt cx="5647" cy="867"/>
          </a:xfrm>
        </p:grpSpPr>
        <p:sp>
          <p:nvSpPr>
            <p:cNvPr id="5" name="Text Box 10"/>
            <p:cNvSpPr txBox="1">
              <a:spLocks noChangeArrowheads="1"/>
            </p:cNvSpPr>
            <p:nvPr/>
          </p:nvSpPr>
          <p:spPr bwMode="auto">
            <a:xfrm>
              <a:off x="113" y="1978"/>
              <a:ext cx="5647" cy="491"/>
            </a:xfrm>
            <a:prstGeom prst="rect">
              <a:avLst/>
            </a:prstGeom>
            <a:noFill/>
            <a:ln w="9525">
              <a:noFill/>
              <a:miter lim="800000"/>
              <a:headEnd/>
              <a:tailEnd/>
            </a:ln>
          </p:spPr>
          <p:txBody>
            <a:bodyPr>
              <a:spAutoFit/>
            </a:bodyPr>
            <a:lstStyle/>
            <a:p>
              <a:pPr marL="342900" indent="-342900">
                <a:spcBef>
                  <a:spcPct val="50000"/>
                </a:spcBef>
              </a:pPr>
              <a:r>
                <a:rPr lang="hu-HU" b="1">
                  <a:solidFill>
                    <a:srgbClr val="FF3300"/>
                  </a:solidFill>
                </a:rPr>
                <a:t>Példa.</a:t>
              </a:r>
              <a:r>
                <a:rPr lang="hu-HU" b="1"/>
                <a:t> Pénzfeldobás</a:t>
              </a:r>
            </a:p>
            <a:p>
              <a:pPr marL="342900" indent="-342900">
                <a:spcBef>
                  <a:spcPct val="50000"/>
                </a:spcBef>
              </a:pPr>
              <a:r>
                <a:rPr lang="hu-HU" b="1"/>
                <a:t> </a:t>
              </a:r>
              <a:r>
                <a:rPr lang="hu-HU"/>
                <a:t> Mivel </a:t>
              </a:r>
              <a:r>
                <a:rPr lang="el-GR">
                  <a:cs typeface="Arial" charset="0"/>
                </a:rPr>
                <a:t>Ω</a:t>
              </a:r>
              <a:r>
                <a:rPr lang="hu-HU">
                  <a:cs typeface="Arial" charset="0"/>
                </a:rPr>
                <a:t> = {Fej} + {Irás}  és szabályos pénzérmét feltételezve P({Fej})=P({Irás}), ezért </a:t>
              </a:r>
              <a:endParaRPr lang="hu-HU"/>
            </a:p>
          </p:txBody>
        </p:sp>
        <p:graphicFrame>
          <p:nvGraphicFramePr>
            <p:cNvPr id="6" name="Object 11"/>
            <p:cNvGraphicFramePr>
              <a:graphicFrameLocks noChangeAspect="1"/>
            </p:cNvGraphicFramePr>
            <p:nvPr/>
          </p:nvGraphicFramePr>
          <p:xfrm>
            <a:off x="1247" y="2478"/>
            <a:ext cx="817" cy="367"/>
          </p:xfrm>
          <a:graphic>
            <a:graphicData uri="http://schemas.openxmlformats.org/presentationml/2006/ole">
              <p:oleObj spid="_x0000_s19458" name="Equation" r:id="rId3" imgW="876240" imgH="393480" progId="">
                <p:embed/>
              </p:oleObj>
            </a:graphicData>
          </a:graphic>
        </p:graphicFrame>
        <p:graphicFrame>
          <p:nvGraphicFramePr>
            <p:cNvPr id="7" name="Object 12"/>
            <p:cNvGraphicFramePr>
              <a:graphicFrameLocks noChangeAspect="1"/>
            </p:cNvGraphicFramePr>
            <p:nvPr/>
          </p:nvGraphicFramePr>
          <p:xfrm>
            <a:off x="2699" y="2478"/>
            <a:ext cx="852" cy="367"/>
          </p:xfrm>
          <a:graphic>
            <a:graphicData uri="http://schemas.openxmlformats.org/presentationml/2006/ole">
              <p:oleObj spid="_x0000_s19459" name="Equation" r:id="rId4" imgW="914400" imgH="393480" progId="">
                <p:embed/>
              </p:oleObj>
            </a:graphicData>
          </a:graphic>
        </p:graphicFrame>
      </p:grpSp>
      <p:grpSp>
        <p:nvGrpSpPr>
          <p:cNvPr id="8" name="Group 13"/>
          <p:cNvGrpSpPr>
            <a:grpSpLocks/>
          </p:cNvGrpSpPr>
          <p:nvPr/>
        </p:nvGrpSpPr>
        <p:grpSpPr bwMode="auto">
          <a:xfrm>
            <a:off x="179388" y="2619375"/>
            <a:ext cx="8964612" cy="1741488"/>
            <a:chOff x="113" y="2473"/>
            <a:chExt cx="5647" cy="1097"/>
          </a:xfrm>
        </p:grpSpPr>
        <p:sp>
          <p:nvSpPr>
            <p:cNvPr id="9" name="Text Box 14"/>
            <p:cNvSpPr txBox="1">
              <a:spLocks noChangeArrowheads="1"/>
            </p:cNvSpPr>
            <p:nvPr/>
          </p:nvSpPr>
          <p:spPr bwMode="auto">
            <a:xfrm>
              <a:off x="113" y="2473"/>
              <a:ext cx="5647" cy="751"/>
            </a:xfrm>
            <a:prstGeom prst="rect">
              <a:avLst/>
            </a:prstGeom>
            <a:noFill/>
            <a:ln w="9525">
              <a:noFill/>
              <a:miter lim="800000"/>
              <a:headEnd/>
              <a:tailEnd/>
            </a:ln>
          </p:spPr>
          <p:txBody>
            <a:bodyPr>
              <a:spAutoFit/>
            </a:bodyPr>
            <a:lstStyle/>
            <a:p>
              <a:pPr marL="342900" indent="-342900">
                <a:spcBef>
                  <a:spcPct val="50000"/>
                </a:spcBef>
              </a:pPr>
              <a:r>
                <a:rPr lang="hu-HU" b="1">
                  <a:solidFill>
                    <a:srgbClr val="FF3300"/>
                  </a:solidFill>
                </a:rPr>
                <a:t>Példa.</a:t>
              </a:r>
              <a:r>
                <a:rPr lang="hu-HU" b="1"/>
                <a:t> Kockadobás</a:t>
              </a:r>
            </a:p>
            <a:p>
              <a:pPr marL="342900" indent="-342900">
                <a:spcBef>
                  <a:spcPct val="50000"/>
                </a:spcBef>
              </a:pPr>
              <a:r>
                <a:rPr lang="hu-HU" b="1"/>
                <a:t> </a:t>
              </a:r>
              <a:r>
                <a:rPr lang="hu-HU"/>
                <a:t> Mivel </a:t>
              </a:r>
              <a:r>
                <a:rPr lang="el-GR">
                  <a:cs typeface="Arial" charset="0"/>
                </a:rPr>
                <a:t>Ω</a:t>
              </a:r>
              <a:r>
                <a:rPr lang="hu-HU">
                  <a:cs typeface="Arial" charset="0"/>
                </a:rPr>
                <a:t> = {1} + {2} + {3} +…+  {6} és szabályos kockát feltételezve</a:t>
              </a:r>
            </a:p>
            <a:p>
              <a:pPr marL="342900" indent="-342900">
                <a:spcBef>
                  <a:spcPct val="50000"/>
                </a:spcBef>
              </a:pPr>
              <a:r>
                <a:rPr lang="hu-HU">
                  <a:cs typeface="Arial" charset="0"/>
                </a:rPr>
                <a:t> P({1})=P({2}) =P({3})=P({4}) =P({5}) =P({6}), ezért </a:t>
              </a:r>
            </a:p>
          </p:txBody>
        </p:sp>
        <p:graphicFrame>
          <p:nvGraphicFramePr>
            <p:cNvPr id="10" name="Object 15"/>
            <p:cNvGraphicFramePr>
              <a:graphicFrameLocks noChangeAspect="1"/>
            </p:cNvGraphicFramePr>
            <p:nvPr/>
          </p:nvGraphicFramePr>
          <p:xfrm>
            <a:off x="793" y="3203"/>
            <a:ext cx="3374" cy="367"/>
          </p:xfrm>
          <a:graphic>
            <a:graphicData uri="http://schemas.openxmlformats.org/presentationml/2006/ole">
              <p:oleObj spid="_x0000_s19460" name="Equation" r:id="rId5" imgW="3619440" imgH="393480" progId="">
                <p:embed/>
              </p:oleObj>
            </a:graphicData>
          </a:graphic>
        </p:graphicFrame>
      </p:grpSp>
      <p:grpSp>
        <p:nvGrpSpPr>
          <p:cNvPr id="11" name="Group 16"/>
          <p:cNvGrpSpPr>
            <a:grpSpLocks/>
          </p:cNvGrpSpPr>
          <p:nvPr/>
        </p:nvGrpSpPr>
        <p:grpSpPr bwMode="auto">
          <a:xfrm>
            <a:off x="179388" y="4610100"/>
            <a:ext cx="8964612" cy="979488"/>
            <a:chOff x="113" y="3569"/>
            <a:chExt cx="5647" cy="617"/>
          </a:xfrm>
        </p:grpSpPr>
        <p:sp>
          <p:nvSpPr>
            <p:cNvPr id="12" name="Text Box 17"/>
            <p:cNvSpPr txBox="1">
              <a:spLocks noChangeArrowheads="1"/>
            </p:cNvSpPr>
            <p:nvPr/>
          </p:nvSpPr>
          <p:spPr bwMode="auto">
            <a:xfrm>
              <a:off x="113" y="3569"/>
              <a:ext cx="5647" cy="231"/>
            </a:xfrm>
            <a:prstGeom prst="rect">
              <a:avLst/>
            </a:prstGeom>
            <a:noFill/>
            <a:ln w="9525">
              <a:noFill/>
              <a:miter lim="800000"/>
              <a:headEnd/>
              <a:tailEnd/>
            </a:ln>
          </p:spPr>
          <p:txBody>
            <a:bodyPr>
              <a:spAutoFit/>
            </a:bodyPr>
            <a:lstStyle/>
            <a:p>
              <a:pPr marL="342900" indent="-342900">
                <a:spcBef>
                  <a:spcPct val="50000"/>
                </a:spcBef>
              </a:pPr>
              <a:r>
                <a:rPr lang="hu-HU"/>
                <a:t>Így pl. a páros dobások valószínűsége</a:t>
              </a:r>
              <a:endParaRPr lang="hu-HU">
                <a:cs typeface="Arial" charset="0"/>
              </a:endParaRPr>
            </a:p>
          </p:txBody>
        </p:sp>
        <p:graphicFrame>
          <p:nvGraphicFramePr>
            <p:cNvPr id="13" name="Object 18"/>
            <p:cNvGraphicFramePr>
              <a:graphicFrameLocks noChangeAspect="1"/>
            </p:cNvGraphicFramePr>
            <p:nvPr/>
          </p:nvGraphicFramePr>
          <p:xfrm>
            <a:off x="567" y="3748"/>
            <a:ext cx="4309" cy="438"/>
          </p:xfrm>
          <a:graphic>
            <a:graphicData uri="http://schemas.openxmlformats.org/presentationml/2006/ole">
              <p:oleObj spid="_x0000_s19461" name="Equation" r:id="rId6" imgW="4622760" imgH="469800" progId="">
                <p:embed/>
              </p:oleObj>
            </a:graphicData>
          </a:graphic>
        </p:graphicFrame>
      </p:grpSp>
      <p:sp>
        <p:nvSpPr>
          <p:cNvPr id="14" name="Dia számának helye 16"/>
          <p:cNvSpPr>
            <a:spLocks noGrp="1"/>
          </p:cNvSpPr>
          <p:nvPr>
            <p:ph type="sldNum" sz="quarter" idx="12"/>
          </p:nvPr>
        </p:nvSpPr>
        <p:spPr>
          <a:xfrm>
            <a:off x="6444208" y="39539"/>
            <a:ext cx="2664296" cy="365125"/>
          </a:xfrm>
        </p:spPr>
        <p:txBody>
          <a:bodyPr/>
          <a:lstStyle/>
          <a:p>
            <a:r>
              <a:rPr lang="hu-HU" dirty="0" err="1" smtClean="0"/>
              <a:t>Valószínűségszámítás</a:t>
            </a:r>
            <a:r>
              <a:rPr lang="hu-HU" dirty="0" smtClean="0"/>
              <a:t> elemei         </a:t>
            </a:r>
            <a:fld id="{022B571B-5BE0-484C-A4F8-67D481F8428A}" type="slidenum">
              <a:rPr lang="hu-HU" smtClean="0"/>
              <a:pPr/>
              <a:t>24</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66738" y="188913"/>
            <a:ext cx="7821686" cy="674687"/>
          </a:xfrm>
          <a:prstGeom prst="rect">
            <a:avLst/>
          </a:prstGeom>
        </p:spPr>
        <p:txBody>
          <a:bodyPr vert="horz" lIns="91440" tIns="1080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hu-HU" sz="32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Eseménytér</a:t>
            </a:r>
            <a:r>
              <a:rPr kumimoji="0" lang="hu-HU" sz="4400" b="0" i="0" u="none" strike="noStrike" kern="1200" cap="none" spc="0" normalizeH="0" baseline="0" noProof="0" dirty="0" smtClean="0">
                <a:ln>
                  <a:noFill/>
                </a:ln>
                <a:solidFill>
                  <a:schemeClr val="tx1"/>
                </a:solidFill>
                <a:effectLst/>
                <a:uLnTx/>
                <a:uFillTx/>
                <a:latin typeface="+mj-lt"/>
                <a:ea typeface="+mj-ea"/>
                <a:cs typeface="+mj-cs"/>
              </a:rPr>
              <a:t> </a:t>
            </a:r>
            <a:r>
              <a:rPr lang="hu-HU" sz="3200" dirty="0" smtClean="0">
                <a:latin typeface="+mj-lt"/>
                <a:ea typeface="+mj-ea"/>
                <a:cs typeface="+mj-cs"/>
              </a:rPr>
              <a:t>2</a:t>
            </a:r>
            <a:r>
              <a:rPr kumimoji="0" lang="hu-HU" sz="32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48"/>
          <p:cNvSpPr>
            <a:spLocks noChangeArrowheads="1"/>
          </p:cNvSpPr>
          <p:nvPr/>
        </p:nvSpPr>
        <p:spPr bwMode="auto">
          <a:xfrm>
            <a:off x="323528" y="919560"/>
            <a:ext cx="3779837" cy="387350"/>
          </a:xfrm>
          <a:prstGeom prst="rect">
            <a:avLst/>
          </a:prstGeom>
          <a:noFill/>
          <a:ln w="9525">
            <a:solidFill>
              <a:schemeClr val="tx1"/>
            </a:solidFill>
            <a:miter lim="800000"/>
            <a:headEnd/>
            <a:tailEnd/>
          </a:ln>
        </p:spPr>
        <p:txBody>
          <a:bodyPr/>
          <a:lstStyle/>
          <a:p>
            <a:pPr marL="342900" indent="-342900">
              <a:lnSpc>
                <a:spcPct val="90000"/>
              </a:lnSpc>
              <a:spcBef>
                <a:spcPct val="20000"/>
              </a:spcBef>
              <a:buClr>
                <a:schemeClr val="accent1"/>
              </a:buClr>
              <a:buSzPct val="65000"/>
              <a:buFont typeface="Wingdings" pitchFamily="2" charset="2"/>
              <a:buNone/>
            </a:pPr>
            <a:r>
              <a:rPr lang="hu-HU" sz="1700" b="1" dirty="0" smtClean="0"/>
              <a:t>4. </a:t>
            </a:r>
            <a:r>
              <a:rPr lang="hu-HU" sz="1700" b="1" dirty="0"/>
              <a:t>Kísérlet</a:t>
            </a:r>
            <a:r>
              <a:rPr lang="hu-HU" sz="1700" dirty="0"/>
              <a:t> : Villanykörte élettartama</a:t>
            </a:r>
          </a:p>
        </p:txBody>
      </p:sp>
      <p:pic>
        <p:nvPicPr>
          <p:cNvPr id="4" name="Picture 93" descr="bulb"/>
          <p:cNvPicPr>
            <a:picLocks noChangeAspect="1" noChangeArrowheads="1"/>
          </p:cNvPicPr>
          <p:nvPr/>
        </p:nvPicPr>
        <p:blipFill>
          <a:blip r:embed="rId3" cstate="print"/>
          <a:srcRect/>
          <a:stretch>
            <a:fillRect/>
          </a:stretch>
        </p:blipFill>
        <p:spPr bwMode="auto">
          <a:xfrm>
            <a:off x="5047928" y="765572"/>
            <a:ext cx="1511300" cy="1511300"/>
          </a:xfrm>
          <a:prstGeom prst="rect">
            <a:avLst/>
          </a:prstGeom>
          <a:noFill/>
          <a:ln w="9525">
            <a:noFill/>
            <a:miter lim="800000"/>
            <a:headEnd/>
            <a:tailEnd/>
          </a:ln>
        </p:spPr>
      </p:pic>
      <p:graphicFrame>
        <p:nvGraphicFramePr>
          <p:cNvPr id="5" name="Object 94"/>
          <p:cNvGraphicFramePr>
            <a:graphicFrameLocks noChangeAspect="1"/>
          </p:cNvGraphicFramePr>
          <p:nvPr/>
        </p:nvGraphicFramePr>
        <p:xfrm>
          <a:off x="899493" y="1841897"/>
          <a:ext cx="2592387" cy="409575"/>
        </p:xfrm>
        <a:graphic>
          <a:graphicData uri="http://schemas.openxmlformats.org/presentationml/2006/ole">
            <p:oleObj spid="_x0000_s2050" name="Equation" r:id="rId4" imgW="1549080" imgH="253800" progId="">
              <p:embed/>
            </p:oleObj>
          </a:graphicData>
        </a:graphic>
      </p:graphicFrame>
      <p:pic>
        <p:nvPicPr>
          <p:cNvPr id="6" name="Picture 95" descr="bulb2"/>
          <p:cNvPicPr>
            <a:picLocks noChangeAspect="1" noChangeArrowheads="1"/>
          </p:cNvPicPr>
          <p:nvPr/>
        </p:nvPicPr>
        <p:blipFill>
          <a:blip r:embed="rId5" cstate="print"/>
          <a:srcRect/>
          <a:stretch>
            <a:fillRect/>
          </a:stretch>
        </p:blipFill>
        <p:spPr bwMode="auto">
          <a:xfrm>
            <a:off x="7164065" y="721122"/>
            <a:ext cx="1401763" cy="1512888"/>
          </a:xfrm>
          <a:prstGeom prst="rect">
            <a:avLst/>
          </a:prstGeom>
          <a:noFill/>
          <a:ln w="9525">
            <a:noFill/>
            <a:miter lim="800000"/>
            <a:headEnd/>
            <a:tailEnd/>
          </a:ln>
        </p:spPr>
      </p:pic>
      <p:sp>
        <p:nvSpPr>
          <p:cNvPr id="7" name="Text Box 96"/>
          <p:cNvSpPr txBox="1">
            <a:spLocks noChangeArrowheads="1"/>
          </p:cNvSpPr>
          <p:nvPr/>
        </p:nvSpPr>
        <p:spPr bwMode="auto">
          <a:xfrm>
            <a:off x="540395" y="1412776"/>
            <a:ext cx="3311525" cy="336550"/>
          </a:xfrm>
          <a:prstGeom prst="rect">
            <a:avLst/>
          </a:prstGeom>
          <a:noFill/>
          <a:ln w="9525">
            <a:noFill/>
            <a:miter lim="800000"/>
            <a:headEnd/>
            <a:tailEnd/>
          </a:ln>
        </p:spPr>
        <p:txBody>
          <a:bodyPr>
            <a:spAutoFit/>
          </a:bodyPr>
          <a:lstStyle/>
          <a:p>
            <a:pPr algn="just">
              <a:spcBef>
                <a:spcPct val="50000"/>
              </a:spcBef>
            </a:pPr>
            <a:r>
              <a:rPr lang="hu-HU" sz="1600" dirty="0"/>
              <a:t>Az élettartam folytonosan változik.</a:t>
            </a:r>
          </a:p>
        </p:txBody>
      </p:sp>
      <p:sp>
        <p:nvSpPr>
          <p:cNvPr id="8" name="Line 110"/>
          <p:cNvSpPr>
            <a:spLocks noChangeShapeType="1"/>
          </p:cNvSpPr>
          <p:nvPr/>
        </p:nvSpPr>
        <p:spPr bwMode="auto">
          <a:xfrm>
            <a:off x="-19050" y="2348880"/>
            <a:ext cx="9144000" cy="0"/>
          </a:xfrm>
          <a:prstGeom prst="line">
            <a:avLst/>
          </a:prstGeom>
          <a:noFill/>
          <a:ln w="9525">
            <a:solidFill>
              <a:schemeClr val="tx1"/>
            </a:solidFill>
            <a:prstDash val="sysDot"/>
            <a:round/>
            <a:headEnd/>
            <a:tailEnd/>
          </a:ln>
        </p:spPr>
        <p:txBody>
          <a:bodyPr/>
          <a:lstStyle/>
          <a:p>
            <a:endParaRPr lang="hu-HU"/>
          </a:p>
        </p:txBody>
      </p:sp>
      <p:pic>
        <p:nvPicPr>
          <p:cNvPr id="9" name="Picture 101"/>
          <p:cNvPicPr>
            <a:picLocks noChangeAspect="1" noChangeArrowheads="1"/>
          </p:cNvPicPr>
          <p:nvPr/>
        </p:nvPicPr>
        <p:blipFill>
          <a:blip r:embed="rId6" cstate="print"/>
          <a:srcRect/>
          <a:stretch>
            <a:fillRect/>
          </a:stretch>
        </p:blipFill>
        <p:spPr bwMode="auto">
          <a:xfrm>
            <a:off x="5085655" y="2790329"/>
            <a:ext cx="1152525" cy="981075"/>
          </a:xfrm>
          <a:prstGeom prst="rect">
            <a:avLst/>
          </a:prstGeom>
          <a:noFill/>
          <a:ln w="9525" algn="ctr">
            <a:noFill/>
            <a:miter lim="800000"/>
            <a:headEnd/>
            <a:tailEnd/>
          </a:ln>
        </p:spPr>
      </p:pic>
      <p:pic>
        <p:nvPicPr>
          <p:cNvPr id="10" name="Picture 102"/>
          <p:cNvPicPr>
            <a:picLocks noChangeAspect="1" noChangeArrowheads="1"/>
          </p:cNvPicPr>
          <p:nvPr/>
        </p:nvPicPr>
        <p:blipFill>
          <a:blip r:embed="rId7" cstate="print"/>
          <a:srcRect/>
          <a:stretch>
            <a:fillRect/>
          </a:stretch>
        </p:blipFill>
        <p:spPr bwMode="auto">
          <a:xfrm>
            <a:off x="7606605" y="2564904"/>
            <a:ext cx="1285875" cy="962025"/>
          </a:xfrm>
          <a:prstGeom prst="rect">
            <a:avLst/>
          </a:prstGeom>
          <a:noFill/>
          <a:ln w="9525" algn="ctr">
            <a:noFill/>
            <a:miter lim="800000"/>
            <a:headEnd/>
            <a:tailEnd/>
          </a:ln>
        </p:spPr>
      </p:pic>
      <p:cxnSp>
        <p:nvCxnSpPr>
          <p:cNvPr id="11" name="AutoShape 106"/>
          <p:cNvCxnSpPr>
            <a:cxnSpLocks noChangeShapeType="1"/>
          </p:cNvCxnSpPr>
          <p:nvPr/>
        </p:nvCxnSpPr>
        <p:spPr bwMode="auto">
          <a:xfrm flipV="1">
            <a:off x="6239768" y="2880817"/>
            <a:ext cx="1366837" cy="490537"/>
          </a:xfrm>
          <a:prstGeom prst="curvedConnector3">
            <a:avLst>
              <a:gd name="adj1" fmla="val 49940"/>
            </a:avLst>
          </a:prstGeom>
          <a:noFill/>
          <a:ln w="9525">
            <a:solidFill>
              <a:schemeClr val="tx1"/>
            </a:solidFill>
            <a:round/>
            <a:headEnd/>
            <a:tailEnd type="arrow" w="med" len="med"/>
          </a:ln>
        </p:spPr>
      </p:cxnSp>
      <p:sp>
        <p:nvSpPr>
          <p:cNvPr id="12" name="Rectangle 107"/>
          <p:cNvSpPr>
            <a:spLocks noChangeArrowheads="1"/>
          </p:cNvSpPr>
          <p:nvPr/>
        </p:nvSpPr>
        <p:spPr bwMode="auto">
          <a:xfrm>
            <a:off x="333697" y="2492896"/>
            <a:ext cx="4589463" cy="404813"/>
          </a:xfrm>
          <a:prstGeom prst="rect">
            <a:avLst/>
          </a:prstGeom>
          <a:noFill/>
          <a:ln w="9525">
            <a:solidFill>
              <a:schemeClr val="tx1"/>
            </a:solidFill>
            <a:miter lim="800000"/>
            <a:headEnd/>
            <a:tailEnd/>
          </a:ln>
        </p:spPr>
        <p:txBody>
          <a:bodyPr/>
          <a:lstStyle/>
          <a:p>
            <a:pPr marL="342900" indent="-342900">
              <a:lnSpc>
                <a:spcPct val="90000"/>
              </a:lnSpc>
              <a:spcBef>
                <a:spcPct val="20000"/>
              </a:spcBef>
              <a:buClr>
                <a:schemeClr val="accent1"/>
              </a:buClr>
              <a:buSzPct val="65000"/>
              <a:buFont typeface="Wingdings" pitchFamily="2" charset="2"/>
              <a:buNone/>
            </a:pPr>
            <a:r>
              <a:rPr lang="hu-HU" sz="1700" b="1" dirty="0" smtClean="0"/>
              <a:t>5. </a:t>
            </a:r>
            <a:r>
              <a:rPr lang="hu-HU" sz="1700" b="1" dirty="0"/>
              <a:t>Kísérlet</a:t>
            </a:r>
            <a:r>
              <a:rPr lang="hu-HU" sz="1700" dirty="0"/>
              <a:t> : Két telefon hívás között eltelt idő</a:t>
            </a:r>
          </a:p>
        </p:txBody>
      </p:sp>
      <p:graphicFrame>
        <p:nvGraphicFramePr>
          <p:cNvPr id="13" name="Object 108"/>
          <p:cNvGraphicFramePr>
            <a:graphicFrameLocks noChangeAspect="1"/>
          </p:cNvGraphicFramePr>
          <p:nvPr/>
        </p:nvGraphicFramePr>
        <p:xfrm>
          <a:off x="971600" y="3356992"/>
          <a:ext cx="2592387" cy="409575"/>
        </p:xfrm>
        <a:graphic>
          <a:graphicData uri="http://schemas.openxmlformats.org/presentationml/2006/ole">
            <p:oleObj spid="_x0000_s2051" name="Equation" r:id="rId8" imgW="1549080" imgH="253800" progId="">
              <p:embed/>
            </p:oleObj>
          </a:graphicData>
        </a:graphic>
      </p:graphicFrame>
      <p:sp>
        <p:nvSpPr>
          <p:cNvPr id="14" name="Text Box 109"/>
          <p:cNvSpPr txBox="1">
            <a:spLocks noChangeArrowheads="1"/>
          </p:cNvSpPr>
          <p:nvPr/>
        </p:nvSpPr>
        <p:spPr bwMode="auto">
          <a:xfrm>
            <a:off x="350391" y="2996953"/>
            <a:ext cx="4365625" cy="338554"/>
          </a:xfrm>
          <a:prstGeom prst="rect">
            <a:avLst/>
          </a:prstGeom>
          <a:noFill/>
          <a:ln w="9525">
            <a:noFill/>
            <a:miter lim="800000"/>
            <a:headEnd/>
            <a:tailEnd/>
          </a:ln>
        </p:spPr>
        <p:txBody>
          <a:bodyPr wrap="square">
            <a:spAutoFit/>
          </a:bodyPr>
          <a:lstStyle/>
          <a:p>
            <a:pPr algn="just">
              <a:spcBef>
                <a:spcPct val="50000"/>
              </a:spcBef>
            </a:pPr>
            <a:r>
              <a:rPr lang="hu-HU" sz="1600" dirty="0"/>
              <a:t>A hívások között eltelt T idő folytonosan változik.</a:t>
            </a:r>
          </a:p>
        </p:txBody>
      </p:sp>
      <p:sp>
        <p:nvSpPr>
          <p:cNvPr id="15" name="Line 110"/>
          <p:cNvSpPr>
            <a:spLocks noChangeShapeType="1"/>
          </p:cNvSpPr>
          <p:nvPr/>
        </p:nvSpPr>
        <p:spPr bwMode="auto">
          <a:xfrm>
            <a:off x="35496" y="3861048"/>
            <a:ext cx="9144000" cy="0"/>
          </a:xfrm>
          <a:prstGeom prst="line">
            <a:avLst/>
          </a:prstGeom>
          <a:noFill/>
          <a:ln w="9525">
            <a:solidFill>
              <a:schemeClr val="tx1"/>
            </a:solidFill>
            <a:prstDash val="sysDot"/>
            <a:round/>
            <a:headEnd/>
            <a:tailEnd/>
          </a:ln>
        </p:spPr>
        <p:txBody>
          <a:bodyPr/>
          <a:lstStyle/>
          <a:p>
            <a:endParaRPr lang="hu-HU"/>
          </a:p>
        </p:txBody>
      </p:sp>
      <p:sp>
        <p:nvSpPr>
          <p:cNvPr id="19" name="Rectangle 107"/>
          <p:cNvSpPr>
            <a:spLocks noChangeArrowheads="1"/>
          </p:cNvSpPr>
          <p:nvPr/>
        </p:nvSpPr>
        <p:spPr bwMode="auto">
          <a:xfrm>
            <a:off x="323528" y="3933056"/>
            <a:ext cx="4896544" cy="404813"/>
          </a:xfrm>
          <a:prstGeom prst="rect">
            <a:avLst/>
          </a:prstGeom>
          <a:noFill/>
          <a:ln w="9525">
            <a:solidFill>
              <a:schemeClr val="tx1"/>
            </a:solidFill>
            <a:miter lim="800000"/>
            <a:headEnd/>
            <a:tailEnd/>
          </a:ln>
        </p:spPr>
        <p:txBody>
          <a:bodyPr/>
          <a:lstStyle/>
          <a:p>
            <a:pPr marL="342900" indent="-342900">
              <a:lnSpc>
                <a:spcPct val="90000"/>
              </a:lnSpc>
              <a:spcBef>
                <a:spcPct val="20000"/>
              </a:spcBef>
              <a:buClr>
                <a:schemeClr val="accent1"/>
              </a:buClr>
              <a:buSzPct val="65000"/>
              <a:buFont typeface="Wingdings" pitchFamily="2" charset="2"/>
              <a:buNone/>
            </a:pPr>
            <a:r>
              <a:rPr lang="hu-HU" sz="1700" b="1" dirty="0" smtClean="0"/>
              <a:t>6. </a:t>
            </a:r>
            <a:r>
              <a:rPr lang="hu-HU" sz="1700" b="1" dirty="0"/>
              <a:t>Kísérlet</a:t>
            </a:r>
            <a:r>
              <a:rPr lang="hu-HU" sz="1700" dirty="0"/>
              <a:t> : </a:t>
            </a:r>
            <a:r>
              <a:rPr lang="hu-HU" sz="1700" dirty="0" smtClean="0"/>
              <a:t>Magyar kártya lapjai közül kihúzunk egyet</a:t>
            </a:r>
            <a:endParaRPr lang="hu-HU" sz="1700" dirty="0"/>
          </a:p>
        </p:txBody>
      </p:sp>
      <p:sp>
        <p:nvSpPr>
          <p:cNvPr id="20" name="Szövegdoboz 19"/>
          <p:cNvSpPr txBox="1"/>
          <p:nvPr/>
        </p:nvSpPr>
        <p:spPr>
          <a:xfrm>
            <a:off x="2843808" y="4365104"/>
            <a:ext cx="3024336" cy="307777"/>
          </a:xfrm>
          <a:prstGeom prst="rect">
            <a:avLst/>
          </a:prstGeom>
          <a:noFill/>
        </p:spPr>
        <p:txBody>
          <a:bodyPr wrap="square" rtlCol="0">
            <a:spAutoFit/>
          </a:bodyPr>
          <a:lstStyle/>
          <a:p>
            <a:r>
              <a:rPr lang="hu-HU" sz="1400" dirty="0" smtClean="0"/>
              <a:t>{ász,király,felső,alsó,X,   IX,    VIII,  VII} </a:t>
            </a:r>
            <a:endParaRPr lang="hu-HU" sz="1400" dirty="0"/>
          </a:p>
        </p:txBody>
      </p:sp>
      <p:sp>
        <p:nvSpPr>
          <p:cNvPr id="21" name="Szövegdoboz 20"/>
          <p:cNvSpPr txBox="1"/>
          <p:nvPr/>
        </p:nvSpPr>
        <p:spPr>
          <a:xfrm>
            <a:off x="1619672" y="4653136"/>
            <a:ext cx="1152128" cy="2031325"/>
          </a:xfrm>
          <a:prstGeom prst="rect">
            <a:avLst/>
          </a:prstGeom>
          <a:noFill/>
        </p:spPr>
        <p:txBody>
          <a:bodyPr wrap="square" rtlCol="0">
            <a:spAutoFit/>
          </a:bodyPr>
          <a:lstStyle/>
          <a:p>
            <a:r>
              <a:rPr lang="hu-HU" dirty="0" smtClean="0"/>
              <a:t>       Piros</a:t>
            </a:r>
          </a:p>
          <a:p>
            <a:endParaRPr lang="hu-HU" dirty="0" smtClean="0"/>
          </a:p>
          <a:p>
            <a:r>
              <a:rPr lang="hu-HU" dirty="0" smtClean="0"/>
              <a:t>        Tök</a:t>
            </a:r>
          </a:p>
          <a:p>
            <a:r>
              <a:rPr lang="el-GR" dirty="0" smtClean="0"/>
              <a:t>Ω</a:t>
            </a:r>
            <a:r>
              <a:rPr lang="hu-HU" dirty="0" smtClean="0"/>
              <a:t>=    </a:t>
            </a:r>
          </a:p>
          <a:p>
            <a:r>
              <a:rPr lang="hu-HU" dirty="0" smtClean="0"/>
              <a:t>        Zöld</a:t>
            </a:r>
          </a:p>
          <a:p>
            <a:endParaRPr lang="hu-HU" dirty="0" smtClean="0"/>
          </a:p>
          <a:p>
            <a:r>
              <a:rPr lang="hu-HU" dirty="0" smtClean="0"/>
              <a:t>        Makk</a:t>
            </a:r>
            <a:endParaRPr lang="hu-HU" dirty="0"/>
          </a:p>
        </p:txBody>
      </p:sp>
      <p:pic>
        <p:nvPicPr>
          <p:cNvPr id="17" name="Picture 2"/>
          <p:cNvPicPr>
            <a:picLocks noChangeAspect="1" noChangeArrowheads="1"/>
          </p:cNvPicPr>
          <p:nvPr/>
        </p:nvPicPr>
        <p:blipFill>
          <a:blip r:embed="rId9" cstate="print"/>
          <a:stretch>
            <a:fillRect/>
          </a:stretch>
        </p:blipFill>
        <p:spPr bwMode="auto">
          <a:xfrm>
            <a:off x="2915816" y="4653136"/>
            <a:ext cx="2736304" cy="2143319"/>
          </a:xfrm>
          <a:prstGeom prst="rect">
            <a:avLst/>
          </a:prstGeom>
          <a:noFill/>
          <a:ln>
            <a:noFill/>
          </a:ln>
        </p:spPr>
      </p:pic>
      <p:sp>
        <p:nvSpPr>
          <p:cNvPr id="24" name="Dia számának helye 16"/>
          <p:cNvSpPr>
            <a:spLocks noGrp="1"/>
          </p:cNvSpPr>
          <p:nvPr>
            <p:ph type="sldNum" sz="quarter" idx="12"/>
          </p:nvPr>
        </p:nvSpPr>
        <p:spPr>
          <a:xfrm>
            <a:off x="6542856" y="39539"/>
            <a:ext cx="2565648" cy="365125"/>
          </a:xfrm>
        </p:spPr>
        <p:txBody>
          <a:bodyPr/>
          <a:lstStyle/>
          <a:p>
            <a:r>
              <a:rPr lang="hu-HU" dirty="0" err="1" smtClean="0"/>
              <a:t>Valószínűségszámítás</a:t>
            </a:r>
            <a:r>
              <a:rPr lang="hu-HU" dirty="0" smtClean="0"/>
              <a:t> elemei         </a:t>
            </a:r>
            <a:fld id="{022B571B-5BE0-484C-A4F8-67D481F8428A}" type="slidenum">
              <a:rPr lang="hu-HU" smtClean="0"/>
              <a:pPr/>
              <a:t>3</a:t>
            </a:fld>
            <a:r>
              <a:rPr lang="hu-HU" dirty="0" smtClean="0"/>
              <a:t>/24</a:t>
            </a:r>
            <a:endParaRPr lang="hu-HU" dirty="0"/>
          </a:p>
        </p:txBody>
      </p:sp>
      <p:sp>
        <p:nvSpPr>
          <p:cNvPr id="25" name="Szövegdoboz 24"/>
          <p:cNvSpPr txBox="1"/>
          <p:nvPr/>
        </p:nvSpPr>
        <p:spPr>
          <a:xfrm>
            <a:off x="5687616" y="6309320"/>
            <a:ext cx="3420888" cy="369332"/>
          </a:xfrm>
          <a:prstGeom prst="rect">
            <a:avLst/>
          </a:prstGeom>
          <a:noFill/>
        </p:spPr>
        <p:txBody>
          <a:bodyPr wrap="square" rtlCol="0">
            <a:spAutoFit/>
          </a:bodyPr>
          <a:lstStyle/>
          <a:p>
            <a:r>
              <a:rPr lang="hu-HU" dirty="0" err="1" smtClean="0"/>
              <a:t>Maple</a:t>
            </a:r>
            <a:r>
              <a:rPr lang="hu-HU" dirty="0" smtClean="0"/>
              <a:t> munkalap: </a:t>
            </a:r>
            <a:r>
              <a:rPr lang="hu-HU" dirty="0" err="1" smtClean="0"/>
              <a:t>mezok.mw</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2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childTnLst>
                                </p:cTn>
                              </p:par>
                            </p:childTnLst>
                          </p:cTn>
                        </p:par>
                        <p:par>
                          <p:cTn id="65" fill="hold">
                            <p:stCondLst>
                              <p:cond delay="500"/>
                            </p:stCondLst>
                            <p:childTnLst>
                              <p:par>
                                <p:cTn id="66" presetID="23" presetClass="entr" presetSubtype="16"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slide(fromBottom)">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slide(fromBottom)">
                                      <p:cBhvr>
                                        <p:cTn id="85" dur="500"/>
                                        <p:tgtEl>
                                          <p:spTgt spid="21"/>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slide(fromBottom)">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mph" presetSubtype="0" fill="hold" nodeType="clickEffect">
                                  <p:stCondLst>
                                    <p:cond delay="0"/>
                                  </p:stCondLst>
                                  <p:childTnLst>
                                    <p:animScale>
                                      <p:cBhvr>
                                        <p:cTn id="92" dur="2000" fill="hold"/>
                                        <p:tgtEl>
                                          <p:spTgt spid="17"/>
                                        </p:tgtEl>
                                      </p:cBhvr>
                                      <p:by x="200000" y="200000"/>
                                    </p:animScale>
                                  </p:childTnLst>
                                </p:cTn>
                              </p:par>
                              <p:par>
                                <p:cTn id="93" presetID="56" presetClass="path" presetSubtype="0" accel="50000" decel="50000" fill="hold" nodeType="withEffect">
                                  <p:stCondLst>
                                    <p:cond delay="0"/>
                                  </p:stCondLst>
                                  <p:childTnLst>
                                    <p:animMotion origin="layout" path="M 4.72222E-6 1.11111E-6 L -0.00764 -0.31597 " pathEditMode="relative" rAng="0" ptsTypes="AA">
                                      <p:cBhvr>
                                        <p:cTn id="94" dur="2000" fill="hold"/>
                                        <p:tgtEl>
                                          <p:spTgt spid="17"/>
                                        </p:tgtEl>
                                        <p:attrNameLst>
                                          <p:attrName>ppt_x</p:attrName>
                                          <p:attrName>ppt_y</p:attrName>
                                        </p:attrNameLst>
                                      </p:cBhvr>
                                      <p:rCtr x="-4" y="-158"/>
                                    </p:animMotion>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2" grpId="0" animBg="1"/>
      <p:bldP spid="14" grpId="0"/>
      <p:bldP spid="15" grpId="0" animBg="1"/>
      <p:bldP spid="19" grpId="0" animBg="1"/>
      <p:bldP spid="20" grpId="0"/>
      <p:bldP spid="21"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ChangeArrowheads="1"/>
          </p:cNvSpPr>
          <p:nvPr/>
        </p:nvSpPr>
        <p:spPr bwMode="auto">
          <a:xfrm>
            <a:off x="476250" y="277813"/>
            <a:ext cx="7740650" cy="541337"/>
          </a:xfrm>
          <a:prstGeom prst="rect">
            <a:avLst/>
          </a:prstGeom>
          <a:noFill/>
          <a:ln w="9525">
            <a:noFill/>
            <a:miter lim="800000"/>
            <a:headEnd/>
            <a:tailEnd/>
          </a:ln>
          <a:effectLst/>
        </p:spPr>
        <p:txBody>
          <a:bodyPr tIns="10800"/>
          <a:lstStyle/>
          <a:p>
            <a:pPr>
              <a:defRPr/>
            </a:pPr>
            <a:r>
              <a:rPr lang="hu-HU" sz="3200" b="1">
                <a:solidFill>
                  <a:schemeClr val="tx2"/>
                </a:solidFill>
                <a:effectLst>
                  <a:outerShdw blurRad="38100" dist="38100" dir="2700000" algn="tl">
                    <a:srgbClr val="C0C0C0"/>
                  </a:outerShdw>
                </a:effectLst>
                <a:latin typeface="Garamond" pitchFamily="18" charset="0"/>
              </a:rPr>
              <a:t>Események</a:t>
            </a:r>
            <a:endParaRPr lang="en-US" sz="4200">
              <a:solidFill>
                <a:schemeClr val="tx2"/>
              </a:solidFill>
              <a:latin typeface="Garamond" pitchFamily="18" charset="0"/>
            </a:endParaRPr>
          </a:p>
        </p:txBody>
      </p:sp>
      <p:sp>
        <p:nvSpPr>
          <p:cNvPr id="6" name="Text Box 4"/>
          <p:cNvSpPr txBox="1">
            <a:spLocks noChangeArrowheads="1"/>
          </p:cNvSpPr>
          <p:nvPr/>
        </p:nvSpPr>
        <p:spPr bwMode="auto">
          <a:xfrm>
            <a:off x="250825" y="836713"/>
            <a:ext cx="8686800" cy="1061829"/>
          </a:xfrm>
          <a:prstGeom prst="rect">
            <a:avLst/>
          </a:prstGeom>
          <a:solidFill>
            <a:srgbClr val="FEFFC5"/>
          </a:solidFill>
          <a:ln w="9525">
            <a:solidFill>
              <a:srgbClr val="FF9966"/>
            </a:solidFill>
            <a:miter lim="800000"/>
            <a:headEnd/>
            <a:tailEnd/>
          </a:ln>
        </p:spPr>
        <p:txBody>
          <a:bodyPr wrap="square">
            <a:spAutoFit/>
          </a:bodyPr>
          <a:lstStyle/>
          <a:p>
            <a:pPr>
              <a:spcBef>
                <a:spcPct val="50000"/>
              </a:spcBef>
            </a:pPr>
            <a:r>
              <a:rPr lang="hu-HU" b="1">
                <a:solidFill>
                  <a:srgbClr val="FF0000"/>
                </a:solidFill>
              </a:rPr>
              <a:t>Definíció:</a:t>
            </a:r>
            <a:r>
              <a:rPr lang="hu-HU" b="1"/>
              <a:t>  E S E M É NY</a:t>
            </a:r>
          </a:p>
          <a:p>
            <a:pPr algn="just">
              <a:spcBef>
                <a:spcPct val="50000"/>
              </a:spcBef>
            </a:pPr>
            <a:r>
              <a:rPr lang="hu-HU"/>
              <a:t>Az eseménytér </a:t>
            </a:r>
            <a:r>
              <a:rPr lang="hu-HU" b="1"/>
              <a:t>részhalmazait</a:t>
            </a:r>
            <a:r>
              <a:rPr lang="hu-HU"/>
              <a:t> az adott véletlen jelenséggel kapcsolatos </a:t>
            </a:r>
            <a:r>
              <a:rPr lang="hu-HU" b="1"/>
              <a:t>események</a:t>
            </a:r>
            <a:r>
              <a:rPr lang="hu-HU"/>
              <a:t>nek nevezzük. Az egy elemű részhalmazokat </a:t>
            </a:r>
            <a:r>
              <a:rPr lang="hu-HU" b="1"/>
              <a:t>elemi események</a:t>
            </a:r>
            <a:r>
              <a:rPr lang="hu-HU"/>
              <a:t>nek hívjuk.</a:t>
            </a:r>
            <a:endParaRPr lang="el-GR">
              <a:cs typeface="Arial" charset="0"/>
            </a:endParaRPr>
          </a:p>
        </p:txBody>
      </p:sp>
      <p:sp>
        <p:nvSpPr>
          <p:cNvPr id="7" name="Text Box 6"/>
          <p:cNvSpPr txBox="1">
            <a:spLocks noChangeArrowheads="1"/>
          </p:cNvSpPr>
          <p:nvPr/>
        </p:nvSpPr>
        <p:spPr bwMode="auto">
          <a:xfrm>
            <a:off x="3474145" y="2650108"/>
            <a:ext cx="1223962" cy="366713"/>
          </a:xfrm>
          <a:prstGeom prst="rect">
            <a:avLst/>
          </a:prstGeom>
          <a:noFill/>
          <a:ln w="9525">
            <a:noFill/>
            <a:miter lim="800000"/>
            <a:headEnd/>
            <a:tailEnd/>
          </a:ln>
        </p:spPr>
        <p:txBody>
          <a:bodyPr>
            <a:spAutoFit/>
          </a:bodyPr>
          <a:lstStyle/>
          <a:p>
            <a:pPr>
              <a:spcBef>
                <a:spcPct val="50000"/>
              </a:spcBef>
            </a:pPr>
            <a:r>
              <a:rPr lang="hu-HU"/>
              <a:t>F={ Fej }</a:t>
            </a:r>
          </a:p>
        </p:txBody>
      </p:sp>
      <p:sp>
        <p:nvSpPr>
          <p:cNvPr id="8" name="Text Box 7"/>
          <p:cNvSpPr txBox="1">
            <a:spLocks noChangeArrowheads="1"/>
          </p:cNvSpPr>
          <p:nvPr/>
        </p:nvSpPr>
        <p:spPr bwMode="auto">
          <a:xfrm>
            <a:off x="251520" y="2189733"/>
            <a:ext cx="2925762" cy="396875"/>
          </a:xfrm>
          <a:prstGeom prst="rect">
            <a:avLst/>
          </a:prstGeom>
          <a:noFill/>
          <a:ln w="9525">
            <a:noFill/>
            <a:miter lim="800000"/>
            <a:headEnd/>
            <a:tailEnd/>
          </a:ln>
        </p:spPr>
        <p:txBody>
          <a:bodyPr>
            <a:spAutoFit/>
          </a:bodyPr>
          <a:lstStyle/>
          <a:p>
            <a:pPr>
              <a:spcBef>
                <a:spcPct val="50000"/>
              </a:spcBef>
            </a:pPr>
            <a:r>
              <a:rPr lang="hu-HU" sz="2000" dirty="0"/>
              <a:t>Pénzdobás eseményei</a:t>
            </a:r>
          </a:p>
        </p:txBody>
      </p:sp>
      <p:sp>
        <p:nvSpPr>
          <p:cNvPr id="9" name="Text Box 8"/>
          <p:cNvSpPr txBox="1">
            <a:spLocks noChangeArrowheads="1"/>
          </p:cNvSpPr>
          <p:nvPr/>
        </p:nvSpPr>
        <p:spPr bwMode="auto">
          <a:xfrm>
            <a:off x="5418832" y="2716783"/>
            <a:ext cx="3095625" cy="366713"/>
          </a:xfrm>
          <a:prstGeom prst="rect">
            <a:avLst/>
          </a:prstGeom>
          <a:noFill/>
          <a:ln w="9525">
            <a:noFill/>
            <a:miter lim="800000"/>
            <a:headEnd/>
            <a:tailEnd/>
          </a:ln>
        </p:spPr>
        <p:txBody>
          <a:bodyPr>
            <a:spAutoFit/>
          </a:bodyPr>
          <a:lstStyle/>
          <a:p>
            <a:pPr>
              <a:spcBef>
                <a:spcPct val="50000"/>
              </a:spcBef>
            </a:pPr>
            <a:r>
              <a:rPr lang="hu-HU"/>
              <a:t>Fej dobás elemi eseménye</a:t>
            </a:r>
          </a:p>
        </p:txBody>
      </p:sp>
      <p:sp>
        <p:nvSpPr>
          <p:cNvPr id="10" name="Text Box 9"/>
          <p:cNvSpPr txBox="1">
            <a:spLocks noChangeArrowheads="1"/>
          </p:cNvSpPr>
          <p:nvPr/>
        </p:nvSpPr>
        <p:spPr bwMode="auto">
          <a:xfrm>
            <a:off x="3474145" y="3083496"/>
            <a:ext cx="1223962" cy="366712"/>
          </a:xfrm>
          <a:prstGeom prst="rect">
            <a:avLst/>
          </a:prstGeom>
          <a:noFill/>
          <a:ln w="9525">
            <a:noFill/>
            <a:miter lim="800000"/>
            <a:headEnd/>
            <a:tailEnd/>
          </a:ln>
        </p:spPr>
        <p:txBody>
          <a:bodyPr>
            <a:spAutoFit/>
          </a:bodyPr>
          <a:lstStyle/>
          <a:p>
            <a:pPr>
              <a:spcBef>
                <a:spcPct val="50000"/>
              </a:spcBef>
            </a:pPr>
            <a:r>
              <a:rPr lang="hu-HU"/>
              <a:t>I={ Írás }</a:t>
            </a:r>
          </a:p>
        </p:txBody>
      </p:sp>
      <p:sp>
        <p:nvSpPr>
          <p:cNvPr id="11" name="Text Box 10"/>
          <p:cNvSpPr txBox="1">
            <a:spLocks noChangeArrowheads="1"/>
          </p:cNvSpPr>
          <p:nvPr/>
        </p:nvSpPr>
        <p:spPr bwMode="auto">
          <a:xfrm>
            <a:off x="5418832" y="3083496"/>
            <a:ext cx="3095625" cy="366712"/>
          </a:xfrm>
          <a:prstGeom prst="rect">
            <a:avLst/>
          </a:prstGeom>
          <a:noFill/>
          <a:ln w="9525">
            <a:noFill/>
            <a:miter lim="800000"/>
            <a:headEnd/>
            <a:tailEnd/>
          </a:ln>
        </p:spPr>
        <p:txBody>
          <a:bodyPr>
            <a:spAutoFit/>
          </a:bodyPr>
          <a:lstStyle/>
          <a:p>
            <a:pPr>
              <a:spcBef>
                <a:spcPct val="50000"/>
              </a:spcBef>
            </a:pPr>
            <a:r>
              <a:rPr lang="hu-HU"/>
              <a:t>Írás dobás elemi eseménye</a:t>
            </a:r>
          </a:p>
        </p:txBody>
      </p:sp>
      <p:sp>
        <p:nvSpPr>
          <p:cNvPr id="12" name="Text Box 11"/>
          <p:cNvSpPr txBox="1">
            <a:spLocks noChangeArrowheads="1"/>
          </p:cNvSpPr>
          <p:nvPr/>
        </p:nvSpPr>
        <p:spPr bwMode="auto">
          <a:xfrm>
            <a:off x="3474145" y="2291333"/>
            <a:ext cx="1008062" cy="366713"/>
          </a:xfrm>
          <a:prstGeom prst="rect">
            <a:avLst/>
          </a:prstGeom>
          <a:noFill/>
          <a:ln w="9525">
            <a:noFill/>
            <a:miter lim="800000"/>
            <a:headEnd/>
            <a:tailEnd/>
          </a:ln>
        </p:spPr>
        <p:txBody>
          <a:bodyPr>
            <a:spAutoFit/>
          </a:bodyPr>
          <a:lstStyle/>
          <a:p>
            <a:pPr>
              <a:spcBef>
                <a:spcPct val="50000"/>
              </a:spcBef>
            </a:pPr>
            <a:r>
              <a:rPr lang="en-US">
                <a:cs typeface="Arial" charset="0"/>
              </a:rPr>
              <a:t>Ø</a:t>
            </a:r>
            <a:r>
              <a:rPr lang="hu-HU"/>
              <a:t>={  }</a:t>
            </a:r>
          </a:p>
        </p:txBody>
      </p:sp>
      <p:sp>
        <p:nvSpPr>
          <p:cNvPr id="13" name="Text Box 12"/>
          <p:cNvSpPr txBox="1">
            <a:spLocks noChangeArrowheads="1"/>
          </p:cNvSpPr>
          <p:nvPr/>
        </p:nvSpPr>
        <p:spPr bwMode="auto">
          <a:xfrm>
            <a:off x="5418832" y="2291333"/>
            <a:ext cx="2592388" cy="366713"/>
          </a:xfrm>
          <a:prstGeom prst="rect">
            <a:avLst/>
          </a:prstGeom>
          <a:noFill/>
          <a:ln w="9525">
            <a:noFill/>
            <a:miter lim="800000"/>
            <a:headEnd/>
            <a:tailEnd/>
          </a:ln>
        </p:spPr>
        <p:txBody>
          <a:bodyPr>
            <a:spAutoFit/>
          </a:bodyPr>
          <a:lstStyle/>
          <a:p>
            <a:pPr>
              <a:spcBef>
                <a:spcPct val="50000"/>
              </a:spcBef>
            </a:pPr>
            <a:r>
              <a:rPr lang="hu-HU" b="1" dirty="0"/>
              <a:t>Lehetetlen esemény</a:t>
            </a:r>
          </a:p>
        </p:txBody>
      </p:sp>
      <p:sp>
        <p:nvSpPr>
          <p:cNvPr id="14" name="Text Box 13"/>
          <p:cNvSpPr txBox="1">
            <a:spLocks noChangeArrowheads="1"/>
          </p:cNvSpPr>
          <p:nvPr/>
        </p:nvSpPr>
        <p:spPr bwMode="auto">
          <a:xfrm>
            <a:off x="3402707" y="3442271"/>
            <a:ext cx="1655763" cy="366712"/>
          </a:xfrm>
          <a:prstGeom prst="rect">
            <a:avLst/>
          </a:prstGeom>
          <a:noFill/>
          <a:ln w="9525">
            <a:noFill/>
            <a:miter lim="800000"/>
            <a:headEnd/>
            <a:tailEnd/>
          </a:ln>
        </p:spPr>
        <p:txBody>
          <a:bodyPr>
            <a:spAutoFit/>
          </a:bodyPr>
          <a:lstStyle/>
          <a:p>
            <a:pPr>
              <a:spcBef>
                <a:spcPct val="50000"/>
              </a:spcBef>
            </a:pPr>
            <a:r>
              <a:rPr lang="el-GR">
                <a:cs typeface="Arial" charset="0"/>
              </a:rPr>
              <a:t>Ω</a:t>
            </a:r>
            <a:r>
              <a:rPr lang="hu-HU"/>
              <a:t>={ Fej, Írás }</a:t>
            </a:r>
          </a:p>
        </p:txBody>
      </p:sp>
      <p:sp>
        <p:nvSpPr>
          <p:cNvPr id="15" name="Text Box 14"/>
          <p:cNvSpPr txBox="1">
            <a:spLocks noChangeArrowheads="1"/>
          </p:cNvSpPr>
          <p:nvPr/>
        </p:nvSpPr>
        <p:spPr bwMode="auto">
          <a:xfrm>
            <a:off x="5418832" y="3442271"/>
            <a:ext cx="2592388" cy="366712"/>
          </a:xfrm>
          <a:prstGeom prst="rect">
            <a:avLst/>
          </a:prstGeom>
          <a:noFill/>
          <a:ln w="9525">
            <a:noFill/>
            <a:miter lim="800000"/>
            <a:headEnd/>
            <a:tailEnd/>
          </a:ln>
        </p:spPr>
        <p:txBody>
          <a:bodyPr>
            <a:spAutoFit/>
          </a:bodyPr>
          <a:lstStyle/>
          <a:p>
            <a:pPr>
              <a:spcBef>
                <a:spcPct val="50000"/>
              </a:spcBef>
            </a:pPr>
            <a:r>
              <a:rPr lang="hu-HU" b="1"/>
              <a:t>Biztos esemény</a:t>
            </a:r>
          </a:p>
        </p:txBody>
      </p:sp>
      <p:sp>
        <p:nvSpPr>
          <p:cNvPr id="16" name="Text Box 15"/>
          <p:cNvSpPr txBox="1">
            <a:spLocks noChangeArrowheads="1"/>
          </p:cNvSpPr>
          <p:nvPr/>
        </p:nvSpPr>
        <p:spPr bwMode="auto">
          <a:xfrm>
            <a:off x="251520" y="2729483"/>
            <a:ext cx="2835275" cy="915988"/>
          </a:xfrm>
          <a:prstGeom prst="rect">
            <a:avLst/>
          </a:prstGeom>
          <a:noFill/>
          <a:ln w="9525">
            <a:noFill/>
            <a:miter lim="800000"/>
            <a:headEnd/>
            <a:tailEnd/>
          </a:ln>
        </p:spPr>
        <p:txBody>
          <a:bodyPr>
            <a:spAutoFit/>
          </a:bodyPr>
          <a:lstStyle/>
          <a:p>
            <a:pPr algn="just">
              <a:spcBef>
                <a:spcPct val="50000"/>
              </a:spcBef>
            </a:pPr>
            <a:r>
              <a:rPr lang="hu-HU" dirty="0"/>
              <a:t>A pénzdobással </a:t>
            </a:r>
            <a:r>
              <a:rPr lang="hu-HU" dirty="0" err="1"/>
              <a:t>kapcso-latban</a:t>
            </a:r>
            <a:r>
              <a:rPr lang="hu-HU" dirty="0"/>
              <a:t> 4 különböző eseményt definiálhatunk!</a:t>
            </a:r>
          </a:p>
        </p:txBody>
      </p:sp>
      <p:sp>
        <p:nvSpPr>
          <p:cNvPr id="17" name="Rectangle 16"/>
          <p:cNvSpPr>
            <a:spLocks noChangeArrowheads="1"/>
          </p:cNvSpPr>
          <p:nvPr/>
        </p:nvSpPr>
        <p:spPr bwMode="auto">
          <a:xfrm>
            <a:off x="3356670" y="2189733"/>
            <a:ext cx="5446712" cy="1665288"/>
          </a:xfrm>
          <a:prstGeom prst="rect">
            <a:avLst/>
          </a:prstGeom>
          <a:noFill/>
          <a:ln w="9525" algn="ctr">
            <a:solidFill>
              <a:schemeClr val="tx1"/>
            </a:solidFill>
            <a:miter lim="800000"/>
            <a:headEnd/>
            <a:tailEnd/>
          </a:ln>
        </p:spPr>
        <p:txBody>
          <a:bodyPr wrap="none" anchor="ctr"/>
          <a:lstStyle/>
          <a:p>
            <a:endParaRPr lang="hu-HU"/>
          </a:p>
        </p:txBody>
      </p:sp>
      <p:sp>
        <p:nvSpPr>
          <p:cNvPr id="18" name="Text Box 19"/>
          <p:cNvSpPr txBox="1">
            <a:spLocks noChangeArrowheads="1"/>
          </p:cNvSpPr>
          <p:nvPr/>
        </p:nvSpPr>
        <p:spPr bwMode="auto">
          <a:xfrm>
            <a:off x="71438" y="4351610"/>
            <a:ext cx="3276600" cy="707886"/>
          </a:xfrm>
          <a:prstGeom prst="rect">
            <a:avLst/>
          </a:prstGeom>
          <a:noFill/>
          <a:ln w="9525">
            <a:noFill/>
            <a:miter lim="800000"/>
            <a:headEnd/>
            <a:tailEnd/>
          </a:ln>
        </p:spPr>
        <p:txBody>
          <a:bodyPr wrap="square">
            <a:spAutoFit/>
          </a:bodyPr>
          <a:lstStyle/>
          <a:p>
            <a:pPr algn="ctr">
              <a:spcBef>
                <a:spcPct val="50000"/>
              </a:spcBef>
            </a:pPr>
            <a:r>
              <a:rPr lang="hu-HU" sz="2000" dirty="0"/>
              <a:t>Kockadobással kapcsolatos néhány esemény</a:t>
            </a:r>
          </a:p>
        </p:txBody>
      </p:sp>
      <p:sp>
        <p:nvSpPr>
          <p:cNvPr id="19" name="Line 39"/>
          <p:cNvSpPr>
            <a:spLocks noChangeShapeType="1"/>
          </p:cNvSpPr>
          <p:nvPr/>
        </p:nvSpPr>
        <p:spPr bwMode="auto">
          <a:xfrm>
            <a:off x="-19050" y="4132237"/>
            <a:ext cx="9144000" cy="0"/>
          </a:xfrm>
          <a:prstGeom prst="line">
            <a:avLst/>
          </a:prstGeom>
          <a:noFill/>
          <a:ln w="9525">
            <a:solidFill>
              <a:schemeClr val="tx1"/>
            </a:solidFill>
            <a:prstDash val="sysDot"/>
            <a:round/>
            <a:headEnd/>
            <a:tailEnd/>
          </a:ln>
        </p:spPr>
        <p:txBody>
          <a:bodyPr/>
          <a:lstStyle/>
          <a:p>
            <a:endParaRPr lang="hu-HU"/>
          </a:p>
        </p:txBody>
      </p:sp>
      <p:sp>
        <p:nvSpPr>
          <p:cNvPr id="20" name="Text Box 20"/>
          <p:cNvSpPr txBox="1">
            <a:spLocks noChangeArrowheads="1"/>
          </p:cNvSpPr>
          <p:nvPr/>
        </p:nvSpPr>
        <p:spPr bwMode="auto">
          <a:xfrm>
            <a:off x="5796136" y="4987701"/>
            <a:ext cx="3095625" cy="366713"/>
          </a:xfrm>
          <a:prstGeom prst="rect">
            <a:avLst/>
          </a:prstGeom>
          <a:noFill/>
          <a:ln w="9525">
            <a:noFill/>
            <a:miter lim="800000"/>
            <a:headEnd/>
            <a:tailEnd/>
          </a:ln>
        </p:spPr>
        <p:txBody>
          <a:bodyPr>
            <a:spAutoFit/>
          </a:bodyPr>
          <a:lstStyle/>
          <a:p>
            <a:pPr>
              <a:spcBef>
                <a:spcPct val="50000"/>
              </a:spcBef>
            </a:pPr>
            <a:r>
              <a:rPr lang="hu-HU"/>
              <a:t>Páratlan dobás eseménye</a:t>
            </a:r>
          </a:p>
        </p:txBody>
      </p:sp>
      <p:sp>
        <p:nvSpPr>
          <p:cNvPr id="21" name="Text Box 22"/>
          <p:cNvSpPr txBox="1">
            <a:spLocks noChangeArrowheads="1"/>
          </p:cNvSpPr>
          <p:nvPr/>
        </p:nvSpPr>
        <p:spPr bwMode="auto">
          <a:xfrm>
            <a:off x="5796136" y="5438551"/>
            <a:ext cx="2592388" cy="366713"/>
          </a:xfrm>
          <a:prstGeom prst="rect">
            <a:avLst/>
          </a:prstGeom>
          <a:noFill/>
          <a:ln w="9525">
            <a:noFill/>
            <a:miter lim="800000"/>
            <a:headEnd/>
            <a:tailEnd/>
          </a:ln>
        </p:spPr>
        <p:txBody>
          <a:bodyPr>
            <a:spAutoFit/>
          </a:bodyPr>
          <a:lstStyle/>
          <a:p>
            <a:pPr>
              <a:spcBef>
                <a:spcPct val="50000"/>
              </a:spcBef>
            </a:pPr>
            <a:r>
              <a:rPr lang="hu-HU"/>
              <a:t>Hatos dobás eseménye</a:t>
            </a:r>
          </a:p>
        </p:txBody>
      </p:sp>
      <p:sp>
        <p:nvSpPr>
          <p:cNvPr id="22" name="Text Box 24"/>
          <p:cNvSpPr txBox="1">
            <a:spLocks noChangeArrowheads="1"/>
          </p:cNvSpPr>
          <p:nvPr/>
        </p:nvSpPr>
        <p:spPr bwMode="auto">
          <a:xfrm>
            <a:off x="5796136" y="4493989"/>
            <a:ext cx="2592388" cy="366712"/>
          </a:xfrm>
          <a:prstGeom prst="rect">
            <a:avLst/>
          </a:prstGeom>
          <a:noFill/>
          <a:ln w="9525">
            <a:noFill/>
            <a:miter lim="800000"/>
            <a:headEnd/>
            <a:tailEnd/>
          </a:ln>
        </p:spPr>
        <p:txBody>
          <a:bodyPr>
            <a:spAutoFit/>
          </a:bodyPr>
          <a:lstStyle/>
          <a:p>
            <a:pPr>
              <a:spcBef>
                <a:spcPct val="50000"/>
              </a:spcBef>
            </a:pPr>
            <a:r>
              <a:rPr lang="hu-HU" dirty="0"/>
              <a:t>Páros dobás eseménye</a:t>
            </a:r>
          </a:p>
        </p:txBody>
      </p:sp>
      <p:sp>
        <p:nvSpPr>
          <p:cNvPr id="23" name="Szövegdoboz 22"/>
          <p:cNvSpPr txBox="1"/>
          <p:nvPr/>
        </p:nvSpPr>
        <p:spPr>
          <a:xfrm>
            <a:off x="3347864" y="4556705"/>
            <a:ext cx="1728192" cy="369332"/>
          </a:xfrm>
          <a:prstGeom prst="rect">
            <a:avLst/>
          </a:prstGeom>
          <a:noFill/>
        </p:spPr>
        <p:txBody>
          <a:bodyPr wrap="square" rtlCol="0">
            <a:spAutoFit/>
          </a:bodyPr>
          <a:lstStyle/>
          <a:p>
            <a:r>
              <a:rPr lang="hu-HU" dirty="0" smtClean="0"/>
              <a:t>Páros = { 2, 4, 6 }</a:t>
            </a:r>
            <a:endParaRPr lang="hu-HU" dirty="0"/>
          </a:p>
        </p:txBody>
      </p:sp>
      <p:sp>
        <p:nvSpPr>
          <p:cNvPr id="24" name="Szövegdoboz 23"/>
          <p:cNvSpPr txBox="1"/>
          <p:nvPr/>
        </p:nvSpPr>
        <p:spPr>
          <a:xfrm>
            <a:off x="3347864" y="4988753"/>
            <a:ext cx="2016224" cy="369332"/>
          </a:xfrm>
          <a:prstGeom prst="rect">
            <a:avLst/>
          </a:prstGeom>
          <a:noFill/>
        </p:spPr>
        <p:txBody>
          <a:bodyPr wrap="square" rtlCol="0">
            <a:spAutoFit/>
          </a:bodyPr>
          <a:lstStyle/>
          <a:p>
            <a:r>
              <a:rPr lang="hu-HU" dirty="0" smtClean="0"/>
              <a:t>Páratlan = { 1, 3, 5 }</a:t>
            </a:r>
            <a:endParaRPr lang="hu-HU" dirty="0"/>
          </a:p>
        </p:txBody>
      </p:sp>
      <p:sp>
        <p:nvSpPr>
          <p:cNvPr id="25" name="Szövegdoboz 24"/>
          <p:cNvSpPr txBox="1"/>
          <p:nvPr/>
        </p:nvSpPr>
        <p:spPr>
          <a:xfrm>
            <a:off x="3347864" y="5430093"/>
            <a:ext cx="2016224" cy="369332"/>
          </a:xfrm>
          <a:prstGeom prst="rect">
            <a:avLst/>
          </a:prstGeom>
          <a:noFill/>
        </p:spPr>
        <p:txBody>
          <a:bodyPr wrap="square" rtlCol="0">
            <a:spAutoFit/>
          </a:bodyPr>
          <a:lstStyle/>
          <a:p>
            <a:r>
              <a:rPr lang="hu-HU" dirty="0" smtClean="0"/>
              <a:t>Hat = { 6 }</a:t>
            </a:r>
            <a:endParaRPr lang="hu-HU" dirty="0"/>
          </a:p>
        </p:txBody>
      </p:sp>
      <p:sp>
        <p:nvSpPr>
          <p:cNvPr id="26" name="Dia számának helye 16"/>
          <p:cNvSpPr>
            <a:spLocks noGrp="1"/>
          </p:cNvSpPr>
          <p:nvPr>
            <p:ph type="sldNum" sz="quarter" idx="12"/>
          </p:nvPr>
        </p:nvSpPr>
        <p:spPr>
          <a:xfrm>
            <a:off x="6542856" y="39539"/>
            <a:ext cx="2565648" cy="365125"/>
          </a:xfrm>
        </p:spPr>
        <p:txBody>
          <a:bodyPr/>
          <a:lstStyle/>
          <a:p>
            <a:r>
              <a:rPr lang="hu-HU" dirty="0" err="1" smtClean="0"/>
              <a:t>Valószínűségszámítás</a:t>
            </a:r>
            <a:r>
              <a:rPr lang="hu-HU" dirty="0" smtClean="0"/>
              <a:t> elemei         </a:t>
            </a:r>
            <a:fld id="{022B571B-5BE0-484C-A4F8-67D481F8428A}" type="slidenum">
              <a:rPr lang="hu-HU" smtClean="0"/>
              <a:pPr/>
              <a:t>4</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i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childTnLst>
                                </p:cTn>
                              </p:par>
                            </p:childTnLst>
                          </p:cTn>
                        </p:par>
                        <p:par>
                          <p:cTn id="58" fill="hold">
                            <p:stCondLst>
                              <p:cond delay="500"/>
                            </p:stCondLst>
                            <p:childTnLst>
                              <p:par>
                                <p:cTn id="59" presetID="2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strVal val="#ppt_w*0.05"/>
                                          </p:val>
                                        </p:tav>
                                        <p:tav tm="100000">
                                          <p:val>
                                            <p:strVal val="#ppt_w"/>
                                          </p:val>
                                        </p:tav>
                                      </p:tavLst>
                                    </p:anim>
                                    <p:anim calcmode="lin" valueType="num">
                                      <p:cBhvr>
                                        <p:cTn id="80" dur="500" fill="hold"/>
                                        <p:tgtEl>
                                          <p:spTgt spid="18"/>
                                        </p:tgtEl>
                                        <p:attrNameLst>
                                          <p:attrName>ppt_h</p:attrName>
                                        </p:attrNameLst>
                                      </p:cBhvr>
                                      <p:tavLst>
                                        <p:tav tm="0">
                                          <p:val>
                                            <p:strVal val="#ppt_h"/>
                                          </p:val>
                                        </p:tav>
                                        <p:tav tm="100000">
                                          <p:val>
                                            <p:strVal val="#ppt_h"/>
                                          </p:val>
                                        </p:tav>
                                      </p:tavLst>
                                    </p:anim>
                                    <p:anim calcmode="lin" valueType="num">
                                      <p:cBhvr>
                                        <p:cTn id="81" dur="500" fill="hold"/>
                                        <p:tgtEl>
                                          <p:spTgt spid="18"/>
                                        </p:tgtEl>
                                        <p:attrNameLst>
                                          <p:attrName>ppt_x</p:attrName>
                                        </p:attrNameLst>
                                      </p:cBhvr>
                                      <p:tavLst>
                                        <p:tav tm="0">
                                          <p:val>
                                            <p:strVal val="#ppt_x-.2"/>
                                          </p:val>
                                        </p:tav>
                                        <p:tav tm="100000">
                                          <p:val>
                                            <p:strVal val="#ppt_x"/>
                                          </p:val>
                                        </p:tav>
                                      </p:tavLst>
                                    </p:anim>
                                    <p:anim calcmode="lin" valueType="num">
                                      <p:cBhvr>
                                        <p:cTn id="82" dur="500" fill="hold"/>
                                        <p:tgtEl>
                                          <p:spTgt spid="18"/>
                                        </p:tgtEl>
                                        <p:attrNameLst>
                                          <p:attrName>ppt_y</p:attrName>
                                        </p:attrNameLst>
                                      </p:cBhvr>
                                      <p:tavLst>
                                        <p:tav tm="0">
                                          <p:val>
                                            <p:strVal val="#ppt_y"/>
                                          </p:val>
                                        </p:tav>
                                        <p:tav tm="100000">
                                          <p:val>
                                            <p:strVal val="#ppt_y"/>
                                          </p:val>
                                        </p:tav>
                                      </p:tavLst>
                                    </p:anim>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23" presetClass="entr" presetSubtype="16" fill="hold" nodeType="click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500" fill="hold"/>
                                        <p:tgtEl>
                                          <p:spTgt spid="21"/>
                                        </p:tgtEl>
                                        <p:attrNameLst>
                                          <p:attrName>ppt_w</p:attrName>
                                        </p:attrNameLst>
                                      </p:cBhvr>
                                      <p:tavLst>
                                        <p:tav tm="0">
                                          <p:val>
                                            <p:fltVal val="0"/>
                                          </p:val>
                                        </p:tav>
                                        <p:tav tm="100000">
                                          <p:val>
                                            <p:strVal val="#ppt_w"/>
                                          </p:val>
                                        </p:tav>
                                      </p:tavLst>
                                    </p:anim>
                                    <p:anim calcmode="lin" valueType="num">
                                      <p:cBhvr>
                                        <p:cTn id="99"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12" presetClass="entr" presetSubtype="4"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slide(fromBottom)">
                                      <p:cBhvr>
                                        <p:cTn id="104" dur="5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slide(fromBottom)">
                                      <p:cBhvr>
                                        <p:cTn id="109" dur="500"/>
                                        <p:tgtEl>
                                          <p:spTgt spid="24"/>
                                        </p:tgtEl>
                                      </p:cBhvr>
                                    </p:animEffect>
                                  </p:childTnLst>
                                </p:cTn>
                              </p:par>
                            </p:childTnLst>
                          </p:cTn>
                        </p:par>
                      </p:childTnLst>
                    </p:cTn>
                  </p:par>
                  <p:par>
                    <p:cTn id="110" fill="hold">
                      <p:stCondLst>
                        <p:cond delay="indefinite"/>
                      </p:stCondLst>
                      <p:childTnLst>
                        <p:par>
                          <p:cTn id="111" fill="hold">
                            <p:stCondLst>
                              <p:cond delay="0"/>
                            </p:stCondLst>
                            <p:childTnLst>
                              <p:par>
                                <p:cTn id="112" presetID="12" presetClass="entr" presetSubtype="4" fill="hold" grpId="0" nodeType="click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slide(fromBottom)">
                                      <p:cBhvr>
                                        <p:cTn id="1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13" grpId="0"/>
      <p:bldP spid="14" grpId="0"/>
      <p:bldP spid="15" grpId="0"/>
      <p:bldP spid="16" grpId="0"/>
      <p:bldP spid="17" grpId="0" animBg="1"/>
      <p:bldP spid="18" grpId="0"/>
      <p:bldP spid="19" grpId="0" animBg="1"/>
      <p:bldP spid="20"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482600" y="323850"/>
            <a:ext cx="8229600" cy="633413"/>
          </a:xfrm>
          <a:prstGeom prst="rect">
            <a:avLst/>
          </a:prstGeom>
          <a:noFill/>
          <a:ln w="9525">
            <a:noFill/>
            <a:miter lim="800000"/>
            <a:headEnd/>
            <a:tailEnd/>
          </a:ln>
        </p:spPr>
        <p:txBody>
          <a:bodyPr anchor="ctr"/>
          <a:lstStyle/>
          <a:p>
            <a:r>
              <a:rPr lang="hu-HU" sz="3200">
                <a:solidFill>
                  <a:schemeClr val="tx2"/>
                </a:solidFill>
                <a:latin typeface="Tahoma" pitchFamily="34" charset="0"/>
              </a:rPr>
              <a:t>Eseménytér és események szemléltetése</a:t>
            </a:r>
          </a:p>
        </p:txBody>
      </p:sp>
      <p:sp>
        <p:nvSpPr>
          <p:cNvPr id="3" name="Text Box 7"/>
          <p:cNvSpPr txBox="1">
            <a:spLocks noChangeArrowheads="1"/>
          </p:cNvSpPr>
          <p:nvPr/>
        </p:nvSpPr>
        <p:spPr bwMode="auto">
          <a:xfrm>
            <a:off x="323850" y="1169988"/>
            <a:ext cx="8351838" cy="1477328"/>
          </a:xfrm>
          <a:prstGeom prst="rect">
            <a:avLst/>
          </a:prstGeom>
          <a:noFill/>
          <a:ln w="9525">
            <a:noFill/>
            <a:miter lim="800000"/>
            <a:headEnd/>
            <a:tailEnd/>
          </a:ln>
        </p:spPr>
        <p:txBody>
          <a:bodyPr>
            <a:spAutoFit/>
          </a:bodyPr>
          <a:lstStyle/>
          <a:p>
            <a:pPr algn="just">
              <a:spcBef>
                <a:spcPct val="50000"/>
              </a:spcBef>
            </a:pPr>
            <a:r>
              <a:rPr lang="hu-HU" dirty="0"/>
              <a:t>Az </a:t>
            </a:r>
            <a:r>
              <a:rPr lang="el-GR" dirty="0">
                <a:cs typeface="Arial" charset="0"/>
              </a:rPr>
              <a:t>Ω</a:t>
            </a:r>
            <a:r>
              <a:rPr lang="hu-HU" dirty="0">
                <a:cs typeface="Arial" charset="0"/>
              </a:rPr>
              <a:t> eseménytér és a kísérlettel kapcsolatos A, B, C,..stb. események ábrázolhatók </a:t>
            </a:r>
            <a:r>
              <a:rPr lang="hu-HU" b="1" dirty="0" err="1" smtClean="0">
                <a:cs typeface="Arial" charset="0"/>
              </a:rPr>
              <a:t>Venn</a:t>
            </a:r>
            <a:r>
              <a:rPr lang="hu-HU" b="1" dirty="0" smtClean="0">
                <a:cs typeface="Arial" charset="0"/>
              </a:rPr>
              <a:t>– </a:t>
            </a:r>
            <a:r>
              <a:rPr lang="hu-HU" b="1" dirty="0">
                <a:cs typeface="Arial" charset="0"/>
              </a:rPr>
              <a:t>diagram</a:t>
            </a:r>
            <a:r>
              <a:rPr lang="hu-HU" dirty="0">
                <a:cs typeface="Arial" charset="0"/>
              </a:rPr>
              <a:t>  segítségével.</a:t>
            </a:r>
          </a:p>
          <a:p>
            <a:pPr algn="just">
              <a:spcBef>
                <a:spcPct val="50000"/>
              </a:spcBef>
            </a:pPr>
            <a:r>
              <a:rPr lang="hu-HU" dirty="0">
                <a:cs typeface="Arial" charset="0"/>
              </a:rPr>
              <a:t>Az </a:t>
            </a:r>
            <a:r>
              <a:rPr lang="el-GR" dirty="0"/>
              <a:t>Ω</a:t>
            </a:r>
            <a:r>
              <a:rPr lang="hu-HU" dirty="0"/>
              <a:t> eseménytér elemeit egy </a:t>
            </a:r>
            <a:r>
              <a:rPr lang="hu-HU" b="1" dirty="0"/>
              <a:t>téglalap</a:t>
            </a:r>
            <a:r>
              <a:rPr lang="hu-HU" dirty="0"/>
              <a:t>pal ábrázoljuk.</a:t>
            </a:r>
          </a:p>
          <a:p>
            <a:pPr algn="just">
              <a:spcBef>
                <a:spcPct val="50000"/>
              </a:spcBef>
            </a:pPr>
            <a:r>
              <a:rPr lang="hu-HU" dirty="0"/>
              <a:t>Az eseményeket pedig a téglalapban elhelyezkedő </a:t>
            </a:r>
            <a:r>
              <a:rPr lang="hu-HU" b="1" dirty="0"/>
              <a:t>zárt görbe belsejével</a:t>
            </a:r>
            <a:r>
              <a:rPr lang="hu-HU" dirty="0"/>
              <a:t> ábrázoljuk!  </a:t>
            </a:r>
            <a:endParaRPr lang="el-GR" dirty="0"/>
          </a:p>
        </p:txBody>
      </p:sp>
      <p:grpSp>
        <p:nvGrpSpPr>
          <p:cNvPr id="4" name="Group 4"/>
          <p:cNvGrpSpPr>
            <a:grpSpLocks/>
          </p:cNvGrpSpPr>
          <p:nvPr/>
        </p:nvGrpSpPr>
        <p:grpSpPr bwMode="auto">
          <a:xfrm>
            <a:off x="900113" y="3249613"/>
            <a:ext cx="6767512" cy="2520950"/>
            <a:chOff x="567" y="1842"/>
            <a:chExt cx="4263" cy="1588"/>
          </a:xfrm>
        </p:grpSpPr>
        <p:sp>
          <p:nvSpPr>
            <p:cNvPr id="5" name="Rectangle 5"/>
            <p:cNvSpPr>
              <a:spLocks noChangeArrowheads="1"/>
            </p:cNvSpPr>
            <p:nvPr/>
          </p:nvSpPr>
          <p:spPr bwMode="auto">
            <a:xfrm>
              <a:off x="567" y="1842"/>
              <a:ext cx="4263" cy="1588"/>
            </a:xfrm>
            <a:prstGeom prst="rect">
              <a:avLst/>
            </a:prstGeom>
            <a:solidFill>
              <a:schemeClr val="accent1"/>
            </a:solidFill>
            <a:ln w="9525">
              <a:solidFill>
                <a:schemeClr val="tx1"/>
              </a:solidFill>
              <a:miter lim="800000"/>
              <a:headEnd/>
              <a:tailEnd/>
            </a:ln>
          </p:spPr>
          <p:txBody>
            <a:bodyPr wrap="none" anchor="ctr"/>
            <a:lstStyle/>
            <a:p>
              <a:endParaRPr lang="hu-HU"/>
            </a:p>
          </p:txBody>
        </p:sp>
        <p:sp>
          <p:nvSpPr>
            <p:cNvPr id="6" name="Text Box 6"/>
            <p:cNvSpPr txBox="1">
              <a:spLocks noChangeArrowheads="1"/>
            </p:cNvSpPr>
            <p:nvPr/>
          </p:nvSpPr>
          <p:spPr bwMode="auto">
            <a:xfrm>
              <a:off x="748" y="1979"/>
              <a:ext cx="953" cy="327"/>
            </a:xfrm>
            <a:prstGeom prst="rect">
              <a:avLst/>
            </a:prstGeom>
            <a:noFill/>
            <a:ln w="9525">
              <a:noFill/>
              <a:miter lim="800000"/>
              <a:headEnd/>
              <a:tailEnd/>
            </a:ln>
          </p:spPr>
          <p:txBody>
            <a:bodyPr>
              <a:spAutoFit/>
            </a:bodyPr>
            <a:lstStyle/>
            <a:p>
              <a:pPr>
                <a:spcBef>
                  <a:spcPct val="50000"/>
                </a:spcBef>
              </a:pPr>
              <a:r>
                <a:rPr lang="el-GR" sz="2800">
                  <a:cs typeface="Arial" charset="0"/>
                </a:rPr>
                <a:t>Ω</a:t>
              </a:r>
              <a:r>
                <a:rPr lang="hu-HU" sz="2800">
                  <a:cs typeface="Arial" charset="0"/>
                </a:rPr>
                <a:t> </a:t>
              </a:r>
              <a:r>
                <a:rPr lang="hu-HU" sz="1400">
                  <a:cs typeface="Arial" charset="0"/>
                </a:rPr>
                <a:t>eseménytér</a:t>
              </a:r>
              <a:endParaRPr lang="el-GR" sz="1400">
                <a:cs typeface="Arial" charset="0"/>
              </a:endParaRPr>
            </a:p>
          </p:txBody>
        </p:sp>
      </p:grpSp>
      <p:grpSp>
        <p:nvGrpSpPr>
          <p:cNvPr id="7" name="Group 8"/>
          <p:cNvGrpSpPr>
            <a:grpSpLocks/>
          </p:cNvGrpSpPr>
          <p:nvPr/>
        </p:nvGrpSpPr>
        <p:grpSpPr bwMode="auto">
          <a:xfrm>
            <a:off x="3059113" y="3752850"/>
            <a:ext cx="2736850" cy="1441450"/>
            <a:chOff x="1927" y="2115"/>
            <a:chExt cx="1724" cy="908"/>
          </a:xfrm>
        </p:grpSpPr>
        <p:sp>
          <p:nvSpPr>
            <p:cNvPr id="8" name="Oval 9"/>
            <p:cNvSpPr>
              <a:spLocks noChangeArrowheads="1"/>
            </p:cNvSpPr>
            <p:nvPr/>
          </p:nvSpPr>
          <p:spPr bwMode="auto">
            <a:xfrm>
              <a:off x="1927" y="2115"/>
              <a:ext cx="1724" cy="908"/>
            </a:xfrm>
            <a:prstGeom prst="ellipse">
              <a:avLst/>
            </a:prstGeom>
            <a:solidFill>
              <a:srgbClr val="FFFF00"/>
            </a:solidFill>
            <a:ln w="9525">
              <a:solidFill>
                <a:schemeClr val="tx1"/>
              </a:solidFill>
              <a:round/>
              <a:headEnd/>
              <a:tailEnd/>
            </a:ln>
          </p:spPr>
          <p:txBody>
            <a:bodyPr wrap="none" anchor="ctr"/>
            <a:lstStyle/>
            <a:p>
              <a:endParaRPr lang="hu-HU"/>
            </a:p>
          </p:txBody>
        </p:sp>
        <p:sp>
          <p:nvSpPr>
            <p:cNvPr id="9" name="Text Box 10"/>
            <p:cNvSpPr txBox="1">
              <a:spLocks noChangeArrowheads="1"/>
            </p:cNvSpPr>
            <p:nvPr/>
          </p:nvSpPr>
          <p:spPr bwMode="auto">
            <a:xfrm>
              <a:off x="2245" y="2432"/>
              <a:ext cx="953" cy="288"/>
            </a:xfrm>
            <a:prstGeom prst="rect">
              <a:avLst/>
            </a:prstGeom>
            <a:noFill/>
            <a:ln w="9525">
              <a:noFill/>
              <a:miter lim="800000"/>
              <a:headEnd/>
              <a:tailEnd/>
            </a:ln>
          </p:spPr>
          <p:txBody>
            <a:bodyPr>
              <a:spAutoFit/>
            </a:bodyPr>
            <a:lstStyle/>
            <a:p>
              <a:pPr>
                <a:spcBef>
                  <a:spcPct val="50000"/>
                </a:spcBef>
              </a:pPr>
              <a:r>
                <a:rPr lang="hu-HU" sz="2400"/>
                <a:t>A </a:t>
              </a:r>
              <a:r>
                <a:rPr lang="hu-HU" sz="1400"/>
                <a:t>esemény</a:t>
              </a:r>
            </a:p>
          </p:txBody>
        </p:sp>
      </p:grpSp>
      <p:sp>
        <p:nvSpPr>
          <p:cNvPr id="11" name="Dia számának helye 16"/>
          <p:cNvSpPr>
            <a:spLocks noGrp="1"/>
          </p:cNvSpPr>
          <p:nvPr>
            <p:ph type="sldNum" sz="quarter" idx="12"/>
          </p:nvPr>
        </p:nvSpPr>
        <p:spPr>
          <a:xfrm>
            <a:off x="6542856" y="39539"/>
            <a:ext cx="2565648" cy="365125"/>
          </a:xfrm>
        </p:spPr>
        <p:txBody>
          <a:bodyPr/>
          <a:lstStyle/>
          <a:p>
            <a:r>
              <a:rPr lang="hu-HU" dirty="0" err="1" smtClean="0"/>
              <a:t>Valószínűségszámítás</a:t>
            </a:r>
            <a:r>
              <a:rPr lang="hu-HU" dirty="0" smtClean="0"/>
              <a:t> elemei         </a:t>
            </a:r>
            <a:fld id="{022B571B-5BE0-484C-A4F8-67D481F8428A}" type="slidenum">
              <a:rPr lang="hu-HU" smtClean="0"/>
              <a:pPr/>
              <a:t>5</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3" presetClass="entr" presetSubtype="1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431800" y="857250"/>
            <a:ext cx="8189913" cy="684213"/>
            <a:chOff x="272" y="540"/>
            <a:chExt cx="5159" cy="431"/>
          </a:xfrm>
        </p:grpSpPr>
        <p:sp>
          <p:nvSpPr>
            <p:cNvPr id="3" name="Text Box 18"/>
            <p:cNvSpPr txBox="1">
              <a:spLocks noChangeArrowheads="1"/>
            </p:cNvSpPr>
            <p:nvPr/>
          </p:nvSpPr>
          <p:spPr bwMode="auto">
            <a:xfrm>
              <a:off x="272" y="561"/>
              <a:ext cx="5159" cy="410"/>
            </a:xfrm>
            <a:prstGeom prst="rect">
              <a:avLst/>
            </a:prstGeom>
            <a:solidFill>
              <a:srgbClr val="FEFFC5"/>
            </a:solidFill>
            <a:ln w="9525">
              <a:solidFill>
                <a:srgbClr val="FF9966"/>
              </a:solidFill>
              <a:miter lim="800000"/>
              <a:headEnd/>
              <a:tailEnd/>
            </a:ln>
          </p:spPr>
          <p:txBody>
            <a:bodyPr>
              <a:spAutoFit/>
            </a:bodyPr>
            <a:lstStyle/>
            <a:p>
              <a:pPr marL="1074738" indent="-1074738">
                <a:spcBef>
                  <a:spcPct val="50000"/>
                </a:spcBef>
              </a:pPr>
              <a:r>
                <a:rPr lang="hu-HU" b="1" dirty="0">
                  <a:solidFill>
                    <a:srgbClr val="FF3300"/>
                  </a:solidFill>
                </a:rPr>
                <a:t>Definíció:</a:t>
              </a:r>
              <a:r>
                <a:rPr lang="hu-HU" dirty="0"/>
                <a:t> Az          esemény elemeit azok az elemi események alkotják, amelyek nincsenek A-ban és A ellentét eseményének nevezzük. </a:t>
              </a:r>
            </a:p>
          </p:txBody>
        </p:sp>
        <p:graphicFrame>
          <p:nvGraphicFramePr>
            <p:cNvPr id="4" name="Object 19"/>
            <p:cNvGraphicFramePr>
              <a:graphicFrameLocks noChangeAspect="1"/>
            </p:cNvGraphicFramePr>
            <p:nvPr/>
          </p:nvGraphicFramePr>
          <p:xfrm>
            <a:off x="1170" y="540"/>
            <a:ext cx="182" cy="227"/>
          </p:xfrm>
          <a:graphic>
            <a:graphicData uri="http://schemas.openxmlformats.org/presentationml/2006/ole">
              <p:oleObj spid="_x0000_s4098" name="Equation" r:id="rId3" imgW="152280" imgH="190440" progId="">
                <p:embed/>
              </p:oleObj>
            </a:graphicData>
          </a:graphic>
        </p:graphicFrame>
      </p:grpSp>
      <p:sp>
        <p:nvSpPr>
          <p:cNvPr id="5" name="Rectangle 4"/>
          <p:cNvSpPr>
            <a:spLocks noChangeArrowheads="1"/>
          </p:cNvSpPr>
          <p:nvPr/>
        </p:nvSpPr>
        <p:spPr bwMode="auto">
          <a:xfrm>
            <a:off x="566738" y="233363"/>
            <a:ext cx="7875587" cy="633412"/>
          </a:xfrm>
          <a:prstGeom prst="rect">
            <a:avLst/>
          </a:prstGeom>
          <a:noFill/>
          <a:ln w="9525">
            <a:noFill/>
            <a:miter lim="800000"/>
            <a:headEnd/>
            <a:tailEnd/>
          </a:ln>
        </p:spPr>
        <p:txBody>
          <a:bodyPr anchor="ctr"/>
          <a:lstStyle/>
          <a:p>
            <a:r>
              <a:rPr lang="hu-HU" sz="2400" dirty="0">
                <a:solidFill>
                  <a:schemeClr val="tx2"/>
                </a:solidFill>
                <a:latin typeface="Tahoma" pitchFamily="34" charset="0"/>
              </a:rPr>
              <a:t>Műveletek véletlen eseményekkel: ellentét esemény</a:t>
            </a:r>
          </a:p>
        </p:txBody>
      </p:sp>
      <p:grpSp>
        <p:nvGrpSpPr>
          <p:cNvPr id="6" name="Group 5"/>
          <p:cNvGrpSpPr>
            <a:grpSpLocks/>
          </p:cNvGrpSpPr>
          <p:nvPr/>
        </p:nvGrpSpPr>
        <p:grpSpPr bwMode="auto">
          <a:xfrm>
            <a:off x="431800" y="1673225"/>
            <a:ext cx="5580063" cy="2025650"/>
            <a:chOff x="567" y="1842"/>
            <a:chExt cx="4263" cy="1588"/>
          </a:xfrm>
        </p:grpSpPr>
        <p:sp>
          <p:nvSpPr>
            <p:cNvPr id="7" name="Rectangle 6"/>
            <p:cNvSpPr>
              <a:spLocks noChangeArrowheads="1"/>
            </p:cNvSpPr>
            <p:nvPr/>
          </p:nvSpPr>
          <p:spPr bwMode="auto">
            <a:xfrm>
              <a:off x="567" y="1842"/>
              <a:ext cx="4263" cy="1588"/>
            </a:xfrm>
            <a:prstGeom prst="rect">
              <a:avLst/>
            </a:prstGeom>
            <a:solidFill>
              <a:schemeClr val="accent1"/>
            </a:solidFill>
            <a:ln w="9525">
              <a:solidFill>
                <a:schemeClr val="tx1"/>
              </a:solidFill>
              <a:miter lim="800000"/>
              <a:headEnd/>
              <a:tailEnd/>
            </a:ln>
          </p:spPr>
          <p:txBody>
            <a:bodyPr wrap="none" anchor="ctr"/>
            <a:lstStyle/>
            <a:p>
              <a:endParaRPr lang="hu-HU"/>
            </a:p>
          </p:txBody>
        </p:sp>
        <p:sp>
          <p:nvSpPr>
            <p:cNvPr id="8" name="Text Box 7"/>
            <p:cNvSpPr txBox="1">
              <a:spLocks noChangeArrowheads="1"/>
            </p:cNvSpPr>
            <p:nvPr/>
          </p:nvSpPr>
          <p:spPr bwMode="auto">
            <a:xfrm>
              <a:off x="748" y="1979"/>
              <a:ext cx="953" cy="574"/>
            </a:xfrm>
            <a:prstGeom prst="rect">
              <a:avLst/>
            </a:prstGeom>
            <a:noFill/>
            <a:ln w="9525">
              <a:noFill/>
              <a:miter lim="800000"/>
              <a:headEnd/>
              <a:tailEnd/>
            </a:ln>
          </p:spPr>
          <p:txBody>
            <a:bodyPr>
              <a:spAutoFit/>
            </a:bodyPr>
            <a:lstStyle/>
            <a:p>
              <a:pPr>
                <a:spcBef>
                  <a:spcPct val="50000"/>
                </a:spcBef>
              </a:pPr>
              <a:r>
                <a:rPr lang="el-GR" sz="2800">
                  <a:cs typeface="Arial" charset="0"/>
                </a:rPr>
                <a:t>Ω</a:t>
              </a:r>
              <a:r>
                <a:rPr lang="hu-HU" sz="2800">
                  <a:cs typeface="Arial" charset="0"/>
                </a:rPr>
                <a:t> </a:t>
              </a:r>
              <a:r>
                <a:rPr lang="hu-HU" sz="1400">
                  <a:cs typeface="Arial" charset="0"/>
                </a:rPr>
                <a:t>eseménytér</a:t>
              </a:r>
              <a:endParaRPr lang="el-GR" sz="1400">
                <a:cs typeface="Arial" charset="0"/>
              </a:endParaRPr>
            </a:p>
          </p:txBody>
        </p:sp>
      </p:grpSp>
      <p:grpSp>
        <p:nvGrpSpPr>
          <p:cNvPr id="9" name="Group 8"/>
          <p:cNvGrpSpPr>
            <a:grpSpLocks/>
          </p:cNvGrpSpPr>
          <p:nvPr/>
        </p:nvGrpSpPr>
        <p:grpSpPr bwMode="auto">
          <a:xfrm>
            <a:off x="431800" y="1673225"/>
            <a:ext cx="5580063" cy="2025650"/>
            <a:chOff x="567" y="2069"/>
            <a:chExt cx="4263" cy="1588"/>
          </a:xfrm>
        </p:grpSpPr>
        <p:sp>
          <p:nvSpPr>
            <p:cNvPr id="10" name="Rectangle 9"/>
            <p:cNvSpPr>
              <a:spLocks noChangeArrowheads="1"/>
            </p:cNvSpPr>
            <p:nvPr/>
          </p:nvSpPr>
          <p:spPr bwMode="auto">
            <a:xfrm>
              <a:off x="567" y="2069"/>
              <a:ext cx="4263" cy="1588"/>
            </a:xfrm>
            <a:prstGeom prst="rect">
              <a:avLst/>
            </a:prstGeom>
            <a:solidFill>
              <a:srgbClr val="00FF00"/>
            </a:solidFill>
            <a:ln w="9525">
              <a:solidFill>
                <a:schemeClr val="tx1"/>
              </a:solidFill>
              <a:miter lim="800000"/>
              <a:headEnd/>
              <a:tailEnd/>
            </a:ln>
          </p:spPr>
          <p:txBody>
            <a:bodyPr wrap="none" anchor="ctr"/>
            <a:lstStyle/>
            <a:p>
              <a:endParaRPr lang="hu-HU"/>
            </a:p>
          </p:txBody>
        </p:sp>
        <p:sp>
          <p:nvSpPr>
            <p:cNvPr id="11" name="Text Box 10"/>
            <p:cNvSpPr txBox="1">
              <a:spLocks noChangeArrowheads="1"/>
            </p:cNvSpPr>
            <p:nvPr/>
          </p:nvSpPr>
          <p:spPr bwMode="auto">
            <a:xfrm>
              <a:off x="657" y="3158"/>
              <a:ext cx="1452" cy="454"/>
            </a:xfrm>
            <a:prstGeom prst="rect">
              <a:avLst/>
            </a:prstGeom>
            <a:noFill/>
            <a:ln w="9525">
              <a:noFill/>
              <a:miter lim="800000"/>
              <a:headEnd/>
              <a:tailEnd/>
            </a:ln>
          </p:spPr>
          <p:txBody>
            <a:bodyPr>
              <a:spAutoFit/>
            </a:bodyPr>
            <a:lstStyle/>
            <a:p>
              <a:pPr>
                <a:spcBef>
                  <a:spcPct val="50000"/>
                </a:spcBef>
              </a:pPr>
              <a:r>
                <a:rPr lang="hu-HU" sz="1400"/>
                <a:t>Az</a:t>
              </a:r>
              <a:r>
                <a:rPr lang="hu-HU"/>
                <a:t> </a:t>
              </a:r>
              <a:r>
                <a:rPr lang="hu-HU" b="1"/>
                <a:t>A</a:t>
              </a:r>
              <a:r>
                <a:rPr lang="hu-HU"/>
                <a:t> </a:t>
              </a:r>
              <a:r>
                <a:rPr lang="hu-HU" sz="1400"/>
                <a:t>esemény ellentéte</a:t>
              </a:r>
            </a:p>
          </p:txBody>
        </p:sp>
        <p:graphicFrame>
          <p:nvGraphicFramePr>
            <p:cNvPr id="12" name="Object 11"/>
            <p:cNvGraphicFramePr>
              <a:graphicFrameLocks noChangeAspect="1"/>
            </p:cNvGraphicFramePr>
            <p:nvPr/>
          </p:nvGraphicFramePr>
          <p:xfrm>
            <a:off x="4241" y="3203"/>
            <a:ext cx="182" cy="227"/>
          </p:xfrm>
          <a:graphic>
            <a:graphicData uri="http://schemas.openxmlformats.org/presentationml/2006/ole">
              <p:oleObj spid="_x0000_s4099" name="Equation" r:id="rId4" imgW="152280" imgH="190440" progId="">
                <p:embed/>
              </p:oleObj>
            </a:graphicData>
          </a:graphic>
        </p:graphicFrame>
        <p:graphicFrame>
          <p:nvGraphicFramePr>
            <p:cNvPr id="13" name="Object 12"/>
            <p:cNvGraphicFramePr>
              <a:graphicFrameLocks noChangeAspect="1"/>
            </p:cNvGraphicFramePr>
            <p:nvPr/>
          </p:nvGraphicFramePr>
          <p:xfrm>
            <a:off x="4332" y="2251"/>
            <a:ext cx="182" cy="227"/>
          </p:xfrm>
          <a:graphic>
            <a:graphicData uri="http://schemas.openxmlformats.org/presentationml/2006/ole">
              <p:oleObj spid="_x0000_s4100" name="Equation" r:id="rId5" imgW="152280" imgH="190440" progId="">
                <p:embed/>
              </p:oleObj>
            </a:graphicData>
          </a:graphic>
        </p:graphicFrame>
        <p:graphicFrame>
          <p:nvGraphicFramePr>
            <p:cNvPr id="14" name="Object 13"/>
            <p:cNvGraphicFramePr>
              <a:graphicFrameLocks noChangeAspect="1"/>
            </p:cNvGraphicFramePr>
            <p:nvPr/>
          </p:nvGraphicFramePr>
          <p:xfrm>
            <a:off x="930" y="2205"/>
            <a:ext cx="182" cy="227"/>
          </p:xfrm>
          <a:graphic>
            <a:graphicData uri="http://schemas.openxmlformats.org/presentationml/2006/ole">
              <p:oleObj spid="_x0000_s4101" name="Equation" r:id="rId6" imgW="152280" imgH="190440" progId="">
                <p:embed/>
              </p:oleObj>
            </a:graphicData>
          </a:graphic>
        </p:graphicFrame>
      </p:grpSp>
      <p:grpSp>
        <p:nvGrpSpPr>
          <p:cNvPr id="15" name="Group 14"/>
          <p:cNvGrpSpPr>
            <a:grpSpLocks/>
          </p:cNvGrpSpPr>
          <p:nvPr/>
        </p:nvGrpSpPr>
        <p:grpSpPr bwMode="auto">
          <a:xfrm>
            <a:off x="2546350" y="2124075"/>
            <a:ext cx="2257425" cy="1158875"/>
            <a:chOff x="1927" y="2115"/>
            <a:chExt cx="1724" cy="908"/>
          </a:xfrm>
        </p:grpSpPr>
        <p:sp>
          <p:nvSpPr>
            <p:cNvPr id="16" name="Oval 15"/>
            <p:cNvSpPr>
              <a:spLocks noChangeArrowheads="1"/>
            </p:cNvSpPr>
            <p:nvPr/>
          </p:nvSpPr>
          <p:spPr bwMode="auto">
            <a:xfrm>
              <a:off x="1927" y="2115"/>
              <a:ext cx="1724" cy="908"/>
            </a:xfrm>
            <a:prstGeom prst="ellipse">
              <a:avLst/>
            </a:prstGeom>
            <a:solidFill>
              <a:srgbClr val="FFFF00"/>
            </a:solidFill>
            <a:ln w="9525">
              <a:solidFill>
                <a:schemeClr val="tx1"/>
              </a:solidFill>
              <a:round/>
              <a:headEnd/>
              <a:tailEnd/>
            </a:ln>
          </p:spPr>
          <p:txBody>
            <a:bodyPr wrap="none" anchor="ctr"/>
            <a:lstStyle/>
            <a:p>
              <a:endParaRPr lang="hu-HU"/>
            </a:p>
          </p:txBody>
        </p:sp>
        <p:sp>
          <p:nvSpPr>
            <p:cNvPr id="17" name="Text Box 16"/>
            <p:cNvSpPr txBox="1">
              <a:spLocks noChangeArrowheads="1"/>
            </p:cNvSpPr>
            <p:nvPr/>
          </p:nvSpPr>
          <p:spPr bwMode="auto">
            <a:xfrm>
              <a:off x="2245" y="2432"/>
              <a:ext cx="953" cy="358"/>
            </a:xfrm>
            <a:prstGeom prst="rect">
              <a:avLst/>
            </a:prstGeom>
            <a:noFill/>
            <a:ln w="9525">
              <a:noFill/>
              <a:miter lim="800000"/>
              <a:headEnd/>
              <a:tailEnd/>
            </a:ln>
          </p:spPr>
          <p:txBody>
            <a:bodyPr>
              <a:spAutoFit/>
            </a:bodyPr>
            <a:lstStyle/>
            <a:p>
              <a:pPr>
                <a:spcBef>
                  <a:spcPct val="50000"/>
                </a:spcBef>
              </a:pPr>
              <a:r>
                <a:rPr lang="hu-HU" sz="2400"/>
                <a:t>A </a:t>
              </a:r>
              <a:r>
                <a:rPr lang="hu-HU" sz="1400"/>
                <a:t>esemény</a:t>
              </a:r>
            </a:p>
          </p:txBody>
        </p:sp>
      </p:grpSp>
      <p:graphicFrame>
        <p:nvGraphicFramePr>
          <p:cNvPr id="18" name="Object 20"/>
          <p:cNvGraphicFramePr>
            <a:graphicFrameLocks noChangeAspect="1"/>
          </p:cNvGraphicFramePr>
          <p:nvPr/>
        </p:nvGraphicFramePr>
        <p:xfrm>
          <a:off x="6237288" y="2438400"/>
          <a:ext cx="2700337" cy="415925"/>
        </p:xfrm>
        <a:graphic>
          <a:graphicData uri="http://schemas.openxmlformats.org/presentationml/2006/ole">
            <p:oleObj spid="_x0000_s4102" name="Equation" r:id="rId7" imgW="1650960" imgH="253800" progId="">
              <p:embed/>
            </p:oleObj>
          </a:graphicData>
        </a:graphic>
      </p:graphicFrame>
      <p:sp>
        <p:nvSpPr>
          <p:cNvPr id="19" name="Text Box 21"/>
          <p:cNvSpPr txBox="1">
            <a:spLocks noChangeArrowheads="1"/>
          </p:cNvSpPr>
          <p:nvPr/>
        </p:nvSpPr>
        <p:spPr bwMode="auto">
          <a:xfrm>
            <a:off x="431800" y="3833813"/>
            <a:ext cx="5688013" cy="366712"/>
          </a:xfrm>
          <a:prstGeom prst="rect">
            <a:avLst/>
          </a:prstGeom>
          <a:noFill/>
          <a:ln w="9525">
            <a:noFill/>
            <a:miter lim="800000"/>
            <a:headEnd/>
            <a:tailEnd/>
          </a:ln>
        </p:spPr>
        <p:txBody>
          <a:bodyPr>
            <a:spAutoFit/>
          </a:bodyPr>
          <a:lstStyle/>
          <a:p>
            <a:pPr>
              <a:spcBef>
                <a:spcPct val="50000"/>
              </a:spcBef>
            </a:pPr>
            <a:r>
              <a:rPr lang="hu-HU" b="1">
                <a:cs typeface="Arial" charset="0"/>
              </a:rPr>
              <a:t>Példa: kocka dobás  </a:t>
            </a:r>
            <a:r>
              <a:rPr lang="el-GR" b="1">
                <a:cs typeface="Arial" charset="0"/>
              </a:rPr>
              <a:t>Ω</a:t>
            </a:r>
            <a:r>
              <a:rPr lang="hu-HU" b="1">
                <a:cs typeface="Arial" charset="0"/>
              </a:rPr>
              <a:t> = {  1, 2, 3, 4, 5, 6  }</a:t>
            </a:r>
            <a:endParaRPr lang="el-GR" b="1">
              <a:cs typeface="Arial" charset="0"/>
            </a:endParaRPr>
          </a:p>
        </p:txBody>
      </p:sp>
      <p:sp>
        <p:nvSpPr>
          <p:cNvPr id="20" name="Text Box 22"/>
          <p:cNvSpPr txBox="1">
            <a:spLocks noChangeArrowheads="1"/>
          </p:cNvSpPr>
          <p:nvPr/>
        </p:nvSpPr>
        <p:spPr bwMode="auto">
          <a:xfrm>
            <a:off x="5651500" y="3789363"/>
            <a:ext cx="3168650" cy="366712"/>
          </a:xfrm>
          <a:prstGeom prst="rect">
            <a:avLst/>
          </a:prstGeom>
          <a:noFill/>
          <a:ln w="9525">
            <a:noFill/>
            <a:miter lim="800000"/>
            <a:headEnd/>
            <a:tailEnd/>
          </a:ln>
        </p:spPr>
        <p:txBody>
          <a:bodyPr>
            <a:spAutoFit/>
          </a:bodyPr>
          <a:lstStyle/>
          <a:p>
            <a:pPr>
              <a:spcBef>
                <a:spcPct val="50000"/>
              </a:spcBef>
            </a:pPr>
            <a:r>
              <a:rPr lang="hu-HU" b="1">
                <a:cs typeface="Arial" charset="0"/>
              </a:rPr>
              <a:t>Páros dobás  = {   2,  4,  6  }</a:t>
            </a:r>
            <a:endParaRPr lang="el-GR" b="1">
              <a:cs typeface="Arial" charset="0"/>
            </a:endParaRPr>
          </a:p>
        </p:txBody>
      </p:sp>
      <p:sp>
        <p:nvSpPr>
          <p:cNvPr id="21" name="Text Box 23"/>
          <p:cNvSpPr txBox="1">
            <a:spLocks noChangeArrowheads="1"/>
          </p:cNvSpPr>
          <p:nvPr/>
        </p:nvSpPr>
        <p:spPr bwMode="auto">
          <a:xfrm>
            <a:off x="431800" y="4238625"/>
            <a:ext cx="8208963" cy="366713"/>
          </a:xfrm>
          <a:prstGeom prst="rect">
            <a:avLst/>
          </a:prstGeom>
          <a:noFill/>
          <a:ln w="9525">
            <a:noFill/>
            <a:miter lim="800000"/>
            <a:headEnd/>
            <a:tailEnd/>
          </a:ln>
        </p:spPr>
        <p:txBody>
          <a:bodyPr>
            <a:spAutoFit/>
          </a:bodyPr>
          <a:lstStyle/>
          <a:p>
            <a:pPr>
              <a:spcBef>
                <a:spcPct val="50000"/>
              </a:spcBef>
            </a:pPr>
            <a:r>
              <a:rPr lang="hu-HU" b="1">
                <a:cs typeface="Arial" charset="0"/>
              </a:rPr>
              <a:t>Páros dobás ellentéte  = </a:t>
            </a:r>
            <a:r>
              <a:rPr lang="el-GR" b="1"/>
              <a:t>Ω</a:t>
            </a:r>
            <a:r>
              <a:rPr lang="hu-HU" b="1"/>
              <a:t> \ {   2,  4,  6  } = </a:t>
            </a:r>
            <a:r>
              <a:rPr lang="hu-HU" b="1">
                <a:cs typeface="Arial" charset="0"/>
              </a:rPr>
              <a:t>{   1,  3,  5  } = Páratlan dobás</a:t>
            </a:r>
            <a:endParaRPr lang="el-GR" b="1">
              <a:cs typeface="Arial" charset="0"/>
            </a:endParaRPr>
          </a:p>
        </p:txBody>
      </p:sp>
      <p:grpSp>
        <p:nvGrpSpPr>
          <p:cNvPr id="22" name="Group 25"/>
          <p:cNvGrpSpPr>
            <a:grpSpLocks/>
          </p:cNvGrpSpPr>
          <p:nvPr/>
        </p:nvGrpSpPr>
        <p:grpSpPr bwMode="auto">
          <a:xfrm>
            <a:off x="476250" y="4778375"/>
            <a:ext cx="7200900" cy="406400"/>
            <a:chOff x="249" y="521"/>
            <a:chExt cx="4536" cy="256"/>
          </a:xfrm>
        </p:grpSpPr>
        <p:sp>
          <p:nvSpPr>
            <p:cNvPr id="23" name="Text Box 26"/>
            <p:cNvSpPr txBox="1">
              <a:spLocks noChangeArrowheads="1"/>
            </p:cNvSpPr>
            <p:nvPr/>
          </p:nvSpPr>
          <p:spPr bwMode="auto">
            <a:xfrm>
              <a:off x="249" y="527"/>
              <a:ext cx="4536" cy="250"/>
            </a:xfrm>
            <a:prstGeom prst="rect">
              <a:avLst/>
            </a:prstGeom>
            <a:noFill/>
            <a:ln w="9525">
              <a:noFill/>
              <a:miter lim="800000"/>
              <a:headEnd/>
              <a:tailEnd/>
            </a:ln>
          </p:spPr>
          <p:txBody>
            <a:bodyPr>
              <a:spAutoFit/>
            </a:bodyPr>
            <a:lstStyle/>
            <a:p>
              <a:pPr>
                <a:spcBef>
                  <a:spcPct val="50000"/>
                </a:spcBef>
              </a:pPr>
              <a:r>
                <a:rPr lang="hu-HU" sz="2000"/>
                <a:t>A </a:t>
              </a:r>
              <a:r>
                <a:rPr lang="en-US" sz="2000">
                  <a:cs typeface="Arial" charset="0"/>
                </a:rPr>
                <a:t>Ø</a:t>
              </a:r>
              <a:r>
                <a:rPr lang="hu-HU" sz="2000"/>
                <a:t> lehetetlen esemény ellentéte az </a:t>
              </a:r>
              <a:r>
                <a:rPr lang="el-GR" sz="2000">
                  <a:cs typeface="Arial" charset="0"/>
                </a:rPr>
                <a:t>Ω</a:t>
              </a:r>
              <a:r>
                <a:rPr lang="hu-HU" sz="2000"/>
                <a:t> biztos esemény: </a:t>
              </a:r>
            </a:p>
          </p:txBody>
        </p:sp>
        <p:graphicFrame>
          <p:nvGraphicFramePr>
            <p:cNvPr id="24" name="Object 27"/>
            <p:cNvGraphicFramePr>
              <a:graphicFrameLocks noChangeAspect="1"/>
            </p:cNvGraphicFramePr>
            <p:nvPr/>
          </p:nvGraphicFramePr>
          <p:xfrm>
            <a:off x="4332" y="521"/>
            <a:ext cx="453" cy="219"/>
          </p:xfrm>
          <a:graphic>
            <a:graphicData uri="http://schemas.openxmlformats.org/presentationml/2006/ole">
              <p:oleObj spid="_x0000_s4103" name="Equation" r:id="rId8" imgW="444240" imgH="215640" progId="">
                <p:embed/>
              </p:oleObj>
            </a:graphicData>
          </a:graphic>
        </p:graphicFrame>
      </p:grpSp>
      <p:grpSp>
        <p:nvGrpSpPr>
          <p:cNvPr id="25" name="Group 28"/>
          <p:cNvGrpSpPr>
            <a:grpSpLocks/>
          </p:cNvGrpSpPr>
          <p:nvPr/>
        </p:nvGrpSpPr>
        <p:grpSpPr bwMode="auto">
          <a:xfrm>
            <a:off x="476250" y="5336381"/>
            <a:ext cx="7200900" cy="396875"/>
            <a:chOff x="249" y="799"/>
            <a:chExt cx="4536" cy="250"/>
          </a:xfrm>
        </p:grpSpPr>
        <p:sp>
          <p:nvSpPr>
            <p:cNvPr id="26" name="Text Box 29"/>
            <p:cNvSpPr txBox="1">
              <a:spLocks noChangeArrowheads="1"/>
            </p:cNvSpPr>
            <p:nvPr/>
          </p:nvSpPr>
          <p:spPr bwMode="auto">
            <a:xfrm>
              <a:off x="249" y="799"/>
              <a:ext cx="4536" cy="250"/>
            </a:xfrm>
            <a:prstGeom prst="rect">
              <a:avLst/>
            </a:prstGeom>
            <a:noFill/>
            <a:ln w="9525">
              <a:noFill/>
              <a:miter lim="800000"/>
              <a:headEnd/>
              <a:tailEnd/>
            </a:ln>
          </p:spPr>
          <p:txBody>
            <a:bodyPr>
              <a:spAutoFit/>
            </a:bodyPr>
            <a:lstStyle/>
            <a:p>
              <a:pPr>
                <a:spcBef>
                  <a:spcPct val="50000"/>
                </a:spcBef>
              </a:pPr>
              <a:r>
                <a:rPr lang="hu-HU" sz="2000" dirty="0"/>
                <a:t>Az </a:t>
              </a:r>
              <a:r>
                <a:rPr lang="el-GR" sz="2000" dirty="0">
                  <a:cs typeface="Arial" charset="0"/>
                </a:rPr>
                <a:t>Ω</a:t>
              </a:r>
              <a:r>
                <a:rPr lang="hu-HU" sz="2000" dirty="0"/>
                <a:t> biztos esemény ellentéte a </a:t>
              </a:r>
              <a:r>
                <a:rPr lang="en-US" sz="2000" dirty="0">
                  <a:cs typeface="Arial" charset="0"/>
                </a:rPr>
                <a:t>Ø</a:t>
              </a:r>
              <a:r>
                <a:rPr lang="hu-HU" sz="2000" dirty="0"/>
                <a:t> lehetetlen esemény:</a:t>
              </a:r>
            </a:p>
          </p:txBody>
        </p:sp>
        <p:graphicFrame>
          <p:nvGraphicFramePr>
            <p:cNvPr id="27" name="Object 30"/>
            <p:cNvGraphicFramePr>
              <a:graphicFrameLocks noChangeAspect="1"/>
            </p:cNvGraphicFramePr>
            <p:nvPr/>
          </p:nvGraphicFramePr>
          <p:xfrm>
            <a:off x="4332" y="813"/>
            <a:ext cx="453" cy="219"/>
          </p:xfrm>
          <a:graphic>
            <a:graphicData uri="http://schemas.openxmlformats.org/presentationml/2006/ole">
              <p:oleObj spid="_x0000_s4104" name="Equation" r:id="rId9" imgW="444240" imgH="215640" progId="">
                <p:embed/>
              </p:oleObj>
            </a:graphicData>
          </a:graphic>
        </p:graphicFrame>
      </p:grpSp>
      <p:grpSp>
        <p:nvGrpSpPr>
          <p:cNvPr id="56" name="Csoportba foglalás 55"/>
          <p:cNvGrpSpPr/>
          <p:nvPr/>
        </p:nvGrpSpPr>
        <p:grpSpPr>
          <a:xfrm>
            <a:off x="476250" y="5949233"/>
            <a:ext cx="7200900" cy="432095"/>
            <a:chOff x="476250" y="5697813"/>
            <a:chExt cx="7200900" cy="432095"/>
          </a:xfrm>
        </p:grpSpPr>
        <p:sp>
          <p:nvSpPr>
            <p:cNvPr id="54" name="Text Box 32"/>
            <p:cNvSpPr txBox="1">
              <a:spLocks noChangeArrowheads="1"/>
            </p:cNvSpPr>
            <p:nvPr/>
          </p:nvSpPr>
          <p:spPr bwMode="auto">
            <a:xfrm>
              <a:off x="476250" y="5733033"/>
              <a:ext cx="7200900" cy="396875"/>
            </a:xfrm>
            <a:prstGeom prst="rect">
              <a:avLst/>
            </a:prstGeom>
            <a:noFill/>
            <a:ln w="9525">
              <a:noFill/>
              <a:miter lim="800000"/>
              <a:headEnd/>
              <a:tailEnd/>
            </a:ln>
          </p:spPr>
          <p:txBody>
            <a:bodyPr>
              <a:spAutoFit/>
            </a:bodyPr>
            <a:lstStyle/>
            <a:p>
              <a:pPr>
                <a:spcBef>
                  <a:spcPct val="50000"/>
                </a:spcBef>
              </a:pPr>
              <a:r>
                <a:rPr lang="hu-HU" sz="2000" dirty="0"/>
                <a:t>Az </a:t>
              </a:r>
              <a:r>
                <a:rPr lang="hu-HU" sz="2000" dirty="0">
                  <a:cs typeface="Arial" charset="0"/>
                </a:rPr>
                <a:t>A </a:t>
              </a:r>
              <a:r>
                <a:rPr lang="hu-HU" sz="2000" dirty="0"/>
                <a:t>esemény ellentétének az ellentéte az A esemény:</a:t>
              </a:r>
            </a:p>
          </p:txBody>
        </p:sp>
        <p:graphicFrame>
          <p:nvGraphicFramePr>
            <p:cNvPr id="55" name="Object 33"/>
            <p:cNvGraphicFramePr>
              <a:graphicFrameLocks noChangeAspect="1"/>
            </p:cNvGraphicFramePr>
            <p:nvPr/>
          </p:nvGraphicFramePr>
          <p:xfrm>
            <a:off x="6958013" y="5697813"/>
            <a:ext cx="657225" cy="368300"/>
          </p:xfrm>
          <a:graphic>
            <a:graphicData uri="http://schemas.openxmlformats.org/presentationml/2006/ole">
              <p:oleObj spid="_x0000_s4112" name="Equation" r:id="rId10" imgW="406080" imgH="228600" progId="">
                <p:embed/>
              </p:oleObj>
            </a:graphicData>
          </a:graphic>
        </p:graphicFrame>
      </p:grpSp>
      <p:sp>
        <p:nvSpPr>
          <p:cNvPr id="59" name="Dia számának helye 16"/>
          <p:cNvSpPr>
            <a:spLocks noGrp="1"/>
          </p:cNvSpPr>
          <p:nvPr>
            <p:ph type="sldNum" sz="quarter" idx="12"/>
          </p:nvPr>
        </p:nvSpPr>
        <p:spPr>
          <a:xfrm>
            <a:off x="6542856" y="39539"/>
            <a:ext cx="2565648" cy="365125"/>
          </a:xfrm>
        </p:spPr>
        <p:txBody>
          <a:bodyPr/>
          <a:lstStyle/>
          <a:p>
            <a:r>
              <a:rPr lang="hu-HU" dirty="0" err="1" smtClean="0"/>
              <a:t>Valószínűségszámítás</a:t>
            </a:r>
            <a:r>
              <a:rPr lang="hu-HU" dirty="0" smtClean="0"/>
              <a:t> elemei         </a:t>
            </a:r>
            <a:fld id="{022B571B-5BE0-484C-A4F8-67D481F8428A}" type="slidenum">
              <a:rPr lang="hu-HU" smtClean="0"/>
              <a:pPr/>
              <a:t>6</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par>
                          <p:cTn id="19" fill="hold">
                            <p:stCondLst>
                              <p:cond delay="500"/>
                            </p:stCondLst>
                            <p:childTnLst>
                              <p:par>
                                <p:cTn id="20" presetID="2" presetClass="entr" presetSubtype="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0-#ppt_w/2"/>
                                          </p:val>
                                        </p:tav>
                                        <p:tav tm="100000">
                                          <p:val>
                                            <p:strVal val="#ppt_x"/>
                                          </p:val>
                                        </p:tav>
                                      </p:tavLst>
                                    </p:anim>
                                    <p:anim calcmode="lin" valueType="num">
                                      <p:cBhvr additive="base">
                                        <p:cTn id="5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1+#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ppt_x"/>
                                          </p:val>
                                        </p:tav>
                                        <p:tav tm="100000">
                                          <p:val>
                                            <p:strVal val="#ppt_x"/>
                                          </p:val>
                                        </p:tav>
                                      </p:tavLst>
                                    </p:anim>
                                    <p:anim calcmode="lin" valueType="num">
                                      <p:cBhvr additive="base">
                                        <p:cTn id="6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31800" y="230188"/>
            <a:ext cx="7605713" cy="633412"/>
          </a:xfrm>
          <a:prstGeom prst="rect">
            <a:avLst/>
          </a:prstGeom>
          <a:noFill/>
          <a:ln w="9525">
            <a:noFill/>
            <a:miter lim="800000"/>
            <a:headEnd/>
            <a:tailEnd/>
          </a:ln>
        </p:spPr>
        <p:txBody>
          <a:bodyPr anchor="ctr"/>
          <a:lstStyle/>
          <a:p>
            <a:r>
              <a:rPr lang="hu-HU" sz="2800" dirty="0">
                <a:solidFill>
                  <a:schemeClr val="tx2"/>
                </a:solidFill>
                <a:latin typeface="Tahoma" pitchFamily="34" charset="0"/>
              </a:rPr>
              <a:t>Műveletek véletlen eseményekkel: összeg</a:t>
            </a:r>
          </a:p>
        </p:txBody>
      </p:sp>
      <p:sp>
        <p:nvSpPr>
          <p:cNvPr id="3" name="Text Box 23"/>
          <p:cNvSpPr txBox="1">
            <a:spLocks noChangeArrowheads="1"/>
          </p:cNvSpPr>
          <p:nvPr/>
        </p:nvSpPr>
        <p:spPr bwMode="auto">
          <a:xfrm>
            <a:off x="385763" y="819150"/>
            <a:ext cx="8353425" cy="641350"/>
          </a:xfrm>
          <a:prstGeom prst="rect">
            <a:avLst/>
          </a:prstGeom>
          <a:noFill/>
          <a:ln w="9525">
            <a:noFill/>
            <a:miter lim="800000"/>
            <a:headEnd/>
            <a:tailEnd/>
          </a:ln>
        </p:spPr>
        <p:txBody>
          <a:bodyPr>
            <a:spAutoFit/>
          </a:bodyPr>
          <a:lstStyle/>
          <a:p>
            <a:pPr>
              <a:spcBef>
                <a:spcPct val="50000"/>
              </a:spcBef>
            </a:pPr>
            <a:r>
              <a:rPr lang="hu-HU"/>
              <a:t>Legyen A és B két olyan esemény, amelyek ugyanahhoz a kísérlethez – vagyis ugyanazon </a:t>
            </a:r>
            <a:r>
              <a:rPr lang="el-GR">
                <a:cs typeface="Arial" charset="0"/>
              </a:rPr>
              <a:t>Ω</a:t>
            </a:r>
            <a:r>
              <a:rPr lang="hu-HU">
                <a:cs typeface="Arial" charset="0"/>
              </a:rPr>
              <a:t> eseménytérhez - </a:t>
            </a:r>
            <a:r>
              <a:rPr lang="hu-HU"/>
              <a:t>tartoznak.</a:t>
            </a:r>
          </a:p>
        </p:txBody>
      </p:sp>
      <p:graphicFrame>
        <p:nvGraphicFramePr>
          <p:cNvPr id="4" name="Object 24"/>
          <p:cNvGraphicFramePr>
            <a:graphicFrameLocks noChangeAspect="1"/>
          </p:cNvGraphicFramePr>
          <p:nvPr/>
        </p:nvGraphicFramePr>
        <p:xfrm>
          <a:off x="1736725" y="3024188"/>
          <a:ext cx="4905375" cy="476250"/>
        </p:xfrm>
        <a:graphic>
          <a:graphicData uri="http://schemas.openxmlformats.org/presentationml/2006/ole">
            <p:oleObj spid="_x0000_s5122" name="Equation" r:id="rId3" imgW="2616120" imgH="253800" progId="">
              <p:embed/>
            </p:oleObj>
          </a:graphicData>
        </a:graphic>
      </p:graphicFrame>
      <p:sp>
        <p:nvSpPr>
          <p:cNvPr id="5" name="Rectangle 25"/>
          <p:cNvSpPr>
            <a:spLocks noChangeArrowheads="1"/>
          </p:cNvSpPr>
          <p:nvPr/>
        </p:nvSpPr>
        <p:spPr bwMode="auto">
          <a:xfrm>
            <a:off x="2051050" y="3924300"/>
            <a:ext cx="4033838" cy="1844675"/>
          </a:xfrm>
          <a:prstGeom prst="rect">
            <a:avLst/>
          </a:prstGeom>
          <a:solidFill>
            <a:schemeClr val="accent1"/>
          </a:solidFill>
          <a:ln w="9525">
            <a:solidFill>
              <a:schemeClr val="tx1"/>
            </a:solidFill>
            <a:miter lim="800000"/>
            <a:headEnd/>
            <a:tailEnd/>
          </a:ln>
        </p:spPr>
        <p:txBody>
          <a:bodyPr wrap="none" anchor="ctr"/>
          <a:lstStyle/>
          <a:p>
            <a:endParaRPr lang="hu-HU"/>
          </a:p>
        </p:txBody>
      </p:sp>
      <p:grpSp>
        <p:nvGrpSpPr>
          <p:cNvPr id="6" name="Group 26"/>
          <p:cNvGrpSpPr>
            <a:grpSpLocks/>
          </p:cNvGrpSpPr>
          <p:nvPr/>
        </p:nvGrpSpPr>
        <p:grpSpPr bwMode="auto">
          <a:xfrm>
            <a:off x="2555875" y="4256088"/>
            <a:ext cx="1582738" cy="1152525"/>
            <a:chOff x="1066" y="3203"/>
            <a:chExt cx="997" cy="726"/>
          </a:xfrm>
        </p:grpSpPr>
        <p:sp>
          <p:nvSpPr>
            <p:cNvPr id="7" name="Oval 27"/>
            <p:cNvSpPr>
              <a:spLocks noChangeArrowheads="1"/>
            </p:cNvSpPr>
            <p:nvPr/>
          </p:nvSpPr>
          <p:spPr bwMode="auto">
            <a:xfrm>
              <a:off x="1066" y="3203"/>
              <a:ext cx="997" cy="726"/>
            </a:xfrm>
            <a:prstGeom prst="ellipse">
              <a:avLst/>
            </a:prstGeom>
            <a:solidFill>
              <a:srgbClr val="990000"/>
            </a:solidFill>
            <a:ln w="9525">
              <a:noFill/>
              <a:round/>
              <a:headEnd/>
              <a:tailEnd/>
            </a:ln>
          </p:spPr>
          <p:txBody>
            <a:bodyPr wrap="none" anchor="ctr"/>
            <a:lstStyle/>
            <a:p>
              <a:endParaRPr lang="hu-HU"/>
            </a:p>
          </p:txBody>
        </p:sp>
        <p:sp>
          <p:nvSpPr>
            <p:cNvPr id="8" name="Text Box 28"/>
            <p:cNvSpPr txBox="1">
              <a:spLocks noChangeArrowheads="1"/>
            </p:cNvSpPr>
            <p:nvPr/>
          </p:nvSpPr>
          <p:spPr bwMode="auto">
            <a:xfrm>
              <a:off x="1292" y="3385"/>
              <a:ext cx="362" cy="250"/>
            </a:xfrm>
            <a:prstGeom prst="rect">
              <a:avLst/>
            </a:prstGeom>
            <a:solidFill>
              <a:srgbClr val="990000"/>
            </a:solidFill>
            <a:ln w="9525">
              <a:noFill/>
              <a:miter lim="800000"/>
              <a:headEnd/>
              <a:tailEnd/>
            </a:ln>
          </p:spPr>
          <p:txBody>
            <a:bodyPr>
              <a:spAutoFit/>
            </a:bodyPr>
            <a:lstStyle/>
            <a:p>
              <a:pPr>
                <a:spcBef>
                  <a:spcPct val="50000"/>
                </a:spcBef>
              </a:pPr>
              <a:r>
                <a:rPr lang="hu-HU" sz="2000">
                  <a:solidFill>
                    <a:schemeClr val="bg1"/>
                  </a:solidFill>
                </a:rPr>
                <a:t>A</a:t>
              </a:r>
            </a:p>
          </p:txBody>
        </p:sp>
      </p:grpSp>
      <p:grpSp>
        <p:nvGrpSpPr>
          <p:cNvPr id="9" name="Group 29"/>
          <p:cNvGrpSpPr>
            <a:grpSpLocks/>
          </p:cNvGrpSpPr>
          <p:nvPr/>
        </p:nvGrpSpPr>
        <p:grpSpPr bwMode="auto">
          <a:xfrm>
            <a:off x="3563938" y="4211638"/>
            <a:ext cx="1871662" cy="1368425"/>
            <a:chOff x="2290" y="3158"/>
            <a:chExt cx="1179" cy="862"/>
          </a:xfrm>
        </p:grpSpPr>
        <p:sp>
          <p:nvSpPr>
            <p:cNvPr id="10" name="Oval 30"/>
            <p:cNvSpPr>
              <a:spLocks noChangeArrowheads="1"/>
            </p:cNvSpPr>
            <p:nvPr/>
          </p:nvSpPr>
          <p:spPr bwMode="auto">
            <a:xfrm>
              <a:off x="2290" y="3158"/>
              <a:ext cx="1179" cy="862"/>
            </a:xfrm>
            <a:prstGeom prst="ellipse">
              <a:avLst/>
            </a:prstGeom>
            <a:solidFill>
              <a:srgbClr val="FF9900">
                <a:alpha val="54901"/>
              </a:srgbClr>
            </a:solidFill>
            <a:ln w="9525">
              <a:noFill/>
              <a:round/>
              <a:headEnd/>
              <a:tailEnd/>
            </a:ln>
          </p:spPr>
          <p:txBody>
            <a:bodyPr wrap="none" anchor="ctr"/>
            <a:lstStyle/>
            <a:p>
              <a:endParaRPr lang="hu-HU"/>
            </a:p>
          </p:txBody>
        </p:sp>
        <p:sp>
          <p:nvSpPr>
            <p:cNvPr id="11" name="Text Box 31"/>
            <p:cNvSpPr txBox="1">
              <a:spLocks noChangeArrowheads="1"/>
            </p:cNvSpPr>
            <p:nvPr/>
          </p:nvSpPr>
          <p:spPr bwMode="auto">
            <a:xfrm>
              <a:off x="2835" y="3430"/>
              <a:ext cx="362" cy="250"/>
            </a:xfrm>
            <a:prstGeom prst="rect">
              <a:avLst/>
            </a:prstGeom>
            <a:noFill/>
            <a:ln w="9525">
              <a:noFill/>
              <a:miter lim="800000"/>
              <a:headEnd/>
              <a:tailEnd/>
            </a:ln>
          </p:spPr>
          <p:txBody>
            <a:bodyPr>
              <a:spAutoFit/>
            </a:bodyPr>
            <a:lstStyle/>
            <a:p>
              <a:pPr>
                <a:spcBef>
                  <a:spcPct val="50000"/>
                </a:spcBef>
              </a:pPr>
              <a:r>
                <a:rPr lang="hu-HU" sz="2000"/>
                <a:t>B</a:t>
              </a:r>
            </a:p>
          </p:txBody>
        </p:sp>
      </p:grpSp>
      <p:grpSp>
        <p:nvGrpSpPr>
          <p:cNvPr id="12" name="Group 32"/>
          <p:cNvGrpSpPr>
            <a:grpSpLocks/>
          </p:cNvGrpSpPr>
          <p:nvPr/>
        </p:nvGrpSpPr>
        <p:grpSpPr bwMode="auto">
          <a:xfrm>
            <a:off x="2555875" y="4184650"/>
            <a:ext cx="2879725" cy="1368425"/>
            <a:chOff x="1610" y="3203"/>
            <a:chExt cx="1814" cy="862"/>
          </a:xfrm>
        </p:grpSpPr>
        <p:sp>
          <p:nvSpPr>
            <p:cNvPr id="13" name="Oval 33"/>
            <p:cNvSpPr>
              <a:spLocks noChangeArrowheads="1"/>
            </p:cNvSpPr>
            <p:nvPr/>
          </p:nvSpPr>
          <p:spPr bwMode="auto">
            <a:xfrm>
              <a:off x="1610" y="3249"/>
              <a:ext cx="997" cy="726"/>
            </a:xfrm>
            <a:prstGeom prst="ellipse">
              <a:avLst/>
            </a:prstGeom>
            <a:solidFill>
              <a:srgbClr val="FFFF00"/>
            </a:solidFill>
            <a:ln w="9525">
              <a:noFill/>
              <a:round/>
              <a:headEnd/>
              <a:tailEnd/>
            </a:ln>
          </p:spPr>
          <p:txBody>
            <a:bodyPr wrap="none" anchor="ctr"/>
            <a:lstStyle/>
            <a:p>
              <a:endParaRPr lang="hu-HU"/>
            </a:p>
          </p:txBody>
        </p:sp>
        <p:sp>
          <p:nvSpPr>
            <p:cNvPr id="14" name="Oval 34"/>
            <p:cNvSpPr>
              <a:spLocks noChangeArrowheads="1"/>
            </p:cNvSpPr>
            <p:nvPr/>
          </p:nvSpPr>
          <p:spPr bwMode="auto">
            <a:xfrm>
              <a:off x="2245" y="3203"/>
              <a:ext cx="1179" cy="862"/>
            </a:xfrm>
            <a:prstGeom prst="ellipse">
              <a:avLst/>
            </a:prstGeom>
            <a:solidFill>
              <a:srgbClr val="FFFF00"/>
            </a:solidFill>
            <a:ln w="9525">
              <a:noFill/>
              <a:round/>
              <a:headEnd/>
              <a:tailEnd/>
            </a:ln>
          </p:spPr>
          <p:txBody>
            <a:bodyPr wrap="none" anchor="ctr"/>
            <a:lstStyle/>
            <a:p>
              <a:endParaRPr lang="hu-HU"/>
            </a:p>
          </p:txBody>
        </p:sp>
        <p:sp>
          <p:nvSpPr>
            <p:cNvPr id="15" name="Text Box 35"/>
            <p:cNvSpPr txBox="1">
              <a:spLocks noChangeArrowheads="1"/>
            </p:cNvSpPr>
            <p:nvPr/>
          </p:nvSpPr>
          <p:spPr bwMode="auto">
            <a:xfrm>
              <a:off x="1836" y="3430"/>
              <a:ext cx="863" cy="250"/>
            </a:xfrm>
            <a:prstGeom prst="rect">
              <a:avLst/>
            </a:prstGeom>
            <a:solidFill>
              <a:srgbClr val="FFFF00"/>
            </a:solidFill>
            <a:ln w="9525">
              <a:noFill/>
              <a:miter lim="800000"/>
              <a:headEnd/>
              <a:tailEnd/>
            </a:ln>
          </p:spPr>
          <p:txBody>
            <a:bodyPr>
              <a:spAutoFit/>
            </a:bodyPr>
            <a:lstStyle/>
            <a:p>
              <a:pPr>
                <a:spcBef>
                  <a:spcPct val="50000"/>
                </a:spcBef>
              </a:pPr>
              <a:r>
                <a:rPr lang="hu-HU" sz="2000"/>
                <a:t>A       +</a:t>
              </a:r>
            </a:p>
          </p:txBody>
        </p:sp>
        <p:sp>
          <p:nvSpPr>
            <p:cNvPr id="16" name="Text Box 36"/>
            <p:cNvSpPr txBox="1">
              <a:spLocks noChangeArrowheads="1"/>
            </p:cNvSpPr>
            <p:nvPr/>
          </p:nvSpPr>
          <p:spPr bwMode="auto">
            <a:xfrm>
              <a:off x="2790" y="3475"/>
              <a:ext cx="362" cy="250"/>
            </a:xfrm>
            <a:prstGeom prst="rect">
              <a:avLst/>
            </a:prstGeom>
            <a:solidFill>
              <a:srgbClr val="FFFF00">
                <a:alpha val="0"/>
              </a:srgbClr>
            </a:solidFill>
            <a:ln w="9525">
              <a:noFill/>
              <a:miter lim="800000"/>
              <a:headEnd/>
              <a:tailEnd/>
            </a:ln>
          </p:spPr>
          <p:txBody>
            <a:bodyPr>
              <a:spAutoFit/>
            </a:bodyPr>
            <a:lstStyle/>
            <a:p>
              <a:pPr>
                <a:spcBef>
                  <a:spcPct val="50000"/>
                </a:spcBef>
              </a:pPr>
              <a:r>
                <a:rPr lang="hu-HU" sz="2000"/>
                <a:t>B</a:t>
              </a:r>
            </a:p>
          </p:txBody>
        </p:sp>
      </p:grpSp>
      <p:sp>
        <p:nvSpPr>
          <p:cNvPr id="17" name="Text Box 47"/>
          <p:cNvSpPr txBox="1">
            <a:spLocks noChangeArrowheads="1"/>
          </p:cNvSpPr>
          <p:nvPr/>
        </p:nvSpPr>
        <p:spPr bwMode="auto">
          <a:xfrm>
            <a:off x="296863" y="1611313"/>
            <a:ext cx="8189912" cy="1200150"/>
          </a:xfrm>
          <a:prstGeom prst="rect">
            <a:avLst/>
          </a:prstGeom>
          <a:solidFill>
            <a:srgbClr val="FEFFC5"/>
          </a:solidFill>
          <a:ln w="9525">
            <a:solidFill>
              <a:srgbClr val="FF9966"/>
            </a:solidFill>
            <a:miter lim="800000"/>
            <a:headEnd/>
            <a:tailEnd/>
          </a:ln>
        </p:spPr>
        <p:txBody>
          <a:bodyPr>
            <a:spAutoFit/>
          </a:bodyPr>
          <a:lstStyle/>
          <a:p>
            <a:pPr marL="1074738" indent="-1074738">
              <a:spcBef>
                <a:spcPct val="50000"/>
              </a:spcBef>
            </a:pPr>
            <a:r>
              <a:rPr lang="hu-HU" b="1">
                <a:solidFill>
                  <a:srgbClr val="FF3300"/>
                </a:solidFill>
              </a:rPr>
              <a:t>Definíció:</a:t>
            </a:r>
            <a:r>
              <a:rPr lang="hu-HU"/>
              <a:t> Az A+B </a:t>
            </a:r>
            <a:r>
              <a:rPr lang="hu-HU" b="1"/>
              <a:t>összeg esemény</a:t>
            </a:r>
            <a:r>
              <a:rPr lang="hu-HU"/>
              <a:t> elemeit az összes olyan elemi események alkotják, amelyek vagy az A eseményhez, vagy a B eseményhez vagy mindkettőhöz tartoznak.  Tehát az A+B halmaz az A és B halmazok uniója. </a:t>
            </a:r>
          </a:p>
        </p:txBody>
      </p:sp>
      <p:sp>
        <p:nvSpPr>
          <p:cNvPr id="19" name="Dia számának helye 16"/>
          <p:cNvSpPr>
            <a:spLocks noGrp="1"/>
          </p:cNvSpPr>
          <p:nvPr>
            <p:ph type="sldNum" sz="quarter" idx="12"/>
          </p:nvPr>
        </p:nvSpPr>
        <p:spPr>
          <a:xfrm>
            <a:off x="6542856" y="39539"/>
            <a:ext cx="2565648" cy="365125"/>
          </a:xfrm>
        </p:spPr>
        <p:txBody>
          <a:bodyPr/>
          <a:lstStyle/>
          <a:p>
            <a:r>
              <a:rPr lang="hu-HU" dirty="0" err="1" smtClean="0"/>
              <a:t>Valószínűségszámítás</a:t>
            </a:r>
            <a:r>
              <a:rPr lang="hu-HU" dirty="0" smtClean="0"/>
              <a:t> elemei         </a:t>
            </a:r>
            <a:fld id="{022B571B-5BE0-484C-A4F8-67D481F8428A}" type="slidenum">
              <a:rPr lang="hu-HU" smtClean="0"/>
              <a:pPr/>
              <a:t>7</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31800" y="230188"/>
            <a:ext cx="7605713" cy="633412"/>
          </a:xfrm>
          <a:prstGeom prst="rect">
            <a:avLst/>
          </a:prstGeom>
          <a:noFill/>
          <a:ln w="9525">
            <a:noFill/>
            <a:miter lim="800000"/>
            <a:headEnd/>
            <a:tailEnd/>
          </a:ln>
        </p:spPr>
        <p:txBody>
          <a:bodyPr anchor="ctr"/>
          <a:lstStyle/>
          <a:p>
            <a:r>
              <a:rPr lang="hu-HU" sz="2800" dirty="0">
                <a:solidFill>
                  <a:schemeClr val="tx2"/>
                </a:solidFill>
                <a:latin typeface="Tahoma" pitchFamily="34" charset="0"/>
              </a:rPr>
              <a:t>Műveletek véletlen eseményekkel: szorzat</a:t>
            </a:r>
          </a:p>
        </p:txBody>
      </p:sp>
      <p:sp>
        <p:nvSpPr>
          <p:cNvPr id="3" name="Text Box 3"/>
          <p:cNvSpPr txBox="1">
            <a:spLocks noChangeArrowheads="1"/>
          </p:cNvSpPr>
          <p:nvPr/>
        </p:nvSpPr>
        <p:spPr bwMode="auto">
          <a:xfrm>
            <a:off x="385763" y="819150"/>
            <a:ext cx="8353425" cy="641350"/>
          </a:xfrm>
          <a:prstGeom prst="rect">
            <a:avLst/>
          </a:prstGeom>
          <a:noFill/>
          <a:ln w="9525">
            <a:noFill/>
            <a:miter lim="800000"/>
            <a:headEnd/>
            <a:tailEnd/>
          </a:ln>
        </p:spPr>
        <p:txBody>
          <a:bodyPr>
            <a:spAutoFit/>
          </a:bodyPr>
          <a:lstStyle/>
          <a:p>
            <a:pPr>
              <a:spcBef>
                <a:spcPct val="50000"/>
              </a:spcBef>
            </a:pPr>
            <a:r>
              <a:rPr lang="hu-HU"/>
              <a:t>Legyen A és B két olyan esemény, amelyek ugyanahhoz a kísérlethez – vagyis ugyanazon </a:t>
            </a:r>
            <a:r>
              <a:rPr lang="el-GR">
                <a:cs typeface="Arial" charset="0"/>
              </a:rPr>
              <a:t>Ω</a:t>
            </a:r>
            <a:r>
              <a:rPr lang="hu-HU">
                <a:cs typeface="Arial" charset="0"/>
              </a:rPr>
              <a:t> eseménytérhez - </a:t>
            </a:r>
            <a:r>
              <a:rPr lang="hu-HU"/>
              <a:t>tartoznak.</a:t>
            </a:r>
          </a:p>
        </p:txBody>
      </p:sp>
      <p:sp>
        <p:nvSpPr>
          <p:cNvPr id="4" name="Text Box 17"/>
          <p:cNvSpPr txBox="1">
            <a:spLocks noChangeArrowheads="1"/>
          </p:cNvSpPr>
          <p:nvPr/>
        </p:nvSpPr>
        <p:spPr bwMode="auto">
          <a:xfrm>
            <a:off x="296863" y="1611313"/>
            <a:ext cx="8189912" cy="1200150"/>
          </a:xfrm>
          <a:prstGeom prst="rect">
            <a:avLst/>
          </a:prstGeom>
          <a:solidFill>
            <a:srgbClr val="FEFFC5"/>
          </a:solidFill>
          <a:ln w="9525">
            <a:solidFill>
              <a:srgbClr val="FF9966"/>
            </a:solidFill>
            <a:miter lim="800000"/>
            <a:headEnd/>
            <a:tailEnd/>
          </a:ln>
        </p:spPr>
        <p:txBody>
          <a:bodyPr>
            <a:spAutoFit/>
          </a:bodyPr>
          <a:lstStyle/>
          <a:p>
            <a:pPr marL="1074738" indent="-1074738">
              <a:spcBef>
                <a:spcPct val="50000"/>
              </a:spcBef>
            </a:pPr>
            <a:r>
              <a:rPr lang="hu-HU" b="1">
                <a:solidFill>
                  <a:srgbClr val="FF3300"/>
                </a:solidFill>
              </a:rPr>
              <a:t>Definíció:</a:t>
            </a:r>
            <a:r>
              <a:rPr lang="hu-HU"/>
              <a:t> Az A·B </a:t>
            </a:r>
            <a:r>
              <a:rPr lang="hu-HU" b="1"/>
              <a:t>szorzat esemény</a:t>
            </a:r>
            <a:r>
              <a:rPr lang="hu-HU"/>
              <a:t> elemeit az összes olyan elemi események alkotják, amelyek mind az A és mind B eseményhez hozzátartoznak.  Tehát az A·B halmaz az A és B halmazok metszete. </a:t>
            </a:r>
          </a:p>
        </p:txBody>
      </p:sp>
      <p:graphicFrame>
        <p:nvGraphicFramePr>
          <p:cNvPr id="5" name="Object 19"/>
          <p:cNvGraphicFramePr>
            <a:graphicFrameLocks noChangeAspect="1"/>
          </p:cNvGraphicFramePr>
          <p:nvPr/>
        </p:nvGraphicFramePr>
        <p:xfrm>
          <a:off x="1906588" y="2843213"/>
          <a:ext cx="4476750" cy="476250"/>
        </p:xfrm>
        <a:graphic>
          <a:graphicData uri="http://schemas.openxmlformats.org/presentationml/2006/ole">
            <p:oleObj spid="_x0000_s6146" name="Equation" r:id="rId3" imgW="2387520" imgH="253800" progId="">
              <p:embed/>
            </p:oleObj>
          </a:graphicData>
        </a:graphic>
      </p:graphicFrame>
      <p:sp>
        <p:nvSpPr>
          <p:cNvPr id="6" name="Rectangle 20"/>
          <p:cNvSpPr>
            <a:spLocks noChangeArrowheads="1"/>
          </p:cNvSpPr>
          <p:nvPr/>
        </p:nvSpPr>
        <p:spPr bwMode="auto">
          <a:xfrm>
            <a:off x="2122488" y="3419475"/>
            <a:ext cx="4033837" cy="1844675"/>
          </a:xfrm>
          <a:prstGeom prst="rect">
            <a:avLst/>
          </a:prstGeom>
          <a:solidFill>
            <a:schemeClr val="accent1"/>
          </a:solidFill>
          <a:ln w="9525">
            <a:solidFill>
              <a:schemeClr val="tx1"/>
            </a:solidFill>
            <a:miter lim="800000"/>
            <a:headEnd/>
            <a:tailEnd/>
          </a:ln>
        </p:spPr>
        <p:txBody>
          <a:bodyPr wrap="none" anchor="ctr"/>
          <a:lstStyle/>
          <a:p>
            <a:endParaRPr lang="hu-HU"/>
          </a:p>
        </p:txBody>
      </p:sp>
      <p:grpSp>
        <p:nvGrpSpPr>
          <p:cNvPr id="7" name="Group 21"/>
          <p:cNvGrpSpPr>
            <a:grpSpLocks/>
          </p:cNvGrpSpPr>
          <p:nvPr/>
        </p:nvGrpSpPr>
        <p:grpSpPr bwMode="auto">
          <a:xfrm>
            <a:off x="2627313" y="3779838"/>
            <a:ext cx="1582737" cy="1152525"/>
            <a:chOff x="1066" y="3203"/>
            <a:chExt cx="997" cy="726"/>
          </a:xfrm>
        </p:grpSpPr>
        <p:sp>
          <p:nvSpPr>
            <p:cNvPr id="8" name="Oval 22"/>
            <p:cNvSpPr>
              <a:spLocks noChangeArrowheads="1"/>
            </p:cNvSpPr>
            <p:nvPr/>
          </p:nvSpPr>
          <p:spPr bwMode="auto">
            <a:xfrm>
              <a:off x="1066" y="3203"/>
              <a:ext cx="997" cy="726"/>
            </a:xfrm>
            <a:prstGeom prst="ellipse">
              <a:avLst/>
            </a:prstGeom>
            <a:solidFill>
              <a:srgbClr val="990000"/>
            </a:solidFill>
            <a:ln w="9525">
              <a:solidFill>
                <a:schemeClr val="tx1"/>
              </a:solidFill>
              <a:round/>
              <a:headEnd/>
              <a:tailEnd/>
            </a:ln>
          </p:spPr>
          <p:txBody>
            <a:bodyPr wrap="none" anchor="ctr"/>
            <a:lstStyle/>
            <a:p>
              <a:endParaRPr lang="hu-HU"/>
            </a:p>
          </p:txBody>
        </p:sp>
        <p:sp>
          <p:nvSpPr>
            <p:cNvPr id="9" name="Text Box 23"/>
            <p:cNvSpPr txBox="1">
              <a:spLocks noChangeArrowheads="1"/>
            </p:cNvSpPr>
            <p:nvPr/>
          </p:nvSpPr>
          <p:spPr bwMode="auto">
            <a:xfrm>
              <a:off x="1292" y="3385"/>
              <a:ext cx="362" cy="250"/>
            </a:xfrm>
            <a:prstGeom prst="rect">
              <a:avLst/>
            </a:prstGeom>
            <a:solidFill>
              <a:srgbClr val="990000"/>
            </a:solidFill>
            <a:ln w="9525">
              <a:noFill/>
              <a:miter lim="800000"/>
              <a:headEnd/>
              <a:tailEnd/>
            </a:ln>
          </p:spPr>
          <p:txBody>
            <a:bodyPr>
              <a:spAutoFit/>
            </a:bodyPr>
            <a:lstStyle/>
            <a:p>
              <a:pPr>
                <a:spcBef>
                  <a:spcPct val="50000"/>
                </a:spcBef>
              </a:pPr>
              <a:r>
                <a:rPr lang="hu-HU" sz="2000">
                  <a:solidFill>
                    <a:schemeClr val="bg1"/>
                  </a:solidFill>
                </a:rPr>
                <a:t>A</a:t>
              </a:r>
            </a:p>
          </p:txBody>
        </p:sp>
      </p:grpSp>
      <p:grpSp>
        <p:nvGrpSpPr>
          <p:cNvPr id="10" name="Group 24"/>
          <p:cNvGrpSpPr>
            <a:grpSpLocks/>
          </p:cNvGrpSpPr>
          <p:nvPr/>
        </p:nvGrpSpPr>
        <p:grpSpPr bwMode="auto">
          <a:xfrm>
            <a:off x="3635375" y="3706813"/>
            <a:ext cx="1871663" cy="1368425"/>
            <a:chOff x="2290" y="3158"/>
            <a:chExt cx="1179" cy="862"/>
          </a:xfrm>
        </p:grpSpPr>
        <p:sp>
          <p:nvSpPr>
            <p:cNvPr id="11" name="Oval 25"/>
            <p:cNvSpPr>
              <a:spLocks noChangeArrowheads="1"/>
            </p:cNvSpPr>
            <p:nvPr/>
          </p:nvSpPr>
          <p:spPr bwMode="auto">
            <a:xfrm>
              <a:off x="2290" y="3158"/>
              <a:ext cx="1179" cy="862"/>
            </a:xfrm>
            <a:prstGeom prst="ellipse">
              <a:avLst/>
            </a:prstGeom>
            <a:solidFill>
              <a:srgbClr val="FF9900">
                <a:alpha val="54901"/>
              </a:srgbClr>
            </a:solidFill>
            <a:ln w="9525">
              <a:noFill/>
              <a:round/>
              <a:headEnd/>
              <a:tailEnd/>
            </a:ln>
          </p:spPr>
          <p:txBody>
            <a:bodyPr wrap="none" anchor="ctr"/>
            <a:lstStyle/>
            <a:p>
              <a:endParaRPr lang="hu-HU"/>
            </a:p>
          </p:txBody>
        </p:sp>
        <p:sp>
          <p:nvSpPr>
            <p:cNvPr id="12" name="Text Box 26"/>
            <p:cNvSpPr txBox="1">
              <a:spLocks noChangeArrowheads="1"/>
            </p:cNvSpPr>
            <p:nvPr/>
          </p:nvSpPr>
          <p:spPr bwMode="auto">
            <a:xfrm>
              <a:off x="2835" y="3430"/>
              <a:ext cx="362" cy="250"/>
            </a:xfrm>
            <a:prstGeom prst="rect">
              <a:avLst/>
            </a:prstGeom>
            <a:noFill/>
            <a:ln w="9525">
              <a:noFill/>
              <a:miter lim="800000"/>
              <a:headEnd/>
              <a:tailEnd/>
            </a:ln>
          </p:spPr>
          <p:txBody>
            <a:bodyPr>
              <a:spAutoFit/>
            </a:bodyPr>
            <a:lstStyle/>
            <a:p>
              <a:pPr>
                <a:spcBef>
                  <a:spcPct val="50000"/>
                </a:spcBef>
              </a:pPr>
              <a:r>
                <a:rPr lang="hu-HU" sz="2000"/>
                <a:t>B</a:t>
              </a:r>
            </a:p>
          </p:txBody>
        </p:sp>
      </p:grpSp>
      <p:grpSp>
        <p:nvGrpSpPr>
          <p:cNvPr id="13" name="Group 27"/>
          <p:cNvGrpSpPr>
            <a:grpSpLocks/>
          </p:cNvGrpSpPr>
          <p:nvPr/>
        </p:nvGrpSpPr>
        <p:grpSpPr bwMode="auto">
          <a:xfrm>
            <a:off x="3635375" y="3922713"/>
            <a:ext cx="792163" cy="865187"/>
            <a:chOff x="2290" y="3067"/>
            <a:chExt cx="499" cy="545"/>
          </a:xfrm>
        </p:grpSpPr>
        <p:sp>
          <p:nvSpPr>
            <p:cNvPr id="14" name="Oval 28"/>
            <p:cNvSpPr>
              <a:spLocks noChangeArrowheads="1"/>
            </p:cNvSpPr>
            <p:nvPr/>
          </p:nvSpPr>
          <p:spPr bwMode="auto">
            <a:xfrm>
              <a:off x="2290" y="3067"/>
              <a:ext cx="363" cy="545"/>
            </a:xfrm>
            <a:prstGeom prst="ellipse">
              <a:avLst/>
            </a:prstGeom>
            <a:solidFill>
              <a:srgbClr val="FFFF00"/>
            </a:solidFill>
            <a:ln w="9525">
              <a:noFill/>
              <a:round/>
              <a:headEnd/>
              <a:tailEnd/>
            </a:ln>
          </p:spPr>
          <p:txBody>
            <a:bodyPr wrap="none" anchor="ctr"/>
            <a:lstStyle/>
            <a:p>
              <a:endParaRPr lang="hu-HU"/>
            </a:p>
          </p:txBody>
        </p:sp>
        <p:sp>
          <p:nvSpPr>
            <p:cNvPr id="15" name="Text Box 29"/>
            <p:cNvSpPr txBox="1">
              <a:spLocks noChangeArrowheads="1"/>
            </p:cNvSpPr>
            <p:nvPr/>
          </p:nvSpPr>
          <p:spPr bwMode="auto">
            <a:xfrm>
              <a:off x="2290" y="3203"/>
              <a:ext cx="499" cy="250"/>
            </a:xfrm>
            <a:prstGeom prst="rect">
              <a:avLst/>
            </a:prstGeom>
            <a:solidFill>
              <a:srgbClr val="FFFF00">
                <a:alpha val="0"/>
              </a:srgbClr>
            </a:solidFill>
            <a:ln w="9525">
              <a:noFill/>
              <a:miter lim="800000"/>
              <a:headEnd/>
              <a:tailEnd/>
            </a:ln>
          </p:spPr>
          <p:txBody>
            <a:bodyPr>
              <a:spAutoFit/>
            </a:bodyPr>
            <a:lstStyle/>
            <a:p>
              <a:pPr>
                <a:spcBef>
                  <a:spcPct val="50000"/>
                </a:spcBef>
              </a:pPr>
              <a:r>
                <a:rPr lang="hu-HU" sz="2000"/>
                <a:t>A</a:t>
              </a:r>
              <a:r>
                <a:rPr lang="en-US" sz="2000">
                  <a:cs typeface="Arial" charset="0"/>
                </a:rPr>
                <a:t>·</a:t>
              </a:r>
              <a:r>
                <a:rPr lang="hu-HU" sz="2000">
                  <a:cs typeface="Arial" charset="0"/>
                </a:rPr>
                <a:t>B</a:t>
              </a:r>
              <a:endParaRPr lang="en-US" sz="2000">
                <a:cs typeface="Arial" charset="0"/>
              </a:endParaRPr>
            </a:p>
          </p:txBody>
        </p:sp>
      </p:grpSp>
      <p:sp>
        <p:nvSpPr>
          <p:cNvPr id="16" name="Text Box 30"/>
          <p:cNvSpPr txBox="1">
            <a:spLocks noChangeArrowheads="1"/>
          </p:cNvSpPr>
          <p:nvPr/>
        </p:nvSpPr>
        <p:spPr bwMode="auto">
          <a:xfrm>
            <a:off x="539750" y="5508625"/>
            <a:ext cx="7272338" cy="641350"/>
          </a:xfrm>
          <a:prstGeom prst="rect">
            <a:avLst/>
          </a:prstGeom>
          <a:noFill/>
          <a:ln w="9525">
            <a:noFill/>
            <a:miter lim="800000"/>
            <a:headEnd/>
            <a:tailEnd/>
          </a:ln>
        </p:spPr>
        <p:txBody>
          <a:bodyPr>
            <a:spAutoFit/>
          </a:bodyPr>
          <a:lstStyle/>
          <a:p>
            <a:pPr algn="just">
              <a:spcBef>
                <a:spcPct val="50000"/>
              </a:spcBef>
            </a:pPr>
            <a:r>
              <a:rPr lang="hu-HU"/>
              <a:t>Ha az A</a:t>
            </a:r>
            <a:r>
              <a:rPr lang="en-US">
                <a:cs typeface="Arial" charset="0"/>
              </a:rPr>
              <a:t>·</a:t>
            </a:r>
            <a:r>
              <a:rPr lang="hu-HU"/>
              <a:t> B = </a:t>
            </a:r>
            <a:r>
              <a:rPr lang="en-US">
                <a:cs typeface="Arial" charset="0"/>
              </a:rPr>
              <a:t>Ø</a:t>
            </a:r>
            <a:r>
              <a:rPr lang="hu-HU"/>
              <a:t> - azaz ha A és B eseményeknek nincs közös elemük, akkor azt mondjuk, hogy az A és B </a:t>
            </a:r>
            <a:r>
              <a:rPr lang="hu-HU" b="1"/>
              <a:t>egymást kizáró</a:t>
            </a:r>
            <a:r>
              <a:rPr lang="hu-HU"/>
              <a:t>  </a:t>
            </a:r>
            <a:r>
              <a:rPr lang="hu-HU" b="1"/>
              <a:t>események</a:t>
            </a:r>
            <a:r>
              <a:rPr lang="hu-HU"/>
              <a:t>. </a:t>
            </a:r>
          </a:p>
        </p:txBody>
      </p:sp>
      <p:sp>
        <p:nvSpPr>
          <p:cNvPr id="18" name="Dia számának helye 16"/>
          <p:cNvSpPr>
            <a:spLocks noGrp="1"/>
          </p:cNvSpPr>
          <p:nvPr>
            <p:ph type="sldNum" sz="quarter" idx="12"/>
          </p:nvPr>
        </p:nvSpPr>
        <p:spPr>
          <a:xfrm>
            <a:off x="6542856" y="39539"/>
            <a:ext cx="2565648" cy="365125"/>
          </a:xfrm>
        </p:spPr>
        <p:txBody>
          <a:bodyPr/>
          <a:lstStyle/>
          <a:p>
            <a:r>
              <a:rPr lang="hu-HU" dirty="0" err="1" smtClean="0"/>
              <a:t>Valószínűségszámítás</a:t>
            </a:r>
            <a:r>
              <a:rPr lang="hu-HU" dirty="0" smtClean="0"/>
              <a:t> elemei         </a:t>
            </a:r>
            <a:fld id="{022B571B-5BE0-484C-A4F8-67D481F8428A}" type="slidenum">
              <a:rPr lang="hu-HU" smtClean="0"/>
              <a:pPr/>
              <a:t>8</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31800" y="230188"/>
            <a:ext cx="7605713" cy="633412"/>
          </a:xfrm>
          <a:prstGeom prst="rect">
            <a:avLst/>
          </a:prstGeom>
          <a:noFill/>
          <a:ln w="9525">
            <a:noFill/>
            <a:miter lim="800000"/>
            <a:headEnd/>
            <a:tailEnd/>
          </a:ln>
        </p:spPr>
        <p:txBody>
          <a:bodyPr anchor="ctr"/>
          <a:lstStyle/>
          <a:p>
            <a:r>
              <a:rPr lang="hu-HU" sz="2800">
                <a:solidFill>
                  <a:schemeClr val="tx2"/>
                </a:solidFill>
                <a:latin typeface="Tahoma" pitchFamily="34" charset="0"/>
              </a:rPr>
              <a:t>Műveletek véletlen eseményekkel: különbség</a:t>
            </a:r>
          </a:p>
        </p:txBody>
      </p:sp>
      <p:sp>
        <p:nvSpPr>
          <p:cNvPr id="3" name="Text Box 3"/>
          <p:cNvSpPr txBox="1">
            <a:spLocks noChangeArrowheads="1"/>
          </p:cNvSpPr>
          <p:nvPr/>
        </p:nvSpPr>
        <p:spPr bwMode="auto">
          <a:xfrm>
            <a:off x="385763" y="819150"/>
            <a:ext cx="8353425" cy="641350"/>
          </a:xfrm>
          <a:prstGeom prst="rect">
            <a:avLst/>
          </a:prstGeom>
          <a:noFill/>
          <a:ln w="9525">
            <a:noFill/>
            <a:miter lim="800000"/>
            <a:headEnd/>
            <a:tailEnd/>
          </a:ln>
        </p:spPr>
        <p:txBody>
          <a:bodyPr>
            <a:spAutoFit/>
          </a:bodyPr>
          <a:lstStyle/>
          <a:p>
            <a:pPr>
              <a:spcBef>
                <a:spcPct val="50000"/>
              </a:spcBef>
            </a:pPr>
            <a:r>
              <a:rPr lang="hu-HU"/>
              <a:t>Legyen A és B két olyan esemény, amelyek ugyanahhoz a kísérlethez – vagyis ugyanazon </a:t>
            </a:r>
            <a:r>
              <a:rPr lang="el-GR">
                <a:cs typeface="Arial" charset="0"/>
              </a:rPr>
              <a:t>Ω</a:t>
            </a:r>
            <a:r>
              <a:rPr lang="hu-HU">
                <a:cs typeface="Arial" charset="0"/>
              </a:rPr>
              <a:t> eseménytérhez - </a:t>
            </a:r>
            <a:r>
              <a:rPr lang="hu-HU"/>
              <a:t>tartoznak.</a:t>
            </a:r>
          </a:p>
        </p:txBody>
      </p:sp>
      <p:sp>
        <p:nvSpPr>
          <p:cNvPr id="4" name="Text Box 4"/>
          <p:cNvSpPr txBox="1">
            <a:spLocks noChangeArrowheads="1"/>
          </p:cNvSpPr>
          <p:nvPr/>
        </p:nvSpPr>
        <p:spPr bwMode="auto">
          <a:xfrm>
            <a:off x="296863" y="1538288"/>
            <a:ext cx="8189912" cy="1200150"/>
          </a:xfrm>
          <a:prstGeom prst="rect">
            <a:avLst/>
          </a:prstGeom>
          <a:solidFill>
            <a:srgbClr val="FEFFC5"/>
          </a:solidFill>
          <a:ln w="9525">
            <a:solidFill>
              <a:srgbClr val="FF9966"/>
            </a:solidFill>
            <a:miter lim="800000"/>
            <a:headEnd/>
            <a:tailEnd/>
          </a:ln>
        </p:spPr>
        <p:txBody>
          <a:bodyPr>
            <a:spAutoFit/>
          </a:bodyPr>
          <a:lstStyle/>
          <a:p>
            <a:pPr marL="1074738" indent="-1074738">
              <a:spcBef>
                <a:spcPct val="50000"/>
              </a:spcBef>
            </a:pPr>
            <a:r>
              <a:rPr lang="hu-HU" b="1">
                <a:solidFill>
                  <a:srgbClr val="FF3300"/>
                </a:solidFill>
              </a:rPr>
              <a:t>Definíció:</a:t>
            </a:r>
            <a:r>
              <a:rPr lang="hu-HU"/>
              <a:t> Az A − B </a:t>
            </a:r>
            <a:r>
              <a:rPr lang="hu-HU" b="1"/>
              <a:t>különbség esemény</a:t>
            </a:r>
            <a:r>
              <a:rPr lang="hu-HU"/>
              <a:t> elemeit az összes olyan elemi események alkotják, amelyek az A eseményhez tartoznak, de a B eseményhez nem tartoznak hozzá. Tehát az A − B esemény az A és B halmazok különbsége. </a:t>
            </a:r>
          </a:p>
        </p:txBody>
      </p:sp>
      <p:graphicFrame>
        <p:nvGraphicFramePr>
          <p:cNvPr id="5" name="Object 18"/>
          <p:cNvGraphicFramePr>
            <a:graphicFrameLocks noChangeAspect="1"/>
          </p:cNvGraphicFramePr>
          <p:nvPr/>
        </p:nvGraphicFramePr>
        <p:xfrm>
          <a:off x="1906588" y="2798763"/>
          <a:ext cx="4476750" cy="476250"/>
        </p:xfrm>
        <a:graphic>
          <a:graphicData uri="http://schemas.openxmlformats.org/presentationml/2006/ole">
            <p:oleObj spid="_x0000_s7170" name="Equation" r:id="rId3" imgW="2387520" imgH="253800" progId="">
              <p:embed/>
            </p:oleObj>
          </a:graphicData>
        </a:graphic>
      </p:graphicFrame>
      <p:sp>
        <p:nvSpPr>
          <p:cNvPr id="6" name="Rectangle 19"/>
          <p:cNvSpPr>
            <a:spLocks noChangeArrowheads="1"/>
          </p:cNvSpPr>
          <p:nvPr/>
        </p:nvSpPr>
        <p:spPr bwMode="auto">
          <a:xfrm>
            <a:off x="2122488" y="3249613"/>
            <a:ext cx="4033837" cy="1844675"/>
          </a:xfrm>
          <a:prstGeom prst="rect">
            <a:avLst/>
          </a:prstGeom>
          <a:solidFill>
            <a:schemeClr val="accent1"/>
          </a:solidFill>
          <a:ln w="9525">
            <a:solidFill>
              <a:schemeClr val="tx1"/>
            </a:solidFill>
            <a:miter lim="800000"/>
            <a:headEnd/>
            <a:tailEnd/>
          </a:ln>
        </p:spPr>
        <p:txBody>
          <a:bodyPr wrap="none" anchor="ctr"/>
          <a:lstStyle/>
          <a:p>
            <a:endParaRPr lang="hu-HU"/>
          </a:p>
        </p:txBody>
      </p:sp>
      <p:grpSp>
        <p:nvGrpSpPr>
          <p:cNvPr id="7" name="Group 20"/>
          <p:cNvGrpSpPr>
            <a:grpSpLocks/>
          </p:cNvGrpSpPr>
          <p:nvPr/>
        </p:nvGrpSpPr>
        <p:grpSpPr bwMode="auto">
          <a:xfrm>
            <a:off x="2627313" y="3609975"/>
            <a:ext cx="1582737" cy="1152525"/>
            <a:chOff x="1066" y="3203"/>
            <a:chExt cx="997" cy="726"/>
          </a:xfrm>
        </p:grpSpPr>
        <p:sp>
          <p:nvSpPr>
            <p:cNvPr id="8" name="Oval 21"/>
            <p:cNvSpPr>
              <a:spLocks noChangeArrowheads="1"/>
            </p:cNvSpPr>
            <p:nvPr/>
          </p:nvSpPr>
          <p:spPr bwMode="auto">
            <a:xfrm>
              <a:off x="1066" y="3203"/>
              <a:ext cx="997" cy="726"/>
            </a:xfrm>
            <a:prstGeom prst="ellipse">
              <a:avLst/>
            </a:prstGeom>
            <a:solidFill>
              <a:srgbClr val="990000"/>
            </a:solidFill>
            <a:ln w="9525">
              <a:solidFill>
                <a:schemeClr val="tx1"/>
              </a:solidFill>
              <a:round/>
              <a:headEnd/>
              <a:tailEnd/>
            </a:ln>
          </p:spPr>
          <p:txBody>
            <a:bodyPr wrap="none" anchor="ctr"/>
            <a:lstStyle/>
            <a:p>
              <a:endParaRPr lang="hu-HU"/>
            </a:p>
          </p:txBody>
        </p:sp>
        <p:sp>
          <p:nvSpPr>
            <p:cNvPr id="9" name="Text Box 22"/>
            <p:cNvSpPr txBox="1">
              <a:spLocks noChangeArrowheads="1"/>
            </p:cNvSpPr>
            <p:nvPr/>
          </p:nvSpPr>
          <p:spPr bwMode="auto">
            <a:xfrm>
              <a:off x="1292" y="3385"/>
              <a:ext cx="362" cy="250"/>
            </a:xfrm>
            <a:prstGeom prst="rect">
              <a:avLst/>
            </a:prstGeom>
            <a:solidFill>
              <a:srgbClr val="990000"/>
            </a:solidFill>
            <a:ln w="9525">
              <a:noFill/>
              <a:miter lim="800000"/>
              <a:headEnd/>
              <a:tailEnd/>
            </a:ln>
          </p:spPr>
          <p:txBody>
            <a:bodyPr>
              <a:spAutoFit/>
            </a:bodyPr>
            <a:lstStyle/>
            <a:p>
              <a:pPr>
                <a:spcBef>
                  <a:spcPct val="50000"/>
                </a:spcBef>
              </a:pPr>
              <a:r>
                <a:rPr lang="hu-HU" sz="2000">
                  <a:solidFill>
                    <a:schemeClr val="bg1"/>
                  </a:solidFill>
                </a:rPr>
                <a:t>A</a:t>
              </a:r>
            </a:p>
          </p:txBody>
        </p:sp>
      </p:grpSp>
      <p:grpSp>
        <p:nvGrpSpPr>
          <p:cNvPr id="10" name="Group 23"/>
          <p:cNvGrpSpPr>
            <a:grpSpLocks/>
          </p:cNvGrpSpPr>
          <p:nvPr/>
        </p:nvGrpSpPr>
        <p:grpSpPr bwMode="auto">
          <a:xfrm>
            <a:off x="3635375" y="3536950"/>
            <a:ext cx="1871663" cy="1368425"/>
            <a:chOff x="2290" y="3158"/>
            <a:chExt cx="1179" cy="862"/>
          </a:xfrm>
        </p:grpSpPr>
        <p:sp>
          <p:nvSpPr>
            <p:cNvPr id="11" name="Oval 24"/>
            <p:cNvSpPr>
              <a:spLocks noChangeArrowheads="1"/>
            </p:cNvSpPr>
            <p:nvPr/>
          </p:nvSpPr>
          <p:spPr bwMode="auto">
            <a:xfrm>
              <a:off x="2290" y="3158"/>
              <a:ext cx="1179" cy="862"/>
            </a:xfrm>
            <a:prstGeom prst="ellipse">
              <a:avLst/>
            </a:prstGeom>
            <a:solidFill>
              <a:srgbClr val="FF9900">
                <a:alpha val="54901"/>
              </a:srgbClr>
            </a:solidFill>
            <a:ln w="9525">
              <a:noFill/>
              <a:round/>
              <a:headEnd/>
              <a:tailEnd/>
            </a:ln>
          </p:spPr>
          <p:txBody>
            <a:bodyPr wrap="none" anchor="ctr"/>
            <a:lstStyle/>
            <a:p>
              <a:endParaRPr lang="hu-HU"/>
            </a:p>
          </p:txBody>
        </p:sp>
        <p:sp>
          <p:nvSpPr>
            <p:cNvPr id="12" name="Text Box 25"/>
            <p:cNvSpPr txBox="1">
              <a:spLocks noChangeArrowheads="1"/>
            </p:cNvSpPr>
            <p:nvPr/>
          </p:nvSpPr>
          <p:spPr bwMode="auto">
            <a:xfrm>
              <a:off x="2835" y="3430"/>
              <a:ext cx="362" cy="250"/>
            </a:xfrm>
            <a:prstGeom prst="rect">
              <a:avLst/>
            </a:prstGeom>
            <a:noFill/>
            <a:ln w="9525">
              <a:noFill/>
              <a:miter lim="800000"/>
              <a:headEnd/>
              <a:tailEnd/>
            </a:ln>
          </p:spPr>
          <p:txBody>
            <a:bodyPr>
              <a:spAutoFit/>
            </a:bodyPr>
            <a:lstStyle/>
            <a:p>
              <a:pPr>
                <a:spcBef>
                  <a:spcPct val="50000"/>
                </a:spcBef>
              </a:pPr>
              <a:r>
                <a:rPr lang="hu-HU" sz="2000"/>
                <a:t>B</a:t>
              </a:r>
            </a:p>
          </p:txBody>
        </p:sp>
      </p:grpSp>
      <p:grpSp>
        <p:nvGrpSpPr>
          <p:cNvPr id="13" name="Group 26"/>
          <p:cNvGrpSpPr>
            <a:grpSpLocks/>
          </p:cNvGrpSpPr>
          <p:nvPr/>
        </p:nvGrpSpPr>
        <p:grpSpPr bwMode="auto">
          <a:xfrm>
            <a:off x="2627313" y="3536950"/>
            <a:ext cx="2879725" cy="1368425"/>
            <a:chOff x="3606" y="2069"/>
            <a:chExt cx="1814" cy="862"/>
          </a:xfrm>
        </p:grpSpPr>
        <p:sp>
          <p:nvSpPr>
            <p:cNvPr id="14" name="Oval 27"/>
            <p:cNvSpPr>
              <a:spLocks noChangeArrowheads="1"/>
            </p:cNvSpPr>
            <p:nvPr/>
          </p:nvSpPr>
          <p:spPr bwMode="auto">
            <a:xfrm>
              <a:off x="3606" y="2115"/>
              <a:ext cx="997" cy="726"/>
            </a:xfrm>
            <a:prstGeom prst="ellipse">
              <a:avLst/>
            </a:prstGeom>
            <a:solidFill>
              <a:srgbClr val="FFFF00"/>
            </a:solidFill>
            <a:ln w="9525">
              <a:solidFill>
                <a:schemeClr val="tx1"/>
              </a:solidFill>
              <a:round/>
              <a:headEnd/>
              <a:tailEnd/>
            </a:ln>
          </p:spPr>
          <p:txBody>
            <a:bodyPr wrap="none" anchor="ctr"/>
            <a:lstStyle/>
            <a:p>
              <a:endParaRPr lang="hu-HU"/>
            </a:p>
          </p:txBody>
        </p:sp>
        <p:sp>
          <p:nvSpPr>
            <p:cNvPr id="15" name="Oval 28"/>
            <p:cNvSpPr>
              <a:spLocks noChangeArrowheads="1"/>
            </p:cNvSpPr>
            <p:nvPr/>
          </p:nvSpPr>
          <p:spPr bwMode="auto">
            <a:xfrm>
              <a:off x="4241" y="2069"/>
              <a:ext cx="1179" cy="862"/>
            </a:xfrm>
            <a:prstGeom prst="ellipse">
              <a:avLst/>
            </a:prstGeom>
            <a:solidFill>
              <a:srgbClr val="FF9900"/>
            </a:solidFill>
            <a:ln w="9525">
              <a:noFill/>
              <a:round/>
              <a:headEnd/>
              <a:tailEnd/>
            </a:ln>
          </p:spPr>
          <p:txBody>
            <a:bodyPr wrap="none" anchor="ctr"/>
            <a:lstStyle/>
            <a:p>
              <a:endParaRPr lang="hu-HU"/>
            </a:p>
          </p:txBody>
        </p:sp>
        <p:sp>
          <p:nvSpPr>
            <p:cNvPr id="16" name="Text Box 29"/>
            <p:cNvSpPr txBox="1">
              <a:spLocks noChangeArrowheads="1"/>
            </p:cNvSpPr>
            <p:nvPr/>
          </p:nvSpPr>
          <p:spPr bwMode="auto">
            <a:xfrm>
              <a:off x="3696" y="2341"/>
              <a:ext cx="499" cy="250"/>
            </a:xfrm>
            <a:prstGeom prst="rect">
              <a:avLst/>
            </a:prstGeom>
            <a:solidFill>
              <a:srgbClr val="FFFF00">
                <a:alpha val="0"/>
              </a:srgbClr>
            </a:solidFill>
            <a:ln w="9525">
              <a:noFill/>
              <a:miter lim="800000"/>
              <a:headEnd/>
              <a:tailEnd/>
            </a:ln>
          </p:spPr>
          <p:txBody>
            <a:bodyPr>
              <a:spAutoFit/>
            </a:bodyPr>
            <a:lstStyle/>
            <a:p>
              <a:pPr>
                <a:spcBef>
                  <a:spcPct val="50000"/>
                </a:spcBef>
              </a:pPr>
              <a:r>
                <a:rPr lang="hu-HU" sz="2000"/>
                <a:t>A</a:t>
              </a:r>
              <a:r>
                <a:rPr lang="en-US" sz="2000">
                  <a:cs typeface="Arial" charset="0"/>
                </a:rPr>
                <a:t>−</a:t>
              </a:r>
              <a:r>
                <a:rPr lang="hu-HU" sz="2000">
                  <a:cs typeface="Arial" charset="0"/>
                </a:rPr>
                <a:t>B</a:t>
              </a:r>
              <a:endParaRPr lang="en-US" sz="2000">
                <a:cs typeface="Arial" charset="0"/>
              </a:endParaRPr>
            </a:p>
          </p:txBody>
        </p:sp>
      </p:grpSp>
      <p:grpSp>
        <p:nvGrpSpPr>
          <p:cNvPr id="17" name="Group 30"/>
          <p:cNvGrpSpPr>
            <a:grpSpLocks/>
          </p:cNvGrpSpPr>
          <p:nvPr/>
        </p:nvGrpSpPr>
        <p:grpSpPr bwMode="auto">
          <a:xfrm>
            <a:off x="250825" y="5138738"/>
            <a:ext cx="8281988" cy="1054100"/>
            <a:chOff x="158" y="3566"/>
            <a:chExt cx="5217" cy="664"/>
          </a:xfrm>
        </p:grpSpPr>
        <p:sp>
          <p:nvSpPr>
            <p:cNvPr id="18" name="Text Box 31"/>
            <p:cNvSpPr txBox="1">
              <a:spLocks noChangeArrowheads="1"/>
            </p:cNvSpPr>
            <p:nvPr/>
          </p:nvSpPr>
          <p:spPr bwMode="auto">
            <a:xfrm>
              <a:off x="158" y="3566"/>
              <a:ext cx="5217" cy="664"/>
            </a:xfrm>
            <a:prstGeom prst="rect">
              <a:avLst/>
            </a:prstGeom>
            <a:noFill/>
            <a:ln w="9525">
              <a:noFill/>
              <a:miter lim="800000"/>
              <a:headEnd/>
              <a:tailEnd/>
            </a:ln>
          </p:spPr>
          <p:txBody>
            <a:bodyPr>
              <a:spAutoFit/>
            </a:bodyPr>
            <a:lstStyle/>
            <a:p>
              <a:pPr>
                <a:spcBef>
                  <a:spcPct val="50000"/>
                </a:spcBef>
              </a:pPr>
              <a:r>
                <a:rPr lang="hu-HU"/>
                <a:t>A különbség esemény előállítható a komplementer és szorzat műveleteivel az</a:t>
              </a:r>
              <a:br>
                <a:rPr lang="hu-HU"/>
              </a:br>
              <a:r>
                <a:rPr lang="hu-HU"/>
                <a:t>    </a:t>
              </a:r>
            </a:p>
            <a:p>
              <a:pPr>
                <a:spcBef>
                  <a:spcPct val="50000"/>
                </a:spcBef>
              </a:pPr>
              <a:r>
                <a:rPr lang="hu-HU"/>
                <a:t>formula segítségével.</a:t>
              </a:r>
            </a:p>
          </p:txBody>
        </p:sp>
        <p:graphicFrame>
          <p:nvGraphicFramePr>
            <p:cNvPr id="19" name="Object 32"/>
            <p:cNvGraphicFramePr>
              <a:graphicFrameLocks noChangeAspect="1"/>
            </p:cNvGraphicFramePr>
            <p:nvPr/>
          </p:nvGraphicFramePr>
          <p:xfrm>
            <a:off x="2064" y="3793"/>
            <a:ext cx="907" cy="227"/>
          </p:xfrm>
          <a:graphic>
            <a:graphicData uri="http://schemas.openxmlformats.org/presentationml/2006/ole">
              <p:oleObj spid="_x0000_s7171" name="Equation" r:id="rId4" imgW="812520" imgH="203040" progId="">
                <p:embed/>
              </p:oleObj>
            </a:graphicData>
          </a:graphic>
        </p:graphicFrame>
      </p:grpSp>
      <p:sp>
        <p:nvSpPr>
          <p:cNvPr id="20" name="Dia számának helye 16"/>
          <p:cNvSpPr>
            <a:spLocks noGrp="1"/>
          </p:cNvSpPr>
          <p:nvPr>
            <p:ph type="sldNum" sz="quarter" idx="12"/>
          </p:nvPr>
        </p:nvSpPr>
        <p:spPr>
          <a:xfrm>
            <a:off x="6542856" y="39539"/>
            <a:ext cx="2565648" cy="365125"/>
          </a:xfrm>
        </p:spPr>
        <p:txBody>
          <a:bodyPr/>
          <a:lstStyle/>
          <a:p>
            <a:r>
              <a:rPr lang="hu-HU" dirty="0" err="1" smtClean="0"/>
              <a:t>Valószínűségszámítás</a:t>
            </a:r>
            <a:r>
              <a:rPr lang="hu-HU" dirty="0" smtClean="0"/>
              <a:t> elemei         </a:t>
            </a:r>
            <a:fld id="{022B571B-5BE0-484C-A4F8-67D481F8428A}" type="slidenum">
              <a:rPr lang="hu-HU" smtClean="0"/>
              <a:pPr/>
              <a:t>9</a:t>
            </a:fld>
            <a:r>
              <a:rPr lang="hu-HU" dirty="0" smtClean="0"/>
              <a:t>/24</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theme/theme1.xml><?xml version="1.0" encoding="utf-8"?>
<a:theme xmlns:a="http://schemas.openxmlformats.org/drawingml/2006/main" name="Egyéni tervezé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1113</TotalTime>
  <Words>2163</Words>
  <Application>Microsoft Office PowerPoint</Application>
  <PresentationFormat>Diavetítés a képernyőre (4:3 oldalarány)</PresentationFormat>
  <Paragraphs>258</Paragraphs>
  <Slides>24</Slides>
  <Notes>0</Notes>
  <HiddenSlides>0</HiddenSlides>
  <MMClips>0</MMClips>
  <ScaleCrop>false</ScaleCrop>
  <HeadingPairs>
    <vt:vector size="6" baseType="variant">
      <vt:variant>
        <vt:lpstr>Téma</vt:lpstr>
      </vt:variant>
      <vt:variant>
        <vt:i4>2</vt:i4>
      </vt:variant>
      <vt:variant>
        <vt:lpstr>Beágyazott OLE kiszolgálók</vt:lpstr>
      </vt:variant>
      <vt:variant>
        <vt:i4>2</vt:i4>
      </vt:variant>
      <vt:variant>
        <vt:lpstr>Diacímek</vt:lpstr>
      </vt:variant>
      <vt:variant>
        <vt:i4>24</vt:i4>
      </vt:variant>
    </vt:vector>
  </HeadingPairs>
  <TitlesOfParts>
    <vt:vector size="28" baseType="lpstr">
      <vt:lpstr>Egyéni tervezés</vt:lpstr>
      <vt:lpstr>Office-téma</vt:lpstr>
      <vt:lpstr>Bitkép</vt:lpstr>
      <vt:lpstr>Equation</vt:lpstr>
      <vt:lpstr>Valószínűségszámítás és statisztika  előadások</vt:lpstr>
      <vt:lpstr>2. dia</vt:lpstr>
      <vt:lpstr>3. dia</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vector>
  </TitlesOfParts>
  <Company>PTE PMMK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Klincsik Mihály</dc:creator>
  <cp:lastModifiedBy>Klincsik Mihály</cp:lastModifiedBy>
  <cp:revision>57</cp:revision>
  <dcterms:created xsi:type="dcterms:W3CDTF">2012-09-09T13:20:34Z</dcterms:created>
  <dcterms:modified xsi:type="dcterms:W3CDTF">2015-09-14T08:41:17Z</dcterms:modified>
</cp:coreProperties>
</file>