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82" r:id="rId2"/>
  </p:sldMasterIdLst>
  <p:notesMasterIdLst>
    <p:notesMasterId r:id="rId28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>
        <p:scale>
          <a:sx n="90" d="100"/>
          <a:sy n="90" d="100"/>
        </p:scale>
        <p:origin x="-2232" y="-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4" Type="http://schemas.openxmlformats.org/officeDocument/2006/relationships/image" Target="../media/image5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0A7E9-CA69-493E-87A5-6E2EA3B21948}" type="datetimeFigureOut">
              <a:rPr lang="hu-HU" smtClean="0"/>
              <a:pPr/>
              <a:t>2016.09.11.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37628C-6970-4E05-9E1F-AABDF1E6B6D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4674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D50C-CD24-4FFF-A8E9-1A4BAD1439E1}" type="datetimeFigureOut">
              <a:rPr lang="hu-HU" smtClean="0"/>
              <a:pPr/>
              <a:t>2016.09.11.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571B-5BE0-484C-A4F8-67D481F8428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D50C-CD24-4FFF-A8E9-1A4BAD1439E1}" type="datetimeFigureOut">
              <a:rPr lang="hu-HU" smtClean="0"/>
              <a:pPr/>
              <a:t>2016.09.11.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571B-5BE0-484C-A4F8-67D481F8428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D50C-CD24-4FFF-A8E9-1A4BAD1439E1}" type="datetimeFigureOut">
              <a:rPr lang="hu-HU" smtClean="0"/>
              <a:pPr/>
              <a:t>2016.09.11.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571B-5BE0-484C-A4F8-67D481F8428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D50C-CD24-4FFF-A8E9-1A4BAD1439E1}" type="datetimeFigureOut">
              <a:rPr lang="hu-HU" smtClean="0"/>
              <a:pPr/>
              <a:t>2016.09.11.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571B-5BE0-484C-A4F8-67D481F8428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D50C-CD24-4FFF-A8E9-1A4BAD1439E1}" type="datetimeFigureOut">
              <a:rPr lang="hu-HU" smtClean="0"/>
              <a:pPr/>
              <a:t>2016.09.11.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571B-5BE0-484C-A4F8-67D481F8428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D50C-CD24-4FFF-A8E9-1A4BAD1439E1}" type="datetimeFigureOut">
              <a:rPr lang="hu-HU" smtClean="0"/>
              <a:pPr/>
              <a:t>2016.09.11.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571B-5BE0-484C-A4F8-67D481F8428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D50C-CD24-4FFF-A8E9-1A4BAD1439E1}" type="datetimeFigureOut">
              <a:rPr lang="hu-HU" smtClean="0"/>
              <a:pPr/>
              <a:t>2016.09.11.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571B-5BE0-484C-A4F8-67D481F8428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D50C-CD24-4FFF-A8E9-1A4BAD1439E1}" type="datetimeFigureOut">
              <a:rPr lang="hu-HU" smtClean="0"/>
              <a:pPr/>
              <a:t>2016.09.11.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571B-5BE0-484C-A4F8-67D481F8428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D50C-CD24-4FFF-A8E9-1A4BAD1439E1}" type="datetimeFigureOut">
              <a:rPr lang="hu-HU" smtClean="0"/>
              <a:pPr/>
              <a:t>2016.09.11.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571B-5BE0-484C-A4F8-67D481F8428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D50C-CD24-4FFF-A8E9-1A4BAD1439E1}" type="datetimeFigureOut">
              <a:rPr lang="hu-HU" smtClean="0"/>
              <a:pPr/>
              <a:t>2016.09.11.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571B-5BE0-484C-A4F8-67D481F8428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D50C-CD24-4FFF-A8E9-1A4BAD1439E1}" type="datetimeFigureOut">
              <a:rPr lang="hu-HU" smtClean="0"/>
              <a:pPr/>
              <a:t>2016.09.11.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571B-5BE0-484C-A4F8-67D481F8428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D50C-CD24-4FFF-A8E9-1A4BAD1439E1}" type="datetimeFigureOut">
              <a:rPr lang="hu-HU" smtClean="0"/>
              <a:pPr/>
              <a:t>2016.09.11.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571B-5BE0-484C-A4F8-67D481F8428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D50C-CD24-4FFF-A8E9-1A4BAD1439E1}" type="datetimeFigureOut">
              <a:rPr lang="hu-HU" smtClean="0"/>
              <a:pPr/>
              <a:t>2016.09.11.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571B-5BE0-484C-A4F8-67D481F8428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D50C-CD24-4FFF-A8E9-1A4BAD1439E1}" type="datetimeFigureOut">
              <a:rPr lang="hu-HU" smtClean="0"/>
              <a:pPr/>
              <a:t>2016.09.11.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571B-5BE0-484C-A4F8-67D481F8428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D50C-CD24-4FFF-A8E9-1A4BAD1439E1}" type="datetimeFigureOut">
              <a:rPr lang="hu-HU" smtClean="0"/>
              <a:pPr/>
              <a:t>2016.09.11.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571B-5BE0-484C-A4F8-67D481F8428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D50C-CD24-4FFF-A8E9-1A4BAD1439E1}" type="datetimeFigureOut">
              <a:rPr lang="hu-HU" smtClean="0"/>
              <a:pPr/>
              <a:t>2016.09.11.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571B-5BE0-484C-A4F8-67D481F8428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D50C-CD24-4FFF-A8E9-1A4BAD1439E1}" type="datetimeFigureOut">
              <a:rPr lang="hu-HU" smtClean="0"/>
              <a:pPr/>
              <a:t>2016.09.11.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571B-5BE0-484C-A4F8-67D481F8428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D50C-CD24-4FFF-A8E9-1A4BAD1439E1}" type="datetimeFigureOut">
              <a:rPr lang="hu-HU" smtClean="0"/>
              <a:pPr/>
              <a:t>2016.09.11.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571B-5BE0-484C-A4F8-67D481F8428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D50C-CD24-4FFF-A8E9-1A4BAD1439E1}" type="datetimeFigureOut">
              <a:rPr lang="hu-HU" smtClean="0"/>
              <a:pPr/>
              <a:t>2016.09.11.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571B-5BE0-484C-A4F8-67D481F8428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D50C-CD24-4FFF-A8E9-1A4BAD1439E1}" type="datetimeFigureOut">
              <a:rPr lang="hu-HU" smtClean="0"/>
              <a:pPr/>
              <a:t>2016.09.11.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571B-5BE0-484C-A4F8-67D481F8428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9D50C-CD24-4FFF-A8E9-1A4BAD1439E1}" type="datetimeFigureOut">
              <a:rPr lang="hu-HU" smtClean="0"/>
              <a:pPr/>
              <a:t>2016.09.11.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B571B-5BE0-484C-A4F8-67D481F8428A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9D50C-CD24-4FFF-A8E9-1A4BAD1439E1}" type="datetimeFigureOut">
              <a:rPr lang="hu-HU" smtClean="0"/>
              <a:pPr/>
              <a:t>2016.09.11.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B571B-5BE0-484C-A4F8-67D481F8428A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3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8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31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0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42.png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7.wmf"/><Relationship Id="rId11" Type="http://schemas.openxmlformats.org/officeDocument/2006/relationships/image" Target="../media/image41.png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40.png"/><Relationship Id="rId4" Type="http://schemas.openxmlformats.org/officeDocument/2006/relationships/image" Target="../media/image36.wmf"/><Relationship Id="rId9" Type="http://schemas.openxmlformats.org/officeDocument/2006/relationships/image" Target="../media/image39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47.wmf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37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image" Target="../media/image54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53.png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9.wmf"/><Relationship Id="rId11" Type="http://schemas.openxmlformats.org/officeDocument/2006/relationships/image" Target="../media/image52.wmf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51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5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hu-HU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Valószínűségszámítás</a:t>
            </a:r>
            <a:r>
              <a:rPr lang="hu-H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és statisztika  előadások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3041576"/>
            <a:ext cx="8229600" cy="3411760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hu-H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u-H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Kombinatorika elemei</a:t>
            </a:r>
          </a:p>
          <a:p>
            <a:pPr algn="ctr">
              <a:buNone/>
              <a:defRPr/>
            </a:pPr>
            <a:r>
              <a:rPr lang="hu-H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</a:p>
          <a:p>
            <a:pPr indent="19050" algn="just">
              <a:buNone/>
              <a:defRPr/>
            </a:pPr>
            <a:r>
              <a:rPr lang="hu-H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Számlálási technikák: összeadás szabály, szorzás szabály, kombinatorikai alapok: permutáció, variáció és kombináció, példák. Mintavétel visszatevés nélkül és visszatevéssel.</a:t>
            </a:r>
            <a:endParaRPr lang="hu-HU" sz="2800" dirty="0"/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1115616" y="1484785"/>
            <a:ext cx="7002462" cy="1008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hu-HU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Mérnök informatikus </a:t>
            </a:r>
            <a:r>
              <a:rPr lang="hu-HU" sz="32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BSc</a:t>
            </a:r>
            <a:r>
              <a:rPr lang="hu-HU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szak </a:t>
            </a:r>
            <a:r>
              <a:rPr lang="hu-HU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PMKMANB011H</a:t>
            </a:r>
            <a:endParaRPr lang="hu-HU" sz="3200" b="1" i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755576" y="2564904"/>
            <a:ext cx="7772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PTE </a:t>
            </a: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MIK Rendszer és Szoftver Technológia Tanszék,  </a:t>
            </a: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dr. </a:t>
            </a:r>
            <a:r>
              <a:rPr lang="hu-HU" sz="14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Klincsik</a:t>
            </a:r>
            <a:r>
              <a:rPr lang="hu-HU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Mihály</a:t>
            </a:r>
          </a:p>
        </p:txBody>
      </p:sp>
      <p:pic>
        <p:nvPicPr>
          <p:cNvPr id="6" name="Picture 14" descr="cim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668344" y="1484784"/>
            <a:ext cx="1286620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179388" y="836712"/>
            <a:ext cx="8569325" cy="1063625"/>
          </a:xfrm>
          <a:prstGeom prst="rect">
            <a:avLst/>
          </a:prstGeom>
          <a:solidFill>
            <a:srgbClr val="FEFFC5"/>
          </a:solidFill>
          <a:ln w="9525">
            <a:solidFill>
              <a:srgbClr val="FDC6FE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b="1" dirty="0">
                <a:solidFill>
                  <a:srgbClr val="FF3300"/>
                </a:solidFill>
              </a:rPr>
              <a:t>DEFINÍCIÓ</a:t>
            </a:r>
            <a:r>
              <a:rPr lang="hu-HU" b="1" dirty="0" smtClean="0">
                <a:solidFill>
                  <a:srgbClr val="FF3300"/>
                </a:solidFill>
              </a:rPr>
              <a:t>: ISMÉTLÉS NÉLKÜLI PERMUTÁCIÓ</a:t>
            </a:r>
            <a:endParaRPr lang="hu-HU" b="1" dirty="0">
              <a:solidFill>
                <a:srgbClr val="FF3300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hu-HU" dirty="0"/>
              <a:t>Az n különböző elem összes lehetséges sorrendjének számát az n elem permutációinak nevezzük és</a:t>
            </a:r>
            <a:r>
              <a:rPr lang="hu-HU" b="1" dirty="0"/>
              <a:t> </a:t>
            </a:r>
            <a:r>
              <a:rPr lang="hu-HU" b="1" dirty="0" err="1"/>
              <a:t>P</a:t>
            </a:r>
            <a:r>
              <a:rPr lang="hu-HU" b="1" baseline="-25000" dirty="0" err="1"/>
              <a:t>n</a:t>
            </a:r>
            <a:r>
              <a:rPr lang="hu-HU" dirty="0" err="1"/>
              <a:t>-nel</a:t>
            </a:r>
            <a:r>
              <a:rPr lang="hu-HU" dirty="0"/>
              <a:t> jelöljük.</a:t>
            </a: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179388" y="2318568"/>
            <a:ext cx="8569325" cy="1614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/>
              <a:t>Most bizonyítottuk a következő állítást.</a:t>
            </a:r>
          </a:p>
          <a:p>
            <a:pPr>
              <a:spcBef>
                <a:spcPct val="50000"/>
              </a:spcBef>
            </a:pPr>
            <a:r>
              <a:rPr lang="hu-HU" b="1" dirty="0">
                <a:solidFill>
                  <a:srgbClr val="FF0000"/>
                </a:solidFill>
              </a:rPr>
              <a:t>TÉTEL.</a:t>
            </a:r>
          </a:p>
          <a:p>
            <a:pPr algn="just">
              <a:spcBef>
                <a:spcPct val="50000"/>
              </a:spcBef>
            </a:pPr>
            <a:r>
              <a:rPr lang="hu-HU" dirty="0"/>
              <a:t>Az n különböző elem összes lehetséges sorrendjének száma n</a:t>
            </a:r>
            <a:r>
              <a:rPr lang="hu-HU" dirty="0" smtClean="0"/>
              <a:t>!  </a:t>
            </a:r>
            <a:r>
              <a:rPr lang="hu-HU" dirty="0" err="1" smtClean="0"/>
              <a:t>n-faktoriális</a:t>
            </a:r>
            <a:r>
              <a:rPr lang="hu-HU" dirty="0" smtClean="0"/>
              <a:t>, </a:t>
            </a:r>
            <a:r>
              <a:rPr lang="hu-HU" dirty="0"/>
              <a:t>azaz</a:t>
            </a:r>
          </a:p>
          <a:p>
            <a:pPr algn="ctr">
              <a:spcBef>
                <a:spcPct val="50000"/>
              </a:spcBef>
            </a:pPr>
            <a:r>
              <a:rPr lang="hu-HU" dirty="0"/>
              <a:t> </a:t>
            </a:r>
            <a:r>
              <a:rPr lang="hu-HU" b="1" dirty="0"/>
              <a:t> </a:t>
            </a:r>
            <a:r>
              <a:rPr lang="hu-HU" b="1" dirty="0" err="1"/>
              <a:t>P</a:t>
            </a:r>
            <a:r>
              <a:rPr lang="hu-HU" b="1" baseline="-25000" dirty="0" err="1"/>
              <a:t>n</a:t>
            </a:r>
            <a:r>
              <a:rPr lang="hu-HU" dirty="0"/>
              <a:t> = n! = </a:t>
            </a:r>
            <a:r>
              <a:rPr lang="hu-HU" dirty="0" smtClean="0"/>
              <a:t>n∙(n-1) ∙(</a:t>
            </a:r>
            <a:r>
              <a:rPr lang="hu-HU" dirty="0"/>
              <a:t>n-2</a:t>
            </a:r>
            <a:r>
              <a:rPr lang="hu-HU" dirty="0" smtClean="0"/>
              <a:t>) ∙ … ∙ 3 ∙ 2 ∙ 1</a:t>
            </a:r>
            <a:r>
              <a:rPr lang="hu-HU" dirty="0"/>
              <a:t>.</a:t>
            </a: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179388" y="4332510"/>
            <a:ext cx="8569325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b="1" dirty="0"/>
              <a:t>Feladat</a:t>
            </a:r>
          </a:p>
          <a:p>
            <a:pPr algn="just">
              <a:spcBef>
                <a:spcPct val="50000"/>
              </a:spcBef>
            </a:pPr>
            <a:r>
              <a:rPr lang="hu-HU" dirty="0"/>
              <a:t>Hányféleképpen lehet elhelyezni egy sakktáblán 8 bástyát úgy, hogy ne legyen kettő, amelyik üti egymást! (Vagyis ne legyen semelyik kettő sem egy sorban vagy egy oszlopban!)</a:t>
            </a: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251520" y="44624"/>
            <a:ext cx="7605713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hu-HU" sz="2800" dirty="0" smtClean="0">
                <a:solidFill>
                  <a:schemeClr val="tx2"/>
                </a:solidFill>
                <a:latin typeface="Tahoma" pitchFamily="34" charset="0"/>
              </a:rPr>
              <a:t>Ismétlés nélküli permutáció</a:t>
            </a:r>
            <a:endParaRPr lang="hu-HU" sz="2800" dirty="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7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542856" y="39539"/>
            <a:ext cx="2565648" cy="365125"/>
          </a:xfrm>
        </p:spPr>
        <p:txBody>
          <a:bodyPr/>
          <a:lstStyle/>
          <a:p>
            <a:r>
              <a:rPr lang="hu-HU" dirty="0" smtClean="0"/>
              <a:t>Kombinatorika elemei         </a:t>
            </a:r>
            <a:fld id="{022B571B-5BE0-484C-A4F8-67D481F8428A}" type="slidenum">
              <a:rPr lang="hu-HU" smtClean="0"/>
              <a:pPr/>
              <a:t>10</a:t>
            </a:fld>
            <a:r>
              <a:rPr lang="hu-HU" dirty="0" smtClean="0"/>
              <a:t>/24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51520" y="230188"/>
            <a:ext cx="8712200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hu-HU" sz="2800" dirty="0" smtClean="0">
                <a:solidFill>
                  <a:schemeClr val="tx2"/>
                </a:solidFill>
                <a:latin typeface="Tahoma" pitchFamily="34" charset="0"/>
              </a:rPr>
              <a:t>Ismétléses permutáció</a:t>
            </a:r>
            <a:endParaRPr lang="hu-HU" sz="2800" dirty="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431800" y="844550"/>
            <a:ext cx="82804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b="1" dirty="0">
                <a:cs typeface="Arial" charset="0"/>
              </a:rPr>
              <a:t>Példa.</a:t>
            </a:r>
          </a:p>
          <a:p>
            <a:pPr algn="just">
              <a:spcBef>
                <a:spcPct val="50000"/>
              </a:spcBef>
            </a:pPr>
            <a:r>
              <a:rPr lang="hu-HU" dirty="0">
                <a:cs typeface="Arial" charset="0"/>
              </a:rPr>
              <a:t>Egy kosárban van 5 golyó, amelyek közül 3 fekete és 2 piros színű. Hányféleképpen lehet a golyókat egymásután kivenni a kosárból?</a:t>
            </a:r>
          </a:p>
        </p:txBody>
      </p:sp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403225" y="3013075"/>
            <a:ext cx="83994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Ha átmenetileg megkülönböztetjük a három fekete golyót és a 2 piros golyót is, akkor ezek összes kihúzási sorrendje 5! lesz.</a:t>
            </a:r>
          </a:p>
        </p:txBody>
      </p:sp>
      <p:grpSp>
        <p:nvGrpSpPr>
          <p:cNvPr id="44" name="Group 6"/>
          <p:cNvGrpSpPr>
            <a:grpSpLocks/>
          </p:cNvGrpSpPr>
          <p:nvPr/>
        </p:nvGrpSpPr>
        <p:grpSpPr bwMode="auto">
          <a:xfrm>
            <a:off x="377825" y="1989138"/>
            <a:ext cx="8334375" cy="1062037"/>
            <a:chOff x="68" y="1360"/>
            <a:chExt cx="5647" cy="669"/>
          </a:xfrm>
        </p:grpSpPr>
        <p:sp>
          <p:nvSpPr>
            <p:cNvPr id="45" name="Text Box 7"/>
            <p:cNvSpPr txBox="1">
              <a:spLocks noChangeArrowheads="1"/>
            </p:cNvSpPr>
            <p:nvPr/>
          </p:nvSpPr>
          <p:spPr bwMode="auto">
            <a:xfrm>
              <a:off x="68" y="1360"/>
              <a:ext cx="5647" cy="6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b="1">
                  <a:cs typeface="Arial" charset="0"/>
                </a:rPr>
                <a:t>Megoldás</a:t>
              </a:r>
            </a:p>
            <a:p>
              <a:pPr algn="just">
                <a:spcBef>
                  <a:spcPct val="50000"/>
                </a:spcBef>
              </a:pPr>
              <a:r>
                <a:rPr lang="hu-HU">
                  <a:cs typeface="Arial" charset="0"/>
                </a:rPr>
                <a:t>Jelölje              a keresett kiválasztási sorrendek számát! Próbáljuk felsorolni az összes lehetséges különböző sorrendet!</a:t>
              </a:r>
            </a:p>
          </p:txBody>
        </p:sp>
        <p:graphicFrame>
          <p:nvGraphicFramePr>
            <p:cNvPr id="46" name="Object 8"/>
            <p:cNvGraphicFramePr>
              <a:graphicFrameLocks noChangeAspect="1"/>
            </p:cNvGraphicFramePr>
            <p:nvPr/>
          </p:nvGraphicFramePr>
          <p:xfrm>
            <a:off x="657" y="1570"/>
            <a:ext cx="318" cy="2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8" name="Equation" r:id="rId3" imgW="266400" imgH="241200" progId="">
                    <p:embed/>
                  </p:oleObj>
                </mc:Choice>
                <mc:Fallback>
                  <p:oleObj name="Equation" r:id="rId3" imgW="266400" imgH="241200" progId="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7" y="1570"/>
                          <a:ext cx="318" cy="2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7" name="Text Box 10"/>
          <p:cNvSpPr txBox="1">
            <a:spLocks noChangeArrowheads="1"/>
          </p:cNvSpPr>
          <p:nvPr/>
        </p:nvSpPr>
        <p:spPr bwMode="auto">
          <a:xfrm>
            <a:off x="368300" y="3678238"/>
            <a:ext cx="856932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dirty="0">
                <a:cs typeface="Arial" charset="0"/>
              </a:rPr>
              <a:t>A piros golyók egymás között 3! féleképpen rakhatók sorba, míg a pirosak 2! Így az összes esetet </a:t>
            </a:r>
            <a:r>
              <a:rPr lang="hu-HU" dirty="0" smtClean="0">
                <a:cs typeface="Arial" charset="0"/>
              </a:rPr>
              <a:t>3!∙2</a:t>
            </a:r>
            <a:r>
              <a:rPr lang="hu-HU" dirty="0">
                <a:cs typeface="Arial" charset="0"/>
              </a:rPr>
              <a:t>! kupacba tudjuk csoportosítani, és mindegyikből kupacból csak egy érdekel bennünket, mert az azonos színű golyók nem különböztethetők meg.</a:t>
            </a:r>
          </a:p>
        </p:txBody>
      </p:sp>
      <p:grpSp>
        <p:nvGrpSpPr>
          <p:cNvPr id="48" name="Group 19"/>
          <p:cNvGrpSpPr>
            <a:grpSpLocks/>
          </p:cNvGrpSpPr>
          <p:nvPr/>
        </p:nvGrpSpPr>
        <p:grpSpPr bwMode="auto">
          <a:xfrm>
            <a:off x="447204" y="5327104"/>
            <a:ext cx="6069012" cy="838200"/>
            <a:chOff x="215" y="3333"/>
            <a:chExt cx="3823" cy="528"/>
          </a:xfrm>
        </p:grpSpPr>
        <p:graphicFrame>
          <p:nvGraphicFramePr>
            <p:cNvPr id="49" name="Object 12"/>
            <p:cNvGraphicFramePr>
              <a:graphicFrameLocks noChangeAspect="1"/>
            </p:cNvGraphicFramePr>
            <p:nvPr/>
          </p:nvGraphicFramePr>
          <p:xfrm>
            <a:off x="1434" y="3333"/>
            <a:ext cx="2604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9" name="Equation" r:id="rId5" imgW="2184120" imgH="444240" progId="">
                    <p:embed/>
                  </p:oleObj>
                </mc:Choice>
                <mc:Fallback>
                  <p:oleObj name="Equation" r:id="rId5" imgW="2184120" imgH="444240" progId="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34" y="3333"/>
                          <a:ext cx="2604" cy="52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0" name="Text Box 16"/>
            <p:cNvSpPr txBox="1">
              <a:spLocks noChangeArrowheads="1"/>
            </p:cNvSpPr>
            <p:nvPr/>
          </p:nvSpPr>
          <p:spPr bwMode="auto">
            <a:xfrm>
              <a:off x="215" y="3436"/>
              <a:ext cx="851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/>
                <a:t>Ahonnan</a:t>
              </a:r>
            </a:p>
          </p:txBody>
        </p:sp>
      </p:grpSp>
      <p:grpSp>
        <p:nvGrpSpPr>
          <p:cNvPr id="51" name="Group 18"/>
          <p:cNvGrpSpPr>
            <a:grpSpLocks/>
          </p:cNvGrpSpPr>
          <p:nvPr/>
        </p:nvGrpSpPr>
        <p:grpSpPr bwMode="auto">
          <a:xfrm>
            <a:off x="431800" y="4725144"/>
            <a:ext cx="3686175" cy="457200"/>
            <a:chOff x="272" y="3010"/>
            <a:chExt cx="2322" cy="288"/>
          </a:xfrm>
        </p:grpSpPr>
        <p:graphicFrame>
          <p:nvGraphicFramePr>
            <p:cNvPr id="52" name="Object 11"/>
            <p:cNvGraphicFramePr>
              <a:graphicFrameLocks noChangeAspect="1"/>
            </p:cNvGraphicFramePr>
            <p:nvPr/>
          </p:nvGraphicFramePr>
          <p:xfrm>
            <a:off x="1519" y="3010"/>
            <a:ext cx="1075" cy="2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0" name="Equation" r:id="rId7" imgW="901440" imgH="241200" progId="">
                    <p:embed/>
                  </p:oleObj>
                </mc:Choice>
                <mc:Fallback>
                  <p:oleObj name="Equation" r:id="rId7" imgW="901440" imgH="241200" progId="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9" y="3010"/>
                          <a:ext cx="1075" cy="2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3" name="Text Box 17"/>
            <p:cNvSpPr txBox="1">
              <a:spLocks noChangeArrowheads="1"/>
            </p:cNvSpPr>
            <p:nvPr/>
          </p:nvSpPr>
          <p:spPr bwMode="auto">
            <a:xfrm>
              <a:off x="272" y="3067"/>
              <a:ext cx="851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/>
                <a:t>Ezért</a:t>
              </a:r>
            </a:p>
          </p:txBody>
        </p:sp>
      </p:grpSp>
      <p:sp>
        <p:nvSpPr>
          <p:cNvPr id="16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542856" y="39539"/>
            <a:ext cx="2565648" cy="365125"/>
          </a:xfrm>
        </p:spPr>
        <p:txBody>
          <a:bodyPr/>
          <a:lstStyle/>
          <a:p>
            <a:r>
              <a:rPr lang="hu-HU" dirty="0" smtClean="0"/>
              <a:t>Kombinatorika elemei         </a:t>
            </a:r>
            <a:fld id="{022B571B-5BE0-484C-A4F8-67D481F8428A}" type="slidenum">
              <a:rPr lang="hu-HU" smtClean="0"/>
              <a:pPr/>
              <a:t>11</a:t>
            </a:fld>
            <a:r>
              <a:rPr lang="hu-HU" dirty="0" smtClean="0"/>
              <a:t>/24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4"/>
          <p:cNvGrpSpPr>
            <a:grpSpLocks/>
          </p:cNvGrpSpPr>
          <p:nvPr/>
        </p:nvGrpSpPr>
        <p:grpSpPr bwMode="auto">
          <a:xfrm>
            <a:off x="179388" y="1049213"/>
            <a:ext cx="8569325" cy="2163763"/>
            <a:chOff x="113" y="572"/>
            <a:chExt cx="5398" cy="1363"/>
          </a:xfrm>
        </p:grpSpPr>
        <p:sp>
          <p:nvSpPr>
            <p:cNvPr id="31" name="Text Box 5"/>
            <p:cNvSpPr txBox="1">
              <a:spLocks noChangeArrowheads="1"/>
            </p:cNvSpPr>
            <p:nvPr/>
          </p:nvSpPr>
          <p:spPr bwMode="auto">
            <a:xfrm>
              <a:off x="113" y="572"/>
              <a:ext cx="5398" cy="1363"/>
            </a:xfrm>
            <a:prstGeom prst="rect">
              <a:avLst/>
            </a:prstGeom>
            <a:solidFill>
              <a:srgbClr val="FEFFC5"/>
            </a:solidFill>
            <a:ln w="9525">
              <a:solidFill>
                <a:srgbClr val="FDC6FE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hu-HU" b="1" dirty="0">
                  <a:solidFill>
                    <a:srgbClr val="FF3300"/>
                  </a:solidFill>
                </a:rPr>
                <a:t>DEFINÍCIÓ</a:t>
              </a:r>
              <a:r>
                <a:rPr lang="hu-HU" b="1" dirty="0" smtClean="0">
                  <a:solidFill>
                    <a:srgbClr val="FF3300"/>
                  </a:solidFill>
                </a:rPr>
                <a:t>: ISMÉTLÉSES PERMUTÁCIÓ</a:t>
              </a:r>
              <a:endParaRPr lang="hu-HU" b="1" dirty="0">
                <a:solidFill>
                  <a:srgbClr val="FF3300"/>
                </a:solidFill>
              </a:endParaRPr>
            </a:p>
            <a:p>
              <a:pPr algn="just">
                <a:spcBef>
                  <a:spcPct val="50000"/>
                </a:spcBef>
              </a:pPr>
              <a:r>
                <a:rPr lang="hu-HU" dirty="0"/>
                <a:t>Tegyük fel, hogy </a:t>
              </a:r>
              <a:r>
                <a:rPr lang="hu-HU" b="1" dirty="0"/>
                <a:t>n</a:t>
              </a:r>
              <a:r>
                <a:rPr lang="hu-HU" dirty="0"/>
                <a:t> elem közül ismétlődik </a:t>
              </a:r>
              <a:r>
                <a:rPr lang="hu-HU" b="1" dirty="0"/>
                <a:t>k</a:t>
              </a:r>
              <a:r>
                <a:rPr lang="hu-HU" b="1" baseline="-25000" dirty="0"/>
                <a:t>1</a:t>
              </a:r>
              <a:r>
                <a:rPr lang="hu-HU" dirty="0"/>
                <a:t>, </a:t>
              </a:r>
              <a:r>
                <a:rPr lang="hu-HU" b="1" dirty="0"/>
                <a:t>k</a:t>
              </a:r>
              <a:r>
                <a:rPr lang="hu-HU" b="1" baseline="-25000" dirty="0"/>
                <a:t>2</a:t>
              </a:r>
              <a:r>
                <a:rPr lang="hu-HU" dirty="0"/>
                <a:t>, …, </a:t>
              </a:r>
              <a:r>
                <a:rPr lang="hu-HU" b="1" dirty="0" err="1"/>
                <a:t>k</a:t>
              </a:r>
              <a:r>
                <a:rPr lang="hu-HU" b="1" baseline="-25000" dirty="0" err="1"/>
                <a:t>r</a:t>
              </a:r>
              <a:r>
                <a:rPr lang="hu-HU" dirty="0"/>
                <a:t> darab. Az n elem összes lehetséges sorrendjének számát az </a:t>
              </a:r>
              <a:r>
                <a:rPr lang="hu-HU" b="1" dirty="0"/>
                <a:t>n elem (k</a:t>
              </a:r>
              <a:r>
                <a:rPr lang="hu-HU" b="1" baseline="-25000" dirty="0"/>
                <a:t>1</a:t>
              </a:r>
              <a:r>
                <a:rPr lang="hu-HU" dirty="0"/>
                <a:t>, </a:t>
              </a:r>
              <a:r>
                <a:rPr lang="hu-HU" b="1" dirty="0"/>
                <a:t>k</a:t>
              </a:r>
              <a:r>
                <a:rPr lang="hu-HU" b="1" baseline="-25000" dirty="0"/>
                <a:t>2</a:t>
              </a:r>
              <a:r>
                <a:rPr lang="hu-HU" dirty="0"/>
                <a:t>, …, </a:t>
              </a:r>
              <a:r>
                <a:rPr lang="hu-HU" b="1" dirty="0" err="1"/>
                <a:t>k</a:t>
              </a:r>
              <a:r>
                <a:rPr lang="hu-HU" b="1" baseline="-25000" dirty="0" err="1"/>
                <a:t>r</a:t>
              </a:r>
              <a:r>
                <a:rPr lang="hu-HU" b="1" dirty="0"/>
                <a:t>)</a:t>
              </a:r>
              <a:r>
                <a:rPr lang="hu-HU" b="1" baseline="-25000" dirty="0"/>
                <a:t> </a:t>
              </a:r>
              <a:r>
                <a:rPr lang="hu-HU" b="1" dirty="0"/>
                <a:t>osztályú</a:t>
              </a:r>
              <a:r>
                <a:rPr lang="hu-HU" dirty="0"/>
                <a:t> </a:t>
              </a:r>
              <a:r>
                <a:rPr lang="hu-HU" b="1" dirty="0"/>
                <a:t>ismétléses permutációinak</a:t>
              </a:r>
              <a:r>
                <a:rPr lang="hu-HU" dirty="0"/>
                <a:t> nevezzük és rá a</a:t>
              </a:r>
            </a:p>
            <a:p>
              <a:pPr algn="just">
                <a:spcBef>
                  <a:spcPct val="50000"/>
                </a:spcBef>
              </a:pPr>
              <a:r>
                <a:rPr lang="hu-HU" b="1" dirty="0"/>
                <a:t> </a:t>
              </a:r>
              <a:endParaRPr lang="hu-HU" b="1" baseline="-25000" dirty="0"/>
            </a:p>
            <a:p>
              <a:pPr algn="just">
                <a:spcBef>
                  <a:spcPct val="50000"/>
                </a:spcBef>
              </a:pPr>
              <a:r>
                <a:rPr lang="hu-HU" dirty="0"/>
                <a:t>jelölést használjuk, ahol a  k</a:t>
              </a:r>
              <a:r>
                <a:rPr lang="hu-HU" baseline="-25000" dirty="0"/>
                <a:t>1</a:t>
              </a:r>
              <a:r>
                <a:rPr lang="hu-HU" dirty="0"/>
                <a:t>+k</a:t>
              </a:r>
              <a:r>
                <a:rPr lang="hu-HU" baseline="-25000" dirty="0"/>
                <a:t>2</a:t>
              </a:r>
              <a:r>
                <a:rPr lang="hu-HU" dirty="0"/>
                <a:t>+…+</a:t>
              </a:r>
              <a:r>
                <a:rPr lang="hu-HU" dirty="0" err="1"/>
                <a:t>k</a:t>
              </a:r>
              <a:r>
                <a:rPr lang="hu-HU" baseline="-25000" dirty="0" err="1"/>
                <a:t>r</a:t>
              </a:r>
              <a:r>
                <a:rPr lang="hu-HU" dirty="0"/>
                <a:t>= n feltétel teljesül!</a:t>
              </a:r>
            </a:p>
          </p:txBody>
        </p:sp>
        <p:graphicFrame>
          <p:nvGraphicFramePr>
            <p:cNvPr id="32" name="Object 6"/>
            <p:cNvGraphicFramePr>
              <a:graphicFrameLocks noChangeAspect="1"/>
            </p:cNvGraphicFramePr>
            <p:nvPr/>
          </p:nvGraphicFramePr>
          <p:xfrm>
            <a:off x="2041" y="1394"/>
            <a:ext cx="748" cy="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3" name="Equation" r:id="rId3" imgW="533160" imgH="241200" progId="">
                    <p:embed/>
                  </p:oleObj>
                </mc:Choice>
                <mc:Fallback>
                  <p:oleObj name="Equation" r:id="rId3" imgW="533160" imgH="241200" progId="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41" y="1394"/>
                          <a:ext cx="748" cy="3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3" name="Group 7"/>
          <p:cNvGrpSpPr>
            <a:grpSpLocks/>
          </p:cNvGrpSpPr>
          <p:nvPr/>
        </p:nvGrpSpPr>
        <p:grpSpPr bwMode="auto">
          <a:xfrm>
            <a:off x="250825" y="3403132"/>
            <a:ext cx="8569325" cy="2041526"/>
            <a:chOff x="158" y="2180"/>
            <a:chExt cx="5398" cy="1286"/>
          </a:xfrm>
        </p:grpSpPr>
        <p:sp>
          <p:nvSpPr>
            <p:cNvPr id="34" name="Text Box 8"/>
            <p:cNvSpPr txBox="1">
              <a:spLocks noChangeArrowheads="1"/>
            </p:cNvSpPr>
            <p:nvPr/>
          </p:nvSpPr>
          <p:spPr bwMode="auto">
            <a:xfrm>
              <a:off x="158" y="2180"/>
              <a:ext cx="5398" cy="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dirty="0"/>
                <a:t>Igazoljuk az előző példa bizonyítási módszerével a következő állítást.</a:t>
              </a:r>
            </a:p>
            <a:p>
              <a:pPr>
                <a:spcBef>
                  <a:spcPct val="50000"/>
                </a:spcBef>
              </a:pPr>
              <a:r>
                <a:rPr lang="hu-HU" b="1" dirty="0"/>
                <a:t>TÉTEL.</a:t>
              </a:r>
            </a:p>
            <a:p>
              <a:pPr algn="just">
                <a:spcBef>
                  <a:spcPct val="50000"/>
                </a:spcBef>
              </a:pPr>
              <a:r>
                <a:rPr lang="hu-HU" dirty="0"/>
                <a:t>Az n elem  </a:t>
              </a:r>
              <a:r>
                <a:rPr lang="hu-HU" b="1" dirty="0"/>
                <a:t>(k</a:t>
              </a:r>
              <a:r>
                <a:rPr lang="hu-HU" b="1" baseline="-25000" dirty="0"/>
                <a:t>1</a:t>
              </a:r>
              <a:r>
                <a:rPr lang="hu-HU" dirty="0"/>
                <a:t>, </a:t>
              </a:r>
              <a:r>
                <a:rPr lang="hu-HU" b="1" dirty="0"/>
                <a:t>k</a:t>
              </a:r>
              <a:r>
                <a:rPr lang="hu-HU" b="1" baseline="-25000" dirty="0"/>
                <a:t>2</a:t>
              </a:r>
              <a:r>
                <a:rPr lang="hu-HU" dirty="0"/>
                <a:t>, …, </a:t>
              </a:r>
              <a:r>
                <a:rPr lang="hu-HU" b="1" dirty="0" err="1"/>
                <a:t>k</a:t>
              </a:r>
              <a:r>
                <a:rPr lang="hu-HU" b="1" baseline="-25000" dirty="0" err="1"/>
                <a:t>r</a:t>
              </a:r>
              <a:r>
                <a:rPr lang="hu-HU" b="1" dirty="0"/>
                <a:t>)</a:t>
              </a:r>
              <a:r>
                <a:rPr lang="hu-HU" b="1" baseline="-25000" dirty="0"/>
                <a:t> </a:t>
              </a:r>
              <a:r>
                <a:rPr lang="hu-HU" b="1" dirty="0"/>
                <a:t>osztályú</a:t>
              </a:r>
              <a:r>
                <a:rPr lang="hu-HU" dirty="0"/>
                <a:t> </a:t>
              </a:r>
              <a:r>
                <a:rPr lang="hu-HU" b="1" dirty="0"/>
                <a:t>ismétléses permutációinak</a:t>
              </a:r>
              <a:r>
                <a:rPr lang="hu-HU" dirty="0"/>
                <a:t> száma </a:t>
              </a:r>
            </a:p>
          </p:txBody>
        </p:sp>
        <p:graphicFrame>
          <p:nvGraphicFramePr>
            <p:cNvPr id="35" name="Object 9"/>
            <p:cNvGraphicFramePr>
              <a:graphicFrameLocks noChangeAspect="1"/>
            </p:cNvGraphicFramePr>
            <p:nvPr/>
          </p:nvGraphicFramePr>
          <p:xfrm>
            <a:off x="1519" y="2937"/>
            <a:ext cx="1860" cy="5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4" name="Equation" r:id="rId5" imgW="1511280" imgH="431640" progId="">
                    <p:embed/>
                  </p:oleObj>
                </mc:Choice>
                <mc:Fallback>
                  <p:oleObj name="Equation" r:id="rId5" imgW="1511280" imgH="431640" progId="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9" y="2937"/>
                          <a:ext cx="1860" cy="52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6" name="Rectangle 2"/>
          <p:cNvSpPr>
            <a:spLocks noChangeArrowheads="1"/>
          </p:cNvSpPr>
          <p:nvPr/>
        </p:nvSpPr>
        <p:spPr bwMode="auto">
          <a:xfrm>
            <a:off x="251520" y="230188"/>
            <a:ext cx="8712200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hu-HU" sz="2800" dirty="0" smtClean="0">
                <a:solidFill>
                  <a:schemeClr val="tx2"/>
                </a:solidFill>
                <a:latin typeface="Tahoma" pitchFamily="34" charset="0"/>
              </a:rPr>
              <a:t>Ismétléses permutáció</a:t>
            </a:r>
            <a:endParaRPr lang="hu-HU" sz="2800" dirty="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37" name="Text Box 10"/>
          <p:cNvSpPr txBox="1">
            <a:spLocks noChangeArrowheads="1"/>
          </p:cNvSpPr>
          <p:nvPr/>
        </p:nvSpPr>
        <p:spPr bwMode="auto">
          <a:xfrm>
            <a:off x="71884" y="5268615"/>
            <a:ext cx="8964612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b="1" dirty="0"/>
              <a:t>Feladat</a:t>
            </a:r>
          </a:p>
          <a:p>
            <a:pPr algn="just">
              <a:spcBef>
                <a:spcPct val="50000"/>
              </a:spcBef>
            </a:pPr>
            <a:r>
              <a:rPr lang="hu-HU" dirty="0"/>
              <a:t>Egy futó versenyen 3 magyar, 5 német és 4 angol versenyző vesz részt. Hányféle sorrend lehet a befutók között, ha az egy nemzethez tartozókat nem különböztetjük meg egymástól? </a:t>
            </a:r>
          </a:p>
        </p:txBody>
      </p:sp>
      <p:sp>
        <p:nvSpPr>
          <p:cNvPr id="11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542856" y="39539"/>
            <a:ext cx="2565648" cy="365125"/>
          </a:xfrm>
        </p:spPr>
        <p:txBody>
          <a:bodyPr/>
          <a:lstStyle/>
          <a:p>
            <a:r>
              <a:rPr lang="hu-HU" dirty="0" smtClean="0"/>
              <a:t>Kombinatorika elemei         </a:t>
            </a:r>
            <a:fld id="{022B571B-5BE0-484C-A4F8-67D481F8428A}" type="slidenum">
              <a:rPr lang="hu-HU" smtClean="0"/>
              <a:pPr/>
              <a:t>12</a:t>
            </a:fld>
            <a:r>
              <a:rPr lang="hu-HU" dirty="0" smtClean="0"/>
              <a:t>/24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23528" y="765175"/>
            <a:ext cx="8289925" cy="650875"/>
          </a:xfrm>
          <a:prstGeom prst="rect">
            <a:avLst/>
          </a:prstGeom>
          <a:solidFill>
            <a:srgbClr val="FEFFC5"/>
          </a:solidFill>
          <a:ln w="9525">
            <a:solidFill>
              <a:srgbClr val="FDC6FE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812800" indent="-812800">
              <a:spcBef>
                <a:spcPct val="50000"/>
              </a:spcBef>
            </a:pPr>
            <a:r>
              <a:rPr lang="hu-HU" b="1" dirty="0" smtClean="0">
                <a:solidFill>
                  <a:srgbClr val="FF3300"/>
                </a:solidFill>
                <a:cs typeface="Arial" charset="0"/>
              </a:rPr>
              <a:t>PÉLDA.</a:t>
            </a:r>
            <a:r>
              <a:rPr lang="hu-HU" b="1" dirty="0" smtClean="0">
                <a:cs typeface="Arial" charset="0"/>
              </a:rPr>
              <a:t>  </a:t>
            </a:r>
            <a:r>
              <a:rPr lang="hu-HU" dirty="0">
                <a:cs typeface="Arial" charset="0"/>
              </a:rPr>
              <a:t>Egy futó versenyen </a:t>
            </a:r>
            <a:r>
              <a:rPr lang="hu-HU" b="1" dirty="0">
                <a:cs typeface="Arial" charset="0"/>
              </a:rPr>
              <a:t>n</a:t>
            </a:r>
            <a:r>
              <a:rPr lang="hu-HU" dirty="0">
                <a:cs typeface="Arial" charset="0"/>
              </a:rPr>
              <a:t> futó vesz részt. A versenyen hány különböző befutási sorrend alakulhat ki az első </a:t>
            </a:r>
            <a:r>
              <a:rPr lang="hu-HU" b="1" dirty="0">
                <a:cs typeface="Arial" charset="0"/>
              </a:rPr>
              <a:t>k</a:t>
            </a:r>
            <a:r>
              <a:rPr lang="hu-HU" dirty="0">
                <a:cs typeface="Arial" charset="0"/>
              </a:rPr>
              <a:t> helyen? (k</a:t>
            </a:r>
            <a:r>
              <a:rPr lang="hu-HU" dirty="0">
                <a:latin typeface="Times New Roman" pitchFamily="18" charset="0"/>
                <a:cs typeface="Arial" charset="0"/>
              </a:rPr>
              <a:t>≤</a:t>
            </a:r>
            <a:r>
              <a:rPr lang="hu-HU" dirty="0">
                <a:cs typeface="Arial" charset="0"/>
              </a:rPr>
              <a:t>n</a:t>
            </a:r>
            <a:r>
              <a:rPr lang="hu-HU" dirty="0">
                <a:latin typeface="Times New Roman" pitchFamily="18" charset="0"/>
                <a:cs typeface="Arial" charset="0"/>
              </a:rPr>
              <a:t>)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07950" y="1580599"/>
            <a:ext cx="896461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b="1" dirty="0">
                <a:cs typeface="Arial" charset="0"/>
              </a:rPr>
              <a:t>Megoldás</a:t>
            </a:r>
            <a:br>
              <a:rPr lang="hu-HU" b="1" dirty="0">
                <a:cs typeface="Arial" charset="0"/>
              </a:rPr>
            </a:br>
            <a:r>
              <a:rPr lang="hu-HU" dirty="0" smtClean="0">
                <a:cs typeface="Arial" charset="0"/>
              </a:rPr>
              <a:t>Jelölje </a:t>
            </a:r>
            <a:r>
              <a:rPr lang="hu-HU" b="1" dirty="0" err="1" smtClean="0">
                <a:cs typeface="Arial" charset="0"/>
              </a:rPr>
              <a:t>V</a:t>
            </a:r>
            <a:r>
              <a:rPr lang="hu-HU" b="1" baseline="30000" dirty="0" err="1" smtClean="0">
                <a:cs typeface="Arial" charset="0"/>
              </a:rPr>
              <a:t>k</a:t>
            </a:r>
            <a:r>
              <a:rPr lang="hu-HU" b="1" baseline="-25000" dirty="0" err="1" smtClean="0">
                <a:cs typeface="Arial" charset="0"/>
              </a:rPr>
              <a:t>n</a:t>
            </a:r>
            <a:r>
              <a:rPr lang="hu-HU" dirty="0" smtClean="0">
                <a:cs typeface="Arial" charset="0"/>
              </a:rPr>
              <a:t> </a:t>
            </a:r>
            <a:r>
              <a:rPr lang="hu-HU" dirty="0">
                <a:cs typeface="Arial" charset="0"/>
              </a:rPr>
              <a:t>a keresett befutási sorrendek számát </a:t>
            </a:r>
            <a:r>
              <a:rPr lang="hu-HU" b="1" dirty="0">
                <a:cs typeface="Arial" charset="0"/>
              </a:rPr>
              <a:t>n</a:t>
            </a:r>
            <a:r>
              <a:rPr lang="hu-HU" dirty="0">
                <a:cs typeface="Arial" charset="0"/>
              </a:rPr>
              <a:t> futó esetén és csak az első </a:t>
            </a:r>
            <a:r>
              <a:rPr lang="hu-HU" b="1" dirty="0">
                <a:cs typeface="Arial" charset="0"/>
              </a:rPr>
              <a:t>k</a:t>
            </a:r>
            <a:r>
              <a:rPr lang="hu-HU" dirty="0">
                <a:cs typeface="Arial" charset="0"/>
              </a:rPr>
              <a:t> helyet figyelve. Felbontjuk a tevékenységet </a:t>
            </a:r>
            <a:r>
              <a:rPr lang="hu-HU" b="1" dirty="0">
                <a:cs typeface="Arial" charset="0"/>
              </a:rPr>
              <a:t>k</a:t>
            </a:r>
            <a:r>
              <a:rPr lang="hu-HU" dirty="0">
                <a:cs typeface="Arial" charset="0"/>
              </a:rPr>
              <a:t> résztevékenységre! </a:t>
            </a:r>
            <a:r>
              <a:rPr lang="hu-HU" dirty="0" smtClean="0">
                <a:cs typeface="Arial" charset="0"/>
              </a:rPr>
              <a:t>Jelölje </a:t>
            </a:r>
            <a:r>
              <a:rPr lang="hu-HU" dirty="0">
                <a:cs typeface="Arial" charset="0"/>
              </a:rPr>
              <a:t>ezeket </a:t>
            </a:r>
            <a:r>
              <a:rPr lang="hu-HU" b="1" dirty="0">
                <a:cs typeface="Arial" charset="0"/>
              </a:rPr>
              <a:t>A</a:t>
            </a:r>
            <a:r>
              <a:rPr lang="hu-HU" b="1" baseline="-25000" dirty="0">
                <a:cs typeface="Arial" charset="0"/>
              </a:rPr>
              <a:t>1</a:t>
            </a:r>
            <a:r>
              <a:rPr lang="hu-HU" dirty="0">
                <a:cs typeface="Arial" charset="0"/>
              </a:rPr>
              <a:t>, </a:t>
            </a:r>
            <a:r>
              <a:rPr lang="hu-HU" b="1" dirty="0">
                <a:cs typeface="Arial" charset="0"/>
              </a:rPr>
              <a:t>A</a:t>
            </a:r>
            <a:r>
              <a:rPr lang="hu-HU" b="1" baseline="-25000" dirty="0">
                <a:cs typeface="Arial" charset="0"/>
              </a:rPr>
              <a:t>2</a:t>
            </a:r>
            <a:r>
              <a:rPr lang="hu-HU" dirty="0">
                <a:cs typeface="Arial" charset="0"/>
              </a:rPr>
              <a:t>, </a:t>
            </a:r>
            <a:r>
              <a:rPr lang="hu-HU" b="1" dirty="0">
                <a:cs typeface="Arial" charset="0"/>
              </a:rPr>
              <a:t>A</a:t>
            </a:r>
            <a:r>
              <a:rPr lang="hu-HU" b="1" baseline="-25000" dirty="0">
                <a:cs typeface="Arial" charset="0"/>
              </a:rPr>
              <a:t>3</a:t>
            </a:r>
            <a:r>
              <a:rPr lang="hu-HU" dirty="0">
                <a:cs typeface="Arial" charset="0"/>
              </a:rPr>
              <a:t> … </a:t>
            </a:r>
            <a:r>
              <a:rPr lang="hu-HU" b="1" dirty="0" err="1">
                <a:cs typeface="Arial" charset="0"/>
              </a:rPr>
              <a:t>A</a:t>
            </a:r>
            <a:r>
              <a:rPr lang="hu-HU" b="1" baseline="-25000" dirty="0" err="1">
                <a:cs typeface="Arial" charset="0"/>
              </a:rPr>
              <a:t>k</a:t>
            </a:r>
            <a:r>
              <a:rPr lang="hu-HU" dirty="0">
                <a:cs typeface="Arial" charset="0"/>
              </a:rPr>
              <a:t> –</a:t>
            </a:r>
            <a:r>
              <a:rPr lang="hu-HU" dirty="0" err="1">
                <a:cs typeface="Arial" charset="0"/>
              </a:rPr>
              <a:t>val</a:t>
            </a:r>
            <a:r>
              <a:rPr lang="hu-HU" dirty="0">
                <a:cs typeface="Arial" charset="0"/>
              </a:rPr>
              <a:t>!</a:t>
            </a:r>
            <a:br>
              <a:rPr lang="hu-HU" dirty="0">
                <a:cs typeface="Arial" charset="0"/>
              </a:rPr>
            </a:br>
            <a:r>
              <a:rPr lang="hu-HU" dirty="0">
                <a:cs typeface="Arial" charset="0"/>
              </a:rPr>
              <a:t>Az </a:t>
            </a:r>
            <a:r>
              <a:rPr lang="hu-HU" b="1" dirty="0" err="1">
                <a:cs typeface="Arial" charset="0"/>
              </a:rPr>
              <a:t>A</a:t>
            </a:r>
            <a:r>
              <a:rPr lang="hu-HU" b="1" baseline="-25000" dirty="0" err="1">
                <a:cs typeface="Arial" charset="0"/>
              </a:rPr>
              <a:t>r</a:t>
            </a:r>
            <a:r>
              <a:rPr lang="hu-HU" dirty="0">
                <a:cs typeface="Arial" charset="0"/>
              </a:rPr>
              <a:t> tevékenység jelentse azt, hogy az </a:t>
            </a:r>
            <a:r>
              <a:rPr lang="hu-HU" b="1" dirty="0" err="1">
                <a:cs typeface="Arial" charset="0"/>
              </a:rPr>
              <a:t>r-edik</a:t>
            </a:r>
            <a:r>
              <a:rPr lang="hu-HU" b="1" dirty="0">
                <a:cs typeface="Arial" charset="0"/>
              </a:rPr>
              <a:t> helyre</a:t>
            </a:r>
            <a:r>
              <a:rPr lang="hu-HU" dirty="0">
                <a:cs typeface="Arial" charset="0"/>
              </a:rPr>
              <a:t> választunk egyet a versenyzők közül.</a:t>
            </a:r>
          </a:p>
        </p:txBody>
      </p:sp>
      <p:graphicFrame>
        <p:nvGraphicFramePr>
          <p:cNvPr id="9" name="Object 6"/>
          <p:cNvGraphicFramePr>
            <a:graphicFrameLocks noChangeAspect="1"/>
          </p:cNvGraphicFramePr>
          <p:nvPr/>
        </p:nvGraphicFramePr>
        <p:xfrm>
          <a:off x="3248025" y="5617740"/>
          <a:ext cx="4968875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6" name="Equation" r:id="rId3" imgW="2730240" imgH="419040" progId="">
                  <p:embed/>
                </p:oleObj>
              </mc:Choice>
              <mc:Fallback>
                <p:oleObj name="Equation" r:id="rId3" imgW="2730240" imgH="41904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8025" y="5617740"/>
                        <a:ext cx="4968875" cy="763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15888" y="2924944"/>
            <a:ext cx="8964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>
                <a:cs typeface="Arial" charset="0"/>
              </a:rPr>
              <a:t>Az első helyre </a:t>
            </a:r>
            <a:r>
              <a:rPr lang="hu-HU" b="1" dirty="0">
                <a:cs typeface="Arial" charset="0"/>
              </a:rPr>
              <a:t>n</a:t>
            </a:r>
            <a:r>
              <a:rPr lang="hu-HU" dirty="0">
                <a:cs typeface="Arial" charset="0"/>
              </a:rPr>
              <a:t> választási lehetőségünk van: </a:t>
            </a:r>
            <a:r>
              <a:rPr lang="hu-HU" b="1" dirty="0" smtClean="0">
                <a:cs typeface="Arial" charset="0"/>
              </a:rPr>
              <a:t>|A</a:t>
            </a:r>
            <a:r>
              <a:rPr lang="hu-HU" b="1" baseline="-25000" dirty="0" smtClean="0">
                <a:cs typeface="Arial" charset="0"/>
              </a:rPr>
              <a:t>1</a:t>
            </a:r>
            <a:r>
              <a:rPr lang="hu-HU" b="1" dirty="0" smtClean="0">
                <a:cs typeface="Arial" charset="0"/>
              </a:rPr>
              <a:t>|=n</a:t>
            </a:r>
            <a:endParaRPr lang="hu-HU" b="1" dirty="0">
              <a:cs typeface="Arial" charset="0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15888" y="3356992"/>
            <a:ext cx="89646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>
                <a:cs typeface="Arial" charset="0"/>
              </a:rPr>
              <a:t>Ha választottunk egy versenyzőt az első helyre, akkor a második helyre választhatunk a megmaradt </a:t>
            </a:r>
            <a:r>
              <a:rPr lang="hu-HU" b="1" dirty="0">
                <a:cs typeface="Arial" charset="0"/>
              </a:rPr>
              <a:t>(n-1)</a:t>
            </a:r>
            <a:r>
              <a:rPr lang="hu-HU" dirty="0">
                <a:cs typeface="Arial" charset="0"/>
              </a:rPr>
              <a:t> versenyző közül</a:t>
            </a:r>
            <a:r>
              <a:rPr lang="hu-HU" b="1" dirty="0">
                <a:cs typeface="Arial" charset="0"/>
              </a:rPr>
              <a:t>: </a:t>
            </a:r>
            <a:r>
              <a:rPr lang="hu-HU" b="1" dirty="0" smtClean="0">
                <a:cs typeface="Arial" charset="0"/>
              </a:rPr>
              <a:t>|A</a:t>
            </a:r>
            <a:r>
              <a:rPr lang="hu-HU" b="1" baseline="-25000" dirty="0" smtClean="0">
                <a:cs typeface="Arial" charset="0"/>
              </a:rPr>
              <a:t>2</a:t>
            </a:r>
            <a:r>
              <a:rPr lang="hu-HU" b="1" dirty="0" smtClean="0">
                <a:cs typeface="Arial" charset="0"/>
              </a:rPr>
              <a:t>|=n-1</a:t>
            </a:r>
            <a:endParaRPr lang="hu-HU" dirty="0">
              <a:cs typeface="Arial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15888" y="4077072"/>
            <a:ext cx="89646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>
                <a:cs typeface="Arial" charset="0"/>
              </a:rPr>
              <a:t>Ha választottunk versenyzőt az első helyre és a második helyre is, akkor a harmadik helyre választhatunk a megmaradt </a:t>
            </a:r>
            <a:r>
              <a:rPr lang="hu-HU" b="1" dirty="0">
                <a:cs typeface="Arial" charset="0"/>
              </a:rPr>
              <a:t>(n-2</a:t>
            </a:r>
            <a:r>
              <a:rPr lang="hu-HU" dirty="0">
                <a:cs typeface="Arial" charset="0"/>
              </a:rPr>
              <a:t>) versenyző közül</a:t>
            </a:r>
            <a:r>
              <a:rPr lang="hu-HU" b="1" dirty="0">
                <a:cs typeface="Arial" charset="0"/>
              </a:rPr>
              <a:t>: </a:t>
            </a:r>
            <a:r>
              <a:rPr lang="hu-HU" b="1" dirty="0" smtClean="0">
                <a:cs typeface="Arial" charset="0"/>
              </a:rPr>
              <a:t>|A</a:t>
            </a:r>
            <a:r>
              <a:rPr lang="hu-HU" b="1" baseline="-25000" dirty="0" smtClean="0">
                <a:cs typeface="Arial" charset="0"/>
              </a:rPr>
              <a:t>3</a:t>
            </a:r>
            <a:r>
              <a:rPr lang="hu-HU" b="1" dirty="0" smtClean="0">
                <a:cs typeface="Arial" charset="0"/>
              </a:rPr>
              <a:t>|=n-2</a:t>
            </a:r>
            <a:endParaRPr lang="hu-HU" dirty="0">
              <a:cs typeface="Arial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115888" y="4745260"/>
            <a:ext cx="896461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>
                <a:cs typeface="Arial" charset="0"/>
              </a:rPr>
              <a:t>Folytathatjuk a felsorolást úgy, hogy a választási lehetőségek száma minden esetben eggyel csökken.</a:t>
            </a:r>
            <a:br>
              <a:rPr lang="hu-HU" dirty="0">
                <a:cs typeface="Arial" charset="0"/>
              </a:rPr>
            </a:br>
            <a:r>
              <a:rPr lang="hu-HU" dirty="0">
                <a:cs typeface="Arial" charset="0"/>
              </a:rPr>
              <a:t>Ezért a </a:t>
            </a:r>
            <a:r>
              <a:rPr lang="hu-HU" b="1" dirty="0" err="1">
                <a:cs typeface="Arial" charset="0"/>
              </a:rPr>
              <a:t>k-adik</a:t>
            </a:r>
            <a:r>
              <a:rPr lang="hu-HU" dirty="0">
                <a:cs typeface="Arial" charset="0"/>
              </a:rPr>
              <a:t> helyre a választható versenyzők száma (</a:t>
            </a:r>
            <a:r>
              <a:rPr lang="hu-HU" b="1" dirty="0" err="1">
                <a:cs typeface="Arial" charset="0"/>
              </a:rPr>
              <a:t>n-k</a:t>
            </a:r>
            <a:r>
              <a:rPr lang="hu-HU" b="1" dirty="0">
                <a:cs typeface="Arial" charset="0"/>
              </a:rPr>
              <a:t>+1</a:t>
            </a:r>
            <a:r>
              <a:rPr lang="hu-HU" dirty="0">
                <a:cs typeface="Arial" charset="0"/>
              </a:rPr>
              <a:t>).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206375" y="5769570"/>
            <a:ext cx="8964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dirty="0">
                <a:cs typeface="Arial" charset="0"/>
              </a:rPr>
              <a:t>A szorzás szabály alapján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251520" y="44624"/>
            <a:ext cx="7605713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hu-HU" sz="2800" dirty="0" smtClean="0">
                <a:solidFill>
                  <a:schemeClr val="tx2"/>
                </a:solidFill>
                <a:latin typeface="Tahoma" pitchFamily="34" charset="0"/>
              </a:rPr>
              <a:t>Ismétlés nélküli variáció</a:t>
            </a:r>
            <a:endParaRPr lang="hu-HU" sz="2800" dirty="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16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542856" y="39539"/>
            <a:ext cx="2565648" cy="365125"/>
          </a:xfrm>
        </p:spPr>
        <p:txBody>
          <a:bodyPr/>
          <a:lstStyle/>
          <a:p>
            <a:r>
              <a:rPr lang="hu-HU" dirty="0" smtClean="0"/>
              <a:t>Kombinatorika elemei         </a:t>
            </a:r>
            <a:fld id="{022B571B-5BE0-484C-A4F8-67D481F8428A}" type="slidenum">
              <a:rPr lang="hu-HU" smtClean="0"/>
              <a:pPr/>
              <a:t>13</a:t>
            </a:fld>
            <a:r>
              <a:rPr lang="hu-HU" dirty="0" smtClean="0"/>
              <a:t>/24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/>
      <p:bldP spid="11" grpId="0" autoUpdateAnimBg="0"/>
      <p:bldP spid="12" grpId="0" autoUpdateAnimBg="0"/>
      <p:bldP spid="13" grpId="0" autoUpdateAnimBg="0"/>
      <p:bldP spid="1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77813" y="965200"/>
            <a:ext cx="8569325" cy="1063625"/>
          </a:xfrm>
          <a:prstGeom prst="rect">
            <a:avLst/>
          </a:prstGeom>
          <a:solidFill>
            <a:srgbClr val="FEFFC5"/>
          </a:solidFill>
          <a:ln w="9525">
            <a:solidFill>
              <a:srgbClr val="FDC6FE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b="1" dirty="0">
                <a:solidFill>
                  <a:srgbClr val="FF3300"/>
                </a:solidFill>
              </a:rPr>
              <a:t>DEFINÍCIÓ</a:t>
            </a:r>
            <a:r>
              <a:rPr lang="hu-HU" b="1" dirty="0" smtClean="0">
                <a:solidFill>
                  <a:srgbClr val="FF3300"/>
                </a:solidFill>
              </a:rPr>
              <a:t>: ISMÉTLÉS NÉLKÜLI VARIÁCIÓ</a:t>
            </a:r>
            <a:endParaRPr lang="hu-HU" b="1" dirty="0">
              <a:solidFill>
                <a:srgbClr val="FF3300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hu-HU" dirty="0"/>
              <a:t>Az </a:t>
            </a:r>
            <a:r>
              <a:rPr lang="hu-HU" b="1" dirty="0"/>
              <a:t>n</a:t>
            </a:r>
            <a:r>
              <a:rPr lang="hu-HU" dirty="0"/>
              <a:t> különböző elem </a:t>
            </a:r>
            <a:r>
              <a:rPr lang="hu-HU" b="1" dirty="0"/>
              <a:t>k</a:t>
            </a:r>
            <a:r>
              <a:rPr lang="hu-HU" dirty="0"/>
              <a:t> (</a:t>
            </a:r>
            <a:r>
              <a:rPr lang="hu-HU" dirty="0">
                <a:cs typeface="Times New Roman" pitchFamily="18" charset="0"/>
              </a:rPr>
              <a:t>≤n)</a:t>
            </a:r>
            <a:r>
              <a:rPr lang="hu-HU" dirty="0"/>
              <a:t> helyre való összes lehetséges lepakolási sorrendjének számát az </a:t>
            </a:r>
            <a:r>
              <a:rPr lang="hu-HU" b="1" dirty="0"/>
              <a:t>n</a:t>
            </a:r>
            <a:r>
              <a:rPr lang="hu-HU" dirty="0"/>
              <a:t> elem </a:t>
            </a:r>
            <a:r>
              <a:rPr lang="hu-HU" dirty="0" err="1"/>
              <a:t>k-ad</a:t>
            </a:r>
            <a:r>
              <a:rPr lang="hu-HU" dirty="0"/>
              <a:t> osztályú </a:t>
            </a:r>
            <a:r>
              <a:rPr lang="hu-HU" b="1" dirty="0"/>
              <a:t>variáció</a:t>
            </a:r>
            <a:r>
              <a:rPr lang="hu-HU" dirty="0"/>
              <a:t>jának nevezzük és</a:t>
            </a:r>
            <a:r>
              <a:rPr lang="hu-HU" b="1" dirty="0"/>
              <a:t> </a:t>
            </a:r>
            <a:r>
              <a:rPr lang="hu-HU" b="1" dirty="0" err="1"/>
              <a:t>V</a:t>
            </a:r>
            <a:r>
              <a:rPr lang="hu-HU" b="1" baseline="30000" dirty="0" err="1"/>
              <a:t>k</a:t>
            </a:r>
            <a:r>
              <a:rPr lang="hu-HU" b="1" baseline="-25000" dirty="0" err="1"/>
              <a:t>n</a:t>
            </a:r>
            <a:r>
              <a:rPr lang="hu-HU" dirty="0" err="1"/>
              <a:t>-val</a:t>
            </a:r>
            <a:r>
              <a:rPr lang="hu-HU" dirty="0"/>
              <a:t> jelöljük.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61925" y="2432050"/>
            <a:ext cx="856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Most bizonyítottuk a következő állítást.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79388" y="4849813"/>
            <a:ext cx="856932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b="1"/>
              <a:t>Feladat</a:t>
            </a:r>
          </a:p>
          <a:p>
            <a:pPr algn="just">
              <a:spcBef>
                <a:spcPct val="50000"/>
              </a:spcBef>
            </a:pPr>
            <a:r>
              <a:rPr lang="hu-HU"/>
              <a:t>Egy urnában 10 sorszámozott golyó van. Hányféleképpen húzhatunk ki belőle 4 golyót egymás után úgy, hogy a golyókat nem tesszük vissza?</a:t>
            </a:r>
          </a:p>
        </p:txBody>
      </p:sp>
      <p:grpSp>
        <p:nvGrpSpPr>
          <p:cNvPr id="14" name="Group 11"/>
          <p:cNvGrpSpPr>
            <a:grpSpLocks/>
          </p:cNvGrpSpPr>
          <p:nvPr/>
        </p:nvGrpSpPr>
        <p:grpSpPr bwMode="auto">
          <a:xfrm>
            <a:off x="206375" y="2979738"/>
            <a:ext cx="8569325" cy="1614487"/>
            <a:chOff x="130" y="1877"/>
            <a:chExt cx="5398" cy="1017"/>
          </a:xfrm>
        </p:grpSpPr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130" y="1877"/>
              <a:ext cx="5398" cy="10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b="1"/>
                <a:t>TÉTEL.</a:t>
              </a:r>
            </a:p>
            <a:p>
              <a:pPr algn="just">
                <a:spcBef>
                  <a:spcPct val="50000"/>
                </a:spcBef>
              </a:pPr>
              <a:r>
                <a:rPr lang="hu-HU"/>
                <a:t>Az n különböző elem k-ad osztályú variációinak száma</a:t>
              </a:r>
            </a:p>
            <a:p>
              <a:pPr algn="just">
                <a:spcBef>
                  <a:spcPct val="50000"/>
                </a:spcBef>
              </a:pPr>
              <a:endParaRPr lang="hu-HU"/>
            </a:p>
            <a:p>
              <a:pPr algn="just">
                <a:spcBef>
                  <a:spcPct val="50000"/>
                </a:spcBef>
              </a:pPr>
              <a:endParaRPr lang="hu-HU"/>
            </a:p>
          </p:txBody>
        </p:sp>
        <p:graphicFrame>
          <p:nvGraphicFramePr>
            <p:cNvPr id="16" name="Object 7"/>
            <p:cNvGraphicFramePr>
              <a:graphicFrameLocks noChangeAspect="1"/>
            </p:cNvGraphicFramePr>
            <p:nvPr/>
          </p:nvGraphicFramePr>
          <p:xfrm>
            <a:off x="1066" y="2331"/>
            <a:ext cx="3130" cy="4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8" name="Equation" r:id="rId3" imgW="2730240" imgH="419040" progId="">
                    <p:embed/>
                  </p:oleObj>
                </mc:Choice>
                <mc:Fallback>
                  <p:oleObj name="Equation" r:id="rId3" imgW="2730240" imgH="419040" progId="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6" y="2331"/>
                          <a:ext cx="3130" cy="4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251520" y="44624"/>
            <a:ext cx="7605713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hu-HU" sz="2800" dirty="0" smtClean="0">
                <a:solidFill>
                  <a:schemeClr val="tx2"/>
                </a:solidFill>
                <a:latin typeface="Tahoma" pitchFamily="34" charset="0"/>
              </a:rPr>
              <a:t>Ismétlés nélküli variáció</a:t>
            </a:r>
            <a:endParaRPr lang="hu-HU" sz="2800" dirty="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18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542856" y="39539"/>
            <a:ext cx="2565648" cy="365125"/>
          </a:xfrm>
        </p:spPr>
        <p:txBody>
          <a:bodyPr/>
          <a:lstStyle/>
          <a:p>
            <a:r>
              <a:rPr lang="hu-HU" dirty="0" smtClean="0"/>
              <a:t>Kombinatorika elemei         </a:t>
            </a:r>
            <a:fld id="{022B571B-5BE0-484C-A4F8-67D481F8428A}" type="slidenum">
              <a:rPr lang="hu-HU" smtClean="0"/>
              <a:pPr/>
              <a:t>14</a:t>
            </a:fld>
            <a:r>
              <a:rPr lang="hu-HU" dirty="0" smtClean="0"/>
              <a:t>/24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51520" y="230188"/>
            <a:ext cx="8712200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hu-HU" sz="2800" dirty="0" smtClean="0">
                <a:solidFill>
                  <a:schemeClr val="tx2"/>
                </a:solidFill>
                <a:latin typeface="Tahoma" pitchFamily="34" charset="0"/>
              </a:rPr>
              <a:t>Ismétléses variáció</a:t>
            </a:r>
            <a:endParaRPr lang="hu-HU" sz="2800" dirty="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323528" y="982469"/>
            <a:ext cx="8289925" cy="646331"/>
          </a:xfrm>
          <a:prstGeom prst="rect">
            <a:avLst/>
          </a:prstGeom>
          <a:solidFill>
            <a:srgbClr val="FEFFC5"/>
          </a:solidFill>
          <a:ln w="9525">
            <a:solidFill>
              <a:srgbClr val="FDC6FE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812800" indent="-812800">
              <a:spcBef>
                <a:spcPct val="50000"/>
              </a:spcBef>
            </a:pPr>
            <a:r>
              <a:rPr lang="hu-HU" b="1" dirty="0" smtClean="0">
                <a:solidFill>
                  <a:srgbClr val="FF3300"/>
                </a:solidFill>
                <a:cs typeface="Arial" charset="0"/>
              </a:rPr>
              <a:t>PÉLDA.</a:t>
            </a:r>
            <a:r>
              <a:rPr lang="hu-HU" b="1" dirty="0" smtClean="0">
                <a:cs typeface="Arial" charset="0"/>
              </a:rPr>
              <a:t>  </a:t>
            </a:r>
            <a:r>
              <a:rPr lang="hu-HU" dirty="0" smtClean="0">
                <a:cs typeface="Arial" charset="0"/>
              </a:rPr>
              <a:t>A bank kártyák PIN kódja 4 számjegyből állnak. Összesen hány különböző PIN kódot lehet képezni, ha mindegyik jegy 0, 1, 2, 3, 4, 5, 6, 7, 8 vagy 9  lehet?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107950" y="1951380"/>
            <a:ext cx="8964613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b="1" dirty="0">
                <a:cs typeface="Arial" charset="0"/>
              </a:rPr>
              <a:t>Megoldás</a:t>
            </a:r>
            <a:br>
              <a:rPr lang="hu-HU" b="1" dirty="0">
                <a:cs typeface="Arial" charset="0"/>
              </a:rPr>
            </a:br>
            <a:r>
              <a:rPr lang="hu-HU" dirty="0">
                <a:cs typeface="Arial" charset="0"/>
              </a:rPr>
              <a:t>A </a:t>
            </a:r>
            <a:r>
              <a:rPr lang="hu-HU" dirty="0" smtClean="0">
                <a:cs typeface="Arial" charset="0"/>
              </a:rPr>
              <a:t>4 jegyű kód mindegyike helyére gépelhetjük a 0, 1</a:t>
            </a:r>
            <a:r>
              <a:rPr lang="hu-HU" dirty="0">
                <a:cs typeface="Arial" charset="0"/>
              </a:rPr>
              <a:t>, </a:t>
            </a:r>
            <a:r>
              <a:rPr lang="hu-HU" dirty="0" smtClean="0">
                <a:cs typeface="Arial" charset="0"/>
              </a:rPr>
              <a:t>2, 3, 4, 5, 6, 7, 8, vagy 9 számok valamelyikét. </a:t>
            </a:r>
            <a:r>
              <a:rPr lang="hu-HU" dirty="0">
                <a:cs typeface="Arial" charset="0"/>
              </a:rPr>
              <a:t>Felbontjuk a tevékenységet </a:t>
            </a:r>
            <a:r>
              <a:rPr lang="hu-HU" dirty="0" smtClean="0">
                <a:cs typeface="Arial" charset="0"/>
              </a:rPr>
              <a:t> 4 résztevékenységre azaz halmazra! </a:t>
            </a:r>
            <a:r>
              <a:rPr lang="hu-HU" dirty="0">
                <a:cs typeface="Arial" charset="0"/>
              </a:rPr>
              <a:t>Jelöljük ezeket </a:t>
            </a:r>
            <a:r>
              <a:rPr lang="hu-HU" b="1" dirty="0">
                <a:cs typeface="Arial" charset="0"/>
              </a:rPr>
              <a:t>A</a:t>
            </a:r>
            <a:r>
              <a:rPr lang="hu-HU" b="1" baseline="-25000" dirty="0">
                <a:cs typeface="Arial" charset="0"/>
              </a:rPr>
              <a:t>1</a:t>
            </a:r>
            <a:r>
              <a:rPr lang="hu-HU" dirty="0">
                <a:cs typeface="Arial" charset="0"/>
              </a:rPr>
              <a:t>, </a:t>
            </a:r>
            <a:r>
              <a:rPr lang="hu-HU" b="1" dirty="0">
                <a:cs typeface="Arial" charset="0"/>
              </a:rPr>
              <a:t>A</a:t>
            </a:r>
            <a:r>
              <a:rPr lang="hu-HU" b="1" baseline="-25000" dirty="0">
                <a:cs typeface="Arial" charset="0"/>
              </a:rPr>
              <a:t>2</a:t>
            </a:r>
            <a:r>
              <a:rPr lang="hu-HU" dirty="0">
                <a:cs typeface="Arial" charset="0"/>
              </a:rPr>
              <a:t>, </a:t>
            </a:r>
            <a:r>
              <a:rPr lang="hu-HU" b="1" dirty="0" smtClean="0">
                <a:cs typeface="Arial" charset="0"/>
              </a:rPr>
              <a:t>A</a:t>
            </a:r>
            <a:r>
              <a:rPr lang="hu-HU" b="1" baseline="-25000" dirty="0" smtClean="0">
                <a:cs typeface="Arial" charset="0"/>
              </a:rPr>
              <a:t>3</a:t>
            </a:r>
            <a:r>
              <a:rPr lang="hu-HU" dirty="0" smtClean="0">
                <a:cs typeface="Arial" charset="0"/>
              </a:rPr>
              <a:t>, </a:t>
            </a:r>
            <a:r>
              <a:rPr lang="hu-HU" b="1" dirty="0" smtClean="0">
                <a:cs typeface="Arial" charset="0"/>
              </a:rPr>
              <a:t>A</a:t>
            </a:r>
            <a:r>
              <a:rPr lang="hu-HU" b="1" baseline="-25000" dirty="0" smtClean="0">
                <a:cs typeface="Arial" charset="0"/>
              </a:rPr>
              <a:t>4</a:t>
            </a:r>
            <a:r>
              <a:rPr lang="hu-HU" dirty="0" smtClean="0">
                <a:cs typeface="Arial" charset="0"/>
              </a:rPr>
              <a:t> </a:t>
            </a:r>
            <a:r>
              <a:rPr lang="hu-HU" dirty="0">
                <a:cs typeface="Arial" charset="0"/>
              </a:rPr>
              <a:t>–el!</a:t>
            </a:r>
            <a:br>
              <a:rPr lang="hu-HU" dirty="0">
                <a:cs typeface="Arial" charset="0"/>
              </a:rPr>
            </a:br>
            <a:r>
              <a:rPr lang="hu-HU" dirty="0">
                <a:cs typeface="Arial" charset="0"/>
              </a:rPr>
              <a:t>Az </a:t>
            </a:r>
            <a:r>
              <a:rPr lang="hu-HU" b="1" dirty="0" err="1">
                <a:cs typeface="Arial" charset="0"/>
              </a:rPr>
              <a:t>A</a:t>
            </a:r>
            <a:r>
              <a:rPr lang="hu-HU" b="1" baseline="-25000" dirty="0" err="1">
                <a:cs typeface="Arial" charset="0"/>
              </a:rPr>
              <a:t>r</a:t>
            </a:r>
            <a:r>
              <a:rPr lang="hu-HU" dirty="0">
                <a:cs typeface="Arial" charset="0"/>
              </a:rPr>
              <a:t> tevékenység jelentse azt, hogy az </a:t>
            </a:r>
            <a:r>
              <a:rPr lang="hu-HU" b="1" dirty="0" err="1">
                <a:cs typeface="Arial" charset="0"/>
              </a:rPr>
              <a:t>r-edik</a:t>
            </a:r>
            <a:r>
              <a:rPr lang="hu-HU" b="1" dirty="0">
                <a:cs typeface="Arial" charset="0"/>
              </a:rPr>
              <a:t> helyre</a:t>
            </a:r>
            <a:r>
              <a:rPr lang="hu-HU" dirty="0">
                <a:cs typeface="Arial" charset="0"/>
              </a:rPr>
              <a:t> beírtunk egy </a:t>
            </a:r>
            <a:r>
              <a:rPr lang="hu-HU" dirty="0" smtClean="0">
                <a:cs typeface="Arial" charset="0"/>
              </a:rPr>
              <a:t>számjegyet a 0, 1, 2, 3, 4, 5, 6, 7, 8, vagy 9 számok közül.</a:t>
            </a:r>
            <a:r>
              <a:rPr lang="hu-HU" dirty="0">
                <a:cs typeface="Arial" charset="0"/>
              </a:rPr>
              <a:t/>
            </a:r>
            <a:br>
              <a:rPr lang="hu-HU" dirty="0">
                <a:cs typeface="Arial" charset="0"/>
              </a:rPr>
            </a:br>
            <a:r>
              <a:rPr lang="hu-HU" dirty="0">
                <a:cs typeface="Arial" charset="0"/>
              </a:rPr>
              <a:t>Mindegyik esetben </a:t>
            </a:r>
            <a:r>
              <a:rPr lang="hu-HU" b="1" dirty="0" smtClean="0">
                <a:cs typeface="Arial" charset="0"/>
              </a:rPr>
              <a:t>|</a:t>
            </a:r>
            <a:r>
              <a:rPr lang="hu-HU" b="1" dirty="0" err="1" smtClean="0">
                <a:cs typeface="Arial" charset="0"/>
              </a:rPr>
              <a:t>A</a:t>
            </a:r>
            <a:r>
              <a:rPr lang="hu-HU" b="1" baseline="-25000" dirty="0" err="1" smtClean="0">
                <a:cs typeface="Arial" charset="0"/>
              </a:rPr>
              <a:t>r</a:t>
            </a:r>
            <a:r>
              <a:rPr lang="hu-HU" b="1" dirty="0" smtClean="0">
                <a:cs typeface="Arial" charset="0"/>
              </a:rPr>
              <a:t> |=10</a:t>
            </a:r>
            <a:r>
              <a:rPr lang="hu-HU" dirty="0" smtClean="0">
                <a:cs typeface="Arial" charset="0"/>
              </a:rPr>
              <a:t>. </a:t>
            </a:r>
            <a:endParaRPr lang="hu-HU" dirty="0"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hu-HU" dirty="0">
                <a:cs typeface="Arial" charset="0"/>
              </a:rPr>
              <a:t>Ezért </a:t>
            </a:r>
            <a:r>
              <a:rPr lang="hu-HU" dirty="0" smtClean="0">
                <a:cs typeface="Arial" charset="0"/>
              </a:rPr>
              <a:t>a szorzás szabály alapján a PIN kódok különböző begépelési variációinak </a:t>
            </a:r>
            <a:r>
              <a:rPr lang="hu-HU" dirty="0">
                <a:cs typeface="Arial" charset="0"/>
              </a:rPr>
              <a:t>száma</a:t>
            </a:r>
          </a:p>
          <a:p>
            <a:pPr algn="ctr">
              <a:spcBef>
                <a:spcPct val="50000"/>
              </a:spcBef>
            </a:pPr>
            <a:r>
              <a:rPr lang="hu-HU" dirty="0" smtClean="0">
                <a:cs typeface="Arial" charset="0"/>
              </a:rPr>
              <a:t>10∙</a:t>
            </a:r>
            <a:r>
              <a:rPr lang="hu-HU" dirty="0" err="1" smtClean="0">
                <a:cs typeface="Arial" charset="0"/>
              </a:rPr>
              <a:t>10</a:t>
            </a:r>
            <a:r>
              <a:rPr lang="hu-HU" dirty="0" smtClean="0">
                <a:cs typeface="Arial" charset="0"/>
              </a:rPr>
              <a:t> ∙</a:t>
            </a:r>
            <a:r>
              <a:rPr lang="hu-HU" dirty="0" err="1" smtClean="0">
                <a:cs typeface="Arial" charset="0"/>
              </a:rPr>
              <a:t>10</a:t>
            </a:r>
            <a:r>
              <a:rPr lang="hu-HU" dirty="0" smtClean="0">
                <a:cs typeface="Arial" charset="0"/>
              </a:rPr>
              <a:t> ∙</a:t>
            </a:r>
            <a:r>
              <a:rPr lang="hu-HU" dirty="0" err="1" smtClean="0">
                <a:cs typeface="Arial" charset="0"/>
              </a:rPr>
              <a:t>10</a:t>
            </a:r>
            <a:r>
              <a:rPr lang="hu-HU" dirty="0" smtClean="0">
                <a:cs typeface="Arial" charset="0"/>
              </a:rPr>
              <a:t> = 10</a:t>
            </a:r>
            <a:r>
              <a:rPr lang="hu-HU" baseline="30000" dirty="0" smtClean="0">
                <a:cs typeface="Arial" charset="0"/>
              </a:rPr>
              <a:t>4</a:t>
            </a:r>
            <a:r>
              <a:rPr lang="hu-HU" dirty="0">
                <a:cs typeface="Arial" charset="0"/>
              </a:rPr>
              <a:t>=  </a:t>
            </a:r>
            <a:r>
              <a:rPr lang="hu-HU" dirty="0" smtClean="0">
                <a:cs typeface="Arial" charset="0"/>
              </a:rPr>
              <a:t>10000 </a:t>
            </a:r>
            <a:r>
              <a:rPr lang="hu-HU" dirty="0">
                <a:cs typeface="Arial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hu-HU" dirty="0">
                <a:solidFill>
                  <a:srgbClr val="000000"/>
                </a:solidFill>
                <a:latin typeface="Tahoma" pitchFamily="34" charset="0"/>
                <a:cs typeface="Arial" charset="0"/>
              </a:rPr>
              <a:t>Így </a:t>
            </a:r>
            <a:r>
              <a:rPr lang="hu-HU" dirty="0" smtClean="0">
                <a:solidFill>
                  <a:srgbClr val="000000"/>
                </a:solidFill>
                <a:latin typeface="Tahoma" pitchFamily="34" charset="0"/>
                <a:cs typeface="Arial" charset="0"/>
              </a:rPr>
              <a:t>a bank kártyák között kiadható különböző PIN kódok száma </a:t>
            </a:r>
            <a:r>
              <a:rPr lang="hu-HU" dirty="0">
                <a:solidFill>
                  <a:srgbClr val="000000"/>
                </a:solidFill>
                <a:latin typeface="Tahoma" pitchFamily="34" charset="0"/>
                <a:cs typeface="Arial" charset="0"/>
              </a:rPr>
              <a:t>= </a:t>
            </a:r>
            <a:r>
              <a:rPr lang="hu-HU" dirty="0" smtClean="0">
                <a:solidFill>
                  <a:srgbClr val="000000"/>
                </a:solidFill>
                <a:latin typeface="Tahoma" pitchFamily="34" charset="0"/>
                <a:cs typeface="Arial" charset="0"/>
              </a:rPr>
              <a:t>10 000.</a:t>
            </a:r>
            <a:endParaRPr lang="hu-HU" dirty="0">
              <a:latin typeface="Tahoma" pitchFamily="34" charset="0"/>
              <a:cs typeface="Arial" charset="0"/>
            </a:endParaRPr>
          </a:p>
        </p:txBody>
      </p:sp>
      <p:sp>
        <p:nvSpPr>
          <p:cNvPr id="6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542856" y="39539"/>
            <a:ext cx="2565648" cy="365125"/>
          </a:xfrm>
        </p:spPr>
        <p:txBody>
          <a:bodyPr/>
          <a:lstStyle/>
          <a:p>
            <a:r>
              <a:rPr lang="hu-HU" dirty="0" smtClean="0"/>
              <a:t>Kombinatorika elemei         </a:t>
            </a:r>
            <a:fld id="{022B571B-5BE0-484C-A4F8-67D481F8428A}" type="slidenum">
              <a:rPr lang="hu-HU" smtClean="0"/>
              <a:pPr/>
              <a:t>15</a:t>
            </a:fld>
            <a:r>
              <a:rPr lang="hu-HU" dirty="0" smtClean="0"/>
              <a:t>/24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107504" y="203299"/>
            <a:ext cx="8461375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hu-HU" sz="2800" dirty="0" smtClean="0">
                <a:solidFill>
                  <a:schemeClr val="tx2"/>
                </a:solidFill>
                <a:latin typeface="Tahoma" pitchFamily="34" charset="0"/>
              </a:rPr>
              <a:t>Ismétléses variáció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79388" y="908050"/>
            <a:ext cx="8569325" cy="2025650"/>
          </a:xfrm>
          <a:prstGeom prst="rect">
            <a:avLst/>
          </a:prstGeom>
          <a:solidFill>
            <a:srgbClr val="FEFFC5"/>
          </a:solidFill>
          <a:ln w="9525">
            <a:solidFill>
              <a:srgbClr val="FDC6FE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b="1" dirty="0">
                <a:solidFill>
                  <a:srgbClr val="FF3300"/>
                </a:solidFill>
              </a:rPr>
              <a:t>DEFINÍCIÓ</a:t>
            </a:r>
            <a:r>
              <a:rPr lang="hu-HU" b="1" dirty="0" smtClean="0">
                <a:solidFill>
                  <a:srgbClr val="FF3300"/>
                </a:solidFill>
              </a:rPr>
              <a:t>: ISMÉTLÉSES VARIÁCIÓ</a:t>
            </a:r>
            <a:endParaRPr lang="hu-HU" b="1" dirty="0">
              <a:solidFill>
                <a:srgbClr val="FF3300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hu-HU" dirty="0"/>
              <a:t>Tegyük fel, hogy </a:t>
            </a:r>
            <a:r>
              <a:rPr lang="hu-HU" b="1" dirty="0"/>
              <a:t>n</a:t>
            </a:r>
            <a:r>
              <a:rPr lang="hu-HU" dirty="0"/>
              <a:t> elemet kell elhelyezni </a:t>
            </a:r>
            <a:r>
              <a:rPr lang="hu-HU" b="1" dirty="0"/>
              <a:t>k</a:t>
            </a:r>
            <a:r>
              <a:rPr lang="hu-HU" b="1" baseline="-25000" dirty="0"/>
              <a:t> </a:t>
            </a:r>
            <a:r>
              <a:rPr lang="hu-HU" dirty="0"/>
              <a:t>helyre úgy, hogy az elhelyezés során az n elem bármelyike akárhányszor ismétlődhet. A különböző elhelyezések számát az n elem </a:t>
            </a:r>
            <a:r>
              <a:rPr lang="hu-HU" dirty="0" err="1"/>
              <a:t>k-ad</a:t>
            </a:r>
            <a:r>
              <a:rPr lang="hu-HU" dirty="0"/>
              <a:t> osztályú </a:t>
            </a:r>
            <a:r>
              <a:rPr lang="hu-HU" b="1" dirty="0"/>
              <a:t>ismétléses variáció</a:t>
            </a:r>
            <a:r>
              <a:rPr lang="hu-HU" dirty="0"/>
              <a:t>jának nevezzük és </a:t>
            </a:r>
            <a:r>
              <a:rPr lang="hu-HU" dirty="0" smtClean="0"/>
              <a:t> a</a:t>
            </a:r>
            <a:endParaRPr lang="hu-HU" dirty="0"/>
          </a:p>
          <a:p>
            <a:pPr algn="just">
              <a:spcBef>
                <a:spcPct val="50000"/>
              </a:spcBef>
            </a:pPr>
            <a:endParaRPr lang="hu-HU" b="1" baseline="-25000" dirty="0"/>
          </a:p>
          <a:p>
            <a:pPr algn="just">
              <a:spcBef>
                <a:spcPct val="50000"/>
              </a:spcBef>
            </a:pPr>
            <a:r>
              <a:rPr lang="hu-HU" dirty="0"/>
              <a:t>jelölést használjuk.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250825" y="3213100"/>
            <a:ext cx="8569325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Igazoljuk az előző példa bizonyítási módszerével a következő állítást.</a:t>
            </a:r>
          </a:p>
          <a:p>
            <a:pPr>
              <a:spcBef>
                <a:spcPct val="50000"/>
              </a:spcBef>
            </a:pPr>
            <a:r>
              <a:rPr lang="hu-HU" b="1"/>
              <a:t>TÉTEL.</a:t>
            </a:r>
          </a:p>
          <a:p>
            <a:pPr algn="just">
              <a:spcBef>
                <a:spcPct val="50000"/>
              </a:spcBef>
            </a:pPr>
            <a:r>
              <a:rPr lang="hu-HU"/>
              <a:t>Az n elem összes </a:t>
            </a:r>
            <a:r>
              <a:rPr lang="hu-HU" b="1"/>
              <a:t>k</a:t>
            </a:r>
            <a:r>
              <a:rPr lang="hu-HU" b="1" baseline="-25000"/>
              <a:t> </a:t>
            </a:r>
            <a:r>
              <a:rPr lang="hu-HU" b="1"/>
              <a:t>osztályú</a:t>
            </a:r>
            <a:r>
              <a:rPr lang="hu-HU"/>
              <a:t> </a:t>
            </a:r>
            <a:r>
              <a:rPr lang="hu-HU" b="1"/>
              <a:t>ismétléses variációinak</a:t>
            </a:r>
            <a:r>
              <a:rPr lang="hu-HU"/>
              <a:t> a száma </a:t>
            </a:r>
          </a:p>
        </p:txBody>
      </p:sp>
      <p:graphicFrame>
        <p:nvGraphicFramePr>
          <p:cNvPr id="18" name="Object 12"/>
          <p:cNvGraphicFramePr>
            <a:graphicFrameLocks noChangeAspect="1"/>
          </p:cNvGraphicFramePr>
          <p:nvPr/>
        </p:nvGraphicFramePr>
        <p:xfrm>
          <a:off x="3446463" y="4464050"/>
          <a:ext cx="1081087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Equation" r:id="rId3" imgW="558720" imgH="241200" progId="">
                  <p:embed/>
                </p:oleObj>
              </mc:Choice>
              <mc:Fallback>
                <p:oleObj name="Equation" r:id="rId3" imgW="558720" imgH="241200" progId="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6463" y="4464050"/>
                        <a:ext cx="1081087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6267" name="Object 11"/>
          <p:cNvGraphicFramePr>
            <a:graphicFrameLocks noChangeAspect="1"/>
          </p:cNvGraphicFramePr>
          <p:nvPr/>
        </p:nvGraphicFramePr>
        <p:xfrm>
          <a:off x="3581400" y="2238375"/>
          <a:ext cx="4953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Equation" r:id="rId5" imgW="253800" imgH="241200" progId="">
                  <p:embed/>
                </p:oleObj>
              </mc:Choice>
              <mc:Fallback>
                <p:oleObj name="Equation" r:id="rId5" imgW="253800" imgH="241200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238375"/>
                        <a:ext cx="4953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107950" y="5111204"/>
            <a:ext cx="8964613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b="1" dirty="0"/>
              <a:t>Feladat</a:t>
            </a:r>
          </a:p>
          <a:p>
            <a:pPr>
              <a:spcBef>
                <a:spcPct val="50000"/>
              </a:spcBef>
            </a:pPr>
            <a:r>
              <a:rPr lang="hu-HU" dirty="0"/>
              <a:t>Hány különböző rendszámtábla készíthető, ha az első 3 helyen csak betűt (26 félét) és az utolsó 3 helyen csak számjegyet engedünk meg? </a:t>
            </a:r>
          </a:p>
        </p:txBody>
      </p:sp>
      <p:sp>
        <p:nvSpPr>
          <p:cNvPr id="9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542856" y="39539"/>
            <a:ext cx="2565648" cy="365125"/>
          </a:xfrm>
        </p:spPr>
        <p:txBody>
          <a:bodyPr/>
          <a:lstStyle/>
          <a:p>
            <a:r>
              <a:rPr lang="hu-HU" dirty="0" smtClean="0"/>
              <a:t>Kombinatorika elemei         </a:t>
            </a:r>
            <a:fld id="{022B571B-5BE0-484C-A4F8-67D481F8428A}" type="slidenum">
              <a:rPr lang="hu-HU" smtClean="0"/>
              <a:pPr/>
              <a:t>16</a:t>
            </a:fld>
            <a:r>
              <a:rPr lang="hu-HU" dirty="0" smtClean="0"/>
              <a:t>/24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36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36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07950" y="849313"/>
            <a:ext cx="8964613" cy="10618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b="1" dirty="0" smtClean="0">
                <a:cs typeface="Arial" charset="0"/>
              </a:rPr>
              <a:t>PÉLDA </a:t>
            </a:r>
            <a:endParaRPr lang="hu-HU" b="1" dirty="0">
              <a:cs typeface="Arial" charset="0"/>
            </a:endParaRPr>
          </a:p>
          <a:p>
            <a:pPr algn="just">
              <a:spcBef>
                <a:spcPct val="50000"/>
              </a:spcBef>
            </a:pPr>
            <a:r>
              <a:rPr lang="hu-HU" dirty="0" smtClean="0">
                <a:cs typeface="Arial" charset="0"/>
              </a:rPr>
              <a:t>Az </a:t>
            </a:r>
            <a:r>
              <a:rPr lang="hu-HU" dirty="0">
                <a:cs typeface="Arial" charset="0"/>
              </a:rPr>
              <a:t>ötös LOTTÓ </a:t>
            </a:r>
            <a:r>
              <a:rPr lang="hu-HU" dirty="0" smtClean="0">
                <a:cs typeface="Arial" charset="0"/>
              </a:rPr>
              <a:t>esetén 90 számból kell 5 különböző számot megjelölni, melyben a jelölés sorrendje nem számít!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Group 5"/>
          <p:cNvGrpSpPr>
            <a:grpSpLocks/>
          </p:cNvGrpSpPr>
          <p:nvPr/>
        </p:nvGrpSpPr>
        <p:grpSpPr bwMode="auto">
          <a:xfrm>
            <a:off x="34925" y="2007195"/>
            <a:ext cx="8964613" cy="1546225"/>
            <a:chOff x="22" y="981"/>
            <a:chExt cx="5647" cy="974"/>
          </a:xfrm>
        </p:grpSpPr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22" y="981"/>
              <a:ext cx="5647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b="1" dirty="0">
                  <a:cs typeface="Arial" charset="0"/>
                </a:rPr>
                <a:t>Megoldás</a:t>
              </a:r>
              <a:br>
                <a:rPr lang="hu-HU" b="1" dirty="0">
                  <a:cs typeface="Arial" charset="0"/>
                </a:rPr>
              </a:br>
              <a:r>
                <a:rPr lang="hu-HU" dirty="0">
                  <a:cs typeface="Arial" charset="0"/>
                </a:rPr>
                <a:t>Ha az 5 szám húzási sorrendjét megkülönböztetjük, akkor 90 elem 5-öd osztályú ismétlés nélküli variációját kapjuk:</a:t>
              </a:r>
            </a:p>
          </p:txBody>
        </p:sp>
        <p:graphicFrame>
          <p:nvGraphicFramePr>
            <p:cNvPr id="14" name="Object 7"/>
            <p:cNvGraphicFramePr>
              <a:graphicFrameLocks noChangeAspect="1"/>
            </p:cNvGraphicFramePr>
            <p:nvPr/>
          </p:nvGraphicFramePr>
          <p:xfrm>
            <a:off x="1519" y="1570"/>
            <a:ext cx="1724" cy="3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23" name="Equation" r:id="rId3" imgW="1765080" imgH="393480" progId="">
                    <p:embed/>
                  </p:oleObj>
                </mc:Choice>
                <mc:Fallback>
                  <p:oleObj name="Equation" r:id="rId3" imgW="1765080" imgH="393480" progId="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9" y="1570"/>
                          <a:ext cx="1724" cy="38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" name="Group 8"/>
          <p:cNvGrpSpPr>
            <a:grpSpLocks/>
          </p:cNvGrpSpPr>
          <p:nvPr/>
        </p:nvGrpSpPr>
        <p:grpSpPr bwMode="auto">
          <a:xfrm>
            <a:off x="34925" y="3635969"/>
            <a:ext cx="8964613" cy="1498600"/>
            <a:chOff x="22" y="1991"/>
            <a:chExt cx="5647" cy="944"/>
          </a:xfrm>
        </p:grpSpPr>
        <p:sp>
          <p:nvSpPr>
            <p:cNvPr id="16" name="Text Box 9"/>
            <p:cNvSpPr txBox="1">
              <a:spLocks noChangeArrowheads="1"/>
            </p:cNvSpPr>
            <p:nvPr/>
          </p:nvSpPr>
          <p:spPr bwMode="auto">
            <a:xfrm>
              <a:off x="22" y="1991"/>
              <a:ext cx="5647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hu-HU">
                  <a:cs typeface="Arial" charset="0"/>
                </a:rPr>
                <a:t>Mivel a húzás sorrendjére nem vagyunk tekintettel, ezért a fenti variációs lehetőségek számát le kell osztani 5!=120 értékkel ugyanúgy, mint azt az ismétléses permutációnál  tettük. Így kapjuk a következő számot</a:t>
              </a:r>
            </a:p>
          </p:txBody>
        </p:sp>
        <p:graphicFrame>
          <p:nvGraphicFramePr>
            <p:cNvPr id="17" name="Object 10"/>
            <p:cNvGraphicFramePr>
              <a:graphicFrameLocks noChangeAspect="1"/>
            </p:cNvGraphicFramePr>
            <p:nvPr/>
          </p:nvGraphicFramePr>
          <p:xfrm>
            <a:off x="2109" y="2568"/>
            <a:ext cx="1361" cy="3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24" name="Equation" r:id="rId5" imgW="1460160" imgH="393480" progId="">
                    <p:embed/>
                  </p:oleObj>
                </mc:Choice>
                <mc:Fallback>
                  <p:oleObj name="Equation" r:id="rId5" imgW="1460160" imgH="393480" progId="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09" y="2568"/>
                          <a:ext cx="1361" cy="36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107950" y="5288558"/>
            <a:ext cx="8964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dirty="0">
                <a:cs typeface="Arial" charset="0"/>
              </a:rPr>
              <a:t>Tehát mind az 5 szám eltalálásának esélye 1 szelvény esetén </a:t>
            </a: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107504" y="203299"/>
            <a:ext cx="8461375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hu-HU" sz="2800" dirty="0" smtClean="0">
                <a:solidFill>
                  <a:schemeClr val="tx2"/>
                </a:solidFill>
                <a:latin typeface="Tahoma" pitchFamily="34" charset="0"/>
              </a:rPr>
              <a:t>Ismétlés nélküli kombináció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24" name="Objektum 23"/>
          <p:cNvGraphicFramePr>
            <a:graphicFrameLocks noChangeAspect="1"/>
          </p:cNvGraphicFramePr>
          <p:nvPr/>
        </p:nvGraphicFramePr>
        <p:xfrm>
          <a:off x="3014663" y="5732463"/>
          <a:ext cx="2970212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" name="Equation" r:id="rId7" imgW="1993680" imgH="393480" progId="Equation.3">
                  <p:embed/>
                </p:oleObj>
              </mc:Choice>
              <mc:Fallback>
                <p:oleObj name="Equation" r:id="rId7" imgW="199368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4663" y="5732463"/>
                        <a:ext cx="2970212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542856" y="39539"/>
            <a:ext cx="2565648" cy="365125"/>
          </a:xfrm>
        </p:spPr>
        <p:txBody>
          <a:bodyPr/>
          <a:lstStyle/>
          <a:p>
            <a:r>
              <a:rPr lang="hu-HU" dirty="0" smtClean="0"/>
              <a:t>Kombinatorika elemei         </a:t>
            </a:r>
            <a:fld id="{022B571B-5BE0-484C-A4F8-67D481F8428A}" type="slidenum">
              <a:rPr lang="hu-HU" smtClean="0"/>
              <a:pPr/>
              <a:t>17</a:t>
            </a:fld>
            <a:r>
              <a:rPr lang="hu-HU" dirty="0" smtClean="0"/>
              <a:t>/24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107504" y="203299"/>
            <a:ext cx="8461375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hu-HU" sz="2800" dirty="0" smtClean="0">
                <a:solidFill>
                  <a:schemeClr val="tx2"/>
                </a:solidFill>
                <a:latin typeface="Tahoma" pitchFamily="34" charset="0"/>
              </a:rPr>
              <a:t>Ismétlés nélküli kombináció</a:t>
            </a:r>
          </a:p>
        </p:txBody>
      </p:sp>
      <p:grpSp>
        <p:nvGrpSpPr>
          <p:cNvPr id="28" name="Group 4"/>
          <p:cNvGrpSpPr>
            <a:grpSpLocks/>
          </p:cNvGrpSpPr>
          <p:nvPr/>
        </p:nvGrpSpPr>
        <p:grpSpPr bwMode="auto">
          <a:xfrm>
            <a:off x="179388" y="908050"/>
            <a:ext cx="8569325" cy="2586038"/>
            <a:chOff x="113" y="572"/>
            <a:chExt cx="5398" cy="1629"/>
          </a:xfrm>
        </p:grpSpPr>
        <p:sp>
          <p:nvSpPr>
            <p:cNvPr id="29" name="Text Box 5"/>
            <p:cNvSpPr txBox="1">
              <a:spLocks noChangeArrowheads="1"/>
            </p:cNvSpPr>
            <p:nvPr/>
          </p:nvSpPr>
          <p:spPr bwMode="auto">
            <a:xfrm>
              <a:off x="113" y="572"/>
              <a:ext cx="5398" cy="1629"/>
            </a:xfrm>
            <a:prstGeom prst="rect">
              <a:avLst/>
            </a:prstGeom>
            <a:solidFill>
              <a:srgbClr val="FEFFC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hu-HU" b="1" dirty="0">
                  <a:solidFill>
                    <a:srgbClr val="FF3300"/>
                  </a:solidFill>
                </a:rPr>
                <a:t>DEFINÍCIÓ</a:t>
              </a:r>
              <a:r>
                <a:rPr lang="hu-HU" b="1" dirty="0" smtClean="0">
                  <a:solidFill>
                    <a:srgbClr val="FF3300"/>
                  </a:solidFill>
                </a:rPr>
                <a:t>: ISMÉTLÉS NÉLKÜLI KOMBINÁCIÓ</a:t>
              </a:r>
              <a:endParaRPr lang="hu-HU" b="1" dirty="0">
                <a:solidFill>
                  <a:srgbClr val="FF3300"/>
                </a:solidFill>
              </a:endParaRPr>
            </a:p>
            <a:p>
              <a:pPr algn="just">
                <a:spcBef>
                  <a:spcPct val="50000"/>
                </a:spcBef>
              </a:pPr>
              <a:r>
                <a:rPr lang="hu-HU" dirty="0"/>
                <a:t>Tegyük fel, hogy </a:t>
              </a:r>
              <a:r>
                <a:rPr lang="hu-HU" b="1" dirty="0"/>
                <a:t>n</a:t>
              </a:r>
              <a:r>
                <a:rPr lang="hu-HU" dirty="0"/>
                <a:t> különböző elem közül kell kivenni </a:t>
              </a:r>
              <a:r>
                <a:rPr lang="hu-HU" b="1" dirty="0"/>
                <a:t>k</a:t>
              </a:r>
              <a:r>
                <a:rPr lang="hu-HU" b="1" baseline="-25000" dirty="0"/>
                <a:t> </a:t>
              </a:r>
              <a:r>
                <a:rPr lang="hu-HU" dirty="0"/>
                <a:t>elemet úgy, hogy a sorrendre nem vagyunk tekintettel. A különböző kivételek számát az n elem </a:t>
              </a:r>
              <a:r>
                <a:rPr lang="hu-HU" dirty="0" err="1"/>
                <a:t>k-ad</a:t>
              </a:r>
              <a:r>
                <a:rPr lang="hu-HU" dirty="0"/>
                <a:t> osztályú </a:t>
              </a:r>
              <a:r>
                <a:rPr lang="hu-HU" b="1" dirty="0"/>
                <a:t>ismétlés nélküli kombináció</a:t>
              </a:r>
              <a:r>
                <a:rPr lang="hu-HU" dirty="0"/>
                <a:t>jának nevezzük és a</a:t>
              </a:r>
              <a:endParaRPr lang="hu-HU" b="1" baseline="-25000" dirty="0"/>
            </a:p>
            <a:p>
              <a:pPr algn="just">
                <a:spcBef>
                  <a:spcPct val="50000"/>
                </a:spcBef>
              </a:pPr>
              <a:r>
                <a:rPr lang="hu-HU" dirty="0"/>
                <a:t>jelölést használjuk.</a:t>
              </a:r>
            </a:p>
            <a:p>
              <a:pPr algn="just">
                <a:spcBef>
                  <a:spcPct val="50000"/>
                </a:spcBef>
              </a:pPr>
              <a:endParaRPr lang="hu-HU" dirty="0"/>
            </a:p>
            <a:p>
              <a:pPr algn="just">
                <a:spcBef>
                  <a:spcPct val="50000"/>
                </a:spcBef>
              </a:pPr>
              <a:r>
                <a:rPr lang="hu-HU" dirty="0"/>
                <a:t>Az utóbbi képletet „n alatt a k” </a:t>
              </a:r>
              <a:r>
                <a:rPr lang="hu-HU" dirty="0" err="1"/>
                <a:t>-nak</a:t>
              </a:r>
              <a:r>
                <a:rPr lang="hu-HU" dirty="0"/>
                <a:t> olvassuk és binomiális együtthatónak is nevezzük</a:t>
              </a:r>
            </a:p>
          </p:txBody>
        </p:sp>
        <p:graphicFrame>
          <p:nvGraphicFramePr>
            <p:cNvPr id="30" name="Object 6"/>
            <p:cNvGraphicFramePr>
              <a:graphicFrameLocks noChangeAspect="1"/>
            </p:cNvGraphicFramePr>
            <p:nvPr/>
          </p:nvGraphicFramePr>
          <p:xfrm>
            <a:off x="1973" y="1443"/>
            <a:ext cx="714" cy="5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48" name="Equation" r:id="rId3" imgW="609480" imgH="457200" progId="">
                    <p:embed/>
                  </p:oleObj>
                </mc:Choice>
                <mc:Fallback>
                  <p:oleObj name="Equation" r:id="rId3" imgW="609480" imgH="457200" progId="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73" y="1443"/>
                          <a:ext cx="714" cy="5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1" name="Group 7"/>
          <p:cNvGrpSpPr>
            <a:grpSpLocks/>
          </p:cNvGrpSpPr>
          <p:nvPr/>
        </p:nvGrpSpPr>
        <p:grpSpPr bwMode="auto">
          <a:xfrm>
            <a:off x="250825" y="3821114"/>
            <a:ext cx="8569325" cy="2179638"/>
            <a:chOff x="158" y="2407"/>
            <a:chExt cx="5398" cy="1373"/>
          </a:xfrm>
        </p:grpSpPr>
        <p:sp>
          <p:nvSpPr>
            <p:cNvPr id="32" name="Text Box 8"/>
            <p:cNvSpPr txBox="1">
              <a:spLocks noChangeArrowheads="1"/>
            </p:cNvSpPr>
            <p:nvPr/>
          </p:nvSpPr>
          <p:spPr bwMode="auto">
            <a:xfrm>
              <a:off x="158" y="2407"/>
              <a:ext cx="5398" cy="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dirty="0"/>
                <a:t>Igazoljuk az előző példa bizonyítási módszerével a következő állítást.</a:t>
              </a:r>
            </a:p>
            <a:p>
              <a:pPr>
                <a:spcBef>
                  <a:spcPct val="50000"/>
                </a:spcBef>
              </a:pPr>
              <a:r>
                <a:rPr lang="hu-HU" b="1" dirty="0"/>
                <a:t>TÉTEL.</a:t>
              </a:r>
            </a:p>
            <a:p>
              <a:pPr algn="just">
                <a:spcBef>
                  <a:spcPct val="50000"/>
                </a:spcBef>
              </a:pPr>
              <a:r>
                <a:rPr lang="hu-HU" dirty="0"/>
                <a:t>Az n elem összes </a:t>
              </a:r>
              <a:r>
                <a:rPr lang="hu-HU" b="1" dirty="0"/>
                <a:t>k</a:t>
              </a:r>
              <a:r>
                <a:rPr lang="hu-HU" b="1" baseline="-25000" dirty="0"/>
                <a:t> </a:t>
              </a:r>
              <a:r>
                <a:rPr lang="hu-HU" b="1" dirty="0"/>
                <a:t>–ad osztályú</a:t>
              </a:r>
              <a:r>
                <a:rPr lang="hu-HU" dirty="0"/>
                <a:t> ismétlés nélküli </a:t>
              </a:r>
              <a:r>
                <a:rPr lang="hu-HU" b="1" dirty="0"/>
                <a:t>kombinációinak</a:t>
              </a:r>
              <a:r>
                <a:rPr lang="hu-HU" dirty="0"/>
                <a:t> a száma </a:t>
              </a:r>
            </a:p>
          </p:txBody>
        </p:sp>
        <p:graphicFrame>
          <p:nvGraphicFramePr>
            <p:cNvPr id="33" name="Object 9"/>
            <p:cNvGraphicFramePr>
              <a:graphicFrameLocks noChangeAspect="1"/>
            </p:cNvGraphicFramePr>
            <p:nvPr/>
          </p:nvGraphicFramePr>
          <p:xfrm>
            <a:off x="1902" y="3229"/>
            <a:ext cx="1341" cy="5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49" name="Equation" r:id="rId5" imgW="1015920" imgH="419040" progId="">
                    <p:embed/>
                  </p:oleObj>
                </mc:Choice>
                <mc:Fallback>
                  <p:oleObj name="Equation" r:id="rId5" imgW="1015920" imgH="419040" progId="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2" y="3229"/>
                          <a:ext cx="1341" cy="55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542856" y="39539"/>
            <a:ext cx="2565648" cy="365125"/>
          </a:xfrm>
        </p:spPr>
        <p:txBody>
          <a:bodyPr/>
          <a:lstStyle/>
          <a:p>
            <a:r>
              <a:rPr lang="hu-HU" dirty="0" smtClean="0"/>
              <a:t>Kombinatorika elemei         </a:t>
            </a:r>
            <a:fld id="{022B571B-5BE0-484C-A4F8-67D481F8428A}" type="slidenum">
              <a:rPr lang="hu-HU" smtClean="0"/>
              <a:pPr/>
              <a:t>18</a:t>
            </a:fld>
            <a:r>
              <a:rPr lang="hu-HU" dirty="0" smtClean="0"/>
              <a:t>/24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179512" y="788511"/>
            <a:ext cx="8351837" cy="1200329"/>
          </a:xfrm>
          <a:prstGeom prst="rect">
            <a:avLst/>
          </a:prstGeom>
          <a:solidFill>
            <a:srgbClr val="FEFFC5"/>
          </a:solidFill>
          <a:ln w="9525">
            <a:solidFill>
              <a:srgbClr val="FF99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hu-HU" b="1" dirty="0" smtClean="0"/>
              <a:t>PÉLDA. </a:t>
            </a:r>
            <a:r>
              <a:rPr lang="hu-HU" dirty="0" smtClean="0"/>
              <a:t> Alma, barack és körte van egy-egy tele kosárral mindegyik  fajtából. Ki kell szednünk  összesen 5 gyümölcsöt  a kosarakból tetszőleges módon ismétlési lehetőséggel.  A kiszedés sorrendje nem számít, csak az, hogy hány almát, barackot és körtét szedtünk ki. Hány különböző  összetételben szedhetjük ki az 5 gyümölcsöt?</a:t>
            </a:r>
            <a:endParaRPr lang="hu-HU" dirty="0"/>
          </a:p>
        </p:txBody>
      </p:sp>
      <p:sp>
        <p:nvSpPr>
          <p:cNvPr id="55" name="Rectangle 16"/>
          <p:cNvSpPr>
            <a:spLocks noChangeArrowheads="1"/>
          </p:cNvSpPr>
          <p:nvPr/>
        </p:nvSpPr>
        <p:spPr bwMode="auto">
          <a:xfrm>
            <a:off x="107504" y="116632"/>
            <a:ext cx="8461375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hu-HU" sz="2800" dirty="0" smtClean="0">
                <a:solidFill>
                  <a:schemeClr val="tx2"/>
                </a:solidFill>
                <a:latin typeface="Tahoma" pitchFamily="34" charset="0"/>
              </a:rPr>
              <a:t>Ismétléses kombináció</a:t>
            </a:r>
          </a:p>
        </p:txBody>
      </p:sp>
      <p:sp>
        <p:nvSpPr>
          <p:cNvPr id="56" name="Text Box 6"/>
          <p:cNvSpPr txBox="1">
            <a:spLocks noChangeArrowheads="1"/>
          </p:cNvSpPr>
          <p:nvPr/>
        </p:nvSpPr>
        <p:spPr bwMode="auto">
          <a:xfrm>
            <a:off x="34925" y="2073622"/>
            <a:ext cx="896461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b="1" dirty="0">
                <a:cs typeface="Arial" charset="0"/>
              </a:rPr>
              <a:t>Megoldás</a:t>
            </a:r>
            <a:br>
              <a:rPr lang="hu-HU" b="1" dirty="0">
                <a:cs typeface="Arial" charset="0"/>
              </a:rPr>
            </a:br>
            <a:r>
              <a:rPr lang="hu-HU" dirty="0" smtClean="0">
                <a:cs typeface="Arial" charset="0"/>
              </a:rPr>
              <a:t>Ha az almát „a” betűvel, barackot „b”</a:t>
            </a:r>
            <a:r>
              <a:rPr lang="hu-HU" dirty="0" err="1" smtClean="0">
                <a:cs typeface="Arial" charset="0"/>
              </a:rPr>
              <a:t>-vel</a:t>
            </a:r>
            <a:r>
              <a:rPr lang="hu-HU" dirty="0" smtClean="0">
                <a:cs typeface="Arial" charset="0"/>
              </a:rPr>
              <a:t> és körtét „k” betűvel rövidítjük, akkor  a következő kiszedések lehetségesek. </a:t>
            </a:r>
            <a:endParaRPr lang="hu-HU" dirty="0">
              <a:cs typeface="Arial" charset="0"/>
            </a:endParaRPr>
          </a:p>
        </p:txBody>
      </p:sp>
      <p:sp>
        <p:nvSpPr>
          <p:cNvPr id="57" name="Téglalap 56"/>
          <p:cNvSpPr/>
          <p:nvPr/>
        </p:nvSpPr>
        <p:spPr>
          <a:xfrm>
            <a:off x="35496" y="2996952"/>
            <a:ext cx="90364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[a, a, a, a, a], [a, a, a, a, b], [a, a, a, a, k], [a, a, a, b, b], [a, a, a, b, k], [a, a, a, k, k], [a, a, b, b, b],</a:t>
            </a:r>
            <a:br>
              <a:rPr lang="en-US" dirty="0" smtClean="0"/>
            </a:br>
            <a:r>
              <a:rPr lang="en-US" dirty="0" smtClean="0"/>
              <a:t>[a, a, b, b, k], [a, a, b, k, k], [a, a, k, k, k], [a, b, b, b, b], [a, b, b, b, k], [a, b, b, k, k], [a, b, k, k, k], </a:t>
            </a:r>
            <a:br>
              <a:rPr lang="en-US" dirty="0" smtClean="0"/>
            </a:br>
            <a:r>
              <a:rPr lang="en-US" dirty="0" smtClean="0"/>
              <a:t>[a, k, k, k, k], [b, b, b, b, b], [b, b, b, b, k], [b, b, b, k, k], [b, b, k, k, k], [b, k, k, k, k], [k, k, k, k, k]</a:t>
            </a:r>
            <a:endParaRPr lang="hu-HU" dirty="0"/>
          </a:p>
        </p:txBody>
      </p:sp>
      <p:sp>
        <p:nvSpPr>
          <p:cNvPr id="58" name="Text Box 6"/>
          <p:cNvSpPr txBox="1">
            <a:spLocks noChangeArrowheads="1"/>
          </p:cNvSpPr>
          <p:nvPr/>
        </p:nvSpPr>
        <p:spPr bwMode="auto">
          <a:xfrm>
            <a:off x="35496" y="3934797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 smtClean="0">
                <a:cs typeface="Arial" charset="0"/>
              </a:rPr>
              <a:t>Láthatjuk, hogy 21 különböző kiszedést tudunk felsorolni. A gyümölcsöket jelöljük ` *` jellel és a kosarak váltását  a `|` elválasztó jellel. Rakjuk sorrendbe  az 5  csillagot  és a 2 elválasztó jelet!</a:t>
            </a:r>
            <a:endParaRPr lang="hu-HU" dirty="0">
              <a:cs typeface="Arial" charset="0"/>
            </a:endParaRPr>
          </a:p>
        </p:txBody>
      </p:sp>
      <p:sp>
        <p:nvSpPr>
          <p:cNvPr id="59" name="Téglalap 58"/>
          <p:cNvSpPr/>
          <p:nvPr/>
        </p:nvSpPr>
        <p:spPr>
          <a:xfrm>
            <a:off x="251520" y="4638035"/>
            <a:ext cx="87129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[`*`, `*`, `*`, `*`, `*`, `|`, `|`], [`*`, `*`, `*`, `*`, `|`, `*`, `|`], [`*`, `*`, `*`, `*`, `|`, `|`, `*`],</a:t>
            </a:r>
            <a:br>
              <a:rPr lang="en-US" dirty="0" smtClean="0"/>
            </a:br>
            <a:r>
              <a:rPr lang="en-US" dirty="0" smtClean="0"/>
              <a:t>[`*`, `*`, `*`, `|`, `*`, `*`, `|`], [`*`, `*`, `*`, `|`, `*`, `|`, `*`], [`*`, `*`, `*`, `|`, `|`, `*`, `*`],</a:t>
            </a:r>
            <a:br>
              <a:rPr lang="en-US" dirty="0" smtClean="0"/>
            </a:br>
            <a:r>
              <a:rPr lang="en-US" dirty="0" smtClean="0"/>
              <a:t>[`*`, `*`, `|`, `*`, `*`, `*`, `|`], [`*`, `*`, `|`, `*`, `*`, `|`, `*`], [`*`, `*`, `|`, `*`, `|`, `*`, `*`],</a:t>
            </a:r>
            <a:br>
              <a:rPr lang="en-US" dirty="0" smtClean="0"/>
            </a:br>
            <a:r>
              <a:rPr lang="en-US" dirty="0" smtClean="0"/>
              <a:t>[`*`, `*`, `|`, `|`, `*`, `*`, `*`], [`*`, `|`, `*`, `*`, `*`, `*`, `|`], [`*`, `|`, `*`, `*`, `*`, `|`, `*`],</a:t>
            </a:r>
            <a:br>
              <a:rPr lang="en-US" dirty="0" smtClean="0"/>
            </a:br>
            <a:r>
              <a:rPr lang="en-US" dirty="0" smtClean="0"/>
              <a:t>[`*`, `|`, `*`, `*`, `|`, `*`, `*`], [`*`, `|`, `*`, `|`, `*`, `*`, `*`], [`*`, `|`, `|`, `*`, `*`, `*`, `*`],</a:t>
            </a:r>
            <a:br>
              <a:rPr lang="en-US" dirty="0" smtClean="0"/>
            </a:br>
            <a:r>
              <a:rPr lang="en-US" dirty="0" smtClean="0"/>
              <a:t>[`|`, `*`, `*`, `*`, `*`, `*`, `|`], [`|`, `*`, `*`, `*`, `*`, `|`, `*`], [`|`, `*`, `*`, `*`, `|`, `*`, `*`],</a:t>
            </a:r>
            <a:br>
              <a:rPr lang="en-US" dirty="0" smtClean="0"/>
            </a:br>
            <a:r>
              <a:rPr lang="en-US" dirty="0" smtClean="0"/>
              <a:t>[`|`, `*`, `*`, `|`, `*`, `*`, `*`], [`|`, `*`, `|`, `*`, `*`, `*`, `*`], [`|`, `|`, `*`, `*`, `*`, `*`, `*`]</a:t>
            </a:r>
            <a:endParaRPr lang="hu-HU" dirty="0"/>
          </a:p>
        </p:txBody>
      </p:sp>
      <p:sp>
        <p:nvSpPr>
          <p:cNvPr id="9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542856" y="39539"/>
            <a:ext cx="2565648" cy="365125"/>
          </a:xfrm>
        </p:spPr>
        <p:txBody>
          <a:bodyPr/>
          <a:lstStyle/>
          <a:p>
            <a:r>
              <a:rPr lang="hu-HU" dirty="0" smtClean="0"/>
              <a:t>Kombinatorika elemei         </a:t>
            </a:r>
            <a:fld id="{022B571B-5BE0-484C-A4F8-67D481F8428A}" type="slidenum">
              <a:rPr lang="hu-HU" smtClean="0"/>
              <a:pPr/>
              <a:t>19</a:t>
            </a:fld>
            <a:r>
              <a:rPr lang="hu-HU" dirty="0" smtClean="0"/>
              <a:t>/24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56" grpId="0"/>
      <p:bldP spid="57" grpId="0"/>
      <p:bldP spid="58" grpId="0"/>
      <p:bldP spid="5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66738" y="188913"/>
            <a:ext cx="7821686" cy="674687"/>
          </a:xfrm>
          <a:prstGeom prst="rect">
            <a:avLst/>
          </a:prstGeom>
        </p:spPr>
        <p:txBody>
          <a:bodyPr vert="horz" lIns="91440" tIns="10800" rIns="91440" bIns="45720" rtlCol="0" anchor="ctr">
            <a:normAutofit fontScale="92500"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hu-H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hu-HU" sz="3200" b="1" dirty="0" smtClean="0">
                <a:solidFill>
                  <a:schemeClr val="tx2"/>
                </a:solidFill>
                <a:latin typeface="Garamond" pitchFamily="18" charset="0"/>
                <a:ea typeface="+mj-ea"/>
                <a:cs typeface="+mj-cs"/>
              </a:rPr>
              <a:t>A kombinatorika alapelvei: összeadás szabály 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  <a:ea typeface="+mj-ea"/>
              <a:cs typeface="+mj-cs"/>
            </a:endParaRPr>
          </a:p>
        </p:txBody>
      </p:sp>
      <p:sp>
        <p:nvSpPr>
          <p:cNvPr id="19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542856" y="39539"/>
            <a:ext cx="2565648" cy="365125"/>
          </a:xfrm>
        </p:spPr>
        <p:txBody>
          <a:bodyPr/>
          <a:lstStyle/>
          <a:p>
            <a:r>
              <a:rPr lang="hu-HU" dirty="0" smtClean="0"/>
              <a:t>Kombinatorika elemei         </a:t>
            </a:r>
            <a:fld id="{022B571B-5BE0-484C-A4F8-67D481F8428A}" type="slidenum">
              <a:rPr lang="hu-HU" smtClean="0"/>
              <a:pPr/>
              <a:t>2</a:t>
            </a:fld>
            <a:r>
              <a:rPr lang="hu-HU" dirty="0" smtClean="0"/>
              <a:t>/24</a:t>
            </a:r>
            <a:endParaRPr lang="hu-HU" dirty="0"/>
          </a:p>
        </p:txBody>
      </p:sp>
      <p:grpSp>
        <p:nvGrpSpPr>
          <p:cNvPr id="20" name="Csoportba foglalás 19"/>
          <p:cNvGrpSpPr/>
          <p:nvPr/>
        </p:nvGrpSpPr>
        <p:grpSpPr>
          <a:xfrm>
            <a:off x="333127" y="836712"/>
            <a:ext cx="8415337" cy="1394228"/>
            <a:chOff x="179512" y="836712"/>
            <a:chExt cx="8415337" cy="1394228"/>
          </a:xfrm>
        </p:grpSpPr>
        <p:sp>
          <p:nvSpPr>
            <p:cNvPr id="7" name="Rectangle 148"/>
            <p:cNvSpPr>
              <a:spLocks noChangeArrowheads="1"/>
            </p:cNvSpPr>
            <p:nvPr/>
          </p:nvSpPr>
          <p:spPr bwMode="auto">
            <a:xfrm>
              <a:off x="179512" y="836712"/>
              <a:ext cx="8415337" cy="1394228"/>
            </a:xfrm>
            <a:prstGeom prst="rect">
              <a:avLst/>
            </a:prstGeom>
            <a:solidFill>
              <a:srgbClr val="FEFFC5"/>
            </a:solidFill>
            <a:ln w="9525" algn="ctr">
              <a:solidFill>
                <a:srgbClr val="FDC6FE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b="1" dirty="0" smtClean="0">
                  <a:solidFill>
                    <a:srgbClr val="FF0000"/>
                  </a:solidFill>
                  <a:cs typeface="Arial" charset="0"/>
                </a:rPr>
                <a:t>A számlálás összeadás szabálya</a:t>
              </a:r>
              <a:r>
                <a:rPr lang="hu-HU" dirty="0" smtClean="0">
                  <a:cs typeface="Arial" charset="0"/>
                </a:rPr>
                <a:t>: Ha  A és B véges </a:t>
              </a:r>
              <a:r>
                <a:rPr lang="hu-HU" dirty="0" err="1" smtClean="0">
                  <a:cs typeface="Arial" charset="0"/>
                </a:rPr>
                <a:t>diszjunkt</a:t>
              </a:r>
              <a:r>
                <a:rPr lang="hu-HU" dirty="0" smtClean="0">
                  <a:cs typeface="Arial" charset="0"/>
                </a:rPr>
                <a:t>  tevékenységek, akkor  </a:t>
              </a:r>
            </a:p>
            <a:p>
              <a:pPr algn="ctr">
                <a:spcBef>
                  <a:spcPct val="50000"/>
                </a:spcBef>
              </a:pPr>
              <a:endParaRPr lang="hu-HU" dirty="0" smtClean="0">
                <a:cs typeface="Arial" charset="0"/>
              </a:endParaRPr>
            </a:p>
            <a:p>
              <a:pPr algn="just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hu-HU" dirty="0" smtClean="0"/>
                <a:t>Tehát  egymást kizáró A és B tevékenységek egyesítésének végrehajtási számát az A és B elemei számának összege adja.</a:t>
              </a:r>
              <a:endParaRPr lang="hu-HU" dirty="0"/>
            </a:p>
          </p:txBody>
        </p:sp>
        <p:graphicFrame>
          <p:nvGraphicFramePr>
            <p:cNvPr id="18" name="Objektum 17"/>
            <p:cNvGraphicFramePr>
              <a:graphicFrameLocks noChangeAspect="1"/>
            </p:cNvGraphicFramePr>
            <p:nvPr/>
          </p:nvGraphicFramePr>
          <p:xfrm>
            <a:off x="3203848" y="1268760"/>
            <a:ext cx="1837259" cy="4320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" name="Equation" r:id="rId3" imgW="1015920" imgH="253800" progId="Equation.3">
                    <p:embed/>
                  </p:oleObj>
                </mc:Choice>
                <mc:Fallback>
                  <p:oleObj name="Equation" r:id="rId3" imgW="1015920" imgH="2538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3848" y="1268760"/>
                          <a:ext cx="1837259" cy="4320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179388" y="2359472"/>
            <a:ext cx="8785225" cy="925512"/>
          </a:xfrm>
          <a:prstGeom prst="rect">
            <a:avLst/>
          </a:prstGeom>
          <a:solidFill>
            <a:srgbClr val="C6FEC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b="1" dirty="0">
                <a:solidFill>
                  <a:srgbClr val="FF3300"/>
                </a:solidFill>
              </a:rPr>
              <a:t>Példa.</a:t>
            </a:r>
            <a:r>
              <a:rPr lang="hu-HU" dirty="0"/>
              <a:t> Egy </a:t>
            </a:r>
            <a:r>
              <a:rPr lang="hu-HU" b="1" dirty="0" smtClean="0"/>
              <a:t>n=6</a:t>
            </a:r>
            <a:r>
              <a:rPr lang="hu-HU" dirty="0" smtClean="0"/>
              <a:t> lépcsőfokból </a:t>
            </a:r>
            <a:r>
              <a:rPr lang="hu-HU" dirty="0"/>
              <a:t>álló lépcsőn úgy tudunk felmenni, hogy egyszerre vagy 1 lépcsőfokot lépünk vagy 2 lépcsőfokot ugrunk. Hány különböző módon mehetünk fel a földszintről egy 6 lépcsőfokból álló lépcsőn az első emeletre?</a:t>
            </a:r>
          </a:p>
        </p:txBody>
      </p:sp>
      <p:grpSp>
        <p:nvGrpSpPr>
          <p:cNvPr id="22" name="Group 16"/>
          <p:cNvGrpSpPr>
            <a:grpSpLocks/>
          </p:cNvGrpSpPr>
          <p:nvPr/>
        </p:nvGrpSpPr>
        <p:grpSpPr bwMode="auto">
          <a:xfrm>
            <a:off x="115888" y="3481289"/>
            <a:ext cx="4498975" cy="2173287"/>
            <a:chOff x="68" y="1298"/>
            <a:chExt cx="2834" cy="1369"/>
          </a:xfrm>
        </p:grpSpPr>
        <p:sp>
          <p:nvSpPr>
            <p:cNvPr id="23" name="Line 17"/>
            <p:cNvSpPr>
              <a:spLocks noChangeShapeType="1"/>
            </p:cNvSpPr>
            <p:nvPr/>
          </p:nvSpPr>
          <p:spPr bwMode="auto">
            <a:xfrm>
              <a:off x="930" y="2470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4" name="Line 18"/>
            <p:cNvSpPr>
              <a:spLocks noChangeShapeType="1"/>
            </p:cNvSpPr>
            <p:nvPr/>
          </p:nvSpPr>
          <p:spPr bwMode="auto">
            <a:xfrm flipV="1">
              <a:off x="1157" y="2289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5" name="Line 19"/>
            <p:cNvSpPr>
              <a:spLocks noChangeShapeType="1"/>
            </p:cNvSpPr>
            <p:nvPr/>
          </p:nvSpPr>
          <p:spPr bwMode="auto">
            <a:xfrm flipV="1">
              <a:off x="930" y="2471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6" name="Line 20"/>
            <p:cNvSpPr>
              <a:spLocks noChangeShapeType="1"/>
            </p:cNvSpPr>
            <p:nvPr/>
          </p:nvSpPr>
          <p:spPr bwMode="auto">
            <a:xfrm>
              <a:off x="1157" y="2289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7" name="Line 21"/>
            <p:cNvSpPr>
              <a:spLocks noChangeShapeType="1"/>
            </p:cNvSpPr>
            <p:nvPr/>
          </p:nvSpPr>
          <p:spPr bwMode="auto">
            <a:xfrm flipV="1">
              <a:off x="1384" y="2108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8" name="Line 22"/>
            <p:cNvSpPr>
              <a:spLocks noChangeShapeType="1"/>
            </p:cNvSpPr>
            <p:nvPr/>
          </p:nvSpPr>
          <p:spPr bwMode="auto">
            <a:xfrm>
              <a:off x="1384" y="2108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29" name="Line 23"/>
            <p:cNvSpPr>
              <a:spLocks noChangeShapeType="1"/>
            </p:cNvSpPr>
            <p:nvPr/>
          </p:nvSpPr>
          <p:spPr bwMode="auto">
            <a:xfrm flipV="1">
              <a:off x="1611" y="1927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0" name="Line 24"/>
            <p:cNvSpPr>
              <a:spLocks noChangeShapeType="1"/>
            </p:cNvSpPr>
            <p:nvPr/>
          </p:nvSpPr>
          <p:spPr bwMode="auto">
            <a:xfrm>
              <a:off x="1610" y="1926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1" name="Line 25"/>
            <p:cNvSpPr>
              <a:spLocks noChangeShapeType="1"/>
            </p:cNvSpPr>
            <p:nvPr/>
          </p:nvSpPr>
          <p:spPr bwMode="auto">
            <a:xfrm flipV="1">
              <a:off x="1837" y="1745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2" name="Line 26"/>
            <p:cNvSpPr>
              <a:spLocks noChangeShapeType="1"/>
            </p:cNvSpPr>
            <p:nvPr/>
          </p:nvSpPr>
          <p:spPr bwMode="auto">
            <a:xfrm flipH="1">
              <a:off x="68" y="2652"/>
              <a:ext cx="8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3" name="Line 27"/>
            <p:cNvSpPr>
              <a:spLocks noChangeShapeType="1"/>
            </p:cNvSpPr>
            <p:nvPr/>
          </p:nvSpPr>
          <p:spPr bwMode="auto">
            <a:xfrm>
              <a:off x="1838" y="1745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4" name="Line 28"/>
            <p:cNvSpPr>
              <a:spLocks noChangeShapeType="1"/>
            </p:cNvSpPr>
            <p:nvPr/>
          </p:nvSpPr>
          <p:spPr bwMode="auto">
            <a:xfrm flipH="1" flipV="1">
              <a:off x="2064" y="1529"/>
              <a:ext cx="1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5" name="Text Box 29"/>
            <p:cNvSpPr txBox="1">
              <a:spLocks noChangeArrowheads="1"/>
            </p:cNvSpPr>
            <p:nvPr/>
          </p:nvSpPr>
          <p:spPr bwMode="auto">
            <a:xfrm>
              <a:off x="1157" y="2290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1400" b="1"/>
                <a:t>2.</a:t>
              </a:r>
            </a:p>
          </p:txBody>
        </p:sp>
        <p:sp>
          <p:nvSpPr>
            <p:cNvPr id="36" name="Text Box 30"/>
            <p:cNvSpPr txBox="1">
              <a:spLocks noChangeArrowheads="1"/>
            </p:cNvSpPr>
            <p:nvPr/>
          </p:nvSpPr>
          <p:spPr bwMode="auto">
            <a:xfrm>
              <a:off x="930" y="2471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1400" b="1"/>
                <a:t>1.</a:t>
              </a:r>
            </a:p>
          </p:txBody>
        </p:sp>
        <p:sp>
          <p:nvSpPr>
            <p:cNvPr id="37" name="Text Box 31"/>
            <p:cNvSpPr txBox="1">
              <a:spLocks noChangeArrowheads="1"/>
            </p:cNvSpPr>
            <p:nvPr/>
          </p:nvSpPr>
          <p:spPr bwMode="auto">
            <a:xfrm>
              <a:off x="1610" y="1927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1400" b="1"/>
                <a:t>4.</a:t>
              </a:r>
            </a:p>
          </p:txBody>
        </p:sp>
        <p:sp>
          <p:nvSpPr>
            <p:cNvPr id="38" name="Text Box 32"/>
            <p:cNvSpPr txBox="1">
              <a:spLocks noChangeArrowheads="1"/>
            </p:cNvSpPr>
            <p:nvPr/>
          </p:nvSpPr>
          <p:spPr bwMode="auto">
            <a:xfrm>
              <a:off x="1383" y="2108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1400" b="1"/>
                <a:t>3.</a:t>
              </a:r>
            </a:p>
          </p:txBody>
        </p:sp>
        <p:sp>
          <p:nvSpPr>
            <p:cNvPr id="39" name="Text Box 33"/>
            <p:cNvSpPr txBox="1">
              <a:spLocks noChangeArrowheads="1"/>
            </p:cNvSpPr>
            <p:nvPr/>
          </p:nvSpPr>
          <p:spPr bwMode="auto">
            <a:xfrm>
              <a:off x="2064" y="1564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1400" b="1"/>
                <a:t>6.</a:t>
              </a:r>
            </a:p>
          </p:txBody>
        </p:sp>
        <p:sp>
          <p:nvSpPr>
            <p:cNvPr id="40" name="Text Box 34"/>
            <p:cNvSpPr txBox="1">
              <a:spLocks noChangeArrowheads="1"/>
            </p:cNvSpPr>
            <p:nvPr/>
          </p:nvSpPr>
          <p:spPr bwMode="auto">
            <a:xfrm>
              <a:off x="1837" y="1745"/>
              <a:ext cx="2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sz="1400" b="1"/>
                <a:t>5.</a:t>
              </a:r>
            </a:p>
          </p:txBody>
        </p:sp>
        <p:sp>
          <p:nvSpPr>
            <p:cNvPr id="41" name="Line 35"/>
            <p:cNvSpPr>
              <a:spLocks noChangeShapeType="1"/>
            </p:cNvSpPr>
            <p:nvPr/>
          </p:nvSpPr>
          <p:spPr bwMode="auto">
            <a:xfrm>
              <a:off x="2064" y="1529"/>
              <a:ext cx="7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42" name="Text Box 36"/>
            <p:cNvSpPr txBox="1">
              <a:spLocks noChangeArrowheads="1"/>
            </p:cNvSpPr>
            <p:nvPr/>
          </p:nvSpPr>
          <p:spPr bwMode="auto">
            <a:xfrm>
              <a:off x="182" y="2436"/>
              <a:ext cx="79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/>
                <a:t>földszint</a:t>
              </a:r>
            </a:p>
          </p:txBody>
        </p:sp>
        <p:sp>
          <p:nvSpPr>
            <p:cNvPr id="43" name="Text Box 37"/>
            <p:cNvSpPr txBox="1">
              <a:spLocks noChangeArrowheads="1"/>
            </p:cNvSpPr>
            <p:nvPr/>
          </p:nvSpPr>
          <p:spPr bwMode="auto">
            <a:xfrm>
              <a:off x="2109" y="1298"/>
              <a:ext cx="79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/>
                <a:t>1. emelet</a:t>
              </a:r>
            </a:p>
          </p:txBody>
        </p:sp>
      </p:grpSp>
      <p:sp>
        <p:nvSpPr>
          <p:cNvPr id="44" name="Text Box 38"/>
          <p:cNvSpPr txBox="1">
            <a:spLocks noChangeArrowheads="1"/>
          </p:cNvSpPr>
          <p:nvPr/>
        </p:nvSpPr>
        <p:spPr bwMode="auto">
          <a:xfrm>
            <a:off x="4527550" y="3525739"/>
            <a:ext cx="457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/>
              <a:t>Jelölje x</a:t>
            </a:r>
            <a:r>
              <a:rPr lang="hu-HU" baseline="-25000"/>
              <a:t>k </a:t>
            </a:r>
            <a:r>
              <a:rPr lang="hu-HU"/>
              <a:t>az k-adik lépcsőfokra való különböző feljutások számát!</a:t>
            </a:r>
            <a:endParaRPr lang="hu-HU" baseline="-25000"/>
          </a:p>
        </p:txBody>
      </p:sp>
      <p:sp>
        <p:nvSpPr>
          <p:cNvPr id="45" name="Text Box 40"/>
          <p:cNvSpPr txBox="1">
            <a:spLocks noChangeArrowheads="1"/>
          </p:cNvSpPr>
          <p:nvPr/>
        </p:nvSpPr>
        <p:spPr bwMode="auto">
          <a:xfrm>
            <a:off x="2843808" y="4646464"/>
            <a:ext cx="5905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dirty="0"/>
              <a:t>x</a:t>
            </a:r>
            <a:r>
              <a:rPr lang="hu-HU" baseline="-25000" dirty="0"/>
              <a:t>2</a:t>
            </a:r>
            <a:r>
              <a:rPr lang="hu-HU" dirty="0"/>
              <a:t>=2, mert feljuthatunk úgy, hogy egyszerre 2 lépcsőfokot lépünk vagy kétszer lépünk 1 lépcsőfokot. </a:t>
            </a:r>
          </a:p>
        </p:txBody>
      </p:sp>
      <p:sp>
        <p:nvSpPr>
          <p:cNvPr id="46" name="Text Box 41"/>
          <p:cNvSpPr txBox="1">
            <a:spLocks noChangeArrowheads="1"/>
          </p:cNvSpPr>
          <p:nvPr/>
        </p:nvSpPr>
        <p:spPr bwMode="auto">
          <a:xfrm>
            <a:off x="143321" y="5811986"/>
            <a:ext cx="8893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dirty="0"/>
              <a:t>Vizsgáljuk a </a:t>
            </a:r>
            <a:r>
              <a:rPr lang="hu-HU" dirty="0" err="1"/>
              <a:t>k-adik</a:t>
            </a:r>
            <a:r>
              <a:rPr lang="hu-HU" dirty="0"/>
              <a:t> (&gt;2) lépcsőfokra való feljutás lehetőségeinek számát. Keressünk összefüggést az alacsonyabb lépcsőfokokra való feljutás lehetőségeinek számával!</a:t>
            </a:r>
          </a:p>
        </p:txBody>
      </p:sp>
      <p:sp>
        <p:nvSpPr>
          <p:cNvPr id="47" name="Text Box 39"/>
          <p:cNvSpPr txBox="1">
            <a:spLocks noChangeArrowheads="1"/>
          </p:cNvSpPr>
          <p:nvPr/>
        </p:nvSpPr>
        <p:spPr bwMode="auto">
          <a:xfrm>
            <a:off x="2123728" y="5294536"/>
            <a:ext cx="5508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/>
              <a:t>x</a:t>
            </a:r>
            <a:r>
              <a:rPr lang="hu-HU" baseline="-25000" dirty="0"/>
              <a:t>1</a:t>
            </a:r>
            <a:r>
              <a:rPr lang="hu-HU" dirty="0"/>
              <a:t>=1 , mert egyet lépve feljutunk az első lépcsőfokra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44" grpId="0"/>
      <p:bldP spid="45" grpId="0"/>
      <p:bldP spid="46" grpId="0"/>
      <p:bldP spid="4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107504" y="203299"/>
            <a:ext cx="8461375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hu-HU" sz="2800" dirty="0" smtClean="0">
                <a:solidFill>
                  <a:schemeClr val="tx2"/>
                </a:solidFill>
                <a:latin typeface="Tahoma" pitchFamily="34" charset="0"/>
              </a:rPr>
              <a:t>Ismétléses kombináció</a:t>
            </a:r>
          </a:p>
        </p:txBody>
      </p:sp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251520" y="921494"/>
            <a:ext cx="78755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dirty="0" smtClean="0">
                <a:cs typeface="Arial" charset="0"/>
              </a:rPr>
              <a:t>Jelölje n=3 a gyümölcs fajták számát, jelen esetben ezek alma, barack, és körte. Ezek közül kell k=5 gyümölcsöt kivenni tetszőleges számú ismétlődési lehetőséggel és közben a kiválasztás sorrendje nem számít.  </a:t>
            </a:r>
            <a:endParaRPr lang="hu-HU" dirty="0"/>
          </a:p>
        </p:txBody>
      </p:sp>
      <p:grpSp>
        <p:nvGrpSpPr>
          <p:cNvPr id="7" name="Csoportba foglalás 6"/>
          <p:cNvGrpSpPr/>
          <p:nvPr/>
        </p:nvGrpSpPr>
        <p:grpSpPr>
          <a:xfrm>
            <a:off x="179512" y="2001321"/>
            <a:ext cx="8136904" cy="2723823"/>
            <a:chOff x="395536" y="2060849"/>
            <a:chExt cx="8136904" cy="2723823"/>
          </a:xfrm>
        </p:grpSpPr>
        <p:sp>
          <p:nvSpPr>
            <p:cNvPr id="5" name="Text Box 18"/>
            <p:cNvSpPr txBox="1">
              <a:spLocks noChangeArrowheads="1"/>
            </p:cNvSpPr>
            <p:nvPr/>
          </p:nvSpPr>
          <p:spPr bwMode="auto">
            <a:xfrm>
              <a:off x="395536" y="2060849"/>
              <a:ext cx="8136904" cy="2723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hu-HU" dirty="0" smtClean="0">
                  <a:cs typeface="Arial" charset="0"/>
                </a:rPr>
                <a:t>Láttuk, hogy k=5 csillag ˙*` szimbólum és n</a:t>
              </a:r>
              <a:r>
                <a:rPr lang="hu-HU" dirty="0" smtClean="0">
                  <a:cs typeface="Arial" charset="0"/>
                  <a:sym typeface="Symbol"/>
                </a:rPr>
                <a:t></a:t>
              </a:r>
              <a:r>
                <a:rPr lang="hu-HU" dirty="0" smtClean="0">
                  <a:cs typeface="Arial" charset="0"/>
                </a:rPr>
                <a:t>1=2 elválasztó `|` pálcika jel sorrendje segítségével egyértelműen kódolható minden kiválasztás. Ez azt jelenti, hogy az n=3 különböző elem közül kiválasztani k=5 elemet ismétlődéssel megegyezik az 5+2=7 elem ismétléses permutációival. Az ismétléses permutációk számának ismeretében</a:t>
              </a:r>
            </a:p>
            <a:p>
              <a:pPr algn="just">
                <a:spcBef>
                  <a:spcPct val="50000"/>
                </a:spcBef>
              </a:pPr>
              <a:endParaRPr lang="hu-HU" dirty="0" smtClean="0">
                <a:cs typeface="Arial" charset="0"/>
              </a:endParaRPr>
            </a:p>
            <a:p>
              <a:pPr algn="just">
                <a:spcBef>
                  <a:spcPct val="50000"/>
                </a:spcBef>
              </a:pPr>
              <a:endParaRPr lang="hu-HU" dirty="0" smtClean="0">
                <a:cs typeface="Arial" charset="0"/>
              </a:endParaRPr>
            </a:p>
            <a:p>
              <a:pPr algn="just">
                <a:spcBef>
                  <a:spcPct val="50000"/>
                </a:spcBef>
              </a:pPr>
              <a:r>
                <a:rPr lang="hu-HU" dirty="0" smtClean="0">
                  <a:cs typeface="Arial" charset="0"/>
                </a:rPr>
                <a:t>megkapjuk a 3 elemből 5 elem különböző kiválasztásainak számát, ha  ismétlődést megengedünk és a sorrend nem számít.</a:t>
              </a:r>
            </a:p>
          </p:txBody>
        </p:sp>
        <p:graphicFrame>
          <p:nvGraphicFramePr>
            <p:cNvPr id="6" name="Objektum 5"/>
            <p:cNvGraphicFramePr>
              <a:graphicFrameLocks noChangeAspect="1"/>
            </p:cNvGraphicFramePr>
            <p:nvPr/>
          </p:nvGraphicFramePr>
          <p:xfrm>
            <a:off x="1115616" y="3356992"/>
            <a:ext cx="6353878" cy="7207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10" name="Equation" r:id="rId3" imgW="4038480" imgH="457200" progId="Equation.3">
                    <p:embed/>
                  </p:oleObj>
                </mc:Choice>
                <mc:Fallback>
                  <p:oleObj name="Equation" r:id="rId3" imgW="4038480" imgH="457200" progId="Equation.3">
                    <p:embed/>
                    <p:pic>
                      <p:nvPicPr>
                        <p:cNvPr id="0" name="Picture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5616" y="3356992"/>
                          <a:ext cx="6353878" cy="72077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542856" y="39539"/>
            <a:ext cx="2565648" cy="365125"/>
          </a:xfrm>
        </p:spPr>
        <p:txBody>
          <a:bodyPr/>
          <a:lstStyle/>
          <a:p>
            <a:r>
              <a:rPr lang="hu-HU" dirty="0" smtClean="0"/>
              <a:t>Kombinatorika elemei         </a:t>
            </a:r>
            <a:fld id="{022B571B-5BE0-484C-A4F8-67D481F8428A}" type="slidenum">
              <a:rPr lang="hu-HU" smtClean="0"/>
              <a:pPr/>
              <a:t>20</a:t>
            </a:fld>
            <a:r>
              <a:rPr lang="hu-HU" dirty="0" smtClean="0"/>
              <a:t>/24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Csoportba foglalás 24"/>
          <p:cNvGrpSpPr/>
          <p:nvPr/>
        </p:nvGrpSpPr>
        <p:grpSpPr>
          <a:xfrm>
            <a:off x="179388" y="836712"/>
            <a:ext cx="8569325" cy="2031325"/>
            <a:chOff x="179388" y="908050"/>
            <a:chExt cx="8569325" cy="2031325"/>
          </a:xfrm>
        </p:grpSpPr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179388" y="908050"/>
              <a:ext cx="8569325" cy="2031325"/>
            </a:xfrm>
            <a:prstGeom prst="rect">
              <a:avLst/>
            </a:prstGeom>
            <a:solidFill>
              <a:srgbClr val="FEFFC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hu-HU" b="1" dirty="0" smtClean="0">
                  <a:solidFill>
                    <a:srgbClr val="FF3300"/>
                  </a:solidFill>
                </a:rPr>
                <a:t>DEFINÍCIÓ :  ISMÉTLÉSES KOMBINÁCIÓ</a:t>
              </a:r>
              <a:endParaRPr lang="hu-HU" b="1" dirty="0">
                <a:solidFill>
                  <a:srgbClr val="FF3300"/>
                </a:solidFill>
              </a:endParaRPr>
            </a:p>
            <a:p>
              <a:pPr algn="just">
                <a:spcBef>
                  <a:spcPct val="50000"/>
                </a:spcBef>
              </a:pPr>
              <a:r>
                <a:rPr lang="hu-HU" dirty="0"/>
                <a:t>Tegyük fel, hogy </a:t>
              </a:r>
              <a:r>
                <a:rPr lang="hu-HU" b="1" dirty="0"/>
                <a:t>n</a:t>
              </a:r>
              <a:r>
                <a:rPr lang="hu-HU" dirty="0"/>
                <a:t> különböző elem közül kell kivenni </a:t>
              </a:r>
              <a:r>
                <a:rPr lang="hu-HU" b="1" dirty="0"/>
                <a:t>k</a:t>
              </a:r>
              <a:r>
                <a:rPr lang="hu-HU" b="1" baseline="-25000" dirty="0"/>
                <a:t> </a:t>
              </a:r>
              <a:r>
                <a:rPr lang="hu-HU" dirty="0"/>
                <a:t>elemet úgy, hogy a </a:t>
              </a:r>
              <a:r>
                <a:rPr lang="hu-HU" dirty="0" smtClean="0"/>
                <a:t>sorrend </a:t>
              </a:r>
              <a:r>
                <a:rPr lang="hu-HU" dirty="0"/>
                <a:t>nem </a:t>
              </a:r>
              <a:r>
                <a:rPr lang="hu-HU" dirty="0" smtClean="0"/>
                <a:t>számít és az elemek kiválasztása tetszőlegesen ismétlődhet. </a:t>
              </a:r>
              <a:r>
                <a:rPr lang="hu-HU" dirty="0"/>
                <a:t>A különböző </a:t>
              </a:r>
              <a:r>
                <a:rPr lang="hu-HU" dirty="0" smtClean="0"/>
                <a:t>kiválasztások </a:t>
              </a:r>
              <a:r>
                <a:rPr lang="hu-HU" dirty="0"/>
                <a:t>számát az n elem </a:t>
              </a:r>
              <a:r>
                <a:rPr lang="hu-HU" dirty="0" err="1"/>
                <a:t>k-ad</a:t>
              </a:r>
              <a:r>
                <a:rPr lang="hu-HU" dirty="0"/>
                <a:t> osztályú </a:t>
              </a:r>
              <a:r>
                <a:rPr lang="hu-HU" b="1" dirty="0" smtClean="0"/>
                <a:t>ismétléses </a:t>
              </a:r>
              <a:r>
                <a:rPr lang="hu-HU" b="1" dirty="0"/>
                <a:t>kombináció</a:t>
              </a:r>
              <a:r>
                <a:rPr lang="hu-HU" dirty="0"/>
                <a:t>jának nevezzük és </a:t>
              </a:r>
              <a:r>
                <a:rPr lang="hu-HU" dirty="0" smtClean="0"/>
                <a:t>a </a:t>
              </a:r>
            </a:p>
            <a:p>
              <a:pPr algn="just">
                <a:spcBef>
                  <a:spcPct val="50000"/>
                </a:spcBef>
              </a:pPr>
              <a:endParaRPr lang="hu-HU" b="1" baseline="-25000" dirty="0"/>
            </a:p>
            <a:p>
              <a:pPr algn="just">
                <a:spcBef>
                  <a:spcPct val="50000"/>
                </a:spcBef>
              </a:pPr>
              <a:r>
                <a:rPr lang="hu-HU" dirty="0"/>
                <a:t>jelölést használjuk</a:t>
              </a:r>
              <a:r>
                <a:rPr lang="hu-HU" dirty="0" smtClean="0"/>
                <a:t>.</a:t>
              </a:r>
              <a:endParaRPr lang="hu-HU" dirty="0"/>
            </a:p>
          </p:txBody>
        </p:sp>
        <p:graphicFrame>
          <p:nvGraphicFramePr>
            <p:cNvPr id="24" name="Objektum 23"/>
            <p:cNvGraphicFramePr>
              <a:graphicFrameLocks noChangeAspect="1"/>
            </p:cNvGraphicFramePr>
            <p:nvPr/>
          </p:nvGraphicFramePr>
          <p:xfrm>
            <a:off x="3563888" y="2276872"/>
            <a:ext cx="504056" cy="4560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18" name="Equation" r:id="rId3" imgW="266400" imgH="241200" progId="Equation.3">
                    <p:embed/>
                  </p:oleObj>
                </mc:Choice>
                <mc:Fallback>
                  <p:oleObj name="Equation" r:id="rId3" imgW="266400" imgH="241200" progId="Equation.3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63888" y="2276872"/>
                          <a:ext cx="504056" cy="45605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251520" y="2924944"/>
            <a:ext cx="8569325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/>
              <a:t>Igazoljuk az előző példa bizonyítási módszerével a következő állítást.</a:t>
            </a:r>
          </a:p>
          <a:p>
            <a:pPr>
              <a:spcBef>
                <a:spcPct val="50000"/>
              </a:spcBef>
            </a:pPr>
            <a:r>
              <a:rPr lang="hu-HU" b="1" dirty="0"/>
              <a:t>TÉTEL.</a:t>
            </a:r>
          </a:p>
          <a:p>
            <a:pPr algn="just">
              <a:spcBef>
                <a:spcPct val="50000"/>
              </a:spcBef>
            </a:pPr>
            <a:r>
              <a:rPr lang="hu-HU" dirty="0"/>
              <a:t>Az </a:t>
            </a:r>
            <a:r>
              <a:rPr lang="hu-HU" b="1" dirty="0"/>
              <a:t>n </a:t>
            </a:r>
            <a:r>
              <a:rPr lang="hu-HU" b="1" dirty="0" smtClean="0"/>
              <a:t>elem</a:t>
            </a:r>
            <a:r>
              <a:rPr lang="hu-HU" dirty="0" smtClean="0"/>
              <a:t> </a:t>
            </a:r>
            <a:r>
              <a:rPr lang="hu-HU" b="1" dirty="0"/>
              <a:t>k</a:t>
            </a:r>
            <a:r>
              <a:rPr lang="hu-HU" b="1" baseline="-25000" dirty="0"/>
              <a:t> </a:t>
            </a:r>
            <a:r>
              <a:rPr lang="hu-HU" b="1" dirty="0"/>
              <a:t>–ad osztályú</a:t>
            </a:r>
            <a:r>
              <a:rPr lang="hu-HU" dirty="0"/>
              <a:t> </a:t>
            </a:r>
            <a:r>
              <a:rPr lang="hu-HU" dirty="0" smtClean="0"/>
              <a:t>ismétléses </a:t>
            </a:r>
            <a:r>
              <a:rPr lang="hu-HU" b="1" dirty="0"/>
              <a:t>kombinációinak</a:t>
            </a:r>
            <a:r>
              <a:rPr lang="hu-HU" dirty="0"/>
              <a:t> a száma </a:t>
            </a:r>
          </a:p>
        </p:txBody>
      </p:sp>
      <p:graphicFrame>
        <p:nvGraphicFramePr>
          <p:cNvPr id="26" name="Objektum 25"/>
          <p:cNvGraphicFramePr>
            <a:graphicFrameLocks noChangeAspect="1"/>
          </p:cNvGraphicFramePr>
          <p:nvPr/>
        </p:nvGraphicFramePr>
        <p:xfrm>
          <a:off x="2411760" y="4077072"/>
          <a:ext cx="3168352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Equation" r:id="rId5" imgW="1828800" imgH="457200" progId="Equation.3">
                  <p:embed/>
                </p:oleObj>
              </mc:Choice>
              <mc:Fallback>
                <p:oleObj name="Equation" r:id="rId5" imgW="1828800" imgH="4572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4077072"/>
                        <a:ext cx="3168352" cy="792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16"/>
          <p:cNvSpPr>
            <a:spLocks noChangeArrowheads="1"/>
          </p:cNvSpPr>
          <p:nvPr/>
        </p:nvSpPr>
        <p:spPr bwMode="auto">
          <a:xfrm>
            <a:off x="107504" y="203299"/>
            <a:ext cx="8461375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hu-HU" sz="2800" dirty="0" smtClean="0">
                <a:solidFill>
                  <a:schemeClr val="tx2"/>
                </a:solidFill>
                <a:latin typeface="Tahoma" pitchFamily="34" charset="0"/>
              </a:rPr>
              <a:t>Ismétléses kombináció</a:t>
            </a:r>
          </a:p>
        </p:txBody>
      </p:sp>
      <p:sp>
        <p:nvSpPr>
          <p:cNvPr id="29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542856" y="39539"/>
            <a:ext cx="2565648" cy="365125"/>
          </a:xfrm>
        </p:spPr>
        <p:txBody>
          <a:bodyPr/>
          <a:lstStyle/>
          <a:p>
            <a:r>
              <a:rPr lang="hu-HU" dirty="0" smtClean="0"/>
              <a:t>Kombinatorika elemei         </a:t>
            </a:r>
            <a:fld id="{022B571B-5BE0-484C-A4F8-67D481F8428A}" type="slidenum">
              <a:rPr lang="hu-HU" smtClean="0"/>
              <a:pPr/>
              <a:t>21</a:t>
            </a:fld>
            <a:r>
              <a:rPr lang="hu-HU" dirty="0" smtClean="0"/>
              <a:t>/24</a:t>
            </a:r>
            <a:endParaRPr lang="hu-HU" dirty="0"/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107504" y="4869160"/>
            <a:ext cx="8856984" cy="18928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 smtClean="0">
                <a:cs typeface="Arial" charset="0"/>
              </a:rPr>
              <a:t>FELADAT</a:t>
            </a:r>
          </a:p>
          <a:p>
            <a:pPr algn="just">
              <a:spcBef>
                <a:spcPct val="50000"/>
              </a:spcBef>
            </a:pPr>
            <a:r>
              <a:rPr lang="hu-HU" dirty="0" smtClean="0">
                <a:cs typeface="Arial" charset="0"/>
              </a:rPr>
              <a:t>Egy fagylaltozóban meglepetést szeretnénk szerezni barátunknak. Ezért részére titokban egy 5 gombócos fagylalt  kelyhet rendelünk.  Háromféle fagylalt van: csoki, vanília és citrom. Az 5 gombócot véletlenszerű  összeállításban rendeljük. Kiderült azonban, hogy barátunk nem szereti a citromot. Mekkora a valószínűsége, hogy a rendelt kehelyben nem lesz citrom ízű gombóc?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107504" y="116632"/>
            <a:ext cx="8856984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hu-HU" sz="2800" dirty="0" smtClean="0">
                <a:solidFill>
                  <a:schemeClr val="tx2"/>
                </a:solidFill>
                <a:latin typeface="Tahoma" pitchFamily="34" charset="0"/>
              </a:rPr>
              <a:t>Kombinatorika alkalmazása a mintavételezésben</a:t>
            </a:r>
          </a:p>
        </p:txBody>
      </p:sp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107504" y="692696"/>
            <a:ext cx="87129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000" b="1" dirty="0" smtClean="0">
                <a:latin typeface="Bookman Old Style" pitchFamily="18" charset="0"/>
                <a:cs typeface="Arial" charset="0"/>
              </a:rPr>
              <a:t>MINTAVÉTEL VISSZATEVÉS NÉLKÜL</a:t>
            </a:r>
          </a:p>
        </p:txBody>
      </p:sp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179512" y="1052736"/>
            <a:ext cx="8496944" cy="2662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50000"/>
              </a:spcBef>
              <a:buAutoNum type="arabicPeriod"/>
            </a:pPr>
            <a:r>
              <a:rPr lang="hu-HU" dirty="0" smtClean="0">
                <a:cs typeface="Arial" charset="0"/>
              </a:rPr>
              <a:t>feltétel. Rendelkezésre áll  </a:t>
            </a:r>
            <a:r>
              <a:rPr lang="hu-HU" sz="2000" b="1" dirty="0" smtClean="0">
                <a:solidFill>
                  <a:srgbClr val="FF0000"/>
                </a:solidFill>
                <a:cs typeface="Arial" charset="0"/>
              </a:rPr>
              <a:t>N</a:t>
            </a:r>
            <a:r>
              <a:rPr lang="hu-HU" dirty="0" smtClean="0">
                <a:cs typeface="Arial" charset="0"/>
              </a:rPr>
              <a:t>  darab egyforma gyártmány pl. csavar.</a:t>
            </a:r>
          </a:p>
          <a:p>
            <a:pPr marL="342900" indent="-342900" algn="just">
              <a:spcBef>
                <a:spcPct val="50000"/>
              </a:spcBef>
              <a:buAutoNum type="arabicPeriod"/>
            </a:pPr>
            <a:r>
              <a:rPr lang="hu-HU" dirty="0" smtClean="0">
                <a:cs typeface="Arial" charset="0"/>
              </a:rPr>
              <a:t>feltétel.  A gyártmányok között  </a:t>
            </a:r>
            <a:r>
              <a:rPr lang="hu-HU" sz="2000" b="1" dirty="0" smtClean="0">
                <a:solidFill>
                  <a:srgbClr val="FF0000"/>
                </a:solidFill>
                <a:cs typeface="Arial" charset="0"/>
              </a:rPr>
              <a:t>s</a:t>
            </a:r>
            <a:r>
              <a:rPr lang="hu-HU" dirty="0" smtClean="0">
                <a:cs typeface="Arial" charset="0"/>
              </a:rPr>
              <a:t>  darab megkülönböztetett pl. selejt van. (1</a:t>
            </a:r>
            <a:r>
              <a:rPr lang="hu-HU" dirty="0" smtClean="0">
                <a:cs typeface="Arial" charset="0"/>
                <a:sym typeface="Symbol"/>
              </a:rPr>
              <a:t></a:t>
            </a:r>
            <a:r>
              <a:rPr lang="hu-HU" dirty="0" smtClean="0">
                <a:cs typeface="Arial" charset="0"/>
              </a:rPr>
              <a:t>s</a:t>
            </a:r>
            <a:r>
              <a:rPr lang="hu-HU" dirty="0" smtClean="0">
                <a:cs typeface="Arial" charset="0"/>
                <a:sym typeface="Symbol"/>
              </a:rPr>
              <a:t>&lt;N)</a:t>
            </a:r>
            <a:endParaRPr lang="hu-HU" dirty="0" smtClean="0">
              <a:cs typeface="Arial" charset="0"/>
            </a:endParaRPr>
          </a:p>
          <a:p>
            <a:pPr marL="342900" indent="-342900" algn="just">
              <a:spcBef>
                <a:spcPct val="50000"/>
              </a:spcBef>
              <a:buAutoNum type="arabicPeriod"/>
            </a:pPr>
            <a:r>
              <a:rPr lang="hu-HU" dirty="0" smtClean="0">
                <a:cs typeface="Arial" charset="0"/>
              </a:rPr>
              <a:t>feltétel. Kiválasztunk véletlenszerűen  </a:t>
            </a:r>
            <a:r>
              <a:rPr lang="hu-HU" sz="2000" b="1" dirty="0" smtClean="0">
                <a:solidFill>
                  <a:srgbClr val="FF0000"/>
                </a:solidFill>
                <a:cs typeface="Arial" charset="0"/>
              </a:rPr>
              <a:t>n</a:t>
            </a:r>
            <a:r>
              <a:rPr lang="hu-HU" dirty="0" smtClean="0">
                <a:cs typeface="Arial" charset="0"/>
              </a:rPr>
              <a:t>  elemű mintát. (n</a:t>
            </a:r>
            <a:r>
              <a:rPr lang="hu-HU" dirty="0" smtClean="0">
                <a:cs typeface="Arial" charset="0"/>
                <a:sym typeface="Symbol"/>
              </a:rPr>
              <a:t></a:t>
            </a:r>
            <a:r>
              <a:rPr lang="hu-HU" dirty="0" err="1" smtClean="0">
                <a:cs typeface="Arial" charset="0"/>
                <a:sym typeface="Symbol"/>
              </a:rPr>
              <a:t>N</a:t>
            </a:r>
            <a:r>
              <a:rPr lang="hu-HU" dirty="0" smtClean="0">
                <a:cs typeface="Arial" charset="0"/>
                <a:sym typeface="Symbol"/>
              </a:rPr>
              <a:t>)</a:t>
            </a:r>
            <a:endParaRPr lang="hu-HU" dirty="0" smtClean="0">
              <a:cs typeface="Arial" charset="0"/>
            </a:endParaRPr>
          </a:p>
          <a:p>
            <a:pPr marL="342900" indent="-342900" algn="just">
              <a:spcBef>
                <a:spcPct val="50000"/>
              </a:spcBef>
            </a:pPr>
            <a:r>
              <a:rPr lang="hu-HU" sz="2000" b="1" dirty="0" smtClean="0">
                <a:cs typeface="Arial" charset="0"/>
              </a:rPr>
              <a:t>Kérdés</a:t>
            </a:r>
          </a:p>
          <a:p>
            <a:pPr marL="342900" indent="-342900" algn="just">
              <a:spcBef>
                <a:spcPct val="50000"/>
              </a:spcBef>
            </a:pPr>
            <a:r>
              <a:rPr lang="hu-HU" dirty="0" smtClean="0">
                <a:cs typeface="Arial" charset="0"/>
              </a:rPr>
              <a:t>Mekkora valószínűséggel kerül a mintába </a:t>
            </a:r>
            <a:r>
              <a:rPr lang="hu-HU" sz="2000" b="1" dirty="0" smtClean="0">
                <a:solidFill>
                  <a:srgbClr val="FF0000"/>
                </a:solidFill>
                <a:cs typeface="Arial" charset="0"/>
              </a:rPr>
              <a:t>k</a:t>
            </a:r>
            <a:r>
              <a:rPr lang="hu-HU" b="1" dirty="0" smtClean="0">
                <a:solidFill>
                  <a:srgbClr val="002060"/>
                </a:solidFill>
                <a:cs typeface="Arial" charset="0"/>
              </a:rPr>
              <a:t> </a:t>
            </a:r>
            <a:r>
              <a:rPr lang="hu-HU" dirty="0" smtClean="0">
                <a:cs typeface="Arial" charset="0"/>
              </a:rPr>
              <a:t>darab  a megkülönböztettek közül, ahol</a:t>
            </a:r>
          </a:p>
          <a:p>
            <a:pPr marL="342900" indent="-342900" algn="ctr">
              <a:spcBef>
                <a:spcPct val="50000"/>
              </a:spcBef>
            </a:pPr>
            <a:r>
              <a:rPr lang="hu-HU" dirty="0" smtClean="0">
                <a:cs typeface="Arial" charset="0"/>
              </a:rPr>
              <a:t>k= 0,1,2, …., min(n,s)  lehet.</a:t>
            </a:r>
          </a:p>
        </p:txBody>
      </p:sp>
      <p:grpSp>
        <p:nvGrpSpPr>
          <p:cNvPr id="11" name="Csoportba foglalás 10"/>
          <p:cNvGrpSpPr/>
          <p:nvPr/>
        </p:nvGrpSpPr>
        <p:grpSpPr>
          <a:xfrm>
            <a:off x="35496" y="3717032"/>
            <a:ext cx="8820472" cy="749114"/>
            <a:chOff x="107504" y="3944467"/>
            <a:chExt cx="8820472" cy="871344"/>
          </a:xfrm>
        </p:grpSpPr>
        <p:sp>
          <p:nvSpPr>
            <p:cNvPr id="10" name="Text Box 18"/>
            <p:cNvSpPr txBox="1">
              <a:spLocks noChangeArrowheads="1"/>
            </p:cNvSpPr>
            <p:nvPr/>
          </p:nvSpPr>
          <p:spPr bwMode="auto">
            <a:xfrm>
              <a:off x="107504" y="4028222"/>
              <a:ext cx="8820472" cy="787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>
                <a:spcBef>
                  <a:spcPct val="50000"/>
                </a:spcBef>
                <a:buAutoNum type="arabicPeriod"/>
              </a:pPr>
              <a:r>
                <a:rPr lang="hu-HU" dirty="0" smtClean="0">
                  <a:cs typeface="Arial" charset="0"/>
                </a:rPr>
                <a:t>lépés. Összes kiválasztási lehetőségek számítása: </a:t>
              </a:r>
              <a:r>
                <a:rPr lang="hu-HU" sz="2000" b="1" dirty="0" smtClean="0">
                  <a:solidFill>
                    <a:srgbClr val="FF0000"/>
                  </a:solidFill>
                  <a:cs typeface="Arial" charset="0"/>
                </a:rPr>
                <a:t>N</a:t>
              </a:r>
              <a:r>
                <a:rPr lang="hu-HU" dirty="0" smtClean="0">
                  <a:cs typeface="Arial" charset="0"/>
                </a:rPr>
                <a:t>  elem közül kell </a:t>
              </a:r>
              <a:r>
                <a:rPr lang="hu-HU" b="1" dirty="0" smtClean="0">
                  <a:solidFill>
                    <a:srgbClr val="FF0000"/>
                  </a:solidFill>
                  <a:cs typeface="Arial" charset="0"/>
                </a:rPr>
                <a:t>n</a:t>
              </a:r>
              <a:r>
                <a:rPr lang="hu-HU" dirty="0" smtClean="0">
                  <a:cs typeface="Arial" charset="0"/>
                </a:rPr>
                <a:t> elemet</a:t>
              </a:r>
              <a:br>
                <a:rPr lang="hu-HU" dirty="0" smtClean="0">
                  <a:cs typeface="Arial" charset="0"/>
                </a:rPr>
              </a:br>
              <a:r>
                <a:rPr lang="hu-HU" dirty="0" smtClean="0">
                  <a:cs typeface="Arial" charset="0"/>
                </a:rPr>
                <a:t>kiválasztani úgy, hogy a sorrend nem számít. Ezek száma</a:t>
              </a:r>
            </a:p>
          </p:txBody>
        </p:sp>
        <p:graphicFrame>
          <p:nvGraphicFramePr>
            <p:cNvPr id="6" name="Objektum 5"/>
            <p:cNvGraphicFramePr>
              <a:graphicFrameLocks noChangeAspect="1"/>
            </p:cNvGraphicFramePr>
            <p:nvPr/>
          </p:nvGraphicFramePr>
          <p:xfrm>
            <a:off x="7668344" y="3944467"/>
            <a:ext cx="1208389" cy="8375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087" name="Equation" r:id="rId3" imgW="660240" imgH="457200" progId="Equation.3">
                    <p:embed/>
                  </p:oleObj>
                </mc:Choice>
                <mc:Fallback>
                  <p:oleObj name="Equation" r:id="rId3" imgW="660240" imgH="4572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68344" y="3944467"/>
                          <a:ext cx="1208389" cy="83757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542856" y="39539"/>
            <a:ext cx="2565648" cy="365125"/>
          </a:xfrm>
        </p:spPr>
        <p:txBody>
          <a:bodyPr/>
          <a:lstStyle/>
          <a:p>
            <a:r>
              <a:rPr lang="hu-HU" dirty="0" smtClean="0"/>
              <a:t>Kombinatorika elemei         </a:t>
            </a:r>
            <a:fld id="{022B571B-5BE0-484C-A4F8-67D481F8428A}" type="slidenum">
              <a:rPr lang="hu-HU" smtClean="0"/>
              <a:pPr/>
              <a:t>22</a:t>
            </a:fld>
            <a:r>
              <a:rPr lang="hu-HU" dirty="0" smtClean="0"/>
              <a:t>/24</a:t>
            </a:r>
            <a:endParaRPr lang="hu-HU" dirty="0"/>
          </a:p>
        </p:txBody>
      </p:sp>
      <p:sp>
        <p:nvSpPr>
          <p:cNvPr id="9" name="Téglalap 8"/>
          <p:cNvSpPr/>
          <p:nvPr/>
        </p:nvSpPr>
        <p:spPr>
          <a:xfrm>
            <a:off x="179512" y="3501008"/>
            <a:ext cx="1116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hu-HU" b="1" dirty="0" smtClean="0">
                <a:cs typeface="Arial" charset="0"/>
              </a:rPr>
              <a:t>Megoldás</a:t>
            </a:r>
          </a:p>
        </p:txBody>
      </p:sp>
      <p:grpSp>
        <p:nvGrpSpPr>
          <p:cNvPr id="12" name="Csoportba foglalás 11"/>
          <p:cNvGrpSpPr/>
          <p:nvPr/>
        </p:nvGrpSpPr>
        <p:grpSpPr>
          <a:xfrm>
            <a:off x="72008" y="4563875"/>
            <a:ext cx="8820472" cy="665325"/>
            <a:chOff x="179512" y="3992483"/>
            <a:chExt cx="8820472" cy="773883"/>
          </a:xfrm>
        </p:grpSpPr>
        <p:sp>
          <p:nvSpPr>
            <p:cNvPr id="13" name="Text Box 18"/>
            <p:cNvSpPr txBox="1">
              <a:spLocks noChangeArrowheads="1"/>
            </p:cNvSpPr>
            <p:nvPr/>
          </p:nvSpPr>
          <p:spPr bwMode="auto">
            <a:xfrm>
              <a:off x="179512" y="4195841"/>
              <a:ext cx="8820472" cy="429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hu-HU" dirty="0" smtClean="0">
                  <a:cs typeface="Arial" charset="0"/>
                </a:rPr>
                <a:t>2.   lépés. Válasszunk ki </a:t>
              </a:r>
              <a:r>
                <a:rPr lang="hu-HU" b="1" dirty="0" smtClean="0">
                  <a:solidFill>
                    <a:srgbClr val="FF0000"/>
                  </a:solidFill>
                  <a:cs typeface="Arial" charset="0"/>
                </a:rPr>
                <a:t>k</a:t>
              </a:r>
              <a:r>
                <a:rPr lang="hu-HU" dirty="0" smtClean="0">
                  <a:cs typeface="Arial" charset="0"/>
                </a:rPr>
                <a:t> gyártmányt az  </a:t>
              </a:r>
              <a:r>
                <a:rPr lang="hu-HU" b="1" dirty="0" smtClean="0">
                  <a:solidFill>
                    <a:srgbClr val="FF0000"/>
                  </a:solidFill>
                  <a:cs typeface="Arial" charset="0"/>
                </a:rPr>
                <a:t>s</a:t>
              </a:r>
              <a:r>
                <a:rPr lang="hu-HU" dirty="0" smtClean="0">
                  <a:cs typeface="Arial" charset="0"/>
                </a:rPr>
                <a:t> selejt közül! Ezek száma</a:t>
              </a:r>
            </a:p>
          </p:txBody>
        </p:sp>
        <p:graphicFrame>
          <p:nvGraphicFramePr>
            <p:cNvPr id="15" name="Objektum 14"/>
            <p:cNvGraphicFramePr>
              <a:graphicFrameLocks noChangeAspect="1"/>
            </p:cNvGraphicFramePr>
            <p:nvPr/>
          </p:nvGraphicFramePr>
          <p:xfrm>
            <a:off x="7775848" y="3992483"/>
            <a:ext cx="1008112" cy="7738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088" name="Equation" r:id="rId5" imgW="596880" imgH="457200" progId="Equation.3">
                    <p:embed/>
                  </p:oleObj>
                </mc:Choice>
                <mc:Fallback>
                  <p:oleObj name="Equation" r:id="rId5" imgW="596880" imgH="4572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75848" y="3992483"/>
                          <a:ext cx="1008112" cy="77388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" name="Csoportba foglalás 16"/>
          <p:cNvGrpSpPr/>
          <p:nvPr/>
        </p:nvGrpSpPr>
        <p:grpSpPr>
          <a:xfrm>
            <a:off x="35496" y="5247986"/>
            <a:ext cx="9038402" cy="701294"/>
            <a:chOff x="179512" y="3835763"/>
            <a:chExt cx="9074922" cy="815721"/>
          </a:xfrm>
        </p:grpSpPr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179512" y="3992484"/>
              <a:ext cx="8820472" cy="429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hu-HU" dirty="0" smtClean="0">
                  <a:cs typeface="Arial" charset="0"/>
                </a:rPr>
                <a:t>3.   lépés. Válasszunk ki </a:t>
              </a:r>
              <a:r>
                <a:rPr lang="hu-HU" b="1" dirty="0" smtClean="0">
                  <a:solidFill>
                    <a:srgbClr val="FF0000"/>
                  </a:solidFill>
                  <a:cs typeface="Arial" charset="0"/>
                </a:rPr>
                <a:t>(n</a:t>
              </a:r>
              <a:r>
                <a:rPr lang="hu-HU" b="1" dirty="0" smtClean="0">
                  <a:solidFill>
                    <a:srgbClr val="FF0000"/>
                  </a:solidFill>
                  <a:cs typeface="Arial" charset="0"/>
                  <a:sym typeface="Symbol"/>
                </a:rPr>
                <a:t></a:t>
              </a:r>
              <a:r>
                <a:rPr lang="hu-HU" b="1" dirty="0" smtClean="0">
                  <a:solidFill>
                    <a:srgbClr val="FF0000"/>
                  </a:solidFill>
                  <a:cs typeface="Arial" charset="0"/>
                </a:rPr>
                <a:t>k)</a:t>
              </a:r>
              <a:r>
                <a:rPr lang="hu-HU" dirty="0" smtClean="0">
                  <a:cs typeface="Arial" charset="0"/>
                </a:rPr>
                <a:t> gyártmányt  a  </a:t>
              </a:r>
              <a:r>
                <a:rPr lang="hu-HU" b="1" dirty="0" smtClean="0">
                  <a:solidFill>
                    <a:srgbClr val="FF0000"/>
                  </a:solidFill>
                  <a:cs typeface="Arial" charset="0"/>
                </a:rPr>
                <a:t>(N</a:t>
              </a:r>
              <a:r>
                <a:rPr lang="hu-HU" b="1" dirty="0" smtClean="0">
                  <a:solidFill>
                    <a:srgbClr val="FF0000"/>
                  </a:solidFill>
                  <a:cs typeface="Arial" charset="0"/>
                  <a:sym typeface="Symbol"/>
                </a:rPr>
                <a:t>s) </a:t>
              </a:r>
              <a:r>
                <a:rPr lang="hu-HU" dirty="0" smtClean="0">
                  <a:cs typeface="Arial" charset="0"/>
                </a:rPr>
                <a:t> jó közül! Ezek száma</a:t>
              </a:r>
            </a:p>
          </p:txBody>
        </p:sp>
        <p:graphicFrame>
          <p:nvGraphicFramePr>
            <p:cNvPr id="19" name="Objektum 18"/>
            <p:cNvGraphicFramePr>
              <a:graphicFrameLocks noChangeAspect="1"/>
            </p:cNvGraphicFramePr>
            <p:nvPr/>
          </p:nvGraphicFramePr>
          <p:xfrm>
            <a:off x="7562422" y="3835763"/>
            <a:ext cx="1692012" cy="8157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089" name="Equation" r:id="rId7" imgW="952200" imgH="457200" progId="Equation.3">
                    <p:embed/>
                  </p:oleObj>
                </mc:Choice>
                <mc:Fallback>
                  <p:oleObj name="Equation" r:id="rId7" imgW="952200" imgH="4572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62422" y="3835763"/>
                          <a:ext cx="1692012" cy="81572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" name="Csoportba foglalás 19"/>
          <p:cNvGrpSpPr/>
          <p:nvPr/>
        </p:nvGrpSpPr>
        <p:grpSpPr>
          <a:xfrm>
            <a:off x="35496" y="5969273"/>
            <a:ext cx="8925519" cy="700087"/>
            <a:chOff x="179512" y="4052983"/>
            <a:chExt cx="8961583" cy="814317"/>
          </a:xfrm>
        </p:grpSpPr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179512" y="4195841"/>
              <a:ext cx="8820472" cy="429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hu-HU" dirty="0" smtClean="0">
                  <a:cs typeface="Arial" charset="0"/>
                </a:rPr>
                <a:t>4.   lépés. Kedvező esetek  száma</a:t>
              </a:r>
            </a:p>
          </p:txBody>
        </p:sp>
        <p:graphicFrame>
          <p:nvGraphicFramePr>
            <p:cNvPr id="22" name="Objektum 21"/>
            <p:cNvGraphicFramePr>
              <a:graphicFrameLocks noChangeAspect="1"/>
            </p:cNvGraphicFramePr>
            <p:nvPr/>
          </p:nvGraphicFramePr>
          <p:xfrm>
            <a:off x="7698603" y="4052983"/>
            <a:ext cx="1442492" cy="8143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090" name="Equation" r:id="rId9" imgW="812520" imgH="457200" progId="Equation.3">
                    <p:embed/>
                  </p:oleObj>
                </mc:Choice>
                <mc:Fallback>
                  <p:oleObj name="Equation" r:id="rId9" imgW="812520" imgH="45720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98603" y="4052983"/>
                          <a:ext cx="1442492" cy="8143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107504" y="116632"/>
            <a:ext cx="8856984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hu-HU" sz="2800" dirty="0" smtClean="0">
                <a:solidFill>
                  <a:schemeClr val="tx2"/>
                </a:solidFill>
                <a:latin typeface="Tahoma" pitchFamily="34" charset="0"/>
              </a:rPr>
              <a:t>Kombinatorika alkalmazása a mintavételezésben</a:t>
            </a:r>
          </a:p>
        </p:txBody>
      </p:sp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107504" y="868650"/>
            <a:ext cx="87129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000" b="1" dirty="0" smtClean="0">
                <a:latin typeface="Bookman Old Style" pitchFamily="18" charset="0"/>
                <a:cs typeface="Arial" charset="0"/>
              </a:rPr>
              <a:t>MINTAVÉTEL VISSZATEVÉS NÉLKÜL</a:t>
            </a:r>
          </a:p>
        </p:txBody>
      </p:sp>
      <p:sp>
        <p:nvSpPr>
          <p:cNvPr id="8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542856" y="39539"/>
            <a:ext cx="2565648" cy="365125"/>
          </a:xfrm>
        </p:spPr>
        <p:txBody>
          <a:bodyPr/>
          <a:lstStyle/>
          <a:p>
            <a:r>
              <a:rPr lang="hu-HU" dirty="0" smtClean="0"/>
              <a:t>Kombinatorika elemei         </a:t>
            </a:r>
            <a:fld id="{022B571B-5BE0-484C-A4F8-67D481F8428A}" type="slidenum">
              <a:rPr lang="hu-HU" smtClean="0"/>
              <a:pPr/>
              <a:t>23</a:t>
            </a:fld>
            <a:r>
              <a:rPr lang="hu-HU" dirty="0" smtClean="0"/>
              <a:t>/24</a:t>
            </a:r>
            <a:endParaRPr lang="hu-HU" dirty="0"/>
          </a:p>
        </p:txBody>
      </p:sp>
      <p:graphicFrame>
        <p:nvGraphicFramePr>
          <p:cNvPr id="20" name="Objektum 19"/>
          <p:cNvGraphicFramePr>
            <a:graphicFrameLocks noChangeAspect="1"/>
          </p:cNvGraphicFramePr>
          <p:nvPr/>
        </p:nvGraphicFramePr>
        <p:xfrm>
          <a:off x="6012160" y="908720"/>
          <a:ext cx="1584459" cy="772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5" name="Equation" r:id="rId3" imgW="812520" imgH="457200" progId="Equation.3">
                  <p:embed/>
                </p:oleObj>
              </mc:Choice>
              <mc:Fallback>
                <p:oleObj name="Equation" r:id="rId3" imgW="812520" imgH="457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908720"/>
                        <a:ext cx="1584459" cy="7720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Egyenes összekötő 23"/>
          <p:cNvCxnSpPr/>
          <p:nvPr/>
        </p:nvCxnSpPr>
        <p:spPr>
          <a:xfrm>
            <a:off x="5940152" y="1844824"/>
            <a:ext cx="172819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47113" name="Object 9"/>
          <p:cNvGraphicFramePr>
            <a:graphicFrameLocks noChangeAspect="1"/>
          </p:cNvGraphicFramePr>
          <p:nvPr/>
        </p:nvGraphicFramePr>
        <p:xfrm>
          <a:off x="395535" y="1628800"/>
          <a:ext cx="5184577" cy="4293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6" name="Equation" r:id="rId5" imgW="2501640" imgH="215640" progId="Equation.3">
                  <p:embed/>
                </p:oleObj>
              </mc:Choice>
              <mc:Fallback>
                <p:oleObj name="Equation" r:id="rId5" imgW="2501640" imgH="215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5" y="1628800"/>
                        <a:ext cx="5184577" cy="4293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ktum 25"/>
          <p:cNvGraphicFramePr>
            <a:graphicFrameLocks noChangeAspect="1"/>
          </p:cNvGraphicFramePr>
          <p:nvPr/>
        </p:nvGraphicFramePr>
        <p:xfrm>
          <a:off x="6573838" y="1989014"/>
          <a:ext cx="561975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7" name="Equation" r:id="rId7" imgW="317160" imgH="457200" progId="Equation.3">
                  <p:embed/>
                </p:oleObj>
              </mc:Choice>
              <mc:Fallback>
                <p:oleObj name="Equation" r:id="rId7" imgW="317160" imgH="4572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3838" y="1989014"/>
                        <a:ext cx="561975" cy="70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églalap 26"/>
          <p:cNvSpPr/>
          <p:nvPr/>
        </p:nvSpPr>
        <p:spPr>
          <a:xfrm>
            <a:off x="144016" y="3140968"/>
            <a:ext cx="88924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/>
              <a:t>FELADAT</a:t>
            </a:r>
          </a:p>
          <a:p>
            <a:r>
              <a:rPr lang="hu-HU" dirty="0" smtClean="0"/>
              <a:t>Egy dobozban N=40 izzólámpa van, amelyből s=5 selejt.  Kiveszünk n=8 izzót véletlenszerűen visszatevés nélkül.  Mennyi selejt lesz legnagyobb valószínűséggel a kivett mintában?</a:t>
            </a:r>
          </a:p>
        </p:txBody>
      </p:sp>
      <p:sp>
        <p:nvSpPr>
          <p:cNvPr id="28" name="Szövegdoboz 27"/>
          <p:cNvSpPr txBox="1"/>
          <p:nvPr/>
        </p:nvSpPr>
        <p:spPr>
          <a:xfrm>
            <a:off x="251520" y="2780928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kapott eloszlás neve </a:t>
            </a:r>
            <a:r>
              <a:rPr lang="hu-HU" dirty="0" err="1" smtClean="0"/>
              <a:t>hipergeometrikus</a:t>
            </a:r>
            <a:r>
              <a:rPr lang="hu-HU" dirty="0" smtClean="0"/>
              <a:t> eloszlás  és paraméterei : N, n, s.</a:t>
            </a:r>
            <a:endParaRPr lang="hu-HU" dirty="0"/>
          </a:p>
        </p:txBody>
      </p:sp>
      <p:grpSp>
        <p:nvGrpSpPr>
          <p:cNvPr id="37" name="Csoportba foglalás 36"/>
          <p:cNvGrpSpPr/>
          <p:nvPr/>
        </p:nvGrpSpPr>
        <p:grpSpPr>
          <a:xfrm>
            <a:off x="179512" y="4077072"/>
            <a:ext cx="7152486" cy="914400"/>
            <a:chOff x="179512" y="4077072"/>
            <a:chExt cx="7152486" cy="914400"/>
          </a:xfrm>
        </p:grpSpPr>
        <p:pic>
          <p:nvPicPr>
            <p:cNvPr id="30" name="Kép 29"/>
            <p:cNvPicPr/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123728" y="4077072"/>
              <a:ext cx="520827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" name="Szövegdoboz 32"/>
            <p:cNvSpPr txBox="1"/>
            <p:nvPr/>
          </p:nvSpPr>
          <p:spPr>
            <a:xfrm>
              <a:off x="179512" y="4365104"/>
              <a:ext cx="1728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err="1" smtClean="0"/>
                <a:t>Maple</a:t>
              </a:r>
              <a:r>
                <a:rPr lang="hu-HU" dirty="0" smtClean="0"/>
                <a:t> - parancs</a:t>
              </a:r>
              <a:endParaRPr lang="hu-HU" dirty="0"/>
            </a:p>
          </p:txBody>
        </p:sp>
      </p:grpSp>
      <p:grpSp>
        <p:nvGrpSpPr>
          <p:cNvPr id="38" name="Csoportba foglalás 37"/>
          <p:cNvGrpSpPr/>
          <p:nvPr/>
        </p:nvGrpSpPr>
        <p:grpSpPr>
          <a:xfrm>
            <a:off x="251520" y="5085184"/>
            <a:ext cx="6648430" cy="461010"/>
            <a:chOff x="251520" y="5085184"/>
            <a:chExt cx="6648430" cy="461010"/>
          </a:xfrm>
        </p:grpSpPr>
        <p:pic>
          <p:nvPicPr>
            <p:cNvPr id="31" name="Kép 30"/>
            <p:cNvPicPr/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691680" y="5085184"/>
              <a:ext cx="5208270" cy="4610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" name="Szövegdoboz 33"/>
            <p:cNvSpPr txBox="1"/>
            <p:nvPr/>
          </p:nvSpPr>
          <p:spPr>
            <a:xfrm>
              <a:off x="251520" y="5157192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/>
                <a:t>eredménye</a:t>
              </a:r>
              <a:endParaRPr lang="hu-HU" dirty="0"/>
            </a:p>
          </p:txBody>
        </p:sp>
      </p:grpSp>
      <p:pic>
        <p:nvPicPr>
          <p:cNvPr id="32" name="Kép 31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084168" y="4005064"/>
            <a:ext cx="2808312" cy="2636912"/>
          </a:xfrm>
          <a:prstGeom prst="rect">
            <a:avLst/>
          </a:prstGeom>
          <a:noFill/>
        </p:spPr>
      </p:pic>
      <p:grpSp>
        <p:nvGrpSpPr>
          <p:cNvPr id="39" name="Csoportba foglalás 38"/>
          <p:cNvGrpSpPr/>
          <p:nvPr/>
        </p:nvGrpSpPr>
        <p:grpSpPr>
          <a:xfrm>
            <a:off x="179512" y="5661248"/>
            <a:ext cx="5640318" cy="861308"/>
            <a:chOff x="179512" y="5661248"/>
            <a:chExt cx="5640318" cy="861308"/>
          </a:xfrm>
        </p:grpSpPr>
        <p:pic>
          <p:nvPicPr>
            <p:cNvPr id="35" name="Kép 34"/>
            <p:cNvPicPr/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611560" y="6093296"/>
              <a:ext cx="5208270" cy="429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" name="Szövegdoboz 35"/>
            <p:cNvSpPr txBox="1"/>
            <p:nvPr/>
          </p:nvSpPr>
          <p:spPr>
            <a:xfrm>
              <a:off x="179512" y="5661248"/>
              <a:ext cx="43924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/>
                <a:t> </a:t>
              </a:r>
              <a:r>
                <a:rPr lang="hu-HU" dirty="0" err="1" smtClean="0"/>
                <a:t>Statistics</a:t>
              </a:r>
              <a:r>
                <a:rPr lang="hu-HU" dirty="0" smtClean="0"/>
                <a:t> – csomag segítségével</a:t>
              </a:r>
              <a:endParaRPr lang="hu-H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107504" y="116632"/>
            <a:ext cx="8856984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hu-HU" sz="2800" dirty="0" smtClean="0">
                <a:solidFill>
                  <a:schemeClr val="tx2"/>
                </a:solidFill>
                <a:latin typeface="Tahoma" pitchFamily="34" charset="0"/>
              </a:rPr>
              <a:t>Kombinatorika alkalmazása a mintavételezésben</a:t>
            </a:r>
          </a:p>
        </p:txBody>
      </p:sp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107504" y="692696"/>
            <a:ext cx="87129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000" b="1" dirty="0" smtClean="0">
                <a:latin typeface="Bookman Old Style" pitchFamily="18" charset="0"/>
                <a:cs typeface="Arial" charset="0"/>
              </a:rPr>
              <a:t>MINTAVÉTEL VISSZATEVÉSSEL</a:t>
            </a:r>
          </a:p>
        </p:txBody>
      </p:sp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179512" y="1052736"/>
            <a:ext cx="8784976" cy="2939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50000"/>
              </a:spcBef>
              <a:buAutoNum type="arabicPeriod"/>
            </a:pPr>
            <a:r>
              <a:rPr lang="hu-HU" dirty="0" smtClean="0">
                <a:cs typeface="Arial" charset="0"/>
              </a:rPr>
              <a:t>feltétel. Rendelkezésre áll  </a:t>
            </a:r>
            <a:r>
              <a:rPr lang="hu-HU" sz="2000" b="1" dirty="0" smtClean="0">
                <a:solidFill>
                  <a:srgbClr val="FF0000"/>
                </a:solidFill>
                <a:cs typeface="Arial" charset="0"/>
              </a:rPr>
              <a:t>N</a:t>
            </a:r>
            <a:r>
              <a:rPr lang="hu-HU" dirty="0" smtClean="0">
                <a:cs typeface="Arial" charset="0"/>
              </a:rPr>
              <a:t>  darab egyforma gyártmány pl. csavar.</a:t>
            </a:r>
          </a:p>
          <a:p>
            <a:pPr marL="342900" indent="-342900" algn="just">
              <a:spcBef>
                <a:spcPct val="50000"/>
              </a:spcBef>
              <a:buAutoNum type="arabicPeriod"/>
            </a:pPr>
            <a:r>
              <a:rPr lang="hu-HU" dirty="0" smtClean="0">
                <a:cs typeface="Arial" charset="0"/>
              </a:rPr>
              <a:t>feltétel.  A gyártmányok között  </a:t>
            </a:r>
            <a:r>
              <a:rPr lang="hu-HU" sz="2000" b="1" dirty="0" smtClean="0">
                <a:solidFill>
                  <a:srgbClr val="FF0000"/>
                </a:solidFill>
                <a:cs typeface="Arial" charset="0"/>
              </a:rPr>
              <a:t>s</a:t>
            </a:r>
            <a:r>
              <a:rPr lang="hu-HU" dirty="0" smtClean="0">
                <a:cs typeface="Arial" charset="0"/>
              </a:rPr>
              <a:t>  darab megkülönböztetett pl. selejt van. (1</a:t>
            </a:r>
            <a:r>
              <a:rPr lang="hu-HU" dirty="0" smtClean="0">
                <a:cs typeface="Arial" charset="0"/>
                <a:sym typeface="Symbol"/>
              </a:rPr>
              <a:t></a:t>
            </a:r>
            <a:r>
              <a:rPr lang="hu-HU" dirty="0" smtClean="0">
                <a:cs typeface="Arial" charset="0"/>
              </a:rPr>
              <a:t>s</a:t>
            </a:r>
            <a:r>
              <a:rPr lang="hu-HU" dirty="0" smtClean="0">
                <a:cs typeface="Arial" charset="0"/>
                <a:sym typeface="Symbol"/>
              </a:rPr>
              <a:t>&lt;N)</a:t>
            </a:r>
            <a:endParaRPr lang="hu-HU" dirty="0" smtClean="0">
              <a:cs typeface="Arial" charset="0"/>
            </a:endParaRPr>
          </a:p>
          <a:p>
            <a:pPr marL="342900" indent="-342900" algn="just">
              <a:spcBef>
                <a:spcPct val="50000"/>
              </a:spcBef>
              <a:buAutoNum type="arabicPeriod"/>
            </a:pPr>
            <a:r>
              <a:rPr lang="hu-HU" dirty="0" smtClean="0">
                <a:cs typeface="Arial" charset="0"/>
              </a:rPr>
              <a:t>feltétel. Kiválasztunk véletlenszerűen </a:t>
            </a:r>
            <a:r>
              <a:rPr lang="hu-HU" sz="2000" b="1" dirty="0" smtClean="0">
                <a:solidFill>
                  <a:srgbClr val="FF0000"/>
                </a:solidFill>
                <a:cs typeface="Arial" charset="0"/>
              </a:rPr>
              <a:t>n</a:t>
            </a:r>
            <a:r>
              <a:rPr lang="hu-HU" dirty="0" smtClean="0">
                <a:cs typeface="Arial" charset="0"/>
              </a:rPr>
              <a:t> elemű mintát egyesével, amelyet minden alkalommal visszateszünk.</a:t>
            </a:r>
          </a:p>
          <a:p>
            <a:pPr marL="342900" indent="-342900" algn="just">
              <a:spcBef>
                <a:spcPct val="50000"/>
              </a:spcBef>
            </a:pPr>
            <a:r>
              <a:rPr lang="hu-HU" sz="2000" b="1" dirty="0" smtClean="0">
                <a:cs typeface="Arial" charset="0"/>
              </a:rPr>
              <a:t>Kérdés</a:t>
            </a:r>
          </a:p>
          <a:p>
            <a:pPr marL="342900" indent="-342900" algn="just">
              <a:spcBef>
                <a:spcPct val="50000"/>
              </a:spcBef>
            </a:pPr>
            <a:r>
              <a:rPr lang="hu-HU" dirty="0" smtClean="0">
                <a:cs typeface="Arial" charset="0"/>
              </a:rPr>
              <a:t>Mekkora valószínűséggel kerül a mintába </a:t>
            </a:r>
            <a:r>
              <a:rPr lang="hu-HU" sz="2000" b="1" dirty="0" smtClean="0">
                <a:solidFill>
                  <a:srgbClr val="FF0000"/>
                </a:solidFill>
                <a:cs typeface="Arial" charset="0"/>
              </a:rPr>
              <a:t>k</a:t>
            </a:r>
            <a:r>
              <a:rPr lang="hu-HU" b="1" dirty="0" smtClean="0">
                <a:solidFill>
                  <a:srgbClr val="002060"/>
                </a:solidFill>
                <a:cs typeface="Arial" charset="0"/>
              </a:rPr>
              <a:t> </a:t>
            </a:r>
            <a:r>
              <a:rPr lang="hu-HU" dirty="0" smtClean="0">
                <a:cs typeface="Arial" charset="0"/>
              </a:rPr>
              <a:t>darab  a megkülönböztettek közül, ahol</a:t>
            </a:r>
          </a:p>
          <a:p>
            <a:pPr marL="342900" indent="-342900" algn="ctr">
              <a:spcBef>
                <a:spcPct val="50000"/>
              </a:spcBef>
            </a:pPr>
            <a:r>
              <a:rPr lang="hu-HU" dirty="0" smtClean="0">
                <a:cs typeface="Arial" charset="0"/>
              </a:rPr>
              <a:t>k= 0,1,2, …., n  lehet.</a:t>
            </a:r>
          </a:p>
        </p:txBody>
      </p:sp>
      <p:grpSp>
        <p:nvGrpSpPr>
          <p:cNvPr id="2" name="Csoportba foglalás 10"/>
          <p:cNvGrpSpPr/>
          <p:nvPr/>
        </p:nvGrpSpPr>
        <p:grpSpPr>
          <a:xfrm>
            <a:off x="107504" y="3933056"/>
            <a:ext cx="8820472" cy="677108"/>
            <a:chOff x="179512" y="4195739"/>
            <a:chExt cx="8820472" cy="787589"/>
          </a:xfrm>
        </p:grpSpPr>
        <p:sp>
          <p:nvSpPr>
            <p:cNvPr id="10" name="Text Box 18"/>
            <p:cNvSpPr txBox="1">
              <a:spLocks noChangeArrowheads="1"/>
            </p:cNvSpPr>
            <p:nvPr/>
          </p:nvSpPr>
          <p:spPr bwMode="auto">
            <a:xfrm>
              <a:off x="179512" y="4195739"/>
              <a:ext cx="8820472" cy="787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>
                <a:spcBef>
                  <a:spcPct val="50000"/>
                </a:spcBef>
                <a:buAutoNum type="arabicPeriod"/>
              </a:pPr>
              <a:r>
                <a:rPr lang="hu-HU" dirty="0" smtClean="0">
                  <a:cs typeface="Arial" charset="0"/>
                </a:rPr>
                <a:t>lépés. Összes kiválasztási lehetőségek számítása: </a:t>
              </a:r>
              <a:r>
                <a:rPr lang="hu-HU" sz="2000" b="1" dirty="0" smtClean="0">
                  <a:solidFill>
                    <a:srgbClr val="FF0000"/>
                  </a:solidFill>
                  <a:cs typeface="Arial" charset="0"/>
                </a:rPr>
                <a:t>N</a:t>
              </a:r>
              <a:r>
                <a:rPr lang="hu-HU" dirty="0" smtClean="0">
                  <a:cs typeface="Arial" charset="0"/>
                </a:rPr>
                <a:t>  elem közül kell </a:t>
              </a:r>
              <a:r>
                <a:rPr lang="hu-HU" b="1" dirty="0" smtClean="0">
                  <a:solidFill>
                    <a:srgbClr val="FF0000"/>
                  </a:solidFill>
                  <a:cs typeface="Arial" charset="0"/>
                </a:rPr>
                <a:t>n</a:t>
              </a:r>
              <a:r>
                <a:rPr lang="hu-HU" dirty="0" smtClean="0">
                  <a:cs typeface="Arial" charset="0"/>
                </a:rPr>
                <a:t> elemet</a:t>
              </a:r>
              <a:br>
                <a:rPr lang="hu-HU" dirty="0" smtClean="0">
                  <a:cs typeface="Arial" charset="0"/>
                </a:rPr>
              </a:br>
              <a:r>
                <a:rPr lang="hu-HU" dirty="0" smtClean="0">
                  <a:cs typeface="Arial" charset="0"/>
                </a:rPr>
                <a:t>kiválasztani ismétlési lehetőséggel. Ezek száma</a:t>
              </a:r>
            </a:p>
          </p:txBody>
        </p:sp>
        <p:graphicFrame>
          <p:nvGraphicFramePr>
            <p:cNvPr id="6" name="Objektum 5"/>
            <p:cNvGraphicFramePr>
              <a:graphicFrameLocks noChangeAspect="1"/>
            </p:cNvGraphicFramePr>
            <p:nvPr/>
          </p:nvGraphicFramePr>
          <p:xfrm>
            <a:off x="7644383" y="4477305"/>
            <a:ext cx="1114425" cy="441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135" name="Equation" r:id="rId3" imgW="609480" imgH="241200" progId="Equation.3">
                    <p:embed/>
                  </p:oleObj>
                </mc:Choice>
                <mc:Fallback>
                  <p:oleObj name="Equation" r:id="rId3" imgW="609480" imgH="24120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44383" y="4477305"/>
                          <a:ext cx="1114425" cy="44132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542856" y="39539"/>
            <a:ext cx="2565648" cy="365125"/>
          </a:xfrm>
        </p:spPr>
        <p:txBody>
          <a:bodyPr/>
          <a:lstStyle/>
          <a:p>
            <a:r>
              <a:rPr lang="hu-HU" dirty="0" smtClean="0"/>
              <a:t>Kombinatorika elemei         </a:t>
            </a:r>
            <a:fld id="{022B571B-5BE0-484C-A4F8-67D481F8428A}" type="slidenum">
              <a:rPr lang="hu-HU" smtClean="0"/>
              <a:pPr/>
              <a:t>24</a:t>
            </a:fld>
            <a:r>
              <a:rPr lang="hu-HU" dirty="0" smtClean="0"/>
              <a:t>/24</a:t>
            </a:r>
            <a:endParaRPr lang="hu-HU" dirty="0"/>
          </a:p>
        </p:txBody>
      </p:sp>
      <p:sp>
        <p:nvSpPr>
          <p:cNvPr id="9" name="Téglalap 8"/>
          <p:cNvSpPr/>
          <p:nvPr/>
        </p:nvSpPr>
        <p:spPr>
          <a:xfrm>
            <a:off x="179512" y="3645024"/>
            <a:ext cx="1116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just">
              <a:spcBef>
                <a:spcPct val="50000"/>
              </a:spcBef>
            </a:pPr>
            <a:r>
              <a:rPr lang="hu-HU" b="1" dirty="0" smtClean="0">
                <a:cs typeface="Arial" charset="0"/>
              </a:rPr>
              <a:t>Megoldás</a:t>
            </a:r>
          </a:p>
        </p:txBody>
      </p:sp>
      <p:grpSp>
        <p:nvGrpSpPr>
          <p:cNvPr id="3" name="Csoportba foglalás 11"/>
          <p:cNvGrpSpPr/>
          <p:nvPr/>
        </p:nvGrpSpPr>
        <p:grpSpPr>
          <a:xfrm>
            <a:off x="72008" y="4491867"/>
            <a:ext cx="8820472" cy="665325"/>
            <a:chOff x="179512" y="3992483"/>
            <a:chExt cx="8820472" cy="773883"/>
          </a:xfrm>
        </p:grpSpPr>
        <p:sp>
          <p:nvSpPr>
            <p:cNvPr id="13" name="Text Box 18"/>
            <p:cNvSpPr txBox="1">
              <a:spLocks noChangeArrowheads="1"/>
            </p:cNvSpPr>
            <p:nvPr/>
          </p:nvSpPr>
          <p:spPr bwMode="auto">
            <a:xfrm>
              <a:off x="179512" y="4180066"/>
              <a:ext cx="8820472" cy="429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hu-HU" dirty="0" smtClean="0">
                  <a:cs typeface="Arial" charset="0"/>
                </a:rPr>
                <a:t>2.   lépés. Válasszuk ki azt a </a:t>
              </a:r>
              <a:r>
                <a:rPr lang="hu-HU" b="1" dirty="0" smtClean="0">
                  <a:solidFill>
                    <a:srgbClr val="FF0000"/>
                  </a:solidFill>
                  <a:cs typeface="Arial" charset="0"/>
                </a:rPr>
                <a:t>k</a:t>
              </a:r>
              <a:r>
                <a:rPr lang="hu-HU" dirty="0" smtClean="0">
                  <a:cs typeface="Arial" charset="0"/>
                </a:rPr>
                <a:t> helyet,  ahol selejtet  választunk ki! Ezek száma</a:t>
              </a:r>
            </a:p>
          </p:txBody>
        </p:sp>
        <p:graphicFrame>
          <p:nvGraphicFramePr>
            <p:cNvPr id="15" name="Objektum 14"/>
            <p:cNvGraphicFramePr>
              <a:graphicFrameLocks noChangeAspect="1"/>
            </p:cNvGraphicFramePr>
            <p:nvPr/>
          </p:nvGraphicFramePr>
          <p:xfrm>
            <a:off x="7775848" y="3992483"/>
            <a:ext cx="1008112" cy="7738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136" name="Equation" r:id="rId5" imgW="596880" imgH="457200" progId="Equation.3">
                    <p:embed/>
                  </p:oleObj>
                </mc:Choice>
                <mc:Fallback>
                  <p:oleObj name="Equation" r:id="rId5" imgW="596880" imgH="45720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75848" y="3992483"/>
                          <a:ext cx="1008112" cy="77388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Csoportba foglalás 16"/>
          <p:cNvGrpSpPr/>
          <p:nvPr/>
        </p:nvGrpSpPr>
        <p:grpSpPr>
          <a:xfrm>
            <a:off x="107504" y="5157786"/>
            <a:ext cx="8784976" cy="421954"/>
            <a:chOff x="143873" y="4003974"/>
            <a:chExt cx="8820472" cy="490803"/>
          </a:xfrm>
        </p:grpSpPr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143873" y="4065183"/>
              <a:ext cx="8820472" cy="429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hu-HU" dirty="0" smtClean="0">
                  <a:cs typeface="Arial" charset="0"/>
                </a:rPr>
                <a:t>3.   lépés. A </a:t>
              </a:r>
              <a:r>
                <a:rPr lang="hu-HU" b="1" dirty="0" smtClean="0">
                  <a:solidFill>
                    <a:srgbClr val="FF0000"/>
                  </a:solidFill>
                  <a:cs typeface="Arial" charset="0"/>
                </a:rPr>
                <a:t>k</a:t>
              </a:r>
              <a:r>
                <a:rPr lang="hu-HU" dirty="0" smtClean="0">
                  <a:cs typeface="Arial" charset="0"/>
                </a:rPr>
                <a:t> helyre választunk  az  </a:t>
              </a:r>
              <a:r>
                <a:rPr lang="hu-HU" b="1" dirty="0" smtClean="0">
                  <a:solidFill>
                    <a:srgbClr val="FF0000"/>
                  </a:solidFill>
                  <a:cs typeface="Arial" charset="0"/>
                  <a:sym typeface="Symbol"/>
                </a:rPr>
                <a:t>s </a:t>
              </a:r>
              <a:r>
                <a:rPr lang="hu-HU" dirty="0" smtClean="0">
                  <a:cs typeface="Arial" charset="0"/>
                </a:rPr>
                <a:t> selejt közül ismétléssel Ezek száma</a:t>
              </a:r>
            </a:p>
          </p:txBody>
        </p:sp>
        <p:graphicFrame>
          <p:nvGraphicFramePr>
            <p:cNvPr id="19" name="Objektum 18"/>
            <p:cNvGraphicFramePr>
              <a:graphicFrameLocks noChangeAspect="1"/>
            </p:cNvGraphicFramePr>
            <p:nvPr/>
          </p:nvGraphicFramePr>
          <p:xfrm>
            <a:off x="7763231" y="4003974"/>
            <a:ext cx="970694" cy="432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137" name="Equation" r:id="rId7" imgW="545760" imgH="241200" progId="Equation.3">
                    <p:embed/>
                  </p:oleObj>
                </mc:Choice>
                <mc:Fallback>
                  <p:oleObj name="Equation" r:id="rId7" imgW="545760" imgH="2412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63231" y="4003974"/>
                          <a:ext cx="970694" cy="4320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" name="Csoportba foglalás 19"/>
          <p:cNvGrpSpPr/>
          <p:nvPr/>
        </p:nvGrpSpPr>
        <p:grpSpPr>
          <a:xfrm>
            <a:off x="107504" y="6113463"/>
            <a:ext cx="8909843" cy="700087"/>
            <a:chOff x="251811" y="4220699"/>
            <a:chExt cx="8945843" cy="814317"/>
          </a:xfrm>
        </p:grpSpPr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251811" y="4364756"/>
              <a:ext cx="8820472" cy="429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hu-HU" dirty="0" smtClean="0">
                  <a:cs typeface="Arial" charset="0"/>
                </a:rPr>
                <a:t>5.   lépés. Kedvező esetek  száma</a:t>
              </a:r>
            </a:p>
          </p:txBody>
        </p:sp>
        <p:graphicFrame>
          <p:nvGraphicFramePr>
            <p:cNvPr id="22" name="Objektum 21"/>
            <p:cNvGraphicFramePr>
              <a:graphicFrameLocks noChangeAspect="1"/>
            </p:cNvGraphicFramePr>
            <p:nvPr/>
          </p:nvGraphicFramePr>
          <p:xfrm>
            <a:off x="7192510" y="4220699"/>
            <a:ext cx="2005144" cy="8143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138" name="Equation" r:id="rId9" imgW="1130040" imgH="457200" progId="Equation.3">
                    <p:embed/>
                  </p:oleObj>
                </mc:Choice>
                <mc:Fallback>
                  <p:oleObj name="Equation" r:id="rId9" imgW="1130040" imgH="4572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92510" y="4220699"/>
                          <a:ext cx="2005144" cy="8143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" name="Csoportba foglalás 16"/>
          <p:cNvGrpSpPr/>
          <p:nvPr/>
        </p:nvGrpSpPr>
        <p:grpSpPr>
          <a:xfrm>
            <a:off x="113568" y="5661028"/>
            <a:ext cx="9041545" cy="465312"/>
            <a:chOff x="143873" y="3953543"/>
            <a:chExt cx="9078077" cy="541234"/>
          </a:xfrm>
        </p:grpSpPr>
        <p:sp>
          <p:nvSpPr>
            <p:cNvPr id="23" name="Text Box 18"/>
            <p:cNvSpPr txBox="1">
              <a:spLocks noChangeArrowheads="1"/>
            </p:cNvSpPr>
            <p:nvPr/>
          </p:nvSpPr>
          <p:spPr bwMode="auto">
            <a:xfrm>
              <a:off x="143873" y="4065183"/>
              <a:ext cx="8820472" cy="429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hu-HU" dirty="0" smtClean="0">
                  <a:cs typeface="Arial" charset="0"/>
                </a:rPr>
                <a:t>4.   lépés. Az </a:t>
              </a:r>
              <a:r>
                <a:rPr lang="hu-HU" b="1" dirty="0" smtClean="0">
                  <a:solidFill>
                    <a:srgbClr val="FF0000"/>
                  </a:solidFill>
                  <a:cs typeface="Arial" charset="0"/>
                </a:rPr>
                <a:t>(n</a:t>
              </a:r>
              <a:r>
                <a:rPr lang="hu-HU" b="1" dirty="0" smtClean="0">
                  <a:solidFill>
                    <a:srgbClr val="FF0000"/>
                  </a:solidFill>
                  <a:cs typeface="Arial" charset="0"/>
                  <a:sym typeface="Symbol"/>
                </a:rPr>
                <a:t></a:t>
              </a:r>
              <a:r>
                <a:rPr lang="hu-HU" b="1" dirty="0" smtClean="0">
                  <a:solidFill>
                    <a:srgbClr val="FF0000"/>
                  </a:solidFill>
                  <a:cs typeface="Arial" charset="0"/>
                </a:rPr>
                <a:t>k)</a:t>
              </a:r>
              <a:r>
                <a:rPr lang="hu-HU" dirty="0" smtClean="0">
                  <a:cs typeface="Arial" charset="0"/>
                </a:rPr>
                <a:t> helyre választunk  az  </a:t>
              </a:r>
              <a:r>
                <a:rPr lang="hu-HU" b="1" dirty="0" smtClean="0">
                  <a:solidFill>
                    <a:srgbClr val="FF0000"/>
                  </a:solidFill>
                  <a:cs typeface="Arial" charset="0"/>
                </a:rPr>
                <a:t>(N</a:t>
              </a:r>
              <a:r>
                <a:rPr lang="hu-HU" b="1" dirty="0" smtClean="0">
                  <a:solidFill>
                    <a:srgbClr val="FF0000"/>
                  </a:solidFill>
                  <a:cs typeface="Arial" charset="0"/>
                  <a:sym typeface="Symbol"/>
                </a:rPr>
                <a:t>s) </a:t>
              </a:r>
              <a:r>
                <a:rPr lang="hu-HU" dirty="0" smtClean="0">
                  <a:cs typeface="Arial" charset="0"/>
                </a:rPr>
                <a:t> jó közül ismétléssel! </a:t>
              </a:r>
            </a:p>
          </p:txBody>
        </p:sp>
        <p:graphicFrame>
          <p:nvGraphicFramePr>
            <p:cNvPr id="24" name="Objektum 23"/>
            <p:cNvGraphicFramePr>
              <a:graphicFrameLocks noChangeAspect="1"/>
            </p:cNvGraphicFramePr>
            <p:nvPr/>
          </p:nvGraphicFramePr>
          <p:xfrm>
            <a:off x="7259841" y="3953543"/>
            <a:ext cx="1962109" cy="454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139" name="Equation" r:id="rId11" imgW="1104840" imgH="253800" progId="Equation.3">
                    <p:embed/>
                  </p:oleObj>
                </mc:Choice>
                <mc:Fallback>
                  <p:oleObj name="Equation" r:id="rId11" imgW="1104840" imgH="25380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59841" y="3953543"/>
                          <a:ext cx="1962109" cy="45424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107504" y="116632"/>
            <a:ext cx="8856984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hu-HU" sz="2800" dirty="0" smtClean="0">
                <a:solidFill>
                  <a:schemeClr val="tx2"/>
                </a:solidFill>
                <a:latin typeface="Tahoma" pitchFamily="34" charset="0"/>
              </a:rPr>
              <a:t>Kombinatorika alkalmazása a mintavételezésben</a:t>
            </a:r>
          </a:p>
        </p:txBody>
      </p:sp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107504" y="868650"/>
            <a:ext cx="87129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000" b="1" dirty="0" smtClean="0">
                <a:latin typeface="Bookman Old Style" pitchFamily="18" charset="0"/>
                <a:cs typeface="Arial" charset="0"/>
              </a:rPr>
              <a:t>MINTAVÉTEL VISSZATEVÉSSEL</a:t>
            </a:r>
          </a:p>
        </p:txBody>
      </p:sp>
      <p:sp>
        <p:nvSpPr>
          <p:cNvPr id="8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542856" y="39539"/>
            <a:ext cx="2565648" cy="365125"/>
          </a:xfrm>
        </p:spPr>
        <p:txBody>
          <a:bodyPr/>
          <a:lstStyle/>
          <a:p>
            <a:r>
              <a:rPr lang="hu-HU" dirty="0" smtClean="0"/>
              <a:t>Kombinatorika elemei         </a:t>
            </a:r>
            <a:fld id="{022B571B-5BE0-484C-A4F8-67D481F8428A}" type="slidenum">
              <a:rPr lang="hu-HU" smtClean="0"/>
              <a:pPr/>
              <a:t>25</a:t>
            </a:fld>
            <a:r>
              <a:rPr lang="hu-HU" dirty="0" smtClean="0"/>
              <a:t>/24</a:t>
            </a:r>
            <a:endParaRPr lang="hu-HU" dirty="0"/>
          </a:p>
        </p:txBody>
      </p:sp>
      <p:graphicFrame>
        <p:nvGraphicFramePr>
          <p:cNvPr id="20" name="Objektum 19"/>
          <p:cNvGraphicFramePr>
            <a:graphicFrameLocks noChangeAspect="1"/>
          </p:cNvGraphicFramePr>
          <p:nvPr/>
        </p:nvGraphicFramePr>
        <p:xfrm>
          <a:off x="5387316" y="908720"/>
          <a:ext cx="1848980" cy="648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8" name="Equation" r:id="rId3" imgW="1130040" imgH="457200" progId="Equation.3">
                  <p:embed/>
                </p:oleObj>
              </mc:Choice>
              <mc:Fallback>
                <p:oleObj name="Equation" r:id="rId3" imgW="113004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7316" y="908720"/>
                        <a:ext cx="1848980" cy="6487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Egyenes összekötő 23"/>
          <p:cNvCxnSpPr/>
          <p:nvPr/>
        </p:nvCxnSpPr>
        <p:spPr>
          <a:xfrm>
            <a:off x="5387316" y="1628800"/>
            <a:ext cx="172819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47113" name="Object 9"/>
          <p:cNvGraphicFramePr>
            <a:graphicFrameLocks noChangeAspect="1"/>
          </p:cNvGraphicFramePr>
          <p:nvPr/>
        </p:nvGraphicFramePr>
        <p:xfrm>
          <a:off x="467543" y="1412776"/>
          <a:ext cx="4680521" cy="3876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9" name="Equation" r:id="rId5" imgW="2501640" imgH="215640" progId="Equation.3">
                  <p:embed/>
                </p:oleObj>
              </mc:Choice>
              <mc:Fallback>
                <p:oleObj name="Equation" r:id="rId5" imgW="250164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3" y="1412776"/>
                        <a:ext cx="4680521" cy="3876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ktum 25"/>
          <p:cNvGraphicFramePr>
            <a:graphicFrameLocks noChangeAspect="1"/>
          </p:cNvGraphicFramePr>
          <p:nvPr/>
        </p:nvGraphicFramePr>
        <p:xfrm>
          <a:off x="6035388" y="1749698"/>
          <a:ext cx="403225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0" name="Equation" r:id="rId7" imgW="228600" imgH="203040" progId="Equation.3">
                  <p:embed/>
                </p:oleObj>
              </mc:Choice>
              <mc:Fallback>
                <p:oleObj name="Equation" r:id="rId7" imgW="22860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5388" y="1749698"/>
                        <a:ext cx="403225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églalap 26"/>
          <p:cNvSpPr/>
          <p:nvPr/>
        </p:nvSpPr>
        <p:spPr>
          <a:xfrm>
            <a:off x="144016" y="3140968"/>
            <a:ext cx="88924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/>
              <a:t>FELADAT</a:t>
            </a:r>
          </a:p>
          <a:p>
            <a:r>
              <a:rPr lang="hu-HU" dirty="0" smtClean="0"/>
              <a:t>Egy dobozban N=40 izzólámpa van, amelyből s=5 selejt.  Kiveszünk n=8 izzót véletlenszerűen visszatevéssel.  Mennyi selejt lesz legnagyobb valószínűséggel a kivett mintában?</a:t>
            </a:r>
          </a:p>
        </p:txBody>
      </p:sp>
      <p:sp>
        <p:nvSpPr>
          <p:cNvPr id="28" name="Szövegdoboz 27"/>
          <p:cNvSpPr txBox="1"/>
          <p:nvPr/>
        </p:nvSpPr>
        <p:spPr>
          <a:xfrm>
            <a:off x="251520" y="2780928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kapott eloszlás neve binomiális eloszlás  és paraméterei : n, p.</a:t>
            </a:r>
            <a:endParaRPr lang="hu-HU" dirty="0"/>
          </a:p>
        </p:txBody>
      </p:sp>
      <p:graphicFrame>
        <p:nvGraphicFramePr>
          <p:cNvPr id="49157" name="Object 5"/>
          <p:cNvGraphicFramePr>
            <a:graphicFrameLocks noChangeAspect="1"/>
          </p:cNvGraphicFramePr>
          <p:nvPr/>
        </p:nvGraphicFramePr>
        <p:xfrm>
          <a:off x="458788" y="1989138"/>
          <a:ext cx="4548187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1" name="Equation" r:id="rId9" imgW="2781000" imgH="482400" progId="Equation.3">
                  <p:embed/>
                </p:oleObj>
              </mc:Choice>
              <mc:Fallback>
                <p:oleObj name="Equation" r:id="rId9" imgW="2781000" imgH="482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1989138"/>
                        <a:ext cx="4548187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Szövegdoboz 21"/>
          <p:cNvSpPr txBox="1"/>
          <p:nvPr/>
        </p:nvSpPr>
        <p:spPr>
          <a:xfrm>
            <a:off x="7308304" y="14127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=</a:t>
            </a:r>
            <a:endParaRPr lang="hu-HU" dirty="0"/>
          </a:p>
        </p:txBody>
      </p:sp>
      <p:sp>
        <p:nvSpPr>
          <p:cNvPr id="23" name="Szövegdoboz 22"/>
          <p:cNvSpPr txBox="1"/>
          <p:nvPr/>
        </p:nvSpPr>
        <p:spPr>
          <a:xfrm>
            <a:off x="5220072" y="2132856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, ahol p=s/N  a selejtarány. </a:t>
            </a:r>
            <a:endParaRPr lang="hu-HU" dirty="0"/>
          </a:p>
        </p:txBody>
      </p:sp>
      <p:grpSp>
        <p:nvGrpSpPr>
          <p:cNvPr id="39" name="Csoportba foglalás 38"/>
          <p:cNvGrpSpPr/>
          <p:nvPr/>
        </p:nvGrpSpPr>
        <p:grpSpPr>
          <a:xfrm>
            <a:off x="179512" y="4095698"/>
            <a:ext cx="4320480" cy="701454"/>
            <a:chOff x="179512" y="4095698"/>
            <a:chExt cx="4320480" cy="701454"/>
          </a:xfrm>
        </p:grpSpPr>
        <p:sp>
          <p:nvSpPr>
            <p:cNvPr id="33" name="Szövegdoboz 32"/>
            <p:cNvSpPr txBox="1"/>
            <p:nvPr/>
          </p:nvSpPr>
          <p:spPr>
            <a:xfrm>
              <a:off x="179512" y="4355812"/>
              <a:ext cx="1728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err="1" smtClean="0"/>
                <a:t>Maple</a:t>
              </a:r>
              <a:r>
                <a:rPr lang="hu-HU" dirty="0" smtClean="0"/>
                <a:t> - parancs</a:t>
              </a:r>
              <a:endParaRPr lang="hu-HU" dirty="0"/>
            </a:p>
          </p:txBody>
        </p:sp>
        <p:pic>
          <p:nvPicPr>
            <p:cNvPr id="25" name="Kép 24"/>
            <p:cNvPicPr/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2123728" y="4095698"/>
              <a:ext cx="2376264" cy="701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0" name="Csoportba foglalás 39"/>
          <p:cNvGrpSpPr/>
          <p:nvPr/>
        </p:nvGrpSpPr>
        <p:grpSpPr>
          <a:xfrm>
            <a:off x="251520" y="4787860"/>
            <a:ext cx="5963409" cy="736744"/>
            <a:chOff x="251520" y="4787860"/>
            <a:chExt cx="5963409" cy="736744"/>
          </a:xfrm>
        </p:grpSpPr>
        <p:sp>
          <p:nvSpPr>
            <p:cNvPr id="34" name="Szövegdoboz 33"/>
            <p:cNvSpPr txBox="1"/>
            <p:nvPr/>
          </p:nvSpPr>
          <p:spPr>
            <a:xfrm>
              <a:off x="251520" y="4787860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/>
                <a:t>eredménye</a:t>
              </a:r>
              <a:endParaRPr lang="hu-HU" dirty="0"/>
            </a:p>
          </p:txBody>
        </p:sp>
        <p:pic>
          <p:nvPicPr>
            <p:cNvPr id="29" name="Kép 28"/>
            <p:cNvPicPr/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467544" y="5085184"/>
              <a:ext cx="5747385" cy="439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1" name="Csoportba foglalás 40"/>
          <p:cNvGrpSpPr/>
          <p:nvPr/>
        </p:nvGrpSpPr>
        <p:grpSpPr>
          <a:xfrm>
            <a:off x="179512" y="5651956"/>
            <a:ext cx="4392488" cy="873388"/>
            <a:chOff x="179512" y="5651956"/>
            <a:chExt cx="4392488" cy="873388"/>
          </a:xfrm>
        </p:grpSpPr>
        <p:sp>
          <p:nvSpPr>
            <p:cNvPr id="36" name="Szövegdoboz 35"/>
            <p:cNvSpPr txBox="1"/>
            <p:nvPr/>
          </p:nvSpPr>
          <p:spPr>
            <a:xfrm>
              <a:off x="179512" y="5651956"/>
              <a:ext cx="43924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dirty="0" smtClean="0"/>
                <a:t> </a:t>
              </a:r>
              <a:r>
                <a:rPr lang="hu-HU" dirty="0" err="1" smtClean="0"/>
                <a:t>Statistics</a:t>
              </a:r>
              <a:r>
                <a:rPr lang="hu-HU" dirty="0" smtClean="0"/>
                <a:t> – csomag segítségével</a:t>
              </a:r>
              <a:endParaRPr lang="hu-HU" dirty="0"/>
            </a:p>
          </p:txBody>
        </p:sp>
        <p:pic>
          <p:nvPicPr>
            <p:cNvPr id="37" name="Kép 36"/>
            <p:cNvPicPr/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467544" y="6093296"/>
              <a:ext cx="3672408" cy="432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8" name="Kép 37"/>
          <p:cNvPicPr/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372200" y="4149080"/>
            <a:ext cx="2520280" cy="247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42"/>
          <p:cNvSpPr txBox="1">
            <a:spLocks noChangeArrowheads="1"/>
          </p:cNvSpPr>
          <p:nvPr/>
        </p:nvSpPr>
        <p:spPr bwMode="auto">
          <a:xfrm>
            <a:off x="251520" y="871554"/>
            <a:ext cx="864096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b="1" dirty="0" err="1" smtClean="0"/>
              <a:t>A</a:t>
            </a:r>
            <a:r>
              <a:rPr lang="hu-HU" b="1" baseline="-25000" dirty="0" err="1" smtClean="0"/>
              <a:t>k</a:t>
            </a:r>
            <a:r>
              <a:rPr lang="hu-HU" dirty="0" smtClean="0"/>
              <a:t> ={ a </a:t>
            </a:r>
            <a:r>
              <a:rPr lang="hu-HU" dirty="0" err="1" smtClean="0"/>
              <a:t>k-adik</a:t>
            </a:r>
            <a:r>
              <a:rPr lang="hu-HU" dirty="0" smtClean="0"/>
              <a:t> lépcsőfokra feljutások, melyben utolsó </a:t>
            </a:r>
            <a:r>
              <a:rPr lang="hu-HU" dirty="0"/>
              <a:t>lépésre </a:t>
            </a:r>
            <a:r>
              <a:rPr lang="hu-HU" dirty="0" smtClean="0"/>
              <a:t>1 lépcsőfokot lépünk}</a:t>
            </a:r>
            <a:endParaRPr lang="hu-HU" dirty="0"/>
          </a:p>
        </p:txBody>
      </p:sp>
      <p:sp>
        <p:nvSpPr>
          <p:cNvPr id="27" name="Text Box 45"/>
          <p:cNvSpPr txBox="1">
            <a:spLocks noChangeArrowheads="1"/>
          </p:cNvSpPr>
          <p:nvPr/>
        </p:nvSpPr>
        <p:spPr bwMode="auto">
          <a:xfrm>
            <a:off x="179512" y="3573016"/>
            <a:ext cx="83529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 smtClean="0"/>
              <a:t>|</a:t>
            </a:r>
            <a:r>
              <a:rPr lang="hu-HU" dirty="0" err="1" smtClean="0"/>
              <a:t>B</a:t>
            </a:r>
            <a:r>
              <a:rPr lang="hu-HU" baseline="-25000" dirty="0" err="1" smtClean="0"/>
              <a:t>k</a:t>
            </a:r>
            <a:r>
              <a:rPr lang="hu-HU" dirty="0" smtClean="0"/>
              <a:t>|=x</a:t>
            </a:r>
            <a:r>
              <a:rPr lang="hu-HU" baseline="-25000" dirty="0" smtClean="0"/>
              <a:t>k-2 </a:t>
            </a:r>
            <a:r>
              <a:rPr lang="hu-HU" dirty="0" smtClean="0"/>
              <a:t>, mert  a </a:t>
            </a:r>
            <a:r>
              <a:rPr lang="hu-HU" dirty="0"/>
              <a:t>(k-2)</a:t>
            </a:r>
            <a:r>
              <a:rPr lang="hu-HU" dirty="0" err="1"/>
              <a:t>-ik</a:t>
            </a:r>
            <a:r>
              <a:rPr lang="hu-HU" dirty="0"/>
              <a:t> lépcsőfokról </a:t>
            </a:r>
            <a:r>
              <a:rPr lang="hu-HU" dirty="0" smtClean="0"/>
              <a:t>jutunk </a:t>
            </a:r>
            <a:r>
              <a:rPr lang="hu-HU" dirty="0"/>
              <a:t>fel </a:t>
            </a:r>
            <a:r>
              <a:rPr lang="hu-HU" dirty="0" smtClean="0"/>
              <a:t>a </a:t>
            </a:r>
            <a:r>
              <a:rPr lang="hu-HU" dirty="0" err="1" smtClean="0"/>
              <a:t>k-adikra</a:t>
            </a:r>
            <a:r>
              <a:rPr lang="hu-HU" dirty="0" smtClean="0"/>
              <a:t> két lépcsőfokot ugorva.</a:t>
            </a:r>
            <a:endParaRPr lang="hu-HU" baseline="-25000" dirty="0"/>
          </a:p>
        </p:txBody>
      </p:sp>
      <p:sp>
        <p:nvSpPr>
          <p:cNvPr id="28" name="Text Box 42"/>
          <p:cNvSpPr txBox="1">
            <a:spLocks noChangeArrowheads="1"/>
          </p:cNvSpPr>
          <p:nvPr/>
        </p:nvSpPr>
        <p:spPr bwMode="auto">
          <a:xfrm>
            <a:off x="251520" y="1340768"/>
            <a:ext cx="864096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b="1" dirty="0" err="1" smtClean="0"/>
              <a:t>B</a:t>
            </a:r>
            <a:r>
              <a:rPr lang="hu-HU" b="1" baseline="-25000" dirty="0" err="1" smtClean="0"/>
              <a:t>k</a:t>
            </a:r>
            <a:r>
              <a:rPr lang="hu-HU" dirty="0" smtClean="0"/>
              <a:t> ={ a </a:t>
            </a:r>
            <a:r>
              <a:rPr lang="hu-HU" dirty="0" err="1" smtClean="0"/>
              <a:t>k-adik</a:t>
            </a:r>
            <a:r>
              <a:rPr lang="hu-HU" dirty="0" smtClean="0"/>
              <a:t> lépcsőfokra feljutások, melyben utolsó </a:t>
            </a:r>
            <a:r>
              <a:rPr lang="hu-HU" dirty="0"/>
              <a:t>lépésre </a:t>
            </a:r>
            <a:r>
              <a:rPr lang="hu-HU" dirty="0" smtClean="0"/>
              <a:t>2 lépcsőfokot ugrunk}</a:t>
            </a:r>
            <a:endParaRPr lang="hu-HU" dirty="0"/>
          </a:p>
        </p:txBody>
      </p:sp>
      <p:grpSp>
        <p:nvGrpSpPr>
          <p:cNvPr id="38" name="Csoportba foglalás 37"/>
          <p:cNvGrpSpPr/>
          <p:nvPr/>
        </p:nvGrpSpPr>
        <p:grpSpPr>
          <a:xfrm>
            <a:off x="251520" y="1772816"/>
            <a:ext cx="8640960" cy="901262"/>
            <a:chOff x="251520" y="1844824"/>
            <a:chExt cx="8640960" cy="901262"/>
          </a:xfrm>
        </p:grpSpPr>
        <p:sp>
          <p:nvSpPr>
            <p:cNvPr id="23" name="Text Box 43"/>
            <p:cNvSpPr txBox="1">
              <a:spLocks noChangeArrowheads="1"/>
            </p:cNvSpPr>
            <p:nvPr/>
          </p:nvSpPr>
          <p:spPr bwMode="auto">
            <a:xfrm>
              <a:off x="251520" y="1844824"/>
              <a:ext cx="8640960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dirty="0" smtClean="0"/>
                <a:t>Az</a:t>
              </a:r>
              <a:r>
                <a:rPr lang="hu-HU" b="1" dirty="0" smtClean="0"/>
                <a:t> </a:t>
              </a:r>
              <a:r>
                <a:rPr lang="hu-HU" b="1" dirty="0" err="1" smtClean="0"/>
                <a:t>A</a:t>
              </a:r>
              <a:r>
                <a:rPr lang="hu-HU" b="1" baseline="-25000" dirty="0" err="1" smtClean="0"/>
                <a:t>k</a:t>
              </a:r>
              <a:r>
                <a:rPr lang="hu-HU" b="1" dirty="0" smtClean="0"/>
                <a:t> és </a:t>
              </a:r>
              <a:r>
                <a:rPr lang="hu-HU" b="1" dirty="0" err="1" smtClean="0"/>
                <a:t>B</a:t>
              </a:r>
              <a:r>
                <a:rPr lang="hu-HU" b="1" baseline="-25000" dirty="0" err="1" smtClean="0"/>
                <a:t>k</a:t>
              </a:r>
              <a:r>
                <a:rPr lang="hu-HU" b="1" dirty="0" smtClean="0"/>
                <a:t> tevékenységeket</a:t>
              </a:r>
              <a:r>
                <a:rPr lang="hu-HU" dirty="0" smtClean="0"/>
                <a:t> egyszerre  nem lehet végrehajtani, tehát egymást kizárók: </a:t>
              </a:r>
              <a:endParaRPr lang="hu-HU" dirty="0"/>
            </a:p>
          </p:txBody>
        </p:sp>
        <p:graphicFrame>
          <p:nvGraphicFramePr>
            <p:cNvPr id="29" name="Objektum 28"/>
            <p:cNvGraphicFramePr>
              <a:graphicFrameLocks noChangeAspect="1"/>
            </p:cNvGraphicFramePr>
            <p:nvPr/>
          </p:nvGraphicFramePr>
          <p:xfrm>
            <a:off x="7308304" y="2348880"/>
            <a:ext cx="1368153" cy="3972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4" name="Equation" r:id="rId3" imgW="787320" imgH="228600" progId="Equation.3">
                    <p:embed/>
                  </p:oleObj>
                </mc:Choice>
                <mc:Fallback>
                  <p:oleObj name="Equation" r:id="rId3" imgW="787320" imgH="22860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08304" y="2348880"/>
                          <a:ext cx="1368153" cy="39720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179512" y="3140968"/>
            <a:ext cx="81369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 smtClean="0"/>
              <a:t>|</a:t>
            </a:r>
            <a:r>
              <a:rPr lang="hu-HU" dirty="0" err="1" smtClean="0"/>
              <a:t>A</a:t>
            </a:r>
            <a:r>
              <a:rPr lang="hu-HU" baseline="-25000" dirty="0" err="1" smtClean="0"/>
              <a:t>k</a:t>
            </a:r>
            <a:r>
              <a:rPr lang="hu-HU" dirty="0" smtClean="0"/>
              <a:t>| = x</a:t>
            </a:r>
            <a:r>
              <a:rPr lang="hu-HU" baseline="-25000" dirty="0" smtClean="0"/>
              <a:t>k-1</a:t>
            </a:r>
            <a:r>
              <a:rPr lang="hu-HU" dirty="0" smtClean="0"/>
              <a:t>, mert a </a:t>
            </a:r>
            <a:r>
              <a:rPr lang="hu-HU" dirty="0"/>
              <a:t>(k-1)</a:t>
            </a:r>
            <a:r>
              <a:rPr lang="hu-HU" dirty="0" err="1"/>
              <a:t>-ik</a:t>
            </a:r>
            <a:r>
              <a:rPr lang="hu-HU" dirty="0"/>
              <a:t> lépcsőfokról </a:t>
            </a:r>
            <a:r>
              <a:rPr lang="hu-HU" dirty="0" smtClean="0"/>
              <a:t>jutunk </a:t>
            </a:r>
            <a:r>
              <a:rPr lang="hu-HU" dirty="0"/>
              <a:t>fel </a:t>
            </a:r>
            <a:r>
              <a:rPr lang="hu-HU" dirty="0" smtClean="0"/>
              <a:t>a </a:t>
            </a:r>
            <a:r>
              <a:rPr lang="hu-HU" dirty="0" err="1" smtClean="0"/>
              <a:t>k-adikra</a:t>
            </a:r>
            <a:r>
              <a:rPr lang="hu-HU" dirty="0" smtClean="0"/>
              <a:t> egy lépcsőfokot lépve.</a:t>
            </a:r>
            <a:endParaRPr lang="hu-HU" baseline="-25000" dirty="0"/>
          </a:p>
        </p:txBody>
      </p:sp>
      <p:grpSp>
        <p:nvGrpSpPr>
          <p:cNvPr id="39" name="Csoportba foglalás 38"/>
          <p:cNvGrpSpPr/>
          <p:nvPr/>
        </p:nvGrpSpPr>
        <p:grpSpPr>
          <a:xfrm>
            <a:off x="179512" y="2276872"/>
            <a:ext cx="4500563" cy="380176"/>
            <a:chOff x="179512" y="2276872"/>
            <a:chExt cx="4500563" cy="380176"/>
          </a:xfrm>
        </p:grpSpPr>
        <p:sp>
          <p:nvSpPr>
            <p:cNvPr id="26" name="Text Box 44"/>
            <p:cNvSpPr txBox="1">
              <a:spLocks noChangeArrowheads="1"/>
            </p:cNvSpPr>
            <p:nvPr/>
          </p:nvSpPr>
          <p:spPr bwMode="auto">
            <a:xfrm>
              <a:off x="179512" y="2276872"/>
              <a:ext cx="450056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u-HU" dirty="0" err="1" smtClean="0"/>
                <a:t>C</a:t>
              </a:r>
              <a:r>
                <a:rPr lang="hu-HU" baseline="-25000" dirty="0" err="1" smtClean="0"/>
                <a:t>k</a:t>
              </a:r>
              <a:r>
                <a:rPr lang="hu-HU" dirty="0" smtClean="0"/>
                <a:t>={ a </a:t>
              </a:r>
              <a:r>
                <a:rPr lang="hu-HU" dirty="0" err="1" smtClean="0"/>
                <a:t>k-adik</a:t>
              </a:r>
              <a:r>
                <a:rPr lang="hu-HU" dirty="0" smtClean="0"/>
                <a:t> lépcsőfokra feljutások} =</a:t>
              </a:r>
              <a:endParaRPr lang="hu-HU" baseline="-25000" dirty="0"/>
            </a:p>
          </p:txBody>
        </p:sp>
        <p:graphicFrame>
          <p:nvGraphicFramePr>
            <p:cNvPr id="31" name="Objektum 30"/>
            <p:cNvGraphicFramePr>
              <a:graphicFrameLocks noChangeAspect="1"/>
            </p:cNvGraphicFramePr>
            <p:nvPr/>
          </p:nvGraphicFramePr>
          <p:xfrm>
            <a:off x="3851920" y="2276872"/>
            <a:ext cx="823714" cy="380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5" name="Equation" r:id="rId5" imgW="495000" imgH="228600" progId="Equation.3">
                    <p:embed/>
                  </p:oleObj>
                </mc:Choice>
                <mc:Fallback>
                  <p:oleObj name="Equation" r:id="rId5" imgW="495000" imgH="22860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51920" y="2276872"/>
                          <a:ext cx="823714" cy="3801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2" name="Text Box 44"/>
          <p:cNvSpPr txBox="1">
            <a:spLocks noChangeArrowheads="1"/>
          </p:cNvSpPr>
          <p:nvPr/>
        </p:nvSpPr>
        <p:spPr bwMode="auto">
          <a:xfrm>
            <a:off x="179512" y="2708920"/>
            <a:ext cx="55446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 smtClean="0"/>
              <a:t>Összeadás szabály alapján  </a:t>
            </a:r>
            <a:r>
              <a:rPr lang="hu-HU" dirty="0" err="1" smtClean="0"/>
              <a:t>x</a:t>
            </a:r>
            <a:r>
              <a:rPr lang="hu-HU" baseline="-25000" dirty="0" err="1" smtClean="0"/>
              <a:t>k</a:t>
            </a:r>
            <a:r>
              <a:rPr lang="hu-HU" dirty="0" smtClean="0"/>
              <a:t>=|</a:t>
            </a:r>
            <a:r>
              <a:rPr lang="hu-HU" dirty="0" err="1" smtClean="0"/>
              <a:t>C</a:t>
            </a:r>
            <a:r>
              <a:rPr lang="hu-HU" baseline="-25000" dirty="0" err="1" smtClean="0"/>
              <a:t>k</a:t>
            </a:r>
            <a:r>
              <a:rPr lang="hu-HU" dirty="0" smtClean="0"/>
              <a:t>|= |</a:t>
            </a:r>
            <a:r>
              <a:rPr lang="hu-HU" dirty="0" err="1" smtClean="0"/>
              <a:t>A</a:t>
            </a:r>
            <a:r>
              <a:rPr lang="hu-HU" baseline="-25000" dirty="0" err="1" smtClean="0"/>
              <a:t>k</a:t>
            </a:r>
            <a:r>
              <a:rPr lang="hu-HU" dirty="0" smtClean="0"/>
              <a:t>| + |</a:t>
            </a:r>
            <a:r>
              <a:rPr lang="hu-HU" dirty="0" err="1" smtClean="0"/>
              <a:t>B</a:t>
            </a:r>
            <a:r>
              <a:rPr lang="hu-HU" baseline="-25000" dirty="0" err="1" smtClean="0"/>
              <a:t>k</a:t>
            </a:r>
            <a:r>
              <a:rPr lang="hu-HU" dirty="0" smtClean="0"/>
              <a:t>| </a:t>
            </a:r>
            <a:r>
              <a:rPr lang="hu-HU" dirty="0" smtClean="0">
                <a:sym typeface="Symbol"/>
              </a:rPr>
              <a:t> </a:t>
            </a:r>
            <a:endParaRPr lang="hu-HU" baseline="-25000" dirty="0"/>
          </a:p>
        </p:txBody>
      </p:sp>
      <p:sp>
        <p:nvSpPr>
          <p:cNvPr id="33" name="Text Box 36"/>
          <p:cNvSpPr txBox="1">
            <a:spLocks noChangeArrowheads="1"/>
          </p:cNvSpPr>
          <p:nvPr/>
        </p:nvSpPr>
        <p:spPr bwMode="auto">
          <a:xfrm>
            <a:off x="179512" y="3933056"/>
            <a:ext cx="8784976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dirty="0"/>
              <a:t>A </a:t>
            </a:r>
            <a:r>
              <a:rPr lang="hu-HU" dirty="0" err="1"/>
              <a:t>k-adik</a:t>
            </a:r>
            <a:r>
              <a:rPr lang="hu-HU" dirty="0"/>
              <a:t> lépcsőfokra való különböző feljutások lehetőségét  megkapjuk, ha a két </a:t>
            </a:r>
            <a:r>
              <a:rPr lang="hu-HU" dirty="0" err="1"/>
              <a:t>diszjunkt</a:t>
            </a:r>
            <a:r>
              <a:rPr lang="hu-HU" dirty="0"/>
              <a:t> feljutások számát összeadjuk</a:t>
            </a:r>
          </a:p>
          <a:p>
            <a:pPr algn="ctr">
              <a:spcBef>
                <a:spcPct val="50000"/>
              </a:spcBef>
            </a:pPr>
            <a:r>
              <a:rPr lang="hu-HU" dirty="0" err="1" smtClean="0"/>
              <a:t>x</a:t>
            </a:r>
            <a:r>
              <a:rPr lang="hu-HU" baseline="-25000" dirty="0" err="1" smtClean="0"/>
              <a:t>k</a:t>
            </a:r>
            <a:r>
              <a:rPr lang="hu-HU" dirty="0" smtClean="0"/>
              <a:t>=x</a:t>
            </a:r>
            <a:r>
              <a:rPr lang="hu-HU" baseline="-25000" dirty="0" smtClean="0"/>
              <a:t>k-1</a:t>
            </a:r>
            <a:r>
              <a:rPr lang="hu-HU" dirty="0" smtClean="0"/>
              <a:t>+x</a:t>
            </a:r>
            <a:r>
              <a:rPr lang="hu-HU" baseline="-25000" dirty="0" smtClean="0"/>
              <a:t>k-2      </a:t>
            </a:r>
            <a:r>
              <a:rPr lang="hu-HU" dirty="0"/>
              <a:t>k=3, 4, 5, </a:t>
            </a:r>
            <a:r>
              <a:rPr lang="hu-HU" dirty="0" smtClean="0"/>
              <a:t>6, ahol  x</a:t>
            </a:r>
            <a:r>
              <a:rPr lang="hu-HU" baseline="-25000" dirty="0" smtClean="0"/>
              <a:t>1</a:t>
            </a:r>
            <a:r>
              <a:rPr lang="hu-HU" dirty="0" smtClean="0"/>
              <a:t>=1 és x</a:t>
            </a:r>
            <a:r>
              <a:rPr lang="hu-HU" baseline="-25000" dirty="0" smtClean="0"/>
              <a:t>2</a:t>
            </a:r>
            <a:r>
              <a:rPr lang="hu-HU" dirty="0" smtClean="0"/>
              <a:t>=2</a:t>
            </a:r>
            <a:endParaRPr lang="hu-HU" baseline="-25000" dirty="0"/>
          </a:p>
        </p:txBody>
      </p:sp>
      <p:sp>
        <p:nvSpPr>
          <p:cNvPr id="34" name="Rectangle 2"/>
          <p:cNvSpPr txBox="1">
            <a:spLocks noChangeArrowheads="1"/>
          </p:cNvSpPr>
          <p:nvPr/>
        </p:nvSpPr>
        <p:spPr>
          <a:xfrm>
            <a:off x="566738" y="188913"/>
            <a:ext cx="7821686" cy="674687"/>
          </a:xfrm>
          <a:prstGeom prst="rect">
            <a:avLst/>
          </a:prstGeom>
        </p:spPr>
        <p:txBody>
          <a:bodyPr vert="horz" lIns="91440" tIns="10800" rIns="91440" bIns="45720" rtlCol="0" anchor="ctr">
            <a:normAutofit fontScale="92500"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hu-H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hu-HU" sz="3200" b="1" dirty="0" smtClean="0">
                <a:solidFill>
                  <a:schemeClr val="tx2"/>
                </a:solidFill>
                <a:latin typeface="Garamond" pitchFamily="18" charset="0"/>
                <a:ea typeface="+mj-ea"/>
                <a:cs typeface="+mj-cs"/>
              </a:rPr>
              <a:t>A kombinatorika</a:t>
            </a:r>
            <a:r>
              <a:rPr lang="hu-HU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hu-HU" sz="3200" b="1" dirty="0" smtClean="0">
                <a:solidFill>
                  <a:schemeClr val="tx2"/>
                </a:solidFill>
                <a:latin typeface="Garamond" pitchFamily="18" charset="0"/>
                <a:ea typeface="+mj-ea"/>
                <a:cs typeface="+mj-cs"/>
              </a:rPr>
              <a:t>alapelvei: összeadás szabály 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  <a:ea typeface="+mj-ea"/>
              <a:cs typeface="+mj-cs"/>
            </a:endParaRPr>
          </a:p>
        </p:txBody>
      </p:sp>
      <p:sp>
        <p:nvSpPr>
          <p:cNvPr id="35" name="Text Box 37"/>
          <p:cNvSpPr txBox="1">
            <a:spLocks noChangeArrowheads="1"/>
          </p:cNvSpPr>
          <p:nvPr/>
        </p:nvSpPr>
        <p:spPr bwMode="auto">
          <a:xfrm>
            <a:off x="251520" y="5013176"/>
            <a:ext cx="85956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/>
              <a:t>Ezzel a </a:t>
            </a:r>
            <a:r>
              <a:rPr lang="hu-HU" b="1" dirty="0"/>
              <a:t>rekurzív</a:t>
            </a:r>
            <a:r>
              <a:rPr lang="hu-HU" dirty="0"/>
              <a:t> összefüggéssel értelmezett sorozatot  </a:t>
            </a:r>
            <a:r>
              <a:rPr lang="hu-HU" b="1" dirty="0"/>
              <a:t>Fibonacci-féle sorozat</a:t>
            </a:r>
            <a:r>
              <a:rPr lang="hu-HU" dirty="0"/>
              <a:t>nak nevezzük.</a:t>
            </a:r>
          </a:p>
        </p:txBody>
      </p:sp>
      <p:sp>
        <p:nvSpPr>
          <p:cNvPr id="36" name="Text Box 39"/>
          <p:cNvSpPr txBox="1">
            <a:spLocks noChangeArrowheads="1"/>
          </p:cNvSpPr>
          <p:nvPr/>
        </p:nvSpPr>
        <p:spPr bwMode="auto">
          <a:xfrm>
            <a:off x="395536" y="5507940"/>
            <a:ext cx="60486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/>
              <a:t>x</a:t>
            </a:r>
            <a:r>
              <a:rPr lang="hu-HU" baseline="-25000" dirty="0"/>
              <a:t>1</a:t>
            </a:r>
            <a:r>
              <a:rPr lang="hu-HU" dirty="0"/>
              <a:t>=1, </a:t>
            </a:r>
            <a:r>
              <a:rPr lang="hu-HU" dirty="0" smtClean="0"/>
              <a:t>x</a:t>
            </a:r>
            <a:r>
              <a:rPr lang="hu-HU" baseline="-25000" dirty="0" smtClean="0"/>
              <a:t>2</a:t>
            </a:r>
            <a:r>
              <a:rPr lang="hu-HU" dirty="0" smtClean="0"/>
              <a:t>=2, x</a:t>
            </a:r>
            <a:r>
              <a:rPr lang="hu-HU" baseline="-25000" dirty="0" smtClean="0"/>
              <a:t>3</a:t>
            </a:r>
            <a:r>
              <a:rPr lang="hu-HU" dirty="0" smtClean="0"/>
              <a:t>=1+2=3,  x</a:t>
            </a:r>
            <a:r>
              <a:rPr lang="hu-HU" baseline="-25000" dirty="0" smtClean="0"/>
              <a:t>4</a:t>
            </a:r>
            <a:r>
              <a:rPr lang="hu-HU" dirty="0" smtClean="0"/>
              <a:t>=3+2=5,  x</a:t>
            </a:r>
            <a:r>
              <a:rPr lang="hu-HU" baseline="-25000" dirty="0" smtClean="0"/>
              <a:t>5</a:t>
            </a:r>
            <a:r>
              <a:rPr lang="hu-HU" dirty="0" smtClean="0"/>
              <a:t>=5+3=8, x</a:t>
            </a:r>
            <a:r>
              <a:rPr lang="hu-HU" baseline="-25000" dirty="0" smtClean="0"/>
              <a:t>6</a:t>
            </a:r>
            <a:r>
              <a:rPr lang="hu-HU" dirty="0" smtClean="0"/>
              <a:t>=8+5=13</a:t>
            </a:r>
            <a:endParaRPr lang="hu-HU" baseline="-25000" dirty="0"/>
          </a:p>
        </p:txBody>
      </p:sp>
      <p:sp>
        <p:nvSpPr>
          <p:cNvPr id="37" name="Text Box 40"/>
          <p:cNvSpPr txBox="1">
            <a:spLocks noChangeArrowheads="1"/>
          </p:cNvSpPr>
          <p:nvPr/>
        </p:nvSpPr>
        <p:spPr bwMode="auto">
          <a:xfrm>
            <a:off x="323528" y="6014616"/>
            <a:ext cx="6345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/>
              <a:t>Tehát a 6 –</a:t>
            </a:r>
            <a:r>
              <a:rPr lang="hu-HU" dirty="0" err="1"/>
              <a:t>ik</a:t>
            </a:r>
            <a:r>
              <a:rPr lang="hu-HU" dirty="0"/>
              <a:t> lépcsőfokra 13 különböző módon juthatunk fel.</a:t>
            </a:r>
          </a:p>
        </p:txBody>
      </p:sp>
      <p:sp>
        <p:nvSpPr>
          <p:cNvPr id="19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542856" y="39539"/>
            <a:ext cx="2565648" cy="365125"/>
          </a:xfrm>
        </p:spPr>
        <p:txBody>
          <a:bodyPr/>
          <a:lstStyle/>
          <a:p>
            <a:r>
              <a:rPr lang="hu-HU" dirty="0" smtClean="0"/>
              <a:t>Kombinatorika elemei         </a:t>
            </a:r>
            <a:fld id="{022B571B-5BE0-484C-A4F8-67D481F8428A}" type="slidenum">
              <a:rPr lang="hu-HU" smtClean="0"/>
              <a:pPr/>
              <a:t>3</a:t>
            </a:fld>
            <a:r>
              <a:rPr lang="hu-HU" dirty="0" smtClean="0"/>
              <a:t>/24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7" grpId="0"/>
      <p:bldP spid="28" grpId="0" animBg="1"/>
      <p:bldP spid="30" grpId="0"/>
      <p:bldP spid="32" grpId="0"/>
      <p:bldP spid="33" grpId="0"/>
      <p:bldP spid="35" grpId="0"/>
      <p:bldP spid="36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476250" y="277813"/>
            <a:ext cx="774065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 kombinatorika alapelvei: szorzás szabály </a:t>
            </a:r>
            <a:endParaRPr lang="en-US" sz="4200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50825" y="836713"/>
            <a:ext cx="8686800" cy="1477328"/>
          </a:xfrm>
          <a:prstGeom prst="rect">
            <a:avLst/>
          </a:prstGeom>
          <a:solidFill>
            <a:srgbClr val="FEFFC5"/>
          </a:solidFill>
          <a:ln w="9525">
            <a:solidFill>
              <a:srgbClr val="FF996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b="1" dirty="0" smtClean="0">
                <a:solidFill>
                  <a:srgbClr val="FF0000"/>
                </a:solidFill>
              </a:rPr>
              <a:t>A számlálás szorzás szabálya</a:t>
            </a:r>
            <a:endParaRPr lang="hu-HU" b="1" dirty="0"/>
          </a:p>
          <a:p>
            <a:pPr algn="just">
              <a:spcBef>
                <a:spcPct val="50000"/>
              </a:spcBef>
            </a:pPr>
            <a:r>
              <a:rPr lang="hu-HU" dirty="0" smtClean="0">
                <a:cs typeface="Arial" charset="0"/>
              </a:rPr>
              <a:t>Ha  A és B halmazok, akkor a két halmaz rendezett (a,b) párjaiból álló A</a:t>
            </a:r>
            <a:r>
              <a:rPr lang="hu-HU" dirty="0" smtClean="0">
                <a:cs typeface="Arial" charset="0"/>
                <a:sym typeface="Symbol"/>
              </a:rPr>
              <a:t></a:t>
            </a:r>
            <a:r>
              <a:rPr lang="hu-HU" dirty="0" smtClean="0">
                <a:cs typeface="Arial" charset="0"/>
              </a:rPr>
              <a:t>B  Descartes-szorzat elemeinek száma a két halmaz elemei számának szorzata</a:t>
            </a:r>
            <a:endParaRPr lang="hu-HU" dirty="0">
              <a:cs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hu-HU" dirty="0" smtClean="0">
                <a:cs typeface="Arial" charset="0"/>
              </a:rPr>
              <a:t>| A</a:t>
            </a:r>
            <a:r>
              <a:rPr lang="hu-HU" dirty="0" smtClean="0">
                <a:cs typeface="Arial" charset="0"/>
                <a:sym typeface="Symbol"/>
              </a:rPr>
              <a:t></a:t>
            </a:r>
            <a:r>
              <a:rPr lang="hu-HU" dirty="0" smtClean="0">
                <a:cs typeface="Arial" charset="0"/>
              </a:rPr>
              <a:t>B|=|A| ∙|B|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827584" y="4653136"/>
            <a:ext cx="7848872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 smtClean="0">
                <a:cs typeface="Arial" charset="0"/>
              </a:rPr>
              <a:t> A</a:t>
            </a:r>
            <a:r>
              <a:rPr lang="hu-HU" dirty="0" smtClean="0">
                <a:cs typeface="Arial" charset="0"/>
                <a:sym typeface="Symbol"/>
              </a:rPr>
              <a:t></a:t>
            </a:r>
            <a:r>
              <a:rPr lang="hu-HU" dirty="0" smtClean="0">
                <a:cs typeface="Arial" charset="0"/>
              </a:rPr>
              <a:t>B = {  (szürke,3 ajtós) , (szürke, 4 ajtós), (szürke, 5 ajtós), </a:t>
            </a:r>
          </a:p>
          <a:p>
            <a:pPr>
              <a:spcBef>
                <a:spcPct val="50000"/>
              </a:spcBef>
            </a:pPr>
            <a:r>
              <a:rPr lang="hu-HU" dirty="0" smtClean="0">
                <a:cs typeface="Arial" charset="0"/>
              </a:rPr>
              <a:t>                (kék,3 ajtós) , (kék, 4 ajtós), (kék, 5 ajtós), </a:t>
            </a:r>
          </a:p>
          <a:p>
            <a:pPr>
              <a:spcBef>
                <a:spcPct val="50000"/>
              </a:spcBef>
            </a:pPr>
            <a:r>
              <a:rPr lang="hu-HU" dirty="0" smtClean="0">
                <a:cs typeface="Arial" charset="0"/>
              </a:rPr>
              <a:t>               (piros,3 ajtós) , (piros, 4 ajtós), (piros, 5 ajtós), </a:t>
            </a:r>
          </a:p>
          <a:p>
            <a:pPr>
              <a:spcBef>
                <a:spcPct val="50000"/>
              </a:spcBef>
            </a:pPr>
            <a:r>
              <a:rPr lang="hu-HU" dirty="0" smtClean="0">
                <a:cs typeface="Arial" charset="0"/>
              </a:rPr>
              <a:t>               (fekete,3 ajtós) , (fekete, 4 ajtós), (fekete, 5 ajtós), </a:t>
            </a:r>
            <a:endParaRPr lang="hu-HU" dirty="0"/>
          </a:p>
        </p:txBody>
      </p: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323528" y="4355812"/>
            <a:ext cx="43204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 smtClean="0"/>
              <a:t>Az összes párosítási lehetőség</a:t>
            </a:r>
            <a:endParaRPr lang="hu-HU" dirty="0"/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251520" y="2348880"/>
            <a:ext cx="8785225" cy="2031325"/>
          </a:xfrm>
          <a:prstGeom prst="rect">
            <a:avLst/>
          </a:prstGeom>
          <a:solidFill>
            <a:srgbClr val="C6FEC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b="1" dirty="0">
                <a:solidFill>
                  <a:srgbClr val="FF3300"/>
                </a:solidFill>
              </a:rPr>
              <a:t>Példa.</a:t>
            </a:r>
            <a:r>
              <a:rPr lang="hu-HU" dirty="0"/>
              <a:t> Egy </a:t>
            </a:r>
            <a:r>
              <a:rPr lang="hu-HU" dirty="0" smtClean="0"/>
              <a:t>autókereskedőnél rendelhető autó </a:t>
            </a:r>
            <a:r>
              <a:rPr lang="hu-HU" dirty="0" err="1" smtClean="0"/>
              <a:t>szinek</a:t>
            </a:r>
            <a:r>
              <a:rPr lang="hu-HU" dirty="0" smtClean="0"/>
              <a:t> </a:t>
            </a:r>
          </a:p>
          <a:p>
            <a:pPr algn="ctr">
              <a:spcBef>
                <a:spcPct val="50000"/>
              </a:spcBef>
            </a:pPr>
            <a:r>
              <a:rPr lang="hu-HU" b="1" dirty="0" smtClean="0"/>
              <a:t>A={szürke, kék, piros, fekete} </a:t>
            </a:r>
          </a:p>
          <a:p>
            <a:pPr algn="just">
              <a:spcBef>
                <a:spcPct val="50000"/>
              </a:spcBef>
            </a:pPr>
            <a:r>
              <a:rPr lang="hu-HU" dirty="0" smtClean="0"/>
              <a:t>Az autók kivitelezési lehetőségei </a:t>
            </a:r>
          </a:p>
          <a:p>
            <a:pPr algn="ctr">
              <a:spcBef>
                <a:spcPct val="50000"/>
              </a:spcBef>
            </a:pPr>
            <a:r>
              <a:rPr lang="hu-HU" b="1" dirty="0" smtClean="0"/>
              <a:t>B={3 ajtós, 4 ajtó, 5 ajtós}</a:t>
            </a:r>
          </a:p>
          <a:p>
            <a:pPr algn="just">
              <a:spcBef>
                <a:spcPct val="50000"/>
              </a:spcBef>
            </a:pPr>
            <a:r>
              <a:rPr lang="hu-HU" dirty="0" smtClean="0"/>
              <a:t>Miden színt lehet párosítani tetszőleges kivitelezéssel. Hányféle rendelést lehet összeállítani?</a:t>
            </a:r>
            <a:endParaRPr lang="hu-HU" dirty="0"/>
          </a:p>
        </p:txBody>
      </p:sp>
      <p:sp>
        <p:nvSpPr>
          <p:cNvPr id="28" name="Text Box 40"/>
          <p:cNvSpPr txBox="1">
            <a:spLocks noChangeArrowheads="1"/>
          </p:cNvSpPr>
          <p:nvPr/>
        </p:nvSpPr>
        <p:spPr bwMode="auto">
          <a:xfrm>
            <a:off x="323528" y="6300028"/>
            <a:ext cx="83529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/>
              <a:t>Tehát </a:t>
            </a:r>
            <a:r>
              <a:rPr lang="hu-HU" dirty="0" smtClean="0"/>
              <a:t>összesen  |A|∙|B|= 4∙3=12  különböző </a:t>
            </a:r>
            <a:r>
              <a:rPr lang="hu-HU" dirty="0"/>
              <a:t>módon </a:t>
            </a:r>
            <a:r>
              <a:rPr lang="hu-HU" dirty="0" smtClean="0"/>
              <a:t>lehet rendelést összeállítani.</a:t>
            </a:r>
            <a:endParaRPr lang="hu-HU" dirty="0"/>
          </a:p>
        </p:txBody>
      </p:sp>
      <p:sp>
        <p:nvSpPr>
          <p:cNvPr id="9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542856" y="39539"/>
            <a:ext cx="2565648" cy="365125"/>
          </a:xfrm>
        </p:spPr>
        <p:txBody>
          <a:bodyPr/>
          <a:lstStyle/>
          <a:p>
            <a:r>
              <a:rPr lang="hu-HU" dirty="0" smtClean="0"/>
              <a:t>Kombinatorika elemei         </a:t>
            </a:r>
            <a:fld id="{022B571B-5BE0-484C-A4F8-67D481F8428A}" type="slidenum">
              <a:rPr lang="hu-HU" smtClean="0"/>
              <a:pPr/>
              <a:t>4</a:t>
            </a:fld>
            <a:r>
              <a:rPr lang="hu-HU" dirty="0" smtClean="0"/>
              <a:t>/24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0" grpId="0"/>
      <p:bldP spid="22" grpId="0"/>
      <p:bldP spid="27" grpId="0" animBg="1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52"/>
          <p:cNvSpPr txBox="1">
            <a:spLocks noChangeArrowheads="1"/>
          </p:cNvSpPr>
          <p:nvPr/>
        </p:nvSpPr>
        <p:spPr bwMode="auto">
          <a:xfrm>
            <a:off x="251520" y="1988840"/>
            <a:ext cx="87137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b="1" dirty="0"/>
              <a:t>Feladat</a:t>
            </a:r>
            <a:r>
              <a:rPr lang="hu-HU" dirty="0"/>
              <a:t>. Az </a:t>
            </a:r>
            <a:r>
              <a:rPr lang="hu-HU" b="1" dirty="0"/>
              <a:t>A és B</a:t>
            </a:r>
            <a:r>
              <a:rPr lang="hu-HU" dirty="0"/>
              <a:t> városokat </a:t>
            </a:r>
            <a:r>
              <a:rPr lang="hu-HU" b="1" dirty="0"/>
              <a:t>4</a:t>
            </a:r>
            <a:r>
              <a:rPr lang="hu-HU" dirty="0"/>
              <a:t> különböző út köt össze. A </a:t>
            </a:r>
            <a:r>
              <a:rPr lang="hu-HU" b="1" dirty="0"/>
              <a:t>B</a:t>
            </a:r>
            <a:r>
              <a:rPr lang="hu-HU" dirty="0"/>
              <a:t> és </a:t>
            </a:r>
            <a:r>
              <a:rPr lang="hu-HU" b="1" dirty="0"/>
              <a:t>C</a:t>
            </a:r>
            <a:r>
              <a:rPr lang="hu-HU" dirty="0"/>
              <a:t> városok  között </a:t>
            </a:r>
            <a:r>
              <a:rPr lang="hu-HU" b="1" dirty="0" smtClean="0"/>
              <a:t>2</a:t>
            </a:r>
            <a:r>
              <a:rPr lang="hu-HU" dirty="0" smtClean="0"/>
              <a:t> </a:t>
            </a:r>
            <a:r>
              <a:rPr lang="hu-HU" dirty="0"/>
              <a:t>különböző út halad, míg a </a:t>
            </a:r>
            <a:r>
              <a:rPr lang="hu-HU" b="1" dirty="0"/>
              <a:t>C</a:t>
            </a:r>
            <a:r>
              <a:rPr lang="hu-HU" dirty="0"/>
              <a:t> és </a:t>
            </a:r>
            <a:r>
              <a:rPr lang="hu-HU" b="1" dirty="0"/>
              <a:t>D</a:t>
            </a:r>
            <a:r>
              <a:rPr lang="hu-HU" dirty="0"/>
              <a:t> városokat </a:t>
            </a:r>
            <a:r>
              <a:rPr lang="hu-HU" b="1" dirty="0"/>
              <a:t>3</a:t>
            </a:r>
            <a:r>
              <a:rPr lang="hu-HU" dirty="0"/>
              <a:t> különböző út köt össze. Hányféleképpen juthatunk el</a:t>
            </a:r>
            <a:br>
              <a:rPr lang="hu-HU" dirty="0"/>
            </a:br>
            <a:r>
              <a:rPr lang="hu-HU" dirty="0"/>
              <a:t>	(i) az </a:t>
            </a:r>
            <a:r>
              <a:rPr lang="hu-HU" b="1" dirty="0"/>
              <a:t>A</a:t>
            </a:r>
            <a:r>
              <a:rPr lang="hu-HU" dirty="0"/>
              <a:t> városból a </a:t>
            </a:r>
            <a:r>
              <a:rPr lang="hu-HU" b="1" dirty="0"/>
              <a:t>C</a:t>
            </a:r>
            <a:r>
              <a:rPr lang="hu-HU" dirty="0"/>
              <a:t> városba?</a:t>
            </a:r>
            <a:br>
              <a:rPr lang="hu-HU" dirty="0"/>
            </a:br>
            <a:r>
              <a:rPr lang="hu-HU" dirty="0"/>
              <a:t>	(</a:t>
            </a:r>
            <a:r>
              <a:rPr lang="hu-HU" dirty="0" err="1"/>
              <a:t>ii</a:t>
            </a:r>
            <a:r>
              <a:rPr lang="hu-HU" dirty="0"/>
              <a:t>) az </a:t>
            </a:r>
            <a:r>
              <a:rPr lang="hu-HU" b="1" dirty="0"/>
              <a:t>A</a:t>
            </a:r>
            <a:r>
              <a:rPr lang="hu-HU" dirty="0"/>
              <a:t> városból a </a:t>
            </a:r>
            <a:r>
              <a:rPr lang="hu-HU" b="1" dirty="0"/>
              <a:t>D</a:t>
            </a:r>
            <a:r>
              <a:rPr lang="hu-HU" dirty="0"/>
              <a:t> városba?</a:t>
            </a:r>
          </a:p>
        </p:txBody>
      </p:sp>
      <p:grpSp>
        <p:nvGrpSpPr>
          <p:cNvPr id="13" name="Group 53"/>
          <p:cNvGrpSpPr>
            <a:grpSpLocks/>
          </p:cNvGrpSpPr>
          <p:nvPr/>
        </p:nvGrpSpPr>
        <p:grpSpPr bwMode="auto">
          <a:xfrm>
            <a:off x="1331640" y="4077072"/>
            <a:ext cx="5976937" cy="1008063"/>
            <a:chOff x="793" y="2478"/>
            <a:chExt cx="3765" cy="635"/>
          </a:xfrm>
        </p:grpSpPr>
        <p:grpSp>
          <p:nvGrpSpPr>
            <p:cNvPr id="14" name="Group 54"/>
            <p:cNvGrpSpPr>
              <a:grpSpLocks/>
            </p:cNvGrpSpPr>
            <p:nvPr/>
          </p:nvGrpSpPr>
          <p:grpSpPr bwMode="auto">
            <a:xfrm>
              <a:off x="793" y="2478"/>
              <a:ext cx="272" cy="231"/>
              <a:chOff x="1474" y="2341"/>
              <a:chExt cx="272" cy="231"/>
            </a:xfrm>
          </p:grpSpPr>
          <p:sp>
            <p:nvSpPr>
              <p:cNvPr id="34" name="Oval 55"/>
              <p:cNvSpPr>
                <a:spLocks noChangeArrowheads="1"/>
              </p:cNvSpPr>
              <p:nvPr/>
            </p:nvSpPr>
            <p:spPr bwMode="auto">
              <a:xfrm>
                <a:off x="1474" y="2341"/>
                <a:ext cx="227" cy="227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35" name="Text Box 56"/>
              <p:cNvSpPr txBox="1">
                <a:spLocks noChangeArrowheads="1"/>
              </p:cNvSpPr>
              <p:nvPr/>
            </p:nvSpPr>
            <p:spPr bwMode="auto">
              <a:xfrm>
                <a:off x="1474" y="2341"/>
                <a:ext cx="2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u-HU"/>
                  <a:t>A</a:t>
                </a:r>
              </a:p>
            </p:txBody>
          </p:sp>
        </p:grpSp>
        <p:grpSp>
          <p:nvGrpSpPr>
            <p:cNvPr id="15" name="Group 57"/>
            <p:cNvGrpSpPr>
              <a:grpSpLocks/>
            </p:cNvGrpSpPr>
            <p:nvPr/>
          </p:nvGrpSpPr>
          <p:grpSpPr bwMode="auto">
            <a:xfrm>
              <a:off x="1837" y="2478"/>
              <a:ext cx="272" cy="231"/>
              <a:chOff x="1474" y="2341"/>
              <a:chExt cx="272" cy="231"/>
            </a:xfrm>
          </p:grpSpPr>
          <p:sp>
            <p:nvSpPr>
              <p:cNvPr id="32" name="Oval 58"/>
              <p:cNvSpPr>
                <a:spLocks noChangeArrowheads="1"/>
              </p:cNvSpPr>
              <p:nvPr/>
            </p:nvSpPr>
            <p:spPr bwMode="auto">
              <a:xfrm>
                <a:off x="1474" y="2341"/>
                <a:ext cx="227" cy="227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33" name="Text Box 59"/>
              <p:cNvSpPr txBox="1">
                <a:spLocks noChangeArrowheads="1"/>
              </p:cNvSpPr>
              <p:nvPr/>
            </p:nvSpPr>
            <p:spPr bwMode="auto">
              <a:xfrm>
                <a:off x="1474" y="2341"/>
                <a:ext cx="2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u-HU"/>
                  <a:t>B</a:t>
                </a:r>
              </a:p>
            </p:txBody>
          </p:sp>
        </p:grpSp>
        <p:grpSp>
          <p:nvGrpSpPr>
            <p:cNvPr id="16" name="Group 60"/>
            <p:cNvGrpSpPr>
              <a:grpSpLocks/>
            </p:cNvGrpSpPr>
            <p:nvPr/>
          </p:nvGrpSpPr>
          <p:grpSpPr bwMode="auto">
            <a:xfrm>
              <a:off x="3016" y="2478"/>
              <a:ext cx="272" cy="231"/>
              <a:chOff x="1474" y="2341"/>
              <a:chExt cx="272" cy="231"/>
            </a:xfrm>
          </p:grpSpPr>
          <p:sp>
            <p:nvSpPr>
              <p:cNvPr id="30" name="Oval 61"/>
              <p:cNvSpPr>
                <a:spLocks noChangeArrowheads="1"/>
              </p:cNvSpPr>
              <p:nvPr/>
            </p:nvSpPr>
            <p:spPr bwMode="auto">
              <a:xfrm>
                <a:off x="1474" y="2341"/>
                <a:ext cx="227" cy="227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31" name="Text Box 62"/>
              <p:cNvSpPr txBox="1">
                <a:spLocks noChangeArrowheads="1"/>
              </p:cNvSpPr>
              <p:nvPr/>
            </p:nvSpPr>
            <p:spPr bwMode="auto">
              <a:xfrm>
                <a:off x="1474" y="2341"/>
                <a:ext cx="2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u-HU"/>
                  <a:t>C</a:t>
                </a:r>
              </a:p>
            </p:txBody>
          </p:sp>
        </p:grpSp>
        <p:grpSp>
          <p:nvGrpSpPr>
            <p:cNvPr id="17" name="Group 63"/>
            <p:cNvGrpSpPr>
              <a:grpSpLocks/>
            </p:cNvGrpSpPr>
            <p:nvPr/>
          </p:nvGrpSpPr>
          <p:grpSpPr bwMode="auto">
            <a:xfrm>
              <a:off x="4286" y="2478"/>
              <a:ext cx="272" cy="231"/>
              <a:chOff x="1474" y="2341"/>
              <a:chExt cx="272" cy="231"/>
            </a:xfrm>
          </p:grpSpPr>
          <p:sp>
            <p:nvSpPr>
              <p:cNvPr id="28" name="Oval 64"/>
              <p:cNvSpPr>
                <a:spLocks noChangeArrowheads="1"/>
              </p:cNvSpPr>
              <p:nvPr/>
            </p:nvSpPr>
            <p:spPr bwMode="auto">
              <a:xfrm>
                <a:off x="1474" y="2341"/>
                <a:ext cx="227" cy="227"/>
              </a:xfrm>
              <a:prstGeom prst="ellipse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9" name="Text Box 65"/>
              <p:cNvSpPr txBox="1">
                <a:spLocks noChangeArrowheads="1"/>
              </p:cNvSpPr>
              <p:nvPr/>
            </p:nvSpPr>
            <p:spPr bwMode="auto">
              <a:xfrm>
                <a:off x="1474" y="2341"/>
                <a:ext cx="2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u-HU"/>
                  <a:t>D</a:t>
                </a:r>
              </a:p>
            </p:txBody>
          </p:sp>
        </p:grpSp>
        <p:cxnSp>
          <p:nvCxnSpPr>
            <p:cNvPr id="18" name="AutoShape 66"/>
            <p:cNvCxnSpPr>
              <a:cxnSpLocks noChangeShapeType="1"/>
              <a:stCxn id="35" idx="0"/>
              <a:endCxn id="32" idx="1"/>
            </p:cNvCxnSpPr>
            <p:nvPr/>
          </p:nvCxnSpPr>
          <p:spPr bwMode="auto">
            <a:xfrm rot="5400000" flipV="1">
              <a:off x="1383" y="2024"/>
              <a:ext cx="33" cy="941"/>
            </a:xfrm>
            <a:prstGeom prst="curvedConnector3">
              <a:avLst>
                <a:gd name="adj1" fmla="val -43636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9" name="Line 67"/>
            <p:cNvSpPr>
              <a:spLocks noChangeShapeType="1"/>
            </p:cNvSpPr>
            <p:nvPr/>
          </p:nvSpPr>
          <p:spPr bwMode="auto">
            <a:xfrm>
              <a:off x="1020" y="2569"/>
              <a:ext cx="8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cxnSp>
          <p:nvCxnSpPr>
            <p:cNvPr id="20" name="AutoShape 68"/>
            <p:cNvCxnSpPr>
              <a:cxnSpLocks noChangeShapeType="1"/>
              <a:stCxn id="35" idx="2"/>
              <a:endCxn id="32" idx="3"/>
            </p:cNvCxnSpPr>
            <p:nvPr/>
          </p:nvCxnSpPr>
          <p:spPr bwMode="auto">
            <a:xfrm rot="5400000" flipH="1" flipV="1">
              <a:off x="1381" y="2220"/>
              <a:ext cx="37" cy="941"/>
            </a:xfrm>
            <a:prstGeom prst="curvedConnector3">
              <a:avLst>
                <a:gd name="adj1" fmla="val -38919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1" name="AutoShape 69"/>
            <p:cNvCxnSpPr>
              <a:cxnSpLocks noChangeShapeType="1"/>
              <a:stCxn id="35" idx="2"/>
            </p:cNvCxnSpPr>
            <p:nvPr/>
          </p:nvCxnSpPr>
          <p:spPr bwMode="auto">
            <a:xfrm rot="16200000" flipH="1">
              <a:off x="977" y="2661"/>
              <a:ext cx="404" cy="499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2" name="AutoShape 70"/>
            <p:cNvCxnSpPr>
              <a:cxnSpLocks noChangeShapeType="1"/>
              <a:endCxn id="32" idx="4"/>
            </p:cNvCxnSpPr>
            <p:nvPr/>
          </p:nvCxnSpPr>
          <p:spPr bwMode="auto">
            <a:xfrm flipV="1">
              <a:off x="1428" y="2705"/>
              <a:ext cx="523" cy="40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3" name="AutoShape 71"/>
            <p:cNvCxnSpPr>
              <a:cxnSpLocks noChangeShapeType="1"/>
              <a:stCxn id="33" idx="0"/>
              <a:endCxn id="30" idx="1"/>
            </p:cNvCxnSpPr>
            <p:nvPr/>
          </p:nvCxnSpPr>
          <p:spPr bwMode="auto">
            <a:xfrm rot="5400000" flipV="1">
              <a:off x="2494" y="1957"/>
              <a:ext cx="33" cy="1076"/>
            </a:xfrm>
            <a:prstGeom prst="curvedConnector3">
              <a:avLst>
                <a:gd name="adj1" fmla="val -43636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4" name="AutoShape 72"/>
            <p:cNvCxnSpPr>
              <a:cxnSpLocks noChangeShapeType="1"/>
              <a:stCxn id="33" idx="2"/>
              <a:endCxn id="31" idx="1"/>
            </p:cNvCxnSpPr>
            <p:nvPr/>
          </p:nvCxnSpPr>
          <p:spPr bwMode="auto">
            <a:xfrm rot="5400000" flipH="1" flipV="1">
              <a:off x="2437" y="2130"/>
              <a:ext cx="115" cy="1043"/>
            </a:xfrm>
            <a:prstGeom prst="curvedConnector4">
              <a:avLst>
                <a:gd name="adj1" fmla="val -125218"/>
                <a:gd name="adj2" fmla="val 56569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5" name="AutoShape 73"/>
            <p:cNvCxnSpPr>
              <a:cxnSpLocks noChangeShapeType="1"/>
              <a:stCxn id="31" idx="0"/>
              <a:endCxn id="28" idx="2"/>
            </p:cNvCxnSpPr>
            <p:nvPr/>
          </p:nvCxnSpPr>
          <p:spPr bwMode="auto">
            <a:xfrm rot="5400000" flipV="1">
              <a:off x="3662" y="1968"/>
              <a:ext cx="114" cy="1134"/>
            </a:xfrm>
            <a:prstGeom prst="curvedConnector4">
              <a:avLst>
                <a:gd name="adj1" fmla="val -126315"/>
                <a:gd name="adj2" fmla="val 5599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" name="AutoShape 74"/>
            <p:cNvCxnSpPr>
              <a:cxnSpLocks noChangeShapeType="1"/>
              <a:stCxn id="31" idx="2"/>
              <a:endCxn id="29" idx="2"/>
            </p:cNvCxnSpPr>
            <p:nvPr/>
          </p:nvCxnSpPr>
          <p:spPr bwMode="auto">
            <a:xfrm rot="16200000" flipH="1">
              <a:off x="3786" y="2075"/>
              <a:ext cx="1" cy="1270"/>
            </a:xfrm>
            <a:prstGeom prst="curvedConnector3">
              <a:avLst>
                <a:gd name="adj1" fmla="val 1440000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7" name="Freeform 75"/>
            <p:cNvSpPr>
              <a:spLocks/>
            </p:cNvSpPr>
            <p:nvPr/>
          </p:nvSpPr>
          <p:spPr bwMode="auto">
            <a:xfrm>
              <a:off x="3243" y="2659"/>
              <a:ext cx="1088" cy="91"/>
            </a:xfrm>
            <a:custGeom>
              <a:avLst/>
              <a:gdLst>
                <a:gd name="T0" fmla="*/ 0 w 1088"/>
                <a:gd name="T1" fmla="*/ 0 h 91"/>
                <a:gd name="T2" fmla="*/ 408 w 1088"/>
                <a:gd name="T3" fmla="*/ 91 h 91"/>
                <a:gd name="T4" fmla="*/ 1088 w 1088"/>
                <a:gd name="T5" fmla="*/ 0 h 91"/>
                <a:gd name="T6" fmla="*/ 0 60000 65536"/>
                <a:gd name="T7" fmla="*/ 0 60000 65536"/>
                <a:gd name="T8" fmla="*/ 0 60000 65536"/>
                <a:gd name="T9" fmla="*/ 0 w 1088"/>
                <a:gd name="T10" fmla="*/ 0 h 91"/>
                <a:gd name="T11" fmla="*/ 1088 w 1088"/>
                <a:gd name="T12" fmla="*/ 91 h 9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88" h="91">
                  <a:moveTo>
                    <a:pt x="0" y="0"/>
                  </a:moveTo>
                  <a:cubicBezTo>
                    <a:pt x="113" y="45"/>
                    <a:pt x="227" y="91"/>
                    <a:pt x="408" y="91"/>
                  </a:cubicBezTo>
                  <a:cubicBezTo>
                    <a:pt x="589" y="91"/>
                    <a:pt x="975" y="15"/>
                    <a:pt x="1088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36" name="Text Box 76"/>
          <p:cNvSpPr txBox="1">
            <a:spLocks noChangeArrowheads="1"/>
          </p:cNvSpPr>
          <p:nvPr/>
        </p:nvSpPr>
        <p:spPr bwMode="auto">
          <a:xfrm>
            <a:off x="296863" y="1052736"/>
            <a:ext cx="8496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sz="2000" b="1" dirty="0"/>
              <a:t>Általánosítás:</a:t>
            </a:r>
            <a:r>
              <a:rPr lang="hu-HU" sz="2000" dirty="0"/>
              <a:t> A szorzási szabályt általánosítsuk az A és B két </a:t>
            </a:r>
            <a:r>
              <a:rPr lang="hu-HU" sz="2000" dirty="0" smtClean="0"/>
              <a:t>halmaz </a:t>
            </a:r>
            <a:r>
              <a:rPr lang="hu-HU" sz="2000" dirty="0"/>
              <a:t>helyett tetszőleges számú </a:t>
            </a:r>
            <a:r>
              <a:rPr lang="hu-HU" sz="2000" dirty="0" smtClean="0"/>
              <a:t>halmazra!</a:t>
            </a:r>
            <a:endParaRPr lang="hu-HU" sz="2000" dirty="0"/>
          </a:p>
        </p:txBody>
      </p:sp>
      <p:sp>
        <p:nvSpPr>
          <p:cNvPr id="37" name="Rectangle 17"/>
          <p:cNvSpPr>
            <a:spLocks noChangeArrowheads="1"/>
          </p:cNvSpPr>
          <p:nvPr/>
        </p:nvSpPr>
        <p:spPr bwMode="auto">
          <a:xfrm>
            <a:off x="476250" y="277813"/>
            <a:ext cx="774065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0800"/>
          <a:lstStyle/>
          <a:p>
            <a:pPr>
              <a:defRPr/>
            </a:pPr>
            <a:r>
              <a:rPr lang="hu-H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A kombinatorika alapelvei: szorzás szabály </a:t>
            </a:r>
            <a:endParaRPr lang="en-US" sz="4200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38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542856" y="39539"/>
            <a:ext cx="2565648" cy="365125"/>
          </a:xfrm>
        </p:spPr>
        <p:txBody>
          <a:bodyPr/>
          <a:lstStyle/>
          <a:p>
            <a:r>
              <a:rPr lang="hu-HU" dirty="0" smtClean="0"/>
              <a:t>Kombinatorika elemei         </a:t>
            </a:r>
            <a:fld id="{022B571B-5BE0-484C-A4F8-67D481F8428A}" type="slidenum">
              <a:rPr lang="hu-HU" smtClean="0"/>
              <a:pPr/>
              <a:t>5</a:t>
            </a:fld>
            <a:r>
              <a:rPr lang="hu-HU" dirty="0" smtClean="0"/>
              <a:t>/24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66738" y="116632"/>
            <a:ext cx="7875587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hu-HU" sz="2400" dirty="0" smtClean="0">
                <a:solidFill>
                  <a:schemeClr val="tx2"/>
                </a:solidFill>
                <a:latin typeface="Tahoma" pitchFamily="34" charset="0"/>
              </a:rPr>
              <a:t>A kombinatorika alapvető műveletei és számításaik</a:t>
            </a:r>
            <a:endParaRPr lang="hu-HU" sz="2400" dirty="0">
              <a:solidFill>
                <a:schemeClr val="tx2"/>
              </a:solidFill>
              <a:latin typeface="Tahoma" pitchFamily="34" charset="0"/>
            </a:endParaRPr>
          </a:p>
        </p:txBody>
      </p:sp>
      <p:graphicFrame>
        <p:nvGraphicFramePr>
          <p:cNvPr id="33" name="Táblázat 32"/>
          <p:cNvGraphicFramePr>
            <a:graphicFrameLocks noGrp="1"/>
          </p:cNvGraphicFramePr>
          <p:nvPr/>
        </p:nvGraphicFramePr>
        <p:xfrm>
          <a:off x="755578" y="1340768"/>
          <a:ext cx="7704854" cy="3456383"/>
        </p:xfrm>
        <a:graphic>
          <a:graphicData uri="http://schemas.openxmlformats.org/drawingml/2006/table">
            <a:tbl>
              <a:tblPr/>
              <a:tblGrid>
                <a:gridCol w="1296143"/>
                <a:gridCol w="3384376"/>
                <a:gridCol w="3024335"/>
              </a:tblGrid>
              <a:tr h="4803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Ismétlés nélküli</a:t>
                      </a:r>
                      <a:endParaRPr lang="hu-H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Ismétléses</a:t>
                      </a:r>
                      <a:endParaRPr lang="hu-H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38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Permutáció</a:t>
                      </a:r>
                      <a:endParaRPr lang="hu-H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51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Variáció</a:t>
                      </a:r>
                      <a:endParaRPr lang="hu-H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6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Kombináció</a:t>
                      </a:r>
                      <a:endParaRPr lang="hu-H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47" name="Csoportba foglalás 46"/>
          <p:cNvGrpSpPr/>
          <p:nvPr/>
        </p:nvGrpSpPr>
        <p:grpSpPr>
          <a:xfrm>
            <a:off x="2123729" y="1916832"/>
            <a:ext cx="6264696" cy="2664296"/>
            <a:chOff x="2195736" y="1412776"/>
            <a:chExt cx="6264696" cy="2664296"/>
          </a:xfrm>
        </p:grpSpPr>
        <p:pic>
          <p:nvPicPr>
            <p:cNvPr id="40" name="Kép 39"/>
            <p:cNvPicPr/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83768" y="1556792"/>
              <a:ext cx="2520280" cy="432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" name="Kép 40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24128" y="1412776"/>
              <a:ext cx="2448272" cy="79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" name="Kép 41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95736" y="2348880"/>
              <a:ext cx="3168352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" name="Kép 42"/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660232" y="2420888"/>
              <a:ext cx="864096" cy="525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" name="Kép 43"/>
            <p:cNvPicPr/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411760" y="3356992"/>
              <a:ext cx="2736304" cy="720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" name="Kép 44"/>
            <p:cNvPicPr/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580112" y="3356992"/>
              <a:ext cx="2880320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542856" y="39539"/>
            <a:ext cx="2565648" cy="365125"/>
          </a:xfrm>
        </p:spPr>
        <p:txBody>
          <a:bodyPr/>
          <a:lstStyle/>
          <a:p>
            <a:r>
              <a:rPr lang="hu-HU" dirty="0" smtClean="0"/>
              <a:t>Kombinatorika elemei         </a:t>
            </a:r>
            <a:fld id="{022B571B-5BE0-484C-A4F8-67D481F8428A}" type="slidenum">
              <a:rPr lang="hu-HU" smtClean="0"/>
              <a:pPr/>
              <a:t>6</a:t>
            </a:fld>
            <a:r>
              <a:rPr lang="hu-HU" dirty="0" smtClean="0"/>
              <a:t>/24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431800" y="230188"/>
            <a:ext cx="7605713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hu-HU" sz="2800" dirty="0" smtClean="0">
                <a:solidFill>
                  <a:schemeClr val="tx2"/>
                </a:solidFill>
                <a:latin typeface="Tahoma" pitchFamily="34" charset="0"/>
              </a:rPr>
              <a:t>Ismétlés nélküli permutáció</a:t>
            </a:r>
            <a:endParaRPr lang="hu-HU" sz="2800" dirty="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180404" y="908050"/>
            <a:ext cx="8712076" cy="784830"/>
          </a:xfrm>
          <a:prstGeom prst="rect">
            <a:avLst/>
          </a:prstGeom>
          <a:solidFill>
            <a:srgbClr val="C6FEC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b="1" dirty="0">
                <a:solidFill>
                  <a:srgbClr val="FF3300"/>
                </a:solidFill>
                <a:cs typeface="Arial" charset="0"/>
              </a:rPr>
              <a:t>Példa.</a:t>
            </a:r>
          </a:p>
          <a:p>
            <a:pPr algn="just">
              <a:spcBef>
                <a:spcPct val="50000"/>
              </a:spcBef>
            </a:pPr>
            <a:r>
              <a:rPr lang="hu-HU" dirty="0">
                <a:cs typeface="Arial" charset="0"/>
              </a:rPr>
              <a:t>Egy futó versenyen r futó vesz részt. </a:t>
            </a:r>
            <a:r>
              <a:rPr lang="hu-HU" dirty="0" smtClean="0">
                <a:cs typeface="Arial" charset="0"/>
              </a:rPr>
              <a:t>Hány </a:t>
            </a:r>
            <a:r>
              <a:rPr lang="hu-HU" dirty="0">
                <a:cs typeface="Arial" charset="0"/>
              </a:rPr>
              <a:t>különböző befutási sorrend alakulhat ki?</a:t>
            </a: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71883" y="1844824"/>
            <a:ext cx="8964613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b="1" dirty="0">
                <a:cs typeface="Arial" charset="0"/>
              </a:rPr>
              <a:t>Megoldás</a:t>
            </a:r>
          </a:p>
          <a:p>
            <a:pPr algn="just">
              <a:spcBef>
                <a:spcPct val="50000"/>
              </a:spcBef>
            </a:pPr>
            <a:r>
              <a:rPr lang="hu-HU" dirty="0">
                <a:cs typeface="Arial" charset="0"/>
              </a:rPr>
              <a:t>Jelöljük </a:t>
            </a:r>
            <a:r>
              <a:rPr lang="hu-HU" b="1" dirty="0" err="1">
                <a:cs typeface="Arial" charset="0"/>
              </a:rPr>
              <a:t>P</a:t>
            </a:r>
            <a:r>
              <a:rPr lang="hu-HU" b="1" baseline="-25000" dirty="0" err="1">
                <a:cs typeface="Arial" charset="0"/>
              </a:rPr>
              <a:t>r</a:t>
            </a:r>
            <a:r>
              <a:rPr lang="hu-HU" dirty="0" err="1">
                <a:cs typeface="Arial" charset="0"/>
              </a:rPr>
              <a:t>-rel</a:t>
            </a:r>
            <a:r>
              <a:rPr lang="hu-HU" dirty="0">
                <a:cs typeface="Arial" charset="0"/>
              </a:rPr>
              <a:t> a keresett befutási sorrendek számát általánosan. Vizsgáljuk kis r résztvevőszám esetén  </a:t>
            </a:r>
            <a:r>
              <a:rPr lang="hu-HU" dirty="0" err="1">
                <a:cs typeface="Arial" charset="0"/>
              </a:rPr>
              <a:t>P</a:t>
            </a:r>
            <a:r>
              <a:rPr lang="hu-HU" baseline="-25000" dirty="0" err="1">
                <a:cs typeface="Arial" charset="0"/>
              </a:rPr>
              <a:t>r</a:t>
            </a:r>
            <a:r>
              <a:rPr lang="hu-HU" dirty="0">
                <a:cs typeface="Arial" charset="0"/>
              </a:rPr>
              <a:t> értékének meghatározását!</a:t>
            </a: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79512" y="3789040"/>
            <a:ext cx="511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>
                <a:cs typeface="Arial" charset="0"/>
              </a:rPr>
              <a:t>Legyen a résztvevők száma r=3. </a:t>
            </a:r>
          </a:p>
        </p:txBody>
      </p:sp>
      <p:graphicFrame>
        <p:nvGraphicFramePr>
          <p:cNvPr id="23" name="Object 7"/>
          <p:cNvGraphicFramePr>
            <a:graphicFrameLocks noChangeAspect="1"/>
          </p:cNvGraphicFramePr>
          <p:nvPr/>
        </p:nvGraphicFramePr>
        <p:xfrm>
          <a:off x="277688" y="4349774"/>
          <a:ext cx="792163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3" imgW="672840" imgH="457200" progId="">
                  <p:embed/>
                </p:oleObj>
              </mc:Choice>
              <mc:Fallback>
                <p:oleObj name="Equation" r:id="rId3" imgW="672840" imgH="45720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688" y="4349774"/>
                        <a:ext cx="792163" cy="538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8"/>
          <p:cNvGraphicFramePr>
            <a:graphicFrameLocks noChangeAspect="1"/>
          </p:cNvGraphicFramePr>
          <p:nvPr/>
        </p:nvGraphicFramePr>
        <p:xfrm>
          <a:off x="1285751" y="4349774"/>
          <a:ext cx="792162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5" imgW="672840" imgH="457200" progId="">
                  <p:embed/>
                </p:oleObj>
              </mc:Choice>
              <mc:Fallback>
                <p:oleObj name="Equation" r:id="rId5" imgW="672840" imgH="457200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751" y="4349774"/>
                        <a:ext cx="792162" cy="538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9"/>
          <p:cNvGraphicFramePr>
            <a:graphicFrameLocks noChangeAspect="1"/>
          </p:cNvGraphicFramePr>
          <p:nvPr/>
        </p:nvGraphicFramePr>
        <p:xfrm>
          <a:off x="277688" y="5070499"/>
          <a:ext cx="792163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7" imgW="672840" imgH="457200" progId="">
                  <p:embed/>
                </p:oleObj>
              </mc:Choice>
              <mc:Fallback>
                <p:oleObj name="Equation" r:id="rId7" imgW="672840" imgH="457200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688" y="5070499"/>
                        <a:ext cx="792163" cy="538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0"/>
          <p:cNvGraphicFramePr>
            <a:graphicFrameLocks noChangeAspect="1"/>
          </p:cNvGraphicFramePr>
          <p:nvPr/>
        </p:nvGraphicFramePr>
        <p:xfrm>
          <a:off x="1285751" y="5070499"/>
          <a:ext cx="792162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9" imgW="672840" imgH="457200" progId="">
                  <p:embed/>
                </p:oleObj>
              </mc:Choice>
              <mc:Fallback>
                <p:oleObj name="Equation" r:id="rId9" imgW="672840" imgH="457200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751" y="5070499"/>
                        <a:ext cx="792162" cy="538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11"/>
          <p:cNvGraphicFramePr>
            <a:graphicFrameLocks noChangeAspect="1"/>
          </p:cNvGraphicFramePr>
          <p:nvPr/>
        </p:nvGraphicFramePr>
        <p:xfrm>
          <a:off x="277688" y="5699149"/>
          <a:ext cx="792163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11" imgW="672840" imgH="457200" progId="">
                  <p:embed/>
                </p:oleObj>
              </mc:Choice>
              <mc:Fallback>
                <p:oleObj name="Equation" r:id="rId11" imgW="672840" imgH="457200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688" y="5699149"/>
                        <a:ext cx="792163" cy="538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12"/>
          <p:cNvGraphicFramePr>
            <a:graphicFrameLocks noChangeAspect="1"/>
          </p:cNvGraphicFramePr>
          <p:nvPr/>
        </p:nvGraphicFramePr>
        <p:xfrm>
          <a:off x="1285751" y="5699149"/>
          <a:ext cx="792162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13" imgW="672840" imgH="457200" progId="">
                  <p:embed/>
                </p:oleObj>
              </mc:Choice>
              <mc:Fallback>
                <p:oleObj name="Equation" r:id="rId13" imgW="672840" imgH="457200" progId="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751" y="5699149"/>
                        <a:ext cx="792162" cy="538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2295401" y="4422799"/>
            <a:ext cx="6264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Az 1 rajtszámú futó az első helyen végzett </a:t>
            </a:r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2295401" y="5143524"/>
            <a:ext cx="6264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A 2 rajtszámú futó az első helyen végzett </a:t>
            </a:r>
          </a:p>
        </p:txBody>
      </p:sp>
      <p:sp>
        <p:nvSpPr>
          <p:cNvPr id="31" name="Text Box 15"/>
          <p:cNvSpPr txBox="1">
            <a:spLocks noChangeArrowheads="1"/>
          </p:cNvSpPr>
          <p:nvPr/>
        </p:nvSpPr>
        <p:spPr bwMode="auto">
          <a:xfrm>
            <a:off x="2295401" y="5726137"/>
            <a:ext cx="6264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A 3 rajtszámú futó az első helyen végzett </a:t>
            </a:r>
          </a:p>
        </p:txBody>
      </p:sp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6803901" y="4688929"/>
            <a:ext cx="2160587" cy="1476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Összesen </a:t>
            </a:r>
          </a:p>
          <a:p>
            <a:pPr algn="ctr">
              <a:spcBef>
                <a:spcPct val="50000"/>
              </a:spcBef>
            </a:pPr>
            <a:r>
              <a:rPr lang="hu-HU"/>
              <a:t>P</a:t>
            </a:r>
            <a:r>
              <a:rPr lang="hu-HU" baseline="-25000"/>
              <a:t>3</a:t>
            </a:r>
            <a:r>
              <a:rPr lang="hu-HU"/>
              <a:t>=6=3</a:t>
            </a:r>
            <a:r>
              <a:rPr lang="en-US">
                <a:cs typeface="Arial" charset="0"/>
              </a:rPr>
              <a:t>·</a:t>
            </a:r>
            <a:r>
              <a:rPr lang="hu-HU">
                <a:cs typeface="Arial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hu-HU">
                <a:cs typeface="Arial" charset="0"/>
              </a:rPr>
              <a:t>befutási sorrend lehetséges.</a:t>
            </a:r>
            <a:endParaRPr lang="en-US">
              <a:cs typeface="Arial" charset="0"/>
            </a:endParaRPr>
          </a:p>
        </p:txBody>
      </p:sp>
      <p:sp>
        <p:nvSpPr>
          <p:cNvPr id="33" name="Text Box 17"/>
          <p:cNvSpPr txBox="1">
            <a:spLocks noChangeArrowheads="1"/>
          </p:cNvSpPr>
          <p:nvPr/>
        </p:nvSpPr>
        <p:spPr bwMode="auto">
          <a:xfrm>
            <a:off x="179513" y="2996952"/>
            <a:ext cx="5256584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/>
              <a:t>r=2 résztvevő sorrendje kétféle lehet: (1,2) és (2,1).</a:t>
            </a: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5724128" y="2852936"/>
            <a:ext cx="2664296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dirty="0"/>
              <a:t>Összesen </a:t>
            </a:r>
            <a:r>
              <a:rPr lang="hu-HU" dirty="0" smtClean="0"/>
              <a:t> P</a:t>
            </a:r>
            <a:r>
              <a:rPr lang="hu-HU" baseline="-25000" dirty="0" smtClean="0"/>
              <a:t>2</a:t>
            </a:r>
            <a:r>
              <a:rPr lang="hu-HU" dirty="0" smtClean="0"/>
              <a:t>=</a:t>
            </a:r>
            <a:r>
              <a:rPr lang="hu-HU" dirty="0" smtClean="0">
                <a:cs typeface="Arial" charset="0"/>
              </a:rPr>
              <a:t>2 befutási sorrend lehetséges</a:t>
            </a:r>
            <a:r>
              <a:rPr lang="hu-HU" dirty="0">
                <a:cs typeface="Arial" charset="0"/>
              </a:rPr>
              <a:t>.</a:t>
            </a:r>
            <a:endParaRPr lang="en-US" dirty="0">
              <a:cs typeface="Arial" charset="0"/>
            </a:endParaRPr>
          </a:p>
        </p:txBody>
      </p:sp>
      <p:cxnSp>
        <p:nvCxnSpPr>
          <p:cNvPr id="36" name="Egyenes összekötő 35"/>
          <p:cNvCxnSpPr/>
          <p:nvPr/>
        </p:nvCxnSpPr>
        <p:spPr>
          <a:xfrm>
            <a:off x="0" y="364502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542856" y="39539"/>
            <a:ext cx="2565648" cy="365125"/>
          </a:xfrm>
        </p:spPr>
        <p:txBody>
          <a:bodyPr/>
          <a:lstStyle/>
          <a:p>
            <a:r>
              <a:rPr lang="hu-HU" dirty="0" smtClean="0"/>
              <a:t>Kombinatorika elemei         </a:t>
            </a:r>
            <a:fld id="{022B571B-5BE0-484C-A4F8-67D481F8428A}" type="slidenum">
              <a:rPr lang="hu-HU" smtClean="0"/>
              <a:pPr/>
              <a:t>7</a:t>
            </a:fld>
            <a:r>
              <a:rPr lang="hu-HU" dirty="0" smtClean="0"/>
              <a:t>/24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2" grpId="0"/>
      <p:bldP spid="29" grpId="0"/>
      <p:bldP spid="30" grpId="0"/>
      <p:bldP spid="31" grpId="0"/>
      <p:bldP spid="32" grpId="0" animBg="1"/>
      <p:bldP spid="33" grpId="0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431800" y="230188"/>
            <a:ext cx="7605713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hu-HU" sz="2800" dirty="0" smtClean="0">
                <a:solidFill>
                  <a:schemeClr val="tx2"/>
                </a:solidFill>
                <a:latin typeface="Tahoma" pitchFamily="34" charset="0"/>
              </a:rPr>
              <a:t>Ismétlés nélküli permutáció</a:t>
            </a:r>
            <a:endParaRPr lang="hu-HU" sz="2800" dirty="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107504" y="1916832"/>
            <a:ext cx="8893175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>
                <a:cs typeface="Arial" charset="0"/>
              </a:rPr>
              <a:t>Az </a:t>
            </a:r>
            <a:r>
              <a:rPr lang="hu-HU" b="1" dirty="0">
                <a:cs typeface="Arial" charset="0"/>
              </a:rPr>
              <a:t>A</a:t>
            </a:r>
            <a:r>
              <a:rPr lang="hu-HU" b="1" baseline="-25000" dirty="0">
                <a:cs typeface="Arial" charset="0"/>
              </a:rPr>
              <a:t>1</a:t>
            </a:r>
            <a:r>
              <a:rPr lang="hu-HU" dirty="0">
                <a:cs typeface="Arial" charset="0"/>
              </a:rPr>
              <a:t>, </a:t>
            </a:r>
            <a:r>
              <a:rPr lang="hu-HU" b="1" dirty="0">
                <a:cs typeface="Arial" charset="0"/>
              </a:rPr>
              <a:t>A</a:t>
            </a:r>
            <a:r>
              <a:rPr lang="hu-HU" b="1" baseline="-25000" dirty="0">
                <a:cs typeface="Arial" charset="0"/>
              </a:rPr>
              <a:t>2</a:t>
            </a:r>
            <a:r>
              <a:rPr lang="hu-HU" dirty="0">
                <a:cs typeface="Arial" charset="0"/>
              </a:rPr>
              <a:t>, </a:t>
            </a:r>
            <a:r>
              <a:rPr lang="hu-HU" b="1" dirty="0">
                <a:cs typeface="Arial" charset="0"/>
              </a:rPr>
              <a:t>A</a:t>
            </a:r>
            <a:r>
              <a:rPr lang="hu-HU" b="1" baseline="-25000" dirty="0">
                <a:cs typeface="Arial" charset="0"/>
              </a:rPr>
              <a:t>3</a:t>
            </a:r>
            <a:r>
              <a:rPr lang="hu-HU" dirty="0">
                <a:cs typeface="Arial" charset="0"/>
              </a:rPr>
              <a:t> és </a:t>
            </a:r>
            <a:r>
              <a:rPr lang="hu-HU" b="1" dirty="0">
                <a:cs typeface="Arial" charset="0"/>
              </a:rPr>
              <a:t>A</a:t>
            </a:r>
            <a:r>
              <a:rPr lang="hu-HU" b="1" baseline="-25000" dirty="0">
                <a:cs typeface="Arial" charset="0"/>
              </a:rPr>
              <a:t>4</a:t>
            </a:r>
            <a:r>
              <a:rPr lang="hu-HU" dirty="0">
                <a:cs typeface="Arial" charset="0"/>
              </a:rPr>
              <a:t> </a:t>
            </a:r>
            <a:r>
              <a:rPr lang="hu-HU" dirty="0" smtClean="0">
                <a:cs typeface="Arial" charset="0"/>
              </a:rPr>
              <a:t> tevékenységek </a:t>
            </a:r>
            <a:r>
              <a:rPr lang="hu-HU" dirty="0">
                <a:cs typeface="Arial" charset="0"/>
              </a:rPr>
              <a:t>jelentése rendre a következő:</a:t>
            </a:r>
          </a:p>
          <a:p>
            <a:pPr>
              <a:spcBef>
                <a:spcPct val="50000"/>
              </a:spcBef>
            </a:pPr>
            <a:r>
              <a:rPr lang="hu-HU" b="1" dirty="0" err="1">
                <a:cs typeface="Arial" charset="0"/>
              </a:rPr>
              <a:t>A</a:t>
            </a:r>
            <a:r>
              <a:rPr lang="hu-HU" b="1" baseline="-25000" dirty="0" err="1">
                <a:cs typeface="Arial" charset="0"/>
              </a:rPr>
              <a:t>k</a:t>
            </a:r>
            <a:r>
              <a:rPr lang="hu-HU" dirty="0">
                <a:cs typeface="Arial" charset="0"/>
              </a:rPr>
              <a:t> jelentése: a </a:t>
            </a:r>
            <a:r>
              <a:rPr lang="hu-HU" b="1" dirty="0" err="1">
                <a:cs typeface="Arial" charset="0"/>
              </a:rPr>
              <a:t>k-adik</a:t>
            </a:r>
            <a:r>
              <a:rPr lang="hu-HU" b="1" dirty="0">
                <a:cs typeface="Arial" charset="0"/>
              </a:rPr>
              <a:t> helyre</a:t>
            </a:r>
            <a:r>
              <a:rPr lang="hu-HU" dirty="0">
                <a:cs typeface="Arial" charset="0"/>
              </a:rPr>
              <a:t> választunk egy nevet a befutók közül.</a:t>
            </a:r>
          </a:p>
          <a:p>
            <a:pPr>
              <a:spcBef>
                <a:spcPct val="50000"/>
              </a:spcBef>
            </a:pPr>
            <a:r>
              <a:rPr lang="hu-HU" dirty="0">
                <a:cs typeface="Arial" charset="0"/>
              </a:rPr>
              <a:t>Kezdjük a választást az első hellyel! Az </a:t>
            </a:r>
            <a:r>
              <a:rPr lang="hu-HU" b="1" dirty="0">
                <a:cs typeface="Arial" charset="0"/>
              </a:rPr>
              <a:t>A</a:t>
            </a:r>
            <a:r>
              <a:rPr lang="hu-HU" b="1" baseline="-25000" dirty="0">
                <a:cs typeface="Arial" charset="0"/>
              </a:rPr>
              <a:t>1</a:t>
            </a:r>
            <a:r>
              <a:rPr lang="hu-HU" dirty="0">
                <a:cs typeface="Arial" charset="0"/>
              </a:rPr>
              <a:t> tevékenységet 4-féleképpen hajthatjuk végre, mert az 1, 2, 3 és 4 versenyzők bármelyikét tehetjük az első helyre.</a:t>
            </a:r>
            <a:br>
              <a:rPr lang="hu-HU" dirty="0">
                <a:cs typeface="Arial" charset="0"/>
              </a:rPr>
            </a:br>
            <a:r>
              <a:rPr lang="hu-HU" dirty="0">
                <a:cs typeface="Arial" charset="0"/>
              </a:rPr>
              <a:t>Ezért </a:t>
            </a:r>
            <a:r>
              <a:rPr lang="hu-HU" b="1" dirty="0" smtClean="0">
                <a:cs typeface="Arial" charset="0"/>
              </a:rPr>
              <a:t>|A</a:t>
            </a:r>
            <a:r>
              <a:rPr lang="hu-HU" b="1" baseline="-25000" dirty="0" smtClean="0">
                <a:cs typeface="Arial" charset="0"/>
              </a:rPr>
              <a:t>1</a:t>
            </a:r>
            <a:r>
              <a:rPr lang="hu-HU" b="1" dirty="0" smtClean="0">
                <a:cs typeface="Arial" charset="0"/>
              </a:rPr>
              <a:t>|=4</a:t>
            </a:r>
            <a:r>
              <a:rPr lang="hu-HU" dirty="0">
                <a:cs typeface="Arial" charset="0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hu-HU" dirty="0">
                <a:cs typeface="Arial" charset="0"/>
              </a:rPr>
              <a:t>Ha választottunk egy versenyzőt az első helyre, akkor a második helyre választhatunk a megmaradt 3 versenyző közül, ezért </a:t>
            </a:r>
            <a:r>
              <a:rPr lang="hu-HU" b="1" dirty="0" smtClean="0">
                <a:cs typeface="Arial" charset="0"/>
              </a:rPr>
              <a:t>|A</a:t>
            </a:r>
            <a:r>
              <a:rPr lang="hu-HU" b="1" baseline="-25000" dirty="0" smtClean="0">
                <a:cs typeface="Arial" charset="0"/>
              </a:rPr>
              <a:t>2</a:t>
            </a:r>
            <a:r>
              <a:rPr lang="hu-HU" b="1" dirty="0" smtClean="0">
                <a:cs typeface="Arial" charset="0"/>
              </a:rPr>
              <a:t>|=3</a:t>
            </a:r>
            <a:r>
              <a:rPr lang="hu-HU" b="1" dirty="0">
                <a:cs typeface="Arial" charset="0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hu-HU" dirty="0">
                <a:cs typeface="Arial" charset="0"/>
              </a:rPr>
              <a:t>Ha választottunk versenyzőt az első helyre és a második helyre is, akkor a harmadik helyre választhatunk a megmaradt 2 versenyző közül, ezért </a:t>
            </a:r>
            <a:r>
              <a:rPr lang="hu-HU" b="1" dirty="0" smtClean="0">
                <a:cs typeface="Arial" charset="0"/>
              </a:rPr>
              <a:t>|A</a:t>
            </a:r>
            <a:r>
              <a:rPr lang="hu-HU" b="1" baseline="-25000" dirty="0" smtClean="0">
                <a:cs typeface="Arial" charset="0"/>
              </a:rPr>
              <a:t>3</a:t>
            </a:r>
            <a:r>
              <a:rPr lang="hu-HU" b="1" dirty="0" smtClean="0">
                <a:cs typeface="Arial" charset="0"/>
              </a:rPr>
              <a:t>|=2</a:t>
            </a:r>
            <a:r>
              <a:rPr lang="hu-HU" b="1" dirty="0">
                <a:cs typeface="Arial" charset="0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hu-HU" dirty="0">
                <a:cs typeface="Arial" charset="0"/>
              </a:rPr>
              <a:t>Ha választottunk versenyzőt az első helyre, a második és a harmadik helyre is, akkor a negyedik helyre a megmaradt 1 versenyzőt tehetjük csak, ezért </a:t>
            </a:r>
            <a:r>
              <a:rPr lang="hu-HU" b="1" dirty="0" smtClean="0">
                <a:cs typeface="Arial" charset="0"/>
              </a:rPr>
              <a:t>|A</a:t>
            </a:r>
            <a:r>
              <a:rPr lang="hu-HU" b="1" baseline="-25000" dirty="0" smtClean="0">
                <a:cs typeface="Arial" charset="0"/>
              </a:rPr>
              <a:t>4</a:t>
            </a:r>
            <a:r>
              <a:rPr lang="hu-HU" b="1" dirty="0" smtClean="0">
                <a:cs typeface="Arial" charset="0"/>
              </a:rPr>
              <a:t>|=1</a:t>
            </a:r>
            <a:r>
              <a:rPr lang="hu-HU" b="1" dirty="0">
                <a:cs typeface="Arial" charset="0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hu-HU" dirty="0">
                <a:cs typeface="Arial" charset="0"/>
              </a:rPr>
              <a:t>A szorzás szabály alapján</a:t>
            </a:r>
            <a:r>
              <a:rPr lang="hu-HU" b="1" dirty="0">
                <a:cs typeface="Arial" charset="0"/>
              </a:rPr>
              <a:t> </a:t>
            </a:r>
            <a:r>
              <a:rPr lang="hu-HU" dirty="0"/>
              <a:t>P</a:t>
            </a:r>
            <a:r>
              <a:rPr lang="hu-HU" baseline="-25000" dirty="0"/>
              <a:t>4</a:t>
            </a:r>
            <a:r>
              <a:rPr lang="hu-HU" dirty="0"/>
              <a:t>=4 </a:t>
            </a:r>
            <a:r>
              <a:rPr lang="en-US" dirty="0"/>
              <a:t>·</a:t>
            </a:r>
            <a:r>
              <a:rPr lang="hu-HU" dirty="0"/>
              <a:t> 3 </a:t>
            </a:r>
            <a:r>
              <a:rPr lang="en-US" dirty="0">
                <a:cs typeface="Arial" charset="0"/>
              </a:rPr>
              <a:t>·</a:t>
            </a:r>
            <a:r>
              <a:rPr lang="hu-HU" dirty="0">
                <a:cs typeface="Arial" charset="0"/>
              </a:rPr>
              <a:t> 2 </a:t>
            </a:r>
            <a:r>
              <a:rPr lang="en-US" dirty="0"/>
              <a:t>·</a:t>
            </a:r>
            <a:r>
              <a:rPr lang="hu-HU" dirty="0">
                <a:cs typeface="Arial" charset="0"/>
              </a:rPr>
              <a:t> 1 = 24 befutási sorrend lehet 4 versenyző esetén.</a:t>
            </a: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179512" y="1052736"/>
            <a:ext cx="8569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b="1" dirty="0"/>
              <a:t>r=4</a:t>
            </a:r>
            <a:r>
              <a:rPr lang="hu-HU" dirty="0"/>
              <a:t> résztvevő esetén az összes eset felsorolása helyett alkalmazzuk inkább a szorzás szabályt!</a:t>
            </a:r>
          </a:p>
        </p:txBody>
      </p:sp>
      <p:sp>
        <p:nvSpPr>
          <p:cNvPr id="6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542856" y="39539"/>
            <a:ext cx="2565648" cy="365125"/>
          </a:xfrm>
        </p:spPr>
        <p:txBody>
          <a:bodyPr/>
          <a:lstStyle/>
          <a:p>
            <a:r>
              <a:rPr lang="hu-HU" dirty="0" smtClean="0"/>
              <a:t>Kombinatorika elemei         </a:t>
            </a:r>
            <a:fld id="{022B571B-5BE0-484C-A4F8-67D481F8428A}" type="slidenum">
              <a:rPr lang="hu-HU" smtClean="0"/>
              <a:pPr/>
              <a:t>8</a:t>
            </a:fld>
            <a:r>
              <a:rPr lang="hu-HU" dirty="0" smtClean="0"/>
              <a:t>/24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161925" y="1412776"/>
            <a:ext cx="8712200" cy="438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>
                <a:cs typeface="Arial" charset="0"/>
              </a:rPr>
              <a:t>Felbontjuk a tevékenységet r résztevékenységre! Jelöljük ezeket </a:t>
            </a:r>
            <a:r>
              <a:rPr lang="hu-HU" b="1" dirty="0">
                <a:cs typeface="Arial" charset="0"/>
              </a:rPr>
              <a:t>A</a:t>
            </a:r>
            <a:r>
              <a:rPr lang="hu-HU" b="1" baseline="-25000" dirty="0">
                <a:cs typeface="Arial" charset="0"/>
              </a:rPr>
              <a:t>1</a:t>
            </a:r>
            <a:r>
              <a:rPr lang="hu-HU" dirty="0">
                <a:cs typeface="Arial" charset="0"/>
              </a:rPr>
              <a:t>, </a:t>
            </a:r>
            <a:r>
              <a:rPr lang="hu-HU" b="1" dirty="0">
                <a:cs typeface="Arial" charset="0"/>
              </a:rPr>
              <a:t>A</a:t>
            </a:r>
            <a:r>
              <a:rPr lang="hu-HU" b="1" baseline="-25000" dirty="0">
                <a:cs typeface="Arial" charset="0"/>
              </a:rPr>
              <a:t>2</a:t>
            </a:r>
            <a:r>
              <a:rPr lang="hu-HU" dirty="0">
                <a:cs typeface="Arial" charset="0"/>
              </a:rPr>
              <a:t>, </a:t>
            </a:r>
            <a:r>
              <a:rPr lang="hu-HU" b="1" dirty="0">
                <a:cs typeface="Arial" charset="0"/>
              </a:rPr>
              <a:t>A</a:t>
            </a:r>
            <a:r>
              <a:rPr lang="hu-HU" b="1" baseline="-25000" dirty="0">
                <a:cs typeface="Arial" charset="0"/>
              </a:rPr>
              <a:t>3</a:t>
            </a:r>
            <a:r>
              <a:rPr lang="hu-HU" dirty="0">
                <a:cs typeface="Arial" charset="0"/>
              </a:rPr>
              <a:t> … </a:t>
            </a:r>
            <a:r>
              <a:rPr lang="hu-HU" b="1" dirty="0" err="1">
                <a:cs typeface="Arial" charset="0"/>
              </a:rPr>
              <a:t>A</a:t>
            </a:r>
            <a:r>
              <a:rPr lang="hu-HU" b="1" baseline="-25000" dirty="0" err="1">
                <a:cs typeface="Arial" charset="0"/>
              </a:rPr>
              <a:t>r</a:t>
            </a:r>
            <a:r>
              <a:rPr lang="hu-HU" dirty="0">
                <a:cs typeface="Arial" charset="0"/>
              </a:rPr>
              <a:t> –</a:t>
            </a:r>
            <a:r>
              <a:rPr lang="hu-HU" dirty="0" err="1">
                <a:cs typeface="Arial" charset="0"/>
              </a:rPr>
              <a:t>rel</a:t>
            </a:r>
            <a:r>
              <a:rPr lang="hu-HU" dirty="0">
                <a:cs typeface="Arial" charset="0"/>
              </a:rPr>
              <a:t>!</a:t>
            </a:r>
          </a:p>
          <a:p>
            <a:pPr>
              <a:spcBef>
                <a:spcPct val="50000"/>
              </a:spcBef>
            </a:pPr>
            <a:r>
              <a:rPr lang="hu-HU" dirty="0">
                <a:cs typeface="Arial" charset="0"/>
              </a:rPr>
              <a:t>Az </a:t>
            </a:r>
            <a:r>
              <a:rPr lang="hu-HU" b="1" dirty="0" err="1">
                <a:cs typeface="Arial" charset="0"/>
              </a:rPr>
              <a:t>A</a:t>
            </a:r>
            <a:r>
              <a:rPr lang="hu-HU" b="1" baseline="-25000" dirty="0" err="1">
                <a:cs typeface="Arial" charset="0"/>
              </a:rPr>
              <a:t>k</a:t>
            </a:r>
            <a:r>
              <a:rPr lang="hu-HU" dirty="0">
                <a:cs typeface="Arial" charset="0"/>
              </a:rPr>
              <a:t> tevékenység jelentse azt, hogy a </a:t>
            </a:r>
            <a:r>
              <a:rPr lang="hu-HU" b="1" dirty="0" err="1">
                <a:cs typeface="Arial" charset="0"/>
              </a:rPr>
              <a:t>k-adik</a:t>
            </a:r>
            <a:r>
              <a:rPr lang="hu-HU" b="1" dirty="0">
                <a:cs typeface="Arial" charset="0"/>
              </a:rPr>
              <a:t> helyre</a:t>
            </a:r>
            <a:r>
              <a:rPr lang="hu-HU" dirty="0">
                <a:cs typeface="Arial" charset="0"/>
              </a:rPr>
              <a:t> választunk egy nevet a befutók közül.</a:t>
            </a:r>
          </a:p>
          <a:p>
            <a:pPr>
              <a:spcBef>
                <a:spcPct val="50000"/>
              </a:spcBef>
            </a:pPr>
            <a:r>
              <a:rPr lang="hu-HU" dirty="0">
                <a:cs typeface="Arial" charset="0"/>
              </a:rPr>
              <a:t>A korábbi meggondolások alapján az első helyre r választási lehetőségünk van, tehát </a:t>
            </a:r>
            <a:r>
              <a:rPr lang="hu-HU" b="1" dirty="0" smtClean="0">
                <a:cs typeface="Arial" charset="0"/>
              </a:rPr>
              <a:t>|A</a:t>
            </a:r>
            <a:r>
              <a:rPr lang="hu-HU" b="1" baseline="-25000" dirty="0" smtClean="0">
                <a:cs typeface="Arial" charset="0"/>
              </a:rPr>
              <a:t>1</a:t>
            </a:r>
            <a:r>
              <a:rPr lang="hu-HU" b="1" dirty="0" smtClean="0">
                <a:cs typeface="Arial" charset="0"/>
              </a:rPr>
              <a:t>|=r</a:t>
            </a:r>
            <a:r>
              <a:rPr lang="hu-HU" dirty="0">
                <a:cs typeface="Arial" charset="0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hu-HU" dirty="0">
                <a:cs typeface="Arial" charset="0"/>
              </a:rPr>
              <a:t>Ha választottunk egy versenyzőt az első helyre, akkor a második helyre választhatunk a megmaradt (r-1) versenyző közül, ezért </a:t>
            </a:r>
            <a:r>
              <a:rPr lang="hu-HU" b="1" dirty="0" smtClean="0">
                <a:cs typeface="Arial" charset="0"/>
              </a:rPr>
              <a:t>|A</a:t>
            </a:r>
            <a:r>
              <a:rPr lang="hu-HU" b="1" baseline="-25000" dirty="0" smtClean="0">
                <a:cs typeface="Arial" charset="0"/>
              </a:rPr>
              <a:t>2</a:t>
            </a:r>
            <a:r>
              <a:rPr lang="hu-HU" b="1" dirty="0" smtClean="0">
                <a:cs typeface="Arial" charset="0"/>
              </a:rPr>
              <a:t>|=r</a:t>
            </a:r>
            <a:r>
              <a:rPr lang="hu-HU" b="1" dirty="0">
                <a:cs typeface="Arial" charset="0"/>
              </a:rPr>
              <a:t>−1.</a:t>
            </a:r>
          </a:p>
          <a:p>
            <a:pPr algn="just">
              <a:spcBef>
                <a:spcPct val="50000"/>
              </a:spcBef>
            </a:pPr>
            <a:r>
              <a:rPr lang="hu-HU" dirty="0">
                <a:cs typeface="Arial" charset="0"/>
              </a:rPr>
              <a:t>Ha választottunk versenyzőt az első helyre és második helyre is, akkor a harmadik helyre választhatunk a megmaradt 2 versenyző közül, ezért </a:t>
            </a:r>
            <a:r>
              <a:rPr lang="hu-HU" b="1" dirty="0" smtClean="0">
                <a:cs typeface="Arial" charset="0"/>
              </a:rPr>
              <a:t>|A</a:t>
            </a:r>
            <a:r>
              <a:rPr lang="hu-HU" b="1" baseline="-25000" dirty="0" smtClean="0">
                <a:cs typeface="Arial" charset="0"/>
              </a:rPr>
              <a:t>3</a:t>
            </a:r>
            <a:r>
              <a:rPr lang="hu-HU" b="1" dirty="0" smtClean="0">
                <a:cs typeface="Arial" charset="0"/>
              </a:rPr>
              <a:t>|=r</a:t>
            </a:r>
            <a:r>
              <a:rPr lang="hu-HU" b="1" dirty="0"/>
              <a:t>−</a:t>
            </a:r>
            <a:r>
              <a:rPr lang="hu-HU" b="1" dirty="0">
                <a:cs typeface="Arial" charset="0"/>
              </a:rPr>
              <a:t>2.</a:t>
            </a:r>
          </a:p>
          <a:p>
            <a:pPr algn="just">
              <a:spcBef>
                <a:spcPct val="50000"/>
              </a:spcBef>
            </a:pPr>
            <a:r>
              <a:rPr lang="hu-HU" dirty="0">
                <a:cs typeface="Arial" charset="0"/>
              </a:rPr>
              <a:t>Folytathatjuk a felsorolást úgy, hogy a választási lehetőségek száma minden esetben eggyel csökken.</a:t>
            </a:r>
          </a:p>
          <a:p>
            <a:pPr algn="just">
              <a:spcBef>
                <a:spcPct val="50000"/>
              </a:spcBef>
            </a:pPr>
            <a:r>
              <a:rPr lang="hu-HU" dirty="0">
                <a:cs typeface="Arial" charset="0"/>
              </a:rPr>
              <a:t>Ezért a végére éppen elfogynak a versenyzők, így </a:t>
            </a:r>
            <a:r>
              <a:rPr lang="hu-HU" b="1" dirty="0" smtClean="0">
                <a:cs typeface="Arial" charset="0"/>
              </a:rPr>
              <a:t>|</a:t>
            </a:r>
            <a:r>
              <a:rPr lang="hu-HU" b="1" dirty="0" err="1" smtClean="0">
                <a:cs typeface="Arial" charset="0"/>
              </a:rPr>
              <a:t>A</a:t>
            </a:r>
            <a:r>
              <a:rPr lang="hu-HU" b="1" baseline="-25000" dirty="0" err="1" smtClean="0">
                <a:cs typeface="Arial" charset="0"/>
              </a:rPr>
              <a:t>r</a:t>
            </a:r>
            <a:r>
              <a:rPr lang="hu-HU" b="1" dirty="0" smtClean="0">
                <a:cs typeface="Arial" charset="0"/>
              </a:rPr>
              <a:t>|=1</a:t>
            </a:r>
            <a:r>
              <a:rPr lang="hu-HU" b="1" dirty="0">
                <a:cs typeface="Arial" charset="0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hu-HU" dirty="0">
                <a:cs typeface="Arial" charset="0"/>
              </a:rPr>
              <a:t>A szorzás szabály alapján</a:t>
            </a:r>
            <a:r>
              <a:rPr lang="hu-HU" b="1" dirty="0">
                <a:cs typeface="Arial" charset="0"/>
              </a:rPr>
              <a:t> </a:t>
            </a:r>
            <a:r>
              <a:rPr lang="hu-HU" dirty="0" err="1"/>
              <a:t>P</a:t>
            </a:r>
            <a:r>
              <a:rPr lang="hu-HU" baseline="-25000" dirty="0" err="1"/>
              <a:t>r</a:t>
            </a:r>
            <a:r>
              <a:rPr lang="hu-HU" dirty="0"/>
              <a:t>= r </a:t>
            </a:r>
            <a:r>
              <a:rPr lang="en-US" dirty="0"/>
              <a:t>·</a:t>
            </a:r>
            <a:r>
              <a:rPr lang="hu-HU" dirty="0"/>
              <a:t> (r-1) </a:t>
            </a:r>
            <a:r>
              <a:rPr lang="en-US" dirty="0">
                <a:cs typeface="Arial" charset="0"/>
              </a:rPr>
              <a:t>·</a:t>
            </a:r>
            <a:r>
              <a:rPr lang="hu-HU" dirty="0">
                <a:cs typeface="Arial" charset="0"/>
              </a:rPr>
              <a:t> (r-2) </a:t>
            </a:r>
            <a:r>
              <a:rPr lang="en-US" dirty="0"/>
              <a:t>· ·</a:t>
            </a:r>
            <a:r>
              <a:rPr lang="hu-HU" dirty="0"/>
              <a:t>2 </a:t>
            </a:r>
            <a:r>
              <a:rPr lang="en-US" dirty="0"/>
              <a:t>·</a:t>
            </a:r>
            <a:r>
              <a:rPr lang="hu-HU" dirty="0">
                <a:cs typeface="Arial" charset="0"/>
              </a:rPr>
              <a:t> 1 = r! befutási sorrend lehet r versenyző esetén. Ahol r! jelölést  r faktoriálisnak olvassuk.</a:t>
            </a: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79388" y="836712"/>
            <a:ext cx="8569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hu-HU" b="1" dirty="0"/>
              <a:t>r</a:t>
            </a:r>
            <a:r>
              <a:rPr lang="hu-HU" dirty="0"/>
              <a:t> résztvevő esetén hasonló elgondolást követhetünk.</a:t>
            </a: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251520" y="44624"/>
            <a:ext cx="7605713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hu-HU" sz="2800" dirty="0" smtClean="0">
                <a:solidFill>
                  <a:schemeClr val="tx2"/>
                </a:solidFill>
                <a:latin typeface="Tahoma" pitchFamily="34" charset="0"/>
              </a:rPr>
              <a:t>Ismétlés nélküli permutáció</a:t>
            </a:r>
            <a:endParaRPr lang="hu-HU" sz="2800" dirty="0">
              <a:solidFill>
                <a:schemeClr val="tx2"/>
              </a:solidFill>
              <a:latin typeface="Tahoma" pitchFamily="34" charset="0"/>
            </a:endParaRPr>
          </a:p>
        </p:txBody>
      </p:sp>
      <p:sp>
        <p:nvSpPr>
          <p:cNvPr id="6" name="Dia számának helye 16"/>
          <p:cNvSpPr>
            <a:spLocks noGrp="1"/>
          </p:cNvSpPr>
          <p:nvPr>
            <p:ph type="sldNum" sz="quarter" idx="12"/>
          </p:nvPr>
        </p:nvSpPr>
        <p:spPr>
          <a:xfrm>
            <a:off x="6542856" y="39539"/>
            <a:ext cx="2565648" cy="365125"/>
          </a:xfrm>
        </p:spPr>
        <p:txBody>
          <a:bodyPr/>
          <a:lstStyle/>
          <a:p>
            <a:r>
              <a:rPr lang="hu-HU" dirty="0" smtClean="0"/>
              <a:t>Kombinatorika elemei         </a:t>
            </a:r>
            <a:fld id="{022B571B-5BE0-484C-A4F8-67D481F8428A}" type="slidenum">
              <a:rPr lang="hu-HU" smtClean="0"/>
              <a:pPr/>
              <a:t>9</a:t>
            </a:fld>
            <a:r>
              <a:rPr lang="hu-HU" dirty="0" smtClean="0"/>
              <a:t>/24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theme/theme1.xml><?xml version="1.0" encoding="utf-8"?>
<a:theme xmlns:a="http://schemas.openxmlformats.org/drawingml/2006/main" name="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7034</TotalTime>
  <Words>2705</Words>
  <Application>Microsoft Office PowerPoint</Application>
  <PresentationFormat>Diavetítés a képernyőre (4:3 oldalarány)</PresentationFormat>
  <Paragraphs>263</Paragraphs>
  <Slides>25</Slides>
  <Notes>0</Notes>
  <HiddenSlides>0</HiddenSlides>
  <MMClips>0</MMClips>
  <ScaleCrop>false</ScaleCrop>
  <HeadingPairs>
    <vt:vector size="6" baseType="variant">
      <vt:variant>
        <vt:lpstr>Téma</vt:lpstr>
      </vt:variant>
      <vt:variant>
        <vt:i4>2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28" baseType="lpstr">
      <vt:lpstr>Egyéni tervezés</vt:lpstr>
      <vt:lpstr>Office-téma</vt:lpstr>
      <vt:lpstr>Equation</vt:lpstr>
      <vt:lpstr>Valószínűségszámítás és statisztika  előadások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>PTE PMMK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Klincsik Mihály</dc:creator>
  <cp:lastModifiedBy>Mippi</cp:lastModifiedBy>
  <cp:revision>193</cp:revision>
  <dcterms:created xsi:type="dcterms:W3CDTF">2012-09-09T13:20:34Z</dcterms:created>
  <dcterms:modified xsi:type="dcterms:W3CDTF">2016-09-11T21:04:19Z</dcterms:modified>
</cp:coreProperties>
</file>