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620" r:id="rId3"/>
    <p:sldId id="637" r:id="rId4"/>
    <p:sldId id="621" r:id="rId5"/>
    <p:sldId id="622" r:id="rId6"/>
    <p:sldId id="624" r:id="rId7"/>
    <p:sldId id="626" r:id="rId8"/>
    <p:sldId id="625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</p:sldIdLst>
  <p:sldSz cx="9144000" cy="6858000" type="screen4x3"/>
  <p:notesSz cx="7099300" cy="10234613"/>
  <p:custShowLst>
    <p:custShow name="Egyéni diasor 1" id="0">
      <p:sldLst>
        <p:sld r:id="rId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66"/>
    <a:srgbClr val="FDFEC6"/>
    <a:srgbClr val="FDC6FE"/>
    <a:srgbClr val="FFE18D"/>
    <a:srgbClr val="99CCFF"/>
    <a:srgbClr val="99FF99"/>
    <a:srgbClr val="FEFFC5"/>
    <a:srgbClr val="DADA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7" autoAdjust="0"/>
    <p:restoredTop sz="94511" autoAdjust="0"/>
  </p:normalViewPr>
  <p:slideViewPr>
    <p:cSldViewPr>
      <p:cViewPr>
        <p:scale>
          <a:sx n="100" d="100"/>
          <a:sy n="100" d="100"/>
        </p:scale>
        <p:origin x="-564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792" y="-72"/>
      </p:cViewPr>
      <p:guideLst>
        <p:guide orient="horz" pos="3224"/>
        <p:guide pos="2237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Perjésiné dr. Hámori Ildikó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Multimédiás eszközök használat gépészmérnökök matematika oktatásában</a:t>
            </a:r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6F9E080A-9D5A-4D0E-AF5C-0F11094A5A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1107558E-D28F-4289-8623-0D2AD66C36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91129-A0F1-4572-8978-CDF624129DB7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u-HU" smtClean="0"/>
              <a:t>j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F6F0-1DCB-467A-BE27-87869DB9203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C1C25-717F-4665-BBC3-31A26CB2844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E911-6099-441A-B0FC-C15443191BF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E937-4BB4-4500-A4C3-5C2A2C668E5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77052-1858-41CB-95A4-30798B85A14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042C2-2F9B-4393-8EE2-7D1B7780374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DABF-6653-4434-8257-350937FFC29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54ADB-DA13-47AF-A6CC-30E1E1AC6F2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D257-B460-4327-8271-7395F792742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6CCB-632A-4A72-AB68-55E729F2671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522E-C1E8-4D52-9257-581956BF919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720ECD2-6A71-4BD0-89C6-7E067A39730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  <p:sp>
        <p:nvSpPr>
          <p:cNvPr id="4659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659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hyperlink" Target="http://vis.supstat.com/2013/04/buffons-needl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  <a:endParaRPr lang="hu-HU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7" name="Picture 14" descr="cime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46913" y="503238"/>
            <a:ext cx="1697037" cy="1709737"/>
          </a:xfrm>
          <a:noFill/>
        </p:spPr>
      </p:pic>
      <p:sp>
        <p:nvSpPr>
          <p:cNvPr id="206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323850"/>
            <a:ext cx="6391275" cy="134937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Valószínűségszámítás </a:t>
            </a:r>
            <a:br>
              <a:rPr lang="hu-H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és statisztika  előadások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90488" y="1808163"/>
            <a:ext cx="7091362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Mérnök informatikus </a:t>
            </a:r>
            <a:r>
              <a:rPr lang="hu-HU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BSc</a:t>
            </a:r>
            <a:r>
              <a:rPr lang="hu-HU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szak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PMKMANB011H</a:t>
            </a:r>
            <a:endParaRPr lang="hu-HU" sz="3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06375" y="2979738"/>
            <a:ext cx="8731250" cy="274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3. téma </a:t>
            </a:r>
          </a:p>
          <a:p>
            <a:pPr algn="ctr">
              <a:lnSpc>
                <a:spcPct val="120000"/>
              </a:lnSpc>
              <a:defRPr/>
            </a:pPr>
            <a:r>
              <a:rPr lang="hu-H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VALÓSZÍNŰSÉGEK SZÁMÍTÁSA GEOMETRIAI MÓDSZEREKKEL</a:t>
            </a:r>
          </a:p>
          <a:p>
            <a:pPr algn="just">
              <a:lnSpc>
                <a:spcPct val="120000"/>
              </a:lnSpc>
              <a:defRPr/>
            </a:pPr>
            <a:endParaRPr lang="hu-H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Találkozási probléma. Háromszög szerkeszthetőség valószínűsége. </a:t>
            </a:r>
            <a:r>
              <a:rPr lang="hu-HU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Buffon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féle tű probléma. </a:t>
            </a:r>
            <a:r>
              <a:rPr lang="hu-HU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Bertran-féle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paradoxon. Feladatok.</a:t>
            </a:r>
          </a:p>
        </p:txBody>
      </p:sp>
      <p:sp>
        <p:nvSpPr>
          <p:cNvPr id="16391" name="Text Box 20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1/17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339725" y="728663"/>
            <a:ext cx="86423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Elfogadva azt az elvet, miszerint a valószínűséget a relatív gyakoriság egyre jobban megközelíti, ha a kísérletek száma nagy, akkor ebből kiszámíthatjuk </a:t>
            </a:r>
            <a:r>
              <a:rPr lang="hu-HU">
                <a:latin typeface="GreekC"/>
                <a:cs typeface="Arial" pitchFamily="34" charset="0"/>
                <a:sym typeface="Symbol" pitchFamily="18" charset="2"/>
              </a:rPr>
              <a:t></a:t>
            </a:r>
            <a:r>
              <a:rPr lang="hu-HU" sz="1600"/>
              <a:t> </a:t>
            </a:r>
            <a:r>
              <a:rPr lang="hu-HU" sz="1600">
                <a:cs typeface="Arial" pitchFamily="34" charset="0"/>
              </a:rPr>
              <a:t>értékét közelítőleg. </a:t>
            </a:r>
            <a:endParaRPr lang="el-GR" sz="1600">
              <a:cs typeface="Arial" pitchFamily="34" charset="0"/>
            </a:endParaRPr>
          </a:p>
        </p:txBody>
      </p:sp>
      <p:graphicFrame>
        <p:nvGraphicFramePr>
          <p:cNvPr id="747525" name="Object 5"/>
          <p:cNvGraphicFramePr>
            <a:graphicFrameLocks noChangeAspect="1"/>
          </p:cNvGraphicFramePr>
          <p:nvPr/>
        </p:nvGraphicFramePr>
        <p:xfrm>
          <a:off x="2971800" y="1268413"/>
          <a:ext cx="2176463" cy="622300"/>
        </p:xfrm>
        <a:graphic>
          <a:graphicData uri="http://schemas.openxmlformats.org/presentationml/2006/ole">
            <p:oleObj spid="_x0000_s8194" name="Equation" r:id="rId3" imgW="1041120" imgH="431640" progId="">
              <p:embed/>
            </p:oleObj>
          </a:graphicData>
        </a:graphic>
      </p:graphicFrame>
      <p:sp>
        <p:nvSpPr>
          <p:cNvPr id="747526" name="Text Box 6"/>
          <p:cNvSpPr txBox="1">
            <a:spLocks noChangeArrowheads="1"/>
          </p:cNvSpPr>
          <p:nvPr/>
        </p:nvSpPr>
        <p:spPr bwMode="auto">
          <a:xfrm>
            <a:off x="250825" y="1808163"/>
            <a:ext cx="864235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Ahol </a:t>
            </a:r>
            <a:r>
              <a:rPr lang="hu-HU" sz="1600" b="1"/>
              <a:t>n</a:t>
            </a:r>
            <a:r>
              <a:rPr lang="hu-HU" sz="1600"/>
              <a:t> a kísérletek számát jelöli és k</a:t>
            </a:r>
            <a:r>
              <a:rPr lang="hu-HU" sz="1600" baseline="-25000"/>
              <a:t>A</a:t>
            </a:r>
            <a:r>
              <a:rPr lang="hu-HU" sz="1600"/>
              <a:t> jelöli, hogy hányszor találtuk el valamelyik egyenest a tűvel.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Erre felépítve több kísérletet is elvégeztek  </a:t>
            </a:r>
            <a:r>
              <a:rPr lang="hu-HU" sz="1600">
                <a:sym typeface="Symbol" pitchFamily="18" charset="2"/>
              </a:rPr>
              <a:t></a:t>
            </a:r>
            <a:r>
              <a:rPr lang="hu-HU" sz="1600"/>
              <a:t> </a:t>
            </a:r>
            <a:r>
              <a:rPr lang="hu-HU" sz="1600">
                <a:cs typeface="Arial" pitchFamily="34" charset="0"/>
              </a:rPr>
              <a:t>értékének közelítő kiszámítására. A következő táblázat tartalmazza ezen kísérletek főbb adatait: a kísérletező személyt, a tű hosszát, a dobások számát, a találatok számát és a </a:t>
            </a:r>
            <a:r>
              <a:rPr lang="hu-HU" sz="1600">
                <a:cs typeface="Arial" pitchFamily="34" charset="0"/>
                <a:sym typeface="Symbol" pitchFamily="18" charset="2"/>
              </a:rPr>
              <a:t></a:t>
            </a:r>
            <a:r>
              <a:rPr lang="hu-HU" sz="1600">
                <a:cs typeface="Arial" pitchFamily="34" charset="0"/>
              </a:rPr>
              <a:t>-re kapott közelítő értéket.</a:t>
            </a:r>
            <a:endParaRPr lang="el-GR" sz="1600">
              <a:latin typeface="GreekC"/>
              <a:cs typeface="Arial" pitchFamily="34" charset="0"/>
            </a:endParaRPr>
          </a:p>
        </p:txBody>
      </p:sp>
      <p:graphicFrame>
        <p:nvGraphicFramePr>
          <p:cNvPr id="747527" name="Group 7"/>
          <p:cNvGraphicFramePr>
            <a:graphicFrameLocks noGrp="1"/>
          </p:cNvGraphicFramePr>
          <p:nvPr/>
        </p:nvGraphicFramePr>
        <p:xfrm>
          <a:off x="1150938" y="3563938"/>
          <a:ext cx="6481762" cy="1741488"/>
        </p:xfrm>
        <a:graphic>
          <a:graphicData uri="http://schemas.openxmlformats.org/drawingml/2006/table">
            <a:tbl>
              <a:tblPr/>
              <a:tblGrid>
                <a:gridCol w="1295400"/>
                <a:gridCol w="1296987"/>
                <a:gridCol w="1296988"/>
                <a:gridCol w="1296987"/>
                <a:gridCol w="1295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Kísérletező</a:t>
                      </a:r>
                      <a:endParaRPr kumimoji="0" lang="hu-H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tű hossza</a:t>
                      </a:r>
                      <a:endParaRPr kumimoji="0" lang="hu-H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Dobások száma</a:t>
                      </a:r>
                      <a:endParaRPr kumimoji="0" lang="hu-H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Találatok száma</a:t>
                      </a:r>
                      <a:endParaRPr kumimoji="0" lang="hu-H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Becslés  π -re</a:t>
                      </a:r>
                      <a:endParaRPr kumimoji="0" lang="hu-H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Wolf, 1850 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.8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5000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2532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3.1596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Smith, 1855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.6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3204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1218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3.1553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De Morgan, c.1860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1.0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600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382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3.137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Fox, 1864 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.75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1030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489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3.1595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Lazzerini, 1901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.83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3408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1808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3.1415929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Reina, 1925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.5419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2520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869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MR10"/>
                        </a:rPr>
                        <a:t>3.1795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MR1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577" name="Text Box 57"/>
          <p:cNvSpPr txBox="1">
            <a:spLocks noChangeArrowheads="1"/>
          </p:cNvSpPr>
          <p:nvPr/>
        </p:nvSpPr>
        <p:spPr bwMode="auto">
          <a:xfrm>
            <a:off x="250825" y="3249613"/>
            <a:ext cx="741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A Buffon-féle tű problémára vonatkozó kísérletek, hogy </a:t>
            </a:r>
            <a:r>
              <a:rPr lang="hu-HU" sz="1600">
                <a:latin typeface="Times New Roman" pitchFamily="18" charset="0"/>
              </a:rPr>
              <a:t>π </a:t>
            </a:r>
            <a:r>
              <a:rPr lang="hu-HU" sz="1600"/>
              <a:t>értékét megbecsüljék</a:t>
            </a:r>
          </a:p>
        </p:txBody>
      </p:sp>
      <p:sp>
        <p:nvSpPr>
          <p:cNvPr id="747578" name="Text Box 58"/>
          <p:cNvSpPr txBox="1">
            <a:spLocks noChangeArrowheads="1"/>
          </p:cNvSpPr>
          <p:nvPr/>
        </p:nvSpPr>
        <p:spPr bwMode="auto">
          <a:xfrm>
            <a:off x="206375" y="5364163"/>
            <a:ext cx="8893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A problémát G. L. Buffon (1707-1788) találta a 18. században és meg is oldotta.</a:t>
            </a:r>
          </a:p>
        </p:txBody>
      </p:sp>
      <p:sp>
        <p:nvSpPr>
          <p:cNvPr id="747579" name="Rectangle 59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47580" name="Rectangle 60"/>
          <p:cNvSpPr>
            <a:spLocks noChangeArrowheads="1"/>
          </p:cNvSpPr>
          <p:nvPr/>
        </p:nvSpPr>
        <p:spPr bwMode="auto">
          <a:xfrm>
            <a:off x="431800" y="32385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Buffon tű problémája  4.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8251" name="Text Box 61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9/17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96525" y="5679250"/>
            <a:ext cx="5832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hlinkClick r:id="rId4"/>
              </a:rPr>
              <a:t>http://vis.supstat.com/2013/04/buffons-needle</a:t>
            </a:r>
            <a:r>
              <a:rPr lang="hu-HU" dirty="0" smtClean="0"/>
              <a:t>/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4" grpId="0"/>
      <p:bldP spid="747526" grpId="0"/>
      <p:bldP spid="747577" grpId="0"/>
      <p:bldP spid="747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8" name="Text Box 4"/>
          <p:cNvSpPr txBox="1">
            <a:spLocks noChangeArrowheads="1"/>
          </p:cNvSpPr>
          <p:nvPr/>
        </p:nvSpPr>
        <p:spPr bwMode="auto">
          <a:xfrm>
            <a:off x="341313" y="784225"/>
            <a:ext cx="8235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 következő példa mutatja, hogy az </a:t>
            </a:r>
            <a:r>
              <a:rPr lang="hu-HU" sz="1600" b="1"/>
              <a:t>eseménytér geometriai reprezentációja</a:t>
            </a:r>
            <a:r>
              <a:rPr lang="hu-HU" sz="1600"/>
              <a:t> meghatározza a valószínűség értékét! A megoldás különböző reprezentációja mellett más és más valószínűségeket kapunk ugyanarra a problémára! Az ellentmondás vagy paradoxon csak látszólagos és az eseménytér reprezentációjával indokolható.</a:t>
            </a:r>
          </a:p>
        </p:txBody>
      </p:sp>
      <p:sp>
        <p:nvSpPr>
          <p:cNvPr id="748549" name="Text Box 5"/>
          <p:cNvSpPr txBox="1">
            <a:spLocks noChangeArrowheads="1"/>
          </p:cNvSpPr>
          <p:nvPr/>
        </p:nvSpPr>
        <p:spPr bwMode="auto">
          <a:xfrm>
            <a:off x="161925" y="1955800"/>
            <a:ext cx="8642350" cy="1338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Probléma</a:t>
            </a:r>
          </a:p>
          <a:p>
            <a:pPr algn="just">
              <a:spcBef>
                <a:spcPct val="50000"/>
              </a:spcBef>
            </a:pPr>
            <a:r>
              <a:rPr lang="hu-HU"/>
              <a:t>Válasszuk ki véletlenszerűen egy adott kör valamelyik húrját és számítsuk ki annak valószínűségét, hogy a kiválasztott húr nagyobb, mint a körbe írt szabályos háromszög oldala.</a:t>
            </a:r>
          </a:p>
        </p:txBody>
      </p:sp>
      <p:sp>
        <p:nvSpPr>
          <p:cNvPr id="748550" name="Text Box 6"/>
          <p:cNvSpPr txBox="1">
            <a:spLocks noChangeArrowheads="1"/>
          </p:cNvSpPr>
          <p:nvPr/>
        </p:nvSpPr>
        <p:spPr bwMode="auto">
          <a:xfrm>
            <a:off x="179388" y="3271838"/>
            <a:ext cx="86423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 b="1"/>
              <a:t>Megoldás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A megoldás attól függően más és más lesz, hogy milyen koordinátát használunk a húr azonosítására. Természetesen a </a:t>
            </a:r>
            <a:r>
              <a:rPr lang="hu-HU" sz="1600" b="1"/>
              <a:t>véletlen</a:t>
            </a:r>
            <a:r>
              <a:rPr lang="hu-HU" sz="1600"/>
              <a:t> szó jelentése is hozzájárul ahhoz, hogy a megoldás három különböző érték mindegyike helyes.  </a:t>
            </a:r>
          </a:p>
        </p:txBody>
      </p:sp>
      <p:sp>
        <p:nvSpPr>
          <p:cNvPr id="748551" name="Text Box 7"/>
          <p:cNvSpPr txBox="1">
            <a:spLocks noChangeArrowheads="1"/>
          </p:cNvSpPr>
          <p:nvPr/>
        </p:nvSpPr>
        <p:spPr bwMode="auto">
          <a:xfrm>
            <a:off x="179388" y="4583113"/>
            <a:ext cx="86423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Az </a:t>
            </a:r>
            <a:r>
              <a:rPr lang="el-GR" sz="1600">
                <a:cs typeface="Arial" pitchFamily="34" charset="0"/>
              </a:rPr>
              <a:t>Ω</a:t>
            </a:r>
            <a:r>
              <a:rPr lang="hu-HU" sz="1600">
                <a:cs typeface="Arial" pitchFamily="34" charset="0"/>
              </a:rPr>
              <a:t> eseménytér a körben kiválasztható összes húr </a:t>
            </a:r>
            <a:r>
              <a:rPr lang="hu-HU" sz="1600"/>
              <a:t> lesz. Azonban valahogyan számszerűsíteni kell a különböző húrokat, koordinátákat kell egyértelműen hozzárendelni és ez többféle módon megtehető.</a:t>
            </a:r>
          </a:p>
        </p:txBody>
      </p:sp>
      <p:sp>
        <p:nvSpPr>
          <p:cNvPr id="748552" name="Text Box 8"/>
          <p:cNvSpPr txBox="1">
            <a:spLocks noChangeArrowheads="1"/>
          </p:cNvSpPr>
          <p:nvPr/>
        </p:nvSpPr>
        <p:spPr bwMode="auto">
          <a:xfrm>
            <a:off x="250825" y="5548313"/>
            <a:ext cx="8642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Feltehetjük, hogy a kör sugara 1 és a koordináta-rendszer origóját helyezzük a kör középpontjába!.</a:t>
            </a:r>
          </a:p>
        </p:txBody>
      </p:sp>
      <p:sp>
        <p:nvSpPr>
          <p:cNvPr id="748553" name="Rectangle 9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48554" name="Rectangle 10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BERTRAN paradoxon  </a:t>
            </a:r>
            <a:r>
              <a:rPr lang="hu-HU" sz="3200" b="1">
                <a:solidFill>
                  <a:schemeClr val="tx2"/>
                </a:solidFill>
                <a:latin typeface="Garamond" pitchFamily="18" charset="0"/>
              </a:rPr>
              <a:t>1.</a:t>
            </a:r>
            <a:endParaRPr lang="en-US" sz="32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10/17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8" grpId="0"/>
      <p:bldP spid="748549" grpId="0" animBg="1"/>
      <p:bldP spid="748550" grpId="0"/>
      <p:bldP spid="748551" grpId="0"/>
      <p:bldP spid="7485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2" name="Text Box 4"/>
          <p:cNvSpPr txBox="1">
            <a:spLocks noChangeArrowheads="1"/>
          </p:cNvSpPr>
          <p:nvPr/>
        </p:nvSpPr>
        <p:spPr bwMode="auto">
          <a:xfrm>
            <a:off x="431800" y="762000"/>
            <a:ext cx="8513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Tekintsük a húr A és B két végpontját és M középpontját. Legyen továbbá </a:t>
            </a:r>
            <a:r>
              <a:rPr lang="el-GR">
                <a:cs typeface="Arial" pitchFamily="34" charset="0"/>
              </a:rPr>
              <a:t>α</a:t>
            </a:r>
            <a:r>
              <a:rPr lang="hu-HU">
                <a:cs typeface="Arial" pitchFamily="34" charset="0"/>
              </a:rPr>
              <a:t> az A pont, </a:t>
            </a:r>
            <a:r>
              <a:rPr lang="el-GR">
                <a:cs typeface="Arial" pitchFamily="34" charset="0"/>
              </a:rPr>
              <a:t>β</a:t>
            </a:r>
            <a:r>
              <a:rPr lang="hu-HU">
                <a:cs typeface="Arial" pitchFamily="34" charset="0"/>
              </a:rPr>
              <a:t> a B pont és </a:t>
            </a:r>
            <a:r>
              <a:rPr lang="el-GR">
                <a:cs typeface="Arial" pitchFamily="34" charset="0"/>
              </a:rPr>
              <a:t>θ</a:t>
            </a:r>
            <a:r>
              <a:rPr lang="hu-HU"/>
              <a:t>  az M pont polárszöge a koordinátarendszerben!</a:t>
            </a:r>
          </a:p>
        </p:txBody>
      </p:sp>
      <p:pic>
        <p:nvPicPr>
          <p:cNvPr id="7495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1539875"/>
            <a:ext cx="3024187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9574" name="Text Box 6"/>
          <p:cNvSpPr txBox="1">
            <a:spLocks noChangeArrowheads="1"/>
          </p:cNvSpPr>
          <p:nvPr/>
        </p:nvSpPr>
        <p:spPr bwMode="auto">
          <a:xfrm>
            <a:off x="2051050" y="1531938"/>
            <a:ext cx="712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Az AB húr egyértelműen leírható a következő 3 különböző módon:</a:t>
            </a:r>
          </a:p>
        </p:txBody>
      </p:sp>
      <p:sp>
        <p:nvSpPr>
          <p:cNvPr id="749575" name="Text Box 7"/>
          <p:cNvSpPr txBox="1">
            <a:spLocks noChangeArrowheads="1"/>
          </p:cNvSpPr>
          <p:nvPr/>
        </p:nvSpPr>
        <p:spPr bwMode="auto">
          <a:xfrm>
            <a:off x="3201988" y="2162175"/>
            <a:ext cx="554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(1) Az M pont (x,y) derékszögű koordinátáival</a:t>
            </a:r>
          </a:p>
        </p:txBody>
      </p:sp>
      <p:sp>
        <p:nvSpPr>
          <p:cNvPr id="749576" name="Text Box 8"/>
          <p:cNvSpPr txBox="1">
            <a:spLocks noChangeArrowheads="1"/>
          </p:cNvSpPr>
          <p:nvPr/>
        </p:nvSpPr>
        <p:spPr bwMode="auto">
          <a:xfrm>
            <a:off x="3201988" y="2882900"/>
            <a:ext cx="554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(2) Az M pont (r,</a:t>
            </a:r>
            <a:r>
              <a:rPr lang="el-GR">
                <a:cs typeface="Arial" pitchFamily="34" charset="0"/>
              </a:rPr>
              <a:t>θ</a:t>
            </a:r>
            <a:r>
              <a:rPr lang="hu-HU"/>
              <a:t>) polár - koordinátáival</a:t>
            </a:r>
          </a:p>
        </p:txBody>
      </p:sp>
      <p:sp>
        <p:nvSpPr>
          <p:cNvPr id="749577" name="Text Box 9"/>
          <p:cNvSpPr txBox="1">
            <a:spLocks noChangeArrowheads="1"/>
          </p:cNvSpPr>
          <p:nvPr/>
        </p:nvSpPr>
        <p:spPr bwMode="auto">
          <a:xfrm>
            <a:off x="3201988" y="3519488"/>
            <a:ext cx="5978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(3) Az A és B pontok (1,</a:t>
            </a:r>
            <a:r>
              <a:rPr lang="el-GR">
                <a:cs typeface="Arial" pitchFamily="34" charset="0"/>
              </a:rPr>
              <a:t>α</a:t>
            </a:r>
            <a:r>
              <a:rPr lang="hu-HU"/>
              <a:t>) és (1,</a:t>
            </a:r>
            <a:r>
              <a:rPr lang="el-GR">
                <a:cs typeface="Arial" pitchFamily="34" charset="0"/>
              </a:rPr>
              <a:t>β</a:t>
            </a:r>
            <a:r>
              <a:rPr lang="hu-HU">
                <a:cs typeface="Arial" pitchFamily="34" charset="0"/>
              </a:rPr>
              <a:t>) </a:t>
            </a:r>
            <a:r>
              <a:rPr lang="hu-HU"/>
              <a:t>polár - koordinátáival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0825" y="4464050"/>
            <a:ext cx="8640763" cy="1603375"/>
            <a:chOff x="159" y="2432"/>
            <a:chExt cx="5443" cy="1010"/>
          </a:xfrm>
        </p:grpSpPr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159" y="2432"/>
              <a:ext cx="5443" cy="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/>
                <a:t>Nézzük meg, hogy az AB húr L hosszát hogyan számíthatjuk ki a különböző reprezentációk mellett!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>A </a:t>
              </a:r>
              <a:r>
                <a:rPr lang="hu-HU" b="1"/>
                <a:t>véletlen</a:t>
              </a:r>
              <a:r>
                <a:rPr lang="hu-HU"/>
                <a:t> mindhárom esetben azt jelenti, hogy a megadáshoz használt koordinátákat véletlenszerűen választjuk. A feladat kérdése arra vonatkozik, hogy mikor lesz L&gt; </a:t>
              </a:r>
              <a:endParaRPr lang="hu-HU">
                <a:cs typeface="Arial" pitchFamily="34" charset="0"/>
              </a:endParaRPr>
            </a:p>
          </p:txBody>
        </p:sp>
        <p:graphicFrame>
          <p:nvGraphicFramePr>
            <p:cNvPr id="9218" name="Object 12"/>
            <p:cNvGraphicFramePr>
              <a:graphicFrameLocks noChangeAspect="1"/>
            </p:cNvGraphicFramePr>
            <p:nvPr/>
          </p:nvGraphicFramePr>
          <p:xfrm>
            <a:off x="1066" y="3248"/>
            <a:ext cx="182" cy="182"/>
          </p:xfrm>
          <a:graphic>
            <a:graphicData uri="http://schemas.openxmlformats.org/presentationml/2006/ole">
              <p:oleObj spid="_x0000_s9218" name="Equation" r:id="rId4" imgW="228600" imgH="228600" progId="">
                <p:embed/>
              </p:oleObj>
            </a:graphicData>
          </a:graphic>
        </p:graphicFrame>
      </p:grpSp>
      <p:sp>
        <p:nvSpPr>
          <p:cNvPr id="749581" name="Rectangle 13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49582" name="Rectangle 14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BERTRAN paradoxon  2.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11/17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572" grpId="0"/>
      <p:bldP spid="749574" grpId="0"/>
      <p:bldP spid="749575" grpId="0"/>
      <p:bldP spid="749576" grpId="0"/>
      <p:bldP spid="7495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6" name="Text Box 4"/>
          <p:cNvSpPr txBox="1">
            <a:spLocks noChangeArrowheads="1"/>
          </p:cNvSpPr>
          <p:nvPr/>
        </p:nvSpPr>
        <p:spPr bwMode="auto">
          <a:xfrm>
            <a:off x="323850" y="822325"/>
            <a:ext cx="84963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hu-HU" b="1">
                <a:solidFill>
                  <a:srgbClr val="FF0000"/>
                </a:solidFill>
              </a:rPr>
              <a:t>felfogás.</a:t>
            </a:r>
          </a:p>
          <a:p>
            <a:pPr marL="342900" indent="-342900">
              <a:spcBef>
                <a:spcPct val="50000"/>
              </a:spcBef>
            </a:pPr>
            <a:r>
              <a:rPr lang="hu-HU"/>
              <a:t>A húr M(x,y) középpontja két koordinátájának a kör belsejében kell lenni, azaz   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/>
              <a:t>x</a:t>
            </a:r>
            <a:r>
              <a:rPr lang="hu-HU" baseline="30000"/>
              <a:t>2</a:t>
            </a:r>
            <a:r>
              <a:rPr lang="hu-HU"/>
              <a:t>+y</a:t>
            </a:r>
            <a:r>
              <a:rPr lang="hu-HU" baseline="30000"/>
              <a:t>2</a:t>
            </a:r>
            <a:r>
              <a:rPr lang="hu-HU"/>
              <a:t> ≤1 </a:t>
            </a:r>
          </a:p>
          <a:p>
            <a:pPr marL="342900" indent="-342900">
              <a:spcBef>
                <a:spcPct val="50000"/>
              </a:spcBef>
            </a:pPr>
            <a:r>
              <a:rPr lang="hu-HU"/>
              <a:t>egyenlőtlenségnek kell teljesülni! </a:t>
            </a:r>
          </a:p>
          <a:p>
            <a:pPr marL="342900" indent="-342900">
              <a:spcBef>
                <a:spcPct val="50000"/>
              </a:spcBef>
            </a:pPr>
            <a:r>
              <a:rPr lang="hu-HU"/>
              <a:t>Az M pont megadásával a húrt is egyértelműen megrajzolhatjuk és ez fordítva is igaz!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3009900"/>
            <a:ext cx="8281988" cy="598488"/>
            <a:chOff x="204" y="1752"/>
            <a:chExt cx="5217" cy="377"/>
          </a:xfrm>
        </p:grpSpPr>
        <p:pic>
          <p:nvPicPr>
            <p:cNvPr id="1025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1752"/>
              <a:ext cx="1543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9" name="Text Box 7"/>
            <p:cNvSpPr txBox="1">
              <a:spLocks noChangeArrowheads="1"/>
            </p:cNvSpPr>
            <p:nvPr/>
          </p:nvSpPr>
          <p:spPr bwMode="auto">
            <a:xfrm>
              <a:off x="204" y="1838"/>
              <a:ext cx="37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 húr L hosszát x és y-nal a következő képlet adja meg: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563938"/>
            <a:ext cx="2376488" cy="2376487"/>
            <a:chOff x="204" y="2432"/>
            <a:chExt cx="1497" cy="1497"/>
          </a:xfrm>
        </p:grpSpPr>
        <p:sp>
          <p:nvSpPr>
            <p:cNvPr id="10250" name="Oval 9"/>
            <p:cNvSpPr>
              <a:spLocks noChangeArrowheads="1"/>
            </p:cNvSpPr>
            <p:nvPr/>
          </p:nvSpPr>
          <p:spPr bwMode="auto">
            <a:xfrm>
              <a:off x="204" y="2432"/>
              <a:ext cx="1497" cy="14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251" name="AutoShape 10"/>
            <p:cNvSpPr>
              <a:spLocks noChangeArrowheads="1"/>
            </p:cNvSpPr>
            <p:nvPr/>
          </p:nvSpPr>
          <p:spPr bwMode="auto">
            <a:xfrm>
              <a:off x="295" y="2432"/>
              <a:ext cx="1315" cy="11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252" name="Oval 11"/>
            <p:cNvSpPr>
              <a:spLocks noChangeArrowheads="1"/>
            </p:cNvSpPr>
            <p:nvPr/>
          </p:nvSpPr>
          <p:spPr bwMode="auto">
            <a:xfrm>
              <a:off x="567" y="2840"/>
              <a:ext cx="771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1292" y="288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M</a:t>
              </a:r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930" y="3204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 flipV="1">
              <a:off x="930" y="3204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 flipV="1">
              <a:off x="975" y="3022"/>
              <a:ext cx="31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930" y="2931"/>
              <a:ext cx="3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1/2</a:t>
              </a:r>
            </a:p>
          </p:txBody>
        </p:sp>
      </p:grpSp>
      <p:sp>
        <p:nvSpPr>
          <p:cNvPr id="750609" name="Text Box 17"/>
          <p:cNvSpPr txBox="1">
            <a:spLocks noChangeArrowheads="1"/>
          </p:cNvSpPr>
          <p:nvPr/>
        </p:nvSpPr>
        <p:spPr bwMode="auto">
          <a:xfrm>
            <a:off x="3022600" y="3768725"/>
            <a:ext cx="57800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Ha az M pont a szabályos háromszögbe írt kör belsejében van, akkor a húr hossza nagyobb, mint a szabályos háromszög oldala. Ennek a körnek a sugara ½. Ezért a valószínűség </a:t>
            </a:r>
          </a:p>
        </p:txBody>
      </p:sp>
      <p:graphicFrame>
        <p:nvGraphicFramePr>
          <p:cNvPr id="750610" name="Object 18"/>
          <p:cNvGraphicFramePr>
            <a:graphicFrameLocks noChangeAspect="1"/>
          </p:cNvGraphicFramePr>
          <p:nvPr/>
        </p:nvGraphicFramePr>
        <p:xfrm>
          <a:off x="4437063" y="5059363"/>
          <a:ext cx="2016125" cy="979487"/>
        </p:xfrm>
        <a:graphic>
          <a:graphicData uri="http://schemas.openxmlformats.org/presentationml/2006/ole">
            <p:oleObj spid="_x0000_s10242" name="Equation" r:id="rId4" imgW="1333440" imgH="647640" progId="">
              <p:embed/>
            </p:oleObj>
          </a:graphicData>
        </a:graphic>
      </p:graphicFrame>
      <p:sp>
        <p:nvSpPr>
          <p:cNvPr id="750611" name="Rectangle 19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0612" name="Rectangle 20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BERTRAN paradoxon  3.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0249" name="Text Box 21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12/17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6" grpId="0"/>
      <p:bldP spid="7506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0" name="Text Box 4"/>
          <p:cNvSpPr txBox="1">
            <a:spLocks noChangeArrowheads="1"/>
          </p:cNvSpPr>
          <p:nvPr/>
        </p:nvSpPr>
        <p:spPr bwMode="auto">
          <a:xfrm>
            <a:off x="296863" y="877888"/>
            <a:ext cx="84963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hu-HU" b="1"/>
              <a:t>felfogás.</a:t>
            </a:r>
          </a:p>
          <a:p>
            <a:pPr marL="342900" indent="-342900">
              <a:spcBef>
                <a:spcPct val="50000"/>
              </a:spcBef>
            </a:pPr>
            <a:r>
              <a:rPr lang="hu-HU"/>
              <a:t>A húr M középpontja megadható egyértelműen a kör O középpontjától mért r =|OM| távolsággal és az MO szakasz x-tengely pozitív felével bezárt </a:t>
            </a:r>
            <a:r>
              <a:rPr lang="el-GR"/>
              <a:t>θ</a:t>
            </a:r>
            <a:r>
              <a:rPr lang="hu-HU"/>
              <a:t> szöggel. A feltételek most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/>
              <a:t>0 ≤ r ≤1 és 0 ≤ </a:t>
            </a:r>
            <a:r>
              <a:rPr lang="el-GR"/>
              <a:t>θ </a:t>
            </a:r>
            <a:r>
              <a:rPr lang="hu-HU"/>
              <a:t>≤ 2 </a:t>
            </a:r>
            <a:r>
              <a:rPr lang="hu-HU">
                <a:latin typeface="GreekC"/>
                <a:cs typeface="Arial" pitchFamily="34" charset="0"/>
              </a:rPr>
              <a:t>p.</a:t>
            </a:r>
            <a:endParaRPr lang="hu-HU"/>
          </a:p>
        </p:txBody>
      </p:sp>
      <p:sp>
        <p:nvSpPr>
          <p:cNvPr id="751621" name="Text Box 5"/>
          <p:cNvSpPr txBox="1">
            <a:spLocks noChangeArrowheads="1"/>
          </p:cNvSpPr>
          <p:nvPr/>
        </p:nvSpPr>
        <p:spPr bwMode="auto">
          <a:xfrm>
            <a:off x="2663825" y="3263900"/>
            <a:ext cx="63007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Tehát az L hossz nem függ az M pont </a:t>
            </a:r>
            <a:r>
              <a:rPr lang="el-GR"/>
              <a:t>θ</a:t>
            </a:r>
            <a:r>
              <a:rPr lang="hu-HU"/>
              <a:t> polárszögétől. Így kiválasztva egy húrt és azt forgatva a középpont körül megkapjuk az összes ugyanolyan hosszúságú húrt. Ezért </a:t>
            </a:r>
            <a:r>
              <a:rPr lang="el-GR"/>
              <a:t>Ω</a:t>
            </a:r>
            <a:r>
              <a:rPr lang="hu-HU"/>
              <a:t>={ r | 0 ≤ r ≤1}=[0,1].  Ennek megfelelően a kedvező események halmaza A = { r | 0 ≤ r ≤ ½ }. Ezért a valószínűség </a:t>
            </a:r>
          </a:p>
        </p:txBody>
      </p:sp>
      <p:graphicFrame>
        <p:nvGraphicFramePr>
          <p:cNvPr id="751622" name="Object 6"/>
          <p:cNvGraphicFramePr>
            <a:graphicFrameLocks noChangeAspect="1"/>
          </p:cNvGraphicFramePr>
          <p:nvPr/>
        </p:nvGraphicFramePr>
        <p:xfrm>
          <a:off x="3740150" y="4914900"/>
          <a:ext cx="3802063" cy="998538"/>
        </p:xfrm>
        <a:graphic>
          <a:graphicData uri="http://schemas.openxmlformats.org/presentationml/2006/ole">
            <p:oleObj spid="_x0000_s11266" name="Equation" r:id="rId3" imgW="2514600" imgH="660240" progId="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3850" y="2566988"/>
            <a:ext cx="8064500" cy="592137"/>
            <a:chOff x="204" y="1570"/>
            <a:chExt cx="5080" cy="373"/>
          </a:xfrm>
        </p:grpSpPr>
        <p:sp>
          <p:nvSpPr>
            <p:cNvPr id="11283" name="Text Box 8"/>
            <p:cNvSpPr txBox="1">
              <a:spLocks noChangeArrowheads="1"/>
            </p:cNvSpPr>
            <p:nvPr/>
          </p:nvSpPr>
          <p:spPr bwMode="auto">
            <a:xfrm>
              <a:off x="204" y="1656"/>
              <a:ext cx="40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 húr L hosszát r segítségével a következő képlet adja meg:</a:t>
              </a:r>
            </a:p>
          </p:txBody>
        </p:sp>
        <p:pic>
          <p:nvPicPr>
            <p:cNvPr id="11284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56" y="1570"/>
              <a:ext cx="102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5900" y="3473450"/>
            <a:ext cx="2376488" cy="2376488"/>
            <a:chOff x="113" y="2251"/>
            <a:chExt cx="1497" cy="1497"/>
          </a:xfrm>
        </p:grpSpPr>
        <p:sp>
          <p:nvSpPr>
            <p:cNvPr id="11274" name="Oval 11"/>
            <p:cNvSpPr>
              <a:spLocks noChangeArrowheads="1"/>
            </p:cNvSpPr>
            <p:nvPr/>
          </p:nvSpPr>
          <p:spPr bwMode="auto">
            <a:xfrm>
              <a:off x="113" y="2251"/>
              <a:ext cx="1497" cy="14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275" name="AutoShape 12"/>
            <p:cNvSpPr>
              <a:spLocks noChangeArrowheads="1"/>
            </p:cNvSpPr>
            <p:nvPr/>
          </p:nvSpPr>
          <p:spPr bwMode="auto">
            <a:xfrm>
              <a:off x="204" y="2251"/>
              <a:ext cx="1315" cy="11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276" name="Oval 13"/>
            <p:cNvSpPr>
              <a:spLocks noChangeArrowheads="1"/>
            </p:cNvSpPr>
            <p:nvPr/>
          </p:nvSpPr>
          <p:spPr bwMode="auto">
            <a:xfrm>
              <a:off x="476" y="2659"/>
              <a:ext cx="771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975" y="2795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M</a:t>
              </a:r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>
              <a:off x="839" y="3023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 flipV="1">
              <a:off x="839" y="3023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884" y="2931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281" name="Text Box 18"/>
            <p:cNvSpPr txBox="1">
              <a:spLocks noChangeArrowheads="1"/>
            </p:cNvSpPr>
            <p:nvPr/>
          </p:nvSpPr>
          <p:spPr bwMode="auto">
            <a:xfrm>
              <a:off x="793" y="279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r</a:t>
              </a:r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>
              <a:off x="657" y="2251"/>
              <a:ext cx="681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51636" name="Rectangle 20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1637" name="Rectangle 21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BERTRAN paradoxon  4.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13/17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0" grpId="0"/>
      <p:bldP spid="751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161925" y="746125"/>
            <a:ext cx="84963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hu-HU" b="1"/>
              <a:t>felfogás.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/>
              <a:t>A szimmetria miatt az A és B végpontok közül az egyiket, mondjuk B-t tetszőlegesen rögzíthetjük. Legyen B az (1,0) koordinátájú pont. Az A pontot válasszuk véletlenszerűen a körvonalon bárhol. Így az A pont (1,</a:t>
            </a:r>
            <a:r>
              <a:rPr lang="el-GR"/>
              <a:t>α</a:t>
            </a:r>
            <a:r>
              <a:rPr lang="hu-HU"/>
              <a:t>) polárkoordinátáira az 0 ≤ </a:t>
            </a:r>
            <a:r>
              <a:rPr lang="el-GR"/>
              <a:t>α</a:t>
            </a:r>
            <a:r>
              <a:rPr lang="hu-HU"/>
              <a:t> ≤ 2 </a:t>
            </a:r>
            <a:r>
              <a:rPr lang="hu-HU">
                <a:latin typeface="GreekC"/>
                <a:cs typeface="Arial" pitchFamily="34" charset="0"/>
              </a:rPr>
              <a:t>p </a:t>
            </a:r>
            <a:r>
              <a:rPr lang="hu-HU">
                <a:cs typeface="Arial" pitchFamily="34" charset="0"/>
              </a:rPr>
              <a:t>egyenlőtlenség teljesül</a:t>
            </a:r>
            <a:r>
              <a:rPr lang="hu-HU">
                <a:latin typeface="GreekC"/>
                <a:cs typeface="Arial" pitchFamily="34" charset="0"/>
              </a:rPr>
              <a:t>.</a:t>
            </a:r>
            <a:r>
              <a:rPr lang="hu-HU"/>
              <a:t> </a:t>
            </a:r>
          </a:p>
        </p:txBody>
      </p:sp>
      <p:sp>
        <p:nvSpPr>
          <p:cNvPr id="752645" name="Text Box 5"/>
          <p:cNvSpPr txBox="1">
            <a:spLocks noChangeArrowheads="1"/>
          </p:cNvSpPr>
          <p:nvPr/>
        </p:nvSpPr>
        <p:spPr bwMode="auto">
          <a:xfrm>
            <a:off x="3176588" y="3306763"/>
            <a:ext cx="5716587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Tehát az eseménytér </a:t>
            </a:r>
            <a:r>
              <a:rPr lang="el-GR"/>
              <a:t>Ω</a:t>
            </a:r>
            <a:r>
              <a:rPr lang="hu-HU"/>
              <a:t>={</a:t>
            </a:r>
            <a:r>
              <a:rPr lang="el-GR"/>
              <a:t>α</a:t>
            </a:r>
            <a:r>
              <a:rPr lang="hu-HU"/>
              <a:t> | 0 ≤ </a:t>
            </a:r>
            <a:r>
              <a:rPr lang="el-GR"/>
              <a:t>α</a:t>
            </a:r>
            <a:r>
              <a:rPr lang="hu-HU"/>
              <a:t> ≤ 2 </a:t>
            </a:r>
            <a:r>
              <a:rPr lang="hu-HU">
                <a:latin typeface="GreekC"/>
                <a:cs typeface="Arial" pitchFamily="34" charset="0"/>
              </a:rPr>
              <a:t>p </a:t>
            </a:r>
            <a:r>
              <a:rPr lang="hu-HU"/>
              <a:t>}=[0, 2 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/>
              <a:t>]. </a:t>
            </a:r>
          </a:p>
          <a:p>
            <a:pPr algn="just">
              <a:spcBef>
                <a:spcPct val="50000"/>
              </a:spcBef>
            </a:pPr>
            <a:r>
              <a:rPr lang="hu-HU"/>
              <a:t>Az AB húr hossza nagyobb mint a szabályos háromszög oldala, ha az </a:t>
            </a:r>
            <a:r>
              <a:rPr lang="el-GR"/>
              <a:t>α</a:t>
            </a:r>
            <a:r>
              <a:rPr lang="hu-HU"/>
              <a:t> szög a 2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</a:t>
            </a:r>
            <a:r>
              <a:rPr lang="hu-HU">
                <a:latin typeface="GreekC"/>
                <a:cs typeface="Arial" pitchFamily="34" charset="0"/>
              </a:rPr>
              <a:t> </a:t>
            </a:r>
            <a:r>
              <a:rPr lang="hu-HU">
                <a:cs typeface="Arial" pitchFamily="34" charset="0"/>
              </a:rPr>
              <a:t>és </a:t>
            </a:r>
            <a:r>
              <a:rPr lang="hu-HU"/>
              <a:t>4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</a:t>
            </a:r>
            <a:r>
              <a:rPr lang="hu-HU">
                <a:latin typeface="GreekC"/>
                <a:cs typeface="Arial" pitchFamily="34" charset="0"/>
              </a:rPr>
              <a:t> </a:t>
            </a:r>
            <a:r>
              <a:rPr lang="hu-HU">
                <a:cs typeface="Arial" pitchFamily="34" charset="0"/>
              </a:rPr>
              <a:t>értékek között változik.</a:t>
            </a:r>
            <a:r>
              <a:rPr lang="hu-HU"/>
              <a:t> Ennek megfelelően a kedvező események halmaza A = {</a:t>
            </a:r>
            <a:r>
              <a:rPr lang="el-GR"/>
              <a:t>α</a:t>
            </a:r>
            <a:r>
              <a:rPr lang="hu-HU"/>
              <a:t> | 2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</a:t>
            </a:r>
            <a:r>
              <a:rPr lang="hu-HU"/>
              <a:t> ≤ </a:t>
            </a:r>
            <a:r>
              <a:rPr lang="el-GR"/>
              <a:t>α</a:t>
            </a:r>
            <a:r>
              <a:rPr lang="hu-HU"/>
              <a:t> ≤ 4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</a:t>
            </a:r>
            <a:r>
              <a:rPr lang="hu-HU"/>
              <a:t> }=[2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/3, </a:t>
            </a:r>
            <a:r>
              <a:rPr lang="hu-HU"/>
              <a:t>4</a:t>
            </a:r>
            <a:r>
              <a:rPr lang="hu-HU">
                <a:latin typeface="GreekC"/>
                <a:cs typeface="Arial" pitchFamily="34" charset="0"/>
              </a:rPr>
              <a:t>p</a:t>
            </a:r>
            <a:r>
              <a:rPr lang="hu-HU">
                <a:cs typeface="Arial" pitchFamily="34" charset="0"/>
              </a:rPr>
              <a:t>/3]</a:t>
            </a:r>
            <a:r>
              <a:rPr lang="hu-HU"/>
              <a:t>. Ezért a valószínűség </a:t>
            </a:r>
          </a:p>
        </p:txBody>
      </p:sp>
      <p:graphicFrame>
        <p:nvGraphicFramePr>
          <p:cNvPr id="752646" name="Object 6"/>
          <p:cNvGraphicFramePr>
            <a:graphicFrameLocks noChangeAspect="1"/>
          </p:cNvGraphicFramePr>
          <p:nvPr/>
        </p:nvGraphicFramePr>
        <p:xfrm>
          <a:off x="3871913" y="5130800"/>
          <a:ext cx="4300537" cy="998538"/>
        </p:xfrm>
        <a:graphic>
          <a:graphicData uri="http://schemas.openxmlformats.org/presentationml/2006/ole">
            <p:oleObj spid="_x0000_s12290" name="Equation" r:id="rId3" imgW="2844720" imgH="660240" progId="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3850" y="2322513"/>
            <a:ext cx="8280400" cy="1016000"/>
            <a:chOff x="204" y="1384"/>
            <a:chExt cx="5216" cy="640"/>
          </a:xfrm>
        </p:grpSpPr>
        <p:sp>
          <p:nvSpPr>
            <p:cNvPr id="12308" name="Text Box 8"/>
            <p:cNvSpPr txBox="1">
              <a:spLocks noChangeArrowheads="1"/>
            </p:cNvSpPr>
            <p:nvPr/>
          </p:nvSpPr>
          <p:spPr bwMode="auto">
            <a:xfrm>
              <a:off x="204" y="1384"/>
              <a:ext cx="5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 húr L hosszát </a:t>
              </a:r>
              <a:r>
                <a:rPr lang="el-GR"/>
                <a:t>α</a:t>
              </a:r>
              <a:r>
                <a:rPr lang="hu-HU"/>
                <a:t> segítségével a cos-tétel segítségével adhatjuk meg:</a:t>
              </a:r>
            </a:p>
          </p:txBody>
        </p:sp>
        <p:pic>
          <p:nvPicPr>
            <p:cNvPr id="12309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9" y="1662"/>
              <a:ext cx="1088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1438" y="3249613"/>
            <a:ext cx="3060700" cy="2447925"/>
            <a:chOff x="0" y="2251"/>
            <a:chExt cx="1928" cy="1542"/>
          </a:xfrm>
        </p:grpSpPr>
        <p:sp>
          <p:nvSpPr>
            <p:cNvPr id="12298" name="Text Box 11"/>
            <p:cNvSpPr txBox="1">
              <a:spLocks noChangeArrowheads="1"/>
            </p:cNvSpPr>
            <p:nvPr/>
          </p:nvSpPr>
          <p:spPr bwMode="auto">
            <a:xfrm>
              <a:off x="0" y="2387"/>
              <a:ext cx="2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</a:t>
              </a:r>
            </a:p>
          </p:txBody>
        </p:sp>
        <p:sp>
          <p:nvSpPr>
            <p:cNvPr id="12299" name="Line 12"/>
            <p:cNvSpPr>
              <a:spLocks noChangeShapeType="1"/>
            </p:cNvSpPr>
            <p:nvPr/>
          </p:nvSpPr>
          <p:spPr bwMode="auto">
            <a:xfrm>
              <a:off x="0" y="3022"/>
              <a:ext cx="18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00" name="Oval 13"/>
            <p:cNvSpPr>
              <a:spLocks noChangeArrowheads="1"/>
            </p:cNvSpPr>
            <p:nvPr/>
          </p:nvSpPr>
          <p:spPr bwMode="auto">
            <a:xfrm>
              <a:off x="113" y="2251"/>
              <a:ext cx="1497" cy="15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2301" name="AutoShape 14"/>
            <p:cNvSpPr>
              <a:spLocks noChangeArrowheads="1"/>
            </p:cNvSpPr>
            <p:nvPr/>
          </p:nvSpPr>
          <p:spPr bwMode="auto">
            <a:xfrm rot="-1747202">
              <a:off x="114" y="2292"/>
              <a:ext cx="1315" cy="11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2302" name="Line 15"/>
            <p:cNvSpPr>
              <a:spLocks noChangeShapeType="1"/>
            </p:cNvSpPr>
            <p:nvPr/>
          </p:nvSpPr>
          <p:spPr bwMode="auto">
            <a:xfrm>
              <a:off x="839" y="3023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03" name="Line 16"/>
            <p:cNvSpPr>
              <a:spLocks noChangeShapeType="1"/>
            </p:cNvSpPr>
            <p:nvPr/>
          </p:nvSpPr>
          <p:spPr bwMode="auto">
            <a:xfrm flipV="1">
              <a:off x="839" y="3023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1610" y="3067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B</a:t>
              </a:r>
            </a:p>
          </p:txBody>
        </p:sp>
        <p:sp>
          <p:nvSpPr>
            <p:cNvPr id="12305" name="Line 18"/>
            <p:cNvSpPr>
              <a:spLocks noChangeShapeType="1"/>
            </p:cNvSpPr>
            <p:nvPr/>
          </p:nvSpPr>
          <p:spPr bwMode="auto">
            <a:xfrm>
              <a:off x="249" y="2568"/>
              <a:ext cx="136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06" name="Line 19"/>
            <p:cNvSpPr>
              <a:spLocks noChangeShapeType="1"/>
            </p:cNvSpPr>
            <p:nvPr/>
          </p:nvSpPr>
          <p:spPr bwMode="auto">
            <a:xfrm>
              <a:off x="476" y="2341"/>
              <a:ext cx="363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07" name="Line 20"/>
            <p:cNvSpPr>
              <a:spLocks noChangeShapeType="1"/>
            </p:cNvSpPr>
            <p:nvPr/>
          </p:nvSpPr>
          <p:spPr bwMode="auto">
            <a:xfrm flipV="1">
              <a:off x="476" y="3022"/>
              <a:ext cx="408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BERTRAN paradoxon  5.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14/17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4" grpId="0"/>
      <p:bldP spid="7526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863600"/>
            <a:ext cx="849788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hu-HU" b="1"/>
              <a:t>feladat.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/>
              <a:t>A [0,1] intervallumban véletlenszerűen választunk 2 számot. Mennyi a valószínűsége, hogy az egyik szám nagyobb, mint a másik kétszerese?</a:t>
            </a:r>
            <a:r>
              <a:rPr lang="hu-HU" sz="1600" b="1"/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1757363"/>
            <a:ext cx="864235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 startAt="2"/>
            </a:pPr>
            <a:r>
              <a:rPr lang="hu-HU" b="1"/>
              <a:t>feladat.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/>
              <a:t>Válasszunk egy X és egy Y számot véletlenszerűen a [0,1] intervallumban. Mekkora a valószínűsége, hogy az X és Y oldalhosszú téglalap kerülete nagyobb 2 és területe kisebb, mint 1/4?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2873375"/>
            <a:ext cx="86423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 startAt="3"/>
            </a:pPr>
            <a:r>
              <a:rPr lang="hu-HU" b="1"/>
              <a:t>feladat.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/>
              <a:t>Válasszunk egy „A” és egy „B” számot véletlenszerűen a [0,1] intervallumban. Mekkora a valószínűsége, hogy az 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 sz="1600"/>
              <a:t> A</a:t>
            </a:r>
            <a:r>
              <a:rPr lang="en-US" sz="1600">
                <a:cs typeface="Arial" pitchFamily="34" charset="0"/>
              </a:rPr>
              <a:t>·</a:t>
            </a:r>
            <a:r>
              <a:rPr lang="hu-HU" sz="1600"/>
              <a:t>x</a:t>
            </a:r>
            <a:r>
              <a:rPr lang="hu-HU" sz="1600" baseline="30000"/>
              <a:t>2</a:t>
            </a:r>
            <a:r>
              <a:rPr lang="hu-HU" sz="1600">
                <a:cs typeface="Arial" pitchFamily="34" charset="0"/>
              </a:rPr>
              <a:t>−</a:t>
            </a:r>
            <a:r>
              <a:rPr lang="hu-HU" sz="1600"/>
              <a:t>2</a:t>
            </a:r>
            <a:r>
              <a:rPr lang="en-US"/>
              <a:t>·</a:t>
            </a:r>
            <a:r>
              <a:rPr lang="hu-HU" sz="1600"/>
              <a:t>B</a:t>
            </a:r>
            <a:r>
              <a:rPr lang="en-US"/>
              <a:t>·</a:t>
            </a:r>
            <a:r>
              <a:rPr lang="hu-HU" sz="1600"/>
              <a:t>x+1 = 0</a:t>
            </a:r>
          </a:p>
          <a:p>
            <a:pPr marL="342900" indent="-342900"/>
            <a:r>
              <a:rPr lang="hu-HU" sz="1600"/>
              <a:t>másodfokú egyenletnek nincs valós gyöke?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3850" y="4464050"/>
            <a:ext cx="864235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 startAt="4"/>
            </a:pPr>
            <a:r>
              <a:rPr lang="hu-HU" b="1"/>
              <a:t>feladat.</a:t>
            </a:r>
          </a:p>
          <a:p>
            <a:pPr marL="342900" indent="-342900">
              <a:spcBef>
                <a:spcPct val="50000"/>
              </a:spcBef>
            </a:pPr>
            <a:r>
              <a:rPr lang="hu-HU" sz="1600"/>
              <a:t>Válasszunk egy A és egy B számot véletlenszerűen a [</a:t>
            </a:r>
            <a:r>
              <a:rPr lang="hu-HU" sz="1600">
                <a:cs typeface="Arial" pitchFamily="34" charset="0"/>
              </a:rPr>
              <a:t>−</a:t>
            </a:r>
            <a:r>
              <a:rPr lang="hu-HU" sz="1600"/>
              <a:t>1,1] intervallumban és tekintsük az X</a:t>
            </a:r>
            <a:r>
              <a:rPr lang="hu-HU" sz="1600" baseline="30000"/>
              <a:t>2</a:t>
            </a:r>
            <a:r>
              <a:rPr lang="hu-HU" sz="1600"/>
              <a:t>+BX+C=0 másodfokú egyenletet!</a:t>
            </a:r>
            <a:br>
              <a:rPr lang="hu-HU" sz="1600"/>
            </a:br>
            <a:r>
              <a:rPr lang="hu-HU" sz="1600"/>
              <a:t> Keressük meg annak a valószínűségét, hogy az egyenlet mindkét gyöke</a:t>
            </a:r>
            <a:br>
              <a:rPr lang="hu-HU" sz="1600"/>
            </a:br>
            <a:r>
              <a:rPr lang="hu-HU" sz="1600"/>
              <a:t>(a)  valós</a:t>
            </a:r>
            <a:br>
              <a:rPr lang="hu-HU" sz="1600"/>
            </a:br>
            <a:r>
              <a:rPr lang="hu-HU" sz="1600"/>
              <a:t>(b) pozitív.</a:t>
            </a:r>
          </a:p>
        </p:txBody>
      </p:sp>
      <p:sp>
        <p:nvSpPr>
          <p:cNvPr id="753672" name="Rectangle 8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3673" name="Rectangle 9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 1.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15/17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388" y="925513"/>
            <a:ext cx="87137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/>
              <a:t>4. Feladat</a:t>
            </a:r>
          </a:p>
          <a:p>
            <a:pPr algn="just"/>
            <a:r>
              <a:rPr lang="hu-HU" sz="1600"/>
              <a:t>Válasszunk egy X számot véletlenszerűen a [0,1] intervallumban. Határozzuk meg a következő események valószínűségét</a:t>
            </a:r>
          </a:p>
          <a:p>
            <a:pPr lvl="1"/>
            <a:r>
              <a:rPr lang="hu-HU" sz="1600"/>
              <a:t>(a) |X−1/2|&lt;1/4</a:t>
            </a:r>
          </a:p>
          <a:p>
            <a:pPr lvl="1"/>
            <a:r>
              <a:rPr lang="hu-HU" sz="1600"/>
              <a:t>(b) </a:t>
            </a:r>
            <a:r>
              <a:rPr lang="hu-HU" sz="1600" i="1"/>
              <a:t>X &lt; </a:t>
            </a:r>
            <a:r>
              <a:rPr lang="hu-HU" sz="1600"/>
              <a:t>1/4 vagy 1</a:t>
            </a:r>
            <a:r>
              <a:rPr lang="hu-HU" sz="1600">
                <a:cs typeface="Arial" pitchFamily="34" charset="0"/>
              </a:rPr>
              <a:t>−</a:t>
            </a:r>
            <a:r>
              <a:rPr lang="hu-HU" sz="1600" i="1"/>
              <a:t>X &lt; </a:t>
            </a:r>
            <a:r>
              <a:rPr lang="hu-HU" sz="1600"/>
              <a:t>1/4.</a:t>
            </a:r>
          </a:p>
          <a:p>
            <a:pPr lvl="1"/>
            <a:r>
              <a:rPr lang="hu-HU" sz="1600"/>
              <a:t>(c) 3</a:t>
            </a:r>
            <a:r>
              <a:rPr lang="en-US" sz="1600">
                <a:cs typeface="Arial" pitchFamily="34" charset="0"/>
              </a:rPr>
              <a:t>·</a:t>
            </a:r>
            <a:r>
              <a:rPr lang="hu-HU" sz="1600" i="1"/>
              <a:t>X</a:t>
            </a:r>
            <a:r>
              <a:rPr lang="hu-HU" sz="1600" baseline="30000"/>
              <a:t>2</a:t>
            </a:r>
            <a:r>
              <a:rPr lang="hu-HU" sz="1600"/>
              <a:t> </a:t>
            </a:r>
            <a:r>
              <a:rPr lang="hu-HU" sz="1600" i="1"/>
              <a:t>&lt; X</a:t>
            </a:r>
            <a:r>
              <a:rPr lang="hu-HU" sz="1600"/>
              <a:t>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2708275"/>
            <a:ext cx="86423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/>
            <a:r>
              <a:rPr lang="hu-HU" sz="1600" b="1"/>
              <a:t>5. Feladat</a:t>
            </a:r>
          </a:p>
          <a:p>
            <a:pPr marL="371475" indent="-371475"/>
            <a:r>
              <a:rPr lang="hu-HU" sz="1600"/>
              <a:t>Válasszunk egy X és egy Y számot véletlenszerűen a [0,1] intervallumban. Keressük meg a következő események valószínűségét:</a:t>
            </a:r>
          </a:p>
          <a:p>
            <a:pPr marL="828675" lvl="1" indent="-371475"/>
            <a:r>
              <a:rPr lang="hu-HU" sz="1600"/>
              <a:t>(a) </a:t>
            </a:r>
            <a:r>
              <a:rPr lang="hu-HU" sz="1600" i="1"/>
              <a:t>X </a:t>
            </a:r>
            <a:r>
              <a:rPr lang="hu-HU" sz="1600"/>
              <a:t>+</a:t>
            </a:r>
            <a:r>
              <a:rPr lang="hu-HU" sz="1600" i="1"/>
              <a:t>Y &lt; </a:t>
            </a:r>
            <a:r>
              <a:rPr lang="hu-HU" sz="1600"/>
              <a:t>1/2.</a:t>
            </a:r>
          </a:p>
          <a:p>
            <a:pPr marL="828675" lvl="1" indent="-371475"/>
            <a:r>
              <a:rPr lang="hu-HU" sz="1600"/>
              <a:t>(b) </a:t>
            </a:r>
            <a:r>
              <a:rPr lang="hu-HU" sz="1600" i="1"/>
              <a:t>X</a:t>
            </a:r>
            <a:r>
              <a:rPr lang="en-US" sz="1600" i="1">
                <a:cs typeface="Arial" pitchFamily="34" charset="0"/>
              </a:rPr>
              <a:t>·</a:t>
            </a:r>
            <a:r>
              <a:rPr lang="hu-HU" sz="1600" i="1">
                <a:cs typeface="Arial" pitchFamily="34" charset="0"/>
              </a:rPr>
              <a:t>Y</a:t>
            </a:r>
            <a:r>
              <a:rPr lang="hu-HU" sz="1600" i="1"/>
              <a:t> 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/>
            <a:r>
              <a:rPr lang="hu-HU" sz="1600"/>
              <a:t>(c) |</a:t>
            </a:r>
            <a:r>
              <a:rPr lang="hu-HU" sz="1600" i="1"/>
              <a:t>X </a:t>
            </a:r>
            <a:r>
              <a:rPr lang="hu-HU" sz="1600" i="1">
                <a:cs typeface="Arial" pitchFamily="34" charset="0"/>
              </a:rPr>
              <a:t>−</a:t>
            </a:r>
            <a:r>
              <a:rPr lang="hu-HU" sz="1600" i="1"/>
              <a:t> Y|&lt;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/>
            <a:r>
              <a:rPr lang="hu-HU" sz="1600"/>
              <a:t>(d) Max {</a:t>
            </a:r>
            <a:r>
              <a:rPr lang="hu-HU" sz="1600" i="1"/>
              <a:t>X,Y</a:t>
            </a:r>
            <a:r>
              <a:rPr lang="hu-HU" sz="1600"/>
              <a:t>}</a:t>
            </a:r>
            <a:r>
              <a:rPr lang="hu-HU" sz="1600" i="1"/>
              <a:t> 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/>
            <a:r>
              <a:rPr lang="hu-HU" sz="1600"/>
              <a:t>(e) Min {</a:t>
            </a:r>
            <a:r>
              <a:rPr lang="hu-HU" sz="1600" i="1"/>
              <a:t>X,Y</a:t>
            </a:r>
            <a:r>
              <a:rPr lang="hu-HU" sz="1600"/>
              <a:t>}</a:t>
            </a:r>
            <a:r>
              <a:rPr lang="hu-HU" sz="1600" i="1"/>
              <a:t> 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/>
            <a:r>
              <a:rPr lang="hu-HU" sz="1600"/>
              <a:t>(f) </a:t>
            </a:r>
            <a:r>
              <a:rPr lang="hu-HU" sz="1600" i="1"/>
              <a:t>X 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  és 1 </a:t>
            </a:r>
            <a:r>
              <a:rPr lang="hu-HU" sz="1600">
                <a:cs typeface="Arial" pitchFamily="34" charset="0"/>
              </a:rPr>
              <a:t>−</a:t>
            </a:r>
            <a:r>
              <a:rPr lang="hu-HU" sz="1600" i="1"/>
              <a:t>Y 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/>
            <a:r>
              <a:rPr lang="hu-HU" sz="1600"/>
              <a:t>(g) a (c) és (f) feltételek együtt teljesülnek.</a:t>
            </a:r>
          </a:p>
          <a:p>
            <a:pPr marL="828675" lvl="1" indent="-371475"/>
            <a:r>
              <a:rPr lang="hu-HU" sz="1600"/>
              <a:t>(h) </a:t>
            </a:r>
            <a:r>
              <a:rPr lang="hu-HU" sz="1600" i="1"/>
              <a:t>X</a:t>
            </a:r>
            <a:r>
              <a:rPr lang="hu-HU" sz="1600" baseline="30000"/>
              <a:t>2</a:t>
            </a:r>
            <a:r>
              <a:rPr lang="hu-HU" sz="1600"/>
              <a:t> + </a:t>
            </a:r>
            <a:r>
              <a:rPr lang="hu-HU" sz="1600" i="1"/>
              <a:t>Y</a:t>
            </a:r>
            <a:r>
              <a:rPr lang="hu-HU" sz="1600" baseline="30000"/>
              <a:t>2</a:t>
            </a:r>
            <a:r>
              <a:rPr lang="hu-HU" sz="1600"/>
              <a:t> </a:t>
            </a:r>
            <a:r>
              <a:rPr lang="hu-HU" sz="1600" i="1"/>
              <a:t>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2.</a:t>
            </a:r>
          </a:p>
          <a:p>
            <a:pPr marL="828675" lvl="1" indent="-371475">
              <a:buFontTx/>
              <a:buAutoNum type="romanLcParenBoth"/>
            </a:pPr>
            <a:r>
              <a:rPr lang="hu-HU" sz="1600"/>
              <a:t>(</a:t>
            </a:r>
            <a:r>
              <a:rPr lang="hu-HU" sz="1600" i="1"/>
              <a:t>X </a:t>
            </a:r>
            <a:r>
              <a:rPr lang="hu-HU" sz="1600" i="1">
                <a:cs typeface="Arial" pitchFamily="34" charset="0"/>
              </a:rPr>
              <a:t>−</a:t>
            </a:r>
            <a:r>
              <a:rPr lang="hu-HU" sz="1600" i="1"/>
              <a:t> </a:t>
            </a:r>
            <a:r>
              <a:rPr lang="hu-HU" sz="1600"/>
              <a:t>1/2)</a:t>
            </a:r>
            <a:r>
              <a:rPr lang="hu-HU" sz="1600" baseline="30000"/>
              <a:t>2</a:t>
            </a:r>
            <a:r>
              <a:rPr lang="hu-HU" sz="1600"/>
              <a:t> + (</a:t>
            </a:r>
            <a:r>
              <a:rPr lang="hu-HU" sz="1600" i="1"/>
              <a:t>Y − </a:t>
            </a:r>
            <a:r>
              <a:rPr lang="hu-HU" sz="1600"/>
              <a:t>1/2)</a:t>
            </a:r>
            <a:r>
              <a:rPr lang="hu-HU" sz="1600" baseline="30000"/>
              <a:t>2</a:t>
            </a:r>
            <a:r>
              <a:rPr lang="hu-HU" sz="1600"/>
              <a:t> </a:t>
            </a:r>
            <a:r>
              <a:rPr lang="hu-HU" sz="1600" i="1"/>
              <a:t>&lt; </a:t>
            </a:r>
            <a:r>
              <a:rPr lang="hu-HU" sz="1600"/>
              <a:t>1</a:t>
            </a:r>
            <a:r>
              <a:rPr lang="hu-HU" sz="1600" i="1"/>
              <a:t>/</a:t>
            </a:r>
            <a:r>
              <a:rPr lang="hu-HU" sz="1600"/>
              <a:t>4.</a:t>
            </a:r>
          </a:p>
          <a:p>
            <a:pPr marL="828675" lvl="1" indent="-371475"/>
            <a:r>
              <a:rPr lang="hu-HU" sz="1600"/>
              <a:t>(k) X + Y&lt; 1 és X</a:t>
            </a:r>
            <a:r>
              <a:rPr lang="en-US" sz="1600">
                <a:cs typeface="Arial" pitchFamily="34" charset="0"/>
              </a:rPr>
              <a:t>·</a:t>
            </a:r>
            <a:r>
              <a:rPr lang="hu-HU" sz="1600">
                <a:cs typeface="Arial" pitchFamily="34" charset="0"/>
              </a:rPr>
              <a:t>Y &lt; 4/25.</a:t>
            </a:r>
            <a:endParaRPr lang="en-US" sz="1600">
              <a:cs typeface="Arial" pitchFamily="34" charset="0"/>
            </a:endParaRPr>
          </a:p>
        </p:txBody>
      </p:sp>
      <p:sp>
        <p:nvSpPr>
          <p:cNvPr id="754695" name="Rectangle 7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4696" name="Rectangle 8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2.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16/17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2"/>
          <p:cNvGrpSpPr>
            <a:grpSpLocks/>
          </p:cNvGrpSpPr>
          <p:nvPr/>
        </p:nvGrpSpPr>
        <p:grpSpPr bwMode="auto">
          <a:xfrm>
            <a:off x="250825" y="1978025"/>
            <a:ext cx="8713788" cy="1079500"/>
            <a:chOff x="158" y="210"/>
            <a:chExt cx="5489" cy="680"/>
          </a:xfrm>
        </p:grpSpPr>
        <p:sp>
          <p:nvSpPr>
            <p:cNvPr id="13322" name="Text Box 3"/>
            <p:cNvSpPr txBox="1">
              <a:spLocks noChangeArrowheads="1"/>
            </p:cNvSpPr>
            <p:nvPr/>
          </p:nvSpPr>
          <p:spPr bwMode="auto">
            <a:xfrm>
              <a:off x="158" y="210"/>
              <a:ext cx="5489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1600" b="1"/>
                <a:t>7. Feladat</a:t>
              </a:r>
            </a:p>
            <a:p>
              <a:pPr algn="just"/>
              <a:r>
                <a:rPr lang="hu-HU" sz="1600"/>
                <a:t>Egy egységnyi oldalú négyzet két átellenes oldalán véletlenszerűen kiválasztunk 1</a:t>
              </a:r>
              <a:r>
                <a:rPr lang="hu-HU" sz="1600">
                  <a:cs typeface="Arial" pitchFamily="34" charset="0"/>
                </a:rPr>
                <a:t>−</a:t>
              </a:r>
              <a:r>
                <a:rPr lang="hu-HU" sz="1600"/>
                <a:t>1 pontot. Mekkora a valószínűsége, hogy a két pont távolsága kisebb mint D, ahol </a:t>
              </a:r>
            </a:p>
          </p:txBody>
        </p:sp>
        <p:graphicFrame>
          <p:nvGraphicFramePr>
            <p:cNvPr id="13314" name="Object 4"/>
            <p:cNvGraphicFramePr>
              <a:graphicFrameLocks noChangeAspect="1"/>
            </p:cNvGraphicFramePr>
            <p:nvPr/>
          </p:nvGraphicFramePr>
          <p:xfrm>
            <a:off x="249" y="741"/>
            <a:ext cx="492" cy="149"/>
          </p:xfrm>
          <a:graphic>
            <a:graphicData uri="http://schemas.openxmlformats.org/presentationml/2006/ole">
              <p:oleObj spid="_x0000_s13314" name="Equation" r:id="rId3" imgW="711000" imgH="215640" progId="">
                <p:embed/>
              </p:oleObj>
            </a:graphicData>
          </a:graphic>
        </p:graphicFrame>
      </p:grp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0825" y="3130550"/>
            <a:ext cx="87137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/>
              <a:t>8. Feladat</a:t>
            </a:r>
          </a:p>
          <a:p>
            <a:pPr algn="just"/>
            <a:r>
              <a:rPr lang="hu-HU" sz="1600"/>
              <a:t>Kör alakú R sugarú céltáblára lövünk. (A találat valószínűsége arányos a területtel.) A céltáblát koncentrikus körökkel 10 részre akarjuk felosztani úgy, hogy mind a 10 részben a találat valószínűsége ugyanakkora legyen. Hogyan kell a körök sugarait megválasztani?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50825" y="4435475"/>
            <a:ext cx="87137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/>
              <a:t>9. Feladat</a:t>
            </a:r>
          </a:p>
          <a:p>
            <a:pPr algn="just"/>
            <a:r>
              <a:rPr lang="hu-HU" sz="1600"/>
              <a:t>Párhuzamos egyeneseket húzunk egy papírlapra. A szomszédos egyenesek egymástól váltakozva 2 cm és 8 cm-re vannak. Véletlenszerűen egy R=2.5 cm sugarú körlapot ejtünk a papírlapra úgy, hogy a kör középpontja a sík bármely tartományába a tartomány nagyságával arányos valószínűséggel esik. Mekkora a valószínűsége, hogy a körlap egyetlen egyenest sem fed le?</a:t>
            </a:r>
          </a:p>
        </p:txBody>
      </p:sp>
      <p:sp>
        <p:nvSpPr>
          <p:cNvPr id="755721" name="Rectangle 9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5722" name="Rectangle 10"/>
          <p:cNvSpPr>
            <a:spLocks noChangeArrowheads="1"/>
          </p:cNvSpPr>
          <p:nvPr/>
        </p:nvSpPr>
        <p:spPr bwMode="auto">
          <a:xfrm>
            <a:off x="43180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 3.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296863" y="863600"/>
            <a:ext cx="8569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b="1"/>
              <a:t>6. Feladat</a:t>
            </a:r>
          </a:p>
          <a:p>
            <a:pPr algn="just"/>
            <a:r>
              <a:rPr lang="hu-HU" sz="1600"/>
              <a:t>A [0,1] intervallumban válasszunk véletlenszerűen három számot X, Y és Z –t. Mekkora a  valószínűsége, hogy az X, Y és Z oldalhosszúságú téglatest testátlója kisebb 1-nél?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17/17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323850"/>
            <a:ext cx="8505825" cy="630238"/>
          </a:xfrm>
        </p:spPr>
        <p:txBody>
          <a:bodyPr tIns="10800"/>
          <a:lstStyle/>
          <a:p>
            <a:pPr algn="ctr"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Valószínűségek számítása geometriai módszerekkel </a:t>
            </a:r>
            <a:endParaRPr lang="en-US" sz="4000" dirty="0" smtClean="0"/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06375" y="32940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6" name="Rectangle 23"/>
          <p:cNvSpPr>
            <a:spLocks noChangeArrowheads="1"/>
          </p:cNvSpPr>
          <p:nvPr/>
        </p:nvSpPr>
        <p:spPr bwMode="auto">
          <a:xfrm>
            <a:off x="0" y="3159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1" name="Rectangle 2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2" name="Rectangle 2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5" name="Rectangle 3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7" name="Rectangle 3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8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9" name="Rectangle 41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0" name="Rectangle 4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1" name="Rectangle 4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2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3" name="Rectangle 4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4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5" name="Rectangle 5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8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70" name="Rectangle 73"/>
          <p:cNvSpPr>
            <a:spLocks noChangeArrowheads="1"/>
          </p:cNvSpPr>
          <p:nvPr/>
        </p:nvSpPr>
        <p:spPr bwMode="auto">
          <a:xfrm>
            <a:off x="0" y="450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341313" y="1268413"/>
            <a:ext cx="8280400" cy="4206875"/>
            <a:chOff x="215" y="799"/>
            <a:chExt cx="5216" cy="2650"/>
          </a:xfrm>
        </p:grpSpPr>
        <p:sp>
          <p:nvSpPr>
            <p:cNvPr id="1073" name="Text Box 150"/>
            <p:cNvSpPr txBox="1">
              <a:spLocks noChangeArrowheads="1"/>
            </p:cNvSpPr>
            <p:nvPr/>
          </p:nvSpPr>
          <p:spPr bwMode="auto">
            <a:xfrm>
              <a:off x="215" y="799"/>
              <a:ext cx="5216" cy="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5000"/>
                </a:lnSpc>
                <a:spcBef>
                  <a:spcPct val="50000"/>
                </a:spcBef>
              </a:pPr>
              <a:r>
                <a:rPr lang="hu-HU" sz="2000"/>
                <a:t>Gyakran az </a:t>
              </a:r>
              <a:r>
                <a:rPr lang="el-GR" sz="2000" b="1">
                  <a:cs typeface="Arial" pitchFamily="34" charset="0"/>
                </a:rPr>
                <a:t>Ω</a:t>
              </a:r>
              <a:r>
                <a:rPr lang="hu-HU" sz="2000">
                  <a:cs typeface="Arial" pitchFamily="34" charset="0"/>
                </a:rPr>
                <a:t> eseményteret és ennek </a:t>
              </a:r>
              <a:r>
                <a:rPr lang="hu-HU" sz="2000" b="1">
                  <a:cs typeface="Arial" pitchFamily="34" charset="0"/>
                </a:rPr>
                <a:t>A</a:t>
              </a:r>
              <a:r>
                <a:rPr lang="hu-HU" sz="2000">
                  <a:cs typeface="Arial" pitchFamily="34" charset="0"/>
                </a:rPr>
                <a:t> eseményeit is valamilyen geometriai alakzattal (szakasz, háromszög, téglalap, kör, téglatest, gömb stb.) tudjuk megadni. Ekkor a halmazokhoz természetes módon hozzárendelhetjük a hosszát, területét vagy térfogatát, mint mértéket. Az A esemény valószínűségét ekkor a</a:t>
              </a:r>
            </a:p>
            <a:p>
              <a:pPr algn="just">
                <a:lnSpc>
                  <a:spcPct val="125000"/>
                </a:lnSpc>
                <a:spcBef>
                  <a:spcPct val="50000"/>
                </a:spcBef>
              </a:pPr>
              <a:endParaRPr lang="hu-HU" sz="2000">
                <a:cs typeface="Arial" pitchFamily="34" charset="0"/>
              </a:endParaRPr>
            </a:p>
            <a:p>
              <a:pPr algn="just">
                <a:lnSpc>
                  <a:spcPct val="125000"/>
                </a:lnSpc>
                <a:spcBef>
                  <a:spcPct val="50000"/>
                </a:spcBef>
              </a:pPr>
              <a:r>
                <a:rPr lang="hu-HU" sz="2000">
                  <a:cs typeface="Arial" pitchFamily="34" charset="0"/>
                </a:rPr>
                <a:t>hányadossal értelmezzük, ahol </a:t>
              </a:r>
              <a:r>
                <a:rPr lang="hu-HU" sz="2000" b="1">
                  <a:cs typeface="Arial" pitchFamily="34" charset="0"/>
                </a:rPr>
                <a:t>m</a:t>
              </a:r>
              <a:r>
                <a:rPr lang="hu-HU" sz="2000">
                  <a:cs typeface="Arial" pitchFamily="34" charset="0"/>
                </a:rPr>
                <a:t>(A) az A esemény mértéke és </a:t>
              </a:r>
              <a:r>
                <a:rPr lang="hu-HU" sz="2000" b="1">
                  <a:cs typeface="Arial" pitchFamily="34" charset="0"/>
                </a:rPr>
                <a:t>m</a:t>
              </a:r>
              <a:r>
                <a:rPr lang="hu-HU" sz="2000">
                  <a:cs typeface="Arial" pitchFamily="34" charset="0"/>
                </a:rPr>
                <a:t>(</a:t>
              </a:r>
              <a:r>
                <a:rPr lang="el-GR" sz="2000">
                  <a:cs typeface="Arial" pitchFamily="34" charset="0"/>
                </a:rPr>
                <a:t>Ω</a:t>
              </a:r>
              <a:r>
                <a:rPr lang="hu-HU" sz="2000">
                  <a:cs typeface="Arial" pitchFamily="34" charset="0"/>
                </a:rPr>
                <a:t>) az eseménytér mértéke. Mivel A részhalmaza </a:t>
              </a:r>
              <a:r>
                <a:rPr lang="el-GR" sz="2000"/>
                <a:t>Ω</a:t>
              </a:r>
              <a:r>
                <a:rPr lang="hu-HU" sz="2000"/>
                <a:t> –nak, ezért 0 ≤ m(A) </a:t>
              </a:r>
              <a:r>
                <a:rPr lang="hu-HU" sz="2000">
                  <a:latin typeface="Times New Roman" pitchFamily="18" charset="0"/>
                  <a:cs typeface="Times New Roman" pitchFamily="18" charset="0"/>
                </a:rPr>
                <a:t>≤ </a:t>
              </a:r>
              <a:r>
                <a:rPr lang="hu-HU" sz="2000"/>
                <a:t>m(</a:t>
              </a:r>
              <a:r>
                <a:rPr lang="el-GR" sz="2000"/>
                <a:t>Ω</a:t>
              </a:r>
              <a:r>
                <a:rPr lang="hu-HU" sz="2000"/>
                <a:t>). Továbbá belátható, hogy P(A) teljesíti a valószínűségre tett Kolmogorov – axiómákat is. </a:t>
              </a:r>
            </a:p>
          </p:txBody>
        </p:sp>
        <p:graphicFrame>
          <p:nvGraphicFramePr>
            <p:cNvPr id="1026" name="Object 151"/>
            <p:cNvGraphicFramePr>
              <a:graphicFrameLocks noChangeAspect="1"/>
            </p:cNvGraphicFramePr>
            <p:nvPr/>
          </p:nvGraphicFramePr>
          <p:xfrm>
            <a:off x="2256" y="2018"/>
            <a:ext cx="992" cy="475"/>
          </p:xfrm>
          <a:graphic>
            <a:graphicData uri="http://schemas.openxmlformats.org/presentationml/2006/ole">
              <p:oleObj spid="_x0000_s1026" name="Equation" r:id="rId3" imgW="876240" imgH="419040" progId="">
                <p:embed/>
              </p:oleObj>
            </a:graphicData>
          </a:graphic>
        </p:graphicFrame>
      </p:grpSp>
      <p:sp>
        <p:nvSpPr>
          <p:cNvPr id="1072" name="Text Box 153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2/17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42" name="Rectangle 6"/>
          <p:cNvSpPr>
            <a:spLocks noChangeArrowheads="1"/>
          </p:cNvSpPr>
          <p:nvPr/>
        </p:nvSpPr>
        <p:spPr bwMode="auto">
          <a:xfrm>
            <a:off x="431800" y="323850"/>
            <a:ext cx="80565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Találkozási probléma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56743" name="Rectangle 7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756744" name="Text Box 8"/>
          <p:cNvSpPr txBox="1">
            <a:spLocks noChangeArrowheads="1"/>
          </p:cNvSpPr>
          <p:nvPr/>
        </p:nvSpPr>
        <p:spPr bwMode="auto">
          <a:xfrm>
            <a:off x="295275" y="863600"/>
            <a:ext cx="8416925" cy="1436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Rómeó és Júlia találkozót beszélnek meg egy bizonyos órán belül. Ezen az egy órán belül bármelyik időpont egyformán valószínű mindkettőjük érkezésére. Aki elsőnek érkezik, az vár 15 percet. Ha a másik nem érkezik meg ezen a 15 percen belül, akkor elmegy és nem találkoznak. </a:t>
            </a:r>
          </a:p>
          <a:p>
            <a:pPr>
              <a:spcBef>
                <a:spcPct val="50000"/>
              </a:spcBef>
            </a:pPr>
            <a:r>
              <a:rPr lang="hu-HU" sz="1600"/>
              <a:t>Mekkora valószínűséggel találkoznak?</a:t>
            </a:r>
          </a:p>
        </p:txBody>
      </p:sp>
      <p:sp>
        <p:nvSpPr>
          <p:cNvPr id="756745" name="Text Box 9"/>
          <p:cNvSpPr txBox="1">
            <a:spLocks noChangeArrowheads="1"/>
          </p:cNvSpPr>
          <p:nvPr/>
        </p:nvSpPr>
        <p:spPr bwMode="auto">
          <a:xfrm>
            <a:off x="341313" y="2282825"/>
            <a:ext cx="82819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Jelölje X Rómeó érkezési időpontját az 1 órán belül és Y Júlia érkezési időpontját.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5763" y="2622550"/>
            <a:ext cx="8416925" cy="762000"/>
            <a:chOff x="243" y="1621"/>
            <a:chExt cx="5302" cy="480"/>
          </a:xfrm>
        </p:grpSpPr>
        <p:sp>
          <p:nvSpPr>
            <p:cNvPr id="2072" name="Text Box 10"/>
            <p:cNvSpPr txBox="1">
              <a:spLocks noChangeArrowheads="1"/>
            </p:cNvSpPr>
            <p:nvPr/>
          </p:nvSpPr>
          <p:spPr bwMode="auto">
            <a:xfrm>
              <a:off x="243" y="1621"/>
              <a:ext cx="5302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sz="1600"/>
                <a:t>Mivel X és Y is egymástól függetlenül bárhol lehet az1 órán belül, ezért az eseménytér</a:t>
              </a:r>
            </a:p>
            <a:p>
              <a:pPr algn="just">
                <a:spcBef>
                  <a:spcPct val="50000"/>
                </a:spcBef>
              </a:pPr>
              <a:r>
                <a:rPr lang="hu-HU" sz="1600"/>
                <a:t>                                                       egységnégyzet.</a:t>
              </a:r>
            </a:p>
          </p:txBody>
        </p:sp>
        <p:graphicFrame>
          <p:nvGraphicFramePr>
            <p:cNvPr id="2052" name="Object 12"/>
            <p:cNvGraphicFramePr>
              <a:graphicFrameLocks noChangeAspect="1"/>
            </p:cNvGraphicFramePr>
            <p:nvPr/>
          </p:nvGraphicFramePr>
          <p:xfrm>
            <a:off x="300" y="1848"/>
            <a:ext cx="1928" cy="253"/>
          </p:xfrm>
          <a:graphic>
            <a:graphicData uri="http://schemas.openxmlformats.org/presentationml/2006/ole">
              <p:oleObj spid="_x0000_s2052" name="Equation" r:id="rId3" imgW="1930320" imgH="253800" progId="">
                <p:embed/>
              </p:oleObj>
            </a:graphicData>
          </a:graphic>
        </p:graphicFrame>
      </p:grpSp>
      <p:sp>
        <p:nvSpPr>
          <p:cNvPr id="756749" name="Rectangle 13"/>
          <p:cNvSpPr>
            <a:spLocks noChangeArrowheads="1"/>
          </p:cNvSpPr>
          <p:nvPr/>
        </p:nvSpPr>
        <p:spPr bwMode="auto">
          <a:xfrm>
            <a:off x="6778625" y="3608388"/>
            <a:ext cx="1349375" cy="13493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6750" name="Line 14"/>
          <p:cNvSpPr>
            <a:spLocks noChangeShapeType="1"/>
          </p:cNvSpPr>
          <p:nvPr/>
        </p:nvSpPr>
        <p:spPr bwMode="auto">
          <a:xfrm>
            <a:off x="6778625" y="2978150"/>
            <a:ext cx="0" cy="229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6751" name="Line 15"/>
          <p:cNvSpPr>
            <a:spLocks noChangeShapeType="1"/>
          </p:cNvSpPr>
          <p:nvPr/>
        </p:nvSpPr>
        <p:spPr bwMode="auto">
          <a:xfrm>
            <a:off x="6148388" y="4957763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6752" name="Text Box 16"/>
          <p:cNvSpPr txBox="1">
            <a:spLocks noChangeArrowheads="1"/>
          </p:cNvSpPr>
          <p:nvPr/>
        </p:nvSpPr>
        <p:spPr bwMode="auto">
          <a:xfrm>
            <a:off x="8802688" y="4867275"/>
            <a:ext cx="269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X</a:t>
            </a:r>
          </a:p>
        </p:txBody>
      </p:sp>
      <p:sp>
        <p:nvSpPr>
          <p:cNvPr id="756753" name="Text Box 17"/>
          <p:cNvSpPr txBox="1">
            <a:spLocks noChangeArrowheads="1"/>
          </p:cNvSpPr>
          <p:nvPr/>
        </p:nvSpPr>
        <p:spPr bwMode="auto">
          <a:xfrm>
            <a:off x="6867525" y="2843213"/>
            <a:ext cx="2698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y</a:t>
            </a:r>
          </a:p>
        </p:txBody>
      </p:sp>
      <p:sp>
        <p:nvSpPr>
          <p:cNvPr id="756754" name="Text Box 18"/>
          <p:cNvSpPr txBox="1">
            <a:spLocks noChangeArrowheads="1"/>
          </p:cNvSpPr>
          <p:nvPr/>
        </p:nvSpPr>
        <p:spPr bwMode="auto">
          <a:xfrm>
            <a:off x="6911975" y="4959350"/>
            <a:ext cx="4953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1/4</a:t>
            </a:r>
          </a:p>
        </p:txBody>
      </p:sp>
      <p:sp>
        <p:nvSpPr>
          <p:cNvPr id="756755" name="Text Box 19"/>
          <p:cNvSpPr txBox="1">
            <a:spLocks noChangeArrowheads="1"/>
          </p:cNvSpPr>
          <p:nvPr/>
        </p:nvSpPr>
        <p:spPr bwMode="auto">
          <a:xfrm>
            <a:off x="6416675" y="4459288"/>
            <a:ext cx="5842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1/4</a:t>
            </a:r>
          </a:p>
        </p:txBody>
      </p:sp>
      <p:sp>
        <p:nvSpPr>
          <p:cNvPr id="756757" name="Freeform 21"/>
          <p:cNvSpPr>
            <a:spLocks/>
          </p:cNvSpPr>
          <p:nvPr/>
        </p:nvSpPr>
        <p:spPr bwMode="auto">
          <a:xfrm>
            <a:off x="6777038" y="3608388"/>
            <a:ext cx="1350962" cy="1350962"/>
          </a:xfrm>
          <a:custGeom>
            <a:avLst/>
            <a:gdLst>
              <a:gd name="T0" fmla="*/ 2147483647 w 851"/>
              <a:gd name="T1" fmla="*/ 2147483647 h 851"/>
              <a:gd name="T2" fmla="*/ 2147483647 w 851"/>
              <a:gd name="T3" fmla="*/ 2147483647 h 851"/>
              <a:gd name="T4" fmla="*/ 2147483647 w 851"/>
              <a:gd name="T5" fmla="*/ 0 h 851"/>
              <a:gd name="T6" fmla="*/ 2147483647 w 851"/>
              <a:gd name="T7" fmla="*/ 0 h 851"/>
              <a:gd name="T8" fmla="*/ 0 w 851"/>
              <a:gd name="T9" fmla="*/ 2147483647 h 851"/>
              <a:gd name="T10" fmla="*/ 0 w 851"/>
              <a:gd name="T11" fmla="*/ 2147483647 h 851"/>
              <a:gd name="T12" fmla="*/ 2147483647 w 851"/>
              <a:gd name="T13" fmla="*/ 2147483647 h 8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1"/>
              <a:gd name="T22" fmla="*/ 0 h 851"/>
              <a:gd name="T23" fmla="*/ 851 w 851"/>
              <a:gd name="T24" fmla="*/ 851 h 8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51" h="851">
                <a:moveTo>
                  <a:pt x="199" y="851"/>
                </a:moveTo>
                <a:lnTo>
                  <a:pt x="851" y="199"/>
                </a:lnTo>
                <a:lnTo>
                  <a:pt x="851" y="0"/>
                </a:lnTo>
                <a:lnTo>
                  <a:pt x="624" y="0"/>
                </a:lnTo>
                <a:lnTo>
                  <a:pt x="0" y="624"/>
                </a:lnTo>
                <a:lnTo>
                  <a:pt x="0" y="851"/>
                </a:lnTo>
                <a:lnTo>
                  <a:pt x="199" y="851"/>
                </a:lnTo>
                <a:close/>
              </a:path>
            </a:pathLst>
          </a:custGeom>
          <a:solidFill>
            <a:srgbClr val="DADADA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6758" name="Text Box 22"/>
          <p:cNvSpPr txBox="1">
            <a:spLocks noChangeArrowheads="1"/>
          </p:cNvSpPr>
          <p:nvPr/>
        </p:nvSpPr>
        <p:spPr bwMode="auto">
          <a:xfrm>
            <a:off x="296863" y="3338513"/>
            <a:ext cx="6210300" cy="1100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 találkozás feltétele az, hogy a két érkezés közötti különbség ne legyen több, mint ¼ óra = 15 perc. Mivel bármelyikük érkezhet előbb, ezért a T találkozás eseményét matematikai szempontból az |X-Y| </a:t>
            </a:r>
            <a:r>
              <a:rPr lang="hu-HU" sz="1600">
                <a:cs typeface="Arial" pitchFamily="34" charset="0"/>
              </a:rPr>
              <a:t>≤ </a:t>
            </a:r>
            <a:r>
              <a:rPr lang="hu-HU"/>
              <a:t>¼  egyenlőtlenséggel jellemezhetjük</a:t>
            </a:r>
            <a:r>
              <a:rPr lang="hu-HU" sz="1600">
                <a:cs typeface="Arial" pitchFamily="34" charset="0"/>
              </a:rPr>
              <a:t> </a:t>
            </a:r>
          </a:p>
        </p:txBody>
      </p:sp>
      <p:graphicFrame>
        <p:nvGraphicFramePr>
          <p:cNvPr id="756759" name="Object 23"/>
          <p:cNvGraphicFramePr>
            <a:graphicFrameLocks noChangeAspect="1"/>
          </p:cNvGraphicFramePr>
          <p:nvPr/>
        </p:nvGraphicFramePr>
        <p:xfrm>
          <a:off x="2141538" y="4373563"/>
          <a:ext cx="2116137" cy="623887"/>
        </p:xfrm>
        <a:graphic>
          <a:graphicData uri="http://schemas.openxmlformats.org/presentationml/2006/ole">
            <p:oleObj spid="_x0000_s2050" name="Equation" r:id="rId4" imgW="1460160" imgH="431640" progId="">
              <p:embed/>
            </p:oleObj>
          </a:graphicData>
        </a:graphic>
      </p:graphicFrame>
      <p:sp>
        <p:nvSpPr>
          <p:cNvPr id="756760" name="Text Box 24"/>
          <p:cNvSpPr txBox="1">
            <a:spLocks noChangeArrowheads="1"/>
          </p:cNvSpPr>
          <p:nvPr/>
        </p:nvSpPr>
        <p:spPr bwMode="auto">
          <a:xfrm>
            <a:off x="476250" y="5094288"/>
            <a:ext cx="6210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T területét kivonással kapjuk=</a:t>
            </a:r>
            <a:endParaRPr lang="hu-HU" sz="1600">
              <a:cs typeface="Arial" pitchFamily="34" charset="0"/>
            </a:endParaRPr>
          </a:p>
        </p:txBody>
      </p:sp>
      <p:graphicFrame>
        <p:nvGraphicFramePr>
          <p:cNvPr id="756761" name="Object 25"/>
          <p:cNvGraphicFramePr>
            <a:graphicFrameLocks noChangeAspect="1"/>
          </p:cNvGraphicFramePr>
          <p:nvPr/>
        </p:nvGraphicFramePr>
        <p:xfrm>
          <a:off x="3905250" y="4778375"/>
          <a:ext cx="2322513" cy="741363"/>
        </p:xfrm>
        <a:graphic>
          <a:graphicData uri="http://schemas.openxmlformats.org/presentationml/2006/ole">
            <p:oleObj spid="_x0000_s2051" name="Equation" r:id="rId5" imgW="1790640" imgH="571320" progId="">
              <p:embed/>
            </p:oleObj>
          </a:graphicData>
        </a:graphic>
      </p:graphicFrame>
      <p:sp>
        <p:nvSpPr>
          <p:cNvPr id="756762" name="Text Box 26"/>
          <p:cNvSpPr txBox="1">
            <a:spLocks noChangeArrowheads="1"/>
          </p:cNvSpPr>
          <p:nvPr/>
        </p:nvSpPr>
        <p:spPr bwMode="auto">
          <a:xfrm>
            <a:off x="206375" y="5634038"/>
            <a:ext cx="868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Mivel ezt a számot </a:t>
            </a:r>
            <a:r>
              <a:rPr lang="en-US" sz="1600">
                <a:latin typeface="GreekC"/>
                <a:ea typeface="Calibri" pitchFamily="34" charset="0"/>
                <a:cs typeface="Calibri" pitchFamily="34" charset="0"/>
              </a:rPr>
              <a:t>Ω</a:t>
            </a:r>
            <a:r>
              <a:rPr lang="hu-HU" sz="1600">
                <a:latin typeface="GreekC"/>
              </a:rPr>
              <a:t> </a:t>
            </a:r>
            <a:r>
              <a:rPr lang="hu-HU" sz="1600"/>
              <a:t>területével kell osztani, amely 1, ezért a találkozás valószínűsége 7/16. </a:t>
            </a:r>
            <a:endParaRPr lang="hu-HU" sz="1600">
              <a:cs typeface="Arial" pitchFamily="34" charset="0"/>
            </a:endParaRPr>
          </a:p>
        </p:txBody>
      </p:sp>
      <p:sp>
        <p:nvSpPr>
          <p:cNvPr id="756764" name="Text Box 28"/>
          <p:cNvSpPr txBox="1">
            <a:spLocks noChangeArrowheads="1"/>
          </p:cNvSpPr>
          <p:nvPr/>
        </p:nvSpPr>
        <p:spPr bwMode="auto">
          <a:xfrm>
            <a:off x="7993063" y="4959350"/>
            <a:ext cx="4953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1</a:t>
            </a:r>
          </a:p>
        </p:txBody>
      </p:sp>
      <p:sp>
        <p:nvSpPr>
          <p:cNvPr id="756765" name="Text Box 29"/>
          <p:cNvSpPr txBox="1">
            <a:spLocks noChangeArrowheads="1"/>
          </p:cNvSpPr>
          <p:nvPr/>
        </p:nvSpPr>
        <p:spPr bwMode="auto">
          <a:xfrm>
            <a:off x="6551613" y="3468688"/>
            <a:ext cx="3159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b="1"/>
              <a:t>1</a:t>
            </a:r>
          </a:p>
        </p:txBody>
      </p:sp>
      <p:sp>
        <p:nvSpPr>
          <p:cNvPr id="756766" name="Line 30"/>
          <p:cNvSpPr>
            <a:spLocks noChangeShapeType="1"/>
          </p:cNvSpPr>
          <p:nvPr/>
        </p:nvSpPr>
        <p:spPr bwMode="auto">
          <a:xfrm flipV="1">
            <a:off x="4302125" y="4329113"/>
            <a:ext cx="2925763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6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6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6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6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6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56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56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6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6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44" grpId="0"/>
      <p:bldP spid="756745" grpId="0"/>
      <p:bldP spid="756749" grpId="0" animBg="1"/>
      <p:bldP spid="756750" grpId="0" animBg="1"/>
      <p:bldP spid="756751" grpId="0" animBg="1"/>
      <p:bldP spid="756752" grpId="0"/>
      <p:bldP spid="756753" grpId="0"/>
      <p:bldP spid="756754" grpId="0"/>
      <p:bldP spid="756755" grpId="0"/>
      <p:bldP spid="756757" grpId="0" animBg="1"/>
      <p:bldP spid="756758" grpId="0"/>
      <p:bldP spid="756760" grpId="0"/>
      <p:bldP spid="756762" grpId="0"/>
      <p:bldP spid="756764" grpId="0"/>
      <p:bldP spid="756765" grpId="0"/>
      <p:bldP spid="7567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76250" y="1179513"/>
            <a:ext cx="814546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Példa</a:t>
            </a:r>
          </a:p>
          <a:p>
            <a:pPr algn="just">
              <a:spcBef>
                <a:spcPct val="50000"/>
              </a:spcBef>
            </a:pPr>
            <a:r>
              <a:rPr lang="hu-HU"/>
              <a:t>Egy egységnyi hosszúságú szakaszon véletlenszerűen választunk 2 pontot. Mekkora a valószínűsége, hogy a keletkezett 3 szakaszból háromszög szerkeszthető?</a:t>
            </a:r>
          </a:p>
        </p:txBody>
      </p:sp>
      <p:sp>
        <p:nvSpPr>
          <p:cNvPr id="740357" name="Text Box 5"/>
          <p:cNvSpPr txBox="1">
            <a:spLocks noChangeArrowheads="1"/>
          </p:cNvSpPr>
          <p:nvPr/>
        </p:nvSpPr>
        <p:spPr bwMode="auto">
          <a:xfrm>
            <a:off x="476250" y="2860675"/>
            <a:ext cx="87137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sz="1600" b="1">
                <a:solidFill>
                  <a:srgbClr val="FF0000"/>
                </a:solidFill>
              </a:rPr>
              <a:t>Megoldás</a:t>
            </a:r>
          </a:p>
          <a:p>
            <a:pPr marL="342900" indent="-342900">
              <a:spcBef>
                <a:spcPct val="50000"/>
              </a:spcBef>
            </a:pPr>
            <a:r>
              <a:rPr lang="hu-HU" sz="1600"/>
              <a:t>Az események egyértelmű leírásához jelölje a keletkező három szakasz hosszát </a:t>
            </a:r>
            <a:r>
              <a:rPr lang="hu-HU" sz="1600" b="1"/>
              <a:t>x</a:t>
            </a:r>
            <a:r>
              <a:rPr lang="hu-HU" sz="1600"/>
              <a:t>, </a:t>
            </a:r>
            <a:r>
              <a:rPr lang="hu-HU" sz="1600" b="1"/>
              <a:t>y</a:t>
            </a:r>
            <a:r>
              <a:rPr lang="hu-HU" sz="1600"/>
              <a:t> és </a:t>
            </a:r>
            <a:r>
              <a:rPr lang="hu-HU" sz="1600" b="1"/>
              <a:t>z</a:t>
            </a:r>
            <a:r>
              <a:rPr lang="hu-HU" sz="1600"/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5288" y="4189413"/>
            <a:ext cx="2376487" cy="336550"/>
            <a:chOff x="249" y="3612"/>
            <a:chExt cx="1497" cy="212"/>
          </a:xfrm>
        </p:grpSpPr>
        <p:sp>
          <p:nvSpPr>
            <p:cNvPr id="17417" name="Line 7"/>
            <p:cNvSpPr>
              <a:spLocks noChangeShapeType="1"/>
            </p:cNvSpPr>
            <p:nvPr/>
          </p:nvSpPr>
          <p:spPr bwMode="auto">
            <a:xfrm>
              <a:off x="249" y="3657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418" name="Line 8"/>
            <p:cNvSpPr>
              <a:spLocks noChangeShapeType="1"/>
            </p:cNvSpPr>
            <p:nvPr/>
          </p:nvSpPr>
          <p:spPr bwMode="auto">
            <a:xfrm>
              <a:off x="567" y="3612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419" name="Line 9"/>
            <p:cNvSpPr>
              <a:spLocks noChangeShapeType="1"/>
            </p:cNvSpPr>
            <p:nvPr/>
          </p:nvSpPr>
          <p:spPr bwMode="auto">
            <a:xfrm>
              <a:off x="1292" y="3612"/>
              <a:ext cx="4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420" name="Text Box 10"/>
            <p:cNvSpPr txBox="1">
              <a:spLocks noChangeArrowheads="1"/>
            </p:cNvSpPr>
            <p:nvPr/>
          </p:nvSpPr>
          <p:spPr bwMode="auto">
            <a:xfrm>
              <a:off x="295" y="3612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 b="1"/>
                <a:t>x</a:t>
              </a:r>
            </a:p>
          </p:txBody>
        </p:sp>
        <p:sp>
          <p:nvSpPr>
            <p:cNvPr id="17421" name="Text Box 11"/>
            <p:cNvSpPr txBox="1">
              <a:spLocks noChangeArrowheads="1"/>
            </p:cNvSpPr>
            <p:nvPr/>
          </p:nvSpPr>
          <p:spPr bwMode="auto">
            <a:xfrm>
              <a:off x="793" y="3612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 b="1"/>
                <a:t>y</a:t>
              </a:r>
            </a:p>
          </p:txBody>
        </p:sp>
        <p:sp>
          <p:nvSpPr>
            <p:cNvPr id="17422" name="Text Box 12"/>
            <p:cNvSpPr txBox="1">
              <a:spLocks noChangeArrowheads="1"/>
            </p:cNvSpPr>
            <p:nvPr/>
          </p:nvSpPr>
          <p:spPr bwMode="auto">
            <a:xfrm>
              <a:off x="1429" y="3612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 b="1"/>
                <a:t>z</a:t>
              </a:r>
            </a:p>
          </p:txBody>
        </p:sp>
      </p:grpSp>
      <p:sp>
        <p:nvSpPr>
          <p:cNvPr id="740365" name="Text Box 13"/>
          <p:cNvSpPr txBox="1">
            <a:spLocks noChangeArrowheads="1"/>
          </p:cNvSpPr>
          <p:nvPr/>
        </p:nvSpPr>
        <p:spPr bwMode="auto">
          <a:xfrm>
            <a:off x="3059113" y="4056063"/>
            <a:ext cx="565308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Mivel a három szakasz összhossza 1, ezért  </a:t>
            </a:r>
            <a:r>
              <a:rPr lang="hu-HU" sz="1600" b="1"/>
              <a:t>x+y+z=1.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Ebből kifejezhető például </a:t>
            </a:r>
            <a:r>
              <a:rPr lang="hu-HU" sz="1600" b="1"/>
              <a:t>z</a:t>
            </a:r>
            <a:r>
              <a:rPr lang="hu-HU" sz="1600"/>
              <a:t> és így elegendő az </a:t>
            </a:r>
            <a:r>
              <a:rPr lang="hu-HU" sz="1600" b="1"/>
              <a:t>x </a:t>
            </a:r>
            <a:r>
              <a:rPr lang="hu-HU" sz="1600"/>
              <a:t>és </a:t>
            </a:r>
            <a:r>
              <a:rPr lang="hu-HU" sz="1600" b="1"/>
              <a:t>y</a:t>
            </a:r>
            <a:r>
              <a:rPr lang="hu-HU" sz="1600"/>
              <a:t> változó a törések helyeinek egyértelmű leírásához.</a:t>
            </a:r>
          </a:p>
        </p:txBody>
      </p:sp>
      <p:sp>
        <p:nvSpPr>
          <p:cNvPr id="740366" name="Rectangle 14"/>
          <p:cNvSpPr>
            <a:spLocks noChangeArrowheads="1"/>
          </p:cNvSpPr>
          <p:nvPr/>
        </p:nvSpPr>
        <p:spPr bwMode="auto">
          <a:xfrm>
            <a:off x="520700" y="368300"/>
            <a:ext cx="83724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Háromszög szerkeszthetőség valószínűsége  1.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3/17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7" grpId="0"/>
      <p:bldP spid="7403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1187450" y="3114675"/>
            <a:ext cx="3600450" cy="0"/>
            <a:chOff x="1066" y="3294"/>
            <a:chExt cx="2268" cy="0"/>
          </a:xfrm>
        </p:grpSpPr>
        <p:sp>
          <p:nvSpPr>
            <p:cNvPr id="3116" name="Line 5"/>
            <p:cNvSpPr>
              <a:spLocks noChangeShapeType="1"/>
            </p:cNvSpPr>
            <p:nvPr/>
          </p:nvSpPr>
          <p:spPr bwMode="auto">
            <a:xfrm>
              <a:off x="1655" y="3294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17" name="Line 6"/>
            <p:cNvSpPr>
              <a:spLocks noChangeShapeType="1"/>
            </p:cNvSpPr>
            <p:nvPr/>
          </p:nvSpPr>
          <p:spPr bwMode="auto">
            <a:xfrm>
              <a:off x="2336" y="3294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18" name="Line 7"/>
            <p:cNvSpPr>
              <a:spLocks noChangeShapeType="1"/>
            </p:cNvSpPr>
            <p:nvPr/>
          </p:nvSpPr>
          <p:spPr bwMode="auto">
            <a:xfrm>
              <a:off x="1066" y="3294"/>
              <a:ext cx="5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2051050" y="3040063"/>
            <a:ext cx="142875" cy="144462"/>
            <a:chOff x="3334" y="3521"/>
            <a:chExt cx="90" cy="91"/>
          </a:xfrm>
        </p:grpSpPr>
        <p:sp>
          <p:nvSpPr>
            <p:cNvPr id="3114" name="Line 9"/>
            <p:cNvSpPr>
              <a:spLocks noChangeShapeType="1"/>
            </p:cNvSpPr>
            <p:nvPr/>
          </p:nvSpPr>
          <p:spPr bwMode="auto">
            <a:xfrm>
              <a:off x="3334" y="352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15" name="Line 10"/>
            <p:cNvSpPr>
              <a:spLocks noChangeShapeType="1"/>
            </p:cNvSpPr>
            <p:nvPr/>
          </p:nvSpPr>
          <p:spPr bwMode="auto">
            <a:xfrm flipV="1">
              <a:off x="3334" y="3522"/>
              <a:ext cx="9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3130550" y="3040063"/>
            <a:ext cx="142875" cy="144462"/>
            <a:chOff x="3334" y="3521"/>
            <a:chExt cx="90" cy="91"/>
          </a:xfrm>
        </p:grpSpPr>
        <p:sp>
          <p:nvSpPr>
            <p:cNvPr id="3112" name="Line 12"/>
            <p:cNvSpPr>
              <a:spLocks noChangeShapeType="1"/>
            </p:cNvSpPr>
            <p:nvPr/>
          </p:nvSpPr>
          <p:spPr bwMode="auto">
            <a:xfrm>
              <a:off x="3334" y="352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13" name="Line 13"/>
            <p:cNvSpPr>
              <a:spLocks noChangeShapeType="1"/>
            </p:cNvSpPr>
            <p:nvPr/>
          </p:nvSpPr>
          <p:spPr bwMode="auto">
            <a:xfrm flipV="1">
              <a:off x="3334" y="3522"/>
              <a:ext cx="9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1474788" y="26733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x</a:t>
            </a:r>
          </a:p>
        </p:txBody>
      </p:sp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2482850" y="26733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y</a:t>
            </a:r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3275013" y="26797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z=1</a:t>
            </a:r>
            <a:r>
              <a:rPr lang="hu-HU" b="1">
                <a:cs typeface="Arial" pitchFamily="34" charset="0"/>
              </a:rPr>
              <a:t>−</a:t>
            </a:r>
            <a:r>
              <a:rPr lang="hu-HU" b="1"/>
              <a:t>x−y</a:t>
            </a:r>
          </a:p>
        </p:txBody>
      </p:sp>
      <p:sp>
        <p:nvSpPr>
          <p:cNvPr id="741393" name="Oval 17"/>
          <p:cNvSpPr>
            <a:spLocks noChangeArrowheads="1"/>
          </p:cNvSpPr>
          <p:nvPr/>
        </p:nvSpPr>
        <p:spPr bwMode="auto">
          <a:xfrm>
            <a:off x="250825" y="2178050"/>
            <a:ext cx="1871663" cy="18716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41394" name="Line 18"/>
          <p:cNvSpPr>
            <a:spLocks noChangeShapeType="1"/>
          </p:cNvSpPr>
          <p:nvPr/>
        </p:nvSpPr>
        <p:spPr bwMode="auto">
          <a:xfrm>
            <a:off x="3203575" y="3113088"/>
            <a:ext cx="15843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1395" name="Line 19"/>
          <p:cNvSpPr>
            <a:spLocks noChangeShapeType="1"/>
          </p:cNvSpPr>
          <p:nvPr/>
        </p:nvSpPr>
        <p:spPr bwMode="auto">
          <a:xfrm flipV="1">
            <a:off x="3492500" y="4329113"/>
            <a:ext cx="674688" cy="6746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1396" name="Line 20"/>
          <p:cNvSpPr>
            <a:spLocks noChangeShapeType="1"/>
          </p:cNvSpPr>
          <p:nvPr/>
        </p:nvSpPr>
        <p:spPr bwMode="auto">
          <a:xfrm flipH="1" flipV="1">
            <a:off x="4122738" y="4329113"/>
            <a:ext cx="952500" cy="6921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1397" name="Oval 21"/>
          <p:cNvSpPr>
            <a:spLocks noChangeArrowheads="1"/>
          </p:cNvSpPr>
          <p:nvPr/>
        </p:nvSpPr>
        <p:spPr bwMode="auto">
          <a:xfrm>
            <a:off x="2122488" y="2033588"/>
            <a:ext cx="2160587" cy="21605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41398" name="Line 22"/>
          <p:cNvSpPr>
            <a:spLocks noChangeShapeType="1"/>
          </p:cNvSpPr>
          <p:nvPr/>
        </p:nvSpPr>
        <p:spPr bwMode="auto">
          <a:xfrm>
            <a:off x="1187450" y="3113088"/>
            <a:ext cx="9350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1399" name="Line 23"/>
          <p:cNvSpPr>
            <a:spLocks noChangeShapeType="1"/>
          </p:cNvSpPr>
          <p:nvPr/>
        </p:nvSpPr>
        <p:spPr bwMode="auto">
          <a:xfrm>
            <a:off x="2122488" y="3113088"/>
            <a:ext cx="1081087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040438" y="2876550"/>
            <a:ext cx="2663825" cy="2376488"/>
            <a:chOff x="3878" y="164"/>
            <a:chExt cx="1678" cy="1497"/>
          </a:xfrm>
        </p:grpSpPr>
        <p:sp>
          <p:nvSpPr>
            <p:cNvPr id="3108" name="Line 25"/>
            <p:cNvSpPr>
              <a:spLocks noChangeShapeType="1"/>
            </p:cNvSpPr>
            <p:nvPr/>
          </p:nvSpPr>
          <p:spPr bwMode="auto">
            <a:xfrm>
              <a:off x="3878" y="1344"/>
              <a:ext cx="1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09" name="Line 26"/>
            <p:cNvSpPr>
              <a:spLocks noChangeShapeType="1"/>
            </p:cNvSpPr>
            <p:nvPr/>
          </p:nvSpPr>
          <p:spPr bwMode="auto">
            <a:xfrm flipV="1">
              <a:off x="4150" y="164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10" name="Text Box 27"/>
            <p:cNvSpPr txBox="1">
              <a:spLocks noChangeArrowheads="1"/>
            </p:cNvSpPr>
            <p:nvPr/>
          </p:nvSpPr>
          <p:spPr bwMode="auto">
            <a:xfrm>
              <a:off x="5284" y="111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x</a:t>
              </a:r>
            </a:p>
          </p:txBody>
        </p:sp>
        <p:sp>
          <p:nvSpPr>
            <p:cNvPr id="3111" name="Text Box 28"/>
            <p:cNvSpPr txBox="1">
              <a:spLocks noChangeArrowheads="1"/>
            </p:cNvSpPr>
            <p:nvPr/>
          </p:nvSpPr>
          <p:spPr bwMode="auto">
            <a:xfrm>
              <a:off x="4150" y="16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y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111875" y="3224213"/>
            <a:ext cx="2016125" cy="1957387"/>
            <a:chOff x="3923" y="387"/>
            <a:chExt cx="1270" cy="1233"/>
          </a:xfrm>
        </p:grpSpPr>
        <p:sp>
          <p:nvSpPr>
            <p:cNvPr id="3105" name="Rectangle 30"/>
            <p:cNvSpPr>
              <a:spLocks noChangeArrowheads="1"/>
            </p:cNvSpPr>
            <p:nvPr/>
          </p:nvSpPr>
          <p:spPr bwMode="auto">
            <a:xfrm>
              <a:off x="4150" y="482"/>
              <a:ext cx="862" cy="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106" name="Text Box 31"/>
            <p:cNvSpPr txBox="1">
              <a:spLocks noChangeArrowheads="1"/>
            </p:cNvSpPr>
            <p:nvPr/>
          </p:nvSpPr>
          <p:spPr bwMode="auto">
            <a:xfrm>
              <a:off x="4921" y="1389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1</a:t>
              </a:r>
            </a:p>
          </p:txBody>
        </p:sp>
        <p:sp>
          <p:nvSpPr>
            <p:cNvPr id="3107" name="Text Box 32"/>
            <p:cNvSpPr txBox="1">
              <a:spLocks noChangeArrowheads="1"/>
            </p:cNvSpPr>
            <p:nvPr/>
          </p:nvSpPr>
          <p:spPr bwMode="auto">
            <a:xfrm>
              <a:off x="3923" y="38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1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95975" y="2798763"/>
            <a:ext cx="3132138" cy="2814637"/>
            <a:chOff x="3787" y="119"/>
            <a:chExt cx="1973" cy="1773"/>
          </a:xfrm>
        </p:grpSpPr>
        <p:sp>
          <p:nvSpPr>
            <p:cNvPr id="3103" name="Line 34"/>
            <p:cNvSpPr>
              <a:spLocks noChangeShapeType="1"/>
            </p:cNvSpPr>
            <p:nvPr/>
          </p:nvSpPr>
          <p:spPr bwMode="auto">
            <a:xfrm>
              <a:off x="3787" y="119"/>
              <a:ext cx="1542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04" name="Text Box 35"/>
            <p:cNvSpPr txBox="1">
              <a:spLocks noChangeArrowheads="1"/>
            </p:cNvSpPr>
            <p:nvPr/>
          </p:nvSpPr>
          <p:spPr bwMode="auto">
            <a:xfrm>
              <a:off x="5080" y="1661"/>
              <a:ext cx="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x+y=1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6472238" y="3375025"/>
            <a:ext cx="1368425" cy="1368425"/>
            <a:chOff x="4150" y="482"/>
            <a:chExt cx="862" cy="862"/>
          </a:xfrm>
        </p:grpSpPr>
        <p:sp>
          <p:nvSpPr>
            <p:cNvPr id="3101" name="AutoShape 37"/>
            <p:cNvSpPr>
              <a:spLocks noChangeArrowheads="1"/>
            </p:cNvSpPr>
            <p:nvPr/>
          </p:nvSpPr>
          <p:spPr bwMode="auto">
            <a:xfrm>
              <a:off x="4150" y="482"/>
              <a:ext cx="862" cy="862"/>
            </a:xfrm>
            <a:prstGeom prst="rtTriangl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102" name="Text Box 38"/>
            <p:cNvSpPr txBox="1">
              <a:spLocks noChangeArrowheads="1"/>
            </p:cNvSpPr>
            <p:nvPr/>
          </p:nvSpPr>
          <p:spPr bwMode="auto">
            <a:xfrm>
              <a:off x="4377" y="93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b="1">
                  <a:cs typeface="Arial" pitchFamily="34" charset="0"/>
                </a:rPr>
                <a:t>Ω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184900" y="3800475"/>
            <a:ext cx="935038" cy="1301750"/>
            <a:chOff x="3969" y="750"/>
            <a:chExt cx="589" cy="820"/>
          </a:xfrm>
        </p:grpSpPr>
        <p:sp>
          <p:nvSpPr>
            <p:cNvPr id="3097" name="Line 40"/>
            <p:cNvSpPr>
              <a:spLocks noChangeShapeType="1"/>
            </p:cNvSpPr>
            <p:nvPr/>
          </p:nvSpPr>
          <p:spPr bwMode="auto">
            <a:xfrm>
              <a:off x="4150" y="89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98" name="Line 41"/>
            <p:cNvSpPr>
              <a:spLocks noChangeShapeType="1"/>
            </p:cNvSpPr>
            <p:nvPr/>
          </p:nvSpPr>
          <p:spPr bwMode="auto">
            <a:xfrm>
              <a:off x="4377" y="890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99" name="Text Box 42"/>
            <p:cNvSpPr txBox="1">
              <a:spLocks noChangeArrowheads="1"/>
            </p:cNvSpPr>
            <p:nvPr/>
          </p:nvSpPr>
          <p:spPr bwMode="auto">
            <a:xfrm>
              <a:off x="4286" y="1339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x</a:t>
              </a:r>
            </a:p>
          </p:txBody>
        </p:sp>
        <p:sp>
          <p:nvSpPr>
            <p:cNvPr id="3100" name="Text Box 43"/>
            <p:cNvSpPr txBox="1">
              <a:spLocks noChangeArrowheads="1"/>
            </p:cNvSpPr>
            <p:nvPr/>
          </p:nvSpPr>
          <p:spPr bwMode="auto">
            <a:xfrm>
              <a:off x="3969" y="75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y</a:t>
              </a:r>
            </a:p>
          </p:txBody>
        </p:sp>
      </p:grpSp>
      <p:sp>
        <p:nvSpPr>
          <p:cNvPr id="741422" name="Text Box 46"/>
          <p:cNvSpPr txBox="1">
            <a:spLocks noChangeArrowheads="1"/>
          </p:cNvSpPr>
          <p:nvPr/>
        </p:nvSpPr>
        <p:spPr bwMode="auto">
          <a:xfrm>
            <a:off x="134938" y="863600"/>
            <a:ext cx="8847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Egyértelmű, hogy az 0≤ x ≤1 és 0≤ y ≤1 egyenlőtlenségeknek teljesülni kell!</a:t>
            </a:r>
            <a:br>
              <a:rPr lang="hu-HU"/>
            </a:br>
            <a:r>
              <a:rPr lang="hu-HU"/>
              <a:t>Mivel azonban z=1-x-y és z</a:t>
            </a:r>
            <a:r>
              <a:rPr lang="hu-HU">
                <a:cs typeface="Arial" pitchFamily="34" charset="0"/>
              </a:rPr>
              <a:t>≥0, ezért az x+y </a:t>
            </a:r>
            <a:r>
              <a:rPr lang="hu-HU">
                <a:latin typeface="Times New Roman" pitchFamily="18" charset="0"/>
                <a:cs typeface="Arial" pitchFamily="34" charset="0"/>
              </a:rPr>
              <a:t>≤ </a:t>
            </a:r>
            <a:r>
              <a:rPr lang="hu-HU">
                <a:cs typeface="Arial" pitchFamily="34" charset="0"/>
              </a:rPr>
              <a:t>1 egyenlőtlenségnek is</a:t>
            </a:r>
            <a:r>
              <a:rPr lang="hu-HU">
                <a:latin typeface="Times New Roman" pitchFamily="18" charset="0"/>
                <a:cs typeface="Arial" pitchFamily="34" charset="0"/>
              </a:rPr>
              <a:t> </a:t>
            </a:r>
            <a:r>
              <a:rPr lang="hu-HU">
                <a:cs typeface="Arial" pitchFamily="34" charset="0"/>
              </a:rPr>
              <a:t>fenn kell állni minden elemi eseményre. Ez egy háromszög az (x;y) Descartes-féle derékszögű koordinátarendszer első negyedében.</a:t>
            </a:r>
          </a:p>
        </p:txBody>
      </p:sp>
      <p:graphicFrame>
        <p:nvGraphicFramePr>
          <p:cNvPr id="741423" name="Object 47"/>
          <p:cNvGraphicFramePr>
            <a:graphicFrameLocks noChangeAspect="1"/>
          </p:cNvGraphicFramePr>
          <p:nvPr/>
        </p:nvGraphicFramePr>
        <p:xfrm>
          <a:off x="4841875" y="2124075"/>
          <a:ext cx="3851275" cy="439738"/>
        </p:xfrm>
        <a:graphic>
          <a:graphicData uri="http://schemas.openxmlformats.org/presentationml/2006/ole">
            <p:oleObj spid="_x0000_s3074" name="Equation" r:id="rId3" imgW="2450880" imgH="279360" progId="">
              <p:embed/>
            </p:oleObj>
          </a:graphicData>
        </a:graphic>
      </p:graphicFrame>
      <p:sp>
        <p:nvSpPr>
          <p:cNvPr id="741424" name="Rectangle 48"/>
          <p:cNvSpPr>
            <a:spLocks noChangeArrowheads="1"/>
          </p:cNvSpPr>
          <p:nvPr/>
        </p:nvSpPr>
        <p:spPr bwMode="auto">
          <a:xfrm>
            <a:off x="476250" y="27940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Háromszög szerkeszthetőség valószínűsége 2.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41425" name="Rectangle 49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3096" name="Text Box 50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4/17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1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1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4624E-7 L 0.02865 0.2753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41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4624E-7 L 0.25018 0.2753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41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3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4624E-7 L 0.25225 0.2820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41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741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4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4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4624E-7 L 0.19896 0.2753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41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13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3931 L 0.20607 0.2758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41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741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93" grpId="0" animBg="1"/>
      <p:bldP spid="741393" grpId="1" animBg="1"/>
      <p:bldP spid="741394" grpId="0" animBg="1"/>
      <p:bldP spid="741395" grpId="0" animBg="1"/>
      <p:bldP spid="741396" grpId="0" animBg="1"/>
      <p:bldP spid="741397" grpId="0" animBg="1"/>
      <p:bldP spid="741397" grpId="1" animBg="1"/>
      <p:bldP spid="741398" grpId="0" animBg="1"/>
      <p:bldP spid="741398" grpId="1" animBg="1"/>
      <p:bldP spid="741399" grpId="0" animBg="1"/>
      <p:bldP spid="741399" grpId="1" animBg="1"/>
      <p:bldP spid="741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8" name="Text Box 4"/>
          <p:cNvSpPr txBox="1">
            <a:spLocks noChangeArrowheads="1"/>
          </p:cNvSpPr>
          <p:nvPr/>
        </p:nvSpPr>
        <p:spPr bwMode="auto">
          <a:xfrm>
            <a:off x="295275" y="704850"/>
            <a:ext cx="86423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A háromszög szerkeszthetőség feltétele az úgynevezett háromszög egyenlőtlenségek teljesülése. Vagyis bármely két oldal összege legyen nagyobb, mint a harmadik oldal. Ez 3 egyenlőtlenség felírását jelenti</a:t>
            </a:r>
          </a:p>
          <a:p>
            <a:pPr algn="just">
              <a:spcBef>
                <a:spcPct val="50000"/>
              </a:spcBef>
            </a:pPr>
            <a:r>
              <a:rPr lang="hu-HU"/>
              <a:t>(a)  x+y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hu-HU">
                <a:cs typeface="Times New Roman" pitchFamily="18" charset="0"/>
              </a:rPr>
              <a:t>z                        (b) </a:t>
            </a:r>
            <a:r>
              <a:rPr lang="hu-HU"/>
              <a:t>x+z ≥ y                                    (c) y+z ≥ x</a:t>
            </a:r>
          </a:p>
        </p:txBody>
      </p:sp>
      <p:sp>
        <p:nvSpPr>
          <p:cNvPr id="743429" name="Text Box 5"/>
          <p:cNvSpPr txBox="1">
            <a:spLocks noChangeArrowheads="1"/>
          </p:cNvSpPr>
          <p:nvPr/>
        </p:nvSpPr>
        <p:spPr bwMode="auto">
          <a:xfrm>
            <a:off x="250825" y="1989138"/>
            <a:ext cx="8642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Mindegyik egyenlőtlenségbe helyettesítsük be a z=1-x-y kifejezést!</a:t>
            </a:r>
          </a:p>
          <a:p>
            <a:pPr algn="just">
              <a:spcBef>
                <a:spcPct val="50000"/>
              </a:spcBef>
            </a:pPr>
            <a:r>
              <a:rPr lang="hu-HU"/>
              <a:t>(a)  x+y ≥ 1-x-y                 (b) x+(1-x-y) ≥ y                             (c) y+(1-x-y) ≥ x</a:t>
            </a:r>
          </a:p>
        </p:txBody>
      </p:sp>
      <p:sp>
        <p:nvSpPr>
          <p:cNvPr id="743430" name="Text Box 6"/>
          <p:cNvSpPr txBox="1">
            <a:spLocks noChangeArrowheads="1"/>
          </p:cNvSpPr>
          <p:nvPr/>
        </p:nvSpPr>
        <p:spPr bwMode="auto">
          <a:xfrm>
            <a:off x="250825" y="2740025"/>
            <a:ext cx="8642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Rendezzük az egyenlőtlenségeket!</a:t>
            </a:r>
          </a:p>
          <a:p>
            <a:pPr algn="just">
              <a:spcBef>
                <a:spcPct val="50000"/>
              </a:spcBef>
            </a:pPr>
            <a:r>
              <a:rPr lang="hu-HU"/>
              <a:t>(a)  x+y ≥ 1/2                    (b) 1/2 ≥ y                                        (c) 1/2 ≥ x</a:t>
            </a:r>
          </a:p>
        </p:txBody>
      </p:sp>
      <p:sp>
        <p:nvSpPr>
          <p:cNvPr id="743431" name="Text Box 7"/>
          <p:cNvSpPr txBox="1">
            <a:spLocks noChangeArrowheads="1"/>
          </p:cNvSpPr>
          <p:nvPr/>
        </p:nvSpPr>
        <p:spPr bwMode="auto">
          <a:xfrm>
            <a:off x="250825" y="3511550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Rajzoljuk be az eseménytérbe a tartományokat határoló egyeneseket!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62263" y="3878263"/>
            <a:ext cx="2663825" cy="2376487"/>
            <a:chOff x="1882" y="2658"/>
            <a:chExt cx="1678" cy="1497"/>
          </a:xfrm>
        </p:grpSpPr>
        <p:grpSp>
          <p:nvGrpSpPr>
            <p:cNvPr id="4123" name="Group 9"/>
            <p:cNvGrpSpPr>
              <a:grpSpLocks/>
            </p:cNvGrpSpPr>
            <p:nvPr/>
          </p:nvGrpSpPr>
          <p:grpSpPr bwMode="auto">
            <a:xfrm>
              <a:off x="1927" y="2881"/>
              <a:ext cx="1270" cy="1233"/>
              <a:chOff x="3923" y="387"/>
              <a:chExt cx="1270" cy="1233"/>
            </a:xfrm>
          </p:grpSpPr>
          <p:sp>
            <p:nvSpPr>
              <p:cNvPr id="4131" name="Rectangle 10"/>
              <p:cNvSpPr>
                <a:spLocks noChangeArrowheads="1"/>
              </p:cNvSpPr>
              <p:nvPr/>
            </p:nvSpPr>
            <p:spPr bwMode="auto">
              <a:xfrm>
                <a:off x="4150" y="482"/>
                <a:ext cx="862" cy="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4132" name="Text Box 11"/>
              <p:cNvSpPr txBox="1">
                <a:spLocks noChangeArrowheads="1"/>
              </p:cNvSpPr>
              <p:nvPr/>
            </p:nvSpPr>
            <p:spPr bwMode="auto">
              <a:xfrm>
                <a:off x="4921" y="1389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b="1"/>
                  <a:t>1</a:t>
                </a:r>
              </a:p>
            </p:txBody>
          </p:sp>
          <p:sp>
            <p:nvSpPr>
              <p:cNvPr id="4133" name="Text Box 12"/>
              <p:cNvSpPr txBox="1">
                <a:spLocks noChangeArrowheads="1"/>
              </p:cNvSpPr>
              <p:nvPr/>
            </p:nvSpPr>
            <p:spPr bwMode="auto">
              <a:xfrm>
                <a:off x="3923" y="387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b="1"/>
                  <a:t>1</a:t>
                </a:r>
              </a:p>
            </p:txBody>
          </p:sp>
        </p:grpSp>
        <p:grpSp>
          <p:nvGrpSpPr>
            <p:cNvPr id="4124" name="Group 13"/>
            <p:cNvGrpSpPr>
              <a:grpSpLocks/>
            </p:cNvGrpSpPr>
            <p:nvPr/>
          </p:nvGrpSpPr>
          <p:grpSpPr bwMode="auto">
            <a:xfrm>
              <a:off x="1882" y="2658"/>
              <a:ext cx="1678" cy="1497"/>
              <a:chOff x="1882" y="2658"/>
              <a:chExt cx="1678" cy="1497"/>
            </a:xfrm>
          </p:grpSpPr>
          <p:grpSp>
            <p:nvGrpSpPr>
              <p:cNvPr id="4125" name="Group 14"/>
              <p:cNvGrpSpPr>
                <a:grpSpLocks/>
              </p:cNvGrpSpPr>
              <p:nvPr/>
            </p:nvGrpSpPr>
            <p:grpSpPr bwMode="auto">
              <a:xfrm>
                <a:off x="1882" y="2658"/>
                <a:ext cx="1678" cy="1497"/>
                <a:chOff x="3878" y="164"/>
                <a:chExt cx="1678" cy="1497"/>
              </a:xfrm>
            </p:grpSpPr>
            <p:sp>
              <p:nvSpPr>
                <p:cNvPr id="4127" name="Line 15"/>
                <p:cNvSpPr>
                  <a:spLocks noChangeShapeType="1"/>
                </p:cNvSpPr>
                <p:nvPr/>
              </p:nvSpPr>
              <p:spPr bwMode="auto">
                <a:xfrm>
                  <a:off x="3878" y="1344"/>
                  <a:ext cx="15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150" y="164"/>
                  <a:ext cx="0" cy="14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284" y="1117"/>
                  <a:ext cx="2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u-HU" b="1"/>
                    <a:t>x</a:t>
                  </a:r>
                </a:p>
              </p:txBody>
            </p:sp>
            <p:sp>
              <p:nvSpPr>
                <p:cNvPr id="41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150" y="164"/>
                  <a:ext cx="2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u-HU" b="1"/>
                    <a:t>y</a:t>
                  </a:r>
                </a:p>
              </p:txBody>
            </p:sp>
          </p:grpSp>
          <p:sp>
            <p:nvSpPr>
              <p:cNvPr id="4126" name="AutoShape 19"/>
              <p:cNvSpPr>
                <a:spLocks noChangeArrowheads="1"/>
              </p:cNvSpPr>
              <p:nvPr/>
            </p:nvSpPr>
            <p:spPr bwMode="auto">
              <a:xfrm>
                <a:off x="2154" y="2976"/>
                <a:ext cx="862" cy="862"/>
              </a:xfrm>
              <a:prstGeom prst="rtTriangl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11300" y="4100513"/>
            <a:ext cx="3024188" cy="2160587"/>
            <a:chOff x="1020" y="2795"/>
            <a:chExt cx="1905" cy="1361"/>
          </a:xfrm>
        </p:grpSpPr>
        <p:sp>
          <p:nvSpPr>
            <p:cNvPr id="4121" name="Line 21"/>
            <p:cNvSpPr>
              <a:spLocks noChangeShapeType="1"/>
            </p:cNvSpPr>
            <p:nvPr/>
          </p:nvSpPr>
          <p:spPr bwMode="auto">
            <a:xfrm>
              <a:off x="1700" y="2977"/>
              <a:ext cx="1225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122" name="Text Box 22"/>
            <p:cNvSpPr txBox="1">
              <a:spLocks noChangeArrowheads="1"/>
            </p:cNvSpPr>
            <p:nvPr/>
          </p:nvSpPr>
          <p:spPr bwMode="auto">
            <a:xfrm>
              <a:off x="1020" y="2795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x+y = 1/2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663825" y="4741863"/>
            <a:ext cx="3600450" cy="366712"/>
            <a:chOff x="1746" y="3199"/>
            <a:chExt cx="2268" cy="231"/>
          </a:xfrm>
        </p:grpSpPr>
        <p:sp>
          <p:nvSpPr>
            <p:cNvPr id="4119" name="Line 24"/>
            <p:cNvSpPr>
              <a:spLocks noChangeShapeType="1"/>
            </p:cNvSpPr>
            <p:nvPr/>
          </p:nvSpPr>
          <p:spPr bwMode="auto">
            <a:xfrm>
              <a:off x="1746" y="3430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120" name="Text Box 25"/>
            <p:cNvSpPr txBox="1">
              <a:spLocks noChangeArrowheads="1"/>
            </p:cNvSpPr>
            <p:nvPr/>
          </p:nvSpPr>
          <p:spPr bwMode="auto">
            <a:xfrm>
              <a:off x="3379" y="3199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y = 1/2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3671888" y="3878263"/>
            <a:ext cx="1008062" cy="2309812"/>
            <a:chOff x="2381" y="2655"/>
            <a:chExt cx="635" cy="1455"/>
          </a:xfrm>
        </p:grpSpPr>
        <p:sp>
          <p:nvSpPr>
            <p:cNvPr id="4117" name="Line 27"/>
            <p:cNvSpPr>
              <a:spLocks noChangeShapeType="1"/>
            </p:cNvSpPr>
            <p:nvPr/>
          </p:nvSpPr>
          <p:spPr bwMode="auto">
            <a:xfrm>
              <a:off x="2608" y="2886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118" name="Text Box 28"/>
            <p:cNvSpPr txBox="1">
              <a:spLocks noChangeArrowheads="1"/>
            </p:cNvSpPr>
            <p:nvPr/>
          </p:nvSpPr>
          <p:spPr bwMode="auto">
            <a:xfrm>
              <a:off x="2381" y="2655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x = 1/2</a:t>
              </a:r>
            </a:p>
          </p:txBody>
        </p:sp>
      </p:grpSp>
      <p:sp>
        <p:nvSpPr>
          <p:cNvPr id="743453" name="AutoShape 29"/>
          <p:cNvSpPr>
            <a:spLocks noChangeArrowheads="1"/>
          </p:cNvSpPr>
          <p:nvPr/>
        </p:nvSpPr>
        <p:spPr bwMode="auto">
          <a:xfrm flipH="1" flipV="1">
            <a:off x="3311525" y="5108575"/>
            <a:ext cx="720725" cy="64770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438" y="4778375"/>
            <a:ext cx="3644900" cy="1069975"/>
            <a:chOff x="45" y="3010"/>
            <a:chExt cx="2296" cy="674"/>
          </a:xfrm>
        </p:grpSpPr>
        <p:sp>
          <p:nvSpPr>
            <p:cNvPr id="4115" name="Line 31"/>
            <p:cNvSpPr>
              <a:spLocks noChangeShapeType="1"/>
            </p:cNvSpPr>
            <p:nvPr/>
          </p:nvSpPr>
          <p:spPr bwMode="auto">
            <a:xfrm>
              <a:off x="1553" y="3315"/>
              <a:ext cx="788" cy="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116" name="Text Box 32"/>
            <p:cNvSpPr txBox="1">
              <a:spLocks noChangeArrowheads="1"/>
            </p:cNvSpPr>
            <p:nvPr/>
          </p:nvSpPr>
          <p:spPr bwMode="auto">
            <a:xfrm>
              <a:off x="45" y="3010"/>
              <a:ext cx="156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sz="1600"/>
                <a:t>Háromszög szerkesztés ebben a H tartományban levő (x,y) pontokra lehetséges  </a:t>
              </a:r>
            </a:p>
          </p:txBody>
        </p:sp>
      </p:grpSp>
      <p:sp>
        <p:nvSpPr>
          <p:cNvPr id="743457" name="Text Box 33"/>
          <p:cNvSpPr txBox="1">
            <a:spLocks noChangeArrowheads="1"/>
          </p:cNvSpPr>
          <p:nvPr/>
        </p:nvSpPr>
        <p:spPr bwMode="auto">
          <a:xfrm>
            <a:off x="6227763" y="37893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Ω</a:t>
            </a:r>
            <a:r>
              <a:rPr lang="hu-HU">
                <a:cs typeface="Arial" pitchFamily="34" charset="0"/>
              </a:rPr>
              <a:t> t</a:t>
            </a:r>
            <a:r>
              <a:rPr lang="hu-HU"/>
              <a:t>erülete= 1</a:t>
            </a:r>
            <a:r>
              <a:rPr lang="en-US">
                <a:cs typeface="Arial" pitchFamily="34" charset="0"/>
              </a:rPr>
              <a:t>·</a:t>
            </a:r>
            <a:r>
              <a:rPr lang="hu-HU">
                <a:cs typeface="Arial" pitchFamily="34" charset="0"/>
              </a:rPr>
              <a:t>1/2=1/2</a:t>
            </a:r>
            <a:r>
              <a:rPr lang="hu-HU"/>
              <a:t> </a:t>
            </a:r>
          </a:p>
        </p:txBody>
      </p:sp>
      <p:graphicFrame>
        <p:nvGraphicFramePr>
          <p:cNvPr id="743458" name="Object 34"/>
          <p:cNvGraphicFramePr>
            <a:graphicFrameLocks noChangeAspect="1"/>
          </p:cNvGraphicFramePr>
          <p:nvPr/>
        </p:nvGraphicFramePr>
        <p:xfrm>
          <a:off x="6300788" y="4059238"/>
          <a:ext cx="2303462" cy="885825"/>
        </p:xfrm>
        <a:graphic>
          <a:graphicData uri="http://schemas.openxmlformats.org/presentationml/2006/ole">
            <p:oleObj spid="_x0000_s4098" name="Equation" r:id="rId3" imgW="1485720" imgH="571320" progId="">
              <p:embed/>
            </p:oleObj>
          </a:graphicData>
        </a:graphic>
      </p:graphicFrame>
      <p:graphicFrame>
        <p:nvGraphicFramePr>
          <p:cNvPr id="743460" name="Object 36"/>
          <p:cNvGraphicFramePr>
            <a:graphicFrameLocks noChangeAspect="1"/>
          </p:cNvGraphicFramePr>
          <p:nvPr/>
        </p:nvGraphicFramePr>
        <p:xfrm>
          <a:off x="6867525" y="5138738"/>
          <a:ext cx="1296988" cy="1065212"/>
        </p:xfrm>
        <a:graphic>
          <a:graphicData uri="http://schemas.openxmlformats.org/presentationml/2006/ole">
            <p:oleObj spid="_x0000_s4099" name="Equation" r:id="rId4" imgW="927000" imgH="761760" progId="">
              <p:embed/>
            </p:oleObj>
          </a:graphicData>
        </a:graphic>
      </p:graphicFrame>
      <p:sp>
        <p:nvSpPr>
          <p:cNvPr id="743461" name="Text Box 37"/>
          <p:cNvSpPr txBox="1">
            <a:spLocks noChangeArrowheads="1"/>
          </p:cNvSpPr>
          <p:nvPr/>
        </p:nvSpPr>
        <p:spPr bwMode="auto">
          <a:xfrm>
            <a:off x="5921375" y="4848225"/>
            <a:ext cx="3313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/>
              <a:t>Tehát a keresett valószínűség</a:t>
            </a:r>
          </a:p>
        </p:txBody>
      </p:sp>
      <p:sp>
        <p:nvSpPr>
          <p:cNvPr id="743462" name="Rectangle 38"/>
          <p:cNvSpPr>
            <a:spLocks noChangeArrowheads="1"/>
          </p:cNvSpPr>
          <p:nvPr/>
        </p:nvSpPr>
        <p:spPr bwMode="auto">
          <a:xfrm>
            <a:off x="476250" y="188913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Háromszög szerkeszthetőség valószínűsége 3.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43463" name="Rectangle 39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4114" name="Text Box 42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5/17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3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3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8" grpId="0"/>
      <p:bldP spid="743429" grpId="0"/>
      <p:bldP spid="743430" grpId="0"/>
      <p:bldP spid="743431" grpId="0"/>
      <p:bldP spid="743453" grpId="0" animBg="1"/>
      <p:bldP spid="743457" grpId="0"/>
      <p:bldP spid="743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5" name="Text Box 3"/>
          <p:cNvSpPr txBox="1">
            <a:spLocks noChangeArrowheads="1"/>
          </p:cNvSpPr>
          <p:nvPr/>
        </p:nvSpPr>
        <p:spPr bwMode="auto">
          <a:xfrm>
            <a:off x="107950" y="765175"/>
            <a:ext cx="88931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Tekintsünk egy sík felületű játékasztalt, melynek felületére </a:t>
            </a:r>
            <a:r>
              <a:rPr lang="hu-HU" b="1"/>
              <a:t>párhuzamos egyenes vonalak</a:t>
            </a:r>
            <a:r>
              <a:rPr lang="hu-HU"/>
              <a:t>at rajzoltunk </a:t>
            </a:r>
            <a:r>
              <a:rPr lang="hu-HU" b="1"/>
              <a:t>egységnyi távolság</a:t>
            </a:r>
            <a:r>
              <a:rPr lang="hu-HU"/>
              <a:t>ra. Rádobunk az asztallapra egy </a:t>
            </a:r>
            <a:r>
              <a:rPr lang="hu-HU" b="1"/>
              <a:t>egységnyi hosszúságú tű</a:t>
            </a:r>
            <a:r>
              <a:rPr lang="hu-HU"/>
              <a:t>t véletlenszerűen többször egymásután és feljegyezzük, hogy a tű az asztallap valamelyik </a:t>
            </a:r>
            <a:r>
              <a:rPr lang="hu-HU" b="1"/>
              <a:t>egyenesét metszi-e vagy sem</a:t>
            </a:r>
            <a:r>
              <a:rPr lang="hu-HU"/>
              <a:t>. </a:t>
            </a:r>
          </a:p>
          <a:p>
            <a:pPr algn="just">
              <a:spcBef>
                <a:spcPct val="50000"/>
              </a:spcBef>
            </a:pPr>
            <a:r>
              <a:rPr lang="hu-HU"/>
              <a:t>Határozzuk meg annak </a:t>
            </a:r>
            <a:r>
              <a:rPr lang="hu-HU" b="1"/>
              <a:t>valószínűség</a:t>
            </a:r>
            <a:r>
              <a:rPr lang="hu-HU"/>
              <a:t>ét, hogy a tűvel eltalálunk egy egyenest?</a:t>
            </a:r>
          </a:p>
        </p:txBody>
      </p:sp>
      <p:pic>
        <p:nvPicPr>
          <p:cNvPr id="7454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3" y="2314575"/>
            <a:ext cx="26098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5477" name="Line 5"/>
          <p:cNvSpPr>
            <a:spLocks noChangeShapeType="1"/>
          </p:cNvSpPr>
          <p:nvPr/>
        </p:nvSpPr>
        <p:spPr bwMode="auto">
          <a:xfrm rot="900000">
            <a:off x="2689225" y="30591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5478" name="Line 6"/>
          <p:cNvSpPr>
            <a:spLocks noChangeShapeType="1"/>
          </p:cNvSpPr>
          <p:nvPr/>
        </p:nvSpPr>
        <p:spPr bwMode="auto">
          <a:xfrm rot="-4140000">
            <a:off x="1393825" y="35639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5479" name="Line 7"/>
          <p:cNvSpPr>
            <a:spLocks noChangeShapeType="1"/>
          </p:cNvSpPr>
          <p:nvPr/>
        </p:nvSpPr>
        <p:spPr bwMode="auto">
          <a:xfrm rot="6900000">
            <a:off x="1249363" y="2663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5480" name="Line 8"/>
          <p:cNvSpPr>
            <a:spLocks noChangeShapeType="1"/>
          </p:cNvSpPr>
          <p:nvPr/>
        </p:nvSpPr>
        <p:spPr bwMode="auto">
          <a:xfrm rot="3180000">
            <a:off x="1465263" y="29511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45481" name="Text Box 9"/>
          <p:cNvSpPr txBox="1">
            <a:spLocks noChangeArrowheads="1"/>
          </p:cNvSpPr>
          <p:nvPr/>
        </p:nvSpPr>
        <p:spPr bwMode="auto">
          <a:xfrm>
            <a:off x="250825" y="4238625"/>
            <a:ext cx="878522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A lehetséges elemi kimeneteleket a következő két koordinátával tudjuk leírni: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sz="1600"/>
              <a:t> Jelölje </a:t>
            </a:r>
            <a:r>
              <a:rPr lang="hu-HU" sz="1600" b="1"/>
              <a:t>d</a:t>
            </a:r>
            <a:r>
              <a:rPr lang="hu-HU" sz="1600"/>
              <a:t> a tű középpontjának távolságát a legközelebbi egyenestől.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sz="1600"/>
              <a:t> Jelölje </a:t>
            </a:r>
            <a:r>
              <a:rPr lang="hu-HU" sz="1600">
                <a:latin typeface="Times New Roman" pitchFamily="18" charset="0"/>
                <a:cs typeface="Arial" pitchFamily="34" charset="0"/>
              </a:rPr>
              <a:t>φ</a:t>
            </a:r>
            <a:r>
              <a:rPr lang="el-GR" sz="1600"/>
              <a:t> </a:t>
            </a:r>
            <a:r>
              <a:rPr lang="hu-HU" sz="1600">
                <a:cs typeface="Arial" pitchFamily="34" charset="0"/>
              </a:rPr>
              <a:t>a tű és az egyenesek hajlásszögét!</a:t>
            </a:r>
          </a:p>
          <a:p>
            <a:pPr algn="just">
              <a:spcBef>
                <a:spcPct val="50000"/>
              </a:spcBef>
            </a:pPr>
            <a:r>
              <a:rPr lang="hu-HU" sz="1600">
                <a:cs typeface="Arial" pitchFamily="34" charset="0"/>
              </a:rPr>
              <a:t>A </a:t>
            </a:r>
            <a:r>
              <a:rPr lang="hu-HU" sz="1600" b="1">
                <a:cs typeface="Arial" pitchFamily="34" charset="0"/>
              </a:rPr>
              <a:t>d </a:t>
            </a:r>
            <a:r>
              <a:rPr lang="hu-HU" sz="1600">
                <a:cs typeface="Arial" pitchFamily="34" charset="0"/>
              </a:rPr>
              <a:t>értéke változhat 0 és  </a:t>
            </a:r>
            <a:r>
              <a:rPr lang="en-US" sz="1600">
                <a:cs typeface="Arial" pitchFamily="34" charset="0"/>
              </a:rPr>
              <a:t>½</a:t>
            </a:r>
            <a:r>
              <a:rPr lang="hu-HU" sz="1600">
                <a:cs typeface="Arial" pitchFamily="34" charset="0"/>
              </a:rPr>
              <a:t> között, mert ha d &gt;</a:t>
            </a:r>
            <a:r>
              <a:rPr lang="en-US" sz="1600"/>
              <a:t>½</a:t>
            </a:r>
            <a:r>
              <a:rPr lang="hu-HU" sz="1600"/>
              <a:t> lenne, akkor már egy másik egyeneshez lenne a tű közepe közelebb és attól számítva </a:t>
            </a:r>
            <a:r>
              <a:rPr lang="en-US" sz="1600"/>
              <a:t>½</a:t>
            </a:r>
            <a:r>
              <a:rPr lang="hu-HU" sz="1600"/>
              <a:t>-nél kisebb távolságra lesz a középpont.</a:t>
            </a:r>
          </a:p>
        </p:txBody>
      </p:sp>
      <p:graphicFrame>
        <p:nvGraphicFramePr>
          <p:cNvPr id="745482" name="Object 10"/>
          <p:cNvGraphicFramePr>
            <a:graphicFrameLocks noChangeAspect="1"/>
          </p:cNvGraphicFramePr>
          <p:nvPr/>
        </p:nvGraphicFramePr>
        <p:xfrm>
          <a:off x="6851650" y="2989263"/>
          <a:ext cx="1770063" cy="457200"/>
        </p:xfrm>
        <a:graphic>
          <a:graphicData uri="http://schemas.openxmlformats.org/presentationml/2006/ole">
            <p:oleObj spid="_x0000_s5122" name="Equation" r:id="rId4" imgW="1523880" imgH="393480" progId="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3175" y="2719388"/>
            <a:ext cx="2663825" cy="1295400"/>
            <a:chOff x="2245" y="1888"/>
            <a:chExt cx="1678" cy="816"/>
          </a:xfrm>
        </p:grpSpPr>
        <p:sp>
          <p:nvSpPr>
            <p:cNvPr id="5134" name="Line 12"/>
            <p:cNvSpPr>
              <a:spLocks noChangeShapeType="1"/>
            </p:cNvSpPr>
            <p:nvPr/>
          </p:nvSpPr>
          <p:spPr bwMode="auto">
            <a:xfrm>
              <a:off x="2245" y="2523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35" name="Line 13"/>
            <p:cNvSpPr>
              <a:spLocks noChangeShapeType="1"/>
            </p:cNvSpPr>
            <p:nvPr/>
          </p:nvSpPr>
          <p:spPr bwMode="auto">
            <a:xfrm>
              <a:off x="2245" y="1888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36" name="Line 14"/>
            <p:cNvSpPr>
              <a:spLocks noChangeShapeType="1"/>
            </p:cNvSpPr>
            <p:nvPr/>
          </p:nvSpPr>
          <p:spPr bwMode="auto">
            <a:xfrm>
              <a:off x="3696" y="188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3742" y="2069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1</a:t>
              </a:r>
            </a:p>
          </p:txBody>
        </p:sp>
        <p:sp>
          <p:nvSpPr>
            <p:cNvPr id="5138" name="Line 16"/>
            <p:cNvSpPr>
              <a:spLocks noChangeShapeType="1"/>
            </p:cNvSpPr>
            <p:nvPr/>
          </p:nvSpPr>
          <p:spPr bwMode="auto">
            <a:xfrm rot="3000000">
              <a:off x="3017" y="1933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39" name="Line 17"/>
            <p:cNvSpPr>
              <a:spLocks noChangeShapeType="1"/>
            </p:cNvSpPr>
            <p:nvPr/>
          </p:nvSpPr>
          <p:spPr bwMode="auto">
            <a:xfrm flipH="1">
              <a:off x="2426" y="2432"/>
              <a:ext cx="363" cy="2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40" name="Line 18"/>
            <p:cNvSpPr>
              <a:spLocks noChangeShapeType="1"/>
            </p:cNvSpPr>
            <p:nvPr/>
          </p:nvSpPr>
          <p:spPr bwMode="auto">
            <a:xfrm>
              <a:off x="3016" y="225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2971" y="2296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d</a:t>
              </a:r>
            </a:p>
          </p:txBody>
        </p:sp>
        <p:sp>
          <p:nvSpPr>
            <p:cNvPr id="5142" name="Text Box 20"/>
            <p:cNvSpPr txBox="1">
              <a:spLocks noChangeArrowheads="1"/>
            </p:cNvSpPr>
            <p:nvPr/>
          </p:nvSpPr>
          <p:spPr bwMode="auto">
            <a:xfrm>
              <a:off x="2699" y="2214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200" b="1"/>
                <a:t>1/2</a:t>
              </a:r>
            </a:p>
          </p:txBody>
        </p:sp>
        <p:sp>
          <p:nvSpPr>
            <p:cNvPr id="5143" name="Text Box 21"/>
            <p:cNvSpPr txBox="1">
              <a:spLocks noChangeArrowheads="1"/>
            </p:cNvSpPr>
            <p:nvPr/>
          </p:nvSpPr>
          <p:spPr bwMode="auto">
            <a:xfrm>
              <a:off x="2789" y="2341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>
                  <a:latin typeface="Times New Roman" pitchFamily="18" charset="0"/>
                </a:rPr>
                <a:t>φ</a:t>
              </a:r>
            </a:p>
          </p:txBody>
        </p:sp>
      </p:grpSp>
      <p:sp>
        <p:nvSpPr>
          <p:cNvPr id="745495" name="Rectangle 23"/>
          <p:cNvSpPr>
            <a:spLocks noChangeArrowheads="1"/>
          </p:cNvSpPr>
          <p:nvPr/>
        </p:nvSpPr>
        <p:spPr bwMode="auto">
          <a:xfrm>
            <a:off x="431800" y="233363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Buffon tű problémája  1.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45496" name="Rectangle 24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5133" name="Text Box 25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6/17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454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454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454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75" grpId="0"/>
      <p:bldP spid="745477" grpId="0" animBg="1"/>
      <p:bldP spid="745478" grpId="0" animBg="1"/>
      <p:bldP spid="745479" grpId="0" animBg="1"/>
      <p:bldP spid="745480" grpId="0" animBg="1"/>
      <p:bldP spid="745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341313" y="987425"/>
            <a:ext cx="86407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φ szög</a:t>
            </a:r>
            <a:r>
              <a:rPr lang="hu-HU" b="1"/>
              <a:t> </a:t>
            </a:r>
            <a:r>
              <a:rPr lang="hu-HU"/>
              <a:t>értéke változhat 0 és </a:t>
            </a:r>
            <a:r>
              <a:rPr lang="en-US"/>
              <a:t>½</a:t>
            </a:r>
            <a:r>
              <a:rPr lang="hu-HU"/>
              <a:t> </a:t>
            </a:r>
            <a:r>
              <a:rPr lang="hu-HU">
                <a:sym typeface="Symbol" pitchFamily="18" charset="2"/>
              </a:rPr>
              <a:t></a:t>
            </a:r>
            <a:r>
              <a:rPr lang="hu-HU"/>
              <a:t> között. Ezáltal az egyenesekhez viszonyítva egyértelműen jellemeztük a leesett tű helyzetét vagyis az elemi eseményeket! </a:t>
            </a:r>
            <a:endParaRPr lang="en-US"/>
          </a:p>
        </p:txBody>
      </p:sp>
      <p:sp>
        <p:nvSpPr>
          <p:cNvPr id="744453" name="Rectangle 5"/>
          <p:cNvSpPr>
            <a:spLocks noChangeArrowheads="1"/>
          </p:cNvSpPr>
          <p:nvPr/>
        </p:nvSpPr>
        <p:spPr bwMode="auto">
          <a:xfrm>
            <a:off x="431800" y="32385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Buffon tű problémája  2.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44462" name="Text Box 14"/>
          <p:cNvSpPr txBox="1">
            <a:spLocks noChangeArrowheads="1"/>
          </p:cNvSpPr>
          <p:nvPr/>
        </p:nvSpPr>
        <p:spPr bwMode="auto">
          <a:xfrm>
            <a:off x="3941763" y="3827463"/>
            <a:ext cx="504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Akkor és csakis akkor metszi a tű az egyenest, ha |OP</a:t>
            </a:r>
            <a:r>
              <a:rPr lang="hu-HU" sz="1600"/>
              <a:t>| 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>
                <a:cs typeface="Arial" pitchFamily="34" charset="0"/>
              </a:rPr>
              <a:t>½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95850" y="2033588"/>
            <a:ext cx="2663825" cy="1673225"/>
            <a:chOff x="3061" y="73"/>
            <a:chExt cx="1678" cy="1054"/>
          </a:xfrm>
        </p:grpSpPr>
        <p:grpSp>
          <p:nvGrpSpPr>
            <p:cNvPr id="6173" name="Group 16"/>
            <p:cNvGrpSpPr>
              <a:grpSpLocks/>
            </p:cNvGrpSpPr>
            <p:nvPr/>
          </p:nvGrpSpPr>
          <p:grpSpPr bwMode="auto">
            <a:xfrm>
              <a:off x="3061" y="300"/>
              <a:ext cx="1678" cy="816"/>
              <a:chOff x="2245" y="1888"/>
              <a:chExt cx="1678" cy="816"/>
            </a:xfrm>
          </p:grpSpPr>
          <p:sp>
            <p:nvSpPr>
              <p:cNvPr id="6178" name="Line 17"/>
              <p:cNvSpPr>
                <a:spLocks noChangeShapeType="1"/>
              </p:cNvSpPr>
              <p:nvPr/>
            </p:nvSpPr>
            <p:spPr bwMode="auto">
              <a:xfrm>
                <a:off x="2245" y="2523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79" name="Line 18"/>
              <p:cNvSpPr>
                <a:spLocks noChangeShapeType="1"/>
              </p:cNvSpPr>
              <p:nvPr/>
            </p:nvSpPr>
            <p:spPr bwMode="auto">
              <a:xfrm>
                <a:off x="2245" y="1888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0" name="Line 19"/>
              <p:cNvSpPr>
                <a:spLocks noChangeShapeType="1"/>
              </p:cNvSpPr>
              <p:nvPr/>
            </p:nvSpPr>
            <p:spPr bwMode="auto">
              <a:xfrm>
                <a:off x="3696" y="1888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1" name="Text Box 20"/>
              <p:cNvSpPr txBox="1">
                <a:spLocks noChangeArrowheads="1"/>
              </p:cNvSpPr>
              <p:nvPr/>
            </p:nvSpPr>
            <p:spPr bwMode="auto">
              <a:xfrm>
                <a:off x="3742" y="2069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1</a:t>
                </a:r>
              </a:p>
            </p:txBody>
          </p:sp>
          <p:sp>
            <p:nvSpPr>
              <p:cNvPr id="6182" name="Line 21"/>
              <p:cNvSpPr>
                <a:spLocks noChangeShapeType="1"/>
              </p:cNvSpPr>
              <p:nvPr/>
            </p:nvSpPr>
            <p:spPr bwMode="auto">
              <a:xfrm rot="3000000">
                <a:off x="3017" y="1933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3" name="Line 22"/>
              <p:cNvSpPr>
                <a:spLocks noChangeShapeType="1"/>
              </p:cNvSpPr>
              <p:nvPr/>
            </p:nvSpPr>
            <p:spPr bwMode="auto">
              <a:xfrm flipH="1">
                <a:off x="2426" y="2432"/>
                <a:ext cx="363" cy="27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4" name="Line 23"/>
              <p:cNvSpPr>
                <a:spLocks noChangeShapeType="1"/>
              </p:cNvSpPr>
              <p:nvPr/>
            </p:nvSpPr>
            <p:spPr bwMode="auto">
              <a:xfrm>
                <a:off x="3016" y="2251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6185" name="Text Box 24"/>
              <p:cNvSpPr txBox="1">
                <a:spLocks noChangeArrowheads="1"/>
              </p:cNvSpPr>
              <p:nvPr/>
            </p:nvSpPr>
            <p:spPr bwMode="auto">
              <a:xfrm>
                <a:off x="2971" y="2296"/>
                <a:ext cx="22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1600"/>
                  <a:t>d</a:t>
                </a:r>
              </a:p>
            </p:txBody>
          </p:sp>
          <p:sp>
            <p:nvSpPr>
              <p:cNvPr id="6186" name="Text Box 25"/>
              <p:cNvSpPr txBox="1">
                <a:spLocks noChangeArrowheads="1"/>
              </p:cNvSpPr>
              <p:nvPr/>
            </p:nvSpPr>
            <p:spPr bwMode="auto">
              <a:xfrm>
                <a:off x="2699" y="2214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1200" b="1"/>
                  <a:t>1/2</a:t>
                </a:r>
              </a:p>
            </p:txBody>
          </p:sp>
          <p:sp>
            <p:nvSpPr>
              <p:cNvPr id="6187" name="Text Box 26"/>
              <p:cNvSpPr txBox="1">
                <a:spLocks noChangeArrowheads="1"/>
              </p:cNvSpPr>
              <p:nvPr/>
            </p:nvSpPr>
            <p:spPr bwMode="auto">
              <a:xfrm>
                <a:off x="2789" y="2341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 sz="1400">
                    <a:latin typeface="Times New Roman" pitchFamily="18" charset="0"/>
                  </a:rPr>
                  <a:t>φ</a:t>
                </a:r>
              </a:p>
            </p:txBody>
          </p:sp>
        </p:grpSp>
        <p:sp>
          <p:nvSpPr>
            <p:cNvPr id="6174" name="Text Box 27"/>
            <p:cNvSpPr txBox="1">
              <a:spLocks noChangeArrowheads="1"/>
            </p:cNvSpPr>
            <p:nvPr/>
          </p:nvSpPr>
          <p:spPr bwMode="auto">
            <a:xfrm>
              <a:off x="3696" y="482"/>
              <a:ext cx="3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O</a:t>
              </a:r>
            </a:p>
          </p:txBody>
        </p:sp>
        <p:sp>
          <p:nvSpPr>
            <p:cNvPr id="6175" name="Text Box 28"/>
            <p:cNvSpPr txBox="1">
              <a:spLocks noChangeArrowheads="1"/>
            </p:cNvSpPr>
            <p:nvPr/>
          </p:nvSpPr>
          <p:spPr bwMode="auto">
            <a:xfrm>
              <a:off x="3424" y="925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P</a:t>
              </a:r>
            </a:p>
          </p:txBody>
        </p:sp>
        <p:sp>
          <p:nvSpPr>
            <p:cNvPr id="6176" name="Text Box 29"/>
            <p:cNvSpPr txBox="1">
              <a:spLocks noChangeArrowheads="1"/>
            </p:cNvSpPr>
            <p:nvPr/>
          </p:nvSpPr>
          <p:spPr bwMode="auto">
            <a:xfrm>
              <a:off x="3334" y="73"/>
              <a:ext cx="10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400"/>
                <a:t>Kedvező esetek</a:t>
              </a:r>
            </a:p>
          </p:txBody>
        </p:sp>
        <p:sp>
          <p:nvSpPr>
            <p:cNvPr id="6177" name="Text Box 30"/>
            <p:cNvSpPr txBox="1">
              <a:spLocks noChangeArrowheads="1"/>
            </p:cNvSpPr>
            <p:nvPr/>
          </p:nvSpPr>
          <p:spPr bwMode="auto">
            <a:xfrm>
              <a:off x="3742" y="935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B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19138" y="4340225"/>
            <a:ext cx="8424862" cy="690563"/>
            <a:chOff x="340" y="1407"/>
            <a:chExt cx="5307" cy="435"/>
          </a:xfrm>
        </p:grpSpPr>
        <p:sp>
          <p:nvSpPr>
            <p:cNvPr id="6172" name="Text Box 32"/>
            <p:cNvSpPr txBox="1">
              <a:spLocks noChangeArrowheads="1"/>
            </p:cNvSpPr>
            <p:nvPr/>
          </p:nvSpPr>
          <p:spPr bwMode="auto">
            <a:xfrm>
              <a:off x="340" y="1525"/>
              <a:ext cx="53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Az OBP derékszögű háromszögből kiszámolhatjuk az OP távolságot:</a:t>
              </a:r>
            </a:p>
          </p:txBody>
        </p:sp>
        <p:graphicFrame>
          <p:nvGraphicFramePr>
            <p:cNvPr id="6149" name="Object 33"/>
            <p:cNvGraphicFramePr>
              <a:graphicFrameLocks noChangeAspect="1"/>
            </p:cNvGraphicFramePr>
            <p:nvPr/>
          </p:nvGraphicFramePr>
          <p:xfrm>
            <a:off x="4150" y="1407"/>
            <a:ext cx="680" cy="435"/>
          </p:xfrm>
          <a:graphic>
            <a:graphicData uri="http://schemas.openxmlformats.org/presentationml/2006/ole">
              <p:oleObj spid="_x0000_s6149" name="Equation" r:id="rId3" imgW="774360" imgH="495000" progId="">
                <p:embed/>
              </p:oleObj>
            </a:graphicData>
          </a:graphic>
        </p:graphicFrame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90575" y="4949825"/>
            <a:ext cx="2232025" cy="584200"/>
            <a:chOff x="385" y="1706"/>
            <a:chExt cx="1406" cy="368"/>
          </a:xfrm>
        </p:grpSpPr>
        <p:sp>
          <p:nvSpPr>
            <p:cNvPr id="6171" name="Text Box 35"/>
            <p:cNvSpPr txBox="1">
              <a:spLocks noChangeArrowheads="1"/>
            </p:cNvSpPr>
            <p:nvPr/>
          </p:nvSpPr>
          <p:spPr bwMode="auto">
            <a:xfrm>
              <a:off x="385" y="1797"/>
              <a:ext cx="6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Rendezve</a:t>
              </a:r>
            </a:p>
          </p:txBody>
        </p:sp>
        <p:graphicFrame>
          <p:nvGraphicFramePr>
            <p:cNvPr id="6148" name="Object 36"/>
            <p:cNvGraphicFramePr>
              <a:graphicFrameLocks noChangeAspect="1"/>
            </p:cNvGraphicFramePr>
            <p:nvPr/>
          </p:nvGraphicFramePr>
          <p:xfrm>
            <a:off x="1111" y="1706"/>
            <a:ext cx="680" cy="368"/>
          </p:xfrm>
          <a:graphic>
            <a:graphicData uri="http://schemas.openxmlformats.org/presentationml/2006/ole">
              <p:oleObj spid="_x0000_s6148" name="Equation" r:id="rId4" imgW="774360" imgH="419040" progId="">
                <p:embed/>
              </p:oleObj>
            </a:graphicData>
          </a:graphic>
        </p:graphicFrame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87338" y="5454650"/>
            <a:ext cx="8569325" cy="584200"/>
            <a:chOff x="68" y="1979"/>
            <a:chExt cx="5398" cy="368"/>
          </a:xfrm>
        </p:grpSpPr>
        <p:sp>
          <p:nvSpPr>
            <p:cNvPr id="6169" name="Text Box 38"/>
            <p:cNvSpPr txBox="1">
              <a:spLocks noChangeArrowheads="1"/>
            </p:cNvSpPr>
            <p:nvPr/>
          </p:nvSpPr>
          <p:spPr bwMode="auto">
            <a:xfrm>
              <a:off x="68" y="2069"/>
              <a:ext cx="34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Tehát a tű pontosan akkor metszi az egyenest, amikor teljesül a</a:t>
              </a:r>
            </a:p>
          </p:txBody>
        </p:sp>
        <p:graphicFrame>
          <p:nvGraphicFramePr>
            <p:cNvPr id="6147" name="Object 39"/>
            <p:cNvGraphicFramePr>
              <a:graphicFrameLocks noChangeAspect="1"/>
            </p:cNvGraphicFramePr>
            <p:nvPr/>
          </p:nvGraphicFramePr>
          <p:xfrm>
            <a:off x="3560" y="1979"/>
            <a:ext cx="546" cy="368"/>
          </p:xfrm>
          <a:graphic>
            <a:graphicData uri="http://schemas.openxmlformats.org/presentationml/2006/ole">
              <p:oleObj spid="_x0000_s6147" name="Equation" r:id="rId5" imgW="622080" imgH="419040" progId="">
                <p:embed/>
              </p:oleObj>
            </a:graphicData>
          </a:graphic>
        </p:graphicFrame>
        <p:sp>
          <p:nvSpPr>
            <p:cNvPr id="6170" name="Text Box 40"/>
            <p:cNvSpPr txBox="1">
              <a:spLocks noChangeArrowheads="1"/>
            </p:cNvSpPr>
            <p:nvPr/>
          </p:nvSpPr>
          <p:spPr bwMode="auto">
            <a:xfrm>
              <a:off x="4332" y="2069"/>
              <a:ext cx="11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az egyenlőtlenség.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85788" y="1808163"/>
            <a:ext cx="3671887" cy="2281237"/>
            <a:chOff x="113" y="43"/>
            <a:chExt cx="2313" cy="1437"/>
          </a:xfrm>
        </p:grpSpPr>
        <p:sp>
          <p:nvSpPr>
            <p:cNvPr id="6160" name="Line 43"/>
            <p:cNvSpPr>
              <a:spLocks noChangeShapeType="1"/>
            </p:cNvSpPr>
            <p:nvPr/>
          </p:nvSpPr>
          <p:spPr bwMode="auto">
            <a:xfrm>
              <a:off x="159" y="1253"/>
              <a:ext cx="1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161" name="Line 44"/>
            <p:cNvSpPr>
              <a:spLocks noChangeShapeType="1"/>
            </p:cNvSpPr>
            <p:nvPr/>
          </p:nvSpPr>
          <p:spPr bwMode="auto">
            <a:xfrm flipV="1">
              <a:off x="431" y="301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162" name="Rectangle 45"/>
            <p:cNvSpPr>
              <a:spLocks noChangeArrowheads="1"/>
            </p:cNvSpPr>
            <p:nvPr/>
          </p:nvSpPr>
          <p:spPr bwMode="auto">
            <a:xfrm>
              <a:off x="431" y="754"/>
              <a:ext cx="1042" cy="499"/>
            </a:xfrm>
            <a:prstGeom prst="rect">
              <a:avLst/>
            </a:prstGeom>
            <a:solidFill>
              <a:srgbClr val="D2C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163" name="Text Box 46"/>
            <p:cNvSpPr txBox="1">
              <a:spLocks noChangeArrowheads="1"/>
            </p:cNvSpPr>
            <p:nvPr/>
          </p:nvSpPr>
          <p:spPr bwMode="auto">
            <a:xfrm>
              <a:off x="1348" y="1262"/>
              <a:ext cx="2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>
                  <a:latin typeface="Symbol" pitchFamily="18" charset="2"/>
                </a:rPr>
                <a:t>p</a:t>
              </a:r>
              <a:r>
                <a:rPr lang="hu-HU" sz="1200"/>
                <a:t>/2</a:t>
              </a:r>
            </a:p>
          </p:txBody>
        </p:sp>
        <p:sp>
          <p:nvSpPr>
            <p:cNvPr id="6164" name="Text Box 47"/>
            <p:cNvSpPr txBox="1">
              <a:spLocks noChangeArrowheads="1"/>
            </p:cNvSpPr>
            <p:nvPr/>
          </p:nvSpPr>
          <p:spPr bwMode="auto">
            <a:xfrm>
              <a:off x="1701" y="1163"/>
              <a:ext cx="2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>
                  <a:latin typeface="Symbol" pitchFamily="18" charset="2"/>
                </a:rPr>
                <a:t>j</a:t>
              </a:r>
            </a:p>
          </p:txBody>
        </p:sp>
        <p:sp>
          <p:nvSpPr>
            <p:cNvPr id="6165" name="Text Box 48"/>
            <p:cNvSpPr txBox="1">
              <a:spLocks noChangeArrowheads="1"/>
            </p:cNvSpPr>
            <p:nvPr/>
          </p:nvSpPr>
          <p:spPr bwMode="auto">
            <a:xfrm>
              <a:off x="205" y="225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d</a:t>
              </a:r>
            </a:p>
          </p:txBody>
        </p:sp>
        <p:sp>
          <p:nvSpPr>
            <p:cNvPr id="6166" name="Text Box 49"/>
            <p:cNvSpPr txBox="1">
              <a:spLocks noChangeArrowheads="1"/>
            </p:cNvSpPr>
            <p:nvPr/>
          </p:nvSpPr>
          <p:spPr bwMode="auto">
            <a:xfrm>
              <a:off x="113" y="754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1/2</a:t>
              </a:r>
            </a:p>
          </p:txBody>
        </p:sp>
        <p:sp>
          <p:nvSpPr>
            <p:cNvPr id="6167" name="Text Box 50"/>
            <p:cNvSpPr txBox="1">
              <a:spLocks noChangeArrowheads="1"/>
            </p:cNvSpPr>
            <p:nvPr/>
          </p:nvSpPr>
          <p:spPr bwMode="auto">
            <a:xfrm>
              <a:off x="793" y="845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Ω</a:t>
              </a:r>
              <a:endParaRPr lang="en-US"/>
            </a:p>
          </p:txBody>
        </p:sp>
        <p:sp>
          <p:nvSpPr>
            <p:cNvPr id="6168" name="Text Box 51"/>
            <p:cNvSpPr txBox="1">
              <a:spLocks noChangeArrowheads="1"/>
            </p:cNvSpPr>
            <p:nvPr/>
          </p:nvSpPr>
          <p:spPr bwMode="auto">
            <a:xfrm>
              <a:off x="657" y="43"/>
              <a:ext cx="9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Az eseménytér</a:t>
              </a:r>
            </a:p>
          </p:txBody>
        </p:sp>
        <p:graphicFrame>
          <p:nvGraphicFramePr>
            <p:cNvPr id="6146" name="Object 52"/>
            <p:cNvGraphicFramePr>
              <a:graphicFrameLocks noChangeAspect="1"/>
            </p:cNvGraphicFramePr>
            <p:nvPr/>
          </p:nvGraphicFramePr>
          <p:xfrm>
            <a:off x="612" y="327"/>
            <a:ext cx="1814" cy="384"/>
          </p:xfrm>
          <a:graphic>
            <a:graphicData uri="http://schemas.openxmlformats.org/presentationml/2006/ole">
              <p:oleObj spid="_x0000_s6146" name="Equation" r:id="rId6" imgW="2158920" imgH="457200" progId="">
                <p:embed/>
              </p:oleObj>
            </a:graphicData>
          </a:graphic>
        </p:graphicFrame>
      </p:grpSp>
      <p:sp>
        <p:nvSpPr>
          <p:cNvPr id="744505" name="Rectangle 57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sp>
        <p:nvSpPr>
          <p:cNvPr id="6159" name="Text Box 58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7/17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500" name="Rectangle 4"/>
          <p:cNvSpPr>
            <a:spLocks noChangeArrowheads="1"/>
          </p:cNvSpPr>
          <p:nvPr/>
        </p:nvSpPr>
        <p:spPr bwMode="auto">
          <a:xfrm>
            <a:off x="657225" y="626427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PMMK Matematika Tanszék dr. Klincsik Mihály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1738313"/>
            <a:ext cx="3170238" cy="1960562"/>
            <a:chOff x="340" y="3102"/>
            <a:chExt cx="1997" cy="1235"/>
          </a:xfrm>
        </p:grpSpPr>
        <p:grpSp>
          <p:nvGrpSpPr>
            <p:cNvPr id="7190" name="Group 6"/>
            <p:cNvGrpSpPr>
              <a:grpSpLocks/>
            </p:cNvGrpSpPr>
            <p:nvPr/>
          </p:nvGrpSpPr>
          <p:grpSpPr bwMode="auto">
            <a:xfrm>
              <a:off x="340" y="3102"/>
              <a:ext cx="1997" cy="1235"/>
              <a:chOff x="3152" y="2205"/>
              <a:chExt cx="1997" cy="1235"/>
            </a:xfrm>
          </p:grpSpPr>
          <p:grpSp>
            <p:nvGrpSpPr>
              <p:cNvPr id="7191" name="Group 7"/>
              <p:cNvGrpSpPr>
                <a:grpSpLocks/>
              </p:cNvGrpSpPr>
              <p:nvPr/>
            </p:nvGrpSpPr>
            <p:grpSpPr bwMode="auto">
              <a:xfrm>
                <a:off x="3152" y="2205"/>
                <a:ext cx="1860" cy="1235"/>
                <a:chOff x="3152" y="2205"/>
                <a:chExt cx="1860" cy="1235"/>
              </a:xfrm>
            </p:grpSpPr>
            <p:pic>
              <p:nvPicPr>
                <p:cNvPr id="7193" name="Picture 8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52" y="2205"/>
                  <a:ext cx="1860" cy="1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19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195" y="2840"/>
                  <a:ext cx="22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u-HU" b="1"/>
                    <a:t>A</a:t>
                  </a:r>
                </a:p>
              </p:txBody>
            </p:sp>
          </p:grpSp>
          <p:sp>
            <p:nvSpPr>
              <p:cNvPr id="7192" name="Text Box 10"/>
              <p:cNvSpPr txBox="1">
                <a:spLocks noChangeArrowheads="1"/>
              </p:cNvSpPr>
              <p:nvPr/>
            </p:nvSpPr>
            <p:spPr bwMode="auto">
              <a:xfrm>
                <a:off x="4876" y="3154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>
                    <a:cs typeface="Arial" pitchFamily="34" charset="0"/>
                  </a:rPr>
                  <a:t>φ</a:t>
                </a:r>
              </a:p>
            </p:txBody>
          </p:sp>
        </p:grpSp>
        <p:graphicFrame>
          <p:nvGraphicFramePr>
            <p:cNvPr id="7175" name="Object 11"/>
            <p:cNvGraphicFramePr>
              <a:graphicFrameLocks noChangeAspect="1"/>
            </p:cNvGraphicFramePr>
            <p:nvPr/>
          </p:nvGraphicFramePr>
          <p:xfrm>
            <a:off x="748" y="3401"/>
            <a:ext cx="545" cy="301"/>
          </p:xfrm>
          <a:graphic>
            <a:graphicData uri="http://schemas.openxmlformats.org/presentationml/2006/ole">
              <p:oleObj spid="_x0000_s7175" name="Equation" r:id="rId4" imgW="711000" imgH="393480" progId="">
                <p:embed/>
              </p:oleObj>
            </a:graphicData>
          </a:graphic>
        </p:graphicFrame>
      </p:grpSp>
      <p:sp>
        <p:nvSpPr>
          <p:cNvPr id="746508" name="Text Box 12"/>
          <p:cNvSpPr txBox="1">
            <a:spLocks noChangeArrowheads="1"/>
          </p:cNvSpPr>
          <p:nvPr/>
        </p:nvSpPr>
        <p:spPr bwMode="auto">
          <a:xfrm>
            <a:off x="296863" y="819150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400"/>
              <a:t>A kedvező eseteket jellemző tartományra teljesül a </a:t>
            </a:r>
            <a:r>
              <a:rPr lang="hu-HU" sz="1600"/>
              <a:t>d  </a:t>
            </a:r>
            <a:r>
              <a:rPr lang="hu-HU" sz="160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 sin(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hu-HU" sz="16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400">
                <a:cs typeface="Times New Roman" pitchFamily="18" charset="0"/>
              </a:rPr>
              <a:t>egyenlőtlenség. Tehát ha a </a:t>
            </a:r>
          </a:p>
          <a:p>
            <a:pPr algn="just">
              <a:spcBef>
                <a:spcPct val="50000"/>
              </a:spcBef>
            </a:pPr>
            <a:r>
              <a:rPr lang="hu-HU" sz="1400">
                <a:cs typeface="Times New Roman" pitchFamily="18" charset="0"/>
              </a:rPr>
              <a:t>d= </a:t>
            </a:r>
            <a:r>
              <a:rPr lang="en-US" sz="1600"/>
              <a:t>½</a:t>
            </a:r>
            <a:r>
              <a:rPr lang="hu-HU" sz="1600"/>
              <a:t> sin( </a:t>
            </a:r>
            <a:r>
              <a:rPr lang="el-GR" sz="1600"/>
              <a:t>φ</a:t>
            </a:r>
            <a:r>
              <a:rPr lang="hu-HU" sz="1600"/>
              <a:t> )  </a:t>
            </a:r>
            <a:r>
              <a:rPr lang="hu-HU" sz="1400"/>
              <a:t>függvényt berajzoljuk a (</a:t>
            </a:r>
            <a:r>
              <a:rPr lang="el-GR" sz="1400">
                <a:cs typeface="Arial" pitchFamily="34" charset="0"/>
              </a:rPr>
              <a:t>φ</a:t>
            </a:r>
            <a:r>
              <a:rPr lang="hu-HU" sz="1400"/>
              <a:t>,d) koordinátarendszerbe, akkor ezen görbe grafikonja alatti tartomány a kedvező eseteket tartalmazza.</a:t>
            </a:r>
            <a:endParaRPr lang="el-GR" sz="140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986213" y="1763713"/>
            <a:ext cx="3816350" cy="1223962"/>
            <a:chOff x="2835" y="3158"/>
            <a:chExt cx="2404" cy="771"/>
          </a:xfrm>
        </p:grpSpPr>
        <p:sp>
          <p:nvSpPr>
            <p:cNvPr id="7189" name="Text Box 14"/>
            <p:cNvSpPr txBox="1">
              <a:spLocks noChangeArrowheads="1"/>
            </p:cNvSpPr>
            <p:nvPr/>
          </p:nvSpPr>
          <p:spPr bwMode="auto">
            <a:xfrm>
              <a:off x="2880" y="3158"/>
              <a:ext cx="2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600"/>
                <a:t>A kedvező esetek </a:t>
              </a:r>
              <a:r>
                <a:rPr lang="hu-HU" sz="1600" b="1"/>
                <a:t>A</a:t>
              </a:r>
              <a:r>
                <a:rPr lang="hu-HU" sz="1600"/>
                <a:t> halmaza</a:t>
              </a:r>
            </a:p>
          </p:txBody>
        </p:sp>
        <p:graphicFrame>
          <p:nvGraphicFramePr>
            <p:cNvPr id="7174" name="Object 15"/>
            <p:cNvGraphicFramePr>
              <a:graphicFrameLocks noChangeAspect="1"/>
            </p:cNvGraphicFramePr>
            <p:nvPr/>
          </p:nvGraphicFramePr>
          <p:xfrm>
            <a:off x="2835" y="3476"/>
            <a:ext cx="2404" cy="453"/>
          </p:xfrm>
          <a:graphic>
            <a:graphicData uri="http://schemas.openxmlformats.org/presentationml/2006/ole">
              <p:oleObj spid="_x0000_s7174" name="Equation" r:id="rId5" imgW="2425680" imgH="457200" progId="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879850" y="3068638"/>
            <a:ext cx="4248150" cy="533400"/>
            <a:chOff x="340" y="282"/>
            <a:chExt cx="2676" cy="336"/>
          </a:xfrm>
        </p:grpSpPr>
        <p:sp>
          <p:nvSpPr>
            <p:cNvPr id="7188" name="Text Box 17"/>
            <p:cNvSpPr txBox="1">
              <a:spLocks noChangeArrowheads="1"/>
            </p:cNvSpPr>
            <p:nvPr/>
          </p:nvSpPr>
          <p:spPr bwMode="auto">
            <a:xfrm>
              <a:off x="340" y="346"/>
              <a:ext cx="21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Így az A esemény valószínűsége =</a:t>
              </a:r>
            </a:p>
          </p:txBody>
        </p:sp>
        <p:graphicFrame>
          <p:nvGraphicFramePr>
            <p:cNvPr id="7173" name="Object 18"/>
            <p:cNvGraphicFramePr>
              <a:graphicFrameLocks noChangeAspect="1"/>
            </p:cNvGraphicFramePr>
            <p:nvPr/>
          </p:nvGraphicFramePr>
          <p:xfrm>
            <a:off x="2426" y="282"/>
            <a:ext cx="590" cy="336"/>
          </p:xfrm>
          <a:graphic>
            <a:graphicData uri="http://schemas.openxmlformats.org/presentationml/2006/ole">
              <p:oleObj spid="_x0000_s7173" name="Equation" r:id="rId6" imgW="736560" imgH="419040" progId="">
                <p:embed/>
              </p:oleObj>
            </a:graphicData>
          </a:graphic>
        </p:graphicFrame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39750" y="3511550"/>
            <a:ext cx="5903913" cy="592138"/>
            <a:chOff x="340" y="653"/>
            <a:chExt cx="3719" cy="373"/>
          </a:xfrm>
        </p:grpSpPr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340" y="754"/>
              <a:ext cx="344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Az eseménytér egy téglalap, amelynek területe = a</a:t>
              </a:r>
              <a:r>
                <a:rPr lang="en-US" sz="1600">
                  <a:cs typeface="Arial" pitchFamily="34" charset="0"/>
                </a:rPr>
                <a:t>·</a:t>
              </a:r>
              <a:r>
                <a:rPr lang="hu-HU" sz="1600">
                  <a:cs typeface="Arial" pitchFamily="34" charset="0"/>
                </a:rPr>
                <a:t>b= </a:t>
              </a:r>
              <a:endParaRPr lang="en-US" sz="1600">
                <a:cs typeface="Arial" pitchFamily="34" charset="0"/>
              </a:endParaRPr>
            </a:p>
          </p:txBody>
        </p:sp>
        <p:graphicFrame>
          <p:nvGraphicFramePr>
            <p:cNvPr id="7172" name="Object 21"/>
            <p:cNvGraphicFramePr>
              <a:graphicFrameLocks noChangeAspect="1"/>
            </p:cNvGraphicFramePr>
            <p:nvPr/>
          </p:nvGraphicFramePr>
          <p:xfrm>
            <a:off x="3470" y="653"/>
            <a:ext cx="589" cy="373"/>
          </p:xfrm>
          <a:graphic>
            <a:graphicData uri="http://schemas.openxmlformats.org/presentationml/2006/ole">
              <p:oleObj spid="_x0000_s7172" name="Equation" r:id="rId7" imgW="622080" imgH="393480" progId="">
                <p:embed/>
              </p:oleObj>
            </a:graphicData>
          </a:graphic>
        </p:graphicFrame>
      </p:grpSp>
      <p:sp>
        <p:nvSpPr>
          <p:cNvPr id="746518" name="Text Box 22"/>
          <p:cNvSpPr txBox="1">
            <a:spLocks noChangeArrowheads="1"/>
          </p:cNvSpPr>
          <p:nvPr/>
        </p:nvSpPr>
        <p:spPr bwMode="auto">
          <a:xfrm>
            <a:off x="476250" y="4149725"/>
            <a:ext cx="8353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Az A eseményt ábrázoló tartomány területét határozott integrállal tudjuk kiszámítani </a:t>
            </a:r>
            <a:endParaRPr lang="en-US" sz="1600">
              <a:cs typeface="Arial" pitchFamily="34" charset="0"/>
            </a:endParaRPr>
          </a:p>
        </p:txBody>
      </p:sp>
      <p:graphicFrame>
        <p:nvGraphicFramePr>
          <p:cNvPr id="746519" name="Object 23"/>
          <p:cNvGraphicFramePr>
            <a:graphicFrameLocks noChangeAspect="1"/>
          </p:cNvGraphicFramePr>
          <p:nvPr/>
        </p:nvGraphicFramePr>
        <p:xfrm>
          <a:off x="746125" y="4467225"/>
          <a:ext cx="7416800" cy="762000"/>
        </p:xfrm>
        <a:graphic>
          <a:graphicData uri="http://schemas.openxmlformats.org/presentationml/2006/ole">
            <p:oleObj spid="_x0000_s7170" name="Equation" r:id="rId8" imgW="4470120" imgH="583920" progId="">
              <p:embed/>
            </p:oleObj>
          </a:graphicData>
        </a:graphic>
      </p:graphicFrame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977900" y="5184775"/>
            <a:ext cx="3998913" cy="906463"/>
            <a:chOff x="612" y="1752"/>
            <a:chExt cx="2519" cy="571"/>
          </a:xfrm>
        </p:grpSpPr>
        <p:sp>
          <p:nvSpPr>
            <p:cNvPr id="7186" name="Text Box 25"/>
            <p:cNvSpPr txBox="1">
              <a:spLocks noChangeArrowheads="1"/>
            </p:cNvSpPr>
            <p:nvPr/>
          </p:nvSpPr>
          <p:spPr bwMode="auto">
            <a:xfrm>
              <a:off x="612" y="1903"/>
              <a:ext cx="14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/>
                <a:t>Tehát a valószínűség</a:t>
              </a:r>
            </a:p>
          </p:txBody>
        </p:sp>
        <p:graphicFrame>
          <p:nvGraphicFramePr>
            <p:cNvPr id="7171" name="Object 26"/>
            <p:cNvGraphicFramePr>
              <a:graphicFrameLocks noChangeAspect="1"/>
            </p:cNvGraphicFramePr>
            <p:nvPr/>
          </p:nvGraphicFramePr>
          <p:xfrm>
            <a:off x="2109" y="1752"/>
            <a:ext cx="1022" cy="571"/>
          </p:xfrm>
          <a:graphic>
            <a:graphicData uri="http://schemas.openxmlformats.org/presentationml/2006/ole">
              <p:oleObj spid="_x0000_s7171" name="Equation" r:id="rId9" imgW="939600" imgH="761760" progId="">
                <p:embed/>
              </p:oleObj>
            </a:graphicData>
          </a:graphic>
        </p:graphicFrame>
      </p:grpSp>
      <p:sp>
        <p:nvSpPr>
          <p:cNvPr id="746524" name="Rectangle 28"/>
          <p:cNvSpPr>
            <a:spLocks noChangeArrowheads="1"/>
          </p:cNvSpPr>
          <p:nvPr/>
        </p:nvSpPr>
        <p:spPr bwMode="auto">
          <a:xfrm>
            <a:off x="431800" y="323850"/>
            <a:ext cx="83264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Buffon tű problémája  3.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7185" name="Text Box 29"/>
          <p:cNvSpPr txBox="1">
            <a:spLocks noChangeArrowheads="1"/>
          </p:cNvSpPr>
          <p:nvPr/>
        </p:nvSpPr>
        <p:spPr bwMode="auto">
          <a:xfrm>
            <a:off x="8388350" y="6308725"/>
            <a:ext cx="63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8/17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508" grpId="0"/>
      <p:bldP spid="746518" grpId="0"/>
    </p:bldLst>
  </p:timing>
</p:sld>
</file>

<file path=ppt/theme/theme1.xml><?xml version="1.0" encoding="utf-8"?>
<a:theme xmlns:a="http://schemas.openxmlformats.org/drawingml/2006/main" name="Sarkos">
  <a:themeElements>
    <a:clrScheme name="Sarkos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arkos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rkos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kos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kos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10271</TotalTime>
  <Words>2365</Words>
  <Application>Microsoft Office PowerPoint</Application>
  <PresentationFormat>Diavetítés a képernyőre (4:3 oldalarány)</PresentationFormat>
  <Paragraphs>267</Paragraphs>
  <Slides>18</Slides>
  <Notes>1</Notes>
  <HiddenSlides>0</HiddenSlides>
  <MMClips>0</MMClips>
  <ScaleCrop>false</ScaleCrop>
  <HeadingPairs>
    <vt:vector size="8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18</vt:i4>
      </vt:variant>
      <vt:variant>
        <vt:lpstr>Egyéni diasorok</vt:lpstr>
      </vt:variant>
      <vt:variant>
        <vt:i4>1</vt:i4>
      </vt:variant>
    </vt:vector>
  </HeadingPairs>
  <TitlesOfParts>
    <vt:vector size="21" baseType="lpstr">
      <vt:lpstr>Sarkos</vt:lpstr>
      <vt:lpstr>Equation</vt:lpstr>
      <vt:lpstr>Valószínűségszámítás  és statisztika  előadások</vt:lpstr>
      <vt:lpstr>Valószínűségek számítása geometriai módszerekkel 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Egyéni diasor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Valószínűségszámítás  és statisztika  előadások</dc:title>
  <dc:creator/>
  <cp:lastModifiedBy>Klincsik Mihály</cp:lastModifiedBy>
  <cp:revision>936</cp:revision>
  <dcterms:created xsi:type="dcterms:W3CDTF">2001-02-28T10:32:28Z</dcterms:created>
  <dcterms:modified xsi:type="dcterms:W3CDTF">2014-03-04T15:35:46Z</dcterms:modified>
</cp:coreProperties>
</file>