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59" r:id="rId7"/>
    <p:sldId id="257" r:id="rId8"/>
    <p:sldId id="260" r:id="rId9"/>
    <p:sldId id="261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incsik Mihály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>
        <p:scale>
          <a:sx n="90" d="100"/>
          <a:sy n="90" d="100"/>
        </p:scale>
        <p:origin x="-223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15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4725-C2CC-42BF-82DD-1D42090BE09C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2252-7325-4BE5-8F6D-A225FA82D7D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Valószínűségszámítás és statisztika  előadások</a:t>
            </a:r>
            <a:endParaRPr kumimoji="0" lang="hu-H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95536" y="3041576"/>
            <a:ext cx="8229600" cy="3411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hu-HU" sz="3600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kumimoji="0" 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eltételes valószínűség, szorzás</a:t>
            </a:r>
            <a:r>
              <a:rPr kumimoji="0" lang="hu-HU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szabály</a:t>
            </a:r>
            <a:endParaRPr kumimoji="0" lang="hu-H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975" lvl="0" algn="just">
              <a:spcBef>
                <a:spcPct val="20000"/>
              </a:spcBef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Példák feltételes valószínűségre. A f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eltételes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valószínűség definíciója. Tételek feltételes valószínűségekre. Szorzás tétel. Fa diagram és táblázat alkalmazása feltételes valószínűségek számítására.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115616" y="1484785"/>
            <a:ext cx="7002462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Mérnök informatikus </a:t>
            </a:r>
            <a:r>
              <a:rPr lang="hu-H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BSc</a:t>
            </a: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szak </a:t>
            </a:r>
            <a:r>
              <a:rPr lang="hu-H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PMKMANB011H</a:t>
            </a:r>
            <a:endParaRPr lang="hu-HU" sz="32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755576" y="2564904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Rendszer- és Szoftvertechnológia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Tanszék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pic>
        <p:nvPicPr>
          <p:cNvPr id="6" name="Picture 14" descr="c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68344" y="1484784"/>
            <a:ext cx="128662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850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noProof="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Monty Hall játék együttes eseményeinek táblázata.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320" name="Objektum 319"/>
          <p:cNvGraphicFramePr>
            <a:graphicFrameLocks noChangeAspect="1"/>
          </p:cNvGraphicFramePr>
          <p:nvPr/>
        </p:nvGraphicFramePr>
        <p:xfrm>
          <a:off x="1547663" y="5445224"/>
          <a:ext cx="5352525" cy="12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3301920" imgH="761760" progId="Equation.3">
                  <p:embed/>
                </p:oleObj>
              </mc:Choice>
              <mc:Fallback>
                <p:oleObj name="Equation" r:id="rId3" imgW="330192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3" y="5445224"/>
                        <a:ext cx="5352525" cy="123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19672" y="4388318"/>
          <a:ext cx="5328592" cy="109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3555720" imgH="761760" progId="Equation.3">
                  <p:embed/>
                </p:oleObj>
              </mc:Choice>
              <mc:Fallback>
                <p:oleObj name="Equation" r:id="rId5" imgW="355572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88318"/>
                        <a:ext cx="5328592" cy="1094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Táblázat 40"/>
          <p:cNvGraphicFramePr>
            <a:graphicFrameLocks noGrp="1"/>
          </p:cNvGraphicFramePr>
          <p:nvPr/>
        </p:nvGraphicFramePr>
        <p:xfrm>
          <a:off x="1187624" y="1251064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Stratégiák</a:t>
                      </a:r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Nyerés</a:t>
                      </a:r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Veszítés</a:t>
                      </a:r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Összeg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Változtatás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Maradás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Összeg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/>
        </p:nvGraphicFramePr>
        <p:xfrm>
          <a:off x="3155504" y="1658488"/>
          <a:ext cx="487161" cy="76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139680" imgH="393480" progId="Equation.3">
                  <p:embed/>
                </p:oleObj>
              </mc:Choice>
              <mc:Fallback>
                <p:oleObj name="Equation" r:id="rId7" imgW="139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504" y="1658488"/>
                        <a:ext cx="487161" cy="76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646787" y="1698739"/>
          <a:ext cx="5286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787" y="1698739"/>
                        <a:ext cx="528637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133899" y="2627427"/>
          <a:ext cx="5302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899" y="2627427"/>
                        <a:ext cx="53022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4667424" y="2667114"/>
          <a:ext cx="4857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3" imgW="139680" imgH="393480" progId="Equation.3">
                  <p:embed/>
                </p:oleObj>
              </mc:Choice>
              <mc:Fallback>
                <p:oleObj name="Equation" r:id="rId13" imgW="1396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424" y="2667114"/>
                        <a:ext cx="48577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152428" y="3491076"/>
          <a:ext cx="5302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5" imgW="152280" imgH="393480" progId="Equation.3">
                  <p:embed/>
                </p:oleObj>
              </mc:Choice>
              <mc:Fallback>
                <p:oleObj name="Equation" r:id="rId15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428" y="3491076"/>
                        <a:ext cx="530225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665837" y="3530714"/>
          <a:ext cx="5286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7" imgW="152280" imgH="393480" progId="Equation.3">
                  <p:embed/>
                </p:oleObj>
              </mc:Choice>
              <mc:Fallback>
                <p:oleObj name="Equation" r:id="rId17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837" y="3530714"/>
                        <a:ext cx="528637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6227267" y="1698888"/>
          <a:ext cx="52863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267" y="1698888"/>
                        <a:ext cx="528637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226349" y="2667114"/>
          <a:ext cx="5302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21" imgW="152280" imgH="393480" progId="Equation.3">
                  <p:embed/>
                </p:oleObj>
              </mc:Choice>
              <mc:Fallback>
                <p:oleObj name="Equation" r:id="rId21" imgW="1522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349" y="2667114"/>
                        <a:ext cx="530225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6361287" y="3751377"/>
          <a:ext cx="30956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23" imgW="88560" imgH="164880" progId="Equation.3">
                  <p:embed/>
                </p:oleObj>
              </mc:Choice>
              <mc:Fallback>
                <p:oleObj name="Equation" r:id="rId23" imgW="8856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287" y="3751377"/>
                        <a:ext cx="309562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Egyenes összekötő nyíllal 51"/>
          <p:cNvCxnSpPr/>
          <p:nvPr/>
        </p:nvCxnSpPr>
        <p:spPr>
          <a:xfrm flipH="1" flipV="1">
            <a:off x="3779912" y="2204864"/>
            <a:ext cx="2520280" cy="2376264"/>
          </a:xfrm>
          <a:prstGeom prst="straightConnector1">
            <a:avLst/>
          </a:prstGeom>
          <a:ln w="158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V="1">
            <a:off x="6588224" y="2204864"/>
            <a:ext cx="216024" cy="3024336"/>
          </a:xfrm>
          <a:prstGeom prst="straightConnector1">
            <a:avLst/>
          </a:prstGeom>
          <a:ln w="158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 flipH="1" flipV="1">
            <a:off x="3635896" y="3068960"/>
            <a:ext cx="2592288" cy="2664296"/>
          </a:xfrm>
          <a:prstGeom prst="straightConnector1">
            <a:avLst/>
          </a:prstGeom>
          <a:ln w="158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Egyenes összekötő nyíllal 62"/>
          <p:cNvCxnSpPr/>
          <p:nvPr/>
        </p:nvCxnSpPr>
        <p:spPr>
          <a:xfrm flipH="1" flipV="1">
            <a:off x="6300192" y="3212976"/>
            <a:ext cx="144016" cy="3168352"/>
          </a:xfrm>
          <a:prstGeom prst="straightConnector1">
            <a:avLst/>
          </a:prstGeom>
          <a:ln w="158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10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260648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Feltételes valószínűség 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definíciója és tételek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11188" y="1052736"/>
            <a:ext cx="7632700" cy="1446212"/>
            <a:chOff x="476" y="3158"/>
            <a:chExt cx="4808" cy="911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476" y="3158"/>
              <a:ext cx="4808" cy="911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600" dirty="0">
                  <a:solidFill>
                    <a:srgbClr val="FF0000"/>
                  </a:solidFill>
                </a:rPr>
                <a:t> </a:t>
              </a:r>
              <a:r>
                <a:rPr lang="hu-HU" sz="1600" b="1" dirty="0">
                  <a:solidFill>
                    <a:srgbClr val="FF0000"/>
                  </a:solidFill>
                </a:rPr>
                <a:t>DEFINÍCIÓ</a:t>
              </a:r>
            </a:p>
            <a:p>
              <a:pPr>
                <a:spcBef>
                  <a:spcPct val="50000"/>
                </a:spcBef>
              </a:pPr>
              <a:r>
                <a:rPr lang="hu-HU" sz="1600" dirty="0"/>
                <a:t>Az </a:t>
              </a:r>
              <a:r>
                <a:rPr lang="hu-HU" sz="1600" b="1" dirty="0"/>
                <a:t>A</a:t>
              </a:r>
              <a:r>
                <a:rPr lang="hu-HU" sz="1600" dirty="0"/>
                <a:t> esemény </a:t>
              </a:r>
              <a:r>
                <a:rPr lang="hu-HU" sz="1600" b="1" dirty="0"/>
                <a:t>B</a:t>
              </a:r>
              <a:r>
                <a:rPr lang="hu-HU" sz="1600" dirty="0"/>
                <a:t> eseményre vonatkozó </a:t>
              </a:r>
              <a:r>
                <a:rPr lang="hu-HU" sz="1600" b="1" dirty="0"/>
                <a:t>feltételes valószínűségén</a:t>
              </a:r>
              <a:r>
                <a:rPr lang="hu-HU" sz="1600" dirty="0"/>
                <a:t> a</a:t>
              </a:r>
            </a:p>
            <a:p>
              <a:pPr>
                <a:spcBef>
                  <a:spcPct val="50000"/>
                </a:spcBef>
              </a:pPr>
              <a:endParaRPr lang="hu-HU" sz="1600" dirty="0"/>
            </a:p>
            <a:p>
              <a:pPr>
                <a:spcBef>
                  <a:spcPct val="50000"/>
                </a:spcBef>
              </a:pPr>
              <a:r>
                <a:rPr lang="hu-HU" sz="1600" dirty="0"/>
                <a:t>hányadost értjük, ha P(B)&gt;0.</a:t>
              </a:r>
            </a:p>
          </p:txBody>
        </p:sp>
        <p:graphicFrame>
          <p:nvGraphicFramePr>
            <p:cNvPr id="5" name="Object 19"/>
            <p:cNvGraphicFramePr>
              <a:graphicFrameLocks noChangeAspect="1"/>
            </p:cNvGraphicFramePr>
            <p:nvPr/>
          </p:nvGraphicFramePr>
          <p:xfrm>
            <a:off x="2324" y="3566"/>
            <a:ext cx="1463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name="Equation" r:id="rId3" imgW="1206360" imgH="419040" progId="">
                    <p:embed/>
                  </p:oleObj>
                </mc:Choice>
                <mc:Fallback>
                  <p:oleObj name="Equation" r:id="rId3" imgW="1206360" imgH="41904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4" y="3566"/>
                          <a:ext cx="1463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3375" y="2660402"/>
            <a:ext cx="881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sz="1600" dirty="0"/>
              <a:t>A most definiált valószínűségről megmutatjuk, hogy a valószínűség axiómáinak eleget </a:t>
            </a:r>
            <a:r>
              <a:rPr lang="hu-HU" sz="1600" dirty="0" smtClean="0"/>
              <a:t>tesz.</a:t>
            </a:r>
            <a:endParaRPr lang="hu-HU" sz="1600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477838" y="3068365"/>
            <a:ext cx="4859337" cy="1728787"/>
            <a:chOff x="91" y="663"/>
            <a:chExt cx="3061" cy="1089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91" y="663"/>
              <a:ext cx="3061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hu-HU" sz="1600" b="1" dirty="0"/>
                <a:t>Állítás</a:t>
              </a:r>
              <a:r>
                <a:rPr lang="hu-HU" sz="1600" dirty="0"/>
                <a:t>        </a:t>
              </a:r>
              <a:r>
                <a:rPr lang="hu-HU" dirty="0"/>
                <a:t>0 </a:t>
              </a:r>
              <a:r>
                <a:rPr lang="hu-HU" dirty="0">
                  <a:latin typeface="Times New Roman" pitchFamily="18" charset="0"/>
                  <a:cs typeface="Times New Roman" pitchFamily="18" charset="0"/>
                </a:rPr>
                <a:t>≤ P(A|B) ≤ 1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hu-HU" sz="1600" b="1" dirty="0"/>
                <a:t>Bizonyítás.</a:t>
              </a:r>
              <a:r>
                <a:rPr lang="hu-HU" sz="1600" dirty="0"/>
                <a:t> </a:t>
              </a:r>
              <a:endParaRPr lang="hu-HU" sz="1600" b="1" dirty="0"/>
            </a:p>
            <a:p>
              <a:pPr marL="342900" indent="-342900">
                <a:spcBef>
                  <a:spcPct val="50000"/>
                </a:spcBef>
              </a:pPr>
              <a:r>
                <a:rPr lang="hu-HU" sz="1600" dirty="0" smtClean="0"/>
                <a:t>Mivel                              </a:t>
              </a:r>
              <a:r>
                <a:rPr lang="hu-HU" sz="1600" dirty="0"/>
                <a:t>, ezért P(A</a:t>
              </a:r>
              <a:r>
                <a:rPr lang="en-US" sz="1600" dirty="0">
                  <a:cs typeface="Arial" charset="0"/>
                </a:rPr>
                <a:t>·</a:t>
              </a:r>
              <a:r>
                <a:rPr lang="hu-HU" sz="1600" dirty="0"/>
                <a:t>B) </a:t>
              </a:r>
              <a:r>
                <a:rPr lang="hu-HU" sz="1600" dirty="0">
                  <a:latin typeface="Times New Roman" pitchFamily="18" charset="0"/>
                  <a:cs typeface="Times New Roman" pitchFamily="18" charset="0"/>
                </a:rPr>
                <a:t>≤ P(B).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hu-HU" sz="1600" dirty="0" smtClean="0">
                  <a:cs typeface="Times New Roman" pitchFamily="18" charset="0"/>
                </a:rPr>
                <a:t>Tehát</a:t>
              </a:r>
              <a:endParaRPr lang="hu-HU" sz="1600" dirty="0">
                <a:cs typeface="Times New Roman" pitchFamily="18" charset="0"/>
              </a:endParaRPr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521" y="1341"/>
            <a:ext cx="1714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9" name="Equation" r:id="rId5" imgW="1409400" imgH="419040" progId="">
                    <p:embed/>
                  </p:oleObj>
                </mc:Choice>
                <mc:Fallback>
                  <p:oleObj name="Equation" r:id="rId5" imgW="1409400" imgH="41904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1341"/>
                          <a:ext cx="1714" cy="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521" y="1162"/>
            <a:ext cx="74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0" name="Equation" r:id="rId7" imgW="609480" imgH="190440" progId="">
                    <p:embed/>
                  </p:oleObj>
                </mc:Choice>
                <mc:Fallback>
                  <p:oleObj name="Equation" r:id="rId7" imgW="609480" imgH="19044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1162"/>
                          <a:ext cx="740" cy="1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5220072" y="3356992"/>
            <a:ext cx="2808288" cy="1727200"/>
            <a:chOff x="3198" y="709"/>
            <a:chExt cx="1769" cy="1088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833" y="799"/>
              <a:ext cx="1134" cy="998"/>
            </a:xfrm>
            <a:prstGeom prst="ellipse">
              <a:avLst/>
            </a:prstGeom>
            <a:solidFill>
              <a:srgbClr val="EEF1A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198" y="709"/>
              <a:ext cx="1134" cy="1088"/>
            </a:xfrm>
            <a:prstGeom prst="ellipse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78" y="1207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A</a:t>
              </a:r>
              <a:r>
                <a:rPr lang="en-US" b="1">
                  <a:cs typeface="Arial" charset="0"/>
                </a:rPr>
                <a:t>·</a:t>
              </a:r>
              <a:r>
                <a:rPr lang="hu-HU" b="1"/>
                <a:t>B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424" y="79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559" y="93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A</a:t>
              </a:r>
            </a:p>
          </p:txBody>
        </p:sp>
      </p:grp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558800" y="5157935"/>
            <a:ext cx="7343775" cy="1295401"/>
            <a:chOff x="68" y="1726"/>
            <a:chExt cx="4626" cy="816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8" y="1726"/>
              <a:ext cx="4626" cy="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rabicPeriod" startAt="2"/>
              </a:pPr>
              <a:r>
                <a:rPr lang="hu-HU" sz="1600" b="1" dirty="0"/>
                <a:t>Állítás</a:t>
              </a:r>
              <a:r>
                <a:rPr lang="hu-HU" sz="1600" dirty="0"/>
                <a:t>        </a:t>
              </a:r>
              <a:r>
                <a:rPr lang="hu-HU" dirty="0">
                  <a:latin typeface="Times New Roman" pitchFamily="18" charset="0"/>
                  <a:cs typeface="Times New Roman" pitchFamily="18" charset="0"/>
                </a:rPr>
                <a:t> P(</a:t>
              </a:r>
              <a:r>
                <a:rPr lang="el-GR" dirty="0">
                  <a:latin typeface="Times New Roman" pitchFamily="18" charset="0"/>
                  <a:cs typeface="Times New Roman" pitchFamily="18" charset="0"/>
                </a:rPr>
                <a:t>Ω</a:t>
              </a:r>
              <a:r>
                <a:rPr lang="hu-HU" dirty="0">
                  <a:latin typeface="Times New Roman" pitchFamily="18" charset="0"/>
                  <a:cs typeface="Times New Roman" pitchFamily="18" charset="0"/>
                </a:rPr>
                <a:t> | B) = 1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hu-HU" sz="1600" b="1" dirty="0"/>
                <a:t>Bizonyítás.</a:t>
              </a:r>
              <a:r>
                <a:rPr lang="hu-HU" sz="1600" dirty="0"/>
                <a:t> </a:t>
              </a:r>
              <a:endParaRPr lang="hu-HU" sz="1600" b="1" dirty="0"/>
            </a:p>
            <a:p>
              <a:pPr marL="342900" indent="-342900">
                <a:spcBef>
                  <a:spcPct val="50000"/>
                </a:spcBef>
              </a:pPr>
              <a:r>
                <a:rPr lang="hu-HU" sz="1600" dirty="0"/>
                <a:t>Mivel </a:t>
              </a:r>
              <a:r>
                <a:rPr lang="el-GR" dirty="0"/>
                <a:t>Ω</a:t>
              </a:r>
              <a:r>
                <a:rPr lang="hu-HU" sz="1600" dirty="0">
                  <a:cs typeface="Arial" charset="0"/>
                </a:rPr>
                <a:t> </a:t>
              </a:r>
              <a:r>
                <a:rPr lang="en-US" sz="1600" dirty="0">
                  <a:cs typeface="Arial" charset="0"/>
                </a:rPr>
                <a:t>·</a:t>
              </a:r>
              <a:r>
                <a:rPr lang="hu-HU" sz="1600" dirty="0">
                  <a:cs typeface="Arial" charset="0"/>
                </a:rPr>
                <a:t> B =</a:t>
              </a:r>
              <a:r>
                <a:rPr lang="hu-HU" sz="1600" dirty="0"/>
                <a:t>  </a:t>
              </a:r>
              <a:r>
                <a:rPr lang="hu-HU" sz="1600" dirty="0" err="1">
                  <a:cs typeface="Arial" charset="0"/>
                </a:rPr>
                <a:t>B</a:t>
              </a:r>
              <a:r>
                <a:rPr lang="hu-HU" sz="1600" dirty="0"/>
                <a:t>, ezért</a:t>
              </a:r>
              <a:endParaRPr lang="hu-HU" sz="1600" dirty="0">
                <a:cs typeface="Times New Roman" pitchFamily="18" charset="0"/>
              </a:endParaRPr>
            </a:p>
          </p:txBody>
        </p:sp>
        <p:graphicFrame>
          <p:nvGraphicFramePr>
            <p:cNvPr id="20" name="Object 17"/>
            <p:cNvGraphicFramePr>
              <a:graphicFrameLocks noChangeAspect="1"/>
            </p:cNvGraphicFramePr>
            <p:nvPr/>
          </p:nvGraphicFramePr>
          <p:xfrm>
            <a:off x="1474" y="2131"/>
            <a:ext cx="2347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1" name="Equation" r:id="rId9" imgW="1930320" imgH="419040" progId="">
                    <p:embed/>
                  </p:oleObj>
                </mc:Choice>
                <mc:Fallback>
                  <p:oleObj name="Equation" r:id="rId9" imgW="1930320" imgH="419040" progId="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131"/>
                          <a:ext cx="2347" cy="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11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Tételek feltételes valószínűségre 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107950" y="980728"/>
            <a:ext cx="88566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hu-HU" sz="1600" b="1" dirty="0"/>
              <a:t>Állítás</a:t>
            </a:r>
            <a:r>
              <a:rPr lang="hu-HU" sz="1600" dirty="0"/>
              <a:t>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Ha az A</a:t>
            </a:r>
            <a:r>
              <a:rPr lang="hu-HU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és A</a:t>
            </a:r>
            <a:r>
              <a:rPr lang="hu-H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két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esemény egymást kizáró,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akkor </a:t>
            </a:r>
          </a:p>
          <a:p>
            <a:pPr marL="342900" indent="-342900">
              <a:spcBef>
                <a:spcPct val="50000"/>
              </a:spcBef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            P(A</a:t>
            </a:r>
            <a:r>
              <a:rPr lang="hu-H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hu-H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| B) = </a:t>
            </a:r>
            <a:r>
              <a:rPr lang="hu-HU" dirty="0"/>
              <a:t>P(A</a:t>
            </a:r>
            <a:r>
              <a:rPr lang="hu-HU" baseline="-25000" dirty="0"/>
              <a:t>1</a:t>
            </a:r>
            <a:r>
              <a:rPr lang="hu-HU" dirty="0"/>
              <a:t>| B) + P(A</a:t>
            </a:r>
            <a:r>
              <a:rPr lang="hu-HU" baseline="-25000" dirty="0"/>
              <a:t>2</a:t>
            </a:r>
            <a:r>
              <a:rPr lang="hu-HU" dirty="0"/>
              <a:t>| B)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107504" y="3347839"/>
          <a:ext cx="8893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6349680" imgH="469800" progId="">
                  <p:embed/>
                </p:oleObj>
              </mc:Choice>
              <mc:Fallback>
                <p:oleObj name="Equation" r:id="rId3" imgW="6349680" imgH="46980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347839"/>
                        <a:ext cx="88931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87337" y="1838434"/>
            <a:ext cx="88566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sz="1600" b="1" dirty="0" smtClean="0"/>
              <a:t>Bizonyítás</a:t>
            </a:r>
            <a:r>
              <a:rPr lang="hu-HU" sz="1600" b="1" dirty="0"/>
              <a:t>.</a:t>
            </a:r>
            <a:r>
              <a:rPr lang="hu-HU" sz="1600" dirty="0"/>
              <a:t> </a:t>
            </a:r>
            <a:endParaRPr lang="hu-HU" sz="1600" b="1" dirty="0"/>
          </a:p>
          <a:p>
            <a:pPr marL="342900" indent="-342900">
              <a:spcBef>
                <a:spcPct val="50000"/>
              </a:spcBef>
            </a:pPr>
            <a:r>
              <a:rPr lang="hu-HU" sz="1600" dirty="0"/>
              <a:t>A halmazok műveleti tulajdonságai alapján </a:t>
            </a:r>
            <a:r>
              <a:rPr lang="hu-HU" dirty="0"/>
              <a:t>(A</a:t>
            </a:r>
            <a:r>
              <a:rPr lang="hu-HU" baseline="-25000" dirty="0"/>
              <a:t>1</a:t>
            </a:r>
            <a:r>
              <a:rPr lang="hu-HU" dirty="0"/>
              <a:t>+A</a:t>
            </a:r>
            <a:r>
              <a:rPr lang="hu-HU" baseline="-25000" dirty="0"/>
              <a:t>2</a:t>
            </a:r>
            <a:r>
              <a:rPr lang="hu-HU" dirty="0"/>
              <a:t>)</a:t>
            </a:r>
            <a:r>
              <a:rPr lang="hu-HU" sz="1600" dirty="0">
                <a:cs typeface="Arial" charset="0"/>
              </a:rPr>
              <a:t> </a:t>
            </a:r>
            <a:r>
              <a:rPr lang="en-US" sz="1600" dirty="0">
                <a:cs typeface="Arial" charset="0"/>
              </a:rPr>
              <a:t>·</a:t>
            </a:r>
            <a:r>
              <a:rPr lang="hu-HU" sz="1600" dirty="0">
                <a:cs typeface="Arial" charset="0"/>
              </a:rPr>
              <a:t> B =</a:t>
            </a:r>
            <a:r>
              <a:rPr lang="hu-HU" sz="1600" dirty="0"/>
              <a:t> </a:t>
            </a:r>
            <a:r>
              <a:rPr lang="hu-HU" dirty="0"/>
              <a:t>A</a:t>
            </a:r>
            <a:r>
              <a:rPr lang="hu-HU" baseline="-25000" dirty="0"/>
              <a:t>1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 +A</a:t>
            </a:r>
            <a:r>
              <a:rPr lang="hu-HU" baseline="-25000" dirty="0"/>
              <a:t>2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 , továbbá az A</a:t>
            </a:r>
            <a:r>
              <a:rPr lang="hu-HU" baseline="-25000" dirty="0"/>
              <a:t>1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 és A</a:t>
            </a:r>
            <a:r>
              <a:rPr lang="hu-HU" baseline="-25000" dirty="0"/>
              <a:t>2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  események egymást kizárók, ezért 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 dirty="0"/>
              <a:t>P((A</a:t>
            </a:r>
            <a:r>
              <a:rPr lang="hu-HU" baseline="-25000" dirty="0"/>
              <a:t>1</a:t>
            </a:r>
            <a:r>
              <a:rPr lang="hu-HU" dirty="0"/>
              <a:t>+A</a:t>
            </a:r>
            <a:r>
              <a:rPr lang="hu-HU" baseline="-25000" dirty="0"/>
              <a:t>2</a:t>
            </a:r>
            <a:r>
              <a:rPr lang="hu-HU" dirty="0"/>
              <a:t>)</a:t>
            </a:r>
            <a:r>
              <a:rPr lang="hu-HU" sz="1600" dirty="0">
                <a:cs typeface="Arial" charset="0"/>
              </a:rPr>
              <a:t> </a:t>
            </a:r>
            <a:r>
              <a:rPr lang="en-US" sz="1600" dirty="0">
                <a:cs typeface="Arial" charset="0"/>
              </a:rPr>
              <a:t>·</a:t>
            </a:r>
            <a:r>
              <a:rPr lang="hu-HU" sz="1600" dirty="0">
                <a:cs typeface="Arial" charset="0"/>
              </a:rPr>
              <a:t> B) =</a:t>
            </a:r>
            <a:r>
              <a:rPr lang="hu-HU" sz="1600" dirty="0"/>
              <a:t> P(</a:t>
            </a:r>
            <a:r>
              <a:rPr lang="hu-HU" dirty="0"/>
              <a:t>A</a:t>
            </a:r>
            <a:r>
              <a:rPr lang="hu-HU" baseline="-25000" dirty="0"/>
              <a:t>1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B) + P(A</a:t>
            </a:r>
            <a:r>
              <a:rPr lang="hu-HU" baseline="-25000" dirty="0"/>
              <a:t>2</a:t>
            </a:r>
            <a:r>
              <a:rPr lang="hu-HU" dirty="0"/>
              <a:t> </a:t>
            </a:r>
            <a:r>
              <a:rPr lang="en-US" dirty="0"/>
              <a:t>·</a:t>
            </a:r>
            <a:r>
              <a:rPr lang="hu-HU" dirty="0"/>
              <a:t> B) </a:t>
            </a: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12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96863" y="764704"/>
            <a:ext cx="85502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just">
              <a:spcBef>
                <a:spcPct val="50000"/>
              </a:spcBef>
            </a:pPr>
            <a:r>
              <a:rPr lang="hu-HU" dirty="0"/>
              <a:t>A feltételes valószínűség számításához szükséges a </a:t>
            </a:r>
            <a:r>
              <a:rPr lang="hu-HU" b="1" dirty="0"/>
              <a:t>szorzat esemény valószínűsége</a:t>
            </a:r>
            <a:r>
              <a:rPr lang="hu-HU" dirty="0"/>
              <a:t> és a </a:t>
            </a:r>
            <a:r>
              <a:rPr lang="hu-HU" b="1" dirty="0"/>
              <a:t>feltételi esemény valószínűsége</a:t>
            </a:r>
            <a:r>
              <a:rPr lang="hu-HU" dirty="0"/>
              <a:t>. A feladat szövege alapján meg kell keresni a szorzat esemény </a:t>
            </a:r>
            <a:r>
              <a:rPr lang="hu-HU" dirty="0" smtClean="0"/>
              <a:t> tényezőit</a:t>
            </a:r>
            <a:r>
              <a:rPr lang="hu-HU" dirty="0"/>
              <a:t>.  </a:t>
            </a:r>
            <a:endParaRPr lang="hu-HU" b="1" dirty="0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1438" y="3294065"/>
            <a:ext cx="8964612" cy="2652713"/>
            <a:chOff x="45" y="1983"/>
            <a:chExt cx="5647" cy="1671"/>
          </a:xfrm>
        </p:grpSpPr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45" y="1983"/>
              <a:ext cx="5647" cy="1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sz="1600" b="1" dirty="0"/>
                <a:t>Megoldás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A feladatban szereplő két esemény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 </a:t>
              </a:r>
              <a:r>
                <a:rPr lang="hu-HU" sz="1600" b="1" dirty="0"/>
                <a:t>A</a:t>
              </a:r>
              <a:r>
                <a:rPr lang="hu-HU" sz="1600" dirty="0"/>
                <a:t> = { az eső esik Pécsett június 16-án } és </a:t>
              </a:r>
              <a:r>
                <a:rPr lang="hu-HU" sz="1600" b="1" dirty="0"/>
                <a:t>B</a:t>
              </a:r>
              <a:r>
                <a:rPr lang="hu-HU" sz="1600" dirty="0"/>
                <a:t> = { az eső esik Pécsett június 15-én }.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A feladat szövege szerint </a:t>
              </a:r>
              <a:r>
                <a:rPr lang="hu-HU" sz="1600" b="1" dirty="0"/>
                <a:t>P(B)</a:t>
              </a:r>
              <a:r>
                <a:rPr lang="hu-HU" sz="1600" dirty="0"/>
                <a:t> = 0.33  és a szorzat valószínűsége </a:t>
              </a:r>
              <a:r>
                <a:rPr lang="hu-HU" b="1" dirty="0"/>
                <a:t>P(A</a:t>
              </a:r>
              <a:r>
                <a:rPr lang="en-US" b="1" dirty="0">
                  <a:cs typeface="Arial" charset="0"/>
                </a:rPr>
                <a:t>·</a:t>
              </a:r>
              <a:r>
                <a:rPr lang="hu-HU" b="1" dirty="0"/>
                <a:t>B)</a:t>
              </a:r>
              <a:r>
                <a:rPr lang="hu-HU" dirty="0"/>
                <a:t> = 0.2 .</a:t>
              </a:r>
              <a:endParaRPr lang="hu-HU" sz="1600" dirty="0"/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A feladat a </a:t>
              </a:r>
              <a:r>
                <a:rPr lang="hu-HU" sz="1600" b="1" dirty="0"/>
                <a:t>P(A|B)</a:t>
              </a:r>
              <a:r>
                <a:rPr lang="hu-HU" sz="1600" dirty="0"/>
                <a:t> feltételes valószínűség meghatározása, amely definíció szerint</a:t>
              </a:r>
              <a:endParaRPr lang="en-US" sz="1600" dirty="0"/>
            </a:p>
          </p:txBody>
        </p:sp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1610" y="3293"/>
            <a:ext cx="1906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0" name="Equation" r:id="rId3" imgW="2209680" imgH="419040" progId="">
                    <p:embed/>
                  </p:oleObj>
                </mc:Choice>
                <mc:Fallback>
                  <p:oleObj name="Equation" r:id="rId3" imgW="2209680" imgH="41904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293"/>
                          <a:ext cx="1906" cy="3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06375" y="1844675"/>
            <a:ext cx="8640763" cy="1354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/>
              <a:t>Példa.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/>
              <a:t>Annak valószínűsége, hogy Pécsett esik az eső június 15-én 0.33 és annak valószínűsége, hogy június 15-én és 16-án is esik 0.2 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/>
              <a:t>Ha tudjuk, hogy június 15-én esik, akkor mennyi a valószínűsége, hogy 16 -án is esik az eső.</a:t>
            </a:r>
            <a:endParaRPr lang="en-US" sz="160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536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feltételes valószínűség számítására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13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80938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 valószínűségek szorzási tétele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07504" y="620688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dirty="0"/>
              <a:t>Sok – a gyakorlatban is felmerülő - probléma esetében a feltételes valószínűség adott és ebből a szorzat esemény valószínűségét kell kiszámítani!</a:t>
            </a:r>
            <a:endParaRPr lang="hu-HU" b="1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07950" y="1268413"/>
            <a:ext cx="8964613" cy="1576387"/>
            <a:chOff x="0" y="799"/>
            <a:chExt cx="5647" cy="993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0" y="799"/>
              <a:ext cx="5647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sz="1600"/>
                <a:t>A feltételes valószínűség definíciójában szereplő </a:t>
              </a:r>
            </a:p>
            <a:p>
              <a:pPr marL="342900" indent="-342900" algn="just">
                <a:spcBef>
                  <a:spcPct val="50000"/>
                </a:spcBef>
              </a:pPr>
              <a:endParaRPr lang="hu-HU" sz="1600"/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/>
                <a:t>egyenlőséget szorozzuk meg P(B) valószínűséggel! Ekkor kapjuk a </a:t>
              </a:r>
              <a:r>
                <a:rPr lang="hu-HU" sz="1600" b="1"/>
                <a:t>szorzás-tétel</a:t>
              </a:r>
              <a:r>
                <a:rPr lang="hu-HU" sz="1600"/>
                <a:t>nek nevezett összefüggést</a:t>
              </a:r>
              <a:endParaRPr lang="en-US" sz="1600"/>
            </a:p>
          </p:txBody>
        </p:sp>
        <p:graphicFrame>
          <p:nvGraphicFramePr>
            <p:cNvPr id="6" name="Object 14"/>
            <p:cNvGraphicFramePr>
              <a:graphicFrameLocks noChangeAspect="1"/>
            </p:cNvGraphicFramePr>
            <p:nvPr/>
          </p:nvGraphicFramePr>
          <p:xfrm>
            <a:off x="2721" y="799"/>
            <a:ext cx="1224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Equation" r:id="rId3" imgW="1206360" imgH="419040" progId="">
                    <p:embed/>
                  </p:oleObj>
                </mc:Choice>
                <mc:Fallback>
                  <p:oleObj name="Equation" r:id="rId3" imgW="1206360" imgH="41904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99"/>
                          <a:ext cx="1224" cy="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5"/>
            <p:cNvGraphicFramePr>
              <a:graphicFrameLocks noChangeAspect="1"/>
            </p:cNvGraphicFramePr>
            <p:nvPr/>
          </p:nvGraphicFramePr>
          <p:xfrm>
            <a:off x="1973" y="1580"/>
            <a:ext cx="1633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1" name="Equation" r:id="rId5" imgW="1574640" imgH="203040" progId="">
                    <p:embed/>
                  </p:oleObj>
                </mc:Choice>
                <mc:Fallback>
                  <p:oleObj name="Equation" r:id="rId5" imgW="1574640" imgH="203040" progId="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580"/>
                          <a:ext cx="1633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06375" y="2843213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/>
              <a:t>Az állítás általánosítható két tényezőről tetszőleges számú tényezőre.</a:t>
            </a:r>
            <a:endParaRPr lang="hu-HU" b="1"/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188913" y="3326680"/>
            <a:ext cx="8748712" cy="1614488"/>
            <a:chOff x="194" y="2156"/>
            <a:chExt cx="5317" cy="1017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227" y="2156"/>
              <a:ext cx="5284" cy="1017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 dirty="0"/>
                <a:t>TÉTEL</a:t>
              </a:r>
              <a:r>
                <a:rPr lang="hu-HU" b="1" dirty="0" smtClean="0"/>
                <a:t>. Valószínűségek szorzás-szabálya</a:t>
              </a:r>
              <a:endParaRPr lang="hu-HU" b="1" dirty="0"/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dirty="0"/>
                <a:t>Tetszőleges A</a:t>
              </a:r>
              <a:r>
                <a:rPr lang="hu-HU" baseline="-25000" dirty="0"/>
                <a:t>1</a:t>
              </a:r>
              <a:r>
                <a:rPr lang="hu-HU" dirty="0"/>
                <a:t>, A</a:t>
              </a:r>
              <a:r>
                <a:rPr lang="hu-HU" baseline="-25000" dirty="0"/>
                <a:t>2</a:t>
              </a:r>
              <a:r>
                <a:rPr lang="hu-HU" dirty="0"/>
                <a:t>, …, A</a:t>
              </a:r>
              <a:r>
                <a:rPr lang="hu-HU" baseline="-25000" dirty="0"/>
                <a:t>n</a:t>
              </a:r>
              <a:r>
                <a:rPr lang="hu-HU" dirty="0"/>
                <a:t> esemény szorzatára teljesül az alábbi azonosság </a:t>
              </a:r>
            </a:p>
            <a:p>
              <a:pPr marL="342900" indent="-342900" algn="just">
                <a:spcBef>
                  <a:spcPct val="50000"/>
                </a:spcBef>
              </a:pPr>
              <a:endParaRPr lang="hu-HU" dirty="0"/>
            </a:p>
            <a:p>
              <a:pPr marL="342900" indent="-342900" algn="just">
                <a:spcBef>
                  <a:spcPct val="50000"/>
                </a:spcBef>
              </a:pPr>
              <a:endParaRPr lang="hu-HU" b="1" dirty="0"/>
            </a:p>
          </p:txBody>
        </p:sp>
        <p:graphicFrame>
          <p:nvGraphicFramePr>
            <p:cNvPr id="11" name="Object 19"/>
            <p:cNvGraphicFramePr>
              <a:graphicFrameLocks noChangeAspect="1"/>
            </p:cNvGraphicFramePr>
            <p:nvPr/>
          </p:nvGraphicFramePr>
          <p:xfrm>
            <a:off x="194" y="2735"/>
            <a:ext cx="523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2" name="Equation" r:id="rId7" imgW="4356000" imgH="253800" progId="">
                    <p:embed/>
                  </p:oleObj>
                </mc:Choice>
                <mc:Fallback>
                  <p:oleObj name="Equation" r:id="rId7" imgW="4356000" imgH="25380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" y="2735"/>
                          <a:ext cx="523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07950" y="5035698"/>
            <a:ext cx="90360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b="1" dirty="0"/>
              <a:t>Bizonyítás</a:t>
            </a:r>
          </a:p>
          <a:p>
            <a:pPr marL="342900" indent="-342900">
              <a:spcBef>
                <a:spcPct val="50000"/>
              </a:spcBef>
            </a:pPr>
            <a:r>
              <a:rPr lang="hu-HU" sz="1600" dirty="0"/>
              <a:t>Az egyenlőség n=2 esete a definícióból következik. Tekintsük az n= 3 esetet!</a:t>
            </a:r>
          </a:p>
        </p:txBody>
      </p:sp>
      <p:graphicFrame>
        <p:nvGraphicFramePr>
          <p:cNvPr id="13" name="Object 21"/>
          <p:cNvGraphicFramePr>
            <a:graphicFrameLocks noChangeAspect="1"/>
          </p:cNvGraphicFramePr>
          <p:nvPr/>
        </p:nvGraphicFramePr>
        <p:xfrm>
          <a:off x="539750" y="5711973"/>
          <a:ext cx="82804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9" imgW="4749480" imgH="279360" progId="">
                  <p:embed/>
                </p:oleObj>
              </mc:Choice>
              <mc:Fallback>
                <p:oleObj name="Equation" r:id="rId9" imgW="4749480" imgH="27936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711973"/>
                        <a:ext cx="82804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07950" y="6116786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sz="1600"/>
              <a:t>Tetszőleges n esetére az állítást teljes indukcióval bizonyíthatjuk be !</a:t>
            </a:r>
          </a:p>
        </p:txBody>
      </p:sp>
      <p:sp>
        <p:nvSpPr>
          <p:cNvPr id="1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14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szorzás- tétel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206375" y="822325"/>
            <a:ext cx="8596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/>
              <a:t>Egy doboz 10 csavart tartalmaz, amelyből 3 hibás. Kettő csavart húzunk ki egymás után véletlenszerűen. Mekkora a valószínűsége annak, hogy a két csavarból egyik sem hibás?</a:t>
            </a:r>
            <a:endParaRPr lang="en-US" sz="160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1438" y="1549400"/>
            <a:ext cx="896461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/>
              <a:t>Megoldás  </a:t>
            </a:r>
            <a:endParaRPr lang="hu-HU" sz="1600" dirty="0"/>
          </a:p>
          <a:p>
            <a:pPr marL="342900" indent="-342900">
              <a:spcBef>
                <a:spcPct val="50000"/>
              </a:spcBef>
            </a:pPr>
            <a:r>
              <a:rPr lang="hu-HU" sz="1600" dirty="0"/>
              <a:t>(a) eset. </a:t>
            </a:r>
            <a:r>
              <a:rPr lang="hu-HU" sz="1600" b="1" dirty="0"/>
              <a:t>Kihúzás visszatevés nélkül</a:t>
            </a:r>
            <a:endParaRPr lang="hu-HU" sz="1600" dirty="0"/>
          </a:p>
          <a:p>
            <a:pPr algn="just">
              <a:spcBef>
                <a:spcPct val="50000"/>
              </a:spcBef>
            </a:pPr>
            <a:r>
              <a:rPr lang="hu-HU" sz="1600" dirty="0"/>
              <a:t>Első húzáskor </a:t>
            </a:r>
            <a:r>
              <a:rPr lang="hu-HU" sz="1600" dirty="0" smtClean="0"/>
              <a:t>10 csavar között 7 </a:t>
            </a:r>
            <a:r>
              <a:rPr lang="hu-HU" sz="1600" dirty="0"/>
              <a:t>jó </a:t>
            </a:r>
            <a:r>
              <a:rPr lang="hu-HU" sz="1600" dirty="0" smtClean="0"/>
              <a:t>csavar van, amelyek közül kell </a:t>
            </a:r>
            <a:r>
              <a:rPr lang="hu-HU" sz="1600" dirty="0"/>
              <a:t>1 jó </a:t>
            </a:r>
            <a:r>
              <a:rPr lang="hu-HU" sz="1600" dirty="0" smtClean="0"/>
              <a:t>csavart kivenni. Ezért az A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={elsőre jó csavar húzás} esemény valószínűsége </a:t>
            </a:r>
            <a:endParaRPr lang="hu-HU" sz="1600" dirty="0"/>
          </a:p>
          <a:p>
            <a:pPr marL="342900" indent="-342900" algn="just">
              <a:spcBef>
                <a:spcPct val="50000"/>
              </a:spcBef>
            </a:pPr>
            <a:endParaRPr lang="hu-HU" sz="1600" dirty="0" smtClean="0"/>
          </a:p>
          <a:p>
            <a:pPr algn="just">
              <a:spcBef>
                <a:spcPct val="50000"/>
              </a:spcBef>
            </a:pPr>
            <a:r>
              <a:rPr lang="hu-HU" sz="1600" dirty="0" smtClean="0"/>
              <a:t>Mivel </a:t>
            </a:r>
            <a:r>
              <a:rPr lang="hu-HU" sz="1600" dirty="0"/>
              <a:t>a kivett csavart nem tesszük vissza, ezért a második húzás előtt már csak 9 csavar van a dobozban. Ha feltesszük, hogy az elsőre kihúzott csavar jó, akkor a dobozban </a:t>
            </a:r>
            <a:r>
              <a:rPr lang="hu-HU" sz="1600" dirty="0" smtClean="0"/>
              <a:t>6 </a:t>
            </a:r>
            <a:r>
              <a:rPr lang="hu-HU" sz="1600" dirty="0"/>
              <a:t>jó csavar maradt. </a:t>
            </a:r>
            <a:r>
              <a:rPr lang="hu-HU" sz="1600" dirty="0" smtClean="0"/>
              <a:t>Ezért az A</a:t>
            </a:r>
            <a:r>
              <a:rPr lang="hu-HU" sz="1600" baseline="-25000" dirty="0" smtClean="0"/>
              <a:t>2</a:t>
            </a:r>
            <a:r>
              <a:rPr lang="hu-HU" sz="1600" dirty="0" smtClean="0"/>
              <a:t>={másodikra jót húzunk} esemény valószínűsége az A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 esemény feltételezése mellett megadható</a:t>
            </a:r>
            <a:r>
              <a:rPr lang="hu-HU" sz="1600" dirty="0"/>
              <a:t/>
            </a:r>
            <a:br>
              <a:rPr lang="hu-HU" sz="1600" dirty="0"/>
            </a:br>
            <a:endParaRPr lang="hu-HU" sz="1600" dirty="0" smtClean="0"/>
          </a:p>
          <a:p>
            <a:pPr marL="342900" indent="-342900">
              <a:spcBef>
                <a:spcPct val="50000"/>
              </a:spcBef>
            </a:pPr>
            <a:endParaRPr lang="hu-HU" sz="1600" dirty="0"/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A szorzás –tétel alapján  a szorzat eseményre a</a:t>
            </a:r>
          </a:p>
          <a:p>
            <a:pPr marL="342900" indent="-342900" algn="just">
              <a:spcBef>
                <a:spcPct val="50000"/>
              </a:spcBef>
            </a:pPr>
            <a:endParaRPr lang="hu-HU" sz="1600" dirty="0"/>
          </a:p>
          <a:p>
            <a:pPr marL="342900" indent="-342900" algn="just">
              <a:spcBef>
                <a:spcPct val="50000"/>
              </a:spcBef>
            </a:pPr>
            <a:endParaRPr lang="hu-HU" sz="16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 smtClean="0"/>
              <a:t>valószínűséget </a:t>
            </a:r>
            <a:r>
              <a:rPr lang="hu-HU" sz="1600" dirty="0"/>
              <a:t>kapjuk. </a:t>
            </a:r>
            <a:endParaRPr lang="en-US" sz="1600" dirty="0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/>
        </p:nvGraphicFramePr>
        <p:xfrm>
          <a:off x="3707904" y="2636912"/>
          <a:ext cx="1080120" cy="597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3" imgW="711000" imgH="393480" progId="Equation.3">
                  <p:embed/>
                </p:oleObj>
              </mc:Choice>
              <mc:Fallback>
                <p:oleObj name="Equation" r:id="rId3" imgW="711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636912"/>
                        <a:ext cx="1080120" cy="597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/>
        </p:nvGraphicFramePr>
        <p:xfrm>
          <a:off x="3419872" y="4077072"/>
          <a:ext cx="167244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5" imgW="1143000" imgH="393480" progId="Equation.3">
                  <p:embed/>
                </p:oleObj>
              </mc:Choice>
              <mc:Fallback>
                <p:oleObj name="Equation" r:id="rId5" imgW="1143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77072"/>
                        <a:ext cx="167244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/>
        </p:nvGraphicFramePr>
        <p:xfrm>
          <a:off x="1763688" y="5157192"/>
          <a:ext cx="51427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7" imgW="3124080" imgH="393480" progId="Equation.3">
                  <p:embed/>
                </p:oleObj>
              </mc:Choice>
              <mc:Fallback>
                <p:oleObj name="Equation" r:id="rId7" imgW="31240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157192"/>
                        <a:ext cx="514276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15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szorzás- tétel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71884" y="764704"/>
            <a:ext cx="89646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sz="1600" dirty="0"/>
              <a:t>(b) eset. </a:t>
            </a:r>
            <a:r>
              <a:rPr lang="hu-HU" sz="1600" b="1" dirty="0"/>
              <a:t>Kihúzás visszatevéssel</a:t>
            </a:r>
            <a:r>
              <a:rPr lang="hu-HU" sz="1600" dirty="0"/>
              <a:t>.</a:t>
            </a:r>
          </a:p>
          <a:p>
            <a:pPr algn="just">
              <a:spcBef>
                <a:spcPct val="50000"/>
              </a:spcBef>
            </a:pPr>
            <a:r>
              <a:rPr lang="hu-HU" sz="1600" dirty="0"/>
              <a:t>Mivel 10 csavarból 7 jó és 1 </a:t>
            </a:r>
            <a:r>
              <a:rPr lang="hu-HU" sz="1600" dirty="0" smtClean="0"/>
              <a:t>jó csavart </a:t>
            </a:r>
            <a:r>
              <a:rPr lang="hu-HU" sz="1600" dirty="0"/>
              <a:t>kell kivenni, ezért első </a:t>
            </a:r>
            <a:r>
              <a:rPr lang="hu-HU" sz="1600" dirty="0" smtClean="0"/>
              <a:t>húzásra az A</a:t>
            </a:r>
            <a:r>
              <a:rPr lang="hu-HU" sz="1600" baseline="-25000" dirty="0" smtClean="0"/>
              <a:t>1</a:t>
            </a:r>
            <a:r>
              <a:rPr lang="hu-HU" sz="1600" dirty="0" smtClean="0"/>
              <a:t>={jó csavar húzás} esemény valószínűsége.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 smtClean="0"/>
              <a:t> </a:t>
            </a:r>
            <a:endParaRPr lang="hu-HU" sz="1600" dirty="0"/>
          </a:p>
          <a:p>
            <a:pPr algn="just">
              <a:spcBef>
                <a:spcPct val="50000"/>
              </a:spcBef>
            </a:pPr>
            <a:r>
              <a:rPr lang="hu-HU" sz="1600" dirty="0" smtClean="0"/>
              <a:t>Mivel </a:t>
            </a:r>
            <a:r>
              <a:rPr lang="hu-HU" sz="1600" dirty="0"/>
              <a:t>a kivett csavart visszatettük, ezért a második húzásnál is 10 csavarból kell kivenni egyet és a dobozban 7 jó csavar van. Ezért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 smtClean="0"/>
              <a:t> </a:t>
            </a:r>
            <a:endParaRPr lang="hu-HU" sz="1600" dirty="0"/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A szorzás –tétel alapján </a:t>
            </a:r>
            <a:endParaRPr lang="en-US" sz="1600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51520" y="4365104"/>
            <a:ext cx="84153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hu-HU" dirty="0"/>
              <a:t>Tehát a jó csavar húzásának valószínűsége nagyobb, ha a kivett csavart visszatesszük.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3491880" y="1484784"/>
          <a:ext cx="102204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484784"/>
                        <a:ext cx="1022049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2987824" y="2564904"/>
          <a:ext cx="21193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5" imgW="1447560" imgH="393480" progId="Equation.3">
                  <p:embed/>
                </p:oleObj>
              </mc:Choice>
              <mc:Fallback>
                <p:oleObj name="Equation" r:id="rId5" imgW="1447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564904"/>
                        <a:ext cx="21193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475656" y="3573016"/>
          <a:ext cx="6042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7" imgW="3670200" imgH="393480" progId="Equation.3">
                  <p:embed/>
                </p:oleObj>
              </mc:Choice>
              <mc:Fallback>
                <p:oleObj name="Equation" r:id="rId7" imgW="3670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73016"/>
                        <a:ext cx="60420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16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4624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szorzás- tétel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5496" y="659284"/>
            <a:ext cx="864096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 dirty="0"/>
              <a:t>Egy dobozban</a:t>
            </a:r>
            <a:r>
              <a:rPr lang="hu-HU" sz="1600" b="1" dirty="0"/>
              <a:t> N</a:t>
            </a:r>
            <a:r>
              <a:rPr lang="hu-HU" sz="1600" dirty="0"/>
              <a:t> darab alkatrész van, amelyből </a:t>
            </a:r>
            <a:r>
              <a:rPr lang="hu-HU" sz="1600" b="1" dirty="0"/>
              <a:t>S</a:t>
            </a:r>
            <a:r>
              <a:rPr lang="hu-HU" sz="1600" dirty="0"/>
              <a:t> </a:t>
            </a:r>
            <a:r>
              <a:rPr lang="hu-HU" sz="1600" dirty="0" smtClean="0"/>
              <a:t>selejtes. </a:t>
            </a:r>
            <a:r>
              <a:rPr lang="hu-HU" sz="1600" b="1" dirty="0"/>
              <a:t>Négy</a:t>
            </a:r>
            <a:r>
              <a:rPr lang="hu-HU" sz="1600" dirty="0"/>
              <a:t> alkatrészt veszünk ki véletlenszerűen </a:t>
            </a:r>
            <a:r>
              <a:rPr lang="hu-HU" sz="1600" b="1" dirty="0"/>
              <a:t>visszatevés nélkül</a:t>
            </a:r>
            <a:r>
              <a:rPr lang="hu-HU" sz="1600" dirty="0"/>
              <a:t>. Mekkora a valószínűsége annak, hogy </a:t>
            </a:r>
            <a:r>
              <a:rPr lang="hu-HU" sz="1600" b="1" dirty="0"/>
              <a:t>elsőre jót</a:t>
            </a:r>
            <a:r>
              <a:rPr lang="hu-HU" sz="1600" dirty="0"/>
              <a:t>, </a:t>
            </a:r>
            <a:r>
              <a:rPr lang="hu-HU" sz="1600" b="1" dirty="0"/>
              <a:t>másodikra és harmadikra selejtet és negyedikre jót</a:t>
            </a:r>
            <a:r>
              <a:rPr lang="hu-HU" sz="1600" dirty="0"/>
              <a:t> húzunk ki?</a:t>
            </a:r>
            <a:endParaRPr lang="en-US" sz="1600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1438" y="1529531"/>
            <a:ext cx="8964612" cy="1539875"/>
            <a:chOff x="45" y="1048"/>
            <a:chExt cx="5647" cy="970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45" y="1048"/>
              <a:ext cx="5647" cy="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 dirty="0"/>
                <a:t>Megoldás </a:t>
              </a:r>
              <a:r>
                <a:rPr lang="hu-HU" sz="1600" dirty="0"/>
                <a:t>Definiáljuk a kérdéssel kapcsolatos alábbi négy </a:t>
              </a:r>
              <a:r>
                <a:rPr lang="hu-HU" sz="1600" dirty="0" smtClean="0"/>
                <a:t>eseményt</a:t>
              </a:r>
              <a:endParaRPr lang="hu-HU" b="1" dirty="0"/>
            </a:p>
            <a:p>
              <a:pPr marL="342900" indent="-342900" algn="ctr">
                <a:spcBef>
                  <a:spcPct val="50000"/>
                </a:spcBef>
              </a:pPr>
              <a:r>
                <a:rPr lang="hu-HU" sz="1600" dirty="0" err="1"/>
                <a:t>A</a:t>
              </a:r>
              <a:r>
                <a:rPr lang="hu-HU" sz="2400" baseline="-25000" dirty="0" err="1"/>
                <a:t>k</a:t>
              </a:r>
              <a:r>
                <a:rPr lang="hu-HU" sz="1600" dirty="0"/>
                <a:t>={ a </a:t>
              </a:r>
              <a:r>
                <a:rPr lang="hu-HU" sz="1600" dirty="0" err="1"/>
                <a:t>k-adik</a:t>
              </a:r>
              <a:r>
                <a:rPr lang="hu-HU" sz="1600" dirty="0"/>
                <a:t> húzásra kivett alkatrész hibátlan } 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hu-HU" sz="1600" dirty="0"/>
                <a:t>ahol k= 1, 2, 3, 4 lehet.</a:t>
              </a:r>
            </a:p>
            <a:p>
              <a:pPr marL="342900" indent="-342900">
                <a:spcBef>
                  <a:spcPct val="50000"/>
                </a:spcBef>
              </a:pPr>
              <a:r>
                <a:rPr lang="hu-HU" sz="1600" dirty="0"/>
                <a:t>A feladat a                                   </a:t>
              </a:r>
              <a:r>
                <a:rPr lang="hu-HU" sz="1600" dirty="0" smtClean="0"/>
                <a:t>            </a:t>
              </a:r>
              <a:r>
                <a:rPr lang="hu-HU" sz="1600" dirty="0"/>
                <a:t>szorzat esemény valószínűségét kérdezi!</a:t>
              </a:r>
            </a:p>
          </p:txBody>
        </p:sp>
        <p:graphicFrame>
          <p:nvGraphicFramePr>
            <p:cNvPr id="6" name="Object 13"/>
            <p:cNvGraphicFramePr>
              <a:graphicFrameLocks noChangeAspect="1"/>
            </p:cNvGraphicFramePr>
            <p:nvPr/>
          </p:nvGraphicFramePr>
          <p:xfrm>
            <a:off x="748" y="1707"/>
            <a:ext cx="1180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8" name="Equation" r:id="rId3" imgW="1104840" imgH="304560" progId="">
                    <p:embed/>
                  </p:oleObj>
                </mc:Choice>
                <mc:Fallback>
                  <p:oleObj name="Equation" r:id="rId3" imgW="1104840" imgH="30456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1707"/>
                          <a:ext cx="1180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201613" y="3003104"/>
            <a:ext cx="8634412" cy="569912"/>
            <a:chOff x="127" y="1845"/>
            <a:chExt cx="5439" cy="359"/>
          </a:xfrm>
        </p:grpSpPr>
        <p:graphicFrame>
          <p:nvGraphicFramePr>
            <p:cNvPr id="8" name="Object 15"/>
            <p:cNvGraphicFramePr>
              <a:graphicFrameLocks noChangeAspect="1"/>
            </p:cNvGraphicFramePr>
            <p:nvPr/>
          </p:nvGraphicFramePr>
          <p:xfrm>
            <a:off x="127" y="1890"/>
            <a:ext cx="1039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9" name="Equation" r:id="rId5" imgW="927000" imgH="393480" progId="">
                    <p:embed/>
                  </p:oleObj>
                </mc:Choice>
                <mc:Fallback>
                  <p:oleObj name="Equation" r:id="rId5" imgW="927000" imgH="393480" progId="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" y="1890"/>
                          <a:ext cx="1039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1620" y="1845"/>
              <a:ext cx="394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dirty="0"/>
                <a:t>Az első húzás előtt N db alkatrészünk van. Közöttük (N-S) a jó alkatrész és ebből egy jót kell kivenni.</a:t>
              </a:r>
            </a:p>
          </p:txBody>
        </p: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195263" y="3573016"/>
            <a:ext cx="8567737" cy="590550"/>
            <a:chOff x="123" y="2143"/>
            <a:chExt cx="5397" cy="372"/>
          </a:xfrm>
        </p:grpSpPr>
        <p:graphicFrame>
          <p:nvGraphicFramePr>
            <p:cNvPr id="11" name="Object 18"/>
            <p:cNvGraphicFramePr>
              <a:graphicFrameLocks noChangeAspect="1"/>
            </p:cNvGraphicFramePr>
            <p:nvPr/>
          </p:nvGraphicFramePr>
          <p:xfrm>
            <a:off x="123" y="2143"/>
            <a:ext cx="1053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20" name="Equation" r:id="rId7" imgW="1117440" imgH="393480" progId="">
                    <p:embed/>
                  </p:oleObj>
                </mc:Choice>
                <mc:Fallback>
                  <p:oleObj name="Equation" r:id="rId7" imgW="1117440" imgH="393480" progId="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" y="2143"/>
                          <a:ext cx="1053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1574" y="2177"/>
              <a:ext cx="394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dirty="0"/>
                <a:t>A második húzás előtt (N</a:t>
              </a:r>
              <a:r>
                <a:rPr lang="hu-HU" sz="1400" dirty="0">
                  <a:cs typeface="Arial" charset="0"/>
                </a:rPr>
                <a:t>−</a:t>
              </a:r>
              <a:r>
                <a:rPr lang="hu-HU" sz="1400" dirty="0"/>
                <a:t>1) db alkatrészből kell választani. Ha elsőre jót húztunk, akkor  S selejt van a dobozban és egy selejtet kell kivenni.</a:t>
              </a: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195263" y="4192315"/>
            <a:ext cx="8640762" cy="604837"/>
            <a:chOff x="123" y="2525"/>
            <a:chExt cx="5443" cy="381"/>
          </a:xfrm>
        </p:grpSpPr>
        <p:graphicFrame>
          <p:nvGraphicFramePr>
            <p:cNvPr id="14" name="Object 21"/>
            <p:cNvGraphicFramePr>
              <a:graphicFrameLocks noChangeAspect="1"/>
            </p:cNvGraphicFramePr>
            <p:nvPr/>
          </p:nvGraphicFramePr>
          <p:xfrm>
            <a:off x="123" y="2534"/>
            <a:ext cx="1293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21" name="Equation" r:id="rId9" imgW="1371600" imgH="393480" progId="">
                    <p:embed/>
                  </p:oleObj>
                </mc:Choice>
                <mc:Fallback>
                  <p:oleObj name="Equation" r:id="rId9" imgW="1371600" imgH="393480" progId="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" y="2534"/>
                          <a:ext cx="1293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1665" y="2525"/>
              <a:ext cx="390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dirty="0"/>
                <a:t>A harmadik húzás előtt (N</a:t>
              </a:r>
              <a:r>
                <a:rPr lang="hu-HU" sz="1400" dirty="0">
                  <a:cs typeface="Arial" charset="0"/>
                </a:rPr>
                <a:t>−</a:t>
              </a:r>
              <a:r>
                <a:rPr lang="hu-HU" sz="1400" dirty="0"/>
                <a:t>2) db alkatrész van. Ha elsőre jót és másodikra selejtet húztunk, akkor az (S-1) selejt közül kell egy selejtet  kivenni</a:t>
              </a:r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179388" y="4869086"/>
            <a:ext cx="8728075" cy="792162"/>
            <a:chOff x="113" y="2976"/>
            <a:chExt cx="5498" cy="499"/>
          </a:xfrm>
        </p:grpSpPr>
        <p:graphicFrame>
          <p:nvGraphicFramePr>
            <p:cNvPr id="17" name="Object 24"/>
            <p:cNvGraphicFramePr>
              <a:graphicFrameLocks noChangeAspect="1"/>
            </p:cNvGraphicFramePr>
            <p:nvPr/>
          </p:nvGraphicFramePr>
          <p:xfrm>
            <a:off x="113" y="2995"/>
            <a:ext cx="187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22" name="Equation" r:id="rId11" imgW="1790640" imgH="393480" progId="">
                    <p:embed/>
                  </p:oleObj>
                </mc:Choice>
                <mc:Fallback>
                  <p:oleObj name="Equation" r:id="rId11" imgW="1790640" imgH="393480" progId="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" y="2995"/>
                          <a:ext cx="1870" cy="3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2073" y="2976"/>
              <a:ext cx="3538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dirty="0"/>
                <a:t>A negyedik húzás előtt (N</a:t>
              </a:r>
              <a:r>
                <a:rPr lang="hu-HU" sz="1400" dirty="0">
                  <a:cs typeface="Arial" charset="0"/>
                </a:rPr>
                <a:t>−3</a:t>
              </a:r>
              <a:r>
                <a:rPr lang="hu-HU" sz="1400" dirty="0"/>
                <a:t>) db alkatrészünk van. Ha elsőre jót, másodikra és harmadikra selejtet húztunk, akkor a maradt (N</a:t>
              </a:r>
              <a:r>
                <a:rPr lang="hu-HU" dirty="0"/>
                <a:t>−</a:t>
              </a:r>
              <a:r>
                <a:rPr lang="hu-HU" sz="1400" dirty="0"/>
                <a:t>S</a:t>
              </a:r>
              <a:r>
                <a:rPr lang="hu-HU" dirty="0"/>
                <a:t>−</a:t>
              </a:r>
              <a:r>
                <a:rPr lang="hu-HU" sz="1400" dirty="0"/>
                <a:t>1) selejtből egy selejtet kell kivenni.</a:t>
              </a:r>
            </a:p>
          </p:txBody>
        </p:sp>
      </p:grp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50825" y="5612730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A szorzás-szabály alapján kapjuk a kérdéses valószínűséget</a:t>
            </a:r>
          </a:p>
        </p:txBody>
      </p:sp>
      <p:graphicFrame>
        <p:nvGraphicFramePr>
          <p:cNvPr id="20" name="Object 27"/>
          <p:cNvGraphicFramePr>
            <a:graphicFrameLocks noChangeAspect="1"/>
          </p:cNvGraphicFramePr>
          <p:nvPr/>
        </p:nvGraphicFramePr>
        <p:xfrm>
          <a:off x="-19050" y="6052839"/>
          <a:ext cx="91090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13" imgW="6260760" imgH="393480" progId="">
                  <p:embed/>
                </p:oleObj>
              </mc:Choice>
              <mc:Fallback>
                <p:oleObj name="Equation" r:id="rId13" imgW="6260760" imgH="39348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6052839"/>
                        <a:ext cx="910907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17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431800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Példa feltételes valószínűségre 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57766" name="Text Box 6"/>
          <p:cNvSpPr txBox="1">
            <a:spLocks noChangeArrowheads="1"/>
          </p:cNvSpPr>
          <p:nvPr/>
        </p:nvSpPr>
        <p:spPr bwMode="auto">
          <a:xfrm>
            <a:off x="251520" y="908720"/>
            <a:ext cx="85328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Egy dobókockával kétszer dobunk egymás után. Jelölje </a:t>
            </a:r>
            <a:r>
              <a:rPr lang="hu-HU" b="1" dirty="0"/>
              <a:t>A</a:t>
            </a:r>
            <a:r>
              <a:rPr lang="hu-HU" dirty="0"/>
              <a:t> azt az esemény, hogy a dobott pontszámok összege nagyobb, mint </a:t>
            </a:r>
            <a:r>
              <a:rPr lang="hu-HU" b="1" dirty="0" smtClean="0"/>
              <a:t>8</a:t>
            </a:r>
            <a:endParaRPr lang="hu-HU" dirty="0"/>
          </a:p>
          <a:p>
            <a:pPr algn="ctr">
              <a:spcBef>
                <a:spcPct val="50000"/>
              </a:spcBef>
            </a:pPr>
            <a:r>
              <a:rPr lang="hu-HU" b="1" dirty="0"/>
              <a:t>A</a:t>
            </a:r>
            <a:r>
              <a:rPr lang="hu-HU" dirty="0"/>
              <a:t> = { </a:t>
            </a:r>
            <a:r>
              <a:rPr lang="hu-HU" dirty="0" err="1"/>
              <a:t>a</a:t>
            </a:r>
            <a:r>
              <a:rPr lang="hu-HU" dirty="0"/>
              <a:t> két dobás pontjainak </a:t>
            </a:r>
            <a:r>
              <a:rPr lang="hu-HU" b="1" dirty="0"/>
              <a:t>összeg</a:t>
            </a:r>
            <a:r>
              <a:rPr lang="hu-HU" dirty="0"/>
              <a:t>e </a:t>
            </a:r>
            <a:r>
              <a:rPr lang="hu-HU" b="1" dirty="0"/>
              <a:t>&gt; 8</a:t>
            </a:r>
            <a:r>
              <a:rPr lang="hu-HU" dirty="0"/>
              <a:t>} . </a:t>
            </a:r>
          </a:p>
        </p:txBody>
      </p:sp>
      <p:sp>
        <p:nvSpPr>
          <p:cNvPr id="757768" name="Text Box 8"/>
          <p:cNvSpPr txBox="1">
            <a:spLocks noChangeArrowheads="1"/>
          </p:cNvSpPr>
          <p:nvPr/>
        </p:nvSpPr>
        <p:spPr bwMode="auto">
          <a:xfrm>
            <a:off x="296863" y="2092772"/>
            <a:ext cx="85328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smtClean="0"/>
              <a:t>B</a:t>
            </a:r>
            <a:r>
              <a:rPr lang="hu-HU" dirty="0" smtClean="0"/>
              <a:t> </a:t>
            </a:r>
            <a:r>
              <a:rPr lang="hu-HU" dirty="0"/>
              <a:t>esemény jelentse azt, hogy első dobásra ötöst dobtunk</a:t>
            </a:r>
          </a:p>
          <a:p>
            <a:pPr algn="ctr">
              <a:spcBef>
                <a:spcPct val="50000"/>
              </a:spcBef>
            </a:pPr>
            <a:r>
              <a:rPr lang="hu-HU" b="1" dirty="0"/>
              <a:t>B</a:t>
            </a:r>
            <a:r>
              <a:rPr lang="hu-HU" dirty="0"/>
              <a:t> = { a két dobásból az </a:t>
            </a:r>
            <a:r>
              <a:rPr lang="hu-HU" b="1" dirty="0"/>
              <a:t>első dobás</a:t>
            </a:r>
            <a:r>
              <a:rPr lang="hu-HU" dirty="0"/>
              <a:t> eredménye </a:t>
            </a:r>
            <a:r>
              <a:rPr lang="hu-HU" b="1" dirty="0"/>
              <a:t>5</a:t>
            </a:r>
            <a:r>
              <a:rPr lang="hu-HU" dirty="0"/>
              <a:t> }.</a:t>
            </a:r>
          </a:p>
          <a:p>
            <a:pPr algn="just">
              <a:spcBef>
                <a:spcPct val="50000"/>
              </a:spcBef>
            </a:pPr>
            <a:r>
              <a:rPr lang="hu-HU" dirty="0" smtClean="0"/>
              <a:t> </a:t>
            </a:r>
            <a:r>
              <a:rPr lang="hu-HU" dirty="0"/>
              <a:t>B esemény megelőzi az A esemény bekövetkezését!</a:t>
            </a:r>
          </a:p>
        </p:txBody>
      </p:sp>
      <p:sp>
        <p:nvSpPr>
          <p:cNvPr id="757769" name="Text Box 9"/>
          <p:cNvSpPr txBox="1">
            <a:spLocks noChangeArrowheads="1"/>
          </p:cNvSpPr>
          <p:nvPr/>
        </p:nvSpPr>
        <p:spPr bwMode="auto">
          <a:xfrm>
            <a:off x="323528" y="3645024"/>
            <a:ext cx="85328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Számítsuk ki a </a:t>
            </a:r>
            <a:r>
              <a:rPr lang="hu-HU" b="1" dirty="0"/>
              <a:t>P(A|B)</a:t>
            </a:r>
            <a:r>
              <a:rPr lang="hu-HU" dirty="0"/>
              <a:t> feltételes valószínűséget, vagyis mekkora annak valószínűsége, hogy a két dobás pontjainak összege </a:t>
            </a:r>
            <a:r>
              <a:rPr lang="hu-HU" dirty="0" smtClean="0"/>
              <a:t>nagyobb lesz </a:t>
            </a:r>
            <a:r>
              <a:rPr lang="hu-HU" b="1" dirty="0"/>
              <a:t>8</a:t>
            </a:r>
            <a:r>
              <a:rPr lang="hu-HU" dirty="0"/>
              <a:t>-nál feltéve, hogy tudjuk az első dobás eredményét, </a:t>
            </a:r>
            <a:r>
              <a:rPr lang="hu-HU" dirty="0" smtClean="0"/>
              <a:t>amely  </a:t>
            </a:r>
            <a:r>
              <a:rPr lang="hu-HU" dirty="0"/>
              <a:t>5 lett.</a:t>
            </a: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2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6" grpId="0"/>
      <p:bldP spid="757768" grpId="0"/>
      <p:bldP spid="7577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ChangeArrowheads="1"/>
          </p:cNvSpPr>
          <p:nvPr/>
        </p:nvSpPr>
        <p:spPr bwMode="auto">
          <a:xfrm>
            <a:off x="431800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Kocka dobás kétszer. Halmaz ábrák. 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323528" y="764704"/>
            <a:ext cx="756084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u-HU" b="1" dirty="0"/>
              <a:t>Megoldás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 smtClean="0"/>
              <a:t>	Az </a:t>
            </a:r>
            <a:r>
              <a:rPr lang="el-GR" b="1" dirty="0">
                <a:cs typeface="Arial" charset="0"/>
              </a:rPr>
              <a:t>Ω</a:t>
            </a:r>
            <a:r>
              <a:rPr lang="hu-HU" dirty="0">
                <a:cs typeface="Arial" charset="0"/>
              </a:rPr>
              <a:t> </a:t>
            </a:r>
            <a:r>
              <a:rPr lang="hu-HU" dirty="0"/>
              <a:t>eseménytér elemeit az {1, 2, 3, 4, 5, 6} halmaz önmagával </a:t>
            </a:r>
            <a:r>
              <a:rPr lang="hu-HU" dirty="0" smtClean="0"/>
              <a:t>képezett Descartes-szorzata </a:t>
            </a:r>
            <a:r>
              <a:rPr lang="hu-HU" dirty="0"/>
              <a:t>adja meg, vagyis az összes rendezett párok </a:t>
            </a:r>
            <a:r>
              <a:rPr lang="hu-HU" dirty="0" smtClean="0"/>
              <a:t>halmaza!</a:t>
            </a:r>
            <a:endParaRPr lang="hu-HU" dirty="0"/>
          </a:p>
        </p:txBody>
      </p:sp>
      <p:grpSp>
        <p:nvGrpSpPr>
          <p:cNvPr id="22" name="Csoportba foglalás 21"/>
          <p:cNvGrpSpPr/>
          <p:nvPr/>
        </p:nvGrpSpPr>
        <p:grpSpPr>
          <a:xfrm>
            <a:off x="5220072" y="3284984"/>
            <a:ext cx="3707904" cy="1166614"/>
            <a:chOff x="5220072" y="3717032"/>
            <a:chExt cx="3707904" cy="1166614"/>
          </a:xfrm>
        </p:grpSpPr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5940152" y="4293096"/>
            <a:ext cx="2392363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Equation" r:id="rId3" imgW="1904760" imgH="469800" progId="">
                    <p:embed/>
                  </p:oleObj>
                </mc:Choice>
                <mc:Fallback>
                  <p:oleObj name="Equation" r:id="rId3" imgW="1904760" imgH="46980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0152" y="4293096"/>
                          <a:ext cx="2392363" cy="590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220072" y="3717032"/>
              <a:ext cx="370790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sz="1600" dirty="0" smtClean="0"/>
                <a:t>Az </a:t>
              </a:r>
              <a:r>
                <a:rPr lang="hu-HU" sz="1600" dirty="0"/>
                <a:t>A eseményt 10 elemi esemény alkotja, azaz | A | = </a:t>
              </a:r>
              <a:r>
                <a:rPr lang="hu-HU" sz="1600" dirty="0" smtClean="0"/>
                <a:t>10, ezért</a:t>
              </a:r>
              <a:endParaRPr lang="hu-HU" sz="1600" dirty="0"/>
            </a:p>
          </p:txBody>
        </p:sp>
      </p:grpSp>
      <p:grpSp>
        <p:nvGrpSpPr>
          <p:cNvPr id="14" name="Csoportba foglalás 13"/>
          <p:cNvGrpSpPr/>
          <p:nvPr/>
        </p:nvGrpSpPr>
        <p:grpSpPr>
          <a:xfrm>
            <a:off x="683568" y="1872208"/>
            <a:ext cx="4320480" cy="2636912"/>
            <a:chOff x="1403648" y="1556792"/>
            <a:chExt cx="4320480" cy="2636912"/>
          </a:xfrm>
        </p:grpSpPr>
        <p:grpSp>
          <p:nvGrpSpPr>
            <p:cNvPr id="11" name="Csoportba foglalás 10"/>
            <p:cNvGrpSpPr/>
            <p:nvPr/>
          </p:nvGrpSpPr>
          <p:grpSpPr>
            <a:xfrm>
              <a:off x="2051720" y="1556792"/>
              <a:ext cx="3672408" cy="2636912"/>
              <a:chOff x="4860032" y="0"/>
              <a:chExt cx="3672408" cy="2636912"/>
            </a:xfrm>
          </p:grpSpPr>
          <p:sp>
            <p:nvSpPr>
              <p:cNvPr id="9" name="Téglalap 8"/>
              <p:cNvSpPr/>
              <p:nvPr/>
            </p:nvSpPr>
            <p:spPr>
              <a:xfrm>
                <a:off x="4860032" y="0"/>
                <a:ext cx="3672408" cy="26369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hu-HU" dirty="0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4932040" y="116632"/>
                <a:ext cx="3528392" cy="2446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Bef>
                    <a:spcPct val="50000"/>
                  </a:spcBef>
                </a:pPr>
                <a:r>
                  <a:rPr lang="hu-HU" dirty="0" smtClean="0"/>
                  <a:t> </a:t>
                </a:r>
                <a:r>
                  <a:rPr lang="hu-HU" dirty="0"/>
                  <a:t>(1,</a:t>
                </a:r>
                <a:r>
                  <a:rPr lang="hu-HU" dirty="0" err="1"/>
                  <a:t>1</a:t>
                </a:r>
                <a:r>
                  <a:rPr lang="hu-HU" dirty="0"/>
                  <a:t>), (</a:t>
                </a:r>
                <a:r>
                  <a:rPr lang="hu-HU" dirty="0" err="1"/>
                  <a:t>1</a:t>
                </a:r>
                <a:r>
                  <a:rPr lang="hu-HU" dirty="0"/>
                  <a:t>,2), (1,3), (1,4), (1,5), (1,6</a:t>
                </a:r>
                <a:r>
                  <a:rPr lang="hu-HU" dirty="0" smtClean="0"/>
                  <a:t>),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hu-HU" dirty="0" smtClean="0"/>
                  <a:t> </a:t>
                </a:r>
                <a:r>
                  <a:rPr lang="hu-HU" dirty="0"/>
                  <a:t>(2,1), (2,</a:t>
                </a:r>
                <a:r>
                  <a:rPr lang="hu-HU" dirty="0" err="1"/>
                  <a:t>2</a:t>
                </a:r>
                <a:r>
                  <a:rPr lang="hu-HU" dirty="0"/>
                  <a:t>), (</a:t>
                </a:r>
                <a:r>
                  <a:rPr lang="hu-HU" dirty="0" err="1"/>
                  <a:t>2</a:t>
                </a:r>
                <a:r>
                  <a:rPr lang="hu-HU" dirty="0"/>
                  <a:t>,3), (2,4), (2,5), (2,6</a:t>
                </a:r>
                <a:r>
                  <a:rPr lang="hu-HU" dirty="0" smtClean="0"/>
                  <a:t>),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hu-HU" dirty="0" smtClean="0"/>
                  <a:t>(</a:t>
                </a:r>
                <a:r>
                  <a:rPr lang="hu-HU" dirty="0"/>
                  <a:t>3,1), (3,2), (3,</a:t>
                </a:r>
                <a:r>
                  <a:rPr lang="hu-HU" dirty="0" err="1"/>
                  <a:t>3</a:t>
                </a:r>
                <a:r>
                  <a:rPr lang="hu-HU" dirty="0"/>
                  <a:t>), (</a:t>
                </a:r>
                <a:r>
                  <a:rPr lang="hu-HU" dirty="0" err="1"/>
                  <a:t>3</a:t>
                </a:r>
                <a:r>
                  <a:rPr lang="hu-HU" dirty="0"/>
                  <a:t>,4), (3,5), (3,6), </a:t>
                </a:r>
                <a:endParaRPr lang="hu-HU" dirty="0" smtClean="0"/>
              </a:p>
              <a:p>
                <a:pPr marL="342900" indent="-342900">
                  <a:spcBef>
                    <a:spcPct val="50000"/>
                  </a:spcBef>
                </a:pPr>
                <a:r>
                  <a:rPr lang="hu-HU" dirty="0" smtClean="0"/>
                  <a:t>(</a:t>
                </a:r>
                <a:r>
                  <a:rPr lang="hu-HU" dirty="0"/>
                  <a:t>4,1), (4,2), (4,3), (4,</a:t>
                </a:r>
                <a:r>
                  <a:rPr lang="hu-HU" dirty="0" err="1"/>
                  <a:t>4</a:t>
                </a:r>
                <a:r>
                  <a:rPr lang="hu-HU" dirty="0"/>
                  <a:t>), (</a:t>
                </a:r>
                <a:r>
                  <a:rPr lang="hu-HU" dirty="0" err="1"/>
                  <a:t>4</a:t>
                </a:r>
                <a:r>
                  <a:rPr lang="hu-HU" dirty="0"/>
                  <a:t>,5), (4,6</a:t>
                </a:r>
                <a:r>
                  <a:rPr lang="hu-HU" dirty="0" smtClean="0"/>
                  <a:t>),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hu-HU" dirty="0" smtClean="0"/>
                  <a:t>(</a:t>
                </a:r>
                <a:r>
                  <a:rPr lang="hu-HU" dirty="0"/>
                  <a:t>5,1), (5,2), (5,3), (5,4), (5,</a:t>
                </a:r>
                <a:r>
                  <a:rPr lang="hu-HU" dirty="0" err="1"/>
                  <a:t>5</a:t>
                </a:r>
                <a:r>
                  <a:rPr lang="hu-HU" dirty="0"/>
                  <a:t>), (</a:t>
                </a:r>
                <a:r>
                  <a:rPr lang="hu-HU" dirty="0" err="1"/>
                  <a:t>5</a:t>
                </a:r>
                <a:r>
                  <a:rPr lang="hu-HU" dirty="0"/>
                  <a:t>,6), </a:t>
                </a:r>
                <a:endParaRPr lang="hu-HU" dirty="0" smtClean="0"/>
              </a:p>
              <a:p>
                <a:pPr marL="342900" indent="-342900">
                  <a:spcBef>
                    <a:spcPct val="50000"/>
                  </a:spcBef>
                </a:pPr>
                <a:r>
                  <a:rPr lang="hu-HU" dirty="0" smtClean="0"/>
                  <a:t>(</a:t>
                </a:r>
                <a:r>
                  <a:rPr lang="hu-HU" dirty="0"/>
                  <a:t>6,1), (6,2), (6,3), (6,4), (6,5), (6,</a:t>
                </a:r>
                <a:r>
                  <a:rPr lang="hu-HU" dirty="0" err="1"/>
                  <a:t>6</a:t>
                </a:r>
                <a:r>
                  <a:rPr lang="hu-HU" dirty="0" smtClean="0"/>
                  <a:t>)}</a:t>
                </a:r>
                <a:endParaRPr lang="hu-HU" dirty="0"/>
              </a:p>
            </p:txBody>
          </p:sp>
        </p:grp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403648" y="2420888"/>
              <a:ext cx="7200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el-GR" sz="2800" b="1" dirty="0" smtClean="0"/>
                <a:t>Ω</a:t>
              </a:r>
              <a:r>
                <a:rPr lang="hu-HU" sz="2800" b="1" dirty="0" smtClean="0"/>
                <a:t>=</a:t>
              </a:r>
              <a:endParaRPr lang="hu-HU" dirty="0"/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436096" y="1772816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400" dirty="0" smtClean="0"/>
              <a:t>A </a:t>
            </a:r>
            <a:r>
              <a:rPr lang="hu-HU" sz="1400" dirty="0"/>
              <a:t>36 elemi esemény mindegyike egyformán valószínű.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508104" y="2276872"/>
            <a:ext cx="31804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b="1" dirty="0" smtClean="0"/>
              <a:t>A</a:t>
            </a:r>
            <a:r>
              <a:rPr lang="hu-HU" sz="1400" dirty="0" smtClean="0"/>
              <a:t> = { </a:t>
            </a:r>
            <a:r>
              <a:rPr lang="hu-HU" sz="1400" dirty="0" err="1" smtClean="0"/>
              <a:t>a</a:t>
            </a:r>
            <a:r>
              <a:rPr lang="hu-HU" sz="1400" dirty="0" smtClean="0"/>
              <a:t> két dobás pontjainak </a:t>
            </a:r>
            <a:r>
              <a:rPr lang="hu-HU" sz="1400" b="1" dirty="0" smtClean="0"/>
              <a:t>összeg</a:t>
            </a:r>
            <a:r>
              <a:rPr lang="hu-HU" sz="1400" dirty="0" smtClean="0"/>
              <a:t>e </a:t>
            </a:r>
            <a:r>
              <a:rPr lang="hu-HU" sz="1400" b="1" dirty="0" smtClean="0"/>
              <a:t>&gt; 8</a:t>
            </a:r>
            <a:r>
              <a:rPr lang="hu-HU" sz="1400" dirty="0" smtClean="0"/>
              <a:t>} </a:t>
            </a:r>
            <a:endParaRPr lang="hu-HU" sz="1400" dirty="0"/>
          </a:p>
        </p:txBody>
      </p:sp>
      <p:sp>
        <p:nvSpPr>
          <p:cNvPr id="20" name="Szabadkézi sokszög 19"/>
          <p:cNvSpPr/>
          <p:nvPr/>
        </p:nvSpPr>
        <p:spPr>
          <a:xfrm>
            <a:off x="2551814" y="2863154"/>
            <a:ext cx="2286000" cy="1501951"/>
          </a:xfrm>
          <a:custGeom>
            <a:avLst/>
            <a:gdLst>
              <a:gd name="connsiteX0" fmla="*/ 2264735 w 2264735"/>
              <a:gd name="connsiteY0" fmla="*/ 0 h 1573619"/>
              <a:gd name="connsiteX1" fmla="*/ 1626781 w 2264735"/>
              <a:gd name="connsiteY1" fmla="*/ 10633 h 1573619"/>
              <a:gd name="connsiteX2" fmla="*/ 1626781 w 2264735"/>
              <a:gd name="connsiteY2" fmla="*/ 350875 h 1573619"/>
              <a:gd name="connsiteX3" fmla="*/ 1084521 w 2264735"/>
              <a:gd name="connsiteY3" fmla="*/ 350875 h 1573619"/>
              <a:gd name="connsiteX4" fmla="*/ 1084521 w 2264735"/>
              <a:gd name="connsiteY4" fmla="*/ 723014 h 1573619"/>
              <a:gd name="connsiteX5" fmla="*/ 552893 w 2264735"/>
              <a:gd name="connsiteY5" fmla="*/ 723014 h 1573619"/>
              <a:gd name="connsiteX6" fmla="*/ 542260 w 2264735"/>
              <a:gd name="connsiteY6" fmla="*/ 1212112 h 1573619"/>
              <a:gd name="connsiteX7" fmla="*/ 0 w 2264735"/>
              <a:gd name="connsiteY7" fmla="*/ 1212112 h 1573619"/>
              <a:gd name="connsiteX8" fmla="*/ 0 w 2264735"/>
              <a:gd name="connsiteY8" fmla="*/ 1573619 h 1573619"/>
              <a:gd name="connsiteX9" fmla="*/ 2211572 w 2264735"/>
              <a:gd name="connsiteY9" fmla="*/ 1573619 h 1573619"/>
              <a:gd name="connsiteX10" fmla="*/ 2264735 w 2264735"/>
              <a:gd name="connsiteY10" fmla="*/ 0 h 1573619"/>
              <a:gd name="connsiteX0" fmla="*/ 2194084 w 2211572"/>
              <a:gd name="connsiteY0" fmla="*/ 0 h 1573619"/>
              <a:gd name="connsiteX1" fmla="*/ 1626781 w 2211572"/>
              <a:gd name="connsiteY1" fmla="*/ 10633 h 1573619"/>
              <a:gd name="connsiteX2" fmla="*/ 1626781 w 2211572"/>
              <a:gd name="connsiteY2" fmla="*/ 350875 h 1573619"/>
              <a:gd name="connsiteX3" fmla="*/ 1084521 w 2211572"/>
              <a:gd name="connsiteY3" fmla="*/ 350875 h 1573619"/>
              <a:gd name="connsiteX4" fmla="*/ 1084521 w 2211572"/>
              <a:gd name="connsiteY4" fmla="*/ 723014 h 1573619"/>
              <a:gd name="connsiteX5" fmla="*/ 552893 w 2211572"/>
              <a:gd name="connsiteY5" fmla="*/ 723014 h 1573619"/>
              <a:gd name="connsiteX6" fmla="*/ 542260 w 2211572"/>
              <a:gd name="connsiteY6" fmla="*/ 1212112 h 1573619"/>
              <a:gd name="connsiteX7" fmla="*/ 0 w 2211572"/>
              <a:gd name="connsiteY7" fmla="*/ 1212112 h 1573619"/>
              <a:gd name="connsiteX8" fmla="*/ 0 w 2211572"/>
              <a:gd name="connsiteY8" fmla="*/ 1573619 h 1573619"/>
              <a:gd name="connsiteX9" fmla="*/ 2211572 w 2211572"/>
              <a:gd name="connsiteY9" fmla="*/ 1573619 h 1573619"/>
              <a:gd name="connsiteX10" fmla="*/ 2194084 w 2211572"/>
              <a:gd name="connsiteY10" fmla="*/ 0 h 1573619"/>
              <a:gd name="connsiteX0" fmla="*/ 2242936 w 2242936"/>
              <a:gd name="connsiteY0" fmla="*/ 0 h 1610362"/>
              <a:gd name="connsiteX1" fmla="*/ 1626781 w 2242936"/>
              <a:gd name="connsiteY1" fmla="*/ 47376 h 1610362"/>
              <a:gd name="connsiteX2" fmla="*/ 1626781 w 2242936"/>
              <a:gd name="connsiteY2" fmla="*/ 387618 h 1610362"/>
              <a:gd name="connsiteX3" fmla="*/ 1084521 w 2242936"/>
              <a:gd name="connsiteY3" fmla="*/ 387618 h 1610362"/>
              <a:gd name="connsiteX4" fmla="*/ 1084521 w 2242936"/>
              <a:gd name="connsiteY4" fmla="*/ 759757 h 1610362"/>
              <a:gd name="connsiteX5" fmla="*/ 552893 w 2242936"/>
              <a:gd name="connsiteY5" fmla="*/ 759757 h 1610362"/>
              <a:gd name="connsiteX6" fmla="*/ 542260 w 2242936"/>
              <a:gd name="connsiteY6" fmla="*/ 1248855 h 1610362"/>
              <a:gd name="connsiteX7" fmla="*/ 0 w 2242936"/>
              <a:gd name="connsiteY7" fmla="*/ 1248855 h 1610362"/>
              <a:gd name="connsiteX8" fmla="*/ 0 w 2242936"/>
              <a:gd name="connsiteY8" fmla="*/ 1610362 h 1610362"/>
              <a:gd name="connsiteX9" fmla="*/ 2211572 w 2242936"/>
              <a:gd name="connsiteY9" fmla="*/ 1610362 h 1610362"/>
              <a:gd name="connsiteX10" fmla="*/ 2242936 w 2242936"/>
              <a:gd name="connsiteY10" fmla="*/ 0 h 1610362"/>
              <a:gd name="connsiteX0" fmla="*/ 2242936 w 2242936"/>
              <a:gd name="connsiteY0" fmla="*/ 7947 h 1562986"/>
              <a:gd name="connsiteX1" fmla="*/ 1626781 w 2242936"/>
              <a:gd name="connsiteY1" fmla="*/ 0 h 1562986"/>
              <a:gd name="connsiteX2" fmla="*/ 1626781 w 2242936"/>
              <a:gd name="connsiteY2" fmla="*/ 340242 h 1562986"/>
              <a:gd name="connsiteX3" fmla="*/ 1084521 w 2242936"/>
              <a:gd name="connsiteY3" fmla="*/ 340242 h 1562986"/>
              <a:gd name="connsiteX4" fmla="*/ 1084521 w 2242936"/>
              <a:gd name="connsiteY4" fmla="*/ 712381 h 1562986"/>
              <a:gd name="connsiteX5" fmla="*/ 552893 w 2242936"/>
              <a:gd name="connsiteY5" fmla="*/ 712381 h 1562986"/>
              <a:gd name="connsiteX6" fmla="*/ 542260 w 2242936"/>
              <a:gd name="connsiteY6" fmla="*/ 1201479 h 1562986"/>
              <a:gd name="connsiteX7" fmla="*/ 0 w 2242936"/>
              <a:gd name="connsiteY7" fmla="*/ 1201479 h 1562986"/>
              <a:gd name="connsiteX8" fmla="*/ 0 w 2242936"/>
              <a:gd name="connsiteY8" fmla="*/ 1562986 h 1562986"/>
              <a:gd name="connsiteX9" fmla="*/ 2211572 w 2242936"/>
              <a:gd name="connsiteY9" fmla="*/ 1562986 h 1562986"/>
              <a:gd name="connsiteX10" fmla="*/ 2242936 w 2242936"/>
              <a:gd name="connsiteY10" fmla="*/ 7947 h 156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2936" h="1562986">
                <a:moveTo>
                  <a:pt x="2242936" y="7947"/>
                </a:moveTo>
                <a:lnTo>
                  <a:pt x="1626781" y="0"/>
                </a:lnTo>
                <a:lnTo>
                  <a:pt x="1626781" y="340242"/>
                </a:lnTo>
                <a:lnTo>
                  <a:pt x="1084521" y="340242"/>
                </a:lnTo>
                <a:lnTo>
                  <a:pt x="1084521" y="712381"/>
                </a:lnTo>
                <a:lnTo>
                  <a:pt x="552893" y="712381"/>
                </a:lnTo>
                <a:lnTo>
                  <a:pt x="542260" y="1201479"/>
                </a:lnTo>
                <a:lnTo>
                  <a:pt x="0" y="1201479"/>
                </a:lnTo>
                <a:lnTo>
                  <a:pt x="0" y="1562986"/>
                </a:lnTo>
                <a:lnTo>
                  <a:pt x="2211572" y="1562986"/>
                </a:lnTo>
                <a:lnTo>
                  <a:pt x="2242936" y="7947"/>
                </a:lnTo>
                <a:close/>
              </a:path>
            </a:pathLst>
          </a:custGeom>
          <a:solidFill>
            <a:schemeClr val="bg2">
              <a:lumMod val="9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1475655" y="3573016"/>
            <a:ext cx="3351525" cy="446091"/>
          </a:xfrm>
          <a:prstGeom prst="rect">
            <a:avLst/>
          </a:prstGeom>
          <a:solidFill>
            <a:srgbClr val="DFC62D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4860032" y="2636912"/>
            <a:ext cx="3672408" cy="584775"/>
            <a:chOff x="4860032" y="2636912"/>
            <a:chExt cx="3672408" cy="584775"/>
          </a:xfrm>
        </p:grpSpPr>
        <p:sp>
          <p:nvSpPr>
            <p:cNvPr id="758790" name="Text Box 6"/>
            <p:cNvSpPr txBox="1">
              <a:spLocks noChangeArrowheads="1"/>
            </p:cNvSpPr>
            <p:nvPr/>
          </p:nvSpPr>
          <p:spPr bwMode="auto">
            <a:xfrm>
              <a:off x="5508104" y="2636912"/>
              <a:ext cx="302433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sz="1600" b="1" dirty="0" smtClean="0"/>
                <a:t>A</a:t>
              </a:r>
              <a:r>
                <a:rPr lang="hu-HU" sz="1600" dirty="0"/>
                <a:t>={ (3,6), (4,5), (4,6), (5,4), (5,</a:t>
              </a:r>
              <a:r>
                <a:rPr lang="hu-HU" sz="1600" dirty="0" err="1"/>
                <a:t>5</a:t>
              </a:r>
              <a:r>
                <a:rPr lang="hu-HU" sz="1600" dirty="0"/>
                <a:t>), (</a:t>
              </a:r>
              <a:r>
                <a:rPr lang="hu-HU" sz="1600" dirty="0" err="1"/>
                <a:t>5</a:t>
              </a:r>
              <a:r>
                <a:rPr lang="hu-HU" sz="1600" dirty="0"/>
                <a:t>,6), (</a:t>
              </a:r>
              <a:r>
                <a:rPr lang="hu-HU" sz="1600" dirty="0" err="1"/>
                <a:t>6</a:t>
              </a:r>
              <a:r>
                <a:rPr lang="hu-HU" sz="1600" dirty="0"/>
                <a:t>,3), (6,4), (6,5), (6,</a:t>
              </a:r>
              <a:r>
                <a:rPr lang="hu-HU" sz="1600" dirty="0" err="1"/>
                <a:t>6</a:t>
              </a:r>
              <a:r>
                <a:rPr lang="hu-HU" sz="1600" dirty="0"/>
                <a:t>)}</a:t>
              </a:r>
            </a:p>
          </p:txBody>
        </p:sp>
        <p:cxnSp>
          <p:nvCxnSpPr>
            <p:cNvPr id="24" name="Egyenes összekötő nyíllal 23"/>
            <p:cNvCxnSpPr>
              <a:stCxn id="758790" idx="1"/>
            </p:cNvCxnSpPr>
            <p:nvPr/>
          </p:nvCxnSpPr>
          <p:spPr>
            <a:xfrm flipH="1">
              <a:off x="4860032" y="2929300"/>
              <a:ext cx="648072" cy="2116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Csoportba foglalás 29"/>
          <p:cNvGrpSpPr/>
          <p:nvPr/>
        </p:nvGrpSpPr>
        <p:grpSpPr>
          <a:xfrm>
            <a:off x="0" y="4005064"/>
            <a:ext cx="9036050" cy="1150387"/>
            <a:chOff x="0" y="4005064"/>
            <a:chExt cx="9036050" cy="1150387"/>
          </a:xfrm>
        </p:grpSpPr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0" y="4509120"/>
              <a:ext cx="90360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19050" algn="just">
                <a:spcBef>
                  <a:spcPct val="50000"/>
                </a:spcBef>
              </a:pPr>
              <a:r>
                <a:rPr lang="hu-HU" dirty="0"/>
                <a:t>Ha az első dobásról tudjuk, hogy 5 lett, akkor a két dobás együtt már csak az alábbi 6 elemi eseményből </a:t>
              </a:r>
              <a:r>
                <a:rPr lang="hu-HU" dirty="0" smtClean="0"/>
                <a:t>állhat  </a:t>
              </a:r>
              <a:r>
                <a:rPr lang="hu-HU" b="1" dirty="0"/>
                <a:t>B </a:t>
              </a:r>
              <a:r>
                <a:rPr lang="hu-HU" dirty="0"/>
                <a:t>={ (5,1), (5,2), (5,3), (5,4), (5,</a:t>
              </a:r>
              <a:r>
                <a:rPr lang="hu-HU" dirty="0" err="1"/>
                <a:t>5</a:t>
              </a:r>
              <a:r>
                <a:rPr lang="hu-HU" dirty="0"/>
                <a:t>), (</a:t>
              </a:r>
              <a:r>
                <a:rPr lang="hu-HU" dirty="0" err="1"/>
                <a:t>5</a:t>
              </a:r>
              <a:r>
                <a:rPr lang="hu-HU" dirty="0"/>
                <a:t>,6) }.</a:t>
              </a:r>
            </a:p>
          </p:txBody>
        </p:sp>
        <p:cxnSp>
          <p:nvCxnSpPr>
            <p:cNvPr id="29" name="Egyenes összekötő nyíllal 28"/>
            <p:cNvCxnSpPr/>
            <p:nvPr/>
          </p:nvCxnSpPr>
          <p:spPr>
            <a:xfrm flipH="1" flipV="1">
              <a:off x="1907704" y="4005064"/>
              <a:ext cx="360040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Csoportba foglalás 34"/>
          <p:cNvGrpSpPr/>
          <p:nvPr/>
        </p:nvGrpSpPr>
        <p:grpSpPr>
          <a:xfrm>
            <a:off x="107950" y="3861048"/>
            <a:ext cx="9036050" cy="2140124"/>
            <a:chOff x="107950" y="3861048"/>
            <a:chExt cx="9036050" cy="2140124"/>
          </a:xfrm>
        </p:grpSpPr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107950" y="5085184"/>
              <a:ext cx="903605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"/>
                </a:spcBef>
              </a:pPr>
              <a:r>
                <a:rPr lang="hu-HU" dirty="0"/>
                <a:t>Ezek közül az elemi események közül ki kell választani, azokat amelyekre a számok összege &gt; 8. Ezek az </a:t>
              </a:r>
              <a:r>
                <a:rPr lang="hu-HU" b="1" dirty="0"/>
                <a:t>A </a:t>
              </a:r>
              <a:r>
                <a:rPr lang="en-US" b="1" dirty="0">
                  <a:cs typeface="Arial" charset="0"/>
                </a:rPr>
                <a:t>·</a:t>
              </a:r>
              <a:r>
                <a:rPr lang="hu-HU" b="1" dirty="0">
                  <a:cs typeface="Arial" charset="0"/>
                </a:rPr>
                <a:t> </a:t>
              </a:r>
              <a:r>
                <a:rPr lang="hu-HU" b="1" dirty="0"/>
                <a:t>B </a:t>
              </a:r>
              <a:r>
                <a:rPr lang="hu-HU" dirty="0"/>
                <a:t>={ (5,4), (5,</a:t>
              </a:r>
              <a:r>
                <a:rPr lang="hu-HU" dirty="0" err="1"/>
                <a:t>5</a:t>
              </a:r>
              <a:r>
                <a:rPr lang="hu-HU" dirty="0"/>
                <a:t>), (</a:t>
              </a:r>
              <a:r>
                <a:rPr lang="hu-HU" dirty="0" err="1"/>
                <a:t>5</a:t>
              </a:r>
              <a:r>
                <a:rPr lang="hu-HU" dirty="0"/>
                <a:t>,6) } lehetőségek. Mivel a </a:t>
              </a:r>
              <a:r>
                <a:rPr lang="hu-HU" b="1" dirty="0"/>
                <a:t>B</a:t>
              </a:r>
              <a:r>
                <a:rPr lang="hu-HU" dirty="0"/>
                <a:t> esemény </a:t>
              </a:r>
              <a:r>
                <a:rPr lang="hu-HU" b="1" dirty="0"/>
                <a:t>6</a:t>
              </a:r>
              <a:r>
                <a:rPr lang="hu-HU" dirty="0"/>
                <a:t> elemi eseményéből csak </a:t>
              </a:r>
              <a:r>
                <a:rPr lang="hu-HU" b="1" dirty="0"/>
                <a:t>3</a:t>
              </a:r>
              <a:r>
                <a:rPr lang="hu-HU" dirty="0"/>
                <a:t> jöhet szóba, ezért a </a:t>
              </a:r>
              <a:r>
                <a:rPr lang="hu-HU" dirty="0" smtClean="0"/>
                <a:t>feltételes valószínűség</a:t>
              </a:r>
              <a:endParaRPr lang="hu-HU" dirty="0"/>
            </a:p>
          </p:txBody>
        </p:sp>
        <p:cxnSp>
          <p:nvCxnSpPr>
            <p:cNvPr id="34" name="Egyenes összekötő nyíllal 33"/>
            <p:cNvCxnSpPr/>
            <p:nvPr/>
          </p:nvCxnSpPr>
          <p:spPr>
            <a:xfrm flipV="1">
              <a:off x="2699792" y="3861048"/>
              <a:ext cx="108012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3132138" y="6021288"/>
          <a:ext cx="23764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1892160" imgH="469800" progId="">
                  <p:embed/>
                </p:oleObj>
              </mc:Choice>
              <mc:Fallback>
                <p:oleObj name="Equation" r:id="rId5" imgW="1892160" imgH="4698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6021288"/>
                        <a:ext cx="237648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3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8" grpId="0"/>
      <p:bldP spid="13" grpId="0"/>
      <p:bldP spid="15" grpId="0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Csoportba foglalás 49"/>
          <p:cNvGrpSpPr/>
          <p:nvPr/>
        </p:nvGrpSpPr>
        <p:grpSpPr>
          <a:xfrm>
            <a:off x="5292080" y="3131676"/>
            <a:ext cx="3600400" cy="2889612"/>
            <a:chOff x="5292080" y="3131676"/>
            <a:chExt cx="3600400" cy="2889612"/>
          </a:xfrm>
        </p:grpSpPr>
        <p:sp>
          <p:nvSpPr>
            <p:cNvPr id="23" name="Téglalap 22"/>
            <p:cNvSpPr/>
            <p:nvPr/>
          </p:nvSpPr>
          <p:spPr>
            <a:xfrm>
              <a:off x="5292080" y="3429000"/>
              <a:ext cx="3600400" cy="25922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3" name="Szövegdoboz 32"/>
            <p:cNvSpPr txBox="1"/>
            <p:nvPr/>
          </p:nvSpPr>
          <p:spPr>
            <a:xfrm>
              <a:off x="6588224" y="313167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36</a:t>
              </a:r>
              <a:endParaRPr lang="hu-HU" dirty="0"/>
            </a:p>
          </p:txBody>
        </p:sp>
      </p:grp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513" y="1772816"/>
            <a:ext cx="8567738" cy="1370013"/>
            <a:chOff x="0" y="935"/>
            <a:chExt cx="5397" cy="863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0" y="935"/>
              <a:ext cx="53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dirty="0" smtClean="0"/>
                <a:t>A feltételes </a:t>
              </a:r>
              <a:r>
                <a:rPr lang="hu-HU" dirty="0"/>
                <a:t>valószínűséget kiszámíthatjuk a fenti két valószínűség </a:t>
              </a:r>
              <a:r>
                <a:rPr lang="hu-HU" dirty="0" smtClean="0"/>
                <a:t>hányadosaként</a:t>
              </a:r>
              <a:endParaRPr lang="hu-HU" dirty="0"/>
            </a:p>
          </p:txBody>
        </p:sp>
        <p:graphicFrame>
          <p:nvGraphicFramePr>
            <p:cNvPr id="4" name="Object 6"/>
            <p:cNvGraphicFramePr>
              <a:graphicFrameLocks noChangeAspect="1"/>
            </p:cNvGraphicFramePr>
            <p:nvPr/>
          </p:nvGraphicFramePr>
          <p:xfrm>
            <a:off x="1224" y="1162"/>
            <a:ext cx="1768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0" name="Equation" r:id="rId3" imgW="2120760" imgH="761760" progId="">
                    <p:embed/>
                  </p:oleObj>
                </mc:Choice>
                <mc:Fallback>
                  <p:oleObj name="Equation" r:id="rId3" imgW="2120760" imgH="76176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1162"/>
                          <a:ext cx="1768" cy="6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07950" y="692696"/>
            <a:ext cx="9036050" cy="993775"/>
            <a:chOff x="46" y="45"/>
            <a:chExt cx="5692" cy="626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6" y="45"/>
              <a:ext cx="5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/>
                <a:t>Számítsuk ki a </a:t>
              </a:r>
              <a:r>
                <a:rPr lang="hu-HU" b="1" dirty="0"/>
                <a:t>B</a:t>
              </a:r>
              <a:r>
                <a:rPr lang="hu-HU" dirty="0"/>
                <a:t> és az </a:t>
              </a:r>
              <a:r>
                <a:rPr lang="hu-HU" b="1" dirty="0"/>
                <a:t>A</a:t>
              </a:r>
              <a:r>
                <a:rPr lang="en-US" b="1" dirty="0">
                  <a:cs typeface="Arial" charset="0"/>
                </a:rPr>
                <a:t>·</a:t>
              </a:r>
              <a:r>
                <a:rPr lang="hu-HU" b="1" dirty="0"/>
                <a:t>B</a:t>
              </a:r>
              <a:r>
                <a:rPr lang="hu-HU" dirty="0"/>
                <a:t> események valószínűségeit</a:t>
              </a:r>
            </a:p>
          </p:txBody>
        </p:sp>
        <p:graphicFrame>
          <p:nvGraphicFramePr>
            <p:cNvPr id="7" name="Object 9"/>
            <p:cNvGraphicFramePr>
              <a:graphicFrameLocks noChangeAspect="1"/>
            </p:cNvGraphicFramePr>
            <p:nvPr/>
          </p:nvGraphicFramePr>
          <p:xfrm>
            <a:off x="953" y="272"/>
            <a:ext cx="108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1" name="Equation" r:id="rId5" imgW="1282680" imgH="469800" progId="">
                    <p:embed/>
                  </p:oleObj>
                </mc:Choice>
                <mc:Fallback>
                  <p:oleObj name="Equation" r:id="rId5" imgW="1282680" imgH="46980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3" y="272"/>
                          <a:ext cx="1088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"/>
            <p:cNvGraphicFramePr>
              <a:graphicFrameLocks noChangeAspect="1"/>
            </p:cNvGraphicFramePr>
            <p:nvPr/>
          </p:nvGraphicFramePr>
          <p:xfrm>
            <a:off x="3584" y="272"/>
            <a:ext cx="1421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2" name="Equation" r:id="rId7" imgW="1676160" imgH="469800" progId="">
                    <p:embed/>
                  </p:oleObj>
                </mc:Choice>
                <mc:Fallback>
                  <p:oleObj name="Equation" r:id="rId7" imgW="1676160" imgH="46980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4" y="272"/>
                          <a:ext cx="1421" cy="3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31800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Kocka dobás kétszer. Táblázat és </a:t>
            </a:r>
            <a:r>
              <a:rPr lang="hu-HU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Venn-diagram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.</a:t>
            </a:r>
            <a:endParaRPr lang="en-US" sz="4000" dirty="0">
              <a:solidFill>
                <a:schemeClr val="tx2"/>
              </a:solidFill>
              <a:latin typeface="Garamond" pitchFamily="18" charset="0"/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95536" y="3356992"/>
          <a:ext cx="468052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130"/>
                <a:gridCol w="1170130"/>
                <a:gridCol w="1170130"/>
                <a:gridCol w="1170130"/>
              </a:tblGrid>
              <a:tr h="300131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Események</a:t>
                      </a:r>
                      <a:endParaRPr lang="hu-HU" sz="16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B</a:t>
                      </a:r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Nem B</a:t>
                      </a:r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Összeg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Nem  A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40050">
                <a:tc>
                  <a:txBody>
                    <a:bodyPr/>
                    <a:lstStyle/>
                    <a:p>
                      <a:pPr algn="ctr"/>
                      <a:endParaRPr lang="hu-HU" dirty="0" smtClean="0"/>
                    </a:p>
                    <a:p>
                      <a:pPr algn="ctr"/>
                      <a:r>
                        <a:rPr lang="hu-HU" b="1" dirty="0" smtClean="0">
                          <a:solidFill>
                            <a:schemeClr val="bg1"/>
                          </a:solidFill>
                        </a:rPr>
                        <a:t>Összeg</a:t>
                      </a:r>
                    </a:p>
                    <a:p>
                      <a:pPr algn="ctr"/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/>
        </p:nvGraphicFramePr>
        <p:xfrm>
          <a:off x="1982751" y="3821689"/>
          <a:ext cx="573025" cy="615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9" imgW="203040" imgH="393480" progId="Equation.3">
                  <p:embed/>
                </p:oleObj>
              </mc:Choice>
              <mc:Fallback>
                <p:oleObj name="Equation" r:id="rId9" imgW="203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51" y="3821689"/>
                        <a:ext cx="573025" cy="615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3076575" y="3805238"/>
          <a:ext cx="6064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11" imgW="215640" imgH="393480" progId="Equation.3">
                  <p:embed/>
                </p:oleObj>
              </mc:Choice>
              <mc:Fallback>
                <p:oleObj name="Equation" r:id="rId11" imgW="215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3805238"/>
                        <a:ext cx="60642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984036" y="4733926"/>
          <a:ext cx="571740" cy="61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036" y="4733926"/>
                        <a:ext cx="571740" cy="61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2992438" y="4724400"/>
          <a:ext cx="6080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15" imgW="215640" imgH="393480" progId="Equation.3">
                  <p:embed/>
                </p:oleObj>
              </mc:Choice>
              <mc:Fallback>
                <p:oleObj name="Equation" r:id="rId15" imgW="215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4724400"/>
                        <a:ext cx="60801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054642" y="5693896"/>
          <a:ext cx="429126" cy="61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17" imgW="152280" imgH="393480" progId="Equation.3">
                  <p:embed/>
                </p:oleObj>
              </mc:Choice>
              <mc:Fallback>
                <p:oleObj name="Equation" r:id="rId17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642" y="5693896"/>
                        <a:ext cx="429126" cy="61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059832" y="5636643"/>
          <a:ext cx="427841" cy="61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636643"/>
                        <a:ext cx="427841" cy="61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4283968" y="3805238"/>
          <a:ext cx="570455" cy="615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Equation" r:id="rId21" imgW="203040" imgH="393480" progId="Equation.3">
                  <p:embed/>
                </p:oleObj>
              </mc:Choice>
              <mc:Fallback>
                <p:oleObj name="Equation" r:id="rId21" imgW="2030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805238"/>
                        <a:ext cx="570455" cy="615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4355976" y="4773613"/>
          <a:ext cx="573025" cy="615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Equation" r:id="rId23" imgW="203040" imgH="393480" progId="Equation.3">
                  <p:embed/>
                </p:oleObj>
              </mc:Choice>
              <mc:Fallback>
                <p:oleObj name="Equation" r:id="rId23" imgW="2030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773613"/>
                        <a:ext cx="573025" cy="615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4355976" y="5857306"/>
          <a:ext cx="250537" cy="258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25" imgW="88560" imgH="164880" progId="Equation.3">
                  <p:embed/>
                </p:oleObj>
              </mc:Choice>
              <mc:Fallback>
                <p:oleObj name="Equation" r:id="rId25" imgW="8856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857306"/>
                        <a:ext cx="250537" cy="258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Ellipszis 23"/>
          <p:cNvSpPr/>
          <p:nvPr/>
        </p:nvSpPr>
        <p:spPr>
          <a:xfrm>
            <a:off x="6588224" y="4077072"/>
            <a:ext cx="1512168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5724128" y="4077072"/>
            <a:ext cx="1512168" cy="1440160"/>
          </a:xfrm>
          <a:prstGeom prst="ellipse">
            <a:avLst/>
          </a:prstGeom>
          <a:solidFill>
            <a:schemeClr val="tx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0" name="Egyenes összekötő nyíllal 19"/>
          <p:cNvCxnSpPr>
            <a:endCxn id="29" idx="1"/>
          </p:cNvCxnSpPr>
          <p:nvPr/>
        </p:nvCxnSpPr>
        <p:spPr>
          <a:xfrm>
            <a:off x="2483768" y="4149080"/>
            <a:ext cx="4248472" cy="760730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6084168" y="40770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7380312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6732240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3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084168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7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308304" y="4941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3</a:t>
            </a:r>
            <a:endParaRPr lang="hu-HU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6228184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23</a:t>
            </a:r>
            <a:endParaRPr lang="hu-HU" dirty="0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3635896" y="4149080"/>
            <a:ext cx="2520280" cy="432048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>
            <a:endCxn id="32" idx="1"/>
          </p:cNvCxnSpPr>
          <p:nvPr/>
        </p:nvCxnSpPr>
        <p:spPr>
          <a:xfrm>
            <a:off x="2483768" y="5085184"/>
            <a:ext cx="4824536" cy="40650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3347864" y="5301208"/>
            <a:ext cx="2880320" cy="360040"/>
          </a:xfrm>
          <a:prstGeom prst="straightConnector1">
            <a:avLst/>
          </a:prstGeom>
          <a:ln w="15875">
            <a:prstDash val="sys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4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28" grpId="0"/>
      <p:bldP spid="29" grpId="0"/>
      <p:bldP spid="31" grpId="0"/>
      <p:bldP spid="32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Kocka dobás kétszer. Fa diagram.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-36512" y="285467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Döntési fa diagram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51720" y="76470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Döntési fázis</a:t>
            </a:r>
          </a:p>
          <a:p>
            <a:pPr marL="342900" indent="-342900" algn="ctr"/>
            <a:r>
              <a:rPr lang="hu-HU" dirty="0" smtClean="0"/>
              <a:t> az első dobásról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267744" y="170080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5-ös lett az első dobás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339752" y="386278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Nem lett 5-ös  az első dobás</a:t>
            </a:r>
            <a:endParaRPr lang="hu-HU" dirty="0"/>
          </a:p>
        </p:txBody>
      </p:sp>
      <p:cxnSp>
        <p:nvCxnSpPr>
          <p:cNvPr id="11" name="Egyenes összekötő nyíllal 10"/>
          <p:cNvCxnSpPr>
            <a:endCxn id="7" idx="1"/>
          </p:cNvCxnSpPr>
          <p:nvPr/>
        </p:nvCxnSpPr>
        <p:spPr>
          <a:xfrm>
            <a:off x="827584" y="3465875"/>
            <a:ext cx="1512168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899592" y="19795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P(B)=1/6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99592" y="37890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</a:t>
            </a:r>
            <a:r>
              <a:rPr lang="hu-HU" dirty="0" err="1" smtClean="0"/>
              <a:t>B</a:t>
            </a:r>
            <a:r>
              <a:rPr lang="hu-HU" baseline="30000" dirty="0" err="1" smtClean="0"/>
              <a:t>c</a:t>
            </a:r>
            <a:r>
              <a:rPr lang="hu-HU" dirty="0" smtClean="0"/>
              <a:t>)=5/6</a:t>
            </a:r>
            <a:endParaRPr lang="hu-HU" dirty="0"/>
          </a:p>
        </p:txBody>
      </p:sp>
      <p:cxnSp>
        <p:nvCxnSpPr>
          <p:cNvPr id="15" name="Egyenes összekötő nyíllal 14"/>
          <p:cNvCxnSpPr>
            <a:endCxn id="6" idx="1"/>
          </p:cNvCxnSpPr>
          <p:nvPr/>
        </p:nvCxnSpPr>
        <p:spPr>
          <a:xfrm flipV="1">
            <a:off x="755576" y="2023974"/>
            <a:ext cx="1512168" cy="8658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5364088" y="6926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2.  Döntési fázis</a:t>
            </a:r>
          </a:p>
          <a:p>
            <a:pPr marL="342900" indent="-342900" algn="ctr"/>
            <a:r>
              <a:rPr lang="hu-HU" dirty="0" smtClean="0"/>
              <a:t> az összegről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5364088" y="134076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Összeg nagyobb, mint 8</a:t>
            </a:r>
            <a:endParaRPr lang="hu-HU" dirty="0"/>
          </a:p>
        </p:txBody>
      </p:sp>
      <p:cxnSp>
        <p:nvCxnSpPr>
          <p:cNvPr id="20" name="Egyenes összekötő nyíllal 19"/>
          <p:cNvCxnSpPr>
            <a:stCxn id="6" idx="3"/>
            <a:endCxn id="18" idx="1"/>
          </p:cNvCxnSpPr>
          <p:nvPr/>
        </p:nvCxnSpPr>
        <p:spPr>
          <a:xfrm flipV="1">
            <a:off x="3635896" y="1663934"/>
            <a:ext cx="172819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5436096" y="235062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Összeg nem nagyobb, mint 8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923928" y="14754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P(A|B)=1/2</a:t>
            </a:r>
            <a:endParaRPr lang="hu-HU" dirty="0"/>
          </a:p>
        </p:txBody>
      </p:sp>
      <p:cxnSp>
        <p:nvCxnSpPr>
          <p:cNvPr id="24" name="Egyenes összekötő nyíllal 23"/>
          <p:cNvCxnSpPr>
            <a:stCxn id="6" idx="3"/>
            <a:endCxn id="21" idx="1"/>
          </p:cNvCxnSpPr>
          <p:nvPr/>
        </p:nvCxnSpPr>
        <p:spPr>
          <a:xfrm>
            <a:off x="3635896" y="2023974"/>
            <a:ext cx="1800200" cy="6498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995936" y="22048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</a:t>
            </a:r>
            <a:r>
              <a:rPr lang="hu-HU" dirty="0" err="1" smtClean="0"/>
              <a:t>A</a:t>
            </a:r>
            <a:r>
              <a:rPr lang="hu-HU" baseline="30000" dirty="0" err="1" smtClean="0"/>
              <a:t>c</a:t>
            </a:r>
            <a:r>
              <a:rPr lang="hu-HU" dirty="0" smtClean="0"/>
              <a:t>|B)=1/2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092280" y="692696"/>
            <a:ext cx="205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hu-HU" dirty="0" smtClean="0"/>
              <a:t>Szorzat események valószínűsége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380312" y="14127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P(A∙B)=1/12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436096" y="32147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Összeg nagyobb, mint 8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5436096" y="465487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Összeg nem nagyobb, mint 8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779912" y="34197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P(A|</a:t>
            </a:r>
            <a:r>
              <a:rPr lang="hu-HU" dirty="0" err="1" smtClean="0"/>
              <a:t>B</a:t>
            </a:r>
            <a:r>
              <a:rPr lang="hu-HU" baseline="30000" dirty="0" err="1" smtClean="0"/>
              <a:t>c</a:t>
            </a:r>
            <a:r>
              <a:rPr lang="hu-HU" dirty="0" smtClean="0"/>
              <a:t>)=7/30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779912" y="45091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</a:t>
            </a:r>
            <a:r>
              <a:rPr lang="hu-HU" dirty="0" err="1" smtClean="0"/>
              <a:t>A</a:t>
            </a:r>
            <a:r>
              <a:rPr lang="hu-HU" baseline="30000" dirty="0" err="1" smtClean="0"/>
              <a:t>c</a:t>
            </a:r>
            <a:r>
              <a:rPr lang="hu-HU" dirty="0" smtClean="0"/>
              <a:t>|</a:t>
            </a:r>
            <a:r>
              <a:rPr lang="hu-HU" dirty="0" err="1" smtClean="0"/>
              <a:t>B</a:t>
            </a:r>
            <a:r>
              <a:rPr lang="hu-HU" baseline="30000" dirty="0" err="1" smtClean="0"/>
              <a:t>c</a:t>
            </a:r>
            <a:r>
              <a:rPr lang="hu-HU" dirty="0" smtClean="0"/>
              <a:t>)=23/30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380312" y="24836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</a:t>
            </a:r>
            <a:r>
              <a:rPr lang="hu-HU" dirty="0" err="1" smtClean="0"/>
              <a:t>A</a:t>
            </a:r>
            <a:r>
              <a:rPr lang="hu-HU" baseline="30000" dirty="0" err="1" smtClean="0"/>
              <a:t>c</a:t>
            </a:r>
            <a:r>
              <a:rPr lang="hu-HU" dirty="0" smtClean="0"/>
              <a:t>∙B)=1/12</a:t>
            </a:r>
            <a:endParaRPr lang="hu-HU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7380312" y="46438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</a:t>
            </a:r>
            <a:r>
              <a:rPr lang="hu-HU" dirty="0" err="1" smtClean="0"/>
              <a:t>A</a:t>
            </a:r>
            <a:r>
              <a:rPr lang="hu-HU" baseline="30000" dirty="0" err="1" smtClean="0"/>
              <a:t>c</a:t>
            </a:r>
            <a:r>
              <a:rPr lang="hu-HU" dirty="0" smtClean="0"/>
              <a:t>∙</a:t>
            </a:r>
            <a:r>
              <a:rPr lang="hu-HU" dirty="0" err="1" smtClean="0"/>
              <a:t>B</a:t>
            </a:r>
            <a:r>
              <a:rPr lang="hu-HU" baseline="30000" dirty="0" err="1" smtClean="0"/>
              <a:t>c</a:t>
            </a:r>
            <a:r>
              <a:rPr lang="hu-HU" dirty="0" smtClean="0"/>
              <a:t>)=23/36</a:t>
            </a:r>
            <a:endParaRPr lang="hu-HU" dirty="0"/>
          </a:p>
        </p:txBody>
      </p:sp>
      <p:sp>
        <p:nvSpPr>
          <p:cNvPr id="38" name="Szövegdoboz 37"/>
          <p:cNvSpPr txBox="1"/>
          <p:nvPr/>
        </p:nvSpPr>
        <p:spPr>
          <a:xfrm>
            <a:off x="7380312" y="34197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</a:t>
            </a:r>
            <a:r>
              <a:rPr lang="hu-HU" dirty="0" err="1" smtClean="0"/>
              <a:t>B</a:t>
            </a:r>
            <a:r>
              <a:rPr lang="hu-HU" baseline="30000" dirty="0" err="1" smtClean="0"/>
              <a:t>c</a:t>
            </a:r>
            <a:r>
              <a:rPr lang="hu-HU" dirty="0" smtClean="0"/>
              <a:t>)=7/36</a:t>
            </a:r>
            <a:endParaRPr lang="hu-HU" dirty="0"/>
          </a:p>
        </p:txBody>
      </p:sp>
      <p:cxnSp>
        <p:nvCxnSpPr>
          <p:cNvPr id="40" name="Egyenes összekötő 39"/>
          <p:cNvCxnSpPr/>
          <p:nvPr/>
        </p:nvCxnSpPr>
        <p:spPr>
          <a:xfrm>
            <a:off x="7308304" y="530120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7452320" y="5363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Összeg =  1</a:t>
            </a:r>
            <a:endParaRPr lang="hu-HU" dirty="0"/>
          </a:p>
        </p:txBody>
      </p:sp>
      <p:cxnSp>
        <p:nvCxnSpPr>
          <p:cNvPr id="43" name="Egyenes összekötő nyíllal 42"/>
          <p:cNvCxnSpPr>
            <a:stCxn id="7" idx="3"/>
            <a:endCxn id="29" idx="1"/>
          </p:cNvCxnSpPr>
          <p:nvPr/>
        </p:nvCxnSpPr>
        <p:spPr>
          <a:xfrm>
            <a:off x="3851920" y="4185955"/>
            <a:ext cx="158417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>
            <a:stCxn id="7" idx="3"/>
            <a:endCxn id="28" idx="1"/>
          </p:cNvCxnSpPr>
          <p:nvPr/>
        </p:nvCxnSpPr>
        <p:spPr>
          <a:xfrm flipV="1">
            <a:off x="3851920" y="3537883"/>
            <a:ext cx="1584176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323528" y="587727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fa diagram a feltételes valószínűségeket is és  a szorzat események valószínűségeit is tartalmazza. A táblázatból a feltételes valószínűségeket osztással kapjuk.</a:t>
            </a:r>
            <a:endParaRPr lang="hu-HU" dirty="0"/>
          </a:p>
        </p:txBody>
      </p:sp>
      <p:sp>
        <p:nvSpPr>
          <p:cNvPr id="33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5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12" grpId="0"/>
      <p:bldP spid="13" grpId="0"/>
      <p:bldP spid="16" grpId="0"/>
      <p:bldP spid="18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/>
      <p:bldP spid="38" grpId="0"/>
      <p:bldP spid="41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66738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noProof="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2. példa. Monty Hall probléma. A játék leírása.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0" y="1052736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Show műsor keretében egy játékosnak felajánlják, hogy nyerhet egy új autót, ha szerencséje van és jól dönt. A játékszabályok a következők:</a:t>
            </a:r>
          </a:p>
          <a:p>
            <a:endParaRPr lang="hu-HU" dirty="0" smtClean="0"/>
          </a:p>
          <a:p>
            <a:pPr marL="893763" indent="-893763" algn="just"/>
            <a:r>
              <a:rPr lang="hu-HU" dirty="0" smtClean="0"/>
              <a:t>1. lépés. Három zárt ajtó  van egy színpadon. Kettő ajtó mögött egy-egy kecskét helyeztek el és a harmadik ajtó mögött található az új autó.  Az elhelyezések véletlenszerűek, de a műsorvezető tudja, hogy melyik mögött milyen nyeremény található.</a:t>
            </a:r>
          </a:p>
          <a:p>
            <a:pPr marL="893763" indent="-893763" algn="just">
              <a:buAutoNum type="arabicPeriod"/>
            </a:pPr>
            <a:endParaRPr lang="hu-HU" dirty="0" smtClean="0"/>
          </a:p>
          <a:p>
            <a:pPr marL="1073150" indent="-1073150" algn="just"/>
            <a:r>
              <a:rPr lang="hu-HU" dirty="0" smtClean="0"/>
              <a:t>2. lépés. A játékos rámutat a három ajtó valamelyikére.</a:t>
            </a:r>
          </a:p>
          <a:p>
            <a:pPr marL="1073150" indent="-1073150" algn="just"/>
            <a:endParaRPr lang="hu-HU" dirty="0" smtClean="0"/>
          </a:p>
          <a:p>
            <a:pPr marL="893763" indent="-893763" algn="just"/>
            <a:r>
              <a:rPr lang="hu-HU" dirty="0" smtClean="0"/>
              <a:t>3. lépés. A játékos által ki nem választott 2 ajtó közül a játékvezető kinyitja azt az ajtót, amelyik mögött kecske van. Ha mindkettő ilyen, akkor szabadon dönt.</a:t>
            </a:r>
          </a:p>
          <a:p>
            <a:pPr marL="893763" indent="-893763" algn="just"/>
            <a:endParaRPr lang="hu-HU" dirty="0" smtClean="0"/>
          </a:p>
          <a:p>
            <a:pPr marL="893763" indent="-893763" algn="just"/>
            <a:r>
              <a:rPr lang="hu-HU" dirty="0" smtClean="0"/>
              <a:t>4. lépés. A megmaradt 2 ajtó egyike biztosan az autót rejti. A játékos eldönti, hogy marad-e az eredeti  döntésénél vagy megváltoztatja azt. </a:t>
            </a:r>
          </a:p>
          <a:p>
            <a:pPr marL="893763" indent="-893763" algn="just"/>
            <a:endParaRPr lang="hu-HU" dirty="0"/>
          </a:p>
          <a:p>
            <a:pPr marL="893763" indent="-893763" algn="just"/>
            <a:r>
              <a:rPr lang="hu-HU" dirty="0" smtClean="0"/>
              <a:t>5. lépés. A játékvezető megmutatja a nyereményt a kiválasztott ajtó mögött,  majd ellenőrzésképpen a harmadik ajtót is kinyitja.</a:t>
            </a:r>
          </a:p>
        </p:txBody>
      </p:sp>
      <p:sp>
        <p:nvSpPr>
          <p:cNvPr id="4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6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Kép 50" descr="a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84784"/>
            <a:ext cx="1618568" cy="1296144"/>
          </a:xfrm>
          <a:prstGeom prst="rect">
            <a:avLst/>
          </a:prstGeom>
        </p:spPr>
      </p:pic>
      <p:pic>
        <p:nvPicPr>
          <p:cNvPr id="52" name="Kép 51" descr="kecs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556792"/>
            <a:ext cx="1584176" cy="1186603"/>
          </a:xfrm>
          <a:prstGeom prst="rect">
            <a:avLst/>
          </a:prstGeom>
        </p:spPr>
      </p:pic>
      <p:pic>
        <p:nvPicPr>
          <p:cNvPr id="53" name="Kép 52" descr="kecs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522317"/>
            <a:ext cx="1584176" cy="1186603"/>
          </a:xfrm>
          <a:prstGeom prst="rect">
            <a:avLst/>
          </a:prstGeom>
        </p:spPr>
      </p:pic>
      <p:sp>
        <p:nvSpPr>
          <p:cNvPr id="54" name="Felfelé nyíl 53"/>
          <p:cNvSpPr/>
          <p:nvPr/>
        </p:nvSpPr>
        <p:spPr>
          <a:xfrm>
            <a:off x="1835696" y="3429000"/>
            <a:ext cx="360040" cy="43204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5" name="Felfelé nyíl 54"/>
          <p:cNvSpPr/>
          <p:nvPr/>
        </p:nvSpPr>
        <p:spPr>
          <a:xfrm>
            <a:off x="6876256" y="3429000"/>
            <a:ext cx="360040" cy="43204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Lekerekített téglalap 55"/>
          <p:cNvSpPr/>
          <p:nvPr/>
        </p:nvSpPr>
        <p:spPr>
          <a:xfrm>
            <a:off x="1187624" y="1268760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Lekerekített téglalap 56"/>
          <p:cNvSpPr/>
          <p:nvPr/>
        </p:nvSpPr>
        <p:spPr>
          <a:xfrm>
            <a:off x="3635896" y="1268760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Lekerekített téglalap 57"/>
          <p:cNvSpPr/>
          <p:nvPr/>
        </p:nvSpPr>
        <p:spPr>
          <a:xfrm>
            <a:off x="6084168" y="1268760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>
          <a:xfrm>
            <a:off x="566738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noProof="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Monty Hall probléma. A játék.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60" name="Szövegdoboz 59"/>
          <p:cNvSpPr txBox="1"/>
          <p:nvPr/>
        </p:nvSpPr>
        <p:spPr>
          <a:xfrm>
            <a:off x="1547664" y="83671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1. ajtó</a:t>
            </a:r>
            <a:endParaRPr lang="hu-HU" sz="2000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3995936" y="83671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2. ajtó</a:t>
            </a:r>
            <a:endParaRPr lang="hu-HU" sz="2000" dirty="0"/>
          </a:p>
        </p:txBody>
      </p:sp>
      <p:sp>
        <p:nvSpPr>
          <p:cNvPr id="62" name="Szövegdoboz 61"/>
          <p:cNvSpPr txBox="1"/>
          <p:nvPr/>
        </p:nvSpPr>
        <p:spPr>
          <a:xfrm>
            <a:off x="6444208" y="83671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3</a:t>
            </a:r>
            <a:r>
              <a:rPr lang="hu-HU" sz="2000" dirty="0" smtClean="0"/>
              <a:t>. ajtó</a:t>
            </a:r>
            <a:endParaRPr lang="hu-HU" sz="2000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35496" y="122869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1. játék</a:t>
            </a:r>
            <a:endParaRPr lang="hu-HU" sz="2000" dirty="0"/>
          </a:p>
        </p:txBody>
      </p:sp>
      <p:sp>
        <p:nvSpPr>
          <p:cNvPr id="64" name="Téglalap 63"/>
          <p:cNvSpPr/>
          <p:nvPr/>
        </p:nvSpPr>
        <p:spPr>
          <a:xfrm>
            <a:off x="6228184" y="354142"/>
            <a:ext cx="2753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dirty="0" smtClean="0"/>
              <a:t>http://www.stayorswitch.com/</a:t>
            </a:r>
            <a:endParaRPr lang="hu-HU" sz="1600" dirty="0"/>
          </a:p>
        </p:txBody>
      </p:sp>
      <p:pic>
        <p:nvPicPr>
          <p:cNvPr id="65" name="Kép 64" descr="a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293096"/>
            <a:ext cx="1618568" cy="1296144"/>
          </a:xfrm>
          <a:prstGeom prst="rect">
            <a:avLst/>
          </a:prstGeom>
        </p:spPr>
      </p:pic>
      <p:pic>
        <p:nvPicPr>
          <p:cNvPr id="66" name="Kép 65" descr="kecs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365104"/>
            <a:ext cx="1584176" cy="1186603"/>
          </a:xfrm>
          <a:prstGeom prst="rect">
            <a:avLst/>
          </a:prstGeom>
        </p:spPr>
      </p:pic>
      <p:pic>
        <p:nvPicPr>
          <p:cNvPr id="67" name="Kép 66" descr="kecs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402637"/>
            <a:ext cx="1584176" cy="1186603"/>
          </a:xfrm>
          <a:prstGeom prst="rect">
            <a:avLst/>
          </a:prstGeom>
        </p:spPr>
      </p:pic>
      <p:sp>
        <p:nvSpPr>
          <p:cNvPr id="68" name="Felfelé nyíl 67"/>
          <p:cNvSpPr/>
          <p:nvPr/>
        </p:nvSpPr>
        <p:spPr>
          <a:xfrm>
            <a:off x="4283968" y="6165304"/>
            <a:ext cx="360040" cy="43204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9" name="Felfelé nyíl 68"/>
          <p:cNvSpPr/>
          <p:nvPr/>
        </p:nvSpPr>
        <p:spPr>
          <a:xfrm>
            <a:off x="6804248" y="6165304"/>
            <a:ext cx="360040" cy="43204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Lekerekített téglalap 69"/>
          <p:cNvSpPr/>
          <p:nvPr/>
        </p:nvSpPr>
        <p:spPr>
          <a:xfrm>
            <a:off x="1115616" y="4077072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Lekerekített téglalap 70"/>
          <p:cNvSpPr/>
          <p:nvPr/>
        </p:nvSpPr>
        <p:spPr>
          <a:xfrm>
            <a:off x="3563888" y="4077072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Lekerekített téglalap 71"/>
          <p:cNvSpPr/>
          <p:nvPr/>
        </p:nvSpPr>
        <p:spPr>
          <a:xfrm>
            <a:off x="6084168" y="4077072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Szövegdoboz 75"/>
          <p:cNvSpPr txBox="1"/>
          <p:nvPr/>
        </p:nvSpPr>
        <p:spPr>
          <a:xfrm>
            <a:off x="72008" y="4037002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2</a:t>
            </a:r>
            <a:r>
              <a:rPr lang="hu-HU" sz="2000" dirty="0" smtClean="0"/>
              <a:t>. játék</a:t>
            </a:r>
            <a:endParaRPr lang="hu-HU" sz="2000" dirty="0"/>
          </a:p>
        </p:txBody>
      </p:sp>
      <p:sp>
        <p:nvSpPr>
          <p:cNvPr id="77" name="Szövegdoboz 76"/>
          <p:cNvSpPr txBox="1"/>
          <p:nvPr/>
        </p:nvSpPr>
        <p:spPr>
          <a:xfrm>
            <a:off x="72008" y="3284984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Győzelem</a:t>
            </a:r>
            <a:endParaRPr lang="hu-HU" sz="2400" dirty="0"/>
          </a:p>
        </p:txBody>
      </p:sp>
      <p:sp>
        <p:nvSpPr>
          <p:cNvPr id="78" name="Szövegdoboz 77"/>
          <p:cNvSpPr txBox="1"/>
          <p:nvPr/>
        </p:nvSpPr>
        <p:spPr>
          <a:xfrm>
            <a:off x="107504" y="6093296"/>
            <a:ext cx="147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Vesztés</a:t>
            </a:r>
            <a:endParaRPr lang="hu-HU" sz="2400" dirty="0"/>
          </a:p>
        </p:txBody>
      </p:sp>
      <p:cxnSp>
        <p:nvCxnSpPr>
          <p:cNvPr id="80" name="Egyenes összekötő 79"/>
          <p:cNvCxnSpPr/>
          <p:nvPr/>
        </p:nvCxnSpPr>
        <p:spPr>
          <a:xfrm flipV="1">
            <a:off x="0" y="3933056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7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75763E-7 L 0.2816 1.75763E-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2717 4.44444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68" grpId="0" animBg="1"/>
      <p:bldP spid="68" grpId="1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6" grpId="0"/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66738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noProof="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Monty Hall probléma. A nyerés stratégiája.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1187624" y="105273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 Ajtó nyitás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Nem változtatunk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Változtatunk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Autó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Nyerés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Vesztés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Kecske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Vesztés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Nyerés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Kecske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Vesztés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Nyerés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971600" y="314096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/>
              <a:t>STRATÉGIA</a:t>
            </a:r>
          </a:p>
          <a:p>
            <a:pPr marL="342900" indent="-342900" algn="just"/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dirty="0" smtClean="0"/>
              <a:t>nem változtatunk  az </a:t>
            </a:r>
            <a:r>
              <a:rPr lang="hu-HU" dirty="0" smtClean="0"/>
              <a:t>első döntésünkön, akkor átlagosan 1/3 esetben fogunk nyerni.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71600" y="423386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2.	STRATÉGIA</a:t>
            </a:r>
          </a:p>
          <a:p>
            <a:pPr marL="342900" indent="-342900" algn="just"/>
            <a:r>
              <a:rPr lang="hu-HU" dirty="0"/>
              <a:t>	</a:t>
            </a:r>
            <a:r>
              <a:rPr lang="hu-HU" dirty="0" smtClean="0"/>
              <a:t>Ha </a:t>
            </a:r>
            <a:r>
              <a:rPr lang="hu-HU" b="1" dirty="0" smtClean="0"/>
              <a:t>változtatunk</a:t>
            </a:r>
            <a:r>
              <a:rPr lang="hu-HU" dirty="0" smtClean="0"/>
              <a:t>  az első döntésünkön, akkor átlagosan 2/3 esetben fogunk nyerni.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971600" y="538599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KÖVETKEZTETÉS</a:t>
            </a:r>
          </a:p>
          <a:p>
            <a:pPr marL="342900" indent="-342900" algn="just"/>
            <a:r>
              <a:rPr lang="hu-HU" dirty="0"/>
              <a:t>	</a:t>
            </a:r>
            <a:r>
              <a:rPr lang="hu-HU" dirty="0" smtClean="0"/>
              <a:t>Érdemes minden esetben megváltoztatni eredeti döntésünket a második döntési helyzetben, mert ekkor </a:t>
            </a:r>
            <a:r>
              <a:rPr lang="hu-HU" b="1" dirty="0" smtClean="0"/>
              <a:t>kétszer nagyobb eséllyel</a:t>
            </a:r>
            <a:r>
              <a:rPr lang="hu-HU" dirty="0" smtClean="0"/>
              <a:t> nyerünk.</a:t>
            </a:r>
            <a:endParaRPr lang="hu-HU" dirty="0"/>
          </a:p>
        </p:txBody>
      </p:sp>
      <p:sp>
        <p:nvSpPr>
          <p:cNvPr id="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8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noProof="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Monty Hall játék döntési fa diagramja.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619672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dirty="0" smtClean="0"/>
              <a:t>1/3 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619672" y="33569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dirty="0" smtClean="0"/>
              <a:t>2/3 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0" y="2852936"/>
            <a:ext cx="154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Monty Hall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2411760" y="20608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Autó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411760" y="36450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Kecske</a:t>
            </a:r>
            <a:endParaRPr lang="hu-HU" dirty="0"/>
          </a:p>
        </p:txBody>
      </p:sp>
      <p:cxnSp>
        <p:nvCxnSpPr>
          <p:cNvPr id="19" name="Egyenes összekötő nyíllal 18"/>
          <p:cNvCxnSpPr>
            <a:stCxn id="12" idx="3"/>
            <a:endCxn id="14" idx="1"/>
          </p:cNvCxnSpPr>
          <p:nvPr/>
        </p:nvCxnSpPr>
        <p:spPr>
          <a:xfrm>
            <a:off x="1547664" y="3037602"/>
            <a:ext cx="8640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4716016" y="24208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Változtat</a:t>
            </a:r>
            <a:endParaRPr lang="hu-HU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4788024" y="32129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Marad</a:t>
            </a:r>
            <a:endParaRPr lang="hu-HU" dirty="0"/>
          </a:p>
        </p:txBody>
      </p:sp>
      <p:cxnSp>
        <p:nvCxnSpPr>
          <p:cNvPr id="38" name="Egyenes összekötő nyíllal 37"/>
          <p:cNvCxnSpPr>
            <a:stCxn id="13" idx="3"/>
            <a:endCxn id="30" idx="1"/>
          </p:cNvCxnSpPr>
          <p:nvPr/>
        </p:nvCxnSpPr>
        <p:spPr>
          <a:xfrm>
            <a:off x="3131840" y="2245514"/>
            <a:ext cx="1584176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>
            <a:stCxn id="14" idx="3"/>
            <a:endCxn id="33" idx="1"/>
          </p:cNvCxnSpPr>
          <p:nvPr/>
        </p:nvCxnSpPr>
        <p:spPr>
          <a:xfrm flipV="1">
            <a:off x="3419872" y="3397642"/>
            <a:ext cx="1368152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/>
          <p:cNvSpPr txBox="1"/>
          <p:nvPr/>
        </p:nvSpPr>
        <p:spPr>
          <a:xfrm>
            <a:off x="4788024" y="1566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Marad</a:t>
            </a:r>
            <a:endParaRPr lang="hu-HU" dirty="0"/>
          </a:p>
        </p:txBody>
      </p:sp>
      <p:sp>
        <p:nvSpPr>
          <p:cNvPr id="79" name="Szövegdoboz 78"/>
          <p:cNvSpPr txBox="1"/>
          <p:nvPr/>
        </p:nvSpPr>
        <p:spPr>
          <a:xfrm>
            <a:off x="2123728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hu-HU" dirty="0" smtClean="0"/>
              <a:t>A játékos</a:t>
            </a:r>
          </a:p>
          <a:p>
            <a:pPr marL="342900" indent="-342900" algn="ctr"/>
            <a:r>
              <a:rPr lang="hu-HU" dirty="0" smtClean="0"/>
              <a:t>1. választása</a:t>
            </a:r>
            <a:endParaRPr lang="hu-HU" dirty="0"/>
          </a:p>
        </p:txBody>
      </p:sp>
      <p:cxnSp>
        <p:nvCxnSpPr>
          <p:cNvPr id="106" name="Egyenes összekötő nyíllal 105"/>
          <p:cNvCxnSpPr>
            <a:stCxn id="13" idx="3"/>
            <a:endCxn id="70" idx="1"/>
          </p:cNvCxnSpPr>
          <p:nvPr/>
        </p:nvCxnSpPr>
        <p:spPr>
          <a:xfrm flipV="1">
            <a:off x="3131840" y="1750750"/>
            <a:ext cx="1656184" cy="4947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Szövegdoboz 198"/>
          <p:cNvSpPr txBox="1"/>
          <p:nvPr/>
        </p:nvSpPr>
        <p:spPr>
          <a:xfrm>
            <a:off x="3851920" y="1681063"/>
            <a:ext cx="504056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sz="1400" dirty="0" smtClean="0"/>
              <a:t>1/2 </a:t>
            </a:r>
            <a:endParaRPr lang="hu-HU" sz="1400" dirty="0"/>
          </a:p>
        </p:txBody>
      </p:sp>
      <p:sp>
        <p:nvSpPr>
          <p:cNvPr id="201" name="Szövegdoboz 200"/>
          <p:cNvSpPr txBox="1"/>
          <p:nvPr/>
        </p:nvSpPr>
        <p:spPr>
          <a:xfrm>
            <a:off x="3851920" y="254515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sz="1400" dirty="0" smtClean="0"/>
              <a:t>1/2 </a:t>
            </a:r>
            <a:endParaRPr lang="hu-HU" sz="1400" dirty="0"/>
          </a:p>
        </p:txBody>
      </p:sp>
      <p:cxnSp>
        <p:nvCxnSpPr>
          <p:cNvPr id="254" name="Egyenes összekötő nyíllal 253"/>
          <p:cNvCxnSpPr>
            <a:stCxn id="12" idx="3"/>
            <a:endCxn id="13" idx="1"/>
          </p:cNvCxnSpPr>
          <p:nvPr/>
        </p:nvCxnSpPr>
        <p:spPr>
          <a:xfrm flipV="1">
            <a:off x="1547664" y="2245514"/>
            <a:ext cx="8640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Szövegdoboz 194"/>
          <p:cNvSpPr txBox="1"/>
          <p:nvPr/>
        </p:nvSpPr>
        <p:spPr>
          <a:xfrm>
            <a:off x="3923928" y="76470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hu-HU" dirty="0" smtClean="0"/>
              <a:t>A játékos 2. döntése </a:t>
            </a:r>
          </a:p>
          <a:p>
            <a:pPr marL="342900" indent="-342900" algn="ctr"/>
            <a:r>
              <a:rPr lang="hu-HU" dirty="0" smtClean="0"/>
              <a:t>az elsőhöz képest</a:t>
            </a:r>
            <a:endParaRPr lang="hu-HU" dirty="0"/>
          </a:p>
        </p:txBody>
      </p:sp>
      <p:sp>
        <p:nvSpPr>
          <p:cNvPr id="227" name="Szövegdoboz 226"/>
          <p:cNvSpPr txBox="1"/>
          <p:nvPr/>
        </p:nvSpPr>
        <p:spPr>
          <a:xfrm>
            <a:off x="3923928" y="328498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sz="1400" dirty="0" smtClean="0"/>
              <a:t>1/2 </a:t>
            </a:r>
            <a:endParaRPr lang="hu-HU" sz="1400" dirty="0"/>
          </a:p>
        </p:txBody>
      </p:sp>
      <p:sp>
        <p:nvSpPr>
          <p:cNvPr id="229" name="Szövegdoboz 228"/>
          <p:cNvSpPr txBox="1"/>
          <p:nvPr/>
        </p:nvSpPr>
        <p:spPr>
          <a:xfrm>
            <a:off x="3923928" y="4149080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hu-HU" sz="1400" dirty="0" smtClean="0"/>
              <a:t>1/2 </a:t>
            </a:r>
            <a:endParaRPr lang="hu-HU" sz="1400" dirty="0"/>
          </a:p>
        </p:txBody>
      </p:sp>
      <p:sp>
        <p:nvSpPr>
          <p:cNvPr id="231" name="Szövegdoboz 230"/>
          <p:cNvSpPr txBox="1"/>
          <p:nvPr/>
        </p:nvSpPr>
        <p:spPr>
          <a:xfrm>
            <a:off x="4788024" y="40770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Változtat</a:t>
            </a:r>
            <a:endParaRPr lang="hu-HU" dirty="0"/>
          </a:p>
        </p:txBody>
      </p:sp>
      <p:cxnSp>
        <p:nvCxnSpPr>
          <p:cNvPr id="233" name="Egyenes összekötő nyíllal 232"/>
          <p:cNvCxnSpPr>
            <a:stCxn id="14" idx="3"/>
            <a:endCxn id="231" idx="1"/>
          </p:cNvCxnSpPr>
          <p:nvPr/>
        </p:nvCxnSpPr>
        <p:spPr>
          <a:xfrm>
            <a:off x="3419872" y="3829690"/>
            <a:ext cx="1368152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Szövegdoboz 235"/>
          <p:cNvSpPr txBox="1"/>
          <p:nvPr/>
        </p:nvSpPr>
        <p:spPr>
          <a:xfrm>
            <a:off x="6228184" y="16288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P(A∙M)= 1/6</a:t>
            </a:r>
            <a:endParaRPr lang="hu-HU" dirty="0"/>
          </a:p>
        </p:txBody>
      </p:sp>
      <p:sp>
        <p:nvSpPr>
          <p:cNvPr id="245" name="Szövegdoboz 244"/>
          <p:cNvSpPr txBox="1"/>
          <p:nvPr/>
        </p:nvSpPr>
        <p:spPr>
          <a:xfrm>
            <a:off x="6228184" y="24115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P(A∙V)= 1/6</a:t>
            </a:r>
            <a:endParaRPr lang="hu-HU" dirty="0"/>
          </a:p>
        </p:txBody>
      </p:sp>
      <p:sp>
        <p:nvSpPr>
          <p:cNvPr id="247" name="Szövegdoboz 246"/>
          <p:cNvSpPr txBox="1"/>
          <p:nvPr/>
        </p:nvSpPr>
        <p:spPr>
          <a:xfrm>
            <a:off x="6228184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P(K∙M)= 1/3</a:t>
            </a:r>
            <a:endParaRPr lang="hu-HU" dirty="0"/>
          </a:p>
        </p:txBody>
      </p:sp>
      <p:sp>
        <p:nvSpPr>
          <p:cNvPr id="251" name="Szövegdoboz 250"/>
          <p:cNvSpPr txBox="1"/>
          <p:nvPr/>
        </p:nvSpPr>
        <p:spPr>
          <a:xfrm>
            <a:off x="6228184" y="40770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P(K∙V)= 1/3</a:t>
            </a:r>
            <a:endParaRPr lang="hu-HU" dirty="0"/>
          </a:p>
        </p:txBody>
      </p:sp>
      <p:sp>
        <p:nvSpPr>
          <p:cNvPr id="252" name="Szövegdoboz 251"/>
          <p:cNvSpPr txBox="1"/>
          <p:nvPr/>
        </p:nvSpPr>
        <p:spPr>
          <a:xfrm>
            <a:off x="7812360" y="16288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Nyerés</a:t>
            </a:r>
            <a:endParaRPr lang="hu-HU" dirty="0"/>
          </a:p>
        </p:txBody>
      </p:sp>
      <p:sp>
        <p:nvSpPr>
          <p:cNvPr id="253" name="Szövegdoboz 252"/>
          <p:cNvSpPr txBox="1"/>
          <p:nvPr/>
        </p:nvSpPr>
        <p:spPr>
          <a:xfrm>
            <a:off x="7812360" y="24115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Vesztés</a:t>
            </a:r>
            <a:endParaRPr lang="hu-HU" dirty="0"/>
          </a:p>
        </p:txBody>
      </p:sp>
      <p:sp>
        <p:nvSpPr>
          <p:cNvPr id="277" name="Szövegdoboz 276"/>
          <p:cNvSpPr txBox="1"/>
          <p:nvPr/>
        </p:nvSpPr>
        <p:spPr>
          <a:xfrm>
            <a:off x="7812360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Vesztés</a:t>
            </a:r>
            <a:endParaRPr lang="hu-HU" dirty="0"/>
          </a:p>
        </p:txBody>
      </p:sp>
      <p:sp>
        <p:nvSpPr>
          <p:cNvPr id="279" name="Szövegdoboz 278"/>
          <p:cNvSpPr txBox="1"/>
          <p:nvPr/>
        </p:nvSpPr>
        <p:spPr>
          <a:xfrm>
            <a:off x="7812360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Nyerés</a:t>
            </a:r>
            <a:endParaRPr lang="hu-HU" dirty="0"/>
          </a:p>
        </p:txBody>
      </p:sp>
      <p:sp>
        <p:nvSpPr>
          <p:cNvPr id="281" name="Szövegdoboz 280"/>
          <p:cNvSpPr txBox="1"/>
          <p:nvPr/>
        </p:nvSpPr>
        <p:spPr>
          <a:xfrm>
            <a:off x="6156176" y="620688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Szorzat események valószínűsége</a:t>
            </a:r>
            <a:endParaRPr lang="hu-HU" dirty="0"/>
          </a:p>
        </p:txBody>
      </p:sp>
      <p:sp>
        <p:nvSpPr>
          <p:cNvPr id="282" name="Szövegdoboz 281"/>
          <p:cNvSpPr txBox="1"/>
          <p:nvPr/>
        </p:nvSpPr>
        <p:spPr>
          <a:xfrm>
            <a:off x="7524328" y="69269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Nyerés-vesztés</a:t>
            </a:r>
            <a:endParaRPr lang="hu-HU" dirty="0"/>
          </a:p>
        </p:txBody>
      </p:sp>
      <p:cxnSp>
        <p:nvCxnSpPr>
          <p:cNvPr id="314" name="Egyenes összekötő 313"/>
          <p:cNvCxnSpPr/>
          <p:nvPr/>
        </p:nvCxnSpPr>
        <p:spPr>
          <a:xfrm>
            <a:off x="6012160" y="450912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Szövegdoboz 315"/>
          <p:cNvSpPr txBox="1"/>
          <p:nvPr/>
        </p:nvSpPr>
        <p:spPr>
          <a:xfrm>
            <a:off x="6300192" y="45811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Összeg = 1</a:t>
            </a:r>
            <a:endParaRPr lang="hu-HU" dirty="0"/>
          </a:p>
        </p:txBody>
      </p:sp>
      <p:graphicFrame>
        <p:nvGraphicFramePr>
          <p:cNvPr id="320" name="Objektum 319"/>
          <p:cNvGraphicFramePr>
            <a:graphicFrameLocks noChangeAspect="1"/>
          </p:cNvGraphicFramePr>
          <p:nvPr/>
        </p:nvGraphicFramePr>
        <p:xfrm>
          <a:off x="395536" y="5580335"/>
          <a:ext cx="35750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501640" imgH="761760" progId="Equation.3">
                  <p:embed/>
                </p:oleObj>
              </mc:Choice>
              <mc:Fallback>
                <p:oleObj name="Equation" r:id="rId3" imgW="250164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580335"/>
                        <a:ext cx="357505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04048" y="5551189"/>
          <a:ext cx="329723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2400120" imgH="761760" progId="Equation.3">
                  <p:embed/>
                </p:oleObj>
              </mc:Choice>
              <mc:Fallback>
                <p:oleObj name="Equation" r:id="rId5" imgW="240012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551189"/>
                        <a:ext cx="3297238" cy="104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" name="Objektum 320"/>
          <p:cNvGraphicFramePr>
            <a:graphicFrameLocks noChangeAspect="1"/>
          </p:cNvGraphicFramePr>
          <p:nvPr/>
        </p:nvGraphicFramePr>
        <p:xfrm>
          <a:off x="599133" y="5013994"/>
          <a:ext cx="32527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7" imgW="2539800" imgH="393480" progId="Equation.3">
                  <p:embed/>
                </p:oleObj>
              </mc:Choice>
              <mc:Fallback>
                <p:oleObj name="Equation" r:id="rId7" imgW="2539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33" y="5013994"/>
                        <a:ext cx="3252787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148064" y="5013995"/>
          <a:ext cx="30400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9" imgW="2374560" imgH="393480" progId="Equation.3">
                  <p:embed/>
                </p:oleObj>
              </mc:Choice>
              <mc:Fallback>
                <p:oleObj name="Equation" r:id="rId9" imgW="237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013995"/>
                        <a:ext cx="30400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" name="Szövegdoboz 321"/>
          <p:cNvSpPr txBox="1"/>
          <p:nvPr/>
        </p:nvSpPr>
        <p:spPr>
          <a:xfrm>
            <a:off x="179512" y="407707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Események: a stratégiákra</a:t>
            </a:r>
          </a:p>
          <a:p>
            <a:r>
              <a:rPr lang="hu-HU" dirty="0" smtClean="0"/>
              <a:t>	V =Változtatás</a:t>
            </a:r>
          </a:p>
          <a:p>
            <a:r>
              <a:rPr lang="hu-HU" dirty="0" smtClean="0"/>
              <a:t>	M=Maradás</a:t>
            </a:r>
            <a:endParaRPr lang="hu-HU" dirty="0"/>
          </a:p>
        </p:txBody>
      </p:sp>
      <p:sp>
        <p:nvSpPr>
          <p:cNvPr id="4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Feltételes valószínűség         </a:t>
            </a:r>
            <a:fld id="{022B571B-5BE0-484C-A4F8-67D481F8428A}" type="slidenum">
              <a:rPr lang="hu-HU" smtClean="0"/>
              <a:pPr/>
              <a:t>9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1"/>
      <p:bldP spid="14" grpId="1"/>
      <p:bldP spid="30" grpId="0"/>
      <p:bldP spid="33" grpId="0"/>
      <p:bldP spid="70" grpId="0"/>
      <p:bldP spid="79" grpId="1"/>
      <p:bldP spid="199" grpId="0"/>
      <p:bldP spid="201" grpId="0"/>
      <p:bldP spid="195" grpId="0"/>
      <p:bldP spid="227" grpId="0"/>
      <p:bldP spid="229" grpId="0"/>
      <p:bldP spid="231" grpId="0"/>
      <p:bldP spid="236" grpId="0"/>
      <p:bldP spid="245" grpId="0"/>
      <p:bldP spid="247" grpId="0"/>
      <p:bldP spid="251" grpId="0"/>
      <p:bldP spid="252" grpId="0"/>
      <p:bldP spid="253" grpId="0"/>
      <p:bldP spid="277" grpId="0"/>
      <p:bldP spid="279" grpId="0"/>
      <p:bldP spid="281" grpId="0"/>
      <p:bldP spid="282" grpId="0"/>
      <p:bldP spid="316" grpId="0"/>
      <p:bldP spid="32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1751</Words>
  <Application>Microsoft Office PowerPoint</Application>
  <PresentationFormat>Diavetítés a képernyőre (4:3 oldalarány)</PresentationFormat>
  <Paragraphs>247</Paragraphs>
  <Slides>17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PTE PMMK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Klincsik Mihály</dc:creator>
  <cp:lastModifiedBy>Mippi</cp:lastModifiedBy>
  <cp:revision>155</cp:revision>
  <dcterms:created xsi:type="dcterms:W3CDTF">2012-09-30T13:08:33Z</dcterms:created>
  <dcterms:modified xsi:type="dcterms:W3CDTF">2016-09-25T21:12:14Z</dcterms:modified>
</cp:coreProperties>
</file>