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E4D0-161A-4913-A015-C6814C5AEB3B}" type="datetimeFigureOut">
              <a:rPr lang="hu-HU" smtClean="0"/>
              <a:pPr/>
              <a:t>2016.09.25.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E9BDF-31CA-41B6-802A-CD354FE01EE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251520" y="274638"/>
            <a:ext cx="8712968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Valószínűségszámítás</a:t>
            </a: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és statisztika  előadások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395536" y="3041576"/>
            <a:ext cx="8229600" cy="3411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 </a:t>
            </a:r>
            <a:r>
              <a:rPr lang="hu-H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hu-H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seménye</a:t>
            </a:r>
            <a:r>
              <a:rPr lang="hu-HU" sz="3600" b="1" noProof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hu-HU" sz="3600" b="1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függetlensége</a:t>
            </a:r>
            <a:endParaRPr kumimoji="0" lang="hu-H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80975" lvl="0" algn="just">
              <a:spcBef>
                <a:spcPct val="20000"/>
              </a:spcBef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Definíciók,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tételek függetlenségre.</a:t>
            </a: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Sorosan és párhuzamosan kapcsolt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rendszerek eredő megbízhatósága. Döntési fa diagram és az inverz döntési fa alkalmazása. </a:t>
            </a: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Példák.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115616" y="1484785"/>
            <a:ext cx="7002462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Mérnök informatikus </a:t>
            </a:r>
            <a:r>
              <a:rPr lang="hu-HU" sz="3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BSc</a:t>
            </a:r>
            <a:r>
              <a:rPr lang="hu-H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szak </a:t>
            </a:r>
            <a:r>
              <a:rPr lang="hu-H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PMKMANB011H</a:t>
            </a:r>
            <a:endParaRPr lang="hu-HU" sz="32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755576" y="2564904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 Rendszer- és Szoftvertechnológia </a:t>
            </a:r>
            <a:r>
              <a:rPr lang="hu-HU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Tanszék, 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pic>
        <p:nvPicPr>
          <p:cNvPr id="6" name="Picture 14" descr="ci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68344" y="1484784"/>
            <a:ext cx="128662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692696"/>
            <a:ext cx="26003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ekerekített téglalap 17"/>
          <p:cNvSpPr/>
          <p:nvPr/>
        </p:nvSpPr>
        <p:spPr>
          <a:xfrm>
            <a:off x="7956376" y="722174"/>
            <a:ext cx="792088" cy="864096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tx1"/>
                </a:solidFill>
              </a:rPr>
              <a:t>P</a:t>
            </a:r>
            <a:r>
              <a:rPr lang="hu-HU" sz="1200" baseline="-25000" dirty="0" smtClean="0">
                <a:solidFill>
                  <a:schemeClr val="tx1"/>
                </a:solidFill>
              </a:rPr>
              <a:t>45</a:t>
            </a:r>
            <a:r>
              <a:rPr lang="hu-HU" sz="1200" dirty="0" smtClean="0">
                <a:solidFill>
                  <a:schemeClr val="tx1"/>
                </a:solidFill>
              </a:rPr>
              <a:t>=0.98</a:t>
            </a: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4" name="Lekerekített téglalap 13"/>
          <p:cNvSpPr/>
          <p:nvPr/>
        </p:nvSpPr>
        <p:spPr>
          <a:xfrm>
            <a:off x="6804248" y="692696"/>
            <a:ext cx="864096" cy="387424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P</a:t>
            </a:r>
            <a:r>
              <a:rPr lang="hu-HU" sz="1400" baseline="-25000" dirty="0" smtClean="0">
                <a:solidFill>
                  <a:schemeClr val="tx1"/>
                </a:solidFill>
              </a:rPr>
              <a:t>12</a:t>
            </a:r>
            <a:r>
              <a:rPr lang="hu-HU" sz="1400" dirty="0" smtClean="0">
                <a:solidFill>
                  <a:schemeClr val="tx1"/>
                </a:solidFill>
              </a:rPr>
              <a:t>=0.76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5" name="Lekerekített téglalap 14"/>
          <p:cNvSpPr/>
          <p:nvPr/>
        </p:nvSpPr>
        <p:spPr>
          <a:xfrm>
            <a:off x="6660233" y="692696"/>
            <a:ext cx="1152128" cy="884521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P</a:t>
            </a:r>
            <a:r>
              <a:rPr lang="hu-HU" sz="1400" baseline="-25000" dirty="0" smtClean="0">
                <a:solidFill>
                  <a:schemeClr val="tx1"/>
                </a:solidFill>
              </a:rPr>
              <a:t>123</a:t>
            </a:r>
            <a:r>
              <a:rPr lang="hu-HU" sz="1400" dirty="0" smtClean="0">
                <a:solidFill>
                  <a:schemeClr val="tx1"/>
                </a:solidFill>
              </a:rPr>
              <a:t>=0.964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79512" y="1924090"/>
            <a:ext cx="8569647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875">
              <a:spcBef>
                <a:spcPct val="50000"/>
              </a:spcBef>
            </a:pPr>
            <a:r>
              <a:rPr lang="hu-HU" dirty="0" smtClean="0"/>
              <a:t>A p</a:t>
            </a:r>
            <a:r>
              <a:rPr lang="hu-HU" baseline="-25000" dirty="0" smtClean="0"/>
              <a:t>12</a:t>
            </a:r>
            <a:r>
              <a:rPr lang="hu-HU" dirty="0" smtClean="0"/>
              <a:t> megbízhatóságú blokk és a 3. áramköri elem párhuzamosan kapcsoltak, ezért</a:t>
            </a:r>
          </a:p>
          <a:p>
            <a:pPr marL="142875" algn="ctr">
              <a:spcBef>
                <a:spcPct val="50000"/>
              </a:spcBef>
            </a:pPr>
            <a:r>
              <a:rPr lang="hu-HU" dirty="0" smtClean="0"/>
              <a:t>P</a:t>
            </a:r>
            <a:r>
              <a:rPr lang="hu-HU" baseline="-25000" dirty="0" smtClean="0"/>
              <a:t>123</a:t>
            </a:r>
            <a:r>
              <a:rPr lang="hu-HU" dirty="0" smtClean="0"/>
              <a:t>=1</a:t>
            </a:r>
            <a:r>
              <a:rPr lang="hu-HU" dirty="0" smtClean="0">
                <a:sym typeface="Symbol"/>
              </a:rPr>
              <a:t>(</a:t>
            </a:r>
            <a:r>
              <a:rPr lang="hu-HU" dirty="0" err="1" smtClean="0">
                <a:sym typeface="Symbol"/>
              </a:rPr>
              <a:t>1</a:t>
            </a:r>
            <a:r>
              <a:rPr lang="hu-HU" dirty="0" smtClean="0">
                <a:sym typeface="Symbol"/>
              </a:rPr>
              <a:t> 0.76)∙(1 0.85)=1 0.24∙0.15=1 0.036=0.964</a:t>
            </a:r>
            <a:endParaRPr lang="hu-H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188913"/>
            <a:ext cx="871296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Á</a:t>
            </a: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ramkör megbízhatóságának számítása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15889" y="692696"/>
            <a:ext cx="6256312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875" algn="just">
              <a:spcBef>
                <a:spcPct val="50000"/>
              </a:spcBef>
            </a:pPr>
            <a:r>
              <a:rPr lang="hu-HU" dirty="0" smtClean="0"/>
              <a:t>Az 1. </a:t>
            </a:r>
            <a:r>
              <a:rPr lang="hu-HU" dirty="0"/>
              <a:t>és </a:t>
            </a:r>
            <a:r>
              <a:rPr lang="hu-HU" dirty="0" smtClean="0"/>
              <a:t>2. </a:t>
            </a:r>
            <a:r>
              <a:rPr lang="hu-HU" dirty="0"/>
              <a:t>áramköri </a:t>
            </a:r>
            <a:r>
              <a:rPr lang="hu-HU" dirty="0" smtClean="0"/>
              <a:t>elemek sorosan kapcsoltak, ezért ezek eredő megbízhatósága az egyes megbízhatóságok szorzata</a:t>
            </a:r>
          </a:p>
          <a:p>
            <a:pPr marL="142875" algn="ctr">
              <a:spcBef>
                <a:spcPct val="50000"/>
              </a:spcBef>
            </a:pPr>
            <a:r>
              <a:rPr lang="hu-HU" dirty="0" smtClean="0"/>
              <a:t> p</a:t>
            </a:r>
            <a:r>
              <a:rPr lang="hu-HU" baseline="-25000" dirty="0" smtClean="0"/>
              <a:t>12</a:t>
            </a:r>
            <a:r>
              <a:rPr lang="hu-HU" dirty="0" smtClean="0"/>
              <a:t>=0.8∙0.95=0.76.</a:t>
            </a:r>
            <a:endParaRPr lang="hu-HU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0391" y="5723964"/>
            <a:ext cx="75339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Tehát a teljes áramkör az adott időintervallum  94.47%-ában működőképes.  </a:t>
            </a:r>
            <a:endParaRPr lang="en-US" dirty="0">
              <a:cs typeface="Arial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79512" y="2882260"/>
            <a:ext cx="8136904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875" algn="just">
              <a:spcBef>
                <a:spcPct val="50000"/>
              </a:spcBef>
            </a:pPr>
            <a:r>
              <a:rPr lang="hu-HU" dirty="0" smtClean="0"/>
              <a:t>A </a:t>
            </a:r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és 5</a:t>
            </a:r>
            <a:r>
              <a:rPr lang="hu-HU" dirty="0" smtClean="0"/>
              <a:t>. </a:t>
            </a:r>
            <a:r>
              <a:rPr lang="hu-HU" dirty="0"/>
              <a:t>áramköri </a:t>
            </a:r>
            <a:r>
              <a:rPr lang="hu-HU" dirty="0" smtClean="0"/>
              <a:t>elemek párhuzamosan kapcsoltak, ezért ezek p</a:t>
            </a:r>
            <a:r>
              <a:rPr lang="hu-HU" baseline="-25000" dirty="0" smtClean="0"/>
              <a:t>45</a:t>
            </a:r>
            <a:r>
              <a:rPr lang="hu-HU" dirty="0" smtClean="0"/>
              <a:t> eredő megbízhatóságának számításához az egyes megbízhatóságok  1-ből kivont szorzatait kell kivonni 1-ből</a:t>
            </a:r>
          </a:p>
          <a:p>
            <a:pPr marL="142875" algn="ctr">
              <a:spcBef>
                <a:spcPct val="50000"/>
              </a:spcBef>
            </a:pPr>
            <a:r>
              <a:rPr lang="hu-HU" dirty="0" smtClean="0"/>
              <a:t> p</a:t>
            </a:r>
            <a:r>
              <a:rPr lang="hu-HU" baseline="-25000" dirty="0" smtClean="0"/>
              <a:t>45</a:t>
            </a:r>
            <a:r>
              <a:rPr lang="hu-HU" dirty="0" smtClean="0"/>
              <a:t>=1</a:t>
            </a:r>
            <a:r>
              <a:rPr lang="hu-HU" dirty="0" smtClean="0">
                <a:sym typeface="Symbol"/>
              </a:rPr>
              <a:t>(</a:t>
            </a:r>
            <a:r>
              <a:rPr lang="hu-HU" dirty="0" err="1" smtClean="0">
                <a:sym typeface="Symbol"/>
              </a:rPr>
              <a:t>1</a:t>
            </a:r>
            <a:r>
              <a:rPr lang="hu-HU" dirty="0" smtClean="0">
                <a:sym typeface="Symbol"/>
              </a:rPr>
              <a:t> 0.9)∙(1 0.8)</a:t>
            </a:r>
            <a:r>
              <a:rPr lang="hu-HU" dirty="0" smtClean="0"/>
              <a:t>=1</a:t>
            </a:r>
            <a:r>
              <a:rPr lang="hu-HU" dirty="0" smtClean="0">
                <a:sym typeface="Symbol"/>
              </a:rPr>
              <a:t>  0.1∙0.2=1 0.02=0.98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68288" y="4383395"/>
            <a:ext cx="812013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2875" algn="just">
              <a:spcBef>
                <a:spcPct val="50000"/>
              </a:spcBef>
            </a:pPr>
            <a:r>
              <a:rPr lang="hu-HU" dirty="0" smtClean="0"/>
              <a:t>A p</a:t>
            </a:r>
            <a:r>
              <a:rPr lang="hu-HU" baseline="-25000" dirty="0" smtClean="0"/>
              <a:t>123</a:t>
            </a:r>
            <a:r>
              <a:rPr lang="hu-HU" dirty="0" smtClean="0"/>
              <a:t> </a:t>
            </a:r>
            <a:r>
              <a:rPr lang="hu-HU" dirty="0"/>
              <a:t>és </a:t>
            </a:r>
            <a:r>
              <a:rPr lang="hu-HU" dirty="0" smtClean="0"/>
              <a:t>p</a:t>
            </a:r>
            <a:r>
              <a:rPr lang="hu-HU" baseline="-25000" dirty="0" smtClean="0"/>
              <a:t>45</a:t>
            </a:r>
            <a:r>
              <a:rPr lang="hu-HU" dirty="0" smtClean="0"/>
              <a:t> blokkok sorosan kapcsoltak, ezért ezek p eredő megbízhatósága az egyes megbízhatóságok szorzata</a:t>
            </a:r>
          </a:p>
          <a:p>
            <a:pPr marL="142875" algn="ctr">
              <a:spcBef>
                <a:spcPct val="50000"/>
              </a:spcBef>
            </a:pPr>
            <a:r>
              <a:rPr lang="hu-HU" dirty="0" smtClean="0"/>
              <a:t> p= p</a:t>
            </a:r>
            <a:r>
              <a:rPr lang="hu-HU" baseline="-25000" dirty="0" smtClean="0"/>
              <a:t>123 </a:t>
            </a:r>
            <a:r>
              <a:rPr lang="hu-HU" dirty="0" smtClean="0"/>
              <a:t>∙ p</a:t>
            </a:r>
            <a:r>
              <a:rPr lang="hu-HU" baseline="-25000" dirty="0" smtClean="0"/>
              <a:t>45 </a:t>
            </a:r>
            <a:r>
              <a:rPr lang="hu-HU" dirty="0" smtClean="0"/>
              <a:t>=0.964∙0.98=0.94472</a:t>
            </a:r>
            <a:endParaRPr lang="hu-HU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6660232" y="692695"/>
            <a:ext cx="2088232" cy="891555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solidFill>
                  <a:schemeClr val="tx1"/>
                </a:solidFill>
              </a:rPr>
              <a:t>P=0.94472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3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10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15" grpId="0" animBg="1"/>
      <p:bldP spid="4" grpId="0"/>
      <p:bldP spid="6" grpId="0"/>
      <p:bldP spid="9" grpId="0"/>
      <p:bldP spid="16" grpId="0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16632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Számolás feltételes valószínűségekkel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950" y="692696"/>
            <a:ext cx="8893175" cy="915987"/>
          </a:xfrm>
          <a:prstGeom prst="rect">
            <a:avLst/>
          </a:prstGeom>
          <a:ln>
            <a:solidFill>
              <a:schemeClr val="tx2"/>
            </a:solidFill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defRPr/>
            </a:pPr>
            <a:r>
              <a:rPr lang="hu-HU" dirty="0">
                <a:cs typeface="Arial" pitchFamily="34" charset="0"/>
              </a:rPr>
              <a:t>Határozzuk meg a P(A</a:t>
            </a:r>
            <a:r>
              <a:rPr lang="en-US" dirty="0">
                <a:cs typeface="Arial" pitchFamily="34" charset="0"/>
              </a:rPr>
              <a:t>·</a:t>
            </a:r>
            <a:r>
              <a:rPr lang="hu-HU" dirty="0">
                <a:cs typeface="Arial" pitchFamily="34" charset="0"/>
              </a:rPr>
              <a:t>B) és a P(B) valószínűségeket, ha </a:t>
            </a:r>
            <a:r>
              <a:rPr lang="hu-HU" dirty="0"/>
              <a:t>adottak </a:t>
            </a:r>
            <a:r>
              <a:rPr lang="hu-HU" dirty="0">
                <a:cs typeface="Arial" pitchFamily="34" charset="0"/>
              </a:rPr>
              <a:t>a  P(A)=3/8 , P(A+B)=5/8 valószínűségek és a P(A|B)=1/3 feltételes valószínűség! </a:t>
            </a:r>
            <a:r>
              <a:rPr lang="hu-HU" dirty="0"/>
              <a:t>Függetlenek-e </a:t>
            </a:r>
            <a:r>
              <a:rPr lang="hu-HU" dirty="0">
                <a:cs typeface="Arial" pitchFamily="34" charset="0"/>
              </a:rPr>
              <a:t>az A és B események?</a:t>
            </a:r>
            <a:endParaRPr lang="en-US" dirty="0"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7950" y="1628775"/>
            <a:ext cx="89646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 dirty="0"/>
              <a:t>Megoldás. </a:t>
            </a:r>
            <a:r>
              <a:rPr lang="hu-HU" sz="1600" dirty="0"/>
              <a:t>Az A és B események függőek, mert P(A)</a:t>
            </a:r>
            <a:r>
              <a:rPr lang="hu-HU" sz="1600" dirty="0">
                <a:cs typeface="Arial" charset="0"/>
              </a:rPr>
              <a:t>≠P(A|B).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/>
              <a:t>Írjuk fel az összeg valószínűségére és az A esemény B eseményre vonatkozó feltételes valószínűség definícióját!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684213" y="2716213"/>
          <a:ext cx="30829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2133360" imgH="203040" progId="">
                  <p:embed/>
                </p:oleObj>
              </mc:Choice>
              <mc:Fallback>
                <p:oleObj name="Equation" r:id="rId3" imgW="2133360" imgH="2030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16213"/>
                        <a:ext cx="3082925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1093788" y="3563938"/>
          <a:ext cx="21097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1460160" imgH="393480" progId="">
                  <p:embed/>
                </p:oleObj>
              </mc:Choice>
              <mc:Fallback>
                <p:oleObj name="Equation" r:id="rId5" imgW="1460160" imgH="3934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3563938"/>
                        <a:ext cx="2109787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572000" y="2573338"/>
          <a:ext cx="17430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7" imgW="1206360" imgH="419040" progId="">
                  <p:embed/>
                </p:oleObj>
              </mc:Choice>
              <mc:Fallback>
                <p:oleObj name="Equation" r:id="rId7" imgW="1206360" imgH="41904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73338"/>
                        <a:ext cx="1743075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4787900" y="3563938"/>
          <a:ext cx="11557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9" imgW="799920" imgH="419040" progId="">
                  <p:embed/>
                </p:oleObj>
              </mc:Choice>
              <mc:Fallback>
                <p:oleObj name="Equation" r:id="rId9" imgW="799920" imgH="41904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563938"/>
                        <a:ext cx="1155700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400050" y="5154613"/>
          <a:ext cx="165100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1" imgW="1143000" imgH="203040" progId="">
                  <p:embed/>
                </p:oleObj>
              </mc:Choice>
              <mc:Fallback>
                <p:oleObj name="Equation" r:id="rId11" imgW="1143000" imgH="20304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5154613"/>
                        <a:ext cx="1651000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2484438" y="4973638"/>
          <a:ext cx="56324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3" imgW="3898800" imgH="393480" progId="">
                  <p:embed/>
                </p:oleObj>
              </mc:Choice>
              <mc:Fallback>
                <p:oleObj name="Equation" r:id="rId13" imgW="3898800" imgH="39348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4973638"/>
                        <a:ext cx="5632450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5246688" y="5454650"/>
          <a:ext cx="11207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5" imgW="774360" imgH="393480" progId="">
                  <p:embed/>
                </p:oleObj>
              </mc:Choice>
              <mc:Fallback>
                <p:oleObj name="Equation" r:id="rId15" imgW="774360" imgH="39348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5454650"/>
                        <a:ext cx="11207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7227888" y="5454650"/>
          <a:ext cx="8794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7" imgW="609480" imgH="393480" progId="">
                  <p:embed/>
                </p:oleObj>
              </mc:Choice>
              <mc:Fallback>
                <p:oleObj name="Equation" r:id="rId17" imgW="609480" imgH="39348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5454650"/>
                        <a:ext cx="87947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07950" y="3159125"/>
            <a:ext cx="8964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600"/>
              <a:t>Az adott valószínűségeket írjuk be az egyenlőségekbe!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07950" y="4287838"/>
            <a:ext cx="8964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600"/>
              <a:t>Kaptunk egy egyenletrendszert a P(B) és P(A</a:t>
            </a:r>
            <a:r>
              <a:rPr lang="en-US" sz="1600">
                <a:cs typeface="Arial" charset="0"/>
              </a:rPr>
              <a:t>·</a:t>
            </a:r>
            <a:r>
              <a:rPr lang="hu-HU" sz="1600"/>
              <a:t>B) ismeretlen valószínűségekre! A második egyenletből fejezzük ki P(B)-t és helyettesítsük be az első egyenletbe!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07950" y="5613400"/>
            <a:ext cx="4913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600"/>
              <a:t>Ahonnan megkapjuk a keresett valószínűségeket</a:t>
            </a:r>
          </a:p>
        </p:txBody>
      </p:sp>
      <p:sp>
        <p:nvSpPr>
          <p:cNvPr id="1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11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44624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Döntési fa </a:t>
            </a: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diagram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82"/>
          <p:cNvSpPr txBox="1">
            <a:spLocks noChangeArrowheads="1"/>
          </p:cNvSpPr>
          <p:nvPr/>
        </p:nvSpPr>
        <p:spPr bwMode="auto">
          <a:xfrm>
            <a:off x="107504" y="620688"/>
            <a:ext cx="8928992" cy="1076325"/>
          </a:xfrm>
          <a:prstGeom prst="rect">
            <a:avLst/>
          </a:prstGeom>
          <a:ln>
            <a:headEnd/>
            <a:tailEnd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hu-HU" sz="1600" dirty="0"/>
              <a:t>Két </a:t>
            </a:r>
            <a:r>
              <a:rPr lang="hu-HU" sz="1600" dirty="0" smtClean="0"/>
              <a:t>dobozunk </a:t>
            </a:r>
            <a:r>
              <a:rPr lang="hu-HU" sz="1600" dirty="0"/>
              <a:t>van, </a:t>
            </a:r>
            <a:r>
              <a:rPr lang="hu-HU" sz="1600" dirty="0" smtClean="0"/>
              <a:t>jelöljük ezeket „A”</a:t>
            </a:r>
            <a:r>
              <a:rPr lang="hu-HU" sz="1600" dirty="0" err="1" smtClean="0"/>
              <a:t>-</a:t>
            </a:r>
            <a:r>
              <a:rPr lang="hu-HU" sz="1600" dirty="0" err="1"/>
              <a:t>val</a:t>
            </a:r>
            <a:r>
              <a:rPr lang="hu-HU" sz="1600" dirty="0"/>
              <a:t> és </a:t>
            </a:r>
            <a:r>
              <a:rPr lang="hu-HU" sz="1600" dirty="0" smtClean="0"/>
              <a:t>„B”</a:t>
            </a:r>
            <a:r>
              <a:rPr lang="hu-HU" sz="1600" dirty="0" err="1" smtClean="0"/>
              <a:t>-</a:t>
            </a:r>
            <a:r>
              <a:rPr lang="hu-HU" sz="1600" dirty="0" err="1"/>
              <a:t>vel</a:t>
            </a:r>
            <a:r>
              <a:rPr lang="hu-HU" sz="1600" dirty="0"/>
              <a:t>! Az </a:t>
            </a:r>
            <a:r>
              <a:rPr lang="hu-HU" sz="1600" dirty="0" smtClean="0"/>
              <a:t>„A” dobozban </a:t>
            </a:r>
            <a:r>
              <a:rPr lang="hu-HU" sz="1600" dirty="0"/>
              <a:t>2 fekete </a:t>
            </a:r>
            <a:r>
              <a:rPr lang="hu-HU" sz="1600" dirty="0" smtClean="0"/>
              <a:t>(F) és </a:t>
            </a:r>
            <a:r>
              <a:rPr lang="hu-HU" sz="1600" dirty="0"/>
              <a:t>3 </a:t>
            </a:r>
            <a:r>
              <a:rPr lang="hu-HU" sz="1600" dirty="0" smtClean="0"/>
              <a:t>zöld (Z) golyó van. </a:t>
            </a:r>
            <a:r>
              <a:rPr lang="hu-HU" sz="1600" dirty="0"/>
              <a:t>A </a:t>
            </a:r>
            <a:r>
              <a:rPr lang="hu-HU" sz="1600" dirty="0" smtClean="0"/>
              <a:t>„B” dobozban </a:t>
            </a:r>
            <a:r>
              <a:rPr lang="hu-HU" sz="1600" dirty="0"/>
              <a:t>1 fekete </a:t>
            </a:r>
            <a:r>
              <a:rPr lang="hu-HU" sz="1600" dirty="0" smtClean="0"/>
              <a:t>(F) és 2 zöld (Z) golyó van. Az egyik dobozt kiválasztjuk </a:t>
            </a:r>
            <a:r>
              <a:rPr lang="hu-HU" sz="1600" dirty="0"/>
              <a:t>véletlenszerűen és kihúzunk belőle </a:t>
            </a:r>
            <a:r>
              <a:rPr lang="hu-HU" sz="1600" dirty="0" smtClean="0"/>
              <a:t>találomra </a:t>
            </a:r>
            <a:r>
              <a:rPr lang="hu-HU" sz="1600" dirty="0"/>
              <a:t>egy golyót. A kihúzott golyó fekete, mekkora a valószínűsége, hogy </a:t>
            </a:r>
            <a:r>
              <a:rPr lang="hu-HU" sz="1600" dirty="0" smtClean="0"/>
              <a:t>a golyó az „A” dobozból való?</a:t>
            </a:r>
            <a:endParaRPr lang="hu-HU" sz="1600" dirty="0"/>
          </a:p>
        </p:txBody>
      </p:sp>
      <p:sp>
        <p:nvSpPr>
          <p:cNvPr id="4" name="Text Box 84"/>
          <p:cNvSpPr txBox="1">
            <a:spLocks noChangeArrowheads="1"/>
          </p:cNvSpPr>
          <p:nvPr/>
        </p:nvSpPr>
        <p:spPr bwMode="auto">
          <a:xfrm>
            <a:off x="206375" y="3967262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Golyók</a:t>
            </a:r>
            <a:endParaRPr lang="hu-HU" sz="1400" b="1" dirty="0"/>
          </a:p>
        </p:txBody>
      </p:sp>
      <p:sp>
        <p:nvSpPr>
          <p:cNvPr id="5" name="Text Box 85"/>
          <p:cNvSpPr txBox="1">
            <a:spLocks noChangeArrowheads="1"/>
          </p:cNvSpPr>
          <p:nvPr/>
        </p:nvSpPr>
        <p:spPr bwMode="auto">
          <a:xfrm>
            <a:off x="2195736" y="3284984"/>
            <a:ext cx="36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 dirty="0" smtClean="0"/>
              <a:t>A</a:t>
            </a:r>
            <a:endParaRPr lang="hu-HU" sz="1600" b="1" dirty="0"/>
          </a:p>
        </p:txBody>
      </p:sp>
      <p:sp>
        <p:nvSpPr>
          <p:cNvPr id="6" name="Text Box 86"/>
          <p:cNvSpPr txBox="1">
            <a:spLocks noChangeArrowheads="1"/>
          </p:cNvSpPr>
          <p:nvPr/>
        </p:nvSpPr>
        <p:spPr bwMode="auto">
          <a:xfrm>
            <a:off x="2267744" y="4708624"/>
            <a:ext cx="4064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b="1" dirty="0" smtClean="0"/>
              <a:t>B</a:t>
            </a:r>
            <a:endParaRPr lang="hu-HU" sz="1600" b="1" dirty="0"/>
          </a:p>
        </p:txBody>
      </p:sp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3733800" y="2903637"/>
            <a:ext cx="86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Fekete</a:t>
            </a:r>
          </a:p>
        </p:txBody>
      </p:sp>
      <p:sp>
        <p:nvSpPr>
          <p:cNvPr id="8" name="Text Box 88"/>
          <p:cNvSpPr txBox="1">
            <a:spLocks noChangeArrowheads="1"/>
          </p:cNvSpPr>
          <p:nvPr/>
        </p:nvSpPr>
        <p:spPr bwMode="auto">
          <a:xfrm>
            <a:off x="3735388" y="3622774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Zöld</a:t>
            </a:r>
            <a:endParaRPr lang="hu-HU" sz="1400" b="1" dirty="0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3733800" y="4326037"/>
            <a:ext cx="79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Fekete</a:t>
            </a:r>
          </a:p>
        </p:txBody>
      </p:sp>
      <p:sp>
        <p:nvSpPr>
          <p:cNvPr id="10" name="Text Box 90"/>
          <p:cNvSpPr txBox="1">
            <a:spLocks noChangeArrowheads="1"/>
          </p:cNvSpPr>
          <p:nvPr/>
        </p:nvSpPr>
        <p:spPr bwMode="auto">
          <a:xfrm>
            <a:off x="3779391" y="5140424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Zöld</a:t>
            </a:r>
            <a:endParaRPr lang="hu-HU" sz="1400" b="1" dirty="0"/>
          </a:p>
        </p:txBody>
      </p:sp>
      <p:sp>
        <p:nvSpPr>
          <p:cNvPr id="11" name="Line 91"/>
          <p:cNvSpPr>
            <a:spLocks noChangeShapeType="1"/>
          </p:cNvSpPr>
          <p:nvPr/>
        </p:nvSpPr>
        <p:spPr bwMode="auto">
          <a:xfrm flipV="1">
            <a:off x="927100" y="3484662"/>
            <a:ext cx="12954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" name="Line 94"/>
          <p:cNvSpPr>
            <a:spLocks noChangeShapeType="1"/>
          </p:cNvSpPr>
          <p:nvPr/>
        </p:nvSpPr>
        <p:spPr bwMode="auto">
          <a:xfrm flipV="1">
            <a:off x="2555776" y="3124298"/>
            <a:ext cx="1179612" cy="304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" name="Line 97"/>
          <p:cNvSpPr>
            <a:spLocks noChangeShapeType="1"/>
          </p:cNvSpPr>
          <p:nvPr/>
        </p:nvSpPr>
        <p:spPr bwMode="auto">
          <a:xfrm flipV="1">
            <a:off x="2627785" y="4559400"/>
            <a:ext cx="1107604" cy="309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" name="Line 99"/>
          <p:cNvSpPr>
            <a:spLocks noChangeShapeType="1"/>
          </p:cNvSpPr>
          <p:nvPr/>
        </p:nvSpPr>
        <p:spPr bwMode="auto">
          <a:xfrm>
            <a:off x="927100" y="4276824"/>
            <a:ext cx="12954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" name="Line 101"/>
          <p:cNvSpPr>
            <a:spLocks noChangeShapeType="1"/>
          </p:cNvSpPr>
          <p:nvPr/>
        </p:nvSpPr>
        <p:spPr bwMode="auto">
          <a:xfrm>
            <a:off x="2627784" y="4941168"/>
            <a:ext cx="1107604" cy="2722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" name="Line 103"/>
          <p:cNvSpPr>
            <a:spLocks noChangeShapeType="1"/>
          </p:cNvSpPr>
          <p:nvPr/>
        </p:nvSpPr>
        <p:spPr bwMode="auto">
          <a:xfrm>
            <a:off x="2483768" y="3429000"/>
            <a:ext cx="1178595" cy="3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5" name="Text Box 105"/>
          <p:cNvSpPr txBox="1">
            <a:spLocks noChangeArrowheads="1"/>
          </p:cNvSpPr>
          <p:nvPr/>
        </p:nvSpPr>
        <p:spPr bwMode="auto">
          <a:xfrm>
            <a:off x="4716016" y="2987660"/>
            <a:ext cx="10081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 dirty="0" smtClean="0">
                <a:latin typeface="GreekC"/>
                <a:cs typeface="Arial" charset="0"/>
              </a:rPr>
              <a:t>ω</a:t>
            </a:r>
            <a:r>
              <a:rPr lang="hu-HU" sz="1600" b="1" baseline="-25000" dirty="0" smtClean="0">
                <a:latin typeface="GreekC"/>
                <a:cs typeface="Arial" charset="0"/>
              </a:rPr>
              <a:t>1</a:t>
            </a:r>
            <a:r>
              <a:rPr lang="hu-HU" sz="1600" b="1" dirty="0" smtClean="0">
                <a:latin typeface="GreekC"/>
                <a:cs typeface="Arial" charset="0"/>
              </a:rPr>
              <a:t>=A∙F</a:t>
            </a:r>
            <a:endParaRPr lang="hu-HU" sz="1600" b="1" baseline="-25000" dirty="0">
              <a:latin typeface="GreekC"/>
            </a:endParaRPr>
          </a:p>
        </p:txBody>
      </p:sp>
      <p:sp>
        <p:nvSpPr>
          <p:cNvPr id="26" name="Text Box 106"/>
          <p:cNvSpPr txBox="1">
            <a:spLocks noChangeArrowheads="1"/>
          </p:cNvSpPr>
          <p:nvPr/>
        </p:nvSpPr>
        <p:spPr bwMode="auto">
          <a:xfrm>
            <a:off x="2078038" y="2564904"/>
            <a:ext cx="720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Doboz</a:t>
            </a:r>
            <a:endParaRPr lang="hu-HU" sz="1400" b="1" dirty="0"/>
          </a:p>
        </p:txBody>
      </p:sp>
      <p:sp>
        <p:nvSpPr>
          <p:cNvPr id="27" name="Text Box 107"/>
          <p:cNvSpPr txBox="1">
            <a:spLocks noChangeArrowheads="1"/>
          </p:cNvSpPr>
          <p:nvPr/>
        </p:nvSpPr>
        <p:spPr bwMode="auto">
          <a:xfrm>
            <a:off x="3493195" y="2492896"/>
            <a:ext cx="1366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/>
              <a:t>A golyó színe</a:t>
            </a:r>
          </a:p>
        </p:txBody>
      </p:sp>
      <p:sp>
        <p:nvSpPr>
          <p:cNvPr id="28" name="Text Box 108"/>
          <p:cNvSpPr txBox="1">
            <a:spLocks noChangeArrowheads="1"/>
          </p:cNvSpPr>
          <p:nvPr/>
        </p:nvSpPr>
        <p:spPr bwMode="auto">
          <a:xfrm>
            <a:off x="4481513" y="2420888"/>
            <a:ext cx="12969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 dirty="0" smtClean="0"/>
              <a:t>Szorzat </a:t>
            </a:r>
            <a:r>
              <a:rPr lang="hu-HU" sz="1400" b="1" dirty="0"/>
              <a:t>események</a:t>
            </a:r>
          </a:p>
        </p:txBody>
      </p:sp>
      <p:sp>
        <p:nvSpPr>
          <p:cNvPr id="29" name="Text Box 109"/>
          <p:cNvSpPr txBox="1">
            <a:spLocks noChangeArrowheads="1"/>
          </p:cNvSpPr>
          <p:nvPr/>
        </p:nvSpPr>
        <p:spPr bwMode="auto">
          <a:xfrm>
            <a:off x="5796136" y="2473732"/>
            <a:ext cx="173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 dirty="0" smtClean="0"/>
              <a:t>Szorzat események valószínűségei</a:t>
            </a:r>
            <a:endParaRPr lang="hu-HU" sz="1400" b="1" dirty="0"/>
          </a:p>
        </p:txBody>
      </p:sp>
      <p:sp>
        <p:nvSpPr>
          <p:cNvPr id="37" name="Text Box 117"/>
          <p:cNvSpPr txBox="1">
            <a:spLocks noChangeArrowheads="1"/>
          </p:cNvSpPr>
          <p:nvPr/>
        </p:nvSpPr>
        <p:spPr bwMode="auto">
          <a:xfrm>
            <a:off x="179388" y="5549751"/>
            <a:ext cx="87852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 dirty="0"/>
              <a:t>Jelölje </a:t>
            </a:r>
            <a:r>
              <a:rPr lang="hu-HU" sz="1600" dirty="0" smtClean="0"/>
              <a:t>„F” </a:t>
            </a:r>
            <a:r>
              <a:rPr lang="hu-HU" sz="1600" dirty="0"/>
              <a:t>a fekete golyó húzását és </a:t>
            </a:r>
            <a:r>
              <a:rPr lang="hu-HU" sz="1600" dirty="0" smtClean="0"/>
              <a:t>„A” </a:t>
            </a:r>
            <a:r>
              <a:rPr lang="hu-HU" sz="1600" dirty="0"/>
              <a:t>az </a:t>
            </a:r>
            <a:r>
              <a:rPr lang="hu-HU" sz="1600" dirty="0" smtClean="0"/>
              <a:t>A doboz </a:t>
            </a:r>
            <a:r>
              <a:rPr lang="hu-HU" sz="1600" dirty="0"/>
              <a:t>választását. Így pl. </a:t>
            </a:r>
            <a:r>
              <a:rPr lang="el-GR" sz="1600" b="1" dirty="0">
                <a:latin typeface="GreekC"/>
                <a:cs typeface="Arial" charset="0"/>
              </a:rPr>
              <a:t>ω</a:t>
            </a:r>
            <a:r>
              <a:rPr lang="hu-HU" sz="1600" baseline="-25000" dirty="0">
                <a:latin typeface="GreekC"/>
              </a:rPr>
              <a:t>1</a:t>
            </a:r>
            <a:r>
              <a:rPr lang="hu-HU" sz="1600" dirty="0"/>
              <a:t>= </a:t>
            </a:r>
            <a:r>
              <a:rPr lang="hu-HU" sz="1600" dirty="0" smtClean="0"/>
              <a:t>F </a:t>
            </a:r>
            <a:r>
              <a:rPr lang="en-US" sz="1600" dirty="0">
                <a:cs typeface="Arial" charset="0"/>
              </a:rPr>
              <a:t>·</a:t>
            </a:r>
            <a:r>
              <a:rPr lang="hu-HU" sz="1600" dirty="0" smtClean="0"/>
              <a:t>„A” </a:t>
            </a:r>
            <a:r>
              <a:rPr lang="hu-HU" sz="1600" dirty="0"/>
              <a:t>szorzat esemény és </a:t>
            </a:r>
            <a:r>
              <a:rPr lang="hu-HU" sz="1600" dirty="0" smtClean="0"/>
              <a:t>P(F| „A”)=</a:t>
            </a:r>
            <a:r>
              <a:rPr lang="hu-HU" sz="1600" dirty="0"/>
              <a:t>2/5 feltételes valószínűség. A </a:t>
            </a:r>
            <a:r>
              <a:rPr lang="hu-HU" sz="1600" b="1" dirty="0"/>
              <a:t>szorzás-szabály</a:t>
            </a:r>
            <a:r>
              <a:rPr lang="hu-HU" sz="1600" dirty="0"/>
              <a:t> alkalmazásával kapjuk </a:t>
            </a:r>
            <a:r>
              <a:rPr lang="el-GR" b="1" dirty="0">
                <a:latin typeface="GreekC"/>
                <a:cs typeface="Arial" charset="0"/>
              </a:rPr>
              <a:t>ω</a:t>
            </a:r>
            <a:r>
              <a:rPr lang="hu-HU" baseline="-25000" dirty="0"/>
              <a:t>1</a:t>
            </a:r>
            <a:r>
              <a:rPr lang="hu-HU" dirty="0"/>
              <a:t> </a:t>
            </a:r>
            <a:r>
              <a:rPr lang="hu-HU" sz="1600" dirty="0"/>
              <a:t>valószínűségét</a:t>
            </a:r>
          </a:p>
        </p:txBody>
      </p:sp>
      <p:sp>
        <p:nvSpPr>
          <p:cNvPr id="39" name="Text Box 119"/>
          <p:cNvSpPr txBox="1">
            <a:spLocks noChangeArrowheads="1"/>
          </p:cNvSpPr>
          <p:nvPr/>
        </p:nvSpPr>
        <p:spPr bwMode="auto">
          <a:xfrm>
            <a:off x="206375" y="1703388"/>
            <a:ext cx="8596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 b="1" dirty="0"/>
              <a:t>Megoldás. </a:t>
            </a:r>
            <a:r>
              <a:rPr lang="hu-HU" sz="1600" dirty="0" smtClean="0"/>
              <a:t>Egy </a:t>
            </a:r>
            <a:r>
              <a:rPr lang="hu-HU" sz="1600" dirty="0"/>
              <a:t>eseménytér elemi eseményeit megkapjuk, ha az alábbi fa diagramban bejárjuk az összes lehetséges utat a gyökértől a fa valamelyik </a:t>
            </a:r>
            <a:r>
              <a:rPr lang="hu-HU" sz="1600" dirty="0" smtClean="0"/>
              <a:t>leveléig</a:t>
            </a:r>
            <a:r>
              <a:rPr lang="hu-HU" sz="1600" dirty="0"/>
              <a:t>. Az egyes elemi események valószínűségei a bejárt élek mentén vett valószínűségek szorzatai lesznek.</a:t>
            </a:r>
            <a:endParaRPr lang="hu-HU" b="1" dirty="0"/>
          </a:p>
        </p:txBody>
      </p:sp>
      <p:sp>
        <p:nvSpPr>
          <p:cNvPr id="43" name="Text Box 105"/>
          <p:cNvSpPr txBox="1">
            <a:spLocks noChangeArrowheads="1"/>
          </p:cNvSpPr>
          <p:nvPr/>
        </p:nvSpPr>
        <p:spPr bwMode="auto">
          <a:xfrm>
            <a:off x="4716016" y="3666510"/>
            <a:ext cx="10081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 dirty="0" smtClean="0">
                <a:latin typeface="GreekC"/>
                <a:cs typeface="Arial" charset="0"/>
              </a:rPr>
              <a:t>ω</a:t>
            </a:r>
            <a:r>
              <a:rPr lang="hu-HU" sz="1600" b="1" baseline="-25000" dirty="0" smtClean="0">
                <a:latin typeface="GreekC"/>
                <a:cs typeface="Arial" charset="0"/>
              </a:rPr>
              <a:t>2</a:t>
            </a:r>
            <a:r>
              <a:rPr lang="hu-HU" sz="1600" b="1" dirty="0" smtClean="0">
                <a:latin typeface="GreekC"/>
                <a:cs typeface="Arial" charset="0"/>
              </a:rPr>
              <a:t>=A∙Z</a:t>
            </a:r>
            <a:endParaRPr lang="hu-HU" sz="1600" b="1" baseline="-25000" dirty="0">
              <a:latin typeface="GreekC"/>
            </a:endParaRPr>
          </a:p>
        </p:txBody>
      </p:sp>
      <p:sp>
        <p:nvSpPr>
          <p:cNvPr id="44" name="Text Box 105"/>
          <p:cNvSpPr txBox="1">
            <a:spLocks noChangeArrowheads="1"/>
          </p:cNvSpPr>
          <p:nvPr/>
        </p:nvSpPr>
        <p:spPr bwMode="auto">
          <a:xfrm>
            <a:off x="4716016" y="4386590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 smtClean="0">
                <a:latin typeface="GreekC"/>
                <a:cs typeface="Arial" charset="0"/>
                <a:sym typeface="Symbol"/>
              </a:rPr>
              <a:t></a:t>
            </a:r>
            <a:r>
              <a:rPr lang="hu-HU" sz="1600" b="1" baseline="-25000" dirty="0" smtClean="0">
                <a:latin typeface="GreekC"/>
                <a:cs typeface="Arial" charset="0"/>
              </a:rPr>
              <a:t>3</a:t>
            </a:r>
            <a:r>
              <a:rPr lang="hu-HU" sz="1600" b="1" dirty="0" smtClean="0">
                <a:latin typeface="GreekC"/>
                <a:cs typeface="Arial" charset="0"/>
              </a:rPr>
              <a:t>=B∙</a:t>
            </a:r>
            <a:r>
              <a:rPr lang="hu-HU" sz="1600" b="1" dirty="0">
                <a:latin typeface="GreekC"/>
                <a:cs typeface="Arial" charset="0"/>
              </a:rPr>
              <a:t>F</a:t>
            </a:r>
            <a:endParaRPr lang="hu-HU" sz="1600" b="1" baseline="-25000" dirty="0">
              <a:latin typeface="GreekC"/>
            </a:endParaRPr>
          </a:p>
        </p:txBody>
      </p:sp>
      <p:sp>
        <p:nvSpPr>
          <p:cNvPr id="45" name="Text Box 105"/>
          <p:cNvSpPr txBox="1">
            <a:spLocks noChangeArrowheads="1"/>
          </p:cNvSpPr>
          <p:nvPr/>
        </p:nvSpPr>
        <p:spPr bwMode="auto">
          <a:xfrm>
            <a:off x="4716016" y="5003884"/>
            <a:ext cx="1008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 smtClean="0">
                <a:latin typeface="GreekC"/>
                <a:cs typeface="Arial" charset="0"/>
                <a:sym typeface="Symbol"/>
              </a:rPr>
              <a:t></a:t>
            </a:r>
            <a:r>
              <a:rPr lang="hu-HU" sz="1600" b="1" baseline="-25000" dirty="0" smtClean="0">
                <a:latin typeface="GreekC"/>
                <a:cs typeface="Arial" charset="0"/>
              </a:rPr>
              <a:t>4</a:t>
            </a:r>
            <a:r>
              <a:rPr lang="hu-HU" sz="1600" b="1" dirty="0" smtClean="0">
                <a:latin typeface="GreekC"/>
                <a:cs typeface="Arial" charset="0"/>
              </a:rPr>
              <a:t>=B∙Z</a:t>
            </a:r>
            <a:endParaRPr lang="hu-HU" sz="1600" b="1" baseline="-25000" dirty="0">
              <a:latin typeface="GreekC"/>
            </a:endParaRPr>
          </a:p>
        </p:txBody>
      </p:sp>
      <p:sp>
        <p:nvSpPr>
          <p:cNvPr id="46" name="Szövegdoboz 45"/>
          <p:cNvSpPr txBox="1"/>
          <p:nvPr/>
        </p:nvSpPr>
        <p:spPr>
          <a:xfrm rot="20721843">
            <a:off x="2581152" y="4292337"/>
            <a:ext cx="1101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P(F|B)=1/3</a:t>
            </a:r>
            <a:endParaRPr lang="hu-HU" sz="1600" dirty="0"/>
          </a:p>
        </p:txBody>
      </p:sp>
      <p:sp>
        <p:nvSpPr>
          <p:cNvPr id="47" name="Szövegdoboz 46"/>
          <p:cNvSpPr txBox="1"/>
          <p:nvPr/>
        </p:nvSpPr>
        <p:spPr>
          <a:xfrm rot="20199173">
            <a:off x="945787" y="340860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P(A)=1/2</a:t>
            </a:r>
            <a:endParaRPr lang="hu-HU" sz="1600" dirty="0"/>
          </a:p>
        </p:txBody>
      </p:sp>
      <p:sp>
        <p:nvSpPr>
          <p:cNvPr id="48" name="Szövegdoboz 47"/>
          <p:cNvSpPr txBox="1"/>
          <p:nvPr/>
        </p:nvSpPr>
        <p:spPr>
          <a:xfrm rot="1439926">
            <a:off x="952550" y="467098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P(B)=1/2</a:t>
            </a:r>
            <a:endParaRPr lang="hu-HU" sz="1600" dirty="0"/>
          </a:p>
        </p:txBody>
      </p:sp>
      <p:sp>
        <p:nvSpPr>
          <p:cNvPr id="49" name="Szövegdoboz 48"/>
          <p:cNvSpPr txBox="1"/>
          <p:nvPr/>
        </p:nvSpPr>
        <p:spPr>
          <a:xfrm rot="20721843">
            <a:off x="2538567" y="2870008"/>
            <a:ext cx="1218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P(F|A)=2/5</a:t>
            </a:r>
            <a:endParaRPr lang="hu-HU" sz="1600" dirty="0"/>
          </a:p>
        </p:txBody>
      </p:sp>
      <p:sp>
        <p:nvSpPr>
          <p:cNvPr id="50" name="Szövegdoboz 49"/>
          <p:cNvSpPr txBox="1"/>
          <p:nvPr/>
        </p:nvSpPr>
        <p:spPr>
          <a:xfrm rot="994971">
            <a:off x="2434736" y="3667825"/>
            <a:ext cx="1218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P(Z|A)=3/5</a:t>
            </a:r>
            <a:endParaRPr lang="hu-HU" sz="1600" dirty="0"/>
          </a:p>
        </p:txBody>
      </p:sp>
      <p:sp>
        <p:nvSpPr>
          <p:cNvPr id="51" name="Szövegdoboz 50"/>
          <p:cNvSpPr txBox="1"/>
          <p:nvPr/>
        </p:nvSpPr>
        <p:spPr>
          <a:xfrm rot="808459">
            <a:off x="2587136" y="5107986"/>
            <a:ext cx="1218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P(Z|B)=2/3</a:t>
            </a:r>
            <a:endParaRPr lang="hu-HU" sz="1600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5868144" y="29969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P(A∙F)=1/2∙</a:t>
            </a:r>
            <a:r>
              <a:rPr lang="hu-HU" dirty="0" err="1" smtClean="0"/>
              <a:t>2</a:t>
            </a:r>
            <a:r>
              <a:rPr lang="hu-HU" dirty="0" smtClean="0"/>
              <a:t>/5=1/5</a:t>
            </a:r>
            <a:endParaRPr lang="hu-HU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5868144" y="363573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P(A∙Z)=1/2∙3/5=3/10</a:t>
            </a:r>
            <a:endParaRPr lang="hu-HU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5868144" y="43651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P(B∙F)=1/2∙1/3=1/6</a:t>
            </a:r>
            <a:endParaRPr lang="hu-HU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5868144" y="50038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P(B∙Z)=1/2∙</a:t>
            </a:r>
            <a:r>
              <a:rPr lang="hu-HU" dirty="0" err="1" smtClean="0"/>
              <a:t>2</a:t>
            </a:r>
            <a:r>
              <a:rPr lang="hu-HU" dirty="0" smtClean="0"/>
              <a:t>/3=1/3</a:t>
            </a:r>
            <a:endParaRPr lang="hu-HU" dirty="0"/>
          </a:p>
        </p:txBody>
      </p:sp>
      <p:graphicFrame>
        <p:nvGraphicFramePr>
          <p:cNvPr id="56" name="Objektum 55"/>
          <p:cNvGraphicFramePr>
            <a:graphicFrameLocks noChangeAspect="1"/>
          </p:cNvGraphicFramePr>
          <p:nvPr/>
        </p:nvGraphicFramePr>
        <p:xfrm>
          <a:off x="1979712" y="6093296"/>
          <a:ext cx="43211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2717640" imgH="393480" progId="Equation.3">
                  <p:embed/>
                </p:oleObj>
              </mc:Choice>
              <mc:Fallback>
                <p:oleObj name="Equation" r:id="rId3" imgW="271764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6093296"/>
                        <a:ext cx="4321175" cy="62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12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4" grpId="0" animBg="1"/>
      <p:bldP spid="17" grpId="0" animBg="1"/>
      <p:bldP spid="19" grpId="0" animBg="1"/>
      <p:bldP spid="21" grpId="0" animBg="1"/>
      <p:bldP spid="23" grpId="0" animBg="1"/>
      <p:bldP spid="25" grpId="0"/>
      <p:bldP spid="26" grpId="0"/>
      <p:bldP spid="27" grpId="0"/>
      <p:bldP spid="28" grpId="0"/>
      <p:bldP spid="29" grpId="0"/>
      <p:bldP spid="37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44624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Inverz fa diagram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42"/>
          <p:cNvSpPr txBox="1">
            <a:spLocks noChangeArrowheads="1"/>
          </p:cNvSpPr>
          <p:nvPr/>
        </p:nvSpPr>
        <p:spPr bwMode="auto">
          <a:xfrm>
            <a:off x="5076825" y="3223419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A</a:t>
            </a:r>
            <a:endParaRPr lang="hu-HU" sz="1400" b="1" dirty="0"/>
          </a:p>
        </p:txBody>
      </p:sp>
      <p:sp>
        <p:nvSpPr>
          <p:cNvPr id="4" name="Text Box 43"/>
          <p:cNvSpPr txBox="1">
            <a:spLocks noChangeArrowheads="1"/>
          </p:cNvSpPr>
          <p:nvPr/>
        </p:nvSpPr>
        <p:spPr bwMode="auto">
          <a:xfrm>
            <a:off x="5075238" y="3872706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B</a:t>
            </a:r>
            <a:endParaRPr lang="hu-HU" sz="1400" b="1" dirty="0"/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3203575" y="3512344"/>
            <a:ext cx="866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Fekete</a:t>
            </a: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3275013" y="4952206"/>
            <a:ext cx="936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Zöld</a:t>
            </a:r>
            <a:endParaRPr lang="hu-HU" sz="1400" b="1" dirty="0"/>
          </a:p>
        </p:txBody>
      </p:sp>
      <p:sp>
        <p:nvSpPr>
          <p:cNvPr id="7" name="Line 46"/>
          <p:cNvSpPr>
            <a:spLocks noChangeShapeType="1"/>
          </p:cNvSpPr>
          <p:nvPr/>
        </p:nvSpPr>
        <p:spPr bwMode="auto">
          <a:xfrm flipV="1">
            <a:off x="1908175" y="3739356"/>
            <a:ext cx="12954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V="1">
            <a:off x="3922713" y="3378994"/>
            <a:ext cx="10795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1" name="Line 52"/>
          <p:cNvSpPr>
            <a:spLocks noChangeShapeType="1"/>
          </p:cNvSpPr>
          <p:nvPr/>
        </p:nvSpPr>
        <p:spPr bwMode="auto">
          <a:xfrm flipV="1">
            <a:off x="3994150" y="4814094"/>
            <a:ext cx="10080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" name="Line 54"/>
          <p:cNvSpPr>
            <a:spLocks noChangeShapeType="1"/>
          </p:cNvSpPr>
          <p:nvPr/>
        </p:nvSpPr>
        <p:spPr bwMode="auto">
          <a:xfrm>
            <a:off x="1908175" y="4448969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" name="Line 56"/>
          <p:cNvSpPr>
            <a:spLocks noChangeShapeType="1"/>
          </p:cNvSpPr>
          <p:nvPr/>
        </p:nvSpPr>
        <p:spPr bwMode="auto">
          <a:xfrm>
            <a:off x="3992563" y="5174456"/>
            <a:ext cx="100965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7" name="Line 58"/>
          <p:cNvSpPr>
            <a:spLocks noChangeShapeType="1"/>
          </p:cNvSpPr>
          <p:nvPr/>
        </p:nvSpPr>
        <p:spPr bwMode="auto">
          <a:xfrm>
            <a:off x="3921125" y="3734594"/>
            <a:ext cx="10080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" name="Text Box 60"/>
          <p:cNvSpPr txBox="1">
            <a:spLocks noChangeArrowheads="1"/>
          </p:cNvSpPr>
          <p:nvPr/>
        </p:nvSpPr>
        <p:spPr bwMode="auto">
          <a:xfrm>
            <a:off x="6154738" y="3134519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GreekC"/>
                <a:cs typeface="Arial" charset="0"/>
              </a:rPr>
              <a:t>ω </a:t>
            </a:r>
            <a:r>
              <a:rPr lang="hu-HU" b="1" baseline="-25000">
                <a:latin typeface="GreekC"/>
                <a:cs typeface="Arial" charset="0"/>
              </a:rPr>
              <a:t>1</a:t>
            </a:r>
            <a:endParaRPr lang="hu-HU" b="1" baseline="-25000">
              <a:latin typeface="GreekC"/>
            </a:endParaRPr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4859338" y="2848769"/>
            <a:ext cx="7207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Doboz</a:t>
            </a:r>
            <a:endParaRPr lang="hu-HU" sz="1400" b="1" dirty="0"/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2843213" y="2848769"/>
            <a:ext cx="1366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/>
              <a:t>A golyó színe</a:t>
            </a:r>
          </a:p>
        </p:txBody>
      </p:sp>
      <p:sp>
        <p:nvSpPr>
          <p:cNvPr id="22" name="Text Box 63"/>
          <p:cNvSpPr txBox="1">
            <a:spLocks noChangeArrowheads="1"/>
          </p:cNvSpPr>
          <p:nvPr/>
        </p:nvSpPr>
        <p:spPr bwMode="auto">
          <a:xfrm>
            <a:off x="5724525" y="2636044"/>
            <a:ext cx="1296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 dirty="0" smtClean="0"/>
              <a:t>Szorzat</a:t>
            </a:r>
            <a:br>
              <a:rPr lang="hu-HU" sz="1400" b="1" dirty="0" smtClean="0"/>
            </a:br>
            <a:r>
              <a:rPr lang="hu-HU" sz="1400" b="1" dirty="0" smtClean="0"/>
              <a:t>események</a:t>
            </a:r>
            <a:endParaRPr lang="hu-HU" sz="1400" b="1" dirty="0"/>
          </a:p>
        </p:txBody>
      </p:sp>
      <p:sp>
        <p:nvSpPr>
          <p:cNvPr id="23" name="Text Box 64"/>
          <p:cNvSpPr txBox="1">
            <a:spLocks noChangeArrowheads="1"/>
          </p:cNvSpPr>
          <p:nvPr/>
        </p:nvSpPr>
        <p:spPr bwMode="auto">
          <a:xfrm>
            <a:off x="6948264" y="2692152"/>
            <a:ext cx="173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 b="1" dirty="0" smtClean="0"/>
              <a:t>Szorzat események valószínűsége</a:t>
            </a:r>
            <a:endParaRPr lang="hu-HU" sz="1400" b="1" dirty="0"/>
          </a:p>
        </p:txBody>
      </p:sp>
      <p:sp>
        <p:nvSpPr>
          <p:cNvPr id="25" name="Text Box 66"/>
          <p:cNvSpPr txBox="1">
            <a:spLocks noChangeArrowheads="1"/>
          </p:cNvSpPr>
          <p:nvPr/>
        </p:nvSpPr>
        <p:spPr bwMode="auto">
          <a:xfrm>
            <a:off x="107950" y="476672"/>
            <a:ext cx="8964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600" dirty="0" smtClean="0"/>
              <a:t>A </a:t>
            </a:r>
            <a:r>
              <a:rPr lang="hu-HU" sz="1600" dirty="0"/>
              <a:t>példában kérdezett </a:t>
            </a:r>
            <a:r>
              <a:rPr lang="hu-HU" sz="1600" dirty="0" smtClean="0"/>
              <a:t>P(„A”|F) </a:t>
            </a:r>
            <a:r>
              <a:rPr lang="hu-HU" sz="1600" dirty="0"/>
              <a:t>fordított vagy </a:t>
            </a:r>
            <a:r>
              <a:rPr lang="hu-HU" sz="1600" b="1" dirty="0"/>
              <a:t>inverz feltételes </a:t>
            </a:r>
            <a:r>
              <a:rPr lang="hu-HU" sz="1600" b="1" dirty="0" smtClean="0"/>
              <a:t>valószínűség</a:t>
            </a:r>
            <a:r>
              <a:rPr lang="hu-HU" sz="1600" dirty="0" smtClean="0"/>
              <a:t> számítását a következő képletek adják meg</a:t>
            </a:r>
            <a:endParaRPr lang="hu-HU" sz="1600" dirty="0"/>
          </a:p>
        </p:txBody>
      </p:sp>
      <p:sp>
        <p:nvSpPr>
          <p:cNvPr id="26" name="Text Box 67"/>
          <p:cNvSpPr txBox="1">
            <a:spLocks noChangeArrowheads="1"/>
          </p:cNvSpPr>
          <p:nvPr/>
        </p:nvSpPr>
        <p:spPr bwMode="auto">
          <a:xfrm>
            <a:off x="6154738" y="3855244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GreekC"/>
                <a:cs typeface="Arial" charset="0"/>
              </a:rPr>
              <a:t>ω </a:t>
            </a:r>
            <a:r>
              <a:rPr lang="hu-HU" b="1" baseline="-25000">
                <a:latin typeface="GreekC"/>
                <a:cs typeface="Arial" charset="0"/>
              </a:rPr>
              <a:t>3</a:t>
            </a:r>
            <a:endParaRPr lang="hu-HU" b="1" baseline="-25000">
              <a:latin typeface="GreekC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/>
        </p:nvSpPr>
        <p:spPr bwMode="auto">
          <a:xfrm>
            <a:off x="6154738" y="4574381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GreekC"/>
                <a:cs typeface="Arial" charset="0"/>
              </a:rPr>
              <a:t>ω </a:t>
            </a:r>
            <a:r>
              <a:rPr lang="hu-HU" b="1" baseline="-25000">
                <a:latin typeface="GreekC"/>
                <a:cs typeface="Arial" charset="0"/>
              </a:rPr>
              <a:t>2</a:t>
            </a:r>
            <a:endParaRPr lang="hu-HU" b="1" baseline="-25000">
              <a:latin typeface="GreekC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/>
        </p:nvSpPr>
        <p:spPr bwMode="auto">
          <a:xfrm>
            <a:off x="6154738" y="5295106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>
                <a:latin typeface="GreekC"/>
                <a:cs typeface="Arial" charset="0"/>
              </a:rPr>
              <a:t>ω </a:t>
            </a:r>
            <a:r>
              <a:rPr lang="hu-HU" b="1" baseline="-25000">
                <a:latin typeface="GreekC"/>
                <a:cs typeface="Arial" charset="0"/>
              </a:rPr>
              <a:t>4</a:t>
            </a:r>
            <a:endParaRPr lang="hu-HU" b="1" baseline="-25000">
              <a:latin typeface="GreekC"/>
            </a:endParaRPr>
          </a:p>
        </p:txBody>
      </p:sp>
      <p:sp>
        <p:nvSpPr>
          <p:cNvPr id="32" name="Text Box 73"/>
          <p:cNvSpPr txBox="1">
            <a:spLocks noChangeArrowheads="1"/>
          </p:cNvSpPr>
          <p:nvPr/>
        </p:nvSpPr>
        <p:spPr bwMode="auto">
          <a:xfrm>
            <a:off x="179263" y="1909961"/>
            <a:ext cx="87852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1400" dirty="0"/>
              <a:t>Az eredeti fa diagram éleire- a második fázisban - a golyók színének valószínűségét írtuk, feltéve, hogy ismerjük az urna kihúzását. </a:t>
            </a:r>
            <a:r>
              <a:rPr lang="hu-HU" sz="1400" dirty="0" smtClean="0"/>
              <a:t>Az </a:t>
            </a:r>
            <a:r>
              <a:rPr lang="hu-HU" sz="1400" b="1" dirty="0" smtClean="0"/>
              <a:t>inverz </a:t>
            </a:r>
            <a:r>
              <a:rPr lang="hu-HU" sz="1400" b="1" dirty="0"/>
              <a:t>fa diagram</a:t>
            </a:r>
            <a:r>
              <a:rPr lang="hu-HU" sz="1400" dirty="0"/>
              <a:t> második </a:t>
            </a:r>
            <a:r>
              <a:rPr lang="hu-HU" sz="1400" dirty="0" smtClean="0"/>
              <a:t>oszlopában </a:t>
            </a:r>
            <a:r>
              <a:rPr lang="hu-HU" sz="1400" dirty="0"/>
              <a:t>az éleken </a:t>
            </a:r>
            <a:r>
              <a:rPr lang="hu-HU" sz="1400" dirty="0" smtClean="0"/>
              <a:t>a fordított</a:t>
            </a:r>
            <a:r>
              <a:rPr lang="hu-HU" sz="1400" b="1" dirty="0" smtClean="0"/>
              <a:t> </a:t>
            </a:r>
            <a:r>
              <a:rPr lang="hu-HU" sz="1400" b="1" dirty="0"/>
              <a:t>feltételes valószínűségeket</a:t>
            </a:r>
            <a:r>
              <a:rPr lang="hu-HU" sz="1400" dirty="0"/>
              <a:t>  vagy </a:t>
            </a:r>
            <a:r>
              <a:rPr lang="hu-HU" sz="1400" b="1" dirty="0" err="1"/>
              <a:t>Bayes-</a:t>
            </a:r>
            <a:r>
              <a:rPr lang="hu-HU" sz="1400" b="1" dirty="0"/>
              <a:t> valószínűségeket</a:t>
            </a:r>
            <a:r>
              <a:rPr lang="hu-HU" sz="1400" dirty="0"/>
              <a:t> tüntetjük fel. Vagyis </a:t>
            </a:r>
            <a:r>
              <a:rPr lang="hu-HU" sz="1400" dirty="0" smtClean="0"/>
              <a:t>a doboz húzás valószínűségét </a:t>
            </a:r>
            <a:r>
              <a:rPr lang="hu-HU" sz="1400" dirty="0"/>
              <a:t>írjuk az élekre, feltéve hogy ismerjük a golyó </a:t>
            </a:r>
            <a:r>
              <a:rPr lang="hu-HU" sz="1400" dirty="0" smtClean="0"/>
              <a:t>színét.</a:t>
            </a:r>
            <a:endParaRPr lang="hu-HU" sz="1400" dirty="0"/>
          </a:p>
        </p:txBody>
      </p:sp>
      <p:sp>
        <p:nvSpPr>
          <p:cNvPr id="34" name="Text Box 75"/>
          <p:cNvSpPr txBox="1">
            <a:spLocks noChangeArrowheads="1"/>
          </p:cNvSpPr>
          <p:nvPr/>
        </p:nvSpPr>
        <p:spPr bwMode="auto">
          <a:xfrm>
            <a:off x="250825" y="3945731"/>
            <a:ext cx="1584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/>
              <a:t>Inverz fa diagram</a:t>
            </a:r>
          </a:p>
        </p:txBody>
      </p:sp>
      <p:sp>
        <p:nvSpPr>
          <p:cNvPr id="35" name="Text Box 76"/>
          <p:cNvSpPr txBox="1">
            <a:spLocks noChangeArrowheads="1"/>
          </p:cNvSpPr>
          <p:nvPr/>
        </p:nvSpPr>
        <p:spPr bwMode="auto">
          <a:xfrm>
            <a:off x="5078413" y="4645819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 smtClean="0"/>
              <a:t>A</a:t>
            </a:r>
            <a:endParaRPr lang="hu-HU" sz="1400" b="1" dirty="0"/>
          </a:p>
        </p:txBody>
      </p:sp>
      <p:sp>
        <p:nvSpPr>
          <p:cNvPr id="36" name="Text Box 77"/>
          <p:cNvSpPr txBox="1">
            <a:spLocks noChangeArrowheads="1"/>
          </p:cNvSpPr>
          <p:nvPr/>
        </p:nvSpPr>
        <p:spPr bwMode="auto">
          <a:xfrm>
            <a:off x="5076825" y="5295106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b="1" dirty="0"/>
              <a:t>B</a:t>
            </a:r>
          </a:p>
        </p:txBody>
      </p:sp>
      <p:sp>
        <p:nvSpPr>
          <p:cNvPr id="37" name="Text Box 78"/>
          <p:cNvSpPr txBox="1">
            <a:spLocks noChangeArrowheads="1"/>
          </p:cNvSpPr>
          <p:nvPr/>
        </p:nvSpPr>
        <p:spPr bwMode="auto">
          <a:xfrm>
            <a:off x="0" y="5807347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/>
              <a:t>Az inverz fa </a:t>
            </a:r>
            <a:r>
              <a:rPr lang="hu-HU" sz="1600" dirty="0" smtClean="0"/>
              <a:t>11/30 valószínűségét </a:t>
            </a:r>
            <a:r>
              <a:rPr lang="hu-HU" sz="1600" dirty="0"/>
              <a:t>következőképpen kapjuk: az eredeti fa „fekete” sorainak valószínűségeit kell összeadni P(</a:t>
            </a:r>
            <a:r>
              <a:rPr lang="el-GR" sz="1600" b="1" dirty="0">
                <a:latin typeface="GreekC"/>
                <a:cs typeface="Arial" charset="0"/>
              </a:rPr>
              <a:t>ω </a:t>
            </a:r>
            <a:r>
              <a:rPr lang="hu-HU" sz="1600" baseline="-25000" dirty="0"/>
              <a:t>1</a:t>
            </a:r>
            <a:r>
              <a:rPr lang="hu-HU" sz="1600" dirty="0"/>
              <a:t>+</a:t>
            </a:r>
            <a:r>
              <a:rPr lang="el-GR" sz="1600" b="1" dirty="0">
                <a:latin typeface="GreekC"/>
                <a:cs typeface="Arial" charset="0"/>
              </a:rPr>
              <a:t>ω </a:t>
            </a:r>
            <a:r>
              <a:rPr lang="hu-HU" sz="1600" baseline="-25000" dirty="0"/>
              <a:t>3</a:t>
            </a:r>
            <a:r>
              <a:rPr lang="hu-HU" sz="1600" dirty="0"/>
              <a:t>)=P(</a:t>
            </a:r>
            <a:r>
              <a:rPr lang="el-GR" sz="1600" b="1" dirty="0">
                <a:latin typeface="GreekC"/>
                <a:cs typeface="Arial" charset="0"/>
              </a:rPr>
              <a:t>ω</a:t>
            </a:r>
            <a:r>
              <a:rPr lang="hu-HU" sz="1600" baseline="-25000" dirty="0"/>
              <a:t>1</a:t>
            </a:r>
            <a:r>
              <a:rPr lang="hu-HU" sz="1600" dirty="0"/>
              <a:t>)+P(</a:t>
            </a:r>
            <a:r>
              <a:rPr lang="el-GR" sz="1600" b="1" dirty="0">
                <a:latin typeface="GreekC"/>
                <a:cs typeface="Arial" charset="0"/>
              </a:rPr>
              <a:t>ω</a:t>
            </a:r>
            <a:r>
              <a:rPr lang="hu-HU" sz="1600" baseline="-25000" dirty="0"/>
              <a:t>3</a:t>
            </a:r>
            <a:r>
              <a:rPr lang="hu-HU" sz="1600" dirty="0"/>
              <a:t>)=</a:t>
            </a:r>
            <a:r>
              <a:rPr lang="hu-HU" sz="1600" dirty="0" smtClean="0"/>
              <a:t>1/5+1/6=11/30</a:t>
            </a:r>
            <a:r>
              <a:rPr lang="hu-HU" sz="1600" dirty="0"/>
              <a:t>. Az </a:t>
            </a:r>
            <a:r>
              <a:rPr lang="hu-HU" sz="1600" dirty="0" smtClean="0"/>
              <a:t>x=6/11 </a:t>
            </a:r>
            <a:r>
              <a:rPr lang="hu-HU" sz="1600" dirty="0"/>
              <a:t>feltételes valószínűség a                      egyenlet megoldása.  Így P</a:t>
            </a:r>
            <a:r>
              <a:rPr lang="hu-HU" sz="1600" dirty="0" smtClean="0"/>
              <a:t>(„A”|F)=6/11, amit a fenti számítás során kaptunk</a:t>
            </a:r>
            <a:r>
              <a:rPr lang="hu-HU" sz="1600" dirty="0"/>
              <a:t>.</a:t>
            </a:r>
          </a:p>
        </p:txBody>
      </p:sp>
      <p:graphicFrame>
        <p:nvGraphicFramePr>
          <p:cNvPr id="39" name="Objektum 38"/>
          <p:cNvGraphicFramePr>
            <a:graphicFrameLocks noChangeAspect="1"/>
          </p:cNvGraphicFramePr>
          <p:nvPr/>
        </p:nvGraphicFramePr>
        <p:xfrm>
          <a:off x="915541" y="828703"/>
          <a:ext cx="6752803" cy="1088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4736880" imgH="761760" progId="Equation.3">
                  <p:embed/>
                </p:oleObj>
              </mc:Choice>
              <mc:Fallback>
                <p:oleObj name="Equation" r:id="rId3" imgW="4736880" imgH="7617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541" y="828703"/>
                        <a:ext cx="6752803" cy="10881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Szövegdoboz 39"/>
          <p:cNvSpPr txBox="1"/>
          <p:nvPr/>
        </p:nvSpPr>
        <p:spPr>
          <a:xfrm rot="20199173">
            <a:off x="1926169" y="3507327"/>
            <a:ext cx="1187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P(F)=11/30</a:t>
            </a:r>
            <a:endParaRPr lang="hu-HU" sz="1600" dirty="0"/>
          </a:p>
        </p:txBody>
      </p:sp>
      <p:sp>
        <p:nvSpPr>
          <p:cNvPr id="41" name="Szövegdoboz 40"/>
          <p:cNvSpPr txBox="1"/>
          <p:nvPr/>
        </p:nvSpPr>
        <p:spPr>
          <a:xfrm rot="1571068">
            <a:off x="1854746" y="480079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P(Z)=19/30</a:t>
            </a:r>
            <a:endParaRPr lang="hu-HU" sz="1600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7092280" y="31409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P(A∙F)=1/5</a:t>
            </a:r>
            <a:endParaRPr lang="hu-HU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7164288" y="45811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P(A∙Z)=3/10</a:t>
            </a:r>
            <a:endParaRPr lang="hu-HU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7164288" y="38517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P(B∙F)=1/6</a:t>
            </a:r>
            <a:endParaRPr lang="hu-HU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7092280" y="52919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P(B∙Z)=1/3</a:t>
            </a:r>
            <a:endParaRPr lang="hu-HU" dirty="0"/>
          </a:p>
        </p:txBody>
      </p:sp>
      <p:graphicFrame>
        <p:nvGraphicFramePr>
          <p:cNvPr id="46" name="Objektum 45"/>
          <p:cNvGraphicFramePr>
            <a:graphicFrameLocks noChangeAspect="1"/>
          </p:cNvGraphicFramePr>
          <p:nvPr/>
        </p:nvGraphicFramePr>
        <p:xfrm>
          <a:off x="7668344" y="6021288"/>
          <a:ext cx="79673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622080" imgH="393480" progId="Equation.3">
                  <p:embed/>
                </p:oleObj>
              </mc:Choice>
              <mc:Fallback>
                <p:oleObj name="Equation" r:id="rId5" imgW="6220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6021288"/>
                        <a:ext cx="79673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ktum 46"/>
          <p:cNvGraphicFramePr>
            <a:graphicFrameLocks noChangeAspect="1"/>
          </p:cNvGraphicFramePr>
          <p:nvPr/>
        </p:nvGraphicFramePr>
        <p:xfrm>
          <a:off x="4283968" y="2996952"/>
          <a:ext cx="218347" cy="4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7" imgW="190440" imgH="393480" progId="Equation.3">
                  <p:embed/>
                </p:oleObj>
              </mc:Choice>
              <mc:Fallback>
                <p:oleObj name="Equation" r:id="rId7" imgW="19044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996952"/>
                        <a:ext cx="218347" cy="45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4211960" y="3861048"/>
          <a:ext cx="2174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9" imgW="190440" imgH="393480" progId="Equation.3">
                  <p:embed/>
                </p:oleObj>
              </mc:Choice>
              <mc:Fallback>
                <p:oleObj name="Equation" r:id="rId9" imgW="19044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861048"/>
                        <a:ext cx="2174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4349750" y="4418013"/>
          <a:ext cx="2317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1" imgW="203040" imgH="393480" progId="Equation.3">
                  <p:embed/>
                </p:oleObj>
              </mc:Choice>
              <mc:Fallback>
                <p:oleObj name="Equation" r:id="rId11" imgW="20304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0" y="4418013"/>
                        <a:ext cx="2317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4412233" y="5301208"/>
          <a:ext cx="2317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3" imgW="203040" imgH="393480" progId="Equation.3">
                  <p:embed/>
                </p:oleObj>
              </mc:Choice>
              <mc:Fallback>
                <p:oleObj name="Equation" r:id="rId13" imgW="20304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233" y="5301208"/>
                        <a:ext cx="2317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13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32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18891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fa és inverz fa diagram alkalmazására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43"/>
          <p:cNvSpPr txBox="1">
            <a:spLocks noChangeArrowheads="1"/>
          </p:cNvSpPr>
          <p:nvPr/>
        </p:nvSpPr>
        <p:spPr bwMode="auto">
          <a:xfrm>
            <a:off x="71438" y="852488"/>
            <a:ext cx="896461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Egy orvos a betegén elvégez egy tesztet bizonyos típusú rák megállapítása érdekében. Mielőtt a teszt eredményét tudná az orvos, előzetesen már ismeri a következő </a:t>
            </a:r>
            <a:r>
              <a:rPr lang="hu-HU" b="1" dirty="0"/>
              <a:t>statisztikai adatok</a:t>
            </a:r>
            <a:r>
              <a:rPr lang="hu-HU" dirty="0"/>
              <a:t>at: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Both"/>
            </a:pPr>
            <a:r>
              <a:rPr lang="hu-HU" dirty="0"/>
              <a:t>Átlagosan 1000 emberből kb. 1 ember kapja meg ezt a fajta betegséget.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Both"/>
            </a:pPr>
            <a:r>
              <a:rPr lang="hu-HU" dirty="0"/>
              <a:t>A gyakorlat azt mutatja, hogy a rákos betegek 99%-ánál a teszt pozitív, tehát kimutatja a rák jelenlétét.</a:t>
            </a:r>
          </a:p>
          <a:p>
            <a:pPr marL="342900" indent="-342900" algn="just">
              <a:spcBef>
                <a:spcPct val="50000"/>
              </a:spcBef>
              <a:buFontTx/>
              <a:buAutoNum type="alphaLcParenBoth"/>
            </a:pPr>
            <a:r>
              <a:rPr lang="hu-HU" dirty="0"/>
              <a:t> A teszt az egészséges emberek 95%-ánál negatív, tehát nem jelzi a  rák jelenlétét!</a:t>
            </a:r>
          </a:p>
          <a:p>
            <a:pPr algn="just">
              <a:spcBef>
                <a:spcPct val="50000"/>
              </a:spcBef>
            </a:pPr>
            <a:r>
              <a:rPr lang="hu-HU" dirty="0"/>
              <a:t>Ha tudja az orvos, hogy egy </a:t>
            </a:r>
            <a:r>
              <a:rPr lang="hu-HU" b="1" dirty="0"/>
              <a:t>teszt pozitív</a:t>
            </a:r>
            <a:r>
              <a:rPr lang="hu-HU" dirty="0"/>
              <a:t>, akkor vajon mekkora valószínűséggel mondhatja az illetőnek, hogy </a:t>
            </a:r>
            <a:r>
              <a:rPr lang="hu-HU" b="1" dirty="0"/>
              <a:t>valóban rákos</a:t>
            </a:r>
            <a:r>
              <a:rPr lang="hu-HU" dirty="0"/>
              <a:t> beteg? </a:t>
            </a:r>
          </a:p>
        </p:txBody>
      </p:sp>
      <p:sp>
        <p:nvSpPr>
          <p:cNvPr id="4" name="Text Box 44"/>
          <p:cNvSpPr txBox="1">
            <a:spLocks noChangeArrowheads="1"/>
          </p:cNvSpPr>
          <p:nvPr/>
        </p:nvSpPr>
        <p:spPr bwMode="auto">
          <a:xfrm>
            <a:off x="107950" y="4076700"/>
            <a:ext cx="8964613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Megoldás</a:t>
            </a:r>
          </a:p>
          <a:p>
            <a:pPr algn="just">
              <a:spcBef>
                <a:spcPct val="50000"/>
              </a:spcBef>
            </a:pPr>
            <a:r>
              <a:rPr lang="hu-HU"/>
              <a:t>Előzetesen kérdezzük meg a hallgatóságot, hogy tippeljen a következő kérdésre </a:t>
            </a:r>
            <a:r>
              <a:rPr lang="hu-HU" b="1"/>
              <a:t>igen</a:t>
            </a:r>
            <a:r>
              <a:rPr lang="hu-HU"/>
              <a:t>nel vagy </a:t>
            </a:r>
            <a:r>
              <a:rPr lang="hu-HU" b="1"/>
              <a:t>nem</a:t>
            </a:r>
            <a:r>
              <a:rPr lang="hu-HU"/>
              <a:t>mel:</a:t>
            </a:r>
          </a:p>
          <a:p>
            <a:pPr>
              <a:spcBef>
                <a:spcPct val="50000"/>
              </a:spcBef>
            </a:pPr>
            <a:r>
              <a:rPr lang="hu-HU"/>
              <a:t>Pozitív teszt esetén </a:t>
            </a:r>
            <a:r>
              <a:rPr lang="hu-HU" b="1"/>
              <a:t>50% -nál nagyobb-e</a:t>
            </a:r>
            <a:r>
              <a:rPr lang="hu-HU"/>
              <a:t> annak valószínűsége, hogy az illető </a:t>
            </a:r>
            <a:r>
              <a:rPr lang="hu-HU" b="1"/>
              <a:t>rákos</a:t>
            </a:r>
            <a:r>
              <a:rPr lang="hu-HU"/>
              <a:t>?</a:t>
            </a:r>
          </a:p>
        </p:txBody>
      </p:sp>
      <p:sp>
        <p:nvSpPr>
          <p:cNvPr id="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14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107950" y="6188794"/>
            <a:ext cx="8964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/>
              <a:t>Számítsuk ki a hányadost                                                      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7950" y="908050"/>
            <a:ext cx="8964613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Jelöljük a feladatban szereplő eseményeket a következőképpen: </a:t>
            </a:r>
          </a:p>
          <a:p>
            <a:pPr>
              <a:spcBef>
                <a:spcPct val="50000"/>
              </a:spcBef>
            </a:pPr>
            <a:r>
              <a:rPr lang="hu-HU" dirty="0"/>
              <a:t>R={ az illető rákos beteg} , +={ az illető tesztje pozitív }  ,  </a:t>
            </a:r>
            <a:r>
              <a:rPr lang="hu-HU" dirty="0">
                <a:cs typeface="Arial" pitchFamily="34" charset="0"/>
              </a:rPr>
              <a:t>−</a:t>
            </a:r>
            <a:r>
              <a:rPr lang="hu-HU" dirty="0"/>
              <a:t>={ az illető tesztje negatív }.</a:t>
            </a:r>
          </a:p>
          <a:p>
            <a:pPr>
              <a:spcBef>
                <a:spcPct val="50000"/>
              </a:spcBef>
            </a:pPr>
            <a:r>
              <a:rPr lang="hu-HU" dirty="0"/>
              <a:t> Statisztikai adatok alapján ismertek a következő valószínűségek</a:t>
            </a:r>
          </a:p>
          <a:p>
            <a:pPr>
              <a:spcBef>
                <a:spcPct val="50000"/>
              </a:spcBef>
            </a:pPr>
            <a:r>
              <a:rPr lang="hu-HU" dirty="0"/>
              <a:t>P(R)= 0.001 ,                    ,  </a:t>
            </a:r>
            <a:r>
              <a:rPr lang="hu-HU" dirty="0" smtClean="0"/>
              <a:t>        P</a:t>
            </a:r>
            <a:r>
              <a:rPr lang="hu-HU" dirty="0"/>
              <a:t>(+| R) = 0.99 ,  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1601788" y="2147888"/>
          <a:ext cx="12223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3" imgW="876240" imgH="304560" progId="">
                  <p:embed/>
                </p:oleObj>
              </mc:Choice>
              <mc:Fallback>
                <p:oleObj name="Equation" r:id="rId3" imgW="876240" imgH="30456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147888"/>
                        <a:ext cx="12223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4662488" y="2124075"/>
          <a:ext cx="14398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5" imgW="965160" imgH="304560" progId="">
                  <p:embed/>
                </p:oleObj>
              </mc:Choice>
              <mc:Fallback>
                <p:oleObj name="Equation" r:id="rId5" imgW="965160" imgH="30456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2124075"/>
                        <a:ext cx="1439862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1438" y="2565400"/>
            <a:ext cx="8964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Ezek alapján kiszámíthatjuk, hogy  P(</a:t>
            </a:r>
            <a:r>
              <a:rPr lang="hu-HU">
                <a:cs typeface="Arial" pitchFamily="34" charset="0"/>
              </a:rPr>
              <a:t>−| R)= 0.01 és                         .  </a:t>
            </a: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5489575" y="2541588"/>
          <a:ext cx="14589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7" imgW="977760" imgH="304560" progId="">
                  <p:embed/>
                </p:oleObj>
              </mc:Choice>
              <mc:Fallback>
                <p:oleObj name="Equation" r:id="rId7" imgW="977760" imgH="30456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2541588"/>
                        <a:ext cx="1458913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2889250"/>
            <a:ext cx="89646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A feladat kérdése a </a:t>
            </a:r>
            <a:r>
              <a:rPr lang="hu-HU" b="1" dirty="0"/>
              <a:t>P(R</a:t>
            </a:r>
            <a:r>
              <a:rPr lang="hu-HU" b="1" dirty="0">
                <a:cs typeface="Arial" pitchFamily="34" charset="0"/>
              </a:rPr>
              <a:t>| +)</a:t>
            </a:r>
            <a:r>
              <a:rPr lang="hu-HU" dirty="0">
                <a:cs typeface="Arial" pitchFamily="34" charset="0"/>
              </a:rPr>
              <a:t> feltételes valószínűség kiszámítása! Vagyis ha tudjuk, hogy a teszt pozitív, akkor milyen valószínűséggel állíthatjuk, hogy az illető rákos beteg?</a:t>
            </a:r>
          </a:p>
          <a:p>
            <a:pPr>
              <a:spcBef>
                <a:spcPct val="50000"/>
              </a:spcBef>
            </a:pPr>
            <a:r>
              <a:rPr lang="hu-HU" sz="1600" dirty="0">
                <a:cs typeface="Arial" pitchFamily="34" charset="0"/>
              </a:rPr>
              <a:t>Definíció alapján                             </a:t>
            </a:r>
            <a:r>
              <a:rPr lang="hu-HU" sz="1600" dirty="0" smtClean="0">
                <a:cs typeface="Arial" pitchFamily="34" charset="0"/>
              </a:rPr>
              <a:t>    . </a:t>
            </a:r>
            <a:r>
              <a:rPr lang="hu-HU" sz="1600" dirty="0">
                <a:cs typeface="Arial" pitchFamily="34" charset="0"/>
              </a:rPr>
              <a:t>Számítsuk ki a számlálót és a nevezőt, majd a hányadost!</a:t>
            </a:r>
          </a:p>
        </p:txBody>
      </p:sp>
      <p:graphicFrame>
        <p:nvGraphicFramePr>
          <p:cNvPr id="9" name="Object 19"/>
          <p:cNvGraphicFramePr>
            <a:graphicFrameLocks noChangeAspect="1"/>
          </p:cNvGraphicFramePr>
          <p:nvPr/>
        </p:nvGraphicFramePr>
        <p:xfrm>
          <a:off x="1475656" y="3540497"/>
          <a:ext cx="15113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9" imgW="1180800" imgH="419040" progId="">
                  <p:embed/>
                </p:oleObj>
              </mc:Choice>
              <mc:Fallback>
                <p:oleObj name="Equation" r:id="rId9" imgW="1180800" imgH="419040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540497"/>
                        <a:ext cx="15113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566738" y="4174281"/>
          <a:ext cx="295116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Equation" r:id="rId11" imgW="2247840" imgH="419040" progId="">
                  <p:embed/>
                </p:oleObj>
              </mc:Choice>
              <mc:Fallback>
                <p:oleObj name="Equation" r:id="rId11" imgW="2247840" imgH="41904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174281"/>
                        <a:ext cx="2951162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1"/>
          <p:cNvGraphicFramePr>
            <a:graphicFrameLocks noChangeAspect="1"/>
          </p:cNvGraphicFramePr>
          <p:nvPr/>
        </p:nvGraphicFramePr>
        <p:xfrm>
          <a:off x="3762375" y="4309219"/>
          <a:ext cx="26003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quation" r:id="rId13" imgW="1981080" imgH="203040" progId="">
                  <p:embed/>
                </p:oleObj>
              </mc:Choice>
              <mc:Fallback>
                <p:oleObj name="Equation" r:id="rId13" imgW="1981080" imgH="203040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4309219"/>
                        <a:ext cx="260032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2"/>
          <p:cNvGraphicFramePr>
            <a:graphicFrameLocks noChangeAspect="1"/>
          </p:cNvGraphicFramePr>
          <p:nvPr/>
        </p:nvGraphicFramePr>
        <p:xfrm>
          <a:off x="522288" y="4845149"/>
          <a:ext cx="29511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15" imgW="2247840" imgH="457200" progId="">
                  <p:embed/>
                </p:oleObj>
              </mc:Choice>
              <mc:Fallback>
                <p:oleObj name="Equation" r:id="rId15" imgW="2247840" imgH="457200" progId="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4845149"/>
                        <a:ext cx="29511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3"/>
          <p:cNvGraphicFramePr>
            <a:graphicFrameLocks noChangeAspect="1"/>
          </p:cNvGraphicFramePr>
          <p:nvPr/>
        </p:nvGraphicFramePr>
        <p:xfrm>
          <a:off x="3806825" y="4998863"/>
          <a:ext cx="261778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17" imgW="1993680" imgH="241200" progId="">
                  <p:embed/>
                </p:oleObj>
              </mc:Choice>
              <mc:Fallback>
                <p:oleObj name="Equation" r:id="rId17" imgW="1993680" imgH="241200" progId="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4998863"/>
                        <a:ext cx="261778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5"/>
          <p:cNvGraphicFramePr>
            <a:graphicFrameLocks noChangeAspect="1"/>
          </p:cNvGraphicFramePr>
          <p:nvPr/>
        </p:nvGraphicFramePr>
        <p:xfrm>
          <a:off x="792163" y="5515892"/>
          <a:ext cx="76676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19" imgW="5841720" imgH="330120" progId="">
                  <p:embed/>
                </p:oleObj>
              </mc:Choice>
              <mc:Fallback>
                <p:oleObj name="Equation" r:id="rId19" imgW="5841720" imgH="330120" progId="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5515892"/>
                        <a:ext cx="766762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6"/>
          <p:cNvGraphicFramePr>
            <a:graphicFrameLocks noChangeAspect="1"/>
          </p:cNvGraphicFramePr>
          <p:nvPr/>
        </p:nvGraphicFramePr>
        <p:xfrm>
          <a:off x="2681288" y="6093296"/>
          <a:ext cx="31035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5" name="Equation" r:id="rId21" imgW="2425680" imgH="419040" progId="">
                  <p:embed/>
                </p:oleObj>
              </mc:Choice>
              <mc:Fallback>
                <p:oleObj name="Equation" r:id="rId21" imgW="2425680" imgH="419040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6093296"/>
                        <a:ext cx="310356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107950" y="5540722"/>
            <a:ext cx="8964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Ezért                                                       </a:t>
            </a:r>
          </a:p>
        </p:txBody>
      </p:sp>
      <p:sp>
        <p:nvSpPr>
          <p:cNvPr id="17" name="Rectangle 29"/>
          <p:cNvSpPr>
            <a:spLocks noChangeArrowheads="1"/>
          </p:cNvSpPr>
          <p:nvPr/>
        </p:nvSpPr>
        <p:spPr bwMode="auto">
          <a:xfrm>
            <a:off x="431800" y="18891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fa és inverz fa diagram alkalmazására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15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431800" y="18891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fa és inverz fa diagram alkalmazására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107950" y="799544"/>
            <a:ext cx="89646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A kapott 0.019 feltételes valószínűség annyit jelent, hogy </a:t>
            </a:r>
            <a:r>
              <a:rPr lang="hu-HU" b="1" dirty="0"/>
              <a:t>pozitív teszt ellenére</a:t>
            </a:r>
            <a:r>
              <a:rPr lang="hu-HU" dirty="0"/>
              <a:t> csak </a:t>
            </a:r>
            <a:r>
              <a:rPr lang="hu-HU" b="1" dirty="0"/>
              <a:t>1.9</a:t>
            </a:r>
            <a:r>
              <a:rPr lang="hu-HU" dirty="0"/>
              <a:t> </a:t>
            </a:r>
            <a:r>
              <a:rPr lang="hu-HU" b="1" dirty="0"/>
              <a:t>%</a:t>
            </a:r>
            <a:r>
              <a:rPr lang="hu-HU" dirty="0"/>
              <a:t> </a:t>
            </a:r>
            <a:r>
              <a:rPr lang="hu-HU" dirty="0">
                <a:cs typeface="Arial" pitchFamily="34" charset="0"/>
              </a:rPr>
              <a:t>≈</a:t>
            </a:r>
            <a:r>
              <a:rPr lang="hu-HU" dirty="0"/>
              <a:t> </a:t>
            </a:r>
            <a:r>
              <a:rPr lang="hu-HU" b="1" dirty="0"/>
              <a:t>2 %</a:t>
            </a:r>
            <a:r>
              <a:rPr lang="hu-HU" dirty="0"/>
              <a:t> biztonsággal mondhatja az orvos a páciensnek, hogy </a:t>
            </a:r>
            <a:r>
              <a:rPr lang="hu-HU" b="1" dirty="0"/>
              <a:t>rákos beteg</a:t>
            </a:r>
            <a:r>
              <a:rPr lang="hu-HU" dirty="0"/>
              <a:t> és 98.1%-ban a pozitív teszt hamis eredményt ad, vagyis a beteg nem rákos. Ez a meglepő eredmény azt jelenti, hogy a feltett kérdésre a válasz </a:t>
            </a:r>
            <a:r>
              <a:rPr lang="hu-HU" b="1" dirty="0"/>
              <a:t>nem</a:t>
            </a:r>
            <a:r>
              <a:rPr lang="hu-HU" dirty="0"/>
              <a:t>, mert jóval 50% alatt van annak esélye, hogy a beteg rákos, annak ellenére hogy a teszt pozitív eredményt mutat. 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1438" y="2573338"/>
            <a:ext cx="89646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Válaszoljunk az alábbi kérdésekre is a fenti adatok birtokában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hu-HU"/>
              <a:t> Ha tudja az orvos, hogy egy teszt pozitív, mekkora valószínűséggel mondhatja az illetőnek, hogy egészséges?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hu-HU"/>
              <a:t> Ha tudja az orvos, hogy egy teszt negatív, mekkora valószínűséggel mondhatja az illetőnek, hogy valóban egészséges?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hu-HU"/>
              <a:t> Ha tudja az orvos, hogy egy teszt negatív, mekkora a valószínűsége hogy az illető mégis rákos beteg?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07950" y="5379938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A kérdésekre adandó válaszokat olvassuk le az alábbi inverz fa diagramról! A valószínűségeket 3 tizedes jegyre számoltuk ki. Ellenőrizzük az adatokat!</a:t>
            </a:r>
          </a:p>
        </p:txBody>
      </p:sp>
      <p:sp>
        <p:nvSpPr>
          <p:cNvPr id="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16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31800" y="18891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fa és inverz fa diagram alkalmazására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586538" y="217805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76375" y="728663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 dirty="0"/>
              <a:t>Eredeti fa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79388" y="3546475"/>
            <a:ext cx="395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4675" y="275431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574675" y="2754313"/>
            <a:ext cx="147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74675" y="433863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19138" y="2449513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0.001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19138" y="4033838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0.999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755650" y="1841500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 smtClean="0"/>
              <a:t>Rákos-e?</a:t>
            </a:r>
            <a:endParaRPr lang="hu-HU" sz="1600" b="1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331913" y="2609850"/>
            <a:ext cx="504825" cy="2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igen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331913" y="4194175"/>
            <a:ext cx="504825" cy="2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nem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339975" y="1457325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Teszt</a:t>
            </a: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051050" y="21780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051050" y="2178050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051050" y="333057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39975" y="1890713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0.99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914650" y="2033588"/>
            <a:ext cx="433388" cy="296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+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339975" y="3025775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0.01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2916238" y="3176588"/>
            <a:ext cx="433387" cy="296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cs typeface="Arial" pitchFamily="34" charset="0"/>
              </a:rPr>
              <a:t>−</a:t>
            </a: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2051050" y="38338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2051050" y="3833813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2051050" y="49863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339975" y="3546475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0.05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914650" y="3689350"/>
            <a:ext cx="433388" cy="296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+</a:t>
            </a: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2339975" y="4681538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0.95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2916238" y="4832350"/>
            <a:ext cx="433387" cy="296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cs typeface="Arial" pitchFamily="34" charset="0"/>
              </a:rPr>
              <a:t>−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3563888" y="1481138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/>
              <a:t>P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3565525" y="2017713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0.001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3563938" y="3168650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0.000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3563938" y="3673475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 dirty="0"/>
              <a:t>0.05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3563938" y="4826000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0.949</a:t>
            </a: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4714875" y="3546475"/>
            <a:ext cx="39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5110163" y="275431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5110163" y="2754313"/>
            <a:ext cx="1476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110163" y="433863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254625" y="2449513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0.051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5254625" y="4033838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0.949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6875463" y="1554163"/>
            <a:ext cx="1081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 smtClean="0"/>
              <a:t>Rákos-e</a:t>
            </a:r>
            <a:endParaRPr lang="hu-HU" sz="1600" b="1" dirty="0"/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5219700" y="1819275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/>
              <a:t>Teszt</a:t>
            </a: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6586538" y="2178050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6586538" y="333057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6804025" y="1890713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0.019</a:t>
            </a:r>
          </a:p>
        </p:txBody>
      </p:sp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6011863" y="2611438"/>
            <a:ext cx="433387" cy="296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/>
              <a:t>+</a:t>
            </a:r>
          </a:p>
        </p:txBody>
      </p:sp>
      <p:sp>
        <p:nvSpPr>
          <p:cNvPr id="52" name="Text Box 50"/>
          <p:cNvSpPr txBox="1">
            <a:spLocks noChangeArrowheads="1"/>
          </p:cNvSpPr>
          <p:nvPr/>
        </p:nvSpPr>
        <p:spPr bwMode="auto">
          <a:xfrm>
            <a:off x="6804025" y="3025775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0.981</a:t>
            </a:r>
          </a:p>
        </p:txBody>
      </p:sp>
      <p:sp>
        <p:nvSpPr>
          <p:cNvPr id="53" name="Text Box 51"/>
          <p:cNvSpPr txBox="1">
            <a:spLocks noChangeArrowheads="1"/>
          </p:cNvSpPr>
          <p:nvPr/>
        </p:nvSpPr>
        <p:spPr bwMode="auto">
          <a:xfrm>
            <a:off x="6011863" y="4195763"/>
            <a:ext cx="433387" cy="296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>
                <a:cs typeface="Arial" pitchFamily="34" charset="0"/>
              </a:rPr>
              <a:t>−</a:t>
            </a:r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>
            <a:off x="6586538" y="38338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6586538" y="3833813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6586538" y="49863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57" name="Text Box 55"/>
          <p:cNvSpPr txBox="1">
            <a:spLocks noChangeArrowheads="1"/>
          </p:cNvSpPr>
          <p:nvPr/>
        </p:nvSpPr>
        <p:spPr bwMode="auto">
          <a:xfrm>
            <a:off x="6804025" y="3546475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0.000</a:t>
            </a:r>
          </a:p>
        </p:txBody>
      </p:sp>
      <p:sp>
        <p:nvSpPr>
          <p:cNvPr id="58" name="Text Box 56"/>
          <p:cNvSpPr txBox="1">
            <a:spLocks noChangeArrowheads="1"/>
          </p:cNvSpPr>
          <p:nvPr/>
        </p:nvSpPr>
        <p:spPr bwMode="auto">
          <a:xfrm>
            <a:off x="6875463" y="4681538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1</a:t>
            </a:r>
          </a:p>
        </p:txBody>
      </p:sp>
      <p:sp>
        <p:nvSpPr>
          <p:cNvPr id="59" name="Text Box 57"/>
          <p:cNvSpPr txBox="1">
            <a:spLocks noChangeArrowheads="1"/>
          </p:cNvSpPr>
          <p:nvPr/>
        </p:nvSpPr>
        <p:spPr bwMode="auto">
          <a:xfrm>
            <a:off x="8029773" y="1554163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600" b="1" dirty="0"/>
              <a:t>P</a:t>
            </a:r>
          </a:p>
        </p:txBody>
      </p:sp>
      <p:sp>
        <p:nvSpPr>
          <p:cNvPr id="60" name="Text Box 58"/>
          <p:cNvSpPr txBox="1">
            <a:spLocks noChangeArrowheads="1"/>
          </p:cNvSpPr>
          <p:nvPr/>
        </p:nvSpPr>
        <p:spPr bwMode="auto">
          <a:xfrm>
            <a:off x="8101013" y="2017713"/>
            <a:ext cx="719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0.001</a:t>
            </a:r>
          </a:p>
        </p:txBody>
      </p:sp>
      <p:sp>
        <p:nvSpPr>
          <p:cNvPr id="61" name="Text Box 59"/>
          <p:cNvSpPr txBox="1">
            <a:spLocks noChangeArrowheads="1"/>
          </p:cNvSpPr>
          <p:nvPr/>
        </p:nvSpPr>
        <p:spPr bwMode="auto">
          <a:xfrm>
            <a:off x="8099425" y="3168650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0.05</a:t>
            </a:r>
          </a:p>
        </p:txBody>
      </p:sp>
      <p:sp>
        <p:nvSpPr>
          <p:cNvPr id="62" name="Text Box 60"/>
          <p:cNvSpPr txBox="1">
            <a:spLocks noChangeArrowheads="1"/>
          </p:cNvSpPr>
          <p:nvPr/>
        </p:nvSpPr>
        <p:spPr bwMode="auto">
          <a:xfrm>
            <a:off x="8099425" y="3673475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0.00</a:t>
            </a:r>
          </a:p>
        </p:txBody>
      </p:sp>
      <p:sp>
        <p:nvSpPr>
          <p:cNvPr id="63" name="Text Box 61"/>
          <p:cNvSpPr txBox="1">
            <a:spLocks noChangeArrowheads="1"/>
          </p:cNvSpPr>
          <p:nvPr/>
        </p:nvSpPr>
        <p:spPr bwMode="auto">
          <a:xfrm>
            <a:off x="8099425" y="4826000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400"/>
              <a:t>0.949</a:t>
            </a:r>
          </a:p>
        </p:txBody>
      </p:sp>
      <p:sp>
        <p:nvSpPr>
          <p:cNvPr id="64" name="Text Box 62"/>
          <p:cNvSpPr txBox="1">
            <a:spLocks noChangeArrowheads="1"/>
          </p:cNvSpPr>
          <p:nvPr/>
        </p:nvSpPr>
        <p:spPr bwMode="auto">
          <a:xfrm>
            <a:off x="5868988" y="684213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/>
              <a:t>Inverz fa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7380288" y="2035175"/>
            <a:ext cx="504825" cy="2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igen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7451725" y="3186113"/>
            <a:ext cx="504825" cy="2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nem</a:t>
            </a:r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7380288" y="3690938"/>
            <a:ext cx="504825" cy="2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igen</a:t>
            </a:r>
          </a:p>
        </p:txBody>
      </p:sp>
      <p:sp>
        <p:nvSpPr>
          <p:cNvPr id="68" name="Text Box 66"/>
          <p:cNvSpPr txBox="1">
            <a:spLocks noChangeArrowheads="1"/>
          </p:cNvSpPr>
          <p:nvPr/>
        </p:nvSpPr>
        <p:spPr bwMode="auto">
          <a:xfrm>
            <a:off x="7451725" y="4841875"/>
            <a:ext cx="504825" cy="2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400"/>
              <a:t>nem</a:t>
            </a:r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142875" y="1314450"/>
            <a:ext cx="4213225" cy="40322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4679950" y="1314450"/>
            <a:ext cx="4213225" cy="403225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1" name="Text Box 69"/>
          <p:cNvSpPr txBox="1">
            <a:spLocks noChangeArrowheads="1"/>
          </p:cNvSpPr>
          <p:nvPr/>
        </p:nvSpPr>
        <p:spPr bwMode="auto">
          <a:xfrm>
            <a:off x="179388" y="5667970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A fa diagram és az inverz fa diagram a teljes valószínűség tétel és a </a:t>
            </a:r>
            <a:r>
              <a:rPr lang="hu-HU" dirty="0" err="1"/>
              <a:t>Bayes-</a:t>
            </a:r>
            <a:r>
              <a:rPr lang="hu-HU" dirty="0"/>
              <a:t> tétel egyfajta reprezentációja. </a:t>
            </a:r>
          </a:p>
        </p:txBody>
      </p:sp>
      <p:sp>
        <p:nvSpPr>
          <p:cNvPr id="72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17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 animBg="1"/>
      <p:bldP spid="49" grpId="0" animBg="1"/>
      <p:bldP spid="50" grpId="0"/>
      <p:bldP spid="51" grpId="0" animBg="1"/>
      <p:bldP spid="52" grpId="0"/>
      <p:bldP spid="53" grpId="0" animBg="1"/>
      <p:bldP spid="54" grpId="0" animBg="1"/>
      <p:bldP spid="55" grpId="0" animBg="1"/>
      <p:bldP spid="56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800" y="32385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Események függetlensége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250825" y="1293787"/>
            <a:ext cx="8497888" cy="3935413"/>
          </a:xfrm>
          <a:prstGeom prst="rect">
            <a:avLst/>
          </a:prstGeom>
          <a:solidFill>
            <a:srgbClr val="FE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2400" dirty="0">
                <a:solidFill>
                  <a:srgbClr val="FF0000"/>
                </a:solidFill>
              </a:rPr>
              <a:t>1. DEFINÍCIÓ</a:t>
            </a:r>
          </a:p>
          <a:p>
            <a:pPr algn="just">
              <a:spcBef>
                <a:spcPct val="50000"/>
              </a:spcBef>
            </a:pPr>
            <a:r>
              <a:rPr lang="hu-HU" sz="2400" dirty="0"/>
              <a:t>Ha az </a:t>
            </a:r>
            <a:r>
              <a:rPr lang="hu-HU" sz="2400" b="1" dirty="0"/>
              <a:t>A</a:t>
            </a:r>
            <a:r>
              <a:rPr lang="hu-HU" sz="2400" dirty="0"/>
              <a:t> esemény bekövetkezésére nincs hatással a </a:t>
            </a:r>
            <a:r>
              <a:rPr lang="hu-HU" sz="2400" b="1" dirty="0"/>
              <a:t>B</a:t>
            </a:r>
            <a:r>
              <a:rPr lang="hu-HU" sz="2400" dirty="0"/>
              <a:t> esemény bekövetkezése, akkor azt mondjuk, hogy az </a:t>
            </a:r>
            <a:r>
              <a:rPr lang="hu-HU" sz="2400" b="1" dirty="0"/>
              <a:t>A</a:t>
            </a:r>
            <a:r>
              <a:rPr lang="hu-HU" sz="2400" dirty="0"/>
              <a:t> </a:t>
            </a:r>
            <a:r>
              <a:rPr lang="hu-HU" sz="2400" b="1" dirty="0"/>
              <a:t>esemény független</a:t>
            </a:r>
            <a:r>
              <a:rPr lang="hu-HU" sz="2400" dirty="0"/>
              <a:t> </a:t>
            </a:r>
            <a:r>
              <a:rPr lang="hu-HU" sz="2400" b="1" dirty="0"/>
              <a:t>B</a:t>
            </a:r>
            <a:r>
              <a:rPr lang="hu-HU" sz="2400" dirty="0"/>
              <a:t>-től. Ez azt jelenti, hogy a P(A) valószínűség és a P(A|B) feltételes valószínűség </a:t>
            </a:r>
            <a:r>
              <a:rPr lang="hu-HU" sz="2400" dirty="0" smtClean="0"/>
              <a:t>egyenlők</a:t>
            </a:r>
            <a:endParaRPr lang="hu-HU" sz="2400" dirty="0"/>
          </a:p>
          <a:p>
            <a:pPr algn="ctr">
              <a:spcBef>
                <a:spcPct val="50000"/>
              </a:spcBef>
            </a:pPr>
            <a:r>
              <a:rPr lang="hu-HU" sz="2400" dirty="0"/>
              <a:t>P(A)=P(A|B).</a:t>
            </a:r>
          </a:p>
          <a:p>
            <a:pPr algn="just">
              <a:spcBef>
                <a:spcPct val="50000"/>
              </a:spcBef>
            </a:pPr>
            <a:r>
              <a:rPr lang="hu-HU" sz="2400" dirty="0"/>
              <a:t>Tehát az A esemény valószínűsége változatlan marad, ha a B esemény bekövetkezését ismerjük. Azaz nincs hatással a B esemény bekövetkezése az A esemény valószínűségére.</a:t>
            </a:r>
          </a:p>
        </p:txBody>
      </p:sp>
      <p:sp>
        <p:nvSpPr>
          <p:cNvPr id="4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2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88640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Események függetlensége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27584" y="764704"/>
            <a:ext cx="6805613" cy="1201737"/>
            <a:chOff x="589" y="346"/>
            <a:chExt cx="4287" cy="757"/>
          </a:xfrm>
        </p:grpSpPr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589" y="346"/>
              <a:ext cx="4287" cy="757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b="1">
                  <a:solidFill>
                    <a:srgbClr val="FF0000"/>
                  </a:solidFill>
                </a:rPr>
                <a:t>TÉTEL.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/>
                <a:t>Az </a:t>
              </a:r>
              <a:r>
                <a:rPr lang="hu-HU" b="1"/>
                <a:t>A</a:t>
              </a:r>
              <a:r>
                <a:rPr lang="hu-HU"/>
                <a:t> és </a:t>
              </a:r>
              <a:r>
                <a:rPr lang="hu-HU" b="1"/>
                <a:t>B</a:t>
              </a:r>
              <a:r>
                <a:rPr lang="hu-HU"/>
                <a:t> események akkor és csakis akkor függetlenek, ha </a:t>
              </a:r>
            </a:p>
            <a:p>
              <a:pPr marL="342900" indent="-342900" algn="just">
                <a:spcBef>
                  <a:spcPct val="50000"/>
                </a:spcBef>
              </a:pPr>
              <a:endParaRPr lang="hu-HU" b="1"/>
            </a:p>
          </p:txBody>
        </p:sp>
        <p:graphicFrame>
          <p:nvGraphicFramePr>
            <p:cNvPr id="5" name="Object 7"/>
            <p:cNvGraphicFramePr>
              <a:graphicFrameLocks noChangeAspect="1"/>
            </p:cNvGraphicFramePr>
            <p:nvPr/>
          </p:nvGraphicFramePr>
          <p:xfrm>
            <a:off x="1889" y="844"/>
            <a:ext cx="153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3" imgW="1384200" imgH="203040" progId="">
                    <p:embed/>
                  </p:oleObj>
                </mc:Choice>
                <mc:Fallback>
                  <p:oleObj name="Equation" r:id="rId3" imgW="1384200" imgH="20304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" y="844"/>
                          <a:ext cx="1535" cy="228"/>
                        </a:xfrm>
                        <a:prstGeom prst="rect">
                          <a:avLst/>
                        </a:prstGeom>
                        <a:solidFill>
                          <a:srgbClr val="FEFFC5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14313" y="2145084"/>
            <a:ext cx="9036050" cy="2003426"/>
            <a:chOff x="135" y="1087"/>
            <a:chExt cx="5692" cy="1262"/>
          </a:xfrm>
        </p:grpSpPr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135" y="1087"/>
              <a:ext cx="5692" cy="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05000"/>
                </a:lnSpc>
                <a:spcBef>
                  <a:spcPct val="50000"/>
                </a:spcBef>
              </a:pPr>
              <a:r>
                <a:rPr lang="hu-HU" b="1" dirty="0"/>
                <a:t>Bizonyítás</a:t>
              </a:r>
            </a:p>
            <a:p>
              <a:pPr marL="342900" indent="-342900">
                <a:lnSpc>
                  <a:spcPct val="105000"/>
                </a:lnSpc>
                <a:spcBef>
                  <a:spcPct val="50000"/>
                </a:spcBef>
              </a:pPr>
              <a:r>
                <a:rPr lang="hu-HU" sz="1600" dirty="0"/>
                <a:t>Két irányt kell bizonyítani.</a:t>
              </a:r>
            </a:p>
            <a:p>
              <a:pPr marL="342900" indent="-342900">
                <a:lnSpc>
                  <a:spcPct val="105000"/>
                </a:lnSpc>
                <a:spcBef>
                  <a:spcPct val="50000"/>
                </a:spcBef>
                <a:buFontTx/>
                <a:buAutoNum type="alphaLcParenBoth"/>
              </a:pPr>
              <a:r>
                <a:rPr lang="hu-HU" sz="1600" dirty="0"/>
                <a:t>Legyen A és B független. Ekkor a függetlenség definíció alapján</a:t>
              </a:r>
            </a:p>
            <a:p>
              <a:pPr marL="342900" indent="-342900">
                <a:lnSpc>
                  <a:spcPct val="105000"/>
                </a:lnSpc>
                <a:spcBef>
                  <a:spcPct val="50000"/>
                </a:spcBef>
              </a:pPr>
              <a:r>
                <a:rPr lang="hu-HU" sz="1600" dirty="0"/>
                <a:t> A                                                     </a:t>
              </a:r>
              <a:r>
                <a:rPr lang="hu-HU" sz="1600" dirty="0" smtClean="0"/>
                <a:t>     szorzás </a:t>
              </a:r>
              <a:r>
                <a:rPr lang="hu-HU" sz="1600" dirty="0"/>
                <a:t>szabályba  behelyettesítve a függetlenség feltételét</a:t>
              </a:r>
            </a:p>
          </p:txBody>
        </p:sp>
        <p:graphicFrame>
          <p:nvGraphicFramePr>
            <p:cNvPr id="8" name="Object 10"/>
            <p:cNvGraphicFramePr>
              <a:graphicFrameLocks noChangeAspect="1"/>
            </p:cNvGraphicFramePr>
            <p:nvPr/>
          </p:nvGraphicFramePr>
          <p:xfrm>
            <a:off x="386" y="1843"/>
            <a:ext cx="1451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5" imgW="1574640" imgH="203040" progId="">
                    <p:embed/>
                  </p:oleObj>
                </mc:Choice>
                <mc:Fallback>
                  <p:oleObj name="Equation" r:id="rId5" imgW="1574640" imgH="203040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" y="1843"/>
                          <a:ext cx="1451" cy="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1"/>
            <p:cNvGraphicFramePr>
              <a:graphicFrameLocks noChangeAspect="1"/>
            </p:cNvGraphicFramePr>
            <p:nvPr/>
          </p:nvGraphicFramePr>
          <p:xfrm>
            <a:off x="3787" y="1578"/>
            <a:ext cx="998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7" imgW="1002960" imgH="203040" progId="">
                    <p:embed/>
                  </p:oleObj>
                </mc:Choice>
                <mc:Fallback>
                  <p:oleObj name="Equation" r:id="rId7" imgW="1002960" imgH="20304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1578"/>
                          <a:ext cx="998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1292" y="2130"/>
            <a:ext cx="2586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9" imgW="2425680" imgH="203040" progId="">
                    <p:embed/>
                  </p:oleObj>
                </mc:Choice>
                <mc:Fallback>
                  <p:oleObj name="Equation" r:id="rId9" imgW="2425680" imgH="203040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2130"/>
                          <a:ext cx="2586" cy="2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250825" y="4220367"/>
            <a:ext cx="9036050" cy="1512889"/>
            <a:chOff x="68" y="2380"/>
            <a:chExt cx="5692" cy="953"/>
          </a:xfrm>
        </p:grpSpPr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68" y="2380"/>
              <a:ext cx="5692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lnSpc>
                  <a:spcPct val="105000"/>
                </a:lnSpc>
                <a:spcBef>
                  <a:spcPct val="50000"/>
                </a:spcBef>
                <a:buFontTx/>
                <a:buAutoNum type="alphaLcParenBoth" startAt="2"/>
              </a:pPr>
              <a:r>
                <a:rPr lang="hu-HU" sz="1600" dirty="0"/>
                <a:t>Teljesüljön a tétel P(A</a:t>
              </a:r>
              <a:r>
                <a:rPr lang="en-US" sz="1600" dirty="0">
                  <a:cs typeface="Arial" charset="0"/>
                </a:rPr>
                <a:t>·</a:t>
              </a:r>
              <a:r>
                <a:rPr lang="hu-HU" sz="1600" dirty="0">
                  <a:cs typeface="Arial" charset="0"/>
                </a:rPr>
                <a:t>B</a:t>
              </a:r>
              <a:r>
                <a:rPr lang="hu-HU" sz="1600" dirty="0"/>
                <a:t>) = P(A) </a:t>
              </a:r>
              <a:r>
                <a:rPr lang="en-US" sz="1600" dirty="0">
                  <a:cs typeface="Arial" charset="0"/>
                </a:rPr>
                <a:t>·</a:t>
              </a:r>
              <a:r>
                <a:rPr lang="hu-HU" sz="1600" dirty="0">
                  <a:cs typeface="Arial" charset="0"/>
                </a:rPr>
                <a:t>P(</a:t>
              </a:r>
              <a:r>
                <a:rPr lang="hu-HU" sz="1600" dirty="0"/>
                <a:t> B) egyenlősége. Meg kell mutatni, hogy az A esemény független a B eseménytől. A feltételes valószínűség definíciója szerint és a tétel egyenlősége alapján</a:t>
              </a:r>
            </a:p>
          </p:txBody>
        </p:sp>
        <p:graphicFrame>
          <p:nvGraphicFramePr>
            <p:cNvPr id="13" name="Object 15"/>
            <p:cNvGraphicFramePr>
              <a:graphicFrameLocks noChangeAspect="1"/>
            </p:cNvGraphicFramePr>
            <p:nvPr/>
          </p:nvGraphicFramePr>
          <p:xfrm>
            <a:off x="1247" y="2896"/>
            <a:ext cx="2631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11" imgW="2552400" imgH="419040" progId="">
                    <p:embed/>
                  </p:oleObj>
                </mc:Choice>
                <mc:Fallback>
                  <p:oleObj name="Equation" r:id="rId11" imgW="2552400" imgH="419040" progId="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2896"/>
                          <a:ext cx="2631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41313" y="5816054"/>
            <a:ext cx="84232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ct val="50000"/>
              </a:spcBef>
            </a:pPr>
            <a:r>
              <a:rPr lang="hu-HU" sz="1600" dirty="0"/>
              <a:t>Tehát az A esemény független a B eseménytől a definíció értelmében.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41313" y="6248102"/>
            <a:ext cx="87487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5000"/>
              </a:lnSpc>
              <a:spcBef>
                <a:spcPct val="50000"/>
              </a:spcBef>
            </a:pPr>
            <a:r>
              <a:rPr lang="hu-HU" sz="1600" dirty="0"/>
              <a:t>A tétel alapján egy újabb függetlenségi definíciót mondhatunk ki</a:t>
            </a:r>
          </a:p>
        </p:txBody>
      </p:sp>
      <p:sp>
        <p:nvSpPr>
          <p:cNvPr id="1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3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800" y="23336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Események függetlensége</a:t>
            </a:r>
            <a:endParaRPr lang="en-US" sz="32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06375" y="859111"/>
            <a:ext cx="8713788" cy="1201737"/>
            <a:chOff x="158" y="346"/>
            <a:chExt cx="5489" cy="757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158" y="346"/>
              <a:ext cx="5489" cy="757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b="1">
                  <a:solidFill>
                    <a:srgbClr val="FF0000"/>
                  </a:solidFill>
                </a:rPr>
                <a:t>2. DEFINÍCIÓ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/>
                <a:t>Az A és B eseményeket függetleneknek nevezzük, ha </a:t>
              </a:r>
            </a:p>
            <a:p>
              <a:pPr marL="342900" indent="-342900" algn="just">
                <a:spcBef>
                  <a:spcPct val="50000"/>
                </a:spcBef>
              </a:pPr>
              <a:endParaRPr lang="hu-HU" b="1"/>
            </a:p>
          </p:txBody>
        </p:sp>
        <p:graphicFrame>
          <p:nvGraphicFramePr>
            <p:cNvPr id="5" name="Object 19"/>
            <p:cNvGraphicFramePr>
              <a:graphicFrameLocks noChangeAspect="1"/>
            </p:cNvGraphicFramePr>
            <p:nvPr/>
          </p:nvGraphicFramePr>
          <p:xfrm>
            <a:off x="1889" y="844"/>
            <a:ext cx="1535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Equation" r:id="rId3" imgW="1384200" imgH="203040" progId="">
                    <p:embed/>
                  </p:oleObj>
                </mc:Choice>
                <mc:Fallback>
                  <p:oleObj name="Equation" r:id="rId3" imgW="1384200" imgH="203040" progId="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" y="844"/>
                          <a:ext cx="1535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06363" y="2246511"/>
            <a:ext cx="8929687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  <a:spcBef>
                <a:spcPct val="50000"/>
              </a:spcBef>
            </a:pPr>
            <a:r>
              <a:rPr lang="hu-HU" sz="1600" dirty="0"/>
              <a:t>A függetlenség ezen definíciója jobban mutatja, hogy az A és B függetlensége szimmetrikus tulajdonság. Tehát, ha A független B-től, akkor B is független A-tól. </a:t>
            </a:r>
          </a:p>
        </p:txBody>
      </p:sp>
      <p:sp>
        <p:nvSpPr>
          <p:cNvPr id="7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4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79512" y="692696"/>
            <a:ext cx="8713788" cy="2027239"/>
            <a:chOff x="113" y="-244"/>
            <a:chExt cx="5489" cy="1277"/>
          </a:xfrm>
        </p:grpSpPr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113" y="-244"/>
              <a:ext cx="5489" cy="1277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b="1" dirty="0">
                  <a:solidFill>
                    <a:srgbClr val="FF0000"/>
                  </a:solidFill>
                </a:rPr>
                <a:t>TÉTEL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dirty="0"/>
                <a:t>Ha az A és B események függetlenek, akkor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dirty="0"/>
                <a:t>    (a)       és  B  függetlenek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dirty="0"/>
                <a:t>    (b)   A  és      függetlenek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dirty="0"/>
                <a:t>    (c)       és      függetlenek</a:t>
              </a:r>
              <a:endParaRPr lang="hu-HU" b="1" dirty="0"/>
            </a:p>
          </p:txBody>
        </p:sp>
        <p:graphicFrame>
          <p:nvGraphicFramePr>
            <p:cNvPr id="4" name="Object 16"/>
            <p:cNvGraphicFramePr>
              <a:graphicFrameLocks noChangeAspect="1"/>
            </p:cNvGraphicFramePr>
            <p:nvPr/>
          </p:nvGraphicFramePr>
          <p:xfrm>
            <a:off x="833" y="481"/>
            <a:ext cx="164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Equation" r:id="rId3" imgW="152280" imgH="203040" progId="">
                    <p:embed/>
                  </p:oleObj>
                </mc:Choice>
                <mc:Fallback>
                  <p:oleObj name="Equation" r:id="rId3" imgW="152280" imgH="203040" progId="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" y="481"/>
                          <a:ext cx="164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7"/>
            <p:cNvGraphicFramePr>
              <a:graphicFrameLocks noChangeAspect="1"/>
            </p:cNvGraphicFramePr>
            <p:nvPr/>
          </p:nvGraphicFramePr>
          <p:xfrm>
            <a:off x="471" y="259"/>
            <a:ext cx="164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Equation" r:id="rId5" imgW="152280" imgH="203040" progId="">
                    <p:embed/>
                  </p:oleObj>
                </mc:Choice>
                <mc:Fallback>
                  <p:oleObj name="Equation" r:id="rId5" imgW="152280" imgH="203040" progId="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" y="259"/>
                          <a:ext cx="164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8"/>
            <p:cNvGraphicFramePr>
              <a:graphicFrameLocks noChangeAspect="1"/>
            </p:cNvGraphicFramePr>
            <p:nvPr/>
          </p:nvGraphicFramePr>
          <p:xfrm>
            <a:off x="471" y="758"/>
            <a:ext cx="164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Equation" r:id="rId7" imgW="152280" imgH="203040" progId="">
                    <p:embed/>
                  </p:oleObj>
                </mc:Choice>
                <mc:Fallback>
                  <p:oleObj name="Equation" r:id="rId7" imgW="152280" imgH="203040" progId="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" y="758"/>
                          <a:ext cx="164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9"/>
            <p:cNvGraphicFramePr>
              <a:graphicFrameLocks noChangeAspect="1"/>
            </p:cNvGraphicFramePr>
            <p:nvPr/>
          </p:nvGraphicFramePr>
          <p:xfrm>
            <a:off x="833" y="758"/>
            <a:ext cx="164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8" imgW="152280" imgH="203040" progId="">
                    <p:embed/>
                  </p:oleObj>
                </mc:Choice>
                <mc:Fallback>
                  <p:oleObj name="Equation" r:id="rId8" imgW="152280" imgH="203040" progId="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" y="758"/>
                          <a:ext cx="164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1800" y="142875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Tétel események függetlenségére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61913" y="2852936"/>
            <a:ext cx="8966200" cy="1281113"/>
            <a:chOff x="90" y="1663"/>
            <a:chExt cx="5648" cy="807"/>
          </a:xfrm>
        </p:grpSpPr>
        <p:graphicFrame>
          <p:nvGraphicFramePr>
            <p:cNvPr id="10" name="Object 11"/>
            <p:cNvGraphicFramePr>
              <a:graphicFrameLocks noChangeAspect="1"/>
            </p:cNvGraphicFramePr>
            <p:nvPr/>
          </p:nvGraphicFramePr>
          <p:xfrm>
            <a:off x="90" y="2162"/>
            <a:ext cx="5648" cy="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9" imgW="5651280" imgH="304560" progId="">
                    <p:embed/>
                  </p:oleObj>
                </mc:Choice>
                <mc:Fallback>
                  <p:oleObj name="Equation" r:id="rId9" imgW="5651280" imgH="30456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" y="2162"/>
                          <a:ext cx="5648" cy="3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13" y="1663"/>
              <a:ext cx="5443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b="1" dirty="0"/>
                <a:t>Bizonyítás 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sz="1600" dirty="0"/>
                <a:t>(a) Használjuk a korábban a valószínűségekre igazolt tételeket</a:t>
              </a:r>
              <a:endParaRPr lang="hu-HU" dirty="0"/>
            </a:p>
          </p:txBody>
        </p:sp>
      </p:grp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06375" y="4149080"/>
            <a:ext cx="6442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600" dirty="0"/>
              <a:t>Ahol felhasználtuk, hogy A és B független események.</a:t>
            </a:r>
            <a:endParaRPr lang="en-US" sz="1600" dirty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06375" y="4509120"/>
            <a:ext cx="8640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600" dirty="0"/>
              <a:t>(b) Bizonyítása (a)</a:t>
            </a:r>
            <a:r>
              <a:rPr lang="hu-HU" sz="1600" dirty="0" err="1"/>
              <a:t>-hoz</a:t>
            </a:r>
            <a:r>
              <a:rPr lang="hu-HU" sz="1600" dirty="0"/>
              <a:t> hasonló.</a:t>
            </a:r>
          </a:p>
        </p:txBody>
      </p: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206375" y="4848495"/>
            <a:ext cx="8640763" cy="1460500"/>
            <a:chOff x="68" y="2991"/>
            <a:chExt cx="5443" cy="920"/>
          </a:xfrm>
        </p:grpSpPr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68" y="2991"/>
              <a:ext cx="544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sz="1600"/>
                <a:t>(c) Használjuk a DeMorgan azonosságot, az A+B valószínűségére vonatkozó tételt és a függetlenség definícióját</a:t>
              </a:r>
            </a:p>
          </p:txBody>
        </p:sp>
        <p:graphicFrame>
          <p:nvGraphicFramePr>
            <p:cNvPr id="16" name="Object 23"/>
            <p:cNvGraphicFramePr>
              <a:graphicFrameLocks noChangeAspect="1"/>
            </p:cNvGraphicFramePr>
            <p:nvPr/>
          </p:nvGraphicFramePr>
          <p:xfrm>
            <a:off x="803" y="3367"/>
            <a:ext cx="361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11" imgW="4101840" imgH="317160" progId="">
                    <p:embed/>
                  </p:oleObj>
                </mc:Choice>
                <mc:Fallback>
                  <p:oleObj name="Equation" r:id="rId11" imgW="4101840" imgH="317160" progId="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" y="3367"/>
                          <a:ext cx="3612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4"/>
            <p:cNvGraphicFramePr>
              <a:graphicFrameLocks noChangeAspect="1"/>
            </p:cNvGraphicFramePr>
            <p:nvPr/>
          </p:nvGraphicFramePr>
          <p:xfrm>
            <a:off x="729" y="3639"/>
            <a:ext cx="3767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tion" r:id="rId13" imgW="4216320" imgH="304560" progId="">
                    <p:embed/>
                  </p:oleObj>
                </mc:Choice>
                <mc:Fallback>
                  <p:oleObj name="Equation" r:id="rId13" imgW="4216320" imgH="304560" progId="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" y="3639"/>
                          <a:ext cx="3767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296863" y="6332810"/>
            <a:ext cx="295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sz="1600"/>
              <a:t>Ezzel a tételt bebizonyítottuk.</a:t>
            </a:r>
            <a:endParaRPr lang="en-US" sz="1600"/>
          </a:p>
        </p:txBody>
      </p:sp>
      <p:sp>
        <p:nvSpPr>
          <p:cNvPr id="1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5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16632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</a:t>
            </a: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függetlenségre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179388" y="788988"/>
            <a:ext cx="8713787" cy="1604962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defRPr/>
            </a:pPr>
            <a:r>
              <a:rPr lang="hu-HU" dirty="0"/>
              <a:t>Két egymástól függetlenül működő készülék esetén annak valószínűsége, hogy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hu-HU" dirty="0"/>
              <a:t>    az egyik 1 órán belül üzemzavar miatt  megáll 20%,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hu-HU" dirty="0"/>
              <a:t>    a másik 1 órán belül üzemzavar miatt  megáll 15%.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hu-HU" b="1" dirty="0"/>
              <a:t>Mi a valószínűsége annak, hogy egyik készülék se áll meg 1 órán belül?</a:t>
            </a: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179388" y="2629520"/>
            <a:ext cx="8640762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 dirty="0"/>
              <a:t>Megoldás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/>
              <a:t>A feladatban szereplő eseményekre vezessünk be jelöléseket!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 b="1" dirty="0" smtClean="0"/>
              <a:t>		A</a:t>
            </a:r>
            <a:r>
              <a:rPr lang="hu-HU" sz="1600" b="1" dirty="0"/>
              <a:t>= { az első készülék 1 órán belül üzemzavar miatt megáll }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 b="1" dirty="0" smtClean="0"/>
              <a:t>		B</a:t>
            </a:r>
            <a:r>
              <a:rPr lang="hu-HU" sz="1600" b="1" dirty="0"/>
              <a:t>= { a második készülék 1 órán belül üzemzavar miatt megáll }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1600" dirty="0"/>
              <a:t>A feltételek szerint P(A) = 0.2 és P(B) = 0.15 .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79388" y="4640264"/>
            <a:ext cx="8640762" cy="1489076"/>
            <a:chOff x="113" y="3082"/>
            <a:chExt cx="5443" cy="938"/>
          </a:xfrm>
        </p:grpSpPr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113" y="3090"/>
              <a:ext cx="5443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50000"/>
                </a:spcBef>
              </a:pPr>
              <a:r>
                <a:rPr lang="hu-HU" sz="1600" dirty="0"/>
                <a:t>A feladat a              </a:t>
              </a:r>
              <a:r>
                <a:rPr lang="hu-HU" sz="1600" dirty="0" smtClean="0"/>
                <a:t>      valószínűséget </a:t>
              </a:r>
              <a:r>
                <a:rPr lang="hu-HU" sz="1600" dirty="0"/>
                <a:t>kérdezi!</a:t>
              </a:r>
            </a:p>
            <a:p>
              <a:pPr marL="342900" indent="-342900" algn="just">
                <a:spcBef>
                  <a:spcPct val="50000"/>
                </a:spcBef>
              </a:pPr>
              <a:r>
                <a:rPr lang="hu-HU" sz="1600" dirty="0"/>
                <a:t>Mivel A és B függetlenek, ezért                </a:t>
              </a:r>
              <a:r>
                <a:rPr lang="hu-HU" sz="1600" dirty="0" smtClean="0"/>
                <a:t>      is </a:t>
              </a:r>
              <a:r>
                <a:rPr lang="hu-HU" sz="1600" dirty="0"/>
                <a:t>függetlenek. Tehát</a:t>
              </a:r>
            </a:p>
          </p:txBody>
        </p:sp>
        <p:graphicFrame>
          <p:nvGraphicFramePr>
            <p:cNvPr id="7" name="Object 24"/>
            <p:cNvGraphicFramePr>
              <a:graphicFrameLocks noChangeAspect="1"/>
            </p:cNvGraphicFramePr>
            <p:nvPr/>
          </p:nvGraphicFramePr>
          <p:xfrm>
            <a:off x="793" y="3082"/>
            <a:ext cx="427" cy="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3" imgW="558720" imgH="304560" progId="">
                    <p:embed/>
                  </p:oleObj>
                </mc:Choice>
                <mc:Fallback>
                  <p:oleObj name="Equation" r:id="rId3" imgW="558720" imgH="304560" progId="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3082"/>
                          <a:ext cx="427" cy="2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5"/>
            <p:cNvGraphicFramePr>
              <a:graphicFrameLocks noChangeAspect="1"/>
            </p:cNvGraphicFramePr>
            <p:nvPr/>
          </p:nvGraphicFramePr>
          <p:xfrm>
            <a:off x="295" y="3748"/>
            <a:ext cx="4629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5" name="Equation" r:id="rId5" imgW="5181480" imgH="304560" progId="">
                    <p:embed/>
                  </p:oleObj>
                </mc:Choice>
                <mc:Fallback>
                  <p:oleObj name="Equation" r:id="rId5" imgW="5181480" imgH="304560" progId="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3748"/>
                          <a:ext cx="4629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6"/>
            <p:cNvGraphicFramePr>
              <a:graphicFrameLocks noChangeAspect="1"/>
            </p:cNvGraphicFramePr>
            <p:nvPr/>
          </p:nvGraphicFramePr>
          <p:xfrm>
            <a:off x="1837" y="3272"/>
            <a:ext cx="454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7" imgW="672840" imgH="241200" progId="">
                    <p:embed/>
                  </p:oleObj>
                </mc:Choice>
                <mc:Fallback>
                  <p:oleObj name="Equation" r:id="rId7" imgW="672840" imgH="241200" progId="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3272"/>
                          <a:ext cx="454" cy="2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6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1800" y="188913"/>
            <a:ext cx="80565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Sorosan kapcsolt rendszerek megbízhatósága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grpSp>
        <p:nvGrpSpPr>
          <p:cNvPr id="3" name="Csoportba foglalás 28"/>
          <p:cNvGrpSpPr>
            <a:grpSpLocks/>
          </p:cNvGrpSpPr>
          <p:nvPr/>
        </p:nvGrpSpPr>
        <p:grpSpPr bwMode="auto">
          <a:xfrm>
            <a:off x="385763" y="908050"/>
            <a:ext cx="8326437" cy="369888"/>
            <a:chOff x="476545" y="1043735"/>
            <a:chExt cx="8325925" cy="369332"/>
          </a:xfrm>
        </p:grpSpPr>
        <p:sp>
          <p:nvSpPr>
            <p:cNvPr id="4" name="Szövegdoboz 4"/>
            <p:cNvSpPr txBox="1">
              <a:spLocks noChangeArrowheads="1"/>
            </p:cNvSpPr>
            <p:nvPr/>
          </p:nvSpPr>
          <p:spPr bwMode="auto">
            <a:xfrm>
              <a:off x="881591" y="1043735"/>
              <a:ext cx="103511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u-HU"/>
                <a:t>p</a:t>
              </a:r>
              <a:r>
                <a:rPr lang="hu-HU" baseline="-25000"/>
                <a:t>1</a:t>
              </a:r>
            </a:p>
          </p:txBody>
        </p:sp>
        <p:cxnSp>
          <p:nvCxnSpPr>
            <p:cNvPr id="5" name="Egyenes összekötő 4"/>
            <p:cNvCxnSpPr>
              <a:stCxn id="4" idx="3"/>
              <a:endCxn id="6" idx="1"/>
            </p:cNvCxnSpPr>
            <p:nvPr/>
          </p:nvCxnSpPr>
          <p:spPr>
            <a:xfrm>
              <a:off x="1916318" y="1229194"/>
              <a:ext cx="76512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Szövegdoboz 8"/>
            <p:cNvSpPr txBox="1">
              <a:spLocks noChangeArrowheads="1"/>
            </p:cNvSpPr>
            <p:nvPr/>
          </p:nvSpPr>
          <p:spPr bwMode="auto">
            <a:xfrm>
              <a:off x="2681790" y="1043735"/>
              <a:ext cx="103511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u-HU"/>
                <a:t>p</a:t>
              </a:r>
              <a:r>
                <a:rPr lang="hu-HU" baseline="-25000"/>
                <a:t>2</a:t>
              </a:r>
            </a:p>
          </p:txBody>
        </p:sp>
        <p:sp>
          <p:nvSpPr>
            <p:cNvPr id="7" name="Szövegdoboz 11"/>
            <p:cNvSpPr txBox="1">
              <a:spLocks noChangeArrowheads="1"/>
            </p:cNvSpPr>
            <p:nvPr/>
          </p:nvSpPr>
          <p:spPr bwMode="auto">
            <a:xfrm>
              <a:off x="5517105" y="1043735"/>
              <a:ext cx="103511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u-HU"/>
                <a:t>p</a:t>
              </a:r>
              <a:r>
                <a:rPr lang="hu-HU" baseline="-25000"/>
                <a:t>n--1</a:t>
              </a:r>
            </a:p>
          </p:txBody>
        </p:sp>
        <p:cxnSp>
          <p:nvCxnSpPr>
            <p:cNvPr id="8" name="Egyenes összekötő 7"/>
            <p:cNvCxnSpPr>
              <a:stCxn id="7" idx="3"/>
              <a:endCxn id="9" idx="1"/>
            </p:cNvCxnSpPr>
            <p:nvPr/>
          </p:nvCxnSpPr>
          <p:spPr>
            <a:xfrm>
              <a:off x="6551533" y="1229194"/>
              <a:ext cx="76512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Szövegdoboz 13"/>
            <p:cNvSpPr txBox="1">
              <a:spLocks noChangeArrowheads="1"/>
            </p:cNvSpPr>
            <p:nvPr/>
          </p:nvSpPr>
          <p:spPr bwMode="auto">
            <a:xfrm>
              <a:off x="7317305" y="1043735"/>
              <a:ext cx="1035114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hu-HU"/>
                <a:t>p</a:t>
              </a:r>
              <a:r>
                <a:rPr lang="hu-HU" baseline="-25000"/>
                <a:t>n</a:t>
              </a:r>
            </a:p>
          </p:txBody>
        </p:sp>
        <p:cxnSp>
          <p:nvCxnSpPr>
            <p:cNvPr id="10" name="Egyenes összekötő 9"/>
            <p:cNvCxnSpPr>
              <a:stCxn id="6" idx="3"/>
            </p:cNvCxnSpPr>
            <p:nvPr/>
          </p:nvCxnSpPr>
          <p:spPr>
            <a:xfrm flipV="1">
              <a:off x="3716433" y="1224438"/>
              <a:ext cx="541305" cy="47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>
              <a:stCxn id="7" idx="1"/>
            </p:cNvCxnSpPr>
            <p:nvPr/>
          </p:nvCxnSpPr>
          <p:spPr>
            <a:xfrm rot="10800000">
              <a:off x="5021278" y="1224438"/>
              <a:ext cx="495270" cy="47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>
              <a:off x="4257737" y="1224438"/>
              <a:ext cx="809575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>
              <a:endCxn id="4" idx="1"/>
            </p:cNvCxnSpPr>
            <p:nvPr/>
          </p:nvCxnSpPr>
          <p:spPr>
            <a:xfrm>
              <a:off x="476545" y="1224438"/>
              <a:ext cx="404787" cy="47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>
              <a:stCxn id="9" idx="3"/>
            </p:cNvCxnSpPr>
            <p:nvPr/>
          </p:nvCxnSpPr>
          <p:spPr>
            <a:xfrm flipV="1">
              <a:off x="8351648" y="1224438"/>
              <a:ext cx="450822" cy="475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Szövegdoboz 14"/>
          <p:cNvSpPr txBox="1">
            <a:spLocks noChangeArrowheads="1"/>
          </p:cNvSpPr>
          <p:nvPr/>
        </p:nvSpPr>
        <p:spPr bwMode="auto">
          <a:xfrm>
            <a:off x="161925" y="1449388"/>
            <a:ext cx="86407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err="1"/>
              <a:t>A</a:t>
            </a:r>
            <a:r>
              <a:rPr lang="hu-HU" baseline="-25000" dirty="0" err="1"/>
              <a:t>k</a:t>
            </a:r>
            <a:r>
              <a:rPr lang="hu-HU" dirty="0"/>
              <a:t> = {a k-ik alrendszer működik egy adott idő intervallumon belül </a:t>
            </a:r>
            <a:r>
              <a:rPr lang="hu-HU" dirty="0" smtClean="0"/>
              <a:t>}</a:t>
            </a:r>
          </a:p>
          <a:p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p</a:t>
            </a:r>
            <a:r>
              <a:rPr lang="hu-HU" baseline="-25000" dirty="0" err="1" smtClean="0"/>
              <a:t>k</a:t>
            </a:r>
            <a:r>
              <a:rPr lang="hu-HU" dirty="0" smtClean="0"/>
              <a:t> </a:t>
            </a:r>
            <a:r>
              <a:rPr lang="hu-HU" dirty="0"/>
              <a:t>= P(</a:t>
            </a:r>
            <a:r>
              <a:rPr lang="hu-HU" dirty="0" err="1"/>
              <a:t>A</a:t>
            </a:r>
            <a:r>
              <a:rPr lang="hu-HU" baseline="-25000" dirty="0" err="1"/>
              <a:t>k</a:t>
            </a:r>
            <a:r>
              <a:rPr lang="hu-HU" dirty="0"/>
              <a:t>)            </a:t>
            </a:r>
            <a:r>
              <a:rPr lang="hu-HU" dirty="0" smtClean="0"/>
              <a:t>			              </a:t>
            </a:r>
            <a:r>
              <a:rPr lang="hu-HU" dirty="0"/>
              <a:t>( k=1, 2,…,n )</a:t>
            </a:r>
          </a:p>
        </p:txBody>
      </p:sp>
      <p:sp>
        <p:nvSpPr>
          <p:cNvPr id="16" name="Szövegdoboz 15"/>
          <p:cNvSpPr txBox="1">
            <a:spLocks noChangeArrowheads="1"/>
          </p:cNvSpPr>
          <p:nvPr/>
        </p:nvSpPr>
        <p:spPr bwMode="auto">
          <a:xfrm>
            <a:off x="161925" y="3249613"/>
            <a:ext cx="87757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u-HU" dirty="0"/>
              <a:t>A sorosan kapcsolt rendszer egésze akkor működődik, ha működőképes a rendszer mindegyik alrendszere, azaz</a:t>
            </a:r>
          </a:p>
          <a:p>
            <a:pPr algn="ctr"/>
            <a:r>
              <a:rPr lang="hu-HU" dirty="0"/>
              <a:t>B = A</a:t>
            </a:r>
            <a:r>
              <a:rPr lang="hu-HU" baseline="-25000" dirty="0"/>
              <a:t>1</a:t>
            </a:r>
            <a:r>
              <a:rPr lang="hu-HU" dirty="0"/>
              <a:t>∙ A</a:t>
            </a:r>
            <a:r>
              <a:rPr lang="hu-HU" baseline="-25000" dirty="0"/>
              <a:t>2</a:t>
            </a:r>
            <a:r>
              <a:rPr lang="hu-HU" dirty="0"/>
              <a:t>∙ A</a:t>
            </a:r>
            <a:r>
              <a:rPr lang="hu-HU" baseline="-25000" dirty="0"/>
              <a:t>3</a:t>
            </a:r>
            <a:r>
              <a:rPr lang="hu-HU" dirty="0"/>
              <a:t>∙∙∙ A</a:t>
            </a:r>
            <a:r>
              <a:rPr lang="hu-HU" baseline="-25000" dirty="0"/>
              <a:t>n</a:t>
            </a:r>
            <a:r>
              <a:rPr lang="hu-HU" dirty="0"/>
              <a:t> </a:t>
            </a:r>
          </a:p>
        </p:txBody>
      </p:sp>
      <p:sp>
        <p:nvSpPr>
          <p:cNvPr id="17" name="Szövegdoboz 16"/>
          <p:cNvSpPr txBox="1">
            <a:spLocks noChangeArrowheads="1"/>
          </p:cNvSpPr>
          <p:nvPr/>
        </p:nvSpPr>
        <p:spPr bwMode="auto">
          <a:xfrm>
            <a:off x="206375" y="2168525"/>
            <a:ext cx="8505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/>
              <a:t>Feltétel: </a:t>
            </a:r>
            <a:r>
              <a:rPr lang="hu-HU"/>
              <a:t>az egyes alrendszerek egymástól függetlenül hibásodnak meg</a:t>
            </a:r>
          </a:p>
        </p:txBody>
      </p:sp>
      <p:sp>
        <p:nvSpPr>
          <p:cNvPr id="18" name="Szövegdoboz 17"/>
          <p:cNvSpPr txBox="1">
            <a:spLocks noChangeArrowheads="1"/>
          </p:cNvSpPr>
          <p:nvPr/>
        </p:nvSpPr>
        <p:spPr bwMode="auto">
          <a:xfrm>
            <a:off x="341313" y="4149725"/>
            <a:ext cx="82359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A függetlenség alapján</a:t>
            </a:r>
          </a:p>
          <a:p>
            <a:endParaRPr lang="hu-HU" dirty="0"/>
          </a:p>
          <a:p>
            <a:pPr algn="ctr"/>
            <a:r>
              <a:rPr lang="hu-HU" dirty="0"/>
              <a:t>P(B)=P( A</a:t>
            </a:r>
            <a:r>
              <a:rPr lang="hu-HU" baseline="-25000" dirty="0"/>
              <a:t>1</a:t>
            </a:r>
            <a:r>
              <a:rPr lang="hu-HU" dirty="0"/>
              <a:t>∙ A</a:t>
            </a:r>
            <a:r>
              <a:rPr lang="hu-HU" baseline="-25000" dirty="0"/>
              <a:t>2</a:t>
            </a:r>
            <a:r>
              <a:rPr lang="hu-HU" dirty="0"/>
              <a:t>∙ A</a:t>
            </a:r>
            <a:r>
              <a:rPr lang="hu-HU" baseline="-25000" dirty="0"/>
              <a:t>3</a:t>
            </a:r>
            <a:r>
              <a:rPr lang="hu-HU" dirty="0"/>
              <a:t>∙∙∙ A</a:t>
            </a:r>
            <a:r>
              <a:rPr lang="hu-HU" baseline="-25000" dirty="0"/>
              <a:t>n</a:t>
            </a:r>
            <a:r>
              <a:rPr lang="hu-HU" dirty="0"/>
              <a:t> ) = P( A</a:t>
            </a:r>
            <a:r>
              <a:rPr lang="hu-HU" baseline="-25000" dirty="0"/>
              <a:t>1</a:t>
            </a:r>
            <a:r>
              <a:rPr lang="hu-HU" dirty="0"/>
              <a:t>) ∙ P(A</a:t>
            </a:r>
            <a:r>
              <a:rPr lang="hu-HU" baseline="-25000" dirty="0"/>
              <a:t>2</a:t>
            </a:r>
            <a:r>
              <a:rPr lang="hu-HU" dirty="0"/>
              <a:t>) ∙P( A</a:t>
            </a:r>
            <a:r>
              <a:rPr lang="hu-HU" baseline="-25000" dirty="0"/>
              <a:t>3</a:t>
            </a:r>
            <a:r>
              <a:rPr lang="hu-HU" dirty="0"/>
              <a:t>) ∙∙∙ P(A</a:t>
            </a:r>
            <a:r>
              <a:rPr lang="hu-HU" baseline="-25000" dirty="0"/>
              <a:t>n</a:t>
            </a:r>
            <a:r>
              <a:rPr lang="hu-HU" dirty="0"/>
              <a:t>)= p</a:t>
            </a:r>
            <a:r>
              <a:rPr lang="hu-HU" baseline="-25000" dirty="0"/>
              <a:t>1</a:t>
            </a:r>
            <a:r>
              <a:rPr lang="hu-HU" dirty="0"/>
              <a:t> ∙ p</a:t>
            </a:r>
            <a:r>
              <a:rPr lang="hu-HU" baseline="-25000" dirty="0"/>
              <a:t>2</a:t>
            </a:r>
            <a:r>
              <a:rPr lang="hu-HU" dirty="0"/>
              <a:t> ∙ ∙ ∙ </a:t>
            </a:r>
            <a:r>
              <a:rPr lang="hu-HU" dirty="0" err="1"/>
              <a:t>p</a:t>
            </a:r>
            <a:r>
              <a:rPr lang="hu-HU" baseline="-25000" dirty="0" err="1"/>
              <a:t>n</a:t>
            </a:r>
            <a:r>
              <a:rPr lang="hu-HU" dirty="0"/>
              <a:t>  </a:t>
            </a:r>
          </a:p>
        </p:txBody>
      </p:sp>
      <p:sp>
        <p:nvSpPr>
          <p:cNvPr id="19" name="Szövegdoboz 18"/>
          <p:cNvSpPr txBox="1">
            <a:spLocks noChangeArrowheads="1"/>
          </p:cNvSpPr>
          <p:nvPr/>
        </p:nvSpPr>
        <p:spPr bwMode="auto">
          <a:xfrm>
            <a:off x="179512" y="5242966"/>
            <a:ext cx="87122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dirty="0"/>
              <a:t>Sorosan kapcsolt rendszer megbízhatósága „rosszabb”, mint a </a:t>
            </a:r>
            <a:r>
              <a:rPr lang="hu-HU" dirty="0" smtClean="0"/>
              <a:t>legrosszabb megbízhatóságú </a:t>
            </a:r>
            <a:r>
              <a:rPr lang="hu-HU" dirty="0"/>
              <a:t>alrendszer megbízhatósága</a:t>
            </a:r>
          </a:p>
          <a:p>
            <a:pPr algn="ctr"/>
            <a:r>
              <a:rPr lang="hu-HU" dirty="0"/>
              <a:t>P(B) ≤ min{ p</a:t>
            </a:r>
            <a:r>
              <a:rPr lang="hu-HU" baseline="-25000" dirty="0"/>
              <a:t>1</a:t>
            </a:r>
            <a:r>
              <a:rPr lang="hu-HU" dirty="0"/>
              <a:t> , p</a:t>
            </a:r>
            <a:r>
              <a:rPr lang="hu-HU" baseline="-25000" dirty="0"/>
              <a:t>2</a:t>
            </a:r>
            <a:r>
              <a:rPr lang="hu-HU" dirty="0"/>
              <a:t> , ∙ ∙ ∙, </a:t>
            </a:r>
            <a:r>
              <a:rPr lang="hu-HU" dirty="0" err="1"/>
              <a:t>p</a:t>
            </a:r>
            <a:r>
              <a:rPr lang="hu-HU" baseline="-25000" dirty="0" err="1"/>
              <a:t>n</a:t>
            </a:r>
            <a:r>
              <a:rPr lang="hu-HU" dirty="0"/>
              <a:t> } </a:t>
            </a:r>
          </a:p>
        </p:txBody>
      </p:sp>
      <p:sp>
        <p:nvSpPr>
          <p:cNvPr id="20" name="Szövegdoboz 19"/>
          <p:cNvSpPr txBox="1">
            <a:spLocks noChangeArrowheads="1"/>
          </p:cNvSpPr>
          <p:nvPr/>
        </p:nvSpPr>
        <p:spPr bwMode="auto">
          <a:xfrm>
            <a:off x="153863" y="2573338"/>
            <a:ext cx="8810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B = {a sorosan kapcsolt rendszer egésze az adott idő intervallumon belül működik}</a:t>
            </a:r>
          </a:p>
          <a:p>
            <a:r>
              <a:rPr lang="hu-HU" b="1" dirty="0"/>
              <a:t>Kérdés</a:t>
            </a:r>
            <a:r>
              <a:rPr lang="hu-HU" dirty="0"/>
              <a:t>: P(B)=?</a:t>
            </a:r>
          </a:p>
        </p:txBody>
      </p:sp>
      <p:sp>
        <p:nvSpPr>
          <p:cNvPr id="21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7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16632"/>
            <a:ext cx="85772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Párhuzamosan kapcsolt rendszerek megbízhatósága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" name="Szövegdoboz 2"/>
          <p:cNvSpPr txBox="1">
            <a:spLocks noChangeArrowheads="1"/>
          </p:cNvSpPr>
          <p:nvPr/>
        </p:nvSpPr>
        <p:spPr bwMode="auto">
          <a:xfrm>
            <a:off x="2699792" y="764704"/>
            <a:ext cx="62563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err="1"/>
              <a:t>A</a:t>
            </a:r>
            <a:r>
              <a:rPr lang="hu-HU" baseline="-25000" dirty="0" err="1"/>
              <a:t>k</a:t>
            </a:r>
            <a:r>
              <a:rPr lang="hu-HU" dirty="0"/>
              <a:t> = </a:t>
            </a:r>
            <a:r>
              <a:rPr lang="hu-HU" sz="1600" dirty="0"/>
              <a:t>{a k-ik alrendszer működik egy adott idő intervallumon belül </a:t>
            </a:r>
            <a:r>
              <a:rPr lang="hu-HU" sz="1600" dirty="0" smtClean="0"/>
              <a:t>}			</a:t>
            </a:r>
            <a:r>
              <a:rPr lang="hu-HU" dirty="0" err="1" smtClean="0"/>
              <a:t>p</a:t>
            </a:r>
            <a:r>
              <a:rPr lang="hu-HU" baseline="-25000" dirty="0" err="1" smtClean="0"/>
              <a:t>k</a:t>
            </a:r>
            <a:r>
              <a:rPr lang="hu-HU" dirty="0" smtClean="0"/>
              <a:t> </a:t>
            </a:r>
            <a:r>
              <a:rPr lang="hu-HU" dirty="0"/>
              <a:t>= P(</a:t>
            </a:r>
            <a:r>
              <a:rPr lang="hu-HU" dirty="0" err="1"/>
              <a:t>A</a:t>
            </a:r>
            <a:r>
              <a:rPr lang="hu-HU" baseline="-25000" dirty="0" err="1"/>
              <a:t>k</a:t>
            </a:r>
            <a:r>
              <a:rPr lang="hu-HU" dirty="0"/>
              <a:t>)                           ( k=1, 2,…,n )</a:t>
            </a:r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26988" y="2564904"/>
            <a:ext cx="91170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B = {a </a:t>
            </a:r>
            <a:r>
              <a:rPr lang="hu-HU" sz="1600" dirty="0"/>
              <a:t>párhuzamosan</a:t>
            </a:r>
            <a:r>
              <a:rPr lang="hu-HU" dirty="0"/>
              <a:t> kapcsolt rendszer egésze az adott idő intervallumon belül működik}</a:t>
            </a:r>
          </a:p>
          <a:p>
            <a:r>
              <a:rPr lang="hu-HU" b="1" dirty="0"/>
              <a:t>Kérdés</a:t>
            </a:r>
            <a:r>
              <a:rPr lang="hu-HU" dirty="0"/>
              <a:t>: P(B)=?</a:t>
            </a:r>
          </a:p>
        </p:txBody>
      </p:sp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2843808" y="1628800"/>
            <a:ext cx="59404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b="1" dirty="0"/>
              <a:t>Feltétel: </a:t>
            </a:r>
            <a:r>
              <a:rPr lang="hu-HU" dirty="0"/>
              <a:t>az egyes alrendszerek egymástól függetlenül</a:t>
            </a:r>
          </a:p>
          <a:p>
            <a:r>
              <a:rPr lang="hu-HU" dirty="0"/>
              <a:t>	hibásodnak meg.</a:t>
            </a:r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>
            <a:off x="296863" y="4014788"/>
            <a:ext cx="82359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A függetlenség alapján</a:t>
            </a:r>
          </a:p>
          <a:p>
            <a:endParaRPr lang="hu-HU" dirty="0"/>
          </a:p>
          <a:p>
            <a:pPr algn="ctr"/>
            <a:r>
              <a:rPr lang="hu-HU" dirty="0"/>
              <a:t>P(B)=1 ─(</a:t>
            </a:r>
            <a:r>
              <a:rPr lang="hu-HU" dirty="0" err="1"/>
              <a:t>1</a:t>
            </a:r>
            <a:r>
              <a:rPr lang="hu-HU" dirty="0"/>
              <a:t>─ P( A</a:t>
            </a:r>
            <a:r>
              <a:rPr lang="hu-HU" baseline="-25000" dirty="0"/>
              <a:t>1</a:t>
            </a:r>
            <a:r>
              <a:rPr lang="hu-HU" dirty="0"/>
              <a:t>) )∙ (1─ P(A</a:t>
            </a:r>
            <a:r>
              <a:rPr lang="hu-HU" baseline="-25000" dirty="0"/>
              <a:t>2</a:t>
            </a:r>
            <a:r>
              <a:rPr lang="hu-HU" dirty="0"/>
              <a:t>)) ∙∙∙∙ (1─ P(A</a:t>
            </a:r>
            <a:r>
              <a:rPr lang="hu-HU" baseline="-25000" dirty="0"/>
              <a:t>n</a:t>
            </a:r>
            <a:r>
              <a:rPr lang="hu-HU" dirty="0"/>
              <a:t>))= 1─(</a:t>
            </a:r>
            <a:r>
              <a:rPr lang="hu-HU" dirty="0" err="1"/>
              <a:t>1</a:t>
            </a:r>
            <a:r>
              <a:rPr lang="hu-HU" dirty="0"/>
              <a:t>─ p</a:t>
            </a:r>
            <a:r>
              <a:rPr lang="hu-HU" baseline="-25000" dirty="0"/>
              <a:t>1</a:t>
            </a:r>
            <a:r>
              <a:rPr lang="hu-HU" dirty="0"/>
              <a:t> )∙ (1─ p</a:t>
            </a:r>
            <a:r>
              <a:rPr lang="hu-HU" baseline="-25000" dirty="0"/>
              <a:t>2</a:t>
            </a:r>
            <a:r>
              <a:rPr lang="hu-HU" dirty="0"/>
              <a:t> )∙ ∙ ∙ (1─ </a:t>
            </a:r>
            <a:r>
              <a:rPr lang="hu-HU" dirty="0" err="1"/>
              <a:t>p</a:t>
            </a:r>
            <a:r>
              <a:rPr lang="hu-HU" baseline="-25000" dirty="0" err="1"/>
              <a:t>n</a:t>
            </a:r>
            <a:r>
              <a:rPr lang="hu-HU" dirty="0"/>
              <a:t> ) </a:t>
            </a:r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251520" y="5242967"/>
            <a:ext cx="8460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dirty="0"/>
              <a:t>Párhuzamosan kapcsolt rendszer megbízhatósága „jobb”, mint a legjobb megbízhatóságú alrendszer </a:t>
            </a:r>
            <a:r>
              <a:rPr lang="hu-HU" dirty="0" smtClean="0"/>
              <a:t>megbízhatósága</a:t>
            </a:r>
          </a:p>
          <a:p>
            <a:endParaRPr lang="hu-HU" dirty="0"/>
          </a:p>
          <a:p>
            <a:pPr algn="ctr"/>
            <a:r>
              <a:rPr lang="hu-HU" dirty="0"/>
              <a:t>P(B) ≥ </a:t>
            </a:r>
            <a:r>
              <a:rPr lang="hu-HU" dirty="0" err="1"/>
              <a:t>max</a:t>
            </a:r>
            <a:r>
              <a:rPr lang="hu-HU" dirty="0"/>
              <a:t>{ p</a:t>
            </a:r>
            <a:r>
              <a:rPr lang="hu-HU" baseline="-25000" dirty="0"/>
              <a:t>1</a:t>
            </a:r>
            <a:r>
              <a:rPr lang="hu-HU" dirty="0"/>
              <a:t> , p</a:t>
            </a:r>
            <a:r>
              <a:rPr lang="hu-HU" baseline="-25000" dirty="0"/>
              <a:t>2</a:t>
            </a:r>
            <a:r>
              <a:rPr lang="hu-HU" dirty="0"/>
              <a:t> , ∙ ∙ ∙, </a:t>
            </a:r>
            <a:r>
              <a:rPr lang="hu-HU" dirty="0" err="1"/>
              <a:t>p</a:t>
            </a:r>
            <a:r>
              <a:rPr lang="hu-HU" baseline="-25000" dirty="0" err="1"/>
              <a:t>n</a:t>
            </a:r>
            <a:r>
              <a:rPr lang="hu-HU" dirty="0"/>
              <a:t> } </a:t>
            </a:r>
          </a:p>
        </p:txBody>
      </p:sp>
      <p:grpSp>
        <p:nvGrpSpPr>
          <p:cNvPr id="21" name="Csoportba foglalás 56"/>
          <p:cNvGrpSpPr>
            <a:grpSpLocks/>
          </p:cNvGrpSpPr>
          <p:nvPr/>
        </p:nvGrpSpPr>
        <p:grpSpPr bwMode="auto">
          <a:xfrm>
            <a:off x="107504" y="3241675"/>
            <a:ext cx="8775700" cy="923925"/>
            <a:chOff x="107226" y="3242075"/>
            <a:chExt cx="8775975" cy="923330"/>
          </a:xfrm>
        </p:grpSpPr>
        <p:sp>
          <p:nvSpPr>
            <p:cNvPr id="22" name="Szövegdoboz 34"/>
            <p:cNvSpPr txBox="1">
              <a:spLocks noChangeArrowheads="1"/>
            </p:cNvSpPr>
            <p:nvPr/>
          </p:nvSpPr>
          <p:spPr bwMode="auto">
            <a:xfrm>
              <a:off x="107226" y="3242075"/>
              <a:ext cx="877597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hu-HU" dirty="0"/>
                <a:t>A párhuzamosan kapcsolt rendszer egésze akkor nem működődik, ha egyik alrendszere sem működik, azaz</a:t>
              </a:r>
            </a:p>
            <a:p>
              <a:pPr algn="ctr"/>
              <a:r>
                <a:rPr lang="hu-HU" dirty="0"/>
                <a:t>B = A</a:t>
              </a:r>
              <a:r>
                <a:rPr lang="hu-HU" baseline="-25000" dirty="0"/>
                <a:t>1</a:t>
              </a:r>
              <a:r>
                <a:rPr lang="hu-HU" dirty="0"/>
                <a:t>∙ A</a:t>
              </a:r>
              <a:r>
                <a:rPr lang="hu-HU" baseline="-25000" dirty="0"/>
                <a:t>2</a:t>
              </a:r>
              <a:r>
                <a:rPr lang="hu-HU" dirty="0"/>
                <a:t>∙ A</a:t>
              </a:r>
              <a:r>
                <a:rPr lang="hu-HU" baseline="-25000" dirty="0"/>
                <a:t>3</a:t>
              </a:r>
              <a:r>
                <a:rPr lang="hu-HU" dirty="0"/>
                <a:t>∙∙∙ A</a:t>
              </a:r>
              <a:r>
                <a:rPr lang="hu-HU" baseline="-25000" dirty="0"/>
                <a:t>n</a:t>
              </a:r>
              <a:r>
                <a:rPr lang="hu-HU" dirty="0"/>
                <a:t> </a:t>
              </a:r>
            </a:p>
          </p:txBody>
        </p:sp>
        <p:cxnSp>
          <p:nvCxnSpPr>
            <p:cNvPr id="23" name="Egyenes összekötő 22"/>
            <p:cNvCxnSpPr/>
            <p:nvPr/>
          </p:nvCxnSpPr>
          <p:spPr>
            <a:xfrm>
              <a:off x="3635729" y="3833832"/>
              <a:ext cx="179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23"/>
            <p:cNvCxnSpPr/>
            <p:nvPr/>
          </p:nvCxnSpPr>
          <p:spPr>
            <a:xfrm>
              <a:off x="3995780" y="3833832"/>
              <a:ext cx="1809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4283821" y="3833832"/>
              <a:ext cx="1809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25"/>
            <p:cNvCxnSpPr/>
            <p:nvPr/>
          </p:nvCxnSpPr>
          <p:spPr>
            <a:xfrm>
              <a:off x="4643872" y="3833832"/>
              <a:ext cx="1809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5075934" y="3833832"/>
              <a:ext cx="17939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Csoportba foglalás 41"/>
          <p:cNvGrpSpPr/>
          <p:nvPr/>
        </p:nvGrpSpPr>
        <p:grpSpPr>
          <a:xfrm>
            <a:off x="107504" y="692696"/>
            <a:ext cx="2552177" cy="1711325"/>
            <a:chOff x="107504" y="853579"/>
            <a:chExt cx="2552177" cy="1711325"/>
          </a:xfrm>
        </p:grpSpPr>
        <p:cxnSp>
          <p:nvCxnSpPr>
            <p:cNvPr id="29" name="Egyenes összekötő 28"/>
            <p:cNvCxnSpPr/>
            <p:nvPr/>
          </p:nvCxnSpPr>
          <p:spPr>
            <a:xfrm>
              <a:off x="2371649" y="1700808"/>
              <a:ext cx="2880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Csoportba foglalás 55"/>
            <p:cNvGrpSpPr>
              <a:grpSpLocks/>
            </p:cNvGrpSpPr>
            <p:nvPr/>
          </p:nvGrpSpPr>
          <p:grpSpPr bwMode="auto">
            <a:xfrm>
              <a:off x="385763" y="853579"/>
              <a:ext cx="1981200" cy="1711325"/>
              <a:chOff x="386535" y="908720"/>
              <a:chExt cx="1980220" cy="1710190"/>
            </a:xfrm>
          </p:grpSpPr>
          <p:sp>
            <p:nvSpPr>
              <p:cNvPr id="9" name="Szövegdoboz 4"/>
              <p:cNvSpPr txBox="1">
                <a:spLocks noChangeArrowheads="1"/>
              </p:cNvSpPr>
              <p:nvPr/>
            </p:nvSpPr>
            <p:spPr bwMode="auto">
              <a:xfrm>
                <a:off x="791581" y="908720"/>
                <a:ext cx="1035114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hu-HU" dirty="0"/>
                  <a:t>p</a:t>
                </a:r>
                <a:r>
                  <a:rPr lang="hu-HU" baseline="-25000" dirty="0"/>
                  <a:t>1</a:t>
                </a:r>
              </a:p>
            </p:txBody>
          </p:sp>
          <p:cxnSp>
            <p:nvCxnSpPr>
              <p:cNvPr id="10" name="Egyenes összekötő 9"/>
              <p:cNvCxnSpPr>
                <a:endCxn id="9" idx="3"/>
              </p:cNvCxnSpPr>
              <p:nvPr/>
            </p:nvCxnSpPr>
            <p:spPr>
              <a:xfrm rot="10800000" flipV="1">
                <a:off x="1827272" y="1087989"/>
                <a:ext cx="539483" cy="475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Egyenes összekötő 10"/>
              <p:cNvCxnSpPr/>
              <p:nvPr/>
            </p:nvCxnSpPr>
            <p:spPr>
              <a:xfrm rot="5400000">
                <a:off x="1061719" y="2078726"/>
                <a:ext cx="448965" cy="0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Egyenes összekötő 11"/>
              <p:cNvCxnSpPr>
                <a:endCxn id="9" idx="1"/>
              </p:cNvCxnSpPr>
              <p:nvPr/>
            </p:nvCxnSpPr>
            <p:spPr>
              <a:xfrm>
                <a:off x="386535" y="1087989"/>
                <a:ext cx="404612" cy="47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Szövegdoboz 32"/>
              <p:cNvSpPr txBox="1">
                <a:spLocks noChangeArrowheads="1"/>
              </p:cNvSpPr>
              <p:nvPr/>
            </p:nvSpPr>
            <p:spPr bwMode="auto">
              <a:xfrm>
                <a:off x="791581" y="1394483"/>
                <a:ext cx="1035114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hu-HU" smtClean="0"/>
                  <a:t>p</a:t>
                </a:r>
                <a:r>
                  <a:rPr lang="hu-HU" baseline="-25000" smtClean="0"/>
                  <a:t>2</a:t>
                </a:r>
                <a:endParaRPr lang="hu-HU" baseline="-25000"/>
              </a:p>
            </p:txBody>
          </p:sp>
          <p:cxnSp>
            <p:nvCxnSpPr>
              <p:cNvPr id="14" name="Egyenes összekötő 13"/>
              <p:cNvCxnSpPr>
                <a:endCxn id="13" idx="3"/>
              </p:cNvCxnSpPr>
              <p:nvPr/>
            </p:nvCxnSpPr>
            <p:spPr>
              <a:xfrm rot="10800000" flipV="1">
                <a:off x="1827272" y="1575028"/>
                <a:ext cx="539483" cy="476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14"/>
              <p:cNvCxnSpPr>
                <a:endCxn id="13" idx="1"/>
              </p:cNvCxnSpPr>
              <p:nvPr/>
            </p:nvCxnSpPr>
            <p:spPr>
              <a:xfrm>
                <a:off x="386535" y="1575028"/>
                <a:ext cx="404612" cy="47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Szövegdoboz 42"/>
              <p:cNvSpPr txBox="1">
                <a:spLocks noChangeArrowheads="1"/>
              </p:cNvSpPr>
              <p:nvPr/>
            </p:nvSpPr>
            <p:spPr bwMode="auto">
              <a:xfrm>
                <a:off x="791581" y="2249578"/>
                <a:ext cx="1035114" cy="3693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hu-HU"/>
                  <a:t>p</a:t>
                </a:r>
                <a:r>
                  <a:rPr lang="hu-HU" baseline="-25000"/>
                  <a:t>n</a:t>
                </a:r>
              </a:p>
            </p:txBody>
          </p:sp>
          <p:cxnSp>
            <p:nvCxnSpPr>
              <p:cNvPr id="17" name="Egyenes összekötő 16"/>
              <p:cNvCxnSpPr>
                <a:endCxn id="16" idx="3"/>
              </p:cNvCxnSpPr>
              <p:nvPr/>
            </p:nvCxnSpPr>
            <p:spPr>
              <a:xfrm rot="10800000" flipV="1">
                <a:off x="1827272" y="2430123"/>
                <a:ext cx="539483" cy="475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Egyenes összekötő 17"/>
              <p:cNvCxnSpPr>
                <a:endCxn id="16" idx="1"/>
              </p:cNvCxnSpPr>
              <p:nvPr/>
            </p:nvCxnSpPr>
            <p:spPr>
              <a:xfrm>
                <a:off x="386535" y="2430123"/>
                <a:ext cx="404612" cy="47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Egyenes összekötő 18"/>
              <p:cNvCxnSpPr/>
              <p:nvPr/>
            </p:nvCxnSpPr>
            <p:spPr>
              <a:xfrm rot="5400000">
                <a:off x="-289291" y="1763815"/>
                <a:ext cx="135165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Egyenes összekötő 19"/>
              <p:cNvCxnSpPr/>
              <p:nvPr/>
            </p:nvCxnSpPr>
            <p:spPr>
              <a:xfrm rot="5400000">
                <a:off x="1690929" y="1763815"/>
                <a:ext cx="135165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Egyenes összekötő 38"/>
            <p:cNvCxnSpPr/>
            <p:nvPr/>
          </p:nvCxnSpPr>
          <p:spPr>
            <a:xfrm>
              <a:off x="107504" y="1717675"/>
              <a:ext cx="28803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-27384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8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soportba foglalás 6"/>
          <p:cNvGrpSpPr/>
          <p:nvPr/>
        </p:nvGrpSpPr>
        <p:grpSpPr>
          <a:xfrm>
            <a:off x="179388" y="731391"/>
            <a:ext cx="8713787" cy="2841625"/>
            <a:chOff x="179388" y="731391"/>
            <a:chExt cx="8713787" cy="2841625"/>
          </a:xfrm>
        </p:grpSpPr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179388" y="731391"/>
              <a:ext cx="8713787" cy="284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dirty="0"/>
                <a:t>Egy áramkör </a:t>
              </a:r>
              <a:r>
                <a:rPr lang="hu-HU" dirty="0" smtClean="0"/>
                <a:t>5 </a:t>
              </a:r>
              <a:r>
                <a:rPr lang="hu-HU" dirty="0"/>
                <a:t>egymástól függetlenül működő alkatrészből áll az alábbi ábrának megfelelő </a:t>
              </a:r>
              <a:r>
                <a:rPr lang="hu-HU" dirty="0" smtClean="0"/>
                <a:t>elrendezésben</a:t>
              </a:r>
              <a:endParaRPr lang="hu-HU" dirty="0"/>
            </a:p>
            <a:p>
              <a:pPr marL="342900" indent="-342900" algn="just">
                <a:spcBef>
                  <a:spcPct val="50000"/>
                </a:spcBef>
              </a:pPr>
              <a:endParaRPr lang="hu-HU" dirty="0"/>
            </a:p>
            <a:p>
              <a:pPr marL="342900" indent="-342900" algn="just">
                <a:spcBef>
                  <a:spcPct val="50000"/>
                </a:spcBef>
              </a:pPr>
              <a:endParaRPr lang="hu-HU" dirty="0"/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Annak valószínűsége, hogy egy bizonyos időintervallumon belül nem romlik el a megfelelő alkatrész p</a:t>
              </a:r>
              <a:r>
                <a:rPr lang="hu-HU" baseline="-25000" dirty="0"/>
                <a:t>1</a:t>
              </a:r>
              <a:r>
                <a:rPr lang="hu-HU" dirty="0"/>
                <a:t>= </a:t>
              </a:r>
              <a:r>
                <a:rPr lang="hu-HU" dirty="0" smtClean="0"/>
                <a:t>0.8, p</a:t>
              </a:r>
              <a:r>
                <a:rPr lang="hu-HU" baseline="-25000" dirty="0" smtClean="0"/>
                <a:t>2</a:t>
              </a:r>
              <a:r>
                <a:rPr lang="hu-HU" dirty="0" smtClean="0"/>
                <a:t>=0.95, p</a:t>
              </a:r>
              <a:r>
                <a:rPr lang="hu-HU" baseline="-25000" dirty="0" smtClean="0"/>
                <a:t>3</a:t>
              </a:r>
              <a:r>
                <a:rPr lang="hu-HU" dirty="0" smtClean="0"/>
                <a:t>=0.85 , p</a:t>
              </a:r>
              <a:r>
                <a:rPr lang="hu-HU" baseline="-25000" dirty="0" smtClean="0"/>
                <a:t>4</a:t>
              </a:r>
              <a:r>
                <a:rPr lang="hu-HU" dirty="0" smtClean="0"/>
                <a:t>= 0.9 és p</a:t>
              </a:r>
              <a:r>
                <a:rPr lang="hu-HU" baseline="-25000" dirty="0" smtClean="0"/>
                <a:t>5</a:t>
              </a:r>
              <a:r>
                <a:rPr lang="hu-HU" dirty="0" smtClean="0"/>
                <a:t>= 0.8.</a:t>
              </a:r>
              <a:endParaRPr lang="hu-HU" dirty="0"/>
            </a:p>
            <a:p>
              <a:pPr algn="just">
                <a:spcBef>
                  <a:spcPct val="50000"/>
                </a:spcBef>
              </a:pPr>
              <a:r>
                <a:rPr lang="hu-HU" b="1" dirty="0"/>
                <a:t>Mekkora a valószínűsége annak, hogy a vizsgált időintervallumon belül az egész áramkör működőképes </a:t>
              </a:r>
              <a:r>
                <a:rPr lang="hu-HU" b="1" dirty="0" smtClean="0"/>
                <a:t>?</a:t>
              </a:r>
              <a:endParaRPr lang="hu-HU" b="1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9792" y="1268760"/>
              <a:ext cx="2600325" cy="104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88913"/>
            <a:ext cx="871296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Példa áramkör megbízhatóságának számítására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07950" y="3501008"/>
            <a:ext cx="896461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 dirty="0"/>
              <a:t>Megoldás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dirty="0"/>
              <a:t>A feladatban szereplő eseményekre vezessünk be jelöléseket!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dirty="0" err="1"/>
              <a:t>A</a:t>
            </a:r>
            <a:r>
              <a:rPr lang="hu-HU" baseline="-25000" dirty="0" err="1"/>
              <a:t>k</a:t>
            </a:r>
            <a:r>
              <a:rPr lang="hu-HU" dirty="0"/>
              <a:t>= { a </a:t>
            </a:r>
            <a:r>
              <a:rPr lang="hu-HU" dirty="0" err="1"/>
              <a:t>k-adik</a:t>
            </a:r>
            <a:r>
              <a:rPr lang="hu-HU" dirty="0"/>
              <a:t> készülék a vizsgált időintervallumon belül nem romlik el }, ahol </a:t>
            </a:r>
            <a:r>
              <a:rPr lang="hu-HU" dirty="0" smtClean="0"/>
              <a:t>k=1,2,3,4, 5 </a:t>
            </a:r>
            <a:r>
              <a:rPr lang="hu-HU" dirty="0"/>
              <a:t>lehet.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dirty="0"/>
              <a:t>B = </a:t>
            </a:r>
            <a:r>
              <a:rPr lang="hu-HU" sz="2000" dirty="0"/>
              <a:t>{ </a:t>
            </a:r>
            <a:r>
              <a:rPr lang="hu-HU" dirty="0"/>
              <a:t>az egész áramkör a vizsgált időintervallumon belül működőképes lesz }</a:t>
            </a:r>
            <a:endParaRPr lang="hu-HU" sz="1600" dirty="0"/>
          </a:p>
          <a:p>
            <a:pPr marL="342900" indent="-342900" algn="just">
              <a:spcBef>
                <a:spcPct val="50000"/>
              </a:spcBef>
            </a:pPr>
            <a:r>
              <a:rPr lang="hu-HU" dirty="0"/>
              <a:t>A feltételek szerint </a:t>
            </a:r>
            <a:endParaRPr lang="hu-HU" dirty="0" smtClean="0"/>
          </a:p>
          <a:p>
            <a:pPr marL="342900" indent="-342900" algn="ctr">
              <a:spcBef>
                <a:spcPct val="50000"/>
              </a:spcBef>
            </a:pPr>
            <a:r>
              <a:rPr lang="hu-HU" dirty="0" smtClean="0"/>
              <a:t>P(A</a:t>
            </a:r>
            <a:r>
              <a:rPr lang="hu-HU" baseline="-25000" dirty="0" smtClean="0"/>
              <a:t>1</a:t>
            </a:r>
            <a:r>
              <a:rPr lang="hu-HU" dirty="0"/>
              <a:t>) = </a:t>
            </a:r>
            <a:r>
              <a:rPr lang="hu-HU" dirty="0" smtClean="0"/>
              <a:t>p</a:t>
            </a:r>
            <a:r>
              <a:rPr lang="hu-HU" baseline="-25000" dirty="0" smtClean="0"/>
              <a:t>1</a:t>
            </a:r>
            <a:r>
              <a:rPr lang="hu-HU" dirty="0" smtClean="0"/>
              <a:t>=0.8, P(A</a:t>
            </a:r>
            <a:r>
              <a:rPr lang="hu-HU" baseline="-25000" dirty="0" smtClean="0"/>
              <a:t>2</a:t>
            </a:r>
            <a:r>
              <a:rPr lang="hu-HU" dirty="0" smtClean="0"/>
              <a:t>)=p</a:t>
            </a:r>
            <a:r>
              <a:rPr lang="hu-HU" baseline="-25000" dirty="0" smtClean="0"/>
              <a:t>2</a:t>
            </a:r>
            <a:r>
              <a:rPr lang="hu-HU" dirty="0" smtClean="0"/>
              <a:t>=0.95, P(A</a:t>
            </a:r>
            <a:r>
              <a:rPr lang="hu-HU" baseline="-25000" dirty="0" smtClean="0"/>
              <a:t>3</a:t>
            </a:r>
            <a:r>
              <a:rPr lang="hu-HU" dirty="0" smtClean="0"/>
              <a:t>)=p</a:t>
            </a:r>
            <a:r>
              <a:rPr lang="hu-HU" baseline="-25000" dirty="0" smtClean="0"/>
              <a:t>3</a:t>
            </a:r>
            <a:r>
              <a:rPr lang="hu-HU" dirty="0" smtClean="0"/>
              <a:t>=0.85, P(A</a:t>
            </a:r>
            <a:r>
              <a:rPr lang="hu-HU" baseline="-25000" dirty="0" smtClean="0"/>
              <a:t>4</a:t>
            </a:r>
            <a:r>
              <a:rPr lang="hu-HU" dirty="0" smtClean="0"/>
              <a:t>) =p</a:t>
            </a:r>
            <a:r>
              <a:rPr lang="hu-HU" baseline="-25000" dirty="0" smtClean="0"/>
              <a:t>4</a:t>
            </a:r>
            <a:r>
              <a:rPr lang="hu-HU" dirty="0" smtClean="0"/>
              <a:t>= 0.9 </a:t>
            </a:r>
            <a:r>
              <a:rPr lang="hu-HU" dirty="0"/>
              <a:t>és </a:t>
            </a:r>
            <a:r>
              <a:rPr lang="hu-HU" dirty="0" smtClean="0"/>
              <a:t>P(A</a:t>
            </a:r>
            <a:r>
              <a:rPr lang="hu-HU" baseline="-25000" dirty="0" smtClean="0"/>
              <a:t>5</a:t>
            </a:r>
            <a:r>
              <a:rPr lang="hu-HU" dirty="0" smtClean="0"/>
              <a:t>) =p</a:t>
            </a:r>
            <a:r>
              <a:rPr lang="hu-HU" baseline="-25000" dirty="0" smtClean="0"/>
              <a:t>5</a:t>
            </a:r>
            <a:r>
              <a:rPr lang="hu-HU" dirty="0" smtClean="0"/>
              <a:t>= 0.8 </a:t>
            </a:r>
            <a:r>
              <a:rPr lang="hu-HU" dirty="0"/>
              <a:t>.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07504" y="6021288"/>
            <a:ext cx="8640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dirty="0"/>
              <a:t>Feladat a P(B</a:t>
            </a:r>
            <a:r>
              <a:rPr lang="hu-HU" dirty="0" smtClean="0"/>
              <a:t>)=p </a:t>
            </a:r>
            <a:r>
              <a:rPr lang="hu-HU" dirty="0"/>
              <a:t>valószínűség meghatározása!</a:t>
            </a:r>
          </a:p>
        </p:txBody>
      </p: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Események függetlensége         </a:t>
            </a:r>
            <a:fld id="{022B571B-5BE0-484C-A4F8-67D481F8428A}" type="slidenum">
              <a:rPr lang="hu-HU" smtClean="0"/>
              <a:pPr/>
              <a:t>9</a:t>
            </a:fld>
            <a:r>
              <a:rPr lang="hu-HU" dirty="0" smtClean="0"/>
              <a:t>/17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5426</TotalTime>
  <Words>2112</Words>
  <Application>Microsoft Office PowerPoint</Application>
  <PresentationFormat>Diavetítés a képernyőre (4:3 oldalarány)</PresentationFormat>
  <Paragraphs>255</Paragraphs>
  <Slides>17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9" baseType="lpstr">
      <vt:lpstr>Office-téma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PTE PMMK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Klincsik Mihály</dc:creator>
  <cp:lastModifiedBy>Mippi</cp:lastModifiedBy>
  <cp:revision>57</cp:revision>
  <dcterms:created xsi:type="dcterms:W3CDTF">2012-10-07T16:28:27Z</dcterms:created>
  <dcterms:modified xsi:type="dcterms:W3CDTF">2016-09-25T21:59:00Z</dcterms:modified>
</cp:coreProperties>
</file>