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</p:sldIdLst>
  <p:sldSz cx="9144000" cy="6858000" type="screen4x3"/>
  <p:notesSz cx="7099300" cy="10234613"/>
  <p:custShowLst>
    <p:custShow name="Egyéni diasor 1" id="0">
      <p:sldLst>
        <p:sld r:id="rId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DFEC6"/>
    <a:srgbClr val="FDC6FE"/>
    <a:srgbClr val="FFE18D"/>
    <a:srgbClr val="99CCFF"/>
    <a:srgbClr val="FF3300"/>
    <a:srgbClr val="D4D4D4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7" autoAdjust="0"/>
    <p:restoredTop sz="94511" autoAdjust="0"/>
  </p:normalViewPr>
  <p:slideViewPr>
    <p:cSldViewPr>
      <p:cViewPr>
        <p:scale>
          <a:sx n="100" d="100"/>
          <a:sy n="100" d="100"/>
        </p:scale>
        <p:origin x="-210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792" y="-72"/>
      </p:cViewPr>
      <p:guideLst>
        <p:guide orient="horz" pos="3224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Perjésiné dr. Hámori Ildikó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Multimédiás eszközök használat gépészmérnökök matematika oktatásában</a:t>
            </a:r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D5E3B48-F97C-43D5-8758-24660B3974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008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6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spcBef>
                <a:spcPct val="20000"/>
              </a:spcBef>
              <a:buFontTx/>
              <a:buChar char="•"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0BAD075C-7136-4040-B906-992A40D441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498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EC2A8-14D4-4ADE-B872-10613807DCB4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u-HU" smtClean="0"/>
              <a:t>j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3D0A3-4CA9-4D8F-AF01-1FFB96B1701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DA00E-EB8B-4A59-B551-6A10726C36D1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01737-CB2A-4AA5-AEBA-3C5890ADCAF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70E3-1864-4873-9A90-C2861CF894C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0316-BA28-4576-B195-CE235C6450A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7B0B9-7AE7-432E-B422-B5C473E2E11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CCE17-C825-4189-B95A-F94FA77B14A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A636D-517E-48C2-B284-237F71F6A3F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01ED-ECDC-4871-ADD8-A433E0EB566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B1E4-4B62-4A0B-A2ED-3C818CA5BCB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FC899-9347-4919-AE04-068A0A9DC4F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CE27FB1-A89C-4BA8-815C-D33C6152A74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  <p:sp>
        <p:nvSpPr>
          <p:cNvPr id="4659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659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Rendszer és Szoftvertechnológia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Tanszék 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  <a:endParaRPr lang="hu-H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171" name="Picture 14" descr="cime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11975" y="323850"/>
            <a:ext cx="2144713" cy="2160588"/>
          </a:xfrm>
          <a:noFill/>
        </p:spPr>
      </p:pic>
      <p:sp>
        <p:nvSpPr>
          <p:cNvPr id="206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323850"/>
            <a:ext cx="6481763" cy="134937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Valószínűségszámítás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és statisztika  előadások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90488" y="1628775"/>
            <a:ext cx="7002462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Mérnök informatikus </a:t>
            </a:r>
            <a:r>
              <a:rPr lang="hu-HU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BSc</a:t>
            </a:r>
            <a:r>
              <a:rPr lang="hu-HU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szak PMKMANB011H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76263" y="3203575"/>
            <a:ext cx="8027987" cy="2030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téma</a:t>
            </a:r>
          </a:p>
          <a:p>
            <a:pPr algn="ctr">
              <a:lnSpc>
                <a:spcPct val="120000"/>
              </a:lnSpc>
              <a:defRPr/>
            </a:pPr>
            <a:r>
              <a:rPr lang="hu-H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Teljes valószínűség tétel és a </a:t>
            </a:r>
            <a:r>
              <a:rPr lang="hu-HU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Bayes-tétel</a:t>
            </a:r>
            <a:endParaRPr lang="hu-H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20000"/>
              </a:lnSpc>
              <a:defRPr/>
            </a:pPr>
            <a:endParaRPr lang="hu-HU" sz="2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r>
              <a:rPr lang="hu-HU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Teljes valószínűség tétel. Szemléltetés fa </a:t>
            </a:r>
            <a:r>
              <a:rPr lang="hu-H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diagrammal</a:t>
            </a:r>
            <a:r>
              <a:rPr lang="hu-HU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Bináris csatorna példája. </a:t>
            </a:r>
            <a:r>
              <a:rPr lang="hu-HU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Bayes-tétel</a:t>
            </a:r>
            <a:r>
              <a:rPr lang="hu-HU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és alkalmazása. Inverz fa diagram. Feladatok.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93603" name="Rectangle 3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2.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1438" y="1084263"/>
            <a:ext cx="896461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/>
              <a:t>Négy egymást követő </a:t>
            </a:r>
            <a:r>
              <a:rPr lang="hu-HU" b="1"/>
              <a:t>közlekedési lámpa</a:t>
            </a:r>
            <a:r>
              <a:rPr lang="hu-HU"/>
              <a:t> </a:t>
            </a:r>
            <a:r>
              <a:rPr lang="hu-HU" b="1"/>
              <a:t>szinkronizálás</a:t>
            </a:r>
            <a:r>
              <a:rPr lang="hu-HU"/>
              <a:t>i problémájával kapcsolatosan megfigyelték a következő adatokat. Minden egyes lámpa </a:t>
            </a:r>
            <a:r>
              <a:rPr lang="hu-HU" b="1"/>
              <a:t>50</a:t>
            </a:r>
            <a:r>
              <a:rPr lang="hu-HU"/>
              <a:t> másodperces periódusonként vált át pirosra és ekkor </a:t>
            </a:r>
            <a:r>
              <a:rPr lang="hu-HU" b="1"/>
              <a:t>30</a:t>
            </a:r>
            <a:r>
              <a:rPr lang="hu-HU"/>
              <a:t> másodpercig piros jelzést ad. A következő feltételes valószínűségeket mérték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/>
              <a:t>                    P(S</a:t>
            </a:r>
            <a:r>
              <a:rPr lang="hu-HU" baseline="-25000"/>
              <a:t>k+1</a:t>
            </a:r>
            <a:r>
              <a:rPr lang="hu-HU"/>
              <a:t>|S</a:t>
            </a:r>
            <a:r>
              <a:rPr lang="hu-HU" baseline="-25000"/>
              <a:t>k</a:t>
            </a:r>
            <a:r>
              <a:rPr lang="hu-HU"/>
              <a:t>) = 0.15   és                                ,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/>
              <a:t>k =1, 2, 3 esetén, ahol az S</a:t>
            </a:r>
            <a:r>
              <a:rPr lang="hu-HU" baseline="-25000"/>
              <a:t>k</a:t>
            </a:r>
            <a:r>
              <a:rPr lang="hu-HU"/>
              <a:t> esemény azt jelöli, hogy a k-adik lámpa megállította a gépkocsivezetőt!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/>
              <a:t>A fa diagram felrajzolása segítségével számítsuk ki annak valószínűségét, hogy egy gépkocsivezetőt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/>
              <a:t>Mind a négy lámpa megállítja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/>
              <a:t>Egyik lámpa sem állítja meg, azaz „zöld hullámot” kap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/>
              <a:t>Legfeljebb egy lámpa tartóztatja fel.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3708400" y="2274888"/>
          <a:ext cx="19431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168200" imgH="304560" progId="Equation.DSMT4">
                  <p:embed/>
                </p:oleObj>
              </mc:Choice>
              <mc:Fallback>
                <p:oleObj name="Equation" r:id="rId3" imgW="116820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274888"/>
                        <a:ext cx="19431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C8FE016C-4CC0-40A8-854F-F63139049CD7}" type="slidenum">
              <a:rPr lang="hu-HU" smtClean="0"/>
              <a:pPr>
                <a:defRPr/>
              </a:pPr>
              <a:t>10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19138" y="2024063"/>
            <a:ext cx="7704137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Három urnánk van. Minden urna tartalmaz </a:t>
            </a:r>
            <a:r>
              <a:rPr lang="hu-HU" b="1"/>
              <a:t>1 fehér</a:t>
            </a:r>
            <a:r>
              <a:rPr lang="hu-HU"/>
              <a:t> golyót. Ez mellett az I. urna </a:t>
            </a:r>
            <a:r>
              <a:rPr lang="hu-HU" b="1"/>
              <a:t>1 fekete</a:t>
            </a:r>
            <a:r>
              <a:rPr lang="hu-HU"/>
              <a:t> golyót, a II. urna </a:t>
            </a:r>
            <a:r>
              <a:rPr lang="hu-HU" b="1"/>
              <a:t>2 fekete</a:t>
            </a:r>
            <a:r>
              <a:rPr lang="hu-HU"/>
              <a:t> golyót és a III. urna </a:t>
            </a:r>
            <a:r>
              <a:rPr lang="hu-HU" b="1"/>
              <a:t>3 fekete</a:t>
            </a:r>
            <a:r>
              <a:rPr lang="hu-HU"/>
              <a:t> golyót tartalmaz. Egy urnát kiválasztunk találomra és a kiválasztott urnából kihúzunk egy golyót.</a:t>
            </a:r>
          </a:p>
          <a:p>
            <a:pPr>
              <a:spcBef>
                <a:spcPct val="50000"/>
              </a:spcBef>
            </a:pPr>
            <a:r>
              <a:rPr lang="hu-HU"/>
              <a:t>A három urna kiválasztásának a valószínűségei rendre 1/6, ½ és 1/3.</a:t>
            </a:r>
          </a:p>
          <a:p>
            <a:pPr>
              <a:spcBef>
                <a:spcPct val="50000"/>
              </a:spcBef>
            </a:pPr>
            <a:r>
              <a:rPr lang="hu-HU"/>
              <a:t>Ha tudjuk, hogy </a:t>
            </a:r>
            <a:r>
              <a:rPr lang="hu-HU" b="1"/>
              <a:t>fehér </a:t>
            </a:r>
            <a:r>
              <a:rPr lang="hu-HU"/>
              <a:t>golyót húztunk, akkor  mekkora a valószínűsége, hogy egy adott urnából való a golyó! Használjuk az eredeti és az inverz fa diagramot a számításhoz! </a:t>
            </a:r>
          </a:p>
        </p:txBody>
      </p:sp>
      <p:sp>
        <p:nvSpPr>
          <p:cNvPr id="794630" name="Rectangle 6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3.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4631" name="Rectangle 7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73F852AD-3740-4289-814A-12B4211BCBCA}" type="slidenum">
              <a:rPr lang="hu-HU" smtClean="0"/>
              <a:pPr>
                <a:defRPr/>
              </a:pPr>
              <a:t>11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87338" y="1304925"/>
            <a:ext cx="8459787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Egy szociológiai kísérlet abban áll, hogy </a:t>
            </a:r>
            <a:r>
              <a:rPr lang="hu-HU" b="1"/>
              <a:t>4 lepecsételt boríték</a:t>
            </a:r>
            <a:r>
              <a:rPr lang="hu-HU"/>
              <a:t> mindegyikébe egy-egy megoldandó problémát tettek. Ezután megkérték a résztvevőket, hogy válasszanak egy borítékot és próbálják megoldani a problémát 10 percen belül.</a:t>
            </a:r>
          </a:p>
          <a:p>
            <a:pPr algn="just">
              <a:spcBef>
                <a:spcPct val="50000"/>
              </a:spcBef>
            </a:pPr>
            <a:r>
              <a:rPr lang="hu-HU"/>
              <a:t>Kísérletek alapján tudjuk, hogy a legnehezebb problémát </a:t>
            </a:r>
            <a:r>
              <a:rPr lang="hu-HU" b="1"/>
              <a:t>0.1</a:t>
            </a:r>
            <a:r>
              <a:rPr lang="hu-HU"/>
              <a:t> valószínűséggel meg tudják oldani a résztvevők. A többi problémára vonatkozóan a valószínűségek rendre </a:t>
            </a:r>
            <a:r>
              <a:rPr lang="hu-HU" b="1"/>
              <a:t>0.3, 0.5</a:t>
            </a:r>
            <a:r>
              <a:rPr lang="hu-HU"/>
              <a:t> és </a:t>
            </a:r>
            <a:r>
              <a:rPr lang="hu-HU" b="1"/>
              <a:t>0.8</a:t>
            </a:r>
            <a:r>
              <a:rPr lang="hu-HU"/>
              <a:t>. </a:t>
            </a:r>
          </a:p>
          <a:p>
            <a:pPr algn="just">
              <a:spcBef>
                <a:spcPct val="50000"/>
              </a:spcBef>
            </a:pPr>
            <a:r>
              <a:rPr lang="hu-HU"/>
              <a:t>Tudjuk, hogy a csoportnak </a:t>
            </a:r>
            <a:r>
              <a:rPr lang="hu-HU" b="1"/>
              <a:t>sikerült megoldani</a:t>
            </a:r>
            <a:r>
              <a:rPr lang="hu-HU"/>
              <a:t> a problémát a megadott időn belül. Mekkora a valószínűsége, hogy a legnehezebb problémát kapták? Használjuk az eredeti és az inverz fa diagramot a számításhoz! </a:t>
            </a:r>
          </a:p>
        </p:txBody>
      </p:sp>
      <p:sp>
        <p:nvSpPr>
          <p:cNvPr id="795654" name="Rectangle 6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4.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5655" name="Rectangle 7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9DFB8749-143B-4D9F-984C-32BC49EBAC70}" type="slidenum">
              <a:rPr lang="hu-HU" smtClean="0"/>
              <a:pPr>
                <a:defRPr/>
              </a:pPr>
              <a:t>12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5" name="Rectangle 3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5.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03238" y="1700213"/>
            <a:ext cx="8101012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Angliában egy adott helyen a </a:t>
            </a:r>
            <a:r>
              <a:rPr lang="hu-HU" b="1"/>
              <a:t>jó időjárás</a:t>
            </a:r>
            <a:r>
              <a:rPr lang="hu-HU"/>
              <a:t> esélye 20 %, míg a rossz időjárás a megfigyelések 80 %-ára teljesül. Ha egy adott nap az időjárás jó, akkor annak valószínűsége, hogy a következő nap is jó idő lesz az 0.25. Ha egy adott napon rossz idő van, akkor annak valószínűsége, hogy a következő nap is rossz idő lesz 0.75.</a:t>
            </a:r>
          </a:p>
          <a:p>
            <a:pPr algn="just">
              <a:spcBef>
                <a:spcPct val="50000"/>
              </a:spcBef>
            </a:pPr>
            <a:r>
              <a:rPr lang="hu-HU"/>
              <a:t>Ha ma jó idő van, akkor mi a valószínűsége annak, hogy tegnap is jó idő volt?</a:t>
            </a:r>
          </a:p>
          <a:p>
            <a:pPr algn="just">
              <a:spcBef>
                <a:spcPct val="50000"/>
              </a:spcBef>
            </a:pPr>
            <a:r>
              <a:rPr lang="hu-HU"/>
              <a:t>Ha ma rossz idő van, akkor mi a valószínűsége annak, hogy tegnap is rossz idő volt? </a:t>
            </a:r>
          </a:p>
          <a:p>
            <a:pPr algn="just">
              <a:spcBef>
                <a:spcPct val="50000"/>
              </a:spcBef>
            </a:pPr>
            <a:r>
              <a:rPr lang="hu-HU"/>
              <a:t>Használjuk az eredeti és az inverz fa diagramot a számításokhoz!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D3C7B3F0-436A-4730-A2C6-F01F55E2A69B}" type="slidenum">
              <a:rPr lang="hu-HU" smtClean="0"/>
              <a:pPr>
                <a:defRPr/>
              </a:pPr>
              <a:t>13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6.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647700" y="1341438"/>
            <a:ext cx="723582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Egy vizsgán minden kérdésre 4 választási lehetőség közül kell kiválasztani a helyes választ! (ún. </a:t>
            </a:r>
            <a:r>
              <a:rPr lang="hu-HU" b="1"/>
              <a:t>multiple-choice teszt</a:t>
            </a:r>
            <a:r>
              <a:rPr lang="hu-HU"/>
              <a:t>) Tegyük fel, hogy ha egy diák </a:t>
            </a:r>
            <a:r>
              <a:rPr lang="hu-HU" b="1"/>
              <a:t>tud</a:t>
            </a:r>
            <a:r>
              <a:rPr lang="hu-HU"/>
              <a:t>ja a </a:t>
            </a:r>
            <a:r>
              <a:rPr lang="hu-HU" b="1"/>
              <a:t>helyes</a:t>
            </a:r>
            <a:r>
              <a:rPr lang="hu-HU"/>
              <a:t> választ, akkor 1 valószínűséggel a jót választja, míg ha találgat, akkor  ¼ valószínűséggel válaszol helyesen. Tételezzük fel továbbá, hogy egy </a:t>
            </a:r>
            <a:r>
              <a:rPr lang="hu-HU" b="1"/>
              <a:t>jó tanuló</a:t>
            </a:r>
            <a:r>
              <a:rPr lang="hu-HU"/>
              <a:t> a kérdések 90%-ára tudja a választ, egy </a:t>
            </a:r>
            <a:r>
              <a:rPr lang="hu-HU" b="1"/>
              <a:t>gyenge tanuló</a:t>
            </a:r>
            <a:r>
              <a:rPr lang="hu-HU"/>
              <a:t>nál ugyanez 50%.</a:t>
            </a:r>
            <a:br>
              <a:rPr lang="hu-HU"/>
            </a:br>
            <a:r>
              <a:rPr lang="hu-HU"/>
              <a:t>Ha egy </a:t>
            </a:r>
            <a:r>
              <a:rPr lang="hu-HU" b="1"/>
              <a:t>jó</a:t>
            </a:r>
            <a:r>
              <a:rPr lang="hu-HU"/>
              <a:t> tanuló egy kérdésre </a:t>
            </a:r>
            <a:r>
              <a:rPr lang="hu-HU" b="1"/>
              <a:t>helyesen</a:t>
            </a:r>
            <a:r>
              <a:rPr lang="hu-HU"/>
              <a:t> válaszolt, akkor mekkora a valószínűsége, hogy találgatással találta el a helyes választ? (1/37)</a:t>
            </a:r>
          </a:p>
          <a:p>
            <a:pPr algn="just">
              <a:spcBef>
                <a:spcPct val="50000"/>
              </a:spcBef>
            </a:pPr>
            <a:r>
              <a:rPr lang="hu-HU"/>
              <a:t>Ha egy </a:t>
            </a:r>
            <a:r>
              <a:rPr lang="hu-HU" b="1"/>
              <a:t>gyenge</a:t>
            </a:r>
            <a:r>
              <a:rPr lang="hu-HU"/>
              <a:t> tanuló egy kérdésre </a:t>
            </a:r>
            <a:r>
              <a:rPr lang="hu-HU" b="1"/>
              <a:t>helyesen</a:t>
            </a:r>
            <a:r>
              <a:rPr lang="hu-HU"/>
              <a:t> válaszolt, akkor mekkora a valószínűsége, hogy találgatással találta el a helyes választ? (1/5)</a:t>
            </a:r>
          </a:p>
          <a:p>
            <a:pPr algn="just">
              <a:spcBef>
                <a:spcPct val="50000"/>
              </a:spcBef>
            </a:pPr>
            <a:r>
              <a:rPr lang="hu-HU"/>
              <a:t>Használjuk az eredeti és az inverz fa diagramot a számításhoz!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484DD8DB-F822-4CBB-98BD-9F1E90224F77}" type="slidenum">
              <a:rPr lang="hu-HU" smtClean="0"/>
              <a:pPr>
                <a:defRPr/>
              </a:pPr>
              <a:t>14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7.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76263" y="1304925"/>
            <a:ext cx="7812087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Egy tranzisztorokat tesztelő gép a hibás tranzisztort 0.95 valószínűséggel felismeri, de egy jó tranzisztort hibásnak minősít 0.1 valószínűséggel. Egy technikus tudja, hogy egy rádióban levő 10 tranzisztor közül 1 hibás (nem tudja, hogy melyik az). Kiválaszt egyet véletlenszerűen a 10 közül, majd teszteli és a gép azt mutatja, hogy hibás. </a:t>
            </a:r>
          </a:p>
          <a:p>
            <a:pPr algn="just">
              <a:spcBef>
                <a:spcPct val="50000"/>
              </a:spcBef>
            </a:pPr>
            <a:r>
              <a:rPr lang="hu-HU"/>
              <a:t>Mekkora a valószínűsége, hogy a tranzisztor valóban hibás?</a:t>
            </a:r>
          </a:p>
          <a:p>
            <a:pPr algn="just">
              <a:spcBef>
                <a:spcPct val="50000"/>
              </a:spcBef>
            </a:pPr>
            <a:r>
              <a:rPr lang="hu-HU"/>
              <a:t>Tegyük fel, hogy a gép azt mutatja a tesztelés során, hogy a tranzisztor jó. Mekkora a valószínűsége ekkor, hogy a tranzisztor mégis hibás?</a:t>
            </a:r>
          </a:p>
          <a:p>
            <a:pPr algn="just">
              <a:spcBef>
                <a:spcPct val="50000"/>
              </a:spcBef>
            </a:pPr>
            <a:r>
              <a:rPr lang="hu-HU"/>
              <a:t>Használjuk az eredeti és az inverz fa diagramot a számításokhoz!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A15AFAA7-9ACC-4A1A-973D-3037FC192AC0}" type="slidenum">
              <a:rPr lang="hu-HU" smtClean="0"/>
              <a:pPr>
                <a:defRPr/>
              </a:pPr>
              <a:t>15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8.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9747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4213" y="1268413"/>
            <a:ext cx="7596187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Bizonyos fajta megfázás orvoslására az esetek  </a:t>
            </a:r>
            <a:r>
              <a:rPr lang="hu-HU" sz="2400">
                <a:cs typeface="Arial" charset="0"/>
              </a:rPr>
              <a:t>⅓</a:t>
            </a:r>
            <a:r>
              <a:rPr lang="hu-HU" sz="2000">
                <a:cs typeface="Arial" charset="0"/>
              </a:rPr>
              <a:t> </a:t>
            </a:r>
            <a:r>
              <a:rPr lang="hu-HU"/>
              <a:t>–ánál </a:t>
            </a:r>
            <a:r>
              <a:rPr lang="hu-HU" b="1"/>
              <a:t>C vitamint</a:t>
            </a:r>
            <a:r>
              <a:rPr lang="hu-HU"/>
              <a:t>, </a:t>
            </a:r>
            <a:r>
              <a:rPr lang="hu-HU" b="1"/>
              <a:t>½</a:t>
            </a:r>
            <a:r>
              <a:rPr lang="hu-HU"/>
              <a:t> részénél </a:t>
            </a:r>
            <a:r>
              <a:rPr lang="hu-HU" b="1"/>
              <a:t>antibiotikum</a:t>
            </a:r>
            <a:r>
              <a:rPr lang="hu-HU"/>
              <a:t>ot míg </a:t>
            </a:r>
            <a:r>
              <a:rPr lang="hu-HU" b="1"/>
              <a:t>1/6</a:t>
            </a:r>
            <a:r>
              <a:rPr lang="hu-HU"/>
              <a:t> részben </a:t>
            </a:r>
            <a:r>
              <a:rPr lang="hu-HU" b="1"/>
              <a:t>látszatgyógyszer</a:t>
            </a:r>
            <a:r>
              <a:rPr lang="hu-HU"/>
              <a:t>t (ún. placebo) alkalmaznak. A megfázást a C-vitamin az alkalmazott esetek ¼ részében </a:t>
            </a:r>
            <a:r>
              <a:rPr lang="hu-HU" b="1"/>
              <a:t>meggyógyította</a:t>
            </a:r>
            <a:r>
              <a:rPr lang="hu-HU"/>
              <a:t>, míg ugyanez az arány ½ és 3/5 volt az antibiotikum és a látszatgyógyszerek esetében.</a:t>
            </a:r>
          </a:p>
          <a:p>
            <a:pPr algn="just">
              <a:spcBef>
                <a:spcPct val="50000"/>
              </a:spcBef>
            </a:pPr>
            <a:r>
              <a:rPr lang="hu-HU"/>
              <a:t>Ha egy ember nem gyógyult ki a megfázásából, mekkora a valószínűsége annak, hogy ennek a C-vitamin volt az oka? </a:t>
            </a:r>
          </a:p>
          <a:p>
            <a:pPr algn="just">
              <a:spcBef>
                <a:spcPct val="50000"/>
              </a:spcBef>
            </a:pPr>
            <a:r>
              <a:rPr lang="hu-HU"/>
              <a:t>Ha egy illető kigyógyult a megfázásából, akkor mi a valószínűsége annak, hogy ez a gyógyulás a látszatgyógyszernek köszönhető? </a:t>
            </a:r>
          </a:p>
          <a:p>
            <a:pPr algn="just">
              <a:spcBef>
                <a:spcPct val="50000"/>
              </a:spcBef>
            </a:pPr>
            <a:r>
              <a:rPr lang="hu-HU"/>
              <a:t>Használjuk az eredeti és az inverz fa diagramot a számításokhoz!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9BF5063F-DDB2-4FC4-96E4-352E31866F08}" type="slidenum">
              <a:rPr lang="hu-HU" smtClean="0"/>
              <a:pPr>
                <a:defRPr/>
              </a:pPr>
              <a:t>16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9.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00771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84213" y="1304925"/>
            <a:ext cx="7812087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Egy </a:t>
            </a:r>
            <a:r>
              <a:rPr lang="hu-HU" b="1"/>
              <a:t>zenekutató</a:t>
            </a:r>
            <a:r>
              <a:rPr lang="hu-HU"/>
              <a:t> megpróbálja meghatározni, hogy egy újonnan felfedezett barokk dalnak ki a zeneszerzője. Úgy gondolja, hogy </a:t>
            </a:r>
            <a:r>
              <a:rPr lang="hu-HU" b="1"/>
              <a:t>egyforma valószínűség</a:t>
            </a:r>
            <a:r>
              <a:rPr lang="hu-HU"/>
              <a:t>gel lehet a szerző </a:t>
            </a:r>
            <a:r>
              <a:rPr lang="hu-HU" b="1"/>
              <a:t>Archangelo</a:t>
            </a:r>
            <a:r>
              <a:rPr lang="hu-HU"/>
              <a:t> Spumani és a kevésbé ismert bátyja, </a:t>
            </a:r>
            <a:r>
              <a:rPr lang="hu-HU" b="1"/>
              <a:t>Pistachio</a:t>
            </a:r>
            <a:r>
              <a:rPr lang="hu-HU"/>
              <a:t>. A kérdés eldöntésének kulcsa a zeneszerzők által alkalmazott </a:t>
            </a:r>
            <a:r>
              <a:rPr lang="hu-HU" b="1"/>
              <a:t>A-dúr</a:t>
            </a:r>
            <a:r>
              <a:rPr lang="hu-HU"/>
              <a:t> és </a:t>
            </a:r>
            <a:r>
              <a:rPr lang="hu-HU" b="1"/>
              <a:t>F-moll</a:t>
            </a:r>
            <a:r>
              <a:rPr lang="hu-HU"/>
              <a:t> hangnemek gyakorisága. Ismert, hogy Archangelo az esetek </a:t>
            </a:r>
            <a:r>
              <a:rPr lang="hu-HU" b="1"/>
              <a:t>60%</a:t>
            </a:r>
            <a:r>
              <a:rPr lang="hu-HU"/>
              <a:t> -ban A - dúrban, míg Pistachio az esetek </a:t>
            </a:r>
            <a:r>
              <a:rPr lang="hu-HU" b="1"/>
              <a:t>80%-</a:t>
            </a:r>
            <a:r>
              <a:rPr lang="hu-HU"/>
              <a:t>ban F-mollban komponált. </a:t>
            </a:r>
          </a:p>
          <a:p>
            <a:pPr algn="just">
              <a:spcBef>
                <a:spcPct val="50000"/>
              </a:spcBef>
            </a:pPr>
            <a:r>
              <a:rPr lang="hu-HU"/>
              <a:t>Ha a zenekutató által felfedezett zeneművet </a:t>
            </a:r>
            <a:r>
              <a:rPr lang="hu-HU" b="1"/>
              <a:t>F-moll</a:t>
            </a:r>
            <a:r>
              <a:rPr lang="hu-HU"/>
              <a:t>ban írták, akkor mi a valószínűsége, hogy azt Archangelo komponálta? Illetve Pistachio komponálta?</a:t>
            </a:r>
          </a:p>
          <a:p>
            <a:pPr algn="just">
              <a:spcBef>
                <a:spcPct val="50000"/>
              </a:spcBef>
            </a:pPr>
            <a:r>
              <a:rPr lang="hu-HU"/>
              <a:t>Használjuk az eredeti és az inverz fa diagramot a számításokhoz!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CD6D93C6-68D1-48FC-BF91-38CF1D0D7CFB}" type="slidenum">
              <a:rPr lang="hu-HU" smtClean="0"/>
              <a:pPr>
                <a:defRPr/>
              </a:pPr>
              <a:t>17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10.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01795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8172450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Egy hivatal által szervezett pikniken </a:t>
            </a:r>
            <a:r>
              <a:rPr lang="hu-HU" sz="1600" b="1"/>
              <a:t>200</a:t>
            </a:r>
            <a:r>
              <a:rPr lang="hu-HU" sz="1600"/>
              <a:t> résztvevőből </a:t>
            </a:r>
            <a:r>
              <a:rPr lang="hu-HU" sz="1600" b="1"/>
              <a:t>150</a:t>
            </a:r>
            <a:r>
              <a:rPr lang="hu-HU" sz="1600"/>
              <a:t> fő evett csak egy fogást – krumpli salátát – </a:t>
            </a:r>
            <a:r>
              <a:rPr lang="hu-HU" sz="1600" b="1"/>
              <a:t>30</a:t>
            </a:r>
            <a:r>
              <a:rPr lang="hu-HU" sz="1600"/>
              <a:t> fő evett két fogásos és </a:t>
            </a:r>
            <a:r>
              <a:rPr lang="hu-HU" sz="1600" b="1"/>
              <a:t>20</a:t>
            </a:r>
            <a:r>
              <a:rPr lang="hu-HU" sz="1600"/>
              <a:t> fő evett három fogásos ételt (ezek között is szerepelt a krumpli saláta). Később a résztvevők közül sokan megbetegedtek, és felfedezték, hogy ennek oka a krumpli saláta volt. Az orvos úgy tapasztalta, hogy a résztvevők </a:t>
            </a:r>
            <a:r>
              <a:rPr lang="hu-HU" sz="1600" b="1"/>
              <a:t>0.3</a:t>
            </a:r>
            <a:r>
              <a:rPr lang="hu-HU" sz="1600"/>
              <a:t> valószínűséggel betegedtek meg.  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Ha valaki megbetegedett, akkor mekkora a valószínűsége, hogy 1, 2 vagy 3 fogást evett?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Ha valaki nem betegedett meg, akkor mekkora a valószínűsége, hogy 1, 2 vagy 3 fogást evett?</a:t>
            </a:r>
          </a:p>
          <a:p>
            <a:pPr algn="just">
              <a:spcBef>
                <a:spcPct val="50000"/>
              </a:spcBef>
            </a:pPr>
            <a:r>
              <a:rPr lang="hu-HU" sz="1600"/>
              <a:t>Használjuk az eredeti és az inverz fa diagramot a számításokhoz! 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5689AADC-6366-4D65-9142-5B2333E48708}" type="slidenum">
              <a:rPr lang="hu-HU" smtClean="0"/>
              <a:pPr>
                <a:defRPr/>
              </a:pPr>
              <a:t>18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323850"/>
            <a:ext cx="8056563" cy="539750"/>
          </a:xfrm>
        </p:spPr>
        <p:txBody>
          <a:bodyPr tIns="10800"/>
          <a:lstStyle/>
          <a:p>
            <a:pPr eaLnBrk="1" hangingPunct="1">
              <a:defRPr/>
            </a:pPr>
            <a:r>
              <a:rPr lang="hu-H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Teljes valószínűség tétel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162"/>
          <p:cNvGrpSpPr>
            <a:grpSpLocks/>
          </p:cNvGrpSpPr>
          <p:nvPr/>
        </p:nvGrpSpPr>
        <p:grpSpPr bwMode="auto">
          <a:xfrm>
            <a:off x="152400" y="954088"/>
            <a:ext cx="8964613" cy="2470150"/>
            <a:chOff x="45" y="1050"/>
            <a:chExt cx="5647" cy="1556"/>
          </a:xfrm>
        </p:grpSpPr>
        <p:sp>
          <p:nvSpPr>
            <p:cNvPr id="1063" name="Text Box 163"/>
            <p:cNvSpPr txBox="1">
              <a:spLocks noChangeArrowheads="1"/>
            </p:cNvSpPr>
            <p:nvPr/>
          </p:nvSpPr>
          <p:spPr bwMode="auto">
            <a:xfrm>
              <a:off x="45" y="1050"/>
              <a:ext cx="5647" cy="1556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sz="1600" b="1"/>
                <a:t>TELJES VALÓSZÍNŰSÉG TÉTEL</a:t>
              </a:r>
            </a:p>
            <a:p>
              <a:pPr algn="just">
                <a:spcBef>
                  <a:spcPct val="50000"/>
                </a:spcBef>
              </a:pPr>
              <a:r>
                <a:rPr lang="hu-HU" sz="1600"/>
                <a:t>Legyen B</a:t>
              </a:r>
              <a:r>
                <a:rPr lang="hu-HU" sz="1600" baseline="-25000"/>
                <a:t>1</a:t>
              </a:r>
              <a:r>
                <a:rPr lang="hu-HU" sz="1600"/>
                <a:t>, B</a:t>
              </a:r>
              <a:r>
                <a:rPr lang="hu-HU" sz="1600" baseline="-25000"/>
                <a:t>2</a:t>
              </a:r>
              <a:r>
                <a:rPr lang="hu-HU" sz="1600"/>
                <a:t>, B</a:t>
              </a:r>
              <a:r>
                <a:rPr lang="hu-HU" sz="1600" baseline="-25000"/>
                <a:t>3</a:t>
              </a:r>
              <a:r>
                <a:rPr lang="hu-HU" sz="1600"/>
                <a:t>,…, B</a:t>
              </a:r>
              <a:r>
                <a:rPr lang="hu-HU" sz="1600" baseline="-25000"/>
                <a:t>n</a:t>
              </a:r>
              <a:r>
                <a:rPr lang="hu-HU" sz="1600"/>
                <a:t> </a:t>
              </a:r>
              <a:r>
                <a:rPr lang="hu-HU" sz="1600" b="1"/>
                <a:t>teljes eseményrendszer</a:t>
              </a:r>
              <a:r>
                <a:rPr lang="hu-HU" sz="1600"/>
                <a:t>, azaz páronként egymást kizáró események és összegük az </a:t>
              </a:r>
              <a:r>
                <a:rPr lang="el-GR" sz="1600">
                  <a:cs typeface="Arial" charset="0"/>
                </a:rPr>
                <a:t>Ω</a:t>
              </a:r>
              <a:r>
                <a:rPr lang="hu-HU" sz="1600">
                  <a:cs typeface="Arial" charset="0"/>
                </a:rPr>
                <a:t> eseménytér:</a:t>
              </a:r>
            </a:p>
            <a:p>
              <a:pPr algn="ctr">
                <a:spcBef>
                  <a:spcPct val="50000"/>
                </a:spcBef>
              </a:pPr>
              <a:r>
                <a:rPr lang="hu-HU" sz="1600"/>
                <a:t>B</a:t>
              </a:r>
              <a:r>
                <a:rPr lang="hu-HU" sz="1600" baseline="-25000"/>
                <a:t>k</a:t>
              </a:r>
              <a:r>
                <a:rPr lang="en-US" sz="1600">
                  <a:cs typeface="Arial" charset="0"/>
                </a:rPr>
                <a:t>·</a:t>
              </a:r>
              <a:r>
                <a:rPr lang="hu-HU" sz="1600">
                  <a:cs typeface="Arial" charset="0"/>
                </a:rPr>
                <a:t>B</a:t>
              </a:r>
              <a:r>
                <a:rPr lang="hu-HU" sz="1600" baseline="-25000">
                  <a:cs typeface="Arial" charset="0"/>
                </a:rPr>
                <a:t>i</a:t>
              </a:r>
              <a:r>
                <a:rPr lang="hu-HU" sz="1600">
                  <a:cs typeface="Arial" charset="0"/>
                </a:rPr>
                <a:t>=</a:t>
              </a:r>
              <a:r>
                <a:rPr lang="en-US" sz="1600">
                  <a:cs typeface="Arial" charset="0"/>
                </a:rPr>
                <a:t>Ø</a:t>
              </a:r>
              <a:r>
                <a:rPr lang="hu-HU" sz="1600">
                  <a:cs typeface="Arial" charset="0"/>
                </a:rPr>
                <a:t> ( ha k≠i ) és </a:t>
              </a:r>
              <a:r>
                <a:rPr lang="hu-HU" sz="1600"/>
                <a:t>B</a:t>
              </a:r>
              <a:r>
                <a:rPr lang="hu-HU" sz="1600" baseline="-25000"/>
                <a:t>1</a:t>
              </a:r>
              <a:r>
                <a:rPr lang="hu-HU" sz="1600"/>
                <a:t>+ B</a:t>
              </a:r>
              <a:r>
                <a:rPr lang="hu-HU" sz="1600" baseline="-25000"/>
                <a:t>2</a:t>
              </a:r>
              <a:r>
                <a:rPr lang="hu-HU" sz="1600"/>
                <a:t>+ B</a:t>
              </a:r>
              <a:r>
                <a:rPr lang="hu-HU" sz="1600" baseline="-25000"/>
                <a:t>3</a:t>
              </a:r>
              <a:r>
                <a:rPr lang="hu-HU" sz="1600"/>
                <a:t>+…+ B</a:t>
              </a:r>
              <a:r>
                <a:rPr lang="hu-HU" sz="1600" baseline="-25000"/>
                <a:t>n</a:t>
              </a:r>
              <a:r>
                <a:rPr lang="hu-HU" sz="1600"/>
                <a:t> = </a:t>
              </a:r>
              <a:r>
                <a:rPr lang="el-GR"/>
                <a:t>Ω</a:t>
              </a:r>
              <a:r>
                <a:rPr lang="hu-HU"/>
                <a:t>.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>Ekkor tetszőleges </a:t>
              </a:r>
              <a:r>
                <a:rPr lang="hu-HU" b="1"/>
                <a:t>A</a:t>
              </a:r>
              <a:r>
                <a:rPr lang="hu-HU"/>
                <a:t> eseményre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/>
              </a:r>
              <a:br>
                <a:rPr lang="hu-HU"/>
              </a:br>
              <a:endParaRPr lang="en-US"/>
            </a:p>
          </p:txBody>
        </p:sp>
        <p:graphicFrame>
          <p:nvGraphicFramePr>
            <p:cNvPr id="1028" name="Object 164"/>
            <p:cNvGraphicFramePr>
              <a:graphicFrameLocks noChangeAspect="1"/>
            </p:cNvGraphicFramePr>
            <p:nvPr/>
          </p:nvGraphicFramePr>
          <p:xfrm>
            <a:off x="295" y="2160"/>
            <a:ext cx="508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3" imgW="5384520" imgH="431640" progId="Equation.DSMT4">
                    <p:embed/>
                  </p:oleObj>
                </mc:Choice>
                <mc:Fallback>
                  <p:oleObj name="Equation" r:id="rId3" imgW="5384520" imgH="431640" progId="Equation.DSMT4">
                    <p:embed/>
                    <p:pic>
                      <p:nvPicPr>
                        <p:cNvPr id="0" name="Object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2160"/>
                          <a:ext cx="5081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5"/>
          <p:cNvGrpSpPr>
            <a:grpSpLocks/>
          </p:cNvGrpSpPr>
          <p:nvPr/>
        </p:nvGrpSpPr>
        <p:grpSpPr bwMode="auto">
          <a:xfrm>
            <a:off x="757238" y="3873500"/>
            <a:ext cx="3887787" cy="2166938"/>
            <a:chOff x="885" y="2795"/>
            <a:chExt cx="2449" cy="1365"/>
          </a:xfrm>
        </p:grpSpPr>
        <p:sp>
          <p:nvSpPr>
            <p:cNvPr id="1052" name="Rectangle 166"/>
            <p:cNvSpPr>
              <a:spLocks noChangeArrowheads="1"/>
            </p:cNvSpPr>
            <p:nvPr/>
          </p:nvSpPr>
          <p:spPr bwMode="auto">
            <a:xfrm>
              <a:off x="885" y="2795"/>
              <a:ext cx="2449" cy="13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53" name="Oval 167"/>
            <p:cNvSpPr>
              <a:spLocks noChangeArrowheads="1"/>
            </p:cNvSpPr>
            <p:nvPr/>
          </p:nvSpPr>
          <p:spPr bwMode="auto">
            <a:xfrm>
              <a:off x="1429" y="3067"/>
              <a:ext cx="1270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054" name="Freeform 168"/>
            <p:cNvSpPr>
              <a:spLocks/>
            </p:cNvSpPr>
            <p:nvPr/>
          </p:nvSpPr>
          <p:spPr bwMode="auto">
            <a:xfrm>
              <a:off x="885" y="2795"/>
              <a:ext cx="998" cy="680"/>
            </a:xfrm>
            <a:custGeom>
              <a:avLst/>
              <a:gdLst>
                <a:gd name="T0" fmla="*/ 0 w 998"/>
                <a:gd name="T1" fmla="*/ 680 h 680"/>
                <a:gd name="T2" fmla="*/ 771 w 998"/>
                <a:gd name="T3" fmla="*/ 544 h 680"/>
                <a:gd name="T4" fmla="*/ 998 w 998"/>
                <a:gd name="T5" fmla="*/ 0 h 680"/>
                <a:gd name="T6" fmla="*/ 0 60000 65536"/>
                <a:gd name="T7" fmla="*/ 0 60000 65536"/>
                <a:gd name="T8" fmla="*/ 0 60000 65536"/>
                <a:gd name="T9" fmla="*/ 0 w 998"/>
                <a:gd name="T10" fmla="*/ 0 h 680"/>
                <a:gd name="T11" fmla="*/ 998 w 998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8" h="680">
                  <a:moveTo>
                    <a:pt x="0" y="680"/>
                  </a:moveTo>
                  <a:cubicBezTo>
                    <a:pt x="302" y="668"/>
                    <a:pt x="605" y="657"/>
                    <a:pt x="771" y="544"/>
                  </a:cubicBezTo>
                  <a:cubicBezTo>
                    <a:pt x="937" y="431"/>
                    <a:pt x="967" y="215"/>
                    <a:pt x="99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5" name="Freeform 169"/>
            <p:cNvSpPr>
              <a:spLocks/>
            </p:cNvSpPr>
            <p:nvPr/>
          </p:nvSpPr>
          <p:spPr bwMode="auto">
            <a:xfrm>
              <a:off x="1565" y="3385"/>
              <a:ext cx="401" cy="771"/>
            </a:xfrm>
            <a:custGeom>
              <a:avLst/>
              <a:gdLst>
                <a:gd name="T0" fmla="*/ 0 w 401"/>
                <a:gd name="T1" fmla="*/ 0 h 771"/>
                <a:gd name="T2" fmla="*/ 363 w 401"/>
                <a:gd name="T3" fmla="*/ 408 h 771"/>
                <a:gd name="T4" fmla="*/ 227 w 401"/>
                <a:gd name="T5" fmla="*/ 771 h 771"/>
                <a:gd name="T6" fmla="*/ 0 60000 65536"/>
                <a:gd name="T7" fmla="*/ 0 60000 65536"/>
                <a:gd name="T8" fmla="*/ 0 60000 65536"/>
                <a:gd name="T9" fmla="*/ 0 w 401"/>
                <a:gd name="T10" fmla="*/ 0 h 771"/>
                <a:gd name="T11" fmla="*/ 401 w 401"/>
                <a:gd name="T12" fmla="*/ 771 h 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1" h="771">
                  <a:moveTo>
                    <a:pt x="0" y="0"/>
                  </a:moveTo>
                  <a:cubicBezTo>
                    <a:pt x="162" y="140"/>
                    <a:pt x="325" y="280"/>
                    <a:pt x="363" y="408"/>
                  </a:cubicBezTo>
                  <a:cubicBezTo>
                    <a:pt x="401" y="536"/>
                    <a:pt x="235" y="703"/>
                    <a:pt x="227" y="77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6" name="Freeform 170"/>
            <p:cNvSpPr>
              <a:spLocks/>
            </p:cNvSpPr>
            <p:nvPr/>
          </p:nvSpPr>
          <p:spPr bwMode="auto">
            <a:xfrm>
              <a:off x="1792" y="2795"/>
              <a:ext cx="952" cy="817"/>
            </a:xfrm>
            <a:custGeom>
              <a:avLst/>
              <a:gdLst>
                <a:gd name="T0" fmla="*/ 0 w 952"/>
                <a:gd name="T1" fmla="*/ 817 h 817"/>
                <a:gd name="T2" fmla="*/ 635 w 952"/>
                <a:gd name="T3" fmla="*/ 590 h 817"/>
                <a:gd name="T4" fmla="*/ 907 w 952"/>
                <a:gd name="T5" fmla="*/ 227 h 817"/>
                <a:gd name="T6" fmla="*/ 907 w 952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2"/>
                <a:gd name="T13" fmla="*/ 0 h 817"/>
                <a:gd name="T14" fmla="*/ 952 w 952"/>
                <a:gd name="T15" fmla="*/ 817 h 8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2" h="817">
                  <a:moveTo>
                    <a:pt x="0" y="817"/>
                  </a:moveTo>
                  <a:cubicBezTo>
                    <a:pt x="242" y="752"/>
                    <a:pt x="484" y="688"/>
                    <a:pt x="635" y="590"/>
                  </a:cubicBezTo>
                  <a:cubicBezTo>
                    <a:pt x="786" y="492"/>
                    <a:pt x="862" y="325"/>
                    <a:pt x="907" y="227"/>
                  </a:cubicBezTo>
                  <a:cubicBezTo>
                    <a:pt x="952" y="129"/>
                    <a:pt x="929" y="64"/>
                    <a:pt x="907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7" name="Freeform 171"/>
            <p:cNvSpPr>
              <a:spLocks/>
            </p:cNvSpPr>
            <p:nvPr/>
          </p:nvSpPr>
          <p:spPr bwMode="auto">
            <a:xfrm>
              <a:off x="2291" y="3475"/>
              <a:ext cx="1043" cy="590"/>
            </a:xfrm>
            <a:custGeom>
              <a:avLst/>
              <a:gdLst>
                <a:gd name="T0" fmla="*/ 0 w 1043"/>
                <a:gd name="T1" fmla="*/ 0 h 590"/>
                <a:gd name="T2" fmla="*/ 318 w 1043"/>
                <a:gd name="T3" fmla="*/ 499 h 590"/>
                <a:gd name="T4" fmla="*/ 817 w 1043"/>
                <a:gd name="T5" fmla="*/ 545 h 590"/>
                <a:gd name="T6" fmla="*/ 1043 w 1043"/>
                <a:gd name="T7" fmla="*/ 363 h 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3"/>
                <a:gd name="T13" fmla="*/ 0 h 590"/>
                <a:gd name="T14" fmla="*/ 1043 w 1043"/>
                <a:gd name="T15" fmla="*/ 590 h 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3" h="590">
                  <a:moveTo>
                    <a:pt x="0" y="0"/>
                  </a:moveTo>
                  <a:cubicBezTo>
                    <a:pt x="91" y="204"/>
                    <a:pt x="182" y="408"/>
                    <a:pt x="318" y="499"/>
                  </a:cubicBezTo>
                  <a:cubicBezTo>
                    <a:pt x="454" y="590"/>
                    <a:pt x="696" y="568"/>
                    <a:pt x="817" y="545"/>
                  </a:cubicBezTo>
                  <a:cubicBezTo>
                    <a:pt x="938" y="522"/>
                    <a:pt x="990" y="442"/>
                    <a:pt x="1043" y="36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58" name="Text Box 172"/>
            <p:cNvSpPr txBox="1">
              <a:spLocks noChangeArrowheads="1"/>
            </p:cNvSpPr>
            <p:nvPr/>
          </p:nvSpPr>
          <p:spPr bwMode="auto">
            <a:xfrm>
              <a:off x="1021" y="288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  <a:r>
                <a:rPr lang="hu-HU" b="1" baseline="-25000"/>
                <a:t>1</a:t>
              </a:r>
            </a:p>
          </p:txBody>
        </p:sp>
        <p:sp>
          <p:nvSpPr>
            <p:cNvPr id="1059" name="Text Box 173"/>
            <p:cNvSpPr txBox="1">
              <a:spLocks noChangeArrowheads="1"/>
            </p:cNvSpPr>
            <p:nvPr/>
          </p:nvSpPr>
          <p:spPr bwMode="auto">
            <a:xfrm>
              <a:off x="2246" y="284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  <a:r>
                <a:rPr lang="hu-HU" b="1" baseline="-25000"/>
                <a:t>2</a:t>
              </a:r>
            </a:p>
          </p:txBody>
        </p:sp>
        <p:sp>
          <p:nvSpPr>
            <p:cNvPr id="1060" name="Text Box 174"/>
            <p:cNvSpPr txBox="1">
              <a:spLocks noChangeArrowheads="1"/>
            </p:cNvSpPr>
            <p:nvPr/>
          </p:nvSpPr>
          <p:spPr bwMode="auto">
            <a:xfrm>
              <a:off x="2881" y="302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  <a:r>
                <a:rPr lang="hu-HU" b="1" baseline="-25000"/>
                <a:t>3</a:t>
              </a:r>
            </a:p>
          </p:txBody>
        </p:sp>
        <p:sp>
          <p:nvSpPr>
            <p:cNvPr id="1061" name="Text Box 175"/>
            <p:cNvSpPr txBox="1">
              <a:spLocks noChangeArrowheads="1"/>
            </p:cNvSpPr>
            <p:nvPr/>
          </p:nvSpPr>
          <p:spPr bwMode="auto">
            <a:xfrm>
              <a:off x="976" y="374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  <a:r>
                <a:rPr lang="hu-HU" b="1" baseline="-25000"/>
                <a:t>4</a:t>
              </a:r>
            </a:p>
          </p:txBody>
        </p:sp>
        <p:sp>
          <p:nvSpPr>
            <p:cNvPr id="1062" name="Text Box 176"/>
            <p:cNvSpPr txBox="1">
              <a:spLocks noChangeArrowheads="1"/>
            </p:cNvSpPr>
            <p:nvPr/>
          </p:nvSpPr>
          <p:spPr bwMode="auto">
            <a:xfrm>
              <a:off x="2246" y="392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B</a:t>
              </a:r>
              <a:r>
                <a:rPr lang="hu-HU" b="1" baseline="-25000"/>
                <a:t>5</a:t>
              </a:r>
            </a:p>
          </p:txBody>
        </p:sp>
      </p:grpSp>
      <p:grpSp>
        <p:nvGrpSpPr>
          <p:cNvPr id="4" name="Group 177"/>
          <p:cNvGrpSpPr>
            <a:grpSpLocks/>
          </p:cNvGrpSpPr>
          <p:nvPr/>
        </p:nvGrpSpPr>
        <p:grpSpPr bwMode="auto">
          <a:xfrm>
            <a:off x="107950" y="3878263"/>
            <a:ext cx="1871663" cy="720725"/>
            <a:chOff x="340" y="2704"/>
            <a:chExt cx="1179" cy="454"/>
          </a:xfrm>
        </p:grpSpPr>
        <p:sp>
          <p:nvSpPr>
            <p:cNvPr id="1050" name="Text Box 178"/>
            <p:cNvSpPr txBox="1">
              <a:spLocks noChangeArrowheads="1"/>
            </p:cNvSpPr>
            <p:nvPr/>
          </p:nvSpPr>
          <p:spPr bwMode="auto">
            <a:xfrm>
              <a:off x="340" y="2704"/>
              <a:ext cx="4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r>
                <a:rPr lang="en-US" sz="1400">
                  <a:cs typeface="Arial" charset="0"/>
                </a:rPr>
                <a:t>·</a:t>
              </a:r>
              <a:r>
                <a:rPr lang="hu-HU" sz="1400">
                  <a:cs typeface="Arial" charset="0"/>
                </a:rPr>
                <a:t>B</a:t>
              </a:r>
              <a:r>
                <a:rPr lang="hu-HU" sz="1400" baseline="-25000">
                  <a:cs typeface="Arial" charset="0"/>
                </a:rPr>
                <a:t>1</a:t>
              </a:r>
              <a:endParaRPr lang="en-US" sz="1400" baseline="-25000">
                <a:cs typeface="Arial" charset="0"/>
              </a:endParaRPr>
            </a:p>
          </p:txBody>
        </p:sp>
        <p:sp>
          <p:nvSpPr>
            <p:cNvPr id="1051" name="Line 179"/>
            <p:cNvSpPr>
              <a:spLocks noChangeShapeType="1"/>
            </p:cNvSpPr>
            <p:nvPr/>
          </p:nvSpPr>
          <p:spPr bwMode="auto">
            <a:xfrm>
              <a:off x="657" y="2840"/>
              <a:ext cx="862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180"/>
          <p:cNvGrpSpPr>
            <a:grpSpLocks/>
          </p:cNvGrpSpPr>
          <p:nvPr/>
        </p:nvGrpSpPr>
        <p:grpSpPr bwMode="auto">
          <a:xfrm>
            <a:off x="3132138" y="3519488"/>
            <a:ext cx="863600" cy="1079500"/>
            <a:chOff x="2109" y="2659"/>
            <a:chExt cx="544" cy="680"/>
          </a:xfrm>
        </p:grpSpPr>
        <p:sp>
          <p:nvSpPr>
            <p:cNvPr id="1048" name="Text Box 181"/>
            <p:cNvSpPr txBox="1">
              <a:spLocks noChangeArrowheads="1"/>
            </p:cNvSpPr>
            <p:nvPr/>
          </p:nvSpPr>
          <p:spPr bwMode="auto">
            <a:xfrm>
              <a:off x="2154" y="2659"/>
              <a:ext cx="4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r>
                <a:rPr lang="en-US" sz="1400">
                  <a:cs typeface="Arial" charset="0"/>
                </a:rPr>
                <a:t>·</a:t>
              </a:r>
              <a:r>
                <a:rPr lang="hu-HU" sz="1400">
                  <a:cs typeface="Arial" charset="0"/>
                </a:rPr>
                <a:t>B</a:t>
              </a:r>
              <a:r>
                <a:rPr lang="hu-HU" sz="1400" baseline="-25000">
                  <a:cs typeface="Arial" charset="0"/>
                </a:rPr>
                <a:t>2</a:t>
              </a:r>
              <a:endParaRPr lang="en-US" sz="1400" baseline="-25000">
                <a:cs typeface="Arial" charset="0"/>
              </a:endParaRPr>
            </a:p>
          </p:txBody>
        </p:sp>
        <p:sp>
          <p:nvSpPr>
            <p:cNvPr id="1049" name="Line 182"/>
            <p:cNvSpPr>
              <a:spLocks noChangeShapeType="1"/>
            </p:cNvSpPr>
            <p:nvPr/>
          </p:nvSpPr>
          <p:spPr bwMode="auto">
            <a:xfrm flipH="1">
              <a:off x="2109" y="2795"/>
              <a:ext cx="181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" name="Group 183"/>
          <p:cNvGrpSpPr>
            <a:grpSpLocks/>
          </p:cNvGrpSpPr>
          <p:nvPr/>
        </p:nvGrpSpPr>
        <p:grpSpPr bwMode="auto">
          <a:xfrm>
            <a:off x="3419475" y="3527425"/>
            <a:ext cx="1944688" cy="1512888"/>
            <a:chOff x="2154" y="2478"/>
            <a:chExt cx="1225" cy="953"/>
          </a:xfrm>
        </p:grpSpPr>
        <p:sp>
          <p:nvSpPr>
            <p:cNvPr id="1046" name="Text Box 184"/>
            <p:cNvSpPr txBox="1">
              <a:spLocks noChangeArrowheads="1"/>
            </p:cNvSpPr>
            <p:nvPr/>
          </p:nvSpPr>
          <p:spPr bwMode="auto">
            <a:xfrm>
              <a:off x="2880" y="2478"/>
              <a:ext cx="4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r>
                <a:rPr lang="en-US" sz="1400">
                  <a:cs typeface="Arial" charset="0"/>
                </a:rPr>
                <a:t>·</a:t>
              </a:r>
              <a:r>
                <a:rPr lang="hu-HU" sz="1400">
                  <a:cs typeface="Arial" charset="0"/>
                </a:rPr>
                <a:t>B</a:t>
              </a:r>
              <a:r>
                <a:rPr lang="hu-HU" sz="1400" baseline="-25000">
                  <a:cs typeface="Arial" charset="0"/>
                </a:rPr>
                <a:t>3</a:t>
              </a:r>
              <a:endParaRPr lang="en-US" sz="1400" baseline="-25000">
                <a:cs typeface="Arial" charset="0"/>
              </a:endParaRPr>
            </a:p>
          </p:txBody>
        </p:sp>
        <p:sp>
          <p:nvSpPr>
            <p:cNvPr id="1047" name="Line 185"/>
            <p:cNvSpPr>
              <a:spLocks noChangeShapeType="1"/>
            </p:cNvSpPr>
            <p:nvPr/>
          </p:nvSpPr>
          <p:spPr bwMode="auto">
            <a:xfrm flipH="1">
              <a:off x="2154" y="2659"/>
              <a:ext cx="862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7" name="Group 186"/>
          <p:cNvGrpSpPr>
            <a:grpSpLocks/>
          </p:cNvGrpSpPr>
          <p:nvPr/>
        </p:nvGrpSpPr>
        <p:grpSpPr bwMode="auto">
          <a:xfrm>
            <a:off x="107950" y="5391150"/>
            <a:ext cx="1944688" cy="492125"/>
            <a:chOff x="68" y="3657"/>
            <a:chExt cx="1225" cy="310"/>
          </a:xfrm>
        </p:grpSpPr>
        <p:sp>
          <p:nvSpPr>
            <p:cNvPr id="1044" name="Text Box 187"/>
            <p:cNvSpPr txBox="1">
              <a:spLocks noChangeArrowheads="1"/>
            </p:cNvSpPr>
            <p:nvPr/>
          </p:nvSpPr>
          <p:spPr bwMode="auto">
            <a:xfrm>
              <a:off x="68" y="3775"/>
              <a:ext cx="4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r>
                <a:rPr lang="en-US" sz="1400">
                  <a:cs typeface="Arial" charset="0"/>
                </a:rPr>
                <a:t>·</a:t>
              </a:r>
              <a:r>
                <a:rPr lang="hu-HU" sz="1400">
                  <a:cs typeface="Arial" charset="0"/>
                </a:rPr>
                <a:t>B</a:t>
              </a:r>
              <a:r>
                <a:rPr lang="hu-HU" sz="1600" baseline="-25000">
                  <a:cs typeface="Arial" charset="0"/>
                </a:rPr>
                <a:t>4</a:t>
              </a:r>
              <a:endParaRPr lang="en-US" sz="1600" baseline="-25000">
                <a:cs typeface="Arial" charset="0"/>
              </a:endParaRPr>
            </a:p>
          </p:txBody>
        </p:sp>
        <p:sp>
          <p:nvSpPr>
            <p:cNvPr id="1045" name="Line 188"/>
            <p:cNvSpPr>
              <a:spLocks noChangeShapeType="1"/>
            </p:cNvSpPr>
            <p:nvPr/>
          </p:nvSpPr>
          <p:spPr bwMode="auto">
            <a:xfrm flipV="1">
              <a:off x="340" y="3657"/>
              <a:ext cx="953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8" name="Group 189"/>
          <p:cNvGrpSpPr>
            <a:grpSpLocks/>
          </p:cNvGrpSpPr>
          <p:nvPr/>
        </p:nvGrpSpPr>
        <p:grpSpPr bwMode="auto">
          <a:xfrm>
            <a:off x="2771775" y="5464175"/>
            <a:ext cx="1873250" cy="979488"/>
            <a:chOff x="2018" y="3703"/>
            <a:chExt cx="1180" cy="617"/>
          </a:xfrm>
        </p:grpSpPr>
        <p:sp>
          <p:nvSpPr>
            <p:cNvPr id="1042" name="Text Box 190"/>
            <p:cNvSpPr txBox="1">
              <a:spLocks noChangeArrowheads="1"/>
            </p:cNvSpPr>
            <p:nvPr/>
          </p:nvSpPr>
          <p:spPr bwMode="auto">
            <a:xfrm>
              <a:off x="2699" y="4128"/>
              <a:ext cx="4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r>
                <a:rPr lang="en-US" sz="1400">
                  <a:cs typeface="Arial" charset="0"/>
                </a:rPr>
                <a:t>·</a:t>
              </a:r>
              <a:r>
                <a:rPr lang="hu-HU" sz="1400">
                  <a:cs typeface="Arial" charset="0"/>
                </a:rPr>
                <a:t>B</a:t>
              </a:r>
              <a:r>
                <a:rPr lang="hu-HU" sz="1400" baseline="-25000">
                  <a:cs typeface="Arial" charset="0"/>
                </a:rPr>
                <a:t>5</a:t>
              </a:r>
              <a:endParaRPr lang="en-US" sz="1400" baseline="-25000">
                <a:cs typeface="Arial" charset="0"/>
              </a:endParaRPr>
            </a:p>
          </p:txBody>
        </p:sp>
        <p:sp>
          <p:nvSpPr>
            <p:cNvPr id="1043" name="Line 191"/>
            <p:cNvSpPr>
              <a:spLocks noChangeShapeType="1"/>
            </p:cNvSpPr>
            <p:nvPr/>
          </p:nvSpPr>
          <p:spPr bwMode="auto">
            <a:xfrm flipH="1" flipV="1">
              <a:off x="2018" y="3703"/>
              <a:ext cx="726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aphicFrame>
        <p:nvGraphicFramePr>
          <p:cNvPr id="584896" name="Object 192"/>
          <p:cNvGraphicFramePr>
            <a:graphicFrameLocks noChangeAspect="1"/>
          </p:cNvGraphicFramePr>
          <p:nvPr/>
        </p:nvGraphicFramePr>
        <p:xfrm>
          <a:off x="5100638" y="3698875"/>
          <a:ext cx="367188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2108160" imgH="482400" progId="Equation.DSMT4">
                  <p:embed/>
                </p:oleObj>
              </mc:Choice>
              <mc:Fallback>
                <p:oleObj name="Equation" r:id="rId5" imgW="2108160" imgH="482400" progId="Equation.DSMT4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3698875"/>
                        <a:ext cx="3671887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897" name="Object 193"/>
          <p:cNvGraphicFramePr>
            <a:graphicFrameLocks noChangeAspect="1"/>
          </p:cNvGraphicFramePr>
          <p:nvPr/>
        </p:nvGraphicFramePr>
        <p:xfrm>
          <a:off x="4911725" y="5118100"/>
          <a:ext cx="41163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2361960" imgH="507960" progId="Equation.DSMT4">
                  <p:embed/>
                </p:oleObj>
              </mc:Choice>
              <mc:Fallback>
                <p:oleObj name="Equation" r:id="rId7" imgW="2361960" imgH="507960" progId="Equation.DSMT4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5118100"/>
                        <a:ext cx="411638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98" name="Text Box 194"/>
          <p:cNvSpPr txBox="1">
            <a:spLocks noChangeArrowheads="1"/>
          </p:cNvSpPr>
          <p:nvPr/>
        </p:nvSpPr>
        <p:spPr bwMode="auto">
          <a:xfrm>
            <a:off x="5102225" y="4629150"/>
            <a:ext cx="3887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Mivel (A</a:t>
            </a:r>
            <a:r>
              <a:rPr lang="en-US">
                <a:cs typeface="Arial" charset="0"/>
              </a:rPr>
              <a:t>·</a:t>
            </a:r>
            <a:r>
              <a:rPr lang="hu-HU" sz="1600"/>
              <a:t>B</a:t>
            </a:r>
            <a:r>
              <a:rPr lang="hu-HU" sz="1600" baseline="-25000"/>
              <a:t>k</a:t>
            </a:r>
            <a:r>
              <a:rPr lang="hu-HU" sz="1600"/>
              <a:t>)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(A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B</a:t>
            </a:r>
            <a:r>
              <a:rPr lang="hu-HU" sz="1600" baseline="-25000">
                <a:cs typeface="Arial" charset="0"/>
              </a:rPr>
              <a:t>i</a:t>
            </a:r>
            <a:r>
              <a:rPr lang="hu-HU" sz="1600">
                <a:cs typeface="Arial" charset="0"/>
              </a:rPr>
              <a:t>)=</a:t>
            </a:r>
            <a:r>
              <a:rPr lang="en-US" sz="1600">
                <a:cs typeface="Arial" charset="0"/>
              </a:rPr>
              <a:t>Ø</a:t>
            </a:r>
            <a:r>
              <a:rPr lang="hu-HU" sz="1600">
                <a:cs typeface="Arial" charset="0"/>
              </a:rPr>
              <a:t> , ha k≠i , ezért </a:t>
            </a:r>
          </a:p>
        </p:txBody>
      </p:sp>
      <p:sp>
        <p:nvSpPr>
          <p:cNvPr id="584900" name="Text Box 196"/>
          <p:cNvSpPr txBox="1">
            <a:spLocks noChangeArrowheads="1"/>
          </p:cNvSpPr>
          <p:nvPr/>
        </p:nvSpPr>
        <p:spPr bwMode="auto">
          <a:xfrm>
            <a:off x="79375" y="3384550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/>
              <a:t>Bizonyítás</a:t>
            </a:r>
          </a:p>
        </p:txBody>
      </p:sp>
      <p:sp>
        <p:nvSpPr>
          <p:cNvPr id="584901" name="Text Box 197"/>
          <p:cNvSpPr txBox="1">
            <a:spLocks noChangeArrowheads="1"/>
          </p:cNvSpPr>
          <p:nvPr/>
        </p:nvSpPr>
        <p:spPr bwMode="auto">
          <a:xfrm>
            <a:off x="2339975" y="48863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/>
              <a:t>A</a:t>
            </a:r>
          </a:p>
        </p:txBody>
      </p:sp>
      <p:sp>
        <p:nvSpPr>
          <p:cNvPr id="584902" name="Rectangle 198"/>
          <p:cNvSpPr>
            <a:spLocks noChangeArrowheads="1"/>
          </p:cNvSpPr>
          <p:nvPr/>
        </p:nvSpPr>
        <p:spPr bwMode="auto">
          <a:xfrm>
            <a:off x="755650" y="6381750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Rendszer és Szoftvertechnológia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Tanszék 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3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152400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D930DA49-10F8-43DC-BC38-0E3BBFA544FE}" type="slidenum">
              <a:rPr lang="hu-HU" smtClean="0"/>
              <a:pPr>
                <a:defRPr/>
              </a:pPr>
              <a:t>2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4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4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4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4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4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4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4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4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4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4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898" grpId="0"/>
      <p:bldP spid="584900" grpId="0"/>
      <p:bldP spid="5849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5" name="Rectangle 5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7325" y="1133475"/>
            <a:ext cx="8675688" cy="1368425"/>
            <a:chOff x="158" y="436"/>
            <a:chExt cx="5465" cy="862"/>
          </a:xfrm>
        </p:grpSpPr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1519" y="754"/>
            <a:ext cx="1993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3" imgW="1815840" imgH="253800" progId="Equation.DSMT4">
                    <p:embed/>
                  </p:oleObj>
                </mc:Choice>
                <mc:Fallback>
                  <p:oleObj name="Equation" r:id="rId3" imgW="1815840" imgH="253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754"/>
                          <a:ext cx="1993" cy="2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9" name="Text Box 10"/>
            <p:cNvSpPr txBox="1">
              <a:spLocks noChangeArrowheads="1"/>
            </p:cNvSpPr>
            <p:nvPr/>
          </p:nvSpPr>
          <p:spPr bwMode="auto">
            <a:xfrm>
              <a:off x="158" y="436"/>
              <a:ext cx="54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 valószínűségek szorzás-tétele alapján</a:t>
              </a:r>
              <a:r>
                <a:rPr lang="hu-HU" sz="1600">
                  <a:cs typeface="Arial" charset="0"/>
                </a:rPr>
                <a:t> </a:t>
              </a:r>
            </a:p>
          </p:txBody>
        </p:sp>
        <p:sp>
          <p:nvSpPr>
            <p:cNvPr id="2060" name="Text Box 11"/>
            <p:cNvSpPr txBox="1">
              <a:spLocks noChangeArrowheads="1"/>
            </p:cNvSpPr>
            <p:nvPr/>
          </p:nvSpPr>
          <p:spPr bwMode="auto">
            <a:xfrm>
              <a:off x="158" y="1067"/>
              <a:ext cx="54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minden k=1, 2, 3,…, n esetén.</a:t>
              </a:r>
              <a:r>
                <a:rPr lang="hu-HU" sz="1600">
                  <a:cs typeface="Arial" charset="0"/>
                </a:rPr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7325" y="2566988"/>
            <a:ext cx="8675688" cy="1230312"/>
            <a:chOff x="158" y="1339"/>
            <a:chExt cx="5465" cy="775"/>
          </a:xfrm>
        </p:grpSpPr>
        <p:graphicFrame>
          <p:nvGraphicFramePr>
            <p:cNvPr id="2050" name="Object 13"/>
            <p:cNvGraphicFramePr>
              <a:graphicFrameLocks noChangeAspect="1"/>
            </p:cNvGraphicFramePr>
            <p:nvPr/>
          </p:nvGraphicFramePr>
          <p:xfrm>
            <a:off x="204" y="1706"/>
            <a:ext cx="508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5" imgW="5384520" imgH="431640" progId="Equation.DSMT4">
                    <p:embed/>
                  </p:oleObj>
                </mc:Choice>
                <mc:Fallback>
                  <p:oleObj name="Equation" r:id="rId5" imgW="5384520" imgH="43164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1706"/>
                          <a:ext cx="5081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8" name="Text Box 14"/>
            <p:cNvSpPr txBox="1">
              <a:spLocks noChangeArrowheads="1"/>
            </p:cNvSpPr>
            <p:nvPr/>
          </p:nvSpPr>
          <p:spPr bwMode="auto">
            <a:xfrm>
              <a:off x="158" y="1339"/>
              <a:ext cx="546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Behelyettesítve az előző egyenlőségbe, kapjuk a bizonyítandó teljes valószínűség tétel formuláját</a:t>
              </a:r>
              <a:endParaRPr lang="hu-HU" sz="1600">
                <a:cs typeface="Arial" charset="0"/>
              </a:endParaRPr>
            </a:p>
          </p:txBody>
        </p:sp>
      </p:grpSp>
      <p:sp>
        <p:nvSpPr>
          <p:cNvPr id="757775" name="Text Box 15"/>
          <p:cNvSpPr txBox="1">
            <a:spLocks noChangeArrowheads="1"/>
          </p:cNvSpPr>
          <p:nvPr/>
        </p:nvSpPr>
        <p:spPr bwMode="auto">
          <a:xfrm>
            <a:off x="115888" y="3798888"/>
            <a:ext cx="8747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A tétel olyan esetekben hasznos segítség, amikor az összeg tagjait könnyebb kiszámítani</a:t>
            </a:r>
            <a:r>
              <a:rPr lang="hu-HU">
                <a:cs typeface="Arial" charset="0"/>
              </a:rPr>
              <a:t>, mint közvetlenül az </a:t>
            </a:r>
            <a:r>
              <a:rPr lang="hu-HU" b="1">
                <a:cs typeface="Arial" charset="0"/>
              </a:rPr>
              <a:t>A</a:t>
            </a:r>
            <a:r>
              <a:rPr lang="hu-HU">
                <a:cs typeface="Arial" charset="0"/>
              </a:rPr>
              <a:t> esemény valószínűségét.</a:t>
            </a:r>
          </a:p>
        </p:txBody>
      </p:sp>
      <p:sp>
        <p:nvSpPr>
          <p:cNvPr id="757776" name="Rectangle 16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Teljes valószínűség tétel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152400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981679CD-6712-4B5D-B81A-0D035676C53B}" type="slidenum">
              <a:rPr lang="hu-HU" smtClean="0"/>
              <a:pPr>
                <a:defRPr/>
              </a:pPr>
              <a:t>3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Szemléltetés fa diagrammal 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576263" y="908050"/>
            <a:ext cx="2700337" cy="1890713"/>
            <a:chOff x="470" y="544"/>
            <a:chExt cx="1701" cy="1191"/>
          </a:xfrm>
        </p:grpSpPr>
        <p:sp>
          <p:nvSpPr>
            <p:cNvPr id="8249" name="Rectangle 10"/>
            <p:cNvSpPr>
              <a:spLocks noChangeArrowheads="1"/>
            </p:cNvSpPr>
            <p:nvPr/>
          </p:nvSpPr>
          <p:spPr bwMode="auto">
            <a:xfrm>
              <a:off x="470" y="544"/>
              <a:ext cx="1701" cy="119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50" name="Oval 11"/>
            <p:cNvSpPr>
              <a:spLocks noChangeArrowheads="1"/>
            </p:cNvSpPr>
            <p:nvPr/>
          </p:nvSpPr>
          <p:spPr bwMode="auto">
            <a:xfrm>
              <a:off x="725" y="714"/>
              <a:ext cx="1162" cy="794"/>
            </a:xfrm>
            <a:prstGeom prst="ellipse">
              <a:avLst/>
            </a:prstGeom>
            <a:solidFill>
              <a:srgbClr val="D4D4D4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51" name="Freeform 12"/>
            <p:cNvSpPr>
              <a:spLocks/>
            </p:cNvSpPr>
            <p:nvPr/>
          </p:nvSpPr>
          <p:spPr bwMode="auto">
            <a:xfrm>
              <a:off x="1009" y="544"/>
              <a:ext cx="520" cy="1191"/>
            </a:xfrm>
            <a:custGeom>
              <a:avLst/>
              <a:gdLst>
                <a:gd name="T0" fmla="*/ 0 w 520"/>
                <a:gd name="T1" fmla="*/ 0 h 1191"/>
                <a:gd name="T2" fmla="*/ 454 w 520"/>
                <a:gd name="T3" fmla="*/ 539 h 1191"/>
                <a:gd name="T4" fmla="*/ 397 w 520"/>
                <a:gd name="T5" fmla="*/ 1191 h 1191"/>
                <a:gd name="T6" fmla="*/ 0 60000 65536"/>
                <a:gd name="T7" fmla="*/ 0 60000 65536"/>
                <a:gd name="T8" fmla="*/ 0 60000 65536"/>
                <a:gd name="T9" fmla="*/ 0 w 520"/>
                <a:gd name="T10" fmla="*/ 0 h 1191"/>
                <a:gd name="T11" fmla="*/ 520 w 520"/>
                <a:gd name="T12" fmla="*/ 1191 h 11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1191">
                  <a:moveTo>
                    <a:pt x="0" y="0"/>
                  </a:moveTo>
                  <a:cubicBezTo>
                    <a:pt x="194" y="170"/>
                    <a:pt x="388" y="341"/>
                    <a:pt x="454" y="539"/>
                  </a:cubicBezTo>
                  <a:cubicBezTo>
                    <a:pt x="520" y="737"/>
                    <a:pt x="407" y="1082"/>
                    <a:pt x="397" y="119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252" name="Freeform 16"/>
            <p:cNvSpPr>
              <a:spLocks/>
            </p:cNvSpPr>
            <p:nvPr/>
          </p:nvSpPr>
          <p:spPr bwMode="auto">
            <a:xfrm>
              <a:off x="470" y="799"/>
              <a:ext cx="822" cy="302"/>
            </a:xfrm>
            <a:custGeom>
              <a:avLst/>
              <a:gdLst>
                <a:gd name="T0" fmla="*/ 822 w 822"/>
                <a:gd name="T1" fmla="*/ 0 h 302"/>
                <a:gd name="T2" fmla="*/ 539 w 822"/>
                <a:gd name="T3" fmla="*/ 255 h 302"/>
                <a:gd name="T4" fmla="*/ 0 w 822"/>
                <a:gd name="T5" fmla="*/ 283 h 302"/>
                <a:gd name="T6" fmla="*/ 0 60000 65536"/>
                <a:gd name="T7" fmla="*/ 0 60000 65536"/>
                <a:gd name="T8" fmla="*/ 0 60000 65536"/>
                <a:gd name="T9" fmla="*/ 0 w 822"/>
                <a:gd name="T10" fmla="*/ 0 h 302"/>
                <a:gd name="T11" fmla="*/ 822 w 822"/>
                <a:gd name="T12" fmla="*/ 302 h 3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2" h="302">
                  <a:moveTo>
                    <a:pt x="822" y="0"/>
                  </a:moveTo>
                  <a:cubicBezTo>
                    <a:pt x="749" y="104"/>
                    <a:pt x="676" y="208"/>
                    <a:pt x="539" y="255"/>
                  </a:cubicBezTo>
                  <a:cubicBezTo>
                    <a:pt x="402" y="302"/>
                    <a:pt x="90" y="278"/>
                    <a:pt x="0" y="28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8253" name="Text Box 17"/>
            <p:cNvSpPr txBox="1">
              <a:spLocks noChangeArrowheads="1"/>
            </p:cNvSpPr>
            <p:nvPr/>
          </p:nvSpPr>
          <p:spPr bwMode="auto">
            <a:xfrm>
              <a:off x="555" y="601"/>
              <a:ext cx="31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B</a:t>
              </a:r>
              <a:r>
                <a:rPr lang="hu-HU" sz="1400" baseline="-25000"/>
                <a:t>1</a:t>
              </a:r>
            </a:p>
          </p:txBody>
        </p:sp>
        <p:sp>
          <p:nvSpPr>
            <p:cNvPr id="8254" name="Text Box 18"/>
            <p:cNvSpPr txBox="1">
              <a:spLocks noChangeArrowheads="1"/>
            </p:cNvSpPr>
            <p:nvPr/>
          </p:nvSpPr>
          <p:spPr bwMode="auto">
            <a:xfrm>
              <a:off x="499" y="1423"/>
              <a:ext cx="31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B</a:t>
              </a:r>
              <a:r>
                <a:rPr lang="hu-HU" sz="1400" baseline="-25000"/>
                <a:t>2</a:t>
              </a:r>
            </a:p>
          </p:txBody>
        </p:sp>
        <p:sp>
          <p:nvSpPr>
            <p:cNvPr id="8255" name="Text Box 19"/>
            <p:cNvSpPr txBox="1">
              <a:spLocks noChangeArrowheads="1"/>
            </p:cNvSpPr>
            <p:nvPr/>
          </p:nvSpPr>
          <p:spPr bwMode="auto">
            <a:xfrm>
              <a:off x="1831" y="1451"/>
              <a:ext cx="31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B</a:t>
              </a:r>
              <a:r>
                <a:rPr lang="hu-HU" sz="1400" baseline="-25000"/>
                <a:t>3</a:t>
              </a:r>
            </a:p>
          </p:txBody>
        </p:sp>
        <p:sp>
          <p:nvSpPr>
            <p:cNvPr id="8256" name="Text Box 20"/>
            <p:cNvSpPr txBox="1">
              <a:spLocks noChangeArrowheads="1"/>
            </p:cNvSpPr>
            <p:nvPr/>
          </p:nvSpPr>
          <p:spPr bwMode="auto">
            <a:xfrm>
              <a:off x="1547" y="884"/>
              <a:ext cx="31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/>
                <a:t>A</a:t>
              </a:r>
              <a:endParaRPr lang="hu-HU" sz="1400" baseline="-25000"/>
            </a:p>
          </p:txBody>
        </p:sp>
      </p:grpSp>
      <p:sp>
        <p:nvSpPr>
          <p:cNvPr id="8197" name="Line 39"/>
          <p:cNvSpPr>
            <a:spLocks noChangeShapeType="1"/>
          </p:cNvSpPr>
          <p:nvPr/>
        </p:nvSpPr>
        <p:spPr bwMode="auto">
          <a:xfrm>
            <a:off x="9144000" y="2708275"/>
            <a:ext cx="0" cy="306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8805" name="Oval 21"/>
          <p:cNvSpPr>
            <a:spLocks noChangeArrowheads="1"/>
          </p:cNvSpPr>
          <p:nvPr/>
        </p:nvSpPr>
        <p:spPr bwMode="auto">
          <a:xfrm>
            <a:off x="4076700" y="2233613"/>
            <a:ext cx="763588" cy="450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06" name="Text Box 22"/>
          <p:cNvSpPr txBox="1">
            <a:spLocks noChangeArrowheads="1"/>
          </p:cNvSpPr>
          <p:nvPr/>
        </p:nvSpPr>
        <p:spPr bwMode="auto">
          <a:xfrm>
            <a:off x="4165600" y="2322513"/>
            <a:ext cx="7191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start</a:t>
            </a:r>
          </a:p>
        </p:txBody>
      </p:sp>
      <p:sp>
        <p:nvSpPr>
          <p:cNvPr id="758807" name="Line 23"/>
          <p:cNvSpPr>
            <a:spLocks noChangeShapeType="1"/>
          </p:cNvSpPr>
          <p:nvPr/>
        </p:nvSpPr>
        <p:spPr bwMode="auto">
          <a:xfrm flipV="1">
            <a:off x="4751388" y="1647825"/>
            <a:ext cx="765175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08" name="Line 24"/>
          <p:cNvSpPr>
            <a:spLocks noChangeShapeType="1"/>
          </p:cNvSpPr>
          <p:nvPr/>
        </p:nvSpPr>
        <p:spPr bwMode="auto">
          <a:xfrm>
            <a:off x="4840288" y="2457450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09" name="Line 25"/>
          <p:cNvSpPr>
            <a:spLocks noChangeShapeType="1"/>
          </p:cNvSpPr>
          <p:nvPr/>
        </p:nvSpPr>
        <p:spPr bwMode="auto">
          <a:xfrm>
            <a:off x="4751388" y="2592388"/>
            <a:ext cx="719137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10" name="Oval 26"/>
          <p:cNvSpPr>
            <a:spLocks noChangeArrowheads="1"/>
          </p:cNvSpPr>
          <p:nvPr/>
        </p:nvSpPr>
        <p:spPr bwMode="auto">
          <a:xfrm>
            <a:off x="5470525" y="1287463"/>
            <a:ext cx="449263" cy="450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11" name="Text Box 27"/>
          <p:cNvSpPr txBox="1">
            <a:spLocks noChangeArrowheads="1"/>
          </p:cNvSpPr>
          <p:nvPr/>
        </p:nvSpPr>
        <p:spPr bwMode="auto">
          <a:xfrm>
            <a:off x="5516563" y="1376363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B</a:t>
            </a:r>
            <a:r>
              <a:rPr lang="hu-HU" sz="1400" baseline="-25000"/>
              <a:t>1</a:t>
            </a:r>
          </a:p>
        </p:txBody>
      </p:sp>
      <p:sp>
        <p:nvSpPr>
          <p:cNvPr id="758812" name="Oval 28"/>
          <p:cNvSpPr>
            <a:spLocks noChangeArrowheads="1"/>
          </p:cNvSpPr>
          <p:nvPr/>
        </p:nvSpPr>
        <p:spPr bwMode="auto">
          <a:xfrm>
            <a:off x="5470525" y="2232025"/>
            <a:ext cx="449263" cy="450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13" name="Text Box 29"/>
          <p:cNvSpPr txBox="1">
            <a:spLocks noChangeArrowheads="1"/>
          </p:cNvSpPr>
          <p:nvPr/>
        </p:nvSpPr>
        <p:spPr bwMode="auto">
          <a:xfrm>
            <a:off x="5514975" y="2278063"/>
            <a:ext cx="4048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B</a:t>
            </a:r>
            <a:r>
              <a:rPr lang="hu-HU" sz="1400" baseline="-25000"/>
              <a:t>2</a:t>
            </a:r>
          </a:p>
        </p:txBody>
      </p:sp>
      <p:sp>
        <p:nvSpPr>
          <p:cNvPr id="758814" name="Oval 30"/>
          <p:cNvSpPr>
            <a:spLocks noChangeArrowheads="1"/>
          </p:cNvSpPr>
          <p:nvPr/>
        </p:nvSpPr>
        <p:spPr bwMode="auto">
          <a:xfrm>
            <a:off x="5472113" y="3178175"/>
            <a:ext cx="449262" cy="4508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15" name="Text Box 31"/>
          <p:cNvSpPr txBox="1">
            <a:spLocks noChangeArrowheads="1"/>
          </p:cNvSpPr>
          <p:nvPr/>
        </p:nvSpPr>
        <p:spPr bwMode="auto">
          <a:xfrm>
            <a:off x="5516563" y="3222625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B</a:t>
            </a:r>
            <a:r>
              <a:rPr lang="hu-HU" sz="1400" baseline="-25000"/>
              <a:t>3</a:t>
            </a:r>
          </a:p>
        </p:txBody>
      </p:sp>
      <p:sp>
        <p:nvSpPr>
          <p:cNvPr id="758816" name="Line 32"/>
          <p:cNvSpPr>
            <a:spLocks noChangeShapeType="1"/>
          </p:cNvSpPr>
          <p:nvPr/>
        </p:nvSpPr>
        <p:spPr bwMode="auto">
          <a:xfrm flipV="1">
            <a:off x="5875338" y="1063625"/>
            <a:ext cx="720725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17" name="Line 33"/>
          <p:cNvSpPr>
            <a:spLocks noChangeShapeType="1"/>
          </p:cNvSpPr>
          <p:nvPr/>
        </p:nvSpPr>
        <p:spPr bwMode="auto">
          <a:xfrm>
            <a:off x="5921375" y="1557338"/>
            <a:ext cx="630238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18" name="Oval 34"/>
          <p:cNvSpPr>
            <a:spLocks noChangeArrowheads="1"/>
          </p:cNvSpPr>
          <p:nvPr/>
        </p:nvSpPr>
        <p:spPr bwMode="auto">
          <a:xfrm>
            <a:off x="6553200" y="839788"/>
            <a:ext cx="404813" cy="404812"/>
          </a:xfrm>
          <a:prstGeom prst="ellipse">
            <a:avLst/>
          </a:prstGeom>
          <a:solidFill>
            <a:srgbClr val="E2E2E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19" name="Text Box 35"/>
          <p:cNvSpPr txBox="1">
            <a:spLocks noChangeArrowheads="1"/>
          </p:cNvSpPr>
          <p:nvPr/>
        </p:nvSpPr>
        <p:spPr bwMode="auto">
          <a:xfrm>
            <a:off x="6597650" y="885825"/>
            <a:ext cx="4048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22" name="Line 38"/>
          <p:cNvSpPr>
            <a:spLocks noChangeShapeType="1"/>
          </p:cNvSpPr>
          <p:nvPr/>
        </p:nvSpPr>
        <p:spPr bwMode="auto">
          <a:xfrm flipV="1">
            <a:off x="5876925" y="2098675"/>
            <a:ext cx="674688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24" name="Line 40"/>
          <p:cNvSpPr>
            <a:spLocks noChangeShapeType="1"/>
          </p:cNvSpPr>
          <p:nvPr/>
        </p:nvSpPr>
        <p:spPr bwMode="auto">
          <a:xfrm flipV="1">
            <a:off x="5921375" y="3133725"/>
            <a:ext cx="674688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25" name="Line 41"/>
          <p:cNvSpPr>
            <a:spLocks noChangeShapeType="1"/>
          </p:cNvSpPr>
          <p:nvPr/>
        </p:nvSpPr>
        <p:spPr bwMode="auto">
          <a:xfrm>
            <a:off x="5921375" y="3492500"/>
            <a:ext cx="630238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26" name="Line 42"/>
          <p:cNvSpPr>
            <a:spLocks noChangeShapeType="1"/>
          </p:cNvSpPr>
          <p:nvPr/>
        </p:nvSpPr>
        <p:spPr bwMode="auto">
          <a:xfrm>
            <a:off x="5875338" y="2592388"/>
            <a:ext cx="67627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8827" name="Oval 43"/>
          <p:cNvSpPr>
            <a:spLocks noChangeArrowheads="1"/>
          </p:cNvSpPr>
          <p:nvPr/>
        </p:nvSpPr>
        <p:spPr bwMode="auto">
          <a:xfrm>
            <a:off x="6507163" y="1917700"/>
            <a:ext cx="404812" cy="404813"/>
          </a:xfrm>
          <a:prstGeom prst="ellipse">
            <a:avLst/>
          </a:prstGeom>
          <a:solidFill>
            <a:srgbClr val="E2E2E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28" name="Text Box 44"/>
          <p:cNvSpPr txBox="1">
            <a:spLocks noChangeArrowheads="1"/>
          </p:cNvSpPr>
          <p:nvPr/>
        </p:nvSpPr>
        <p:spPr bwMode="auto">
          <a:xfrm>
            <a:off x="6551613" y="1963738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29" name="Oval 45"/>
          <p:cNvSpPr>
            <a:spLocks noChangeArrowheads="1"/>
          </p:cNvSpPr>
          <p:nvPr/>
        </p:nvSpPr>
        <p:spPr bwMode="auto">
          <a:xfrm>
            <a:off x="6551613" y="2954338"/>
            <a:ext cx="404812" cy="404812"/>
          </a:xfrm>
          <a:prstGeom prst="ellipse">
            <a:avLst/>
          </a:prstGeom>
          <a:solidFill>
            <a:srgbClr val="E2E2E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30" name="Text Box 46"/>
          <p:cNvSpPr txBox="1">
            <a:spLocks noChangeArrowheads="1"/>
          </p:cNvSpPr>
          <p:nvPr/>
        </p:nvSpPr>
        <p:spPr bwMode="auto">
          <a:xfrm>
            <a:off x="6596063" y="3000375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31" name="Oval 47"/>
          <p:cNvSpPr>
            <a:spLocks noChangeArrowheads="1"/>
          </p:cNvSpPr>
          <p:nvPr/>
        </p:nvSpPr>
        <p:spPr bwMode="auto">
          <a:xfrm>
            <a:off x="6507163" y="1422400"/>
            <a:ext cx="404812" cy="4048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32" name="Text Box 48"/>
          <p:cNvSpPr txBox="1">
            <a:spLocks noChangeArrowheads="1"/>
          </p:cNvSpPr>
          <p:nvPr/>
        </p:nvSpPr>
        <p:spPr bwMode="auto">
          <a:xfrm>
            <a:off x="6551613" y="1468438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33" name="Line 49"/>
          <p:cNvSpPr>
            <a:spLocks noChangeShapeType="1"/>
          </p:cNvSpPr>
          <p:nvPr/>
        </p:nvSpPr>
        <p:spPr bwMode="auto">
          <a:xfrm>
            <a:off x="6642100" y="1512888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8834" name="Oval 50"/>
          <p:cNvSpPr>
            <a:spLocks noChangeArrowheads="1"/>
          </p:cNvSpPr>
          <p:nvPr/>
        </p:nvSpPr>
        <p:spPr bwMode="auto">
          <a:xfrm>
            <a:off x="6551613" y="2457450"/>
            <a:ext cx="404812" cy="4048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35" name="Text Box 51"/>
          <p:cNvSpPr txBox="1">
            <a:spLocks noChangeArrowheads="1"/>
          </p:cNvSpPr>
          <p:nvPr/>
        </p:nvSpPr>
        <p:spPr bwMode="auto">
          <a:xfrm>
            <a:off x="6596063" y="2503488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36" name="Line 52"/>
          <p:cNvSpPr>
            <a:spLocks noChangeShapeType="1"/>
          </p:cNvSpPr>
          <p:nvPr/>
        </p:nvSpPr>
        <p:spPr bwMode="auto">
          <a:xfrm>
            <a:off x="6686550" y="2547938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8837" name="Oval 53"/>
          <p:cNvSpPr>
            <a:spLocks noChangeArrowheads="1"/>
          </p:cNvSpPr>
          <p:nvPr/>
        </p:nvSpPr>
        <p:spPr bwMode="auto">
          <a:xfrm>
            <a:off x="6551613" y="3448050"/>
            <a:ext cx="404812" cy="4048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58838" name="Text Box 54"/>
          <p:cNvSpPr txBox="1">
            <a:spLocks noChangeArrowheads="1"/>
          </p:cNvSpPr>
          <p:nvPr/>
        </p:nvSpPr>
        <p:spPr bwMode="auto">
          <a:xfrm>
            <a:off x="6596063" y="3494088"/>
            <a:ext cx="404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A</a:t>
            </a:r>
            <a:endParaRPr lang="hu-HU" sz="1400" baseline="-25000"/>
          </a:p>
        </p:txBody>
      </p:sp>
      <p:sp>
        <p:nvSpPr>
          <p:cNvPr id="758839" name="Line 55"/>
          <p:cNvSpPr>
            <a:spLocks noChangeShapeType="1"/>
          </p:cNvSpPr>
          <p:nvPr/>
        </p:nvSpPr>
        <p:spPr bwMode="auto">
          <a:xfrm>
            <a:off x="6686550" y="3538538"/>
            <a:ext cx="134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8841" name="Text Box 57"/>
          <p:cNvSpPr txBox="1">
            <a:spLocks noChangeArrowheads="1"/>
          </p:cNvSpPr>
          <p:nvPr/>
        </p:nvSpPr>
        <p:spPr bwMode="auto">
          <a:xfrm>
            <a:off x="7137400" y="863600"/>
            <a:ext cx="6302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B</a:t>
            </a:r>
            <a:r>
              <a:rPr lang="hu-HU" sz="1600" baseline="-25000"/>
              <a:t>1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</a:t>
            </a:r>
            <a:endParaRPr lang="en-US" sz="1600">
              <a:cs typeface="Arial" charset="0"/>
            </a:endParaRPr>
          </a:p>
        </p:txBody>
      </p:sp>
      <p:sp>
        <p:nvSpPr>
          <p:cNvPr id="758842" name="Text Box 58"/>
          <p:cNvSpPr txBox="1">
            <a:spLocks noChangeArrowheads="1"/>
          </p:cNvSpPr>
          <p:nvPr/>
        </p:nvSpPr>
        <p:spPr bwMode="auto">
          <a:xfrm>
            <a:off x="7091363" y="1965325"/>
            <a:ext cx="6302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B</a:t>
            </a:r>
            <a:r>
              <a:rPr lang="hu-HU" sz="1600" baseline="-25000"/>
              <a:t>2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</a:t>
            </a:r>
            <a:endParaRPr lang="en-US" sz="1600">
              <a:cs typeface="Arial" charset="0"/>
            </a:endParaRPr>
          </a:p>
        </p:txBody>
      </p:sp>
      <p:sp>
        <p:nvSpPr>
          <p:cNvPr id="758843" name="Text Box 59"/>
          <p:cNvSpPr txBox="1">
            <a:spLocks noChangeArrowheads="1"/>
          </p:cNvSpPr>
          <p:nvPr/>
        </p:nvSpPr>
        <p:spPr bwMode="auto">
          <a:xfrm>
            <a:off x="7137400" y="2978150"/>
            <a:ext cx="6302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B</a:t>
            </a:r>
            <a:r>
              <a:rPr lang="hu-HU" sz="1600" baseline="-25000"/>
              <a:t>3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</a:t>
            </a:r>
            <a:endParaRPr lang="en-US" sz="1600">
              <a:cs typeface="Arial" charset="0"/>
            </a:endParaRPr>
          </a:p>
        </p:txBody>
      </p:sp>
      <p:sp>
        <p:nvSpPr>
          <p:cNvPr id="758845" name="Text Box 61"/>
          <p:cNvSpPr txBox="1">
            <a:spLocks noChangeArrowheads="1"/>
          </p:cNvSpPr>
          <p:nvPr/>
        </p:nvSpPr>
        <p:spPr bwMode="auto">
          <a:xfrm>
            <a:off x="4618038" y="1657350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P(B</a:t>
            </a:r>
            <a:r>
              <a:rPr lang="hu-HU" sz="1400" baseline="-25000"/>
              <a:t>1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46" name="Text Box 62"/>
          <p:cNvSpPr txBox="1">
            <a:spLocks noChangeArrowheads="1"/>
          </p:cNvSpPr>
          <p:nvPr/>
        </p:nvSpPr>
        <p:spPr bwMode="auto">
          <a:xfrm>
            <a:off x="4843463" y="2097088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P(B</a:t>
            </a:r>
            <a:r>
              <a:rPr lang="hu-HU" sz="1400" baseline="-25000"/>
              <a:t>2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47" name="Text Box 63"/>
          <p:cNvSpPr txBox="1">
            <a:spLocks noChangeArrowheads="1"/>
          </p:cNvSpPr>
          <p:nvPr/>
        </p:nvSpPr>
        <p:spPr bwMode="auto">
          <a:xfrm>
            <a:off x="4618038" y="2906713"/>
            <a:ext cx="676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P(B</a:t>
            </a:r>
            <a:r>
              <a:rPr lang="hu-HU" sz="1400" baseline="-25000"/>
              <a:t>3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48" name="Text Box 64"/>
          <p:cNvSpPr txBox="1">
            <a:spLocks noChangeArrowheads="1"/>
          </p:cNvSpPr>
          <p:nvPr/>
        </p:nvSpPr>
        <p:spPr bwMode="auto">
          <a:xfrm>
            <a:off x="5788025" y="836613"/>
            <a:ext cx="8540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P(A|B</a:t>
            </a:r>
            <a:r>
              <a:rPr lang="hu-HU" sz="1400" baseline="-25000"/>
              <a:t>1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49" name="Text Box 65"/>
          <p:cNvSpPr txBox="1">
            <a:spLocks noChangeArrowheads="1"/>
          </p:cNvSpPr>
          <p:nvPr/>
        </p:nvSpPr>
        <p:spPr bwMode="auto">
          <a:xfrm>
            <a:off x="5743575" y="1871663"/>
            <a:ext cx="8540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P(A|B</a:t>
            </a:r>
            <a:r>
              <a:rPr lang="hu-HU" sz="1400" baseline="-25000"/>
              <a:t>2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50" name="Text Box 66"/>
          <p:cNvSpPr txBox="1">
            <a:spLocks noChangeArrowheads="1"/>
          </p:cNvSpPr>
          <p:nvPr/>
        </p:nvSpPr>
        <p:spPr bwMode="auto">
          <a:xfrm>
            <a:off x="5788025" y="2873375"/>
            <a:ext cx="8540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P(A|B</a:t>
            </a:r>
            <a:r>
              <a:rPr lang="hu-HU" sz="1400" baseline="-25000"/>
              <a:t>3 </a:t>
            </a:r>
            <a:r>
              <a:rPr lang="hu-HU" sz="1400"/>
              <a:t>)</a:t>
            </a:r>
            <a:endParaRPr lang="en-US" sz="1400">
              <a:cs typeface="Arial" charset="0"/>
            </a:endParaRPr>
          </a:p>
        </p:txBody>
      </p:sp>
      <p:sp>
        <p:nvSpPr>
          <p:cNvPr id="758851" name="Text Box 67"/>
          <p:cNvSpPr txBox="1">
            <a:spLocks noChangeArrowheads="1"/>
          </p:cNvSpPr>
          <p:nvPr/>
        </p:nvSpPr>
        <p:spPr bwMode="auto">
          <a:xfrm>
            <a:off x="0" y="2889250"/>
            <a:ext cx="4535488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Feldaraboltuk az eseményteret idegen részekre a B</a:t>
            </a:r>
            <a:r>
              <a:rPr lang="hu-HU" sz="1600" baseline="-25000"/>
              <a:t>1</a:t>
            </a:r>
            <a:r>
              <a:rPr lang="hu-HU" sz="1600"/>
              <a:t>, B</a:t>
            </a:r>
            <a:r>
              <a:rPr lang="hu-HU" sz="1600" baseline="-25000"/>
              <a:t>2</a:t>
            </a:r>
            <a:r>
              <a:rPr lang="hu-HU" sz="1600"/>
              <a:t> és B</a:t>
            </a:r>
            <a:r>
              <a:rPr lang="hu-HU" sz="1600" baseline="-25000"/>
              <a:t>3</a:t>
            </a:r>
            <a:r>
              <a:rPr lang="hu-HU" sz="1600"/>
              <a:t> eseményekkel! Tetszőleges A eseményt ez a darabolás diszjunkt (B</a:t>
            </a:r>
            <a:r>
              <a:rPr lang="hu-HU" sz="1600" baseline="-25000"/>
              <a:t>k</a:t>
            </a:r>
            <a:r>
              <a:rPr lang="en-US" sz="1600"/>
              <a:t>·</a:t>
            </a:r>
            <a:r>
              <a:rPr lang="hu-HU" sz="1600"/>
              <a:t>A) részekre oszt. </a:t>
            </a:r>
          </a:p>
        </p:txBody>
      </p:sp>
      <p:sp>
        <p:nvSpPr>
          <p:cNvPr id="758852" name="Text Box 68"/>
          <p:cNvSpPr txBox="1">
            <a:spLocks noChangeArrowheads="1"/>
          </p:cNvSpPr>
          <p:nvPr/>
        </p:nvSpPr>
        <p:spPr bwMode="auto">
          <a:xfrm>
            <a:off x="0" y="5157788"/>
            <a:ext cx="9144000" cy="97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 valószínűségek szorzás szabálya alapján a levelekhez vezető úton vett szorzatok a szorzat események valószínűségeit adják           P(B</a:t>
            </a:r>
            <a:r>
              <a:rPr lang="hu-HU" sz="1600" baseline="-25000"/>
              <a:t>k</a:t>
            </a:r>
            <a:r>
              <a:rPr lang="en-US" sz="1600"/>
              <a:t>·</a:t>
            </a:r>
            <a:r>
              <a:rPr lang="hu-HU" sz="1600"/>
              <a:t>A)</a:t>
            </a:r>
            <a:r>
              <a:rPr lang="hu-HU" sz="1400"/>
              <a:t> = </a:t>
            </a:r>
            <a:r>
              <a:rPr lang="hu-HU" sz="1600"/>
              <a:t>P(A|B</a:t>
            </a:r>
            <a:r>
              <a:rPr lang="hu-HU" sz="1600" baseline="-25000"/>
              <a:t>k</a:t>
            </a:r>
            <a:r>
              <a:rPr lang="hu-HU" sz="1600"/>
              <a:t> )</a:t>
            </a:r>
            <a:r>
              <a:rPr lang="hu-HU"/>
              <a:t> </a:t>
            </a:r>
            <a:r>
              <a:rPr lang="en-US"/>
              <a:t>·</a:t>
            </a:r>
            <a:r>
              <a:rPr lang="hu-HU" sz="1600"/>
              <a:t>P(B</a:t>
            </a:r>
            <a:r>
              <a:rPr lang="hu-HU" sz="1600" baseline="-25000"/>
              <a:t>k</a:t>
            </a:r>
            <a:r>
              <a:rPr lang="hu-HU" sz="1600"/>
              <a:t> )</a:t>
            </a:r>
          </a:p>
          <a:p>
            <a:pPr>
              <a:spcBef>
                <a:spcPct val="50000"/>
              </a:spcBef>
            </a:pPr>
            <a:r>
              <a:rPr lang="hu-HU" sz="1600"/>
              <a:t>Ha a szürkével jelölt sorok valószínűségeit összeadjuk, akkor megkapjuk A valószínűségét!</a:t>
            </a:r>
            <a:endParaRPr lang="en-US" sz="1600"/>
          </a:p>
        </p:txBody>
      </p:sp>
      <p:sp>
        <p:nvSpPr>
          <p:cNvPr id="758853" name="Text Box 69"/>
          <p:cNvSpPr txBox="1">
            <a:spLocks noChangeArrowheads="1"/>
          </p:cNvSpPr>
          <p:nvPr/>
        </p:nvSpPr>
        <p:spPr bwMode="auto">
          <a:xfrm>
            <a:off x="6911975" y="342900"/>
            <a:ext cx="990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/>
              <a:t>Szorzat események</a:t>
            </a:r>
          </a:p>
        </p:txBody>
      </p:sp>
      <p:sp>
        <p:nvSpPr>
          <p:cNvPr id="758854" name="Text Box 70"/>
          <p:cNvSpPr txBox="1">
            <a:spLocks noChangeArrowheads="1"/>
          </p:cNvSpPr>
          <p:nvPr/>
        </p:nvSpPr>
        <p:spPr bwMode="auto">
          <a:xfrm>
            <a:off x="7766050" y="296863"/>
            <a:ext cx="990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/>
              <a:t>Valószínű-ségeik</a:t>
            </a:r>
          </a:p>
        </p:txBody>
      </p:sp>
      <p:sp>
        <p:nvSpPr>
          <p:cNvPr id="758855" name="Text Box 71"/>
          <p:cNvSpPr txBox="1">
            <a:spLocks noChangeArrowheads="1"/>
          </p:cNvSpPr>
          <p:nvPr/>
        </p:nvSpPr>
        <p:spPr bwMode="auto">
          <a:xfrm>
            <a:off x="7858125" y="836613"/>
            <a:ext cx="9445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P(B</a:t>
            </a:r>
            <a:r>
              <a:rPr lang="hu-HU" sz="1600" baseline="-25000"/>
              <a:t>1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A)</a:t>
            </a:r>
            <a:endParaRPr lang="en-US" sz="1600">
              <a:cs typeface="Arial" charset="0"/>
            </a:endParaRPr>
          </a:p>
        </p:txBody>
      </p:sp>
      <p:sp>
        <p:nvSpPr>
          <p:cNvPr id="758856" name="Text Box 72"/>
          <p:cNvSpPr txBox="1">
            <a:spLocks noChangeArrowheads="1"/>
          </p:cNvSpPr>
          <p:nvPr/>
        </p:nvSpPr>
        <p:spPr bwMode="auto">
          <a:xfrm>
            <a:off x="7785100" y="1938338"/>
            <a:ext cx="11525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P(B</a:t>
            </a:r>
            <a:r>
              <a:rPr lang="hu-HU" sz="1600" baseline="-25000"/>
              <a:t>2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A)</a:t>
            </a:r>
            <a:endParaRPr lang="en-US" sz="1600">
              <a:cs typeface="Arial" charset="0"/>
            </a:endParaRPr>
          </a:p>
        </p:txBody>
      </p:sp>
      <p:sp>
        <p:nvSpPr>
          <p:cNvPr id="758857" name="Text Box 73"/>
          <p:cNvSpPr txBox="1">
            <a:spLocks noChangeArrowheads="1"/>
          </p:cNvSpPr>
          <p:nvPr/>
        </p:nvSpPr>
        <p:spPr bwMode="auto">
          <a:xfrm>
            <a:off x="7812088" y="2952750"/>
            <a:ext cx="90011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P(B</a:t>
            </a:r>
            <a:r>
              <a:rPr lang="hu-HU" sz="1600" baseline="-25000"/>
              <a:t>3</a:t>
            </a:r>
            <a:r>
              <a:rPr lang="en-US" sz="1600">
                <a:cs typeface="Arial" charset="0"/>
              </a:rPr>
              <a:t>·</a:t>
            </a:r>
            <a:r>
              <a:rPr lang="hu-HU" sz="1600">
                <a:cs typeface="Arial" charset="0"/>
              </a:rPr>
              <a:t>A)</a:t>
            </a:r>
            <a:endParaRPr lang="en-US" sz="1600">
              <a:cs typeface="Arial" charset="0"/>
            </a:endParaRPr>
          </a:p>
        </p:txBody>
      </p:sp>
      <p:sp>
        <p:nvSpPr>
          <p:cNvPr id="758859" name="Text Box 75"/>
          <p:cNvSpPr txBox="1">
            <a:spLocks noChangeArrowheads="1"/>
          </p:cNvSpPr>
          <p:nvPr/>
        </p:nvSpPr>
        <p:spPr bwMode="auto">
          <a:xfrm>
            <a:off x="-36513" y="4365625"/>
            <a:ext cx="9001126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A következő kétirányú élsorozatok azt mutatják, hogy az egyes B</a:t>
            </a:r>
            <a:r>
              <a:rPr lang="hu-HU" baseline="-25000"/>
              <a:t>k</a:t>
            </a:r>
            <a:r>
              <a:rPr lang="hu-HU"/>
              <a:t> darabok mekkora része van A-ban illetve mekkora része nincs A-ban. Az élekre a feltételes valószínűségek kerülnek.</a:t>
            </a:r>
          </a:p>
        </p:txBody>
      </p:sp>
      <p:sp>
        <p:nvSpPr>
          <p:cNvPr id="758860" name="Text Box 76"/>
          <p:cNvSpPr txBox="1">
            <a:spLocks noChangeArrowheads="1"/>
          </p:cNvSpPr>
          <p:nvPr/>
        </p:nvSpPr>
        <p:spPr bwMode="auto">
          <a:xfrm>
            <a:off x="-36513" y="3860800"/>
            <a:ext cx="9144001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 gráf start csúcsából induló élek megfelelnek a darabolásoknak. Az egyes élekre írt P(B</a:t>
            </a:r>
            <a:r>
              <a:rPr lang="hu-HU" sz="1600" baseline="-25000"/>
              <a:t>k</a:t>
            </a:r>
            <a:r>
              <a:rPr lang="hu-HU" sz="1600"/>
              <a:t>) valószínűségek, a darabok mértékei az egészhez viszonyítva. </a:t>
            </a:r>
            <a:endParaRPr lang="en-US" sz="1600"/>
          </a:p>
        </p:txBody>
      </p:sp>
      <p:sp>
        <p:nvSpPr>
          <p:cNvPr id="64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520D8761-85E0-49A8-BD85-95399DF4D81C}" type="slidenum">
              <a:rPr lang="hu-HU" smtClean="0"/>
              <a:pPr>
                <a:defRPr/>
              </a:pPr>
              <a:t>4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8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8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8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8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8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8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8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8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8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8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8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8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8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8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8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8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8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8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8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8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58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58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8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8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8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8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8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8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58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58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58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58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8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8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8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8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58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8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5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8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58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8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58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8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8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58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58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58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8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8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58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5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58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58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58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58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5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5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5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5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58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58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58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58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58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58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58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58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58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58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58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58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5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5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5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75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5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8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8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58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58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58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58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5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5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5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5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5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75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5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5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805" grpId="0" animBg="1"/>
      <p:bldP spid="758806" grpId="0"/>
      <p:bldP spid="758807" grpId="0" animBg="1"/>
      <p:bldP spid="758808" grpId="0" animBg="1"/>
      <p:bldP spid="758809" grpId="0" animBg="1"/>
      <p:bldP spid="758810" grpId="0" animBg="1"/>
      <p:bldP spid="758811" grpId="0"/>
      <p:bldP spid="758812" grpId="0" animBg="1"/>
      <p:bldP spid="758813" grpId="0"/>
      <p:bldP spid="758814" grpId="0" animBg="1"/>
      <p:bldP spid="758815" grpId="0"/>
      <p:bldP spid="758816" grpId="0" animBg="1"/>
      <p:bldP spid="758817" grpId="0" animBg="1"/>
      <p:bldP spid="758818" grpId="0" animBg="1"/>
      <p:bldP spid="758819" grpId="0"/>
      <p:bldP spid="758822" grpId="0" animBg="1"/>
      <p:bldP spid="758824" grpId="0" animBg="1"/>
      <p:bldP spid="758825" grpId="0" animBg="1"/>
      <p:bldP spid="758826" grpId="0" animBg="1"/>
      <p:bldP spid="758827" grpId="0" animBg="1"/>
      <p:bldP spid="758828" grpId="0"/>
      <p:bldP spid="758829" grpId="0" animBg="1"/>
      <p:bldP spid="758830" grpId="0"/>
      <p:bldP spid="758831" grpId="0" animBg="1"/>
      <p:bldP spid="758832" grpId="0"/>
      <p:bldP spid="758833" grpId="0" animBg="1"/>
      <p:bldP spid="758834" grpId="0" animBg="1"/>
      <p:bldP spid="758835" grpId="0"/>
      <p:bldP spid="758836" grpId="0" animBg="1"/>
      <p:bldP spid="758837" grpId="0" animBg="1"/>
      <p:bldP spid="758838" grpId="0"/>
      <p:bldP spid="758839" grpId="0" animBg="1"/>
      <p:bldP spid="758841" grpId="0"/>
      <p:bldP spid="758842" grpId="0"/>
      <p:bldP spid="758843" grpId="0"/>
      <p:bldP spid="758845" grpId="0"/>
      <p:bldP spid="758846" grpId="0"/>
      <p:bldP spid="758847" grpId="0"/>
      <p:bldP spid="758848" grpId="0"/>
      <p:bldP spid="758849" grpId="0"/>
      <p:bldP spid="758850" grpId="0"/>
      <p:bldP spid="758851" grpId="0"/>
      <p:bldP spid="758852" grpId="0"/>
      <p:bldP spid="758853" grpId="0"/>
      <p:bldP spid="758854" grpId="0"/>
      <p:bldP spid="758855" grpId="0"/>
      <p:bldP spid="758856" grpId="0"/>
      <p:bldP spid="758857" grpId="0"/>
      <p:bldP spid="758859" grpId="0"/>
      <p:bldP spid="7588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ChangeArrowheads="1"/>
          </p:cNvSpPr>
          <p:nvPr/>
        </p:nvSpPr>
        <p:spPr bwMode="auto">
          <a:xfrm>
            <a:off x="431800" y="23336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Bináris csatorna átmenet valószínűségei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59811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59854" name="Text Box 46"/>
          <p:cNvSpPr txBox="1">
            <a:spLocks noChangeArrowheads="1"/>
          </p:cNvSpPr>
          <p:nvPr/>
        </p:nvSpPr>
        <p:spPr bwMode="auto">
          <a:xfrm>
            <a:off x="1690688" y="1276350"/>
            <a:ext cx="576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A</a:t>
            </a:r>
          </a:p>
        </p:txBody>
      </p:sp>
      <p:sp>
        <p:nvSpPr>
          <p:cNvPr id="759855" name="Text Box 47"/>
          <p:cNvSpPr txBox="1">
            <a:spLocks noChangeArrowheads="1"/>
          </p:cNvSpPr>
          <p:nvPr/>
        </p:nvSpPr>
        <p:spPr bwMode="auto">
          <a:xfrm>
            <a:off x="5038725" y="1276350"/>
            <a:ext cx="576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B</a:t>
            </a:r>
          </a:p>
        </p:txBody>
      </p:sp>
      <p:sp>
        <p:nvSpPr>
          <p:cNvPr id="759856" name="Text Box 48"/>
          <p:cNvSpPr txBox="1">
            <a:spLocks noChangeArrowheads="1"/>
          </p:cNvSpPr>
          <p:nvPr/>
        </p:nvSpPr>
        <p:spPr bwMode="auto">
          <a:xfrm>
            <a:off x="1690688" y="2898775"/>
            <a:ext cx="576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A</a:t>
            </a:r>
          </a:p>
        </p:txBody>
      </p: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5040313" y="2898775"/>
            <a:ext cx="5762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B</a:t>
            </a:r>
          </a:p>
        </p:txBody>
      </p:sp>
      <p:sp>
        <p:nvSpPr>
          <p:cNvPr id="759858" name="Line 50"/>
          <p:cNvSpPr>
            <a:spLocks noChangeShapeType="1"/>
          </p:cNvSpPr>
          <p:nvPr/>
        </p:nvSpPr>
        <p:spPr bwMode="auto">
          <a:xfrm>
            <a:off x="2266950" y="1528763"/>
            <a:ext cx="2808288" cy="1476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59" name="Line 51"/>
          <p:cNvSpPr>
            <a:spLocks noChangeShapeType="1"/>
          </p:cNvSpPr>
          <p:nvPr/>
        </p:nvSpPr>
        <p:spPr bwMode="auto">
          <a:xfrm flipV="1">
            <a:off x="2303463" y="1565275"/>
            <a:ext cx="2735262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60" name="Line 52"/>
          <p:cNvSpPr>
            <a:spLocks noChangeShapeType="1"/>
          </p:cNvSpPr>
          <p:nvPr/>
        </p:nvSpPr>
        <p:spPr bwMode="auto">
          <a:xfrm flipV="1">
            <a:off x="2301875" y="3149600"/>
            <a:ext cx="2773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61" name="Line 53"/>
          <p:cNvSpPr>
            <a:spLocks noChangeShapeType="1"/>
          </p:cNvSpPr>
          <p:nvPr/>
        </p:nvSpPr>
        <p:spPr bwMode="auto">
          <a:xfrm flipV="1">
            <a:off x="2303463" y="1528763"/>
            <a:ext cx="2735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62" name="Line 54"/>
          <p:cNvSpPr>
            <a:spLocks noChangeShapeType="1"/>
          </p:cNvSpPr>
          <p:nvPr/>
        </p:nvSpPr>
        <p:spPr bwMode="auto">
          <a:xfrm flipV="1">
            <a:off x="827088" y="152876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63" name="Line 55"/>
          <p:cNvSpPr>
            <a:spLocks noChangeShapeType="1"/>
          </p:cNvSpPr>
          <p:nvPr/>
        </p:nvSpPr>
        <p:spPr bwMode="auto">
          <a:xfrm flipV="1">
            <a:off x="827088" y="31496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59864" name="Text Box 56"/>
          <p:cNvSpPr txBox="1">
            <a:spLocks noChangeArrowheads="1"/>
          </p:cNvSpPr>
          <p:nvPr/>
        </p:nvSpPr>
        <p:spPr bwMode="auto">
          <a:xfrm>
            <a:off x="900113" y="1198563"/>
            <a:ext cx="646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0,4</a:t>
            </a:r>
          </a:p>
        </p:txBody>
      </p:sp>
      <p:sp>
        <p:nvSpPr>
          <p:cNvPr id="759865" name="Text Box 57"/>
          <p:cNvSpPr txBox="1">
            <a:spLocks noChangeArrowheads="1"/>
          </p:cNvSpPr>
          <p:nvPr/>
        </p:nvSpPr>
        <p:spPr bwMode="auto">
          <a:xfrm>
            <a:off x="971550" y="2782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0,6</a:t>
            </a:r>
          </a:p>
        </p:txBody>
      </p:sp>
      <p:sp>
        <p:nvSpPr>
          <p:cNvPr id="759866" name="Text Box 58"/>
          <p:cNvSpPr txBox="1">
            <a:spLocks noChangeArrowheads="1"/>
          </p:cNvSpPr>
          <p:nvPr/>
        </p:nvSpPr>
        <p:spPr bwMode="auto">
          <a:xfrm>
            <a:off x="3492500" y="11985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0,95</a:t>
            </a:r>
          </a:p>
        </p:txBody>
      </p:sp>
      <p:sp>
        <p:nvSpPr>
          <p:cNvPr id="759867" name="Text Box 59"/>
          <p:cNvSpPr txBox="1">
            <a:spLocks noChangeArrowheads="1"/>
          </p:cNvSpPr>
          <p:nvPr/>
        </p:nvSpPr>
        <p:spPr bwMode="auto">
          <a:xfrm>
            <a:off x="3419475" y="2782888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0,9</a:t>
            </a:r>
          </a:p>
        </p:txBody>
      </p:sp>
      <p:sp>
        <p:nvSpPr>
          <p:cNvPr id="759868" name="Text Box 60"/>
          <p:cNvSpPr txBox="1">
            <a:spLocks noChangeArrowheads="1"/>
          </p:cNvSpPr>
          <p:nvPr/>
        </p:nvSpPr>
        <p:spPr bwMode="auto">
          <a:xfrm rot="1800000">
            <a:off x="2944813" y="1690688"/>
            <a:ext cx="66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0,05</a:t>
            </a:r>
          </a:p>
        </p:txBody>
      </p:sp>
      <p:sp>
        <p:nvSpPr>
          <p:cNvPr id="759869" name="Text Box 61"/>
          <p:cNvSpPr txBox="1">
            <a:spLocks noChangeArrowheads="1"/>
          </p:cNvSpPr>
          <p:nvPr/>
        </p:nvSpPr>
        <p:spPr bwMode="auto">
          <a:xfrm rot="-1800000">
            <a:off x="2601913" y="2303463"/>
            <a:ext cx="682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0,1</a:t>
            </a:r>
          </a:p>
        </p:txBody>
      </p:sp>
      <p:sp>
        <p:nvSpPr>
          <p:cNvPr id="759870" name="Text Box 62"/>
          <p:cNvSpPr txBox="1">
            <a:spLocks noChangeArrowheads="1"/>
          </p:cNvSpPr>
          <p:nvPr/>
        </p:nvSpPr>
        <p:spPr bwMode="auto">
          <a:xfrm>
            <a:off x="2879725" y="773113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átvitel</a:t>
            </a:r>
          </a:p>
        </p:txBody>
      </p:sp>
      <p:sp>
        <p:nvSpPr>
          <p:cNvPr id="759871" name="Text Box 63"/>
          <p:cNvSpPr txBox="1">
            <a:spLocks noChangeArrowheads="1"/>
          </p:cNvSpPr>
          <p:nvPr/>
        </p:nvSpPr>
        <p:spPr bwMode="auto">
          <a:xfrm>
            <a:off x="4545013" y="77311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Vétel</a:t>
            </a:r>
          </a:p>
        </p:txBody>
      </p:sp>
      <p:sp>
        <p:nvSpPr>
          <p:cNvPr id="759872" name="Text Box 64"/>
          <p:cNvSpPr txBox="1">
            <a:spLocks noChangeArrowheads="1"/>
          </p:cNvSpPr>
          <p:nvPr/>
        </p:nvSpPr>
        <p:spPr bwMode="auto">
          <a:xfrm rot="-5400000">
            <a:off x="-354806" y="1948657"/>
            <a:ext cx="20891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Bináris jelek</a:t>
            </a:r>
          </a:p>
          <a:p>
            <a:pPr algn="ctr">
              <a:spcBef>
                <a:spcPct val="50000"/>
              </a:spcBef>
            </a:pPr>
            <a:r>
              <a:rPr lang="hu-HU"/>
              <a:t> érkezése</a:t>
            </a:r>
          </a:p>
        </p:txBody>
      </p:sp>
      <p:sp>
        <p:nvSpPr>
          <p:cNvPr id="759873" name="Text Box 65"/>
          <p:cNvSpPr txBox="1">
            <a:spLocks noChangeArrowheads="1"/>
          </p:cNvSpPr>
          <p:nvPr/>
        </p:nvSpPr>
        <p:spPr bwMode="auto">
          <a:xfrm>
            <a:off x="1258888" y="773113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Kódolás</a:t>
            </a:r>
          </a:p>
        </p:txBody>
      </p:sp>
      <p:sp>
        <p:nvSpPr>
          <p:cNvPr id="759874" name="Text Box 66"/>
          <p:cNvSpPr txBox="1">
            <a:spLocks noChangeArrowheads="1"/>
          </p:cNvSpPr>
          <p:nvPr/>
        </p:nvSpPr>
        <p:spPr bwMode="auto">
          <a:xfrm rot="-5400000">
            <a:off x="1352550" y="2120901"/>
            <a:ext cx="1258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Encoder</a:t>
            </a:r>
          </a:p>
        </p:txBody>
      </p:sp>
      <p:sp>
        <p:nvSpPr>
          <p:cNvPr id="759875" name="Text Box 67"/>
          <p:cNvSpPr txBox="1">
            <a:spLocks noChangeArrowheads="1"/>
          </p:cNvSpPr>
          <p:nvPr/>
        </p:nvSpPr>
        <p:spPr bwMode="auto">
          <a:xfrm rot="-5400000">
            <a:off x="4683125" y="2119313"/>
            <a:ext cx="1258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Decoder</a:t>
            </a:r>
          </a:p>
        </p:txBody>
      </p:sp>
      <p:sp>
        <p:nvSpPr>
          <p:cNvPr id="759876" name="Line 68"/>
          <p:cNvSpPr>
            <a:spLocks noChangeShapeType="1"/>
          </p:cNvSpPr>
          <p:nvPr/>
        </p:nvSpPr>
        <p:spPr bwMode="auto">
          <a:xfrm>
            <a:off x="1844675" y="297815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9877" name="Line 69"/>
          <p:cNvSpPr>
            <a:spLocks noChangeShapeType="1"/>
          </p:cNvSpPr>
          <p:nvPr/>
        </p:nvSpPr>
        <p:spPr bwMode="auto">
          <a:xfrm>
            <a:off x="5175250" y="297815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59878" name="Text Box 70"/>
          <p:cNvSpPr txBox="1">
            <a:spLocks noChangeArrowheads="1"/>
          </p:cNvSpPr>
          <p:nvPr/>
        </p:nvSpPr>
        <p:spPr bwMode="auto">
          <a:xfrm>
            <a:off x="6138863" y="1628775"/>
            <a:ext cx="2609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= { az adó 1 jelet ad }</a:t>
            </a:r>
          </a:p>
        </p:txBody>
      </p:sp>
      <p:sp>
        <p:nvSpPr>
          <p:cNvPr id="759879" name="Text Box 71"/>
          <p:cNvSpPr txBox="1">
            <a:spLocks noChangeArrowheads="1"/>
          </p:cNvSpPr>
          <p:nvPr/>
        </p:nvSpPr>
        <p:spPr bwMode="auto">
          <a:xfrm>
            <a:off x="6156325" y="2484438"/>
            <a:ext cx="27003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B = { a vevő 1 jelet vett }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2862263" y="3563938"/>
            <a:ext cx="1349375" cy="855662"/>
            <a:chOff x="669" y="2925"/>
            <a:chExt cx="850" cy="539"/>
          </a:xfrm>
        </p:grpSpPr>
        <p:sp>
          <p:nvSpPr>
            <p:cNvPr id="9269" name="Text Box 72"/>
            <p:cNvSpPr txBox="1">
              <a:spLocks noChangeArrowheads="1"/>
            </p:cNvSpPr>
            <p:nvPr/>
          </p:nvSpPr>
          <p:spPr bwMode="auto">
            <a:xfrm>
              <a:off x="697" y="2953"/>
              <a:ext cx="79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P(A) = 0.4</a:t>
              </a:r>
            </a:p>
          </p:txBody>
        </p:sp>
        <p:grpSp>
          <p:nvGrpSpPr>
            <p:cNvPr id="9270" name="Group 75"/>
            <p:cNvGrpSpPr>
              <a:grpSpLocks/>
            </p:cNvGrpSpPr>
            <p:nvPr/>
          </p:nvGrpSpPr>
          <p:grpSpPr bwMode="auto">
            <a:xfrm>
              <a:off x="697" y="3208"/>
              <a:ext cx="794" cy="231"/>
              <a:chOff x="499" y="2840"/>
              <a:chExt cx="794" cy="231"/>
            </a:xfrm>
          </p:grpSpPr>
          <p:sp>
            <p:nvSpPr>
              <p:cNvPr id="9272" name="Text Box 73"/>
              <p:cNvSpPr txBox="1">
                <a:spLocks noChangeArrowheads="1"/>
              </p:cNvSpPr>
              <p:nvPr/>
            </p:nvSpPr>
            <p:spPr bwMode="auto">
              <a:xfrm>
                <a:off x="499" y="2840"/>
                <a:ext cx="79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P(A) = 0.6</a:t>
                </a:r>
              </a:p>
            </p:txBody>
          </p:sp>
          <p:sp>
            <p:nvSpPr>
              <p:cNvPr id="9273" name="Line 74"/>
              <p:cNvSpPr>
                <a:spLocks noChangeShapeType="1"/>
              </p:cNvSpPr>
              <p:nvPr/>
            </p:nvSpPr>
            <p:spPr bwMode="auto">
              <a:xfrm>
                <a:off x="725" y="2869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9271" name="Rectangle 88"/>
            <p:cNvSpPr>
              <a:spLocks noChangeArrowheads="1"/>
            </p:cNvSpPr>
            <p:nvPr/>
          </p:nvSpPr>
          <p:spPr bwMode="auto">
            <a:xfrm>
              <a:off x="669" y="2925"/>
              <a:ext cx="850" cy="5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4751388" y="3563938"/>
            <a:ext cx="1620837" cy="855662"/>
            <a:chOff x="1859" y="2925"/>
            <a:chExt cx="1021" cy="539"/>
          </a:xfrm>
        </p:grpSpPr>
        <p:sp>
          <p:nvSpPr>
            <p:cNvPr id="9265" name="Text Box 76"/>
            <p:cNvSpPr txBox="1">
              <a:spLocks noChangeArrowheads="1"/>
            </p:cNvSpPr>
            <p:nvPr/>
          </p:nvSpPr>
          <p:spPr bwMode="auto">
            <a:xfrm>
              <a:off x="1859" y="2953"/>
              <a:ext cx="99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P(B|A) = 0.95</a:t>
              </a:r>
            </a:p>
          </p:txBody>
        </p:sp>
        <p:sp>
          <p:nvSpPr>
            <p:cNvPr id="9266" name="Text Box 78"/>
            <p:cNvSpPr txBox="1">
              <a:spLocks noChangeArrowheads="1"/>
            </p:cNvSpPr>
            <p:nvPr/>
          </p:nvSpPr>
          <p:spPr bwMode="auto">
            <a:xfrm>
              <a:off x="1859" y="3208"/>
              <a:ext cx="102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 |A) = 0.05</a:t>
              </a:r>
            </a:p>
          </p:txBody>
        </p:sp>
        <p:sp>
          <p:nvSpPr>
            <p:cNvPr id="9267" name="Line 86"/>
            <p:cNvSpPr>
              <a:spLocks noChangeShapeType="1"/>
            </p:cNvSpPr>
            <p:nvPr/>
          </p:nvSpPr>
          <p:spPr bwMode="auto">
            <a:xfrm>
              <a:off x="2058" y="3237"/>
              <a:ext cx="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68" name="Rectangle 89"/>
            <p:cNvSpPr>
              <a:spLocks noChangeArrowheads="1"/>
            </p:cNvSpPr>
            <p:nvPr/>
          </p:nvSpPr>
          <p:spPr bwMode="auto">
            <a:xfrm>
              <a:off x="1860" y="2925"/>
              <a:ext cx="992" cy="5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6732588" y="3563938"/>
            <a:ext cx="1665287" cy="855662"/>
            <a:chOff x="3220" y="2925"/>
            <a:chExt cx="1049" cy="539"/>
          </a:xfrm>
        </p:grpSpPr>
        <p:sp>
          <p:nvSpPr>
            <p:cNvPr id="9259" name="Text Box 80"/>
            <p:cNvSpPr txBox="1">
              <a:spLocks noChangeArrowheads="1"/>
            </p:cNvSpPr>
            <p:nvPr/>
          </p:nvSpPr>
          <p:spPr bwMode="auto">
            <a:xfrm>
              <a:off x="3276" y="2953"/>
              <a:ext cx="99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P(B|A) = 0.1</a:t>
              </a:r>
            </a:p>
          </p:txBody>
        </p:sp>
        <p:sp>
          <p:nvSpPr>
            <p:cNvPr id="9260" name="Text Box 81"/>
            <p:cNvSpPr txBox="1">
              <a:spLocks noChangeArrowheads="1"/>
            </p:cNvSpPr>
            <p:nvPr/>
          </p:nvSpPr>
          <p:spPr bwMode="auto">
            <a:xfrm>
              <a:off x="3220" y="3208"/>
              <a:ext cx="102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 |A) = 0.9</a:t>
              </a:r>
            </a:p>
          </p:txBody>
        </p:sp>
        <p:sp>
          <p:nvSpPr>
            <p:cNvPr id="9261" name="Line 82"/>
            <p:cNvSpPr>
              <a:spLocks noChangeShapeType="1"/>
            </p:cNvSpPr>
            <p:nvPr/>
          </p:nvSpPr>
          <p:spPr bwMode="auto">
            <a:xfrm>
              <a:off x="3419" y="3237"/>
              <a:ext cx="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62" name="Line 85"/>
            <p:cNvSpPr>
              <a:spLocks noChangeShapeType="1"/>
            </p:cNvSpPr>
            <p:nvPr/>
          </p:nvSpPr>
          <p:spPr bwMode="auto">
            <a:xfrm>
              <a:off x="3617" y="3237"/>
              <a:ext cx="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63" name="Line 87"/>
            <p:cNvSpPr>
              <a:spLocks noChangeShapeType="1"/>
            </p:cNvSpPr>
            <p:nvPr/>
          </p:nvSpPr>
          <p:spPr bwMode="auto">
            <a:xfrm>
              <a:off x="3617" y="2982"/>
              <a:ext cx="8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264" name="Rectangle 90"/>
            <p:cNvSpPr>
              <a:spLocks noChangeArrowheads="1"/>
            </p:cNvSpPr>
            <p:nvPr/>
          </p:nvSpPr>
          <p:spPr bwMode="auto">
            <a:xfrm>
              <a:off x="3221" y="2925"/>
              <a:ext cx="992" cy="5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59899" name="Text Box 91"/>
          <p:cNvSpPr txBox="1">
            <a:spLocks noChangeArrowheads="1"/>
          </p:cNvSpPr>
          <p:nvPr/>
        </p:nvSpPr>
        <p:spPr bwMode="auto">
          <a:xfrm>
            <a:off x="-19050" y="3736975"/>
            <a:ext cx="274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Adott valószínűségek</a:t>
            </a:r>
          </a:p>
        </p:txBody>
      </p:sp>
      <p:sp>
        <p:nvSpPr>
          <p:cNvPr id="759904" name="Text Box 96"/>
          <p:cNvSpPr txBox="1">
            <a:spLocks noChangeArrowheads="1"/>
          </p:cNvSpPr>
          <p:nvPr/>
        </p:nvSpPr>
        <p:spPr bwMode="auto">
          <a:xfrm>
            <a:off x="115888" y="5132388"/>
            <a:ext cx="27447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Keresett valószínűségek</a:t>
            </a:r>
          </a:p>
        </p:txBody>
      </p:sp>
      <p:sp>
        <p:nvSpPr>
          <p:cNvPr id="759905" name="Text Box 97"/>
          <p:cNvSpPr txBox="1">
            <a:spLocks noChangeArrowheads="1"/>
          </p:cNvSpPr>
          <p:nvPr/>
        </p:nvSpPr>
        <p:spPr bwMode="auto">
          <a:xfrm>
            <a:off x="2997200" y="4733925"/>
            <a:ext cx="5715000" cy="376238"/>
          </a:xfrm>
          <a:prstGeom prst="rect">
            <a:avLst/>
          </a:prstGeom>
          <a:noFill/>
          <a:ln w="9525" algn="ctr">
            <a:solidFill>
              <a:srgbClr val="FF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P(B)= mekkora az 1 jel vételének valószínűsége?</a:t>
            </a:r>
          </a:p>
        </p:txBody>
      </p:sp>
      <p:sp>
        <p:nvSpPr>
          <p:cNvPr id="759906" name="Text Box 98"/>
          <p:cNvSpPr txBox="1">
            <a:spLocks noChangeArrowheads="1"/>
          </p:cNvSpPr>
          <p:nvPr/>
        </p:nvSpPr>
        <p:spPr bwMode="auto">
          <a:xfrm>
            <a:off x="2906713" y="5319713"/>
            <a:ext cx="5805487" cy="650875"/>
          </a:xfrm>
          <a:prstGeom prst="rect">
            <a:avLst/>
          </a:prstGeom>
          <a:noFill/>
          <a:ln w="9525" algn="ctr">
            <a:solidFill>
              <a:srgbClr val="FF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P(A| B) = mekkora valószínűséggel továbbított 1 jelet az adó, feltéve hogy a vevő 1 jelet vett?</a:t>
            </a:r>
          </a:p>
        </p:txBody>
      </p:sp>
      <p:sp>
        <p:nvSpPr>
          <p:cNvPr id="759907" name="Text Box 99"/>
          <p:cNvSpPr txBox="1">
            <a:spLocks noChangeArrowheads="1"/>
          </p:cNvSpPr>
          <p:nvPr/>
        </p:nvSpPr>
        <p:spPr bwMode="auto">
          <a:xfrm>
            <a:off x="468313" y="1333500"/>
            <a:ext cx="323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759908" name="Text Box 100"/>
          <p:cNvSpPr txBox="1">
            <a:spLocks noChangeArrowheads="1"/>
          </p:cNvSpPr>
          <p:nvPr/>
        </p:nvSpPr>
        <p:spPr bwMode="auto">
          <a:xfrm>
            <a:off x="539750" y="2990850"/>
            <a:ext cx="3238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0</a:t>
            </a:r>
          </a:p>
        </p:txBody>
      </p:sp>
      <p:sp>
        <p:nvSpPr>
          <p:cNvPr id="759909" name="Text Box 101"/>
          <p:cNvSpPr txBox="1">
            <a:spLocks noChangeArrowheads="1"/>
          </p:cNvSpPr>
          <p:nvPr/>
        </p:nvSpPr>
        <p:spPr bwMode="auto">
          <a:xfrm>
            <a:off x="5724525" y="129698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1</a:t>
            </a:r>
          </a:p>
        </p:txBody>
      </p:sp>
      <p:sp>
        <p:nvSpPr>
          <p:cNvPr id="759910" name="Text Box 102"/>
          <p:cNvSpPr txBox="1">
            <a:spLocks noChangeArrowheads="1"/>
          </p:cNvSpPr>
          <p:nvPr/>
        </p:nvSpPr>
        <p:spPr bwMode="auto">
          <a:xfrm>
            <a:off x="5795963" y="295433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0</a:t>
            </a:r>
          </a:p>
        </p:txBody>
      </p:sp>
      <p:sp>
        <p:nvSpPr>
          <p:cNvPr id="759911" name="Text Box 103"/>
          <p:cNvSpPr txBox="1">
            <a:spLocks noChangeArrowheads="1"/>
          </p:cNvSpPr>
          <p:nvPr/>
        </p:nvSpPr>
        <p:spPr bwMode="auto">
          <a:xfrm>
            <a:off x="6084888" y="908050"/>
            <a:ext cx="27447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Események</a:t>
            </a:r>
          </a:p>
        </p:txBody>
      </p:sp>
      <p:sp>
        <p:nvSpPr>
          <p:cNvPr id="57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8257FBC0-9C7C-4137-AA81-E019AE175CF0}" type="slidenum">
              <a:rPr lang="hu-HU" smtClean="0"/>
              <a:pPr>
                <a:defRPr/>
              </a:pPr>
              <a:t>5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9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9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9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9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9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9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9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9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9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9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9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9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9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9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9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9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9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9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59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59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9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9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9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9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59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9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59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59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59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59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59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59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59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59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9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59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59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59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5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5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9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9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59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59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59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59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5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5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59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59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59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59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59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59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5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5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54" grpId="0" animBg="1"/>
      <p:bldP spid="759855" grpId="0" animBg="1"/>
      <p:bldP spid="759856" grpId="0" animBg="1"/>
      <p:bldP spid="759857" grpId="0" animBg="1"/>
      <p:bldP spid="759858" grpId="0" animBg="1"/>
      <p:bldP spid="759859" grpId="0" animBg="1"/>
      <p:bldP spid="759860" grpId="0" animBg="1"/>
      <p:bldP spid="759861" grpId="0" animBg="1"/>
      <p:bldP spid="759862" grpId="0" animBg="1"/>
      <p:bldP spid="759863" grpId="0" animBg="1"/>
      <p:bldP spid="759864" grpId="0"/>
      <p:bldP spid="759865" grpId="0"/>
      <p:bldP spid="759866" grpId="0"/>
      <p:bldP spid="759867" grpId="0"/>
      <p:bldP spid="759868" grpId="0"/>
      <p:bldP spid="759869" grpId="0"/>
      <p:bldP spid="759870" grpId="0"/>
      <p:bldP spid="759871" grpId="0"/>
      <p:bldP spid="759872" grpId="0"/>
      <p:bldP spid="759873" grpId="0"/>
      <p:bldP spid="759874" grpId="0"/>
      <p:bldP spid="759875" grpId="0"/>
      <p:bldP spid="759876" grpId="0" animBg="1"/>
      <p:bldP spid="759877" grpId="0" animBg="1"/>
      <p:bldP spid="759878" grpId="0"/>
      <p:bldP spid="759879" grpId="0"/>
      <p:bldP spid="759899" grpId="0"/>
      <p:bldP spid="759904" grpId="0"/>
      <p:bldP spid="759905" grpId="0" animBg="1"/>
      <p:bldP spid="759906" grpId="0" animBg="1"/>
      <p:bldP spid="759907" grpId="0"/>
      <p:bldP spid="759908" grpId="0"/>
      <p:bldP spid="759909" grpId="0"/>
      <p:bldP spid="759910" grpId="0"/>
      <p:bldP spid="7599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62" name="Text Box 30"/>
          <p:cNvSpPr txBox="1">
            <a:spLocks noChangeArrowheads="1"/>
          </p:cNvSpPr>
          <p:nvPr/>
        </p:nvSpPr>
        <p:spPr bwMode="auto">
          <a:xfrm rot="2100000">
            <a:off x="1079500" y="3321050"/>
            <a:ext cx="1192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P(A)= 0.6</a:t>
            </a:r>
          </a:p>
        </p:txBody>
      </p:sp>
      <p:sp>
        <p:nvSpPr>
          <p:cNvPr id="760834" name="Rectangle 2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Bináris csatorna döntés fa diagramja 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60835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60850" name="Text Box 18"/>
          <p:cNvSpPr txBox="1">
            <a:spLocks noChangeArrowheads="1"/>
          </p:cNvSpPr>
          <p:nvPr/>
        </p:nvSpPr>
        <p:spPr bwMode="auto">
          <a:xfrm>
            <a:off x="2124075" y="944563"/>
            <a:ext cx="10810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Az adás bitjei</a:t>
            </a:r>
          </a:p>
        </p:txBody>
      </p:sp>
      <p:sp>
        <p:nvSpPr>
          <p:cNvPr id="760851" name="Text Box 19"/>
          <p:cNvSpPr txBox="1">
            <a:spLocks noChangeArrowheads="1"/>
          </p:cNvSpPr>
          <p:nvPr/>
        </p:nvSpPr>
        <p:spPr bwMode="auto">
          <a:xfrm>
            <a:off x="3924300" y="944563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 vétel bitjei</a:t>
            </a:r>
          </a:p>
        </p:txBody>
      </p:sp>
      <p:sp>
        <p:nvSpPr>
          <p:cNvPr id="760852" name="Text Box 20"/>
          <p:cNvSpPr txBox="1">
            <a:spLocks noChangeArrowheads="1"/>
          </p:cNvSpPr>
          <p:nvPr/>
        </p:nvSpPr>
        <p:spPr bwMode="auto">
          <a:xfrm>
            <a:off x="4968875" y="908050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Szorzat események</a:t>
            </a:r>
          </a:p>
        </p:txBody>
      </p:sp>
      <p:sp>
        <p:nvSpPr>
          <p:cNvPr id="760853" name="Text Box 21"/>
          <p:cNvSpPr txBox="1">
            <a:spLocks noChangeArrowheads="1"/>
          </p:cNvSpPr>
          <p:nvPr/>
        </p:nvSpPr>
        <p:spPr bwMode="auto">
          <a:xfrm>
            <a:off x="6516688" y="908050"/>
            <a:ext cx="23764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Útvonal valószínűségek szorzata</a:t>
            </a:r>
          </a:p>
        </p:txBody>
      </p:sp>
      <p:sp>
        <p:nvSpPr>
          <p:cNvPr id="760857" name="Text Box 25"/>
          <p:cNvSpPr txBox="1">
            <a:spLocks noChangeArrowheads="1"/>
          </p:cNvSpPr>
          <p:nvPr/>
        </p:nvSpPr>
        <p:spPr bwMode="auto">
          <a:xfrm>
            <a:off x="4967288" y="1484313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</a:t>
            </a:r>
            <a:r>
              <a:rPr lang="hu-HU" b="1" baseline="-25000">
                <a:latin typeface="GreekC"/>
                <a:cs typeface="Arial" charset="0"/>
              </a:rPr>
              <a:t>1</a:t>
            </a:r>
            <a:r>
              <a:rPr lang="hu-HU" b="1" baseline="-25000">
                <a:latin typeface="Times New Roman" pitchFamily="18" charset="0"/>
                <a:cs typeface="Arial" charset="0"/>
              </a:rPr>
              <a:t> </a:t>
            </a:r>
            <a:r>
              <a:rPr lang="hu-HU" b="1">
                <a:latin typeface="GreekC"/>
                <a:cs typeface="Arial" charset="0"/>
              </a:rPr>
              <a:t>=</a:t>
            </a:r>
            <a:r>
              <a:rPr lang="hu-HU" b="1">
                <a:cs typeface="Arial" charset="0"/>
              </a:rPr>
              <a:t> </a:t>
            </a:r>
            <a:r>
              <a:rPr lang="hu-HU" sz="1600" b="1">
                <a:latin typeface="Times New Roman" pitchFamily="18" charset="0"/>
                <a:cs typeface="Arial" charset="0"/>
              </a:rPr>
              <a:t>A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u-HU" sz="1600" b="1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baseline="-25000">
              <a:cs typeface="Times New Roman" pitchFamily="18" charset="0"/>
            </a:endParaRPr>
          </a:p>
        </p:txBody>
      </p:sp>
      <p:sp>
        <p:nvSpPr>
          <p:cNvPr id="760858" name="Line 26"/>
          <p:cNvSpPr>
            <a:spLocks noChangeShapeType="1"/>
          </p:cNvSpPr>
          <p:nvPr/>
        </p:nvSpPr>
        <p:spPr bwMode="auto">
          <a:xfrm>
            <a:off x="6443663" y="48323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59" name="Text Box 27"/>
          <p:cNvSpPr txBox="1">
            <a:spLocks noChangeArrowheads="1"/>
          </p:cNvSpPr>
          <p:nvPr/>
        </p:nvSpPr>
        <p:spPr bwMode="auto">
          <a:xfrm>
            <a:off x="6659563" y="4922838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Összeg = 1.00</a:t>
            </a:r>
          </a:p>
        </p:txBody>
      </p:sp>
      <p:sp>
        <p:nvSpPr>
          <p:cNvPr id="760875" name="Text Box 43"/>
          <p:cNvSpPr txBox="1">
            <a:spLocks noChangeArrowheads="1"/>
          </p:cNvSpPr>
          <p:nvPr/>
        </p:nvSpPr>
        <p:spPr bwMode="auto">
          <a:xfrm>
            <a:off x="6372225" y="1484313"/>
            <a:ext cx="2519363" cy="314325"/>
          </a:xfrm>
          <a:prstGeom prst="rect">
            <a:avLst/>
          </a:prstGeom>
          <a:solidFill>
            <a:srgbClr val="E2E2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0.4 </a:t>
            </a:r>
            <a:r>
              <a:rPr lang="en-US" sz="1400">
                <a:cs typeface="Arial" charset="0"/>
              </a:rPr>
              <a:t>·</a:t>
            </a:r>
            <a:r>
              <a:rPr lang="hu-HU" sz="1400">
                <a:cs typeface="Arial" charset="0"/>
              </a:rPr>
              <a:t> 0.95 = 0.38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1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60876" name="Text Box 44"/>
          <p:cNvSpPr txBox="1">
            <a:spLocks noChangeArrowheads="1"/>
          </p:cNvSpPr>
          <p:nvPr/>
        </p:nvSpPr>
        <p:spPr bwMode="auto">
          <a:xfrm>
            <a:off x="6372225" y="2492375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0.4 </a:t>
            </a:r>
            <a:r>
              <a:rPr lang="en-US" sz="1400">
                <a:cs typeface="Arial" charset="0"/>
              </a:rPr>
              <a:t>·</a:t>
            </a:r>
            <a:r>
              <a:rPr lang="hu-HU" sz="1400">
                <a:cs typeface="Arial" charset="0"/>
              </a:rPr>
              <a:t> 0.05 = 0.02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2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60877" name="Text Box 45"/>
          <p:cNvSpPr txBox="1">
            <a:spLocks noChangeArrowheads="1"/>
          </p:cNvSpPr>
          <p:nvPr/>
        </p:nvSpPr>
        <p:spPr bwMode="auto">
          <a:xfrm>
            <a:off x="6372225" y="3429000"/>
            <a:ext cx="2519363" cy="314325"/>
          </a:xfrm>
          <a:prstGeom prst="rect">
            <a:avLst/>
          </a:prstGeom>
          <a:solidFill>
            <a:srgbClr val="E2E2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0.6 </a:t>
            </a:r>
            <a:r>
              <a:rPr lang="en-US" sz="1400">
                <a:cs typeface="Arial" charset="0"/>
              </a:rPr>
              <a:t>·</a:t>
            </a:r>
            <a:r>
              <a:rPr lang="hu-HU" sz="1400">
                <a:cs typeface="Arial" charset="0"/>
              </a:rPr>
              <a:t> 0.1 = 0.06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3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60878" name="Text Box 46"/>
          <p:cNvSpPr txBox="1">
            <a:spLocks noChangeArrowheads="1"/>
          </p:cNvSpPr>
          <p:nvPr/>
        </p:nvSpPr>
        <p:spPr bwMode="auto">
          <a:xfrm>
            <a:off x="6372225" y="4329113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0.6 </a:t>
            </a:r>
            <a:r>
              <a:rPr lang="en-US" sz="1400">
                <a:cs typeface="Arial" charset="0"/>
              </a:rPr>
              <a:t>·</a:t>
            </a:r>
            <a:r>
              <a:rPr lang="hu-HU" sz="1400">
                <a:cs typeface="Arial" charset="0"/>
              </a:rPr>
              <a:t> 0.9 = 0.54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4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60843" name="Text Box 11"/>
          <p:cNvSpPr txBox="1">
            <a:spLocks noChangeArrowheads="1"/>
          </p:cNvSpPr>
          <p:nvPr/>
        </p:nvSpPr>
        <p:spPr bwMode="auto">
          <a:xfrm>
            <a:off x="323850" y="288925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Start</a:t>
            </a:r>
          </a:p>
        </p:txBody>
      </p:sp>
      <p:sp>
        <p:nvSpPr>
          <p:cNvPr id="760844" name="Text Box 12"/>
          <p:cNvSpPr txBox="1">
            <a:spLocks noChangeArrowheads="1"/>
          </p:cNvSpPr>
          <p:nvPr/>
        </p:nvSpPr>
        <p:spPr bwMode="auto">
          <a:xfrm>
            <a:off x="2376488" y="1971675"/>
            <a:ext cx="6477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600" b="1" baseline="-25000"/>
          </a:p>
        </p:txBody>
      </p:sp>
      <p:sp>
        <p:nvSpPr>
          <p:cNvPr id="760845" name="Line 13"/>
          <p:cNvSpPr>
            <a:spLocks noChangeShapeType="1"/>
          </p:cNvSpPr>
          <p:nvPr/>
        </p:nvSpPr>
        <p:spPr bwMode="auto">
          <a:xfrm flipV="1">
            <a:off x="973138" y="2132013"/>
            <a:ext cx="1368425" cy="812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48" name="Line 16"/>
          <p:cNvSpPr>
            <a:spLocks noChangeShapeType="1"/>
          </p:cNvSpPr>
          <p:nvPr/>
        </p:nvSpPr>
        <p:spPr bwMode="auto">
          <a:xfrm>
            <a:off x="973138" y="3162300"/>
            <a:ext cx="1368425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60" name="Text Box 28"/>
          <p:cNvSpPr txBox="1">
            <a:spLocks noChangeArrowheads="1"/>
          </p:cNvSpPr>
          <p:nvPr/>
        </p:nvSpPr>
        <p:spPr bwMode="auto">
          <a:xfrm>
            <a:off x="2374900" y="3943350"/>
            <a:ext cx="6492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600" b="1" baseline="-25000"/>
          </a:p>
        </p:txBody>
      </p:sp>
      <p:sp>
        <p:nvSpPr>
          <p:cNvPr id="760861" name="Text Box 29"/>
          <p:cNvSpPr txBox="1">
            <a:spLocks noChangeArrowheads="1"/>
          </p:cNvSpPr>
          <p:nvPr/>
        </p:nvSpPr>
        <p:spPr bwMode="auto">
          <a:xfrm rot="-1860000">
            <a:off x="1025525" y="2224088"/>
            <a:ext cx="1243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P(A)= 0.4</a:t>
            </a:r>
          </a:p>
        </p:txBody>
      </p:sp>
      <p:sp>
        <p:nvSpPr>
          <p:cNvPr id="760869" name="Oval 37"/>
          <p:cNvSpPr>
            <a:spLocks noChangeArrowheads="1"/>
          </p:cNvSpPr>
          <p:nvPr/>
        </p:nvSpPr>
        <p:spPr bwMode="auto">
          <a:xfrm>
            <a:off x="358775" y="2779713"/>
            <a:ext cx="649288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60879" name="Line 47"/>
          <p:cNvSpPr>
            <a:spLocks noChangeShapeType="1"/>
          </p:cNvSpPr>
          <p:nvPr/>
        </p:nvSpPr>
        <p:spPr bwMode="auto">
          <a:xfrm>
            <a:off x="2600325" y="3995738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46" name="Line 14"/>
          <p:cNvSpPr>
            <a:spLocks noChangeShapeType="1"/>
          </p:cNvSpPr>
          <p:nvPr/>
        </p:nvSpPr>
        <p:spPr bwMode="auto">
          <a:xfrm flipV="1">
            <a:off x="3132138" y="1700213"/>
            <a:ext cx="1150937" cy="3603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47" name="Line 15"/>
          <p:cNvSpPr>
            <a:spLocks noChangeShapeType="1"/>
          </p:cNvSpPr>
          <p:nvPr/>
        </p:nvSpPr>
        <p:spPr bwMode="auto">
          <a:xfrm flipV="1">
            <a:off x="3205163" y="3573463"/>
            <a:ext cx="1116012" cy="552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49" name="Line 17"/>
          <p:cNvSpPr>
            <a:spLocks noChangeShapeType="1"/>
          </p:cNvSpPr>
          <p:nvPr/>
        </p:nvSpPr>
        <p:spPr bwMode="auto">
          <a:xfrm>
            <a:off x="3130550" y="2127250"/>
            <a:ext cx="1154113" cy="581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63" name="Text Box 31"/>
          <p:cNvSpPr txBox="1">
            <a:spLocks noChangeArrowheads="1"/>
          </p:cNvSpPr>
          <p:nvPr/>
        </p:nvSpPr>
        <p:spPr bwMode="auto">
          <a:xfrm rot="-1020000">
            <a:off x="2952750" y="1574800"/>
            <a:ext cx="141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P(B|A)= 0.95</a:t>
            </a:r>
          </a:p>
        </p:txBody>
      </p:sp>
      <p:sp>
        <p:nvSpPr>
          <p:cNvPr id="760864" name="Text Box 32"/>
          <p:cNvSpPr txBox="1">
            <a:spLocks noChangeArrowheads="1"/>
          </p:cNvSpPr>
          <p:nvPr/>
        </p:nvSpPr>
        <p:spPr bwMode="auto">
          <a:xfrm>
            <a:off x="4319588" y="1520825"/>
            <a:ext cx="647700" cy="314325"/>
          </a:xfrm>
          <a:prstGeom prst="rect">
            <a:avLst/>
          </a:prstGeom>
          <a:solidFill>
            <a:srgbClr val="E2E2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600" b="1" baseline="-25000"/>
          </a:p>
        </p:txBody>
      </p:sp>
      <p:sp>
        <p:nvSpPr>
          <p:cNvPr id="760865" name="Text Box 33"/>
          <p:cNvSpPr txBox="1">
            <a:spLocks noChangeArrowheads="1"/>
          </p:cNvSpPr>
          <p:nvPr/>
        </p:nvSpPr>
        <p:spPr bwMode="auto">
          <a:xfrm>
            <a:off x="4321175" y="3402013"/>
            <a:ext cx="646113" cy="314325"/>
          </a:xfrm>
          <a:prstGeom prst="rect">
            <a:avLst/>
          </a:prstGeom>
          <a:solidFill>
            <a:srgbClr val="E2E2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600" b="1" baseline="-25000"/>
          </a:p>
        </p:txBody>
      </p:sp>
      <p:sp>
        <p:nvSpPr>
          <p:cNvPr id="760866" name="Text Box 34"/>
          <p:cNvSpPr txBox="1">
            <a:spLocks noChangeArrowheads="1"/>
          </p:cNvSpPr>
          <p:nvPr/>
        </p:nvSpPr>
        <p:spPr bwMode="auto">
          <a:xfrm>
            <a:off x="4319588" y="2511425"/>
            <a:ext cx="6207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400" b="1" baseline="-25000"/>
          </a:p>
        </p:txBody>
      </p:sp>
      <p:sp>
        <p:nvSpPr>
          <p:cNvPr id="760867" name="Text Box 35"/>
          <p:cNvSpPr txBox="1">
            <a:spLocks noChangeArrowheads="1"/>
          </p:cNvSpPr>
          <p:nvPr/>
        </p:nvSpPr>
        <p:spPr bwMode="auto">
          <a:xfrm>
            <a:off x="4319588" y="4311650"/>
            <a:ext cx="6667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400" b="1" baseline="-25000"/>
          </a:p>
        </p:txBody>
      </p:sp>
      <p:sp>
        <p:nvSpPr>
          <p:cNvPr id="760868" name="Text Box 36"/>
          <p:cNvSpPr txBox="1">
            <a:spLocks noChangeArrowheads="1"/>
          </p:cNvSpPr>
          <p:nvPr/>
        </p:nvSpPr>
        <p:spPr bwMode="auto">
          <a:xfrm rot="-1560000">
            <a:off x="2979738" y="3556000"/>
            <a:ext cx="1449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P(B|A)= 0.1</a:t>
            </a:r>
          </a:p>
        </p:txBody>
      </p:sp>
      <p:sp>
        <p:nvSpPr>
          <p:cNvPr id="760870" name="Text Box 38"/>
          <p:cNvSpPr txBox="1">
            <a:spLocks noChangeArrowheads="1"/>
          </p:cNvSpPr>
          <p:nvPr/>
        </p:nvSpPr>
        <p:spPr bwMode="auto">
          <a:xfrm rot="1620000">
            <a:off x="3005138" y="2486025"/>
            <a:ext cx="139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P(B|A)= 0.05</a:t>
            </a:r>
          </a:p>
        </p:txBody>
      </p:sp>
      <p:sp>
        <p:nvSpPr>
          <p:cNvPr id="760871" name="Line 39"/>
          <p:cNvSpPr>
            <a:spLocks noChangeShapeType="1"/>
          </p:cNvSpPr>
          <p:nvPr/>
        </p:nvSpPr>
        <p:spPr bwMode="auto">
          <a:xfrm>
            <a:off x="3201988" y="4149725"/>
            <a:ext cx="1081087" cy="3095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60872" name="Text Box 40"/>
          <p:cNvSpPr txBox="1">
            <a:spLocks noChangeArrowheads="1"/>
          </p:cNvSpPr>
          <p:nvPr/>
        </p:nvSpPr>
        <p:spPr bwMode="auto">
          <a:xfrm rot="960740">
            <a:off x="3013075" y="4321175"/>
            <a:ext cx="1433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P(B|A)= 0.9</a:t>
            </a:r>
          </a:p>
        </p:txBody>
      </p:sp>
      <p:sp>
        <p:nvSpPr>
          <p:cNvPr id="760880" name="Line 48"/>
          <p:cNvSpPr>
            <a:spLocks noChangeShapeType="1"/>
          </p:cNvSpPr>
          <p:nvPr/>
        </p:nvSpPr>
        <p:spPr bwMode="auto">
          <a:xfrm>
            <a:off x="4535488" y="4356100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81" name="Line 49"/>
          <p:cNvSpPr>
            <a:spLocks noChangeShapeType="1"/>
          </p:cNvSpPr>
          <p:nvPr/>
        </p:nvSpPr>
        <p:spPr bwMode="auto">
          <a:xfrm>
            <a:off x="4535488" y="2555875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82" name="Line 50"/>
          <p:cNvSpPr>
            <a:spLocks noChangeShapeType="1"/>
          </p:cNvSpPr>
          <p:nvPr/>
        </p:nvSpPr>
        <p:spPr bwMode="auto">
          <a:xfrm rot="1920000" flipV="1">
            <a:off x="3319463" y="4232275"/>
            <a:ext cx="134937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83" name="Line 51"/>
          <p:cNvSpPr>
            <a:spLocks noChangeShapeType="1"/>
          </p:cNvSpPr>
          <p:nvPr/>
        </p:nvSpPr>
        <p:spPr bwMode="auto">
          <a:xfrm rot="1920000" flipV="1">
            <a:off x="3498850" y="4276725"/>
            <a:ext cx="13493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84" name="Line 52"/>
          <p:cNvSpPr>
            <a:spLocks noChangeShapeType="1"/>
          </p:cNvSpPr>
          <p:nvPr/>
        </p:nvSpPr>
        <p:spPr bwMode="auto">
          <a:xfrm rot="1920000" flipV="1">
            <a:off x="3425825" y="3632200"/>
            <a:ext cx="74613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885" name="Line 53"/>
          <p:cNvSpPr>
            <a:spLocks noChangeShapeType="1"/>
          </p:cNvSpPr>
          <p:nvPr/>
        </p:nvSpPr>
        <p:spPr bwMode="auto">
          <a:xfrm rot="1920000" flipV="1">
            <a:off x="3367088" y="2376488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4967288" y="2492375"/>
            <a:ext cx="1366837" cy="366713"/>
            <a:chOff x="3129" y="1808"/>
            <a:chExt cx="861" cy="231"/>
          </a:xfrm>
        </p:grpSpPr>
        <p:sp>
          <p:nvSpPr>
            <p:cNvPr id="10297" name="Text Box 22"/>
            <p:cNvSpPr txBox="1">
              <a:spLocks noChangeArrowheads="1"/>
            </p:cNvSpPr>
            <p:nvPr/>
          </p:nvSpPr>
          <p:spPr bwMode="auto">
            <a:xfrm>
              <a:off x="3129" y="1808"/>
              <a:ext cx="8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2</a:t>
              </a:r>
              <a:r>
                <a:rPr lang="hu-HU" b="1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0298" name="Line 54"/>
            <p:cNvSpPr>
              <a:spLocks noChangeShapeType="1"/>
            </p:cNvSpPr>
            <p:nvPr/>
          </p:nvSpPr>
          <p:spPr bwMode="auto">
            <a:xfrm>
              <a:off x="3679" y="182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38725" y="3357563"/>
            <a:ext cx="1295400" cy="366712"/>
            <a:chOff x="3174" y="2353"/>
            <a:chExt cx="816" cy="231"/>
          </a:xfrm>
        </p:grpSpPr>
        <p:sp>
          <p:nvSpPr>
            <p:cNvPr id="10295" name="Text Box 23"/>
            <p:cNvSpPr txBox="1">
              <a:spLocks noChangeArrowheads="1"/>
            </p:cNvSpPr>
            <p:nvPr/>
          </p:nvSpPr>
          <p:spPr bwMode="auto">
            <a:xfrm>
              <a:off x="3174" y="235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3</a:t>
              </a:r>
              <a:r>
                <a:rPr lang="hu-HU" b="1" baseline="-25000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0296" name="Line 55"/>
            <p:cNvSpPr>
              <a:spLocks noChangeShapeType="1"/>
            </p:cNvSpPr>
            <p:nvPr/>
          </p:nvSpPr>
          <p:spPr bwMode="auto">
            <a:xfrm>
              <a:off x="3623" y="2387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5003800" y="4329113"/>
            <a:ext cx="1330325" cy="366712"/>
            <a:chOff x="3152" y="2965"/>
            <a:chExt cx="838" cy="231"/>
          </a:xfrm>
        </p:grpSpPr>
        <p:sp>
          <p:nvSpPr>
            <p:cNvPr id="10292" name="Text Box 24"/>
            <p:cNvSpPr txBox="1">
              <a:spLocks noChangeArrowheads="1"/>
            </p:cNvSpPr>
            <p:nvPr/>
          </p:nvSpPr>
          <p:spPr bwMode="auto">
            <a:xfrm>
              <a:off x="3152" y="2965"/>
              <a:ext cx="8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4</a:t>
              </a:r>
              <a:r>
                <a:rPr lang="hu-HU" b="1" baseline="-25000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0293" name="Line 56"/>
            <p:cNvSpPr>
              <a:spLocks noChangeShapeType="1"/>
            </p:cNvSpPr>
            <p:nvPr/>
          </p:nvSpPr>
          <p:spPr bwMode="auto">
            <a:xfrm>
              <a:off x="3708" y="2982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294" name="Line 57"/>
            <p:cNvSpPr>
              <a:spLocks noChangeShapeType="1"/>
            </p:cNvSpPr>
            <p:nvPr/>
          </p:nvSpPr>
          <p:spPr bwMode="auto">
            <a:xfrm>
              <a:off x="3566" y="2982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3986213" y="5408613"/>
            <a:ext cx="4591050" cy="366712"/>
            <a:chOff x="215" y="3464"/>
            <a:chExt cx="2892" cy="231"/>
          </a:xfrm>
        </p:grpSpPr>
        <p:sp>
          <p:nvSpPr>
            <p:cNvPr id="10290" name="Text Box 58"/>
            <p:cNvSpPr txBox="1">
              <a:spLocks noChangeArrowheads="1"/>
            </p:cNvSpPr>
            <p:nvPr/>
          </p:nvSpPr>
          <p:spPr bwMode="auto">
            <a:xfrm>
              <a:off x="215" y="3464"/>
              <a:ext cx="28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P(B)= P(A</a:t>
              </a:r>
              <a:r>
                <a:rPr lang="en-US"/>
                <a:t>·</a:t>
              </a:r>
              <a:r>
                <a:rPr lang="hu-HU"/>
                <a:t>B) + P(A</a:t>
              </a:r>
              <a:r>
                <a:rPr lang="en-US"/>
                <a:t>·</a:t>
              </a:r>
              <a:r>
                <a:rPr lang="hu-HU"/>
                <a:t>B)=0.38 + 0.06 = 0.44</a:t>
              </a:r>
            </a:p>
          </p:txBody>
        </p:sp>
        <p:sp>
          <p:nvSpPr>
            <p:cNvPr id="10291" name="Line 59"/>
            <p:cNvSpPr>
              <a:spLocks noChangeShapeType="1"/>
            </p:cNvSpPr>
            <p:nvPr/>
          </p:nvSpPr>
          <p:spPr bwMode="auto">
            <a:xfrm>
              <a:off x="1406" y="3492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60898" name="Text Box 66"/>
          <p:cNvSpPr txBox="1">
            <a:spLocks noChangeArrowheads="1"/>
          </p:cNvSpPr>
          <p:nvPr/>
        </p:nvSpPr>
        <p:spPr bwMode="auto">
          <a:xfrm>
            <a:off x="207963" y="5218113"/>
            <a:ext cx="3689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Az 1 jel vételének valószínűsége, a teljes valószínűség-tétel alapján</a:t>
            </a:r>
          </a:p>
        </p:txBody>
      </p:sp>
      <p:sp>
        <p:nvSpPr>
          <p:cNvPr id="10287" name="Line 68"/>
          <p:cNvSpPr>
            <a:spLocks noChangeShapeType="1"/>
          </p:cNvSpPr>
          <p:nvPr/>
        </p:nvSpPr>
        <p:spPr bwMode="auto">
          <a:xfrm>
            <a:off x="1557338" y="3203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60901" name="Line 69"/>
          <p:cNvSpPr>
            <a:spLocks noChangeShapeType="1"/>
          </p:cNvSpPr>
          <p:nvPr/>
        </p:nvSpPr>
        <p:spPr bwMode="auto">
          <a:xfrm>
            <a:off x="1439863" y="3176588"/>
            <a:ext cx="10001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2999D61C-1081-445E-AE10-95548E3DEACB}" type="slidenum">
              <a:rPr lang="hu-HU" smtClean="0"/>
              <a:pPr>
                <a:defRPr/>
              </a:pPr>
              <a:t>6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0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0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60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0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0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0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0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0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0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0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0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0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0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0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60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0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60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0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60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60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60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60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60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60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60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60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60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60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60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0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60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0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60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0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0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0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60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60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60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60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60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6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6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60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60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60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60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6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60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60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0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6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60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60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60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60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60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60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60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60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60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60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60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60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60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6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6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62" grpId="0"/>
      <p:bldP spid="760850" grpId="0"/>
      <p:bldP spid="760851" grpId="0"/>
      <p:bldP spid="760852" grpId="0"/>
      <p:bldP spid="760853" grpId="0"/>
      <p:bldP spid="760857" grpId="0"/>
      <p:bldP spid="760858" grpId="0" animBg="1"/>
      <p:bldP spid="760859" grpId="0"/>
      <p:bldP spid="760875" grpId="0" animBg="1"/>
      <p:bldP spid="760876" grpId="0" animBg="1"/>
      <p:bldP spid="760877" grpId="0" animBg="1"/>
      <p:bldP spid="760878" grpId="0" animBg="1"/>
      <p:bldP spid="760843" grpId="0"/>
      <p:bldP spid="760844" grpId="0" animBg="1"/>
      <p:bldP spid="760845" grpId="0" animBg="1"/>
      <p:bldP spid="760848" grpId="0" animBg="1"/>
      <p:bldP spid="760860" grpId="0" animBg="1"/>
      <p:bldP spid="760861" grpId="0"/>
      <p:bldP spid="760869" grpId="0" animBg="1"/>
      <p:bldP spid="760879" grpId="0" animBg="1"/>
      <p:bldP spid="760846" grpId="0" animBg="1"/>
      <p:bldP spid="760847" grpId="0" animBg="1"/>
      <p:bldP spid="760849" grpId="0" animBg="1"/>
      <p:bldP spid="760863" grpId="0"/>
      <p:bldP spid="760864" grpId="0" animBg="1"/>
      <p:bldP spid="760865" grpId="0" animBg="1"/>
      <p:bldP spid="760866" grpId="0" animBg="1"/>
      <p:bldP spid="760867" grpId="0" animBg="1"/>
      <p:bldP spid="760868" grpId="0"/>
      <p:bldP spid="760870" grpId="0"/>
      <p:bldP spid="760871" grpId="0" animBg="1"/>
      <p:bldP spid="760872" grpId="0"/>
      <p:bldP spid="760880" grpId="0" animBg="1"/>
      <p:bldP spid="760880" grpId="1" animBg="1"/>
      <p:bldP spid="760881" grpId="0" animBg="1"/>
      <p:bldP spid="760882" grpId="0" animBg="1"/>
      <p:bldP spid="760883" grpId="0" animBg="1"/>
      <p:bldP spid="760884" grpId="0" animBg="1"/>
      <p:bldP spid="760885" grpId="0" animBg="1"/>
      <p:bldP spid="760898" grpId="0"/>
      <p:bldP spid="7609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5"/>
          <p:cNvGrpSpPr>
            <a:grpSpLocks/>
          </p:cNvGrpSpPr>
          <p:nvPr/>
        </p:nvGrpSpPr>
        <p:grpSpPr bwMode="auto">
          <a:xfrm>
            <a:off x="107950" y="944563"/>
            <a:ext cx="8964613" cy="2882900"/>
            <a:chOff x="45" y="468"/>
            <a:chExt cx="5647" cy="1816"/>
          </a:xfrm>
        </p:grpSpPr>
        <p:sp>
          <p:nvSpPr>
            <p:cNvPr id="3082" name="Text Box 136"/>
            <p:cNvSpPr txBox="1">
              <a:spLocks noChangeArrowheads="1"/>
            </p:cNvSpPr>
            <p:nvPr/>
          </p:nvSpPr>
          <p:spPr bwMode="auto">
            <a:xfrm>
              <a:off x="45" y="468"/>
              <a:ext cx="5647" cy="1816"/>
            </a:xfrm>
            <a:prstGeom prst="rect">
              <a:avLst/>
            </a:prstGeom>
            <a:solidFill>
              <a:srgbClr val="FDFEC6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sz="1600" b="1">
                  <a:solidFill>
                    <a:srgbClr val="FF3300"/>
                  </a:solidFill>
                </a:rPr>
                <a:t>BAYES - TÉTEL</a:t>
              </a:r>
            </a:p>
            <a:p>
              <a:pPr algn="just">
                <a:spcBef>
                  <a:spcPct val="50000"/>
                </a:spcBef>
              </a:pPr>
              <a:r>
                <a:rPr lang="hu-HU" sz="1600"/>
                <a:t>Legyen B</a:t>
              </a:r>
              <a:r>
                <a:rPr lang="hu-HU" sz="1600" baseline="-25000"/>
                <a:t>1</a:t>
              </a:r>
              <a:r>
                <a:rPr lang="hu-HU" sz="1600"/>
                <a:t>, B</a:t>
              </a:r>
              <a:r>
                <a:rPr lang="hu-HU" sz="1600" baseline="-25000"/>
                <a:t>2</a:t>
              </a:r>
              <a:r>
                <a:rPr lang="hu-HU" sz="1600"/>
                <a:t>, B</a:t>
              </a:r>
              <a:r>
                <a:rPr lang="hu-HU" sz="1600" baseline="-25000"/>
                <a:t>3</a:t>
              </a:r>
              <a:r>
                <a:rPr lang="hu-HU" sz="1600"/>
                <a:t>,…, B</a:t>
              </a:r>
              <a:r>
                <a:rPr lang="hu-HU" sz="1600" baseline="-25000"/>
                <a:t>n</a:t>
              </a:r>
              <a:r>
                <a:rPr lang="hu-HU" sz="1600"/>
                <a:t> </a:t>
              </a:r>
              <a:r>
                <a:rPr lang="hu-HU" sz="1600" b="1"/>
                <a:t>teljes eseményrendszer</a:t>
              </a:r>
              <a:r>
                <a:rPr lang="hu-HU" sz="1600"/>
                <a:t>, azaz páronként egymást kizárók és összegük az </a:t>
              </a:r>
              <a:r>
                <a:rPr lang="el-GR" sz="1600">
                  <a:cs typeface="Arial" charset="0"/>
                </a:rPr>
                <a:t>Ω</a:t>
              </a:r>
              <a:r>
                <a:rPr lang="hu-HU" sz="1600">
                  <a:cs typeface="Arial" charset="0"/>
                </a:rPr>
                <a:t> eseménytér:</a:t>
              </a:r>
            </a:p>
            <a:p>
              <a:pPr algn="ctr">
                <a:spcBef>
                  <a:spcPct val="50000"/>
                </a:spcBef>
              </a:pPr>
              <a:r>
                <a:rPr lang="hu-HU" sz="1600"/>
                <a:t>B</a:t>
              </a:r>
              <a:r>
                <a:rPr lang="hu-HU" sz="1600" baseline="-25000"/>
                <a:t>k</a:t>
              </a:r>
              <a:r>
                <a:rPr lang="en-US" sz="1600">
                  <a:cs typeface="Arial" charset="0"/>
                </a:rPr>
                <a:t>·</a:t>
              </a:r>
              <a:r>
                <a:rPr lang="hu-HU" sz="1600">
                  <a:cs typeface="Arial" charset="0"/>
                </a:rPr>
                <a:t>B</a:t>
              </a:r>
              <a:r>
                <a:rPr lang="hu-HU" sz="1600" baseline="-25000">
                  <a:cs typeface="Arial" charset="0"/>
                </a:rPr>
                <a:t>i</a:t>
              </a:r>
              <a:r>
                <a:rPr lang="hu-HU" sz="1600">
                  <a:cs typeface="Arial" charset="0"/>
                </a:rPr>
                <a:t>=</a:t>
              </a:r>
              <a:r>
                <a:rPr lang="en-US" sz="1600">
                  <a:cs typeface="Arial" charset="0"/>
                </a:rPr>
                <a:t>Ø</a:t>
              </a:r>
              <a:r>
                <a:rPr lang="hu-HU" sz="1600">
                  <a:cs typeface="Arial" charset="0"/>
                </a:rPr>
                <a:t> ( ha k≠i ) és </a:t>
              </a:r>
              <a:r>
                <a:rPr lang="hu-HU" sz="1600"/>
                <a:t>B</a:t>
              </a:r>
              <a:r>
                <a:rPr lang="hu-HU" sz="1600" baseline="-25000"/>
                <a:t>1</a:t>
              </a:r>
              <a:r>
                <a:rPr lang="hu-HU" sz="1600"/>
                <a:t>+ B</a:t>
              </a:r>
              <a:r>
                <a:rPr lang="hu-HU" sz="1600" baseline="-25000"/>
                <a:t>2</a:t>
              </a:r>
              <a:r>
                <a:rPr lang="hu-HU" sz="1600"/>
                <a:t>+ B</a:t>
              </a:r>
              <a:r>
                <a:rPr lang="hu-HU" sz="1600" baseline="-25000"/>
                <a:t>3</a:t>
              </a:r>
              <a:r>
                <a:rPr lang="hu-HU" sz="1600"/>
                <a:t>+…+ B</a:t>
              </a:r>
              <a:r>
                <a:rPr lang="hu-HU" sz="1600" baseline="-25000"/>
                <a:t>n</a:t>
              </a:r>
              <a:r>
                <a:rPr lang="hu-HU" sz="1600"/>
                <a:t> = </a:t>
              </a:r>
              <a:r>
                <a:rPr lang="el-GR"/>
                <a:t>Ω</a:t>
              </a:r>
              <a:r>
                <a:rPr lang="hu-HU"/>
                <a:t>.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>Ha az </a:t>
              </a:r>
              <a:r>
                <a:rPr lang="hu-HU" b="1"/>
                <a:t>A</a:t>
              </a:r>
              <a:r>
                <a:rPr lang="hu-HU"/>
                <a:t> esemény pozitív valószínűségű és </a:t>
              </a:r>
              <a:r>
                <a:rPr lang="hu-HU" sz="1600"/>
                <a:t> </a:t>
              </a:r>
              <a:r>
                <a:rPr lang="hu-HU" sz="1600" b="1"/>
                <a:t>k</a:t>
              </a:r>
              <a:r>
                <a:rPr lang="hu-HU" sz="1600"/>
                <a:t> rögzített index 1 és n között</a:t>
              </a:r>
              <a:r>
                <a:rPr lang="hu-HU"/>
                <a:t>, akkor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/>
              </a:r>
              <a:br>
                <a:rPr lang="hu-HU"/>
              </a:br>
              <a:endParaRPr lang="hu-HU"/>
            </a:p>
            <a:p>
              <a:pPr algn="just">
                <a:spcBef>
                  <a:spcPct val="50000"/>
                </a:spcBef>
              </a:pPr>
              <a:endParaRPr lang="en-US"/>
            </a:p>
          </p:txBody>
        </p:sp>
        <p:graphicFrame>
          <p:nvGraphicFramePr>
            <p:cNvPr id="3075" name="Object 137"/>
            <p:cNvGraphicFramePr>
              <a:graphicFrameLocks noChangeAspect="1"/>
            </p:cNvGraphicFramePr>
            <p:nvPr/>
          </p:nvGraphicFramePr>
          <p:xfrm>
            <a:off x="1655" y="1639"/>
            <a:ext cx="1857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3" imgW="1968480" imgH="647640" progId="Equation.DSMT4">
                    <p:embed/>
                  </p:oleObj>
                </mc:Choice>
                <mc:Fallback>
                  <p:oleObj name="Equation" r:id="rId3" imgW="1968480" imgH="647640" progId="Equation.DSMT4">
                    <p:embed/>
                    <p:pic>
                      <p:nvPicPr>
                        <p:cNvPr id="0" name="Object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1639"/>
                          <a:ext cx="1857" cy="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61859" name="Rectangle 3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61979" name="Rectangle 123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Bayes-tétel 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61994" name="Text Box 138"/>
          <p:cNvSpPr txBox="1">
            <a:spLocks noChangeArrowheads="1"/>
          </p:cNvSpPr>
          <p:nvPr/>
        </p:nvSpPr>
        <p:spPr bwMode="auto">
          <a:xfrm>
            <a:off x="71438" y="3897313"/>
            <a:ext cx="889317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/>
              <a:t>Bizonyítás</a:t>
            </a:r>
          </a:p>
          <a:p>
            <a:pPr>
              <a:spcBef>
                <a:spcPct val="50000"/>
              </a:spcBef>
            </a:pPr>
            <a:r>
              <a:rPr lang="hu-HU" sz="1600"/>
              <a:t>Felhasználva a feltételes valószínűség  definícióját, a szorzás-szabályt és a teljes valószínűség-tételét kapjuk a Bayes-tétel állítását</a:t>
            </a:r>
          </a:p>
        </p:txBody>
      </p:sp>
      <p:graphicFrame>
        <p:nvGraphicFramePr>
          <p:cNvPr id="761995" name="Object 139"/>
          <p:cNvGraphicFramePr>
            <a:graphicFrameLocks noChangeAspect="1"/>
          </p:cNvGraphicFramePr>
          <p:nvPr/>
        </p:nvGraphicFramePr>
        <p:xfrm>
          <a:off x="1198563" y="4868863"/>
          <a:ext cx="58578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3911400" imgH="647640" progId="Equation.DSMT4">
                  <p:embed/>
                </p:oleObj>
              </mc:Choice>
              <mc:Fallback>
                <p:oleObj name="Equation" r:id="rId5" imgW="3911400" imgH="647640" progId="Equation.DSMT4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4868863"/>
                        <a:ext cx="585787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1996" name="Text Box 140"/>
          <p:cNvSpPr txBox="1">
            <a:spLocks noChangeArrowheads="1"/>
          </p:cNvSpPr>
          <p:nvPr/>
        </p:nvSpPr>
        <p:spPr bwMode="auto">
          <a:xfrm>
            <a:off x="107950" y="5768975"/>
            <a:ext cx="381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Ezzel igazoltuk a Bayes-tétel állítását.</a:t>
            </a:r>
          </a:p>
        </p:txBody>
      </p:sp>
      <p:sp>
        <p:nvSpPr>
          <p:cNvPr id="10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5929FBD2-3DF9-44C2-972E-99A3481D3B38}" type="slidenum">
              <a:rPr lang="hu-HU" smtClean="0"/>
              <a:pPr>
                <a:defRPr/>
              </a:pPr>
              <a:t>7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994" grpId="0"/>
      <p:bldP spid="7619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91555" name="Text Box 3"/>
          <p:cNvSpPr txBox="1">
            <a:spLocks noChangeArrowheads="1"/>
          </p:cNvSpPr>
          <p:nvPr/>
        </p:nvSpPr>
        <p:spPr bwMode="auto">
          <a:xfrm>
            <a:off x="4067175" y="1016000"/>
            <a:ext cx="10810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Az adás bitjei</a:t>
            </a:r>
          </a:p>
        </p:txBody>
      </p:sp>
      <p:sp>
        <p:nvSpPr>
          <p:cNvPr id="791556" name="Text Box 4"/>
          <p:cNvSpPr txBox="1">
            <a:spLocks noChangeArrowheads="1"/>
          </p:cNvSpPr>
          <p:nvPr/>
        </p:nvSpPr>
        <p:spPr bwMode="auto">
          <a:xfrm>
            <a:off x="2097088" y="1341438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 vétel bitjei</a:t>
            </a:r>
          </a:p>
        </p:txBody>
      </p:sp>
      <p:sp>
        <p:nvSpPr>
          <p:cNvPr id="791557" name="Text Box 5"/>
          <p:cNvSpPr txBox="1">
            <a:spLocks noChangeArrowheads="1"/>
          </p:cNvSpPr>
          <p:nvPr/>
        </p:nvSpPr>
        <p:spPr bwMode="auto">
          <a:xfrm>
            <a:off x="4967288" y="1016000"/>
            <a:ext cx="1296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Szorzat események</a:t>
            </a:r>
          </a:p>
        </p:txBody>
      </p:sp>
      <p:sp>
        <p:nvSpPr>
          <p:cNvPr id="791558" name="Text Box 6"/>
          <p:cNvSpPr txBox="1">
            <a:spLocks noChangeArrowheads="1"/>
          </p:cNvSpPr>
          <p:nvPr/>
        </p:nvSpPr>
        <p:spPr bwMode="auto">
          <a:xfrm>
            <a:off x="6443663" y="1016000"/>
            <a:ext cx="23764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Útvonal valószínűségek szorzatai adottak</a:t>
            </a:r>
          </a:p>
        </p:txBody>
      </p:sp>
      <p:sp>
        <p:nvSpPr>
          <p:cNvPr id="791559" name="Text Box 7"/>
          <p:cNvSpPr txBox="1">
            <a:spLocks noChangeArrowheads="1"/>
          </p:cNvSpPr>
          <p:nvPr/>
        </p:nvSpPr>
        <p:spPr bwMode="auto">
          <a:xfrm>
            <a:off x="4967288" y="1665288"/>
            <a:ext cx="1366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</a:t>
            </a:r>
            <a:r>
              <a:rPr lang="hu-HU" b="1" baseline="-25000">
                <a:latin typeface="GreekC"/>
                <a:cs typeface="Arial" charset="0"/>
              </a:rPr>
              <a:t>1</a:t>
            </a:r>
            <a:r>
              <a:rPr lang="hu-HU" b="1" baseline="-25000">
                <a:latin typeface="Times New Roman" pitchFamily="18" charset="0"/>
                <a:cs typeface="Arial" charset="0"/>
              </a:rPr>
              <a:t> </a:t>
            </a:r>
            <a:r>
              <a:rPr lang="hu-HU" b="1">
                <a:latin typeface="GreekC"/>
                <a:cs typeface="Arial" charset="0"/>
              </a:rPr>
              <a:t>=</a:t>
            </a:r>
            <a:r>
              <a:rPr lang="hu-HU" b="1">
                <a:cs typeface="Arial" charset="0"/>
              </a:rPr>
              <a:t> </a:t>
            </a:r>
            <a:r>
              <a:rPr lang="hu-HU" sz="1600" b="1">
                <a:latin typeface="Times New Roman" pitchFamily="18" charset="0"/>
                <a:cs typeface="Arial" charset="0"/>
              </a:rPr>
              <a:t>A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u-HU" sz="1600" b="1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baseline="-25000">
              <a:cs typeface="Times New Roman" pitchFamily="18" charset="0"/>
            </a:endParaRPr>
          </a:p>
        </p:txBody>
      </p:sp>
      <p:sp>
        <p:nvSpPr>
          <p:cNvPr id="791560" name="Line 8"/>
          <p:cNvSpPr>
            <a:spLocks noChangeShapeType="1"/>
          </p:cNvSpPr>
          <p:nvPr/>
        </p:nvSpPr>
        <p:spPr bwMode="auto">
          <a:xfrm>
            <a:off x="6443663" y="50133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61" name="Text Box 9"/>
          <p:cNvSpPr txBox="1">
            <a:spLocks noChangeArrowheads="1"/>
          </p:cNvSpPr>
          <p:nvPr/>
        </p:nvSpPr>
        <p:spPr bwMode="auto">
          <a:xfrm>
            <a:off x="6659563" y="4997450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Összeg = 1.00</a:t>
            </a:r>
          </a:p>
        </p:txBody>
      </p:sp>
      <p:sp>
        <p:nvSpPr>
          <p:cNvPr id="791562" name="Text Box 10"/>
          <p:cNvSpPr txBox="1">
            <a:spLocks noChangeArrowheads="1"/>
          </p:cNvSpPr>
          <p:nvPr/>
        </p:nvSpPr>
        <p:spPr bwMode="auto">
          <a:xfrm>
            <a:off x="6372225" y="1665288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>
                <a:cs typeface="Arial" charset="0"/>
              </a:rPr>
              <a:t>0.38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1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91563" name="Text Box 11"/>
          <p:cNvSpPr txBox="1">
            <a:spLocks noChangeArrowheads="1"/>
          </p:cNvSpPr>
          <p:nvPr/>
        </p:nvSpPr>
        <p:spPr bwMode="auto">
          <a:xfrm>
            <a:off x="6372225" y="3502025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>
                <a:cs typeface="Arial" charset="0"/>
              </a:rPr>
              <a:t>0.02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2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91564" name="Text Box 12"/>
          <p:cNvSpPr txBox="1">
            <a:spLocks noChangeArrowheads="1"/>
          </p:cNvSpPr>
          <p:nvPr/>
        </p:nvSpPr>
        <p:spPr bwMode="auto">
          <a:xfrm>
            <a:off x="6372225" y="2692400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>
                <a:cs typeface="Arial" charset="0"/>
              </a:rPr>
              <a:t>0.06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3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91565" name="Text Box 13"/>
          <p:cNvSpPr txBox="1">
            <a:spLocks noChangeArrowheads="1"/>
          </p:cNvSpPr>
          <p:nvPr/>
        </p:nvSpPr>
        <p:spPr bwMode="auto">
          <a:xfrm>
            <a:off x="6372225" y="4510088"/>
            <a:ext cx="25193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>
                <a:cs typeface="Arial" charset="0"/>
              </a:rPr>
              <a:t>0.54 = P(</a:t>
            </a:r>
            <a:r>
              <a:rPr lang="hu-HU" sz="1400">
                <a:cs typeface="Arial" charset="0"/>
                <a:sym typeface="Symbol" pitchFamily="18" charset="2"/>
              </a:rPr>
              <a:t></a:t>
            </a:r>
            <a:r>
              <a:rPr lang="hu-HU" sz="1400" baseline="-25000">
                <a:cs typeface="Arial" charset="0"/>
                <a:sym typeface="Symbol" pitchFamily="18" charset="2"/>
              </a:rPr>
              <a:t>4</a:t>
            </a:r>
            <a:r>
              <a:rPr lang="hu-HU" sz="1400"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791567" name="Text Box 15"/>
          <p:cNvSpPr txBox="1">
            <a:spLocks noChangeArrowheads="1"/>
          </p:cNvSpPr>
          <p:nvPr/>
        </p:nvSpPr>
        <p:spPr bwMode="auto">
          <a:xfrm>
            <a:off x="323850" y="307022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Start</a:t>
            </a:r>
          </a:p>
        </p:txBody>
      </p:sp>
      <p:sp>
        <p:nvSpPr>
          <p:cNvPr id="791568" name="Text Box 16"/>
          <p:cNvSpPr txBox="1">
            <a:spLocks noChangeArrowheads="1"/>
          </p:cNvSpPr>
          <p:nvPr/>
        </p:nvSpPr>
        <p:spPr bwMode="auto">
          <a:xfrm>
            <a:off x="2376488" y="2152650"/>
            <a:ext cx="6477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600" b="1" baseline="-25000"/>
          </a:p>
        </p:txBody>
      </p:sp>
      <p:sp>
        <p:nvSpPr>
          <p:cNvPr id="791569" name="Line 17"/>
          <p:cNvSpPr>
            <a:spLocks noChangeShapeType="1"/>
          </p:cNvSpPr>
          <p:nvPr/>
        </p:nvSpPr>
        <p:spPr bwMode="auto">
          <a:xfrm flipV="1">
            <a:off x="973138" y="2312988"/>
            <a:ext cx="1368425" cy="812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70" name="Line 18"/>
          <p:cNvSpPr>
            <a:spLocks noChangeShapeType="1"/>
          </p:cNvSpPr>
          <p:nvPr/>
        </p:nvSpPr>
        <p:spPr bwMode="auto">
          <a:xfrm>
            <a:off x="973138" y="3343275"/>
            <a:ext cx="1368425" cy="914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71" name="Text Box 19"/>
          <p:cNvSpPr txBox="1">
            <a:spLocks noChangeArrowheads="1"/>
          </p:cNvSpPr>
          <p:nvPr/>
        </p:nvSpPr>
        <p:spPr bwMode="auto">
          <a:xfrm>
            <a:off x="2374900" y="4124325"/>
            <a:ext cx="64928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B</a:t>
            </a:r>
            <a:endParaRPr lang="hu-HU" sz="1600" b="1" baseline="-25000"/>
          </a:p>
        </p:txBody>
      </p:sp>
      <p:sp>
        <p:nvSpPr>
          <p:cNvPr id="791572" name="Text Box 20"/>
          <p:cNvSpPr txBox="1">
            <a:spLocks noChangeArrowheads="1"/>
          </p:cNvSpPr>
          <p:nvPr/>
        </p:nvSpPr>
        <p:spPr bwMode="auto">
          <a:xfrm rot="-1860000">
            <a:off x="1025525" y="2405063"/>
            <a:ext cx="1243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P(B)= 0.44</a:t>
            </a:r>
          </a:p>
        </p:txBody>
      </p:sp>
      <p:sp>
        <p:nvSpPr>
          <p:cNvPr id="791573" name="Text Box 21"/>
          <p:cNvSpPr txBox="1">
            <a:spLocks noChangeArrowheads="1"/>
          </p:cNvSpPr>
          <p:nvPr/>
        </p:nvSpPr>
        <p:spPr bwMode="auto">
          <a:xfrm rot="2100000">
            <a:off x="1116013" y="3502025"/>
            <a:ext cx="1192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P(B)= 0.56</a:t>
            </a:r>
          </a:p>
        </p:txBody>
      </p:sp>
      <p:sp>
        <p:nvSpPr>
          <p:cNvPr id="791574" name="Oval 22"/>
          <p:cNvSpPr>
            <a:spLocks noChangeArrowheads="1"/>
          </p:cNvSpPr>
          <p:nvPr/>
        </p:nvSpPr>
        <p:spPr bwMode="auto">
          <a:xfrm>
            <a:off x="358775" y="2960688"/>
            <a:ext cx="649288" cy="541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91575" name="Line 23"/>
          <p:cNvSpPr>
            <a:spLocks noChangeShapeType="1"/>
          </p:cNvSpPr>
          <p:nvPr/>
        </p:nvSpPr>
        <p:spPr bwMode="auto">
          <a:xfrm>
            <a:off x="2600325" y="4176713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77" name="Line 25"/>
          <p:cNvSpPr>
            <a:spLocks noChangeShapeType="1"/>
          </p:cNvSpPr>
          <p:nvPr/>
        </p:nvSpPr>
        <p:spPr bwMode="auto">
          <a:xfrm flipV="1">
            <a:off x="3132138" y="1881188"/>
            <a:ext cx="1150937" cy="3603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78" name="Line 26"/>
          <p:cNvSpPr>
            <a:spLocks noChangeShapeType="1"/>
          </p:cNvSpPr>
          <p:nvPr/>
        </p:nvSpPr>
        <p:spPr bwMode="auto">
          <a:xfrm flipV="1">
            <a:off x="3205163" y="3754438"/>
            <a:ext cx="1116012" cy="5524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79" name="Line 27"/>
          <p:cNvSpPr>
            <a:spLocks noChangeShapeType="1"/>
          </p:cNvSpPr>
          <p:nvPr/>
        </p:nvSpPr>
        <p:spPr bwMode="auto">
          <a:xfrm>
            <a:off x="3130550" y="2308225"/>
            <a:ext cx="1154113" cy="581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80" name="Text Box 28"/>
          <p:cNvSpPr txBox="1">
            <a:spLocks noChangeArrowheads="1"/>
          </p:cNvSpPr>
          <p:nvPr/>
        </p:nvSpPr>
        <p:spPr bwMode="auto">
          <a:xfrm rot="-1020000">
            <a:off x="2952750" y="1755775"/>
            <a:ext cx="141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P(A|B)= 0.863</a:t>
            </a:r>
          </a:p>
        </p:txBody>
      </p:sp>
      <p:sp>
        <p:nvSpPr>
          <p:cNvPr id="791581" name="Text Box 29"/>
          <p:cNvSpPr txBox="1">
            <a:spLocks noChangeArrowheads="1"/>
          </p:cNvSpPr>
          <p:nvPr/>
        </p:nvSpPr>
        <p:spPr bwMode="auto">
          <a:xfrm>
            <a:off x="4319588" y="1701800"/>
            <a:ext cx="6477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600" b="1" baseline="-25000"/>
          </a:p>
        </p:txBody>
      </p:sp>
      <p:sp>
        <p:nvSpPr>
          <p:cNvPr id="791582" name="Text Box 30"/>
          <p:cNvSpPr txBox="1">
            <a:spLocks noChangeArrowheads="1"/>
          </p:cNvSpPr>
          <p:nvPr/>
        </p:nvSpPr>
        <p:spPr bwMode="auto">
          <a:xfrm>
            <a:off x="4321175" y="3582988"/>
            <a:ext cx="6461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600" b="1" baseline="-25000"/>
          </a:p>
        </p:txBody>
      </p:sp>
      <p:sp>
        <p:nvSpPr>
          <p:cNvPr id="791583" name="Text Box 31"/>
          <p:cNvSpPr txBox="1">
            <a:spLocks noChangeArrowheads="1"/>
          </p:cNvSpPr>
          <p:nvPr/>
        </p:nvSpPr>
        <p:spPr bwMode="auto">
          <a:xfrm>
            <a:off x="4319588" y="2692400"/>
            <a:ext cx="6207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400" b="1" baseline="-25000"/>
          </a:p>
        </p:txBody>
      </p:sp>
      <p:sp>
        <p:nvSpPr>
          <p:cNvPr id="791584" name="Text Box 32"/>
          <p:cNvSpPr txBox="1">
            <a:spLocks noChangeArrowheads="1"/>
          </p:cNvSpPr>
          <p:nvPr/>
        </p:nvSpPr>
        <p:spPr bwMode="auto">
          <a:xfrm>
            <a:off x="4319588" y="4492625"/>
            <a:ext cx="6667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/>
              <a:t>A</a:t>
            </a:r>
            <a:endParaRPr lang="hu-HU" sz="1400" b="1" baseline="-25000"/>
          </a:p>
        </p:txBody>
      </p:sp>
      <p:sp>
        <p:nvSpPr>
          <p:cNvPr id="791585" name="Text Box 33"/>
          <p:cNvSpPr txBox="1">
            <a:spLocks noChangeArrowheads="1"/>
          </p:cNvSpPr>
          <p:nvPr/>
        </p:nvSpPr>
        <p:spPr bwMode="auto">
          <a:xfrm rot="-1560000">
            <a:off x="2979738" y="3736975"/>
            <a:ext cx="1449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P(A|B)= 0.035</a:t>
            </a:r>
          </a:p>
        </p:txBody>
      </p:sp>
      <p:sp>
        <p:nvSpPr>
          <p:cNvPr id="791586" name="Text Box 34"/>
          <p:cNvSpPr txBox="1">
            <a:spLocks noChangeArrowheads="1"/>
          </p:cNvSpPr>
          <p:nvPr/>
        </p:nvSpPr>
        <p:spPr bwMode="auto">
          <a:xfrm rot="1620000">
            <a:off x="3005138" y="2667000"/>
            <a:ext cx="139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P(A|B)= 0.137</a:t>
            </a:r>
          </a:p>
        </p:txBody>
      </p:sp>
      <p:sp>
        <p:nvSpPr>
          <p:cNvPr id="791587" name="Line 35"/>
          <p:cNvSpPr>
            <a:spLocks noChangeShapeType="1"/>
          </p:cNvSpPr>
          <p:nvPr/>
        </p:nvSpPr>
        <p:spPr bwMode="auto">
          <a:xfrm>
            <a:off x="3201988" y="4330700"/>
            <a:ext cx="1081087" cy="3095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91588" name="Text Box 36"/>
          <p:cNvSpPr txBox="1">
            <a:spLocks noChangeArrowheads="1"/>
          </p:cNvSpPr>
          <p:nvPr/>
        </p:nvSpPr>
        <p:spPr bwMode="auto">
          <a:xfrm rot="960740">
            <a:off x="3013075" y="4502150"/>
            <a:ext cx="1433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P(A|B)= 0.965</a:t>
            </a:r>
          </a:p>
        </p:txBody>
      </p:sp>
      <p:sp>
        <p:nvSpPr>
          <p:cNvPr id="791589" name="Line 37"/>
          <p:cNvSpPr>
            <a:spLocks noChangeShapeType="1"/>
          </p:cNvSpPr>
          <p:nvPr/>
        </p:nvSpPr>
        <p:spPr bwMode="auto">
          <a:xfrm>
            <a:off x="4535488" y="4537075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90" name="Line 38"/>
          <p:cNvSpPr>
            <a:spLocks noChangeShapeType="1"/>
          </p:cNvSpPr>
          <p:nvPr/>
        </p:nvSpPr>
        <p:spPr bwMode="auto">
          <a:xfrm>
            <a:off x="4535488" y="2736850"/>
            <a:ext cx="18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91" name="Line 39"/>
          <p:cNvSpPr>
            <a:spLocks noChangeShapeType="1"/>
          </p:cNvSpPr>
          <p:nvPr/>
        </p:nvSpPr>
        <p:spPr bwMode="auto">
          <a:xfrm rot="1920000" flipV="1">
            <a:off x="3319463" y="4413250"/>
            <a:ext cx="134937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92" name="Line 40"/>
          <p:cNvSpPr>
            <a:spLocks noChangeShapeType="1"/>
          </p:cNvSpPr>
          <p:nvPr/>
        </p:nvSpPr>
        <p:spPr bwMode="auto">
          <a:xfrm rot="1920000" flipV="1">
            <a:off x="3498850" y="4457700"/>
            <a:ext cx="134938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93" name="Line 41"/>
          <p:cNvSpPr>
            <a:spLocks noChangeShapeType="1"/>
          </p:cNvSpPr>
          <p:nvPr/>
        </p:nvSpPr>
        <p:spPr bwMode="auto">
          <a:xfrm rot="1920000" flipV="1">
            <a:off x="3425825" y="3813175"/>
            <a:ext cx="74613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91594" name="Line 42"/>
          <p:cNvSpPr>
            <a:spLocks noChangeShapeType="1"/>
          </p:cNvSpPr>
          <p:nvPr/>
        </p:nvSpPr>
        <p:spPr bwMode="auto">
          <a:xfrm rot="1920000" flipV="1">
            <a:off x="3367088" y="2557463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976813" y="3546475"/>
            <a:ext cx="1366837" cy="366713"/>
            <a:chOff x="3129" y="1808"/>
            <a:chExt cx="861" cy="231"/>
          </a:xfrm>
        </p:grpSpPr>
        <p:sp>
          <p:nvSpPr>
            <p:cNvPr id="11333" name="Text Box 44"/>
            <p:cNvSpPr txBox="1">
              <a:spLocks noChangeArrowheads="1"/>
            </p:cNvSpPr>
            <p:nvPr/>
          </p:nvSpPr>
          <p:spPr bwMode="auto">
            <a:xfrm>
              <a:off x="3129" y="1808"/>
              <a:ext cx="8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2</a:t>
              </a:r>
              <a:r>
                <a:rPr lang="hu-HU" b="1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1334" name="Line 45"/>
            <p:cNvSpPr>
              <a:spLocks noChangeShapeType="1"/>
            </p:cNvSpPr>
            <p:nvPr/>
          </p:nvSpPr>
          <p:spPr bwMode="auto">
            <a:xfrm>
              <a:off x="3679" y="182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021263" y="2646363"/>
            <a:ext cx="1295400" cy="366712"/>
            <a:chOff x="3174" y="2353"/>
            <a:chExt cx="816" cy="231"/>
          </a:xfrm>
        </p:grpSpPr>
        <p:sp>
          <p:nvSpPr>
            <p:cNvPr id="11331" name="Text Box 47"/>
            <p:cNvSpPr txBox="1">
              <a:spLocks noChangeArrowheads="1"/>
            </p:cNvSpPr>
            <p:nvPr/>
          </p:nvSpPr>
          <p:spPr bwMode="auto">
            <a:xfrm>
              <a:off x="3174" y="235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3</a:t>
              </a:r>
              <a:r>
                <a:rPr lang="hu-HU" b="1" baseline="-25000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1332" name="Line 48"/>
            <p:cNvSpPr>
              <a:spLocks noChangeShapeType="1"/>
            </p:cNvSpPr>
            <p:nvPr/>
          </p:nvSpPr>
          <p:spPr bwMode="auto">
            <a:xfrm>
              <a:off x="3623" y="2387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003800" y="4510088"/>
            <a:ext cx="1330325" cy="366712"/>
            <a:chOff x="3152" y="2965"/>
            <a:chExt cx="838" cy="231"/>
          </a:xfrm>
        </p:grpSpPr>
        <p:sp>
          <p:nvSpPr>
            <p:cNvPr id="11328" name="Text Box 50"/>
            <p:cNvSpPr txBox="1">
              <a:spLocks noChangeArrowheads="1"/>
            </p:cNvSpPr>
            <p:nvPr/>
          </p:nvSpPr>
          <p:spPr bwMode="auto">
            <a:xfrm>
              <a:off x="3152" y="2965"/>
              <a:ext cx="8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b="1">
                  <a:latin typeface="GreekC"/>
                  <a:cs typeface="Arial" charset="0"/>
                </a:rPr>
                <a:t>ω</a:t>
              </a:r>
              <a:r>
                <a:rPr lang="hu-HU" b="1" baseline="-25000">
                  <a:latin typeface="GreekC"/>
                  <a:cs typeface="Arial" charset="0"/>
                </a:rPr>
                <a:t>4</a:t>
              </a:r>
              <a:r>
                <a:rPr lang="hu-HU" b="1" baseline="-25000">
                  <a:latin typeface="Times New Roman" pitchFamily="18" charset="0"/>
                  <a:cs typeface="Arial" charset="0"/>
                </a:rPr>
                <a:t> </a:t>
              </a:r>
              <a:r>
                <a:rPr lang="hu-HU" b="1">
                  <a:latin typeface="GreekC"/>
                  <a:cs typeface="Arial" charset="0"/>
                </a:rPr>
                <a:t>=</a:t>
              </a:r>
              <a:r>
                <a:rPr lang="hu-HU" b="1">
                  <a:cs typeface="Arial" charset="0"/>
                </a:rPr>
                <a:t> </a:t>
              </a:r>
              <a:r>
                <a:rPr lang="hu-HU" sz="1600" b="1">
                  <a:latin typeface="Times New Roman" pitchFamily="18" charset="0"/>
                  <a:cs typeface="Arial" charset="0"/>
                </a:rPr>
                <a:t>A</a:t>
              </a:r>
              <a:r>
                <a:rPr lang="en-US" sz="1600" b="1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u-HU" sz="16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hu-HU" b="1" baseline="-25000">
                <a:cs typeface="Times New Roman" pitchFamily="18" charset="0"/>
              </a:endParaRPr>
            </a:p>
          </p:txBody>
        </p:sp>
        <p:sp>
          <p:nvSpPr>
            <p:cNvPr id="11329" name="Line 51"/>
            <p:cNvSpPr>
              <a:spLocks noChangeShapeType="1"/>
            </p:cNvSpPr>
            <p:nvPr/>
          </p:nvSpPr>
          <p:spPr bwMode="auto">
            <a:xfrm>
              <a:off x="3708" y="2982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30" name="Line 52"/>
            <p:cNvSpPr>
              <a:spLocks noChangeShapeType="1"/>
            </p:cNvSpPr>
            <p:nvPr/>
          </p:nvSpPr>
          <p:spPr bwMode="auto">
            <a:xfrm>
              <a:off x="3566" y="2982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91605" name="Rectangle 53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Bináris csatorna inverz fa diagramja </a:t>
            </a:r>
            <a:endParaRPr lang="en-US" sz="420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791606" name="Line 54"/>
          <p:cNvSpPr>
            <a:spLocks noChangeShapeType="1"/>
          </p:cNvSpPr>
          <p:nvPr/>
        </p:nvSpPr>
        <p:spPr bwMode="auto">
          <a:xfrm>
            <a:off x="1476375" y="3375025"/>
            <a:ext cx="10795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563938" y="5278438"/>
            <a:ext cx="4068762" cy="814387"/>
            <a:chOff x="249" y="3244"/>
            <a:chExt cx="2563" cy="513"/>
          </a:xfrm>
        </p:grpSpPr>
        <p:sp>
          <p:nvSpPr>
            <p:cNvPr id="11319" name="Text Box 56"/>
            <p:cNvSpPr txBox="1">
              <a:spLocks noChangeArrowheads="1"/>
            </p:cNvSpPr>
            <p:nvPr/>
          </p:nvSpPr>
          <p:spPr bwMode="auto">
            <a:xfrm>
              <a:off x="249" y="3385"/>
              <a:ext cx="79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/>
                <a:t>P(A| B) =</a:t>
              </a:r>
            </a:p>
          </p:txBody>
        </p:sp>
        <p:sp>
          <p:nvSpPr>
            <p:cNvPr id="11320" name="Text Box 57"/>
            <p:cNvSpPr txBox="1">
              <a:spLocks noChangeArrowheads="1"/>
            </p:cNvSpPr>
            <p:nvPr/>
          </p:nvSpPr>
          <p:spPr bwMode="auto">
            <a:xfrm>
              <a:off x="930" y="3244"/>
              <a:ext cx="63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P(A</a:t>
              </a:r>
              <a:r>
                <a:rPr lang="en-US"/>
                <a:t>·</a:t>
              </a:r>
              <a:r>
                <a:rPr lang="hu-HU"/>
                <a:t>B)</a:t>
              </a:r>
            </a:p>
          </p:txBody>
        </p:sp>
        <p:sp>
          <p:nvSpPr>
            <p:cNvPr id="11321" name="Line 58"/>
            <p:cNvSpPr>
              <a:spLocks noChangeShapeType="1"/>
            </p:cNvSpPr>
            <p:nvPr/>
          </p:nvSpPr>
          <p:spPr bwMode="auto">
            <a:xfrm>
              <a:off x="998" y="3498"/>
              <a:ext cx="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22" name="Text Box 59"/>
            <p:cNvSpPr txBox="1">
              <a:spLocks noChangeArrowheads="1"/>
            </p:cNvSpPr>
            <p:nvPr/>
          </p:nvSpPr>
          <p:spPr bwMode="auto">
            <a:xfrm>
              <a:off x="999" y="3521"/>
              <a:ext cx="4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P(B)</a:t>
              </a:r>
            </a:p>
          </p:txBody>
        </p:sp>
        <p:sp>
          <p:nvSpPr>
            <p:cNvPr id="11323" name="Text Box 60"/>
            <p:cNvSpPr txBox="1">
              <a:spLocks noChangeArrowheads="1"/>
            </p:cNvSpPr>
            <p:nvPr/>
          </p:nvSpPr>
          <p:spPr bwMode="auto">
            <a:xfrm>
              <a:off x="1451" y="3385"/>
              <a:ext cx="2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=</a:t>
              </a:r>
            </a:p>
          </p:txBody>
        </p:sp>
        <p:sp>
          <p:nvSpPr>
            <p:cNvPr id="11324" name="Text Box 61"/>
            <p:cNvSpPr txBox="1">
              <a:spLocks noChangeArrowheads="1"/>
            </p:cNvSpPr>
            <p:nvPr/>
          </p:nvSpPr>
          <p:spPr bwMode="auto">
            <a:xfrm>
              <a:off x="1656" y="3249"/>
              <a:ext cx="40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0.38</a:t>
              </a:r>
            </a:p>
          </p:txBody>
        </p:sp>
        <p:sp>
          <p:nvSpPr>
            <p:cNvPr id="11325" name="Line 62"/>
            <p:cNvSpPr>
              <a:spLocks noChangeShapeType="1"/>
            </p:cNvSpPr>
            <p:nvPr/>
          </p:nvSpPr>
          <p:spPr bwMode="auto">
            <a:xfrm flipV="1">
              <a:off x="1678" y="3498"/>
              <a:ext cx="340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26" name="Text Box 63"/>
            <p:cNvSpPr txBox="1">
              <a:spLocks noChangeArrowheads="1"/>
            </p:cNvSpPr>
            <p:nvPr/>
          </p:nvSpPr>
          <p:spPr bwMode="auto">
            <a:xfrm>
              <a:off x="1679" y="3526"/>
              <a:ext cx="4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0.44</a:t>
              </a:r>
            </a:p>
          </p:txBody>
        </p:sp>
        <p:sp>
          <p:nvSpPr>
            <p:cNvPr id="11327" name="Text Box 64"/>
            <p:cNvSpPr txBox="1">
              <a:spLocks noChangeArrowheads="1"/>
            </p:cNvSpPr>
            <p:nvPr/>
          </p:nvSpPr>
          <p:spPr bwMode="auto">
            <a:xfrm>
              <a:off x="2018" y="3385"/>
              <a:ext cx="79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= 0.863</a:t>
              </a:r>
            </a:p>
          </p:txBody>
        </p:sp>
      </p:grpSp>
      <p:sp>
        <p:nvSpPr>
          <p:cNvPr id="791617" name="Text Box 65"/>
          <p:cNvSpPr txBox="1">
            <a:spLocks noChangeArrowheads="1"/>
          </p:cNvSpPr>
          <p:nvPr/>
        </p:nvSpPr>
        <p:spPr bwMode="auto">
          <a:xfrm>
            <a:off x="179388" y="5394325"/>
            <a:ext cx="3168650" cy="5905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A Bayes-tétel alkalmazásával kapjuk a P(A|B) valószínűséget!</a:t>
            </a:r>
          </a:p>
        </p:txBody>
      </p:sp>
      <p:sp>
        <p:nvSpPr>
          <p:cNvPr id="791618" name="AutoShape 66"/>
          <p:cNvSpPr>
            <a:spLocks noChangeArrowheads="1"/>
          </p:cNvSpPr>
          <p:nvPr/>
        </p:nvSpPr>
        <p:spPr bwMode="auto">
          <a:xfrm>
            <a:off x="179388" y="1376363"/>
            <a:ext cx="1871662" cy="539750"/>
          </a:xfrm>
          <a:prstGeom prst="wedgeRoundRectCallout">
            <a:avLst>
              <a:gd name="adj1" fmla="val 22097"/>
              <a:gd name="adj2" fmla="val 148528"/>
              <a:gd name="adj3" fmla="val 16667"/>
            </a:avLst>
          </a:prstGeom>
          <a:solidFill>
            <a:srgbClr val="E2E2E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sz="1200"/>
              <a:t>A teljes valószínűség-tétel alapján kaptuk!</a:t>
            </a:r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5508625" y="2960688"/>
            <a:ext cx="2519363" cy="684212"/>
            <a:chOff x="3470" y="1865"/>
            <a:chExt cx="1587" cy="431"/>
          </a:xfrm>
        </p:grpSpPr>
        <p:sp>
          <p:nvSpPr>
            <p:cNvPr id="11316" name="Text Box 67"/>
            <p:cNvSpPr txBox="1">
              <a:spLocks noChangeArrowheads="1"/>
            </p:cNvSpPr>
            <p:nvPr/>
          </p:nvSpPr>
          <p:spPr bwMode="auto">
            <a:xfrm>
              <a:off x="3719" y="1956"/>
              <a:ext cx="1338" cy="179"/>
            </a:xfrm>
            <a:prstGeom prst="rect">
              <a:avLst/>
            </a:prstGeom>
            <a:noFill/>
            <a:ln w="9525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200"/>
                <a:t>Sorrendcsere történt!</a:t>
              </a:r>
            </a:p>
          </p:txBody>
        </p:sp>
        <p:sp>
          <p:nvSpPr>
            <p:cNvPr id="11317" name="Line 68"/>
            <p:cNvSpPr>
              <a:spLocks noChangeShapeType="1"/>
            </p:cNvSpPr>
            <p:nvPr/>
          </p:nvSpPr>
          <p:spPr bwMode="auto">
            <a:xfrm flipH="1" flipV="1">
              <a:off x="3470" y="1865"/>
              <a:ext cx="249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18" name="Line 69"/>
            <p:cNvSpPr>
              <a:spLocks noChangeShapeType="1"/>
            </p:cNvSpPr>
            <p:nvPr/>
          </p:nvSpPr>
          <p:spPr bwMode="auto">
            <a:xfrm flipH="1">
              <a:off x="3470" y="2137"/>
              <a:ext cx="250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91624" name="Text Box 72"/>
          <p:cNvSpPr txBox="1">
            <a:spLocks noChangeArrowheads="1"/>
          </p:cNvSpPr>
          <p:nvPr/>
        </p:nvSpPr>
        <p:spPr bwMode="auto">
          <a:xfrm>
            <a:off x="358775" y="873125"/>
            <a:ext cx="33829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Cseréljük fel az eredeti fa oszlopait!</a:t>
            </a:r>
          </a:p>
        </p:txBody>
      </p:sp>
      <p:sp>
        <p:nvSpPr>
          <p:cNvPr id="70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7BF6AA17-2097-48DB-A744-8AEEC4C685C1}" type="slidenum">
              <a:rPr lang="hu-HU" smtClean="0"/>
              <a:pPr>
                <a:defRPr/>
              </a:pPr>
              <a:t>8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1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1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1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1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1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9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1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1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1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1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1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91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1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1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9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91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91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9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9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9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9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9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9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91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9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9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9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9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91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91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91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91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9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1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1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91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91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91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91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91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91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91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91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9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9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791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91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/>
      <p:bldP spid="791556" grpId="0"/>
      <p:bldP spid="791557" grpId="0"/>
      <p:bldP spid="791558" grpId="0"/>
      <p:bldP spid="791559" grpId="0"/>
      <p:bldP spid="791560" grpId="0" animBg="1"/>
      <p:bldP spid="791561" grpId="0"/>
      <p:bldP spid="791562" grpId="0" animBg="1"/>
      <p:bldP spid="791563" grpId="0" animBg="1"/>
      <p:bldP spid="791564" grpId="0" animBg="1"/>
      <p:bldP spid="791565" grpId="0" animBg="1"/>
      <p:bldP spid="791567" grpId="0"/>
      <p:bldP spid="791568" grpId="0" animBg="1"/>
      <p:bldP spid="791569" grpId="0" animBg="1"/>
      <p:bldP spid="791570" grpId="0" animBg="1"/>
      <p:bldP spid="791571" grpId="0" animBg="1"/>
      <p:bldP spid="791572" grpId="0"/>
      <p:bldP spid="791573" grpId="0"/>
      <p:bldP spid="791574" grpId="0" animBg="1"/>
      <p:bldP spid="791575" grpId="0" animBg="1"/>
      <p:bldP spid="791577" grpId="0" animBg="1"/>
      <p:bldP spid="791578" grpId="0" animBg="1"/>
      <p:bldP spid="791579" grpId="0" animBg="1"/>
      <p:bldP spid="791580" grpId="0"/>
      <p:bldP spid="791581" grpId="0" animBg="1"/>
      <p:bldP spid="791582" grpId="0" animBg="1"/>
      <p:bldP spid="791583" grpId="0" animBg="1"/>
      <p:bldP spid="791584" grpId="0" animBg="1"/>
      <p:bldP spid="791585" grpId="0"/>
      <p:bldP spid="791587" grpId="0" animBg="1"/>
      <p:bldP spid="791588" grpId="0"/>
      <p:bldP spid="791589" grpId="0" animBg="1"/>
      <p:bldP spid="791590" grpId="0" animBg="1"/>
      <p:bldP spid="791591" grpId="0" animBg="1"/>
      <p:bldP spid="791592" grpId="0" animBg="1"/>
      <p:bldP spid="791593" grpId="0" animBg="1"/>
      <p:bldP spid="791594" grpId="0" animBg="1"/>
      <p:bldP spid="791606" grpId="0" animBg="1"/>
      <p:bldP spid="791617" grpId="0" animBg="1"/>
      <p:bldP spid="791618" grpId="0" animBg="1"/>
      <p:bldP spid="7916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ChangeArrowheads="1"/>
          </p:cNvSpPr>
          <p:nvPr/>
        </p:nvSpPr>
        <p:spPr bwMode="auto">
          <a:xfrm>
            <a:off x="755650" y="6308725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MIK Rendszer és Szoftvertechnológia Tanszék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sp>
        <p:nvSpPr>
          <p:cNvPr id="792629" name="Rectangle 53"/>
          <p:cNvSpPr>
            <a:spLocks noChangeArrowheads="1"/>
          </p:cNvSpPr>
          <p:nvPr/>
        </p:nvSpPr>
        <p:spPr bwMode="auto">
          <a:xfrm>
            <a:off x="431800" y="2603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Feladatok teljes valószínűség- és Bayes-tételre  1.</a:t>
            </a:r>
            <a:endParaRPr lang="en-US" sz="2800" b="1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2292" name="Picture 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3036888"/>
            <a:ext cx="597535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73"/>
          <p:cNvSpPr txBox="1">
            <a:spLocks noChangeArrowheads="1"/>
          </p:cNvSpPr>
          <p:nvPr/>
        </p:nvSpPr>
        <p:spPr bwMode="auto">
          <a:xfrm>
            <a:off x="179388" y="908050"/>
            <a:ext cx="87852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Tekintsünk egy közúti szállítással foglalkozó céget vagy rendszert! A cég a vállalt szállítási kötelezettségeinek időnként a csúcsforgalom miatt nem tud eleget tenni. Ilyenkor a szállítási feladat meghiúsul, azt mondjuk, hogy a rendszer leáll. A cég a szállítással kapcsolatos feladatait 3 csoportba sorolja: </a:t>
            </a:r>
            <a:r>
              <a:rPr lang="hu-HU" sz="1600" b="1"/>
              <a:t>alacsony, közepes és magas szintű</a:t>
            </a:r>
            <a:r>
              <a:rPr lang="hu-HU" sz="1600"/>
              <a:t> szállítási kötelezettségek. Ezek a szállítás sürgősségével függnek össze. Az alábbi táblázat tartalmazza az egyes </a:t>
            </a:r>
            <a:r>
              <a:rPr lang="hu-HU" sz="1600" b="1"/>
              <a:t>kötelezettségi szintek gyakoriságai</a:t>
            </a:r>
            <a:r>
              <a:rPr lang="hu-HU" sz="1600"/>
              <a:t> alapján számolt valószínűségeket és a rendszer leállásának </a:t>
            </a:r>
            <a:r>
              <a:rPr lang="hu-HU" sz="1600" b="1"/>
              <a:t>feltételes valószínűségeit</a:t>
            </a:r>
            <a:r>
              <a:rPr lang="hu-HU" sz="1600"/>
              <a:t>, az egyes kötelezettségi szintnek megfelelő feltételek mellett  </a:t>
            </a:r>
          </a:p>
        </p:txBody>
      </p:sp>
      <p:sp>
        <p:nvSpPr>
          <p:cNvPr id="12294" name="Text Box 74"/>
          <p:cNvSpPr txBox="1">
            <a:spLocks noChangeArrowheads="1"/>
          </p:cNvSpPr>
          <p:nvPr/>
        </p:nvSpPr>
        <p:spPr bwMode="auto">
          <a:xfrm>
            <a:off x="179388" y="4719638"/>
            <a:ext cx="8785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(a) Határozzuk meg a rendszer leállásának valószínűségét! Rajzoljuk fel a feladat fa diagramját, amelyen tüntessük fel a rendszer működését is, mint a leállás ellentét eseményét!</a:t>
            </a:r>
          </a:p>
        </p:txBody>
      </p:sp>
      <p:sp>
        <p:nvSpPr>
          <p:cNvPr id="12295" name="Text Box 75"/>
          <p:cNvSpPr txBox="1">
            <a:spLocks noChangeArrowheads="1"/>
          </p:cNvSpPr>
          <p:nvPr/>
        </p:nvSpPr>
        <p:spPr bwMode="auto">
          <a:xfrm>
            <a:off x="179388" y="5440363"/>
            <a:ext cx="8785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/>
              <a:t>(b) Ha azt észlelték, hogy a rendszer leállt, akkor ezt a leállást mekkora valószínűséggel idézte elő egy közepes szintű kötelezettség? Rajzoljuk fel a feladat inverz fa diagramját!</a:t>
            </a:r>
          </a:p>
        </p:txBody>
      </p: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048375" y="-104775"/>
            <a:ext cx="30607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A teljes valószínűség - és a </a:t>
            </a:r>
            <a:r>
              <a:rPr lang="hu-HU" dirty="0" err="1" smtClean="0"/>
              <a:t>Bayes-tétel</a:t>
            </a:r>
            <a:r>
              <a:rPr lang="hu-HU" dirty="0" smtClean="0"/>
              <a:t>      </a:t>
            </a:r>
            <a:fld id="{6CED415C-1E9F-40BE-89C2-5113D7330899}" type="slidenum">
              <a:rPr lang="hu-HU" smtClean="0"/>
              <a:pPr>
                <a:defRPr/>
              </a:pPr>
              <a:t>9</a:t>
            </a:fld>
            <a:r>
              <a:rPr lang="hu-HU" dirty="0" smtClean="0"/>
              <a:t>/18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kos">
  <a:themeElements>
    <a:clrScheme name="Sarkos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arkos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rkos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kos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kos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kos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15772</TotalTime>
  <Words>2287</Words>
  <Application>Microsoft Office PowerPoint</Application>
  <PresentationFormat>Diavetítés a képernyőre (4:3 oldalarány)</PresentationFormat>
  <Paragraphs>260</Paragraphs>
  <Slides>18</Slides>
  <Notes>1</Notes>
  <HiddenSlides>0</HiddenSlides>
  <MMClips>0</MMClips>
  <ScaleCrop>false</ScaleCrop>
  <HeadingPairs>
    <vt:vector size="8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18</vt:i4>
      </vt:variant>
      <vt:variant>
        <vt:lpstr>Egyéni diasorok</vt:lpstr>
      </vt:variant>
      <vt:variant>
        <vt:i4>1</vt:i4>
      </vt:variant>
    </vt:vector>
  </HeadingPairs>
  <TitlesOfParts>
    <vt:vector size="21" baseType="lpstr">
      <vt:lpstr>Sarkos</vt:lpstr>
      <vt:lpstr>Equation</vt:lpstr>
      <vt:lpstr>Valószínűségszámítás  és statisztika  előadások</vt:lpstr>
      <vt:lpstr>Teljes valószínűség tétel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Egyéni diasor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Multimédiás eszközök használata gépészmérnökök matematika oktatásában</dc:title>
  <dc:creator>HAMORI-PERJESI</dc:creator>
  <cp:lastModifiedBy>Mippi</cp:lastModifiedBy>
  <cp:revision>1027</cp:revision>
  <dcterms:created xsi:type="dcterms:W3CDTF">2001-02-28T10:32:28Z</dcterms:created>
  <dcterms:modified xsi:type="dcterms:W3CDTF">2016-09-19T08:07:31Z</dcterms:modified>
</cp:coreProperties>
</file>