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256" r:id="rId2"/>
    <p:sldId id="298" r:id="rId3"/>
    <p:sldId id="299" r:id="rId4"/>
    <p:sldId id="335" r:id="rId5"/>
    <p:sldId id="301" r:id="rId6"/>
    <p:sldId id="305" r:id="rId7"/>
    <p:sldId id="334" r:id="rId8"/>
    <p:sldId id="303" r:id="rId9"/>
    <p:sldId id="304" r:id="rId10"/>
    <p:sldId id="307" r:id="rId11"/>
    <p:sldId id="308" r:id="rId12"/>
    <p:sldId id="309" r:id="rId13"/>
    <p:sldId id="310" r:id="rId14"/>
    <p:sldId id="311" r:id="rId15"/>
    <p:sldId id="312" r:id="rId16"/>
    <p:sldId id="315" r:id="rId17"/>
    <p:sldId id="319" r:id="rId18"/>
    <p:sldId id="320" r:id="rId19"/>
    <p:sldId id="321" r:id="rId20"/>
    <p:sldId id="322" r:id="rId21"/>
    <p:sldId id="323" r:id="rId22"/>
    <p:sldId id="324" r:id="rId23"/>
    <p:sldId id="326" r:id="rId24"/>
    <p:sldId id="327" r:id="rId25"/>
    <p:sldId id="329" r:id="rId26"/>
    <p:sldId id="331" r:id="rId27"/>
    <p:sldId id="330" r:id="rId28"/>
    <p:sldId id="336" r:id="rId29"/>
    <p:sldId id="337" r:id="rId30"/>
    <p:sldId id="338" r:id="rId31"/>
    <p:sldId id="333" r:id="rId32"/>
  </p:sldIdLst>
  <p:sldSz cx="9144000" cy="6858000" type="screen4x3"/>
  <p:notesSz cx="6648450" cy="978058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80">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BC"/>
    <a:srgbClr val="5B40FA"/>
    <a:srgbClr val="674A01"/>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5" autoAdjust="0"/>
    <p:restoredTop sz="86364" autoAdjust="0"/>
  </p:normalViewPr>
  <p:slideViewPr>
    <p:cSldViewPr>
      <p:cViewPr varScale="1">
        <p:scale>
          <a:sx n="92" d="100"/>
          <a:sy n="92" d="100"/>
        </p:scale>
        <p:origin x="1344" y="90"/>
      </p:cViewPr>
      <p:guideLst>
        <p:guide orient="horz" pos="2160"/>
        <p:guide pos="2880"/>
      </p:guideLst>
    </p:cSldViewPr>
  </p:slideViewPr>
  <p:outlineViewPr>
    <p:cViewPr>
      <p:scale>
        <a:sx n="33" d="100"/>
        <a:sy n="33" d="100"/>
      </p:scale>
      <p:origin x="0" y="22051"/>
    </p:cViewPr>
  </p:outlineViewPr>
  <p:notesTextViewPr>
    <p:cViewPr>
      <p:scale>
        <a:sx n="100" d="100"/>
        <a:sy n="100" d="100"/>
      </p:scale>
      <p:origin x="0" y="0"/>
    </p:cViewPr>
  </p:notesTextViewPr>
  <p:sorterViewPr>
    <p:cViewPr>
      <p:scale>
        <a:sx n="100" d="100"/>
        <a:sy n="100" d="100"/>
      </p:scale>
      <p:origin x="0" y="-4344"/>
    </p:cViewPr>
  </p:sorterViewPr>
  <p:notesViewPr>
    <p:cSldViewPr>
      <p:cViewPr varScale="1">
        <p:scale>
          <a:sx n="58" d="100"/>
          <a:sy n="58" d="100"/>
        </p:scale>
        <p:origin x="-1790" y="-67"/>
      </p:cViewPr>
      <p:guideLst>
        <p:guide orient="horz" pos="3080"/>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1313" cy="48895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hu-HU"/>
          </a:p>
        </p:txBody>
      </p:sp>
      <p:sp>
        <p:nvSpPr>
          <p:cNvPr id="3" name="Date Placeholder 2"/>
          <p:cNvSpPr>
            <a:spLocks noGrp="1"/>
          </p:cNvSpPr>
          <p:nvPr>
            <p:ph type="dt" sz="quarter" idx="1"/>
          </p:nvPr>
        </p:nvSpPr>
        <p:spPr>
          <a:xfrm>
            <a:off x="3765550" y="0"/>
            <a:ext cx="2881313" cy="48895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694E95CB-F295-452E-B8BA-27D80F8EDC4E}" type="datetimeFigureOut">
              <a:rPr lang="hu-HU"/>
              <a:pPr>
                <a:defRPr/>
              </a:pPr>
              <a:t>2016.11.18.</a:t>
            </a:fld>
            <a:endParaRPr lang="hu-HU"/>
          </a:p>
        </p:txBody>
      </p:sp>
      <p:sp>
        <p:nvSpPr>
          <p:cNvPr id="4" name="Footer Placeholder 3"/>
          <p:cNvSpPr>
            <a:spLocks noGrp="1"/>
          </p:cNvSpPr>
          <p:nvPr>
            <p:ph type="ftr" sz="quarter" idx="2"/>
          </p:nvPr>
        </p:nvSpPr>
        <p:spPr>
          <a:xfrm>
            <a:off x="0" y="9290050"/>
            <a:ext cx="2881313" cy="48895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hu-HU"/>
          </a:p>
        </p:txBody>
      </p:sp>
      <p:sp>
        <p:nvSpPr>
          <p:cNvPr id="5" name="Slide Number Placeholder 4"/>
          <p:cNvSpPr>
            <a:spLocks noGrp="1"/>
          </p:cNvSpPr>
          <p:nvPr>
            <p:ph type="sldNum" sz="quarter" idx="3"/>
          </p:nvPr>
        </p:nvSpPr>
        <p:spPr>
          <a:xfrm>
            <a:off x="3765550" y="9290050"/>
            <a:ext cx="2881313" cy="48895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C9C1AD95-A39E-439F-9A74-1A495A762BDE}" type="slidenum">
              <a:rPr lang="hu-HU"/>
              <a:pPr>
                <a:defRPr/>
              </a:pPr>
              <a:t>‹#›</a:t>
            </a:fld>
            <a:endParaRPr lang="hu-HU"/>
          </a:p>
        </p:txBody>
      </p:sp>
    </p:spTree>
    <p:extLst>
      <p:ext uri="{BB962C8B-B14F-4D97-AF65-F5344CB8AC3E}">
        <p14:creationId xmlns:p14="http://schemas.microsoft.com/office/powerpoint/2010/main" val="3859043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1313" cy="48895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hu-HU"/>
          </a:p>
        </p:txBody>
      </p:sp>
      <p:sp>
        <p:nvSpPr>
          <p:cNvPr id="3" name="Date Placeholder 2"/>
          <p:cNvSpPr>
            <a:spLocks noGrp="1"/>
          </p:cNvSpPr>
          <p:nvPr>
            <p:ph type="dt" idx="1"/>
          </p:nvPr>
        </p:nvSpPr>
        <p:spPr>
          <a:xfrm>
            <a:off x="3765550" y="0"/>
            <a:ext cx="2881313" cy="488950"/>
          </a:xfrm>
          <a:prstGeom prst="rect">
            <a:avLst/>
          </a:prstGeom>
        </p:spPr>
        <p:txBody>
          <a:bodyPr vert="horz" lIns="91440" tIns="45720" rIns="91440" bIns="45720" rtlCol="0"/>
          <a:lstStyle>
            <a:lvl1pPr algn="r">
              <a:defRPr sz="1200">
                <a:latin typeface="Arial" charset="0"/>
                <a:cs typeface="Arial" charset="0"/>
              </a:defRPr>
            </a:lvl1pPr>
          </a:lstStyle>
          <a:p>
            <a:pPr>
              <a:defRPr/>
            </a:pPr>
            <a:fld id="{DFA38E56-8DC3-4FC3-AEB8-A9C61ED1879E}" type="datetimeFigureOut">
              <a:rPr lang="hu-HU"/>
              <a:pPr>
                <a:defRPr/>
              </a:pPr>
              <a:t>2016.11.18.</a:t>
            </a:fld>
            <a:endParaRPr lang="hu-HU"/>
          </a:p>
        </p:txBody>
      </p:sp>
      <p:sp>
        <p:nvSpPr>
          <p:cNvPr id="4" name="Slide Image Placeholder 3"/>
          <p:cNvSpPr>
            <a:spLocks noGrp="1" noRot="1" noChangeAspect="1"/>
          </p:cNvSpPr>
          <p:nvPr>
            <p:ph type="sldImg" idx="2"/>
          </p:nvPr>
        </p:nvSpPr>
        <p:spPr>
          <a:xfrm>
            <a:off x="879475" y="733425"/>
            <a:ext cx="4889500" cy="3667125"/>
          </a:xfrm>
          <a:prstGeom prst="rect">
            <a:avLst/>
          </a:prstGeom>
          <a:noFill/>
          <a:ln w="12700">
            <a:solidFill>
              <a:prstClr val="black"/>
            </a:solidFill>
          </a:ln>
        </p:spPr>
        <p:txBody>
          <a:bodyPr vert="horz" lIns="91440" tIns="45720" rIns="91440" bIns="45720" rtlCol="0" anchor="ctr"/>
          <a:lstStyle/>
          <a:p>
            <a:pPr lvl="0"/>
            <a:endParaRPr lang="hu-HU" noProof="0" smtClean="0"/>
          </a:p>
        </p:txBody>
      </p:sp>
      <p:sp>
        <p:nvSpPr>
          <p:cNvPr id="5" name="Notes Placeholder 4"/>
          <p:cNvSpPr>
            <a:spLocks noGrp="1"/>
          </p:cNvSpPr>
          <p:nvPr>
            <p:ph type="body" sz="quarter" idx="3"/>
          </p:nvPr>
        </p:nvSpPr>
        <p:spPr>
          <a:xfrm>
            <a:off x="665163" y="4645025"/>
            <a:ext cx="5318125" cy="44021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u-HU" noProof="0" smtClean="0"/>
          </a:p>
        </p:txBody>
      </p:sp>
      <p:sp>
        <p:nvSpPr>
          <p:cNvPr id="6" name="Footer Placeholder 5"/>
          <p:cNvSpPr>
            <a:spLocks noGrp="1"/>
          </p:cNvSpPr>
          <p:nvPr>
            <p:ph type="ftr" sz="quarter" idx="4"/>
          </p:nvPr>
        </p:nvSpPr>
        <p:spPr>
          <a:xfrm>
            <a:off x="0" y="9290050"/>
            <a:ext cx="2881313" cy="48895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hu-HU"/>
          </a:p>
        </p:txBody>
      </p:sp>
      <p:sp>
        <p:nvSpPr>
          <p:cNvPr id="7" name="Slide Number Placeholder 6"/>
          <p:cNvSpPr>
            <a:spLocks noGrp="1"/>
          </p:cNvSpPr>
          <p:nvPr>
            <p:ph type="sldNum" sz="quarter" idx="5"/>
          </p:nvPr>
        </p:nvSpPr>
        <p:spPr>
          <a:xfrm>
            <a:off x="3765550" y="9290050"/>
            <a:ext cx="2881313" cy="48895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B7E1BD63-7E6B-4AAA-8F00-63594141FB4D}" type="slidenum">
              <a:rPr lang="hu-HU"/>
              <a:pPr>
                <a:defRPr/>
              </a:pPr>
              <a:t>‹#›</a:t>
            </a:fld>
            <a:endParaRPr lang="hu-HU"/>
          </a:p>
        </p:txBody>
      </p:sp>
    </p:spTree>
    <p:extLst>
      <p:ext uri="{BB962C8B-B14F-4D97-AF65-F5344CB8AC3E}">
        <p14:creationId xmlns:p14="http://schemas.microsoft.com/office/powerpoint/2010/main" val="3765775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solidFill>
                  <a:schemeClr val="bg2">
                    <a:shade val="50000"/>
                    <a:satMod val="200000"/>
                  </a:schemeClr>
                </a:solidFill>
              </a:defRPr>
            </a:lvl1pPr>
            <a:extLst/>
          </a:lstStyle>
          <a:p>
            <a:pPr>
              <a:defRPr/>
            </a:pPr>
            <a:endParaRPr lang="en-US"/>
          </a:p>
        </p:txBody>
      </p:sp>
      <p:sp>
        <p:nvSpPr>
          <p:cNvPr id="7" name="Footer Placeholder 19"/>
          <p:cNvSpPr>
            <a:spLocks noGrp="1"/>
          </p:cNvSpPr>
          <p:nvPr>
            <p:ph type="ftr" sz="quarter" idx="11"/>
          </p:nvPr>
        </p:nvSpPr>
        <p:spPr/>
        <p:txBody>
          <a:bodyPr/>
          <a:lstStyle>
            <a:lvl1pPr>
              <a:defRPr smtClean="0">
                <a:solidFill>
                  <a:schemeClr val="bg2">
                    <a:shade val="50000"/>
                    <a:satMod val="200000"/>
                  </a:schemeClr>
                </a:solidFill>
              </a:defRPr>
            </a:lvl1pPr>
            <a:extLst/>
          </a:lstStyle>
          <a:p>
            <a:pPr>
              <a:defRPr/>
            </a:pPr>
            <a:r>
              <a:rPr lang="en-US" smtClean="0"/>
              <a:t>Timár 2016</a:t>
            </a: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514CDFC3-F53C-4EB4-9DCA-A158DA0888F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2">
                    <a:shade val="50000"/>
                    <a:satMod val="200000"/>
                  </a:schemeClr>
                </a:solidFill>
              </a:defRPr>
            </a:lvl1pPr>
            <a:extLst/>
          </a:lstStyle>
          <a:p>
            <a:pPr>
              <a:defRPr/>
            </a:pPr>
            <a:endParaRPr lang="en-US"/>
          </a:p>
        </p:txBody>
      </p:sp>
      <p:sp>
        <p:nvSpPr>
          <p:cNvPr id="5" name="Footer Placeholder 4"/>
          <p:cNvSpPr>
            <a:spLocks noGrp="1"/>
          </p:cNvSpPr>
          <p:nvPr>
            <p:ph type="ftr" sz="quarter" idx="11"/>
          </p:nvPr>
        </p:nvSpPr>
        <p:spPr/>
        <p:txBody>
          <a:bodyPr/>
          <a:lstStyle>
            <a:lvl1pPr>
              <a:defRPr smtClean="0">
                <a:solidFill>
                  <a:schemeClr val="bg2">
                    <a:shade val="50000"/>
                    <a:satMod val="200000"/>
                  </a:schemeClr>
                </a:solidFill>
              </a:defRPr>
            </a:lvl1pPr>
            <a:extLst/>
          </a:lstStyle>
          <a:p>
            <a:pPr>
              <a:defRPr/>
            </a:pPr>
            <a:r>
              <a:rPr lang="en-US" smtClean="0"/>
              <a:t>Timár 2016</a:t>
            </a: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15E24B6B-E430-4EEA-AD31-25EDC2F366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2">
                    <a:shade val="50000"/>
                    <a:satMod val="200000"/>
                  </a:schemeClr>
                </a:solidFill>
              </a:defRPr>
            </a:lvl1pPr>
            <a:extLst/>
          </a:lstStyle>
          <a:p>
            <a:pPr>
              <a:defRPr/>
            </a:pPr>
            <a:endParaRPr lang="en-US"/>
          </a:p>
        </p:txBody>
      </p:sp>
      <p:sp>
        <p:nvSpPr>
          <p:cNvPr id="5" name="Footer Placeholder 4"/>
          <p:cNvSpPr>
            <a:spLocks noGrp="1"/>
          </p:cNvSpPr>
          <p:nvPr>
            <p:ph type="ftr" sz="quarter" idx="11"/>
          </p:nvPr>
        </p:nvSpPr>
        <p:spPr/>
        <p:txBody>
          <a:bodyPr/>
          <a:lstStyle>
            <a:lvl1pPr>
              <a:defRPr smtClean="0">
                <a:solidFill>
                  <a:schemeClr val="bg2">
                    <a:shade val="50000"/>
                    <a:satMod val="200000"/>
                  </a:schemeClr>
                </a:solidFill>
              </a:defRPr>
            </a:lvl1pPr>
            <a:extLst/>
          </a:lstStyle>
          <a:p>
            <a:pPr>
              <a:defRPr/>
            </a:pPr>
            <a:r>
              <a:rPr lang="en-US" smtClean="0"/>
              <a:t>Timár 2016</a:t>
            </a: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7C1DD913-0B14-425A-9CD6-4C4F1095C6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2">
                    <a:shade val="50000"/>
                    <a:satMod val="200000"/>
                  </a:schemeClr>
                </a:solidFill>
              </a:defRPr>
            </a:lvl1pPr>
            <a:extLst/>
          </a:lstStyle>
          <a:p>
            <a:pPr>
              <a:defRPr/>
            </a:pPr>
            <a:endParaRPr lang="en-US"/>
          </a:p>
        </p:txBody>
      </p:sp>
      <p:sp>
        <p:nvSpPr>
          <p:cNvPr id="5" name="Footer Placeholder 4"/>
          <p:cNvSpPr>
            <a:spLocks noGrp="1"/>
          </p:cNvSpPr>
          <p:nvPr>
            <p:ph type="ftr" sz="quarter" idx="11"/>
          </p:nvPr>
        </p:nvSpPr>
        <p:spPr/>
        <p:txBody>
          <a:bodyPr/>
          <a:lstStyle>
            <a:lvl1pPr>
              <a:defRPr smtClean="0">
                <a:solidFill>
                  <a:schemeClr val="bg2">
                    <a:shade val="50000"/>
                    <a:satMod val="200000"/>
                  </a:schemeClr>
                </a:solidFill>
              </a:defRPr>
            </a:lvl1pPr>
            <a:extLst/>
          </a:lstStyle>
          <a:p>
            <a:pPr>
              <a:defRPr/>
            </a:pPr>
            <a:r>
              <a:rPr lang="en-US" smtClean="0"/>
              <a:t>Timár 2016</a:t>
            </a: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50E7DEB9-54F3-4E4E-8058-C45B03D9344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solidFill>
                  <a:schemeClr val="bg2">
                    <a:shade val="50000"/>
                    <a:satMod val="200000"/>
                  </a:schemeClr>
                </a:solidFill>
              </a:defRPr>
            </a:lvl1pPr>
            <a:extLst/>
          </a:lstStyle>
          <a:p>
            <a:pPr>
              <a:defRPr/>
            </a:pPr>
            <a:endParaRPr lang="en-US"/>
          </a:p>
        </p:txBody>
      </p:sp>
      <p:sp>
        <p:nvSpPr>
          <p:cNvPr id="9" name="Footer Placeholder 4"/>
          <p:cNvSpPr>
            <a:spLocks noGrp="1"/>
          </p:cNvSpPr>
          <p:nvPr>
            <p:ph type="ftr" sz="quarter" idx="11"/>
          </p:nvPr>
        </p:nvSpPr>
        <p:spPr/>
        <p:txBody>
          <a:bodyPr/>
          <a:lstStyle>
            <a:lvl1pPr>
              <a:defRPr smtClean="0">
                <a:solidFill>
                  <a:schemeClr val="bg2">
                    <a:shade val="50000"/>
                    <a:satMod val="200000"/>
                  </a:schemeClr>
                </a:solidFill>
              </a:defRPr>
            </a:lvl1pPr>
            <a:extLst/>
          </a:lstStyle>
          <a:p>
            <a:pPr>
              <a:defRPr/>
            </a:pPr>
            <a:r>
              <a:rPr lang="en-US" smtClean="0"/>
              <a:t>Timár 2016</a:t>
            </a: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5E23D4B8-AD3A-40C5-AAB5-2D6F2FBC9D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chemeClr val="bg2">
                    <a:shade val="50000"/>
                    <a:satMod val="200000"/>
                  </a:schemeClr>
                </a:solidFill>
              </a:defRPr>
            </a:lvl1pPr>
            <a:extLst/>
          </a:lstStyle>
          <a:p>
            <a:pPr>
              <a:defRPr/>
            </a:pPr>
            <a:endParaRPr lang="en-US"/>
          </a:p>
        </p:txBody>
      </p:sp>
      <p:sp>
        <p:nvSpPr>
          <p:cNvPr id="6" name="Footer Placeholder 5"/>
          <p:cNvSpPr>
            <a:spLocks noGrp="1"/>
          </p:cNvSpPr>
          <p:nvPr>
            <p:ph type="ftr" sz="quarter" idx="11"/>
          </p:nvPr>
        </p:nvSpPr>
        <p:spPr/>
        <p:txBody>
          <a:bodyPr/>
          <a:lstStyle>
            <a:lvl1pPr>
              <a:defRPr smtClean="0">
                <a:solidFill>
                  <a:schemeClr val="bg2">
                    <a:shade val="50000"/>
                    <a:satMod val="200000"/>
                  </a:schemeClr>
                </a:solidFill>
              </a:defRPr>
            </a:lvl1pPr>
            <a:extLst/>
          </a:lstStyle>
          <a:p>
            <a:pPr>
              <a:defRPr/>
            </a:pPr>
            <a:r>
              <a:rPr lang="en-US" smtClean="0"/>
              <a:t>Timár 2016</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E296C8A-4403-4B4C-969D-E7C452FBDF8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schemeClr val="bg2">
                    <a:shade val="50000"/>
                    <a:satMod val="200000"/>
                  </a:schemeClr>
                </a:solidFill>
              </a:defRPr>
            </a:lvl1pPr>
            <a:extLst/>
          </a:lstStyle>
          <a:p>
            <a:pPr>
              <a:defRPr/>
            </a:pPr>
            <a:endParaRPr lang="en-US"/>
          </a:p>
        </p:txBody>
      </p:sp>
      <p:sp>
        <p:nvSpPr>
          <p:cNvPr id="8" name="Footer Placeholder 7"/>
          <p:cNvSpPr>
            <a:spLocks noGrp="1"/>
          </p:cNvSpPr>
          <p:nvPr>
            <p:ph type="ftr" sz="quarter" idx="11"/>
          </p:nvPr>
        </p:nvSpPr>
        <p:spPr/>
        <p:txBody>
          <a:bodyPr/>
          <a:lstStyle>
            <a:lvl1pPr>
              <a:defRPr smtClean="0">
                <a:solidFill>
                  <a:schemeClr val="bg2">
                    <a:shade val="50000"/>
                    <a:satMod val="200000"/>
                  </a:schemeClr>
                </a:solidFill>
              </a:defRPr>
            </a:lvl1pPr>
            <a:extLst/>
          </a:lstStyle>
          <a:p>
            <a:pPr>
              <a:defRPr/>
            </a:pPr>
            <a:r>
              <a:rPr lang="en-US" smtClean="0"/>
              <a:t>Timár 2016</a:t>
            </a: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15DD7BD9-A714-4ED1-8728-3CC6615B35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bg2">
                    <a:shade val="50000"/>
                    <a:satMod val="200000"/>
                  </a:schemeClr>
                </a:solidFill>
              </a:defRPr>
            </a:lvl1pPr>
            <a:extLst/>
          </a:lstStyle>
          <a:p>
            <a:pPr>
              <a:defRPr/>
            </a:pPr>
            <a:endParaRPr lang="en-US"/>
          </a:p>
        </p:txBody>
      </p:sp>
      <p:sp>
        <p:nvSpPr>
          <p:cNvPr id="4" name="Footer Placeholder 3"/>
          <p:cNvSpPr>
            <a:spLocks noGrp="1"/>
          </p:cNvSpPr>
          <p:nvPr>
            <p:ph type="ftr" sz="quarter" idx="11"/>
          </p:nvPr>
        </p:nvSpPr>
        <p:spPr/>
        <p:txBody>
          <a:bodyPr/>
          <a:lstStyle>
            <a:lvl1pPr>
              <a:defRPr smtClean="0">
                <a:solidFill>
                  <a:schemeClr val="bg2">
                    <a:shade val="50000"/>
                    <a:satMod val="200000"/>
                  </a:schemeClr>
                </a:solidFill>
              </a:defRPr>
            </a:lvl1pPr>
            <a:extLst/>
          </a:lstStyle>
          <a:p>
            <a:pPr>
              <a:defRPr/>
            </a:pPr>
            <a:r>
              <a:rPr lang="en-US" smtClean="0"/>
              <a:t>Timár 2016</a:t>
            </a: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71F713E9-1949-4327-B6C2-6CB7DA68B8D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solidFill>
                  <a:schemeClr val="bg2">
                    <a:shade val="50000"/>
                    <a:satMod val="200000"/>
                  </a:schemeClr>
                </a:solidFill>
              </a:defRPr>
            </a:lvl1pPr>
            <a:extLst/>
          </a:lstStyle>
          <a:p>
            <a:pPr>
              <a:defRPr/>
            </a:pPr>
            <a:endParaRPr lang="en-US"/>
          </a:p>
        </p:txBody>
      </p:sp>
      <p:sp>
        <p:nvSpPr>
          <p:cNvPr id="5" name="Footer Placeholder 2"/>
          <p:cNvSpPr>
            <a:spLocks noGrp="1"/>
          </p:cNvSpPr>
          <p:nvPr>
            <p:ph type="ftr" sz="quarter" idx="11"/>
          </p:nvPr>
        </p:nvSpPr>
        <p:spPr/>
        <p:txBody>
          <a:bodyPr/>
          <a:lstStyle>
            <a:lvl1pPr>
              <a:defRPr smtClean="0">
                <a:solidFill>
                  <a:schemeClr val="bg2">
                    <a:shade val="50000"/>
                    <a:satMod val="200000"/>
                  </a:schemeClr>
                </a:solidFill>
              </a:defRPr>
            </a:lvl1pPr>
            <a:extLst/>
          </a:lstStyle>
          <a:p>
            <a:pPr>
              <a:defRPr/>
            </a:pPr>
            <a:r>
              <a:rPr lang="en-US" smtClean="0"/>
              <a:t>Timár 2016</a:t>
            </a: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A226E41B-C1DC-44B0-849E-D7DACE7DD5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chemeClr val="bg2">
                    <a:shade val="50000"/>
                    <a:satMod val="200000"/>
                  </a:schemeClr>
                </a:solidFill>
              </a:defRPr>
            </a:lvl1pPr>
            <a:extLst/>
          </a:lstStyle>
          <a:p>
            <a:pPr>
              <a:defRPr/>
            </a:pPr>
            <a:endParaRPr lang="en-US"/>
          </a:p>
        </p:txBody>
      </p:sp>
      <p:sp>
        <p:nvSpPr>
          <p:cNvPr id="6" name="Footer Placeholder 5"/>
          <p:cNvSpPr>
            <a:spLocks noGrp="1"/>
          </p:cNvSpPr>
          <p:nvPr>
            <p:ph type="ftr" sz="quarter" idx="11"/>
          </p:nvPr>
        </p:nvSpPr>
        <p:spPr/>
        <p:txBody>
          <a:bodyPr/>
          <a:lstStyle>
            <a:lvl1pPr>
              <a:defRPr smtClean="0">
                <a:solidFill>
                  <a:schemeClr val="bg2">
                    <a:shade val="50000"/>
                    <a:satMod val="200000"/>
                  </a:schemeClr>
                </a:solidFill>
              </a:defRPr>
            </a:lvl1pPr>
            <a:extLst/>
          </a:lstStyle>
          <a:p>
            <a:pPr>
              <a:defRPr/>
            </a:pPr>
            <a:r>
              <a:rPr lang="en-US" smtClean="0"/>
              <a:t>Timár 2016</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2E464D9-8F31-4AEA-A13D-939E78E34B8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solidFill>
                  <a:schemeClr val="bg2">
                    <a:shade val="50000"/>
                    <a:satMod val="200000"/>
                  </a:schemeClr>
                </a:solidFill>
              </a:defRPr>
            </a:lvl1pPr>
            <a:extLst/>
          </a:lstStyle>
          <a:p>
            <a:pPr>
              <a:defRPr/>
            </a:pPr>
            <a:endParaRPr lang="en-US"/>
          </a:p>
        </p:txBody>
      </p:sp>
      <p:sp>
        <p:nvSpPr>
          <p:cNvPr id="9" name="Footer Placeholder 5"/>
          <p:cNvSpPr>
            <a:spLocks noGrp="1"/>
          </p:cNvSpPr>
          <p:nvPr>
            <p:ph type="ftr" sz="quarter" idx="11"/>
          </p:nvPr>
        </p:nvSpPr>
        <p:spPr/>
        <p:txBody>
          <a:bodyPr/>
          <a:lstStyle>
            <a:lvl1pPr>
              <a:defRPr smtClean="0">
                <a:solidFill>
                  <a:schemeClr val="bg2">
                    <a:shade val="50000"/>
                    <a:satMod val="200000"/>
                  </a:schemeClr>
                </a:solidFill>
              </a:defRPr>
            </a:lvl1pPr>
            <a:extLst/>
          </a:lstStyle>
          <a:p>
            <a:pPr>
              <a:defRPr/>
            </a:pPr>
            <a:r>
              <a:rPr lang="en-US" smtClean="0"/>
              <a:t>Timár 2016</a:t>
            </a: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C76668E5-0854-4007-ABE8-8B1410A0DD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70C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chemeClr>
                </a:solidFill>
                <a:latin typeface="+mn-lt"/>
                <a:cs typeface="+mn-cs"/>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smtClean="0">
                <a:solidFill>
                  <a:schemeClr val="bg2">
                    <a:shade val="50000"/>
                  </a:schemeClr>
                </a:solidFill>
                <a:effectLst/>
                <a:latin typeface="+mn-lt"/>
                <a:cs typeface="+mn-cs"/>
              </a:defRPr>
            </a:lvl1pPr>
            <a:extLst/>
          </a:lstStyle>
          <a:p>
            <a:pPr>
              <a:defRPr/>
            </a:pPr>
            <a:r>
              <a:rPr lang="en-US" smtClean="0"/>
              <a:t>Timár 2016</a:t>
            </a: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1E525269-548B-4BBF-9F5B-FA32D0B0E387}" type="slidenum">
              <a:rPr lang="en-US"/>
              <a:pPr>
                <a:defRPr/>
              </a:pPr>
              <a:t>‹#›</a:t>
            </a:fld>
            <a:endParaRPr lang="en-US">
              <a:solidFill>
                <a:schemeClr val="bg2">
                  <a:shade val="50000"/>
                </a:schemeClr>
              </a:solidFill>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hf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18"/>
        </a:defRPr>
      </a:lvl2pPr>
      <a:lvl3pPr algn="l" rtl="0" eaLnBrk="0" fontAlgn="base" hangingPunct="0">
        <a:spcBef>
          <a:spcPct val="0"/>
        </a:spcBef>
        <a:spcAft>
          <a:spcPct val="0"/>
        </a:spcAft>
        <a:defRPr sz="4300">
          <a:solidFill>
            <a:srgbClr val="572314"/>
          </a:solidFill>
          <a:latin typeface="Gill Sans MT" pitchFamily="34" charset="-18"/>
        </a:defRPr>
      </a:lvl3pPr>
      <a:lvl4pPr algn="l" rtl="0" eaLnBrk="0" fontAlgn="base" hangingPunct="0">
        <a:spcBef>
          <a:spcPct val="0"/>
        </a:spcBef>
        <a:spcAft>
          <a:spcPct val="0"/>
        </a:spcAft>
        <a:defRPr sz="4300">
          <a:solidFill>
            <a:srgbClr val="572314"/>
          </a:solidFill>
          <a:latin typeface="Gill Sans MT" pitchFamily="34" charset="-18"/>
        </a:defRPr>
      </a:lvl4pPr>
      <a:lvl5pPr algn="l" rtl="0" eaLnBrk="0" fontAlgn="base" hangingPunct="0">
        <a:spcBef>
          <a:spcPct val="0"/>
        </a:spcBef>
        <a:spcAft>
          <a:spcPct val="0"/>
        </a:spcAft>
        <a:defRPr sz="4300">
          <a:solidFill>
            <a:srgbClr val="572314"/>
          </a:solidFill>
          <a:latin typeface="Gill Sans MT" pitchFamily="34" charset="-18"/>
        </a:defRPr>
      </a:lvl5pPr>
      <a:lvl6pPr marL="457200" algn="l" rtl="0" fontAlgn="base">
        <a:spcBef>
          <a:spcPct val="0"/>
        </a:spcBef>
        <a:spcAft>
          <a:spcPct val="0"/>
        </a:spcAft>
        <a:defRPr sz="4300">
          <a:solidFill>
            <a:srgbClr val="572314"/>
          </a:solidFill>
          <a:latin typeface="Gill Sans MT" pitchFamily="34" charset="-18"/>
        </a:defRPr>
      </a:lvl6pPr>
      <a:lvl7pPr marL="914400" algn="l" rtl="0" fontAlgn="base">
        <a:spcBef>
          <a:spcPct val="0"/>
        </a:spcBef>
        <a:spcAft>
          <a:spcPct val="0"/>
        </a:spcAft>
        <a:defRPr sz="4300">
          <a:solidFill>
            <a:srgbClr val="572314"/>
          </a:solidFill>
          <a:latin typeface="Gill Sans MT" pitchFamily="34" charset="-18"/>
        </a:defRPr>
      </a:lvl7pPr>
      <a:lvl8pPr marL="1371600" algn="l" rtl="0" fontAlgn="base">
        <a:spcBef>
          <a:spcPct val="0"/>
        </a:spcBef>
        <a:spcAft>
          <a:spcPct val="0"/>
        </a:spcAft>
        <a:defRPr sz="4300">
          <a:solidFill>
            <a:srgbClr val="572314"/>
          </a:solidFill>
          <a:latin typeface="Gill Sans MT" pitchFamily="34" charset="-18"/>
        </a:defRPr>
      </a:lvl8pPr>
      <a:lvl9pPr marL="1828800" algn="l" rtl="0" fontAlgn="base">
        <a:spcBef>
          <a:spcPct val="0"/>
        </a:spcBef>
        <a:spcAft>
          <a:spcPct val="0"/>
        </a:spcAft>
        <a:defRPr sz="4300">
          <a:solidFill>
            <a:srgbClr val="572314"/>
          </a:solidFill>
          <a:latin typeface="Gill Sans MT" pitchFamily="34" charset="-18"/>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ecceengineers.eu/about/code_of_conduct.ph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asce.org/code-of-ethics/" TargetMode="External"/><Relationship Id="rId2" Type="http://schemas.openxmlformats.org/officeDocument/2006/relationships/hyperlink" Target="http://www.ecceengineers.eu/about/code_of_conduct.php" TargetMode="External"/><Relationship Id="rId1" Type="http://schemas.openxmlformats.org/officeDocument/2006/relationships/slideLayout" Target="../slideLayouts/slideLayout2.xml"/><Relationship Id="rId4" Type="http://schemas.openxmlformats.org/officeDocument/2006/relationships/hyperlink" Target="https://www.uow.edu.au/~sharonb/esd/Florencetalk-2.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bwMode="auto">
          <a:xfrm>
            <a:off x="1403350" y="764704"/>
            <a:ext cx="7407275" cy="2637308"/>
          </a:xfrm>
          <a:solidFill>
            <a:srgbClr val="0070C0"/>
          </a:solidFill>
        </p:spPr>
        <p:txBody>
          <a:bodyPr vert="horz" wrap="square" lIns="91440" tIns="45720" rIns="91440" bIns="45720" numCol="1" anchorCtr="0" compatLnSpc="1">
            <a:prstTxWarp prst="textNoShape">
              <a:avLst/>
            </a:prstTxWarp>
            <a:normAutofit fontScale="90000"/>
          </a:bodyPr>
          <a:lstStyle/>
          <a:p>
            <a:pPr eaLnBrk="1" hangingPunct="1"/>
            <a:r>
              <a:rPr lang="en-GB" sz="2000" b="1" dirty="0" smtClean="0">
                <a:solidFill>
                  <a:srgbClr val="FFFF00"/>
                </a:solidFill>
                <a:effectLst/>
                <a:latin typeface="Arial" pitchFamily="34" charset="0"/>
                <a:cs typeface="Arial" pitchFamily="34" charset="0"/>
              </a:rPr>
              <a:t>ENGINEERING ETHICS &amp; ATTITUDE                         </a:t>
            </a:r>
            <a:r>
              <a:rPr lang="hu-HU" sz="2000" b="1" dirty="0" smtClean="0">
                <a:solidFill>
                  <a:srgbClr val="FFFF00"/>
                </a:solidFill>
                <a:effectLst/>
                <a:latin typeface="Arial" pitchFamily="34" charset="0"/>
                <a:cs typeface="Arial" pitchFamily="34" charset="0"/>
              </a:rPr>
              <a:t>          </a:t>
            </a:r>
            <a:r>
              <a:rPr lang="en-GB" sz="2000" b="1" i="1" dirty="0" smtClean="0">
                <a:solidFill>
                  <a:srgbClr val="FFFF00"/>
                </a:solidFill>
                <a:effectLst/>
                <a:latin typeface="Arial" pitchFamily="34" charset="0"/>
                <a:cs typeface="Arial" pitchFamily="34" charset="0"/>
              </a:rPr>
              <a:t>Lecture </a:t>
            </a:r>
            <a:r>
              <a:rPr lang="hu-HU" sz="2000" b="1" i="1" dirty="0" smtClean="0">
                <a:solidFill>
                  <a:srgbClr val="FFFF00"/>
                </a:solidFill>
                <a:effectLst/>
                <a:latin typeface="Arial" pitchFamily="34" charset="0"/>
                <a:cs typeface="Arial" pitchFamily="34" charset="0"/>
              </a:rPr>
              <a:t>6</a:t>
            </a:r>
            <a:r>
              <a:rPr lang="en-GB" sz="2000" b="1" i="1" dirty="0" smtClean="0">
                <a:solidFill>
                  <a:srgbClr val="FFFF00"/>
                </a:solidFill>
                <a:effectLst/>
                <a:latin typeface="Arial" pitchFamily="34" charset="0"/>
                <a:cs typeface="Arial" pitchFamily="34" charset="0"/>
              </a:rPr>
              <a:t>.</a:t>
            </a:r>
            <a:r>
              <a:rPr lang="hu-HU" sz="2000" b="1" i="1" dirty="0" smtClean="0">
                <a:solidFill>
                  <a:srgbClr val="FFFF00"/>
                </a:solidFill>
                <a:effectLst/>
                <a:latin typeface="Arial" pitchFamily="34" charset="0"/>
                <a:cs typeface="Arial" pitchFamily="34" charset="0"/>
              </a:rPr>
              <a:t/>
            </a:r>
            <a:br>
              <a:rPr lang="hu-HU" sz="2000" b="1" i="1" dirty="0" smtClean="0">
                <a:solidFill>
                  <a:srgbClr val="FFFF00"/>
                </a:solidFill>
                <a:effectLst/>
                <a:latin typeface="Arial" pitchFamily="34" charset="0"/>
                <a:cs typeface="Arial" pitchFamily="34" charset="0"/>
              </a:rPr>
            </a:br>
            <a:r>
              <a:rPr lang="hu-HU" sz="2000" b="1" i="1" dirty="0" smtClean="0">
                <a:solidFill>
                  <a:srgbClr val="FFFF00"/>
                </a:solidFill>
                <a:effectLst/>
                <a:latin typeface="Arial" pitchFamily="34" charset="0"/>
                <a:cs typeface="Arial" pitchFamily="34" charset="0"/>
              </a:rPr>
              <a:t/>
            </a:r>
            <a:br>
              <a:rPr lang="hu-HU" sz="2000" b="1" i="1" dirty="0" smtClean="0">
                <a:solidFill>
                  <a:srgbClr val="FFFF00"/>
                </a:solidFill>
                <a:effectLst/>
                <a:latin typeface="Arial" pitchFamily="34" charset="0"/>
                <a:cs typeface="Arial" pitchFamily="34" charset="0"/>
              </a:rPr>
            </a:br>
            <a:r>
              <a:rPr lang="en-GB" sz="2000" b="1" i="1" dirty="0" smtClean="0">
                <a:solidFill>
                  <a:srgbClr val="FFFF00"/>
                </a:solidFill>
                <a:effectLst/>
                <a:latin typeface="Arial" pitchFamily="34" charset="0"/>
                <a:cs typeface="Arial" pitchFamily="34" charset="0"/>
              </a:rPr>
              <a:t/>
            </a:r>
            <a:br>
              <a:rPr lang="en-GB" sz="2000" b="1" i="1" dirty="0" smtClean="0">
                <a:solidFill>
                  <a:srgbClr val="FFFF00"/>
                </a:solidFill>
                <a:effectLst/>
                <a:latin typeface="Arial" pitchFamily="34" charset="0"/>
                <a:cs typeface="Arial" pitchFamily="34" charset="0"/>
              </a:rPr>
            </a:br>
            <a:r>
              <a:rPr lang="hu-HU" sz="3100" b="1" dirty="0" smtClean="0">
                <a:solidFill>
                  <a:srgbClr val="FFFF00"/>
                </a:solidFill>
                <a:effectLst/>
                <a:latin typeface="Arial" pitchFamily="34" charset="0"/>
                <a:cs typeface="Arial" pitchFamily="34" charset="0"/>
              </a:rPr>
              <a:t>MORAL PROBLEMS RELATED TO </a:t>
            </a:r>
            <a:r>
              <a:rPr lang="hu-HU" sz="3100" b="1" dirty="0" smtClean="0">
                <a:solidFill>
                  <a:srgbClr val="FFFF00"/>
                </a:solidFill>
                <a:effectLst/>
              </a:rPr>
              <a:t>SUSTAINABLE DEVELOPMENT -</a:t>
            </a:r>
            <a:br>
              <a:rPr lang="hu-HU" sz="3100" b="1" dirty="0" smtClean="0">
                <a:solidFill>
                  <a:srgbClr val="FFFF00"/>
                </a:solidFill>
                <a:effectLst/>
              </a:rPr>
            </a:br>
            <a:r>
              <a:rPr lang="hu-HU" sz="3100" b="1" dirty="0" smtClean="0">
                <a:solidFill>
                  <a:srgbClr val="FFFF00"/>
                </a:solidFill>
                <a:effectLst/>
              </a:rPr>
              <a:t>ROLE &amp; DEVELOPMENT OF CODES OF CONDUCT FOR CIVIL ENGINEERS</a:t>
            </a:r>
            <a:endParaRPr lang="en-GB" sz="3100" b="1" dirty="0" smtClean="0">
              <a:solidFill>
                <a:srgbClr val="FFFF00"/>
              </a:solidFill>
              <a:effectLst/>
              <a:latin typeface="Arial" pitchFamily="34" charset="0"/>
              <a:cs typeface="Arial" pitchFamily="34" charset="0"/>
            </a:endParaRPr>
          </a:p>
        </p:txBody>
      </p:sp>
      <p:sp>
        <p:nvSpPr>
          <p:cNvPr id="3" name="Subtitle 2"/>
          <p:cNvSpPr>
            <a:spLocks noGrp="1"/>
          </p:cNvSpPr>
          <p:nvPr>
            <p:ph type="subTitle" idx="1"/>
          </p:nvPr>
        </p:nvSpPr>
        <p:spPr>
          <a:xfrm>
            <a:off x="2124075" y="4221088"/>
            <a:ext cx="6192838" cy="2303537"/>
          </a:xfrm>
          <a:solidFill>
            <a:srgbClr val="0070C0"/>
          </a:solidFill>
        </p:spPr>
        <p:txBody>
          <a:bodyPr>
            <a:normAutofit fontScale="92500" lnSpcReduction="10000"/>
          </a:bodyPr>
          <a:lstStyle/>
          <a:p>
            <a:pPr algn="ctr" eaLnBrk="1" fontAlgn="auto" hangingPunct="1">
              <a:spcAft>
                <a:spcPts val="0"/>
              </a:spcAft>
              <a:buFont typeface="Wingdings 2"/>
              <a:buNone/>
              <a:defRPr/>
            </a:pPr>
            <a:endParaRPr lang="en-GB" b="1" dirty="0" smtClean="0">
              <a:solidFill>
                <a:schemeClr val="bg1"/>
              </a:solidFill>
              <a:latin typeface="Arial" pitchFamily="34" charset="0"/>
              <a:cs typeface="Arial" pitchFamily="34" charset="0"/>
            </a:endParaRPr>
          </a:p>
          <a:p>
            <a:pPr algn="ctr" eaLnBrk="1" fontAlgn="auto" hangingPunct="1">
              <a:spcAft>
                <a:spcPts val="0"/>
              </a:spcAft>
              <a:defRPr/>
            </a:pPr>
            <a:r>
              <a:rPr lang="en-GB" b="1" dirty="0" smtClean="0">
                <a:solidFill>
                  <a:schemeClr val="bg1"/>
                </a:solidFill>
                <a:latin typeface="Arial" pitchFamily="34" charset="0"/>
                <a:cs typeface="Arial" pitchFamily="34" charset="0"/>
              </a:rPr>
              <a:t>Dr. András Timár </a:t>
            </a:r>
          </a:p>
          <a:p>
            <a:pPr algn="ctr" eaLnBrk="1" fontAlgn="auto" hangingPunct="1">
              <a:spcAft>
                <a:spcPts val="0"/>
              </a:spcAft>
              <a:buFont typeface="Wingdings 2"/>
              <a:buNone/>
              <a:defRPr/>
            </a:pPr>
            <a:r>
              <a:rPr lang="en-GB" sz="1200" b="1" dirty="0" smtClean="0">
                <a:solidFill>
                  <a:schemeClr val="bg1"/>
                </a:solidFill>
                <a:latin typeface="Arial" pitchFamily="34" charset="0"/>
                <a:cs typeface="Arial" pitchFamily="34" charset="0"/>
              </a:rPr>
              <a:t>professor emeritus</a:t>
            </a:r>
          </a:p>
          <a:p>
            <a:pPr algn="ctr" eaLnBrk="1" fontAlgn="auto" hangingPunct="1">
              <a:spcAft>
                <a:spcPts val="0"/>
              </a:spcAft>
              <a:buFont typeface="Wingdings 2"/>
              <a:buNone/>
              <a:defRPr/>
            </a:pPr>
            <a:endParaRPr lang="en-GB" sz="1100" b="1" dirty="0" smtClean="0">
              <a:solidFill>
                <a:schemeClr val="bg1"/>
              </a:solidFill>
              <a:latin typeface="Arial" pitchFamily="34" charset="0"/>
              <a:cs typeface="Arial" pitchFamily="34" charset="0"/>
            </a:endParaRPr>
          </a:p>
          <a:p>
            <a:pPr algn="ctr" eaLnBrk="1" fontAlgn="auto" hangingPunct="1">
              <a:spcAft>
                <a:spcPts val="0"/>
              </a:spcAft>
              <a:buFont typeface="Wingdings 2"/>
              <a:buNone/>
              <a:defRPr/>
            </a:pPr>
            <a:r>
              <a:rPr lang="en-GB" sz="2000" b="1" dirty="0" smtClean="0">
                <a:solidFill>
                  <a:schemeClr val="bg1"/>
                </a:solidFill>
                <a:latin typeface="Arial" pitchFamily="34" charset="0"/>
                <a:cs typeface="Arial" pitchFamily="34" charset="0"/>
              </a:rPr>
              <a:t>University of Pécs, Hungary </a:t>
            </a:r>
          </a:p>
          <a:p>
            <a:pPr algn="ctr" eaLnBrk="1" fontAlgn="auto" hangingPunct="1">
              <a:spcAft>
                <a:spcPts val="0"/>
              </a:spcAft>
              <a:buFont typeface="Wingdings 2"/>
              <a:buNone/>
              <a:defRPr/>
            </a:pPr>
            <a:r>
              <a:rPr lang="en-GB" sz="2000" b="1" dirty="0" smtClean="0">
                <a:solidFill>
                  <a:schemeClr val="bg1"/>
                </a:solidFill>
                <a:latin typeface="Arial" pitchFamily="34" charset="0"/>
                <a:cs typeface="Arial" pitchFamily="34" charset="0"/>
              </a:rPr>
              <a:t>Faculty of Engineering and Information Technology</a:t>
            </a:r>
          </a:p>
          <a:p>
            <a:pPr algn="ctr" eaLnBrk="1" fontAlgn="auto" hangingPunct="1">
              <a:spcAft>
                <a:spcPts val="0"/>
              </a:spcAft>
              <a:buFont typeface="Wingdings 2"/>
              <a:buNone/>
              <a:defRPr/>
            </a:pPr>
            <a:r>
              <a:rPr lang="en-GB" sz="2000" b="1" dirty="0" smtClean="0">
                <a:solidFill>
                  <a:schemeClr val="bg1"/>
                </a:solidFill>
                <a:latin typeface="Arial" pitchFamily="34" charset="0"/>
                <a:cs typeface="Arial" pitchFamily="34" charset="0"/>
              </a:rPr>
              <a:t>2016</a:t>
            </a:r>
          </a:p>
          <a:p>
            <a:pPr algn="ctr" eaLnBrk="1" fontAlgn="auto" hangingPunct="1">
              <a:spcAft>
                <a:spcPts val="0"/>
              </a:spcAft>
              <a:buFont typeface="Wingdings 2"/>
              <a:buNone/>
              <a:defRPr/>
            </a:pPr>
            <a:endParaRPr lang="en-GB" dirty="0" smtClean="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435100" y="1447800"/>
            <a:ext cx="7499350" cy="4933528"/>
          </a:xfrm>
        </p:spPr>
        <p:txBody>
          <a:bodyPr/>
          <a:lstStyle/>
          <a:p>
            <a:pPr>
              <a:buNone/>
            </a:pPr>
            <a:endParaRPr lang="en-GB" sz="500" b="1" smtClean="0">
              <a:latin typeface="Arial" pitchFamily="34" charset="0"/>
              <a:cs typeface="Arial" pitchFamily="34" charset="0"/>
            </a:endParaRPr>
          </a:p>
          <a:p>
            <a:r>
              <a:rPr lang="en-GB" sz="2200" b="1" smtClean="0">
                <a:latin typeface="Arial" pitchFamily="34" charset="0"/>
                <a:cs typeface="Arial" pitchFamily="34" charset="0"/>
              </a:rPr>
              <a:t>Serial crises experienced in the modern era have changed our </a:t>
            </a:r>
            <a:r>
              <a:rPr lang="en-GB" sz="2200" b="1" i="1" smtClean="0">
                <a:solidFill>
                  <a:srgbClr val="FF0000"/>
                </a:solidFill>
                <a:latin typeface="Arial" pitchFamily="34" charset="0"/>
                <a:cs typeface="Arial" pitchFamily="34" charset="0"/>
              </a:rPr>
              <a:t>traditional relation </a:t>
            </a:r>
            <a:r>
              <a:rPr lang="en-GB" sz="2200" b="1" smtClean="0">
                <a:latin typeface="Arial" pitchFamily="34" charset="0"/>
                <a:cs typeface="Arial" pitchFamily="34" charset="0"/>
              </a:rPr>
              <a:t>to technology (i. e. </a:t>
            </a:r>
            <a:r>
              <a:rPr lang="en-GB" sz="2200" b="1" i="1" smtClean="0">
                <a:latin typeface="Arial" pitchFamily="34" charset="0"/>
                <a:cs typeface="Arial" pitchFamily="34" charset="0"/>
              </a:rPr>
              <a:t>„scientists discover new products and methods, engineers create, industry produces, while we easily using them”</a:t>
            </a:r>
            <a:r>
              <a:rPr lang="en-GB" sz="2200" b="1" smtClean="0">
                <a:latin typeface="Arial" pitchFamily="34" charset="0"/>
                <a:cs typeface="Arial" pitchFamily="34" charset="0"/>
              </a:rPr>
              <a:t>)</a:t>
            </a:r>
          </a:p>
          <a:p>
            <a:r>
              <a:rPr lang="en-GB" sz="2200" b="1" smtClean="0">
                <a:latin typeface="Arial" pitchFamily="34" charset="0"/>
                <a:cs typeface="Arial" pitchFamily="34" charset="0"/>
              </a:rPr>
              <a:t>Seeing damages caused by serious natural and technical disasters, or negligence of environmental protection remain </a:t>
            </a:r>
            <a:r>
              <a:rPr lang="en-GB" sz="2200" b="1" i="1" smtClean="0">
                <a:solidFill>
                  <a:srgbClr val="FF0000"/>
                </a:solidFill>
                <a:latin typeface="Arial" pitchFamily="34" charset="0"/>
                <a:cs typeface="Arial" pitchFamily="34" charset="0"/>
              </a:rPr>
              <a:t>unrepaired</a:t>
            </a:r>
            <a:r>
              <a:rPr lang="en-GB" sz="2200" b="1" smtClean="0">
                <a:latin typeface="Arial" pitchFamily="34" charset="0"/>
                <a:cs typeface="Arial" pitchFamily="34" charset="0"/>
              </a:rPr>
              <a:t>, or </a:t>
            </a:r>
            <a:r>
              <a:rPr lang="en-GB" sz="2200" b="1" i="1" smtClean="0">
                <a:solidFill>
                  <a:srgbClr val="FF0000"/>
                </a:solidFill>
                <a:latin typeface="Arial" pitchFamily="34" charset="0"/>
                <a:cs typeface="Arial" pitchFamily="34" charset="0"/>
              </a:rPr>
              <a:t>irreparable</a:t>
            </a:r>
            <a:r>
              <a:rPr lang="en-GB" sz="2200" b="1" smtClean="0">
                <a:latin typeface="Arial" pitchFamily="34" charset="0"/>
                <a:cs typeface="Arial" pitchFamily="34" charset="0"/>
              </a:rPr>
              <a:t>, public opinion became more and more </a:t>
            </a:r>
            <a:r>
              <a:rPr lang="en-GB" sz="2200" b="1" i="1" smtClean="0">
                <a:solidFill>
                  <a:srgbClr val="FF0000"/>
                </a:solidFill>
                <a:latin typeface="Arial" pitchFamily="34" charset="0"/>
                <a:cs typeface="Arial" pitchFamily="34" charset="0"/>
              </a:rPr>
              <a:t>critical</a:t>
            </a:r>
            <a:r>
              <a:rPr lang="en-GB" sz="2200" b="1" smtClean="0">
                <a:latin typeface="Arial" pitchFamily="34" charset="0"/>
                <a:cs typeface="Arial" pitchFamily="34" charset="0"/>
              </a:rPr>
              <a:t> and </a:t>
            </a:r>
            <a:r>
              <a:rPr lang="en-GB" sz="2200" b="1" i="1" smtClean="0">
                <a:solidFill>
                  <a:srgbClr val="FF0000"/>
                </a:solidFill>
                <a:latin typeface="Arial" pitchFamily="34" charset="0"/>
                <a:cs typeface="Arial" pitchFamily="34" charset="0"/>
              </a:rPr>
              <a:t>sceptical</a:t>
            </a:r>
            <a:r>
              <a:rPr lang="en-GB" sz="2200" b="1" smtClean="0">
                <a:latin typeface="Arial" pitchFamily="34" charset="0"/>
                <a:cs typeface="Arial" pitchFamily="34" charset="0"/>
              </a:rPr>
              <a:t> towards technical development, outstan-ding knowledge and professionalism (populism)</a:t>
            </a:r>
          </a:p>
          <a:p>
            <a:r>
              <a:rPr lang="en-GB" sz="2200" b="1" smtClean="0">
                <a:latin typeface="Arial" pitchFamily="34" charset="0"/>
                <a:cs typeface="Arial" pitchFamily="34" charset="0"/>
              </a:rPr>
              <a:t>An engineer's inherent interaction with society and societal needs leads naturally to her/his </a:t>
            </a:r>
            <a:r>
              <a:rPr lang="en-GB" sz="2200" b="1" i="1" smtClean="0">
                <a:solidFill>
                  <a:srgbClr val="FF0000"/>
                </a:solidFill>
                <a:latin typeface="Arial" pitchFamily="34" charset="0"/>
                <a:cs typeface="Arial" pitchFamily="34" charset="0"/>
              </a:rPr>
              <a:t>professional</a:t>
            </a:r>
            <a:r>
              <a:rPr lang="en-GB" sz="2200" b="1" smtClean="0">
                <a:latin typeface="Arial" pitchFamily="34" charset="0"/>
                <a:cs typeface="Arial" pitchFamily="34" charset="0"/>
              </a:rPr>
              <a:t> and </a:t>
            </a:r>
            <a:r>
              <a:rPr lang="en-GB" sz="2200" b="1" i="1" smtClean="0">
                <a:solidFill>
                  <a:srgbClr val="FF0000"/>
                </a:solidFill>
                <a:latin typeface="Arial" pitchFamily="34" charset="0"/>
                <a:cs typeface="Arial" pitchFamily="34" charset="0"/>
              </a:rPr>
              <a:t>moral responsibility </a:t>
            </a:r>
            <a:r>
              <a:rPr lang="en-GB" sz="2200" b="1" smtClean="0">
                <a:latin typeface="Arial" pitchFamily="34" charset="0"/>
                <a:cs typeface="Arial" pitchFamily="34" charset="0"/>
              </a:rPr>
              <a:t>to society</a:t>
            </a:r>
            <a:endParaRPr lang="en-GB" sz="2200" b="1">
              <a:latin typeface="Arial" pitchFamily="34" charset="0"/>
              <a:cs typeface="Arial" pitchFamily="34" charset="0"/>
            </a:endParaRPr>
          </a:p>
        </p:txBody>
      </p:sp>
      <p:sp>
        <p:nvSpPr>
          <p:cNvPr id="4" name="Élőláb helye 3"/>
          <p:cNvSpPr>
            <a:spLocks noGrp="1"/>
          </p:cNvSpPr>
          <p:nvPr>
            <p:ph type="ftr" sz="quarter" idx="11"/>
          </p:nvPr>
        </p:nvSpPr>
        <p:spPr/>
        <p:txBody>
          <a:bodyPr/>
          <a:lstStyle/>
          <a:p>
            <a:pPr>
              <a:defRPr/>
            </a:pPr>
            <a:r>
              <a:rPr lang="en-US" smtClean="0"/>
              <a:t>Timár 2016</a:t>
            </a:r>
            <a:endParaRPr lang="en-US"/>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10</a:t>
            </a:fld>
            <a:endParaRPr lang="en-US"/>
          </a:p>
        </p:txBody>
      </p:sp>
      <p:sp>
        <p:nvSpPr>
          <p:cNvPr id="6" name="Cím 1"/>
          <p:cNvSpPr>
            <a:spLocks noGrp="1"/>
          </p:cNvSpPr>
          <p:nvPr>
            <p:ph type="title"/>
          </p:nvPr>
        </p:nvSpPr>
        <p:spPr>
          <a:xfrm>
            <a:off x="1435100" y="274638"/>
            <a:ext cx="7499350" cy="1143000"/>
          </a:xfrm>
          <a:solidFill>
            <a:srgbClr val="0070C0"/>
          </a:solidFill>
          <a:ln>
            <a:solidFill>
              <a:srgbClr val="FFC000"/>
            </a:solidFill>
          </a:ln>
        </p:spPr>
        <p:txBody>
          <a:bodyPr>
            <a:normAutofit/>
          </a:bodyPr>
          <a:lstStyle/>
          <a:p>
            <a:r>
              <a:rPr lang="hu-HU" sz="4000" b="1" dirty="0" smtClean="0">
                <a:solidFill>
                  <a:srgbClr val="FFFF00"/>
                </a:solidFill>
                <a:effectLst/>
                <a:latin typeface="Arial" pitchFamily="34" charset="0"/>
                <a:cs typeface="Arial" pitchFamily="34" charset="0"/>
              </a:rPr>
              <a:t>ENGINEER’S ACTIVITIES       </a:t>
            </a:r>
            <a:r>
              <a:rPr lang="hu-HU" sz="2400" b="1" dirty="0" smtClean="0">
                <a:solidFill>
                  <a:srgbClr val="FFFF00"/>
                </a:solidFill>
                <a:effectLst/>
                <a:latin typeface="Arial" pitchFamily="34" charset="0"/>
                <a:cs typeface="Arial" pitchFamily="34" charset="0"/>
              </a:rPr>
              <a:t>2</a:t>
            </a:r>
            <a:endParaRPr lang="en-GB" sz="2400" b="1" dirty="0">
              <a:solidFill>
                <a:srgbClr val="FFFF00"/>
              </a:solidFill>
              <a:effectLst/>
              <a:latin typeface="Arial" pitchFamily="34" charset="0"/>
              <a:cs typeface="Arial" pitchFamily="34" charset="0"/>
            </a:endParaRPr>
          </a:p>
        </p:txBody>
      </p:sp>
      <p:pic>
        <p:nvPicPr>
          <p:cNvPr id="21506" name="Picture 2" descr="http://s1.e-monsite.com/2009/02/02/01/91075173tchernobyl-accident-1-jpg.jpg"/>
          <p:cNvPicPr>
            <a:picLocks noChangeAspect="1" noChangeArrowheads="1"/>
          </p:cNvPicPr>
          <p:nvPr/>
        </p:nvPicPr>
        <p:blipFill>
          <a:blip r:embed="rId2" cstate="print"/>
          <a:srcRect/>
          <a:stretch>
            <a:fillRect/>
          </a:stretch>
        </p:blipFill>
        <p:spPr bwMode="auto">
          <a:xfrm>
            <a:off x="107504" y="2560010"/>
            <a:ext cx="1408012" cy="1822133"/>
          </a:xfrm>
          <a:prstGeom prst="rect">
            <a:avLst/>
          </a:prstGeom>
          <a:noFill/>
          <a:ln>
            <a:solidFill>
              <a:schemeClr val="tx1"/>
            </a:solidFill>
          </a:ln>
        </p:spPr>
      </p:pic>
      <p:pic>
        <p:nvPicPr>
          <p:cNvPr id="21508" name="Picture 4" descr="https://i.ytimg.com/vi/zwk_53DEp44/hqdefault.jpg"/>
          <p:cNvPicPr>
            <a:picLocks noChangeAspect="1" noChangeArrowheads="1"/>
          </p:cNvPicPr>
          <p:nvPr/>
        </p:nvPicPr>
        <p:blipFill>
          <a:blip r:embed="rId3" cstate="print"/>
          <a:srcRect l="38762" t="13683" r="7689" b="8618"/>
          <a:stretch>
            <a:fillRect/>
          </a:stretch>
        </p:blipFill>
        <p:spPr bwMode="auto">
          <a:xfrm>
            <a:off x="107504" y="4581128"/>
            <a:ext cx="1389560" cy="1512168"/>
          </a:xfrm>
          <a:prstGeom prst="rect">
            <a:avLst/>
          </a:prstGeom>
          <a:noFill/>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435100" y="1447800"/>
            <a:ext cx="7499350" cy="5005536"/>
          </a:xfrm>
        </p:spPr>
        <p:txBody>
          <a:bodyPr/>
          <a:lstStyle/>
          <a:p>
            <a:pPr>
              <a:buNone/>
            </a:pPr>
            <a:endParaRPr lang="en-GB" sz="1000" b="1" dirty="0" smtClean="0">
              <a:latin typeface="Arial" pitchFamily="34" charset="0"/>
              <a:cs typeface="Arial" pitchFamily="34" charset="0"/>
            </a:endParaRPr>
          </a:p>
          <a:p>
            <a:r>
              <a:rPr lang="en-GB" sz="2200" b="1" dirty="0" smtClean="0">
                <a:latin typeface="Arial" pitchFamily="34" charset="0"/>
                <a:cs typeface="Arial" pitchFamily="34" charset="0"/>
              </a:rPr>
              <a:t>This critical attitude of the public must encourage engineers to </a:t>
            </a:r>
            <a:r>
              <a:rPr lang="en-GB" sz="2200" b="1" i="1" dirty="0" smtClean="0">
                <a:solidFill>
                  <a:srgbClr val="FF0000"/>
                </a:solidFill>
                <a:latin typeface="Arial" pitchFamily="34" charset="0"/>
                <a:cs typeface="Arial" pitchFamily="34" charset="0"/>
              </a:rPr>
              <a:t>extend their activities </a:t>
            </a:r>
            <a:r>
              <a:rPr lang="en-GB" sz="2200" b="1" dirty="0" smtClean="0">
                <a:latin typeface="Arial" pitchFamily="34" charset="0"/>
                <a:cs typeface="Arial" pitchFamily="34" charset="0"/>
              </a:rPr>
              <a:t>beyond boundaries (in the narrow sense) of the development and implementation of technology</a:t>
            </a:r>
          </a:p>
          <a:p>
            <a:pPr>
              <a:buNone/>
            </a:pPr>
            <a:endParaRPr lang="en-GB" sz="1000" b="1" dirty="0" smtClean="0">
              <a:latin typeface="Arial" pitchFamily="34" charset="0"/>
              <a:cs typeface="Arial" pitchFamily="34" charset="0"/>
            </a:endParaRPr>
          </a:p>
          <a:p>
            <a:r>
              <a:rPr lang="en-GB" sz="2200" b="1" dirty="0" smtClean="0">
                <a:latin typeface="Arial" pitchFamily="34" charset="0"/>
                <a:cs typeface="Arial" pitchFamily="34" charset="0"/>
              </a:rPr>
              <a:t>Besides the products and services created and provided, an engineer should consider also their </a:t>
            </a:r>
            <a:r>
              <a:rPr lang="en-GB" sz="2200" b="1" i="1" dirty="0" smtClean="0">
                <a:solidFill>
                  <a:srgbClr val="FF0000"/>
                </a:solidFill>
                <a:latin typeface="Arial" pitchFamily="34" charset="0"/>
                <a:cs typeface="Arial" pitchFamily="34" charset="0"/>
              </a:rPr>
              <a:t>relationships</a:t>
            </a:r>
            <a:r>
              <a:rPr lang="en-GB" sz="2200" b="1" dirty="0" smtClean="0">
                <a:latin typeface="Arial" pitchFamily="34" charset="0"/>
                <a:cs typeface="Arial" pitchFamily="34" charset="0"/>
              </a:rPr>
              <a:t> to and </a:t>
            </a:r>
            <a:r>
              <a:rPr lang="en-GB" sz="2200" b="1" i="1" dirty="0" smtClean="0">
                <a:solidFill>
                  <a:srgbClr val="FF0000"/>
                </a:solidFill>
                <a:latin typeface="Arial" pitchFamily="34" charset="0"/>
                <a:cs typeface="Arial" pitchFamily="34" charset="0"/>
              </a:rPr>
              <a:t>interactions </a:t>
            </a:r>
            <a:r>
              <a:rPr lang="en-GB" sz="2200" b="1" dirty="0" smtClean="0">
                <a:latin typeface="Arial" pitchFamily="34" charset="0"/>
                <a:cs typeface="Arial" pitchFamily="34" charset="0"/>
              </a:rPr>
              <a:t>with actual social, political, economic and environmental conditions</a:t>
            </a:r>
          </a:p>
          <a:p>
            <a:pPr>
              <a:buNone/>
            </a:pPr>
            <a:endParaRPr lang="en-GB" sz="1000" b="1" dirty="0" smtClean="0">
              <a:latin typeface="Arial" pitchFamily="34" charset="0"/>
              <a:cs typeface="Arial" pitchFamily="34" charset="0"/>
            </a:endParaRPr>
          </a:p>
          <a:p>
            <a:r>
              <a:rPr lang="en-GB" sz="2200" b="1" dirty="0" smtClean="0">
                <a:latin typeface="Arial" pitchFamily="34" charset="0"/>
                <a:cs typeface="Arial" pitchFamily="34" charset="0"/>
              </a:rPr>
              <a:t>During her/his creative activities an engineer integrates various technical, economic, social and environmental components into a complex system, </a:t>
            </a:r>
            <a:r>
              <a:rPr lang="en-GB" sz="2200" b="1" i="1" dirty="0" smtClean="0">
                <a:solidFill>
                  <a:srgbClr val="FF0000"/>
                </a:solidFill>
                <a:latin typeface="Arial" pitchFamily="34" charset="0"/>
                <a:cs typeface="Arial" pitchFamily="34" charset="0"/>
              </a:rPr>
              <a:t>accepting moral responsibility</a:t>
            </a:r>
          </a:p>
          <a:p>
            <a:endParaRPr lang="en-GB" sz="2200" b="1" dirty="0" smtClean="0">
              <a:latin typeface="Arial" pitchFamily="34" charset="0"/>
              <a:cs typeface="Arial" pitchFamily="34" charset="0"/>
            </a:endParaRPr>
          </a:p>
        </p:txBody>
      </p:sp>
      <p:sp>
        <p:nvSpPr>
          <p:cNvPr id="4" name="Élőláb helye 3"/>
          <p:cNvSpPr>
            <a:spLocks noGrp="1"/>
          </p:cNvSpPr>
          <p:nvPr>
            <p:ph type="ftr" sz="quarter" idx="11"/>
          </p:nvPr>
        </p:nvSpPr>
        <p:spPr/>
        <p:txBody>
          <a:bodyPr/>
          <a:lstStyle/>
          <a:p>
            <a:pPr>
              <a:defRPr/>
            </a:pPr>
            <a:r>
              <a:rPr lang="en-US" smtClean="0"/>
              <a:t>Timár 2016</a:t>
            </a:r>
            <a:endParaRPr lang="en-US"/>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11</a:t>
            </a:fld>
            <a:endParaRPr lang="en-US"/>
          </a:p>
        </p:txBody>
      </p:sp>
      <p:sp>
        <p:nvSpPr>
          <p:cNvPr id="6" name="Cím 1"/>
          <p:cNvSpPr>
            <a:spLocks noGrp="1"/>
          </p:cNvSpPr>
          <p:nvPr>
            <p:ph type="title"/>
          </p:nvPr>
        </p:nvSpPr>
        <p:spPr>
          <a:xfrm>
            <a:off x="1435100" y="274638"/>
            <a:ext cx="7499350" cy="1143000"/>
          </a:xfrm>
          <a:solidFill>
            <a:srgbClr val="0070C0"/>
          </a:solidFill>
          <a:ln>
            <a:solidFill>
              <a:srgbClr val="FFC000"/>
            </a:solidFill>
          </a:ln>
        </p:spPr>
        <p:txBody>
          <a:bodyPr>
            <a:normAutofit/>
          </a:bodyPr>
          <a:lstStyle/>
          <a:p>
            <a:r>
              <a:rPr lang="hu-HU" sz="4000" b="1" dirty="0" smtClean="0">
                <a:solidFill>
                  <a:srgbClr val="FFFF00"/>
                </a:solidFill>
                <a:effectLst/>
                <a:latin typeface="Arial" pitchFamily="34" charset="0"/>
                <a:cs typeface="Arial" pitchFamily="34" charset="0"/>
              </a:rPr>
              <a:t>ENGINEER’S ACTIVITIES       </a:t>
            </a:r>
            <a:r>
              <a:rPr lang="hu-HU" sz="2400" b="1" dirty="0" smtClean="0">
                <a:solidFill>
                  <a:srgbClr val="FFFF00"/>
                </a:solidFill>
                <a:effectLst/>
                <a:latin typeface="Arial" pitchFamily="34" charset="0"/>
                <a:cs typeface="Arial" pitchFamily="34" charset="0"/>
              </a:rPr>
              <a:t>3</a:t>
            </a:r>
            <a:endParaRPr lang="en-GB" sz="2400" b="1" dirty="0">
              <a:solidFill>
                <a:srgbClr val="FFFF00"/>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rgbClr val="FFC000"/>
            </a:solidFill>
          </a:ln>
        </p:spPr>
        <p:txBody>
          <a:bodyPr>
            <a:normAutofit/>
          </a:bodyPr>
          <a:lstStyle/>
          <a:p>
            <a:r>
              <a:rPr lang="hu-HU" sz="4000" b="1" dirty="0" smtClean="0">
                <a:solidFill>
                  <a:srgbClr val="FFFF00"/>
                </a:solidFill>
                <a:effectLst/>
                <a:latin typeface="Arial" pitchFamily="34" charset="0"/>
                <a:cs typeface="Arial" pitchFamily="34" charset="0"/>
              </a:rPr>
              <a:t>CHANGING ROLES</a:t>
            </a:r>
            <a:endParaRPr lang="en-GB" sz="4000" b="1" dirty="0">
              <a:solidFill>
                <a:srgbClr val="FFFF00"/>
              </a:solidFill>
              <a:effectLst/>
              <a:latin typeface="Arial" pitchFamily="34" charset="0"/>
              <a:cs typeface="Arial" pitchFamily="34" charset="0"/>
            </a:endParaRPr>
          </a:p>
        </p:txBody>
      </p:sp>
      <p:sp>
        <p:nvSpPr>
          <p:cNvPr id="3" name="Tartalom helye 2"/>
          <p:cNvSpPr>
            <a:spLocks noGrp="1"/>
          </p:cNvSpPr>
          <p:nvPr>
            <p:ph idx="1"/>
          </p:nvPr>
        </p:nvSpPr>
        <p:spPr>
          <a:xfrm>
            <a:off x="1435100" y="1447800"/>
            <a:ext cx="7499350" cy="4933528"/>
          </a:xfrm>
        </p:spPr>
        <p:txBody>
          <a:bodyPr/>
          <a:lstStyle/>
          <a:p>
            <a:pPr>
              <a:buNone/>
            </a:pPr>
            <a:endParaRPr lang="en-GB" sz="1000" b="1" smtClean="0">
              <a:latin typeface="Arial" pitchFamily="34" charset="0"/>
              <a:cs typeface="Arial" pitchFamily="34" charset="0"/>
            </a:endParaRPr>
          </a:p>
          <a:p>
            <a:r>
              <a:rPr lang="en-GB" sz="2200" b="1" smtClean="0">
                <a:latin typeface="Arial" pitchFamily="34" charset="0"/>
                <a:cs typeface="Arial" pitchFamily="34" charset="0"/>
              </a:rPr>
              <a:t>Due to competing, or mutually excluding </a:t>
            </a:r>
            <a:r>
              <a:rPr lang="en-GB" sz="2200" b="1" smtClean="0">
                <a:solidFill>
                  <a:srgbClr val="FF0000"/>
                </a:solidFill>
                <a:latin typeface="Arial" pitchFamily="34" charset="0"/>
                <a:cs typeface="Arial" pitchFamily="34" charset="0"/>
              </a:rPr>
              <a:t>expecta-tions </a:t>
            </a:r>
            <a:r>
              <a:rPr lang="en-GB" sz="2200" b="1" smtClean="0">
                <a:latin typeface="Arial" pitchFamily="34" charset="0"/>
                <a:cs typeface="Arial" pitchFamily="34" charset="0"/>
              </a:rPr>
              <a:t>about the future, the future itself becomes </a:t>
            </a:r>
            <a:r>
              <a:rPr lang="en-GB" sz="2200" b="1" smtClean="0">
                <a:solidFill>
                  <a:srgbClr val="FF0000"/>
                </a:solidFill>
                <a:latin typeface="Arial" pitchFamily="34" charset="0"/>
                <a:cs typeface="Arial" pitchFamily="34" charset="0"/>
              </a:rPr>
              <a:t>highly uncertain</a:t>
            </a:r>
            <a:r>
              <a:rPr lang="en-GB" sz="2200" b="1" smtClean="0">
                <a:latin typeface="Arial" pitchFamily="34" charset="0"/>
                <a:cs typeface="Arial" pitchFamily="34" charset="0"/>
              </a:rPr>
              <a:t>, i. e. not only events could not be forseen, but there are serious differences between opinions about their features and impacts as well</a:t>
            </a:r>
          </a:p>
          <a:p>
            <a:r>
              <a:rPr lang="en-GB" sz="2200" b="1" smtClean="0">
                <a:latin typeface="Arial" pitchFamily="34" charset="0"/>
                <a:cs typeface="Arial" pitchFamily="34" charset="0"/>
              </a:rPr>
              <a:t>In democracies with functioning market economies highly educated people has no </a:t>
            </a:r>
            <a:r>
              <a:rPr lang="en-GB" sz="2200" b="1" smtClean="0">
                <a:solidFill>
                  <a:srgbClr val="FF0000"/>
                </a:solidFill>
                <a:latin typeface="Arial" pitchFamily="34" charset="0"/>
                <a:cs typeface="Arial" pitchFamily="34" charset="0"/>
              </a:rPr>
              <a:t>moral obligation </a:t>
            </a:r>
            <a:r>
              <a:rPr lang="en-GB" sz="2200" b="1" smtClean="0">
                <a:latin typeface="Arial" pitchFamily="34" charset="0"/>
                <a:cs typeface="Arial" pitchFamily="34" charset="0"/>
              </a:rPr>
              <a:t>any more to be involved into politics or become the „</a:t>
            </a:r>
            <a:r>
              <a:rPr lang="en-GB" sz="2200" b="1" i="1" smtClean="0">
                <a:solidFill>
                  <a:srgbClr val="FF0000"/>
                </a:solidFill>
                <a:latin typeface="Arial" pitchFamily="34" charset="0"/>
                <a:cs typeface="Arial" pitchFamily="34" charset="0"/>
              </a:rPr>
              <a:t>engine</a:t>
            </a:r>
            <a:r>
              <a:rPr lang="en-GB" sz="2200" b="1" smtClean="0">
                <a:latin typeface="Arial" pitchFamily="34" charset="0"/>
                <a:cs typeface="Arial" pitchFamily="34" charset="0"/>
              </a:rPr>
              <a:t>” of economic and social development</a:t>
            </a:r>
          </a:p>
          <a:p>
            <a:r>
              <a:rPr lang="en-GB" sz="2200" b="1" smtClean="0">
                <a:latin typeface="Arial" pitchFamily="34" charset="0"/>
                <a:cs typeface="Arial" pitchFamily="34" charset="0"/>
              </a:rPr>
              <a:t>Universities all around the world are transformed into „</a:t>
            </a:r>
            <a:r>
              <a:rPr lang="en-GB" sz="2200" b="1" i="1" smtClean="0">
                <a:solidFill>
                  <a:srgbClr val="FF0000"/>
                </a:solidFill>
                <a:latin typeface="Arial" pitchFamily="34" charset="0"/>
                <a:cs typeface="Arial" pitchFamily="34" charset="0"/>
              </a:rPr>
              <a:t>knowledge factories</a:t>
            </a:r>
            <a:r>
              <a:rPr lang="en-GB" sz="2200" b="1" smtClean="0">
                <a:latin typeface="Arial" pitchFamily="34" charset="0"/>
                <a:cs typeface="Arial" pitchFamily="34" charset="0"/>
              </a:rPr>
              <a:t>”, engaging employees instead of „</a:t>
            </a:r>
            <a:r>
              <a:rPr lang="en-GB" sz="2200" b="1" i="1" smtClean="0">
                <a:solidFill>
                  <a:srgbClr val="FF0000"/>
                </a:solidFill>
                <a:latin typeface="Arial" pitchFamily="34" charset="0"/>
                <a:cs typeface="Arial" pitchFamily="34" charset="0"/>
              </a:rPr>
              <a:t>glasshouse</a:t>
            </a:r>
            <a:r>
              <a:rPr lang="en-GB" sz="2200" b="1" smtClean="0">
                <a:latin typeface="Arial" pitchFamily="34" charset="0"/>
                <a:cs typeface="Arial" pitchFamily="34" charset="0"/>
              </a:rPr>
              <a:t> </a:t>
            </a:r>
            <a:r>
              <a:rPr lang="en-GB" sz="2200" b="1" i="1" smtClean="0">
                <a:solidFill>
                  <a:srgbClr val="FF0000"/>
                </a:solidFill>
                <a:latin typeface="Arial" pitchFamily="34" charset="0"/>
                <a:cs typeface="Arial" pitchFamily="34" charset="0"/>
              </a:rPr>
              <a:t>scientists</a:t>
            </a:r>
            <a:r>
              <a:rPr lang="en-GB" sz="2200" b="1" smtClean="0">
                <a:latin typeface="Arial" pitchFamily="34" charset="0"/>
                <a:cs typeface="Arial" pitchFamily="34" charset="0"/>
              </a:rPr>
              <a:t>” contemplating and commenting social and economic events</a:t>
            </a:r>
            <a:endParaRPr lang="en-GB" sz="2200" b="1">
              <a:latin typeface="Arial" pitchFamily="34" charset="0"/>
              <a:cs typeface="Arial" pitchFamily="34" charset="0"/>
            </a:endParaRPr>
          </a:p>
        </p:txBody>
      </p:sp>
      <p:sp>
        <p:nvSpPr>
          <p:cNvPr id="4" name="Élőláb helye 3"/>
          <p:cNvSpPr>
            <a:spLocks noGrp="1"/>
          </p:cNvSpPr>
          <p:nvPr>
            <p:ph type="ftr" sz="quarter" idx="11"/>
          </p:nvPr>
        </p:nvSpPr>
        <p:spPr/>
        <p:txBody>
          <a:bodyPr/>
          <a:lstStyle/>
          <a:p>
            <a:pPr>
              <a:defRPr/>
            </a:pPr>
            <a:r>
              <a:rPr lang="en-US" smtClean="0"/>
              <a:t>Timár 2016</a:t>
            </a:r>
            <a:endParaRPr lang="en-US"/>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12</a:t>
            </a:fld>
            <a:endParaRPr lang="en-US"/>
          </a:p>
        </p:txBody>
      </p:sp>
      <p:pic>
        <p:nvPicPr>
          <p:cNvPr id="19458" name="Picture 2" descr="https://upload.wikimedia.org/wikipedia/commons/0/08/Meeting_of_doctors_at_the_university_of_Paris.jpg"/>
          <p:cNvPicPr>
            <a:picLocks noChangeAspect="1" noChangeArrowheads="1"/>
          </p:cNvPicPr>
          <p:nvPr/>
        </p:nvPicPr>
        <p:blipFill>
          <a:blip r:embed="rId2" cstate="print"/>
          <a:srcRect/>
          <a:stretch>
            <a:fillRect/>
          </a:stretch>
        </p:blipFill>
        <p:spPr bwMode="auto">
          <a:xfrm>
            <a:off x="107504" y="2996952"/>
            <a:ext cx="1440160" cy="2267691"/>
          </a:xfrm>
          <a:prstGeom prst="rect">
            <a:avLst/>
          </a:prstGeom>
          <a:noFill/>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chemeClr val="accent2"/>
            </a:solidFill>
          </a:ln>
        </p:spPr>
        <p:txBody>
          <a:bodyPr>
            <a:normAutofit fontScale="90000"/>
          </a:bodyPr>
          <a:lstStyle/>
          <a:p>
            <a:r>
              <a:rPr lang="hu-HU" sz="4000" b="1" dirty="0" smtClean="0">
                <a:solidFill>
                  <a:srgbClr val="FFFF00"/>
                </a:solidFill>
                <a:effectLst/>
                <a:latin typeface="Arial" pitchFamily="34" charset="0"/>
                <a:cs typeface="Arial" pitchFamily="34" charset="0"/>
              </a:rPr>
              <a:t>ENGINEERING &amp; </a:t>
            </a:r>
            <a:br>
              <a:rPr lang="hu-HU" sz="4000" b="1" dirty="0" smtClean="0">
                <a:solidFill>
                  <a:srgbClr val="FFFF00"/>
                </a:solidFill>
                <a:effectLst/>
                <a:latin typeface="Arial" pitchFamily="34" charset="0"/>
                <a:cs typeface="Arial" pitchFamily="34" charset="0"/>
              </a:rPr>
            </a:br>
            <a:r>
              <a:rPr lang="hu-HU" sz="4000" b="1" dirty="0" smtClean="0">
                <a:solidFill>
                  <a:srgbClr val="FFFF00"/>
                </a:solidFill>
                <a:effectLst/>
                <a:latin typeface="Arial" pitchFamily="34" charset="0"/>
                <a:cs typeface="Arial" pitchFamily="34" charset="0"/>
              </a:rPr>
              <a:t>ASSOCIATONS OF ENGINEERS</a:t>
            </a:r>
            <a:endParaRPr lang="en-GB" sz="4000" b="1" dirty="0">
              <a:solidFill>
                <a:srgbClr val="FFFF00"/>
              </a:solidFill>
              <a:effectLst/>
              <a:latin typeface="Arial" pitchFamily="34" charset="0"/>
              <a:cs typeface="Arial" pitchFamily="34" charset="0"/>
            </a:endParaRPr>
          </a:p>
        </p:txBody>
      </p:sp>
      <p:sp>
        <p:nvSpPr>
          <p:cNvPr id="3" name="Tartalom helye 2"/>
          <p:cNvSpPr>
            <a:spLocks noGrp="1"/>
          </p:cNvSpPr>
          <p:nvPr>
            <p:ph idx="1"/>
          </p:nvPr>
        </p:nvSpPr>
        <p:spPr>
          <a:xfrm>
            <a:off x="1435100" y="1447800"/>
            <a:ext cx="7499350" cy="5005536"/>
          </a:xfrm>
        </p:spPr>
        <p:txBody>
          <a:bodyPr/>
          <a:lstStyle/>
          <a:p>
            <a:pPr>
              <a:buNone/>
            </a:pPr>
            <a:endParaRPr lang="en-GB" sz="1000" b="1" dirty="0" smtClean="0">
              <a:latin typeface="Arial" pitchFamily="34" charset="0"/>
              <a:cs typeface="Arial" pitchFamily="34" charset="0"/>
            </a:endParaRPr>
          </a:p>
          <a:p>
            <a:r>
              <a:rPr lang="en-GB" sz="2400" b="1" dirty="0" smtClean="0">
                <a:latin typeface="Arial" pitchFamily="34" charset="0"/>
                <a:cs typeface="Arial" pitchFamily="34" charset="0"/>
              </a:rPr>
              <a:t>As </a:t>
            </a:r>
            <a:r>
              <a:rPr lang="en-GB" sz="2400" b="1" i="1" dirty="0" smtClean="0">
                <a:solidFill>
                  <a:srgbClr val="FF0000"/>
                </a:solidFill>
                <a:latin typeface="Arial" pitchFamily="34" charset="0"/>
                <a:cs typeface="Arial" pitchFamily="34" charset="0"/>
              </a:rPr>
              <a:t>engineering</a:t>
            </a:r>
            <a:r>
              <a:rPr lang="en-GB" sz="2400" b="1" dirty="0" smtClean="0">
                <a:latin typeface="Arial" pitchFamily="34" charset="0"/>
                <a:cs typeface="Arial" pitchFamily="34" charset="0"/>
              </a:rPr>
              <a:t> emerged as a distinct profession during the 19th century, engineers saw themselves as either independent </a:t>
            </a:r>
            <a:r>
              <a:rPr lang="en-GB" sz="2400" b="1" i="1" dirty="0" smtClean="0">
                <a:solidFill>
                  <a:srgbClr val="FF0000"/>
                </a:solidFill>
                <a:latin typeface="Arial" pitchFamily="34" charset="0"/>
                <a:cs typeface="Arial" pitchFamily="34" charset="0"/>
              </a:rPr>
              <a:t>professional practitioners </a:t>
            </a:r>
            <a:r>
              <a:rPr lang="en-GB" sz="2400" b="1" dirty="0" smtClean="0">
                <a:latin typeface="Arial" pitchFamily="34" charset="0"/>
                <a:cs typeface="Arial" pitchFamily="34" charset="0"/>
              </a:rPr>
              <a:t>or </a:t>
            </a:r>
            <a:r>
              <a:rPr lang="en-GB" sz="2400" b="1" i="1" dirty="0" smtClean="0">
                <a:solidFill>
                  <a:srgbClr val="FF0000"/>
                </a:solidFill>
                <a:latin typeface="Arial" pitchFamily="34" charset="0"/>
                <a:cs typeface="Arial" pitchFamily="34" charset="0"/>
              </a:rPr>
              <a:t>technical employees</a:t>
            </a:r>
            <a:r>
              <a:rPr lang="en-GB" sz="2400" b="1" dirty="0" smtClean="0">
                <a:latin typeface="Arial" pitchFamily="34" charset="0"/>
                <a:cs typeface="Arial" pitchFamily="34" charset="0"/>
              </a:rPr>
              <a:t> of large enterprises </a:t>
            </a:r>
          </a:p>
          <a:p>
            <a:r>
              <a:rPr lang="en-GB" sz="2400" b="1" dirty="0" smtClean="0">
                <a:latin typeface="Arial" pitchFamily="34" charset="0"/>
                <a:cs typeface="Arial" pitchFamily="34" charset="0"/>
              </a:rPr>
              <a:t>There was considerable </a:t>
            </a:r>
            <a:r>
              <a:rPr lang="en-GB" sz="2400" b="1" i="1" dirty="0" smtClean="0">
                <a:solidFill>
                  <a:srgbClr val="FF0000"/>
                </a:solidFill>
                <a:latin typeface="Arial" pitchFamily="34" charset="0"/>
                <a:cs typeface="Arial" pitchFamily="34" charset="0"/>
              </a:rPr>
              <a:t>tension</a:t>
            </a:r>
            <a:r>
              <a:rPr lang="en-GB" sz="2400" b="1" dirty="0" smtClean="0">
                <a:latin typeface="Arial" pitchFamily="34" charset="0"/>
                <a:cs typeface="Arial" pitchFamily="34" charset="0"/>
              </a:rPr>
              <a:t> between the two sides as large industrial employers fought to maintain control of their employees</a:t>
            </a:r>
          </a:p>
          <a:p>
            <a:r>
              <a:rPr lang="en-GB" sz="2400" b="1" dirty="0" smtClean="0">
                <a:latin typeface="Arial" pitchFamily="34" charset="0"/>
                <a:cs typeface="Arial" pitchFamily="34" charset="0"/>
              </a:rPr>
              <a:t>In the United States growing professionalism gave rise to the development of </a:t>
            </a:r>
            <a:r>
              <a:rPr lang="en-GB" sz="2400" b="1" i="1" dirty="0" smtClean="0">
                <a:solidFill>
                  <a:srgbClr val="FF0000"/>
                </a:solidFill>
                <a:latin typeface="Arial" pitchFamily="34" charset="0"/>
                <a:cs typeface="Arial" pitchFamily="34" charset="0"/>
              </a:rPr>
              <a:t>engineering societies</a:t>
            </a:r>
            <a:r>
              <a:rPr lang="en-GB" sz="2400" b="1" dirty="0" smtClean="0">
                <a:latin typeface="Arial" pitchFamily="34" charset="0"/>
                <a:cs typeface="Arial" pitchFamily="34" charset="0"/>
              </a:rPr>
              <a:t>: first among them was the American Society of Civil Engineers (ASCE) in 1851</a:t>
            </a:r>
          </a:p>
          <a:p>
            <a:endParaRPr lang="en-GB" sz="2400" b="1" dirty="0" smtClean="0">
              <a:latin typeface="Arial" pitchFamily="34" charset="0"/>
              <a:cs typeface="Arial" pitchFamily="34" charset="0"/>
            </a:endParaRPr>
          </a:p>
        </p:txBody>
      </p:sp>
      <p:sp>
        <p:nvSpPr>
          <p:cNvPr id="4" name="Élőláb helye 3"/>
          <p:cNvSpPr>
            <a:spLocks noGrp="1"/>
          </p:cNvSpPr>
          <p:nvPr>
            <p:ph type="ftr" sz="quarter" idx="11"/>
          </p:nvPr>
        </p:nvSpPr>
        <p:spPr/>
        <p:txBody>
          <a:bodyPr/>
          <a:lstStyle/>
          <a:p>
            <a:pPr>
              <a:defRPr/>
            </a:pPr>
            <a:r>
              <a:rPr lang="en-US" smtClean="0"/>
              <a:t>Timár 2016</a:t>
            </a:r>
            <a:endParaRPr lang="en-US"/>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chemeClr val="accent2"/>
            </a:solidFill>
          </a:ln>
        </p:spPr>
        <p:txBody>
          <a:bodyPr>
            <a:normAutofit/>
          </a:bodyPr>
          <a:lstStyle/>
          <a:p>
            <a:r>
              <a:rPr lang="hu-HU" sz="4000" b="1" dirty="0" smtClean="0">
                <a:solidFill>
                  <a:srgbClr val="FFFF00"/>
                </a:solidFill>
                <a:effectLst/>
                <a:latin typeface="Arial" pitchFamily="34" charset="0"/>
                <a:cs typeface="Arial" pitchFamily="34" charset="0"/>
              </a:rPr>
              <a:t>CODES OF ETHICS</a:t>
            </a:r>
            <a:endParaRPr lang="en-GB" sz="4000" b="1" dirty="0">
              <a:solidFill>
                <a:srgbClr val="FFFF00"/>
              </a:solidFill>
              <a:effectLst/>
              <a:latin typeface="Arial" pitchFamily="34" charset="0"/>
              <a:cs typeface="Arial" pitchFamily="34" charset="0"/>
            </a:endParaRPr>
          </a:p>
        </p:txBody>
      </p:sp>
      <p:sp>
        <p:nvSpPr>
          <p:cNvPr id="3" name="Tartalom helye 2"/>
          <p:cNvSpPr>
            <a:spLocks noGrp="1"/>
          </p:cNvSpPr>
          <p:nvPr>
            <p:ph idx="1"/>
          </p:nvPr>
        </p:nvSpPr>
        <p:spPr>
          <a:xfrm>
            <a:off x="1435100" y="1447800"/>
            <a:ext cx="7499350" cy="5005536"/>
          </a:xfrm>
        </p:spPr>
        <p:txBody>
          <a:bodyPr/>
          <a:lstStyle/>
          <a:p>
            <a:r>
              <a:rPr lang="en-GB" sz="2200" b="1" dirty="0" smtClean="0">
                <a:latin typeface="Arial" pitchFamily="34" charset="0"/>
                <a:cs typeface="Arial" pitchFamily="34" charset="0"/>
              </a:rPr>
              <a:t>At the beginning of the 20th century significant </a:t>
            </a:r>
            <a:r>
              <a:rPr lang="en-GB" sz="2200" b="1" i="1" dirty="0" smtClean="0">
                <a:solidFill>
                  <a:srgbClr val="FF0000"/>
                </a:solidFill>
                <a:latin typeface="Arial" pitchFamily="34" charset="0"/>
                <a:cs typeface="Arial" pitchFamily="34" charset="0"/>
              </a:rPr>
              <a:t>technical and design process failures </a:t>
            </a:r>
            <a:r>
              <a:rPr lang="en-GB" sz="2200" b="1" dirty="0" smtClean="0">
                <a:latin typeface="Arial" pitchFamily="34" charset="0"/>
                <a:cs typeface="Arial" pitchFamily="34" charset="0"/>
              </a:rPr>
              <a:t>lead to the collapse of huge engineering structures in the USA</a:t>
            </a:r>
          </a:p>
          <a:p>
            <a:r>
              <a:rPr lang="en-GB" sz="2200" b="1" dirty="0" smtClean="0">
                <a:latin typeface="Arial" pitchFamily="34" charset="0"/>
                <a:cs typeface="Arial" pitchFamily="34" charset="0"/>
              </a:rPr>
              <a:t>These events had a profound effect on engineers and forced the profession to confront shortcomings in design and construction practice, as well as </a:t>
            </a:r>
            <a:r>
              <a:rPr lang="en-GB" sz="2200" b="1" i="1" dirty="0" smtClean="0">
                <a:solidFill>
                  <a:srgbClr val="FF0000"/>
                </a:solidFill>
                <a:latin typeface="Arial" pitchFamily="34" charset="0"/>
                <a:cs typeface="Arial" pitchFamily="34" charset="0"/>
              </a:rPr>
              <a:t>ethical standards</a:t>
            </a:r>
          </a:p>
          <a:p>
            <a:r>
              <a:rPr lang="en-GB" sz="2200" b="1" dirty="0" smtClean="0">
                <a:latin typeface="Arial" pitchFamily="34" charset="0"/>
                <a:cs typeface="Arial" pitchFamily="34" charset="0"/>
              </a:rPr>
              <a:t>One response was the development of formal </a:t>
            </a:r>
            <a:r>
              <a:rPr lang="en-GB" sz="2200" b="1" i="1" dirty="0" smtClean="0">
                <a:solidFill>
                  <a:srgbClr val="FF0000"/>
                </a:solidFill>
                <a:latin typeface="Arial" pitchFamily="34" charset="0"/>
                <a:cs typeface="Arial" pitchFamily="34" charset="0"/>
              </a:rPr>
              <a:t>codes of ethics </a:t>
            </a:r>
            <a:r>
              <a:rPr lang="en-GB" sz="2200" b="1" dirty="0" smtClean="0">
                <a:latin typeface="Arial" pitchFamily="34" charset="0"/>
                <a:cs typeface="Arial" pitchFamily="34" charset="0"/>
              </a:rPr>
              <a:t>or</a:t>
            </a:r>
            <a:r>
              <a:rPr lang="en-GB" sz="2200" b="1" i="1" dirty="0" smtClean="0">
                <a:solidFill>
                  <a:srgbClr val="FF0000"/>
                </a:solidFill>
                <a:latin typeface="Arial" pitchFamily="34" charset="0"/>
                <a:cs typeface="Arial" pitchFamily="34" charset="0"/>
              </a:rPr>
              <a:t> codes of conduct </a:t>
            </a:r>
            <a:r>
              <a:rPr lang="en-GB" sz="2200" b="1" dirty="0" smtClean="0">
                <a:latin typeface="Arial" pitchFamily="34" charset="0"/>
                <a:cs typeface="Arial" pitchFamily="34" charset="0"/>
              </a:rPr>
              <a:t>by the engineering societies; ASCE adopted its own Code in 1914</a:t>
            </a:r>
          </a:p>
          <a:p>
            <a:r>
              <a:rPr lang="en-GB" sz="2200" b="1" dirty="0" smtClean="0">
                <a:latin typeface="Arial" pitchFamily="34" charset="0"/>
                <a:cs typeface="Arial" pitchFamily="34" charset="0"/>
              </a:rPr>
              <a:t>Codes of engineering ethics identify a </a:t>
            </a:r>
            <a:r>
              <a:rPr lang="en-GB" sz="2200" b="1" i="1" dirty="0" smtClean="0">
                <a:solidFill>
                  <a:srgbClr val="FF0000"/>
                </a:solidFill>
                <a:latin typeface="Arial" pitchFamily="34" charset="0"/>
                <a:cs typeface="Arial" pitchFamily="34" charset="0"/>
              </a:rPr>
              <a:t>specific precedence</a:t>
            </a:r>
            <a:r>
              <a:rPr lang="en-GB" sz="2200" b="1" dirty="0" smtClean="0">
                <a:latin typeface="Arial" pitchFamily="34" charset="0"/>
                <a:cs typeface="Arial" pitchFamily="34" charset="0"/>
              </a:rPr>
              <a:t> with respect to the engineer's consideration for the public, clients, employers, and the profession</a:t>
            </a:r>
            <a:endParaRPr lang="en-GB" sz="2200" b="1" dirty="0">
              <a:latin typeface="Arial" pitchFamily="34" charset="0"/>
              <a:cs typeface="Arial" pitchFamily="34" charset="0"/>
            </a:endParaRPr>
          </a:p>
        </p:txBody>
      </p:sp>
      <p:sp>
        <p:nvSpPr>
          <p:cNvPr id="4" name="Élőláb helye 3"/>
          <p:cNvSpPr>
            <a:spLocks noGrp="1"/>
          </p:cNvSpPr>
          <p:nvPr>
            <p:ph type="ftr" sz="quarter" idx="11"/>
          </p:nvPr>
        </p:nvSpPr>
        <p:spPr/>
        <p:txBody>
          <a:bodyPr/>
          <a:lstStyle/>
          <a:p>
            <a:pPr>
              <a:defRPr/>
            </a:pPr>
            <a:r>
              <a:rPr lang="en-US" smtClean="0"/>
              <a:t>Timár 2016</a:t>
            </a:r>
            <a:endParaRPr lang="en-US"/>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14</a:t>
            </a:fld>
            <a:endParaRPr lang="en-US"/>
          </a:p>
        </p:txBody>
      </p:sp>
      <p:pic>
        <p:nvPicPr>
          <p:cNvPr id="17410" name="Picture 2" descr="http://www.loc.gov/rr/scitech/tracer-bullets/images/takoma-narrows-collapse.jpg"/>
          <p:cNvPicPr>
            <a:picLocks noChangeAspect="1" noChangeArrowheads="1"/>
          </p:cNvPicPr>
          <p:nvPr/>
        </p:nvPicPr>
        <p:blipFill>
          <a:blip r:embed="rId2" cstate="print"/>
          <a:srcRect r="28796"/>
          <a:stretch>
            <a:fillRect/>
          </a:stretch>
        </p:blipFill>
        <p:spPr bwMode="auto">
          <a:xfrm>
            <a:off x="107504" y="2636912"/>
            <a:ext cx="1440160" cy="1542217"/>
          </a:xfrm>
          <a:prstGeom prst="rect">
            <a:avLst/>
          </a:prstGeom>
          <a:noFill/>
        </p:spPr>
      </p:pic>
      <p:pic>
        <p:nvPicPr>
          <p:cNvPr id="17412" name="Picture 4" descr="http://web.mst.edu/~rogersda/st_francis_dam/046.jpg"/>
          <p:cNvPicPr>
            <a:picLocks noChangeAspect="1" noChangeArrowheads="1"/>
          </p:cNvPicPr>
          <p:nvPr/>
        </p:nvPicPr>
        <p:blipFill>
          <a:blip r:embed="rId3" cstate="print"/>
          <a:srcRect l="18182" t="1547" r="11364" b="2103"/>
          <a:stretch>
            <a:fillRect/>
          </a:stretch>
        </p:blipFill>
        <p:spPr bwMode="auto">
          <a:xfrm>
            <a:off x="107504" y="4365104"/>
            <a:ext cx="1435017" cy="1296144"/>
          </a:xfrm>
          <a:prstGeom prst="rect">
            <a:avLst/>
          </a:prstGeom>
          <a:noFill/>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chemeClr val="accent2"/>
            </a:solidFill>
          </a:ln>
        </p:spPr>
        <p:txBody>
          <a:bodyPr>
            <a:normAutofit fontScale="90000"/>
          </a:bodyPr>
          <a:lstStyle/>
          <a:p>
            <a:r>
              <a:rPr lang="hu-HU" sz="4000" b="1" dirty="0" smtClean="0">
                <a:solidFill>
                  <a:srgbClr val="FFFF00"/>
                </a:solidFill>
                <a:effectLst/>
                <a:latin typeface="Arial" pitchFamily="34" charset="0"/>
                <a:cs typeface="Arial" pitchFamily="34" charset="0"/>
              </a:rPr>
              <a:t>FROM PASSIVE </a:t>
            </a:r>
            <a:br>
              <a:rPr lang="hu-HU" sz="4000" b="1" dirty="0" smtClean="0">
                <a:solidFill>
                  <a:srgbClr val="FFFF00"/>
                </a:solidFill>
                <a:effectLst/>
                <a:latin typeface="Arial" pitchFamily="34" charset="0"/>
                <a:cs typeface="Arial" pitchFamily="34" charset="0"/>
              </a:rPr>
            </a:br>
            <a:r>
              <a:rPr lang="hu-HU" sz="4000" b="1" dirty="0" smtClean="0">
                <a:solidFill>
                  <a:srgbClr val="FFFF00"/>
                </a:solidFill>
                <a:effectLst/>
                <a:latin typeface="Arial" pitchFamily="34" charset="0"/>
                <a:cs typeface="Arial" pitchFamily="34" charset="0"/>
              </a:rPr>
              <a:t>TO ACTIVE BEHAVIOUR</a:t>
            </a:r>
            <a:endParaRPr lang="en-GB" sz="4000" b="1" dirty="0">
              <a:solidFill>
                <a:srgbClr val="FFFF00"/>
              </a:solidFill>
              <a:effectLst/>
              <a:latin typeface="Arial" pitchFamily="34" charset="0"/>
              <a:cs typeface="Arial" pitchFamily="34" charset="0"/>
            </a:endParaRPr>
          </a:p>
        </p:txBody>
      </p:sp>
      <p:sp>
        <p:nvSpPr>
          <p:cNvPr id="3" name="Tartalom helye 2"/>
          <p:cNvSpPr>
            <a:spLocks noGrp="1"/>
          </p:cNvSpPr>
          <p:nvPr>
            <p:ph idx="1"/>
          </p:nvPr>
        </p:nvSpPr>
        <p:spPr>
          <a:xfrm>
            <a:off x="1435100" y="1447800"/>
            <a:ext cx="7499350" cy="5005536"/>
          </a:xfrm>
        </p:spPr>
        <p:txBody>
          <a:bodyPr/>
          <a:lstStyle/>
          <a:p>
            <a:pPr>
              <a:buNone/>
            </a:pPr>
            <a:endParaRPr lang="en-GB" sz="500" b="1" smtClean="0">
              <a:latin typeface="Arial" pitchFamily="34" charset="0"/>
              <a:cs typeface="Arial" pitchFamily="34" charset="0"/>
            </a:endParaRPr>
          </a:p>
          <a:p>
            <a:r>
              <a:rPr lang="en-GB" sz="2200" b="1" smtClean="0">
                <a:latin typeface="Arial" pitchFamily="34" charset="0"/>
                <a:cs typeface="Arial" pitchFamily="34" charset="0"/>
              </a:rPr>
              <a:t>The </a:t>
            </a:r>
            <a:r>
              <a:rPr lang="en-GB" sz="2200" b="1" i="1" smtClean="0">
                <a:solidFill>
                  <a:srgbClr val="FF0000"/>
                </a:solidFill>
                <a:latin typeface="Arial" pitchFamily="34" charset="0"/>
                <a:cs typeface="Arial" pitchFamily="34" charset="0"/>
              </a:rPr>
              <a:t>general principles </a:t>
            </a:r>
            <a:r>
              <a:rPr lang="en-GB" sz="2200" b="1" smtClean="0">
                <a:latin typeface="Arial" pitchFamily="34" charset="0"/>
                <a:cs typeface="Arial" pitchFamily="34" charset="0"/>
              </a:rPr>
              <a:t>of the codes of ethics are largely similar across the various engineering societies and chartering authorities of the world</a:t>
            </a:r>
          </a:p>
          <a:p>
            <a:r>
              <a:rPr lang="en-GB" sz="2200" b="1" smtClean="0">
                <a:latin typeface="Arial" pitchFamily="34" charset="0"/>
                <a:cs typeface="Arial" pitchFamily="34" charset="0"/>
              </a:rPr>
              <a:t>Early codes of ethics for engineers emphasised the technical employees’ nearly unconditional </a:t>
            </a:r>
            <a:r>
              <a:rPr lang="en-GB" sz="2200" b="1" i="1" smtClean="0">
                <a:solidFill>
                  <a:srgbClr val="FF0000"/>
                </a:solidFill>
                <a:latin typeface="Arial" pitchFamily="34" charset="0"/>
                <a:cs typeface="Arial" pitchFamily="34" charset="0"/>
              </a:rPr>
              <a:t>loyalty</a:t>
            </a:r>
            <a:r>
              <a:rPr lang="en-GB" sz="2200" b="1" smtClean="0">
                <a:latin typeface="Arial" pitchFamily="34" charset="0"/>
                <a:cs typeface="Arial" pitchFamily="34" charset="0"/>
              </a:rPr>
              <a:t> towards their employers and profession („</a:t>
            </a:r>
            <a:r>
              <a:rPr lang="en-GB" sz="2200" b="1" i="1" smtClean="0">
                <a:solidFill>
                  <a:srgbClr val="FF0000"/>
                </a:solidFill>
                <a:latin typeface="Arial" pitchFamily="34" charset="0"/>
                <a:cs typeface="Arial" pitchFamily="34" charset="0"/>
              </a:rPr>
              <a:t>honor among thieves</a:t>
            </a:r>
            <a:r>
              <a:rPr lang="en-GB" sz="2200" b="1" smtClean="0">
                <a:latin typeface="Arial" pitchFamily="34" charset="0"/>
                <a:cs typeface="Arial" pitchFamily="34" charset="0"/>
              </a:rPr>
              <a:t>”)</a:t>
            </a:r>
          </a:p>
          <a:p>
            <a:r>
              <a:rPr lang="en-GB" sz="2200" b="1" smtClean="0">
                <a:latin typeface="Arial" pitchFamily="34" charset="0"/>
                <a:cs typeface="Arial" pitchFamily="34" charset="0"/>
              </a:rPr>
              <a:t>The scope of ethical problems referred to in the Code of Conduct for Engineers has been extended in the 2nd half of the 20th century: clauses requiring </a:t>
            </a:r>
            <a:r>
              <a:rPr lang="en-GB" sz="2200" b="1" i="1" smtClean="0">
                <a:solidFill>
                  <a:srgbClr val="FF0000"/>
                </a:solidFill>
                <a:latin typeface="Arial" pitchFamily="34" charset="0"/>
                <a:cs typeface="Arial" pitchFamily="34" charset="0"/>
              </a:rPr>
              <a:t>active prevention </a:t>
            </a:r>
            <a:r>
              <a:rPr lang="en-GB" sz="2200" b="1" smtClean="0">
                <a:latin typeface="Arial" pitchFamily="34" charset="0"/>
                <a:cs typeface="Arial" pitchFamily="34" charset="0"/>
              </a:rPr>
              <a:t>of unethical behaviour were added to those providing guidance how to tackle moral dilemmas encountered</a:t>
            </a:r>
            <a:endParaRPr lang="en-GB" sz="2200" b="1">
              <a:latin typeface="Arial" pitchFamily="34" charset="0"/>
              <a:cs typeface="Arial" pitchFamily="34" charset="0"/>
            </a:endParaRPr>
          </a:p>
        </p:txBody>
      </p:sp>
      <p:sp>
        <p:nvSpPr>
          <p:cNvPr id="4" name="Élőláb helye 3"/>
          <p:cNvSpPr>
            <a:spLocks noGrp="1"/>
          </p:cNvSpPr>
          <p:nvPr>
            <p:ph type="ftr" sz="quarter" idx="11"/>
          </p:nvPr>
        </p:nvSpPr>
        <p:spPr/>
        <p:txBody>
          <a:bodyPr/>
          <a:lstStyle/>
          <a:p>
            <a:pPr>
              <a:defRPr/>
            </a:pPr>
            <a:r>
              <a:rPr lang="en-US" smtClean="0"/>
              <a:t>Timár 2016</a:t>
            </a:r>
            <a:endParaRPr lang="en-US"/>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chemeClr val="accent2"/>
            </a:solidFill>
          </a:ln>
        </p:spPr>
        <p:txBody>
          <a:bodyPr>
            <a:normAutofit/>
          </a:bodyPr>
          <a:lstStyle/>
          <a:p>
            <a:r>
              <a:rPr lang="hu-HU" sz="4000" b="1" dirty="0" smtClean="0">
                <a:solidFill>
                  <a:srgbClr val="FFFF00"/>
                </a:solidFill>
                <a:effectLst/>
                <a:latin typeface="Arial" pitchFamily="34" charset="0"/>
                <a:cs typeface="Arial" pitchFamily="34" charset="0"/>
              </a:rPr>
              <a:t>LOYALTY ABOVE ALL?</a:t>
            </a:r>
            <a:endParaRPr lang="en-GB" sz="4000" b="1" dirty="0">
              <a:solidFill>
                <a:srgbClr val="FFFF00"/>
              </a:solidFill>
              <a:effectLst/>
              <a:latin typeface="Arial" pitchFamily="34" charset="0"/>
              <a:cs typeface="Arial" pitchFamily="34" charset="0"/>
            </a:endParaRPr>
          </a:p>
        </p:txBody>
      </p:sp>
      <p:sp>
        <p:nvSpPr>
          <p:cNvPr id="3" name="Tartalom helye 2"/>
          <p:cNvSpPr>
            <a:spLocks noGrp="1"/>
          </p:cNvSpPr>
          <p:nvPr>
            <p:ph sz="half" idx="1"/>
          </p:nvPr>
        </p:nvSpPr>
        <p:spPr>
          <a:xfrm>
            <a:off x="1435608" y="1524000"/>
            <a:ext cx="3640448" cy="5073352"/>
          </a:xfrm>
        </p:spPr>
        <p:txBody>
          <a:bodyPr/>
          <a:lstStyle/>
          <a:p>
            <a:pPr>
              <a:buNone/>
            </a:pPr>
            <a:endParaRPr lang="en-GB" sz="500" b="1" smtClean="0">
              <a:latin typeface="Arial" pitchFamily="34" charset="0"/>
              <a:cs typeface="Arial" pitchFamily="34" charset="0"/>
            </a:endParaRPr>
          </a:p>
          <a:p>
            <a:r>
              <a:rPr lang="en-GB" sz="1500" b="1" smtClean="0">
                <a:latin typeface="Arial" pitchFamily="34" charset="0"/>
                <a:cs typeface="Arial" pitchFamily="34" charset="0"/>
              </a:rPr>
              <a:t>The Code of Conduct for Engi-neers could be used (unethically) to defend the company’s interest againts the </a:t>
            </a:r>
            <a:r>
              <a:rPr lang="en-GB" sz="1500" b="1" i="1" smtClean="0">
                <a:solidFill>
                  <a:srgbClr val="FF0000"/>
                </a:solidFill>
                <a:latin typeface="Arial" pitchFamily="34" charset="0"/>
                <a:cs typeface="Arial" pitchFamily="34" charset="0"/>
              </a:rPr>
              <a:t>public interest</a:t>
            </a:r>
          </a:p>
          <a:p>
            <a:r>
              <a:rPr lang="en-GB" sz="1500" b="1" smtClean="0">
                <a:latin typeface="Arial" pitchFamily="34" charset="0"/>
                <a:cs typeface="Arial" pitchFamily="34" charset="0"/>
              </a:rPr>
              <a:t>A basic ethical dilemma is that an engineer has the duty to report to the appropriate authority a pos-sible risk to others from a client or employer and this duty </a:t>
            </a:r>
            <a:r>
              <a:rPr lang="en-GB" sz="1500" b="1" i="1" smtClean="0">
                <a:solidFill>
                  <a:srgbClr val="FF0000"/>
                </a:solidFill>
                <a:latin typeface="Arial" pitchFamily="34" charset="0"/>
                <a:cs typeface="Arial" pitchFamily="34" charset="0"/>
              </a:rPr>
              <a:t>over-rides</a:t>
            </a:r>
            <a:r>
              <a:rPr lang="en-GB" sz="1500" b="1" smtClean="0">
                <a:latin typeface="Arial" pitchFamily="34" charset="0"/>
                <a:cs typeface="Arial" pitchFamily="34" charset="0"/>
              </a:rPr>
              <a:t> the duty to a client and/or employer</a:t>
            </a:r>
          </a:p>
          <a:p>
            <a:r>
              <a:rPr lang="en-GB" sz="1500" b="1" smtClean="0">
                <a:latin typeface="Arial" pitchFamily="34" charset="0"/>
                <a:cs typeface="Arial" pitchFamily="34" charset="0"/>
              </a:rPr>
              <a:t>Later on the protection of </a:t>
            </a:r>
            <a:r>
              <a:rPr lang="en-GB" sz="1500" b="1" i="1" smtClean="0">
                <a:solidFill>
                  <a:srgbClr val="FF0000"/>
                </a:solidFill>
                <a:latin typeface="Arial" pitchFamily="34" charset="0"/>
                <a:cs typeface="Arial" pitchFamily="34" charset="0"/>
              </a:rPr>
              <a:t>whistle-blowers</a:t>
            </a:r>
            <a:r>
              <a:rPr lang="en-GB" sz="1500" b="1" smtClean="0">
                <a:latin typeface="Arial" pitchFamily="34" charset="0"/>
                <a:cs typeface="Arial" pitchFamily="34" charset="0"/>
              </a:rPr>
              <a:t> appeared in the legisla-tion and companies also created their own Code of Conduct</a:t>
            </a:r>
          </a:p>
          <a:p>
            <a:r>
              <a:rPr lang="en-GB" sz="1500" b="1" smtClean="0">
                <a:latin typeface="Arial" pitchFamily="34" charset="0"/>
                <a:cs typeface="Arial" pitchFamily="34" charset="0"/>
              </a:rPr>
              <a:t>Several enterprises apply so-called „</a:t>
            </a:r>
            <a:r>
              <a:rPr lang="en-GB" sz="1500" b="1" i="1" smtClean="0">
                <a:solidFill>
                  <a:srgbClr val="FF0000"/>
                </a:solidFill>
                <a:latin typeface="Arial" pitchFamily="34" charset="0"/>
                <a:cs typeface="Arial" pitchFamily="34" charset="0"/>
              </a:rPr>
              <a:t>hotline</a:t>
            </a:r>
            <a:r>
              <a:rPr lang="en-GB" sz="1500" b="1" smtClean="0">
                <a:latin typeface="Arial" pitchFamily="34" charset="0"/>
                <a:cs typeface="Arial" pitchFamily="34" charset="0"/>
              </a:rPr>
              <a:t>” allowing anonimity to employees reporting ethical anomalies by phone or mail</a:t>
            </a:r>
          </a:p>
          <a:p>
            <a:endParaRPr lang="en-GB" sz="1500" b="1" smtClean="0">
              <a:latin typeface="Arial" pitchFamily="34" charset="0"/>
              <a:cs typeface="Arial" pitchFamily="34" charset="0"/>
            </a:endParaRPr>
          </a:p>
          <a:p>
            <a:endParaRPr lang="en-GB" sz="1500" b="1" smtClean="0">
              <a:latin typeface="Arial" pitchFamily="34" charset="0"/>
              <a:cs typeface="Arial" pitchFamily="34" charset="0"/>
            </a:endParaRPr>
          </a:p>
        </p:txBody>
      </p:sp>
      <p:sp>
        <p:nvSpPr>
          <p:cNvPr id="4" name="Tartalom helye 3"/>
          <p:cNvSpPr>
            <a:spLocks noGrp="1"/>
          </p:cNvSpPr>
          <p:nvPr>
            <p:ph sz="half" idx="2"/>
          </p:nvPr>
        </p:nvSpPr>
        <p:spPr>
          <a:xfrm>
            <a:off x="5292080" y="1524000"/>
            <a:ext cx="3641608" cy="4929336"/>
          </a:xfrm>
          <a:solidFill>
            <a:schemeClr val="accent2"/>
          </a:solidFill>
        </p:spPr>
        <p:txBody>
          <a:bodyPr/>
          <a:lstStyle/>
          <a:p>
            <a:endParaRPr lang="en-GB" sz="900" smtClean="0">
              <a:latin typeface="Arial" pitchFamily="34" charset="0"/>
              <a:cs typeface="Arial" pitchFamily="34" charset="0"/>
            </a:endParaRPr>
          </a:p>
          <a:p>
            <a:pPr algn="r">
              <a:buNone/>
            </a:pPr>
            <a:r>
              <a:rPr lang="en-GB" sz="1200" b="1" smtClean="0">
                <a:latin typeface="Arial" pitchFamily="34" charset="0"/>
                <a:cs typeface="Arial" pitchFamily="34" charset="0"/>
              </a:rPr>
              <a:t>EXAMPLE 9.</a:t>
            </a:r>
          </a:p>
          <a:p>
            <a:pPr algn="r">
              <a:buNone/>
            </a:pPr>
            <a:r>
              <a:rPr lang="en-GB" sz="1100" b="1" smtClean="0">
                <a:latin typeface="Arial" pitchFamily="34" charset="0"/>
                <a:cs typeface="Arial" pitchFamily="34" charset="0"/>
              </a:rPr>
              <a:t>Californian dam builders’ bribery</a:t>
            </a:r>
            <a:endParaRPr lang="en-GB" sz="1100" smtClean="0">
              <a:latin typeface="Arial" pitchFamily="34" charset="0"/>
              <a:cs typeface="Arial" pitchFamily="34" charset="0"/>
            </a:endParaRPr>
          </a:p>
          <a:p>
            <a:r>
              <a:rPr lang="en-GB" sz="1000" b="1" smtClean="0">
                <a:latin typeface="Arial" pitchFamily="34" charset="0"/>
                <a:cs typeface="Arial" pitchFamily="34" charset="0"/>
              </a:rPr>
              <a:t>Making reference to their activities being non-compliant with the Code of Conduct, two civil engineers have been sent off by a construction company and expelled from the American Association of Civil Engineers in 1934, because they openly criticized  the circumstances under which a huge dam has been built by their company near Los Angeles in the previous years.</a:t>
            </a:r>
          </a:p>
          <a:p>
            <a:r>
              <a:rPr lang="en-GB" sz="1000" b="1" smtClean="0">
                <a:latin typeface="Arial" pitchFamily="34" charset="0"/>
                <a:cs typeface="Arial" pitchFamily="34" charset="0"/>
              </a:rPr>
              <a:t>A detailed study carryed out by a team of independent engineers  and civil servants appointed by the State authorities following the engineers’ signal, discovered, that their remarks were presumably well founded, since a high ranking quality controller (member of the District  Supervisory Board) has been involved into a serious scandal (accepting bribes – among others - from the construction company), and has been fired as a consequence.</a:t>
            </a:r>
          </a:p>
          <a:p>
            <a:r>
              <a:rPr lang="en-GB" sz="1000" b="1" smtClean="0">
                <a:latin typeface="Arial" pitchFamily="34" charset="0"/>
                <a:cs typeface="Arial" pitchFamily="34" charset="0"/>
              </a:rPr>
              <a:t>The construction company was obliged to pay back to the Client  $500 000 as penalty for its  wrongdoing and immoral behaviour. Despite these facts, the chief engineer of the construction company has never been impeached and referring to their lack of loyalty towards the employer the two engineers were never re-integrated into the construction company</a:t>
            </a:r>
          </a:p>
          <a:p>
            <a:endParaRPr lang="en-GB" sz="1000" b="1" smtClean="0">
              <a:latin typeface="Arial" pitchFamily="34" charset="0"/>
              <a:cs typeface="Arial" pitchFamily="34" charset="0"/>
            </a:endParaRPr>
          </a:p>
          <a:p>
            <a:endParaRPr lang="en-GB" sz="900">
              <a:latin typeface="Arial" pitchFamily="34" charset="0"/>
              <a:cs typeface="Arial" pitchFamily="34" charset="0"/>
            </a:endParaRPr>
          </a:p>
        </p:txBody>
      </p:sp>
      <p:sp>
        <p:nvSpPr>
          <p:cNvPr id="5" name="Élőláb helye 4"/>
          <p:cNvSpPr>
            <a:spLocks noGrp="1"/>
          </p:cNvSpPr>
          <p:nvPr>
            <p:ph type="ftr" sz="quarter" idx="11"/>
          </p:nvPr>
        </p:nvSpPr>
        <p:spPr/>
        <p:txBody>
          <a:bodyPr/>
          <a:lstStyle/>
          <a:p>
            <a:pPr>
              <a:defRPr/>
            </a:pPr>
            <a:r>
              <a:rPr lang="en-US" smtClean="0"/>
              <a:t>Timár 2016</a:t>
            </a:r>
            <a:endParaRPr lang="en-US"/>
          </a:p>
        </p:txBody>
      </p:sp>
      <p:sp>
        <p:nvSpPr>
          <p:cNvPr id="6" name="Dia számának helye 5"/>
          <p:cNvSpPr>
            <a:spLocks noGrp="1"/>
          </p:cNvSpPr>
          <p:nvPr>
            <p:ph type="sldNum" sz="quarter" idx="12"/>
          </p:nvPr>
        </p:nvSpPr>
        <p:spPr/>
        <p:txBody>
          <a:bodyPr/>
          <a:lstStyle/>
          <a:p>
            <a:pPr>
              <a:defRPr/>
            </a:pPr>
            <a:fld id="{0E296C8A-4403-4B4C-969D-E7C452FBDF87}" type="slidenum">
              <a:rPr lang="en-US" smtClean="0"/>
              <a:pPr>
                <a:defRPr/>
              </a:pPr>
              <a:t>16</a:t>
            </a:fld>
            <a:endParaRPr lang="en-US"/>
          </a:p>
        </p:txBody>
      </p:sp>
      <p:pic>
        <p:nvPicPr>
          <p:cNvPr id="15362" name="Picture 2" descr="http://2.bp.blogspot.com/-R2IvA7dNWSc/UbNB2JczcUI/AAAAAAAAATM/ewbhId4Y42g/s1600/San-Luis-Dam.jpg"/>
          <p:cNvPicPr>
            <a:picLocks noChangeAspect="1" noChangeArrowheads="1"/>
          </p:cNvPicPr>
          <p:nvPr/>
        </p:nvPicPr>
        <p:blipFill>
          <a:blip r:embed="rId2" cstate="print"/>
          <a:srcRect/>
          <a:stretch>
            <a:fillRect/>
          </a:stretch>
        </p:blipFill>
        <p:spPr bwMode="auto">
          <a:xfrm>
            <a:off x="5436096" y="1556792"/>
            <a:ext cx="1064813" cy="720080"/>
          </a:xfrm>
          <a:prstGeom prst="rect">
            <a:avLst/>
          </a:prstGeom>
          <a:noFill/>
          <a:ln>
            <a:solidFill>
              <a:schemeClr val="tx1"/>
            </a:solidFill>
          </a:ln>
        </p:spPr>
      </p:pic>
      <p:pic>
        <p:nvPicPr>
          <p:cNvPr id="15364" name="Picture 4" descr="http://www.cfhi-fcass.ca/Migrated/Images/cartoons/Whistleblower2.jpg"/>
          <p:cNvPicPr>
            <a:picLocks noChangeAspect="1" noChangeArrowheads="1"/>
          </p:cNvPicPr>
          <p:nvPr/>
        </p:nvPicPr>
        <p:blipFill>
          <a:blip r:embed="rId3" cstate="print"/>
          <a:srcRect/>
          <a:stretch>
            <a:fillRect/>
          </a:stretch>
        </p:blipFill>
        <p:spPr bwMode="auto">
          <a:xfrm>
            <a:off x="107504" y="5157192"/>
            <a:ext cx="1482131" cy="1482131"/>
          </a:xfrm>
          <a:prstGeom prst="rect">
            <a:avLst/>
          </a:prstGeom>
          <a:noFill/>
          <a:ln>
            <a:solidFill>
              <a:schemeClr val="tx1"/>
            </a:solidFill>
          </a:ln>
        </p:spPr>
      </p:pic>
      <p:pic>
        <p:nvPicPr>
          <p:cNvPr id="15366" name="Picture 6" descr="http://cherispeak.files.wordpress.com/2013/08/whistleblower-back-stabbing.jpg"/>
          <p:cNvPicPr>
            <a:picLocks noChangeAspect="1" noChangeArrowheads="1"/>
          </p:cNvPicPr>
          <p:nvPr/>
        </p:nvPicPr>
        <p:blipFill>
          <a:blip r:embed="rId4" cstate="print"/>
          <a:srcRect t="83" r="4837"/>
          <a:stretch>
            <a:fillRect/>
          </a:stretch>
        </p:blipFill>
        <p:spPr bwMode="auto">
          <a:xfrm>
            <a:off x="107504" y="2492896"/>
            <a:ext cx="1440160" cy="999986"/>
          </a:xfrm>
          <a:prstGeom prst="rect">
            <a:avLst/>
          </a:prstGeom>
          <a:noFill/>
          <a:ln>
            <a:solidFill>
              <a:schemeClr val="tx1"/>
            </a:solidFill>
          </a:ln>
        </p:spPr>
      </p:pic>
      <p:pic>
        <p:nvPicPr>
          <p:cNvPr id="15368" name="Picture 8" descr="http://drthomas.help/wrdprss/wp-content/uploads/2015/04/hotline_ethics-resized-600.jpg.png"/>
          <p:cNvPicPr>
            <a:picLocks noChangeAspect="1" noChangeArrowheads="1"/>
          </p:cNvPicPr>
          <p:nvPr/>
        </p:nvPicPr>
        <p:blipFill>
          <a:blip r:embed="rId5" cstate="print"/>
          <a:srcRect l="19807" t="4826" r="20460" b="7052"/>
          <a:stretch>
            <a:fillRect/>
          </a:stretch>
        </p:blipFill>
        <p:spPr bwMode="auto">
          <a:xfrm>
            <a:off x="251520" y="3717032"/>
            <a:ext cx="1152128" cy="1246448"/>
          </a:xfrm>
          <a:prstGeom prst="rect">
            <a:avLst/>
          </a:prstGeom>
          <a:noFill/>
          <a:ln>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chemeClr val="accent2"/>
            </a:solidFill>
          </a:ln>
        </p:spPr>
        <p:txBody>
          <a:bodyPr>
            <a:normAutofit/>
          </a:bodyPr>
          <a:lstStyle/>
          <a:p>
            <a:r>
              <a:rPr lang="hu-HU" sz="4000" b="1" dirty="0" smtClean="0">
                <a:solidFill>
                  <a:srgbClr val="FFFF00"/>
                </a:solidFill>
                <a:effectLst/>
                <a:latin typeface="Arial" pitchFamily="34" charset="0"/>
                <a:cs typeface="Arial" pitchFamily="34" charset="0"/>
              </a:rPr>
              <a:t>AT THE </a:t>
            </a:r>
            <a:r>
              <a:rPr lang="hu-HU" sz="4000" b="1" i="1" dirty="0" smtClean="0">
                <a:solidFill>
                  <a:srgbClr val="FFFF00"/>
                </a:solidFill>
                <a:effectLst/>
                <a:latin typeface="Arial" pitchFamily="34" charset="0"/>
                <a:cs typeface="Arial" pitchFamily="34" charset="0"/>
              </a:rPr>
              <a:t>HR</a:t>
            </a:r>
            <a:r>
              <a:rPr lang="hu-HU" sz="4000" b="1" dirty="0" smtClean="0">
                <a:solidFill>
                  <a:srgbClr val="FFFF00"/>
                </a:solidFill>
                <a:effectLst/>
                <a:latin typeface="Arial" pitchFamily="34" charset="0"/>
                <a:cs typeface="Arial" pitchFamily="34" charset="0"/>
              </a:rPr>
              <a:t> DEPARTMENT</a:t>
            </a:r>
            <a:endParaRPr lang="en-GB" sz="4000" b="1" dirty="0">
              <a:solidFill>
                <a:srgbClr val="FFFF00"/>
              </a:solidFill>
              <a:effectLst/>
              <a:latin typeface="Arial" pitchFamily="34" charset="0"/>
              <a:cs typeface="Arial" pitchFamily="34" charset="0"/>
            </a:endParaRPr>
          </a:p>
        </p:txBody>
      </p:sp>
      <p:sp>
        <p:nvSpPr>
          <p:cNvPr id="3" name="Élőláb helye 2"/>
          <p:cNvSpPr>
            <a:spLocks noGrp="1"/>
          </p:cNvSpPr>
          <p:nvPr>
            <p:ph type="ftr" sz="quarter" idx="11"/>
          </p:nvPr>
        </p:nvSpPr>
        <p:spPr/>
        <p:txBody>
          <a:bodyPr/>
          <a:lstStyle/>
          <a:p>
            <a:pPr>
              <a:defRPr/>
            </a:pPr>
            <a:r>
              <a:rPr lang="en-US" smtClean="0"/>
              <a:t>Timár 2016</a:t>
            </a:r>
            <a:endParaRPr lang="en-US"/>
          </a:p>
        </p:txBody>
      </p:sp>
      <p:sp>
        <p:nvSpPr>
          <p:cNvPr id="4" name="Dia számának helye 3"/>
          <p:cNvSpPr>
            <a:spLocks noGrp="1"/>
          </p:cNvSpPr>
          <p:nvPr>
            <p:ph type="sldNum" sz="quarter" idx="12"/>
          </p:nvPr>
        </p:nvSpPr>
        <p:spPr/>
        <p:txBody>
          <a:bodyPr/>
          <a:lstStyle/>
          <a:p>
            <a:pPr>
              <a:defRPr/>
            </a:pPr>
            <a:fld id="{71F713E9-1949-4327-B6C2-6CB7DA68B8D7}" type="slidenum">
              <a:rPr lang="en-US" smtClean="0"/>
              <a:pPr>
                <a:defRPr/>
              </a:pPr>
              <a:t>17</a:t>
            </a:fld>
            <a:endParaRPr lang="en-US"/>
          </a:p>
        </p:txBody>
      </p:sp>
      <p:pic>
        <p:nvPicPr>
          <p:cNvPr id="5" name="Kép 4" descr="https://cdn.andertoons.com/img/toons/cartoon2304.png"/>
          <p:cNvPicPr/>
          <p:nvPr/>
        </p:nvPicPr>
        <p:blipFill>
          <a:blip r:embed="rId2" cstate="print"/>
          <a:srcRect b="6944"/>
          <a:stretch>
            <a:fillRect/>
          </a:stretch>
        </p:blipFill>
        <p:spPr bwMode="auto">
          <a:xfrm>
            <a:off x="1475656" y="1628800"/>
            <a:ext cx="7416824" cy="4824536"/>
          </a:xfrm>
          <a:prstGeom prst="rect">
            <a:avLst/>
          </a:prstGeom>
          <a:noFill/>
          <a:ln w="9525">
            <a:solidFill>
              <a:schemeClr val="accent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chemeClr val="accent2"/>
            </a:solidFill>
          </a:ln>
        </p:spPr>
        <p:txBody>
          <a:bodyPr>
            <a:normAutofit/>
          </a:bodyPr>
          <a:lstStyle/>
          <a:p>
            <a:r>
              <a:rPr lang="hu-HU" sz="4000" b="1" dirty="0" smtClean="0">
                <a:solidFill>
                  <a:srgbClr val="FFFF00"/>
                </a:solidFill>
                <a:effectLst/>
                <a:latin typeface="Arial" pitchFamily="34" charset="0"/>
                <a:cs typeface="Arial" pitchFamily="34" charset="0"/>
              </a:rPr>
              <a:t>FUNDAMENTAL PRINCIPLES</a:t>
            </a:r>
            <a:endParaRPr lang="en-GB" sz="4000" b="1" dirty="0">
              <a:solidFill>
                <a:srgbClr val="FFFF00"/>
              </a:solidFill>
              <a:effectLst/>
              <a:latin typeface="Arial" pitchFamily="34" charset="0"/>
              <a:cs typeface="Arial" pitchFamily="34" charset="0"/>
            </a:endParaRPr>
          </a:p>
        </p:txBody>
      </p:sp>
      <p:sp>
        <p:nvSpPr>
          <p:cNvPr id="3" name="Tartalom helye 2"/>
          <p:cNvSpPr>
            <a:spLocks noGrp="1"/>
          </p:cNvSpPr>
          <p:nvPr>
            <p:ph idx="1"/>
          </p:nvPr>
        </p:nvSpPr>
        <p:spPr>
          <a:xfrm>
            <a:off x="1435100" y="1447800"/>
            <a:ext cx="7499350" cy="5005536"/>
          </a:xfrm>
        </p:spPr>
        <p:txBody>
          <a:bodyPr/>
          <a:lstStyle/>
          <a:p>
            <a:pPr>
              <a:buNone/>
            </a:pPr>
            <a:endParaRPr lang="en-GB" sz="500" b="1" dirty="0" smtClean="0">
              <a:latin typeface="Arial" pitchFamily="34" charset="0"/>
              <a:cs typeface="Arial" pitchFamily="34" charset="0"/>
            </a:endParaRPr>
          </a:p>
          <a:p>
            <a:pPr marL="425450" indent="-342900">
              <a:buFont typeface="+mj-lt"/>
              <a:buAutoNum type="arabicPeriod"/>
            </a:pPr>
            <a:r>
              <a:rPr lang="en-GB" sz="1600" b="1" dirty="0" smtClean="0">
                <a:latin typeface="Arial" pitchFamily="34" charset="0"/>
                <a:cs typeface="Arial" pitchFamily="34" charset="0"/>
              </a:rPr>
              <a:t>Engineers shall hold paramount the safety, health and welfare of the public and shall strive to comply with the principles of sustainable development in the performance of their professional duties</a:t>
            </a:r>
          </a:p>
          <a:p>
            <a:pPr marL="425450" indent="-342900">
              <a:buFont typeface="+mj-lt"/>
              <a:buAutoNum type="arabicPeriod"/>
            </a:pPr>
            <a:r>
              <a:rPr lang="en-GB" sz="1600" b="1" dirty="0" smtClean="0">
                <a:latin typeface="Arial" pitchFamily="34" charset="0"/>
                <a:cs typeface="Arial" pitchFamily="34" charset="0"/>
              </a:rPr>
              <a:t>Engineers shall perform services only in areas of their competence</a:t>
            </a:r>
          </a:p>
          <a:p>
            <a:pPr marL="425450" indent="-342900">
              <a:buFont typeface="+mj-lt"/>
              <a:buAutoNum type="arabicPeriod"/>
            </a:pPr>
            <a:r>
              <a:rPr lang="en-GB" sz="1600" b="1" dirty="0" smtClean="0">
                <a:latin typeface="Arial" pitchFamily="34" charset="0"/>
                <a:cs typeface="Arial" pitchFamily="34" charset="0"/>
              </a:rPr>
              <a:t>Engineers shall issue public statements only in an objective and truthful manner</a:t>
            </a:r>
          </a:p>
          <a:p>
            <a:pPr marL="425450" indent="-342900">
              <a:buFont typeface="+mj-lt"/>
              <a:buAutoNum type="arabicPeriod"/>
            </a:pPr>
            <a:r>
              <a:rPr lang="en-GB" sz="1600" b="1" dirty="0" smtClean="0">
                <a:latin typeface="Arial" pitchFamily="34" charset="0"/>
                <a:cs typeface="Arial" pitchFamily="34" charset="0"/>
              </a:rPr>
              <a:t>Engineers shall act in professional matters for each employer or client as faithful agents or trustees, and shall avoid conflicts of interest</a:t>
            </a:r>
          </a:p>
          <a:p>
            <a:pPr marL="425450" indent="-342900">
              <a:buFont typeface="+mj-lt"/>
              <a:buAutoNum type="arabicPeriod"/>
            </a:pPr>
            <a:r>
              <a:rPr lang="en-GB" sz="1600" b="1" dirty="0" smtClean="0">
                <a:latin typeface="Arial" pitchFamily="34" charset="0"/>
                <a:cs typeface="Arial" pitchFamily="34" charset="0"/>
              </a:rPr>
              <a:t>Engineers shall build their professional reputation on the merit of their services and shall not compete unfairly with others</a:t>
            </a:r>
          </a:p>
          <a:p>
            <a:pPr marL="425450" indent="-342900">
              <a:buFont typeface="+mj-lt"/>
              <a:buAutoNum type="arabicPeriod"/>
            </a:pPr>
            <a:r>
              <a:rPr lang="en-GB" sz="1600" b="1" dirty="0" smtClean="0">
                <a:latin typeface="Arial" pitchFamily="34" charset="0"/>
                <a:cs typeface="Arial" pitchFamily="34" charset="0"/>
              </a:rPr>
              <a:t>Engineers shall act in such a manner as to uphold and enhance the </a:t>
            </a:r>
            <a:r>
              <a:rPr lang="en-GB" sz="1600" b="1" dirty="0" err="1" smtClean="0">
                <a:latin typeface="Arial" pitchFamily="34" charset="0"/>
                <a:cs typeface="Arial" pitchFamily="34" charset="0"/>
              </a:rPr>
              <a:t>honor</a:t>
            </a:r>
            <a:r>
              <a:rPr lang="en-GB" sz="1600" b="1" dirty="0" smtClean="0">
                <a:latin typeface="Arial" pitchFamily="34" charset="0"/>
                <a:cs typeface="Arial" pitchFamily="34" charset="0"/>
              </a:rPr>
              <a:t>, integrity, and dignity of the engineering profession and shall act with zero-tolerance for bribery, fraud, and corruption</a:t>
            </a:r>
          </a:p>
          <a:p>
            <a:pPr marL="425450" indent="-342900">
              <a:buFont typeface="+mj-lt"/>
              <a:buAutoNum type="arabicPeriod"/>
            </a:pPr>
            <a:r>
              <a:rPr lang="en-GB" sz="1600" b="1" dirty="0" smtClean="0">
                <a:latin typeface="Arial" pitchFamily="34" charset="0"/>
                <a:cs typeface="Arial" pitchFamily="34" charset="0"/>
              </a:rPr>
              <a:t>Engineers shall continue their professional development throughout their careers, and shall provide opportunities for the professional development of those engineers under their supervision</a:t>
            </a:r>
          </a:p>
          <a:p>
            <a:pPr marL="425450" indent="-342900">
              <a:buNone/>
            </a:pPr>
            <a:r>
              <a:rPr lang="en-GB" sz="1600" b="1" dirty="0" smtClean="0">
                <a:latin typeface="Arial" pitchFamily="34" charset="0"/>
                <a:cs typeface="Arial" pitchFamily="34" charset="0"/>
              </a:rPr>
              <a:t>			                            </a:t>
            </a:r>
            <a:r>
              <a:rPr lang="en-GB" sz="1600" b="1" i="1" dirty="0" smtClean="0">
                <a:latin typeface="Arial" pitchFamily="34" charset="0"/>
                <a:cs typeface="Arial" pitchFamily="34" charset="0"/>
              </a:rPr>
              <a:t>The ASCE Code of Ethics (1914), (1968)</a:t>
            </a:r>
          </a:p>
          <a:p>
            <a:endParaRPr lang="en-GB" dirty="0"/>
          </a:p>
        </p:txBody>
      </p:sp>
      <p:sp>
        <p:nvSpPr>
          <p:cNvPr id="4" name="Élőláb helye 3"/>
          <p:cNvSpPr>
            <a:spLocks noGrp="1"/>
          </p:cNvSpPr>
          <p:nvPr>
            <p:ph type="ftr" sz="quarter" idx="11"/>
          </p:nvPr>
        </p:nvSpPr>
        <p:spPr/>
        <p:txBody>
          <a:bodyPr/>
          <a:lstStyle/>
          <a:p>
            <a:pPr>
              <a:defRPr/>
            </a:pPr>
            <a:r>
              <a:rPr lang="en-US" dirty="0" err="1" smtClean="0"/>
              <a:t>Timár</a:t>
            </a:r>
            <a:r>
              <a:rPr lang="en-US" dirty="0" smtClean="0"/>
              <a:t> 2016</a:t>
            </a:r>
            <a:endParaRPr lang="en-US" dirty="0"/>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18</a:t>
            </a:fld>
            <a:endParaRPr lang="en-US"/>
          </a:p>
        </p:txBody>
      </p:sp>
      <p:pic>
        <p:nvPicPr>
          <p:cNvPr id="1026" name="Picture 2"/>
          <p:cNvPicPr>
            <a:picLocks noChangeAspect="1" noChangeArrowheads="1"/>
          </p:cNvPicPr>
          <p:nvPr/>
        </p:nvPicPr>
        <p:blipFill>
          <a:blip r:embed="rId2" cstate="print"/>
          <a:srcRect l="28738" t="15072" r="26080" b="9251"/>
          <a:stretch>
            <a:fillRect/>
          </a:stretch>
        </p:blipFill>
        <p:spPr bwMode="auto">
          <a:xfrm>
            <a:off x="107504" y="3068960"/>
            <a:ext cx="1443483" cy="1944216"/>
          </a:xfrm>
          <a:prstGeom prst="rect">
            <a:avLst/>
          </a:prstGeom>
          <a:noFill/>
          <a:ln w="9525">
            <a:solidFill>
              <a:schemeClr val="accent2"/>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chemeClr val="accent2"/>
            </a:solidFill>
          </a:ln>
        </p:spPr>
        <p:txBody>
          <a:bodyPr>
            <a:normAutofit/>
          </a:bodyPr>
          <a:lstStyle/>
          <a:p>
            <a:r>
              <a:rPr lang="en-GB" sz="4000" b="1" dirty="0" smtClean="0">
                <a:solidFill>
                  <a:srgbClr val="FFFF00"/>
                </a:solidFill>
                <a:effectLst/>
                <a:latin typeface="Arial" pitchFamily="34" charset="0"/>
                <a:cs typeface="Arial" pitchFamily="34" charset="0"/>
              </a:rPr>
              <a:t>ACCURACY AND RIGOUR</a:t>
            </a:r>
            <a:endParaRPr lang="en-GB" sz="4000" b="1" dirty="0">
              <a:solidFill>
                <a:srgbClr val="FFFF00"/>
              </a:solidFill>
              <a:effectLst/>
              <a:latin typeface="Arial" pitchFamily="34" charset="0"/>
              <a:cs typeface="Arial" pitchFamily="34" charset="0"/>
            </a:endParaRPr>
          </a:p>
        </p:txBody>
      </p:sp>
      <p:sp>
        <p:nvSpPr>
          <p:cNvPr id="3" name="Tartalom helye 2"/>
          <p:cNvSpPr>
            <a:spLocks noGrp="1"/>
          </p:cNvSpPr>
          <p:nvPr>
            <p:ph idx="1"/>
          </p:nvPr>
        </p:nvSpPr>
        <p:spPr>
          <a:xfrm>
            <a:off x="1435100" y="1447800"/>
            <a:ext cx="7499350" cy="5149552"/>
          </a:xfrm>
        </p:spPr>
        <p:txBody>
          <a:bodyPr/>
          <a:lstStyle/>
          <a:p>
            <a:pPr>
              <a:buNone/>
            </a:pPr>
            <a:r>
              <a:rPr lang="en-GB" sz="2300" b="1" smtClean="0">
                <a:latin typeface="Arial" pitchFamily="34" charset="0"/>
                <a:cs typeface="Arial" pitchFamily="34" charset="0"/>
              </a:rPr>
              <a:t>1.		Professional engineers and technicians have a duty to ensure that they acquire and use wisely and faithfully the knowledge that is relevant to the engineering skills needed in their work in the service of others. They should:</a:t>
            </a:r>
          </a:p>
          <a:p>
            <a:pPr lvl="2">
              <a:buClr>
                <a:srgbClr val="0070C0"/>
              </a:buClr>
              <a:buFont typeface="Arial" pitchFamily="34" charset="0"/>
              <a:buChar char="•"/>
            </a:pPr>
            <a:r>
              <a:rPr lang="en-GB" sz="1800" b="1" smtClean="0">
                <a:latin typeface="Arial" pitchFamily="34" charset="0"/>
                <a:cs typeface="Arial" pitchFamily="34" charset="0"/>
              </a:rPr>
              <a:t>always act with care and competence</a:t>
            </a:r>
          </a:p>
          <a:p>
            <a:pPr lvl="2">
              <a:buClr>
                <a:srgbClr val="0070C0"/>
              </a:buClr>
              <a:buFont typeface="Arial" pitchFamily="34" charset="0"/>
              <a:buChar char="•"/>
            </a:pPr>
            <a:r>
              <a:rPr lang="en-GB" sz="1800" b="1" smtClean="0">
                <a:latin typeface="Arial" pitchFamily="34" charset="0"/>
                <a:cs typeface="Arial" pitchFamily="34" charset="0"/>
              </a:rPr>
              <a:t>perform services only in areas of current competence</a:t>
            </a:r>
          </a:p>
          <a:p>
            <a:pPr lvl="2">
              <a:buClr>
                <a:srgbClr val="0070C0"/>
              </a:buClr>
              <a:buFont typeface="Arial" pitchFamily="34" charset="0"/>
              <a:buChar char="•"/>
            </a:pPr>
            <a:r>
              <a:rPr lang="en-GB" sz="1800" b="1" smtClean="0">
                <a:latin typeface="Arial" pitchFamily="34" charset="0"/>
                <a:cs typeface="Arial" pitchFamily="34" charset="0"/>
              </a:rPr>
              <a:t>keep their knowledge and skills up to date and assist the</a:t>
            </a:r>
          </a:p>
          <a:p>
            <a:pPr lvl="2">
              <a:buClr>
                <a:srgbClr val="0070C0"/>
              </a:buClr>
              <a:buFont typeface="Arial" pitchFamily="34" charset="0"/>
              <a:buChar char="•"/>
            </a:pPr>
            <a:r>
              <a:rPr lang="en-GB" sz="1800" b="1" smtClean="0">
                <a:latin typeface="Arial" pitchFamily="34" charset="0"/>
                <a:cs typeface="Arial" pitchFamily="34" charset="0"/>
              </a:rPr>
              <a:t>development of engineering knowledge and skills in others</a:t>
            </a:r>
          </a:p>
          <a:p>
            <a:pPr lvl="2">
              <a:buClr>
                <a:srgbClr val="0070C0"/>
              </a:buClr>
              <a:buFont typeface="Arial" pitchFamily="34" charset="0"/>
              <a:buChar char="•"/>
            </a:pPr>
            <a:r>
              <a:rPr lang="en-GB" sz="1800" b="1" smtClean="0">
                <a:latin typeface="Arial" pitchFamily="34" charset="0"/>
                <a:cs typeface="Arial" pitchFamily="34" charset="0"/>
              </a:rPr>
              <a:t>not knowingly mislead or allow others to be misled about</a:t>
            </a:r>
          </a:p>
          <a:p>
            <a:pPr lvl="2">
              <a:buClr>
                <a:srgbClr val="0070C0"/>
              </a:buClr>
              <a:buFont typeface="Arial" pitchFamily="34" charset="0"/>
              <a:buChar char="•"/>
            </a:pPr>
            <a:r>
              <a:rPr lang="en-GB" sz="1800" b="1" smtClean="0">
                <a:latin typeface="Arial" pitchFamily="34" charset="0"/>
                <a:cs typeface="Arial" pitchFamily="34" charset="0"/>
              </a:rPr>
              <a:t>engineering matters</a:t>
            </a:r>
          </a:p>
          <a:p>
            <a:pPr lvl="2">
              <a:buClr>
                <a:srgbClr val="0070C0"/>
              </a:buClr>
              <a:buFont typeface="Arial" pitchFamily="34" charset="0"/>
              <a:buChar char="•"/>
            </a:pPr>
            <a:r>
              <a:rPr lang="en-GB" sz="1800" b="1" smtClean="0">
                <a:latin typeface="Arial" pitchFamily="34" charset="0"/>
                <a:cs typeface="Arial" pitchFamily="34" charset="0"/>
              </a:rPr>
              <a:t>present and review engineering evidence, theory and</a:t>
            </a:r>
          </a:p>
          <a:p>
            <a:pPr lvl="2">
              <a:buClr>
                <a:srgbClr val="0070C0"/>
              </a:buClr>
              <a:buFont typeface="Arial" pitchFamily="34" charset="0"/>
              <a:buChar char="•"/>
            </a:pPr>
            <a:r>
              <a:rPr lang="en-GB" sz="1800" b="1" smtClean="0">
                <a:latin typeface="Arial" pitchFamily="34" charset="0"/>
                <a:cs typeface="Arial" pitchFamily="34" charset="0"/>
              </a:rPr>
              <a:t>interpretation honestly, accurately and without bias</a:t>
            </a:r>
          </a:p>
          <a:p>
            <a:pPr lvl="2">
              <a:buClr>
                <a:srgbClr val="0070C0"/>
              </a:buClr>
              <a:buFont typeface="Arial" pitchFamily="34" charset="0"/>
              <a:buChar char="•"/>
            </a:pPr>
            <a:r>
              <a:rPr lang="en-GB" sz="1800" b="1" smtClean="0">
                <a:latin typeface="Arial" pitchFamily="34" charset="0"/>
                <a:cs typeface="Arial" pitchFamily="34" charset="0"/>
              </a:rPr>
              <a:t>identify and evaluate and, where possible, quantify risks</a:t>
            </a:r>
          </a:p>
          <a:p>
            <a:pPr lvl="2">
              <a:buNone/>
            </a:pPr>
            <a:endParaRPr lang="en-GB" sz="500" b="1" smtClean="0">
              <a:latin typeface="Arial" pitchFamily="34" charset="0"/>
              <a:cs typeface="Arial" pitchFamily="34" charset="0"/>
            </a:endParaRPr>
          </a:p>
          <a:p>
            <a:pPr algn="r">
              <a:buNone/>
            </a:pPr>
            <a:r>
              <a:rPr lang="en-GB" sz="1400" b="1" i="1" smtClean="0">
                <a:latin typeface="Arial" pitchFamily="34" charset="0"/>
                <a:cs typeface="Arial" pitchFamily="34" charset="0"/>
              </a:rPr>
              <a:t>Statement of Ethical Principles for the Engineering Profession (UK,  2014)</a:t>
            </a:r>
            <a:endParaRPr lang="en-GB" sz="1400" b="1" i="1">
              <a:latin typeface="Arial" pitchFamily="34" charset="0"/>
              <a:cs typeface="Arial" pitchFamily="34" charset="0"/>
            </a:endParaRPr>
          </a:p>
        </p:txBody>
      </p:sp>
      <p:sp>
        <p:nvSpPr>
          <p:cNvPr id="4" name="Élőláb helye 3"/>
          <p:cNvSpPr>
            <a:spLocks noGrp="1"/>
          </p:cNvSpPr>
          <p:nvPr>
            <p:ph type="ftr" sz="quarter" idx="11"/>
          </p:nvPr>
        </p:nvSpPr>
        <p:spPr/>
        <p:txBody>
          <a:bodyPr/>
          <a:lstStyle/>
          <a:p>
            <a:pPr>
              <a:defRPr/>
            </a:pPr>
            <a:r>
              <a:rPr lang="en-US" dirty="0" err="1" smtClean="0"/>
              <a:t>Timár</a:t>
            </a:r>
            <a:r>
              <a:rPr lang="en-US" dirty="0" smtClean="0"/>
              <a:t> 2016</a:t>
            </a:r>
            <a:endParaRPr lang="en-US" dirty="0"/>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19</a:t>
            </a:fld>
            <a:endParaRPr lang="en-US"/>
          </a:p>
        </p:txBody>
      </p:sp>
      <p:pic>
        <p:nvPicPr>
          <p:cNvPr id="6" name="Picture 2"/>
          <p:cNvPicPr>
            <a:picLocks noChangeAspect="1" noChangeArrowheads="1"/>
          </p:cNvPicPr>
          <p:nvPr/>
        </p:nvPicPr>
        <p:blipFill>
          <a:blip r:embed="rId2" cstate="print">
            <a:lum bright="-5000" contrast="5000"/>
          </a:blip>
          <a:srcRect l="17221" t="13908" r="36711" b="1101"/>
          <a:stretch>
            <a:fillRect/>
          </a:stretch>
        </p:blipFill>
        <p:spPr bwMode="auto">
          <a:xfrm>
            <a:off x="179512" y="2564904"/>
            <a:ext cx="1487508" cy="2088232"/>
          </a:xfrm>
          <a:prstGeom prst="rect">
            <a:avLst/>
          </a:prstGeom>
          <a:noFill/>
          <a:ln w="9525">
            <a:solidFill>
              <a:srgbClr val="0070C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chemeClr val="accent2"/>
            </a:solidFill>
          </a:ln>
        </p:spPr>
        <p:txBody>
          <a:bodyPr>
            <a:noAutofit/>
          </a:bodyPr>
          <a:lstStyle/>
          <a:p>
            <a:r>
              <a:rPr lang="hu-HU" sz="4000" b="1" dirty="0" smtClean="0">
                <a:solidFill>
                  <a:srgbClr val="FFFF00"/>
                </a:solidFill>
                <a:effectLst/>
                <a:latin typeface="Arial" pitchFamily="34" charset="0"/>
                <a:cs typeface="Arial" pitchFamily="34" charset="0"/>
              </a:rPr>
              <a:t>SUSTAINABLE DEVELOPMENT                       </a:t>
            </a:r>
            <a:r>
              <a:rPr lang="hu-HU" sz="2800" b="1" dirty="0" smtClean="0">
                <a:solidFill>
                  <a:srgbClr val="FFFF00"/>
                </a:solidFill>
                <a:effectLst/>
                <a:latin typeface="Arial" pitchFamily="34" charset="0"/>
                <a:cs typeface="Arial" pitchFamily="34" charset="0"/>
              </a:rPr>
              <a:t>1</a:t>
            </a:r>
            <a:endParaRPr lang="en-GB" sz="2800" b="1" dirty="0">
              <a:solidFill>
                <a:srgbClr val="FFFF00"/>
              </a:solidFill>
              <a:effectLst/>
              <a:latin typeface="Arial" pitchFamily="34" charset="0"/>
              <a:cs typeface="Arial" pitchFamily="34" charset="0"/>
            </a:endParaRPr>
          </a:p>
        </p:txBody>
      </p:sp>
      <p:sp>
        <p:nvSpPr>
          <p:cNvPr id="3" name="Tartalom helye 2"/>
          <p:cNvSpPr>
            <a:spLocks noGrp="1"/>
          </p:cNvSpPr>
          <p:nvPr>
            <p:ph idx="1"/>
          </p:nvPr>
        </p:nvSpPr>
        <p:spPr/>
        <p:txBody>
          <a:bodyPr/>
          <a:lstStyle/>
          <a:p>
            <a:r>
              <a:rPr lang="en-GB" sz="2500" b="1" dirty="0" smtClean="0">
                <a:latin typeface="Arial" pitchFamily="34" charset="0"/>
                <a:cs typeface="Arial" pitchFamily="34" charset="0"/>
              </a:rPr>
              <a:t>Sustainable development is economic &amp; social development that meets the needs of the present </a:t>
            </a:r>
            <a:r>
              <a:rPr lang="en-GB" sz="2500" b="1" i="1" dirty="0" smtClean="0">
                <a:solidFill>
                  <a:srgbClr val="FF0000"/>
                </a:solidFill>
                <a:latin typeface="Arial" pitchFamily="34" charset="0"/>
                <a:cs typeface="Arial" pitchFamily="34" charset="0"/>
              </a:rPr>
              <a:t>without compromising </a:t>
            </a:r>
            <a:r>
              <a:rPr lang="en-GB" sz="2500" b="1" dirty="0" smtClean="0">
                <a:latin typeface="Arial" pitchFamily="34" charset="0"/>
                <a:cs typeface="Arial" pitchFamily="34" charset="0"/>
              </a:rPr>
              <a:t>the ability of future generations to meet their own needs</a:t>
            </a:r>
          </a:p>
          <a:p>
            <a:r>
              <a:rPr lang="en-GB" sz="2500" b="1" dirty="0" smtClean="0">
                <a:latin typeface="Arial" pitchFamily="34" charset="0"/>
                <a:cs typeface="Arial" pitchFamily="34" charset="0"/>
              </a:rPr>
              <a:t>Sustainability is a requirement of our genera-</a:t>
            </a:r>
            <a:r>
              <a:rPr lang="en-GB" sz="2500" b="1" dirty="0" err="1" smtClean="0">
                <a:latin typeface="Arial" pitchFamily="34" charset="0"/>
                <a:cs typeface="Arial" pitchFamily="34" charset="0"/>
              </a:rPr>
              <a:t>tion</a:t>
            </a:r>
            <a:r>
              <a:rPr lang="en-GB" sz="2500" b="1" dirty="0" smtClean="0">
                <a:latin typeface="Arial" pitchFamily="34" charset="0"/>
                <a:cs typeface="Arial" pitchFamily="34" charset="0"/>
              </a:rPr>
              <a:t> to manage non-renewable natural </a:t>
            </a:r>
            <a:r>
              <a:rPr lang="en-GB" sz="2500" b="1" dirty="0" err="1" smtClean="0">
                <a:latin typeface="Arial" pitchFamily="34" charset="0"/>
                <a:cs typeface="Arial" pitchFamily="34" charset="0"/>
              </a:rPr>
              <a:t>resour-ces</a:t>
            </a:r>
            <a:r>
              <a:rPr lang="en-GB" sz="2500" b="1" dirty="0" smtClean="0">
                <a:latin typeface="Arial" pitchFamily="34" charset="0"/>
                <a:cs typeface="Arial" pitchFamily="34" charset="0"/>
              </a:rPr>
              <a:t> in such a way, that the </a:t>
            </a:r>
            <a:r>
              <a:rPr lang="en-GB" sz="2500" b="1" i="1" dirty="0" smtClean="0">
                <a:solidFill>
                  <a:srgbClr val="FF0000"/>
                </a:solidFill>
                <a:latin typeface="Arial" pitchFamily="34" charset="0"/>
                <a:cs typeface="Arial" pitchFamily="34" charset="0"/>
              </a:rPr>
              <a:t>average quality of life</a:t>
            </a:r>
            <a:r>
              <a:rPr lang="en-GB" sz="2500" b="1" dirty="0" smtClean="0">
                <a:latin typeface="Arial" pitchFamily="34" charset="0"/>
                <a:cs typeface="Arial" pitchFamily="34" charset="0"/>
              </a:rPr>
              <a:t> that we ensure ourselves can potentially be shared by all future generations </a:t>
            </a:r>
          </a:p>
          <a:p>
            <a:r>
              <a:rPr lang="en-GB" sz="2500" b="1" dirty="0" smtClean="0">
                <a:latin typeface="Arial" pitchFamily="34" charset="0"/>
                <a:cs typeface="Arial" pitchFamily="34" charset="0"/>
              </a:rPr>
              <a:t>Development is sustainable if it involves a </a:t>
            </a:r>
            <a:r>
              <a:rPr lang="en-GB" sz="2500" b="1" i="1" dirty="0" smtClean="0">
                <a:solidFill>
                  <a:srgbClr val="FF0000"/>
                </a:solidFill>
                <a:latin typeface="Arial" pitchFamily="34" charset="0"/>
                <a:cs typeface="Arial" pitchFamily="34" charset="0"/>
              </a:rPr>
              <a:t>non-decreasing</a:t>
            </a:r>
            <a:r>
              <a:rPr lang="en-GB" sz="2500" b="1" dirty="0" smtClean="0">
                <a:latin typeface="Arial" pitchFamily="34" charset="0"/>
                <a:cs typeface="Arial" pitchFamily="34" charset="0"/>
              </a:rPr>
              <a:t> average quality of life and </a:t>
            </a:r>
            <a:r>
              <a:rPr lang="en-GB" sz="2500" b="1" i="1" dirty="0" smtClean="0">
                <a:solidFill>
                  <a:srgbClr val="FF0000"/>
                </a:solidFill>
                <a:latin typeface="Arial" pitchFamily="34" charset="0"/>
                <a:cs typeface="Arial" pitchFamily="34" charset="0"/>
              </a:rPr>
              <a:t>protects the environment </a:t>
            </a:r>
            <a:r>
              <a:rPr lang="en-GB" sz="2500" b="1" dirty="0" smtClean="0">
                <a:latin typeface="Arial" pitchFamily="34" charset="0"/>
                <a:cs typeface="Arial" pitchFamily="34" charset="0"/>
              </a:rPr>
              <a:t>on the Earth</a:t>
            </a:r>
            <a:r>
              <a:rPr lang="en-GB" sz="2500" dirty="0" smtClean="0"/>
              <a:t> </a:t>
            </a:r>
            <a:endParaRPr lang="en-GB" sz="2500" b="1" dirty="0">
              <a:latin typeface="Arial" pitchFamily="34" charset="0"/>
              <a:cs typeface="Arial" pitchFamily="34" charset="0"/>
            </a:endParaRPr>
          </a:p>
        </p:txBody>
      </p:sp>
      <p:sp>
        <p:nvSpPr>
          <p:cNvPr id="4" name="Élőláb helye 3"/>
          <p:cNvSpPr>
            <a:spLocks noGrp="1"/>
          </p:cNvSpPr>
          <p:nvPr>
            <p:ph type="ftr" sz="quarter" idx="11"/>
          </p:nvPr>
        </p:nvSpPr>
        <p:spPr/>
        <p:txBody>
          <a:bodyPr/>
          <a:lstStyle/>
          <a:p>
            <a:pPr>
              <a:defRPr/>
            </a:pPr>
            <a:r>
              <a:rPr lang="en-US" dirty="0" err="1" smtClean="0"/>
              <a:t>Timár</a:t>
            </a:r>
            <a:r>
              <a:rPr lang="en-US" dirty="0" smtClean="0"/>
              <a:t> 2016</a:t>
            </a:r>
            <a:endParaRPr lang="en-US" dirty="0"/>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chemeClr val="accent2"/>
            </a:solidFill>
          </a:ln>
        </p:spPr>
        <p:txBody>
          <a:bodyPr>
            <a:normAutofit/>
          </a:bodyPr>
          <a:lstStyle/>
          <a:p>
            <a:r>
              <a:rPr lang="en-GB" sz="4000" b="1" dirty="0" smtClean="0">
                <a:solidFill>
                  <a:srgbClr val="FFFF00"/>
                </a:solidFill>
                <a:effectLst/>
                <a:latin typeface="Arial" pitchFamily="34" charset="0"/>
                <a:cs typeface="Arial" pitchFamily="34" charset="0"/>
              </a:rPr>
              <a:t>HONESTY AND INTEGRITY</a:t>
            </a:r>
            <a:endParaRPr lang="en-GB" sz="4000" b="1" dirty="0">
              <a:solidFill>
                <a:srgbClr val="FFFF00"/>
              </a:solidFill>
              <a:effectLst/>
              <a:latin typeface="Arial" pitchFamily="34" charset="0"/>
              <a:cs typeface="Arial" pitchFamily="34" charset="0"/>
            </a:endParaRPr>
          </a:p>
        </p:txBody>
      </p:sp>
      <p:sp>
        <p:nvSpPr>
          <p:cNvPr id="3" name="Tartalom helye 2"/>
          <p:cNvSpPr>
            <a:spLocks noGrp="1"/>
          </p:cNvSpPr>
          <p:nvPr>
            <p:ph idx="1"/>
          </p:nvPr>
        </p:nvSpPr>
        <p:spPr>
          <a:xfrm>
            <a:off x="1435100" y="1447800"/>
            <a:ext cx="7499350" cy="4933528"/>
          </a:xfrm>
        </p:spPr>
        <p:txBody>
          <a:bodyPr/>
          <a:lstStyle/>
          <a:p>
            <a:pPr>
              <a:buNone/>
            </a:pPr>
            <a:endParaRPr lang="en-GB" sz="1000" b="1" smtClean="0">
              <a:latin typeface="Arial" pitchFamily="34" charset="0"/>
              <a:cs typeface="Arial" pitchFamily="34" charset="0"/>
            </a:endParaRPr>
          </a:p>
          <a:p>
            <a:pPr>
              <a:buNone/>
            </a:pPr>
            <a:r>
              <a:rPr lang="en-GB" sz="2400" b="1" smtClean="0">
                <a:latin typeface="Arial" pitchFamily="34" charset="0"/>
                <a:cs typeface="Arial" pitchFamily="34" charset="0"/>
              </a:rPr>
              <a:t>2.		Professional engineers and technicians should adopt the highest standards of professional conduct, openness, fairness and honesty. They should:</a:t>
            </a:r>
          </a:p>
          <a:p>
            <a:pPr>
              <a:buNone/>
            </a:pPr>
            <a:endParaRPr lang="en-GB" sz="500" b="1" smtClean="0">
              <a:latin typeface="Arial" pitchFamily="34" charset="0"/>
              <a:cs typeface="Arial" pitchFamily="34" charset="0"/>
            </a:endParaRPr>
          </a:p>
          <a:p>
            <a:pPr lvl="2">
              <a:buClr>
                <a:srgbClr val="0070C0"/>
              </a:buClr>
              <a:buFont typeface="Arial" pitchFamily="34" charset="0"/>
              <a:buChar char="•"/>
            </a:pPr>
            <a:r>
              <a:rPr lang="en-GB" sz="1800" b="1" smtClean="0">
                <a:latin typeface="Arial" pitchFamily="34" charset="0"/>
                <a:cs typeface="Arial" pitchFamily="34" charset="0"/>
              </a:rPr>
              <a:t>be alert to the ways in which their work might affect others and duly respect the rights and reputations of other parties</a:t>
            </a:r>
          </a:p>
          <a:p>
            <a:pPr lvl="2">
              <a:buClr>
                <a:srgbClr val="0070C0"/>
              </a:buClr>
              <a:buFont typeface="Arial" pitchFamily="34" charset="0"/>
              <a:buChar char="•"/>
            </a:pPr>
            <a:r>
              <a:rPr lang="en-GB" sz="1800" b="1" smtClean="0">
                <a:latin typeface="Arial" pitchFamily="34" charset="0"/>
                <a:cs typeface="Arial" pitchFamily="34" charset="0"/>
              </a:rPr>
              <a:t>avoid deceptive acts, take steps to prevent corrupt practices or professional misconduct, and declare conflicts of interest</a:t>
            </a:r>
          </a:p>
          <a:p>
            <a:pPr lvl="2">
              <a:buClr>
                <a:srgbClr val="0070C0"/>
              </a:buClr>
              <a:buFont typeface="Arial" pitchFamily="34" charset="0"/>
              <a:buChar char="•"/>
            </a:pPr>
            <a:r>
              <a:rPr lang="en-GB" sz="1800" b="1" smtClean="0">
                <a:latin typeface="Arial" pitchFamily="34" charset="0"/>
                <a:cs typeface="Arial" pitchFamily="34" charset="0"/>
              </a:rPr>
              <a:t>reject bribery or improper influence</a:t>
            </a:r>
          </a:p>
          <a:p>
            <a:pPr lvl="2">
              <a:buClr>
                <a:srgbClr val="0070C0"/>
              </a:buClr>
              <a:buFont typeface="Arial" pitchFamily="34" charset="0"/>
              <a:buChar char="•"/>
            </a:pPr>
            <a:r>
              <a:rPr lang="en-GB" sz="1800" b="1" smtClean="0">
                <a:latin typeface="Arial" pitchFamily="34" charset="0"/>
                <a:cs typeface="Arial" pitchFamily="34" charset="0"/>
              </a:rPr>
              <a:t>act for each employer or client in a reliable and trustworthy manner</a:t>
            </a:r>
          </a:p>
          <a:p>
            <a:pPr lvl="1" algn="r">
              <a:buNone/>
            </a:pPr>
            <a:endParaRPr lang="en-GB" sz="1400" b="1" i="1" smtClean="0">
              <a:latin typeface="Arial" pitchFamily="34" charset="0"/>
              <a:cs typeface="Arial" pitchFamily="34" charset="0"/>
            </a:endParaRPr>
          </a:p>
          <a:p>
            <a:pPr lvl="1" algn="r">
              <a:buNone/>
            </a:pPr>
            <a:r>
              <a:rPr lang="en-GB" sz="1400" b="1" i="1" smtClean="0">
                <a:latin typeface="Arial" pitchFamily="34" charset="0"/>
                <a:cs typeface="Arial" pitchFamily="34" charset="0"/>
              </a:rPr>
              <a:t>Statement of Ethical Principles for the Engineering Profession (UK,  2014)</a:t>
            </a:r>
          </a:p>
          <a:p>
            <a:pPr lvl="1">
              <a:buNone/>
            </a:pPr>
            <a:endParaRPr lang="en-GB" sz="1800" b="1">
              <a:latin typeface="Arial" pitchFamily="34" charset="0"/>
              <a:cs typeface="Arial" pitchFamily="34" charset="0"/>
            </a:endParaRPr>
          </a:p>
        </p:txBody>
      </p:sp>
      <p:sp>
        <p:nvSpPr>
          <p:cNvPr id="4" name="Élőláb helye 3"/>
          <p:cNvSpPr>
            <a:spLocks noGrp="1"/>
          </p:cNvSpPr>
          <p:nvPr>
            <p:ph type="ftr" sz="quarter" idx="11"/>
          </p:nvPr>
        </p:nvSpPr>
        <p:spPr/>
        <p:txBody>
          <a:bodyPr/>
          <a:lstStyle/>
          <a:p>
            <a:pPr>
              <a:defRPr/>
            </a:pPr>
            <a:r>
              <a:rPr lang="en-US" smtClean="0"/>
              <a:t>Timár 2016</a:t>
            </a:r>
            <a:endParaRPr lang="en-US"/>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20</a:t>
            </a:fld>
            <a:endParaRPr lang="en-US"/>
          </a:p>
        </p:txBody>
      </p:sp>
      <p:pic>
        <p:nvPicPr>
          <p:cNvPr id="6" name="Picture 2"/>
          <p:cNvPicPr>
            <a:picLocks noChangeAspect="1" noChangeArrowheads="1"/>
          </p:cNvPicPr>
          <p:nvPr/>
        </p:nvPicPr>
        <p:blipFill>
          <a:blip r:embed="rId2" cstate="print">
            <a:lum bright="-5000" contrast="5000"/>
          </a:blip>
          <a:srcRect l="17221" t="13908" r="36711" b="1101"/>
          <a:stretch>
            <a:fillRect/>
          </a:stretch>
        </p:blipFill>
        <p:spPr bwMode="auto">
          <a:xfrm>
            <a:off x="179512" y="2564904"/>
            <a:ext cx="1487508" cy="2088232"/>
          </a:xfrm>
          <a:prstGeom prst="rect">
            <a:avLst/>
          </a:prstGeom>
          <a:noFill/>
          <a:ln w="9525">
            <a:solidFill>
              <a:srgbClr val="0070C0"/>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chemeClr val="accent2"/>
            </a:solidFill>
          </a:ln>
        </p:spPr>
        <p:txBody>
          <a:bodyPr>
            <a:noAutofit/>
          </a:bodyPr>
          <a:lstStyle/>
          <a:p>
            <a:r>
              <a:rPr lang="en-US" sz="4000" b="1" dirty="0" smtClean="0">
                <a:solidFill>
                  <a:srgbClr val="FFFF00"/>
                </a:solidFill>
                <a:effectLst/>
                <a:latin typeface="Arial" pitchFamily="34" charset="0"/>
                <a:cs typeface="Arial" pitchFamily="34" charset="0"/>
              </a:rPr>
              <a:t>RESPECT FOR LIFE, LAW AND THE PUBLIC GOOD</a:t>
            </a:r>
            <a:endParaRPr lang="en-GB" sz="4000" b="1" dirty="0">
              <a:solidFill>
                <a:srgbClr val="FFFF00"/>
              </a:solidFill>
              <a:effectLst/>
              <a:latin typeface="Arial" pitchFamily="34" charset="0"/>
              <a:cs typeface="Arial" pitchFamily="34" charset="0"/>
            </a:endParaRPr>
          </a:p>
        </p:txBody>
      </p:sp>
      <p:sp>
        <p:nvSpPr>
          <p:cNvPr id="3" name="Tartalom helye 2"/>
          <p:cNvSpPr>
            <a:spLocks noGrp="1"/>
          </p:cNvSpPr>
          <p:nvPr>
            <p:ph idx="1"/>
          </p:nvPr>
        </p:nvSpPr>
        <p:spPr/>
        <p:txBody>
          <a:bodyPr/>
          <a:lstStyle/>
          <a:p>
            <a:pPr>
              <a:buNone/>
            </a:pPr>
            <a:r>
              <a:rPr lang="en-GB" sz="2400" b="1" smtClean="0">
                <a:latin typeface="Arial" pitchFamily="34" charset="0"/>
                <a:cs typeface="Arial" pitchFamily="34" charset="0"/>
              </a:rPr>
              <a:t>3.		Professional engineers and technicians should give due weight to all relevant law, facts and published guidance, and the wider public interest. They should:</a:t>
            </a:r>
          </a:p>
          <a:p>
            <a:pPr>
              <a:buNone/>
            </a:pPr>
            <a:endParaRPr lang="en-GB" sz="500" b="1" smtClean="0">
              <a:latin typeface="Arial" pitchFamily="34" charset="0"/>
              <a:cs typeface="Arial" pitchFamily="34" charset="0"/>
            </a:endParaRPr>
          </a:p>
          <a:p>
            <a:pPr lvl="2">
              <a:buClr>
                <a:srgbClr val="0070C0"/>
              </a:buClr>
            </a:pPr>
            <a:r>
              <a:rPr lang="en-GB" sz="1800" b="1" smtClean="0">
                <a:latin typeface="Arial" pitchFamily="34" charset="0"/>
                <a:cs typeface="Arial" pitchFamily="34" charset="0"/>
              </a:rPr>
              <a:t>ensure that all work is lawful and justified</a:t>
            </a:r>
          </a:p>
          <a:p>
            <a:pPr lvl="2">
              <a:buClr>
                <a:srgbClr val="0070C0"/>
              </a:buClr>
            </a:pPr>
            <a:r>
              <a:rPr lang="en-GB" sz="1800" b="1" smtClean="0">
                <a:latin typeface="Arial" pitchFamily="34" charset="0"/>
                <a:cs typeface="Arial" pitchFamily="34" charset="0"/>
              </a:rPr>
              <a:t>minimise and justify any adverse effect on society or on the natural environment for their own and succeeding generations</a:t>
            </a:r>
          </a:p>
          <a:p>
            <a:pPr lvl="2">
              <a:buClr>
                <a:srgbClr val="0070C0"/>
              </a:buClr>
            </a:pPr>
            <a:r>
              <a:rPr lang="en-GB" sz="1800" b="1" smtClean="0">
                <a:latin typeface="Arial" pitchFamily="34" charset="0"/>
                <a:cs typeface="Arial" pitchFamily="34" charset="0"/>
              </a:rPr>
              <a:t>take due account of the limited availability of natural and human resources</a:t>
            </a:r>
          </a:p>
          <a:p>
            <a:pPr lvl="2">
              <a:buClr>
                <a:srgbClr val="0070C0"/>
              </a:buClr>
            </a:pPr>
            <a:r>
              <a:rPr lang="en-GB" sz="1800" b="1" smtClean="0">
                <a:latin typeface="Arial" pitchFamily="34" charset="0"/>
                <a:cs typeface="Arial" pitchFamily="34" charset="0"/>
              </a:rPr>
              <a:t>hold paramount the health and safety of others</a:t>
            </a:r>
          </a:p>
          <a:p>
            <a:pPr lvl="2">
              <a:buClr>
                <a:srgbClr val="0070C0"/>
              </a:buClr>
            </a:pPr>
            <a:r>
              <a:rPr lang="en-GB" sz="1800" b="1" smtClean="0">
                <a:latin typeface="Arial" pitchFamily="34" charset="0"/>
                <a:cs typeface="Arial" pitchFamily="34" charset="0"/>
              </a:rPr>
              <a:t>act honourably, responsibly and lawfully and uphold</a:t>
            </a:r>
          </a:p>
          <a:p>
            <a:pPr lvl="2">
              <a:buClr>
                <a:srgbClr val="0070C0"/>
              </a:buClr>
              <a:buNone/>
            </a:pPr>
            <a:endParaRPr lang="en-GB" sz="1800" b="1" smtClean="0">
              <a:latin typeface="Arial" pitchFamily="34" charset="0"/>
              <a:cs typeface="Arial" pitchFamily="34" charset="0"/>
            </a:endParaRPr>
          </a:p>
          <a:p>
            <a:pPr lvl="2" algn="r">
              <a:buClr>
                <a:srgbClr val="0070C0"/>
              </a:buClr>
              <a:buNone/>
            </a:pPr>
            <a:r>
              <a:rPr lang="en-GB" sz="1400" b="1" i="1" smtClean="0">
                <a:latin typeface="Arial" pitchFamily="34" charset="0"/>
                <a:cs typeface="Arial" pitchFamily="34" charset="0"/>
              </a:rPr>
              <a:t>Statement of Ethical Principles for the Engineering Profession (UK,  2014)</a:t>
            </a:r>
          </a:p>
          <a:p>
            <a:pPr lvl="2">
              <a:buClr>
                <a:srgbClr val="0070C0"/>
              </a:buClr>
              <a:buNone/>
            </a:pPr>
            <a:endParaRPr lang="en-GB" sz="1800" b="1">
              <a:latin typeface="Arial" pitchFamily="34" charset="0"/>
              <a:cs typeface="Arial" pitchFamily="34" charset="0"/>
            </a:endParaRPr>
          </a:p>
        </p:txBody>
      </p:sp>
      <p:sp>
        <p:nvSpPr>
          <p:cNvPr id="4" name="Élőláb helye 3"/>
          <p:cNvSpPr>
            <a:spLocks noGrp="1"/>
          </p:cNvSpPr>
          <p:nvPr>
            <p:ph type="ftr" sz="quarter" idx="11"/>
          </p:nvPr>
        </p:nvSpPr>
        <p:spPr/>
        <p:txBody>
          <a:bodyPr/>
          <a:lstStyle/>
          <a:p>
            <a:pPr>
              <a:defRPr/>
            </a:pPr>
            <a:r>
              <a:rPr lang="en-US" smtClean="0"/>
              <a:t>Timár 2016</a:t>
            </a:r>
            <a:endParaRPr lang="en-US"/>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21</a:t>
            </a:fld>
            <a:endParaRPr lang="en-US"/>
          </a:p>
        </p:txBody>
      </p:sp>
      <p:pic>
        <p:nvPicPr>
          <p:cNvPr id="6" name="Picture 2"/>
          <p:cNvPicPr>
            <a:picLocks noChangeAspect="1" noChangeArrowheads="1"/>
          </p:cNvPicPr>
          <p:nvPr/>
        </p:nvPicPr>
        <p:blipFill>
          <a:blip r:embed="rId2" cstate="print">
            <a:lum bright="-5000" contrast="5000"/>
          </a:blip>
          <a:srcRect l="17221" t="13908" r="36711" b="1101"/>
          <a:stretch>
            <a:fillRect/>
          </a:stretch>
        </p:blipFill>
        <p:spPr bwMode="auto">
          <a:xfrm>
            <a:off x="179512" y="2564904"/>
            <a:ext cx="1487508" cy="2088232"/>
          </a:xfrm>
          <a:prstGeom prst="rect">
            <a:avLst/>
          </a:prstGeom>
          <a:noFill/>
          <a:ln w="9525">
            <a:solidFill>
              <a:srgbClr val="0070C0"/>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chemeClr val="accent2"/>
            </a:solidFill>
          </a:ln>
        </p:spPr>
        <p:txBody>
          <a:bodyPr>
            <a:noAutofit/>
          </a:bodyPr>
          <a:lstStyle/>
          <a:p>
            <a:r>
              <a:rPr lang="en-US" sz="4000" b="1" dirty="0" smtClean="0">
                <a:solidFill>
                  <a:srgbClr val="FFFF00"/>
                </a:solidFill>
                <a:effectLst/>
                <a:latin typeface="Arial" pitchFamily="34" charset="0"/>
                <a:cs typeface="Arial" pitchFamily="34" charset="0"/>
              </a:rPr>
              <a:t>RESPONSIBLE LEADERSHIP: LISTENING AND INFORMING</a:t>
            </a:r>
            <a:endParaRPr lang="en-GB" sz="4000" b="1" dirty="0">
              <a:solidFill>
                <a:srgbClr val="FFFF00"/>
              </a:solidFill>
              <a:effectLst/>
              <a:latin typeface="Arial" pitchFamily="34" charset="0"/>
              <a:cs typeface="Arial" pitchFamily="34" charset="0"/>
            </a:endParaRPr>
          </a:p>
        </p:txBody>
      </p:sp>
      <p:sp>
        <p:nvSpPr>
          <p:cNvPr id="3" name="Tartalom helye 2"/>
          <p:cNvSpPr>
            <a:spLocks noGrp="1"/>
          </p:cNvSpPr>
          <p:nvPr>
            <p:ph idx="1"/>
          </p:nvPr>
        </p:nvSpPr>
        <p:spPr>
          <a:xfrm>
            <a:off x="1435100" y="1447800"/>
            <a:ext cx="7601396" cy="5077544"/>
          </a:xfrm>
        </p:spPr>
        <p:txBody>
          <a:bodyPr/>
          <a:lstStyle/>
          <a:p>
            <a:pPr>
              <a:buNone/>
            </a:pPr>
            <a:r>
              <a:rPr lang="en-GB" sz="2400" b="1" dirty="0" smtClean="0"/>
              <a:t>4.		Professional engineers and technicians should aspire to high standards of leadership in the exploitation and management of </a:t>
            </a:r>
            <a:r>
              <a:rPr lang="en-GB" sz="2400" b="1" dirty="0" smtClean="0"/>
              <a:t>technology</a:t>
            </a:r>
            <a:r>
              <a:rPr lang="en-GB" sz="2400" b="1" dirty="0" smtClean="0"/>
              <a:t>. They hold a privileged and trusted </a:t>
            </a:r>
            <a:r>
              <a:rPr lang="en-GB" sz="2400" b="1" dirty="0" smtClean="0"/>
              <a:t>position </a:t>
            </a:r>
            <a:r>
              <a:rPr lang="en-GB" sz="2400" b="1" dirty="0" smtClean="0"/>
              <a:t>in society, and are expected to demonstrate that they are seeking to serve wider society and to be sensitive to public concerns. They should:</a:t>
            </a:r>
          </a:p>
          <a:p>
            <a:pPr lvl="1">
              <a:buFont typeface="Arial" pitchFamily="34" charset="0"/>
              <a:buChar char="•"/>
            </a:pPr>
            <a:r>
              <a:rPr lang="en-GB" sz="1800" b="1" dirty="0" smtClean="0">
                <a:latin typeface="Arial" pitchFamily="34" charset="0"/>
                <a:cs typeface="Arial" pitchFamily="34" charset="0"/>
              </a:rPr>
              <a:t>be aware of the issues that engineering and technology raise for society, and listen to the aspirations and concerns of others</a:t>
            </a:r>
          </a:p>
          <a:p>
            <a:pPr lvl="1">
              <a:buFont typeface="Arial" pitchFamily="34" charset="0"/>
              <a:buChar char="•"/>
            </a:pPr>
            <a:r>
              <a:rPr lang="en-GB" sz="1800" b="1" dirty="0" smtClean="0">
                <a:latin typeface="Arial" pitchFamily="34" charset="0"/>
                <a:cs typeface="Arial" pitchFamily="34" charset="0"/>
              </a:rPr>
              <a:t>actively promote public awareness and understanding of the impact and benefits of engineering achievements</a:t>
            </a:r>
          </a:p>
          <a:p>
            <a:pPr lvl="1">
              <a:buFont typeface="Arial" pitchFamily="34" charset="0"/>
              <a:buChar char="•"/>
            </a:pPr>
            <a:r>
              <a:rPr lang="en-GB" sz="1800" b="1" dirty="0" smtClean="0">
                <a:latin typeface="Arial" pitchFamily="34" charset="0"/>
                <a:cs typeface="Arial" pitchFamily="34" charset="0"/>
              </a:rPr>
              <a:t>be objective and truthful in any statement made in their professional capacity</a:t>
            </a:r>
          </a:p>
          <a:p>
            <a:pPr lvl="1" algn="r">
              <a:buNone/>
            </a:pPr>
            <a:r>
              <a:rPr lang="en-GB" sz="1400" b="1" i="1" dirty="0" smtClean="0">
                <a:latin typeface="Arial" pitchFamily="34" charset="0"/>
                <a:cs typeface="Arial" pitchFamily="34" charset="0"/>
              </a:rPr>
              <a:t>Statement of Ethical Principles for the Engineering Profession (UK,  2014)</a:t>
            </a:r>
          </a:p>
          <a:p>
            <a:pPr lvl="1" algn="r">
              <a:buNone/>
            </a:pPr>
            <a:endParaRPr lang="en-GB" sz="1400" b="1" dirty="0">
              <a:latin typeface="Arial" pitchFamily="34" charset="0"/>
              <a:cs typeface="Arial" pitchFamily="34" charset="0"/>
            </a:endParaRPr>
          </a:p>
        </p:txBody>
      </p:sp>
      <p:sp>
        <p:nvSpPr>
          <p:cNvPr id="4" name="Élőláb helye 3"/>
          <p:cNvSpPr>
            <a:spLocks noGrp="1"/>
          </p:cNvSpPr>
          <p:nvPr>
            <p:ph type="ftr" sz="quarter" idx="11"/>
          </p:nvPr>
        </p:nvSpPr>
        <p:spPr/>
        <p:txBody>
          <a:bodyPr/>
          <a:lstStyle/>
          <a:p>
            <a:pPr>
              <a:defRPr/>
            </a:pPr>
            <a:r>
              <a:rPr lang="en-US" smtClean="0"/>
              <a:t>Timár 2016</a:t>
            </a:r>
            <a:endParaRPr lang="en-US"/>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22</a:t>
            </a:fld>
            <a:endParaRPr lang="en-US"/>
          </a:p>
        </p:txBody>
      </p:sp>
      <p:pic>
        <p:nvPicPr>
          <p:cNvPr id="2050" name="Picture 2"/>
          <p:cNvPicPr>
            <a:picLocks noChangeAspect="1" noChangeArrowheads="1"/>
          </p:cNvPicPr>
          <p:nvPr/>
        </p:nvPicPr>
        <p:blipFill>
          <a:blip r:embed="rId2" cstate="print">
            <a:lum bright="-5000" contrast="5000"/>
          </a:blip>
          <a:srcRect l="17221" t="13908" r="36711" b="1101"/>
          <a:stretch>
            <a:fillRect/>
          </a:stretch>
        </p:blipFill>
        <p:spPr bwMode="auto">
          <a:xfrm>
            <a:off x="179512" y="2564904"/>
            <a:ext cx="1487508" cy="2088232"/>
          </a:xfrm>
          <a:prstGeom prst="rect">
            <a:avLst/>
          </a:prstGeom>
          <a:noFill/>
          <a:ln w="9525">
            <a:solidFill>
              <a:srgbClr val="0070C0"/>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rgbClr val="FFC000"/>
            </a:solidFill>
          </a:ln>
        </p:spPr>
        <p:txBody>
          <a:bodyPr>
            <a:noAutofit/>
          </a:bodyPr>
          <a:lstStyle/>
          <a:p>
            <a:r>
              <a:rPr lang="hu-HU" sz="4000" b="1" dirty="0" smtClean="0">
                <a:solidFill>
                  <a:srgbClr val="FFFF00"/>
                </a:solidFill>
                <a:effectLst/>
                <a:latin typeface="Arial" pitchFamily="34" charset="0"/>
                <a:cs typeface="Arial" pitchFamily="34" charset="0"/>
              </a:rPr>
              <a:t>RESPONSIBLE LEADERSHIP?</a:t>
            </a:r>
            <a:endParaRPr lang="en-GB" sz="4000" b="1" dirty="0">
              <a:solidFill>
                <a:srgbClr val="FFFF00"/>
              </a:solidFill>
              <a:effectLst/>
              <a:latin typeface="Arial" pitchFamily="34" charset="0"/>
              <a:cs typeface="Arial" pitchFamily="34" charset="0"/>
            </a:endParaRPr>
          </a:p>
        </p:txBody>
      </p:sp>
      <p:sp>
        <p:nvSpPr>
          <p:cNvPr id="3" name="Élőláb helye 2"/>
          <p:cNvSpPr>
            <a:spLocks noGrp="1"/>
          </p:cNvSpPr>
          <p:nvPr>
            <p:ph type="ftr" sz="quarter" idx="11"/>
          </p:nvPr>
        </p:nvSpPr>
        <p:spPr/>
        <p:txBody>
          <a:bodyPr/>
          <a:lstStyle/>
          <a:p>
            <a:pPr>
              <a:defRPr/>
            </a:pPr>
            <a:r>
              <a:rPr lang="en-US" smtClean="0"/>
              <a:t>Timár 2016</a:t>
            </a:r>
            <a:endParaRPr lang="en-US"/>
          </a:p>
        </p:txBody>
      </p:sp>
      <p:sp>
        <p:nvSpPr>
          <p:cNvPr id="4" name="Dia számának helye 3"/>
          <p:cNvSpPr>
            <a:spLocks noGrp="1"/>
          </p:cNvSpPr>
          <p:nvPr>
            <p:ph type="sldNum" sz="quarter" idx="12"/>
          </p:nvPr>
        </p:nvSpPr>
        <p:spPr/>
        <p:txBody>
          <a:bodyPr/>
          <a:lstStyle/>
          <a:p>
            <a:pPr>
              <a:defRPr/>
            </a:pPr>
            <a:fld id="{71F713E9-1949-4327-B6C2-6CB7DA68B8D7}" type="slidenum">
              <a:rPr lang="en-US" smtClean="0"/>
              <a:pPr>
                <a:defRPr/>
              </a:pPr>
              <a:t>23</a:t>
            </a:fld>
            <a:endParaRPr lang="en-US"/>
          </a:p>
        </p:txBody>
      </p:sp>
      <p:pic>
        <p:nvPicPr>
          <p:cNvPr id="5" name="Kép 4" descr="https://cdn.andertoons.com/img/toons/cartoon4252.png"/>
          <p:cNvPicPr/>
          <p:nvPr/>
        </p:nvPicPr>
        <p:blipFill>
          <a:blip r:embed="rId2" cstate="print"/>
          <a:srcRect/>
          <a:stretch>
            <a:fillRect/>
          </a:stretch>
        </p:blipFill>
        <p:spPr bwMode="auto">
          <a:xfrm>
            <a:off x="1763688" y="1628800"/>
            <a:ext cx="6768752" cy="4896544"/>
          </a:xfrm>
          <a:prstGeom prst="rect">
            <a:avLst/>
          </a:prstGeom>
          <a:noFill/>
          <a:ln w="9525">
            <a:solidFill>
              <a:schemeClr val="accent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p:spPr>
        <p:txBody>
          <a:bodyPr>
            <a:normAutofit fontScale="90000"/>
          </a:bodyPr>
          <a:lstStyle/>
          <a:p>
            <a:r>
              <a:rPr lang="hu-HU" sz="4000" b="1" dirty="0" smtClean="0">
                <a:solidFill>
                  <a:srgbClr val="FFFF00"/>
                </a:solidFill>
                <a:effectLst/>
                <a:latin typeface="Arial" pitchFamily="34" charset="0"/>
                <a:cs typeface="Arial" pitchFamily="34" charset="0"/>
              </a:rPr>
              <a:t>CODE OF CONDUCT </a:t>
            </a:r>
            <a:br>
              <a:rPr lang="hu-HU" sz="4000" b="1" dirty="0" smtClean="0">
                <a:solidFill>
                  <a:srgbClr val="FFFF00"/>
                </a:solidFill>
                <a:effectLst/>
                <a:latin typeface="Arial" pitchFamily="34" charset="0"/>
                <a:cs typeface="Arial" pitchFamily="34" charset="0"/>
              </a:rPr>
            </a:br>
            <a:r>
              <a:rPr lang="hu-HU" sz="4000" b="1" dirty="0" smtClean="0">
                <a:solidFill>
                  <a:srgbClr val="FFFF00"/>
                </a:solidFill>
                <a:effectLst/>
                <a:latin typeface="Arial" pitchFamily="34" charset="0"/>
                <a:cs typeface="Arial" pitchFamily="34" charset="0"/>
              </a:rPr>
              <a:t>OF ECCE</a:t>
            </a:r>
            <a:endParaRPr lang="en-GB" sz="4000" b="1" dirty="0">
              <a:solidFill>
                <a:srgbClr val="FFFF00"/>
              </a:solidFill>
              <a:effectLst/>
              <a:latin typeface="Arial" pitchFamily="34" charset="0"/>
              <a:cs typeface="Arial" pitchFamily="34" charset="0"/>
            </a:endParaRPr>
          </a:p>
        </p:txBody>
      </p:sp>
      <p:sp>
        <p:nvSpPr>
          <p:cNvPr id="3" name="Tartalom helye 2"/>
          <p:cNvSpPr>
            <a:spLocks noGrp="1"/>
          </p:cNvSpPr>
          <p:nvPr>
            <p:ph idx="1"/>
          </p:nvPr>
        </p:nvSpPr>
        <p:spPr/>
        <p:txBody>
          <a:bodyPr/>
          <a:lstStyle/>
          <a:p>
            <a:r>
              <a:rPr lang="en-US" sz="2600" b="1" dirty="0" smtClean="0">
                <a:latin typeface="Arial" pitchFamily="34" charset="0"/>
                <a:cs typeface="Arial" pitchFamily="34" charset="0"/>
              </a:rPr>
              <a:t>Code of Professional Conduct</a:t>
            </a:r>
            <a:r>
              <a:rPr lang="hu-HU" sz="2600" b="1" dirty="0" smtClean="0">
                <a:latin typeface="Arial" pitchFamily="34" charset="0"/>
                <a:cs typeface="Arial" pitchFamily="34" charset="0"/>
              </a:rPr>
              <a:t> </a:t>
            </a:r>
            <a:r>
              <a:rPr lang="en-US" sz="2600" b="1" dirty="0" smtClean="0">
                <a:latin typeface="Arial" pitchFamily="34" charset="0"/>
                <a:cs typeface="Arial" pitchFamily="34" charset="0"/>
              </a:rPr>
              <a:t>of the European Council of Civil Engineers</a:t>
            </a:r>
          </a:p>
          <a:p>
            <a:pPr>
              <a:buNone/>
            </a:pPr>
            <a:endParaRPr lang="hu-HU" sz="500" b="1" i="1" dirty="0" smtClean="0">
              <a:latin typeface="Arial" pitchFamily="34" charset="0"/>
              <a:cs typeface="Arial" pitchFamily="34" charset="0"/>
            </a:endParaRPr>
          </a:p>
          <a:p>
            <a:pPr>
              <a:buNone/>
            </a:pPr>
            <a:r>
              <a:rPr lang="en-US" sz="2000" b="1" i="1" dirty="0" smtClean="0">
                <a:latin typeface="Arial" pitchFamily="34" charset="0"/>
                <a:cs typeface="Arial" pitchFamily="34" charset="0"/>
              </a:rPr>
              <a:t>Preamble</a:t>
            </a:r>
            <a:endParaRPr lang="hu-HU" sz="2000" b="1" i="1" dirty="0" smtClean="0">
              <a:latin typeface="Arial" pitchFamily="34" charset="0"/>
              <a:cs typeface="Arial" pitchFamily="34" charset="0"/>
            </a:endParaRPr>
          </a:p>
          <a:p>
            <a:pPr lvl="1">
              <a:buFont typeface="Arial" pitchFamily="34" charset="0"/>
              <a:buChar char="•"/>
            </a:pPr>
            <a:r>
              <a:rPr lang="en-US" sz="1800" b="1" dirty="0" smtClean="0">
                <a:latin typeface="Arial" pitchFamily="34" charset="0"/>
                <a:cs typeface="Arial" pitchFamily="34" charset="0"/>
              </a:rPr>
              <a:t>The purpose of Civil Engineering is to improve living conditions for mankind, always safeguarding life, health and property</a:t>
            </a:r>
          </a:p>
          <a:p>
            <a:pPr lvl="1">
              <a:buFont typeface="Arial" pitchFamily="34" charset="0"/>
              <a:buChar char="•"/>
            </a:pPr>
            <a:r>
              <a:rPr lang="en-US" sz="1800" b="1" dirty="0" smtClean="0">
                <a:latin typeface="Arial" pitchFamily="34" charset="0"/>
                <a:cs typeface="Arial" pitchFamily="34" charset="0"/>
              </a:rPr>
              <a:t>A Civil Engineer is a servant of society and a promoter of culture and quality of life</a:t>
            </a:r>
          </a:p>
          <a:p>
            <a:pPr lvl="1">
              <a:buFont typeface="Arial" pitchFamily="34" charset="0"/>
              <a:buChar char="•"/>
            </a:pPr>
            <a:r>
              <a:rPr lang="en-US" sz="1800" b="1" dirty="0" smtClean="0">
                <a:latin typeface="Arial" pitchFamily="34" charset="0"/>
                <a:cs typeface="Arial" pitchFamily="34" charset="0"/>
              </a:rPr>
              <a:t>A Civil Engineer must survey and </a:t>
            </a:r>
            <a:r>
              <a:rPr lang="en-GB" sz="1800" b="1" dirty="0" smtClean="0">
                <a:latin typeface="Arial" pitchFamily="34" charset="0"/>
                <a:cs typeface="Arial" pitchFamily="34" charset="0"/>
              </a:rPr>
              <a:t>analyse</a:t>
            </a:r>
            <a:r>
              <a:rPr lang="en-US" sz="1800" b="1" dirty="0" smtClean="0">
                <a:latin typeface="Arial" pitchFamily="34" charset="0"/>
                <a:cs typeface="Arial" pitchFamily="34" charset="0"/>
              </a:rPr>
              <a:t> the demands of the present and anticipate future developments</a:t>
            </a:r>
          </a:p>
          <a:p>
            <a:pPr lvl="1">
              <a:buFont typeface="Arial" pitchFamily="34" charset="0"/>
              <a:buChar char="•"/>
            </a:pPr>
            <a:r>
              <a:rPr lang="en-US" sz="1800" b="1" dirty="0" smtClean="0">
                <a:latin typeface="Arial" pitchFamily="34" charset="0"/>
                <a:cs typeface="Arial" pitchFamily="34" charset="0"/>
              </a:rPr>
              <a:t>A Civil Engineer should treat this Code actively as a set of dynamic principles</a:t>
            </a:r>
          </a:p>
          <a:p>
            <a:pPr>
              <a:buNone/>
            </a:pPr>
            <a:endParaRPr lang="hu-HU" sz="1400" b="1" i="1" dirty="0" smtClean="0">
              <a:latin typeface="Arial" pitchFamily="34" charset="0"/>
              <a:cs typeface="Arial" pitchFamily="34" charset="0"/>
            </a:endParaRPr>
          </a:p>
          <a:p>
            <a:pPr algn="r">
              <a:buNone/>
            </a:pPr>
            <a:r>
              <a:rPr lang="en-GB" sz="1400" i="1" dirty="0" smtClean="0">
                <a:hlinkClick r:id="rId2"/>
              </a:rPr>
              <a:t>http://www.ecceengineers.eu/about/code_of_conduct.php</a:t>
            </a:r>
            <a:endParaRPr lang="hu-HU" sz="1400" i="1" dirty="0" smtClean="0"/>
          </a:p>
          <a:p>
            <a:pPr algn="r">
              <a:buNone/>
            </a:pPr>
            <a:endParaRPr lang="en-GB" sz="1400" i="1" dirty="0"/>
          </a:p>
        </p:txBody>
      </p:sp>
      <p:sp>
        <p:nvSpPr>
          <p:cNvPr id="4" name="Élőláb helye 3"/>
          <p:cNvSpPr>
            <a:spLocks noGrp="1"/>
          </p:cNvSpPr>
          <p:nvPr>
            <p:ph type="ftr" sz="quarter" idx="11"/>
          </p:nvPr>
        </p:nvSpPr>
        <p:spPr/>
        <p:txBody>
          <a:bodyPr/>
          <a:lstStyle/>
          <a:p>
            <a:pPr>
              <a:defRPr/>
            </a:pPr>
            <a:r>
              <a:rPr lang="en-US" smtClean="0"/>
              <a:t>Timár 2016</a:t>
            </a:r>
            <a:endParaRPr lang="en-US"/>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24</a:t>
            </a:fld>
            <a:endParaRPr lang="en-US"/>
          </a:p>
        </p:txBody>
      </p:sp>
      <p:pic>
        <p:nvPicPr>
          <p:cNvPr id="3074" name="Picture 2"/>
          <p:cNvPicPr>
            <a:picLocks noChangeAspect="1" noChangeArrowheads="1"/>
          </p:cNvPicPr>
          <p:nvPr/>
        </p:nvPicPr>
        <p:blipFill>
          <a:blip r:embed="rId3" cstate="print"/>
          <a:srcRect l="24806" t="60541" r="29126" b="21995"/>
          <a:stretch>
            <a:fillRect/>
          </a:stretch>
        </p:blipFill>
        <p:spPr bwMode="auto">
          <a:xfrm>
            <a:off x="251520" y="5776184"/>
            <a:ext cx="3096344" cy="893176"/>
          </a:xfrm>
          <a:prstGeom prst="rect">
            <a:avLst/>
          </a:prstGeom>
          <a:noFill/>
          <a:ln w="9525">
            <a:solidFill>
              <a:srgbClr val="0070C0"/>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rgbClr val="FFFF00"/>
            </a:solidFill>
          </a:ln>
        </p:spPr>
        <p:txBody>
          <a:bodyPr>
            <a:normAutofit/>
          </a:bodyPr>
          <a:lstStyle/>
          <a:p>
            <a:r>
              <a:rPr lang="hu-HU" sz="4000" b="1" dirty="0" smtClean="0">
                <a:solidFill>
                  <a:srgbClr val="FFFF00"/>
                </a:solidFill>
                <a:effectLst/>
                <a:latin typeface="Arial" pitchFamily="34" charset="0"/>
                <a:cs typeface="Arial" pitchFamily="34" charset="0"/>
              </a:rPr>
              <a:t>VIOLATION OF THE CODE</a:t>
            </a:r>
            <a:endParaRPr lang="en-GB" sz="4000" b="1" dirty="0">
              <a:solidFill>
                <a:srgbClr val="FFFF00"/>
              </a:solidFill>
              <a:effectLst/>
              <a:latin typeface="Arial" pitchFamily="34" charset="0"/>
              <a:cs typeface="Arial" pitchFamily="34" charset="0"/>
            </a:endParaRPr>
          </a:p>
        </p:txBody>
      </p:sp>
      <p:sp>
        <p:nvSpPr>
          <p:cNvPr id="3" name="Tartalom helye 2"/>
          <p:cNvSpPr>
            <a:spLocks noGrp="1"/>
          </p:cNvSpPr>
          <p:nvPr>
            <p:ph idx="1"/>
          </p:nvPr>
        </p:nvSpPr>
        <p:spPr>
          <a:xfrm>
            <a:off x="1435100" y="1447800"/>
            <a:ext cx="7499350" cy="5149552"/>
          </a:xfrm>
        </p:spPr>
        <p:txBody>
          <a:bodyPr/>
          <a:lstStyle/>
          <a:p>
            <a:r>
              <a:rPr lang="en-GB" sz="2300" b="1" dirty="0" smtClean="0">
                <a:latin typeface="Arial" pitchFamily="34" charset="0"/>
                <a:cs typeface="Arial" pitchFamily="34" charset="0"/>
              </a:rPr>
              <a:t>Any violation of the rules laid down in the Code of Ethics for Engineers, by technical employees represents a breach of the obligations ensuing from the employment relationship, with all contractual and legal consequences, and may be regarded as a </a:t>
            </a:r>
            <a:r>
              <a:rPr lang="en-GB" sz="2300" b="1" i="1" dirty="0" smtClean="0">
                <a:solidFill>
                  <a:srgbClr val="FF0000"/>
                </a:solidFill>
                <a:latin typeface="Arial" pitchFamily="34" charset="0"/>
                <a:cs typeface="Arial" pitchFamily="34" charset="0"/>
              </a:rPr>
              <a:t>breach of discipline</a:t>
            </a:r>
          </a:p>
          <a:p>
            <a:r>
              <a:rPr lang="en-GB" sz="2300" b="1" dirty="0" smtClean="0">
                <a:latin typeface="Arial" pitchFamily="34" charset="0"/>
                <a:cs typeface="Arial" pitchFamily="34" charset="0"/>
              </a:rPr>
              <a:t>Leadership of professional associations and enterprises are responsible for the </a:t>
            </a:r>
            <a:r>
              <a:rPr lang="en-GB" sz="2300" b="1" i="1" dirty="0" smtClean="0">
                <a:solidFill>
                  <a:srgbClr val="FF0000"/>
                </a:solidFill>
                <a:latin typeface="Arial" pitchFamily="34" charset="0"/>
                <a:cs typeface="Arial" pitchFamily="34" charset="0"/>
              </a:rPr>
              <a:t>actual enforcement</a:t>
            </a:r>
            <a:r>
              <a:rPr lang="en-GB" sz="2300" b="1" dirty="0" smtClean="0">
                <a:latin typeface="Arial" pitchFamily="34" charset="0"/>
                <a:cs typeface="Arial" pitchFamily="34" charset="0"/>
              </a:rPr>
              <a:t> of the Code and its circulation among interested people</a:t>
            </a:r>
          </a:p>
          <a:p>
            <a:r>
              <a:rPr lang="en-GB" sz="2300" b="1" dirty="0" smtClean="0">
                <a:latin typeface="Arial" pitchFamily="34" charset="0"/>
                <a:cs typeface="Arial" pitchFamily="34" charset="0"/>
              </a:rPr>
              <a:t>Professional associations are electing an independent body</a:t>
            </a:r>
            <a:r>
              <a:rPr lang="en-GB" sz="2300" b="1" i="1" dirty="0" smtClean="0">
                <a:solidFill>
                  <a:srgbClr val="FF0000"/>
                </a:solidFill>
                <a:latin typeface="Arial" pitchFamily="34" charset="0"/>
                <a:cs typeface="Arial" pitchFamily="34" charset="0"/>
              </a:rPr>
              <a:t> </a:t>
            </a:r>
            <a:r>
              <a:rPr lang="hu-HU" sz="2300" b="1" dirty="0" smtClean="0">
                <a:latin typeface="Arial" pitchFamily="34" charset="0"/>
                <a:cs typeface="Arial" pitchFamily="34" charset="0"/>
              </a:rPr>
              <a:t>(</a:t>
            </a:r>
            <a:r>
              <a:rPr lang="hu-HU" sz="2300" b="1" i="1" dirty="0" err="1" smtClean="0">
                <a:solidFill>
                  <a:srgbClr val="FF0000"/>
                </a:solidFill>
                <a:latin typeface="Arial" pitchFamily="34" charset="0"/>
                <a:cs typeface="Arial" pitchFamily="34" charset="0"/>
              </a:rPr>
              <a:t>ethical</a:t>
            </a:r>
            <a:r>
              <a:rPr lang="hu-HU" sz="2300" b="1" i="1" dirty="0" smtClean="0">
                <a:solidFill>
                  <a:srgbClr val="FF0000"/>
                </a:solidFill>
                <a:latin typeface="Arial" pitchFamily="34" charset="0"/>
                <a:cs typeface="Arial" pitchFamily="34" charset="0"/>
              </a:rPr>
              <a:t> </a:t>
            </a:r>
            <a:r>
              <a:rPr lang="hu-HU" sz="2300" b="1" i="1" dirty="0" err="1" smtClean="0">
                <a:solidFill>
                  <a:srgbClr val="FF0000"/>
                </a:solidFill>
                <a:latin typeface="Arial" pitchFamily="34" charset="0"/>
                <a:cs typeface="Arial" pitchFamily="34" charset="0"/>
              </a:rPr>
              <a:t>committee</a:t>
            </a:r>
            <a:r>
              <a:rPr lang="hu-HU" sz="2300" b="1" dirty="0" smtClean="0">
                <a:latin typeface="Arial" pitchFamily="34" charset="0"/>
                <a:cs typeface="Arial" pitchFamily="34" charset="0"/>
              </a:rPr>
              <a:t>)</a:t>
            </a:r>
            <a:r>
              <a:rPr lang="hu-HU" sz="2300" b="1" i="1" dirty="0" smtClean="0">
                <a:solidFill>
                  <a:srgbClr val="FF0000"/>
                </a:solidFill>
                <a:latin typeface="Arial" pitchFamily="34" charset="0"/>
                <a:cs typeface="Arial" pitchFamily="34" charset="0"/>
              </a:rPr>
              <a:t> </a:t>
            </a:r>
            <a:r>
              <a:rPr lang="en-GB" sz="2300" b="1" dirty="0" smtClean="0">
                <a:latin typeface="Arial" pitchFamily="34" charset="0"/>
                <a:cs typeface="Arial" pitchFamily="34" charset="0"/>
              </a:rPr>
              <a:t>being in charge of monitoring compliance with the Code of Ethics and dealing with eventual complaints</a:t>
            </a:r>
            <a:endParaRPr lang="en-GB" sz="2300" b="1" dirty="0">
              <a:latin typeface="Arial" pitchFamily="34" charset="0"/>
              <a:cs typeface="Arial" pitchFamily="34" charset="0"/>
            </a:endParaRPr>
          </a:p>
        </p:txBody>
      </p:sp>
      <p:sp>
        <p:nvSpPr>
          <p:cNvPr id="4" name="Élőláb helye 3"/>
          <p:cNvSpPr>
            <a:spLocks noGrp="1"/>
          </p:cNvSpPr>
          <p:nvPr>
            <p:ph type="ftr" sz="quarter" idx="11"/>
          </p:nvPr>
        </p:nvSpPr>
        <p:spPr/>
        <p:txBody>
          <a:bodyPr/>
          <a:lstStyle/>
          <a:p>
            <a:pPr>
              <a:defRPr/>
            </a:pPr>
            <a:r>
              <a:rPr lang="en-US" smtClean="0"/>
              <a:t>Timár 2016</a:t>
            </a:r>
            <a:endParaRPr lang="en-US"/>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chemeClr val="accent2"/>
            </a:solidFill>
          </a:ln>
        </p:spPr>
        <p:txBody>
          <a:bodyPr>
            <a:normAutofit/>
          </a:bodyPr>
          <a:lstStyle/>
          <a:p>
            <a:r>
              <a:rPr lang="hu-HU" sz="4000" b="1" dirty="0" smtClean="0">
                <a:solidFill>
                  <a:srgbClr val="FFFF00"/>
                </a:solidFill>
                <a:effectLst/>
                <a:latin typeface="Arial" pitchFamily="34" charset="0"/>
                <a:cs typeface="Arial" pitchFamily="34" charset="0"/>
              </a:rPr>
              <a:t>REMEDY HAS NO PRICE</a:t>
            </a:r>
            <a:endParaRPr lang="en-GB" sz="4000" b="1" dirty="0">
              <a:solidFill>
                <a:srgbClr val="FFFF00"/>
              </a:solidFill>
              <a:effectLst/>
              <a:latin typeface="Arial" pitchFamily="34" charset="0"/>
              <a:cs typeface="Arial" pitchFamily="34" charset="0"/>
            </a:endParaRPr>
          </a:p>
        </p:txBody>
      </p:sp>
      <p:sp>
        <p:nvSpPr>
          <p:cNvPr id="3" name="Tartalom helye 2"/>
          <p:cNvSpPr>
            <a:spLocks noGrp="1"/>
          </p:cNvSpPr>
          <p:nvPr>
            <p:ph idx="1"/>
          </p:nvPr>
        </p:nvSpPr>
        <p:spPr>
          <a:xfrm>
            <a:off x="1435100" y="1447800"/>
            <a:ext cx="7499350" cy="5005536"/>
          </a:xfrm>
        </p:spPr>
        <p:txBody>
          <a:bodyPr/>
          <a:lstStyle/>
          <a:p>
            <a:r>
              <a:rPr lang="en-GB" sz="2500" b="1" dirty="0" smtClean="0">
                <a:latin typeface="Arial" pitchFamily="34" charset="0"/>
                <a:cs typeface="Arial" pitchFamily="34" charset="0"/>
              </a:rPr>
              <a:t>Where and when</a:t>
            </a:r>
          </a:p>
          <a:p>
            <a:pPr>
              <a:buNone/>
            </a:pPr>
            <a:r>
              <a:rPr lang="en-GB" sz="2500" b="1" dirty="0" smtClean="0">
                <a:latin typeface="Arial" pitchFamily="34" charset="0"/>
                <a:cs typeface="Arial" pitchFamily="34" charset="0"/>
              </a:rPr>
              <a:t>	  </a:t>
            </a:r>
            <a:r>
              <a:rPr lang="en-GB" sz="2500" b="1" i="1" dirty="0" smtClean="0">
                <a:solidFill>
                  <a:srgbClr val="FF0000"/>
                </a:solidFill>
                <a:latin typeface="Arial" pitchFamily="34" charset="0"/>
                <a:cs typeface="Arial" pitchFamily="34" charset="0"/>
              </a:rPr>
              <a:t>honesty/integrity</a:t>
            </a:r>
            <a:r>
              <a:rPr lang="en-GB" sz="2500" b="1" dirty="0" smtClean="0">
                <a:latin typeface="Arial" pitchFamily="34" charset="0"/>
                <a:cs typeface="Arial" pitchFamily="34" charset="0"/>
              </a:rPr>
              <a:t>, </a:t>
            </a:r>
            <a:r>
              <a:rPr lang="en-GB" sz="2500" b="1" i="1" dirty="0" smtClean="0">
                <a:solidFill>
                  <a:srgbClr val="FF0000"/>
                </a:solidFill>
                <a:latin typeface="Arial" pitchFamily="34" charset="0"/>
                <a:cs typeface="Arial" pitchFamily="34" charset="0"/>
              </a:rPr>
              <a:t>ethics</a:t>
            </a:r>
            <a:r>
              <a:rPr lang="en-GB" sz="2500" b="1" dirty="0" smtClean="0">
                <a:latin typeface="Arial" pitchFamily="34" charset="0"/>
                <a:cs typeface="Arial" pitchFamily="34" charset="0"/>
              </a:rPr>
              <a:t> or </a:t>
            </a:r>
            <a:r>
              <a:rPr lang="en-GB" sz="2500" b="1" i="1" dirty="0" smtClean="0">
                <a:solidFill>
                  <a:srgbClr val="FF0000"/>
                </a:solidFill>
                <a:latin typeface="Arial" pitchFamily="34" charset="0"/>
                <a:cs typeface="Arial" pitchFamily="34" charset="0"/>
              </a:rPr>
              <a:t>honour</a:t>
            </a:r>
            <a:r>
              <a:rPr lang="en-GB" sz="2500" b="1" dirty="0" smtClean="0">
                <a:latin typeface="Arial" pitchFamily="34" charset="0"/>
                <a:cs typeface="Arial" pitchFamily="34" charset="0"/>
              </a:rPr>
              <a:t> runs out</a:t>
            </a:r>
          </a:p>
          <a:p>
            <a:pPr>
              <a:buNone/>
            </a:pPr>
            <a:r>
              <a:rPr lang="en-GB" sz="2500" b="1" dirty="0" smtClean="0">
                <a:latin typeface="Arial" pitchFamily="34" charset="0"/>
                <a:cs typeface="Arial" pitchFamily="34" charset="0"/>
              </a:rPr>
              <a:t>	There and then comes the</a:t>
            </a:r>
          </a:p>
          <a:p>
            <a:pPr>
              <a:buNone/>
            </a:pPr>
            <a:r>
              <a:rPr lang="en-GB" sz="2500" b="1" dirty="0" smtClean="0">
                <a:latin typeface="Arial" pitchFamily="34" charset="0"/>
                <a:cs typeface="Arial" pitchFamily="34" charset="0"/>
              </a:rPr>
              <a:t>	  </a:t>
            </a:r>
            <a:r>
              <a:rPr lang="en-GB" sz="2500" b="1" i="1" dirty="0" smtClean="0">
                <a:solidFill>
                  <a:srgbClr val="FF0000"/>
                </a:solidFill>
                <a:latin typeface="Arial" pitchFamily="34" charset="0"/>
                <a:cs typeface="Arial" pitchFamily="34" charset="0"/>
              </a:rPr>
              <a:t>law</a:t>
            </a:r>
            <a:r>
              <a:rPr lang="en-GB" sz="2500" b="1" dirty="0" smtClean="0">
                <a:latin typeface="Arial" pitchFamily="34" charset="0"/>
                <a:cs typeface="Arial" pitchFamily="34" charset="0"/>
              </a:rPr>
              <a:t>, </a:t>
            </a:r>
            <a:r>
              <a:rPr lang="en-GB" sz="2500" b="1" i="1" dirty="0" smtClean="0">
                <a:solidFill>
                  <a:srgbClr val="FF0000"/>
                </a:solidFill>
                <a:latin typeface="Arial" pitchFamily="34" charset="0"/>
                <a:cs typeface="Arial" pitchFamily="34" charset="0"/>
              </a:rPr>
              <a:t>politics</a:t>
            </a:r>
            <a:r>
              <a:rPr lang="en-GB" sz="2500" b="1" dirty="0" smtClean="0">
                <a:latin typeface="Arial" pitchFamily="34" charset="0"/>
                <a:cs typeface="Arial" pitchFamily="34" charset="0"/>
              </a:rPr>
              <a:t> and </a:t>
            </a:r>
            <a:r>
              <a:rPr lang="en-GB" sz="2500" b="1" i="1" dirty="0" smtClean="0">
                <a:solidFill>
                  <a:srgbClr val="FF0000"/>
                </a:solidFill>
                <a:latin typeface="Arial" pitchFamily="34" charset="0"/>
                <a:cs typeface="Arial" pitchFamily="34" charset="0"/>
              </a:rPr>
              <a:t>violence</a:t>
            </a:r>
          </a:p>
          <a:p>
            <a:r>
              <a:rPr lang="en-GB" sz="2500" b="1" dirty="0" smtClean="0">
                <a:latin typeface="Arial" pitchFamily="34" charset="0"/>
                <a:cs typeface="Arial" pitchFamily="34" charset="0"/>
              </a:rPr>
              <a:t>Rules, regulations, directives and standards are changing, but „</a:t>
            </a:r>
            <a:r>
              <a:rPr lang="en-GB" sz="2500" b="1" i="1" dirty="0" smtClean="0">
                <a:solidFill>
                  <a:srgbClr val="FF0000"/>
                </a:solidFill>
                <a:latin typeface="Arial" pitchFamily="34" charset="0"/>
                <a:cs typeface="Arial" pitchFamily="34" charset="0"/>
              </a:rPr>
              <a:t>the stone remains</a:t>
            </a:r>
            <a:r>
              <a:rPr lang="en-GB" sz="2500" b="1" dirty="0" smtClean="0">
                <a:latin typeface="Arial" pitchFamily="34" charset="0"/>
                <a:cs typeface="Arial" pitchFamily="34" charset="0"/>
              </a:rPr>
              <a:t>” </a:t>
            </a:r>
          </a:p>
          <a:p>
            <a:r>
              <a:rPr lang="en-GB" sz="2500" b="1" i="1" dirty="0" smtClean="0">
                <a:solidFill>
                  <a:srgbClr val="FF0000"/>
                </a:solidFill>
                <a:latin typeface="Arial" pitchFamily="34" charset="0"/>
                <a:cs typeface="Arial" pitchFamily="34" charset="0"/>
              </a:rPr>
              <a:t>To err is human</a:t>
            </a:r>
            <a:r>
              <a:rPr lang="en-GB" sz="2500" b="1" dirty="0" smtClean="0">
                <a:latin typeface="Arial" pitchFamily="34" charset="0"/>
                <a:cs typeface="Arial" pitchFamily="34" charset="0"/>
              </a:rPr>
              <a:t>, therefore engineers must </a:t>
            </a:r>
            <a:r>
              <a:rPr lang="en-GB" sz="2500" b="1" i="1" dirty="0" smtClean="0">
                <a:solidFill>
                  <a:srgbClr val="FF0000"/>
                </a:solidFill>
                <a:latin typeface="Arial" pitchFamily="34" charset="0"/>
                <a:cs typeface="Arial" pitchFamily="34" charset="0"/>
              </a:rPr>
              <a:t>do their best</a:t>
            </a:r>
            <a:r>
              <a:rPr lang="en-GB" sz="2500" b="1" i="1" dirty="0" smtClean="0">
                <a:latin typeface="Arial" pitchFamily="34" charset="0"/>
                <a:cs typeface="Arial" pitchFamily="34" charset="0"/>
              </a:rPr>
              <a:t> </a:t>
            </a:r>
            <a:r>
              <a:rPr lang="en-GB" sz="2500" b="1" dirty="0" smtClean="0">
                <a:latin typeface="Arial" pitchFamily="34" charset="0"/>
                <a:cs typeface="Arial" pitchFamily="34" charset="0"/>
              </a:rPr>
              <a:t>to repair as soon as possible all damages caused by alleged ethical misconduct, disregarding the costs and loss of reputation this may cause to them personally or to their company </a:t>
            </a:r>
          </a:p>
        </p:txBody>
      </p:sp>
      <p:sp>
        <p:nvSpPr>
          <p:cNvPr id="4" name="Élőláb helye 3"/>
          <p:cNvSpPr>
            <a:spLocks noGrp="1"/>
          </p:cNvSpPr>
          <p:nvPr>
            <p:ph type="ftr" sz="quarter" idx="11"/>
          </p:nvPr>
        </p:nvSpPr>
        <p:spPr/>
        <p:txBody>
          <a:bodyPr/>
          <a:lstStyle/>
          <a:p>
            <a:pPr>
              <a:defRPr/>
            </a:pPr>
            <a:r>
              <a:rPr lang="en-US" smtClean="0"/>
              <a:t>Timár 2016</a:t>
            </a:r>
            <a:endParaRPr lang="en-US"/>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26</a:t>
            </a:fld>
            <a:endParaRPr lang="en-US" dirty="0"/>
          </a:p>
        </p:txBody>
      </p:sp>
      <p:pic>
        <p:nvPicPr>
          <p:cNvPr id="5122" name="Picture 2" descr="https://s-media-cache-ak0.pinimg.com/736x/3c/04/41/3c04411a5b8ab59b38c0bea6c809aff4.jpg"/>
          <p:cNvPicPr>
            <a:picLocks noChangeAspect="1" noChangeArrowheads="1"/>
          </p:cNvPicPr>
          <p:nvPr/>
        </p:nvPicPr>
        <p:blipFill>
          <a:blip r:embed="rId2" cstate="print"/>
          <a:srcRect t="3681" r="21910" b="2609"/>
          <a:stretch>
            <a:fillRect/>
          </a:stretch>
        </p:blipFill>
        <p:spPr bwMode="auto">
          <a:xfrm>
            <a:off x="107504" y="2636912"/>
            <a:ext cx="1440160" cy="1296144"/>
          </a:xfrm>
          <a:prstGeom prst="rect">
            <a:avLst/>
          </a:prstGeom>
          <a:noFill/>
          <a:ln>
            <a:solidFill>
              <a:schemeClr val="tx1"/>
            </a:solidFill>
          </a:ln>
        </p:spPr>
      </p:pic>
      <p:pic>
        <p:nvPicPr>
          <p:cNvPr id="5124" name="Picture 4" descr="http://www.roughguides.com/wp-content/uploads/2013/03/16_Great_Wall_China_153096805-1680x1050.jpg"/>
          <p:cNvPicPr>
            <a:picLocks noChangeAspect="1" noChangeArrowheads="1"/>
          </p:cNvPicPr>
          <p:nvPr/>
        </p:nvPicPr>
        <p:blipFill>
          <a:blip r:embed="rId3" cstate="print"/>
          <a:srcRect/>
          <a:stretch>
            <a:fillRect/>
          </a:stretch>
        </p:blipFill>
        <p:spPr bwMode="auto">
          <a:xfrm>
            <a:off x="107504" y="4144262"/>
            <a:ext cx="1440160" cy="900100"/>
          </a:xfrm>
          <a:prstGeom prst="rect">
            <a:avLst/>
          </a:prstGeom>
          <a:noFill/>
          <a:ln>
            <a:solidFill>
              <a:schemeClr val="tx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chemeClr val="accent2"/>
            </a:solidFill>
          </a:ln>
        </p:spPr>
        <p:txBody>
          <a:bodyPr>
            <a:normAutofit/>
          </a:bodyPr>
          <a:lstStyle/>
          <a:p>
            <a:r>
              <a:rPr lang="hu-HU" sz="4000" b="1" dirty="0" smtClean="0">
                <a:solidFill>
                  <a:srgbClr val="FFFF00"/>
                </a:solidFill>
                <a:effectLst/>
                <a:latin typeface="Arial" pitchFamily="34" charset="0"/>
                <a:cs typeface="Arial" pitchFamily="34" charset="0"/>
              </a:rPr>
              <a:t>SANCTIONS</a:t>
            </a:r>
            <a:endParaRPr lang="en-GB" sz="4000" b="1" dirty="0">
              <a:solidFill>
                <a:srgbClr val="FFFF00"/>
              </a:solidFill>
              <a:effectLst/>
              <a:latin typeface="Arial" pitchFamily="34" charset="0"/>
              <a:cs typeface="Arial" pitchFamily="34" charset="0"/>
            </a:endParaRPr>
          </a:p>
        </p:txBody>
      </p:sp>
      <p:sp>
        <p:nvSpPr>
          <p:cNvPr id="3" name="Tartalom helye 2"/>
          <p:cNvSpPr>
            <a:spLocks noGrp="1"/>
          </p:cNvSpPr>
          <p:nvPr>
            <p:ph idx="1"/>
          </p:nvPr>
        </p:nvSpPr>
        <p:spPr>
          <a:xfrm>
            <a:off x="1435100" y="1447800"/>
            <a:ext cx="7499350" cy="5005536"/>
          </a:xfrm>
        </p:spPr>
        <p:txBody>
          <a:bodyPr/>
          <a:lstStyle/>
          <a:p>
            <a:r>
              <a:rPr lang="en-GB" sz="2400" b="1" dirty="0" smtClean="0">
                <a:latin typeface="Arial" pitchFamily="34" charset="0"/>
                <a:cs typeface="Arial" pitchFamily="34" charset="0"/>
              </a:rPr>
              <a:t>In the event of a proven violation of the Code of Ethics, the appropriate Ethical Committee of a professional association shall take disciplinary measures against the person(s) responsible for the violation, which may consist in</a:t>
            </a:r>
          </a:p>
          <a:p>
            <a:pPr lvl="1">
              <a:buFont typeface="Arial" pitchFamily="34" charset="0"/>
              <a:buChar char="•"/>
            </a:pPr>
            <a:r>
              <a:rPr lang="en-GB" sz="2000" b="1" dirty="0" smtClean="0">
                <a:latin typeface="Arial" pitchFamily="34" charset="0"/>
                <a:cs typeface="Arial" pitchFamily="34" charset="0"/>
              </a:rPr>
              <a:t>issuing a warning (public or internal, oral or written)</a:t>
            </a:r>
          </a:p>
          <a:p>
            <a:pPr lvl="1">
              <a:buFont typeface="Arial" pitchFamily="34" charset="0"/>
              <a:buChar char="•"/>
            </a:pPr>
            <a:r>
              <a:rPr lang="en-GB" sz="2000" b="1" dirty="0" smtClean="0">
                <a:latin typeface="Arial" pitchFamily="34" charset="0"/>
                <a:cs typeface="Arial" pitchFamily="34" charset="0"/>
              </a:rPr>
              <a:t>levying a fine</a:t>
            </a:r>
          </a:p>
          <a:p>
            <a:pPr lvl="1">
              <a:buFont typeface="Arial" pitchFamily="34" charset="0"/>
              <a:buChar char="•"/>
            </a:pPr>
            <a:r>
              <a:rPr lang="en-GB" sz="2000" b="1" dirty="0" smtClean="0">
                <a:latin typeface="Arial" pitchFamily="34" charset="0"/>
                <a:cs typeface="Arial" pitchFamily="34" charset="0"/>
              </a:rPr>
              <a:t>temporary or final interdiction of holding office in the professional association</a:t>
            </a:r>
          </a:p>
          <a:p>
            <a:pPr lvl="1">
              <a:buFont typeface="Arial" pitchFamily="34" charset="0"/>
              <a:buChar char="•"/>
            </a:pPr>
            <a:r>
              <a:rPr lang="en-GB" sz="2000" b="1" dirty="0" smtClean="0">
                <a:latin typeface="Arial" pitchFamily="34" charset="0"/>
                <a:cs typeface="Arial" pitchFamily="34" charset="0"/>
              </a:rPr>
              <a:t>temporary suspension of membership in the professional association</a:t>
            </a:r>
          </a:p>
          <a:p>
            <a:pPr lvl="1">
              <a:buFont typeface="Arial" pitchFamily="34" charset="0"/>
              <a:buChar char="•"/>
            </a:pPr>
            <a:r>
              <a:rPr lang="en-GB" sz="2000" b="1" dirty="0" smtClean="0">
                <a:latin typeface="Arial" pitchFamily="34" charset="0"/>
                <a:cs typeface="Arial" pitchFamily="34" charset="0"/>
              </a:rPr>
              <a:t>exclusion from the professional association and </a:t>
            </a:r>
          </a:p>
          <a:p>
            <a:pPr lvl="1">
              <a:buFont typeface="Arial" pitchFamily="34" charset="0"/>
              <a:buChar char="•"/>
            </a:pPr>
            <a:r>
              <a:rPr lang="en-GB" sz="2000" b="1" dirty="0" smtClean="0">
                <a:latin typeface="Arial" pitchFamily="34" charset="0"/>
                <a:cs typeface="Arial" pitchFamily="34" charset="0"/>
              </a:rPr>
              <a:t>eventual prohibition from professional activities</a:t>
            </a:r>
            <a:endParaRPr lang="en-GB" sz="2400" b="1" dirty="0">
              <a:latin typeface="Arial" pitchFamily="34" charset="0"/>
              <a:cs typeface="Arial" pitchFamily="34" charset="0"/>
            </a:endParaRPr>
          </a:p>
        </p:txBody>
      </p:sp>
      <p:sp>
        <p:nvSpPr>
          <p:cNvPr id="4" name="Élőláb helye 3"/>
          <p:cNvSpPr>
            <a:spLocks noGrp="1"/>
          </p:cNvSpPr>
          <p:nvPr>
            <p:ph type="ftr" sz="quarter" idx="11"/>
          </p:nvPr>
        </p:nvSpPr>
        <p:spPr/>
        <p:txBody>
          <a:bodyPr/>
          <a:lstStyle/>
          <a:p>
            <a:pPr>
              <a:defRPr/>
            </a:pPr>
            <a:r>
              <a:rPr lang="en-US" smtClean="0"/>
              <a:t>Timár 2016</a:t>
            </a:r>
            <a:endParaRPr lang="en-US"/>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27</a:t>
            </a:fld>
            <a:endParaRPr lang="en-US"/>
          </a:p>
        </p:txBody>
      </p:sp>
      <p:pic>
        <p:nvPicPr>
          <p:cNvPr id="6146" name="Picture 2" descr="http://www.nationaldefensemagazine.org/archive/2013/September/PublishingImages/135552386.jpg"/>
          <p:cNvPicPr>
            <a:picLocks noChangeAspect="1" noChangeArrowheads="1"/>
          </p:cNvPicPr>
          <p:nvPr/>
        </p:nvPicPr>
        <p:blipFill>
          <a:blip r:embed="rId2" cstate="print"/>
          <a:srcRect l="28140" t="1171"/>
          <a:stretch>
            <a:fillRect/>
          </a:stretch>
        </p:blipFill>
        <p:spPr bwMode="auto">
          <a:xfrm>
            <a:off x="107504" y="4103532"/>
            <a:ext cx="1700662" cy="1557715"/>
          </a:xfrm>
          <a:prstGeom prst="rect">
            <a:avLst/>
          </a:prstGeom>
          <a:noFill/>
          <a:ln>
            <a:solidFill>
              <a:schemeClr val="tx1"/>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435100" y="1556792"/>
            <a:ext cx="7499350" cy="4691608"/>
          </a:xfrm>
        </p:spPr>
        <p:txBody>
          <a:bodyPr/>
          <a:lstStyle/>
          <a:p>
            <a:r>
              <a:rPr lang="en-US" sz="2400" b="1" dirty="0">
                <a:latin typeface="Arial" panose="020B0604020202020204" pitchFamily="34" charset="0"/>
                <a:cs typeface="Arial" panose="020B0604020202020204" pitchFamily="34" charset="0"/>
              </a:rPr>
              <a:t>Value Judgements in Scientific </a:t>
            </a:r>
            <a:r>
              <a:rPr lang="en-US" sz="2400" b="1" dirty="0" smtClean="0">
                <a:latin typeface="Arial" panose="020B0604020202020204" pitchFamily="34" charset="0"/>
                <a:cs typeface="Arial" panose="020B0604020202020204" pitchFamily="34" charset="0"/>
              </a:rPr>
              <a:t>Studies</a:t>
            </a:r>
            <a:endParaRPr lang="en-US" sz="2400" b="1" dirty="0">
              <a:latin typeface="Arial" panose="020B0604020202020204" pitchFamily="34" charset="0"/>
              <a:cs typeface="Arial" panose="020B0604020202020204" pitchFamily="34" charset="0"/>
            </a:endParaRPr>
          </a:p>
        </p:txBody>
      </p:sp>
      <p:pic>
        <p:nvPicPr>
          <p:cNvPr id="7" name="Kép 6"/>
          <p:cNvPicPr>
            <a:picLocks noChangeAspect="1"/>
          </p:cNvPicPr>
          <p:nvPr/>
        </p:nvPicPr>
        <p:blipFill>
          <a:blip r:embed="rId2"/>
          <a:stretch>
            <a:fillRect/>
          </a:stretch>
        </p:blipFill>
        <p:spPr>
          <a:xfrm>
            <a:off x="1895409" y="2132856"/>
            <a:ext cx="6348579" cy="3765124"/>
          </a:xfrm>
          <a:prstGeom prst="rect">
            <a:avLst/>
          </a:prstGeom>
        </p:spPr>
      </p:pic>
      <p:sp>
        <p:nvSpPr>
          <p:cNvPr id="8" name="Title 1"/>
          <p:cNvSpPr txBox="1">
            <a:spLocks/>
          </p:cNvSpPr>
          <p:nvPr/>
        </p:nvSpPr>
        <p:spPr bwMode="auto">
          <a:xfrm>
            <a:off x="1259632" y="138410"/>
            <a:ext cx="7776864" cy="1309390"/>
          </a:xfrm>
          <a:prstGeom prst="rect">
            <a:avLst/>
          </a:prstGeom>
          <a:solidFill>
            <a:srgbClr val="0070C0"/>
          </a:solid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18"/>
              </a:defRPr>
            </a:lvl2pPr>
            <a:lvl3pPr algn="l" rtl="0" eaLnBrk="0" fontAlgn="base" hangingPunct="0">
              <a:spcBef>
                <a:spcPct val="0"/>
              </a:spcBef>
              <a:spcAft>
                <a:spcPct val="0"/>
              </a:spcAft>
              <a:defRPr sz="4300">
                <a:solidFill>
                  <a:srgbClr val="572314"/>
                </a:solidFill>
                <a:latin typeface="Gill Sans MT" pitchFamily="34" charset="-18"/>
              </a:defRPr>
            </a:lvl3pPr>
            <a:lvl4pPr algn="l" rtl="0" eaLnBrk="0" fontAlgn="base" hangingPunct="0">
              <a:spcBef>
                <a:spcPct val="0"/>
              </a:spcBef>
              <a:spcAft>
                <a:spcPct val="0"/>
              </a:spcAft>
              <a:defRPr sz="4300">
                <a:solidFill>
                  <a:srgbClr val="572314"/>
                </a:solidFill>
                <a:latin typeface="Gill Sans MT" pitchFamily="34" charset="-18"/>
              </a:defRPr>
            </a:lvl4pPr>
            <a:lvl5pPr algn="l" rtl="0" eaLnBrk="0" fontAlgn="base" hangingPunct="0">
              <a:spcBef>
                <a:spcPct val="0"/>
              </a:spcBef>
              <a:spcAft>
                <a:spcPct val="0"/>
              </a:spcAft>
              <a:defRPr sz="4300">
                <a:solidFill>
                  <a:srgbClr val="572314"/>
                </a:solidFill>
                <a:latin typeface="Gill Sans MT" pitchFamily="34" charset="-18"/>
              </a:defRPr>
            </a:lvl5pPr>
            <a:lvl6pPr marL="457200" algn="l" rtl="0" fontAlgn="base">
              <a:spcBef>
                <a:spcPct val="0"/>
              </a:spcBef>
              <a:spcAft>
                <a:spcPct val="0"/>
              </a:spcAft>
              <a:defRPr sz="4300">
                <a:solidFill>
                  <a:srgbClr val="572314"/>
                </a:solidFill>
                <a:latin typeface="Gill Sans MT" pitchFamily="34" charset="-18"/>
              </a:defRPr>
            </a:lvl6pPr>
            <a:lvl7pPr marL="914400" algn="l" rtl="0" fontAlgn="base">
              <a:spcBef>
                <a:spcPct val="0"/>
              </a:spcBef>
              <a:spcAft>
                <a:spcPct val="0"/>
              </a:spcAft>
              <a:defRPr sz="4300">
                <a:solidFill>
                  <a:srgbClr val="572314"/>
                </a:solidFill>
                <a:latin typeface="Gill Sans MT" pitchFamily="34" charset="-18"/>
              </a:defRPr>
            </a:lvl7pPr>
            <a:lvl8pPr marL="1371600" algn="l" rtl="0" fontAlgn="base">
              <a:spcBef>
                <a:spcPct val="0"/>
              </a:spcBef>
              <a:spcAft>
                <a:spcPct val="0"/>
              </a:spcAft>
              <a:defRPr sz="4300">
                <a:solidFill>
                  <a:srgbClr val="572314"/>
                </a:solidFill>
                <a:latin typeface="Gill Sans MT" pitchFamily="34" charset="-18"/>
              </a:defRPr>
            </a:lvl8pPr>
            <a:lvl9pPr marL="1828800" algn="l" rtl="0" fontAlgn="base">
              <a:spcBef>
                <a:spcPct val="0"/>
              </a:spcBef>
              <a:spcAft>
                <a:spcPct val="0"/>
              </a:spcAft>
              <a:defRPr sz="4300">
                <a:solidFill>
                  <a:srgbClr val="572314"/>
                </a:solidFill>
                <a:latin typeface="Gill Sans MT" pitchFamily="34" charset="-18"/>
              </a:defRPr>
            </a:lvl9pPr>
            <a:extLst/>
          </a:lstStyle>
          <a:p>
            <a:r>
              <a:rPr lang="en-US" sz="4000" b="1" cap="all" dirty="0">
                <a:solidFill>
                  <a:srgbClr val="FFFF00"/>
                </a:solidFill>
                <a:effectLst/>
                <a:latin typeface="Arial" pitchFamily="34" charset="0"/>
                <a:cs typeface="Arial" pitchFamily="34" charset="0"/>
              </a:rPr>
              <a:t>Engineers, Ethics and Sustainable Development</a:t>
            </a:r>
            <a:endParaRPr lang="hu-HU" sz="4000" b="1" cap="all" dirty="0">
              <a:solidFill>
                <a:srgbClr val="FFFF00"/>
              </a:solidFill>
              <a:effectLst/>
              <a:latin typeface="Arial" pitchFamily="34" charset="0"/>
              <a:cs typeface="Arial" pitchFamily="34" charset="0"/>
            </a:endParaRPr>
          </a:p>
        </p:txBody>
      </p:sp>
      <p:sp>
        <p:nvSpPr>
          <p:cNvPr id="6" name="Élőláb helye 3"/>
          <p:cNvSpPr>
            <a:spLocks noGrp="1"/>
          </p:cNvSpPr>
          <p:nvPr>
            <p:ph type="ftr" sz="quarter" idx="11"/>
          </p:nvPr>
        </p:nvSpPr>
        <p:spPr>
          <a:xfrm>
            <a:off x="5715000" y="6305550"/>
            <a:ext cx="2895600" cy="476250"/>
          </a:xfrm>
        </p:spPr>
        <p:txBody>
          <a:bodyPr/>
          <a:lstStyle/>
          <a:p>
            <a:pPr>
              <a:defRPr/>
            </a:pPr>
            <a:r>
              <a:rPr lang="en-US" smtClean="0"/>
              <a:t>Timár 2016</a:t>
            </a:r>
            <a:endParaRPr lang="en-US"/>
          </a:p>
        </p:txBody>
      </p:sp>
      <p:sp>
        <p:nvSpPr>
          <p:cNvPr id="9" name="Dia számának helye 4"/>
          <p:cNvSpPr>
            <a:spLocks noGrp="1"/>
          </p:cNvSpPr>
          <p:nvPr>
            <p:ph type="sldNum" sz="quarter" idx="12"/>
          </p:nvPr>
        </p:nvSpPr>
        <p:spPr>
          <a:xfrm>
            <a:off x="8613775" y="6305550"/>
            <a:ext cx="457200" cy="476250"/>
          </a:xfrm>
        </p:spPr>
        <p:txBody>
          <a:bodyPr/>
          <a:lstStyle/>
          <a:p>
            <a:pPr>
              <a:defRPr/>
            </a:pPr>
            <a:r>
              <a:rPr lang="hu-HU" dirty="0" smtClean="0"/>
              <a:t>28</a:t>
            </a:r>
            <a:endParaRPr lang="en-US" dirty="0"/>
          </a:p>
        </p:txBody>
      </p:sp>
    </p:spTree>
    <p:extLst>
      <p:ext uri="{BB962C8B-B14F-4D97-AF65-F5344CB8AC3E}">
        <p14:creationId xmlns:p14="http://schemas.microsoft.com/office/powerpoint/2010/main" val="2127942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435100" y="1700808"/>
            <a:ext cx="7499350" cy="4547592"/>
          </a:xfrm>
        </p:spPr>
        <p:txBody>
          <a:bodyPr/>
          <a:lstStyle/>
          <a:p>
            <a:r>
              <a:rPr lang="en-US" sz="2500" b="1" dirty="0">
                <a:latin typeface="Arial" panose="020B0604020202020204" pitchFamily="34" charset="0"/>
                <a:cs typeface="Arial" panose="020B0604020202020204" pitchFamily="34" charset="0"/>
              </a:rPr>
              <a:t>Modern engineering codes of ethics require engineers to put the public interest before professional interests and business interests</a:t>
            </a:r>
            <a:r>
              <a:rPr lang="en-US" sz="2500" b="1" dirty="0" smtClean="0">
                <a:latin typeface="Arial" panose="020B0604020202020204" pitchFamily="34" charset="0"/>
                <a:cs typeface="Arial" panose="020B0604020202020204" pitchFamily="34" charset="0"/>
              </a:rPr>
              <a:t>.</a:t>
            </a:r>
            <a:endParaRPr lang="hu-HU" sz="2500" b="1" dirty="0" smtClean="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It is unrealistic to expect engineers to manifest higher ethical conduct than is the norm throughout the community in which they live.</a:t>
            </a:r>
            <a:endParaRPr lang="hu-HU" sz="25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Sustainable </a:t>
            </a:r>
            <a:r>
              <a:rPr lang="en-US" sz="2500" b="1" dirty="0" smtClean="0">
                <a:latin typeface="Arial" panose="020B0604020202020204" pitchFamily="34" charset="0"/>
                <a:cs typeface="Arial" panose="020B0604020202020204" pitchFamily="34" charset="0"/>
              </a:rPr>
              <a:t>development </a:t>
            </a:r>
            <a:r>
              <a:rPr lang="en-GB" sz="2500" b="1" dirty="0" smtClean="0">
                <a:latin typeface="Arial" panose="020B0604020202020204" pitchFamily="34" charset="0"/>
                <a:cs typeface="Arial" panose="020B0604020202020204" pitchFamily="34" charset="0"/>
              </a:rPr>
              <a:t>sometimes seems to </a:t>
            </a:r>
            <a:r>
              <a:rPr lang="hu-HU" sz="2500" b="1" dirty="0" smtClean="0">
                <a:latin typeface="Arial" panose="020B0604020202020204" pitchFamily="34" charset="0"/>
                <a:cs typeface="Arial" panose="020B0604020202020204" pitchFamily="34" charset="0"/>
              </a:rPr>
              <a:t>be</a:t>
            </a:r>
            <a:r>
              <a:rPr lang="en-US" sz="2500" b="1" dirty="0" smtClean="0">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inadequate to the solution of modern environmental problems. </a:t>
            </a:r>
          </a:p>
        </p:txBody>
      </p:sp>
      <p:sp>
        <p:nvSpPr>
          <p:cNvPr id="5" name="Title 1"/>
          <p:cNvSpPr txBox="1">
            <a:spLocks/>
          </p:cNvSpPr>
          <p:nvPr/>
        </p:nvSpPr>
        <p:spPr bwMode="auto">
          <a:xfrm>
            <a:off x="1259632" y="138410"/>
            <a:ext cx="7776864" cy="1309390"/>
          </a:xfrm>
          <a:prstGeom prst="rect">
            <a:avLst/>
          </a:prstGeom>
          <a:solidFill>
            <a:srgbClr val="0070C0"/>
          </a:solid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18"/>
              </a:defRPr>
            </a:lvl2pPr>
            <a:lvl3pPr algn="l" rtl="0" eaLnBrk="0" fontAlgn="base" hangingPunct="0">
              <a:spcBef>
                <a:spcPct val="0"/>
              </a:spcBef>
              <a:spcAft>
                <a:spcPct val="0"/>
              </a:spcAft>
              <a:defRPr sz="4300">
                <a:solidFill>
                  <a:srgbClr val="572314"/>
                </a:solidFill>
                <a:latin typeface="Gill Sans MT" pitchFamily="34" charset="-18"/>
              </a:defRPr>
            </a:lvl3pPr>
            <a:lvl4pPr algn="l" rtl="0" eaLnBrk="0" fontAlgn="base" hangingPunct="0">
              <a:spcBef>
                <a:spcPct val="0"/>
              </a:spcBef>
              <a:spcAft>
                <a:spcPct val="0"/>
              </a:spcAft>
              <a:defRPr sz="4300">
                <a:solidFill>
                  <a:srgbClr val="572314"/>
                </a:solidFill>
                <a:latin typeface="Gill Sans MT" pitchFamily="34" charset="-18"/>
              </a:defRPr>
            </a:lvl4pPr>
            <a:lvl5pPr algn="l" rtl="0" eaLnBrk="0" fontAlgn="base" hangingPunct="0">
              <a:spcBef>
                <a:spcPct val="0"/>
              </a:spcBef>
              <a:spcAft>
                <a:spcPct val="0"/>
              </a:spcAft>
              <a:defRPr sz="4300">
                <a:solidFill>
                  <a:srgbClr val="572314"/>
                </a:solidFill>
                <a:latin typeface="Gill Sans MT" pitchFamily="34" charset="-18"/>
              </a:defRPr>
            </a:lvl5pPr>
            <a:lvl6pPr marL="457200" algn="l" rtl="0" fontAlgn="base">
              <a:spcBef>
                <a:spcPct val="0"/>
              </a:spcBef>
              <a:spcAft>
                <a:spcPct val="0"/>
              </a:spcAft>
              <a:defRPr sz="4300">
                <a:solidFill>
                  <a:srgbClr val="572314"/>
                </a:solidFill>
                <a:latin typeface="Gill Sans MT" pitchFamily="34" charset="-18"/>
              </a:defRPr>
            </a:lvl6pPr>
            <a:lvl7pPr marL="914400" algn="l" rtl="0" fontAlgn="base">
              <a:spcBef>
                <a:spcPct val="0"/>
              </a:spcBef>
              <a:spcAft>
                <a:spcPct val="0"/>
              </a:spcAft>
              <a:defRPr sz="4300">
                <a:solidFill>
                  <a:srgbClr val="572314"/>
                </a:solidFill>
                <a:latin typeface="Gill Sans MT" pitchFamily="34" charset="-18"/>
              </a:defRPr>
            </a:lvl7pPr>
            <a:lvl8pPr marL="1371600" algn="l" rtl="0" fontAlgn="base">
              <a:spcBef>
                <a:spcPct val="0"/>
              </a:spcBef>
              <a:spcAft>
                <a:spcPct val="0"/>
              </a:spcAft>
              <a:defRPr sz="4300">
                <a:solidFill>
                  <a:srgbClr val="572314"/>
                </a:solidFill>
                <a:latin typeface="Gill Sans MT" pitchFamily="34" charset="-18"/>
              </a:defRPr>
            </a:lvl8pPr>
            <a:lvl9pPr marL="1828800" algn="l" rtl="0" fontAlgn="base">
              <a:spcBef>
                <a:spcPct val="0"/>
              </a:spcBef>
              <a:spcAft>
                <a:spcPct val="0"/>
              </a:spcAft>
              <a:defRPr sz="4300">
                <a:solidFill>
                  <a:srgbClr val="572314"/>
                </a:solidFill>
                <a:latin typeface="Gill Sans MT" pitchFamily="34" charset="-18"/>
              </a:defRPr>
            </a:lvl9pPr>
            <a:extLst/>
          </a:lstStyle>
          <a:p>
            <a:r>
              <a:rPr lang="en-US" sz="4000" b="1" cap="all" dirty="0">
                <a:solidFill>
                  <a:srgbClr val="FFFF00"/>
                </a:solidFill>
                <a:effectLst/>
                <a:latin typeface="Arial" pitchFamily="34" charset="0"/>
                <a:cs typeface="Arial" pitchFamily="34" charset="0"/>
              </a:rPr>
              <a:t>Engineers, Ethics and Sustainable Development</a:t>
            </a:r>
            <a:endParaRPr lang="hu-HU" sz="4000" b="1" cap="all" dirty="0">
              <a:solidFill>
                <a:srgbClr val="FFFF00"/>
              </a:solidFill>
              <a:effectLst/>
              <a:latin typeface="Arial" pitchFamily="34" charset="0"/>
              <a:cs typeface="Arial" pitchFamily="34" charset="0"/>
            </a:endParaRPr>
          </a:p>
        </p:txBody>
      </p:sp>
      <p:sp>
        <p:nvSpPr>
          <p:cNvPr id="6" name="Élőláb helye 3"/>
          <p:cNvSpPr>
            <a:spLocks noGrp="1"/>
          </p:cNvSpPr>
          <p:nvPr>
            <p:ph type="ftr" sz="quarter" idx="11"/>
          </p:nvPr>
        </p:nvSpPr>
        <p:spPr>
          <a:xfrm>
            <a:off x="5715000" y="6305550"/>
            <a:ext cx="2895600" cy="476250"/>
          </a:xfrm>
        </p:spPr>
        <p:txBody>
          <a:bodyPr/>
          <a:lstStyle/>
          <a:p>
            <a:pPr>
              <a:defRPr/>
            </a:pPr>
            <a:r>
              <a:rPr lang="en-US" smtClean="0"/>
              <a:t>Timár 2016</a:t>
            </a:r>
            <a:endParaRPr lang="en-US"/>
          </a:p>
        </p:txBody>
      </p:sp>
      <p:sp>
        <p:nvSpPr>
          <p:cNvPr id="7" name="Dia számának helye 4"/>
          <p:cNvSpPr>
            <a:spLocks noGrp="1"/>
          </p:cNvSpPr>
          <p:nvPr>
            <p:ph type="sldNum" sz="quarter" idx="12"/>
          </p:nvPr>
        </p:nvSpPr>
        <p:spPr>
          <a:xfrm>
            <a:off x="8613775" y="6305550"/>
            <a:ext cx="457200" cy="476250"/>
          </a:xfrm>
        </p:spPr>
        <p:txBody>
          <a:bodyPr/>
          <a:lstStyle/>
          <a:p>
            <a:pPr>
              <a:defRPr/>
            </a:pPr>
            <a:r>
              <a:rPr lang="hu-HU" dirty="0" smtClean="0"/>
              <a:t>29</a:t>
            </a:r>
            <a:endParaRPr lang="en-US" dirty="0"/>
          </a:p>
        </p:txBody>
      </p:sp>
    </p:spTree>
    <p:extLst>
      <p:ext uri="{BB962C8B-B14F-4D97-AF65-F5344CB8AC3E}">
        <p14:creationId xmlns:p14="http://schemas.microsoft.com/office/powerpoint/2010/main" val="3332313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Élőláb helye 2"/>
          <p:cNvSpPr>
            <a:spLocks noGrp="1"/>
          </p:cNvSpPr>
          <p:nvPr>
            <p:ph type="ftr" sz="quarter" idx="11"/>
          </p:nvPr>
        </p:nvSpPr>
        <p:spPr/>
        <p:txBody>
          <a:bodyPr/>
          <a:lstStyle/>
          <a:p>
            <a:pPr>
              <a:defRPr/>
            </a:pPr>
            <a:r>
              <a:rPr lang="en-US" smtClean="0"/>
              <a:t>Timár 2016</a:t>
            </a:r>
            <a:endParaRPr lang="en-US"/>
          </a:p>
        </p:txBody>
      </p:sp>
      <p:sp>
        <p:nvSpPr>
          <p:cNvPr id="4" name="Dia számának helye 3"/>
          <p:cNvSpPr>
            <a:spLocks noGrp="1"/>
          </p:cNvSpPr>
          <p:nvPr>
            <p:ph type="sldNum" sz="quarter" idx="12"/>
          </p:nvPr>
        </p:nvSpPr>
        <p:spPr/>
        <p:txBody>
          <a:bodyPr/>
          <a:lstStyle/>
          <a:p>
            <a:pPr>
              <a:defRPr/>
            </a:pPr>
            <a:fld id="{71F713E9-1949-4327-B6C2-6CB7DA68B8D7}" type="slidenum">
              <a:rPr lang="en-US" smtClean="0"/>
              <a:pPr>
                <a:defRPr/>
              </a:pPr>
              <a:t>3</a:t>
            </a:fld>
            <a:endParaRPr lang="en-US"/>
          </a:p>
        </p:txBody>
      </p:sp>
      <p:sp>
        <p:nvSpPr>
          <p:cNvPr id="8" name="Cím 1"/>
          <p:cNvSpPr>
            <a:spLocks noGrp="1"/>
          </p:cNvSpPr>
          <p:nvPr>
            <p:ph type="title"/>
          </p:nvPr>
        </p:nvSpPr>
        <p:spPr>
          <a:xfrm>
            <a:off x="1435100" y="274638"/>
            <a:ext cx="7499350" cy="1143000"/>
          </a:xfrm>
          <a:solidFill>
            <a:srgbClr val="0070C0"/>
          </a:solidFill>
          <a:ln>
            <a:solidFill>
              <a:schemeClr val="accent2"/>
            </a:solidFill>
          </a:ln>
        </p:spPr>
        <p:txBody>
          <a:bodyPr>
            <a:noAutofit/>
          </a:bodyPr>
          <a:lstStyle/>
          <a:p>
            <a:r>
              <a:rPr lang="hu-HU" sz="4000" b="1" dirty="0" smtClean="0">
                <a:solidFill>
                  <a:srgbClr val="FFFF00"/>
                </a:solidFill>
                <a:effectLst/>
                <a:latin typeface="Arial" pitchFamily="34" charset="0"/>
                <a:cs typeface="Arial" pitchFamily="34" charset="0"/>
              </a:rPr>
              <a:t>SUSTAINABLE DEVELOPMENT                       </a:t>
            </a:r>
            <a:r>
              <a:rPr lang="hu-HU" sz="2800" b="1" dirty="0" smtClean="0">
                <a:solidFill>
                  <a:srgbClr val="FFFF00"/>
                </a:solidFill>
                <a:effectLst/>
                <a:latin typeface="Arial" pitchFamily="34" charset="0"/>
                <a:cs typeface="Arial" pitchFamily="34" charset="0"/>
              </a:rPr>
              <a:t>2</a:t>
            </a:r>
            <a:endParaRPr lang="en-GB" sz="2800" b="1" dirty="0">
              <a:solidFill>
                <a:srgbClr val="FFFF00"/>
              </a:solidFill>
              <a:effectLst/>
              <a:latin typeface="Arial" pitchFamily="34" charset="0"/>
              <a:cs typeface="Arial" pitchFamily="34" charset="0"/>
            </a:endParaRPr>
          </a:p>
        </p:txBody>
      </p:sp>
      <p:sp>
        <p:nvSpPr>
          <p:cNvPr id="9" name="Szövegdoboz 8"/>
          <p:cNvSpPr txBox="1"/>
          <p:nvPr/>
        </p:nvSpPr>
        <p:spPr>
          <a:xfrm>
            <a:off x="1483396" y="6151661"/>
            <a:ext cx="7128792" cy="307777"/>
          </a:xfrm>
          <a:prstGeom prst="rect">
            <a:avLst/>
          </a:prstGeom>
          <a:noFill/>
        </p:spPr>
        <p:txBody>
          <a:bodyPr wrap="square" rtlCol="0">
            <a:spAutoFit/>
          </a:bodyPr>
          <a:lstStyle/>
          <a:p>
            <a:pPr algn="ctr"/>
            <a:r>
              <a:rPr lang="en-US" sz="1400" b="1" dirty="0" smtClean="0"/>
              <a:t>Scheme of sustainable development:</a:t>
            </a:r>
            <a:r>
              <a:rPr lang="hu-HU" sz="1400" b="1" dirty="0" smtClean="0"/>
              <a:t> </a:t>
            </a:r>
            <a:r>
              <a:rPr lang="en-US" sz="1400" b="1" dirty="0" smtClean="0"/>
              <a:t>at the confluence of three constituent parts</a:t>
            </a:r>
            <a:endParaRPr lang="en-GB" sz="1400" b="1" dirty="0"/>
          </a:p>
        </p:txBody>
      </p:sp>
      <p:pic>
        <p:nvPicPr>
          <p:cNvPr id="2" name="Kép 1"/>
          <p:cNvPicPr>
            <a:picLocks noChangeAspect="1"/>
          </p:cNvPicPr>
          <p:nvPr/>
        </p:nvPicPr>
        <p:blipFill>
          <a:blip r:embed="rId2"/>
          <a:stretch>
            <a:fillRect/>
          </a:stretch>
        </p:blipFill>
        <p:spPr>
          <a:xfrm>
            <a:off x="1934845" y="1575363"/>
            <a:ext cx="6499860" cy="436626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435100" y="1447800"/>
            <a:ext cx="7499350" cy="5005388"/>
          </a:xfrm>
        </p:spPr>
        <p:txBody>
          <a:bodyPr/>
          <a:lstStyle/>
          <a:p>
            <a:pPr>
              <a:buFont typeface="Wingdings 2" pitchFamily="18" charset="2"/>
              <a:buNone/>
            </a:pPr>
            <a:endParaRPr lang="hu-HU" sz="500" b="1" dirty="0" smtClean="0">
              <a:latin typeface="Arial" charset="0"/>
              <a:cs typeface="Arial" charset="0"/>
            </a:endParaRPr>
          </a:p>
          <a:p>
            <a:r>
              <a:rPr lang="en-GB" sz="2400" b="1" i="1" dirty="0"/>
              <a:t>Code of Professional Conduct of the European Council of Civil Engineers (ECCE)</a:t>
            </a:r>
            <a:endParaRPr lang="hu-HU" sz="2400" b="1" i="1" dirty="0"/>
          </a:p>
          <a:p>
            <a:pPr marL="82550" indent="0">
              <a:buNone/>
            </a:pPr>
            <a:r>
              <a:rPr lang="en-GB" sz="2400" u="sng" dirty="0" smtClean="0">
                <a:solidFill>
                  <a:srgbClr val="0086BC"/>
                </a:solidFill>
                <a:hlinkClick r:id="rId2"/>
              </a:rPr>
              <a:t>http</a:t>
            </a:r>
            <a:r>
              <a:rPr lang="en-GB" sz="2400" u="sng" dirty="0">
                <a:solidFill>
                  <a:srgbClr val="0086BC"/>
                </a:solidFill>
                <a:hlinkClick r:id="rId2"/>
              </a:rPr>
              <a:t>://www.ecceengineers.eu/about/code_of_conduct.php</a:t>
            </a:r>
            <a:endParaRPr lang="hu-HU" sz="2400" i="1" dirty="0">
              <a:solidFill>
                <a:srgbClr val="0086BC"/>
              </a:solidFill>
            </a:endParaRPr>
          </a:p>
          <a:p>
            <a:r>
              <a:rPr lang="en-GB" sz="2400" b="1" i="1" dirty="0"/>
              <a:t>Code of </a:t>
            </a:r>
            <a:r>
              <a:rPr lang="en-GB" sz="2400" b="1" i="1" dirty="0" smtClean="0"/>
              <a:t>Ethic</a:t>
            </a:r>
            <a:r>
              <a:rPr lang="hu-HU" sz="2400" b="1" i="1" dirty="0" smtClean="0"/>
              <a:t>s</a:t>
            </a:r>
            <a:r>
              <a:rPr lang="en-GB" sz="2400" b="1" i="1" dirty="0" smtClean="0"/>
              <a:t> </a:t>
            </a:r>
            <a:r>
              <a:rPr lang="en-GB" sz="2400" b="1" i="1" dirty="0"/>
              <a:t>of the American Society of Civil Engineers (ASCE)</a:t>
            </a:r>
            <a:endParaRPr lang="hu-HU" sz="2400" i="1" dirty="0"/>
          </a:p>
          <a:p>
            <a:pPr marL="82550" indent="0">
              <a:buNone/>
            </a:pPr>
            <a:r>
              <a:rPr lang="en-GB" sz="2400" u="sng" dirty="0" smtClean="0">
                <a:hlinkClick r:id="rId3"/>
              </a:rPr>
              <a:t>http</a:t>
            </a:r>
            <a:r>
              <a:rPr lang="en-GB" sz="2400" u="sng" dirty="0">
                <a:hlinkClick r:id="rId3"/>
              </a:rPr>
              <a:t>://www.asce.org/code-of-ethics</a:t>
            </a:r>
            <a:r>
              <a:rPr lang="en-GB" sz="2400" u="sng" dirty="0" smtClean="0">
                <a:hlinkClick r:id="rId3"/>
              </a:rPr>
              <a:t>/</a:t>
            </a:r>
            <a:endParaRPr lang="hu-HU" sz="2400" u="sng" dirty="0" smtClean="0"/>
          </a:p>
          <a:p>
            <a:r>
              <a:rPr lang="en-US" sz="2400" b="1" i="1" dirty="0"/>
              <a:t>Sharon </a:t>
            </a:r>
            <a:r>
              <a:rPr lang="en-US" sz="2400" b="1" i="1" dirty="0" err="1"/>
              <a:t>Beder</a:t>
            </a:r>
            <a:r>
              <a:rPr lang="en-US" sz="2400" b="1" i="1" dirty="0"/>
              <a:t>. 'Engineers, Ethics and Sustainable Development', Paper presented to the 10th International Congress of Logic, Methodology and </a:t>
            </a:r>
            <a:r>
              <a:rPr lang="en-US" sz="2400" b="1" i="1" dirty="0" smtClean="0"/>
              <a:t>Philosophy </a:t>
            </a:r>
            <a:r>
              <a:rPr lang="en-US" sz="2400" b="1" i="1" dirty="0"/>
              <a:t>of Science, Florence, 1995.</a:t>
            </a:r>
            <a:endParaRPr lang="hu-HU" sz="2400" b="1" i="1" dirty="0"/>
          </a:p>
          <a:p>
            <a:pPr>
              <a:buNone/>
            </a:pPr>
            <a:r>
              <a:rPr lang="hu-HU" sz="2000" dirty="0">
                <a:latin typeface="Arial" charset="0"/>
                <a:cs typeface="Arial" charset="0"/>
                <a:hlinkClick r:id="rId4"/>
              </a:rPr>
              <a:t>https://www.uow.edu.au/~</a:t>
            </a:r>
            <a:r>
              <a:rPr lang="hu-HU" sz="2000" dirty="0" smtClean="0">
                <a:latin typeface="Arial" charset="0"/>
                <a:cs typeface="Arial" charset="0"/>
                <a:hlinkClick r:id="rId4"/>
              </a:rPr>
              <a:t>sharonb/esd/Florencetalk-2.html</a:t>
            </a:r>
            <a:endParaRPr lang="hu-HU" sz="2000" dirty="0" smtClean="0">
              <a:latin typeface="Arial" charset="0"/>
              <a:cs typeface="Arial" charset="0"/>
            </a:endParaRPr>
          </a:p>
          <a:p>
            <a:pPr>
              <a:buNone/>
            </a:pPr>
            <a:endParaRPr lang="hu-HU" sz="2000" b="1" dirty="0" smtClean="0">
              <a:latin typeface="Arial" charset="0"/>
              <a:cs typeface="Arial" charset="0"/>
            </a:endParaRPr>
          </a:p>
        </p:txBody>
      </p:sp>
      <p:sp>
        <p:nvSpPr>
          <p:cNvPr id="14341" name="Title 1"/>
          <p:cNvSpPr>
            <a:spLocks noGrp="1"/>
          </p:cNvSpPr>
          <p:nvPr>
            <p:ph type="title"/>
          </p:nvPr>
        </p:nvSpPr>
        <p:spPr bwMode="auto">
          <a:solidFill>
            <a:srgbClr val="0070C0"/>
          </a:solidFill>
        </p:spPr>
        <p:txBody>
          <a:bodyPr vert="horz" wrap="square" lIns="91440" tIns="45720" rIns="91440" bIns="45720" numCol="1" anchorCtr="0" compatLnSpc="1">
            <a:prstTxWarp prst="textNoShape">
              <a:avLst/>
            </a:prstTxWarp>
            <a:normAutofit/>
          </a:bodyPr>
          <a:lstStyle/>
          <a:p>
            <a:r>
              <a:rPr lang="hu-HU" sz="4000" b="1" dirty="0">
                <a:solidFill>
                  <a:srgbClr val="FFFF00"/>
                </a:solidFill>
                <a:effectLst/>
                <a:latin typeface="Arial" charset="0"/>
                <a:cs typeface="Arial" charset="0"/>
              </a:rPr>
              <a:t>REFERENCES</a:t>
            </a:r>
            <a:endParaRPr lang="hu-HU" sz="4000" b="1" dirty="0" smtClean="0">
              <a:solidFill>
                <a:srgbClr val="FFFF00"/>
              </a:solidFill>
              <a:effectLst/>
              <a:latin typeface="Arial" charset="0"/>
              <a:cs typeface="Arial" charset="0"/>
            </a:endParaRPr>
          </a:p>
        </p:txBody>
      </p:sp>
      <p:sp>
        <p:nvSpPr>
          <p:cNvPr id="5" name="Élőláb helye 3"/>
          <p:cNvSpPr>
            <a:spLocks noGrp="1"/>
          </p:cNvSpPr>
          <p:nvPr>
            <p:ph type="ftr" sz="quarter" idx="11"/>
          </p:nvPr>
        </p:nvSpPr>
        <p:spPr>
          <a:xfrm>
            <a:off x="5715000" y="6305550"/>
            <a:ext cx="2895600" cy="476250"/>
          </a:xfrm>
        </p:spPr>
        <p:txBody>
          <a:bodyPr/>
          <a:lstStyle/>
          <a:p>
            <a:pPr>
              <a:defRPr/>
            </a:pPr>
            <a:r>
              <a:rPr lang="en-US" smtClean="0"/>
              <a:t>Timár 2016</a:t>
            </a:r>
            <a:endParaRPr lang="en-US"/>
          </a:p>
        </p:txBody>
      </p:sp>
      <p:sp>
        <p:nvSpPr>
          <p:cNvPr id="6" name="Dia számának helye 4"/>
          <p:cNvSpPr>
            <a:spLocks noGrp="1"/>
          </p:cNvSpPr>
          <p:nvPr>
            <p:ph type="sldNum" sz="quarter" idx="12"/>
          </p:nvPr>
        </p:nvSpPr>
        <p:spPr>
          <a:xfrm>
            <a:off x="8613775" y="6305550"/>
            <a:ext cx="457200" cy="476250"/>
          </a:xfrm>
        </p:spPr>
        <p:txBody>
          <a:bodyPr/>
          <a:lstStyle/>
          <a:p>
            <a:pPr>
              <a:defRPr/>
            </a:pPr>
            <a:r>
              <a:rPr lang="hu-HU" dirty="0" smtClean="0"/>
              <a:t>30</a:t>
            </a:r>
            <a:endParaRPr lang="en-US" dirty="0"/>
          </a:p>
        </p:txBody>
      </p:sp>
    </p:spTree>
    <p:extLst>
      <p:ext uri="{BB962C8B-B14F-4D97-AF65-F5344CB8AC3E}">
        <p14:creationId xmlns:p14="http://schemas.microsoft.com/office/powerpoint/2010/main" val="2605423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pPr>
              <a:defRPr/>
            </a:pPr>
            <a:r>
              <a:rPr lang="en-US" smtClean="0"/>
              <a:t>Timár 2016</a:t>
            </a:r>
            <a:endParaRPr lang="en-US"/>
          </a:p>
        </p:txBody>
      </p:sp>
      <p:sp>
        <p:nvSpPr>
          <p:cNvPr id="3" name="Dia számának helye 2"/>
          <p:cNvSpPr>
            <a:spLocks noGrp="1"/>
          </p:cNvSpPr>
          <p:nvPr>
            <p:ph type="sldNum" sz="quarter" idx="12"/>
          </p:nvPr>
        </p:nvSpPr>
        <p:spPr/>
        <p:txBody>
          <a:bodyPr/>
          <a:lstStyle/>
          <a:p>
            <a:pPr>
              <a:defRPr/>
            </a:pPr>
            <a:fld id="{A226E41B-C1DC-44B0-849E-D7DACE7DD584}" type="slidenum">
              <a:rPr lang="en-US" smtClean="0"/>
              <a:pPr>
                <a:defRPr/>
              </a:pPr>
              <a:t>31</a:t>
            </a:fld>
            <a:endParaRPr lang="en-US"/>
          </a:p>
        </p:txBody>
      </p:sp>
      <p:pic>
        <p:nvPicPr>
          <p:cNvPr id="4098" name="Picture 2" descr="http://2.bp.blogspot.com/-c40ePQpdmC8/UM4PpTv5PeI/AAAAAAAAARM/krP5x5jrVgU/s1600/ethics.jpg"/>
          <p:cNvPicPr>
            <a:picLocks noChangeAspect="1" noChangeArrowheads="1"/>
          </p:cNvPicPr>
          <p:nvPr/>
        </p:nvPicPr>
        <p:blipFill>
          <a:blip r:embed="rId2" cstate="print"/>
          <a:srcRect/>
          <a:stretch>
            <a:fillRect/>
          </a:stretch>
        </p:blipFill>
        <p:spPr bwMode="auto">
          <a:xfrm>
            <a:off x="1418511" y="1582256"/>
            <a:ext cx="7401961" cy="4871080"/>
          </a:xfrm>
          <a:prstGeom prst="rect">
            <a:avLst/>
          </a:prstGeom>
          <a:noFill/>
          <a:ln>
            <a:solidFill>
              <a:schemeClr val="tx2"/>
            </a:solidFill>
          </a:ln>
        </p:spPr>
      </p:pic>
      <p:pic>
        <p:nvPicPr>
          <p:cNvPr id="43010" name="Picture 2" descr="http://image.slidesharecdn.com/ethicallegalsocialissues-160714101834/95/ethical-legal-amp-social-issues-3-638.jpg?cb=1468491543"/>
          <p:cNvPicPr>
            <a:picLocks noChangeAspect="1" noChangeArrowheads="1"/>
          </p:cNvPicPr>
          <p:nvPr/>
        </p:nvPicPr>
        <p:blipFill>
          <a:blip r:embed="rId3" cstate="print"/>
          <a:srcRect l="1909" t="22910" r="5666" b="29742"/>
          <a:stretch>
            <a:fillRect/>
          </a:stretch>
        </p:blipFill>
        <p:spPr bwMode="auto">
          <a:xfrm>
            <a:off x="1547664" y="4581128"/>
            <a:ext cx="4608512" cy="1772504"/>
          </a:xfrm>
          <a:prstGeom prst="rect">
            <a:avLst/>
          </a:prstGeom>
          <a:noFill/>
          <a:ln>
            <a:solidFill>
              <a:schemeClr val="tx2"/>
            </a:solidFill>
          </a:ln>
        </p:spPr>
      </p:pic>
      <p:sp>
        <p:nvSpPr>
          <p:cNvPr id="7" name="Cím 1"/>
          <p:cNvSpPr txBox="1">
            <a:spLocks/>
          </p:cNvSpPr>
          <p:nvPr/>
        </p:nvSpPr>
        <p:spPr>
          <a:xfrm>
            <a:off x="1435608" y="274320"/>
            <a:ext cx="7498080" cy="1143000"/>
          </a:xfrm>
          <a:prstGeom prst="rect">
            <a:avLst/>
          </a:prstGeom>
          <a:solidFill>
            <a:srgbClr val="0070C0"/>
          </a:solidFill>
          <a:ln>
            <a:solidFill>
              <a:schemeClr val="accent2"/>
            </a:solidFill>
          </a:ln>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3600" b="1" i="0" u="none" strike="noStrike" kern="1200" cap="none" spc="0" normalizeH="0" baseline="0" noProof="0" smtClean="0">
                <a:ln>
                  <a:noFill/>
                </a:ln>
                <a:solidFill>
                  <a:srgbClr val="FFFF00"/>
                </a:solidFill>
                <a:effectLst/>
                <a:uLnTx/>
                <a:uFillTx/>
                <a:latin typeface="Arial" pitchFamily="34" charset="0"/>
                <a:ea typeface="+mj-ea"/>
                <a:cs typeface="Arial" pitchFamily="34" charset="0"/>
              </a:rPr>
              <a:t>THANK YOU VERY MUCH FOR YOUR KIND ATTENTION!</a:t>
            </a:r>
            <a:endParaRPr kumimoji="0" lang="en-GB" sz="3600" b="1" i="0" u="none" strike="noStrike" kern="1200" cap="none" spc="0" normalizeH="0" baseline="0" noProof="0" dirty="0">
              <a:ln>
                <a:noFill/>
              </a:ln>
              <a:solidFill>
                <a:srgbClr val="FFFF00"/>
              </a:solidFill>
              <a:effectLst/>
              <a:uLnTx/>
              <a:uFillTx/>
              <a:latin typeface="Arial" pitchFamily="34" charset="0"/>
              <a:ea typeface="+mj-ea"/>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Élőláb helye 2"/>
          <p:cNvSpPr>
            <a:spLocks noGrp="1"/>
          </p:cNvSpPr>
          <p:nvPr>
            <p:ph type="ftr" sz="quarter" idx="11"/>
          </p:nvPr>
        </p:nvSpPr>
        <p:spPr/>
        <p:txBody>
          <a:bodyPr/>
          <a:lstStyle/>
          <a:p>
            <a:pPr>
              <a:defRPr/>
            </a:pPr>
            <a:r>
              <a:rPr lang="en-US" smtClean="0"/>
              <a:t>Timár 2016</a:t>
            </a:r>
            <a:endParaRPr lang="en-US"/>
          </a:p>
        </p:txBody>
      </p:sp>
      <p:sp>
        <p:nvSpPr>
          <p:cNvPr id="4" name="Dia számának helye 3"/>
          <p:cNvSpPr>
            <a:spLocks noGrp="1"/>
          </p:cNvSpPr>
          <p:nvPr>
            <p:ph type="sldNum" sz="quarter" idx="12"/>
          </p:nvPr>
        </p:nvSpPr>
        <p:spPr/>
        <p:txBody>
          <a:bodyPr/>
          <a:lstStyle/>
          <a:p>
            <a:pPr>
              <a:defRPr/>
            </a:pPr>
            <a:fld id="{71F713E9-1949-4327-B6C2-6CB7DA68B8D7}" type="slidenum">
              <a:rPr lang="en-US" smtClean="0"/>
              <a:pPr>
                <a:defRPr/>
              </a:pPr>
              <a:t>4</a:t>
            </a:fld>
            <a:endParaRPr lang="en-US"/>
          </a:p>
        </p:txBody>
      </p:sp>
      <p:sp>
        <p:nvSpPr>
          <p:cNvPr id="8" name="Cím 1"/>
          <p:cNvSpPr>
            <a:spLocks noGrp="1"/>
          </p:cNvSpPr>
          <p:nvPr>
            <p:ph type="title"/>
          </p:nvPr>
        </p:nvSpPr>
        <p:spPr>
          <a:xfrm>
            <a:off x="1435100" y="274638"/>
            <a:ext cx="7499350" cy="1143000"/>
          </a:xfrm>
          <a:solidFill>
            <a:srgbClr val="0070C0"/>
          </a:solidFill>
          <a:ln>
            <a:solidFill>
              <a:schemeClr val="accent2"/>
            </a:solidFill>
          </a:ln>
        </p:spPr>
        <p:txBody>
          <a:bodyPr>
            <a:noAutofit/>
          </a:bodyPr>
          <a:lstStyle/>
          <a:p>
            <a:r>
              <a:rPr lang="hu-HU" sz="4000" b="1" dirty="0" smtClean="0">
                <a:solidFill>
                  <a:srgbClr val="FFFF00"/>
                </a:solidFill>
                <a:effectLst/>
                <a:latin typeface="Arial" pitchFamily="34" charset="0"/>
                <a:cs typeface="Arial" pitchFamily="34" charset="0"/>
              </a:rPr>
              <a:t>SUSTAINABLE DEVELOPMENT                       </a:t>
            </a:r>
            <a:r>
              <a:rPr lang="hu-HU" sz="2800" b="1" dirty="0" smtClean="0">
                <a:solidFill>
                  <a:srgbClr val="FFFF00"/>
                </a:solidFill>
                <a:effectLst/>
                <a:latin typeface="Arial" pitchFamily="34" charset="0"/>
                <a:cs typeface="Arial" pitchFamily="34" charset="0"/>
              </a:rPr>
              <a:t>3</a:t>
            </a:r>
            <a:endParaRPr lang="en-GB" sz="2800" b="1" dirty="0">
              <a:solidFill>
                <a:srgbClr val="FFFF00"/>
              </a:solidFill>
              <a:effectLst/>
              <a:latin typeface="Arial" pitchFamily="34" charset="0"/>
              <a:cs typeface="Arial" pitchFamily="34" charset="0"/>
            </a:endParaRPr>
          </a:p>
        </p:txBody>
      </p:sp>
      <p:graphicFrame>
        <p:nvGraphicFramePr>
          <p:cNvPr id="6" name="Táblázat 5"/>
          <p:cNvGraphicFramePr>
            <a:graphicFrameLocks noGrp="1"/>
          </p:cNvGraphicFramePr>
          <p:nvPr>
            <p:extLst>
              <p:ext uri="{D42A27DB-BD31-4B8C-83A1-F6EECF244321}">
                <p14:modId xmlns:p14="http://schemas.microsoft.com/office/powerpoint/2010/main" val="3959285991"/>
              </p:ext>
            </p:extLst>
          </p:nvPr>
        </p:nvGraphicFramePr>
        <p:xfrm>
          <a:off x="1259633" y="1844824"/>
          <a:ext cx="7674817" cy="3790568"/>
        </p:xfrm>
        <a:graphic>
          <a:graphicData uri="http://schemas.openxmlformats.org/drawingml/2006/table">
            <a:tbl>
              <a:tblPr firstRow="1" bandRow="1">
                <a:tableStyleId>{5C22544A-7EE6-4342-B048-85BDC9FD1C3A}</a:tableStyleId>
              </a:tblPr>
              <a:tblGrid>
                <a:gridCol w="3168351"/>
                <a:gridCol w="2376264"/>
                <a:gridCol w="2130202"/>
              </a:tblGrid>
              <a:tr h="1118528">
                <a:tc>
                  <a:txBody>
                    <a:bodyPr/>
                    <a:lstStyle/>
                    <a:p>
                      <a:r>
                        <a:rPr lang="en-GB" sz="2000" b="1" noProof="0" dirty="0" smtClean="0">
                          <a:latin typeface="Arial" panose="020B0604020202020204" pitchFamily="34" charset="0"/>
                          <a:cs typeface="Arial" panose="020B0604020202020204" pitchFamily="34" charset="0"/>
                        </a:rPr>
                        <a:t>Consumption</a:t>
                      </a:r>
                      <a:r>
                        <a:rPr lang="hu-HU" sz="2000" b="1" noProof="0" dirty="0" smtClean="0">
                          <a:latin typeface="Arial" panose="020B0604020202020204" pitchFamily="34" charset="0"/>
                          <a:cs typeface="Arial" panose="020B0604020202020204" pitchFamily="34" charset="0"/>
                        </a:rPr>
                        <a:t> </a:t>
                      </a:r>
                      <a:r>
                        <a:rPr lang="en-GB" sz="2000" b="1" noProof="0" dirty="0" smtClean="0">
                          <a:latin typeface="Arial" panose="020B0604020202020204" pitchFamily="34" charset="0"/>
                          <a:cs typeface="Arial" panose="020B0604020202020204" pitchFamily="34" charset="0"/>
                        </a:rPr>
                        <a:t>of renewable resources</a:t>
                      </a:r>
                      <a:endParaRPr lang="en-GB" sz="2000" b="1" noProof="0" dirty="0">
                        <a:latin typeface="Arial" panose="020B0604020202020204" pitchFamily="34" charset="0"/>
                        <a:cs typeface="Arial" panose="020B0604020202020204" pitchFamily="34" charset="0"/>
                      </a:endParaRPr>
                    </a:p>
                  </a:txBody>
                  <a:tcPr/>
                </a:tc>
                <a:tc>
                  <a:txBody>
                    <a:bodyPr/>
                    <a:lstStyle/>
                    <a:p>
                      <a:r>
                        <a:rPr lang="en-GB" sz="2000" b="1" noProof="0" dirty="0" smtClean="0">
                          <a:latin typeface="Arial" panose="020B0604020202020204" pitchFamily="34" charset="0"/>
                          <a:cs typeface="Arial" panose="020B0604020202020204" pitchFamily="34" charset="0"/>
                        </a:rPr>
                        <a:t>Condition of  the</a:t>
                      </a:r>
                      <a:r>
                        <a:rPr lang="en-GB" sz="2000" b="1" baseline="0" noProof="0" dirty="0" smtClean="0">
                          <a:latin typeface="Arial" panose="020B0604020202020204" pitchFamily="34" charset="0"/>
                          <a:cs typeface="Arial" panose="020B0604020202020204" pitchFamily="34" charset="0"/>
                        </a:rPr>
                        <a:t> </a:t>
                      </a:r>
                      <a:r>
                        <a:rPr lang="en-GB" sz="2000" b="1" noProof="0" dirty="0" smtClean="0">
                          <a:latin typeface="Arial" panose="020B0604020202020204" pitchFamily="34" charset="0"/>
                          <a:cs typeface="Arial" panose="020B0604020202020204" pitchFamily="34" charset="0"/>
                        </a:rPr>
                        <a:t>environment</a:t>
                      </a:r>
                      <a:endParaRPr lang="en-GB" sz="2000" b="1" noProof="0" dirty="0">
                        <a:latin typeface="Arial" panose="020B0604020202020204" pitchFamily="34" charset="0"/>
                        <a:cs typeface="Arial" panose="020B0604020202020204" pitchFamily="34" charset="0"/>
                      </a:endParaRPr>
                    </a:p>
                  </a:txBody>
                  <a:tcPr/>
                </a:tc>
                <a:tc>
                  <a:txBody>
                    <a:bodyPr/>
                    <a:lstStyle/>
                    <a:p>
                      <a:r>
                        <a:rPr lang="en-GB" sz="2000" b="1" noProof="0" dirty="0" smtClean="0">
                          <a:latin typeface="Arial" panose="020B0604020202020204" pitchFamily="34" charset="0"/>
                          <a:cs typeface="Arial" panose="020B0604020202020204" pitchFamily="34" charset="0"/>
                        </a:rPr>
                        <a:t>Sustainability</a:t>
                      </a:r>
                      <a:endParaRPr lang="en-GB" sz="2000" b="1" noProof="0" dirty="0">
                        <a:latin typeface="Arial" panose="020B0604020202020204" pitchFamily="34" charset="0"/>
                        <a:cs typeface="Arial" panose="020B0604020202020204" pitchFamily="34" charset="0"/>
                      </a:endParaRPr>
                    </a:p>
                  </a:txBody>
                  <a:tcPr/>
                </a:tc>
              </a:tr>
              <a:tr h="776756">
                <a:tc>
                  <a:txBody>
                    <a:bodyPr/>
                    <a:lstStyle/>
                    <a:p>
                      <a:r>
                        <a:rPr lang="en-GB" sz="2000" b="1" noProof="0" dirty="0" smtClean="0">
                          <a:latin typeface="Arial" panose="020B0604020202020204" pitchFamily="34" charset="0"/>
                          <a:cs typeface="Arial" panose="020B0604020202020204" pitchFamily="34" charset="0"/>
                        </a:rPr>
                        <a:t>More than nature is able to reproduce</a:t>
                      </a:r>
                      <a:r>
                        <a:rPr lang="en-GB" sz="2000" b="1" baseline="0" noProof="0" dirty="0" smtClean="0">
                          <a:latin typeface="Arial" panose="020B0604020202020204" pitchFamily="34" charset="0"/>
                          <a:cs typeface="Arial" panose="020B0604020202020204" pitchFamily="34" charset="0"/>
                        </a:rPr>
                        <a:t> </a:t>
                      </a:r>
                      <a:endParaRPr lang="en-GB" sz="2000" b="1" noProof="0" dirty="0">
                        <a:latin typeface="Arial" panose="020B0604020202020204" pitchFamily="34" charset="0"/>
                        <a:cs typeface="Arial" panose="020B0604020202020204" pitchFamily="34" charset="0"/>
                      </a:endParaRPr>
                    </a:p>
                  </a:txBody>
                  <a:tcPr/>
                </a:tc>
                <a:tc>
                  <a:txBody>
                    <a:bodyPr/>
                    <a:lstStyle/>
                    <a:p>
                      <a:r>
                        <a:rPr lang="en-GB" sz="2000" b="1" noProof="0" dirty="0" smtClean="0">
                          <a:latin typeface="Arial" panose="020B0604020202020204" pitchFamily="34" charset="0"/>
                          <a:cs typeface="Arial" panose="020B0604020202020204" pitchFamily="34" charset="0"/>
                        </a:rPr>
                        <a:t>Environment is destroyed</a:t>
                      </a:r>
                      <a:endParaRPr lang="en-GB" sz="2000" b="1" noProof="0" dirty="0">
                        <a:latin typeface="Arial" panose="020B0604020202020204" pitchFamily="34" charset="0"/>
                        <a:cs typeface="Arial" panose="020B0604020202020204" pitchFamily="34" charset="0"/>
                      </a:endParaRPr>
                    </a:p>
                  </a:txBody>
                  <a:tcPr/>
                </a:tc>
                <a:tc>
                  <a:txBody>
                    <a:bodyPr/>
                    <a:lstStyle/>
                    <a:p>
                      <a:r>
                        <a:rPr lang="en-GB" sz="2000" b="1" noProof="0" dirty="0" smtClean="0">
                          <a:latin typeface="Arial" panose="020B0604020202020204" pitchFamily="34" charset="0"/>
                          <a:cs typeface="Arial" panose="020B0604020202020204" pitchFamily="34" charset="0"/>
                        </a:rPr>
                        <a:t>Not sustainable</a:t>
                      </a:r>
                      <a:endParaRPr lang="en-GB" sz="2000" b="1" noProof="0" dirty="0">
                        <a:latin typeface="Arial" panose="020B0604020202020204" pitchFamily="34" charset="0"/>
                        <a:cs typeface="Arial" panose="020B0604020202020204" pitchFamily="34" charset="0"/>
                      </a:endParaRPr>
                    </a:p>
                  </a:txBody>
                  <a:tcPr/>
                </a:tc>
              </a:tr>
              <a:tr h="1118528">
                <a:tc>
                  <a:txBody>
                    <a:bodyPr/>
                    <a:lstStyle/>
                    <a:p>
                      <a:r>
                        <a:rPr lang="en-GB" sz="2000" b="1" noProof="0" dirty="0" smtClean="0">
                          <a:latin typeface="Arial" panose="020B0604020202020204" pitchFamily="34" charset="0"/>
                          <a:cs typeface="Arial" panose="020B0604020202020204" pitchFamily="34" charset="0"/>
                        </a:rPr>
                        <a:t>Equal</a:t>
                      </a:r>
                      <a:r>
                        <a:rPr lang="en-GB" sz="2000" b="1" baseline="0" noProof="0" dirty="0" smtClean="0">
                          <a:latin typeface="Arial" panose="020B0604020202020204" pitchFamily="34" charset="0"/>
                          <a:cs typeface="Arial" panose="020B0604020202020204" pitchFamily="34" charset="0"/>
                        </a:rPr>
                        <a:t> to the capacity of nature to reproduce</a:t>
                      </a:r>
                      <a:endParaRPr lang="en-GB" sz="2000" b="1" noProof="0" dirty="0">
                        <a:latin typeface="Arial" panose="020B0604020202020204" pitchFamily="34" charset="0"/>
                        <a:cs typeface="Arial" panose="020B0604020202020204" pitchFamily="34" charset="0"/>
                      </a:endParaRPr>
                    </a:p>
                  </a:txBody>
                  <a:tcPr/>
                </a:tc>
                <a:tc>
                  <a:txBody>
                    <a:bodyPr/>
                    <a:lstStyle/>
                    <a:p>
                      <a:r>
                        <a:rPr lang="en-GB" sz="2000" b="1" noProof="0" dirty="0" smtClean="0">
                          <a:latin typeface="Arial" panose="020B0604020202020204" pitchFamily="34" charset="0"/>
                          <a:cs typeface="Arial" panose="020B0604020202020204" pitchFamily="34" charset="0"/>
                        </a:rPr>
                        <a:t>Environment is in balance</a:t>
                      </a:r>
                      <a:endParaRPr lang="en-GB" sz="2000" b="1" noProof="0" dirty="0">
                        <a:latin typeface="Arial" panose="020B0604020202020204" pitchFamily="34" charset="0"/>
                        <a:cs typeface="Arial" panose="020B0604020202020204" pitchFamily="34" charset="0"/>
                      </a:endParaRPr>
                    </a:p>
                  </a:txBody>
                  <a:tcPr/>
                </a:tc>
                <a:tc>
                  <a:txBody>
                    <a:bodyPr/>
                    <a:lstStyle/>
                    <a:p>
                      <a:r>
                        <a:rPr lang="en-GB" sz="2000" b="1" noProof="0" dirty="0" smtClean="0">
                          <a:latin typeface="Arial" panose="020B0604020202020204" pitchFamily="34" charset="0"/>
                          <a:cs typeface="Arial" panose="020B0604020202020204" pitchFamily="34" charset="0"/>
                        </a:rPr>
                        <a:t>Sustainable but unchanging</a:t>
                      </a:r>
                      <a:r>
                        <a:rPr lang="hu-HU" sz="2000" b="1" noProof="0" dirty="0" smtClean="0">
                          <a:latin typeface="Arial" panose="020B0604020202020204" pitchFamily="34" charset="0"/>
                          <a:cs typeface="Arial" panose="020B0604020202020204" pitchFamily="34" charset="0"/>
                        </a:rPr>
                        <a:t> (</a:t>
                      </a:r>
                      <a:r>
                        <a:rPr lang="en-US" sz="2000" b="1" noProof="0" dirty="0" smtClean="0">
                          <a:latin typeface="Arial" panose="020B0604020202020204" pitchFamily="34" charset="0"/>
                          <a:cs typeface="Arial" panose="020B0604020202020204" pitchFamily="34" charset="0"/>
                        </a:rPr>
                        <a:t>steady state</a:t>
                      </a:r>
                      <a:r>
                        <a:rPr lang="hu-HU" sz="2000" b="1" noProof="0" dirty="0" smtClean="0">
                          <a:latin typeface="Arial" panose="020B0604020202020204" pitchFamily="34" charset="0"/>
                          <a:cs typeface="Arial" panose="020B0604020202020204" pitchFamily="34" charset="0"/>
                        </a:rPr>
                        <a:t>)</a:t>
                      </a:r>
                      <a:endParaRPr lang="en-GB" sz="2000" b="1" noProof="0" dirty="0">
                        <a:latin typeface="Arial" panose="020B0604020202020204" pitchFamily="34" charset="0"/>
                        <a:cs typeface="Arial" panose="020B0604020202020204" pitchFamily="34" charset="0"/>
                      </a:endParaRPr>
                    </a:p>
                  </a:txBody>
                  <a:tcPr/>
                </a:tc>
              </a:tr>
              <a:tr h="776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noProof="0" dirty="0" smtClean="0">
                          <a:latin typeface="Arial" panose="020B0604020202020204" pitchFamily="34" charset="0"/>
                          <a:cs typeface="Arial" panose="020B0604020202020204" pitchFamily="34" charset="0"/>
                        </a:rPr>
                        <a:t>Less than nature is able to reproduce</a:t>
                      </a:r>
                      <a:r>
                        <a:rPr lang="en-GB" sz="2000" b="1" baseline="0" noProof="0" dirty="0" smtClean="0">
                          <a:latin typeface="Arial" panose="020B0604020202020204" pitchFamily="34" charset="0"/>
                          <a:cs typeface="Arial" panose="020B0604020202020204" pitchFamily="34" charset="0"/>
                        </a:rPr>
                        <a:t> </a:t>
                      </a:r>
                      <a:endParaRPr lang="en-GB" sz="2000" b="1" noProof="0" dirty="0" smtClean="0">
                        <a:latin typeface="Arial" panose="020B0604020202020204" pitchFamily="34" charset="0"/>
                        <a:cs typeface="Arial" panose="020B0604020202020204" pitchFamily="34" charset="0"/>
                      </a:endParaRPr>
                    </a:p>
                  </a:txBody>
                  <a:tcPr/>
                </a:tc>
                <a:tc>
                  <a:txBody>
                    <a:bodyPr/>
                    <a:lstStyle/>
                    <a:p>
                      <a:r>
                        <a:rPr lang="en-GB" sz="2000" b="1" noProof="0" dirty="0" smtClean="0">
                          <a:latin typeface="Arial" panose="020B0604020202020204" pitchFamily="34" charset="0"/>
                          <a:cs typeface="Arial" panose="020B0604020202020204" pitchFamily="34" charset="0"/>
                        </a:rPr>
                        <a:t>Environment is renewing</a:t>
                      </a:r>
                      <a:endParaRPr lang="en-GB" sz="2000" b="1" noProof="0" dirty="0">
                        <a:latin typeface="Arial" panose="020B0604020202020204" pitchFamily="34" charset="0"/>
                        <a:cs typeface="Arial" panose="020B0604020202020204" pitchFamily="34" charset="0"/>
                      </a:endParaRPr>
                    </a:p>
                  </a:txBody>
                  <a:tcPr/>
                </a:tc>
                <a:tc>
                  <a:txBody>
                    <a:bodyPr/>
                    <a:lstStyle/>
                    <a:p>
                      <a:r>
                        <a:rPr lang="en-GB" sz="2000" b="1" noProof="0" dirty="0" smtClean="0">
                          <a:latin typeface="Arial" panose="020B0604020202020204" pitchFamily="34" charset="0"/>
                          <a:cs typeface="Arial" panose="020B0604020202020204" pitchFamily="34" charset="0"/>
                        </a:rPr>
                        <a:t>Sustainable development</a:t>
                      </a:r>
                      <a:endParaRPr lang="en-GB" sz="2000" b="1" noProof="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57377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435100" y="1447800"/>
            <a:ext cx="7499350" cy="5077544"/>
          </a:xfrm>
        </p:spPr>
        <p:txBody>
          <a:bodyPr/>
          <a:lstStyle/>
          <a:p>
            <a:r>
              <a:rPr lang="en-GB" sz="2200" b="1" dirty="0" smtClean="0">
                <a:latin typeface="Arial" pitchFamily="34" charset="0"/>
                <a:cs typeface="Arial" pitchFamily="34" charset="0"/>
              </a:rPr>
              <a:t>Sustainability, does not have an intrinsic meaning: in a simplistic sense it merely means the </a:t>
            </a:r>
            <a:r>
              <a:rPr lang="en-GB" sz="2200" b="1" i="1" dirty="0" smtClean="0">
                <a:solidFill>
                  <a:srgbClr val="FF0000"/>
                </a:solidFill>
                <a:latin typeface="Arial" pitchFamily="34" charset="0"/>
                <a:cs typeface="Arial" pitchFamily="34" charset="0"/>
              </a:rPr>
              <a:t>capacity</a:t>
            </a:r>
            <a:r>
              <a:rPr lang="en-GB" sz="2200" b="1" dirty="0" smtClean="0">
                <a:latin typeface="Arial" pitchFamily="34" charset="0"/>
                <a:cs typeface="Arial" pitchFamily="34" charset="0"/>
              </a:rPr>
              <a:t> to keep doing something</a:t>
            </a:r>
          </a:p>
          <a:p>
            <a:r>
              <a:rPr lang="en-GB" sz="2200" b="1" dirty="0" smtClean="0">
                <a:latin typeface="Arial" pitchFamily="34" charset="0"/>
                <a:cs typeface="Arial" pitchFamily="34" charset="0"/>
              </a:rPr>
              <a:t>Sustainable development has been described in terms of three spheres, dimensions, domains or pillars, i.e. the </a:t>
            </a:r>
            <a:r>
              <a:rPr lang="en-GB" sz="2200" b="1" i="1" dirty="0" smtClean="0">
                <a:solidFill>
                  <a:srgbClr val="FF0000"/>
                </a:solidFill>
                <a:latin typeface="Arial" pitchFamily="34" charset="0"/>
                <a:cs typeface="Arial" pitchFamily="34" charset="0"/>
              </a:rPr>
              <a:t>environment</a:t>
            </a:r>
            <a:r>
              <a:rPr lang="en-GB" sz="2200" b="1" dirty="0" smtClean="0">
                <a:latin typeface="Arial" pitchFamily="34" charset="0"/>
                <a:cs typeface="Arial" pitchFamily="34" charset="0"/>
              </a:rPr>
              <a:t>, </a:t>
            </a:r>
            <a:r>
              <a:rPr lang="en-GB" sz="2200" b="1" i="1" dirty="0" smtClean="0">
                <a:solidFill>
                  <a:srgbClr val="FF0000"/>
                </a:solidFill>
                <a:latin typeface="Arial" pitchFamily="34" charset="0"/>
                <a:cs typeface="Arial" pitchFamily="34" charset="0"/>
              </a:rPr>
              <a:t>economy</a:t>
            </a:r>
            <a:r>
              <a:rPr lang="en-GB" sz="2200" b="1" dirty="0" smtClean="0">
                <a:latin typeface="Arial" pitchFamily="34" charset="0"/>
                <a:cs typeface="Arial" pitchFamily="34" charset="0"/>
              </a:rPr>
              <a:t> and </a:t>
            </a:r>
            <a:r>
              <a:rPr lang="en-GB" sz="2200" b="1" i="1" dirty="0" smtClean="0">
                <a:solidFill>
                  <a:srgbClr val="FF0000"/>
                </a:solidFill>
                <a:latin typeface="Arial" pitchFamily="34" charset="0"/>
                <a:cs typeface="Arial" pitchFamily="34" charset="0"/>
              </a:rPr>
              <a:t>society</a:t>
            </a:r>
            <a:r>
              <a:rPr lang="en-GB" sz="2200" b="1" dirty="0" smtClean="0">
                <a:solidFill>
                  <a:srgbClr val="002060"/>
                </a:solidFill>
                <a:latin typeface="Arial" pitchFamily="34" charset="0"/>
                <a:cs typeface="Arial" pitchFamily="34" charset="0"/>
              </a:rPr>
              <a:t>; </a:t>
            </a:r>
            <a:r>
              <a:rPr lang="en-GB" sz="2200" b="1" i="1" dirty="0" smtClean="0">
                <a:solidFill>
                  <a:srgbClr val="FF0000"/>
                </a:solidFill>
                <a:latin typeface="Arial" pitchFamily="34" charset="0"/>
                <a:cs typeface="Arial" pitchFamily="34" charset="0"/>
              </a:rPr>
              <a:t>culture</a:t>
            </a:r>
            <a:r>
              <a:rPr lang="en-GB" sz="2200" b="1" dirty="0" smtClean="0">
                <a:latin typeface="Arial" pitchFamily="34" charset="0"/>
                <a:cs typeface="Arial" pitchFamily="34" charset="0"/>
              </a:rPr>
              <a:t> as a fourth pillar has been defined recently by UN (2011)</a:t>
            </a:r>
          </a:p>
          <a:p>
            <a:r>
              <a:rPr lang="en-GB" sz="2200" b="1" dirty="0" smtClean="0">
                <a:latin typeface="Arial" pitchFamily="34" charset="0"/>
                <a:cs typeface="Arial" pitchFamily="34" charset="0"/>
              </a:rPr>
              <a:t>All pillars and their inter-relationships have to be considered and assessed when development </a:t>
            </a:r>
            <a:r>
              <a:rPr lang="en-GB" sz="2200" b="1" i="1" dirty="0" smtClean="0">
                <a:solidFill>
                  <a:srgbClr val="FF0000"/>
                </a:solidFill>
                <a:latin typeface="Arial" pitchFamily="34" charset="0"/>
                <a:cs typeface="Arial" pitchFamily="34" charset="0"/>
              </a:rPr>
              <a:t>strategies, programs, </a:t>
            </a:r>
            <a:r>
              <a:rPr lang="en-GB" sz="2200" b="1" dirty="0" smtClean="0">
                <a:latin typeface="Arial" pitchFamily="34" charset="0"/>
                <a:cs typeface="Arial" pitchFamily="34" charset="0"/>
              </a:rPr>
              <a:t>or </a:t>
            </a:r>
            <a:r>
              <a:rPr lang="en-GB" sz="2200" b="1" i="1" dirty="0" smtClean="0">
                <a:solidFill>
                  <a:srgbClr val="FF0000"/>
                </a:solidFill>
                <a:latin typeface="Arial" pitchFamily="34" charset="0"/>
                <a:cs typeface="Arial" pitchFamily="34" charset="0"/>
              </a:rPr>
              <a:t>projects</a:t>
            </a:r>
            <a:r>
              <a:rPr lang="en-GB" sz="2200" b="1" dirty="0" smtClean="0">
                <a:latin typeface="Arial" pitchFamily="34" charset="0"/>
                <a:cs typeface="Arial" pitchFamily="34" charset="0"/>
              </a:rPr>
              <a:t> are prepared</a:t>
            </a:r>
          </a:p>
          <a:p>
            <a:r>
              <a:rPr lang="en-GB" sz="2200" b="1" dirty="0" smtClean="0">
                <a:latin typeface="Arial" pitchFamily="34" charset="0"/>
                <a:cs typeface="Arial" pitchFamily="34" charset="0"/>
              </a:rPr>
              <a:t>In design and construction </a:t>
            </a:r>
            <a:r>
              <a:rPr lang="en-GB" sz="2200" b="1" i="1" dirty="0" smtClean="0">
                <a:solidFill>
                  <a:srgbClr val="FF0000"/>
                </a:solidFill>
                <a:latin typeface="Arial" pitchFamily="34" charset="0"/>
                <a:cs typeface="Arial" pitchFamily="34" charset="0"/>
              </a:rPr>
              <a:t>engineers share the responsibility</a:t>
            </a:r>
            <a:r>
              <a:rPr lang="en-GB" sz="2200" b="1" dirty="0" smtClean="0">
                <a:latin typeface="Arial" pitchFamily="34" charset="0"/>
                <a:cs typeface="Arial" pitchFamily="34" charset="0"/>
              </a:rPr>
              <a:t> for the co-ordination and harmonisation of the conflicting objectives</a:t>
            </a:r>
            <a:endParaRPr lang="en-GB" sz="2200" b="1" dirty="0">
              <a:latin typeface="Arial" pitchFamily="34" charset="0"/>
              <a:cs typeface="Arial" pitchFamily="34" charset="0"/>
            </a:endParaRPr>
          </a:p>
        </p:txBody>
      </p:sp>
      <p:sp>
        <p:nvSpPr>
          <p:cNvPr id="4" name="Élőláb helye 3"/>
          <p:cNvSpPr>
            <a:spLocks noGrp="1"/>
          </p:cNvSpPr>
          <p:nvPr>
            <p:ph type="ftr" sz="quarter" idx="11"/>
          </p:nvPr>
        </p:nvSpPr>
        <p:spPr/>
        <p:txBody>
          <a:bodyPr/>
          <a:lstStyle/>
          <a:p>
            <a:pPr>
              <a:defRPr/>
            </a:pPr>
            <a:r>
              <a:rPr lang="en-US" smtClean="0"/>
              <a:t>Timár 2016</a:t>
            </a:r>
            <a:endParaRPr lang="en-US"/>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5</a:t>
            </a:fld>
            <a:endParaRPr lang="en-US"/>
          </a:p>
        </p:txBody>
      </p:sp>
      <p:sp>
        <p:nvSpPr>
          <p:cNvPr id="6" name="Cím 1"/>
          <p:cNvSpPr>
            <a:spLocks noGrp="1"/>
          </p:cNvSpPr>
          <p:nvPr>
            <p:ph type="title"/>
          </p:nvPr>
        </p:nvSpPr>
        <p:spPr>
          <a:xfrm>
            <a:off x="1435100" y="274638"/>
            <a:ext cx="7499350" cy="1143000"/>
          </a:xfrm>
          <a:solidFill>
            <a:srgbClr val="0070C0"/>
          </a:solidFill>
          <a:ln>
            <a:solidFill>
              <a:schemeClr val="accent2"/>
            </a:solidFill>
          </a:ln>
        </p:spPr>
        <p:txBody>
          <a:bodyPr>
            <a:noAutofit/>
          </a:bodyPr>
          <a:lstStyle/>
          <a:p>
            <a:r>
              <a:rPr lang="hu-HU" sz="4000" b="1" dirty="0" smtClean="0">
                <a:solidFill>
                  <a:srgbClr val="FFFF00"/>
                </a:solidFill>
                <a:effectLst/>
                <a:latin typeface="Arial" pitchFamily="34" charset="0"/>
                <a:cs typeface="Arial" pitchFamily="34" charset="0"/>
              </a:rPr>
              <a:t>SUSTAINABLE DEVELOPMENT                       </a:t>
            </a:r>
            <a:r>
              <a:rPr lang="hu-HU" sz="2800" b="1" dirty="0" smtClean="0">
                <a:solidFill>
                  <a:srgbClr val="FFFF00"/>
                </a:solidFill>
                <a:effectLst/>
                <a:latin typeface="Arial" pitchFamily="34" charset="0"/>
                <a:cs typeface="Arial" pitchFamily="34" charset="0"/>
              </a:rPr>
              <a:t>4</a:t>
            </a:r>
            <a:endParaRPr lang="en-GB" sz="2800" b="1" dirty="0">
              <a:solidFill>
                <a:srgbClr val="FFFF00"/>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Élőláb helye 2"/>
          <p:cNvSpPr>
            <a:spLocks noGrp="1"/>
          </p:cNvSpPr>
          <p:nvPr>
            <p:ph type="ftr" sz="quarter" idx="11"/>
          </p:nvPr>
        </p:nvSpPr>
        <p:spPr/>
        <p:txBody>
          <a:bodyPr/>
          <a:lstStyle/>
          <a:p>
            <a:pPr>
              <a:defRPr/>
            </a:pPr>
            <a:r>
              <a:rPr lang="en-US" smtClean="0"/>
              <a:t>Timár 2016</a:t>
            </a:r>
            <a:endParaRPr lang="en-US"/>
          </a:p>
        </p:txBody>
      </p:sp>
      <p:sp>
        <p:nvSpPr>
          <p:cNvPr id="4" name="Dia számának helye 3"/>
          <p:cNvSpPr>
            <a:spLocks noGrp="1"/>
          </p:cNvSpPr>
          <p:nvPr>
            <p:ph type="sldNum" sz="quarter" idx="12"/>
          </p:nvPr>
        </p:nvSpPr>
        <p:spPr/>
        <p:txBody>
          <a:bodyPr/>
          <a:lstStyle/>
          <a:p>
            <a:pPr>
              <a:defRPr/>
            </a:pPr>
            <a:fld id="{71F713E9-1949-4327-B6C2-6CB7DA68B8D7}" type="slidenum">
              <a:rPr lang="en-US" smtClean="0"/>
              <a:pPr>
                <a:defRPr/>
              </a:pPr>
              <a:t>6</a:t>
            </a:fld>
            <a:endParaRPr lang="en-US"/>
          </a:p>
        </p:txBody>
      </p:sp>
      <p:pic>
        <p:nvPicPr>
          <p:cNvPr id="2050" name="Picture 2" descr="https://upload.wikimedia.org/wikipedia/commons/thumb/9/96/Circles_of_Sustainability_image_%28assessment_-_Melbourne_2011%29.jpg/1024px-Circles_of_Sustainability_image_%28assessment_-_Melbourne_2011%29.jpg"/>
          <p:cNvPicPr>
            <a:picLocks noChangeAspect="1" noChangeArrowheads="1"/>
          </p:cNvPicPr>
          <p:nvPr/>
        </p:nvPicPr>
        <p:blipFill>
          <a:blip r:embed="rId2" cstate="print"/>
          <a:srcRect/>
          <a:stretch>
            <a:fillRect/>
          </a:stretch>
        </p:blipFill>
        <p:spPr bwMode="auto">
          <a:xfrm>
            <a:off x="2627784" y="1484784"/>
            <a:ext cx="5058513" cy="4590132"/>
          </a:xfrm>
          <a:prstGeom prst="rect">
            <a:avLst/>
          </a:prstGeom>
          <a:noFill/>
          <a:ln>
            <a:solidFill>
              <a:srgbClr val="0070C0"/>
            </a:solidFill>
          </a:ln>
        </p:spPr>
      </p:pic>
      <p:sp>
        <p:nvSpPr>
          <p:cNvPr id="6" name="Cím 1"/>
          <p:cNvSpPr>
            <a:spLocks noGrp="1"/>
          </p:cNvSpPr>
          <p:nvPr>
            <p:ph type="title"/>
          </p:nvPr>
        </p:nvSpPr>
        <p:spPr>
          <a:xfrm>
            <a:off x="1435100" y="274638"/>
            <a:ext cx="7499350" cy="1143000"/>
          </a:xfrm>
          <a:solidFill>
            <a:srgbClr val="0070C0"/>
          </a:solidFill>
          <a:ln>
            <a:solidFill>
              <a:schemeClr val="accent2"/>
            </a:solidFill>
          </a:ln>
        </p:spPr>
        <p:txBody>
          <a:bodyPr>
            <a:noAutofit/>
          </a:bodyPr>
          <a:lstStyle/>
          <a:p>
            <a:r>
              <a:rPr lang="hu-HU" sz="4000" b="1" dirty="0" smtClean="0">
                <a:solidFill>
                  <a:srgbClr val="FFFF00"/>
                </a:solidFill>
                <a:effectLst/>
                <a:latin typeface="Arial" pitchFamily="34" charset="0"/>
                <a:cs typeface="Arial" pitchFamily="34" charset="0"/>
              </a:rPr>
              <a:t>SUSTAINABLE DEVELOPMENT                       </a:t>
            </a:r>
            <a:r>
              <a:rPr lang="hu-HU" sz="2800" b="1" dirty="0" smtClean="0">
                <a:solidFill>
                  <a:srgbClr val="FFFF00"/>
                </a:solidFill>
                <a:effectLst/>
                <a:latin typeface="Arial" pitchFamily="34" charset="0"/>
                <a:cs typeface="Arial" pitchFamily="34" charset="0"/>
              </a:rPr>
              <a:t>5</a:t>
            </a:r>
            <a:endParaRPr lang="en-GB" sz="2800" b="1" dirty="0">
              <a:solidFill>
                <a:srgbClr val="FFFF00"/>
              </a:solidFill>
              <a:effectLst/>
              <a:latin typeface="Arial" pitchFamily="34" charset="0"/>
              <a:cs typeface="Arial" pitchFamily="34" charset="0"/>
            </a:endParaRPr>
          </a:p>
        </p:txBody>
      </p:sp>
      <p:sp>
        <p:nvSpPr>
          <p:cNvPr id="7" name="Szövegdoboz 6"/>
          <p:cNvSpPr txBox="1"/>
          <p:nvPr/>
        </p:nvSpPr>
        <p:spPr>
          <a:xfrm>
            <a:off x="1403648" y="6093296"/>
            <a:ext cx="7416824" cy="300082"/>
          </a:xfrm>
          <a:prstGeom prst="rect">
            <a:avLst/>
          </a:prstGeom>
          <a:noFill/>
        </p:spPr>
        <p:txBody>
          <a:bodyPr wrap="square" rtlCol="0">
            <a:spAutoFit/>
          </a:bodyPr>
          <a:lstStyle/>
          <a:p>
            <a:pPr algn="ctr"/>
            <a:r>
              <a:rPr lang="en-GB" sz="1350" b="1" smtClean="0"/>
              <a:t>Sustainable development progress according to the </a:t>
            </a:r>
            <a:r>
              <a:rPr lang="en-GB" sz="1350" b="1" i="1" smtClean="0"/>
              <a:t>Circles of Sustainability </a:t>
            </a:r>
            <a:r>
              <a:rPr lang="en-GB" sz="1350" b="1" smtClean="0"/>
              <a:t>(UN)</a:t>
            </a:r>
            <a:endParaRPr lang="en-GB" sz="135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435100" y="1447800"/>
            <a:ext cx="7499350" cy="5077544"/>
          </a:xfrm>
        </p:spPr>
        <p:txBody>
          <a:bodyPr/>
          <a:lstStyle/>
          <a:p>
            <a:r>
              <a:rPr lang="en-GB" sz="2500" b="1" dirty="0">
                <a:latin typeface="Arial" panose="020B0604020202020204" pitchFamily="34" charset="0"/>
                <a:cs typeface="Arial" panose="020B0604020202020204" pitchFamily="34" charset="0"/>
              </a:rPr>
              <a:t>Definition by the American Society of Civil Engineers </a:t>
            </a:r>
            <a:r>
              <a:rPr lang="hu-HU" sz="2500" b="1" dirty="0">
                <a:latin typeface="Arial" panose="020B0604020202020204" pitchFamily="34" charset="0"/>
                <a:cs typeface="Arial" panose="020B0604020202020204" pitchFamily="34" charset="0"/>
              </a:rPr>
              <a:t>(</a:t>
            </a:r>
            <a:r>
              <a:rPr lang="hu-HU" sz="2500" b="1" dirty="0" smtClean="0">
                <a:latin typeface="Arial" panose="020B0604020202020204" pitchFamily="34" charset="0"/>
                <a:cs typeface="Arial" panose="020B0604020202020204" pitchFamily="34" charset="0"/>
              </a:rPr>
              <a:t>ASCE, </a:t>
            </a:r>
            <a:r>
              <a:rPr lang="hu-HU" sz="2500" b="1" dirty="0">
                <a:latin typeface="Arial" panose="020B0604020202020204" pitchFamily="34" charset="0"/>
                <a:cs typeface="Arial" panose="020B0604020202020204" pitchFamily="34" charset="0"/>
              </a:rPr>
              <a:t>2009</a:t>
            </a:r>
            <a:r>
              <a:rPr lang="hu-HU" sz="2500" b="1" dirty="0" smtClean="0">
                <a:latin typeface="Arial" panose="020B0604020202020204" pitchFamily="34" charset="0"/>
                <a:cs typeface="Arial" panose="020B0604020202020204" pitchFamily="34" charset="0"/>
              </a:rPr>
              <a:t>.):</a:t>
            </a:r>
            <a:endParaRPr lang="hu-HU" sz="25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Sustainable Development is the process of </a:t>
            </a:r>
            <a:r>
              <a:rPr lang="en-US" sz="2500" b="1" i="1" dirty="0">
                <a:solidFill>
                  <a:srgbClr val="FF0000"/>
                </a:solidFill>
                <a:latin typeface="Arial" panose="020B0604020202020204" pitchFamily="34" charset="0"/>
                <a:cs typeface="Arial" panose="020B0604020202020204" pitchFamily="34" charset="0"/>
              </a:rPr>
              <a:t>applying</a:t>
            </a:r>
            <a:r>
              <a:rPr lang="en-US" sz="2500" b="1" i="1" dirty="0">
                <a:latin typeface="Arial" panose="020B0604020202020204" pitchFamily="34" charset="0"/>
                <a:cs typeface="Arial" panose="020B0604020202020204" pitchFamily="34" charset="0"/>
              </a:rPr>
              <a:t> </a:t>
            </a:r>
            <a:r>
              <a:rPr lang="en-US" sz="2500" b="1" i="1" dirty="0">
                <a:solidFill>
                  <a:srgbClr val="FF0000"/>
                </a:solidFill>
                <a:latin typeface="Arial" panose="020B0604020202020204" pitchFamily="34" charset="0"/>
                <a:cs typeface="Arial" panose="020B0604020202020204" pitchFamily="34" charset="0"/>
              </a:rPr>
              <a:t>natural, human, and economic resources </a:t>
            </a:r>
            <a:r>
              <a:rPr lang="en-US" sz="2500" b="1" dirty="0">
                <a:latin typeface="Arial" panose="020B0604020202020204" pitchFamily="34" charset="0"/>
                <a:cs typeface="Arial" panose="020B0604020202020204" pitchFamily="34" charset="0"/>
              </a:rPr>
              <a:t>to enhance the safety, welfare, and quality of life for all of the society </a:t>
            </a:r>
            <a:r>
              <a:rPr lang="en-US" sz="2500" b="1" i="1" dirty="0">
                <a:solidFill>
                  <a:srgbClr val="FF0000"/>
                </a:solidFill>
                <a:latin typeface="Arial" panose="020B0604020202020204" pitchFamily="34" charset="0"/>
                <a:cs typeface="Arial" panose="020B0604020202020204" pitchFamily="34" charset="0"/>
              </a:rPr>
              <a:t>while</a:t>
            </a:r>
            <a:r>
              <a:rPr lang="en-US" sz="2500" b="1" i="1" dirty="0">
                <a:latin typeface="Arial" panose="020B0604020202020204" pitchFamily="34" charset="0"/>
                <a:cs typeface="Arial" panose="020B0604020202020204" pitchFamily="34" charset="0"/>
              </a:rPr>
              <a:t> </a:t>
            </a:r>
            <a:r>
              <a:rPr lang="en-US" sz="2500" b="1" i="1" dirty="0">
                <a:solidFill>
                  <a:srgbClr val="FF0000"/>
                </a:solidFill>
                <a:latin typeface="Arial" panose="020B0604020202020204" pitchFamily="34" charset="0"/>
                <a:cs typeface="Arial" panose="020B0604020202020204" pitchFamily="34" charset="0"/>
              </a:rPr>
              <a:t>maintaining the availability of the remaining natural resources</a:t>
            </a:r>
            <a:r>
              <a:rPr lang="en-US" sz="2500" b="1" dirty="0">
                <a:latin typeface="Arial" panose="020B0604020202020204" pitchFamily="34" charset="0"/>
                <a:cs typeface="Arial" panose="020B0604020202020204" pitchFamily="34" charset="0"/>
              </a:rPr>
              <a:t>. </a:t>
            </a:r>
            <a:endParaRPr lang="hu-HU" sz="2500" b="1" dirty="0">
              <a:latin typeface="Arial" panose="020B0604020202020204" pitchFamily="34" charset="0"/>
              <a:cs typeface="Arial" panose="020B0604020202020204" pitchFamily="34" charset="0"/>
            </a:endParaRPr>
          </a:p>
          <a:p>
            <a:pPr marL="82550" indent="0">
              <a:buNone/>
            </a:pPr>
            <a:endParaRPr lang="en-GB" sz="2200" b="1" dirty="0">
              <a:latin typeface="Arial" pitchFamily="34" charset="0"/>
              <a:cs typeface="Arial" pitchFamily="34" charset="0"/>
            </a:endParaRPr>
          </a:p>
        </p:txBody>
      </p:sp>
      <p:sp>
        <p:nvSpPr>
          <p:cNvPr id="4" name="Élőláb helye 3"/>
          <p:cNvSpPr>
            <a:spLocks noGrp="1"/>
          </p:cNvSpPr>
          <p:nvPr>
            <p:ph type="ftr" sz="quarter" idx="11"/>
          </p:nvPr>
        </p:nvSpPr>
        <p:spPr/>
        <p:txBody>
          <a:bodyPr/>
          <a:lstStyle/>
          <a:p>
            <a:pPr>
              <a:defRPr/>
            </a:pPr>
            <a:r>
              <a:rPr lang="en-US" smtClean="0"/>
              <a:t>Timár 2016</a:t>
            </a:r>
            <a:endParaRPr lang="en-US"/>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7</a:t>
            </a:fld>
            <a:endParaRPr lang="en-US"/>
          </a:p>
        </p:txBody>
      </p:sp>
      <p:sp>
        <p:nvSpPr>
          <p:cNvPr id="6" name="Cím 1"/>
          <p:cNvSpPr>
            <a:spLocks noGrp="1"/>
          </p:cNvSpPr>
          <p:nvPr>
            <p:ph type="title"/>
          </p:nvPr>
        </p:nvSpPr>
        <p:spPr>
          <a:xfrm>
            <a:off x="1435100" y="274638"/>
            <a:ext cx="7499350" cy="1143000"/>
          </a:xfrm>
          <a:solidFill>
            <a:srgbClr val="0070C0"/>
          </a:solidFill>
          <a:ln>
            <a:solidFill>
              <a:schemeClr val="accent2"/>
            </a:solidFill>
          </a:ln>
        </p:spPr>
        <p:txBody>
          <a:bodyPr>
            <a:noAutofit/>
          </a:bodyPr>
          <a:lstStyle/>
          <a:p>
            <a:r>
              <a:rPr lang="hu-HU" sz="4000" b="1" dirty="0" smtClean="0">
                <a:solidFill>
                  <a:srgbClr val="FFFF00"/>
                </a:solidFill>
                <a:effectLst/>
                <a:latin typeface="Arial" pitchFamily="34" charset="0"/>
                <a:cs typeface="Arial" pitchFamily="34" charset="0"/>
              </a:rPr>
              <a:t>SUSTAINABLE DEVELOPMENT                       </a:t>
            </a:r>
            <a:r>
              <a:rPr lang="hu-HU" sz="2800" b="1" dirty="0" smtClean="0">
                <a:solidFill>
                  <a:srgbClr val="FFFF00"/>
                </a:solidFill>
                <a:effectLst/>
                <a:latin typeface="Arial" pitchFamily="34" charset="0"/>
                <a:cs typeface="Arial" pitchFamily="34" charset="0"/>
              </a:rPr>
              <a:t>6</a:t>
            </a:r>
            <a:endParaRPr lang="en-GB" sz="2800" b="1" dirty="0">
              <a:solidFill>
                <a:srgbClr val="FFFF00"/>
              </a:solidFill>
              <a:effectLst/>
              <a:latin typeface="Arial" pitchFamily="34" charset="0"/>
              <a:cs typeface="Arial" pitchFamily="34" charset="0"/>
            </a:endParaRPr>
          </a:p>
        </p:txBody>
      </p:sp>
    </p:spTree>
    <p:extLst>
      <p:ext uri="{BB962C8B-B14F-4D97-AF65-F5344CB8AC3E}">
        <p14:creationId xmlns:p14="http://schemas.microsoft.com/office/powerpoint/2010/main" val="229035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rgbClr val="FFC000"/>
            </a:solidFill>
          </a:ln>
        </p:spPr>
        <p:txBody>
          <a:bodyPr>
            <a:normAutofit/>
          </a:bodyPr>
          <a:lstStyle/>
          <a:p>
            <a:r>
              <a:rPr lang="hu-HU" sz="4000" b="1" dirty="0" smtClean="0">
                <a:solidFill>
                  <a:srgbClr val="FFFF00"/>
                </a:solidFill>
                <a:effectLst/>
                <a:latin typeface="Arial" pitchFamily="34" charset="0"/>
                <a:cs typeface="Arial" pitchFamily="34" charset="0"/>
              </a:rPr>
              <a:t>ETHICAL APPROACH</a:t>
            </a:r>
            <a:endParaRPr lang="en-GB" sz="4000" b="1" dirty="0">
              <a:solidFill>
                <a:srgbClr val="FFFF00"/>
              </a:solidFill>
              <a:effectLst/>
              <a:latin typeface="Arial" pitchFamily="34" charset="0"/>
              <a:cs typeface="Arial" pitchFamily="34" charset="0"/>
            </a:endParaRPr>
          </a:p>
        </p:txBody>
      </p:sp>
      <p:sp>
        <p:nvSpPr>
          <p:cNvPr id="3" name="Tartalom helye 2"/>
          <p:cNvSpPr>
            <a:spLocks noGrp="1"/>
          </p:cNvSpPr>
          <p:nvPr>
            <p:ph idx="1"/>
          </p:nvPr>
        </p:nvSpPr>
        <p:spPr>
          <a:xfrm>
            <a:off x="1435100" y="1447800"/>
            <a:ext cx="7499350" cy="5149552"/>
          </a:xfrm>
        </p:spPr>
        <p:txBody>
          <a:bodyPr/>
          <a:lstStyle/>
          <a:p>
            <a:pPr>
              <a:buNone/>
            </a:pPr>
            <a:endParaRPr lang="en-GB" sz="1000" b="1" dirty="0" smtClean="0">
              <a:latin typeface="Arial" pitchFamily="34" charset="0"/>
              <a:cs typeface="Arial" pitchFamily="34" charset="0"/>
            </a:endParaRPr>
          </a:p>
          <a:p>
            <a:r>
              <a:rPr lang="en-GB" sz="2500" b="1" dirty="0" smtClean="0">
                <a:latin typeface="Arial" pitchFamily="34" charset="0"/>
                <a:cs typeface="Arial" pitchFamily="34" charset="0"/>
              </a:rPr>
              <a:t>The sustainability framework </a:t>
            </a:r>
            <a:r>
              <a:rPr lang="en-GB" sz="2500" b="1" i="1" dirty="0" smtClean="0">
                <a:solidFill>
                  <a:srgbClr val="FF0000"/>
                </a:solidFill>
                <a:latin typeface="Arial" pitchFamily="34" charset="0"/>
                <a:cs typeface="Arial" pitchFamily="34" charset="0"/>
              </a:rPr>
              <a:t>extends ethical concern</a:t>
            </a:r>
            <a:r>
              <a:rPr lang="en-GB" sz="2500" b="1" dirty="0" smtClean="0">
                <a:latin typeface="Arial" pitchFamily="34" charset="0"/>
                <a:cs typeface="Arial" pitchFamily="34" charset="0"/>
              </a:rPr>
              <a:t> to future generations, because traditionally we have obligations only towards currently living creatures</a:t>
            </a:r>
          </a:p>
          <a:p>
            <a:r>
              <a:rPr lang="en-GB" sz="2500" b="1" dirty="0" smtClean="0">
                <a:latin typeface="Arial" pitchFamily="34" charset="0"/>
                <a:cs typeface="Arial" pitchFamily="34" charset="0"/>
              </a:rPr>
              <a:t>Sustainability challenges </a:t>
            </a:r>
            <a:r>
              <a:rPr lang="en-GB" sz="2500" b="1" i="1" dirty="0" smtClean="0">
                <a:solidFill>
                  <a:srgbClr val="FF0000"/>
                </a:solidFill>
                <a:latin typeface="Arial" pitchFamily="34" charset="0"/>
                <a:cs typeface="Arial" pitchFamily="34" charset="0"/>
              </a:rPr>
              <a:t>present day </a:t>
            </a:r>
            <a:r>
              <a:rPr lang="en-GB" sz="2500" b="1" dirty="0" smtClean="0">
                <a:latin typeface="Arial" pitchFamily="34" charset="0"/>
                <a:cs typeface="Arial" pitchFamily="34" charset="0"/>
              </a:rPr>
              <a:t>humans (among them </a:t>
            </a:r>
            <a:r>
              <a:rPr lang="en-GB" sz="2500" b="1" i="1" dirty="0" smtClean="0">
                <a:solidFill>
                  <a:srgbClr val="FF0000"/>
                </a:solidFill>
                <a:latin typeface="Arial" pitchFamily="34" charset="0"/>
                <a:cs typeface="Arial" pitchFamily="34" charset="0"/>
              </a:rPr>
              <a:t>engineers</a:t>
            </a:r>
            <a:r>
              <a:rPr lang="en-GB" sz="2500" b="1" dirty="0" smtClean="0">
                <a:latin typeface="Arial" pitchFamily="34" charset="0"/>
                <a:cs typeface="Arial" pitchFamily="34" charset="0"/>
              </a:rPr>
              <a:t>) to consider the well-being of </a:t>
            </a:r>
            <a:r>
              <a:rPr lang="en-GB" sz="2500" b="1" i="1" dirty="0" smtClean="0">
                <a:solidFill>
                  <a:srgbClr val="FF0000"/>
                </a:solidFill>
                <a:latin typeface="Arial" pitchFamily="34" charset="0"/>
                <a:cs typeface="Arial" pitchFamily="34" charset="0"/>
              </a:rPr>
              <a:t>future</a:t>
            </a:r>
            <a:r>
              <a:rPr lang="en-GB" sz="2500" b="1" dirty="0" smtClean="0">
                <a:latin typeface="Arial" pitchFamily="34" charset="0"/>
                <a:cs typeface="Arial" pitchFamily="34" charset="0"/>
              </a:rPr>
              <a:t> generations, to view their needs as worthy of our moral concern</a:t>
            </a:r>
          </a:p>
          <a:p>
            <a:r>
              <a:rPr lang="en-GB" sz="2500" b="1" dirty="0" smtClean="0">
                <a:latin typeface="Arial" pitchFamily="34" charset="0"/>
                <a:cs typeface="Arial" pitchFamily="34" charset="0"/>
              </a:rPr>
              <a:t>Sustainability is not an </a:t>
            </a:r>
            <a:r>
              <a:rPr lang="en-GB" sz="2500" b="1" i="1" dirty="0" smtClean="0">
                <a:solidFill>
                  <a:srgbClr val="FF0000"/>
                </a:solidFill>
                <a:latin typeface="Arial" pitchFamily="34" charset="0"/>
                <a:cs typeface="Arial" pitchFamily="34" charset="0"/>
              </a:rPr>
              <a:t>absolute condition</a:t>
            </a:r>
            <a:r>
              <a:rPr lang="en-GB" sz="2500" b="1" dirty="0" smtClean="0">
                <a:latin typeface="Arial" pitchFamily="34" charset="0"/>
                <a:cs typeface="Arial" pitchFamily="34" charset="0"/>
              </a:rPr>
              <a:t>, but always partial; it occurs along a </a:t>
            </a:r>
            <a:r>
              <a:rPr lang="en-GB" sz="2500" b="1" dirty="0" err="1" smtClean="0">
                <a:latin typeface="Arial" pitchFamily="34" charset="0"/>
                <a:cs typeface="Arial" pitchFamily="34" charset="0"/>
              </a:rPr>
              <a:t>conti-nuum</a:t>
            </a:r>
            <a:r>
              <a:rPr lang="en-GB" sz="2500" b="1" dirty="0" smtClean="0">
                <a:latin typeface="Arial" pitchFamily="34" charset="0"/>
                <a:cs typeface="Arial" pitchFamily="34" charset="0"/>
              </a:rPr>
              <a:t>, and making progress along this is necessarily incremental - </a:t>
            </a:r>
            <a:r>
              <a:rPr lang="en-GB" sz="2500" b="1" i="1" dirty="0" smtClean="0">
                <a:solidFill>
                  <a:srgbClr val="FF0000"/>
                </a:solidFill>
                <a:latin typeface="Arial" pitchFamily="34" charset="0"/>
                <a:cs typeface="Arial" pitchFamily="34" charset="0"/>
              </a:rPr>
              <a:t>restraint </a:t>
            </a:r>
            <a:r>
              <a:rPr lang="en-GB" sz="2500" b="1" dirty="0" smtClean="0">
                <a:latin typeface="Arial" pitchFamily="34" charset="0"/>
                <a:cs typeface="Arial" pitchFamily="34" charset="0"/>
              </a:rPr>
              <a:t>is its price</a:t>
            </a:r>
          </a:p>
        </p:txBody>
      </p:sp>
      <p:sp>
        <p:nvSpPr>
          <p:cNvPr id="4" name="Élőláb helye 3"/>
          <p:cNvSpPr>
            <a:spLocks noGrp="1"/>
          </p:cNvSpPr>
          <p:nvPr>
            <p:ph type="ftr" sz="quarter" idx="11"/>
          </p:nvPr>
        </p:nvSpPr>
        <p:spPr/>
        <p:txBody>
          <a:bodyPr/>
          <a:lstStyle/>
          <a:p>
            <a:pPr>
              <a:defRPr/>
            </a:pPr>
            <a:r>
              <a:rPr lang="en-US" smtClean="0"/>
              <a:t>Timár 2016</a:t>
            </a:r>
            <a:endParaRPr lang="en-US"/>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8</a:t>
            </a:fld>
            <a:endParaRPr lang="en-US"/>
          </a:p>
        </p:txBody>
      </p:sp>
      <p:pic>
        <p:nvPicPr>
          <p:cNvPr id="23554" name="Picture 2" descr="http://cdn2.list25.com/wp-content/uploads/2013/04/garbage-pat.png"/>
          <p:cNvPicPr>
            <a:picLocks noChangeAspect="1" noChangeArrowheads="1"/>
          </p:cNvPicPr>
          <p:nvPr/>
        </p:nvPicPr>
        <p:blipFill>
          <a:blip r:embed="rId2" cstate="print"/>
          <a:srcRect l="29072" t="3981" r="27223" b="4418"/>
          <a:stretch>
            <a:fillRect/>
          </a:stretch>
        </p:blipFill>
        <p:spPr bwMode="auto">
          <a:xfrm>
            <a:off x="107504" y="2492896"/>
            <a:ext cx="1503774" cy="1772816"/>
          </a:xfrm>
          <a:prstGeom prst="rect">
            <a:avLst/>
          </a:prstGeom>
          <a:noFill/>
          <a:ln>
            <a:solidFill>
              <a:schemeClr val="tx1"/>
            </a:solidFill>
          </a:ln>
        </p:spPr>
      </p:pic>
      <p:pic>
        <p:nvPicPr>
          <p:cNvPr id="23556" name="Picture 4" descr="http://mongabay.s3.amazonaws.com/sabah/600/sabah_aerial_0691.jpg"/>
          <p:cNvPicPr>
            <a:picLocks noChangeAspect="1" noChangeArrowheads="1"/>
          </p:cNvPicPr>
          <p:nvPr/>
        </p:nvPicPr>
        <p:blipFill>
          <a:blip r:embed="rId3" cstate="print"/>
          <a:srcRect l="29750" t="3584" r="21111" b="747"/>
          <a:stretch>
            <a:fillRect/>
          </a:stretch>
        </p:blipFill>
        <p:spPr bwMode="auto">
          <a:xfrm>
            <a:off x="107504" y="4365104"/>
            <a:ext cx="1512168" cy="1962705"/>
          </a:xfrm>
          <a:prstGeom prst="rect">
            <a:avLst/>
          </a:prstGeom>
          <a:noFill/>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70C0"/>
          </a:solidFill>
          <a:ln>
            <a:solidFill>
              <a:srgbClr val="FFC000"/>
            </a:solidFill>
          </a:ln>
        </p:spPr>
        <p:txBody>
          <a:bodyPr>
            <a:normAutofit/>
          </a:bodyPr>
          <a:lstStyle/>
          <a:p>
            <a:r>
              <a:rPr lang="hu-HU" sz="4000" b="1" dirty="0" smtClean="0">
                <a:solidFill>
                  <a:srgbClr val="FFFF00"/>
                </a:solidFill>
                <a:effectLst/>
                <a:latin typeface="Arial" pitchFamily="34" charset="0"/>
                <a:cs typeface="Arial" pitchFamily="34" charset="0"/>
              </a:rPr>
              <a:t>ENGINEER’S ACTIVITIES       </a:t>
            </a:r>
            <a:r>
              <a:rPr lang="hu-HU" sz="2400" b="1" dirty="0" smtClean="0">
                <a:solidFill>
                  <a:srgbClr val="FFFF00"/>
                </a:solidFill>
                <a:effectLst/>
                <a:latin typeface="Arial" pitchFamily="34" charset="0"/>
                <a:cs typeface="Arial" pitchFamily="34" charset="0"/>
              </a:rPr>
              <a:t>1</a:t>
            </a:r>
            <a:endParaRPr lang="en-GB" sz="2400" b="1" dirty="0">
              <a:solidFill>
                <a:srgbClr val="FFFF00"/>
              </a:solidFill>
              <a:effectLst/>
              <a:latin typeface="Arial" pitchFamily="34" charset="0"/>
              <a:cs typeface="Arial" pitchFamily="34" charset="0"/>
            </a:endParaRPr>
          </a:p>
        </p:txBody>
      </p:sp>
      <p:sp>
        <p:nvSpPr>
          <p:cNvPr id="3" name="Tartalom helye 2"/>
          <p:cNvSpPr>
            <a:spLocks noGrp="1"/>
          </p:cNvSpPr>
          <p:nvPr>
            <p:ph idx="1"/>
          </p:nvPr>
        </p:nvSpPr>
        <p:spPr>
          <a:xfrm>
            <a:off x="1435100" y="1447800"/>
            <a:ext cx="7499350" cy="5149552"/>
          </a:xfrm>
        </p:spPr>
        <p:txBody>
          <a:bodyPr/>
          <a:lstStyle/>
          <a:p>
            <a:pPr>
              <a:buNone/>
            </a:pPr>
            <a:endParaRPr lang="en-GB" sz="1000" b="1" smtClean="0">
              <a:latin typeface="Arial" charset="0"/>
              <a:cs typeface="Arial" charset="0"/>
            </a:endParaRPr>
          </a:p>
          <a:p>
            <a:r>
              <a:rPr lang="en-GB" sz="2600" b="1" smtClean="0">
                <a:latin typeface="Arial" charset="0"/>
                <a:cs typeface="Arial" charset="0"/>
              </a:rPr>
              <a:t>Activities of engineers have also </a:t>
            </a:r>
            <a:r>
              <a:rPr lang="en-GB" sz="2600" b="1" i="1" smtClean="0">
                <a:solidFill>
                  <a:srgbClr val="FF0000"/>
                </a:solidFill>
                <a:latin typeface="Arial" charset="0"/>
                <a:cs typeface="Arial" charset="0"/>
              </a:rPr>
              <a:t>non-technical</a:t>
            </a:r>
            <a:r>
              <a:rPr lang="en-GB" sz="2600" b="1" smtClean="0">
                <a:latin typeface="Arial" charset="0"/>
                <a:cs typeface="Arial" charset="0"/>
              </a:rPr>
              <a:t> (environmental, economic, social and moral) aspects and impacts</a:t>
            </a:r>
          </a:p>
          <a:p>
            <a:r>
              <a:rPr lang="en-GB" sz="2600" b="1" smtClean="0">
                <a:latin typeface="Arial" charset="0"/>
                <a:cs typeface="Arial" charset="0"/>
              </a:rPr>
              <a:t>Engineers are not only </a:t>
            </a:r>
            <a:r>
              <a:rPr lang="en-GB" sz="2600" b="1" i="1" smtClean="0">
                <a:solidFill>
                  <a:srgbClr val="FF0000"/>
                </a:solidFill>
                <a:latin typeface="Arial" charset="0"/>
                <a:cs typeface="Arial" charset="0"/>
              </a:rPr>
              <a:t>creating things </a:t>
            </a:r>
            <a:r>
              <a:rPr lang="en-GB" sz="2600" b="1" smtClean="0">
                <a:latin typeface="Arial" charset="0"/>
                <a:cs typeface="Arial" charset="0"/>
              </a:rPr>
              <a:t>by </a:t>
            </a:r>
            <a:r>
              <a:rPr lang="en-GB" sz="2600" b="1" smtClean="0">
                <a:latin typeface="Arial" pitchFamily="34" charset="0"/>
                <a:cs typeface="Arial" pitchFamily="34" charset="0"/>
              </a:rPr>
              <a:t>developing, designing and implementing technologies</a:t>
            </a:r>
            <a:r>
              <a:rPr lang="en-GB" sz="2600" b="1" smtClean="0">
                <a:latin typeface="Arial" charset="0"/>
                <a:cs typeface="Arial" charset="0"/>
              </a:rPr>
              <a:t>, but knowingly </a:t>
            </a:r>
            <a:r>
              <a:rPr lang="en-GB" sz="2600" b="1" i="1" smtClean="0">
                <a:solidFill>
                  <a:srgbClr val="FF0000"/>
                </a:solidFill>
                <a:latin typeface="Arial" charset="0"/>
                <a:cs typeface="Arial" charset="0"/>
              </a:rPr>
              <a:t>choosing moral values</a:t>
            </a:r>
            <a:r>
              <a:rPr lang="en-GB" sz="2600" b="1" smtClean="0">
                <a:latin typeface="Arial" charset="0"/>
                <a:cs typeface="Arial" charset="0"/>
              </a:rPr>
              <a:t>, therefore influencing society</a:t>
            </a:r>
          </a:p>
          <a:p>
            <a:r>
              <a:rPr lang="en-GB" sz="2600" b="1" smtClean="0">
                <a:latin typeface="Arial" charset="0"/>
                <a:cs typeface="Arial" charset="0"/>
              </a:rPr>
              <a:t>Majority of engineers today is engaged by complex corporative entities as </a:t>
            </a:r>
            <a:r>
              <a:rPr lang="en-GB" sz="2600" b="1" i="1" smtClean="0">
                <a:solidFill>
                  <a:srgbClr val="FF0000"/>
                </a:solidFill>
                <a:latin typeface="Arial" charset="0"/>
                <a:cs typeface="Arial" charset="0"/>
              </a:rPr>
              <a:t>employee </a:t>
            </a:r>
            <a:r>
              <a:rPr lang="en-GB" sz="2600" b="1" smtClean="0">
                <a:latin typeface="Arial" charset="0"/>
                <a:cs typeface="Arial" charset="0"/>
              </a:rPr>
              <a:t>or</a:t>
            </a:r>
            <a:r>
              <a:rPr lang="en-GB" sz="2600" b="1" i="1" smtClean="0">
                <a:solidFill>
                  <a:srgbClr val="FF0000"/>
                </a:solidFill>
                <a:latin typeface="Arial" charset="0"/>
                <a:cs typeface="Arial" charset="0"/>
              </a:rPr>
              <a:t> manager</a:t>
            </a:r>
            <a:r>
              <a:rPr lang="en-GB" sz="2600" b="1" smtClean="0">
                <a:latin typeface="Arial" charset="0"/>
                <a:cs typeface="Arial" charset="0"/>
              </a:rPr>
              <a:t>,</a:t>
            </a:r>
            <a:r>
              <a:rPr lang="en-GB" sz="2600" b="1" i="1" smtClean="0">
                <a:solidFill>
                  <a:srgbClr val="FF0000"/>
                </a:solidFill>
                <a:latin typeface="Arial" charset="0"/>
                <a:cs typeface="Arial" charset="0"/>
              </a:rPr>
              <a:t> </a:t>
            </a:r>
            <a:r>
              <a:rPr lang="en-GB" sz="2600" b="1" smtClean="0">
                <a:latin typeface="Arial" charset="0"/>
                <a:cs typeface="Arial" charset="0"/>
              </a:rPr>
              <a:t>facing conflicts of interest </a:t>
            </a:r>
          </a:p>
          <a:p>
            <a:pPr>
              <a:buNone/>
            </a:pPr>
            <a:r>
              <a:rPr lang="en-GB" sz="2600" b="1" smtClean="0">
                <a:latin typeface="Arial" charset="0"/>
                <a:cs typeface="Arial" charset="0"/>
              </a:rPr>
              <a:t>	(e. g. loyalty vs. honesty or fairness)</a:t>
            </a:r>
          </a:p>
          <a:p>
            <a:endParaRPr lang="en-GB" sz="2600" b="1" smtClean="0">
              <a:latin typeface="Arial" charset="0"/>
              <a:cs typeface="Arial" charset="0"/>
            </a:endParaRPr>
          </a:p>
          <a:p>
            <a:pPr>
              <a:buNone/>
            </a:pPr>
            <a:endParaRPr lang="en-GB" sz="2600"/>
          </a:p>
        </p:txBody>
      </p:sp>
      <p:sp>
        <p:nvSpPr>
          <p:cNvPr id="4" name="Élőláb helye 3"/>
          <p:cNvSpPr>
            <a:spLocks noGrp="1"/>
          </p:cNvSpPr>
          <p:nvPr>
            <p:ph type="ftr" sz="quarter" idx="11"/>
          </p:nvPr>
        </p:nvSpPr>
        <p:spPr/>
        <p:txBody>
          <a:bodyPr/>
          <a:lstStyle/>
          <a:p>
            <a:pPr>
              <a:defRPr/>
            </a:pPr>
            <a:r>
              <a:rPr lang="en-US" smtClean="0"/>
              <a:t>Timár 2016</a:t>
            </a:r>
            <a:endParaRPr lang="en-US"/>
          </a:p>
        </p:txBody>
      </p:sp>
      <p:sp>
        <p:nvSpPr>
          <p:cNvPr id="5" name="Dia számának helye 4"/>
          <p:cNvSpPr>
            <a:spLocks noGrp="1"/>
          </p:cNvSpPr>
          <p:nvPr>
            <p:ph type="sldNum" sz="quarter" idx="12"/>
          </p:nvPr>
        </p:nvSpPr>
        <p:spPr/>
        <p:txBody>
          <a:bodyPr/>
          <a:lstStyle/>
          <a:p>
            <a:pPr>
              <a:defRPr/>
            </a:pPr>
            <a:fld id="{50E7DEB9-54F3-4E4E-8058-C45B03D93447}"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7755</TotalTime>
  <Words>2073</Words>
  <Application>Microsoft Office PowerPoint</Application>
  <PresentationFormat>Diavetítés a képernyőre (4:3 oldalarány)</PresentationFormat>
  <Paragraphs>247</Paragraphs>
  <Slides>31</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31</vt:i4>
      </vt:variant>
    </vt:vector>
  </HeadingPairs>
  <TitlesOfParts>
    <vt:vector size="37" baseType="lpstr">
      <vt:lpstr>Arial</vt:lpstr>
      <vt:lpstr>Calibri</vt:lpstr>
      <vt:lpstr>Gill Sans MT</vt:lpstr>
      <vt:lpstr>Verdana</vt:lpstr>
      <vt:lpstr>Wingdings 2</vt:lpstr>
      <vt:lpstr>Solstice</vt:lpstr>
      <vt:lpstr>ENGINEERING ETHICS &amp; ATTITUDE                                   Lecture 6.   MORAL PROBLEMS RELATED TO SUSTAINABLE DEVELOPMENT - ROLE &amp; DEVELOPMENT OF CODES OF CONDUCT FOR CIVIL ENGINEERS</vt:lpstr>
      <vt:lpstr>SUSTAINABLE DEVELOPMENT                       1</vt:lpstr>
      <vt:lpstr>SUSTAINABLE DEVELOPMENT                       2</vt:lpstr>
      <vt:lpstr>SUSTAINABLE DEVELOPMENT                       3</vt:lpstr>
      <vt:lpstr>SUSTAINABLE DEVELOPMENT                       4</vt:lpstr>
      <vt:lpstr>SUSTAINABLE DEVELOPMENT                       5</vt:lpstr>
      <vt:lpstr>SUSTAINABLE DEVELOPMENT                       6</vt:lpstr>
      <vt:lpstr>ETHICAL APPROACH</vt:lpstr>
      <vt:lpstr>ENGINEER’S ACTIVITIES       1</vt:lpstr>
      <vt:lpstr>ENGINEER’S ACTIVITIES       2</vt:lpstr>
      <vt:lpstr>ENGINEER’S ACTIVITIES       3</vt:lpstr>
      <vt:lpstr>CHANGING ROLES</vt:lpstr>
      <vt:lpstr>ENGINEERING &amp;  ASSOCIATONS OF ENGINEERS</vt:lpstr>
      <vt:lpstr>CODES OF ETHICS</vt:lpstr>
      <vt:lpstr>FROM PASSIVE  TO ACTIVE BEHAVIOUR</vt:lpstr>
      <vt:lpstr>LOYALTY ABOVE ALL?</vt:lpstr>
      <vt:lpstr>AT THE HR DEPARTMENT</vt:lpstr>
      <vt:lpstr>FUNDAMENTAL PRINCIPLES</vt:lpstr>
      <vt:lpstr>ACCURACY AND RIGOUR</vt:lpstr>
      <vt:lpstr>HONESTY AND INTEGRITY</vt:lpstr>
      <vt:lpstr>RESPECT FOR LIFE, LAW AND THE PUBLIC GOOD</vt:lpstr>
      <vt:lpstr>RESPONSIBLE LEADERSHIP: LISTENING AND INFORMING</vt:lpstr>
      <vt:lpstr>RESPONSIBLE LEADERSHIP?</vt:lpstr>
      <vt:lpstr>CODE OF CONDUCT  OF ECCE</vt:lpstr>
      <vt:lpstr>VIOLATION OF THE CODE</vt:lpstr>
      <vt:lpstr>REMEDY HAS NO PRICE</vt:lpstr>
      <vt:lpstr>SANCTIONS</vt:lpstr>
      <vt:lpstr>PowerPoint bemutató</vt:lpstr>
      <vt:lpstr>PowerPoint bemutató</vt:lpstr>
      <vt:lpstr>REFERENCES</vt:lpstr>
      <vt:lpstr>PowerPoint bemutató</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Európai Uniós ismeretek c. MSc tárgy   EU TÁMOGATÁST IGÉNYLŐ KÖZLEKEDÉSI PROJEKTEK ELŐKÉSZÍTÉSE</dc:title>
  <dc:creator>Timár</dc:creator>
  <cp:lastModifiedBy>Andras</cp:lastModifiedBy>
  <cp:revision>1078</cp:revision>
  <dcterms:created xsi:type="dcterms:W3CDTF">2010-09-25T12:33:22Z</dcterms:created>
  <dcterms:modified xsi:type="dcterms:W3CDTF">2016-11-18T09:26:33Z</dcterms:modified>
</cp:coreProperties>
</file>