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0"/>
  </p:notesMasterIdLst>
  <p:handoutMasterIdLst>
    <p:handoutMasterId r:id="rId61"/>
  </p:handoutMasterIdLst>
  <p:sldIdLst>
    <p:sldId id="300" r:id="rId2"/>
    <p:sldId id="299" r:id="rId3"/>
    <p:sldId id="290" r:id="rId4"/>
    <p:sldId id="309" r:id="rId5"/>
    <p:sldId id="297" r:id="rId6"/>
    <p:sldId id="291" r:id="rId7"/>
    <p:sldId id="292" r:id="rId8"/>
    <p:sldId id="293" r:id="rId9"/>
    <p:sldId id="294" r:id="rId10"/>
    <p:sldId id="295" r:id="rId11"/>
    <p:sldId id="296" r:id="rId12"/>
    <p:sldId id="310" r:id="rId13"/>
    <p:sldId id="298" r:id="rId14"/>
    <p:sldId id="311" r:id="rId15"/>
    <p:sldId id="316" r:id="rId16"/>
    <p:sldId id="317" r:id="rId17"/>
    <p:sldId id="318" r:id="rId18"/>
    <p:sldId id="314" r:id="rId19"/>
    <p:sldId id="350" r:id="rId20"/>
    <p:sldId id="315" r:id="rId21"/>
    <p:sldId id="312" r:id="rId22"/>
    <p:sldId id="320" r:id="rId23"/>
    <p:sldId id="321" r:id="rId24"/>
    <p:sldId id="313" r:id="rId25"/>
    <p:sldId id="319" r:id="rId26"/>
    <p:sldId id="322" r:id="rId27"/>
    <p:sldId id="323" r:id="rId28"/>
    <p:sldId id="324" r:id="rId29"/>
    <p:sldId id="325" r:id="rId30"/>
    <p:sldId id="305" r:id="rId31"/>
    <p:sldId id="326" r:id="rId32"/>
    <p:sldId id="327" r:id="rId33"/>
    <p:sldId id="306" r:id="rId34"/>
    <p:sldId id="349" r:id="rId35"/>
    <p:sldId id="329" r:id="rId36"/>
    <p:sldId id="330" r:id="rId37"/>
    <p:sldId id="328" r:id="rId38"/>
    <p:sldId id="335" r:id="rId39"/>
    <p:sldId id="331" r:id="rId40"/>
    <p:sldId id="334" r:id="rId41"/>
    <p:sldId id="333" r:id="rId42"/>
    <p:sldId id="336" r:id="rId43"/>
    <p:sldId id="337" r:id="rId44"/>
    <p:sldId id="308" r:id="rId45"/>
    <p:sldId id="338" r:id="rId46"/>
    <p:sldId id="339" r:id="rId47"/>
    <p:sldId id="341" r:id="rId48"/>
    <p:sldId id="340" r:id="rId49"/>
    <p:sldId id="342" r:id="rId50"/>
    <p:sldId id="343" r:id="rId51"/>
    <p:sldId id="344" r:id="rId52"/>
    <p:sldId id="345" r:id="rId53"/>
    <p:sldId id="346" r:id="rId54"/>
    <p:sldId id="307" r:id="rId55"/>
    <p:sldId id="347" r:id="rId56"/>
    <p:sldId id="348" r:id="rId57"/>
    <p:sldId id="352" r:id="rId58"/>
    <p:sldId id="351" r:id="rId59"/>
  </p:sldIdLst>
  <p:sldSz cx="9144000" cy="6858000" type="screen4x3"/>
  <p:notesSz cx="7099300" cy="102346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26" y="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D17C8D5-85E7-4EB5-A147-60FFE35304E8}" type="datetimeFigureOut">
              <a:rPr lang="hu-HU" smtClean="0"/>
              <a:t>2019.09.24.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81FD4C6B-B49B-4564-AC5E-3CED05BD2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7502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514AC07C-2D75-4E59-AEC9-C8085146603F}" type="datetimeFigureOut">
              <a:rPr lang="hu-HU" smtClean="0"/>
              <a:t>2019.09.24.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8"/>
          </a:xfrm>
          <a:prstGeom prst="rect">
            <a:avLst/>
          </a:prstGeom>
        </p:spPr>
        <p:txBody>
          <a:bodyPr vert="horz" lIns="95747" tIns="47873" rIns="95747" bIns="47873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46C73FA7-F03C-4C85-B191-2BAB22E235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9569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659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0548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6676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9454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9326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28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653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9326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6534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6534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3364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3364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3364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336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3364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3364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3364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336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80202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3364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336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3364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4427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4427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4427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4427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4427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4427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44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66768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4427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4427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4427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92317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92317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92317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14131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BE357B-47FE-422E-B8E6-C02B41C31218}" type="slidenum">
              <a:rPr lang="hu-HU" smtClean="0"/>
              <a:pPr eaLnBrk="1" hangingPunct="1"/>
              <a:t>58</a:t>
            </a:fld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4781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568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4990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3FA7-F03C-4C85-B191-2BAB22E2356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744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799B-C1E3-4DB8-8F93-F774E3AB9096}" type="datetime1">
              <a:rPr lang="hu-HU" smtClean="0"/>
              <a:t>2019.09.24.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103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2EF-A864-427E-8106-84ECD6820E04}" type="datetime1">
              <a:rPr lang="hu-HU" smtClean="0"/>
              <a:t>2019.09.24.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44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E7AB-3850-42C8-9C09-B52B0CB2119D}" type="datetime1">
              <a:rPr lang="hu-HU" smtClean="0"/>
              <a:t>2019.09.24.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501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D407-3779-4C2D-8B1B-4CC1EE875997}" type="datetime1">
              <a:rPr lang="hu-HU" smtClean="0"/>
              <a:t>2019.09.24.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25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C360-8C65-4F90-9705-D94A2B4B9165}" type="datetime1">
              <a:rPr lang="hu-HU" smtClean="0"/>
              <a:t>2019.09.24.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528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6E2A-ACEF-456D-ACE0-8E3F3FCE46E4}" type="datetime1">
              <a:rPr lang="hu-HU" smtClean="0"/>
              <a:t>2019.09.24.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918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CAF6-0D98-464F-B569-557BD84505D5}" type="datetime1">
              <a:rPr lang="hu-HU" smtClean="0"/>
              <a:t>2019.09.24.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3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A5B7-C491-469A-9A37-CBCF12080E67}" type="datetime1">
              <a:rPr lang="hu-HU" smtClean="0"/>
              <a:t>2019.09.24.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5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F722-93D0-469D-A9FD-253A604556ED}" type="datetime1">
              <a:rPr lang="hu-HU" smtClean="0"/>
              <a:t>2019.09.24.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83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2415-7F9F-4AF3-A702-4A7930AD67CF}" type="datetime1">
              <a:rPr lang="hu-HU" smtClean="0"/>
              <a:t>2019.09.24.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033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D8C-3417-405A-893D-ADDBDFA13A19}" type="datetime1">
              <a:rPr lang="hu-HU" smtClean="0"/>
              <a:t>2019.09.24.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437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25CED60-F6D9-4BA0-AB0F-B5064DF1C123}" type="datetime1">
              <a:rPr lang="hu-HU" smtClean="0"/>
              <a:t>2019.09.24.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4EAF6-B6DD-4875-AFAF-8F0698658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058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Hajtástechnika</a:t>
            </a:r>
            <a:endParaRPr lang="hu-H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</a:t>
            </a:fld>
            <a:endParaRPr lang="hu-HU"/>
          </a:p>
        </p:txBody>
      </p:sp>
      <p:pic>
        <p:nvPicPr>
          <p:cNvPr id="1026" name="Picture 2" descr="http://hu.maedler.de/Images/250-250/Bilder_Ecomm/Productpics/GM_N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96856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454" y="1607709"/>
            <a:ext cx="4449737" cy="232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Hajtóművek csoportosítása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268761"/>
            <a:ext cx="7886700" cy="4911378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Forgásirányváltó hajtás</a:t>
            </a:r>
          </a:p>
          <a:p>
            <a:pPr marL="411480" lvl="1" indent="0">
              <a:buNone/>
            </a:pPr>
            <a:r>
              <a:rPr lang="hu-HU" sz="2400" dirty="0" smtClean="0">
                <a:latin typeface="Arial" pitchFamily="34" charset="0"/>
                <a:cs typeface="Arial" pitchFamily="34" charset="0"/>
              </a:rPr>
              <a:t>Gyakorlatilag minden fokozatmentesen állítható hajtás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Egytengelyű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Bolygókerék hajtás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Párhuzamos tengelyű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Hengeresfogaskerék-hajtás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7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Hajtóművek csoportosítása</a:t>
            </a:r>
            <a:br>
              <a:rPr lang="hu-HU" sz="3900" dirty="0" smtClean="0">
                <a:latin typeface="Arial" pitchFamily="34" charset="0"/>
                <a:cs typeface="Arial" pitchFamily="34" charset="0"/>
              </a:rPr>
            </a:br>
            <a:r>
              <a:rPr lang="hu-HU" sz="3900" dirty="0" smtClean="0">
                <a:latin typeface="Arial" pitchFamily="34" charset="0"/>
                <a:cs typeface="Arial" pitchFamily="34" charset="0"/>
              </a:rPr>
              <a:t>Kapcsolat jellege szerint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412777"/>
            <a:ext cx="7886700" cy="4767362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Erőzáró kapcsolat - Surlódó erő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Dörzskerékhajtás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Szíjhajtás</a:t>
            </a:r>
          </a:p>
          <a:p>
            <a:pPr marL="868680" lvl="1" indent="-457200"/>
            <a:endParaRPr lang="hu-HU" sz="2400" dirty="0" smtClean="0">
              <a:latin typeface="Arial" pitchFamily="34" charset="0"/>
              <a:cs typeface="Arial" pitchFamily="34" charset="0"/>
            </a:endParaRPr>
          </a:p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Alakzáró kapcsolat - Kényszerkapcsolat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Fogaskerekes hajtás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Lánchajtás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Fogazott szíjhajtás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11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70541"/>
            <a:ext cx="5395548" cy="346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1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Hajtómű választás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300" dirty="0" smtClean="0">
                <a:latin typeface="Arial" pitchFamily="34" charset="0"/>
                <a:cs typeface="Arial" pitchFamily="34" charset="0"/>
              </a:rPr>
              <a:t>Tengelytáv</a:t>
            </a:r>
          </a:p>
          <a:p>
            <a:pPr marL="520700" indent="-457200"/>
            <a:r>
              <a:rPr lang="hu-HU" sz="2300" dirty="0" smtClean="0">
                <a:latin typeface="Arial" pitchFamily="34" charset="0"/>
                <a:cs typeface="Arial" pitchFamily="34" charset="0"/>
              </a:rPr>
              <a:t>Átviendő teljesítmény mértéke</a:t>
            </a:r>
          </a:p>
          <a:p>
            <a:pPr marL="520700" indent="-457200"/>
            <a:r>
              <a:rPr lang="hu-HU" sz="2300" dirty="0" smtClean="0">
                <a:latin typeface="Arial" pitchFamily="34" charset="0"/>
                <a:cs typeface="Arial" pitchFamily="34" charset="0"/>
              </a:rPr>
              <a:t>Áttételezés</a:t>
            </a:r>
          </a:p>
          <a:p>
            <a:pPr marL="863600" lvl="1" indent="-457200"/>
            <a:r>
              <a:rPr lang="hu-HU" sz="2000" dirty="0" smtClean="0">
                <a:latin typeface="Arial" pitchFamily="34" charset="0"/>
                <a:cs typeface="Arial" pitchFamily="34" charset="0"/>
              </a:rPr>
              <a:t>Állandó</a:t>
            </a:r>
          </a:p>
          <a:p>
            <a:pPr marL="863600" lvl="1" indent="-457200"/>
            <a:r>
              <a:rPr lang="hu-HU" sz="20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hu-HU" sz="2000" dirty="0" err="1" smtClean="0">
                <a:latin typeface="Arial" pitchFamily="34" charset="0"/>
                <a:cs typeface="Arial" pitchFamily="34" charset="0"/>
              </a:rPr>
              <a:t>eriódikus</a:t>
            </a:r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marL="520700" indent="-457200"/>
            <a:r>
              <a:rPr lang="hu-HU" sz="2300" dirty="0" smtClean="0">
                <a:latin typeface="Arial" pitchFamily="34" charset="0"/>
                <a:cs typeface="Arial" pitchFamily="34" charset="0"/>
              </a:rPr>
              <a:t>Költség</a:t>
            </a:r>
          </a:p>
          <a:p>
            <a:pPr marL="520700" indent="-457200"/>
            <a:r>
              <a:rPr lang="hu-HU" sz="2300" dirty="0" smtClean="0">
                <a:latin typeface="Arial" pitchFamily="34" charset="0"/>
                <a:cs typeface="Arial" pitchFamily="34" charset="0"/>
              </a:rPr>
              <a:t>Helyszükséglet, szerkezeti kialakítás</a:t>
            </a:r>
          </a:p>
          <a:p>
            <a:pPr marL="520700" indent="-457200"/>
            <a:r>
              <a:rPr lang="hu-HU" sz="2300" dirty="0" smtClean="0">
                <a:latin typeface="Arial" pitchFamily="34" charset="0"/>
                <a:cs typeface="Arial" pitchFamily="34" charset="0"/>
              </a:rPr>
              <a:t>Zajtalan járás</a:t>
            </a:r>
          </a:p>
          <a:p>
            <a:pPr marL="520700" indent="-457200"/>
            <a:r>
              <a:rPr lang="hu-HU" sz="2300" dirty="0" smtClean="0">
                <a:latin typeface="Arial" pitchFamily="34" charset="0"/>
                <a:cs typeface="Arial" pitchFamily="34" charset="0"/>
              </a:rPr>
              <a:t>Hatásfok</a:t>
            </a:r>
          </a:p>
          <a:p>
            <a:pPr marL="863600" lvl="1" indent="-457200"/>
            <a:endParaRPr lang="hu-HU" sz="17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69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Hajtástechnikai jellemzők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633845" y="1196753"/>
                <a:ext cx="7886700" cy="4983386"/>
              </a:xfrm>
            </p:spPr>
            <p:txBody>
              <a:bodyPr>
                <a:normAutofit/>
              </a:bodyPr>
              <a:lstStyle/>
              <a:p>
                <a:pPr marL="520700" indent="-457200"/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A hajtásláncon keresztülmenő teljesítmény-, ill. energiafolyam jellemzésére az alábbi jellemzőket használjuk:</a:t>
                </a:r>
              </a:p>
              <a:p>
                <a:pPr marL="863600" lvl="1" indent="-457200"/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Hajtónyomaték, T</a:t>
                </a:r>
              </a:p>
              <a:p>
                <a:pPr marL="863600" lvl="1" indent="-457200"/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Szögsebesség, </a:t>
                </a:r>
                <a:r>
                  <a:rPr lang="el-GR" dirty="0" smtClean="0">
                    <a:latin typeface="Arial" pitchFamily="34" charset="0"/>
                    <a:cs typeface="Arial" pitchFamily="34" charset="0"/>
                  </a:rPr>
                  <a:t>ω</a:t>
                </a:r>
                <a:endParaRPr lang="hu-HU" dirty="0" smtClean="0">
                  <a:latin typeface="Arial" pitchFamily="34" charset="0"/>
                  <a:cs typeface="Arial" pitchFamily="34" charset="0"/>
                </a:endParaRPr>
              </a:p>
              <a:p>
                <a:pPr marL="863600" lvl="1" indent="-457200"/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Fordulatszám, n</a:t>
                </a:r>
              </a:p>
              <a:p>
                <a:pPr marL="863600" lvl="1" indent="-457200"/>
                <a:endParaRPr lang="hu-HU" dirty="0">
                  <a:latin typeface="Arial" pitchFamily="34" charset="0"/>
                  <a:cs typeface="Arial" pitchFamily="34" charset="0"/>
                </a:endParaRPr>
              </a:p>
              <a:p>
                <a:pPr marL="406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  <a:cs typeface="Arial" pitchFamily="34" charset="0"/>
                            </a:rPr>
                            <m:t>𝑖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  <m:r>
                            <a:rPr lang="hu-HU" b="0" i="1" smtClean="0">
                              <a:latin typeface="Cambria Math"/>
                              <a:cs typeface="Arial" pitchFamily="34" charset="0"/>
                            </a:rPr>
                            <m:t>𝑛</m:t>
                          </m:r>
                        </m:sub>
                      </m:sSub>
                      <m:r>
                        <a:rPr lang="hu-HU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hu-HU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dirty="0" smtClean="0">
                  <a:latin typeface="Arial" pitchFamily="34" charset="0"/>
                  <a:cs typeface="Arial" pitchFamily="34" charset="0"/>
                </a:endParaRPr>
              </a:p>
              <a:p>
                <a:pPr marL="406400" lvl="1" indent="0">
                  <a:buNone/>
                </a:pPr>
                <a:endParaRPr lang="hu-HU" dirty="0">
                  <a:latin typeface="Arial" pitchFamily="34" charset="0"/>
                  <a:cs typeface="Arial" pitchFamily="34" charset="0"/>
                </a:endParaRPr>
              </a:p>
              <a:p>
                <a:pPr marL="406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/>
                              <a:cs typeface="Arial" pitchFamily="34" charset="0"/>
                            </a:rPr>
                            <m:t>η</m:t>
                          </m:r>
                        </m:e>
                        <m:sub>
                          <m:r>
                            <a:rPr lang="hu-HU" i="1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  <m:r>
                            <a:rPr lang="hu-HU" b="0" i="1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  <m:r>
                        <a:rPr lang="hu-HU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3845" y="1196753"/>
                <a:ext cx="7886700" cy="4983386"/>
              </a:xfrm>
              <a:blipFill rotWithShape="1">
                <a:blip r:embed="rId3"/>
                <a:stretch>
                  <a:fillRect t="-146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39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Fogaskerékhajtások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dirty="0" smtClean="0">
                <a:latin typeface="Arial" pitchFamily="34" charset="0"/>
                <a:cs typeface="Arial" pitchFamily="34" charset="0"/>
              </a:rPr>
              <a:t>Alakzáró kényszerkapcsolat</a:t>
            </a:r>
          </a:p>
          <a:p>
            <a:pPr marL="520700" indent="-457200"/>
            <a:r>
              <a:rPr lang="hu-HU" dirty="0" smtClean="0">
                <a:latin typeface="Arial" pitchFamily="34" charset="0"/>
                <a:cs typeface="Arial" pitchFamily="34" charset="0"/>
              </a:rPr>
              <a:t>Forgó mozgást továbbít</a:t>
            </a:r>
          </a:p>
          <a:p>
            <a:pPr marL="520700" indent="-457200"/>
            <a:endParaRPr lang="hu-H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14</a:t>
            </a:fld>
            <a:endParaRPr lang="hu-HU"/>
          </a:p>
        </p:txBody>
      </p:sp>
      <p:pic>
        <p:nvPicPr>
          <p:cNvPr id="8196" name="Picture 4" descr="Wooden Gears Gal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-28358"/>
            <a:ext cx="4283968" cy="641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6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848873" cy="504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Fogaskerékhajtások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endParaRPr lang="hu-H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15</a:t>
            </a:fld>
            <a:endParaRPr lang="hu-H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40" y="9896"/>
            <a:ext cx="4478995" cy="601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églalap 4"/>
              <p:cNvSpPr/>
              <p:nvPr/>
            </p:nvSpPr>
            <p:spPr>
              <a:xfrm>
                <a:off x="1597723" y="2473071"/>
                <a:ext cx="2548390" cy="681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/>
                          <a:cs typeface="Arial" pitchFamily="34" charset="0"/>
                        </a:rPr>
                        <m:t>𝑖</m:t>
                      </m:r>
                      <m:r>
                        <a:rPr lang="hu-HU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hu-HU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hu-HU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hu-HU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5" name="Téglalap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723" y="2473071"/>
                <a:ext cx="2548390" cy="68191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1763688" y="3728535"/>
                <a:ext cx="2022477" cy="8871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/>
                          <a:cs typeface="Arial" pitchFamily="34" charset="0"/>
                        </a:rPr>
                        <m:t>𝑓𝑜𝑔𝑠𝑧</m:t>
                      </m:r>
                      <m:r>
                        <a:rPr lang="hu-HU" b="0" i="1" smtClean="0">
                          <a:latin typeface="Cambria Math"/>
                          <a:cs typeface="Arial" pitchFamily="34" charset="0"/>
                        </a:rPr>
                        <m:t>á</m:t>
                      </m:r>
                      <m:r>
                        <a:rPr lang="hu-HU" b="0" i="1" smtClean="0">
                          <a:latin typeface="Cambria Math"/>
                          <a:cs typeface="Arial" pitchFamily="34" charset="0"/>
                        </a:rPr>
                        <m:t>𝑚𝑣𝑖𝑠𝑧𝑜𝑛𝑦</m:t>
                      </m:r>
                      <m:r>
                        <a:rPr lang="hu-HU" b="0" i="1" smtClean="0">
                          <a:latin typeface="Cambria Math"/>
                          <a:cs typeface="Arial" pitchFamily="34" charset="0"/>
                        </a:rPr>
                        <m:t>:</m:t>
                      </m:r>
                    </m:oMath>
                  </m:oMathPara>
                </a14:m>
                <a:endParaRPr lang="hu-HU" b="0" i="1" dirty="0" smtClean="0">
                  <a:latin typeface="Cambria Math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/>
                          <a:cs typeface="Arial" pitchFamily="34" charset="0"/>
                        </a:rPr>
                        <m:t>𝑢</m:t>
                      </m:r>
                      <m:r>
                        <a:rPr lang="hu-HU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3728535"/>
                <a:ext cx="2022477" cy="88710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29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Fogaskerékhajtások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endParaRPr lang="hu-H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16</a:t>
            </a:fld>
            <a:endParaRPr lang="hu-H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6" y="1196752"/>
            <a:ext cx="860168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7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Fogaskerékhajtások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Jellemző geometriai adatok:</a:t>
            </a:r>
          </a:p>
          <a:p>
            <a:pPr marL="863600" lvl="1" indent="-457200"/>
            <a:r>
              <a:rPr lang="hu-HU" sz="2000" dirty="0" smtClean="0">
                <a:latin typeface="Arial" pitchFamily="34" charset="0"/>
                <a:cs typeface="Arial" pitchFamily="34" charset="0"/>
              </a:rPr>
              <a:t>Fogszám, z</a:t>
            </a:r>
          </a:p>
          <a:p>
            <a:pPr marL="863600" lvl="1" indent="-457200"/>
            <a:r>
              <a:rPr lang="hu-HU" sz="2000" dirty="0" smtClean="0">
                <a:latin typeface="Arial" pitchFamily="34" charset="0"/>
                <a:cs typeface="Arial" pitchFamily="34" charset="0"/>
              </a:rPr>
              <a:t>Modul, m</a:t>
            </a:r>
          </a:p>
          <a:p>
            <a:pPr marL="863600" lvl="1" indent="-457200"/>
            <a:r>
              <a:rPr lang="hu-HU" sz="2000" dirty="0" smtClean="0">
                <a:latin typeface="Arial" pitchFamily="34" charset="0"/>
                <a:cs typeface="Arial" pitchFamily="34" charset="0"/>
              </a:rPr>
              <a:t>Osztás, p</a:t>
            </a:r>
          </a:p>
          <a:p>
            <a:pPr marL="863600" lvl="1" indent="-457200"/>
            <a:r>
              <a:rPr lang="hu-HU" sz="2000" dirty="0" smtClean="0">
                <a:latin typeface="Arial" pitchFamily="34" charset="0"/>
                <a:cs typeface="Arial" pitchFamily="34" charset="0"/>
              </a:rPr>
              <a:t>Osztókör átmérő, d</a:t>
            </a:r>
          </a:p>
          <a:p>
            <a:pPr marL="406400" lvl="1" indent="0">
              <a:buNone/>
            </a:pPr>
            <a:endParaRPr lang="hu-H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17</a:t>
            </a:fld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7119578" y="2348880"/>
                <a:ext cx="1106457" cy="7248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0" i="1" smtClean="0">
                          <a:latin typeface="Cambria Math"/>
                          <a:cs typeface="Arial" pitchFamily="34" charset="0"/>
                        </a:rPr>
                        <m:t>𝑚</m:t>
                      </m:r>
                      <m:r>
                        <a:rPr lang="hu-HU" sz="2400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  <a:cs typeface="Arial" pitchFamily="34" charset="0"/>
                            </a:rPr>
                            <m:t>𝑝</m:t>
                          </m:r>
                        </m:num>
                        <m:den>
                          <m:r>
                            <a:rPr lang="hu-HU" sz="240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578" y="2348880"/>
                <a:ext cx="1106457" cy="7248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6964504" y="3284984"/>
                <a:ext cx="14939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0" i="1" smtClean="0">
                          <a:latin typeface="Cambria Math"/>
                        </a:rPr>
                        <m:t>𝑝</m:t>
                      </m:r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r>
                        <a:rPr lang="hu-HU" sz="2400" b="0" i="1" smtClean="0">
                          <a:latin typeface="Cambria Math"/>
                        </a:rPr>
                        <m:t>𝑚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𝜋</m:t>
                      </m:r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4504" y="3284984"/>
                <a:ext cx="1493935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7060747" y="4005064"/>
                <a:ext cx="13014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/>
                      </a:rPr>
                      <m:t>𝑑</m:t>
                    </m:r>
                    <m:r>
                      <a:rPr lang="hu-HU" sz="2400" b="0" i="1" smtClean="0">
                        <a:latin typeface="Cambria Math"/>
                      </a:rPr>
                      <m:t>=</m:t>
                    </m:r>
                    <m:r>
                      <a:rPr lang="hu-HU" sz="2400" b="0" i="1" smtClean="0">
                        <a:latin typeface="Cambria Math"/>
                      </a:rPr>
                      <m:t>𝑚</m:t>
                    </m:r>
                    <m:r>
                      <a:rPr lang="hu-HU" sz="2400" b="0" i="1" smtClean="0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hu-HU" sz="2400" dirty="0" smtClean="0"/>
                  <a:t>z</a:t>
                </a:r>
                <a:endParaRPr lang="hu-HU" sz="2400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747" y="4005064"/>
                <a:ext cx="1301447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935" t="-10526" r="-6542" b="-2894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églalap 10"/>
              <p:cNvSpPr/>
              <p:nvPr/>
            </p:nvSpPr>
            <p:spPr>
              <a:xfrm>
                <a:off x="6683817" y="4674914"/>
                <a:ext cx="19779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r>
                        <a:rPr lang="hu-HU" sz="2400" b="0" i="1" smtClean="0">
                          <a:latin typeface="Cambria Math"/>
                        </a:rPr>
                        <m:t>𝑑</m:t>
                      </m:r>
                      <m:r>
                        <a:rPr lang="hu-HU" sz="2400" b="0" i="1" smtClean="0">
                          <a:latin typeface="Cambria Math"/>
                        </a:rPr>
                        <m:t>+2</m:t>
                      </m:r>
                      <m:r>
                        <a:rPr lang="hu-HU" sz="24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11" name="Téglalap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817" y="4674914"/>
                <a:ext cx="1977977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églalap 11"/>
              <p:cNvSpPr/>
              <p:nvPr/>
            </p:nvSpPr>
            <p:spPr>
              <a:xfrm>
                <a:off x="6156176" y="5343599"/>
                <a:ext cx="27275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r>
                        <a:rPr lang="hu-HU" sz="2400" b="0" i="1" smtClean="0">
                          <a:latin typeface="Cambria Math"/>
                        </a:rPr>
                        <m:t>𝑑</m:t>
                      </m:r>
                      <m:r>
                        <a:rPr lang="hu-HU" sz="2400" b="0" i="1" smtClean="0">
                          <a:latin typeface="Cambria Math"/>
                        </a:rPr>
                        <m:t>−2(</m:t>
                      </m:r>
                      <m:r>
                        <a:rPr lang="hu-HU" sz="2400" b="0" i="1" smtClean="0">
                          <a:latin typeface="Cambria Math"/>
                        </a:rPr>
                        <m:t>𝑚</m:t>
                      </m:r>
                      <m:r>
                        <a:rPr lang="hu-HU" sz="2400" b="0" i="1" smtClean="0">
                          <a:latin typeface="Cambria Math"/>
                        </a:rPr>
                        <m:t>+</m:t>
                      </m:r>
                      <m:r>
                        <a:rPr lang="hu-HU" sz="2400" b="0" i="1" smtClean="0">
                          <a:latin typeface="Cambria Math"/>
                        </a:rPr>
                        <m:t>𝑐</m:t>
                      </m:r>
                      <m:r>
                        <a:rPr lang="hu-HU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12" name="Téglalap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5343599"/>
                <a:ext cx="2727542" cy="461665"/>
              </a:xfrm>
              <a:prstGeom prst="rect">
                <a:avLst/>
              </a:prstGeom>
              <a:blipFill rotWithShape="1">
                <a:blip r:embed="rId7"/>
                <a:stretch>
                  <a:fillRect r="-224" b="-1866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églalap 12"/>
              <p:cNvSpPr/>
              <p:nvPr/>
            </p:nvSpPr>
            <p:spPr>
              <a:xfrm>
                <a:off x="6895994" y="5896669"/>
                <a:ext cx="12479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r>
                        <a:rPr lang="hu-HU" sz="24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13" name="Téglalap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994" y="5896669"/>
                <a:ext cx="1247906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29392"/>
            <a:ext cx="5328592" cy="393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75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Fogaskerékhajtások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406400" indent="-342900"/>
            <a:r>
              <a:rPr lang="hu-HU" sz="2800" dirty="0" smtClean="0">
                <a:latin typeface="Arial" pitchFamily="34" charset="0"/>
                <a:cs typeface="Arial" pitchFamily="34" charset="0"/>
              </a:rPr>
              <a:t>Csoportosítás:</a:t>
            </a:r>
            <a:endParaRPr lang="hu-HU" sz="2800" dirty="0">
              <a:latin typeface="Arial" pitchFamily="34" charset="0"/>
              <a:cs typeface="Arial" pitchFamily="34" charset="0"/>
            </a:endParaRPr>
          </a:p>
          <a:p>
            <a:pPr marL="63500" indent="0">
              <a:buNone/>
            </a:pPr>
            <a:r>
              <a:rPr lang="hu-HU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fogaskerekeket a </a:t>
            </a:r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marL="63500" indent="0">
              <a:buNone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	kapcsolódó 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fogaskerekek </a:t>
            </a:r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marL="63500" indent="0">
              <a:buNone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	tengelyvonalainak </a:t>
            </a:r>
          </a:p>
          <a:p>
            <a:pPr marL="63500" indent="0">
              <a:buNone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	viszonylagos 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helyzete szerint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63500" indent="0">
              <a:buNone/>
            </a:pPr>
            <a:endParaRPr lang="hu-HU" sz="2400" dirty="0">
              <a:latin typeface="Arial" pitchFamily="34" charset="0"/>
              <a:cs typeface="Arial" pitchFamily="34" charset="0"/>
            </a:endParaRPr>
          </a:p>
          <a:p>
            <a:pPr marL="749300" lvl="1" indent="-342900"/>
            <a:r>
              <a:rPr lang="hu-HU" sz="2400" dirty="0" smtClean="0">
                <a:latin typeface="Arial" pitchFamily="34" charset="0"/>
                <a:cs typeface="Arial" pitchFamily="34" charset="0"/>
              </a:rPr>
              <a:t>Párhuzamos</a:t>
            </a:r>
          </a:p>
          <a:p>
            <a:pPr marL="1092200" lvl="2" indent="-342900"/>
            <a:r>
              <a:rPr lang="hu-HU" sz="1800" dirty="0" smtClean="0">
                <a:latin typeface="Arial" pitchFamily="34" charset="0"/>
                <a:cs typeface="Arial" pitchFamily="34" charset="0"/>
              </a:rPr>
              <a:t>Hengeres hajtások</a:t>
            </a:r>
          </a:p>
          <a:p>
            <a:pPr marL="749300" lvl="1" indent="-342900"/>
            <a:r>
              <a:rPr lang="hu-HU" sz="2400" dirty="0" smtClean="0">
                <a:latin typeface="Arial" pitchFamily="34" charset="0"/>
                <a:cs typeface="Arial" pitchFamily="34" charset="0"/>
              </a:rPr>
              <a:t>Metsződő</a:t>
            </a:r>
          </a:p>
          <a:p>
            <a:pPr marL="1092200" lvl="2" indent="-342900"/>
            <a:r>
              <a:rPr lang="hu-HU" sz="1800" dirty="0" smtClean="0">
                <a:latin typeface="Arial" pitchFamily="34" charset="0"/>
                <a:cs typeface="Arial" pitchFamily="34" charset="0"/>
              </a:rPr>
              <a:t>Kúpos hajtások</a:t>
            </a:r>
          </a:p>
          <a:p>
            <a:pPr marL="749300" lvl="1" indent="-342900"/>
            <a:r>
              <a:rPr lang="hu-HU" sz="2400" dirty="0" smtClean="0">
                <a:latin typeface="Arial" pitchFamily="34" charset="0"/>
                <a:cs typeface="Arial" pitchFamily="34" charset="0"/>
              </a:rPr>
              <a:t>Kitérő</a:t>
            </a:r>
          </a:p>
          <a:p>
            <a:pPr marL="1092200" lvl="2" indent="-342900"/>
            <a:r>
              <a:rPr lang="hu-HU" sz="1800" dirty="0" smtClean="0">
                <a:latin typeface="Arial" pitchFamily="34" charset="0"/>
                <a:cs typeface="Arial" pitchFamily="34" charset="0"/>
              </a:rPr>
              <a:t>Csigahajtások</a:t>
            </a:r>
          </a:p>
          <a:p>
            <a:pPr marL="1092200" lvl="2" indent="-342900"/>
            <a:r>
              <a:rPr lang="hu-HU" sz="1800" dirty="0">
                <a:latin typeface="Arial" pitchFamily="34" charset="0"/>
                <a:cs typeface="Arial" pitchFamily="34" charset="0"/>
              </a:rPr>
              <a:t>C</a:t>
            </a:r>
            <a:r>
              <a:rPr lang="hu-HU" sz="1800" dirty="0" smtClean="0">
                <a:latin typeface="Arial" pitchFamily="34" charset="0"/>
                <a:cs typeface="Arial" pitchFamily="34" charset="0"/>
              </a:rPr>
              <a:t>savarhajtások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18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84" y="2758344"/>
            <a:ext cx="5544616" cy="4099655"/>
          </a:xfrm>
          <a:prstGeom prst="rect">
            <a:avLst/>
          </a:prstGeom>
        </p:spPr>
      </p:pic>
      <p:pic>
        <p:nvPicPr>
          <p:cNvPr id="6" name="Picture 2" descr="TYPES OF GEARS http://finelinedrivingacademy.co.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8580"/>
            <a:ext cx="3408767" cy="64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0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4000" dirty="0" smtClean="0">
                <a:latin typeface="Arial" pitchFamily="34" charset="0"/>
                <a:cs typeface="Arial" pitchFamily="34" charset="0"/>
              </a:rPr>
              <a:t>Kitérő </a:t>
            </a:r>
            <a:r>
              <a:rPr lang="hu-HU" sz="4000" dirty="0">
                <a:latin typeface="Arial" pitchFamily="34" charset="0"/>
                <a:cs typeface="Arial" pitchFamily="34" charset="0"/>
              </a:rPr>
              <a:t>tengelyvonalú fogaskerékhajtások</a:t>
            </a:r>
            <a:br>
              <a:rPr lang="hu-HU" sz="4000" dirty="0">
                <a:latin typeface="Arial" pitchFamily="34" charset="0"/>
                <a:cs typeface="Arial" pitchFamily="34" charset="0"/>
              </a:rPr>
            </a:b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endParaRPr lang="hu-HU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09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Hajtástechnika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196753"/>
            <a:ext cx="7980993" cy="4983386"/>
          </a:xfrm>
        </p:spPr>
        <p:txBody>
          <a:bodyPr>
            <a:normAutofit/>
          </a:bodyPr>
          <a:lstStyle/>
          <a:p>
            <a:pPr marL="292100" lvl="1" indent="-292100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hu-HU" dirty="0">
                <a:latin typeface="Arial" pitchFamily="34" charset="0"/>
                <a:cs typeface="Arial" pitchFamily="34" charset="0"/>
              </a:rPr>
              <a:t>A hajtóelemekkel ill.hajtásokkal foglalkozó tudományterület a hajtástechnika.</a:t>
            </a:r>
          </a:p>
          <a:p>
            <a:endParaRPr lang="hu-HU" dirty="0" smtClean="0">
              <a:latin typeface="Arial" pitchFamily="34" charset="0"/>
              <a:cs typeface="Arial" pitchFamily="34" charset="0"/>
            </a:endParaRPr>
          </a:p>
          <a:p>
            <a:r>
              <a:rPr lang="hu-HU" dirty="0" smtClean="0">
                <a:latin typeface="Arial" pitchFamily="34" charset="0"/>
                <a:cs typeface="Arial" pitchFamily="34" charset="0"/>
              </a:rPr>
              <a:t>Cél</a:t>
            </a:r>
          </a:p>
          <a:p>
            <a:pPr lvl="1"/>
            <a:r>
              <a:rPr lang="hu-HU" dirty="0" smtClean="0">
                <a:latin typeface="Arial" pitchFamily="34" charset="0"/>
                <a:cs typeface="Arial" pitchFamily="34" charset="0"/>
              </a:rPr>
              <a:t>2 vagy több gépelem összekapcsolása</a:t>
            </a:r>
          </a:p>
          <a:p>
            <a:pPr lvl="1"/>
            <a:r>
              <a:rPr lang="hu-HU" dirty="0" smtClean="0">
                <a:latin typeface="Arial" pitchFamily="34" charset="0"/>
                <a:cs typeface="Arial" pitchFamily="34" charset="0"/>
              </a:rPr>
              <a:t>Fordulatszámváltás(áttétel)</a:t>
            </a:r>
          </a:p>
          <a:p>
            <a:pPr lvl="1"/>
            <a:r>
              <a:rPr lang="hu-HU" dirty="0" smtClean="0">
                <a:latin typeface="Arial" pitchFamily="34" charset="0"/>
                <a:cs typeface="Arial" pitchFamily="34" charset="0"/>
              </a:rPr>
              <a:t>Nyomatékváltás</a:t>
            </a:r>
          </a:p>
          <a:p>
            <a:pPr lvl="1"/>
            <a:r>
              <a:rPr lang="hu-HU" dirty="0" smtClean="0">
                <a:latin typeface="Arial" pitchFamily="34" charset="0"/>
                <a:cs typeface="Arial" pitchFamily="34" charset="0"/>
              </a:rPr>
              <a:t>Teljesítmény leágaztatás</a:t>
            </a:r>
          </a:p>
          <a:p>
            <a:r>
              <a:rPr lang="hu-HU" dirty="0" smtClean="0">
                <a:latin typeface="Arial" pitchFamily="34" charset="0"/>
                <a:cs typeface="Arial" pitchFamily="34" charset="0"/>
              </a:rPr>
              <a:t>Az átalakítás módja</a:t>
            </a:r>
          </a:p>
          <a:p>
            <a:pPr lvl="1"/>
            <a:r>
              <a:rPr lang="hu-HU" dirty="0" smtClean="0">
                <a:latin typeface="Arial" pitchFamily="34" charset="0"/>
                <a:cs typeface="Arial" pitchFamily="34" charset="0"/>
              </a:rPr>
              <a:t>Fokozatmentes</a:t>
            </a:r>
          </a:p>
          <a:p>
            <a:pPr lvl="1"/>
            <a:r>
              <a:rPr lang="hu-HU" dirty="0" smtClean="0">
                <a:latin typeface="Arial" pitchFamily="34" charset="0"/>
                <a:cs typeface="Arial" pitchFamily="34" charset="0"/>
              </a:rPr>
              <a:t>Merev fokozat/áttétel</a:t>
            </a:r>
          </a:p>
          <a:p>
            <a:r>
              <a:rPr lang="hu-HU" dirty="0" smtClean="0">
                <a:latin typeface="Arial" pitchFamily="34" charset="0"/>
                <a:cs typeface="Arial" pitchFamily="34" charset="0"/>
              </a:rPr>
              <a:t>Elvárás</a:t>
            </a:r>
          </a:p>
          <a:p>
            <a:pPr lvl="1"/>
            <a:r>
              <a:rPr lang="hu-HU" dirty="0" smtClean="0">
                <a:latin typeface="Arial" pitchFamily="34" charset="0"/>
                <a:cs typeface="Arial" pitchFamily="34" charset="0"/>
              </a:rPr>
              <a:t>Kis teljesítmény veszteség melletti átalakítás, azaz jó hatásfok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</a:t>
            </a:fld>
            <a:endParaRPr lang="hu-HU" dirty="0"/>
          </a:p>
        </p:txBody>
      </p:sp>
      <p:pic>
        <p:nvPicPr>
          <p:cNvPr id="5" name="Picture 2" descr="Universal Motor 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63943"/>
            <a:ext cx="3995936" cy="352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8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4000" dirty="0">
                <a:latin typeface="Arial" pitchFamily="34" charset="0"/>
                <a:cs typeface="Arial" pitchFamily="34" charset="0"/>
              </a:rPr>
              <a:t>Párhuzamos tengelyvonalú fogaskerékhajtások</a:t>
            </a:r>
            <a:br>
              <a:rPr lang="hu-HU" sz="4000" dirty="0">
                <a:latin typeface="Arial" pitchFamily="34" charset="0"/>
                <a:cs typeface="Arial" pitchFamily="34" charset="0"/>
              </a:rPr>
            </a:b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Egyenes fogazat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20</a:t>
            </a:fld>
            <a:endParaRPr lang="hu-H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20888"/>
            <a:ext cx="2918817" cy="291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04864"/>
            <a:ext cx="2741290" cy="274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5520"/>
            <a:ext cx="3082081" cy="308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04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4000" dirty="0">
                <a:latin typeface="Arial" pitchFamily="34" charset="0"/>
                <a:cs typeface="Arial" pitchFamily="34" charset="0"/>
              </a:rPr>
              <a:t>Párhuzamos tengelyvonalú fogaskerékhajtások</a:t>
            </a:r>
            <a:br>
              <a:rPr lang="hu-HU" sz="4000" dirty="0">
                <a:latin typeface="Arial" pitchFamily="34" charset="0"/>
                <a:cs typeface="Arial" pitchFamily="34" charset="0"/>
              </a:rPr>
            </a:b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endParaRPr lang="hu-H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21</a:t>
            </a:fld>
            <a:endParaRPr lang="hu-H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30858"/>
            <a:ext cx="5947894" cy="568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06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4000" dirty="0">
                <a:latin typeface="Arial" pitchFamily="34" charset="0"/>
                <a:cs typeface="Arial" pitchFamily="34" charset="0"/>
              </a:rPr>
              <a:t>Párhuzamos tengelyvonalú fogaskerékhajtások</a:t>
            </a:r>
            <a:br>
              <a:rPr lang="hu-HU" sz="4000" dirty="0">
                <a:latin typeface="Arial" pitchFamily="34" charset="0"/>
                <a:cs typeface="Arial" pitchFamily="34" charset="0"/>
              </a:rPr>
            </a:b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Külső, ferde fogazatú hajtás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22</a:t>
            </a:fld>
            <a:endParaRPr lang="hu-H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00808"/>
            <a:ext cx="4019739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7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4000" dirty="0">
                <a:latin typeface="Arial" pitchFamily="34" charset="0"/>
                <a:cs typeface="Arial" pitchFamily="34" charset="0"/>
              </a:rPr>
              <a:t>Párhuzamos tengelyvonalú fogaskerékhajtások</a:t>
            </a:r>
            <a:br>
              <a:rPr lang="hu-HU" sz="4000" dirty="0">
                <a:latin typeface="Arial" pitchFamily="34" charset="0"/>
                <a:cs typeface="Arial" pitchFamily="34" charset="0"/>
              </a:rPr>
            </a:b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Külső, nyílfogazatú</a:t>
            </a:r>
          </a:p>
          <a:p>
            <a:pPr marL="63500" indent="0">
              <a:buNone/>
            </a:pPr>
            <a:r>
              <a:rPr lang="hu-HU" sz="2800" dirty="0" smtClean="0">
                <a:latin typeface="Arial" pitchFamily="34" charset="0"/>
                <a:cs typeface="Arial" pitchFamily="34" charset="0"/>
              </a:rPr>
              <a:t>hajtás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23</a:t>
            </a:fld>
            <a:endParaRPr lang="hu-HU"/>
          </a:p>
        </p:txBody>
      </p:sp>
      <p:pic>
        <p:nvPicPr>
          <p:cNvPr id="19458" name="Picture 2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43" y="709464"/>
            <a:ext cx="4343400" cy="60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4000" dirty="0" smtClean="0">
                <a:latin typeface="Arial" pitchFamily="34" charset="0"/>
                <a:cs typeface="Arial" pitchFamily="34" charset="0"/>
              </a:rPr>
              <a:t>Metsződő </a:t>
            </a:r>
            <a:r>
              <a:rPr lang="hu-HU" sz="4000" dirty="0">
                <a:latin typeface="Arial" pitchFamily="34" charset="0"/>
                <a:cs typeface="Arial" pitchFamily="34" charset="0"/>
              </a:rPr>
              <a:t>tengelyvonalú fogaskerékhajtások</a:t>
            </a:r>
            <a:br>
              <a:rPr lang="hu-HU" sz="4000" dirty="0">
                <a:latin typeface="Arial" pitchFamily="34" charset="0"/>
                <a:cs typeface="Arial" pitchFamily="34" charset="0"/>
              </a:rPr>
            </a:b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Külső, egyenes fogazatú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24</a:t>
            </a:fld>
            <a:endParaRPr lang="hu-HU"/>
          </a:p>
        </p:txBody>
      </p:sp>
      <p:pic>
        <p:nvPicPr>
          <p:cNvPr id="12292" name="Picture 4" descr="http://hu.maedler.de/Images/250-250/Bilder_Ecomm/Productpics/Kegelrad_ST_1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29930" cy="29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7" y="2950096"/>
            <a:ext cx="839990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11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4000" dirty="0" smtClean="0">
                <a:latin typeface="Arial" pitchFamily="34" charset="0"/>
                <a:cs typeface="Arial" pitchFamily="34" charset="0"/>
              </a:rPr>
              <a:t>Metsződő </a:t>
            </a:r>
            <a:r>
              <a:rPr lang="hu-HU" sz="4000" dirty="0">
                <a:latin typeface="Arial" pitchFamily="34" charset="0"/>
                <a:cs typeface="Arial" pitchFamily="34" charset="0"/>
              </a:rPr>
              <a:t>tengelyvonalú fogaskerékhajtások</a:t>
            </a:r>
            <a:br>
              <a:rPr lang="hu-HU" sz="4000" dirty="0">
                <a:latin typeface="Arial" pitchFamily="34" charset="0"/>
                <a:cs typeface="Arial" pitchFamily="34" charset="0"/>
              </a:rPr>
            </a:b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endParaRPr lang="hu-H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25</a:t>
            </a:fld>
            <a:endParaRPr lang="hu-HU"/>
          </a:p>
        </p:txBody>
      </p:sp>
      <p:pic>
        <p:nvPicPr>
          <p:cNvPr id="12292" name="Picture 4" descr="http://hu.maedler.de/Images/250-250/Bilder_Ecomm/Productpics/Kegelrad_ST_1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29930" cy="29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5619750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1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4000" dirty="0" smtClean="0">
                <a:latin typeface="Arial" pitchFamily="34" charset="0"/>
                <a:cs typeface="Arial" pitchFamily="34" charset="0"/>
              </a:rPr>
              <a:t>Metsződő </a:t>
            </a:r>
            <a:r>
              <a:rPr lang="hu-HU" sz="4000" dirty="0">
                <a:latin typeface="Arial" pitchFamily="34" charset="0"/>
                <a:cs typeface="Arial" pitchFamily="34" charset="0"/>
              </a:rPr>
              <a:t>tengelyvonalú fogaskerékhajtások</a:t>
            </a:r>
            <a:br>
              <a:rPr lang="hu-HU" sz="4000" dirty="0">
                <a:latin typeface="Arial" pitchFamily="34" charset="0"/>
                <a:cs typeface="Arial" pitchFamily="34" charset="0"/>
              </a:rPr>
            </a:b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Külső, ívelt</a:t>
            </a:r>
          </a:p>
          <a:p>
            <a:pPr marL="63500" indent="0">
              <a:buNone/>
            </a:pPr>
            <a:r>
              <a:rPr lang="hu-HU" sz="2800" dirty="0" smtClean="0">
                <a:latin typeface="Arial" pitchFamily="34" charset="0"/>
                <a:cs typeface="Arial" pitchFamily="34" charset="0"/>
              </a:rPr>
              <a:t>fogazatú hajtás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26</a:t>
            </a:fld>
            <a:endParaRPr lang="hu-HU"/>
          </a:p>
        </p:txBody>
      </p:sp>
      <p:pic>
        <p:nvPicPr>
          <p:cNvPr id="20482" name="Picture 2" descr="http://hu.maedler.de/Images/250-250/Bilder_Ecomm/Productpics/Kegelrad_spira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1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4000" dirty="0" smtClean="0">
                <a:latin typeface="Arial" pitchFamily="34" charset="0"/>
                <a:cs typeface="Arial" pitchFamily="34" charset="0"/>
              </a:rPr>
              <a:t>Kitérő </a:t>
            </a:r>
            <a:r>
              <a:rPr lang="hu-HU" sz="4000" dirty="0">
                <a:latin typeface="Arial" pitchFamily="34" charset="0"/>
                <a:cs typeface="Arial" pitchFamily="34" charset="0"/>
              </a:rPr>
              <a:t>tengelyvonalú fogaskerékhajtások</a:t>
            </a:r>
            <a:br>
              <a:rPr lang="hu-HU" sz="4000" dirty="0">
                <a:latin typeface="Arial" pitchFamily="34" charset="0"/>
                <a:cs typeface="Arial" pitchFamily="34" charset="0"/>
              </a:rPr>
            </a:b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Csavarkerék hajtás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27</a:t>
            </a:fld>
            <a:endParaRPr lang="hu-H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19883"/>
            <a:ext cx="585787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97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4000" dirty="0" smtClean="0">
                <a:latin typeface="Arial" pitchFamily="34" charset="0"/>
                <a:cs typeface="Arial" pitchFamily="34" charset="0"/>
              </a:rPr>
              <a:t>Kitérő </a:t>
            </a:r>
            <a:r>
              <a:rPr lang="hu-HU" sz="4000" dirty="0">
                <a:latin typeface="Arial" pitchFamily="34" charset="0"/>
                <a:cs typeface="Arial" pitchFamily="34" charset="0"/>
              </a:rPr>
              <a:t>tengelyvonalú fogaskerékhajtások</a:t>
            </a:r>
            <a:br>
              <a:rPr lang="hu-HU" sz="4000" dirty="0">
                <a:latin typeface="Arial" pitchFamily="34" charset="0"/>
                <a:cs typeface="Arial" pitchFamily="34" charset="0"/>
              </a:rPr>
            </a:b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Csigahajtás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28</a:t>
            </a:fld>
            <a:endParaRPr lang="hu-H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46482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7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4000" dirty="0" smtClean="0">
                <a:latin typeface="Arial" pitchFamily="34" charset="0"/>
                <a:cs typeface="Arial" pitchFamily="34" charset="0"/>
              </a:rPr>
              <a:t>Kitérő </a:t>
            </a:r>
            <a:r>
              <a:rPr lang="hu-HU" sz="4000" dirty="0">
                <a:latin typeface="Arial" pitchFamily="34" charset="0"/>
                <a:cs typeface="Arial" pitchFamily="34" charset="0"/>
              </a:rPr>
              <a:t>tengelyvonalú fogaskerékhajtások</a:t>
            </a:r>
            <a:br>
              <a:rPr lang="hu-HU" sz="4000" dirty="0">
                <a:latin typeface="Arial" pitchFamily="34" charset="0"/>
                <a:cs typeface="Arial" pitchFamily="34" charset="0"/>
              </a:rPr>
            </a:b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err="1" smtClean="0">
                <a:latin typeface="Arial" pitchFamily="34" charset="0"/>
                <a:cs typeface="Arial" pitchFamily="34" charset="0"/>
              </a:rPr>
              <a:t>Hipoid</a:t>
            </a:r>
            <a:r>
              <a:rPr lang="hu-HU" sz="2800" dirty="0" smtClean="0">
                <a:latin typeface="Arial" pitchFamily="34" charset="0"/>
                <a:cs typeface="Arial" pitchFamily="34" charset="0"/>
              </a:rPr>
              <a:t> hajtás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29</a:t>
            </a:fld>
            <a:endParaRPr lang="hu-H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85" y="1628800"/>
            <a:ext cx="6543451" cy="501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77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Hajtóművek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400" dirty="0">
                <a:latin typeface="Arial" pitchFamily="34" charset="0"/>
                <a:cs typeface="Arial" pitchFamily="34" charset="0"/>
              </a:rPr>
              <a:t>Ö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sszetett gépelem, amely a hajtó és a hajtott gép közötti teljesítmény átvitelt végez</a:t>
            </a:r>
          </a:p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A hajtómű feladata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Nyomaték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Erő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Fordulatszám</a:t>
            </a:r>
          </a:p>
          <a:p>
            <a:pPr lvl="1"/>
            <a:r>
              <a:rPr lang="hu-HU" sz="2000" dirty="0" smtClean="0">
                <a:latin typeface="Arial" pitchFamily="34" charset="0"/>
                <a:cs typeface="Arial" pitchFamily="34" charset="0"/>
              </a:rPr>
              <a:t>Sebesség</a:t>
            </a: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lvl="1"/>
            <a:endParaRPr lang="hu-HU" dirty="0" smtClean="0">
              <a:latin typeface="Arial" pitchFamily="34" charset="0"/>
              <a:cs typeface="Arial" pitchFamily="34" charset="0"/>
            </a:endParaRPr>
          </a:p>
          <a:p>
            <a:r>
              <a:rPr lang="hu-HU" sz="2400" dirty="0" smtClean="0">
                <a:latin typeface="Arial" pitchFamily="34" charset="0"/>
                <a:cs typeface="Arial" pitchFamily="34" charset="0"/>
              </a:rPr>
              <a:t>Legtöbb esetben a kívánt módosítást állandó áttétellel alakítják át.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37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gördülőhajtások-Dörzskerék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endParaRPr lang="hu-H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30</a:t>
            </a:fld>
            <a:endParaRPr lang="hu-H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37845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47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gördülőhajtások-Dörzskerék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dirty="0" smtClean="0">
                <a:latin typeface="Arial" pitchFamily="34" charset="0"/>
                <a:cs typeface="Arial" pitchFamily="34" charset="0"/>
              </a:rPr>
              <a:t>Az érintkezési pontban azonos az érintkezési sebesség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31</a:t>
            </a:fld>
            <a:endParaRPr lang="hu-H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86195"/>
            <a:ext cx="6480720" cy="404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/>
              <p:cNvSpPr/>
              <p:nvPr/>
            </p:nvSpPr>
            <p:spPr>
              <a:xfrm>
                <a:off x="3329458" y="1556792"/>
                <a:ext cx="24411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000" b="0" i="1" smtClean="0">
                          <a:latin typeface="Cambria Math"/>
                          <a:cs typeface="Arial" pitchFamily="34" charset="0"/>
                        </a:rPr>
                        <m:t>𝑣</m:t>
                      </m:r>
                      <m:r>
                        <a:rPr lang="hu-HU" sz="2000" i="1">
                          <a:latin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hu-HU" sz="200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  <a:cs typeface="Arial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hu-HU" sz="200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sSub>
                        <m:sSubPr>
                          <m:ctrlPr>
                            <a:rPr lang="hu-HU" sz="200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hu-HU" sz="200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u-HU" sz="2000" dirty="0"/>
              </a:p>
            </p:txBody>
          </p:sp>
        </mc:Choice>
        <mc:Fallback xmlns=""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458" y="1556792"/>
                <a:ext cx="2441181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3186856" y="1988840"/>
                <a:ext cx="2726387" cy="7269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000" b="0" i="1" smtClean="0">
                          <a:latin typeface="Cambria Math"/>
                          <a:cs typeface="Arial" pitchFamily="34" charset="0"/>
                        </a:rPr>
                        <m:t>𝑖</m:t>
                      </m:r>
                      <m:r>
                        <a:rPr lang="hu-HU" sz="2000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sz="2000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hu-HU" sz="2000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sz="2000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hu-HU" sz="2000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sz="2000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00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hu-HU" sz="2000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sz="2000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sz="2000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856" y="1988840"/>
                <a:ext cx="2726387" cy="72699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79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gördülőhajtások-Dörzskerék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dirty="0" err="1" smtClean="0">
                <a:latin typeface="Arial" pitchFamily="34" charset="0"/>
                <a:cs typeface="Arial" pitchFamily="34" charset="0"/>
              </a:rPr>
              <a:t>Frikciós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prés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32</a:t>
            </a:fld>
            <a:endParaRPr lang="hu-HU"/>
          </a:p>
        </p:txBody>
      </p:sp>
      <p:pic>
        <p:nvPicPr>
          <p:cNvPr id="25602" name="Picture 2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628800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Képtalálat a következőre: „dörzskerékhajtások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28800"/>
            <a:ext cx="52387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38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24745"/>
            <a:ext cx="7886700" cy="5055394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Szíjhajtások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33</a:t>
            </a:fld>
            <a:endParaRPr lang="hu-H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03610"/>
            <a:ext cx="5616624" cy="520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41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éptalálat a következőre: „homemade tractors plan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" y="1556791"/>
            <a:ext cx="9182542" cy="624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24745"/>
            <a:ext cx="7886700" cy="5055394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Szíjhajtások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34</a:t>
            </a:fld>
            <a:endParaRPr lang="hu-HU"/>
          </a:p>
        </p:txBody>
      </p:sp>
      <p:sp>
        <p:nvSpPr>
          <p:cNvPr id="5" name="AutoShape 2" descr="Képtalálat a következőre: „homemade tractors plans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96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24745"/>
            <a:ext cx="7886700" cy="5055394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Szíjhajtások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35</a:t>
            </a:fld>
            <a:endParaRPr lang="hu-H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24744"/>
            <a:ext cx="4564129" cy="56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7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24745"/>
            <a:ext cx="7886700" cy="5055394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000" dirty="0" err="1" smtClean="0">
                <a:latin typeface="Arial" pitchFamily="34" charset="0"/>
                <a:cs typeface="Arial" pitchFamily="34" charset="0"/>
              </a:rPr>
              <a:t>Sliptől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 eltekintve a két tárcsa kerületi sebessége megegyezik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36</a:t>
            </a:fld>
            <a:endParaRPr lang="hu-H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58" y="2647950"/>
            <a:ext cx="786765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2539136" y="1484784"/>
                <a:ext cx="391645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00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  <a:cs typeface="Arial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hu-HU" sz="200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hu-HU" sz="2000" i="1"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hu-HU" sz="2000" i="1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hu-HU" sz="2000" i="1"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r>
                        <a:rPr lang="hu-HU" sz="2000" i="1">
                          <a:latin typeface="Cambria Math"/>
                          <a:ea typeface="Cambria Math"/>
                          <a:cs typeface="Arial" pitchFamily="34" charset="0"/>
                        </a:rPr>
                        <m:t>𝜋</m:t>
                      </m:r>
                      <m:r>
                        <a:rPr lang="hu-HU" sz="2000" i="1"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sSub>
                        <m:sSubPr>
                          <m:ctrlPr>
                            <a:rPr lang="hu-HU" sz="2000" i="1"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hu-HU" sz="2000" i="1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r>
                        <a:rPr lang="hu-HU" sz="2000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𝜋</m:t>
                      </m:r>
                      <m:r>
                        <a:rPr lang="hu-HU" sz="2000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u-HU" sz="2000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136" y="1484784"/>
                <a:ext cx="3916457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2771800" y="1988840"/>
                <a:ext cx="3410549" cy="7269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000" b="0" i="1" smtClean="0">
                          <a:latin typeface="Cambria Math"/>
                          <a:cs typeface="Arial" pitchFamily="34" charset="0"/>
                        </a:rPr>
                        <m:t>𝑖</m:t>
                      </m:r>
                      <m:r>
                        <a:rPr lang="hu-HU" sz="2000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sz="2000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hu-HU" sz="2000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sz="2000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hu-HU" sz="2000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sz="2000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00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hu-HU" sz="2000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sz="2000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hu-HU" sz="2000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hu-HU" sz="2000" i="1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  <a:cs typeface="Arial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hu-HU" sz="2000" i="1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sz="2000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1988840"/>
                <a:ext cx="3410549" cy="72699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églalap 10"/>
              <p:cNvSpPr/>
              <p:nvPr/>
            </p:nvSpPr>
            <p:spPr>
              <a:xfrm>
                <a:off x="35768" y="2852936"/>
                <a:ext cx="180357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hu-HU" sz="2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hu-HU" sz="2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u-HU" sz="2000" dirty="0"/>
              </a:p>
            </p:txBody>
          </p:sp>
        </mc:Choice>
        <mc:Fallback xmlns="">
          <p:sp>
            <p:nvSpPr>
              <p:cNvPr id="11" name="Téglalap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8" y="2852936"/>
                <a:ext cx="1803571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églalap 11"/>
              <p:cNvSpPr/>
              <p:nvPr/>
            </p:nvSpPr>
            <p:spPr>
              <a:xfrm>
                <a:off x="7452320" y="2296306"/>
                <a:ext cx="14601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u-HU" sz="2000" dirty="0"/>
              </a:p>
            </p:txBody>
          </p:sp>
        </mc:Choice>
        <mc:Fallback xmlns="">
          <p:sp>
            <p:nvSpPr>
              <p:cNvPr id="12" name="Téglalap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2296306"/>
                <a:ext cx="1460143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églalap 12"/>
              <p:cNvSpPr/>
              <p:nvPr/>
            </p:nvSpPr>
            <p:spPr>
              <a:xfrm>
                <a:off x="7452318" y="2726200"/>
                <a:ext cx="14720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u-HU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u-HU" sz="2000" dirty="0"/>
              </a:p>
            </p:txBody>
          </p:sp>
        </mc:Choice>
        <mc:Fallback xmlns="">
          <p:sp>
            <p:nvSpPr>
              <p:cNvPr id="13" name="Téglalap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18" y="2726200"/>
                <a:ext cx="1472070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églalap 13"/>
          <p:cNvSpPr/>
          <p:nvPr/>
        </p:nvSpPr>
        <p:spPr>
          <a:xfrm>
            <a:off x="7596336" y="5733256"/>
            <a:ext cx="9973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err="1" smtClean="0"/>
              <a:t>Slip</a:t>
            </a:r>
            <a:r>
              <a:rPr lang="hu-HU" sz="2000" dirty="0" smtClean="0"/>
              <a:t>~4%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82701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endParaRPr lang="hu-H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37</a:t>
            </a:fld>
            <a:endParaRPr lang="hu-HU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577184" cy="403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42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endParaRPr lang="hu-H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38</a:t>
            </a:fld>
            <a:endParaRPr lang="hu-H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036496" cy="327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5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Ékszíjhajtás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39</a:t>
            </a:fld>
            <a:endParaRPr lang="hu-HU"/>
          </a:p>
        </p:txBody>
      </p:sp>
      <p:pic>
        <p:nvPicPr>
          <p:cNvPr id="10" name="Picture 2" descr="Képtalálat a következőre: „szíjhajtá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040560" cy="463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5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Hajtás/hajtómű alkalmazása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marL="520700" indent="-457200"/>
            <a:endParaRPr lang="hu-H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</a:t>
            </a:fld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96944" cy="536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1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Ékszíjhajtás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40</a:t>
            </a:fld>
            <a:endParaRPr lang="hu-H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08807"/>
            <a:ext cx="26765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42005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5292080" y="1501621"/>
                <a:ext cx="2256067" cy="830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hu-HU" sz="2800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hu-HU" sz="2800" b="0" i="1" smtClean="0">
                          <a:latin typeface="Cambria Math"/>
                          <a:ea typeface="Cambria Math"/>
                        </a:rPr>
                        <m:t>40</m:t>
                      </m:r>
                      <m:f>
                        <m:fPr>
                          <m:ctrlPr>
                            <a:rPr lang="hu-HU" sz="28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u-HU" sz="28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hu-HU" sz="28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hu-HU" sz="28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501621"/>
                <a:ext cx="2256067" cy="8304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58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endParaRPr lang="hu-HU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41</a:t>
            </a:fld>
            <a:endParaRPr lang="hu-H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41997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99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Ékbordás ékszíj (</a:t>
            </a:r>
            <a:r>
              <a:rPr lang="hu-HU" sz="2800" dirty="0" err="1" smtClean="0">
                <a:latin typeface="Arial" pitchFamily="34" charset="0"/>
                <a:cs typeface="Arial" pitchFamily="34" charset="0"/>
              </a:rPr>
              <a:t>Poly-V</a:t>
            </a:r>
            <a:r>
              <a:rPr lang="hu-HU" sz="2800" dirty="0" smtClean="0">
                <a:latin typeface="Arial" pitchFamily="34" charset="0"/>
                <a:cs typeface="Arial" pitchFamily="34" charset="0"/>
              </a:rPr>
              <a:t> szíj)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42</a:t>
            </a:fld>
            <a:endParaRPr lang="hu-H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3152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9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Erőzáró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Ékbordás ékszíj (</a:t>
            </a:r>
            <a:r>
              <a:rPr lang="hu-HU" sz="2800" dirty="0" err="1" smtClean="0">
                <a:latin typeface="Arial" pitchFamily="34" charset="0"/>
                <a:cs typeface="Arial" pitchFamily="34" charset="0"/>
              </a:rPr>
              <a:t>Poly-V</a:t>
            </a:r>
            <a:r>
              <a:rPr lang="hu-HU" sz="2800" dirty="0" smtClean="0">
                <a:latin typeface="Arial" pitchFamily="34" charset="0"/>
                <a:cs typeface="Arial" pitchFamily="34" charset="0"/>
              </a:rPr>
              <a:t> szíj)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43</a:t>
            </a:fld>
            <a:endParaRPr lang="hu-HU"/>
          </a:p>
        </p:txBody>
      </p:sp>
      <p:sp>
        <p:nvSpPr>
          <p:cNvPr id="5" name="AutoShape 2" descr="Képtalálat a következőre: „autó generátor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4" descr="Képtalálat a következőre: „autó generátor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AutoShape 6" descr="Képtalálat a következőre: „autó generátor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832648" cy="501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3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Alakzáró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Lánchajtások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44</a:t>
            </a:fld>
            <a:endParaRPr lang="hu-HU"/>
          </a:p>
        </p:txBody>
      </p:sp>
      <p:pic>
        <p:nvPicPr>
          <p:cNvPr id="5" name="Picture 10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5432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943" y="2248868"/>
            <a:ext cx="4134203" cy="463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6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Alakzáró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Lánchajtások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45</a:t>
            </a:fld>
            <a:endParaRPr lang="hu-HU"/>
          </a:p>
        </p:txBody>
      </p:sp>
      <p:pic>
        <p:nvPicPr>
          <p:cNvPr id="37890" name="Picture 2" descr="Képtalálat a következőre: „görgős lánc felépítés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1" y="2047851"/>
            <a:ext cx="8677275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3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Alakzáró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endParaRPr lang="hu-H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46</a:t>
            </a:fld>
            <a:endParaRPr lang="hu-H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34" y="1196752"/>
            <a:ext cx="5734182" cy="557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9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Alakzáró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2656"/>
            <a:ext cx="3305918" cy="3317767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47</a:t>
            </a:fld>
            <a:endParaRPr lang="hu-HU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" y="2064809"/>
            <a:ext cx="5904656" cy="479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églalap 9"/>
              <p:cNvSpPr/>
              <p:nvPr/>
            </p:nvSpPr>
            <p:spPr>
              <a:xfrm>
                <a:off x="107504" y="1227900"/>
                <a:ext cx="3378361" cy="834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000" b="0" i="1" smtClean="0">
                          <a:latin typeface="Cambria Math"/>
                        </a:rPr>
                        <m:t>𝑂𝑠𝑧𝑡</m:t>
                      </m:r>
                      <m:r>
                        <a:rPr lang="hu-HU" sz="2000" b="0" i="1" smtClean="0">
                          <a:latin typeface="Cambria Math"/>
                        </a:rPr>
                        <m:t>ó</m:t>
                      </m:r>
                      <m:r>
                        <a:rPr lang="hu-HU" sz="2000" b="0" i="1" smtClean="0">
                          <a:latin typeface="Cambria Math"/>
                        </a:rPr>
                        <m:t>𝑘</m:t>
                      </m:r>
                      <m:r>
                        <a:rPr lang="hu-HU" sz="2000" b="0" i="1" smtClean="0">
                          <a:latin typeface="Cambria Math"/>
                        </a:rPr>
                        <m:t>ö</m:t>
                      </m:r>
                      <m:r>
                        <a:rPr lang="hu-HU" sz="2000" b="0" i="1" smtClean="0">
                          <a:latin typeface="Cambria Math"/>
                        </a:rPr>
                        <m:t>𝑟</m:t>
                      </m:r>
                      <m:r>
                        <a:rPr lang="hu-HU" sz="2000" b="0" i="1" smtClean="0">
                          <a:latin typeface="Cambria Math"/>
                        </a:rPr>
                        <m:t>á</m:t>
                      </m:r>
                      <m:r>
                        <a:rPr lang="hu-HU" sz="2000" b="0" i="1" smtClean="0">
                          <a:latin typeface="Cambria Math"/>
                        </a:rPr>
                        <m:t>𝑡𝑚</m:t>
                      </m:r>
                      <m:r>
                        <a:rPr lang="hu-HU" sz="2000" b="0" i="1" smtClean="0">
                          <a:latin typeface="Cambria Math"/>
                        </a:rPr>
                        <m:t>é</m:t>
                      </m:r>
                      <m:r>
                        <a:rPr lang="hu-HU" sz="2000" b="0" i="1" smtClean="0">
                          <a:latin typeface="Cambria Math"/>
                        </a:rPr>
                        <m:t>𝑟</m:t>
                      </m:r>
                      <m:r>
                        <a:rPr lang="hu-HU" sz="2000" b="0" i="1" smtClean="0">
                          <a:latin typeface="Cambria Math"/>
                        </a:rPr>
                        <m:t>ő: </m:t>
                      </m:r>
                      <m:r>
                        <a:rPr lang="hu-HU" sz="2000" b="0" i="1" smtClean="0">
                          <a:latin typeface="Cambria Math"/>
                        </a:rPr>
                        <m:t>𝑑</m:t>
                      </m:r>
                      <m:r>
                        <a:rPr lang="hu-HU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000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func>
                            <m:funcPr>
                              <m:ctrlPr>
                                <a:rPr lang="hu-HU" sz="20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u-HU" sz="2000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hu-HU" sz="20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hu-HU" sz="2000" b="0" i="1" smtClean="0"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</m:num>
                                <m:den>
                                  <m:r>
                                    <a:rPr lang="hu-HU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hu-HU" sz="2000" dirty="0"/>
              </a:p>
            </p:txBody>
          </p:sp>
        </mc:Choice>
        <mc:Fallback xmlns="">
          <p:sp>
            <p:nvSpPr>
              <p:cNvPr id="10" name="Téglalap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227900"/>
                <a:ext cx="3378361" cy="83465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églalap 10"/>
              <p:cNvSpPr/>
              <p:nvPr/>
            </p:nvSpPr>
            <p:spPr>
              <a:xfrm>
                <a:off x="3635896" y="1235168"/>
                <a:ext cx="2660344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000" b="0" i="1" smtClean="0">
                          <a:latin typeface="Cambria Math"/>
                        </a:rPr>
                        <m:t>𝑂𝑠𝑧𝑡</m:t>
                      </m:r>
                      <m:r>
                        <a:rPr lang="hu-HU" sz="2000" b="0" i="1" smtClean="0">
                          <a:latin typeface="Cambria Math"/>
                        </a:rPr>
                        <m:t>ó</m:t>
                      </m:r>
                      <m:r>
                        <a:rPr lang="hu-HU" sz="2000" b="0" i="1" smtClean="0">
                          <a:latin typeface="Cambria Math"/>
                        </a:rPr>
                        <m:t>𝑠𝑧</m:t>
                      </m:r>
                      <m:r>
                        <a:rPr lang="hu-HU" sz="2000" b="0" i="1" smtClean="0">
                          <a:latin typeface="Cambria Math"/>
                        </a:rPr>
                        <m:t>ö</m:t>
                      </m:r>
                      <m:r>
                        <a:rPr lang="hu-HU" sz="2000" b="0" i="1" smtClean="0">
                          <a:latin typeface="Cambria Math"/>
                        </a:rPr>
                        <m:t>𝑔</m:t>
                      </m:r>
                      <m:r>
                        <a:rPr lang="hu-HU" sz="2000" b="0" i="1" smtClean="0">
                          <a:latin typeface="Cambria Math"/>
                        </a:rPr>
                        <m:t>: </m:t>
                      </m:r>
                      <m:r>
                        <a:rPr lang="hu-HU" sz="20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hu-HU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000" b="0" i="1" smtClean="0">
                              <a:latin typeface="Cambria Math"/>
                            </a:rPr>
                            <m:t>360°</m:t>
                          </m:r>
                        </m:num>
                        <m:den>
                          <m:r>
                            <a:rPr lang="hu-HU" sz="2000" b="0" i="1" smtClean="0">
                              <a:latin typeface="Cambria Math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hu-HU" sz="2000" dirty="0"/>
              </a:p>
            </p:txBody>
          </p:sp>
        </mc:Choice>
        <mc:Fallback xmlns="">
          <p:sp>
            <p:nvSpPr>
              <p:cNvPr id="11" name="Téglalap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235168"/>
                <a:ext cx="2660344" cy="6705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00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Alakzáró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Lánchajtás elrendezések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48</a:t>
            </a:fld>
            <a:endParaRPr lang="hu-HU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40483"/>
            <a:ext cx="5616624" cy="526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3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Alakzáró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49</a:t>
            </a:fld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/>
          <a:lstStyle/>
          <a:p>
            <a:r>
              <a:rPr lang="hu-HU" sz="2800" dirty="0" err="1" smtClean="0"/>
              <a:t>Fogasszíjhajtás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6337"/>
            <a:ext cx="5395548" cy="346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Hajtáselrendezés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20700" indent="-457200"/>
            <a:endParaRPr lang="hu-H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642851"/>
            <a:ext cx="6768752" cy="43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7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Alakzáró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50</a:t>
            </a:fld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/>
          <a:lstStyle/>
          <a:p>
            <a:r>
              <a:rPr lang="hu-HU" sz="2800" dirty="0" err="1" smtClean="0"/>
              <a:t>Fogasszíjhajtás-elrendezések</a:t>
            </a:r>
            <a:endParaRPr lang="hu-H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25166"/>
            <a:ext cx="7894302" cy="458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89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Alakzáró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51</a:t>
            </a:fld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04448" cy="394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Alakzáró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52</a:t>
            </a:fld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" y="2276872"/>
            <a:ext cx="906914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63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Alakzáró vonóelemes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53</a:t>
            </a:fld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84139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9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Fokozat nélkül állítható áttételű mechanikus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20700" indent="-457200"/>
            <a:endParaRPr lang="hu-H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54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916832"/>
            <a:ext cx="7211744" cy="43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Fokozat nélkül állítható áttételű mechanikus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55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88" y="1424378"/>
            <a:ext cx="4313976" cy="53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8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Fokozat nélkül állítható áttételű mechanikus hajtások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56</a:t>
            </a:fld>
            <a:endParaRPr lang="hu-H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272" y="1268761"/>
            <a:ext cx="4052454" cy="561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6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Gyakorlat: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Gördülési ellenállás</a:t>
            </a:r>
          </a:p>
          <a:p>
            <a:r>
              <a:rPr lang="hu-HU" dirty="0" err="1" smtClean="0"/>
              <a:t>Lejtő-cs.menet</a:t>
            </a:r>
            <a:endParaRPr lang="hu-HU" dirty="0" smtClean="0"/>
          </a:p>
          <a:p>
            <a:r>
              <a:rPr lang="hu-HU" smtClean="0"/>
              <a:t>önzárás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78052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950" y="254000"/>
            <a:ext cx="8640763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900" dirty="0" smtClean="0">
                <a:latin typeface="Arial" pitchFamily="34" charset="0"/>
                <a:cs typeface="Arial" pitchFamily="34" charset="0"/>
              </a:rPr>
              <a:t>Erőgépek energiamérlege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artalom helye 4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457200" y="1646236"/>
            <a:ext cx="8435280" cy="4951115"/>
          </a:xfrm>
          <a:blipFill rotWithShape="1">
            <a:blip r:embed="rId3"/>
            <a:stretch>
              <a:fillRect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hu-HU">
                <a:noFill/>
              </a:rPr>
              <a:t> </a:t>
            </a:r>
          </a:p>
        </p:txBody>
      </p:sp>
      <p:grpSp>
        <p:nvGrpSpPr>
          <p:cNvPr id="97284" name="Csoportba foglalás 5"/>
          <p:cNvGrpSpPr>
            <a:grpSpLocks/>
          </p:cNvGrpSpPr>
          <p:nvPr/>
        </p:nvGrpSpPr>
        <p:grpSpPr bwMode="auto">
          <a:xfrm>
            <a:off x="2274888" y="3789363"/>
            <a:ext cx="4900612" cy="2519362"/>
            <a:chOff x="2147033" y="3789040"/>
            <a:chExt cx="4901275" cy="2520280"/>
          </a:xfrm>
        </p:grpSpPr>
        <p:grpSp>
          <p:nvGrpSpPr>
            <p:cNvPr id="97285" name="Csoportba foglalás 43"/>
            <p:cNvGrpSpPr>
              <a:grpSpLocks/>
            </p:cNvGrpSpPr>
            <p:nvPr/>
          </p:nvGrpSpPr>
          <p:grpSpPr bwMode="auto">
            <a:xfrm>
              <a:off x="2147033" y="3861048"/>
              <a:ext cx="4901275" cy="2448272"/>
              <a:chOff x="2339752" y="2996952"/>
              <a:chExt cx="4901275" cy="2448272"/>
            </a:xfrm>
          </p:grpSpPr>
          <p:grpSp>
            <p:nvGrpSpPr>
              <p:cNvPr id="97287" name="Csoportba foglalás 21"/>
              <p:cNvGrpSpPr>
                <a:grpSpLocks/>
              </p:cNvGrpSpPr>
              <p:nvPr/>
            </p:nvGrpSpPr>
            <p:grpSpPr bwMode="auto">
              <a:xfrm>
                <a:off x="2339752" y="2996952"/>
                <a:ext cx="4901275" cy="2448272"/>
                <a:chOff x="2339752" y="2996952"/>
                <a:chExt cx="4901275" cy="2448272"/>
              </a:xfrm>
            </p:grpSpPr>
            <p:sp>
              <p:nvSpPr>
                <p:cNvPr id="3" name="Ellipszis 2"/>
                <p:cNvSpPr/>
                <p:nvPr/>
              </p:nvSpPr>
              <p:spPr>
                <a:xfrm>
                  <a:off x="3635327" y="3356901"/>
                  <a:ext cx="1729021" cy="172783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cxnSp>
              <p:nvCxnSpPr>
                <p:cNvPr id="7" name="Egyenes összekötő 6"/>
                <p:cNvCxnSpPr/>
                <p:nvPr/>
              </p:nvCxnSpPr>
              <p:spPr>
                <a:xfrm>
                  <a:off x="4500631" y="2996407"/>
                  <a:ext cx="0" cy="244881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lgDash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Egyenes összekötő 8"/>
                <p:cNvCxnSpPr/>
                <p:nvPr/>
              </p:nvCxnSpPr>
              <p:spPr>
                <a:xfrm flipH="1">
                  <a:off x="3203469" y="4220816"/>
                  <a:ext cx="244825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lgDash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Egyenes összekötő 11"/>
                <p:cNvCxnSpPr/>
                <p:nvPr/>
              </p:nvCxnSpPr>
              <p:spPr>
                <a:xfrm flipH="1">
                  <a:off x="5804146" y="4220816"/>
                  <a:ext cx="855778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  <a:prstDash val="solid"/>
                  <a:headEnd type="triangle" w="med" len="lg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7314" name="Szövegdoboz 13"/>
                <p:cNvSpPr txBox="1">
                  <a:spLocks noChangeArrowheads="1"/>
                </p:cNvSpPr>
                <p:nvPr/>
              </p:nvSpPr>
              <p:spPr bwMode="auto">
                <a:xfrm>
                  <a:off x="6685001" y="4004927"/>
                  <a:ext cx="556026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hu-HU" sz="2200" b="1"/>
                    <a:t>Fg</a:t>
                  </a:r>
                </a:p>
              </p:txBody>
            </p:sp>
            <p:cxnSp>
              <p:nvCxnSpPr>
                <p:cNvPr id="16" name="Egyenes összekötő 15"/>
                <p:cNvCxnSpPr>
                  <a:stCxn id="3" idx="5"/>
                </p:cNvCxnSpPr>
                <p:nvPr/>
              </p:nvCxnSpPr>
              <p:spPr>
                <a:xfrm>
                  <a:off x="5110314" y="4832226"/>
                  <a:ext cx="1852864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Egyenes összekötő 18"/>
                <p:cNvCxnSpPr/>
                <p:nvPr/>
              </p:nvCxnSpPr>
              <p:spPr>
                <a:xfrm>
                  <a:off x="2339752" y="5084731"/>
                  <a:ext cx="2222801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Egyenes összekötő 20"/>
              <p:cNvCxnSpPr/>
              <p:nvPr/>
            </p:nvCxnSpPr>
            <p:spPr>
              <a:xfrm flipH="1">
                <a:off x="2484234" y="5084731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22"/>
              <p:cNvCxnSpPr/>
              <p:nvPr/>
            </p:nvCxnSpPr>
            <p:spPr>
              <a:xfrm flipH="1">
                <a:off x="2636654" y="5092671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23"/>
              <p:cNvCxnSpPr/>
              <p:nvPr/>
            </p:nvCxnSpPr>
            <p:spPr>
              <a:xfrm flipH="1">
                <a:off x="2789075" y="5095847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24"/>
              <p:cNvCxnSpPr/>
              <p:nvPr/>
            </p:nvCxnSpPr>
            <p:spPr>
              <a:xfrm flipH="1">
                <a:off x="2941495" y="5095847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25"/>
              <p:cNvCxnSpPr/>
              <p:nvPr/>
            </p:nvCxnSpPr>
            <p:spPr>
              <a:xfrm flipH="1">
                <a:off x="3103442" y="5095847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26"/>
              <p:cNvCxnSpPr/>
              <p:nvPr/>
            </p:nvCxnSpPr>
            <p:spPr>
              <a:xfrm flipH="1">
                <a:off x="3255863" y="5095847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27"/>
              <p:cNvCxnSpPr/>
              <p:nvPr/>
            </p:nvCxnSpPr>
            <p:spPr>
              <a:xfrm flipH="1">
                <a:off x="3419398" y="5095847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28"/>
              <p:cNvCxnSpPr/>
              <p:nvPr/>
            </p:nvCxnSpPr>
            <p:spPr>
              <a:xfrm flipH="1">
                <a:off x="3574994" y="5095847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gyenes összekötő 29"/>
              <p:cNvCxnSpPr/>
              <p:nvPr/>
            </p:nvCxnSpPr>
            <p:spPr>
              <a:xfrm flipH="1">
                <a:off x="3765520" y="5095847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gyenes összekötő 30"/>
              <p:cNvCxnSpPr/>
              <p:nvPr/>
            </p:nvCxnSpPr>
            <p:spPr>
              <a:xfrm flipH="1">
                <a:off x="3917940" y="5092671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gyenes összekötő 31"/>
              <p:cNvCxnSpPr/>
              <p:nvPr/>
            </p:nvCxnSpPr>
            <p:spPr>
              <a:xfrm flipH="1">
                <a:off x="4086238" y="5079966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gyenes összekötő 32"/>
              <p:cNvCxnSpPr/>
              <p:nvPr/>
            </p:nvCxnSpPr>
            <p:spPr>
              <a:xfrm flipH="1">
                <a:off x="4238659" y="5095847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gyenes összekötő 33"/>
              <p:cNvCxnSpPr/>
              <p:nvPr/>
            </p:nvCxnSpPr>
            <p:spPr>
              <a:xfrm flipH="1">
                <a:off x="4386316" y="5097435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Egyenes összekötő 34"/>
              <p:cNvCxnSpPr/>
              <p:nvPr/>
            </p:nvCxnSpPr>
            <p:spPr>
              <a:xfrm flipH="1">
                <a:off x="4538736" y="5092671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Egyenes összekötő 35"/>
              <p:cNvCxnSpPr/>
              <p:nvPr/>
            </p:nvCxnSpPr>
            <p:spPr>
              <a:xfrm flipH="1">
                <a:off x="4762605" y="4976741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Egyenes összekötő 36"/>
              <p:cNvCxnSpPr/>
              <p:nvPr/>
            </p:nvCxnSpPr>
            <p:spPr>
              <a:xfrm flipH="1">
                <a:off x="4995998" y="4854459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Egyenes összekötő 37"/>
              <p:cNvCxnSpPr/>
              <p:nvPr/>
            </p:nvCxnSpPr>
            <p:spPr>
              <a:xfrm flipH="1">
                <a:off x="5148419" y="4854459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Egyenes összekötő 38"/>
              <p:cNvCxnSpPr/>
              <p:nvPr/>
            </p:nvCxnSpPr>
            <p:spPr>
              <a:xfrm flipH="1">
                <a:off x="5300840" y="4854459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Egyenes összekötő 39"/>
              <p:cNvCxnSpPr/>
              <p:nvPr/>
            </p:nvCxnSpPr>
            <p:spPr>
              <a:xfrm flipH="1">
                <a:off x="5453260" y="4854459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Egyenes összekötő 40"/>
              <p:cNvCxnSpPr/>
              <p:nvPr/>
            </p:nvCxnSpPr>
            <p:spPr>
              <a:xfrm flipH="1">
                <a:off x="5621558" y="4854459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Egyenes összekötő 41"/>
              <p:cNvCxnSpPr/>
              <p:nvPr/>
            </p:nvCxnSpPr>
            <p:spPr>
              <a:xfrm flipH="1">
                <a:off x="5786680" y="4868752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gyenes összekötő 42"/>
              <p:cNvCxnSpPr/>
              <p:nvPr/>
            </p:nvCxnSpPr>
            <p:spPr>
              <a:xfrm flipH="1">
                <a:off x="5939101" y="4854459"/>
                <a:ext cx="215929" cy="2159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Szövegdoboz 4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383893" y="3789040"/>
              <a:ext cx="961738" cy="400110"/>
            </a:xfrm>
            <a:prstGeom prst="rect">
              <a:avLst/>
            </a:prstGeom>
            <a:blipFill rotWithShape="1">
              <a:blip r:embed="rId4"/>
              <a:stretch>
                <a:fillRect b="-12308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hu-HU">
                  <a:noFill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92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Hajtóművek csoportosítása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196753"/>
            <a:ext cx="7908985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Állandó áttételű hajtások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Egytengelyű </a:t>
            </a:r>
          </a:p>
          <a:p>
            <a:pPr marL="1051560" lvl="2" indent="-457200"/>
            <a:r>
              <a:rPr lang="hu-HU" sz="2000" dirty="0" smtClean="0">
                <a:latin typeface="Arial" pitchFamily="34" charset="0"/>
                <a:cs typeface="Arial" pitchFamily="34" charset="0"/>
              </a:rPr>
              <a:t>Bolygókerékhajtás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Párhuzamos tengelyű</a:t>
            </a:r>
          </a:p>
          <a:p>
            <a:pPr marL="1051560" lvl="2" indent="-457200"/>
            <a:r>
              <a:rPr lang="hu-HU" sz="2000" dirty="0" err="1" smtClean="0">
                <a:latin typeface="Arial" pitchFamily="34" charset="0"/>
                <a:cs typeface="Arial" pitchFamily="34" charset="0"/>
              </a:rPr>
              <a:t>Hengersfogaskerék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-hajtás</a:t>
            </a:r>
          </a:p>
          <a:p>
            <a:pPr marL="1051560" lvl="2" indent="-457200"/>
            <a:r>
              <a:rPr lang="hu-HU" sz="2000" dirty="0" smtClean="0">
                <a:latin typeface="Arial" pitchFamily="34" charset="0"/>
                <a:cs typeface="Arial" pitchFamily="34" charset="0"/>
              </a:rPr>
              <a:t>Dörzskerékhajtás</a:t>
            </a:r>
          </a:p>
          <a:p>
            <a:pPr marL="1051560" lvl="2" indent="-457200"/>
            <a:r>
              <a:rPr lang="hu-HU" sz="2000" dirty="0" smtClean="0">
                <a:latin typeface="Arial" pitchFamily="34" charset="0"/>
                <a:cs typeface="Arial" pitchFamily="34" charset="0"/>
              </a:rPr>
              <a:t>Vonóelemes surlódó-hajtás</a:t>
            </a:r>
          </a:p>
          <a:p>
            <a:pPr marL="1051560" lvl="2" indent="-457200"/>
            <a:r>
              <a:rPr lang="hu-HU" sz="2000" dirty="0" smtClean="0">
                <a:latin typeface="Arial" pitchFamily="34" charset="0"/>
                <a:cs typeface="Arial" pitchFamily="34" charset="0"/>
              </a:rPr>
              <a:t>Lánchajtás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6</a:t>
            </a:fld>
            <a:endParaRPr lang="hu-HU"/>
          </a:p>
        </p:txBody>
      </p:sp>
      <p:pic>
        <p:nvPicPr>
          <p:cNvPr id="1028" name="Picture 4" descr="https://upload.wikimedia.org/wikipedia/commons/thumb/e/e9/Train_planetaire.png/200px-Train_planetai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96752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éptalálat a következőre: „dörzshajtás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55437"/>
            <a:ext cx="406125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éptalálat a következőre: „dinamó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80" y="1455437"/>
            <a:ext cx="4392488" cy="329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éptalálat a következőre: „leather belt drive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4600555" cy="345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pcsolódó ké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62876"/>
            <a:ext cx="4283968" cy="42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9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Hajtóművek csoportosítása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268761"/>
            <a:ext cx="7886700" cy="4911378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Állandó áttételű hajtások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Egymást metsző tengelyű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Kúpkerékhajtás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Kúpos dörzskerékhajtás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Kitérő tengelyű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Csigahajtás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Csavarkerékhajtás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Tetszőleges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Hidrosztatikus hajtómű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7</a:t>
            </a:fld>
            <a:endParaRPr lang="hu-HU"/>
          </a:p>
        </p:txBody>
      </p:sp>
      <p:pic>
        <p:nvPicPr>
          <p:cNvPr id="4098" name="Picture 2" descr="http://hu.maedler.de/Images/250-250/Bilder_Ecomm/Productpics/Kegelrad_ST_1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65802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36" y="1065802"/>
            <a:ext cx="4048977" cy="4494364"/>
          </a:xfrm>
          <a:prstGeom prst="rect">
            <a:avLst/>
          </a:prstGeom>
        </p:spPr>
      </p:pic>
      <p:pic>
        <p:nvPicPr>
          <p:cNvPr id="4100" name="Picture 4" descr="Képtalálat a következőre: „csigahajtás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84" y="2204864"/>
            <a:ext cx="4773216" cy="35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éptalálat a következőre: „csavarkerék hajtás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65802"/>
            <a:ext cx="3916294" cy="488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ydraulic cirquit directional control HU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652" y="1170182"/>
            <a:ext cx="4003348" cy="467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Hajtóművek csoportosítása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196753"/>
            <a:ext cx="7886700" cy="4983386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err="1" smtClean="0">
                <a:latin typeface="Arial" pitchFamily="34" charset="0"/>
                <a:cs typeface="Arial" pitchFamily="34" charset="0"/>
              </a:rPr>
              <a:t>Fokozatonként</a:t>
            </a:r>
            <a:r>
              <a:rPr lang="hu-HU" sz="2800" dirty="0" smtClean="0">
                <a:latin typeface="Arial" pitchFamily="34" charset="0"/>
                <a:cs typeface="Arial" pitchFamily="34" charset="0"/>
              </a:rPr>
              <a:t> beállítható áttételű hajtások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Egytengelyű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Bolygókerekes hajtómű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Párhuzamos tengelyű</a:t>
            </a:r>
          </a:p>
          <a:p>
            <a:pPr marL="1051560" lvl="2" indent="-457200"/>
            <a:r>
              <a:rPr lang="hu-HU" sz="1800" dirty="0">
                <a:latin typeface="Arial" pitchFamily="34" charset="0"/>
                <a:cs typeface="Arial" pitchFamily="34" charset="0"/>
              </a:rPr>
              <a:t>Hengeresfogaskerék hajtás</a:t>
            </a:r>
          </a:p>
          <a:p>
            <a:pPr marL="1051560" lvl="2" indent="-457200"/>
            <a:endParaRPr lang="hu-H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8</a:t>
            </a:fld>
            <a:endParaRPr lang="hu-HU"/>
          </a:p>
        </p:txBody>
      </p:sp>
      <p:pic>
        <p:nvPicPr>
          <p:cNvPr id="5122" name="Picture 2" descr="Képtalálat a következőre: „planetary gear system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189337" cy="306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2996316"/>
            <a:ext cx="4464496" cy="38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6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640960" cy="1143000"/>
          </a:xfrm>
        </p:spPr>
        <p:txBody>
          <a:bodyPr>
            <a:normAutofit/>
          </a:bodyPr>
          <a:lstStyle/>
          <a:p>
            <a:r>
              <a:rPr lang="hu-HU" sz="3900" dirty="0" smtClean="0">
                <a:latin typeface="Arial" pitchFamily="34" charset="0"/>
                <a:cs typeface="Arial" pitchFamily="34" charset="0"/>
              </a:rPr>
              <a:t>Hajtóművek csoportosítása</a:t>
            </a:r>
            <a:endParaRPr lang="hu-HU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845" y="1268761"/>
            <a:ext cx="7886700" cy="4911378"/>
          </a:xfrm>
        </p:spPr>
        <p:txBody>
          <a:bodyPr>
            <a:normAutofit/>
          </a:bodyPr>
          <a:lstStyle/>
          <a:p>
            <a:pPr marL="520700" indent="-457200"/>
            <a:r>
              <a:rPr lang="hu-HU" sz="2800" dirty="0" smtClean="0">
                <a:latin typeface="Arial" pitchFamily="34" charset="0"/>
                <a:cs typeface="Arial" pitchFamily="34" charset="0"/>
              </a:rPr>
              <a:t>Fokozatmentesen beállítható áttételű hajtások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Egytengelyű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Hidrodinamikus hajtómű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Párhuzamos tengelyű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Dörzskerékhajtás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Vonóelemes surlódóhajtás</a:t>
            </a:r>
          </a:p>
          <a:p>
            <a:pPr marL="868680" lvl="1" indent="-457200"/>
            <a:r>
              <a:rPr lang="hu-HU" sz="2400" dirty="0" smtClean="0">
                <a:latin typeface="Arial" pitchFamily="34" charset="0"/>
                <a:cs typeface="Arial" pitchFamily="34" charset="0"/>
              </a:rPr>
              <a:t>Egymást metsző tengelyű</a:t>
            </a:r>
          </a:p>
          <a:p>
            <a:pPr marL="1051560" lvl="2" indent="-457200"/>
            <a:r>
              <a:rPr lang="hu-HU" sz="1800" dirty="0" smtClean="0">
                <a:latin typeface="Arial" pitchFamily="34" charset="0"/>
                <a:cs typeface="Arial" pitchFamily="34" charset="0"/>
              </a:rPr>
              <a:t>Kúpos dörzskerékhajtás</a:t>
            </a:r>
            <a:endParaRPr lang="hu-HU" sz="1800" dirty="0">
              <a:latin typeface="Arial" pitchFamily="34" charset="0"/>
              <a:cs typeface="Arial" pitchFamily="34" charset="0"/>
            </a:endParaRPr>
          </a:p>
          <a:p>
            <a:pPr marL="1051560" lvl="2" indent="-457200"/>
            <a:endParaRPr lang="hu-H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EAF6-B6DD-4875-AFAF-8F069865800C}" type="slidenum">
              <a:rPr lang="hu-HU" smtClean="0"/>
              <a:t>9</a:t>
            </a:fld>
            <a:endParaRPr lang="hu-HU"/>
          </a:p>
        </p:txBody>
      </p:sp>
      <p:pic>
        <p:nvPicPr>
          <p:cNvPr id="6146" name="Picture 2" descr="Képtalálat a következőre: „hidrodinamikus nyomatékváltó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33" y="1844824"/>
            <a:ext cx="37338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57" y="1873676"/>
            <a:ext cx="403735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95" y="1700808"/>
            <a:ext cx="3743325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18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TM02892315[[fn=Szálak]]</Template>
  <TotalTime>9054</TotalTime>
  <Words>899</Words>
  <Application>Microsoft Office PowerPoint</Application>
  <PresentationFormat>Diavetítés a képernyőre (4:3 oldalarány)</PresentationFormat>
  <Paragraphs>323</Paragraphs>
  <Slides>58</Slides>
  <Notes>56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58</vt:i4>
      </vt:variant>
    </vt:vector>
  </HeadingPairs>
  <TitlesOfParts>
    <vt:vector size="59" baseType="lpstr">
      <vt:lpstr>HDOfficeLightV0</vt:lpstr>
      <vt:lpstr>Hajtástechnika</vt:lpstr>
      <vt:lpstr>Hajtástechnika</vt:lpstr>
      <vt:lpstr>Hajtóművek</vt:lpstr>
      <vt:lpstr>Hajtás/hajtómű alkalmazása</vt:lpstr>
      <vt:lpstr>Hajtáselrendezés</vt:lpstr>
      <vt:lpstr>Hajtóművek csoportosítása</vt:lpstr>
      <vt:lpstr>Hajtóművek csoportosítása</vt:lpstr>
      <vt:lpstr>Hajtóművek csoportosítása</vt:lpstr>
      <vt:lpstr>Hajtóművek csoportosítása</vt:lpstr>
      <vt:lpstr>Hajtóművek csoportosítása</vt:lpstr>
      <vt:lpstr>Hajtóművek csoportosítása Kapcsolat jellege szerint</vt:lpstr>
      <vt:lpstr>Hajtómű választás</vt:lpstr>
      <vt:lpstr>Hajtástechnikai jellemzők</vt:lpstr>
      <vt:lpstr>Fogaskerékhajtások</vt:lpstr>
      <vt:lpstr>Fogaskerékhajtások</vt:lpstr>
      <vt:lpstr>Fogaskerékhajtások</vt:lpstr>
      <vt:lpstr>Fogaskerékhajtások</vt:lpstr>
      <vt:lpstr>Fogaskerékhajtások</vt:lpstr>
      <vt:lpstr>Kitérő tengelyvonalú fogaskerékhajtások </vt:lpstr>
      <vt:lpstr>Párhuzamos tengelyvonalú fogaskerékhajtások </vt:lpstr>
      <vt:lpstr>Párhuzamos tengelyvonalú fogaskerékhajtások </vt:lpstr>
      <vt:lpstr>Párhuzamos tengelyvonalú fogaskerékhajtások </vt:lpstr>
      <vt:lpstr>Párhuzamos tengelyvonalú fogaskerékhajtások </vt:lpstr>
      <vt:lpstr>Metsződő tengelyvonalú fogaskerékhajtások </vt:lpstr>
      <vt:lpstr>Metsződő tengelyvonalú fogaskerékhajtások </vt:lpstr>
      <vt:lpstr>Metsződő tengelyvonalú fogaskerékhajtások </vt:lpstr>
      <vt:lpstr>Kitérő tengelyvonalú fogaskerékhajtások </vt:lpstr>
      <vt:lpstr>Kitérő tengelyvonalú fogaskerékhajtások </vt:lpstr>
      <vt:lpstr>Kitérő tengelyvonalú fogaskerékhajtások </vt:lpstr>
      <vt:lpstr>Erőzáró gördülőhajtások-Dörzskerék</vt:lpstr>
      <vt:lpstr>Erőzáró gördülőhajtások-Dörzskerék</vt:lpstr>
      <vt:lpstr>Erőzáró gördülőhajtások-Dörzskerék</vt:lpstr>
      <vt:lpstr>Erőzáró vonóelemes hajtások</vt:lpstr>
      <vt:lpstr>Erőzáró vonóelemes hajtások</vt:lpstr>
      <vt:lpstr>Erőzáró vonóelemes hajtások</vt:lpstr>
      <vt:lpstr>Erőzáró vonóelemes hajtások</vt:lpstr>
      <vt:lpstr>Erőzáró vonóelemes hajtások</vt:lpstr>
      <vt:lpstr>Erőzáró vonóelemes hajtások</vt:lpstr>
      <vt:lpstr>Erőzáró vonóelemes hajtások</vt:lpstr>
      <vt:lpstr>Erőzáró vonóelemes hajtások</vt:lpstr>
      <vt:lpstr>Erőzáró vonóelemes hajtások</vt:lpstr>
      <vt:lpstr>Erőzáró vonóelemes hajtások</vt:lpstr>
      <vt:lpstr>Erőzáró vonóelemes hajtások</vt:lpstr>
      <vt:lpstr>Alakzáró vonóelemes hajtások</vt:lpstr>
      <vt:lpstr>Alakzáró vonóelemes hajtások</vt:lpstr>
      <vt:lpstr>Alakzáró vonóelemes hajtások</vt:lpstr>
      <vt:lpstr>Alakzáró vonóelemes hajtások</vt:lpstr>
      <vt:lpstr>Alakzáró vonóelemes hajtások</vt:lpstr>
      <vt:lpstr>Alakzáró vonóelemes hajtások</vt:lpstr>
      <vt:lpstr>Alakzáró vonóelemes hajtások</vt:lpstr>
      <vt:lpstr>Alakzáró vonóelemes hajtások</vt:lpstr>
      <vt:lpstr>Alakzáró vonóelemes hajtások</vt:lpstr>
      <vt:lpstr>Alakzáró vonóelemes hajtások</vt:lpstr>
      <vt:lpstr>Fokozat nélkül állítható áttételű mechanikus hajtások</vt:lpstr>
      <vt:lpstr>Fokozat nélkül állítható áttételű mechanikus hajtások</vt:lpstr>
      <vt:lpstr>Fokozat nélkül állítható áttételű mechanikus hajtások</vt:lpstr>
      <vt:lpstr>Gyakorlat:</vt:lpstr>
      <vt:lpstr>Erőgépek energiamérlege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Gépi rendszerek I.</dc:title>
  <dc:creator>Gyula</dc:creator>
  <cp:lastModifiedBy>csnagyg</cp:lastModifiedBy>
  <cp:revision>243</cp:revision>
  <cp:lastPrinted>2017-09-05T16:37:45Z</cp:lastPrinted>
  <dcterms:created xsi:type="dcterms:W3CDTF">2017-07-04T19:51:21Z</dcterms:created>
  <dcterms:modified xsi:type="dcterms:W3CDTF">2019-09-24T07:54:39Z</dcterms:modified>
</cp:coreProperties>
</file>