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handoutMasterIdLst>
    <p:handoutMasterId r:id="rId40"/>
  </p:handoutMasterIdLst>
  <p:sldIdLst>
    <p:sldId id="300" r:id="rId2"/>
    <p:sldId id="290" r:id="rId3"/>
    <p:sldId id="301" r:id="rId4"/>
    <p:sldId id="302" r:id="rId5"/>
    <p:sldId id="306" r:id="rId6"/>
    <p:sldId id="303" r:id="rId7"/>
    <p:sldId id="304" r:id="rId8"/>
    <p:sldId id="305" r:id="rId9"/>
    <p:sldId id="312" r:id="rId10"/>
    <p:sldId id="311" r:id="rId11"/>
    <p:sldId id="307" r:id="rId12"/>
    <p:sldId id="308" r:id="rId13"/>
    <p:sldId id="309" r:id="rId14"/>
    <p:sldId id="313" r:id="rId15"/>
    <p:sldId id="315" r:id="rId16"/>
    <p:sldId id="314" r:id="rId17"/>
    <p:sldId id="316" r:id="rId18"/>
    <p:sldId id="317" r:id="rId19"/>
    <p:sldId id="318" r:id="rId20"/>
    <p:sldId id="322" r:id="rId21"/>
    <p:sldId id="319" r:id="rId22"/>
    <p:sldId id="320" r:id="rId23"/>
    <p:sldId id="321" r:id="rId24"/>
    <p:sldId id="323" r:id="rId25"/>
    <p:sldId id="324" r:id="rId26"/>
    <p:sldId id="325" r:id="rId27"/>
    <p:sldId id="326" r:id="rId28"/>
    <p:sldId id="327" r:id="rId29"/>
    <p:sldId id="328" r:id="rId30"/>
    <p:sldId id="331" r:id="rId31"/>
    <p:sldId id="329" r:id="rId32"/>
    <p:sldId id="332" r:id="rId33"/>
    <p:sldId id="337" r:id="rId34"/>
    <p:sldId id="333" r:id="rId35"/>
    <p:sldId id="334" r:id="rId36"/>
    <p:sldId id="335" r:id="rId37"/>
    <p:sldId id="336" r:id="rId38"/>
  </p:sldIdLst>
  <p:sldSz cx="9144000" cy="6858000" type="screen4x3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D17C8D5-85E7-4EB5-A147-60FFE35304E8}" type="datetimeFigureOut">
              <a:rPr lang="hu-HU" smtClean="0"/>
              <a:t>2018.12.01.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81FD4C6B-B49B-4564-AC5E-3CED05BD2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502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514AC07C-2D75-4E59-AEC9-C8085146603F}" type="datetimeFigureOut">
              <a:rPr lang="hu-HU" smtClean="0"/>
              <a:t>2018.12.01.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46C73FA7-F03C-4C85-B191-2BAB22E235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56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326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6926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09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7861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208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5011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344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767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231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70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326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418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994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6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4643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8894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8894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3186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81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287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38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12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1884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12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02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799B-C1E3-4DB8-8F93-F774E3AB9096}" type="datetime1">
              <a:rPr lang="hu-HU" smtClean="0"/>
              <a:t>2018.12.01.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103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2EF-A864-427E-8106-84ECD6820E04}" type="datetime1">
              <a:rPr lang="hu-HU" smtClean="0"/>
              <a:t>2018.12.01.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4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E7AB-3850-42C8-9C09-B52B0CB2119D}" type="datetime1">
              <a:rPr lang="hu-HU" smtClean="0"/>
              <a:t>2018.12.01.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0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D407-3779-4C2D-8B1B-4CC1EE875997}" type="datetime1">
              <a:rPr lang="hu-HU" smtClean="0"/>
              <a:t>2018.12.01.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2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C360-8C65-4F90-9705-D94A2B4B9165}" type="datetime1">
              <a:rPr lang="hu-HU" smtClean="0"/>
              <a:t>2018.12.01.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52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E2A-ACEF-456D-ACE0-8E3F3FCE46E4}" type="datetime1">
              <a:rPr lang="hu-HU" smtClean="0"/>
              <a:t>2018.12.01.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918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CAF6-0D98-464F-B569-557BD84505D5}" type="datetime1">
              <a:rPr lang="hu-HU" smtClean="0"/>
              <a:t>2018.12.01.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3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A5B7-C491-469A-9A37-CBCF12080E67}" type="datetime1">
              <a:rPr lang="hu-HU" smtClean="0"/>
              <a:t>2018.12.01.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F722-93D0-469D-A9FD-253A604556ED}" type="datetime1">
              <a:rPr lang="hu-HU" smtClean="0"/>
              <a:t>2018.12.01.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83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2415-7F9F-4AF3-A702-4A7930AD67CF}" type="datetime1">
              <a:rPr lang="hu-HU" smtClean="0"/>
              <a:t>2018.12.01.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33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D8C-3417-405A-893D-ADDBDFA13A19}" type="datetime1">
              <a:rPr lang="hu-HU" smtClean="0"/>
              <a:t>2018.12.01.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37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25CED60-F6D9-4BA0-AB0F-B5064DF1C123}" type="datetime1">
              <a:rPr lang="hu-HU" smtClean="0"/>
              <a:t>2018.12.01.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058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Szállítás és anyagmozgatás gépei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" y="1835521"/>
            <a:ext cx="8172400" cy="50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>
                <a:latin typeface="Arial" pitchFamily="34" charset="0"/>
                <a:cs typeface="Arial" pitchFamily="34" charset="0"/>
              </a:rPr>
              <a:t>Kaparóláncos szállító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96536"/>
            <a:ext cx="3474199" cy="288031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10</a:t>
            </a:fld>
            <a:endParaRPr lang="hu-HU" dirty="0"/>
          </a:p>
        </p:txBody>
      </p:sp>
      <p:pic>
        <p:nvPicPr>
          <p:cNvPr id="5" name="Tartalom hely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5657771" cy="316835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5109006"/>
            <a:ext cx="4320480" cy="62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7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Serleges elevátor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11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3958"/>
            <a:ext cx="2865553" cy="41272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48" y="1129491"/>
            <a:ext cx="3428008" cy="50506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670" y="1260475"/>
            <a:ext cx="995589" cy="50557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332" y="2132856"/>
            <a:ext cx="15240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29" y="-12710"/>
            <a:ext cx="4635784" cy="430580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Serleges elevátor vonóelemei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Heveder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Végtelenített lánc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Egyláncos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Kétláncos</a:t>
            </a:r>
            <a:endParaRPr lang="hu-H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12</a:t>
            </a:fld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32" y="2470500"/>
            <a:ext cx="803983" cy="418849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386" y="3688446"/>
            <a:ext cx="1495425" cy="8763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082" y="4259506"/>
            <a:ext cx="5390636" cy="190171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543" y="5857518"/>
            <a:ext cx="6320601" cy="8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Serleges elevátor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Előnyei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Nagy szállítóképesség (5-200m3/h)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Nagy szállítómagasság 25-30m, (40-50m)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Pormentes üzem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Zajmentes járás(gumiheveder elevátor)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Viszonyleg kis helyszükséglet</a:t>
            </a:r>
            <a:endParaRPr lang="hu-HU" sz="23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Hátrányai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Darabos törékeny anyagot erősen töri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Zárt ház miatt vonóelem és serlegek sérülésének veszélye nagyobb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Kopás és elhasználódás igen nagy, ha koptató hatású anyagot szállít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82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Láncvonóelemes szállítógépek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err="1" smtClean="0">
                <a:latin typeface="Arial" pitchFamily="34" charset="0"/>
                <a:cs typeface="Arial" pitchFamily="34" charset="0"/>
              </a:rPr>
              <a:t>Függőkonvejor</a:t>
            </a:r>
            <a:endParaRPr lang="hu-HU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(Mozgóasztal)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(Csuklótagos szalag)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(Mozgólépcső)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14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614738"/>
            <a:ext cx="4724400" cy="29241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196753"/>
            <a:ext cx="46767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3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err="1" smtClean="0">
                <a:latin typeface="Arial" pitchFamily="34" charset="0"/>
                <a:cs typeface="Arial" pitchFamily="34" charset="0"/>
              </a:rPr>
              <a:t>Függőkonvejor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Előnyei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Térben jól vezethető, (pl.: épületszintek között)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Tetszőleges hossz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Falra, oszlopra, mennyezetre szerelhető</a:t>
            </a:r>
          </a:p>
          <a:p>
            <a:pPr lvl="2"/>
            <a:r>
              <a:rPr lang="hu-HU" sz="23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nem képez akadályt</a:t>
            </a:r>
          </a:p>
          <a:p>
            <a:pPr lvl="2"/>
            <a:r>
              <a:rPr lang="hu-HU" sz="23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hu-HU" sz="230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padlófelüóletet</a:t>
            </a:r>
            <a:r>
              <a:rPr lang="hu-HU" sz="23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nem foglal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Kis tömegű szerkezet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Egyszerű szerkezeti kialakítás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Üzembiztos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Könnyen, gyorsan javítható</a:t>
            </a:r>
          </a:p>
          <a:p>
            <a:r>
              <a:rPr lang="hu-HU" sz="2900" dirty="0">
                <a:latin typeface="Arial" pitchFamily="34" charset="0"/>
                <a:cs typeface="Arial" pitchFamily="34" charset="0"/>
              </a:rPr>
              <a:t>Hátrányai</a:t>
            </a:r>
          </a:p>
          <a:p>
            <a:pPr lvl="1"/>
            <a:r>
              <a:rPr lang="hu-HU" sz="2600" dirty="0">
                <a:latin typeface="Arial" pitchFamily="34" charset="0"/>
                <a:cs typeface="Arial" pitchFamily="34" charset="0"/>
              </a:rPr>
              <a:t>Gyártása nagy sorozatban kifizetődő</a:t>
            </a:r>
          </a:p>
          <a:p>
            <a:endParaRPr lang="hu-HU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31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err="1" smtClean="0">
                <a:latin typeface="Arial" pitchFamily="34" charset="0"/>
                <a:cs typeface="Arial" pitchFamily="34" charset="0"/>
              </a:rPr>
              <a:t>Függőkonvejor</a:t>
            </a:r>
            <a:r>
              <a:rPr lang="hu-HU" sz="4000" dirty="0" smtClean="0">
                <a:latin typeface="Arial" pitchFamily="34" charset="0"/>
                <a:cs typeface="Arial" pitchFamily="34" charset="0"/>
              </a:rPr>
              <a:t> kialakítása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16</a:t>
            </a:fld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95" y="3035947"/>
            <a:ext cx="3057525" cy="36195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016251"/>
            <a:ext cx="3076575" cy="370522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041237"/>
            <a:ext cx="3384376" cy="21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2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err="1" smtClean="0">
                <a:latin typeface="Arial" pitchFamily="34" charset="0"/>
                <a:cs typeface="Arial" pitchFamily="34" charset="0"/>
              </a:rPr>
              <a:t>Függőkonvejor</a:t>
            </a:r>
            <a:r>
              <a:rPr lang="hu-HU" sz="4000" dirty="0" smtClean="0">
                <a:latin typeface="Arial" pitchFamily="34" charset="0"/>
                <a:cs typeface="Arial" pitchFamily="34" charset="0"/>
              </a:rPr>
              <a:t> szállítási kapacitása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17</a:t>
            </a:fld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16" y="1218005"/>
            <a:ext cx="4613221" cy="29311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178320"/>
            <a:ext cx="4392141" cy="8610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697" y="2961218"/>
            <a:ext cx="4127639" cy="10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99392"/>
            <a:ext cx="4611398" cy="461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Gravitációs szállítók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Csúszdák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Futócsövek, szállítócsövek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Surrantók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Görgősorok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18</a:t>
            </a:fld>
            <a:endParaRPr lang="hu-HU" dirty="0"/>
          </a:p>
        </p:txBody>
      </p:sp>
      <p:pic>
        <p:nvPicPr>
          <p:cNvPr id="13314" name="Picture 2" descr="Képtalálat a következőre: „grape chute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627"/>
            <a:ext cx="5220072" cy="35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Gravitációs szállítók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Előnyei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Nincsenek mozgó elemek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Egyszerű kialakítás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Olcsó beszerzési költség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Üzemi költség, karbantartási költség minimális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Hátrányai</a:t>
            </a:r>
          </a:p>
          <a:p>
            <a:pPr lvl="1"/>
            <a:r>
              <a:rPr lang="hu-HU" sz="2600" dirty="0" err="1" smtClean="0">
                <a:latin typeface="Arial" pitchFamily="34" charset="0"/>
                <a:cs typeface="Arial" pitchFamily="34" charset="0"/>
              </a:rPr>
              <a:t>Max.sebesség</a:t>
            </a:r>
            <a:r>
              <a:rPr lang="hu-HU" sz="2600" dirty="0" smtClean="0">
                <a:latin typeface="Arial" pitchFamily="34" charset="0"/>
                <a:cs typeface="Arial" pitchFamily="34" charset="0"/>
              </a:rPr>
              <a:t> szőlőnél 0,5-1m/s-</a:t>
            </a:r>
            <a:r>
              <a:rPr lang="hu-HU" sz="2600" dirty="0" err="1" smtClean="0">
                <a:latin typeface="Arial" pitchFamily="34" charset="0"/>
                <a:cs typeface="Arial" pitchFamily="34" charset="0"/>
              </a:rPr>
              <a:t>ot</a:t>
            </a:r>
            <a:r>
              <a:rPr lang="hu-HU" sz="2600" dirty="0" smtClean="0">
                <a:latin typeface="Arial" pitchFamily="34" charset="0"/>
                <a:cs typeface="Arial" pitchFamily="34" charset="0"/>
              </a:rPr>
              <a:t> ne haladja meg</a:t>
            </a:r>
          </a:p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19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827" y="4276725"/>
            <a:ext cx="43624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Szállítás és anyagmozgatás gépei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marL="863600" lvl="1" indent="-457200">
              <a:buFont typeface="Wingdings" pitchFamily="2" charset="2"/>
              <a:buChar char="§"/>
            </a:pPr>
            <a:r>
              <a:rPr lang="hu-HU" sz="2500" dirty="0" smtClean="0">
                <a:latin typeface="Arial" pitchFamily="34" charset="0"/>
                <a:cs typeface="Arial" pitchFamily="34" charset="0"/>
              </a:rPr>
              <a:t>Folyamatos szállító gépek</a:t>
            </a:r>
          </a:p>
          <a:p>
            <a:pPr marL="1206500" lvl="2" indent="-457200">
              <a:buFont typeface="Wingdings" pitchFamily="2" charset="2"/>
              <a:buChar char="§"/>
            </a:pPr>
            <a:r>
              <a:rPr lang="hu-HU" sz="2200" dirty="0" smtClean="0">
                <a:latin typeface="Arial" pitchFamily="34" charset="0"/>
                <a:cs typeface="Arial" pitchFamily="34" charset="0"/>
              </a:rPr>
              <a:t>Hevederes szállítószalag</a:t>
            </a:r>
          </a:p>
          <a:p>
            <a:pPr marL="1206500" lvl="2" indent="-457200">
              <a:buFont typeface="Wingdings" pitchFamily="2" charset="2"/>
              <a:buChar char="§"/>
            </a:pPr>
            <a:r>
              <a:rPr lang="hu-HU" sz="2200" dirty="0" smtClean="0">
                <a:latin typeface="Arial" pitchFamily="34" charset="0"/>
                <a:cs typeface="Arial" pitchFamily="34" charset="0"/>
              </a:rPr>
              <a:t>Serleges elevátor</a:t>
            </a:r>
          </a:p>
          <a:p>
            <a:pPr marL="1206500" lvl="2" indent="-457200">
              <a:buFont typeface="Wingdings" pitchFamily="2" charset="2"/>
              <a:buChar char="§"/>
            </a:pPr>
            <a:r>
              <a:rPr lang="hu-HU" sz="2200" dirty="0" err="1" smtClean="0">
                <a:latin typeface="Arial" pitchFamily="34" charset="0"/>
                <a:cs typeface="Arial" pitchFamily="34" charset="0"/>
              </a:rPr>
              <a:t>Láncvonóelemes</a:t>
            </a:r>
            <a:r>
              <a:rPr lang="hu-HU" sz="2200" dirty="0" smtClean="0">
                <a:latin typeface="Arial" pitchFamily="34" charset="0"/>
                <a:cs typeface="Arial" pitchFamily="34" charset="0"/>
              </a:rPr>
              <a:t> szállítógép</a:t>
            </a:r>
          </a:p>
          <a:p>
            <a:pPr marL="1206500" lvl="2" indent="-457200">
              <a:buFont typeface="Wingdings" pitchFamily="2" charset="2"/>
              <a:buChar char="§"/>
            </a:pPr>
            <a:r>
              <a:rPr lang="hu-HU" sz="2200" dirty="0" err="1" smtClean="0">
                <a:latin typeface="Arial" pitchFamily="34" charset="0"/>
                <a:cs typeface="Arial" pitchFamily="34" charset="0"/>
              </a:rPr>
              <a:t>Gravítációs</a:t>
            </a:r>
            <a:r>
              <a:rPr lang="hu-HU" sz="2200" dirty="0" smtClean="0">
                <a:latin typeface="Arial" pitchFamily="34" charset="0"/>
                <a:cs typeface="Arial" pitchFamily="34" charset="0"/>
              </a:rPr>
              <a:t> szállítók</a:t>
            </a:r>
          </a:p>
          <a:p>
            <a:pPr marL="1206500" lvl="2" indent="-457200">
              <a:buFont typeface="Wingdings" pitchFamily="2" charset="2"/>
              <a:buChar char="§"/>
            </a:pPr>
            <a:r>
              <a:rPr lang="hu-HU" sz="2200" dirty="0" smtClean="0">
                <a:latin typeface="Arial" pitchFamily="34" charset="0"/>
                <a:cs typeface="Arial" pitchFamily="34" charset="0"/>
              </a:rPr>
              <a:t>Vibrációs szállítók</a:t>
            </a:r>
          </a:p>
          <a:p>
            <a:pPr marL="1206500" lvl="2" indent="-457200">
              <a:buFont typeface="Wingdings" pitchFamily="2" charset="2"/>
              <a:buChar char="§"/>
            </a:pPr>
            <a:r>
              <a:rPr lang="hu-HU" sz="2200" dirty="0" smtClean="0">
                <a:latin typeface="Arial" pitchFamily="34" charset="0"/>
                <a:cs typeface="Arial" pitchFamily="34" charset="0"/>
              </a:rPr>
              <a:t>Áramló közegben szállító berendezések</a:t>
            </a:r>
          </a:p>
          <a:p>
            <a:pPr marL="863600" lvl="1" indent="-457200">
              <a:buFont typeface="Wingdings" pitchFamily="2" charset="2"/>
              <a:buChar char="§"/>
            </a:pPr>
            <a:r>
              <a:rPr lang="hu-HU" sz="2500" dirty="0" smtClean="0">
                <a:latin typeface="Arial" pitchFamily="34" charset="0"/>
                <a:cs typeface="Arial" pitchFamily="34" charset="0"/>
              </a:rPr>
              <a:t>Szakaszos szállító gépek</a:t>
            </a:r>
          </a:p>
          <a:p>
            <a:pPr marL="1206500" lvl="2" indent="-457200">
              <a:buFont typeface="Wingdings" pitchFamily="2" charset="2"/>
              <a:buChar char="§"/>
            </a:pPr>
            <a:endParaRPr lang="hu-HU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37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Csúszdák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20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95" y="1207062"/>
            <a:ext cx="4362450" cy="25812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64" y="3655500"/>
            <a:ext cx="7343775" cy="8858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695" y="4566390"/>
            <a:ext cx="4814139" cy="22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Csigacsúszda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21</a:t>
            </a:fld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0319"/>
            <a:ext cx="4444844" cy="53825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94" y="375082"/>
            <a:ext cx="37338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Gravitációs szállítócsövek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22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3" y="1200653"/>
            <a:ext cx="7936244" cy="47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Görgősorok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23</a:t>
            </a:fld>
            <a:endParaRPr lang="hu-HU" dirty="0"/>
          </a:p>
        </p:txBody>
      </p:sp>
      <p:pic>
        <p:nvPicPr>
          <p:cNvPr id="20482" name="Picture 2" descr="Képtalálat a következőre: „szállító görgőso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14" y="1196753"/>
            <a:ext cx="66198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284984"/>
            <a:ext cx="6760373" cy="35114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7" y="3284984"/>
            <a:ext cx="7772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Szállítócsigák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24</a:t>
            </a:fld>
            <a:endParaRPr lang="hu-HU" dirty="0"/>
          </a:p>
        </p:txBody>
      </p:sp>
      <p:pic>
        <p:nvPicPr>
          <p:cNvPr id="24578" name="Picture 2" descr="Képtalálat a következőre: „crew conveyor grap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492747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254">
            <a:off x="155357" y="3294728"/>
            <a:ext cx="9144000" cy="3749040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3933056"/>
            <a:ext cx="8172400" cy="2691429"/>
          </a:xfrm>
        </p:spPr>
      </p:pic>
    </p:spTree>
    <p:extLst>
      <p:ext uri="{BB962C8B-B14F-4D97-AF65-F5344CB8AC3E}">
        <p14:creationId xmlns:p14="http://schemas.microsoft.com/office/powerpoint/2010/main" val="11744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Szállítócsigák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25</a:t>
            </a:fld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2141199" y="3358990"/>
                <a:ext cx="4889224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</a:rPr>
                        <m:t>𝑄</m:t>
                      </m:r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60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sz="2400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hu-HU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u-HU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hu-HU" sz="24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hu-HU" sz="24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199" y="3358990"/>
                <a:ext cx="4889224" cy="7961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65104"/>
            <a:ext cx="4032448" cy="147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52" y="1124744"/>
            <a:ext cx="5067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87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Csigaszárnyfajták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26</a:t>
            </a:fld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3518"/>
            <a:ext cx="4392488" cy="490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130548" y="1412776"/>
            <a:ext cx="1793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Csigalemez</a:t>
            </a:r>
            <a:endParaRPr lang="hu-HU" sz="2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10819" y="3140968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Csigaszalag</a:t>
            </a:r>
            <a:endParaRPr lang="hu-HU" sz="2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96175" y="4869160"/>
            <a:ext cx="166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Csigalapát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659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Szállítócsigák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 fontScale="85000" lnSpcReduction="20000"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Előnyei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Rövid szállítási távolság és kis szállítóteljesítmény mellett is gazdaságos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Más technológiai folyamatokkal együtt</a:t>
            </a:r>
          </a:p>
          <a:p>
            <a:pPr lvl="2"/>
            <a:r>
              <a:rPr lang="hu-HU" sz="2300" dirty="0" smtClean="0">
                <a:latin typeface="Arial" pitchFamily="34" charset="0"/>
                <a:cs typeface="Arial" pitchFamily="34" charset="0"/>
              </a:rPr>
              <a:t>Hűtés</a:t>
            </a:r>
          </a:p>
          <a:p>
            <a:pPr lvl="2"/>
            <a:r>
              <a:rPr lang="hu-HU" sz="2300" dirty="0" smtClean="0">
                <a:latin typeface="Arial" pitchFamily="34" charset="0"/>
                <a:cs typeface="Arial" pitchFamily="34" charset="0"/>
              </a:rPr>
              <a:t>Keverés</a:t>
            </a:r>
          </a:p>
          <a:p>
            <a:pPr lvl="2"/>
            <a:r>
              <a:rPr lang="hu-HU" sz="2300" dirty="0" smtClean="0">
                <a:latin typeface="Arial" pitchFamily="34" charset="0"/>
                <a:cs typeface="Arial" pitchFamily="34" charset="0"/>
              </a:rPr>
              <a:t>Nedvesítés</a:t>
            </a:r>
          </a:p>
          <a:p>
            <a:pPr lvl="2"/>
            <a:r>
              <a:rPr lang="hu-HU" sz="2300" dirty="0">
                <a:latin typeface="Arial" pitchFamily="34" charset="0"/>
                <a:cs typeface="Arial" pitchFamily="34" charset="0"/>
              </a:rPr>
              <a:t>A</a:t>
            </a:r>
            <a:r>
              <a:rPr lang="hu-HU" sz="2300" dirty="0" smtClean="0">
                <a:latin typeface="Arial" pitchFamily="34" charset="0"/>
                <a:cs typeface="Arial" pitchFamily="34" charset="0"/>
              </a:rPr>
              <a:t>dagolás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Hátrányai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Beszoruló szemcséket szétroppantja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Az anyagot töri, aprítja</a:t>
            </a:r>
          </a:p>
          <a:p>
            <a:pPr lvl="2"/>
            <a:r>
              <a:rPr lang="hu-HU" sz="2300" dirty="0" smtClean="0">
                <a:latin typeface="Arial" pitchFamily="34" charset="0"/>
                <a:cs typeface="Arial" pitchFamily="34" charset="0"/>
              </a:rPr>
              <a:t>Nő a must szilárd részecske tartalma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A szemcsék közötti átrendeződés, kavarás növeli az energiafogyasztást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Koptató anyagok esetén jelentős kopás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Nagy távolságú és nagy teljesítményű szállításra nem gazdaságos</a:t>
            </a:r>
          </a:p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04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Vibrációs szállítók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28</a:t>
            </a:fld>
            <a:endParaRPr lang="hu-HU" dirty="0"/>
          </a:p>
        </p:txBody>
      </p:sp>
      <p:pic>
        <p:nvPicPr>
          <p:cNvPr id="7172" name="Picture 4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25352"/>
            <a:ext cx="5040560" cy="33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2976"/>
            <a:ext cx="57531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3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Vibrációs szállítók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A szállítást a súrlódás idézi elő</a:t>
            </a:r>
          </a:p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29</a:t>
            </a:fld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6300192" y="1127522"/>
                <a:ext cx="16246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/>
                        </a:rPr>
                        <m:t>𝑎</m:t>
                      </m:r>
                      <m:r>
                        <a:rPr lang="hu-HU" sz="2800" b="0" i="1" smtClean="0">
                          <a:latin typeface="Cambria Math"/>
                        </a:rPr>
                        <m:t>&gt;</m:t>
                      </m:r>
                      <m:r>
                        <a:rPr lang="hu-HU" sz="2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u-HU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800" b="0" i="1" smtClean="0">
                          <a:latin typeface="Cambria Math"/>
                          <a:ea typeface="Cambria Math"/>
                        </a:rPr>
                        <m:t>𝑔</m:t>
                      </m:r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127522"/>
                <a:ext cx="1624676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zövegdoboz 5"/>
          <p:cNvSpPr txBox="1"/>
          <p:nvPr/>
        </p:nvSpPr>
        <p:spPr>
          <a:xfrm>
            <a:off x="3635896" y="2201619"/>
            <a:ext cx="174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Aszimmetria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03648" y="2860538"/>
            <a:ext cx="181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Súrlódási erő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724128" y="2860539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Lengő mozgás</a:t>
            </a:r>
            <a:endParaRPr lang="hu-HU" sz="2400" dirty="0"/>
          </a:p>
        </p:txBody>
      </p:sp>
      <p:cxnSp>
        <p:nvCxnSpPr>
          <p:cNvPr id="10" name="Egyenes összekötő nyíllal 9"/>
          <p:cNvCxnSpPr>
            <a:endCxn id="7" idx="3"/>
          </p:cNvCxnSpPr>
          <p:nvPr/>
        </p:nvCxnSpPr>
        <p:spPr>
          <a:xfrm flipH="1">
            <a:off x="3218440" y="2580183"/>
            <a:ext cx="1065528" cy="511188"/>
          </a:xfrm>
          <a:prstGeom prst="straightConnector1">
            <a:avLst/>
          </a:prstGeom>
          <a:ln w="2857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>
            <a:endCxn id="8" idx="1"/>
          </p:cNvCxnSpPr>
          <p:nvPr/>
        </p:nvCxnSpPr>
        <p:spPr>
          <a:xfrm>
            <a:off x="4716016" y="2580183"/>
            <a:ext cx="1008112" cy="511189"/>
          </a:xfrm>
          <a:prstGeom prst="straightConnector1">
            <a:avLst/>
          </a:prstGeom>
          <a:ln w="2857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44279"/>
            <a:ext cx="4029595" cy="117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88" y="3301737"/>
            <a:ext cx="3877617" cy="13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1695905" y="4524399"/>
            <a:ext cx="142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Rázóvályú</a:t>
            </a:r>
            <a:endParaRPr lang="hu-HU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295750" y="4623519"/>
            <a:ext cx="158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Lengővályú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2681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Hevederes szállítószalag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</a:t>
            </a:fld>
            <a:endParaRPr lang="hu-HU"/>
          </a:p>
        </p:txBody>
      </p:sp>
      <p:pic>
        <p:nvPicPr>
          <p:cNvPr id="1026" name="Picture 2" descr="Képtalálat a következőre: „grape conveyor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74" y="1142307"/>
            <a:ext cx="7416824" cy="52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34" y="1199918"/>
            <a:ext cx="7353300" cy="26765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58" y="4061669"/>
            <a:ext cx="3971925" cy="22479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522" y="3900545"/>
            <a:ext cx="4191000" cy="2771775"/>
          </a:xfrm>
          <a:prstGeom prst="rect">
            <a:avLst/>
          </a:prstGeom>
        </p:spPr>
      </p:pic>
      <p:pic>
        <p:nvPicPr>
          <p:cNvPr id="1028" name="Picture 4" descr="Képtalálat a következőre: „szállítószalag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2" y="4018468"/>
            <a:ext cx="7083223" cy="25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Vibrációs szállítók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Előnyei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Egyszerű szerkezet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Kis helyigény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Alacsony szerkezeti magasság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Alacsony üzemeltetési és karbantartási költség</a:t>
            </a: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Hátrányai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Zajos üzem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Rezgések átadódása más gépegységeknek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Szállítóképesség nagyban függ a szállítandó anyag súrlódási tényezőjétől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Lengő vályú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31</a:t>
            </a:fld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4495"/>
            <a:ext cx="5040560" cy="293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19266"/>
            <a:ext cx="5688632" cy="48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128"/>
            <a:ext cx="5760639" cy="167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Szakaszos szállítógépek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Szállítótartályos szállítás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Konténer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Big-Bag</a:t>
            </a:r>
          </a:p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2900" dirty="0" smtClean="0">
                <a:latin typeface="Arial" pitchFamily="34" charset="0"/>
                <a:cs typeface="Arial" pitchFamily="34" charset="0"/>
              </a:rPr>
              <a:t>Rakodólapos szállítás</a:t>
            </a:r>
            <a:endParaRPr lang="hu-HU" sz="2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Kézi emelővillás targonca(béka)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Gépi targonca</a:t>
            </a:r>
          </a:p>
          <a:p>
            <a:pPr lvl="1"/>
            <a:r>
              <a:rPr lang="hu-HU" sz="2600" dirty="0" smtClean="0">
                <a:latin typeface="Arial" pitchFamily="34" charset="0"/>
                <a:cs typeface="Arial" pitchFamily="34" charset="0"/>
              </a:rPr>
              <a:t>Nagy emelésű targonca</a:t>
            </a:r>
          </a:p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53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Szőlő szállítótartályos szállítása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lvl="1"/>
            <a:endParaRPr lang="hu-H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33</a:t>
            </a:fld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659"/>
            <a:ext cx="3770734" cy="567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2" y="1556792"/>
            <a:ext cx="53721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20797"/>
            <a:ext cx="6268550" cy="3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Rakodólapos szállítás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34</a:t>
            </a:fld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87" y="1160727"/>
            <a:ext cx="6048672" cy="56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6804248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79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Rakodólapos szállítás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35</a:t>
            </a:fld>
            <a:endParaRPr lang="hu-H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156176" cy="40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912768" cy="51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Képtalálat a következőre: „raklapmagasító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73260" cy="53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Kapcsolódó ké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77626"/>
            <a:ext cx="6047556" cy="605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5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>
                <a:latin typeface="Arial" pitchFamily="34" charset="0"/>
                <a:cs typeface="Arial" pitchFamily="34" charset="0"/>
              </a:rPr>
              <a:t>T</a:t>
            </a:r>
            <a:r>
              <a:rPr lang="hu-HU" sz="4000" dirty="0" smtClean="0">
                <a:latin typeface="Arial" pitchFamily="34" charset="0"/>
                <a:cs typeface="Arial" pitchFamily="34" charset="0"/>
              </a:rPr>
              <a:t>argoncák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36</a:t>
            </a:fld>
            <a:endParaRPr lang="hu-HU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5082416" cy="696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7269"/>
            <a:ext cx="719137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5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>
                <a:latin typeface="Arial" pitchFamily="34" charset="0"/>
                <a:cs typeface="Arial" pitchFamily="34" charset="0"/>
              </a:rPr>
              <a:t>T</a:t>
            </a:r>
            <a:r>
              <a:rPr lang="hu-HU" sz="4000" dirty="0" smtClean="0">
                <a:latin typeface="Arial" pitchFamily="34" charset="0"/>
                <a:cs typeface="Arial" pitchFamily="34" charset="0"/>
              </a:rPr>
              <a:t>argoncák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37</a:t>
            </a:fld>
            <a:endParaRPr lang="hu-HU" dirty="0"/>
          </a:p>
        </p:txBody>
      </p:sp>
      <p:pic>
        <p:nvPicPr>
          <p:cNvPr id="3074" name="Picture 2" descr="Képtalálat a következőre: „kézi targonc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5282"/>
            <a:ext cx="5688632" cy="526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kézi targonc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904656" cy="55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éptalálat a következőre: „kézi targonca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ő tevékenységünk közé tartozik a targonca- és takarítógép akkumulátor kereskedelem, javítás, karbantartás és szervizelés az ország egész területén és külföldön is.  Szolgáltatásainkban megbízhat!  http://www.akku-system.hu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124744"/>
            <a:ext cx="623454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28" y="-93068"/>
            <a:ext cx="5082416" cy="696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3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Szállított árú jellege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3200" dirty="0" smtClean="0">
                <a:latin typeface="Arial" pitchFamily="34" charset="0"/>
                <a:cs typeface="Arial" pitchFamily="34" charset="0"/>
              </a:rPr>
              <a:t>Ömlesztett árú</a:t>
            </a:r>
          </a:p>
          <a:p>
            <a:endParaRPr lang="hu-HU" sz="3200" dirty="0" smtClean="0">
              <a:latin typeface="Arial" pitchFamily="34" charset="0"/>
              <a:cs typeface="Arial" pitchFamily="34" charset="0"/>
            </a:endParaRPr>
          </a:p>
          <a:p>
            <a:endParaRPr lang="hu-HU" sz="3200" dirty="0">
              <a:latin typeface="Arial" pitchFamily="34" charset="0"/>
              <a:cs typeface="Arial" pitchFamily="34" charset="0"/>
            </a:endParaRPr>
          </a:p>
          <a:p>
            <a:endParaRPr lang="hu-HU" sz="3200" dirty="0" smtClean="0">
              <a:latin typeface="Arial" pitchFamily="34" charset="0"/>
              <a:cs typeface="Arial" pitchFamily="34" charset="0"/>
            </a:endParaRPr>
          </a:p>
          <a:p>
            <a:endParaRPr lang="hu-HU" sz="3200" dirty="0">
              <a:latin typeface="Arial" pitchFamily="34" charset="0"/>
              <a:cs typeface="Arial" pitchFamily="34" charset="0"/>
            </a:endParaRPr>
          </a:p>
          <a:p>
            <a:r>
              <a:rPr lang="hu-HU" sz="3200" dirty="0" smtClean="0">
                <a:latin typeface="Arial" pitchFamily="34" charset="0"/>
                <a:cs typeface="Arial" pitchFamily="34" charset="0"/>
              </a:rPr>
              <a:t>Darabárú szállítás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56" y="1725593"/>
            <a:ext cx="7550044" cy="20627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28" y="4437112"/>
            <a:ext cx="6408712" cy="21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Szállított anyaghalmaz keresztmetszete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r>
              <a:rPr lang="hu-HU" sz="3200" dirty="0" smtClean="0">
                <a:latin typeface="Arial" pitchFamily="34" charset="0"/>
                <a:cs typeface="Arial" pitchFamily="34" charset="0"/>
              </a:rPr>
              <a:t>Ömlesztett árú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56" y="1725593"/>
            <a:ext cx="7550044" cy="20627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126119"/>
            <a:ext cx="2617144" cy="180876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760" y="5064501"/>
            <a:ext cx="3523949" cy="63731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384" y="4132304"/>
            <a:ext cx="4320480" cy="62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1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éptalálat a következőre: „grape conveyo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534"/>
            <a:ext cx="8254710" cy="55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Szállított árú jellege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3200" dirty="0" smtClean="0">
              <a:latin typeface="Arial" pitchFamily="34" charset="0"/>
              <a:cs typeface="Arial" pitchFamily="34" charset="0"/>
            </a:endParaRPr>
          </a:p>
          <a:p>
            <a:endParaRPr lang="hu-HU" sz="3200" dirty="0">
              <a:latin typeface="Arial" pitchFamily="34" charset="0"/>
              <a:cs typeface="Arial" pitchFamily="34" charset="0"/>
            </a:endParaRPr>
          </a:p>
          <a:p>
            <a:endParaRPr lang="hu-HU" sz="3200" dirty="0" smtClean="0">
              <a:latin typeface="Arial" pitchFamily="34" charset="0"/>
              <a:cs typeface="Arial" pitchFamily="34" charset="0"/>
            </a:endParaRPr>
          </a:p>
          <a:p>
            <a:endParaRPr lang="hu-H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6</a:t>
            </a:fld>
            <a:endParaRPr lang="hu-HU"/>
          </a:p>
        </p:txBody>
      </p:sp>
      <p:pic>
        <p:nvPicPr>
          <p:cNvPr id="2050" name="Picture 2" descr="Képtalálat a következőre: „grape conveyo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6" y="1261091"/>
            <a:ext cx="7396286" cy="56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Hevederes szállítószalag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 lnSpcReduction="10000"/>
          </a:bodyPr>
          <a:lstStyle/>
          <a:p>
            <a:r>
              <a:rPr lang="hu-HU" sz="3200" dirty="0" smtClean="0">
                <a:latin typeface="Arial" pitchFamily="34" charset="0"/>
                <a:cs typeface="Arial" pitchFamily="34" charset="0"/>
              </a:rPr>
              <a:t>Előnyei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Egyszerű szerkezet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Nagy szállítóképesség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Kis energiaszükséglet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Zajtalan üzem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Szalagtávolság (egytől- több száz méterig)</a:t>
            </a:r>
            <a:endParaRPr lang="hu-HU" sz="3200" dirty="0">
              <a:latin typeface="Arial" pitchFamily="34" charset="0"/>
              <a:cs typeface="Arial" pitchFamily="34" charset="0"/>
            </a:endParaRPr>
          </a:p>
          <a:p>
            <a:r>
              <a:rPr lang="hu-HU" sz="3200" dirty="0" smtClean="0">
                <a:latin typeface="Arial" pitchFamily="34" charset="0"/>
                <a:cs typeface="Arial" pitchFamily="34" charset="0"/>
              </a:rPr>
              <a:t>Hátrányai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Lejtős szállítás szöge korlátozott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Magasság eléréshez nagy hossz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</a:rPr>
              <a:t>Hőm. Érzékeny &lt;60° </a:t>
            </a:r>
            <a:r>
              <a:rPr lang="hu-HU" sz="29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hőálló heveder</a:t>
            </a:r>
          </a:p>
          <a:p>
            <a:pPr lvl="1"/>
            <a:r>
              <a:rPr lang="hu-HU" sz="29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Poralakú árú esetén erősen porzik</a:t>
            </a:r>
            <a:endParaRPr lang="hu-HU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83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Hevederes szállítószalag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8</a:t>
            </a:fld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1" y="2996952"/>
            <a:ext cx="4248150" cy="237172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230" y="1692077"/>
            <a:ext cx="43053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4000" dirty="0" smtClean="0">
                <a:latin typeface="Arial" pitchFamily="34" charset="0"/>
                <a:cs typeface="Arial" pitchFamily="34" charset="0"/>
              </a:rPr>
              <a:t>Hevederes szállítószalag</a:t>
            </a:r>
            <a:endParaRPr lang="hu-H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endParaRPr lang="hu-HU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9</a:t>
            </a:fld>
            <a:endParaRPr lang="hu-HU"/>
          </a:p>
        </p:txBody>
      </p:sp>
      <p:pic>
        <p:nvPicPr>
          <p:cNvPr id="4098" name="Picture 2" descr="Képtalálat a következőre: „szállítószalag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7" y="1248541"/>
            <a:ext cx="7763329" cy="48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6536"/>
            <a:ext cx="5138649" cy="54726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482" y="1666580"/>
            <a:ext cx="4007518" cy="22342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840" y="4077072"/>
            <a:ext cx="3592296" cy="50425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" y="1396536"/>
            <a:ext cx="195262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TM02892315[[fn=Szálak]]</Template>
  <TotalTime>10696</TotalTime>
  <Words>496</Words>
  <Application>Microsoft Office PowerPoint</Application>
  <PresentationFormat>Diavetítés a képernyőre (4:3 oldalarány)</PresentationFormat>
  <Paragraphs>221</Paragraphs>
  <Slides>37</Slides>
  <Notes>36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HDOfficeLightV0</vt:lpstr>
      <vt:lpstr>Szállítás és anyagmozgatás gépei</vt:lpstr>
      <vt:lpstr>Szállítás és anyagmozgatás gépei</vt:lpstr>
      <vt:lpstr>Hevederes szállítószalag</vt:lpstr>
      <vt:lpstr>Szállított árú jellege</vt:lpstr>
      <vt:lpstr>Szállított anyaghalmaz keresztmetszete</vt:lpstr>
      <vt:lpstr>Szállított árú jellege</vt:lpstr>
      <vt:lpstr>Hevederes szállítószalag</vt:lpstr>
      <vt:lpstr>Hevederes szállítószalag</vt:lpstr>
      <vt:lpstr>Hevederes szállítószalag</vt:lpstr>
      <vt:lpstr>Kaparóláncos szállító</vt:lpstr>
      <vt:lpstr>Serleges elevátor</vt:lpstr>
      <vt:lpstr>Serleges elevátor vonóelemei</vt:lpstr>
      <vt:lpstr>Serleges elevátor</vt:lpstr>
      <vt:lpstr>Láncvonóelemes szállítógépek</vt:lpstr>
      <vt:lpstr>Függőkonvejor</vt:lpstr>
      <vt:lpstr>Függőkonvejor kialakítása</vt:lpstr>
      <vt:lpstr>Függőkonvejor szállítási kapacitása</vt:lpstr>
      <vt:lpstr>Gravitációs szállítók</vt:lpstr>
      <vt:lpstr>Gravitációs szállítók</vt:lpstr>
      <vt:lpstr>Csúszdák</vt:lpstr>
      <vt:lpstr>Csigacsúszda</vt:lpstr>
      <vt:lpstr>Gravitációs szállítócsövek</vt:lpstr>
      <vt:lpstr>Görgősorok</vt:lpstr>
      <vt:lpstr>Szállítócsigák</vt:lpstr>
      <vt:lpstr>Szállítócsigák</vt:lpstr>
      <vt:lpstr>Csigaszárnyfajták</vt:lpstr>
      <vt:lpstr>Szállítócsigák</vt:lpstr>
      <vt:lpstr>Vibrációs szállítók</vt:lpstr>
      <vt:lpstr>Vibrációs szállítók</vt:lpstr>
      <vt:lpstr>Vibrációs szállítók</vt:lpstr>
      <vt:lpstr>Lengő vályú</vt:lpstr>
      <vt:lpstr>Szakaszos szállítógépek</vt:lpstr>
      <vt:lpstr>Szőlő szállítótartályos szállítása</vt:lpstr>
      <vt:lpstr>Rakodólapos szállítás</vt:lpstr>
      <vt:lpstr>Rakodólapos szállítás</vt:lpstr>
      <vt:lpstr>Targoncák</vt:lpstr>
      <vt:lpstr>Targoncák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Gépi rendszerek I.</dc:title>
  <dc:creator>Gyula</dc:creator>
  <cp:lastModifiedBy>Gyula</cp:lastModifiedBy>
  <cp:revision>431</cp:revision>
  <cp:lastPrinted>2017-09-05T16:37:45Z</cp:lastPrinted>
  <dcterms:created xsi:type="dcterms:W3CDTF">2017-07-04T19:51:21Z</dcterms:created>
  <dcterms:modified xsi:type="dcterms:W3CDTF">2018-12-01T14:17:51Z</dcterms:modified>
</cp:coreProperties>
</file>