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258" r:id="rId2"/>
    <p:sldId id="260" r:id="rId3"/>
    <p:sldId id="256" r:id="rId4"/>
    <p:sldId id="261" r:id="rId5"/>
    <p:sldId id="262" r:id="rId6"/>
    <p:sldId id="263" r:id="rId7"/>
    <p:sldId id="267" r:id="rId8"/>
    <p:sldId id="268" r:id="rId9"/>
    <p:sldId id="270" r:id="rId10"/>
    <p:sldId id="264" r:id="rId11"/>
    <p:sldId id="269" r:id="rId12"/>
    <p:sldId id="274" r:id="rId13"/>
    <p:sldId id="275" r:id="rId14"/>
    <p:sldId id="276" r:id="rId15"/>
    <p:sldId id="277" r:id="rId16"/>
    <p:sldId id="265" r:id="rId17"/>
    <p:sldId id="271" r:id="rId18"/>
    <p:sldId id="273" r:id="rId19"/>
    <p:sldId id="272" r:id="rId20"/>
    <p:sldId id="266" r:id="rId21"/>
    <p:sldId id="279" r:id="rId22"/>
    <p:sldId id="284" r:id="rId23"/>
    <p:sldId id="288" r:id="rId24"/>
    <p:sldId id="285" r:id="rId25"/>
    <p:sldId id="287" r:id="rId26"/>
    <p:sldId id="286" r:id="rId27"/>
    <p:sldId id="280" r:id="rId28"/>
    <p:sldId id="281" r:id="rId29"/>
    <p:sldId id="282" r:id="rId30"/>
    <p:sldId id="283" r:id="rId31"/>
    <p:sldId id="289" r:id="rId32"/>
    <p:sldId id="290" r:id="rId33"/>
    <p:sldId id="291" r:id="rId34"/>
    <p:sldId id="293" r:id="rId35"/>
    <p:sldId id="294" r:id="rId36"/>
    <p:sldId id="278" r:id="rId37"/>
    <p:sldId id="257" r:id="rId38"/>
    <p:sldId id="295" r:id="rId39"/>
    <p:sldId id="296" r:id="rId40"/>
    <p:sldId id="297" r:id="rId41"/>
    <p:sldId id="298" r:id="rId42"/>
    <p:sldId id="303" r:id="rId43"/>
    <p:sldId id="305" r:id="rId44"/>
    <p:sldId id="308" r:id="rId45"/>
    <p:sldId id="299" r:id="rId46"/>
    <p:sldId id="307" r:id="rId47"/>
    <p:sldId id="300" r:id="rId48"/>
    <p:sldId id="309" r:id="rId49"/>
    <p:sldId id="310" r:id="rId50"/>
    <p:sldId id="311" r:id="rId51"/>
    <p:sldId id="312" r:id="rId52"/>
    <p:sldId id="313" r:id="rId53"/>
    <p:sldId id="316" r:id="rId54"/>
    <p:sldId id="320" r:id="rId55"/>
    <p:sldId id="321" r:id="rId56"/>
    <p:sldId id="322" r:id="rId57"/>
    <p:sldId id="323" r:id="rId58"/>
    <p:sldId id="314" r:id="rId59"/>
    <p:sldId id="318" r:id="rId60"/>
    <p:sldId id="317" r:id="rId61"/>
    <p:sldId id="315" r:id="rId62"/>
    <p:sldId id="324" r:id="rId63"/>
    <p:sldId id="328" r:id="rId64"/>
    <p:sldId id="329" r:id="rId65"/>
    <p:sldId id="330" r:id="rId66"/>
    <p:sldId id="301" r:id="rId67"/>
    <p:sldId id="302" r:id="rId68"/>
    <p:sldId id="306" r:id="rId69"/>
    <p:sldId id="325" r:id="rId70"/>
    <p:sldId id="331" r:id="rId71"/>
    <p:sldId id="332" r:id="rId72"/>
    <p:sldId id="333" r:id="rId73"/>
    <p:sldId id="334" r:id="rId74"/>
    <p:sldId id="339" r:id="rId75"/>
    <p:sldId id="372" r:id="rId76"/>
    <p:sldId id="335" r:id="rId77"/>
    <p:sldId id="336" r:id="rId78"/>
    <p:sldId id="337" r:id="rId79"/>
    <p:sldId id="340" r:id="rId80"/>
    <p:sldId id="338" r:id="rId81"/>
    <p:sldId id="327" r:id="rId82"/>
    <p:sldId id="341" r:id="rId83"/>
    <p:sldId id="342" r:id="rId84"/>
    <p:sldId id="343" r:id="rId85"/>
    <p:sldId id="344" r:id="rId86"/>
    <p:sldId id="345" r:id="rId87"/>
    <p:sldId id="346" r:id="rId88"/>
    <p:sldId id="351" r:id="rId89"/>
    <p:sldId id="347" r:id="rId90"/>
    <p:sldId id="348" r:id="rId91"/>
    <p:sldId id="385" r:id="rId92"/>
    <p:sldId id="349" r:id="rId93"/>
    <p:sldId id="366" r:id="rId94"/>
    <p:sldId id="371" r:id="rId95"/>
    <p:sldId id="370" r:id="rId96"/>
    <p:sldId id="350" r:id="rId97"/>
    <p:sldId id="352" r:id="rId98"/>
    <p:sldId id="353" r:id="rId99"/>
    <p:sldId id="354" r:id="rId100"/>
    <p:sldId id="376" r:id="rId101"/>
    <p:sldId id="355" r:id="rId102"/>
    <p:sldId id="369" r:id="rId103"/>
    <p:sldId id="377" r:id="rId104"/>
    <p:sldId id="375" r:id="rId105"/>
    <p:sldId id="378" r:id="rId106"/>
    <p:sldId id="379" r:id="rId107"/>
    <p:sldId id="356" r:id="rId108"/>
    <p:sldId id="357" r:id="rId109"/>
    <p:sldId id="358" r:id="rId110"/>
    <p:sldId id="359" r:id="rId111"/>
    <p:sldId id="380" r:id="rId112"/>
    <p:sldId id="360" r:id="rId113"/>
    <p:sldId id="361" r:id="rId114"/>
    <p:sldId id="367" r:id="rId115"/>
    <p:sldId id="362" r:id="rId116"/>
    <p:sldId id="368" r:id="rId117"/>
    <p:sldId id="373" r:id="rId118"/>
    <p:sldId id="363" r:id="rId119"/>
    <p:sldId id="364" r:id="rId120"/>
    <p:sldId id="365" r:id="rId121"/>
    <p:sldId id="382" r:id="rId122"/>
    <p:sldId id="384" r:id="rId123"/>
    <p:sldId id="383" r:id="rId124"/>
    <p:sldId id="374" r:id="rId125"/>
    <p:sldId id="381" r:id="rId126"/>
    <p:sldId id="259" r:id="rId1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F82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7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120968-DD87-40A9-8888-675554F53F0D}" type="doc">
      <dgm:prSet loTypeId="urn:microsoft.com/office/officeart/2005/8/layout/cycle5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A85A53-C07A-4FC7-AE2C-92A3D7532FB2}">
      <dgm:prSet phldrT="[Szöveg]"/>
      <dgm:spPr/>
      <dgm:t>
        <a:bodyPr/>
        <a:lstStyle/>
        <a:p>
          <a:r>
            <a:rPr lang="hu-HU" dirty="0" smtClean="0"/>
            <a:t>Csúcsidős nappali időszak</a:t>
          </a:r>
          <a:endParaRPr lang="hu-HU" dirty="0"/>
        </a:p>
      </dgm:t>
    </dgm:pt>
    <dgm:pt modelId="{E1FAFE49-3C94-4F51-A3E5-A42F052D0749}" type="parTrans" cxnId="{8AF86746-4053-498D-A204-92F98CB816BA}">
      <dgm:prSet/>
      <dgm:spPr/>
      <dgm:t>
        <a:bodyPr/>
        <a:lstStyle/>
        <a:p>
          <a:endParaRPr lang="hu-HU"/>
        </a:p>
      </dgm:t>
    </dgm:pt>
    <dgm:pt modelId="{A978A87F-64F6-40F2-923A-5CDF99AD238A}" type="sibTrans" cxnId="{8AF86746-4053-498D-A204-92F98CB816BA}">
      <dgm:prSet/>
      <dgm:spPr>
        <a:ln w="63500" cap="rnd">
          <a:solidFill>
            <a:schemeClr val="tx2">
              <a:lumMod val="60000"/>
              <a:lumOff val="40000"/>
            </a:schemeClr>
          </a:solidFill>
          <a:miter lim="800000"/>
          <a:headEnd type="none"/>
        </a:ln>
      </dgm:spPr>
      <dgm:t>
        <a:bodyPr/>
        <a:lstStyle/>
        <a:p>
          <a:endParaRPr lang="hu-HU"/>
        </a:p>
      </dgm:t>
    </dgm:pt>
    <dgm:pt modelId="{9BC3B572-CBCC-4D99-958C-82CBB1D65384}">
      <dgm:prSet phldrT="[Szöveg]"/>
      <dgm:spPr/>
      <dgm:t>
        <a:bodyPr/>
        <a:lstStyle/>
        <a:p>
          <a:r>
            <a:rPr lang="hu-HU" dirty="0" smtClean="0"/>
            <a:t>Csúcsidőn kívüli éjszakai időszak</a:t>
          </a:r>
          <a:endParaRPr lang="hu-HU" dirty="0"/>
        </a:p>
      </dgm:t>
    </dgm:pt>
    <dgm:pt modelId="{6C4A2178-5C7A-4096-828E-107A35947299}" type="parTrans" cxnId="{7C935A42-A207-442C-A6BE-FD56CBF0C132}">
      <dgm:prSet/>
      <dgm:spPr/>
      <dgm:t>
        <a:bodyPr/>
        <a:lstStyle/>
        <a:p>
          <a:endParaRPr lang="hu-HU"/>
        </a:p>
      </dgm:t>
    </dgm:pt>
    <dgm:pt modelId="{A2CB46F8-DBB4-4654-A6C2-A714B0655C11}" type="sibTrans" cxnId="{7C935A42-A207-442C-A6BE-FD56CBF0C132}">
      <dgm:prSet/>
      <dgm:spPr>
        <a:ln w="63500" cap="rnd">
          <a:solidFill>
            <a:srgbClr val="C00000"/>
          </a:solidFill>
          <a:miter lim="800000"/>
          <a:headEnd type="none"/>
        </a:ln>
      </dgm:spPr>
      <dgm:t>
        <a:bodyPr/>
        <a:lstStyle/>
        <a:p>
          <a:endParaRPr lang="hu-HU"/>
        </a:p>
      </dgm:t>
    </dgm:pt>
    <dgm:pt modelId="{0F4F1AF2-C386-49D1-A845-812B95FC9285}" type="pres">
      <dgm:prSet presAssocID="{D1120968-DD87-40A9-8888-675554F53F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D43686D0-B75A-4EC3-B0DE-B36CED024926}" type="pres">
      <dgm:prSet presAssocID="{A9A85A53-C07A-4FC7-AE2C-92A3D7532FB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5C7DB2-5BEE-44B5-96C0-87F99B0A5C05}" type="pres">
      <dgm:prSet presAssocID="{A9A85A53-C07A-4FC7-AE2C-92A3D7532FB2}" presName="spNode" presStyleCnt="0"/>
      <dgm:spPr/>
    </dgm:pt>
    <dgm:pt modelId="{B0D7E304-DC19-4031-A1F8-B22D9C37D293}" type="pres">
      <dgm:prSet presAssocID="{A978A87F-64F6-40F2-923A-5CDF99AD238A}" presName="sibTrans" presStyleLbl="sibTrans1D1" presStyleIdx="0" presStyleCnt="2"/>
      <dgm:spPr/>
      <dgm:t>
        <a:bodyPr/>
        <a:lstStyle/>
        <a:p>
          <a:endParaRPr lang="hu-HU"/>
        </a:p>
      </dgm:t>
    </dgm:pt>
    <dgm:pt modelId="{D73E2AD3-6084-4BD7-9EB1-6F58B57A94EC}" type="pres">
      <dgm:prSet presAssocID="{9BC3B572-CBCC-4D99-958C-82CBB1D6538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FB2C08C-65F4-40D7-9F96-A410D13009BB}" type="pres">
      <dgm:prSet presAssocID="{9BC3B572-CBCC-4D99-958C-82CBB1D65384}" presName="spNode" presStyleCnt="0"/>
      <dgm:spPr/>
    </dgm:pt>
    <dgm:pt modelId="{8AEDD0C4-1171-4264-A0F5-C3D80141E1CC}" type="pres">
      <dgm:prSet presAssocID="{A2CB46F8-DBB4-4654-A6C2-A714B0655C11}" presName="sibTrans" presStyleLbl="sibTrans1D1" presStyleIdx="1" presStyleCnt="2"/>
      <dgm:spPr/>
      <dgm:t>
        <a:bodyPr/>
        <a:lstStyle/>
        <a:p>
          <a:endParaRPr lang="hu-HU"/>
        </a:p>
      </dgm:t>
    </dgm:pt>
  </dgm:ptLst>
  <dgm:cxnLst>
    <dgm:cxn modelId="{0E5A6087-744F-4FDD-B52E-A43606C1B2F2}" type="presOf" srcId="{A9A85A53-C07A-4FC7-AE2C-92A3D7532FB2}" destId="{D43686D0-B75A-4EC3-B0DE-B36CED024926}" srcOrd="0" destOrd="0" presId="urn:microsoft.com/office/officeart/2005/8/layout/cycle5"/>
    <dgm:cxn modelId="{7A9A875C-6F41-4CE4-89C2-BBEF6AADBDD8}" type="presOf" srcId="{A978A87F-64F6-40F2-923A-5CDF99AD238A}" destId="{B0D7E304-DC19-4031-A1F8-B22D9C37D293}" srcOrd="0" destOrd="0" presId="urn:microsoft.com/office/officeart/2005/8/layout/cycle5"/>
    <dgm:cxn modelId="{0FED19C7-D006-4470-88A3-79399825F3CC}" type="presOf" srcId="{D1120968-DD87-40A9-8888-675554F53F0D}" destId="{0F4F1AF2-C386-49D1-A845-812B95FC9285}" srcOrd="0" destOrd="0" presId="urn:microsoft.com/office/officeart/2005/8/layout/cycle5"/>
    <dgm:cxn modelId="{DB041262-95FF-40EB-808F-40AF999E21AD}" type="presOf" srcId="{9BC3B572-CBCC-4D99-958C-82CBB1D65384}" destId="{D73E2AD3-6084-4BD7-9EB1-6F58B57A94EC}" srcOrd="0" destOrd="0" presId="urn:microsoft.com/office/officeart/2005/8/layout/cycle5"/>
    <dgm:cxn modelId="{8AF86746-4053-498D-A204-92F98CB816BA}" srcId="{D1120968-DD87-40A9-8888-675554F53F0D}" destId="{A9A85A53-C07A-4FC7-AE2C-92A3D7532FB2}" srcOrd="0" destOrd="0" parTransId="{E1FAFE49-3C94-4F51-A3E5-A42F052D0749}" sibTransId="{A978A87F-64F6-40F2-923A-5CDF99AD238A}"/>
    <dgm:cxn modelId="{7C935A42-A207-442C-A6BE-FD56CBF0C132}" srcId="{D1120968-DD87-40A9-8888-675554F53F0D}" destId="{9BC3B572-CBCC-4D99-958C-82CBB1D65384}" srcOrd="1" destOrd="0" parTransId="{6C4A2178-5C7A-4096-828E-107A35947299}" sibTransId="{A2CB46F8-DBB4-4654-A6C2-A714B0655C11}"/>
    <dgm:cxn modelId="{9E4ABE54-24C9-42A5-A910-82A3469F76A9}" type="presOf" srcId="{A2CB46F8-DBB4-4654-A6C2-A714B0655C11}" destId="{8AEDD0C4-1171-4264-A0F5-C3D80141E1CC}" srcOrd="0" destOrd="0" presId="urn:microsoft.com/office/officeart/2005/8/layout/cycle5"/>
    <dgm:cxn modelId="{A8D8745D-2897-42AA-B087-1916AB5148EB}" type="presParOf" srcId="{0F4F1AF2-C386-49D1-A845-812B95FC9285}" destId="{D43686D0-B75A-4EC3-B0DE-B36CED024926}" srcOrd="0" destOrd="0" presId="urn:microsoft.com/office/officeart/2005/8/layout/cycle5"/>
    <dgm:cxn modelId="{89BFAC6C-7DCC-4BDA-8829-8F1F7C66B7E3}" type="presParOf" srcId="{0F4F1AF2-C386-49D1-A845-812B95FC9285}" destId="{4A5C7DB2-5BEE-44B5-96C0-87F99B0A5C05}" srcOrd="1" destOrd="0" presId="urn:microsoft.com/office/officeart/2005/8/layout/cycle5"/>
    <dgm:cxn modelId="{AC49146B-FCD8-4DFF-8DE9-20E5DA187B43}" type="presParOf" srcId="{0F4F1AF2-C386-49D1-A845-812B95FC9285}" destId="{B0D7E304-DC19-4031-A1F8-B22D9C37D293}" srcOrd="2" destOrd="0" presId="urn:microsoft.com/office/officeart/2005/8/layout/cycle5"/>
    <dgm:cxn modelId="{139E4843-388A-45DD-917A-F3067F65279B}" type="presParOf" srcId="{0F4F1AF2-C386-49D1-A845-812B95FC9285}" destId="{D73E2AD3-6084-4BD7-9EB1-6F58B57A94EC}" srcOrd="3" destOrd="0" presId="urn:microsoft.com/office/officeart/2005/8/layout/cycle5"/>
    <dgm:cxn modelId="{F6D47BE1-8C5A-4ECC-9A56-0BF718A91A53}" type="presParOf" srcId="{0F4F1AF2-C386-49D1-A845-812B95FC9285}" destId="{7FB2C08C-65F4-40D7-9F96-A410D13009BB}" srcOrd="4" destOrd="0" presId="urn:microsoft.com/office/officeart/2005/8/layout/cycle5"/>
    <dgm:cxn modelId="{50949BA8-590E-4A5A-BF17-0A2CCA38A705}" type="presParOf" srcId="{0F4F1AF2-C386-49D1-A845-812B95FC9285}" destId="{8AEDD0C4-1171-4264-A0F5-C3D80141E1CC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0.wmf"/><Relationship Id="rId5" Type="http://schemas.openxmlformats.org/officeDocument/2006/relationships/image" Target="../media/image12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522A8-BE34-4361-966D-87F030CBDFFF}" type="datetimeFigureOut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DE2AE-084A-4F0F-99E9-7A24BF8FCE5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0211-D690-4ACD-BA2C-E413D60089B3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FB8C-A1E3-4270-AD72-7C15394A2462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145B-5637-4E5B-AE2F-1BDBFBDEB81E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813D-D3BA-47F9-8900-4C7EA6C9B83B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1FC1-5229-404E-91A2-04053774CF7D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C7C3-E132-4730-903A-4621DCECCC22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8A3BF-566C-41F6-B272-0EC891499F18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8A8B-B940-4F5B-9797-E33F077162C7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97E4-13EF-4DCE-9AAE-22A1686FBF12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1542-C579-40D4-B834-3BB0511E5D23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C515-A501-40F7-8A46-84B5C5EEFA32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A2398-FB66-4AC1-B58F-ABECE058B857}" type="datetime1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8B8AC-1545-45DB-9B3C-5B3C3D692D7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24.bin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/>
          <a:lstStyle/>
          <a:p>
            <a:r>
              <a:rPr lang="hu-HU" dirty="0" smtClean="0"/>
              <a:t>ÁLTALÁNOS GÉPTAN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971600" y="620688"/>
            <a:ext cx="7272808" cy="590465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347864" y="5301208"/>
            <a:ext cx="256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Előadó: </a:t>
            </a:r>
            <a:r>
              <a:rPr lang="hu-HU" b="1" i="1" dirty="0" smtClean="0"/>
              <a:t>Dr. Fazekas Lajos</a:t>
            </a:r>
            <a:endParaRPr lang="hu-HU" b="1" i="1" dirty="0"/>
          </a:p>
        </p:txBody>
      </p:sp>
      <p:sp>
        <p:nvSpPr>
          <p:cNvPr id="1028" name="AutoShape 4" descr="data:image/jpeg;base64,/9j/4AAQSkZJRgABAQAAAQABAAD/2wCEAAkGBhQSEBQUExQUFRQUGBcUGRUYGBYdFxYaFhgXFxcUHhgXGyYeGBolGRUYHy8iIycqLS4sGCAxNTAqNSYsLCkBCQoKDgwOGg8PGiofHyUpLS01LDUsLiwtLTUpLC8sKiwtKSwsKSwsLCkpLCksLTUpLCwsLyksLCopLCwpMSkpLP/AABEIAKAAoAMBIgACEQEDEQH/xAAcAAEAAwADAQEAAAAAAAAAAAAABQYHAQQIAwL/xABJEAABAwIBBwYKCAQDCQAAAAABAAIDBBEFBhIhMUFRYQcTInGBkRQWMlNVkqGx0dIVFyNCUmKCkzNDcvA0weEkY4OUorKzwtP/xAAbAQEAAgMBAQAAAAAAAAAAAAAAAQUDBAYCB//EAC0RAAIBAwIFAQgDAQAAAAAAAAABAgMEERIxBRMUIUFRMlJTYaGx4fAVkcEj/9oADAMBAAIRAxEAPwDb0RFBAREQBERAEREAJXwmrGt1kDrNl08VrywAMF3uIawbyd/AAFx4ArHcvOWV0U3g1MyGZsJLZJZWBwe8aHZrb2DRpF1JJuEdQCvqCswyTy7jqaRs8bRHzbhFUQg3EWf/AA5WjZGXaOGnctAw+szgOoIDvoiKCAiIgCIiAIiIAiIgCIiAIiIAvlNLYL6lQOO1d/s87MzgXPfe3Nxt0ySX2WFgOLggKRykZY+C0r5mutNMHU9ML6Q3VNU8NjWngN6xHJfJmWvmMcdhZrnucdTQNV+JNh2rt5fZUGvrXSNFoWDmoWfhjZ5OjZe9+22xa5yeZK+BUgDwOeks+Th+FnYPaTuWhf3itKery9jYoUuZLHgyjInHjhteRO080/Op6mI7WO6LtG9p09+9b3gNUYZDA52dmhro33uJIX3MUl9ugZp4tJ2i+XcsGSdiKyMaHWZKLajqbJ22sexd7k3yidVUog0uqqEOfEBa81Obc5BpGtugt6gs9rcRuKSqRPFSGiWDdoJrhfVQOAYq2SNrmm4cAQdljYg+1ToN1smM5REUEBERAEREAREQBERAERcONggOvW1IY0kmwAJPCwJ7tCxbldyr5qn5htxNWgOffyo6Zt+bjO5znEuPatHymxVjQ8ym0EDefm4tHkRDeXuA7BxXmnFK+bE690ls6WofoaNTb6GsB3NaAOwlMpbnpLLwWPknyY8IqPCHi8cBuL6nSa2j9Pldy2u6isDweOhpGxNPQjaXOdvNrvf7z1CyxOt5Ra10r3MqJWtc5xa0EWa0klrRo2CwXKVKNTitWUoPEY9kWcZK2gk9zeq6jbNG+N4uyRpYRwdoPbq9m5YBOybCMTBYenA/PY7Y9h1djm3B7VoHJRW1dSZZp55HxN+za11rOdrJ1bBb1l3OVXJbwmm59jby04J0a3R/eb2HSO1erGfQ3Lt5vKf3Iqx51PWkWXBMVjzo5Yf8NVgzRbo3/wA6A7AQbuHDO3K/0U+c0LzryT45n5+HPeG86eeppHfyqhg0dQc0EH/O62fJnF89oDgWvaS1zDra5ps5p7dvC+1dVsVhbEX5Y66/SggIiIAiIgCIiAIiIAo/F68RsLjqA1DWTqDRxJ0dq70jrBUTLHKYU0UtS+xZTkNY3WJalwOa3+lnlHjf8KkkzblkynLQ2gDumSJ6og/fcLsh6mNzfYv1yO5L2DqyQa7si0dj3jt6I7d6ouA4VLiVdmucXOkcZJZNwvd7zx2DiQvQtHSMijbHGA1jAGtA1ADUqHjN5y6fKju/sb1pS1PUyv8AKPivMYbOQek8CIf8Q2P/AE3Xn6GIucGtFy4gAbySAAtR5bMX0wUw2Xmd1m7WDuzj+oKC5Jsn+freccLx04zzuLvuD2E/pXrhqVrZc2fzf+Ii4/6VdKNeyXwMUlJFCNbW3cd73aXnv0dilS26IuPqVHObm928lrGKUcGC8oGTrqCtz4gWRvIkic37hBF2g7C1wuOBatVyfynFTFDXNzQZS2CqaL9CcdGOS19DXiw9XToXZyxyZbXUrojYPHSjd+F4va/AjQf9Fk3J5lF4FVvgqLinqAaeoadGZrAk4FhJ07idy7jhl31NHv7S3Ka5pcuXbY9MYZV5wCkFSMn6t8Uj4JCC+I2ztj2mxjl6nN1nfnBXSGTOCtDWP2iIoICIiAIiIAiL5TyWCAjcarSAGsF5HuDGDib6T+UaXHqXnflZynE9S2mhN4KTOYD5yU/xpTvu4H271pXKNlj4LSPmabTT59PTDaG6p6gdtgD1b1lPJrkt4ZV5zweZhs99/vOvdrNO86TwB3rxVqxpQc5bIyQjqkkaLyYZK+C0vOPH209nHe1n3W9e08SrmFzdRuUeJ+DUk822ONxb/VqZ16Svn9SpO7r6vLZdxSpwMHy7xXwjEJ3g3aH823+lnRHuJ7VsPJzgHglCwOFpJftX8M7yW9jbLIcg8ANZXRsd5DTzsnFrTe3aSB2rcceynp6NpdPIGnWGDS93Uwae+w4roOLSemFpSWX2+ho22MupIlV8Yaxj3Pa1zXOYQHAG5aSLgHcbbFi2VHKtUVBLIPsIjo0H7Rw4vGlvU3vWicmOGmLDoyfKmJmPU7Vr4AKpr8NdtQ5lV9/CNqFxzJaUi1lZFyv5K5kjauMdGSzZeD9TX/qAseI4rXV1sUw5lRC+GQXZIC0jb1jcQdIK17C7dtVUvHk9VqfMhgpGQmU5qqMOcS6qw9tnC+mWlcR07a3Oitfs/MtawTEA9oINwRo6tnXosvM9DVzYNigdYkwvs4bJInaxb8zdPA9S2/BK5kUjRGb087RPTu2c27XFwLCbW3Ebjb6BGSaTXkpGsPBoQKL4Uk2cF91J5CIiAIiIAVAY5VZxETXZpfcude3Nxt/iScNGgcXKWrqkMaSTYAEk7rab9SxvlbysMFNzI0VFa0F++KmaTmR8C83J7eCkkzjLnKJ2JV5MQPNttBTxi+hjTZmjYXXB7eC2fJHJ5tHSRwjyrB0jt7z5XcdHYs95H8lc55rJG9FnRiuNb/vP/Tq6zwWuWXKcbvNUuRHxv+/ItLOlha2Fn3LPieZRxxA6ZZASNubGCf8AuLVoKyvLvJ+pxLEcyFlooWiMyuuGAnpu0/e8oDQNir+FQi7hTn2Ue5nuc6MLyUjJ/K2WjjkEAa2SWwMpF3NaBoa0HQLm5J07FH15nkHPy848Pdm8665Dna7Bx16j1cFsWT3JPTQAOm/2iQbxaMdTdvaovlseG09KxoAGe8gAAABrQLADRbprpKXEaNS4UKSy3vI0HQmqeqTMrw6kMsrIhrke1g/UQF6dpaURsbG3yWBrB1NFh7lh3JHhfO4iJCLtga6Q9Z6Lfab9i3UKq4/WzONL0Wf7Niyh2cgiIubLAoPKzkrz9P4SwfaQDpfmj234t19Wcofkqx100TsPc4c6wmoo3HY9tzJCfyvbs2dLgtVcwEWIBBBBB1EHWLblg2V+DvwvEA+Elrc4TwuF9Fj5H6ToPAjeuu4Lea48iW62Ku8pYepHobJnGBIwEX07DoItoLSNhB0HiCrM111l+CY+yVsNbEAI6s5srR/KqQOm3gHgXHEfmWiYdU5zQuiK87qIiggLhzrBcqPxevEbC7SdwGskmwaBtJJAQkg8pcWYwPdIfsIG8/NxA0xxD8z3gaNw4rzlLLPi+JFx/iVD+yNg1fpa0Du4q6csuU9s3D2OBcCJqpw1OlOlsXENFvZxUnyTZK8xT+EvbaScdG40tjv7C7X1ALUvbpW1Jze/gzUabqSwXbDcOZBEyGMWZG3NaP8APruSesrsoi+eyk5tye7LxLHY5XCIoyesBZdy4u6NIOMx/wDEP81pGKNeYJRGbSZj8w7nZpzfbZeesosrqit5sVDg7m87Ns0DyrXvbWeiFf8ABLZzqc1NYWfqaN3NKOlml8jGFZlLLMdcz80f0x6j3uctEWc8luVplYykZTZrYWEvlD9GskEtLdbid60VaXFVPqZOf6vBmtsctYCIirDYCr2XOTIrqR0YtzjenGfzD7vaDb2qwos1GtKjNTjujxOKksMxLkxygEE76KpJbT1Vo3X0GGUH7OYbiHADsG5bZk1XuaXQy2EsTsx4GouGp3U5pDhwI3LH+VzJXmpfC4xZkptIBra+2h3U4DvB/EFa8kcpzVUcdSSTUUgbBVC+l8P8uosNZaTYndnL6Fb1416aqR8lFUg4S0s2aKS4X7UTg9cHNGlSy2DGfiZ9gqLlllO2milqnWLafoRN2SVLxZottDBe/Wdys2NVbg3NYLyPIYzrP3jwGlx4BeeuVjKMT1TKSE50NITGP95M4/aynTpu64796gEXkTgL8RxDOlu9odz0zj965vYne53sut9aNAtoGz++pV3IPJnwKjaxw+1f9pL/AFEeTfgLDrurEuH4redRVaj7K7fkuraloj33CIiqDaCIiALzplVgbo8SmgYLuMpzANokOc0DscAvRahDkpGcQ8NOl4jaxrdgcLgvv/SWjvVvwy9jauTltj6mrXo8xJH5yOyWZQ0zYxYyO6Ujh95xGq+4ah37VPIuFW1qsqs3OW7M8IqKwgiIsR7CIiA6mL4Wypgkhk8iRuaeG0OHEGx7FiGTuJyYNidpR0WkxTM1iSJ1r6Dr0EOHct6KzvldyV52EVUYu+IZr7bY/wAXEtJ7iVf8FvOXU5Utn9/yaN3S1R1LwXnA6gQS80HZ8Wa2SCS4POQvsWkEa825aeob1eKaa4WDcmOPmppvBNdTR501NvkiP8an167aR2fhWuZOYq2WNrmm4IuDw6tnVvXYlSR2WOJSR09W+Fp52Kne5jrEkEkMcRvIYAV5kwfFDTTsmDWvdGc4B4JbcaibEE2PuXrKvz2OLm2NxYgjQQdYVGx3C6SV+c/DKYnaQ5zOskRtF1DSawxnBnn111Xmafuk/wDouHctdV5mn7pPnVsOA0PoqDtqJr+7r9i5+g6H0XTf8xN8q0f4+19xGbqKnqVH66avzVP3Sd3lrj66avzVP6r/AJ1bnYFReiqf96X/AE0Lj6CotuF0/wC/MFP8fbe4h1NX1KmOWmr81T9z/nX5+uir81T+q/51bxgdF6Lpv35re0cD3hBgdH6Lpv3Ze7XrToLb3EOpq+pUPrprPNU/qv8AnT66KzzVP6r/AJ1bhgtH6Lpv3ZPigwaj9F037snxToLb4aHUVPUqP101fmqf1X/On101fmqf1X/Orj9E0foul/dfdcfRVH6Lpf3Xp0Ft8NDqKnqU/wCums81T+q/50+ums81T+q/51cfoij9F0v7sn97van0VR+i6X91/wAVHQW3w0R1FX1Kd9dNX5qn9V/zp9dNX5qn9V/zq4/RVJ6Lpf3H/FcHCqT0XSeu/wCZT0Ft7iJ59T1KeeWms83B6r/mX5k5ZatwsY6cg6CC11iDoIILtRCuf0TSejKP15D/AOy5GD0noyj9aX4qVYWyeVBDn1H5MkyaxCWKshkp7iUSNzAL6STbMttBBII3XXpSkcGVc7GNDWh+oHa4BzjbZdzjoVcwhrIf8PRU1O/T9oxpL23AFw5+rbo0jgrHgOGEG50knOJO0nSSt0xFtlgDlHT4K07FLIhBBeLzd399yeL7d3v+CnUQEF4vN3e/4J4vN3e/4KdRAQfi+3d7/guPF5u73/BTqICC8Xm7vf8ABPF5u73/AAU6iZBBeLzd3v8Agni83d7/AIKdRAQfi+3d7/guPF5u73/BTqJkEF4vN3e/4J4vN3e/4KdRMgg/F9v93+C48Xm7v77lOogIeHA2jYpCGlDV2E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30" name="AutoShape 6" descr="data:image/jpeg;base64,/9j/4AAQSkZJRgABAQAAAQABAAD/2wCEAAkGBhQSEBQUExQUFRQUGBcUGRUYGBYdFxYaFhgXFxcUHhgXGyYeGBolGRUYHy8iIycqLS4sGCAxNTAqNSYsLCkBCQoKDgwOGg8PGiofHyUpLS01LDUsLiwtLTUpLC8sKiwtKSwsKSwsLCkpLCksLTUpLCwsLyksLCopLCwpMSkpLP/AABEIAKAAoAMBIgACEQEDEQH/xAAcAAEAAwADAQEAAAAAAAAAAAAABQYHAQQIAwL/xABJEAABAwIBBwYKCAQDCQAAAAABAAIDBBEFBhIhMUFRYQcTInGBkRQWMlNVkqGx0dIVFyNCUmKCkzNDcvA0weEkY4OUorKzwtP/xAAbAQEAAgMBAQAAAAAAAAAAAAAAAQUDBAYCB//EAC0RAAIBAwIFAQgDAQAAAAAAAAABAgMEERIxBRMUIUFRMlJTYaGx4fAVkcEj/9oADAMBAAIRAxEAPwDb0RFBAREQBERAEREAJXwmrGt1kDrNl08VrywAMF3uIawbyd/AAFx4ArHcvOWV0U3g1MyGZsJLZJZWBwe8aHZrb2DRpF1JJuEdQCvqCswyTy7jqaRs8bRHzbhFUQg3EWf/AA5WjZGXaOGnctAw+szgOoIDvoiKCAiIgCIiAIiIAiIgCIiAIiIAvlNLYL6lQOO1d/s87MzgXPfe3Nxt0ySX2WFgOLggKRykZY+C0r5mutNMHU9ML6Q3VNU8NjWngN6xHJfJmWvmMcdhZrnucdTQNV+JNh2rt5fZUGvrXSNFoWDmoWfhjZ5OjZe9+22xa5yeZK+BUgDwOeks+Th+FnYPaTuWhf3itKery9jYoUuZLHgyjInHjhteRO080/Op6mI7WO6LtG9p09+9b3gNUYZDA52dmhro33uJIX3MUl9ugZp4tJ2i+XcsGSdiKyMaHWZKLajqbJ22sexd7k3yidVUog0uqqEOfEBa81Obc5BpGtugt6gs9rcRuKSqRPFSGiWDdoJrhfVQOAYq2SNrmm4cAQdljYg+1ToN1smM5REUEBERAEREAREQBERAERcONggOvW1IY0kmwAJPCwJ7tCxbldyr5qn5htxNWgOffyo6Zt+bjO5znEuPatHymxVjQ8ym0EDefm4tHkRDeXuA7BxXmnFK+bE690ls6WofoaNTb6GsB3NaAOwlMpbnpLLwWPknyY8IqPCHi8cBuL6nSa2j9Pldy2u6isDweOhpGxNPQjaXOdvNrvf7z1CyxOt5Ra10r3MqJWtc5xa0EWa0klrRo2CwXKVKNTitWUoPEY9kWcZK2gk9zeq6jbNG+N4uyRpYRwdoPbq9m5YBOybCMTBYenA/PY7Y9h1djm3B7VoHJRW1dSZZp55HxN+za11rOdrJ1bBb1l3OVXJbwmm59jby04J0a3R/eb2HSO1erGfQ3Lt5vKf3Iqx51PWkWXBMVjzo5Yf8NVgzRbo3/wA6A7AQbuHDO3K/0U+c0LzryT45n5+HPeG86eeppHfyqhg0dQc0EH/O62fJnF89oDgWvaS1zDra5ps5p7dvC+1dVsVhbEX5Y66/SggIiIAiIgCIiAIiIAo/F68RsLjqA1DWTqDRxJ0dq70jrBUTLHKYU0UtS+xZTkNY3WJalwOa3+lnlHjf8KkkzblkynLQ2gDumSJ6og/fcLsh6mNzfYv1yO5L2DqyQa7si0dj3jt6I7d6ouA4VLiVdmucXOkcZJZNwvd7zx2DiQvQtHSMijbHGA1jAGtA1ADUqHjN5y6fKju/sb1pS1PUyv8AKPivMYbOQek8CIf8Q2P/AE3Xn6GIucGtFy4gAbySAAtR5bMX0wUw2Xmd1m7WDuzj+oKC5Jsn+freccLx04zzuLvuD2E/pXrhqVrZc2fzf+Ii4/6VdKNeyXwMUlJFCNbW3cd73aXnv0dilS26IuPqVHObm928lrGKUcGC8oGTrqCtz4gWRvIkic37hBF2g7C1wuOBatVyfynFTFDXNzQZS2CqaL9CcdGOS19DXiw9XToXZyxyZbXUrojYPHSjd+F4va/AjQf9Fk3J5lF4FVvgqLinqAaeoadGZrAk4FhJ07idy7jhl31NHv7S3Ka5pcuXbY9MYZV5wCkFSMn6t8Uj4JCC+I2ztj2mxjl6nN1nfnBXSGTOCtDWP2iIoICIiAIiIAiL5TyWCAjcarSAGsF5HuDGDib6T+UaXHqXnflZynE9S2mhN4KTOYD5yU/xpTvu4H271pXKNlj4LSPmabTT59PTDaG6p6gdtgD1b1lPJrkt4ZV5zweZhs99/vOvdrNO86TwB3rxVqxpQc5bIyQjqkkaLyYZK+C0vOPH209nHe1n3W9e08SrmFzdRuUeJ+DUk822ONxb/VqZ16Svn9SpO7r6vLZdxSpwMHy7xXwjEJ3g3aH823+lnRHuJ7VsPJzgHglCwOFpJftX8M7yW9jbLIcg8ANZXRsd5DTzsnFrTe3aSB2rcceynp6NpdPIGnWGDS93Uwae+w4roOLSemFpSWX2+ho22MupIlV8Yaxj3Pa1zXOYQHAG5aSLgHcbbFi2VHKtUVBLIPsIjo0H7Rw4vGlvU3vWicmOGmLDoyfKmJmPU7Vr4AKpr8NdtQ5lV9/CNqFxzJaUi1lZFyv5K5kjauMdGSzZeD9TX/qAseI4rXV1sUw5lRC+GQXZIC0jb1jcQdIK17C7dtVUvHk9VqfMhgpGQmU5qqMOcS6qw9tnC+mWlcR07a3Oitfs/MtawTEA9oINwRo6tnXosvM9DVzYNigdYkwvs4bJInaxb8zdPA9S2/BK5kUjRGb087RPTu2c27XFwLCbW3Ebjb6BGSaTXkpGsPBoQKL4Uk2cF91J5CIiAIiIAVAY5VZxETXZpfcude3Nxt/iScNGgcXKWrqkMaSTYAEk7rab9SxvlbysMFNzI0VFa0F++KmaTmR8C83J7eCkkzjLnKJ2JV5MQPNttBTxi+hjTZmjYXXB7eC2fJHJ5tHSRwjyrB0jt7z5XcdHYs95H8lc55rJG9FnRiuNb/vP/Tq6zwWuWXKcbvNUuRHxv+/ItLOlha2Fn3LPieZRxxA6ZZASNubGCf8AuLVoKyvLvJ+pxLEcyFlooWiMyuuGAnpu0/e8oDQNir+FQi7hTn2Ue5nuc6MLyUjJ/K2WjjkEAa2SWwMpF3NaBoa0HQLm5J07FH15nkHPy848Pdm8665Dna7Bx16j1cFsWT3JPTQAOm/2iQbxaMdTdvaovlseG09KxoAGe8gAAABrQLADRbprpKXEaNS4UKSy3vI0HQmqeqTMrw6kMsrIhrke1g/UQF6dpaURsbG3yWBrB1NFh7lh3JHhfO4iJCLtga6Q9Z6Lfab9i3UKq4/WzONL0Wf7Niyh2cgiIubLAoPKzkrz9P4SwfaQDpfmj234t19Wcofkqx100TsPc4c6wmoo3HY9tzJCfyvbs2dLgtVcwEWIBBBBB1EHWLblg2V+DvwvEA+Elrc4TwuF9Fj5H6ToPAjeuu4Lea48iW62Ku8pYepHobJnGBIwEX07DoItoLSNhB0HiCrM111l+CY+yVsNbEAI6s5srR/KqQOm3gHgXHEfmWiYdU5zQuiK87qIiggLhzrBcqPxevEbC7SdwGskmwaBtJJAQkg8pcWYwPdIfsIG8/NxA0xxD8z3gaNw4rzlLLPi+JFx/iVD+yNg1fpa0Du4q6csuU9s3D2OBcCJqpw1OlOlsXENFvZxUnyTZK8xT+EvbaScdG40tjv7C7X1ALUvbpW1Jze/gzUabqSwXbDcOZBEyGMWZG3NaP8APruSesrsoi+eyk5tye7LxLHY5XCIoyesBZdy4u6NIOMx/wDEP81pGKNeYJRGbSZj8w7nZpzfbZeesosrqit5sVDg7m87Ns0DyrXvbWeiFf8ABLZzqc1NYWfqaN3NKOlml8jGFZlLLMdcz80f0x6j3uctEWc8luVplYykZTZrYWEvlD9GskEtLdbid60VaXFVPqZOf6vBmtsctYCIirDYCr2XOTIrqR0YtzjenGfzD7vaDb2qwos1GtKjNTjujxOKksMxLkxygEE76KpJbT1Vo3X0GGUH7OYbiHADsG5bZk1XuaXQy2EsTsx4GouGp3U5pDhwI3LH+VzJXmpfC4xZkptIBra+2h3U4DvB/EFa8kcpzVUcdSSTUUgbBVC+l8P8uosNZaTYndnL6Fb1416aqR8lFUg4S0s2aKS4X7UTg9cHNGlSy2DGfiZ9gqLlllO2milqnWLafoRN2SVLxZottDBe/Wdys2NVbg3NYLyPIYzrP3jwGlx4BeeuVjKMT1TKSE50NITGP95M4/aynTpu64796gEXkTgL8RxDOlu9odz0zj965vYne53sut9aNAtoGz++pV3IPJnwKjaxw+1f9pL/AFEeTfgLDrurEuH4redRVaj7K7fkuraloj33CIiqDaCIiALzplVgbo8SmgYLuMpzANokOc0DscAvRahDkpGcQ8NOl4jaxrdgcLgvv/SWjvVvwy9jauTltj6mrXo8xJH5yOyWZQ0zYxYyO6Ujh95xGq+4ah37VPIuFW1qsqs3OW7M8IqKwgiIsR7CIiA6mL4Wypgkhk8iRuaeG0OHEGx7FiGTuJyYNidpR0WkxTM1iSJ1r6Dr0EOHct6KzvldyV52EVUYu+IZr7bY/wAXEtJ7iVf8FvOXU5Utn9/yaN3S1R1LwXnA6gQS80HZ8Wa2SCS4POQvsWkEa825aeob1eKaa4WDcmOPmppvBNdTR501NvkiP8an167aR2fhWuZOYq2WNrmm4IuDw6tnVvXYlSR2WOJSR09W+Fp52Kne5jrEkEkMcRvIYAV5kwfFDTTsmDWvdGc4B4JbcaibEE2PuXrKvz2OLm2NxYgjQQdYVGx3C6SV+c/DKYnaQ5zOskRtF1DSawxnBnn111Xmafuk/wDouHctdV5mn7pPnVsOA0PoqDtqJr+7r9i5+g6H0XTf8xN8q0f4+19xGbqKnqVH66avzVP3Sd3lrj66avzVP6r/AJ1bnYFReiqf96X/AE0Lj6CotuF0/wC/MFP8fbe4h1NX1KmOWmr81T9z/nX5+uir81T+q/51bxgdF6Lpv35re0cD3hBgdH6Lpv3Ze7XrToLb3EOpq+pUPrprPNU/qv8AnT66KzzVP6r/AJ1bhgtH6Lpv3ZPigwaj9F037snxToLb4aHUVPUqP101fmqf1X/On101fmqf1X/Orj9E0foul/dfdcfRVH6Lpf3Xp0Ft8NDqKnqU/wCums81T+q/50+ums81T+q/51cfoij9F0v7sn97van0VR+i6X91/wAVHQW3w0R1FX1Kd9dNX5qn9V/zp9dNX5qn9V/zq4/RVJ6Lpf3H/FcHCqT0XSeu/wCZT0Ft7iJ59T1KeeWms83B6r/mX5k5ZatwsY6cg6CC11iDoIILtRCuf0TSejKP15D/AOy5GD0noyj9aX4qVYWyeVBDn1H5MkyaxCWKshkp7iUSNzAL6STbMttBBII3XXpSkcGVc7GNDWh+oHa4BzjbZdzjoVcwhrIf8PRU1O/T9oxpL23AFw5+rbo0jgrHgOGEG50knOJO0nSSt0xFtlgDlHT4K07FLIhBBeLzd399yeL7d3v+CnUQEF4vN3e/4J4vN3e/4KdRAQfi+3d7/guPF5u73/BTqICC8Xm7vf8ABPF5u73/AAU6iZBBeLzd3v8Agni83d7/AIKdRAQfi+3d7/guPF5u73/BTqJkEF4vN3e/4J4vN3e/4KdRMgg/F9v93+C48Xm7v77lOogIeHA2jYpCGlDV2E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" name="Picture 2" descr="http://mek.oszk.hu/00000/00060/html/kepek/fogaskere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501008"/>
            <a:ext cx="1558130" cy="1080120"/>
          </a:xfrm>
          <a:prstGeom prst="rect">
            <a:avLst/>
          </a:prstGeom>
          <a:noFill/>
        </p:spPr>
      </p:pic>
      <p:pic>
        <p:nvPicPr>
          <p:cNvPr id="14" name="Picture 8" descr="http://5mp.eu/honlapkepek/electrician/QxgJSCqI5R/nagy/e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429000"/>
            <a:ext cx="1224136" cy="1224136"/>
          </a:xfrm>
          <a:prstGeom prst="rect">
            <a:avLst/>
          </a:prstGeom>
          <a:noFill/>
        </p:spPr>
      </p:pic>
      <p:pic>
        <p:nvPicPr>
          <p:cNvPr id="15" name="Picture 10" descr="http://vegyesz84.uw.hu/Kepek/lombi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284984"/>
            <a:ext cx="1171575" cy="1514475"/>
          </a:xfrm>
          <a:prstGeom prst="rect">
            <a:avLst/>
          </a:prstGeom>
          <a:noFill/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573016"/>
            <a:ext cx="104143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tolóerő és a hajtás hasznos teljesítménye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tolóerő az impulzustétel értelmében: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A hajtás hasznos teljesítménye a tolóerő és a gázsebesség szorzata: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3275856" y="2132856"/>
          <a:ext cx="2119093" cy="720080"/>
        </p:xfrm>
        <a:graphic>
          <a:graphicData uri="http://schemas.openxmlformats.org/presentationml/2006/ole">
            <p:oleObj spid="_x0000_s2049" name="Equation" r:id="rId3" imgW="977900" imgH="330200" progId="Equation.3">
              <p:embed/>
            </p:oleObj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555776" y="3861048"/>
          <a:ext cx="3456384" cy="720080"/>
        </p:xfrm>
        <a:graphic>
          <a:graphicData uri="http://schemas.openxmlformats.org/presentationml/2006/ole">
            <p:oleObj spid="_x0000_s2051" name="Equation" r:id="rId4" imgW="1600200" imgH="330200" progId="Equation.3">
              <p:embed/>
            </p:oleObj>
          </a:graphicData>
        </a:graphic>
      </p:graphicFrame>
      <p:sp>
        <p:nvSpPr>
          <p:cNvPr id="16" name="Lekerekített téglalap feliratnak 15"/>
          <p:cNvSpPr/>
          <p:nvPr/>
        </p:nvSpPr>
        <p:spPr>
          <a:xfrm>
            <a:off x="683568" y="4797152"/>
            <a:ext cx="7776864" cy="1484784"/>
          </a:xfrm>
          <a:prstGeom prst="wedgeRoundRectCallout">
            <a:avLst>
              <a:gd name="adj1" fmla="val 55865"/>
              <a:gd name="adj2" fmla="val 407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hu-HU" sz="2000" dirty="0" smtClean="0"/>
              <a:t> a gáz tömegárama, kg/</a:t>
            </a:r>
            <a:r>
              <a:rPr lang="hu-HU" sz="2000" dirty="0" err="1" smtClean="0"/>
              <a:t>s-ban</a:t>
            </a:r>
            <a:r>
              <a:rPr lang="hu-HU" sz="2000" dirty="0" smtClean="0"/>
              <a:t>;</a:t>
            </a:r>
          </a:p>
          <a:p>
            <a:pPr algn="ctr">
              <a:buFontTx/>
              <a:buChar char="-"/>
            </a:pPr>
            <a:r>
              <a:rPr lang="hu-HU" sz="2000" dirty="0" smtClean="0"/>
              <a:t> a </a:t>
            </a:r>
            <a:r>
              <a:rPr lang="hu-HU" sz="2000" dirty="0" err="1" smtClean="0"/>
              <a:t>gáztömegáramnak</a:t>
            </a:r>
            <a:r>
              <a:rPr lang="hu-HU" sz="2000" dirty="0" smtClean="0"/>
              <a:t> </a:t>
            </a:r>
            <a:r>
              <a:rPr lang="hu-HU" sz="2000" dirty="0" err="1" smtClean="0"/>
              <a:t>a</a:t>
            </a:r>
            <a:r>
              <a:rPr lang="hu-HU" sz="2000" dirty="0" smtClean="0"/>
              <a:t> fúvócsőből való kilépési sebessége, m/</a:t>
            </a:r>
            <a:r>
              <a:rPr lang="hu-HU" sz="2000" dirty="0" err="1" smtClean="0"/>
              <a:t>s-ban</a:t>
            </a:r>
            <a:r>
              <a:rPr lang="hu-HU" sz="2000" dirty="0" smtClean="0"/>
              <a:t>;</a:t>
            </a:r>
          </a:p>
          <a:p>
            <a:pPr algn="ctr">
              <a:buFontTx/>
              <a:buChar char="-"/>
            </a:pPr>
            <a:r>
              <a:rPr lang="hu-HU" sz="2000" dirty="0" smtClean="0"/>
              <a:t> a gáz- (levegő-) áramnak a gázturbinához érkezési sebessége, vagyis a repülőgép sebessége, m/</a:t>
            </a:r>
            <a:r>
              <a:rPr lang="hu-HU" sz="2000" dirty="0" err="1" smtClean="0"/>
              <a:t>s-ban</a:t>
            </a:r>
            <a:r>
              <a:rPr lang="hu-HU" sz="2000" dirty="0" smtClean="0"/>
              <a:t>.</a:t>
            </a:r>
            <a:endParaRPr lang="hu-HU" sz="2000" dirty="0"/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074" name="Object 26"/>
          <p:cNvGraphicFramePr>
            <a:graphicFrameLocks noChangeAspect="1"/>
          </p:cNvGraphicFramePr>
          <p:nvPr/>
        </p:nvGraphicFramePr>
        <p:xfrm>
          <a:off x="2483768" y="4773149"/>
          <a:ext cx="360040" cy="480054"/>
        </p:xfrm>
        <a:graphic>
          <a:graphicData uri="http://schemas.openxmlformats.org/presentationml/2006/ole">
            <p:oleObj spid="_x0000_s2074" name="Equation" r:id="rId5" imgW="228501" imgH="304668" progId="Equation.3">
              <p:embed/>
            </p:oleObj>
          </a:graphicData>
        </a:graphic>
      </p:graphicFrame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076" name="Object 28"/>
          <p:cNvGraphicFramePr>
            <a:graphicFrameLocks noChangeAspect="1"/>
          </p:cNvGraphicFramePr>
          <p:nvPr/>
        </p:nvGraphicFramePr>
        <p:xfrm>
          <a:off x="683568" y="5157192"/>
          <a:ext cx="360040" cy="473736"/>
        </p:xfrm>
        <a:graphic>
          <a:graphicData uri="http://schemas.openxmlformats.org/presentationml/2006/ole">
            <p:oleObj spid="_x0000_s2076" name="Equation" r:id="rId6" imgW="177646" imgH="241091" progId="Equation.3">
              <p:embed/>
            </p:oleObj>
          </a:graphicData>
        </a:graphic>
      </p:graphicFrame>
      <p:sp>
        <p:nvSpPr>
          <p:cNvPr id="2079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078" name="Object 30"/>
          <p:cNvGraphicFramePr>
            <a:graphicFrameLocks noChangeAspect="1"/>
          </p:cNvGraphicFramePr>
          <p:nvPr/>
        </p:nvGraphicFramePr>
        <p:xfrm>
          <a:off x="683568" y="5589240"/>
          <a:ext cx="288032" cy="288032"/>
        </p:xfrm>
        <a:graphic>
          <a:graphicData uri="http://schemas.openxmlformats.org/presentationml/2006/ole">
            <p:oleObj spid="_x0000_s2078" name="Equation" r:id="rId7" imgW="126835" imgH="139518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hu-HU" sz="3600" dirty="0" smtClean="0"/>
              <a:t>Szélerőművek tartószerkezetének hajlító-lengő igénybevétele és a lengés frekvenciafüggvényei</a:t>
            </a:r>
            <a:endParaRPr lang="hu-HU" sz="36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3058" name="Picture 2" descr="http://www.szel-mszte.hu/mszte/images/010_20050106015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84784"/>
            <a:ext cx="5184576" cy="4854922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7020272" y="2132856"/>
            <a:ext cx="1872208" cy="648072"/>
          </a:xfrm>
          <a:prstGeom prst="wedgeRoundRectCallout">
            <a:avLst>
              <a:gd name="adj1" fmla="val -59154"/>
              <a:gd name="adj2" fmla="val 494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FFFF00"/>
                </a:solidFill>
              </a:rPr>
              <a:t>Periodikus</a:t>
            </a:r>
          </a:p>
          <a:p>
            <a:pPr algn="ctr"/>
            <a:r>
              <a:rPr lang="hu-HU" dirty="0" smtClean="0">
                <a:solidFill>
                  <a:srgbClr val="FFFF00"/>
                </a:solidFill>
              </a:rPr>
              <a:t>(kerülendő)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7" name="Lekerekített téglalap feliratnak 6"/>
          <p:cNvSpPr/>
          <p:nvPr/>
        </p:nvSpPr>
        <p:spPr>
          <a:xfrm>
            <a:off x="7092280" y="3717032"/>
            <a:ext cx="1872208" cy="648072"/>
          </a:xfrm>
          <a:prstGeom prst="wedgeRoundRectCallout">
            <a:avLst>
              <a:gd name="adj1" fmla="val -59154"/>
              <a:gd name="adj2" fmla="val 494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28F82D"/>
                </a:solidFill>
              </a:rPr>
              <a:t>Csillapított</a:t>
            </a:r>
          </a:p>
          <a:p>
            <a:pPr algn="ctr"/>
            <a:r>
              <a:rPr lang="hu-HU" b="1" dirty="0" smtClean="0">
                <a:solidFill>
                  <a:srgbClr val="28F82D"/>
                </a:solidFill>
              </a:rPr>
              <a:t>(helyes)</a:t>
            </a:r>
            <a:endParaRPr lang="hu-HU" b="1" dirty="0">
              <a:solidFill>
                <a:srgbClr val="28F82D"/>
              </a:solidFill>
            </a:endParaRPr>
          </a:p>
        </p:txBody>
      </p:sp>
      <p:sp>
        <p:nvSpPr>
          <p:cNvPr id="8" name="Lekerekített téglalap feliratnak 7"/>
          <p:cNvSpPr/>
          <p:nvPr/>
        </p:nvSpPr>
        <p:spPr>
          <a:xfrm>
            <a:off x="7092280" y="5229200"/>
            <a:ext cx="1872208" cy="648072"/>
          </a:xfrm>
          <a:prstGeom prst="wedgeRoundRectCallout">
            <a:avLst>
              <a:gd name="adj1" fmla="val -59154"/>
              <a:gd name="adj2" fmla="val 494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Gerjesztett</a:t>
            </a:r>
          </a:p>
          <a:p>
            <a:pPr algn="ctr"/>
            <a:r>
              <a:rPr lang="hu-HU" b="1" dirty="0" smtClean="0">
                <a:solidFill>
                  <a:srgbClr val="FF0000"/>
                </a:solidFill>
              </a:rPr>
              <a:t>(rossz)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Jobbra nyíl 8"/>
          <p:cNvSpPr/>
          <p:nvPr/>
        </p:nvSpPr>
        <p:spPr>
          <a:xfrm>
            <a:off x="755576" y="2492896"/>
            <a:ext cx="1584176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Szélirány</a:t>
            </a:r>
            <a:endParaRPr lang="hu-HU" dirty="0"/>
          </a:p>
        </p:txBody>
      </p:sp>
      <p:sp>
        <p:nvSpPr>
          <p:cNvPr id="10" name="Lekerekített téglalap feliratnak 9"/>
          <p:cNvSpPr/>
          <p:nvPr/>
        </p:nvSpPr>
        <p:spPr>
          <a:xfrm>
            <a:off x="0" y="4005064"/>
            <a:ext cx="2195736" cy="2520280"/>
          </a:xfrm>
          <a:prstGeom prst="wedgeRoundRectCallout">
            <a:avLst>
              <a:gd name="adj1" fmla="val 148979"/>
              <a:gd name="adj2" fmla="val 117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szél gerjesztő frekvenciája és a szerkezet sajátfrekvenciája megegyezik </a:t>
            </a:r>
            <a:r>
              <a:rPr lang="hu-HU" dirty="0" smtClean="0">
                <a:sym typeface="Wingdings" pitchFamily="2" charset="2"/>
              </a:rPr>
              <a:t> </a:t>
            </a:r>
            <a:r>
              <a:rPr lang="hu-HU" b="1" dirty="0" smtClean="0">
                <a:sym typeface="Wingdings" pitchFamily="2" charset="2"/>
              </a:rPr>
              <a:t>rezonancia</a:t>
            </a:r>
            <a:r>
              <a:rPr lang="hu-HU" dirty="0" smtClean="0">
                <a:sym typeface="Wingdings" pitchFamily="2" charset="2"/>
              </a:rPr>
              <a:t> jön létre (az </a:t>
            </a:r>
            <a:r>
              <a:rPr lang="hu-HU" b="1" dirty="0" smtClean="0">
                <a:sym typeface="Wingdings" pitchFamily="2" charset="2"/>
              </a:rPr>
              <a:t>amplitúdók összeadódnak</a:t>
            </a:r>
            <a:r>
              <a:rPr lang="hu-HU" dirty="0" smtClean="0">
                <a:sym typeface="Wingdings" pitchFamily="2" charset="2"/>
              </a:rPr>
              <a:t>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Szélkerekek viharvédelme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smtClean="0"/>
              <a:t>Az alkalmazható viharvédelem alapvetően a szerkezettől függ. 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b="1" dirty="0" smtClean="0"/>
              <a:t>A leggyakoribb megoldások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a rotor kifordítása a szélirányból (pl. vízszintes tengelyű, lassújárású gépeknél),</a:t>
            </a:r>
          </a:p>
          <a:p>
            <a:pPr lvl="1"/>
            <a:r>
              <a:rPr lang="hu-HU" dirty="0" smtClean="0"/>
              <a:t>a </a:t>
            </a:r>
            <a:r>
              <a:rPr lang="hu-HU" dirty="0" err="1" smtClean="0"/>
              <a:t>rotorelemek</a:t>
            </a:r>
            <a:r>
              <a:rPr lang="hu-HU" dirty="0" smtClean="0"/>
              <a:t> szélirányba fordítása,</a:t>
            </a:r>
          </a:p>
          <a:p>
            <a:pPr lvl="1"/>
            <a:r>
              <a:rPr lang="hu-HU" dirty="0" smtClean="0"/>
              <a:t>a rotor lefékezése és álló helyzetben történő rögzítése.</a:t>
            </a:r>
          </a:p>
          <a:p>
            <a:r>
              <a:rPr lang="hu-HU" dirty="0" smtClean="0"/>
              <a:t>Az utóbbi két megoldás alkalmazása </a:t>
            </a:r>
            <a:r>
              <a:rPr lang="hu-HU" b="1" dirty="0" smtClean="0"/>
              <a:t>mechanikus</a:t>
            </a:r>
            <a:r>
              <a:rPr lang="hu-HU" dirty="0" smtClean="0"/>
              <a:t>, nagyobb gépeknél </a:t>
            </a:r>
            <a:r>
              <a:rPr lang="hu-HU" b="1" dirty="0" smtClean="0"/>
              <a:t>hidraulikus</a:t>
            </a:r>
            <a:r>
              <a:rPr lang="hu-HU" dirty="0" smtClean="0"/>
              <a:t> vagy </a:t>
            </a:r>
            <a:r>
              <a:rPr lang="hu-HU" b="1" dirty="0" smtClean="0"/>
              <a:t>villamos vezérlés</a:t>
            </a:r>
            <a:r>
              <a:rPr lang="hu-HU" dirty="0" smtClean="0"/>
              <a:t>t feltételez. </a:t>
            </a:r>
          </a:p>
          <a:p>
            <a:r>
              <a:rPr lang="hu-HU" dirty="0" smtClean="0"/>
              <a:t>A viharvédelmi berendezésből a biztonságos működésen felül elvárják, hogy a veszély elmúltával lehetőleg állítsa vissza a normális üzemi (üzemkész) állapotot.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lajli.gau.hu/%7Egabesz/menu/wind/Image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33464"/>
            <a:ext cx="8382022" cy="4824536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Szélturbinák szabályozásának és vezérlésének elvi blokkvázlata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5192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Szélturbinák szabályozásának és vezérlésének elektronikai blokkvázlata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4082" name="Picture 2" descr="http://www.szel-mszte.hu/mszte/images/007_20050106015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6096000" cy="4067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funkcionális elemeken jelentkező meghibásodások százalékos eloszlása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2034" name="Picture 2" descr="http://www.szel-mszte.hu/mszte/images/013_20050106015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3"/>
            <a:ext cx="5544616" cy="4927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Szélturbina görögtűzzel extrázva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5106" name="Picture 2" descr="http://nemkutya.com/wp-content/uploads/2012/05/1337848355-kigyulladt.jpg"/>
          <p:cNvPicPr>
            <a:picLocks noChangeAspect="1" noChangeArrowheads="1"/>
          </p:cNvPicPr>
          <p:nvPr/>
        </p:nvPicPr>
        <p:blipFill>
          <a:blip r:embed="rId2" cstate="print"/>
          <a:srcRect r="27008"/>
          <a:stretch>
            <a:fillRect/>
          </a:stretch>
        </p:blipFill>
        <p:spPr bwMode="auto">
          <a:xfrm>
            <a:off x="2051720" y="1340768"/>
            <a:ext cx="4752528" cy="5085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Szárnytípusú rotorral szerelt szélturbina szerelése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6130" name="Picture 2" descr="http://www.kkvnet.hu/news_images/385/szeleromu_telep_528_20100603142240_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84784"/>
            <a:ext cx="4968552" cy="4880724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6372200" y="5085184"/>
            <a:ext cx="2520280" cy="1368152"/>
          </a:xfrm>
          <a:prstGeom prst="wedgeRoundRectCallout">
            <a:avLst>
              <a:gd name="adj1" fmla="val -42602"/>
              <a:gd name="adj2" fmla="val -68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</a:t>
            </a:r>
            <a:r>
              <a:rPr lang="hu-HU" dirty="0" err="1" smtClean="0"/>
              <a:t>Lillgrund</a:t>
            </a:r>
            <a:r>
              <a:rPr lang="hu-HU" dirty="0" smtClean="0"/>
              <a:t> tengeri szélerőmű telep Malmö és Koppenhága között, az </a:t>
            </a:r>
            <a:r>
              <a:rPr lang="hu-HU" dirty="0" err="1" smtClean="0"/>
              <a:t>Öresund</a:t>
            </a:r>
            <a:r>
              <a:rPr lang="hu-HU" dirty="0" smtClean="0"/>
              <a:t> szorosban.</a:t>
            </a:r>
            <a:endParaRPr lang="hu-HU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Villamos szélerőgépek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Ma már a világon számos cég foglalkozik villamos szélerőgépek gyártásával. </a:t>
            </a:r>
          </a:p>
          <a:p>
            <a:r>
              <a:rPr lang="hu-HU" dirty="0" smtClean="0"/>
              <a:t>A termékskála igen széles: a 100…200 </a:t>
            </a:r>
            <a:r>
              <a:rPr lang="hu-HU" dirty="0" err="1" smtClean="0"/>
              <a:t>W-os</a:t>
            </a:r>
            <a:r>
              <a:rPr lang="hu-HU" dirty="0" smtClean="0"/>
              <a:t> kisgépektől a 2…3 MW tartományig terjed változatos kivitelben. </a:t>
            </a:r>
          </a:p>
          <a:p>
            <a:r>
              <a:rPr lang="hu-HU" dirty="0" smtClean="0"/>
              <a:t>A különböző </a:t>
            </a:r>
            <a:r>
              <a:rPr lang="hu-HU" b="1" dirty="0" smtClean="0"/>
              <a:t>villamos szélerőgépek felhasználása üzemmód szerint </a:t>
            </a:r>
            <a:r>
              <a:rPr lang="hu-HU" dirty="0" smtClean="0"/>
              <a:t>kétféle lehet:</a:t>
            </a:r>
          </a:p>
          <a:p>
            <a:pPr lvl="1"/>
            <a:r>
              <a:rPr lang="hu-HU" dirty="0" smtClean="0"/>
              <a:t>szigetüzem, helyi energiafelhasználással,</a:t>
            </a:r>
          </a:p>
          <a:p>
            <a:pPr lvl="1"/>
            <a:r>
              <a:rPr lang="hu-HU" dirty="0" smtClean="0"/>
              <a:t>hálózati üzem, a megtermelt villamos energia elektromos hálózatra történő táplálásával.</a:t>
            </a:r>
          </a:p>
          <a:p>
            <a:r>
              <a:rPr lang="hu-HU" dirty="0" smtClean="0"/>
              <a:t>A hálózatra kapcsolt gépek lehetnek egyedileg vagy csoportos felépítésűek. </a:t>
            </a:r>
          </a:p>
          <a:p>
            <a:r>
              <a:rPr lang="hu-HU" dirty="0" smtClean="0"/>
              <a:t>A csoportosan telepített szélerőműveket nevezik </a:t>
            </a:r>
            <a:r>
              <a:rPr lang="hu-HU" b="1" dirty="0" smtClean="0"/>
              <a:t>szélfarmoknak.</a:t>
            </a:r>
            <a:endParaRPr lang="hu-HU" dirty="0" smtClean="0"/>
          </a:p>
          <a:p>
            <a:pPr lvl="1"/>
            <a:endParaRPr lang="hu-HU" dirty="0" smtClean="0"/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Villamos szélerőgépek szigetüzeme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villamos szélerőgépek szigetüzeme</a:t>
            </a:r>
            <a:r>
              <a:rPr lang="hu-HU" dirty="0" smtClean="0"/>
              <a:t> azt jelenti, hogy a megtermelt villamos energiát helyben, saját célra, a közcélú elosztóhálózattól függetlenül használják fel. </a:t>
            </a:r>
          </a:p>
          <a:p>
            <a:r>
              <a:rPr lang="hu-HU" dirty="0" smtClean="0"/>
              <a:t>Általában csak kis teljesítményigény esetén (legfeljebb 10…20 kW) jöhet számításba akkor, ha a rendelkezésre állás nem szoros követelmény.</a:t>
            </a:r>
          </a:p>
          <a:p>
            <a:r>
              <a:rPr lang="hu-HU" dirty="0" smtClean="0"/>
              <a:t>A szigetüzem feltételezi a villamos hálózat meglétét vagy a villamos energia tárolását a szélcsendes időszakokra. </a:t>
            </a:r>
          </a:p>
          <a:p>
            <a:r>
              <a:rPr lang="hu-HU" dirty="0" smtClean="0"/>
              <a:t>Az energiatárolás a tárolókapacitás mértékétől függően jelentősen megdrágítja az alkalmazást.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Villamos szélerőgépek hálózati üzeme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Az </a:t>
            </a:r>
            <a:r>
              <a:rPr lang="hu-HU" b="1" dirty="0" smtClean="0"/>
              <a:t>ipari méretű villamosenergia-termelés </a:t>
            </a:r>
            <a:r>
              <a:rPr lang="hu-HU" dirty="0" smtClean="0"/>
              <a:t>szélenergiából azt jelenti, hogy </a:t>
            </a:r>
            <a:r>
              <a:rPr lang="hu-HU" b="1" dirty="0" smtClean="0"/>
              <a:t>a megtermelt energiát rátáplálják </a:t>
            </a:r>
            <a:r>
              <a:rPr lang="hu-HU" dirty="0" smtClean="0"/>
              <a:t>a közcélú </a:t>
            </a:r>
            <a:r>
              <a:rPr lang="hu-HU" b="1" dirty="0" smtClean="0"/>
              <a:t>elosztóhálózatra</a:t>
            </a:r>
            <a:r>
              <a:rPr lang="hu-HU" dirty="0" smtClean="0"/>
              <a:t>. </a:t>
            </a:r>
          </a:p>
          <a:p>
            <a:r>
              <a:rPr lang="hu-HU" dirty="0" smtClean="0"/>
              <a:t>Így a szélerőmű szerves része lesz a hálózatot tápláló erőműrendszernek, ezért a </a:t>
            </a:r>
            <a:r>
              <a:rPr lang="hu-HU" b="1" dirty="0" smtClean="0"/>
              <a:t>hálózati üzemnek</a:t>
            </a:r>
            <a:r>
              <a:rPr lang="hu-HU" dirty="0" smtClean="0"/>
              <a:t> igen szigorú feltételei vannak. </a:t>
            </a:r>
          </a:p>
          <a:p>
            <a:r>
              <a:rPr lang="hu-HU" dirty="0" smtClean="0"/>
              <a:t>A hálózati üzemben például folyamatosan ellenőrizni kell a </a:t>
            </a:r>
            <a:r>
              <a:rPr lang="hu-HU" b="1" dirty="0" smtClean="0"/>
              <a:t>következő villamos paraméterek</a:t>
            </a:r>
            <a:r>
              <a:rPr lang="hu-HU" dirty="0" smtClean="0"/>
              <a:t>et:</a:t>
            </a:r>
          </a:p>
          <a:p>
            <a:pPr lvl="1"/>
            <a:r>
              <a:rPr lang="hu-HU" dirty="0" smtClean="0"/>
              <a:t>feszültség,</a:t>
            </a:r>
          </a:p>
          <a:p>
            <a:pPr lvl="1"/>
            <a:r>
              <a:rPr lang="hu-HU" dirty="0" smtClean="0"/>
              <a:t>áramerősség,</a:t>
            </a:r>
          </a:p>
          <a:p>
            <a:pPr lvl="1"/>
            <a:r>
              <a:rPr lang="hu-HU" dirty="0" smtClean="0"/>
              <a:t>frekvencia.</a:t>
            </a:r>
          </a:p>
          <a:p>
            <a:r>
              <a:rPr lang="hu-HU" dirty="0" smtClean="0"/>
              <a:t>Ha bármelyik paraméter a megengedett, szigorú értékhatáron kívül esik, a szélerőművet azonnal le kell kapcsolni a hálózatról. </a:t>
            </a:r>
          </a:p>
          <a:p>
            <a:r>
              <a:rPr lang="hu-HU" dirty="0" smtClean="0"/>
              <a:t>Ez igen </a:t>
            </a:r>
            <a:r>
              <a:rPr lang="hu-HU" b="1" dirty="0" smtClean="0"/>
              <a:t>fejlett mérés- és vezérléstechnikát igényel </a:t>
            </a:r>
            <a:r>
              <a:rPr lang="hu-HU" dirty="0" smtClean="0"/>
              <a:t>a szélerőmű részéről.</a:t>
            </a:r>
          </a:p>
          <a:p>
            <a:pPr lvl="1"/>
            <a:endParaRPr lang="hu-HU" dirty="0" smtClean="0"/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Gázturbinás sugárhajtóművek tolóereje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A gázturbinás sugárhajtóművek tolóerejét általánosan </a:t>
            </a:r>
            <a:r>
              <a:rPr lang="hu-HU" dirty="0" err="1" smtClean="0"/>
              <a:t>kN-ban</a:t>
            </a:r>
            <a:r>
              <a:rPr lang="hu-HU" dirty="0" smtClean="0"/>
              <a:t> mérik. </a:t>
            </a:r>
          </a:p>
          <a:p>
            <a:r>
              <a:rPr lang="hu-HU" dirty="0" smtClean="0"/>
              <a:t>Azonban a hozzávetőleges összehasonlításhoz szokás átszámolni kg-ra és tonnában megadni az értéket. </a:t>
            </a:r>
          </a:p>
          <a:p>
            <a:r>
              <a:rPr lang="hu-HU" dirty="0" smtClean="0"/>
              <a:t>Egy harci gép sugárhajtóműve kb. 100-150 </a:t>
            </a:r>
            <a:r>
              <a:rPr lang="hu-HU" dirty="0" err="1" smtClean="0"/>
              <a:t>kN</a:t>
            </a:r>
            <a:r>
              <a:rPr lang="hu-HU" dirty="0" smtClean="0"/>
              <a:t> tolóerőt nyújt, míg az új Airbus A380-as utasszállító gép hajtóművei egyenként kb. 310-340 </a:t>
            </a:r>
            <a:r>
              <a:rPr lang="hu-HU" dirty="0" err="1" smtClean="0"/>
              <a:t>kN</a:t>
            </a:r>
            <a:r>
              <a:rPr lang="hu-HU" dirty="0" smtClean="0"/>
              <a:t> tolóerőt biztosítanak. </a:t>
            </a:r>
          </a:p>
          <a:p>
            <a:r>
              <a:rPr lang="hu-HU" dirty="0" smtClean="0"/>
              <a:t>Ez durván annyit jelent, hogy egy-egy hajtómű kb. 30 tonnányi erővel tolja a gépet 	</a:t>
            </a:r>
            <a:r>
              <a:rPr lang="hu-HU" dirty="0" smtClean="0">
                <a:sym typeface="Wingdings" pitchFamily="2" charset="2"/>
              </a:rPr>
              <a:t>	</a:t>
            </a:r>
            <a:r>
              <a:rPr lang="hu-HU" dirty="0" smtClean="0"/>
              <a:t>a négy hajtómű összesen kb. 120 tonna tolóerővel bőven elegendő a teljes terheléssel történő felszálláshoz, </a:t>
            </a:r>
          </a:p>
          <a:p>
            <a:pPr>
              <a:buNone/>
            </a:pPr>
            <a:r>
              <a:rPr lang="hu-HU" dirty="0" smtClean="0"/>
              <a:t>	illetve egy hajtómű kiesése sem jelent katasztrófát.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Villamos szélerőgépek gazdaságossága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hálózati üzem minden előírt feltételét gazdaságosan csak a nagyteljesítményű szélerőművekkel lehet teljesíteni. </a:t>
            </a:r>
          </a:p>
          <a:p>
            <a:r>
              <a:rPr lang="hu-HU" dirty="0" smtClean="0"/>
              <a:t>A fajlagos beruházási költségek kb. 10 kW feletti névleges teljesítményeknél teszik lehetővé a gazdaságos hálózati üzemet.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7154" name="Picture 2" descr="http://ebrand.hu/wp-content/uploads/2012/11/szeleromu-teljesitmen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120680" cy="4856825"/>
          </a:xfrm>
          <a:prstGeom prst="rect">
            <a:avLst/>
          </a:prstGeom>
          <a:noFill/>
        </p:spPr>
      </p:pic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539552" y="3356992"/>
          <a:ext cx="6336703" cy="187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905"/>
                <a:gridCol w="596303"/>
                <a:gridCol w="648072"/>
                <a:gridCol w="720080"/>
                <a:gridCol w="792088"/>
                <a:gridCol w="864096"/>
                <a:gridCol w="1440159"/>
              </a:tblGrid>
              <a:tr h="397018">
                <a:tc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1980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1985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1990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1995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2000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2005</a:t>
                      </a:r>
                      <a:endParaRPr lang="hu-HU" sz="1400" dirty="0"/>
                    </a:p>
                  </a:txBody>
                  <a:tcPr/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Névleges teljesítmény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30 kW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90 kW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230 kW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600 kW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1300 kW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3000 kW</a:t>
                      </a:r>
                      <a:endParaRPr lang="hu-HU" sz="1400" dirty="0"/>
                    </a:p>
                  </a:txBody>
                  <a:tcPr/>
                </a:tc>
              </a:tr>
              <a:tr h="397018"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Rotor átmérő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15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20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30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46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70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115 m</a:t>
                      </a:r>
                      <a:endParaRPr lang="hu-HU" sz="1400" dirty="0"/>
                    </a:p>
                  </a:txBody>
                  <a:tcPr/>
                </a:tc>
              </a:tr>
              <a:tr h="523436"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Oszlop magasság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30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40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50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78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100 m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120 m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539553" y="5301208"/>
          <a:ext cx="6336704" cy="53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351"/>
                <a:gridCol w="672856"/>
                <a:gridCol w="648072"/>
                <a:gridCol w="720080"/>
                <a:gridCol w="792088"/>
                <a:gridCol w="864096"/>
                <a:gridCol w="1440161"/>
              </a:tblGrid>
              <a:tr h="533936"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Éves energiatermelés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35 </a:t>
                      </a:r>
                      <a:r>
                        <a:rPr lang="hu-HU" sz="1400" dirty="0" err="1" smtClean="0"/>
                        <a:t>MWh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95 </a:t>
                      </a:r>
                      <a:r>
                        <a:rPr lang="hu-HU" sz="1400" dirty="0" err="1" smtClean="0"/>
                        <a:t>MWh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400 </a:t>
                      </a:r>
                      <a:r>
                        <a:rPr lang="hu-HU" sz="1400" dirty="0" err="1" smtClean="0"/>
                        <a:t>MWh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1250 </a:t>
                      </a:r>
                      <a:r>
                        <a:rPr lang="hu-HU" sz="1400" dirty="0" err="1" smtClean="0"/>
                        <a:t>MWh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7500 </a:t>
                      </a:r>
                      <a:r>
                        <a:rPr lang="hu-HU" sz="1400" dirty="0" err="1" smtClean="0"/>
                        <a:t>MWh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17000 </a:t>
                      </a:r>
                      <a:r>
                        <a:rPr lang="hu-HU" sz="1400" dirty="0" err="1" smtClean="0"/>
                        <a:t>MWh</a:t>
                      </a:r>
                      <a:endParaRPr lang="hu-H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Telepített villamos szélerőművek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telepített villamos szélerőművek</a:t>
            </a:r>
            <a:r>
              <a:rPr lang="hu-HU" dirty="0" smtClean="0"/>
              <a:t> a </a:t>
            </a:r>
            <a:r>
              <a:rPr lang="hu-HU" dirty="0" err="1" smtClean="0"/>
              <a:t>többszáz</a:t>
            </a:r>
            <a:r>
              <a:rPr lang="hu-HU" dirty="0" smtClean="0"/>
              <a:t> kW-os teljesítménytől az 5 MW-ig terjedő kategóriákba tartoznak.</a:t>
            </a:r>
          </a:p>
          <a:p>
            <a:r>
              <a:rPr lang="hu-HU" dirty="0" smtClean="0"/>
              <a:t>A szélfarmokban a csoportos  teljesítésnél a telepítési rendet sok tényező befolyásolhatja (domborzat, uralkodó szélirány(ok), természetes, illetve épített objektumok, stb.). </a:t>
            </a:r>
          </a:p>
          <a:p>
            <a:r>
              <a:rPr lang="hu-HU" dirty="0" smtClean="0"/>
              <a:t>A szélerőgépek telepítési rendje alapvetően kétféle lehet: vonalas vagy térhálós (lásd a következő dián).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108"/>
          <p:cNvPicPr>
            <a:picLocks noChangeAspect="1" noChangeArrowheads="1"/>
          </p:cNvPicPr>
          <p:nvPr/>
        </p:nvPicPr>
        <p:blipFill>
          <a:blip r:embed="rId2" cstate="print"/>
          <a:srcRect r="50605"/>
          <a:stretch>
            <a:fillRect/>
          </a:stretch>
        </p:blipFill>
        <p:spPr bwMode="auto">
          <a:xfrm>
            <a:off x="0" y="2025957"/>
            <a:ext cx="4427984" cy="395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Vonalas telepítés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55976" y="1600200"/>
            <a:ext cx="4330824" cy="4925144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 smtClean="0"/>
              <a:t>Vonalas telepítés</a:t>
            </a:r>
            <a:r>
              <a:rPr lang="hu-HU" dirty="0" smtClean="0"/>
              <a:t> akkor előnyös, ha van igen határozott uralkodó szélirány (pl. tengerpartokon, hegygerinceken). </a:t>
            </a:r>
          </a:p>
          <a:p>
            <a:r>
              <a:rPr lang="hu-HU" dirty="0" smtClean="0"/>
              <a:t>Ebben az esetben a gépeket sűrűn egymás mellé telepíthetik, ezzel is csökkentve a kiszolgáló infrastruktúra (utak, elektromos hálózat) fajlagos költségeit.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Vonalas telepítés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64866" name="Picture 2" descr="http://img2.lapunk.hu/tarhely/caesarom/galeria/260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6553200" cy="5105401"/>
          </a:xfrm>
          <a:prstGeom prst="rect">
            <a:avLst/>
          </a:prstGeom>
          <a:noFill/>
        </p:spPr>
      </p:pic>
      <p:sp>
        <p:nvSpPr>
          <p:cNvPr id="5" name="Lekerekített téglalap feliratnak 4"/>
          <p:cNvSpPr/>
          <p:nvPr/>
        </p:nvSpPr>
        <p:spPr>
          <a:xfrm>
            <a:off x="827584" y="5085184"/>
            <a:ext cx="2592288" cy="864096"/>
          </a:xfrm>
          <a:prstGeom prst="wedgeRoundRectCallout">
            <a:avLst>
              <a:gd name="adj1" fmla="val 62196"/>
              <a:gd name="adj2" fmla="val 462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Szélerőmű az Atlanti-óceánon</a:t>
            </a:r>
            <a:endParaRPr lang="hu-HU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108"/>
          <p:cNvPicPr>
            <a:picLocks noChangeAspect="1" noChangeArrowheads="1"/>
          </p:cNvPicPr>
          <p:nvPr/>
        </p:nvPicPr>
        <p:blipFill>
          <a:blip r:embed="rId2" cstate="print"/>
          <a:srcRect l="47964"/>
          <a:stretch>
            <a:fillRect/>
          </a:stretch>
        </p:blipFill>
        <p:spPr bwMode="auto">
          <a:xfrm>
            <a:off x="208388" y="1958191"/>
            <a:ext cx="4449594" cy="377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Hálós telepítés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55976" y="1600200"/>
            <a:ext cx="4330824" cy="4853136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hálós telepítés</a:t>
            </a:r>
            <a:r>
              <a:rPr lang="hu-HU" dirty="0" smtClean="0"/>
              <a:t> esetén a szélerőművek több sorban vannak elhelyezve, meghatározott tér- és távközökkel.</a:t>
            </a:r>
          </a:p>
          <a:p>
            <a:r>
              <a:rPr lang="hu-HU" dirty="0" smtClean="0"/>
              <a:t>Ha a csoportba eltérő teljesítményű szélerőműveket telepítenek, változtatni kell a tér- és távközöket. </a:t>
            </a:r>
          </a:p>
          <a:p>
            <a:r>
              <a:rPr lang="hu-HU" dirty="0" smtClean="0"/>
              <a:t>A beépített terület csökkenthető, ha a hálót úgy tervezik, hogy az uralkodó szélirány átlós legyen, ahogy a mellékelt ábra szemlélteti.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Hálós telepítés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63842" name="Picture 2" descr="http://www.alternativenergia.hu/wp-content/uploads/2010/07/szelenergia-szelerom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32848" cy="508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Hálós telepítés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69986" name="Picture 2" descr="http://www.fugediterv.hu/images/uploaded/Image/hirlevel/energiatakarekossag/a_szelenergia_hasznos/szeleromu_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4195248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Villamos hálózat kialakítása és a szélturbina névleges teljesítménye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b="1" dirty="0" smtClean="0"/>
              <a:t>Hálós telepítésnél </a:t>
            </a:r>
            <a:r>
              <a:rPr lang="hu-HU" dirty="0" smtClean="0"/>
              <a:t>a villamos rendszert és a kiszolgáló utakat optimalizálni szükséges. </a:t>
            </a:r>
          </a:p>
          <a:p>
            <a:r>
              <a:rPr lang="hu-HU" dirty="0" smtClean="0"/>
              <a:t>A </a:t>
            </a:r>
            <a:r>
              <a:rPr lang="hu-HU" b="1" dirty="0" smtClean="0"/>
              <a:t>villamos hálózat kialakítása </a:t>
            </a:r>
            <a:r>
              <a:rPr lang="hu-HU" dirty="0" smtClean="0"/>
              <a:t>a földben célszerű, a táp-, illetve termelő kábeleket egyesítik, több erőmű így csoportosan kapcsolódik a transzformátorhoz. </a:t>
            </a:r>
          </a:p>
          <a:p>
            <a:r>
              <a:rPr lang="hu-HU" dirty="0" smtClean="0"/>
              <a:t>A </a:t>
            </a:r>
            <a:r>
              <a:rPr lang="hu-HU" b="1" dirty="0" smtClean="0"/>
              <a:t>szélturbina teljesítmény</a:t>
            </a:r>
            <a:r>
              <a:rPr lang="hu-HU" dirty="0" smtClean="0"/>
              <a:t>ét közelítőleg egy olyan névleges levegőmennyiségből számolják ki, amelyet a kerék átmérőjéhez tartozó átáramlási keresztmetszet és a szélsebesség határoz meg.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hasznos teljesítmény levezetése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A d átmérőjű kerékhez tartozó átáramlási keresztmetszet:</a:t>
            </a:r>
          </a:p>
          <a:p>
            <a:endParaRPr lang="hu-HU" sz="2800" dirty="0" smtClean="0"/>
          </a:p>
          <a:p>
            <a:r>
              <a:rPr lang="hu-HU" sz="2800" dirty="0" smtClean="0"/>
              <a:t>A keréken v sebességgel átömlő levegő térfogatárama:</a:t>
            </a:r>
          </a:p>
          <a:p>
            <a:endParaRPr lang="hu-HU" sz="2800" dirty="0" smtClean="0"/>
          </a:p>
          <a:p>
            <a:r>
              <a:rPr lang="hu-HU" sz="2800" dirty="0" smtClean="0"/>
              <a:t>A Bernoulli-egyenletben a térfogategységre eső mozgási energia: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52577" name="Object 1"/>
          <p:cNvGraphicFramePr>
            <a:graphicFrameLocks noChangeAspect="1"/>
          </p:cNvGraphicFramePr>
          <p:nvPr/>
        </p:nvGraphicFramePr>
        <p:xfrm>
          <a:off x="3851920" y="2276872"/>
          <a:ext cx="1296144" cy="792088"/>
        </p:xfrm>
        <a:graphic>
          <a:graphicData uri="http://schemas.openxmlformats.org/presentationml/2006/ole">
            <p:oleObj spid="_x0000_s152577" name="Equation" r:id="rId3" imgW="685800" imgH="419100" progId="Equation.3">
              <p:embed/>
            </p:oleObj>
          </a:graphicData>
        </a:graphic>
      </p:graphicFrame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52579" name="Object 3"/>
          <p:cNvGraphicFramePr>
            <a:graphicFrameLocks noChangeAspect="1"/>
          </p:cNvGraphicFramePr>
          <p:nvPr/>
        </p:nvGraphicFramePr>
        <p:xfrm>
          <a:off x="3347864" y="3789040"/>
          <a:ext cx="2472859" cy="792088"/>
        </p:xfrm>
        <a:graphic>
          <a:graphicData uri="http://schemas.openxmlformats.org/presentationml/2006/ole">
            <p:oleObj spid="_x0000_s152579" name="Equation" r:id="rId4" imgW="1218671" imgH="393529" progId="Equation.3">
              <p:embed/>
            </p:oleObj>
          </a:graphicData>
        </a:graphic>
      </p:graphicFrame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52581" name="Object 5"/>
          <p:cNvGraphicFramePr>
            <a:graphicFrameLocks noChangeAspect="1"/>
          </p:cNvGraphicFramePr>
          <p:nvPr/>
        </p:nvGraphicFramePr>
        <p:xfrm>
          <a:off x="3491880" y="5517232"/>
          <a:ext cx="2160240" cy="613705"/>
        </p:xfrm>
        <a:graphic>
          <a:graphicData uri="http://schemas.openxmlformats.org/presentationml/2006/ole">
            <p:oleObj spid="_x0000_s152581" name="Equation" r:id="rId5" imgW="838200" imgH="241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hu-HU" dirty="0" smtClean="0"/>
              <a:t>Tolóerővektor-eltérítés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hu-HU" dirty="0" smtClean="0"/>
              <a:t>A tolóerővektor-eltérítés a </a:t>
            </a:r>
            <a:r>
              <a:rPr lang="hu-HU" b="1" dirty="0" smtClean="0"/>
              <a:t>sugár-</a:t>
            </a:r>
            <a:r>
              <a:rPr lang="hu-HU" dirty="0" smtClean="0"/>
              <a:t> vagy </a:t>
            </a:r>
            <a:r>
              <a:rPr lang="hu-HU" b="1" dirty="0" smtClean="0"/>
              <a:t>rakétahajtás</a:t>
            </a:r>
            <a:r>
              <a:rPr lang="hu-HU" dirty="0" smtClean="0"/>
              <a:t>sal működő járművek (elsősorban </a:t>
            </a:r>
            <a:r>
              <a:rPr lang="hu-HU" b="1" dirty="0" smtClean="0"/>
              <a:t>repülőgépek, rakéták</a:t>
            </a:r>
            <a:r>
              <a:rPr lang="hu-HU" dirty="0" smtClean="0"/>
              <a:t>) </a:t>
            </a:r>
            <a:r>
              <a:rPr lang="hu-HU" b="1" dirty="0" smtClean="0"/>
              <a:t>kormányzására</a:t>
            </a:r>
            <a:r>
              <a:rPr lang="hu-HU" dirty="0" smtClean="0"/>
              <a:t> szolgáló módszer		</a:t>
            </a:r>
            <a:r>
              <a:rPr lang="hu-HU" dirty="0" smtClean="0">
                <a:sym typeface="Wingdings" pitchFamily="2" charset="2"/>
              </a:rPr>
              <a:t>	ennek </a:t>
            </a:r>
            <a:r>
              <a:rPr lang="hu-HU" dirty="0" smtClean="0"/>
              <a:t>során a kiáramló gázsugár a hossztengellyel párhuzamos irány helyett valamilyen más irányba hagyja el a hajtóművet	</a:t>
            </a:r>
            <a:r>
              <a:rPr lang="hu-HU" dirty="0" smtClean="0">
                <a:sym typeface="Wingdings" pitchFamily="2" charset="2"/>
              </a:rPr>
              <a:t>	</a:t>
            </a:r>
            <a:r>
              <a:rPr lang="hu-HU" dirty="0" smtClean="0"/>
              <a:t>a járműre forgatónyomatékot gyakorol.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hasznos teljesítmény levezetése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smtClean="0"/>
              <a:t>A szélkerékre érkező levegő teljesítménye:</a:t>
            </a:r>
          </a:p>
          <a:p>
            <a:endParaRPr lang="hu-HU" sz="2800" dirty="0" smtClean="0"/>
          </a:p>
          <a:p>
            <a:endParaRPr lang="hu-HU" sz="2800" dirty="0" smtClean="0"/>
          </a:p>
          <a:p>
            <a:r>
              <a:rPr lang="hu-HU" sz="2800" dirty="0" smtClean="0"/>
              <a:t>A hasznos teljesítmény pedig, figyelembe véve a szélerőgép teljesítménytényezője (</a:t>
            </a:r>
            <a:r>
              <a:rPr lang="hu-HU" sz="2800" dirty="0" err="1" smtClean="0"/>
              <a:t>c</a:t>
            </a:r>
            <a:r>
              <a:rPr lang="hu-HU" sz="2800" baseline="-25000" dirty="0" err="1" smtClean="0"/>
              <a:t>w</a:t>
            </a:r>
            <a:r>
              <a:rPr lang="hu-HU" sz="2800" dirty="0" smtClean="0"/>
              <a:t>) is:</a:t>
            </a:r>
          </a:p>
          <a:p>
            <a:pPr lvl="2">
              <a:buNone/>
            </a:pPr>
            <a:r>
              <a:rPr lang="hu-HU" sz="2000" dirty="0" smtClean="0"/>
              <a:t>				</a:t>
            </a:r>
          </a:p>
          <a:p>
            <a:pPr lvl="2">
              <a:buNone/>
            </a:pPr>
            <a:r>
              <a:rPr lang="hu-HU" sz="2000" dirty="0" smtClean="0"/>
              <a:t>						(</a:t>
            </a:r>
            <a:r>
              <a:rPr lang="hu-HU" sz="2000" dirty="0" err="1" smtClean="0"/>
              <a:t>c</a:t>
            </a:r>
            <a:r>
              <a:rPr lang="hu-HU" sz="2000" baseline="-25000" dirty="0" err="1" smtClean="0"/>
              <a:t>wmax</a:t>
            </a:r>
            <a:r>
              <a:rPr lang="hu-HU" sz="2000" dirty="0" smtClean="0"/>
              <a:t>=0,593).</a:t>
            </a:r>
          </a:p>
          <a:p>
            <a:r>
              <a:rPr lang="hu-HU" sz="2800" dirty="0" smtClean="0"/>
              <a:t>A szélerőgép hasznos teljesítménye a levegősebesség harmadik hatványával arányos.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61793" name="Object 1"/>
          <p:cNvGraphicFramePr>
            <a:graphicFrameLocks noChangeAspect="1"/>
          </p:cNvGraphicFramePr>
          <p:nvPr/>
        </p:nvGraphicFramePr>
        <p:xfrm>
          <a:off x="2915816" y="2204864"/>
          <a:ext cx="3201083" cy="864096"/>
        </p:xfrm>
        <a:graphic>
          <a:graphicData uri="http://schemas.openxmlformats.org/presentationml/2006/ole">
            <p:oleObj spid="_x0000_s161793" name="Equation" r:id="rId3" imgW="1549400" imgH="419100" progId="Equation.3">
              <p:embed/>
            </p:oleObj>
          </a:graphicData>
        </a:graphic>
      </p:graphicFrame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61795" name="Object 3"/>
          <p:cNvGraphicFramePr>
            <a:graphicFrameLocks noChangeAspect="1"/>
          </p:cNvGraphicFramePr>
          <p:nvPr/>
        </p:nvGraphicFramePr>
        <p:xfrm>
          <a:off x="2051720" y="4005064"/>
          <a:ext cx="2323459" cy="864096"/>
        </p:xfrm>
        <a:graphic>
          <a:graphicData uri="http://schemas.openxmlformats.org/presentationml/2006/ole">
            <p:oleObj spid="_x0000_s161795" name="Equation" r:id="rId4" imgW="1155700" imgH="431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Rotoron átáramló szél áramlási viszonyai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9202" name="Picture 2" descr="http://www.szel-mszte.hu/mszte/images/rotor_aramlasi%20viszony_2004062815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72816"/>
            <a:ext cx="5666888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szélturbina lapátjának keresztmetszete körüli létáramlat sebességei, erőhatásai.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81252" name="Picture 4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7712328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szárnyprofilú lapátra ható erők és a szélirányok </a:t>
            </a:r>
            <a:r>
              <a:rPr lang="hu-HU" i="1" dirty="0" err="1" smtClean="0"/>
              <a:t>x-y</a:t>
            </a:r>
            <a:r>
              <a:rPr lang="hu-HU" dirty="0" smtClean="0"/>
              <a:t> koordináta rendszerben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80226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867" y="1628799"/>
            <a:ext cx="6948501" cy="4636209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611560" y="1844824"/>
            <a:ext cx="3168352" cy="1080120"/>
          </a:xfrm>
          <a:prstGeom prst="wedgeRoundRectCallout">
            <a:avLst>
              <a:gd name="adj1" fmla="val 66192"/>
              <a:gd name="adj2" fmla="val 924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Repülőgépeknél is használt szárnyprofil</a:t>
            </a:r>
            <a:endParaRPr lang="hu-HU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Vertikális szélerőmű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1010" name="Picture 2" descr="http://www.megujuloenergiak.eu/userfiles/images/Maglev-genera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44824"/>
            <a:ext cx="3528392" cy="4568341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5508104" y="1556792"/>
            <a:ext cx="3456384" cy="1584176"/>
          </a:xfrm>
          <a:prstGeom prst="wedgeRoundRectCallout">
            <a:avLst>
              <a:gd name="adj1" fmla="val -37927"/>
              <a:gd name="adj2" fmla="val 678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</a:t>
            </a:r>
            <a:r>
              <a:rPr lang="hu-HU" b="1" dirty="0" smtClean="0"/>
              <a:t>Debreceni Egyetem Műszaki Kar</a:t>
            </a:r>
            <a:r>
              <a:rPr lang="hu-HU" dirty="0" smtClean="0"/>
              <a:t>ának Mechatronikai Intézete (B épület) </a:t>
            </a:r>
            <a:r>
              <a:rPr lang="hu-HU" b="1" dirty="0" smtClean="0"/>
              <a:t>mellett is található </a:t>
            </a:r>
            <a:r>
              <a:rPr lang="hu-HU" dirty="0" smtClean="0"/>
              <a:t>a mellékelt ábrán látható </a:t>
            </a:r>
            <a:r>
              <a:rPr lang="hu-HU" b="1" dirty="0" smtClean="0"/>
              <a:t>vertikális</a:t>
            </a:r>
            <a:r>
              <a:rPr lang="hu-HU" dirty="0" smtClean="0"/>
              <a:t> (függőleges) </a:t>
            </a:r>
            <a:r>
              <a:rPr lang="hu-HU" b="1" dirty="0" smtClean="0"/>
              <a:t>szélkerék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Kellemes rálátás… egy szárnyprofilú szélerőgépre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78178" name="Picture 2" descr="http://energiaoldal.hu/wp-content/uploads/2013/06/sze%CC%81lkere%CC%81k-sze%CC%81lero%CC%8Bmu%CC%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3979168" cy="4973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u-HU" dirty="0" smtClean="0"/>
          </a:p>
          <a:p>
            <a:pPr algn="ctr">
              <a:buNone/>
            </a:pPr>
            <a:endParaRPr lang="hu-HU" dirty="0" smtClean="0"/>
          </a:p>
          <a:p>
            <a:pPr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Köszönöm figyelmüket!</a:t>
            </a:r>
          </a:p>
          <a:p>
            <a:pPr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Viszont látásra!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Tolóerővektor-eltérítés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A módszert </a:t>
            </a:r>
            <a:r>
              <a:rPr lang="hu-HU" b="1" dirty="0" smtClean="0"/>
              <a:t>elsőként</a:t>
            </a:r>
            <a:r>
              <a:rPr lang="hu-HU" dirty="0" smtClean="0"/>
              <a:t> a második világháborúban tömegesen alkalmazott német </a:t>
            </a:r>
            <a:r>
              <a:rPr lang="hu-HU" b="1" dirty="0" smtClean="0"/>
              <a:t>V-2 ballisztikus rakéta irányításánál alkalmazták</a:t>
            </a:r>
            <a:r>
              <a:rPr lang="hu-HU" dirty="0" smtClean="0"/>
              <a:t>, bár akkor még nem így nevezték. </a:t>
            </a:r>
          </a:p>
          <a:p>
            <a:r>
              <a:rPr lang="hu-HU" dirty="0" smtClean="0"/>
              <a:t>A mai értelemben vett tolóerővektor-eltérítést először a </a:t>
            </a:r>
            <a:r>
              <a:rPr lang="hu-HU" b="1" dirty="0" smtClean="0"/>
              <a:t>helyből felszálló repülőgépek </a:t>
            </a:r>
            <a:r>
              <a:rPr lang="hu-HU" dirty="0" smtClean="0"/>
              <a:t>(például a Harrier) számára fejlesztették ki az 1950-es években, ezeknél a repülőgépeknél </a:t>
            </a:r>
            <a:r>
              <a:rPr lang="hu-HU" b="1" dirty="0" smtClean="0"/>
              <a:t>a gázsugarat akár 90°-nál jobban is el lehet téríteni</a:t>
            </a:r>
            <a:r>
              <a:rPr lang="hu-HU" dirty="0" smtClean="0"/>
              <a:t>. </a:t>
            </a:r>
          </a:p>
          <a:p>
            <a:r>
              <a:rPr lang="hu-HU" dirty="0" smtClean="0"/>
              <a:t>Az 1980-as évektől a kísérleti, majd az ötödik generációs vadászrepülőgépeken (X–31, </a:t>
            </a:r>
            <a:r>
              <a:rPr lang="hu-HU" b="1" dirty="0" smtClean="0"/>
              <a:t>F–22</a:t>
            </a:r>
            <a:r>
              <a:rPr lang="hu-HU" dirty="0" smtClean="0"/>
              <a:t>, Szu–35) a </a:t>
            </a:r>
            <a:r>
              <a:rPr lang="hu-HU" b="1" dirty="0" smtClean="0"/>
              <a:t>manőverező-képesség javítás</a:t>
            </a:r>
            <a:r>
              <a:rPr lang="hu-HU" dirty="0" smtClean="0"/>
              <a:t>ára használják,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Tolóerővektor-eltérítés </a:t>
            </a:r>
            <a:br>
              <a:rPr lang="hu-HU" dirty="0" smtClean="0"/>
            </a:br>
            <a:r>
              <a:rPr lang="hu-HU" dirty="0" smtClean="0"/>
              <a:t>(repülőgépen)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33794" name="Picture 2" descr="http://www.jetfly.hu/rovatok/jetfly/egy_lepesre_az_otodik_generaciotol/21-2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480720" cy="4860540"/>
          </a:xfrm>
          <a:prstGeom prst="rect">
            <a:avLst/>
          </a:prstGeom>
          <a:noFill/>
        </p:spPr>
      </p:pic>
      <p:sp>
        <p:nvSpPr>
          <p:cNvPr id="6" name="Ellipszis 5"/>
          <p:cNvSpPr/>
          <p:nvPr/>
        </p:nvSpPr>
        <p:spPr>
          <a:xfrm>
            <a:off x="2339752" y="1700808"/>
            <a:ext cx="4032448" cy="403244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6588224" y="2492896"/>
            <a:ext cx="2411760" cy="864096"/>
          </a:xfrm>
          <a:prstGeom prst="wedgeRoundRectCallout">
            <a:avLst>
              <a:gd name="adj1" fmla="val -61664"/>
              <a:gd name="adj2" fmla="val 315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Vektorálható</a:t>
            </a:r>
            <a:r>
              <a:rPr lang="hu-HU" dirty="0" smtClean="0"/>
              <a:t> fúvócső.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Tolóerővektor-eltérítés</a:t>
            </a:r>
            <a:br>
              <a:rPr lang="hu-HU" dirty="0" smtClean="0"/>
            </a:br>
            <a:r>
              <a:rPr lang="hu-HU" dirty="0" smtClean="0"/>
              <a:t>(rakétákon)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37890" name="Picture 2" descr="http://www.haborumuveszete.hu/rovatok/fegyverek/bombak/iris_060517/0404_iris_02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61" y="2564904"/>
            <a:ext cx="4487455" cy="3096344"/>
          </a:xfrm>
          <a:prstGeom prst="rect">
            <a:avLst/>
          </a:prstGeom>
          <a:noFill/>
        </p:spPr>
      </p:pic>
      <p:pic>
        <p:nvPicPr>
          <p:cNvPr id="37892" name="Picture 4" descr="http://www.kanwa.com/free/2003/05/ESSM%282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2564904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hajtás befektetett teljesítménye és hatásfoka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hajtásba befektetett teljesítmény, amely a </a:t>
            </a:r>
            <a:r>
              <a:rPr lang="hu-HU" dirty="0" err="1" smtClean="0"/>
              <a:t>gáztömegáram</a:t>
            </a:r>
            <a:r>
              <a:rPr lang="hu-HU" dirty="0" smtClean="0"/>
              <a:t>      sebességről      sebességre gyorsításához, vagyis fajlagos energiájának 		</a:t>
            </a:r>
            <a:r>
              <a:rPr lang="hu-HU" dirty="0" err="1" smtClean="0"/>
              <a:t>-ről</a:t>
            </a:r>
            <a:r>
              <a:rPr lang="hu-HU" dirty="0" smtClean="0"/>
              <a:t> 	 	</a:t>
            </a:r>
            <a:r>
              <a:rPr lang="hu-HU" dirty="0" err="1" smtClean="0"/>
              <a:t>-re</a:t>
            </a:r>
            <a:r>
              <a:rPr lang="hu-HU" dirty="0" smtClean="0"/>
              <a:t> növeléséhez volt szükséges:</a:t>
            </a:r>
          </a:p>
          <a:p>
            <a:endParaRPr lang="hu-HU" dirty="0" smtClean="0"/>
          </a:p>
          <a:p>
            <a:r>
              <a:rPr lang="hu-HU" dirty="0" smtClean="0"/>
              <a:t>A hajtás hatásfoka: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3347863" y="3861048"/>
          <a:ext cx="2278443" cy="936104"/>
        </p:xfrm>
        <a:graphic>
          <a:graphicData uri="http://schemas.openxmlformats.org/presentationml/2006/ole">
            <p:oleObj spid="_x0000_s24577" name="Equation" r:id="rId3" imgW="1231366" imgH="507780" progId="Equation.3">
              <p:embed/>
            </p:oleObj>
          </a:graphicData>
        </a:graphic>
      </p:graphicFrame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187624" y="3068960"/>
          <a:ext cx="936104" cy="546061"/>
        </p:xfrm>
        <a:graphic>
          <a:graphicData uri="http://schemas.openxmlformats.org/presentationml/2006/ole">
            <p:oleObj spid="_x0000_s24579" name="Equation" r:id="rId4" imgW="342751" imgH="203112" progId="Equation.3">
              <p:embed/>
            </p:oleObj>
          </a:graphicData>
        </a:graphic>
      </p:graphicFrame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3275856" y="3140968"/>
          <a:ext cx="792088" cy="578010"/>
        </p:xfrm>
        <a:graphic>
          <a:graphicData uri="http://schemas.openxmlformats.org/presentationml/2006/ole">
            <p:oleObj spid="_x0000_s24581" name="Equation" r:id="rId5" imgW="355292" imgH="253780" progId="Equation.3">
              <p:embed/>
            </p:oleObj>
          </a:graphicData>
        </a:graphic>
      </p:graphicFrame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3419872" y="2204864"/>
          <a:ext cx="288032" cy="384043"/>
        </p:xfrm>
        <a:graphic>
          <a:graphicData uri="http://schemas.openxmlformats.org/presentationml/2006/ole">
            <p:oleObj spid="_x0000_s24583" name="Equation" r:id="rId6" imgW="126835" imgH="139518" progId="Equation.3">
              <p:embed/>
            </p:oleObj>
          </a:graphicData>
        </a:graphic>
      </p:graphicFrame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4585" name="Object 9"/>
          <p:cNvGraphicFramePr>
            <a:graphicFrameLocks noChangeAspect="1"/>
          </p:cNvGraphicFramePr>
          <p:nvPr/>
        </p:nvGraphicFramePr>
        <p:xfrm>
          <a:off x="5885426" y="2091167"/>
          <a:ext cx="414766" cy="545745"/>
        </p:xfrm>
        <a:graphic>
          <a:graphicData uri="http://schemas.openxmlformats.org/presentationml/2006/ole">
            <p:oleObj spid="_x0000_s24585" name="Equation" r:id="rId7" imgW="177646" imgH="241091" progId="Equation.3">
              <p:embed/>
            </p:oleObj>
          </a:graphicData>
        </a:graphic>
      </p:graphicFrame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24587" name="Object 11"/>
          <p:cNvGraphicFramePr>
            <a:graphicFrameLocks noChangeAspect="1"/>
          </p:cNvGraphicFramePr>
          <p:nvPr/>
        </p:nvGraphicFramePr>
        <p:xfrm>
          <a:off x="1403648" y="5301208"/>
          <a:ext cx="6552728" cy="936104"/>
        </p:xfrm>
        <a:graphic>
          <a:graphicData uri="http://schemas.openxmlformats.org/presentationml/2006/ole">
            <p:oleObj spid="_x0000_s24587" name="Equation" r:id="rId8" imgW="3403600" imgH="482600" progId="Equation.3">
              <p:embed/>
            </p:oleObj>
          </a:graphicData>
        </a:graphic>
      </p:graphicFrame>
      <p:sp>
        <p:nvSpPr>
          <p:cNvPr id="17" name="Lekerekített téglalap feliratnak 16"/>
          <p:cNvSpPr/>
          <p:nvPr/>
        </p:nvSpPr>
        <p:spPr>
          <a:xfrm>
            <a:off x="5940152" y="3645024"/>
            <a:ext cx="3024336" cy="1656184"/>
          </a:xfrm>
          <a:prstGeom prst="wedgeRoundRectCallout">
            <a:avLst>
              <a:gd name="adj1" fmla="val 53977"/>
              <a:gd name="adj2" fmla="val -378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hu-HU" sz="1600" dirty="0" smtClean="0"/>
              <a:t>A képletből is látható, hogy jó hatásfokot csak akkor kaphatnak, ha a repülési sebesség nagy; </a:t>
            </a:r>
          </a:p>
          <a:p>
            <a:pPr algn="ctr">
              <a:buFont typeface="Arial" pitchFamily="34" charset="0"/>
              <a:buChar char="•"/>
            </a:pPr>
            <a:r>
              <a:rPr lang="hu-HU" sz="1600" dirty="0" smtClean="0"/>
              <a:t>tiszta sugárhajtómű ezért csak igen nagy sebességű gépeken indokolt.</a:t>
            </a: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Laval-fúvóka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b="1" dirty="0" err="1" smtClean="0"/>
              <a:t>Laval-fúvóka</a:t>
            </a:r>
            <a:r>
              <a:rPr lang="hu-HU" dirty="0" smtClean="0"/>
              <a:t> egy középső részén összeszűkülő, homokóra-üveg formát felvevő csőszakasz. </a:t>
            </a:r>
          </a:p>
          <a:p>
            <a:r>
              <a:rPr lang="hu-HU" dirty="0" smtClean="0"/>
              <a:t>Arra használják, hogy összenyomható </a:t>
            </a:r>
            <a:r>
              <a:rPr lang="hu-HU" b="1" dirty="0" smtClean="0"/>
              <a:t>gáz</a:t>
            </a:r>
            <a:r>
              <a:rPr lang="hu-HU" dirty="0" smtClean="0"/>
              <a:t> áramlási </a:t>
            </a:r>
            <a:r>
              <a:rPr lang="hu-HU" b="1" dirty="0" smtClean="0"/>
              <a:t>sebességét felgyorsítsák</a:t>
            </a:r>
            <a:r>
              <a:rPr lang="hu-HU" dirty="0" smtClean="0"/>
              <a:t>.</a:t>
            </a:r>
          </a:p>
          <a:p>
            <a:r>
              <a:rPr lang="hu-HU" dirty="0" smtClean="0"/>
              <a:t> Bizonyos típusait széles körben használják </a:t>
            </a:r>
            <a:r>
              <a:rPr lang="hu-HU" b="1" dirty="0" smtClean="0"/>
              <a:t>gőzturbinákban</a:t>
            </a:r>
            <a:r>
              <a:rPr lang="hu-HU" dirty="0" smtClean="0"/>
              <a:t> és fontos része a modern </a:t>
            </a:r>
            <a:r>
              <a:rPr lang="hu-HU" b="1" dirty="0" smtClean="0"/>
              <a:t>rakétamotor</a:t>
            </a:r>
            <a:r>
              <a:rPr lang="hu-HU" dirty="0" smtClean="0"/>
              <a:t>oknak.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sebesség, a nyomás és a hőmérséklet változása a </a:t>
            </a:r>
            <a:r>
              <a:rPr lang="hu-HU" dirty="0" err="1" smtClean="0"/>
              <a:t>Laval-fúvóka</a:t>
            </a:r>
            <a:r>
              <a:rPr lang="hu-HU" dirty="0" smtClean="0"/>
              <a:t> mentén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32770" name="Picture 2" descr="Fájl:Nozzle de Laval diagram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40768"/>
            <a:ext cx="4005692" cy="5273428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6444208" y="1916832"/>
            <a:ext cx="2088232" cy="504056"/>
          </a:xfrm>
          <a:prstGeom prst="wedgeRoundRectCallout">
            <a:avLst>
              <a:gd name="adj1" fmla="val -86179"/>
              <a:gd name="adj2" fmla="val -16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 - sebesség</a:t>
            </a:r>
            <a:endParaRPr lang="hu-HU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395536" y="1916832"/>
            <a:ext cx="2088232" cy="504056"/>
          </a:xfrm>
          <a:prstGeom prst="wedgeRoundRectCallout">
            <a:avLst>
              <a:gd name="adj1" fmla="val 65396"/>
              <a:gd name="adj2" fmla="val 457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 - hőmérséklet</a:t>
            </a:r>
            <a:endParaRPr lang="hu-HU" dirty="0"/>
          </a:p>
        </p:txBody>
      </p:sp>
      <p:sp>
        <p:nvSpPr>
          <p:cNvPr id="8" name="Lekerekített téglalap feliratnak 7"/>
          <p:cNvSpPr/>
          <p:nvPr/>
        </p:nvSpPr>
        <p:spPr>
          <a:xfrm>
            <a:off x="467544" y="3140968"/>
            <a:ext cx="2088232" cy="504056"/>
          </a:xfrm>
          <a:prstGeom prst="wedgeRoundRectCallout">
            <a:avLst>
              <a:gd name="adj1" fmla="val 58659"/>
              <a:gd name="adj2" fmla="val -379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 - nyomás</a:t>
            </a:r>
            <a:endParaRPr lang="hu-HU" dirty="0"/>
          </a:p>
        </p:txBody>
      </p:sp>
      <p:sp>
        <p:nvSpPr>
          <p:cNvPr id="9" name="Lekerekített téglalap feliratnak 8"/>
          <p:cNvSpPr/>
          <p:nvPr/>
        </p:nvSpPr>
        <p:spPr>
          <a:xfrm>
            <a:off x="6156176" y="3429000"/>
            <a:ext cx="2088232" cy="504056"/>
          </a:xfrm>
          <a:prstGeom prst="wedgeRoundRectCallout">
            <a:avLst>
              <a:gd name="adj1" fmla="val -78768"/>
              <a:gd name="adj2" fmla="val 11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 – Mach </a:t>
            </a:r>
            <a:r>
              <a:rPr lang="hu-HU" dirty="0" err="1" smtClean="0"/>
              <a:t>-szám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hu-HU" dirty="0" smtClean="0"/>
              <a:t>RS-68 rakétamotor a próbapadon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30722" name="Picture 2" descr="Fájl:RS-68 rocket engine 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54360"/>
            <a:ext cx="4572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12. Előadás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smtClean="0"/>
              <a:t>Repülőgép hajtóművek, Rakéták,</a:t>
            </a:r>
            <a:br>
              <a:rPr lang="hu-HU" b="1" dirty="0" smtClean="0"/>
            </a:br>
            <a:r>
              <a:rPr lang="hu-HU" b="1" dirty="0" smtClean="0"/>
              <a:t>Víz- és Szélturbinák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Debreceni Egyetem Műszaki Kar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Kétáramú hajtóművek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kétáramú hajtóművek </a:t>
            </a:r>
            <a:r>
              <a:rPr lang="hu-HU" dirty="0" smtClean="0"/>
              <a:t>a hagyományos légcsavar számára kedvező mérsékelt és a tiszta </a:t>
            </a:r>
            <a:r>
              <a:rPr lang="hu-HU" dirty="0" err="1" smtClean="0"/>
              <a:t>sugárhajtóműhöz</a:t>
            </a:r>
            <a:r>
              <a:rPr lang="hu-HU" dirty="0" smtClean="0"/>
              <a:t> illő igen nagy sebességek közötti sebességtartományban kedvezőek. </a:t>
            </a:r>
          </a:p>
          <a:p>
            <a:r>
              <a:rPr lang="hu-HU" dirty="0" smtClean="0"/>
              <a:t>Ezek </a:t>
            </a:r>
            <a:r>
              <a:rPr lang="hu-HU" b="1" dirty="0" smtClean="0"/>
              <a:t>lényege</a:t>
            </a:r>
            <a:r>
              <a:rPr lang="hu-HU" dirty="0" smtClean="0"/>
              <a:t>, hogy a gázturbina </a:t>
            </a:r>
            <a:r>
              <a:rPr lang="hu-HU" b="1" dirty="0" smtClean="0"/>
              <a:t>kompresszora</a:t>
            </a:r>
            <a:r>
              <a:rPr lang="hu-HU" dirty="0" smtClean="0"/>
              <a:t> a turbina által forgalmazottnál </a:t>
            </a:r>
            <a:r>
              <a:rPr lang="hu-HU" b="1" dirty="0" smtClean="0"/>
              <a:t>nagyobb gázáramot szolgáltat</a:t>
            </a:r>
            <a:r>
              <a:rPr lang="hu-HU" dirty="0" smtClean="0"/>
              <a:t>, és e többlet gázárammal táplált gázsugár a turbinából kilépő gázsugárral együtt </a:t>
            </a:r>
            <a:r>
              <a:rPr lang="hu-HU" b="1" dirty="0" smtClean="0"/>
              <a:t>részt vesz a tolóerő kialakításában</a:t>
            </a:r>
            <a:r>
              <a:rPr lang="hu-HU" dirty="0" smtClean="0"/>
              <a:t>. </a:t>
            </a:r>
          </a:p>
          <a:p>
            <a:r>
              <a:rPr lang="hu-HU" dirty="0" smtClean="0"/>
              <a:t>A kétáramú hajtóművek gázsugarainak sebessége kisebb, tömegárama nagyobb a tiszta sugárhajtóműnél és így </a:t>
            </a:r>
            <a:r>
              <a:rPr lang="hu-HU" b="1" dirty="0" smtClean="0"/>
              <a:t>hajtási hatásfokuk </a:t>
            </a:r>
            <a:r>
              <a:rPr lang="hu-HU" dirty="0" smtClean="0"/>
              <a:t>azokénál </a:t>
            </a:r>
            <a:r>
              <a:rPr lang="hu-HU" b="1" dirty="0" smtClean="0"/>
              <a:t>nagy</a:t>
            </a:r>
            <a:r>
              <a:rPr lang="hu-HU" dirty="0" smtClean="0"/>
              <a:t>obb.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hu-HU" dirty="0" smtClean="0"/>
              <a:t>Egy kétáramú hajtóműtípus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38914" name="Picture 2" descr="http://3.bp.blogspot.com/-YWVNYZBKr90/UCZtj9I7IdI/AAAAAAAAD40/gFMi78o6uxQ/s1600/rb211-sp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624736" cy="4817989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7524328" y="1916832"/>
            <a:ext cx="1403648" cy="2520280"/>
          </a:xfrm>
          <a:prstGeom prst="wedgeRoundRectCallout">
            <a:avLst>
              <a:gd name="adj1" fmla="val 61350"/>
              <a:gd name="adj2" fmla="val 331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hu-HU" dirty="0" smtClean="0"/>
              <a:t>LP: Alacsony nyomás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IP: Közepes nyomás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HP: </a:t>
            </a:r>
          </a:p>
          <a:p>
            <a:pPr algn="ctr"/>
            <a:r>
              <a:rPr lang="hu-HU" dirty="0" smtClean="0"/>
              <a:t>Magas nyomás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Utánégető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 smtClean="0"/>
              <a:t>Az </a:t>
            </a:r>
            <a:r>
              <a:rPr lang="hu-HU" b="1" dirty="0" err="1" smtClean="0"/>
              <a:t>utánégető</a:t>
            </a:r>
            <a:r>
              <a:rPr lang="hu-HU" dirty="0" smtClean="0"/>
              <a:t> (más nevén fáklya) egyes repülőgépek sugárhajtóműveiben alkalmazott rendszer, amely lehetővé teszi a teljesítmény átmeneti megnövelését.</a:t>
            </a:r>
          </a:p>
          <a:p>
            <a:r>
              <a:rPr lang="hu-HU" dirty="0" smtClean="0"/>
              <a:t>Az </a:t>
            </a:r>
            <a:r>
              <a:rPr lang="hu-HU" dirty="0" err="1" smtClean="0"/>
              <a:t>utánégetés</a:t>
            </a:r>
            <a:r>
              <a:rPr lang="hu-HU" dirty="0" smtClean="0"/>
              <a:t> lényege, hogy a gázturbinás sugárhajtómű </a:t>
            </a:r>
            <a:r>
              <a:rPr lang="hu-HU" dirty="0" err="1" smtClean="0"/>
              <a:t>utánégető</a:t>
            </a:r>
            <a:r>
              <a:rPr lang="hu-HU" dirty="0" smtClean="0"/>
              <a:t> kamrájába többlet-üzemanyagot porlasztanak, ami a nagy nyomású és hőmérsékletű gázban elégve </a:t>
            </a:r>
            <a:r>
              <a:rPr lang="hu-HU" b="1" dirty="0" smtClean="0"/>
              <a:t>megnöveli a hajtómű tolóerejét</a:t>
            </a:r>
            <a:r>
              <a:rPr lang="hu-HU" dirty="0" smtClean="0"/>
              <a:t>.</a:t>
            </a:r>
          </a:p>
          <a:p>
            <a:r>
              <a:rPr lang="hu-HU" dirty="0" smtClean="0"/>
              <a:t>Az </a:t>
            </a:r>
            <a:r>
              <a:rPr lang="hu-HU" dirty="0" err="1" smtClean="0"/>
              <a:t>utánégetés</a:t>
            </a:r>
            <a:r>
              <a:rPr lang="hu-HU" dirty="0" smtClean="0"/>
              <a:t> csak rövid ideig alkalmazható, mivel a hajtóműnek ebben az üzemi állapotában kirívóan </a:t>
            </a:r>
            <a:r>
              <a:rPr lang="hu-HU" b="1" dirty="0" smtClean="0"/>
              <a:t>magas a tüzelőanyag fogyasztása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Utánégető</a:t>
            </a:r>
            <a:r>
              <a:rPr lang="hu-HU" dirty="0" smtClean="0"/>
              <a:t> sugárhajtómű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48130" name="Picture 2" descr="http://t3.gstatic.com/images?q=tbn:ANd9GcS0xAINwWLqNW1bMGVGB5ohZeTA8XoynxlViJ9LxXIXwF7PX57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36912"/>
            <a:ext cx="6505575" cy="2600325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5292080" y="2348880"/>
            <a:ext cx="1152128" cy="576064"/>
          </a:xfrm>
          <a:prstGeom prst="wedgeRoundRectCallout">
            <a:avLst>
              <a:gd name="adj1" fmla="val 1145"/>
              <a:gd name="adj2" fmla="val 1211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err="1" smtClean="0"/>
              <a:t>Utánégető</a:t>
            </a:r>
            <a:r>
              <a:rPr lang="hu-HU" sz="1600" dirty="0" smtClean="0"/>
              <a:t> tér</a:t>
            </a:r>
            <a:endParaRPr lang="hu-HU" sz="1600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5292080" y="4725144"/>
            <a:ext cx="1152128" cy="576064"/>
          </a:xfrm>
          <a:prstGeom prst="wedgeRoundRectCallout">
            <a:avLst>
              <a:gd name="adj1" fmla="val -34265"/>
              <a:gd name="adj2" fmla="val -937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Keverő tér</a:t>
            </a: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Utánégető</a:t>
            </a:r>
            <a:r>
              <a:rPr lang="hu-HU" dirty="0" smtClean="0"/>
              <a:t> hajtómű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44034" name="Picture 2" descr="Fájl:FA-18-Decol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620000" cy="5000625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179512" y="5517232"/>
            <a:ext cx="2808312" cy="936104"/>
          </a:xfrm>
          <a:prstGeom prst="wedgeRoundRectCallout">
            <a:avLst>
              <a:gd name="adj1" fmla="val 10528"/>
              <a:gd name="adj2" fmla="val -96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Megfigyelhetők a lökéshullám jelenlétét igazoló koncentrikus körök.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Utánégető</a:t>
            </a:r>
            <a:r>
              <a:rPr lang="hu-HU" dirty="0" smtClean="0"/>
              <a:t> hajtómű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47106" name="Picture 2" descr="Fájl:J58 Afterburner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52258"/>
            <a:ext cx="6624736" cy="5271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Utánégető</a:t>
            </a:r>
            <a:r>
              <a:rPr lang="hu-HU" dirty="0" smtClean="0"/>
              <a:t> gázturbina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46082" name="Picture 2" descr="http://media1.break.com/dnet/media/2011/4/19/d375bc00-2f86-4292-b9d9-83f12a0f43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12776"/>
            <a:ext cx="5040560" cy="4962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Torlósugár-hajtómű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 smtClean="0"/>
              <a:t>A repülőgép-hajtóművek különleges esete a </a:t>
            </a:r>
            <a:r>
              <a:rPr lang="hu-HU" b="1" dirty="0" err="1" smtClean="0"/>
              <a:t>torlósugár-hajtómű</a:t>
            </a:r>
            <a:r>
              <a:rPr lang="hu-HU" b="1" dirty="0" smtClean="0"/>
              <a:t>, </a:t>
            </a:r>
            <a:r>
              <a:rPr lang="hu-HU" dirty="0" smtClean="0"/>
              <a:t>amely ugyancsak a gázsugár tolóerejét használja fel. </a:t>
            </a:r>
          </a:p>
          <a:p>
            <a:r>
              <a:rPr lang="hu-HU" dirty="0" smtClean="0"/>
              <a:t>Érdekessége azonban, hogy csak bizonyos sebesség esetén lép üzembe, amikor már a </a:t>
            </a:r>
            <a:r>
              <a:rPr lang="hu-HU" dirty="0" err="1" smtClean="0"/>
              <a:t>torlócsőben</a:t>
            </a:r>
            <a:r>
              <a:rPr lang="hu-HU" dirty="0" smtClean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 nagy sebesség miatt kialakult a megfelelő </a:t>
            </a:r>
            <a:r>
              <a:rPr lang="hu-HU" dirty="0" err="1" smtClean="0"/>
              <a:t>torlónyomás</a:t>
            </a:r>
            <a:r>
              <a:rPr lang="hu-HU" dirty="0" smtClean="0"/>
              <a:t>. </a:t>
            </a:r>
          </a:p>
          <a:p>
            <a:r>
              <a:rPr lang="hu-HU" dirty="0" smtClean="0"/>
              <a:t>Ehhez </a:t>
            </a:r>
            <a:r>
              <a:rPr lang="hu-HU" b="1" dirty="0" smtClean="0"/>
              <a:t>segédhajtómű</a:t>
            </a:r>
            <a:r>
              <a:rPr lang="hu-HU" dirty="0" smtClean="0"/>
              <a:t>re is szükség van, amely előbb a megfelelő sebességre felgyorsítja a repülőgépet, hogy a </a:t>
            </a:r>
            <a:r>
              <a:rPr lang="hu-HU" dirty="0" err="1" smtClean="0"/>
              <a:t>torlósugár-hajtómű</a:t>
            </a:r>
            <a:r>
              <a:rPr lang="hu-HU" dirty="0" smtClean="0"/>
              <a:t> üzembe léphessen. </a:t>
            </a:r>
          </a:p>
          <a:p>
            <a:r>
              <a:rPr lang="hu-HU" dirty="0" smtClean="0"/>
              <a:t>A segédhajtómű lehet </a:t>
            </a:r>
            <a:r>
              <a:rPr lang="hu-HU" b="1" dirty="0" smtClean="0"/>
              <a:t>légcsavar</a:t>
            </a:r>
            <a:r>
              <a:rPr lang="hu-HU" dirty="0" smtClean="0"/>
              <a:t>ral működő dugattyús repülőgépmotor.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429000"/>
            <a:ext cx="4484688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err="1" smtClean="0"/>
              <a:t>Torlósugár-hajtómű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</a:t>
            </a:r>
            <a:r>
              <a:rPr lang="hu-HU" sz="2400" dirty="0" err="1" smtClean="0"/>
              <a:t>torlócsőből</a:t>
            </a:r>
            <a:r>
              <a:rPr lang="hu-HU" sz="2400" dirty="0" smtClean="0"/>
              <a:t> nagy rezgésszámú membránszelepeken át a levegő az égőtérbe kerül, ahol az elporlasztott üzemanyaggal keveredve villamos szikrával meggyújtva hirtelen elég. </a:t>
            </a:r>
          </a:p>
          <a:p>
            <a:r>
              <a:rPr lang="hu-HU" sz="2400" dirty="0" smtClean="0"/>
              <a:t>Az égés következtében keletkezett nagy hőmérsékletű gázok expandálnak, és a </a:t>
            </a:r>
            <a:r>
              <a:rPr lang="hu-HU" sz="2400" b="1" dirty="0" err="1" smtClean="0"/>
              <a:t>propulziós</a:t>
            </a:r>
            <a:r>
              <a:rPr lang="hu-HU" sz="2400" b="1" dirty="0" smtClean="0"/>
              <a:t> csövön</a:t>
            </a:r>
            <a:r>
              <a:rPr lang="hu-HU" sz="2400" dirty="0" smtClean="0"/>
              <a:t> át kiáramolva </a:t>
            </a:r>
            <a:r>
              <a:rPr lang="hu-HU" sz="2400" b="1" dirty="0" smtClean="0"/>
              <a:t>impulzuserő</a:t>
            </a:r>
            <a:r>
              <a:rPr lang="hu-HU" sz="2400" dirty="0" smtClean="0"/>
              <a:t>t szolgáltatnak, amely mint </a:t>
            </a:r>
            <a:r>
              <a:rPr lang="hu-HU" sz="2400" b="1" dirty="0" smtClean="0"/>
              <a:t>tolóerő</a:t>
            </a:r>
            <a:r>
              <a:rPr lang="hu-HU" sz="2400" dirty="0" smtClean="0"/>
              <a:t> hajtja a repülőgépet.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6" name="Lekerekített téglalap feliratnak 5"/>
          <p:cNvSpPr/>
          <p:nvPr/>
        </p:nvSpPr>
        <p:spPr>
          <a:xfrm>
            <a:off x="6876256" y="4293096"/>
            <a:ext cx="1872208" cy="1584176"/>
          </a:xfrm>
          <a:prstGeom prst="wedgeRoundRectCallout">
            <a:avLst>
              <a:gd name="adj1" fmla="val 60318"/>
              <a:gd name="adj2" fmla="val 420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hajtóműnek nincs saját önállóan működő forgórésze!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Torlósugár-hajtómű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40962" name="Picture 2" descr="http://upload.wikimedia.org/wikipedia/commons/thumb/6/69/Torl%C3%B3sug%C3%A1r_hajt%C3%B3m%C5%B1.svg/472px-Torl%C3%B3sug%C3%A1r_hajt%C3%B3m%C5%B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044739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872208"/>
          </a:xfrm>
        </p:spPr>
        <p:txBody>
          <a:bodyPr>
            <a:normAutofit/>
          </a:bodyPr>
          <a:lstStyle/>
          <a:p>
            <a:r>
              <a:rPr lang="hu-HU" dirty="0" smtClean="0"/>
              <a:t>Repülőgép hajtóművek, Rakéták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Torlósugár-hajtómű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43010" name="Picture 2" descr="http://t1.gstatic.com/images?q=tbn:ANd9GcQlNPQ9uI7DRd3Ut91fnroRyQlSpykXZPVD9ElYtawNeZMTFd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001000" cy="500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Repülőgépek mozgékonysága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A modern </a:t>
            </a:r>
            <a:r>
              <a:rPr lang="hu-HU" b="1" dirty="0" smtClean="0"/>
              <a:t>vadász-repülőgépek</a:t>
            </a:r>
            <a:r>
              <a:rPr lang="hu-HU" dirty="0" smtClean="0"/>
              <a:t> sebességének, </a:t>
            </a:r>
            <a:r>
              <a:rPr lang="hu-HU" b="1" dirty="0" smtClean="0"/>
              <a:t>mozgékonyság</a:t>
            </a:r>
            <a:r>
              <a:rPr lang="hu-HU" dirty="0" smtClean="0"/>
              <a:t>ának (manőverező képességének) növelése érdekében folyamatosan </a:t>
            </a:r>
            <a:r>
              <a:rPr lang="hu-HU" b="1" dirty="0" smtClean="0"/>
              <a:t>növelni</a:t>
            </a:r>
            <a:r>
              <a:rPr lang="hu-HU" dirty="0" smtClean="0"/>
              <a:t> kell </a:t>
            </a:r>
            <a:r>
              <a:rPr lang="hu-HU" b="1" dirty="0" smtClean="0"/>
              <a:t>a hajtómű tolóerejének (N) és a teljes repülőgép tömegének (kg) viszonyát</a:t>
            </a:r>
            <a:r>
              <a:rPr lang="hu-HU" dirty="0" smtClean="0"/>
              <a:t>. </a:t>
            </a:r>
          </a:p>
          <a:p>
            <a:r>
              <a:rPr lang="hu-HU" dirty="0" smtClean="0"/>
              <a:t>Ez a (N/kg) mértékegységű viszonyszám a teljes repülőgép fejlettségének és </a:t>
            </a:r>
            <a:r>
              <a:rPr lang="hu-HU" b="1" dirty="0" smtClean="0"/>
              <a:t>műszaki színvonal</a:t>
            </a:r>
            <a:r>
              <a:rPr lang="hu-HU" dirty="0" smtClean="0"/>
              <a:t>ának </a:t>
            </a:r>
            <a:r>
              <a:rPr lang="hu-HU" b="1" dirty="0" smtClean="0"/>
              <a:t>egyik legfontosabb mérőszáma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Mach-szám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b="1" dirty="0" smtClean="0"/>
              <a:t>vadászgépeknél</a:t>
            </a:r>
            <a:r>
              <a:rPr lang="hu-HU" dirty="0" smtClean="0"/>
              <a:t> megkövetelt igen nagy repülési sebességek esetén </a:t>
            </a:r>
            <a:br>
              <a:rPr lang="hu-HU" dirty="0" smtClean="0"/>
            </a:br>
            <a:r>
              <a:rPr lang="hu-HU" dirty="0" smtClean="0"/>
              <a:t>(v = 2000…3000km/h; </a:t>
            </a:r>
            <a:r>
              <a:rPr lang="hu-HU" dirty="0" err="1" smtClean="0"/>
              <a:t>M</a:t>
            </a:r>
            <a:r>
              <a:rPr lang="hu-HU" baseline="-25000" dirty="0" err="1" smtClean="0"/>
              <a:t>v</a:t>
            </a:r>
            <a:r>
              <a:rPr lang="hu-HU" dirty="0" smtClean="0"/>
              <a:t> = v/a = 2…3, ahol </a:t>
            </a:r>
            <a:r>
              <a:rPr lang="hu-HU" dirty="0" err="1" smtClean="0"/>
              <a:t>M</a:t>
            </a:r>
            <a:r>
              <a:rPr lang="hu-HU" baseline="-25000" dirty="0" err="1" smtClean="0"/>
              <a:t>v</a:t>
            </a:r>
            <a:r>
              <a:rPr lang="hu-HU" dirty="0" smtClean="0"/>
              <a:t> a repülés sebességére vonatkoztatott </a:t>
            </a:r>
            <a:r>
              <a:rPr lang="hu-HU" b="1" dirty="0" smtClean="0"/>
              <a:t>Mach szám,</a:t>
            </a:r>
            <a:r>
              <a:rPr lang="hu-HU" dirty="0" smtClean="0"/>
              <a:t> a- hangsebesség) a nagysebességű repülés kezdetén csak egyenáramú sugárhajtóműveket alkalmaztak, mert olyan sebességtartományban az egyenáramú sugárhajtóműnek is jó a vontatási hatásfoka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kétáramúsági</a:t>
            </a:r>
            <a:r>
              <a:rPr lang="hu-HU" dirty="0" smtClean="0"/>
              <a:t> fok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Az 1980-as években kezdtek feltűnni vadászgépbe is beépítve kis (</a:t>
            </a:r>
            <a:r>
              <a:rPr lang="hu-HU" dirty="0" err="1" smtClean="0"/>
              <a:t>k</a:t>
            </a:r>
            <a:r>
              <a:rPr lang="hu-HU" baseline="-25000" dirty="0" err="1" smtClean="0"/>
              <a:t>f</a:t>
            </a:r>
            <a:r>
              <a:rPr lang="hu-HU" dirty="0" smtClean="0"/>
              <a:t> = 0,6…0,8) </a:t>
            </a:r>
            <a:r>
              <a:rPr lang="hu-HU" dirty="0" err="1" smtClean="0"/>
              <a:t>kétáramúsági</a:t>
            </a:r>
            <a:r>
              <a:rPr lang="hu-HU" dirty="0" smtClean="0"/>
              <a:t> fokú hajtóművek, a mérsékelt sebességek esetén is jó vontatási hatásfok elérése érdekében.</a:t>
            </a:r>
          </a:p>
          <a:p>
            <a:r>
              <a:rPr lang="hu-HU" dirty="0" smtClean="0"/>
              <a:t>A nagy befogadóképességű utas és teherszállító repülőgépei – ritka kivételtől eltekintve – mind nagy (</a:t>
            </a:r>
            <a:r>
              <a:rPr lang="hu-HU" dirty="0" err="1" smtClean="0"/>
              <a:t>k</a:t>
            </a:r>
            <a:r>
              <a:rPr lang="hu-HU" baseline="-25000" dirty="0" err="1" smtClean="0"/>
              <a:t>f</a:t>
            </a:r>
            <a:r>
              <a:rPr lang="hu-HU" dirty="0" smtClean="0"/>
              <a:t> = 6…10) </a:t>
            </a:r>
            <a:r>
              <a:rPr lang="hu-HU" dirty="0" err="1" smtClean="0"/>
              <a:t>kétáramúsági</a:t>
            </a:r>
            <a:r>
              <a:rPr lang="hu-HU" dirty="0" smtClean="0"/>
              <a:t> fokú hajtóművek.</a:t>
            </a:r>
          </a:p>
          <a:p>
            <a:r>
              <a:rPr lang="hu-HU" dirty="0" smtClean="0"/>
              <a:t>A </a:t>
            </a:r>
            <a:r>
              <a:rPr lang="hu-HU" b="1" dirty="0" err="1" smtClean="0"/>
              <a:t>kétáramúsági</a:t>
            </a:r>
            <a:r>
              <a:rPr lang="hu-HU" b="1" dirty="0" smtClean="0"/>
              <a:t> fok</a:t>
            </a:r>
            <a:r>
              <a:rPr lang="hu-HU" dirty="0" smtClean="0"/>
              <a:t> (</a:t>
            </a:r>
            <a:r>
              <a:rPr lang="hu-HU" dirty="0" err="1" smtClean="0"/>
              <a:t>k</a:t>
            </a:r>
            <a:r>
              <a:rPr lang="hu-HU" baseline="-25000" dirty="0" err="1" smtClean="0"/>
              <a:t>f</a:t>
            </a:r>
            <a:r>
              <a:rPr lang="hu-HU" dirty="0" smtClean="0"/>
              <a:t>) a külső és belső áramkör tömegáramainak viszonya: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4211960" y="5301208"/>
          <a:ext cx="1008063" cy="1008063"/>
        </p:xfrm>
        <a:graphic>
          <a:graphicData uri="http://schemas.openxmlformats.org/presentationml/2006/ole">
            <p:oleObj spid="_x0000_s51201" name="Equation" r:id="rId3" imgW="634725" imgH="634725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rakéta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rakéta</a:t>
            </a:r>
            <a:r>
              <a:rPr lang="hu-HU" dirty="0" smtClean="0"/>
              <a:t> üzeméhez </a:t>
            </a:r>
            <a:r>
              <a:rPr lang="hu-HU" b="1" dirty="0" smtClean="0"/>
              <a:t>nincs</a:t>
            </a:r>
            <a:r>
              <a:rPr lang="hu-HU" dirty="0" smtClean="0"/>
              <a:t> szükség </a:t>
            </a:r>
            <a:r>
              <a:rPr lang="hu-HU" b="1" dirty="0" smtClean="0"/>
              <a:t>külső levegő beszívás</a:t>
            </a:r>
            <a:r>
              <a:rPr lang="hu-HU" dirty="0" smtClean="0"/>
              <a:t>ára. </a:t>
            </a:r>
          </a:p>
          <a:p>
            <a:r>
              <a:rPr lang="hu-HU" b="1" dirty="0" smtClean="0"/>
              <a:t>Saját oxigén-</a:t>
            </a:r>
            <a:r>
              <a:rPr lang="hu-HU" dirty="0" smtClean="0"/>
              <a:t> és </a:t>
            </a:r>
            <a:r>
              <a:rPr lang="hu-HU" b="1" dirty="0" smtClean="0"/>
              <a:t>tüzelőanyag-tartály</a:t>
            </a:r>
            <a:r>
              <a:rPr lang="hu-HU" dirty="0" smtClean="0"/>
              <a:t>a van, ahonnan a tápszivattyúk adagolják az égőkamrába a keveréket. </a:t>
            </a:r>
          </a:p>
          <a:p>
            <a:r>
              <a:rPr lang="hu-HU" dirty="0" smtClean="0"/>
              <a:t>Az égőkamrában a fejlődő forró gázok expandálnak, és nagy sebességgel kiáramlanak a fúvócső nyílásán, </a:t>
            </a:r>
            <a:r>
              <a:rPr lang="hu-HU" b="1" dirty="0" smtClean="0"/>
              <a:t>impulzuserő</a:t>
            </a:r>
            <a:r>
              <a:rPr lang="hu-HU" dirty="0" smtClean="0"/>
              <a:t>t gyakorolva a rakétára.</a:t>
            </a:r>
          </a:p>
          <a:p>
            <a:r>
              <a:rPr lang="hu-HU" b="1" dirty="0" smtClean="0"/>
              <a:t>Werner von Braun</a:t>
            </a:r>
            <a:r>
              <a:rPr lang="hu-HU" dirty="0" smtClean="0"/>
              <a:t> volt az, aki kifejlesztette </a:t>
            </a:r>
            <a:r>
              <a:rPr lang="hu-HU" b="1" dirty="0" smtClean="0"/>
              <a:t>a V-2 rakétát</a:t>
            </a:r>
            <a:r>
              <a:rPr lang="hu-HU" dirty="0" smtClean="0"/>
              <a:t>, amely </a:t>
            </a:r>
            <a:r>
              <a:rPr lang="hu-HU" b="1" dirty="0" smtClean="0"/>
              <a:t>az első folyékony hajtóanyagú rakétafegyver</a:t>
            </a:r>
            <a:r>
              <a:rPr lang="hu-HU" dirty="0" smtClean="0"/>
              <a:t> volt.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rakéta működési vázlata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4274" name="Picture 2" descr="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696744" cy="305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3203848" y="4797152"/>
            <a:ext cx="2664296" cy="1152128"/>
          </a:xfrm>
          <a:prstGeom prst="wedgeRoundRectCallout">
            <a:avLst>
              <a:gd name="adj1" fmla="val -9217"/>
              <a:gd name="adj2" fmla="val -766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hu-HU" dirty="0" smtClean="0"/>
              <a:t>1- tüzelőanyag-tartály; 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2- oxigéntartály; 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3- égőkamra; 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4- tápszivattyúk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36866" name="Picture 2" descr="File:V-2 rocket diagram (with English labels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7939"/>
            <a:ext cx="4752528" cy="6340233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395536" y="1268760"/>
            <a:ext cx="2376264" cy="792088"/>
          </a:xfrm>
          <a:prstGeom prst="wedgeRoundRectCallout">
            <a:avLst>
              <a:gd name="adj1" fmla="val 68656"/>
              <a:gd name="adj2" fmla="val 429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/>
              <a:t>V2 rakéta szerkezeti felépítése:</a:t>
            </a:r>
            <a:endParaRPr lang="hu-HU" sz="2000" b="1" dirty="0"/>
          </a:p>
        </p:txBody>
      </p:sp>
      <p:sp>
        <p:nvSpPr>
          <p:cNvPr id="7" name="Lekerekített téglalap 6"/>
          <p:cNvSpPr/>
          <p:nvPr/>
        </p:nvSpPr>
        <p:spPr>
          <a:xfrm>
            <a:off x="5364088" y="332656"/>
            <a:ext cx="108012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Gyújtófej</a:t>
            </a:r>
            <a:endParaRPr lang="hu-HU" sz="140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5364088" y="908720"/>
            <a:ext cx="108012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Vezérlő</a:t>
            </a:r>
            <a:endParaRPr lang="hu-HU" sz="14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5364088" y="1556792"/>
            <a:ext cx="144016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Parancs vevő</a:t>
            </a:r>
            <a:endParaRPr lang="hu-HU" sz="14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5364088" y="2204864"/>
            <a:ext cx="108012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Alkohol-víz keverék</a:t>
            </a:r>
            <a:endParaRPr lang="hu-HU" sz="1400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5364088" y="2996952"/>
            <a:ext cx="108012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Rakétatest</a:t>
            </a:r>
            <a:endParaRPr lang="hu-HU" sz="1400" dirty="0"/>
          </a:p>
        </p:txBody>
      </p:sp>
      <p:sp>
        <p:nvSpPr>
          <p:cNvPr id="13" name="Lekerekített téglalap 12"/>
          <p:cNvSpPr/>
          <p:nvPr/>
        </p:nvSpPr>
        <p:spPr>
          <a:xfrm>
            <a:off x="5364088" y="3573016"/>
            <a:ext cx="11521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Cseppfolyós oxigén</a:t>
            </a:r>
            <a:endParaRPr lang="hu-HU" sz="1400" dirty="0"/>
          </a:p>
        </p:txBody>
      </p:sp>
      <p:sp>
        <p:nvSpPr>
          <p:cNvPr id="14" name="Lekerekített téglalap 13"/>
          <p:cNvSpPr/>
          <p:nvPr/>
        </p:nvSpPr>
        <p:spPr>
          <a:xfrm>
            <a:off x="5364088" y="4005064"/>
            <a:ext cx="216024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Hidrogén-peroxid tank</a:t>
            </a:r>
            <a:endParaRPr lang="hu-HU" sz="1400" dirty="0"/>
          </a:p>
        </p:txBody>
      </p:sp>
      <p:sp>
        <p:nvSpPr>
          <p:cNvPr id="15" name="Lekerekített téglalap 14"/>
          <p:cNvSpPr/>
          <p:nvPr/>
        </p:nvSpPr>
        <p:spPr>
          <a:xfrm>
            <a:off x="2339752" y="5373216"/>
            <a:ext cx="108012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Oldalszárny</a:t>
            </a:r>
            <a:endParaRPr lang="hu-HU" sz="1400" dirty="0"/>
          </a:p>
        </p:txBody>
      </p:sp>
      <p:sp>
        <p:nvSpPr>
          <p:cNvPr id="16" name="Lekerekített téglalap 15"/>
          <p:cNvSpPr/>
          <p:nvPr/>
        </p:nvSpPr>
        <p:spPr>
          <a:xfrm>
            <a:off x="5364088" y="6093296"/>
            <a:ext cx="108012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Légterelő</a:t>
            </a:r>
            <a:endParaRPr lang="hu-HU" sz="1400" dirty="0"/>
          </a:p>
        </p:txBody>
      </p:sp>
      <p:sp>
        <p:nvSpPr>
          <p:cNvPr id="17" name="Lekerekített téglalap 16"/>
          <p:cNvSpPr/>
          <p:nvPr/>
        </p:nvSpPr>
        <p:spPr>
          <a:xfrm>
            <a:off x="2051720" y="6021288"/>
            <a:ext cx="129614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Tolóerővektor-eltérítő</a:t>
            </a:r>
            <a:endParaRPr lang="hu-HU" sz="1400" dirty="0"/>
          </a:p>
        </p:txBody>
      </p:sp>
      <p:sp>
        <p:nvSpPr>
          <p:cNvPr id="18" name="Lekerekített téglalap 17"/>
          <p:cNvSpPr/>
          <p:nvPr/>
        </p:nvSpPr>
        <p:spPr>
          <a:xfrm>
            <a:off x="5364088" y="4653136"/>
            <a:ext cx="187220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Üzemanyag szivattyú</a:t>
            </a:r>
            <a:endParaRPr lang="hu-HU" sz="1400" dirty="0"/>
          </a:p>
        </p:txBody>
      </p:sp>
      <p:sp>
        <p:nvSpPr>
          <p:cNvPr id="19" name="Lekerekített téglalap 18"/>
          <p:cNvSpPr/>
          <p:nvPr/>
        </p:nvSpPr>
        <p:spPr>
          <a:xfrm>
            <a:off x="5364088" y="4941168"/>
            <a:ext cx="1368152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Hajtómű keret</a:t>
            </a:r>
            <a:endParaRPr lang="hu-HU" sz="1400" dirty="0"/>
          </a:p>
        </p:txBody>
      </p:sp>
      <p:sp>
        <p:nvSpPr>
          <p:cNvPr id="20" name="Lekerekített téglalap 19"/>
          <p:cNvSpPr/>
          <p:nvPr/>
        </p:nvSpPr>
        <p:spPr>
          <a:xfrm>
            <a:off x="5364088" y="5445224"/>
            <a:ext cx="108012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Égéstér</a:t>
            </a:r>
            <a:endParaRPr lang="hu-HU" sz="1400" dirty="0"/>
          </a:p>
        </p:txBody>
      </p:sp>
      <p:sp>
        <p:nvSpPr>
          <p:cNvPr id="21" name="Lekerekített téglalap 20"/>
          <p:cNvSpPr/>
          <p:nvPr/>
        </p:nvSpPr>
        <p:spPr>
          <a:xfrm>
            <a:off x="5364088" y="5805264"/>
            <a:ext cx="216024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Alkohol befecskendezés</a:t>
            </a:r>
            <a:endParaRPr lang="hu-HU" sz="1400" dirty="0"/>
          </a:p>
        </p:txBody>
      </p:sp>
      <p:sp>
        <p:nvSpPr>
          <p:cNvPr id="22" name="Lekerekített téglalap 21"/>
          <p:cNvSpPr/>
          <p:nvPr/>
        </p:nvSpPr>
        <p:spPr>
          <a:xfrm>
            <a:off x="2267744" y="3933056"/>
            <a:ext cx="144016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Sűrített nitrogénnel töltött nyomásfokozó palackok</a:t>
            </a:r>
            <a:endParaRPr lang="hu-HU" sz="1400" dirty="0"/>
          </a:p>
        </p:txBody>
      </p:sp>
      <p:sp>
        <p:nvSpPr>
          <p:cNvPr id="23" name="Lekerekített téglalap 22"/>
          <p:cNvSpPr/>
          <p:nvPr/>
        </p:nvSpPr>
        <p:spPr>
          <a:xfrm>
            <a:off x="5364088" y="4293096"/>
            <a:ext cx="259228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Hidrogén-peroxidos reakciós tér</a:t>
            </a:r>
            <a:endParaRPr lang="hu-HU" sz="1400" dirty="0"/>
          </a:p>
        </p:txBody>
      </p:sp>
      <p:sp>
        <p:nvSpPr>
          <p:cNvPr id="24" name="Lekerekített téglalap 23"/>
          <p:cNvSpPr/>
          <p:nvPr/>
        </p:nvSpPr>
        <p:spPr>
          <a:xfrm>
            <a:off x="5364088" y="5157192"/>
            <a:ext cx="280831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Oxigén-alkohol égető berendezés</a:t>
            </a:r>
            <a:endParaRPr lang="hu-H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 smtClean="0"/>
              <a:t>Rakéta</a:t>
            </a:r>
            <a:endParaRPr lang="hu-HU" dirty="0"/>
          </a:p>
        </p:txBody>
      </p:sp>
      <p:pic>
        <p:nvPicPr>
          <p:cNvPr id="1026" name="Picture 2" descr="http://www.ital-gyros.hu/kepek/cseresznye_30_0_05_l/8/o1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268760"/>
            <a:ext cx="1872208" cy="5009423"/>
          </a:xfrm>
          <a:prstGeom prst="rect">
            <a:avLst/>
          </a:prstGeom>
          <a:noFill/>
        </p:spPr>
      </p:pic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872208"/>
          </a:xfrm>
        </p:spPr>
        <p:txBody>
          <a:bodyPr>
            <a:normAutofit/>
          </a:bodyPr>
          <a:lstStyle/>
          <a:p>
            <a:r>
              <a:rPr lang="hu-HU" dirty="0" smtClean="0"/>
              <a:t>Vízturbinák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vízturbinák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mai vízturbinák</a:t>
            </a:r>
            <a:r>
              <a:rPr lang="hu-HU" dirty="0" smtClean="0"/>
              <a:t> a </a:t>
            </a:r>
            <a:r>
              <a:rPr lang="hu-HU" b="1" dirty="0" smtClean="0"/>
              <a:t>víz energiáját alakítják át, forgó elemek közbeiktatásával </a:t>
            </a:r>
            <a:r>
              <a:rPr lang="hu-HU" dirty="0" smtClean="0"/>
              <a:t>villamos energiává, amelyet azután távvezetékben elvezetve sokféle célra (pl. munkagépek hajtására, világításra, fűtésre stb.) használnak fel. </a:t>
            </a:r>
          </a:p>
          <a:p>
            <a:r>
              <a:rPr lang="hu-HU" dirty="0" smtClean="0"/>
              <a:t>A vízturbinák telepítési feltételeihez gyakran hozzátartozik a </a:t>
            </a:r>
            <a:r>
              <a:rPr lang="hu-HU" b="1" dirty="0" smtClean="0"/>
              <a:t>folyók felduzzasztása </a:t>
            </a:r>
            <a:r>
              <a:rPr lang="hu-HU" dirty="0" smtClean="0"/>
              <a:t>és </a:t>
            </a:r>
            <a:r>
              <a:rPr lang="hu-HU" b="1" dirty="0" smtClean="0"/>
              <a:t>völgyzárógátak építése</a:t>
            </a:r>
            <a:r>
              <a:rPr lang="hu-HU" dirty="0" smtClean="0"/>
              <a:t>, amelyek jelentős mérnöki munkálatokat igényelnek.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Repülőgép hajtóművek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repülőgép-hajtóművek képezik azt az alkalmazási területet, ahol a gázturbinák szinte egyeduralkodóvá váltak. </a:t>
            </a:r>
          </a:p>
          <a:p>
            <a:r>
              <a:rPr lang="hu-HU" dirty="0" smtClean="0"/>
              <a:t>Lényegében három változatban használatosak:</a:t>
            </a:r>
          </a:p>
          <a:p>
            <a:pPr lvl="1"/>
            <a:r>
              <a:rPr lang="hu-HU" dirty="0" smtClean="0"/>
              <a:t>Légcsavaros hajtómű</a:t>
            </a:r>
          </a:p>
          <a:p>
            <a:pPr lvl="1"/>
            <a:r>
              <a:rPr lang="hu-HU" dirty="0" smtClean="0"/>
              <a:t>Gázturbinás sugárhajtómű</a:t>
            </a:r>
          </a:p>
          <a:p>
            <a:pPr lvl="1"/>
            <a:r>
              <a:rPr lang="hu-HU" dirty="0" smtClean="0"/>
              <a:t>Kétáramú sugárhajtómű</a:t>
            </a:r>
          </a:p>
          <a:p>
            <a:pPr lvl="1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Pelton-turbina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A nagy és a </a:t>
            </a:r>
            <a:r>
              <a:rPr lang="hu-HU" b="1" dirty="0" smtClean="0"/>
              <a:t>legnagyobb esések hasznosítására </a:t>
            </a:r>
            <a:r>
              <a:rPr lang="hu-HU" dirty="0" smtClean="0"/>
              <a:t>az 1880-ban megjelent és azóta folyamatosan továbbfejlesztett </a:t>
            </a:r>
            <a:r>
              <a:rPr lang="hu-HU" b="1" dirty="0" err="1" smtClean="0"/>
              <a:t>Pelton-turbinákat</a:t>
            </a:r>
            <a:r>
              <a:rPr lang="hu-HU" dirty="0" smtClean="0"/>
              <a:t> alkalmazzák. </a:t>
            </a:r>
          </a:p>
          <a:p>
            <a:r>
              <a:rPr lang="hu-HU" dirty="0" smtClean="0"/>
              <a:t>Bár </a:t>
            </a:r>
            <a:r>
              <a:rPr lang="hu-HU" b="1" dirty="0" smtClean="0"/>
              <a:t>jellemző fordulatszámuk </a:t>
            </a:r>
            <a:r>
              <a:rPr lang="hu-HU" dirty="0" smtClean="0"/>
              <a:t>az összes vízturbina közül </a:t>
            </a:r>
            <a:r>
              <a:rPr lang="hu-HU" b="1" dirty="0" smtClean="0"/>
              <a:t>a legkisebb</a:t>
            </a:r>
            <a:r>
              <a:rPr lang="hu-HU" dirty="0" smtClean="0"/>
              <a:t>, de éppen a nagy esések következtében kedvező nagyságú üzemi fordulatszámokkal valósíthatók meg. </a:t>
            </a:r>
          </a:p>
          <a:p>
            <a:r>
              <a:rPr lang="hu-HU" dirty="0" smtClean="0"/>
              <a:t>A turbina két lényeges része a </a:t>
            </a:r>
            <a:r>
              <a:rPr lang="hu-HU" b="1" dirty="0" smtClean="0"/>
              <a:t>sugárcső</a:t>
            </a:r>
            <a:r>
              <a:rPr lang="hu-HU" dirty="0" smtClean="0"/>
              <a:t> és a </a:t>
            </a:r>
            <a:r>
              <a:rPr lang="hu-HU" b="1" dirty="0" smtClean="0"/>
              <a:t>járókerék</a:t>
            </a:r>
            <a:r>
              <a:rPr lang="hu-HU" dirty="0" smtClean="0"/>
              <a:t> (lásd a következő dián).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Pelton-turbina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68610" name="Picture 2" descr="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6840760" cy="467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323528" y="2060848"/>
            <a:ext cx="2448272" cy="1152128"/>
          </a:xfrm>
          <a:prstGeom prst="wedgeRoundRectCallout">
            <a:avLst>
              <a:gd name="adj1" fmla="val 58461"/>
              <a:gd name="adj2" fmla="val 417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Egy két sugárcsöves </a:t>
            </a:r>
            <a:r>
              <a:rPr lang="hu-HU" dirty="0" err="1" smtClean="0"/>
              <a:t>Pelton-turbina</a:t>
            </a:r>
            <a:r>
              <a:rPr lang="hu-HU" dirty="0" smtClean="0"/>
              <a:t> elvi vázlata.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Pelton-turbina</a:t>
            </a:r>
            <a:r>
              <a:rPr lang="hu-HU" dirty="0" smtClean="0"/>
              <a:t> működési elve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07904" y="1268760"/>
            <a:ext cx="5328592" cy="5373216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járókerékre</a:t>
            </a:r>
            <a:r>
              <a:rPr lang="hu-HU" dirty="0" smtClean="0"/>
              <a:t> nagy sebességű </a:t>
            </a:r>
            <a:r>
              <a:rPr lang="hu-HU" b="1" dirty="0" smtClean="0"/>
              <a:t>vízsugarat lövellnek</a:t>
            </a:r>
            <a:r>
              <a:rPr lang="hu-HU" dirty="0" smtClean="0"/>
              <a:t> a sugárcsövön keresztül, amelyet az ejtőcsöveken át vezetnek a kerékhez. </a:t>
            </a:r>
          </a:p>
          <a:p>
            <a:r>
              <a:rPr lang="hu-HU" dirty="0" smtClean="0"/>
              <a:t>A sugárcső a hasznosítható esést igen </a:t>
            </a:r>
            <a:r>
              <a:rPr lang="hu-HU" b="1" dirty="0" smtClean="0"/>
              <a:t>jó hatásfok</a:t>
            </a:r>
            <a:r>
              <a:rPr lang="hu-HU" dirty="0" smtClean="0"/>
              <a:t>kal teljes egészében kinetikai energiává alakítja át. </a:t>
            </a:r>
          </a:p>
          <a:p>
            <a:r>
              <a:rPr lang="hu-HU" dirty="0" smtClean="0"/>
              <a:t>Ebből adódik a </a:t>
            </a:r>
            <a:r>
              <a:rPr lang="hu-HU" dirty="0" err="1" smtClean="0"/>
              <a:t>Pelton-turbina</a:t>
            </a:r>
            <a:r>
              <a:rPr lang="hu-HU" dirty="0" smtClean="0"/>
              <a:t> </a:t>
            </a:r>
            <a:r>
              <a:rPr lang="hu-HU" b="1" dirty="0" smtClean="0"/>
              <a:t>akciós jelleg</a:t>
            </a:r>
            <a:r>
              <a:rPr lang="hu-HU" dirty="0" smtClean="0"/>
              <a:t>e, a lapátoknak ütköző vízsugár szabadsugár, azaz légköri nyomáson áramló vízsugár, amelynek a </a:t>
            </a:r>
            <a:r>
              <a:rPr lang="hu-HU" b="1" dirty="0" smtClean="0"/>
              <a:t>belsejében is a légköri nyomás uralkodik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" name="Picture 2" descr="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2636912"/>
            <a:ext cx="4104456" cy="28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Pelton-turbina</a:t>
            </a:r>
            <a:r>
              <a:rPr lang="hu-HU" dirty="0" smtClean="0"/>
              <a:t> működési elve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07904" y="1268760"/>
            <a:ext cx="5328592" cy="5373216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A sugárcsövön átáramló víz </a:t>
            </a:r>
            <a:r>
              <a:rPr lang="hu-HU" b="1" dirty="0" smtClean="0"/>
              <a:t>térfogatáram</a:t>
            </a:r>
            <a:r>
              <a:rPr lang="hu-HU" dirty="0" smtClean="0"/>
              <a:t>át, a turbina víznyelésének </a:t>
            </a:r>
            <a:r>
              <a:rPr lang="hu-HU" b="1" dirty="0" smtClean="0"/>
              <a:t>szabályozását a</a:t>
            </a:r>
            <a:r>
              <a:rPr lang="hu-HU" dirty="0" smtClean="0"/>
              <a:t> sugárcsőben elhelyezett, annak tengelyirányában elmozdítható, </a:t>
            </a:r>
            <a:r>
              <a:rPr lang="hu-HU" b="1" dirty="0" smtClean="0"/>
              <a:t>körte alakú tűszelep biztosítja</a:t>
            </a:r>
            <a:r>
              <a:rPr lang="hu-HU" dirty="0" smtClean="0"/>
              <a:t>, amely a kiömlőnyílást teljesen szabaddá teheti, illetve részben vagy teljesen el is zárhatja.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Pelton-turbina</a:t>
            </a:r>
            <a:r>
              <a:rPr lang="hu-HU" dirty="0" smtClean="0"/>
              <a:t> </a:t>
            </a:r>
            <a:r>
              <a:rPr lang="hu-HU" b="1" dirty="0" smtClean="0"/>
              <a:t>járókerekét a vízsugár impulzusereje forgatja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" name="Picture 2" descr="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2636912"/>
            <a:ext cx="4104456" cy="28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5029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sugárcsövet elhagyó vízsugár útja az átmetszett kanálban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3429000"/>
            <a:ext cx="8229600" cy="3057203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A sugárcsövet elhagyó vízsugár útját az </a:t>
            </a:r>
            <a:r>
              <a:rPr lang="hu-HU" b="1" dirty="0" smtClean="0"/>
              <a:t>átmetszett kanál</a:t>
            </a:r>
            <a:r>
              <a:rPr lang="hu-HU" dirty="0" smtClean="0"/>
              <a:t>ban a fenti ábra szemlélteti. </a:t>
            </a:r>
          </a:p>
          <a:p>
            <a:r>
              <a:rPr lang="hu-HU" dirty="0" smtClean="0"/>
              <a:t>A </a:t>
            </a:r>
            <a:r>
              <a:rPr lang="hu-HU" b="1" dirty="0" smtClean="0"/>
              <a:t>visszahajló lapátszélek </a:t>
            </a:r>
            <a:r>
              <a:rPr lang="hu-HU" dirty="0" smtClean="0"/>
              <a:t>úgy </a:t>
            </a:r>
            <a:r>
              <a:rPr lang="hu-HU" b="1" dirty="0" smtClean="0"/>
              <a:t>terelik</a:t>
            </a:r>
            <a:r>
              <a:rPr lang="hu-HU" dirty="0" smtClean="0"/>
              <a:t> kétfelé </a:t>
            </a:r>
            <a:r>
              <a:rPr lang="hu-HU" b="1" dirty="0" smtClean="0"/>
              <a:t>a</a:t>
            </a:r>
            <a:r>
              <a:rPr lang="hu-HU" dirty="0" smtClean="0"/>
              <a:t> távozó </a:t>
            </a:r>
            <a:r>
              <a:rPr lang="hu-HU" b="1" dirty="0" smtClean="0"/>
              <a:t>vízsugarakat</a:t>
            </a:r>
            <a:r>
              <a:rPr lang="hu-HU" dirty="0" smtClean="0"/>
              <a:t>, hogy a kilépő impulzuserő is hasznos </a:t>
            </a:r>
            <a:r>
              <a:rPr lang="hu-HU" b="1" dirty="0" smtClean="0"/>
              <a:t>forgatónyomaték</a:t>
            </a:r>
            <a:r>
              <a:rPr lang="hu-HU" dirty="0" smtClean="0"/>
              <a:t>ot adjon. </a:t>
            </a:r>
          </a:p>
          <a:p>
            <a:r>
              <a:rPr lang="hu-HU" dirty="0" smtClean="0"/>
              <a:t>Nem lehet azonban teljes 180°-kal visszateríteni a vízsugarat, mert a nekiütközne a következő lapát hátának, ezért  	szöggel eltérítik.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2987824" y="5877272"/>
          <a:ext cx="288032" cy="384043"/>
        </p:xfrm>
        <a:graphic>
          <a:graphicData uri="http://schemas.openxmlformats.org/presentationml/2006/ole">
            <p:oleObj spid="_x0000_s87043" name="Equation" r:id="rId4" imgW="126835" imgH="202936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Pelton-turbina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69634" name="Picture 2" descr="Fájl:S vs pelton schnitt 1 zo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336704" cy="5360852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6372200" y="5229200"/>
            <a:ext cx="2448272" cy="1152128"/>
          </a:xfrm>
          <a:prstGeom prst="wedgeRoundRectCallout">
            <a:avLst>
              <a:gd name="adj1" fmla="val -40370"/>
              <a:gd name="adj2" fmla="val -705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Egy hat sugárcsöves </a:t>
            </a:r>
            <a:r>
              <a:rPr lang="hu-HU" dirty="0" err="1" smtClean="0"/>
              <a:t>Pelton-turbina</a:t>
            </a:r>
            <a:r>
              <a:rPr lang="hu-HU" dirty="0" smtClean="0"/>
              <a:t> elvi vázlata.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Pelton-turbina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86018" name="Picture 2" descr="http://www.atmosferis.com/wp-content/uploads/2012/07/turbina-pelton-5-tobe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4086225" cy="3771901"/>
          </a:xfrm>
          <a:prstGeom prst="rect">
            <a:avLst/>
          </a:prstGeom>
          <a:noFill/>
        </p:spPr>
      </p:pic>
      <p:pic>
        <p:nvPicPr>
          <p:cNvPr id="86020" name="Picture 4" descr="http://members.tripod.com/mqhd_ita.mx/TurbinaPelton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3820831" cy="3744416"/>
          </a:xfrm>
          <a:prstGeom prst="rect">
            <a:avLst/>
          </a:prstGeom>
          <a:noFill/>
        </p:spPr>
      </p:pic>
      <p:sp>
        <p:nvSpPr>
          <p:cNvPr id="7" name="Lekerekített téglalap feliratnak 6"/>
          <p:cNvSpPr/>
          <p:nvPr/>
        </p:nvSpPr>
        <p:spPr>
          <a:xfrm>
            <a:off x="179512" y="5877272"/>
            <a:ext cx="2736304" cy="648072"/>
          </a:xfrm>
          <a:prstGeom prst="wedgeRoundRectCallout">
            <a:avLst>
              <a:gd name="adj1" fmla="val 30064"/>
              <a:gd name="adj2" fmla="val -807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5 sugárcsöves-</a:t>
            </a:r>
            <a:endParaRPr lang="hu-HU" dirty="0"/>
          </a:p>
        </p:txBody>
      </p:sp>
      <p:sp>
        <p:nvSpPr>
          <p:cNvPr id="8" name="Lekerekített téglalap feliratnak 7"/>
          <p:cNvSpPr/>
          <p:nvPr/>
        </p:nvSpPr>
        <p:spPr>
          <a:xfrm>
            <a:off x="5436096" y="5805264"/>
            <a:ext cx="2736304" cy="648072"/>
          </a:xfrm>
          <a:prstGeom prst="wedgeRoundRectCallout">
            <a:avLst>
              <a:gd name="adj1" fmla="val -30601"/>
              <a:gd name="adj2" fmla="val -87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6 sugárcsöves verzió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hu-HU" dirty="0" err="1" smtClean="0"/>
              <a:t>Pelton-turbina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78850" name="Picture 2" descr="vizero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23482"/>
            <a:ext cx="7272808" cy="501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179512" y="5157192"/>
            <a:ext cx="3384376" cy="1440160"/>
          </a:xfrm>
          <a:prstGeom prst="wedgeRoundRectCallout">
            <a:avLst>
              <a:gd name="adj1" fmla="val 39023"/>
              <a:gd name="adj2" fmla="val -664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Hat sugárcsöves </a:t>
            </a:r>
            <a:r>
              <a:rPr lang="hu-HU" b="1" dirty="0" err="1" smtClean="0"/>
              <a:t>Pelton-turbina</a:t>
            </a:r>
            <a:r>
              <a:rPr lang="hu-HU" b="1" dirty="0" smtClean="0"/>
              <a:t> </a:t>
            </a:r>
            <a:r>
              <a:rPr lang="hu-HU" dirty="0" smtClean="0"/>
              <a:t>szerelés közben az egykori budapesti</a:t>
            </a:r>
            <a:r>
              <a:rPr lang="hu-HU" b="1" dirty="0" smtClean="0"/>
              <a:t> Ganz-MÁVAG gyárban.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Bánki-turbina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Bánki-turbina</a:t>
            </a:r>
            <a:r>
              <a:rPr lang="hu-HU" dirty="0" smtClean="0"/>
              <a:t> kétszeres átömlésű vízsugár turbina, amelyet </a:t>
            </a:r>
            <a:r>
              <a:rPr lang="hu-HU" b="1" dirty="0" smtClean="0"/>
              <a:t>Bánki Donát</a:t>
            </a:r>
            <a:r>
              <a:rPr lang="hu-HU" dirty="0" smtClean="0"/>
              <a:t> (1859-1922) a mai Budapesti Műszaki és Gazdaságtudományi Egyetem egykori professzora szerkesztett </a:t>
            </a:r>
          </a:p>
          <a:p>
            <a:pPr>
              <a:buNone/>
            </a:pPr>
            <a:r>
              <a:rPr lang="hu-HU" dirty="0" smtClean="0"/>
              <a:t>	(ábra a következő dián).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smtClean="0"/>
              <a:t>Bánki-turbina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88066" name="Picture 2" descr="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2204864"/>
            <a:ext cx="36195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3275856" y="1268760"/>
            <a:ext cx="5688632" cy="506916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Dob alakú járókerekét két körtárcsa közé erősített körív vezérgörbéjű, egybevágó hengerfelületű lapátok alkotják.</a:t>
            </a:r>
          </a:p>
          <a:p>
            <a:r>
              <a:rPr lang="hu-HU" dirty="0" smtClean="0"/>
              <a:t>A vízsugár a járókerék tengelyével párhuzamos, szabályozó nyelvvel ellátott vezetőcsatornából a járókerék külső palástján lép be a lapátozásba, azon áthaladva újból átömlik a lapátkoszorún. </a:t>
            </a:r>
          </a:p>
          <a:p>
            <a:r>
              <a:rPr lang="hu-HU" dirty="0" smtClean="0"/>
              <a:t>Így </a:t>
            </a:r>
            <a:r>
              <a:rPr lang="hu-HU" b="1" dirty="0" smtClean="0"/>
              <a:t>a vízsugár kétszeres impulzuserőt ad le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Repülőgép hajtóművek</a:t>
            </a:r>
            <a:endParaRPr lang="hu-HU" dirty="0"/>
          </a:p>
        </p:txBody>
      </p:sp>
      <p:pic>
        <p:nvPicPr>
          <p:cNvPr id="1026" name="Picture 2" descr="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12776"/>
            <a:ext cx="3456384" cy="499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7" name="Jobbra nyíl 6"/>
          <p:cNvSpPr/>
          <p:nvPr/>
        </p:nvSpPr>
        <p:spPr>
          <a:xfrm>
            <a:off x="611560" y="1556792"/>
            <a:ext cx="2376264" cy="18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Légcsavaros hajtómű</a:t>
            </a:r>
            <a:endParaRPr lang="hu-HU" dirty="0"/>
          </a:p>
        </p:txBody>
      </p:sp>
      <p:sp>
        <p:nvSpPr>
          <p:cNvPr id="8" name="Jobbra nyíl 7"/>
          <p:cNvSpPr/>
          <p:nvPr/>
        </p:nvSpPr>
        <p:spPr>
          <a:xfrm>
            <a:off x="611560" y="3068960"/>
            <a:ext cx="2376264" cy="18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Gázturbinás sugárhajtómű</a:t>
            </a:r>
            <a:endParaRPr lang="hu-HU" dirty="0"/>
          </a:p>
        </p:txBody>
      </p:sp>
      <p:sp>
        <p:nvSpPr>
          <p:cNvPr id="9" name="Jobbra nyíl 8"/>
          <p:cNvSpPr/>
          <p:nvPr/>
        </p:nvSpPr>
        <p:spPr>
          <a:xfrm>
            <a:off x="611560" y="4581128"/>
            <a:ext cx="2376264" cy="18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Kétáramú sugárhajtómű</a:t>
            </a:r>
            <a:endParaRPr lang="hu-HU" dirty="0"/>
          </a:p>
        </p:txBody>
      </p:sp>
      <p:sp>
        <p:nvSpPr>
          <p:cNvPr id="10" name="Lekerekített téglalap feliratnak 9"/>
          <p:cNvSpPr/>
          <p:nvPr/>
        </p:nvSpPr>
        <p:spPr>
          <a:xfrm>
            <a:off x="6660232" y="3140968"/>
            <a:ext cx="1944216" cy="1656184"/>
          </a:xfrm>
          <a:prstGeom prst="wedgeRoundRectCallout">
            <a:avLst>
              <a:gd name="adj1" fmla="val 70336"/>
              <a:gd name="adj2" fmla="val 370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1- légcsavar; 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2- kompresszor; 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3- égéskamra;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4- turbina; 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5- fúvócső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Bánki-turbina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Bánki Donát találmányát </a:t>
            </a:r>
            <a:r>
              <a:rPr lang="hu-HU" b="1" dirty="0" smtClean="0"/>
              <a:t>határturbina</a:t>
            </a:r>
            <a:r>
              <a:rPr lang="hu-HU" dirty="0" smtClean="0"/>
              <a:t> névvel iktatta be az akciós és reakciós turbinák közé, mert a </a:t>
            </a:r>
            <a:r>
              <a:rPr lang="hu-HU" b="1" dirty="0" smtClean="0"/>
              <a:t>víz réstúlnyomás nélkül tölti ki a lapátcsatornákat</a:t>
            </a:r>
            <a:r>
              <a:rPr lang="hu-HU" dirty="0" smtClean="0"/>
              <a:t> a legnagyobb víznyeléskor is. </a:t>
            </a:r>
          </a:p>
          <a:p>
            <a:r>
              <a:rPr lang="hu-HU" dirty="0" smtClean="0"/>
              <a:t>Mivel a járókerék be- és kiömlő palástja között nyomásesés gyakorlatilag nem jön létre, </a:t>
            </a:r>
            <a:r>
              <a:rPr lang="hu-HU" b="1" dirty="0" smtClean="0"/>
              <a:t>inkább akciós turbinának tekinthető</a:t>
            </a:r>
            <a:r>
              <a:rPr lang="hu-HU" dirty="0" smtClean="0"/>
              <a:t>. </a:t>
            </a:r>
          </a:p>
          <a:p>
            <a:r>
              <a:rPr lang="hu-HU" b="1" dirty="0" smtClean="0"/>
              <a:t>Olcsó egyszerű szerkezet</a:t>
            </a:r>
            <a:r>
              <a:rPr lang="hu-HU" dirty="0" smtClean="0"/>
              <a:t>ű</a:t>
            </a:r>
            <a:r>
              <a:rPr lang="hu-HU" b="1" dirty="0" smtClean="0"/>
              <a:t>, de </a:t>
            </a:r>
            <a:r>
              <a:rPr lang="hu-HU" dirty="0" smtClean="0"/>
              <a:t>a korszerű turbinákénál </a:t>
            </a:r>
            <a:r>
              <a:rPr lang="hu-HU" b="1" dirty="0" smtClean="0"/>
              <a:t>rossz</a:t>
            </a:r>
            <a:r>
              <a:rPr lang="hu-HU" dirty="0" smtClean="0"/>
              <a:t>abb </a:t>
            </a:r>
            <a:r>
              <a:rPr lang="hu-HU" b="1" dirty="0" smtClean="0"/>
              <a:t>hatásfok</a:t>
            </a:r>
            <a:r>
              <a:rPr lang="hu-HU" dirty="0" smtClean="0"/>
              <a:t>ú. </a:t>
            </a:r>
          </a:p>
          <a:p>
            <a:r>
              <a:rPr lang="hu-HU" b="1" dirty="0" smtClean="0"/>
              <a:t>Közepes esésmagasság</a:t>
            </a:r>
            <a:r>
              <a:rPr lang="hu-HU" dirty="0" smtClean="0"/>
              <a:t>okra és </a:t>
            </a:r>
            <a:r>
              <a:rPr lang="hu-HU" b="1" dirty="0" smtClean="0"/>
              <a:t>közepes térfogatáram</a:t>
            </a:r>
            <a:r>
              <a:rPr lang="hu-HU" dirty="0" smtClean="0"/>
              <a:t>lásokra alkalmazhatók. 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Reakciós turbinák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r>
              <a:rPr lang="hu-HU" dirty="0" smtClean="0"/>
              <a:t>A reakciós turbinák járókerekének beömlő palástján, vagyis </a:t>
            </a:r>
            <a:r>
              <a:rPr lang="hu-HU" b="1" dirty="0" smtClean="0"/>
              <a:t>a vezetőkerék és a járókerék közötti résben túlnyomás uralkodik</a:t>
            </a:r>
            <a:r>
              <a:rPr lang="hu-HU" dirty="0" smtClean="0"/>
              <a:t>. </a:t>
            </a:r>
          </a:p>
          <a:p>
            <a:r>
              <a:rPr lang="hu-HU" dirty="0" smtClean="0"/>
              <a:t>A reakciós turbinák klasszikusnak mondható alakjai közül ma már csak a </a:t>
            </a:r>
            <a:r>
              <a:rPr lang="hu-HU" b="1" dirty="0" smtClean="0"/>
              <a:t>Francis-, a Kaplan- </a:t>
            </a:r>
            <a:r>
              <a:rPr lang="hu-HU" dirty="0" smtClean="0"/>
              <a:t>és a</a:t>
            </a:r>
            <a:r>
              <a:rPr lang="hu-HU" b="1" dirty="0" smtClean="0"/>
              <a:t> csőturbina</a:t>
            </a:r>
            <a:r>
              <a:rPr lang="hu-HU" dirty="0" smtClean="0"/>
              <a:t> használatos.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Francis-turbina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Francis-turbina</a:t>
            </a:r>
            <a:r>
              <a:rPr lang="hu-HU" dirty="0" smtClean="0"/>
              <a:t> (lásd: a köv. dián) kezdetleges formájában 1850 óta ismert. </a:t>
            </a:r>
          </a:p>
          <a:p>
            <a:r>
              <a:rPr lang="hu-HU" dirty="0" smtClean="0"/>
              <a:t>Az egészen kis teljesítményű, néhány 10 kW-os gépek készülnek 5…20 m közötti esésekre is, a nagyobb teljesítményűeket általában 30 m esés fölött használják. </a:t>
            </a:r>
          </a:p>
          <a:p>
            <a:r>
              <a:rPr lang="hu-HU" dirty="0" smtClean="0"/>
              <a:t>A Francis-turbinákkal ez ideig hasznosított </a:t>
            </a:r>
            <a:r>
              <a:rPr lang="hu-HU" b="1" dirty="0" smtClean="0"/>
              <a:t>legnagyobb esés</a:t>
            </a:r>
            <a:r>
              <a:rPr lang="hu-HU" dirty="0" smtClean="0"/>
              <a:t>ek megközelítik a</a:t>
            </a:r>
            <a:r>
              <a:rPr lang="hu-HU" b="1" dirty="0" smtClean="0"/>
              <a:t> 800 m</a:t>
            </a:r>
            <a:r>
              <a:rPr lang="hu-HU" dirty="0" smtClean="0"/>
              <a:t>-t. </a:t>
            </a:r>
          </a:p>
          <a:p>
            <a:r>
              <a:rPr lang="hu-HU" dirty="0" smtClean="0"/>
              <a:t>Egyben a Francis-turbinákkal valósították meg a </a:t>
            </a:r>
            <a:r>
              <a:rPr lang="hu-HU" b="1" dirty="0" smtClean="0"/>
              <a:t>legnagyobb teljesítmény</a:t>
            </a:r>
            <a:r>
              <a:rPr lang="hu-HU" dirty="0" smtClean="0"/>
              <a:t>eket is, elérve a </a:t>
            </a:r>
            <a:r>
              <a:rPr lang="hu-HU" b="1" dirty="0" smtClean="0"/>
              <a:t>840 MW </a:t>
            </a:r>
            <a:r>
              <a:rPr lang="hu-HU" dirty="0" smtClean="0"/>
              <a:t>egységteljesítményt, ami </a:t>
            </a:r>
            <a:r>
              <a:rPr lang="hu-HU" b="1" dirty="0" smtClean="0"/>
              <a:t>2,5…4-szerese a</a:t>
            </a:r>
            <a:r>
              <a:rPr lang="hu-HU" dirty="0" smtClean="0"/>
              <a:t>z eddig kivitelezett </a:t>
            </a:r>
            <a:r>
              <a:rPr lang="hu-HU" b="1" dirty="0" err="1" smtClean="0"/>
              <a:t>Pelton-</a:t>
            </a:r>
            <a:r>
              <a:rPr lang="hu-HU" dirty="0" smtClean="0"/>
              <a:t>, illetve </a:t>
            </a:r>
            <a:r>
              <a:rPr lang="hu-HU" b="1" dirty="0" smtClean="0"/>
              <a:t>Kaplan-turbinákénak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hu-HU" dirty="0" smtClean="0"/>
              <a:t>Francis-turbina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91138" name="Picture 2" descr="102"/>
          <p:cNvPicPr>
            <a:picLocks noChangeAspect="1" noChangeArrowheads="1"/>
          </p:cNvPicPr>
          <p:nvPr/>
        </p:nvPicPr>
        <p:blipFill>
          <a:blip r:embed="rId2" cstate="print"/>
          <a:srcRect b="41988"/>
          <a:stretch>
            <a:fillRect/>
          </a:stretch>
        </p:blipFill>
        <p:spPr bwMode="auto">
          <a:xfrm>
            <a:off x="150490" y="836712"/>
            <a:ext cx="4781550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102"/>
          <p:cNvPicPr>
            <a:picLocks noChangeAspect="1" noChangeArrowheads="1"/>
          </p:cNvPicPr>
          <p:nvPr/>
        </p:nvPicPr>
        <p:blipFill>
          <a:blip r:embed="rId2" cstate="print"/>
          <a:srcRect t="59895"/>
          <a:stretch>
            <a:fillRect/>
          </a:stretch>
        </p:blipFill>
        <p:spPr bwMode="auto">
          <a:xfrm>
            <a:off x="4572000" y="1628800"/>
            <a:ext cx="4781550" cy="306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kerekített téglalap feliratnak 6"/>
          <p:cNvSpPr/>
          <p:nvPr/>
        </p:nvSpPr>
        <p:spPr>
          <a:xfrm>
            <a:off x="539552" y="5229200"/>
            <a:ext cx="2448272" cy="1484784"/>
          </a:xfrm>
          <a:prstGeom prst="wedgeRoundRectCallout">
            <a:avLst>
              <a:gd name="adj1" fmla="val 35050"/>
              <a:gd name="adj2" fmla="val -77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1- járókerék, 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2- vezetőkerék; 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3- szívócső; 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6- szabályozó tengely</a:t>
            </a:r>
            <a:endParaRPr lang="hu-HU" dirty="0"/>
          </a:p>
        </p:txBody>
      </p:sp>
      <p:sp>
        <p:nvSpPr>
          <p:cNvPr id="8" name="Lekerekített téglalap feliratnak 7"/>
          <p:cNvSpPr/>
          <p:nvPr/>
        </p:nvSpPr>
        <p:spPr>
          <a:xfrm>
            <a:off x="5364088" y="5085184"/>
            <a:ext cx="2232248" cy="864096"/>
          </a:xfrm>
          <a:prstGeom prst="wedgeRoundRectCallout">
            <a:avLst>
              <a:gd name="adj1" fmla="val -2557"/>
              <a:gd name="adj2" fmla="val -1116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4- szabályozó gyűrű;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5- vezetőlapát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Francis-turbina működési elve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55976" y="1412776"/>
            <a:ext cx="4536504" cy="5040560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Francis-turbina elvi felépítés</a:t>
            </a:r>
            <a:r>
              <a:rPr lang="hu-HU" dirty="0" smtClean="0"/>
              <a:t>ét, éspedig a kis, általában 10…15 m alatti esésekre használatos </a:t>
            </a:r>
            <a:r>
              <a:rPr lang="hu-HU" b="1" dirty="0" smtClean="0"/>
              <a:t>nyitott aknába beépített függőleges tengelyű típus</a:t>
            </a:r>
            <a:r>
              <a:rPr lang="hu-HU" dirty="0" smtClean="0"/>
              <a:t>t (készülhet vízszintes tengellyel is) a mellékelt ábra szemlélteti. </a:t>
            </a:r>
          </a:p>
          <a:p>
            <a:r>
              <a:rPr lang="hu-HU" dirty="0" smtClean="0"/>
              <a:t>A célszerűen kiképzett </a:t>
            </a:r>
            <a:r>
              <a:rPr lang="hu-HU" b="1" dirty="0" smtClean="0"/>
              <a:t>vezetőkerék a</a:t>
            </a:r>
            <a:r>
              <a:rPr lang="hu-HU" dirty="0" smtClean="0"/>
              <a:t> rajta átömlő </a:t>
            </a:r>
            <a:r>
              <a:rPr lang="hu-HU" b="1" dirty="0" smtClean="0"/>
              <a:t>víznek</a:t>
            </a:r>
            <a:r>
              <a:rPr lang="hu-HU" dirty="0" smtClean="0"/>
              <a:t> meghatározott nagyságú és értelmű </a:t>
            </a:r>
            <a:r>
              <a:rPr lang="hu-HU" b="1" dirty="0" err="1" smtClean="0"/>
              <a:t>perdületet</a:t>
            </a:r>
            <a:r>
              <a:rPr lang="hu-HU" b="1" dirty="0" smtClean="0"/>
              <a:t> ad</a:t>
            </a:r>
            <a:r>
              <a:rPr lang="hu-HU" dirty="0" smtClean="0"/>
              <a:t>. 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" name="Picture 2" descr="102"/>
          <p:cNvPicPr>
            <a:picLocks noChangeAspect="1" noChangeArrowheads="1"/>
          </p:cNvPicPr>
          <p:nvPr/>
        </p:nvPicPr>
        <p:blipFill>
          <a:blip r:embed="rId2" cstate="print"/>
          <a:srcRect b="41988"/>
          <a:stretch>
            <a:fillRect/>
          </a:stretch>
        </p:blipFill>
        <p:spPr bwMode="auto">
          <a:xfrm>
            <a:off x="-324544" y="1700808"/>
            <a:ext cx="4781550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Francis-turbina működési elve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55976" y="1700808"/>
            <a:ext cx="4536504" cy="4752528"/>
          </a:xfrm>
        </p:spPr>
        <p:txBody>
          <a:bodyPr>
            <a:normAutofit/>
          </a:bodyPr>
          <a:lstStyle/>
          <a:p>
            <a:r>
              <a:rPr lang="hu-HU" dirty="0" smtClean="0"/>
              <a:t>A vezetőkerékből kilépő víz a járókerékbe kerül, ahol a víz energiájának túlnyomó része átalakul mechanikai munkává.</a:t>
            </a:r>
          </a:p>
          <a:p>
            <a:r>
              <a:rPr lang="hu-HU" dirty="0" smtClean="0"/>
              <a:t>Innen a víz a szívócsövön keresztül hagyja el a gépet.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" name="Picture 2" descr="102"/>
          <p:cNvPicPr>
            <a:picLocks noChangeAspect="1" noChangeArrowheads="1"/>
          </p:cNvPicPr>
          <p:nvPr/>
        </p:nvPicPr>
        <p:blipFill>
          <a:blip r:embed="rId2" cstate="print"/>
          <a:srcRect b="41988"/>
          <a:stretch>
            <a:fillRect/>
          </a:stretch>
        </p:blipFill>
        <p:spPr bwMode="auto">
          <a:xfrm>
            <a:off x="-324544" y="1700808"/>
            <a:ext cx="4781550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Francis-turbina működési elve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6016" y="1484784"/>
            <a:ext cx="4068960" cy="4896544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vezetőkerék</a:t>
            </a:r>
            <a:r>
              <a:rPr lang="hu-HU" dirty="0" smtClean="0"/>
              <a:t> célszerű kialakításával – </a:t>
            </a:r>
            <a:r>
              <a:rPr lang="hu-HU" b="1" dirty="0" smtClean="0"/>
              <a:t>a vezetőlapátok állítható</a:t>
            </a:r>
            <a:r>
              <a:rPr lang="hu-HU" dirty="0" smtClean="0"/>
              <a:t>vá tételével – az a </a:t>
            </a:r>
            <a:r>
              <a:rPr lang="hu-HU" b="1" dirty="0" smtClean="0"/>
              <a:t>mennyiségszabályozás </a:t>
            </a:r>
            <a:r>
              <a:rPr lang="hu-HU" dirty="0" smtClean="0"/>
              <a:t>feladatának elvégzésére is alkalmassá válik. </a:t>
            </a:r>
          </a:p>
          <a:p>
            <a:r>
              <a:rPr lang="hu-HU" dirty="0" smtClean="0"/>
              <a:t>Az ábrán jól megfigyelhető a lapátokat állító </a:t>
            </a:r>
            <a:r>
              <a:rPr lang="hu-HU" b="1" dirty="0" smtClean="0"/>
              <a:t>szabályozó gyűrű </a:t>
            </a:r>
            <a:r>
              <a:rPr lang="hu-HU" dirty="0" smtClean="0"/>
              <a:t>és az ezt mozgató berendezés is.</a:t>
            </a:r>
          </a:p>
          <a:p>
            <a:r>
              <a:rPr lang="hu-HU" dirty="0" smtClean="0"/>
              <a:t>A jól kialakított </a:t>
            </a:r>
            <a:r>
              <a:rPr lang="hu-HU" b="1" dirty="0" smtClean="0"/>
              <a:t>szívócső</a:t>
            </a:r>
            <a:r>
              <a:rPr lang="hu-HU" dirty="0" smtClean="0"/>
              <a:t>re különösen a nagyobb fordulatszámú gépeken van szükség, mivel </a:t>
            </a:r>
            <a:r>
              <a:rPr lang="hu-HU" b="1" dirty="0" smtClean="0"/>
              <a:t>a kilépési veszteség a fordulatszám növekedésével</a:t>
            </a:r>
            <a:r>
              <a:rPr lang="hu-HU" dirty="0" smtClean="0"/>
              <a:t> rohamosan </a:t>
            </a:r>
            <a:r>
              <a:rPr lang="hu-HU" b="1" dirty="0" smtClean="0"/>
              <a:t>növekszik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" name="Picture 2" descr="102"/>
          <p:cNvPicPr>
            <a:picLocks noChangeAspect="1" noChangeArrowheads="1"/>
          </p:cNvPicPr>
          <p:nvPr/>
        </p:nvPicPr>
        <p:blipFill>
          <a:blip r:embed="rId2" cstate="print"/>
          <a:srcRect b="41988"/>
          <a:stretch>
            <a:fillRect/>
          </a:stretch>
        </p:blipFill>
        <p:spPr bwMode="auto">
          <a:xfrm>
            <a:off x="-324544" y="1700808"/>
            <a:ext cx="4781550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459411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Csigaházas Francis-turbina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3968" y="1412776"/>
            <a:ext cx="4680520" cy="5184576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smtClean="0"/>
              <a:t>A</a:t>
            </a:r>
            <a:r>
              <a:rPr lang="hu-HU" dirty="0" smtClean="0"/>
              <a:t> csak kis esések hasznosítására alkalmas </a:t>
            </a:r>
            <a:r>
              <a:rPr lang="hu-HU" b="1" dirty="0" smtClean="0"/>
              <a:t>nyitott aknába épített Francis-turbinákat</a:t>
            </a:r>
            <a:r>
              <a:rPr lang="hu-HU" dirty="0" smtClean="0"/>
              <a:t> napjainkban </a:t>
            </a:r>
            <a:r>
              <a:rPr lang="hu-HU" b="1" dirty="0" smtClean="0"/>
              <a:t>egyre ritkábban és csak kis teljesítményekre alkalmazzák</a:t>
            </a:r>
            <a:r>
              <a:rPr lang="hu-HU" dirty="0" smtClean="0"/>
              <a:t>, mert </a:t>
            </a:r>
            <a:r>
              <a:rPr lang="hu-HU" b="1" dirty="0" smtClean="0"/>
              <a:t>kiszorították őket a </a:t>
            </a:r>
            <a:r>
              <a:rPr lang="hu-HU" dirty="0" smtClean="0"/>
              <a:t>nagyobb fordulatszámú </a:t>
            </a:r>
            <a:r>
              <a:rPr lang="hu-HU" b="1" dirty="0" smtClean="0"/>
              <a:t>Kaplan-turbinák</a:t>
            </a:r>
            <a:r>
              <a:rPr lang="hu-HU" dirty="0" smtClean="0"/>
              <a:t> különböző szerkezeti változatai. </a:t>
            </a:r>
          </a:p>
          <a:p>
            <a:r>
              <a:rPr lang="hu-HU" dirty="0" smtClean="0"/>
              <a:t>A </a:t>
            </a:r>
            <a:r>
              <a:rPr lang="hu-HU" b="1" dirty="0" smtClean="0"/>
              <a:t>ma használatos </a:t>
            </a:r>
            <a:r>
              <a:rPr lang="hu-HU" dirty="0" smtClean="0"/>
              <a:t>klasszikus </a:t>
            </a:r>
            <a:r>
              <a:rPr lang="hu-HU" b="1" dirty="0" smtClean="0"/>
              <a:t>Francis-turbinák</a:t>
            </a:r>
            <a:r>
              <a:rPr lang="hu-HU" dirty="0" smtClean="0"/>
              <a:t> a vezetőkereket övező </a:t>
            </a:r>
            <a:r>
              <a:rPr lang="hu-HU" b="1" dirty="0" smtClean="0"/>
              <a:t>csigaházzal készülnek</a:t>
            </a:r>
            <a:r>
              <a:rPr lang="hu-HU" dirty="0" smtClean="0"/>
              <a:t>, amelyet nyomócsővezeték táplál. </a:t>
            </a:r>
          </a:p>
          <a:p>
            <a:r>
              <a:rPr lang="hu-HU" dirty="0" smtClean="0"/>
              <a:t>Ezt a megoldás szemlélteti a mellékelt ábra.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Csigaházas Francis-turbina felépítése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 b="18500"/>
          <a:stretch>
            <a:fillRect/>
          </a:stretch>
        </p:blipFill>
        <p:spPr bwMode="auto">
          <a:xfrm>
            <a:off x="1657908" y="836712"/>
            <a:ext cx="565039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971600" y="1268760"/>
            <a:ext cx="1656184" cy="648072"/>
          </a:xfrm>
          <a:prstGeom prst="wedgeRoundRectCallout">
            <a:avLst>
              <a:gd name="adj1" fmla="val 98493"/>
              <a:gd name="adj2" fmla="val 353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Generátor</a:t>
            </a:r>
            <a:endParaRPr lang="hu-HU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1043608" y="3573016"/>
            <a:ext cx="1656184" cy="648072"/>
          </a:xfrm>
          <a:prstGeom prst="wedgeRoundRectCallout">
            <a:avLst>
              <a:gd name="adj1" fmla="val 98493"/>
              <a:gd name="adj2" fmla="val 353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Generátor</a:t>
            </a:r>
            <a:endParaRPr lang="hu-HU" dirty="0"/>
          </a:p>
        </p:txBody>
      </p:sp>
      <p:sp>
        <p:nvSpPr>
          <p:cNvPr id="8" name="Lekerekített téglalap feliratnak 7"/>
          <p:cNvSpPr/>
          <p:nvPr/>
        </p:nvSpPr>
        <p:spPr>
          <a:xfrm>
            <a:off x="6804248" y="4005064"/>
            <a:ext cx="1656184" cy="648072"/>
          </a:xfrm>
          <a:prstGeom prst="wedgeRoundRectCallout">
            <a:avLst>
              <a:gd name="adj1" fmla="val -67141"/>
              <a:gd name="adj2" fmla="val 113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Szívócső</a:t>
            </a:r>
            <a:endParaRPr lang="hu-HU" dirty="0"/>
          </a:p>
        </p:txBody>
      </p:sp>
      <p:sp>
        <p:nvSpPr>
          <p:cNvPr id="10" name="Lekerekített téglalap feliratnak 9"/>
          <p:cNvSpPr/>
          <p:nvPr/>
        </p:nvSpPr>
        <p:spPr>
          <a:xfrm>
            <a:off x="1835696" y="5013176"/>
            <a:ext cx="1656184" cy="648072"/>
          </a:xfrm>
          <a:prstGeom prst="wedgeRoundRectCallout">
            <a:avLst>
              <a:gd name="adj1" fmla="val 122276"/>
              <a:gd name="adj2" fmla="val -175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Járókerék</a:t>
            </a:r>
            <a:endParaRPr lang="hu-HU" dirty="0"/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5508104" y="2132856"/>
            <a:ext cx="1656184" cy="648072"/>
          </a:xfrm>
          <a:prstGeom prst="wedgeRoundRectCallout">
            <a:avLst>
              <a:gd name="adj1" fmla="val -83280"/>
              <a:gd name="adj2" fmla="val 206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Vezetőkerék</a:t>
            </a:r>
            <a:endParaRPr lang="hu-HU" dirty="0"/>
          </a:p>
        </p:txBody>
      </p:sp>
      <p:sp>
        <p:nvSpPr>
          <p:cNvPr id="9" name="Lekerekített téglalap feliratnak 8"/>
          <p:cNvSpPr/>
          <p:nvPr/>
        </p:nvSpPr>
        <p:spPr>
          <a:xfrm>
            <a:off x="5868144" y="3140968"/>
            <a:ext cx="1656184" cy="648072"/>
          </a:xfrm>
          <a:prstGeom prst="wedgeRoundRectCallout">
            <a:avLst>
              <a:gd name="adj1" fmla="val -67141"/>
              <a:gd name="adj2" fmla="val 113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Csigaház</a:t>
            </a:r>
            <a:endParaRPr lang="hu-HU" dirty="0"/>
          </a:p>
        </p:txBody>
      </p:sp>
      <p:sp>
        <p:nvSpPr>
          <p:cNvPr id="12" name="Lekerekített téglalap feliratnak 11"/>
          <p:cNvSpPr/>
          <p:nvPr/>
        </p:nvSpPr>
        <p:spPr>
          <a:xfrm>
            <a:off x="6804248" y="5229200"/>
            <a:ext cx="2051720" cy="1224136"/>
          </a:xfrm>
          <a:prstGeom prst="wedgeRoundRectCallout">
            <a:avLst>
              <a:gd name="adj1" fmla="val 46845"/>
              <a:gd name="adj2" fmla="val 714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Kis jellemző fordulatszám </a:t>
            </a:r>
            <a:r>
              <a:rPr lang="hu-HU" dirty="0" smtClean="0">
                <a:sym typeface="Wingdings" pitchFamily="2" charset="2"/>
              </a:rPr>
              <a:t> lassú járás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Francis turbina szerkezete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93186" name="Picture 2" descr="Francisturbina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584186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kerekített téglalap feliratnak 6"/>
          <p:cNvSpPr/>
          <p:nvPr/>
        </p:nvSpPr>
        <p:spPr>
          <a:xfrm>
            <a:off x="5724128" y="2708920"/>
            <a:ext cx="2016224" cy="648072"/>
          </a:xfrm>
          <a:prstGeom prst="wedgeRoundRectCallout">
            <a:avLst>
              <a:gd name="adj1" fmla="val -95636"/>
              <a:gd name="adj2" fmla="val -547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Vezetőkerék</a:t>
            </a:r>
            <a:endParaRPr lang="hu-HU" dirty="0"/>
          </a:p>
        </p:txBody>
      </p:sp>
      <p:sp>
        <p:nvSpPr>
          <p:cNvPr id="8" name="Lekerekített téglalap feliratnak 7"/>
          <p:cNvSpPr/>
          <p:nvPr/>
        </p:nvSpPr>
        <p:spPr>
          <a:xfrm>
            <a:off x="971600" y="4941168"/>
            <a:ext cx="1944216" cy="576064"/>
          </a:xfrm>
          <a:prstGeom prst="wedgeRoundRectCallout">
            <a:avLst>
              <a:gd name="adj1" fmla="val 72254"/>
              <a:gd name="adj2" fmla="val -644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Járókerék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Repülőgép hajtóművek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légcsavaros gázturbinás hajtómű</a:t>
            </a:r>
            <a:r>
              <a:rPr lang="hu-HU" dirty="0" smtClean="0"/>
              <a:t> egytengelyű gázturbináját légcsavar hajtja. </a:t>
            </a:r>
          </a:p>
          <a:p>
            <a:pPr lvl="1"/>
            <a:r>
              <a:rPr lang="hu-HU" dirty="0" smtClean="0"/>
              <a:t>Ennek alkalmazási korlátait a légcsavar korlátozza.</a:t>
            </a:r>
          </a:p>
          <a:p>
            <a:r>
              <a:rPr lang="hu-HU" dirty="0" smtClean="0"/>
              <a:t>A </a:t>
            </a:r>
            <a:r>
              <a:rPr lang="hu-HU" b="1" dirty="0" smtClean="0"/>
              <a:t>gázturbinás sugárhajtómű</a:t>
            </a:r>
            <a:r>
              <a:rPr lang="hu-HU" dirty="0" smtClean="0"/>
              <a:t> ellennyomású gázturbina, amelynek turbinája után a nyomás olyan számottevő, hogy a gázturbina tengelyén már nem nyernek hasznos teljesítményt. </a:t>
            </a:r>
          </a:p>
          <a:p>
            <a:pPr lvl="1"/>
            <a:r>
              <a:rPr lang="hu-HU" dirty="0" smtClean="0"/>
              <a:t>A turbina utáni nyomás a fúvócsőben igen nagy sebességű gázáramot hoz létre, amely a tolóerőt biztosítja. 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Francis-turbina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92162" name="Picture 2" descr="ThreeGorgesFrancisRu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552728" cy="492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6228184" y="1268760"/>
            <a:ext cx="2592288" cy="1512168"/>
          </a:xfrm>
          <a:prstGeom prst="wedgeRoundRectCallout">
            <a:avLst>
              <a:gd name="adj1" fmla="val -40369"/>
              <a:gd name="adj2" fmla="val 722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Three</a:t>
            </a:r>
            <a:r>
              <a:rPr lang="hu-HU" dirty="0" smtClean="0"/>
              <a:t> </a:t>
            </a:r>
            <a:r>
              <a:rPr lang="hu-HU" dirty="0" err="1" smtClean="0"/>
              <a:t>Gorges</a:t>
            </a:r>
            <a:r>
              <a:rPr lang="hu-HU" dirty="0" smtClean="0"/>
              <a:t> Vízerőmű (Kína) Francis turbina </a:t>
            </a:r>
            <a:r>
              <a:rPr lang="hu-HU" dirty="0" err="1" smtClean="0"/>
              <a:t>járókere</a:t>
            </a:r>
            <a:r>
              <a:rPr lang="hu-HU" dirty="0" smtClean="0"/>
              <a:t>. </a:t>
            </a:r>
          </a:p>
          <a:p>
            <a:pPr algn="ctr"/>
            <a:r>
              <a:rPr lang="hu-HU" dirty="0" smtClean="0"/>
              <a:t>Az erőműben 26 Francis turbina működik.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Kaplan-turbina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90114" name="Picture 2" descr="IM000097"/>
          <p:cNvPicPr>
            <a:picLocks noChangeAspect="1" noChangeArrowheads="1"/>
          </p:cNvPicPr>
          <p:nvPr/>
        </p:nvPicPr>
        <p:blipFill>
          <a:blip r:embed="rId2" cstate="print"/>
          <a:srcRect b="15717"/>
          <a:stretch>
            <a:fillRect/>
          </a:stretch>
        </p:blipFill>
        <p:spPr bwMode="auto">
          <a:xfrm>
            <a:off x="1907704" y="908720"/>
            <a:ext cx="5267873" cy="594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611560" y="2276872"/>
            <a:ext cx="2016224" cy="648072"/>
          </a:xfrm>
          <a:prstGeom prst="wedgeRoundRectCallout">
            <a:avLst>
              <a:gd name="adj1" fmla="val 72662"/>
              <a:gd name="adj2" fmla="val 342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Generátor</a:t>
            </a:r>
            <a:endParaRPr lang="hu-HU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539552" y="3645024"/>
            <a:ext cx="1656184" cy="576064"/>
          </a:xfrm>
          <a:prstGeom prst="wedgeRoundRectCallout">
            <a:avLst>
              <a:gd name="adj1" fmla="val 73511"/>
              <a:gd name="adj2" fmla="val 635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Csigaház</a:t>
            </a:r>
            <a:endParaRPr lang="hu-HU" dirty="0"/>
          </a:p>
        </p:txBody>
      </p:sp>
      <p:sp>
        <p:nvSpPr>
          <p:cNvPr id="8" name="Lekerekített téglalap feliratnak 7"/>
          <p:cNvSpPr/>
          <p:nvPr/>
        </p:nvSpPr>
        <p:spPr>
          <a:xfrm>
            <a:off x="1547664" y="6021288"/>
            <a:ext cx="2016224" cy="648072"/>
          </a:xfrm>
          <a:prstGeom prst="wedgeRoundRectCallout">
            <a:avLst>
              <a:gd name="adj1" fmla="val 72662"/>
              <a:gd name="adj2" fmla="val 342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Szívócső</a:t>
            </a:r>
            <a:endParaRPr lang="hu-HU" dirty="0"/>
          </a:p>
        </p:txBody>
      </p:sp>
      <p:sp>
        <p:nvSpPr>
          <p:cNvPr id="9" name="Lekerekített téglalap feliratnak 8"/>
          <p:cNvSpPr/>
          <p:nvPr/>
        </p:nvSpPr>
        <p:spPr>
          <a:xfrm>
            <a:off x="1403648" y="5301208"/>
            <a:ext cx="2016224" cy="648072"/>
          </a:xfrm>
          <a:prstGeom prst="wedgeRoundRectCallout">
            <a:avLst>
              <a:gd name="adj1" fmla="val 107548"/>
              <a:gd name="adj2" fmla="val 212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Járókerék</a:t>
            </a:r>
            <a:endParaRPr lang="hu-HU" dirty="0"/>
          </a:p>
        </p:txBody>
      </p:sp>
      <p:sp>
        <p:nvSpPr>
          <p:cNvPr id="10" name="Lekerekített téglalap feliratnak 9"/>
          <p:cNvSpPr/>
          <p:nvPr/>
        </p:nvSpPr>
        <p:spPr>
          <a:xfrm>
            <a:off x="6732240" y="2924944"/>
            <a:ext cx="2016224" cy="648072"/>
          </a:xfrm>
          <a:prstGeom prst="wedgeRoundRectCallout">
            <a:avLst>
              <a:gd name="adj1" fmla="val -105258"/>
              <a:gd name="adj2" fmla="val 1797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Vezetőkerék</a:t>
            </a:r>
            <a:endParaRPr lang="hu-HU" dirty="0"/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6804248" y="3933056"/>
            <a:ext cx="2016224" cy="648072"/>
          </a:xfrm>
          <a:prstGeom prst="wedgeRoundRectCallout">
            <a:avLst>
              <a:gd name="adj1" fmla="val -94094"/>
              <a:gd name="adj2" fmla="val 55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Támlapát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628800"/>
            <a:ext cx="46925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Kaplan-turbina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55976" y="1340768"/>
            <a:ext cx="4330824" cy="4968552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Kaplan-turbina</a:t>
            </a:r>
            <a:r>
              <a:rPr lang="hu-HU" dirty="0" smtClean="0"/>
              <a:t> vízbevezető rendszere lényegében megegyezik a Francis-turbináéval. </a:t>
            </a:r>
          </a:p>
          <a:p>
            <a:r>
              <a:rPr lang="hu-HU" b="1" dirty="0" smtClean="0"/>
              <a:t>Egészen kis eséseknél és kis teljesítményeknél lehet nyitott aknában elhelyezve,</a:t>
            </a:r>
            <a:r>
              <a:rPr lang="hu-HU" dirty="0" smtClean="0"/>
              <a:t> de általában a </a:t>
            </a:r>
            <a:r>
              <a:rPr lang="hu-HU" b="1" dirty="0" smtClean="0"/>
              <a:t>Francis</a:t>
            </a:r>
            <a:r>
              <a:rPr lang="hu-HU" dirty="0" smtClean="0"/>
              <a:t>-turbináéhoz hasonlóan </a:t>
            </a:r>
            <a:r>
              <a:rPr lang="hu-HU" b="1" dirty="0" smtClean="0"/>
              <a:t>csigaház</a:t>
            </a:r>
            <a:r>
              <a:rPr lang="hu-HU" dirty="0" smtClean="0"/>
              <a:t>zal készül, </a:t>
            </a:r>
            <a:r>
              <a:rPr lang="hu-HU" b="1" dirty="0" smtClean="0"/>
              <a:t>vezetőkereke</a:t>
            </a:r>
            <a:r>
              <a:rPr lang="hu-HU" dirty="0" smtClean="0"/>
              <a:t> pedig teljesen </a:t>
            </a:r>
            <a:r>
              <a:rPr lang="hu-HU" b="1" dirty="0" smtClean="0"/>
              <a:t>megegyezik a Francis-turbináéval</a:t>
            </a:r>
            <a:r>
              <a:rPr lang="hu-HU" dirty="0" smtClean="0"/>
              <a:t>. </a:t>
            </a:r>
          </a:p>
          <a:p>
            <a:r>
              <a:rPr lang="hu-HU" b="1" dirty="0" smtClean="0"/>
              <a:t>Járókereke viszont merőben eltér</a:t>
            </a:r>
            <a:r>
              <a:rPr lang="hu-HU" dirty="0" smtClean="0"/>
              <a:t>, tisztán axiális átömlésű és lapátjai a tengelyre merőleges szárnylapátok. </a:t>
            </a:r>
          </a:p>
          <a:p>
            <a:r>
              <a:rPr lang="hu-HU" dirty="0" err="1" smtClean="0"/>
              <a:t>Meridiánmetszetének</a:t>
            </a:r>
            <a:r>
              <a:rPr lang="hu-HU" dirty="0" smtClean="0"/>
              <a:t> vázlata a mellékelt ábrán látható.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74736"/>
            <a:ext cx="5472608" cy="512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6084168" y="3995016"/>
            <a:ext cx="2880320" cy="1368152"/>
          </a:xfrm>
          <a:prstGeom prst="wedgeRoundRectCallout">
            <a:avLst>
              <a:gd name="adj1" fmla="val -58440"/>
              <a:gd name="adj2" fmla="val 645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V- vezetőkerék; 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J- járókerék;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d</a:t>
            </a:r>
            <a:r>
              <a:rPr lang="hu-HU" baseline="-25000" dirty="0" smtClean="0"/>
              <a:t>b</a:t>
            </a:r>
            <a:r>
              <a:rPr lang="hu-HU" dirty="0" smtClean="0"/>
              <a:t>-belső átmérő;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d</a:t>
            </a:r>
            <a:r>
              <a:rPr lang="hu-HU" baseline="-25000" dirty="0" smtClean="0"/>
              <a:t>k</a:t>
            </a:r>
            <a:r>
              <a:rPr lang="hu-HU" dirty="0" smtClean="0"/>
              <a:t>- külső átmérő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Kaplan-turbina elállítható szárnylapátokkal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Kaplan-turbina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27984" y="1484784"/>
            <a:ext cx="4536504" cy="5040560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járókerék szárnylapátjai </a:t>
            </a:r>
            <a:r>
              <a:rPr lang="hu-HU" dirty="0" smtClean="0"/>
              <a:t>a tengelyre merőleges csap körül </a:t>
            </a:r>
            <a:r>
              <a:rPr lang="hu-HU" b="1" dirty="0" smtClean="0"/>
              <a:t>üzem közben is elállíthatók</a:t>
            </a:r>
            <a:r>
              <a:rPr lang="hu-HU" dirty="0" smtClean="0"/>
              <a:t>, ami lehetővé teszi a vezetőlapátok és </a:t>
            </a:r>
            <a:r>
              <a:rPr lang="hu-HU" dirty="0" err="1" smtClean="0"/>
              <a:t>járókeréklapátok</a:t>
            </a:r>
            <a:r>
              <a:rPr lang="hu-HU" dirty="0" smtClean="0"/>
              <a:t> összehangolt szabályozását – ezt nevezik </a:t>
            </a:r>
            <a:r>
              <a:rPr lang="hu-HU" b="1" dirty="0" smtClean="0"/>
              <a:t>kettős szabályozás</a:t>
            </a:r>
            <a:r>
              <a:rPr lang="hu-HU" dirty="0" smtClean="0"/>
              <a:t>nak. </a:t>
            </a:r>
          </a:p>
          <a:p>
            <a:r>
              <a:rPr lang="hu-HU" dirty="0" smtClean="0"/>
              <a:t>Ezáltal optimálisan, </a:t>
            </a:r>
            <a:r>
              <a:rPr lang="hu-HU" b="1" dirty="0" smtClean="0"/>
              <a:t>a legjobb hatásfokkal alkalmazható a tág határok között</a:t>
            </a:r>
            <a:r>
              <a:rPr lang="hu-HU" dirty="0" smtClean="0"/>
              <a:t> változó vízhozamhoz és eséshez. </a:t>
            </a:r>
          </a:p>
          <a:p>
            <a:r>
              <a:rPr lang="hu-HU" dirty="0" smtClean="0"/>
              <a:t>Ezt a kettős szabályozású gépet nevezik Kaplan-turbinának.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" name="Picture 2" descr="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628800"/>
            <a:ext cx="46925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628800"/>
            <a:ext cx="46925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smtClean="0"/>
              <a:t>Kaplan-turbina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3968" y="1052736"/>
            <a:ext cx="4860032" cy="5544616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smtClean="0"/>
              <a:t>Egyszerűsített</a:t>
            </a:r>
            <a:r>
              <a:rPr lang="hu-HU" dirty="0" smtClean="0"/>
              <a:t>, többnyire kisebb teljesítményeknél használatos </a:t>
            </a:r>
            <a:r>
              <a:rPr lang="hu-HU" b="1" dirty="0" smtClean="0"/>
              <a:t>változata a</a:t>
            </a:r>
            <a:r>
              <a:rPr lang="hu-HU" dirty="0" smtClean="0"/>
              <a:t> merev, azaz </a:t>
            </a:r>
            <a:r>
              <a:rPr lang="hu-HU" b="1" dirty="0" smtClean="0"/>
              <a:t>nem állítható járókerék-lapátszám</a:t>
            </a:r>
            <a:r>
              <a:rPr lang="hu-HU" dirty="0" smtClean="0"/>
              <a:t>ú kivitel, amelyet </a:t>
            </a:r>
            <a:r>
              <a:rPr lang="hu-HU" b="1" dirty="0" smtClean="0"/>
              <a:t>propellerturbiná</a:t>
            </a:r>
            <a:r>
              <a:rPr lang="hu-HU" dirty="0" smtClean="0"/>
              <a:t>nak neveznek. </a:t>
            </a:r>
          </a:p>
          <a:p>
            <a:r>
              <a:rPr lang="hu-HU" dirty="0" smtClean="0"/>
              <a:t>Végezetül, szintén kis teljesítményeknél </a:t>
            </a:r>
            <a:r>
              <a:rPr lang="hu-HU" b="1" dirty="0" smtClean="0"/>
              <a:t>alkalmazható</a:t>
            </a:r>
            <a:r>
              <a:rPr lang="hu-HU" dirty="0" smtClean="0"/>
              <a:t> </a:t>
            </a:r>
            <a:r>
              <a:rPr lang="hu-HU" b="1" dirty="0" smtClean="0"/>
              <a:t>egy harmadik változat </a:t>
            </a:r>
            <a:r>
              <a:rPr lang="hu-HU" dirty="0" smtClean="0"/>
              <a:t>is, amelyen a </a:t>
            </a:r>
            <a:r>
              <a:rPr lang="hu-HU" b="1" dirty="0" smtClean="0"/>
              <a:t>vezetőlapátok nem állíthatók</a:t>
            </a:r>
            <a:r>
              <a:rPr lang="hu-HU" dirty="0" smtClean="0"/>
              <a:t>, merevek és </a:t>
            </a:r>
            <a:r>
              <a:rPr lang="hu-HU" b="1" dirty="0" smtClean="0"/>
              <a:t>csak</a:t>
            </a:r>
            <a:r>
              <a:rPr lang="hu-HU" dirty="0" smtClean="0"/>
              <a:t> a </a:t>
            </a:r>
            <a:r>
              <a:rPr lang="hu-HU" b="1" dirty="0" err="1" smtClean="0"/>
              <a:t>járókeréklapátok</a:t>
            </a:r>
            <a:r>
              <a:rPr lang="hu-HU" b="1" dirty="0" smtClean="0"/>
              <a:t> szabályozhatók</a:t>
            </a:r>
            <a:r>
              <a:rPr lang="hu-HU" dirty="0" smtClean="0"/>
              <a:t>. </a:t>
            </a:r>
          </a:p>
          <a:p>
            <a:r>
              <a:rPr lang="hu-HU" dirty="0" smtClean="0"/>
              <a:t>Ezt </a:t>
            </a:r>
            <a:r>
              <a:rPr lang="hu-HU" b="1" dirty="0" smtClean="0"/>
              <a:t>fél Kaplan-turbiná</a:t>
            </a:r>
            <a:r>
              <a:rPr lang="hu-HU" dirty="0" smtClean="0"/>
              <a:t>nak is nevezik. </a:t>
            </a:r>
          </a:p>
          <a:p>
            <a:r>
              <a:rPr lang="hu-HU" b="1" dirty="0" smtClean="0"/>
              <a:t>Mindezek gyűjtőneve a szárnylapátos turbina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46077"/>
            <a:ext cx="5976664" cy="690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6228184" y="4149080"/>
            <a:ext cx="2915816" cy="2088232"/>
          </a:xfrm>
          <a:prstGeom prst="wedgeRoundRectCallout">
            <a:avLst>
              <a:gd name="adj1" fmla="val 45264"/>
              <a:gd name="adj2" fmla="val -652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A különféle turbinatípusok </a:t>
            </a:r>
            <a:r>
              <a:rPr lang="hu-HU" dirty="0" smtClean="0"/>
              <a:t>alkalmazási területe és az állandó teljesítményvonalak a </a:t>
            </a:r>
            <a:r>
              <a:rPr lang="hu-HU" b="1" dirty="0" smtClean="0"/>
              <a:t>Q</a:t>
            </a:r>
            <a:r>
              <a:rPr lang="hu-HU" dirty="0" smtClean="0"/>
              <a:t>[m3/s] térfogatáram – </a:t>
            </a:r>
            <a:r>
              <a:rPr lang="hu-HU" b="1" dirty="0" smtClean="0"/>
              <a:t>H</a:t>
            </a:r>
            <a:r>
              <a:rPr lang="hu-HU" dirty="0" smtClean="0"/>
              <a:t>[m] esés </a:t>
            </a:r>
            <a:r>
              <a:rPr lang="hu-HU" b="1" dirty="0" smtClean="0"/>
              <a:t>koordinátarendszerben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6588224" y="1124744"/>
            <a:ext cx="2376264" cy="864096"/>
          </a:xfrm>
          <a:prstGeom prst="wedgeRoundRectCallout">
            <a:avLst>
              <a:gd name="adj1" fmla="val -62866"/>
              <a:gd name="adj2" fmla="val 445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Turbinák összehasonlítása.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Turbinák járókerekeinek összehasonlítása </a:t>
            </a:r>
            <a:br>
              <a:rPr lang="hu-HU" dirty="0" smtClean="0"/>
            </a:br>
            <a:r>
              <a:rPr lang="hu-HU" dirty="0" smtClean="0"/>
              <a:t>(a hajtóerő iránya szerint)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83970" name="Picture 2" descr="http://www.kzs.hu/nap/hungarian/e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36912"/>
            <a:ext cx="5544616" cy="3022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Különböző turbinák </a:t>
            </a:r>
            <a:r>
              <a:rPr lang="hu-HU" dirty="0" err="1" smtClean="0"/>
              <a:t>vízerőművi</a:t>
            </a:r>
            <a:r>
              <a:rPr lang="hu-HU" dirty="0" smtClean="0"/>
              <a:t> alkalmazása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84994" name="Picture 2" descr="http://fluidos.eia.edu.co/hidraulica/articuloses/maquinashidraulicas/sel_turbinas/imagenes/Pelton-Francis.jpg"/>
          <p:cNvPicPr>
            <a:picLocks noChangeAspect="1" noChangeArrowheads="1"/>
          </p:cNvPicPr>
          <p:nvPr/>
        </p:nvPicPr>
        <p:blipFill>
          <a:blip r:embed="rId2" cstate="print"/>
          <a:srcRect b="5637"/>
          <a:stretch>
            <a:fillRect/>
          </a:stretch>
        </p:blipFill>
        <p:spPr bwMode="auto">
          <a:xfrm>
            <a:off x="899592" y="1628800"/>
            <a:ext cx="7344816" cy="4320480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251520" y="6093296"/>
            <a:ext cx="2520280" cy="432048"/>
          </a:xfrm>
          <a:prstGeom prst="wedgeRoundRectCallout">
            <a:avLst>
              <a:gd name="adj1" fmla="val 35543"/>
              <a:gd name="adj2" fmla="val -1296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Kaplan-turbina</a:t>
            </a:r>
            <a:endParaRPr lang="hu-HU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6012160" y="6093296"/>
            <a:ext cx="2520280" cy="432048"/>
          </a:xfrm>
          <a:prstGeom prst="wedgeRoundRectCallout">
            <a:avLst>
              <a:gd name="adj1" fmla="val -31439"/>
              <a:gd name="adj2" fmla="val -970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Pelton-turbina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7" y="1700808"/>
            <a:ext cx="512267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Csőturbina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4525963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csőturbinák</a:t>
            </a:r>
            <a:r>
              <a:rPr lang="hu-HU" dirty="0" smtClean="0"/>
              <a:t> a </a:t>
            </a:r>
          </a:p>
          <a:p>
            <a:pPr lvl="1"/>
            <a:r>
              <a:rPr lang="hu-HU" dirty="0" smtClean="0"/>
              <a:t>Kaplan-turbina, </a:t>
            </a:r>
          </a:p>
          <a:p>
            <a:pPr lvl="1"/>
            <a:r>
              <a:rPr lang="hu-HU" dirty="0" smtClean="0"/>
              <a:t>illetve a három szárnylapátos </a:t>
            </a:r>
          </a:p>
          <a:p>
            <a:pPr>
              <a:buNone/>
            </a:pPr>
            <a:r>
              <a:rPr lang="hu-HU" dirty="0" smtClean="0"/>
              <a:t>	típus továbbfejlesztett szerkezeti változatai a </a:t>
            </a:r>
            <a:br>
              <a:rPr lang="hu-HU" dirty="0" smtClean="0"/>
            </a:br>
            <a:r>
              <a:rPr lang="hu-HU" dirty="0" smtClean="0"/>
              <a:t>20 m alatti esések kihasználásának gazdaságosságát, amit a mellékelt ábra mutat.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Légcsavaros gázturbina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25602" name="Picture 2" descr="Fájl:Turboprop operation (hu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7848872" cy="4846571"/>
          </a:xfrm>
          <a:prstGeom prst="rect">
            <a:avLst/>
          </a:prstGeom>
          <a:noFill/>
        </p:spPr>
      </p:pic>
      <p:sp>
        <p:nvSpPr>
          <p:cNvPr id="6" name="Lekerekített téglalap 5"/>
          <p:cNvSpPr/>
          <p:nvPr/>
        </p:nvSpPr>
        <p:spPr>
          <a:xfrm>
            <a:off x="2195736" y="2060848"/>
            <a:ext cx="122413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(Reduktor)</a:t>
            </a:r>
            <a:endParaRPr lang="hu-HU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3347864" y="5661248"/>
            <a:ext cx="5328592" cy="792088"/>
          </a:xfrm>
          <a:prstGeom prst="wedgeRoundRectCallout">
            <a:avLst>
              <a:gd name="adj1" fmla="val 57312"/>
              <a:gd name="adj2" fmla="val 371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összes hajtási elv közül a légcsavaros gázturbinák hatásfoka a legjobb. Főként szállító repülőgépeken, vagy kisebb utasszállító repülőgépeken alkalmazzák.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7" y="1700808"/>
            <a:ext cx="512267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Csőturbina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4525963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 smtClean="0"/>
              <a:t>A különböző csőturbinák közös jellemzője</a:t>
            </a:r>
            <a:r>
              <a:rPr lang="hu-HU" dirty="0" smtClean="0"/>
              <a:t> a </a:t>
            </a:r>
          </a:p>
          <a:p>
            <a:pPr lvl="1"/>
            <a:r>
              <a:rPr lang="hu-HU" dirty="0" smtClean="0"/>
              <a:t>csigaház és a hengeres vezetőkerék helyett </a:t>
            </a:r>
          </a:p>
          <a:p>
            <a:pPr lvl="1"/>
            <a:r>
              <a:rPr lang="hu-HU" dirty="0" smtClean="0"/>
              <a:t>az egyenes vagy enyhén ívelt betoncsatorna vagy csővezeték, </a:t>
            </a:r>
          </a:p>
          <a:p>
            <a:r>
              <a:rPr lang="hu-HU" dirty="0" smtClean="0"/>
              <a:t>valamint általában </a:t>
            </a:r>
          </a:p>
          <a:p>
            <a:pPr lvl="1"/>
            <a:r>
              <a:rPr lang="hu-HU" dirty="0" err="1" smtClean="0"/>
              <a:t>félaxiális</a:t>
            </a:r>
            <a:r>
              <a:rPr lang="hu-HU" dirty="0" smtClean="0"/>
              <a:t>, </a:t>
            </a:r>
          </a:p>
          <a:p>
            <a:pPr lvl="1"/>
            <a:r>
              <a:rPr lang="hu-HU" dirty="0" smtClean="0"/>
              <a:t>ritkán radiális, </a:t>
            </a:r>
          </a:p>
          <a:p>
            <a:pPr lvl="1"/>
            <a:r>
              <a:rPr lang="hu-HU" dirty="0" smtClean="0"/>
              <a:t>ferde tengely </a:t>
            </a:r>
          </a:p>
          <a:p>
            <a:pPr lvl="1"/>
            <a:r>
              <a:rPr lang="hu-HU" dirty="0" smtClean="0"/>
              <a:t>(kis teljesítményeknél lehet függőleges is),</a:t>
            </a:r>
          </a:p>
          <a:p>
            <a:pPr lvl="1"/>
            <a:r>
              <a:rPr lang="hu-HU" dirty="0" smtClean="0"/>
              <a:t>ennélfogva egyenes vagy megközelítően egyenes</a:t>
            </a:r>
          </a:p>
          <a:p>
            <a:pPr>
              <a:buNone/>
            </a:pPr>
            <a:r>
              <a:rPr lang="hu-HU" dirty="0" smtClean="0"/>
              <a:t>	szívócsővel készülnek.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7" y="1700808"/>
            <a:ext cx="512267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Csőturbina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4525963"/>
          </a:xfrm>
        </p:spPr>
        <p:txBody>
          <a:bodyPr>
            <a:normAutofit fontScale="85000" lnSpcReduction="10000"/>
          </a:bodyPr>
          <a:lstStyle/>
          <a:p>
            <a:r>
              <a:rPr lang="hu-HU" dirty="0" smtClean="0"/>
              <a:t>Ezért </a:t>
            </a:r>
            <a:r>
              <a:rPr lang="hu-HU" b="1" dirty="0" smtClean="0"/>
              <a:t>a gépben az áramlás </a:t>
            </a:r>
            <a:r>
              <a:rPr lang="hu-HU" dirty="0" smtClean="0"/>
              <a:t>nem szenved ismételt irányváltozást, az </a:t>
            </a:r>
            <a:r>
              <a:rPr lang="hu-HU" b="1" dirty="0" smtClean="0"/>
              <a:t>egyenes vonalú</a:t>
            </a:r>
            <a:r>
              <a:rPr lang="hu-HU" dirty="0" smtClean="0"/>
              <a:t> és </a:t>
            </a:r>
            <a:r>
              <a:rPr lang="hu-HU" b="1" dirty="0" smtClean="0"/>
              <a:t>csak a vezetőkerékben kapja </a:t>
            </a:r>
            <a:r>
              <a:rPr lang="hu-HU" dirty="0" smtClean="0"/>
              <a:t>meg </a:t>
            </a:r>
            <a:r>
              <a:rPr lang="hu-HU" b="1" dirty="0" smtClean="0"/>
              <a:t>a</a:t>
            </a:r>
            <a:r>
              <a:rPr lang="hu-HU" dirty="0" smtClean="0"/>
              <a:t> szükséges </a:t>
            </a:r>
            <a:r>
              <a:rPr lang="hu-HU" b="1" dirty="0" err="1" smtClean="0"/>
              <a:t>perdületet</a:t>
            </a:r>
            <a:r>
              <a:rPr lang="hu-HU" dirty="0" smtClean="0"/>
              <a:t>. </a:t>
            </a:r>
          </a:p>
          <a:p>
            <a:r>
              <a:rPr lang="hu-HU" dirty="0" smtClean="0"/>
              <a:t>Az első még kezdetleges csőturbinák az 1930-as években készültek el. </a:t>
            </a:r>
          </a:p>
          <a:p>
            <a:r>
              <a:rPr lang="hu-HU" dirty="0" smtClean="0"/>
              <a:t>Azóta számos változatuk jelent meg.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Vízturbinák hasznos teljesítménye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07704" y="2924944"/>
            <a:ext cx="8229600" cy="3201219"/>
          </a:xfrm>
        </p:spPr>
        <p:txBody>
          <a:bodyPr/>
          <a:lstStyle/>
          <a:p>
            <a:r>
              <a:rPr lang="hu-HU" dirty="0" smtClean="0"/>
              <a:t>	- a vízturbina hatásfoka </a:t>
            </a:r>
          </a:p>
          <a:p>
            <a:r>
              <a:rPr lang="hu-HU" dirty="0" smtClean="0"/>
              <a:t>	- térfogatáram,</a:t>
            </a:r>
          </a:p>
          <a:p>
            <a:r>
              <a:rPr lang="hu-HU" dirty="0" smtClean="0"/>
              <a:t>	- vízsűrűség,</a:t>
            </a:r>
          </a:p>
          <a:p>
            <a:r>
              <a:rPr lang="hu-HU" dirty="0" smtClean="0"/>
              <a:t>	- nehézségi gyorsulás </a:t>
            </a:r>
          </a:p>
          <a:p>
            <a:r>
              <a:rPr lang="hu-HU" dirty="0" smtClean="0"/>
              <a:t>	- esésmagasság a lapátokig.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01377" name="Object 1"/>
          <p:cNvGraphicFramePr>
            <a:graphicFrameLocks noChangeAspect="1"/>
          </p:cNvGraphicFramePr>
          <p:nvPr/>
        </p:nvGraphicFramePr>
        <p:xfrm>
          <a:off x="2987824" y="1628800"/>
          <a:ext cx="3240360" cy="648072"/>
        </p:xfrm>
        <a:graphic>
          <a:graphicData uri="http://schemas.openxmlformats.org/presentationml/2006/ole">
            <p:oleObj spid="_x0000_s101377" name="Equation" r:id="rId3" imgW="1143000" imgH="228600" progId="Equation.3">
              <p:embed/>
            </p:oleObj>
          </a:graphicData>
        </a:graphic>
      </p:graphicFrame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2422104" y="2974214"/>
          <a:ext cx="360040" cy="454786"/>
        </p:xfrm>
        <a:graphic>
          <a:graphicData uri="http://schemas.openxmlformats.org/presentationml/2006/ole">
            <p:oleObj spid="_x0000_s101379" name="Equation" r:id="rId4" imgW="177646" imgH="228402" progId="Equation.3">
              <p:embed/>
            </p:oleObj>
          </a:graphicData>
        </a:graphic>
      </p:graphicFrame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01381" name="Object 5"/>
          <p:cNvGraphicFramePr>
            <a:graphicFrameLocks noChangeAspect="1"/>
          </p:cNvGraphicFramePr>
          <p:nvPr/>
        </p:nvGraphicFramePr>
        <p:xfrm>
          <a:off x="2422104" y="3645024"/>
          <a:ext cx="275324" cy="360040"/>
        </p:xfrm>
        <a:graphic>
          <a:graphicData uri="http://schemas.openxmlformats.org/presentationml/2006/ole">
            <p:oleObj spid="_x0000_s101381" name="Equation" r:id="rId5" imgW="126780" imgH="164814" progId="Equation.3">
              <p:embed/>
            </p:oleObj>
          </a:graphicData>
        </a:graphic>
      </p:graphicFrame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01383" name="Object 7"/>
          <p:cNvGraphicFramePr>
            <a:graphicFrameLocks noChangeAspect="1"/>
          </p:cNvGraphicFramePr>
          <p:nvPr/>
        </p:nvGraphicFramePr>
        <p:xfrm>
          <a:off x="2422104" y="4204471"/>
          <a:ext cx="288032" cy="376657"/>
        </p:xfrm>
        <a:graphic>
          <a:graphicData uri="http://schemas.openxmlformats.org/presentationml/2006/ole">
            <p:oleObj spid="_x0000_s101383" name="Equation" r:id="rId6" imgW="126780" imgH="164814" progId="Equation.3">
              <p:embed/>
            </p:oleObj>
          </a:graphicData>
        </a:graphic>
      </p:graphicFrame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01385" name="Object 9"/>
          <p:cNvGraphicFramePr>
            <a:graphicFrameLocks noChangeAspect="1"/>
          </p:cNvGraphicFramePr>
          <p:nvPr/>
        </p:nvGraphicFramePr>
        <p:xfrm>
          <a:off x="2422104" y="4780535"/>
          <a:ext cx="288032" cy="376657"/>
        </p:xfrm>
        <a:graphic>
          <a:graphicData uri="http://schemas.openxmlformats.org/presentationml/2006/ole">
            <p:oleObj spid="_x0000_s101385" name="Equation" r:id="rId7" imgW="126780" imgH="164814" progId="Equation.3">
              <p:embed/>
            </p:oleObj>
          </a:graphicData>
        </a:graphic>
      </p:graphicFrame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01387" name="Object 11"/>
          <p:cNvGraphicFramePr>
            <a:graphicFrameLocks noChangeAspect="1"/>
          </p:cNvGraphicFramePr>
          <p:nvPr/>
        </p:nvGraphicFramePr>
        <p:xfrm>
          <a:off x="2422104" y="5373216"/>
          <a:ext cx="288032" cy="376657"/>
        </p:xfrm>
        <a:graphic>
          <a:graphicData uri="http://schemas.openxmlformats.org/presentationml/2006/ole">
            <p:oleObj spid="_x0000_s101387" name="Equation" r:id="rId8" imgW="126780" imgH="164814" progId="Equation.3">
              <p:embed/>
            </p:oleObj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Vízerőművek technológiai alkalmazásai (az árapály erőművek)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smtClean="0"/>
              <a:t>A turbinák ún. szívócsöve a légkörinél kisebb nyomást biztosít a lapátok egyik oldalán, amellyel növelhető a lapátokon átáramló víz nyomáskülönbsége.</a:t>
            </a:r>
          </a:p>
          <a:p>
            <a:r>
              <a:rPr lang="hu-HU" dirty="0" smtClean="0"/>
              <a:t>A vízturbinákat jól felhasználhatják ún. </a:t>
            </a:r>
            <a:r>
              <a:rPr lang="hu-HU" b="1" dirty="0" smtClean="0"/>
              <a:t>árapály erőművekben.</a:t>
            </a:r>
            <a:r>
              <a:rPr lang="hu-HU" dirty="0" smtClean="0"/>
              <a:t> </a:t>
            </a:r>
          </a:p>
          <a:p>
            <a:r>
              <a:rPr lang="hu-HU" dirty="0" smtClean="0"/>
              <a:t>A tengerbe ömlő nagy folyóknál sok millió tonna víz áramlik dagály idején a szárazföld felé, majd apály idején vissza a tengerbe. </a:t>
            </a:r>
          </a:p>
          <a:p>
            <a:r>
              <a:rPr lang="hu-HU" dirty="0" smtClean="0"/>
              <a:t>Ezt a hatalmas vízmennyiséget a folyó keresztgátjain elhelyezett </a:t>
            </a:r>
            <a:r>
              <a:rPr lang="hu-HU" b="1" dirty="0" smtClean="0"/>
              <a:t>csőturbinák</a:t>
            </a:r>
            <a:r>
              <a:rPr lang="hu-HU" dirty="0" smtClean="0"/>
              <a:t>on keresztül áramoltatják és ezáltal villamos áramot termelnek. </a:t>
            </a:r>
          </a:p>
          <a:p>
            <a:r>
              <a:rPr lang="hu-HU" dirty="0" smtClean="0"/>
              <a:t>Az oda-vissza történő vízáramlás az erőmű folyamatos üzemét biztosítja.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5" name="Lekerekített téglalap feliratnak 4"/>
          <p:cNvSpPr/>
          <p:nvPr/>
        </p:nvSpPr>
        <p:spPr>
          <a:xfrm>
            <a:off x="5868144" y="5805264"/>
            <a:ext cx="2808312" cy="720080"/>
          </a:xfrm>
          <a:prstGeom prst="wedgeRoundRectCallout">
            <a:avLst>
              <a:gd name="adj1" fmla="val 57813"/>
              <a:gd name="adj2" fmla="val 488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(Működési elv a köv. dián!)</a:t>
            </a:r>
            <a:endParaRPr lang="hu-H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Árapály erőmű működési elve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30050" name="Picture 2" descr="http://upload.wikimedia.org/wikipedia/commons/1/18/Gezeitenkraftwerk.png"/>
          <p:cNvPicPr>
            <a:picLocks noChangeAspect="1" noChangeArrowheads="1"/>
          </p:cNvPicPr>
          <p:nvPr/>
        </p:nvPicPr>
        <p:blipFill>
          <a:blip r:embed="rId2" cstate="print"/>
          <a:srcRect r="-2161" b="49286"/>
          <a:stretch>
            <a:fillRect/>
          </a:stretch>
        </p:blipFill>
        <p:spPr bwMode="auto">
          <a:xfrm>
            <a:off x="827584" y="1844824"/>
            <a:ext cx="3384376" cy="4157948"/>
          </a:xfrm>
          <a:prstGeom prst="rect">
            <a:avLst/>
          </a:prstGeom>
          <a:noFill/>
        </p:spPr>
      </p:pic>
      <p:pic>
        <p:nvPicPr>
          <p:cNvPr id="7" name="Picture 2" descr="http://upload.wikimedia.org/wikipedia/commons/1/18/Gezeitenkraftwerk.png"/>
          <p:cNvPicPr>
            <a:picLocks noChangeAspect="1" noChangeArrowheads="1"/>
          </p:cNvPicPr>
          <p:nvPr/>
        </p:nvPicPr>
        <p:blipFill>
          <a:blip r:embed="rId3" cstate="print"/>
          <a:srcRect t="49534"/>
          <a:stretch>
            <a:fillRect/>
          </a:stretch>
        </p:blipFill>
        <p:spPr bwMode="auto">
          <a:xfrm>
            <a:off x="4644008" y="1700808"/>
            <a:ext cx="3312368" cy="4137064"/>
          </a:xfrm>
          <a:prstGeom prst="rect">
            <a:avLst/>
          </a:prstGeom>
          <a:noFill/>
        </p:spPr>
      </p:pic>
      <p:sp>
        <p:nvSpPr>
          <p:cNvPr id="8" name="Lekerekített téglalap feliratnak 7"/>
          <p:cNvSpPr/>
          <p:nvPr/>
        </p:nvSpPr>
        <p:spPr>
          <a:xfrm>
            <a:off x="1403648" y="1772816"/>
            <a:ext cx="1728192" cy="432048"/>
          </a:xfrm>
          <a:prstGeom prst="wedgeRoundRectCallout">
            <a:avLst>
              <a:gd name="adj1" fmla="val -6033"/>
              <a:gd name="adj2" fmla="val 942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Duzzasztó gát</a:t>
            </a:r>
            <a:endParaRPr lang="hu-HU" dirty="0"/>
          </a:p>
        </p:txBody>
      </p:sp>
      <p:sp>
        <p:nvSpPr>
          <p:cNvPr id="9" name="Lekerekített téglalap feliratnak 8"/>
          <p:cNvSpPr/>
          <p:nvPr/>
        </p:nvSpPr>
        <p:spPr>
          <a:xfrm>
            <a:off x="5652120" y="1772816"/>
            <a:ext cx="1800200" cy="432048"/>
          </a:xfrm>
          <a:prstGeom prst="wedgeRoundRectCallout">
            <a:avLst>
              <a:gd name="adj1" fmla="val 8175"/>
              <a:gd name="adj2" fmla="val 918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Duzzasztó gát</a:t>
            </a:r>
            <a:endParaRPr lang="hu-HU" dirty="0"/>
          </a:p>
        </p:txBody>
      </p:sp>
      <p:sp>
        <p:nvSpPr>
          <p:cNvPr id="10" name="Lekerekített téglalap feliratnak 9"/>
          <p:cNvSpPr/>
          <p:nvPr/>
        </p:nvSpPr>
        <p:spPr>
          <a:xfrm>
            <a:off x="2843808" y="3645024"/>
            <a:ext cx="1008112" cy="360040"/>
          </a:xfrm>
          <a:prstGeom prst="wedgeRoundRectCallout">
            <a:avLst>
              <a:gd name="adj1" fmla="val 37776"/>
              <a:gd name="adj2" fmla="val 859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Tenger</a:t>
            </a:r>
            <a:endParaRPr lang="hu-HU" dirty="0"/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6660232" y="3645024"/>
            <a:ext cx="1008112" cy="360040"/>
          </a:xfrm>
          <a:prstGeom prst="wedgeRoundRectCallout">
            <a:avLst>
              <a:gd name="adj1" fmla="val 37776"/>
              <a:gd name="adj2" fmla="val 859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Tenger</a:t>
            </a:r>
            <a:endParaRPr lang="hu-HU" dirty="0"/>
          </a:p>
        </p:txBody>
      </p:sp>
      <p:sp>
        <p:nvSpPr>
          <p:cNvPr id="12" name="Lekerekített téglalap feliratnak 11"/>
          <p:cNvSpPr/>
          <p:nvPr/>
        </p:nvSpPr>
        <p:spPr>
          <a:xfrm>
            <a:off x="899592" y="3717032"/>
            <a:ext cx="1296144" cy="360040"/>
          </a:xfrm>
          <a:prstGeom prst="wedgeRoundRectCallout">
            <a:avLst>
              <a:gd name="adj1" fmla="val -31686"/>
              <a:gd name="adj2" fmla="val 1093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Tározó</a:t>
            </a:r>
            <a:endParaRPr lang="hu-HU" dirty="0"/>
          </a:p>
        </p:txBody>
      </p:sp>
      <p:sp>
        <p:nvSpPr>
          <p:cNvPr id="13" name="Lekerekített téglalap feliratnak 12"/>
          <p:cNvSpPr/>
          <p:nvPr/>
        </p:nvSpPr>
        <p:spPr>
          <a:xfrm>
            <a:off x="4716016" y="3717032"/>
            <a:ext cx="1296144" cy="360040"/>
          </a:xfrm>
          <a:prstGeom prst="wedgeRoundRectCallout">
            <a:avLst>
              <a:gd name="adj1" fmla="val -31686"/>
              <a:gd name="adj2" fmla="val 1093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Tározó</a:t>
            </a:r>
            <a:endParaRPr lang="hu-HU" dirty="0"/>
          </a:p>
        </p:txBody>
      </p:sp>
      <p:sp>
        <p:nvSpPr>
          <p:cNvPr id="14" name="Lekerekített téglalap feliratnak 13"/>
          <p:cNvSpPr/>
          <p:nvPr/>
        </p:nvSpPr>
        <p:spPr>
          <a:xfrm>
            <a:off x="755576" y="5949280"/>
            <a:ext cx="1584176" cy="576064"/>
          </a:xfrm>
          <a:prstGeom prst="wedgeRoundRectCallout">
            <a:avLst>
              <a:gd name="adj1" fmla="val -6338"/>
              <a:gd name="adj2" fmla="val -937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Dagály</a:t>
            </a:r>
            <a:endParaRPr lang="hu-HU" dirty="0"/>
          </a:p>
        </p:txBody>
      </p:sp>
      <p:sp>
        <p:nvSpPr>
          <p:cNvPr id="15" name="Lekerekített téglalap feliratnak 14"/>
          <p:cNvSpPr/>
          <p:nvPr/>
        </p:nvSpPr>
        <p:spPr>
          <a:xfrm>
            <a:off x="6300192" y="5949280"/>
            <a:ext cx="1584176" cy="576064"/>
          </a:xfrm>
          <a:prstGeom prst="wedgeRoundRectCallout">
            <a:avLst>
              <a:gd name="adj1" fmla="val 10534"/>
              <a:gd name="adj2" fmla="val -986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Apály</a:t>
            </a:r>
            <a:endParaRPr lang="hu-HU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Árapály erőmű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68962" name="Picture 2" descr="Fájl:Rance tidal power pl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467872" cy="4850904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6588224" y="2276872"/>
            <a:ext cx="2232248" cy="1152128"/>
          </a:xfrm>
          <a:prstGeom prst="wedgeRoundRectCallout">
            <a:avLst>
              <a:gd name="adj1" fmla="val -41630"/>
              <a:gd name="adj2" fmla="val 820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bretagne-i </a:t>
            </a:r>
            <a:r>
              <a:rPr lang="hu-HU" dirty="0" err="1" smtClean="0"/>
              <a:t>Rance-i</a:t>
            </a:r>
            <a:r>
              <a:rPr lang="hu-HU" dirty="0" smtClean="0"/>
              <a:t> árapályerőmű</a:t>
            </a:r>
            <a:endParaRPr lang="hu-HU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hőerőművek gazdaságtalansága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hőerőművek hatásfoka </a:t>
            </a:r>
            <a:r>
              <a:rPr lang="hu-HU" dirty="0" smtClean="0"/>
              <a:t>a növekvő méretek és teljesítmény mellett nemcsak attól függ, hogyan lehet kevesebb tüzelőanyagból több villamos energiát előállítani, hanem attól is, hogyan lehet a legjobban hasznosítani a rendkívül költséges gépi berendezéseket, melyek állandóan pénzbe kerülnek, függetlenül attól, hogy termelnek-e áramot vagy sem. </a:t>
            </a:r>
          </a:p>
          <a:p>
            <a:r>
              <a:rPr lang="hu-HU" dirty="0" smtClean="0"/>
              <a:t>Egy nagy generátor üzemeltetése ráfizetéses, ha teljesítménye nincs megfelelően kihasználva. </a:t>
            </a:r>
          </a:p>
          <a:p>
            <a:r>
              <a:rPr lang="hu-HU" dirty="0" smtClean="0"/>
              <a:t>Ha az áramszolgáltató vállalat nyereséget akar elérni anélkül, hogy fogyasztóinak aránytalanul magas árakat számítson fel, akkor a generátorok teljesítőképességét 24 órás üzemben legalább 60…70%-ra kell kihasználni. </a:t>
            </a:r>
          </a:p>
          <a:p>
            <a:r>
              <a:rPr lang="hu-HU" dirty="0" smtClean="0"/>
              <a:t>A késő esti és az éjszakai órákban viszont erősen visszaesik az áramfogyasztás.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Vízerőművek technológiai alkalmazásai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Az erőművek mérnökei </a:t>
            </a:r>
            <a:r>
              <a:rPr lang="hu-HU" b="1" dirty="0" smtClean="0"/>
              <a:t>a kihasználatlanság problémájának megoldására</a:t>
            </a:r>
            <a:r>
              <a:rPr lang="hu-HU" dirty="0" smtClean="0"/>
              <a:t> azt találták ki, hogy a rendszerbe </a:t>
            </a:r>
            <a:r>
              <a:rPr lang="hu-HU" b="1" dirty="0" smtClean="0"/>
              <a:t>egy vízerőművet iktatnak</a:t>
            </a:r>
            <a:r>
              <a:rPr lang="hu-HU" dirty="0" smtClean="0"/>
              <a:t>, és azt használják fel az ún. </a:t>
            </a:r>
            <a:r>
              <a:rPr lang="hu-HU" b="1" dirty="0" smtClean="0"/>
              <a:t>szivattyús tárolás</a:t>
            </a:r>
            <a:r>
              <a:rPr lang="hu-HU" dirty="0" smtClean="0"/>
              <a:t>hoz. </a:t>
            </a:r>
          </a:p>
          <a:p>
            <a:r>
              <a:rPr lang="hu-HU" b="1" dirty="0" smtClean="0"/>
              <a:t>Az áram </a:t>
            </a:r>
            <a:r>
              <a:rPr lang="hu-HU" dirty="0" smtClean="0"/>
              <a:t>nagy mennyiségben </a:t>
            </a:r>
            <a:r>
              <a:rPr lang="hu-HU" b="1" dirty="0" smtClean="0"/>
              <a:t>nem tárolható gazdaságosan</a:t>
            </a:r>
            <a:r>
              <a:rPr lang="hu-HU" dirty="0" smtClean="0"/>
              <a:t> a csökkent terhelés időszakaiban, </a:t>
            </a:r>
            <a:r>
              <a:rPr lang="hu-HU" b="1" dirty="0" smtClean="0"/>
              <a:t>a víz azonban igen</a:t>
            </a:r>
            <a:r>
              <a:rPr lang="hu-HU" dirty="0" smtClean="0"/>
              <a:t>.  </a:t>
            </a:r>
          </a:p>
          <a:p>
            <a:r>
              <a:rPr lang="hu-HU" dirty="0" smtClean="0"/>
              <a:t>Ehhez, hogy azután a fogyasztási csúcsok időszakaiban felhasználják, vízerőműre és egy közeli, magasan elhelyezkedő </a:t>
            </a:r>
            <a:r>
              <a:rPr lang="hu-HU" b="1" dirty="0" smtClean="0"/>
              <a:t>tároló medencé</a:t>
            </a:r>
            <a:r>
              <a:rPr lang="hu-HU" dirty="0" smtClean="0"/>
              <a:t>re van szükség.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Vízerőművek technológiai alkalmazásai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smtClean="0"/>
              <a:t>A kis áramfogyasztás óráiban a termelt energiatöbbletet arra használják, hogy a vizet szivattyúkkal a tárolómedencébe nyomják fel. </a:t>
            </a:r>
          </a:p>
          <a:p>
            <a:r>
              <a:rPr lang="hu-HU" dirty="0" smtClean="0"/>
              <a:t>A villamos energiát a </a:t>
            </a:r>
            <a:r>
              <a:rPr lang="hu-HU" b="1" dirty="0" smtClean="0"/>
              <a:t>víz helyzeti energiájá</a:t>
            </a:r>
            <a:r>
              <a:rPr lang="hu-HU" dirty="0" smtClean="0"/>
              <a:t>vá alakítják át. </a:t>
            </a:r>
          </a:p>
          <a:p>
            <a:r>
              <a:rPr lang="hu-HU" dirty="0" smtClean="0"/>
              <a:t>A csúcsfogyasztás óráiban a folyamat megfordul (folyamatábra a köv. dián!). </a:t>
            </a:r>
          </a:p>
          <a:p>
            <a:r>
              <a:rPr lang="hu-HU" dirty="0" smtClean="0"/>
              <a:t>Az előbbi </a:t>
            </a:r>
            <a:r>
              <a:rPr lang="hu-HU" b="1" dirty="0" smtClean="0"/>
              <a:t>szivattyúból </a:t>
            </a:r>
            <a:r>
              <a:rPr lang="hu-HU" dirty="0" smtClean="0"/>
              <a:t>most </a:t>
            </a:r>
            <a:r>
              <a:rPr lang="hu-HU" b="1" dirty="0" smtClean="0"/>
              <a:t>turbina</a:t>
            </a:r>
            <a:r>
              <a:rPr lang="hu-HU" dirty="0" smtClean="0"/>
              <a:t>, </a:t>
            </a:r>
            <a:r>
              <a:rPr lang="hu-HU" b="1" dirty="0" smtClean="0"/>
              <a:t>a motorból generátor</a:t>
            </a:r>
            <a:r>
              <a:rPr lang="hu-HU" dirty="0" smtClean="0"/>
              <a:t> lesz. </a:t>
            </a:r>
          </a:p>
          <a:p>
            <a:r>
              <a:rPr lang="hu-HU" dirty="0" smtClean="0"/>
              <a:t>A vizet a tároló medencéből kiengedik, az a turbinákon keresztül visszaáramlik, forgatja a generátorokat. </a:t>
            </a:r>
          </a:p>
          <a:p>
            <a:r>
              <a:rPr lang="hu-HU" dirty="0" smtClean="0"/>
              <a:t>A víz helyzeti energiáját villamos energiává alakítja át. </a:t>
            </a:r>
          </a:p>
          <a:p>
            <a:r>
              <a:rPr lang="hu-HU" dirty="0" smtClean="0"/>
              <a:t>Az ilyen </a:t>
            </a:r>
            <a:r>
              <a:rPr lang="hu-HU" b="1" dirty="0" smtClean="0"/>
              <a:t>szivattyús </a:t>
            </a:r>
            <a:r>
              <a:rPr lang="hu-HU" b="1" dirty="0" err="1" smtClean="0"/>
              <a:t>víztározómű</a:t>
            </a:r>
            <a:r>
              <a:rPr lang="hu-HU" b="1" dirty="0" smtClean="0"/>
              <a:t> hatásfoka kb. 66%. </a:t>
            </a:r>
            <a:endParaRPr lang="hu-HU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Vízerőművek technológiai alkalmazásai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203848" y="1628800"/>
            <a:ext cx="2875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</a:rPr>
              <a:t>Turbina üzemmód</a:t>
            </a:r>
            <a:endParaRPr lang="hu-H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5856" y="5661248"/>
            <a:ext cx="3092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C00000"/>
                </a:solidFill>
              </a:rPr>
              <a:t>Szivattyú üzemmód</a:t>
            </a:r>
            <a:endParaRPr lang="hu-HU" sz="2800" b="1" dirty="0">
              <a:solidFill>
                <a:srgbClr val="C00000"/>
              </a:solidFill>
            </a:endParaRPr>
          </a:p>
        </p:txBody>
      </p:sp>
      <p:sp>
        <p:nvSpPr>
          <p:cNvPr id="8" name="Lekerekített téglalap feliratnak 7"/>
          <p:cNvSpPr/>
          <p:nvPr/>
        </p:nvSpPr>
        <p:spPr>
          <a:xfrm>
            <a:off x="179512" y="5085184"/>
            <a:ext cx="3024336" cy="1440160"/>
          </a:xfrm>
          <a:prstGeom prst="wedgeRoundRectCallout">
            <a:avLst>
              <a:gd name="adj1" fmla="val -45021"/>
              <a:gd name="adj2" fmla="val 673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 smtClean="0"/>
              <a:t>Az éjszakai kis fogyasztás időszakában felhasznált áram költségei lényegesen kisebbek, mint a csúcsfogyasztási órákban.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Axiál-kompresszoros sugárhajtómű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27650" name="Picture 2" descr="Fájl:Turbojet operation-axial flow-e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8712351" cy="3816424"/>
          </a:xfrm>
          <a:prstGeom prst="rect">
            <a:avLst/>
          </a:prstGeom>
          <a:noFill/>
        </p:spPr>
      </p:pic>
      <p:sp>
        <p:nvSpPr>
          <p:cNvPr id="6" name="Lekerekített téglalap 5"/>
          <p:cNvSpPr/>
          <p:nvPr/>
        </p:nvSpPr>
        <p:spPr>
          <a:xfrm>
            <a:off x="1979712" y="2420888"/>
            <a:ext cx="144016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Kompresszor</a:t>
            </a:r>
            <a:endParaRPr lang="hu-HU" dirty="0"/>
          </a:p>
        </p:txBody>
      </p:sp>
      <p:sp>
        <p:nvSpPr>
          <p:cNvPr id="7" name="Lekerekített téglalap 6"/>
          <p:cNvSpPr/>
          <p:nvPr/>
        </p:nvSpPr>
        <p:spPr>
          <a:xfrm>
            <a:off x="3851920" y="2420888"/>
            <a:ext cx="11521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Tengely</a:t>
            </a:r>
            <a:endParaRPr lang="hu-HU" dirty="0"/>
          </a:p>
        </p:txBody>
      </p:sp>
      <p:sp>
        <p:nvSpPr>
          <p:cNvPr id="8" name="Lekerekített téglalap 7"/>
          <p:cNvSpPr/>
          <p:nvPr/>
        </p:nvSpPr>
        <p:spPr>
          <a:xfrm>
            <a:off x="5220072" y="2420888"/>
            <a:ext cx="11521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Turbina</a:t>
            </a:r>
            <a:endParaRPr lang="hu-HU" dirty="0"/>
          </a:p>
        </p:txBody>
      </p:sp>
      <p:sp>
        <p:nvSpPr>
          <p:cNvPr id="9" name="Lekerekített téglalap 8"/>
          <p:cNvSpPr/>
          <p:nvPr/>
        </p:nvSpPr>
        <p:spPr>
          <a:xfrm>
            <a:off x="3635896" y="5301208"/>
            <a:ext cx="122413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Égéstér</a:t>
            </a:r>
            <a:endParaRPr lang="hu-HU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6300192" y="5301208"/>
            <a:ext cx="144016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Fúvócső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Vízerőművek technológiai alkalmazásai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25963"/>
          </a:xfrm>
        </p:spPr>
        <p:txBody>
          <a:bodyPr/>
          <a:lstStyle/>
          <a:p>
            <a:r>
              <a:rPr lang="hu-HU" dirty="0" smtClean="0"/>
              <a:t>Ez azt jelenti, hogy ha egy bizonyos vízmennyiség felszivattyúzásához 1,5 kWh áramot használnak fel, ez a vízmennyiség 1 kWh áramot képes ismét termelni. </a:t>
            </a:r>
          </a:p>
          <a:p>
            <a:r>
              <a:rPr lang="hu-HU" b="1" dirty="0" smtClean="0"/>
              <a:t>Az éjszakai kis fogyasztás időszakában felhasznált áram költségei azonban lényegesen kisebbek, mint a csúcsfogyasztási órákban.</a:t>
            </a:r>
            <a:endParaRPr lang="hu-HU" b="1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872208"/>
          </a:xfrm>
        </p:spPr>
        <p:txBody>
          <a:bodyPr>
            <a:normAutofit/>
          </a:bodyPr>
          <a:lstStyle/>
          <a:p>
            <a:r>
              <a:rPr lang="hu-HU" dirty="0" smtClean="0"/>
              <a:t>Szélerőgépek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A megújuló energiaforrások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68552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megújuló energiaforrások</a:t>
            </a:r>
            <a:r>
              <a:rPr lang="hu-HU" dirty="0" smtClean="0"/>
              <a:t> egyre intenzívebb kihasználását – az energiatakarékosság és az energiahatékonyság fokozásának folyamatában – két tényező indokolja: </a:t>
            </a:r>
          </a:p>
          <a:p>
            <a:pPr lvl="1"/>
            <a:r>
              <a:rPr lang="hu-HU" dirty="0" smtClean="0"/>
              <a:t>a fosszilis források véges volta </a:t>
            </a:r>
          </a:p>
          <a:p>
            <a:pPr lvl="1"/>
            <a:r>
              <a:rPr lang="hu-HU" dirty="0" smtClean="0"/>
              <a:t>és a környezeti terhelés csökkentése. </a:t>
            </a:r>
          </a:p>
          <a:p>
            <a:r>
              <a:rPr lang="hu-HU" dirty="0" smtClean="0"/>
              <a:t>Ez a felismerés vezette az Európai Unió 15 tagállamát annak a direktívának a felállítására, amely szerint a megújuló energiáknak az energiaterhelésben elfoglalt arányát 2010-re 12%-ra kell növelni. </a:t>
            </a:r>
          </a:p>
          <a:p>
            <a:r>
              <a:rPr lang="hu-HU" dirty="0" smtClean="0"/>
              <a:t>A 2004-ben csatlakozott új tagállamoktól pedig megkövetelik, hogy erre az időpontra energia szükségleteik 7…8%-át megújuló energiákból fedezzék. </a:t>
            </a:r>
          </a:p>
          <a:p>
            <a:r>
              <a:rPr lang="hu-HU" dirty="0" smtClean="0"/>
              <a:t>A hazánkban is elindult fejlesztő folyamat főleg a </a:t>
            </a:r>
            <a:r>
              <a:rPr lang="hu-HU" b="1" dirty="0" err="1" smtClean="0"/>
              <a:t>bio-</a:t>
            </a:r>
            <a:r>
              <a:rPr lang="hu-HU" b="1" dirty="0" smtClean="0"/>
              <a:t> és szélenergia</a:t>
            </a:r>
            <a:r>
              <a:rPr lang="hu-HU" dirty="0" smtClean="0"/>
              <a:t> egyre intenzívebb hasznosítását jelenti.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szélenergia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A szél a légkör termikus egyensúlyának megbomlásából eredő légmozgás, azaz a levegő áramlása.</a:t>
            </a:r>
          </a:p>
          <a:p>
            <a:r>
              <a:rPr lang="hu-HU" dirty="0" smtClean="0"/>
              <a:t>A szél mozgási energiájának átalakítására számos technikai megoldás ismeretes és várható, hogy ezek száma bővül. </a:t>
            </a:r>
          </a:p>
          <a:p>
            <a:r>
              <a:rPr lang="hu-HU" dirty="0" smtClean="0"/>
              <a:t>Közös jellemzőjük azonban (feltehetően a még ezután megszületőknek is), hogy energia-átalakító szerkezetük forgó mozgást végez, így </a:t>
            </a:r>
            <a:r>
              <a:rPr lang="hu-HU" b="1" dirty="0" smtClean="0"/>
              <a:t>a szél mozgási energiájából mechanikai hajtóerő</a:t>
            </a:r>
            <a:r>
              <a:rPr lang="hu-HU" dirty="0" smtClean="0"/>
              <a:t>t állítanak elő.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szélenergia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Közös továbbá bennük az is, hogy a megfelelő energiatartalmú légmozgások eléréséhez a </a:t>
            </a:r>
            <a:r>
              <a:rPr lang="hu-HU" b="1" dirty="0" smtClean="0"/>
              <a:t>terepszintről kiemelkedő forgószerkezet</a:t>
            </a:r>
            <a:r>
              <a:rPr lang="hu-HU" dirty="0" smtClean="0"/>
              <a:t>tel rendelkeznek, szerves </a:t>
            </a:r>
            <a:r>
              <a:rPr lang="hu-HU" b="1" dirty="0" smtClean="0"/>
              <a:t>részük valamely munkagép</a:t>
            </a:r>
            <a:r>
              <a:rPr lang="hu-HU" dirty="0" smtClean="0"/>
              <a:t>, </a:t>
            </a:r>
            <a:r>
              <a:rPr lang="hu-HU" b="1" dirty="0" smtClean="0"/>
              <a:t>amely</a:t>
            </a:r>
            <a:r>
              <a:rPr lang="hu-HU" dirty="0" smtClean="0"/>
              <a:t> a megtermelt </a:t>
            </a:r>
            <a:r>
              <a:rPr lang="hu-HU" b="1" dirty="0" smtClean="0"/>
              <a:t>energiát hasznosít</a:t>
            </a:r>
            <a:r>
              <a:rPr lang="hu-HU" dirty="0" smtClean="0"/>
              <a:t>ja. </a:t>
            </a:r>
          </a:p>
          <a:p>
            <a:r>
              <a:rPr lang="hu-HU" dirty="0" smtClean="0"/>
              <a:t>A hajtásjellemzők megváltoztatásához általában </a:t>
            </a:r>
            <a:r>
              <a:rPr lang="hu-HU" b="1" dirty="0" smtClean="0"/>
              <a:t>hajtómű</a:t>
            </a:r>
            <a:r>
              <a:rPr lang="hu-HU" dirty="0" smtClean="0"/>
              <a:t> szükséges, külön szerkezettel kell megoldani a </a:t>
            </a:r>
            <a:r>
              <a:rPr lang="hu-HU" b="1" dirty="0" smtClean="0"/>
              <a:t>szélirányba állás</a:t>
            </a:r>
            <a:r>
              <a:rPr lang="hu-HU" dirty="0" smtClean="0"/>
              <a:t>t, a </a:t>
            </a:r>
            <a:r>
              <a:rPr lang="hu-HU" b="1" dirty="0" smtClean="0"/>
              <a:t>viharvédelmet</a:t>
            </a:r>
            <a:r>
              <a:rPr lang="hu-HU" dirty="0" smtClean="0"/>
              <a:t> stb.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vízszintes tengelyű szélerőgépek fő szerkezeti egységei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36194" name="Picture 2" descr="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7992888" cy="433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vízszintes tengelyű szélerőgépek fő szerkezeti egységei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3900189"/>
            <a:ext cx="8229600" cy="2697163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gépház</a:t>
            </a:r>
            <a:r>
              <a:rPr lang="hu-HU" dirty="0" smtClean="0"/>
              <a:t> a tartó tetején elhelyezett, </a:t>
            </a:r>
          </a:p>
          <a:p>
            <a:pPr lvl="1"/>
            <a:r>
              <a:rPr lang="hu-HU" dirty="0" smtClean="0"/>
              <a:t>a </a:t>
            </a:r>
            <a:r>
              <a:rPr lang="hu-HU" dirty="0" err="1" smtClean="0"/>
              <a:t>rotortengely</a:t>
            </a:r>
            <a:r>
              <a:rPr lang="hu-HU" dirty="0" smtClean="0"/>
              <a:t> csapágyazására, </a:t>
            </a:r>
          </a:p>
          <a:p>
            <a:pPr lvl="1"/>
            <a:r>
              <a:rPr lang="hu-HU" dirty="0" smtClean="0"/>
              <a:t>a hajtómű(</a:t>
            </a:r>
            <a:r>
              <a:rPr lang="hu-HU" dirty="0" err="1" smtClean="0"/>
              <a:t>vek</a:t>
            </a:r>
            <a:r>
              <a:rPr lang="hu-HU" dirty="0" smtClean="0"/>
              <a:t>) védett elhelyezésére, </a:t>
            </a:r>
          </a:p>
          <a:p>
            <a:pPr lvl="1"/>
            <a:r>
              <a:rPr lang="hu-HU" dirty="0" smtClean="0"/>
              <a:t>gyakran a munkagép (generátor) </a:t>
            </a:r>
          </a:p>
          <a:p>
            <a:pPr lvl="1"/>
            <a:r>
              <a:rPr lang="hu-HU" dirty="0" smtClean="0"/>
              <a:t>és a segédberendezések (fék, szélirányba állító szerkezet) befogadására </a:t>
            </a:r>
          </a:p>
          <a:p>
            <a:pPr lvl="1">
              <a:buNone/>
            </a:pPr>
            <a:r>
              <a:rPr lang="hu-HU" dirty="0" smtClean="0"/>
              <a:t>alkalmas szerkezet.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" name="Picture 2" descr="106"/>
          <p:cNvPicPr>
            <a:picLocks noChangeAspect="1" noChangeArrowheads="1"/>
          </p:cNvPicPr>
          <p:nvPr/>
        </p:nvPicPr>
        <p:blipFill>
          <a:blip r:embed="rId2" cstate="print"/>
          <a:srcRect t="6645" b="11955"/>
          <a:stretch>
            <a:fillRect/>
          </a:stretch>
        </p:blipFill>
        <p:spPr bwMode="auto">
          <a:xfrm>
            <a:off x="1331640" y="1052736"/>
            <a:ext cx="6192688" cy="273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vízszintes tengelyű szélerőgépek fő szerkezeti egységei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3900189"/>
            <a:ext cx="8229600" cy="2697163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A szélerőgépek </a:t>
            </a:r>
            <a:r>
              <a:rPr lang="hu-HU" b="1" dirty="0" smtClean="0"/>
              <a:t>tengelyelrendezés szerint függőlegesek </a:t>
            </a:r>
            <a:r>
              <a:rPr lang="hu-HU" dirty="0" smtClean="0"/>
              <a:t>vagy </a:t>
            </a:r>
            <a:r>
              <a:rPr lang="hu-HU" b="1" dirty="0" smtClean="0"/>
              <a:t>vízszintesek</a:t>
            </a:r>
            <a:r>
              <a:rPr lang="hu-HU" dirty="0" smtClean="0"/>
              <a:t> lehetnek. </a:t>
            </a:r>
          </a:p>
          <a:p>
            <a:r>
              <a:rPr lang="hu-HU" dirty="0" smtClean="0"/>
              <a:t>Általában a </a:t>
            </a:r>
            <a:r>
              <a:rPr lang="hu-HU" b="1" dirty="0" smtClean="0"/>
              <a:t>vízszintes tengelyű</a:t>
            </a:r>
            <a:r>
              <a:rPr lang="hu-HU" dirty="0" smtClean="0"/>
              <a:t>eket alkalmazzák (lásd: a fenti ábrán), bár a legősibb ismert szélgépek függőleges tengelyűek voltak. </a:t>
            </a:r>
          </a:p>
          <a:p>
            <a:r>
              <a:rPr lang="hu-HU" dirty="0" smtClean="0"/>
              <a:t>A ma használatos jellemző </a:t>
            </a:r>
            <a:r>
              <a:rPr lang="hu-HU" dirty="0" err="1" smtClean="0"/>
              <a:t>rotorkonstrukciókat</a:t>
            </a:r>
            <a:r>
              <a:rPr lang="hu-HU" dirty="0" smtClean="0"/>
              <a:t> és elrendezéseket a következő dia szemlélteti: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5" name="Picture 2" descr="106"/>
          <p:cNvPicPr>
            <a:picLocks noChangeAspect="1" noChangeArrowheads="1"/>
          </p:cNvPicPr>
          <p:nvPr/>
        </p:nvPicPr>
        <p:blipFill>
          <a:blip r:embed="rId2" cstate="print"/>
          <a:srcRect t="6645" b="11955"/>
          <a:stretch>
            <a:fillRect/>
          </a:stretch>
        </p:blipFill>
        <p:spPr bwMode="auto">
          <a:xfrm>
            <a:off x="1331640" y="1052736"/>
            <a:ext cx="6192688" cy="273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vízszintes tengelyű szélerőgépek fontosabb kiviteli formái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37218" name="Picture 2" descr="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12776"/>
            <a:ext cx="4896544" cy="530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feliratnak 5"/>
          <p:cNvSpPr/>
          <p:nvPr/>
        </p:nvSpPr>
        <p:spPr>
          <a:xfrm>
            <a:off x="539552" y="1628800"/>
            <a:ext cx="1584176" cy="504056"/>
          </a:xfrm>
          <a:prstGeom prst="wedgeRoundRectCallout">
            <a:avLst>
              <a:gd name="adj1" fmla="val 72408"/>
              <a:gd name="adj2" fmla="val -16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egyszárnyú</a:t>
            </a:r>
            <a:endParaRPr lang="hu-HU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755576" y="3429000"/>
            <a:ext cx="1584176" cy="504056"/>
          </a:xfrm>
          <a:prstGeom prst="wedgeRoundRectCallout">
            <a:avLst>
              <a:gd name="adj1" fmla="val 89280"/>
              <a:gd name="adj2" fmla="val -547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kétszárnyú</a:t>
            </a:r>
            <a:endParaRPr lang="hu-HU" dirty="0"/>
          </a:p>
        </p:txBody>
      </p:sp>
      <p:sp>
        <p:nvSpPr>
          <p:cNvPr id="8" name="Lekerekített téglalap feliratnak 7"/>
          <p:cNvSpPr/>
          <p:nvPr/>
        </p:nvSpPr>
        <p:spPr>
          <a:xfrm>
            <a:off x="3779912" y="3429000"/>
            <a:ext cx="1584176" cy="504056"/>
          </a:xfrm>
          <a:prstGeom prst="wedgeRoundRectCallout">
            <a:avLst>
              <a:gd name="adj1" fmla="val -15505"/>
              <a:gd name="adj2" fmla="val -993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háromszárnyú</a:t>
            </a:r>
            <a:endParaRPr lang="hu-HU" dirty="0"/>
          </a:p>
        </p:txBody>
      </p:sp>
      <p:sp>
        <p:nvSpPr>
          <p:cNvPr id="9" name="Lekerekített téglalap feliratnak 8"/>
          <p:cNvSpPr/>
          <p:nvPr/>
        </p:nvSpPr>
        <p:spPr>
          <a:xfrm>
            <a:off x="6372200" y="3356992"/>
            <a:ext cx="1656184" cy="504056"/>
          </a:xfrm>
          <a:prstGeom prst="wedgeRoundRectCallout">
            <a:avLst>
              <a:gd name="adj1" fmla="val -46586"/>
              <a:gd name="adj2" fmla="val -937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sűrűlapátozású</a:t>
            </a:r>
            <a:endParaRPr lang="hu-HU" dirty="0"/>
          </a:p>
        </p:txBody>
      </p:sp>
      <p:sp>
        <p:nvSpPr>
          <p:cNvPr id="10" name="Lekerekített téglalap feliratnak 9"/>
          <p:cNvSpPr/>
          <p:nvPr/>
        </p:nvSpPr>
        <p:spPr>
          <a:xfrm>
            <a:off x="395536" y="4581128"/>
            <a:ext cx="2016224" cy="792088"/>
          </a:xfrm>
          <a:prstGeom prst="wedgeRoundRectCallout">
            <a:avLst>
              <a:gd name="adj1" fmla="val 72408"/>
              <a:gd name="adj2" fmla="val -16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generátoros üzem</a:t>
            </a:r>
          </a:p>
          <a:p>
            <a:pPr algn="ctr"/>
            <a:r>
              <a:rPr lang="hu-HU" dirty="0" smtClean="0"/>
              <a:t>széllel szembeni kivitel</a:t>
            </a:r>
            <a:endParaRPr lang="hu-HU" dirty="0"/>
          </a:p>
        </p:txBody>
      </p:sp>
      <p:sp>
        <p:nvSpPr>
          <p:cNvPr id="14" name="Lekerekített téglalap feliratnak 13"/>
          <p:cNvSpPr/>
          <p:nvPr/>
        </p:nvSpPr>
        <p:spPr>
          <a:xfrm>
            <a:off x="395536" y="5805264"/>
            <a:ext cx="2016224" cy="792088"/>
          </a:xfrm>
          <a:prstGeom prst="wedgeRoundRectCallout">
            <a:avLst>
              <a:gd name="adj1" fmla="val 72408"/>
              <a:gd name="adj2" fmla="val -16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generátoros üzem</a:t>
            </a:r>
          </a:p>
          <a:p>
            <a:pPr algn="ctr"/>
            <a:r>
              <a:rPr lang="hu-HU" dirty="0" smtClean="0"/>
              <a:t>széllel háttal kivitel</a:t>
            </a:r>
            <a:endParaRPr lang="hu-HU" dirty="0"/>
          </a:p>
        </p:txBody>
      </p:sp>
      <p:sp>
        <p:nvSpPr>
          <p:cNvPr id="15" name="Lekerekített téglalap feliratnak 14"/>
          <p:cNvSpPr/>
          <p:nvPr/>
        </p:nvSpPr>
        <p:spPr>
          <a:xfrm>
            <a:off x="6084168" y="6093296"/>
            <a:ext cx="1584176" cy="504056"/>
          </a:xfrm>
          <a:prstGeom prst="wedgeRoundRectCallout">
            <a:avLst>
              <a:gd name="adj1" fmla="val -43033"/>
              <a:gd name="adj2" fmla="val -937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többrotoros</a:t>
            </a:r>
            <a:endParaRPr lang="hu-HU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107"/>
          <p:cNvPicPr>
            <a:picLocks noChangeAspect="1" noChangeArrowheads="1"/>
          </p:cNvPicPr>
          <p:nvPr/>
        </p:nvPicPr>
        <p:blipFill>
          <a:blip r:embed="rId2" cstate="print"/>
          <a:srcRect r="40734" b="58960"/>
          <a:stretch>
            <a:fillRect/>
          </a:stretch>
        </p:blipFill>
        <p:spPr bwMode="auto">
          <a:xfrm>
            <a:off x="-180528" y="1988840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Szárnytípusú rotorok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23928" y="1600200"/>
            <a:ext cx="4762872" cy="4709120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szárnytípusú rotorok</a:t>
            </a:r>
            <a:r>
              <a:rPr lang="hu-HU" dirty="0" smtClean="0"/>
              <a:t> általában 1-3 szárnnyal készülnek. </a:t>
            </a:r>
          </a:p>
          <a:p>
            <a:r>
              <a:rPr lang="hu-HU" dirty="0" smtClean="0"/>
              <a:t>Az egyszárnyas kivitel meglehetősen ritka, a rotor kiegyensúlyozása egy egyensúlyozó tömeggel történhet. </a:t>
            </a:r>
          </a:p>
          <a:p>
            <a:r>
              <a:rPr lang="hu-HU" dirty="0" smtClean="0"/>
              <a:t>Az egy- és kétszárnyas rotorok </a:t>
            </a:r>
            <a:r>
              <a:rPr lang="hu-HU" b="1" dirty="0" smtClean="0"/>
              <a:t>indítási nyomaték</a:t>
            </a:r>
            <a:r>
              <a:rPr lang="hu-HU" dirty="0" smtClean="0"/>
              <a:t>a viszonylag kicsi, így az indítási szélsebesség 4…5 m/s.  </a:t>
            </a:r>
          </a:p>
          <a:p>
            <a:r>
              <a:rPr lang="hu-HU" dirty="0" smtClean="0"/>
              <a:t>Az </a:t>
            </a:r>
            <a:r>
              <a:rPr lang="hu-HU" b="1" dirty="0" smtClean="0"/>
              <a:t>indulási szélsebesség a szárnyak számának növelésével csökkenthető</a:t>
            </a:r>
            <a:r>
              <a:rPr lang="hu-HU" dirty="0" smtClean="0"/>
              <a:t>, a kontinentális szélviszonyokra tervezett és gyártott szélerőgépek ezért többnyire háromszárnyúak, már 3 m/s szélsebesség körül indulnak.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Gázturbinás sugárhajtómű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28674" name="Picture 2" descr="Fájl:Rolls Royce Goblin II cutaw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732" y="1126775"/>
            <a:ext cx="6813636" cy="5194639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0" y="6065912"/>
            <a:ext cx="2808312" cy="792088"/>
          </a:xfrm>
          <a:prstGeom prst="wedgeRoundRectCallout">
            <a:avLst>
              <a:gd name="adj1" fmla="val -2799"/>
              <a:gd name="adj2" fmla="val -86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Egy korai De </a:t>
            </a:r>
            <a:r>
              <a:rPr lang="hu-HU" dirty="0" err="1" smtClean="0"/>
              <a:t>Havilland</a:t>
            </a:r>
            <a:r>
              <a:rPr lang="hu-HU" dirty="0" smtClean="0"/>
              <a:t> </a:t>
            </a:r>
            <a:r>
              <a:rPr lang="hu-HU" dirty="0" err="1" smtClean="0"/>
              <a:t>Goblin</a:t>
            </a:r>
            <a:r>
              <a:rPr lang="hu-HU" dirty="0" smtClean="0"/>
              <a:t> II gázturbinás sugárhajtómű.</a:t>
            </a:r>
            <a:endParaRPr lang="hu-HU" dirty="0"/>
          </a:p>
        </p:txBody>
      </p:sp>
      <p:sp>
        <p:nvSpPr>
          <p:cNvPr id="7" name="Lekerekített téglalap feliratnak 6"/>
          <p:cNvSpPr/>
          <p:nvPr/>
        </p:nvSpPr>
        <p:spPr>
          <a:xfrm>
            <a:off x="4932040" y="5013176"/>
            <a:ext cx="3960440" cy="1296144"/>
          </a:xfrm>
          <a:prstGeom prst="wedgeRoundRectCallout">
            <a:avLst>
              <a:gd name="adj1" fmla="val -39304"/>
              <a:gd name="adj2" fmla="val -764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hu-HU" dirty="0" smtClean="0"/>
              <a:t>Balra a </a:t>
            </a:r>
            <a:r>
              <a:rPr lang="hu-HU" dirty="0" err="1" smtClean="0"/>
              <a:t>centrifugál-kompreszor</a:t>
            </a:r>
            <a:r>
              <a:rPr lang="hu-HU" dirty="0" smtClean="0"/>
              <a:t>, 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középen a csöves égésterek láthatók.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 A kép jobb oldalán a fúvócső, 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előtte pedig a turbina helyezkedik el.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107"/>
          <p:cNvPicPr>
            <a:picLocks noChangeAspect="1" noChangeArrowheads="1"/>
          </p:cNvPicPr>
          <p:nvPr/>
        </p:nvPicPr>
        <p:blipFill>
          <a:blip r:embed="rId2" cstate="print"/>
          <a:srcRect l="59266" b="60897"/>
          <a:stretch>
            <a:fillRect/>
          </a:stretch>
        </p:blipFill>
        <p:spPr bwMode="auto">
          <a:xfrm>
            <a:off x="611560" y="1484784"/>
            <a:ext cx="3888432" cy="404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Sűrűlapűtozású</a:t>
            </a:r>
            <a:r>
              <a:rPr lang="hu-HU" dirty="0" smtClean="0"/>
              <a:t> rotorok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67944" y="1484784"/>
            <a:ext cx="4618856" cy="4896544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err="1" smtClean="0"/>
              <a:t>sűrűlapátozású</a:t>
            </a:r>
            <a:r>
              <a:rPr lang="hu-HU" b="1" dirty="0" smtClean="0"/>
              <a:t> rotorok</a:t>
            </a:r>
            <a:r>
              <a:rPr lang="hu-HU" dirty="0" smtClean="0"/>
              <a:t> mérete a szükségszerű szerkezeti kialakítás miatt erősen korlátozott, az ésszerű átmérő 8…10 m-ben jelölhető meg. </a:t>
            </a:r>
          </a:p>
          <a:p>
            <a:r>
              <a:rPr lang="hu-HU" dirty="0" smtClean="0"/>
              <a:t>A jelentős szélnyomás miatt a rotor erős rácsszerkezettel készül, amely mind axiálisan, mind pedig tangenciálisan nagy erők felvételére képes. </a:t>
            </a:r>
          </a:p>
          <a:p>
            <a:r>
              <a:rPr lang="hu-HU" dirty="0" smtClean="0"/>
              <a:t>A rácsra általában ívelt csonkított körcikk alakú lapátok kerülnek, ívelt profillal és állandó lapátszöggel.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Sűrűlapátozású</a:t>
            </a:r>
            <a:r>
              <a:rPr lang="hu-HU" dirty="0" smtClean="0"/>
              <a:t> rotor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82274" name="Picture 2" descr="http://imgfrm.index.hu/imgfrm/1/9/1/7/BIG_0005851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192688" cy="4644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smtClean="0"/>
              <a:t>Gyorsjárású rotorok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63888" y="1052736"/>
            <a:ext cx="5400600" cy="5328592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gyorsjáratú rotorokat</a:t>
            </a:r>
            <a:r>
              <a:rPr lang="hu-HU" dirty="0" smtClean="0"/>
              <a:t> szinte kivétel nélkül generátoros üzemre készítik. </a:t>
            </a:r>
          </a:p>
          <a:p>
            <a:r>
              <a:rPr lang="hu-HU" dirty="0" smtClean="0"/>
              <a:t>Az elrendezés lehet ún. </a:t>
            </a:r>
            <a:r>
              <a:rPr lang="hu-HU" b="1" dirty="0" smtClean="0"/>
              <a:t>széllel szemben kivitel </a:t>
            </a:r>
            <a:r>
              <a:rPr lang="hu-HU" dirty="0" smtClean="0"/>
              <a:t>vagy </a:t>
            </a:r>
            <a:r>
              <a:rPr lang="hu-HU" b="1" dirty="0" smtClean="0"/>
              <a:t>széllel háttal kivitel</a:t>
            </a:r>
            <a:r>
              <a:rPr lang="hu-HU" dirty="0" smtClean="0"/>
              <a:t>.</a:t>
            </a:r>
          </a:p>
          <a:p>
            <a:r>
              <a:rPr lang="hu-HU" b="1" dirty="0" smtClean="0"/>
              <a:t>Az első változat</a:t>
            </a:r>
            <a:r>
              <a:rPr lang="hu-HU" dirty="0" smtClean="0"/>
              <a:t> nagy </a:t>
            </a:r>
            <a:r>
              <a:rPr lang="hu-HU" b="1" dirty="0" smtClean="0"/>
              <a:t>előnye</a:t>
            </a:r>
            <a:r>
              <a:rPr lang="hu-HU" dirty="0" smtClean="0"/>
              <a:t>, hogy a rotort zavartalan légáram éri, viszont a széliránykövetésről gondoskodni kell. Kisebb gépeken (néhány kW teljesítményig) jól alkalmazható a farvitorlás módszer. </a:t>
            </a:r>
          </a:p>
          <a:p>
            <a:r>
              <a:rPr lang="hu-HU" dirty="0" smtClean="0"/>
              <a:t>A </a:t>
            </a:r>
            <a:r>
              <a:rPr lang="hu-HU" b="1" dirty="0" smtClean="0"/>
              <a:t>széllel háttal elrendezés </a:t>
            </a:r>
            <a:r>
              <a:rPr lang="hu-HU" dirty="0" smtClean="0"/>
              <a:t>többnyire részben önbeálló, azonban a rotor tartószerkezet által megzavart szélben dolgozik, emiatt teljesítménye kisebb.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40290" name="Picture 2" descr="107"/>
          <p:cNvPicPr>
            <a:picLocks noChangeAspect="1" noChangeArrowheads="1"/>
          </p:cNvPicPr>
          <p:nvPr/>
        </p:nvPicPr>
        <p:blipFill>
          <a:blip r:embed="rId2" cstate="print"/>
          <a:srcRect t="43013" r="61901"/>
          <a:stretch>
            <a:fillRect/>
          </a:stretch>
        </p:blipFill>
        <p:spPr bwMode="auto">
          <a:xfrm>
            <a:off x="-180528" y="1296175"/>
            <a:ext cx="3528392" cy="50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Szárnytípusú rotorral szerelt szélturbinák gépházának funkcionális alkatrészei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62818" name="Picture 2" descr="http://www.tankonyvtar.hu/hu/tartalom/tamop425/0021_Energetika/images/an_4.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192688" cy="4908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Sebességváltós és sebességváltó nélküli kivitelek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67938" name="Picture 2" descr="http://www.bearing.hu/images_upload/SIMATEC/Referencia/simalube%20wind%20pow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76872"/>
            <a:ext cx="6791938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www.foek.hu/korkep/termek/30021_musz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68016"/>
            <a:ext cx="7496944" cy="4997964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Szárnytípusú rotorral szerelt szélturbina robbantott rajza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107"/>
          <p:cNvPicPr>
            <a:picLocks noChangeAspect="1" noChangeArrowheads="1"/>
          </p:cNvPicPr>
          <p:nvPr/>
        </p:nvPicPr>
        <p:blipFill>
          <a:blip r:embed="rId2" cstate="print"/>
          <a:srcRect l="44449" t="48858" b="9469"/>
          <a:stretch>
            <a:fillRect/>
          </a:stretch>
        </p:blipFill>
        <p:spPr bwMode="auto">
          <a:xfrm>
            <a:off x="251520" y="1700808"/>
            <a:ext cx="46085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Többrotoros</a:t>
            </a:r>
            <a:r>
              <a:rPr lang="hu-HU" dirty="0" smtClean="0"/>
              <a:t> szélerőgépek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27984" y="1600200"/>
            <a:ext cx="4258816" cy="4525963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A </a:t>
            </a:r>
            <a:r>
              <a:rPr lang="hu-HU" b="1" dirty="0" err="1" smtClean="0"/>
              <a:t>többrotoros</a:t>
            </a:r>
            <a:r>
              <a:rPr lang="hu-HU" b="1" dirty="0" smtClean="0"/>
              <a:t> szélerőgépeknél</a:t>
            </a:r>
            <a:r>
              <a:rPr lang="hu-HU" dirty="0" smtClean="0"/>
              <a:t> </a:t>
            </a:r>
            <a:r>
              <a:rPr lang="hu-HU" b="1" dirty="0" smtClean="0"/>
              <a:t>nehézkes a szinkronjáratás </a:t>
            </a:r>
            <a:r>
              <a:rPr lang="hu-HU" dirty="0" smtClean="0"/>
              <a:t>megoldása, az egyedi </a:t>
            </a:r>
            <a:r>
              <a:rPr lang="hu-HU" b="1" dirty="0" smtClean="0"/>
              <a:t>hálózati illesztés </a:t>
            </a:r>
            <a:r>
              <a:rPr lang="hu-HU" dirty="0" smtClean="0"/>
              <a:t>pedig </a:t>
            </a:r>
            <a:r>
              <a:rPr lang="hu-HU" b="1" dirty="0" smtClean="0"/>
              <a:t>költségesebb</a:t>
            </a:r>
            <a:r>
              <a:rPr lang="hu-HU" dirty="0" smtClean="0"/>
              <a:t>, mint az egyenértékű </a:t>
            </a:r>
            <a:r>
              <a:rPr lang="hu-HU" dirty="0" err="1" smtClean="0"/>
              <a:t>egyrotoros</a:t>
            </a:r>
            <a:r>
              <a:rPr lang="hu-HU" dirty="0" smtClean="0"/>
              <a:t> gép hálózatra kapcsolása.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A tartószerkezet a szélerőgépek költségének 30…60%-át teszi ki, amely rácsos acélszerkezettel vagy csőkeresztmetszetű tartóval készülhet.</a:t>
            </a:r>
          </a:p>
          <a:p>
            <a:r>
              <a:rPr lang="hu-HU" dirty="0" smtClean="0"/>
              <a:t>A rotorok által termelt hajtóenergiával elvileg bármilyen forgó mozgást végző munkagép meghajtható, azonban az igények elsősorban </a:t>
            </a:r>
            <a:r>
              <a:rPr lang="hu-HU" b="1" dirty="0" smtClean="0"/>
              <a:t>villamos energia előállítására,</a:t>
            </a:r>
            <a:r>
              <a:rPr lang="hu-HU" dirty="0" smtClean="0"/>
              <a:t> illetve </a:t>
            </a:r>
            <a:r>
              <a:rPr lang="hu-HU" b="1" dirty="0" smtClean="0"/>
              <a:t>szivattyúzási feladatok ellátására</a:t>
            </a:r>
            <a:r>
              <a:rPr lang="hu-HU" dirty="0" smtClean="0"/>
              <a:t> korlátozódnak. Ez utóbbi esetben felhasználás célja lehet öntözés, belvízmentesítés (lecsapolás), kisebb vízterületek vízutánpótlásának biztosítása, kommunális vízellátás, legelői, erdőgazdasági itató-berendezések működtetése stb.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Szélerőművek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  <p:pic>
        <p:nvPicPr>
          <p:cNvPr id="142338" name="Picture 2" descr="Fájl:Szelkerek movar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424" y="1268760"/>
            <a:ext cx="7620000" cy="5076826"/>
          </a:xfrm>
          <a:prstGeom prst="rect">
            <a:avLst/>
          </a:prstGeom>
          <a:noFill/>
        </p:spPr>
      </p:pic>
      <p:sp>
        <p:nvSpPr>
          <p:cNvPr id="6" name="Lekerekített téglalap feliratnak 5"/>
          <p:cNvSpPr/>
          <p:nvPr/>
        </p:nvSpPr>
        <p:spPr>
          <a:xfrm>
            <a:off x="6084168" y="1844824"/>
            <a:ext cx="2448272" cy="1368152"/>
          </a:xfrm>
          <a:prstGeom prst="wedgeRoundRectCallout">
            <a:avLst>
              <a:gd name="adj1" fmla="val -69099"/>
              <a:gd name="adj2" fmla="val 409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A mosonmagyaróvári szélerőmű</a:t>
            </a:r>
            <a:r>
              <a:rPr lang="hu-HU" dirty="0" smtClean="0"/>
              <a:t>: összesen 12 db ilyen szélkereket foglal magában.</a:t>
            </a:r>
            <a:endParaRPr lang="hu-HU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Fontos szempont a szélerőgépek </a:t>
            </a:r>
            <a:r>
              <a:rPr lang="hu-HU" b="1" dirty="0" smtClean="0"/>
              <a:t>viharvédelmének</a:t>
            </a:r>
            <a:r>
              <a:rPr lang="hu-HU" dirty="0" smtClean="0"/>
              <a:t> biztosítása is, hiszen az üzemi szélsebesség felső határa fölött (lassújárású szélerőgépeknél v &gt;10 m/s, gyorsjárásúaknál v &gt; 15…20 m/s) a gépeket védeni kell a szél extrém terheléseitől.</a:t>
            </a:r>
          </a:p>
          <a:p>
            <a:r>
              <a:rPr lang="hu-HU" dirty="0" smtClean="0"/>
              <a:t>A védelem gyakorlatilag abból áll, hogy a szélerőgépet üzemen kívül helyezik, a rotort pedig olyan helyzetbe hozzák, hogy az előforduló legnagyobb szélviharban se sérüljön.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Debreceni Egyetem Műszaki Kar</a:t>
            </a:r>
            <a:endParaRPr lang="hu-H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4712</Words>
  <Application>Microsoft Office PowerPoint</Application>
  <PresentationFormat>Diavetítés a képernyőre (4:3 oldalarány)</PresentationFormat>
  <Paragraphs>645</Paragraphs>
  <Slides>126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126</vt:i4>
      </vt:variant>
    </vt:vector>
  </HeadingPairs>
  <TitlesOfParts>
    <vt:vector size="128" baseType="lpstr">
      <vt:lpstr>Office-téma</vt:lpstr>
      <vt:lpstr>Equation</vt:lpstr>
      <vt:lpstr>ÁLTALÁNOS GÉPTAN</vt:lpstr>
      <vt:lpstr>12. Előadás  Repülőgép hajtóművek, Rakéták, Víz- és Szélturbinák </vt:lpstr>
      <vt:lpstr>Repülőgép hajtóművek, Rakéták</vt:lpstr>
      <vt:lpstr>Repülőgép hajtóművek</vt:lpstr>
      <vt:lpstr>Repülőgép hajtóművek</vt:lpstr>
      <vt:lpstr>Repülőgép hajtóművek</vt:lpstr>
      <vt:lpstr>Légcsavaros gázturbina</vt:lpstr>
      <vt:lpstr>Axiál-kompresszoros sugárhajtómű</vt:lpstr>
      <vt:lpstr>Gázturbinás sugárhajtómű</vt:lpstr>
      <vt:lpstr>A tolóerő és a hajtás hasznos teljesítménye</vt:lpstr>
      <vt:lpstr>Gázturbinás sugárhajtóművek tolóereje</vt:lpstr>
      <vt:lpstr>Tolóerővektor-eltérítés</vt:lpstr>
      <vt:lpstr>Tolóerővektor-eltérítés</vt:lpstr>
      <vt:lpstr>Tolóerővektor-eltérítés  (repülőgépen)</vt:lpstr>
      <vt:lpstr>Tolóerővektor-eltérítés (rakétákon)</vt:lpstr>
      <vt:lpstr>A hajtás befektetett teljesítménye és hatásfoka</vt:lpstr>
      <vt:lpstr>Laval-fúvóka</vt:lpstr>
      <vt:lpstr>A sebesség, a nyomás és a hőmérséklet változása a Laval-fúvóka mentén</vt:lpstr>
      <vt:lpstr>RS-68 rakétamotor a próbapadon</vt:lpstr>
      <vt:lpstr>Kétáramú hajtóművek</vt:lpstr>
      <vt:lpstr>Egy kétáramú hajtóműtípus</vt:lpstr>
      <vt:lpstr>Utánégető</vt:lpstr>
      <vt:lpstr>Utánégető sugárhajtómű</vt:lpstr>
      <vt:lpstr>Utánégető hajtómű</vt:lpstr>
      <vt:lpstr>Utánégető hajtómű</vt:lpstr>
      <vt:lpstr>Utánégető gázturbina</vt:lpstr>
      <vt:lpstr>Torlósugár-hajtómű</vt:lpstr>
      <vt:lpstr>Torlósugár-hajtómű</vt:lpstr>
      <vt:lpstr>Torlósugár-hajtómű</vt:lpstr>
      <vt:lpstr>Torlósugár-hajtómű</vt:lpstr>
      <vt:lpstr>Repülőgépek mozgékonysága</vt:lpstr>
      <vt:lpstr>A Mach-szám</vt:lpstr>
      <vt:lpstr>A kétáramúsági fok</vt:lpstr>
      <vt:lpstr>A rakéta</vt:lpstr>
      <vt:lpstr>A rakéta működési vázlata</vt:lpstr>
      <vt:lpstr>36. dia</vt:lpstr>
      <vt:lpstr>Rakéta</vt:lpstr>
      <vt:lpstr>Vízturbinák</vt:lpstr>
      <vt:lpstr>A vízturbinák</vt:lpstr>
      <vt:lpstr>Pelton-turbina</vt:lpstr>
      <vt:lpstr>Pelton-turbina</vt:lpstr>
      <vt:lpstr>A Pelton-turbina működési elve</vt:lpstr>
      <vt:lpstr>A Pelton-turbina működési elve</vt:lpstr>
      <vt:lpstr>A sugárcsövet elhagyó vízsugár útja az átmetszett kanálban</vt:lpstr>
      <vt:lpstr>Pelton-turbina</vt:lpstr>
      <vt:lpstr>Pelton-turbina</vt:lpstr>
      <vt:lpstr>Pelton-turbina</vt:lpstr>
      <vt:lpstr>Bánki-turbina</vt:lpstr>
      <vt:lpstr>Bánki-turbina</vt:lpstr>
      <vt:lpstr>Bánki-turbina</vt:lpstr>
      <vt:lpstr>Reakciós turbinák</vt:lpstr>
      <vt:lpstr>Francis-turbina</vt:lpstr>
      <vt:lpstr>Francis-turbina</vt:lpstr>
      <vt:lpstr>Francis-turbina működési elve</vt:lpstr>
      <vt:lpstr>Francis-turbina működési elve</vt:lpstr>
      <vt:lpstr>Francis-turbina működési elve</vt:lpstr>
      <vt:lpstr>Csigaházas Francis-turbina</vt:lpstr>
      <vt:lpstr>Csigaházas Francis-turbina felépítése</vt:lpstr>
      <vt:lpstr>Francis turbina szerkezete</vt:lpstr>
      <vt:lpstr>Francis-turbina</vt:lpstr>
      <vt:lpstr>Kaplan-turbina</vt:lpstr>
      <vt:lpstr>Kaplan-turbina</vt:lpstr>
      <vt:lpstr>Kaplan-turbina elállítható szárnylapátokkal</vt:lpstr>
      <vt:lpstr>Kaplan-turbina</vt:lpstr>
      <vt:lpstr>Kaplan-turbina</vt:lpstr>
      <vt:lpstr>66. dia</vt:lpstr>
      <vt:lpstr>Turbinák járókerekeinek összehasonlítása  (a hajtóerő iránya szerint)</vt:lpstr>
      <vt:lpstr>Különböző turbinák vízerőművi alkalmazása</vt:lpstr>
      <vt:lpstr>Csőturbina</vt:lpstr>
      <vt:lpstr>Csőturbina</vt:lpstr>
      <vt:lpstr>Csőturbina</vt:lpstr>
      <vt:lpstr>Vízturbinák hasznos teljesítménye</vt:lpstr>
      <vt:lpstr>Vízerőművek technológiai alkalmazásai (az árapály erőművek)</vt:lpstr>
      <vt:lpstr>Árapály erőmű működési elve</vt:lpstr>
      <vt:lpstr>Árapály erőmű</vt:lpstr>
      <vt:lpstr>A hőerőművek gazdaságtalansága</vt:lpstr>
      <vt:lpstr>Vízerőművek technológiai alkalmazásai</vt:lpstr>
      <vt:lpstr>Vízerőművek technológiai alkalmazásai</vt:lpstr>
      <vt:lpstr>Vízerőművek technológiai alkalmazásai</vt:lpstr>
      <vt:lpstr>Vízerőművek technológiai alkalmazásai</vt:lpstr>
      <vt:lpstr>Szélerőgépek</vt:lpstr>
      <vt:lpstr>A megújuló energiaforrások</vt:lpstr>
      <vt:lpstr>A szélenergia</vt:lpstr>
      <vt:lpstr>A szélenergia</vt:lpstr>
      <vt:lpstr>A vízszintes tengelyű szélerőgépek fő szerkezeti egységei</vt:lpstr>
      <vt:lpstr>A vízszintes tengelyű szélerőgépek fő szerkezeti egységei</vt:lpstr>
      <vt:lpstr>A vízszintes tengelyű szélerőgépek fő szerkezeti egységei</vt:lpstr>
      <vt:lpstr>A vízszintes tengelyű szélerőgépek fontosabb kiviteli formái</vt:lpstr>
      <vt:lpstr>Szárnytípusú rotorok</vt:lpstr>
      <vt:lpstr>Sűrűlapűtozású rotorok</vt:lpstr>
      <vt:lpstr>Sűrűlapátozású rotor</vt:lpstr>
      <vt:lpstr>Gyorsjárású rotorok</vt:lpstr>
      <vt:lpstr>Szárnytípusú rotorral szerelt szélturbinák gépházának funkcionális alkatrészei</vt:lpstr>
      <vt:lpstr>Sebességváltós és sebességváltó nélküli kivitelek</vt:lpstr>
      <vt:lpstr>Szárnytípusú rotorral szerelt szélturbina robbantott rajza</vt:lpstr>
      <vt:lpstr>Többrotoros szélerőgépek</vt:lpstr>
      <vt:lpstr>97. dia</vt:lpstr>
      <vt:lpstr>Szélerőművek</vt:lpstr>
      <vt:lpstr>99. dia</vt:lpstr>
      <vt:lpstr>Szélerőművek tartószerkezetének hajlító-lengő igénybevétele és a lengés frekvenciafüggvényei</vt:lpstr>
      <vt:lpstr>Szélkerekek viharvédelme</vt:lpstr>
      <vt:lpstr>Szélturbinák szabályozásának és vezérlésének elvi blokkvázlata</vt:lpstr>
      <vt:lpstr>Szélturbinák szabályozásának és vezérlésének elektronikai blokkvázlata</vt:lpstr>
      <vt:lpstr>A funkcionális elemeken jelentkező meghibásodások százalékos eloszlása</vt:lpstr>
      <vt:lpstr>Szélturbina görögtűzzel extrázva</vt:lpstr>
      <vt:lpstr>Szárnytípusú rotorral szerelt szélturbina szerelése</vt:lpstr>
      <vt:lpstr>Villamos szélerőgépek</vt:lpstr>
      <vt:lpstr>Villamos szélerőgépek szigetüzeme</vt:lpstr>
      <vt:lpstr>Villamos szélerőgépek hálózati üzeme</vt:lpstr>
      <vt:lpstr>Villamos szélerőgépek gazdaságossága</vt:lpstr>
      <vt:lpstr>111. dia</vt:lpstr>
      <vt:lpstr>Telepített villamos szélerőművek</vt:lpstr>
      <vt:lpstr>Vonalas telepítés</vt:lpstr>
      <vt:lpstr>Vonalas telepítés</vt:lpstr>
      <vt:lpstr>Hálós telepítés</vt:lpstr>
      <vt:lpstr>Hálós telepítés</vt:lpstr>
      <vt:lpstr>Hálós telepítés</vt:lpstr>
      <vt:lpstr>Villamos hálózat kialakítása és a szélturbina névleges teljesítménye</vt:lpstr>
      <vt:lpstr>A hasznos teljesítmény levezetése</vt:lpstr>
      <vt:lpstr>A hasznos teljesítmény levezetése</vt:lpstr>
      <vt:lpstr>Rotoron átáramló szél áramlási viszonyai</vt:lpstr>
      <vt:lpstr>A szélturbina lapátjának keresztmetszete körüli létáramlat sebességei, erőhatásai.</vt:lpstr>
      <vt:lpstr>A szárnyprofilú lapátra ható erők és a szélirányok x-y koordináta rendszerben </vt:lpstr>
      <vt:lpstr>Vertikális szélerőmű</vt:lpstr>
      <vt:lpstr>Kellemes rálátás… egy szárnyprofilú szélerőgépre</vt:lpstr>
      <vt:lpstr>126.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ÁLTALÁNOS GÉPTAN</dc:title>
  <dc:creator>Ibiza</dc:creator>
  <cp:lastModifiedBy>USER</cp:lastModifiedBy>
  <cp:revision>91</cp:revision>
  <dcterms:created xsi:type="dcterms:W3CDTF">2013-09-23T23:13:06Z</dcterms:created>
  <dcterms:modified xsi:type="dcterms:W3CDTF">2013-10-04T14:19:22Z</dcterms:modified>
</cp:coreProperties>
</file>