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8" r:id="rId13"/>
    <p:sldId id="275" r:id="rId14"/>
    <p:sldId id="270" r:id="rId15"/>
    <p:sldId id="271" r:id="rId16"/>
    <p:sldId id="280" r:id="rId17"/>
    <p:sldId id="281" r:id="rId18"/>
    <p:sldId id="282" r:id="rId19"/>
    <p:sldId id="284" r:id="rId20"/>
    <p:sldId id="285" r:id="rId21"/>
    <p:sldId id="279" r:id="rId22"/>
    <p:sldId id="277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6" r:id="rId33"/>
    <p:sldId id="297" r:id="rId34"/>
    <p:sldId id="260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020E8-EE38-4088-BAB8-518D581A80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AE2059C-7602-4947-9F55-16CA1C26F45A}">
      <dgm:prSet phldrT="[Szöveg]"/>
      <dgm:spPr/>
      <dgm:t>
        <a:bodyPr/>
        <a:lstStyle/>
        <a:p>
          <a:r>
            <a:rPr lang="hu-HU" b="1" dirty="0" smtClean="0"/>
            <a:t>Nukleáris energia</a:t>
          </a:r>
          <a:endParaRPr lang="hu-HU" b="1" dirty="0"/>
        </a:p>
      </dgm:t>
    </dgm:pt>
    <dgm:pt modelId="{7BE4CBF0-C864-43ED-8E5D-E375A441EE70}" type="parTrans" cxnId="{ADADB3B6-D776-42EB-8BED-DD2A1D03B35E}">
      <dgm:prSet/>
      <dgm:spPr/>
      <dgm:t>
        <a:bodyPr/>
        <a:lstStyle/>
        <a:p>
          <a:endParaRPr lang="hu-HU"/>
        </a:p>
      </dgm:t>
    </dgm:pt>
    <dgm:pt modelId="{14A8D757-FE10-4E21-8D79-64AEB9A36D08}" type="sibTrans" cxnId="{ADADB3B6-D776-42EB-8BED-DD2A1D03B35E}">
      <dgm:prSet/>
      <dgm:spPr/>
      <dgm:t>
        <a:bodyPr/>
        <a:lstStyle/>
        <a:p>
          <a:endParaRPr lang="hu-HU"/>
        </a:p>
      </dgm:t>
    </dgm:pt>
    <dgm:pt modelId="{47607688-EE4D-421C-9837-EA5083594DA1}">
      <dgm:prSet phldrT="[Szöveg]"/>
      <dgm:spPr/>
      <dgm:t>
        <a:bodyPr/>
        <a:lstStyle/>
        <a:p>
          <a:r>
            <a:rPr lang="hu-HU" b="1" dirty="0" smtClean="0"/>
            <a:t>Hasadásos</a:t>
          </a:r>
          <a:endParaRPr lang="hu-HU" b="1" dirty="0"/>
        </a:p>
      </dgm:t>
    </dgm:pt>
    <dgm:pt modelId="{CAA883CA-D3ED-4DD4-A2F2-E5CD98593ED5}" type="parTrans" cxnId="{3BD61B0F-8192-439F-B54C-E76767749517}">
      <dgm:prSet/>
      <dgm:spPr/>
      <dgm:t>
        <a:bodyPr/>
        <a:lstStyle/>
        <a:p>
          <a:endParaRPr lang="hu-HU"/>
        </a:p>
      </dgm:t>
    </dgm:pt>
    <dgm:pt modelId="{270189AD-9759-4224-962E-40DD8A161FE9}" type="sibTrans" cxnId="{3BD61B0F-8192-439F-B54C-E76767749517}">
      <dgm:prSet/>
      <dgm:spPr/>
      <dgm:t>
        <a:bodyPr/>
        <a:lstStyle/>
        <a:p>
          <a:endParaRPr lang="hu-HU"/>
        </a:p>
      </dgm:t>
    </dgm:pt>
    <dgm:pt modelId="{8FB7C3B9-44BB-49D4-9C75-A3A5B6A7C3EE}">
      <dgm:prSet phldrT="[Szöveg]"/>
      <dgm:spPr/>
      <dgm:t>
        <a:bodyPr/>
        <a:lstStyle/>
        <a:p>
          <a:r>
            <a:rPr lang="hu-HU" dirty="0" smtClean="0"/>
            <a:t>Fúziós</a:t>
          </a:r>
          <a:endParaRPr lang="hu-HU" dirty="0"/>
        </a:p>
      </dgm:t>
    </dgm:pt>
    <dgm:pt modelId="{1FAB2D42-5388-4140-8F41-AEBCC073D480}" type="parTrans" cxnId="{14DF6685-26F9-4A43-BE2C-694209A9E7CA}">
      <dgm:prSet/>
      <dgm:spPr/>
      <dgm:t>
        <a:bodyPr/>
        <a:lstStyle/>
        <a:p>
          <a:endParaRPr lang="hu-HU"/>
        </a:p>
      </dgm:t>
    </dgm:pt>
    <dgm:pt modelId="{81B35FE4-F9CD-4685-9B60-638B3C8570F7}" type="sibTrans" cxnId="{14DF6685-26F9-4A43-BE2C-694209A9E7CA}">
      <dgm:prSet/>
      <dgm:spPr/>
      <dgm:t>
        <a:bodyPr/>
        <a:lstStyle/>
        <a:p>
          <a:endParaRPr lang="hu-HU"/>
        </a:p>
      </dgm:t>
    </dgm:pt>
    <dgm:pt modelId="{B1C0AEF6-2DF8-472D-B123-AD1D57C3F1F5}" type="pres">
      <dgm:prSet presAssocID="{AC0020E8-EE38-4088-BAB8-518D581A80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9CE0A6A1-16E7-490D-B79E-21EBD14DD2E9}" type="pres">
      <dgm:prSet presAssocID="{BAE2059C-7602-4947-9F55-16CA1C26F45A}" presName="hierRoot1" presStyleCnt="0"/>
      <dgm:spPr/>
    </dgm:pt>
    <dgm:pt modelId="{BB603904-327A-4818-9F49-0666423CF575}" type="pres">
      <dgm:prSet presAssocID="{BAE2059C-7602-4947-9F55-16CA1C26F45A}" presName="composite" presStyleCnt="0"/>
      <dgm:spPr/>
    </dgm:pt>
    <dgm:pt modelId="{54CCBDF8-4BB1-4ACA-910F-635403561B07}" type="pres">
      <dgm:prSet presAssocID="{BAE2059C-7602-4947-9F55-16CA1C26F45A}" presName="background" presStyleLbl="node0" presStyleIdx="0" presStyleCnt="1"/>
      <dgm:spPr/>
    </dgm:pt>
    <dgm:pt modelId="{702CDB11-663F-4D37-9175-514286DB14F8}" type="pres">
      <dgm:prSet presAssocID="{BAE2059C-7602-4947-9F55-16CA1C26F45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745429C-E10B-4FF4-8479-F62374CEF999}" type="pres">
      <dgm:prSet presAssocID="{BAE2059C-7602-4947-9F55-16CA1C26F45A}" presName="hierChild2" presStyleCnt="0"/>
      <dgm:spPr/>
    </dgm:pt>
    <dgm:pt modelId="{E388BCAF-50C3-4E30-AC82-90D0A7F5323B}" type="pres">
      <dgm:prSet presAssocID="{CAA883CA-D3ED-4DD4-A2F2-E5CD98593ED5}" presName="Name10" presStyleLbl="parChTrans1D2" presStyleIdx="0" presStyleCnt="2"/>
      <dgm:spPr/>
      <dgm:t>
        <a:bodyPr/>
        <a:lstStyle/>
        <a:p>
          <a:endParaRPr lang="hu-HU"/>
        </a:p>
      </dgm:t>
    </dgm:pt>
    <dgm:pt modelId="{C42F5BB7-EEF4-48F2-A6C1-51CBA0ACEDA3}" type="pres">
      <dgm:prSet presAssocID="{47607688-EE4D-421C-9837-EA5083594DA1}" presName="hierRoot2" presStyleCnt="0"/>
      <dgm:spPr/>
    </dgm:pt>
    <dgm:pt modelId="{850CCDDF-95CB-4D3B-B97F-FA25948DB1C9}" type="pres">
      <dgm:prSet presAssocID="{47607688-EE4D-421C-9837-EA5083594DA1}" presName="composite2" presStyleCnt="0"/>
      <dgm:spPr/>
    </dgm:pt>
    <dgm:pt modelId="{0392E621-3681-43F5-9391-350BAAE01ECD}" type="pres">
      <dgm:prSet presAssocID="{47607688-EE4D-421C-9837-EA5083594DA1}" presName="background2" presStyleLbl="node2" presStyleIdx="0" presStyleCnt="2"/>
      <dgm:spPr/>
    </dgm:pt>
    <dgm:pt modelId="{1486708D-3097-416A-90FC-7D46271370A5}" type="pres">
      <dgm:prSet presAssocID="{47607688-EE4D-421C-9837-EA5083594DA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9560A29-7563-490B-860F-C8A2EB759673}" type="pres">
      <dgm:prSet presAssocID="{47607688-EE4D-421C-9837-EA5083594DA1}" presName="hierChild3" presStyleCnt="0"/>
      <dgm:spPr/>
    </dgm:pt>
    <dgm:pt modelId="{4FD6E284-3293-48BC-BA92-047B3BBC9681}" type="pres">
      <dgm:prSet presAssocID="{1FAB2D42-5388-4140-8F41-AEBCC073D480}" presName="Name10" presStyleLbl="parChTrans1D2" presStyleIdx="1" presStyleCnt="2"/>
      <dgm:spPr/>
      <dgm:t>
        <a:bodyPr/>
        <a:lstStyle/>
        <a:p>
          <a:endParaRPr lang="hu-HU"/>
        </a:p>
      </dgm:t>
    </dgm:pt>
    <dgm:pt modelId="{7091B927-B425-44EC-AF23-37361421019C}" type="pres">
      <dgm:prSet presAssocID="{8FB7C3B9-44BB-49D4-9C75-A3A5B6A7C3EE}" presName="hierRoot2" presStyleCnt="0"/>
      <dgm:spPr/>
    </dgm:pt>
    <dgm:pt modelId="{B1EC746A-ACED-426D-B52B-BDF04544939F}" type="pres">
      <dgm:prSet presAssocID="{8FB7C3B9-44BB-49D4-9C75-A3A5B6A7C3EE}" presName="composite2" presStyleCnt="0"/>
      <dgm:spPr/>
    </dgm:pt>
    <dgm:pt modelId="{149EBEF6-C14E-49EC-BAF3-9065279EEC26}" type="pres">
      <dgm:prSet presAssocID="{8FB7C3B9-44BB-49D4-9C75-A3A5B6A7C3EE}" presName="background2" presStyleLbl="node2" presStyleIdx="1" presStyleCnt="2"/>
      <dgm:spPr/>
    </dgm:pt>
    <dgm:pt modelId="{5319578C-7792-443A-AFCC-56C02F5E4BA3}" type="pres">
      <dgm:prSet presAssocID="{8FB7C3B9-44BB-49D4-9C75-A3A5B6A7C3E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54B3B94-61DE-4FA8-AF0A-C6EB843B48B1}" type="pres">
      <dgm:prSet presAssocID="{8FB7C3B9-44BB-49D4-9C75-A3A5B6A7C3EE}" presName="hierChild3" presStyleCnt="0"/>
      <dgm:spPr/>
    </dgm:pt>
  </dgm:ptLst>
  <dgm:cxnLst>
    <dgm:cxn modelId="{765453F2-1802-4CCF-9FA7-A493862FA298}" type="presOf" srcId="{BAE2059C-7602-4947-9F55-16CA1C26F45A}" destId="{702CDB11-663F-4D37-9175-514286DB14F8}" srcOrd="0" destOrd="0" presId="urn:microsoft.com/office/officeart/2005/8/layout/hierarchy1"/>
    <dgm:cxn modelId="{A6AFB32F-9679-49AA-800D-9C55D5F8FD42}" type="presOf" srcId="{8FB7C3B9-44BB-49D4-9C75-A3A5B6A7C3EE}" destId="{5319578C-7792-443A-AFCC-56C02F5E4BA3}" srcOrd="0" destOrd="0" presId="urn:microsoft.com/office/officeart/2005/8/layout/hierarchy1"/>
    <dgm:cxn modelId="{EA62ADA2-55F7-418A-89ED-0499D439A581}" type="presOf" srcId="{47607688-EE4D-421C-9837-EA5083594DA1}" destId="{1486708D-3097-416A-90FC-7D46271370A5}" srcOrd="0" destOrd="0" presId="urn:microsoft.com/office/officeart/2005/8/layout/hierarchy1"/>
    <dgm:cxn modelId="{ADADB3B6-D776-42EB-8BED-DD2A1D03B35E}" srcId="{AC0020E8-EE38-4088-BAB8-518D581A8073}" destId="{BAE2059C-7602-4947-9F55-16CA1C26F45A}" srcOrd="0" destOrd="0" parTransId="{7BE4CBF0-C864-43ED-8E5D-E375A441EE70}" sibTransId="{14A8D757-FE10-4E21-8D79-64AEB9A36D08}"/>
    <dgm:cxn modelId="{660E335A-C1B3-47F3-83D6-76A3E1352C32}" type="presOf" srcId="{AC0020E8-EE38-4088-BAB8-518D581A8073}" destId="{B1C0AEF6-2DF8-472D-B123-AD1D57C3F1F5}" srcOrd="0" destOrd="0" presId="urn:microsoft.com/office/officeart/2005/8/layout/hierarchy1"/>
    <dgm:cxn modelId="{E03D87EA-0C7D-4389-8407-82F5BB8A32EA}" type="presOf" srcId="{CAA883CA-D3ED-4DD4-A2F2-E5CD98593ED5}" destId="{E388BCAF-50C3-4E30-AC82-90D0A7F5323B}" srcOrd="0" destOrd="0" presId="urn:microsoft.com/office/officeart/2005/8/layout/hierarchy1"/>
    <dgm:cxn modelId="{14DF6685-26F9-4A43-BE2C-694209A9E7CA}" srcId="{BAE2059C-7602-4947-9F55-16CA1C26F45A}" destId="{8FB7C3B9-44BB-49D4-9C75-A3A5B6A7C3EE}" srcOrd="1" destOrd="0" parTransId="{1FAB2D42-5388-4140-8F41-AEBCC073D480}" sibTransId="{81B35FE4-F9CD-4685-9B60-638B3C8570F7}"/>
    <dgm:cxn modelId="{FAEE97CD-D8F0-4109-A07D-5C4697E110FA}" type="presOf" srcId="{1FAB2D42-5388-4140-8F41-AEBCC073D480}" destId="{4FD6E284-3293-48BC-BA92-047B3BBC9681}" srcOrd="0" destOrd="0" presId="urn:microsoft.com/office/officeart/2005/8/layout/hierarchy1"/>
    <dgm:cxn modelId="{3BD61B0F-8192-439F-B54C-E76767749517}" srcId="{BAE2059C-7602-4947-9F55-16CA1C26F45A}" destId="{47607688-EE4D-421C-9837-EA5083594DA1}" srcOrd="0" destOrd="0" parTransId="{CAA883CA-D3ED-4DD4-A2F2-E5CD98593ED5}" sibTransId="{270189AD-9759-4224-962E-40DD8A161FE9}"/>
    <dgm:cxn modelId="{88E5D84F-D56C-419B-96B6-2D86D038BC89}" type="presParOf" srcId="{B1C0AEF6-2DF8-472D-B123-AD1D57C3F1F5}" destId="{9CE0A6A1-16E7-490D-B79E-21EBD14DD2E9}" srcOrd="0" destOrd="0" presId="urn:microsoft.com/office/officeart/2005/8/layout/hierarchy1"/>
    <dgm:cxn modelId="{E51C45FC-F719-4C86-8D81-8ABECCB16E87}" type="presParOf" srcId="{9CE0A6A1-16E7-490D-B79E-21EBD14DD2E9}" destId="{BB603904-327A-4818-9F49-0666423CF575}" srcOrd="0" destOrd="0" presId="urn:microsoft.com/office/officeart/2005/8/layout/hierarchy1"/>
    <dgm:cxn modelId="{3884B75C-C302-4AF7-9A3D-F25D205C45AF}" type="presParOf" srcId="{BB603904-327A-4818-9F49-0666423CF575}" destId="{54CCBDF8-4BB1-4ACA-910F-635403561B07}" srcOrd="0" destOrd="0" presId="urn:microsoft.com/office/officeart/2005/8/layout/hierarchy1"/>
    <dgm:cxn modelId="{3A0424F4-B397-4CD9-8864-14C7180F60DC}" type="presParOf" srcId="{BB603904-327A-4818-9F49-0666423CF575}" destId="{702CDB11-663F-4D37-9175-514286DB14F8}" srcOrd="1" destOrd="0" presId="urn:microsoft.com/office/officeart/2005/8/layout/hierarchy1"/>
    <dgm:cxn modelId="{719BBD91-EAD8-4B12-96C1-B10387A2FAAB}" type="presParOf" srcId="{9CE0A6A1-16E7-490D-B79E-21EBD14DD2E9}" destId="{6745429C-E10B-4FF4-8479-F62374CEF999}" srcOrd="1" destOrd="0" presId="urn:microsoft.com/office/officeart/2005/8/layout/hierarchy1"/>
    <dgm:cxn modelId="{436AE23B-EF8E-46D0-9BBC-628D3CD54110}" type="presParOf" srcId="{6745429C-E10B-4FF4-8479-F62374CEF999}" destId="{E388BCAF-50C3-4E30-AC82-90D0A7F5323B}" srcOrd="0" destOrd="0" presId="urn:microsoft.com/office/officeart/2005/8/layout/hierarchy1"/>
    <dgm:cxn modelId="{AF66F4FC-5281-40F1-A8EB-51681DFDA3FE}" type="presParOf" srcId="{6745429C-E10B-4FF4-8479-F62374CEF999}" destId="{C42F5BB7-EEF4-48F2-A6C1-51CBA0ACEDA3}" srcOrd="1" destOrd="0" presId="urn:microsoft.com/office/officeart/2005/8/layout/hierarchy1"/>
    <dgm:cxn modelId="{EAFD6A26-0161-4F9B-AE89-8D23996467FE}" type="presParOf" srcId="{C42F5BB7-EEF4-48F2-A6C1-51CBA0ACEDA3}" destId="{850CCDDF-95CB-4D3B-B97F-FA25948DB1C9}" srcOrd="0" destOrd="0" presId="urn:microsoft.com/office/officeart/2005/8/layout/hierarchy1"/>
    <dgm:cxn modelId="{6D59148E-EDBB-4CE4-8E03-2CDAF5C1D189}" type="presParOf" srcId="{850CCDDF-95CB-4D3B-B97F-FA25948DB1C9}" destId="{0392E621-3681-43F5-9391-350BAAE01ECD}" srcOrd="0" destOrd="0" presId="urn:microsoft.com/office/officeart/2005/8/layout/hierarchy1"/>
    <dgm:cxn modelId="{A3258D98-94CF-4AE6-A7CE-8C0CCEE477F1}" type="presParOf" srcId="{850CCDDF-95CB-4D3B-B97F-FA25948DB1C9}" destId="{1486708D-3097-416A-90FC-7D46271370A5}" srcOrd="1" destOrd="0" presId="urn:microsoft.com/office/officeart/2005/8/layout/hierarchy1"/>
    <dgm:cxn modelId="{EB67202A-1109-44A5-AA6B-109B0F298A49}" type="presParOf" srcId="{C42F5BB7-EEF4-48F2-A6C1-51CBA0ACEDA3}" destId="{89560A29-7563-490B-860F-C8A2EB759673}" srcOrd="1" destOrd="0" presId="urn:microsoft.com/office/officeart/2005/8/layout/hierarchy1"/>
    <dgm:cxn modelId="{739ACED0-EC41-4F8D-9FDF-C2E2B2AFA6EA}" type="presParOf" srcId="{6745429C-E10B-4FF4-8479-F62374CEF999}" destId="{4FD6E284-3293-48BC-BA92-047B3BBC9681}" srcOrd="2" destOrd="0" presId="urn:microsoft.com/office/officeart/2005/8/layout/hierarchy1"/>
    <dgm:cxn modelId="{C69BADF5-C558-44B3-AC33-6F231816639A}" type="presParOf" srcId="{6745429C-E10B-4FF4-8479-F62374CEF999}" destId="{7091B927-B425-44EC-AF23-37361421019C}" srcOrd="3" destOrd="0" presId="urn:microsoft.com/office/officeart/2005/8/layout/hierarchy1"/>
    <dgm:cxn modelId="{8528D43E-3483-498C-8D06-9DF4E31632BE}" type="presParOf" srcId="{7091B927-B425-44EC-AF23-37361421019C}" destId="{B1EC746A-ACED-426D-B52B-BDF04544939F}" srcOrd="0" destOrd="0" presId="urn:microsoft.com/office/officeart/2005/8/layout/hierarchy1"/>
    <dgm:cxn modelId="{AB0FE0CC-676A-4754-844F-E1457D901D32}" type="presParOf" srcId="{B1EC746A-ACED-426D-B52B-BDF04544939F}" destId="{149EBEF6-C14E-49EC-BAF3-9065279EEC26}" srcOrd="0" destOrd="0" presId="urn:microsoft.com/office/officeart/2005/8/layout/hierarchy1"/>
    <dgm:cxn modelId="{A974D680-EE4E-4A51-A97B-C15F010B4783}" type="presParOf" srcId="{B1EC746A-ACED-426D-B52B-BDF04544939F}" destId="{5319578C-7792-443A-AFCC-56C02F5E4BA3}" srcOrd="1" destOrd="0" presId="urn:microsoft.com/office/officeart/2005/8/layout/hierarchy1"/>
    <dgm:cxn modelId="{6C15BC75-F7B3-4197-8FAE-9D1E5F8981F6}" type="presParOf" srcId="{7091B927-B425-44EC-AF23-37361421019C}" destId="{C54B3B94-61DE-4FA8-AF0A-C6EB843B48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D6E284-3293-48BC-BA92-047B3BBC9681}">
      <dsp:nvSpPr>
        <dsp:cNvPr id="0" name=""/>
        <dsp:cNvSpPr/>
      </dsp:nvSpPr>
      <dsp:spPr>
        <a:xfrm>
          <a:off x="1721001" y="905592"/>
          <a:ext cx="871180" cy="41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539"/>
              </a:lnTo>
              <a:lnTo>
                <a:pt x="871180" y="282539"/>
              </a:lnTo>
              <a:lnTo>
                <a:pt x="871180" y="414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8BCAF-50C3-4E30-AC82-90D0A7F5323B}">
      <dsp:nvSpPr>
        <dsp:cNvPr id="0" name=""/>
        <dsp:cNvSpPr/>
      </dsp:nvSpPr>
      <dsp:spPr>
        <a:xfrm>
          <a:off x="849820" y="905592"/>
          <a:ext cx="871180" cy="414602"/>
        </a:xfrm>
        <a:custGeom>
          <a:avLst/>
          <a:gdLst/>
          <a:ahLst/>
          <a:cxnLst/>
          <a:rect l="0" t="0" r="0" b="0"/>
          <a:pathLst>
            <a:path>
              <a:moveTo>
                <a:pt x="871180" y="0"/>
              </a:moveTo>
              <a:lnTo>
                <a:pt x="871180" y="282539"/>
              </a:lnTo>
              <a:lnTo>
                <a:pt x="0" y="282539"/>
              </a:lnTo>
              <a:lnTo>
                <a:pt x="0" y="414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CBDF8-4BB1-4ACA-910F-635403561B07}">
      <dsp:nvSpPr>
        <dsp:cNvPr id="0" name=""/>
        <dsp:cNvSpPr/>
      </dsp:nvSpPr>
      <dsp:spPr>
        <a:xfrm>
          <a:off x="1008217" y="356"/>
          <a:ext cx="1425568" cy="90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CDB11-663F-4D37-9175-514286DB14F8}">
      <dsp:nvSpPr>
        <dsp:cNvPr id="0" name=""/>
        <dsp:cNvSpPr/>
      </dsp:nvSpPr>
      <dsp:spPr>
        <a:xfrm>
          <a:off x="1166613" y="150832"/>
          <a:ext cx="1425568" cy="905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/>
            <a:t>Nukleáris energia</a:t>
          </a:r>
          <a:endParaRPr lang="hu-HU" sz="2100" b="1" kern="1200" dirty="0"/>
        </a:p>
      </dsp:txBody>
      <dsp:txXfrm>
        <a:off x="1166613" y="150832"/>
        <a:ext cx="1425568" cy="905236"/>
      </dsp:txXfrm>
    </dsp:sp>
    <dsp:sp modelId="{0392E621-3681-43F5-9391-350BAAE01ECD}">
      <dsp:nvSpPr>
        <dsp:cNvPr id="0" name=""/>
        <dsp:cNvSpPr/>
      </dsp:nvSpPr>
      <dsp:spPr>
        <a:xfrm>
          <a:off x="137036" y="1320195"/>
          <a:ext cx="1425568" cy="90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6708D-3097-416A-90FC-7D46271370A5}">
      <dsp:nvSpPr>
        <dsp:cNvPr id="0" name=""/>
        <dsp:cNvSpPr/>
      </dsp:nvSpPr>
      <dsp:spPr>
        <a:xfrm>
          <a:off x="295433" y="1470671"/>
          <a:ext cx="1425568" cy="905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/>
            <a:t>Hasadásos</a:t>
          </a:r>
          <a:endParaRPr lang="hu-HU" sz="2100" b="1" kern="1200" dirty="0"/>
        </a:p>
      </dsp:txBody>
      <dsp:txXfrm>
        <a:off x="295433" y="1470671"/>
        <a:ext cx="1425568" cy="905236"/>
      </dsp:txXfrm>
    </dsp:sp>
    <dsp:sp modelId="{149EBEF6-C14E-49EC-BAF3-9065279EEC26}">
      <dsp:nvSpPr>
        <dsp:cNvPr id="0" name=""/>
        <dsp:cNvSpPr/>
      </dsp:nvSpPr>
      <dsp:spPr>
        <a:xfrm>
          <a:off x="1879398" y="1320195"/>
          <a:ext cx="1425568" cy="90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9578C-7792-443A-AFCC-56C02F5E4BA3}">
      <dsp:nvSpPr>
        <dsp:cNvPr id="0" name=""/>
        <dsp:cNvSpPr/>
      </dsp:nvSpPr>
      <dsp:spPr>
        <a:xfrm>
          <a:off x="2037794" y="1470671"/>
          <a:ext cx="1425568" cy="905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Fúziós</a:t>
          </a:r>
          <a:endParaRPr lang="hu-HU" sz="2100" kern="1200" dirty="0"/>
        </a:p>
      </dsp:txBody>
      <dsp:txXfrm>
        <a:off x="2037794" y="1470671"/>
        <a:ext cx="1425568" cy="90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116DD-8E7A-4E5E-9A5D-C0ECC0C88D3D}" type="datetimeFigureOut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466D9-B234-4E43-8504-C1C5C0ECA20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55A7-29A2-450E-AFA5-A0F5B68540D6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955C-F02E-4267-AD00-984AB7F19230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9B2D-E934-4215-AA08-CD8848E0DEBE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FE62-3FFB-4ED3-9FA8-5BE0C59F03DF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5394-EA59-4CEC-8526-24599C7222E4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E56-DB52-4572-92D7-DF2B22721EAC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5EF5-212F-4CCD-A4E9-9F0CF2A0AD63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7C03-ACF7-42E1-B525-D5B22C39B929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02BF-D326-44D7-BBCD-9A180D46DF91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00CB-BAE4-4097-AF00-883D37B40195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FC43-1BF7-4CC0-A2FE-657AE1A0080B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4A57-D3F7-4BD5-8384-D1DBEF258F4C}" type="datetime1">
              <a:rPr lang="hu-HU" smtClean="0"/>
              <a:pPr/>
              <a:t>2013.10.08.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Debreceni Egyetem Műszaki Kar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BBFD-DDF1-4E24-8138-19B14CC5EBE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hu-HU" dirty="0" smtClean="0"/>
              <a:t>ÁLTALÁNOS GÉPTAN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971600" y="620688"/>
            <a:ext cx="7272808" cy="590465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347864" y="5301208"/>
            <a:ext cx="256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Előadó: </a:t>
            </a:r>
            <a:r>
              <a:rPr lang="hu-HU" b="1" i="1" dirty="0" smtClean="0"/>
              <a:t>Dr. Fazekas Lajos</a:t>
            </a:r>
            <a:endParaRPr lang="hu-HU" b="1" i="1" dirty="0"/>
          </a:p>
        </p:txBody>
      </p:sp>
      <p:sp>
        <p:nvSpPr>
          <p:cNvPr id="1028" name="AutoShape 4" descr="data:image/jpeg;base64,/9j/4AAQSkZJRgABAQAAAQABAAD/2wCEAAkGBhQSEBQUExQUFRQUGBcUGRUYGBYdFxYaFhgXFxcUHhgXGyYeGBolGRUYHy8iIycqLS4sGCAxNTAqNSYsLCkBCQoKDgwOGg8PGiofHyUpLS01LDUsLiwtLTUpLC8sKiwtKSwsKSwsLCkpLCksLTUpLCwsLyksLCopLCwpMSkpLP/AABEIAKAAoAMBIgACEQEDEQH/xAAcAAEAAwADAQEAAAAAAAAAAAAABQYHAQQIAwL/xABJEAABAwIBBwYKCAQDCQAAAAABAAIDBBEFBhIhMUFRYQcTInGBkRQWMlNVkqGx0dIVFyNCUmKCkzNDcvA0weEkY4OUorKzwtP/xAAbAQEAAgMBAQAAAAAAAAAAAAAAAQUDBAYCB//EAC0RAAIBAwIFAQgDAQAAAAAAAAABAgMEERIxBRMUIUFRMlJTYaGx4fAVkcEj/9oADAMBAAIRAxEAPwDb0RFBAREQBERAEREAJXwmrGt1kDrNl08VrywAMF3uIawbyd/AAFx4ArHcvOWV0U3g1MyGZsJLZJZWBwe8aHZrb2DRpF1JJuEdQCvqCswyTy7jqaRs8bRHzbhFUQg3EWf/AA5WjZGXaOGnctAw+szgOoIDvoiKCAiIgCIiAIiIAiIgCIiAIiIAvlNLYL6lQOO1d/s87MzgXPfe3Nxt0ySX2WFgOLggKRykZY+C0r5mutNMHU9ML6Q3VNU8NjWngN6xHJfJmWvmMcdhZrnucdTQNV+JNh2rt5fZUGvrXSNFoWDmoWfhjZ5OjZe9+22xa5yeZK+BUgDwOeks+Th+FnYPaTuWhf3itKery9jYoUuZLHgyjInHjhteRO080/Op6mI7WO6LtG9p09+9b3gNUYZDA52dmhro33uJIX3MUl9ugZp4tJ2i+XcsGSdiKyMaHWZKLajqbJ22sexd7k3yidVUog0uqqEOfEBa81Obc5BpGtugt6gs9rcRuKSqRPFSGiWDdoJrhfVQOAYq2SNrmm4cAQdljYg+1ToN1smM5REUEBERAEREAREQBERAERcONggOvW1IY0kmwAJPCwJ7tCxbldyr5qn5htxNWgOffyo6Zt+bjO5znEuPatHymxVjQ8ym0EDefm4tHkRDeXuA7BxXmnFK+bE690ls6WofoaNTb6GsB3NaAOwlMpbnpLLwWPknyY8IqPCHi8cBuL6nSa2j9Pldy2u6isDweOhpGxNPQjaXOdvNrvf7z1CyxOt5Ra10r3MqJWtc5xa0EWa0klrRo2CwXKVKNTitWUoPEY9kWcZK2gk9zeq6jbNG+N4uyRpYRwdoPbq9m5YBOybCMTBYenA/PY7Y9h1djm3B7VoHJRW1dSZZp55HxN+za11rOdrJ1bBb1l3OVXJbwmm59jby04J0a3R/eb2HSO1erGfQ3Lt5vKf3Iqx51PWkWXBMVjzo5Yf8NVgzRbo3/wA6A7AQbuHDO3K/0U+c0LzryT45n5+HPeG86eeppHfyqhg0dQc0EH/O62fJnF89oDgWvaS1zDra5ps5p7dvC+1dVsVhbEX5Y66/SggIiIAiIgCIiAIiIAo/F68RsLjqA1DWTqDRxJ0dq70jrBUTLHKYU0UtS+xZTkNY3WJalwOa3+lnlHjf8KkkzblkynLQ2gDumSJ6og/fcLsh6mNzfYv1yO5L2DqyQa7si0dj3jt6I7d6ouA4VLiVdmucXOkcZJZNwvd7zx2DiQvQtHSMijbHGA1jAGtA1ADUqHjN5y6fKju/sb1pS1PUyv8AKPivMYbOQek8CIf8Q2P/AE3Xn6GIucGtFy4gAbySAAtR5bMX0wUw2Xmd1m7WDuzj+oKC5Jsn+freccLx04zzuLvuD2E/pXrhqVrZc2fzf+Ii4/6VdKNeyXwMUlJFCNbW3cd73aXnv0dilS26IuPqVHObm928lrGKUcGC8oGTrqCtz4gWRvIkic37hBF2g7C1wuOBatVyfynFTFDXNzQZS2CqaL9CcdGOS19DXiw9XToXZyxyZbXUrojYPHSjd+F4va/AjQf9Fk3J5lF4FVvgqLinqAaeoadGZrAk4FhJ07idy7jhl31NHv7S3Ka5pcuXbY9MYZV5wCkFSMn6t8Uj4JCC+I2ztj2mxjl6nN1nfnBXSGTOCtDWP2iIoICIiAIiIAiL5TyWCAjcarSAGsF5HuDGDib6T+UaXHqXnflZynE9S2mhN4KTOYD5yU/xpTvu4H271pXKNlj4LSPmabTT59PTDaG6p6gdtgD1b1lPJrkt4ZV5zweZhs99/vOvdrNO86TwB3rxVqxpQc5bIyQjqkkaLyYZK+C0vOPH209nHe1n3W9e08SrmFzdRuUeJ+DUk822ONxb/VqZ16Svn9SpO7r6vLZdxSpwMHy7xXwjEJ3g3aH823+lnRHuJ7VsPJzgHglCwOFpJftX8M7yW9jbLIcg8ANZXRsd5DTzsnFrTe3aSB2rcceynp6NpdPIGnWGDS93Uwae+w4roOLSemFpSWX2+ho22MupIlV8Yaxj3Pa1zXOYQHAG5aSLgHcbbFi2VHKtUVBLIPsIjo0H7Rw4vGlvU3vWicmOGmLDoyfKmJmPU7Vr4AKpr8NdtQ5lV9/CNqFxzJaUi1lZFyv5K5kjauMdGSzZeD9TX/qAseI4rXV1sUw5lRC+GQXZIC0jb1jcQdIK17C7dtVUvHk9VqfMhgpGQmU5qqMOcS6qw9tnC+mWlcR07a3Oitfs/MtawTEA9oINwRo6tnXosvM9DVzYNigdYkwvs4bJInaxb8zdPA9S2/BK5kUjRGb087RPTu2c27XFwLCbW3Ebjb6BGSaTXkpGsPBoQKL4Uk2cF91J5CIiAIiIAVAY5VZxETXZpfcude3Nxt/iScNGgcXKWrqkMaSTYAEk7rab9SxvlbysMFNzI0VFa0F++KmaTmR8C83J7eCkkzjLnKJ2JV5MQPNttBTxi+hjTZmjYXXB7eC2fJHJ5tHSRwjyrB0jt7z5XcdHYs95H8lc55rJG9FnRiuNb/vP/Tq6zwWuWXKcbvNUuRHxv+/ItLOlha2Fn3LPieZRxxA6ZZASNubGCf8AuLVoKyvLvJ+pxLEcyFlooWiMyuuGAnpu0/e8oDQNir+FQi7hTn2Ue5nuc6MLyUjJ/K2WjjkEAa2SWwMpF3NaBoa0HQLm5J07FH15nkHPy848Pdm8665Dna7Bx16j1cFsWT3JPTQAOm/2iQbxaMdTdvaovlseG09KxoAGe8gAAABrQLADRbprpKXEaNS4UKSy3vI0HQmqeqTMrw6kMsrIhrke1g/UQF6dpaURsbG3yWBrB1NFh7lh3JHhfO4iJCLtga6Q9Z6Lfab9i3UKq4/WzONL0Wf7Niyh2cgiIubLAoPKzkrz9P4SwfaQDpfmj234t19Wcofkqx100TsPc4c6wmoo3HY9tzJCfyvbs2dLgtVcwEWIBBBBB1EHWLblg2V+DvwvEA+Elrc4TwuF9Fj5H6ToPAjeuu4Lea48iW62Ku8pYepHobJnGBIwEX07DoItoLSNhB0HiCrM111l+CY+yVsNbEAI6s5srR/KqQOm3gHgXHEfmWiYdU5zQuiK87qIiggLhzrBcqPxevEbC7SdwGskmwaBtJJAQkg8pcWYwPdIfsIG8/NxA0xxD8z3gaNw4rzlLLPi+JFx/iVD+yNg1fpa0Du4q6csuU9s3D2OBcCJqpw1OlOlsXENFvZxUnyTZK8xT+EvbaScdG40tjv7C7X1ALUvbpW1Jze/gzUabqSwXbDcOZBEyGMWZG3NaP8APruSesrsoi+eyk5tye7LxLHY5XCIoyesBZdy4u6NIOMx/wDEP81pGKNeYJRGbSZj8w7nZpzfbZeesosrqit5sVDg7m87Ns0DyrXvbWeiFf8ABLZzqc1NYWfqaN3NKOlml8jGFZlLLMdcz80f0x6j3uctEWc8luVplYykZTZrYWEvlD9GskEtLdbid60VaXFVPqZOf6vBmtsctYCIirDYCr2XOTIrqR0YtzjenGfzD7vaDb2qwos1GtKjNTjujxOKksMxLkxygEE76KpJbT1Vo3X0GGUH7OYbiHADsG5bZk1XuaXQy2EsTsx4GouGp3U5pDhwI3LH+VzJXmpfC4xZkptIBra+2h3U4DvB/EFa8kcpzVUcdSSTUUgbBVC+l8P8uosNZaTYndnL6Fb1416aqR8lFUg4S0s2aKS4X7UTg9cHNGlSy2DGfiZ9gqLlllO2milqnWLafoRN2SVLxZottDBe/Wdys2NVbg3NYLyPIYzrP3jwGlx4BeeuVjKMT1TKSE50NITGP95M4/aynTpu64796gEXkTgL8RxDOlu9odz0zj965vYne53sut9aNAtoGz++pV3IPJnwKjaxw+1f9pL/AFEeTfgLDrurEuH4redRVaj7K7fkuraloj33CIiqDaCIiALzplVgbo8SmgYLuMpzANokOc0DscAvRahDkpGcQ8NOl4jaxrdgcLgvv/SWjvVvwy9jauTltj6mrXo8xJH5yOyWZQ0zYxYyO6Ujh95xGq+4ah37VPIuFW1qsqs3OW7M8IqKwgiIsR7CIiA6mL4Wypgkhk8iRuaeG0OHEGx7FiGTuJyYNidpR0WkxTM1iSJ1r6Dr0EOHct6KzvldyV52EVUYu+IZr7bY/wAXEtJ7iVf8FvOXU5Utn9/yaN3S1R1LwXnA6gQS80HZ8Wa2SCS4POQvsWkEa825aeob1eKaa4WDcmOPmppvBNdTR501NvkiP8an167aR2fhWuZOYq2WNrmm4IuDw6tnVvXYlSR2WOJSR09W+Fp52Kne5jrEkEkMcRvIYAV5kwfFDTTsmDWvdGc4B4JbcaibEE2PuXrKvz2OLm2NxYgjQQdYVGx3C6SV+c/DKYnaQ5zOskRtF1DSawxnBnn111Xmafuk/wDouHctdV5mn7pPnVsOA0PoqDtqJr+7r9i5+g6H0XTf8xN8q0f4+19xGbqKnqVH66avzVP3Sd3lrj66avzVP6r/AJ1bnYFReiqf96X/AE0Lj6CotuF0/wC/MFP8fbe4h1NX1KmOWmr81T9z/nX5+uir81T+q/51bxgdF6Lpv35re0cD3hBgdH6Lpv3Ze7XrToLb3EOpq+pUPrprPNU/qv8AnT66KzzVP6r/AJ1bhgtH6Lpv3ZPigwaj9F037snxToLb4aHUVPUqP101fmqf1X/On101fmqf1X/Orj9E0foul/dfdcfRVH6Lpf3Xp0Ft8NDqKnqU/wCums81T+q/50+ums81T+q/51cfoij9F0v7sn97van0VR+i6X91/wAVHQW3w0R1FX1Kd9dNX5qn9V/zp9dNX5qn9V/zq4/RVJ6Lpf3H/FcHCqT0XSeu/wCZT0Ft7iJ59T1KeeWms83B6r/mX5k5ZatwsY6cg6CC11iDoIILtRCuf0TSejKP15D/AOy5GD0noyj9aX4qVYWyeVBDn1H5MkyaxCWKshkp7iUSNzAL6STbMttBBII3XXpSkcGVc7GNDWh+oHa4BzjbZdzjoVcwhrIf8PRU1O/T9oxpL23AFw5+rbo0jgrHgOGEG50knOJO0nSSt0xFtlgDlHT4K07FLIhBBeLzd399yeL7d3v+CnUQEF4vN3e/4J4vN3e/4KdRAQfi+3d7/guPF5u73/BTqICC8Xm7vf8ABPF5u73/AAU6iZBBeLzd3v8Agni83d7/AIKdRAQfi+3d7/guPF5u73/BTqJkEF4vN3e/4J4vN3e/4KdRMgg/F9v93+C48Xm7v77lOogIeHA2jYpCGlDV2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data:image/jpeg;base64,/9j/4AAQSkZJRgABAQAAAQABAAD/2wCEAAkGBhQSEBQUExQUFRQUGBcUGRUYGBYdFxYaFhgXFxcUHhgXGyYeGBolGRUYHy8iIycqLS4sGCAxNTAqNSYsLCkBCQoKDgwOGg8PGiofHyUpLS01LDUsLiwtLTUpLC8sKiwtKSwsKSwsLCkpLCksLTUpLCwsLyksLCopLCwpMSkpLP/AABEIAKAAoAMBIgACEQEDEQH/xAAcAAEAAwADAQEAAAAAAAAAAAAABQYHAQQIAwL/xABJEAABAwIBBwYKCAQDCQAAAAABAAIDBBEFBhIhMUFRYQcTInGBkRQWMlNVkqGx0dIVFyNCUmKCkzNDcvA0weEkY4OUorKzwtP/xAAbAQEAAgMBAQAAAAAAAAAAAAAAAQUDBAYCB//EAC0RAAIBAwIFAQgDAQAAAAAAAAABAgMEERIxBRMUIUFRMlJTYaGx4fAVkcEj/9oADAMBAAIRAxEAPwDb0RFBAREQBERAEREAJXwmrGt1kDrNl08VrywAMF3uIawbyd/AAFx4ArHcvOWV0U3g1MyGZsJLZJZWBwe8aHZrb2DRpF1JJuEdQCvqCswyTy7jqaRs8bRHzbhFUQg3EWf/AA5WjZGXaOGnctAw+szgOoIDvoiKCAiIgCIiAIiIAiIgCIiAIiIAvlNLYL6lQOO1d/s87MzgXPfe3Nxt0ySX2WFgOLggKRykZY+C0r5mutNMHU9ML6Q3VNU8NjWngN6xHJfJmWvmMcdhZrnucdTQNV+JNh2rt5fZUGvrXSNFoWDmoWfhjZ5OjZe9+22xa5yeZK+BUgDwOeks+Th+FnYPaTuWhf3itKery9jYoUuZLHgyjInHjhteRO080/Op6mI7WO6LtG9p09+9b3gNUYZDA52dmhro33uJIX3MUl9ugZp4tJ2i+XcsGSdiKyMaHWZKLajqbJ22sexd7k3yidVUog0uqqEOfEBa81Obc5BpGtugt6gs9rcRuKSqRPFSGiWDdoJrhfVQOAYq2SNrmm4cAQdljYg+1ToN1smM5REUEBERAEREAREQBERAERcONggOvW1IY0kmwAJPCwJ7tCxbldyr5qn5htxNWgOffyo6Zt+bjO5znEuPatHymxVjQ8ym0EDefm4tHkRDeXuA7BxXmnFK+bE690ls6WofoaNTb6GsB3NaAOwlMpbnpLLwWPknyY8IqPCHi8cBuL6nSa2j9Pldy2u6isDweOhpGxNPQjaXOdvNrvf7z1CyxOt5Ra10r3MqJWtc5xa0EWa0klrRo2CwXKVKNTitWUoPEY9kWcZK2gk9zeq6jbNG+N4uyRpYRwdoPbq9m5YBOybCMTBYenA/PY7Y9h1djm3B7VoHJRW1dSZZp55HxN+za11rOdrJ1bBb1l3OVXJbwmm59jby04J0a3R/eb2HSO1erGfQ3Lt5vKf3Iqx51PWkWXBMVjzo5Yf8NVgzRbo3/wA6A7AQbuHDO3K/0U+c0LzryT45n5+HPeG86eeppHfyqhg0dQc0EH/O62fJnF89oDgWvaS1zDra5ps5p7dvC+1dVsVhbEX5Y66/SggIiIAiIgCIiAIiIAo/F68RsLjqA1DWTqDRxJ0dq70jrBUTLHKYU0UtS+xZTkNY3WJalwOa3+lnlHjf8KkkzblkynLQ2gDumSJ6og/fcLsh6mNzfYv1yO5L2DqyQa7si0dj3jt6I7d6ouA4VLiVdmucXOkcZJZNwvd7zx2DiQvQtHSMijbHGA1jAGtA1ADUqHjN5y6fKju/sb1pS1PUyv8AKPivMYbOQek8CIf8Q2P/AE3Xn6GIucGtFy4gAbySAAtR5bMX0wUw2Xmd1m7WDuzj+oKC5Jsn+freccLx04zzuLvuD2E/pXrhqVrZc2fzf+Ii4/6VdKNeyXwMUlJFCNbW3cd73aXnv0dilS26IuPqVHObm928lrGKUcGC8oGTrqCtz4gWRvIkic37hBF2g7C1wuOBatVyfynFTFDXNzQZS2CqaL9CcdGOS19DXiw9XToXZyxyZbXUrojYPHSjd+F4va/AjQf9Fk3J5lF4FVvgqLinqAaeoadGZrAk4FhJ07idy7jhl31NHv7S3Ka5pcuXbY9MYZV5wCkFSMn6t8Uj4JCC+I2ztj2mxjl6nN1nfnBXSGTOCtDWP2iIoICIiAIiIAiL5TyWCAjcarSAGsF5HuDGDib6T+UaXHqXnflZynE9S2mhN4KTOYD5yU/xpTvu4H271pXKNlj4LSPmabTT59PTDaG6p6gdtgD1b1lPJrkt4ZV5zweZhs99/vOvdrNO86TwB3rxVqxpQc5bIyQjqkkaLyYZK+C0vOPH209nHe1n3W9e08SrmFzdRuUeJ+DUk822ONxb/VqZ16Svn9SpO7r6vLZdxSpwMHy7xXwjEJ3g3aH823+lnRHuJ7VsPJzgHglCwOFpJftX8M7yW9jbLIcg8ANZXRsd5DTzsnFrTe3aSB2rcceynp6NpdPIGnWGDS93Uwae+w4roOLSemFpSWX2+ho22MupIlV8Yaxj3Pa1zXOYQHAG5aSLgHcbbFi2VHKtUVBLIPsIjo0H7Rw4vGlvU3vWicmOGmLDoyfKmJmPU7Vr4AKpr8NdtQ5lV9/CNqFxzJaUi1lZFyv5K5kjauMdGSzZeD9TX/qAseI4rXV1sUw5lRC+GQXZIC0jb1jcQdIK17C7dtVUvHk9VqfMhgpGQmU5qqMOcS6qw9tnC+mWlcR07a3Oitfs/MtawTEA9oINwRo6tnXosvM9DVzYNigdYkwvs4bJInaxb8zdPA9S2/BK5kUjRGb087RPTu2c27XFwLCbW3Ebjb6BGSaTXkpGsPBoQKL4Uk2cF91J5CIiAIiIAVAY5VZxETXZpfcude3Nxt/iScNGgcXKWrqkMaSTYAEk7rab9SxvlbysMFNzI0VFa0F++KmaTmR8C83J7eCkkzjLnKJ2JV5MQPNttBTxi+hjTZmjYXXB7eC2fJHJ5tHSRwjyrB0jt7z5XcdHYs95H8lc55rJG9FnRiuNb/vP/Tq6zwWuWXKcbvNUuRHxv+/ItLOlha2Fn3LPieZRxxA6ZZASNubGCf8AuLVoKyvLvJ+pxLEcyFlooWiMyuuGAnpu0/e8oDQNir+FQi7hTn2Ue5nuc6MLyUjJ/K2WjjkEAa2SWwMpF3NaBoa0HQLm5J07FH15nkHPy848Pdm8665Dna7Bx16j1cFsWT3JPTQAOm/2iQbxaMdTdvaovlseG09KxoAGe8gAAABrQLADRbprpKXEaNS4UKSy3vI0HQmqeqTMrw6kMsrIhrke1g/UQF6dpaURsbG3yWBrB1NFh7lh3JHhfO4iJCLtga6Q9Z6Lfab9i3UKq4/WzONL0Wf7Niyh2cgiIubLAoPKzkrz9P4SwfaQDpfmj234t19Wcofkqx100TsPc4c6wmoo3HY9tzJCfyvbs2dLgtVcwEWIBBBBB1EHWLblg2V+DvwvEA+Elrc4TwuF9Fj5H6ToPAjeuu4Lea48iW62Ku8pYepHobJnGBIwEX07DoItoLSNhB0HiCrM111l+CY+yVsNbEAI6s5srR/KqQOm3gHgXHEfmWiYdU5zQuiK87qIiggLhzrBcqPxevEbC7SdwGskmwaBtJJAQkg8pcWYwPdIfsIG8/NxA0xxD8z3gaNw4rzlLLPi+JFx/iVD+yNg1fpa0Du4q6csuU9s3D2OBcCJqpw1OlOlsXENFvZxUnyTZK8xT+EvbaScdG40tjv7C7X1ALUvbpW1Jze/gzUabqSwXbDcOZBEyGMWZG3NaP8APruSesrsoi+eyk5tye7LxLHY5XCIoyesBZdy4u6NIOMx/wDEP81pGKNeYJRGbSZj8w7nZpzfbZeesosrqit5sVDg7m87Ns0DyrXvbWeiFf8ABLZzqc1NYWfqaN3NKOlml8jGFZlLLMdcz80f0x6j3uctEWc8luVplYykZTZrYWEvlD9GskEtLdbid60VaXFVPqZOf6vBmtsctYCIirDYCr2XOTIrqR0YtzjenGfzD7vaDb2qwos1GtKjNTjujxOKksMxLkxygEE76KpJbT1Vo3X0GGUH7OYbiHADsG5bZk1XuaXQy2EsTsx4GouGp3U5pDhwI3LH+VzJXmpfC4xZkptIBra+2h3U4DvB/EFa8kcpzVUcdSSTUUgbBVC+l8P8uosNZaTYndnL6Fb1416aqR8lFUg4S0s2aKS4X7UTg9cHNGlSy2DGfiZ9gqLlllO2milqnWLafoRN2SVLxZottDBe/Wdys2NVbg3NYLyPIYzrP3jwGlx4BeeuVjKMT1TKSE50NITGP95M4/aynTpu64796gEXkTgL8RxDOlu9odz0zj965vYne53sut9aNAtoGz++pV3IPJnwKjaxw+1f9pL/AFEeTfgLDrurEuH4redRVaj7K7fkuraloj33CIiqDaCIiALzplVgbo8SmgYLuMpzANokOc0DscAvRahDkpGcQ8NOl4jaxrdgcLgvv/SWjvVvwy9jauTltj6mrXo8xJH5yOyWZQ0zYxYyO6Ujh95xGq+4ah37VPIuFW1qsqs3OW7M8IqKwgiIsR7CIiA6mL4Wypgkhk8iRuaeG0OHEGx7FiGTuJyYNidpR0WkxTM1iSJ1r6Dr0EOHct6KzvldyV52EVUYu+IZr7bY/wAXEtJ7iVf8FvOXU5Utn9/yaN3S1R1LwXnA6gQS80HZ8Wa2SCS4POQvsWkEa825aeob1eKaa4WDcmOPmppvBNdTR501NvkiP8an167aR2fhWuZOYq2WNrmm4IuDw6tnVvXYlSR2WOJSR09W+Fp52Kne5jrEkEkMcRvIYAV5kwfFDTTsmDWvdGc4B4JbcaibEE2PuXrKvz2OLm2NxYgjQQdYVGx3C6SV+c/DKYnaQ5zOskRtF1DSawxnBnn111Xmafuk/wDouHctdV5mn7pPnVsOA0PoqDtqJr+7r9i5+g6H0XTf8xN8q0f4+19xGbqKnqVH66avzVP3Sd3lrj66avzVP6r/AJ1bnYFReiqf96X/AE0Lj6CotuF0/wC/MFP8fbe4h1NX1KmOWmr81T9z/nX5+uir81T+q/51bxgdF6Lpv35re0cD3hBgdH6Lpv3Ze7XrToLb3EOpq+pUPrprPNU/qv8AnT66KzzVP6r/AJ1bhgtH6Lpv3ZPigwaj9F037snxToLb4aHUVPUqP101fmqf1X/On101fmqf1X/Orj9E0foul/dfdcfRVH6Lpf3Xp0Ft8NDqKnqU/wCums81T+q/50+ums81T+q/51cfoij9F0v7sn97van0VR+i6X91/wAVHQW3w0R1FX1Kd9dNX5qn9V/zp9dNX5qn9V/zq4/RVJ6Lpf3H/FcHCqT0XSeu/wCZT0Ft7iJ59T1KeeWms83B6r/mX5k5ZatwsY6cg6CC11iDoIILtRCuf0TSejKP15D/AOy5GD0noyj9aX4qVYWyeVBDn1H5MkyaxCWKshkp7iUSNzAL6STbMttBBII3XXpSkcGVc7GNDWh+oHa4BzjbZdzjoVcwhrIf8PRU1O/T9oxpL23AFw5+rbo0jgrHgOGEG50knOJO0nSSt0xFtlgDlHT4K07FLIhBBeLzd399yeL7d3v+CnUQEF4vN3e/4J4vN3e/4KdRAQfi+3d7/guPF5u73/BTqICC8Xm7vf8ABPF5u73/AAU6iZBBeLzd3v8Agni83d7/AIKdRAQfi+3d7/guPF5u73/BTqJkEF4vN3e/4J4vN3e/4KdRMgg/F9v93+C48Xm7v77lOogIeHA2jYpCGlDV2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3" name="Picture 2" descr="http://mek.oszk.hu/00000/00060/html/kepek/fogaskere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01008"/>
            <a:ext cx="1558130" cy="1080120"/>
          </a:xfrm>
          <a:prstGeom prst="rect">
            <a:avLst/>
          </a:prstGeom>
          <a:noFill/>
        </p:spPr>
      </p:pic>
      <p:pic>
        <p:nvPicPr>
          <p:cNvPr id="14" name="Picture 8" descr="http://5mp.eu/honlapkepek/electrician/QxgJSCqI5R/nagy/e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1224136" cy="1224136"/>
          </a:xfrm>
          <a:prstGeom prst="rect">
            <a:avLst/>
          </a:prstGeom>
          <a:noFill/>
        </p:spPr>
      </p:pic>
      <p:pic>
        <p:nvPicPr>
          <p:cNvPr id="15" name="Picture 10" descr="http://vegyesz84.uw.hu/Kepek/lombi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84984"/>
            <a:ext cx="1171575" cy="1514475"/>
          </a:xfrm>
          <a:prstGeom prst="rect">
            <a:avLst/>
          </a:prstGeom>
          <a:noFill/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73016"/>
            <a:ext cx="104143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Radioaktivitás – a hasadási láncreakció hajtóereje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</a:t>
            </a:r>
            <a:r>
              <a:rPr lang="hu-HU" b="1" dirty="0" smtClean="0"/>
              <a:t>235-ös uránizotóp radioaktív: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magja spontán módon két kisebb magra hasad, infravörös hősugárzást és két vagy három nagy sebességű neutront bocsát ki. </a:t>
            </a:r>
          </a:p>
          <a:p>
            <a:pPr lvl="1"/>
            <a:r>
              <a:rPr lang="hu-HU" dirty="0" smtClean="0"/>
              <a:t>Ha ezek a neutronok egy másik U-235-atommal ütköznek, azt is hasadásra késztetik, és még több hő, illetve még több neutron szabadul fel. </a:t>
            </a:r>
          </a:p>
          <a:p>
            <a:pPr lvl="1"/>
            <a:r>
              <a:rPr lang="hu-HU" dirty="0" smtClean="0"/>
              <a:t>Ha a jelen levő U-235 mennyisége nagyobb a (kb. 4 kg) </a:t>
            </a:r>
            <a:r>
              <a:rPr lang="hu-HU" b="1" dirty="0" smtClean="0"/>
              <a:t>kritikus tömegnél,</a:t>
            </a:r>
            <a:r>
              <a:rPr lang="hu-HU" dirty="0" smtClean="0"/>
              <a:t> akkor láncreakció indul be</a:t>
            </a:r>
          </a:p>
          <a:p>
            <a:pPr lvl="1"/>
            <a:r>
              <a:rPr lang="hu-HU" dirty="0" smtClean="0"/>
              <a:t>az atommagok hasadásának sebessége gyorsan növekszik és óriási energia szabadul fel. </a:t>
            </a:r>
          </a:p>
          <a:p>
            <a:pPr lvl="1"/>
            <a:r>
              <a:rPr lang="hu-HU" dirty="0" smtClean="0"/>
              <a:t>Az ilyen szabályozatlan hasadási láncreakció okozza az </a:t>
            </a:r>
            <a:r>
              <a:rPr lang="hu-HU" b="1" dirty="0" smtClean="0"/>
              <a:t>atomfegyverek</a:t>
            </a:r>
            <a:r>
              <a:rPr lang="hu-HU" dirty="0" smtClean="0"/>
              <a:t> óriási romboló erejét.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Láncreakció-szabályozás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Az </a:t>
            </a:r>
            <a:r>
              <a:rPr lang="hu-HU" b="1" dirty="0" smtClean="0"/>
              <a:t>atomreaktorokban</a:t>
            </a:r>
            <a:r>
              <a:rPr lang="hu-HU" dirty="0" smtClean="0"/>
              <a:t> a magok hasadásának sebességét gondosan szabályozzák és biztosítják, hogy minden hasadást előidézett neutront pontosan egy új neutront helyettesítsen. </a:t>
            </a:r>
          </a:p>
          <a:p>
            <a:r>
              <a:rPr lang="hu-HU" dirty="0" smtClean="0"/>
              <a:t>Ezt neutronelnyelő anyagok – leggyakrabban az urán </a:t>
            </a:r>
            <a:r>
              <a:rPr lang="hu-HU" dirty="0" err="1" smtClean="0"/>
              <a:t>fűtőrudak</a:t>
            </a:r>
            <a:r>
              <a:rPr lang="hu-HU" dirty="0" smtClean="0"/>
              <a:t> közé bocsátott bórtartalmú </a:t>
            </a:r>
            <a:r>
              <a:rPr lang="hu-HU" dirty="0" err="1" smtClean="0"/>
              <a:t>szabályozórudak</a:t>
            </a:r>
            <a:r>
              <a:rPr lang="hu-HU" dirty="0" smtClean="0"/>
              <a:t> – alkalmazásával érik el. 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szabályozórudak</a:t>
            </a:r>
            <a:r>
              <a:rPr lang="hu-HU" dirty="0" smtClean="0"/>
              <a:t> ki-be mozgatásával a reakció sebességét szabályozni lehet.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Hasadásos láncreakció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35842" name="Picture 2" descr="http://atomenergiainfo.hu/wp-content/uploads/2013/09/fission2_1174150203_468678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79172" cy="4392488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971600" y="2708920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moderátor</a:t>
            </a:r>
            <a:endParaRPr lang="hu-HU" dirty="0"/>
          </a:p>
        </p:txBody>
      </p:sp>
      <p:sp>
        <p:nvSpPr>
          <p:cNvPr id="6" name="Lekerekített téglalap 5"/>
          <p:cNvSpPr/>
          <p:nvPr/>
        </p:nvSpPr>
        <p:spPr>
          <a:xfrm>
            <a:off x="1691680" y="4941168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Lassú neutron</a:t>
            </a:r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2915816" y="2708920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hasadás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3923928" y="2132856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moderátor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6228184" y="1556792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hasadás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7596336" y="69269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szabályozó rudak</a:t>
            </a:r>
            <a:endParaRPr lang="hu-HU" dirty="0"/>
          </a:p>
        </p:txBody>
      </p:sp>
      <p:cxnSp>
        <p:nvCxnSpPr>
          <p:cNvPr id="12" name="Egyenes összekötő nyíllal 11"/>
          <p:cNvCxnSpPr>
            <a:stCxn id="6" idx="0"/>
          </p:cNvCxnSpPr>
          <p:nvPr/>
        </p:nvCxnSpPr>
        <p:spPr>
          <a:xfrm rot="16200000" flipV="1">
            <a:off x="1745686" y="4383106"/>
            <a:ext cx="864096" cy="25202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>
            <a:stCxn id="10" idx="2"/>
          </p:cNvCxnSpPr>
          <p:nvPr/>
        </p:nvCxnSpPr>
        <p:spPr>
          <a:xfrm rot="5400000">
            <a:off x="7848364" y="1664804"/>
            <a:ext cx="720080" cy="7200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Szabályozatlan láncreakció végterméke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32770" name="Picture 2" descr="Az er&amp;odblac;m&amp;udblac; négyes blokkja napjainkba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7128792" cy="4906986"/>
          </a:xfrm>
          <a:prstGeom prst="rect">
            <a:avLst/>
          </a:prstGeom>
          <a:noFill/>
        </p:spPr>
      </p:pic>
      <p:sp>
        <p:nvSpPr>
          <p:cNvPr id="6" name="Lekerekített téglalap feliratnak 5"/>
          <p:cNvSpPr/>
          <p:nvPr/>
        </p:nvSpPr>
        <p:spPr>
          <a:xfrm>
            <a:off x="251520" y="5733256"/>
            <a:ext cx="2664296" cy="720080"/>
          </a:xfrm>
          <a:prstGeom prst="wedgeRoundRectCallout">
            <a:avLst>
              <a:gd name="adj1" fmla="val 30384"/>
              <a:gd name="adj2" fmla="val -801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csernobili négyes blokk napjaink állapotában.</a:t>
            </a:r>
            <a:endParaRPr lang="hu-HU" dirty="0"/>
          </a:p>
        </p:txBody>
      </p:sp>
      <p:pic>
        <p:nvPicPr>
          <p:cNvPr id="32772" name="Picture 4" descr="Az utazás alatt mért legmagasabb sugárzási érték: 18,9 mikrosievert/óra."/>
          <p:cNvPicPr>
            <a:picLocks noChangeAspect="1" noChangeArrowheads="1"/>
          </p:cNvPicPr>
          <p:nvPr/>
        </p:nvPicPr>
        <p:blipFill>
          <a:blip r:embed="rId3" cstate="print"/>
          <a:srcRect l="23940" t="18853" r="33221"/>
          <a:stretch>
            <a:fillRect/>
          </a:stretch>
        </p:blipFill>
        <p:spPr bwMode="auto">
          <a:xfrm>
            <a:off x="6156176" y="1268760"/>
            <a:ext cx="2448272" cy="3099445"/>
          </a:xfrm>
          <a:prstGeom prst="rect">
            <a:avLst/>
          </a:prstGeom>
          <a:noFill/>
        </p:spPr>
      </p:pic>
      <p:sp>
        <p:nvSpPr>
          <p:cNvPr id="8" name="Lekerekített téglalap feliratnak 7"/>
          <p:cNvSpPr/>
          <p:nvPr/>
        </p:nvSpPr>
        <p:spPr>
          <a:xfrm>
            <a:off x="2411760" y="1196752"/>
            <a:ext cx="3672408" cy="1008112"/>
          </a:xfrm>
          <a:prstGeom prst="wedgeRoundRectCallout">
            <a:avLst>
              <a:gd name="adj1" fmla="val 58461"/>
              <a:gd name="adj2" fmla="val 47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Urán felezési ideje miatt még a mai napig is mérhető a sugárzás Csernobilben és 40 km-es körzetében 1986 óta.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179512" y="2204864"/>
            <a:ext cx="2664296" cy="1656184"/>
          </a:xfrm>
          <a:prstGeom prst="wedgeRoundRectCallout">
            <a:avLst>
              <a:gd name="adj1" fmla="val 73680"/>
              <a:gd name="adj2" fmla="val 82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reaktor felrobbanásakor a 4-es blokk teteje lerepült, amelyet betonszarkofággal pótoltak.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Láncreakció-szabályozás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fűtőrudak</a:t>
            </a:r>
            <a:r>
              <a:rPr lang="hu-HU" dirty="0" smtClean="0"/>
              <a:t> között hűtőfolyadék (gyakran víz) áramlik, amely a reaktor túlhevülését megakadályozza és a hőt a reaktorzónától a gőzfejlesztőhöz továbbítja (primer kör), ahol a turbinákat meghajtó nagynyomású gőz keletkezik (szekunder kör). </a:t>
            </a:r>
          </a:p>
          <a:p>
            <a:r>
              <a:rPr lang="hu-HU" dirty="0" smtClean="0"/>
              <a:t>Néhány reaktortípusnál a hűtőanyag egyben moderátor is: a gyors neutronokat olyan sebességre lassítja, amelyen hatékonyabban lehet maghasadást előidézni. </a:t>
            </a:r>
          </a:p>
          <a:p>
            <a:r>
              <a:rPr lang="hu-HU" dirty="0" smtClean="0"/>
              <a:t>Más típusú reaktorokban a hűtőközeg (víz) és a moderátor (pl. grafit) különböző.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2050" name="Picture 2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5375"/>
            <a:ext cx="9144000" cy="70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79512" y="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b="1" dirty="0" smtClean="0"/>
              <a:t>nyomott vizes reaktor</a:t>
            </a:r>
            <a:r>
              <a:rPr lang="hu-HU" sz="2000" dirty="0" smtClean="0"/>
              <a:t> (A) belsejében a maghasadás során felszabaduló hőenergiával gőzt fejlesztenek, amely turbinákat hajt meg.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A reaktorzónától a hőt három, vizet keringtető, elkülönített hűtőkör továbbítja</a:t>
            </a:r>
            <a:r>
              <a:rPr lang="hu-HU" sz="2000" dirty="0" smtClean="0"/>
              <a:t>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b="1" dirty="0" smtClean="0"/>
              <a:t>primerkörben</a:t>
            </a:r>
            <a:r>
              <a:rPr lang="hu-HU" sz="2000" dirty="0" smtClean="0"/>
              <a:t> a vizet szivattyúk keringtetik át a reaktorzónán. </a:t>
            </a:r>
            <a:endParaRPr lang="hu-HU" sz="2000" dirty="0" smtClean="0"/>
          </a:p>
          <a:p>
            <a:pPr>
              <a:spcAft>
                <a:spcPts val="1200"/>
              </a:spcAft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2050" name="Picture 2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28" y="-259999"/>
            <a:ext cx="9144000" cy="70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79512" y="0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Túlnyomást létesítő berendezések a hűtővizet 150 bar nyomáson tartják, hogy elkerülhetetlen legyen a víz forrása, mivel eközben 300°C hőmérsékletre túlhevül. </a:t>
            </a:r>
            <a:endParaRPr lang="hu-HU" sz="20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Ez </a:t>
            </a:r>
            <a:r>
              <a:rPr lang="hu-HU" sz="2000" dirty="0" smtClean="0"/>
              <a:t>a túlhevült víz négy hőcserélőből álló együttesen, a gőzfejlesztőn halad keresztül. </a:t>
            </a:r>
            <a:endParaRPr lang="hu-HU" sz="20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Itt </a:t>
            </a:r>
            <a:r>
              <a:rPr lang="hu-HU" sz="2000" dirty="0" smtClean="0"/>
              <a:t>a primer hűtőkör túlhevült vize a </a:t>
            </a:r>
            <a:r>
              <a:rPr lang="hu-HU" sz="2000" b="1" dirty="0" smtClean="0"/>
              <a:t>szekunder hűtőkör</a:t>
            </a:r>
            <a:r>
              <a:rPr lang="hu-HU" sz="2000" dirty="0" smtClean="0"/>
              <a:t> hideg vizébe merülő csövek ezrein áramlik át.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2050" name="Picture 2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0" y="-171400"/>
            <a:ext cx="9144000" cy="70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79512" y="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A másodlagos hűtőkör vize felforr, nagynyomású </a:t>
            </a:r>
            <a:r>
              <a:rPr lang="hu-HU" sz="2000" b="1" dirty="0" smtClean="0"/>
              <a:t>gőz keletkezik,</a:t>
            </a:r>
            <a:r>
              <a:rPr lang="hu-HU" sz="2000" dirty="0" smtClean="0"/>
              <a:t> amely a reaktorból a turbinákhoz </a:t>
            </a:r>
            <a:r>
              <a:rPr lang="hu-HU" sz="2000" dirty="0" smtClean="0"/>
              <a:t>áramlik.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 smtClean="0"/>
              <a:t>gőz energiáját először nagynyomású, majd alacsony nyomású gőzturbinák hasznosítják: </a:t>
            </a:r>
            <a:br>
              <a:rPr lang="hu-HU" sz="2000" dirty="0" smtClean="0"/>
            </a:br>
            <a:r>
              <a:rPr lang="hu-HU" sz="2000" dirty="0" smtClean="0"/>
              <a:t>- generátorokat </a:t>
            </a:r>
            <a:r>
              <a:rPr lang="hu-HU" sz="2000" dirty="0" smtClean="0"/>
              <a:t>forgatnak, a termelt villamos áram pedig a helyi vagy az országos hálózatba jut. </a:t>
            </a:r>
            <a:br>
              <a:rPr lang="hu-HU" sz="2000" dirty="0" smtClean="0"/>
            </a:br>
            <a:r>
              <a:rPr lang="hu-HU" sz="2000" dirty="0" smtClean="0"/>
              <a:t>- A </a:t>
            </a:r>
            <a:r>
              <a:rPr lang="hu-HU" sz="2000" dirty="0" smtClean="0"/>
              <a:t>maradék gőz a harmadik hőcserélőben lecsapódik és visszakerül a gőzfejlesztő berendezésbe.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hu-HU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2050" name="Picture 2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5983"/>
            <a:ext cx="9144000" cy="70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51520" y="476672"/>
            <a:ext cx="4572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A reaktor épülete vasbetonból készül, amely a sugárzást </a:t>
            </a:r>
            <a:r>
              <a:rPr lang="hu-HU" sz="2000" dirty="0" smtClean="0"/>
              <a:t>elnyeli: belső </a:t>
            </a:r>
            <a:r>
              <a:rPr lang="hu-HU" sz="2000" dirty="0" smtClean="0"/>
              <a:t>acélbélése megakadályozza a gázok kiszivárgását. </a:t>
            </a:r>
            <a:endParaRPr lang="hu-HU" sz="2000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/>
              <a:t>Ha </a:t>
            </a:r>
            <a:r>
              <a:rPr lang="hu-HU" sz="2000" dirty="0" smtClean="0"/>
              <a:t>a primer hűtőkör meghibásodik, a reaktorzónát bórtartalmú hideg vízzel árasztják el, amely a hasadási reakciót biztonságos szintre csökkenti.</a:t>
            </a:r>
          </a:p>
          <a:p>
            <a:pPr>
              <a:spcAft>
                <a:spcPts val="1200"/>
              </a:spcAft>
            </a:pPr>
            <a:endParaRPr lang="hu-HU" dirty="0" smtClean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330824" cy="1143000"/>
          </a:xfrm>
        </p:spPr>
        <p:txBody>
          <a:bodyPr/>
          <a:lstStyle/>
          <a:p>
            <a:r>
              <a:rPr lang="hu-HU" dirty="0" smtClean="0"/>
              <a:t>A reaktortartály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23928" y="1484784"/>
            <a:ext cx="4762872" cy="470912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A reaktortartályban </a:t>
            </a:r>
            <a:r>
              <a:rPr lang="hu-HU" b="1" dirty="0" err="1" smtClean="0"/>
              <a:t>fűtőanyagrudak</a:t>
            </a:r>
            <a:r>
              <a:rPr lang="hu-HU" dirty="0" smtClean="0"/>
              <a:t> </a:t>
            </a:r>
            <a:r>
              <a:rPr lang="hu-HU" dirty="0" smtClean="0"/>
              <a:t>és </a:t>
            </a:r>
            <a:r>
              <a:rPr lang="hu-HU" b="1" dirty="0" err="1" smtClean="0"/>
              <a:t>szabályozórudak</a:t>
            </a:r>
            <a:r>
              <a:rPr lang="hu-HU" dirty="0" smtClean="0"/>
              <a:t> együttese található. </a:t>
            </a:r>
            <a:endParaRPr lang="hu-HU" dirty="0" smtClean="0"/>
          </a:p>
          <a:p>
            <a:r>
              <a:rPr lang="hu-HU" dirty="0" smtClean="0"/>
              <a:t>Hegesztett </a:t>
            </a:r>
            <a:r>
              <a:rPr lang="hu-HU" dirty="0" smtClean="0"/>
              <a:t>acélból készül, hogy a benne uralkodó nagy nyomásnak ellenálljon.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reaktortartályba vizet szivattyúznak, amely a fűtőanyag körül áramlik, és mind a moderátor, mind a hűtőközeg szerepét betölti.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5" name="Picture 2" descr="112"/>
          <p:cNvPicPr>
            <a:picLocks noChangeAspect="1" noChangeArrowheads="1"/>
          </p:cNvPicPr>
          <p:nvPr/>
        </p:nvPicPr>
        <p:blipFill>
          <a:blip r:embed="rId2" cstate="print"/>
          <a:srcRect r="60647" b="41347"/>
          <a:stretch>
            <a:fillRect/>
          </a:stretch>
        </p:blipFill>
        <p:spPr bwMode="auto">
          <a:xfrm>
            <a:off x="35496" y="0"/>
            <a:ext cx="330145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13. Előadás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Nukleáris erőművek, Atomreaktorok</a:t>
            </a:r>
            <a:endParaRPr lang="hu-HU" b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Debreceni Egyetem Műszaki Kar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tüzelőanyag-szerelvények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23928" y="1744216"/>
            <a:ext cx="4762872" cy="470912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 nukleáris reakció a reaktortartályokon belül a tüzelőanyag-szerelvényekben </a:t>
            </a:r>
            <a:r>
              <a:rPr lang="hu-HU" dirty="0" smtClean="0"/>
              <a:t>megy </a:t>
            </a:r>
            <a:r>
              <a:rPr lang="hu-HU" dirty="0" smtClean="0"/>
              <a:t>végbe. 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 smtClean="0"/>
              <a:t>tüzelőanyag-szerelvény 4 m hosszúságú </a:t>
            </a:r>
            <a:r>
              <a:rPr lang="hu-HU" dirty="0" err="1" smtClean="0"/>
              <a:t>tüzelőanyagrudak</a:t>
            </a:r>
            <a:r>
              <a:rPr lang="hu-HU" dirty="0" smtClean="0"/>
              <a:t> százaiból áll, amelyek közé neutronelnyelő </a:t>
            </a:r>
            <a:r>
              <a:rPr lang="hu-HU" dirty="0" err="1" smtClean="0"/>
              <a:t>szabályozórudak</a:t>
            </a:r>
            <a:r>
              <a:rPr lang="hu-HU" dirty="0" smtClean="0"/>
              <a:t> süllyeszthetők. </a:t>
            </a:r>
            <a:endParaRPr lang="hu-HU" dirty="0" smtClean="0"/>
          </a:p>
          <a:p>
            <a:r>
              <a:rPr lang="hu-HU" dirty="0" smtClean="0"/>
              <a:t>Egy </a:t>
            </a:r>
            <a:r>
              <a:rPr lang="hu-HU" dirty="0" smtClean="0"/>
              <a:t>fűtőanyagrúd </a:t>
            </a:r>
            <a:r>
              <a:rPr lang="hu-HU" dirty="0" smtClean="0"/>
              <a:t>kb. 1 cm vastag fémcső, amelynek belsejét </a:t>
            </a:r>
            <a:r>
              <a:rPr lang="hu-HU" dirty="0" err="1" smtClean="0"/>
              <a:t>urán-dioxid-pasztillák</a:t>
            </a:r>
            <a:r>
              <a:rPr lang="hu-HU" dirty="0" smtClean="0"/>
              <a:t> töltik ki.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2050" name="Picture 2" descr="112"/>
          <p:cNvPicPr>
            <a:picLocks noChangeAspect="1" noChangeArrowheads="1"/>
          </p:cNvPicPr>
          <p:nvPr/>
        </p:nvPicPr>
        <p:blipFill>
          <a:blip r:embed="rId2" cstate="print"/>
          <a:srcRect l="31855" t="38371" r="48152"/>
          <a:stretch>
            <a:fillRect/>
          </a:stretch>
        </p:blipFill>
        <p:spPr bwMode="auto">
          <a:xfrm>
            <a:off x="971600" y="116632"/>
            <a:ext cx="1584176" cy="661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12"/>
          <p:cNvPicPr>
            <a:picLocks noChangeAspect="1" noChangeArrowheads="1"/>
          </p:cNvPicPr>
          <p:nvPr/>
        </p:nvPicPr>
        <p:blipFill>
          <a:blip r:embed="rId3" cstate="print"/>
          <a:srcRect l="19425" t="76220" r="69329"/>
          <a:stretch>
            <a:fillRect/>
          </a:stretch>
        </p:blipFill>
        <p:spPr bwMode="auto">
          <a:xfrm>
            <a:off x="2771800" y="3789040"/>
            <a:ext cx="864096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alra nyíl 7"/>
          <p:cNvSpPr/>
          <p:nvPr/>
        </p:nvSpPr>
        <p:spPr>
          <a:xfrm>
            <a:off x="3707904" y="4941168"/>
            <a:ext cx="432048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Atomreaktorok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36866" name="Picture 2" descr="http://cdn-4.a.imverlag.com/5101/600/isar_akw_atom_energie_atomkraftwerk/APA_Atomreaktor_in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924417" cy="3816424"/>
          </a:xfrm>
          <a:prstGeom prst="rect">
            <a:avLst/>
          </a:prstGeom>
          <a:noFill/>
        </p:spPr>
      </p:pic>
      <p:pic>
        <p:nvPicPr>
          <p:cNvPr id="36868" name="Picture 4" descr="http://atomenergiainfo.hu/wp-content/uploads/2013/03/kalinyin05-e1363870337797.jpg"/>
          <p:cNvPicPr>
            <a:picLocks noChangeAspect="1" noChangeArrowheads="1"/>
          </p:cNvPicPr>
          <p:nvPr/>
        </p:nvPicPr>
        <p:blipFill>
          <a:blip r:embed="rId3" cstate="print"/>
          <a:srcRect l="13022" r="9801"/>
          <a:stretch>
            <a:fillRect/>
          </a:stretch>
        </p:blipFill>
        <p:spPr bwMode="auto">
          <a:xfrm>
            <a:off x="4728921" y="1772816"/>
            <a:ext cx="441507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atomerőmű hűtőtornya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34818" name="Picture 2" descr="http://index.hu/cikkepek/0807/bulvar/nucl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88832" cy="5142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12"/>
          <p:cNvPicPr>
            <a:picLocks noChangeAspect="1" noChangeArrowheads="1"/>
          </p:cNvPicPr>
          <p:nvPr/>
        </p:nvPicPr>
        <p:blipFill>
          <a:blip r:embed="rId2" cstate="print"/>
          <a:srcRect l="51848" t="50356"/>
          <a:stretch>
            <a:fillRect/>
          </a:stretch>
        </p:blipFill>
        <p:spPr bwMode="auto">
          <a:xfrm>
            <a:off x="179512" y="1628800"/>
            <a:ext cx="3384376" cy="47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láncreakció mechanizmusa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853136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Abból a célból, hogy a gyors </a:t>
            </a:r>
            <a:r>
              <a:rPr lang="hu-HU" b="1" dirty="0" smtClean="0"/>
              <a:t>neutronok (1)</a:t>
            </a:r>
            <a:r>
              <a:rPr lang="hu-HU" dirty="0" smtClean="0"/>
              <a:t> részt vehessenek a hasadási </a:t>
            </a:r>
            <a:r>
              <a:rPr lang="hu-HU" dirty="0" smtClean="0"/>
              <a:t>reakcióban, először </a:t>
            </a:r>
            <a:r>
              <a:rPr lang="hu-HU" dirty="0" smtClean="0"/>
              <a:t>víz </a:t>
            </a:r>
            <a:r>
              <a:rPr lang="hu-HU" b="1" dirty="0" smtClean="0"/>
              <a:t>moderátorral (2)</a:t>
            </a:r>
            <a:r>
              <a:rPr lang="hu-HU" dirty="0" smtClean="0"/>
              <a:t> olyan sebességre fékezik le őket, hogy az </a:t>
            </a:r>
            <a:r>
              <a:rPr lang="hu-HU" b="1" dirty="0" smtClean="0"/>
              <a:t>uránatomok magjait (3) </a:t>
            </a:r>
            <a:r>
              <a:rPr lang="hu-HU" dirty="0" smtClean="0"/>
              <a:t>hasítani tudják.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smtClean="0"/>
              <a:t>atommag hasadási termékei nagy sebességgel szétrepülnek és az útjukba eső molekulákkal ütközve hőt termelnek. 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 smtClean="0"/>
              <a:t>maghasadásban </a:t>
            </a:r>
            <a:r>
              <a:rPr lang="hu-HU" b="1" dirty="0" smtClean="0"/>
              <a:t>gammasugárzás</a:t>
            </a:r>
            <a:r>
              <a:rPr lang="hu-HU" dirty="0" smtClean="0"/>
              <a:t> és két vagy három szabad </a:t>
            </a:r>
            <a:r>
              <a:rPr lang="hu-HU" b="1" dirty="0" smtClean="0"/>
              <a:t>neutron</a:t>
            </a:r>
            <a:r>
              <a:rPr lang="hu-HU" dirty="0" smtClean="0"/>
              <a:t> is keletkezik. </a:t>
            </a:r>
            <a:endParaRPr lang="hu-HU" dirty="0" smtClean="0"/>
          </a:p>
          <a:p>
            <a:r>
              <a:rPr lang="hu-HU" dirty="0" smtClean="0"/>
              <a:t>Néhány </a:t>
            </a:r>
            <a:r>
              <a:rPr lang="hu-HU" dirty="0" smtClean="0"/>
              <a:t>neutront a grafit </a:t>
            </a:r>
            <a:r>
              <a:rPr lang="hu-HU" dirty="0" err="1" smtClean="0"/>
              <a:t>szabályozórudak</a:t>
            </a:r>
            <a:r>
              <a:rPr lang="hu-HU" dirty="0" smtClean="0"/>
              <a:t> elnyelnek, míg mások </a:t>
            </a:r>
            <a:r>
              <a:rPr lang="hu-HU" b="1" dirty="0" smtClean="0"/>
              <a:t>további uránatomot (5)</a:t>
            </a:r>
            <a:r>
              <a:rPr lang="hu-HU" dirty="0" smtClean="0"/>
              <a:t> késztetnek hasadásra, és ezzel láncreakciót váltanak ki.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Atomreaktor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világ atomreaktorainak 70%-ában a hűtőközeg nagynyomású víz. </a:t>
            </a:r>
            <a:r>
              <a:rPr lang="hu-HU" dirty="0" smtClean="0"/>
              <a:t>Ezek </a:t>
            </a:r>
            <a:r>
              <a:rPr lang="hu-HU" dirty="0" smtClean="0"/>
              <a:t>a fentiek szerint működnek.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forralóvizes reaktorokban a hűtővíz közvetlenül hajtja a generátorokat: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/>
              <a:t>az </a:t>
            </a:r>
            <a:r>
              <a:rPr lang="hu-HU" dirty="0" smtClean="0"/>
              <a:t>ilyen reaktorok biztonságossága ezért igénytelenebbek tekinthető, mert szivárgás esetén a radioaktív izotópok közvetlenül a környezetbe jutnak.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Gyors neutronos tenyésztőreaktorok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="1" dirty="0" smtClean="0"/>
              <a:t>gyors neutronos tenyésztőreaktorok</a:t>
            </a:r>
            <a:r>
              <a:rPr lang="hu-HU" dirty="0" smtClean="0"/>
              <a:t>ban </a:t>
            </a:r>
            <a:r>
              <a:rPr lang="hu-HU" b="1" dirty="0" smtClean="0"/>
              <a:t>nincs moderátor </a:t>
            </a:r>
            <a:r>
              <a:rPr lang="hu-HU" dirty="0" smtClean="0"/>
              <a:t>és gyors neutronokat használnak a maghasadáshoz. </a:t>
            </a:r>
            <a:endParaRPr lang="hu-HU" dirty="0" smtClean="0"/>
          </a:p>
          <a:p>
            <a:r>
              <a:rPr lang="hu-HU" dirty="0" smtClean="0"/>
              <a:t>Üzemanyaguk </a:t>
            </a:r>
            <a:r>
              <a:rPr lang="hu-HU" b="1" dirty="0" smtClean="0"/>
              <a:t>urán</a:t>
            </a:r>
            <a:r>
              <a:rPr lang="hu-HU" dirty="0" smtClean="0"/>
              <a:t> és </a:t>
            </a:r>
            <a:r>
              <a:rPr lang="hu-HU" b="1" dirty="0" smtClean="0"/>
              <a:t>plutónium</a:t>
            </a:r>
            <a:r>
              <a:rPr lang="hu-HU" dirty="0" smtClean="0"/>
              <a:t> keveréke (a plutónium az U-238-izotóp).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reaktorzónát </a:t>
            </a:r>
            <a:r>
              <a:rPr lang="hu-HU" b="1" dirty="0" smtClean="0"/>
              <a:t>folyékony nátrium </a:t>
            </a:r>
            <a:r>
              <a:rPr lang="hu-HU" dirty="0" smtClean="0"/>
              <a:t>hűti.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Paksi </a:t>
            </a:r>
            <a:r>
              <a:rPr lang="hu-HU" dirty="0" smtClean="0"/>
              <a:t>A</a:t>
            </a:r>
            <a:r>
              <a:rPr lang="hu-HU" dirty="0" smtClean="0"/>
              <a:t>tomerőmű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</a:t>
            </a:r>
            <a:r>
              <a:rPr lang="hu-HU" b="1" dirty="0" smtClean="0"/>
              <a:t>P</a:t>
            </a:r>
            <a:r>
              <a:rPr lang="hu-HU" b="1" dirty="0" smtClean="0"/>
              <a:t>aksi </a:t>
            </a:r>
            <a:r>
              <a:rPr lang="hu-HU" b="1" dirty="0" smtClean="0"/>
              <a:t>Atomerőműben</a:t>
            </a:r>
            <a:r>
              <a:rPr lang="hu-HU" dirty="0" smtClean="0"/>
              <a:t> négy reaktorblokk üzemel. </a:t>
            </a:r>
            <a:endParaRPr lang="hu-HU" dirty="0" smtClean="0"/>
          </a:p>
          <a:p>
            <a:r>
              <a:rPr lang="hu-HU" dirty="0" smtClean="0"/>
              <a:t>Ezek </a:t>
            </a:r>
            <a:r>
              <a:rPr lang="hu-HU" dirty="0" smtClean="0"/>
              <a:t>szovjet tervezésű VVER-440/V-213 reaktorok, amelyek a </a:t>
            </a:r>
            <a:r>
              <a:rPr lang="hu-HU" b="1" dirty="0" err="1" smtClean="0"/>
              <a:t>nyomottvizes</a:t>
            </a:r>
            <a:r>
              <a:rPr lang="hu-HU" b="1" dirty="0" smtClean="0"/>
              <a:t> reaktortípus</a:t>
            </a:r>
            <a:r>
              <a:rPr lang="hu-HU" dirty="0" smtClean="0"/>
              <a:t>hoz tartoznak.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reaktorok névleges </a:t>
            </a:r>
            <a:r>
              <a:rPr lang="hu-HU" b="1" dirty="0" err="1" smtClean="0"/>
              <a:t>összhőteljesítménye</a:t>
            </a:r>
            <a:r>
              <a:rPr lang="hu-HU" b="1" dirty="0" smtClean="0"/>
              <a:t> 1375 MW</a:t>
            </a:r>
            <a:r>
              <a:rPr lang="hu-HU" dirty="0" smtClean="0"/>
              <a:t>, </a:t>
            </a:r>
            <a:r>
              <a:rPr lang="hu-HU" b="1" dirty="0" smtClean="0"/>
              <a:t>elektromos teljesítménye 440 MW</a:t>
            </a:r>
            <a:r>
              <a:rPr lang="hu-HU" dirty="0" smtClean="0"/>
              <a:t>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reaktorba helyezett üzemanyag tömege 42 tonna.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primerkörben uralkodó nyomás 123 bar.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Paksi atomerőmű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33794" name="Picture 2" descr="Forrás: MTI/Simó End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632848" cy="4973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Paksi atomerőmű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30722" name="Picture 2" descr="http://www.origo.hu/i/1205/20120524-paks-atomeromu-ujsagirok-alakja-tukrozod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20382" cy="4320480"/>
          </a:xfrm>
          <a:prstGeom prst="rect">
            <a:avLst/>
          </a:prstGeom>
          <a:noFill/>
        </p:spPr>
      </p:pic>
      <p:sp>
        <p:nvSpPr>
          <p:cNvPr id="6" name="Lekerekített téglalap feliratnak 5"/>
          <p:cNvSpPr/>
          <p:nvPr/>
        </p:nvSpPr>
        <p:spPr>
          <a:xfrm>
            <a:off x="467544" y="5661248"/>
            <a:ext cx="2592288" cy="864096"/>
          </a:xfrm>
          <a:prstGeom prst="wedgeRoundRectCallout">
            <a:avLst>
              <a:gd name="adj1" fmla="val 38861"/>
              <a:gd name="adj2" fmla="val -937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3-as és 4-es blokk vezérlőterme.</a:t>
            </a:r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Paksi atomerőmű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31746" name="Picture 2" descr="Forrás: MTI/Koszticsák Szilá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60840" cy="5040560"/>
          </a:xfrm>
          <a:prstGeom prst="rect">
            <a:avLst/>
          </a:prstGeom>
          <a:noFill/>
        </p:spPr>
      </p:pic>
      <p:sp>
        <p:nvSpPr>
          <p:cNvPr id="6" name="Lekerekített téglalap feliratnak 5"/>
          <p:cNvSpPr/>
          <p:nvPr/>
        </p:nvSpPr>
        <p:spPr>
          <a:xfrm>
            <a:off x="251520" y="5877272"/>
            <a:ext cx="2664296" cy="720080"/>
          </a:xfrm>
          <a:prstGeom prst="wedgeRoundRectCallout">
            <a:avLst>
              <a:gd name="adj1" fmla="val 38304"/>
              <a:gd name="adj2" fmla="val -762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1-es blokk üzemcsarnoka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Atomerőművek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fosszilis erőforrások (szén, kőolaj, földgáz) véges volta előtérbe helyezte az alternatív erőforrásokat, amelynek egyik kiemelkedő változata a </a:t>
            </a:r>
            <a:r>
              <a:rPr lang="hu-HU" b="1" dirty="0" smtClean="0"/>
              <a:t>nukleáris energia.</a:t>
            </a:r>
            <a:r>
              <a:rPr lang="hu-HU" dirty="0" smtClean="0"/>
              <a:t> 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771800" y="3861048"/>
          <a:ext cx="36004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Paksi atomerőmű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1026" name="Picture 2" descr="http://www.ujvaros.eu/wordpress/wp-content/uploads/2011/12/Karbantartas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416824" cy="4948414"/>
          </a:xfrm>
          <a:prstGeom prst="rect">
            <a:avLst/>
          </a:prstGeom>
          <a:noFill/>
        </p:spPr>
      </p:pic>
      <p:sp>
        <p:nvSpPr>
          <p:cNvPr id="6" name="Lekerekített téglalap feliratnak 5"/>
          <p:cNvSpPr/>
          <p:nvPr/>
        </p:nvSpPr>
        <p:spPr>
          <a:xfrm>
            <a:off x="323528" y="5589240"/>
            <a:ext cx="2664296" cy="792088"/>
          </a:xfrm>
          <a:prstGeom prst="wedgeRoundRectCallout">
            <a:avLst>
              <a:gd name="adj1" fmla="val 41125"/>
              <a:gd name="adj2" fmla="val -742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Gőzturbina karbantartás közben.</a:t>
            </a:r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Fúziós 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 maghasadáson alapuló reaktorok nagy problémája a </a:t>
            </a:r>
            <a:r>
              <a:rPr lang="hu-HU" b="1" dirty="0" smtClean="0"/>
              <a:t>radioaktív hulladék,</a:t>
            </a:r>
            <a:r>
              <a:rPr lang="hu-HU" dirty="0" smtClean="0"/>
              <a:t> illetve annak biztonságos tárolása. </a:t>
            </a:r>
            <a:endParaRPr lang="hu-HU" dirty="0" smtClean="0"/>
          </a:p>
          <a:p>
            <a:r>
              <a:rPr lang="hu-HU" dirty="0" smtClean="0"/>
              <a:t>Emiatt </a:t>
            </a:r>
            <a:r>
              <a:rPr lang="hu-HU" dirty="0" smtClean="0"/>
              <a:t>a tudósok </a:t>
            </a:r>
            <a:r>
              <a:rPr lang="hu-HU" b="1" dirty="0" smtClean="0"/>
              <a:t>fúziós reaktorokat</a:t>
            </a:r>
            <a:r>
              <a:rPr lang="hu-HU" dirty="0" smtClean="0"/>
              <a:t> próbálnak készíteni, amelyek egyáltalán nem vagy csak igen kis mennyiségben termelnének veszélyes hulladékot</a:t>
            </a:r>
            <a:r>
              <a:rPr lang="hu-HU" dirty="0" smtClean="0"/>
              <a:t>.</a:t>
            </a:r>
          </a:p>
          <a:p>
            <a:r>
              <a:rPr lang="hu-HU" b="1" dirty="0" smtClean="0"/>
              <a:t>A fúzió </a:t>
            </a:r>
            <a:r>
              <a:rPr lang="hu-HU" dirty="0" smtClean="0"/>
              <a:t>nem más, mint a tengervízben megtalálható </a:t>
            </a:r>
            <a:r>
              <a:rPr lang="hu-HU" b="1" dirty="0" smtClean="0"/>
              <a:t>deutérium- és a </a:t>
            </a:r>
            <a:r>
              <a:rPr lang="hu-HU" b="1" dirty="0" err="1" smtClean="0"/>
              <a:t>tríciumatomok</a:t>
            </a:r>
            <a:r>
              <a:rPr lang="hu-HU" b="1" dirty="0" smtClean="0"/>
              <a:t> egyesítése</a:t>
            </a:r>
            <a:r>
              <a:rPr lang="hu-HU" dirty="0" smtClean="0"/>
              <a:t>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két atom egyesülésekor nagy mennyiségű hő szabadul fel, amivel villamos energiát lehet termelni.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988840"/>
            <a:ext cx="487888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Fúziós 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</a:t>
            </a:r>
            <a:r>
              <a:rPr lang="hu-HU" b="1" dirty="0" smtClean="0"/>
              <a:t>deutérium- és </a:t>
            </a:r>
            <a:r>
              <a:rPr lang="hu-HU" b="1" dirty="0" err="1" smtClean="0"/>
              <a:t>tríciumatomok</a:t>
            </a:r>
            <a:r>
              <a:rPr lang="hu-HU" dirty="0" smtClean="0"/>
              <a:t> csak 100 millió °C hőmérsékleten egyesülnek. </a:t>
            </a:r>
            <a:endParaRPr lang="hu-HU" dirty="0" smtClean="0"/>
          </a:p>
          <a:p>
            <a:r>
              <a:rPr lang="hu-HU" dirty="0" smtClean="0"/>
              <a:t>Egyetlen </a:t>
            </a:r>
            <a:r>
              <a:rPr lang="hu-HU" dirty="0" smtClean="0"/>
              <a:t>ismert anyag sem képes kibírni ilyen hőmérsékletet, ezért a reakció csakis nagyon erős mágneses térben mehet végbe.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988840"/>
            <a:ext cx="487888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Fúziós reaktorok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70912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Ezt a teret egy fánk alakú betonfalba ágyazott tekercsekben folyó hatalmas áram hozza létre (113. ábra 2).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víz forralásához a hő által megolvasztott </a:t>
            </a:r>
            <a:r>
              <a:rPr lang="hu-HU" b="1" dirty="0" smtClean="0"/>
              <a:t>lítiumot</a:t>
            </a:r>
            <a:r>
              <a:rPr lang="hu-HU" dirty="0" smtClean="0"/>
              <a:t> áramoltatnak (113. ábra 3) csöveken keresztül. </a:t>
            </a:r>
          </a:p>
          <a:p>
            <a:r>
              <a:rPr lang="hu-HU" dirty="0" smtClean="0"/>
              <a:t>A </a:t>
            </a:r>
            <a:r>
              <a:rPr lang="hu-HU" dirty="0" smtClean="0"/>
              <a:t>keletkező gőz turbinát hajt, ez pedig forgatja az áramtermelő generátort.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Köszönöm figyelmüket!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Viszont látásra!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Atomerőművek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Atomerőművel először 1951-ben termeltek villamos energiát, amikor az Amerikai Egyesült Államokban az EBR-1 típusú kísérleti reaktort üzembe helyezték.</a:t>
            </a:r>
          </a:p>
          <a:p>
            <a:r>
              <a:rPr lang="hu-HU" dirty="0" smtClean="0"/>
              <a:t>Napjainkban több mint 400 atomerőmű üzemel a világon, ami a teljes energiafelhasználás 17…20%-á fedezi. 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Atomerőművek előnye és hátránya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atomerőművek nagyon hatékonyak:</a:t>
            </a:r>
          </a:p>
          <a:p>
            <a:pPr lvl="1"/>
            <a:r>
              <a:rPr lang="hu-HU" dirty="0" smtClean="0"/>
              <a:t>1 kg fűtőanyaggal annyi hőenergiát lehet termelni, mint 11800 hordó olaj vagy 3 millió kg kőszén elégetésével </a:t>
            </a:r>
          </a:p>
          <a:p>
            <a:r>
              <a:rPr lang="hu-HU" dirty="0" smtClean="0"/>
              <a:t>emellett „tiszta” is, de a </a:t>
            </a:r>
          </a:p>
          <a:p>
            <a:pPr lvl="1"/>
            <a:r>
              <a:rPr lang="hu-HU" dirty="0" smtClean="0"/>
              <a:t>biztonság problémája </a:t>
            </a:r>
          </a:p>
          <a:p>
            <a:pPr lvl="1"/>
            <a:r>
              <a:rPr lang="hu-HU" dirty="0" smtClean="0"/>
              <a:t>és a nagy beruházási költségek </a:t>
            </a:r>
          </a:p>
          <a:p>
            <a:pPr>
              <a:buNone/>
            </a:pPr>
            <a:r>
              <a:rPr lang="hu-HU" dirty="0" smtClean="0"/>
              <a:t>	sok országot a nukleáris programok átértékelésére késztettek.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atomerőművek működési elve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00200"/>
            <a:ext cx="8424936" cy="4709120"/>
          </a:xfrm>
        </p:spPr>
        <p:txBody>
          <a:bodyPr>
            <a:normAutofit/>
          </a:bodyPr>
          <a:lstStyle/>
          <a:p>
            <a:r>
              <a:rPr lang="hu-HU" dirty="0" smtClean="0"/>
              <a:t>Az atomerőművek sok tekintetben hasonló módon működnek, mint a hagyományos, szén-, olaj- vagy gáztüzelésű erőművek (lásd a következő dián). </a:t>
            </a:r>
          </a:p>
          <a:p>
            <a:r>
              <a:rPr lang="hu-HU" dirty="0" smtClean="0"/>
              <a:t>Minden esetben hőenergiát állítanak elő, ezzel nagy nyomású gőzt termelnek és a gőzzel villamos generátorokhoz csatlakozó turbinákat hajtanak meg. 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fosszilis hőerőmű és az atomerőmű működési vázlata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  <p:pic>
        <p:nvPicPr>
          <p:cNvPr id="1026" name="Picture 2" descr="109"/>
          <p:cNvPicPr>
            <a:picLocks noChangeAspect="1" noChangeArrowheads="1"/>
          </p:cNvPicPr>
          <p:nvPr/>
        </p:nvPicPr>
        <p:blipFill>
          <a:blip r:embed="rId2" cstate="print"/>
          <a:srcRect r="4879"/>
          <a:stretch>
            <a:fillRect/>
          </a:stretch>
        </p:blipFill>
        <p:spPr bwMode="auto">
          <a:xfrm>
            <a:off x="0" y="2060848"/>
            <a:ext cx="4211960" cy="356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10"/>
          <p:cNvPicPr>
            <a:picLocks noChangeAspect="1" noChangeArrowheads="1"/>
          </p:cNvPicPr>
          <p:nvPr/>
        </p:nvPicPr>
        <p:blipFill>
          <a:blip r:embed="rId3" cstate="print"/>
          <a:srcRect l="3769"/>
          <a:stretch>
            <a:fillRect/>
          </a:stretch>
        </p:blipFill>
        <p:spPr bwMode="auto">
          <a:xfrm>
            <a:off x="4534137" y="2132856"/>
            <a:ext cx="460986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kerekített téglalap feliratnak 6"/>
          <p:cNvSpPr/>
          <p:nvPr/>
        </p:nvSpPr>
        <p:spPr>
          <a:xfrm>
            <a:off x="611560" y="5877272"/>
            <a:ext cx="1872208" cy="432048"/>
          </a:xfrm>
          <a:prstGeom prst="wedgeRoundRectCallout">
            <a:avLst>
              <a:gd name="adj1" fmla="val 39339"/>
              <a:gd name="adj2" fmla="val -110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Fosszilis hőerőmű</a:t>
            </a:r>
            <a:endParaRPr lang="hu-HU" dirty="0"/>
          </a:p>
        </p:txBody>
      </p:sp>
      <p:sp>
        <p:nvSpPr>
          <p:cNvPr id="8" name="Lekerekített téglalap feliratnak 7"/>
          <p:cNvSpPr/>
          <p:nvPr/>
        </p:nvSpPr>
        <p:spPr>
          <a:xfrm>
            <a:off x="6084168" y="5877272"/>
            <a:ext cx="1872208" cy="432048"/>
          </a:xfrm>
          <a:prstGeom prst="wedgeRoundRectCallout">
            <a:avLst>
              <a:gd name="adj1" fmla="val 7780"/>
              <a:gd name="adj2" fmla="val -110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Atomerőmű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Atomerőművek tüzelőanyaga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Az atomerőművekben a hőt valamely instabil nehéz fém – leggyakrabban a </a:t>
            </a:r>
            <a:r>
              <a:rPr lang="hu-HU" b="1" dirty="0" smtClean="0"/>
              <a:t>235 tömegszámú uránizotóp</a:t>
            </a:r>
            <a:r>
              <a:rPr lang="hu-HU" dirty="0" smtClean="0"/>
              <a:t> – magjának hasadásakor felszabaduló energia biztosítja.</a:t>
            </a:r>
          </a:p>
          <a:p>
            <a:r>
              <a:rPr lang="hu-HU" dirty="0" smtClean="0"/>
              <a:t>Az urán a természetben számos ásványban előfordul. Legfontosabb érce az </a:t>
            </a:r>
            <a:r>
              <a:rPr lang="hu-HU" dirty="0" err="1" smtClean="0"/>
              <a:t>uranit</a:t>
            </a:r>
            <a:r>
              <a:rPr lang="hu-HU" dirty="0" smtClean="0"/>
              <a:t>, amelyet uránszurokérc néven is ismernek és sok országban bányásznak. </a:t>
            </a:r>
          </a:p>
          <a:p>
            <a:r>
              <a:rPr lang="hu-HU" dirty="0" smtClean="0"/>
              <a:t>Az ércet finom homokszerűvé őrlik, majd kémiai oldatokkal kezelik, amelynek során urán-oxidok keverékekből álló „sárga sütemény” keletkezik, amelynek csak 0,7 %-a U-235, a többi U-238-izotóp, ami nukleáris üzemanyagnak nem alkalmas.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Atomerőművek tüzelőanyagának előállítása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U-235 koncentrációja úgy növelhető, hogy az uránvegyületeket gázzá alakítják és nagy sebességgel centrifugálják (egyéb eljárások a gázdiffúzió és a gázfúvókás szeparáció) </a:t>
            </a:r>
            <a:r>
              <a:rPr lang="hu-HU" dirty="0" smtClean="0">
                <a:sym typeface="Wingdings" pitchFamily="2" charset="2"/>
              </a:rPr>
              <a:t> urándúsítás.</a:t>
            </a:r>
            <a:endParaRPr lang="hu-HU" dirty="0" smtClean="0"/>
          </a:p>
          <a:p>
            <a:r>
              <a:rPr lang="hu-HU" dirty="0" smtClean="0"/>
              <a:t>A nehezebb U-235-izotóp aránya 3%. </a:t>
            </a:r>
          </a:p>
          <a:p>
            <a:r>
              <a:rPr lang="hu-HU" dirty="0" smtClean="0"/>
              <a:t>Pasztillákat sajtolnak belőle, amelyeket henger alakú </a:t>
            </a:r>
            <a:r>
              <a:rPr lang="hu-HU" dirty="0" err="1" smtClean="0"/>
              <a:t>fűtőelemrudakba</a:t>
            </a:r>
            <a:r>
              <a:rPr lang="hu-HU" dirty="0" smtClean="0"/>
              <a:t> zárnak és reaktorokban hasznosítanak (Urán-dioxid).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Debreceni Egyetem Műszaki Kar</a:t>
            </a:r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1382</Words>
  <Application>Microsoft Office PowerPoint</Application>
  <PresentationFormat>Diavetítés a képernyőre (4:3 oldalarány)</PresentationFormat>
  <Paragraphs>153</Paragraphs>
  <Slides>34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ÁLTALÁNOS GÉPTAN</vt:lpstr>
      <vt:lpstr>13. Előadás  Nukleáris erőművek, Atomreaktorok</vt:lpstr>
      <vt:lpstr>Atomerőművek</vt:lpstr>
      <vt:lpstr>Atomerőművek</vt:lpstr>
      <vt:lpstr>Atomerőművek előnye és hátránya</vt:lpstr>
      <vt:lpstr>Az atomerőművek működési elve</vt:lpstr>
      <vt:lpstr>A fosszilis hőerőmű és az atomerőmű működési vázlata</vt:lpstr>
      <vt:lpstr>Atomerőművek tüzelőanyaga</vt:lpstr>
      <vt:lpstr>Atomerőművek tüzelőanyagának előállítása</vt:lpstr>
      <vt:lpstr>Radioaktivitás – a hasadási láncreakció hajtóereje</vt:lpstr>
      <vt:lpstr>Láncreakció-szabályozás</vt:lpstr>
      <vt:lpstr>Hasadásos láncreakció</vt:lpstr>
      <vt:lpstr>Szabályozatlan láncreakció végterméke</vt:lpstr>
      <vt:lpstr>Láncreakció-szabályozás</vt:lpstr>
      <vt:lpstr>15. dia</vt:lpstr>
      <vt:lpstr>16. dia</vt:lpstr>
      <vt:lpstr>17. dia</vt:lpstr>
      <vt:lpstr>18. dia</vt:lpstr>
      <vt:lpstr>A reaktortartály</vt:lpstr>
      <vt:lpstr>A tüzelőanyag-szerelvények</vt:lpstr>
      <vt:lpstr>Atomreaktorok</vt:lpstr>
      <vt:lpstr>Egy atomerőmű hűtőtornya</vt:lpstr>
      <vt:lpstr>A láncreakció mechanizmusa</vt:lpstr>
      <vt:lpstr>Atomreaktor típusok</vt:lpstr>
      <vt:lpstr>Gyors neutronos tenyésztőreaktorok</vt:lpstr>
      <vt:lpstr>A Paksi Atomerőmű</vt:lpstr>
      <vt:lpstr>Paksi atomerőmű</vt:lpstr>
      <vt:lpstr>Paksi atomerőmű</vt:lpstr>
      <vt:lpstr>Paksi atomerőmű</vt:lpstr>
      <vt:lpstr>Paksi atomerőmű</vt:lpstr>
      <vt:lpstr>Fúziós reaktorok</vt:lpstr>
      <vt:lpstr>Fúziós reaktorok</vt:lpstr>
      <vt:lpstr>Fúziós reaktorok</vt:lpstr>
      <vt:lpstr>34.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ÁLTALÁNOS GÉPTAN</dc:title>
  <dc:creator>Ibiza</dc:creator>
  <cp:lastModifiedBy>Ibiza</cp:lastModifiedBy>
  <cp:revision>97</cp:revision>
  <dcterms:created xsi:type="dcterms:W3CDTF">2013-10-05T13:32:36Z</dcterms:created>
  <dcterms:modified xsi:type="dcterms:W3CDTF">2013-10-08T12:11:18Z</dcterms:modified>
</cp:coreProperties>
</file>