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14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701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75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18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09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69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1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16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92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1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185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8F66-2B47-44AE-92A3-165B15496243}" type="datetimeFigureOut">
              <a:rPr lang="hu-HU" smtClean="0"/>
              <a:t>2017.11.29.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8E8E-FA27-4FAA-A7C5-DFD41C79DA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2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Siklócsapágyak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Az első siklócsapágyakat íjfúrók, fazekaskorongok, kocsikerekek csapágyazására használták.</a:t>
            </a:r>
          </a:p>
        </p:txBody>
      </p:sp>
    </p:spTree>
    <p:extLst>
      <p:ext uri="{BB962C8B-B14F-4D97-AF65-F5344CB8AC3E}">
        <p14:creationId xmlns:p14="http://schemas.microsoft.com/office/powerpoint/2010/main" val="3037192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hu-HU" b="1" dirty="0"/>
              <a:t>Műanyag siklócsapágyak</a:t>
            </a:r>
          </a:p>
          <a:p>
            <a:pPr fontAlgn="base"/>
            <a:r>
              <a:rPr lang="hu-HU" dirty="0"/>
              <a:t>Nagyon sokféle műanyagot használnak siklócsapágyak és más csúszó elemek készítésére. Közülük az adott feladat ellátására a legalkalmasabbat csak alapos vizsgálat alapján lehet kiválasztani, ahol figyelembe kell venni a mechanikai, hő- és vegyi terheléseket, a </a:t>
            </a:r>
            <a:r>
              <a:rPr lang="hu-HU" dirty="0" err="1"/>
              <a:t>tribológiai</a:t>
            </a:r>
            <a:r>
              <a:rPr lang="hu-HU" dirty="0"/>
              <a:t> rendszer jellemzőit, a gyártástechnológiát és a költségeket.</a:t>
            </a:r>
          </a:p>
          <a:p>
            <a:pPr fontAlgn="base"/>
            <a:r>
              <a:rPr lang="hu-HU" dirty="0"/>
              <a:t>Ma a gépiparban és műszeriparban elsősorban az alábbi műszaki műanyagokból készítenek siklócsapágyakat:</a:t>
            </a:r>
          </a:p>
          <a:p>
            <a:pPr fontAlgn="base"/>
            <a:r>
              <a:rPr lang="hu-HU" dirty="0"/>
              <a:t>poliamid (PA),</a:t>
            </a:r>
          </a:p>
          <a:p>
            <a:pPr fontAlgn="base"/>
            <a:r>
              <a:rPr lang="hu-HU" dirty="0" err="1"/>
              <a:t>polioximetilén</a:t>
            </a:r>
            <a:r>
              <a:rPr lang="hu-HU" dirty="0"/>
              <a:t> (POM) (</a:t>
            </a:r>
            <a:r>
              <a:rPr lang="hu-HU" dirty="0" err="1"/>
              <a:t>poliacetál</a:t>
            </a:r>
            <a:r>
              <a:rPr lang="hu-HU" dirty="0"/>
              <a:t>),</a:t>
            </a:r>
          </a:p>
          <a:p>
            <a:pPr fontAlgn="base"/>
            <a:r>
              <a:rPr lang="hu-HU" dirty="0"/>
              <a:t>nagysűrűségű polietilén (HDPE),</a:t>
            </a:r>
          </a:p>
          <a:p>
            <a:pPr fontAlgn="base"/>
            <a:r>
              <a:rPr lang="hu-HU" dirty="0" err="1"/>
              <a:t>polietiléntereftalát</a:t>
            </a:r>
            <a:r>
              <a:rPr lang="hu-HU" dirty="0"/>
              <a:t> (PETP),</a:t>
            </a:r>
          </a:p>
          <a:p>
            <a:pPr fontAlgn="base"/>
            <a:r>
              <a:rPr lang="hu-HU" dirty="0" err="1"/>
              <a:t>polibutiléntereftalát</a:t>
            </a:r>
            <a:r>
              <a:rPr lang="hu-HU" dirty="0"/>
              <a:t> (PBTP).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01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Magasabb üzemi hőmérsékleten is használhatók az alábbi anyagokból készült csapágyak:</a:t>
            </a:r>
          </a:p>
          <a:p>
            <a:pPr fontAlgn="base"/>
            <a:r>
              <a:rPr lang="hu-HU" dirty="0" err="1"/>
              <a:t>poliimid</a:t>
            </a:r>
            <a:r>
              <a:rPr lang="hu-HU" dirty="0"/>
              <a:t> (PI),</a:t>
            </a:r>
          </a:p>
          <a:p>
            <a:pPr fontAlgn="base"/>
            <a:r>
              <a:rPr lang="hu-HU" dirty="0" err="1"/>
              <a:t>poliamidimid</a:t>
            </a:r>
            <a:r>
              <a:rPr lang="hu-HU" dirty="0"/>
              <a:t> (PAI)</a:t>
            </a:r>
          </a:p>
          <a:p>
            <a:pPr fontAlgn="base"/>
            <a:r>
              <a:rPr lang="hu-HU" dirty="0" err="1"/>
              <a:t>politetrafluoretilén</a:t>
            </a:r>
            <a:r>
              <a:rPr lang="hu-HU" dirty="0"/>
              <a:t> (PTFE),</a:t>
            </a:r>
          </a:p>
          <a:p>
            <a:pPr fontAlgn="base"/>
            <a:r>
              <a:rPr lang="hu-HU" dirty="0" err="1"/>
              <a:t>poliéteréterketon</a:t>
            </a:r>
            <a:r>
              <a:rPr lang="hu-HU" dirty="0"/>
              <a:t> (PEEK),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339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A fémekkel szemben a műanyag siklócsapágyak előnyösek, mert</a:t>
            </a:r>
          </a:p>
          <a:p>
            <a:pPr fontAlgn="base"/>
            <a:r>
              <a:rPr lang="hu-HU" dirty="0"/>
              <a:t>könnyűek (kicsi a sűrűségük),</a:t>
            </a:r>
          </a:p>
          <a:p>
            <a:pPr fontAlgn="base"/>
            <a:r>
              <a:rPr lang="hu-HU" dirty="0"/>
              <a:t>szennyezésre, élen futásra kevésbé érzékenyek,</a:t>
            </a:r>
          </a:p>
          <a:p>
            <a:pPr fontAlgn="base"/>
            <a:r>
              <a:rPr lang="hu-HU" dirty="0"/>
              <a:t>korrózióállók, vegyszerállók,</a:t>
            </a:r>
          </a:p>
          <a:p>
            <a:pPr fontAlgn="base"/>
            <a:r>
              <a:rPr lang="hu-HU" dirty="0"/>
              <a:t>villamos szigetelők,</a:t>
            </a:r>
          </a:p>
          <a:p>
            <a:pPr fontAlgn="base"/>
            <a:r>
              <a:rPr lang="hu-HU" dirty="0"/>
              <a:t>jól csillapítanak,</a:t>
            </a:r>
          </a:p>
          <a:p>
            <a:pPr fontAlgn="base"/>
            <a:r>
              <a:rPr lang="hu-HU" dirty="0"/>
              <a:t>egyszerűen és olcsón gyárthatók a bonyolult alakú darabok is,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582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hu-HU" dirty="0"/>
              <a:t>de hátrányuk:</a:t>
            </a:r>
          </a:p>
          <a:p>
            <a:pPr fontAlgn="base"/>
            <a:r>
              <a:rPr lang="hu-HU" dirty="0"/>
              <a:t>a kis szilárdság,</a:t>
            </a:r>
          </a:p>
          <a:p>
            <a:pPr fontAlgn="base"/>
            <a:r>
              <a:rPr lang="hu-HU" dirty="0"/>
              <a:t>a kis merevség,</a:t>
            </a:r>
          </a:p>
          <a:p>
            <a:pPr fontAlgn="base"/>
            <a:r>
              <a:rPr lang="hu-HU" dirty="0"/>
              <a:t>a vetemedés,</a:t>
            </a:r>
          </a:p>
          <a:p>
            <a:pPr fontAlgn="base"/>
            <a:r>
              <a:rPr lang="hu-HU" dirty="0"/>
              <a:t>kúszás,</a:t>
            </a:r>
          </a:p>
          <a:p>
            <a:pPr fontAlgn="base"/>
            <a:r>
              <a:rPr lang="hu-HU" dirty="0"/>
              <a:t>a feszültségrelaxáció,</a:t>
            </a:r>
          </a:p>
          <a:p>
            <a:pPr fontAlgn="base"/>
            <a:r>
              <a:rPr lang="hu-HU" dirty="0"/>
              <a:t>a rossz hővezető képesség,</a:t>
            </a:r>
          </a:p>
          <a:p>
            <a:pPr fontAlgn="base"/>
            <a:r>
              <a:rPr lang="hu-HU" dirty="0"/>
              <a:t>a nagy hőtágulás,</a:t>
            </a:r>
          </a:p>
          <a:p>
            <a:pPr fontAlgn="base"/>
            <a:r>
              <a:rPr lang="hu-HU" dirty="0"/>
              <a:t>az alacsony megengedett üzemi hőmérséklet</a:t>
            </a:r>
          </a:p>
          <a:p>
            <a:pPr fontAlgn="base"/>
            <a:r>
              <a:rPr lang="hu-HU" dirty="0"/>
              <a:t>tulajdonságaikat a környező közeg megváltoztathatja.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02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://www.tankonyvtar.hu/hu/tartalom/tamop425/2011_0001_521_Gepelemek/kep/33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28" y="1825625"/>
            <a:ext cx="511394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http://www.tankonyvtar.hu/hu/tartalom/tamop425/2011_0001_521_Gepelemek/kep/34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1834054"/>
            <a:ext cx="5430008" cy="43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97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ttp://www.tankonyvtar.hu/hu/tartalom/tamop425/2011_0001_521_Gepelemek/kep/36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3082003"/>
            <a:ext cx="5430008" cy="183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2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 Egyszerű műanyag csapágyperselyek beépítése</a:t>
            </a:r>
            <a:endParaRPr lang="hu-HU" dirty="0"/>
          </a:p>
        </p:txBody>
      </p:sp>
      <p:pic>
        <p:nvPicPr>
          <p:cNvPr id="4098" name="Picture 2" descr="kepek/385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1857870"/>
            <a:ext cx="5430008" cy="428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718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 Egyszerű műanyag csapágyperselyek beépítése</a:t>
            </a:r>
            <a:endParaRPr lang="hu-HU" dirty="0"/>
          </a:p>
        </p:txBody>
      </p:sp>
      <p:pic>
        <p:nvPicPr>
          <p:cNvPr id="5122" name="Picture 2" descr="kepek/38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2310370"/>
            <a:ext cx="5430008" cy="338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695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Vékony műanyag futófelületű fém csapágypersely</a:t>
            </a:r>
            <a:endParaRPr lang="hu-HU" dirty="0"/>
          </a:p>
        </p:txBody>
      </p:sp>
      <p:pic>
        <p:nvPicPr>
          <p:cNvPr id="6146" name="Picture 2" descr="kepek/38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2153186"/>
            <a:ext cx="5430008" cy="369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6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A terhelés iránya szerint megkülönböztetnek:</a:t>
            </a:r>
          </a:p>
          <a:p>
            <a:pPr fontAlgn="base"/>
            <a:r>
              <a:rPr lang="hu-HU" dirty="0"/>
              <a:t>radiális csapágyakat (rendszerint hengeres furatú, vagy szegmens csapágyak), amelyek csak radiális erők felvételére alkalmasak,</a:t>
            </a:r>
          </a:p>
          <a:p>
            <a:pPr fontAlgn="base"/>
            <a:r>
              <a:rPr lang="hu-HU" dirty="0"/>
              <a:t>axiális csapágyakat (rendszerint sík felületű vagy sarus csapágyak), amelyek csak axiális erők felvételére alkalmasak,</a:t>
            </a:r>
          </a:p>
          <a:p>
            <a:pPr fontAlgn="base"/>
            <a:r>
              <a:rPr lang="hu-HU" dirty="0"/>
              <a:t>radiális-axiális csapágyakat (pl. gömb vagy kúp felületű csapágyak), amelyek egyidejűleg radiális és axiális erők felvételére is szolgálnak.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Önkenő ón-bronz csapágyperselyek szilárd kenőanyag betétekkel</a:t>
            </a:r>
            <a:endParaRPr lang="hu-HU" dirty="0"/>
          </a:p>
        </p:txBody>
      </p:sp>
      <p:pic>
        <p:nvPicPr>
          <p:cNvPr id="7170" name="Picture 2" descr="kepek/38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20" y="1825625"/>
            <a:ext cx="503095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047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hu-HU" b="1" dirty="0" err="1"/>
              <a:t>Szinterbronz</a:t>
            </a:r>
            <a:r>
              <a:rPr lang="hu-HU" b="1" dirty="0"/>
              <a:t> csapágyperselyek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8194" name="Picture 2" descr="kepek/38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3353503"/>
            <a:ext cx="5430008" cy="129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440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hu-HU" b="1" dirty="0"/>
              <a:t>A hidrodinamikai kenés alapjai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a kenőanyag viszkozitása állandó,</a:t>
            </a:r>
          </a:p>
          <a:p>
            <a:pPr fontAlgn="base"/>
            <a:r>
              <a:rPr lang="hu-HU" dirty="0"/>
              <a:t>a súrlódási </a:t>
            </a:r>
            <a:r>
              <a:rPr lang="hu-HU" dirty="0" err="1"/>
              <a:t>erőkhöz</a:t>
            </a:r>
            <a:r>
              <a:rPr lang="hu-HU" dirty="0"/>
              <a:t> képest a </a:t>
            </a:r>
            <a:r>
              <a:rPr lang="hu-HU" dirty="0" err="1"/>
              <a:t>tömegerők</a:t>
            </a:r>
            <a:r>
              <a:rPr lang="hu-HU" dirty="0"/>
              <a:t> elhanyagolhatók,</a:t>
            </a:r>
          </a:p>
          <a:p>
            <a:pPr fontAlgn="base"/>
            <a:r>
              <a:rPr lang="hu-HU" dirty="0"/>
              <a:t>a súrlódó felületek tökéletesen merevek és simák,</a:t>
            </a:r>
          </a:p>
          <a:p>
            <a:pPr fontAlgn="base"/>
            <a:r>
              <a:rPr lang="hu-HU" dirty="0"/>
              <a:t>a kenőfilm vastagsága a súrlódó felületek méreteihez képest nagyon kicsi,</a:t>
            </a:r>
          </a:p>
          <a:p>
            <a:pPr fontAlgn="base"/>
            <a:r>
              <a:rPr lang="hu-HU" dirty="0"/>
              <a:t>a kenőfilmvastagság irányában nincs kenőanyag-áramlás,</a:t>
            </a:r>
          </a:p>
          <a:p>
            <a:pPr fontAlgn="base"/>
            <a:r>
              <a:rPr lang="hu-HU" dirty="0"/>
              <a:t>a kenőfilm vastagsága mentén a kenőanyag nyomása nem változik,</a:t>
            </a:r>
          </a:p>
          <a:p>
            <a:pPr fontAlgn="base"/>
            <a:r>
              <a:rPr lang="hu-HU" dirty="0"/>
              <a:t>a kenőrés vastagságának változása a súrlódó felület mentén </a:t>
            </a:r>
            <a:r>
              <a:rPr lang="hu-HU" dirty="0" err="1"/>
              <a:t>kics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178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Hidrodinamikai nyomás eloszlása radiális csapágyban</a:t>
            </a:r>
            <a:endParaRPr lang="hu-HU" dirty="0"/>
          </a:p>
        </p:txBody>
      </p:sp>
      <p:pic>
        <p:nvPicPr>
          <p:cNvPr id="9219" name="Picture 3" descr="kepek/3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429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1981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80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Hidrodinamikai nyomás kialakulása több hordozófelületű, radiális csapágyakban</a:t>
            </a:r>
            <a:endParaRPr lang="hu-HU" dirty="0"/>
          </a:p>
        </p:txBody>
      </p:sp>
      <p:pic>
        <p:nvPicPr>
          <p:cNvPr id="10242" name="Picture 2" descr="kepek/39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75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hu-HU" b="1" dirty="0"/>
              <a:t>Axiális csapágyak kenéselmélete</a:t>
            </a:r>
          </a:p>
        </p:txBody>
      </p:sp>
      <p:pic>
        <p:nvPicPr>
          <p:cNvPr id="11266" name="Picture 2" descr="kepek/39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2839082"/>
            <a:ext cx="5430008" cy="232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45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5950" y="288925"/>
            <a:ext cx="10515600" cy="1325563"/>
          </a:xfrm>
        </p:spPr>
        <p:txBody>
          <a:bodyPr/>
          <a:lstStyle/>
          <a:p>
            <a:r>
              <a:rPr lang="hu-HU" b="1" dirty="0"/>
              <a:t> Egyszerű, nem osztott csapágy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44500" y="1819276"/>
            <a:ext cx="10515600" cy="4351338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12291" name="Picture 3" descr="kepek/3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894807"/>
            <a:ext cx="54292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4500" y="1054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u-HU" alt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9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Laza kenőgyűrűs, osztott siklócsapágy</a:t>
            </a:r>
            <a:endParaRPr lang="hu-HU" dirty="0"/>
          </a:p>
        </p:txBody>
      </p:sp>
      <p:pic>
        <p:nvPicPr>
          <p:cNvPr id="13314" name="Picture 2" descr="kepek/4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2710476"/>
            <a:ext cx="5430008" cy="258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799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csapátmérő és a csapágypersely-szélesség meghatározása</a:t>
            </a:r>
            <a:endParaRPr lang="hu-HU" dirty="0"/>
          </a:p>
        </p:txBody>
      </p:sp>
      <p:pic>
        <p:nvPicPr>
          <p:cNvPr id="14338" name="Picture 2" descr="http://www.tankonyvtar.hu/hu/tartalom/tamop425/2011_0001_521_Gepelemek/kep/38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996" y="2315133"/>
            <a:ext cx="5430008" cy="337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236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440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Rendeltetésük szerint vannak:</a:t>
            </a:r>
          </a:p>
          <a:p>
            <a:pPr fontAlgn="base"/>
            <a:r>
              <a:rPr lang="hu-HU" dirty="0"/>
              <a:t>turbinacsapágyak,</a:t>
            </a:r>
          </a:p>
          <a:p>
            <a:pPr fontAlgn="base"/>
            <a:r>
              <a:rPr lang="hu-HU" dirty="0"/>
              <a:t>motorcsapágyak,</a:t>
            </a:r>
          </a:p>
          <a:p>
            <a:pPr fontAlgn="base"/>
            <a:r>
              <a:rPr lang="hu-HU" dirty="0"/>
              <a:t>hajtóműcsapágyak,</a:t>
            </a:r>
          </a:p>
          <a:p>
            <a:pPr fontAlgn="base"/>
            <a:r>
              <a:rPr lang="hu-HU" dirty="0"/>
              <a:t>hengerműcsapágyak,</a:t>
            </a:r>
          </a:p>
          <a:p>
            <a:pPr fontAlgn="base"/>
            <a:r>
              <a:rPr lang="hu-HU" dirty="0"/>
              <a:t>szerszámgéporsó-csapágyak,</a:t>
            </a:r>
          </a:p>
          <a:p>
            <a:pPr fontAlgn="base"/>
            <a:r>
              <a:rPr lang="hu-HU" dirty="0"/>
              <a:t>műszercsapágyak 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670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u-HU" dirty="0"/>
              <a:t>Anyaguk szerint a siklócsapágyak:</a:t>
            </a:r>
          </a:p>
          <a:p>
            <a:pPr fontAlgn="base"/>
            <a:r>
              <a:rPr lang="hu-HU" dirty="0"/>
              <a:t>tömör fém csapágyak,</a:t>
            </a:r>
          </a:p>
          <a:p>
            <a:pPr fontAlgn="base"/>
            <a:r>
              <a:rPr lang="hu-HU" dirty="0"/>
              <a:t>csapágyfém bélésű csapágyak,</a:t>
            </a:r>
          </a:p>
          <a:p>
            <a:pPr fontAlgn="base"/>
            <a:r>
              <a:rPr lang="hu-HU" dirty="0"/>
              <a:t>többrétegű fém csapágyak,</a:t>
            </a:r>
          </a:p>
          <a:p>
            <a:pPr fontAlgn="base"/>
            <a:r>
              <a:rPr lang="hu-HU" dirty="0"/>
              <a:t>műanyag csapágyak,</a:t>
            </a:r>
          </a:p>
          <a:p>
            <a:pPr fontAlgn="base"/>
            <a:r>
              <a:rPr lang="hu-HU" dirty="0" err="1"/>
              <a:t>szinterfém</a:t>
            </a:r>
            <a:r>
              <a:rPr lang="hu-HU" dirty="0"/>
              <a:t> csapágyak,</a:t>
            </a:r>
          </a:p>
          <a:p>
            <a:pPr fontAlgn="base"/>
            <a:r>
              <a:rPr lang="hu-HU" dirty="0"/>
              <a:t>műszén csapágyak,</a:t>
            </a:r>
          </a:p>
          <a:p>
            <a:pPr fontAlgn="base"/>
            <a:r>
              <a:rPr lang="hu-HU" dirty="0"/>
              <a:t>kompozit csapágyak,</a:t>
            </a:r>
          </a:p>
          <a:p>
            <a:pPr fontAlgn="base"/>
            <a:r>
              <a:rPr lang="hu-HU" dirty="0"/>
              <a:t>műanyag vagy kompozit futófelületű, fém csapágyak.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441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A csúszó elemek kialakítása szerint vannak:</a:t>
            </a:r>
          </a:p>
          <a:p>
            <a:pPr fontAlgn="base"/>
            <a:r>
              <a:rPr lang="hu-HU" dirty="0"/>
              <a:t>hengeres csapágyak,</a:t>
            </a:r>
          </a:p>
          <a:p>
            <a:pPr fontAlgn="base"/>
            <a:r>
              <a:rPr lang="hu-HU" dirty="0"/>
              <a:t>kúpos csapágyak,</a:t>
            </a:r>
          </a:p>
          <a:p>
            <a:pPr fontAlgn="base"/>
            <a:r>
              <a:rPr lang="hu-HU" dirty="0"/>
              <a:t>gömb csapágyak,</a:t>
            </a:r>
          </a:p>
          <a:p>
            <a:pPr fontAlgn="base"/>
            <a:r>
              <a:rPr lang="hu-HU" dirty="0"/>
              <a:t>több hordozófelületű csapágyak,</a:t>
            </a:r>
          </a:p>
          <a:p>
            <a:pPr fontAlgn="base"/>
            <a:r>
              <a:rPr lang="hu-HU" dirty="0"/>
              <a:t>merev sarus csapágyak,</a:t>
            </a:r>
          </a:p>
          <a:p>
            <a:pPr fontAlgn="base"/>
            <a:r>
              <a:rPr lang="hu-HU" dirty="0"/>
              <a:t>beállósarus csapágyak,</a:t>
            </a:r>
          </a:p>
          <a:p>
            <a:pPr fontAlgn="base"/>
            <a:r>
              <a:rPr lang="hu-HU" dirty="0"/>
              <a:t>fólia csapágyak.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13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A kenési körülményektől függően is </a:t>
            </a:r>
            <a:r>
              <a:rPr lang="hu-HU" dirty="0" err="1"/>
              <a:t>megkülönböztethetők</a:t>
            </a:r>
            <a:r>
              <a:rPr lang="hu-HU" dirty="0"/>
              <a:t> a siklócsapágyak, pl.</a:t>
            </a:r>
          </a:p>
          <a:p>
            <a:pPr fontAlgn="base"/>
            <a:r>
              <a:rPr lang="hu-HU" dirty="0"/>
              <a:t>száraz (nem kent) csapágyak,</a:t>
            </a:r>
          </a:p>
          <a:p>
            <a:pPr fontAlgn="base"/>
            <a:r>
              <a:rPr lang="hu-HU" dirty="0"/>
              <a:t>egyszer kent csapágyak,</a:t>
            </a:r>
          </a:p>
          <a:p>
            <a:pPr fontAlgn="base"/>
            <a:r>
              <a:rPr lang="hu-HU" dirty="0"/>
              <a:t>szakaszosan kent csapágyak,</a:t>
            </a:r>
          </a:p>
          <a:p>
            <a:pPr fontAlgn="base"/>
            <a:r>
              <a:rPr lang="hu-HU" dirty="0"/>
              <a:t>hidrodinamikus kenésű csapágyak,</a:t>
            </a:r>
          </a:p>
          <a:p>
            <a:pPr fontAlgn="base"/>
            <a:r>
              <a:rPr lang="hu-HU" dirty="0"/>
              <a:t>hidrosztatikus kenésű csapágyak,</a:t>
            </a:r>
          </a:p>
          <a:p>
            <a:pPr fontAlgn="base"/>
            <a:r>
              <a:rPr lang="hu-HU" dirty="0"/>
              <a:t>légcsapágyak.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240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hu-HU" dirty="0"/>
              <a:t>A siklócsapágyak a gördülőcsapágyakkal szemben sokszor előnyösebbek, mert:</a:t>
            </a:r>
          </a:p>
          <a:p>
            <a:pPr fontAlgn="base"/>
            <a:r>
              <a:rPr lang="hu-HU" dirty="0"/>
              <a:t>csendesebbek, a lökéseket, lengéseket csillapítják,</a:t>
            </a:r>
          </a:p>
          <a:p>
            <a:pPr fontAlgn="base"/>
            <a:r>
              <a:rPr lang="hu-HU" dirty="0"/>
              <a:t>szerkezetük, gyártásuk egyszerűbb,</a:t>
            </a:r>
          </a:p>
          <a:p>
            <a:pPr fontAlgn="base"/>
            <a:r>
              <a:rPr lang="hu-HU" dirty="0"/>
              <a:t>főleg a nagyobb méretűek olcsóbbak,</a:t>
            </a:r>
          </a:p>
          <a:p>
            <a:pPr fontAlgn="base"/>
            <a:r>
              <a:rPr lang="hu-HU" dirty="0"/>
              <a:t>oszthatók, könnyen szerelhetők,</a:t>
            </a:r>
          </a:p>
          <a:p>
            <a:pPr fontAlgn="base"/>
            <a:r>
              <a:rPr lang="hu-HU" dirty="0"/>
              <a:t>radiális helyigényük kicsi,</a:t>
            </a:r>
          </a:p>
          <a:p>
            <a:pPr fontAlgn="base"/>
            <a:r>
              <a:rPr lang="hu-HU" dirty="0"/>
              <a:t>kialakításuk a szerkezethez igazodhat,</a:t>
            </a:r>
          </a:p>
          <a:p>
            <a:pPr fontAlgn="base"/>
            <a:r>
              <a:rPr lang="hu-HU" dirty="0"/>
              <a:t>teherbírásuk nagyobb lehet,</a:t>
            </a:r>
          </a:p>
          <a:p>
            <a:pPr fontAlgn="base"/>
            <a:r>
              <a:rPr lang="hu-HU" dirty="0"/>
              <a:t>nagyobb fordulatszámon üzemelhetnek,</a:t>
            </a:r>
          </a:p>
          <a:p>
            <a:pPr fontAlgn="base"/>
            <a:r>
              <a:rPr lang="hu-HU" dirty="0"/>
              <a:t>szennyezésre kevésbé érzékenyek.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569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u-HU" dirty="0"/>
              <a:t>Ugyanakkor több hátrányuk is van:</a:t>
            </a:r>
          </a:p>
          <a:p>
            <a:pPr fontAlgn="base"/>
            <a:r>
              <a:rPr lang="hu-HU" dirty="0"/>
              <a:t>súrlódásuk rendszerint nagyobb,</a:t>
            </a:r>
          </a:p>
          <a:p>
            <a:pPr fontAlgn="base"/>
            <a:r>
              <a:rPr lang="hu-HU" dirty="0"/>
              <a:t>kopnak, ami rontja a szerkezet működőképességét, csökkenti élettartamukat,</a:t>
            </a:r>
          </a:p>
          <a:p>
            <a:pPr fontAlgn="base"/>
            <a:r>
              <a:rPr lang="hu-HU" dirty="0"/>
              <a:t>a folyadéksúrlódási állapot fenntartása folyamatos kenőanyag-ellátást, karbantartást igényel, ami többlet költséget okoz,</a:t>
            </a:r>
          </a:p>
          <a:p>
            <a:pPr fontAlgn="base"/>
            <a:r>
              <a:rPr lang="hu-HU" dirty="0"/>
              <a:t>a kenési elégtelenség gyors meghibásodáshoz vezethet,</a:t>
            </a:r>
          </a:p>
          <a:p>
            <a:pPr fontAlgn="base"/>
            <a:r>
              <a:rPr lang="hu-HU" dirty="0"/>
              <a:t>a siklócsapágyakat egyes területeken be kell járatni.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144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hu-HU" dirty="0"/>
              <a:t>Siklócsapágyakat gyakran építenek be olyan szerkezetekbe, ahol nincs lehetőség vagy szükség a súrlódó felületek kenésére, mert:</a:t>
            </a:r>
          </a:p>
          <a:p>
            <a:pPr fontAlgn="base"/>
            <a:r>
              <a:rPr lang="hu-HU" dirty="0"/>
              <a:t>kenőanyag nem áll rendelkezésre,</a:t>
            </a:r>
          </a:p>
          <a:p>
            <a:pPr fontAlgn="base"/>
            <a:r>
              <a:rPr lang="hu-HU" dirty="0"/>
              <a:t>a kenőanyag szennyezi a környezetet,</a:t>
            </a:r>
          </a:p>
          <a:p>
            <a:pPr fontAlgn="base"/>
            <a:r>
              <a:rPr lang="hu-HU" dirty="0"/>
              <a:t>túl magas vagy túl alacsony a hőmérséklet, ami a kenőanyag hatékonyságát csökkenti,</a:t>
            </a:r>
          </a:p>
          <a:p>
            <a:pPr fontAlgn="base"/>
            <a:r>
              <a:rPr lang="hu-HU" dirty="0"/>
              <a:t>a környező közeg korróziót okoz, és kedvezőtlenül befolyásolja a kenőanyag viselkedését,</a:t>
            </a:r>
          </a:p>
          <a:p>
            <a:pPr fontAlgn="base"/>
            <a:r>
              <a:rPr lang="hu-HU" dirty="0"/>
              <a:t>karbantartásmentes ágyazásra van szükség,</a:t>
            </a:r>
          </a:p>
          <a:p>
            <a:pPr fontAlgn="base"/>
            <a:r>
              <a:rPr lang="hu-HU" dirty="0"/>
              <a:t>nagyon kicsi a terhelés és a sebesség, nincs szükség kenésre 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128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671</Words>
  <Application>Microsoft Office PowerPoint</Application>
  <PresentationFormat>Szélesvásznú</PresentationFormat>
  <Paragraphs>111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Office-téma</vt:lpstr>
      <vt:lpstr>Siklócsapágyak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 Egyszerű műanyag csapágyperselyek beépítése</vt:lpstr>
      <vt:lpstr> Egyszerű műanyag csapágyperselyek beépítése</vt:lpstr>
      <vt:lpstr>Vékony műanyag futófelületű fém csapágypersely</vt:lpstr>
      <vt:lpstr>Önkenő ón-bronz csapágyperselyek szilárd kenőanyag betétekkel</vt:lpstr>
      <vt:lpstr>Szinterbronz csapágyperselyek  </vt:lpstr>
      <vt:lpstr>A hidrodinamikai kenés alapjai</vt:lpstr>
      <vt:lpstr>Hidrodinamikai nyomás eloszlása radiális csapágyban</vt:lpstr>
      <vt:lpstr>Hidrodinamikai nyomás kialakulása több hordozófelületű, radiális csapágyakban</vt:lpstr>
      <vt:lpstr>Axiális csapágyak kenéselmélete</vt:lpstr>
      <vt:lpstr> Egyszerű, nem osztott csapágy</vt:lpstr>
      <vt:lpstr>Laza kenőgyűrűs, osztott siklócsapágy</vt:lpstr>
      <vt:lpstr>A csapátmérő és a csapágypersely-szélesség meghatározása</vt:lpstr>
      <vt:lpstr>PowerPoint-bemutató</vt:lpstr>
    </vt:vector>
  </TitlesOfParts>
  <Company>PTE MIK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Siklócsapágyak</dc:title>
  <dc:creator>GMTSZ-04</dc:creator>
  <cp:lastModifiedBy>GMTSZ-04</cp:lastModifiedBy>
  <cp:revision>5</cp:revision>
  <dcterms:created xsi:type="dcterms:W3CDTF">2017-11-29T07:36:11Z</dcterms:created>
  <dcterms:modified xsi:type="dcterms:W3CDTF">2017-11-29T08:09:01Z</dcterms:modified>
</cp:coreProperties>
</file>