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503" r:id="rId3"/>
    <p:sldId id="504" r:id="rId4"/>
    <p:sldId id="544" r:id="rId5"/>
    <p:sldId id="545" r:id="rId6"/>
    <p:sldId id="546" r:id="rId7"/>
    <p:sldId id="547" r:id="rId8"/>
    <p:sldId id="505" r:id="rId9"/>
    <p:sldId id="506" r:id="rId10"/>
    <p:sldId id="507" r:id="rId11"/>
    <p:sldId id="508" r:id="rId12"/>
    <p:sldId id="513" r:id="rId13"/>
    <p:sldId id="514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8" r:id="rId38"/>
    <p:sldId id="540" r:id="rId39"/>
    <p:sldId id="541" r:id="rId40"/>
    <p:sldId id="542" r:id="rId41"/>
    <p:sldId id="543" r:id="rId42"/>
  </p:sldIdLst>
  <p:sldSz cx="9144000" cy="6858000" type="screen4x3"/>
  <p:notesSz cx="6781800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5161" autoAdjust="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 varScale="1">
        <p:scale>
          <a:sx n="55" d="100"/>
          <a:sy n="55" d="100"/>
        </p:scale>
        <p:origin x="-2580" y="-96"/>
      </p:cViewPr>
      <p:guideLst>
        <p:guide orient="horz" pos="3126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8CA3A-520B-4B1B-BA58-B815A07EB0A4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37D1-2526-4A4C-B27A-0FA0A1CD9E9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6991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9660-1999-4051-B60B-70FADA02ED74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9D91F-ECD6-4D9C-91F2-DB03FFFD6E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1492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6518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224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327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327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268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92037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743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1952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195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1033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5369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5369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9186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3585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627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35218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5502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5502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1414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5944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5944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5944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4148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92997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1825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80862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9101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25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2316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24587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231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794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203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304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9D91F-ECD6-4D9C-91F2-DB03FFFD6E3C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002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8643735-C746-4DD4-A980-075EB6256068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3BD2-0ED1-4A0C-8C0B-D422F91694A4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1641-9CDE-4150-B90F-4C3BDC432C22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Háromszög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CF2D-5548-4DD9-81AD-FCF36A55E390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FA1758C-9F0A-4595-9F45-C385B8975AB1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4B9-A9B2-46FA-BF0E-944E324B9FBA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C69C-5399-4878-A793-70DB7E36B39F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B4-00D8-44EA-BC33-3B66DD78113C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92CE-454B-4EDE-AD33-4C9C4FF5BB92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1C7A-A295-47D1-9C09-33B229DB940C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0EFA-D440-408B-A36B-25C4EBFBDDC5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546244-7B67-4754-95B6-39A94A54E74C}" type="datetime1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D86B2E-D4E9-40AB-8283-A9FDF2240E1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Hőkezelés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u-HU" sz="2800" dirty="0" smtClean="0"/>
              <a:t>Acélok felületi hőkezelései</a:t>
            </a:r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Indukciós edzés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u-HU" dirty="0" smtClean="0"/>
              <a:t>Gyors</a:t>
            </a:r>
          </a:p>
          <a:p>
            <a:r>
              <a:rPr lang="hu-HU" dirty="0" err="1" smtClean="0"/>
              <a:t>Revementes</a:t>
            </a:r>
            <a:endParaRPr lang="hu-HU" dirty="0" smtClean="0"/>
          </a:p>
          <a:p>
            <a:r>
              <a:rPr lang="hu-HU" dirty="0" smtClean="0"/>
              <a:t>pontosan szabályozható</a:t>
            </a:r>
          </a:p>
          <a:p>
            <a:r>
              <a:rPr lang="hu-HU" dirty="0" smtClean="0"/>
              <a:t>automatizálható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nagy beruházási </a:t>
            </a:r>
            <a:r>
              <a:rPr lang="hu-HU" dirty="0" smtClean="0"/>
              <a:t>költség</a:t>
            </a:r>
          </a:p>
          <a:p>
            <a:r>
              <a:rPr lang="hu-HU" dirty="0" smtClean="0"/>
              <a:t>Geometriaváltozás esetén új induktor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496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Indukciós edzés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096420" cy="32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data:image/jpeg;base64,/9j/4AAQSkZJRgABAQAAAQABAAD/2wCEAAkGBhQSEBQTExQWFRUWFRgZGBgYGBgYGBcVFxUXGhoYGBcYHCYeFxojHBcUHy8gIycpLCwsFx4xNTAqNSYrLCkBCQoKDgwOGg8PGiwkHCQsLCwsLCwsLCwpKSksKSksKSwsLCksLCwsLCwpKSksLCwsLCksLCwsKSksKSwpLCwsLP/AABEIAMIBAwMBIgACEQEDEQH/xAAbAAADAAMBAQAAAAAAAAAAAAADBAUAAgYBB//EAEEQAAEDAgQEAwYDBwIFBQEAAAEAAhEDIQQSMUEFUWFxEyKBBjKRobHBQtHwFCNSYnLh8XOCBxUkM5JDssLS4hb/xAAZAQADAQEBAAAAAAAAAAAAAAABAgMABAX/xAArEQACAgICAQMCBQUAAAAAAAAAAQIRITEDEkETIlGRwTJCYbHhBBRScYH/2gAMAwEAAhEDEQA/APljnpWq8kwF68lxyi6r4HheSHOueXLuktRWSu8AMBw2wc74KsxixoRdpNhzXPKbZSMUss8mEs/EEmG/Hn+S9q1i8wLD9XKm4rHR5KdzuUYxFbN6+Ja22p5DZeMcT3QKNGOrjuvMRiQ0FrTfd32CqkJYxicQGWtmgHoJSTXyZmUndEpgqqVAOl4dVndXMNVIhcnw5xaLrosFXlUiSZepOkLeAl6JsjhMLQM0t1y3HSBiP9o+66xzoXH+0Dv+oJ/lCnyaHhsrcPc1tLS5+qypV1UzCV7BuyHxfF2ygxNzbULm48SZeauItjcfnJA90fP+y9wgi6QpC6ew2Ec89Bqdh6q9+WSoaD8+ohrbfeF7XE6dgOQR8LSc6GNE3gAak80/jeF+D5Dd0Ak9406XWAybgqPP+yoscRb4IB0heNdl1MhEJWptgTKG989krSxFrXW7XFya7EPXboeWSjeCtXUbLGsTqgKXYuPxAVHEGJUdg81rpRg37Rl0RcLWDnjmh4rhpDM0OnfkvOANmu2eY+oQk8GSydnn/Xay9Smd+sC5J+JlYioiM5fC4RrBDbnc/kmC4BLYR1kTAPBquJbmEWkgREX6rmatnSnSD+IAJcfTcpapXLjewF76BecR8tRxJAE7cuQUiviXVDAnL+tVlELYbE48u8lOw3O5/stsPh8ulysw2E2HxQ8XjMvlb6lP+iFNcXjMvlB8x1PLolKRMOtqI+YKJh6G5TQYOSfQBVgAGl+aawmGJvC2gdvRVeEszCDf7JlkVmtPAFUsIyCjtwmyLQoKyRJjtJ1luHrKVMQjMpLGBuNlyHtEf+oP9I+67KphiuM9oqf/AFJH8rUk9DxB4arcBe8QoEuDosRrtqVtTYLLosHhA+kBFiFCKzgo9HIMw0XBvyi8Hf6fFN4SoZgTDjpzjSy+hcJ/4f0abzUeXOEeRroubzcXgBXOHexWGp1PEbTGYXElxANrgExKPagUTPZb2a8Gn4lQfvHAmP4Ry781K9paZNd3KNPh/ZfQ3YcSOUFcL7RUpeCOQmOZCyYpzWReil0TXgLV9IojUKPwxaZATFB6G4EIje3ruimBoaa0r0sWlMkFMynUhKOe4uYaVP4dT/et7/RVuPBtm3mZsNuvySvDMLNSQ4RHzO0KbeR1ob4ziAKZG8KPwMzVB5GfgCVT9oGZaQvcuj5JL2eoS+2sH4mGj6oyYsdFs1nfwz1lYnBgHi2XReKtEziGVS0cyZ9JXuELwHAdPS+3JaYshpEmDyG3db4euREQR2uuY6kb4nCufAMkysw+EmwEAalHa8kEk5W7nT0U/GY8v8jBDB8T3QSbM2kEx3ERGSnZu55pGnh9ytgANlualk6VCXYRaGogucU0xg7pkBizqxVngmIiyUaz0RsM+CQmWGK0qOjFcFMUKql4B2b0VWgBOisTG6TkxSqJcFGpkBYIdzua4r2kcBiC6QWkC/UK7x6TlbMTPY6a/FRDwKtVcGUwHFziBJ1IMJJW8DJ0KftQMXXZ+z4Y9lNuYEwMwBEj0UZvsRiQ0OLKbR5QTMQ4jSwmbKrwz2P8F4rGr5mGYaCLgczqPRTUXFh7Wd4GyJJJAkDoIKqNt8vqkad6c84PyVB2/dSY5pXdbl+RXF8cwwLnAGIaPWJXX4kktHZQOI0pI7ffRNEBybqMFaGmVUbggXGfgh1cJGqpQFJkh9EzC1yFPOpygeH5kriUTs8aCFuyoZR2tstG0itQuCJxrEu8SByEEEg/JB4c/M8CSHDU2u30Gmmt0vx+tGIc0bAD5T90zwX3CTN3t/Xa6XN5NigftQwM8Nom8kyeUD7lH9jx55IkeX5un7JP2rqzWaP4WD5klOcBdkpl/wDMB6hpP/yTPYng6+rVudfivVzjsZUJmfmsVrJnG4fCEnM+7jzVNtEUwC/nAbuT9llXHsoaQ+p8gpFLFFziXXJ3XJlnToo8QaXU78xAGgEqaSBYeqcx9choH8XySA5poaBPZ6vGtkrAJKO5ohMChzwWkcoWow42KnftJFpRBiCskwMZdh73d6Jjww7eD9eiSpvvJTOcQqoVljhLfiSAO6uVqQYPWFy+GxeQj4q7Vxmfy/iJmDrzT2JQ1h6mZOBgCSwbwRO6dz2RsyRN4xWDS0z/AGkj8lQ9m6w8ai6RAqztpmMrytg4fle3VjDzkF+vTktKGDYS0OFjUj0kpV8mkjscXiWChtas07aQVNdVIY50EtLoBAkSRz0WYjEtdTALGkNc1osPcEwJi5uitx7suSfK0kAchGw2RlkCLWAqA02yIMKlT/XwUrhpljb7dk/Td1XI0XN6zZHoouMpiQNrKy+oBZIYynMH5ooDJz8IyZ9EP/locNUathZE8loyGkR6qiEIT8PcgjTVLmibiFQqO87u5Wjm2JEW+KegXRPEgowchVK4BSr8YNeSAbOT4o6a1VxIu4/l9lR4YctJn8ziT2v94USuZcSdySrWBrAMaDoRefjbqkjljSJvF35qzvQfJV8IQ3Dtn8T3H4Bo+yh13h1QkCxcY7SrtNs0aQibOJEc3Fb8wPynvidVi3pYGoQIbI7LFamROFLpRsIfMhNct6J8w7qLOgp8TZ5WKe8qlxETTaf1oVMyyQpw0PPYWkyAtKhRYSxN1RCnjWrbOtSVmUnT09UwD0vKfw9HNHUxJ0k9koKZ93LcTO/xR8FT87SWyAR0GsXOwQbNRawOALneGLuvHmEQNZ66J+hjarWPpyLtHlMaA2cCd+W62wWIpUsWxuVjmsdnfUpFzoEE5QLzcj4J/i3EsNVxHiua/wAMsFssGe2p1+Sm5vQ6iiTQfUb5XWIdBm0d5Vrg2Ka54Bv16qXQovqHK1udrn2dcmxtM9l0vBOBGk0l5Eu2GwjcpXy9VkpHj7HleoX1STs1oHYOQaI8zP8AU/NHePNYH3W/+9DpTmb/AF/mujjftRCcakNMb5T/AKibw1K5/qKFSacp/wBRU8LQHzKZiqJ7hcbl9LDuqWFrkj0QMNw4ul3JNDDQudtFujoHiRZa4kHwtNvvqma+HIbIBiN1lKhUeBHuzABOnOFkwdSQysdReNtiksTWiY7nsq2Lplj3NiDyUzitAQJEGVSJJkStjmkzKzEVIpFzTeDAO/bmj4vBtaym5oAJJk8+VkjWo5jJvyCoTJfBaVSpXhxkZKjiOjWEyluL4mCAwgtyAyOd9eSbOFLJnMDcWMGDqPVR+KVoblbIEXv717SNLJGOtkx4VSizMyGkucBoBt2377KUjSQ11jp+vS6WI0gNE3BXZP407DMZ4DgC5jJDmNcTaZBIsJJ0XL8EFLxR4zS5kGwOW8Wv3VnjdIVK8UWOIgBoaC4gR0Sp+8DXtK3/APd4rbEOH+1v/wBVikt9lcTA/dv/APErFXsvkQ4UBMBsER+ivIAW5Igc0hUp4w/uB0KmUtVQrGaH65pCnbVThplJmVX7IOvovXEkr1lEuMAE9hKskTBytmN9EzSwBcbDtNvmqGFwDGszOcC86DkN/UoN0YBghla4tfldEGdSeTYFrc0el4uTKCQDJ06EESnsMKYpuPhAx+Kb8oiZ+Cco4t1WmAHCm1g80gQQdvVTchqsD7M8M8UtYx5pl0hxHvHpGsRquvxXChVyYYFofTylzvoQdSDyXN4vhjmNzh7XEiQ5pIImJiNeSocBZU8dr6lQOIuZMkiwgzeeXZRn8o6eOOaNZbSZUd7lWnV90EgGOXMHkugLnupCs2HZnNyCYAEeYn5r2pwvxiajWifEDy10Akgj0VfGUW06At5QIjaf7my5p8qwdnHw5ObbiTYvIzOgwNhnA/NFoMzFkbuJ+ZUb2rxYp1aRYDAbBggkEE6kI/CuNeE+mXfw5gDuHEkFdvFy4VnHzcL7OjpaOCOU2/FKtYLh0Ek7H6hTeJe1DKdBuhz02ukQIMkX+aXo+2rXUHACXmRa/KO26rPkSIQ4pao6PB4iZDBoRruOYRqtN5MAW+XxUv2ekOD5lpbBAixty+6q4/FtY0hzi1ptP8RPXZef392DufG0slDCFuR7TBkTa+2nySzMBnbnYYeDmaSfLANwRtotODUTRp1HlwLSMwG2msnmnDxKk1rXmACLxpfmqJuyEonI1MS6pVdn1dPadoXnG+HPZTa46Ex2sg4ziEnOxhbTcXZCY1abgJvjHFC/Csm+Y8tC3UehXTbTRytYZFrUs1IdD8JSjmxEgFHpvP4T8/sguq5T5hMbHfpKuiIjj6kmde8aLi+KYqKpPvbX07LuMS+mTpI1/wDyVxuPwjA90ugzMd7pZPA0BTA41jage4QAdNR+rz6JvidemQfDIOaOcjn6Jb9mYRJe0dIM69B6rRuDbNnt73/JIM9g6eq+p+yriKBgtbpeLkxuV8yoYMueAPN2v8V9J4LRIpD/ACo8jpjrRZOEm+fXkDH1WITa5j+y8U+w1Hw5oGy9FNDhFoVC12lyuwnRXZT/AHJKWxFMETumaGMApOG5sgYfijaTicofI0I0MqEU1ZSTuieXAaD6pzA8WfTEU/KcwdnAGcRsHxIHRM/87paOpA/b80zhcHSqglj8pAzFrov2j7qsZPyidJCzaz6kZ3EwIE7N9VjH3F/U7enNFa7yvDLiBMDbryS7nBrrkOgfPl6IZZqG6lJpdJIaOXvGf7n6q7wbDA08nhDKSHOc8xIGzQovB6Be4lonKM3/AI81T4PinPrR+GVOd0X40rH8bQfTeX0w2m0xDZBdpsLwFbw1MhjTTLSAJc1wBII3aYnmvKeAcxxqtv8A1QZ7H7BUOFVKjnOaYnWNI6clyzlg7+KKuii3AHEMEvIMi8Q6NYPYqZjOBVXvIrVMtEDY+UXgE8zuur4PhiW5SRMajmvcR7PF3vS9okC+s7OHTmvP9Zd+p1epGLpslV/YCnUwrP2chwF51zGIiTt0UBnsA9rpcxxIAA0IDW7fkF0nA+H1MLmc5zgHGzRJgco6KrU4jimvgOa9ha4gloJkfhMQqQtal9yb7K1hr6fscfxH2Rc5lMNZ/wCmAbHWT0TXs/8A8P3hpBbBJsTYAfUq5V9sKooio0NMf9wZSDTPUHUdVz2N/wCI2IIgENJ5cleU23v6L+RVDkksV9R7jHDaeCqsh8uIkiYNucbFNcIx/wC0zTe0OyuEyBGUzeOdlxFPDVsVUkCpUeb7/N3KF9K9k+BOw1F3iRnN4H4WgWE7nVRlKPHi8sHJPrGnl/uN4qo2kw7Te+8fhE6BcRTp1sTWrk5WlrbDYXMEDnAK6viT8xsHXaB27WXPVsA8PlpDTFy6ZI+Nr9l6EFg4ZfDE6+INJjqLYqOGWpTc1tidxlO6D7V8SqBlJ7WZGuBzt/mIuD3+yNi6D2PouEOynT+KbW+KT9rsa6RRq+S4MtvY/wCVRPKItYIbKrokwNwi4iqYyk3ABsZ+B0hRuJtNKoWEG2hIIJbzSxxkhrIzDYdzp8VeyDQzU4iXmYAk7TAj6KFisR4lZx5mPTRVuI0m0czXe8Gg6EQ6PdIPKdVP4Ph8zxItKzfkywht3Cx4WXQka8uSg0AWuIO2oXXVqrXVi0GALBQuN4Eh2aDO/XqlQUyvw7E5mxYELt+EH900HkvkeGxRaZBgrv8AgHtbSeMtQhjwN/dPY7dkjgazo5H6C9QmcVpR7wWKXQ1nyVzQLhoPKfr30Xr3yQ6AH20ECQNY2Nlr4cHdaYtptedz0XUvgJu7El05oM3mLyg1cK3XMAm8DQDmum8DVIupG0yAT8puQgthbB5RERJ2M9eW6MPK4SIykzz7FePZluDYi3OOsIOVxmxMCTvbmmFKdPFxIB15CJQiASlM4gc9+yaolhOqXQw/w+q5gLRodY97/CrcGcGl1QkQNiJzE7KF42UwDzW9HF7JWikZH1Ph2LZVYCxwNr20PbZH/Y7yBHVfOOHY5jakhzhHIwuuwPtZd5c1rmgWuQfTZcc+NrR6HFyp7Oo4Y803CNuu3VdbhOKNI5LguHe0NAkFzyJ2IFvgugPE6bgMrmkd9vzXm8vF2d6Z0cnHHlSR1s03i8FDPC6diLZZi/PbqoH7cGsJBF7joEvR405mUvNnGNek7+iom2spfc43/TSX4ZHU1OGsIMiQ4QRzBSFD2PwbDmFFpPXzfVIY32iytIAIgTMyYAk25pChxxxaHAkzEDuJnrZUivPVf9EXHy/5HRYnilGl5QWt2DQAD8EpieK2gD9bqFjqsuD2gCTfNdwA0Ik2CTHGWNJLqje260eBdvUk7Yy44r/ZcqVgQZHlB3m88kq+uQfK1seoMfAqFifaWmDYudb0+agcR9parszQ5rByb73xP2XfD9Cc1Wy9xvjjGeWBnJtDpg89LLiOLcT8R01CXFps4ax1G+gQCXkk3O86hJYjFAm4+AV0c8mdc3iDcVlc5viPDCJeAAAPuuao46mwWojMDZxO88jsg4Li7WOMbiL7dl7iqWdpeNnX7H/B+KKXyI8inGOIOrvlwGY6kbxoqGCZ4bc3IFTMFSL6mYAwPoqGKIILASLTPbZZi7YOmwFufK6+8GL7ad0CvTBgfr9aKhguN4hghr7RpFtImOcGE0PaKsMrj4ZLdMzQZkct1NyZRRRzVThmbQtB6lTagIPIrtMRjqhDS6lh3ZrzkAJnYxG8pepVFSAaFKnzLQb67En9BFToHU5tvGaoEZtP5WH5lq9XQnhlMasHwWJvVQvUhvYCRoNjznqvRRBBjYSbjT81nhRcnlbmsyXEaTfsmRgvDW+83oSgfs8iNwTpqPXkmcHDHnlH1CDJvEgTeN/VBbM9GhwIBHmnSdo6fRFxNLM1rWtAgx/N6rKeUA+8TsBseZPJMPrljTEF5uXHb+/RNsUn8QwobFnNdFwee5HRIFpBVem8uhzjmDTo4zY6mPSfRDrUGl2YEFpdBveeYGwWCifnW4qqhW4LYFp1E+invwzhqCsNY3hMQAZKYOKbcy70Uc2W7Xnmg4jqVFzDYuTqbc1QHFCGwHdYHNcvTqOJ1uU2XObF9dY2UpcaZaHM0dRS4wW+YuqCYiHRPO8dkar7UOJBNaq6NvKfU3En0XN4PisEsc4mmdJAMHnBuPQynnYS2Zha8XuJvA1jWFL0Y3k6P7htHQ4n2nfUDctV0ibwA4mIkgdEOnxxwhrq1Y20aR6CZsPRc0/HNANgfjbstHcRAjKCO2vaU3oxJPnwWHcRqk/inmTJWjeOVAQA3obXnnJUWrxJxMyfgEOpxR5BuY02VPTRL1WXsTiKh8xd6CPokqmPaQZ8sczJMqG/EOEX16obqpIuioUI5tlhvF3D3TI+l01T4tRdPjMh3NsarnG3PNFbg3F0RBPNPSJsr8XdRgGidNSdZOkD4olbEZcMyi0AuqQ4u310+inDh+T3jI1snuG4Qhhqu0GiyVivQ0aPgtDT70XWtCufMQJJFzyvySRqFzy4mRsAn8HTG/xSTeaDFGMporaIKLTYAZjMAdOa3q1BcBsA7awo2UB06IC3exej3bm8WWviWtM/JYxsKwWIMLFsBo5/Py358luwkNA1F+VkuypOluSYIEDmQYtyN/kulEmFZT95xgGBAkfrdaUvQA/X7LVtJvl56ndMPqBrToZPQiI1gb6IeTeDxmIyvBDmgRuInoQOyBBqPBdEWESBa5/UopbkIztBDhPlAnLzC8NamJhrpafKSRboRvoEwANHEEFztogGNI0F9oVHBcPDnNc6IidBe8ZYS2Fa0u8wHu6k78/7KjU4o0ZaYa0uL7kNHl2BB3Qu2PVIHxTGFghlibWBnLB92RZJsxpczKWiQImLkgjUarbFB7ahFQy2ZveJ1IGx1WmJptze971wTqORsjYqjgJhsIx7XZo1IaRMF1rD5/BJDhc6EA3tN5H1RWVyD71iDMDQ6aaXnZEAc+mSDdl720F/oiBqiZXw5ZBsRz68ljqk30snKdUVRFT3vwmBB6O9UPEYYshr2xc3EFBjWJsqc0d2IIdLCRFht9F4zDggkGwPrCFWYRdEw4cWH+9Z3Pn3haeC69ko1ycwXESwwbg/RCjNtgsXWcSM8mGho/pAgD0WjGEpmu6PcJg3PIHkh03y6C4tmSSJ17BYxqML/FIWMptGolD/AGx+5nvf6p2hiGgDM1ri68gEFp5coFtOaIHZV4Hh6ZdmLYA0N/otcYxocZBzzmBIsQbgdIC94Y8CXAwMoBnQXE3P6uksZji8uE+Qmb7xb0HRLeaAl5ejwVDUdfQcrBbYvGS3IDblt3S2Irw0Bq94dQLn6+pR0gbKGBws2sAOep6J8UQDqsZTLjJ6aJynhD2PzIUGVRlKhff+XtzWcspObeRKeoPAbF3fUIVV83FuyQInWouiYWppREiPunKbc0Ndz+a0ruLnySSBp/ZAIGByCxEAHJeJQnKU6WaQAJgugdNgFpRxTmmRAIFra/q6HTquJAbM6W1WEZveNxy19V2IkHdiz4mdgy73ObWJ2HXbdGZiQWvac0Wu0bFwLg71FkrSotkTMTt+SrOoNDLEBtRwaBMEwb5zrFvot5A8IkkB2YtGgF83XX5xCFSd5vNJHQ3R6uUNdTyw4OJnpy0koLQXDK36XWChvDUvKNc32+ya4fiQwkkbWdMEDe6W8cuAkNECLa+vNDdU8xDfMNdIgx9EFseX4RrHYWDd0kDy75hJ+B1KDTqtNPKRcHykAaTJzH6ItOuzIA0gGXb30sI5beqBSa7UwJBRZkevwsjPO9wNQJ3Q8hZUBFj8ZB+sozCwh5cTnAlvU9fzQsO/zB1QZhvJIJE2vt+SCBIM2ox+eQGW8rQd5m3RDZiXNAAFuTrzO/RbftDWyfDa4O90EkEDpB+qPh8a0yHvdlAhrS3N6SNEwgNlBjzoWON4AJbHWLgfFM/8ia5u7gT5XtuMvLLsZWUsNTcPLiBTduH+U9p5Lahg3gTSeQ8EyGOBDhzaBqsC/gW4r7O+E0FhJnbJeTyIPmjoN1CdYwdQfUFdCeI1muzFzg4aiSI7DayXxlfOc1ak0mBLmy1xmwJ5lG0YmUMQWzFwUTM06GO/5oNbD5fxX3CD43NbYR0YQT/3KYHUn6AIoqMaIu+Db8LfzPyU4VV62oToEOvyx+y+ChUxOaJgAaNAgD059ShHEG4F0P8AZHQHO0P0TFJkaBZUtCNt5YFlPTeVbwGGyiCLpYUXSGEQNQD9R3VTDCBESBqY+6STMhzDMJ0EwqFIgRaCtMFXnMQI3sh4ioec3XO2UoY8QDYzPova+KYWiGX3PVIurG3zKJlls/A9fulDQbC05l4FmgydpNhPLdK0q5aNAtRUI0NkNtzv6I0E0OPdsBCxJVKpkrF09UQ7Mg4ogO8hOnKDO6xpItGq8tFp7o2MxHiOEACABb7nmmGNHX3g/rdHw7cj8+aDBjQ39fVLYigWyDciNL9dlriapgJXsNFWjjmAu8RuYOuXEeZ3QchrdK4niMvzshl/daLCNO+in1KpPU6fkn8HgWuA8R2QdAXPP+0D6phaPKBIvvM9FpUsTqB0/WiqO8HygMLRN3F0kt7aArzHFmVrGZnObcHLAycjzgpUVk8CNKuQzK3K0Fw283eeS3cwuc2SToDz7ckTCVx7rgw6kEiwMfPSPVOYkfu253t2LQ1unO4REumScaAHEC2w9LX6oFN1tR6622T7aQIl5IbDspiZM6dEo6o0mSOlrCwgFEzYw1zTJDYBABvaTv26LyrhjMQQd/8AGyCHnLlkQLx1XozTJJnWTuEGY2q4ZxPmv16d1vQwj5BYYP4SDB9Ewa4cwljXACA97tAdgAOZtutcLxZ7NPQ7j1GiGQ4Y1WpYlgDjVabk+V4c4H+cDTohHiFQgB4a/wDmc246ckzX9o3HOGk5XACHX0ETGk66Ke7HuLQDoLBGW8AUUCxTGVQJ/dv3P4D2QXcELXDM4ZSJzTaIWxMoeW6yYKCN4aPCz5xyymxnX1sh0C0O3P5Leo6T2EBBYL6LAot46gHMHhyQByuOfprdLUw4jJo0Ge55n5pjCAzDi4EsOmwAtMdtF7i8LkaYkyAQdtR81kLaNMMSCNSW8/oq7QQyAfeMuH0Cn4MS3zXKcYfrKlORSKHsDVa0OEzIjsvQ0HWbaDZKZAERroMgqFlaC1HiLCOXdCbW2XpJBW7mgiYv9SiCgJPwlL4yqR8E4KFuc7aeqXqYS4i/2VI0JI0bwVzriTO8heqrheJvYwNGWAN9Vi6faQyfPijNF/ivFiLKhjYEixj7rQtGQ9vuFixKzI8ww17LKDjJM3/wsWIBQYe8j06p8UXNm2voL6LFiENlOTRnEmgOsNvslJv6LFiIq0bVz5B2STdF4sWQHsZ/t9FQx5s3+gfdeLEWItib3mIkwdRsbckSmPI/sPqsWIS0OGxQuP8ATata7RLrbBYsWQBVqGfusWLGMeiUvcPcfReLEfAGVeD++7+g/Va4p5ysEmJKxYsSjsLR0Tbdlixcsy8AqLRFx3+69WKZU9jzHuV4wrFi3kxsSguKxYnQj0e5isWLFQ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331071" cy="249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54908"/>
            <a:ext cx="906016" cy="12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13487"/>
            <a:ext cx="2808312" cy="21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42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Lézeres edzés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Felületi edzéseknél </a:t>
            </a:r>
            <a:r>
              <a:rPr lang="hu-HU" dirty="0" err="1" smtClean="0"/>
              <a:t>hőtorlódás</a:t>
            </a:r>
            <a:endParaRPr lang="hu-HU" dirty="0" smtClean="0"/>
          </a:p>
          <a:p>
            <a:pPr lvl="1"/>
            <a:r>
              <a:rPr lang="hu-HU" dirty="0" err="1" smtClean="0"/>
              <a:t>Hőbevitel</a:t>
            </a:r>
            <a:r>
              <a:rPr lang="hu-HU" dirty="0" smtClean="0"/>
              <a:t> &gt; hővezetés</a:t>
            </a:r>
          </a:p>
          <a:p>
            <a:r>
              <a:rPr lang="hu-HU" dirty="0" smtClean="0"/>
              <a:t>Fajlagos </a:t>
            </a:r>
            <a:r>
              <a:rPr lang="hu-HU" dirty="0" err="1" smtClean="0"/>
              <a:t>hőbevitel</a:t>
            </a:r>
            <a:endParaRPr lang="hu-HU" dirty="0" smtClean="0"/>
          </a:p>
          <a:p>
            <a:pPr lvl="1">
              <a:tabLst>
                <a:tab pos="3225800" algn="l"/>
              </a:tabLst>
            </a:pPr>
            <a:r>
              <a:rPr lang="hu-HU" dirty="0" smtClean="0"/>
              <a:t>Kamrás kemence	0,1W/mm</a:t>
            </a:r>
            <a:r>
              <a:rPr lang="hu-HU" baseline="30000" dirty="0" smtClean="0"/>
              <a:t>2</a:t>
            </a:r>
          </a:p>
          <a:p>
            <a:pPr lvl="1">
              <a:tabLst>
                <a:tab pos="3225800" algn="l"/>
              </a:tabLst>
            </a:pPr>
            <a:r>
              <a:rPr lang="hu-HU" dirty="0" smtClean="0"/>
              <a:t>Lángedzés	10 W/mm</a:t>
            </a:r>
            <a:r>
              <a:rPr lang="hu-HU" baseline="30000" dirty="0" smtClean="0"/>
              <a:t>2</a:t>
            </a:r>
            <a:endParaRPr lang="hu-HU" dirty="0" smtClean="0"/>
          </a:p>
          <a:p>
            <a:pPr lvl="1">
              <a:tabLst>
                <a:tab pos="3225800" algn="l"/>
              </a:tabLst>
            </a:pPr>
            <a:r>
              <a:rPr lang="hu-HU" dirty="0" smtClean="0"/>
              <a:t>Indukciós edzés	100 W/mm</a:t>
            </a:r>
            <a:r>
              <a:rPr lang="hu-HU" baseline="30000" dirty="0" smtClean="0"/>
              <a:t>2</a:t>
            </a:r>
            <a:endParaRPr lang="hu-HU" dirty="0" smtClean="0"/>
          </a:p>
          <a:p>
            <a:pPr lvl="1">
              <a:tabLst>
                <a:tab pos="3225800" algn="l"/>
              </a:tabLst>
            </a:pPr>
            <a:r>
              <a:rPr lang="hu-HU" dirty="0" smtClean="0"/>
              <a:t>Lézeres edzés	10</a:t>
            </a:r>
            <a:r>
              <a:rPr lang="hu-HU" baseline="30000" dirty="0" smtClean="0"/>
              <a:t>9</a:t>
            </a:r>
            <a:r>
              <a:rPr lang="hu-HU" dirty="0" smtClean="0"/>
              <a:t> </a:t>
            </a:r>
            <a:r>
              <a:rPr lang="hu-HU" dirty="0"/>
              <a:t>W/mm</a:t>
            </a:r>
            <a:r>
              <a:rPr lang="hu-HU" baseline="30000" dirty="0"/>
              <a:t>2</a:t>
            </a:r>
          </a:p>
          <a:p>
            <a:pPr>
              <a:tabLst>
                <a:tab pos="3225800" algn="l"/>
              </a:tabLst>
            </a:pPr>
            <a:r>
              <a:rPr lang="hu-HU" dirty="0" smtClean="0"/>
              <a:t>Lehetőség a vékony kérgek edzésére</a:t>
            </a:r>
          </a:p>
          <a:p>
            <a:pPr lvl="1">
              <a:tabLst>
                <a:tab pos="3225800" algn="l"/>
              </a:tabLst>
            </a:pPr>
            <a:r>
              <a:rPr lang="hu-HU" dirty="0" smtClean="0"/>
              <a:t>0,1-0,2 mm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5410" y="857232"/>
            <a:ext cx="3708590" cy="27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0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Lézeres edzés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Eljárás:</a:t>
            </a:r>
          </a:p>
          <a:p>
            <a:pPr lvl="1"/>
            <a:r>
              <a:rPr lang="hu-HU" dirty="0" smtClean="0"/>
              <a:t>Nagyteljesítményű CO</a:t>
            </a:r>
            <a:r>
              <a:rPr lang="hu-HU" baseline="-25000" dirty="0" smtClean="0"/>
              <a:t>2</a:t>
            </a:r>
            <a:r>
              <a:rPr lang="hu-HU" dirty="0" smtClean="0"/>
              <a:t> lézer</a:t>
            </a:r>
          </a:p>
          <a:p>
            <a:pPr lvl="1"/>
            <a:r>
              <a:rPr lang="hu-HU" dirty="0" smtClean="0"/>
              <a:t>Gázkeverék 80% He; 15% N</a:t>
            </a:r>
            <a:r>
              <a:rPr lang="hu-HU" baseline="-25000" dirty="0" smtClean="0"/>
              <a:t>2</a:t>
            </a:r>
            <a:r>
              <a:rPr lang="hu-HU" dirty="0" smtClean="0"/>
              <a:t>; 5% CO</a:t>
            </a:r>
            <a:r>
              <a:rPr lang="hu-HU" baseline="-25000" dirty="0" smtClean="0"/>
              <a:t>2</a:t>
            </a:r>
            <a:endParaRPr lang="hu-HU" dirty="0" smtClean="0"/>
          </a:p>
          <a:p>
            <a:r>
              <a:rPr lang="hu-HU" dirty="0" smtClean="0"/>
              <a:t>A lézersugár hullámhossza 10,6 </a:t>
            </a:r>
            <a:r>
              <a:rPr lang="hu-HU" dirty="0" err="1" smtClean="0">
                <a:latin typeface="Arial"/>
                <a:cs typeface="Arial"/>
              </a:rPr>
              <a:t>µ</a:t>
            </a:r>
            <a:r>
              <a:rPr lang="hu-HU" dirty="0" err="1" smtClean="0"/>
              <a:t>m</a:t>
            </a:r>
            <a:endParaRPr lang="hu-HU" dirty="0" smtClean="0"/>
          </a:p>
          <a:p>
            <a:r>
              <a:rPr lang="hu-HU" dirty="0" smtClean="0"/>
              <a:t>Fokuszálás: </a:t>
            </a:r>
            <a:r>
              <a:rPr lang="hu-HU" dirty="0" err="1" smtClean="0"/>
              <a:t>Ge</a:t>
            </a:r>
            <a:r>
              <a:rPr lang="hu-HU" dirty="0" smtClean="0"/>
              <a:t>, </a:t>
            </a:r>
            <a:r>
              <a:rPr lang="hu-HU" dirty="0" err="1" smtClean="0"/>
              <a:t>ZnSe</a:t>
            </a:r>
            <a:r>
              <a:rPr lang="hu-HU" dirty="0" smtClean="0"/>
              <a:t>, </a:t>
            </a:r>
            <a:r>
              <a:rPr lang="hu-HU" dirty="0" err="1" smtClean="0"/>
              <a:t>GaAs</a:t>
            </a:r>
            <a:endParaRPr lang="hu-HU" dirty="0" smtClean="0"/>
          </a:p>
          <a:p>
            <a:r>
              <a:rPr lang="hu-HU" dirty="0" smtClean="0"/>
              <a:t>Lézersugár a munkadarab felületén:</a:t>
            </a:r>
          </a:p>
          <a:p>
            <a:pPr lvl="1"/>
            <a:r>
              <a:rPr lang="hu-HU" dirty="0" smtClean="0"/>
              <a:t>Visszaverődik (szóródik)</a:t>
            </a:r>
          </a:p>
          <a:p>
            <a:pPr lvl="1"/>
            <a:r>
              <a:rPr lang="hu-HU" dirty="0" smtClean="0"/>
              <a:t>Elnyelődik</a:t>
            </a:r>
          </a:p>
          <a:p>
            <a:pPr lvl="1"/>
            <a:r>
              <a:rPr lang="hu-HU" dirty="0" smtClean="0"/>
              <a:t>Áteresztődik (fémek esetében elhanyagolható)</a:t>
            </a:r>
          </a:p>
          <a:p>
            <a:r>
              <a:rPr lang="hu-HU" dirty="0" smtClean="0"/>
              <a:t>Edzés technológiája:</a:t>
            </a:r>
          </a:p>
          <a:p>
            <a:pPr lvl="1"/>
            <a:r>
              <a:rPr lang="hu-HU" dirty="0" smtClean="0"/>
              <a:t>Pontszerű</a:t>
            </a:r>
          </a:p>
          <a:p>
            <a:pPr lvl="1"/>
            <a:r>
              <a:rPr lang="hu-HU" dirty="0" smtClean="0"/>
              <a:t>Folyamatos üzemű (pásztázó)</a:t>
            </a:r>
          </a:p>
          <a:p>
            <a:r>
              <a:rPr lang="hu-HU" dirty="0" smtClean="0"/>
              <a:t>Alkalmazás</a:t>
            </a:r>
          </a:p>
          <a:p>
            <a:pPr lvl="1"/>
            <a:r>
              <a:rPr lang="hu-HU" dirty="0" smtClean="0"/>
              <a:t>Motorok hengerhüvelyei 3-4 kW</a:t>
            </a:r>
          </a:p>
          <a:p>
            <a:pPr lvl="1"/>
            <a:r>
              <a:rPr lang="hu-HU" dirty="0" err="1" smtClean="0"/>
              <a:t>Forgattyústengelyek</a:t>
            </a:r>
            <a:r>
              <a:rPr lang="hu-HU" dirty="0" smtClean="0"/>
              <a:t>, vezérműtengelyek 9-13 kW</a:t>
            </a:r>
          </a:p>
          <a:p>
            <a:pPr lvl="1"/>
            <a:r>
              <a:rPr lang="hu-HU" dirty="0" smtClean="0"/>
              <a:t>Hengerfej-szelepülések 10 kW</a:t>
            </a:r>
          </a:p>
          <a:p>
            <a:pPr lvl="1"/>
            <a:endParaRPr lang="hu-HU" dirty="0"/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2987824" y="36366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644008" y="3212976"/>
            <a:ext cx="0" cy="423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89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Lézeres edzés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Furat edzése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Csap edzése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977052"/>
            <a:ext cx="4038600" cy="23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3159869"/>
            <a:ext cx="4038600" cy="19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Lézeres edzés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u-HU" dirty="0" smtClean="0"/>
              <a:t>Min. </a:t>
            </a:r>
            <a:r>
              <a:rPr lang="hu-HU" dirty="0" err="1" smtClean="0"/>
              <a:t>hőbevitel</a:t>
            </a:r>
            <a:endParaRPr lang="hu-HU" dirty="0" smtClean="0"/>
          </a:p>
          <a:p>
            <a:r>
              <a:rPr lang="hu-HU" dirty="0" smtClean="0"/>
              <a:t>Kis kiterjedésű </a:t>
            </a:r>
            <a:r>
              <a:rPr lang="hu-HU" dirty="0" err="1" smtClean="0"/>
              <a:t>hőzóna</a:t>
            </a:r>
            <a:endParaRPr lang="hu-HU" dirty="0" smtClean="0"/>
          </a:p>
          <a:p>
            <a:r>
              <a:rPr lang="hu-HU" dirty="0" smtClean="0"/>
              <a:t>Nem kell külön hűtőközeg</a:t>
            </a:r>
          </a:p>
          <a:p>
            <a:r>
              <a:rPr lang="hu-HU" dirty="0" smtClean="0"/>
              <a:t>Kis C tartamú acélok esetén is</a:t>
            </a:r>
          </a:p>
          <a:p>
            <a:r>
              <a:rPr lang="hu-HU" dirty="0" smtClean="0"/>
              <a:t>Jól szabályozható</a:t>
            </a:r>
          </a:p>
          <a:p>
            <a:r>
              <a:rPr lang="hu-HU" dirty="0" smtClean="0"/>
              <a:t>Bonyolult geometriáknál is </a:t>
            </a:r>
            <a:r>
              <a:rPr lang="hu-HU" dirty="0" err="1" smtClean="0"/>
              <a:t>alk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Drága berendezés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40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Mártó 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Legegyszerűbb felületi edzési eljárás</a:t>
            </a:r>
          </a:p>
          <a:p>
            <a:r>
              <a:rPr lang="hu-HU" dirty="0" smtClean="0"/>
              <a:t>Eljárás</a:t>
            </a:r>
          </a:p>
          <a:p>
            <a:pPr lvl="1"/>
            <a:r>
              <a:rPr lang="hu-HU" dirty="0" smtClean="0"/>
              <a:t>Munkadarabot 1-2 min. magas hőmérsékletű (1100-1200 °C) só-, vagy fémfürdőbe mártjuk, vízben vagy olajban eddzük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sófürdő</a:t>
            </a:r>
            <a:r>
              <a:rPr lang="hu-HU" dirty="0" smtClean="0"/>
              <a:t> 50-, a fémfürdő 30x tömegű </a:t>
            </a:r>
          </a:p>
          <a:p>
            <a:r>
              <a:rPr lang="hu-HU" dirty="0" smtClean="0"/>
              <a:t>Bemártásra az ötvözetlen acélok a legalkalmasabbak 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959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Termokémiai hőkezelések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Bef>
                <a:spcPts val="400"/>
              </a:spcBef>
              <a:buSzPct val="68000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9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Termokémiai hőkezelések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felületbe diffundáltatunk ötvözőelemeket </a:t>
            </a:r>
          </a:p>
          <a:p>
            <a:pPr lvl="1"/>
            <a:r>
              <a:rPr lang="hu-HU" dirty="0" smtClean="0"/>
              <a:t>0,05-2mm mélyen</a:t>
            </a:r>
          </a:p>
          <a:p>
            <a:endParaRPr lang="hu-HU" dirty="0"/>
          </a:p>
          <a:p>
            <a:r>
              <a:rPr lang="hu-HU" dirty="0" smtClean="0"/>
              <a:t>Kedvező kéreg</a:t>
            </a:r>
          </a:p>
          <a:p>
            <a:r>
              <a:rPr lang="hu-HU" dirty="0" smtClean="0"/>
              <a:t>Az eljárásokat a bediffundáló elem alapján nevezték el</a:t>
            </a:r>
            <a:endParaRPr lang="hu-HU" dirty="0"/>
          </a:p>
        </p:txBody>
      </p:sp>
      <p:sp>
        <p:nvSpPr>
          <p:cNvPr id="2" name="Lefelé nyíl 1"/>
          <p:cNvSpPr/>
          <p:nvPr/>
        </p:nvSpPr>
        <p:spPr>
          <a:xfrm>
            <a:off x="2627784" y="2204864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2857488" y="4000504"/>
            <a:ext cx="5387916" cy="25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89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Betétedzés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Cél: </a:t>
            </a:r>
          </a:p>
          <a:p>
            <a:pPr lvl="1"/>
            <a:r>
              <a:rPr lang="hu-HU" dirty="0" smtClean="0"/>
              <a:t> </a:t>
            </a:r>
            <a:r>
              <a:rPr lang="hu-HU" dirty="0"/>
              <a:t>a kemény, kopásálló, </a:t>
            </a:r>
            <a:r>
              <a:rPr lang="hu-HU" dirty="0" smtClean="0"/>
              <a:t>ismételt igénybevételnek </a:t>
            </a:r>
            <a:r>
              <a:rPr lang="hu-HU" dirty="0"/>
              <a:t>jól ellenálló kéreg és a szívós mag </a:t>
            </a:r>
            <a:r>
              <a:rPr lang="hu-HU" dirty="0" smtClean="0"/>
              <a:t>b</a:t>
            </a:r>
            <a:r>
              <a:rPr lang="hu-HU" dirty="0"/>
              <a:t>iztosítása</a:t>
            </a:r>
          </a:p>
          <a:p>
            <a:r>
              <a:rPr lang="hu-HU" dirty="0" smtClean="0"/>
              <a:t>Elve: 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kis C </a:t>
            </a:r>
            <a:r>
              <a:rPr lang="hu-HU" dirty="0" smtClean="0"/>
              <a:t>tartalmú (&lt;0.2C%), </a:t>
            </a:r>
            <a:r>
              <a:rPr lang="hu-HU" dirty="0"/>
              <a:t>nagyon szívós acélok felületi rétegét </a:t>
            </a:r>
            <a:r>
              <a:rPr lang="hu-HU" dirty="0" smtClean="0"/>
              <a:t>karbonnal dúsítják, </a:t>
            </a:r>
            <a:r>
              <a:rPr lang="hu-HU" dirty="0"/>
              <a:t>majd az ily módon a kérgében </a:t>
            </a:r>
            <a:r>
              <a:rPr lang="hu-HU" dirty="0" smtClean="0"/>
              <a:t>edzhetővé </a:t>
            </a:r>
            <a:r>
              <a:rPr lang="hu-HU" dirty="0"/>
              <a:t>vált darabot </a:t>
            </a:r>
            <a:r>
              <a:rPr lang="hu-HU" dirty="0" smtClean="0"/>
              <a:t>edzik</a:t>
            </a:r>
          </a:p>
          <a:p>
            <a:endParaRPr lang="hu-HU" dirty="0"/>
          </a:p>
          <a:p>
            <a:r>
              <a:rPr lang="hu-HU" sz="2800" b="1" dirty="0"/>
              <a:t>A betétedzés = cementálás + edzés</a:t>
            </a:r>
          </a:p>
        </p:txBody>
      </p:sp>
    </p:spTree>
    <p:extLst>
      <p:ext uri="{BB962C8B-B14F-4D97-AF65-F5344CB8AC3E}">
        <p14:creationId xmlns:p14="http://schemas.microsoft.com/office/powerpoint/2010/main" xmlns="" val="2473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Felületi hőkezelések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Felületi edzés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hu-HU" dirty="0"/>
              <a:t>Termokémiai hőkezelések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u-HU" dirty="0"/>
              <a:t>Az acél összetételét nem változtatjuk meg</a:t>
            </a:r>
          </a:p>
          <a:p>
            <a:r>
              <a:rPr lang="hu-HU" dirty="0" smtClean="0"/>
              <a:t>Széntartalom </a:t>
            </a:r>
            <a:r>
              <a:rPr lang="hu-HU" dirty="0"/>
              <a:t>&gt; </a:t>
            </a:r>
            <a:r>
              <a:rPr lang="hu-HU" dirty="0" smtClean="0"/>
              <a:t>0,3%C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Vékony</a:t>
            </a:r>
          </a:p>
          <a:p>
            <a:r>
              <a:rPr lang="hu-HU" dirty="0"/>
              <a:t>Kemény </a:t>
            </a:r>
          </a:p>
          <a:p>
            <a:r>
              <a:rPr lang="hu-HU" dirty="0"/>
              <a:t>Kopásálló </a:t>
            </a: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Anyagösszetétel változik</a:t>
            </a:r>
          </a:p>
          <a:p>
            <a:r>
              <a:rPr lang="hu-HU" dirty="0"/>
              <a:t>Különböző elemek </a:t>
            </a:r>
            <a:r>
              <a:rPr lang="hu-HU" dirty="0" smtClean="0"/>
              <a:t>bediffundáltatása</a:t>
            </a:r>
            <a:endParaRPr lang="hu-HU" dirty="0"/>
          </a:p>
          <a:p>
            <a:endParaRPr lang="hu-HU" dirty="0"/>
          </a:p>
          <a:p>
            <a:r>
              <a:rPr lang="hu-HU" dirty="0"/>
              <a:t>Alapanyagtól eltérő tulajdonságú</a:t>
            </a:r>
          </a:p>
          <a:p>
            <a:r>
              <a:rPr lang="hu-HU" dirty="0"/>
              <a:t>(kemény, kopásálló)</a:t>
            </a:r>
          </a:p>
          <a:p>
            <a:r>
              <a:rPr lang="hu-HU" dirty="0"/>
              <a:t>kéreg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119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Cementálás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feltételei</a:t>
            </a:r>
            <a:endParaRPr lang="hu-HU" dirty="0" smtClean="0"/>
          </a:p>
          <a:p>
            <a:pPr lvl="1"/>
            <a:r>
              <a:rPr lang="hu-HU" dirty="0" smtClean="0"/>
              <a:t>Szénleadó közeg</a:t>
            </a:r>
          </a:p>
          <a:p>
            <a:pPr lvl="2"/>
            <a:r>
              <a:rPr lang="hu-HU" dirty="0"/>
              <a:t>szilárd szemcsés (faszén vagy </a:t>
            </a:r>
            <a:r>
              <a:rPr lang="hu-HU" dirty="0" err="1"/>
              <a:t>báriumkarbonát</a:t>
            </a:r>
            <a:r>
              <a:rPr lang="hu-HU" dirty="0"/>
              <a:t>)</a:t>
            </a:r>
          </a:p>
          <a:p>
            <a:pPr lvl="2"/>
            <a:r>
              <a:rPr lang="hu-HU" dirty="0" err="1"/>
              <a:t>sóolvadék</a:t>
            </a:r>
            <a:r>
              <a:rPr lang="hu-HU" dirty="0"/>
              <a:t> (cianidok, szilíciumkarbid stb.)</a:t>
            </a:r>
          </a:p>
          <a:p>
            <a:pPr lvl="2"/>
            <a:r>
              <a:rPr lang="hu-HU" dirty="0" smtClean="0"/>
              <a:t>Gáz</a:t>
            </a:r>
          </a:p>
          <a:p>
            <a:pPr lvl="1"/>
            <a:r>
              <a:rPr lang="hu-HU" dirty="0" smtClean="0"/>
              <a:t>Szén diffúziója a munkadarab belseje felé</a:t>
            </a:r>
            <a:endParaRPr lang="hu-HU" dirty="0"/>
          </a:p>
          <a:p>
            <a:r>
              <a:rPr lang="hu-HU" dirty="0" err="1" smtClean="0"/>
              <a:t>Cemenetálás</a:t>
            </a:r>
            <a:r>
              <a:rPr lang="hu-HU" dirty="0" smtClean="0"/>
              <a:t> technológiai paraméterei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Hőmérséklete: 	A3+(50-150 °C)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Idő:	2-10 h, a kéregvastagság függ.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Kéregvastagság:	0.3-1.8mm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 keménység</a:t>
            </a:r>
            <a:br>
              <a:rPr lang="hu-HU" dirty="0" smtClean="0"/>
            </a:br>
            <a:r>
              <a:rPr lang="hu-HU" dirty="0" smtClean="0"/>
              <a:t> edzés után:	60-64 HRC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1764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Cementálás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darabot karbon leadó közegben </a:t>
            </a:r>
            <a:r>
              <a:rPr lang="hu-HU" dirty="0" err="1"/>
              <a:t>ausztenites</a:t>
            </a:r>
            <a:r>
              <a:rPr lang="hu-HU" dirty="0"/>
              <a:t> állapotra hevítik és ott </a:t>
            </a:r>
            <a:r>
              <a:rPr lang="hu-HU" dirty="0" smtClean="0"/>
              <a:t>hőn tartják</a:t>
            </a:r>
          </a:p>
          <a:p>
            <a:r>
              <a:rPr lang="hu-HU" dirty="0"/>
              <a:t>karbon tartalom alakul ki, a karbon leadó közegnek az illető acélra nézve adott hőmérsékletre érvényes un. </a:t>
            </a:r>
            <a:r>
              <a:rPr lang="hu-HU" dirty="0" err="1"/>
              <a:t>karbonpotenciáljától</a:t>
            </a:r>
            <a:r>
              <a:rPr lang="hu-HU" dirty="0"/>
              <a:t> (telítési érték) </a:t>
            </a:r>
            <a:r>
              <a:rPr lang="hu-HU" dirty="0" smtClean="0"/>
              <a:t>függ</a:t>
            </a:r>
          </a:p>
          <a:p>
            <a:r>
              <a:rPr lang="hu-HU" dirty="0"/>
              <a:t>korszerű technológiák változtatható </a:t>
            </a:r>
            <a:r>
              <a:rPr lang="hu-HU" dirty="0" err="1"/>
              <a:t>karbonpotenciálú</a:t>
            </a:r>
            <a:r>
              <a:rPr lang="hu-HU" dirty="0"/>
              <a:t> </a:t>
            </a:r>
            <a:r>
              <a:rPr lang="hu-HU" dirty="0" smtClean="0"/>
              <a:t>közeg</a:t>
            </a:r>
          </a:p>
          <a:p>
            <a:r>
              <a:rPr lang="hu-HU" dirty="0"/>
              <a:t>Kéregvastagságnak általában az edzés után 550 HV keménységet adó hely </a:t>
            </a:r>
            <a:r>
              <a:rPr lang="hu-HU" dirty="0" smtClean="0"/>
              <a:t>felülettől </a:t>
            </a:r>
            <a:r>
              <a:rPr lang="hu-HU" dirty="0"/>
              <a:t>mért távolságát tekintik</a:t>
            </a:r>
          </a:p>
        </p:txBody>
      </p:sp>
    </p:spTree>
    <p:extLst>
      <p:ext uri="{BB962C8B-B14F-4D97-AF65-F5344CB8AC3E}">
        <p14:creationId xmlns:p14="http://schemas.microsoft.com/office/powerpoint/2010/main" xmlns="" val="381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47672"/>
            <a:ext cx="5857884" cy="38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Cementálás szilárdközegben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Közeg: keményfából égetett faszén </a:t>
            </a:r>
          </a:p>
          <a:p>
            <a:r>
              <a:rPr lang="hu-HU" dirty="0" smtClean="0"/>
              <a:t>Szemcseméret: 5-10 mm</a:t>
            </a:r>
          </a:p>
          <a:p>
            <a:r>
              <a:rPr lang="hu-HU" dirty="0" smtClean="0"/>
              <a:t>Gyorsításra katalizátorok:</a:t>
            </a:r>
          </a:p>
          <a:p>
            <a:pPr lvl="1"/>
            <a:r>
              <a:rPr lang="hu-HU" dirty="0" smtClean="0"/>
              <a:t>BaCO</a:t>
            </a:r>
            <a:r>
              <a:rPr lang="hu-HU" baseline="-25000" dirty="0" smtClean="0"/>
              <a:t>3</a:t>
            </a:r>
            <a:r>
              <a:rPr lang="hu-HU" dirty="0" smtClean="0"/>
              <a:t>; CaCO</a:t>
            </a:r>
            <a:r>
              <a:rPr lang="hu-HU" baseline="-25000" dirty="0" smtClean="0"/>
              <a:t>3</a:t>
            </a:r>
            <a:r>
              <a:rPr lang="hu-HU" dirty="0" smtClean="0"/>
              <a:t>; Na</a:t>
            </a:r>
            <a:r>
              <a:rPr lang="hu-HU" baseline="-25000" dirty="0" smtClean="0"/>
              <a:t>2</a:t>
            </a:r>
            <a:r>
              <a:rPr lang="hu-HU" dirty="0" smtClean="0"/>
              <a:t>CO</a:t>
            </a:r>
            <a:r>
              <a:rPr lang="hu-HU" baseline="-25000" dirty="0" smtClean="0"/>
              <a:t>3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Lejátszódó vegyi folyamatok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bezárt levegő oxigénje elég a faszénnel</a:t>
            </a:r>
          </a:p>
          <a:p>
            <a:pPr lvl="1"/>
            <a:r>
              <a:rPr lang="hu-HU" dirty="0" smtClean="0"/>
              <a:t>C+O</a:t>
            </a:r>
            <a:r>
              <a:rPr lang="hu-HU" baseline="-25000" dirty="0" smtClean="0"/>
              <a:t>2</a:t>
            </a:r>
            <a:r>
              <a:rPr lang="hu-HU" dirty="0" smtClean="0"/>
              <a:t>            CO</a:t>
            </a:r>
            <a:r>
              <a:rPr lang="hu-HU" baseline="-25000" dirty="0" smtClean="0"/>
              <a:t>2</a:t>
            </a:r>
          </a:p>
          <a:p>
            <a:r>
              <a:rPr lang="hu-HU" sz="2400" dirty="0" smtClean="0"/>
              <a:t>400-500°C felett elkezdődik a karbonátok bomlása</a:t>
            </a:r>
          </a:p>
          <a:p>
            <a:pPr lvl="1"/>
            <a:r>
              <a:rPr lang="hu-HU" sz="2000" dirty="0" smtClean="0"/>
              <a:t>BaCO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		</a:t>
            </a:r>
            <a:r>
              <a:rPr lang="hu-HU" sz="2000" dirty="0" err="1" smtClean="0"/>
              <a:t>BaO</a:t>
            </a:r>
            <a:r>
              <a:rPr lang="hu-HU" sz="2000" dirty="0" smtClean="0"/>
              <a:t>+CO</a:t>
            </a:r>
            <a:r>
              <a:rPr lang="hu-HU" sz="2000" baseline="-25000" dirty="0" smtClean="0"/>
              <a:t>2</a:t>
            </a:r>
            <a:endParaRPr lang="hu-HU" sz="2000" dirty="0" smtClean="0"/>
          </a:p>
          <a:p>
            <a:r>
              <a:rPr lang="hu-HU" sz="2400" dirty="0" err="1" smtClean="0"/>
              <a:t>Bouduar-reakció</a:t>
            </a:r>
            <a:r>
              <a:rPr lang="hu-HU" sz="2400" dirty="0" smtClean="0"/>
              <a:t> (80-95%CO	5-20% 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)</a:t>
            </a:r>
          </a:p>
          <a:p>
            <a:pPr lvl="1"/>
            <a:r>
              <a:rPr lang="hu-HU" sz="2000" dirty="0" smtClean="0"/>
              <a:t>CO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+C		2CO</a:t>
            </a:r>
          </a:p>
          <a:p>
            <a:r>
              <a:rPr lang="hu-HU" sz="2400" dirty="0" smtClean="0"/>
              <a:t>CO leadja a munkadarab felületén a szenet</a:t>
            </a:r>
          </a:p>
          <a:p>
            <a:pPr lvl="1"/>
            <a:r>
              <a:rPr lang="hu-HU" sz="2000" dirty="0" smtClean="0"/>
              <a:t>2CO		 C</a:t>
            </a:r>
            <a:r>
              <a:rPr lang="hu-HU" sz="2000" baseline="-25000" dirty="0" smtClean="0"/>
              <a:t>(</a:t>
            </a:r>
            <a:r>
              <a:rPr lang="el-GR" sz="2000" baseline="-25000" dirty="0" smtClean="0"/>
              <a:t>γ</a:t>
            </a:r>
            <a:r>
              <a:rPr lang="hu-HU" sz="2000" baseline="-25000" dirty="0" err="1" smtClean="0"/>
              <a:t>Fe</a:t>
            </a:r>
            <a:r>
              <a:rPr lang="hu-HU" sz="2000" baseline="-25000" dirty="0" smtClean="0"/>
              <a:t>)</a:t>
            </a:r>
            <a:r>
              <a:rPr lang="hu-HU" sz="2000" dirty="0" smtClean="0"/>
              <a:t>+CO</a:t>
            </a:r>
            <a:r>
              <a:rPr lang="hu-HU" sz="2000" baseline="-25000" dirty="0" smtClean="0"/>
              <a:t>2</a:t>
            </a:r>
          </a:p>
          <a:p>
            <a:r>
              <a:rPr lang="hu-HU" sz="2400" dirty="0" smtClean="0"/>
              <a:t>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újra felveszi a szenet…</a:t>
            </a:r>
          </a:p>
          <a:p>
            <a:r>
              <a:rPr lang="hu-HU" sz="2400" dirty="0" smtClean="0"/>
              <a:t>Cementálás befejeztével</a:t>
            </a:r>
          </a:p>
          <a:p>
            <a:pPr lvl="1"/>
            <a:r>
              <a:rPr lang="hu-HU" sz="2000" dirty="0" err="1" smtClean="0"/>
              <a:t>BaO</a:t>
            </a:r>
            <a:r>
              <a:rPr lang="hu-HU" sz="2000" dirty="0" smtClean="0"/>
              <a:t>+ CO</a:t>
            </a:r>
            <a:r>
              <a:rPr lang="hu-HU" sz="2000" baseline="-25000" dirty="0" smtClean="0"/>
              <a:t>2 </a:t>
            </a:r>
            <a:r>
              <a:rPr lang="hu-HU" sz="2000" dirty="0" smtClean="0"/>
              <a:t>		BaCO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	</a:t>
            </a:r>
            <a:endParaRPr lang="hu-HU" sz="2000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143108" y="21431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285984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286380" y="3286124"/>
            <a:ext cx="7143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285984" y="364331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143108" y="442913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643174" y="55721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Betétedzés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Feszültségmenetsítés</a:t>
            </a:r>
            <a:endParaRPr lang="hu-HU" dirty="0" smtClean="0"/>
          </a:p>
          <a:p>
            <a:pPr lvl="1"/>
            <a:r>
              <a:rPr lang="hu-HU" dirty="0" smtClean="0"/>
              <a:t>az </a:t>
            </a:r>
            <a:r>
              <a:rPr lang="hu-HU" dirty="0"/>
              <a:t>ötvözetlen vagy gyengén ötvözött </a:t>
            </a:r>
            <a:r>
              <a:rPr lang="hu-HU" dirty="0" smtClean="0"/>
              <a:t>szerszámacélokra jellemző paraméterek alkalmazásával</a:t>
            </a:r>
          </a:p>
          <a:p>
            <a:r>
              <a:rPr lang="hu-HU" dirty="0" smtClean="0"/>
              <a:t>Jellemzők</a:t>
            </a:r>
          </a:p>
          <a:p>
            <a:pPr lvl="1"/>
            <a:r>
              <a:rPr lang="hu-HU" dirty="0" smtClean="0"/>
              <a:t>rétegvastagsága 0.1-3 </a:t>
            </a:r>
            <a:r>
              <a:rPr lang="hu-HU" dirty="0"/>
              <a:t>mm-ig </a:t>
            </a:r>
            <a:r>
              <a:rPr lang="hu-HU" dirty="0" smtClean="0"/>
              <a:t>terjed</a:t>
            </a:r>
          </a:p>
          <a:p>
            <a:pPr lvl="1"/>
            <a:r>
              <a:rPr lang="hu-HU" dirty="0" smtClean="0"/>
              <a:t>kéreg </a:t>
            </a:r>
            <a:r>
              <a:rPr lang="hu-HU" dirty="0"/>
              <a:t>maximális keménysége </a:t>
            </a:r>
            <a:r>
              <a:rPr lang="hu-HU" dirty="0" smtClean="0"/>
              <a:t>58-63 </a:t>
            </a:r>
            <a:r>
              <a:rPr lang="hu-HU" dirty="0"/>
              <a:t>HRC</a:t>
            </a:r>
          </a:p>
        </p:txBody>
      </p:sp>
    </p:spTree>
    <p:extLst>
      <p:ext uri="{BB962C8B-B14F-4D97-AF65-F5344CB8AC3E}">
        <p14:creationId xmlns:p14="http://schemas.microsoft.com/office/powerpoint/2010/main" xmlns="" val="38432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Cementálás szilárd közegben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u-HU" dirty="0" smtClean="0"/>
              <a:t>Egyszerű, olcsó</a:t>
            </a:r>
          </a:p>
          <a:p>
            <a:r>
              <a:rPr lang="hu-HU" dirty="0" smtClean="0"/>
              <a:t>Nem igényel </a:t>
            </a:r>
            <a:r>
              <a:rPr lang="hu-HU" dirty="0" err="1" smtClean="0"/>
              <a:t>kül</a:t>
            </a:r>
            <a:r>
              <a:rPr lang="hu-HU" dirty="0" smtClean="0"/>
              <a:t>. Kemencét</a:t>
            </a:r>
          </a:p>
          <a:p>
            <a:r>
              <a:rPr lang="hu-HU" dirty="0" smtClean="0"/>
              <a:t>Egyedi darabokhoz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Nagy tömeget kell hevíteni</a:t>
            </a:r>
          </a:p>
          <a:p>
            <a:r>
              <a:rPr lang="hu-HU" dirty="0" smtClean="0"/>
              <a:t>Nehezen befolyásolható</a:t>
            </a:r>
          </a:p>
          <a:p>
            <a:r>
              <a:rPr lang="hu-HU" dirty="0" smtClean="0"/>
              <a:t>Nem reprodukálható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40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Cementálást követő hőkezelések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Különböző széntartalom, edzési hőmérséklet!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81971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Nitridálás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Célja</a:t>
            </a:r>
          </a:p>
          <a:p>
            <a:pPr lvl="1"/>
            <a:r>
              <a:rPr lang="hu-HU" dirty="0" smtClean="0"/>
              <a:t>Kemény, kopásálló felületi kéreg</a:t>
            </a:r>
          </a:p>
          <a:p>
            <a:r>
              <a:rPr lang="hu-HU" dirty="0" smtClean="0"/>
              <a:t>Alkalmazás</a:t>
            </a:r>
          </a:p>
          <a:p>
            <a:pPr lvl="1"/>
            <a:r>
              <a:rPr lang="hu-HU" dirty="0" smtClean="0"/>
              <a:t>Szerkezeti és szerszámacélokon is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nitridálandó</a:t>
            </a:r>
            <a:r>
              <a:rPr lang="hu-HU" dirty="0" smtClean="0"/>
              <a:t> acél a bediffundált N-nel kopásálló </a:t>
            </a:r>
            <a:r>
              <a:rPr lang="hu-HU" dirty="0" err="1" smtClean="0"/>
              <a:t>nitridet</a:t>
            </a:r>
            <a:r>
              <a:rPr lang="hu-HU" dirty="0" smtClean="0"/>
              <a:t> képezzen. Pl.: </a:t>
            </a:r>
            <a:r>
              <a:rPr lang="hu-HU" dirty="0" err="1" smtClean="0"/>
              <a:t>Cr</a:t>
            </a:r>
            <a:r>
              <a:rPr lang="hu-HU" dirty="0" smtClean="0"/>
              <a:t>; </a:t>
            </a:r>
            <a:r>
              <a:rPr lang="hu-HU" dirty="0" err="1" smtClean="0"/>
              <a:t>Al</a:t>
            </a:r>
            <a:r>
              <a:rPr lang="hu-HU" dirty="0" smtClean="0"/>
              <a:t>; V</a:t>
            </a:r>
          </a:p>
          <a:p>
            <a:r>
              <a:rPr lang="hu-HU" dirty="0" err="1" smtClean="0"/>
              <a:t>Nitridálás</a:t>
            </a:r>
            <a:r>
              <a:rPr lang="hu-HU" dirty="0" smtClean="0"/>
              <a:t> előtt mag szilárdságát nővelő hőkezelést kell végezni, nemesítés (megeresztésnek 10-30 °C magasabb mint a </a:t>
            </a:r>
            <a:r>
              <a:rPr lang="hu-HU" dirty="0" err="1" smtClean="0"/>
              <a:t>nitridálás</a:t>
            </a:r>
            <a:r>
              <a:rPr lang="hu-HU" dirty="0" smtClean="0"/>
              <a:t> hőmérséklete)</a:t>
            </a:r>
          </a:p>
        </p:txBody>
      </p:sp>
    </p:spTree>
    <p:extLst>
      <p:ext uri="{BB962C8B-B14F-4D97-AF65-F5344CB8AC3E}">
        <p14:creationId xmlns:p14="http://schemas.microsoft.com/office/powerpoint/2010/main" xmlns="" val="4095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Nitridálás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Technológiai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Hőmérséklete: 	500-580 °C)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Idő:	(1-2-)10-30(-50) h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Kéregvastagság:	0.1-0.6mm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 keménység</a:t>
            </a:r>
            <a:br>
              <a:rPr lang="hu-HU" dirty="0" smtClean="0"/>
            </a:br>
            <a:r>
              <a:rPr lang="hu-HU" dirty="0" smtClean="0"/>
              <a:t> edzés után:	64-67 HRC</a:t>
            </a:r>
          </a:p>
          <a:p>
            <a:pPr>
              <a:tabLst>
                <a:tab pos="3136900" algn="l"/>
              </a:tabLst>
            </a:pPr>
            <a:r>
              <a:rPr lang="hu-HU" dirty="0" smtClean="0"/>
              <a:t>Közeg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Szilárd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Folyékony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gáz</a:t>
            </a:r>
          </a:p>
          <a:p>
            <a:r>
              <a:rPr lang="hu-HU" dirty="0" smtClean="0"/>
              <a:t>Gázközegű</a:t>
            </a:r>
          </a:p>
          <a:p>
            <a:r>
              <a:rPr lang="hu-HU" dirty="0" err="1" smtClean="0"/>
              <a:t>Ammonia</a:t>
            </a:r>
            <a:r>
              <a:rPr lang="hu-HU" dirty="0" smtClean="0"/>
              <a:t> disszociációja  400 °C felett</a:t>
            </a:r>
          </a:p>
          <a:p>
            <a:pPr lvl="1"/>
            <a:r>
              <a:rPr lang="hu-HU" dirty="0" smtClean="0"/>
              <a:t>2NH</a:t>
            </a:r>
            <a:r>
              <a:rPr lang="hu-HU" baseline="-25000" dirty="0" smtClean="0"/>
              <a:t>3</a:t>
            </a:r>
            <a:r>
              <a:rPr lang="hu-HU" dirty="0" smtClean="0"/>
              <a:t>		2N+6H		N</a:t>
            </a:r>
            <a:r>
              <a:rPr lang="hu-HU" baseline="-25000" dirty="0" smtClean="0"/>
              <a:t>2</a:t>
            </a:r>
            <a:r>
              <a:rPr lang="hu-HU" dirty="0" smtClean="0"/>
              <a:t>+3H</a:t>
            </a:r>
            <a:r>
              <a:rPr lang="hu-HU" baseline="-25000" dirty="0" smtClean="0"/>
              <a:t>2</a:t>
            </a:r>
          </a:p>
          <a:p>
            <a:pPr lvl="1"/>
            <a:r>
              <a:rPr lang="hu-HU" dirty="0" smtClean="0"/>
              <a:t>Atomos nitrogén 		molekuláris nitrogén</a:t>
            </a:r>
          </a:p>
          <a:p>
            <a:r>
              <a:rPr lang="hu-HU" dirty="0" smtClean="0"/>
              <a:t>Jelentős mennyiségű H, robbanásveszély!</a:t>
            </a:r>
          </a:p>
          <a:p>
            <a:pPr lvl="1"/>
            <a:r>
              <a:rPr lang="hu-HU" dirty="0" err="1" smtClean="0"/>
              <a:t>Nitrogénöblités</a:t>
            </a:r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1670" y="478632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4143372" y="478632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3214678" y="514351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56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Nitridálás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u-HU" dirty="0" smtClean="0"/>
              <a:t>Keményebb mint a </a:t>
            </a:r>
            <a:r>
              <a:rPr lang="hu-HU" dirty="0" err="1" smtClean="0"/>
              <a:t>martenzit</a:t>
            </a:r>
            <a:r>
              <a:rPr lang="hu-HU" dirty="0" smtClean="0"/>
              <a:t>, kopásállóbb</a:t>
            </a:r>
          </a:p>
          <a:p>
            <a:r>
              <a:rPr lang="hu-HU" dirty="0" smtClean="0"/>
              <a:t>500 </a:t>
            </a:r>
            <a:r>
              <a:rPr lang="hu-HU" dirty="0" err="1" smtClean="0"/>
              <a:t>°C-ig</a:t>
            </a:r>
            <a:r>
              <a:rPr lang="hu-HU" dirty="0" smtClean="0"/>
              <a:t> megőrzi</a:t>
            </a:r>
          </a:p>
          <a:p>
            <a:r>
              <a:rPr lang="hu-HU" dirty="0" smtClean="0"/>
              <a:t>Vetemedésmentes</a:t>
            </a:r>
          </a:p>
          <a:p>
            <a:r>
              <a:rPr lang="hu-HU" dirty="0" err="1" smtClean="0"/>
              <a:t>Szferoidites</a:t>
            </a:r>
            <a:r>
              <a:rPr lang="hu-HU" dirty="0" smtClean="0"/>
              <a:t> szövetszerkezet </a:t>
            </a:r>
            <a:r>
              <a:rPr lang="hu-HU" dirty="0" err="1" smtClean="0"/>
              <a:t>nitridálás</a:t>
            </a:r>
            <a:r>
              <a:rPr lang="hu-HU" dirty="0" smtClean="0"/>
              <a:t> után megmarad</a:t>
            </a:r>
          </a:p>
          <a:p>
            <a:r>
              <a:rPr lang="hu-HU" dirty="0" err="1" smtClean="0"/>
              <a:t>Korrozióálló</a:t>
            </a:r>
            <a:r>
              <a:rPr lang="hu-HU" dirty="0" smtClean="0"/>
              <a:t>(gyengén)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Hosszú idő, költséges</a:t>
            </a:r>
          </a:p>
          <a:p>
            <a:r>
              <a:rPr lang="hu-HU" dirty="0" smtClean="0"/>
              <a:t>Környezetszennyező</a:t>
            </a:r>
          </a:p>
          <a:p>
            <a:pPr lvl="1"/>
            <a:r>
              <a:rPr lang="hu-HU" dirty="0" err="1" smtClean="0"/>
              <a:t>Sófürdős</a:t>
            </a:r>
            <a:endParaRPr lang="hu-HU" dirty="0" smtClean="0"/>
          </a:p>
          <a:p>
            <a:r>
              <a:rPr lang="hu-HU" dirty="0" smtClean="0"/>
              <a:t>Robbanásveszélyes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40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Felületi edzés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30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Nitridálás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alkalmazási terület</a:t>
            </a:r>
          </a:p>
          <a:p>
            <a:pPr lvl="1"/>
            <a:r>
              <a:rPr lang="hu-HU" dirty="0" smtClean="0"/>
              <a:t>Nagy kopásállóság</a:t>
            </a:r>
          </a:p>
          <a:p>
            <a:pPr lvl="1"/>
            <a:r>
              <a:rPr lang="hu-HU" dirty="0" smtClean="0"/>
              <a:t>Magasabb hőmérsékleten is nagy keménység</a:t>
            </a:r>
          </a:p>
          <a:p>
            <a:pPr lvl="1"/>
            <a:r>
              <a:rPr lang="hu-HU" dirty="0" smtClean="0"/>
              <a:t>Kisméretű alak-, méretváltozás a hőkezelésnél</a:t>
            </a:r>
          </a:p>
          <a:p>
            <a:r>
              <a:rPr lang="hu-HU" dirty="0" smtClean="0"/>
              <a:t>Pl.:</a:t>
            </a:r>
          </a:p>
          <a:p>
            <a:pPr lvl="1"/>
            <a:r>
              <a:rPr lang="hu-HU" dirty="0" err="1" smtClean="0"/>
              <a:t>Melegalakító</a:t>
            </a:r>
            <a:r>
              <a:rPr lang="hu-HU" dirty="0" smtClean="0"/>
              <a:t> szerszámok</a:t>
            </a:r>
          </a:p>
          <a:p>
            <a:pPr lvl="1"/>
            <a:r>
              <a:rPr lang="hu-HU" dirty="0" smtClean="0"/>
              <a:t>Nagynyomású gőzarmatúrák</a:t>
            </a:r>
          </a:p>
          <a:p>
            <a:pPr lvl="1"/>
            <a:r>
              <a:rPr lang="hu-HU" dirty="0" smtClean="0"/>
              <a:t>gépjárműalkatrészek</a:t>
            </a:r>
          </a:p>
        </p:txBody>
      </p:sp>
    </p:spTree>
    <p:extLst>
      <p:ext uri="{BB962C8B-B14F-4D97-AF65-F5344CB8AC3E}">
        <p14:creationId xmlns:p14="http://schemas.microsoft.com/office/powerpoint/2010/main" xmlns="" val="29618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Nitrocementálás</a:t>
            </a:r>
            <a:r>
              <a:rPr lang="hu-HU" dirty="0" smtClean="0"/>
              <a:t>, </a:t>
            </a:r>
            <a:r>
              <a:rPr lang="hu-HU" dirty="0" err="1" smtClean="0"/>
              <a:t>karbonitridálás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Elv</a:t>
            </a:r>
          </a:p>
          <a:p>
            <a:r>
              <a:rPr lang="hu-HU" dirty="0" smtClean="0"/>
              <a:t>A felületbe egyszerre jut be C és N</a:t>
            </a:r>
          </a:p>
          <a:p>
            <a:r>
              <a:rPr lang="hu-HU" dirty="0" smtClean="0"/>
              <a:t>Az alkalmazott hőmérséklet különbözteti meg az eljárásokat</a:t>
            </a:r>
          </a:p>
          <a:p>
            <a:r>
              <a:rPr lang="hu-HU" dirty="0" smtClean="0"/>
              <a:t>Közeg</a:t>
            </a:r>
          </a:p>
          <a:p>
            <a:pPr lvl="1"/>
            <a:r>
              <a:rPr lang="hu-HU" dirty="0" smtClean="0"/>
              <a:t>Folyékony (</a:t>
            </a:r>
            <a:r>
              <a:rPr lang="hu-HU" dirty="0" err="1" smtClean="0"/>
              <a:t>sófürdő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Gáz</a:t>
            </a:r>
          </a:p>
          <a:p>
            <a:r>
              <a:rPr lang="hu-HU" dirty="0" smtClean="0"/>
              <a:t>Alkalmazása</a:t>
            </a:r>
          </a:p>
          <a:p>
            <a:pPr lvl="1"/>
            <a:r>
              <a:rPr lang="hu-HU" dirty="0" smtClean="0"/>
              <a:t>Cementált és </a:t>
            </a:r>
            <a:r>
              <a:rPr lang="hu-HU" dirty="0" err="1" smtClean="0"/>
              <a:t>nitridált</a:t>
            </a:r>
            <a:r>
              <a:rPr lang="hu-HU" dirty="0" smtClean="0"/>
              <a:t> eljárások kiváltására</a:t>
            </a:r>
          </a:p>
          <a:p>
            <a:pPr lvl="1"/>
            <a:r>
              <a:rPr lang="hu-HU" dirty="0" smtClean="0"/>
              <a:t>Gépjárműiparban a felületi kopásnak kitett alkatrészek</a:t>
            </a:r>
          </a:p>
          <a:p>
            <a:pPr lvl="1"/>
            <a:r>
              <a:rPr lang="hu-HU" dirty="0" smtClean="0"/>
              <a:t>Szerszámacélokon (élettartam 2-3x)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618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Nitrocementálás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750-880°C</a:t>
            </a:r>
          </a:p>
          <a:p>
            <a:r>
              <a:rPr lang="hu-HU" dirty="0" smtClean="0"/>
              <a:t>Inkább a cementáló hatás érvényesül</a:t>
            </a:r>
          </a:p>
          <a:p>
            <a:r>
              <a:rPr lang="hu-HU" dirty="0" smtClean="0"/>
              <a:t>A cementálásnál alacsonyabb hőmérséklet oka</a:t>
            </a:r>
          </a:p>
          <a:p>
            <a:pPr lvl="1"/>
            <a:r>
              <a:rPr lang="hu-HU" dirty="0" smtClean="0"/>
              <a:t>Nitrogén </a:t>
            </a:r>
            <a:r>
              <a:rPr lang="hu-HU" dirty="0" err="1" smtClean="0"/>
              <a:t>ausztenitképző</a:t>
            </a:r>
            <a:r>
              <a:rPr lang="hu-HU" dirty="0" smtClean="0"/>
              <a:t> ötvöző,</a:t>
            </a:r>
          </a:p>
          <a:p>
            <a:pPr lvl="1"/>
            <a:r>
              <a:rPr lang="hu-HU" dirty="0" smtClean="0"/>
              <a:t>Csökkenti az A</a:t>
            </a:r>
            <a:r>
              <a:rPr lang="hu-HU" baseline="-25000" dirty="0" smtClean="0"/>
              <a:t>c1</a:t>
            </a:r>
            <a:r>
              <a:rPr lang="hu-HU" dirty="0" smtClean="0"/>
              <a:t> és A</a:t>
            </a:r>
            <a:r>
              <a:rPr lang="hu-HU" baseline="-25000" dirty="0" smtClean="0"/>
              <a:t>c3</a:t>
            </a:r>
            <a:r>
              <a:rPr lang="hu-HU" dirty="0" smtClean="0"/>
              <a:t> hőmérsékletet (590°C)</a:t>
            </a:r>
          </a:p>
          <a:p>
            <a:pPr lvl="1"/>
            <a:r>
              <a:rPr lang="hu-HU" dirty="0" smtClean="0"/>
              <a:t>A hőkezelés </a:t>
            </a:r>
            <a:r>
              <a:rPr lang="hu-HU" dirty="0" err="1" smtClean="0"/>
              <a:t>ausztenitesitett</a:t>
            </a:r>
            <a:r>
              <a:rPr lang="hu-HU" dirty="0" smtClean="0"/>
              <a:t> állapotban végezhető</a:t>
            </a:r>
          </a:p>
          <a:p>
            <a:r>
              <a:rPr lang="hu-HU" dirty="0" err="1" smtClean="0"/>
              <a:t>Nitrocementált</a:t>
            </a:r>
            <a:r>
              <a:rPr lang="hu-HU" dirty="0" smtClean="0"/>
              <a:t> kéreg</a:t>
            </a:r>
          </a:p>
          <a:p>
            <a:pPr lvl="1"/>
            <a:r>
              <a:rPr lang="hu-HU" dirty="0" smtClean="0"/>
              <a:t>0,5-0,8% C</a:t>
            </a:r>
          </a:p>
          <a:p>
            <a:pPr lvl="1"/>
            <a:r>
              <a:rPr lang="hu-HU" dirty="0" smtClean="0"/>
              <a:t>0,3-3,0% N</a:t>
            </a:r>
          </a:p>
        </p:txBody>
      </p:sp>
    </p:spTree>
    <p:extLst>
      <p:ext uri="{BB962C8B-B14F-4D97-AF65-F5344CB8AC3E}">
        <p14:creationId xmlns:p14="http://schemas.microsoft.com/office/powerpoint/2010/main" xmlns="" val="29618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Karbonitridálás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33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540-580°C</a:t>
            </a:r>
          </a:p>
          <a:p>
            <a:r>
              <a:rPr lang="hu-HU" dirty="0" err="1" smtClean="0"/>
              <a:t>Nitridálás</a:t>
            </a:r>
            <a:r>
              <a:rPr lang="hu-HU" dirty="0" smtClean="0"/>
              <a:t> folyamata hatékonyabb</a:t>
            </a:r>
          </a:p>
          <a:p>
            <a:r>
              <a:rPr lang="hu-HU" dirty="0" smtClean="0"/>
              <a:t>A szerszámacélok élettartamának növelésére alkalmazzák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Gázközegű </a:t>
            </a:r>
            <a:r>
              <a:rPr lang="hu-HU" dirty="0" err="1" smtClean="0"/>
              <a:t>nitrocementálás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Gázatmoszféra komponensei:</a:t>
            </a:r>
          </a:p>
          <a:p>
            <a:pPr lvl="1"/>
            <a:r>
              <a:rPr lang="hu-HU" dirty="0" smtClean="0"/>
              <a:t>Hordozógáz (</a:t>
            </a:r>
            <a:r>
              <a:rPr lang="hu-HU" dirty="0" err="1" smtClean="0"/>
              <a:t>endogáz</a:t>
            </a:r>
            <a:r>
              <a:rPr lang="hu-HU" dirty="0" smtClean="0"/>
              <a:t>, bontott metanol)</a:t>
            </a:r>
          </a:p>
          <a:p>
            <a:pPr lvl="1"/>
            <a:r>
              <a:rPr lang="hu-HU" dirty="0" smtClean="0"/>
              <a:t>Atomos szenet leadó gáz (metán, propán…)</a:t>
            </a:r>
          </a:p>
          <a:p>
            <a:pPr lvl="1"/>
            <a:r>
              <a:rPr lang="hu-HU" dirty="0" smtClean="0"/>
              <a:t>Atomos nitrogént leadó gáz (ammónia)</a:t>
            </a:r>
          </a:p>
          <a:p>
            <a:r>
              <a:rPr lang="hu-HU" dirty="0" smtClean="0"/>
              <a:t>780°C, 1-3 h </a:t>
            </a:r>
            <a:r>
              <a:rPr lang="hu-HU" dirty="0" err="1" smtClean="0"/>
              <a:t>nitrocementálás</a:t>
            </a:r>
            <a:endParaRPr lang="hu-HU" dirty="0" smtClean="0"/>
          </a:p>
          <a:p>
            <a:pPr lvl="1"/>
            <a:r>
              <a:rPr lang="hu-HU" dirty="0" smtClean="0"/>
              <a:t>0,1-0,4 mm kéreg</a:t>
            </a:r>
          </a:p>
          <a:p>
            <a:r>
              <a:rPr lang="hu-HU" dirty="0" err="1" smtClean="0"/>
              <a:t>Nitrocementált</a:t>
            </a:r>
            <a:r>
              <a:rPr lang="hu-HU" dirty="0" smtClean="0"/>
              <a:t> darabokat gyorsan, olajban kell hűteni</a:t>
            </a:r>
          </a:p>
          <a:p>
            <a:r>
              <a:rPr lang="hu-HU" dirty="0" smtClean="0"/>
              <a:t>Nagy kifáradási határt eredményez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Nitrocementálás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35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Rövid műveleti idő, gazdaságos</a:t>
            </a:r>
          </a:p>
          <a:p>
            <a:r>
              <a:rPr lang="hu-HU" dirty="0" smtClean="0"/>
              <a:t>Rideg vékony </a:t>
            </a:r>
            <a:r>
              <a:rPr lang="hu-HU" dirty="0" err="1" smtClean="0"/>
              <a:t>nitridált</a:t>
            </a:r>
            <a:r>
              <a:rPr lang="hu-HU" dirty="0" smtClean="0"/>
              <a:t> kérget vastagabb </a:t>
            </a:r>
            <a:r>
              <a:rPr lang="hu-HU" dirty="0" err="1" smtClean="0"/>
              <a:t>diffuziós</a:t>
            </a:r>
            <a:r>
              <a:rPr lang="hu-HU" dirty="0" smtClean="0"/>
              <a:t> réteg támasztja</a:t>
            </a:r>
          </a:p>
          <a:p>
            <a:r>
              <a:rPr lang="hu-HU" dirty="0" smtClean="0"/>
              <a:t>Alacsonyabb műveleti hőmérséklet</a:t>
            </a:r>
          </a:p>
          <a:p>
            <a:r>
              <a:rPr lang="hu-HU" dirty="0" smtClean="0"/>
              <a:t>Nitrogén hatására a </a:t>
            </a:r>
            <a:r>
              <a:rPr lang="hu-HU" dirty="0" err="1" smtClean="0"/>
              <a:t>martenzit</a:t>
            </a:r>
            <a:r>
              <a:rPr lang="hu-HU" dirty="0" smtClean="0"/>
              <a:t> keményebb</a:t>
            </a:r>
          </a:p>
          <a:p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Vékony kéreg kevésbé terhelhető</a:t>
            </a:r>
          </a:p>
          <a:p>
            <a:r>
              <a:rPr lang="hu-HU" dirty="0" smtClean="0"/>
              <a:t>Szabályozás költséges</a:t>
            </a:r>
          </a:p>
          <a:p>
            <a:r>
              <a:rPr lang="hu-HU" dirty="0" smtClean="0"/>
              <a:t>Környezeti veszély</a:t>
            </a:r>
          </a:p>
          <a:p>
            <a:pPr lvl="1"/>
            <a:r>
              <a:rPr lang="hu-HU" dirty="0" err="1" smtClean="0"/>
              <a:t>Sófürdő</a:t>
            </a:r>
            <a:endParaRPr lang="hu-HU" dirty="0" smtClean="0"/>
          </a:p>
          <a:p>
            <a:r>
              <a:rPr lang="hu-HU" dirty="0" err="1" smtClean="0"/>
              <a:t>Kemenceöblités</a:t>
            </a:r>
            <a:r>
              <a:rPr lang="hu-HU" dirty="0" smtClean="0"/>
              <a:t> költségnövelő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40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Eljárások összehasonlítása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36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70566"/>
            <a:ext cx="6108760" cy="578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Célja</a:t>
            </a:r>
          </a:p>
          <a:p>
            <a:pPr lvl="1"/>
            <a:r>
              <a:rPr lang="hu-HU" dirty="0" smtClean="0"/>
              <a:t>Bórral való dúsítás</a:t>
            </a:r>
          </a:p>
          <a:p>
            <a:pPr lvl="1"/>
            <a:r>
              <a:rPr lang="hu-HU" dirty="0" smtClean="0"/>
              <a:t>Kemény, kopásálló felületi kéreg és hőállóság javítása (800°C)</a:t>
            </a:r>
          </a:p>
          <a:p>
            <a:r>
              <a:rPr lang="hu-HU" dirty="0" smtClean="0"/>
              <a:t>Technológiai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Hőmérséklete: 	900-1100 °C)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Idő:	4-8h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Kéregvastagság:	0.05-0.4mm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 keménység 1400-2000HV0,1</a:t>
            </a:r>
          </a:p>
          <a:p>
            <a:pPr lvl="1">
              <a:tabLst>
                <a:tab pos="3136900" algn="l"/>
              </a:tabLst>
            </a:pPr>
            <a:r>
              <a:rPr lang="hu-HU" dirty="0" smtClean="0"/>
              <a:t>Kéreg bórtartalma 8-12%</a:t>
            </a:r>
          </a:p>
          <a:p>
            <a:pPr lvl="1"/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3580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Boridálás</a:t>
            </a:r>
            <a:r>
              <a:rPr lang="hu-HU" dirty="0" smtClean="0"/>
              <a:t> közegei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39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Szilárd </a:t>
            </a:r>
            <a:r>
              <a:rPr lang="hu-HU" dirty="0" err="1" smtClean="0"/>
              <a:t>FeB</a:t>
            </a:r>
            <a:r>
              <a:rPr lang="hu-HU" dirty="0" smtClean="0"/>
              <a:t> és B</a:t>
            </a:r>
            <a:r>
              <a:rPr lang="hu-HU" baseline="-25000" dirty="0" smtClean="0"/>
              <a:t>4</a:t>
            </a:r>
            <a:r>
              <a:rPr lang="hu-HU" dirty="0" smtClean="0"/>
              <a:t>C + katalizátorok</a:t>
            </a:r>
          </a:p>
          <a:p>
            <a:pPr lvl="1"/>
            <a:r>
              <a:rPr lang="hu-HU" dirty="0" smtClean="0"/>
              <a:t>Csomagolás a cementálásnak megfelelően</a:t>
            </a:r>
          </a:p>
          <a:p>
            <a:pPr lvl="1"/>
            <a:r>
              <a:rPr lang="hu-HU" dirty="0" smtClean="0"/>
              <a:t>4h 900 °C 0,1mm; 1000 °C 0,2mm; 1100 °C 0,3mm</a:t>
            </a:r>
          </a:p>
          <a:p>
            <a:pPr lvl="1"/>
            <a:r>
              <a:rPr lang="hu-HU" dirty="0" err="1" smtClean="0"/>
              <a:t>Boridálás</a:t>
            </a:r>
            <a:r>
              <a:rPr lang="hu-HU" dirty="0" smtClean="0"/>
              <a:t> után edzeni, megereszteni kell! (magszilárdság) </a:t>
            </a:r>
          </a:p>
          <a:p>
            <a:r>
              <a:rPr lang="hu-HU" dirty="0" smtClean="0"/>
              <a:t>Folyékony Na</a:t>
            </a:r>
            <a:r>
              <a:rPr lang="hu-HU" baseline="-25000" dirty="0" smtClean="0"/>
              <a:t>2</a:t>
            </a:r>
            <a:r>
              <a:rPr lang="hu-HU" dirty="0" smtClean="0"/>
              <a:t>B</a:t>
            </a:r>
            <a:r>
              <a:rPr lang="hu-HU" baseline="-25000" dirty="0" smtClean="0"/>
              <a:t>4</a:t>
            </a:r>
            <a:r>
              <a:rPr lang="hu-HU" dirty="0" smtClean="0"/>
              <a:t>O</a:t>
            </a:r>
            <a:r>
              <a:rPr lang="hu-HU" baseline="-25000" dirty="0" smtClean="0"/>
              <a:t>7</a:t>
            </a:r>
            <a:r>
              <a:rPr lang="hu-HU" dirty="0" smtClean="0"/>
              <a:t> (bórax)</a:t>
            </a:r>
          </a:p>
          <a:p>
            <a:pPr lvl="1"/>
            <a:r>
              <a:rPr lang="hu-HU" dirty="0" smtClean="0"/>
              <a:t>Elektrolízissel gyorsítható</a:t>
            </a:r>
          </a:p>
          <a:p>
            <a:pPr lvl="1"/>
            <a:r>
              <a:rPr lang="hu-HU" dirty="0" smtClean="0"/>
              <a:t>Kató a </a:t>
            </a:r>
            <a:r>
              <a:rPr lang="hu-HU" dirty="0" err="1" smtClean="0"/>
              <a:t>mdb</a:t>
            </a:r>
            <a:r>
              <a:rPr lang="hu-HU" dirty="0" smtClean="0"/>
              <a:t>., anód a kád (15V, 0,2A) </a:t>
            </a:r>
          </a:p>
          <a:p>
            <a:pPr lvl="1"/>
            <a:r>
              <a:rPr lang="hu-HU" dirty="0" smtClean="0"/>
              <a:t>5-8h 	925 °C	 0,1-0,3mm</a:t>
            </a:r>
          </a:p>
          <a:p>
            <a:r>
              <a:rPr lang="hu-HU" dirty="0" smtClean="0"/>
              <a:t>Gáz BCl</a:t>
            </a:r>
            <a:r>
              <a:rPr lang="hu-HU" baseline="-25000" dirty="0" smtClean="0"/>
              <a:t>3</a:t>
            </a:r>
            <a:r>
              <a:rPr lang="hu-HU" dirty="0" smtClean="0"/>
              <a:t> és H</a:t>
            </a:r>
            <a:r>
              <a:rPr lang="hu-HU" baseline="-25000" dirty="0" smtClean="0"/>
              <a:t>2</a:t>
            </a:r>
          </a:p>
          <a:p>
            <a:pPr lvl="1"/>
            <a:r>
              <a:rPr lang="hu-HU" dirty="0" smtClean="0"/>
              <a:t>1300 °C, gázok és a reakciógázok erélyesen hatnak a berendezésekre is</a:t>
            </a:r>
          </a:p>
          <a:p>
            <a:pPr lvl="1"/>
            <a:r>
              <a:rPr lang="hu-HU" dirty="0" smtClean="0"/>
              <a:t>Nagyon drága, űrhajózásban használt elemeket kezelik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Lángedzés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lángedzés során a darab felületét </a:t>
            </a:r>
            <a:r>
              <a:rPr lang="hu-HU" dirty="0" smtClean="0"/>
              <a:t>nagyteljesítményű gézégőkkel </a:t>
            </a:r>
            <a:r>
              <a:rPr lang="hu-HU" dirty="0"/>
              <a:t>hevítjük, majd </a:t>
            </a:r>
            <a:r>
              <a:rPr lang="hu-HU" dirty="0" smtClean="0"/>
              <a:t>vízzel hűtjük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kéregvastagság 1,5 - </a:t>
            </a:r>
            <a:r>
              <a:rPr lang="hu-HU" dirty="0" err="1"/>
              <a:t>5</a:t>
            </a:r>
            <a:r>
              <a:rPr lang="hu-HU" dirty="0"/>
              <a:t> </a:t>
            </a:r>
            <a:r>
              <a:rPr lang="hu-HU" dirty="0" smtClean="0"/>
              <a:t>mm</a:t>
            </a:r>
          </a:p>
          <a:p>
            <a:r>
              <a:rPr lang="hu-HU" dirty="0" smtClean="0"/>
              <a:t>A </a:t>
            </a:r>
            <a:r>
              <a:rPr lang="hu-HU" dirty="0"/>
              <a:t>technológia lehet </a:t>
            </a:r>
            <a:endParaRPr lang="hu-HU" dirty="0" smtClean="0"/>
          </a:p>
          <a:p>
            <a:pPr lvl="1"/>
            <a:r>
              <a:rPr lang="hu-HU" dirty="0" smtClean="0"/>
              <a:t>szakaszos </a:t>
            </a:r>
            <a:r>
              <a:rPr lang="hu-HU" dirty="0"/>
              <a:t>(a teljes </a:t>
            </a:r>
            <a:r>
              <a:rPr lang="hu-HU" dirty="0" smtClean="0"/>
              <a:t>felület hevítése </a:t>
            </a:r>
            <a:r>
              <a:rPr lang="hu-HU" dirty="0"/>
              <a:t>majd </a:t>
            </a:r>
            <a:r>
              <a:rPr lang="hu-HU" dirty="0" smtClean="0"/>
              <a:t>hűtése</a:t>
            </a:r>
            <a:r>
              <a:rPr lang="hu-HU" dirty="0"/>
              <a:t>), </a:t>
            </a:r>
            <a:endParaRPr lang="hu-HU" dirty="0" smtClean="0"/>
          </a:p>
          <a:p>
            <a:pPr lvl="1"/>
            <a:r>
              <a:rPr lang="hu-HU" dirty="0" smtClean="0"/>
              <a:t>folyamatos </a:t>
            </a:r>
            <a:r>
              <a:rPr lang="hu-HU" dirty="0"/>
              <a:t>(az </a:t>
            </a:r>
            <a:r>
              <a:rPr lang="hu-HU" dirty="0" smtClean="0"/>
              <a:t>égőfej</a:t>
            </a:r>
            <a:r>
              <a:rPr lang="hu-HU" dirty="0"/>
              <a:t>, vagy a darab mozog, és folyamatos </a:t>
            </a:r>
            <a:r>
              <a:rPr lang="hu-HU" dirty="0" smtClean="0"/>
              <a:t>a hűtés).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59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boridálás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40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Alkalmazási terület</a:t>
            </a:r>
          </a:p>
          <a:p>
            <a:pPr lvl="1"/>
            <a:r>
              <a:rPr lang="hu-HU" dirty="0" smtClean="0"/>
              <a:t>Szerszámacélok, élettartamot 2-5x megnöveli</a:t>
            </a:r>
          </a:p>
          <a:p>
            <a:pPr lvl="1"/>
            <a:r>
              <a:rPr lang="hu-HU" dirty="0" smtClean="0"/>
              <a:t>Gépiparban tüskék, koptatótestek, lyukasztók, bélyegek vágólapok, </a:t>
            </a:r>
            <a:r>
              <a:rPr lang="hu-HU" dirty="0" err="1" smtClean="0"/>
              <a:t>örlő-</a:t>
            </a:r>
            <a:r>
              <a:rPr lang="hu-HU" dirty="0" smtClean="0"/>
              <a:t> és keverőtárcsák</a:t>
            </a:r>
          </a:p>
          <a:p>
            <a:pPr lvl="1"/>
            <a:r>
              <a:rPr lang="hu-HU" dirty="0" smtClean="0"/>
              <a:t>Építőiparban, téglasajtoló szerszámok, csigák, betonszállító szerszámok</a:t>
            </a:r>
          </a:p>
          <a:p>
            <a:pPr lvl="1"/>
            <a:r>
              <a:rPr lang="hu-HU" dirty="0" err="1" smtClean="0"/>
              <a:t>Öntészetben</a:t>
            </a:r>
            <a:r>
              <a:rPr lang="hu-HU" dirty="0" smtClean="0"/>
              <a:t> öntőfúvókák, betétek, kokillák, homokfúvókák</a:t>
            </a:r>
          </a:p>
          <a:p>
            <a:pPr lvl="1"/>
            <a:r>
              <a:rPr lang="hu-HU" dirty="0" smtClean="0"/>
              <a:t>Kovácsolásnál </a:t>
            </a:r>
            <a:r>
              <a:rPr lang="hu-HU" dirty="0" err="1" smtClean="0"/>
              <a:t>süllyesztékes</a:t>
            </a:r>
            <a:r>
              <a:rPr lang="hu-HU" dirty="0" smtClean="0"/>
              <a:t> kovácsszerszámok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Bóridálás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41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Kemény kopásálló réteg</a:t>
            </a:r>
          </a:p>
          <a:p>
            <a:r>
              <a:rPr lang="hu-HU" dirty="0" smtClean="0"/>
              <a:t>800°C </a:t>
            </a:r>
            <a:r>
              <a:rPr lang="hu-HU" dirty="0" err="1" smtClean="0"/>
              <a:t>ig</a:t>
            </a:r>
            <a:r>
              <a:rPr lang="hu-HU" dirty="0" smtClean="0"/>
              <a:t> megőrzi </a:t>
            </a:r>
          </a:p>
          <a:p>
            <a:r>
              <a:rPr lang="hu-HU" dirty="0" smtClean="0"/>
              <a:t>Kéregbe nyomófeszültség </a:t>
            </a:r>
            <a:r>
              <a:rPr lang="hu-HU" dirty="0" err="1" smtClean="0"/>
              <a:t>igy</a:t>
            </a:r>
            <a:r>
              <a:rPr lang="hu-HU" dirty="0" smtClean="0"/>
              <a:t> nő a kifáradási határ</a:t>
            </a:r>
          </a:p>
          <a:p>
            <a:r>
              <a:rPr lang="hu-HU" dirty="0" smtClean="0"/>
              <a:t>Szilárdközegű olcsó</a:t>
            </a:r>
          </a:p>
          <a:p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Gázközegű drága</a:t>
            </a:r>
          </a:p>
          <a:p>
            <a:r>
              <a:rPr lang="hu-HU" dirty="0" err="1" smtClean="0"/>
              <a:t>Naytömegű</a:t>
            </a:r>
            <a:r>
              <a:rPr lang="hu-HU" dirty="0" smtClean="0"/>
              <a:t> porkeveréket is hevíteni kell (szilárd)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40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Lángedzés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r>
              <a:rPr lang="hu-HU" sz="2000" dirty="0" smtClean="0"/>
              <a:t>Elve: 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 err="1" smtClean="0"/>
              <a:t>hőmérsékleteloszlást</a:t>
            </a:r>
            <a:r>
              <a:rPr lang="hu-HU" sz="1800" dirty="0" smtClean="0"/>
              <a:t> </a:t>
            </a:r>
            <a:r>
              <a:rPr lang="hu-HU" sz="1800" dirty="0"/>
              <a:t>a szelvényben az </a:t>
            </a:r>
            <a:r>
              <a:rPr lang="hu-HU" sz="1800" dirty="0" smtClean="0"/>
              <a:t>időegység </a:t>
            </a:r>
            <a:r>
              <a:rPr lang="hu-HU" sz="1800" dirty="0"/>
              <a:t>alatt felvett teljesítmény és a </a:t>
            </a:r>
            <a:r>
              <a:rPr lang="hu-HU" sz="1800" dirty="0" smtClean="0"/>
              <a:t>darab hővezető </a:t>
            </a:r>
            <a:r>
              <a:rPr lang="hu-HU" sz="1800" dirty="0"/>
              <a:t>képessége befolyásolja. </a:t>
            </a:r>
            <a:endParaRPr lang="hu-HU" sz="1800" dirty="0" smtClean="0"/>
          </a:p>
          <a:p>
            <a:pPr lvl="1"/>
            <a:r>
              <a:rPr lang="hu-HU" sz="1800" dirty="0" smtClean="0"/>
              <a:t>Nagyobb hőmérsékletű </a:t>
            </a:r>
            <a:r>
              <a:rPr lang="hu-HU" sz="1800" dirty="0"/>
              <a:t>lánggal </a:t>
            </a:r>
            <a:r>
              <a:rPr lang="hu-HU" sz="1800" dirty="0" smtClean="0"/>
              <a:t>gyorsabb </a:t>
            </a:r>
            <a:r>
              <a:rPr lang="hu-HU" sz="1800" dirty="0"/>
              <a:t>felmelegedés </a:t>
            </a:r>
            <a:r>
              <a:rPr lang="hu-HU" sz="1800" dirty="0" smtClean="0"/>
              <a:t>érhető </a:t>
            </a:r>
            <a:r>
              <a:rPr lang="hu-HU" sz="1800" dirty="0"/>
              <a:t>el, és mivel kevesebb </a:t>
            </a:r>
            <a:r>
              <a:rPr lang="hu-HU" sz="1800" dirty="0" smtClean="0"/>
              <a:t>idő </a:t>
            </a:r>
            <a:r>
              <a:rPr lang="hu-HU" sz="1800" dirty="0"/>
              <a:t>van </a:t>
            </a:r>
            <a:r>
              <a:rPr lang="hu-HU" sz="1800" dirty="0" smtClean="0"/>
              <a:t>a hő </a:t>
            </a:r>
            <a:r>
              <a:rPr lang="hu-HU" sz="1800" dirty="0"/>
              <a:t>elvezetésére a kéreg  vékonyabb lehet. </a:t>
            </a:r>
            <a:endParaRPr lang="hu-HU" sz="1800" dirty="0" smtClean="0"/>
          </a:p>
          <a:p>
            <a:pPr lvl="1"/>
            <a:r>
              <a:rPr lang="hu-HU" sz="1800" dirty="0" smtClean="0"/>
              <a:t>A hűtés </a:t>
            </a:r>
            <a:r>
              <a:rPr lang="hu-HU" sz="1800" dirty="0"/>
              <a:t>vízzel történik, melynek </a:t>
            </a:r>
            <a:r>
              <a:rPr lang="hu-HU" sz="1800" dirty="0" smtClean="0"/>
              <a:t>hűtőhatása műanyag </a:t>
            </a:r>
            <a:r>
              <a:rPr lang="hu-HU" sz="1800" dirty="0"/>
              <a:t>bázisú adalékokkal szabályozható. </a:t>
            </a:r>
            <a:endParaRPr lang="hu-HU" sz="1800" dirty="0" smtClean="0"/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darabokat a kezelés után 150-200 </a:t>
            </a:r>
            <a:r>
              <a:rPr lang="hu-HU" sz="1800" dirty="0" err="1"/>
              <a:t>C°-</a:t>
            </a:r>
            <a:r>
              <a:rPr lang="hu-HU" sz="1800" dirty="0" err="1" smtClean="0"/>
              <a:t>os</a:t>
            </a:r>
            <a:r>
              <a:rPr lang="hu-HU" sz="1800" dirty="0" smtClean="0"/>
              <a:t> megeresztésnek </a:t>
            </a:r>
            <a:r>
              <a:rPr lang="hu-HU" sz="1800" dirty="0"/>
              <a:t>kell alávetni.</a:t>
            </a:r>
          </a:p>
          <a:p>
            <a:r>
              <a:rPr lang="hu-HU" sz="2000" dirty="0" smtClean="0"/>
              <a:t>Alkalmazása: </a:t>
            </a:r>
          </a:p>
          <a:p>
            <a:pPr lvl="1"/>
            <a:r>
              <a:rPr lang="hu-HU" sz="1800" dirty="0" smtClean="0"/>
              <a:t>Főleg </a:t>
            </a:r>
            <a:r>
              <a:rPr lang="hu-HU" sz="1800" dirty="0"/>
              <a:t>kopásnak kitett alkatrészek felületi keménységének növelésére használjuk.  </a:t>
            </a:r>
            <a:endParaRPr lang="hu-HU" sz="1800" dirty="0" smtClean="0"/>
          </a:p>
          <a:p>
            <a:pPr lvl="1"/>
            <a:r>
              <a:rPr lang="hu-HU" sz="1800" dirty="0" smtClean="0"/>
              <a:t>pl. nagyméretű </a:t>
            </a:r>
            <a:r>
              <a:rPr lang="hu-HU" sz="1800" dirty="0"/>
              <a:t>fogas- és lánckerekek, kötélhornyok, tengelyek, eszterga </a:t>
            </a:r>
            <a:r>
              <a:rPr lang="hu-HU" sz="1800" dirty="0" smtClean="0"/>
              <a:t>szánvezetékek, </a:t>
            </a:r>
            <a:r>
              <a:rPr lang="hu-HU" sz="1800" dirty="0" err="1" smtClean="0"/>
              <a:t>csúszólapok</a:t>
            </a:r>
            <a:r>
              <a:rPr lang="hu-HU" sz="1800" dirty="0"/>
              <a:t>, </a:t>
            </a:r>
            <a:r>
              <a:rPr lang="hu-HU" sz="1800" dirty="0" err="1"/>
              <a:t>forgattyústengely</a:t>
            </a:r>
            <a:r>
              <a:rPr lang="hu-HU" sz="1800" dirty="0"/>
              <a:t> csapok stb</a:t>
            </a:r>
            <a:r>
              <a:rPr lang="hu-HU" sz="1800" dirty="0" smtClean="0"/>
              <a:t>.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lángedzés annál gazdaságosabb, minél kisebb </a:t>
            </a:r>
            <a:r>
              <a:rPr lang="hu-HU" sz="1800" dirty="0" smtClean="0"/>
              <a:t>az edzendő </a:t>
            </a:r>
            <a:r>
              <a:rPr lang="hu-HU" sz="1800" dirty="0"/>
              <a:t>felület az </a:t>
            </a:r>
            <a:r>
              <a:rPr lang="hu-HU" sz="1800" dirty="0" err="1"/>
              <a:t>összfelülethez</a:t>
            </a:r>
            <a:r>
              <a:rPr lang="hu-HU" sz="1800" dirty="0"/>
              <a:t> </a:t>
            </a:r>
            <a:r>
              <a:rPr lang="hu-HU" sz="1800" dirty="0" smtClean="0"/>
              <a:t>képest</a:t>
            </a:r>
            <a:r>
              <a:rPr lang="hu-H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372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Lángedzés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" y="2715187"/>
            <a:ext cx="4038600" cy="28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934411"/>
            <a:ext cx="4038600" cy="24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4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Lángedzés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Előny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Hátrány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u-HU" dirty="0" smtClean="0"/>
              <a:t>Egyszerű</a:t>
            </a:r>
          </a:p>
          <a:p>
            <a:r>
              <a:rPr lang="hu-HU" dirty="0" smtClean="0"/>
              <a:t>Olcsó</a:t>
            </a:r>
          </a:p>
          <a:p>
            <a:r>
              <a:rPr lang="hu-HU" dirty="0" smtClean="0"/>
              <a:t>kis </a:t>
            </a:r>
            <a:r>
              <a:rPr lang="hu-HU" dirty="0"/>
              <a:t>darabszám esetén is gazdaságos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kéregvastagság nem lehet kisebb, mint 1 mm </a:t>
            </a:r>
            <a:endParaRPr lang="hu-HU" dirty="0" smtClean="0"/>
          </a:p>
          <a:p>
            <a:r>
              <a:rPr lang="hu-HU" dirty="0" smtClean="0"/>
              <a:t>nem szabályozható pontosan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78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Indukciós 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507288" cy="223570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Elve: váltakozó árammal átjárt tekercsbe villamosan vezető fémet helyezünk, mágneses erőtér hatására a fémben örvényáram keletkezik</a:t>
            </a:r>
          </a:p>
          <a:p>
            <a:r>
              <a:rPr lang="hu-HU" dirty="0" smtClean="0"/>
              <a:t>Az örvényáram a fémben annak ellenállásán áthaladva Joule-hőt termel</a:t>
            </a:r>
          </a:p>
          <a:p>
            <a:r>
              <a:rPr lang="hu-HU" dirty="0" smtClean="0"/>
              <a:t>A mágnesezhető fémnél az átmágnesezési veszteség is hőt fejleszt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898058" cy="31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77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Indukciós edzés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B2E-D4E9-40AB-8283-A9FDF2240E14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frekvencia </a:t>
            </a:r>
            <a:r>
              <a:rPr lang="hu-HU" dirty="0" smtClean="0"/>
              <a:t>függő</a:t>
            </a:r>
          </a:p>
          <a:p>
            <a:pPr lvl="1"/>
            <a:r>
              <a:rPr lang="hu-HU" dirty="0" smtClean="0"/>
              <a:t>Minél </a:t>
            </a:r>
            <a:r>
              <a:rPr lang="hu-HU" dirty="0"/>
              <a:t>nagyobb a frekvencia annál kisebb a </a:t>
            </a:r>
            <a:r>
              <a:rPr lang="hu-HU" dirty="0" smtClean="0"/>
              <a:t>felmelegedő kéreg </a:t>
            </a:r>
            <a:r>
              <a:rPr lang="hu-HU" dirty="0"/>
              <a:t>vastagsága (</a:t>
            </a:r>
            <a:r>
              <a:rPr lang="hu-HU" dirty="0" err="1"/>
              <a:t>szkin</a:t>
            </a:r>
            <a:r>
              <a:rPr lang="hu-HU" dirty="0"/>
              <a:t> effektus</a:t>
            </a:r>
            <a:r>
              <a:rPr lang="hu-HU" dirty="0" smtClean="0"/>
              <a:t>)</a:t>
            </a:r>
          </a:p>
          <a:p>
            <a:r>
              <a:rPr lang="hu-HU" dirty="0"/>
              <a:t>Használatos frekvenciák:</a:t>
            </a:r>
          </a:p>
          <a:p>
            <a:pPr lvl="1"/>
            <a:r>
              <a:rPr lang="hu-HU" dirty="0" smtClean="0"/>
              <a:t>középfrekvencia </a:t>
            </a:r>
            <a:r>
              <a:rPr lang="hu-HU" dirty="0"/>
              <a:t>2,5 - 10 kHz 1 - 3 mm-nél vastagabb kéreghez</a:t>
            </a:r>
          </a:p>
          <a:p>
            <a:pPr lvl="1"/>
            <a:r>
              <a:rPr lang="hu-HU" dirty="0" smtClean="0"/>
              <a:t>nagyfrekvencia &gt;100 </a:t>
            </a:r>
            <a:r>
              <a:rPr lang="hu-HU" dirty="0"/>
              <a:t>kHz a 3 mm-nél vékonyabb </a:t>
            </a:r>
            <a:r>
              <a:rPr lang="hu-HU" dirty="0" smtClean="0"/>
              <a:t>kéreghez</a:t>
            </a:r>
            <a:endParaRPr lang="hu-HU" dirty="0"/>
          </a:p>
          <a:p>
            <a:r>
              <a:rPr lang="pl-PL" dirty="0"/>
              <a:t>A darabokat az indukciós edzés után 150-180 C°-on meg kell ereszteni. </a:t>
            </a:r>
            <a:endParaRPr lang="pl-PL" dirty="0" smtClean="0"/>
          </a:p>
          <a:p>
            <a:r>
              <a:rPr lang="hu-HU" dirty="0"/>
              <a:t>Alkalmazási terület</a:t>
            </a:r>
          </a:p>
          <a:p>
            <a:pPr lvl="1"/>
            <a:r>
              <a:rPr lang="hu-HU" dirty="0"/>
              <a:t>fogaskerekek, </a:t>
            </a:r>
            <a:r>
              <a:rPr lang="hu-HU" dirty="0" smtClean="0"/>
              <a:t>bordástengelyek</a:t>
            </a:r>
          </a:p>
          <a:p>
            <a:pPr lvl="1"/>
            <a:r>
              <a:rPr lang="hu-HU" dirty="0" smtClean="0"/>
              <a:t>Prizmás vezetékek kopásállóság javítása</a:t>
            </a:r>
            <a:endParaRPr lang="hu-HU" dirty="0"/>
          </a:p>
          <a:p>
            <a:pPr lvl="1"/>
            <a:r>
              <a:rPr lang="hu-HU" dirty="0"/>
              <a:t>gépjármű alkatrészek pl. </a:t>
            </a:r>
            <a:r>
              <a:rPr lang="hu-HU" dirty="0" smtClean="0"/>
              <a:t>vezérmű </a:t>
            </a:r>
            <a:r>
              <a:rPr lang="hu-HU" dirty="0"/>
              <a:t>tengely bütykök,  </a:t>
            </a:r>
            <a:r>
              <a:rPr lang="hu-HU" dirty="0" err="1"/>
              <a:t>forgattyústengely</a:t>
            </a:r>
            <a:r>
              <a:rPr lang="hu-HU" dirty="0"/>
              <a:t> csapok, </a:t>
            </a:r>
            <a:r>
              <a:rPr lang="hu-HU" dirty="0" err="1"/>
              <a:t>kormánygömbcsapszeg</a:t>
            </a:r>
            <a:r>
              <a:rPr lang="hu-HU" dirty="0"/>
              <a:t> stb.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142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2866</TotalTime>
  <Words>1269</Words>
  <Application>Microsoft Office PowerPoint</Application>
  <PresentationFormat>Diavetítés a képernyőre (4:3 oldalarány)</PresentationFormat>
  <Paragraphs>393</Paragraphs>
  <Slides>41</Slides>
  <Notes>41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Origó</vt:lpstr>
      <vt:lpstr>Hőkezelés</vt:lpstr>
      <vt:lpstr>Felületi hőkezelések</vt:lpstr>
      <vt:lpstr>Felületi edzés </vt:lpstr>
      <vt:lpstr>Lángedzés</vt:lpstr>
      <vt:lpstr>Lángedzés</vt:lpstr>
      <vt:lpstr>Lángedzés</vt:lpstr>
      <vt:lpstr>Lángedzés</vt:lpstr>
      <vt:lpstr>Indukciós edzés</vt:lpstr>
      <vt:lpstr>Indukciós edzés</vt:lpstr>
      <vt:lpstr>Indukciós edzés</vt:lpstr>
      <vt:lpstr>Indukciós edzés</vt:lpstr>
      <vt:lpstr>Lézeres edzés</vt:lpstr>
      <vt:lpstr>Lézeres edzés</vt:lpstr>
      <vt:lpstr>Lézeres edzés</vt:lpstr>
      <vt:lpstr>Lézeres edzés</vt:lpstr>
      <vt:lpstr>Mártó edzés</vt:lpstr>
      <vt:lpstr>Termokémiai hőkezelések </vt:lpstr>
      <vt:lpstr>Termokémiai hőkezelések</vt:lpstr>
      <vt:lpstr>Betétedzés</vt:lpstr>
      <vt:lpstr>Cementálás</vt:lpstr>
      <vt:lpstr>Cementálás</vt:lpstr>
      <vt:lpstr>Cementálás szilárdközegben</vt:lpstr>
      <vt:lpstr>Lejátszódó vegyi folyamatok</vt:lpstr>
      <vt:lpstr>Betétedzés</vt:lpstr>
      <vt:lpstr>Cementálás szilárd közegben</vt:lpstr>
      <vt:lpstr>Cementálást követő hőkezelések</vt:lpstr>
      <vt:lpstr>Nitridálás</vt:lpstr>
      <vt:lpstr>Nitridálás</vt:lpstr>
      <vt:lpstr>Nitridálás</vt:lpstr>
      <vt:lpstr>Nitridálás</vt:lpstr>
      <vt:lpstr>Nitrocementálás, karbonitridálás</vt:lpstr>
      <vt:lpstr>Nitrocementálás</vt:lpstr>
      <vt:lpstr>Karbonitridálás</vt:lpstr>
      <vt:lpstr>Gázközegű nitrocementálás</vt:lpstr>
      <vt:lpstr>Nitrocementálás</vt:lpstr>
      <vt:lpstr>Eljárások összehasonlítása</vt:lpstr>
      <vt:lpstr>Köszönöm a figyelmet!</vt:lpstr>
      <vt:lpstr>Boridálás</vt:lpstr>
      <vt:lpstr>Boridálás közegei</vt:lpstr>
      <vt:lpstr>boridálás</vt:lpstr>
      <vt:lpstr>Bóridálás</vt:lpstr>
    </vt:vector>
  </TitlesOfParts>
  <Company>Otthon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Fenyvesi Sándor</dc:creator>
  <cp:lastModifiedBy>Sanyi</cp:lastModifiedBy>
  <cp:revision>372</cp:revision>
  <cp:lastPrinted>2012-09-05T07:01:49Z</cp:lastPrinted>
  <dcterms:created xsi:type="dcterms:W3CDTF">2012-09-02T08:55:03Z</dcterms:created>
  <dcterms:modified xsi:type="dcterms:W3CDTF">2014-11-26T22:14:26Z</dcterms:modified>
</cp:coreProperties>
</file>