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74" r:id="rId6"/>
    <p:sldId id="262" r:id="rId7"/>
    <p:sldId id="259" r:id="rId8"/>
    <p:sldId id="261" r:id="rId9"/>
    <p:sldId id="267" r:id="rId10"/>
    <p:sldId id="268" r:id="rId11"/>
    <p:sldId id="269" r:id="rId12"/>
    <p:sldId id="270" r:id="rId13"/>
    <p:sldId id="263" r:id="rId14"/>
    <p:sldId id="271" r:id="rId15"/>
    <p:sldId id="266" r:id="rId16"/>
    <p:sldId id="272" r:id="rId17"/>
    <p:sldId id="273" r:id="rId18"/>
    <p:sldId id="275" r:id="rId19"/>
    <p:sldId id="277" r:id="rId20"/>
    <p:sldId id="276" r:id="rId21"/>
    <p:sldId id="278" r:id="rId22"/>
    <p:sldId id="280" r:id="rId23"/>
    <p:sldId id="279" r:id="rId24"/>
    <p:sldId id="282" r:id="rId25"/>
    <p:sldId id="283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745" autoAdjust="0"/>
    <p:restoredTop sz="94660"/>
  </p:normalViewPr>
  <p:slideViewPr>
    <p:cSldViewPr>
      <p:cViewPr>
        <p:scale>
          <a:sx n="59" d="100"/>
          <a:sy n="59" d="100"/>
        </p:scale>
        <p:origin x="-69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32A02-8074-40EB-9161-BB2D2F2CFB5E}" type="datetimeFigureOut">
              <a:rPr lang="hu-HU" smtClean="0"/>
              <a:pPr/>
              <a:t>2013.04.25.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DA8E3-FEFF-4B5B-B02D-03F86DB428F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C16BB-9042-454E-B337-BB9BD030BC1C}" type="slidenum">
              <a:rPr lang="hu-HU"/>
              <a:pPr/>
              <a:t>13</a:t>
            </a:fld>
            <a:endParaRPr lang="hu-HU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673-12C6-4956-95A3-0F0CF14EE958}" type="datetimeFigureOut">
              <a:rPr lang="hu-HU" smtClean="0"/>
              <a:pPr/>
              <a:t>2013.04.25.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985B-170F-4B61-9DAB-C302E5B8D04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673-12C6-4956-95A3-0F0CF14EE958}" type="datetimeFigureOut">
              <a:rPr lang="hu-HU" smtClean="0"/>
              <a:pPr/>
              <a:t>2013.04.25.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985B-170F-4B61-9DAB-C302E5B8D04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673-12C6-4956-95A3-0F0CF14EE958}" type="datetimeFigureOut">
              <a:rPr lang="hu-HU" smtClean="0"/>
              <a:pPr/>
              <a:t>2013.04.25.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985B-170F-4B61-9DAB-C302E5B8D04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673-12C6-4956-95A3-0F0CF14EE958}" type="datetimeFigureOut">
              <a:rPr lang="hu-HU" smtClean="0"/>
              <a:pPr/>
              <a:t>2013.04.25.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985B-170F-4B61-9DAB-C302E5B8D04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673-12C6-4956-95A3-0F0CF14EE958}" type="datetimeFigureOut">
              <a:rPr lang="hu-HU" smtClean="0"/>
              <a:pPr/>
              <a:t>2013.04.25.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985B-170F-4B61-9DAB-C302E5B8D04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673-12C6-4956-95A3-0F0CF14EE958}" type="datetimeFigureOut">
              <a:rPr lang="hu-HU" smtClean="0"/>
              <a:pPr/>
              <a:t>2013.04.25.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985B-170F-4B61-9DAB-C302E5B8D04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673-12C6-4956-95A3-0F0CF14EE958}" type="datetimeFigureOut">
              <a:rPr lang="hu-HU" smtClean="0"/>
              <a:pPr/>
              <a:t>2013.04.25.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985B-170F-4B61-9DAB-C302E5B8D04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673-12C6-4956-95A3-0F0CF14EE958}" type="datetimeFigureOut">
              <a:rPr lang="hu-HU" smtClean="0"/>
              <a:pPr/>
              <a:t>2013.04.25.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985B-170F-4B61-9DAB-C302E5B8D04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673-12C6-4956-95A3-0F0CF14EE958}" type="datetimeFigureOut">
              <a:rPr lang="hu-HU" smtClean="0"/>
              <a:pPr/>
              <a:t>2013.04.25.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985B-170F-4B61-9DAB-C302E5B8D04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673-12C6-4956-95A3-0F0CF14EE958}" type="datetimeFigureOut">
              <a:rPr lang="hu-HU" smtClean="0"/>
              <a:pPr/>
              <a:t>2013.04.25.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985B-170F-4B61-9DAB-C302E5B8D04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4673-12C6-4956-95A3-0F0CF14EE958}" type="datetimeFigureOut">
              <a:rPr lang="hu-HU" smtClean="0"/>
              <a:pPr/>
              <a:t>2013.04.25.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A985B-170F-4B61-9DAB-C302E5B8D04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04673-12C6-4956-95A3-0F0CF14EE958}" type="datetimeFigureOut">
              <a:rPr lang="hu-HU" smtClean="0"/>
              <a:pPr/>
              <a:t>2013.04.25.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A985B-170F-4B61-9DAB-C302E5B8D04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hu-HU" dirty="0" smtClean="0">
                <a:latin typeface="+mn-lt"/>
              </a:rPr>
              <a:t>A gépszerelés eszközei</a:t>
            </a:r>
            <a:endParaRPr lang="hu-HU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85852" y="178592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hu-HU" dirty="0" smtClean="0">
                <a:solidFill>
                  <a:schemeClr val="tx1"/>
                </a:solidFill>
              </a:rPr>
              <a:t>- Szerelőszerszámok</a:t>
            </a:r>
            <a:endParaRPr lang="hu-HU" dirty="0" smtClean="0">
              <a:solidFill>
                <a:schemeClr val="tx1"/>
              </a:solidFill>
            </a:endParaRPr>
          </a:p>
          <a:p>
            <a:pPr algn="l"/>
            <a:r>
              <a:rPr lang="hu-HU" dirty="0" smtClean="0">
                <a:solidFill>
                  <a:schemeClr val="tx1"/>
                </a:solidFill>
              </a:rPr>
              <a:t>- Szerelőkészülékek</a:t>
            </a:r>
            <a:endParaRPr lang="hu-HU" dirty="0" smtClean="0">
              <a:solidFill>
                <a:schemeClr val="tx1"/>
              </a:solidFill>
            </a:endParaRPr>
          </a:p>
          <a:p>
            <a:pPr algn="l"/>
            <a:r>
              <a:rPr lang="hu-HU" dirty="0" smtClean="0">
                <a:solidFill>
                  <a:schemeClr val="tx1"/>
                </a:solidFill>
              </a:rPr>
              <a:t>- Szerelő berendezések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 descr="images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4714884"/>
            <a:ext cx="2846490" cy="1790701"/>
          </a:xfrm>
          <a:prstGeom prst="rect">
            <a:avLst/>
          </a:prstGeom>
        </p:spPr>
      </p:pic>
      <p:pic>
        <p:nvPicPr>
          <p:cNvPr id="6" name="Kép 5" descr="images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357430"/>
            <a:ext cx="2638425" cy="1733550"/>
          </a:xfrm>
          <a:prstGeom prst="rect">
            <a:avLst/>
          </a:prstGeom>
        </p:spPr>
      </p:pic>
      <p:pic>
        <p:nvPicPr>
          <p:cNvPr id="8" name="Kép 7" descr="images (2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000504"/>
            <a:ext cx="3005861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85786" y="928670"/>
            <a:ext cx="2492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Dugókulcsok: </a:t>
            </a:r>
            <a:endParaRPr lang="hu-HU" sz="3200" dirty="0"/>
          </a:p>
        </p:txBody>
      </p:sp>
      <p:pic>
        <p:nvPicPr>
          <p:cNvPr id="3" name="Kép 2" descr="letölté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857232"/>
            <a:ext cx="3190875" cy="1428750"/>
          </a:xfrm>
          <a:prstGeom prst="rect">
            <a:avLst/>
          </a:prstGeom>
        </p:spPr>
      </p:pic>
      <p:pic>
        <p:nvPicPr>
          <p:cNvPr id="4" name="Kép 3" descr="eszkoz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500306"/>
            <a:ext cx="3857620" cy="2541958"/>
          </a:xfrm>
          <a:prstGeom prst="rect">
            <a:avLst/>
          </a:prstGeom>
        </p:spPr>
      </p:pic>
      <p:pic>
        <p:nvPicPr>
          <p:cNvPr id="5" name="Kép 4" descr="img687_h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714488"/>
            <a:ext cx="3371850" cy="337185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571472" y="5715016"/>
            <a:ext cx="7511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- Szerelési helyzettől függően alkalmazhatók</a:t>
            </a:r>
          </a:p>
          <a:p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285728"/>
            <a:ext cx="2476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Csapos kulcs: </a:t>
            </a:r>
            <a:endParaRPr lang="hu-HU" sz="3200" dirty="0"/>
          </a:p>
        </p:txBody>
      </p:sp>
      <p:pic>
        <p:nvPicPr>
          <p:cNvPr id="3" name="Kép 2" descr="RTEmagicC_H125060.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14290"/>
            <a:ext cx="2936888" cy="171451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00034" y="1857364"/>
            <a:ext cx="1809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Csőkulcs: </a:t>
            </a:r>
            <a:endParaRPr lang="hu-HU" sz="3200" dirty="0"/>
          </a:p>
        </p:txBody>
      </p:sp>
      <p:pic>
        <p:nvPicPr>
          <p:cNvPr id="7" name="Kép 6" descr="img684_cl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1928802"/>
            <a:ext cx="4643438" cy="1214446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28596" y="3071810"/>
            <a:ext cx="2268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Csillagkulcs: </a:t>
            </a:r>
            <a:endParaRPr lang="hu-HU" sz="3200" dirty="0"/>
          </a:p>
        </p:txBody>
      </p:sp>
      <p:pic>
        <p:nvPicPr>
          <p:cNvPr id="9" name="Kép 8" descr="228646846_20091307213922_800x800_Fit_0_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143248"/>
            <a:ext cx="4643438" cy="969406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57158" y="4143380"/>
            <a:ext cx="2397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Imbuszkulcs</a:t>
            </a:r>
            <a:r>
              <a:rPr lang="hu-HU" sz="3200" dirty="0" smtClean="0"/>
              <a:t>: </a:t>
            </a:r>
            <a:endParaRPr lang="hu-HU" sz="3200" dirty="0"/>
          </a:p>
        </p:txBody>
      </p:sp>
      <p:pic>
        <p:nvPicPr>
          <p:cNvPr id="11" name="Kép 10" descr="1_3571599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4071942"/>
            <a:ext cx="4643438" cy="1324174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500034" y="5786454"/>
            <a:ext cx="3528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Egyedi célszerszám: </a:t>
            </a:r>
            <a:endParaRPr lang="hu-HU" sz="3200" dirty="0"/>
          </a:p>
        </p:txBody>
      </p:sp>
      <p:pic>
        <p:nvPicPr>
          <p:cNvPr id="13" name="Kép 12" descr="acor-atl-2405-kullokulcs-magnesse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1" y="4617784"/>
            <a:ext cx="2143140" cy="2240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42910" y="928670"/>
            <a:ext cx="29788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Körmös kulcsok: </a:t>
            </a:r>
          </a:p>
          <a:p>
            <a:endParaRPr lang="hu-HU" sz="3200" dirty="0"/>
          </a:p>
        </p:txBody>
      </p:sp>
      <p:pic>
        <p:nvPicPr>
          <p:cNvPr id="3" name="Kép 2" descr="86376_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919389"/>
            <a:ext cx="5214942" cy="1447147"/>
          </a:xfrm>
          <a:prstGeom prst="rect">
            <a:avLst/>
          </a:prstGeom>
        </p:spPr>
      </p:pic>
      <p:pic>
        <p:nvPicPr>
          <p:cNvPr id="4" name="Kép 3" descr="70155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9" y="2357430"/>
            <a:ext cx="5214942" cy="2234975"/>
          </a:xfrm>
          <a:prstGeom prst="rect">
            <a:avLst/>
          </a:prstGeom>
        </p:spPr>
      </p:pic>
      <p:pic>
        <p:nvPicPr>
          <p:cNvPr id="5" name="Kép 4" descr="letölté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00306"/>
            <a:ext cx="4143404" cy="4143404"/>
          </a:xfrm>
          <a:prstGeom prst="rect">
            <a:avLst/>
          </a:prstGeom>
        </p:spPr>
      </p:pic>
      <p:sp>
        <p:nvSpPr>
          <p:cNvPr id="7" name="Jobbra nyíl 6"/>
          <p:cNvSpPr/>
          <p:nvPr/>
        </p:nvSpPr>
        <p:spPr>
          <a:xfrm>
            <a:off x="4071934" y="55721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929322" y="5500702"/>
            <a:ext cx="160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Állítható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285720" y="714356"/>
            <a:ext cx="82073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400" b="1" dirty="0" smtClean="0"/>
              <a:t> </a:t>
            </a:r>
            <a:r>
              <a:rPr lang="hu-HU" sz="4400" dirty="0"/>
              <a:t>A csavarkötés hatásmechanizmusa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71472" y="2500306"/>
            <a:ext cx="83534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3200" dirty="0"/>
              <a:t>A csavarkötés erővel záró kötés, melyben az alkatrészeket a csavarfejben, anyában, alátétben és az alkatrészben magában, az egymással érintkező súrlódó felületeken ébredő </a:t>
            </a:r>
            <a:r>
              <a:rPr lang="hu-HU" sz="3200" b="1" dirty="0"/>
              <a:t>súrlódási</a:t>
            </a:r>
            <a:r>
              <a:rPr lang="hu-HU" sz="3200" dirty="0"/>
              <a:t> </a:t>
            </a:r>
            <a:r>
              <a:rPr lang="hu-HU" sz="3200" b="1" dirty="0"/>
              <a:t>erő</a:t>
            </a:r>
            <a:r>
              <a:rPr lang="hu-HU" sz="3200" dirty="0"/>
              <a:t>k tartják össze. A szükséges súrlódási erők létrehozásához kellő nagyságú</a:t>
            </a:r>
            <a:r>
              <a:rPr lang="hu-HU" sz="3200" b="1" dirty="0"/>
              <a:t> előfeszítő</a:t>
            </a:r>
            <a:r>
              <a:rPr lang="hu-HU" sz="3200" dirty="0"/>
              <a:t> </a:t>
            </a:r>
            <a:r>
              <a:rPr lang="hu-HU" sz="3200" b="1" dirty="0"/>
              <a:t>erő</a:t>
            </a:r>
            <a:r>
              <a:rPr lang="hu-HU" sz="3200" dirty="0"/>
              <a:t>re van szükség, amelyet a </a:t>
            </a:r>
            <a:r>
              <a:rPr lang="hu-HU" sz="3200" b="1" dirty="0"/>
              <a:t>meghúzási nyomaték</a:t>
            </a:r>
            <a:r>
              <a:rPr lang="hu-HU" sz="3200" dirty="0"/>
              <a:t> segítségével hoznak létre.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500042"/>
            <a:ext cx="877567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Csavarok meghúzási módjai:</a:t>
            </a:r>
          </a:p>
          <a:p>
            <a:pPr>
              <a:buFontTx/>
              <a:buChar char="-"/>
            </a:pPr>
            <a:r>
              <a:rPr lang="hu-HU" sz="3200" dirty="0" smtClean="0"/>
              <a:t> Nyomatékra húzás : táblázat vagy számítás alapján</a:t>
            </a:r>
          </a:p>
          <a:p>
            <a:pPr>
              <a:buFontTx/>
              <a:buChar char="-"/>
            </a:pPr>
            <a:r>
              <a:rPr lang="hu-HU" sz="3200" dirty="0" smtClean="0"/>
              <a:t> Szögelfordítás alapján</a:t>
            </a:r>
          </a:p>
          <a:p>
            <a:pPr>
              <a:buFontTx/>
              <a:buChar char="-"/>
            </a:pPr>
            <a:r>
              <a:rPr lang="hu-HU" sz="3200" dirty="0" smtClean="0"/>
              <a:t> Maradó nyúlásra húzás</a:t>
            </a:r>
          </a:p>
          <a:p>
            <a:r>
              <a:rPr lang="hu-HU" dirty="0" smtClean="0"/>
              <a:t>                                                                                     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500034" y="2714620"/>
            <a:ext cx="55407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Meghúzási nyomaték számítása:</a:t>
            </a:r>
          </a:p>
          <a:p>
            <a:r>
              <a:rPr lang="hu-HU" sz="3200" dirty="0" smtClean="0"/>
              <a:t> </a:t>
            </a:r>
          </a:p>
          <a:p>
            <a:endParaRPr lang="hu-HU" sz="3200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357562"/>
            <a:ext cx="7022719" cy="714380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214818"/>
            <a:ext cx="342901" cy="522516"/>
          </a:xfrm>
          <a:prstGeom prst="rect">
            <a:avLst/>
          </a:prstGeo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98786" y="4714884"/>
            <a:ext cx="390677" cy="500066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072074"/>
            <a:ext cx="304801" cy="573743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572140"/>
            <a:ext cx="342901" cy="522516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6072206"/>
            <a:ext cx="419698" cy="516552"/>
          </a:xfrm>
          <a:prstGeom prst="rect">
            <a:avLst/>
          </a:prstGeom>
          <a:noFill/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643042" y="45720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tengelyirányú erő</a:t>
            </a:r>
            <a:endParaRPr kumimoji="0" lang="hu-H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643042" y="500063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menet középátmérője</a:t>
            </a:r>
            <a:endParaRPr kumimoji="0" lang="hu-H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643042" y="542926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menetemelkedési szög	</a:t>
            </a:r>
            <a:endParaRPr kumimoji="0" lang="hu-H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7600" algn="l"/>
              </a:tabLst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643042" y="585789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súrlódási </a:t>
            </a:r>
            <a:r>
              <a:rPr kumimoji="0" lang="hu-H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félkúpszög</a:t>
            </a:r>
            <a:endParaRPr kumimoji="0" lang="hu-H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643042" y="628652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anya súrlódó felületének a középátmérője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9532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zövegdoboz 3"/>
          <p:cNvSpPr txBox="1"/>
          <p:nvPr/>
        </p:nvSpPr>
        <p:spPr>
          <a:xfrm>
            <a:off x="714348" y="5643578"/>
            <a:ext cx="8102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Száraz és kent csavarok meghúzási nyomatékának lefutása a csavarerő függvényében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428860" y="285728"/>
            <a:ext cx="4236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M12x1,75-ös csavar meghúzási nyomatéka.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0034" y="428604"/>
            <a:ext cx="803335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Nyomatékkulcsok:</a:t>
            </a:r>
          </a:p>
          <a:p>
            <a:endParaRPr lang="hu-HU" sz="4400" dirty="0" smtClean="0"/>
          </a:p>
          <a:p>
            <a:pPr>
              <a:buFontTx/>
              <a:buChar char="-"/>
            </a:pPr>
            <a:r>
              <a:rPr lang="hu-HU" sz="3200" dirty="0" smtClean="0"/>
              <a:t>Az egységes meghúzási nyomatékot biztosítják</a:t>
            </a:r>
          </a:p>
          <a:p>
            <a:endParaRPr lang="hu-HU" sz="3200" dirty="0" smtClean="0"/>
          </a:p>
          <a:p>
            <a:r>
              <a:rPr lang="hu-HU" sz="3200" u="sng" dirty="0" smtClean="0"/>
              <a:t>Fajtái:</a:t>
            </a:r>
          </a:p>
          <a:p>
            <a:pPr>
              <a:buFontTx/>
              <a:buChar char="-"/>
            </a:pPr>
            <a:r>
              <a:rPr lang="hu-HU" sz="3200" dirty="0" smtClean="0"/>
              <a:t> Nyomatékkorlátozók </a:t>
            </a:r>
          </a:p>
          <a:p>
            <a:pPr>
              <a:buFontTx/>
              <a:buChar char="-"/>
            </a:pPr>
            <a:r>
              <a:rPr lang="hu-HU" sz="3200" dirty="0" smtClean="0"/>
              <a:t> Nyomatékjelzők</a:t>
            </a:r>
          </a:p>
          <a:p>
            <a:pPr>
              <a:buFontTx/>
              <a:buChar char="-"/>
            </a:pPr>
            <a:r>
              <a:rPr lang="hu-HU" sz="3200" dirty="0" smtClean="0"/>
              <a:t> Nyomatékmérő</a:t>
            </a:r>
            <a:endParaRPr lang="hu-HU" sz="3200" dirty="0"/>
          </a:p>
        </p:txBody>
      </p:sp>
      <p:pic>
        <p:nvPicPr>
          <p:cNvPr id="3" name="Kép 2" descr="dreh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786322"/>
            <a:ext cx="6654800" cy="185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58" y="428604"/>
            <a:ext cx="7530010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Elektromos szerelőszerszámok:</a:t>
            </a:r>
          </a:p>
          <a:p>
            <a:endParaRPr lang="hu-HU" sz="3200" dirty="0" smtClean="0"/>
          </a:p>
          <a:p>
            <a:r>
              <a:rPr lang="hu-HU" sz="3200" dirty="0" smtClean="0"/>
              <a:t>Használatuk /Alkalmazásuk/ szempontjai:</a:t>
            </a:r>
          </a:p>
          <a:p>
            <a:pPr>
              <a:buFontTx/>
              <a:buChar char="-"/>
            </a:pPr>
            <a:r>
              <a:rPr lang="hu-HU" sz="3200" dirty="0" smtClean="0"/>
              <a:t> méret</a:t>
            </a:r>
          </a:p>
          <a:p>
            <a:pPr>
              <a:buFontTx/>
              <a:buChar char="-"/>
            </a:pPr>
            <a:r>
              <a:rPr lang="hu-HU" sz="3200" dirty="0" smtClean="0"/>
              <a:t> tömeg </a:t>
            </a:r>
          </a:p>
          <a:p>
            <a:pPr>
              <a:buFontTx/>
              <a:buChar char="-"/>
            </a:pPr>
            <a:r>
              <a:rPr lang="hu-HU" sz="3200" dirty="0" smtClean="0"/>
              <a:t> hordozhatóság</a:t>
            </a:r>
          </a:p>
          <a:p>
            <a:pPr>
              <a:buFontTx/>
              <a:buChar char="-"/>
            </a:pPr>
            <a:r>
              <a:rPr lang="hu-HU" sz="3200" dirty="0" smtClean="0"/>
              <a:t> biztonság / szikraképződés, áramütés/</a:t>
            </a:r>
            <a:endParaRPr lang="hu-HU" sz="3200" dirty="0"/>
          </a:p>
        </p:txBody>
      </p:sp>
      <p:pic>
        <p:nvPicPr>
          <p:cNvPr id="3" name="Kép 2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143380"/>
            <a:ext cx="2466975" cy="1847850"/>
          </a:xfrm>
          <a:prstGeom prst="rect">
            <a:avLst/>
          </a:prstGeom>
        </p:spPr>
      </p:pic>
      <p:pic>
        <p:nvPicPr>
          <p:cNvPr id="4" name="Kép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071942"/>
            <a:ext cx="2466975" cy="184785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57158" y="6286520"/>
            <a:ext cx="8689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Hálózati feszültséggel                   Törpefeszültséggel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0034" y="642918"/>
            <a:ext cx="864396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Pneumatikus szerelőszerszámok:</a:t>
            </a:r>
          </a:p>
          <a:p>
            <a:r>
              <a:rPr lang="hu-HU" sz="3200" dirty="0" smtClean="0"/>
              <a:t>Szempontok:</a:t>
            </a:r>
          </a:p>
          <a:p>
            <a:r>
              <a:rPr lang="hu-HU" sz="3200" dirty="0" smtClean="0"/>
              <a:t> - szereléstechnológiai követelmények</a:t>
            </a:r>
          </a:p>
          <a:p>
            <a:r>
              <a:rPr lang="hu-HU" sz="3200" dirty="0" smtClean="0"/>
              <a:t> - beruházási ,üzemeltetési ,karbantartási költségek</a:t>
            </a:r>
          </a:p>
          <a:p>
            <a:r>
              <a:rPr lang="hu-HU" sz="3200" dirty="0" smtClean="0"/>
              <a:t> - méret ,tömeg ,hordozhatóság</a:t>
            </a:r>
          </a:p>
          <a:p>
            <a:r>
              <a:rPr lang="hu-HU" sz="3200" dirty="0" smtClean="0"/>
              <a:t> - biztonság </a:t>
            </a:r>
          </a:p>
          <a:p>
            <a:endParaRPr lang="hu-HU" sz="4400" dirty="0"/>
          </a:p>
        </p:txBody>
      </p:sp>
      <p:pic>
        <p:nvPicPr>
          <p:cNvPr id="4" name="Kép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256"/>
            <a:ext cx="2809875" cy="1628775"/>
          </a:xfrm>
          <a:prstGeom prst="rect">
            <a:avLst/>
          </a:prstGeom>
        </p:spPr>
      </p:pic>
      <p:pic>
        <p:nvPicPr>
          <p:cNvPr id="5" name="Kép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4071942"/>
            <a:ext cx="2466975" cy="1847850"/>
          </a:xfrm>
          <a:prstGeom prst="rect">
            <a:avLst/>
          </a:prstGeom>
        </p:spPr>
      </p:pic>
      <p:pic>
        <p:nvPicPr>
          <p:cNvPr id="6" name="Kép 5" descr="images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4000504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786322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ld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ul a 40026-os excenteres csiszol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val, az 50053 kompresszorra csatlakoztatva, kb. 5,25 percet lehet meg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ll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n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lk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ü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 dolgozni: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Amennyiben a kompresszorra t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bb szersz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mot is csatlakoztat, akkor azzal is sz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molni kell, hogy egyidejűleg t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bb szersz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 is műk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dhet. Ezen k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ü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 figyelembe kell venni a t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ö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mlők 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tm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rőj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 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 hossz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t is, a l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gmennyis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g meghat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roz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sakor</a:t>
            </a:r>
            <a:r>
              <a:rPr kumimoji="0" lang="hu-HU" sz="900" b="0" i="0" u="none" strike="noStrike" cap="none" normalizeH="0" baseline="0" dirty="0" smtClean="0">
                <a:ln>
                  <a:noFill/>
                </a:ln>
                <a:solidFill>
                  <a:srgbClr val="747474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85720" y="357166"/>
            <a:ext cx="8623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A pneumatikus szerszám munkaidejének számítása</a:t>
            </a:r>
            <a:endParaRPr lang="hu-HU" sz="3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42910" y="1857364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Kompresszor légtartály térfogata x ( Kapcsolónyomás – Üzemi nyomás )</a:t>
            </a:r>
          </a:p>
          <a:p>
            <a:r>
              <a:rPr lang="hu-HU" dirty="0" smtClean="0"/>
              <a:t>Készülék levegőfogyasztása – Kompresszor nyomókapacitása</a:t>
            </a:r>
            <a:endParaRPr lang="hu-HU" dirty="0"/>
          </a:p>
        </p:txBody>
      </p:sp>
      <p:cxnSp>
        <p:nvCxnSpPr>
          <p:cNvPr id="10" name="Egyenes összekötő 9"/>
          <p:cNvCxnSpPr/>
          <p:nvPr/>
        </p:nvCxnSpPr>
        <p:spPr>
          <a:xfrm>
            <a:off x="714348" y="2143116"/>
            <a:ext cx="650085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gyenlő 14"/>
          <p:cNvSpPr/>
          <p:nvPr/>
        </p:nvSpPr>
        <p:spPr>
          <a:xfrm>
            <a:off x="7358082" y="1928802"/>
            <a:ext cx="714380" cy="42862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6" name="Egyenlő 15"/>
          <p:cNvSpPr/>
          <p:nvPr/>
        </p:nvSpPr>
        <p:spPr>
          <a:xfrm>
            <a:off x="500034" y="2714620"/>
            <a:ext cx="785818" cy="5000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571604" y="2786058"/>
            <a:ext cx="217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készülék üzemideje</a:t>
            </a:r>
            <a:endParaRPr lang="hu-HU" dirty="0"/>
          </a:p>
        </p:txBody>
      </p:sp>
      <p:sp>
        <p:nvSpPr>
          <p:cNvPr id="18" name="Jobbra nyíl 17"/>
          <p:cNvSpPr/>
          <p:nvPr/>
        </p:nvSpPr>
        <p:spPr>
          <a:xfrm flipV="1">
            <a:off x="3929058" y="2857496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4786314" y="264318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50l x ( 10 bar- 6bar )</a:t>
            </a:r>
          </a:p>
          <a:p>
            <a:r>
              <a:rPr lang="hu-HU" dirty="0" smtClean="0"/>
              <a:t>340l/min – 302l/min</a:t>
            </a:r>
            <a:endParaRPr lang="hu-HU" dirty="0"/>
          </a:p>
        </p:txBody>
      </p:sp>
      <p:cxnSp>
        <p:nvCxnSpPr>
          <p:cNvPr id="21" name="Egyenes összekötő 20"/>
          <p:cNvCxnSpPr/>
          <p:nvPr/>
        </p:nvCxnSpPr>
        <p:spPr>
          <a:xfrm>
            <a:off x="4857752" y="3000372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gyenlő 21"/>
          <p:cNvSpPr/>
          <p:nvPr/>
        </p:nvSpPr>
        <p:spPr>
          <a:xfrm>
            <a:off x="6786578" y="2786058"/>
            <a:ext cx="714380" cy="42862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7500958" y="2857496"/>
            <a:ext cx="92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5‘16"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2357422" y="571480"/>
            <a:ext cx="4433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dirty="0" smtClean="0"/>
              <a:t>Szerelőszerszámok</a:t>
            </a:r>
            <a:endParaRPr lang="hu-HU" sz="4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928662" y="2214554"/>
            <a:ext cx="50006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hu-HU" sz="3200" dirty="0" smtClean="0"/>
              <a:t>Kézi</a:t>
            </a:r>
          </a:p>
          <a:p>
            <a:pPr>
              <a:buFontTx/>
              <a:buChar char="-"/>
            </a:pPr>
            <a:endParaRPr lang="hu-HU" sz="3200" dirty="0" smtClean="0"/>
          </a:p>
          <a:p>
            <a:pPr>
              <a:buFontTx/>
              <a:buChar char="-"/>
            </a:pPr>
            <a:r>
              <a:rPr lang="hu-HU" sz="3200" dirty="0" smtClean="0"/>
              <a:t>Elektromos</a:t>
            </a:r>
          </a:p>
          <a:p>
            <a:pPr>
              <a:buFontTx/>
              <a:buChar char="-"/>
            </a:pPr>
            <a:endParaRPr lang="hu-HU" sz="3200" dirty="0" smtClean="0"/>
          </a:p>
          <a:p>
            <a:r>
              <a:rPr lang="hu-HU" sz="3200" dirty="0" smtClean="0"/>
              <a:t>- Pneumatikus</a:t>
            </a:r>
            <a:endParaRPr lang="hu-HU" sz="3200" dirty="0"/>
          </a:p>
        </p:txBody>
      </p:sp>
      <p:pic>
        <p:nvPicPr>
          <p:cNvPr id="4" name="Kép 3" descr="808040_AB_00_FB.EPS_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571612"/>
            <a:ext cx="3175000" cy="2451100"/>
          </a:xfrm>
          <a:prstGeom prst="rect">
            <a:avLst/>
          </a:prstGeom>
        </p:spPr>
      </p:pic>
      <p:pic>
        <p:nvPicPr>
          <p:cNvPr id="6" name="Kép 5" descr="ext99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9" y="4071943"/>
            <a:ext cx="2786082" cy="2786082"/>
          </a:xfrm>
          <a:prstGeom prst="rect">
            <a:avLst/>
          </a:prstGeom>
        </p:spPr>
      </p:pic>
      <p:pic>
        <p:nvPicPr>
          <p:cNvPr id="8" name="Kép 7" descr="images (2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4786322"/>
            <a:ext cx="3641770" cy="1781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14546" y="285728"/>
            <a:ext cx="4273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Szerelőkészülékek</a:t>
            </a:r>
            <a:endParaRPr lang="hu-HU" sz="4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0" y="2143116"/>
            <a:ext cx="20305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Szétszerelő</a:t>
            </a:r>
          </a:p>
          <a:p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4572008"/>
            <a:ext cx="2295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Összeszerelő</a:t>
            </a:r>
            <a:endParaRPr lang="hu-HU" sz="3200" dirty="0"/>
          </a:p>
        </p:txBody>
      </p:sp>
      <p:pic>
        <p:nvPicPr>
          <p:cNvPr id="5" name="Kép 4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37" y="1357298"/>
            <a:ext cx="2214563" cy="2214563"/>
          </a:xfrm>
          <a:prstGeom prst="rect">
            <a:avLst/>
          </a:prstGeom>
        </p:spPr>
      </p:pic>
      <p:pic>
        <p:nvPicPr>
          <p:cNvPr id="7" name="Kép 6" descr="T7640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357298"/>
            <a:ext cx="2214578" cy="2214578"/>
          </a:xfrm>
          <a:prstGeom prst="rect">
            <a:avLst/>
          </a:prstGeom>
        </p:spPr>
      </p:pic>
      <p:pic>
        <p:nvPicPr>
          <p:cNvPr id="9" name="Kép 8" descr="images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049" y="4143380"/>
            <a:ext cx="2692951" cy="2286016"/>
          </a:xfrm>
          <a:prstGeom prst="rect">
            <a:avLst/>
          </a:prstGeom>
        </p:spPr>
      </p:pic>
      <p:pic>
        <p:nvPicPr>
          <p:cNvPr id="10" name="Kép 9" descr="IceToolz-61A3-lancbonto-2011-N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0348" y="4143380"/>
            <a:ext cx="3355422" cy="2286016"/>
          </a:xfrm>
          <a:prstGeom prst="rect">
            <a:avLst/>
          </a:prstGeom>
        </p:spPr>
      </p:pic>
      <p:pic>
        <p:nvPicPr>
          <p:cNvPr id="11" name="Kép 10" descr="TRK_hidauliku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3108" y="1357298"/>
            <a:ext cx="242889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etölté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19" y="928670"/>
            <a:ext cx="1247781" cy="3606391"/>
          </a:xfrm>
          <a:prstGeom prst="rect">
            <a:avLst/>
          </a:prstGeom>
        </p:spPr>
      </p:pic>
      <p:pic>
        <p:nvPicPr>
          <p:cNvPr id="3" name="Kép 2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3428976"/>
            <a:ext cx="4078209" cy="3429024"/>
          </a:xfrm>
          <a:prstGeom prst="rect">
            <a:avLst/>
          </a:prstGeom>
        </p:spPr>
      </p:pic>
      <p:pic>
        <p:nvPicPr>
          <p:cNvPr id="4" name="Kép 3" descr="images 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28670"/>
            <a:ext cx="4733949" cy="354589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357290" y="357166"/>
            <a:ext cx="639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Csúszósúlyos</a:t>
            </a:r>
            <a:r>
              <a:rPr lang="hu-HU" sz="3200" dirty="0" smtClean="0"/>
              <a:t> belső kihúzó </a:t>
            </a:r>
            <a:r>
              <a:rPr lang="hu-HU" sz="3200" dirty="0" smtClean="0"/>
              <a:t>működése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gyar9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396" y="1524238"/>
            <a:ext cx="6349207" cy="380952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857488" y="785794"/>
            <a:ext cx="306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Sajtók használata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28926" y="0"/>
            <a:ext cx="31983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dirty="0" smtClean="0"/>
              <a:t>Szerelősajtók</a:t>
            </a:r>
            <a:endParaRPr lang="hu-HU" sz="4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57158" y="1571612"/>
            <a:ext cx="2194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Mechanikus</a:t>
            </a:r>
            <a:endParaRPr lang="hu-HU" sz="3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14282" y="3643314"/>
            <a:ext cx="234455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Pneumatikus</a:t>
            </a:r>
          </a:p>
          <a:p>
            <a:r>
              <a:rPr lang="hu-HU" dirty="0" smtClean="0"/>
              <a:t>1000-10000 N</a:t>
            </a:r>
          </a:p>
          <a:p>
            <a:r>
              <a:rPr lang="hu-HU" dirty="0" smtClean="0"/>
              <a:t>0,5-0,6 </a:t>
            </a:r>
            <a:r>
              <a:rPr lang="hu-HU" dirty="0" err="1" smtClean="0"/>
              <a:t>MPa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57158" y="5572140"/>
            <a:ext cx="204658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Hidraulikus</a:t>
            </a:r>
          </a:p>
          <a:p>
            <a:r>
              <a:rPr lang="hu-HU" dirty="0" smtClean="0"/>
              <a:t>15-20 </a:t>
            </a:r>
            <a:r>
              <a:rPr lang="hu-HU" dirty="0" err="1" smtClean="0"/>
              <a:t>MPa</a:t>
            </a:r>
            <a:endParaRPr lang="hu-HU" dirty="0"/>
          </a:p>
        </p:txBody>
      </p:sp>
      <p:pic>
        <p:nvPicPr>
          <p:cNvPr id="6" name="Kép 5" descr="lisy_c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071546"/>
            <a:ext cx="2223258" cy="1771659"/>
          </a:xfrm>
          <a:prstGeom prst="rect">
            <a:avLst/>
          </a:prstGeom>
        </p:spPr>
      </p:pic>
      <p:pic>
        <p:nvPicPr>
          <p:cNvPr id="7" name="Kép 6" descr="F470550.0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642918"/>
            <a:ext cx="857256" cy="2316908"/>
          </a:xfrm>
          <a:prstGeom prst="rect">
            <a:avLst/>
          </a:prstGeom>
        </p:spPr>
      </p:pic>
      <p:pic>
        <p:nvPicPr>
          <p:cNvPr id="8" name="Kép 7" descr="15995151_1_644x461_golyospres-xviii-kerul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000108"/>
            <a:ext cx="2357454" cy="1767133"/>
          </a:xfrm>
          <a:prstGeom prst="rect">
            <a:avLst/>
          </a:prstGeom>
        </p:spPr>
      </p:pic>
      <p:pic>
        <p:nvPicPr>
          <p:cNvPr id="9" name="Kép 8" descr="images (1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3286124"/>
            <a:ext cx="2221581" cy="1857388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3286124"/>
            <a:ext cx="2252651" cy="198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Kép 11" descr="pres201003302331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24" y="4381499"/>
            <a:ext cx="1857376" cy="2476501"/>
          </a:xfrm>
          <a:prstGeom prst="rect">
            <a:avLst/>
          </a:prstGeom>
        </p:spPr>
      </p:pic>
      <p:pic>
        <p:nvPicPr>
          <p:cNvPr id="14" name="Kép 13" descr="images1 (8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5214950"/>
            <a:ext cx="4004934" cy="16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kesKonyokosSaj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571744"/>
            <a:ext cx="7499216" cy="384334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000232" y="500042"/>
            <a:ext cx="5015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Mechanikai működésű sajtók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71868" y="2857496"/>
            <a:ext cx="18475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dirty="0" smtClean="0"/>
              <a:t>VÉGE</a:t>
            </a:r>
            <a:endParaRPr lang="hu-H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42910" y="785794"/>
            <a:ext cx="2845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Kéziszerszámok:</a:t>
            </a:r>
            <a:endParaRPr lang="hu-HU" sz="3200" dirty="0"/>
          </a:p>
        </p:txBody>
      </p:sp>
      <p:pic>
        <p:nvPicPr>
          <p:cNvPr id="4" name="Kép 3" descr="szikramen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2000250"/>
            <a:ext cx="6582996" cy="4071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42910" y="1000108"/>
            <a:ext cx="800360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Szerelésen kívül a karbantartásban használunk:</a:t>
            </a:r>
          </a:p>
          <a:p>
            <a:endParaRPr lang="hu-HU" sz="3200" dirty="0" smtClean="0"/>
          </a:p>
          <a:p>
            <a:r>
              <a:rPr lang="hu-HU" sz="3200" dirty="0" smtClean="0"/>
              <a:t>- mérő eszközöket</a:t>
            </a:r>
          </a:p>
          <a:p>
            <a:pPr>
              <a:buFontTx/>
              <a:buChar char="-"/>
            </a:pPr>
            <a:r>
              <a:rPr lang="hu-HU" sz="3200" dirty="0" smtClean="0"/>
              <a:t> vágó,daraboló</a:t>
            </a:r>
          </a:p>
          <a:p>
            <a:pPr>
              <a:buFontTx/>
              <a:buChar char="-"/>
            </a:pPr>
            <a:r>
              <a:rPr lang="hu-HU" sz="3200" dirty="0" smtClean="0"/>
              <a:t> reszelő köszörülő</a:t>
            </a:r>
          </a:p>
          <a:p>
            <a:pPr>
              <a:buFontTx/>
              <a:buChar char="-"/>
            </a:pPr>
            <a:r>
              <a:rPr lang="hu-HU" sz="3200" dirty="0" smtClean="0"/>
              <a:t> lyukasztó,fúró</a:t>
            </a:r>
          </a:p>
          <a:p>
            <a:pPr>
              <a:buFontTx/>
              <a:buChar char="-"/>
            </a:pPr>
            <a:r>
              <a:rPr lang="hu-HU" sz="3200" dirty="0" smtClean="0"/>
              <a:t> kovácsoló,egyengető</a:t>
            </a:r>
          </a:p>
          <a:p>
            <a:pPr>
              <a:buFontTx/>
              <a:buChar char="-"/>
            </a:pPr>
            <a:r>
              <a:rPr lang="hu-HU" sz="3200" dirty="0" smtClean="0"/>
              <a:t> ragasztó,forrasztó,hegesztő</a:t>
            </a:r>
          </a:p>
          <a:p>
            <a:pPr>
              <a:buFontTx/>
              <a:buChar char="-"/>
            </a:pPr>
            <a:r>
              <a:rPr lang="hu-HU" sz="3200" dirty="0" smtClean="0"/>
              <a:t> öntőszerszámokat</a:t>
            </a:r>
          </a:p>
          <a:p>
            <a:endParaRPr lang="hu-HU" sz="3200" dirty="0" smtClean="0"/>
          </a:p>
          <a:p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0034" y="500042"/>
            <a:ext cx="8429231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Kalapácsok:</a:t>
            </a:r>
          </a:p>
          <a:p>
            <a:pPr>
              <a:buFontTx/>
              <a:buChar char="-"/>
            </a:pPr>
            <a:r>
              <a:rPr lang="hu-HU" sz="3200" dirty="0" smtClean="0"/>
              <a:t>A legősibb szerszám </a:t>
            </a:r>
          </a:p>
          <a:p>
            <a:pPr>
              <a:buFontTx/>
              <a:buChar char="-"/>
            </a:pPr>
            <a:r>
              <a:rPr lang="hu-HU" sz="3200" dirty="0" smtClean="0"/>
              <a:t> Egyszerű felépítésű</a:t>
            </a:r>
          </a:p>
          <a:p>
            <a:pPr>
              <a:buFontTx/>
              <a:buChar char="-"/>
            </a:pPr>
            <a:r>
              <a:rPr lang="hu-HU" sz="3200" dirty="0" smtClean="0"/>
              <a:t> Rengeteg változata ismert </a:t>
            </a:r>
          </a:p>
          <a:p>
            <a:pPr>
              <a:buFontTx/>
              <a:buChar char="-"/>
            </a:pPr>
            <a:r>
              <a:rPr lang="hu-HU" sz="3200" dirty="0" smtClean="0"/>
              <a:t> Tömegük és méretük DIN 1041 szabványban</a:t>
            </a:r>
          </a:p>
          <a:p>
            <a:pPr>
              <a:buFontTx/>
              <a:buChar char="-"/>
            </a:pPr>
            <a:r>
              <a:rPr lang="hu-HU" sz="3200" dirty="0" smtClean="0"/>
              <a:t> Anyaguk: </a:t>
            </a:r>
          </a:p>
          <a:p>
            <a:r>
              <a:rPr lang="hu-HU" sz="3200" dirty="0" smtClean="0"/>
              <a:t>  Fej:    Kovácsolt C60 edzett szerszámacél,</a:t>
            </a:r>
          </a:p>
          <a:p>
            <a:r>
              <a:rPr lang="hu-HU" sz="3200" dirty="0" smtClean="0"/>
              <a:t>              fa, poliuretán-gumi keverék.</a:t>
            </a:r>
          </a:p>
          <a:p>
            <a:r>
              <a:rPr lang="hu-HU" sz="3200" dirty="0" smtClean="0"/>
              <a:t>  Nyél: Rezgéselnyelő fa,acél vagy műanyag, gumi.</a:t>
            </a:r>
          </a:p>
          <a:p>
            <a:r>
              <a:rPr lang="hu-HU" sz="3200" dirty="0" smtClean="0"/>
              <a:t>                    </a:t>
            </a:r>
            <a:endParaRPr lang="hu-HU" sz="3200" dirty="0"/>
          </a:p>
        </p:txBody>
      </p:sp>
      <p:pic>
        <p:nvPicPr>
          <p:cNvPr id="3" name="Kép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0"/>
            <a:ext cx="2786082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319234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Csavarhúzók:</a:t>
            </a:r>
          </a:p>
          <a:p>
            <a:endParaRPr lang="hu-HU" sz="3200" dirty="0" smtClean="0"/>
          </a:p>
          <a:p>
            <a:endParaRPr lang="hu-HU" sz="3200" dirty="0" smtClean="0"/>
          </a:p>
          <a:p>
            <a:pPr>
              <a:buFontTx/>
              <a:buChar char="-"/>
            </a:pPr>
            <a:endParaRPr lang="hu-HU" sz="3200" dirty="0" smtClean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54" y="5220341"/>
            <a:ext cx="4048146" cy="163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zövegdoboz 8"/>
          <p:cNvSpPr txBox="1"/>
          <p:nvPr/>
        </p:nvSpPr>
        <p:spPr>
          <a:xfrm>
            <a:off x="2571736" y="714356"/>
            <a:ext cx="78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marok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571736" y="2285992"/>
            <a:ext cx="95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szigetelt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928794" y="3571876"/>
            <a:ext cx="179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cserélhető hegyű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428860" y="4857760"/>
            <a:ext cx="1151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műszerész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786050" y="6000768"/>
            <a:ext cx="723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offset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0" y="6072206"/>
            <a:ext cx="210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Kulccsal megfogható</a:t>
            </a:r>
            <a:endParaRPr lang="hu-HU" dirty="0"/>
          </a:p>
        </p:txBody>
      </p:sp>
      <p:pic>
        <p:nvPicPr>
          <p:cNvPr id="17" name="Kép 16" descr="images (1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450" y="214290"/>
            <a:ext cx="3645547" cy="1571636"/>
          </a:xfrm>
          <a:prstGeom prst="rect">
            <a:avLst/>
          </a:prstGeom>
        </p:spPr>
      </p:pic>
      <p:pic>
        <p:nvPicPr>
          <p:cNvPr id="18" name="Kép 17" descr="images 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731" y="1643050"/>
            <a:ext cx="5496269" cy="1395682"/>
          </a:xfrm>
          <a:prstGeom prst="rect">
            <a:avLst/>
          </a:prstGeom>
        </p:spPr>
      </p:pic>
      <p:pic>
        <p:nvPicPr>
          <p:cNvPr id="19" name="Kép 18" descr="phillips-csavarhuzo-xonic-esd_ck-t4882x-es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429132"/>
            <a:ext cx="5429248" cy="1004411"/>
          </a:xfrm>
          <a:prstGeom prst="rect">
            <a:avLst/>
          </a:prstGeom>
        </p:spPr>
      </p:pic>
      <p:pic>
        <p:nvPicPr>
          <p:cNvPr id="20" name="Kép 19" descr="3192_b069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732741">
            <a:off x="-1608028" y="2767231"/>
            <a:ext cx="5121198" cy="1128212"/>
          </a:xfrm>
          <a:prstGeom prst="rect">
            <a:avLst/>
          </a:prstGeom>
        </p:spPr>
      </p:pic>
      <p:pic>
        <p:nvPicPr>
          <p:cNvPr id="22" name="Kép 21" descr="600x600_104977287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3316" y="3286124"/>
            <a:ext cx="5530684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42910" y="785794"/>
            <a:ext cx="3192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Csavarhúzók:</a:t>
            </a:r>
            <a:endParaRPr lang="hu-HU" sz="4400" dirty="0"/>
          </a:p>
        </p:txBody>
      </p:sp>
      <p:pic>
        <p:nvPicPr>
          <p:cNvPr id="3" name="Kép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88582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85786" y="857232"/>
            <a:ext cx="3228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Villáskulcsok:</a:t>
            </a:r>
            <a:endParaRPr lang="hu-HU" sz="4400" dirty="0"/>
          </a:p>
        </p:txBody>
      </p:sp>
      <p:pic>
        <p:nvPicPr>
          <p:cNvPr id="3" name="Kép 2" descr="90050003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696" y="214290"/>
            <a:ext cx="3882750" cy="271464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00034" y="3000372"/>
            <a:ext cx="804021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hu-HU" sz="3200" dirty="0" smtClean="0"/>
              <a:t> Anyaguk: </a:t>
            </a:r>
            <a:r>
              <a:rPr lang="hu-HU" sz="3200" dirty="0" err="1" smtClean="0"/>
              <a:t>Cr-V</a:t>
            </a:r>
            <a:r>
              <a:rPr lang="hu-HU" sz="3200" dirty="0" smtClean="0"/>
              <a:t> </a:t>
            </a:r>
            <a:r>
              <a:rPr lang="hu-HU" sz="3200" dirty="0" smtClean="0"/>
              <a:t>ötvözött acél.</a:t>
            </a:r>
          </a:p>
          <a:p>
            <a:pPr>
              <a:buFontTx/>
              <a:buChar char="-"/>
            </a:pPr>
            <a:r>
              <a:rPr lang="hu-HU" sz="3200" dirty="0" smtClean="0"/>
              <a:t> Gyártás: </a:t>
            </a:r>
            <a:r>
              <a:rPr lang="hu-HU" sz="3200" dirty="0" err="1" smtClean="0"/>
              <a:t>süllyesztékes</a:t>
            </a:r>
            <a:r>
              <a:rPr lang="hu-HU" sz="3200" dirty="0" smtClean="0"/>
              <a:t> kovácsolással.</a:t>
            </a:r>
          </a:p>
          <a:p>
            <a:pPr>
              <a:buFontTx/>
              <a:buChar char="-"/>
            </a:pPr>
            <a:r>
              <a:rPr lang="hu-HU" sz="3200" dirty="0" smtClean="0"/>
              <a:t> Szabványos méreteik: 6-7,8-9,10-11,12-13,14-</a:t>
            </a:r>
          </a:p>
          <a:p>
            <a:pPr>
              <a:buFontTx/>
              <a:buChar char="-"/>
            </a:pPr>
            <a:r>
              <a:rPr lang="hu-HU" sz="3200" dirty="0" smtClean="0"/>
              <a:t> 15-17-19,22-24,27-30,32-36,41-46.</a:t>
            </a:r>
          </a:p>
          <a:p>
            <a:pPr>
              <a:buFontTx/>
              <a:buChar char="-"/>
            </a:pPr>
            <a:r>
              <a:rPr lang="hu-HU" sz="3200" dirty="0" smtClean="0"/>
              <a:t> kulcsnyílások C11-C12 tűréssel készülnek.</a:t>
            </a:r>
          </a:p>
          <a:p>
            <a:pPr>
              <a:buFontTx/>
              <a:buChar char="-"/>
            </a:pPr>
            <a:endParaRPr lang="hu-HU" sz="3200" dirty="0" smtClean="0"/>
          </a:p>
          <a:p>
            <a:r>
              <a:rPr lang="hu-HU" sz="3200" dirty="0" smtClean="0"/>
              <a:t> 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0034" y="714356"/>
            <a:ext cx="5539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smtClean="0"/>
              <a:t>Állítható csavarkulcsok:</a:t>
            </a:r>
            <a:endParaRPr lang="hu-HU" sz="4400" dirty="0"/>
          </a:p>
        </p:txBody>
      </p:sp>
      <p:pic>
        <p:nvPicPr>
          <p:cNvPr id="7" name="Kép 6" descr="allithato-kulcs_ck-t43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492" y="3000373"/>
            <a:ext cx="4865507" cy="1500198"/>
          </a:xfrm>
          <a:prstGeom prst="rect">
            <a:avLst/>
          </a:prstGeom>
        </p:spPr>
      </p:pic>
      <p:pic>
        <p:nvPicPr>
          <p:cNvPr id="8" name="Kép 7" descr="0539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572" y="4500569"/>
            <a:ext cx="4856428" cy="227712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714348" y="5286388"/>
            <a:ext cx="2211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Franciakulcs</a:t>
            </a:r>
            <a:endParaRPr lang="hu-HU" sz="32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71472" y="3429000"/>
            <a:ext cx="3327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Görgős csavarkulcs</a:t>
            </a:r>
            <a:endParaRPr lang="hu-HU" sz="3200" dirty="0"/>
          </a:p>
        </p:txBody>
      </p:sp>
      <p:pic>
        <p:nvPicPr>
          <p:cNvPr id="11" name="Kép 10" descr="images 11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357298"/>
            <a:ext cx="2262190" cy="1900240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714348" y="1857364"/>
            <a:ext cx="3950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Önbeálló villáskulcs fej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</TotalTime>
  <Words>456</Words>
  <Application>Microsoft Office PowerPoint</Application>
  <PresentationFormat>Diavetítés a képernyőre (4:3 oldalarány)</PresentationFormat>
  <Paragraphs>122</Paragraphs>
  <Slides>25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Office-téma</vt:lpstr>
      <vt:lpstr>A gépszerelés eszközei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gépszerelés eszközei</dc:title>
  <dc:creator>WinXP4ever</dc:creator>
  <cp:lastModifiedBy>WinXP4ever</cp:lastModifiedBy>
  <cp:revision>103</cp:revision>
  <dcterms:created xsi:type="dcterms:W3CDTF">2013-04-21T06:43:45Z</dcterms:created>
  <dcterms:modified xsi:type="dcterms:W3CDTF">2013-04-25T19:42:02Z</dcterms:modified>
</cp:coreProperties>
</file>