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1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BBF7"/>
    <a:srgbClr val="ACD1FA"/>
    <a:srgbClr val="BDDBFB"/>
    <a:srgbClr val="7DDDFF"/>
    <a:srgbClr val="CDE1FF"/>
    <a:srgbClr val="E6E3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4652" autoAdjust="0"/>
  </p:normalViewPr>
  <p:slideViewPr>
    <p:cSldViewPr>
      <p:cViewPr>
        <p:scale>
          <a:sx n="75" d="100"/>
          <a:sy n="75" d="100"/>
        </p:scale>
        <p:origin x="-13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A1FFA2A-67A6-4777-847A-A7F76D717197}" type="datetimeFigureOut">
              <a:rPr lang="hu-HU"/>
              <a:pPr>
                <a:defRPr/>
              </a:pPr>
              <a:t>2018.04.08.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1748FD7-3C69-493C-B6C7-B67241EB09A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4309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altLang="hu-HU" smtClean="0"/>
          </a:p>
        </p:txBody>
      </p:sp>
      <p:sp>
        <p:nvSpPr>
          <p:cNvPr id="2253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BC35B28-42CB-41AC-A027-AC180550D6EA}" type="slidenum">
              <a:rPr lang="hu-HU" altLang="hu-HU"/>
              <a:pPr/>
              <a:t>1</a:t>
            </a:fld>
            <a:endParaRPr lang="hu-HU" alt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44410-C522-41D5-9E04-DF9DB47F6BC5}" type="slidenum">
              <a:rPr lang="es-ES" altLang="hu-HU"/>
              <a:pPr>
                <a:defRPr/>
              </a:pPr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3292557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0D4BE-AF7A-4BD4-BE3D-CBA669EB042D}" type="slidenum">
              <a:rPr lang="es-ES" altLang="hu-HU"/>
              <a:pPr>
                <a:defRPr/>
              </a:pPr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692800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6C816-F744-4266-9FC8-AB8948AB591E}" type="slidenum">
              <a:rPr lang="es-ES" altLang="hu-HU"/>
              <a:pPr>
                <a:defRPr/>
              </a:pPr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315192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9A59C-9F99-4979-81AD-75B715CE8D00}" type="slidenum">
              <a:rPr lang="es-ES" altLang="hu-HU"/>
              <a:pPr>
                <a:defRPr/>
              </a:pPr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3225865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B2225-0DD2-4D48-9561-DC2149686EEB}" type="slidenum">
              <a:rPr lang="es-ES" altLang="hu-HU"/>
              <a:pPr>
                <a:defRPr/>
              </a:pPr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4213996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06D13-8F18-4D83-8A43-3FC157CC2435}" type="slidenum">
              <a:rPr lang="es-ES" altLang="hu-HU"/>
              <a:pPr>
                <a:defRPr/>
              </a:pPr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366332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03555-0C72-4DE9-AD4C-FA1BAB79D68A}" type="slidenum">
              <a:rPr lang="es-ES" altLang="hu-HU"/>
              <a:pPr>
                <a:defRPr/>
              </a:pPr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334497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20AE4-5715-4430-88AF-D50E1CCC56B1}" type="slidenum">
              <a:rPr lang="es-ES" altLang="hu-HU"/>
              <a:pPr>
                <a:defRPr/>
              </a:pPr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8713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3E955-CBA2-40D7-AFF8-510A44F1F72F}" type="slidenum">
              <a:rPr lang="es-ES" altLang="hu-HU"/>
              <a:pPr>
                <a:defRPr/>
              </a:pPr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1485287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896E3-4BFB-4148-8D8F-BEA84B2CC063}" type="slidenum">
              <a:rPr lang="es-ES" altLang="hu-HU"/>
              <a:pPr>
                <a:defRPr/>
              </a:pPr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169561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AD36E-4902-4FA0-A620-5E59B2D9F8EB}" type="slidenum">
              <a:rPr lang="es-ES" altLang="hu-HU"/>
              <a:pPr>
                <a:defRPr/>
              </a:pPr>
              <a:t>‹#›</a:t>
            </a:fld>
            <a:endParaRPr lang="es-ES" altLang="hu-HU"/>
          </a:p>
        </p:txBody>
      </p:sp>
    </p:spTree>
    <p:extLst>
      <p:ext uri="{BB962C8B-B14F-4D97-AF65-F5344CB8AC3E}">
        <p14:creationId xmlns:p14="http://schemas.microsoft.com/office/powerpoint/2010/main" val="128322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hu-H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hu-HU" smtClean="0"/>
              <a:t>Haga clic para modificar el estilo de texto del patrón</a:t>
            </a:r>
          </a:p>
          <a:p>
            <a:pPr lvl="1"/>
            <a:r>
              <a:rPr lang="es-ES" altLang="hu-HU" smtClean="0"/>
              <a:t>Segundo nivel</a:t>
            </a:r>
          </a:p>
          <a:p>
            <a:pPr lvl="2"/>
            <a:r>
              <a:rPr lang="es-ES" altLang="hu-HU" smtClean="0"/>
              <a:t>Tercer nivel</a:t>
            </a:r>
          </a:p>
          <a:p>
            <a:pPr lvl="3"/>
            <a:r>
              <a:rPr lang="es-ES" altLang="hu-HU" smtClean="0"/>
              <a:t>Cuarto nivel</a:t>
            </a:r>
          </a:p>
          <a:p>
            <a:pPr lvl="4"/>
            <a:r>
              <a:rPr lang="es-ES" altLang="hu-H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 alt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 alt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3F9EEA6-28ED-4F0E-9E10-C1986D9020D6}" type="slidenum">
              <a:rPr lang="es-ES" altLang="hu-HU"/>
              <a:pPr>
                <a:defRPr/>
              </a:pPr>
              <a:t>‹#›</a:t>
            </a:fld>
            <a:endParaRPr lang="es-ES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546100" y="620713"/>
            <a:ext cx="7772400" cy="1470025"/>
          </a:xfrm>
        </p:spPr>
        <p:txBody>
          <a:bodyPr anchor="ctr"/>
          <a:lstStyle/>
          <a:p>
            <a:pPr eaLnBrk="1" hangingPunct="1"/>
            <a:r>
              <a:rPr lang="hu-HU" altLang="hu-HU" sz="4400" smtClean="0">
                <a:solidFill>
                  <a:schemeClr val="tx1"/>
                </a:solidFill>
              </a:rPr>
              <a:t>Csavarkötések szerelése</a:t>
            </a:r>
            <a:endParaRPr lang="es-ES" altLang="hu-HU" sz="4400" smtClean="0">
              <a:solidFill>
                <a:schemeClr val="tx1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71438" y="6453188"/>
            <a:ext cx="2700337" cy="3333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bg1"/>
            </a:gs>
            <a:gs pos="100000">
              <a:schemeClr val="bg1"/>
            </a:gs>
            <a:gs pos="0">
              <a:srgbClr val="85BBF7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0825" y="1700213"/>
            <a:ext cx="3529013" cy="4525962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hu-HU" sz="2000" dirty="0" smtClean="0"/>
              <a:t>A megfelelő nyomaték beállítására általában nyomatékkulcsot használunk, amely lehet ábra szerinti sorrendben:</a:t>
            </a:r>
          </a:p>
          <a:p>
            <a:pPr>
              <a:defRPr/>
            </a:pPr>
            <a:r>
              <a:rPr lang="hu-HU" sz="2000" dirty="0" smtClean="0"/>
              <a:t>Nyomatékkorlátozó:</a:t>
            </a:r>
          </a:p>
          <a:p>
            <a:pPr lvl="1">
              <a:defRPr/>
            </a:pPr>
            <a:r>
              <a:rPr lang="hu-HU" sz="1600" dirty="0" smtClean="0"/>
              <a:t>Adott nyomatékon kikapcsol</a:t>
            </a:r>
          </a:p>
          <a:p>
            <a:pPr>
              <a:defRPr/>
            </a:pPr>
            <a:r>
              <a:rPr lang="hu-HU" sz="2000" dirty="0" smtClean="0"/>
              <a:t>Nyomatékjelző:</a:t>
            </a:r>
          </a:p>
          <a:p>
            <a:pPr lvl="1">
              <a:defRPr/>
            </a:pPr>
            <a:r>
              <a:rPr lang="hu-HU" sz="1600" dirty="0" smtClean="0"/>
              <a:t>Adott nyomatékon jelez</a:t>
            </a:r>
          </a:p>
          <a:p>
            <a:pPr>
              <a:defRPr/>
            </a:pPr>
            <a:r>
              <a:rPr lang="hu-HU" sz="2000" dirty="0" smtClean="0"/>
              <a:t>Nyomatékmérő:</a:t>
            </a:r>
          </a:p>
          <a:p>
            <a:pPr lvl="1">
              <a:defRPr/>
            </a:pPr>
            <a:r>
              <a:rPr lang="hu-HU" sz="1600" dirty="0" smtClean="0"/>
              <a:t>Mutatja a nyomatékot</a:t>
            </a:r>
            <a:endParaRPr lang="hu-HU" sz="1600" dirty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0"/>
            <a:ext cx="51577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#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1395413"/>
            <a:ext cx="9288463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2781300"/>
            <a:ext cx="5400676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781300"/>
            <a:ext cx="4910137" cy="419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bg1"/>
            </a:gs>
            <a:gs pos="100000">
              <a:schemeClr val="bg1"/>
            </a:gs>
            <a:gs pos="0">
              <a:srgbClr val="85BBF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Kapcsolódó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1727200"/>
            <a:ext cx="470535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6725"/>
            <a:ext cx="51149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artalom helye 2"/>
          <p:cNvSpPr txBox="1">
            <a:spLocks/>
          </p:cNvSpPr>
          <p:nvPr/>
        </p:nvSpPr>
        <p:spPr bwMode="auto">
          <a:xfrm>
            <a:off x="331788" y="328613"/>
            <a:ext cx="8229600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FontTx/>
              <a:buNone/>
            </a:pPr>
            <a:r>
              <a:rPr lang="hu-HU" altLang="hu-HU" sz="3000"/>
              <a:t>A képi nyomatékkulcsok közül a legelterjedtebb a pneumatikus és az elektromos működtetésű.</a:t>
            </a:r>
          </a:p>
        </p:txBody>
      </p:sp>
      <p:sp>
        <p:nvSpPr>
          <p:cNvPr id="13317" name="Tartalom helye 2"/>
          <p:cNvSpPr>
            <a:spLocks noGrp="1"/>
          </p:cNvSpPr>
          <p:nvPr>
            <p:ph idx="1"/>
          </p:nvPr>
        </p:nvSpPr>
        <p:spPr>
          <a:xfrm>
            <a:off x="504825" y="6021388"/>
            <a:ext cx="8229600" cy="13081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hu-HU" altLang="hu-HU" sz="2000" smtClean="0"/>
              <a:t>Ügyeljünk a beállítható maximális és minimális nyomaték értékére, nehogy túl kicsi, vagy túl nagy legyen a szükséges feladatra!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bg1"/>
            </a:gs>
            <a:gs pos="100000">
              <a:schemeClr val="bg1"/>
            </a:gs>
            <a:gs pos="0">
              <a:srgbClr val="85BBF7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artalom helye 2"/>
          <p:cNvSpPr>
            <a:spLocks noGrp="1"/>
          </p:cNvSpPr>
          <p:nvPr>
            <p:ph idx="1"/>
          </p:nvPr>
        </p:nvSpPr>
        <p:spPr>
          <a:xfrm>
            <a:off x="179388" y="260350"/>
            <a:ext cx="299085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hu-HU" altLang="hu-HU" sz="2000" smtClean="0"/>
              <a:t>Több csavart tartalmazó alkatrészkapcsolatnál fontos a csavarok meghúzási sorrendjét betartani. </a:t>
            </a:r>
          </a:p>
          <a:p>
            <a:pPr marL="0" indent="0">
              <a:buFontTx/>
              <a:buNone/>
            </a:pPr>
            <a:r>
              <a:rPr lang="hu-HU" altLang="hu-HU" sz="2000" smtClean="0"/>
              <a:t>Átmenő csavaros rögzítésnél szigorúan tilos a csavarokat meghúzni addig, amíg az összes be nincs helyezve a furatokba!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8" y="0"/>
            <a:ext cx="59737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bg1"/>
            </a:gs>
            <a:gs pos="100000">
              <a:schemeClr val="bg1"/>
            </a:gs>
            <a:gs pos="0">
              <a:srgbClr val="85BBF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400"/>
          </a:xfrm>
        </p:spPr>
        <p:txBody>
          <a:bodyPr/>
          <a:lstStyle/>
          <a:p>
            <a:r>
              <a:rPr lang="hu-HU" altLang="hu-HU" sz="4000" smtClean="0"/>
              <a:t>Vibrációnak kitett helyeken fontos figyelmet szentelni a csavarkötés biztosítására!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75" y="2420938"/>
            <a:ext cx="10288588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bg1"/>
            </a:gs>
            <a:gs pos="100000">
              <a:schemeClr val="bg1"/>
            </a:gs>
            <a:gs pos="0">
              <a:srgbClr val="85BBF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713788" cy="2001837"/>
          </a:xfrm>
        </p:spPr>
        <p:txBody>
          <a:bodyPr/>
          <a:lstStyle/>
          <a:p>
            <a:r>
              <a:rPr lang="hu-HU" altLang="hu-HU" smtClean="0"/>
              <a:t>Egy jó konstrukcióhoz mindig kell egy új ötlet, egy vízió, hogy jobbá, színesebbé tegyük a világot!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2622550"/>
            <a:ext cx="9359900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altLang="hu-HU" smtClean="0"/>
          </a:p>
        </p:txBody>
      </p:sp>
      <p:sp>
        <p:nvSpPr>
          <p:cNvPr id="1843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altLang="hu-HU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3" y="11113"/>
            <a:ext cx="4826001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-26988"/>
            <a:ext cx="4878387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altLang="hu-HU" smtClean="0"/>
          </a:p>
        </p:txBody>
      </p:sp>
      <p:sp>
        <p:nvSpPr>
          <p:cNvPr id="1945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altLang="hu-HU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485933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4763"/>
            <a:ext cx="4799012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éptalálat a következőre: „skull with wrenches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7463"/>
            <a:ext cx="6481763" cy="602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611560" y="5746030"/>
            <a:ext cx="77636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Köszönöm a figyelmet!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Kötések típusai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0663" y="1673225"/>
            <a:ext cx="5113337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altLang="hu-HU" b="1" smtClean="0">
                <a:solidFill>
                  <a:schemeClr val="accent2"/>
                </a:solidFill>
                <a:latin typeface="Tahoma" pitchFamily="34" charset="0"/>
              </a:rPr>
              <a:t>Roncsolás nélkül nem</a:t>
            </a:r>
          </a:p>
          <a:p>
            <a:pPr eaLnBrk="1" hangingPunct="1">
              <a:buFontTx/>
              <a:buNone/>
            </a:pPr>
            <a:r>
              <a:rPr lang="hu-HU" altLang="hu-HU" b="1" smtClean="0">
                <a:solidFill>
                  <a:schemeClr val="accent2"/>
                </a:solidFill>
                <a:latin typeface="Tahoma" pitchFamily="34" charset="0"/>
              </a:rPr>
              <a:t>oldható kötések:</a:t>
            </a:r>
          </a:p>
          <a:p>
            <a:pPr algn="just" eaLnBrk="1" hangingPunct="1">
              <a:buFont typeface="Tahoma" pitchFamily="34" charset="0"/>
              <a:buChar char="«"/>
            </a:pPr>
            <a:r>
              <a:rPr lang="hu-HU" altLang="hu-HU" smtClean="0">
                <a:solidFill>
                  <a:schemeClr val="accent2"/>
                </a:solidFill>
                <a:latin typeface="Tahoma" pitchFamily="34" charset="0"/>
              </a:rPr>
              <a:t>Ragasztás</a:t>
            </a:r>
          </a:p>
          <a:p>
            <a:pPr algn="just" eaLnBrk="1" hangingPunct="1">
              <a:buFont typeface="Tahoma" pitchFamily="34" charset="0"/>
              <a:buChar char="«"/>
            </a:pPr>
            <a:r>
              <a:rPr lang="hu-HU" altLang="hu-HU" smtClean="0">
                <a:solidFill>
                  <a:schemeClr val="accent2"/>
                </a:solidFill>
                <a:latin typeface="Tahoma" pitchFamily="34" charset="0"/>
              </a:rPr>
              <a:t>Hegesztés</a:t>
            </a:r>
          </a:p>
          <a:p>
            <a:pPr algn="just" eaLnBrk="1" hangingPunct="1">
              <a:buFont typeface="Tahoma" pitchFamily="34" charset="0"/>
              <a:buChar char="«"/>
            </a:pPr>
            <a:r>
              <a:rPr lang="hu-HU" altLang="hu-HU" smtClean="0">
                <a:solidFill>
                  <a:schemeClr val="accent2"/>
                </a:solidFill>
                <a:latin typeface="Tahoma" pitchFamily="34" charset="0"/>
              </a:rPr>
              <a:t>Forrasztás</a:t>
            </a:r>
          </a:p>
          <a:p>
            <a:pPr algn="just" eaLnBrk="1" hangingPunct="1">
              <a:buFont typeface="Tahoma" pitchFamily="34" charset="0"/>
              <a:buChar char="«"/>
            </a:pPr>
            <a:r>
              <a:rPr lang="hu-HU" altLang="hu-HU" smtClean="0">
                <a:solidFill>
                  <a:schemeClr val="accent2"/>
                </a:solidFill>
                <a:latin typeface="Tahoma" pitchFamily="34" charset="0"/>
              </a:rPr>
              <a:t>Szegecselés</a:t>
            </a:r>
          </a:p>
        </p:txBody>
      </p:sp>
      <p:sp>
        <p:nvSpPr>
          <p:cNvPr id="6" name="Téglalap 5"/>
          <p:cNvSpPr/>
          <p:nvPr/>
        </p:nvSpPr>
        <p:spPr>
          <a:xfrm>
            <a:off x="71438" y="6453188"/>
            <a:ext cx="900112" cy="3333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u-HU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9388" y="1673225"/>
            <a:ext cx="36718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hu-HU" b="1" dirty="0" smtClean="0">
                <a:solidFill>
                  <a:schemeClr val="accent2"/>
                </a:solidFill>
                <a:latin typeface="Tahoma" pitchFamily="34" charset="0"/>
              </a:rPr>
              <a:t>Oldható kötések:</a:t>
            </a:r>
          </a:p>
          <a:p>
            <a:pPr algn="just" eaLnBrk="1" fontAlgn="auto" hangingPunct="1">
              <a:spcAft>
                <a:spcPts val="0"/>
              </a:spcAft>
              <a:buFont typeface="Tahoma" panose="020B0604030504040204" pitchFamily="34" charset="0"/>
              <a:buChar char="«"/>
              <a:defRPr/>
            </a:pPr>
            <a:r>
              <a:rPr lang="hu-HU" dirty="0" smtClean="0">
                <a:solidFill>
                  <a:srgbClr val="FF0000"/>
                </a:solidFill>
                <a:latin typeface="Tahoma" pitchFamily="34" charset="0"/>
              </a:rPr>
              <a:t>Csavarkötés</a:t>
            </a:r>
          </a:p>
          <a:p>
            <a:pPr algn="just" eaLnBrk="1" fontAlgn="auto" hangingPunct="1">
              <a:spcAft>
                <a:spcPts val="0"/>
              </a:spcAft>
              <a:buFont typeface="Tahoma" panose="020B0604030504040204" pitchFamily="34" charset="0"/>
              <a:buChar char="«"/>
              <a:defRPr/>
            </a:pPr>
            <a:r>
              <a:rPr lang="hu-HU" dirty="0" smtClean="0">
                <a:solidFill>
                  <a:schemeClr val="accent2"/>
                </a:solidFill>
                <a:latin typeface="Tahoma" pitchFamily="34" charset="0"/>
              </a:rPr>
              <a:t>Tengelykötés</a:t>
            </a:r>
          </a:p>
          <a:p>
            <a:pPr algn="just" eaLnBrk="1" fontAlgn="auto" hangingPunct="1">
              <a:spcAft>
                <a:spcPts val="0"/>
              </a:spcAft>
              <a:buFont typeface="Tahoma" panose="020B0604030504040204" pitchFamily="34" charset="0"/>
              <a:buChar char="«"/>
              <a:defRPr/>
            </a:pPr>
            <a:r>
              <a:rPr lang="hu-HU" dirty="0" smtClean="0">
                <a:solidFill>
                  <a:schemeClr val="accent2"/>
                </a:solidFill>
                <a:latin typeface="Tahoma" pitchFamily="34" charset="0"/>
              </a:rPr>
              <a:t>Szegek</a:t>
            </a:r>
          </a:p>
          <a:p>
            <a:pPr algn="just" eaLnBrk="1" fontAlgn="auto" hangingPunct="1">
              <a:spcAft>
                <a:spcPts val="0"/>
              </a:spcAft>
              <a:buFont typeface="Tahoma" panose="020B0604030504040204" pitchFamily="34" charset="0"/>
              <a:buChar char="«"/>
              <a:defRPr/>
            </a:pPr>
            <a:r>
              <a:rPr lang="hu-HU" dirty="0" smtClean="0">
                <a:solidFill>
                  <a:schemeClr val="accent2"/>
                </a:solidFill>
                <a:latin typeface="Tahoma" pitchFamily="34" charset="0"/>
              </a:rPr>
              <a:t>Csapszegek</a:t>
            </a:r>
            <a:endParaRPr lang="hu-HU" dirty="0" smtClean="0">
              <a:solidFill>
                <a:schemeClr val="accent1">
                  <a:lumMod val="90000"/>
                </a:schemeClr>
              </a:solidFill>
              <a:latin typeface="Tahoma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Tahoma" panose="020B0604030504040204" pitchFamily="34" charset="0"/>
              <a:buChar char="«"/>
              <a:defRPr/>
            </a:pPr>
            <a:r>
              <a:rPr lang="hu-HU" dirty="0" smtClean="0">
                <a:solidFill>
                  <a:schemeClr val="accent1">
                    <a:lumMod val="90000"/>
                  </a:schemeClr>
                </a:solidFill>
                <a:latin typeface="Tahoma" pitchFamily="34" charset="0"/>
              </a:rPr>
              <a:t>Egyes ragasztások</a:t>
            </a:r>
            <a:endParaRPr lang="hu-HU" dirty="0">
              <a:solidFill>
                <a:schemeClr val="accent1">
                  <a:lumMod val="90000"/>
                </a:schemeClr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Csavarkötések alapja</a:t>
            </a:r>
          </a:p>
        </p:txBody>
      </p:sp>
      <p:sp>
        <p:nvSpPr>
          <p:cNvPr id="4099" name="Tartalom helye 2"/>
          <p:cNvSpPr>
            <a:spLocks noGrp="1"/>
          </p:cNvSpPr>
          <p:nvPr>
            <p:ph idx="1"/>
          </p:nvPr>
        </p:nvSpPr>
        <p:spPr>
          <a:xfrm>
            <a:off x="468313" y="1268413"/>
            <a:ext cx="8280400" cy="130333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hu-HU" altLang="hu-HU" smtClean="0"/>
              <a:t>A csavarozott kapcsolatok a lejtő és a súrlódás elvét használják rögzítésre</a:t>
            </a:r>
          </a:p>
          <a:p>
            <a:pPr marL="0" indent="0" eaLnBrk="1" hangingPunct="1">
              <a:buFontTx/>
              <a:buNone/>
            </a:pPr>
            <a:r>
              <a:rPr lang="hu-HU" altLang="hu-HU" smtClean="0"/>
              <a:t>	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5762625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5" y="2492375"/>
            <a:ext cx="3425825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artalom helye 2"/>
          <p:cNvSpPr>
            <a:spLocks noGrp="1"/>
          </p:cNvSpPr>
          <p:nvPr>
            <p:ph idx="1"/>
          </p:nvPr>
        </p:nvSpPr>
        <p:spPr>
          <a:xfrm>
            <a:off x="0" y="0"/>
            <a:ext cx="4932363" cy="2852738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hu-HU" altLang="hu-HU" sz="2000" smtClean="0"/>
              <a:t>A csavarkötés tervezésénél és kivitelezésénél célszerű arra törekedni, hogy a csavar a meghúzásból közvetlenül származó csavaráson, és a szimbolikusan feltekert lejtőnek is nevezett emelkedő menet által kialakított húzáson kívül más igénybevétele ne legyen a csavarnak, csak akkor, ha az arra megfelelő csavar került kiválasztásra. </a:t>
            </a:r>
          </a:p>
          <a:p>
            <a:pPr marL="0" indent="0" eaLnBrk="1" hangingPunct="1">
              <a:buFontTx/>
              <a:buNone/>
            </a:pPr>
            <a:r>
              <a:rPr lang="hu-HU" altLang="hu-HU" smtClean="0"/>
              <a:t>	</a:t>
            </a:r>
          </a:p>
        </p:txBody>
      </p:sp>
      <p:pic>
        <p:nvPicPr>
          <p:cNvPr id="5123" name="Picture 2" descr="Joint Face Angular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-4763"/>
            <a:ext cx="4029075" cy="285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263"/>
            <a:ext cx="91440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artalom helye 2"/>
          <p:cNvSpPr txBox="1">
            <a:spLocks/>
          </p:cNvSpPr>
          <p:nvPr/>
        </p:nvSpPr>
        <p:spPr bwMode="auto">
          <a:xfrm>
            <a:off x="107950" y="2852738"/>
            <a:ext cx="89979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hu-HU" altLang="hu-HU" sz="2000"/>
              <a:t>A jobb oldali esetben a ferdeséget kiküszöbölő alátét hiánya miatt hajlítónyomaték ébred.</a:t>
            </a:r>
          </a:p>
          <a:p>
            <a:pPr algn="just" eaLnBrk="1" hangingPunct="1">
              <a:buFontTx/>
              <a:buNone/>
            </a:pPr>
            <a:r>
              <a:rPr lang="hu-HU" altLang="hu-HU" sz="2000"/>
              <a:t>A lenti képen helyesen részmenetes csavart választottak nyíró igénybevételre.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artalom helye 2"/>
          <p:cNvSpPr>
            <a:spLocks noGrp="1"/>
          </p:cNvSpPr>
          <p:nvPr>
            <p:ph idx="1"/>
          </p:nvPr>
        </p:nvSpPr>
        <p:spPr>
          <a:xfrm>
            <a:off x="323850" y="115888"/>
            <a:ext cx="4319588" cy="2592387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hu-HU" altLang="hu-HU" sz="2000" smtClean="0">
                <a:solidFill>
                  <a:srgbClr val="FFFF00"/>
                </a:solidFill>
              </a:rPr>
              <a:t>A bal oldali képen látható a feszültségeloszlás nem párhuzamos felületek csavarozása esetén. Megfigyelhető az aszimmetrikus feszültségállapot kialakulása, ami feleslegesen alakít ki plusz feszültségeket</a:t>
            </a:r>
          </a:p>
        </p:txBody>
      </p:sp>
      <p:pic>
        <p:nvPicPr>
          <p:cNvPr id="6147" name="Picture 8" descr="http://www.varmintal.com/fi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3" y="31750"/>
            <a:ext cx="4179887" cy="37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0" descr="Képtalálat a következőre: „bolting fail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835275"/>
            <a:ext cx="5545138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artalom helye 2"/>
          <p:cNvSpPr txBox="1">
            <a:spLocks/>
          </p:cNvSpPr>
          <p:nvPr/>
        </p:nvSpPr>
        <p:spPr bwMode="auto">
          <a:xfrm>
            <a:off x="5580063" y="3806825"/>
            <a:ext cx="3455987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buFontTx/>
              <a:buNone/>
            </a:pPr>
            <a:r>
              <a:rPr lang="hu-HU" altLang="hu-HU" sz="2000">
                <a:solidFill>
                  <a:srgbClr val="FFFF00"/>
                </a:solidFill>
              </a:rPr>
              <a:t>A jobb oldali képen a felületeknek párhuzamosak, a feszültség szimmetrikus.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http://2-2015.productivity-magazine.cz/wp-content/uploads/hu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84538"/>
            <a:ext cx="41052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artalom helye 4"/>
          <p:cNvSpPr>
            <a:spLocks noGrp="1"/>
          </p:cNvSpPr>
          <p:nvPr>
            <p:ph idx="1"/>
          </p:nvPr>
        </p:nvSpPr>
        <p:spPr>
          <a:xfrm>
            <a:off x="107950" y="115888"/>
            <a:ext cx="4343400" cy="792162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hu-HU" altLang="hu-HU" sz="1500" smtClean="0"/>
              <a:t>A csavarok megfelelő megválasztásához, számos kialakítás áll rendelkezésre mind a fej, a szár és a menet kialakítása szempontjából.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26988"/>
            <a:ext cx="4729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artalom helye 4"/>
          <p:cNvSpPr txBox="1">
            <a:spLocks/>
          </p:cNvSpPr>
          <p:nvPr/>
        </p:nvSpPr>
        <p:spPr bwMode="auto">
          <a:xfrm>
            <a:off x="57150" y="2852738"/>
            <a:ext cx="43434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buFontTx/>
              <a:buNone/>
            </a:pPr>
            <a:r>
              <a:rPr lang="hu-HU" altLang="hu-HU" sz="1500"/>
              <a:t>Megfelelő beszereléssel és meghúzással érhető el hogy az összeszorított felületek közötti súrlódás vegye fel a nyíróerőt, így nem a csavarnak kell.</a:t>
            </a:r>
          </a:p>
        </p:txBody>
      </p:sp>
      <p:sp>
        <p:nvSpPr>
          <p:cNvPr id="7174" name="Tartalom helye 4"/>
          <p:cNvSpPr txBox="1">
            <a:spLocks/>
          </p:cNvSpPr>
          <p:nvPr/>
        </p:nvSpPr>
        <p:spPr bwMode="auto">
          <a:xfrm>
            <a:off x="60325" y="6065838"/>
            <a:ext cx="43434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buFontTx/>
              <a:buNone/>
            </a:pPr>
            <a:r>
              <a:rPr lang="hu-HU" altLang="hu-HU" sz="1600"/>
              <a:t>A métermenettel ellátott csavarok általános felhasználású mérettartományának meghúzási nyomatékai láthatóak jobbra.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868363"/>
            <a:ext cx="3916363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chemeClr val="bg1"/>
            </a:gs>
            <a:gs pos="100000">
              <a:schemeClr val="bg1"/>
            </a:gs>
            <a:gs pos="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artalom helye 2"/>
          <p:cNvSpPr>
            <a:spLocks noGrp="1"/>
          </p:cNvSpPr>
          <p:nvPr>
            <p:ph idx="1"/>
          </p:nvPr>
        </p:nvSpPr>
        <p:spPr>
          <a:xfrm>
            <a:off x="250825" y="260350"/>
            <a:ext cx="8713788" cy="1684338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hu-HU" altLang="hu-HU" smtClean="0"/>
              <a:t>A klasszikus hatlapú és hornyolt fejkialakításokon kívül számos más is elterjedt</a:t>
            </a:r>
          </a:p>
        </p:txBody>
      </p:sp>
      <p:pic>
        <p:nvPicPr>
          <p:cNvPr id="8195" name="Picture 2" descr="E:\Suli\PTE\6\Karbantartás és szervezése II\PPT\bol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1557338"/>
            <a:ext cx="9050337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artalom helye 2"/>
          <p:cNvSpPr>
            <a:spLocks noGrp="1"/>
          </p:cNvSpPr>
          <p:nvPr>
            <p:ph idx="1"/>
          </p:nvPr>
        </p:nvSpPr>
        <p:spPr>
          <a:xfrm rot="16200000">
            <a:off x="-1939925" y="2344738"/>
            <a:ext cx="6435725" cy="2124075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hu-HU" altLang="hu-HU" smtClean="0"/>
              <a:t>Ezeknek a létezése a tervezőnek nagyobb szabadságot biztosít, könnyebbé válhat a szerelés, megszépítik az életünket.</a:t>
            </a:r>
          </a:p>
        </p:txBody>
      </p:sp>
      <p:pic>
        <p:nvPicPr>
          <p:cNvPr id="9219" name="Picture 2" descr="E:\Suli\PTE\6\Karbantartás és szervezése II\PPT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17463"/>
            <a:ext cx="6840537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E:\Suli\PTE\6\Karbantartás és szervezése II\PPT\SNAKE6X12SS Snake Eye Tamper Proof Metr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E:\Suli\PTE\6\Karbantartás és szervezése II\PPT\M4-Security-Screw-Flat-Head-Socket-Cap-Torx-Screws-font-b-Tamper-b-font-font-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171450"/>
            <a:ext cx="3384551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Cím 1"/>
          <p:cNvSpPr>
            <a:spLocks noGrp="1"/>
          </p:cNvSpPr>
          <p:nvPr>
            <p:ph type="title"/>
          </p:nvPr>
        </p:nvSpPr>
        <p:spPr>
          <a:xfrm>
            <a:off x="0" y="2276475"/>
            <a:ext cx="8229600" cy="1143000"/>
          </a:xfrm>
        </p:spPr>
        <p:txBody>
          <a:bodyPr/>
          <a:lstStyle/>
          <a:p>
            <a:pPr algn="l"/>
            <a:r>
              <a:rPr lang="hu-HU" altLang="hu-HU" sz="2000" smtClean="0"/>
              <a:t>Vagy éppen megkeserítik…</a:t>
            </a:r>
          </a:p>
        </p:txBody>
      </p:sp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44450"/>
            <a:ext cx="1616076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Kapcsolódó ké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0"/>
            <a:ext cx="2141538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3" descr="E:\Suli\PTE\6\Karbantartás és szervezése II\PPT\006csava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13100"/>
            <a:ext cx="5334000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4" descr="E:\Suli\PTE\6\Karbantartás és szervezése II\PPT\javit_0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88" y="-42863"/>
            <a:ext cx="4340225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</TotalTime>
  <Words>362</Words>
  <Application>Microsoft Office PowerPoint</Application>
  <PresentationFormat>Diavetítés a képernyőre (4:3 oldalarány)</PresentationFormat>
  <Paragraphs>44</Paragraphs>
  <Slides>18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Diseño predeterminado</vt:lpstr>
      <vt:lpstr>Csavarkötések szerelése</vt:lpstr>
      <vt:lpstr>Kötések típusai</vt:lpstr>
      <vt:lpstr>Csavarkötések alapja</vt:lpstr>
      <vt:lpstr>PowerPoint bemutató</vt:lpstr>
      <vt:lpstr>PowerPoint bemutató</vt:lpstr>
      <vt:lpstr>PowerPoint bemutató</vt:lpstr>
      <vt:lpstr>PowerPoint bemutató</vt:lpstr>
      <vt:lpstr>PowerPoint bemutató</vt:lpstr>
      <vt:lpstr>Vagy éppen megkeserítik…</vt:lpstr>
      <vt:lpstr>PowerPoint bemutató</vt:lpstr>
      <vt:lpstr>PowerPoint bemutató</vt:lpstr>
      <vt:lpstr>PowerPoint bemutató</vt:lpstr>
      <vt:lpstr>PowerPoint bemutató</vt:lpstr>
      <vt:lpstr>Vibrációnak kitett helyeken fontos figyelmet szentelni a csavarkötés biztosítására!</vt:lpstr>
      <vt:lpstr>Egy jó konstrukcióhoz mindig kell egy új ötlet, egy vízió, hogy jobbá, színesebbé tegyük a világot!</vt:lpstr>
      <vt:lpstr>PowerPoint bemutató</vt:lpstr>
      <vt:lpstr>PowerPoint bemutató</vt:lpstr>
      <vt:lpstr>PowerPoint bemutató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csnagyg</cp:lastModifiedBy>
  <cp:revision>144</cp:revision>
  <dcterms:created xsi:type="dcterms:W3CDTF">2010-05-23T14:28:12Z</dcterms:created>
  <dcterms:modified xsi:type="dcterms:W3CDTF">2018-04-08T19:39:30Z</dcterms:modified>
</cp:coreProperties>
</file>