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5"/>
  </p:notesMasterIdLst>
  <p:handoutMasterIdLst>
    <p:handoutMasterId r:id="rId106"/>
  </p:handoutMasterIdLst>
  <p:sldIdLst>
    <p:sldId id="256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83" r:id="rId18"/>
    <p:sldId id="377" r:id="rId19"/>
    <p:sldId id="318" r:id="rId20"/>
    <p:sldId id="319" r:id="rId21"/>
    <p:sldId id="320" r:id="rId22"/>
    <p:sldId id="321" r:id="rId23"/>
    <p:sldId id="322" r:id="rId24"/>
    <p:sldId id="323" r:id="rId25"/>
    <p:sldId id="325" r:id="rId26"/>
    <p:sldId id="324" r:id="rId27"/>
    <p:sldId id="326" r:id="rId28"/>
    <p:sldId id="335" r:id="rId29"/>
    <p:sldId id="327" r:id="rId30"/>
    <p:sldId id="334" r:id="rId31"/>
    <p:sldId id="328" r:id="rId32"/>
    <p:sldId id="329" r:id="rId33"/>
    <p:sldId id="330" r:id="rId34"/>
    <p:sldId id="331" r:id="rId35"/>
    <p:sldId id="332" r:id="rId36"/>
    <p:sldId id="333" r:id="rId37"/>
    <p:sldId id="337" r:id="rId38"/>
    <p:sldId id="336" r:id="rId39"/>
    <p:sldId id="338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405" r:id="rId60"/>
    <p:sldId id="406" r:id="rId61"/>
    <p:sldId id="407" r:id="rId62"/>
    <p:sldId id="408" r:id="rId63"/>
    <p:sldId id="409" r:id="rId64"/>
    <p:sldId id="394" r:id="rId65"/>
    <p:sldId id="395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76" r:id="rId92"/>
    <p:sldId id="365" r:id="rId93"/>
    <p:sldId id="364" r:id="rId94"/>
    <p:sldId id="366" r:id="rId95"/>
    <p:sldId id="367" r:id="rId96"/>
    <p:sldId id="368" r:id="rId97"/>
    <p:sldId id="369" r:id="rId98"/>
    <p:sldId id="370" r:id="rId99"/>
    <p:sldId id="371" r:id="rId100"/>
    <p:sldId id="372" r:id="rId101"/>
    <p:sldId id="373" r:id="rId102"/>
    <p:sldId id="374" r:id="rId103"/>
    <p:sldId id="375" r:id="rId104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4F5B"/>
    <a:srgbClr val="FF0000"/>
    <a:srgbClr val="1B2B4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5529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395F9-CEE6-4AF7-91F7-32127477AD2F}" type="datetimeFigureOut">
              <a:rPr lang="en-US" smtClean="0"/>
              <a:pPr/>
              <a:t>2/25/2018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D33EA-ADDA-4EAF-B871-27BB4A2DFB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9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6E60D-9024-4F08-9AFD-181AAEBC3EE6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C75A6-BCFA-4B28-ABA3-446A56F0F7F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32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5295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8605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965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7831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7468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7886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9875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4DC75A6-BCFA-4B28-ABA3-446A56F0F7F2}" type="slidenum">
              <a:rPr>
                <a:solidFill>
                  <a:prstClr val="black"/>
                </a:solidFill>
              </a:rPr>
              <a:pPr algn="l"/>
              <a:t>16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56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54DC75A6-BCFA-4B28-ABA3-446A56F0F7F2}" type="slidenum">
              <a:rPr>
                <a:solidFill>
                  <a:prstClr val="black"/>
                </a:solidFill>
              </a:rPr>
              <a:pPr algn="l"/>
              <a:t>17</a:t>
            </a:fld>
            <a:endParaRPr lang="e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80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8872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9575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5269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7601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4421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1423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7788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7110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779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4828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7006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2438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795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5681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28717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0411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724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58576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1621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79414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38344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73470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55025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231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7662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40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2867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41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5905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3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183102-E8E4-4AAD-A5FB-150FA414D9A6}" type="slidenum">
              <a:rPr lang="fr-FR" smtClean="0">
                <a:solidFill>
                  <a:prstClr val="black"/>
                </a:solidFill>
              </a:rPr>
              <a:pPr/>
              <a:t>49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890588"/>
            <a:ext cx="4776788" cy="3584575"/>
          </a:xfrm>
          <a:ln w="12700" cap="flat">
            <a:solidFill>
              <a:schemeClr val="tx1"/>
            </a:solidFill>
          </a:ln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78389"/>
            <a:ext cx="5210175" cy="4624387"/>
          </a:xfrm>
          <a:noFill/>
          <a:ln/>
        </p:spPr>
        <p:txBody>
          <a:bodyPr lIns="93378" tIns="45870" rIns="93378" bIns="45870"/>
          <a:lstStyle/>
          <a:p>
            <a:pPr defTabSz="76191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9597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BCA58-F001-2A42-AB6A-B366B18E47A3}" type="slidenum">
              <a:rPr lang="fr-FR" smtClean="0">
                <a:solidFill>
                  <a:prstClr val="black"/>
                </a:solidFill>
              </a:rPr>
              <a:pPr/>
              <a:t>50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778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3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811238-ADE1-4610-B30C-BE79DD0505A3}" type="slidenum">
              <a:rPr lang="fr-FR" smtClean="0">
                <a:solidFill>
                  <a:prstClr val="black"/>
                </a:solidFill>
              </a:rPr>
              <a:pPr/>
              <a:t>51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890588"/>
            <a:ext cx="4776788" cy="3584575"/>
          </a:xfrm>
          <a:ln w="12700" cap="flat">
            <a:solidFill>
              <a:schemeClr val="tx1"/>
            </a:solidFill>
          </a:ln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78389"/>
            <a:ext cx="5210175" cy="4624387"/>
          </a:xfrm>
          <a:noFill/>
          <a:ln/>
        </p:spPr>
        <p:txBody>
          <a:bodyPr lIns="93378" tIns="45870" rIns="93378" bIns="45870"/>
          <a:lstStyle/>
          <a:p>
            <a:pPr defTabSz="76191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26957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3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5CBDA-E95E-4503-9558-4C4F1DA53D0D}" type="slidenum">
              <a:rPr lang="fr-FR" smtClean="0">
                <a:solidFill>
                  <a:prstClr val="black"/>
                </a:solidFill>
              </a:rPr>
              <a:pPr/>
              <a:t>52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890588"/>
            <a:ext cx="4776788" cy="3584575"/>
          </a:xfrm>
          <a:ln w="12700" cap="flat">
            <a:solidFill>
              <a:schemeClr val="tx1"/>
            </a:solidFill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78389"/>
            <a:ext cx="5210175" cy="4624387"/>
          </a:xfrm>
          <a:noFill/>
          <a:ln/>
        </p:spPr>
        <p:txBody>
          <a:bodyPr lIns="93378" tIns="45870" rIns="93378" bIns="45870"/>
          <a:lstStyle/>
          <a:p>
            <a:pPr defTabSz="76191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81805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BCA58-F001-2A42-AB6A-B366B18E47A3}" type="slidenum">
              <a:rPr lang="fr-FR" smtClean="0">
                <a:solidFill>
                  <a:prstClr val="black"/>
                </a:solidFill>
              </a:rPr>
              <a:pPr/>
              <a:t>53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238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BCA58-F001-2A42-AB6A-B366B18E47A3}" type="slidenum">
              <a:rPr lang="fr-FR" smtClean="0">
                <a:solidFill>
                  <a:prstClr val="black"/>
                </a:solidFill>
              </a:rPr>
              <a:pPr/>
              <a:t>54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209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CF46DB-DD9F-4F69-B063-ECC71BF4F5C9}" type="slidenum">
              <a:rPr lang="fr-FR" smtClean="0">
                <a:solidFill>
                  <a:prstClr val="black"/>
                </a:solidFill>
              </a:rPr>
              <a:pPr/>
              <a:t>55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890588"/>
            <a:ext cx="4776788" cy="3584575"/>
          </a:xfrm>
          <a:ln w="12700" cap="flat">
            <a:solidFill>
              <a:schemeClr val="tx1"/>
            </a:solidFill>
          </a:ln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78389"/>
            <a:ext cx="5210175" cy="4624387"/>
          </a:xfrm>
          <a:noFill/>
          <a:ln/>
        </p:spPr>
        <p:txBody>
          <a:bodyPr lIns="93378" tIns="45870" rIns="93378" bIns="45870"/>
          <a:lstStyle/>
          <a:p>
            <a:pPr defTabSz="76191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81673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3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623F1-DA26-4E7C-97DD-3D860AAE7E80}" type="slidenum">
              <a:rPr lang="fr-FR" smtClean="0">
                <a:solidFill>
                  <a:prstClr val="black"/>
                </a:solidFill>
              </a:rPr>
              <a:pPr/>
              <a:t>56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890588"/>
            <a:ext cx="4776788" cy="3584575"/>
          </a:xfrm>
          <a:ln w="12700" cap="flat">
            <a:solidFill>
              <a:schemeClr val="tx1"/>
            </a:solidFill>
          </a:ln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78389"/>
            <a:ext cx="5210175" cy="4624387"/>
          </a:xfrm>
          <a:noFill/>
          <a:ln/>
        </p:spPr>
        <p:txBody>
          <a:bodyPr lIns="93378" tIns="45870" rIns="93378" bIns="45870"/>
          <a:lstStyle/>
          <a:p>
            <a:pPr defTabSz="761913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297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54046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BCA58-F001-2A42-AB6A-B366B18E47A3}" type="slidenum">
              <a:rPr lang="fr-FR" smtClean="0">
                <a:solidFill>
                  <a:prstClr val="black"/>
                </a:solidFill>
              </a:rPr>
              <a:pPr/>
              <a:t>57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468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BCA58-F001-2A42-AB6A-B366B18E47A3}" type="slidenum">
              <a:rPr lang="fr-FR" smtClean="0">
                <a:solidFill>
                  <a:prstClr val="black"/>
                </a:solidFill>
              </a:rPr>
              <a:pPr/>
              <a:t>58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43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BCA58-F001-2A42-AB6A-B366B18E47A3}" type="slidenum">
              <a:rPr lang="fr-FR" smtClean="0">
                <a:solidFill>
                  <a:prstClr val="black"/>
                </a:solidFill>
              </a:rPr>
              <a:pPr/>
              <a:t>59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140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BCA58-F001-2A42-AB6A-B366B18E47A3}" type="slidenum">
              <a:rPr lang="fr-FR" smtClean="0">
                <a:solidFill>
                  <a:prstClr val="black"/>
                </a:solidFill>
              </a:rPr>
              <a:pPr/>
              <a:t>60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747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BCA58-F001-2A42-AB6A-B366B18E47A3}" type="slidenum">
              <a:rPr lang="fr-FR" smtClean="0">
                <a:solidFill>
                  <a:prstClr val="black"/>
                </a:solidFill>
              </a:rPr>
              <a:pPr/>
              <a:t>61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050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137E4-8F5F-4395-80BB-07EB234BD6D8}" type="slidenum">
              <a:rPr lang="fr-FR" smtClean="0">
                <a:solidFill>
                  <a:prstClr val="black"/>
                </a:solidFill>
              </a:rPr>
              <a:pPr/>
              <a:t>62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890588"/>
            <a:ext cx="4778375" cy="3584575"/>
          </a:xfrm>
          <a:ln w="12700" cap="flat">
            <a:solidFill>
              <a:schemeClr val="tx1"/>
            </a:solidFill>
          </a:ln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874" y="4879149"/>
            <a:ext cx="5212733" cy="4623653"/>
          </a:xfrm>
          <a:noFill/>
          <a:ln/>
        </p:spPr>
        <p:txBody>
          <a:bodyPr lIns="98502" tIns="48387" rIns="98502" bIns="48387"/>
          <a:lstStyle/>
          <a:p>
            <a:pPr defTabSz="832904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81696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65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73512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66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7985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67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03306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68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1522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7724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69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22377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76283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38331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25697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54507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82513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77518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10306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28322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22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38859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79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10666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91339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20748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66850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60307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61187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75152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54574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00162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892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27005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89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306633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18662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50302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601878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84912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866878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48693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514204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126224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072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25287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99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963745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100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224032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101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58670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4DC75A6-BCFA-4B28-ABA3-446A56F0F7F2}" type="slidenum">
              <a:rPr/>
              <a:pPr algn="l" rtl="0"/>
              <a:t>102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584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24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17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26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touche Marc Roussel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05678"/>
          </a:xfrm>
          <a:prstGeom prst="rect">
            <a:avLst/>
          </a:prstGeom>
        </p:spPr>
      </p:pic>
      <p:pic>
        <p:nvPicPr>
          <p:cNvPr id="12" name="Image 11" descr="total-bandeau 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63"/>
            <a:ext cx="6369896" cy="84728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3861048"/>
            <a:ext cx="7276629" cy="1031840"/>
          </a:xfrm>
        </p:spPr>
        <p:txBody>
          <a:bodyPr lIns="0" r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88000" y="4937339"/>
            <a:ext cx="7276629" cy="112043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des sous-titres du masque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2433" y="0"/>
            <a:ext cx="9182433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848082" y="3356992"/>
            <a:ext cx="1223412" cy="21544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defTabSz="457200"/>
            <a:r>
              <a:rPr lang="fr-FR" sz="800" dirty="0" smtClean="0">
                <a:solidFill>
                  <a:srgbClr val="7BBBBC"/>
                </a:solidFill>
              </a:rPr>
              <a:t>© Marc Roussel / Total</a:t>
            </a:r>
            <a:endParaRPr lang="fr-FR" sz="800" dirty="0">
              <a:solidFill>
                <a:srgbClr val="7BBB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8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38150" y="1125538"/>
            <a:ext cx="8237538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423029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>
            <a:noAutofit/>
          </a:bodyPr>
          <a:lstStyle>
            <a:lvl1pPr algn="l">
              <a:defRPr sz="3200" b="1" cap="all">
                <a:solidFill>
                  <a:schemeClr val="bg2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928000" y="0"/>
            <a:ext cx="21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6426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2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dirty="0" smtClean="0"/>
              <a:t>Bar graph </a:t>
            </a:r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4124407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812364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dirty="0" smtClean="0"/>
              <a:t>Ring graph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spcBef>
                <a:spcPct val="50000"/>
              </a:spcBef>
              <a:buNone/>
              <a:defRPr sz="1600"/>
            </a:lvl1pPr>
          </a:lstStyle>
          <a:p>
            <a:pPr algn="ctr">
              <a:spcBef>
                <a:spcPct val="50000"/>
              </a:spcBef>
            </a:pPr>
            <a:r>
              <a:rPr lang="en-GB" sz="1600" dirty="0" smtClean="0">
                <a:cs typeface="Arial"/>
              </a:rPr>
              <a:t>Ring graph title</a:t>
            </a:r>
            <a:endParaRPr lang="en-GB" sz="1600" dirty="0">
              <a:cs typeface="Arial"/>
            </a:endParaRP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777440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pPr lvl="0"/>
            <a:r>
              <a:rPr lang="fr-FR" dirty="0" smtClean="0"/>
              <a:t>Table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12321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195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81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98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97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D2C78E-DF73-40ED-A3B0-618AFCC27102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04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550" y="552450"/>
            <a:ext cx="8229600" cy="3841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36550" y="1330325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27550" y="1330325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27550" y="3668713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C60A2-BD29-4C02-BB57-D70C10DE056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11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550" y="552450"/>
            <a:ext cx="8229600" cy="3841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36550" y="1330325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27550" y="1330325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8177B-A889-4A7D-8F8E-529234F7FC5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41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550" y="552450"/>
            <a:ext cx="8229600" cy="3841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36550" y="1330325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27550" y="1330325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27550" y="3668713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18418-89F8-4071-A156-48A56F329E5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51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550" y="552450"/>
            <a:ext cx="8229600" cy="3841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336550" y="1330325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AB09A-3297-46C3-8377-EBDB8CFFB5B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71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re. Diagramm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550" y="552450"/>
            <a:ext cx="8229600" cy="3841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half" idx="1"/>
          </p:nvPr>
        </p:nvSpPr>
        <p:spPr>
          <a:xfrm>
            <a:off x="336550" y="1330325"/>
            <a:ext cx="4038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27550" y="1330325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852FD-586D-4E3A-82DB-D760BB6B8DD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63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26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81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52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2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81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59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67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38732-E096-4E2A-9544-BCFA259A2F0C}" type="datetimeFigureOut">
              <a:rPr lang="fr-FR" smtClean="0"/>
              <a:pPr/>
              <a:t>25/02/2018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39A4-B9D1-44ED-A4F8-04CD09B944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48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Helvetica"/>
              </a:defRPr>
            </a:lvl1pPr>
          </a:lstStyle>
          <a:p>
            <a:pPr defTabSz="457200"/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31305" y="0"/>
            <a:ext cx="11269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>
              <a:solidFill>
                <a:prstClr val="white"/>
              </a:solidFill>
              <a:latin typeface="Helvetica"/>
              <a:cs typeface="Helvetica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850"/>
            <a:ext cx="8686800" cy="1588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7334251" y="6594478"/>
            <a:ext cx="365125" cy="1588"/>
          </a:xfrm>
          <a:prstGeom prst="line">
            <a:avLst/>
          </a:prstGeom>
          <a:ln w="635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18488" cy="500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pic>
        <p:nvPicPr>
          <p:cNvPr id="11" name="Image 10" descr="TOTAL_ADM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87" y="6374892"/>
            <a:ext cx="1008000" cy="4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bg2"/>
          </a:solidFill>
          <a:latin typeface="+mj-lt"/>
          <a:ea typeface="+mj-ea"/>
          <a:cs typeface="Arial"/>
        </a:defRPr>
      </a:lvl1pPr>
    </p:titleStyle>
    <p:bodyStyle>
      <a:lvl1pPr marL="285750" indent="-285750" algn="l" defTabSz="457200" rtl="0" eaLnBrk="1" latinLnBrk="0" hangingPunct="1">
        <a:spcBef>
          <a:spcPts val="300"/>
        </a:spcBef>
        <a:spcAft>
          <a:spcPts val="300"/>
        </a:spcAft>
        <a:buClr>
          <a:schemeClr val="bg2"/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Arial"/>
        </a:defRPr>
      </a:lvl1pPr>
      <a:lvl2pPr marL="447675" indent="-180975" algn="l" defTabSz="533400" rtl="0" eaLnBrk="1" latinLnBrk="0" hangingPunct="1">
        <a:spcBef>
          <a:spcPts val="300"/>
        </a:spcBef>
        <a:spcAft>
          <a:spcPts val="300"/>
        </a:spcAft>
        <a:buClr>
          <a:schemeClr val="bg2"/>
        </a:buClr>
        <a:buFont typeface="Lucida Grande"/>
        <a:buChar char="-"/>
        <a:defRPr sz="1800" kern="1200">
          <a:solidFill>
            <a:schemeClr val="tx1"/>
          </a:solidFill>
          <a:latin typeface="+mn-lt"/>
          <a:ea typeface="+mn-ea"/>
          <a:cs typeface="Arial"/>
        </a:defRPr>
      </a:lvl2pPr>
      <a:lvl3pPr marL="806450" indent="-180975" algn="l" defTabSz="457200" rtl="0" eaLnBrk="1" latinLnBrk="0" hangingPunct="1">
        <a:spcBef>
          <a:spcPts val="300"/>
        </a:spcBef>
        <a:spcAft>
          <a:spcPts val="300"/>
        </a:spcAft>
        <a:buClr>
          <a:schemeClr val="bg2"/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3pPr>
      <a:lvl4pPr marL="1076325" indent="-171450" algn="l" defTabSz="457200" rtl="0" eaLnBrk="1" latinLnBrk="0" hangingPunct="1">
        <a:spcBef>
          <a:spcPts val="300"/>
        </a:spcBef>
        <a:spcAft>
          <a:spcPts val="300"/>
        </a:spcAft>
        <a:buClr>
          <a:schemeClr val="bg2"/>
        </a:buClr>
        <a:buSzPct val="80000"/>
        <a:buFont typeface="Lucida Grande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Helvetica"/>
        </a:defRPr>
      </a:lvl4pPr>
      <a:lvl5pPr marL="1260000" indent="-180975" algn="l" defTabSz="352425" rtl="0" eaLnBrk="1" latinLnBrk="0" hangingPunct="1">
        <a:spcBef>
          <a:spcPts val="300"/>
        </a:spcBef>
        <a:spcAft>
          <a:spcPts val="300"/>
        </a:spcAft>
        <a:buClr>
          <a:schemeClr val="bg2"/>
        </a:buClr>
        <a:buSzPct val="100000"/>
        <a:buFont typeface="Lucida Grande"/>
        <a:buNone/>
        <a:defRPr sz="16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7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6.jpe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is.jakab.peter@total.hu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7.jpe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7.jpe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7.jpe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6.png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wmf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jpeg"/><Relationship Id="rId4" Type="http://schemas.openxmlformats.org/officeDocument/2006/relationships/image" Target="../media/image90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emf"/><Relationship Id="rId4" Type="http://schemas.openxmlformats.org/officeDocument/2006/relationships/image" Target="../media/image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emf"/><Relationship Id="rId4" Type="http://schemas.openxmlformats.org/officeDocument/2006/relationships/image" Target="../media/image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7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.jpeg"/><Relationship Id="rId9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7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6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emf"/><Relationship Id="rId4" Type="http://schemas.openxmlformats.org/officeDocument/2006/relationships/image" Target="../media/image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png"/><Relationship Id="rId4" Type="http://schemas.openxmlformats.org/officeDocument/2006/relationships/image" Target="../media/image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3.gif"/><Relationship Id="rId4" Type="http://schemas.openxmlformats.org/officeDocument/2006/relationships/image" Target="../media/image7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6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6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gif"/><Relationship Id="rId5" Type="http://schemas.openxmlformats.org/officeDocument/2006/relationships/image" Target="../media/image130.jpeg"/><Relationship Id="rId4" Type="http://schemas.openxmlformats.org/officeDocument/2006/relationships/image" Target="../media/image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gif"/><Relationship Id="rId4" Type="http://schemas.openxmlformats.org/officeDocument/2006/relationships/image" Target="../media/image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eg"/><Relationship Id="rId4" Type="http://schemas.openxmlformats.org/officeDocument/2006/relationships/image" Target="../media/image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image" Target="../media/image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wmf"/><Relationship Id="rId4" Type="http://schemas.openxmlformats.org/officeDocument/2006/relationships/image" Target="../media/image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150.png"/><Relationship Id="rId4" Type="http://schemas.openxmlformats.org/officeDocument/2006/relationships/image" Target="../media/image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45381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4000"/>
            <a:ext cx="9144000" cy="16177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5576" y="400506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i="0" u="none" baseline="0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KENŐANYAG KÉPZÉS </a:t>
            </a:r>
          </a:p>
          <a:p>
            <a:pPr algn="l" rtl="0"/>
            <a:r>
              <a:rPr lang="hu-HU" sz="36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2018.02.26</a:t>
            </a:r>
            <a:endParaRPr lang="hu-HU" sz="3600" b="1" i="0" u="none" baseline="0" dirty="0" smtClean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10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39" y="1124744"/>
            <a:ext cx="747451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34686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100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ontamctrl-fig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50" y="3933825"/>
            <a:ext cx="3263900" cy="2359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 descr="images/spalling.jpg"/>
          <p:cNvPicPr>
            <a:picLocks noChangeAspect="1" noChangeArrowheads="1"/>
          </p:cNvPicPr>
          <p:nvPr/>
        </p:nvPicPr>
        <p:blipFill>
          <a:blip r:embed="rId6" cstate="print">
            <a:lum bright="30000" contrast="6000"/>
          </a:blip>
          <a:srcRect/>
          <a:stretch>
            <a:fillRect/>
          </a:stretch>
        </p:blipFill>
        <p:spPr bwMode="auto">
          <a:xfrm>
            <a:off x="412750" y="1268413"/>
            <a:ext cx="3241675" cy="2368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5" descr="contamctrl-fig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1263" y="4005263"/>
            <a:ext cx="2495550" cy="23606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627188" y="5084763"/>
            <a:ext cx="639762" cy="649287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2266950" y="5157788"/>
            <a:ext cx="2754313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635500" y="1700213"/>
            <a:ext cx="2853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hu-HU" sz="2400" b="1" dirty="0" smtClean="0"/>
              <a:t>Fogazás repedése</a:t>
            </a:r>
            <a:endParaRPr lang="en-US" sz="2400" b="1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635500" y="2781300"/>
            <a:ext cx="3435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hu-HU" sz="2400" b="1" dirty="0" smtClean="0"/>
              <a:t>leválások csapágyban</a:t>
            </a:r>
            <a:endParaRPr lang="en-US" sz="2400" b="1" dirty="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2716213" y="1989138"/>
            <a:ext cx="1855787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2587625" y="3141663"/>
            <a:ext cx="1984375" cy="13668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5851525" y="3284538"/>
            <a:ext cx="65088" cy="16573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ZoneTexte 8"/>
          <p:cNvSpPr txBox="1"/>
          <p:nvPr/>
        </p:nvSpPr>
        <p:spPr>
          <a:xfrm>
            <a:off x="0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PITTINGESEDÉS, REPEDÉS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101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Three body abrasive we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4563" y="3789363"/>
            <a:ext cx="2495550" cy="2120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 descr="Two body abrasive we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338" y="1484313"/>
            <a:ext cx="2497137" cy="2120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5" descr="Two body abrasive we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4563" y="1477963"/>
            <a:ext cx="2495550" cy="2117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6" descr="Three body abrasive wea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338" y="3787775"/>
            <a:ext cx="2497137" cy="2120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AutoShape 7"/>
          <p:cNvSpPr>
            <a:spLocks/>
          </p:cNvSpPr>
          <p:nvPr/>
        </p:nvSpPr>
        <p:spPr bwMode="auto">
          <a:xfrm>
            <a:off x="6172200" y="1484313"/>
            <a:ext cx="385763" cy="2160587"/>
          </a:xfrm>
          <a:prstGeom prst="rightBrace">
            <a:avLst>
              <a:gd name="adj1" fmla="val 4667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AutoShape 8"/>
          <p:cNvSpPr>
            <a:spLocks/>
          </p:cNvSpPr>
          <p:nvPr/>
        </p:nvSpPr>
        <p:spPr bwMode="auto">
          <a:xfrm>
            <a:off x="6172200" y="3789363"/>
            <a:ext cx="385763" cy="2160587"/>
          </a:xfrm>
          <a:prstGeom prst="rightBrace">
            <a:avLst>
              <a:gd name="adj1" fmla="val 4667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813550" y="2133600"/>
            <a:ext cx="21435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hu-HU" sz="2800" b="1" u="sng" dirty="0" smtClean="0"/>
              <a:t>2 test </a:t>
            </a:r>
          </a:p>
          <a:p>
            <a:pPr algn="l" eaLnBrk="0" hangingPunct="0"/>
            <a:r>
              <a:rPr lang="hu-HU" sz="2800" b="1" u="sng" dirty="0" smtClean="0"/>
              <a:t>közti kopás</a:t>
            </a:r>
            <a:endParaRPr lang="en-US" sz="2800" b="1" u="sng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877050" y="4437063"/>
            <a:ext cx="21435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hu-HU" sz="2800" b="1" u="sng" dirty="0" smtClean="0"/>
              <a:t>3 test </a:t>
            </a:r>
          </a:p>
          <a:p>
            <a:pPr algn="l" eaLnBrk="0" hangingPunct="0"/>
            <a:r>
              <a:rPr lang="hu-HU" sz="2800" b="1" u="sng" dirty="0" smtClean="0"/>
              <a:t>közti kopás</a:t>
            </a:r>
            <a:endParaRPr lang="en-US" sz="2800" b="1" u="sng" dirty="0"/>
          </a:p>
        </p:txBody>
      </p:sp>
      <p:sp>
        <p:nvSpPr>
          <p:cNvPr id="20" name="ZoneTexte 8"/>
          <p:cNvSpPr txBox="1"/>
          <p:nvPr/>
        </p:nvSpPr>
        <p:spPr>
          <a:xfrm>
            <a:off x="0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ABRAZÍV KOPÁSOK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102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DSCN122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1259632" y="764704"/>
            <a:ext cx="7236296" cy="5428479"/>
          </a:xfrm>
          <a:prstGeom prst="rect">
            <a:avLst/>
          </a:prstGeom>
          <a:noFill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619672" y="2060848"/>
            <a:ext cx="6667500" cy="2800767"/>
          </a:xfrm>
          <a:prstGeom prst="rect">
            <a:avLst/>
          </a:prstGeom>
          <a:solidFill>
            <a:srgbClr val="FFFFCC"/>
          </a:solidFill>
          <a:ln w="571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800" dirty="0" smtClean="0"/>
              <a:t>Köszönöm a figyelmet</a:t>
            </a:r>
            <a:r>
              <a:rPr lang="en-US" sz="8800" dirty="0" smtClean="0"/>
              <a:t>!!!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GYÁRTÁS-FINOMÍTÁS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11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196752"/>
            <a:ext cx="7272808" cy="505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2555776" y="1772816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000" dirty="0" err="1" smtClean="0">
                <a:latin typeface="Arial" pitchFamily="34" charset="0"/>
                <a:cs typeface="Arial" pitchFamily="34" charset="0"/>
              </a:rPr>
              <a:t>Sómentesítés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347864" y="1052736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Atmoszférikus</a:t>
            </a:r>
          </a:p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desztilláció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283968" y="98072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>
                <a:latin typeface="Arial" pitchFamily="34" charset="0"/>
                <a:cs typeface="Arial" pitchFamily="34" charset="0"/>
              </a:rPr>
              <a:t>Vácuum</a:t>
            </a:r>
            <a:endParaRPr lang="hu-HU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desztilláció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364088" y="908720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Aromás</a:t>
            </a:r>
          </a:p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Oldószer kinyerés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596336" y="1124744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>
                <a:latin typeface="Arial" pitchFamily="34" charset="0"/>
                <a:cs typeface="Arial" pitchFamily="34" charset="0"/>
              </a:rPr>
              <a:t>Katalikus</a:t>
            </a:r>
            <a:r>
              <a:rPr lang="hu-H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000" dirty="0" err="1" smtClean="0">
                <a:latin typeface="Arial" pitchFamily="34" charset="0"/>
                <a:cs typeface="Arial" pitchFamily="34" charset="0"/>
              </a:rPr>
              <a:t>hidrofinishelés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372200" y="198884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Oldószeres</a:t>
            </a:r>
          </a:p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viaszmentesítés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012160" y="3429000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000" dirty="0" smtClean="0">
                <a:latin typeface="Arial" pitchFamily="34" charset="0"/>
                <a:cs typeface="Arial" pitchFamily="34" charset="0"/>
              </a:rPr>
              <a:t>Nagynyomású hidrogénes kénmentesítés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059832" y="335699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Nagynyomású telítés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195736" y="364502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000" dirty="0" err="1" smtClean="0">
                <a:latin typeface="Arial" pitchFamily="34" charset="0"/>
                <a:cs typeface="Arial" pitchFamily="34" charset="0"/>
              </a:rPr>
              <a:t>Sómentesítés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6732240" y="306896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000" dirty="0" smtClean="0">
                <a:latin typeface="Arial" pitchFamily="34" charset="0"/>
                <a:cs typeface="Arial" pitchFamily="34" charset="0"/>
              </a:rPr>
              <a:t>Bázisolaj</a:t>
            </a:r>
          </a:p>
          <a:p>
            <a:pPr algn="r"/>
            <a:r>
              <a:rPr lang="hu-HU" sz="1000" dirty="0" smtClean="0">
                <a:latin typeface="Arial" pitchFamily="34" charset="0"/>
                <a:cs typeface="Arial" pitchFamily="34" charset="0"/>
              </a:rPr>
              <a:t>15%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5796136" y="2996952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000" dirty="0" err="1" smtClean="0">
                <a:latin typeface="Arial" pitchFamily="34" charset="0"/>
                <a:cs typeface="Arial" pitchFamily="34" charset="0"/>
              </a:rPr>
              <a:t>Waxok</a:t>
            </a:r>
            <a:endParaRPr lang="hu-H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212976"/>
            <a:ext cx="936104" cy="90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Jobbra nyíl 25"/>
          <p:cNvSpPr/>
          <p:nvPr/>
        </p:nvSpPr>
        <p:spPr>
          <a:xfrm rot="7811125">
            <a:off x="4381116" y="3360224"/>
            <a:ext cx="290076" cy="2005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Jobbra nyíl 26"/>
          <p:cNvSpPr/>
          <p:nvPr/>
        </p:nvSpPr>
        <p:spPr>
          <a:xfrm rot="13427938">
            <a:off x="4385013" y="3717515"/>
            <a:ext cx="290076" cy="20050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835870"/>
            <a:ext cx="909132" cy="132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898044"/>
            <a:ext cx="837633" cy="133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GYÁRTÁS-FINOMÍTÁS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12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7" y="1268760"/>
            <a:ext cx="819509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ADALÉKOK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13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268760"/>
            <a:ext cx="781292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ADALÉKOK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14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124744"/>
            <a:ext cx="5760640" cy="503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ISO VG osztályok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15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124744"/>
            <a:ext cx="7421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Fő kenőanyag típusok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fld id="{5E4839A4-B9D1-44ED-A4F8-04CD09B94464}" type="slidenum">
              <a:rPr sz="10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" sz="10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15" y="1268760"/>
            <a:ext cx="9154210" cy="28803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550329"/>
            <a:ext cx="9144000" cy="17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7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Fő kenőanyag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típusok</a:t>
            </a:r>
          </a:p>
          <a:p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SPECIÁLIS KENŐANYAGOK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fld id="{5E4839A4-B9D1-44ED-A4F8-04CD09B94464}" type="slidenum">
              <a:rPr sz="10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" sz="10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" y="1259729"/>
            <a:ext cx="5195517" cy="26786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242" y="1259729"/>
            <a:ext cx="3926947" cy="224127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202" y="3931830"/>
            <a:ext cx="3917511" cy="165740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15" y="3952532"/>
            <a:ext cx="5225287" cy="24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Tipikus viszkozitások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18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767" y="1268760"/>
            <a:ext cx="7292681" cy="501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Viszkozitás </a:t>
            </a:r>
            <a:r>
              <a:rPr lang="hu-HU" sz="2400" b="1" dirty="0" err="1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tipusok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19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268760"/>
            <a:ext cx="702370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7" y="-27384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- KÉPZÉS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683568" y="980728"/>
            <a:ext cx="8460432" cy="54726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>
              <a:buClr>
                <a:srgbClr val="684F5B"/>
              </a:buClr>
              <a:buNone/>
            </a:pPr>
            <a:r>
              <a:rPr lang="hu-H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Témák</a:t>
            </a:r>
            <a:endParaRPr lang="hu-HU" sz="1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HAJTÓMŰVEK  - kenőanyag kiválasztás kritériumai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HIDRAULIKA  - kenőanyag kiválasztás 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kritériumai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KOMPRESSZOROLAJOK, VÁKUUMSZIVATTYÚ OLAJOK, LÁNCKENÉS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ZSÍROK</a:t>
            </a:r>
            <a:endParaRPr lang="hu-H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ANAC OLAJVIZSGÁLAT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OLAJMINTAVÉTEL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OLAJCSERE FOLYAMAT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KEVERHETŐSÉG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KENŐANYAGOK RAKTÁROZÁSA</a:t>
            </a:r>
          </a:p>
          <a:p>
            <a:pPr marL="800100" lvl="1" indent="-400050">
              <a:buClr>
                <a:srgbClr val="684F5B"/>
              </a:buClr>
            </a:pP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Kenőanyagok elhasználódási folyamatai</a:t>
            </a:r>
          </a:p>
          <a:p>
            <a:pPr>
              <a:buNone/>
            </a:pPr>
            <a:endParaRPr lang="hu-HU" sz="2000" u="sng" dirty="0" smtClean="0"/>
          </a:p>
          <a:p>
            <a:pPr lvl="1">
              <a:buNone/>
            </a:pPr>
            <a:r>
              <a:rPr lang="en-US" sz="1600" b="1" dirty="0" smtClean="0"/>
              <a:t>TOTAL LUBRICANTS HUNGARY KFT.</a:t>
            </a:r>
          </a:p>
          <a:p>
            <a:pPr lvl="1">
              <a:buNone/>
            </a:pPr>
            <a:r>
              <a:rPr lang="en-US" sz="1600" b="1" dirty="0" smtClean="0"/>
              <a:t>2040 </a:t>
            </a:r>
            <a:r>
              <a:rPr lang="en-US" sz="1600" b="1" dirty="0" err="1" smtClean="0"/>
              <a:t>Budaörs</a:t>
            </a:r>
            <a:r>
              <a:rPr lang="en-US" sz="1600" b="1" dirty="0" smtClean="0"/>
              <a:t> Neumann János u</a:t>
            </a:r>
            <a:r>
              <a:rPr lang="hu-HU" sz="1600" b="1" dirty="0" err="1" smtClean="0"/>
              <a:t>tca</a:t>
            </a:r>
            <a:r>
              <a:rPr lang="en-US" sz="1600" b="1" dirty="0" smtClean="0"/>
              <a:t>.1.</a:t>
            </a:r>
          </a:p>
          <a:p>
            <a:pPr>
              <a:buNone/>
            </a:pPr>
            <a:endParaRPr lang="en-US" sz="2000" dirty="0" smtClean="0"/>
          </a:p>
          <a:p>
            <a:pPr marL="800100" lvl="1" indent="-400050">
              <a:buClr>
                <a:srgbClr val="684F5B"/>
              </a:buClr>
              <a:buNone/>
            </a:pPr>
            <a:endParaRPr lang="hu-H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115616" y="4723277"/>
            <a:ext cx="33597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Clr>
                <a:srgbClr val="684F5B"/>
              </a:buClr>
              <a:buNone/>
            </a:pPr>
            <a:r>
              <a:rPr lang="hu-HU" sz="2000" dirty="0" smtClean="0"/>
              <a:t>Műszaki menedzser:</a:t>
            </a:r>
          </a:p>
          <a:p>
            <a:pPr lvl="1">
              <a:buNone/>
            </a:pPr>
            <a:r>
              <a:rPr lang="hu-HU" sz="1600" dirty="0" err="1" smtClean="0"/>
              <a:t>Listván</a:t>
            </a:r>
            <a:r>
              <a:rPr lang="hu-HU" sz="1600" dirty="0" smtClean="0"/>
              <a:t> Róbert</a:t>
            </a:r>
            <a:endParaRPr lang="en-US" sz="1600" dirty="0" smtClean="0"/>
          </a:p>
          <a:p>
            <a:pPr lvl="1">
              <a:buNone/>
            </a:pPr>
            <a:r>
              <a:rPr lang="hu-HU" sz="1600" dirty="0" smtClean="0"/>
              <a:t>mobil</a:t>
            </a:r>
            <a:r>
              <a:rPr lang="en-US" sz="1600" dirty="0" smtClean="0"/>
              <a:t>: +36-30-92</a:t>
            </a:r>
            <a:r>
              <a:rPr lang="hu-HU" sz="1600" dirty="0" smtClean="0"/>
              <a:t>26</a:t>
            </a:r>
            <a:r>
              <a:rPr lang="en-US" sz="1600" dirty="0" smtClean="0"/>
              <a:t>-</a:t>
            </a:r>
            <a:r>
              <a:rPr lang="hu-HU" sz="1600" dirty="0" smtClean="0"/>
              <a:t>857</a:t>
            </a:r>
            <a:endParaRPr lang="en-US" sz="1600" dirty="0" smtClean="0"/>
          </a:p>
          <a:p>
            <a:pPr lvl="1">
              <a:buNone/>
            </a:pPr>
            <a:r>
              <a:rPr lang="en-US" sz="1600" dirty="0" smtClean="0"/>
              <a:t>e-mail: </a:t>
            </a:r>
            <a:r>
              <a:rPr lang="hu-HU" sz="16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robert.listvan</a:t>
            </a:r>
            <a:r>
              <a:rPr lang="hu-HU" sz="1600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@</a:t>
            </a:r>
            <a:r>
              <a:rPr lang="hu-HU" sz="16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total.com</a:t>
            </a:r>
            <a:endParaRPr lang="hu-HU" sz="1600" u="sng" dirty="0" smtClean="0">
              <a:solidFill>
                <a:schemeClr val="tx2">
                  <a:lumMod val="60000"/>
                  <a:lumOff val="40000"/>
                </a:schemeClr>
              </a:solidFill>
              <a:hlinkClick r:id="rId5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Viszkozitási index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20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340768"/>
            <a:ext cx="7056784" cy="469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Viszkozitási görbe (példa)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21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68760"/>
            <a:ext cx="706021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 </a:t>
            </a:r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Viszkozitási index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22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340768"/>
            <a:ext cx="713161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23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196752"/>
            <a:ext cx="4301852" cy="475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- OSZTÁLYOZÁS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24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124744"/>
            <a:ext cx="7704329" cy="514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– Kiválasztási szempontok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25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052736"/>
            <a:ext cx="6893992" cy="516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– Zárt hajtóművek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26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412776"/>
            <a:ext cx="6984776" cy="477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– Nyitott hajtások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27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124744"/>
            <a:ext cx="7510539" cy="51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– Hajtóműolaj tesztek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28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43608" y="162880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Bázisolaj típusa</a:t>
            </a:r>
            <a:r>
              <a:rPr lang="en-US" i="1" dirty="0" smtClean="0"/>
              <a:t>, </a:t>
            </a:r>
            <a:endParaRPr lang="hu-HU" i="1" dirty="0" smtClean="0"/>
          </a:p>
          <a:p>
            <a:r>
              <a:rPr lang="hu-HU" i="1" dirty="0" smtClean="0"/>
              <a:t>Olaj viszkozitása</a:t>
            </a:r>
            <a:r>
              <a:rPr lang="en-US" i="1" dirty="0" smtClean="0"/>
              <a:t>, </a:t>
            </a:r>
            <a:endParaRPr lang="hu-HU" i="1" dirty="0" smtClean="0"/>
          </a:p>
          <a:p>
            <a:r>
              <a:rPr lang="hu-HU" i="1" dirty="0" smtClean="0"/>
              <a:t>Adalékok típusa, és mértéke</a:t>
            </a:r>
            <a:endParaRPr lang="en-US" dirty="0"/>
          </a:p>
        </p:txBody>
      </p:sp>
      <p:sp>
        <p:nvSpPr>
          <p:cNvPr id="7" name="Jobb oldali kapcsos zárójel 6"/>
          <p:cNvSpPr/>
          <p:nvPr/>
        </p:nvSpPr>
        <p:spPr>
          <a:xfrm>
            <a:off x="4283968" y="1556792"/>
            <a:ext cx="288032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zövegdoboz 10"/>
          <p:cNvSpPr txBox="1"/>
          <p:nvPr/>
        </p:nvSpPr>
        <p:spPr>
          <a:xfrm>
            <a:off x="4716016" y="170080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Jelentős hatással vannak a hajtómű meghibásodásokra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39552" y="321297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Általánosan nehéz minősíteni a kenőanyag hatását a hajtóművekre  egyszerűen a fizikai és kémiai adatai alapján.</a:t>
            </a:r>
            <a:endParaRPr lang="en-US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91072" y="472514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A tapasztalatok és a szisztematikus fejlesztéseknek köszönhetően  különböző geometriákhoz, és működési körülményekhez megfelelő speciális tesztek lettek meghatározva.</a:t>
            </a:r>
            <a:endParaRPr lang="en-US" dirty="0"/>
          </a:p>
        </p:txBody>
      </p:sp>
      <p:sp>
        <p:nvSpPr>
          <p:cNvPr id="15" name="Jobbra nyíl 14"/>
          <p:cNvSpPr/>
          <p:nvPr/>
        </p:nvSpPr>
        <p:spPr>
          <a:xfrm>
            <a:off x="4644008" y="350100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/>
          <p:cNvSpPr txBox="1"/>
          <p:nvPr/>
        </p:nvSpPr>
        <p:spPr>
          <a:xfrm>
            <a:off x="5508104" y="2708920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Sok teszt lett kifejlesztve a kenőanyagok hatásának vizsgálatára.</a:t>
            </a:r>
          </a:p>
          <a:p>
            <a:r>
              <a:rPr lang="hu-HU" i="1" dirty="0" smtClean="0"/>
              <a:t>(Az egyszerű tesztek gyakran nem képesek kimutatni az összefüggést a valós hatással.)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0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– Fogaskerék teszt, kopás tesztek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29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717032"/>
            <a:ext cx="3203848" cy="247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40768"/>
            <a:ext cx="592404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7" y="-27384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276872"/>
            <a:ext cx="6444208" cy="357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8"/>
          <p:cNvSpPr txBox="1"/>
          <p:nvPr/>
        </p:nvSpPr>
        <p:spPr>
          <a:xfrm>
            <a:off x="1115616" y="170080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kenőanyagok elsődleges feladata?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0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</a:t>
            </a:r>
          </a:p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Viszkozitás kiválasztási módszerek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30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5536" y="1196752"/>
            <a:ext cx="60989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MÓDSZER 1</a:t>
            </a:r>
            <a:r>
              <a:rPr lang="en-US" b="1" dirty="0" smtClean="0"/>
              <a:t>: ASM (American Society for Metals)</a:t>
            </a:r>
          </a:p>
          <a:p>
            <a:r>
              <a:rPr lang="hu-HU" dirty="0" smtClean="0"/>
              <a:t>Számítási képlet:</a:t>
            </a:r>
            <a:endParaRPr lang="en-US" dirty="0" smtClean="0"/>
          </a:p>
          <a:p>
            <a:r>
              <a:rPr lang="en-US" b="1" dirty="0" smtClean="0"/>
              <a:t>Vis</a:t>
            </a:r>
            <a:r>
              <a:rPr lang="hu-HU" b="1" dirty="0" err="1" smtClean="0"/>
              <a:t>zk</a:t>
            </a:r>
            <a:r>
              <a:rPr lang="en-US" b="1" dirty="0" smtClean="0"/>
              <a:t>o</a:t>
            </a:r>
            <a:r>
              <a:rPr lang="hu-HU" b="1" dirty="0" err="1" smtClean="0"/>
              <a:t>zitás</a:t>
            </a:r>
            <a:r>
              <a:rPr lang="hu-HU" b="1" dirty="0" smtClean="0"/>
              <a:t> </a:t>
            </a:r>
            <a:r>
              <a:rPr lang="en-US" b="1" dirty="0" smtClean="0"/>
              <a:t>40 </a:t>
            </a:r>
            <a:r>
              <a:rPr lang="hu-HU" b="1" baseline="30000" dirty="0" smtClean="0"/>
              <a:t>o</a:t>
            </a:r>
            <a:r>
              <a:rPr lang="en-US" b="1" dirty="0" smtClean="0"/>
              <a:t>C</a:t>
            </a:r>
            <a:r>
              <a:rPr lang="hu-HU" b="1" dirty="0" err="1" smtClean="0"/>
              <a:t>-on</a:t>
            </a:r>
            <a:r>
              <a:rPr lang="en-US" b="1" dirty="0" smtClean="0"/>
              <a:t> </a:t>
            </a:r>
            <a:r>
              <a:rPr lang="en-US" b="1" dirty="0" err="1" smtClean="0"/>
              <a:t>cSt</a:t>
            </a:r>
            <a:r>
              <a:rPr lang="hu-HU" b="1" dirty="0" err="1" smtClean="0"/>
              <a:t>-ban</a:t>
            </a:r>
            <a:r>
              <a:rPr lang="en-US" b="1" dirty="0" smtClean="0"/>
              <a:t> = 7000 / V^0.5</a:t>
            </a:r>
          </a:p>
          <a:p>
            <a:r>
              <a:rPr lang="hu-HU" dirty="0" smtClean="0"/>
              <a:t>Ahol: </a:t>
            </a:r>
            <a:r>
              <a:rPr lang="en-US" i="1" dirty="0" smtClean="0"/>
              <a:t>V = </a:t>
            </a:r>
            <a:r>
              <a:rPr lang="hu-HU" i="1" dirty="0" smtClean="0"/>
              <a:t>Legnagyobb átmérőjű fogaskerék osztókör sebessége.</a:t>
            </a:r>
          </a:p>
          <a:p>
            <a:r>
              <a:rPr lang="en-US" i="1" dirty="0" smtClean="0"/>
              <a:t>V = 0.262</a:t>
            </a:r>
            <a:r>
              <a:rPr lang="hu-HU" i="1" dirty="0" smtClean="0"/>
              <a:t> * </a:t>
            </a:r>
            <a:r>
              <a:rPr lang="en-US" i="1" dirty="0" smtClean="0"/>
              <a:t>n</a:t>
            </a:r>
            <a:r>
              <a:rPr lang="hu-HU" i="1" dirty="0" smtClean="0"/>
              <a:t>*</a:t>
            </a:r>
            <a:r>
              <a:rPr lang="en-US" i="1" dirty="0" smtClean="0"/>
              <a:t>d</a:t>
            </a:r>
          </a:p>
          <a:p>
            <a:r>
              <a:rPr lang="en-US" i="1" dirty="0" smtClean="0"/>
              <a:t>n = </a:t>
            </a:r>
            <a:r>
              <a:rPr lang="hu-HU" i="1" dirty="0" smtClean="0"/>
              <a:t>Meghajtó fogaskerék fordulatszáma 1/perc </a:t>
            </a:r>
            <a:endParaRPr lang="en-US" i="1" dirty="0" smtClean="0"/>
          </a:p>
          <a:p>
            <a:r>
              <a:rPr lang="en-US" i="1" dirty="0" smtClean="0"/>
              <a:t>d = </a:t>
            </a:r>
            <a:r>
              <a:rPr lang="hu-HU" i="1" dirty="0" smtClean="0"/>
              <a:t>Fogaskerék átmérő </a:t>
            </a:r>
            <a:r>
              <a:rPr lang="hu-HU" i="1" dirty="0" err="1" smtClean="0"/>
              <a:t>inch-ben</a:t>
            </a:r>
            <a:r>
              <a:rPr lang="hu-HU" i="1" dirty="0" smtClean="0"/>
              <a:t>  (1 inch = 25,4 mm)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395536" y="3212976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Ha nincs olajhűtő a hajtóművön</a:t>
            </a:r>
            <a:r>
              <a:rPr lang="en-US" b="1" u="sng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Emelje 1 </a:t>
            </a:r>
            <a:r>
              <a:rPr lang="en-US" dirty="0" smtClean="0"/>
              <a:t>ISO VG</a:t>
            </a:r>
            <a:r>
              <a:rPr lang="hu-HU" dirty="0" smtClean="0"/>
              <a:t> fokozattal  a viszkozitást (20 </a:t>
            </a:r>
            <a:r>
              <a:rPr lang="hu-HU" baseline="30000" dirty="0" err="1" smtClean="0"/>
              <a:t>o</a:t>
            </a:r>
            <a:r>
              <a:rPr lang="hu-HU" dirty="0" err="1" smtClean="0"/>
              <a:t>C</a:t>
            </a:r>
            <a:r>
              <a:rPr lang="hu-HU" dirty="0" smtClean="0"/>
              <a:t> felett, +35</a:t>
            </a:r>
            <a:r>
              <a:rPr lang="hu-HU" baseline="30000" dirty="0" smtClean="0"/>
              <a:t>o</a:t>
            </a:r>
            <a:r>
              <a:rPr lang="hu-HU" dirty="0" smtClean="0"/>
              <a:t>C-esetén)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Emelje 2 </a:t>
            </a:r>
            <a:r>
              <a:rPr lang="en-US" dirty="0" smtClean="0"/>
              <a:t>ISO VG</a:t>
            </a:r>
            <a:r>
              <a:rPr lang="hu-HU" dirty="0" smtClean="0"/>
              <a:t> fokozattal  a viszkozitást (20 </a:t>
            </a:r>
            <a:r>
              <a:rPr lang="hu-HU" baseline="30000" dirty="0" err="1" smtClean="0"/>
              <a:t>o</a:t>
            </a:r>
            <a:r>
              <a:rPr lang="hu-HU" dirty="0" err="1" smtClean="0"/>
              <a:t>C</a:t>
            </a:r>
            <a:r>
              <a:rPr lang="hu-HU" dirty="0" smtClean="0"/>
              <a:t> felett, +50</a:t>
            </a:r>
            <a:r>
              <a:rPr lang="hu-HU" baseline="30000" dirty="0" smtClean="0"/>
              <a:t>o</a:t>
            </a:r>
            <a:r>
              <a:rPr lang="hu-HU" dirty="0" smtClean="0"/>
              <a:t>C esetén)</a:t>
            </a:r>
          </a:p>
          <a:p>
            <a:endParaRPr lang="hu-HU" dirty="0" smtClean="0"/>
          </a:p>
          <a:p>
            <a:r>
              <a:rPr lang="hu-HU" b="1" u="sng" dirty="0" smtClean="0"/>
              <a:t>Ha van olajhűtő a hajtóművön</a:t>
            </a:r>
            <a:r>
              <a:rPr lang="en-US" b="1" u="sng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Ez esetben nem kell számolni, mivel kontrollált az olajhőmérséklet, azért az olaj viszkozitást az olajhőmérséklet alapján kell kiválasztani.</a:t>
            </a:r>
          </a:p>
          <a:p>
            <a:pPr lvl="2">
              <a:buFont typeface="Arial" pitchFamily="34" charset="0"/>
              <a:buChar char="•"/>
            </a:pPr>
            <a:r>
              <a:rPr lang="hu-HU" dirty="0" smtClean="0"/>
              <a:t>1 ISO VG fokozatot emelni, ha az olajhőmérséklet eléri a 65 </a:t>
            </a:r>
            <a:r>
              <a:rPr lang="hu-HU" baseline="30000" dirty="0" err="1" smtClean="0"/>
              <a:t>o</a:t>
            </a:r>
            <a:r>
              <a:rPr lang="hu-HU" dirty="0" err="1" smtClean="0"/>
              <a:t>C-ot</a:t>
            </a:r>
            <a:endParaRPr lang="hu-HU" dirty="0" smtClean="0"/>
          </a:p>
          <a:p>
            <a:pPr lvl="2">
              <a:buFont typeface="Arial" pitchFamily="34" charset="0"/>
              <a:buChar char="•"/>
            </a:pPr>
            <a:r>
              <a:rPr lang="hu-HU" dirty="0" smtClean="0"/>
              <a:t>2 ISO VG fokozatot emelni, ha az olajhőmérséklet eléri a 80 </a:t>
            </a:r>
            <a:r>
              <a:rPr lang="hu-HU" baseline="30000" dirty="0" err="1" smtClean="0"/>
              <a:t>o</a:t>
            </a:r>
            <a:r>
              <a:rPr lang="hu-HU" dirty="0" err="1" smtClean="0"/>
              <a:t>C-ot</a:t>
            </a:r>
            <a:endParaRPr lang="hu-HU" dirty="0" smtClean="0"/>
          </a:p>
          <a:p>
            <a:pPr lvl="2">
              <a:buFont typeface="Arial" pitchFamily="34" charset="0"/>
              <a:buChar char="•"/>
            </a:pPr>
            <a:r>
              <a:rPr lang="hu-HU" dirty="0" smtClean="0"/>
              <a:t>Ha az olajhőmérséklet eléri a 90 </a:t>
            </a:r>
            <a:r>
              <a:rPr lang="hu-HU" dirty="0" err="1" smtClean="0"/>
              <a:t>oC-ot</a:t>
            </a:r>
            <a:r>
              <a:rPr lang="hu-HU" dirty="0" smtClean="0"/>
              <a:t>, ventillátorral kell hűteni az olajhűtőt.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444208" y="1412776"/>
            <a:ext cx="2520280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Példa:</a:t>
            </a:r>
          </a:p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n = 1500 1/min</a:t>
            </a:r>
          </a:p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d=300 mm (300/25,4 = 11,81”)</a:t>
            </a:r>
          </a:p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V= 0,262 x1500 x 11,81 = 4641,33</a:t>
            </a:r>
          </a:p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Viszkozitás 40</a:t>
            </a:r>
            <a:r>
              <a:rPr lang="hu-HU" sz="8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hu-HU" sz="800" dirty="0" smtClean="0">
                <a:latin typeface="Arial" pitchFamily="34" charset="0"/>
                <a:cs typeface="Arial" pitchFamily="34" charset="0"/>
              </a:rPr>
              <a:t>C = 7000 / 4641,33 </a:t>
            </a:r>
            <a:r>
              <a:rPr lang="hu-HU" sz="800" baseline="30000" dirty="0" smtClean="0">
                <a:latin typeface="Arial" pitchFamily="34" charset="0"/>
                <a:cs typeface="Arial" pitchFamily="34" charset="0"/>
              </a:rPr>
              <a:t>0,5</a:t>
            </a:r>
          </a:p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4641,33</a:t>
            </a:r>
            <a:r>
              <a:rPr lang="hu-HU" sz="800" baseline="30000" dirty="0" smtClean="0">
                <a:latin typeface="Arial" pitchFamily="34" charset="0"/>
                <a:cs typeface="Arial" pitchFamily="34" charset="0"/>
              </a:rPr>
              <a:t>0,5</a:t>
            </a:r>
            <a:r>
              <a:rPr lang="hu-HU" sz="800" dirty="0" smtClean="0">
                <a:latin typeface="Arial" pitchFamily="34" charset="0"/>
                <a:cs typeface="Arial" pitchFamily="34" charset="0"/>
              </a:rPr>
              <a:t> =68,13</a:t>
            </a:r>
          </a:p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7000/68,13 = 102,74</a:t>
            </a:r>
          </a:p>
          <a:p>
            <a:r>
              <a:rPr lang="hu-HU" sz="800" u="sng" dirty="0" smtClean="0">
                <a:latin typeface="Arial" pitchFamily="34" charset="0"/>
                <a:cs typeface="Arial" pitchFamily="34" charset="0"/>
              </a:rPr>
              <a:t>Viszkozitás 40</a:t>
            </a:r>
            <a:r>
              <a:rPr lang="hu-HU" sz="800" u="sng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hu-HU" sz="800" u="sng" dirty="0" smtClean="0">
                <a:latin typeface="Arial" pitchFamily="34" charset="0"/>
                <a:cs typeface="Arial" pitchFamily="34" charset="0"/>
              </a:rPr>
              <a:t>C = 102,74 </a:t>
            </a:r>
            <a:r>
              <a:rPr lang="hu-HU" sz="800" u="sng" dirty="0" err="1" smtClean="0">
                <a:latin typeface="Arial" pitchFamily="34" charset="0"/>
                <a:cs typeface="Arial" pitchFamily="34" charset="0"/>
              </a:rPr>
              <a:t>cSt</a:t>
            </a:r>
            <a:endParaRPr lang="hu-HU" sz="800" u="sng" dirty="0" smtClean="0">
              <a:latin typeface="Arial" pitchFamily="34" charset="0"/>
              <a:cs typeface="Arial" pitchFamily="34" charset="0"/>
            </a:endParaRPr>
          </a:p>
          <a:p>
            <a:endParaRPr lang="hu-HU" sz="8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20-55 </a:t>
            </a:r>
            <a:r>
              <a:rPr lang="hu-HU" sz="800" baseline="30000" dirty="0" err="1" smtClean="0">
                <a:latin typeface="Arial" pitchFamily="34" charset="0"/>
                <a:cs typeface="Arial" pitchFamily="34" charset="0"/>
              </a:rPr>
              <a:t>o</a:t>
            </a:r>
            <a:r>
              <a:rPr lang="hu-HU" sz="8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hu-HU" sz="800" dirty="0" smtClean="0">
                <a:latin typeface="Arial" pitchFamily="34" charset="0"/>
                <a:cs typeface="Arial" pitchFamily="34" charset="0"/>
              </a:rPr>
              <a:t>: ISO VG 100</a:t>
            </a:r>
          </a:p>
          <a:p>
            <a:pPr>
              <a:buFont typeface="Wingdings"/>
              <a:buChar char="Ø"/>
            </a:pPr>
            <a:r>
              <a:rPr lang="hu-HU" sz="800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hu-HU" sz="8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hu-HU" sz="800" dirty="0" smtClean="0">
                <a:latin typeface="Arial" pitchFamily="34" charset="0"/>
                <a:cs typeface="Arial" pitchFamily="34" charset="0"/>
              </a:rPr>
              <a:t>C: ISO VG 150</a:t>
            </a:r>
          </a:p>
          <a:p>
            <a:pPr>
              <a:buFont typeface="Wingdings"/>
              <a:buChar char="Ø"/>
            </a:pPr>
            <a:r>
              <a:rPr lang="hu-HU" sz="800" dirty="0" smtClean="0">
                <a:latin typeface="Arial" pitchFamily="34" charset="0"/>
                <a:cs typeface="Arial" pitchFamily="34" charset="0"/>
              </a:rPr>
              <a:t>70</a:t>
            </a:r>
            <a:r>
              <a:rPr lang="hu-HU" sz="8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hu-HU" sz="800" dirty="0" smtClean="0">
                <a:latin typeface="Arial" pitchFamily="34" charset="0"/>
                <a:cs typeface="Arial" pitchFamily="34" charset="0"/>
              </a:rPr>
              <a:t>C: ISO VG 220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9552" y="0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</a:t>
            </a:r>
          </a:p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Viszkozitás kiválasztási módszerek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31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3528" y="1124744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Módszer</a:t>
            </a:r>
            <a:r>
              <a:rPr lang="en-US" b="1" dirty="0" smtClean="0"/>
              <a:t> 2: AGMA</a:t>
            </a:r>
            <a:r>
              <a:rPr lang="hu-HU" b="1" dirty="0" smtClean="0"/>
              <a:t> </a:t>
            </a:r>
            <a:r>
              <a:rPr lang="en-US" b="1" dirty="0" smtClean="0"/>
              <a:t>Method (American Gear Manufacturers Association)</a:t>
            </a:r>
          </a:p>
          <a:p>
            <a:r>
              <a:rPr lang="hu-HU" dirty="0" smtClean="0"/>
              <a:t>Ez a módszer a tartály olaj hőmérsékletével és az osztókör kerületi sebességével számol, hogy megkapjuk a megfelelő olaj viszkozitást. Széles körben elterjedt módszer. Figyelembe kell venni a táblázat megjegyzéseit a korrekt használathoz.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348880"/>
            <a:ext cx="4752528" cy="337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1691680" y="2276872"/>
            <a:ext cx="1800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dirty="0" smtClean="0">
                <a:latin typeface="Arial" pitchFamily="34" charset="0"/>
                <a:cs typeface="Arial" pitchFamily="34" charset="0"/>
              </a:rPr>
              <a:t>Kerületi sebesség m/s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492896"/>
            <a:ext cx="37638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5724128" y="2420888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Konzultáljon a fogaskerék, csapágy és kenőanyag szállítójával, ha a viszkozitási ajánlás alacsonyabb mint 32, vagy magasabb mint 3200.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5580112" y="256490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5724128" y="335699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Vegye figyelembe a lehetséges legalacsonyabb indítási hőmérsékletet, és a legmagasabb működési hőmérsékletet, és a terhelési viszonyokat a megfelelő viszkozitási fokozat választásakor.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5580112" y="2780928"/>
            <a:ext cx="28803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5724128" y="4509120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Válassza ki a legjellemzőbb olaj hőmérséklethez tartozó viszkozitási fokozatot.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5580112" y="2996952"/>
            <a:ext cx="216024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5724128" y="5013176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Alap ajánlás stabilizált olajhőmérséklet esetén és csapágykenési igény esetén.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403648" y="5733256"/>
            <a:ext cx="7740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>
                <a:latin typeface="Arial" pitchFamily="34" charset="0"/>
                <a:cs typeface="Arial" pitchFamily="34" charset="0"/>
              </a:rPr>
              <a:t>Ez a táblázat azt feltételezi, hogy a kenőanyagok megtartják viszkozitási jellemzőit a várható olajcsere-intervallumon át.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1403648" y="5877272"/>
            <a:ext cx="7740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>
                <a:latin typeface="Arial" pitchFamily="34" charset="0"/>
                <a:cs typeface="Arial" pitchFamily="34" charset="0"/>
              </a:rPr>
              <a:t>Határozza meg a kerületi sebességet minden fogaskerék párhoz. Válassza ki a viszkozitási fokozatot a hidegindítási körülmények figyelembevételével..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Egyenes összekötő nyíllal 26"/>
          <p:cNvCxnSpPr/>
          <p:nvPr/>
        </p:nvCxnSpPr>
        <p:spPr>
          <a:xfrm>
            <a:off x="5436096" y="3356992"/>
            <a:ext cx="360040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9552" y="0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</a:t>
            </a:r>
          </a:p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Viszkozitás kiválasztási módszerek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32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79512" y="242088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Módszer 3: </a:t>
            </a:r>
            <a:r>
              <a:rPr lang="hu-HU" b="1" dirty="0" err="1" smtClean="0"/>
              <a:t>Noria</a:t>
            </a:r>
            <a:r>
              <a:rPr lang="hu-HU" b="1" dirty="0" smtClean="0"/>
              <a:t> módszer</a:t>
            </a:r>
          </a:p>
          <a:p>
            <a:r>
              <a:rPr lang="hu-HU" b="1" dirty="0" smtClean="0"/>
              <a:t>Ez a módszer a hajtóművel átvitt teljesítményt és a sebességváltó fordulatszámát veszi figyelembe. Különböző táblázatokat használnak a Szóró kenéshez és a cirkulációs kenéshez az áttételi viszonyok figyelembevételével.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340768"/>
            <a:ext cx="404364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5652120" y="11247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Szóró kenés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580112" y="36450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Cirkulációs kenés</a:t>
            </a:r>
            <a:endParaRPr lang="en-US" dirty="0"/>
          </a:p>
        </p:txBody>
      </p:sp>
      <p:cxnSp>
        <p:nvCxnSpPr>
          <p:cNvPr id="14" name="Egyenes összekötő 13"/>
          <p:cNvCxnSpPr/>
          <p:nvPr/>
        </p:nvCxnSpPr>
        <p:spPr>
          <a:xfrm>
            <a:off x="4788024" y="3645024"/>
            <a:ext cx="3744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– Hajtómű meghibásodások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33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68760"/>
            <a:ext cx="1919429" cy="170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467544" y="29969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Polírozódás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412776"/>
            <a:ext cx="2996009" cy="14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2267744" y="29969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Mérsékelt kopás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340768"/>
            <a:ext cx="190155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zövegdoboz 12"/>
          <p:cNvSpPr txBox="1"/>
          <p:nvPr/>
        </p:nvSpPr>
        <p:spPr>
          <a:xfrm>
            <a:off x="5580112" y="299695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Túlzott kopás</a:t>
            </a:r>
            <a:endParaRPr lang="en-US" dirty="0"/>
          </a:p>
        </p:txBody>
      </p:sp>
      <p:sp>
        <p:nvSpPr>
          <p:cNvPr id="14" name="Ellipszis 13"/>
          <p:cNvSpPr/>
          <p:nvPr/>
        </p:nvSpPr>
        <p:spPr>
          <a:xfrm>
            <a:off x="6300192" y="1700808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zis 14"/>
          <p:cNvSpPr/>
          <p:nvPr/>
        </p:nvSpPr>
        <p:spPr>
          <a:xfrm>
            <a:off x="6876256" y="1484784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zis 15"/>
          <p:cNvSpPr/>
          <p:nvPr/>
        </p:nvSpPr>
        <p:spPr>
          <a:xfrm>
            <a:off x="7452320" y="1412776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zis 16"/>
          <p:cNvSpPr/>
          <p:nvPr/>
        </p:nvSpPr>
        <p:spPr>
          <a:xfrm>
            <a:off x="5796136" y="1916832"/>
            <a:ext cx="432048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429000"/>
            <a:ext cx="2088232" cy="171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3429000"/>
            <a:ext cx="2274391" cy="174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zövegdoboz 20"/>
          <p:cNvSpPr txBox="1"/>
          <p:nvPr/>
        </p:nvSpPr>
        <p:spPr>
          <a:xfrm>
            <a:off x="107504" y="51571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Abrazív</a:t>
            </a:r>
            <a:r>
              <a:rPr lang="hu-HU" dirty="0" smtClean="0"/>
              <a:t> kopás</a:t>
            </a:r>
            <a:endParaRPr lang="en-US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195736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Korrozív kopás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3501008"/>
            <a:ext cx="22164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3429000"/>
            <a:ext cx="1937884" cy="174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Szövegdoboz 24"/>
          <p:cNvSpPr txBox="1"/>
          <p:nvPr/>
        </p:nvSpPr>
        <p:spPr>
          <a:xfrm>
            <a:off x="4499992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Kezdeti </a:t>
            </a:r>
            <a:r>
              <a:rPr lang="hu-HU" dirty="0" err="1" smtClean="0"/>
              <a:t>pitting</a:t>
            </a:r>
            <a:endParaRPr lang="en-US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6732240" y="5157192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Tönkremeneteli </a:t>
            </a:r>
            <a:r>
              <a:rPr lang="hu-HU" dirty="0" err="1" smtClean="0"/>
              <a:t>pitting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– Hajtómű meghibásodások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34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1595408" cy="151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412776"/>
            <a:ext cx="1845927" cy="121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1052736"/>
            <a:ext cx="1948061" cy="26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196752"/>
            <a:ext cx="1994346" cy="186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789040"/>
            <a:ext cx="2088232" cy="130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3861048"/>
            <a:ext cx="215388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3789040"/>
            <a:ext cx="186839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3849" y="3717032"/>
            <a:ext cx="2560151" cy="209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/>
          <p:cNvSpPr txBox="1"/>
          <p:nvPr/>
        </p:nvSpPr>
        <p:spPr>
          <a:xfrm>
            <a:off x="6588224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Fáradásos törés</a:t>
            </a:r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355976" y="573325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Fogtető és fogtő interferencia</a:t>
            </a:r>
            <a:endParaRPr lang="en-US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339752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Lokalizált berágódás</a:t>
            </a:r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0" y="50851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Roncsoló berágódás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588224" y="306896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Kezdeti-közepes berágódás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2411760" y="33569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Bevonat képződés</a:t>
            </a:r>
            <a:endParaRPr lang="en-US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4067944" y="2924944"/>
            <a:ext cx="1008112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V="1">
            <a:off x="4067944" y="1844824"/>
            <a:ext cx="360040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1907704" y="26369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Fogpalást repedezés</a:t>
            </a:r>
            <a:endParaRPr lang="en-US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0" y="2780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Lepattogzás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HAJTÓMŰOLAJOK – Hajtómű meghibásodások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35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6752"/>
            <a:ext cx="1081197" cy="165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196752"/>
            <a:ext cx="1754510" cy="16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1124744"/>
            <a:ext cx="1471240" cy="182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1268760"/>
            <a:ext cx="1967681" cy="16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1268760"/>
            <a:ext cx="1152706" cy="186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429000"/>
            <a:ext cx="1885089" cy="1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3573016"/>
            <a:ext cx="2315946" cy="157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3861048"/>
            <a:ext cx="1918345" cy="12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/>
          <p:cNvSpPr txBox="1"/>
          <p:nvPr/>
        </p:nvSpPr>
        <p:spPr>
          <a:xfrm>
            <a:off x="6228184" y="51571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Hornyolódás</a:t>
            </a:r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203848" y="515719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Hornyolódás kezdeti fázis</a:t>
            </a:r>
            <a:endParaRPr lang="en-US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179512" y="52292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Hullámosodás</a:t>
            </a:r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076056" y="29969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Hidegfolyás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7092280" y="31409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Hidegfolyás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203848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Perem és Fogtő repedés</a:t>
            </a:r>
            <a:endParaRPr lang="en-US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619672" y="28529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Véletlen törés</a:t>
            </a:r>
            <a:endParaRPr lang="en-US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0" y="285293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Túlterheléses törés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HIDRAULIKA OLAJOK – OSZTÁLYOZÁSA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36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124744"/>
            <a:ext cx="7560840" cy="510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9512" y="116632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HIDRAULIKA OLAJOK – Kiválasztási szempontok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37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124744"/>
            <a:ext cx="6840760" cy="513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HIDRAULIKA – KENÉSI RENDSZER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38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24744"/>
            <a:ext cx="4727706" cy="449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5051234" y="1772816"/>
            <a:ext cx="211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munkahenger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051234" y="2564904"/>
            <a:ext cx="211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Vezérlő szelep</a:t>
            </a:r>
            <a:endParaRPr lang="en-US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051234" y="3501008"/>
            <a:ext cx="211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Szűrő</a:t>
            </a:r>
            <a:endParaRPr lang="en-US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051234" y="4077072"/>
            <a:ext cx="211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Szivattyú</a:t>
            </a:r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051234" y="4797152"/>
            <a:ext cx="211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Tartály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KOMPRESSZOR OLAJOK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39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7224" y="1170970"/>
            <a:ext cx="6624736" cy="497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1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4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8"/>
          <p:cNvSpPr txBox="1"/>
          <p:nvPr/>
        </p:nvSpPr>
        <p:spPr>
          <a:xfrm>
            <a:off x="0" y="1628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MÁS FUNKCIÓI VANNAK A KENŐANYAGOKNAK?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204864"/>
            <a:ext cx="65622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LÁNCKENÉS</a:t>
            </a:r>
            <a:endParaRPr lang="hu-HU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40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648" y="1166170"/>
            <a:ext cx="4762872" cy="257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648" y="3854219"/>
            <a:ext cx="4762872" cy="2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712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VÁKUUMSZIVATTYÚK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41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279154"/>
            <a:ext cx="8979319" cy="47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6EF64-4DB0-4667-A68C-CBA615F5BA07}" type="slidenum">
              <a:rPr lang="hu-HU"/>
              <a:pPr/>
              <a:t>42</a:t>
            </a:fld>
            <a:endParaRPr lang="hu-HU"/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latin typeface="Comic Sans MS" pitchFamily="66" charset="0"/>
              </a:rPr>
              <a:t>Kenőzsírok</a:t>
            </a:r>
            <a:endParaRPr lang="en-US">
              <a:latin typeface="Comic Sans MS" pitchFamily="66" charset="0"/>
            </a:endParaRP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423" y="1341438"/>
            <a:ext cx="4652597" cy="43926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u-HU" sz="1900"/>
              <a:t>		    </a:t>
            </a:r>
            <a:r>
              <a:rPr lang="hu-HU" sz="2600"/>
              <a:t>KENŐZSÍROK 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sz="260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hu-HU" sz="1900"/>
              <a:t>„Konzisztens” kenőanyagok</a:t>
            </a:r>
          </a:p>
          <a:p>
            <a:pPr>
              <a:lnSpc>
                <a:spcPct val="90000"/>
              </a:lnSpc>
            </a:pPr>
            <a:r>
              <a:rPr lang="hu-HU" sz="1900"/>
              <a:t>Gyártásuk vegyi folyamat</a:t>
            </a:r>
          </a:p>
          <a:p>
            <a:pPr>
              <a:lnSpc>
                <a:spcPct val="90000"/>
              </a:lnSpc>
            </a:pPr>
            <a:endParaRPr lang="hu-HU" sz="1900"/>
          </a:p>
          <a:p>
            <a:pPr>
              <a:lnSpc>
                <a:spcPct val="90000"/>
              </a:lnSpc>
              <a:buFontTx/>
              <a:buNone/>
            </a:pPr>
            <a:endParaRPr lang="hu-HU" sz="190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hu-HU" sz="190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hu-HU" sz="1900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u-HU" sz="1900">
                <a:solidFill>
                  <a:schemeClr val="accent2"/>
                </a:solidFill>
              </a:rPr>
              <a:t>Kenőanyag és „kenőkészülék”      		EGYBEN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sz="19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u-HU" sz="1900"/>
              <a:t>		+ a „sűrítő” is fontos </a:t>
            </a:r>
            <a:br>
              <a:rPr lang="hu-HU" sz="1900"/>
            </a:br>
            <a:r>
              <a:rPr lang="hu-HU" sz="1900"/>
              <a:t>	  kenési szempontból</a:t>
            </a:r>
            <a:endParaRPr lang="hu-HU" sz="1900">
              <a:latin typeface="Arial" charset="0"/>
            </a:endParaRPr>
          </a:p>
        </p:txBody>
      </p:sp>
      <p:pic>
        <p:nvPicPr>
          <p:cNvPr id="3635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858" y="4008438"/>
            <a:ext cx="1471246" cy="1941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3525" name="Rectangle 5"/>
          <p:cNvSpPr>
            <a:spLocks noChangeArrowheads="1"/>
          </p:cNvSpPr>
          <p:nvPr/>
        </p:nvSpPr>
        <p:spPr bwMode="auto">
          <a:xfrm>
            <a:off x="3308839" y="5373689"/>
            <a:ext cx="997927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l">
              <a:spcBef>
                <a:spcPct val="20000"/>
              </a:spcBef>
            </a:pPr>
            <a:endParaRPr lang="en-US" sz="2300" b="0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35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924" y="1125538"/>
            <a:ext cx="2318238" cy="2379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623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B3B8D-0B41-4C0C-A71F-BE2A4956FA15}" type="slidenum">
              <a:rPr lang="hu-HU"/>
              <a:pPr/>
              <a:t>43</a:t>
            </a:fld>
            <a:endParaRPr lang="hu-HU"/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latin typeface="Comic Sans MS" pitchFamily="66" charset="0"/>
              </a:rPr>
              <a:t>Kenőzsírok felhasználása</a:t>
            </a:r>
            <a:endParaRPr lang="en-US">
              <a:latin typeface="Comic Sans MS" pitchFamily="66" charset="0"/>
            </a:endParaRPr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4771292" y="1557339"/>
            <a:ext cx="3242897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l">
              <a:spcBef>
                <a:spcPct val="20000"/>
              </a:spcBef>
              <a:buFontTx/>
              <a:buChar char="•"/>
            </a:pPr>
            <a:endParaRPr lang="en-US" sz="2300" b="0" i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686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4638" y="1268414"/>
            <a:ext cx="4520712" cy="4486275"/>
          </a:xfrm>
          <a:noFill/>
          <a:ln/>
        </p:spPr>
        <p:txBody>
          <a:bodyPr>
            <a:normAutofit fontScale="85000" lnSpcReduction="20000"/>
          </a:bodyPr>
          <a:lstStyle/>
          <a:p>
            <a:r>
              <a:rPr lang="hu-HU" dirty="0"/>
              <a:t>ELŐNYÖK</a:t>
            </a:r>
          </a:p>
          <a:p>
            <a:pPr lvl="1"/>
            <a:r>
              <a:rPr lang="hu-HU" dirty="0"/>
              <a:t>Nem folyik el, tömít</a:t>
            </a:r>
            <a:br>
              <a:rPr lang="hu-HU" dirty="0"/>
            </a:br>
            <a:r>
              <a:rPr lang="hu-HU" dirty="0"/>
              <a:t>(elzár a  szennyeződésektől,</a:t>
            </a:r>
            <a:br>
              <a:rPr lang="hu-HU" dirty="0"/>
            </a:br>
            <a:r>
              <a:rPr lang="hu-HU" dirty="0"/>
              <a:t>víztől, portól, vegyi </a:t>
            </a:r>
            <a:r>
              <a:rPr lang="hu-HU" dirty="0" err="1"/>
              <a:t>a.-tól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Élettartam kenés</a:t>
            </a:r>
          </a:p>
          <a:p>
            <a:pPr lvl="1"/>
            <a:r>
              <a:rPr lang="hu-HU" dirty="0"/>
              <a:t>A leállás alatt is jelen van</a:t>
            </a:r>
          </a:p>
          <a:p>
            <a:pPr lvl="1"/>
            <a:r>
              <a:rPr lang="hu-HU" dirty="0"/>
              <a:t>Zaj- és vibráció csökkentés</a:t>
            </a:r>
          </a:p>
          <a:p>
            <a:pPr lvl="1"/>
            <a:r>
              <a:rPr lang="hu-HU" dirty="0"/>
              <a:t>Védelem a </a:t>
            </a:r>
            <a:r>
              <a:rPr lang="hu-HU" dirty="0" err="1"/>
              <a:t>lökéssszerű</a:t>
            </a:r>
            <a:r>
              <a:rPr lang="hu-HU" dirty="0"/>
              <a:t> terhelések ellen</a:t>
            </a:r>
          </a:p>
          <a:p>
            <a:pPr lvl="1"/>
            <a:r>
              <a:rPr lang="hu-HU" dirty="0" err="1"/>
              <a:t>Jell</a:t>
            </a:r>
            <a:r>
              <a:rPr lang="hu-HU" dirty="0"/>
              <a:t>. nagy terhelés – </a:t>
            </a:r>
            <a:br>
              <a:rPr lang="hu-HU" dirty="0"/>
            </a:br>
            <a:r>
              <a:rPr lang="hu-HU" dirty="0"/>
              <a:t>	      kis-közepes fordulatszám</a:t>
            </a:r>
          </a:p>
          <a:p>
            <a:pPr lvl="1"/>
            <a:r>
              <a:rPr lang="hu-HU" dirty="0"/>
              <a:t>Egyszerű és olcsó</a:t>
            </a:r>
            <a:endParaRPr lang="en-US" dirty="0"/>
          </a:p>
        </p:txBody>
      </p:sp>
      <p:sp>
        <p:nvSpPr>
          <p:cNvPr id="368648" name="Rectangle 8"/>
          <p:cNvSpPr>
            <a:spLocks noChangeArrowheads="1"/>
          </p:cNvSpPr>
          <p:nvPr/>
        </p:nvSpPr>
        <p:spPr bwMode="auto">
          <a:xfrm>
            <a:off x="4970584" y="1268413"/>
            <a:ext cx="324289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l">
              <a:spcBef>
                <a:spcPct val="20000"/>
              </a:spcBef>
              <a:buFontTx/>
              <a:buChar char="•"/>
            </a:pPr>
            <a:r>
              <a:rPr lang="hu-HU" sz="2300" b="0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HÁTRÁNYOK</a:t>
            </a:r>
          </a:p>
          <a:p>
            <a:pPr marL="762000" lvl="1" indent="-285750" algn="l">
              <a:spcBef>
                <a:spcPct val="20000"/>
              </a:spcBef>
              <a:buFontTx/>
              <a:buChar char="–"/>
            </a:pPr>
            <a:r>
              <a:rPr lang="hu-HU" sz="2000" dirty="0">
                <a:solidFill>
                  <a:srgbClr val="13436F"/>
                </a:solidFill>
              </a:rPr>
              <a:t>Nem hűt</a:t>
            </a:r>
          </a:p>
          <a:p>
            <a:pPr marL="762000" lvl="1" indent="-285750" algn="l">
              <a:spcBef>
                <a:spcPct val="20000"/>
              </a:spcBef>
              <a:buFontTx/>
              <a:buChar char="–"/>
            </a:pPr>
            <a:r>
              <a:rPr lang="hu-HU" sz="2000" dirty="0">
                <a:solidFill>
                  <a:srgbClr val="13436F"/>
                </a:solidFill>
              </a:rPr>
              <a:t>Nem távolítja el a </a:t>
            </a:r>
            <a:r>
              <a:rPr lang="hu-HU" sz="2000" dirty="0" err="1">
                <a:solidFill>
                  <a:srgbClr val="13436F"/>
                </a:solidFill>
              </a:rPr>
              <a:t>kopadékot</a:t>
            </a:r>
            <a:r>
              <a:rPr lang="hu-HU" sz="2000" dirty="0">
                <a:solidFill>
                  <a:srgbClr val="13436F"/>
                </a:solidFill>
              </a:rPr>
              <a:t>, szennyeződést, (abráziós kopás!)</a:t>
            </a:r>
          </a:p>
          <a:p>
            <a:pPr marL="762000" lvl="1" indent="-285750" algn="l">
              <a:spcBef>
                <a:spcPct val="20000"/>
              </a:spcBef>
              <a:buFontTx/>
              <a:buChar char="–"/>
            </a:pPr>
            <a:r>
              <a:rPr lang="hu-HU" sz="2000" dirty="0" err="1">
                <a:solidFill>
                  <a:srgbClr val="13436F"/>
                </a:solidFill>
              </a:rPr>
              <a:t>Rel</a:t>
            </a:r>
            <a:r>
              <a:rPr lang="hu-HU" sz="2000" dirty="0">
                <a:solidFill>
                  <a:srgbClr val="13436F"/>
                </a:solidFill>
              </a:rPr>
              <a:t>. nagy </a:t>
            </a:r>
            <a:r>
              <a:rPr lang="hu-HU" sz="2000" dirty="0" err="1">
                <a:solidFill>
                  <a:srgbClr val="13436F"/>
                </a:solidFill>
              </a:rPr>
              <a:t>súrl</a:t>
            </a:r>
            <a:r>
              <a:rPr lang="hu-HU" sz="2000" dirty="0">
                <a:solidFill>
                  <a:srgbClr val="13436F"/>
                </a:solidFill>
              </a:rPr>
              <a:t>. veszteség</a:t>
            </a:r>
          </a:p>
          <a:p>
            <a:pPr marL="762000" lvl="1" indent="-285750" algn="l">
              <a:spcBef>
                <a:spcPct val="20000"/>
              </a:spcBef>
              <a:buFontTx/>
              <a:buChar char="–"/>
            </a:pPr>
            <a:r>
              <a:rPr lang="hu-HU" sz="2000" dirty="0" err="1">
                <a:solidFill>
                  <a:srgbClr val="13436F"/>
                </a:solidFill>
              </a:rPr>
              <a:t>Rel</a:t>
            </a:r>
            <a:r>
              <a:rPr lang="hu-HU" sz="2000" dirty="0">
                <a:solidFill>
                  <a:srgbClr val="13436F"/>
                </a:solidFill>
              </a:rPr>
              <a:t>. hamarabb „használódik el”</a:t>
            </a:r>
          </a:p>
          <a:p>
            <a:pPr marL="762000" lvl="1" indent="-285750" algn="l">
              <a:spcBef>
                <a:spcPct val="20000"/>
              </a:spcBef>
              <a:buFontTx/>
              <a:buChar char="–"/>
            </a:pPr>
            <a:r>
              <a:rPr lang="hu-HU" sz="2000" dirty="0">
                <a:solidFill>
                  <a:srgbClr val="13436F"/>
                </a:solidFill>
              </a:rPr>
              <a:t>Nagy </a:t>
            </a:r>
            <a:r>
              <a:rPr lang="hu-HU" sz="2000" dirty="0" err="1">
                <a:solidFill>
                  <a:srgbClr val="13436F"/>
                </a:solidFill>
              </a:rPr>
              <a:t>fordulatsz.-nál</a:t>
            </a:r>
            <a:r>
              <a:rPr lang="hu-HU" sz="2000" dirty="0">
                <a:solidFill>
                  <a:srgbClr val="13436F"/>
                </a:solidFill>
              </a:rPr>
              <a:t> nem előnyös</a:t>
            </a:r>
          </a:p>
          <a:p>
            <a:pPr marL="762000" lvl="1" indent="-285750" algn="l">
              <a:spcBef>
                <a:spcPct val="20000"/>
              </a:spcBef>
              <a:buFontTx/>
              <a:buChar char="–"/>
            </a:pPr>
            <a:r>
              <a:rPr lang="hu-HU" sz="2000" dirty="0">
                <a:solidFill>
                  <a:srgbClr val="13436F"/>
                </a:solidFill>
              </a:rPr>
              <a:t>Szivattyúzhatósága gyenge/rossz</a:t>
            </a:r>
            <a:endParaRPr lang="en-US" sz="2000" dirty="0">
              <a:solidFill>
                <a:srgbClr val="1343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3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AA50F-A1AD-4493-BF82-8C7CADE5AB1D}" type="slidenum">
              <a:rPr lang="hu-HU"/>
              <a:pPr/>
              <a:t>44</a:t>
            </a:fld>
            <a:endParaRPr lang="hu-HU"/>
          </a:p>
        </p:txBody>
      </p:sp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4448"/>
            <a:ext cx="8229600" cy="1143000"/>
          </a:xfrm>
        </p:spPr>
        <p:txBody>
          <a:bodyPr/>
          <a:lstStyle/>
          <a:p>
            <a:r>
              <a:rPr lang="hu-HU" dirty="0">
                <a:latin typeface="Comic Sans MS" pitchFamily="66" charset="0"/>
              </a:rPr>
              <a:t>Kenőzsírok gyártása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696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574" y="1268414"/>
            <a:ext cx="7187711" cy="5165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317989" y="4005263"/>
            <a:ext cx="2259623" cy="6223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7200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3600"/>
              <a:t>„SŰRÍTŐ”</a:t>
            </a:r>
            <a:endParaRPr lang="en-US" sz="3600"/>
          </a:p>
        </p:txBody>
      </p:sp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5701813" y="3644900"/>
            <a:ext cx="2259623" cy="6223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7200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3600"/>
              <a:t>kenőolaj</a:t>
            </a:r>
            <a:endParaRPr lang="en-US" sz="3600"/>
          </a:p>
        </p:txBody>
      </p:sp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2350477" y="5589588"/>
            <a:ext cx="2858966" cy="500062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7200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2800">
                <a:solidFill>
                  <a:srgbClr val="FFFF00"/>
                </a:solidFill>
              </a:rPr>
              <a:t>gyártási</a:t>
            </a:r>
            <a:r>
              <a:rPr lang="hu-HU" sz="2800"/>
              <a:t> </a:t>
            </a:r>
            <a:r>
              <a:rPr lang="hu-HU" sz="2800">
                <a:solidFill>
                  <a:srgbClr val="FFFF00"/>
                </a:solidFill>
              </a:rPr>
              <a:t>folyamat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369672" name="Text Box 8"/>
          <p:cNvSpPr txBox="1">
            <a:spLocks noChangeArrowheads="1"/>
          </p:cNvSpPr>
          <p:nvPr/>
        </p:nvSpPr>
        <p:spPr bwMode="auto">
          <a:xfrm>
            <a:off x="5369169" y="4221163"/>
            <a:ext cx="2990850" cy="6223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72000" bIns="36000" anchorCtr="1">
            <a:spAutoFit/>
          </a:bodyPr>
          <a:lstStyle/>
          <a:p>
            <a:pPr algn="l">
              <a:spcBef>
                <a:spcPct val="50000"/>
              </a:spcBef>
            </a:pPr>
            <a:endParaRPr lang="en-US" sz="3600"/>
          </a:p>
        </p:txBody>
      </p:sp>
      <p:sp>
        <p:nvSpPr>
          <p:cNvPr id="369673" name="Text Box 9"/>
          <p:cNvSpPr txBox="1">
            <a:spLocks noChangeArrowheads="1"/>
          </p:cNvSpPr>
          <p:nvPr/>
        </p:nvSpPr>
        <p:spPr bwMode="auto">
          <a:xfrm>
            <a:off x="2710962" y="912813"/>
            <a:ext cx="2259623" cy="5000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7200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2800"/>
              <a:t>adalékok</a:t>
            </a:r>
            <a:endParaRPr lang="en-US" sz="2800"/>
          </a:p>
        </p:txBody>
      </p:sp>
      <p:sp>
        <p:nvSpPr>
          <p:cNvPr id="369674" name="Text Box 10"/>
          <p:cNvSpPr txBox="1">
            <a:spLocks noChangeArrowheads="1"/>
          </p:cNvSpPr>
          <p:nvPr/>
        </p:nvSpPr>
        <p:spPr bwMode="auto">
          <a:xfrm>
            <a:off x="6897566" y="1052514"/>
            <a:ext cx="1994388" cy="22066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7200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2000"/>
              <a:t>Spec: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sz="2000"/>
              <a:t>Színezék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sz="2000"/>
              <a:t>Röpálló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sz="2000"/>
              <a:t>Tapadás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hu-HU" sz="2000"/>
              <a:t>Szilárd kenőa.</a:t>
            </a:r>
            <a:endParaRPr lang="en-US" sz="2000"/>
          </a:p>
        </p:txBody>
      </p:sp>
      <p:sp>
        <p:nvSpPr>
          <p:cNvPr id="369675" name="Line 11"/>
          <p:cNvSpPr>
            <a:spLocks noChangeShapeType="1"/>
          </p:cNvSpPr>
          <p:nvPr/>
        </p:nvSpPr>
        <p:spPr bwMode="auto">
          <a:xfrm>
            <a:off x="4771293" y="1268413"/>
            <a:ext cx="18610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72000" tIns="36000" rIns="72000" bIns="36000"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2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75906-F0F9-491F-83C8-31471A9F5CDC}" type="slidenum">
              <a:rPr lang="hu-HU"/>
              <a:pPr/>
              <a:t>45</a:t>
            </a:fld>
            <a:endParaRPr lang="hu-HU"/>
          </a:p>
        </p:txBody>
      </p:sp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>
                <a:latin typeface="Comic Sans MS" pitchFamily="66" charset="0"/>
              </a:rPr>
              <a:t>Kenőzsírok alapvető osztályozása</a:t>
            </a:r>
            <a:endParaRPr lang="en-US">
              <a:latin typeface="Comic Sans MS" pitchFamily="66" charset="0"/>
            </a:endParaRPr>
          </a:p>
        </p:txBody>
      </p:sp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638" y="1125539"/>
            <a:ext cx="8840666" cy="5265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6598" name="Text Box 6"/>
          <p:cNvSpPr txBox="1">
            <a:spLocks noChangeArrowheads="1"/>
          </p:cNvSpPr>
          <p:nvPr/>
        </p:nvSpPr>
        <p:spPr bwMode="auto">
          <a:xfrm>
            <a:off x="5767754" y="2012951"/>
            <a:ext cx="1595804" cy="90370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solidFill>
                  <a:schemeClr val="accent2"/>
                </a:solidFill>
              </a:rPr>
              <a:t>Penetráció, </a:t>
            </a:r>
            <a:br>
              <a:rPr lang="hu-HU" dirty="0">
                <a:solidFill>
                  <a:schemeClr val="accent2"/>
                </a:solidFill>
              </a:rPr>
            </a:br>
            <a:r>
              <a:rPr lang="hu-HU" dirty="0">
                <a:solidFill>
                  <a:schemeClr val="accent2"/>
                </a:solidFill>
              </a:rPr>
              <a:t>60 törés után, </a:t>
            </a:r>
            <a:r>
              <a:rPr lang="hu-HU" dirty="0" smtClean="0">
                <a:solidFill>
                  <a:schemeClr val="accent2"/>
                </a:solidFill>
              </a:rPr>
              <a:t>1/10 mm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7562851" y="2060575"/>
            <a:ext cx="1263162" cy="438150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/>
              <a:t>Penetráció, </a:t>
            </a:r>
            <a:br>
              <a:rPr lang="hu-HU" sz="1200"/>
            </a:br>
            <a:r>
              <a:rPr lang="hu-HU" sz="1200"/>
              <a:t>60 törés után</a:t>
            </a:r>
            <a:endParaRPr lang="en-US" sz="1200"/>
          </a:p>
        </p:txBody>
      </p:sp>
      <p:sp>
        <p:nvSpPr>
          <p:cNvPr id="366600" name="Text Box 8"/>
          <p:cNvSpPr txBox="1">
            <a:spLocks noChangeArrowheads="1"/>
          </p:cNvSpPr>
          <p:nvPr/>
        </p:nvSpPr>
        <p:spPr bwMode="auto">
          <a:xfrm>
            <a:off x="7429500" y="2022476"/>
            <a:ext cx="1462454" cy="626701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</a:rPr>
              <a:t>NLGI</a:t>
            </a:r>
            <a:br>
              <a:rPr lang="hu-HU">
                <a:solidFill>
                  <a:schemeClr val="accent2"/>
                </a:solidFill>
              </a:rPr>
            </a:br>
            <a:r>
              <a:rPr lang="hu-HU">
                <a:solidFill>
                  <a:schemeClr val="accent2"/>
                </a:solidFill>
              </a:rPr>
              <a:t>osztály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66601" name="Text Box 9"/>
          <p:cNvSpPr txBox="1">
            <a:spLocks noChangeArrowheads="1"/>
          </p:cNvSpPr>
          <p:nvPr/>
        </p:nvSpPr>
        <p:spPr bwMode="auto">
          <a:xfrm>
            <a:off x="3974123" y="2700338"/>
            <a:ext cx="1594338" cy="996033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CC"/>
                </a:solidFill>
              </a:rPr>
              <a:t>Folyékony zsírok</a:t>
            </a:r>
            <a:br>
              <a:rPr lang="hu-HU">
                <a:solidFill>
                  <a:srgbClr val="0000CC"/>
                </a:solidFill>
              </a:rPr>
            </a:br>
            <a:r>
              <a:rPr lang="hu-HU" sz="1200">
                <a:solidFill>
                  <a:srgbClr val="0000CC"/>
                </a:solidFill>
              </a:rPr>
              <a:t>(központi zsírkenéshez)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366602" name="Text Box 10"/>
          <p:cNvSpPr txBox="1">
            <a:spLocks noChangeArrowheads="1"/>
          </p:cNvSpPr>
          <p:nvPr/>
        </p:nvSpPr>
        <p:spPr bwMode="auto">
          <a:xfrm>
            <a:off x="3974123" y="3429000"/>
            <a:ext cx="1594338" cy="349702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CC"/>
                </a:solidFill>
              </a:rPr>
              <a:t>lágy zsírok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366603" name="Text Box 11"/>
          <p:cNvSpPr txBox="1">
            <a:spLocks noChangeArrowheads="1"/>
          </p:cNvSpPr>
          <p:nvPr/>
        </p:nvSpPr>
        <p:spPr bwMode="auto">
          <a:xfrm>
            <a:off x="3974123" y="4076701"/>
            <a:ext cx="1594338" cy="626701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CC"/>
                </a:solidFill>
              </a:rPr>
              <a:t>Közepesen kemény zsírok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366605" name="Text Box 13"/>
          <p:cNvSpPr txBox="1">
            <a:spLocks noChangeArrowheads="1"/>
          </p:cNvSpPr>
          <p:nvPr/>
        </p:nvSpPr>
        <p:spPr bwMode="auto">
          <a:xfrm>
            <a:off x="3974123" y="4941889"/>
            <a:ext cx="1594338" cy="626701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CC"/>
                </a:solidFill>
              </a:rPr>
              <a:t>Kemény/szilárd</a:t>
            </a:r>
            <a:br>
              <a:rPr lang="hu-HU">
                <a:solidFill>
                  <a:srgbClr val="0000CC"/>
                </a:solidFill>
              </a:rPr>
            </a:br>
            <a:r>
              <a:rPr lang="hu-HU">
                <a:solidFill>
                  <a:srgbClr val="0000CC"/>
                </a:solidFill>
              </a:rPr>
              <a:t>zsírok</a:t>
            </a:r>
            <a:endParaRPr lang="en-US">
              <a:solidFill>
                <a:srgbClr val="0000CC"/>
              </a:solidFill>
            </a:endParaRPr>
          </a:p>
        </p:txBody>
      </p:sp>
      <p:sp>
        <p:nvSpPr>
          <p:cNvPr id="366610" name="Text Box 18"/>
          <p:cNvSpPr txBox="1">
            <a:spLocks noChangeArrowheads="1"/>
          </p:cNvSpPr>
          <p:nvPr/>
        </p:nvSpPr>
        <p:spPr bwMode="auto">
          <a:xfrm>
            <a:off x="3928697" y="3290889"/>
            <a:ext cx="1594338" cy="626701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CC"/>
                </a:solidFill>
              </a:rPr>
              <a:t>Lágy zsírok</a:t>
            </a:r>
            <a:br>
              <a:rPr lang="hu-HU">
                <a:solidFill>
                  <a:srgbClr val="0000CC"/>
                </a:solidFill>
              </a:rPr>
            </a:br>
            <a:r>
              <a:rPr lang="hu-HU">
                <a:solidFill>
                  <a:srgbClr val="0000CC"/>
                </a:solidFill>
              </a:rPr>
              <a:t>(</a:t>
            </a:r>
            <a:r>
              <a:rPr lang="hu-HU" sz="1200">
                <a:solidFill>
                  <a:srgbClr val="0000CC"/>
                </a:solidFill>
              </a:rPr>
              <a:t>zárt hajtóművek)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366612" name="Text Box 20"/>
          <p:cNvSpPr txBox="1">
            <a:spLocks noChangeArrowheads="1"/>
          </p:cNvSpPr>
          <p:nvPr/>
        </p:nvSpPr>
        <p:spPr bwMode="auto">
          <a:xfrm>
            <a:off x="3641482" y="5734050"/>
            <a:ext cx="5383823" cy="65747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1"/>
                </a:solidFill>
              </a:rPr>
              <a:t>Konzisztencia alapú besorolás</a:t>
            </a:r>
            <a:r>
              <a:rPr lang="hu-HU">
                <a:solidFill>
                  <a:schemeClr val="tx1"/>
                </a:solidFill>
              </a:rPr>
              <a:t/>
            </a:r>
            <a:br>
              <a:rPr lang="hu-HU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366615" name="Text Box 23"/>
          <p:cNvSpPr txBox="1">
            <a:spLocks noChangeArrowheads="1"/>
          </p:cNvSpPr>
          <p:nvPr/>
        </p:nvSpPr>
        <p:spPr bwMode="auto">
          <a:xfrm>
            <a:off x="252046" y="1189039"/>
            <a:ext cx="3987312" cy="4270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2800"/>
              <a:t>NLGI BESOROLÁS</a:t>
            </a:r>
            <a:endParaRPr lang="en-US" sz="2800"/>
          </a:p>
        </p:txBody>
      </p:sp>
      <p:sp>
        <p:nvSpPr>
          <p:cNvPr id="366616" name="Text Box 24"/>
          <p:cNvSpPr txBox="1">
            <a:spLocks noChangeArrowheads="1"/>
          </p:cNvSpPr>
          <p:nvPr/>
        </p:nvSpPr>
        <p:spPr bwMode="auto">
          <a:xfrm>
            <a:off x="184638" y="4581526"/>
            <a:ext cx="3522785" cy="17494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1"/>
                </a:solidFill>
              </a:rPr>
              <a:t>Penetráció (</a:t>
            </a:r>
            <a:r>
              <a:rPr lang="hu-HU">
                <a:solidFill>
                  <a:schemeClr val="tx1"/>
                </a:solidFill>
              </a:rPr>
              <a:t>Kúp-)</a:t>
            </a:r>
            <a:r>
              <a:rPr lang="hu-HU" sz="2000">
                <a:solidFill>
                  <a:schemeClr val="tx1"/>
                </a:solidFill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1"/>
                </a:solidFill>
              </a:rPr>
              <a:t>60 törés után, 25 °C</a:t>
            </a:r>
          </a:p>
          <a:p>
            <a:pPr algn="ctr">
              <a:spcBef>
                <a:spcPct val="50000"/>
              </a:spcBef>
            </a:pPr>
            <a:endParaRPr lang="hu-HU" sz="20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5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33BF8-DFAF-4A4A-8226-FB2A9AC4332C}" type="slidenum">
              <a:rPr lang="hu-HU"/>
              <a:pPr/>
              <a:t>46</a:t>
            </a:fld>
            <a:endParaRPr lang="hu-HU"/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latin typeface="Comic Sans MS" pitchFamily="66" charset="0"/>
              </a:rPr>
              <a:t>Fő felhasználási terület</a:t>
            </a:r>
            <a:endParaRPr lang="en-US">
              <a:latin typeface="Comic Sans MS" pitchFamily="66" charset="0"/>
            </a:endParaRPr>
          </a:p>
        </p:txBody>
      </p:sp>
      <p:pic>
        <p:nvPicPr>
          <p:cNvPr id="3676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281" y="1700213"/>
            <a:ext cx="7700596" cy="4711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7622" name="Rectangle 6"/>
          <p:cNvSpPr>
            <a:spLocks noChangeArrowheads="1"/>
          </p:cNvSpPr>
          <p:nvPr/>
        </p:nvSpPr>
        <p:spPr bwMode="auto">
          <a:xfrm>
            <a:off x="983274" y="1268413"/>
            <a:ext cx="6513634" cy="4221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defTabSz="762000">
              <a:lnSpc>
                <a:spcPct val="90000"/>
              </a:lnSpc>
            </a:pPr>
            <a:r>
              <a:rPr lang="hu-HU" sz="2400">
                <a:solidFill>
                  <a:schemeClr val="tx1"/>
                </a:solidFill>
                <a:latin typeface="Comic Sans MS" pitchFamily="66" charset="0"/>
              </a:rPr>
              <a:t>Gördülőcsapágyak	</a:t>
            </a:r>
            <a:r>
              <a:rPr lang="hu-HU">
                <a:solidFill>
                  <a:schemeClr val="tx1"/>
                </a:solidFill>
                <a:latin typeface="Comic Sans MS" pitchFamily="66" charset="0"/>
              </a:rPr>
              <a:t>	  </a:t>
            </a:r>
            <a:r>
              <a:rPr lang="hu-HU" sz="2400">
                <a:solidFill>
                  <a:srgbClr val="FF9900"/>
                </a:solidFill>
                <a:latin typeface="Comic Sans MS" pitchFamily="66" charset="0"/>
              </a:rPr>
              <a:t>kenőzsír</a:t>
            </a:r>
            <a:endParaRPr lang="en-GB" sz="2400">
              <a:solidFill>
                <a:srgbClr val="FF99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0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ia számának helye 4"/>
          <p:cNvSpPr>
            <a:spLocks noGrp="1"/>
          </p:cNvSpPr>
          <p:nvPr>
            <p:ph type="sldNum" sz="quarter" idx="4294967295"/>
          </p:nvPr>
        </p:nvSpPr>
        <p:spPr>
          <a:xfrm>
            <a:off x="8058151" y="6496051"/>
            <a:ext cx="1011115" cy="333375"/>
          </a:xfrm>
          <a:prstGeom prst="rect">
            <a:avLst/>
          </a:prstGeom>
        </p:spPr>
        <p:txBody>
          <a:bodyPr/>
          <a:lstStyle/>
          <a:p>
            <a:fld id="{6314B830-374E-48FA-A952-77D66C4DDB3E}" type="slidenum">
              <a:rPr lang="hu-HU"/>
              <a:pPr/>
              <a:t>47</a:t>
            </a:fld>
            <a:endParaRPr lang="hu-HU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905"/>
            <a:ext cx="8229600" cy="1143000"/>
          </a:xfrm>
        </p:spPr>
        <p:txBody>
          <a:bodyPr/>
          <a:lstStyle/>
          <a:p>
            <a:r>
              <a:rPr lang="hu-HU" dirty="0">
                <a:latin typeface="Comic Sans MS" pitchFamily="66" charset="0"/>
              </a:rPr>
              <a:t>Kenőzsírok szerkezete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370880" name="Group 192"/>
          <p:cNvGraphicFramePr>
            <a:graphicFrameLocks noGrp="1"/>
          </p:cNvGraphicFramePr>
          <p:nvPr>
            <p:ph sz="half" idx="1"/>
          </p:nvPr>
        </p:nvGraphicFramePr>
        <p:xfrm>
          <a:off x="118697" y="2420938"/>
          <a:ext cx="7693662" cy="4184898"/>
        </p:xfrm>
        <a:graphic>
          <a:graphicData uri="http://schemas.openxmlformats.org/drawingml/2006/table">
            <a:tbl>
              <a:tblPr/>
              <a:tblGrid>
                <a:gridCol w="2336978"/>
                <a:gridCol w="824321"/>
                <a:gridCol w="893015"/>
                <a:gridCol w="1166386"/>
                <a:gridCol w="822918"/>
                <a:gridCol w="1650044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Típus/szappan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Nagy hőm.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Mech. </a:t>
                      </a:r>
                      <a:b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Stab.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Tapadó-képesség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Víz-állóság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TOTAL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termék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Lítium (hidr. sztearát)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MARSON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Kalcium (hidr. sztearát)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MERKAN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Lítium-kalcium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MULTIS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Lítium-komplex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MULTIS COMPLEX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Kalcium-komplex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AXA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Aluminium-komplex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COPAL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Kalcium-szulfonát-komplex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CERAN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Poliurea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ALTIS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Bentonit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CALORIS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Fluorozott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&gt;+++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STATERMIC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Nátrium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FUSIS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06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0443" y="981075"/>
            <a:ext cx="3439629" cy="1390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370887" name="Group 199"/>
          <p:cNvGraphicFramePr>
            <a:graphicFrameLocks noGrp="1"/>
          </p:cNvGraphicFramePr>
          <p:nvPr>
            <p:ph sz="half" idx="2"/>
          </p:nvPr>
        </p:nvGraphicFramePr>
        <p:xfrm>
          <a:off x="7956376" y="2420888"/>
          <a:ext cx="1112890" cy="1371650"/>
        </p:xfrm>
        <a:graphic>
          <a:graphicData uri="http://schemas.openxmlformats.org/drawingml/2006/table">
            <a:tbl>
              <a:tblPr/>
              <a:tblGrid>
                <a:gridCol w="524992"/>
                <a:gridCol w="587898"/>
              </a:tblGrid>
              <a:tr h="342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+++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Kiváló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++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Jó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+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Átlagos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gyenge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66462" marR="66462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770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9133D-BA61-4AB6-A9FB-5291BC30CE7D}" type="slidenum">
              <a:rPr lang="hu-HU"/>
              <a:pPr/>
              <a:t>48</a:t>
            </a:fld>
            <a:endParaRPr lang="hu-HU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40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Comic Sans MS" pitchFamily="66" charset="0"/>
              </a:rPr>
              <a:t>Kenőzsírok összeférhetősége/keverhetősége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464" y="1263529"/>
            <a:ext cx="7976089" cy="5092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5573" name="Text Box 5"/>
          <p:cNvSpPr txBox="1">
            <a:spLocks noChangeArrowheads="1"/>
          </p:cNvSpPr>
          <p:nvPr/>
        </p:nvSpPr>
        <p:spPr bwMode="auto">
          <a:xfrm>
            <a:off x="135464" y="5991225"/>
            <a:ext cx="398585" cy="195263"/>
          </a:xfrm>
          <a:prstGeom prst="rect">
            <a:avLst/>
          </a:prstGeom>
          <a:solidFill>
            <a:srgbClr val="FFCC6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800" dirty="0"/>
              <a:t>Nátrium</a:t>
            </a:r>
            <a:endParaRPr lang="en-US" sz="800" dirty="0"/>
          </a:p>
        </p:txBody>
      </p:sp>
      <p:sp>
        <p:nvSpPr>
          <p:cNvPr id="365574" name="Text Box 6"/>
          <p:cNvSpPr txBox="1">
            <a:spLocks noChangeArrowheads="1"/>
          </p:cNvSpPr>
          <p:nvPr/>
        </p:nvSpPr>
        <p:spPr bwMode="auto">
          <a:xfrm>
            <a:off x="135464" y="5575253"/>
            <a:ext cx="398585" cy="195263"/>
          </a:xfrm>
          <a:prstGeom prst="rect">
            <a:avLst/>
          </a:prstGeom>
          <a:solidFill>
            <a:srgbClr val="FFCC6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800" dirty="0"/>
              <a:t>Bentonit</a:t>
            </a:r>
            <a:endParaRPr lang="en-US" sz="800" dirty="0"/>
          </a:p>
        </p:txBody>
      </p:sp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5735511" y="1500228"/>
            <a:ext cx="398585" cy="195262"/>
          </a:xfrm>
          <a:prstGeom prst="rect">
            <a:avLst/>
          </a:prstGeom>
          <a:solidFill>
            <a:srgbClr val="FFCC6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800"/>
              <a:t>Nátrium</a:t>
            </a:r>
            <a:endParaRPr lang="en-US" sz="800"/>
          </a:p>
        </p:txBody>
      </p:sp>
      <p:sp>
        <p:nvSpPr>
          <p:cNvPr id="365576" name="Text Box 8"/>
          <p:cNvSpPr txBox="1">
            <a:spLocks noChangeArrowheads="1"/>
          </p:cNvSpPr>
          <p:nvPr/>
        </p:nvSpPr>
        <p:spPr bwMode="auto">
          <a:xfrm>
            <a:off x="5237288" y="1518464"/>
            <a:ext cx="398585" cy="195262"/>
          </a:xfrm>
          <a:prstGeom prst="rect">
            <a:avLst/>
          </a:prstGeom>
          <a:solidFill>
            <a:srgbClr val="FFCC6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800"/>
              <a:t>Bentonit</a:t>
            </a:r>
            <a:endParaRPr lang="en-US" sz="800"/>
          </a:p>
        </p:txBody>
      </p:sp>
      <p:sp>
        <p:nvSpPr>
          <p:cNvPr id="365577" name="Text Box 9"/>
          <p:cNvSpPr txBox="1">
            <a:spLocks noChangeArrowheads="1"/>
          </p:cNvSpPr>
          <p:nvPr/>
        </p:nvSpPr>
        <p:spPr bwMode="auto">
          <a:xfrm>
            <a:off x="7197402" y="2996815"/>
            <a:ext cx="665285" cy="1952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800" dirty="0"/>
              <a:t>keverhető</a:t>
            </a:r>
            <a:endParaRPr lang="en-US" sz="800" dirty="0"/>
          </a:p>
        </p:txBody>
      </p:sp>
      <p:sp>
        <p:nvSpPr>
          <p:cNvPr id="365578" name="Text Box 10"/>
          <p:cNvSpPr txBox="1">
            <a:spLocks noChangeArrowheads="1"/>
          </p:cNvSpPr>
          <p:nvPr/>
        </p:nvSpPr>
        <p:spPr bwMode="auto">
          <a:xfrm>
            <a:off x="7030916" y="3942581"/>
            <a:ext cx="930519" cy="1952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800" dirty="0"/>
              <a:t>nem összeférhető</a:t>
            </a:r>
            <a:endParaRPr lang="en-US" sz="800" dirty="0"/>
          </a:p>
        </p:txBody>
      </p:sp>
      <p:sp>
        <p:nvSpPr>
          <p:cNvPr id="365579" name="Text Box 11"/>
          <p:cNvSpPr txBox="1">
            <a:spLocks noChangeArrowheads="1"/>
          </p:cNvSpPr>
          <p:nvPr/>
        </p:nvSpPr>
        <p:spPr bwMode="auto">
          <a:xfrm>
            <a:off x="7030917" y="3377623"/>
            <a:ext cx="930519" cy="3794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hu-HU" sz="800" dirty="0"/>
              <a:t>feltételesen</a:t>
            </a:r>
          </a:p>
          <a:p>
            <a:pPr algn="l">
              <a:spcBef>
                <a:spcPct val="50000"/>
              </a:spcBef>
            </a:pPr>
            <a:r>
              <a:rPr lang="hu-HU" sz="800" dirty="0"/>
              <a:t>összeférhető</a:t>
            </a:r>
            <a:endParaRPr lang="en-US" sz="800" dirty="0"/>
          </a:p>
        </p:txBody>
      </p:sp>
      <p:sp>
        <p:nvSpPr>
          <p:cNvPr id="365580" name="Text Box 12"/>
          <p:cNvSpPr txBox="1">
            <a:spLocks noChangeArrowheads="1"/>
          </p:cNvSpPr>
          <p:nvPr/>
        </p:nvSpPr>
        <p:spPr bwMode="auto">
          <a:xfrm rot="1782352">
            <a:off x="6636728" y="1663701"/>
            <a:ext cx="1818542" cy="5000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36000" rIns="0" bIns="36000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>
                <a:solidFill>
                  <a:schemeClr val="tx1"/>
                </a:solidFill>
              </a:rPr>
              <a:t>Figyelem!</a:t>
            </a:r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6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/>
        </p:nvSpPr>
        <p:spPr>
          <a:xfrm>
            <a:off x="251520" y="1916832"/>
            <a:ext cx="6140450" cy="2160240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4514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6985595" y="6525344"/>
            <a:ext cx="466725" cy="198437"/>
          </a:xfrm>
          <a:prstGeom prst="rect">
            <a:avLst/>
          </a:prstGeom>
          <a:noFill/>
        </p:spPr>
        <p:txBody>
          <a:bodyPr/>
          <a:lstStyle/>
          <a:p>
            <a:fld id="{32DD7DE2-DC4B-44E9-8715-DACBBFC16A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4515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64516" name="Rectangle 2"/>
          <p:cNvSpPr>
            <a:spLocks noChangeArrowheads="1"/>
          </p:cNvSpPr>
          <p:nvPr/>
        </p:nvSpPr>
        <p:spPr bwMode="auto">
          <a:xfrm>
            <a:off x="366985" y="908720"/>
            <a:ext cx="7445375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457200" indent="-457200" defTabSz="762000" eaLnBrk="0" hangingPunct="0">
              <a:buFont typeface="Wingdings" pitchFamily="2" charset="2"/>
              <a:buChar char="v"/>
            </a:pP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K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on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z</a:t>
            </a:r>
            <a:r>
              <a:rPr lang="fr-FR" sz="2000" b="1" dirty="0" err="1" smtClean="0">
                <a:solidFill>
                  <a:srgbClr val="E20031"/>
                </a:solidFill>
                <a:cs typeface="Arial" charset="0"/>
              </a:rPr>
              <a:t>is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z</a:t>
            </a:r>
            <a:r>
              <a:rPr lang="fr-FR" sz="2000" b="1" dirty="0" err="1" smtClean="0">
                <a:solidFill>
                  <a:srgbClr val="E20031"/>
                </a:solidFill>
                <a:cs typeface="Arial" charset="0"/>
              </a:rPr>
              <a:t>tenc</a:t>
            </a:r>
            <a:r>
              <a:rPr lang="hu-HU" sz="2000" b="1" dirty="0" err="1" smtClean="0">
                <a:solidFill>
                  <a:srgbClr val="E20031"/>
                </a:solidFill>
                <a:cs typeface="Arial" charset="0"/>
              </a:rPr>
              <a:t>ia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: 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Kúp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behatolási 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tes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z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t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4517" name="Rectangle 3"/>
          <p:cNvSpPr>
            <a:spLocks noChangeArrowheads="1"/>
          </p:cNvSpPr>
          <p:nvPr/>
        </p:nvSpPr>
        <p:spPr bwMode="auto">
          <a:xfrm>
            <a:off x="301054" y="2447260"/>
            <a:ext cx="6180138" cy="14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457200"/>
            <a:r>
              <a:rPr lang="hu-HU" dirty="0" smtClean="0">
                <a:solidFill>
                  <a:prstClr val="black"/>
                </a:solidFill>
              </a:rPr>
              <a:t>A kúp speciális tömeggel és alakkal rendelkezik, amelyet a kenőzsír mintába engednek </a:t>
            </a:r>
            <a:r>
              <a:rPr lang="en-US" dirty="0" smtClean="0">
                <a:solidFill>
                  <a:prstClr val="black"/>
                </a:solidFill>
              </a:rPr>
              <a:t>25°C</a:t>
            </a:r>
            <a:r>
              <a:rPr lang="hu-HU" dirty="0" err="1" smtClean="0">
                <a:solidFill>
                  <a:prstClr val="black"/>
                </a:solidFill>
              </a:rPr>
              <a:t>-on</a:t>
            </a:r>
            <a:r>
              <a:rPr lang="hu-HU" dirty="0" smtClean="0">
                <a:solidFill>
                  <a:prstClr val="black"/>
                </a:solidFill>
              </a:rPr>
              <a:t>, 5 másodpercig</a:t>
            </a:r>
            <a:r>
              <a:rPr lang="en-US" dirty="0" smtClean="0">
                <a:solidFill>
                  <a:prstClr val="black"/>
                </a:solidFill>
              </a:rPr>
              <a:t>. </a:t>
            </a:r>
          </a:p>
          <a:p>
            <a:pPr defTabSz="457200"/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hu-HU" dirty="0" smtClean="0">
                <a:solidFill>
                  <a:prstClr val="black"/>
                </a:solidFill>
              </a:rPr>
              <a:t>A kúp süllyedési mélysége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hu-HU" dirty="0" smtClean="0">
                <a:solidFill>
                  <a:prstClr val="black"/>
                </a:solidFill>
              </a:rPr>
              <a:t>tized</a:t>
            </a:r>
            <a:r>
              <a:rPr lang="en-US" dirty="0" smtClean="0">
                <a:solidFill>
                  <a:prstClr val="black"/>
                </a:solidFill>
              </a:rPr>
              <a:t> millimeter</a:t>
            </a:r>
            <a:r>
              <a:rPr lang="hu-HU" dirty="0" err="1" smtClean="0">
                <a:solidFill>
                  <a:prstClr val="black"/>
                </a:solidFill>
              </a:rPr>
              <a:t>ben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hu-HU" dirty="0" smtClean="0">
                <a:solidFill>
                  <a:prstClr val="black"/>
                </a:solidFill>
              </a:rPr>
              <a:t>határozza meg a kenőzsír konzisztenciáját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fr-FR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4518" name="Rectangle 4"/>
          <p:cNvSpPr>
            <a:spLocks noChangeArrowheads="1"/>
          </p:cNvSpPr>
          <p:nvPr/>
        </p:nvSpPr>
        <p:spPr bwMode="auto">
          <a:xfrm>
            <a:off x="395536" y="1988840"/>
            <a:ext cx="5653608" cy="397545"/>
          </a:xfrm>
          <a:prstGeom prst="rect">
            <a:avLst/>
          </a:prstGeom>
          <a:solidFill>
            <a:srgbClr val="CAEBEA"/>
          </a:solidFill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/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A keménységet mérjük 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25°C 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/>
          <a:srcRect l="3066" t="3748" r="5789" b="3177"/>
          <a:stretch>
            <a:fillRect/>
          </a:stretch>
        </p:blipFill>
        <p:spPr bwMode="auto">
          <a:xfrm>
            <a:off x="6553200" y="666948"/>
            <a:ext cx="2267272" cy="42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251520" y="5011142"/>
            <a:ext cx="765946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defTabSz="457200">
              <a:spcBef>
                <a:spcPct val="45000"/>
              </a:spcBef>
            </a:pPr>
            <a:r>
              <a:rPr lang="hu-HU" altLang="fr-FR" sz="2000" b="1" dirty="0" smtClean="0">
                <a:solidFill>
                  <a:prstClr val="black"/>
                </a:solidFill>
              </a:rPr>
              <a:t>Ahogy az olajok </a:t>
            </a:r>
            <a:r>
              <a:rPr lang="en-GB" altLang="fr-FR" sz="2000" b="1" dirty="0" smtClean="0">
                <a:solidFill>
                  <a:prstClr val="black"/>
                </a:solidFill>
              </a:rPr>
              <a:t>ISO </a:t>
            </a:r>
            <a:r>
              <a:rPr lang="hu-HU" altLang="fr-FR" sz="2000" b="1" dirty="0" smtClean="0">
                <a:solidFill>
                  <a:prstClr val="black"/>
                </a:solidFill>
              </a:rPr>
              <a:t>VG fokozatban osztályozottak</a:t>
            </a:r>
            <a:r>
              <a:rPr lang="en-GB" altLang="fr-FR" sz="2000" b="1" dirty="0" smtClean="0">
                <a:solidFill>
                  <a:prstClr val="black"/>
                </a:solidFill>
              </a:rPr>
              <a:t>, </a:t>
            </a:r>
            <a:r>
              <a:rPr lang="hu-HU" altLang="fr-FR" sz="2000" b="1" dirty="0" smtClean="0">
                <a:solidFill>
                  <a:prstClr val="black"/>
                </a:solidFill>
              </a:rPr>
              <a:t>a zsírok a</a:t>
            </a:r>
          </a:p>
          <a:p>
            <a:pPr marL="228600" indent="-228600" defTabSz="457200">
              <a:spcBef>
                <a:spcPct val="45000"/>
              </a:spcBef>
            </a:pPr>
            <a:r>
              <a:rPr lang="hu-HU" altLang="fr-FR" sz="2000" b="1" dirty="0" smtClean="0">
                <a:solidFill>
                  <a:prstClr val="black"/>
                </a:solidFill>
              </a:rPr>
              <a:t>konzisztenciájuk szerint</a:t>
            </a:r>
            <a:r>
              <a:rPr lang="en-GB" altLang="fr-FR" sz="2000" b="1" dirty="0" smtClean="0">
                <a:solidFill>
                  <a:prstClr val="black"/>
                </a:solidFill>
              </a:rPr>
              <a:t>: </a:t>
            </a:r>
            <a:r>
              <a:rPr lang="hu-HU" altLang="fr-FR" sz="2000" b="1" dirty="0" smtClean="0">
                <a:solidFill>
                  <a:prstClr val="black"/>
                </a:solidFill>
              </a:rPr>
              <a:t> ami az</a:t>
            </a:r>
            <a:r>
              <a:rPr lang="en-GB" altLang="fr-FR" sz="2000" b="1" dirty="0" smtClean="0">
                <a:solidFill>
                  <a:prstClr val="black"/>
                </a:solidFill>
              </a:rPr>
              <a:t> </a:t>
            </a:r>
            <a:r>
              <a:rPr lang="en-GB" altLang="fr-FR" sz="2000" b="1" dirty="0" smtClean="0">
                <a:solidFill>
                  <a:srgbClr val="00A37F"/>
                </a:solidFill>
              </a:rPr>
              <a:t>NLGI </a:t>
            </a:r>
            <a:r>
              <a:rPr lang="hu-HU" altLang="fr-FR" sz="2000" b="1" dirty="0" smtClean="0">
                <a:solidFill>
                  <a:srgbClr val="00A37F"/>
                </a:solidFill>
              </a:rPr>
              <a:t>fokozat</a:t>
            </a:r>
            <a:endParaRPr lang="en-GB" altLang="fr-FR" sz="2000" b="1" dirty="0" smtClean="0">
              <a:solidFill>
                <a:srgbClr val="00A37F"/>
              </a:solidFill>
            </a:endParaRPr>
          </a:p>
          <a:p>
            <a:pPr defTabSz="457200"/>
            <a:endParaRPr lang="fr-FR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476672"/>
            <a:ext cx="2267272" cy="42022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5536" y="69007"/>
            <a:ext cx="8218488" cy="47967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ZSÍROK TULAJDONSÁGAI</a:t>
            </a: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endParaRPr lang="en-US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911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5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8"/>
          <p:cNvSpPr txBox="1"/>
          <p:nvPr/>
        </p:nvSpPr>
        <p:spPr>
          <a:xfrm>
            <a:off x="0" y="1628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KENŐANYAG FŐ FELADATA HAJTÓMŰBEN?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132856"/>
            <a:ext cx="5940152" cy="394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83009" y="764704"/>
            <a:ext cx="7445375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457200" indent="-457200" defTabSz="762000" eaLnBrk="0" hangingPunct="0">
              <a:buFont typeface="Wingdings" pitchFamily="2" charset="2"/>
              <a:buChar char="v"/>
            </a:pP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Osztályozás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NLGI 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(ISO 2137)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573660" y="1340768"/>
          <a:ext cx="7598740" cy="4160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94084"/>
                <a:gridCol w="2105286"/>
                <a:gridCol w="2431218"/>
                <a:gridCol w="1368152"/>
              </a:tblGrid>
              <a:tr h="12701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NLGI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hu-HU" sz="1600" baseline="0" dirty="0" smtClean="0"/>
                        <a:t>fokozat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Penetr</a:t>
                      </a:r>
                      <a:r>
                        <a:rPr lang="hu-HU" sz="1600" dirty="0" err="1" smtClean="0"/>
                        <a:t>áció</a:t>
                      </a:r>
                      <a:r>
                        <a:rPr lang="hu-HU" sz="1600" dirty="0" smtClean="0"/>
                        <a:t> tartomány</a:t>
                      </a:r>
                      <a:endParaRPr lang="fr-FR" sz="1600" dirty="0" smtClean="0"/>
                    </a:p>
                    <a:p>
                      <a:pPr algn="ctr"/>
                      <a:r>
                        <a:rPr lang="fr-FR" sz="1600" dirty="0" smtClean="0"/>
                        <a:t>(1/10 mm)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Tulajdonság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Use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000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445 - 475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Nagyon folyékony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A</a:t>
                      </a:r>
                      <a:endParaRPr lang="fr-FR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00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400 - 430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Folyékony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A</a:t>
                      </a:r>
                      <a:endParaRPr lang="fr-FR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0</a:t>
                      </a:r>
                      <a:endParaRPr lang="fr-FR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355 -</a:t>
                      </a:r>
                      <a:r>
                        <a:rPr lang="fr-FR" sz="1600" baseline="0" dirty="0" smtClean="0"/>
                        <a:t> 385</a:t>
                      </a:r>
                      <a:endParaRPr lang="fr-FR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Fél folyékony</a:t>
                      </a:r>
                      <a:endParaRPr lang="fr-FR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A-B</a:t>
                      </a:r>
                      <a:endParaRPr lang="fr-FR" sz="18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</a:t>
                      </a:r>
                      <a:endParaRPr lang="fr-FR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310 - 340</a:t>
                      </a:r>
                      <a:endParaRPr lang="fr-FR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Nagyon puha</a:t>
                      </a:r>
                      <a:endParaRPr lang="fr-FR" sz="1600" b="1" dirty="0" smtClean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 smtClean="0"/>
                        <a:t>B-C-E</a:t>
                      </a:r>
                      <a:endParaRPr lang="fr-FR" sz="18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</a:t>
                      </a:r>
                      <a:endParaRPr lang="fr-FR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265 -</a:t>
                      </a:r>
                      <a:r>
                        <a:rPr lang="fr-FR" sz="1600" baseline="0" dirty="0" smtClean="0"/>
                        <a:t> 295</a:t>
                      </a:r>
                      <a:endParaRPr lang="fr-FR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Puha</a:t>
                      </a:r>
                      <a:endParaRPr lang="fr-FR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 smtClean="0"/>
                        <a:t>B-C-D-E</a:t>
                      </a:r>
                      <a:endParaRPr lang="fr-FR" sz="1800" b="1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3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220 - 250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Félkemény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 smtClean="0"/>
                        <a:t>E</a:t>
                      </a:r>
                      <a:endParaRPr lang="fr-FR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175</a:t>
                      </a:r>
                      <a:r>
                        <a:rPr lang="fr-FR" sz="1600" baseline="0" dirty="0" smtClean="0"/>
                        <a:t> - 205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Kemény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5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130 - 160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Nagyon kemény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6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85 –</a:t>
                      </a:r>
                      <a:r>
                        <a:rPr lang="fr-FR" sz="1600" baseline="0" dirty="0" smtClean="0"/>
                        <a:t> 115 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Extra kemény</a:t>
                      </a:r>
                      <a:r>
                        <a:rPr lang="fr-FR" sz="1600" dirty="0" smtClean="0"/>
                        <a:t>(Bloc)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438993" y="5445224"/>
            <a:ext cx="7589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000" b="1" dirty="0" smtClean="0">
                <a:solidFill>
                  <a:prstClr val="black"/>
                </a:solidFill>
              </a:rPr>
              <a:t>A: </a:t>
            </a:r>
            <a:r>
              <a:rPr lang="hu-HU" sz="2000" b="1" dirty="0" smtClean="0">
                <a:solidFill>
                  <a:prstClr val="black"/>
                </a:solidFill>
              </a:rPr>
              <a:t>Zárt hajtóművek</a:t>
            </a:r>
            <a:r>
              <a:rPr lang="fr-FR" sz="2000" b="1" dirty="0" smtClean="0">
                <a:solidFill>
                  <a:prstClr val="black"/>
                </a:solidFill>
              </a:rPr>
              <a:t>; B: </a:t>
            </a:r>
            <a:r>
              <a:rPr lang="hu-HU" sz="2000" b="1" dirty="0" smtClean="0">
                <a:solidFill>
                  <a:prstClr val="black"/>
                </a:solidFill>
              </a:rPr>
              <a:t>Nyitott hajtások</a:t>
            </a:r>
            <a:r>
              <a:rPr lang="fr-FR" sz="2000" b="1" dirty="0" smtClean="0">
                <a:solidFill>
                  <a:prstClr val="black"/>
                </a:solidFill>
              </a:rPr>
              <a:t>, </a:t>
            </a:r>
            <a:r>
              <a:rPr lang="hu-HU" sz="2000" b="1" dirty="0" smtClean="0">
                <a:solidFill>
                  <a:prstClr val="black"/>
                </a:solidFill>
              </a:rPr>
              <a:t>kábelek</a:t>
            </a:r>
            <a:r>
              <a:rPr lang="fr-FR" sz="2000" b="1" dirty="0" smtClean="0">
                <a:solidFill>
                  <a:prstClr val="black"/>
                </a:solidFill>
              </a:rPr>
              <a:t>, </a:t>
            </a:r>
            <a:r>
              <a:rPr lang="hu-HU" sz="2000" b="1" dirty="0" smtClean="0">
                <a:solidFill>
                  <a:prstClr val="black"/>
                </a:solidFill>
              </a:rPr>
              <a:t>láncok</a:t>
            </a:r>
            <a:endParaRPr lang="fr-FR" sz="2000" b="1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2000" b="1" dirty="0" smtClean="0">
                <a:solidFill>
                  <a:prstClr val="black"/>
                </a:solidFill>
              </a:rPr>
              <a:t>C: </a:t>
            </a:r>
            <a:r>
              <a:rPr lang="hu-HU" sz="2000" b="1" dirty="0" smtClean="0">
                <a:solidFill>
                  <a:prstClr val="black"/>
                </a:solidFill>
              </a:rPr>
              <a:t>kardántengelyek</a:t>
            </a:r>
            <a:r>
              <a:rPr lang="fr-FR" sz="2000" b="1" dirty="0" smtClean="0">
                <a:solidFill>
                  <a:prstClr val="black"/>
                </a:solidFill>
              </a:rPr>
              <a:t>, </a:t>
            </a:r>
            <a:r>
              <a:rPr lang="hu-HU" sz="2000" b="1" dirty="0" smtClean="0">
                <a:solidFill>
                  <a:prstClr val="black"/>
                </a:solidFill>
              </a:rPr>
              <a:t>láncok</a:t>
            </a:r>
            <a:r>
              <a:rPr lang="fr-FR" sz="2000" b="1" dirty="0" smtClean="0">
                <a:solidFill>
                  <a:prstClr val="black"/>
                </a:solidFill>
              </a:rPr>
              <a:t>; D: </a:t>
            </a:r>
            <a:r>
              <a:rPr lang="hu-HU" sz="2000" b="1" dirty="0" err="1" smtClean="0">
                <a:solidFill>
                  <a:prstClr val="black"/>
                </a:solidFill>
              </a:rPr>
              <a:t>Többcélű</a:t>
            </a:r>
            <a:r>
              <a:rPr lang="fr-FR" sz="2000" b="1" dirty="0" smtClean="0">
                <a:solidFill>
                  <a:prstClr val="black"/>
                </a:solidFill>
              </a:rPr>
              <a:t>; E: </a:t>
            </a:r>
            <a:r>
              <a:rPr lang="hu-HU" sz="2000" b="1" dirty="0" smtClean="0">
                <a:solidFill>
                  <a:prstClr val="black"/>
                </a:solidFill>
              </a:rPr>
              <a:t>csapágyak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69007"/>
            <a:ext cx="8218488" cy="47967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ZSÍROK TULAJDONSÁGAI </a:t>
            </a: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endParaRPr lang="en-US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8" name="Image 7" descr="cone penetr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182" y="153663"/>
            <a:ext cx="1720404" cy="790034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806916" y="3140968"/>
            <a:ext cx="6624736" cy="792088"/>
          </a:xfrm>
          <a:prstGeom prst="round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52320" y="3140968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hu-HU" b="1" dirty="0" smtClean="0">
                <a:solidFill>
                  <a:srgbClr val="00A37F"/>
                </a:solidFill>
              </a:rPr>
              <a:t>Használatos</a:t>
            </a:r>
          </a:p>
          <a:p>
            <a:pPr defTabSz="457200"/>
            <a:r>
              <a:rPr lang="hu-HU" b="1" dirty="0" smtClean="0">
                <a:solidFill>
                  <a:srgbClr val="00A37F"/>
                </a:solidFill>
              </a:rPr>
              <a:t>fokozatok</a:t>
            </a:r>
            <a:endParaRPr lang="fr-FR" b="1" dirty="0">
              <a:solidFill>
                <a:srgbClr val="00A37F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2C78E-DF73-40ED-A3B0-618AFCC271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86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/>
          <p:cNvSpPr/>
          <p:nvPr/>
        </p:nvSpPr>
        <p:spPr>
          <a:xfrm>
            <a:off x="1187624" y="5662989"/>
            <a:ext cx="7200800" cy="64633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hu-HU" sz="2000" b="1" dirty="0" smtClean="0">
                <a:solidFill>
                  <a:srgbClr val="00A37F"/>
                </a:solidFill>
              </a:rPr>
              <a:t>Ökölszabály</a:t>
            </a:r>
            <a:r>
              <a:rPr lang="fr-FR" sz="2000" b="1" dirty="0" smtClean="0">
                <a:solidFill>
                  <a:srgbClr val="00A37F"/>
                </a:solidFill>
              </a:rPr>
              <a:t>: </a:t>
            </a:r>
            <a:r>
              <a:rPr lang="fr-FR" sz="2000" b="1" dirty="0" err="1" smtClean="0">
                <a:solidFill>
                  <a:prstClr val="black"/>
                </a:solidFill>
              </a:rPr>
              <a:t>Maxim</a:t>
            </a:r>
            <a:r>
              <a:rPr lang="hu-HU" sz="2000" b="1" dirty="0" err="1" smtClean="0">
                <a:solidFill>
                  <a:prstClr val="black"/>
                </a:solidFill>
              </a:rPr>
              <a:t>ális</a:t>
            </a:r>
            <a:r>
              <a:rPr lang="hu-HU" sz="2000" b="1" dirty="0" smtClean="0">
                <a:solidFill>
                  <a:prstClr val="black"/>
                </a:solidFill>
              </a:rPr>
              <a:t> </a:t>
            </a:r>
            <a:r>
              <a:rPr lang="hu-HU" sz="2000" b="1" dirty="0" err="1" smtClean="0">
                <a:solidFill>
                  <a:prstClr val="black"/>
                </a:solidFill>
              </a:rPr>
              <a:t>felh</a:t>
            </a:r>
            <a:r>
              <a:rPr lang="hu-HU" sz="2000" b="1" dirty="0" smtClean="0">
                <a:solidFill>
                  <a:prstClr val="black"/>
                </a:solidFill>
              </a:rPr>
              <a:t>. hőmérséklet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2000" b="1" dirty="0" smtClean="0">
                <a:solidFill>
                  <a:prstClr val="black"/>
                </a:solidFill>
              </a:rPr>
              <a:t>T°C = T </a:t>
            </a:r>
            <a:r>
              <a:rPr lang="hu-HU" sz="2000" b="1" baseline="-25000" dirty="0" smtClean="0">
                <a:solidFill>
                  <a:prstClr val="black"/>
                </a:solidFill>
              </a:rPr>
              <a:t>csepp.</a:t>
            </a:r>
            <a:r>
              <a:rPr lang="fr-FR" sz="2000" b="1" baseline="-25000" dirty="0" smtClean="0">
                <a:solidFill>
                  <a:prstClr val="black"/>
                </a:solidFill>
              </a:rPr>
              <a:t> pont </a:t>
            </a:r>
            <a:r>
              <a:rPr lang="fr-FR" sz="2000" b="1" dirty="0" smtClean="0">
                <a:solidFill>
                  <a:prstClr val="black"/>
                </a:solidFill>
              </a:rPr>
              <a:t>– 30°C</a:t>
            </a:r>
            <a:endParaRPr lang="fr-FR" sz="2000" b="1" dirty="0">
              <a:solidFill>
                <a:prstClr val="black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63747" y="1268760"/>
            <a:ext cx="8432325" cy="1224136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buFont typeface="Wingdings" pitchFamily="2" charset="2"/>
              <a:buChar char="v"/>
            </a:pP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hu-HU" dirty="0" smtClean="0">
                <a:solidFill>
                  <a:prstClr val="black"/>
                </a:solidFill>
              </a:rPr>
              <a:t>Szappantípusonkénti magas hőmérsékleti tulajdonságok meghatározása.</a:t>
            </a:r>
            <a:endParaRPr lang="fr-FR" dirty="0" smtClean="0">
              <a:solidFill>
                <a:prstClr val="black"/>
              </a:solidFill>
            </a:endParaRPr>
          </a:p>
          <a:p>
            <a:pPr defTabSz="457200">
              <a:buFont typeface="Wingdings" pitchFamily="2" charset="2"/>
              <a:buChar char="v"/>
            </a:pPr>
            <a:r>
              <a:rPr lang="hu-HU" dirty="0" smtClean="0">
                <a:solidFill>
                  <a:prstClr val="black"/>
                </a:solidFill>
              </a:rPr>
              <a:t>A kenőzsírok esetében a </a:t>
            </a:r>
            <a:r>
              <a:rPr lang="hu-HU" dirty="0" err="1" smtClean="0">
                <a:solidFill>
                  <a:prstClr val="black"/>
                </a:solidFill>
              </a:rPr>
              <a:t>cseppenéspont</a:t>
            </a:r>
            <a:r>
              <a:rPr lang="hu-HU" dirty="0" smtClean="0">
                <a:solidFill>
                  <a:prstClr val="black"/>
                </a:solidFill>
              </a:rPr>
              <a:t> az a hőmérséklet, ahol már nem tudja magában tartani a szappan az </a:t>
            </a:r>
            <a:r>
              <a:rPr lang="hu-HU" dirty="0" err="1" smtClean="0">
                <a:solidFill>
                  <a:prstClr val="black"/>
                </a:solidFill>
              </a:rPr>
              <a:t>olajat</a:t>
            </a:r>
            <a:r>
              <a:rPr lang="hu-H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white"/>
                </a:solidFill>
              </a:rPr>
              <a:t>.</a:t>
            </a:r>
            <a:endParaRPr lang="en-US" altLang="fr-FR" b="1" dirty="0" smtClean="0">
              <a:solidFill>
                <a:prstClr val="black"/>
              </a:solidFill>
            </a:endParaRPr>
          </a:p>
        </p:txBody>
      </p:sp>
      <p:sp>
        <p:nvSpPr>
          <p:cNvPr id="66562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6948264" y="6515894"/>
            <a:ext cx="466725" cy="198437"/>
          </a:xfrm>
          <a:prstGeom prst="rect">
            <a:avLst/>
          </a:prstGeom>
          <a:noFill/>
        </p:spPr>
        <p:txBody>
          <a:bodyPr/>
          <a:lstStyle/>
          <a:p>
            <a:fld id="{C0032A11-BA66-4CB2-BE88-5665574CA48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6570" name="Rectangle 9"/>
          <p:cNvSpPr>
            <a:spLocks noChangeArrowheads="1"/>
          </p:cNvSpPr>
          <p:nvPr/>
        </p:nvSpPr>
        <p:spPr bwMode="auto">
          <a:xfrm>
            <a:off x="539552" y="692696"/>
            <a:ext cx="7313612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hu-HU" sz="2000" b="1" dirty="0" err="1" smtClean="0">
                <a:solidFill>
                  <a:srgbClr val="E20031"/>
                </a:solidFill>
                <a:cs typeface="Arial" charset="0"/>
              </a:rPr>
              <a:t>Cseppenéspont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ISO 2176</a:t>
            </a:r>
            <a:endParaRPr lang="fr-FR" sz="2000" b="1" dirty="0">
              <a:solidFill>
                <a:srgbClr val="E20031"/>
              </a:solidFill>
              <a:cs typeface="Arial" charset="0"/>
            </a:endParaRPr>
          </a:p>
        </p:txBody>
      </p:sp>
      <p:pic>
        <p:nvPicPr>
          <p:cNvPr id="98306" name="Picture 2" descr="http://media.noria.com.s3.amazonaws.com/sites/magazine_images/201410/Grease_Dropping_Point_Image.jpg"/>
          <p:cNvPicPr>
            <a:picLocks noChangeAspect="1" noChangeArrowheads="1"/>
          </p:cNvPicPr>
          <p:nvPr/>
        </p:nvPicPr>
        <p:blipFill>
          <a:blip r:embed="rId3"/>
          <a:srcRect t="16551" r="56153" b="4922"/>
          <a:stretch>
            <a:fillRect/>
          </a:stretch>
        </p:blipFill>
        <p:spPr bwMode="auto">
          <a:xfrm>
            <a:off x="6526786" y="2862809"/>
            <a:ext cx="1861638" cy="2366391"/>
          </a:xfrm>
          <a:prstGeom prst="rect">
            <a:avLst/>
          </a:prstGeom>
          <a:noFill/>
        </p:spPr>
      </p:pic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1068288" y="2708920"/>
          <a:ext cx="4655840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27920"/>
                <a:gridCol w="232792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u-HU" sz="1600" dirty="0" smtClean="0"/>
                        <a:t>Szappan típus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dirty="0" err="1" smtClean="0"/>
                        <a:t>Cseppenéspont</a:t>
                      </a:r>
                      <a:r>
                        <a:rPr lang="fr-FR" sz="1600" baseline="0" dirty="0" smtClean="0"/>
                        <a:t>(°C)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hu-HU" sz="1600" b="1" dirty="0" smtClean="0"/>
                        <a:t>K</a:t>
                      </a:r>
                      <a:r>
                        <a:rPr lang="fr-FR" sz="1600" b="1" dirty="0" err="1" smtClean="0"/>
                        <a:t>alcium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70</a:t>
                      </a:r>
                      <a:r>
                        <a:rPr lang="fr-FR" sz="1600" b="1" baseline="0" dirty="0" smtClean="0"/>
                        <a:t> </a:t>
                      </a:r>
                      <a:r>
                        <a:rPr lang="hu-HU" sz="1600" b="1" baseline="0" dirty="0" smtClean="0"/>
                        <a:t>-</a:t>
                      </a:r>
                      <a:r>
                        <a:rPr lang="fr-FR" sz="1600" b="1" baseline="0" dirty="0" smtClean="0"/>
                        <a:t> </a:t>
                      </a:r>
                      <a:r>
                        <a:rPr lang="fr-FR" sz="1600" b="1" dirty="0" smtClean="0"/>
                        <a:t>90</a:t>
                      </a:r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Lithium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190</a:t>
                      </a:r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Lithium </a:t>
                      </a:r>
                      <a:r>
                        <a:rPr lang="fr-FR" sz="1600" b="1" dirty="0" err="1" smtClean="0"/>
                        <a:t>Complex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260</a:t>
                      </a:r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Aluminium </a:t>
                      </a:r>
                      <a:r>
                        <a:rPr lang="fr-FR" sz="1600" b="1" dirty="0" err="1" smtClean="0"/>
                        <a:t>Complex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220 </a:t>
                      </a:r>
                      <a:r>
                        <a:rPr lang="hu-HU" sz="1600" b="1" dirty="0" smtClean="0"/>
                        <a:t>-</a:t>
                      </a:r>
                      <a:r>
                        <a:rPr lang="fr-FR" sz="1600" b="1" dirty="0" smtClean="0"/>
                        <a:t> 250</a:t>
                      </a:r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err="1" smtClean="0"/>
                        <a:t>Polyurea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250</a:t>
                      </a:r>
                      <a:endParaRPr lang="fr-FR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smtClean="0"/>
                        <a:t>Bentonite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600" b="1" dirty="0" smtClean="0"/>
                        <a:t>Olvaszthatatlan</a:t>
                      </a:r>
                      <a:endParaRPr lang="fr-FR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95536" y="69007"/>
            <a:ext cx="8218488" cy="47967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ZSÍROK TULAJDONSÁGAI </a:t>
            </a: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fr-FR" altLang="fr-FR" sz="2800" b="1" cap="all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endParaRPr lang="en-US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12" name="Image 11" descr="bohomme ampou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367339"/>
            <a:ext cx="438150" cy="941982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94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6963711" y="6542931"/>
            <a:ext cx="466725" cy="198437"/>
          </a:xfrm>
          <a:prstGeom prst="rect">
            <a:avLst/>
          </a:prstGeom>
          <a:noFill/>
        </p:spPr>
        <p:txBody>
          <a:bodyPr/>
          <a:lstStyle/>
          <a:p>
            <a:fld id="{F837FC99-6401-494C-A62D-3A713DD1ECA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4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 smtClean="0">
              <a:solidFill>
                <a:prstClr val="black"/>
              </a:solidFill>
            </a:endParaRP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252412" y="836712"/>
            <a:ext cx="8891587" cy="323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A kenőzsír </a:t>
            </a:r>
            <a:r>
              <a:rPr lang="hu-HU" sz="2000" b="1" dirty="0" err="1" smtClean="0">
                <a:solidFill>
                  <a:prstClr val="black"/>
                </a:solidFill>
                <a:cs typeface="Arial" charset="0"/>
              </a:rPr>
              <a:t>konzosztenciája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 változik a felhasználás során annak köszönhetően, hogy a szappan szálai elnyíródnak.</a:t>
            </a:r>
            <a:endParaRPr lang="fr-FR" sz="2000" b="1" dirty="0" smtClean="0">
              <a:solidFill>
                <a:srgbClr val="4A96CD"/>
              </a:solidFill>
              <a:cs typeface="Arial" charset="0"/>
            </a:endParaRPr>
          </a:p>
          <a:p>
            <a:pPr defTabSz="762000" eaLnBrk="0" hangingPunct="0">
              <a:buFont typeface="Wingdings" pitchFamily="2" charset="2"/>
              <a:buChar char="v"/>
            </a:pP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Azt a tulajdonság változást nevezik </a:t>
            </a:r>
            <a:r>
              <a:rPr lang="fr-FR" sz="2000" b="1" dirty="0" smtClean="0">
                <a:solidFill>
                  <a:srgbClr val="00A37F"/>
                </a:solidFill>
                <a:cs typeface="Arial" charset="0"/>
              </a:rPr>
              <a:t>MECHANI</a:t>
            </a:r>
            <a:r>
              <a:rPr lang="hu-HU" sz="2000" b="1" dirty="0" smtClean="0">
                <a:solidFill>
                  <a:srgbClr val="00A37F"/>
                </a:solidFill>
                <a:cs typeface="Arial" charset="0"/>
              </a:rPr>
              <a:t>KAI</a:t>
            </a:r>
            <a:r>
              <a:rPr lang="fr-FR" sz="2000" b="1" dirty="0" smtClean="0">
                <a:solidFill>
                  <a:srgbClr val="00A37F"/>
                </a:solidFill>
                <a:cs typeface="Arial" charset="0"/>
              </a:rPr>
              <a:t> STABILIT</a:t>
            </a:r>
            <a:r>
              <a:rPr lang="hu-HU" sz="2000" b="1" dirty="0" err="1" smtClean="0">
                <a:solidFill>
                  <a:srgbClr val="00A37F"/>
                </a:solidFill>
                <a:cs typeface="Arial" charset="0"/>
              </a:rPr>
              <a:t>ÁS-nak</a:t>
            </a:r>
            <a:endParaRPr lang="fr-FR" sz="2000" b="1" dirty="0" smtClean="0">
              <a:solidFill>
                <a:srgbClr val="00A37F"/>
              </a:solidFill>
              <a:cs typeface="Arial" charset="0"/>
            </a:endParaRPr>
          </a:p>
          <a:p>
            <a:pPr defTabSz="762000" eaLnBrk="0" hangingPunct="0"/>
            <a:endParaRPr lang="fr-FR" sz="2000" b="1" u="sng" dirty="0" smtClean="0">
              <a:solidFill>
                <a:srgbClr val="4A96CD"/>
              </a:solidFill>
              <a:cs typeface="Arial" charset="0"/>
            </a:endParaRPr>
          </a:p>
          <a:p>
            <a:pPr defTabSz="762000" eaLnBrk="0" hangingPunct="0">
              <a:buFont typeface="Wingdings" pitchFamily="2" charset="2"/>
              <a:buChar char="v"/>
            </a:pP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3 tes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z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t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végezhető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:</a:t>
            </a:r>
          </a:p>
          <a:p>
            <a:pPr defTabSz="762000" eaLnBrk="0" hangingPunct="0"/>
            <a:endParaRPr lang="fr-FR" sz="2000" b="1" dirty="0" smtClean="0">
              <a:solidFill>
                <a:prstClr val="black"/>
              </a:solidFill>
              <a:cs typeface="Arial" charset="0"/>
            </a:endParaRPr>
          </a:p>
          <a:p>
            <a:pPr defTabSz="762000" eaLnBrk="0" hangingPunct="0">
              <a:buFont typeface="Wingdings" pitchFamily="2" charset="2"/>
              <a:buChar char="ü"/>
            </a:pP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Zsír működési teszt : 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10 000 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törés</a:t>
            </a:r>
            <a:endParaRPr lang="fr-FR" sz="2000" b="1" dirty="0" smtClean="0">
              <a:solidFill>
                <a:srgbClr val="E20031"/>
              </a:solidFill>
              <a:cs typeface="Arial" charset="0"/>
            </a:endParaRPr>
          </a:p>
          <a:p>
            <a:pPr defTabSz="762000" eaLnBrk="0" hangingPunct="0">
              <a:buFont typeface="Wingdings" pitchFamily="2" charset="2"/>
              <a:buChar char="ü"/>
            </a:pP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 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Zsír működési teszt : 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100 000 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törés</a:t>
            </a:r>
            <a:endParaRPr lang="fr-FR" sz="2000" b="1" dirty="0" smtClean="0">
              <a:solidFill>
                <a:prstClr val="black"/>
              </a:solidFill>
              <a:cs typeface="Arial" charset="0"/>
            </a:endParaRPr>
          </a:p>
          <a:p>
            <a:pPr defTabSz="762000" eaLnBrk="0" hangingPunct="0">
              <a:buFont typeface="Wingdings" pitchFamily="2" charset="2"/>
              <a:buChar char="ü"/>
            </a:pP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SHELL ROLLER TEST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 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vízzel vagy víz nélkül 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( 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a legszigorúbb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)</a:t>
            </a:r>
          </a:p>
          <a:p>
            <a:pPr defTabSz="762000" eaLnBrk="0" hangingPunct="0"/>
            <a:endParaRPr lang="fr-FR" sz="2400" b="1" u="sng" dirty="0">
              <a:solidFill>
                <a:srgbClr val="4A96CD"/>
              </a:solidFill>
              <a:cs typeface="Arial" charset="0"/>
            </a:endParaRP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1907704" y="4240363"/>
          <a:ext cx="2127250" cy="194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4" imgW="7144747" imgH="6020640" progId="">
                  <p:embed/>
                </p:oleObj>
              </mc:Choice>
              <mc:Fallback>
                <p:oleObj name="Photo Editor Photo" r:id="rId4" imgW="7144747" imgH="6020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4240363"/>
                        <a:ext cx="2127250" cy="19415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73804" y="4157823"/>
            <a:ext cx="1660525" cy="1944688"/>
            <a:chOff x="4277" y="1684"/>
            <a:chExt cx="1259" cy="2114"/>
          </a:xfrm>
        </p:grpSpPr>
        <p:sp>
          <p:nvSpPr>
            <p:cNvPr id="6153" name="Rectangle 5"/>
            <p:cNvSpPr>
              <a:spLocks noChangeArrowheads="1"/>
            </p:cNvSpPr>
            <p:nvPr/>
          </p:nvSpPr>
          <p:spPr bwMode="auto">
            <a:xfrm>
              <a:off x="4301" y="3638"/>
              <a:ext cx="1216" cy="14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54" name="Rectangle 6"/>
            <p:cNvSpPr>
              <a:spLocks noChangeArrowheads="1"/>
            </p:cNvSpPr>
            <p:nvPr/>
          </p:nvSpPr>
          <p:spPr bwMode="auto">
            <a:xfrm>
              <a:off x="4470" y="2355"/>
              <a:ext cx="90" cy="130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55" name="Rectangle 7"/>
            <p:cNvSpPr>
              <a:spLocks noChangeArrowheads="1"/>
            </p:cNvSpPr>
            <p:nvPr/>
          </p:nvSpPr>
          <p:spPr bwMode="auto">
            <a:xfrm>
              <a:off x="5261" y="2345"/>
              <a:ext cx="77" cy="1311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56" name="Rectangle 8" descr="80%"/>
            <p:cNvSpPr>
              <a:spLocks noChangeArrowheads="1"/>
            </p:cNvSpPr>
            <p:nvPr/>
          </p:nvSpPr>
          <p:spPr bwMode="auto">
            <a:xfrm>
              <a:off x="4560" y="2352"/>
              <a:ext cx="695" cy="1315"/>
            </a:xfrm>
            <a:prstGeom prst="rect">
              <a:avLst/>
            </a:prstGeom>
            <a:pattFill prst="pct80">
              <a:fgClr>
                <a:srgbClr val="8C8700"/>
              </a:fgClr>
              <a:bgClr>
                <a:srgbClr val="C2C200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57" name="Freeform 9"/>
            <p:cNvSpPr>
              <a:spLocks/>
            </p:cNvSpPr>
            <p:nvPr/>
          </p:nvSpPr>
          <p:spPr bwMode="auto">
            <a:xfrm>
              <a:off x="4551" y="2342"/>
              <a:ext cx="712" cy="1333"/>
            </a:xfrm>
            <a:custGeom>
              <a:avLst/>
              <a:gdLst>
                <a:gd name="T0" fmla="*/ 9 w 712"/>
                <a:gd name="T1" fmla="*/ 0 h 1333"/>
                <a:gd name="T2" fmla="*/ 6 w 712"/>
                <a:gd name="T3" fmla="*/ 0 h 1333"/>
                <a:gd name="T4" fmla="*/ 0 w 712"/>
                <a:gd name="T5" fmla="*/ 6 h 1333"/>
                <a:gd name="T6" fmla="*/ 0 w 712"/>
                <a:gd name="T7" fmla="*/ 1327 h 1333"/>
                <a:gd name="T8" fmla="*/ 6 w 712"/>
                <a:gd name="T9" fmla="*/ 1333 h 1333"/>
                <a:gd name="T10" fmla="*/ 705 w 712"/>
                <a:gd name="T11" fmla="*/ 1333 h 1333"/>
                <a:gd name="T12" fmla="*/ 712 w 712"/>
                <a:gd name="T13" fmla="*/ 1327 h 1333"/>
                <a:gd name="T14" fmla="*/ 712 w 712"/>
                <a:gd name="T15" fmla="*/ 6 h 1333"/>
                <a:gd name="T16" fmla="*/ 705 w 712"/>
                <a:gd name="T17" fmla="*/ 0 h 1333"/>
                <a:gd name="T18" fmla="*/ 702 w 712"/>
                <a:gd name="T19" fmla="*/ 0 h 1333"/>
                <a:gd name="T20" fmla="*/ 9 w 712"/>
                <a:gd name="T21" fmla="*/ 0 h 1333"/>
                <a:gd name="T22" fmla="*/ 9 w 712"/>
                <a:gd name="T23" fmla="*/ 19 h 1333"/>
                <a:gd name="T24" fmla="*/ 702 w 712"/>
                <a:gd name="T25" fmla="*/ 19 h 1333"/>
                <a:gd name="T26" fmla="*/ 692 w 712"/>
                <a:gd name="T27" fmla="*/ 10 h 1333"/>
                <a:gd name="T28" fmla="*/ 692 w 712"/>
                <a:gd name="T29" fmla="*/ 1324 h 1333"/>
                <a:gd name="T30" fmla="*/ 702 w 712"/>
                <a:gd name="T31" fmla="*/ 1314 h 1333"/>
                <a:gd name="T32" fmla="*/ 9 w 712"/>
                <a:gd name="T33" fmla="*/ 1314 h 1333"/>
                <a:gd name="T34" fmla="*/ 19 w 712"/>
                <a:gd name="T35" fmla="*/ 1324 h 1333"/>
                <a:gd name="T36" fmla="*/ 19 w 712"/>
                <a:gd name="T37" fmla="*/ 10 h 1333"/>
                <a:gd name="T38" fmla="*/ 9 w 712"/>
                <a:gd name="T39" fmla="*/ 19 h 1333"/>
                <a:gd name="T40" fmla="*/ 9 w 712"/>
                <a:gd name="T41" fmla="*/ 0 h 13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2"/>
                <a:gd name="T64" fmla="*/ 0 h 1333"/>
                <a:gd name="T65" fmla="*/ 712 w 712"/>
                <a:gd name="T66" fmla="*/ 1333 h 13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2" h="1333">
                  <a:moveTo>
                    <a:pt x="9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0" y="1327"/>
                  </a:lnTo>
                  <a:lnTo>
                    <a:pt x="6" y="1333"/>
                  </a:lnTo>
                  <a:lnTo>
                    <a:pt x="705" y="1333"/>
                  </a:lnTo>
                  <a:lnTo>
                    <a:pt x="712" y="1327"/>
                  </a:lnTo>
                  <a:lnTo>
                    <a:pt x="712" y="6"/>
                  </a:lnTo>
                  <a:lnTo>
                    <a:pt x="705" y="0"/>
                  </a:lnTo>
                  <a:lnTo>
                    <a:pt x="702" y="0"/>
                  </a:lnTo>
                  <a:lnTo>
                    <a:pt x="9" y="0"/>
                  </a:lnTo>
                  <a:lnTo>
                    <a:pt x="9" y="19"/>
                  </a:lnTo>
                  <a:lnTo>
                    <a:pt x="702" y="19"/>
                  </a:lnTo>
                  <a:lnTo>
                    <a:pt x="692" y="10"/>
                  </a:lnTo>
                  <a:lnTo>
                    <a:pt x="692" y="1324"/>
                  </a:lnTo>
                  <a:lnTo>
                    <a:pt x="702" y="1314"/>
                  </a:lnTo>
                  <a:lnTo>
                    <a:pt x="9" y="1314"/>
                  </a:lnTo>
                  <a:lnTo>
                    <a:pt x="19" y="1324"/>
                  </a:lnTo>
                  <a:lnTo>
                    <a:pt x="19" y="10"/>
                  </a:lnTo>
                  <a:lnTo>
                    <a:pt x="9" y="1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58" name="Rectangle 10"/>
            <p:cNvSpPr>
              <a:spLocks noChangeArrowheads="1"/>
            </p:cNvSpPr>
            <p:nvPr/>
          </p:nvSpPr>
          <p:spPr bwMode="auto">
            <a:xfrm>
              <a:off x="4599" y="3543"/>
              <a:ext cx="615" cy="9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59" name="Oval 11"/>
            <p:cNvSpPr>
              <a:spLocks noChangeArrowheads="1"/>
            </p:cNvSpPr>
            <p:nvPr/>
          </p:nvSpPr>
          <p:spPr bwMode="auto">
            <a:xfrm>
              <a:off x="4709" y="1694"/>
              <a:ext cx="415" cy="265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0" name="Freeform 12"/>
            <p:cNvSpPr>
              <a:spLocks/>
            </p:cNvSpPr>
            <p:nvPr/>
          </p:nvSpPr>
          <p:spPr bwMode="auto">
            <a:xfrm>
              <a:off x="4699" y="1684"/>
              <a:ext cx="433" cy="283"/>
            </a:xfrm>
            <a:custGeom>
              <a:avLst/>
              <a:gdLst>
                <a:gd name="T0" fmla="*/ 3 w 433"/>
                <a:gd name="T1" fmla="*/ 171 h 283"/>
                <a:gd name="T2" fmla="*/ 13 w 433"/>
                <a:gd name="T3" fmla="*/ 192 h 283"/>
                <a:gd name="T4" fmla="*/ 26 w 433"/>
                <a:gd name="T5" fmla="*/ 211 h 283"/>
                <a:gd name="T6" fmla="*/ 43 w 433"/>
                <a:gd name="T7" fmla="*/ 227 h 283"/>
                <a:gd name="T8" fmla="*/ 79 w 433"/>
                <a:gd name="T9" fmla="*/ 251 h 283"/>
                <a:gd name="T10" fmla="*/ 105 w 433"/>
                <a:gd name="T11" fmla="*/ 264 h 283"/>
                <a:gd name="T12" fmla="*/ 134 w 433"/>
                <a:gd name="T13" fmla="*/ 272 h 283"/>
                <a:gd name="T14" fmla="*/ 193 w 433"/>
                <a:gd name="T15" fmla="*/ 282 h 283"/>
                <a:gd name="T16" fmla="*/ 237 w 433"/>
                <a:gd name="T17" fmla="*/ 282 h 283"/>
                <a:gd name="T18" fmla="*/ 288 w 433"/>
                <a:gd name="T19" fmla="*/ 275 h 283"/>
                <a:gd name="T20" fmla="*/ 317 w 433"/>
                <a:gd name="T21" fmla="*/ 267 h 283"/>
                <a:gd name="T22" fmla="*/ 345 w 433"/>
                <a:gd name="T23" fmla="*/ 254 h 283"/>
                <a:gd name="T24" fmla="*/ 367 w 433"/>
                <a:gd name="T25" fmla="*/ 243 h 283"/>
                <a:gd name="T26" fmla="*/ 411 w 433"/>
                <a:gd name="T27" fmla="*/ 205 h 283"/>
                <a:gd name="T28" fmla="*/ 433 w 433"/>
                <a:gd name="T29" fmla="*/ 150 h 283"/>
                <a:gd name="T30" fmla="*/ 427 w 433"/>
                <a:gd name="T31" fmla="*/ 105 h 283"/>
                <a:gd name="T32" fmla="*/ 415 w 433"/>
                <a:gd name="T33" fmla="*/ 85 h 283"/>
                <a:gd name="T34" fmla="*/ 401 w 433"/>
                <a:gd name="T35" fmla="*/ 66 h 283"/>
                <a:gd name="T36" fmla="*/ 359 w 433"/>
                <a:gd name="T37" fmla="*/ 36 h 283"/>
                <a:gd name="T38" fmla="*/ 327 w 433"/>
                <a:gd name="T39" fmla="*/ 20 h 283"/>
                <a:gd name="T40" fmla="*/ 298 w 433"/>
                <a:gd name="T41" fmla="*/ 10 h 283"/>
                <a:gd name="T42" fmla="*/ 259 w 433"/>
                <a:gd name="T43" fmla="*/ 2 h 283"/>
                <a:gd name="T44" fmla="*/ 195 w 433"/>
                <a:gd name="T45" fmla="*/ 0 h 283"/>
                <a:gd name="T46" fmla="*/ 153 w 433"/>
                <a:gd name="T47" fmla="*/ 5 h 283"/>
                <a:gd name="T48" fmla="*/ 122 w 433"/>
                <a:gd name="T49" fmla="*/ 13 h 283"/>
                <a:gd name="T50" fmla="*/ 87 w 433"/>
                <a:gd name="T51" fmla="*/ 28 h 283"/>
                <a:gd name="T52" fmla="*/ 64 w 433"/>
                <a:gd name="T53" fmla="*/ 40 h 283"/>
                <a:gd name="T54" fmla="*/ 18 w 433"/>
                <a:gd name="T55" fmla="*/ 85 h 283"/>
                <a:gd name="T56" fmla="*/ 6 w 433"/>
                <a:gd name="T57" fmla="*/ 105 h 283"/>
                <a:gd name="T58" fmla="*/ 0 w 433"/>
                <a:gd name="T59" fmla="*/ 142 h 283"/>
                <a:gd name="T60" fmla="*/ 23 w 433"/>
                <a:gd name="T61" fmla="*/ 118 h 283"/>
                <a:gd name="T62" fmla="*/ 29 w 433"/>
                <a:gd name="T63" fmla="*/ 102 h 283"/>
                <a:gd name="T64" fmla="*/ 42 w 433"/>
                <a:gd name="T65" fmla="*/ 85 h 283"/>
                <a:gd name="T66" fmla="*/ 56 w 433"/>
                <a:gd name="T67" fmla="*/ 71 h 283"/>
                <a:gd name="T68" fmla="*/ 89 w 433"/>
                <a:gd name="T69" fmla="*/ 49 h 283"/>
                <a:gd name="T70" fmla="*/ 121 w 433"/>
                <a:gd name="T71" fmla="*/ 36 h 283"/>
                <a:gd name="T72" fmla="*/ 146 w 433"/>
                <a:gd name="T73" fmla="*/ 28 h 283"/>
                <a:gd name="T74" fmla="*/ 184 w 433"/>
                <a:gd name="T75" fmla="*/ 21 h 283"/>
                <a:gd name="T76" fmla="*/ 245 w 433"/>
                <a:gd name="T77" fmla="*/ 21 h 283"/>
                <a:gd name="T78" fmla="*/ 285 w 433"/>
                <a:gd name="T79" fmla="*/ 28 h 283"/>
                <a:gd name="T80" fmla="*/ 311 w 433"/>
                <a:gd name="T81" fmla="*/ 36 h 283"/>
                <a:gd name="T82" fmla="*/ 343 w 433"/>
                <a:gd name="T83" fmla="*/ 49 h 283"/>
                <a:gd name="T84" fmla="*/ 382 w 433"/>
                <a:gd name="T85" fmla="*/ 76 h 283"/>
                <a:gd name="T86" fmla="*/ 399 w 433"/>
                <a:gd name="T87" fmla="*/ 95 h 283"/>
                <a:gd name="T88" fmla="*/ 407 w 433"/>
                <a:gd name="T89" fmla="*/ 111 h 283"/>
                <a:gd name="T90" fmla="*/ 414 w 433"/>
                <a:gd name="T91" fmla="*/ 147 h 283"/>
                <a:gd name="T92" fmla="*/ 394 w 433"/>
                <a:gd name="T93" fmla="*/ 192 h 283"/>
                <a:gd name="T94" fmla="*/ 357 w 433"/>
                <a:gd name="T95" fmla="*/ 227 h 283"/>
                <a:gd name="T96" fmla="*/ 335 w 433"/>
                <a:gd name="T97" fmla="*/ 238 h 283"/>
                <a:gd name="T98" fmla="*/ 311 w 433"/>
                <a:gd name="T99" fmla="*/ 248 h 283"/>
                <a:gd name="T100" fmla="*/ 285 w 433"/>
                <a:gd name="T101" fmla="*/ 256 h 283"/>
                <a:gd name="T102" fmla="*/ 237 w 433"/>
                <a:gd name="T103" fmla="*/ 262 h 283"/>
                <a:gd name="T104" fmla="*/ 196 w 433"/>
                <a:gd name="T105" fmla="*/ 262 h 283"/>
                <a:gd name="T106" fmla="*/ 137 w 433"/>
                <a:gd name="T107" fmla="*/ 253 h 283"/>
                <a:gd name="T108" fmla="*/ 111 w 433"/>
                <a:gd name="T109" fmla="*/ 245 h 283"/>
                <a:gd name="T110" fmla="*/ 89 w 433"/>
                <a:gd name="T111" fmla="*/ 235 h 283"/>
                <a:gd name="T112" fmla="*/ 56 w 433"/>
                <a:gd name="T113" fmla="*/ 214 h 283"/>
                <a:gd name="T114" fmla="*/ 34 w 433"/>
                <a:gd name="T115" fmla="*/ 188 h 283"/>
                <a:gd name="T116" fmla="*/ 26 w 433"/>
                <a:gd name="T117" fmla="*/ 171 h 283"/>
                <a:gd name="T118" fmla="*/ 19 w 433"/>
                <a:gd name="T119" fmla="*/ 142 h 2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3"/>
                <a:gd name="T181" fmla="*/ 0 h 283"/>
                <a:gd name="T182" fmla="*/ 433 w 433"/>
                <a:gd name="T183" fmla="*/ 283 h 28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3" h="283">
                  <a:moveTo>
                    <a:pt x="0" y="142"/>
                  </a:moveTo>
                  <a:lnTo>
                    <a:pt x="0" y="156"/>
                  </a:lnTo>
                  <a:lnTo>
                    <a:pt x="3" y="171"/>
                  </a:lnTo>
                  <a:lnTo>
                    <a:pt x="6" y="177"/>
                  </a:lnTo>
                  <a:lnTo>
                    <a:pt x="8" y="184"/>
                  </a:lnTo>
                  <a:lnTo>
                    <a:pt x="13" y="192"/>
                  </a:lnTo>
                  <a:lnTo>
                    <a:pt x="18" y="198"/>
                  </a:lnTo>
                  <a:lnTo>
                    <a:pt x="21" y="203"/>
                  </a:lnTo>
                  <a:lnTo>
                    <a:pt x="26" y="211"/>
                  </a:lnTo>
                  <a:lnTo>
                    <a:pt x="32" y="217"/>
                  </a:lnTo>
                  <a:lnTo>
                    <a:pt x="39" y="221"/>
                  </a:lnTo>
                  <a:lnTo>
                    <a:pt x="43" y="227"/>
                  </a:lnTo>
                  <a:lnTo>
                    <a:pt x="64" y="243"/>
                  </a:lnTo>
                  <a:lnTo>
                    <a:pt x="72" y="246"/>
                  </a:lnTo>
                  <a:lnTo>
                    <a:pt x="79" y="251"/>
                  </a:lnTo>
                  <a:lnTo>
                    <a:pt x="87" y="254"/>
                  </a:lnTo>
                  <a:lnTo>
                    <a:pt x="95" y="259"/>
                  </a:lnTo>
                  <a:lnTo>
                    <a:pt x="105" y="264"/>
                  </a:lnTo>
                  <a:lnTo>
                    <a:pt x="114" y="267"/>
                  </a:lnTo>
                  <a:lnTo>
                    <a:pt x="122" y="270"/>
                  </a:lnTo>
                  <a:lnTo>
                    <a:pt x="134" y="272"/>
                  </a:lnTo>
                  <a:lnTo>
                    <a:pt x="143" y="275"/>
                  </a:lnTo>
                  <a:lnTo>
                    <a:pt x="182" y="282"/>
                  </a:lnTo>
                  <a:lnTo>
                    <a:pt x="193" y="282"/>
                  </a:lnTo>
                  <a:lnTo>
                    <a:pt x="203" y="283"/>
                  </a:lnTo>
                  <a:lnTo>
                    <a:pt x="225" y="283"/>
                  </a:lnTo>
                  <a:lnTo>
                    <a:pt x="237" y="282"/>
                  </a:lnTo>
                  <a:lnTo>
                    <a:pt x="246" y="282"/>
                  </a:lnTo>
                  <a:lnTo>
                    <a:pt x="259" y="280"/>
                  </a:lnTo>
                  <a:lnTo>
                    <a:pt x="288" y="275"/>
                  </a:lnTo>
                  <a:lnTo>
                    <a:pt x="298" y="272"/>
                  </a:lnTo>
                  <a:lnTo>
                    <a:pt x="309" y="270"/>
                  </a:lnTo>
                  <a:lnTo>
                    <a:pt x="317" y="267"/>
                  </a:lnTo>
                  <a:lnTo>
                    <a:pt x="327" y="264"/>
                  </a:lnTo>
                  <a:lnTo>
                    <a:pt x="337" y="259"/>
                  </a:lnTo>
                  <a:lnTo>
                    <a:pt x="345" y="254"/>
                  </a:lnTo>
                  <a:lnTo>
                    <a:pt x="353" y="251"/>
                  </a:lnTo>
                  <a:lnTo>
                    <a:pt x="359" y="246"/>
                  </a:lnTo>
                  <a:lnTo>
                    <a:pt x="367" y="243"/>
                  </a:lnTo>
                  <a:lnTo>
                    <a:pt x="388" y="229"/>
                  </a:lnTo>
                  <a:lnTo>
                    <a:pt x="406" y="211"/>
                  </a:lnTo>
                  <a:lnTo>
                    <a:pt x="411" y="205"/>
                  </a:lnTo>
                  <a:lnTo>
                    <a:pt x="415" y="200"/>
                  </a:lnTo>
                  <a:lnTo>
                    <a:pt x="427" y="177"/>
                  </a:lnTo>
                  <a:lnTo>
                    <a:pt x="433" y="150"/>
                  </a:lnTo>
                  <a:lnTo>
                    <a:pt x="433" y="134"/>
                  </a:lnTo>
                  <a:lnTo>
                    <a:pt x="432" y="126"/>
                  </a:lnTo>
                  <a:lnTo>
                    <a:pt x="427" y="105"/>
                  </a:lnTo>
                  <a:lnTo>
                    <a:pt x="422" y="97"/>
                  </a:lnTo>
                  <a:lnTo>
                    <a:pt x="419" y="92"/>
                  </a:lnTo>
                  <a:lnTo>
                    <a:pt x="415" y="85"/>
                  </a:lnTo>
                  <a:lnTo>
                    <a:pt x="411" y="77"/>
                  </a:lnTo>
                  <a:lnTo>
                    <a:pt x="406" y="73"/>
                  </a:lnTo>
                  <a:lnTo>
                    <a:pt x="401" y="66"/>
                  </a:lnTo>
                  <a:lnTo>
                    <a:pt x="394" y="60"/>
                  </a:lnTo>
                  <a:lnTo>
                    <a:pt x="367" y="40"/>
                  </a:lnTo>
                  <a:lnTo>
                    <a:pt x="359" y="36"/>
                  </a:lnTo>
                  <a:lnTo>
                    <a:pt x="353" y="32"/>
                  </a:lnTo>
                  <a:lnTo>
                    <a:pt x="345" y="28"/>
                  </a:lnTo>
                  <a:lnTo>
                    <a:pt x="327" y="20"/>
                  </a:lnTo>
                  <a:lnTo>
                    <a:pt x="317" y="16"/>
                  </a:lnTo>
                  <a:lnTo>
                    <a:pt x="309" y="13"/>
                  </a:lnTo>
                  <a:lnTo>
                    <a:pt x="298" y="10"/>
                  </a:lnTo>
                  <a:lnTo>
                    <a:pt x="288" y="8"/>
                  </a:lnTo>
                  <a:lnTo>
                    <a:pt x="279" y="5"/>
                  </a:lnTo>
                  <a:lnTo>
                    <a:pt x="259" y="2"/>
                  </a:lnTo>
                  <a:lnTo>
                    <a:pt x="248" y="2"/>
                  </a:lnTo>
                  <a:lnTo>
                    <a:pt x="238" y="0"/>
                  </a:lnTo>
                  <a:lnTo>
                    <a:pt x="195" y="0"/>
                  </a:lnTo>
                  <a:lnTo>
                    <a:pt x="184" y="2"/>
                  </a:lnTo>
                  <a:lnTo>
                    <a:pt x="174" y="2"/>
                  </a:lnTo>
                  <a:lnTo>
                    <a:pt x="153" y="5"/>
                  </a:lnTo>
                  <a:lnTo>
                    <a:pt x="143" y="8"/>
                  </a:lnTo>
                  <a:lnTo>
                    <a:pt x="134" y="10"/>
                  </a:lnTo>
                  <a:lnTo>
                    <a:pt x="122" y="13"/>
                  </a:lnTo>
                  <a:lnTo>
                    <a:pt x="114" y="16"/>
                  </a:lnTo>
                  <a:lnTo>
                    <a:pt x="105" y="20"/>
                  </a:lnTo>
                  <a:lnTo>
                    <a:pt x="87" y="28"/>
                  </a:lnTo>
                  <a:lnTo>
                    <a:pt x="79" y="32"/>
                  </a:lnTo>
                  <a:lnTo>
                    <a:pt x="72" y="36"/>
                  </a:lnTo>
                  <a:lnTo>
                    <a:pt x="64" y="40"/>
                  </a:lnTo>
                  <a:lnTo>
                    <a:pt x="43" y="55"/>
                  </a:lnTo>
                  <a:lnTo>
                    <a:pt x="21" y="77"/>
                  </a:lnTo>
                  <a:lnTo>
                    <a:pt x="18" y="85"/>
                  </a:lnTo>
                  <a:lnTo>
                    <a:pt x="13" y="92"/>
                  </a:lnTo>
                  <a:lnTo>
                    <a:pt x="10" y="98"/>
                  </a:lnTo>
                  <a:lnTo>
                    <a:pt x="6" y="105"/>
                  </a:lnTo>
                  <a:lnTo>
                    <a:pt x="3" y="111"/>
                  </a:lnTo>
                  <a:lnTo>
                    <a:pt x="0" y="126"/>
                  </a:lnTo>
                  <a:lnTo>
                    <a:pt x="0" y="142"/>
                  </a:lnTo>
                  <a:lnTo>
                    <a:pt x="19" y="142"/>
                  </a:lnTo>
                  <a:lnTo>
                    <a:pt x="19" y="129"/>
                  </a:lnTo>
                  <a:lnTo>
                    <a:pt x="23" y="118"/>
                  </a:lnTo>
                  <a:lnTo>
                    <a:pt x="26" y="111"/>
                  </a:lnTo>
                  <a:lnTo>
                    <a:pt x="26" y="105"/>
                  </a:lnTo>
                  <a:lnTo>
                    <a:pt x="29" y="102"/>
                  </a:lnTo>
                  <a:lnTo>
                    <a:pt x="34" y="95"/>
                  </a:lnTo>
                  <a:lnTo>
                    <a:pt x="37" y="90"/>
                  </a:lnTo>
                  <a:lnTo>
                    <a:pt x="42" y="85"/>
                  </a:lnTo>
                  <a:lnTo>
                    <a:pt x="45" y="79"/>
                  </a:lnTo>
                  <a:lnTo>
                    <a:pt x="51" y="76"/>
                  </a:lnTo>
                  <a:lnTo>
                    <a:pt x="56" y="71"/>
                  </a:lnTo>
                  <a:lnTo>
                    <a:pt x="74" y="57"/>
                  </a:lnTo>
                  <a:lnTo>
                    <a:pt x="82" y="52"/>
                  </a:lnTo>
                  <a:lnTo>
                    <a:pt x="89" y="49"/>
                  </a:lnTo>
                  <a:lnTo>
                    <a:pt x="97" y="44"/>
                  </a:lnTo>
                  <a:lnTo>
                    <a:pt x="111" y="39"/>
                  </a:lnTo>
                  <a:lnTo>
                    <a:pt x="121" y="36"/>
                  </a:lnTo>
                  <a:lnTo>
                    <a:pt x="129" y="32"/>
                  </a:lnTo>
                  <a:lnTo>
                    <a:pt x="137" y="29"/>
                  </a:lnTo>
                  <a:lnTo>
                    <a:pt x="146" y="28"/>
                  </a:lnTo>
                  <a:lnTo>
                    <a:pt x="156" y="24"/>
                  </a:lnTo>
                  <a:lnTo>
                    <a:pt x="174" y="21"/>
                  </a:lnTo>
                  <a:lnTo>
                    <a:pt x="184" y="21"/>
                  </a:lnTo>
                  <a:lnTo>
                    <a:pt x="195" y="20"/>
                  </a:lnTo>
                  <a:lnTo>
                    <a:pt x="235" y="20"/>
                  </a:lnTo>
                  <a:lnTo>
                    <a:pt x="245" y="21"/>
                  </a:lnTo>
                  <a:lnTo>
                    <a:pt x="256" y="21"/>
                  </a:lnTo>
                  <a:lnTo>
                    <a:pt x="275" y="24"/>
                  </a:lnTo>
                  <a:lnTo>
                    <a:pt x="285" y="28"/>
                  </a:lnTo>
                  <a:lnTo>
                    <a:pt x="295" y="29"/>
                  </a:lnTo>
                  <a:lnTo>
                    <a:pt x="303" y="32"/>
                  </a:lnTo>
                  <a:lnTo>
                    <a:pt x="311" y="36"/>
                  </a:lnTo>
                  <a:lnTo>
                    <a:pt x="320" y="39"/>
                  </a:lnTo>
                  <a:lnTo>
                    <a:pt x="335" y="44"/>
                  </a:lnTo>
                  <a:lnTo>
                    <a:pt x="343" y="49"/>
                  </a:lnTo>
                  <a:lnTo>
                    <a:pt x="349" y="52"/>
                  </a:lnTo>
                  <a:lnTo>
                    <a:pt x="357" y="57"/>
                  </a:lnTo>
                  <a:lnTo>
                    <a:pt x="382" y="76"/>
                  </a:lnTo>
                  <a:lnTo>
                    <a:pt x="385" y="79"/>
                  </a:lnTo>
                  <a:lnTo>
                    <a:pt x="390" y="85"/>
                  </a:lnTo>
                  <a:lnTo>
                    <a:pt x="399" y="95"/>
                  </a:lnTo>
                  <a:lnTo>
                    <a:pt x="403" y="102"/>
                  </a:lnTo>
                  <a:lnTo>
                    <a:pt x="406" y="106"/>
                  </a:lnTo>
                  <a:lnTo>
                    <a:pt x="407" y="111"/>
                  </a:lnTo>
                  <a:lnTo>
                    <a:pt x="412" y="129"/>
                  </a:lnTo>
                  <a:lnTo>
                    <a:pt x="414" y="137"/>
                  </a:lnTo>
                  <a:lnTo>
                    <a:pt x="414" y="147"/>
                  </a:lnTo>
                  <a:lnTo>
                    <a:pt x="407" y="171"/>
                  </a:lnTo>
                  <a:lnTo>
                    <a:pt x="399" y="187"/>
                  </a:lnTo>
                  <a:lnTo>
                    <a:pt x="394" y="192"/>
                  </a:lnTo>
                  <a:lnTo>
                    <a:pt x="390" y="198"/>
                  </a:lnTo>
                  <a:lnTo>
                    <a:pt x="375" y="213"/>
                  </a:lnTo>
                  <a:lnTo>
                    <a:pt x="357" y="227"/>
                  </a:lnTo>
                  <a:lnTo>
                    <a:pt x="349" y="230"/>
                  </a:lnTo>
                  <a:lnTo>
                    <a:pt x="343" y="235"/>
                  </a:lnTo>
                  <a:lnTo>
                    <a:pt x="335" y="238"/>
                  </a:lnTo>
                  <a:lnTo>
                    <a:pt x="327" y="243"/>
                  </a:lnTo>
                  <a:lnTo>
                    <a:pt x="320" y="245"/>
                  </a:lnTo>
                  <a:lnTo>
                    <a:pt x="311" y="248"/>
                  </a:lnTo>
                  <a:lnTo>
                    <a:pt x="303" y="251"/>
                  </a:lnTo>
                  <a:lnTo>
                    <a:pt x="295" y="253"/>
                  </a:lnTo>
                  <a:lnTo>
                    <a:pt x="285" y="256"/>
                  </a:lnTo>
                  <a:lnTo>
                    <a:pt x="256" y="261"/>
                  </a:lnTo>
                  <a:lnTo>
                    <a:pt x="246" y="262"/>
                  </a:lnTo>
                  <a:lnTo>
                    <a:pt x="237" y="262"/>
                  </a:lnTo>
                  <a:lnTo>
                    <a:pt x="225" y="264"/>
                  </a:lnTo>
                  <a:lnTo>
                    <a:pt x="206" y="264"/>
                  </a:lnTo>
                  <a:lnTo>
                    <a:pt x="196" y="262"/>
                  </a:lnTo>
                  <a:lnTo>
                    <a:pt x="185" y="262"/>
                  </a:lnTo>
                  <a:lnTo>
                    <a:pt x="146" y="256"/>
                  </a:lnTo>
                  <a:lnTo>
                    <a:pt x="137" y="253"/>
                  </a:lnTo>
                  <a:lnTo>
                    <a:pt x="129" y="251"/>
                  </a:lnTo>
                  <a:lnTo>
                    <a:pt x="121" y="248"/>
                  </a:lnTo>
                  <a:lnTo>
                    <a:pt x="111" y="245"/>
                  </a:lnTo>
                  <a:lnTo>
                    <a:pt x="105" y="243"/>
                  </a:lnTo>
                  <a:lnTo>
                    <a:pt x="97" y="238"/>
                  </a:lnTo>
                  <a:lnTo>
                    <a:pt x="89" y="235"/>
                  </a:lnTo>
                  <a:lnTo>
                    <a:pt x="82" y="230"/>
                  </a:lnTo>
                  <a:lnTo>
                    <a:pt x="74" y="227"/>
                  </a:lnTo>
                  <a:lnTo>
                    <a:pt x="56" y="214"/>
                  </a:lnTo>
                  <a:lnTo>
                    <a:pt x="51" y="208"/>
                  </a:lnTo>
                  <a:lnTo>
                    <a:pt x="37" y="193"/>
                  </a:lnTo>
                  <a:lnTo>
                    <a:pt x="34" y="188"/>
                  </a:lnTo>
                  <a:lnTo>
                    <a:pt x="29" y="182"/>
                  </a:lnTo>
                  <a:lnTo>
                    <a:pt x="27" y="177"/>
                  </a:lnTo>
                  <a:lnTo>
                    <a:pt x="26" y="171"/>
                  </a:lnTo>
                  <a:lnTo>
                    <a:pt x="23" y="164"/>
                  </a:lnTo>
                  <a:lnTo>
                    <a:pt x="19" y="153"/>
                  </a:lnTo>
                  <a:lnTo>
                    <a:pt x="19" y="142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1" name="Oval 13"/>
            <p:cNvSpPr>
              <a:spLocks noChangeArrowheads="1"/>
            </p:cNvSpPr>
            <p:nvPr/>
          </p:nvSpPr>
          <p:spPr bwMode="auto">
            <a:xfrm>
              <a:off x="4750" y="1741"/>
              <a:ext cx="327" cy="17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2" name="Freeform 14"/>
            <p:cNvSpPr>
              <a:spLocks/>
            </p:cNvSpPr>
            <p:nvPr/>
          </p:nvSpPr>
          <p:spPr bwMode="auto">
            <a:xfrm>
              <a:off x="4741" y="1731"/>
              <a:ext cx="344" cy="196"/>
            </a:xfrm>
            <a:custGeom>
              <a:avLst/>
              <a:gdLst>
                <a:gd name="T0" fmla="*/ 3 w 344"/>
                <a:gd name="T1" fmla="*/ 119 h 196"/>
                <a:gd name="T2" fmla="*/ 11 w 344"/>
                <a:gd name="T3" fmla="*/ 135 h 196"/>
                <a:gd name="T4" fmla="*/ 26 w 344"/>
                <a:gd name="T5" fmla="*/ 151 h 196"/>
                <a:gd name="T6" fmla="*/ 53 w 344"/>
                <a:gd name="T7" fmla="*/ 169 h 196"/>
                <a:gd name="T8" fmla="*/ 71 w 344"/>
                <a:gd name="T9" fmla="*/ 178 h 196"/>
                <a:gd name="T10" fmla="*/ 93 w 344"/>
                <a:gd name="T11" fmla="*/ 185 h 196"/>
                <a:gd name="T12" fmla="*/ 129 w 344"/>
                <a:gd name="T13" fmla="*/ 193 h 196"/>
                <a:gd name="T14" fmla="*/ 162 w 344"/>
                <a:gd name="T15" fmla="*/ 196 h 196"/>
                <a:gd name="T16" fmla="*/ 206 w 344"/>
                <a:gd name="T17" fmla="*/ 194 h 196"/>
                <a:gd name="T18" fmla="*/ 245 w 344"/>
                <a:gd name="T19" fmla="*/ 186 h 196"/>
                <a:gd name="T20" fmla="*/ 272 w 344"/>
                <a:gd name="T21" fmla="*/ 178 h 196"/>
                <a:gd name="T22" fmla="*/ 298 w 344"/>
                <a:gd name="T23" fmla="*/ 166 h 196"/>
                <a:gd name="T24" fmla="*/ 314 w 344"/>
                <a:gd name="T25" fmla="*/ 154 h 196"/>
                <a:gd name="T26" fmla="*/ 335 w 344"/>
                <a:gd name="T27" fmla="*/ 129 h 196"/>
                <a:gd name="T28" fmla="*/ 343 w 344"/>
                <a:gd name="T29" fmla="*/ 112 h 196"/>
                <a:gd name="T30" fmla="*/ 344 w 344"/>
                <a:gd name="T31" fmla="*/ 92 h 196"/>
                <a:gd name="T32" fmla="*/ 341 w 344"/>
                <a:gd name="T33" fmla="*/ 77 h 196"/>
                <a:gd name="T34" fmla="*/ 333 w 344"/>
                <a:gd name="T35" fmla="*/ 63 h 196"/>
                <a:gd name="T36" fmla="*/ 314 w 344"/>
                <a:gd name="T37" fmla="*/ 40 h 196"/>
                <a:gd name="T38" fmla="*/ 286 w 344"/>
                <a:gd name="T39" fmla="*/ 24 h 196"/>
                <a:gd name="T40" fmla="*/ 266 w 344"/>
                <a:gd name="T41" fmla="*/ 14 h 196"/>
                <a:gd name="T42" fmla="*/ 245 w 344"/>
                <a:gd name="T43" fmla="*/ 8 h 196"/>
                <a:gd name="T44" fmla="*/ 222 w 344"/>
                <a:gd name="T45" fmla="*/ 3 h 196"/>
                <a:gd name="T46" fmla="*/ 145 w 344"/>
                <a:gd name="T47" fmla="*/ 0 h 196"/>
                <a:gd name="T48" fmla="*/ 106 w 344"/>
                <a:gd name="T49" fmla="*/ 6 h 196"/>
                <a:gd name="T50" fmla="*/ 77 w 344"/>
                <a:gd name="T51" fmla="*/ 14 h 196"/>
                <a:gd name="T52" fmla="*/ 58 w 344"/>
                <a:gd name="T53" fmla="*/ 24 h 196"/>
                <a:gd name="T54" fmla="*/ 18 w 344"/>
                <a:gd name="T55" fmla="*/ 53 h 196"/>
                <a:gd name="T56" fmla="*/ 8 w 344"/>
                <a:gd name="T57" fmla="*/ 67 h 196"/>
                <a:gd name="T58" fmla="*/ 1 w 344"/>
                <a:gd name="T59" fmla="*/ 80 h 196"/>
                <a:gd name="T60" fmla="*/ 19 w 344"/>
                <a:gd name="T61" fmla="*/ 98 h 196"/>
                <a:gd name="T62" fmla="*/ 22 w 344"/>
                <a:gd name="T63" fmla="*/ 84 h 196"/>
                <a:gd name="T64" fmla="*/ 30 w 344"/>
                <a:gd name="T65" fmla="*/ 71 h 196"/>
                <a:gd name="T66" fmla="*/ 38 w 344"/>
                <a:gd name="T67" fmla="*/ 58 h 196"/>
                <a:gd name="T68" fmla="*/ 71 w 344"/>
                <a:gd name="T69" fmla="*/ 37 h 196"/>
                <a:gd name="T70" fmla="*/ 90 w 344"/>
                <a:gd name="T71" fmla="*/ 32 h 196"/>
                <a:gd name="T72" fmla="*/ 125 w 344"/>
                <a:gd name="T73" fmla="*/ 22 h 196"/>
                <a:gd name="T74" fmla="*/ 195 w 344"/>
                <a:gd name="T75" fmla="*/ 19 h 196"/>
                <a:gd name="T76" fmla="*/ 227 w 344"/>
                <a:gd name="T77" fmla="*/ 24 h 196"/>
                <a:gd name="T78" fmla="*/ 246 w 344"/>
                <a:gd name="T79" fmla="*/ 29 h 196"/>
                <a:gd name="T80" fmla="*/ 266 w 344"/>
                <a:gd name="T81" fmla="*/ 37 h 196"/>
                <a:gd name="T82" fmla="*/ 282 w 344"/>
                <a:gd name="T83" fmla="*/ 43 h 196"/>
                <a:gd name="T84" fmla="*/ 311 w 344"/>
                <a:gd name="T85" fmla="*/ 66 h 196"/>
                <a:gd name="T86" fmla="*/ 319 w 344"/>
                <a:gd name="T87" fmla="*/ 77 h 196"/>
                <a:gd name="T88" fmla="*/ 324 w 344"/>
                <a:gd name="T89" fmla="*/ 85 h 196"/>
                <a:gd name="T90" fmla="*/ 325 w 344"/>
                <a:gd name="T91" fmla="*/ 101 h 196"/>
                <a:gd name="T92" fmla="*/ 322 w 344"/>
                <a:gd name="T93" fmla="*/ 112 h 196"/>
                <a:gd name="T94" fmla="*/ 317 w 344"/>
                <a:gd name="T95" fmla="*/ 124 h 196"/>
                <a:gd name="T96" fmla="*/ 304 w 344"/>
                <a:gd name="T97" fmla="*/ 135 h 196"/>
                <a:gd name="T98" fmla="*/ 288 w 344"/>
                <a:gd name="T99" fmla="*/ 149 h 196"/>
                <a:gd name="T100" fmla="*/ 266 w 344"/>
                <a:gd name="T101" fmla="*/ 159 h 196"/>
                <a:gd name="T102" fmla="*/ 241 w 344"/>
                <a:gd name="T103" fmla="*/ 167 h 196"/>
                <a:gd name="T104" fmla="*/ 203 w 344"/>
                <a:gd name="T105" fmla="*/ 175 h 196"/>
                <a:gd name="T106" fmla="*/ 166 w 344"/>
                <a:gd name="T107" fmla="*/ 177 h 196"/>
                <a:gd name="T108" fmla="*/ 132 w 344"/>
                <a:gd name="T109" fmla="*/ 174 h 196"/>
                <a:gd name="T110" fmla="*/ 96 w 344"/>
                <a:gd name="T111" fmla="*/ 166 h 196"/>
                <a:gd name="T112" fmla="*/ 77 w 344"/>
                <a:gd name="T113" fmla="*/ 159 h 196"/>
                <a:gd name="T114" fmla="*/ 59 w 344"/>
                <a:gd name="T115" fmla="*/ 153 h 196"/>
                <a:gd name="T116" fmla="*/ 37 w 344"/>
                <a:gd name="T117" fmla="*/ 133 h 196"/>
                <a:gd name="T118" fmla="*/ 24 w 344"/>
                <a:gd name="T119" fmla="*/ 116 h 196"/>
                <a:gd name="T120" fmla="*/ 19 w 344"/>
                <a:gd name="T121" fmla="*/ 98 h 1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4"/>
                <a:gd name="T184" fmla="*/ 0 h 196"/>
                <a:gd name="T185" fmla="*/ 344 w 344"/>
                <a:gd name="T186" fmla="*/ 196 h 1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4" h="196">
                  <a:moveTo>
                    <a:pt x="0" y="98"/>
                  </a:moveTo>
                  <a:lnTo>
                    <a:pt x="0" y="108"/>
                  </a:lnTo>
                  <a:lnTo>
                    <a:pt x="3" y="119"/>
                  </a:lnTo>
                  <a:lnTo>
                    <a:pt x="5" y="122"/>
                  </a:lnTo>
                  <a:lnTo>
                    <a:pt x="8" y="129"/>
                  </a:lnTo>
                  <a:lnTo>
                    <a:pt x="11" y="135"/>
                  </a:lnTo>
                  <a:lnTo>
                    <a:pt x="18" y="141"/>
                  </a:lnTo>
                  <a:lnTo>
                    <a:pt x="21" y="146"/>
                  </a:lnTo>
                  <a:lnTo>
                    <a:pt x="26" y="151"/>
                  </a:lnTo>
                  <a:lnTo>
                    <a:pt x="35" y="158"/>
                  </a:lnTo>
                  <a:lnTo>
                    <a:pt x="40" y="162"/>
                  </a:lnTo>
                  <a:lnTo>
                    <a:pt x="53" y="169"/>
                  </a:lnTo>
                  <a:lnTo>
                    <a:pt x="59" y="170"/>
                  </a:lnTo>
                  <a:lnTo>
                    <a:pt x="63" y="174"/>
                  </a:lnTo>
                  <a:lnTo>
                    <a:pt x="71" y="178"/>
                  </a:lnTo>
                  <a:lnTo>
                    <a:pt x="77" y="180"/>
                  </a:lnTo>
                  <a:lnTo>
                    <a:pt x="84" y="183"/>
                  </a:lnTo>
                  <a:lnTo>
                    <a:pt x="93" y="185"/>
                  </a:lnTo>
                  <a:lnTo>
                    <a:pt x="106" y="188"/>
                  </a:lnTo>
                  <a:lnTo>
                    <a:pt x="122" y="191"/>
                  </a:lnTo>
                  <a:lnTo>
                    <a:pt x="129" y="193"/>
                  </a:lnTo>
                  <a:lnTo>
                    <a:pt x="137" y="194"/>
                  </a:lnTo>
                  <a:lnTo>
                    <a:pt x="153" y="194"/>
                  </a:lnTo>
                  <a:lnTo>
                    <a:pt x="162" y="196"/>
                  </a:lnTo>
                  <a:lnTo>
                    <a:pt x="182" y="196"/>
                  </a:lnTo>
                  <a:lnTo>
                    <a:pt x="190" y="194"/>
                  </a:lnTo>
                  <a:lnTo>
                    <a:pt x="206" y="194"/>
                  </a:lnTo>
                  <a:lnTo>
                    <a:pt x="230" y="190"/>
                  </a:lnTo>
                  <a:lnTo>
                    <a:pt x="237" y="188"/>
                  </a:lnTo>
                  <a:lnTo>
                    <a:pt x="245" y="186"/>
                  </a:lnTo>
                  <a:lnTo>
                    <a:pt x="259" y="183"/>
                  </a:lnTo>
                  <a:lnTo>
                    <a:pt x="266" y="180"/>
                  </a:lnTo>
                  <a:lnTo>
                    <a:pt x="272" y="178"/>
                  </a:lnTo>
                  <a:lnTo>
                    <a:pt x="285" y="172"/>
                  </a:lnTo>
                  <a:lnTo>
                    <a:pt x="290" y="170"/>
                  </a:lnTo>
                  <a:lnTo>
                    <a:pt x="298" y="166"/>
                  </a:lnTo>
                  <a:lnTo>
                    <a:pt x="304" y="162"/>
                  </a:lnTo>
                  <a:lnTo>
                    <a:pt x="309" y="158"/>
                  </a:lnTo>
                  <a:lnTo>
                    <a:pt x="314" y="154"/>
                  </a:lnTo>
                  <a:lnTo>
                    <a:pt x="327" y="141"/>
                  </a:lnTo>
                  <a:lnTo>
                    <a:pt x="333" y="133"/>
                  </a:lnTo>
                  <a:lnTo>
                    <a:pt x="335" y="129"/>
                  </a:lnTo>
                  <a:lnTo>
                    <a:pt x="338" y="124"/>
                  </a:lnTo>
                  <a:lnTo>
                    <a:pt x="341" y="119"/>
                  </a:lnTo>
                  <a:lnTo>
                    <a:pt x="343" y="112"/>
                  </a:lnTo>
                  <a:lnTo>
                    <a:pt x="343" y="108"/>
                  </a:lnTo>
                  <a:lnTo>
                    <a:pt x="344" y="104"/>
                  </a:lnTo>
                  <a:lnTo>
                    <a:pt x="344" y="92"/>
                  </a:lnTo>
                  <a:lnTo>
                    <a:pt x="343" y="87"/>
                  </a:lnTo>
                  <a:lnTo>
                    <a:pt x="343" y="82"/>
                  </a:lnTo>
                  <a:lnTo>
                    <a:pt x="341" y="77"/>
                  </a:lnTo>
                  <a:lnTo>
                    <a:pt x="338" y="71"/>
                  </a:lnTo>
                  <a:lnTo>
                    <a:pt x="335" y="67"/>
                  </a:lnTo>
                  <a:lnTo>
                    <a:pt x="333" y="63"/>
                  </a:lnTo>
                  <a:lnTo>
                    <a:pt x="330" y="58"/>
                  </a:lnTo>
                  <a:lnTo>
                    <a:pt x="327" y="53"/>
                  </a:lnTo>
                  <a:lnTo>
                    <a:pt x="314" y="40"/>
                  </a:lnTo>
                  <a:lnTo>
                    <a:pt x="298" y="30"/>
                  </a:lnTo>
                  <a:lnTo>
                    <a:pt x="291" y="27"/>
                  </a:lnTo>
                  <a:lnTo>
                    <a:pt x="286" y="24"/>
                  </a:lnTo>
                  <a:lnTo>
                    <a:pt x="278" y="19"/>
                  </a:lnTo>
                  <a:lnTo>
                    <a:pt x="272" y="18"/>
                  </a:lnTo>
                  <a:lnTo>
                    <a:pt x="266" y="14"/>
                  </a:lnTo>
                  <a:lnTo>
                    <a:pt x="259" y="13"/>
                  </a:lnTo>
                  <a:lnTo>
                    <a:pt x="253" y="10"/>
                  </a:lnTo>
                  <a:lnTo>
                    <a:pt x="245" y="8"/>
                  </a:lnTo>
                  <a:lnTo>
                    <a:pt x="237" y="6"/>
                  </a:lnTo>
                  <a:lnTo>
                    <a:pt x="230" y="5"/>
                  </a:lnTo>
                  <a:lnTo>
                    <a:pt x="222" y="3"/>
                  </a:lnTo>
                  <a:lnTo>
                    <a:pt x="214" y="3"/>
                  </a:lnTo>
                  <a:lnTo>
                    <a:pt x="198" y="0"/>
                  </a:lnTo>
                  <a:lnTo>
                    <a:pt x="145" y="0"/>
                  </a:lnTo>
                  <a:lnTo>
                    <a:pt x="129" y="3"/>
                  </a:lnTo>
                  <a:lnTo>
                    <a:pt x="122" y="3"/>
                  </a:lnTo>
                  <a:lnTo>
                    <a:pt x="106" y="6"/>
                  </a:lnTo>
                  <a:lnTo>
                    <a:pt x="92" y="10"/>
                  </a:lnTo>
                  <a:lnTo>
                    <a:pt x="84" y="13"/>
                  </a:lnTo>
                  <a:lnTo>
                    <a:pt x="77" y="14"/>
                  </a:lnTo>
                  <a:lnTo>
                    <a:pt x="71" y="18"/>
                  </a:lnTo>
                  <a:lnTo>
                    <a:pt x="64" y="21"/>
                  </a:lnTo>
                  <a:lnTo>
                    <a:pt x="58" y="24"/>
                  </a:lnTo>
                  <a:lnTo>
                    <a:pt x="51" y="27"/>
                  </a:lnTo>
                  <a:lnTo>
                    <a:pt x="26" y="45"/>
                  </a:lnTo>
                  <a:lnTo>
                    <a:pt x="18" y="53"/>
                  </a:lnTo>
                  <a:lnTo>
                    <a:pt x="14" y="58"/>
                  </a:lnTo>
                  <a:lnTo>
                    <a:pt x="11" y="61"/>
                  </a:lnTo>
                  <a:lnTo>
                    <a:pt x="8" y="67"/>
                  </a:lnTo>
                  <a:lnTo>
                    <a:pt x="5" y="72"/>
                  </a:lnTo>
                  <a:lnTo>
                    <a:pt x="3" y="77"/>
                  </a:lnTo>
                  <a:lnTo>
                    <a:pt x="1" y="80"/>
                  </a:lnTo>
                  <a:lnTo>
                    <a:pt x="0" y="87"/>
                  </a:lnTo>
                  <a:lnTo>
                    <a:pt x="0" y="98"/>
                  </a:lnTo>
                  <a:lnTo>
                    <a:pt x="19" y="98"/>
                  </a:lnTo>
                  <a:lnTo>
                    <a:pt x="19" y="90"/>
                  </a:lnTo>
                  <a:lnTo>
                    <a:pt x="21" y="87"/>
                  </a:lnTo>
                  <a:lnTo>
                    <a:pt x="22" y="84"/>
                  </a:lnTo>
                  <a:lnTo>
                    <a:pt x="24" y="79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4" y="66"/>
                  </a:lnTo>
                  <a:lnTo>
                    <a:pt x="37" y="63"/>
                  </a:lnTo>
                  <a:lnTo>
                    <a:pt x="38" y="58"/>
                  </a:lnTo>
                  <a:lnTo>
                    <a:pt x="61" y="43"/>
                  </a:lnTo>
                  <a:lnTo>
                    <a:pt x="67" y="40"/>
                  </a:lnTo>
                  <a:lnTo>
                    <a:pt x="71" y="37"/>
                  </a:lnTo>
                  <a:lnTo>
                    <a:pt x="77" y="37"/>
                  </a:lnTo>
                  <a:lnTo>
                    <a:pt x="84" y="34"/>
                  </a:lnTo>
                  <a:lnTo>
                    <a:pt x="90" y="32"/>
                  </a:lnTo>
                  <a:lnTo>
                    <a:pt x="98" y="29"/>
                  </a:lnTo>
                  <a:lnTo>
                    <a:pt x="109" y="26"/>
                  </a:lnTo>
                  <a:lnTo>
                    <a:pt x="125" y="22"/>
                  </a:lnTo>
                  <a:lnTo>
                    <a:pt x="132" y="22"/>
                  </a:lnTo>
                  <a:lnTo>
                    <a:pt x="148" y="19"/>
                  </a:lnTo>
                  <a:lnTo>
                    <a:pt x="195" y="19"/>
                  </a:lnTo>
                  <a:lnTo>
                    <a:pt x="211" y="22"/>
                  </a:lnTo>
                  <a:lnTo>
                    <a:pt x="219" y="22"/>
                  </a:lnTo>
                  <a:lnTo>
                    <a:pt x="227" y="24"/>
                  </a:lnTo>
                  <a:lnTo>
                    <a:pt x="233" y="26"/>
                  </a:lnTo>
                  <a:lnTo>
                    <a:pt x="241" y="27"/>
                  </a:lnTo>
                  <a:lnTo>
                    <a:pt x="246" y="29"/>
                  </a:lnTo>
                  <a:lnTo>
                    <a:pt x="253" y="32"/>
                  </a:lnTo>
                  <a:lnTo>
                    <a:pt x="259" y="34"/>
                  </a:lnTo>
                  <a:lnTo>
                    <a:pt x="266" y="37"/>
                  </a:lnTo>
                  <a:lnTo>
                    <a:pt x="272" y="38"/>
                  </a:lnTo>
                  <a:lnTo>
                    <a:pt x="277" y="40"/>
                  </a:lnTo>
                  <a:lnTo>
                    <a:pt x="282" y="43"/>
                  </a:lnTo>
                  <a:lnTo>
                    <a:pt x="288" y="47"/>
                  </a:lnTo>
                  <a:lnTo>
                    <a:pt x="301" y="56"/>
                  </a:lnTo>
                  <a:lnTo>
                    <a:pt x="311" y="66"/>
                  </a:lnTo>
                  <a:lnTo>
                    <a:pt x="314" y="71"/>
                  </a:lnTo>
                  <a:lnTo>
                    <a:pt x="317" y="72"/>
                  </a:lnTo>
                  <a:lnTo>
                    <a:pt x="319" y="77"/>
                  </a:lnTo>
                  <a:lnTo>
                    <a:pt x="322" y="80"/>
                  </a:lnTo>
                  <a:lnTo>
                    <a:pt x="322" y="84"/>
                  </a:lnTo>
                  <a:lnTo>
                    <a:pt x="324" y="85"/>
                  </a:lnTo>
                  <a:lnTo>
                    <a:pt x="324" y="90"/>
                  </a:lnTo>
                  <a:lnTo>
                    <a:pt x="325" y="95"/>
                  </a:lnTo>
                  <a:lnTo>
                    <a:pt x="325" y="101"/>
                  </a:lnTo>
                  <a:lnTo>
                    <a:pt x="324" y="104"/>
                  </a:lnTo>
                  <a:lnTo>
                    <a:pt x="324" y="109"/>
                  </a:lnTo>
                  <a:lnTo>
                    <a:pt x="322" y="112"/>
                  </a:lnTo>
                  <a:lnTo>
                    <a:pt x="322" y="114"/>
                  </a:lnTo>
                  <a:lnTo>
                    <a:pt x="319" y="119"/>
                  </a:lnTo>
                  <a:lnTo>
                    <a:pt x="317" y="124"/>
                  </a:lnTo>
                  <a:lnTo>
                    <a:pt x="311" y="129"/>
                  </a:lnTo>
                  <a:lnTo>
                    <a:pt x="309" y="133"/>
                  </a:lnTo>
                  <a:lnTo>
                    <a:pt x="304" y="135"/>
                  </a:lnTo>
                  <a:lnTo>
                    <a:pt x="301" y="138"/>
                  </a:lnTo>
                  <a:lnTo>
                    <a:pt x="296" y="141"/>
                  </a:lnTo>
                  <a:lnTo>
                    <a:pt x="288" y="149"/>
                  </a:lnTo>
                  <a:lnTo>
                    <a:pt x="283" y="151"/>
                  </a:lnTo>
                  <a:lnTo>
                    <a:pt x="278" y="153"/>
                  </a:lnTo>
                  <a:lnTo>
                    <a:pt x="266" y="159"/>
                  </a:lnTo>
                  <a:lnTo>
                    <a:pt x="259" y="161"/>
                  </a:lnTo>
                  <a:lnTo>
                    <a:pt x="253" y="164"/>
                  </a:lnTo>
                  <a:lnTo>
                    <a:pt x="241" y="167"/>
                  </a:lnTo>
                  <a:lnTo>
                    <a:pt x="233" y="169"/>
                  </a:lnTo>
                  <a:lnTo>
                    <a:pt x="227" y="170"/>
                  </a:lnTo>
                  <a:lnTo>
                    <a:pt x="203" y="175"/>
                  </a:lnTo>
                  <a:lnTo>
                    <a:pt x="187" y="175"/>
                  </a:lnTo>
                  <a:lnTo>
                    <a:pt x="179" y="177"/>
                  </a:lnTo>
                  <a:lnTo>
                    <a:pt x="166" y="177"/>
                  </a:lnTo>
                  <a:lnTo>
                    <a:pt x="156" y="175"/>
                  </a:lnTo>
                  <a:lnTo>
                    <a:pt x="140" y="175"/>
                  </a:lnTo>
                  <a:lnTo>
                    <a:pt x="132" y="174"/>
                  </a:lnTo>
                  <a:lnTo>
                    <a:pt x="125" y="172"/>
                  </a:lnTo>
                  <a:lnTo>
                    <a:pt x="109" y="169"/>
                  </a:lnTo>
                  <a:lnTo>
                    <a:pt x="96" y="166"/>
                  </a:lnTo>
                  <a:lnTo>
                    <a:pt x="90" y="164"/>
                  </a:lnTo>
                  <a:lnTo>
                    <a:pt x="84" y="161"/>
                  </a:lnTo>
                  <a:lnTo>
                    <a:pt x="77" y="159"/>
                  </a:lnTo>
                  <a:lnTo>
                    <a:pt x="72" y="158"/>
                  </a:lnTo>
                  <a:lnTo>
                    <a:pt x="66" y="154"/>
                  </a:lnTo>
                  <a:lnTo>
                    <a:pt x="59" y="153"/>
                  </a:lnTo>
                  <a:lnTo>
                    <a:pt x="48" y="141"/>
                  </a:lnTo>
                  <a:lnTo>
                    <a:pt x="38" y="135"/>
                  </a:lnTo>
                  <a:lnTo>
                    <a:pt x="37" y="133"/>
                  </a:lnTo>
                  <a:lnTo>
                    <a:pt x="34" y="129"/>
                  </a:lnTo>
                  <a:lnTo>
                    <a:pt x="24" y="119"/>
                  </a:lnTo>
                  <a:lnTo>
                    <a:pt x="24" y="116"/>
                  </a:lnTo>
                  <a:lnTo>
                    <a:pt x="22" y="112"/>
                  </a:lnTo>
                  <a:lnTo>
                    <a:pt x="19" y="104"/>
                  </a:lnTo>
                  <a:lnTo>
                    <a:pt x="19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3" name="Freeform 15"/>
            <p:cNvSpPr>
              <a:spLocks/>
            </p:cNvSpPr>
            <p:nvPr/>
          </p:nvSpPr>
          <p:spPr bwMode="auto">
            <a:xfrm>
              <a:off x="4287" y="2249"/>
              <a:ext cx="1240" cy="159"/>
            </a:xfrm>
            <a:custGeom>
              <a:avLst/>
              <a:gdLst>
                <a:gd name="T0" fmla="*/ 1240 w 1240"/>
                <a:gd name="T1" fmla="*/ 0 h 159"/>
                <a:gd name="T2" fmla="*/ 1240 w 1240"/>
                <a:gd name="T3" fmla="*/ 159 h 159"/>
                <a:gd name="T4" fmla="*/ 1056 w 1240"/>
                <a:gd name="T5" fmla="*/ 159 h 159"/>
                <a:gd name="T6" fmla="*/ 1056 w 1240"/>
                <a:gd name="T7" fmla="*/ 103 h 159"/>
                <a:gd name="T8" fmla="*/ 183 w 1240"/>
                <a:gd name="T9" fmla="*/ 103 h 159"/>
                <a:gd name="T10" fmla="*/ 183 w 1240"/>
                <a:gd name="T11" fmla="*/ 159 h 159"/>
                <a:gd name="T12" fmla="*/ 0 w 1240"/>
                <a:gd name="T13" fmla="*/ 159 h 159"/>
                <a:gd name="T14" fmla="*/ 0 w 1240"/>
                <a:gd name="T15" fmla="*/ 0 h 159"/>
                <a:gd name="T16" fmla="*/ 3 w 1240"/>
                <a:gd name="T17" fmla="*/ 0 h 159"/>
                <a:gd name="T18" fmla="*/ 1240 w 1240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40"/>
                <a:gd name="T31" fmla="*/ 0 h 159"/>
                <a:gd name="T32" fmla="*/ 1240 w 1240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40" h="159">
                  <a:moveTo>
                    <a:pt x="1240" y="0"/>
                  </a:moveTo>
                  <a:lnTo>
                    <a:pt x="1240" y="159"/>
                  </a:lnTo>
                  <a:lnTo>
                    <a:pt x="1056" y="159"/>
                  </a:lnTo>
                  <a:lnTo>
                    <a:pt x="1056" y="103"/>
                  </a:lnTo>
                  <a:lnTo>
                    <a:pt x="183" y="103"/>
                  </a:lnTo>
                  <a:lnTo>
                    <a:pt x="183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3" y="0"/>
                  </a:lnTo>
                  <a:lnTo>
                    <a:pt x="124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4" name="Freeform 16"/>
            <p:cNvSpPr>
              <a:spLocks/>
            </p:cNvSpPr>
            <p:nvPr/>
          </p:nvSpPr>
          <p:spPr bwMode="auto">
            <a:xfrm>
              <a:off x="4277" y="2239"/>
              <a:ext cx="1259" cy="179"/>
            </a:xfrm>
            <a:custGeom>
              <a:avLst/>
              <a:gdLst>
                <a:gd name="T0" fmla="*/ 1250 w 1259"/>
                <a:gd name="T1" fmla="*/ 19 h 179"/>
                <a:gd name="T2" fmla="*/ 1240 w 1259"/>
                <a:gd name="T3" fmla="*/ 10 h 179"/>
                <a:gd name="T4" fmla="*/ 1240 w 1259"/>
                <a:gd name="T5" fmla="*/ 169 h 179"/>
                <a:gd name="T6" fmla="*/ 1250 w 1259"/>
                <a:gd name="T7" fmla="*/ 159 h 179"/>
                <a:gd name="T8" fmla="*/ 1066 w 1259"/>
                <a:gd name="T9" fmla="*/ 159 h 179"/>
                <a:gd name="T10" fmla="*/ 1076 w 1259"/>
                <a:gd name="T11" fmla="*/ 169 h 179"/>
                <a:gd name="T12" fmla="*/ 1076 w 1259"/>
                <a:gd name="T13" fmla="*/ 109 h 179"/>
                <a:gd name="T14" fmla="*/ 1069 w 1259"/>
                <a:gd name="T15" fmla="*/ 103 h 179"/>
                <a:gd name="T16" fmla="*/ 190 w 1259"/>
                <a:gd name="T17" fmla="*/ 103 h 179"/>
                <a:gd name="T18" fmla="*/ 184 w 1259"/>
                <a:gd name="T19" fmla="*/ 109 h 179"/>
                <a:gd name="T20" fmla="*/ 184 w 1259"/>
                <a:gd name="T21" fmla="*/ 169 h 179"/>
                <a:gd name="T22" fmla="*/ 193 w 1259"/>
                <a:gd name="T23" fmla="*/ 159 h 179"/>
                <a:gd name="T24" fmla="*/ 10 w 1259"/>
                <a:gd name="T25" fmla="*/ 159 h 179"/>
                <a:gd name="T26" fmla="*/ 19 w 1259"/>
                <a:gd name="T27" fmla="*/ 169 h 179"/>
                <a:gd name="T28" fmla="*/ 19 w 1259"/>
                <a:gd name="T29" fmla="*/ 10 h 179"/>
                <a:gd name="T30" fmla="*/ 10 w 1259"/>
                <a:gd name="T31" fmla="*/ 19 h 179"/>
                <a:gd name="T32" fmla="*/ 1250 w 1259"/>
                <a:gd name="T33" fmla="*/ 19 h 179"/>
                <a:gd name="T34" fmla="*/ 1250 w 1259"/>
                <a:gd name="T35" fmla="*/ 0 h 179"/>
                <a:gd name="T36" fmla="*/ 10 w 1259"/>
                <a:gd name="T37" fmla="*/ 0 h 179"/>
                <a:gd name="T38" fmla="*/ 6 w 1259"/>
                <a:gd name="T39" fmla="*/ 0 h 179"/>
                <a:gd name="T40" fmla="*/ 0 w 1259"/>
                <a:gd name="T41" fmla="*/ 7 h 179"/>
                <a:gd name="T42" fmla="*/ 0 w 1259"/>
                <a:gd name="T43" fmla="*/ 172 h 179"/>
                <a:gd name="T44" fmla="*/ 6 w 1259"/>
                <a:gd name="T45" fmla="*/ 179 h 179"/>
                <a:gd name="T46" fmla="*/ 197 w 1259"/>
                <a:gd name="T47" fmla="*/ 179 h 179"/>
                <a:gd name="T48" fmla="*/ 203 w 1259"/>
                <a:gd name="T49" fmla="*/ 172 h 179"/>
                <a:gd name="T50" fmla="*/ 203 w 1259"/>
                <a:gd name="T51" fmla="*/ 113 h 179"/>
                <a:gd name="T52" fmla="*/ 193 w 1259"/>
                <a:gd name="T53" fmla="*/ 122 h 179"/>
                <a:gd name="T54" fmla="*/ 1066 w 1259"/>
                <a:gd name="T55" fmla="*/ 122 h 179"/>
                <a:gd name="T56" fmla="*/ 1056 w 1259"/>
                <a:gd name="T57" fmla="*/ 113 h 179"/>
                <a:gd name="T58" fmla="*/ 1056 w 1259"/>
                <a:gd name="T59" fmla="*/ 172 h 179"/>
                <a:gd name="T60" fmla="*/ 1063 w 1259"/>
                <a:gd name="T61" fmla="*/ 179 h 179"/>
                <a:gd name="T62" fmla="*/ 1253 w 1259"/>
                <a:gd name="T63" fmla="*/ 179 h 179"/>
                <a:gd name="T64" fmla="*/ 1259 w 1259"/>
                <a:gd name="T65" fmla="*/ 172 h 179"/>
                <a:gd name="T66" fmla="*/ 1259 w 1259"/>
                <a:gd name="T67" fmla="*/ 7 h 179"/>
                <a:gd name="T68" fmla="*/ 1253 w 1259"/>
                <a:gd name="T69" fmla="*/ 0 h 179"/>
                <a:gd name="T70" fmla="*/ 1250 w 1259"/>
                <a:gd name="T71" fmla="*/ 0 h 179"/>
                <a:gd name="T72" fmla="*/ 1250 w 1259"/>
                <a:gd name="T73" fmla="*/ 19 h 1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59"/>
                <a:gd name="T112" fmla="*/ 0 h 179"/>
                <a:gd name="T113" fmla="*/ 1259 w 1259"/>
                <a:gd name="T114" fmla="*/ 179 h 17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59" h="179">
                  <a:moveTo>
                    <a:pt x="1250" y="19"/>
                  </a:moveTo>
                  <a:lnTo>
                    <a:pt x="1240" y="10"/>
                  </a:lnTo>
                  <a:lnTo>
                    <a:pt x="1240" y="169"/>
                  </a:lnTo>
                  <a:lnTo>
                    <a:pt x="1250" y="159"/>
                  </a:lnTo>
                  <a:lnTo>
                    <a:pt x="1066" y="159"/>
                  </a:lnTo>
                  <a:lnTo>
                    <a:pt x="1076" y="169"/>
                  </a:lnTo>
                  <a:lnTo>
                    <a:pt x="1076" y="109"/>
                  </a:lnTo>
                  <a:lnTo>
                    <a:pt x="1069" y="103"/>
                  </a:lnTo>
                  <a:lnTo>
                    <a:pt x="190" y="103"/>
                  </a:lnTo>
                  <a:lnTo>
                    <a:pt x="184" y="109"/>
                  </a:lnTo>
                  <a:lnTo>
                    <a:pt x="184" y="169"/>
                  </a:lnTo>
                  <a:lnTo>
                    <a:pt x="193" y="159"/>
                  </a:lnTo>
                  <a:lnTo>
                    <a:pt x="10" y="159"/>
                  </a:lnTo>
                  <a:lnTo>
                    <a:pt x="19" y="169"/>
                  </a:lnTo>
                  <a:lnTo>
                    <a:pt x="19" y="10"/>
                  </a:lnTo>
                  <a:lnTo>
                    <a:pt x="10" y="19"/>
                  </a:lnTo>
                  <a:lnTo>
                    <a:pt x="1250" y="19"/>
                  </a:lnTo>
                  <a:lnTo>
                    <a:pt x="125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72"/>
                  </a:lnTo>
                  <a:lnTo>
                    <a:pt x="6" y="179"/>
                  </a:lnTo>
                  <a:lnTo>
                    <a:pt x="197" y="179"/>
                  </a:lnTo>
                  <a:lnTo>
                    <a:pt x="203" y="172"/>
                  </a:lnTo>
                  <a:lnTo>
                    <a:pt x="203" y="113"/>
                  </a:lnTo>
                  <a:lnTo>
                    <a:pt x="193" y="122"/>
                  </a:lnTo>
                  <a:lnTo>
                    <a:pt x="1066" y="122"/>
                  </a:lnTo>
                  <a:lnTo>
                    <a:pt x="1056" y="113"/>
                  </a:lnTo>
                  <a:lnTo>
                    <a:pt x="1056" y="172"/>
                  </a:lnTo>
                  <a:lnTo>
                    <a:pt x="1063" y="179"/>
                  </a:lnTo>
                  <a:lnTo>
                    <a:pt x="1253" y="179"/>
                  </a:lnTo>
                  <a:lnTo>
                    <a:pt x="1259" y="172"/>
                  </a:lnTo>
                  <a:lnTo>
                    <a:pt x="1259" y="7"/>
                  </a:lnTo>
                  <a:lnTo>
                    <a:pt x="1253" y="0"/>
                  </a:lnTo>
                  <a:lnTo>
                    <a:pt x="1250" y="0"/>
                  </a:lnTo>
                  <a:lnTo>
                    <a:pt x="125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5" name="Freeform 17"/>
            <p:cNvSpPr>
              <a:spLocks/>
            </p:cNvSpPr>
            <p:nvPr/>
          </p:nvSpPr>
          <p:spPr bwMode="auto">
            <a:xfrm>
              <a:off x="5517" y="3619"/>
              <a:ext cx="19" cy="179"/>
            </a:xfrm>
            <a:custGeom>
              <a:avLst/>
              <a:gdLst>
                <a:gd name="T0" fmla="*/ 0 w 19"/>
                <a:gd name="T1" fmla="*/ 169 h 179"/>
                <a:gd name="T2" fmla="*/ 0 w 19"/>
                <a:gd name="T3" fmla="*/ 172 h 179"/>
                <a:gd name="T4" fmla="*/ 6 w 19"/>
                <a:gd name="T5" fmla="*/ 179 h 179"/>
                <a:gd name="T6" fmla="*/ 13 w 19"/>
                <a:gd name="T7" fmla="*/ 179 h 179"/>
                <a:gd name="T8" fmla="*/ 19 w 19"/>
                <a:gd name="T9" fmla="*/ 172 h 179"/>
                <a:gd name="T10" fmla="*/ 19 w 19"/>
                <a:gd name="T11" fmla="*/ 6 h 179"/>
                <a:gd name="T12" fmla="*/ 13 w 19"/>
                <a:gd name="T13" fmla="*/ 0 h 179"/>
                <a:gd name="T14" fmla="*/ 6 w 19"/>
                <a:gd name="T15" fmla="*/ 0 h 179"/>
                <a:gd name="T16" fmla="*/ 0 w 19"/>
                <a:gd name="T17" fmla="*/ 6 h 179"/>
                <a:gd name="T18" fmla="*/ 0 w 19"/>
                <a:gd name="T19" fmla="*/ 10 h 179"/>
                <a:gd name="T20" fmla="*/ 0 w 19"/>
                <a:gd name="T21" fmla="*/ 169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79"/>
                <a:gd name="T35" fmla="*/ 19 w 19"/>
                <a:gd name="T36" fmla="*/ 179 h 1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79">
                  <a:moveTo>
                    <a:pt x="0" y="169"/>
                  </a:moveTo>
                  <a:lnTo>
                    <a:pt x="0" y="172"/>
                  </a:lnTo>
                  <a:lnTo>
                    <a:pt x="6" y="179"/>
                  </a:lnTo>
                  <a:lnTo>
                    <a:pt x="13" y="179"/>
                  </a:lnTo>
                  <a:lnTo>
                    <a:pt x="19" y="17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6" name="Freeform 18"/>
            <p:cNvSpPr>
              <a:spLocks/>
            </p:cNvSpPr>
            <p:nvPr/>
          </p:nvSpPr>
          <p:spPr bwMode="auto">
            <a:xfrm>
              <a:off x="5333" y="3619"/>
              <a:ext cx="203" cy="19"/>
            </a:xfrm>
            <a:custGeom>
              <a:avLst/>
              <a:gdLst>
                <a:gd name="T0" fmla="*/ 194 w 203"/>
                <a:gd name="T1" fmla="*/ 19 h 19"/>
                <a:gd name="T2" fmla="*/ 197 w 203"/>
                <a:gd name="T3" fmla="*/ 19 h 19"/>
                <a:gd name="T4" fmla="*/ 203 w 203"/>
                <a:gd name="T5" fmla="*/ 13 h 19"/>
                <a:gd name="T6" fmla="*/ 203 w 203"/>
                <a:gd name="T7" fmla="*/ 6 h 19"/>
                <a:gd name="T8" fmla="*/ 197 w 203"/>
                <a:gd name="T9" fmla="*/ 0 h 19"/>
                <a:gd name="T10" fmla="*/ 7 w 203"/>
                <a:gd name="T11" fmla="*/ 0 h 19"/>
                <a:gd name="T12" fmla="*/ 0 w 203"/>
                <a:gd name="T13" fmla="*/ 6 h 19"/>
                <a:gd name="T14" fmla="*/ 0 w 203"/>
                <a:gd name="T15" fmla="*/ 13 h 19"/>
                <a:gd name="T16" fmla="*/ 7 w 203"/>
                <a:gd name="T17" fmla="*/ 19 h 19"/>
                <a:gd name="T18" fmla="*/ 10 w 203"/>
                <a:gd name="T19" fmla="*/ 19 h 19"/>
                <a:gd name="T20" fmla="*/ 194 w 203"/>
                <a:gd name="T21" fmla="*/ 19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3"/>
                <a:gd name="T34" fmla="*/ 0 h 19"/>
                <a:gd name="T35" fmla="*/ 203 w 203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3" h="19">
                  <a:moveTo>
                    <a:pt x="194" y="19"/>
                  </a:moveTo>
                  <a:lnTo>
                    <a:pt x="197" y="19"/>
                  </a:lnTo>
                  <a:lnTo>
                    <a:pt x="203" y="13"/>
                  </a:lnTo>
                  <a:lnTo>
                    <a:pt x="203" y="6"/>
                  </a:lnTo>
                  <a:lnTo>
                    <a:pt x="197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94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7" name="Freeform 19"/>
            <p:cNvSpPr>
              <a:spLocks/>
            </p:cNvSpPr>
            <p:nvPr/>
          </p:nvSpPr>
          <p:spPr bwMode="auto">
            <a:xfrm>
              <a:off x="4277" y="3619"/>
              <a:ext cx="203" cy="19"/>
            </a:xfrm>
            <a:custGeom>
              <a:avLst/>
              <a:gdLst>
                <a:gd name="T0" fmla="*/ 193 w 203"/>
                <a:gd name="T1" fmla="*/ 19 h 19"/>
                <a:gd name="T2" fmla="*/ 197 w 203"/>
                <a:gd name="T3" fmla="*/ 19 h 19"/>
                <a:gd name="T4" fmla="*/ 203 w 203"/>
                <a:gd name="T5" fmla="*/ 13 h 19"/>
                <a:gd name="T6" fmla="*/ 203 w 203"/>
                <a:gd name="T7" fmla="*/ 6 h 19"/>
                <a:gd name="T8" fmla="*/ 197 w 203"/>
                <a:gd name="T9" fmla="*/ 0 h 19"/>
                <a:gd name="T10" fmla="*/ 6 w 203"/>
                <a:gd name="T11" fmla="*/ 0 h 19"/>
                <a:gd name="T12" fmla="*/ 0 w 203"/>
                <a:gd name="T13" fmla="*/ 6 h 19"/>
                <a:gd name="T14" fmla="*/ 0 w 203"/>
                <a:gd name="T15" fmla="*/ 13 h 19"/>
                <a:gd name="T16" fmla="*/ 6 w 203"/>
                <a:gd name="T17" fmla="*/ 19 h 19"/>
                <a:gd name="T18" fmla="*/ 10 w 203"/>
                <a:gd name="T19" fmla="*/ 19 h 19"/>
                <a:gd name="T20" fmla="*/ 193 w 203"/>
                <a:gd name="T21" fmla="*/ 19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3"/>
                <a:gd name="T34" fmla="*/ 0 h 19"/>
                <a:gd name="T35" fmla="*/ 203 w 203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3" h="19">
                  <a:moveTo>
                    <a:pt x="193" y="19"/>
                  </a:moveTo>
                  <a:lnTo>
                    <a:pt x="197" y="19"/>
                  </a:lnTo>
                  <a:lnTo>
                    <a:pt x="203" y="13"/>
                  </a:lnTo>
                  <a:lnTo>
                    <a:pt x="203" y="6"/>
                  </a:lnTo>
                  <a:lnTo>
                    <a:pt x="197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6" y="19"/>
                  </a:lnTo>
                  <a:lnTo>
                    <a:pt x="10" y="19"/>
                  </a:lnTo>
                  <a:lnTo>
                    <a:pt x="193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8" name="Freeform 20"/>
            <p:cNvSpPr>
              <a:spLocks/>
            </p:cNvSpPr>
            <p:nvPr/>
          </p:nvSpPr>
          <p:spPr bwMode="auto">
            <a:xfrm>
              <a:off x="4277" y="3619"/>
              <a:ext cx="19" cy="179"/>
            </a:xfrm>
            <a:custGeom>
              <a:avLst/>
              <a:gdLst>
                <a:gd name="T0" fmla="*/ 19 w 19"/>
                <a:gd name="T1" fmla="*/ 10 h 179"/>
                <a:gd name="T2" fmla="*/ 19 w 19"/>
                <a:gd name="T3" fmla="*/ 6 h 179"/>
                <a:gd name="T4" fmla="*/ 13 w 19"/>
                <a:gd name="T5" fmla="*/ 0 h 179"/>
                <a:gd name="T6" fmla="*/ 6 w 19"/>
                <a:gd name="T7" fmla="*/ 0 h 179"/>
                <a:gd name="T8" fmla="*/ 0 w 19"/>
                <a:gd name="T9" fmla="*/ 6 h 179"/>
                <a:gd name="T10" fmla="*/ 0 w 19"/>
                <a:gd name="T11" fmla="*/ 172 h 179"/>
                <a:gd name="T12" fmla="*/ 6 w 19"/>
                <a:gd name="T13" fmla="*/ 179 h 179"/>
                <a:gd name="T14" fmla="*/ 13 w 19"/>
                <a:gd name="T15" fmla="*/ 179 h 179"/>
                <a:gd name="T16" fmla="*/ 19 w 19"/>
                <a:gd name="T17" fmla="*/ 172 h 179"/>
                <a:gd name="T18" fmla="*/ 19 w 19"/>
                <a:gd name="T19" fmla="*/ 169 h 179"/>
                <a:gd name="T20" fmla="*/ 19 w 19"/>
                <a:gd name="T21" fmla="*/ 10 h 1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79"/>
                <a:gd name="T35" fmla="*/ 19 w 19"/>
                <a:gd name="T36" fmla="*/ 179 h 1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79">
                  <a:moveTo>
                    <a:pt x="19" y="10"/>
                  </a:move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72"/>
                  </a:lnTo>
                  <a:lnTo>
                    <a:pt x="6" y="179"/>
                  </a:lnTo>
                  <a:lnTo>
                    <a:pt x="13" y="179"/>
                  </a:lnTo>
                  <a:lnTo>
                    <a:pt x="19" y="172"/>
                  </a:lnTo>
                  <a:lnTo>
                    <a:pt x="19" y="169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69" name="Freeform 21"/>
            <p:cNvSpPr>
              <a:spLocks/>
            </p:cNvSpPr>
            <p:nvPr/>
          </p:nvSpPr>
          <p:spPr bwMode="auto">
            <a:xfrm>
              <a:off x="4280" y="3778"/>
              <a:ext cx="1243" cy="20"/>
            </a:xfrm>
            <a:custGeom>
              <a:avLst/>
              <a:gdLst>
                <a:gd name="T0" fmla="*/ 10 w 1243"/>
                <a:gd name="T1" fmla="*/ 0 h 20"/>
                <a:gd name="T2" fmla="*/ 7 w 1243"/>
                <a:gd name="T3" fmla="*/ 0 h 20"/>
                <a:gd name="T4" fmla="*/ 0 w 1243"/>
                <a:gd name="T5" fmla="*/ 7 h 20"/>
                <a:gd name="T6" fmla="*/ 0 w 1243"/>
                <a:gd name="T7" fmla="*/ 13 h 20"/>
                <a:gd name="T8" fmla="*/ 7 w 1243"/>
                <a:gd name="T9" fmla="*/ 20 h 20"/>
                <a:gd name="T10" fmla="*/ 1237 w 1243"/>
                <a:gd name="T11" fmla="*/ 20 h 20"/>
                <a:gd name="T12" fmla="*/ 1243 w 1243"/>
                <a:gd name="T13" fmla="*/ 13 h 20"/>
                <a:gd name="T14" fmla="*/ 1243 w 1243"/>
                <a:gd name="T15" fmla="*/ 7 h 20"/>
                <a:gd name="T16" fmla="*/ 1237 w 1243"/>
                <a:gd name="T17" fmla="*/ 0 h 20"/>
                <a:gd name="T18" fmla="*/ 1234 w 1243"/>
                <a:gd name="T19" fmla="*/ 0 h 20"/>
                <a:gd name="T20" fmla="*/ 10 w 1243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3"/>
                <a:gd name="T34" fmla="*/ 0 h 20"/>
                <a:gd name="T35" fmla="*/ 1243 w 1243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3" h="20">
                  <a:moveTo>
                    <a:pt x="10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7" y="20"/>
                  </a:lnTo>
                  <a:lnTo>
                    <a:pt x="1237" y="20"/>
                  </a:lnTo>
                  <a:lnTo>
                    <a:pt x="1243" y="13"/>
                  </a:lnTo>
                  <a:lnTo>
                    <a:pt x="1243" y="7"/>
                  </a:lnTo>
                  <a:lnTo>
                    <a:pt x="1237" y="0"/>
                  </a:lnTo>
                  <a:lnTo>
                    <a:pt x="123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0" name="Freeform 22"/>
            <p:cNvSpPr>
              <a:spLocks/>
            </p:cNvSpPr>
            <p:nvPr/>
          </p:nvSpPr>
          <p:spPr bwMode="auto">
            <a:xfrm>
              <a:off x="4461" y="2387"/>
              <a:ext cx="19" cy="1250"/>
            </a:xfrm>
            <a:custGeom>
              <a:avLst/>
              <a:gdLst>
                <a:gd name="T0" fmla="*/ 0 w 19"/>
                <a:gd name="T1" fmla="*/ 1240 h 1250"/>
                <a:gd name="T2" fmla="*/ 0 w 19"/>
                <a:gd name="T3" fmla="*/ 1243 h 1250"/>
                <a:gd name="T4" fmla="*/ 6 w 19"/>
                <a:gd name="T5" fmla="*/ 1250 h 1250"/>
                <a:gd name="T6" fmla="*/ 13 w 19"/>
                <a:gd name="T7" fmla="*/ 1250 h 1250"/>
                <a:gd name="T8" fmla="*/ 19 w 19"/>
                <a:gd name="T9" fmla="*/ 1243 h 1250"/>
                <a:gd name="T10" fmla="*/ 19 w 19"/>
                <a:gd name="T11" fmla="*/ 6 h 1250"/>
                <a:gd name="T12" fmla="*/ 13 w 19"/>
                <a:gd name="T13" fmla="*/ 0 h 1250"/>
                <a:gd name="T14" fmla="*/ 6 w 19"/>
                <a:gd name="T15" fmla="*/ 0 h 1250"/>
                <a:gd name="T16" fmla="*/ 0 w 19"/>
                <a:gd name="T17" fmla="*/ 6 h 1250"/>
                <a:gd name="T18" fmla="*/ 0 w 19"/>
                <a:gd name="T19" fmla="*/ 10 h 1250"/>
                <a:gd name="T20" fmla="*/ 0 w 19"/>
                <a:gd name="T21" fmla="*/ 1240 h 1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250"/>
                <a:gd name="T35" fmla="*/ 19 w 19"/>
                <a:gd name="T36" fmla="*/ 1250 h 1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250">
                  <a:moveTo>
                    <a:pt x="0" y="1240"/>
                  </a:moveTo>
                  <a:lnTo>
                    <a:pt x="0" y="1243"/>
                  </a:lnTo>
                  <a:lnTo>
                    <a:pt x="6" y="1250"/>
                  </a:lnTo>
                  <a:lnTo>
                    <a:pt x="13" y="1250"/>
                  </a:lnTo>
                  <a:lnTo>
                    <a:pt x="19" y="1243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1" name="Freeform 23"/>
            <p:cNvSpPr>
              <a:spLocks/>
            </p:cNvSpPr>
            <p:nvPr/>
          </p:nvSpPr>
          <p:spPr bwMode="auto">
            <a:xfrm>
              <a:off x="5333" y="2398"/>
              <a:ext cx="20" cy="1239"/>
            </a:xfrm>
            <a:custGeom>
              <a:avLst/>
              <a:gdLst>
                <a:gd name="T0" fmla="*/ 0 w 20"/>
                <a:gd name="T1" fmla="*/ 1229 h 1239"/>
                <a:gd name="T2" fmla="*/ 0 w 20"/>
                <a:gd name="T3" fmla="*/ 1232 h 1239"/>
                <a:gd name="T4" fmla="*/ 7 w 20"/>
                <a:gd name="T5" fmla="*/ 1239 h 1239"/>
                <a:gd name="T6" fmla="*/ 13 w 20"/>
                <a:gd name="T7" fmla="*/ 1239 h 1239"/>
                <a:gd name="T8" fmla="*/ 20 w 20"/>
                <a:gd name="T9" fmla="*/ 1232 h 1239"/>
                <a:gd name="T10" fmla="*/ 20 w 20"/>
                <a:gd name="T11" fmla="*/ 7 h 1239"/>
                <a:gd name="T12" fmla="*/ 13 w 20"/>
                <a:gd name="T13" fmla="*/ 0 h 1239"/>
                <a:gd name="T14" fmla="*/ 7 w 20"/>
                <a:gd name="T15" fmla="*/ 0 h 1239"/>
                <a:gd name="T16" fmla="*/ 0 w 20"/>
                <a:gd name="T17" fmla="*/ 7 h 1239"/>
                <a:gd name="T18" fmla="*/ 0 w 20"/>
                <a:gd name="T19" fmla="*/ 10 h 1239"/>
                <a:gd name="T20" fmla="*/ 0 w 20"/>
                <a:gd name="T21" fmla="*/ 1229 h 12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1239"/>
                <a:gd name="T35" fmla="*/ 20 w 20"/>
                <a:gd name="T36" fmla="*/ 1239 h 12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1239">
                  <a:moveTo>
                    <a:pt x="0" y="1229"/>
                  </a:moveTo>
                  <a:lnTo>
                    <a:pt x="0" y="1232"/>
                  </a:lnTo>
                  <a:lnTo>
                    <a:pt x="7" y="1239"/>
                  </a:lnTo>
                  <a:lnTo>
                    <a:pt x="13" y="1239"/>
                  </a:lnTo>
                  <a:lnTo>
                    <a:pt x="20" y="1232"/>
                  </a:lnTo>
                  <a:lnTo>
                    <a:pt x="20" y="7"/>
                  </a:lnTo>
                  <a:lnTo>
                    <a:pt x="13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2" name="Rectangle 24"/>
            <p:cNvSpPr>
              <a:spLocks noChangeArrowheads="1"/>
            </p:cNvSpPr>
            <p:nvPr/>
          </p:nvSpPr>
          <p:spPr bwMode="auto">
            <a:xfrm>
              <a:off x="4881" y="1929"/>
              <a:ext cx="51" cy="16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3" name="Freeform 25"/>
            <p:cNvSpPr>
              <a:spLocks/>
            </p:cNvSpPr>
            <p:nvPr/>
          </p:nvSpPr>
          <p:spPr bwMode="auto">
            <a:xfrm>
              <a:off x="4601" y="2599"/>
              <a:ext cx="282" cy="848"/>
            </a:xfrm>
            <a:custGeom>
              <a:avLst/>
              <a:gdLst>
                <a:gd name="T0" fmla="*/ 211 w 282"/>
                <a:gd name="T1" fmla="*/ 679 h 848"/>
                <a:gd name="T2" fmla="*/ 282 w 282"/>
                <a:gd name="T3" fmla="*/ 679 h 848"/>
                <a:gd name="T4" fmla="*/ 140 w 282"/>
                <a:gd name="T5" fmla="*/ 848 h 848"/>
                <a:gd name="T6" fmla="*/ 0 w 282"/>
                <a:gd name="T7" fmla="*/ 679 h 848"/>
                <a:gd name="T8" fmla="*/ 71 w 282"/>
                <a:gd name="T9" fmla="*/ 679 h 848"/>
                <a:gd name="T10" fmla="*/ 71 w 282"/>
                <a:gd name="T11" fmla="*/ 169 h 848"/>
                <a:gd name="T12" fmla="*/ 0 w 282"/>
                <a:gd name="T13" fmla="*/ 169 h 848"/>
                <a:gd name="T14" fmla="*/ 140 w 282"/>
                <a:gd name="T15" fmla="*/ 0 h 848"/>
                <a:gd name="T16" fmla="*/ 282 w 282"/>
                <a:gd name="T17" fmla="*/ 169 h 848"/>
                <a:gd name="T18" fmla="*/ 211 w 282"/>
                <a:gd name="T19" fmla="*/ 169 h 848"/>
                <a:gd name="T20" fmla="*/ 211 w 282"/>
                <a:gd name="T21" fmla="*/ 679 h 8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2"/>
                <a:gd name="T34" fmla="*/ 0 h 848"/>
                <a:gd name="T35" fmla="*/ 282 w 282"/>
                <a:gd name="T36" fmla="*/ 848 h 8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2" h="848">
                  <a:moveTo>
                    <a:pt x="211" y="679"/>
                  </a:moveTo>
                  <a:lnTo>
                    <a:pt x="282" y="679"/>
                  </a:lnTo>
                  <a:lnTo>
                    <a:pt x="140" y="848"/>
                  </a:lnTo>
                  <a:lnTo>
                    <a:pt x="0" y="679"/>
                  </a:lnTo>
                  <a:lnTo>
                    <a:pt x="71" y="679"/>
                  </a:lnTo>
                  <a:lnTo>
                    <a:pt x="71" y="169"/>
                  </a:lnTo>
                  <a:lnTo>
                    <a:pt x="0" y="169"/>
                  </a:lnTo>
                  <a:lnTo>
                    <a:pt x="140" y="0"/>
                  </a:lnTo>
                  <a:lnTo>
                    <a:pt x="282" y="169"/>
                  </a:lnTo>
                  <a:lnTo>
                    <a:pt x="211" y="169"/>
                  </a:lnTo>
                  <a:lnTo>
                    <a:pt x="211" y="6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4" name="Freeform 26"/>
            <p:cNvSpPr>
              <a:spLocks/>
            </p:cNvSpPr>
            <p:nvPr/>
          </p:nvSpPr>
          <p:spPr bwMode="auto">
            <a:xfrm>
              <a:off x="4655" y="2627"/>
              <a:ext cx="195" cy="776"/>
            </a:xfrm>
            <a:custGeom>
              <a:avLst/>
              <a:gdLst>
                <a:gd name="T0" fmla="*/ 49 w 195"/>
                <a:gd name="T1" fmla="*/ 115 h 776"/>
                <a:gd name="T2" fmla="*/ 0 w 195"/>
                <a:gd name="T3" fmla="*/ 115 h 776"/>
                <a:gd name="T4" fmla="*/ 97 w 195"/>
                <a:gd name="T5" fmla="*/ 0 h 776"/>
                <a:gd name="T6" fmla="*/ 195 w 195"/>
                <a:gd name="T7" fmla="*/ 115 h 776"/>
                <a:gd name="T8" fmla="*/ 147 w 195"/>
                <a:gd name="T9" fmla="*/ 115 h 776"/>
                <a:gd name="T10" fmla="*/ 147 w 195"/>
                <a:gd name="T11" fmla="*/ 659 h 776"/>
                <a:gd name="T12" fmla="*/ 195 w 195"/>
                <a:gd name="T13" fmla="*/ 659 h 776"/>
                <a:gd name="T14" fmla="*/ 97 w 195"/>
                <a:gd name="T15" fmla="*/ 776 h 776"/>
                <a:gd name="T16" fmla="*/ 0 w 195"/>
                <a:gd name="T17" fmla="*/ 659 h 776"/>
                <a:gd name="T18" fmla="*/ 49 w 195"/>
                <a:gd name="T19" fmla="*/ 659 h 776"/>
                <a:gd name="T20" fmla="*/ 49 w 195"/>
                <a:gd name="T21" fmla="*/ 115 h 7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5"/>
                <a:gd name="T34" fmla="*/ 0 h 776"/>
                <a:gd name="T35" fmla="*/ 195 w 195"/>
                <a:gd name="T36" fmla="*/ 776 h 7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5" h="776">
                  <a:moveTo>
                    <a:pt x="49" y="115"/>
                  </a:moveTo>
                  <a:lnTo>
                    <a:pt x="0" y="115"/>
                  </a:lnTo>
                  <a:lnTo>
                    <a:pt x="97" y="0"/>
                  </a:lnTo>
                  <a:lnTo>
                    <a:pt x="195" y="115"/>
                  </a:lnTo>
                  <a:lnTo>
                    <a:pt x="147" y="115"/>
                  </a:lnTo>
                  <a:lnTo>
                    <a:pt x="147" y="659"/>
                  </a:lnTo>
                  <a:lnTo>
                    <a:pt x="195" y="659"/>
                  </a:lnTo>
                  <a:lnTo>
                    <a:pt x="97" y="776"/>
                  </a:lnTo>
                  <a:lnTo>
                    <a:pt x="0" y="659"/>
                  </a:lnTo>
                  <a:lnTo>
                    <a:pt x="49" y="659"/>
                  </a:lnTo>
                  <a:lnTo>
                    <a:pt x="49" y="1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5" name="Rectangle 27"/>
            <p:cNvSpPr>
              <a:spLocks noChangeArrowheads="1"/>
            </p:cNvSpPr>
            <p:nvPr/>
          </p:nvSpPr>
          <p:spPr bwMode="auto">
            <a:xfrm>
              <a:off x="4650" y="3543"/>
              <a:ext cx="48" cy="9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6" name="Rectangle 28"/>
            <p:cNvSpPr>
              <a:spLocks noChangeArrowheads="1"/>
            </p:cNvSpPr>
            <p:nvPr/>
          </p:nvSpPr>
          <p:spPr bwMode="auto">
            <a:xfrm>
              <a:off x="5130" y="3543"/>
              <a:ext cx="48" cy="9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7" name="Rectangle 29"/>
            <p:cNvSpPr>
              <a:spLocks noChangeArrowheads="1"/>
            </p:cNvSpPr>
            <p:nvPr/>
          </p:nvSpPr>
          <p:spPr bwMode="auto">
            <a:xfrm>
              <a:off x="4746" y="3543"/>
              <a:ext cx="48" cy="9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8" name="Rectangle 30"/>
            <p:cNvSpPr>
              <a:spLocks noChangeArrowheads="1"/>
            </p:cNvSpPr>
            <p:nvPr/>
          </p:nvSpPr>
          <p:spPr bwMode="auto">
            <a:xfrm>
              <a:off x="5034" y="3543"/>
              <a:ext cx="48" cy="9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79" name="Rectangle 31"/>
            <p:cNvSpPr>
              <a:spLocks noChangeArrowheads="1"/>
            </p:cNvSpPr>
            <p:nvPr/>
          </p:nvSpPr>
          <p:spPr bwMode="auto">
            <a:xfrm>
              <a:off x="4842" y="3543"/>
              <a:ext cx="48" cy="9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6180" name="Rectangle 32"/>
            <p:cNvSpPr>
              <a:spLocks noChangeArrowheads="1"/>
            </p:cNvSpPr>
            <p:nvPr/>
          </p:nvSpPr>
          <p:spPr bwMode="auto">
            <a:xfrm>
              <a:off x="4938" y="3543"/>
              <a:ext cx="48" cy="9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38" name="Rectangle 18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229600" cy="384175"/>
          </a:xfrm>
          <a:noFill/>
        </p:spPr>
        <p:txBody>
          <a:bodyPr>
            <a:noAutofit/>
          </a:bodyPr>
          <a:lstStyle/>
          <a:p>
            <a:r>
              <a:rPr lang="hu-HU" altLang="fr-FR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 </a:t>
            </a:r>
            <a:r>
              <a:rPr lang="fr-FR" altLang="fr-FR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altLang="fr-FR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28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076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48264" y="6404337"/>
            <a:ext cx="475794" cy="365125"/>
          </a:xfrm>
          <a:prstGeom prst="rect">
            <a:avLst/>
          </a:prstGeom>
          <a:noFill/>
        </p:spPr>
        <p:txBody>
          <a:bodyPr/>
          <a:lstStyle/>
          <a:p>
            <a:fld id="{F73940C5-455A-4F61-8C62-B0AD6C70472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7591" name="Rectangle 13"/>
          <p:cNvSpPr>
            <a:spLocks noChangeArrowheads="1"/>
          </p:cNvSpPr>
          <p:nvPr/>
        </p:nvSpPr>
        <p:spPr bwMode="auto">
          <a:xfrm>
            <a:off x="523056" y="799207"/>
            <a:ext cx="8620944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MECHANI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KAI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STABILIT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ÁS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: 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P10 000 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és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 P100 000 </a:t>
            </a:r>
            <a:r>
              <a:rPr lang="hu-HU" sz="2000" b="1" dirty="0" smtClean="0">
                <a:solidFill>
                  <a:prstClr val="black"/>
                </a:solidFill>
                <a:cs typeface="Arial" charset="0"/>
              </a:rPr>
              <a:t>törés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51520" y="4863351"/>
            <a:ext cx="9521552" cy="1723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>
              <a:buClr>
                <a:srgbClr val="175A99"/>
              </a:buClr>
            </a:pPr>
            <a:r>
              <a:rPr lang="hu-HU" b="1" dirty="0" smtClean="0">
                <a:solidFill>
                  <a:prstClr val="black"/>
                </a:solidFill>
              </a:rPr>
              <a:t>A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hu-HU" b="1" dirty="0" smtClean="0">
                <a:solidFill>
                  <a:prstClr val="black"/>
                </a:solidFill>
              </a:rPr>
              <a:t>k</a:t>
            </a:r>
            <a:r>
              <a:rPr lang="fr-FR" b="1" dirty="0" err="1" smtClean="0">
                <a:solidFill>
                  <a:prstClr val="black"/>
                </a:solidFill>
              </a:rPr>
              <a:t>onsis</a:t>
            </a:r>
            <a:r>
              <a:rPr lang="hu-HU" b="1" dirty="0" smtClean="0">
                <a:solidFill>
                  <a:prstClr val="black"/>
                </a:solidFill>
              </a:rPr>
              <a:t>z</a:t>
            </a:r>
            <a:r>
              <a:rPr lang="fr-FR" b="1" dirty="0" err="1" smtClean="0">
                <a:solidFill>
                  <a:prstClr val="black"/>
                </a:solidFill>
              </a:rPr>
              <a:t>tenc</a:t>
            </a:r>
            <a:r>
              <a:rPr lang="hu-HU" b="1" dirty="0" err="1" smtClean="0">
                <a:solidFill>
                  <a:prstClr val="black"/>
                </a:solidFill>
              </a:rPr>
              <a:t>ia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hu-HU" b="1" dirty="0" smtClean="0">
                <a:solidFill>
                  <a:prstClr val="black"/>
                </a:solidFill>
              </a:rPr>
              <a:t>mérve teszt előtt és után is</a:t>
            </a:r>
            <a:r>
              <a:rPr lang="fr-FR" b="1" dirty="0" smtClean="0">
                <a:solidFill>
                  <a:prstClr val="black"/>
                </a:solidFill>
              </a:rPr>
              <a:t>: </a:t>
            </a:r>
          </a:p>
          <a:p>
            <a:pPr defTabSz="457200" eaLnBrk="0" hangingPunct="0">
              <a:spcBef>
                <a:spcPts val="1200"/>
              </a:spcBef>
              <a:buClr>
                <a:srgbClr val="00A37F"/>
              </a:buClr>
              <a:buFont typeface="Wingdings" pitchFamily="2" charset="2"/>
              <a:buChar char="ü"/>
            </a:pPr>
            <a:r>
              <a:rPr lang="fr-FR" dirty="0" smtClean="0">
                <a:solidFill>
                  <a:srgbClr val="00A37F"/>
                </a:solidFill>
              </a:rPr>
              <a:t> </a:t>
            </a:r>
            <a:r>
              <a:rPr lang="hu-HU" b="1" i="1" dirty="0" smtClean="0">
                <a:solidFill>
                  <a:srgbClr val="00A37F"/>
                </a:solidFill>
              </a:rPr>
              <a:t>Amikor a különbség </a:t>
            </a:r>
            <a:r>
              <a:rPr lang="fr-FR" sz="2000" b="1" i="1" dirty="0" smtClean="0">
                <a:solidFill>
                  <a:srgbClr val="00A37F"/>
                </a:solidFill>
                <a:latin typeface="Symbol" pitchFamily="18" charset="2"/>
              </a:rPr>
              <a:t>D</a:t>
            </a:r>
            <a:r>
              <a:rPr lang="fr-FR" b="1" i="1" dirty="0" smtClean="0">
                <a:solidFill>
                  <a:srgbClr val="00A37F"/>
                </a:solidFill>
                <a:latin typeface="Symbol" pitchFamily="18" charset="2"/>
              </a:rPr>
              <a:t> </a:t>
            </a:r>
            <a:r>
              <a:rPr lang="hu-HU" b="1" i="1" dirty="0" smtClean="0">
                <a:solidFill>
                  <a:srgbClr val="00A37F"/>
                </a:solidFill>
              </a:rPr>
              <a:t>alacsony</a:t>
            </a:r>
            <a:r>
              <a:rPr lang="fr-FR" b="1" i="1" dirty="0" smtClean="0">
                <a:solidFill>
                  <a:srgbClr val="00A37F"/>
                </a:solidFill>
              </a:rPr>
              <a:t>, </a:t>
            </a:r>
            <a:r>
              <a:rPr lang="hu-HU" b="1" i="1" dirty="0" smtClean="0">
                <a:solidFill>
                  <a:srgbClr val="00A37F"/>
                </a:solidFill>
              </a:rPr>
              <a:t>akkor a zsír</a:t>
            </a:r>
            <a:r>
              <a:rPr lang="fr-FR" b="1" i="1" dirty="0" smtClean="0">
                <a:solidFill>
                  <a:srgbClr val="00A37F"/>
                </a:solidFill>
              </a:rPr>
              <a:t> STAB</a:t>
            </a:r>
            <a:r>
              <a:rPr lang="hu-HU" b="1" i="1" dirty="0" smtClean="0">
                <a:solidFill>
                  <a:srgbClr val="00A37F"/>
                </a:solidFill>
              </a:rPr>
              <a:t>I</a:t>
            </a:r>
            <a:r>
              <a:rPr lang="fr-FR" b="1" i="1" dirty="0" smtClean="0">
                <a:solidFill>
                  <a:srgbClr val="00A37F"/>
                </a:solidFill>
              </a:rPr>
              <a:t>L</a:t>
            </a:r>
          </a:p>
          <a:p>
            <a:pPr defTabSz="457200" eaLnBrk="0" hangingPunct="0">
              <a:spcBef>
                <a:spcPts val="1200"/>
              </a:spcBef>
              <a:buClr>
                <a:srgbClr val="00A37F"/>
              </a:buClr>
              <a:buFont typeface="Wingdings" pitchFamily="2" charset="2"/>
              <a:buChar char="ü"/>
            </a:pPr>
            <a:r>
              <a:rPr lang="fr-FR" b="1" i="1" dirty="0" smtClean="0">
                <a:solidFill>
                  <a:srgbClr val="00A37F"/>
                </a:solidFill>
              </a:rPr>
              <a:t> </a:t>
            </a:r>
            <a:r>
              <a:rPr lang="hu-HU" b="1" i="1" dirty="0" smtClean="0">
                <a:solidFill>
                  <a:srgbClr val="00A37F"/>
                </a:solidFill>
              </a:rPr>
              <a:t>Amikor a különbség </a:t>
            </a:r>
            <a:r>
              <a:rPr lang="fr-FR" sz="2000" b="1" i="1" dirty="0" smtClean="0">
                <a:solidFill>
                  <a:srgbClr val="00A37F"/>
                </a:solidFill>
                <a:latin typeface="Symbol" pitchFamily="18" charset="2"/>
              </a:rPr>
              <a:t>D  </a:t>
            </a:r>
            <a:r>
              <a:rPr lang="hu-HU" b="1" i="1" dirty="0" smtClean="0">
                <a:solidFill>
                  <a:srgbClr val="00A37F"/>
                </a:solidFill>
              </a:rPr>
              <a:t>magas</a:t>
            </a:r>
            <a:r>
              <a:rPr lang="fr-FR" b="1" i="1" dirty="0" smtClean="0">
                <a:solidFill>
                  <a:srgbClr val="00A37F"/>
                </a:solidFill>
              </a:rPr>
              <a:t>, </a:t>
            </a:r>
            <a:r>
              <a:rPr lang="hu-HU" b="1" i="1" dirty="0" smtClean="0">
                <a:solidFill>
                  <a:srgbClr val="00A37F"/>
                </a:solidFill>
              </a:rPr>
              <a:t>akkor a zsír</a:t>
            </a:r>
            <a:r>
              <a:rPr lang="fr-FR" b="1" i="1" dirty="0" smtClean="0">
                <a:solidFill>
                  <a:srgbClr val="00A37F"/>
                </a:solidFill>
              </a:rPr>
              <a:t> N</a:t>
            </a:r>
            <a:r>
              <a:rPr lang="hu-HU" b="1" i="1" dirty="0" smtClean="0">
                <a:solidFill>
                  <a:srgbClr val="00A37F"/>
                </a:solidFill>
              </a:rPr>
              <a:t>EM</a:t>
            </a:r>
            <a:r>
              <a:rPr lang="fr-FR" b="1" i="1" dirty="0" smtClean="0">
                <a:solidFill>
                  <a:srgbClr val="00A37F"/>
                </a:solidFill>
              </a:rPr>
              <a:t> STAB</a:t>
            </a:r>
            <a:r>
              <a:rPr lang="hu-HU" b="1" i="1" dirty="0" smtClean="0">
                <a:solidFill>
                  <a:srgbClr val="00A37F"/>
                </a:solidFill>
              </a:rPr>
              <a:t>I</a:t>
            </a:r>
            <a:r>
              <a:rPr lang="fr-FR" b="1" i="1" dirty="0" smtClean="0">
                <a:solidFill>
                  <a:srgbClr val="00A37F"/>
                </a:solidFill>
              </a:rPr>
              <a:t>L</a:t>
            </a:r>
          </a:p>
          <a:p>
            <a:pPr defTabSz="457200" eaLnBrk="0" hangingPunct="0">
              <a:spcBef>
                <a:spcPts val="1200"/>
              </a:spcBef>
              <a:buClr>
                <a:srgbClr val="00A37F"/>
              </a:buClr>
            </a:pPr>
            <a:endParaRPr lang="en-US" b="1" i="1" dirty="0">
              <a:solidFill>
                <a:srgbClr val="00A37F"/>
              </a:solidFill>
            </a:endParaRPr>
          </a:p>
        </p:txBody>
      </p:sp>
      <p:sp>
        <p:nvSpPr>
          <p:cNvPr id="15" name="Rectangle 18"/>
          <p:cNvSpPr txBox="1">
            <a:spLocks noChangeArrowheads="1"/>
          </p:cNvSpPr>
          <p:nvPr/>
        </p:nvSpPr>
        <p:spPr>
          <a:xfrm>
            <a:off x="323528" y="188640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107504" y="1351889"/>
            <a:ext cx="8784877" cy="3157231"/>
            <a:chOff x="179512" y="1351889"/>
            <a:chExt cx="8784877" cy="3157231"/>
          </a:xfrm>
        </p:grpSpPr>
        <p:grpSp>
          <p:nvGrpSpPr>
            <p:cNvPr id="23" name="Group 2"/>
            <p:cNvGrpSpPr>
              <a:grpSpLocks/>
            </p:cNvGrpSpPr>
            <p:nvPr/>
          </p:nvGrpSpPr>
          <p:grpSpPr bwMode="auto">
            <a:xfrm>
              <a:off x="323346" y="1351889"/>
              <a:ext cx="6229732" cy="2989553"/>
              <a:chOff x="1081" y="1344"/>
              <a:chExt cx="4152" cy="1736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84" y="1344"/>
                <a:ext cx="3856" cy="1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 Box 4"/>
              <p:cNvSpPr txBox="1">
                <a:spLocks noChangeArrowheads="1"/>
              </p:cNvSpPr>
              <p:nvPr/>
            </p:nvSpPr>
            <p:spPr bwMode="auto">
              <a:xfrm>
                <a:off x="2120" y="1675"/>
                <a:ext cx="833" cy="1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762000"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hu-HU" altLang="fr-FR" sz="1600" b="1" dirty="0" smtClean="0">
                    <a:solidFill>
                      <a:prstClr val="black"/>
                    </a:solidFill>
                  </a:rPr>
                  <a:t>Törőlap</a:t>
                </a:r>
                <a:endParaRPr lang="fr-FR" altLang="fr-FR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 Box 5"/>
              <p:cNvSpPr txBox="1">
                <a:spLocks noChangeArrowheads="1"/>
              </p:cNvSpPr>
              <p:nvPr/>
            </p:nvSpPr>
            <p:spPr bwMode="auto">
              <a:xfrm>
                <a:off x="1081" y="2641"/>
                <a:ext cx="1183" cy="18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762000"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hu-HU" altLang="fr-FR" sz="1600" b="1" dirty="0" smtClean="0">
                    <a:solidFill>
                      <a:prstClr val="black"/>
                    </a:solidFill>
                  </a:rPr>
                  <a:t>MŰKÖDTETÉS</a:t>
                </a:r>
                <a:endParaRPr lang="fr-FR" altLang="fr-FR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 Box 6"/>
              <p:cNvSpPr txBox="1">
                <a:spLocks noChangeArrowheads="1"/>
              </p:cNvSpPr>
              <p:nvPr/>
            </p:nvSpPr>
            <p:spPr bwMode="auto">
              <a:xfrm>
                <a:off x="2808" y="2611"/>
                <a:ext cx="1201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762000"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fr-FR" altLang="fr-FR" sz="1600" b="1" dirty="0" smtClean="0">
                    <a:solidFill>
                      <a:prstClr val="black"/>
                    </a:solidFill>
                  </a:rPr>
                  <a:t>PENETR</a:t>
                </a:r>
                <a:r>
                  <a:rPr lang="hu-HU" altLang="fr-FR" sz="1600" b="1" dirty="0" smtClean="0">
                    <a:solidFill>
                      <a:prstClr val="black"/>
                    </a:solidFill>
                  </a:rPr>
                  <a:t>ÁCIÓ</a:t>
                </a:r>
                <a:r>
                  <a:rPr lang="fr-FR" altLang="fr-FR" sz="16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hu-HU" altLang="fr-FR" sz="16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fr-FR" altLang="fr-FR" sz="1600" b="1" dirty="0" smtClean="0">
                    <a:solidFill>
                      <a:prstClr val="black"/>
                    </a:solidFill>
                  </a:rPr>
                  <a:t>60 </a:t>
                </a:r>
                <a:r>
                  <a:rPr lang="hu-HU" altLang="fr-FR" sz="1600" b="1" dirty="0" smtClean="0">
                    <a:solidFill>
                      <a:prstClr val="black"/>
                    </a:solidFill>
                  </a:rPr>
                  <a:t>TÖRÉS  UTÁN</a:t>
                </a:r>
                <a:endParaRPr lang="fr-FR" altLang="fr-FR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Text Box 7"/>
              <p:cNvSpPr txBox="1">
                <a:spLocks noChangeArrowheads="1"/>
              </p:cNvSpPr>
              <p:nvPr/>
            </p:nvSpPr>
            <p:spPr bwMode="auto">
              <a:xfrm>
                <a:off x="3848" y="2640"/>
                <a:ext cx="1385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762000"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fr-FR" altLang="fr-FR" sz="1600" b="1" dirty="0" smtClean="0">
                    <a:solidFill>
                      <a:prstClr val="black"/>
                    </a:solidFill>
                  </a:rPr>
                  <a:t>PENETR</a:t>
                </a:r>
                <a:r>
                  <a:rPr lang="hu-HU" altLang="fr-FR" sz="1600" b="1" dirty="0" smtClean="0">
                    <a:solidFill>
                      <a:prstClr val="black"/>
                    </a:solidFill>
                  </a:rPr>
                  <a:t>ÁCIÓ</a:t>
                </a:r>
                <a:r>
                  <a:rPr lang="fr-FR" altLang="fr-FR" sz="16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hu-HU" altLang="fr-FR" sz="1600" b="1" dirty="0" smtClean="0">
                    <a:solidFill>
                      <a:prstClr val="black"/>
                    </a:solidFill>
                  </a:rPr>
                  <a:t> 100.000</a:t>
                </a:r>
                <a:r>
                  <a:rPr lang="fr-FR" altLang="fr-FR" sz="1600" b="1" dirty="0" smtClean="0">
                    <a:solidFill>
                      <a:prstClr val="black"/>
                    </a:solidFill>
                  </a:rPr>
                  <a:t> </a:t>
                </a:r>
                <a:r>
                  <a:rPr lang="hu-HU" altLang="fr-FR" sz="1600" b="1" dirty="0" smtClean="0">
                    <a:solidFill>
                      <a:prstClr val="black"/>
                    </a:solidFill>
                  </a:rPr>
                  <a:t>TÖRÉS  UTÁN</a:t>
                </a:r>
                <a:endParaRPr lang="fr-FR" altLang="fr-FR" sz="16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3907800" y="1650286"/>
              <a:ext cx="6025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fr-FR" sz="1600" b="1" dirty="0" smtClean="0">
                  <a:solidFill>
                    <a:prstClr val="black"/>
                  </a:solidFill>
                </a:rPr>
                <a:t>P 60</a:t>
              </a:r>
              <a:endParaRPr lang="fr-FR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5627087" y="1628800"/>
              <a:ext cx="11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fr-FR" sz="1600" b="1" dirty="0" smtClean="0">
                  <a:solidFill>
                    <a:prstClr val="black"/>
                  </a:solidFill>
                </a:rPr>
                <a:t>P 100 000</a:t>
              </a:r>
              <a:endParaRPr lang="fr-FR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9512" y="1351889"/>
              <a:ext cx="8762755" cy="3157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638111" y="2084655"/>
              <a:ext cx="23262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hu-HU" b="1" i="1" dirty="0" smtClean="0">
                  <a:solidFill>
                    <a:srgbClr val="E20031"/>
                  </a:solidFill>
                </a:rPr>
                <a:t>Különbség mérése</a:t>
              </a:r>
              <a:r>
                <a:rPr lang="fr-FR" b="1" i="1" dirty="0" smtClean="0">
                  <a:solidFill>
                    <a:srgbClr val="E20031"/>
                  </a:solidFill>
                </a:rPr>
                <a:t>:</a:t>
              </a:r>
            </a:p>
            <a:p>
              <a:pPr algn="ctr" defTabSz="457200"/>
              <a:endParaRPr lang="fr-FR" b="1" i="1" dirty="0" smtClean="0">
                <a:solidFill>
                  <a:srgbClr val="E20031"/>
                </a:solidFill>
              </a:endParaRPr>
            </a:p>
            <a:p>
              <a:pPr algn="ctr" defTabSz="457200"/>
              <a:r>
                <a:rPr lang="fr-FR" b="1" i="1" dirty="0" smtClean="0">
                  <a:solidFill>
                    <a:srgbClr val="E20031"/>
                  </a:solidFill>
                  <a:latin typeface="Symbol" pitchFamily="18" charset="2"/>
                </a:rPr>
                <a:t>D = </a:t>
              </a:r>
              <a:r>
                <a:rPr lang="fr-FR" b="1" i="1" dirty="0" smtClean="0">
                  <a:solidFill>
                    <a:srgbClr val="E20031"/>
                  </a:solidFill>
                </a:rPr>
                <a:t>P100 000 – P 60</a:t>
              </a:r>
              <a:endParaRPr lang="fr-FR" b="1" i="1" dirty="0">
                <a:solidFill>
                  <a:srgbClr val="E20031"/>
                </a:solidFill>
                <a:latin typeface="Symbol" pitchFamily="18" charset="2"/>
              </a:endParaRPr>
            </a:p>
          </p:txBody>
        </p:sp>
      </p:grpSp>
      <p:sp>
        <p:nvSpPr>
          <p:cNvPr id="2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39552" y="6381328"/>
            <a:ext cx="3960440" cy="365125"/>
          </a:xfrm>
        </p:spPr>
        <p:txBody>
          <a:bodyPr/>
          <a:lstStyle/>
          <a:p>
            <a:pPr algn="l"/>
            <a:r>
              <a:rPr lang="en-US" sz="900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22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360616" y="1268760"/>
            <a:ext cx="8531864" cy="1969770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8610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  <a:noFill/>
        </p:spPr>
        <p:txBody>
          <a:bodyPr/>
          <a:lstStyle/>
          <a:p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82712" y="1124744"/>
            <a:ext cx="8165752" cy="216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0013" indent="-100013" defTabSz="762000" eaLnBrk="0" hangingPunct="0">
              <a:lnSpc>
                <a:spcPct val="150000"/>
              </a:lnSpc>
              <a:spcBef>
                <a:spcPct val="50000"/>
              </a:spcBef>
            </a:pPr>
            <a:r>
              <a:rPr lang="hu-HU" altLang="fr-FR" b="1" dirty="0" smtClean="0">
                <a:solidFill>
                  <a:srgbClr val="E20031"/>
                </a:solidFill>
              </a:rPr>
              <a:t>Folyamat</a:t>
            </a:r>
            <a:endParaRPr lang="fr-FR" altLang="fr-FR" b="1" dirty="0">
              <a:solidFill>
                <a:srgbClr val="E20031"/>
              </a:solidFill>
            </a:endParaRPr>
          </a:p>
          <a:p>
            <a:pPr marL="100013" indent="-100013" defTabSz="762000" eaLnBrk="0" hangingPunct="0">
              <a:spcBef>
                <a:spcPct val="50000"/>
              </a:spcBef>
              <a:buFont typeface="Wingdings" pitchFamily="2" charset="2"/>
              <a:buChar char="ü"/>
            </a:pPr>
            <a:r>
              <a:rPr lang="fr-FR" altLang="fr-FR" b="1" dirty="0" smtClean="0">
                <a:solidFill>
                  <a:prstClr val="black"/>
                </a:solidFill>
              </a:rPr>
              <a:t>50 g </a:t>
            </a:r>
            <a:r>
              <a:rPr lang="hu-HU" altLang="fr-FR" b="1" dirty="0" smtClean="0">
                <a:solidFill>
                  <a:prstClr val="black"/>
                </a:solidFill>
              </a:rPr>
              <a:t>zsírt helyeznek el agy hengerbe, amiben egy 5 Kg-os henger van.</a:t>
            </a:r>
            <a:endParaRPr lang="fr-FR" altLang="fr-FR" b="1" dirty="0" smtClean="0">
              <a:solidFill>
                <a:prstClr val="black"/>
              </a:solidFill>
            </a:endParaRPr>
          </a:p>
          <a:p>
            <a:pPr marL="100013" indent="-100013" defTabSz="762000" eaLnBrk="0" hangingPunct="0">
              <a:spcBef>
                <a:spcPct val="50000"/>
              </a:spcBef>
              <a:buFont typeface="Wingdings" pitchFamily="2" charset="2"/>
              <a:buChar char="ü"/>
            </a:pPr>
            <a:r>
              <a:rPr lang="hu-HU" altLang="fr-FR" b="1" dirty="0" smtClean="0">
                <a:solidFill>
                  <a:prstClr val="black"/>
                </a:solidFill>
              </a:rPr>
              <a:t>A hőmérséklet fixált</a:t>
            </a:r>
            <a:endParaRPr lang="fr-FR" altLang="fr-FR" b="1" dirty="0" smtClean="0">
              <a:solidFill>
                <a:prstClr val="black"/>
              </a:solidFill>
            </a:endParaRPr>
          </a:p>
          <a:p>
            <a:pPr marL="100013" indent="-100013" defTabSz="762000" eaLnBrk="0" hangingPunct="0">
              <a:spcBef>
                <a:spcPct val="50000"/>
              </a:spcBef>
              <a:buFont typeface="Wingdings" pitchFamily="2" charset="2"/>
              <a:buChar char="ü"/>
            </a:pPr>
            <a:r>
              <a:rPr lang="fr-FR" altLang="fr-FR" b="1" dirty="0" smtClean="0">
                <a:solidFill>
                  <a:prstClr val="black"/>
                </a:solidFill>
              </a:rPr>
              <a:t> </a:t>
            </a:r>
            <a:r>
              <a:rPr lang="hu-HU" altLang="fr-FR" b="1" dirty="0" smtClean="0">
                <a:solidFill>
                  <a:prstClr val="black"/>
                </a:solidFill>
              </a:rPr>
              <a:t>Fordulat</a:t>
            </a:r>
            <a:r>
              <a:rPr lang="fr-FR" altLang="fr-FR" b="1" dirty="0" smtClean="0">
                <a:solidFill>
                  <a:prstClr val="black"/>
                </a:solidFill>
              </a:rPr>
              <a:t> : 165 </a:t>
            </a:r>
            <a:r>
              <a:rPr lang="hu-HU" altLang="fr-FR" b="1" dirty="0" smtClean="0">
                <a:solidFill>
                  <a:prstClr val="black"/>
                </a:solidFill>
              </a:rPr>
              <a:t>1/min</a:t>
            </a:r>
            <a:r>
              <a:rPr lang="fr-FR" altLang="fr-FR" b="1" dirty="0" smtClean="0">
                <a:solidFill>
                  <a:prstClr val="black"/>
                </a:solidFill>
              </a:rPr>
              <a:t> 2 </a:t>
            </a:r>
            <a:r>
              <a:rPr lang="hu-HU" altLang="fr-FR" b="1" dirty="0" smtClean="0">
                <a:solidFill>
                  <a:prstClr val="black"/>
                </a:solidFill>
              </a:rPr>
              <a:t>órán keresztül</a:t>
            </a:r>
            <a:endParaRPr lang="fr-FR" altLang="fr-FR" b="1" dirty="0" smtClean="0">
              <a:solidFill>
                <a:prstClr val="black"/>
              </a:solidFill>
            </a:endParaRPr>
          </a:p>
          <a:p>
            <a:pPr marL="100013" indent="-100013" defTabSz="762000" eaLnBrk="0" hangingPunct="0">
              <a:spcBef>
                <a:spcPct val="50000"/>
              </a:spcBef>
              <a:buFont typeface="Wingdings" pitchFamily="2" charset="2"/>
              <a:buChar char="ü"/>
            </a:pPr>
            <a:r>
              <a:rPr lang="fr-FR" altLang="fr-FR" b="1" dirty="0" smtClean="0">
                <a:solidFill>
                  <a:prstClr val="black"/>
                </a:solidFill>
              </a:rPr>
              <a:t> </a:t>
            </a:r>
            <a:r>
              <a:rPr lang="hu-HU" altLang="fr-FR" b="1" dirty="0" smtClean="0">
                <a:solidFill>
                  <a:prstClr val="black"/>
                </a:solidFill>
              </a:rPr>
              <a:t>A k</a:t>
            </a:r>
            <a:r>
              <a:rPr lang="fr-FR" altLang="fr-FR" b="1" dirty="0" smtClean="0">
                <a:solidFill>
                  <a:prstClr val="black"/>
                </a:solidFill>
              </a:rPr>
              <a:t>on</a:t>
            </a:r>
            <a:r>
              <a:rPr lang="hu-HU" altLang="fr-FR" b="1" dirty="0" smtClean="0">
                <a:solidFill>
                  <a:prstClr val="black"/>
                </a:solidFill>
              </a:rPr>
              <a:t>z</a:t>
            </a:r>
            <a:r>
              <a:rPr lang="fr-FR" altLang="fr-FR" b="1" dirty="0" err="1" smtClean="0">
                <a:solidFill>
                  <a:prstClr val="black"/>
                </a:solidFill>
              </a:rPr>
              <a:t>is</a:t>
            </a:r>
            <a:r>
              <a:rPr lang="hu-HU" altLang="fr-FR" b="1" dirty="0" smtClean="0">
                <a:solidFill>
                  <a:prstClr val="black"/>
                </a:solidFill>
              </a:rPr>
              <a:t>z</a:t>
            </a:r>
            <a:r>
              <a:rPr lang="fr-FR" altLang="fr-FR" b="1" dirty="0" err="1" smtClean="0">
                <a:solidFill>
                  <a:prstClr val="black"/>
                </a:solidFill>
              </a:rPr>
              <a:t>tenc</a:t>
            </a:r>
            <a:r>
              <a:rPr lang="hu-HU" altLang="fr-FR" b="1" dirty="0" err="1" smtClean="0">
                <a:solidFill>
                  <a:prstClr val="black"/>
                </a:solidFill>
              </a:rPr>
              <a:t>ia</a:t>
            </a:r>
            <a:r>
              <a:rPr lang="hu-HU" altLang="fr-FR" b="1" dirty="0" smtClean="0">
                <a:solidFill>
                  <a:prstClr val="black"/>
                </a:solidFill>
              </a:rPr>
              <a:t> ellenőrzött a teszt előtt és után is.</a:t>
            </a:r>
            <a:endParaRPr lang="fr-FR" altLang="fr-FR" b="1" dirty="0">
              <a:solidFill>
                <a:prstClr val="black"/>
              </a:solidFill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516891" y="5751664"/>
            <a:ext cx="7375589" cy="34163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0013" indent="-100013" defTabSz="7620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hu-HU" altLang="fr-FR" b="1" dirty="0" smtClean="0">
                <a:solidFill>
                  <a:prstClr val="black"/>
                </a:solidFill>
              </a:rPr>
              <a:t>Nem végezhető el a vizsgálat  </a:t>
            </a:r>
            <a:r>
              <a:rPr lang="fr-FR" altLang="fr-FR" b="1" dirty="0" smtClean="0">
                <a:solidFill>
                  <a:prstClr val="black"/>
                </a:solidFill>
              </a:rPr>
              <a:t>NLGI grade 3</a:t>
            </a:r>
            <a:r>
              <a:rPr lang="hu-HU" altLang="fr-FR" b="1" dirty="0" smtClean="0">
                <a:solidFill>
                  <a:prstClr val="black"/>
                </a:solidFill>
              </a:rPr>
              <a:t> feletti zsíroknál.</a:t>
            </a:r>
            <a:endParaRPr lang="fr-FR" altLang="fr-FR" b="1" dirty="0">
              <a:solidFill>
                <a:prstClr val="black"/>
              </a:solidFill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523056" y="737652"/>
            <a:ext cx="8620944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E20031"/>
                </a:solidFill>
                <a:cs typeface="Arial" charset="0"/>
              </a:rPr>
              <a:t>Mechan</a:t>
            </a:r>
            <a:r>
              <a:rPr lang="hu-HU" sz="2000" b="1" dirty="0" err="1" smtClean="0">
                <a:solidFill>
                  <a:srgbClr val="E20031"/>
                </a:solidFill>
                <a:cs typeface="Arial" charset="0"/>
              </a:rPr>
              <a:t>ikai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fr-FR" sz="2000" b="1" dirty="0" err="1" smtClean="0">
                <a:solidFill>
                  <a:srgbClr val="E20031"/>
                </a:solidFill>
                <a:cs typeface="Arial" charset="0"/>
              </a:rPr>
              <a:t>stabilit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ás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: </a:t>
            </a:r>
            <a:r>
              <a:rPr lang="fr-FR" sz="2000" b="1" dirty="0" smtClean="0">
                <a:solidFill>
                  <a:prstClr val="black"/>
                </a:solidFill>
                <a:cs typeface="Arial" charset="0"/>
              </a:rPr>
              <a:t>Roller Test  (ASTM D 1831)</a:t>
            </a:r>
            <a:endParaRPr lang="fr-FR" sz="2000" b="1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" name="Groupe 26"/>
          <p:cNvGrpSpPr/>
          <p:nvPr/>
        </p:nvGrpSpPr>
        <p:grpSpPr>
          <a:xfrm>
            <a:off x="323528" y="3515001"/>
            <a:ext cx="4896544" cy="1786207"/>
            <a:chOff x="572109" y="3515001"/>
            <a:chExt cx="4896544" cy="1786207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572109" y="3515001"/>
              <a:ext cx="4687496" cy="1786154"/>
              <a:chOff x="1161" y="1243"/>
              <a:chExt cx="3918" cy="1611"/>
            </a:xfrm>
          </p:grpSpPr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1161" y="2371"/>
                <a:ext cx="1423" cy="4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762000"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hu-HU" altLang="fr-FR" sz="1600" b="1" dirty="0" smtClean="0">
                    <a:solidFill>
                      <a:srgbClr val="4A96CD"/>
                    </a:solidFill>
                  </a:rPr>
                  <a:t>Konzisztencia előtte</a:t>
                </a:r>
                <a:endParaRPr lang="fr-FR" altLang="fr-FR" sz="1600" b="1" dirty="0">
                  <a:solidFill>
                    <a:srgbClr val="4A96CD"/>
                  </a:solidFill>
                </a:endParaRPr>
              </a:p>
            </p:txBody>
          </p: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>
                <a:off x="2584" y="2355"/>
                <a:ext cx="1304" cy="2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762000" eaLnBrk="0" hangingPunct="0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fr-FR" altLang="fr-FR" sz="1600" b="1" dirty="0" smtClean="0">
                    <a:solidFill>
                      <a:srgbClr val="4A96CD"/>
                    </a:solidFill>
                  </a:rPr>
                  <a:t>Roller tes</a:t>
                </a:r>
                <a:r>
                  <a:rPr lang="hu-HU" altLang="fr-FR" sz="1600" b="1" dirty="0" smtClean="0">
                    <a:solidFill>
                      <a:srgbClr val="4A96CD"/>
                    </a:solidFill>
                  </a:rPr>
                  <a:t>z</a:t>
                </a:r>
                <a:r>
                  <a:rPr lang="fr-FR" altLang="fr-FR" sz="1600" b="1" dirty="0" smtClean="0">
                    <a:solidFill>
                      <a:srgbClr val="4A96CD"/>
                    </a:solidFill>
                  </a:rPr>
                  <a:t>t</a:t>
                </a:r>
                <a:endParaRPr lang="fr-FR" altLang="fr-FR" b="1" dirty="0">
                  <a:solidFill>
                    <a:srgbClr val="4A96CD"/>
                  </a:solidFill>
                </a:endParaRPr>
              </a:p>
            </p:txBody>
          </p:sp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61" y="1243"/>
                <a:ext cx="3918" cy="1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3834693" y="4765677"/>
              <a:ext cx="1633960" cy="5355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7620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hu-HU" altLang="fr-FR" sz="1600" b="1" dirty="0" smtClean="0">
                  <a:solidFill>
                    <a:srgbClr val="4A96CD"/>
                  </a:solidFill>
                </a:rPr>
                <a:t>Konzisztencia utána</a:t>
              </a:r>
              <a:endParaRPr lang="fr-FR" altLang="fr-FR" sz="1600" b="1" dirty="0">
                <a:solidFill>
                  <a:srgbClr val="4A96CD"/>
                </a:solidFill>
              </a:endParaRPr>
            </a:p>
          </p:txBody>
        </p:sp>
      </p:grp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/>
          <a:srcRect l="4464" t="12434" r="7483" b="5141"/>
          <a:stretch>
            <a:fillRect/>
          </a:stretch>
        </p:blipFill>
        <p:spPr bwMode="auto">
          <a:xfrm>
            <a:off x="5433859" y="3466160"/>
            <a:ext cx="3458621" cy="190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J0027007\AppData\Local\Microsoft\Windows\Temporary Internet Files\Content.IE5\PK350EV5\MC900078790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023" y="5507940"/>
            <a:ext cx="836641" cy="801380"/>
          </a:xfrm>
          <a:prstGeom prst="rect">
            <a:avLst/>
          </a:prstGeom>
          <a:noFill/>
        </p:spPr>
      </p:pic>
      <p:sp>
        <p:nvSpPr>
          <p:cNvPr id="20" name="Rectangle 18"/>
          <p:cNvSpPr txBox="1">
            <a:spLocks noChangeArrowheads="1"/>
          </p:cNvSpPr>
          <p:nvPr/>
        </p:nvSpPr>
        <p:spPr>
          <a:xfrm>
            <a:off x="323528" y="188640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39552" y="6381328"/>
            <a:ext cx="3960440" cy="365125"/>
          </a:xfrm>
        </p:spPr>
        <p:txBody>
          <a:bodyPr/>
          <a:lstStyle/>
          <a:p>
            <a:pPr algn="l"/>
            <a:r>
              <a:rPr lang="en-US" sz="900" dirty="0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sz="900" dirty="0">
              <a:solidFill>
                <a:prstClr val="black"/>
              </a:solidFill>
            </a:endParaRPr>
          </a:p>
        </p:txBody>
      </p:sp>
      <p:sp>
        <p:nvSpPr>
          <p:cNvPr id="21" name="Espace réservé du numéro de diapositive 3"/>
          <p:cNvSpPr txBox="1">
            <a:spLocks/>
          </p:cNvSpPr>
          <p:nvPr/>
        </p:nvSpPr>
        <p:spPr>
          <a:xfrm>
            <a:off x="6948264" y="6404337"/>
            <a:ext cx="47579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F73940C5-455A-4F61-8C62-B0AD6C704720}" type="slidenum">
              <a:rPr lang="fr-FR" sz="1200" smtClean="0">
                <a:solidFill>
                  <a:prstClr val="black">
                    <a:tint val="75000"/>
                  </a:prstClr>
                </a:solidFill>
                <a:cs typeface="Helvetica"/>
              </a:rPr>
              <a:pPr algn="r" defTabSz="457200">
                <a:defRPr/>
              </a:pPr>
              <a:t>54</a:t>
            </a:fld>
            <a:endParaRPr lang="fr-FR" sz="1200" dirty="0" smtClean="0">
              <a:solidFill>
                <a:prstClr val="black">
                  <a:tint val="75000"/>
                </a:prstClr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77312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31"/>
          <p:cNvSpPr/>
          <p:nvPr/>
        </p:nvSpPr>
        <p:spPr>
          <a:xfrm>
            <a:off x="412750" y="1484957"/>
            <a:ext cx="6321406" cy="647899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457200" y="1485883"/>
            <a:ext cx="6371360" cy="646973"/>
          </a:xfrm>
          <a:prstGeom prst="rect">
            <a:avLst/>
          </a:prstGeom>
          <a:solidFill>
            <a:srgbClr val="CAEBEA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hu-HU" b="1" dirty="0" smtClean="0">
                <a:solidFill>
                  <a:prstClr val="black"/>
                </a:solidFill>
                <a:cs typeface="Arial" pitchFamily="34" charset="0"/>
              </a:rPr>
              <a:t>A zsírok hajlama arra, hogy az </a:t>
            </a:r>
            <a:r>
              <a:rPr lang="hu-HU" b="1" dirty="0" err="1" smtClean="0">
                <a:solidFill>
                  <a:prstClr val="black"/>
                </a:solidFill>
                <a:cs typeface="Arial" pitchFamily="34" charset="0"/>
              </a:rPr>
              <a:t>olajat</a:t>
            </a:r>
            <a:r>
              <a:rPr lang="hu-HU" b="1" dirty="0" smtClean="0">
                <a:solidFill>
                  <a:prstClr val="black"/>
                </a:solidFill>
                <a:cs typeface="Arial" pitchFamily="34" charset="0"/>
              </a:rPr>
              <a:t> statikus állapotban </a:t>
            </a:r>
          </a:p>
          <a:p>
            <a:pPr defTabSz="762000" eaLnBrk="0" hangingPunct="0"/>
            <a:r>
              <a:rPr lang="hu-HU" b="1" dirty="0" smtClean="0">
                <a:solidFill>
                  <a:prstClr val="black"/>
                </a:solidFill>
                <a:cs typeface="Arial" pitchFamily="34" charset="0"/>
              </a:rPr>
              <a:t>tartsák</a:t>
            </a:r>
            <a:endParaRPr lang="fr-FR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523056" y="871215"/>
            <a:ext cx="8620944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OLAJELVÁLÁS 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(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Kúpos szivárgás teszt</a:t>
            </a: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)</a:t>
            </a:r>
            <a:endParaRPr lang="fr-FR" sz="2000" b="1" dirty="0">
              <a:solidFill>
                <a:srgbClr val="E20031"/>
              </a:solidFill>
              <a:cs typeface="Arial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724128" y="2406732"/>
            <a:ext cx="3420007" cy="1660669"/>
            <a:chOff x="3600" y="1498"/>
            <a:chExt cx="2481" cy="1096"/>
          </a:xfrm>
        </p:grpSpPr>
        <p:pic>
          <p:nvPicPr>
            <p:cNvPr id="33" name="Picture 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1498"/>
              <a:ext cx="1175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4943" y="2208"/>
              <a:ext cx="1138" cy="3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762000" eaLnBrk="0" hangingPunct="0">
                <a:spcBef>
                  <a:spcPct val="50000"/>
                </a:spcBef>
              </a:pPr>
              <a:r>
                <a:rPr lang="hu-HU" altLang="fr-FR" sz="1600" b="1" dirty="0" smtClean="0">
                  <a:solidFill>
                    <a:prstClr val="black"/>
                  </a:solidFill>
                  <a:cs typeface="Arial" pitchFamily="34" charset="0"/>
                </a:rPr>
                <a:t>Zsír az edényben</a:t>
              </a:r>
              <a:endParaRPr lang="fr-FR" altLang="fr-FR" sz="16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>
              <a:off x="4943" y="1872"/>
              <a:ext cx="1057" cy="2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620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hu-HU" altLang="fr-FR" sz="1600" b="1" dirty="0" smtClean="0">
                  <a:solidFill>
                    <a:prstClr val="black"/>
                  </a:solidFill>
                  <a:cs typeface="Arial" pitchFamily="34" charset="0"/>
                </a:rPr>
                <a:t>olaj</a:t>
              </a:r>
              <a:endParaRPr lang="fr-FR" altLang="fr-FR" sz="16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6" name="Line 20"/>
            <p:cNvSpPr>
              <a:spLocks noChangeShapeType="1"/>
            </p:cNvSpPr>
            <p:nvPr/>
          </p:nvSpPr>
          <p:spPr bwMode="auto">
            <a:xfrm>
              <a:off x="4416" y="2304"/>
              <a:ext cx="528" cy="0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37" name="Line 21"/>
            <p:cNvSpPr>
              <a:spLocks noChangeShapeType="1"/>
            </p:cNvSpPr>
            <p:nvPr/>
          </p:nvSpPr>
          <p:spPr bwMode="auto">
            <a:xfrm>
              <a:off x="4176" y="1973"/>
              <a:ext cx="768" cy="0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395536" y="2321526"/>
            <a:ext cx="7744092" cy="16158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0013" indent="-100013" defTabSz="7620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fr-FR" altLang="fr-FR" sz="2000" b="1" dirty="0" smtClean="0">
                <a:solidFill>
                  <a:srgbClr val="E20031"/>
                </a:solidFill>
              </a:rPr>
              <a:t>Tes</a:t>
            </a:r>
            <a:r>
              <a:rPr lang="hu-HU" altLang="fr-FR" sz="2000" b="1" dirty="0" smtClean="0">
                <a:solidFill>
                  <a:srgbClr val="E20031"/>
                </a:solidFill>
              </a:rPr>
              <a:t>z</a:t>
            </a:r>
            <a:r>
              <a:rPr lang="fr-FR" altLang="fr-FR" sz="2000" b="1" dirty="0" smtClean="0">
                <a:solidFill>
                  <a:srgbClr val="E20031"/>
                </a:solidFill>
              </a:rPr>
              <a:t>t </a:t>
            </a:r>
            <a:r>
              <a:rPr lang="hu-HU" altLang="fr-FR" sz="2000" b="1" dirty="0" smtClean="0">
                <a:solidFill>
                  <a:srgbClr val="E20031"/>
                </a:solidFill>
              </a:rPr>
              <a:t>leírás</a:t>
            </a:r>
            <a:endParaRPr lang="fr-FR" altLang="fr-FR" sz="2000" b="1" dirty="0">
              <a:solidFill>
                <a:srgbClr val="E20031"/>
              </a:solidFill>
            </a:endParaRPr>
          </a:p>
          <a:p>
            <a:pPr marL="100013" indent="-100013" defTabSz="76200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</a:pPr>
            <a:endParaRPr lang="fr-FR" altLang="fr-FR" sz="700" dirty="0">
              <a:solidFill>
                <a:prstClr val="black"/>
              </a:solidFill>
            </a:endParaRPr>
          </a:p>
          <a:p>
            <a:pPr marL="100013" indent="-100013" defTabSz="762000" eaLnBrk="0" hangingPunct="0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hu-HU" altLang="fr-FR" sz="1600" b="1" dirty="0" smtClean="0">
                <a:solidFill>
                  <a:prstClr val="black"/>
                </a:solidFill>
              </a:rPr>
              <a:t>Behelyezett zsír tömeg mérése</a:t>
            </a:r>
            <a:endParaRPr lang="fr-FR" altLang="fr-FR" sz="1600" b="1" dirty="0" smtClean="0">
              <a:solidFill>
                <a:prstClr val="black"/>
              </a:solidFill>
            </a:endParaRPr>
          </a:p>
          <a:p>
            <a:pPr marL="100013" indent="-100013" defTabSz="762000" eaLnBrk="0" hangingPunct="0"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fr-FR" altLang="fr-FR" sz="1600" b="1" dirty="0" smtClean="0">
                <a:solidFill>
                  <a:prstClr val="black"/>
                </a:solidFill>
              </a:rPr>
              <a:t> </a:t>
            </a:r>
            <a:r>
              <a:rPr lang="hu-HU" altLang="fr-FR" sz="1600" b="1" dirty="0" smtClean="0">
                <a:solidFill>
                  <a:prstClr val="black"/>
                </a:solidFill>
              </a:rPr>
              <a:t>60</a:t>
            </a:r>
            <a:r>
              <a:rPr lang="hu-HU" altLang="fr-FR" sz="1600" b="1" baseline="30000" dirty="0" smtClean="0">
                <a:solidFill>
                  <a:prstClr val="black"/>
                </a:solidFill>
              </a:rPr>
              <a:t>o</a:t>
            </a:r>
            <a:r>
              <a:rPr lang="hu-HU" altLang="fr-FR" sz="1600" b="1" dirty="0" smtClean="0">
                <a:solidFill>
                  <a:prstClr val="black"/>
                </a:solidFill>
              </a:rPr>
              <a:t>-os szűrőszita behelyezés</a:t>
            </a:r>
            <a:endParaRPr lang="fr-FR" altLang="fr-FR" sz="1600" b="1" dirty="0" smtClean="0">
              <a:solidFill>
                <a:prstClr val="black"/>
              </a:solidFill>
            </a:endParaRPr>
          </a:p>
          <a:p>
            <a:pPr marL="100013" indent="-100013" defTabSz="762000" eaLnBrk="0" hangingPunct="0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fr-FR" altLang="fr-FR" sz="1600" b="1" dirty="0" smtClean="0">
                <a:solidFill>
                  <a:prstClr val="black"/>
                </a:solidFill>
              </a:rPr>
              <a:t>30 </a:t>
            </a:r>
            <a:r>
              <a:rPr lang="hu-HU" altLang="fr-FR" sz="1600" b="1" dirty="0" smtClean="0">
                <a:solidFill>
                  <a:prstClr val="black"/>
                </a:solidFill>
              </a:rPr>
              <a:t>óra </a:t>
            </a:r>
            <a:r>
              <a:rPr lang="fr-FR" altLang="fr-FR" sz="1600" b="1" dirty="0" smtClean="0">
                <a:solidFill>
                  <a:prstClr val="black"/>
                </a:solidFill>
              </a:rPr>
              <a:t>100°C</a:t>
            </a:r>
            <a:r>
              <a:rPr lang="hu-HU" altLang="fr-FR" sz="1600" b="1" dirty="0" err="1" smtClean="0">
                <a:solidFill>
                  <a:prstClr val="black"/>
                </a:solidFill>
              </a:rPr>
              <a:t>-on</a:t>
            </a:r>
            <a:endParaRPr lang="fr-FR" altLang="fr-FR" sz="1600" b="1" dirty="0" smtClean="0">
              <a:solidFill>
                <a:prstClr val="black"/>
              </a:solidFill>
            </a:endParaRPr>
          </a:p>
          <a:p>
            <a:pPr marL="100013" indent="-100013" defTabSz="762000" eaLnBrk="0" hangingPunct="0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hu-HU" altLang="fr-FR" sz="1600" b="1" dirty="0" smtClean="0">
                <a:solidFill>
                  <a:prstClr val="black"/>
                </a:solidFill>
              </a:rPr>
              <a:t>Az összegyűlt olaj tömegét megmérik</a:t>
            </a:r>
            <a:r>
              <a:rPr lang="fr-FR" altLang="fr-FR" sz="1600" b="1" dirty="0" smtClean="0">
                <a:solidFill>
                  <a:prstClr val="black"/>
                </a:solidFill>
              </a:rPr>
              <a:t>(%)</a:t>
            </a:r>
            <a:endParaRPr lang="fr-FR" altLang="fr-FR" sz="1600" b="1" dirty="0">
              <a:solidFill>
                <a:prstClr val="black"/>
              </a:solidFill>
            </a:endParaRPr>
          </a:p>
        </p:txBody>
      </p:sp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4"/>
          <a:srcRect l="3872" t="4289" r="13490" b="21870"/>
          <a:stretch>
            <a:fillRect/>
          </a:stretch>
        </p:blipFill>
        <p:spPr bwMode="auto">
          <a:xfrm>
            <a:off x="7007114" y="0"/>
            <a:ext cx="1828302" cy="218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538990" y="4653136"/>
            <a:ext cx="77427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fr-FR" b="1" dirty="0" smtClean="0">
                <a:solidFill>
                  <a:prstClr val="black"/>
                </a:solidFill>
              </a:rPr>
              <a:t>% </a:t>
            </a:r>
            <a:r>
              <a:rPr lang="hu-HU" b="1" dirty="0" smtClean="0">
                <a:solidFill>
                  <a:prstClr val="black"/>
                </a:solidFill>
              </a:rPr>
              <a:t>Szappan</a:t>
            </a:r>
            <a:endParaRPr lang="fr-FR" b="1" dirty="0" smtClean="0">
              <a:solidFill>
                <a:prstClr val="black"/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fr-FR" b="1" dirty="0" smtClean="0">
                <a:solidFill>
                  <a:prstClr val="black"/>
                </a:solidFill>
              </a:rPr>
              <a:t>B</a:t>
            </a:r>
            <a:r>
              <a:rPr lang="hu-HU" b="1" dirty="0" smtClean="0">
                <a:solidFill>
                  <a:prstClr val="black"/>
                </a:solidFill>
              </a:rPr>
              <a:t>ÁZIS </a:t>
            </a:r>
            <a:r>
              <a:rPr lang="fr-FR" b="1" dirty="0" smtClean="0">
                <a:solidFill>
                  <a:prstClr val="black"/>
                </a:solidFill>
              </a:rPr>
              <a:t>OL</a:t>
            </a:r>
            <a:r>
              <a:rPr lang="hu-HU" b="1" dirty="0" smtClean="0">
                <a:solidFill>
                  <a:prstClr val="black"/>
                </a:solidFill>
              </a:rPr>
              <a:t>AJ</a:t>
            </a:r>
            <a:r>
              <a:rPr lang="fr-FR" b="1" dirty="0" smtClean="0">
                <a:solidFill>
                  <a:prstClr val="black"/>
                </a:solidFill>
              </a:rPr>
              <a:t> VIS</a:t>
            </a:r>
            <a:r>
              <a:rPr lang="hu-HU" b="1" dirty="0" smtClean="0">
                <a:solidFill>
                  <a:prstClr val="black"/>
                </a:solidFill>
              </a:rPr>
              <a:t>ZK</a:t>
            </a:r>
            <a:r>
              <a:rPr lang="fr-FR" b="1" dirty="0" smtClean="0">
                <a:solidFill>
                  <a:prstClr val="black"/>
                </a:solidFill>
              </a:rPr>
              <a:t>O</a:t>
            </a:r>
            <a:r>
              <a:rPr lang="hu-HU" b="1" dirty="0" smtClean="0">
                <a:solidFill>
                  <a:prstClr val="black"/>
                </a:solidFill>
              </a:rPr>
              <a:t>Z</a:t>
            </a:r>
            <a:r>
              <a:rPr lang="fr-FR" b="1" dirty="0" smtClean="0">
                <a:solidFill>
                  <a:prstClr val="black"/>
                </a:solidFill>
              </a:rPr>
              <a:t>IT</a:t>
            </a:r>
            <a:r>
              <a:rPr lang="hu-HU" b="1" dirty="0" smtClean="0">
                <a:solidFill>
                  <a:prstClr val="black"/>
                </a:solidFill>
              </a:rPr>
              <a:t>ÁS</a:t>
            </a:r>
            <a:r>
              <a:rPr lang="fr-FR" b="1" dirty="0" smtClean="0">
                <a:solidFill>
                  <a:prstClr val="black"/>
                </a:solidFill>
              </a:rPr>
              <a:t>                                       O</a:t>
            </a:r>
            <a:r>
              <a:rPr lang="hu-HU" b="1" dirty="0" smtClean="0">
                <a:solidFill>
                  <a:prstClr val="black"/>
                </a:solidFill>
              </a:rPr>
              <a:t>LAJ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hu-HU" b="1" dirty="0" smtClean="0">
                <a:solidFill>
                  <a:prstClr val="black"/>
                </a:solidFill>
              </a:rPr>
              <a:t>ELVÁLÁS</a:t>
            </a:r>
            <a:endParaRPr lang="fr-FR" b="1" dirty="0" smtClean="0">
              <a:solidFill>
                <a:prstClr val="black"/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hu-HU" b="1" dirty="0" smtClean="0">
                <a:solidFill>
                  <a:prstClr val="black"/>
                </a:solidFill>
              </a:rPr>
              <a:t>HŐMÉRSÉKLET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2843808" y="4797152"/>
            <a:ext cx="301625" cy="301625"/>
          </a:xfrm>
          <a:prstGeom prst="line">
            <a:avLst/>
          </a:prstGeom>
          <a:solidFill>
            <a:srgbClr val="CAEBEA"/>
          </a:solidFill>
          <a:ln w="5715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9" name="Line 23"/>
          <p:cNvSpPr>
            <a:spLocks noChangeShapeType="1"/>
          </p:cNvSpPr>
          <p:nvPr/>
        </p:nvSpPr>
        <p:spPr bwMode="auto">
          <a:xfrm flipV="1">
            <a:off x="2915816" y="5559202"/>
            <a:ext cx="350838" cy="246062"/>
          </a:xfrm>
          <a:prstGeom prst="line">
            <a:avLst/>
          </a:prstGeom>
          <a:solidFill>
            <a:srgbClr val="CAEBEA"/>
          </a:solidFill>
          <a:ln w="5715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flipV="1">
            <a:off x="7837451" y="5123560"/>
            <a:ext cx="350838" cy="246062"/>
          </a:xfrm>
          <a:prstGeom prst="line">
            <a:avLst/>
          </a:prstGeom>
          <a:solidFill>
            <a:srgbClr val="CAEBEA"/>
          </a:solidFill>
          <a:ln w="5715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41" name="Line 14"/>
          <p:cNvSpPr>
            <a:spLocks noChangeShapeType="1"/>
          </p:cNvSpPr>
          <p:nvPr/>
        </p:nvSpPr>
        <p:spPr bwMode="auto">
          <a:xfrm>
            <a:off x="3563888" y="5157192"/>
            <a:ext cx="301625" cy="301625"/>
          </a:xfrm>
          <a:prstGeom prst="line">
            <a:avLst/>
          </a:prstGeom>
          <a:solidFill>
            <a:srgbClr val="CAEBEA"/>
          </a:solidFill>
          <a:ln w="57150">
            <a:solidFill>
              <a:srgbClr val="000000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42" name="Flèche droite 41"/>
          <p:cNvSpPr/>
          <p:nvPr/>
        </p:nvSpPr>
        <p:spPr>
          <a:xfrm>
            <a:off x="4410369" y="5214342"/>
            <a:ext cx="1043342" cy="244475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2" name="Rectangle 18"/>
          <p:cNvSpPr txBox="1">
            <a:spLocks noChangeArrowheads="1"/>
          </p:cNvSpPr>
          <p:nvPr/>
        </p:nvSpPr>
        <p:spPr>
          <a:xfrm>
            <a:off x="323528" y="188640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323528" y="2132856"/>
            <a:ext cx="8511888" cy="223224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412750" y="4653136"/>
            <a:ext cx="8422666" cy="1338828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45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à coins arrondis 22"/>
          <p:cNvSpPr/>
          <p:nvPr/>
        </p:nvSpPr>
        <p:spPr>
          <a:xfrm>
            <a:off x="5436096" y="4387663"/>
            <a:ext cx="3367257" cy="1321786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0658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60325" y="7046987"/>
            <a:ext cx="466725" cy="198437"/>
          </a:xfrm>
          <a:prstGeom prst="rect">
            <a:avLst/>
          </a:prstGeom>
          <a:noFill/>
        </p:spPr>
        <p:txBody>
          <a:bodyPr/>
          <a:lstStyle/>
          <a:p>
            <a:fld id="{A6B8851D-01AC-44BE-B492-4E48E9E3270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4005" y="3295601"/>
            <a:ext cx="4535585" cy="2911028"/>
            <a:chOff x="384" y="1792"/>
            <a:chExt cx="3600" cy="2147"/>
          </a:xfrm>
        </p:grpSpPr>
        <p:sp>
          <p:nvSpPr>
            <p:cNvPr id="70667" name="Text Box 7"/>
            <p:cNvSpPr txBox="1">
              <a:spLocks noChangeArrowheads="1"/>
            </p:cNvSpPr>
            <p:nvPr/>
          </p:nvSpPr>
          <p:spPr bwMode="auto">
            <a:xfrm>
              <a:off x="2400" y="2150"/>
              <a:ext cx="1584" cy="17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620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hu-HU" altLang="fr-FR" sz="1600" dirty="0" smtClean="0">
                  <a:solidFill>
                    <a:prstClr val="black"/>
                  </a:solidFill>
                </a:rPr>
                <a:t>Hőmérséklet</a:t>
              </a:r>
              <a:r>
                <a:rPr lang="en-GB" altLang="fr-FR" sz="1600" dirty="0" smtClean="0">
                  <a:solidFill>
                    <a:prstClr val="black"/>
                  </a:solidFill>
                </a:rPr>
                <a:t> </a:t>
              </a:r>
              <a:r>
                <a:rPr lang="en-GB" altLang="fr-FR" sz="1600" dirty="0">
                  <a:solidFill>
                    <a:prstClr val="black"/>
                  </a:solidFill>
                </a:rPr>
                <a:t>:</a:t>
              </a:r>
            </a:p>
            <a:p>
              <a:pPr defTabSz="762000"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GB" altLang="fr-FR" sz="1600" dirty="0">
                  <a:solidFill>
                    <a:prstClr val="black"/>
                  </a:solidFill>
                </a:rPr>
                <a:t>40 </a:t>
              </a:r>
              <a:r>
                <a:rPr lang="hu-HU" altLang="fr-FR" sz="1600" dirty="0" smtClean="0">
                  <a:solidFill>
                    <a:prstClr val="black"/>
                  </a:solidFill>
                </a:rPr>
                <a:t>vagy</a:t>
              </a:r>
              <a:r>
                <a:rPr lang="en-GB" altLang="fr-FR" sz="1600" dirty="0" smtClean="0">
                  <a:solidFill>
                    <a:prstClr val="black"/>
                  </a:solidFill>
                </a:rPr>
                <a:t> </a:t>
              </a:r>
              <a:r>
                <a:rPr lang="en-GB" altLang="fr-FR" sz="1600" dirty="0">
                  <a:solidFill>
                    <a:prstClr val="black"/>
                  </a:solidFill>
                </a:rPr>
                <a:t>80°C</a:t>
              </a:r>
            </a:p>
            <a:p>
              <a:pPr defTabSz="762000" eaLnBrk="0" hangingPunct="0">
                <a:lnSpc>
                  <a:spcPct val="0"/>
                </a:lnSpc>
                <a:spcBef>
                  <a:spcPct val="50000"/>
                </a:spcBef>
              </a:pPr>
              <a:endParaRPr lang="en-GB" altLang="fr-FR" sz="1600" dirty="0">
                <a:solidFill>
                  <a:prstClr val="black"/>
                </a:solidFill>
              </a:endParaRPr>
            </a:p>
            <a:p>
              <a:pPr defTabSz="7620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hu-HU" altLang="fr-FR" sz="1600" dirty="0" smtClean="0">
                  <a:solidFill>
                    <a:prstClr val="black"/>
                  </a:solidFill>
                </a:rPr>
                <a:t>Szórás mértéke</a:t>
              </a:r>
              <a:r>
                <a:rPr lang="en-GB" altLang="fr-FR" sz="1600" dirty="0" smtClean="0">
                  <a:solidFill>
                    <a:prstClr val="black"/>
                  </a:solidFill>
                </a:rPr>
                <a:t>: </a:t>
              </a:r>
              <a:r>
                <a:rPr lang="en-GB" altLang="fr-FR" sz="1600" dirty="0">
                  <a:solidFill>
                    <a:prstClr val="black"/>
                  </a:solidFill>
                </a:rPr>
                <a:t>5ml/sec</a:t>
              </a:r>
            </a:p>
            <a:p>
              <a:pPr defTabSz="762000" eaLnBrk="0" hangingPunct="0">
                <a:lnSpc>
                  <a:spcPct val="0"/>
                </a:lnSpc>
                <a:spcBef>
                  <a:spcPct val="50000"/>
                </a:spcBef>
              </a:pPr>
              <a:endParaRPr lang="en-GB" altLang="fr-FR" sz="1600" dirty="0">
                <a:solidFill>
                  <a:prstClr val="black"/>
                </a:solidFill>
              </a:endParaRPr>
            </a:p>
            <a:p>
              <a:pPr defTabSz="7620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hu-HU" altLang="fr-FR" sz="1600" dirty="0" smtClean="0">
                  <a:solidFill>
                    <a:prstClr val="black"/>
                  </a:solidFill>
                </a:rPr>
                <a:t>Forgási sebesség</a:t>
              </a:r>
              <a:r>
                <a:rPr lang="en-GB" altLang="fr-FR" sz="1600" dirty="0" smtClean="0">
                  <a:solidFill>
                    <a:prstClr val="black"/>
                  </a:solidFill>
                </a:rPr>
                <a:t>:</a:t>
              </a:r>
              <a:endParaRPr lang="en-GB" altLang="fr-FR" sz="1600" dirty="0">
                <a:solidFill>
                  <a:prstClr val="black"/>
                </a:solidFill>
              </a:endParaRPr>
            </a:p>
            <a:p>
              <a:pPr defTabSz="762000"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GB" altLang="fr-FR" sz="1600" dirty="0">
                  <a:solidFill>
                    <a:prstClr val="black"/>
                  </a:solidFill>
                </a:rPr>
                <a:t>600 </a:t>
              </a:r>
              <a:r>
                <a:rPr lang="hu-HU" altLang="fr-FR" sz="1600" dirty="0" smtClean="0">
                  <a:solidFill>
                    <a:prstClr val="black"/>
                  </a:solidFill>
                </a:rPr>
                <a:t>1/min</a:t>
              </a:r>
              <a:endParaRPr lang="en-GB" altLang="fr-FR" sz="1600" dirty="0">
                <a:solidFill>
                  <a:prstClr val="black"/>
                </a:solidFill>
              </a:endParaRPr>
            </a:p>
            <a:p>
              <a:pPr defTabSz="762000" eaLnBrk="0" hangingPunct="0">
                <a:lnSpc>
                  <a:spcPct val="0"/>
                </a:lnSpc>
                <a:spcBef>
                  <a:spcPct val="50000"/>
                </a:spcBef>
              </a:pPr>
              <a:endParaRPr lang="en-GB" altLang="fr-FR" sz="1600" dirty="0">
                <a:solidFill>
                  <a:prstClr val="black"/>
                </a:solidFill>
              </a:endParaRPr>
            </a:p>
            <a:p>
              <a:pPr defTabSz="7620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hu-HU" altLang="fr-FR" sz="1600" dirty="0" smtClean="0">
                  <a:solidFill>
                    <a:prstClr val="black"/>
                  </a:solidFill>
                </a:rPr>
                <a:t>Tartam</a:t>
              </a:r>
              <a:r>
                <a:rPr lang="en-GB" altLang="fr-FR" sz="1600" dirty="0" smtClean="0">
                  <a:solidFill>
                    <a:prstClr val="black"/>
                  </a:solidFill>
                </a:rPr>
                <a:t>: </a:t>
              </a:r>
              <a:r>
                <a:rPr lang="en-GB" altLang="fr-FR" sz="1600" dirty="0">
                  <a:solidFill>
                    <a:prstClr val="black"/>
                  </a:solidFill>
                </a:rPr>
                <a:t>1 </a:t>
              </a:r>
              <a:r>
                <a:rPr lang="hu-HU" altLang="fr-FR" sz="1600" dirty="0" smtClean="0">
                  <a:solidFill>
                    <a:prstClr val="black"/>
                  </a:solidFill>
                </a:rPr>
                <a:t>óra</a:t>
              </a:r>
              <a:endParaRPr lang="en-GB" altLang="fr-FR" sz="1600" dirty="0">
                <a:solidFill>
                  <a:prstClr val="black"/>
                </a:solidFill>
              </a:endParaRPr>
            </a:p>
          </p:txBody>
        </p:sp>
        <p:pic>
          <p:nvPicPr>
            <p:cNvPr id="70669" name="Picture 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" y="1792"/>
              <a:ext cx="1855" cy="2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666" name="Picture 14" descr="lakeparkw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0231" y="184460"/>
            <a:ext cx="2339753" cy="122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23056" y="836712"/>
            <a:ext cx="8620944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Vízálló képesség</a:t>
            </a:r>
            <a:endParaRPr lang="fr-FR" sz="2000" b="1" dirty="0">
              <a:solidFill>
                <a:srgbClr val="E20031"/>
              </a:solidFill>
              <a:cs typeface="Arial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488955" y="4437112"/>
            <a:ext cx="3259509" cy="1200329"/>
          </a:xfrm>
          <a:prstGeom prst="rect">
            <a:avLst/>
          </a:prstGeom>
          <a:solidFill>
            <a:srgbClr val="CAEB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/>
            <a:r>
              <a:rPr lang="hu-HU" altLang="fr-FR" b="1" dirty="0" smtClean="0">
                <a:solidFill>
                  <a:prstClr val="black"/>
                </a:solidFill>
                <a:sym typeface="Wingdings" pitchFamily="2" charset="2"/>
              </a:rPr>
              <a:t>Ez a teszt hasznos a zsír víz jelenlétében történő tulajdonságainak vizsgálatára.</a:t>
            </a:r>
            <a:endParaRPr lang="en-GB" b="1" dirty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482756" y="3187334"/>
            <a:ext cx="265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hu-HU" b="1" dirty="0" smtClean="0">
                <a:solidFill>
                  <a:prstClr val="black"/>
                </a:solidFill>
              </a:rPr>
              <a:t>Eredmény</a:t>
            </a:r>
            <a:r>
              <a:rPr lang="fr-FR" b="1" dirty="0" smtClean="0">
                <a:solidFill>
                  <a:prstClr val="black"/>
                </a:solidFill>
              </a:rPr>
              <a:t>: </a:t>
            </a:r>
          </a:p>
          <a:p>
            <a:pPr defTabSz="457200"/>
            <a:r>
              <a:rPr lang="hu-HU" b="1" dirty="0" smtClean="0">
                <a:solidFill>
                  <a:prstClr val="black"/>
                </a:solidFill>
              </a:rPr>
              <a:t>A csapágyból távozó </a:t>
            </a:r>
          </a:p>
          <a:p>
            <a:pPr defTabSz="457200"/>
            <a:r>
              <a:rPr lang="hu-HU" b="1" dirty="0" smtClean="0">
                <a:solidFill>
                  <a:prstClr val="black"/>
                </a:solidFill>
              </a:rPr>
              <a:t>zsírmennyiség mérése</a:t>
            </a:r>
            <a:endParaRPr lang="fr-FR" b="1" dirty="0" smtClean="0">
              <a:solidFill>
                <a:prstClr val="black"/>
              </a:solidFill>
            </a:endParaRPr>
          </a:p>
          <a:p>
            <a:pPr defTabSz="457200"/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412749" y="1484784"/>
            <a:ext cx="8390604" cy="1368152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39552" y="1556792"/>
            <a:ext cx="8263801" cy="1255728"/>
          </a:xfrm>
          <a:prstGeom prst="rect">
            <a:avLst/>
          </a:prstGeom>
          <a:solidFill>
            <a:srgbClr val="CAEBEA"/>
          </a:solidFill>
        </p:spPr>
        <p:txBody>
          <a:bodyPr wrap="square" rtlCol="0">
            <a:spAutoFit/>
          </a:bodyPr>
          <a:lstStyle/>
          <a:p>
            <a:pPr marL="228600" indent="-228600" defTabSz="457200">
              <a:lnSpc>
                <a:spcPct val="70000"/>
              </a:lnSpc>
              <a:spcBef>
                <a:spcPct val="70000"/>
              </a:spcBef>
            </a:pPr>
            <a:r>
              <a:rPr lang="hu-HU" altLang="fr-FR" b="1" dirty="0" smtClean="0">
                <a:solidFill>
                  <a:srgbClr val="E20031"/>
                </a:solidFill>
                <a:cs typeface="Arial" charset="0"/>
              </a:rPr>
              <a:t>VÍZ KIMOSÁSI TESZT </a:t>
            </a:r>
            <a:r>
              <a:rPr lang="fr-FR" altLang="fr-FR" b="1" dirty="0" smtClean="0">
                <a:solidFill>
                  <a:srgbClr val="E20031"/>
                </a:solidFill>
                <a:cs typeface="Arial" charset="0"/>
              </a:rPr>
              <a:t>( ASTM D 1264)</a:t>
            </a:r>
          </a:p>
          <a:p>
            <a:pPr marL="228600" indent="-228600" defTabSz="457200">
              <a:lnSpc>
                <a:spcPct val="70000"/>
              </a:lnSpc>
              <a:spcBef>
                <a:spcPct val="70000"/>
              </a:spcBef>
            </a:pPr>
            <a:r>
              <a:rPr lang="hu-HU" altLang="fr-FR" b="1" dirty="0" smtClean="0">
                <a:solidFill>
                  <a:prstClr val="black"/>
                </a:solidFill>
                <a:cs typeface="Arial" charset="0"/>
              </a:rPr>
              <a:t>A kenőzsír vízelváló képességének meghatározása, a csapágyból eltávozó zsír mennyiség mérésével.</a:t>
            </a:r>
            <a:r>
              <a:rPr lang="fr-FR" altLang="fr-FR" b="1" dirty="0" smtClean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marL="228600" indent="-228600" defTabSz="457200">
              <a:lnSpc>
                <a:spcPct val="70000"/>
              </a:lnSpc>
              <a:spcBef>
                <a:spcPct val="70000"/>
              </a:spcBef>
            </a:pPr>
            <a:r>
              <a:rPr lang="hu-HU" altLang="fr-FR" b="1" dirty="0" smtClean="0">
                <a:solidFill>
                  <a:prstClr val="black"/>
                </a:solidFill>
                <a:cs typeface="Arial" charset="0"/>
              </a:rPr>
              <a:t>Gőzzel, vagy felmelegített vízzel</a:t>
            </a:r>
            <a:endParaRPr lang="fr-FR" altLang="fr-FR" b="1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3056" y="3187334"/>
            <a:ext cx="4656534" cy="30192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4" name="Espace réservé du pied de page 5"/>
          <p:cNvSpPr txBox="1">
            <a:spLocks/>
          </p:cNvSpPr>
          <p:nvPr/>
        </p:nvSpPr>
        <p:spPr>
          <a:xfrm>
            <a:off x="539552" y="6381328"/>
            <a:ext cx="396044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/>
          <a:p>
            <a:pPr defTabSz="457200">
              <a:defRPr/>
            </a:pPr>
            <a:r>
              <a:rPr lang="en-US" sz="900" smtClean="0">
                <a:solidFill>
                  <a:prstClr val="black"/>
                </a:solidFill>
                <a:cs typeface="Helvetica"/>
              </a:rPr>
              <a:t>GATT - THE  NETHERLANDS - 12-14th October 2015</a:t>
            </a:r>
            <a:endParaRPr lang="fr-FR" sz="900" dirty="0">
              <a:solidFill>
                <a:prstClr val="black"/>
              </a:solidFill>
              <a:cs typeface="Helvetica"/>
            </a:endParaRPr>
          </a:p>
        </p:txBody>
      </p:sp>
      <p:sp>
        <p:nvSpPr>
          <p:cNvPr id="25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48264" y="6404337"/>
            <a:ext cx="475794" cy="365125"/>
          </a:xfrm>
          <a:prstGeom prst="rect">
            <a:avLst/>
          </a:prstGeom>
          <a:noFill/>
        </p:spPr>
        <p:txBody>
          <a:bodyPr/>
          <a:lstStyle/>
          <a:p>
            <a:fld id="{F73940C5-455A-4F61-8C62-B0AD6C70472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Rectangle 18"/>
          <p:cNvSpPr txBox="1">
            <a:spLocks noChangeArrowheads="1"/>
          </p:cNvSpPr>
          <p:nvPr/>
        </p:nvSpPr>
        <p:spPr>
          <a:xfrm>
            <a:off x="323528" y="116632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52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>
          <a:xfrm>
            <a:off x="565524" y="1284931"/>
            <a:ext cx="8289725" cy="1618513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99169" y="2880320"/>
            <a:ext cx="4131707" cy="3429000"/>
          </a:xfrm>
          <a:prstGeom prst="rect">
            <a:avLst/>
          </a:prstGeom>
          <a:noFill/>
        </p:spPr>
        <p:txBody>
          <a:bodyPr lIns="90488" tIns="44450" rIns="90488" bIns="44450">
            <a:normAutofit/>
          </a:bodyPr>
          <a:lstStyle/>
          <a:p>
            <a:pPr marL="0" indent="0" eaLnBrk="1" hangingPunct="1">
              <a:buFont typeface="Wingdings" pitchFamily="2" charset="2"/>
              <a:buChar char="ü"/>
            </a:pPr>
            <a:endParaRPr lang="fr-FR" altLang="fr-FR" sz="1800" b="0" dirty="0" smtClean="0">
              <a:sym typeface="Wingdings" pitchFamily="2" charset="2"/>
            </a:endParaRPr>
          </a:p>
          <a:p>
            <a:pPr marL="0" indent="0">
              <a:buFont typeface="Wingdings" pitchFamily="2" charset="2"/>
              <a:buChar char="ü"/>
            </a:pPr>
            <a:r>
              <a:rPr lang="fr-FR" altLang="fr-FR" sz="1800" dirty="0" smtClean="0">
                <a:sym typeface="Wingdings" pitchFamily="2" charset="2"/>
              </a:rPr>
              <a:t> </a:t>
            </a:r>
            <a:r>
              <a:rPr lang="hu-HU" altLang="fr-FR" sz="1800" dirty="0" smtClean="0">
                <a:sym typeface="Wingdings" pitchFamily="2" charset="2"/>
              </a:rPr>
              <a:t>Egy vékony kenőzsír filmet </a:t>
            </a:r>
            <a:r>
              <a:rPr lang="fr-FR" altLang="fr-FR" sz="1800" dirty="0" smtClean="0">
                <a:sym typeface="Wingdings" pitchFamily="2" charset="2"/>
              </a:rPr>
              <a:t>( 0.8mm) </a:t>
            </a:r>
            <a:r>
              <a:rPr lang="hu-HU" altLang="fr-FR" sz="1800" dirty="0" smtClean="0">
                <a:sym typeface="Wingdings" pitchFamily="2" charset="2"/>
              </a:rPr>
              <a:t>visznek fel fémlemezre és vízpermettel szórják 276</a:t>
            </a:r>
            <a:r>
              <a:rPr lang="fr-FR" altLang="fr-FR" sz="1800" dirty="0" smtClean="0">
                <a:sym typeface="Wingdings" pitchFamily="2" charset="2"/>
              </a:rPr>
              <a:t> </a:t>
            </a:r>
            <a:r>
              <a:rPr lang="fr-FR" altLang="fr-FR" sz="1800" dirty="0" err="1" smtClean="0">
                <a:sym typeface="Wingdings" pitchFamily="2" charset="2"/>
              </a:rPr>
              <a:t>Kpa</a:t>
            </a:r>
            <a:r>
              <a:rPr lang="fr-FR" altLang="fr-FR" sz="1800" dirty="0" smtClean="0">
                <a:sym typeface="Wingdings" pitchFamily="2" charset="2"/>
              </a:rPr>
              <a:t>  (2,8 bar </a:t>
            </a:r>
            <a:r>
              <a:rPr lang="hu-HU" altLang="fr-FR" sz="1800" dirty="0" smtClean="0">
                <a:sym typeface="Wingdings" pitchFamily="2" charset="2"/>
              </a:rPr>
              <a:t>vagy</a:t>
            </a:r>
            <a:r>
              <a:rPr lang="fr-FR" altLang="fr-FR" sz="1800" dirty="0" smtClean="0">
                <a:sym typeface="Wingdings" pitchFamily="2" charset="2"/>
              </a:rPr>
              <a:t> 40 Psi)</a:t>
            </a:r>
            <a:r>
              <a:rPr lang="hu-HU" altLang="fr-FR" sz="1800" dirty="0" smtClean="0">
                <a:sym typeface="Wingdings" pitchFamily="2" charset="2"/>
              </a:rPr>
              <a:t> nyomással</a:t>
            </a:r>
            <a:r>
              <a:rPr lang="fr-FR" altLang="fr-FR" sz="1800" dirty="0" smtClean="0">
                <a:sym typeface="Wingdings" pitchFamily="2" charset="2"/>
              </a:rPr>
              <a:t> 38°C</a:t>
            </a:r>
            <a:r>
              <a:rPr lang="hu-HU" altLang="fr-FR" sz="1800" dirty="0" err="1" smtClean="0">
                <a:sym typeface="Wingdings" pitchFamily="2" charset="2"/>
              </a:rPr>
              <a:t>-on</a:t>
            </a:r>
            <a:r>
              <a:rPr lang="hu-HU" altLang="fr-FR" sz="1800" dirty="0" smtClean="0">
                <a:sym typeface="Wingdings" pitchFamily="2" charset="2"/>
              </a:rPr>
              <a:t> </a:t>
            </a:r>
            <a:r>
              <a:rPr lang="fr-FR" altLang="fr-FR" sz="1800" dirty="0" smtClean="0">
                <a:sym typeface="Wingdings" pitchFamily="2" charset="2"/>
              </a:rPr>
              <a:t>5</a:t>
            </a:r>
            <a:r>
              <a:rPr lang="hu-HU" altLang="fr-FR" sz="1800" dirty="0" smtClean="0">
                <a:sym typeface="Wingdings" pitchFamily="2" charset="2"/>
              </a:rPr>
              <a:t> percen keresztül.</a:t>
            </a:r>
            <a:endParaRPr lang="fr-FR" altLang="fr-FR" sz="1800" dirty="0" smtClean="0">
              <a:sym typeface="Wingdings" pitchFamily="2" charset="2"/>
            </a:endParaRPr>
          </a:p>
          <a:p>
            <a:pPr marL="0" indent="0">
              <a:lnSpc>
                <a:spcPct val="140000"/>
              </a:lnSpc>
              <a:buFont typeface="Wingdings" pitchFamily="2" charset="2"/>
              <a:buChar char="ü"/>
            </a:pPr>
            <a:r>
              <a:rPr lang="hu-HU" altLang="fr-FR" sz="1800" dirty="0" smtClean="0">
                <a:sym typeface="Wingdings" pitchFamily="2" charset="2"/>
              </a:rPr>
              <a:t>A megmaradó zsír tömegét mérik</a:t>
            </a:r>
            <a:endParaRPr lang="fr-FR" altLang="fr-FR" sz="1800" dirty="0" smtClean="0">
              <a:sym typeface="Wingdings" pitchFamily="2" charset="2"/>
            </a:endParaRPr>
          </a:p>
          <a:p>
            <a:pPr marL="0" indent="0">
              <a:lnSpc>
                <a:spcPct val="140000"/>
              </a:lnSpc>
              <a:buFont typeface="Wingdings" pitchFamily="2" charset="2"/>
              <a:buChar char="ü"/>
            </a:pPr>
            <a:r>
              <a:rPr lang="hu-HU" altLang="fr-FR" sz="1800" dirty="0" smtClean="0">
                <a:sym typeface="Wingdings" pitchFamily="2" charset="2"/>
              </a:rPr>
              <a:t>Az eredmény a veszteség </a:t>
            </a:r>
            <a:r>
              <a:rPr lang="fr-FR" altLang="fr-FR" sz="1800" dirty="0" smtClean="0">
                <a:sym typeface="Wingdings" pitchFamily="2" charset="2"/>
              </a:rPr>
              <a:t>% </a:t>
            </a:r>
            <a:r>
              <a:rPr lang="hu-HU" altLang="fr-FR" sz="1800" dirty="0" err="1" smtClean="0">
                <a:sym typeface="Wingdings" pitchFamily="2" charset="2"/>
              </a:rPr>
              <a:t>ban</a:t>
            </a:r>
            <a:r>
              <a:rPr lang="hu-HU" altLang="fr-FR" sz="1800" dirty="0" smtClean="0">
                <a:sym typeface="Wingdings" pitchFamily="2" charset="2"/>
              </a:rPr>
              <a:t>.</a:t>
            </a:r>
            <a:endParaRPr lang="fr-FR" altLang="fr-FR" sz="1200" dirty="0" smtClean="0">
              <a:sym typeface="Wingdings" pitchFamily="2" charset="2"/>
            </a:endParaRPr>
          </a:p>
        </p:txBody>
      </p:sp>
      <p:pic>
        <p:nvPicPr>
          <p:cNvPr id="72720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0876" y="2996952"/>
            <a:ext cx="4152313" cy="305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467544" y="836712"/>
            <a:ext cx="8620944" cy="76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TAPADÓKÉPESSÉG</a:t>
            </a:r>
            <a:endParaRPr lang="fr-FR" altLang="fr-FR" sz="2000" b="1" dirty="0" smtClean="0">
              <a:solidFill>
                <a:prstClr val="black"/>
              </a:solidFill>
            </a:endParaRPr>
          </a:p>
          <a:p>
            <a:pPr defTabSz="762000" eaLnBrk="0" hangingPunct="0"/>
            <a:endParaRPr lang="fr-FR" sz="2400" b="1" u="sng" dirty="0">
              <a:solidFill>
                <a:srgbClr val="4A96CD"/>
              </a:solidFill>
              <a:cs typeface="Arial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09541" y="1329556"/>
            <a:ext cx="7606875" cy="1451372"/>
          </a:xfrm>
          <a:prstGeom prst="rect">
            <a:avLst/>
          </a:prstGeom>
          <a:solidFill>
            <a:srgbClr val="CAEBEA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/>
          <a:lstStyle/>
          <a:p>
            <a:pPr marL="228600" indent="-228600" defTabSz="457200">
              <a:spcBef>
                <a:spcPct val="70000"/>
              </a:spcBef>
            </a:pPr>
            <a:r>
              <a:rPr lang="hu-HU" altLang="fr-FR" b="1" dirty="0" smtClean="0">
                <a:solidFill>
                  <a:srgbClr val="E20031"/>
                </a:solidFill>
              </a:rPr>
              <a:t>Vízpermet vizsgálat </a:t>
            </a:r>
            <a:r>
              <a:rPr lang="fr-FR" altLang="fr-FR" b="1" dirty="0" smtClean="0">
                <a:solidFill>
                  <a:srgbClr val="E20031"/>
                </a:solidFill>
              </a:rPr>
              <a:t>(ASTM D 4049) </a:t>
            </a:r>
          </a:p>
          <a:p>
            <a:pPr marL="228600" indent="-228600" defTabSz="457200">
              <a:lnSpc>
                <a:spcPct val="70000"/>
              </a:lnSpc>
              <a:spcBef>
                <a:spcPct val="70000"/>
              </a:spcBef>
            </a:pPr>
            <a:r>
              <a:rPr lang="hu-HU" altLang="fr-FR" b="1" dirty="0" smtClean="0">
                <a:solidFill>
                  <a:prstClr val="black"/>
                </a:solidFill>
                <a:cs typeface="Arial" charset="0"/>
              </a:rPr>
              <a:t>Értékeli a zsír tapadási tulajdonságait felmelegített vízpermet jelenlétében</a:t>
            </a:r>
            <a:endParaRPr lang="fr-FR" altLang="fr-FR" b="1" dirty="0" smtClean="0">
              <a:solidFill>
                <a:prstClr val="black"/>
              </a:solidFill>
              <a:cs typeface="Arial" charset="0"/>
            </a:endParaRPr>
          </a:p>
          <a:p>
            <a:pPr marL="228600" indent="-228600" defTabSz="457200">
              <a:lnSpc>
                <a:spcPct val="70000"/>
              </a:lnSpc>
              <a:spcBef>
                <a:spcPct val="70000"/>
              </a:spcBef>
            </a:pPr>
            <a:endParaRPr lang="fr-FR" altLang="fr-FR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6016" y="2996952"/>
            <a:ext cx="4067226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Rectangle 18"/>
          <p:cNvSpPr txBox="1">
            <a:spLocks noChangeArrowheads="1"/>
          </p:cNvSpPr>
          <p:nvPr/>
        </p:nvSpPr>
        <p:spPr>
          <a:xfrm>
            <a:off x="323528" y="188640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39552" y="6381328"/>
            <a:ext cx="3960440" cy="365125"/>
          </a:xfrm>
        </p:spPr>
        <p:txBody>
          <a:bodyPr/>
          <a:lstStyle/>
          <a:p>
            <a:pPr algn="l"/>
            <a:r>
              <a:rPr lang="en-US" sz="900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sz="900" dirty="0">
              <a:solidFill>
                <a:prstClr val="black"/>
              </a:solidFill>
            </a:endParaRPr>
          </a:p>
        </p:txBody>
      </p:sp>
      <p:sp>
        <p:nvSpPr>
          <p:cNvPr id="13" name="Espace réservé du numéro de diapositive 3"/>
          <p:cNvSpPr txBox="1">
            <a:spLocks/>
          </p:cNvSpPr>
          <p:nvPr/>
        </p:nvSpPr>
        <p:spPr>
          <a:xfrm>
            <a:off x="6948264" y="6404337"/>
            <a:ext cx="47579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F73940C5-455A-4F61-8C62-B0AD6C704720}" type="slidenum">
              <a:rPr lang="fr-FR" sz="1200" smtClean="0">
                <a:solidFill>
                  <a:prstClr val="black">
                    <a:tint val="75000"/>
                  </a:prstClr>
                </a:solidFill>
                <a:cs typeface="Helvetica"/>
              </a:rPr>
              <a:pPr algn="r" defTabSz="457200">
                <a:defRPr/>
              </a:pPr>
              <a:t>57</a:t>
            </a:fld>
            <a:endParaRPr lang="fr-FR" sz="1200" dirty="0" smtClean="0">
              <a:solidFill>
                <a:prstClr val="black">
                  <a:tint val="75000"/>
                </a:prstClr>
              </a:solidFill>
              <a:cs typeface="Helvetica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7848364" y="5515163"/>
            <a:ext cx="9348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hu-HU" sz="1400" dirty="0" smtClean="0">
                <a:solidFill>
                  <a:srgbClr val="FF0000"/>
                </a:solidFill>
              </a:rPr>
              <a:t>Szivattyú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342584" y="4333746"/>
            <a:ext cx="1685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hu-HU" dirty="0" smtClean="0">
                <a:solidFill>
                  <a:srgbClr val="FF0000"/>
                </a:solidFill>
              </a:rPr>
              <a:t>Vízpermet nyomás alatt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480212" y="5301208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hu-HU" dirty="0" smtClean="0">
                <a:solidFill>
                  <a:srgbClr val="FF0000"/>
                </a:solidFill>
              </a:rPr>
              <a:t>zsír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164560" y="5822940"/>
            <a:ext cx="1575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hu-HU" dirty="0" smtClean="0">
                <a:solidFill>
                  <a:srgbClr val="FF0000"/>
                </a:solidFill>
              </a:rPr>
              <a:t>Teszt lemez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25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Text Box 4"/>
          <p:cNvSpPr txBox="1">
            <a:spLocks noChangeArrowheads="1"/>
          </p:cNvSpPr>
          <p:nvPr/>
        </p:nvSpPr>
        <p:spPr bwMode="auto">
          <a:xfrm>
            <a:off x="559568" y="1268760"/>
            <a:ext cx="6892752" cy="19082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4150" indent="-184150" defTabSz="762000" eaLnBrk="0" hangingPunct="0">
              <a:lnSpc>
                <a:spcPct val="90000"/>
              </a:lnSpc>
              <a:spcBef>
                <a:spcPct val="50000"/>
              </a:spcBef>
            </a:pPr>
            <a:endParaRPr lang="en-GB" altLang="fr-FR" sz="2000" b="1" dirty="0">
              <a:solidFill>
                <a:prstClr val="black"/>
              </a:solidFill>
            </a:endParaRPr>
          </a:p>
          <a:p>
            <a:pPr marL="184150" indent="-184150" defTabSz="762000" eaLnBrk="0" hangingPunct="0">
              <a:lnSpc>
                <a:spcPct val="30000"/>
              </a:lnSpc>
              <a:spcBef>
                <a:spcPct val="50000"/>
              </a:spcBef>
            </a:pPr>
            <a:r>
              <a:rPr lang="hu-HU" altLang="fr-FR" sz="2000" b="1" dirty="0" smtClean="0">
                <a:solidFill>
                  <a:prstClr val="black"/>
                </a:solidFill>
              </a:rPr>
              <a:t>A jó </a:t>
            </a:r>
            <a:r>
              <a:rPr lang="hu-HU" altLang="fr-FR" sz="2000" b="1" dirty="0" err="1" smtClean="0">
                <a:solidFill>
                  <a:prstClr val="black"/>
                </a:solidFill>
              </a:rPr>
              <a:t>tapadóképesség</a:t>
            </a:r>
            <a:r>
              <a:rPr lang="hu-HU" altLang="fr-FR" sz="2000" b="1" dirty="0" smtClean="0">
                <a:solidFill>
                  <a:prstClr val="black"/>
                </a:solidFill>
              </a:rPr>
              <a:t> függ:</a:t>
            </a:r>
            <a:endParaRPr lang="hu-HU" altLang="fr-FR" sz="2000" b="1" u="sng" dirty="0" smtClean="0">
              <a:solidFill>
                <a:prstClr val="black"/>
              </a:solidFill>
            </a:endParaRPr>
          </a:p>
          <a:p>
            <a:pPr marL="571500" lvl="1" defTabSz="76200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hu-HU" altLang="fr-FR" sz="2000" b="1" dirty="0" smtClean="0">
                <a:solidFill>
                  <a:prstClr val="black"/>
                </a:solidFill>
              </a:rPr>
              <a:t>Szappan típusától (</a:t>
            </a:r>
            <a:r>
              <a:rPr lang="hu-HU" altLang="fr-FR" sz="2000" b="1" dirty="0" err="1" smtClean="0">
                <a:solidFill>
                  <a:prstClr val="black"/>
                </a:solidFill>
              </a:rPr>
              <a:t>Aluminium</a:t>
            </a:r>
            <a:r>
              <a:rPr lang="hu-HU" altLang="fr-FR" sz="2000" b="1" dirty="0" smtClean="0">
                <a:solidFill>
                  <a:prstClr val="black"/>
                </a:solidFill>
              </a:rPr>
              <a:t> komplex zsír)</a:t>
            </a:r>
          </a:p>
          <a:p>
            <a:pPr marL="571500" lvl="1" defTabSz="76200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hu-HU" altLang="fr-FR" sz="2000" b="1" dirty="0" err="1" smtClean="0">
                <a:solidFill>
                  <a:prstClr val="black"/>
                </a:solidFill>
              </a:rPr>
              <a:t>Adalékolás</a:t>
            </a:r>
            <a:r>
              <a:rPr lang="hu-HU" altLang="fr-FR" sz="2000" b="1" dirty="0" smtClean="0">
                <a:solidFill>
                  <a:prstClr val="black"/>
                </a:solidFill>
              </a:rPr>
              <a:t>: PIB</a:t>
            </a:r>
          </a:p>
          <a:p>
            <a:pPr marL="571500" lvl="1" defTabSz="762000"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hu-HU" altLang="fr-FR" sz="2000" b="1" dirty="0" smtClean="0">
                <a:solidFill>
                  <a:prstClr val="black"/>
                </a:solidFill>
              </a:rPr>
              <a:t>Bázisolaj viszkozitás</a:t>
            </a:r>
            <a:endParaRPr lang="hu-HU" altLang="fr-FR" sz="2000" b="1" dirty="0">
              <a:solidFill>
                <a:prstClr val="black"/>
              </a:solidFill>
            </a:endParaRPr>
          </a:p>
        </p:txBody>
      </p:sp>
      <p:pic>
        <p:nvPicPr>
          <p:cNvPr id="71689" name="Picture 10" descr="truck_clea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2996952"/>
            <a:ext cx="30243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59568" y="789915"/>
            <a:ext cx="8620944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hu-HU" sz="2000" b="1" dirty="0" err="1" smtClean="0">
                <a:solidFill>
                  <a:srgbClr val="E20031"/>
                </a:solidFill>
                <a:cs typeface="Arial" charset="0"/>
              </a:rPr>
              <a:t>Tapadóképesség</a:t>
            </a:r>
            <a:endParaRPr lang="hu-HU" sz="2400" b="1" u="sng" dirty="0">
              <a:solidFill>
                <a:srgbClr val="4A96CD"/>
              </a:solidFill>
              <a:cs typeface="Arial" charset="0"/>
            </a:endParaRPr>
          </a:p>
        </p:txBody>
      </p:sp>
      <p:sp>
        <p:nvSpPr>
          <p:cNvPr id="9" name="Rectangle 18"/>
          <p:cNvSpPr txBox="1">
            <a:spLocks noChangeArrowheads="1"/>
          </p:cNvSpPr>
          <p:nvPr/>
        </p:nvSpPr>
        <p:spPr>
          <a:xfrm>
            <a:off x="323528" y="188640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39552" y="6381328"/>
            <a:ext cx="3960440" cy="365125"/>
          </a:xfrm>
        </p:spPr>
        <p:txBody>
          <a:bodyPr/>
          <a:lstStyle/>
          <a:p>
            <a:pPr algn="l"/>
            <a:r>
              <a:rPr lang="en-US" sz="900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sz="900" dirty="0">
              <a:solidFill>
                <a:prstClr val="black"/>
              </a:solidFill>
            </a:endParaRPr>
          </a:p>
        </p:txBody>
      </p:sp>
      <p:sp>
        <p:nvSpPr>
          <p:cNvPr id="10" name="Espace réservé du numéro de diapositive 3"/>
          <p:cNvSpPr txBox="1">
            <a:spLocks/>
          </p:cNvSpPr>
          <p:nvPr/>
        </p:nvSpPr>
        <p:spPr>
          <a:xfrm>
            <a:off x="6948264" y="6404337"/>
            <a:ext cx="47579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F73940C5-455A-4F61-8C62-B0AD6C704720}" type="slidenum">
              <a:rPr lang="fr-FR" sz="1200" smtClean="0">
                <a:solidFill>
                  <a:prstClr val="black">
                    <a:tint val="75000"/>
                  </a:prstClr>
                </a:solidFill>
                <a:cs typeface="Helvetica"/>
              </a:rPr>
              <a:pPr algn="r" defTabSz="457200">
                <a:defRPr/>
              </a:pPr>
              <a:t>58</a:t>
            </a:fld>
            <a:endParaRPr lang="fr-FR" sz="1200" dirty="0" smtClean="0">
              <a:solidFill>
                <a:prstClr val="black">
                  <a:tint val="75000"/>
                </a:prstClr>
              </a:solidFill>
              <a:cs typeface="Helvetica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91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à coins arrondis 225"/>
          <p:cNvSpPr/>
          <p:nvPr/>
        </p:nvSpPr>
        <p:spPr>
          <a:xfrm>
            <a:off x="211139" y="1186917"/>
            <a:ext cx="8711852" cy="1449995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7826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  <a:noFill/>
        </p:spPr>
        <p:txBody>
          <a:bodyPr/>
          <a:lstStyle/>
          <a:p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11138" y="2866969"/>
            <a:ext cx="4504878" cy="2146207"/>
          </a:xfrm>
          <a:prstGeom prst="rect">
            <a:avLst/>
          </a:prstGeom>
          <a:noFill/>
        </p:spPr>
        <p:txBody>
          <a:bodyPr lIns="90488" tIns="44450" rIns="90488" bIns="44450">
            <a:normAutofit/>
          </a:bodyPr>
          <a:lstStyle/>
          <a:p>
            <a:pPr marL="0" indent="0">
              <a:buFont typeface="Wingdings" pitchFamily="2" charset="2"/>
              <a:buChar char="ü"/>
            </a:pPr>
            <a:r>
              <a:rPr lang="fr-FR" altLang="fr-FR" sz="1600" b="1" dirty="0" smtClean="0">
                <a:sym typeface="Wingdings" pitchFamily="2" charset="2"/>
              </a:rPr>
              <a:t>1 </a:t>
            </a:r>
            <a:r>
              <a:rPr lang="hu-HU" altLang="fr-FR" sz="1600" b="1" dirty="0" smtClean="0">
                <a:sym typeface="Wingdings" pitchFamily="2" charset="2"/>
              </a:rPr>
              <a:t>golyó forgatott szemben</a:t>
            </a:r>
            <a:r>
              <a:rPr lang="fr-FR" altLang="fr-FR" sz="1600" b="1" dirty="0" smtClean="0">
                <a:sym typeface="Wingdings" pitchFamily="2" charset="2"/>
              </a:rPr>
              <a:t> 3 </a:t>
            </a:r>
            <a:r>
              <a:rPr lang="hu-HU" altLang="fr-FR" sz="1600" b="1" dirty="0" smtClean="0">
                <a:sym typeface="Wingdings" pitchFamily="2" charset="2"/>
              </a:rPr>
              <a:t>rögzített golyóval</a:t>
            </a:r>
            <a:r>
              <a:rPr lang="fr-FR" altLang="fr-FR" sz="1600" b="1" dirty="0" smtClean="0">
                <a:sym typeface="Wingdings" pitchFamily="2" charset="2"/>
              </a:rPr>
              <a:t> 1200 </a:t>
            </a:r>
            <a:r>
              <a:rPr lang="hu-HU" altLang="fr-FR" sz="1600" b="1" dirty="0" smtClean="0">
                <a:sym typeface="Wingdings" pitchFamily="2" charset="2"/>
              </a:rPr>
              <a:t>1/min</a:t>
            </a:r>
            <a:r>
              <a:rPr lang="fr-FR" altLang="fr-FR" sz="1600" b="1" dirty="0" smtClean="0">
                <a:sym typeface="Wingdings" pitchFamily="2" charset="2"/>
              </a:rPr>
              <a:t> </a:t>
            </a:r>
            <a:r>
              <a:rPr lang="hu-HU" altLang="fr-FR" sz="1600" b="1" dirty="0" smtClean="0">
                <a:sym typeface="Wingdings" pitchFamily="2" charset="2"/>
              </a:rPr>
              <a:t>és</a:t>
            </a:r>
            <a:r>
              <a:rPr lang="fr-FR" altLang="fr-FR" sz="1600" b="1" dirty="0" smtClean="0">
                <a:sym typeface="Wingdings" pitchFamily="2" charset="2"/>
              </a:rPr>
              <a:t> 75°C 1 </a:t>
            </a:r>
            <a:r>
              <a:rPr lang="hu-HU" altLang="fr-FR" sz="1600" b="1" dirty="0" smtClean="0">
                <a:sym typeface="Wingdings" pitchFamily="2" charset="2"/>
              </a:rPr>
              <a:t>órán keresztül</a:t>
            </a:r>
            <a:endParaRPr lang="fr-FR" altLang="fr-FR" sz="1600" b="1" dirty="0" smtClean="0">
              <a:sym typeface="Wingdings" pitchFamily="2" charset="2"/>
            </a:endParaRPr>
          </a:p>
          <a:p>
            <a:pPr marL="0" indent="0">
              <a:buNone/>
            </a:pPr>
            <a:endParaRPr lang="fr-FR" altLang="fr-FR" sz="1600" b="1" dirty="0" smtClean="0">
              <a:sym typeface="Wingdings" pitchFamily="2" charset="2"/>
            </a:endParaRPr>
          </a:p>
          <a:p>
            <a:pPr marL="0" indent="0">
              <a:buFont typeface="Wingdings" pitchFamily="2" charset="2"/>
              <a:buChar char="ü"/>
            </a:pPr>
            <a:r>
              <a:rPr lang="hu-HU" altLang="fr-FR" sz="1600" b="1" dirty="0" smtClean="0">
                <a:sym typeface="Wingdings" pitchFamily="2" charset="2"/>
              </a:rPr>
              <a:t>Eredmény: A kopási átmérő a 3 álló golyón </a:t>
            </a:r>
            <a:r>
              <a:rPr lang="fr-FR" altLang="fr-FR" sz="1600" b="1" dirty="0" smtClean="0">
                <a:sym typeface="Wingdings" pitchFamily="2" charset="2"/>
              </a:rPr>
              <a:t>mm</a:t>
            </a:r>
            <a:r>
              <a:rPr lang="hu-HU" altLang="fr-FR" sz="1600" b="1" dirty="0" err="1" smtClean="0">
                <a:sym typeface="Wingdings" pitchFamily="2" charset="2"/>
              </a:rPr>
              <a:t>-ben</a:t>
            </a:r>
            <a:endParaRPr lang="fr-FR" altLang="fr-FR" sz="1600" b="1" dirty="0" smtClean="0">
              <a:sym typeface="Wingdings" pitchFamily="2" charset="2"/>
            </a:endParaRPr>
          </a:p>
          <a:p>
            <a:pPr>
              <a:lnSpc>
                <a:spcPct val="140000"/>
              </a:lnSpc>
              <a:buNone/>
            </a:pPr>
            <a:endParaRPr lang="fr-FR" altLang="fr-FR" sz="1600" b="1" dirty="0" smtClean="0">
              <a:sym typeface="Wingdings" pitchFamily="2" charset="2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27085" y="2780928"/>
            <a:ext cx="4361757" cy="3267938"/>
            <a:chOff x="163" y="1025"/>
            <a:chExt cx="3917" cy="2601"/>
          </a:xfrm>
        </p:grpSpPr>
        <p:sp>
          <p:nvSpPr>
            <p:cNvPr id="77833" name="Freeform 5"/>
            <p:cNvSpPr>
              <a:spLocks/>
            </p:cNvSpPr>
            <p:nvPr/>
          </p:nvSpPr>
          <p:spPr bwMode="auto">
            <a:xfrm>
              <a:off x="1209" y="1783"/>
              <a:ext cx="1137" cy="331"/>
            </a:xfrm>
            <a:custGeom>
              <a:avLst/>
              <a:gdLst>
                <a:gd name="T0" fmla="*/ 0 w 1432"/>
                <a:gd name="T1" fmla="*/ 267 h 409"/>
                <a:gd name="T2" fmla="*/ 0 w 1432"/>
                <a:gd name="T3" fmla="*/ 0 h 409"/>
                <a:gd name="T4" fmla="*/ 902 w 1432"/>
                <a:gd name="T5" fmla="*/ 0 h 409"/>
                <a:gd name="T6" fmla="*/ 902 w 1432"/>
                <a:gd name="T7" fmla="*/ 267 h 409"/>
                <a:gd name="T8" fmla="*/ 0 w 1432"/>
                <a:gd name="T9" fmla="*/ 267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2"/>
                <a:gd name="T16" fmla="*/ 0 h 409"/>
                <a:gd name="T17" fmla="*/ 1432 w 1432"/>
                <a:gd name="T18" fmla="*/ 409 h 4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2" h="409">
                  <a:moveTo>
                    <a:pt x="0" y="408"/>
                  </a:moveTo>
                  <a:lnTo>
                    <a:pt x="0" y="0"/>
                  </a:lnTo>
                  <a:lnTo>
                    <a:pt x="1431" y="0"/>
                  </a:lnTo>
                  <a:lnTo>
                    <a:pt x="1431" y="408"/>
                  </a:lnTo>
                  <a:lnTo>
                    <a:pt x="0" y="408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34" name="Freeform 6"/>
            <p:cNvSpPr>
              <a:spLocks/>
            </p:cNvSpPr>
            <p:nvPr/>
          </p:nvSpPr>
          <p:spPr bwMode="auto">
            <a:xfrm>
              <a:off x="1582" y="2309"/>
              <a:ext cx="30" cy="29"/>
            </a:xfrm>
            <a:custGeom>
              <a:avLst/>
              <a:gdLst>
                <a:gd name="T0" fmla="*/ 22 w 38"/>
                <a:gd name="T1" fmla="*/ 10 h 36"/>
                <a:gd name="T2" fmla="*/ 22 w 38"/>
                <a:gd name="T3" fmla="*/ 9 h 36"/>
                <a:gd name="T4" fmla="*/ 21 w 38"/>
                <a:gd name="T5" fmla="*/ 7 h 36"/>
                <a:gd name="T6" fmla="*/ 21 w 38"/>
                <a:gd name="T7" fmla="*/ 5 h 36"/>
                <a:gd name="T8" fmla="*/ 20 w 38"/>
                <a:gd name="T9" fmla="*/ 5 h 36"/>
                <a:gd name="T10" fmla="*/ 19 w 38"/>
                <a:gd name="T11" fmla="*/ 3 h 36"/>
                <a:gd name="T12" fmla="*/ 18 w 38"/>
                <a:gd name="T13" fmla="*/ 2 h 36"/>
                <a:gd name="T14" fmla="*/ 17 w 38"/>
                <a:gd name="T15" fmla="*/ 2 h 36"/>
                <a:gd name="T16" fmla="*/ 16 w 38"/>
                <a:gd name="T17" fmla="*/ 1 h 36"/>
                <a:gd name="T18" fmla="*/ 14 w 38"/>
                <a:gd name="T19" fmla="*/ 0 h 36"/>
                <a:gd name="T20" fmla="*/ 13 w 38"/>
                <a:gd name="T21" fmla="*/ 0 h 36"/>
                <a:gd name="T22" fmla="*/ 10 w 38"/>
                <a:gd name="T23" fmla="*/ 0 h 36"/>
                <a:gd name="T24" fmla="*/ 9 w 38"/>
                <a:gd name="T25" fmla="*/ 0 h 36"/>
                <a:gd name="T26" fmla="*/ 7 w 38"/>
                <a:gd name="T27" fmla="*/ 0 h 36"/>
                <a:gd name="T28" fmla="*/ 7 w 38"/>
                <a:gd name="T29" fmla="*/ 2 h 36"/>
                <a:gd name="T30" fmla="*/ 5 w 38"/>
                <a:gd name="T31" fmla="*/ 2 h 36"/>
                <a:gd name="T32" fmla="*/ 4 w 38"/>
                <a:gd name="T33" fmla="*/ 2 h 36"/>
                <a:gd name="T34" fmla="*/ 2 w 38"/>
                <a:gd name="T35" fmla="*/ 3 h 36"/>
                <a:gd name="T36" fmla="*/ 2 w 38"/>
                <a:gd name="T37" fmla="*/ 5 h 36"/>
                <a:gd name="T38" fmla="*/ 1 w 38"/>
                <a:gd name="T39" fmla="*/ 7 h 36"/>
                <a:gd name="T40" fmla="*/ 0 w 38"/>
                <a:gd name="T41" fmla="*/ 9 h 36"/>
                <a:gd name="T42" fmla="*/ 0 w 38"/>
                <a:gd name="T43" fmla="*/ 10 h 36"/>
                <a:gd name="T44" fmla="*/ 0 w 38"/>
                <a:gd name="T45" fmla="*/ 12 h 36"/>
                <a:gd name="T46" fmla="*/ 0 w 38"/>
                <a:gd name="T47" fmla="*/ 15 h 36"/>
                <a:gd name="T48" fmla="*/ 2 w 38"/>
                <a:gd name="T49" fmla="*/ 16 h 36"/>
                <a:gd name="T50" fmla="*/ 2 w 38"/>
                <a:gd name="T51" fmla="*/ 19 h 36"/>
                <a:gd name="T52" fmla="*/ 2 w 38"/>
                <a:gd name="T53" fmla="*/ 19 h 36"/>
                <a:gd name="T54" fmla="*/ 4 w 38"/>
                <a:gd name="T55" fmla="*/ 20 h 36"/>
                <a:gd name="T56" fmla="*/ 6 w 38"/>
                <a:gd name="T57" fmla="*/ 22 h 36"/>
                <a:gd name="T58" fmla="*/ 7 w 38"/>
                <a:gd name="T59" fmla="*/ 22 h 36"/>
                <a:gd name="T60" fmla="*/ 9 w 38"/>
                <a:gd name="T61" fmla="*/ 23 h 36"/>
                <a:gd name="T62" fmla="*/ 10 w 38"/>
                <a:gd name="T63" fmla="*/ 23 h 36"/>
                <a:gd name="T64" fmla="*/ 13 w 38"/>
                <a:gd name="T65" fmla="*/ 23 h 36"/>
                <a:gd name="T66" fmla="*/ 14 w 38"/>
                <a:gd name="T67" fmla="*/ 22 h 36"/>
                <a:gd name="T68" fmla="*/ 16 w 38"/>
                <a:gd name="T69" fmla="*/ 22 h 36"/>
                <a:gd name="T70" fmla="*/ 17 w 38"/>
                <a:gd name="T71" fmla="*/ 22 h 36"/>
                <a:gd name="T72" fmla="*/ 19 w 38"/>
                <a:gd name="T73" fmla="*/ 20 h 36"/>
                <a:gd name="T74" fmla="*/ 20 w 38"/>
                <a:gd name="T75" fmla="*/ 19 h 36"/>
                <a:gd name="T76" fmla="*/ 21 w 38"/>
                <a:gd name="T77" fmla="*/ 19 h 36"/>
                <a:gd name="T78" fmla="*/ 21 w 38"/>
                <a:gd name="T79" fmla="*/ 16 h 36"/>
                <a:gd name="T80" fmla="*/ 22 w 38"/>
                <a:gd name="T81" fmla="*/ 15 h 36"/>
                <a:gd name="T82" fmla="*/ 22 w 38"/>
                <a:gd name="T83" fmla="*/ 12 h 36"/>
                <a:gd name="T84" fmla="*/ 23 w 38"/>
                <a:gd name="T85" fmla="*/ 11 h 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"/>
                <a:gd name="T130" fmla="*/ 0 h 36"/>
                <a:gd name="T131" fmla="*/ 38 w 38"/>
                <a:gd name="T132" fmla="*/ 36 h 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" h="36">
                  <a:moveTo>
                    <a:pt x="37" y="17"/>
                  </a:moveTo>
                  <a:lnTo>
                    <a:pt x="36" y="16"/>
                  </a:lnTo>
                  <a:lnTo>
                    <a:pt x="36" y="15"/>
                  </a:lnTo>
                  <a:lnTo>
                    <a:pt x="36" y="14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2" y="7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2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6" y="31"/>
                  </a:lnTo>
                  <a:lnTo>
                    <a:pt x="8" y="32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2" y="34"/>
                  </a:lnTo>
                  <a:lnTo>
                    <a:pt x="13" y="34"/>
                  </a:lnTo>
                  <a:lnTo>
                    <a:pt x="14" y="35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9" y="32"/>
                  </a:lnTo>
                  <a:lnTo>
                    <a:pt x="30" y="31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33" y="28"/>
                  </a:lnTo>
                  <a:lnTo>
                    <a:pt x="34" y="26"/>
                  </a:lnTo>
                  <a:lnTo>
                    <a:pt x="34" y="25"/>
                  </a:lnTo>
                  <a:lnTo>
                    <a:pt x="34" y="24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7" y="17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35" name="Freeform 7"/>
            <p:cNvSpPr>
              <a:spLocks/>
            </p:cNvSpPr>
            <p:nvPr/>
          </p:nvSpPr>
          <p:spPr bwMode="auto">
            <a:xfrm>
              <a:off x="1957" y="2309"/>
              <a:ext cx="28" cy="29"/>
            </a:xfrm>
            <a:custGeom>
              <a:avLst/>
              <a:gdLst>
                <a:gd name="T0" fmla="*/ 20 w 36"/>
                <a:gd name="T1" fmla="*/ 10 h 36"/>
                <a:gd name="T2" fmla="*/ 20 w 36"/>
                <a:gd name="T3" fmla="*/ 9 h 36"/>
                <a:gd name="T4" fmla="*/ 20 w 36"/>
                <a:gd name="T5" fmla="*/ 7 h 36"/>
                <a:gd name="T6" fmla="*/ 20 w 36"/>
                <a:gd name="T7" fmla="*/ 5 h 36"/>
                <a:gd name="T8" fmla="*/ 19 w 36"/>
                <a:gd name="T9" fmla="*/ 5 h 36"/>
                <a:gd name="T10" fmla="*/ 18 w 36"/>
                <a:gd name="T11" fmla="*/ 2 h 36"/>
                <a:gd name="T12" fmla="*/ 16 w 36"/>
                <a:gd name="T13" fmla="*/ 2 h 36"/>
                <a:gd name="T14" fmla="*/ 15 w 36"/>
                <a:gd name="T15" fmla="*/ 2 h 36"/>
                <a:gd name="T16" fmla="*/ 13 w 36"/>
                <a:gd name="T17" fmla="*/ 0 h 36"/>
                <a:gd name="T18" fmla="*/ 12 w 36"/>
                <a:gd name="T19" fmla="*/ 0 h 36"/>
                <a:gd name="T20" fmla="*/ 10 w 36"/>
                <a:gd name="T21" fmla="*/ 0 h 36"/>
                <a:gd name="T22" fmla="*/ 9 w 36"/>
                <a:gd name="T23" fmla="*/ 0 h 36"/>
                <a:gd name="T24" fmla="*/ 7 w 36"/>
                <a:gd name="T25" fmla="*/ 0 h 36"/>
                <a:gd name="T26" fmla="*/ 5 w 36"/>
                <a:gd name="T27" fmla="*/ 2 h 36"/>
                <a:gd name="T28" fmla="*/ 4 w 36"/>
                <a:gd name="T29" fmla="*/ 2 h 36"/>
                <a:gd name="T30" fmla="*/ 2 w 36"/>
                <a:gd name="T31" fmla="*/ 2 h 36"/>
                <a:gd name="T32" fmla="*/ 2 w 36"/>
                <a:gd name="T33" fmla="*/ 3 h 36"/>
                <a:gd name="T34" fmla="*/ 1 w 36"/>
                <a:gd name="T35" fmla="*/ 5 h 36"/>
                <a:gd name="T36" fmla="*/ 1 w 36"/>
                <a:gd name="T37" fmla="*/ 7 h 36"/>
                <a:gd name="T38" fmla="*/ 0 w 36"/>
                <a:gd name="T39" fmla="*/ 9 h 36"/>
                <a:gd name="T40" fmla="*/ 0 w 36"/>
                <a:gd name="T41" fmla="*/ 10 h 36"/>
                <a:gd name="T42" fmla="*/ 0 w 36"/>
                <a:gd name="T43" fmla="*/ 12 h 36"/>
                <a:gd name="T44" fmla="*/ 0 w 36"/>
                <a:gd name="T45" fmla="*/ 15 h 36"/>
                <a:gd name="T46" fmla="*/ 1 w 36"/>
                <a:gd name="T47" fmla="*/ 16 h 36"/>
                <a:gd name="T48" fmla="*/ 1 w 36"/>
                <a:gd name="T49" fmla="*/ 19 h 36"/>
                <a:gd name="T50" fmla="*/ 2 w 36"/>
                <a:gd name="T51" fmla="*/ 19 h 36"/>
                <a:gd name="T52" fmla="*/ 2 w 36"/>
                <a:gd name="T53" fmla="*/ 20 h 36"/>
                <a:gd name="T54" fmla="*/ 4 w 36"/>
                <a:gd name="T55" fmla="*/ 21 h 36"/>
                <a:gd name="T56" fmla="*/ 5 w 36"/>
                <a:gd name="T57" fmla="*/ 22 h 36"/>
                <a:gd name="T58" fmla="*/ 7 w 36"/>
                <a:gd name="T59" fmla="*/ 22 h 36"/>
                <a:gd name="T60" fmla="*/ 9 w 36"/>
                <a:gd name="T61" fmla="*/ 23 h 36"/>
                <a:gd name="T62" fmla="*/ 10 w 36"/>
                <a:gd name="T63" fmla="*/ 23 h 36"/>
                <a:gd name="T64" fmla="*/ 12 w 36"/>
                <a:gd name="T65" fmla="*/ 23 h 36"/>
                <a:gd name="T66" fmla="*/ 13 w 36"/>
                <a:gd name="T67" fmla="*/ 22 h 36"/>
                <a:gd name="T68" fmla="*/ 15 w 36"/>
                <a:gd name="T69" fmla="*/ 22 h 36"/>
                <a:gd name="T70" fmla="*/ 16 w 36"/>
                <a:gd name="T71" fmla="*/ 21 h 36"/>
                <a:gd name="T72" fmla="*/ 18 w 36"/>
                <a:gd name="T73" fmla="*/ 19 h 36"/>
                <a:gd name="T74" fmla="*/ 19 w 36"/>
                <a:gd name="T75" fmla="*/ 19 h 36"/>
                <a:gd name="T76" fmla="*/ 20 w 36"/>
                <a:gd name="T77" fmla="*/ 16 h 36"/>
                <a:gd name="T78" fmla="*/ 20 w 36"/>
                <a:gd name="T79" fmla="*/ 15 h 36"/>
                <a:gd name="T80" fmla="*/ 20 w 36"/>
                <a:gd name="T81" fmla="*/ 12 h 36"/>
                <a:gd name="T82" fmla="*/ 21 w 36"/>
                <a:gd name="T83" fmla="*/ 11 h 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"/>
                <a:gd name="T127" fmla="*/ 0 h 36"/>
                <a:gd name="T128" fmla="*/ 36 w 36"/>
                <a:gd name="T129" fmla="*/ 36 h 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" h="36">
                  <a:moveTo>
                    <a:pt x="35" y="17"/>
                  </a:move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3" y="8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2" y="34"/>
                  </a:lnTo>
                  <a:lnTo>
                    <a:pt x="13" y="35"/>
                  </a:lnTo>
                  <a:lnTo>
                    <a:pt x="14" y="35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2" y="34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7" y="32"/>
                  </a:lnTo>
                  <a:lnTo>
                    <a:pt x="29" y="31"/>
                  </a:lnTo>
                  <a:lnTo>
                    <a:pt x="30" y="30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4" y="23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5" y="17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36" name="Freeform 8"/>
            <p:cNvSpPr>
              <a:spLocks/>
            </p:cNvSpPr>
            <p:nvPr/>
          </p:nvSpPr>
          <p:spPr bwMode="auto">
            <a:xfrm>
              <a:off x="3750" y="2832"/>
              <a:ext cx="91" cy="241"/>
            </a:xfrm>
            <a:custGeom>
              <a:avLst/>
              <a:gdLst>
                <a:gd name="T0" fmla="*/ 0 w 114"/>
                <a:gd name="T1" fmla="*/ 194 h 298"/>
                <a:gd name="T2" fmla="*/ 0 w 114"/>
                <a:gd name="T3" fmla="*/ 0 h 298"/>
                <a:gd name="T4" fmla="*/ 72 w 114"/>
                <a:gd name="T5" fmla="*/ 0 h 298"/>
                <a:gd name="T6" fmla="*/ 72 w 114"/>
                <a:gd name="T7" fmla="*/ 194 h 298"/>
                <a:gd name="T8" fmla="*/ 0 w 114"/>
                <a:gd name="T9" fmla="*/ 194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98"/>
                <a:gd name="T17" fmla="*/ 114 w 114"/>
                <a:gd name="T18" fmla="*/ 298 h 2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98">
                  <a:moveTo>
                    <a:pt x="0" y="297"/>
                  </a:moveTo>
                  <a:lnTo>
                    <a:pt x="0" y="0"/>
                  </a:lnTo>
                  <a:lnTo>
                    <a:pt x="113" y="0"/>
                  </a:lnTo>
                  <a:lnTo>
                    <a:pt x="113" y="297"/>
                  </a:lnTo>
                  <a:lnTo>
                    <a:pt x="0" y="297"/>
                  </a:lnTo>
                </a:path>
              </a:pathLst>
            </a:custGeom>
            <a:solidFill>
              <a:srgbClr val="89898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37" name="Freeform 9"/>
            <p:cNvSpPr>
              <a:spLocks/>
            </p:cNvSpPr>
            <p:nvPr/>
          </p:nvSpPr>
          <p:spPr bwMode="auto">
            <a:xfrm>
              <a:off x="3780" y="3072"/>
              <a:ext cx="31" cy="210"/>
            </a:xfrm>
            <a:custGeom>
              <a:avLst/>
              <a:gdLst>
                <a:gd name="T0" fmla="*/ 0 w 39"/>
                <a:gd name="T1" fmla="*/ 169 h 260"/>
                <a:gd name="T2" fmla="*/ 0 w 39"/>
                <a:gd name="T3" fmla="*/ 0 h 260"/>
                <a:gd name="T4" fmla="*/ 24 w 39"/>
                <a:gd name="T5" fmla="*/ 0 h 260"/>
                <a:gd name="T6" fmla="*/ 24 w 39"/>
                <a:gd name="T7" fmla="*/ 169 h 260"/>
                <a:gd name="T8" fmla="*/ 0 w 39"/>
                <a:gd name="T9" fmla="*/ 169 h 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60"/>
                <a:gd name="T17" fmla="*/ 39 w 39"/>
                <a:gd name="T18" fmla="*/ 260 h 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60">
                  <a:moveTo>
                    <a:pt x="0" y="259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259"/>
                  </a:lnTo>
                  <a:lnTo>
                    <a:pt x="0" y="259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38" name="Freeform 10"/>
            <p:cNvSpPr>
              <a:spLocks/>
            </p:cNvSpPr>
            <p:nvPr/>
          </p:nvSpPr>
          <p:spPr bwMode="auto">
            <a:xfrm>
              <a:off x="3601" y="3281"/>
              <a:ext cx="389" cy="196"/>
            </a:xfrm>
            <a:custGeom>
              <a:avLst/>
              <a:gdLst>
                <a:gd name="T0" fmla="*/ 0 w 490"/>
                <a:gd name="T1" fmla="*/ 158 h 242"/>
                <a:gd name="T2" fmla="*/ 0 w 490"/>
                <a:gd name="T3" fmla="*/ 0 h 242"/>
                <a:gd name="T4" fmla="*/ 308 w 490"/>
                <a:gd name="T5" fmla="*/ 0 h 242"/>
                <a:gd name="T6" fmla="*/ 308 w 490"/>
                <a:gd name="T7" fmla="*/ 158 h 242"/>
                <a:gd name="T8" fmla="*/ 0 w 490"/>
                <a:gd name="T9" fmla="*/ 158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0"/>
                <a:gd name="T16" fmla="*/ 0 h 242"/>
                <a:gd name="T17" fmla="*/ 490 w 490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0" h="242">
                  <a:moveTo>
                    <a:pt x="0" y="241"/>
                  </a:moveTo>
                  <a:lnTo>
                    <a:pt x="0" y="0"/>
                  </a:lnTo>
                  <a:lnTo>
                    <a:pt x="489" y="0"/>
                  </a:lnTo>
                  <a:lnTo>
                    <a:pt x="489" y="241"/>
                  </a:lnTo>
                  <a:lnTo>
                    <a:pt x="0" y="241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39" name="Freeform 11"/>
            <p:cNvSpPr>
              <a:spLocks/>
            </p:cNvSpPr>
            <p:nvPr/>
          </p:nvSpPr>
          <p:spPr bwMode="auto">
            <a:xfrm>
              <a:off x="1773" y="1025"/>
              <a:ext cx="99" cy="107"/>
            </a:xfrm>
            <a:custGeom>
              <a:avLst/>
              <a:gdLst>
                <a:gd name="T0" fmla="*/ 0 w 125"/>
                <a:gd name="T1" fmla="*/ 9 h 132"/>
                <a:gd name="T2" fmla="*/ 11 w 125"/>
                <a:gd name="T3" fmla="*/ 8 h 132"/>
                <a:gd name="T4" fmla="*/ 23 w 125"/>
                <a:gd name="T5" fmla="*/ 6 h 132"/>
                <a:gd name="T6" fmla="*/ 37 w 125"/>
                <a:gd name="T7" fmla="*/ 1 h 132"/>
                <a:gd name="T8" fmla="*/ 46 w 125"/>
                <a:gd name="T9" fmla="*/ 0 h 132"/>
                <a:gd name="T10" fmla="*/ 55 w 125"/>
                <a:gd name="T11" fmla="*/ 0 h 132"/>
                <a:gd name="T12" fmla="*/ 63 w 125"/>
                <a:gd name="T13" fmla="*/ 3 h 132"/>
                <a:gd name="T14" fmla="*/ 70 w 125"/>
                <a:gd name="T15" fmla="*/ 9 h 132"/>
                <a:gd name="T16" fmla="*/ 75 w 125"/>
                <a:gd name="T17" fmla="*/ 15 h 132"/>
                <a:gd name="T18" fmla="*/ 78 w 125"/>
                <a:gd name="T19" fmla="*/ 23 h 132"/>
                <a:gd name="T20" fmla="*/ 78 w 125"/>
                <a:gd name="T21" fmla="*/ 45 h 132"/>
                <a:gd name="T22" fmla="*/ 65 w 125"/>
                <a:gd name="T23" fmla="*/ 73 h 132"/>
                <a:gd name="T24" fmla="*/ 40 w 125"/>
                <a:gd name="T25" fmla="*/ 86 h 132"/>
                <a:gd name="T26" fmla="*/ 8 w 125"/>
                <a:gd name="T27" fmla="*/ 75 h 132"/>
                <a:gd name="T28" fmla="*/ 5 w 125"/>
                <a:gd name="T29" fmla="*/ 34 h 132"/>
                <a:gd name="T30" fmla="*/ 0 w 125"/>
                <a:gd name="T31" fmla="*/ 9 h 1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5"/>
                <a:gd name="T49" fmla="*/ 0 h 132"/>
                <a:gd name="T50" fmla="*/ 125 w 125"/>
                <a:gd name="T51" fmla="*/ 132 h 1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5" h="132">
                  <a:moveTo>
                    <a:pt x="0" y="13"/>
                  </a:moveTo>
                  <a:lnTo>
                    <a:pt x="18" y="12"/>
                  </a:lnTo>
                  <a:lnTo>
                    <a:pt x="37" y="9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100" y="5"/>
                  </a:lnTo>
                  <a:lnTo>
                    <a:pt x="112" y="13"/>
                  </a:lnTo>
                  <a:lnTo>
                    <a:pt x="120" y="23"/>
                  </a:lnTo>
                  <a:lnTo>
                    <a:pt x="124" y="34"/>
                  </a:lnTo>
                  <a:lnTo>
                    <a:pt x="124" y="69"/>
                  </a:lnTo>
                  <a:lnTo>
                    <a:pt x="103" y="111"/>
                  </a:lnTo>
                  <a:lnTo>
                    <a:pt x="65" y="131"/>
                  </a:lnTo>
                  <a:lnTo>
                    <a:pt x="12" y="115"/>
                  </a:lnTo>
                  <a:lnTo>
                    <a:pt x="8" y="52"/>
                  </a:lnTo>
                  <a:lnTo>
                    <a:pt x="0" y="13"/>
                  </a:lnTo>
                </a:path>
              </a:pathLst>
            </a:custGeom>
            <a:solidFill>
              <a:srgbClr val="646464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0" name="Freeform 12"/>
            <p:cNvSpPr>
              <a:spLocks/>
            </p:cNvSpPr>
            <p:nvPr/>
          </p:nvSpPr>
          <p:spPr bwMode="auto">
            <a:xfrm>
              <a:off x="1717" y="1025"/>
              <a:ext cx="155" cy="325"/>
            </a:xfrm>
            <a:custGeom>
              <a:avLst/>
              <a:gdLst>
                <a:gd name="T0" fmla="*/ 12 w 195"/>
                <a:gd name="T1" fmla="*/ 251 h 402"/>
                <a:gd name="T2" fmla="*/ 0 w 195"/>
                <a:gd name="T3" fmla="*/ 262 h 402"/>
                <a:gd name="T4" fmla="*/ 0 w 195"/>
                <a:gd name="T5" fmla="*/ 7 h 402"/>
                <a:gd name="T6" fmla="*/ 6 w 195"/>
                <a:gd name="T7" fmla="*/ 4 h 402"/>
                <a:gd name="T8" fmla="*/ 12 w 195"/>
                <a:gd name="T9" fmla="*/ 2 h 402"/>
                <a:gd name="T10" fmla="*/ 17 w 195"/>
                <a:gd name="T11" fmla="*/ 0 h 402"/>
                <a:gd name="T12" fmla="*/ 24 w 195"/>
                <a:gd name="T13" fmla="*/ 0 h 402"/>
                <a:gd name="T14" fmla="*/ 33 w 195"/>
                <a:gd name="T15" fmla="*/ 1 h 402"/>
                <a:gd name="T16" fmla="*/ 38 w 195"/>
                <a:gd name="T17" fmla="*/ 2 h 402"/>
                <a:gd name="T18" fmla="*/ 45 w 195"/>
                <a:gd name="T19" fmla="*/ 6 h 402"/>
                <a:gd name="T20" fmla="*/ 48 w 195"/>
                <a:gd name="T21" fmla="*/ 10 h 402"/>
                <a:gd name="T22" fmla="*/ 52 w 195"/>
                <a:gd name="T23" fmla="*/ 15 h 402"/>
                <a:gd name="T24" fmla="*/ 61 w 195"/>
                <a:gd name="T25" fmla="*/ 29 h 402"/>
                <a:gd name="T26" fmla="*/ 66 w 195"/>
                <a:gd name="T27" fmla="*/ 34 h 402"/>
                <a:gd name="T28" fmla="*/ 72 w 195"/>
                <a:gd name="T29" fmla="*/ 39 h 402"/>
                <a:gd name="T30" fmla="*/ 84 w 195"/>
                <a:gd name="T31" fmla="*/ 43 h 402"/>
                <a:gd name="T32" fmla="*/ 95 w 195"/>
                <a:gd name="T33" fmla="*/ 45 h 402"/>
                <a:gd name="T34" fmla="*/ 107 w 195"/>
                <a:gd name="T35" fmla="*/ 44 h 402"/>
                <a:gd name="T36" fmla="*/ 114 w 195"/>
                <a:gd name="T37" fmla="*/ 40 h 402"/>
                <a:gd name="T38" fmla="*/ 118 w 195"/>
                <a:gd name="T39" fmla="*/ 36 h 402"/>
                <a:gd name="T40" fmla="*/ 121 w 195"/>
                <a:gd name="T41" fmla="*/ 33 h 402"/>
                <a:gd name="T42" fmla="*/ 122 w 195"/>
                <a:gd name="T43" fmla="*/ 29 h 402"/>
                <a:gd name="T44" fmla="*/ 122 w 195"/>
                <a:gd name="T45" fmla="*/ 258 h 402"/>
                <a:gd name="T46" fmla="*/ 12 w 195"/>
                <a:gd name="T47" fmla="*/ 251 h 40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5"/>
                <a:gd name="T73" fmla="*/ 0 h 402"/>
                <a:gd name="T74" fmla="*/ 195 w 195"/>
                <a:gd name="T75" fmla="*/ 402 h 40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5" h="402">
                  <a:moveTo>
                    <a:pt x="19" y="383"/>
                  </a:moveTo>
                  <a:lnTo>
                    <a:pt x="0" y="401"/>
                  </a:lnTo>
                  <a:lnTo>
                    <a:pt x="0" y="11"/>
                  </a:lnTo>
                  <a:lnTo>
                    <a:pt x="9" y="6"/>
                  </a:lnTo>
                  <a:lnTo>
                    <a:pt x="19" y="2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71" y="9"/>
                  </a:lnTo>
                  <a:lnTo>
                    <a:pt x="77" y="15"/>
                  </a:lnTo>
                  <a:lnTo>
                    <a:pt x="83" y="22"/>
                  </a:lnTo>
                  <a:lnTo>
                    <a:pt x="97" y="44"/>
                  </a:lnTo>
                  <a:lnTo>
                    <a:pt x="105" y="52"/>
                  </a:lnTo>
                  <a:lnTo>
                    <a:pt x="114" y="59"/>
                  </a:lnTo>
                  <a:lnTo>
                    <a:pt x="133" y="65"/>
                  </a:lnTo>
                  <a:lnTo>
                    <a:pt x="150" y="69"/>
                  </a:lnTo>
                  <a:lnTo>
                    <a:pt x="168" y="67"/>
                  </a:lnTo>
                  <a:lnTo>
                    <a:pt x="180" y="62"/>
                  </a:lnTo>
                  <a:lnTo>
                    <a:pt x="186" y="56"/>
                  </a:lnTo>
                  <a:lnTo>
                    <a:pt x="191" y="51"/>
                  </a:lnTo>
                  <a:lnTo>
                    <a:pt x="194" y="44"/>
                  </a:lnTo>
                  <a:lnTo>
                    <a:pt x="194" y="394"/>
                  </a:lnTo>
                  <a:lnTo>
                    <a:pt x="19" y="383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1" name="Freeform 13"/>
            <p:cNvSpPr>
              <a:spLocks/>
            </p:cNvSpPr>
            <p:nvPr/>
          </p:nvSpPr>
          <p:spPr bwMode="auto">
            <a:xfrm>
              <a:off x="1014" y="2203"/>
              <a:ext cx="360" cy="45"/>
            </a:xfrm>
            <a:custGeom>
              <a:avLst/>
              <a:gdLst>
                <a:gd name="T0" fmla="*/ 0 w 453"/>
                <a:gd name="T1" fmla="*/ 35 h 56"/>
                <a:gd name="T2" fmla="*/ 0 w 453"/>
                <a:gd name="T3" fmla="*/ 0 h 56"/>
                <a:gd name="T4" fmla="*/ 285 w 453"/>
                <a:gd name="T5" fmla="*/ 0 h 56"/>
                <a:gd name="T6" fmla="*/ 285 w 453"/>
                <a:gd name="T7" fmla="*/ 35 h 56"/>
                <a:gd name="T8" fmla="*/ 0 w 453"/>
                <a:gd name="T9" fmla="*/ 35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3"/>
                <a:gd name="T16" fmla="*/ 0 h 56"/>
                <a:gd name="T17" fmla="*/ 453 w 453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3" h="56">
                  <a:moveTo>
                    <a:pt x="0" y="55"/>
                  </a:moveTo>
                  <a:lnTo>
                    <a:pt x="0" y="0"/>
                  </a:lnTo>
                  <a:lnTo>
                    <a:pt x="452" y="0"/>
                  </a:lnTo>
                  <a:lnTo>
                    <a:pt x="452" y="55"/>
                  </a:lnTo>
                  <a:lnTo>
                    <a:pt x="0" y="55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2" name="Freeform 14"/>
            <p:cNvSpPr>
              <a:spLocks/>
            </p:cNvSpPr>
            <p:nvPr/>
          </p:nvSpPr>
          <p:spPr bwMode="auto">
            <a:xfrm>
              <a:off x="1014" y="2262"/>
              <a:ext cx="61" cy="151"/>
            </a:xfrm>
            <a:custGeom>
              <a:avLst/>
              <a:gdLst>
                <a:gd name="T0" fmla="*/ 0 w 76"/>
                <a:gd name="T1" fmla="*/ 121 h 187"/>
                <a:gd name="T2" fmla="*/ 0 w 76"/>
                <a:gd name="T3" fmla="*/ 0 h 187"/>
                <a:gd name="T4" fmla="*/ 48 w 76"/>
                <a:gd name="T5" fmla="*/ 0 h 187"/>
                <a:gd name="T6" fmla="*/ 48 w 76"/>
                <a:gd name="T7" fmla="*/ 121 h 187"/>
                <a:gd name="T8" fmla="*/ 0 w 76"/>
                <a:gd name="T9" fmla="*/ 121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87"/>
                <a:gd name="T17" fmla="*/ 76 w 76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87">
                  <a:moveTo>
                    <a:pt x="0" y="186"/>
                  </a:moveTo>
                  <a:lnTo>
                    <a:pt x="0" y="0"/>
                  </a:lnTo>
                  <a:lnTo>
                    <a:pt x="75" y="0"/>
                  </a:lnTo>
                  <a:lnTo>
                    <a:pt x="75" y="186"/>
                  </a:lnTo>
                  <a:lnTo>
                    <a:pt x="0" y="186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3" name="Freeform 15"/>
            <p:cNvSpPr>
              <a:spLocks/>
            </p:cNvSpPr>
            <p:nvPr/>
          </p:nvSpPr>
          <p:spPr bwMode="auto">
            <a:xfrm>
              <a:off x="1014" y="1903"/>
              <a:ext cx="61" cy="286"/>
            </a:xfrm>
            <a:custGeom>
              <a:avLst/>
              <a:gdLst>
                <a:gd name="T0" fmla="*/ 0 w 76"/>
                <a:gd name="T1" fmla="*/ 0 h 354"/>
                <a:gd name="T2" fmla="*/ 0 w 76"/>
                <a:gd name="T3" fmla="*/ 230 h 354"/>
                <a:gd name="T4" fmla="*/ 48 w 76"/>
                <a:gd name="T5" fmla="*/ 230 h 354"/>
                <a:gd name="T6" fmla="*/ 48 w 76"/>
                <a:gd name="T7" fmla="*/ 0 h 354"/>
                <a:gd name="T8" fmla="*/ 0 w 76"/>
                <a:gd name="T9" fmla="*/ 0 h 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354"/>
                <a:gd name="T17" fmla="*/ 76 w 76"/>
                <a:gd name="T18" fmla="*/ 354 h 3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354">
                  <a:moveTo>
                    <a:pt x="0" y="0"/>
                  </a:moveTo>
                  <a:lnTo>
                    <a:pt x="0" y="353"/>
                  </a:lnTo>
                  <a:lnTo>
                    <a:pt x="75" y="353"/>
                  </a:lnTo>
                  <a:lnTo>
                    <a:pt x="75" y="0"/>
                  </a:lnTo>
                  <a:lnTo>
                    <a:pt x="0" y="0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4" name="Freeform 16"/>
            <p:cNvSpPr>
              <a:spLocks/>
            </p:cNvSpPr>
            <p:nvPr/>
          </p:nvSpPr>
          <p:spPr bwMode="auto">
            <a:xfrm>
              <a:off x="1537" y="2262"/>
              <a:ext cx="480" cy="46"/>
            </a:xfrm>
            <a:custGeom>
              <a:avLst/>
              <a:gdLst>
                <a:gd name="T0" fmla="*/ 0 w 604"/>
                <a:gd name="T1" fmla="*/ 36 h 57"/>
                <a:gd name="T2" fmla="*/ 0 w 604"/>
                <a:gd name="T3" fmla="*/ 0 h 57"/>
                <a:gd name="T4" fmla="*/ 381 w 604"/>
                <a:gd name="T5" fmla="*/ 0 h 57"/>
                <a:gd name="T6" fmla="*/ 381 w 604"/>
                <a:gd name="T7" fmla="*/ 36 h 57"/>
                <a:gd name="T8" fmla="*/ 0 w 604"/>
                <a:gd name="T9" fmla="*/ 36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4"/>
                <a:gd name="T16" fmla="*/ 0 h 57"/>
                <a:gd name="T17" fmla="*/ 604 w 60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4" h="57">
                  <a:moveTo>
                    <a:pt x="0" y="56"/>
                  </a:moveTo>
                  <a:lnTo>
                    <a:pt x="0" y="0"/>
                  </a:lnTo>
                  <a:lnTo>
                    <a:pt x="603" y="0"/>
                  </a:lnTo>
                  <a:lnTo>
                    <a:pt x="603" y="56"/>
                  </a:lnTo>
                  <a:lnTo>
                    <a:pt x="0" y="56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5" name="Freeform 17"/>
            <p:cNvSpPr>
              <a:spLocks/>
            </p:cNvSpPr>
            <p:nvPr/>
          </p:nvSpPr>
          <p:spPr bwMode="auto">
            <a:xfrm>
              <a:off x="1537" y="2337"/>
              <a:ext cx="480" cy="46"/>
            </a:xfrm>
            <a:custGeom>
              <a:avLst/>
              <a:gdLst>
                <a:gd name="T0" fmla="*/ 0 w 604"/>
                <a:gd name="T1" fmla="*/ 36 h 57"/>
                <a:gd name="T2" fmla="*/ 0 w 604"/>
                <a:gd name="T3" fmla="*/ 0 h 57"/>
                <a:gd name="T4" fmla="*/ 381 w 604"/>
                <a:gd name="T5" fmla="*/ 0 h 57"/>
                <a:gd name="T6" fmla="*/ 381 w 604"/>
                <a:gd name="T7" fmla="*/ 36 h 57"/>
                <a:gd name="T8" fmla="*/ 0 w 604"/>
                <a:gd name="T9" fmla="*/ 36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4"/>
                <a:gd name="T16" fmla="*/ 0 h 57"/>
                <a:gd name="T17" fmla="*/ 604 w 60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4" h="57">
                  <a:moveTo>
                    <a:pt x="0" y="56"/>
                  </a:moveTo>
                  <a:lnTo>
                    <a:pt x="0" y="0"/>
                  </a:lnTo>
                  <a:lnTo>
                    <a:pt x="603" y="0"/>
                  </a:lnTo>
                  <a:lnTo>
                    <a:pt x="603" y="56"/>
                  </a:lnTo>
                  <a:lnTo>
                    <a:pt x="0" y="56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6" name="Freeform 18"/>
            <p:cNvSpPr>
              <a:spLocks/>
            </p:cNvSpPr>
            <p:nvPr/>
          </p:nvSpPr>
          <p:spPr bwMode="auto">
            <a:xfrm>
              <a:off x="1598" y="2382"/>
              <a:ext cx="377" cy="301"/>
            </a:xfrm>
            <a:custGeom>
              <a:avLst/>
              <a:gdLst>
                <a:gd name="T0" fmla="*/ 0 w 475"/>
                <a:gd name="T1" fmla="*/ 0 h 372"/>
                <a:gd name="T2" fmla="*/ 0 w 475"/>
                <a:gd name="T3" fmla="*/ 243 h 372"/>
                <a:gd name="T4" fmla="*/ 71 w 475"/>
                <a:gd name="T5" fmla="*/ 243 h 372"/>
                <a:gd name="T6" fmla="*/ 145 w 475"/>
                <a:gd name="T7" fmla="*/ 175 h 372"/>
                <a:gd name="T8" fmla="*/ 218 w 475"/>
                <a:gd name="T9" fmla="*/ 243 h 372"/>
                <a:gd name="T10" fmla="*/ 298 w 475"/>
                <a:gd name="T11" fmla="*/ 243 h 372"/>
                <a:gd name="T12" fmla="*/ 298 w 475"/>
                <a:gd name="T13" fmla="*/ 0 h 372"/>
                <a:gd name="T14" fmla="*/ 0 w 475"/>
                <a:gd name="T15" fmla="*/ 0 h 3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5"/>
                <a:gd name="T25" fmla="*/ 0 h 372"/>
                <a:gd name="T26" fmla="*/ 475 w 475"/>
                <a:gd name="T27" fmla="*/ 372 h 3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5" h="372">
                  <a:moveTo>
                    <a:pt x="0" y="0"/>
                  </a:moveTo>
                  <a:lnTo>
                    <a:pt x="0" y="371"/>
                  </a:lnTo>
                  <a:lnTo>
                    <a:pt x="113" y="371"/>
                  </a:lnTo>
                  <a:lnTo>
                    <a:pt x="230" y="267"/>
                  </a:lnTo>
                  <a:lnTo>
                    <a:pt x="347" y="371"/>
                  </a:lnTo>
                  <a:lnTo>
                    <a:pt x="474" y="371"/>
                  </a:lnTo>
                  <a:lnTo>
                    <a:pt x="474" y="0"/>
                  </a:lnTo>
                  <a:lnTo>
                    <a:pt x="0" y="0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7" name="Freeform 19"/>
            <p:cNvSpPr>
              <a:spLocks/>
            </p:cNvSpPr>
            <p:nvPr/>
          </p:nvSpPr>
          <p:spPr bwMode="auto">
            <a:xfrm>
              <a:off x="805" y="2412"/>
              <a:ext cx="2049" cy="1065"/>
            </a:xfrm>
            <a:custGeom>
              <a:avLst/>
              <a:gdLst>
                <a:gd name="T0" fmla="*/ 605 w 2580"/>
                <a:gd name="T1" fmla="*/ 218 h 1318"/>
                <a:gd name="T2" fmla="*/ 166 w 2580"/>
                <a:gd name="T3" fmla="*/ 533 h 1318"/>
                <a:gd name="T4" fmla="*/ 1175 w 2580"/>
                <a:gd name="T5" fmla="*/ 617 h 1318"/>
                <a:gd name="T6" fmla="*/ 1626 w 2580"/>
                <a:gd name="T7" fmla="*/ 533 h 1318"/>
                <a:gd name="T8" fmla="*/ 1619 w 2580"/>
                <a:gd name="T9" fmla="*/ 594 h 1318"/>
                <a:gd name="T10" fmla="*/ 1612 w 2580"/>
                <a:gd name="T11" fmla="*/ 617 h 1318"/>
                <a:gd name="T12" fmla="*/ 1604 w 2580"/>
                <a:gd name="T13" fmla="*/ 640 h 1318"/>
                <a:gd name="T14" fmla="*/ 1592 w 2580"/>
                <a:gd name="T15" fmla="*/ 662 h 1318"/>
                <a:gd name="T16" fmla="*/ 1578 w 2580"/>
                <a:gd name="T17" fmla="*/ 683 h 1318"/>
                <a:gd name="T18" fmla="*/ 1567 w 2580"/>
                <a:gd name="T19" fmla="*/ 705 h 1318"/>
                <a:gd name="T20" fmla="*/ 1559 w 2580"/>
                <a:gd name="T21" fmla="*/ 727 h 1318"/>
                <a:gd name="T22" fmla="*/ 1555 w 2580"/>
                <a:gd name="T23" fmla="*/ 751 h 1318"/>
                <a:gd name="T24" fmla="*/ 1555 w 2580"/>
                <a:gd name="T25" fmla="*/ 811 h 1318"/>
                <a:gd name="T26" fmla="*/ 1391 w 2580"/>
                <a:gd name="T27" fmla="*/ 781 h 1318"/>
                <a:gd name="T28" fmla="*/ 1319 w 2580"/>
                <a:gd name="T29" fmla="*/ 775 h 1318"/>
                <a:gd name="T30" fmla="*/ 1238 w 2580"/>
                <a:gd name="T31" fmla="*/ 774 h 1318"/>
                <a:gd name="T32" fmla="*/ 1151 w 2580"/>
                <a:gd name="T33" fmla="*/ 777 h 1318"/>
                <a:gd name="T34" fmla="*/ 1059 w 2580"/>
                <a:gd name="T35" fmla="*/ 785 h 1318"/>
                <a:gd name="T36" fmla="*/ 975 w 2580"/>
                <a:gd name="T37" fmla="*/ 789 h 1318"/>
                <a:gd name="T38" fmla="*/ 904 w 2580"/>
                <a:gd name="T39" fmla="*/ 787 h 1318"/>
                <a:gd name="T40" fmla="*/ 844 w 2580"/>
                <a:gd name="T41" fmla="*/ 781 h 1318"/>
                <a:gd name="T42" fmla="*/ 796 w 2580"/>
                <a:gd name="T43" fmla="*/ 770 h 1318"/>
                <a:gd name="T44" fmla="*/ 754 w 2580"/>
                <a:gd name="T45" fmla="*/ 764 h 1318"/>
                <a:gd name="T46" fmla="*/ 716 w 2580"/>
                <a:gd name="T47" fmla="*/ 764 h 1318"/>
                <a:gd name="T48" fmla="*/ 685 w 2580"/>
                <a:gd name="T49" fmla="*/ 770 h 1318"/>
                <a:gd name="T50" fmla="*/ 656 w 2580"/>
                <a:gd name="T51" fmla="*/ 781 h 1318"/>
                <a:gd name="T52" fmla="*/ 619 w 2580"/>
                <a:gd name="T53" fmla="*/ 787 h 1318"/>
                <a:gd name="T54" fmla="*/ 571 w 2580"/>
                <a:gd name="T55" fmla="*/ 787 h 1318"/>
                <a:gd name="T56" fmla="*/ 513 w 2580"/>
                <a:gd name="T57" fmla="*/ 781 h 1318"/>
                <a:gd name="T58" fmla="*/ 446 w 2580"/>
                <a:gd name="T59" fmla="*/ 771 h 1318"/>
                <a:gd name="T60" fmla="*/ 372 w 2580"/>
                <a:gd name="T61" fmla="*/ 768 h 1318"/>
                <a:gd name="T62" fmla="*/ 295 w 2580"/>
                <a:gd name="T63" fmla="*/ 777 h 1318"/>
                <a:gd name="T64" fmla="*/ 214 w 2580"/>
                <a:gd name="T65" fmla="*/ 793 h 1318"/>
                <a:gd name="T66" fmla="*/ 0 w 2580"/>
                <a:gd name="T67" fmla="*/ 860 h 1318"/>
                <a:gd name="T68" fmla="*/ 21 w 2580"/>
                <a:gd name="T69" fmla="*/ 762 h 1318"/>
                <a:gd name="T70" fmla="*/ 25 w 2580"/>
                <a:gd name="T71" fmla="*/ 720 h 1318"/>
                <a:gd name="T72" fmla="*/ 23 w 2580"/>
                <a:gd name="T73" fmla="*/ 676 h 1318"/>
                <a:gd name="T74" fmla="*/ 17 w 2580"/>
                <a:gd name="T75" fmla="*/ 629 h 1318"/>
                <a:gd name="T76" fmla="*/ 7 w 2580"/>
                <a:gd name="T77" fmla="*/ 582 h 1318"/>
                <a:gd name="T78" fmla="*/ 1 w 2580"/>
                <a:gd name="T79" fmla="*/ 536 h 1318"/>
                <a:gd name="T80" fmla="*/ 1 w 2580"/>
                <a:gd name="T81" fmla="*/ 491 h 1318"/>
                <a:gd name="T82" fmla="*/ 7 w 2580"/>
                <a:gd name="T83" fmla="*/ 451 h 1318"/>
                <a:gd name="T84" fmla="*/ 17 w 2580"/>
                <a:gd name="T85" fmla="*/ 410 h 1318"/>
                <a:gd name="T86" fmla="*/ 27 w 2580"/>
                <a:gd name="T87" fmla="*/ 369 h 1318"/>
                <a:gd name="T88" fmla="*/ 33 w 2580"/>
                <a:gd name="T89" fmla="*/ 327 h 1318"/>
                <a:gd name="T90" fmla="*/ 40 w 2580"/>
                <a:gd name="T91" fmla="*/ 284 h 1318"/>
                <a:gd name="T92" fmla="*/ 41 w 2580"/>
                <a:gd name="T93" fmla="*/ 238 h 1318"/>
                <a:gd name="T94" fmla="*/ 41 w 2580"/>
                <a:gd name="T95" fmla="*/ 193 h 1318"/>
                <a:gd name="T96" fmla="*/ 40 w 2580"/>
                <a:gd name="T97" fmla="*/ 149 h 1318"/>
                <a:gd name="T98" fmla="*/ 33 w 2580"/>
                <a:gd name="T99" fmla="*/ 107 h 1318"/>
                <a:gd name="T100" fmla="*/ 29 w 2580"/>
                <a:gd name="T101" fmla="*/ 65 h 1318"/>
                <a:gd name="T102" fmla="*/ 308 w 2580"/>
                <a:gd name="T103" fmla="*/ 0 h 13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580"/>
                <a:gd name="T157" fmla="*/ 0 h 1318"/>
                <a:gd name="T158" fmla="*/ 2580 w 2580"/>
                <a:gd name="T159" fmla="*/ 1318 h 131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580" h="1318">
                  <a:moveTo>
                    <a:pt x="960" y="0"/>
                  </a:moveTo>
                  <a:lnTo>
                    <a:pt x="960" y="334"/>
                  </a:lnTo>
                  <a:lnTo>
                    <a:pt x="263" y="334"/>
                  </a:lnTo>
                  <a:lnTo>
                    <a:pt x="263" y="817"/>
                  </a:lnTo>
                  <a:lnTo>
                    <a:pt x="1732" y="817"/>
                  </a:lnTo>
                  <a:lnTo>
                    <a:pt x="1863" y="946"/>
                  </a:lnTo>
                  <a:lnTo>
                    <a:pt x="1996" y="817"/>
                  </a:lnTo>
                  <a:lnTo>
                    <a:pt x="2579" y="817"/>
                  </a:lnTo>
                  <a:lnTo>
                    <a:pt x="2569" y="890"/>
                  </a:lnTo>
                  <a:lnTo>
                    <a:pt x="2566" y="909"/>
                  </a:lnTo>
                  <a:lnTo>
                    <a:pt x="2562" y="927"/>
                  </a:lnTo>
                  <a:lnTo>
                    <a:pt x="2556" y="945"/>
                  </a:lnTo>
                  <a:lnTo>
                    <a:pt x="2550" y="962"/>
                  </a:lnTo>
                  <a:lnTo>
                    <a:pt x="2543" y="980"/>
                  </a:lnTo>
                  <a:lnTo>
                    <a:pt x="2534" y="997"/>
                  </a:lnTo>
                  <a:lnTo>
                    <a:pt x="2523" y="1014"/>
                  </a:lnTo>
                  <a:lnTo>
                    <a:pt x="2513" y="1030"/>
                  </a:lnTo>
                  <a:lnTo>
                    <a:pt x="2502" y="1046"/>
                  </a:lnTo>
                  <a:lnTo>
                    <a:pt x="2492" y="1063"/>
                  </a:lnTo>
                  <a:lnTo>
                    <a:pt x="2484" y="1080"/>
                  </a:lnTo>
                  <a:lnTo>
                    <a:pt x="2477" y="1097"/>
                  </a:lnTo>
                  <a:lnTo>
                    <a:pt x="2472" y="1114"/>
                  </a:lnTo>
                  <a:lnTo>
                    <a:pt x="2469" y="1132"/>
                  </a:lnTo>
                  <a:lnTo>
                    <a:pt x="2466" y="1151"/>
                  </a:lnTo>
                  <a:lnTo>
                    <a:pt x="2466" y="1168"/>
                  </a:lnTo>
                  <a:lnTo>
                    <a:pt x="2466" y="1243"/>
                  </a:lnTo>
                  <a:lnTo>
                    <a:pt x="2259" y="1206"/>
                  </a:lnTo>
                  <a:lnTo>
                    <a:pt x="2206" y="1197"/>
                  </a:lnTo>
                  <a:lnTo>
                    <a:pt x="2149" y="1192"/>
                  </a:lnTo>
                  <a:lnTo>
                    <a:pt x="2091" y="1187"/>
                  </a:lnTo>
                  <a:lnTo>
                    <a:pt x="2028" y="1185"/>
                  </a:lnTo>
                  <a:lnTo>
                    <a:pt x="1963" y="1185"/>
                  </a:lnTo>
                  <a:lnTo>
                    <a:pt x="1895" y="1187"/>
                  </a:lnTo>
                  <a:lnTo>
                    <a:pt x="1824" y="1191"/>
                  </a:lnTo>
                  <a:lnTo>
                    <a:pt x="1751" y="1197"/>
                  </a:lnTo>
                  <a:lnTo>
                    <a:pt x="1678" y="1203"/>
                  </a:lnTo>
                  <a:lnTo>
                    <a:pt x="1609" y="1207"/>
                  </a:lnTo>
                  <a:lnTo>
                    <a:pt x="1546" y="1209"/>
                  </a:lnTo>
                  <a:lnTo>
                    <a:pt x="1487" y="1209"/>
                  </a:lnTo>
                  <a:lnTo>
                    <a:pt x="1433" y="1206"/>
                  </a:lnTo>
                  <a:lnTo>
                    <a:pt x="1383" y="1202"/>
                  </a:lnTo>
                  <a:lnTo>
                    <a:pt x="1338" y="1196"/>
                  </a:lnTo>
                  <a:lnTo>
                    <a:pt x="1299" y="1187"/>
                  </a:lnTo>
                  <a:lnTo>
                    <a:pt x="1262" y="1180"/>
                  </a:lnTo>
                  <a:lnTo>
                    <a:pt x="1227" y="1174"/>
                  </a:lnTo>
                  <a:lnTo>
                    <a:pt x="1195" y="1170"/>
                  </a:lnTo>
                  <a:lnTo>
                    <a:pt x="1164" y="1168"/>
                  </a:lnTo>
                  <a:lnTo>
                    <a:pt x="1136" y="1170"/>
                  </a:lnTo>
                  <a:lnTo>
                    <a:pt x="1109" y="1174"/>
                  </a:lnTo>
                  <a:lnTo>
                    <a:pt x="1085" y="1180"/>
                  </a:lnTo>
                  <a:lnTo>
                    <a:pt x="1063" y="1187"/>
                  </a:lnTo>
                  <a:lnTo>
                    <a:pt x="1040" y="1195"/>
                  </a:lnTo>
                  <a:lnTo>
                    <a:pt x="1012" y="1202"/>
                  </a:lnTo>
                  <a:lnTo>
                    <a:pt x="981" y="1205"/>
                  </a:lnTo>
                  <a:lnTo>
                    <a:pt x="946" y="1206"/>
                  </a:lnTo>
                  <a:lnTo>
                    <a:pt x="905" y="1205"/>
                  </a:lnTo>
                  <a:lnTo>
                    <a:pt x="862" y="1202"/>
                  </a:lnTo>
                  <a:lnTo>
                    <a:pt x="814" y="1195"/>
                  </a:lnTo>
                  <a:lnTo>
                    <a:pt x="762" y="1187"/>
                  </a:lnTo>
                  <a:lnTo>
                    <a:pt x="706" y="1181"/>
                  </a:lnTo>
                  <a:lnTo>
                    <a:pt x="650" y="1176"/>
                  </a:lnTo>
                  <a:lnTo>
                    <a:pt x="591" y="1176"/>
                  </a:lnTo>
                  <a:lnTo>
                    <a:pt x="531" y="1181"/>
                  </a:lnTo>
                  <a:lnTo>
                    <a:pt x="469" y="1189"/>
                  </a:lnTo>
                  <a:lnTo>
                    <a:pt x="405" y="1200"/>
                  </a:lnTo>
                  <a:lnTo>
                    <a:pt x="339" y="1215"/>
                  </a:lnTo>
                  <a:lnTo>
                    <a:pt x="273" y="1234"/>
                  </a:lnTo>
                  <a:lnTo>
                    <a:pt x="0" y="1317"/>
                  </a:lnTo>
                  <a:lnTo>
                    <a:pt x="28" y="1197"/>
                  </a:lnTo>
                  <a:lnTo>
                    <a:pt x="33" y="1167"/>
                  </a:lnTo>
                  <a:lnTo>
                    <a:pt x="37" y="1135"/>
                  </a:lnTo>
                  <a:lnTo>
                    <a:pt x="40" y="1103"/>
                  </a:lnTo>
                  <a:lnTo>
                    <a:pt x="40" y="1069"/>
                  </a:lnTo>
                  <a:lnTo>
                    <a:pt x="37" y="1035"/>
                  </a:lnTo>
                  <a:lnTo>
                    <a:pt x="32" y="1000"/>
                  </a:lnTo>
                  <a:lnTo>
                    <a:pt x="27" y="964"/>
                  </a:lnTo>
                  <a:lnTo>
                    <a:pt x="19" y="927"/>
                  </a:lnTo>
                  <a:lnTo>
                    <a:pt x="11" y="891"/>
                  </a:lnTo>
                  <a:lnTo>
                    <a:pt x="4" y="855"/>
                  </a:lnTo>
                  <a:lnTo>
                    <a:pt x="1" y="820"/>
                  </a:lnTo>
                  <a:lnTo>
                    <a:pt x="0" y="787"/>
                  </a:lnTo>
                  <a:lnTo>
                    <a:pt x="1" y="753"/>
                  </a:lnTo>
                  <a:lnTo>
                    <a:pt x="4" y="721"/>
                  </a:lnTo>
                  <a:lnTo>
                    <a:pt x="11" y="690"/>
                  </a:lnTo>
                  <a:lnTo>
                    <a:pt x="19" y="659"/>
                  </a:lnTo>
                  <a:lnTo>
                    <a:pt x="27" y="629"/>
                  </a:lnTo>
                  <a:lnTo>
                    <a:pt x="35" y="597"/>
                  </a:lnTo>
                  <a:lnTo>
                    <a:pt x="43" y="566"/>
                  </a:lnTo>
                  <a:lnTo>
                    <a:pt x="49" y="533"/>
                  </a:lnTo>
                  <a:lnTo>
                    <a:pt x="53" y="501"/>
                  </a:lnTo>
                  <a:lnTo>
                    <a:pt x="58" y="468"/>
                  </a:lnTo>
                  <a:lnTo>
                    <a:pt x="63" y="434"/>
                  </a:lnTo>
                  <a:lnTo>
                    <a:pt x="65" y="399"/>
                  </a:lnTo>
                  <a:lnTo>
                    <a:pt x="66" y="365"/>
                  </a:lnTo>
                  <a:lnTo>
                    <a:pt x="67" y="330"/>
                  </a:lnTo>
                  <a:lnTo>
                    <a:pt x="66" y="296"/>
                  </a:lnTo>
                  <a:lnTo>
                    <a:pt x="65" y="262"/>
                  </a:lnTo>
                  <a:lnTo>
                    <a:pt x="63" y="229"/>
                  </a:lnTo>
                  <a:lnTo>
                    <a:pt x="58" y="196"/>
                  </a:lnTo>
                  <a:lnTo>
                    <a:pt x="53" y="163"/>
                  </a:lnTo>
                  <a:lnTo>
                    <a:pt x="46" y="130"/>
                  </a:lnTo>
                  <a:lnTo>
                    <a:pt x="47" y="100"/>
                  </a:lnTo>
                  <a:lnTo>
                    <a:pt x="56" y="0"/>
                  </a:lnTo>
                  <a:lnTo>
                    <a:pt x="489" y="0"/>
                  </a:lnTo>
                  <a:lnTo>
                    <a:pt x="960" y="0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8" name="Freeform 20"/>
            <p:cNvSpPr>
              <a:spLocks/>
            </p:cNvSpPr>
            <p:nvPr/>
          </p:nvSpPr>
          <p:spPr bwMode="auto">
            <a:xfrm>
              <a:off x="2001" y="2412"/>
              <a:ext cx="573" cy="271"/>
            </a:xfrm>
            <a:custGeom>
              <a:avLst/>
              <a:gdLst>
                <a:gd name="T0" fmla="*/ 427 w 722"/>
                <a:gd name="T1" fmla="*/ 218 h 335"/>
                <a:gd name="T2" fmla="*/ 0 w 722"/>
                <a:gd name="T3" fmla="*/ 218 h 335"/>
                <a:gd name="T4" fmla="*/ 0 w 722"/>
                <a:gd name="T5" fmla="*/ 0 h 335"/>
                <a:gd name="T6" fmla="*/ 450 w 722"/>
                <a:gd name="T7" fmla="*/ 0 h 335"/>
                <a:gd name="T8" fmla="*/ 454 w 722"/>
                <a:gd name="T9" fmla="*/ 36 h 335"/>
                <a:gd name="T10" fmla="*/ 454 w 722"/>
                <a:gd name="T11" fmla="*/ 44 h 335"/>
                <a:gd name="T12" fmla="*/ 453 w 722"/>
                <a:gd name="T13" fmla="*/ 53 h 335"/>
                <a:gd name="T14" fmla="*/ 451 w 722"/>
                <a:gd name="T15" fmla="*/ 60 h 335"/>
                <a:gd name="T16" fmla="*/ 448 w 722"/>
                <a:gd name="T17" fmla="*/ 68 h 335"/>
                <a:gd name="T18" fmla="*/ 444 w 722"/>
                <a:gd name="T19" fmla="*/ 74 h 335"/>
                <a:gd name="T20" fmla="*/ 438 w 722"/>
                <a:gd name="T21" fmla="*/ 81 h 335"/>
                <a:gd name="T22" fmla="*/ 432 w 722"/>
                <a:gd name="T23" fmla="*/ 87 h 335"/>
                <a:gd name="T24" fmla="*/ 425 w 722"/>
                <a:gd name="T25" fmla="*/ 91 h 335"/>
                <a:gd name="T26" fmla="*/ 417 w 722"/>
                <a:gd name="T27" fmla="*/ 96 h 335"/>
                <a:gd name="T28" fmla="*/ 411 w 722"/>
                <a:gd name="T29" fmla="*/ 104 h 335"/>
                <a:gd name="T30" fmla="*/ 408 w 722"/>
                <a:gd name="T31" fmla="*/ 111 h 335"/>
                <a:gd name="T32" fmla="*/ 405 w 722"/>
                <a:gd name="T33" fmla="*/ 119 h 335"/>
                <a:gd name="T34" fmla="*/ 404 w 722"/>
                <a:gd name="T35" fmla="*/ 129 h 335"/>
                <a:gd name="T36" fmla="*/ 404 w 722"/>
                <a:gd name="T37" fmla="*/ 140 h 335"/>
                <a:gd name="T38" fmla="*/ 406 w 722"/>
                <a:gd name="T39" fmla="*/ 152 h 335"/>
                <a:gd name="T40" fmla="*/ 410 w 722"/>
                <a:gd name="T41" fmla="*/ 165 h 335"/>
                <a:gd name="T42" fmla="*/ 427 w 722"/>
                <a:gd name="T43" fmla="*/ 218 h 3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22"/>
                <a:gd name="T67" fmla="*/ 0 h 335"/>
                <a:gd name="T68" fmla="*/ 722 w 722"/>
                <a:gd name="T69" fmla="*/ 335 h 3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22" h="335">
                  <a:moveTo>
                    <a:pt x="678" y="334"/>
                  </a:moveTo>
                  <a:lnTo>
                    <a:pt x="0" y="334"/>
                  </a:lnTo>
                  <a:lnTo>
                    <a:pt x="0" y="0"/>
                  </a:lnTo>
                  <a:lnTo>
                    <a:pt x="715" y="0"/>
                  </a:lnTo>
                  <a:lnTo>
                    <a:pt x="721" y="55"/>
                  </a:lnTo>
                  <a:lnTo>
                    <a:pt x="721" y="68"/>
                  </a:lnTo>
                  <a:lnTo>
                    <a:pt x="719" y="81"/>
                  </a:lnTo>
                  <a:lnTo>
                    <a:pt x="716" y="92"/>
                  </a:lnTo>
                  <a:lnTo>
                    <a:pt x="712" y="104"/>
                  </a:lnTo>
                  <a:lnTo>
                    <a:pt x="704" y="114"/>
                  </a:lnTo>
                  <a:lnTo>
                    <a:pt x="696" y="123"/>
                  </a:lnTo>
                  <a:lnTo>
                    <a:pt x="686" y="132"/>
                  </a:lnTo>
                  <a:lnTo>
                    <a:pt x="674" y="139"/>
                  </a:lnTo>
                  <a:lnTo>
                    <a:pt x="662" y="147"/>
                  </a:lnTo>
                  <a:lnTo>
                    <a:pt x="653" y="158"/>
                  </a:lnTo>
                  <a:lnTo>
                    <a:pt x="648" y="169"/>
                  </a:lnTo>
                  <a:lnTo>
                    <a:pt x="643" y="182"/>
                  </a:lnTo>
                  <a:lnTo>
                    <a:pt x="641" y="198"/>
                  </a:lnTo>
                  <a:lnTo>
                    <a:pt x="641" y="214"/>
                  </a:lnTo>
                  <a:lnTo>
                    <a:pt x="645" y="232"/>
                  </a:lnTo>
                  <a:lnTo>
                    <a:pt x="650" y="252"/>
                  </a:lnTo>
                  <a:lnTo>
                    <a:pt x="678" y="334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49" name="Freeform 21"/>
            <p:cNvSpPr>
              <a:spLocks/>
            </p:cNvSpPr>
            <p:nvPr/>
          </p:nvSpPr>
          <p:spPr bwMode="auto">
            <a:xfrm>
              <a:off x="1283" y="2785"/>
              <a:ext cx="2797" cy="377"/>
            </a:xfrm>
            <a:custGeom>
              <a:avLst/>
              <a:gdLst>
                <a:gd name="T0" fmla="*/ 463 w 3522"/>
                <a:gd name="T1" fmla="*/ 2 h 466"/>
                <a:gd name="T2" fmla="*/ 395 w 3522"/>
                <a:gd name="T3" fmla="*/ 86 h 466"/>
                <a:gd name="T4" fmla="*/ 318 w 3522"/>
                <a:gd name="T5" fmla="*/ 0 h 466"/>
                <a:gd name="T6" fmla="*/ 0 w 3522"/>
                <a:gd name="T7" fmla="*/ 0 h 466"/>
                <a:gd name="T8" fmla="*/ 0 w 3522"/>
                <a:gd name="T9" fmla="*/ 159 h 466"/>
                <a:gd name="T10" fmla="*/ 724 w 3522"/>
                <a:gd name="T11" fmla="*/ 159 h 466"/>
                <a:gd name="T12" fmla="*/ 795 w 3522"/>
                <a:gd name="T13" fmla="*/ 304 h 466"/>
                <a:gd name="T14" fmla="*/ 867 w 3522"/>
                <a:gd name="T15" fmla="*/ 159 h 466"/>
                <a:gd name="T16" fmla="*/ 2220 w 3522"/>
                <a:gd name="T17" fmla="*/ 159 h 466"/>
                <a:gd name="T18" fmla="*/ 2220 w 3522"/>
                <a:gd name="T19" fmla="*/ 86 h 466"/>
                <a:gd name="T20" fmla="*/ 2173 w 3522"/>
                <a:gd name="T21" fmla="*/ 86 h 466"/>
                <a:gd name="T22" fmla="*/ 2168 w 3522"/>
                <a:gd name="T23" fmla="*/ 92 h 466"/>
                <a:gd name="T24" fmla="*/ 2162 w 3522"/>
                <a:gd name="T25" fmla="*/ 98 h 466"/>
                <a:gd name="T26" fmla="*/ 2153 w 3522"/>
                <a:gd name="T27" fmla="*/ 100 h 466"/>
                <a:gd name="T28" fmla="*/ 2145 w 3522"/>
                <a:gd name="T29" fmla="*/ 98 h 466"/>
                <a:gd name="T30" fmla="*/ 2138 w 3522"/>
                <a:gd name="T31" fmla="*/ 92 h 466"/>
                <a:gd name="T32" fmla="*/ 2134 w 3522"/>
                <a:gd name="T33" fmla="*/ 86 h 466"/>
                <a:gd name="T34" fmla="*/ 2031 w 3522"/>
                <a:gd name="T35" fmla="*/ 86 h 466"/>
                <a:gd name="T36" fmla="*/ 2014 w 3522"/>
                <a:gd name="T37" fmla="*/ 100 h 466"/>
                <a:gd name="T38" fmla="*/ 1995 w 3522"/>
                <a:gd name="T39" fmla="*/ 110 h 466"/>
                <a:gd name="T40" fmla="*/ 1973 w 3522"/>
                <a:gd name="T41" fmla="*/ 98 h 466"/>
                <a:gd name="T42" fmla="*/ 1959 w 3522"/>
                <a:gd name="T43" fmla="*/ 86 h 466"/>
                <a:gd name="T44" fmla="*/ 1865 w 3522"/>
                <a:gd name="T45" fmla="*/ 86 h 466"/>
                <a:gd name="T46" fmla="*/ 1865 w 3522"/>
                <a:gd name="T47" fmla="*/ 100 h 466"/>
                <a:gd name="T48" fmla="*/ 1861 w 3522"/>
                <a:gd name="T49" fmla="*/ 108 h 466"/>
                <a:gd name="T50" fmla="*/ 1854 w 3522"/>
                <a:gd name="T51" fmla="*/ 112 h 466"/>
                <a:gd name="T52" fmla="*/ 1846 w 3522"/>
                <a:gd name="T53" fmla="*/ 115 h 466"/>
                <a:gd name="T54" fmla="*/ 1837 w 3522"/>
                <a:gd name="T55" fmla="*/ 112 h 466"/>
                <a:gd name="T56" fmla="*/ 1833 w 3522"/>
                <a:gd name="T57" fmla="*/ 108 h 466"/>
                <a:gd name="T58" fmla="*/ 1828 w 3522"/>
                <a:gd name="T59" fmla="*/ 100 h 466"/>
                <a:gd name="T60" fmla="*/ 1828 w 3522"/>
                <a:gd name="T61" fmla="*/ 86 h 466"/>
                <a:gd name="T62" fmla="*/ 1710 w 3522"/>
                <a:gd name="T63" fmla="*/ 86 h 466"/>
                <a:gd name="T64" fmla="*/ 1710 w 3522"/>
                <a:gd name="T65" fmla="*/ 99 h 466"/>
                <a:gd name="T66" fmla="*/ 1708 w 3522"/>
                <a:gd name="T67" fmla="*/ 104 h 466"/>
                <a:gd name="T68" fmla="*/ 1705 w 3522"/>
                <a:gd name="T69" fmla="*/ 109 h 466"/>
                <a:gd name="T70" fmla="*/ 1698 w 3522"/>
                <a:gd name="T71" fmla="*/ 112 h 466"/>
                <a:gd name="T72" fmla="*/ 1691 w 3522"/>
                <a:gd name="T73" fmla="*/ 115 h 466"/>
                <a:gd name="T74" fmla="*/ 1683 w 3522"/>
                <a:gd name="T75" fmla="*/ 112 h 466"/>
                <a:gd name="T76" fmla="*/ 1676 w 3522"/>
                <a:gd name="T77" fmla="*/ 108 h 466"/>
                <a:gd name="T78" fmla="*/ 1672 w 3522"/>
                <a:gd name="T79" fmla="*/ 99 h 466"/>
                <a:gd name="T80" fmla="*/ 1672 w 3522"/>
                <a:gd name="T81" fmla="*/ 86 h 466"/>
                <a:gd name="T82" fmla="*/ 1556 w 3522"/>
                <a:gd name="T83" fmla="*/ 86 h 466"/>
                <a:gd name="T84" fmla="*/ 1556 w 3522"/>
                <a:gd name="T85" fmla="*/ 98 h 466"/>
                <a:gd name="T86" fmla="*/ 1555 w 3522"/>
                <a:gd name="T87" fmla="*/ 104 h 466"/>
                <a:gd name="T88" fmla="*/ 1551 w 3522"/>
                <a:gd name="T89" fmla="*/ 108 h 466"/>
                <a:gd name="T90" fmla="*/ 1544 w 3522"/>
                <a:gd name="T91" fmla="*/ 112 h 466"/>
                <a:gd name="T92" fmla="*/ 1537 w 3522"/>
                <a:gd name="T93" fmla="*/ 115 h 466"/>
                <a:gd name="T94" fmla="*/ 1530 w 3522"/>
                <a:gd name="T95" fmla="*/ 112 h 466"/>
                <a:gd name="T96" fmla="*/ 1523 w 3522"/>
                <a:gd name="T97" fmla="*/ 108 h 466"/>
                <a:gd name="T98" fmla="*/ 1519 w 3522"/>
                <a:gd name="T99" fmla="*/ 98 h 466"/>
                <a:gd name="T100" fmla="*/ 1519 w 3522"/>
                <a:gd name="T101" fmla="*/ 86 h 466"/>
                <a:gd name="T102" fmla="*/ 1404 w 3522"/>
                <a:gd name="T103" fmla="*/ 86 h 466"/>
                <a:gd name="T104" fmla="*/ 1404 w 3522"/>
                <a:gd name="T105" fmla="*/ 99 h 466"/>
                <a:gd name="T106" fmla="*/ 1401 w 3522"/>
                <a:gd name="T107" fmla="*/ 108 h 466"/>
                <a:gd name="T108" fmla="*/ 1394 w 3522"/>
                <a:gd name="T109" fmla="*/ 113 h 466"/>
                <a:gd name="T110" fmla="*/ 1386 w 3522"/>
                <a:gd name="T111" fmla="*/ 115 h 466"/>
                <a:gd name="T112" fmla="*/ 1377 w 3522"/>
                <a:gd name="T113" fmla="*/ 112 h 466"/>
                <a:gd name="T114" fmla="*/ 1371 w 3522"/>
                <a:gd name="T115" fmla="*/ 108 h 466"/>
                <a:gd name="T116" fmla="*/ 1367 w 3522"/>
                <a:gd name="T117" fmla="*/ 99 h 466"/>
                <a:gd name="T118" fmla="*/ 1367 w 3522"/>
                <a:gd name="T119" fmla="*/ 86 h 466"/>
                <a:gd name="T120" fmla="*/ 1069 w 3522"/>
                <a:gd name="T121" fmla="*/ 86 h 466"/>
                <a:gd name="T122" fmla="*/ 997 w 3522"/>
                <a:gd name="T123" fmla="*/ 2 h 466"/>
                <a:gd name="T124" fmla="*/ 463 w 3522"/>
                <a:gd name="T125" fmla="*/ 2 h 46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2"/>
                <a:gd name="T190" fmla="*/ 0 h 466"/>
                <a:gd name="T191" fmla="*/ 3522 w 3522"/>
                <a:gd name="T192" fmla="*/ 466 h 46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2" h="466">
                  <a:moveTo>
                    <a:pt x="734" y="2"/>
                  </a:moveTo>
                  <a:lnTo>
                    <a:pt x="626" y="131"/>
                  </a:lnTo>
                  <a:lnTo>
                    <a:pt x="504" y="0"/>
                  </a:lnTo>
                  <a:lnTo>
                    <a:pt x="0" y="0"/>
                  </a:lnTo>
                  <a:lnTo>
                    <a:pt x="0" y="243"/>
                  </a:lnTo>
                  <a:lnTo>
                    <a:pt x="1149" y="243"/>
                  </a:lnTo>
                  <a:lnTo>
                    <a:pt x="1261" y="465"/>
                  </a:lnTo>
                  <a:lnTo>
                    <a:pt x="1375" y="243"/>
                  </a:lnTo>
                  <a:lnTo>
                    <a:pt x="3521" y="243"/>
                  </a:lnTo>
                  <a:lnTo>
                    <a:pt x="3521" y="131"/>
                  </a:lnTo>
                  <a:lnTo>
                    <a:pt x="3445" y="131"/>
                  </a:lnTo>
                  <a:lnTo>
                    <a:pt x="3438" y="141"/>
                  </a:lnTo>
                  <a:lnTo>
                    <a:pt x="3427" y="150"/>
                  </a:lnTo>
                  <a:lnTo>
                    <a:pt x="3414" y="152"/>
                  </a:lnTo>
                  <a:lnTo>
                    <a:pt x="3401" y="150"/>
                  </a:lnTo>
                  <a:lnTo>
                    <a:pt x="3390" y="141"/>
                  </a:lnTo>
                  <a:lnTo>
                    <a:pt x="3384" y="131"/>
                  </a:lnTo>
                  <a:lnTo>
                    <a:pt x="3220" y="131"/>
                  </a:lnTo>
                  <a:lnTo>
                    <a:pt x="3193" y="152"/>
                  </a:lnTo>
                  <a:lnTo>
                    <a:pt x="3163" y="168"/>
                  </a:lnTo>
                  <a:lnTo>
                    <a:pt x="3128" y="150"/>
                  </a:lnTo>
                  <a:lnTo>
                    <a:pt x="3107" y="131"/>
                  </a:lnTo>
                  <a:lnTo>
                    <a:pt x="2956" y="131"/>
                  </a:lnTo>
                  <a:lnTo>
                    <a:pt x="2956" y="152"/>
                  </a:lnTo>
                  <a:lnTo>
                    <a:pt x="2950" y="165"/>
                  </a:lnTo>
                  <a:lnTo>
                    <a:pt x="2940" y="172"/>
                  </a:lnTo>
                  <a:lnTo>
                    <a:pt x="2926" y="175"/>
                  </a:lnTo>
                  <a:lnTo>
                    <a:pt x="2913" y="170"/>
                  </a:lnTo>
                  <a:lnTo>
                    <a:pt x="2906" y="165"/>
                  </a:lnTo>
                  <a:lnTo>
                    <a:pt x="2899" y="152"/>
                  </a:lnTo>
                  <a:lnTo>
                    <a:pt x="2899" y="131"/>
                  </a:lnTo>
                  <a:lnTo>
                    <a:pt x="2711" y="131"/>
                  </a:lnTo>
                  <a:lnTo>
                    <a:pt x="2711" y="151"/>
                  </a:lnTo>
                  <a:lnTo>
                    <a:pt x="2709" y="159"/>
                  </a:lnTo>
                  <a:lnTo>
                    <a:pt x="2704" y="167"/>
                  </a:lnTo>
                  <a:lnTo>
                    <a:pt x="2692" y="172"/>
                  </a:lnTo>
                  <a:lnTo>
                    <a:pt x="2681" y="175"/>
                  </a:lnTo>
                  <a:lnTo>
                    <a:pt x="2668" y="172"/>
                  </a:lnTo>
                  <a:lnTo>
                    <a:pt x="2657" y="165"/>
                  </a:lnTo>
                  <a:lnTo>
                    <a:pt x="2651" y="151"/>
                  </a:lnTo>
                  <a:lnTo>
                    <a:pt x="2651" y="131"/>
                  </a:lnTo>
                  <a:lnTo>
                    <a:pt x="2467" y="131"/>
                  </a:lnTo>
                  <a:lnTo>
                    <a:pt x="2467" y="149"/>
                  </a:lnTo>
                  <a:lnTo>
                    <a:pt x="2465" y="158"/>
                  </a:lnTo>
                  <a:lnTo>
                    <a:pt x="2459" y="166"/>
                  </a:lnTo>
                  <a:lnTo>
                    <a:pt x="2448" y="172"/>
                  </a:lnTo>
                  <a:lnTo>
                    <a:pt x="2438" y="175"/>
                  </a:lnTo>
                  <a:lnTo>
                    <a:pt x="2426" y="172"/>
                  </a:lnTo>
                  <a:lnTo>
                    <a:pt x="2415" y="164"/>
                  </a:lnTo>
                  <a:lnTo>
                    <a:pt x="2409" y="149"/>
                  </a:lnTo>
                  <a:lnTo>
                    <a:pt x="2409" y="131"/>
                  </a:lnTo>
                  <a:lnTo>
                    <a:pt x="2226" y="131"/>
                  </a:lnTo>
                  <a:lnTo>
                    <a:pt x="2226" y="151"/>
                  </a:lnTo>
                  <a:lnTo>
                    <a:pt x="2221" y="164"/>
                  </a:lnTo>
                  <a:lnTo>
                    <a:pt x="2210" y="173"/>
                  </a:lnTo>
                  <a:lnTo>
                    <a:pt x="2197" y="176"/>
                  </a:lnTo>
                  <a:lnTo>
                    <a:pt x="2184" y="172"/>
                  </a:lnTo>
                  <a:lnTo>
                    <a:pt x="2173" y="164"/>
                  </a:lnTo>
                  <a:lnTo>
                    <a:pt x="2167" y="151"/>
                  </a:lnTo>
                  <a:lnTo>
                    <a:pt x="2167" y="131"/>
                  </a:lnTo>
                  <a:lnTo>
                    <a:pt x="1695" y="131"/>
                  </a:lnTo>
                  <a:lnTo>
                    <a:pt x="1582" y="2"/>
                  </a:lnTo>
                  <a:lnTo>
                    <a:pt x="734" y="2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0" name="Freeform 22"/>
            <p:cNvSpPr>
              <a:spLocks/>
            </p:cNvSpPr>
            <p:nvPr/>
          </p:nvSpPr>
          <p:spPr bwMode="auto">
            <a:xfrm>
              <a:off x="1730" y="2600"/>
              <a:ext cx="110" cy="290"/>
            </a:xfrm>
            <a:custGeom>
              <a:avLst/>
              <a:gdLst>
                <a:gd name="T0" fmla="*/ 40 w 139"/>
                <a:gd name="T1" fmla="*/ 0 h 359"/>
                <a:gd name="T2" fmla="*/ 0 w 139"/>
                <a:gd name="T3" fmla="*/ 72 h 359"/>
                <a:gd name="T4" fmla="*/ 0 w 139"/>
                <a:gd name="T5" fmla="*/ 151 h 359"/>
                <a:gd name="T6" fmla="*/ 40 w 139"/>
                <a:gd name="T7" fmla="*/ 233 h 359"/>
                <a:gd name="T8" fmla="*/ 86 w 139"/>
                <a:gd name="T9" fmla="*/ 151 h 359"/>
                <a:gd name="T10" fmla="*/ 86 w 139"/>
                <a:gd name="T11" fmla="*/ 73 h 359"/>
                <a:gd name="T12" fmla="*/ 40 w 139"/>
                <a:gd name="T13" fmla="*/ 0 h 3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9"/>
                <a:gd name="T22" fmla="*/ 0 h 359"/>
                <a:gd name="T23" fmla="*/ 139 w 139"/>
                <a:gd name="T24" fmla="*/ 359 h 3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9" h="359">
                  <a:moveTo>
                    <a:pt x="64" y="0"/>
                  </a:moveTo>
                  <a:lnTo>
                    <a:pt x="0" y="110"/>
                  </a:lnTo>
                  <a:lnTo>
                    <a:pt x="0" y="232"/>
                  </a:lnTo>
                  <a:lnTo>
                    <a:pt x="64" y="358"/>
                  </a:lnTo>
                  <a:lnTo>
                    <a:pt x="138" y="232"/>
                  </a:lnTo>
                  <a:lnTo>
                    <a:pt x="138" y="111"/>
                  </a:lnTo>
                  <a:lnTo>
                    <a:pt x="64" y="0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1" name="Freeform 23"/>
            <p:cNvSpPr>
              <a:spLocks/>
            </p:cNvSpPr>
            <p:nvPr/>
          </p:nvSpPr>
          <p:spPr bwMode="auto">
            <a:xfrm>
              <a:off x="1484" y="1945"/>
              <a:ext cx="652" cy="273"/>
            </a:xfrm>
            <a:custGeom>
              <a:avLst/>
              <a:gdLst>
                <a:gd name="T0" fmla="*/ 0 w 821"/>
                <a:gd name="T1" fmla="*/ 219 h 339"/>
                <a:gd name="T2" fmla="*/ 0 w 821"/>
                <a:gd name="T3" fmla="*/ 0 h 339"/>
                <a:gd name="T4" fmla="*/ 517 w 821"/>
                <a:gd name="T5" fmla="*/ 0 h 339"/>
                <a:gd name="T6" fmla="*/ 517 w 821"/>
                <a:gd name="T7" fmla="*/ 219 h 339"/>
                <a:gd name="T8" fmla="*/ 0 w 821"/>
                <a:gd name="T9" fmla="*/ 219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1"/>
                <a:gd name="T16" fmla="*/ 0 h 339"/>
                <a:gd name="T17" fmla="*/ 821 w 821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1" h="339">
                  <a:moveTo>
                    <a:pt x="0" y="338"/>
                  </a:moveTo>
                  <a:lnTo>
                    <a:pt x="0" y="0"/>
                  </a:lnTo>
                  <a:lnTo>
                    <a:pt x="820" y="0"/>
                  </a:lnTo>
                  <a:lnTo>
                    <a:pt x="820" y="338"/>
                  </a:lnTo>
                  <a:lnTo>
                    <a:pt x="0" y="338"/>
                  </a:lnTo>
                </a:path>
              </a:pathLst>
            </a:custGeom>
            <a:solidFill>
              <a:srgbClr val="E0B080"/>
            </a:solidFill>
            <a:ln w="12700" cap="rnd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2" name="Freeform 24"/>
            <p:cNvSpPr>
              <a:spLocks/>
            </p:cNvSpPr>
            <p:nvPr/>
          </p:nvSpPr>
          <p:spPr bwMode="auto">
            <a:xfrm>
              <a:off x="1582" y="1783"/>
              <a:ext cx="389" cy="280"/>
            </a:xfrm>
            <a:custGeom>
              <a:avLst/>
              <a:gdLst>
                <a:gd name="T0" fmla="*/ 0 w 490"/>
                <a:gd name="T1" fmla="*/ 225 h 347"/>
                <a:gd name="T2" fmla="*/ 0 w 490"/>
                <a:gd name="T3" fmla="*/ 0 h 347"/>
                <a:gd name="T4" fmla="*/ 308 w 490"/>
                <a:gd name="T5" fmla="*/ 0 h 347"/>
                <a:gd name="T6" fmla="*/ 308 w 490"/>
                <a:gd name="T7" fmla="*/ 225 h 347"/>
                <a:gd name="T8" fmla="*/ 0 w 490"/>
                <a:gd name="T9" fmla="*/ 225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0"/>
                <a:gd name="T16" fmla="*/ 0 h 347"/>
                <a:gd name="T17" fmla="*/ 490 w 490"/>
                <a:gd name="T18" fmla="*/ 347 h 3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0" h="347">
                  <a:moveTo>
                    <a:pt x="0" y="346"/>
                  </a:moveTo>
                  <a:lnTo>
                    <a:pt x="0" y="0"/>
                  </a:lnTo>
                  <a:lnTo>
                    <a:pt x="489" y="0"/>
                  </a:lnTo>
                  <a:lnTo>
                    <a:pt x="489" y="346"/>
                  </a:lnTo>
                  <a:lnTo>
                    <a:pt x="0" y="346"/>
                  </a:lnTo>
                </a:path>
              </a:pathLst>
            </a:custGeom>
            <a:solidFill>
              <a:srgbClr val="E0B08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3" name="Freeform 25"/>
            <p:cNvSpPr>
              <a:spLocks/>
            </p:cNvSpPr>
            <p:nvPr/>
          </p:nvSpPr>
          <p:spPr bwMode="auto">
            <a:xfrm>
              <a:off x="1582" y="1334"/>
              <a:ext cx="405" cy="570"/>
            </a:xfrm>
            <a:custGeom>
              <a:avLst/>
              <a:gdLst>
                <a:gd name="T0" fmla="*/ 36 w 510"/>
                <a:gd name="T1" fmla="*/ 460 h 705"/>
                <a:gd name="T2" fmla="*/ 0 w 510"/>
                <a:gd name="T3" fmla="*/ 230 h 705"/>
                <a:gd name="T4" fmla="*/ 0 w 510"/>
                <a:gd name="T5" fmla="*/ 0 h 705"/>
                <a:gd name="T6" fmla="*/ 321 w 510"/>
                <a:gd name="T7" fmla="*/ 0 h 705"/>
                <a:gd name="T8" fmla="*/ 321 w 510"/>
                <a:gd name="T9" fmla="*/ 259 h 705"/>
                <a:gd name="T10" fmla="*/ 285 w 510"/>
                <a:gd name="T11" fmla="*/ 460 h 705"/>
                <a:gd name="T12" fmla="*/ 36 w 510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0"/>
                <a:gd name="T22" fmla="*/ 0 h 705"/>
                <a:gd name="T23" fmla="*/ 510 w 510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0" h="705">
                  <a:moveTo>
                    <a:pt x="57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509" y="0"/>
                  </a:lnTo>
                  <a:lnTo>
                    <a:pt x="509" y="396"/>
                  </a:lnTo>
                  <a:lnTo>
                    <a:pt x="452" y="704"/>
                  </a:lnTo>
                  <a:lnTo>
                    <a:pt x="57" y="704"/>
                  </a:lnTo>
                </a:path>
              </a:pathLst>
            </a:custGeom>
            <a:solidFill>
              <a:srgbClr val="555555"/>
            </a:solidFill>
            <a:ln w="12700" cap="rnd" cmpd="sng">
              <a:solidFill>
                <a:srgbClr val="5555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4" name="Freeform 26"/>
            <p:cNvSpPr>
              <a:spLocks/>
            </p:cNvSpPr>
            <p:nvPr/>
          </p:nvSpPr>
          <p:spPr bwMode="auto">
            <a:xfrm>
              <a:off x="1587" y="1334"/>
              <a:ext cx="395" cy="570"/>
            </a:xfrm>
            <a:custGeom>
              <a:avLst/>
              <a:gdLst>
                <a:gd name="T0" fmla="*/ 35 w 497"/>
                <a:gd name="T1" fmla="*/ 460 h 705"/>
                <a:gd name="T2" fmla="*/ 0 w 497"/>
                <a:gd name="T3" fmla="*/ 230 h 705"/>
                <a:gd name="T4" fmla="*/ 0 w 497"/>
                <a:gd name="T5" fmla="*/ 0 h 705"/>
                <a:gd name="T6" fmla="*/ 313 w 497"/>
                <a:gd name="T7" fmla="*/ 0 h 705"/>
                <a:gd name="T8" fmla="*/ 313 w 497"/>
                <a:gd name="T9" fmla="*/ 259 h 705"/>
                <a:gd name="T10" fmla="*/ 278 w 497"/>
                <a:gd name="T11" fmla="*/ 460 h 705"/>
                <a:gd name="T12" fmla="*/ 35 w 497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7"/>
                <a:gd name="T22" fmla="*/ 0 h 705"/>
                <a:gd name="T23" fmla="*/ 497 w 497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7" h="705">
                  <a:moveTo>
                    <a:pt x="55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96" y="0"/>
                  </a:lnTo>
                  <a:lnTo>
                    <a:pt x="496" y="396"/>
                  </a:lnTo>
                  <a:lnTo>
                    <a:pt x="440" y="704"/>
                  </a:lnTo>
                  <a:lnTo>
                    <a:pt x="55" y="704"/>
                  </a:lnTo>
                </a:path>
              </a:pathLst>
            </a:custGeom>
            <a:solidFill>
              <a:srgbClr val="575757"/>
            </a:solidFill>
            <a:ln w="12700" cap="rnd" cmpd="sng">
              <a:solidFill>
                <a:srgbClr val="57575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5" name="Freeform 27"/>
            <p:cNvSpPr>
              <a:spLocks/>
            </p:cNvSpPr>
            <p:nvPr/>
          </p:nvSpPr>
          <p:spPr bwMode="auto">
            <a:xfrm>
              <a:off x="1591" y="1334"/>
              <a:ext cx="386" cy="570"/>
            </a:xfrm>
            <a:custGeom>
              <a:avLst/>
              <a:gdLst>
                <a:gd name="T0" fmla="*/ 34 w 486"/>
                <a:gd name="T1" fmla="*/ 460 h 705"/>
                <a:gd name="T2" fmla="*/ 0 w 486"/>
                <a:gd name="T3" fmla="*/ 230 h 705"/>
                <a:gd name="T4" fmla="*/ 0 w 486"/>
                <a:gd name="T5" fmla="*/ 0 h 705"/>
                <a:gd name="T6" fmla="*/ 306 w 486"/>
                <a:gd name="T7" fmla="*/ 0 h 705"/>
                <a:gd name="T8" fmla="*/ 306 w 486"/>
                <a:gd name="T9" fmla="*/ 259 h 705"/>
                <a:gd name="T10" fmla="*/ 272 w 486"/>
                <a:gd name="T11" fmla="*/ 460 h 705"/>
                <a:gd name="T12" fmla="*/ 34 w 486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6"/>
                <a:gd name="T22" fmla="*/ 0 h 705"/>
                <a:gd name="T23" fmla="*/ 486 w 486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6" h="705">
                  <a:moveTo>
                    <a:pt x="54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85" y="0"/>
                  </a:lnTo>
                  <a:lnTo>
                    <a:pt x="485" y="396"/>
                  </a:lnTo>
                  <a:lnTo>
                    <a:pt x="430" y="704"/>
                  </a:lnTo>
                  <a:lnTo>
                    <a:pt x="54" y="704"/>
                  </a:lnTo>
                </a:path>
              </a:pathLst>
            </a:custGeom>
            <a:solidFill>
              <a:srgbClr val="595959"/>
            </a:solidFill>
            <a:ln w="12700" cap="rnd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6" name="Freeform 28"/>
            <p:cNvSpPr>
              <a:spLocks/>
            </p:cNvSpPr>
            <p:nvPr/>
          </p:nvSpPr>
          <p:spPr bwMode="auto">
            <a:xfrm>
              <a:off x="1597" y="1334"/>
              <a:ext cx="376" cy="570"/>
            </a:xfrm>
            <a:custGeom>
              <a:avLst/>
              <a:gdLst>
                <a:gd name="T0" fmla="*/ 33 w 473"/>
                <a:gd name="T1" fmla="*/ 460 h 705"/>
                <a:gd name="T2" fmla="*/ 0 w 473"/>
                <a:gd name="T3" fmla="*/ 230 h 705"/>
                <a:gd name="T4" fmla="*/ 0 w 473"/>
                <a:gd name="T5" fmla="*/ 0 h 705"/>
                <a:gd name="T6" fmla="*/ 298 w 473"/>
                <a:gd name="T7" fmla="*/ 0 h 705"/>
                <a:gd name="T8" fmla="*/ 298 w 473"/>
                <a:gd name="T9" fmla="*/ 259 h 705"/>
                <a:gd name="T10" fmla="*/ 265 w 473"/>
                <a:gd name="T11" fmla="*/ 460 h 705"/>
                <a:gd name="T12" fmla="*/ 33 w 473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3"/>
                <a:gd name="T22" fmla="*/ 0 h 705"/>
                <a:gd name="T23" fmla="*/ 473 w 473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3" h="705">
                  <a:moveTo>
                    <a:pt x="52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72" y="0"/>
                  </a:lnTo>
                  <a:lnTo>
                    <a:pt x="472" y="396"/>
                  </a:lnTo>
                  <a:lnTo>
                    <a:pt x="419" y="704"/>
                  </a:lnTo>
                  <a:lnTo>
                    <a:pt x="52" y="704"/>
                  </a:lnTo>
                </a:path>
              </a:pathLst>
            </a:custGeom>
            <a:solidFill>
              <a:srgbClr val="5C5C5C"/>
            </a:solidFill>
            <a:ln w="12700" cap="rnd" cmpd="sng">
              <a:solidFill>
                <a:srgbClr val="5C5C5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7" name="Freeform 29"/>
            <p:cNvSpPr>
              <a:spLocks/>
            </p:cNvSpPr>
            <p:nvPr/>
          </p:nvSpPr>
          <p:spPr bwMode="auto">
            <a:xfrm>
              <a:off x="1602" y="1334"/>
              <a:ext cx="366" cy="570"/>
            </a:xfrm>
            <a:custGeom>
              <a:avLst/>
              <a:gdLst>
                <a:gd name="T0" fmla="*/ 32 w 461"/>
                <a:gd name="T1" fmla="*/ 460 h 705"/>
                <a:gd name="T2" fmla="*/ 0 w 461"/>
                <a:gd name="T3" fmla="*/ 230 h 705"/>
                <a:gd name="T4" fmla="*/ 0 w 461"/>
                <a:gd name="T5" fmla="*/ 0 h 705"/>
                <a:gd name="T6" fmla="*/ 290 w 461"/>
                <a:gd name="T7" fmla="*/ 0 h 705"/>
                <a:gd name="T8" fmla="*/ 290 w 461"/>
                <a:gd name="T9" fmla="*/ 259 h 705"/>
                <a:gd name="T10" fmla="*/ 257 w 461"/>
                <a:gd name="T11" fmla="*/ 460 h 705"/>
                <a:gd name="T12" fmla="*/ 32 w 461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1"/>
                <a:gd name="T22" fmla="*/ 0 h 705"/>
                <a:gd name="T23" fmla="*/ 461 w 461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1" h="705">
                  <a:moveTo>
                    <a:pt x="50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60" y="0"/>
                  </a:lnTo>
                  <a:lnTo>
                    <a:pt x="460" y="396"/>
                  </a:lnTo>
                  <a:lnTo>
                    <a:pt x="408" y="704"/>
                  </a:lnTo>
                  <a:lnTo>
                    <a:pt x="50" y="704"/>
                  </a:lnTo>
                </a:path>
              </a:pathLst>
            </a:custGeom>
            <a:solidFill>
              <a:srgbClr val="5E5E5E"/>
            </a:solidFill>
            <a:ln w="12700" cap="rnd" cmpd="sng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8" name="Freeform 30"/>
            <p:cNvSpPr>
              <a:spLocks/>
            </p:cNvSpPr>
            <p:nvPr/>
          </p:nvSpPr>
          <p:spPr bwMode="auto">
            <a:xfrm>
              <a:off x="1607" y="1334"/>
              <a:ext cx="356" cy="570"/>
            </a:xfrm>
            <a:custGeom>
              <a:avLst/>
              <a:gdLst>
                <a:gd name="T0" fmla="*/ 32 w 449"/>
                <a:gd name="T1" fmla="*/ 460 h 705"/>
                <a:gd name="T2" fmla="*/ 0 w 449"/>
                <a:gd name="T3" fmla="*/ 230 h 705"/>
                <a:gd name="T4" fmla="*/ 0 w 449"/>
                <a:gd name="T5" fmla="*/ 0 h 705"/>
                <a:gd name="T6" fmla="*/ 281 w 449"/>
                <a:gd name="T7" fmla="*/ 0 h 705"/>
                <a:gd name="T8" fmla="*/ 281 w 449"/>
                <a:gd name="T9" fmla="*/ 259 h 705"/>
                <a:gd name="T10" fmla="*/ 251 w 449"/>
                <a:gd name="T11" fmla="*/ 460 h 705"/>
                <a:gd name="T12" fmla="*/ 32 w 449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9"/>
                <a:gd name="T22" fmla="*/ 0 h 705"/>
                <a:gd name="T23" fmla="*/ 449 w 449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9" h="705">
                  <a:moveTo>
                    <a:pt x="50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48" y="0"/>
                  </a:lnTo>
                  <a:lnTo>
                    <a:pt x="448" y="396"/>
                  </a:lnTo>
                  <a:lnTo>
                    <a:pt x="398" y="704"/>
                  </a:lnTo>
                  <a:lnTo>
                    <a:pt x="50" y="704"/>
                  </a:lnTo>
                </a:path>
              </a:pathLst>
            </a:custGeom>
            <a:solidFill>
              <a:srgbClr val="606060"/>
            </a:solidFill>
            <a:ln w="12700" cap="rnd" cmpd="sng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59" name="Freeform 31"/>
            <p:cNvSpPr>
              <a:spLocks/>
            </p:cNvSpPr>
            <p:nvPr/>
          </p:nvSpPr>
          <p:spPr bwMode="auto">
            <a:xfrm>
              <a:off x="1611" y="1334"/>
              <a:ext cx="347" cy="570"/>
            </a:xfrm>
            <a:custGeom>
              <a:avLst/>
              <a:gdLst>
                <a:gd name="T0" fmla="*/ 30 w 437"/>
                <a:gd name="T1" fmla="*/ 460 h 705"/>
                <a:gd name="T2" fmla="*/ 0 w 437"/>
                <a:gd name="T3" fmla="*/ 230 h 705"/>
                <a:gd name="T4" fmla="*/ 0 w 437"/>
                <a:gd name="T5" fmla="*/ 0 h 705"/>
                <a:gd name="T6" fmla="*/ 275 w 437"/>
                <a:gd name="T7" fmla="*/ 0 h 705"/>
                <a:gd name="T8" fmla="*/ 275 w 437"/>
                <a:gd name="T9" fmla="*/ 259 h 705"/>
                <a:gd name="T10" fmla="*/ 244 w 437"/>
                <a:gd name="T11" fmla="*/ 460 h 705"/>
                <a:gd name="T12" fmla="*/ 30 w 437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7"/>
                <a:gd name="T22" fmla="*/ 0 h 705"/>
                <a:gd name="T23" fmla="*/ 437 w 437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7" h="705">
                  <a:moveTo>
                    <a:pt x="48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36" y="0"/>
                  </a:lnTo>
                  <a:lnTo>
                    <a:pt x="436" y="396"/>
                  </a:lnTo>
                  <a:lnTo>
                    <a:pt x="387" y="704"/>
                  </a:lnTo>
                  <a:lnTo>
                    <a:pt x="48" y="704"/>
                  </a:lnTo>
                </a:path>
              </a:pathLst>
            </a:custGeom>
            <a:solidFill>
              <a:srgbClr val="626262"/>
            </a:solidFill>
            <a:ln w="12700" cap="rnd" cmpd="sng">
              <a:solidFill>
                <a:srgbClr val="62626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0" name="Freeform 32"/>
            <p:cNvSpPr>
              <a:spLocks/>
            </p:cNvSpPr>
            <p:nvPr/>
          </p:nvSpPr>
          <p:spPr bwMode="auto">
            <a:xfrm>
              <a:off x="1615" y="1334"/>
              <a:ext cx="339" cy="570"/>
            </a:xfrm>
            <a:custGeom>
              <a:avLst/>
              <a:gdLst>
                <a:gd name="T0" fmla="*/ 30 w 426"/>
                <a:gd name="T1" fmla="*/ 460 h 705"/>
                <a:gd name="T2" fmla="*/ 0 w 426"/>
                <a:gd name="T3" fmla="*/ 230 h 705"/>
                <a:gd name="T4" fmla="*/ 0 w 426"/>
                <a:gd name="T5" fmla="*/ 0 h 705"/>
                <a:gd name="T6" fmla="*/ 269 w 426"/>
                <a:gd name="T7" fmla="*/ 0 h 705"/>
                <a:gd name="T8" fmla="*/ 269 w 426"/>
                <a:gd name="T9" fmla="*/ 259 h 705"/>
                <a:gd name="T10" fmla="*/ 240 w 426"/>
                <a:gd name="T11" fmla="*/ 460 h 705"/>
                <a:gd name="T12" fmla="*/ 30 w 426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6"/>
                <a:gd name="T22" fmla="*/ 0 h 705"/>
                <a:gd name="T23" fmla="*/ 426 w 426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6" h="705">
                  <a:moveTo>
                    <a:pt x="48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25" y="0"/>
                  </a:lnTo>
                  <a:lnTo>
                    <a:pt x="425" y="396"/>
                  </a:lnTo>
                  <a:lnTo>
                    <a:pt x="378" y="704"/>
                  </a:lnTo>
                  <a:lnTo>
                    <a:pt x="48" y="704"/>
                  </a:lnTo>
                </a:path>
              </a:pathLst>
            </a:custGeom>
            <a:solidFill>
              <a:srgbClr val="646464"/>
            </a:solidFill>
            <a:ln w="12700" cap="rnd" cmpd="sng">
              <a:solidFill>
                <a:srgbClr val="64646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1" name="Freeform 33"/>
            <p:cNvSpPr>
              <a:spLocks/>
            </p:cNvSpPr>
            <p:nvPr/>
          </p:nvSpPr>
          <p:spPr bwMode="auto">
            <a:xfrm>
              <a:off x="1621" y="1334"/>
              <a:ext cx="328" cy="570"/>
            </a:xfrm>
            <a:custGeom>
              <a:avLst/>
              <a:gdLst>
                <a:gd name="T0" fmla="*/ 29 w 413"/>
                <a:gd name="T1" fmla="*/ 460 h 705"/>
                <a:gd name="T2" fmla="*/ 0 w 413"/>
                <a:gd name="T3" fmla="*/ 230 h 705"/>
                <a:gd name="T4" fmla="*/ 0 w 413"/>
                <a:gd name="T5" fmla="*/ 0 h 705"/>
                <a:gd name="T6" fmla="*/ 260 w 413"/>
                <a:gd name="T7" fmla="*/ 0 h 705"/>
                <a:gd name="T8" fmla="*/ 260 w 413"/>
                <a:gd name="T9" fmla="*/ 259 h 705"/>
                <a:gd name="T10" fmla="*/ 231 w 413"/>
                <a:gd name="T11" fmla="*/ 460 h 705"/>
                <a:gd name="T12" fmla="*/ 29 w 413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3"/>
                <a:gd name="T22" fmla="*/ 0 h 705"/>
                <a:gd name="T23" fmla="*/ 413 w 413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3" h="705">
                  <a:moveTo>
                    <a:pt x="45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396"/>
                  </a:lnTo>
                  <a:lnTo>
                    <a:pt x="366" y="704"/>
                  </a:lnTo>
                  <a:lnTo>
                    <a:pt x="45" y="704"/>
                  </a:lnTo>
                </a:path>
              </a:pathLst>
            </a:custGeom>
            <a:solidFill>
              <a:srgbClr val="676767"/>
            </a:solidFill>
            <a:ln w="12700" cap="rnd" cmpd="sng">
              <a:solidFill>
                <a:srgbClr val="6767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2" name="Freeform 34"/>
            <p:cNvSpPr>
              <a:spLocks/>
            </p:cNvSpPr>
            <p:nvPr/>
          </p:nvSpPr>
          <p:spPr bwMode="auto">
            <a:xfrm>
              <a:off x="1626" y="1334"/>
              <a:ext cx="318" cy="570"/>
            </a:xfrm>
            <a:custGeom>
              <a:avLst/>
              <a:gdLst>
                <a:gd name="T0" fmla="*/ 28 w 401"/>
                <a:gd name="T1" fmla="*/ 460 h 705"/>
                <a:gd name="T2" fmla="*/ 0 w 401"/>
                <a:gd name="T3" fmla="*/ 230 h 705"/>
                <a:gd name="T4" fmla="*/ 0 w 401"/>
                <a:gd name="T5" fmla="*/ 0 h 705"/>
                <a:gd name="T6" fmla="*/ 251 w 401"/>
                <a:gd name="T7" fmla="*/ 0 h 705"/>
                <a:gd name="T8" fmla="*/ 251 w 401"/>
                <a:gd name="T9" fmla="*/ 259 h 705"/>
                <a:gd name="T10" fmla="*/ 224 w 401"/>
                <a:gd name="T11" fmla="*/ 460 h 705"/>
                <a:gd name="T12" fmla="*/ 28 w 401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1"/>
                <a:gd name="T22" fmla="*/ 0 h 705"/>
                <a:gd name="T23" fmla="*/ 401 w 401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1" h="705">
                  <a:moveTo>
                    <a:pt x="44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400" y="0"/>
                  </a:lnTo>
                  <a:lnTo>
                    <a:pt x="400" y="396"/>
                  </a:lnTo>
                  <a:lnTo>
                    <a:pt x="355" y="704"/>
                  </a:lnTo>
                  <a:lnTo>
                    <a:pt x="44" y="704"/>
                  </a:lnTo>
                </a:path>
              </a:pathLst>
            </a:custGeom>
            <a:solidFill>
              <a:srgbClr val="696969"/>
            </a:solidFill>
            <a:ln w="12700" cap="rnd" cmpd="sng">
              <a:solidFill>
                <a:srgbClr val="6969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3" name="Freeform 35"/>
            <p:cNvSpPr>
              <a:spLocks/>
            </p:cNvSpPr>
            <p:nvPr/>
          </p:nvSpPr>
          <p:spPr bwMode="auto">
            <a:xfrm>
              <a:off x="1630" y="1334"/>
              <a:ext cx="309" cy="570"/>
            </a:xfrm>
            <a:custGeom>
              <a:avLst/>
              <a:gdLst>
                <a:gd name="T0" fmla="*/ 27 w 389"/>
                <a:gd name="T1" fmla="*/ 460 h 705"/>
                <a:gd name="T2" fmla="*/ 0 w 389"/>
                <a:gd name="T3" fmla="*/ 230 h 705"/>
                <a:gd name="T4" fmla="*/ 0 w 389"/>
                <a:gd name="T5" fmla="*/ 0 h 705"/>
                <a:gd name="T6" fmla="*/ 245 w 389"/>
                <a:gd name="T7" fmla="*/ 0 h 705"/>
                <a:gd name="T8" fmla="*/ 245 w 389"/>
                <a:gd name="T9" fmla="*/ 259 h 705"/>
                <a:gd name="T10" fmla="*/ 217 w 389"/>
                <a:gd name="T11" fmla="*/ 460 h 705"/>
                <a:gd name="T12" fmla="*/ 27 w 389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9"/>
                <a:gd name="T22" fmla="*/ 0 h 705"/>
                <a:gd name="T23" fmla="*/ 389 w 389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9" h="705">
                  <a:moveTo>
                    <a:pt x="43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388" y="0"/>
                  </a:lnTo>
                  <a:lnTo>
                    <a:pt x="388" y="396"/>
                  </a:lnTo>
                  <a:lnTo>
                    <a:pt x="344" y="704"/>
                  </a:lnTo>
                  <a:lnTo>
                    <a:pt x="43" y="704"/>
                  </a:lnTo>
                </a:path>
              </a:pathLst>
            </a:custGeom>
            <a:solidFill>
              <a:srgbClr val="6B6B6B"/>
            </a:solidFill>
            <a:ln w="12700" cap="rnd" cmpd="sng">
              <a:solidFill>
                <a:srgbClr val="6B6B6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4" name="Freeform 36"/>
            <p:cNvSpPr>
              <a:spLocks/>
            </p:cNvSpPr>
            <p:nvPr/>
          </p:nvSpPr>
          <p:spPr bwMode="auto">
            <a:xfrm>
              <a:off x="1635" y="1334"/>
              <a:ext cx="299" cy="570"/>
            </a:xfrm>
            <a:custGeom>
              <a:avLst/>
              <a:gdLst>
                <a:gd name="T0" fmla="*/ 26 w 376"/>
                <a:gd name="T1" fmla="*/ 460 h 705"/>
                <a:gd name="T2" fmla="*/ 0 w 376"/>
                <a:gd name="T3" fmla="*/ 230 h 705"/>
                <a:gd name="T4" fmla="*/ 0 w 376"/>
                <a:gd name="T5" fmla="*/ 0 h 705"/>
                <a:gd name="T6" fmla="*/ 237 w 376"/>
                <a:gd name="T7" fmla="*/ 0 h 705"/>
                <a:gd name="T8" fmla="*/ 237 w 376"/>
                <a:gd name="T9" fmla="*/ 259 h 705"/>
                <a:gd name="T10" fmla="*/ 211 w 376"/>
                <a:gd name="T11" fmla="*/ 460 h 705"/>
                <a:gd name="T12" fmla="*/ 26 w 376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6"/>
                <a:gd name="T22" fmla="*/ 0 h 705"/>
                <a:gd name="T23" fmla="*/ 376 w 376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6" h="705">
                  <a:moveTo>
                    <a:pt x="41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375" y="0"/>
                  </a:lnTo>
                  <a:lnTo>
                    <a:pt x="375" y="396"/>
                  </a:lnTo>
                  <a:lnTo>
                    <a:pt x="333" y="704"/>
                  </a:lnTo>
                  <a:lnTo>
                    <a:pt x="41" y="704"/>
                  </a:lnTo>
                </a:path>
              </a:pathLst>
            </a:custGeom>
            <a:solidFill>
              <a:srgbClr val="6D6D6D"/>
            </a:solidFill>
            <a:ln w="12700" cap="rnd" cmpd="sng">
              <a:solidFill>
                <a:srgbClr val="6D6D6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5" name="Freeform 37"/>
            <p:cNvSpPr>
              <a:spLocks/>
            </p:cNvSpPr>
            <p:nvPr/>
          </p:nvSpPr>
          <p:spPr bwMode="auto">
            <a:xfrm>
              <a:off x="1640" y="1334"/>
              <a:ext cx="290" cy="570"/>
            </a:xfrm>
            <a:custGeom>
              <a:avLst/>
              <a:gdLst>
                <a:gd name="T0" fmla="*/ 25 w 365"/>
                <a:gd name="T1" fmla="*/ 460 h 705"/>
                <a:gd name="T2" fmla="*/ 0 w 365"/>
                <a:gd name="T3" fmla="*/ 230 h 705"/>
                <a:gd name="T4" fmla="*/ 0 w 365"/>
                <a:gd name="T5" fmla="*/ 0 h 705"/>
                <a:gd name="T6" fmla="*/ 230 w 365"/>
                <a:gd name="T7" fmla="*/ 0 h 705"/>
                <a:gd name="T8" fmla="*/ 230 w 365"/>
                <a:gd name="T9" fmla="*/ 259 h 705"/>
                <a:gd name="T10" fmla="*/ 204 w 365"/>
                <a:gd name="T11" fmla="*/ 460 h 705"/>
                <a:gd name="T12" fmla="*/ 25 w 365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5"/>
                <a:gd name="T22" fmla="*/ 0 h 705"/>
                <a:gd name="T23" fmla="*/ 365 w 365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5" h="705">
                  <a:moveTo>
                    <a:pt x="40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364" y="0"/>
                  </a:lnTo>
                  <a:lnTo>
                    <a:pt x="364" y="396"/>
                  </a:lnTo>
                  <a:lnTo>
                    <a:pt x="323" y="704"/>
                  </a:lnTo>
                  <a:lnTo>
                    <a:pt x="40" y="704"/>
                  </a:lnTo>
                </a:path>
              </a:pathLst>
            </a:custGeom>
            <a:solidFill>
              <a:srgbClr val="6F6F6F"/>
            </a:solidFill>
            <a:ln w="12700" cap="rnd" cmpd="sng">
              <a:solidFill>
                <a:srgbClr val="6F6F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6" name="Freeform 38"/>
            <p:cNvSpPr>
              <a:spLocks/>
            </p:cNvSpPr>
            <p:nvPr/>
          </p:nvSpPr>
          <p:spPr bwMode="auto">
            <a:xfrm>
              <a:off x="1645" y="1334"/>
              <a:ext cx="280" cy="570"/>
            </a:xfrm>
            <a:custGeom>
              <a:avLst/>
              <a:gdLst>
                <a:gd name="T0" fmla="*/ 24 w 353"/>
                <a:gd name="T1" fmla="*/ 460 h 705"/>
                <a:gd name="T2" fmla="*/ 0 w 353"/>
                <a:gd name="T3" fmla="*/ 230 h 705"/>
                <a:gd name="T4" fmla="*/ 0 w 353"/>
                <a:gd name="T5" fmla="*/ 0 h 705"/>
                <a:gd name="T6" fmla="*/ 221 w 353"/>
                <a:gd name="T7" fmla="*/ 0 h 705"/>
                <a:gd name="T8" fmla="*/ 221 w 353"/>
                <a:gd name="T9" fmla="*/ 259 h 705"/>
                <a:gd name="T10" fmla="*/ 196 w 353"/>
                <a:gd name="T11" fmla="*/ 460 h 705"/>
                <a:gd name="T12" fmla="*/ 24 w 353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3"/>
                <a:gd name="T22" fmla="*/ 0 h 705"/>
                <a:gd name="T23" fmla="*/ 353 w 353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3" h="705">
                  <a:moveTo>
                    <a:pt x="38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352" y="0"/>
                  </a:lnTo>
                  <a:lnTo>
                    <a:pt x="352" y="396"/>
                  </a:lnTo>
                  <a:lnTo>
                    <a:pt x="312" y="704"/>
                  </a:lnTo>
                  <a:lnTo>
                    <a:pt x="38" y="704"/>
                  </a:lnTo>
                </a:path>
              </a:pathLst>
            </a:custGeom>
            <a:solidFill>
              <a:srgbClr val="727272"/>
            </a:solidFill>
            <a:ln w="12700" cap="rnd" cmpd="sng">
              <a:solidFill>
                <a:srgbClr val="72727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7" name="Freeform 39"/>
            <p:cNvSpPr>
              <a:spLocks/>
            </p:cNvSpPr>
            <p:nvPr/>
          </p:nvSpPr>
          <p:spPr bwMode="auto">
            <a:xfrm>
              <a:off x="1649" y="1334"/>
              <a:ext cx="271" cy="570"/>
            </a:xfrm>
            <a:custGeom>
              <a:avLst/>
              <a:gdLst>
                <a:gd name="T0" fmla="*/ 24 w 341"/>
                <a:gd name="T1" fmla="*/ 460 h 705"/>
                <a:gd name="T2" fmla="*/ 0 w 341"/>
                <a:gd name="T3" fmla="*/ 230 h 705"/>
                <a:gd name="T4" fmla="*/ 0 w 341"/>
                <a:gd name="T5" fmla="*/ 0 h 705"/>
                <a:gd name="T6" fmla="*/ 215 w 341"/>
                <a:gd name="T7" fmla="*/ 0 h 705"/>
                <a:gd name="T8" fmla="*/ 215 w 341"/>
                <a:gd name="T9" fmla="*/ 259 h 705"/>
                <a:gd name="T10" fmla="*/ 190 w 341"/>
                <a:gd name="T11" fmla="*/ 460 h 705"/>
                <a:gd name="T12" fmla="*/ 24 w 341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1"/>
                <a:gd name="T22" fmla="*/ 0 h 705"/>
                <a:gd name="T23" fmla="*/ 341 w 341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1" h="705">
                  <a:moveTo>
                    <a:pt x="38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340" y="0"/>
                  </a:lnTo>
                  <a:lnTo>
                    <a:pt x="340" y="396"/>
                  </a:lnTo>
                  <a:lnTo>
                    <a:pt x="301" y="704"/>
                  </a:lnTo>
                  <a:lnTo>
                    <a:pt x="38" y="704"/>
                  </a:lnTo>
                </a:path>
              </a:pathLst>
            </a:custGeom>
            <a:solidFill>
              <a:srgbClr val="747474"/>
            </a:solidFill>
            <a:ln w="12700" cap="rnd" cmpd="sng">
              <a:solidFill>
                <a:srgbClr val="74747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8" name="Freeform 40"/>
            <p:cNvSpPr>
              <a:spLocks/>
            </p:cNvSpPr>
            <p:nvPr/>
          </p:nvSpPr>
          <p:spPr bwMode="auto">
            <a:xfrm>
              <a:off x="1654" y="1334"/>
              <a:ext cx="261" cy="570"/>
            </a:xfrm>
            <a:custGeom>
              <a:avLst/>
              <a:gdLst>
                <a:gd name="T0" fmla="*/ 23 w 329"/>
                <a:gd name="T1" fmla="*/ 460 h 705"/>
                <a:gd name="T2" fmla="*/ 0 w 329"/>
                <a:gd name="T3" fmla="*/ 230 h 705"/>
                <a:gd name="T4" fmla="*/ 0 w 329"/>
                <a:gd name="T5" fmla="*/ 0 h 705"/>
                <a:gd name="T6" fmla="*/ 206 w 329"/>
                <a:gd name="T7" fmla="*/ 0 h 705"/>
                <a:gd name="T8" fmla="*/ 206 w 329"/>
                <a:gd name="T9" fmla="*/ 259 h 705"/>
                <a:gd name="T10" fmla="*/ 183 w 329"/>
                <a:gd name="T11" fmla="*/ 460 h 705"/>
                <a:gd name="T12" fmla="*/ 23 w 329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9"/>
                <a:gd name="T22" fmla="*/ 0 h 705"/>
                <a:gd name="T23" fmla="*/ 329 w 329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9" h="705">
                  <a:moveTo>
                    <a:pt x="36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328" y="0"/>
                  </a:lnTo>
                  <a:lnTo>
                    <a:pt x="328" y="396"/>
                  </a:lnTo>
                  <a:lnTo>
                    <a:pt x="291" y="704"/>
                  </a:lnTo>
                  <a:lnTo>
                    <a:pt x="36" y="704"/>
                  </a:lnTo>
                </a:path>
              </a:pathLst>
            </a:custGeom>
            <a:solidFill>
              <a:srgbClr val="767676"/>
            </a:solidFill>
            <a:ln w="12700" cap="rnd" cmpd="sng">
              <a:solidFill>
                <a:srgbClr val="76767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69" name="Freeform 41"/>
            <p:cNvSpPr>
              <a:spLocks/>
            </p:cNvSpPr>
            <p:nvPr/>
          </p:nvSpPr>
          <p:spPr bwMode="auto">
            <a:xfrm>
              <a:off x="1659" y="1334"/>
              <a:ext cx="251" cy="570"/>
            </a:xfrm>
            <a:custGeom>
              <a:avLst/>
              <a:gdLst>
                <a:gd name="T0" fmla="*/ 22 w 316"/>
                <a:gd name="T1" fmla="*/ 460 h 705"/>
                <a:gd name="T2" fmla="*/ 0 w 316"/>
                <a:gd name="T3" fmla="*/ 230 h 705"/>
                <a:gd name="T4" fmla="*/ 0 w 316"/>
                <a:gd name="T5" fmla="*/ 0 h 705"/>
                <a:gd name="T6" fmla="*/ 199 w 316"/>
                <a:gd name="T7" fmla="*/ 0 h 705"/>
                <a:gd name="T8" fmla="*/ 199 w 316"/>
                <a:gd name="T9" fmla="*/ 259 h 705"/>
                <a:gd name="T10" fmla="*/ 177 w 316"/>
                <a:gd name="T11" fmla="*/ 460 h 705"/>
                <a:gd name="T12" fmla="*/ 22 w 316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6"/>
                <a:gd name="T22" fmla="*/ 0 h 705"/>
                <a:gd name="T23" fmla="*/ 316 w 316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6" h="705">
                  <a:moveTo>
                    <a:pt x="35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315" y="396"/>
                  </a:lnTo>
                  <a:lnTo>
                    <a:pt x="281" y="704"/>
                  </a:lnTo>
                  <a:lnTo>
                    <a:pt x="35" y="704"/>
                  </a:lnTo>
                </a:path>
              </a:pathLst>
            </a:custGeom>
            <a:solidFill>
              <a:srgbClr val="787878"/>
            </a:solidFill>
            <a:ln w="12700" cap="rnd" cmpd="sng">
              <a:solidFill>
                <a:srgbClr val="78787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0" name="Freeform 42"/>
            <p:cNvSpPr>
              <a:spLocks/>
            </p:cNvSpPr>
            <p:nvPr/>
          </p:nvSpPr>
          <p:spPr bwMode="auto">
            <a:xfrm>
              <a:off x="1664" y="1334"/>
              <a:ext cx="242" cy="570"/>
            </a:xfrm>
            <a:custGeom>
              <a:avLst/>
              <a:gdLst>
                <a:gd name="T0" fmla="*/ 21 w 305"/>
                <a:gd name="T1" fmla="*/ 460 h 705"/>
                <a:gd name="T2" fmla="*/ 0 w 305"/>
                <a:gd name="T3" fmla="*/ 230 h 705"/>
                <a:gd name="T4" fmla="*/ 0 w 305"/>
                <a:gd name="T5" fmla="*/ 0 h 705"/>
                <a:gd name="T6" fmla="*/ 191 w 305"/>
                <a:gd name="T7" fmla="*/ 0 h 705"/>
                <a:gd name="T8" fmla="*/ 191 w 305"/>
                <a:gd name="T9" fmla="*/ 259 h 705"/>
                <a:gd name="T10" fmla="*/ 170 w 305"/>
                <a:gd name="T11" fmla="*/ 460 h 705"/>
                <a:gd name="T12" fmla="*/ 21 w 305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5"/>
                <a:gd name="T22" fmla="*/ 0 h 705"/>
                <a:gd name="T23" fmla="*/ 305 w 305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5" h="705">
                  <a:moveTo>
                    <a:pt x="34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304" y="0"/>
                  </a:lnTo>
                  <a:lnTo>
                    <a:pt x="304" y="396"/>
                  </a:lnTo>
                  <a:lnTo>
                    <a:pt x="270" y="704"/>
                  </a:lnTo>
                  <a:lnTo>
                    <a:pt x="34" y="704"/>
                  </a:lnTo>
                </a:path>
              </a:pathLst>
            </a:custGeom>
            <a:solidFill>
              <a:srgbClr val="7A7A7A"/>
            </a:solidFill>
            <a:ln w="12700" cap="rnd" cmpd="sng">
              <a:solidFill>
                <a:srgbClr val="7A7A7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1" name="Freeform 43"/>
            <p:cNvSpPr>
              <a:spLocks/>
            </p:cNvSpPr>
            <p:nvPr/>
          </p:nvSpPr>
          <p:spPr bwMode="auto">
            <a:xfrm>
              <a:off x="1668" y="1334"/>
              <a:ext cx="232" cy="570"/>
            </a:xfrm>
            <a:custGeom>
              <a:avLst/>
              <a:gdLst>
                <a:gd name="T0" fmla="*/ 20 w 292"/>
                <a:gd name="T1" fmla="*/ 460 h 705"/>
                <a:gd name="T2" fmla="*/ 0 w 292"/>
                <a:gd name="T3" fmla="*/ 230 h 705"/>
                <a:gd name="T4" fmla="*/ 0 w 292"/>
                <a:gd name="T5" fmla="*/ 0 h 705"/>
                <a:gd name="T6" fmla="*/ 184 w 292"/>
                <a:gd name="T7" fmla="*/ 0 h 705"/>
                <a:gd name="T8" fmla="*/ 184 w 292"/>
                <a:gd name="T9" fmla="*/ 259 h 705"/>
                <a:gd name="T10" fmla="*/ 164 w 292"/>
                <a:gd name="T11" fmla="*/ 460 h 705"/>
                <a:gd name="T12" fmla="*/ 20 w 292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2"/>
                <a:gd name="T22" fmla="*/ 0 h 705"/>
                <a:gd name="T23" fmla="*/ 292 w 292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2" h="705">
                  <a:moveTo>
                    <a:pt x="32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91" y="0"/>
                  </a:lnTo>
                  <a:lnTo>
                    <a:pt x="291" y="396"/>
                  </a:lnTo>
                  <a:lnTo>
                    <a:pt x="259" y="704"/>
                  </a:lnTo>
                  <a:lnTo>
                    <a:pt x="32" y="704"/>
                  </a:lnTo>
                </a:path>
              </a:pathLst>
            </a:custGeom>
            <a:solidFill>
              <a:srgbClr val="7C7C7C"/>
            </a:solidFill>
            <a:ln w="12700" cap="rnd" cmpd="sng">
              <a:solidFill>
                <a:srgbClr val="7C7C7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2" name="Freeform 44"/>
            <p:cNvSpPr>
              <a:spLocks/>
            </p:cNvSpPr>
            <p:nvPr/>
          </p:nvSpPr>
          <p:spPr bwMode="auto">
            <a:xfrm>
              <a:off x="1674" y="1334"/>
              <a:ext cx="222" cy="570"/>
            </a:xfrm>
            <a:custGeom>
              <a:avLst/>
              <a:gdLst>
                <a:gd name="T0" fmla="*/ 19 w 280"/>
                <a:gd name="T1" fmla="*/ 460 h 705"/>
                <a:gd name="T2" fmla="*/ 0 w 280"/>
                <a:gd name="T3" fmla="*/ 230 h 705"/>
                <a:gd name="T4" fmla="*/ 0 w 280"/>
                <a:gd name="T5" fmla="*/ 0 h 705"/>
                <a:gd name="T6" fmla="*/ 175 w 280"/>
                <a:gd name="T7" fmla="*/ 0 h 705"/>
                <a:gd name="T8" fmla="*/ 175 w 280"/>
                <a:gd name="T9" fmla="*/ 259 h 705"/>
                <a:gd name="T10" fmla="*/ 155 w 280"/>
                <a:gd name="T11" fmla="*/ 460 h 705"/>
                <a:gd name="T12" fmla="*/ 19 w 280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0"/>
                <a:gd name="T22" fmla="*/ 0 h 705"/>
                <a:gd name="T23" fmla="*/ 280 w 280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0" h="705">
                  <a:moveTo>
                    <a:pt x="30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79" y="0"/>
                  </a:lnTo>
                  <a:lnTo>
                    <a:pt x="279" y="396"/>
                  </a:lnTo>
                  <a:lnTo>
                    <a:pt x="247" y="704"/>
                  </a:lnTo>
                  <a:lnTo>
                    <a:pt x="30" y="704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3" name="Freeform 45"/>
            <p:cNvSpPr>
              <a:spLocks/>
            </p:cNvSpPr>
            <p:nvPr/>
          </p:nvSpPr>
          <p:spPr bwMode="auto">
            <a:xfrm>
              <a:off x="1678" y="1334"/>
              <a:ext cx="214" cy="570"/>
            </a:xfrm>
            <a:custGeom>
              <a:avLst/>
              <a:gdLst>
                <a:gd name="T0" fmla="*/ 18 w 269"/>
                <a:gd name="T1" fmla="*/ 460 h 705"/>
                <a:gd name="T2" fmla="*/ 0 w 269"/>
                <a:gd name="T3" fmla="*/ 230 h 705"/>
                <a:gd name="T4" fmla="*/ 0 w 269"/>
                <a:gd name="T5" fmla="*/ 0 h 705"/>
                <a:gd name="T6" fmla="*/ 169 w 269"/>
                <a:gd name="T7" fmla="*/ 0 h 705"/>
                <a:gd name="T8" fmla="*/ 169 w 269"/>
                <a:gd name="T9" fmla="*/ 259 h 705"/>
                <a:gd name="T10" fmla="*/ 150 w 269"/>
                <a:gd name="T11" fmla="*/ 460 h 705"/>
                <a:gd name="T12" fmla="*/ 18 w 269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9"/>
                <a:gd name="T22" fmla="*/ 0 h 705"/>
                <a:gd name="T23" fmla="*/ 269 w 269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9" h="705">
                  <a:moveTo>
                    <a:pt x="29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396"/>
                  </a:lnTo>
                  <a:lnTo>
                    <a:pt x="237" y="704"/>
                  </a:lnTo>
                  <a:lnTo>
                    <a:pt x="29" y="704"/>
                  </a:lnTo>
                </a:path>
              </a:pathLst>
            </a:custGeom>
            <a:solidFill>
              <a:srgbClr val="818181"/>
            </a:solidFill>
            <a:ln w="12700" cap="rnd" cmpd="sng">
              <a:solidFill>
                <a:srgbClr val="8181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4" name="Freeform 46"/>
            <p:cNvSpPr>
              <a:spLocks/>
            </p:cNvSpPr>
            <p:nvPr/>
          </p:nvSpPr>
          <p:spPr bwMode="auto">
            <a:xfrm>
              <a:off x="1683" y="1334"/>
              <a:ext cx="203" cy="570"/>
            </a:xfrm>
            <a:custGeom>
              <a:avLst/>
              <a:gdLst>
                <a:gd name="T0" fmla="*/ 17 w 256"/>
                <a:gd name="T1" fmla="*/ 460 h 705"/>
                <a:gd name="T2" fmla="*/ 0 w 256"/>
                <a:gd name="T3" fmla="*/ 230 h 705"/>
                <a:gd name="T4" fmla="*/ 0 w 256"/>
                <a:gd name="T5" fmla="*/ 0 h 705"/>
                <a:gd name="T6" fmla="*/ 160 w 256"/>
                <a:gd name="T7" fmla="*/ 0 h 705"/>
                <a:gd name="T8" fmla="*/ 160 w 256"/>
                <a:gd name="T9" fmla="*/ 259 h 705"/>
                <a:gd name="T10" fmla="*/ 143 w 256"/>
                <a:gd name="T11" fmla="*/ 460 h 705"/>
                <a:gd name="T12" fmla="*/ 17 w 256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6"/>
                <a:gd name="T22" fmla="*/ 0 h 705"/>
                <a:gd name="T23" fmla="*/ 256 w 256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6" h="705">
                  <a:moveTo>
                    <a:pt x="28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55" y="0"/>
                  </a:lnTo>
                  <a:lnTo>
                    <a:pt x="255" y="396"/>
                  </a:lnTo>
                  <a:lnTo>
                    <a:pt x="227" y="704"/>
                  </a:lnTo>
                  <a:lnTo>
                    <a:pt x="28" y="704"/>
                  </a:lnTo>
                </a:path>
              </a:pathLst>
            </a:custGeom>
            <a:solidFill>
              <a:srgbClr val="838383"/>
            </a:solidFill>
            <a:ln w="12700" cap="rnd" cmpd="sng">
              <a:solidFill>
                <a:srgbClr val="83838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5" name="Freeform 47"/>
            <p:cNvSpPr>
              <a:spLocks/>
            </p:cNvSpPr>
            <p:nvPr/>
          </p:nvSpPr>
          <p:spPr bwMode="auto">
            <a:xfrm>
              <a:off x="1688" y="1334"/>
              <a:ext cx="194" cy="570"/>
            </a:xfrm>
            <a:custGeom>
              <a:avLst/>
              <a:gdLst>
                <a:gd name="T0" fmla="*/ 17 w 245"/>
                <a:gd name="T1" fmla="*/ 460 h 705"/>
                <a:gd name="T2" fmla="*/ 0 w 245"/>
                <a:gd name="T3" fmla="*/ 230 h 705"/>
                <a:gd name="T4" fmla="*/ 0 w 245"/>
                <a:gd name="T5" fmla="*/ 0 h 705"/>
                <a:gd name="T6" fmla="*/ 153 w 245"/>
                <a:gd name="T7" fmla="*/ 0 h 705"/>
                <a:gd name="T8" fmla="*/ 153 w 245"/>
                <a:gd name="T9" fmla="*/ 259 h 705"/>
                <a:gd name="T10" fmla="*/ 135 w 245"/>
                <a:gd name="T11" fmla="*/ 460 h 705"/>
                <a:gd name="T12" fmla="*/ 17 w 245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5"/>
                <a:gd name="T22" fmla="*/ 0 h 705"/>
                <a:gd name="T23" fmla="*/ 245 w 245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5" h="705">
                  <a:moveTo>
                    <a:pt x="26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396"/>
                  </a:lnTo>
                  <a:lnTo>
                    <a:pt x="216" y="704"/>
                  </a:lnTo>
                  <a:lnTo>
                    <a:pt x="26" y="704"/>
                  </a:lnTo>
                </a:path>
              </a:pathLst>
            </a:custGeom>
            <a:solidFill>
              <a:srgbClr val="858585"/>
            </a:solidFill>
            <a:ln w="12700" cap="rnd" cmpd="sng">
              <a:solidFill>
                <a:srgbClr val="85858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6" name="Freeform 48"/>
            <p:cNvSpPr>
              <a:spLocks/>
            </p:cNvSpPr>
            <p:nvPr/>
          </p:nvSpPr>
          <p:spPr bwMode="auto">
            <a:xfrm>
              <a:off x="1692" y="1334"/>
              <a:ext cx="185" cy="570"/>
            </a:xfrm>
            <a:custGeom>
              <a:avLst/>
              <a:gdLst>
                <a:gd name="T0" fmla="*/ 17 w 232"/>
                <a:gd name="T1" fmla="*/ 460 h 705"/>
                <a:gd name="T2" fmla="*/ 0 w 232"/>
                <a:gd name="T3" fmla="*/ 230 h 705"/>
                <a:gd name="T4" fmla="*/ 0 w 232"/>
                <a:gd name="T5" fmla="*/ 0 h 705"/>
                <a:gd name="T6" fmla="*/ 147 w 232"/>
                <a:gd name="T7" fmla="*/ 0 h 705"/>
                <a:gd name="T8" fmla="*/ 147 w 232"/>
                <a:gd name="T9" fmla="*/ 259 h 705"/>
                <a:gd name="T10" fmla="*/ 130 w 232"/>
                <a:gd name="T11" fmla="*/ 460 h 705"/>
                <a:gd name="T12" fmla="*/ 17 w 232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"/>
                <a:gd name="T22" fmla="*/ 0 h 705"/>
                <a:gd name="T23" fmla="*/ 232 w 232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" h="705">
                  <a:moveTo>
                    <a:pt x="26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96"/>
                  </a:lnTo>
                  <a:lnTo>
                    <a:pt x="205" y="704"/>
                  </a:lnTo>
                  <a:lnTo>
                    <a:pt x="26" y="704"/>
                  </a:lnTo>
                </a:path>
              </a:pathLst>
            </a:custGeom>
            <a:solidFill>
              <a:srgbClr val="878787"/>
            </a:solidFill>
            <a:ln w="12700" cap="rnd" cmpd="sng">
              <a:solidFill>
                <a:srgbClr val="87878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7" name="Freeform 49"/>
            <p:cNvSpPr>
              <a:spLocks/>
            </p:cNvSpPr>
            <p:nvPr/>
          </p:nvSpPr>
          <p:spPr bwMode="auto">
            <a:xfrm>
              <a:off x="1698" y="1334"/>
              <a:ext cx="175" cy="570"/>
            </a:xfrm>
            <a:custGeom>
              <a:avLst/>
              <a:gdLst>
                <a:gd name="T0" fmla="*/ 14 w 220"/>
                <a:gd name="T1" fmla="*/ 460 h 705"/>
                <a:gd name="T2" fmla="*/ 0 w 220"/>
                <a:gd name="T3" fmla="*/ 230 h 705"/>
                <a:gd name="T4" fmla="*/ 0 w 220"/>
                <a:gd name="T5" fmla="*/ 0 h 705"/>
                <a:gd name="T6" fmla="*/ 138 w 220"/>
                <a:gd name="T7" fmla="*/ 0 h 705"/>
                <a:gd name="T8" fmla="*/ 138 w 220"/>
                <a:gd name="T9" fmla="*/ 259 h 705"/>
                <a:gd name="T10" fmla="*/ 123 w 220"/>
                <a:gd name="T11" fmla="*/ 460 h 705"/>
                <a:gd name="T12" fmla="*/ 14 w 220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0"/>
                <a:gd name="T22" fmla="*/ 0 h 705"/>
                <a:gd name="T23" fmla="*/ 220 w 220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0" h="705">
                  <a:moveTo>
                    <a:pt x="23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396"/>
                  </a:lnTo>
                  <a:lnTo>
                    <a:pt x="193" y="704"/>
                  </a:lnTo>
                  <a:lnTo>
                    <a:pt x="23" y="704"/>
                  </a:lnTo>
                </a:path>
              </a:pathLst>
            </a:custGeom>
            <a:solidFill>
              <a:srgbClr val="8A8A8A"/>
            </a:solidFill>
            <a:ln w="12700" cap="rnd" cmpd="sng">
              <a:solidFill>
                <a:srgbClr val="8A8A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8" name="Freeform 50"/>
            <p:cNvSpPr>
              <a:spLocks/>
            </p:cNvSpPr>
            <p:nvPr/>
          </p:nvSpPr>
          <p:spPr bwMode="auto">
            <a:xfrm>
              <a:off x="1702" y="1334"/>
              <a:ext cx="165" cy="570"/>
            </a:xfrm>
            <a:custGeom>
              <a:avLst/>
              <a:gdLst>
                <a:gd name="T0" fmla="*/ 14 w 208"/>
                <a:gd name="T1" fmla="*/ 460 h 705"/>
                <a:gd name="T2" fmla="*/ 0 w 208"/>
                <a:gd name="T3" fmla="*/ 230 h 705"/>
                <a:gd name="T4" fmla="*/ 0 w 208"/>
                <a:gd name="T5" fmla="*/ 0 h 705"/>
                <a:gd name="T6" fmla="*/ 130 w 208"/>
                <a:gd name="T7" fmla="*/ 0 h 705"/>
                <a:gd name="T8" fmla="*/ 130 w 208"/>
                <a:gd name="T9" fmla="*/ 259 h 705"/>
                <a:gd name="T10" fmla="*/ 116 w 208"/>
                <a:gd name="T11" fmla="*/ 460 h 705"/>
                <a:gd name="T12" fmla="*/ 14 w 208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"/>
                <a:gd name="T22" fmla="*/ 0 h 705"/>
                <a:gd name="T23" fmla="*/ 208 w 208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" h="705">
                  <a:moveTo>
                    <a:pt x="23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207" y="0"/>
                  </a:lnTo>
                  <a:lnTo>
                    <a:pt x="207" y="396"/>
                  </a:lnTo>
                  <a:lnTo>
                    <a:pt x="184" y="704"/>
                  </a:lnTo>
                  <a:lnTo>
                    <a:pt x="23" y="704"/>
                  </a:lnTo>
                </a:path>
              </a:pathLst>
            </a:custGeom>
            <a:solidFill>
              <a:srgbClr val="8C8C8C"/>
            </a:solidFill>
            <a:ln w="12700" cap="rnd" cmpd="sng">
              <a:solidFill>
                <a:srgbClr val="8C8C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79" name="Freeform 51"/>
            <p:cNvSpPr>
              <a:spLocks/>
            </p:cNvSpPr>
            <p:nvPr/>
          </p:nvSpPr>
          <p:spPr bwMode="auto">
            <a:xfrm>
              <a:off x="1707" y="1334"/>
              <a:ext cx="155" cy="570"/>
            </a:xfrm>
            <a:custGeom>
              <a:avLst/>
              <a:gdLst>
                <a:gd name="T0" fmla="*/ 14 w 195"/>
                <a:gd name="T1" fmla="*/ 460 h 705"/>
                <a:gd name="T2" fmla="*/ 0 w 195"/>
                <a:gd name="T3" fmla="*/ 230 h 705"/>
                <a:gd name="T4" fmla="*/ 0 w 195"/>
                <a:gd name="T5" fmla="*/ 0 h 705"/>
                <a:gd name="T6" fmla="*/ 122 w 195"/>
                <a:gd name="T7" fmla="*/ 0 h 705"/>
                <a:gd name="T8" fmla="*/ 122 w 195"/>
                <a:gd name="T9" fmla="*/ 259 h 705"/>
                <a:gd name="T10" fmla="*/ 109 w 195"/>
                <a:gd name="T11" fmla="*/ 460 h 705"/>
                <a:gd name="T12" fmla="*/ 14 w 195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5"/>
                <a:gd name="T22" fmla="*/ 0 h 705"/>
                <a:gd name="T23" fmla="*/ 195 w 195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5" h="705">
                  <a:moveTo>
                    <a:pt x="21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4" y="396"/>
                  </a:lnTo>
                  <a:lnTo>
                    <a:pt x="172" y="704"/>
                  </a:lnTo>
                  <a:lnTo>
                    <a:pt x="21" y="704"/>
                  </a:lnTo>
                </a:path>
              </a:pathLst>
            </a:custGeom>
            <a:solidFill>
              <a:srgbClr val="8E8E8E"/>
            </a:solidFill>
            <a:ln w="12700" cap="rnd" cmpd="sng">
              <a:solidFill>
                <a:srgbClr val="8E8E8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0" name="Freeform 52"/>
            <p:cNvSpPr>
              <a:spLocks/>
            </p:cNvSpPr>
            <p:nvPr/>
          </p:nvSpPr>
          <p:spPr bwMode="auto">
            <a:xfrm>
              <a:off x="1711" y="1334"/>
              <a:ext cx="147" cy="570"/>
            </a:xfrm>
            <a:custGeom>
              <a:avLst/>
              <a:gdLst>
                <a:gd name="T0" fmla="*/ 14 w 185"/>
                <a:gd name="T1" fmla="*/ 460 h 705"/>
                <a:gd name="T2" fmla="*/ 0 w 185"/>
                <a:gd name="T3" fmla="*/ 230 h 705"/>
                <a:gd name="T4" fmla="*/ 0 w 185"/>
                <a:gd name="T5" fmla="*/ 0 h 705"/>
                <a:gd name="T6" fmla="*/ 116 w 185"/>
                <a:gd name="T7" fmla="*/ 0 h 705"/>
                <a:gd name="T8" fmla="*/ 116 w 185"/>
                <a:gd name="T9" fmla="*/ 259 h 705"/>
                <a:gd name="T10" fmla="*/ 103 w 185"/>
                <a:gd name="T11" fmla="*/ 460 h 705"/>
                <a:gd name="T12" fmla="*/ 14 w 185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705"/>
                <a:gd name="T23" fmla="*/ 185 w 185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705">
                  <a:moveTo>
                    <a:pt x="21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184" y="0"/>
                  </a:lnTo>
                  <a:lnTo>
                    <a:pt x="184" y="396"/>
                  </a:lnTo>
                  <a:lnTo>
                    <a:pt x="163" y="704"/>
                  </a:lnTo>
                  <a:lnTo>
                    <a:pt x="21" y="704"/>
                  </a:lnTo>
                </a:path>
              </a:pathLst>
            </a:custGeom>
            <a:solidFill>
              <a:srgbClr val="909090"/>
            </a:solidFill>
            <a:ln w="127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1" name="Freeform 53"/>
            <p:cNvSpPr>
              <a:spLocks/>
            </p:cNvSpPr>
            <p:nvPr/>
          </p:nvSpPr>
          <p:spPr bwMode="auto">
            <a:xfrm>
              <a:off x="1716" y="1334"/>
              <a:ext cx="137" cy="570"/>
            </a:xfrm>
            <a:custGeom>
              <a:avLst/>
              <a:gdLst>
                <a:gd name="T0" fmla="*/ 13 w 172"/>
                <a:gd name="T1" fmla="*/ 460 h 705"/>
                <a:gd name="T2" fmla="*/ 0 w 172"/>
                <a:gd name="T3" fmla="*/ 230 h 705"/>
                <a:gd name="T4" fmla="*/ 0 w 172"/>
                <a:gd name="T5" fmla="*/ 0 h 705"/>
                <a:gd name="T6" fmla="*/ 108 w 172"/>
                <a:gd name="T7" fmla="*/ 0 h 705"/>
                <a:gd name="T8" fmla="*/ 108 w 172"/>
                <a:gd name="T9" fmla="*/ 259 h 705"/>
                <a:gd name="T10" fmla="*/ 96 w 172"/>
                <a:gd name="T11" fmla="*/ 460 h 705"/>
                <a:gd name="T12" fmla="*/ 13 w 172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2"/>
                <a:gd name="T22" fmla="*/ 0 h 705"/>
                <a:gd name="T23" fmla="*/ 172 w 172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2" h="705">
                  <a:moveTo>
                    <a:pt x="20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171" y="0"/>
                  </a:lnTo>
                  <a:lnTo>
                    <a:pt x="171" y="396"/>
                  </a:lnTo>
                  <a:lnTo>
                    <a:pt x="152" y="704"/>
                  </a:lnTo>
                  <a:lnTo>
                    <a:pt x="20" y="704"/>
                  </a:lnTo>
                </a:path>
              </a:pathLst>
            </a:custGeom>
            <a:solidFill>
              <a:srgbClr val="929292"/>
            </a:solidFill>
            <a:ln w="12700" cap="rnd" cmpd="sng">
              <a:solidFill>
                <a:srgbClr val="92929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2" name="Freeform 54"/>
            <p:cNvSpPr>
              <a:spLocks/>
            </p:cNvSpPr>
            <p:nvPr/>
          </p:nvSpPr>
          <p:spPr bwMode="auto">
            <a:xfrm>
              <a:off x="1722" y="1334"/>
              <a:ext cx="127" cy="570"/>
            </a:xfrm>
            <a:custGeom>
              <a:avLst/>
              <a:gdLst>
                <a:gd name="T0" fmla="*/ 10 w 160"/>
                <a:gd name="T1" fmla="*/ 460 h 705"/>
                <a:gd name="T2" fmla="*/ 0 w 160"/>
                <a:gd name="T3" fmla="*/ 230 h 705"/>
                <a:gd name="T4" fmla="*/ 0 w 160"/>
                <a:gd name="T5" fmla="*/ 0 h 705"/>
                <a:gd name="T6" fmla="*/ 100 w 160"/>
                <a:gd name="T7" fmla="*/ 0 h 705"/>
                <a:gd name="T8" fmla="*/ 100 w 160"/>
                <a:gd name="T9" fmla="*/ 259 h 705"/>
                <a:gd name="T10" fmla="*/ 88 w 160"/>
                <a:gd name="T11" fmla="*/ 460 h 705"/>
                <a:gd name="T12" fmla="*/ 10 w 160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705"/>
                <a:gd name="T23" fmla="*/ 160 w 160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705">
                  <a:moveTo>
                    <a:pt x="17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396"/>
                  </a:lnTo>
                  <a:lnTo>
                    <a:pt x="140" y="704"/>
                  </a:lnTo>
                  <a:lnTo>
                    <a:pt x="17" y="704"/>
                  </a:lnTo>
                </a:path>
              </a:pathLst>
            </a:custGeom>
            <a:solidFill>
              <a:srgbClr val="959595"/>
            </a:solidFill>
            <a:ln w="12700" cap="rnd" cmpd="sng">
              <a:solidFill>
                <a:srgbClr val="9595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3" name="Freeform 55"/>
            <p:cNvSpPr>
              <a:spLocks/>
            </p:cNvSpPr>
            <p:nvPr/>
          </p:nvSpPr>
          <p:spPr bwMode="auto">
            <a:xfrm>
              <a:off x="1726" y="1334"/>
              <a:ext cx="117" cy="570"/>
            </a:xfrm>
            <a:custGeom>
              <a:avLst/>
              <a:gdLst>
                <a:gd name="T0" fmla="*/ 10 w 148"/>
                <a:gd name="T1" fmla="*/ 460 h 705"/>
                <a:gd name="T2" fmla="*/ 0 w 148"/>
                <a:gd name="T3" fmla="*/ 230 h 705"/>
                <a:gd name="T4" fmla="*/ 0 w 148"/>
                <a:gd name="T5" fmla="*/ 0 h 705"/>
                <a:gd name="T6" fmla="*/ 92 w 148"/>
                <a:gd name="T7" fmla="*/ 0 h 705"/>
                <a:gd name="T8" fmla="*/ 92 w 148"/>
                <a:gd name="T9" fmla="*/ 259 h 705"/>
                <a:gd name="T10" fmla="*/ 82 w 148"/>
                <a:gd name="T11" fmla="*/ 460 h 705"/>
                <a:gd name="T12" fmla="*/ 10 w 148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8"/>
                <a:gd name="T22" fmla="*/ 0 h 705"/>
                <a:gd name="T23" fmla="*/ 148 w 148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8" h="705">
                  <a:moveTo>
                    <a:pt x="16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396"/>
                  </a:lnTo>
                  <a:lnTo>
                    <a:pt x="131" y="704"/>
                  </a:lnTo>
                  <a:lnTo>
                    <a:pt x="16" y="704"/>
                  </a:lnTo>
                </a:path>
              </a:pathLst>
            </a:custGeom>
            <a:solidFill>
              <a:srgbClr val="979797"/>
            </a:solidFill>
            <a:ln w="12700" cap="rnd" cmpd="sng">
              <a:solidFill>
                <a:srgbClr val="97979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4" name="Freeform 56"/>
            <p:cNvSpPr>
              <a:spLocks/>
            </p:cNvSpPr>
            <p:nvPr/>
          </p:nvSpPr>
          <p:spPr bwMode="auto">
            <a:xfrm>
              <a:off x="1731" y="1334"/>
              <a:ext cx="107" cy="570"/>
            </a:xfrm>
            <a:custGeom>
              <a:avLst/>
              <a:gdLst>
                <a:gd name="T0" fmla="*/ 8 w 135"/>
                <a:gd name="T1" fmla="*/ 460 h 705"/>
                <a:gd name="T2" fmla="*/ 0 w 135"/>
                <a:gd name="T3" fmla="*/ 230 h 705"/>
                <a:gd name="T4" fmla="*/ 0 w 135"/>
                <a:gd name="T5" fmla="*/ 0 h 705"/>
                <a:gd name="T6" fmla="*/ 84 w 135"/>
                <a:gd name="T7" fmla="*/ 0 h 705"/>
                <a:gd name="T8" fmla="*/ 84 w 135"/>
                <a:gd name="T9" fmla="*/ 259 h 705"/>
                <a:gd name="T10" fmla="*/ 75 w 135"/>
                <a:gd name="T11" fmla="*/ 460 h 705"/>
                <a:gd name="T12" fmla="*/ 8 w 135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5"/>
                <a:gd name="T22" fmla="*/ 0 h 705"/>
                <a:gd name="T23" fmla="*/ 135 w 135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5" h="705">
                  <a:moveTo>
                    <a:pt x="13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396"/>
                  </a:lnTo>
                  <a:lnTo>
                    <a:pt x="119" y="704"/>
                  </a:lnTo>
                  <a:lnTo>
                    <a:pt x="13" y="704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5" name="Freeform 57"/>
            <p:cNvSpPr>
              <a:spLocks/>
            </p:cNvSpPr>
            <p:nvPr/>
          </p:nvSpPr>
          <p:spPr bwMode="auto">
            <a:xfrm>
              <a:off x="1582" y="1334"/>
              <a:ext cx="405" cy="570"/>
            </a:xfrm>
            <a:custGeom>
              <a:avLst/>
              <a:gdLst>
                <a:gd name="T0" fmla="*/ 36 w 510"/>
                <a:gd name="T1" fmla="*/ 460 h 705"/>
                <a:gd name="T2" fmla="*/ 0 w 510"/>
                <a:gd name="T3" fmla="*/ 230 h 705"/>
                <a:gd name="T4" fmla="*/ 0 w 510"/>
                <a:gd name="T5" fmla="*/ 0 h 705"/>
                <a:gd name="T6" fmla="*/ 321 w 510"/>
                <a:gd name="T7" fmla="*/ 0 h 705"/>
                <a:gd name="T8" fmla="*/ 321 w 510"/>
                <a:gd name="T9" fmla="*/ 259 h 705"/>
                <a:gd name="T10" fmla="*/ 285 w 510"/>
                <a:gd name="T11" fmla="*/ 460 h 705"/>
                <a:gd name="T12" fmla="*/ 36 w 510"/>
                <a:gd name="T13" fmla="*/ 460 h 7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0"/>
                <a:gd name="T22" fmla="*/ 0 h 705"/>
                <a:gd name="T23" fmla="*/ 510 w 510"/>
                <a:gd name="T24" fmla="*/ 705 h 7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0" h="705">
                  <a:moveTo>
                    <a:pt x="57" y="704"/>
                  </a:moveTo>
                  <a:lnTo>
                    <a:pt x="0" y="352"/>
                  </a:lnTo>
                  <a:lnTo>
                    <a:pt x="0" y="0"/>
                  </a:lnTo>
                  <a:lnTo>
                    <a:pt x="509" y="0"/>
                  </a:lnTo>
                  <a:lnTo>
                    <a:pt x="509" y="396"/>
                  </a:lnTo>
                  <a:lnTo>
                    <a:pt x="452" y="704"/>
                  </a:lnTo>
                  <a:lnTo>
                    <a:pt x="57" y="70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6" name="Freeform 58"/>
            <p:cNvSpPr>
              <a:spLocks/>
            </p:cNvSpPr>
            <p:nvPr/>
          </p:nvSpPr>
          <p:spPr bwMode="auto">
            <a:xfrm>
              <a:off x="1657" y="1514"/>
              <a:ext cx="285" cy="390"/>
            </a:xfrm>
            <a:custGeom>
              <a:avLst/>
              <a:gdLst>
                <a:gd name="T0" fmla="*/ 0 w 358"/>
                <a:gd name="T1" fmla="*/ 314 h 483"/>
                <a:gd name="T2" fmla="*/ 36 w 358"/>
                <a:gd name="T3" fmla="*/ 109 h 483"/>
                <a:gd name="T4" fmla="*/ 72 w 358"/>
                <a:gd name="T5" fmla="*/ 109 h 483"/>
                <a:gd name="T6" fmla="*/ 72 w 358"/>
                <a:gd name="T7" fmla="*/ 0 h 483"/>
                <a:gd name="T8" fmla="*/ 143 w 358"/>
                <a:gd name="T9" fmla="*/ 0 h 483"/>
                <a:gd name="T10" fmla="*/ 143 w 358"/>
                <a:gd name="T11" fmla="*/ 109 h 483"/>
                <a:gd name="T12" fmla="*/ 179 w 358"/>
                <a:gd name="T13" fmla="*/ 109 h 483"/>
                <a:gd name="T14" fmla="*/ 226 w 358"/>
                <a:gd name="T15" fmla="*/ 314 h 483"/>
                <a:gd name="T16" fmla="*/ 0 w 358"/>
                <a:gd name="T17" fmla="*/ 314 h 4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8"/>
                <a:gd name="T28" fmla="*/ 0 h 483"/>
                <a:gd name="T29" fmla="*/ 358 w 358"/>
                <a:gd name="T30" fmla="*/ 483 h 4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8" h="483">
                  <a:moveTo>
                    <a:pt x="0" y="482"/>
                  </a:moveTo>
                  <a:lnTo>
                    <a:pt x="56" y="167"/>
                  </a:lnTo>
                  <a:lnTo>
                    <a:pt x="113" y="167"/>
                  </a:lnTo>
                  <a:lnTo>
                    <a:pt x="113" y="0"/>
                  </a:lnTo>
                  <a:lnTo>
                    <a:pt x="226" y="0"/>
                  </a:lnTo>
                  <a:lnTo>
                    <a:pt x="226" y="167"/>
                  </a:lnTo>
                  <a:lnTo>
                    <a:pt x="283" y="167"/>
                  </a:lnTo>
                  <a:lnTo>
                    <a:pt x="357" y="482"/>
                  </a:lnTo>
                  <a:lnTo>
                    <a:pt x="0" y="482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7" name="Freeform 59"/>
            <p:cNvSpPr>
              <a:spLocks/>
            </p:cNvSpPr>
            <p:nvPr/>
          </p:nvSpPr>
          <p:spPr bwMode="auto">
            <a:xfrm>
              <a:off x="1747" y="1573"/>
              <a:ext cx="91" cy="16"/>
            </a:xfrm>
            <a:custGeom>
              <a:avLst/>
              <a:gdLst>
                <a:gd name="T0" fmla="*/ 0 w 114"/>
                <a:gd name="T1" fmla="*/ 0 h 20"/>
                <a:gd name="T2" fmla="*/ 72 w 114"/>
                <a:gd name="T3" fmla="*/ 0 h 20"/>
                <a:gd name="T4" fmla="*/ 72 w 114"/>
                <a:gd name="T5" fmla="*/ 12 h 20"/>
                <a:gd name="T6" fmla="*/ 0 60000 65536"/>
                <a:gd name="T7" fmla="*/ 0 60000 65536"/>
                <a:gd name="T8" fmla="*/ 0 60000 65536"/>
                <a:gd name="T9" fmla="*/ 0 w 114"/>
                <a:gd name="T10" fmla="*/ 0 h 20"/>
                <a:gd name="T11" fmla="*/ 114 w 11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20">
                  <a:moveTo>
                    <a:pt x="0" y="0"/>
                  </a:moveTo>
                  <a:lnTo>
                    <a:pt x="113" y="0"/>
                  </a:lnTo>
                  <a:lnTo>
                    <a:pt x="113" y="19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8" name="Freeform 60"/>
            <p:cNvSpPr>
              <a:spLocks/>
            </p:cNvSpPr>
            <p:nvPr/>
          </p:nvSpPr>
          <p:spPr bwMode="auto">
            <a:xfrm>
              <a:off x="1373" y="1843"/>
              <a:ext cx="151" cy="106"/>
            </a:xfrm>
            <a:custGeom>
              <a:avLst/>
              <a:gdLst>
                <a:gd name="T0" fmla="*/ 24 w 190"/>
                <a:gd name="T1" fmla="*/ 49 h 131"/>
                <a:gd name="T2" fmla="*/ 0 w 190"/>
                <a:gd name="T3" fmla="*/ 36 h 131"/>
                <a:gd name="T4" fmla="*/ 0 w 190"/>
                <a:gd name="T5" fmla="*/ 0 h 131"/>
                <a:gd name="T6" fmla="*/ 119 w 190"/>
                <a:gd name="T7" fmla="*/ 0 h 131"/>
                <a:gd name="T8" fmla="*/ 119 w 190"/>
                <a:gd name="T9" fmla="*/ 12 h 131"/>
                <a:gd name="T10" fmla="*/ 119 w 190"/>
                <a:gd name="T11" fmla="*/ 85 h 131"/>
                <a:gd name="T12" fmla="*/ 60 w 190"/>
                <a:gd name="T13" fmla="*/ 85 h 131"/>
                <a:gd name="T14" fmla="*/ 24 w 190"/>
                <a:gd name="T15" fmla="*/ 49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0"/>
                <a:gd name="T25" fmla="*/ 0 h 131"/>
                <a:gd name="T26" fmla="*/ 190 w 190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0" h="131">
                  <a:moveTo>
                    <a:pt x="38" y="74"/>
                  </a:moveTo>
                  <a:lnTo>
                    <a:pt x="0" y="55"/>
                  </a:lnTo>
                  <a:lnTo>
                    <a:pt x="0" y="0"/>
                  </a:lnTo>
                  <a:lnTo>
                    <a:pt x="189" y="0"/>
                  </a:lnTo>
                  <a:lnTo>
                    <a:pt x="189" y="18"/>
                  </a:lnTo>
                  <a:lnTo>
                    <a:pt x="189" y="130"/>
                  </a:lnTo>
                  <a:lnTo>
                    <a:pt x="95" y="130"/>
                  </a:lnTo>
                  <a:lnTo>
                    <a:pt x="38" y="74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89" name="Freeform 61"/>
            <p:cNvSpPr>
              <a:spLocks/>
            </p:cNvSpPr>
            <p:nvPr/>
          </p:nvSpPr>
          <p:spPr bwMode="auto">
            <a:xfrm>
              <a:off x="1463" y="1933"/>
              <a:ext cx="180" cy="195"/>
            </a:xfrm>
            <a:custGeom>
              <a:avLst/>
              <a:gdLst>
                <a:gd name="T0" fmla="*/ 35 w 227"/>
                <a:gd name="T1" fmla="*/ 0 h 242"/>
                <a:gd name="T2" fmla="*/ 118 w 227"/>
                <a:gd name="T3" fmla="*/ 0 h 242"/>
                <a:gd name="T4" fmla="*/ 142 w 227"/>
                <a:gd name="T5" fmla="*/ 48 h 242"/>
                <a:gd name="T6" fmla="*/ 83 w 227"/>
                <a:gd name="T7" fmla="*/ 145 h 242"/>
                <a:gd name="T8" fmla="*/ 71 w 227"/>
                <a:gd name="T9" fmla="*/ 145 h 242"/>
                <a:gd name="T10" fmla="*/ 0 w 227"/>
                <a:gd name="T11" fmla="*/ 145 h 242"/>
                <a:gd name="T12" fmla="*/ 0 w 227"/>
                <a:gd name="T13" fmla="*/ 156 h 242"/>
                <a:gd name="T14" fmla="*/ 35 w 227"/>
                <a:gd name="T15" fmla="*/ 0 h 2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"/>
                <a:gd name="T25" fmla="*/ 0 h 242"/>
                <a:gd name="T26" fmla="*/ 227 w 227"/>
                <a:gd name="T27" fmla="*/ 242 h 2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7" h="242">
                  <a:moveTo>
                    <a:pt x="56" y="0"/>
                  </a:moveTo>
                  <a:lnTo>
                    <a:pt x="188" y="0"/>
                  </a:lnTo>
                  <a:lnTo>
                    <a:pt x="226" y="75"/>
                  </a:lnTo>
                  <a:lnTo>
                    <a:pt x="132" y="223"/>
                  </a:lnTo>
                  <a:lnTo>
                    <a:pt x="113" y="223"/>
                  </a:lnTo>
                  <a:lnTo>
                    <a:pt x="0" y="223"/>
                  </a:lnTo>
                  <a:lnTo>
                    <a:pt x="0" y="241"/>
                  </a:lnTo>
                  <a:lnTo>
                    <a:pt x="56" y="0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0" name="Freeform 62"/>
            <p:cNvSpPr>
              <a:spLocks/>
            </p:cNvSpPr>
            <p:nvPr/>
          </p:nvSpPr>
          <p:spPr bwMode="auto">
            <a:xfrm>
              <a:off x="2060" y="1843"/>
              <a:ext cx="151" cy="107"/>
            </a:xfrm>
            <a:custGeom>
              <a:avLst/>
              <a:gdLst>
                <a:gd name="T0" fmla="*/ 95 w 190"/>
                <a:gd name="T1" fmla="*/ 49 h 132"/>
                <a:gd name="T2" fmla="*/ 119 w 190"/>
                <a:gd name="T3" fmla="*/ 36 h 132"/>
                <a:gd name="T4" fmla="*/ 119 w 190"/>
                <a:gd name="T5" fmla="*/ 0 h 132"/>
                <a:gd name="T6" fmla="*/ 0 w 190"/>
                <a:gd name="T7" fmla="*/ 0 h 132"/>
                <a:gd name="T8" fmla="*/ 0 w 190"/>
                <a:gd name="T9" fmla="*/ 12 h 132"/>
                <a:gd name="T10" fmla="*/ 0 w 190"/>
                <a:gd name="T11" fmla="*/ 86 h 132"/>
                <a:gd name="T12" fmla="*/ 60 w 190"/>
                <a:gd name="T13" fmla="*/ 86 h 132"/>
                <a:gd name="T14" fmla="*/ 95 w 190"/>
                <a:gd name="T15" fmla="*/ 49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0"/>
                <a:gd name="T25" fmla="*/ 0 h 132"/>
                <a:gd name="T26" fmla="*/ 190 w 190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0" h="132">
                  <a:moveTo>
                    <a:pt x="151" y="74"/>
                  </a:moveTo>
                  <a:lnTo>
                    <a:pt x="189" y="55"/>
                  </a:lnTo>
                  <a:lnTo>
                    <a:pt x="189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131"/>
                  </a:lnTo>
                  <a:lnTo>
                    <a:pt x="94" y="131"/>
                  </a:lnTo>
                  <a:lnTo>
                    <a:pt x="151" y="74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1" name="Freeform 63"/>
            <p:cNvSpPr>
              <a:spLocks/>
            </p:cNvSpPr>
            <p:nvPr/>
          </p:nvSpPr>
          <p:spPr bwMode="auto">
            <a:xfrm>
              <a:off x="1941" y="1933"/>
              <a:ext cx="180" cy="195"/>
            </a:xfrm>
            <a:custGeom>
              <a:avLst/>
              <a:gdLst>
                <a:gd name="T0" fmla="*/ 107 w 227"/>
                <a:gd name="T1" fmla="*/ 0 h 242"/>
                <a:gd name="T2" fmla="*/ 23 w 227"/>
                <a:gd name="T3" fmla="*/ 0 h 242"/>
                <a:gd name="T4" fmla="*/ 0 w 227"/>
                <a:gd name="T5" fmla="*/ 48 h 242"/>
                <a:gd name="T6" fmla="*/ 59 w 227"/>
                <a:gd name="T7" fmla="*/ 145 h 242"/>
                <a:gd name="T8" fmla="*/ 71 w 227"/>
                <a:gd name="T9" fmla="*/ 145 h 242"/>
                <a:gd name="T10" fmla="*/ 142 w 227"/>
                <a:gd name="T11" fmla="*/ 145 h 242"/>
                <a:gd name="T12" fmla="*/ 142 w 227"/>
                <a:gd name="T13" fmla="*/ 156 h 242"/>
                <a:gd name="T14" fmla="*/ 107 w 227"/>
                <a:gd name="T15" fmla="*/ 0 h 2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"/>
                <a:gd name="T25" fmla="*/ 0 h 242"/>
                <a:gd name="T26" fmla="*/ 227 w 227"/>
                <a:gd name="T27" fmla="*/ 242 h 2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7" h="242">
                  <a:moveTo>
                    <a:pt x="170" y="0"/>
                  </a:moveTo>
                  <a:lnTo>
                    <a:pt x="37" y="0"/>
                  </a:lnTo>
                  <a:lnTo>
                    <a:pt x="0" y="75"/>
                  </a:lnTo>
                  <a:lnTo>
                    <a:pt x="95" y="223"/>
                  </a:lnTo>
                  <a:lnTo>
                    <a:pt x="113" y="223"/>
                  </a:lnTo>
                  <a:lnTo>
                    <a:pt x="226" y="223"/>
                  </a:lnTo>
                  <a:lnTo>
                    <a:pt x="226" y="241"/>
                  </a:lnTo>
                  <a:lnTo>
                    <a:pt x="170" y="0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2" name="Freeform 64"/>
            <p:cNvSpPr>
              <a:spLocks/>
            </p:cNvSpPr>
            <p:nvPr/>
          </p:nvSpPr>
          <p:spPr bwMode="auto">
            <a:xfrm>
              <a:off x="1702" y="1810"/>
              <a:ext cx="182" cy="184"/>
            </a:xfrm>
            <a:custGeom>
              <a:avLst/>
              <a:gdLst>
                <a:gd name="T0" fmla="*/ 142 w 230"/>
                <a:gd name="T1" fmla="*/ 69 h 228"/>
                <a:gd name="T2" fmla="*/ 142 w 230"/>
                <a:gd name="T3" fmla="*/ 60 h 228"/>
                <a:gd name="T4" fmla="*/ 139 w 230"/>
                <a:gd name="T5" fmla="*/ 50 h 228"/>
                <a:gd name="T6" fmla="*/ 136 w 230"/>
                <a:gd name="T7" fmla="*/ 41 h 228"/>
                <a:gd name="T8" fmla="*/ 131 w 230"/>
                <a:gd name="T9" fmla="*/ 32 h 228"/>
                <a:gd name="T10" fmla="*/ 126 w 230"/>
                <a:gd name="T11" fmla="*/ 25 h 228"/>
                <a:gd name="T12" fmla="*/ 119 w 230"/>
                <a:gd name="T13" fmla="*/ 19 h 228"/>
                <a:gd name="T14" fmla="*/ 112 w 230"/>
                <a:gd name="T15" fmla="*/ 13 h 228"/>
                <a:gd name="T16" fmla="*/ 104 w 230"/>
                <a:gd name="T17" fmla="*/ 8 h 228"/>
                <a:gd name="T18" fmla="*/ 94 w 230"/>
                <a:gd name="T19" fmla="*/ 5 h 228"/>
                <a:gd name="T20" fmla="*/ 85 w 230"/>
                <a:gd name="T21" fmla="*/ 2 h 228"/>
                <a:gd name="T22" fmla="*/ 77 w 230"/>
                <a:gd name="T23" fmla="*/ 1 h 228"/>
                <a:gd name="T24" fmla="*/ 67 w 230"/>
                <a:gd name="T25" fmla="*/ 1 h 228"/>
                <a:gd name="T26" fmla="*/ 58 w 230"/>
                <a:gd name="T27" fmla="*/ 2 h 228"/>
                <a:gd name="T28" fmla="*/ 49 w 230"/>
                <a:gd name="T29" fmla="*/ 5 h 228"/>
                <a:gd name="T30" fmla="*/ 40 w 230"/>
                <a:gd name="T31" fmla="*/ 8 h 228"/>
                <a:gd name="T32" fmla="*/ 32 w 230"/>
                <a:gd name="T33" fmla="*/ 13 h 228"/>
                <a:gd name="T34" fmla="*/ 24 w 230"/>
                <a:gd name="T35" fmla="*/ 19 h 228"/>
                <a:gd name="T36" fmla="*/ 17 w 230"/>
                <a:gd name="T37" fmla="*/ 25 h 228"/>
                <a:gd name="T38" fmla="*/ 12 w 230"/>
                <a:gd name="T39" fmla="*/ 32 h 228"/>
                <a:gd name="T40" fmla="*/ 7 w 230"/>
                <a:gd name="T41" fmla="*/ 41 h 228"/>
                <a:gd name="T42" fmla="*/ 5 w 230"/>
                <a:gd name="T43" fmla="*/ 50 h 228"/>
                <a:gd name="T44" fmla="*/ 2 w 230"/>
                <a:gd name="T45" fmla="*/ 60 h 228"/>
                <a:gd name="T46" fmla="*/ 0 w 230"/>
                <a:gd name="T47" fmla="*/ 69 h 228"/>
                <a:gd name="T48" fmla="*/ 0 w 230"/>
                <a:gd name="T49" fmla="*/ 79 h 228"/>
                <a:gd name="T50" fmla="*/ 2 w 230"/>
                <a:gd name="T51" fmla="*/ 88 h 228"/>
                <a:gd name="T52" fmla="*/ 5 w 230"/>
                <a:gd name="T53" fmla="*/ 97 h 228"/>
                <a:gd name="T54" fmla="*/ 7 w 230"/>
                <a:gd name="T55" fmla="*/ 107 h 228"/>
                <a:gd name="T56" fmla="*/ 12 w 230"/>
                <a:gd name="T57" fmla="*/ 115 h 228"/>
                <a:gd name="T58" fmla="*/ 17 w 230"/>
                <a:gd name="T59" fmla="*/ 123 h 228"/>
                <a:gd name="T60" fmla="*/ 24 w 230"/>
                <a:gd name="T61" fmla="*/ 130 h 228"/>
                <a:gd name="T62" fmla="*/ 32 w 230"/>
                <a:gd name="T63" fmla="*/ 135 h 228"/>
                <a:gd name="T64" fmla="*/ 40 w 230"/>
                <a:gd name="T65" fmla="*/ 140 h 228"/>
                <a:gd name="T66" fmla="*/ 49 w 230"/>
                <a:gd name="T67" fmla="*/ 144 h 228"/>
                <a:gd name="T68" fmla="*/ 58 w 230"/>
                <a:gd name="T69" fmla="*/ 146 h 228"/>
                <a:gd name="T70" fmla="*/ 67 w 230"/>
                <a:gd name="T71" fmla="*/ 147 h 228"/>
                <a:gd name="T72" fmla="*/ 77 w 230"/>
                <a:gd name="T73" fmla="*/ 147 h 228"/>
                <a:gd name="T74" fmla="*/ 85 w 230"/>
                <a:gd name="T75" fmla="*/ 146 h 228"/>
                <a:gd name="T76" fmla="*/ 94 w 230"/>
                <a:gd name="T77" fmla="*/ 144 h 228"/>
                <a:gd name="T78" fmla="*/ 104 w 230"/>
                <a:gd name="T79" fmla="*/ 140 h 228"/>
                <a:gd name="T80" fmla="*/ 112 w 230"/>
                <a:gd name="T81" fmla="*/ 135 h 228"/>
                <a:gd name="T82" fmla="*/ 119 w 230"/>
                <a:gd name="T83" fmla="*/ 130 h 228"/>
                <a:gd name="T84" fmla="*/ 126 w 230"/>
                <a:gd name="T85" fmla="*/ 123 h 228"/>
                <a:gd name="T86" fmla="*/ 131 w 230"/>
                <a:gd name="T87" fmla="*/ 115 h 228"/>
                <a:gd name="T88" fmla="*/ 136 w 230"/>
                <a:gd name="T89" fmla="*/ 107 h 228"/>
                <a:gd name="T90" fmla="*/ 139 w 230"/>
                <a:gd name="T91" fmla="*/ 97 h 228"/>
                <a:gd name="T92" fmla="*/ 142 w 230"/>
                <a:gd name="T93" fmla="*/ 88 h 228"/>
                <a:gd name="T94" fmla="*/ 142 w 230"/>
                <a:gd name="T95" fmla="*/ 79 h 228"/>
                <a:gd name="T96" fmla="*/ 143 w 230"/>
                <a:gd name="T97" fmla="*/ 73 h 2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30"/>
                <a:gd name="T148" fmla="*/ 0 h 228"/>
                <a:gd name="T149" fmla="*/ 230 w 230"/>
                <a:gd name="T150" fmla="*/ 228 h 2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30" h="228">
                  <a:moveTo>
                    <a:pt x="229" y="113"/>
                  </a:moveTo>
                  <a:lnTo>
                    <a:pt x="228" y="106"/>
                  </a:lnTo>
                  <a:lnTo>
                    <a:pt x="228" y="99"/>
                  </a:lnTo>
                  <a:lnTo>
                    <a:pt x="227" y="92"/>
                  </a:lnTo>
                  <a:lnTo>
                    <a:pt x="225" y="84"/>
                  </a:lnTo>
                  <a:lnTo>
                    <a:pt x="222" y="77"/>
                  </a:lnTo>
                  <a:lnTo>
                    <a:pt x="220" y="70"/>
                  </a:lnTo>
                  <a:lnTo>
                    <a:pt x="217" y="63"/>
                  </a:lnTo>
                  <a:lnTo>
                    <a:pt x="214" y="57"/>
                  </a:lnTo>
                  <a:lnTo>
                    <a:pt x="209" y="50"/>
                  </a:lnTo>
                  <a:lnTo>
                    <a:pt x="205" y="45"/>
                  </a:lnTo>
                  <a:lnTo>
                    <a:pt x="201" y="39"/>
                  </a:lnTo>
                  <a:lnTo>
                    <a:pt x="196" y="33"/>
                  </a:lnTo>
                  <a:lnTo>
                    <a:pt x="190" y="29"/>
                  </a:lnTo>
                  <a:lnTo>
                    <a:pt x="184" y="24"/>
                  </a:lnTo>
                  <a:lnTo>
                    <a:pt x="178" y="20"/>
                  </a:lnTo>
                  <a:lnTo>
                    <a:pt x="171" y="16"/>
                  </a:lnTo>
                  <a:lnTo>
                    <a:pt x="165" y="12"/>
                  </a:lnTo>
                  <a:lnTo>
                    <a:pt x="158" y="9"/>
                  </a:lnTo>
                  <a:lnTo>
                    <a:pt x="151" y="7"/>
                  </a:lnTo>
                  <a:lnTo>
                    <a:pt x="144" y="5"/>
                  </a:lnTo>
                  <a:lnTo>
                    <a:pt x="136" y="3"/>
                  </a:lnTo>
                  <a:lnTo>
                    <a:pt x="129" y="2"/>
                  </a:lnTo>
                  <a:lnTo>
                    <a:pt x="122" y="1"/>
                  </a:lnTo>
                  <a:lnTo>
                    <a:pt x="115" y="0"/>
                  </a:lnTo>
                  <a:lnTo>
                    <a:pt x="107" y="1"/>
                  </a:lnTo>
                  <a:lnTo>
                    <a:pt x="100" y="2"/>
                  </a:lnTo>
                  <a:lnTo>
                    <a:pt x="92" y="3"/>
                  </a:lnTo>
                  <a:lnTo>
                    <a:pt x="85" y="5"/>
                  </a:lnTo>
                  <a:lnTo>
                    <a:pt x="78" y="7"/>
                  </a:lnTo>
                  <a:lnTo>
                    <a:pt x="70" y="9"/>
                  </a:lnTo>
                  <a:lnTo>
                    <a:pt x="63" y="12"/>
                  </a:lnTo>
                  <a:lnTo>
                    <a:pt x="57" y="16"/>
                  </a:lnTo>
                  <a:lnTo>
                    <a:pt x="50" y="20"/>
                  </a:lnTo>
                  <a:lnTo>
                    <a:pt x="45" y="24"/>
                  </a:lnTo>
                  <a:lnTo>
                    <a:pt x="38" y="29"/>
                  </a:lnTo>
                  <a:lnTo>
                    <a:pt x="33" y="33"/>
                  </a:lnTo>
                  <a:lnTo>
                    <a:pt x="28" y="39"/>
                  </a:lnTo>
                  <a:lnTo>
                    <a:pt x="24" y="45"/>
                  </a:lnTo>
                  <a:lnTo>
                    <a:pt x="19" y="50"/>
                  </a:lnTo>
                  <a:lnTo>
                    <a:pt x="16" y="58"/>
                  </a:lnTo>
                  <a:lnTo>
                    <a:pt x="12" y="63"/>
                  </a:lnTo>
                  <a:lnTo>
                    <a:pt x="8" y="70"/>
                  </a:lnTo>
                  <a:lnTo>
                    <a:pt x="7" y="77"/>
                  </a:lnTo>
                  <a:lnTo>
                    <a:pt x="4" y="84"/>
                  </a:lnTo>
                  <a:lnTo>
                    <a:pt x="2" y="92"/>
                  </a:lnTo>
                  <a:lnTo>
                    <a:pt x="1" y="99"/>
                  </a:lnTo>
                  <a:lnTo>
                    <a:pt x="0" y="106"/>
                  </a:lnTo>
                  <a:lnTo>
                    <a:pt x="0" y="113"/>
                  </a:lnTo>
                  <a:lnTo>
                    <a:pt x="0" y="121"/>
                  </a:lnTo>
                  <a:lnTo>
                    <a:pt x="1" y="128"/>
                  </a:lnTo>
                  <a:lnTo>
                    <a:pt x="2" y="135"/>
                  </a:lnTo>
                  <a:lnTo>
                    <a:pt x="4" y="143"/>
                  </a:lnTo>
                  <a:lnTo>
                    <a:pt x="7" y="149"/>
                  </a:lnTo>
                  <a:lnTo>
                    <a:pt x="8" y="157"/>
                  </a:lnTo>
                  <a:lnTo>
                    <a:pt x="12" y="164"/>
                  </a:lnTo>
                  <a:lnTo>
                    <a:pt x="16" y="170"/>
                  </a:lnTo>
                  <a:lnTo>
                    <a:pt x="19" y="176"/>
                  </a:lnTo>
                  <a:lnTo>
                    <a:pt x="24" y="182"/>
                  </a:lnTo>
                  <a:lnTo>
                    <a:pt x="28" y="188"/>
                  </a:lnTo>
                  <a:lnTo>
                    <a:pt x="33" y="193"/>
                  </a:lnTo>
                  <a:lnTo>
                    <a:pt x="38" y="199"/>
                  </a:lnTo>
                  <a:lnTo>
                    <a:pt x="45" y="202"/>
                  </a:lnTo>
                  <a:lnTo>
                    <a:pt x="50" y="207"/>
                  </a:lnTo>
                  <a:lnTo>
                    <a:pt x="57" y="211"/>
                  </a:lnTo>
                  <a:lnTo>
                    <a:pt x="63" y="215"/>
                  </a:lnTo>
                  <a:lnTo>
                    <a:pt x="70" y="218"/>
                  </a:lnTo>
                  <a:lnTo>
                    <a:pt x="78" y="220"/>
                  </a:lnTo>
                  <a:lnTo>
                    <a:pt x="85" y="222"/>
                  </a:lnTo>
                  <a:lnTo>
                    <a:pt x="92" y="224"/>
                  </a:lnTo>
                  <a:lnTo>
                    <a:pt x="100" y="225"/>
                  </a:lnTo>
                  <a:lnTo>
                    <a:pt x="107" y="226"/>
                  </a:lnTo>
                  <a:lnTo>
                    <a:pt x="115" y="227"/>
                  </a:lnTo>
                  <a:lnTo>
                    <a:pt x="122" y="226"/>
                  </a:lnTo>
                  <a:lnTo>
                    <a:pt x="129" y="225"/>
                  </a:lnTo>
                  <a:lnTo>
                    <a:pt x="136" y="224"/>
                  </a:lnTo>
                  <a:lnTo>
                    <a:pt x="144" y="222"/>
                  </a:lnTo>
                  <a:lnTo>
                    <a:pt x="151" y="220"/>
                  </a:lnTo>
                  <a:lnTo>
                    <a:pt x="158" y="218"/>
                  </a:lnTo>
                  <a:lnTo>
                    <a:pt x="165" y="215"/>
                  </a:lnTo>
                  <a:lnTo>
                    <a:pt x="171" y="211"/>
                  </a:lnTo>
                  <a:lnTo>
                    <a:pt x="178" y="207"/>
                  </a:lnTo>
                  <a:lnTo>
                    <a:pt x="184" y="202"/>
                  </a:lnTo>
                  <a:lnTo>
                    <a:pt x="190" y="199"/>
                  </a:lnTo>
                  <a:lnTo>
                    <a:pt x="196" y="193"/>
                  </a:lnTo>
                  <a:lnTo>
                    <a:pt x="201" y="188"/>
                  </a:lnTo>
                  <a:lnTo>
                    <a:pt x="205" y="182"/>
                  </a:lnTo>
                  <a:lnTo>
                    <a:pt x="209" y="176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20" y="157"/>
                  </a:lnTo>
                  <a:lnTo>
                    <a:pt x="222" y="149"/>
                  </a:lnTo>
                  <a:lnTo>
                    <a:pt x="225" y="143"/>
                  </a:lnTo>
                  <a:lnTo>
                    <a:pt x="227" y="135"/>
                  </a:lnTo>
                  <a:lnTo>
                    <a:pt x="228" y="128"/>
                  </a:lnTo>
                  <a:lnTo>
                    <a:pt x="228" y="121"/>
                  </a:lnTo>
                  <a:lnTo>
                    <a:pt x="228" y="113"/>
                  </a:lnTo>
                  <a:lnTo>
                    <a:pt x="229" y="113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B5B5B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3" name="Freeform 65"/>
            <p:cNvSpPr>
              <a:spLocks/>
            </p:cNvSpPr>
            <p:nvPr/>
          </p:nvSpPr>
          <p:spPr bwMode="auto">
            <a:xfrm>
              <a:off x="1705" y="1812"/>
              <a:ext cx="178" cy="179"/>
            </a:xfrm>
            <a:custGeom>
              <a:avLst/>
              <a:gdLst>
                <a:gd name="T0" fmla="*/ 141 w 224"/>
                <a:gd name="T1" fmla="*/ 67 h 221"/>
                <a:gd name="T2" fmla="*/ 140 w 224"/>
                <a:gd name="T3" fmla="*/ 58 h 221"/>
                <a:gd name="T4" fmla="*/ 137 w 224"/>
                <a:gd name="T5" fmla="*/ 49 h 221"/>
                <a:gd name="T6" fmla="*/ 134 w 224"/>
                <a:gd name="T7" fmla="*/ 40 h 221"/>
                <a:gd name="T8" fmla="*/ 129 w 224"/>
                <a:gd name="T9" fmla="*/ 32 h 221"/>
                <a:gd name="T10" fmla="*/ 123 w 224"/>
                <a:gd name="T11" fmla="*/ 24 h 221"/>
                <a:gd name="T12" fmla="*/ 116 w 224"/>
                <a:gd name="T13" fmla="*/ 18 h 221"/>
                <a:gd name="T14" fmla="*/ 109 w 224"/>
                <a:gd name="T15" fmla="*/ 12 h 221"/>
                <a:gd name="T16" fmla="*/ 101 w 224"/>
                <a:gd name="T17" fmla="*/ 7 h 221"/>
                <a:gd name="T18" fmla="*/ 93 w 224"/>
                <a:gd name="T19" fmla="*/ 4 h 221"/>
                <a:gd name="T20" fmla="*/ 83 w 224"/>
                <a:gd name="T21" fmla="*/ 2 h 221"/>
                <a:gd name="T22" fmla="*/ 75 w 224"/>
                <a:gd name="T23" fmla="*/ 1 h 221"/>
                <a:gd name="T24" fmla="*/ 66 w 224"/>
                <a:gd name="T25" fmla="*/ 1 h 221"/>
                <a:gd name="T26" fmla="*/ 56 w 224"/>
                <a:gd name="T27" fmla="*/ 2 h 221"/>
                <a:gd name="T28" fmla="*/ 48 w 224"/>
                <a:gd name="T29" fmla="*/ 4 h 221"/>
                <a:gd name="T30" fmla="*/ 38 w 224"/>
                <a:gd name="T31" fmla="*/ 7 h 221"/>
                <a:gd name="T32" fmla="*/ 31 w 224"/>
                <a:gd name="T33" fmla="*/ 12 h 221"/>
                <a:gd name="T34" fmla="*/ 23 w 224"/>
                <a:gd name="T35" fmla="*/ 18 h 221"/>
                <a:gd name="T36" fmla="*/ 17 w 224"/>
                <a:gd name="T37" fmla="*/ 24 h 221"/>
                <a:gd name="T38" fmla="*/ 11 w 224"/>
                <a:gd name="T39" fmla="*/ 32 h 221"/>
                <a:gd name="T40" fmla="*/ 7 w 224"/>
                <a:gd name="T41" fmla="*/ 40 h 221"/>
                <a:gd name="T42" fmla="*/ 3 w 224"/>
                <a:gd name="T43" fmla="*/ 49 h 221"/>
                <a:gd name="T44" fmla="*/ 1 w 224"/>
                <a:gd name="T45" fmla="*/ 58 h 221"/>
                <a:gd name="T46" fmla="*/ 0 w 224"/>
                <a:gd name="T47" fmla="*/ 67 h 221"/>
                <a:gd name="T48" fmla="*/ 0 w 224"/>
                <a:gd name="T49" fmla="*/ 77 h 221"/>
                <a:gd name="T50" fmla="*/ 1 w 224"/>
                <a:gd name="T51" fmla="*/ 87 h 221"/>
                <a:gd name="T52" fmla="*/ 3 w 224"/>
                <a:gd name="T53" fmla="*/ 95 h 221"/>
                <a:gd name="T54" fmla="*/ 7 w 224"/>
                <a:gd name="T55" fmla="*/ 104 h 221"/>
                <a:gd name="T56" fmla="*/ 11 w 224"/>
                <a:gd name="T57" fmla="*/ 113 h 221"/>
                <a:gd name="T58" fmla="*/ 17 w 224"/>
                <a:gd name="T59" fmla="*/ 119 h 221"/>
                <a:gd name="T60" fmla="*/ 23 w 224"/>
                <a:gd name="T61" fmla="*/ 126 h 221"/>
                <a:gd name="T62" fmla="*/ 31 w 224"/>
                <a:gd name="T63" fmla="*/ 132 h 221"/>
                <a:gd name="T64" fmla="*/ 38 w 224"/>
                <a:gd name="T65" fmla="*/ 136 h 221"/>
                <a:gd name="T66" fmla="*/ 48 w 224"/>
                <a:gd name="T67" fmla="*/ 140 h 221"/>
                <a:gd name="T68" fmla="*/ 56 w 224"/>
                <a:gd name="T69" fmla="*/ 143 h 221"/>
                <a:gd name="T70" fmla="*/ 66 w 224"/>
                <a:gd name="T71" fmla="*/ 144 h 221"/>
                <a:gd name="T72" fmla="*/ 75 w 224"/>
                <a:gd name="T73" fmla="*/ 144 h 221"/>
                <a:gd name="T74" fmla="*/ 83 w 224"/>
                <a:gd name="T75" fmla="*/ 143 h 221"/>
                <a:gd name="T76" fmla="*/ 93 w 224"/>
                <a:gd name="T77" fmla="*/ 140 h 221"/>
                <a:gd name="T78" fmla="*/ 101 w 224"/>
                <a:gd name="T79" fmla="*/ 136 h 221"/>
                <a:gd name="T80" fmla="*/ 109 w 224"/>
                <a:gd name="T81" fmla="*/ 132 h 221"/>
                <a:gd name="T82" fmla="*/ 116 w 224"/>
                <a:gd name="T83" fmla="*/ 126 h 221"/>
                <a:gd name="T84" fmla="*/ 123 w 224"/>
                <a:gd name="T85" fmla="*/ 119 h 221"/>
                <a:gd name="T86" fmla="*/ 129 w 224"/>
                <a:gd name="T87" fmla="*/ 113 h 221"/>
                <a:gd name="T88" fmla="*/ 134 w 224"/>
                <a:gd name="T89" fmla="*/ 104 h 221"/>
                <a:gd name="T90" fmla="*/ 137 w 224"/>
                <a:gd name="T91" fmla="*/ 95 h 221"/>
                <a:gd name="T92" fmla="*/ 140 w 224"/>
                <a:gd name="T93" fmla="*/ 87 h 221"/>
                <a:gd name="T94" fmla="*/ 141 w 224"/>
                <a:gd name="T95" fmla="*/ 77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4"/>
                <a:gd name="T145" fmla="*/ 0 h 221"/>
                <a:gd name="T146" fmla="*/ 224 w 224"/>
                <a:gd name="T147" fmla="*/ 221 h 22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4" h="221">
                  <a:moveTo>
                    <a:pt x="223" y="109"/>
                  </a:moveTo>
                  <a:lnTo>
                    <a:pt x="223" y="103"/>
                  </a:lnTo>
                  <a:lnTo>
                    <a:pt x="222" y="96"/>
                  </a:lnTo>
                  <a:lnTo>
                    <a:pt x="221" y="89"/>
                  </a:lnTo>
                  <a:lnTo>
                    <a:pt x="218" y="81"/>
                  </a:lnTo>
                  <a:lnTo>
                    <a:pt x="216" y="75"/>
                  </a:lnTo>
                  <a:lnTo>
                    <a:pt x="214" y="68"/>
                  </a:lnTo>
                  <a:lnTo>
                    <a:pt x="211" y="61"/>
                  </a:lnTo>
                  <a:lnTo>
                    <a:pt x="207" y="55"/>
                  </a:lnTo>
                  <a:lnTo>
                    <a:pt x="204" y="48"/>
                  </a:lnTo>
                  <a:lnTo>
                    <a:pt x="200" y="43"/>
                  </a:lnTo>
                  <a:lnTo>
                    <a:pt x="195" y="37"/>
                  </a:lnTo>
                  <a:lnTo>
                    <a:pt x="190" y="32"/>
                  </a:lnTo>
                  <a:lnTo>
                    <a:pt x="184" y="27"/>
                  </a:lnTo>
                  <a:lnTo>
                    <a:pt x="179" y="22"/>
                  </a:lnTo>
                  <a:lnTo>
                    <a:pt x="173" y="18"/>
                  </a:lnTo>
                  <a:lnTo>
                    <a:pt x="167" y="15"/>
                  </a:lnTo>
                  <a:lnTo>
                    <a:pt x="160" y="11"/>
                  </a:lnTo>
                  <a:lnTo>
                    <a:pt x="154" y="9"/>
                  </a:lnTo>
                  <a:lnTo>
                    <a:pt x="147" y="6"/>
                  </a:lnTo>
                  <a:lnTo>
                    <a:pt x="140" y="4"/>
                  </a:lnTo>
                  <a:lnTo>
                    <a:pt x="132" y="2"/>
                  </a:lnTo>
                  <a:lnTo>
                    <a:pt x="125" y="1"/>
                  </a:lnTo>
                  <a:lnTo>
                    <a:pt x="118" y="1"/>
                  </a:lnTo>
                  <a:lnTo>
                    <a:pt x="111" y="0"/>
                  </a:lnTo>
                  <a:lnTo>
                    <a:pt x="104" y="1"/>
                  </a:lnTo>
                  <a:lnTo>
                    <a:pt x="97" y="1"/>
                  </a:lnTo>
                  <a:lnTo>
                    <a:pt x="89" y="2"/>
                  </a:lnTo>
                  <a:lnTo>
                    <a:pt x="82" y="4"/>
                  </a:lnTo>
                  <a:lnTo>
                    <a:pt x="76" y="6"/>
                  </a:lnTo>
                  <a:lnTo>
                    <a:pt x="68" y="9"/>
                  </a:lnTo>
                  <a:lnTo>
                    <a:pt x="61" y="11"/>
                  </a:lnTo>
                  <a:lnTo>
                    <a:pt x="55" y="15"/>
                  </a:lnTo>
                  <a:lnTo>
                    <a:pt x="49" y="18"/>
                  </a:lnTo>
                  <a:lnTo>
                    <a:pt x="43" y="22"/>
                  </a:lnTo>
                  <a:lnTo>
                    <a:pt x="37" y="27"/>
                  </a:lnTo>
                  <a:lnTo>
                    <a:pt x="32" y="32"/>
                  </a:lnTo>
                  <a:lnTo>
                    <a:pt x="27" y="37"/>
                  </a:lnTo>
                  <a:lnTo>
                    <a:pt x="23" y="43"/>
                  </a:lnTo>
                  <a:lnTo>
                    <a:pt x="18" y="48"/>
                  </a:lnTo>
                  <a:lnTo>
                    <a:pt x="14" y="55"/>
                  </a:lnTo>
                  <a:lnTo>
                    <a:pt x="11" y="61"/>
                  </a:lnTo>
                  <a:lnTo>
                    <a:pt x="8" y="68"/>
                  </a:lnTo>
                  <a:lnTo>
                    <a:pt x="5" y="75"/>
                  </a:lnTo>
                  <a:lnTo>
                    <a:pt x="3" y="81"/>
                  </a:lnTo>
                  <a:lnTo>
                    <a:pt x="1" y="89"/>
                  </a:lnTo>
                  <a:lnTo>
                    <a:pt x="0" y="96"/>
                  </a:lnTo>
                  <a:lnTo>
                    <a:pt x="0" y="103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0" y="124"/>
                  </a:lnTo>
                  <a:lnTo>
                    <a:pt x="1" y="132"/>
                  </a:lnTo>
                  <a:lnTo>
                    <a:pt x="3" y="138"/>
                  </a:lnTo>
                  <a:lnTo>
                    <a:pt x="5" y="145"/>
                  </a:lnTo>
                  <a:lnTo>
                    <a:pt x="8" y="153"/>
                  </a:lnTo>
                  <a:lnTo>
                    <a:pt x="11" y="159"/>
                  </a:lnTo>
                  <a:lnTo>
                    <a:pt x="14" y="165"/>
                  </a:lnTo>
                  <a:lnTo>
                    <a:pt x="18" y="171"/>
                  </a:lnTo>
                  <a:lnTo>
                    <a:pt x="23" y="177"/>
                  </a:lnTo>
                  <a:lnTo>
                    <a:pt x="27" y="182"/>
                  </a:lnTo>
                  <a:lnTo>
                    <a:pt x="32" y="188"/>
                  </a:lnTo>
                  <a:lnTo>
                    <a:pt x="37" y="192"/>
                  </a:lnTo>
                  <a:lnTo>
                    <a:pt x="43" y="197"/>
                  </a:lnTo>
                  <a:lnTo>
                    <a:pt x="49" y="201"/>
                  </a:lnTo>
                  <a:lnTo>
                    <a:pt x="55" y="205"/>
                  </a:lnTo>
                  <a:lnTo>
                    <a:pt x="61" y="208"/>
                  </a:lnTo>
                  <a:lnTo>
                    <a:pt x="68" y="212"/>
                  </a:lnTo>
                  <a:lnTo>
                    <a:pt x="76" y="214"/>
                  </a:lnTo>
                  <a:lnTo>
                    <a:pt x="82" y="217"/>
                  </a:lnTo>
                  <a:lnTo>
                    <a:pt x="89" y="218"/>
                  </a:lnTo>
                  <a:lnTo>
                    <a:pt x="97" y="219"/>
                  </a:lnTo>
                  <a:lnTo>
                    <a:pt x="104" y="220"/>
                  </a:lnTo>
                  <a:lnTo>
                    <a:pt x="111" y="220"/>
                  </a:lnTo>
                  <a:lnTo>
                    <a:pt x="118" y="220"/>
                  </a:lnTo>
                  <a:lnTo>
                    <a:pt x="125" y="219"/>
                  </a:lnTo>
                  <a:lnTo>
                    <a:pt x="132" y="218"/>
                  </a:lnTo>
                  <a:lnTo>
                    <a:pt x="140" y="217"/>
                  </a:lnTo>
                  <a:lnTo>
                    <a:pt x="147" y="214"/>
                  </a:lnTo>
                  <a:lnTo>
                    <a:pt x="154" y="212"/>
                  </a:lnTo>
                  <a:lnTo>
                    <a:pt x="160" y="208"/>
                  </a:lnTo>
                  <a:lnTo>
                    <a:pt x="167" y="205"/>
                  </a:lnTo>
                  <a:lnTo>
                    <a:pt x="173" y="201"/>
                  </a:lnTo>
                  <a:lnTo>
                    <a:pt x="179" y="197"/>
                  </a:lnTo>
                  <a:lnTo>
                    <a:pt x="184" y="192"/>
                  </a:lnTo>
                  <a:lnTo>
                    <a:pt x="190" y="188"/>
                  </a:lnTo>
                  <a:lnTo>
                    <a:pt x="195" y="182"/>
                  </a:lnTo>
                  <a:lnTo>
                    <a:pt x="200" y="177"/>
                  </a:lnTo>
                  <a:lnTo>
                    <a:pt x="204" y="171"/>
                  </a:lnTo>
                  <a:lnTo>
                    <a:pt x="207" y="164"/>
                  </a:lnTo>
                  <a:lnTo>
                    <a:pt x="211" y="159"/>
                  </a:lnTo>
                  <a:lnTo>
                    <a:pt x="214" y="153"/>
                  </a:lnTo>
                  <a:lnTo>
                    <a:pt x="216" y="145"/>
                  </a:lnTo>
                  <a:lnTo>
                    <a:pt x="218" y="138"/>
                  </a:lnTo>
                  <a:lnTo>
                    <a:pt x="221" y="132"/>
                  </a:lnTo>
                  <a:lnTo>
                    <a:pt x="222" y="124"/>
                  </a:lnTo>
                  <a:lnTo>
                    <a:pt x="223" y="117"/>
                  </a:lnTo>
                  <a:lnTo>
                    <a:pt x="223" y="109"/>
                  </a:lnTo>
                </a:path>
              </a:pathLst>
            </a:custGeom>
            <a:solidFill>
              <a:srgbClr val="A7A7A7"/>
            </a:solidFill>
            <a:ln w="12700" cap="rnd" cmpd="sng">
              <a:solidFill>
                <a:srgbClr val="A7A7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4" name="Freeform 66"/>
            <p:cNvSpPr>
              <a:spLocks/>
            </p:cNvSpPr>
            <p:nvPr/>
          </p:nvSpPr>
          <p:spPr bwMode="auto">
            <a:xfrm>
              <a:off x="1708" y="1813"/>
              <a:ext cx="174" cy="175"/>
            </a:xfrm>
            <a:custGeom>
              <a:avLst/>
              <a:gdLst>
                <a:gd name="T0" fmla="*/ 137 w 219"/>
                <a:gd name="T1" fmla="*/ 66 h 216"/>
                <a:gd name="T2" fmla="*/ 136 w 219"/>
                <a:gd name="T3" fmla="*/ 57 h 216"/>
                <a:gd name="T4" fmla="*/ 133 w 219"/>
                <a:gd name="T5" fmla="*/ 48 h 216"/>
                <a:gd name="T6" fmla="*/ 130 w 219"/>
                <a:gd name="T7" fmla="*/ 39 h 216"/>
                <a:gd name="T8" fmla="*/ 126 w 219"/>
                <a:gd name="T9" fmla="*/ 31 h 216"/>
                <a:gd name="T10" fmla="*/ 120 w 219"/>
                <a:gd name="T11" fmla="*/ 23 h 216"/>
                <a:gd name="T12" fmla="*/ 114 w 219"/>
                <a:gd name="T13" fmla="*/ 18 h 216"/>
                <a:gd name="T14" fmla="*/ 106 w 219"/>
                <a:gd name="T15" fmla="*/ 12 h 216"/>
                <a:gd name="T16" fmla="*/ 99 w 219"/>
                <a:gd name="T17" fmla="*/ 7 h 216"/>
                <a:gd name="T18" fmla="*/ 91 w 219"/>
                <a:gd name="T19" fmla="*/ 4 h 216"/>
                <a:gd name="T20" fmla="*/ 81 w 219"/>
                <a:gd name="T21" fmla="*/ 2 h 216"/>
                <a:gd name="T22" fmla="*/ 72 w 219"/>
                <a:gd name="T23" fmla="*/ 1 h 216"/>
                <a:gd name="T24" fmla="*/ 64 w 219"/>
                <a:gd name="T25" fmla="*/ 1 h 216"/>
                <a:gd name="T26" fmla="*/ 55 w 219"/>
                <a:gd name="T27" fmla="*/ 2 h 216"/>
                <a:gd name="T28" fmla="*/ 46 w 219"/>
                <a:gd name="T29" fmla="*/ 4 h 216"/>
                <a:gd name="T30" fmla="*/ 38 w 219"/>
                <a:gd name="T31" fmla="*/ 7 h 216"/>
                <a:gd name="T32" fmla="*/ 30 w 219"/>
                <a:gd name="T33" fmla="*/ 12 h 216"/>
                <a:gd name="T34" fmla="*/ 23 w 219"/>
                <a:gd name="T35" fmla="*/ 18 h 216"/>
                <a:gd name="T36" fmla="*/ 17 w 219"/>
                <a:gd name="T37" fmla="*/ 23 h 216"/>
                <a:gd name="T38" fmla="*/ 11 w 219"/>
                <a:gd name="T39" fmla="*/ 31 h 216"/>
                <a:gd name="T40" fmla="*/ 7 w 219"/>
                <a:gd name="T41" fmla="*/ 39 h 216"/>
                <a:gd name="T42" fmla="*/ 4 w 219"/>
                <a:gd name="T43" fmla="*/ 48 h 216"/>
                <a:gd name="T44" fmla="*/ 1 w 219"/>
                <a:gd name="T45" fmla="*/ 57 h 216"/>
                <a:gd name="T46" fmla="*/ 0 w 219"/>
                <a:gd name="T47" fmla="*/ 66 h 216"/>
                <a:gd name="T48" fmla="*/ 0 w 219"/>
                <a:gd name="T49" fmla="*/ 75 h 216"/>
                <a:gd name="T50" fmla="*/ 1 w 219"/>
                <a:gd name="T51" fmla="*/ 84 h 216"/>
                <a:gd name="T52" fmla="*/ 4 w 219"/>
                <a:gd name="T53" fmla="*/ 93 h 216"/>
                <a:gd name="T54" fmla="*/ 7 w 219"/>
                <a:gd name="T55" fmla="*/ 102 h 216"/>
                <a:gd name="T56" fmla="*/ 11 w 219"/>
                <a:gd name="T57" fmla="*/ 109 h 216"/>
                <a:gd name="T58" fmla="*/ 17 w 219"/>
                <a:gd name="T59" fmla="*/ 117 h 216"/>
                <a:gd name="T60" fmla="*/ 23 w 219"/>
                <a:gd name="T61" fmla="*/ 123 h 216"/>
                <a:gd name="T62" fmla="*/ 30 w 219"/>
                <a:gd name="T63" fmla="*/ 130 h 216"/>
                <a:gd name="T64" fmla="*/ 38 w 219"/>
                <a:gd name="T65" fmla="*/ 133 h 216"/>
                <a:gd name="T66" fmla="*/ 46 w 219"/>
                <a:gd name="T67" fmla="*/ 137 h 216"/>
                <a:gd name="T68" fmla="*/ 55 w 219"/>
                <a:gd name="T69" fmla="*/ 140 h 216"/>
                <a:gd name="T70" fmla="*/ 64 w 219"/>
                <a:gd name="T71" fmla="*/ 141 h 216"/>
                <a:gd name="T72" fmla="*/ 72 w 219"/>
                <a:gd name="T73" fmla="*/ 141 h 216"/>
                <a:gd name="T74" fmla="*/ 81 w 219"/>
                <a:gd name="T75" fmla="*/ 140 h 216"/>
                <a:gd name="T76" fmla="*/ 91 w 219"/>
                <a:gd name="T77" fmla="*/ 137 h 216"/>
                <a:gd name="T78" fmla="*/ 99 w 219"/>
                <a:gd name="T79" fmla="*/ 133 h 216"/>
                <a:gd name="T80" fmla="*/ 106 w 219"/>
                <a:gd name="T81" fmla="*/ 130 h 216"/>
                <a:gd name="T82" fmla="*/ 114 w 219"/>
                <a:gd name="T83" fmla="*/ 123 h 216"/>
                <a:gd name="T84" fmla="*/ 120 w 219"/>
                <a:gd name="T85" fmla="*/ 117 h 216"/>
                <a:gd name="T86" fmla="*/ 126 w 219"/>
                <a:gd name="T87" fmla="*/ 109 h 216"/>
                <a:gd name="T88" fmla="*/ 130 w 219"/>
                <a:gd name="T89" fmla="*/ 102 h 216"/>
                <a:gd name="T90" fmla="*/ 133 w 219"/>
                <a:gd name="T91" fmla="*/ 93 h 216"/>
                <a:gd name="T92" fmla="*/ 136 w 219"/>
                <a:gd name="T93" fmla="*/ 84 h 216"/>
                <a:gd name="T94" fmla="*/ 137 w 219"/>
                <a:gd name="T95" fmla="*/ 75 h 216"/>
                <a:gd name="T96" fmla="*/ 137 w 219"/>
                <a:gd name="T97" fmla="*/ 70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9"/>
                <a:gd name="T148" fmla="*/ 0 h 216"/>
                <a:gd name="T149" fmla="*/ 219 w 219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9" h="216">
                  <a:moveTo>
                    <a:pt x="218" y="107"/>
                  </a:moveTo>
                  <a:lnTo>
                    <a:pt x="217" y="101"/>
                  </a:lnTo>
                  <a:lnTo>
                    <a:pt x="216" y="93"/>
                  </a:lnTo>
                  <a:lnTo>
                    <a:pt x="215" y="87"/>
                  </a:lnTo>
                  <a:lnTo>
                    <a:pt x="214" y="80"/>
                  </a:lnTo>
                  <a:lnTo>
                    <a:pt x="211" y="73"/>
                  </a:lnTo>
                  <a:lnTo>
                    <a:pt x="209" y="66"/>
                  </a:lnTo>
                  <a:lnTo>
                    <a:pt x="206" y="59"/>
                  </a:lnTo>
                  <a:lnTo>
                    <a:pt x="202" y="54"/>
                  </a:lnTo>
                  <a:lnTo>
                    <a:pt x="199" y="47"/>
                  </a:lnTo>
                  <a:lnTo>
                    <a:pt x="195" y="42"/>
                  </a:lnTo>
                  <a:lnTo>
                    <a:pt x="190" y="36"/>
                  </a:lnTo>
                  <a:lnTo>
                    <a:pt x="186" y="31"/>
                  </a:lnTo>
                  <a:lnTo>
                    <a:pt x="180" y="27"/>
                  </a:lnTo>
                  <a:lnTo>
                    <a:pt x="175" y="22"/>
                  </a:lnTo>
                  <a:lnTo>
                    <a:pt x="169" y="18"/>
                  </a:lnTo>
                  <a:lnTo>
                    <a:pt x="163" y="15"/>
                  </a:lnTo>
                  <a:lnTo>
                    <a:pt x="157" y="11"/>
                  </a:lnTo>
                  <a:lnTo>
                    <a:pt x="150" y="8"/>
                  </a:lnTo>
                  <a:lnTo>
                    <a:pt x="144" y="6"/>
                  </a:lnTo>
                  <a:lnTo>
                    <a:pt x="137" y="4"/>
                  </a:lnTo>
                  <a:lnTo>
                    <a:pt x="129" y="2"/>
                  </a:lnTo>
                  <a:lnTo>
                    <a:pt x="123" y="1"/>
                  </a:lnTo>
                  <a:lnTo>
                    <a:pt x="115" y="1"/>
                  </a:lnTo>
                  <a:lnTo>
                    <a:pt x="109" y="0"/>
                  </a:lnTo>
                  <a:lnTo>
                    <a:pt x="102" y="1"/>
                  </a:lnTo>
                  <a:lnTo>
                    <a:pt x="94" y="1"/>
                  </a:lnTo>
                  <a:lnTo>
                    <a:pt x="87" y="2"/>
                  </a:lnTo>
                  <a:lnTo>
                    <a:pt x="81" y="4"/>
                  </a:lnTo>
                  <a:lnTo>
                    <a:pt x="73" y="6"/>
                  </a:lnTo>
                  <a:lnTo>
                    <a:pt x="67" y="8"/>
                  </a:lnTo>
                  <a:lnTo>
                    <a:pt x="60" y="11"/>
                  </a:lnTo>
                  <a:lnTo>
                    <a:pt x="54" y="15"/>
                  </a:lnTo>
                  <a:lnTo>
                    <a:pt x="48" y="18"/>
                  </a:lnTo>
                  <a:lnTo>
                    <a:pt x="42" y="22"/>
                  </a:lnTo>
                  <a:lnTo>
                    <a:pt x="37" y="27"/>
                  </a:lnTo>
                  <a:lnTo>
                    <a:pt x="31" y="31"/>
                  </a:lnTo>
                  <a:lnTo>
                    <a:pt x="27" y="36"/>
                  </a:lnTo>
                  <a:lnTo>
                    <a:pt x="22" y="42"/>
                  </a:lnTo>
                  <a:lnTo>
                    <a:pt x="18" y="47"/>
                  </a:lnTo>
                  <a:lnTo>
                    <a:pt x="15" y="54"/>
                  </a:lnTo>
                  <a:lnTo>
                    <a:pt x="11" y="59"/>
                  </a:lnTo>
                  <a:lnTo>
                    <a:pt x="8" y="66"/>
                  </a:lnTo>
                  <a:lnTo>
                    <a:pt x="6" y="73"/>
                  </a:lnTo>
                  <a:lnTo>
                    <a:pt x="4" y="80"/>
                  </a:lnTo>
                  <a:lnTo>
                    <a:pt x="1" y="87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1" y="128"/>
                  </a:lnTo>
                  <a:lnTo>
                    <a:pt x="4" y="135"/>
                  </a:lnTo>
                  <a:lnTo>
                    <a:pt x="6" y="142"/>
                  </a:lnTo>
                  <a:lnTo>
                    <a:pt x="8" y="148"/>
                  </a:lnTo>
                  <a:lnTo>
                    <a:pt x="11" y="155"/>
                  </a:lnTo>
                  <a:lnTo>
                    <a:pt x="15" y="161"/>
                  </a:lnTo>
                  <a:lnTo>
                    <a:pt x="18" y="167"/>
                  </a:lnTo>
                  <a:lnTo>
                    <a:pt x="22" y="172"/>
                  </a:lnTo>
                  <a:lnTo>
                    <a:pt x="27" y="178"/>
                  </a:lnTo>
                  <a:lnTo>
                    <a:pt x="31" y="183"/>
                  </a:lnTo>
                  <a:lnTo>
                    <a:pt x="37" y="188"/>
                  </a:lnTo>
                  <a:lnTo>
                    <a:pt x="42" y="192"/>
                  </a:lnTo>
                  <a:lnTo>
                    <a:pt x="48" y="197"/>
                  </a:lnTo>
                  <a:lnTo>
                    <a:pt x="54" y="200"/>
                  </a:lnTo>
                  <a:lnTo>
                    <a:pt x="60" y="203"/>
                  </a:lnTo>
                  <a:lnTo>
                    <a:pt x="67" y="207"/>
                  </a:lnTo>
                  <a:lnTo>
                    <a:pt x="73" y="208"/>
                  </a:lnTo>
                  <a:lnTo>
                    <a:pt x="81" y="211"/>
                  </a:lnTo>
                  <a:lnTo>
                    <a:pt x="87" y="213"/>
                  </a:lnTo>
                  <a:lnTo>
                    <a:pt x="94" y="214"/>
                  </a:lnTo>
                  <a:lnTo>
                    <a:pt x="102" y="215"/>
                  </a:lnTo>
                  <a:lnTo>
                    <a:pt x="109" y="215"/>
                  </a:lnTo>
                  <a:lnTo>
                    <a:pt x="115" y="215"/>
                  </a:lnTo>
                  <a:lnTo>
                    <a:pt x="123" y="214"/>
                  </a:lnTo>
                  <a:lnTo>
                    <a:pt x="129" y="213"/>
                  </a:lnTo>
                  <a:lnTo>
                    <a:pt x="137" y="211"/>
                  </a:lnTo>
                  <a:lnTo>
                    <a:pt x="144" y="208"/>
                  </a:lnTo>
                  <a:lnTo>
                    <a:pt x="150" y="207"/>
                  </a:lnTo>
                  <a:lnTo>
                    <a:pt x="157" y="203"/>
                  </a:lnTo>
                  <a:lnTo>
                    <a:pt x="163" y="200"/>
                  </a:lnTo>
                  <a:lnTo>
                    <a:pt x="169" y="197"/>
                  </a:lnTo>
                  <a:lnTo>
                    <a:pt x="175" y="192"/>
                  </a:lnTo>
                  <a:lnTo>
                    <a:pt x="180" y="188"/>
                  </a:lnTo>
                  <a:lnTo>
                    <a:pt x="186" y="183"/>
                  </a:lnTo>
                  <a:lnTo>
                    <a:pt x="190" y="178"/>
                  </a:lnTo>
                  <a:lnTo>
                    <a:pt x="195" y="172"/>
                  </a:lnTo>
                  <a:lnTo>
                    <a:pt x="199" y="167"/>
                  </a:lnTo>
                  <a:lnTo>
                    <a:pt x="202" y="161"/>
                  </a:lnTo>
                  <a:lnTo>
                    <a:pt x="206" y="155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4" y="135"/>
                  </a:lnTo>
                  <a:lnTo>
                    <a:pt x="215" y="128"/>
                  </a:lnTo>
                  <a:lnTo>
                    <a:pt x="216" y="121"/>
                  </a:lnTo>
                  <a:lnTo>
                    <a:pt x="217" y="114"/>
                  </a:lnTo>
                  <a:lnTo>
                    <a:pt x="217" y="107"/>
                  </a:lnTo>
                  <a:lnTo>
                    <a:pt x="218" y="107"/>
                  </a:lnTo>
                </a:path>
              </a:pathLst>
            </a:custGeom>
            <a:solidFill>
              <a:srgbClr val="9A9A9A"/>
            </a:solidFill>
            <a:ln w="12700" cap="rnd" cmpd="sng">
              <a:solidFill>
                <a:srgbClr val="9A9A9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5" name="Freeform 67"/>
            <p:cNvSpPr>
              <a:spLocks/>
            </p:cNvSpPr>
            <p:nvPr/>
          </p:nvSpPr>
          <p:spPr bwMode="auto">
            <a:xfrm>
              <a:off x="1711" y="1814"/>
              <a:ext cx="170" cy="170"/>
            </a:xfrm>
            <a:custGeom>
              <a:avLst/>
              <a:gdLst>
                <a:gd name="T0" fmla="*/ 134 w 213"/>
                <a:gd name="T1" fmla="*/ 64 h 211"/>
                <a:gd name="T2" fmla="*/ 134 w 213"/>
                <a:gd name="T3" fmla="*/ 55 h 211"/>
                <a:gd name="T4" fmla="*/ 131 w 213"/>
                <a:gd name="T5" fmla="*/ 47 h 211"/>
                <a:gd name="T6" fmla="*/ 128 w 213"/>
                <a:gd name="T7" fmla="*/ 39 h 211"/>
                <a:gd name="T8" fmla="*/ 124 w 213"/>
                <a:gd name="T9" fmla="*/ 31 h 211"/>
                <a:gd name="T10" fmla="*/ 118 w 213"/>
                <a:gd name="T11" fmla="*/ 23 h 211"/>
                <a:gd name="T12" fmla="*/ 112 w 213"/>
                <a:gd name="T13" fmla="*/ 18 h 211"/>
                <a:gd name="T14" fmla="*/ 105 w 213"/>
                <a:gd name="T15" fmla="*/ 12 h 211"/>
                <a:gd name="T16" fmla="*/ 97 w 213"/>
                <a:gd name="T17" fmla="*/ 7 h 211"/>
                <a:gd name="T18" fmla="*/ 89 w 213"/>
                <a:gd name="T19" fmla="*/ 5 h 211"/>
                <a:gd name="T20" fmla="*/ 81 w 213"/>
                <a:gd name="T21" fmla="*/ 2 h 211"/>
                <a:gd name="T22" fmla="*/ 71 w 213"/>
                <a:gd name="T23" fmla="*/ 1 h 211"/>
                <a:gd name="T24" fmla="*/ 63 w 213"/>
                <a:gd name="T25" fmla="*/ 1 h 211"/>
                <a:gd name="T26" fmla="*/ 54 w 213"/>
                <a:gd name="T27" fmla="*/ 2 h 211"/>
                <a:gd name="T28" fmla="*/ 45 w 213"/>
                <a:gd name="T29" fmla="*/ 5 h 211"/>
                <a:gd name="T30" fmla="*/ 37 w 213"/>
                <a:gd name="T31" fmla="*/ 7 h 211"/>
                <a:gd name="T32" fmla="*/ 30 w 213"/>
                <a:gd name="T33" fmla="*/ 12 h 211"/>
                <a:gd name="T34" fmla="*/ 23 w 213"/>
                <a:gd name="T35" fmla="*/ 18 h 211"/>
                <a:gd name="T36" fmla="*/ 17 w 213"/>
                <a:gd name="T37" fmla="*/ 23 h 211"/>
                <a:gd name="T38" fmla="*/ 11 w 213"/>
                <a:gd name="T39" fmla="*/ 31 h 211"/>
                <a:gd name="T40" fmla="*/ 6 w 213"/>
                <a:gd name="T41" fmla="*/ 39 h 211"/>
                <a:gd name="T42" fmla="*/ 3 w 213"/>
                <a:gd name="T43" fmla="*/ 47 h 211"/>
                <a:gd name="T44" fmla="*/ 1 w 213"/>
                <a:gd name="T45" fmla="*/ 55 h 211"/>
                <a:gd name="T46" fmla="*/ 0 w 213"/>
                <a:gd name="T47" fmla="*/ 64 h 211"/>
                <a:gd name="T48" fmla="*/ 0 w 213"/>
                <a:gd name="T49" fmla="*/ 73 h 211"/>
                <a:gd name="T50" fmla="*/ 1 w 213"/>
                <a:gd name="T51" fmla="*/ 81 h 211"/>
                <a:gd name="T52" fmla="*/ 3 w 213"/>
                <a:gd name="T53" fmla="*/ 89 h 211"/>
                <a:gd name="T54" fmla="*/ 6 w 213"/>
                <a:gd name="T55" fmla="*/ 98 h 211"/>
                <a:gd name="T56" fmla="*/ 11 w 213"/>
                <a:gd name="T57" fmla="*/ 106 h 211"/>
                <a:gd name="T58" fmla="*/ 17 w 213"/>
                <a:gd name="T59" fmla="*/ 113 h 211"/>
                <a:gd name="T60" fmla="*/ 23 w 213"/>
                <a:gd name="T61" fmla="*/ 119 h 211"/>
                <a:gd name="T62" fmla="*/ 30 w 213"/>
                <a:gd name="T63" fmla="*/ 125 h 211"/>
                <a:gd name="T64" fmla="*/ 37 w 213"/>
                <a:gd name="T65" fmla="*/ 129 h 211"/>
                <a:gd name="T66" fmla="*/ 45 w 213"/>
                <a:gd name="T67" fmla="*/ 132 h 211"/>
                <a:gd name="T68" fmla="*/ 54 w 213"/>
                <a:gd name="T69" fmla="*/ 135 h 211"/>
                <a:gd name="T70" fmla="*/ 63 w 213"/>
                <a:gd name="T71" fmla="*/ 136 h 211"/>
                <a:gd name="T72" fmla="*/ 71 w 213"/>
                <a:gd name="T73" fmla="*/ 136 h 211"/>
                <a:gd name="T74" fmla="*/ 81 w 213"/>
                <a:gd name="T75" fmla="*/ 135 h 211"/>
                <a:gd name="T76" fmla="*/ 89 w 213"/>
                <a:gd name="T77" fmla="*/ 132 h 211"/>
                <a:gd name="T78" fmla="*/ 97 w 213"/>
                <a:gd name="T79" fmla="*/ 129 h 211"/>
                <a:gd name="T80" fmla="*/ 105 w 213"/>
                <a:gd name="T81" fmla="*/ 125 h 211"/>
                <a:gd name="T82" fmla="*/ 112 w 213"/>
                <a:gd name="T83" fmla="*/ 119 h 211"/>
                <a:gd name="T84" fmla="*/ 118 w 213"/>
                <a:gd name="T85" fmla="*/ 113 h 211"/>
                <a:gd name="T86" fmla="*/ 124 w 213"/>
                <a:gd name="T87" fmla="*/ 106 h 211"/>
                <a:gd name="T88" fmla="*/ 128 w 213"/>
                <a:gd name="T89" fmla="*/ 98 h 211"/>
                <a:gd name="T90" fmla="*/ 131 w 213"/>
                <a:gd name="T91" fmla="*/ 89 h 211"/>
                <a:gd name="T92" fmla="*/ 134 w 213"/>
                <a:gd name="T93" fmla="*/ 81 h 211"/>
                <a:gd name="T94" fmla="*/ 134 w 213"/>
                <a:gd name="T95" fmla="*/ 73 h 211"/>
                <a:gd name="T96" fmla="*/ 135 w 213"/>
                <a:gd name="T97" fmla="*/ 68 h 2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3"/>
                <a:gd name="T148" fmla="*/ 0 h 211"/>
                <a:gd name="T149" fmla="*/ 213 w 213"/>
                <a:gd name="T150" fmla="*/ 211 h 2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3" h="211">
                  <a:moveTo>
                    <a:pt x="212" y="105"/>
                  </a:moveTo>
                  <a:lnTo>
                    <a:pt x="211" y="99"/>
                  </a:lnTo>
                  <a:lnTo>
                    <a:pt x="210" y="91"/>
                  </a:lnTo>
                  <a:lnTo>
                    <a:pt x="210" y="85"/>
                  </a:lnTo>
                  <a:lnTo>
                    <a:pt x="207" y="79"/>
                  </a:lnTo>
                  <a:lnTo>
                    <a:pt x="205" y="72"/>
                  </a:lnTo>
                  <a:lnTo>
                    <a:pt x="204" y="65"/>
                  </a:lnTo>
                  <a:lnTo>
                    <a:pt x="201" y="59"/>
                  </a:lnTo>
                  <a:lnTo>
                    <a:pt x="197" y="53"/>
                  </a:lnTo>
                  <a:lnTo>
                    <a:pt x="194" y="47"/>
                  </a:lnTo>
                  <a:lnTo>
                    <a:pt x="189" y="42"/>
                  </a:lnTo>
                  <a:lnTo>
                    <a:pt x="185" y="36"/>
                  </a:lnTo>
                  <a:lnTo>
                    <a:pt x="180" y="32"/>
                  </a:lnTo>
                  <a:lnTo>
                    <a:pt x="176" y="27"/>
                  </a:lnTo>
                  <a:lnTo>
                    <a:pt x="170" y="23"/>
                  </a:lnTo>
                  <a:lnTo>
                    <a:pt x="164" y="18"/>
                  </a:lnTo>
                  <a:lnTo>
                    <a:pt x="158" y="16"/>
                  </a:lnTo>
                  <a:lnTo>
                    <a:pt x="152" y="11"/>
                  </a:lnTo>
                  <a:lnTo>
                    <a:pt x="146" y="8"/>
                  </a:lnTo>
                  <a:lnTo>
                    <a:pt x="140" y="7"/>
                  </a:lnTo>
                  <a:lnTo>
                    <a:pt x="133" y="5"/>
                  </a:lnTo>
                  <a:lnTo>
                    <a:pt x="126" y="3"/>
                  </a:lnTo>
                  <a:lnTo>
                    <a:pt x="120" y="2"/>
                  </a:lnTo>
                  <a:lnTo>
                    <a:pt x="111" y="1"/>
                  </a:lnTo>
                  <a:lnTo>
                    <a:pt x="106" y="0"/>
                  </a:lnTo>
                  <a:lnTo>
                    <a:pt x="99" y="1"/>
                  </a:lnTo>
                  <a:lnTo>
                    <a:pt x="92" y="2"/>
                  </a:lnTo>
                  <a:lnTo>
                    <a:pt x="85" y="3"/>
                  </a:lnTo>
                  <a:lnTo>
                    <a:pt x="78" y="5"/>
                  </a:lnTo>
                  <a:lnTo>
                    <a:pt x="72" y="7"/>
                  </a:lnTo>
                  <a:lnTo>
                    <a:pt x="65" y="8"/>
                  </a:lnTo>
                  <a:lnTo>
                    <a:pt x="58" y="11"/>
                  </a:lnTo>
                  <a:lnTo>
                    <a:pt x="52" y="16"/>
                  </a:lnTo>
                  <a:lnTo>
                    <a:pt x="47" y="18"/>
                  </a:lnTo>
                  <a:lnTo>
                    <a:pt x="41" y="23"/>
                  </a:lnTo>
                  <a:lnTo>
                    <a:pt x="36" y="27"/>
                  </a:lnTo>
                  <a:lnTo>
                    <a:pt x="30" y="32"/>
                  </a:lnTo>
                  <a:lnTo>
                    <a:pt x="26" y="36"/>
                  </a:lnTo>
                  <a:lnTo>
                    <a:pt x="21" y="42"/>
                  </a:lnTo>
                  <a:lnTo>
                    <a:pt x="17" y="47"/>
                  </a:lnTo>
                  <a:lnTo>
                    <a:pt x="14" y="53"/>
                  </a:lnTo>
                  <a:lnTo>
                    <a:pt x="10" y="59"/>
                  </a:lnTo>
                  <a:lnTo>
                    <a:pt x="8" y="65"/>
                  </a:lnTo>
                  <a:lnTo>
                    <a:pt x="5" y="72"/>
                  </a:lnTo>
                  <a:lnTo>
                    <a:pt x="4" y="79"/>
                  </a:lnTo>
                  <a:lnTo>
                    <a:pt x="1" y="85"/>
                  </a:lnTo>
                  <a:lnTo>
                    <a:pt x="0" y="91"/>
                  </a:lnTo>
                  <a:lnTo>
                    <a:pt x="0" y="99"/>
                  </a:lnTo>
                  <a:lnTo>
                    <a:pt x="0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1" y="125"/>
                  </a:lnTo>
                  <a:lnTo>
                    <a:pt x="4" y="133"/>
                  </a:lnTo>
                  <a:lnTo>
                    <a:pt x="5" y="138"/>
                  </a:lnTo>
                  <a:lnTo>
                    <a:pt x="8" y="146"/>
                  </a:lnTo>
                  <a:lnTo>
                    <a:pt x="10" y="152"/>
                  </a:lnTo>
                  <a:lnTo>
                    <a:pt x="14" y="158"/>
                  </a:lnTo>
                  <a:lnTo>
                    <a:pt x="17" y="164"/>
                  </a:lnTo>
                  <a:lnTo>
                    <a:pt x="21" y="169"/>
                  </a:lnTo>
                  <a:lnTo>
                    <a:pt x="26" y="174"/>
                  </a:lnTo>
                  <a:lnTo>
                    <a:pt x="30" y="179"/>
                  </a:lnTo>
                  <a:lnTo>
                    <a:pt x="36" y="184"/>
                  </a:lnTo>
                  <a:lnTo>
                    <a:pt x="41" y="188"/>
                  </a:lnTo>
                  <a:lnTo>
                    <a:pt x="47" y="192"/>
                  </a:lnTo>
                  <a:lnTo>
                    <a:pt x="52" y="196"/>
                  </a:lnTo>
                  <a:lnTo>
                    <a:pt x="58" y="199"/>
                  </a:lnTo>
                  <a:lnTo>
                    <a:pt x="65" y="202"/>
                  </a:lnTo>
                  <a:lnTo>
                    <a:pt x="72" y="204"/>
                  </a:lnTo>
                  <a:lnTo>
                    <a:pt x="78" y="206"/>
                  </a:lnTo>
                  <a:lnTo>
                    <a:pt x="85" y="208"/>
                  </a:lnTo>
                  <a:lnTo>
                    <a:pt x="92" y="209"/>
                  </a:lnTo>
                  <a:lnTo>
                    <a:pt x="99" y="210"/>
                  </a:lnTo>
                  <a:lnTo>
                    <a:pt x="106" y="210"/>
                  </a:lnTo>
                  <a:lnTo>
                    <a:pt x="111" y="210"/>
                  </a:lnTo>
                  <a:lnTo>
                    <a:pt x="120" y="209"/>
                  </a:lnTo>
                  <a:lnTo>
                    <a:pt x="126" y="208"/>
                  </a:lnTo>
                  <a:lnTo>
                    <a:pt x="133" y="206"/>
                  </a:lnTo>
                  <a:lnTo>
                    <a:pt x="140" y="204"/>
                  </a:lnTo>
                  <a:lnTo>
                    <a:pt x="146" y="202"/>
                  </a:lnTo>
                  <a:lnTo>
                    <a:pt x="152" y="199"/>
                  </a:lnTo>
                  <a:lnTo>
                    <a:pt x="158" y="196"/>
                  </a:lnTo>
                  <a:lnTo>
                    <a:pt x="164" y="192"/>
                  </a:lnTo>
                  <a:lnTo>
                    <a:pt x="170" y="188"/>
                  </a:lnTo>
                  <a:lnTo>
                    <a:pt x="176" y="184"/>
                  </a:lnTo>
                  <a:lnTo>
                    <a:pt x="180" y="179"/>
                  </a:lnTo>
                  <a:lnTo>
                    <a:pt x="185" y="174"/>
                  </a:lnTo>
                  <a:lnTo>
                    <a:pt x="189" y="169"/>
                  </a:lnTo>
                  <a:lnTo>
                    <a:pt x="194" y="164"/>
                  </a:lnTo>
                  <a:lnTo>
                    <a:pt x="197" y="157"/>
                  </a:lnTo>
                  <a:lnTo>
                    <a:pt x="201" y="152"/>
                  </a:lnTo>
                  <a:lnTo>
                    <a:pt x="204" y="146"/>
                  </a:lnTo>
                  <a:lnTo>
                    <a:pt x="205" y="138"/>
                  </a:lnTo>
                  <a:lnTo>
                    <a:pt x="207" y="133"/>
                  </a:lnTo>
                  <a:lnTo>
                    <a:pt x="210" y="125"/>
                  </a:lnTo>
                  <a:lnTo>
                    <a:pt x="210" y="118"/>
                  </a:lnTo>
                  <a:lnTo>
                    <a:pt x="211" y="112"/>
                  </a:lnTo>
                  <a:lnTo>
                    <a:pt x="211" y="105"/>
                  </a:lnTo>
                  <a:lnTo>
                    <a:pt x="212" y="105"/>
                  </a:lnTo>
                </a:path>
              </a:pathLst>
            </a:custGeom>
            <a:solidFill>
              <a:srgbClr val="8C8C8C"/>
            </a:solidFill>
            <a:ln w="12700" cap="rnd" cmpd="sng">
              <a:solidFill>
                <a:srgbClr val="8C8C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6" name="Freeform 68"/>
            <p:cNvSpPr>
              <a:spLocks/>
            </p:cNvSpPr>
            <p:nvPr/>
          </p:nvSpPr>
          <p:spPr bwMode="auto">
            <a:xfrm>
              <a:off x="1715" y="1816"/>
              <a:ext cx="164" cy="165"/>
            </a:xfrm>
            <a:custGeom>
              <a:avLst/>
              <a:gdLst>
                <a:gd name="T0" fmla="*/ 130 w 206"/>
                <a:gd name="T1" fmla="*/ 62 h 205"/>
                <a:gd name="T2" fmla="*/ 129 w 206"/>
                <a:gd name="T3" fmla="*/ 53 h 205"/>
                <a:gd name="T4" fmla="*/ 127 w 206"/>
                <a:gd name="T5" fmla="*/ 45 h 205"/>
                <a:gd name="T6" fmla="*/ 123 w 206"/>
                <a:gd name="T7" fmla="*/ 36 h 205"/>
                <a:gd name="T8" fmla="*/ 119 w 206"/>
                <a:gd name="T9" fmla="*/ 29 h 205"/>
                <a:gd name="T10" fmla="*/ 114 w 206"/>
                <a:gd name="T11" fmla="*/ 22 h 205"/>
                <a:gd name="T12" fmla="*/ 107 w 206"/>
                <a:gd name="T13" fmla="*/ 16 h 205"/>
                <a:gd name="T14" fmla="*/ 101 w 206"/>
                <a:gd name="T15" fmla="*/ 11 h 205"/>
                <a:gd name="T16" fmla="*/ 94 w 206"/>
                <a:gd name="T17" fmla="*/ 6 h 205"/>
                <a:gd name="T18" fmla="*/ 86 w 206"/>
                <a:gd name="T19" fmla="*/ 4 h 205"/>
                <a:gd name="T20" fmla="*/ 77 w 206"/>
                <a:gd name="T21" fmla="*/ 2 h 205"/>
                <a:gd name="T22" fmla="*/ 68 w 206"/>
                <a:gd name="T23" fmla="*/ 1 h 205"/>
                <a:gd name="T24" fmla="*/ 61 w 206"/>
                <a:gd name="T25" fmla="*/ 1 h 205"/>
                <a:gd name="T26" fmla="*/ 52 w 206"/>
                <a:gd name="T27" fmla="*/ 2 h 205"/>
                <a:gd name="T28" fmla="*/ 44 w 206"/>
                <a:gd name="T29" fmla="*/ 4 h 205"/>
                <a:gd name="T30" fmla="*/ 36 w 206"/>
                <a:gd name="T31" fmla="*/ 6 h 205"/>
                <a:gd name="T32" fmla="*/ 29 w 206"/>
                <a:gd name="T33" fmla="*/ 11 h 205"/>
                <a:gd name="T34" fmla="*/ 21 w 206"/>
                <a:gd name="T35" fmla="*/ 16 h 205"/>
                <a:gd name="T36" fmla="*/ 16 w 206"/>
                <a:gd name="T37" fmla="*/ 22 h 205"/>
                <a:gd name="T38" fmla="*/ 10 w 206"/>
                <a:gd name="T39" fmla="*/ 29 h 205"/>
                <a:gd name="T40" fmla="*/ 6 w 206"/>
                <a:gd name="T41" fmla="*/ 36 h 205"/>
                <a:gd name="T42" fmla="*/ 3 w 206"/>
                <a:gd name="T43" fmla="*/ 45 h 205"/>
                <a:gd name="T44" fmla="*/ 0 w 206"/>
                <a:gd name="T45" fmla="*/ 53 h 205"/>
                <a:gd name="T46" fmla="*/ 0 w 206"/>
                <a:gd name="T47" fmla="*/ 62 h 205"/>
                <a:gd name="T48" fmla="*/ 0 w 206"/>
                <a:gd name="T49" fmla="*/ 70 h 205"/>
                <a:gd name="T50" fmla="*/ 0 w 206"/>
                <a:gd name="T51" fmla="*/ 79 h 205"/>
                <a:gd name="T52" fmla="*/ 3 w 206"/>
                <a:gd name="T53" fmla="*/ 87 h 205"/>
                <a:gd name="T54" fmla="*/ 6 w 206"/>
                <a:gd name="T55" fmla="*/ 95 h 205"/>
                <a:gd name="T56" fmla="*/ 10 w 206"/>
                <a:gd name="T57" fmla="*/ 102 h 205"/>
                <a:gd name="T58" fmla="*/ 16 w 206"/>
                <a:gd name="T59" fmla="*/ 109 h 205"/>
                <a:gd name="T60" fmla="*/ 21 w 206"/>
                <a:gd name="T61" fmla="*/ 115 h 205"/>
                <a:gd name="T62" fmla="*/ 29 w 206"/>
                <a:gd name="T63" fmla="*/ 121 h 205"/>
                <a:gd name="T64" fmla="*/ 36 w 206"/>
                <a:gd name="T65" fmla="*/ 125 h 205"/>
                <a:gd name="T66" fmla="*/ 44 w 206"/>
                <a:gd name="T67" fmla="*/ 128 h 205"/>
                <a:gd name="T68" fmla="*/ 52 w 206"/>
                <a:gd name="T69" fmla="*/ 131 h 205"/>
                <a:gd name="T70" fmla="*/ 61 w 206"/>
                <a:gd name="T71" fmla="*/ 132 h 205"/>
                <a:gd name="T72" fmla="*/ 68 w 206"/>
                <a:gd name="T73" fmla="*/ 132 h 205"/>
                <a:gd name="T74" fmla="*/ 77 w 206"/>
                <a:gd name="T75" fmla="*/ 131 h 205"/>
                <a:gd name="T76" fmla="*/ 86 w 206"/>
                <a:gd name="T77" fmla="*/ 128 h 205"/>
                <a:gd name="T78" fmla="*/ 94 w 206"/>
                <a:gd name="T79" fmla="*/ 125 h 205"/>
                <a:gd name="T80" fmla="*/ 101 w 206"/>
                <a:gd name="T81" fmla="*/ 121 h 205"/>
                <a:gd name="T82" fmla="*/ 107 w 206"/>
                <a:gd name="T83" fmla="*/ 115 h 205"/>
                <a:gd name="T84" fmla="*/ 114 w 206"/>
                <a:gd name="T85" fmla="*/ 109 h 205"/>
                <a:gd name="T86" fmla="*/ 119 w 206"/>
                <a:gd name="T87" fmla="*/ 102 h 205"/>
                <a:gd name="T88" fmla="*/ 123 w 206"/>
                <a:gd name="T89" fmla="*/ 95 h 205"/>
                <a:gd name="T90" fmla="*/ 127 w 206"/>
                <a:gd name="T91" fmla="*/ 87 h 205"/>
                <a:gd name="T92" fmla="*/ 129 w 206"/>
                <a:gd name="T93" fmla="*/ 79 h 205"/>
                <a:gd name="T94" fmla="*/ 130 w 206"/>
                <a:gd name="T95" fmla="*/ 7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6"/>
                <a:gd name="T145" fmla="*/ 0 h 205"/>
                <a:gd name="T146" fmla="*/ 206 w 206"/>
                <a:gd name="T147" fmla="*/ 205 h 2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6" h="205">
                  <a:moveTo>
                    <a:pt x="205" y="102"/>
                  </a:moveTo>
                  <a:lnTo>
                    <a:pt x="205" y="96"/>
                  </a:lnTo>
                  <a:lnTo>
                    <a:pt x="204" y="89"/>
                  </a:lnTo>
                  <a:lnTo>
                    <a:pt x="203" y="82"/>
                  </a:lnTo>
                  <a:lnTo>
                    <a:pt x="201" y="76"/>
                  </a:lnTo>
                  <a:lnTo>
                    <a:pt x="200" y="69"/>
                  </a:lnTo>
                  <a:lnTo>
                    <a:pt x="197" y="63"/>
                  </a:lnTo>
                  <a:lnTo>
                    <a:pt x="195" y="56"/>
                  </a:lnTo>
                  <a:lnTo>
                    <a:pt x="191" y="51"/>
                  </a:lnTo>
                  <a:lnTo>
                    <a:pt x="188" y="45"/>
                  </a:lnTo>
                  <a:lnTo>
                    <a:pt x="184" y="40"/>
                  </a:lnTo>
                  <a:lnTo>
                    <a:pt x="179" y="34"/>
                  </a:lnTo>
                  <a:lnTo>
                    <a:pt x="175" y="30"/>
                  </a:lnTo>
                  <a:lnTo>
                    <a:pt x="170" y="25"/>
                  </a:lnTo>
                  <a:lnTo>
                    <a:pt x="165" y="22"/>
                  </a:lnTo>
                  <a:lnTo>
                    <a:pt x="159" y="17"/>
                  </a:lnTo>
                  <a:lnTo>
                    <a:pt x="154" y="14"/>
                  </a:lnTo>
                  <a:lnTo>
                    <a:pt x="148" y="10"/>
                  </a:lnTo>
                  <a:lnTo>
                    <a:pt x="142" y="8"/>
                  </a:lnTo>
                  <a:lnTo>
                    <a:pt x="136" y="6"/>
                  </a:lnTo>
                  <a:lnTo>
                    <a:pt x="128" y="4"/>
                  </a:lnTo>
                  <a:lnTo>
                    <a:pt x="122" y="2"/>
                  </a:lnTo>
                  <a:lnTo>
                    <a:pt x="115" y="1"/>
                  </a:lnTo>
                  <a:lnTo>
                    <a:pt x="108" y="1"/>
                  </a:lnTo>
                  <a:lnTo>
                    <a:pt x="102" y="0"/>
                  </a:lnTo>
                  <a:lnTo>
                    <a:pt x="95" y="1"/>
                  </a:lnTo>
                  <a:lnTo>
                    <a:pt x="89" y="1"/>
                  </a:lnTo>
                  <a:lnTo>
                    <a:pt x="82" y="2"/>
                  </a:lnTo>
                  <a:lnTo>
                    <a:pt x="75" y="4"/>
                  </a:lnTo>
                  <a:lnTo>
                    <a:pt x="69" y="6"/>
                  </a:lnTo>
                  <a:lnTo>
                    <a:pt x="63" y="8"/>
                  </a:lnTo>
                  <a:lnTo>
                    <a:pt x="56" y="10"/>
                  </a:lnTo>
                  <a:lnTo>
                    <a:pt x="51" y="14"/>
                  </a:lnTo>
                  <a:lnTo>
                    <a:pt x="45" y="17"/>
                  </a:lnTo>
                  <a:lnTo>
                    <a:pt x="40" y="22"/>
                  </a:lnTo>
                  <a:lnTo>
                    <a:pt x="33" y="25"/>
                  </a:lnTo>
                  <a:lnTo>
                    <a:pt x="29" y="30"/>
                  </a:lnTo>
                  <a:lnTo>
                    <a:pt x="25" y="34"/>
                  </a:lnTo>
                  <a:lnTo>
                    <a:pt x="21" y="40"/>
                  </a:lnTo>
                  <a:lnTo>
                    <a:pt x="16" y="45"/>
                  </a:lnTo>
                  <a:lnTo>
                    <a:pt x="13" y="51"/>
                  </a:lnTo>
                  <a:lnTo>
                    <a:pt x="10" y="56"/>
                  </a:lnTo>
                  <a:lnTo>
                    <a:pt x="7" y="63"/>
                  </a:lnTo>
                  <a:lnTo>
                    <a:pt x="5" y="69"/>
                  </a:lnTo>
                  <a:lnTo>
                    <a:pt x="3" y="76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103"/>
                  </a:lnTo>
                  <a:lnTo>
                    <a:pt x="0" y="108"/>
                  </a:lnTo>
                  <a:lnTo>
                    <a:pt x="0" y="115"/>
                  </a:lnTo>
                  <a:lnTo>
                    <a:pt x="0" y="122"/>
                  </a:lnTo>
                  <a:lnTo>
                    <a:pt x="3" y="128"/>
                  </a:lnTo>
                  <a:lnTo>
                    <a:pt x="5" y="134"/>
                  </a:lnTo>
                  <a:lnTo>
                    <a:pt x="7" y="141"/>
                  </a:lnTo>
                  <a:lnTo>
                    <a:pt x="10" y="147"/>
                  </a:lnTo>
                  <a:lnTo>
                    <a:pt x="13" y="153"/>
                  </a:lnTo>
                  <a:lnTo>
                    <a:pt x="16" y="158"/>
                  </a:lnTo>
                  <a:lnTo>
                    <a:pt x="21" y="163"/>
                  </a:lnTo>
                  <a:lnTo>
                    <a:pt x="25" y="169"/>
                  </a:lnTo>
                  <a:lnTo>
                    <a:pt x="29" y="174"/>
                  </a:lnTo>
                  <a:lnTo>
                    <a:pt x="33" y="178"/>
                  </a:lnTo>
                  <a:lnTo>
                    <a:pt x="40" y="183"/>
                  </a:lnTo>
                  <a:lnTo>
                    <a:pt x="45" y="186"/>
                  </a:lnTo>
                  <a:lnTo>
                    <a:pt x="51" y="190"/>
                  </a:lnTo>
                  <a:lnTo>
                    <a:pt x="56" y="193"/>
                  </a:lnTo>
                  <a:lnTo>
                    <a:pt x="63" y="195"/>
                  </a:lnTo>
                  <a:lnTo>
                    <a:pt x="69" y="197"/>
                  </a:lnTo>
                  <a:lnTo>
                    <a:pt x="75" y="200"/>
                  </a:lnTo>
                  <a:lnTo>
                    <a:pt x="82" y="202"/>
                  </a:lnTo>
                  <a:lnTo>
                    <a:pt x="89" y="203"/>
                  </a:lnTo>
                  <a:lnTo>
                    <a:pt x="95" y="204"/>
                  </a:lnTo>
                  <a:lnTo>
                    <a:pt x="102" y="204"/>
                  </a:lnTo>
                  <a:lnTo>
                    <a:pt x="108" y="204"/>
                  </a:lnTo>
                  <a:lnTo>
                    <a:pt x="115" y="203"/>
                  </a:lnTo>
                  <a:lnTo>
                    <a:pt x="122" y="202"/>
                  </a:lnTo>
                  <a:lnTo>
                    <a:pt x="128" y="200"/>
                  </a:lnTo>
                  <a:lnTo>
                    <a:pt x="136" y="197"/>
                  </a:lnTo>
                  <a:lnTo>
                    <a:pt x="142" y="195"/>
                  </a:lnTo>
                  <a:lnTo>
                    <a:pt x="148" y="193"/>
                  </a:lnTo>
                  <a:lnTo>
                    <a:pt x="154" y="190"/>
                  </a:lnTo>
                  <a:lnTo>
                    <a:pt x="159" y="186"/>
                  </a:lnTo>
                  <a:lnTo>
                    <a:pt x="165" y="183"/>
                  </a:lnTo>
                  <a:lnTo>
                    <a:pt x="170" y="178"/>
                  </a:lnTo>
                  <a:lnTo>
                    <a:pt x="175" y="174"/>
                  </a:lnTo>
                  <a:lnTo>
                    <a:pt x="179" y="169"/>
                  </a:lnTo>
                  <a:lnTo>
                    <a:pt x="184" y="163"/>
                  </a:lnTo>
                  <a:lnTo>
                    <a:pt x="188" y="158"/>
                  </a:lnTo>
                  <a:lnTo>
                    <a:pt x="191" y="152"/>
                  </a:lnTo>
                  <a:lnTo>
                    <a:pt x="195" y="147"/>
                  </a:lnTo>
                  <a:lnTo>
                    <a:pt x="197" y="141"/>
                  </a:lnTo>
                  <a:lnTo>
                    <a:pt x="200" y="134"/>
                  </a:lnTo>
                  <a:lnTo>
                    <a:pt x="201" y="128"/>
                  </a:lnTo>
                  <a:lnTo>
                    <a:pt x="203" y="122"/>
                  </a:lnTo>
                  <a:lnTo>
                    <a:pt x="204" y="115"/>
                  </a:lnTo>
                  <a:lnTo>
                    <a:pt x="205" y="108"/>
                  </a:lnTo>
                  <a:lnTo>
                    <a:pt x="205" y="102"/>
                  </a:lnTo>
                </a:path>
              </a:pathLst>
            </a:custGeom>
            <a:solidFill>
              <a:srgbClr val="7E7E7E"/>
            </a:solidFill>
            <a:ln w="12700" cap="rnd" cmpd="sng">
              <a:solidFill>
                <a:srgbClr val="7E7E7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7" name="Freeform 69"/>
            <p:cNvSpPr>
              <a:spLocks/>
            </p:cNvSpPr>
            <p:nvPr/>
          </p:nvSpPr>
          <p:spPr bwMode="auto">
            <a:xfrm>
              <a:off x="1719" y="1816"/>
              <a:ext cx="160" cy="161"/>
            </a:xfrm>
            <a:custGeom>
              <a:avLst/>
              <a:gdLst>
                <a:gd name="T0" fmla="*/ 125 w 202"/>
                <a:gd name="T1" fmla="*/ 61 h 199"/>
                <a:gd name="T2" fmla="*/ 124 w 202"/>
                <a:gd name="T3" fmla="*/ 53 h 199"/>
                <a:gd name="T4" fmla="*/ 122 w 202"/>
                <a:gd name="T5" fmla="*/ 44 h 199"/>
                <a:gd name="T6" fmla="*/ 119 w 202"/>
                <a:gd name="T7" fmla="*/ 36 h 199"/>
                <a:gd name="T8" fmla="*/ 116 w 202"/>
                <a:gd name="T9" fmla="*/ 29 h 199"/>
                <a:gd name="T10" fmla="*/ 110 w 202"/>
                <a:gd name="T11" fmla="*/ 22 h 199"/>
                <a:gd name="T12" fmla="*/ 104 w 202"/>
                <a:gd name="T13" fmla="*/ 16 h 199"/>
                <a:gd name="T14" fmla="*/ 97 w 202"/>
                <a:gd name="T15" fmla="*/ 11 h 199"/>
                <a:gd name="T16" fmla="*/ 90 w 202"/>
                <a:gd name="T17" fmla="*/ 7 h 199"/>
                <a:gd name="T18" fmla="*/ 83 w 202"/>
                <a:gd name="T19" fmla="*/ 3 h 199"/>
                <a:gd name="T20" fmla="*/ 75 w 202"/>
                <a:gd name="T21" fmla="*/ 2 h 199"/>
                <a:gd name="T22" fmla="*/ 67 w 202"/>
                <a:gd name="T23" fmla="*/ 0 h 199"/>
                <a:gd name="T24" fmla="*/ 59 w 202"/>
                <a:gd name="T25" fmla="*/ 0 h 199"/>
                <a:gd name="T26" fmla="*/ 50 w 202"/>
                <a:gd name="T27" fmla="*/ 2 h 199"/>
                <a:gd name="T28" fmla="*/ 43 w 202"/>
                <a:gd name="T29" fmla="*/ 3 h 199"/>
                <a:gd name="T30" fmla="*/ 35 w 202"/>
                <a:gd name="T31" fmla="*/ 7 h 199"/>
                <a:gd name="T32" fmla="*/ 28 w 202"/>
                <a:gd name="T33" fmla="*/ 11 h 199"/>
                <a:gd name="T34" fmla="*/ 21 w 202"/>
                <a:gd name="T35" fmla="*/ 16 h 199"/>
                <a:gd name="T36" fmla="*/ 16 w 202"/>
                <a:gd name="T37" fmla="*/ 22 h 199"/>
                <a:gd name="T38" fmla="*/ 10 w 202"/>
                <a:gd name="T39" fmla="*/ 29 h 199"/>
                <a:gd name="T40" fmla="*/ 6 w 202"/>
                <a:gd name="T41" fmla="*/ 36 h 199"/>
                <a:gd name="T42" fmla="*/ 4 w 202"/>
                <a:gd name="T43" fmla="*/ 44 h 199"/>
                <a:gd name="T44" fmla="*/ 1 w 202"/>
                <a:gd name="T45" fmla="*/ 53 h 199"/>
                <a:gd name="T46" fmla="*/ 0 w 202"/>
                <a:gd name="T47" fmla="*/ 61 h 199"/>
                <a:gd name="T48" fmla="*/ 0 w 202"/>
                <a:gd name="T49" fmla="*/ 69 h 199"/>
                <a:gd name="T50" fmla="*/ 1 w 202"/>
                <a:gd name="T51" fmla="*/ 77 h 199"/>
                <a:gd name="T52" fmla="*/ 4 w 202"/>
                <a:gd name="T53" fmla="*/ 86 h 199"/>
                <a:gd name="T54" fmla="*/ 6 w 202"/>
                <a:gd name="T55" fmla="*/ 94 h 199"/>
                <a:gd name="T56" fmla="*/ 10 w 202"/>
                <a:gd name="T57" fmla="*/ 101 h 199"/>
                <a:gd name="T58" fmla="*/ 16 w 202"/>
                <a:gd name="T59" fmla="*/ 108 h 199"/>
                <a:gd name="T60" fmla="*/ 21 w 202"/>
                <a:gd name="T61" fmla="*/ 114 h 199"/>
                <a:gd name="T62" fmla="*/ 28 w 202"/>
                <a:gd name="T63" fmla="*/ 119 h 199"/>
                <a:gd name="T64" fmla="*/ 35 w 202"/>
                <a:gd name="T65" fmla="*/ 122 h 199"/>
                <a:gd name="T66" fmla="*/ 43 w 202"/>
                <a:gd name="T67" fmla="*/ 126 h 199"/>
                <a:gd name="T68" fmla="*/ 50 w 202"/>
                <a:gd name="T69" fmla="*/ 129 h 199"/>
                <a:gd name="T70" fmla="*/ 59 w 202"/>
                <a:gd name="T71" fmla="*/ 129 h 199"/>
                <a:gd name="T72" fmla="*/ 67 w 202"/>
                <a:gd name="T73" fmla="*/ 129 h 199"/>
                <a:gd name="T74" fmla="*/ 75 w 202"/>
                <a:gd name="T75" fmla="*/ 129 h 199"/>
                <a:gd name="T76" fmla="*/ 83 w 202"/>
                <a:gd name="T77" fmla="*/ 126 h 199"/>
                <a:gd name="T78" fmla="*/ 90 w 202"/>
                <a:gd name="T79" fmla="*/ 122 h 199"/>
                <a:gd name="T80" fmla="*/ 97 w 202"/>
                <a:gd name="T81" fmla="*/ 119 h 199"/>
                <a:gd name="T82" fmla="*/ 104 w 202"/>
                <a:gd name="T83" fmla="*/ 114 h 199"/>
                <a:gd name="T84" fmla="*/ 110 w 202"/>
                <a:gd name="T85" fmla="*/ 108 h 199"/>
                <a:gd name="T86" fmla="*/ 116 w 202"/>
                <a:gd name="T87" fmla="*/ 101 h 199"/>
                <a:gd name="T88" fmla="*/ 119 w 202"/>
                <a:gd name="T89" fmla="*/ 94 h 199"/>
                <a:gd name="T90" fmla="*/ 122 w 202"/>
                <a:gd name="T91" fmla="*/ 86 h 199"/>
                <a:gd name="T92" fmla="*/ 124 w 202"/>
                <a:gd name="T93" fmla="*/ 77 h 199"/>
                <a:gd name="T94" fmla="*/ 125 w 202"/>
                <a:gd name="T95" fmla="*/ 69 h 199"/>
                <a:gd name="T96" fmla="*/ 126 w 202"/>
                <a:gd name="T97" fmla="*/ 65 h 1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2"/>
                <a:gd name="T148" fmla="*/ 0 h 199"/>
                <a:gd name="T149" fmla="*/ 202 w 202"/>
                <a:gd name="T150" fmla="*/ 199 h 1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2" h="199">
                  <a:moveTo>
                    <a:pt x="201" y="99"/>
                  </a:moveTo>
                  <a:lnTo>
                    <a:pt x="200" y="93"/>
                  </a:lnTo>
                  <a:lnTo>
                    <a:pt x="199" y="86"/>
                  </a:lnTo>
                  <a:lnTo>
                    <a:pt x="198" y="80"/>
                  </a:lnTo>
                  <a:lnTo>
                    <a:pt x="196" y="73"/>
                  </a:lnTo>
                  <a:lnTo>
                    <a:pt x="195" y="68"/>
                  </a:lnTo>
                  <a:lnTo>
                    <a:pt x="193" y="61"/>
                  </a:lnTo>
                  <a:lnTo>
                    <a:pt x="190" y="55"/>
                  </a:lnTo>
                  <a:lnTo>
                    <a:pt x="186" y="50"/>
                  </a:lnTo>
                  <a:lnTo>
                    <a:pt x="184" y="44"/>
                  </a:lnTo>
                  <a:lnTo>
                    <a:pt x="180" y="39"/>
                  </a:lnTo>
                  <a:lnTo>
                    <a:pt x="175" y="33"/>
                  </a:lnTo>
                  <a:lnTo>
                    <a:pt x="171" y="30"/>
                  </a:lnTo>
                  <a:lnTo>
                    <a:pt x="166" y="25"/>
                  </a:lnTo>
                  <a:lnTo>
                    <a:pt x="161" y="21"/>
                  </a:lnTo>
                  <a:lnTo>
                    <a:pt x="155" y="16"/>
                  </a:lnTo>
                  <a:lnTo>
                    <a:pt x="150" y="14"/>
                  </a:lnTo>
                  <a:lnTo>
                    <a:pt x="144" y="11"/>
                  </a:lnTo>
                  <a:lnTo>
                    <a:pt x="138" y="8"/>
                  </a:lnTo>
                  <a:lnTo>
                    <a:pt x="133" y="5"/>
                  </a:lnTo>
                  <a:lnTo>
                    <a:pt x="126" y="4"/>
                  </a:lnTo>
                  <a:lnTo>
                    <a:pt x="120" y="2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101" y="0"/>
                  </a:lnTo>
                  <a:lnTo>
                    <a:pt x="94" y="0"/>
                  </a:lnTo>
                  <a:lnTo>
                    <a:pt x="87" y="1"/>
                  </a:lnTo>
                  <a:lnTo>
                    <a:pt x="80" y="2"/>
                  </a:lnTo>
                  <a:lnTo>
                    <a:pt x="74" y="4"/>
                  </a:lnTo>
                  <a:lnTo>
                    <a:pt x="68" y="5"/>
                  </a:lnTo>
                  <a:lnTo>
                    <a:pt x="61" y="8"/>
                  </a:lnTo>
                  <a:lnTo>
                    <a:pt x="55" y="11"/>
                  </a:lnTo>
                  <a:lnTo>
                    <a:pt x="49" y="14"/>
                  </a:lnTo>
                  <a:lnTo>
                    <a:pt x="44" y="16"/>
                  </a:lnTo>
                  <a:lnTo>
                    <a:pt x="38" y="21"/>
                  </a:lnTo>
                  <a:lnTo>
                    <a:pt x="34" y="25"/>
                  </a:lnTo>
                  <a:lnTo>
                    <a:pt x="29" y="30"/>
                  </a:lnTo>
                  <a:lnTo>
                    <a:pt x="25" y="33"/>
                  </a:lnTo>
                  <a:lnTo>
                    <a:pt x="21" y="39"/>
                  </a:lnTo>
                  <a:lnTo>
                    <a:pt x="17" y="44"/>
                  </a:lnTo>
                  <a:lnTo>
                    <a:pt x="13" y="50"/>
                  </a:lnTo>
                  <a:lnTo>
                    <a:pt x="10" y="55"/>
                  </a:lnTo>
                  <a:lnTo>
                    <a:pt x="7" y="61"/>
                  </a:lnTo>
                  <a:lnTo>
                    <a:pt x="6" y="68"/>
                  </a:lnTo>
                  <a:lnTo>
                    <a:pt x="4" y="73"/>
                  </a:lnTo>
                  <a:lnTo>
                    <a:pt x="1" y="80"/>
                  </a:lnTo>
                  <a:lnTo>
                    <a:pt x="0" y="86"/>
                  </a:lnTo>
                  <a:lnTo>
                    <a:pt x="0" y="93"/>
                  </a:lnTo>
                  <a:lnTo>
                    <a:pt x="0" y="99"/>
                  </a:lnTo>
                  <a:lnTo>
                    <a:pt x="0" y="105"/>
                  </a:lnTo>
                  <a:lnTo>
                    <a:pt x="0" y="112"/>
                  </a:lnTo>
                  <a:lnTo>
                    <a:pt x="1" y="118"/>
                  </a:lnTo>
                  <a:lnTo>
                    <a:pt x="4" y="125"/>
                  </a:lnTo>
                  <a:lnTo>
                    <a:pt x="6" y="131"/>
                  </a:lnTo>
                  <a:lnTo>
                    <a:pt x="7" y="137"/>
                  </a:lnTo>
                  <a:lnTo>
                    <a:pt x="10" y="143"/>
                  </a:lnTo>
                  <a:lnTo>
                    <a:pt x="13" y="149"/>
                  </a:lnTo>
                  <a:lnTo>
                    <a:pt x="17" y="154"/>
                  </a:lnTo>
                  <a:lnTo>
                    <a:pt x="21" y="159"/>
                  </a:lnTo>
                  <a:lnTo>
                    <a:pt x="25" y="165"/>
                  </a:lnTo>
                  <a:lnTo>
                    <a:pt x="29" y="169"/>
                  </a:lnTo>
                  <a:lnTo>
                    <a:pt x="34" y="174"/>
                  </a:lnTo>
                  <a:lnTo>
                    <a:pt x="38" y="177"/>
                  </a:lnTo>
                  <a:lnTo>
                    <a:pt x="44" y="182"/>
                  </a:lnTo>
                  <a:lnTo>
                    <a:pt x="49" y="185"/>
                  </a:lnTo>
                  <a:lnTo>
                    <a:pt x="55" y="187"/>
                  </a:lnTo>
                  <a:lnTo>
                    <a:pt x="61" y="191"/>
                  </a:lnTo>
                  <a:lnTo>
                    <a:pt x="68" y="193"/>
                  </a:lnTo>
                  <a:lnTo>
                    <a:pt x="74" y="194"/>
                  </a:lnTo>
                  <a:lnTo>
                    <a:pt x="80" y="196"/>
                  </a:lnTo>
                  <a:lnTo>
                    <a:pt x="87" y="197"/>
                  </a:lnTo>
                  <a:lnTo>
                    <a:pt x="94" y="198"/>
                  </a:lnTo>
                  <a:lnTo>
                    <a:pt x="101" y="198"/>
                  </a:lnTo>
                  <a:lnTo>
                    <a:pt x="106" y="198"/>
                  </a:lnTo>
                  <a:lnTo>
                    <a:pt x="112" y="197"/>
                  </a:lnTo>
                  <a:lnTo>
                    <a:pt x="120" y="196"/>
                  </a:lnTo>
                  <a:lnTo>
                    <a:pt x="126" y="194"/>
                  </a:lnTo>
                  <a:lnTo>
                    <a:pt x="133" y="193"/>
                  </a:lnTo>
                  <a:lnTo>
                    <a:pt x="138" y="191"/>
                  </a:lnTo>
                  <a:lnTo>
                    <a:pt x="144" y="187"/>
                  </a:lnTo>
                  <a:lnTo>
                    <a:pt x="150" y="185"/>
                  </a:lnTo>
                  <a:lnTo>
                    <a:pt x="155" y="182"/>
                  </a:lnTo>
                  <a:lnTo>
                    <a:pt x="161" y="177"/>
                  </a:lnTo>
                  <a:lnTo>
                    <a:pt x="166" y="174"/>
                  </a:lnTo>
                  <a:lnTo>
                    <a:pt x="171" y="169"/>
                  </a:lnTo>
                  <a:lnTo>
                    <a:pt x="175" y="165"/>
                  </a:lnTo>
                  <a:lnTo>
                    <a:pt x="180" y="159"/>
                  </a:lnTo>
                  <a:lnTo>
                    <a:pt x="184" y="154"/>
                  </a:lnTo>
                  <a:lnTo>
                    <a:pt x="186" y="148"/>
                  </a:lnTo>
                  <a:lnTo>
                    <a:pt x="190" y="143"/>
                  </a:lnTo>
                  <a:lnTo>
                    <a:pt x="193" y="137"/>
                  </a:lnTo>
                  <a:lnTo>
                    <a:pt x="195" y="131"/>
                  </a:lnTo>
                  <a:lnTo>
                    <a:pt x="196" y="125"/>
                  </a:lnTo>
                  <a:lnTo>
                    <a:pt x="198" y="118"/>
                  </a:lnTo>
                  <a:lnTo>
                    <a:pt x="199" y="112"/>
                  </a:lnTo>
                  <a:lnTo>
                    <a:pt x="200" y="105"/>
                  </a:lnTo>
                  <a:lnTo>
                    <a:pt x="200" y="99"/>
                  </a:lnTo>
                  <a:lnTo>
                    <a:pt x="201" y="99"/>
                  </a:lnTo>
                </a:path>
              </a:pathLst>
            </a:custGeom>
            <a:solidFill>
              <a:srgbClr val="707070"/>
            </a:solidFill>
            <a:ln w="12700" cap="rnd" cmpd="sng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8" name="Freeform 70"/>
            <p:cNvSpPr>
              <a:spLocks/>
            </p:cNvSpPr>
            <p:nvPr/>
          </p:nvSpPr>
          <p:spPr bwMode="auto">
            <a:xfrm>
              <a:off x="1722" y="1818"/>
              <a:ext cx="155" cy="156"/>
            </a:xfrm>
            <a:custGeom>
              <a:avLst/>
              <a:gdLst>
                <a:gd name="T0" fmla="*/ 122 w 195"/>
                <a:gd name="T1" fmla="*/ 60 h 193"/>
                <a:gd name="T2" fmla="*/ 122 w 195"/>
                <a:gd name="T3" fmla="*/ 51 h 193"/>
                <a:gd name="T4" fmla="*/ 119 w 195"/>
                <a:gd name="T5" fmla="*/ 43 h 193"/>
                <a:gd name="T6" fmla="*/ 116 w 195"/>
                <a:gd name="T7" fmla="*/ 35 h 193"/>
                <a:gd name="T8" fmla="*/ 112 w 195"/>
                <a:gd name="T9" fmla="*/ 28 h 193"/>
                <a:gd name="T10" fmla="*/ 108 w 195"/>
                <a:gd name="T11" fmla="*/ 21 h 193"/>
                <a:gd name="T12" fmla="*/ 102 w 195"/>
                <a:gd name="T13" fmla="*/ 15 h 193"/>
                <a:gd name="T14" fmla="*/ 95 w 195"/>
                <a:gd name="T15" fmla="*/ 11 h 193"/>
                <a:gd name="T16" fmla="*/ 88 w 195"/>
                <a:gd name="T17" fmla="*/ 7 h 193"/>
                <a:gd name="T18" fmla="*/ 82 w 195"/>
                <a:gd name="T19" fmla="*/ 4 h 193"/>
                <a:gd name="T20" fmla="*/ 73 w 195"/>
                <a:gd name="T21" fmla="*/ 2 h 193"/>
                <a:gd name="T22" fmla="*/ 65 w 195"/>
                <a:gd name="T23" fmla="*/ 1 h 193"/>
                <a:gd name="T24" fmla="*/ 57 w 195"/>
                <a:gd name="T25" fmla="*/ 1 h 193"/>
                <a:gd name="T26" fmla="*/ 48 w 195"/>
                <a:gd name="T27" fmla="*/ 2 h 193"/>
                <a:gd name="T28" fmla="*/ 41 w 195"/>
                <a:gd name="T29" fmla="*/ 4 h 193"/>
                <a:gd name="T30" fmla="*/ 34 w 195"/>
                <a:gd name="T31" fmla="*/ 7 h 193"/>
                <a:gd name="T32" fmla="*/ 27 w 195"/>
                <a:gd name="T33" fmla="*/ 11 h 193"/>
                <a:gd name="T34" fmla="*/ 21 w 195"/>
                <a:gd name="T35" fmla="*/ 15 h 193"/>
                <a:gd name="T36" fmla="*/ 15 w 195"/>
                <a:gd name="T37" fmla="*/ 21 h 193"/>
                <a:gd name="T38" fmla="*/ 10 w 195"/>
                <a:gd name="T39" fmla="*/ 28 h 193"/>
                <a:gd name="T40" fmla="*/ 6 w 195"/>
                <a:gd name="T41" fmla="*/ 35 h 193"/>
                <a:gd name="T42" fmla="*/ 2 w 195"/>
                <a:gd name="T43" fmla="*/ 43 h 193"/>
                <a:gd name="T44" fmla="*/ 1 w 195"/>
                <a:gd name="T45" fmla="*/ 51 h 193"/>
                <a:gd name="T46" fmla="*/ 0 w 195"/>
                <a:gd name="T47" fmla="*/ 60 h 193"/>
                <a:gd name="T48" fmla="*/ 0 w 195"/>
                <a:gd name="T49" fmla="*/ 66 h 193"/>
                <a:gd name="T50" fmla="*/ 1 w 195"/>
                <a:gd name="T51" fmla="*/ 75 h 193"/>
                <a:gd name="T52" fmla="*/ 2 w 195"/>
                <a:gd name="T53" fmla="*/ 83 h 193"/>
                <a:gd name="T54" fmla="*/ 6 w 195"/>
                <a:gd name="T55" fmla="*/ 91 h 193"/>
                <a:gd name="T56" fmla="*/ 10 w 195"/>
                <a:gd name="T57" fmla="*/ 98 h 193"/>
                <a:gd name="T58" fmla="*/ 15 w 195"/>
                <a:gd name="T59" fmla="*/ 104 h 193"/>
                <a:gd name="T60" fmla="*/ 21 w 195"/>
                <a:gd name="T61" fmla="*/ 110 h 193"/>
                <a:gd name="T62" fmla="*/ 27 w 195"/>
                <a:gd name="T63" fmla="*/ 114 h 193"/>
                <a:gd name="T64" fmla="*/ 34 w 195"/>
                <a:gd name="T65" fmla="*/ 120 h 193"/>
                <a:gd name="T66" fmla="*/ 41 w 195"/>
                <a:gd name="T67" fmla="*/ 122 h 193"/>
                <a:gd name="T68" fmla="*/ 48 w 195"/>
                <a:gd name="T69" fmla="*/ 124 h 193"/>
                <a:gd name="T70" fmla="*/ 57 w 195"/>
                <a:gd name="T71" fmla="*/ 125 h 193"/>
                <a:gd name="T72" fmla="*/ 65 w 195"/>
                <a:gd name="T73" fmla="*/ 125 h 193"/>
                <a:gd name="T74" fmla="*/ 73 w 195"/>
                <a:gd name="T75" fmla="*/ 124 h 193"/>
                <a:gd name="T76" fmla="*/ 82 w 195"/>
                <a:gd name="T77" fmla="*/ 122 h 193"/>
                <a:gd name="T78" fmla="*/ 88 w 195"/>
                <a:gd name="T79" fmla="*/ 120 h 193"/>
                <a:gd name="T80" fmla="*/ 95 w 195"/>
                <a:gd name="T81" fmla="*/ 114 h 193"/>
                <a:gd name="T82" fmla="*/ 102 w 195"/>
                <a:gd name="T83" fmla="*/ 110 h 193"/>
                <a:gd name="T84" fmla="*/ 108 w 195"/>
                <a:gd name="T85" fmla="*/ 104 h 193"/>
                <a:gd name="T86" fmla="*/ 112 w 195"/>
                <a:gd name="T87" fmla="*/ 98 h 193"/>
                <a:gd name="T88" fmla="*/ 116 w 195"/>
                <a:gd name="T89" fmla="*/ 91 h 193"/>
                <a:gd name="T90" fmla="*/ 119 w 195"/>
                <a:gd name="T91" fmla="*/ 83 h 193"/>
                <a:gd name="T92" fmla="*/ 122 w 195"/>
                <a:gd name="T93" fmla="*/ 75 h 193"/>
                <a:gd name="T94" fmla="*/ 122 w 195"/>
                <a:gd name="T95" fmla="*/ 66 h 193"/>
                <a:gd name="T96" fmla="*/ 122 w 195"/>
                <a:gd name="T97" fmla="*/ 62 h 1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5"/>
                <a:gd name="T148" fmla="*/ 0 h 193"/>
                <a:gd name="T149" fmla="*/ 195 w 195"/>
                <a:gd name="T150" fmla="*/ 193 h 19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5" h="193">
                  <a:moveTo>
                    <a:pt x="194" y="95"/>
                  </a:moveTo>
                  <a:lnTo>
                    <a:pt x="193" y="91"/>
                  </a:lnTo>
                  <a:lnTo>
                    <a:pt x="193" y="84"/>
                  </a:lnTo>
                  <a:lnTo>
                    <a:pt x="192" y="78"/>
                  </a:lnTo>
                  <a:lnTo>
                    <a:pt x="191" y="71"/>
                  </a:lnTo>
                  <a:lnTo>
                    <a:pt x="189" y="66"/>
                  </a:lnTo>
                  <a:lnTo>
                    <a:pt x="187" y="59"/>
                  </a:lnTo>
                  <a:lnTo>
                    <a:pt x="184" y="53"/>
                  </a:lnTo>
                  <a:lnTo>
                    <a:pt x="181" y="48"/>
                  </a:lnTo>
                  <a:lnTo>
                    <a:pt x="178" y="43"/>
                  </a:lnTo>
                  <a:lnTo>
                    <a:pt x="174" y="38"/>
                  </a:lnTo>
                  <a:lnTo>
                    <a:pt x="171" y="32"/>
                  </a:lnTo>
                  <a:lnTo>
                    <a:pt x="166" y="28"/>
                  </a:lnTo>
                  <a:lnTo>
                    <a:pt x="161" y="24"/>
                  </a:lnTo>
                  <a:lnTo>
                    <a:pt x="156" y="20"/>
                  </a:lnTo>
                  <a:lnTo>
                    <a:pt x="150" y="16"/>
                  </a:lnTo>
                  <a:lnTo>
                    <a:pt x="145" y="13"/>
                  </a:lnTo>
                  <a:lnTo>
                    <a:pt x="140" y="11"/>
                  </a:lnTo>
                  <a:lnTo>
                    <a:pt x="134" y="7"/>
                  </a:lnTo>
                  <a:lnTo>
                    <a:pt x="129" y="6"/>
                  </a:lnTo>
                  <a:lnTo>
                    <a:pt x="122" y="3"/>
                  </a:lnTo>
                  <a:lnTo>
                    <a:pt x="116" y="2"/>
                  </a:lnTo>
                  <a:lnTo>
                    <a:pt x="109" y="2"/>
                  </a:lnTo>
                  <a:lnTo>
                    <a:pt x="103" y="1"/>
                  </a:lnTo>
                  <a:lnTo>
                    <a:pt x="97" y="0"/>
                  </a:lnTo>
                  <a:lnTo>
                    <a:pt x="90" y="1"/>
                  </a:lnTo>
                  <a:lnTo>
                    <a:pt x="85" y="2"/>
                  </a:lnTo>
                  <a:lnTo>
                    <a:pt x="77" y="2"/>
                  </a:lnTo>
                  <a:lnTo>
                    <a:pt x="72" y="3"/>
                  </a:lnTo>
                  <a:lnTo>
                    <a:pt x="66" y="6"/>
                  </a:lnTo>
                  <a:lnTo>
                    <a:pt x="60" y="7"/>
                  </a:lnTo>
                  <a:lnTo>
                    <a:pt x="54" y="11"/>
                  </a:lnTo>
                  <a:lnTo>
                    <a:pt x="47" y="13"/>
                  </a:lnTo>
                  <a:lnTo>
                    <a:pt x="43" y="16"/>
                  </a:lnTo>
                  <a:lnTo>
                    <a:pt x="38" y="20"/>
                  </a:lnTo>
                  <a:lnTo>
                    <a:pt x="33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0" y="38"/>
                  </a:lnTo>
                  <a:lnTo>
                    <a:pt x="16" y="43"/>
                  </a:lnTo>
                  <a:lnTo>
                    <a:pt x="13" y="48"/>
                  </a:lnTo>
                  <a:lnTo>
                    <a:pt x="9" y="53"/>
                  </a:lnTo>
                  <a:lnTo>
                    <a:pt x="7" y="59"/>
                  </a:lnTo>
                  <a:lnTo>
                    <a:pt x="4" y="66"/>
                  </a:lnTo>
                  <a:lnTo>
                    <a:pt x="3" y="71"/>
                  </a:lnTo>
                  <a:lnTo>
                    <a:pt x="1" y="78"/>
                  </a:lnTo>
                  <a:lnTo>
                    <a:pt x="0" y="84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1" y="115"/>
                  </a:lnTo>
                  <a:lnTo>
                    <a:pt x="3" y="120"/>
                  </a:lnTo>
                  <a:lnTo>
                    <a:pt x="4" y="127"/>
                  </a:lnTo>
                  <a:lnTo>
                    <a:pt x="7" y="133"/>
                  </a:lnTo>
                  <a:lnTo>
                    <a:pt x="9" y="138"/>
                  </a:lnTo>
                  <a:lnTo>
                    <a:pt x="13" y="145"/>
                  </a:lnTo>
                  <a:lnTo>
                    <a:pt x="16" y="150"/>
                  </a:lnTo>
                  <a:lnTo>
                    <a:pt x="20" y="155"/>
                  </a:lnTo>
                  <a:lnTo>
                    <a:pt x="24" y="159"/>
                  </a:lnTo>
                  <a:lnTo>
                    <a:pt x="28" y="164"/>
                  </a:lnTo>
                  <a:lnTo>
                    <a:pt x="33" y="168"/>
                  </a:lnTo>
                  <a:lnTo>
                    <a:pt x="38" y="172"/>
                  </a:lnTo>
                  <a:lnTo>
                    <a:pt x="43" y="175"/>
                  </a:lnTo>
                  <a:lnTo>
                    <a:pt x="47" y="180"/>
                  </a:lnTo>
                  <a:lnTo>
                    <a:pt x="54" y="183"/>
                  </a:lnTo>
                  <a:lnTo>
                    <a:pt x="60" y="184"/>
                  </a:lnTo>
                  <a:lnTo>
                    <a:pt x="66" y="187"/>
                  </a:lnTo>
                  <a:lnTo>
                    <a:pt x="72" y="189"/>
                  </a:lnTo>
                  <a:lnTo>
                    <a:pt x="77" y="191"/>
                  </a:lnTo>
                  <a:lnTo>
                    <a:pt x="85" y="192"/>
                  </a:lnTo>
                  <a:lnTo>
                    <a:pt x="90" y="192"/>
                  </a:lnTo>
                  <a:lnTo>
                    <a:pt x="97" y="192"/>
                  </a:lnTo>
                  <a:lnTo>
                    <a:pt x="103" y="192"/>
                  </a:lnTo>
                  <a:lnTo>
                    <a:pt x="109" y="192"/>
                  </a:lnTo>
                  <a:lnTo>
                    <a:pt x="116" y="191"/>
                  </a:lnTo>
                  <a:lnTo>
                    <a:pt x="122" y="189"/>
                  </a:lnTo>
                  <a:lnTo>
                    <a:pt x="129" y="187"/>
                  </a:lnTo>
                  <a:lnTo>
                    <a:pt x="134" y="184"/>
                  </a:lnTo>
                  <a:lnTo>
                    <a:pt x="140" y="183"/>
                  </a:lnTo>
                  <a:lnTo>
                    <a:pt x="145" y="180"/>
                  </a:lnTo>
                  <a:lnTo>
                    <a:pt x="150" y="175"/>
                  </a:lnTo>
                  <a:lnTo>
                    <a:pt x="156" y="172"/>
                  </a:lnTo>
                  <a:lnTo>
                    <a:pt x="161" y="168"/>
                  </a:lnTo>
                  <a:lnTo>
                    <a:pt x="166" y="164"/>
                  </a:lnTo>
                  <a:lnTo>
                    <a:pt x="171" y="159"/>
                  </a:lnTo>
                  <a:lnTo>
                    <a:pt x="174" y="155"/>
                  </a:lnTo>
                  <a:lnTo>
                    <a:pt x="178" y="150"/>
                  </a:lnTo>
                  <a:lnTo>
                    <a:pt x="181" y="144"/>
                  </a:lnTo>
                  <a:lnTo>
                    <a:pt x="184" y="138"/>
                  </a:lnTo>
                  <a:lnTo>
                    <a:pt x="187" y="133"/>
                  </a:lnTo>
                  <a:lnTo>
                    <a:pt x="189" y="127"/>
                  </a:lnTo>
                  <a:lnTo>
                    <a:pt x="191" y="120"/>
                  </a:lnTo>
                  <a:lnTo>
                    <a:pt x="192" y="115"/>
                  </a:lnTo>
                  <a:lnTo>
                    <a:pt x="193" y="108"/>
                  </a:lnTo>
                  <a:lnTo>
                    <a:pt x="193" y="102"/>
                  </a:lnTo>
                  <a:lnTo>
                    <a:pt x="193" y="95"/>
                  </a:lnTo>
                  <a:lnTo>
                    <a:pt x="194" y="95"/>
                  </a:lnTo>
                </a:path>
              </a:pathLst>
            </a:custGeom>
            <a:solidFill>
              <a:srgbClr val="636363"/>
            </a:solidFill>
            <a:ln w="12700" cap="rnd" cmpd="sng">
              <a:solidFill>
                <a:srgbClr val="63636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899" name="Freeform 71"/>
            <p:cNvSpPr>
              <a:spLocks/>
            </p:cNvSpPr>
            <p:nvPr/>
          </p:nvSpPr>
          <p:spPr bwMode="auto">
            <a:xfrm>
              <a:off x="1725" y="1820"/>
              <a:ext cx="151" cy="151"/>
            </a:xfrm>
            <a:custGeom>
              <a:avLst/>
              <a:gdLst>
                <a:gd name="T0" fmla="*/ 118 w 190"/>
                <a:gd name="T1" fmla="*/ 57 h 187"/>
                <a:gd name="T2" fmla="*/ 118 w 190"/>
                <a:gd name="T3" fmla="*/ 48 h 187"/>
                <a:gd name="T4" fmla="*/ 116 w 190"/>
                <a:gd name="T5" fmla="*/ 42 h 187"/>
                <a:gd name="T6" fmla="*/ 113 w 190"/>
                <a:gd name="T7" fmla="*/ 33 h 187"/>
                <a:gd name="T8" fmla="*/ 109 w 190"/>
                <a:gd name="T9" fmla="*/ 27 h 187"/>
                <a:gd name="T10" fmla="*/ 105 w 190"/>
                <a:gd name="T11" fmla="*/ 20 h 187"/>
                <a:gd name="T12" fmla="*/ 99 w 190"/>
                <a:gd name="T13" fmla="*/ 15 h 187"/>
                <a:gd name="T14" fmla="*/ 92 w 190"/>
                <a:gd name="T15" fmla="*/ 10 h 187"/>
                <a:gd name="T16" fmla="*/ 86 w 190"/>
                <a:gd name="T17" fmla="*/ 6 h 187"/>
                <a:gd name="T18" fmla="*/ 79 w 190"/>
                <a:gd name="T19" fmla="*/ 2 h 187"/>
                <a:gd name="T20" fmla="*/ 72 w 190"/>
                <a:gd name="T21" fmla="*/ 1 h 187"/>
                <a:gd name="T22" fmla="*/ 63 w 190"/>
                <a:gd name="T23" fmla="*/ 0 h 187"/>
                <a:gd name="T24" fmla="*/ 56 w 190"/>
                <a:gd name="T25" fmla="*/ 0 h 187"/>
                <a:gd name="T26" fmla="*/ 48 w 190"/>
                <a:gd name="T27" fmla="*/ 1 h 187"/>
                <a:gd name="T28" fmla="*/ 41 w 190"/>
                <a:gd name="T29" fmla="*/ 2 h 187"/>
                <a:gd name="T30" fmla="*/ 33 w 190"/>
                <a:gd name="T31" fmla="*/ 6 h 187"/>
                <a:gd name="T32" fmla="*/ 26 w 190"/>
                <a:gd name="T33" fmla="*/ 10 h 187"/>
                <a:gd name="T34" fmla="*/ 20 w 190"/>
                <a:gd name="T35" fmla="*/ 15 h 187"/>
                <a:gd name="T36" fmla="*/ 14 w 190"/>
                <a:gd name="T37" fmla="*/ 20 h 187"/>
                <a:gd name="T38" fmla="*/ 10 w 190"/>
                <a:gd name="T39" fmla="*/ 27 h 187"/>
                <a:gd name="T40" fmla="*/ 6 w 190"/>
                <a:gd name="T41" fmla="*/ 33 h 187"/>
                <a:gd name="T42" fmla="*/ 3 w 190"/>
                <a:gd name="T43" fmla="*/ 42 h 187"/>
                <a:gd name="T44" fmla="*/ 1 w 190"/>
                <a:gd name="T45" fmla="*/ 48 h 187"/>
                <a:gd name="T46" fmla="*/ 0 w 190"/>
                <a:gd name="T47" fmla="*/ 57 h 187"/>
                <a:gd name="T48" fmla="*/ 0 w 190"/>
                <a:gd name="T49" fmla="*/ 65 h 187"/>
                <a:gd name="T50" fmla="*/ 1 w 190"/>
                <a:gd name="T51" fmla="*/ 72 h 187"/>
                <a:gd name="T52" fmla="*/ 3 w 190"/>
                <a:gd name="T53" fmla="*/ 80 h 187"/>
                <a:gd name="T54" fmla="*/ 6 w 190"/>
                <a:gd name="T55" fmla="*/ 87 h 187"/>
                <a:gd name="T56" fmla="*/ 10 w 190"/>
                <a:gd name="T57" fmla="*/ 94 h 187"/>
                <a:gd name="T58" fmla="*/ 14 w 190"/>
                <a:gd name="T59" fmla="*/ 100 h 187"/>
                <a:gd name="T60" fmla="*/ 20 w 190"/>
                <a:gd name="T61" fmla="*/ 107 h 187"/>
                <a:gd name="T62" fmla="*/ 26 w 190"/>
                <a:gd name="T63" fmla="*/ 111 h 187"/>
                <a:gd name="T64" fmla="*/ 33 w 190"/>
                <a:gd name="T65" fmla="*/ 115 h 187"/>
                <a:gd name="T66" fmla="*/ 41 w 190"/>
                <a:gd name="T67" fmla="*/ 118 h 187"/>
                <a:gd name="T68" fmla="*/ 48 w 190"/>
                <a:gd name="T69" fmla="*/ 120 h 187"/>
                <a:gd name="T70" fmla="*/ 56 w 190"/>
                <a:gd name="T71" fmla="*/ 121 h 187"/>
                <a:gd name="T72" fmla="*/ 63 w 190"/>
                <a:gd name="T73" fmla="*/ 121 h 187"/>
                <a:gd name="T74" fmla="*/ 72 w 190"/>
                <a:gd name="T75" fmla="*/ 120 h 187"/>
                <a:gd name="T76" fmla="*/ 79 w 190"/>
                <a:gd name="T77" fmla="*/ 118 h 187"/>
                <a:gd name="T78" fmla="*/ 86 w 190"/>
                <a:gd name="T79" fmla="*/ 115 h 187"/>
                <a:gd name="T80" fmla="*/ 92 w 190"/>
                <a:gd name="T81" fmla="*/ 111 h 187"/>
                <a:gd name="T82" fmla="*/ 99 w 190"/>
                <a:gd name="T83" fmla="*/ 107 h 187"/>
                <a:gd name="T84" fmla="*/ 105 w 190"/>
                <a:gd name="T85" fmla="*/ 100 h 187"/>
                <a:gd name="T86" fmla="*/ 109 w 190"/>
                <a:gd name="T87" fmla="*/ 94 h 187"/>
                <a:gd name="T88" fmla="*/ 113 w 190"/>
                <a:gd name="T89" fmla="*/ 87 h 187"/>
                <a:gd name="T90" fmla="*/ 116 w 190"/>
                <a:gd name="T91" fmla="*/ 80 h 187"/>
                <a:gd name="T92" fmla="*/ 118 w 190"/>
                <a:gd name="T93" fmla="*/ 72 h 187"/>
                <a:gd name="T94" fmla="*/ 118 w 190"/>
                <a:gd name="T95" fmla="*/ 65 h 187"/>
                <a:gd name="T96" fmla="*/ 119 w 190"/>
                <a:gd name="T97" fmla="*/ 60 h 1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0"/>
                <a:gd name="T148" fmla="*/ 0 h 187"/>
                <a:gd name="T149" fmla="*/ 190 w 190"/>
                <a:gd name="T150" fmla="*/ 187 h 18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0" h="187">
                  <a:moveTo>
                    <a:pt x="189" y="92"/>
                  </a:moveTo>
                  <a:lnTo>
                    <a:pt x="188" y="87"/>
                  </a:lnTo>
                  <a:lnTo>
                    <a:pt x="188" y="81"/>
                  </a:lnTo>
                  <a:lnTo>
                    <a:pt x="188" y="74"/>
                  </a:lnTo>
                  <a:lnTo>
                    <a:pt x="185" y="68"/>
                  </a:lnTo>
                  <a:lnTo>
                    <a:pt x="184" y="64"/>
                  </a:lnTo>
                  <a:lnTo>
                    <a:pt x="181" y="56"/>
                  </a:lnTo>
                  <a:lnTo>
                    <a:pt x="179" y="51"/>
                  </a:lnTo>
                  <a:lnTo>
                    <a:pt x="176" y="46"/>
                  </a:lnTo>
                  <a:lnTo>
                    <a:pt x="173" y="41"/>
                  </a:lnTo>
                  <a:lnTo>
                    <a:pt x="169" y="36"/>
                  </a:lnTo>
                  <a:lnTo>
                    <a:pt x="166" y="31"/>
                  </a:lnTo>
                  <a:lnTo>
                    <a:pt x="161" y="27"/>
                  </a:lnTo>
                  <a:lnTo>
                    <a:pt x="156" y="22"/>
                  </a:lnTo>
                  <a:lnTo>
                    <a:pt x="152" y="19"/>
                  </a:lnTo>
                  <a:lnTo>
                    <a:pt x="146" y="15"/>
                  </a:lnTo>
                  <a:lnTo>
                    <a:pt x="142" y="12"/>
                  </a:lnTo>
                  <a:lnTo>
                    <a:pt x="136" y="9"/>
                  </a:lnTo>
                  <a:lnTo>
                    <a:pt x="131" y="7"/>
                  </a:lnTo>
                  <a:lnTo>
                    <a:pt x="125" y="4"/>
                  </a:lnTo>
                  <a:lnTo>
                    <a:pt x="119" y="3"/>
                  </a:lnTo>
                  <a:lnTo>
                    <a:pt x="113" y="1"/>
                  </a:lnTo>
                  <a:lnTo>
                    <a:pt x="107" y="1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82" y="1"/>
                  </a:lnTo>
                  <a:lnTo>
                    <a:pt x="76" y="1"/>
                  </a:lnTo>
                  <a:lnTo>
                    <a:pt x="70" y="3"/>
                  </a:lnTo>
                  <a:lnTo>
                    <a:pt x="64" y="4"/>
                  </a:lnTo>
                  <a:lnTo>
                    <a:pt x="58" y="7"/>
                  </a:lnTo>
                  <a:lnTo>
                    <a:pt x="52" y="9"/>
                  </a:lnTo>
                  <a:lnTo>
                    <a:pt x="47" y="12"/>
                  </a:lnTo>
                  <a:lnTo>
                    <a:pt x="42" y="15"/>
                  </a:lnTo>
                  <a:lnTo>
                    <a:pt x="37" y="19"/>
                  </a:lnTo>
                  <a:lnTo>
                    <a:pt x="32" y="22"/>
                  </a:lnTo>
                  <a:lnTo>
                    <a:pt x="28" y="27"/>
                  </a:lnTo>
                  <a:lnTo>
                    <a:pt x="23" y="31"/>
                  </a:lnTo>
                  <a:lnTo>
                    <a:pt x="20" y="36"/>
                  </a:lnTo>
                  <a:lnTo>
                    <a:pt x="16" y="41"/>
                  </a:lnTo>
                  <a:lnTo>
                    <a:pt x="13" y="46"/>
                  </a:lnTo>
                  <a:lnTo>
                    <a:pt x="9" y="51"/>
                  </a:lnTo>
                  <a:lnTo>
                    <a:pt x="8" y="56"/>
                  </a:lnTo>
                  <a:lnTo>
                    <a:pt x="5" y="64"/>
                  </a:lnTo>
                  <a:lnTo>
                    <a:pt x="4" y="68"/>
                  </a:lnTo>
                  <a:lnTo>
                    <a:pt x="1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0" y="93"/>
                  </a:lnTo>
                  <a:lnTo>
                    <a:pt x="0" y="99"/>
                  </a:lnTo>
                  <a:lnTo>
                    <a:pt x="0" y="105"/>
                  </a:lnTo>
                  <a:lnTo>
                    <a:pt x="1" y="110"/>
                  </a:lnTo>
                  <a:lnTo>
                    <a:pt x="4" y="117"/>
                  </a:lnTo>
                  <a:lnTo>
                    <a:pt x="5" y="123"/>
                  </a:lnTo>
                  <a:lnTo>
                    <a:pt x="8" y="128"/>
                  </a:lnTo>
                  <a:lnTo>
                    <a:pt x="9" y="134"/>
                  </a:lnTo>
                  <a:lnTo>
                    <a:pt x="13" y="140"/>
                  </a:lnTo>
                  <a:lnTo>
                    <a:pt x="16" y="144"/>
                  </a:lnTo>
                  <a:lnTo>
                    <a:pt x="20" y="149"/>
                  </a:lnTo>
                  <a:lnTo>
                    <a:pt x="23" y="154"/>
                  </a:lnTo>
                  <a:lnTo>
                    <a:pt x="28" y="158"/>
                  </a:lnTo>
                  <a:lnTo>
                    <a:pt x="32" y="163"/>
                  </a:lnTo>
                  <a:lnTo>
                    <a:pt x="37" y="166"/>
                  </a:lnTo>
                  <a:lnTo>
                    <a:pt x="42" y="170"/>
                  </a:lnTo>
                  <a:lnTo>
                    <a:pt x="47" y="173"/>
                  </a:lnTo>
                  <a:lnTo>
                    <a:pt x="52" y="176"/>
                  </a:lnTo>
                  <a:lnTo>
                    <a:pt x="58" y="179"/>
                  </a:lnTo>
                  <a:lnTo>
                    <a:pt x="64" y="181"/>
                  </a:lnTo>
                  <a:lnTo>
                    <a:pt x="70" y="182"/>
                  </a:lnTo>
                  <a:lnTo>
                    <a:pt x="76" y="184"/>
                  </a:lnTo>
                  <a:lnTo>
                    <a:pt x="82" y="185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100" y="186"/>
                  </a:lnTo>
                  <a:lnTo>
                    <a:pt x="107" y="185"/>
                  </a:lnTo>
                  <a:lnTo>
                    <a:pt x="113" y="184"/>
                  </a:lnTo>
                  <a:lnTo>
                    <a:pt x="119" y="182"/>
                  </a:lnTo>
                  <a:lnTo>
                    <a:pt x="125" y="181"/>
                  </a:lnTo>
                  <a:lnTo>
                    <a:pt x="131" y="179"/>
                  </a:lnTo>
                  <a:lnTo>
                    <a:pt x="136" y="176"/>
                  </a:lnTo>
                  <a:lnTo>
                    <a:pt x="142" y="173"/>
                  </a:lnTo>
                  <a:lnTo>
                    <a:pt x="146" y="170"/>
                  </a:lnTo>
                  <a:lnTo>
                    <a:pt x="152" y="166"/>
                  </a:lnTo>
                  <a:lnTo>
                    <a:pt x="156" y="163"/>
                  </a:lnTo>
                  <a:lnTo>
                    <a:pt x="161" y="158"/>
                  </a:lnTo>
                  <a:lnTo>
                    <a:pt x="166" y="154"/>
                  </a:lnTo>
                  <a:lnTo>
                    <a:pt x="169" y="149"/>
                  </a:lnTo>
                  <a:lnTo>
                    <a:pt x="173" y="144"/>
                  </a:lnTo>
                  <a:lnTo>
                    <a:pt x="176" y="139"/>
                  </a:lnTo>
                  <a:lnTo>
                    <a:pt x="179" y="134"/>
                  </a:lnTo>
                  <a:lnTo>
                    <a:pt x="181" y="128"/>
                  </a:lnTo>
                  <a:lnTo>
                    <a:pt x="184" y="123"/>
                  </a:lnTo>
                  <a:lnTo>
                    <a:pt x="185" y="117"/>
                  </a:lnTo>
                  <a:lnTo>
                    <a:pt x="188" y="110"/>
                  </a:lnTo>
                  <a:lnTo>
                    <a:pt x="188" y="105"/>
                  </a:lnTo>
                  <a:lnTo>
                    <a:pt x="188" y="99"/>
                  </a:lnTo>
                  <a:lnTo>
                    <a:pt x="188" y="92"/>
                  </a:lnTo>
                  <a:lnTo>
                    <a:pt x="189" y="92"/>
                  </a:lnTo>
                </a:path>
              </a:pathLst>
            </a:custGeom>
            <a:solidFill>
              <a:srgbClr val="555555"/>
            </a:solidFill>
            <a:ln w="12700" cap="rnd" cmpd="sng">
              <a:solidFill>
                <a:srgbClr val="5555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0" name="Freeform 72"/>
            <p:cNvSpPr>
              <a:spLocks/>
            </p:cNvSpPr>
            <p:nvPr/>
          </p:nvSpPr>
          <p:spPr bwMode="auto">
            <a:xfrm>
              <a:off x="1729" y="1820"/>
              <a:ext cx="146" cy="147"/>
            </a:xfrm>
            <a:custGeom>
              <a:avLst/>
              <a:gdLst>
                <a:gd name="T0" fmla="*/ 115 w 184"/>
                <a:gd name="T1" fmla="*/ 56 h 182"/>
                <a:gd name="T2" fmla="*/ 114 w 184"/>
                <a:gd name="T3" fmla="*/ 48 h 182"/>
                <a:gd name="T4" fmla="*/ 112 w 184"/>
                <a:gd name="T5" fmla="*/ 41 h 182"/>
                <a:gd name="T6" fmla="*/ 109 w 184"/>
                <a:gd name="T7" fmla="*/ 33 h 182"/>
                <a:gd name="T8" fmla="*/ 106 w 184"/>
                <a:gd name="T9" fmla="*/ 27 h 182"/>
                <a:gd name="T10" fmla="*/ 101 w 184"/>
                <a:gd name="T11" fmla="*/ 20 h 182"/>
                <a:gd name="T12" fmla="*/ 95 w 184"/>
                <a:gd name="T13" fmla="*/ 15 h 182"/>
                <a:gd name="T14" fmla="*/ 89 w 184"/>
                <a:gd name="T15" fmla="*/ 10 h 182"/>
                <a:gd name="T16" fmla="*/ 83 w 184"/>
                <a:gd name="T17" fmla="*/ 6 h 182"/>
                <a:gd name="T18" fmla="*/ 75 w 184"/>
                <a:gd name="T19" fmla="*/ 4 h 182"/>
                <a:gd name="T20" fmla="*/ 68 w 184"/>
                <a:gd name="T21" fmla="*/ 2 h 182"/>
                <a:gd name="T22" fmla="*/ 61 w 184"/>
                <a:gd name="T23" fmla="*/ 1 h 182"/>
                <a:gd name="T24" fmla="*/ 53 w 184"/>
                <a:gd name="T25" fmla="*/ 1 h 182"/>
                <a:gd name="T26" fmla="*/ 46 w 184"/>
                <a:gd name="T27" fmla="*/ 2 h 182"/>
                <a:gd name="T28" fmla="*/ 39 w 184"/>
                <a:gd name="T29" fmla="*/ 4 h 182"/>
                <a:gd name="T30" fmla="*/ 32 w 184"/>
                <a:gd name="T31" fmla="*/ 6 h 182"/>
                <a:gd name="T32" fmla="*/ 25 w 184"/>
                <a:gd name="T33" fmla="*/ 10 h 182"/>
                <a:gd name="T34" fmla="*/ 19 w 184"/>
                <a:gd name="T35" fmla="*/ 15 h 182"/>
                <a:gd name="T36" fmla="*/ 13 w 184"/>
                <a:gd name="T37" fmla="*/ 20 h 182"/>
                <a:gd name="T38" fmla="*/ 10 w 184"/>
                <a:gd name="T39" fmla="*/ 27 h 182"/>
                <a:gd name="T40" fmla="*/ 6 w 184"/>
                <a:gd name="T41" fmla="*/ 33 h 182"/>
                <a:gd name="T42" fmla="*/ 2 w 184"/>
                <a:gd name="T43" fmla="*/ 41 h 182"/>
                <a:gd name="T44" fmla="*/ 1 w 184"/>
                <a:gd name="T45" fmla="*/ 48 h 182"/>
                <a:gd name="T46" fmla="*/ 0 w 184"/>
                <a:gd name="T47" fmla="*/ 56 h 182"/>
                <a:gd name="T48" fmla="*/ 0 w 184"/>
                <a:gd name="T49" fmla="*/ 63 h 182"/>
                <a:gd name="T50" fmla="*/ 1 w 184"/>
                <a:gd name="T51" fmla="*/ 71 h 182"/>
                <a:gd name="T52" fmla="*/ 2 w 184"/>
                <a:gd name="T53" fmla="*/ 78 h 182"/>
                <a:gd name="T54" fmla="*/ 6 w 184"/>
                <a:gd name="T55" fmla="*/ 86 h 182"/>
                <a:gd name="T56" fmla="*/ 10 w 184"/>
                <a:gd name="T57" fmla="*/ 92 h 182"/>
                <a:gd name="T58" fmla="*/ 13 w 184"/>
                <a:gd name="T59" fmla="*/ 99 h 182"/>
                <a:gd name="T60" fmla="*/ 19 w 184"/>
                <a:gd name="T61" fmla="*/ 103 h 182"/>
                <a:gd name="T62" fmla="*/ 25 w 184"/>
                <a:gd name="T63" fmla="*/ 108 h 182"/>
                <a:gd name="T64" fmla="*/ 32 w 184"/>
                <a:gd name="T65" fmla="*/ 112 h 182"/>
                <a:gd name="T66" fmla="*/ 39 w 184"/>
                <a:gd name="T67" fmla="*/ 115 h 182"/>
                <a:gd name="T68" fmla="*/ 46 w 184"/>
                <a:gd name="T69" fmla="*/ 117 h 182"/>
                <a:gd name="T70" fmla="*/ 53 w 184"/>
                <a:gd name="T71" fmla="*/ 118 h 182"/>
                <a:gd name="T72" fmla="*/ 61 w 184"/>
                <a:gd name="T73" fmla="*/ 118 h 182"/>
                <a:gd name="T74" fmla="*/ 68 w 184"/>
                <a:gd name="T75" fmla="*/ 117 h 182"/>
                <a:gd name="T76" fmla="*/ 75 w 184"/>
                <a:gd name="T77" fmla="*/ 115 h 182"/>
                <a:gd name="T78" fmla="*/ 83 w 184"/>
                <a:gd name="T79" fmla="*/ 112 h 182"/>
                <a:gd name="T80" fmla="*/ 89 w 184"/>
                <a:gd name="T81" fmla="*/ 108 h 182"/>
                <a:gd name="T82" fmla="*/ 95 w 184"/>
                <a:gd name="T83" fmla="*/ 103 h 182"/>
                <a:gd name="T84" fmla="*/ 101 w 184"/>
                <a:gd name="T85" fmla="*/ 99 h 182"/>
                <a:gd name="T86" fmla="*/ 106 w 184"/>
                <a:gd name="T87" fmla="*/ 92 h 182"/>
                <a:gd name="T88" fmla="*/ 109 w 184"/>
                <a:gd name="T89" fmla="*/ 86 h 182"/>
                <a:gd name="T90" fmla="*/ 112 w 184"/>
                <a:gd name="T91" fmla="*/ 78 h 182"/>
                <a:gd name="T92" fmla="*/ 114 w 184"/>
                <a:gd name="T93" fmla="*/ 71 h 182"/>
                <a:gd name="T94" fmla="*/ 115 w 184"/>
                <a:gd name="T95" fmla="*/ 63 h 1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4"/>
                <a:gd name="T145" fmla="*/ 0 h 182"/>
                <a:gd name="T146" fmla="*/ 184 w 184"/>
                <a:gd name="T147" fmla="*/ 182 h 1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4" h="182">
                  <a:moveTo>
                    <a:pt x="183" y="91"/>
                  </a:moveTo>
                  <a:lnTo>
                    <a:pt x="183" y="85"/>
                  </a:lnTo>
                  <a:lnTo>
                    <a:pt x="182" y="80"/>
                  </a:lnTo>
                  <a:lnTo>
                    <a:pt x="181" y="73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5" y="56"/>
                  </a:lnTo>
                  <a:lnTo>
                    <a:pt x="173" y="51"/>
                  </a:lnTo>
                  <a:lnTo>
                    <a:pt x="171" y="46"/>
                  </a:lnTo>
                  <a:lnTo>
                    <a:pt x="167" y="41"/>
                  </a:lnTo>
                  <a:lnTo>
                    <a:pt x="163" y="36"/>
                  </a:lnTo>
                  <a:lnTo>
                    <a:pt x="160" y="31"/>
                  </a:lnTo>
                  <a:lnTo>
                    <a:pt x="156" y="27"/>
                  </a:lnTo>
                  <a:lnTo>
                    <a:pt x="151" y="23"/>
                  </a:lnTo>
                  <a:lnTo>
                    <a:pt x="147" y="19"/>
                  </a:lnTo>
                  <a:lnTo>
                    <a:pt x="141" y="16"/>
                  </a:lnTo>
                  <a:lnTo>
                    <a:pt x="137" y="12"/>
                  </a:lnTo>
                  <a:lnTo>
                    <a:pt x="132" y="10"/>
                  </a:lnTo>
                  <a:lnTo>
                    <a:pt x="127" y="8"/>
                  </a:lnTo>
                  <a:lnTo>
                    <a:pt x="120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102" y="1"/>
                  </a:lnTo>
                  <a:lnTo>
                    <a:pt x="97" y="1"/>
                  </a:lnTo>
                  <a:lnTo>
                    <a:pt x="91" y="0"/>
                  </a:lnTo>
                  <a:lnTo>
                    <a:pt x="85" y="1"/>
                  </a:lnTo>
                  <a:lnTo>
                    <a:pt x="79" y="1"/>
                  </a:lnTo>
                  <a:lnTo>
                    <a:pt x="73" y="2"/>
                  </a:lnTo>
                  <a:lnTo>
                    <a:pt x="67" y="4"/>
                  </a:lnTo>
                  <a:lnTo>
                    <a:pt x="62" y="6"/>
                  </a:lnTo>
                  <a:lnTo>
                    <a:pt x="56" y="8"/>
                  </a:lnTo>
                  <a:lnTo>
                    <a:pt x="51" y="10"/>
                  </a:lnTo>
                  <a:lnTo>
                    <a:pt x="46" y="12"/>
                  </a:lnTo>
                  <a:lnTo>
                    <a:pt x="40" y="16"/>
                  </a:lnTo>
                  <a:lnTo>
                    <a:pt x="36" y="19"/>
                  </a:lnTo>
                  <a:lnTo>
                    <a:pt x="30" y="23"/>
                  </a:lnTo>
                  <a:lnTo>
                    <a:pt x="26" y="27"/>
                  </a:lnTo>
                  <a:lnTo>
                    <a:pt x="22" y="31"/>
                  </a:lnTo>
                  <a:lnTo>
                    <a:pt x="18" y="36"/>
                  </a:lnTo>
                  <a:lnTo>
                    <a:pt x="15" y="41"/>
                  </a:lnTo>
                  <a:lnTo>
                    <a:pt x="12" y="46"/>
                  </a:lnTo>
                  <a:lnTo>
                    <a:pt x="9" y="51"/>
                  </a:lnTo>
                  <a:lnTo>
                    <a:pt x="6" y="56"/>
                  </a:lnTo>
                  <a:lnTo>
                    <a:pt x="4" y="63"/>
                  </a:lnTo>
                  <a:lnTo>
                    <a:pt x="4" y="68"/>
                  </a:lnTo>
                  <a:lnTo>
                    <a:pt x="1" y="73"/>
                  </a:lnTo>
                  <a:lnTo>
                    <a:pt x="0" y="80"/>
                  </a:lnTo>
                  <a:lnTo>
                    <a:pt x="0" y="85"/>
                  </a:lnTo>
                  <a:lnTo>
                    <a:pt x="0" y="91"/>
                  </a:lnTo>
                  <a:lnTo>
                    <a:pt x="0" y="97"/>
                  </a:lnTo>
                  <a:lnTo>
                    <a:pt x="0" y="102"/>
                  </a:lnTo>
                  <a:lnTo>
                    <a:pt x="1" y="109"/>
                  </a:lnTo>
                  <a:lnTo>
                    <a:pt x="4" y="114"/>
                  </a:lnTo>
                  <a:lnTo>
                    <a:pt x="4" y="119"/>
                  </a:lnTo>
                  <a:lnTo>
                    <a:pt x="6" y="126"/>
                  </a:lnTo>
                  <a:lnTo>
                    <a:pt x="9" y="131"/>
                  </a:lnTo>
                  <a:lnTo>
                    <a:pt x="12" y="136"/>
                  </a:lnTo>
                  <a:lnTo>
                    <a:pt x="15" y="141"/>
                  </a:lnTo>
                  <a:lnTo>
                    <a:pt x="18" y="145"/>
                  </a:lnTo>
                  <a:lnTo>
                    <a:pt x="22" y="151"/>
                  </a:lnTo>
                  <a:lnTo>
                    <a:pt x="26" y="154"/>
                  </a:lnTo>
                  <a:lnTo>
                    <a:pt x="30" y="159"/>
                  </a:lnTo>
                  <a:lnTo>
                    <a:pt x="36" y="163"/>
                  </a:lnTo>
                  <a:lnTo>
                    <a:pt x="40" y="166"/>
                  </a:lnTo>
                  <a:lnTo>
                    <a:pt x="46" y="170"/>
                  </a:lnTo>
                  <a:lnTo>
                    <a:pt x="51" y="172"/>
                  </a:lnTo>
                  <a:lnTo>
                    <a:pt x="56" y="174"/>
                  </a:lnTo>
                  <a:lnTo>
                    <a:pt x="62" y="176"/>
                  </a:lnTo>
                  <a:lnTo>
                    <a:pt x="67" y="178"/>
                  </a:lnTo>
                  <a:lnTo>
                    <a:pt x="73" y="180"/>
                  </a:lnTo>
                  <a:lnTo>
                    <a:pt x="79" y="181"/>
                  </a:lnTo>
                  <a:lnTo>
                    <a:pt x="85" y="181"/>
                  </a:lnTo>
                  <a:lnTo>
                    <a:pt x="91" y="181"/>
                  </a:lnTo>
                  <a:lnTo>
                    <a:pt x="97" y="181"/>
                  </a:lnTo>
                  <a:lnTo>
                    <a:pt x="102" y="181"/>
                  </a:lnTo>
                  <a:lnTo>
                    <a:pt x="109" y="180"/>
                  </a:lnTo>
                  <a:lnTo>
                    <a:pt x="115" y="178"/>
                  </a:lnTo>
                  <a:lnTo>
                    <a:pt x="120" y="176"/>
                  </a:lnTo>
                  <a:lnTo>
                    <a:pt x="127" y="174"/>
                  </a:lnTo>
                  <a:lnTo>
                    <a:pt x="132" y="172"/>
                  </a:lnTo>
                  <a:lnTo>
                    <a:pt x="137" y="170"/>
                  </a:lnTo>
                  <a:lnTo>
                    <a:pt x="141" y="166"/>
                  </a:lnTo>
                  <a:lnTo>
                    <a:pt x="147" y="163"/>
                  </a:lnTo>
                  <a:lnTo>
                    <a:pt x="151" y="159"/>
                  </a:lnTo>
                  <a:lnTo>
                    <a:pt x="156" y="154"/>
                  </a:lnTo>
                  <a:lnTo>
                    <a:pt x="160" y="151"/>
                  </a:lnTo>
                  <a:lnTo>
                    <a:pt x="163" y="145"/>
                  </a:lnTo>
                  <a:lnTo>
                    <a:pt x="167" y="141"/>
                  </a:lnTo>
                  <a:lnTo>
                    <a:pt x="171" y="136"/>
                  </a:lnTo>
                  <a:lnTo>
                    <a:pt x="173" y="131"/>
                  </a:lnTo>
                  <a:lnTo>
                    <a:pt x="175" y="126"/>
                  </a:lnTo>
                  <a:lnTo>
                    <a:pt x="178" y="119"/>
                  </a:lnTo>
                  <a:lnTo>
                    <a:pt x="180" y="114"/>
                  </a:lnTo>
                  <a:lnTo>
                    <a:pt x="181" y="109"/>
                  </a:lnTo>
                  <a:lnTo>
                    <a:pt x="182" y="102"/>
                  </a:lnTo>
                  <a:lnTo>
                    <a:pt x="183" y="97"/>
                  </a:lnTo>
                  <a:lnTo>
                    <a:pt x="183" y="91"/>
                  </a:lnTo>
                </a:path>
              </a:pathLst>
            </a:custGeom>
            <a:solidFill>
              <a:srgbClr val="595959"/>
            </a:solidFill>
            <a:ln w="12700" cap="rnd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1" name="Freeform 73"/>
            <p:cNvSpPr>
              <a:spLocks/>
            </p:cNvSpPr>
            <p:nvPr/>
          </p:nvSpPr>
          <p:spPr bwMode="auto">
            <a:xfrm>
              <a:off x="1732" y="1821"/>
              <a:ext cx="141" cy="143"/>
            </a:xfrm>
            <a:custGeom>
              <a:avLst/>
              <a:gdLst>
                <a:gd name="T0" fmla="*/ 110 w 178"/>
                <a:gd name="T1" fmla="*/ 53 h 177"/>
                <a:gd name="T2" fmla="*/ 110 w 178"/>
                <a:gd name="T3" fmla="*/ 46 h 177"/>
                <a:gd name="T4" fmla="*/ 107 w 178"/>
                <a:gd name="T5" fmla="*/ 40 h 177"/>
                <a:gd name="T6" fmla="*/ 105 w 178"/>
                <a:gd name="T7" fmla="*/ 32 h 177"/>
                <a:gd name="T8" fmla="*/ 101 w 178"/>
                <a:gd name="T9" fmla="*/ 26 h 177"/>
                <a:gd name="T10" fmla="*/ 97 w 178"/>
                <a:gd name="T11" fmla="*/ 19 h 177"/>
                <a:gd name="T12" fmla="*/ 92 w 178"/>
                <a:gd name="T13" fmla="*/ 15 h 177"/>
                <a:gd name="T14" fmla="*/ 86 w 178"/>
                <a:gd name="T15" fmla="*/ 10 h 177"/>
                <a:gd name="T16" fmla="*/ 80 w 178"/>
                <a:gd name="T17" fmla="*/ 6 h 177"/>
                <a:gd name="T18" fmla="*/ 73 w 178"/>
                <a:gd name="T19" fmla="*/ 4 h 177"/>
                <a:gd name="T20" fmla="*/ 66 w 178"/>
                <a:gd name="T21" fmla="*/ 2 h 177"/>
                <a:gd name="T22" fmla="*/ 59 w 178"/>
                <a:gd name="T23" fmla="*/ 1 h 177"/>
                <a:gd name="T24" fmla="*/ 52 w 178"/>
                <a:gd name="T25" fmla="*/ 1 h 177"/>
                <a:gd name="T26" fmla="*/ 44 w 178"/>
                <a:gd name="T27" fmla="*/ 2 h 177"/>
                <a:gd name="T28" fmla="*/ 38 w 178"/>
                <a:gd name="T29" fmla="*/ 4 h 177"/>
                <a:gd name="T30" fmla="*/ 31 w 178"/>
                <a:gd name="T31" fmla="*/ 6 h 177"/>
                <a:gd name="T32" fmla="*/ 24 w 178"/>
                <a:gd name="T33" fmla="*/ 10 h 177"/>
                <a:gd name="T34" fmla="*/ 19 w 178"/>
                <a:gd name="T35" fmla="*/ 15 h 177"/>
                <a:gd name="T36" fmla="*/ 13 w 178"/>
                <a:gd name="T37" fmla="*/ 19 h 177"/>
                <a:gd name="T38" fmla="*/ 9 w 178"/>
                <a:gd name="T39" fmla="*/ 26 h 177"/>
                <a:gd name="T40" fmla="*/ 5 w 178"/>
                <a:gd name="T41" fmla="*/ 32 h 177"/>
                <a:gd name="T42" fmla="*/ 2 w 178"/>
                <a:gd name="T43" fmla="*/ 40 h 177"/>
                <a:gd name="T44" fmla="*/ 0 w 178"/>
                <a:gd name="T45" fmla="*/ 46 h 177"/>
                <a:gd name="T46" fmla="*/ 0 w 178"/>
                <a:gd name="T47" fmla="*/ 53 h 177"/>
                <a:gd name="T48" fmla="*/ 0 w 178"/>
                <a:gd name="T49" fmla="*/ 61 h 177"/>
                <a:gd name="T50" fmla="*/ 0 w 178"/>
                <a:gd name="T51" fmla="*/ 69 h 177"/>
                <a:gd name="T52" fmla="*/ 2 w 178"/>
                <a:gd name="T53" fmla="*/ 76 h 177"/>
                <a:gd name="T54" fmla="*/ 5 w 178"/>
                <a:gd name="T55" fmla="*/ 83 h 177"/>
                <a:gd name="T56" fmla="*/ 9 w 178"/>
                <a:gd name="T57" fmla="*/ 90 h 177"/>
                <a:gd name="T58" fmla="*/ 13 w 178"/>
                <a:gd name="T59" fmla="*/ 95 h 177"/>
                <a:gd name="T60" fmla="*/ 19 w 178"/>
                <a:gd name="T61" fmla="*/ 100 h 177"/>
                <a:gd name="T62" fmla="*/ 24 w 178"/>
                <a:gd name="T63" fmla="*/ 105 h 177"/>
                <a:gd name="T64" fmla="*/ 31 w 178"/>
                <a:gd name="T65" fmla="*/ 109 h 177"/>
                <a:gd name="T66" fmla="*/ 38 w 178"/>
                <a:gd name="T67" fmla="*/ 111 h 177"/>
                <a:gd name="T68" fmla="*/ 44 w 178"/>
                <a:gd name="T69" fmla="*/ 114 h 177"/>
                <a:gd name="T70" fmla="*/ 52 w 178"/>
                <a:gd name="T71" fmla="*/ 115 h 177"/>
                <a:gd name="T72" fmla="*/ 59 w 178"/>
                <a:gd name="T73" fmla="*/ 115 h 177"/>
                <a:gd name="T74" fmla="*/ 66 w 178"/>
                <a:gd name="T75" fmla="*/ 114 h 177"/>
                <a:gd name="T76" fmla="*/ 73 w 178"/>
                <a:gd name="T77" fmla="*/ 111 h 177"/>
                <a:gd name="T78" fmla="*/ 80 w 178"/>
                <a:gd name="T79" fmla="*/ 109 h 177"/>
                <a:gd name="T80" fmla="*/ 86 w 178"/>
                <a:gd name="T81" fmla="*/ 105 h 177"/>
                <a:gd name="T82" fmla="*/ 92 w 178"/>
                <a:gd name="T83" fmla="*/ 100 h 177"/>
                <a:gd name="T84" fmla="*/ 97 w 178"/>
                <a:gd name="T85" fmla="*/ 95 h 177"/>
                <a:gd name="T86" fmla="*/ 101 w 178"/>
                <a:gd name="T87" fmla="*/ 90 h 177"/>
                <a:gd name="T88" fmla="*/ 105 w 178"/>
                <a:gd name="T89" fmla="*/ 83 h 177"/>
                <a:gd name="T90" fmla="*/ 107 w 178"/>
                <a:gd name="T91" fmla="*/ 76 h 177"/>
                <a:gd name="T92" fmla="*/ 110 w 178"/>
                <a:gd name="T93" fmla="*/ 69 h 177"/>
                <a:gd name="T94" fmla="*/ 110 w 178"/>
                <a:gd name="T95" fmla="*/ 61 h 177"/>
                <a:gd name="T96" fmla="*/ 111 w 178"/>
                <a:gd name="T97" fmla="*/ 57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8"/>
                <a:gd name="T148" fmla="*/ 0 h 177"/>
                <a:gd name="T149" fmla="*/ 178 w 178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8" h="177">
                  <a:moveTo>
                    <a:pt x="177" y="88"/>
                  </a:moveTo>
                  <a:lnTo>
                    <a:pt x="176" y="82"/>
                  </a:lnTo>
                  <a:lnTo>
                    <a:pt x="176" y="77"/>
                  </a:lnTo>
                  <a:lnTo>
                    <a:pt x="176" y="71"/>
                  </a:lnTo>
                  <a:lnTo>
                    <a:pt x="173" y="66"/>
                  </a:lnTo>
                  <a:lnTo>
                    <a:pt x="171" y="61"/>
                  </a:lnTo>
                  <a:lnTo>
                    <a:pt x="170" y="54"/>
                  </a:lnTo>
                  <a:lnTo>
                    <a:pt x="168" y="49"/>
                  </a:lnTo>
                  <a:lnTo>
                    <a:pt x="165" y="44"/>
                  </a:lnTo>
                  <a:lnTo>
                    <a:pt x="162" y="40"/>
                  </a:lnTo>
                  <a:lnTo>
                    <a:pt x="158" y="35"/>
                  </a:lnTo>
                  <a:lnTo>
                    <a:pt x="155" y="30"/>
                  </a:lnTo>
                  <a:lnTo>
                    <a:pt x="150" y="26"/>
                  </a:lnTo>
                  <a:lnTo>
                    <a:pt x="147" y="23"/>
                  </a:lnTo>
                  <a:lnTo>
                    <a:pt x="142" y="19"/>
                  </a:lnTo>
                  <a:lnTo>
                    <a:pt x="137" y="15"/>
                  </a:lnTo>
                  <a:lnTo>
                    <a:pt x="132" y="12"/>
                  </a:lnTo>
                  <a:lnTo>
                    <a:pt x="127" y="10"/>
                  </a:lnTo>
                  <a:lnTo>
                    <a:pt x="122" y="7"/>
                  </a:lnTo>
                  <a:lnTo>
                    <a:pt x="116" y="6"/>
                  </a:lnTo>
                  <a:lnTo>
                    <a:pt x="111" y="4"/>
                  </a:lnTo>
                  <a:lnTo>
                    <a:pt x="105" y="2"/>
                  </a:lnTo>
                  <a:lnTo>
                    <a:pt x="99" y="2"/>
                  </a:lnTo>
                  <a:lnTo>
                    <a:pt x="94" y="1"/>
                  </a:lnTo>
                  <a:lnTo>
                    <a:pt x="88" y="0"/>
                  </a:lnTo>
                  <a:lnTo>
                    <a:pt x="83" y="1"/>
                  </a:lnTo>
                  <a:lnTo>
                    <a:pt x="77" y="2"/>
                  </a:lnTo>
                  <a:lnTo>
                    <a:pt x="71" y="2"/>
                  </a:lnTo>
                  <a:lnTo>
                    <a:pt x="64" y="4"/>
                  </a:lnTo>
                  <a:lnTo>
                    <a:pt x="60" y="6"/>
                  </a:lnTo>
                  <a:lnTo>
                    <a:pt x="54" y="7"/>
                  </a:lnTo>
                  <a:lnTo>
                    <a:pt x="49" y="10"/>
                  </a:lnTo>
                  <a:lnTo>
                    <a:pt x="43" y="12"/>
                  </a:lnTo>
                  <a:lnTo>
                    <a:pt x="38" y="15"/>
                  </a:lnTo>
                  <a:lnTo>
                    <a:pt x="34" y="19"/>
                  </a:lnTo>
                  <a:lnTo>
                    <a:pt x="30" y="23"/>
                  </a:lnTo>
                  <a:lnTo>
                    <a:pt x="25" y="26"/>
                  </a:lnTo>
                  <a:lnTo>
                    <a:pt x="21" y="30"/>
                  </a:lnTo>
                  <a:lnTo>
                    <a:pt x="18" y="35"/>
                  </a:lnTo>
                  <a:lnTo>
                    <a:pt x="14" y="40"/>
                  </a:lnTo>
                  <a:lnTo>
                    <a:pt x="11" y="44"/>
                  </a:lnTo>
                  <a:lnTo>
                    <a:pt x="8" y="49"/>
                  </a:lnTo>
                  <a:lnTo>
                    <a:pt x="6" y="54"/>
                  </a:lnTo>
                  <a:lnTo>
                    <a:pt x="4" y="61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7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4"/>
                  </a:lnTo>
                  <a:lnTo>
                    <a:pt x="0" y="99"/>
                  </a:lnTo>
                  <a:lnTo>
                    <a:pt x="0" y="105"/>
                  </a:lnTo>
                  <a:lnTo>
                    <a:pt x="2" y="111"/>
                  </a:lnTo>
                  <a:lnTo>
                    <a:pt x="4" y="116"/>
                  </a:lnTo>
                  <a:lnTo>
                    <a:pt x="6" y="122"/>
                  </a:lnTo>
                  <a:lnTo>
                    <a:pt x="8" y="127"/>
                  </a:lnTo>
                  <a:lnTo>
                    <a:pt x="11" y="133"/>
                  </a:lnTo>
                  <a:lnTo>
                    <a:pt x="14" y="137"/>
                  </a:lnTo>
                  <a:lnTo>
                    <a:pt x="18" y="142"/>
                  </a:lnTo>
                  <a:lnTo>
                    <a:pt x="21" y="146"/>
                  </a:lnTo>
                  <a:lnTo>
                    <a:pt x="25" y="151"/>
                  </a:lnTo>
                  <a:lnTo>
                    <a:pt x="30" y="154"/>
                  </a:lnTo>
                  <a:lnTo>
                    <a:pt x="34" y="158"/>
                  </a:lnTo>
                  <a:lnTo>
                    <a:pt x="38" y="161"/>
                  </a:lnTo>
                  <a:lnTo>
                    <a:pt x="43" y="163"/>
                  </a:lnTo>
                  <a:lnTo>
                    <a:pt x="49" y="167"/>
                  </a:lnTo>
                  <a:lnTo>
                    <a:pt x="54" y="169"/>
                  </a:lnTo>
                  <a:lnTo>
                    <a:pt x="60" y="171"/>
                  </a:lnTo>
                  <a:lnTo>
                    <a:pt x="64" y="172"/>
                  </a:lnTo>
                  <a:lnTo>
                    <a:pt x="71" y="174"/>
                  </a:lnTo>
                  <a:lnTo>
                    <a:pt x="77" y="175"/>
                  </a:lnTo>
                  <a:lnTo>
                    <a:pt x="83" y="176"/>
                  </a:lnTo>
                  <a:lnTo>
                    <a:pt x="88" y="176"/>
                  </a:lnTo>
                  <a:lnTo>
                    <a:pt x="94" y="176"/>
                  </a:lnTo>
                  <a:lnTo>
                    <a:pt x="99" y="175"/>
                  </a:lnTo>
                  <a:lnTo>
                    <a:pt x="105" y="174"/>
                  </a:lnTo>
                  <a:lnTo>
                    <a:pt x="111" y="172"/>
                  </a:lnTo>
                  <a:lnTo>
                    <a:pt x="116" y="171"/>
                  </a:lnTo>
                  <a:lnTo>
                    <a:pt x="122" y="169"/>
                  </a:lnTo>
                  <a:lnTo>
                    <a:pt x="127" y="167"/>
                  </a:lnTo>
                  <a:lnTo>
                    <a:pt x="132" y="163"/>
                  </a:lnTo>
                  <a:lnTo>
                    <a:pt x="137" y="161"/>
                  </a:lnTo>
                  <a:lnTo>
                    <a:pt x="142" y="158"/>
                  </a:lnTo>
                  <a:lnTo>
                    <a:pt x="147" y="154"/>
                  </a:lnTo>
                  <a:lnTo>
                    <a:pt x="150" y="151"/>
                  </a:lnTo>
                  <a:lnTo>
                    <a:pt x="155" y="146"/>
                  </a:lnTo>
                  <a:lnTo>
                    <a:pt x="158" y="142"/>
                  </a:lnTo>
                  <a:lnTo>
                    <a:pt x="162" y="137"/>
                  </a:lnTo>
                  <a:lnTo>
                    <a:pt x="165" y="132"/>
                  </a:lnTo>
                  <a:lnTo>
                    <a:pt x="168" y="127"/>
                  </a:lnTo>
                  <a:lnTo>
                    <a:pt x="170" y="122"/>
                  </a:lnTo>
                  <a:lnTo>
                    <a:pt x="171" y="116"/>
                  </a:lnTo>
                  <a:lnTo>
                    <a:pt x="173" y="111"/>
                  </a:lnTo>
                  <a:lnTo>
                    <a:pt x="176" y="105"/>
                  </a:lnTo>
                  <a:lnTo>
                    <a:pt x="176" y="99"/>
                  </a:lnTo>
                  <a:lnTo>
                    <a:pt x="176" y="94"/>
                  </a:lnTo>
                  <a:lnTo>
                    <a:pt x="176" y="88"/>
                  </a:lnTo>
                  <a:lnTo>
                    <a:pt x="177" y="88"/>
                  </a:lnTo>
                </a:path>
              </a:pathLst>
            </a:custGeom>
            <a:solidFill>
              <a:srgbClr val="5D5D5D"/>
            </a:solidFill>
            <a:ln w="12700" cap="rnd" cmpd="sng">
              <a:solidFill>
                <a:srgbClr val="5D5D5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2" name="Freeform 74"/>
            <p:cNvSpPr>
              <a:spLocks/>
            </p:cNvSpPr>
            <p:nvPr/>
          </p:nvSpPr>
          <p:spPr bwMode="auto">
            <a:xfrm>
              <a:off x="1735" y="1823"/>
              <a:ext cx="138" cy="137"/>
            </a:xfrm>
            <a:custGeom>
              <a:avLst/>
              <a:gdLst>
                <a:gd name="T0" fmla="*/ 109 w 173"/>
                <a:gd name="T1" fmla="*/ 52 h 170"/>
                <a:gd name="T2" fmla="*/ 108 w 173"/>
                <a:gd name="T3" fmla="*/ 44 h 170"/>
                <a:gd name="T4" fmla="*/ 106 w 173"/>
                <a:gd name="T5" fmla="*/ 38 h 170"/>
                <a:gd name="T6" fmla="*/ 104 w 173"/>
                <a:gd name="T7" fmla="*/ 31 h 170"/>
                <a:gd name="T8" fmla="*/ 100 w 173"/>
                <a:gd name="T9" fmla="*/ 25 h 170"/>
                <a:gd name="T10" fmla="*/ 96 w 173"/>
                <a:gd name="T11" fmla="*/ 19 h 170"/>
                <a:gd name="T12" fmla="*/ 91 w 173"/>
                <a:gd name="T13" fmla="*/ 14 h 170"/>
                <a:gd name="T14" fmla="*/ 85 w 173"/>
                <a:gd name="T15" fmla="*/ 9 h 170"/>
                <a:gd name="T16" fmla="*/ 79 w 173"/>
                <a:gd name="T17" fmla="*/ 5 h 170"/>
                <a:gd name="T18" fmla="*/ 72 w 173"/>
                <a:gd name="T19" fmla="*/ 3 h 170"/>
                <a:gd name="T20" fmla="*/ 65 w 173"/>
                <a:gd name="T21" fmla="*/ 1 h 170"/>
                <a:gd name="T22" fmla="*/ 58 w 173"/>
                <a:gd name="T23" fmla="*/ 0 h 170"/>
                <a:gd name="T24" fmla="*/ 51 w 173"/>
                <a:gd name="T25" fmla="*/ 0 h 170"/>
                <a:gd name="T26" fmla="*/ 44 w 173"/>
                <a:gd name="T27" fmla="*/ 1 h 170"/>
                <a:gd name="T28" fmla="*/ 37 w 173"/>
                <a:gd name="T29" fmla="*/ 3 h 170"/>
                <a:gd name="T30" fmla="*/ 30 w 173"/>
                <a:gd name="T31" fmla="*/ 5 h 170"/>
                <a:gd name="T32" fmla="*/ 24 w 173"/>
                <a:gd name="T33" fmla="*/ 9 h 170"/>
                <a:gd name="T34" fmla="*/ 18 w 173"/>
                <a:gd name="T35" fmla="*/ 14 h 170"/>
                <a:gd name="T36" fmla="*/ 14 w 173"/>
                <a:gd name="T37" fmla="*/ 19 h 170"/>
                <a:gd name="T38" fmla="*/ 9 w 173"/>
                <a:gd name="T39" fmla="*/ 25 h 170"/>
                <a:gd name="T40" fmla="*/ 5 w 173"/>
                <a:gd name="T41" fmla="*/ 31 h 170"/>
                <a:gd name="T42" fmla="*/ 3 w 173"/>
                <a:gd name="T43" fmla="*/ 38 h 170"/>
                <a:gd name="T44" fmla="*/ 1 w 173"/>
                <a:gd name="T45" fmla="*/ 44 h 170"/>
                <a:gd name="T46" fmla="*/ 0 w 173"/>
                <a:gd name="T47" fmla="*/ 52 h 170"/>
                <a:gd name="T48" fmla="*/ 0 w 173"/>
                <a:gd name="T49" fmla="*/ 58 h 170"/>
                <a:gd name="T50" fmla="*/ 1 w 173"/>
                <a:gd name="T51" fmla="*/ 65 h 170"/>
                <a:gd name="T52" fmla="*/ 3 w 173"/>
                <a:gd name="T53" fmla="*/ 72 h 170"/>
                <a:gd name="T54" fmla="*/ 5 w 173"/>
                <a:gd name="T55" fmla="*/ 80 h 170"/>
                <a:gd name="T56" fmla="*/ 9 w 173"/>
                <a:gd name="T57" fmla="*/ 85 h 170"/>
                <a:gd name="T58" fmla="*/ 14 w 173"/>
                <a:gd name="T59" fmla="*/ 91 h 170"/>
                <a:gd name="T60" fmla="*/ 18 w 173"/>
                <a:gd name="T61" fmla="*/ 97 h 170"/>
                <a:gd name="T62" fmla="*/ 24 w 173"/>
                <a:gd name="T63" fmla="*/ 101 h 170"/>
                <a:gd name="T64" fmla="*/ 30 w 173"/>
                <a:gd name="T65" fmla="*/ 104 h 170"/>
                <a:gd name="T66" fmla="*/ 37 w 173"/>
                <a:gd name="T67" fmla="*/ 107 h 170"/>
                <a:gd name="T68" fmla="*/ 44 w 173"/>
                <a:gd name="T69" fmla="*/ 109 h 170"/>
                <a:gd name="T70" fmla="*/ 51 w 173"/>
                <a:gd name="T71" fmla="*/ 110 h 170"/>
                <a:gd name="T72" fmla="*/ 58 w 173"/>
                <a:gd name="T73" fmla="*/ 110 h 170"/>
                <a:gd name="T74" fmla="*/ 65 w 173"/>
                <a:gd name="T75" fmla="*/ 109 h 170"/>
                <a:gd name="T76" fmla="*/ 72 w 173"/>
                <a:gd name="T77" fmla="*/ 107 h 170"/>
                <a:gd name="T78" fmla="*/ 79 w 173"/>
                <a:gd name="T79" fmla="*/ 104 h 170"/>
                <a:gd name="T80" fmla="*/ 85 w 173"/>
                <a:gd name="T81" fmla="*/ 101 h 170"/>
                <a:gd name="T82" fmla="*/ 91 w 173"/>
                <a:gd name="T83" fmla="*/ 97 h 170"/>
                <a:gd name="T84" fmla="*/ 96 w 173"/>
                <a:gd name="T85" fmla="*/ 91 h 170"/>
                <a:gd name="T86" fmla="*/ 100 w 173"/>
                <a:gd name="T87" fmla="*/ 85 h 170"/>
                <a:gd name="T88" fmla="*/ 104 w 173"/>
                <a:gd name="T89" fmla="*/ 80 h 170"/>
                <a:gd name="T90" fmla="*/ 106 w 173"/>
                <a:gd name="T91" fmla="*/ 72 h 170"/>
                <a:gd name="T92" fmla="*/ 108 w 173"/>
                <a:gd name="T93" fmla="*/ 65 h 170"/>
                <a:gd name="T94" fmla="*/ 109 w 173"/>
                <a:gd name="T95" fmla="*/ 58 h 1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3"/>
                <a:gd name="T145" fmla="*/ 0 h 170"/>
                <a:gd name="T146" fmla="*/ 173 w 173"/>
                <a:gd name="T147" fmla="*/ 170 h 1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3" h="170">
                  <a:moveTo>
                    <a:pt x="172" y="85"/>
                  </a:moveTo>
                  <a:lnTo>
                    <a:pt x="172" y="79"/>
                  </a:lnTo>
                  <a:lnTo>
                    <a:pt x="171" y="73"/>
                  </a:lnTo>
                  <a:lnTo>
                    <a:pt x="170" y="68"/>
                  </a:lnTo>
                  <a:lnTo>
                    <a:pt x="168" y="62"/>
                  </a:lnTo>
                  <a:lnTo>
                    <a:pt x="167" y="58"/>
                  </a:lnTo>
                  <a:lnTo>
                    <a:pt x="165" y="51"/>
                  </a:lnTo>
                  <a:lnTo>
                    <a:pt x="163" y="47"/>
                  </a:lnTo>
                  <a:lnTo>
                    <a:pt x="160" y="42"/>
                  </a:lnTo>
                  <a:lnTo>
                    <a:pt x="157" y="38"/>
                  </a:lnTo>
                  <a:lnTo>
                    <a:pt x="154" y="33"/>
                  </a:lnTo>
                  <a:lnTo>
                    <a:pt x="150" y="29"/>
                  </a:lnTo>
                  <a:lnTo>
                    <a:pt x="146" y="24"/>
                  </a:lnTo>
                  <a:lnTo>
                    <a:pt x="143" y="21"/>
                  </a:lnTo>
                  <a:lnTo>
                    <a:pt x="138" y="17"/>
                  </a:lnTo>
                  <a:lnTo>
                    <a:pt x="133" y="14"/>
                  </a:lnTo>
                  <a:lnTo>
                    <a:pt x="129" y="11"/>
                  </a:lnTo>
                  <a:lnTo>
                    <a:pt x="124" y="8"/>
                  </a:lnTo>
                  <a:lnTo>
                    <a:pt x="119" y="6"/>
                  </a:lnTo>
                  <a:lnTo>
                    <a:pt x="113" y="5"/>
                  </a:lnTo>
                  <a:lnTo>
                    <a:pt x="108" y="3"/>
                  </a:lnTo>
                  <a:lnTo>
                    <a:pt x="102" y="1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69" y="1"/>
                  </a:lnTo>
                  <a:lnTo>
                    <a:pt x="64" y="3"/>
                  </a:lnTo>
                  <a:lnTo>
                    <a:pt x="59" y="5"/>
                  </a:lnTo>
                  <a:lnTo>
                    <a:pt x="52" y="6"/>
                  </a:lnTo>
                  <a:lnTo>
                    <a:pt x="48" y="8"/>
                  </a:lnTo>
                  <a:lnTo>
                    <a:pt x="43" y="11"/>
                  </a:lnTo>
                  <a:lnTo>
                    <a:pt x="38" y="14"/>
                  </a:lnTo>
                  <a:lnTo>
                    <a:pt x="34" y="17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1" y="29"/>
                  </a:lnTo>
                  <a:lnTo>
                    <a:pt x="17" y="33"/>
                  </a:lnTo>
                  <a:lnTo>
                    <a:pt x="14" y="38"/>
                  </a:lnTo>
                  <a:lnTo>
                    <a:pt x="12" y="42"/>
                  </a:lnTo>
                  <a:lnTo>
                    <a:pt x="8" y="47"/>
                  </a:lnTo>
                  <a:lnTo>
                    <a:pt x="7" y="51"/>
                  </a:lnTo>
                  <a:lnTo>
                    <a:pt x="5" y="58"/>
                  </a:lnTo>
                  <a:lnTo>
                    <a:pt x="3" y="62"/>
                  </a:lnTo>
                  <a:lnTo>
                    <a:pt x="1" y="68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1" y="101"/>
                  </a:lnTo>
                  <a:lnTo>
                    <a:pt x="3" y="106"/>
                  </a:lnTo>
                  <a:lnTo>
                    <a:pt x="5" y="111"/>
                  </a:lnTo>
                  <a:lnTo>
                    <a:pt x="7" y="117"/>
                  </a:lnTo>
                  <a:lnTo>
                    <a:pt x="8" y="123"/>
                  </a:lnTo>
                  <a:lnTo>
                    <a:pt x="12" y="127"/>
                  </a:lnTo>
                  <a:lnTo>
                    <a:pt x="14" y="132"/>
                  </a:lnTo>
                  <a:lnTo>
                    <a:pt x="17" y="136"/>
                  </a:lnTo>
                  <a:lnTo>
                    <a:pt x="21" y="140"/>
                  </a:lnTo>
                  <a:lnTo>
                    <a:pt x="26" y="144"/>
                  </a:lnTo>
                  <a:lnTo>
                    <a:pt x="29" y="149"/>
                  </a:lnTo>
                  <a:lnTo>
                    <a:pt x="34" y="151"/>
                  </a:lnTo>
                  <a:lnTo>
                    <a:pt x="38" y="155"/>
                  </a:lnTo>
                  <a:lnTo>
                    <a:pt x="43" y="158"/>
                  </a:lnTo>
                  <a:lnTo>
                    <a:pt x="48" y="160"/>
                  </a:lnTo>
                  <a:lnTo>
                    <a:pt x="52" y="162"/>
                  </a:lnTo>
                  <a:lnTo>
                    <a:pt x="59" y="165"/>
                  </a:lnTo>
                  <a:lnTo>
                    <a:pt x="64" y="166"/>
                  </a:lnTo>
                  <a:lnTo>
                    <a:pt x="69" y="168"/>
                  </a:lnTo>
                  <a:lnTo>
                    <a:pt x="75" y="168"/>
                  </a:lnTo>
                  <a:lnTo>
                    <a:pt x="80" y="169"/>
                  </a:lnTo>
                  <a:lnTo>
                    <a:pt x="86" y="169"/>
                  </a:lnTo>
                  <a:lnTo>
                    <a:pt x="91" y="169"/>
                  </a:lnTo>
                  <a:lnTo>
                    <a:pt x="97" y="168"/>
                  </a:lnTo>
                  <a:lnTo>
                    <a:pt x="102" y="168"/>
                  </a:lnTo>
                  <a:lnTo>
                    <a:pt x="108" y="166"/>
                  </a:lnTo>
                  <a:lnTo>
                    <a:pt x="113" y="165"/>
                  </a:lnTo>
                  <a:lnTo>
                    <a:pt x="119" y="162"/>
                  </a:lnTo>
                  <a:lnTo>
                    <a:pt x="124" y="160"/>
                  </a:lnTo>
                  <a:lnTo>
                    <a:pt x="129" y="158"/>
                  </a:lnTo>
                  <a:lnTo>
                    <a:pt x="133" y="155"/>
                  </a:lnTo>
                  <a:lnTo>
                    <a:pt x="138" y="151"/>
                  </a:lnTo>
                  <a:lnTo>
                    <a:pt x="143" y="149"/>
                  </a:lnTo>
                  <a:lnTo>
                    <a:pt x="146" y="144"/>
                  </a:lnTo>
                  <a:lnTo>
                    <a:pt x="150" y="140"/>
                  </a:lnTo>
                  <a:lnTo>
                    <a:pt x="154" y="136"/>
                  </a:lnTo>
                  <a:lnTo>
                    <a:pt x="157" y="132"/>
                  </a:lnTo>
                  <a:lnTo>
                    <a:pt x="160" y="127"/>
                  </a:lnTo>
                  <a:lnTo>
                    <a:pt x="163" y="123"/>
                  </a:lnTo>
                  <a:lnTo>
                    <a:pt x="165" y="117"/>
                  </a:lnTo>
                  <a:lnTo>
                    <a:pt x="167" y="111"/>
                  </a:lnTo>
                  <a:lnTo>
                    <a:pt x="168" y="106"/>
                  </a:lnTo>
                  <a:lnTo>
                    <a:pt x="170" y="101"/>
                  </a:lnTo>
                  <a:lnTo>
                    <a:pt x="171" y="96"/>
                  </a:lnTo>
                  <a:lnTo>
                    <a:pt x="172" y="89"/>
                  </a:lnTo>
                  <a:lnTo>
                    <a:pt x="172" y="85"/>
                  </a:lnTo>
                </a:path>
              </a:pathLst>
            </a:custGeom>
            <a:solidFill>
              <a:srgbClr val="616161"/>
            </a:solidFill>
            <a:ln w="12700" cap="rnd" cmpd="sng">
              <a:solidFill>
                <a:srgbClr val="61616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3" name="Freeform 75"/>
            <p:cNvSpPr>
              <a:spLocks/>
            </p:cNvSpPr>
            <p:nvPr/>
          </p:nvSpPr>
          <p:spPr bwMode="auto">
            <a:xfrm>
              <a:off x="1739" y="1823"/>
              <a:ext cx="133" cy="134"/>
            </a:xfrm>
            <a:custGeom>
              <a:avLst/>
              <a:gdLst>
                <a:gd name="T0" fmla="*/ 104 w 167"/>
                <a:gd name="T1" fmla="*/ 51 h 166"/>
                <a:gd name="T2" fmla="*/ 104 w 167"/>
                <a:gd name="T3" fmla="*/ 44 h 166"/>
                <a:gd name="T4" fmla="*/ 101 w 167"/>
                <a:gd name="T5" fmla="*/ 37 h 166"/>
                <a:gd name="T6" fmla="*/ 100 w 167"/>
                <a:gd name="T7" fmla="*/ 31 h 166"/>
                <a:gd name="T8" fmla="*/ 96 w 167"/>
                <a:gd name="T9" fmla="*/ 25 h 166"/>
                <a:gd name="T10" fmla="*/ 92 w 167"/>
                <a:gd name="T11" fmla="*/ 19 h 166"/>
                <a:gd name="T12" fmla="*/ 87 w 167"/>
                <a:gd name="T13" fmla="*/ 15 h 166"/>
                <a:gd name="T14" fmla="*/ 81 w 167"/>
                <a:gd name="T15" fmla="*/ 10 h 166"/>
                <a:gd name="T16" fmla="*/ 76 w 167"/>
                <a:gd name="T17" fmla="*/ 6 h 166"/>
                <a:gd name="T18" fmla="*/ 69 w 167"/>
                <a:gd name="T19" fmla="*/ 4 h 166"/>
                <a:gd name="T20" fmla="*/ 62 w 167"/>
                <a:gd name="T21" fmla="*/ 2 h 166"/>
                <a:gd name="T22" fmla="*/ 55 w 167"/>
                <a:gd name="T23" fmla="*/ 1 h 166"/>
                <a:gd name="T24" fmla="*/ 49 w 167"/>
                <a:gd name="T25" fmla="*/ 1 h 166"/>
                <a:gd name="T26" fmla="*/ 42 w 167"/>
                <a:gd name="T27" fmla="*/ 2 h 166"/>
                <a:gd name="T28" fmla="*/ 35 w 167"/>
                <a:gd name="T29" fmla="*/ 4 h 166"/>
                <a:gd name="T30" fmla="*/ 29 w 167"/>
                <a:gd name="T31" fmla="*/ 6 h 166"/>
                <a:gd name="T32" fmla="*/ 23 w 167"/>
                <a:gd name="T33" fmla="*/ 10 h 166"/>
                <a:gd name="T34" fmla="*/ 18 w 167"/>
                <a:gd name="T35" fmla="*/ 15 h 166"/>
                <a:gd name="T36" fmla="*/ 13 w 167"/>
                <a:gd name="T37" fmla="*/ 19 h 166"/>
                <a:gd name="T38" fmla="*/ 8 w 167"/>
                <a:gd name="T39" fmla="*/ 25 h 166"/>
                <a:gd name="T40" fmla="*/ 5 w 167"/>
                <a:gd name="T41" fmla="*/ 31 h 166"/>
                <a:gd name="T42" fmla="*/ 2 w 167"/>
                <a:gd name="T43" fmla="*/ 37 h 166"/>
                <a:gd name="T44" fmla="*/ 1 w 167"/>
                <a:gd name="T45" fmla="*/ 44 h 166"/>
                <a:gd name="T46" fmla="*/ 0 w 167"/>
                <a:gd name="T47" fmla="*/ 51 h 166"/>
                <a:gd name="T48" fmla="*/ 0 w 167"/>
                <a:gd name="T49" fmla="*/ 57 h 166"/>
                <a:gd name="T50" fmla="*/ 1 w 167"/>
                <a:gd name="T51" fmla="*/ 64 h 166"/>
                <a:gd name="T52" fmla="*/ 2 w 167"/>
                <a:gd name="T53" fmla="*/ 71 h 166"/>
                <a:gd name="T54" fmla="*/ 5 w 167"/>
                <a:gd name="T55" fmla="*/ 77 h 166"/>
                <a:gd name="T56" fmla="*/ 8 w 167"/>
                <a:gd name="T57" fmla="*/ 83 h 166"/>
                <a:gd name="T58" fmla="*/ 13 w 167"/>
                <a:gd name="T59" fmla="*/ 90 h 166"/>
                <a:gd name="T60" fmla="*/ 18 w 167"/>
                <a:gd name="T61" fmla="*/ 94 h 166"/>
                <a:gd name="T62" fmla="*/ 23 w 167"/>
                <a:gd name="T63" fmla="*/ 98 h 166"/>
                <a:gd name="T64" fmla="*/ 29 w 167"/>
                <a:gd name="T65" fmla="*/ 103 h 166"/>
                <a:gd name="T66" fmla="*/ 35 w 167"/>
                <a:gd name="T67" fmla="*/ 104 h 166"/>
                <a:gd name="T68" fmla="*/ 42 w 167"/>
                <a:gd name="T69" fmla="*/ 107 h 166"/>
                <a:gd name="T70" fmla="*/ 49 w 167"/>
                <a:gd name="T71" fmla="*/ 107 h 166"/>
                <a:gd name="T72" fmla="*/ 55 w 167"/>
                <a:gd name="T73" fmla="*/ 107 h 166"/>
                <a:gd name="T74" fmla="*/ 62 w 167"/>
                <a:gd name="T75" fmla="*/ 107 h 166"/>
                <a:gd name="T76" fmla="*/ 69 w 167"/>
                <a:gd name="T77" fmla="*/ 104 h 166"/>
                <a:gd name="T78" fmla="*/ 76 w 167"/>
                <a:gd name="T79" fmla="*/ 103 h 166"/>
                <a:gd name="T80" fmla="*/ 81 w 167"/>
                <a:gd name="T81" fmla="*/ 98 h 166"/>
                <a:gd name="T82" fmla="*/ 87 w 167"/>
                <a:gd name="T83" fmla="*/ 94 h 166"/>
                <a:gd name="T84" fmla="*/ 92 w 167"/>
                <a:gd name="T85" fmla="*/ 90 h 166"/>
                <a:gd name="T86" fmla="*/ 96 w 167"/>
                <a:gd name="T87" fmla="*/ 83 h 166"/>
                <a:gd name="T88" fmla="*/ 100 w 167"/>
                <a:gd name="T89" fmla="*/ 77 h 166"/>
                <a:gd name="T90" fmla="*/ 101 w 167"/>
                <a:gd name="T91" fmla="*/ 71 h 166"/>
                <a:gd name="T92" fmla="*/ 104 w 167"/>
                <a:gd name="T93" fmla="*/ 64 h 166"/>
                <a:gd name="T94" fmla="*/ 104 w 167"/>
                <a:gd name="T95" fmla="*/ 57 h 166"/>
                <a:gd name="T96" fmla="*/ 105 w 167"/>
                <a:gd name="T97" fmla="*/ 54 h 16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7"/>
                <a:gd name="T148" fmla="*/ 0 h 166"/>
                <a:gd name="T149" fmla="*/ 167 w 167"/>
                <a:gd name="T150" fmla="*/ 166 h 16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7" h="166">
                  <a:moveTo>
                    <a:pt x="166" y="83"/>
                  </a:moveTo>
                  <a:lnTo>
                    <a:pt x="165" y="78"/>
                  </a:lnTo>
                  <a:lnTo>
                    <a:pt x="164" y="72"/>
                  </a:lnTo>
                  <a:lnTo>
                    <a:pt x="164" y="68"/>
                  </a:lnTo>
                  <a:lnTo>
                    <a:pt x="162" y="61"/>
                  </a:lnTo>
                  <a:lnTo>
                    <a:pt x="160" y="57"/>
                  </a:lnTo>
                  <a:lnTo>
                    <a:pt x="159" y="51"/>
                  </a:lnTo>
                  <a:lnTo>
                    <a:pt x="157" y="47"/>
                  </a:lnTo>
                  <a:lnTo>
                    <a:pt x="154" y="42"/>
                  </a:lnTo>
                  <a:lnTo>
                    <a:pt x="151" y="38"/>
                  </a:lnTo>
                  <a:lnTo>
                    <a:pt x="149" y="33"/>
                  </a:lnTo>
                  <a:lnTo>
                    <a:pt x="145" y="29"/>
                  </a:lnTo>
                  <a:lnTo>
                    <a:pt x="141" y="25"/>
                  </a:lnTo>
                  <a:lnTo>
                    <a:pt x="137" y="22"/>
                  </a:lnTo>
                  <a:lnTo>
                    <a:pt x="132" y="18"/>
                  </a:lnTo>
                  <a:lnTo>
                    <a:pt x="128" y="15"/>
                  </a:lnTo>
                  <a:lnTo>
                    <a:pt x="124" y="13"/>
                  </a:lnTo>
                  <a:lnTo>
                    <a:pt x="119" y="9"/>
                  </a:lnTo>
                  <a:lnTo>
                    <a:pt x="115" y="7"/>
                  </a:lnTo>
                  <a:lnTo>
                    <a:pt x="109" y="6"/>
                  </a:lnTo>
                  <a:lnTo>
                    <a:pt x="104" y="5"/>
                  </a:lnTo>
                  <a:lnTo>
                    <a:pt x="98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83" y="0"/>
                  </a:lnTo>
                  <a:lnTo>
                    <a:pt x="76" y="1"/>
                  </a:lnTo>
                  <a:lnTo>
                    <a:pt x="72" y="2"/>
                  </a:lnTo>
                  <a:lnTo>
                    <a:pt x="66" y="3"/>
                  </a:lnTo>
                  <a:lnTo>
                    <a:pt x="61" y="5"/>
                  </a:lnTo>
                  <a:lnTo>
                    <a:pt x="55" y="6"/>
                  </a:lnTo>
                  <a:lnTo>
                    <a:pt x="51" y="7"/>
                  </a:lnTo>
                  <a:lnTo>
                    <a:pt x="45" y="9"/>
                  </a:lnTo>
                  <a:lnTo>
                    <a:pt x="41" y="13"/>
                  </a:lnTo>
                  <a:lnTo>
                    <a:pt x="36" y="15"/>
                  </a:lnTo>
                  <a:lnTo>
                    <a:pt x="32" y="18"/>
                  </a:lnTo>
                  <a:lnTo>
                    <a:pt x="27" y="22"/>
                  </a:lnTo>
                  <a:lnTo>
                    <a:pt x="23" y="25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13" y="38"/>
                  </a:lnTo>
                  <a:lnTo>
                    <a:pt x="11" y="42"/>
                  </a:lnTo>
                  <a:lnTo>
                    <a:pt x="8" y="47"/>
                  </a:lnTo>
                  <a:lnTo>
                    <a:pt x="5" y="51"/>
                  </a:lnTo>
                  <a:lnTo>
                    <a:pt x="3" y="57"/>
                  </a:lnTo>
                  <a:lnTo>
                    <a:pt x="2" y="61"/>
                  </a:lnTo>
                  <a:lnTo>
                    <a:pt x="1" y="68"/>
                  </a:lnTo>
                  <a:lnTo>
                    <a:pt x="0" y="72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1" y="98"/>
                  </a:lnTo>
                  <a:lnTo>
                    <a:pt x="2" y="105"/>
                  </a:lnTo>
                  <a:lnTo>
                    <a:pt x="3" y="109"/>
                  </a:lnTo>
                  <a:lnTo>
                    <a:pt x="5" y="114"/>
                  </a:lnTo>
                  <a:lnTo>
                    <a:pt x="8" y="119"/>
                  </a:lnTo>
                  <a:lnTo>
                    <a:pt x="11" y="123"/>
                  </a:lnTo>
                  <a:lnTo>
                    <a:pt x="13" y="128"/>
                  </a:lnTo>
                  <a:lnTo>
                    <a:pt x="16" y="132"/>
                  </a:lnTo>
                  <a:lnTo>
                    <a:pt x="20" y="137"/>
                  </a:lnTo>
                  <a:lnTo>
                    <a:pt x="23" y="141"/>
                  </a:lnTo>
                  <a:lnTo>
                    <a:pt x="27" y="144"/>
                  </a:lnTo>
                  <a:lnTo>
                    <a:pt x="32" y="148"/>
                  </a:lnTo>
                  <a:lnTo>
                    <a:pt x="36" y="151"/>
                  </a:lnTo>
                  <a:lnTo>
                    <a:pt x="41" y="153"/>
                  </a:lnTo>
                  <a:lnTo>
                    <a:pt x="45" y="157"/>
                  </a:lnTo>
                  <a:lnTo>
                    <a:pt x="51" y="159"/>
                  </a:lnTo>
                  <a:lnTo>
                    <a:pt x="55" y="160"/>
                  </a:lnTo>
                  <a:lnTo>
                    <a:pt x="61" y="161"/>
                  </a:lnTo>
                  <a:lnTo>
                    <a:pt x="66" y="163"/>
                  </a:lnTo>
                  <a:lnTo>
                    <a:pt x="72" y="164"/>
                  </a:lnTo>
                  <a:lnTo>
                    <a:pt x="76" y="165"/>
                  </a:lnTo>
                  <a:lnTo>
                    <a:pt x="83" y="165"/>
                  </a:lnTo>
                  <a:lnTo>
                    <a:pt x="87" y="165"/>
                  </a:lnTo>
                  <a:lnTo>
                    <a:pt x="93" y="164"/>
                  </a:lnTo>
                  <a:lnTo>
                    <a:pt x="98" y="163"/>
                  </a:lnTo>
                  <a:lnTo>
                    <a:pt x="104" y="161"/>
                  </a:lnTo>
                  <a:lnTo>
                    <a:pt x="109" y="160"/>
                  </a:lnTo>
                  <a:lnTo>
                    <a:pt x="115" y="159"/>
                  </a:lnTo>
                  <a:lnTo>
                    <a:pt x="119" y="157"/>
                  </a:lnTo>
                  <a:lnTo>
                    <a:pt x="124" y="153"/>
                  </a:lnTo>
                  <a:lnTo>
                    <a:pt x="128" y="151"/>
                  </a:lnTo>
                  <a:lnTo>
                    <a:pt x="132" y="148"/>
                  </a:lnTo>
                  <a:lnTo>
                    <a:pt x="137" y="144"/>
                  </a:lnTo>
                  <a:lnTo>
                    <a:pt x="141" y="141"/>
                  </a:lnTo>
                  <a:lnTo>
                    <a:pt x="145" y="137"/>
                  </a:lnTo>
                  <a:lnTo>
                    <a:pt x="149" y="132"/>
                  </a:lnTo>
                  <a:lnTo>
                    <a:pt x="151" y="128"/>
                  </a:lnTo>
                  <a:lnTo>
                    <a:pt x="154" y="123"/>
                  </a:lnTo>
                  <a:lnTo>
                    <a:pt x="157" y="119"/>
                  </a:lnTo>
                  <a:lnTo>
                    <a:pt x="159" y="114"/>
                  </a:lnTo>
                  <a:lnTo>
                    <a:pt x="160" y="109"/>
                  </a:lnTo>
                  <a:lnTo>
                    <a:pt x="162" y="105"/>
                  </a:lnTo>
                  <a:lnTo>
                    <a:pt x="164" y="98"/>
                  </a:lnTo>
                  <a:lnTo>
                    <a:pt x="164" y="94"/>
                  </a:lnTo>
                  <a:lnTo>
                    <a:pt x="165" y="88"/>
                  </a:lnTo>
                  <a:lnTo>
                    <a:pt x="165" y="83"/>
                  </a:lnTo>
                  <a:lnTo>
                    <a:pt x="166" y="83"/>
                  </a:lnTo>
                </a:path>
              </a:pathLst>
            </a:custGeom>
            <a:solidFill>
              <a:srgbClr val="656565"/>
            </a:solidFill>
            <a:ln w="12700" cap="rnd" cmpd="sng">
              <a:solidFill>
                <a:srgbClr val="6565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4" name="Freeform 76"/>
            <p:cNvSpPr>
              <a:spLocks/>
            </p:cNvSpPr>
            <p:nvPr/>
          </p:nvSpPr>
          <p:spPr bwMode="auto">
            <a:xfrm>
              <a:off x="1742" y="1825"/>
              <a:ext cx="127" cy="129"/>
            </a:xfrm>
            <a:custGeom>
              <a:avLst/>
              <a:gdLst>
                <a:gd name="T0" fmla="*/ 99 w 161"/>
                <a:gd name="T1" fmla="*/ 49 h 159"/>
                <a:gd name="T2" fmla="*/ 99 w 161"/>
                <a:gd name="T3" fmla="*/ 42 h 159"/>
                <a:gd name="T4" fmla="*/ 97 w 161"/>
                <a:gd name="T5" fmla="*/ 36 h 159"/>
                <a:gd name="T6" fmla="*/ 95 w 161"/>
                <a:gd name="T7" fmla="*/ 29 h 159"/>
                <a:gd name="T8" fmla="*/ 91 w 161"/>
                <a:gd name="T9" fmla="*/ 23 h 159"/>
                <a:gd name="T10" fmla="*/ 88 w 161"/>
                <a:gd name="T11" fmla="*/ 18 h 159"/>
                <a:gd name="T12" fmla="*/ 84 w 161"/>
                <a:gd name="T13" fmla="*/ 13 h 159"/>
                <a:gd name="T14" fmla="*/ 78 w 161"/>
                <a:gd name="T15" fmla="*/ 9 h 159"/>
                <a:gd name="T16" fmla="*/ 73 w 161"/>
                <a:gd name="T17" fmla="*/ 5 h 159"/>
                <a:gd name="T18" fmla="*/ 66 w 161"/>
                <a:gd name="T19" fmla="*/ 2 h 159"/>
                <a:gd name="T20" fmla="*/ 59 w 161"/>
                <a:gd name="T21" fmla="*/ 2 h 159"/>
                <a:gd name="T22" fmla="*/ 53 w 161"/>
                <a:gd name="T23" fmla="*/ 1 h 159"/>
                <a:gd name="T24" fmla="*/ 47 w 161"/>
                <a:gd name="T25" fmla="*/ 1 h 159"/>
                <a:gd name="T26" fmla="*/ 40 w 161"/>
                <a:gd name="T27" fmla="*/ 2 h 159"/>
                <a:gd name="T28" fmla="*/ 34 w 161"/>
                <a:gd name="T29" fmla="*/ 2 h 159"/>
                <a:gd name="T30" fmla="*/ 28 w 161"/>
                <a:gd name="T31" fmla="*/ 5 h 159"/>
                <a:gd name="T32" fmla="*/ 22 w 161"/>
                <a:gd name="T33" fmla="*/ 9 h 159"/>
                <a:gd name="T34" fmla="*/ 17 w 161"/>
                <a:gd name="T35" fmla="*/ 13 h 159"/>
                <a:gd name="T36" fmla="*/ 13 w 161"/>
                <a:gd name="T37" fmla="*/ 18 h 159"/>
                <a:gd name="T38" fmla="*/ 8 w 161"/>
                <a:gd name="T39" fmla="*/ 23 h 159"/>
                <a:gd name="T40" fmla="*/ 6 w 161"/>
                <a:gd name="T41" fmla="*/ 29 h 159"/>
                <a:gd name="T42" fmla="*/ 3 w 161"/>
                <a:gd name="T43" fmla="*/ 36 h 159"/>
                <a:gd name="T44" fmla="*/ 1 w 161"/>
                <a:gd name="T45" fmla="*/ 42 h 159"/>
                <a:gd name="T46" fmla="*/ 0 w 161"/>
                <a:gd name="T47" fmla="*/ 49 h 159"/>
                <a:gd name="T48" fmla="*/ 0 w 161"/>
                <a:gd name="T49" fmla="*/ 55 h 159"/>
                <a:gd name="T50" fmla="*/ 1 w 161"/>
                <a:gd name="T51" fmla="*/ 62 h 159"/>
                <a:gd name="T52" fmla="*/ 3 w 161"/>
                <a:gd name="T53" fmla="*/ 68 h 159"/>
                <a:gd name="T54" fmla="*/ 6 w 161"/>
                <a:gd name="T55" fmla="*/ 75 h 159"/>
                <a:gd name="T56" fmla="*/ 8 w 161"/>
                <a:gd name="T57" fmla="*/ 81 h 159"/>
                <a:gd name="T58" fmla="*/ 13 w 161"/>
                <a:gd name="T59" fmla="*/ 86 h 159"/>
                <a:gd name="T60" fmla="*/ 17 w 161"/>
                <a:gd name="T61" fmla="*/ 91 h 159"/>
                <a:gd name="T62" fmla="*/ 22 w 161"/>
                <a:gd name="T63" fmla="*/ 96 h 159"/>
                <a:gd name="T64" fmla="*/ 28 w 161"/>
                <a:gd name="T65" fmla="*/ 99 h 159"/>
                <a:gd name="T66" fmla="*/ 34 w 161"/>
                <a:gd name="T67" fmla="*/ 101 h 159"/>
                <a:gd name="T68" fmla="*/ 40 w 161"/>
                <a:gd name="T69" fmla="*/ 103 h 159"/>
                <a:gd name="T70" fmla="*/ 47 w 161"/>
                <a:gd name="T71" fmla="*/ 104 h 159"/>
                <a:gd name="T72" fmla="*/ 53 w 161"/>
                <a:gd name="T73" fmla="*/ 104 h 159"/>
                <a:gd name="T74" fmla="*/ 59 w 161"/>
                <a:gd name="T75" fmla="*/ 103 h 159"/>
                <a:gd name="T76" fmla="*/ 66 w 161"/>
                <a:gd name="T77" fmla="*/ 101 h 159"/>
                <a:gd name="T78" fmla="*/ 73 w 161"/>
                <a:gd name="T79" fmla="*/ 99 h 159"/>
                <a:gd name="T80" fmla="*/ 78 w 161"/>
                <a:gd name="T81" fmla="*/ 96 h 159"/>
                <a:gd name="T82" fmla="*/ 84 w 161"/>
                <a:gd name="T83" fmla="*/ 91 h 159"/>
                <a:gd name="T84" fmla="*/ 88 w 161"/>
                <a:gd name="T85" fmla="*/ 86 h 159"/>
                <a:gd name="T86" fmla="*/ 91 w 161"/>
                <a:gd name="T87" fmla="*/ 81 h 159"/>
                <a:gd name="T88" fmla="*/ 95 w 161"/>
                <a:gd name="T89" fmla="*/ 75 h 159"/>
                <a:gd name="T90" fmla="*/ 97 w 161"/>
                <a:gd name="T91" fmla="*/ 68 h 159"/>
                <a:gd name="T92" fmla="*/ 99 w 161"/>
                <a:gd name="T93" fmla="*/ 62 h 159"/>
                <a:gd name="T94" fmla="*/ 99 w 161"/>
                <a:gd name="T95" fmla="*/ 55 h 1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1"/>
                <a:gd name="T145" fmla="*/ 0 h 159"/>
                <a:gd name="T146" fmla="*/ 161 w 161"/>
                <a:gd name="T147" fmla="*/ 159 h 1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1" h="159">
                  <a:moveTo>
                    <a:pt x="160" y="78"/>
                  </a:moveTo>
                  <a:lnTo>
                    <a:pt x="160" y="74"/>
                  </a:lnTo>
                  <a:lnTo>
                    <a:pt x="159" y="69"/>
                  </a:lnTo>
                  <a:lnTo>
                    <a:pt x="159" y="64"/>
                  </a:lnTo>
                  <a:lnTo>
                    <a:pt x="157" y="58"/>
                  </a:lnTo>
                  <a:lnTo>
                    <a:pt x="156" y="54"/>
                  </a:lnTo>
                  <a:lnTo>
                    <a:pt x="155" y="48"/>
                  </a:lnTo>
                  <a:lnTo>
                    <a:pt x="152" y="44"/>
                  </a:lnTo>
                  <a:lnTo>
                    <a:pt x="150" y="39"/>
                  </a:lnTo>
                  <a:lnTo>
                    <a:pt x="146" y="35"/>
                  </a:lnTo>
                  <a:lnTo>
                    <a:pt x="144" y="31"/>
                  </a:lnTo>
                  <a:lnTo>
                    <a:pt x="141" y="27"/>
                  </a:lnTo>
                  <a:lnTo>
                    <a:pt x="137" y="22"/>
                  </a:lnTo>
                  <a:lnTo>
                    <a:pt x="134" y="20"/>
                  </a:lnTo>
                  <a:lnTo>
                    <a:pt x="129" y="16"/>
                  </a:lnTo>
                  <a:lnTo>
                    <a:pt x="125" y="13"/>
                  </a:lnTo>
                  <a:lnTo>
                    <a:pt x="120" y="11"/>
                  </a:lnTo>
                  <a:lnTo>
                    <a:pt x="116" y="8"/>
                  </a:lnTo>
                  <a:lnTo>
                    <a:pt x="112" y="5"/>
                  </a:lnTo>
                  <a:lnTo>
                    <a:pt x="106" y="4"/>
                  </a:lnTo>
                  <a:lnTo>
                    <a:pt x="101" y="3"/>
                  </a:lnTo>
                  <a:lnTo>
                    <a:pt x="95" y="2"/>
                  </a:lnTo>
                  <a:lnTo>
                    <a:pt x="91" y="1"/>
                  </a:lnTo>
                  <a:lnTo>
                    <a:pt x="85" y="1"/>
                  </a:lnTo>
                  <a:lnTo>
                    <a:pt x="81" y="0"/>
                  </a:lnTo>
                  <a:lnTo>
                    <a:pt x="75" y="1"/>
                  </a:lnTo>
                  <a:lnTo>
                    <a:pt x="70" y="1"/>
                  </a:lnTo>
                  <a:lnTo>
                    <a:pt x="65" y="2"/>
                  </a:lnTo>
                  <a:lnTo>
                    <a:pt x="60" y="3"/>
                  </a:lnTo>
                  <a:lnTo>
                    <a:pt x="55" y="4"/>
                  </a:lnTo>
                  <a:lnTo>
                    <a:pt x="50" y="5"/>
                  </a:lnTo>
                  <a:lnTo>
                    <a:pt x="44" y="8"/>
                  </a:lnTo>
                  <a:lnTo>
                    <a:pt x="40" y="11"/>
                  </a:lnTo>
                  <a:lnTo>
                    <a:pt x="35" y="13"/>
                  </a:lnTo>
                  <a:lnTo>
                    <a:pt x="31" y="16"/>
                  </a:lnTo>
                  <a:lnTo>
                    <a:pt x="27" y="20"/>
                  </a:lnTo>
                  <a:lnTo>
                    <a:pt x="23" y="22"/>
                  </a:lnTo>
                  <a:lnTo>
                    <a:pt x="20" y="27"/>
                  </a:lnTo>
                  <a:lnTo>
                    <a:pt x="17" y="31"/>
                  </a:lnTo>
                  <a:lnTo>
                    <a:pt x="13" y="35"/>
                  </a:lnTo>
                  <a:lnTo>
                    <a:pt x="11" y="39"/>
                  </a:lnTo>
                  <a:lnTo>
                    <a:pt x="9" y="44"/>
                  </a:lnTo>
                  <a:lnTo>
                    <a:pt x="6" y="48"/>
                  </a:lnTo>
                  <a:lnTo>
                    <a:pt x="5" y="54"/>
                  </a:lnTo>
                  <a:lnTo>
                    <a:pt x="3" y="58"/>
                  </a:lnTo>
                  <a:lnTo>
                    <a:pt x="1" y="64"/>
                  </a:lnTo>
                  <a:lnTo>
                    <a:pt x="0" y="69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4"/>
                  </a:lnTo>
                  <a:lnTo>
                    <a:pt x="0" y="89"/>
                  </a:lnTo>
                  <a:lnTo>
                    <a:pt x="1" y="94"/>
                  </a:lnTo>
                  <a:lnTo>
                    <a:pt x="3" y="99"/>
                  </a:lnTo>
                  <a:lnTo>
                    <a:pt x="5" y="104"/>
                  </a:lnTo>
                  <a:lnTo>
                    <a:pt x="6" y="110"/>
                  </a:lnTo>
                  <a:lnTo>
                    <a:pt x="9" y="114"/>
                  </a:lnTo>
                  <a:lnTo>
                    <a:pt x="11" y="119"/>
                  </a:lnTo>
                  <a:lnTo>
                    <a:pt x="13" y="123"/>
                  </a:lnTo>
                  <a:lnTo>
                    <a:pt x="17" y="127"/>
                  </a:lnTo>
                  <a:lnTo>
                    <a:pt x="20" y="131"/>
                  </a:lnTo>
                  <a:lnTo>
                    <a:pt x="23" y="135"/>
                  </a:lnTo>
                  <a:lnTo>
                    <a:pt x="27" y="138"/>
                  </a:lnTo>
                  <a:lnTo>
                    <a:pt x="31" y="141"/>
                  </a:lnTo>
                  <a:lnTo>
                    <a:pt x="35" y="145"/>
                  </a:lnTo>
                  <a:lnTo>
                    <a:pt x="40" y="147"/>
                  </a:lnTo>
                  <a:lnTo>
                    <a:pt x="44" y="150"/>
                  </a:lnTo>
                  <a:lnTo>
                    <a:pt x="50" y="152"/>
                  </a:lnTo>
                  <a:lnTo>
                    <a:pt x="55" y="154"/>
                  </a:lnTo>
                  <a:lnTo>
                    <a:pt x="60" y="155"/>
                  </a:lnTo>
                  <a:lnTo>
                    <a:pt x="65" y="156"/>
                  </a:lnTo>
                  <a:lnTo>
                    <a:pt x="70" y="157"/>
                  </a:lnTo>
                  <a:lnTo>
                    <a:pt x="75" y="158"/>
                  </a:lnTo>
                  <a:lnTo>
                    <a:pt x="81" y="158"/>
                  </a:lnTo>
                  <a:lnTo>
                    <a:pt x="85" y="158"/>
                  </a:lnTo>
                  <a:lnTo>
                    <a:pt x="91" y="157"/>
                  </a:lnTo>
                  <a:lnTo>
                    <a:pt x="95" y="156"/>
                  </a:lnTo>
                  <a:lnTo>
                    <a:pt x="101" y="155"/>
                  </a:lnTo>
                  <a:lnTo>
                    <a:pt x="106" y="154"/>
                  </a:lnTo>
                  <a:lnTo>
                    <a:pt x="112" y="152"/>
                  </a:lnTo>
                  <a:lnTo>
                    <a:pt x="116" y="150"/>
                  </a:lnTo>
                  <a:lnTo>
                    <a:pt x="120" y="147"/>
                  </a:lnTo>
                  <a:lnTo>
                    <a:pt x="125" y="145"/>
                  </a:lnTo>
                  <a:lnTo>
                    <a:pt x="129" y="141"/>
                  </a:lnTo>
                  <a:lnTo>
                    <a:pt x="134" y="138"/>
                  </a:lnTo>
                  <a:lnTo>
                    <a:pt x="137" y="135"/>
                  </a:lnTo>
                  <a:lnTo>
                    <a:pt x="141" y="131"/>
                  </a:lnTo>
                  <a:lnTo>
                    <a:pt x="144" y="127"/>
                  </a:lnTo>
                  <a:lnTo>
                    <a:pt x="146" y="123"/>
                  </a:lnTo>
                  <a:lnTo>
                    <a:pt x="150" y="119"/>
                  </a:lnTo>
                  <a:lnTo>
                    <a:pt x="152" y="114"/>
                  </a:lnTo>
                  <a:lnTo>
                    <a:pt x="155" y="110"/>
                  </a:lnTo>
                  <a:lnTo>
                    <a:pt x="156" y="104"/>
                  </a:lnTo>
                  <a:lnTo>
                    <a:pt x="157" y="99"/>
                  </a:lnTo>
                  <a:lnTo>
                    <a:pt x="159" y="94"/>
                  </a:lnTo>
                  <a:lnTo>
                    <a:pt x="159" y="89"/>
                  </a:lnTo>
                  <a:lnTo>
                    <a:pt x="160" y="84"/>
                  </a:lnTo>
                  <a:lnTo>
                    <a:pt x="160" y="78"/>
                  </a:lnTo>
                </a:path>
              </a:pathLst>
            </a:custGeom>
            <a:solidFill>
              <a:srgbClr val="696969"/>
            </a:solidFill>
            <a:ln w="12700" cap="rnd" cmpd="sng">
              <a:solidFill>
                <a:srgbClr val="6969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5" name="Freeform 77"/>
            <p:cNvSpPr>
              <a:spLocks/>
            </p:cNvSpPr>
            <p:nvPr/>
          </p:nvSpPr>
          <p:spPr bwMode="auto">
            <a:xfrm>
              <a:off x="1746" y="1827"/>
              <a:ext cx="123" cy="123"/>
            </a:xfrm>
            <a:custGeom>
              <a:avLst/>
              <a:gdLst>
                <a:gd name="T0" fmla="*/ 97 w 155"/>
                <a:gd name="T1" fmla="*/ 46 h 153"/>
                <a:gd name="T2" fmla="*/ 96 w 155"/>
                <a:gd name="T3" fmla="*/ 39 h 153"/>
                <a:gd name="T4" fmla="*/ 94 w 155"/>
                <a:gd name="T5" fmla="*/ 33 h 153"/>
                <a:gd name="T6" fmla="*/ 92 w 155"/>
                <a:gd name="T7" fmla="*/ 27 h 153"/>
                <a:gd name="T8" fmla="*/ 89 w 155"/>
                <a:gd name="T9" fmla="*/ 22 h 153"/>
                <a:gd name="T10" fmla="*/ 85 w 155"/>
                <a:gd name="T11" fmla="*/ 16 h 153"/>
                <a:gd name="T12" fmla="*/ 81 w 155"/>
                <a:gd name="T13" fmla="*/ 11 h 153"/>
                <a:gd name="T14" fmla="*/ 75 w 155"/>
                <a:gd name="T15" fmla="*/ 8 h 153"/>
                <a:gd name="T16" fmla="*/ 70 w 155"/>
                <a:gd name="T17" fmla="*/ 5 h 153"/>
                <a:gd name="T18" fmla="*/ 64 w 155"/>
                <a:gd name="T19" fmla="*/ 2 h 153"/>
                <a:gd name="T20" fmla="*/ 58 w 155"/>
                <a:gd name="T21" fmla="*/ 1 h 153"/>
                <a:gd name="T22" fmla="*/ 51 w 155"/>
                <a:gd name="T23" fmla="*/ 0 h 153"/>
                <a:gd name="T24" fmla="*/ 45 w 155"/>
                <a:gd name="T25" fmla="*/ 0 h 153"/>
                <a:gd name="T26" fmla="*/ 39 w 155"/>
                <a:gd name="T27" fmla="*/ 1 h 153"/>
                <a:gd name="T28" fmla="*/ 33 w 155"/>
                <a:gd name="T29" fmla="*/ 2 h 153"/>
                <a:gd name="T30" fmla="*/ 27 w 155"/>
                <a:gd name="T31" fmla="*/ 5 h 153"/>
                <a:gd name="T32" fmla="*/ 21 w 155"/>
                <a:gd name="T33" fmla="*/ 8 h 153"/>
                <a:gd name="T34" fmla="*/ 16 w 155"/>
                <a:gd name="T35" fmla="*/ 11 h 153"/>
                <a:gd name="T36" fmla="*/ 11 w 155"/>
                <a:gd name="T37" fmla="*/ 16 h 153"/>
                <a:gd name="T38" fmla="*/ 8 w 155"/>
                <a:gd name="T39" fmla="*/ 22 h 153"/>
                <a:gd name="T40" fmla="*/ 5 w 155"/>
                <a:gd name="T41" fmla="*/ 27 h 153"/>
                <a:gd name="T42" fmla="*/ 2 w 155"/>
                <a:gd name="T43" fmla="*/ 33 h 153"/>
                <a:gd name="T44" fmla="*/ 1 w 155"/>
                <a:gd name="T45" fmla="*/ 39 h 153"/>
                <a:gd name="T46" fmla="*/ 0 w 155"/>
                <a:gd name="T47" fmla="*/ 46 h 153"/>
                <a:gd name="T48" fmla="*/ 0 w 155"/>
                <a:gd name="T49" fmla="*/ 51 h 153"/>
                <a:gd name="T50" fmla="*/ 1 w 155"/>
                <a:gd name="T51" fmla="*/ 58 h 153"/>
                <a:gd name="T52" fmla="*/ 2 w 155"/>
                <a:gd name="T53" fmla="*/ 64 h 153"/>
                <a:gd name="T54" fmla="*/ 5 w 155"/>
                <a:gd name="T55" fmla="*/ 71 h 153"/>
                <a:gd name="T56" fmla="*/ 8 w 155"/>
                <a:gd name="T57" fmla="*/ 76 h 153"/>
                <a:gd name="T58" fmla="*/ 11 w 155"/>
                <a:gd name="T59" fmla="*/ 81 h 153"/>
                <a:gd name="T60" fmla="*/ 16 w 155"/>
                <a:gd name="T61" fmla="*/ 86 h 153"/>
                <a:gd name="T62" fmla="*/ 21 w 155"/>
                <a:gd name="T63" fmla="*/ 90 h 153"/>
                <a:gd name="T64" fmla="*/ 27 w 155"/>
                <a:gd name="T65" fmla="*/ 93 h 153"/>
                <a:gd name="T66" fmla="*/ 33 w 155"/>
                <a:gd name="T67" fmla="*/ 95 h 153"/>
                <a:gd name="T68" fmla="*/ 39 w 155"/>
                <a:gd name="T69" fmla="*/ 97 h 153"/>
                <a:gd name="T70" fmla="*/ 45 w 155"/>
                <a:gd name="T71" fmla="*/ 98 h 153"/>
                <a:gd name="T72" fmla="*/ 51 w 155"/>
                <a:gd name="T73" fmla="*/ 98 h 153"/>
                <a:gd name="T74" fmla="*/ 58 w 155"/>
                <a:gd name="T75" fmla="*/ 97 h 153"/>
                <a:gd name="T76" fmla="*/ 64 w 155"/>
                <a:gd name="T77" fmla="*/ 95 h 153"/>
                <a:gd name="T78" fmla="*/ 70 w 155"/>
                <a:gd name="T79" fmla="*/ 93 h 153"/>
                <a:gd name="T80" fmla="*/ 75 w 155"/>
                <a:gd name="T81" fmla="*/ 90 h 153"/>
                <a:gd name="T82" fmla="*/ 81 w 155"/>
                <a:gd name="T83" fmla="*/ 86 h 153"/>
                <a:gd name="T84" fmla="*/ 85 w 155"/>
                <a:gd name="T85" fmla="*/ 81 h 153"/>
                <a:gd name="T86" fmla="*/ 89 w 155"/>
                <a:gd name="T87" fmla="*/ 76 h 153"/>
                <a:gd name="T88" fmla="*/ 92 w 155"/>
                <a:gd name="T89" fmla="*/ 71 h 153"/>
                <a:gd name="T90" fmla="*/ 94 w 155"/>
                <a:gd name="T91" fmla="*/ 64 h 153"/>
                <a:gd name="T92" fmla="*/ 96 w 155"/>
                <a:gd name="T93" fmla="*/ 58 h 153"/>
                <a:gd name="T94" fmla="*/ 97 w 155"/>
                <a:gd name="T95" fmla="*/ 51 h 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5"/>
                <a:gd name="T145" fmla="*/ 0 h 153"/>
                <a:gd name="T146" fmla="*/ 155 w 155"/>
                <a:gd name="T147" fmla="*/ 153 h 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5" h="153">
                  <a:moveTo>
                    <a:pt x="154" y="75"/>
                  </a:moveTo>
                  <a:lnTo>
                    <a:pt x="154" y="71"/>
                  </a:lnTo>
                  <a:lnTo>
                    <a:pt x="153" y="65"/>
                  </a:lnTo>
                  <a:lnTo>
                    <a:pt x="153" y="61"/>
                  </a:lnTo>
                  <a:lnTo>
                    <a:pt x="152" y="55"/>
                  </a:lnTo>
                  <a:lnTo>
                    <a:pt x="150" y="51"/>
                  </a:lnTo>
                  <a:lnTo>
                    <a:pt x="149" y="46"/>
                  </a:lnTo>
                  <a:lnTo>
                    <a:pt x="146" y="42"/>
                  </a:lnTo>
                  <a:lnTo>
                    <a:pt x="144" y="37"/>
                  </a:lnTo>
                  <a:lnTo>
                    <a:pt x="141" y="33"/>
                  </a:lnTo>
                  <a:lnTo>
                    <a:pt x="138" y="29"/>
                  </a:lnTo>
                  <a:lnTo>
                    <a:pt x="135" y="25"/>
                  </a:lnTo>
                  <a:lnTo>
                    <a:pt x="131" y="21"/>
                  </a:lnTo>
                  <a:lnTo>
                    <a:pt x="129" y="18"/>
                  </a:lnTo>
                  <a:lnTo>
                    <a:pt x="124" y="15"/>
                  </a:lnTo>
                  <a:lnTo>
                    <a:pt x="120" y="12"/>
                  </a:lnTo>
                  <a:lnTo>
                    <a:pt x="116" y="10"/>
                  </a:lnTo>
                  <a:lnTo>
                    <a:pt x="111" y="7"/>
                  </a:lnTo>
                  <a:lnTo>
                    <a:pt x="107" y="5"/>
                  </a:lnTo>
                  <a:lnTo>
                    <a:pt x="102" y="3"/>
                  </a:lnTo>
                  <a:lnTo>
                    <a:pt x="97" y="2"/>
                  </a:lnTo>
                  <a:lnTo>
                    <a:pt x="92" y="1"/>
                  </a:lnTo>
                  <a:lnTo>
                    <a:pt x="87" y="0"/>
                  </a:lnTo>
                  <a:lnTo>
                    <a:pt x="81" y="0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2" y="1"/>
                  </a:lnTo>
                  <a:lnTo>
                    <a:pt x="57" y="2"/>
                  </a:lnTo>
                  <a:lnTo>
                    <a:pt x="52" y="3"/>
                  </a:lnTo>
                  <a:lnTo>
                    <a:pt x="47" y="5"/>
                  </a:lnTo>
                  <a:lnTo>
                    <a:pt x="43" y="7"/>
                  </a:lnTo>
                  <a:lnTo>
                    <a:pt x="38" y="10"/>
                  </a:lnTo>
                  <a:lnTo>
                    <a:pt x="34" y="12"/>
                  </a:lnTo>
                  <a:lnTo>
                    <a:pt x="30" y="15"/>
                  </a:lnTo>
                  <a:lnTo>
                    <a:pt x="25" y="18"/>
                  </a:lnTo>
                  <a:lnTo>
                    <a:pt x="22" y="21"/>
                  </a:lnTo>
                  <a:lnTo>
                    <a:pt x="18" y="25"/>
                  </a:lnTo>
                  <a:lnTo>
                    <a:pt x="15" y="29"/>
                  </a:lnTo>
                  <a:lnTo>
                    <a:pt x="13" y="33"/>
                  </a:lnTo>
                  <a:lnTo>
                    <a:pt x="10" y="37"/>
                  </a:lnTo>
                  <a:lnTo>
                    <a:pt x="8" y="42"/>
                  </a:lnTo>
                  <a:lnTo>
                    <a:pt x="5" y="46"/>
                  </a:lnTo>
                  <a:lnTo>
                    <a:pt x="4" y="51"/>
                  </a:lnTo>
                  <a:lnTo>
                    <a:pt x="3" y="55"/>
                  </a:lnTo>
                  <a:lnTo>
                    <a:pt x="1" y="61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80"/>
                  </a:lnTo>
                  <a:lnTo>
                    <a:pt x="0" y="85"/>
                  </a:lnTo>
                  <a:lnTo>
                    <a:pt x="1" y="90"/>
                  </a:lnTo>
                  <a:lnTo>
                    <a:pt x="3" y="95"/>
                  </a:lnTo>
                  <a:lnTo>
                    <a:pt x="4" y="100"/>
                  </a:lnTo>
                  <a:lnTo>
                    <a:pt x="5" y="105"/>
                  </a:lnTo>
                  <a:lnTo>
                    <a:pt x="8" y="109"/>
                  </a:lnTo>
                  <a:lnTo>
                    <a:pt x="10" y="114"/>
                  </a:lnTo>
                  <a:lnTo>
                    <a:pt x="13" y="118"/>
                  </a:lnTo>
                  <a:lnTo>
                    <a:pt x="15" y="122"/>
                  </a:lnTo>
                  <a:lnTo>
                    <a:pt x="18" y="126"/>
                  </a:lnTo>
                  <a:lnTo>
                    <a:pt x="22" y="129"/>
                  </a:lnTo>
                  <a:lnTo>
                    <a:pt x="25" y="133"/>
                  </a:lnTo>
                  <a:lnTo>
                    <a:pt x="30" y="136"/>
                  </a:lnTo>
                  <a:lnTo>
                    <a:pt x="34" y="139"/>
                  </a:lnTo>
                  <a:lnTo>
                    <a:pt x="38" y="141"/>
                  </a:lnTo>
                  <a:lnTo>
                    <a:pt x="43" y="144"/>
                  </a:lnTo>
                  <a:lnTo>
                    <a:pt x="47" y="145"/>
                  </a:lnTo>
                  <a:lnTo>
                    <a:pt x="52" y="147"/>
                  </a:lnTo>
                  <a:lnTo>
                    <a:pt x="57" y="148"/>
                  </a:lnTo>
                  <a:lnTo>
                    <a:pt x="62" y="150"/>
                  </a:lnTo>
                  <a:lnTo>
                    <a:pt x="67" y="151"/>
                  </a:lnTo>
                  <a:lnTo>
                    <a:pt x="72" y="152"/>
                  </a:lnTo>
                  <a:lnTo>
                    <a:pt x="77" y="152"/>
                  </a:lnTo>
                  <a:lnTo>
                    <a:pt x="81" y="152"/>
                  </a:lnTo>
                  <a:lnTo>
                    <a:pt x="87" y="151"/>
                  </a:lnTo>
                  <a:lnTo>
                    <a:pt x="92" y="150"/>
                  </a:lnTo>
                  <a:lnTo>
                    <a:pt x="97" y="148"/>
                  </a:lnTo>
                  <a:lnTo>
                    <a:pt x="102" y="147"/>
                  </a:lnTo>
                  <a:lnTo>
                    <a:pt x="107" y="145"/>
                  </a:lnTo>
                  <a:lnTo>
                    <a:pt x="111" y="144"/>
                  </a:lnTo>
                  <a:lnTo>
                    <a:pt x="116" y="141"/>
                  </a:lnTo>
                  <a:lnTo>
                    <a:pt x="120" y="139"/>
                  </a:lnTo>
                  <a:lnTo>
                    <a:pt x="124" y="136"/>
                  </a:lnTo>
                  <a:lnTo>
                    <a:pt x="129" y="133"/>
                  </a:lnTo>
                  <a:lnTo>
                    <a:pt x="131" y="129"/>
                  </a:lnTo>
                  <a:lnTo>
                    <a:pt x="135" y="126"/>
                  </a:lnTo>
                  <a:lnTo>
                    <a:pt x="138" y="122"/>
                  </a:lnTo>
                  <a:lnTo>
                    <a:pt x="141" y="118"/>
                  </a:lnTo>
                  <a:lnTo>
                    <a:pt x="144" y="114"/>
                  </a:lnTo>
                  <a:lnTo>
                    <a:pt x="146" y="109"/>
                  </a:lnTo>
                  <a:lnTo>
                    <a:pt x="149" y="105"/>
                  </a:lnTo>
                  <a:lnTo>
                    <a:pt x="150" y="100"/>
                  </a:lnTo>
                  <a:lnTo>
                    <a:pt x="152" y="95"/>
                  </a:lnTo>
                  <a:lnTo>
                    <a:pt x="153" y="90"/>
                  </a:lnTo>
                  <a:lnTo>
                    <a:pt x="153" y="85"/>
                  </a:lnTo>
                  <a:lnTo>
                    <a:pt x="154" y="80"/>
                  </a:lnTo>
                  <a:lnTo>
                    <a:pt x="154" y="75"/>
                  </a:lnTo>
                </a:path>
              </a:pathLst>
            </a:custGeom>
            <a:solidFill>
              <a:srgbClr val="6D6D6D"/>
            </a:solidFill>
            <a:ln w="12700" cap="rnd" cmpd="sng">
              <a:solidFill>
                <a:srgbClr val="6D6D6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6" name="Freeform 78"/>
            <p:cNvSpPr>
              <a:spLocks/>
            </p:cNvSpPr>
            <p:nvPr/>
          </p:nvSpPr>
          <p:spPr bwMode="auto">
            <a:xfrm>
              <a:off x="1749" y="1828"/>
              <a:ext cx="118" cy="119"/>
            </a:xfrm>
            <a:custGeom>
              <a:avLst/>
              <a:gdLst>
                <a:gd name="T0" fmla="*/ 93 w 149"/>
                <a:gd name="T1" fmla="*/ 44 h 148"/>
                <a:gd name="T2" fmla="*/ 92 w 149"/>
                <a:gd name="T3" fmla="*/ 38 h 148"/>
                <a:gd name="T4" fmla="*/ 90 w 149"/>
                <a:gd name="T5" fmla="*/ 32 h 148"/>
                <a:gd name="T6" fmla="*/ 89 w 149"/>
                <a:gd name="T7" fmla="*/ 27 h 148"/>
                <a:gd name="T8" fmla="*/ 86 w 149"/>
                <a:gd name="T9" fmla="*/ 21 h 148"/>
                <a:gd name="T10" fmla="*/ 81 w 149"/>
                <a:gd name="T11" fmla="*/ 16 h 148"/>
                <a:gd name="T12" fmla="*/ 77 w 149"/>
                <a:gd name="T13" fmla="*/ 11 h 148"/>
                <a:gd name="T14" fmla="*/ 73 w 149"/>
                <a:gd name="T15" fmla="*/ 8 h 148"/>
                <a:gd name="T16" fmla="*/ 67 w 149"/>
                <a:gd name="T17" fmla="*/ 5 h 148"/>
                <a:gd name="T18" fmla="*/ 62 w 149"/>
                <a:gd name="T19" fmla="*/ 2 h 148"/>
                <a:gd name="T20" fmla="*/ 55 w 149"/>
                <a:gd name="T21" fmla="*/ 1 h 148"/>
                <a:gd name="T22" fmla="*/ 49 w 149"/>
                <a:gd name="T23" fmla="*/ 0 h 148"/>
                <a:gd name="T24" fmla="*/ 44 w 149"/>
                <a:gd name="T25" fmla="*/ 0 h 148"/>
                <a:gd name="T26" fmla="*/ 38 w 149"/>
                <a:gd name="T27" fmla="*/ 1 h 148"/>
                <a:gd name="T28" fmla="*/ 32 w 149"/>
                <a:gd name="T29" fmla="*/ 2 h 148"/>
                <a:gd name="T30" fmla="*/ 25 w 149"/>
                <a:gd name="T31" fmla="*/ 5 h 148"/>
                <a:gd name="T32" fmla="*/ 20 w 149"/>
                <a:gd name="T33" fmla="*/ 8 h 148"/>
                <a:gd name="T34" fmla="*/ 16 w 149"/>
                <a:gd name="T35" fmla="*/ 11 h 148"/>
                <a:gd name="T36" fmla="*/ 11 w 149"/>
                <a:gd name="T37" fmla="*/ 16 h 148"/>
                <a:gd name="T38" fmla="*/ 8 w 149"/>
                <a:gd name="T39" fmla="*/ 21 h 148"/>
                <a:gd name="T40" fmla="*/ 5 w 149"/>
                <a:gd name="T41" fmla="*/ 27 h 148"/>
                <a:gd name="T42" fmla="*/ 2 w 149"/>
                <a:gd name="T43" fmla="*/ 32 h 148"/>
                <a:gd name="T44" fmla="*/ 0 w 149"/>
                <a:gd name="T45" fmla="*/ 38 h 148"/>
                <a:gd name="T46" fmla="*/ 0 w 149"/>
                <a:gd name="T47" fmla="*/ 44 h 148"/>
                <a:gd name="T48" fmla="*/ 0 w 149"/>
                <a:gd name="T49" fmla="*/ 51 h 148"/>
                <a:gd name="T50" fmla="*/ 0 w 149"/>
                <a:gd name="T51" fmla="*/ 57 h 148"/>
                <a:gd name="T52" fmla="*/ 2 w 149"/>
                <a:gd name="T53" fmla="*/ 63 h 148"/>
                <a:gd name="T54" fmla="*/ 5 w 149"/>
                <a:gd name="T55" fmla="*/ 68 h 148"/>
                <a:gd name="T56" fmla="*/ 8 w 149"/>
                <a:gd name="T57" fmla="*/ 74 h 148"/>
                <a:gd name="T58" fmla="*/ 11 w 149"/>
                <a:gd name="T59" fmla="*/ 79 h 148"/>
                <a:gd name="T60" fmla="*/ 16 w 149"/>
                <a:gd name="T61" fmla="*/ 84 h 148"/>
                <a:gd name="T62" fmla="*/ 20 w 149"/>
                <a:gd name="T63" fmla="*/ 88 h 148"/>
                <a:gd name="T64" fmla="*/ 25 w 149"/>
                <a:gd name="T65" fmla="*/ 90 h 148"/>
                <a:gd name="T66" fmla="*/ 32 w 149"/>
                <a:gd name="T67" fmla="*/ 92 h 148"/>
                <a:gd name="T68" fmla="*/ 38 w 149"/>
                <a:gd name="T69" fmla="*/ 94 h 148"/>
                <a:gd name="T70" fmla="*/ 44 w 149"/>
                <a:gd name="T71" fmla="*/ 95 h 148"/>
                <a:gd name="T72" fmla="*/ 49 w 149"/>
                <a:gd name="T73" fmla="*/ 95 h 148"/>
                <a:gd name="T74" fmla="*/ 55 w 149"/>
                <a:gd name="T75" fmla="*/ 94 h 148"/>
                <a:gd name="T76" fmla="*/ 62 w 149"/>
                <a:gd name="T77" fmla="*/ 92 h 148"/>
                <a:gd name="T78" fmla="*/ 67 w 149"/>
                <a:gd name="T79" fmla="*/ 90 h 148"/>
                <a:gd name="T80" fmla="*/ 73 w 149"/>
                <a:gd name="T81" fmla="*/ 88 h 148"/>
                <a:gd name="T82" fmla="*/ 77 w 149"/>
                <a:gd name="T83" fmla="*/ 84 h 148"/>
                <a:gd name="T84" fmla="*/ 81 w 149"/>
                <a:gd name="T85" fmla="*/ 79 h 148"/>
                <a:gd name="T86" fmla="*/ 86 w 149"/>
                <a:gd name="T87" fmla="*/ 74 h 148"/>
                <a:gd name="T88" fmla="*/ 89 w 149"/>
                <a:gd name="T89" fmla="*/ 68 h 148"/>
                <a:gd name="T90" fmla="*/ 90 w 149"/>
                <a:gd name="T91" fmla="*/ 63 h 148"/>
                <a:gd name="T92" fmla="*/ 92 w 149"/>
                <a:gd name="T93" fmla="*/ 57 h 148"/>
                <a:gd name="T94" fmla="*/ 93 w 149"/>
                <a:gd name="T95" fmla="*/ 51 h 1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"/>
                <a:gd name="T145" fmla="*/ 0 h 148"/>
                <a:gd name="T146" fmla="*/ 149 w 149"/>
                <a:gd name="T147" fmla="*/ 148 h 1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" h="148">
                  <a:moveTo>
                    <a:pt x="148" y="73"/>
                  </a:moveTo>
                  <a:lnTo>
                    <a:pt x="148" y="69"/>
                  </a:lnTo>
                  <a:lnTo>
                    <a:pt x="148" y="64"/>
                  </a:lnTo>
                  <a:lnTo>
                    <a:pt x="147" y="59"/>
                  </a:lnTo>
                  <a:lnTo>
                    <a:pt x="146" y="54"/>
                  </a:lnTo>
                  <a:lnTo>
                    <a:pt x="144" y="50"/>
                  </a:lnTo>
                  <a:lnTo>
                    <a:pt x="142" y="45"/>
                  </a:lnTo>
                  <a:lnTo>
                    <a:pt x="141" y="41"/>
                  </a:lnTo>
                  <a:lnTo>
                    <a:pt x="137" y="36"/>
                  </a:lnTo>
                  <a:lnTo>
                    <a:pt x="136" y="32"/>
                  </a:lnTo>
                  <a:lnTo>
                    <a:pt x="133" y="28"/>
                  </a:lnTo>
                  <a:lnTo>
                    <a:pt x="129" y="25"/>
                  </a:lnTo>
                  <a:lnTo>
                    <a:pt x="126" y="21"/>
                  </a:lnTo>
                  <a:lnTo>
                    <a:pt x="123" y="18"/>
                  </a:lnTo>
                  <a:lnTo>
                    <a:pt x="119" y="16"/>
                  </a:lnTo>
                  <a:lnTo>
                    <a:pt x="116" y="12"/>
                  </a:lnTo>
                  <a:lnTo>
                    <a:pt x="111" y="10"/>
                  </a:lnTo>
                  <a:lnTo>
                    <a:pt x="107" y="8"/>
                  </a:lnTo>
                  <a:lnTo>
                    <a:pt x="103" y="6"/>
                  </a:lnTo>
                  <a:lnTo>
                    <a:pt x="98" y="4"/>
                  </a:lnTo>
                  <a:lnTo>
                    <a:pt x="94" y="2"/>
                  </a:lnTo>
                  <a:lnTo>
                    <a:pt x="88" y="1"/>
                  </a:lnTo>
                  <a:lnTo>
                    <a:pt x="84" y="1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64" y="1"/>
                  </a:lnTo>
                  <a:lnTo>
                    <a:pt x="60" y="1"/>
                  </a:lnTo>
                  <a:lnTo>
                    <a:pt x="54" y="2"/>
                  </a:lnTo>
                  <a:lnTo>
                    <a:pt x="50" y="4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6" y="10"/>
                  </a:lnTo>
                  <a:lnTo>
                    <a:pt x="32" y="12"/>
                  </a:lnTo>
                  <a:lnTo>
                    <a:pt x="29" y="16"/>
                  </a:lnTo>
                  <a:lnTo>
                    <a:pt x="25" y="18"/>
                  </a:lnTo>
                  <a:lnTo>
                    <a:pt x="21" y="21"/>
                  </a:lnTo>
                  <a:lnTo>
                    <a:pt x="18" y="25"/>
                  </a:lnTo>
                  <a:lnTo>
                    <a:pt x="15" y="28"/>
                  </a:lnTo>
                  <a:lnTo>
                    <a:pt x="12" y="32"/>
                  </a:lnTo>
                  <a:lnTo>
                    <a:pt x="10" y="36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4" y="50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0" y="64"/>
                  </a:lnTo>
                  <a:lnTo>
                    <a:pt x="0" y="69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2" y="92"/>
                  </a:lnTo>
                  <a:lnTo>
                    <a:pt x="4" y="97"/>
                  </a:lnTo>
                  <a:lnTo>
                    <a:pt x="5" y="101"/>
                  </a:lnTo>
                  <a:lnTo>
                    <a:pt x="7" y="106"/>
                  </a:lnTo>
                  <a:lnTo>
                    <a:pt x="10" y="110"/>
                  </a:lnTo>
                  <a:lnTo>
                    <a:pt x="12" y="114"/>
                  </a:lnTo>
                  <a:lnTo>
                    <a:pt x="15" y="117"/>
                  </a:lnTo>
                  <a:lnTo>
                    <a:pt x="18" y="122"/>
                  </a:lnTo>
                  <a:lnTo>
                    <a:pt x="21" y="126"/>
                  </a:lnTo>
                  <a:lnTo>
                    <a:pt x="25" y="129"/>
                  </a:lnTo>
                  <a:lnTo>
                    <a:pt x="29" y="132"/>
                  </a:lnTo>
                  <a:lnTo>
                    <a:pt x="32" y="135"/>
                  </a:lnTo>
                  <a:lnTo>
                    <a:pt x="36" y="137"/>
                  </a:lnTo>
                  <a:lnTo>
                    <a:pt x="41" y="139"/>
                  </a:lnTo>
                  <a:lnTo>
                    <a:pt x="45" y="142"/>
                  </a:lnTo>
                  <a:lnTo>
                    <a:pt x="50" y="143"/>
                  </a:lnTo>
                  <a:lnTo>
                    <a:pt x="54" y="144"/>
                  </a:lnTo>
                  <a:lnTo>
                    <a:pt x="60" y="146"/>
                  </a:lnTo>
                  <a:lnTo>
                    <a:pt x="64" y="146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78" y="147"/>
                  </a:lnTo>
                  <a:lnTo>
                    <a:pt x="84" y="146"/>
                  </a:lnTo>
                  <a:lnTo>
                    <a:pt x="88" y="146"/>
                  </a:lnTo>
                  <a:lnTo>
                    <a:pt x="94" y="144"/>
                  </a:lnTo>
                  <a:lnTo>
                    <a:pt x="98" y="143"/>
                  </a:lnTo>
                  <a:lnTo>
                    <a:pt x="103" y="142"/>
                  </a:lnTo>
                  <a:lnTo>
                    <a:pt x="107" y="139"/>
                  </a:lnTo>
                  <a:lnTo>
                    <a:pt x="111" y="137"/>
                  </a:lnTo>
                  <a:lnTo>
                    <a:pt x="116" y="135"/>
                  </a:lnTo>
                  <a:lnTo>
                    <a:pt x="119" y="132"/>
                  </a:lnTo>
                  <a:lnTo>
                    <a:pt x="123" y="129"/>
                  </a:lnTo>
                  <a:lnTo>
                    <a:pt x="126" y="126"/>
                  </a:lnTo>
                  <a:lnTo>
                    <a:pt x="129" y="122"/>
                  </a:lnTo>
                  <a:lnTo>
                    <a:pt x="133" y="117"/>
                  </a:lnTo>
                  <a:lnTo>
                    <a:pt x="136" y="114"/>
                  </a:lnTo>
                  <a:lnTo>
                    <a:pt x="137" y="109"/>
                  </a:lnTo>
                  <a:lnTo>
                    <a:pt x="141" y="106"/>
                  </a:lnTo>
                  <a:lnTo>
                    <a:pt x="142" y="101"/>
                  </a:lnTo>
                  <a:lnTo>
                    <a:pt x="144" y="97"/>
                  </a:lnTo>
                  <a:lnTo>
                    <a:pt x="146" y="92"/>
                  </a:lnTo>
                  <a:lnTo>
                    <a:pt x="147" y="88"/>
                  </a:lnTo>
                  <a:lnTo>
                    <a:pt x="148" y="83"/>
                  </a:lnTo>
                  <a:lnTo>
                    <a:pt x="148" y="79"/>
                  </a:lnTo>
                  <a:lnTo>
                    <a:pt x="148" y="73"/>
                  </a:lnTo>
                </a:path>
              </a:pathLst>
            </a:custGeom>
            <a:solidFill>
              <a:srgbClr val="717171"/>
            </a:solidFill>
            <a:ln w="12700" cap="rnd" cmpd="sng">
              <a:solidFill>
                <a:srgbClr val="71717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7" name="Freeform 79"/>
            <p:cNvSpPr>
              <a:spLocks/>
            </p:cNvSpPr>
            <p:nvPr/>
          </p:nvSpPr>
          <p:spPr bwMode="auto">
            <a:xfrm>
              <a:off x="1752" y="1828"/>
              <a:ext cx="115" cy="116"/>
            </a:xfrm>
            <a:custGeom>
              <a:avLst/>
              <a:gdLst>
                <a:gd name="T0" fmla="*/ 90 w 145"/>
                <a:gd name="T1" fmla="*/ 44 h 143"/>
                <a:gd name="T2" fmla="*/ 90 w 145"/>
                <a:gd name="T3" fmla="*/ 37 h 143"/>
                <a:gd name="T4" fmla="*/ 87 w 145"/>
                <a:gd name="T5" fmla="*/ 32 h 143"/>
                <a:gd name="T6" fmla="*/ 86 w 145"/>
                <a:gd name="T7" fmla="*/ 26 h 143"/>
                <a:gd name="T8" fmla="*/ 82 w 145"/>
                <a:gd name="T9" fmla="*/ 20 h 143"/>
                <a:gd name="T10" fmla="*/ 79 w 145"/>
                <a:gd name="T11" fmla="*/ 15 h 143"/>
                <a:gd name="T12" fmla="*/ 75 w 145"/>
                <a:gd name="T13" fmla="*/ 12 h 143"/>
                <a:gd name="T14" fmla="*/ 71 w 145"/>
                <a:gd name="T15" fmla="*/ 8 h 143"/>
                <a:gd name="T16" fmla="*/ 65 w 145"/>
                <a:gd name="T17" fmla="*/ 5 h 143"/>
                <a:gd name="T18" fmla="*/ 59 w 145"/>
                <a:gd name="T19" fmla="*/ 2 h 143"/>
                <a:gd name="T20" fmla="*/ 54 w 145"/>
                <a:gd name="T21" fmla="*/ 1 h 143"/>
                <a:gd name="T22" fmla="*/ 48 w 145"/>
                <a:gd name="T23" fmla="*/ 0 h 143"/>
                <a:gd name="T24" fmla="*/ 42 w 145"/>
                <a:gd name="T25" fmla="*/ 0 h 143"/>
                <a:gd name="T26" fmla="*/ 36 w 145"/>
                <a:gd name="T27" fmla="*/ 1 h 143"/>
                <a:gd name="T28" fmla="*/ 31 w 145"/>
                <a:gd name="T29" fmla="*/ 2 h 143"/>
                <a:gd name="T30" fmla="*/ 25 w 145"/>
                <a:gd name="T31" fmla="*/ 5 h 143"/>
                <a:gd name="T32" fmla="*/ 20 w 145"/>
                <a:gd name="T33" fmla="*/ 8 h 143"/>
                <a:gd name="T34" fmla="*/ 15 w 145"/>
                <a:gd name="T35" fmla="*/ 12 h 143"/>
                <a:gd name="T36" fmla="*/ 10 w 145"/>
                <a:gd name="T37" fmla="*/ 15 h 143"/>
                <a:gd name="T38" fmla="*/ 8 w 145"/>
                <a:gd name="T39" fmla="*/ 20 h 143"/>
                <a:gd name="T40" fmla="*/ 5 w 145"/>
                <a:gd name="T41" fmla="*/ 26 h 143"/>
                <a:gd name="T42" fmla="*/ 3 w 145"/>
                <a:gd name="T43" fmla="*/ 32 h 143"/>
                <a:gd name="T44" fmla="*/ 1 w 145"/>
                <a:gd name="T45" fmla="*/ 37 h 143"/>
                <a:gd name="T46" fmla="*/ 0 w 145"/>
                <a:gd name="T47" fmla="*/ 44 h 143"/>
                <a:gd name="T48" fmla="*/ 0 w 145"/>
                <a:gd name="T49" fmla="*/ 49 h 143"/>
                <a:gd name="T50" fmla="*/ 1 w 145"/>
                <a:gd name="T51" fmla="*/ 56 h 143"/>
                <a:gd name="T52" fmla="*/ 3 w 145"/>
                <a:gd name="T53" fmla="*/ 61 h 143"/>
                <a:gd name="T54" fmla="*/ 5 w 145"/>
                <a:gd name="T55" fmla="*/ 67 h 143"/>
                <a:gd name="T56" fmla="*/ 8 w 145"/>
                <a:gd name="T57" fmla="*/ 72 h 143"/>
                <a:gd name="T58" fmla="*/ 10 w 145"/>
                <a:gd name="T59" fmla="*/ 77 h 143"/>
                <a:gd name="T60" fmla="*/ 15 w 145"/>
                <a:gd name="T61" fmla="*/ 82 h 143"/>
                <a:gd name="T62" fmla="*/ 20 w 145"/>
                <a:gd name="T63" fmla="*/ 85 h 143"/>
                <a:gd name="T64" fmla="*/ 25 w 145"/>
                <a:gd name="T65" fmla="*/ 88 h 143"/>
                <a:gd name="T66" fmla="*/ 31 w 145"/>
                <a:gd name="T67" fmla="*/ 90 h 143"/>
                <a:gd name="T68" fmla="*/ 36 w 145"/>
                <a:gd name="T69" fmla="*/ 92 h 143"/>
                <a:gd name="T70" fmla="*/ 42 w 145"/>
                <a:gd name="T71" fmla="*/ 93 h 143"/>
                <a:gd name="T72" fmla="*/ 48 w 145"/>
                <a:gd name="T73" fmla="*/ 93 h 143"/>
                <a:gd name="T74" fmla="*/ 54 w 145"/>
                <a:gd name="T75" fmla="*/ 92 h 143"/>
                <a:gd name="T76" fmla="*/ 59 w 145"/>
                <a:gd name="T77" fmla="*/ 90 h 143"/>
                <a:gd name="T78" fmla="*/ 65 w 145"/>
                <a:gd name="T79" fmla="*/ 88 h 143"/>
                <a:gd name="T80" fmla="*/ 71 w 145"/>
                <a:gd name="T81" fmla="*/ 85 h 143"/>
                <a:gd name="T82" fmla="*/ 75 w 145"/>
                <a:gd name="T83" fmla="*/ 82 h 143"/>
                <a:gd name="T84" fmla="*/ 79 w 145"/>
                <a:gd name="T85" fmla="*/ 77 h 143"/>
                <a:gd name="T86" fmla="*/ 82 w 145"/>
                <a:gd name="T87" fmla="*/ 72 h 143"/>
                <a:gd name="T88" fmla="*/ 86 w 145"/>
                <a:gd name="T89" fmla="*/ 67 h 143"/>
                <a:gd name="T90" fmla="*/ 87 w 145"/>
                <a:gd name="T91" fmla="*/ 61 h 143"/>
                <a:gd name="T92" fmla="*/ 90 w 145"/>
                <a:gd name="T93" fmla="*/ 56 h 143"/>
                <a:gd name="T94" fmla="*/ 90 w 145"/>
                <a:gd name="T95" fmla="*/ 49 h 143"/>
                <a:gd name="T96" fmla="*/ 90 w 145"/>
                <a:gd name="T97" fmla="*/ 47 h 1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5"/>
                <a:gd name="T148" fmla="*/ 0 h 143"/>
                <a:gd name="T149" fmla="*/ 145 w 145"/>
                <a:gd name="T150" fmla="*/ 143 h 14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5" h="143">
                  <a:moveTo>
                    <a:pt x="144" y="71"/>
                  </a:moveTo>
                  <a:lnTo>
                    <a:pt x="143" y="66"/>
                  </a:lnTo>
                  <a:lnTo>
                    <a:pt x="142" y="62"/>
                  </a:lnTo>
                  <a:lnTo>
                    <a:pt x="142" y="57"/>
                  </a:lnTo>
                  <a:lnTo>
                    <a:pt x="141" y="53"/>
                  </a:lnTo>
                  <a:lnTo>
                    <a:pt x="139" y="48"/>
                  </a:lnTo>
                  <a:lnTo>
                    <a:pt x="138" y="44"/>
                  </a:lnTo>
                  <a:lnTo>
                    <a:pt x="136" y="40"/>
                  </a:lnTo>
                  <a:lnTo>
                    <a:pt x="133" y="35"/>
                  </a:lnTo>
                  <a:lnTo>
                    <a:pt x="131" y="31"/>
                  </a:lnTo>
                  <a:lnTo>
                    <a:pt x="129" y="27"/>
                  </a:lnTo>
                  <a:lnTo>
                    <a:pt x="125" y="24"/>
                  </a:lnTo>
                  <a:lnTo>
                    <a:pt x="122" y="21"/>
                  </a:lnTo>
                  <a:lnTo>
                    <a:pt x="119" y="18"/>
                  </a:lnTo>
                  <a:lnTo>
                    <a:pt x="115" y="15"/>
                  </a:lnTo>
                  <a:lnTo>
                    <a:pt x="112" y="12"/>
                  </a:lnTo>
                  <a:lnTo>
                    <a:pt x="107" y="10"/>
                  </a:lnTo>
                  <a:lnTo>
                    <a:pt x="103" y="8"/>
                  </a:lnTo>
                  <a:lnTo>
                    <a:pt x="99" y="6"/>
                  </a:lnTo>
                  <a:lnTo>
                    <a:pt x="95" y="4"/>
                  </a:lnTo>
                  <a:lnTo>
                    <a:pt x="91" y="3"/>
                  </a:lnTo>
                  <a:lnTo>
                    <a:pt x="86" y="1"/>
                  </a:lnTo>
                  <a:lnTo>
                    <a:pt x="80" y="1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2" y="1"/>
                  </a:lnTo>
                  <a:lnTo>
                    <a:pt x="58" y="1"/>
                  </a:lnTo>
                  <a:lnTo>
                    <a:pt x="53" y="3"/>
                  </a:lnTo>
                  <a:lnTo>
                    <a:pt x="49" y="4"/>
                  </a:lnTo>
                  <a:lnTo>
                    <a:pt x="44" y="6"/>
                  </a:lnTo>
                  <a:lnTo>
                    <a:pt x="39" y="8"/>
                  </a:lnTo>
                  <a:lnTo>
                    <a:pt x="35" y="10"/>
                  </a:lnTo>
                  <a:lnTo>
                    <a:pt x="31" y="12"/>
                  </a:lnTo>
                  <a:lnTo>
                    <a:pt x="28" y="15"/>
                  </a:lnTo>
                  <a:lnTo>
                    <a:pt x="24" y="18"/>
                  </a:lnTo>
                  <a:lnTo>
                    <a:pt x="21" y="21"/>
                  </a:lnTo>
                  <a:lnTo>
                    <a:pt x="17" y="24"/>
                  </a:lnTo>
                  <a:lnTo>
                    <a:pt x="15" y="27"/>
                  </a:lnTo>
                  <a:lnTo>
                    <a:pt x="12" y="31"/>
                  </a:lnTo>
                  <a:lnTo>
                    <a:pt x="9" y="35"/>
                  </a:lnTo>
                  <a:lnTo>
                    <a:pt x="7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3" y="53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0" y="75"/>
                  </a:lnTo>
                  <a:lnTo>
                    <a:pt x="0" y="80"/>
                  </a:lnTo>
                  <a:lnTo>
                    <a:pt x="1" y="85"/>
                  </a:lnTo>
                  <a:lnTo>
                    <a:pt x="3" y="89"/>
                  </a:lnTo>
                  <a:lnTo>
                    <a:pt x="5" y="93"/>
                  </a:lnTo>
                  <a:lnTo>
                    <a:pt x="5" y="98"/>
                  </a:lnTo>
                  <a:lnTo>
                    <a:pt x="7" y="102"/>
                  </a:lnTo>
                  <a:lnTo>
                    <a:pt x="9" y="107"/>
                  </a:lnTo>
                  <a:lnTo>
                    <a:pt x="12" y="110"/>
                  </a:lnTo>
                  <a:lnTo>
                    <a:pt x="15" y="114"/>
                  </a:lnTo>
                  <a:lnTo>
                    <a:pt x="17" y="117"/>
                  </a:lnTo>
                  <a:lnTo>
                    <a:pt x="21" y="120"/>
                  </a:lnTo>
                  <a:lnTo>
                    <a:pt x="24" y="125"/>
                  </a:lnTo>
                  <a:lnTo>
                    <a:pt x="28" y="126"/>
                  </a:lnTo>
                  <a:lnTo>
                    <a:pt x="31" y="129"/>
                  </a:lnTo>
                  <a:lnTo>
                    <a:pt x="35" y="132"/>
                  </a:lnTo>
                  <a:lnTo>
                    <a:pt x="39" y="134"/>
                  </a:lnTo>
                  <a:lnTo>
                    <a:pt x="44" y="136"/>
                  </a:lnTo>
                  <a:lnTo>
                    <a:pt x="49" y="137"/>
                  </a:lnTo>
                  <a:lnTo>
                    <a:pt x="53" y="139"/>
                  </a:lnTo>
                  <a:lnTo>
                    <a:pt x="58" y="141"/>
                  </a:lnTo>
                  <a:lnTo>
                    <a:pt x="62" y="141"/>
                  </a:lnTo>
                  <a:lnTo>
                    <a:pt x="67" y="142"/>
                  </a:lnTo>
                  <a:lnTo>
                    <a:pt x="72" y="142"/>
                  </a:lnTo>
                  <a:lnTo>
                    <a:pt x="76" y="142"/>
                  </a:lnTo>
                  <a:lnTo>
                    <a:pt x="80" y="141"/>
                  </a:lnTo>
                  <a:lnTo>
                    <a:pt x="86" y="141"/>
                  </a:lnTo>
                  <a:lnTo>
                    <a:pt x="91" y="139"/>
                  </a:lnTo>
                  <a:lnTo>
                    <a:pt x="95" y="137"/>
                  </a:lnTo>
                  <a:lnTo>
                    <a:pt x="99" y="136"/>
                  </a:lnTo>
                  <a:lnTo>
                    <a:pt x="103" y="134"/>
                  </a:lnTo>
                  <a:lnTo>
                    <a:pt x="107" y="132"/>
                  </a:lnTo>
                  <a:lnTo>
                    <a:pt x="112" y="129"/>
                  </a:lnTo>
                  <a:lnTo>
                    <a:pt x="115" y="126"/>
                  </a:lnTo>
                  <a:lnTo>
                    <a:pt x="119" y="125"/>
                  </a:lnTo>
                  <a:lnTo>
                    <a:pt x="122" y="120"/>
                  </a:lnTo>
                  <a:lnTo>
                    <a:pt x="125" y="117"/>
                  </a:lnTo>
                  <a:lnTo>
                    <a:pt x="129" y="114"/>
                  </a:lnTo>
                  <a:lnTo>
                    <a:pt x="131" y="110"/>
                  </a:lnTo>
                  <a:lnTo>
                    <a:pt x="133" y="106"/>
                  </a:lnTo>
                  <a:lnTo>
                    <a:pt x="136" y="102"/>
                  </a:lnTo>
                  <a:lnTo>
                    <a:pt x="138" y="98"/>
                  </a:lnTo>
                  <a:lnTo>
                    <a:pt x="139" y="93"/>
                  </a:lnTo>
                  <a:lnTo>
                    <a:pt x="141" y="89"/>
                  </a:lnTo>
                  <a:lnTo>
                    <a:pt x="142" y="85"/>
                  </a:lnTo>
                  <a:lnTo>
                    <a:pt x="142" y="80"/>
                  </a:lnTo>
                  <a:lnTo>
                    <a:pt x="143" y="75"/>
                  </a:lnTo>
                  <a:lnTo>
                    <a:pt x="143" y="71"/>
                  </a:lnTo>
                  <a:lnTo>
                    <a:pt x="144" y="71"/>
                  </a:lnTo>
                </a:path>
              </a:pathLst>
            </a:custGeom>
            <a:solidFill>
              <a:srgbClr val="757575"/>
            </a:solidFill>
            <a:ln w="12700" cap="rnd" cmpd="sng">
              <a:solidFill>
                <a:srgbClr val="7575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8" name="Freeform 80"/>
            <p:cNvSpPr>
              <a:spLocks/>
            </p:cNvSpPr>
            <p:nvPr/>
          </p:nvSpPr>
          <p:spPr bwMode="auto">
            <a:xfrm>
              <a:off x="1756" y="1829"/>
              <a:ext cx="109" cy="111"/>
            </a:xfrm>
            <a:custGeom>
              <a:avLst/>
              <a:gdLst>
                <a:gd name="T0" fmla="*/ 85 w 138"/>
                <a:gd name="T1" fmla="*/ 42 h 137"/>
                <a:gd name="T2" fmla="*/ 85 w 138"/>
                <a:gd name="T3" fmla="*/ 36 h 137"/>
                <a:gd name="T4" fmla="*/ 83 w 138"/>
                <a:gd name="T5" fmla="*/ 31 h 137"/>
                <a:gd name="T6" fmla="*/ 81 w 138"/>
                <a:gd name="T7" fmla="*/ 25 h 137"/>
                <a:gd name="T8" fmla="*/ 78 w 138"/>
                <a:gd name="T9" fmla="*/ 19 h 137"/>
                <a:gd name="T10" fmla="*/ 75 w 138"/>
                <a:gd name="T11" fmla="*/ 15 h 137"/>
                <a:gd name="T12" fmla="*/ 71 w 138"/>
                <a:gd name="T13" fmla="*/ 11 h 137"/>
                <a:gd name="T14" fmla="*/ 67 w 138"/>
                <a:gd name="T15" fmla="*/ 8 h 137"/>
                <a:gd name="T16" fmla="*/ 61 w 138"/>
                <a:gd name="T17" fmla="*/ 5 h 137"/>
                <a:gd name="T18" fmla="*/ 56 w 138"/>
                <a:gd name="T19" fmla="*/ 3 h 137"/>
                <a:gd name="T20" fmla="*/ 51 w 138"/>
                <a:gd name="T21" fmla="*/ 1 h 137"/>
                <a:gd name="T22" fmla="*/ 46 w 138"/>
                <a:gd name="T23" fmla="*/ 0 h 137"/>
                <a:gd name="T24" fmla="*/ 40 w 138"/>
                <a:gd name="T25" fmla="*/ 0 h 137"/>
                <a:gd name="T26" fmla="*/ 34 w 138"/>
                <a:gd name="T27" fmla="*/ 1 h 137"/>
                <a:gd name="T28" fmla="*/ 28 w 138"/>
                <a:gd name="T29" fmla="*/ 3 h 137"/>
                <a:gd name="T30" fmla="*/ 24 w 138"/>
                <a:gd name="T31" fmla="*/ 5 h 137"/>
                <a:gd name="T32" fmla="*/ 19 w 138"/>
                <a:gd name="T33" fmla="*/ 8 h 137"/>
                <a:gd name="T34" fmla="*/ 14 w 138"/>
                <a:gd name="T35" fmla="*/ 11 h 137"/>
                <a:gd name="T36" fmla="*/ 10 w 138"/>
                <a:gd name="T37" fmla="*/ 15 h 137"/>
                <a:gd name="T38" fmla="*/ 7 w 138"/>
                <a:gd name="T39" fmla="*/ 19 h 137"/>
                <a:gd name="T40" fmla="*/ 5 w 138"/>
                <a:gd name="T41" fmla="*/ 25 h 137"/>
                <a:gd name="T42" fmla="*/ 2 w 138"/>
                <a:gd name="T43" fmla="*/ 31 h 137"/>
                <a:gd name="T44" fmla="*/ 1 w 138"/>
                <a:gd name="T45" fmla="*/ 36 h 137"/>
                <a:gd name="T46" fmla="*/ 0 w 138"/>
                <a:gd name="T47" fmla="*/ 42 h 137"/>
                <a:gd name="T48" fmla="*/ 0 w 138"/>
                <a:gd name="T49" fmla="*/ 47 h 137"/>
                <a:gd name="T50" fmla="*/ 1 w 138"/>
                <a:gd name="T51" fmla="*/ 53 h 137"/>
                <a:gd name="T52" fmla="*/ 2 w 138"/>
                <a:gd name="T53" fmla="*/ 58 h 137"/>
                <a:gd name="T54" fmla="*/ 5 w 138"/>
                <a:gd name="T55" fmla="*/ 64 h 137"/>
                <a:gd name="T56" fmla="*/ 7 w 138"/>
                <a:gd name="T57" fmla="*/ 70 h 137"/>
                <a:gd name="T58" fmla="*/ 10 w 138"/>
                <a:gd name="T59" fmla="*/ 75 h 137"/>
                <a:gd name="T60" fmla="*/ 14 w 138"/>
                <a:gd name="T61" fmla="*/ 78 h 137"/>
                <a:gd name="T62" fmla="*/ 19 w 138"/>
                <a:gd name="T63" fmla="*/ 81 h 137"/>
                <a:gd name="T64" fmla="*/ 24 w 138"/>
                <a:gd name="T65" fmla="*/ 85 h 137"/>
                <a:gd name="T66" fmla="*/ 28 w 138"/>
                <a:gd name="T67" fmla="*/ 87 h 137"/>
                <a:gd name="T68" fmla="*/ 34 w 138"/>
                <a:gd name="T69" fmla="*/ 88 h 137"/>
                <a:gd name="T70" fmla="*/ 40 w 138"/>
                <a:gd name="T71" fmla="*/ 89 h 137"/>
                <a:gd name="T72" fmla="*/ 46 w 138"/>
                <a:gd name="T73" fmla="*/ 89 h 137"/>
                <a:gd name="T74" fmla="*/ 51 w 138"/>
                <a:gd name="T75" fmla="*/ 88 h 137"/>
                <a:gd name="T76" fmla="*/ 56 w 138"/>
                <a:gd name="T77" fmla="*/ 87 h 137"/>
                <a:gd name="T78" fmla="*/ 61 w 138"/>
                <a:gd name="T79" fmla="*/ 85 h 137"/>
                <a:gd name="T80" fmla="*/ 67 w 138"/>
                <a:gd name="T81" fmla="*/ 81 h 137"/>
                <a:gd name="T82" fmla="*/ 71 w 138"/>
                <a:gd name="T83" fmla="*/ 78 h 137"/>
                <a:gd name="T84" fmla="*/ 75 w 138"/>
                <a:gd name="T85" fmla="*/ 75 h 137"/>
                <a:gd name="T86" fmla="*/ 78 w 138"/>
                <a:gd name="T87" fmla="*/ 70 h 137"/>
                <a:gd name="T88" fmla="*/ 81 w 138"/>
                <a:gd name="T89" fmla="*/ 64 h 137"/>
                <a:gd name="T90" fmla="*/ 83 w 138"/>
                <a:gd name="T91" fmla="*/ 58 h 137"/>
                <a:gd name="T92" fmla="*/ 85 w 138"/>
                <a:gd name="T93" fmla="*/ 53 h 137"/>
                <a:gd name="T94" fmla="*/ 85 w 138"/>
                <a:gd name="T95" fmla="*/ 47 h 13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8"/>
                <a:gd name="T145" fmla="*/ 0 h 137"/>
                <a:gd name="T146" fmla="*/ 138 w 138"/>
                <a:gd name="T147" fmla="*/ 137 h 1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8" h="137">
                  <a:moveTo>
                    <a:pt x="137" y="69"/>
                  </a:moveTo>
                  <a:lnTo>
                    <a:pt x="137" y="64"/>
                  </a:lnTo>
                  <a:lnTo>
                    <a:pt x="137" y="60"/>
                  </a:lnTo>
                  <a:lnTo>
                    <a:pt x="136" y="55"/>
                  </a:lnTo>
                  <a:lnTo>
                    <a:pt x="134" y="51"/>
                  </a:lnTo>
                  <a:lnTo>
                    <a:pt x="133" y="47"/>
                  </a:lnTo>
                  <a:lnTo>
                    <a:pt x="132" y="43"/>
                  </a:lnTo>
                  <a:lnTo>
                    <a:pt x="129" y="38"/>
                  </a:lnTo>
                  <a:lnTo>
                    <a:pt x="128" y="34"/>
                  </a:lnTo>
                  <a:lnTo>
                    <a:pt x="125" y="30"/>
                  </a:lnTo>
                  <a:lnTo>
                    <a:pt x="123" y="26"/>
                  </a:lnTo>
                  <a:lnTo>
                    <a:pt x="120" y="24"/>
                  </a:lnTo>
                  <a:lnTo>
                    <a:pt x="117" y="20"/>
                  </a:lnTo>
                  <a:lnTo>
                    <a:pt x="114" y="17"/>
                  </a:lnTo>
                  <a:lnTo>
                    <a:pt x="110" y="15"/>
                  </a:lnTo>
                  <a:lnTo>
                    <a:pt x="107" y="12"/>
                  </a:lnTo>
                  <a:lnTo>
                    <a:pt x="103" y="9"/>
                  </a:lnTo>
                  <a:lnTo>
                    <a:pt x="98" y="7"/>
                  </a:lnTo>
                  <a:lnTo>
                    <a:pt x="95" y="6"/>
                  </a:lnTo>
                  <a:lnTo>
                    <a:pt x="90" y="5"/>
                  </a:lnTo>
                  <a:lnTo>
                    <a:pt x="86" y="3"/>
                  </a:lnTo>
                  <a:lnTo>
                    <a:pt x="81" y="1"/>
                  </a:lnTo>
                  <a:lnTo>
                    <a:pt x="77" y="1"/>
                  </a:lnTo>
                  <a:lnTo>
                    <a:pt x="73" y="0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0" y="1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5"/>
                  </a:lnTo>
                  <a:lnTo>
                    <a:pt x="42" y="6"/>
                  </a:lnTo>
                  <a:lnTo>
                    <a:pt x="38" y="7"/>
                  </a:lnTo>
                  <a:lnTo>
                    <a:pt x="34" y="9"/>
                  </a:lnTo>
                  <a:lnTo>
                    <a:pt x="30" y="12"/>
                  </a:lnTo>
                  <a:lnTo>
                    <a:pt x="26" y="15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4"/>
                  </a:lnTo>
                  <a:lnTo>
                    <a:pt x="13" y="26"/>
                  </a:lnTo>
                  <a:lnTo>
                    <a:pt x="12" y="30"/>
                  </a:lnTo>
                  <a:lnTo>
                    <a:pt x="9" y="34"/>
                  </a:lnTo>
                  <a:lnTo>
                    <a:pt x="7" y="38"/>
                  </a:lnTo>
                  <a:lnTo>
                    <a:pt x="4" y="43"/>
                  </a:lnTo>
                  <a:lnTo>
                    <a:pt x="3" y="47"/>
                  </a:lnTo>
                  <a:lnTo>
                    <a:pt x="2" y="51"/>
                  </a:lnTo>
                  <a:lnTo>
                    <a:pt x="1" y="55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1" y="81"/>
                  </a:lnTo>
                  <a:lnTo>
                    <a:pt x="2" y="86"/>
                  </a:lnTo>
                  <a:lnTo>
                    <a:pt x="3" y="89"/>
                  </a:lnTo>
                  <a:lnTo>
                    <a:pt x="4" y="94"/>
                  </a:lnTo>
                  <a:lnTo>
                    <a:pt x="7" y="98"/>
                  </a:lnTo>
                  <a:lnTo>
                    <a:pt x="9" y="102"/>
                  </a:lnTo>
                  <a:lnTo>
                    <a:pt x="12" y="106"/>
                  </a:lnTo>
                  <a:lnTo>
                    <a:pt x="13" y="109"/>
                  </a:lnTo>
                  <a:lnTo>
                    <a:pt x="17" y="113"/>
                  </a:lnTo>
                  <a:lnTo>
                    <a:pt x="20" y="115"/>
                  </a:lnTo>
                  <a:lnTo>
                    <a:pt x="23" y="119"/>
                  </a:lnTo>
                  <a:lnTo>
                    <a:pt x="26" y="122"/>
                  </a:lnTo>
                  <a:lnTo>
                    <a:pt x="30" y="124"/>
                  </a:lnTo>
                  <a:lnTo>
                    <a:pt x="34" y="127"/>
                  </a:lnTo>
                  <a:lnTo>
                    <a:pt x="38" y="129"/>
                  </a:lnTo>
                  <a:lnTo>
                    <a:pt x="42" y="131"/>
                  </a:lnTo>
                  <a:lnTo>
                    <a:pt x="46" y="132"/>
                  </a:lnTo>
                  <a:lnTo>
                    <a:pt x="51" y="133"/>
                  </a:lnTo>
                  <a:lnTo>
                    <a:pt x="55" y="135"/>
                  </a:lnTo>
                  <a:lnTo>
                    <a:pt x="60" y="135"/>
                  </a:lnTo>
                  <a:lnTo>
                    <a:pt x="64" y="136"/>
                  </a:lnTo>
                  <a:lnTo>
                    <a:pt x="68" y="136"/>
                  </a:lnTo>
                  <a:lnTo>
                    <a:pt x="73" y="136"/>
                  </a:lnTo>
                  <a:lnTo>
                    <a:pt x="77" y="135"/>
                  </a:lnTo>
                  <a:lnTo>
                    <a:pt x="81" y="135"/>
                  </a:lnTo>
                  <a:lnTo>
                    <a:pt x="86" y="133"/>
                  </a:lnTo>
                  <a:lnTo>
                    <a:pt x="90" y="132"/>
                  </a:lnTo>
                  <a:lnTo>
                    <a:pt x="95" y="131"/>
                  </a:lnTo>
                  <a:lnTo>
                    <a:pt x="98" y="129"/>
                  </a:lnTo>
                  <a:lnTo>
                    <a:pt x="103" y="127"/>
                  </a:lnTo>
                  <a:lnTo>
                    <a:pt x="107" y="124"/>
                  </a:lnTo>
                  <a:lnTo>
                    <a:pt x="110" y="122"/>
                  </a:lnTo>
                  <a:lnTo>
                    <a:pt x="114" y="119"/>
                  </a:lnTo>
                  <a:lnTo>
                    <a:pt x="117" y="115"/>
                  </a:lnTo>
                  <a:lnTo>
                    <a:pt x="120" y="113"/>
                  </a:lnTo>
                  <a:lnTo>
                    <a:pt x="123" y="109"/>
                  </a:lnTo>
                  <a:lnTo>
                    <a:pt x="125" y="106"/>
                  </a:lnTo>
                  <a:lnTo>
                    <a:pt x="128" y="102"/>
                  </a:lnTo>
                  <a:lnTo>
                    <a:pt x="129" y="98"/>
                  </a:lnTo>
                  <a:lnTo>
                    <a:pt x="132" y="94"/>
                  </a:lnTo>
                  <a:lnTo>
                    <a:pt x="133" y="89"/>
                  </a:lnTo>
                  <a:lnTo>
                    <a:pt x="134" y="86"/>
                  </a:lnTo>
                  <a:lnTo>
                    <a:pt x="136" y="81"/>
                  </a:lnTo>
                  <a:lnTo>
                    <a:pt x="137" y="77"/>
                  </a:lnTo>
                  <a:lnTo>
                    <a:pt x="137" y="72"/>
                  </a:lnTo>
                  <a:lnTo>
                    <a:pt x="137" y="69"/>
                  </a:lnTo>
                </a:path>
              </a:pathLst>
            </a:custGeom>
            <a:solidFill>
              <a:srgbClr val="797979"/>
            </a:solidFill>
            <a:ln w="12700" cap="rnd" cmpd="sng">
              <a:solidFill>
                <a:srgbClr val="79797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09" name="Freeform 81"/>
            <p:cNvSpPr>
              <a:spLocks/>
            </p:cNvSpPr>
            <p:nvPr/>
          </p:nvSpPr>
          <p:spPr bwMode="auto">
            <a:xfrm>
              <a:off x="1759" y="1831"/>
              <a:ext cx="105" cy="106"/>
            </a:xfrm>
            <a:custGeom>
              <a:avLst/>
              <a:gdLst>
                <a:gd name="T0" fmla="*/ 83 w 132"/>
                <a:gd name="T1" fmla="*/ 40 h 131"/>
                <a:gd name="T2" fmla="*/ 82 w 132"/>
                <a:gd name="T3" fmla="*/ 35 h 131"/>
                <a:gd name="T4" fmla="*/ 80 w 132"/>
                <a:gd name="T5" fmla="*/ 29 h 131"/>
                <a:gd name="T6" fmla="*/ 79 w 132"/>
                <a:gd name="T7" fmla="*/ 24 h 131"/>
                <a:gd name="T8" fmla="*/ 76 w 132"/>
                <a:gd name="T9" fmla="*/ 19 h 131"/>
                <a:gd name="T10" fmla="*/ 72 w 132"/>
                <a:gd name="T11" fmla="*/ 15 h 131"/>
                <a:gd name="T12" fmla="*/ 68 w 132"/>
                <a:gd name="T13" fmla="*/ 11 h 131"/>
                <a:gd name="T14" fmla="*/ 64 w 132"/>
                <a:gd name="T15" fmla="*/ 8 h 131"/>
                <a:gd name="T16" fmla="*/ 60 w 132"/>
                <a:gd name="T17" fmla="*/ 5 h 131"/>
                <a:gd name="T18" fmla="*/ 54 w 132"/>
                <a:gd name="T19" fmla="*/ 2 h 131"/>
                <a:gd name="T20" fmla="*/ 49 w 132"/>
                <a:gd name="T21" fmla="*/ 2 h 131"/>
                <a:gd name="T22" fmla="*/ 44 w 132"/>
                <a:gd name="T23" fmla="*/ 1 h 131"/>
                <a:gd name="T24" fmla="*/ 39 w 132"/>
                <a:gd name="T25" fmla="*/ 1 h 131"/>
                <a:gd name="T26" fmla="*/ 33 w 132"/>
                <a:gd name="T27" fmla="*/ 2 h 131"/>
                <a:gd name="T28" fmla="*/ 28 w 132"/>
                <a:gd name="T29" fmla="*/ 2 h 131"/>
                <a:gd name="T30" fmla="*/ 23 w 132"/>
                <a:gd name="T31" fmla="*/ 5 h 131"/>
                <a:gd name="T32" fmla="*/ 18 w 132"/>
                <a:gd name="T33" fmla="*/ 8 h 131"/>
                <a:gd name="T34" fmla="*/ 14 w 132"/>
                <a:gd name="T35" fmla="*/ 11 h 131"/>
                <a:gd name="T36" fmla="*/ 10 w 132"/>
                <a:gd name="T37" fmla="*/ 15 h 131"/>
                <a:gd name="T38" fmla="*/ 6 w 132"/>
                <a:gd name="T39" fmla="*/ 19 h 131"/>
                <a:gd name="T40" fmla="*/ 4 w 132"/>
                <a:gd name="T41" fmla="*/ 24 h 131"/>
                <a:gd name="T42" fmla="*/ 2 w 132"/>
                <a:gd name="T43" fmla="*/ 29 h 131"/>
                <a:gd name="T44" fmla="*/ 0 w 132"/>
                <a:gd name="T45" fmla="*/ 35 h 131"/>
                <a:gd name="T46" fmla="*/ 0 w 132"/>
                <a:gd name="T47" fmla="*/ 40 h 131"/>
                <a:gd name="T48" fmla="*/ 0 w 132"/>
                <a:gd name="T49" fmla="*/ 45 h 131"/>
                <a:gd name="T50" fmla="*/ 0 w 132"/>
                <a:gd name="T51" fmla="*/ 51 h 131"/>
                <a:gd name="T52" fmla="*/ 2 w 132"/>
                <a:gd name="T53" fmla="*/ 57 h 131"/>
                <a:gd name="T54" fmla="*/ 4 w 132"/>
                <a:gd name="T55" fmla="*/ 62 h 131"/>
                <a:gd name="T56" fmla="*/ 6 w 132"/>
                <a:gd name="T57" fmla="*/ 66 h 131"/>
                <a:gd name="T58" fmla="*/ 10 w 132"/>
                <a:gd name="T59" fmla="*/ 71 h 131"/>
                <a:gd name="T60" fmla="*/ 14 w 132"/>
                <a:gd name="T61" fmla="*/ 74 h 131"/>
                <a:gd name="T62" fmla="*/ 18 w 132"/>
                <a:gd name="T63" fmla="*/ 78 h 131"/>
                <a:gd name="T64" fmla="*/ 23 w 132"/>
                <a:gd name="T65" fmla="*/ 81 h 131"/>
                <a:gd name="T66" fmla="*/ 28 w 132"/>
                <a:gd name="T67" fmla="*/ 83 h 131"/>
                <a:gd name="T68" fmla="*/ 33 w 132"/>
                <a:gd name="T69" fmla="*/ 85 h 131"/>
                <a:gd name="T70" fmla="*/ 39 w 132"/>
                <a:gd name="T71" fmla="*/ 85 h 131"/>
                <a:gd name="T72" fmla="*/ 44 w 132"/>
                <a:gd name="T73" fmla="*/ 85 h 131"/>
                <a:gd name="T74" fmla="*/ 49 w 132"/>
                <a:gd name="T75" fmla="*/ 85 h 131"/>
                <a:gd name="T76" fmla="*/ 54 w 132"/>
                <a:gd name="T77" fmla="*/ 83 h 131"/>
                <a:gd name="T78" fmla="*/ 60 w 132"/>
                <a:gd name="T79" fmla="*/ 81 h 131"/>
                <a:gd name="T80" fmla="*/ 64 w 132"/>
                <a:gd name="T81" fmla="*/ 78 h 131"/>
                <a:gd name="T82" fmla="*/ 68 w 132"/>
                <a:gd name="T83" fmla="*/ 74 h 131"/>
                <a:gd name="T84" fmla="*/ 72 w 132"/>
                <a:gd name="T85" fmla="*/ 71 h 131"/>
                <a:gd name="T86" fmla="*/ 76 w 132"/>
                <a:gd name="T87" fmla="*/ 66 h 131"/>
                <a:gd name="T88" fmla="*/ 79 w 132"/>
                <a:gd name="T89" fmla="*/ 62 h 131"/>
                <a:gd name="T90" fmla="*/ 80 w 132"/>
                <a:gd name="T91" fmla="*/ 57 h 131"/>
                <a:gd name="T92" fmla="*/ 82 w 132"/>
                <a:gd name="T93" fmla="*/ 51 h 131"/>
                <a:gd name="T94" fmla="*/ 83 w 132"/>
                <a:gd name="T95" fmla="*/ 45 h 13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2"/>
                <a:gd name="T145" fmla="*/ 0 h 131"/>
                <a:gd name="T146" fmla="*/ 132 w 132"/>
                <a:gd name="T147" fmla="*/ 131 h 13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2" h="131">
                  <a:moveTo>
                    <a:pt x="131" y="66"/>
                  </a:moveTo>
                  <a:lnTo>
                    <a:pt x="131" y="61"/>
                  </a:lnTo>
                  <a:lnTo>
                    <a:pt x="130" y="58"/>
                  </a:lnTo>
                  <a:lnTo>
                    <a:pt x="130" y="53"/>
                  </a:lnTo>
                  <a:lnTo>
                    <a:pt x="129" y="49"/>
                  </a:lnTo>
                  <a:lnTo>
                    <a:pt x="127" y="45"/>
                  </a:lnTo>
                  <a:lnTo>
                    <a:pt x="125" y="41"/>
                  </a:lnTo>
                  <a:lnTo>
                    <a:pt x="124" y="37"/>
                  </a:lnTo>
                  <a:lnTo>
                    <a:pt x="122" y="32"/>
                  </a:lnTo>
                  <a:lnTo>
                    <a:pt x="120" y="29"/>
                  </a:lnTo>
                  <a:lnTo>
                    <a:pt x="117" y="26"/>
                  </a:lnTo>
                  <a:lnTo>
                    <a:pt x="114" y="23"/>
                  </a:lnTo>
                  <a:lnTo>
                    <a:pt x="112" y="20"/>
                  </a:lnTo>
                  <a:lnTo>
                    <a:pt x="108" y="16"/>
                  </a:lnTo>
                  <a:lnTo>
                    <a:pt x="105" y="14"/>
                  </a:lnTo>
                  <a:lnTo>
                    <a:pt x="102" y="12"/>
                  </a:lnTo>
                  <a:lnTo>
                    <a:pt x="98" y="9"/>
                  </a:lnTo>
                  <a:lnTo>
                    <a:pt x="94" y="7"/>
                  </a:lnTo>
                  <a:lnTo>
                    <a:pt x="90" y="5"/>
                  </a:lnTo>
                  <a:lnTo>
                    <a:pt x="86" y="4"/>
                  </a:lnTo>
                  <a:lnTo>
                    <a:pt x="82" y="3"/>
                  </a:lnTo>
                  <a:lnTo>
                    <a:pt x="78" y="2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1" y="1"/>
                  </a:lnTo>
                  <a:lnTo>
                    <a:pt x="56" y="1"/>
                  </a:lnTo>
                  <a:lnTo>
                    <a:pt x="52" y="2"/>
                  </a:lnTo>
                  <a:lnTo>
                    <a:pt x="48" y="3"/>
                  </a:lnTo>
                  <a:lnTo>
                    <a:pt x="44" y="4"/>
                  </a:lnTo>
                  <a:lnTo>
                    <a:pt x="40" y="5"/>
                  </a:lnTo>
                  <a:lnTo>
                    <a:pt x="36" y="7"/>
                  </a:lnTo>
                  <a:lnTo>
                    <a:pt x="32" y="9"/>
                  </a:lnTo>
                  <a:lnTo>
                    <a:pt x="29" y="12"/>
                  </a:lnTo>
                  <a:lnTo>
                    <a:pt x="25" y="14"/>
                  </a:lnTo>
                  <a:lnTo>
                    <a:pt x="21" y="16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3" y="26"/>
                  </a:lnTo>
                  <a:lnTo>
                    <a:pt x="10" y="29"/>
                  </a:lnTo>
                  <a:lnTo>
                    <a:pt x="8" y="32"/>
                  </a:lnTo>
                  <a:lnTo>
                    <a:pt x="6" y="37"/>
                  </a:lnTo>
                  <a:lnTo>
                    <a:pt x="4" y="41"/>
                  </a:lnTo>
                  <a:lnTo>
                    <a:pt x="3" y="45"/>
                  </a:lnTo>
                  <a:lnTo>
                    <a:pt x="1" y="49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1" y="83"/>
                  </a:lnTo>
                  <a:lnTo>
                    <a:pt x="3" y="86"/>
                  </a:lnTo>
                  <a:lnTo>
                    <a:pt x="4" y="90"/>
                  </a:lnTo>
                  <a:lnTo>
                    <a:pt x="6" y="95"/>
                  </a:lnTo>
                  <a:lnTo>
                    <a:pt x="8" y="98"/>
                  </a:lnTo>
                  <a:lnTo>
                    <a:pt x="10" y="101"/>
                  </a:lnTo>
                  <a:lnTo>
                    <a:pt x="13" y="104"/>
                  </a:lnTo>
                  <a:lnTo>
                    <a:pt x="16" y="109"/>
                  </a:lnTo>
                  <a:lnTo>
                    <a:pt x="19" y="112"/>
                  </a:lnTo>
                  <a:lnTo>
                    <a:pt x="21" y="114"/>
                  </a:lnTo>
                  <a:lnTo>
                    <a:pt x="25" y="117"/>
                  </a:lnTo>
                  <a:lnTo>
                    <a:pt x="29" y="120"/>
                  </a:lnTo>
                  <a:lnTo>
                    <a:pt x="32" y="122"/>
                  </a:lnTo>
                  <a:lnTo>
                    <a:pt x="36" y="123"/>
                  </a:lnTo>
                  <a:lnTo>
                    <a:pt x="40" y="126"/>
                  </a:lnTo>
                  <a:lnTo>
                    <a:pt x="44" y="126"/>
                  </a:lnTo>
                  <a:lnTo>
                    <a:pt x="48" y="128"/>
                  </a:lnTo>
                  <a:lnTo>
                    <a:pt x="52" y="130"/>
                  </a:lnTo>
                  <a:lnTo>
                    <a:pt x="56" y="130"/>
                  </a:lnTo>
                  <a:lnTo>
                    <a:pt x="61" y="130"/>
                  </a:lnTo>
                  <a:lnTo>
                    <a:pt x="65" y="130"/>
                  </a:lnTo>
                  <a:lnTo>
                    <a:pt x="69" y="130"/>
                  </a:lnTo>
                  <a:lnTo>
                    <a:pt x="73" y="130"/>
                  </a:lnTo>
                  <a:lnTo>
                    <a:pt x="78" y="130"/>
                  </a:lnTo>
                  <a:lnTo>
                    <a:pt x="82" y="128"/>
                  </a:lnTo>
                  <a:lnTo>
                    <a:pt x="86" y="126"/>
                  </a:lnTo>
                  <a:lnTo>
                    <a:pt x="90" y="126"/>
                  </a:lnTo>
                  <a:lnTo>
                    <a:pt x="94" y="123"/>
                  </a:lnTo>
                  <a:lnTo>
                    <a:pt x="98" y="122"/>
                  </a:lnTo>
                  <a:lnTo>
                    <a:pt x="102" y="120"/>
                  </a:lnTo>
                  <a:lnTo>
                    <a:pt x="105" y="117"/>
                  </a:lnTo>
                  <a:lnTo>
                    <a:pt x="108" y="114"/>
                  </a:lnTo>
                  <a:lnTo>
                    <a:pt x="112" y="112"/>
                  </a:lnTo>
                  <a:lnTo>
                    <a:pt x="114" y="109"/>
                  </a:lnTo>
                  <a:lnTo>
                    <a:pt x="117" y="104"/>
                  </a:lnTo>
                  <a:lnTo>
                    <a:pt x="120" y="101"/>
                  </a:lnTo>
                  <a:lnTo>
                    <a:pt x="122" y="97"/>
                  </a:lnTo>
                  <a:lnTo>
                    <a:pt x="124" y="95"/>
                  </a:lnTo>
                  <a:lnTo>
                    <a:pt x="125" y="90"/>
                  </a:lnTo>
                  <a:lnTo>
                    <a:pt x="127" y="86"/>
                  </a:lnTo>
                  <a:lnTo>
                    <a:pt x="129" y="83"/>
                  </a:lnTo>
                  <a:lnTo>
                    <a:pt x="130" y="78"/>
                  </a:lnTo>
                  <a:lnTo>
                    <a:pt x="130" y="74"/>
                  </a:lnTo>
                  <a:lnTo>
                    <a:pt x="131" y="69"/>
                  </a:lnTo>
                  <a:lnTo>
                    <a:pt x="131" y="66"/>
                  </a:lnTo>
                </a:path>
              </a:pathLst>
            </a:custGeom>
            <a:solidFill>
              <a:srgbClr val="7D7D7D"/>
            </a:solidFill>
            <a:ln w="12700" cap="rnd" cmpd="sng">
              <a:solidFill>
                <a:srgbClr val="7D7D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0" name="Freeform 82"/>
            <p:cNvSpPr>
              <a:spLocks/>
            </p:cNvSpPr>
            <p:nvPr/>
          </p:nvSpPr>
          <p:spPr bwMode="auto">
            <a:xfrm>
              <a:off x="1762" y="1832"/>
              <a:ext cx="101" cy="101"/>
            </a:xfrm>
            <a:custGeom>
              <a:avLst/>
              <a:gdLst>
                <a:gd name="T0" fmla="*/ 79 w 127"/>
                <a:gd name="T1" fmla="*/ 37 h 125"/>
                <a:gd name="T2" fmla="*/ 79 w 127"/>
                <a:gd name="T3" fmla="*/ 32 h 125"/>
                <a:gd name="T4" fmla="*/ 77 w 127"/>
                <a:gd name="T5" fmla="*/ 27 h 125"/>
                <a:gd name="T6" fmla="*/ 76 w 127"/>
                <a:gd name="T7" fmla="*/ 22 h 125"/>
                <a:gd name="T8" fmla="*/ 72 w 127"/>
                <a:gd name="T9" fmla="*/ 18 h 125"/>
                <a:gd name="T10" fmla="*/ 69 w 127"/>
                <a:gd name="T11" fmla="*/ 14 h 125"/>
                <a:gd name="T12" fmla="*/ 66 w 127"/>
                <a:gd name="T13" fmla="*/ 10 h 125"/>
                <a:gd name="T14" fmla="*/ 62 w 127"/>
                <a:gd name="T15" fmla="*/ 6 h 125"/>
                <a:gd name="T16" fmla="*/ 57 w 127"/>
                <a:gd name="T17" fmla="*/ 4 h 125"/>
                <a:gd name="T18" fmla="*/ 52 w 127"/>
                <a:gd name="T19" fmla="*/ 2 h 125"/>
                <a:gd name="T20" fmla="*/ 48 w 127"/>
                <a:gd name="T21" fmla="*/ 1 h 125"/>
                <a:gd name="T22" fmla="*/ 42 w 127"/>
                <a:gd name="T23" fmla="*/ 0 h 125"/>
                <a:gd name="T24" fmla="*/ 37 w 127"/>
                <a:gd name="T25" fmla="*/ 0 h 125"/>
                <a:gd name="T26" fmla="*/ 33 w 127"/>
                <a:gd name="T27" fmla="*/ 1 h 125"/>
                <a:gd name="T28" fmla="*/ 27 w 127"/>
                <a:gd name="T29" fmla="*/ 2 h 125"/>
                <a:gd name="T30" fmla="*/ 22 w 127"/>
                <a:gd name="T31" fmla="*/ 4 h 125"/>
                <a:gd name="T32" fmla="*/ 17 w 127"/>
                <a:gd name="T33" fmla="*/ 6 h 125"/>
                <a:gd name="T34" fmla="*/ 14 w 127"/>
                <a:gd name="T35" fmla="*/ 10 h 125"/>
                <a:gd name="T36" fmla="*/ 10 w 127"/>
                <a:gd name="T37" fmla="*/ 14 h 125"/>
                <a:gd name="T38" fmla="*/ 6 w 127"/>
                <a:gd name="T39" fmla="*/ 18 h 125"/>
                <a:gd name="T40" fmla="*/ 4 w 127"/>
                <a:gd name="T41" fmla="*/ 22 h 125"/>
                <a:gd name="T42" fmla="*/ 2 w 127"/>
                <a:gd name="T43" fmla="*/ 27 h 125"/>
                <a:gd name="T44" fmla="*/ 1 w 127"/>
                <a:gd name="T45" fmla="*/ 32 h 125"/>
                <a:gd name="T46" fmla="*/ 0 w 127"/>
                <a:gd name="T47" fmla="*/ 37 h 125"/>
                <a:gd name="T48" fmla="*/ 0 w 127"/>
                <a:gd name="T49" fmla="*/ 43 h 125"/>
                <a:gd name="T50" fmla="*/ 1 w 127"/>
                <a:gd name="T51" fmla="*/ 48 h 125"/>
                <a:gd name="T52" fmla="*/ 2 w 127"/>
                <a:gd name="T53" fmla="*/ 53 h 125"/>
                <a:gd name="T54" fmla="*/ 4 w 127"/>
                <a:gd name="T55" fmla="*/ 59 h 125"/>
                <a:gd name="T56" fmla="*/ 6 w 127"/>
                <a:gd name="T57" fmla="*/ 63 h 125"/>
                <a:gd name="T58" fmla="*/ 10 w 127"/>
                <a:gd name="T59" fmla="*/ 66 h 125"/>
                <a:gd name="T60" fmla="*/ 14 w 127"/>
                <a:gd name="T61" fmla="*/ 71 h 125"/>
                <a:gd name="T62" fmla="*/ 17 w 127"/>
                <a:gd name="T63" fmla="*/ 74 h 125"/>
                <a:gd name="T64" fmla="*/ 22 w 127"/>
                <a:gd name="T65" fmla="*/ 77 h 125"/>
                <a:gd name="T66" fmla="*/ 27 w 127"/>
                <a:gd name="T67" fmla="*/ 78 h 125"/>
                <a:gd name="T68" fmla="*/ 33 w 127"/>
                <a:gd name="T69" fmla="*/ 80 h 125"/>
                <a:gd name="T70" fmla="*/ 37 w 127"/>
                <a:gd name="T71" fmla="*/ 81 h 125"/>
                <a:gd name="T72" fmla="*/ 42 w 127"/>
                <a:gd name="T73" fmla="*/ 81 h 125"/>
                <a:gd name="T74" fmla="*/ 48 w 127"/>
                <a:gd name="T75" fmla="*/ 80 h 125"/>
                <a:gd name="T76" fmla="*/ 52 w 127"/>
                <a:gd name="T77" fmla="*/ 78 h 125"/>
                <a:gd name="T78" fmla="*/ 57 w 127"/>
                <a:gd name="T79" fmla="*/ 77 h 125"/>
                <a:gd name="T80" fmla="*/ 62 w 127"/>
                <a:gd name="T81" fmla="*/ 74 h 125"/>
                <a:gd name="T82" fmla="*/ 66 w 127"/>
                <a:gd name="T83" fmla="*/ 71 h 125"/>
                <a:gd name="T84" fmla="*/ 69 w 127"/>
                <a:gd name="T85" fmla="*/ 66 h 125"/>
                <a:gd name="T86" fmla="*/ 72 w 127"/>
                <a:gd name="T87" fmla="*/ 63 h 125"/>
                <a:gd name="T88" fmla="*/ 76 w 127"/>
                <a:gd name="T89" fmla="*/ 59 h 125"/>
                <a:gd name="T90" fmla="*/ 77 w 127"/>
                <a:gd name="T91" fmla="*/ 53 h 125"/>
                <a:gd name="T92" fmla="*/ 79 w 127"/>
                <a:gd name="T93" fmla="*/ 48 h 125"/>
                <a:gd name="T94" fmla="*/ 79 w 127"/>
                <a:gd name="T95" fmla="*/ 43 h 125"/>
                <a:gd name="T96" fmla="*/ 80 w 127"/>
                <a:gd name="T97" fmla="*/ 40 h 1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7"/>
                <a:gd name="T148" fmla="*/ 0 h 125"/>
                <a:gd name="T149" fmla="*/ 127 w 127"/>
                <a:gd name="T150" fmla="*/ 125 h 1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7" h="125">
                  <a:moveTo>
                    <a:pt x="126" y="61"/>
                  </a:moveTo>
                  <a:lnTo>
                    <a:pt x="125" y="57"/>
                  </a:lnTo>
                  <a:lnTo>
                    <a:pt x="125" y="54"/>
                  </a:lnTo>
                  <a:lnTo>
                    <a:pt x="125" y="49"/>
                  </a:lnTo>
                  <a:lnTo>
                    <a:pt x="123" y="46"/>
                  </a:lnTo>
                  <a:lnTo>
                    <a:pt x="122" y="42"/>
                  </a:lnTo>
                  <a:lnTo>
                    <a:pt x="120" y="38"/>
                  </a:lnTo>
                  <a:lnTo>
                    <a:pt x="120" y="34"/>
                  </a:lnTo>
                  <a:lnTo>
                    <a:pt x="117" y="30"/>
                  </a:lnTo>
                  <a:lnTo>
                    <a:pt x="115" y="27"/>
                  </a:lnTo>
                  <a:lnTo>
                    <a:pt x="112" y="24"/>
                  </a:lnTo>
                  <a:lnTo>
                    <a:pt x="110" y="21"/>
                  </a:lnTo>
                  <a:lnTo>
                    <a:pt x="108" y="18"/>
                  </a:lnTo>
                  <a:lnTo>
                    <a:pt x="104" y="15"/>
                  </a:lnTo>
                  <a:lnTo>
                    <a:pt x="101" y="12"/>
                  </a:lnTo>
                  <a:lnTo>
                    <a:pt x="98" y="10"/>
                  </a:lnTo>
                  <a:lnTo>
                    <a:pt x="94" y="8"/>
                  </a:lnTo>
                  <a:lnTo>
                    <a:pt x="90" y="6"/>
                  </a:lnTo>
                  <a:lnTo>
                    <a:pt x="87" y="4"/>
                  </a:lnTo>
                  <a:lnTo>
                    <a:pt x="83" y="3"/>
                  </a:lnTo>
                  <a:lnTo>
                    <a:pt x="79" y="2"/>
                  </a:lnTo>
                  <a:lnTo>
                    <a:pt x="75" y="1"/>
                  </a:lnTo>
                  <a:lnTo>
                    <a:pt x="71" y="1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5" y="1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5" y="6"/>
                  </a:lnTo>
                  <a:lnTo>
                    <a:pt x="31" y="8"/>
                  </a:lnTo>
                  <a:lnTo>
                    <a:pt x="27" y="10"/>
                  </a:lnTo>
                  <a:lnTo>
                    <a:pt x="25" y="12"/>
                  </a:lnTo>
                  <a:lnTo>
                    <a:pt x="22" y="15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3" y="24"/>
                  </a:lnTo>
                  <a:lnTo>
                    <a:pt x="10" y="27"/>
                  </a:lnTo>
                  <a:lnTo>
                    <a:pt x="9" y="30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2" y="46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74"/>
                  </a:lnTo>
                  <a:lnTo>
                    <a:pt x="2" y="77"/>
                  </a:lnTo>
                  <a:lnTo>
                    <a:pt x="4" y="82"/>
                  </a:lnTo>
                  <a:lnTo>
                    <a:pt x="4" y="85"/>
                  </a:lnTo>
                  <a:lnTo>
                    <a:pt x="6" y="90"/>
                  </a:lnTo>
                  <a:lnTo>
                    <a:pt x="9" y="93"/>
                  </a:lnTo>
                  <a:lnTo>
                    <a:pt x="10" y="96"/>
                  </a:lnTo>
                  <a:lnTo>
                    <a:pt x="13" y="99"/>
                  </a:lnTo>
                  <a:lnTo>
                    <a:pt x="15" y="102"/>
                  </a:lnTo>
                  <a:lnTo>
                    <a:pt x="18" y="106"/>
                  </a:lnTo>
                  <a:lnTo>
                    <a:pt x="22" y="109"/>
                  </a:lnTo>
                  <a:lnTo>
                    <a:pt x="25" y="111"/>
                  </a:lnTo>
                  <a:lnTo>
                    <a:pt x="27" y="113"/>
                  </a:lnTo>
                  <a:lnTo>
                    <a:pt x="31" y="115"/>
                  </a:lnTo>
                  <a:lnTo>
                    <a:pt x="35" y="118"/>
                  </a:lnTo>
                  <a:lnTo>
                    <a:pt x="39" y="120"/>
                  </a:lnTo>
                  <a:lnTo>
                    <a:pt x="43" y="120"/>
                  </a:lnTo>
                  <a:lnTo>
                    <a:pt x="46" y="121"/>
                  </a:lnTo>
                  <a:lnTo>
                    <a:pt x="51" y="123"/>
                  </a:lnTo>
                  <a:lnTo>
                    <a:pt x="55" y="123"/>
                  </a:lnTo>
                  <a:lnTo>
                    <a:pt x="59" y="124"/>
                  </a:lnTo>
                  <a:lnTo>
                    <a:pt x="63" y="124"/>
                  </a:lnTo>
                  <a:lnTo>
                    <a:pt x="67" y="124"/>
                  </a:lnTo>
                  <a:lnTo>
                    <a:pt x="71" y="123"/>
                  </a:lnTo>
                  <a:lnTo>
                    <a:pt x="75" y="123"/>
                  </a:lnTo>
                  <a:lnTo>
                    <a:pt x="79" y="121"/>
                  </a:lnTo>
                  <a:lnTo>
                    <a:pt x="83" y="120"/>
                  </a:lnTo>
                  <a:lnTo>
                    <a:pt x="87" y="120"/>
                  </a:lnTo>
                  <a:lnTo>
                    <a:pt x="90" y="118"/>
                  </a:lnTo>
                  <a:lnTo>
                    <a:pt x="94" y="115"/>
                  </a:lnTo>
                  <a:lnTo>
                    <a:pt x="98" y="113"/>
                  </a:lnTo>
                  <a:lnTo>
                    <a:pt x="101" y="111"/>
                  </a:lnTo>
                  <a:lnTo>
                    <a:pt x="104" y="109"/>
                  </a:lnTo>
                  <a:lnTo>
                    <a:pt x="108" y="106"/>
                  </a:lnTo>
                  <a:lnTo>
                    <a:pt x="110" y="102"/>
                  </a:lnTo>
                  <a:lnTo>
                    <a:pt x="112" y="99"/>
                  </a:lnTo>
                  <a:lnTo>
                    <a:pt x="115" y="96"/>
                  </a:lnTo>
                  <a:lnTo>
                    <a:pt x="117" y="93"/>
                  </a:lnTo>
                  <a:lnTo>
                    <a:pt x="120" y="90"/>
                  </a:lnTo>
                  <a:lnTo>
                    <a:pt x="120" y="85"/>
                  </a:lnTo>
                  <a:lnTo>
                    <a:pt x="122" y="82"/>
                  </a:lnTo>
                  <a:lnTo>
                    <a:pt x="123" y="77"/>
                  </a:lnTo>
                  <a:lnTo>
                    <a:pt x="125" y="74"/>
                  </a:lnTo>
                  <a:lnTo>
                    <a:pt x="125" y="69"/>
                  </a:lnTo>
                  <a:lnTo>
                    <a:pt x="125" y="66"/>
                  </a:lnTo>
                  <a:lnTo>
                    <a:pt x="125" y="61"/>
                  </a:lnTo>
                  <a:lnTo>
                    <a:pt x="126" y="61"/>
                  </a:lnTo>
                </a:path>
              </a:pathLst>
            </a:custGeom>
            <a:solidFill>
              <a:srgbClr val="818181"/>
            </a:solidFill>
            <a:ln w="12700" cap="rnd" cmpd="sng">
              <a:solidFill>
                <a:srgbClr val="8181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1" name="Freeform 83"/>
            <p:cNvSpPr>
              <a:spLocks/>
            </p:cNvSpPr>
            <p:nvPr/>
          </p:nvSpPr>
          <p:spPr bwMode="auto">
            <a:xfrm>
              <a:off x="1765" y="1833"/>
              <a:ext cx="97" cy="97"/>
            </a:xfrm>
            <a:custGeom>
              <a:avLst/>
              <a:gdLst>
                <a:gd name="T0" fmla="*/ 76 w 122"/>
                <a:gd name="T1" fmla="*/ 36 h 120"/>
                <a:gd name="T2" fmla="*/ 76 w 122"/>
                <a:gd name="T3" fmla="*/ 31 h 120"/>
                <a:gd name="T4" fmla="*/ 73 w 122"/>
                <a:gd name="T5" fmla="*/ 26 h 120"/>
                <a:gd name="T6" fmla="*/ 72 w 122"/>
                <a:gd name="T7" fmla="*/ 22 h 120"/>
                <a:gd name="T8" fmla="*/ 69 w 122"/>
                <a:gd name="T9" fmla="*/ 17 h 120"/>
                <a:gd name="T10" fmla="*/ 66 w 122"/>
                <a:gd name="T11" fmla="*/ 13 h 120"/>
                <a:gd name="T12" fmla="*/ 64 w 122"/>
                <a:gd name="T13" fmla="*/ 9 h 120"/>
                <a:gd name="T14" fmla="*/ 60 w 122"/>
                <a:gd name="T15" fmla="*/ 6 h 120"/>
                <a:gd name="T16" fmla="*/ 54 w 122"/>
                <a:gd name="T17" fmla="*/ 4 h 120"/>
                <a:gd name="T18" fmla="*/ 51 w 122"/>
                <a:gd name="T19" fmla="*/ 2 h 120"/>
                <a:gd name="T20" fmla="*/ 46 w 122"/>
                <a:gd name="T21" fmla="*/ 1 h 120"/>
                <a:gd name="T22" fmla="*/ 41 w 122"/>
                <a:gd name="T23" fmla="*/ 0 h 120"/>
                <a:gd name="T24" fmla="*/ 36 w 122"/>
                <a:gd name="T25" fmla="*/ 0 h 120"/>
                <a:gd name="T26" fmla="*/ 31 w 122"/>
                <a:gd name="T27" fmla="*/ 1 h 120"/>
                <a:gd name="T28" fmla="*/ 26 w 122"/>
                <a:gd name="T29" fmla="*/ 2 h 120"/>
                <a:gd name="T30" fmla="*/ 21 w 122"/>
                <a:gd name="T31" fmla="*/ 4 h 120"/>
                <a:gd name="T32" fmla="*/ 17 w 122"/>
                <a:gd name="T33" fmla="*/ 6 h 120"/>
                <a:gd name="T34" fmla="*/ 14 w 122"/>
                <a:gd name="T35" fmla="*/ 9 h 120"/>
                <a:gd name="T36" fmla="*/ 10 w 122"/>
                <a:gd name="T37" fmla="*/ 13 h 120"/>
                <a:gd name="T38" fmla="*/ 7 w 122"/>
                <a:gd name="T39" fmla="*/ 17 h 120"/>
                <a:gd name="T40" fmla="*/ 4 w 122"/>
                <a:gd name="T41" fmla="*/ 22 h 120"/>
                <a:gd name="T42" fmla="*/ 2 w 122"/>
                <a:gd name="T43" fmla="*/ 26 h 120"/>
                <a:gd name="T44" fmla="*/ 1 w 122"/>
                <a:gd name="T45" fmla="*/ 31 h 120"/>
                <a:gd name="T46" fmla="*/ 0 w 122"/>
                <a:gd name="T47" fmla="*/ 36 h 120"/>
                <a:gd name="T48" fmla="*/ 0 w 122"/>
                <a:gd name="T49" fmla="*/ 41 h 120"/>
                <a:gd name="T50" fmla="*/ 1 w 122"/>
                <a:gd name="T51" fmla="*/ 46 h 120"/>
                <a:gd name="T52" fmla="*/ 2 w 122"/>
                <a:gd name="T53" fmla="*/ 51 h 120"/>
                <a:gd name="T54" fmla="*/ 4 w 122"/>
                <a:gd name="T55" fmla="*/ 56 h 120"/>
                <a:gd name="T56" fmla="*/ 7 w 122"/>
                <a:gd name="T57" fmla="*/ 60 h 120"/>
                <a:gd name="T58" fmla="*/ 10 w 122"/>
                <a:gd name="T59" fmla="*/ 64 h 120"/>
                <a:gd name="T60" fmla="*/ 14 w 122"/>
                <a:gd name="T61" fmla="*/ 68 h 120"/>
                <a:gd name="T62" fmla="*/ 17 w 122"/>
                <a:gd name="T63" fmla="*/ 71 h 120"/>
                <a:gd name="T64" fmla="*/ 21 w 122"/>
                <a:gd name="T65" fmla="*/ 74 h 120"/>
                <a:gd name="T66" fmla="*/ 26 w 122"/>
                <a:gd name="T67" fmla="*/ 75 h 120"/>
                <a:gd name="T68" fmla="*/ 31 w 122"/>
                <a:gd name="T69" fmla="*/ 77 h 120"/>
                <a:gd name="T70" fmla="*/ 36 w 122"/>
                <a:gd name="T71" fmla="*/ 78 h 120"/>
                <a:gd name="T72" fmla="*/ 41 w 122"/>
                <a:gd name="T73" fmla="*/ 78 h 120"/>
                <a:gd name="T74" fmla="*/ 46 w 122"/>
                <a:gd name="T75" fmla="*/ 77 h 120"/>
                <a:gd name="T76" fmla="*/ 51 w 122"/>
                <a:gd name="T77" fmla="*/ 75 h 120"/>
                <a:gd name="T78" fmla="*/ 54 w 122"/>
                <a:gd name="T79" fmla="*/ 74 h 120"/>
                <a:gd name="T80" fmla="*/ 60 w 122"/>
                <a:gd name="T81" fmla="*/ 71 h 120"/>
                <a:gd name="T82" fmla="*/ 64 w 122"/>
                <a:gd name="T83" fmla="*/ 68 h 120"/>
                <a:gd name="T84" fmla="*/ 66 w 122"/>
                <a:gd name="T85" fmla="*/ 64 h 120"/>
                <a:gd name="T86" fmla="*/ 69 w 122"/>
                <a:gd name="T87" fmla="*/ 60 h 120"/>
                <a:gd name="T88" fmla="*/ 72 w 122"/>
                <a:gd name="T89" fmla="*/ 56 h 120"/>
                <a:gd name="T90" fmla="*/ 73 w 122"/>
                <a:gd name="T91" fmla="*/ 51 h 120"/>
                <a:gd name="T92" fmla="*/ 76 w 122"/>
                <a:gd name="T93" fmla="*/ 46 h 120"/>
                <a:gd name="T94" fmla="*/ 76 w 122"/>
                <a:gd name="T95" fmla="*/ 41 h 1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2"/>
                <a:gd name="T145" fmla="*/ 0 h 120"/>
                <a:gd name="T146" fmla="*/ 122 w 122"/>
                <a:gd name="T147" fmla="*/ 120 h 12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2" h="120">
                  <a:moveTo>
                    <a:pt x="121" y="59"/>
                  </a:moveTo>
                  <a:lnTo>
                    <a:pt x="121" y="55"/>
                  </a:lnTo>
                  <a:lnTo>
                    <a:pt x="120" y="51"/>
                  </a:lnTo>
                  <a:lnTo>
                    <a:pt x="120" y="47"/>
                  </a:lnTo>
                  <a:lnTo>
                    <a:pt x="118" y="44"/>
                  </a:lnTo>
                  <a:lnTo>
                    <a:pt x="116" y="40"/>
                  </a:lnTo>
                  <a:lnTo>
                    <a:pt x="116" y="37"/>
                  </a:lnTo>
                  <a:lnTo>
                    <a:pt x="115" y="33"/>
                  </a:lnTo>
                  <a:lnTo>
                    <a:pt x="112" y="29"/>
                  </a:lnTo>
                  <a:lnTo>
                    <a:pt x="110" y="26"/>
                  </a:lnTo>
                  <a:lnTo>
                    <a:pt x="108" y="23"/>
                  </a:lnTo>
                  <a:lnTo>
                    <a:pt x="105" y="20"/>
                  </a:lnTo>
                  <a:lnTo>
                    <a:pt x="103" y="17"/>
                  </a:lnTo>
                  <a:lnTo>
                    <a:pt x="100" y="14"/>
                  </a:lnTo>
                  <a:lnTo>
                    <a:pt x="97" y="12"/>
                  </a:lnTo>
                  <a:lnTo>
                    <a:pt x="94" y="10"/>
                  </a:lnTo>
                  <a:lnTo>
                    <a:pt x="91" y="8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0" y="3"/>
                  </a:lnTo>
                  <a:lnTo>
                    <a:pt x="76" y="2"/>
                  </a:lnTo>
                  <a:lnTo>
                    <a:pt x="73" y="1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4" y="2"/>
                  </a:lnTo>
                  <a:lnTo>
                    <a:pt x="42" y="3"/>
                  </a:lnTo>
                  <a:lnTo>
                    <a:pt x="37" y="4"/>
                  </a:lnTo>
                  <a:lnTo>
                    <a:pt x="34" y="6"/>
                  </a:lnTo>
                  <a:lnTo>
                    <a:pt x="31" y="8"/>
                  </a:lnTo>
                  <a:lnTo>
                    <a:pt x="27" y="10"/>
                  </a:lnTo>
                  <a:lnTo>
                    <a:pt x="23" y="12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3" y="23"/>
                  </a:lnTo>
                  <a:lnTo>
                    <a:pt x="11" y="26"/>
                  </a:lnTo>
                  <a:lnTo>
                    <a:pt x="9" y="29"/>
                  </a:lnTo>
                  <a:lnTo>
                    <a:pt x="6" y="33"/>
                  </a:lnTo>
                  <a:lnTo>
                    <a:pt x="5" y="37"/>
                  </a:lnTo>
                  <a:lnTo>
                    <a:pt x="4" y="40"/>
                  </a:lnTo>
                  <a:lnTo>
                    <a:pt x="2" y="44"/>
                  </a:lnTo>
                  <a:lnTo>
                    <a:pt x="1" y="47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1" y="71"/>
                  </a:lnTo>
                  <a:lnTo>
                    <a:pt x="2" y="74"/>
                  </a:lnTo>
                  <a:lnTo>
                    <a:pt x="4" y="78"/>
                  </a:lnTo>
                  <a:lnTo>
                    <a:pt x="5" y="82"/>
                  </a:lnTo>
                  <a:lnTo>
                    <a:pt x="6" y="85"/>
                  </a:lnTo>
                  <a:lnTo>
                    <a:pt x="9" y="89"/>
                  </a:lnTo>
                  <a:lnTo>
                    <a:pt x="11" y="92"/>
                  </a:lnTo>
                  <a:lnTo>
                    <a:pt x="13" y="95"/>
                  </a:lnTo>
                  <a:lnTo>
                    <a:pt x="15" y="98"/>
                  </a:lnTo>
                  <a:lnTo>
                    <a:pt x="18" y="101"/>
                  </a:lnTo>
                  <a:lnTo>
                    <a:pt x="21" y="104"/>
                  </a:lnTo>
                  <a:lnTo>
                    <a:pt x="23" y="106"/>
                  </a:lnTo>
                  <a:lnTo>
                    <a:pt x="27" y="109"/>
                  </a:lnTo>
                  <a:lnTo>
                    <a:pt x="31" y="110"/>
                  </a:lnTo>
                  <a:lnTo>
                    <a:pt x="34" y="112"/>
                  </a:lnTo>
                  <a:lnTo>
                    <a:pt x="37" y="114"/>
                  </a:lnTo>
                  <a:lnTo>
                    <a:pt x="42" y="115"/>
                  </a:lnTo>
                  <a:lnTo>
                    <a:pt x="44" y="116"/>
                  </a:lnTo>
                  <a:lnTo>
                    <a:pt x="49" y="118"/>
                  </a:lnTo>
                  <a:lnTo>
                    <a:pt x="53" y="118"/>
                  </a:lnTo>
                  <a:lnTo>
                    <a:pt x="56" y="119"/>
                  </a:lnTo>
                  <a:lnTo>
                    <a:pt x="61" y="119"/>
                  </a:lnTo>
                  <a:lnTo>
                    <a:pt x="64" y="119"/>
                  </a:lnTo>
                  <a:lnTo>
                    <a:pt x="68" y="118"/>
                  </a:lnTo>
                  <a:lnTo>
                    <a:pt x="73" y="118"/>
                  </a:lnTo>
                  <a:lnTo>
                    <a:pt x="76" y="116"/>
                  </a:lnTo>
                  <a:lnTo>
                    <a:pt x="80" y="115"/>
                  </a:lnTo>
                  <a:lnTo>
                    <a:pt x="84" y="114"/>
                  </a:lnTo>
                  <a:lnTo>
                    <a:pt x="86" y="112"/>
                  </a:lnTo>
                  <a:lnTo>
                    <a:pt x="91" y="110"/>
                  </a:lnTo>
                  <a:lnTo>
                    <a:pt x="94" y="109"/>
                  </a:lnTo>
                  <a:lnTo>
                    <a:pt x="97" y="106"/>
                  </a:lnTo>
                  <a:lnTo>
                    <a:pt x="100" y="104"/>
                  </a:lnTo>
                  <a:lnTo>
                    <a:pt x="103" y="101"/>
                  </a:lnTo>
                  <a:lnTo>
                    <a:pt x="105" y="98"/>
                  </a:lnTo>
                  <a:lnTo>
                    <a:pt x="108" y="95"/>
                  </a:lnTo>
                  <a:lnTo>
                    <a:pt x="110" y="92"/>
                  </a:lnTo>
                  <a:lnTo>
                    <a:pt x="112" y="89"/>
                  </a:lnTo>
                  <a:lnTo>
                    <a:pt x="115" y="85"/>
                  </a:lnTo>
                  <a:lnTo>
                    <a:pt x="116" y="82"/>
                  </a:lnTo>
                  <a:lnTo>
                    <a:pt x="116" y="78"/>
                  </a:lnTo>
                  <a:lnTo>
                    <a:pt x="118" y="74"/>
                  </a:lnTo>
                  <a:lnTo>
                    <a:pt x="120" y="71"/>
                  </a:lnTo>
                  <a:lnTo>
                    <a:pt x="120" y="67"/>
                  </a:lnTo>
                  <a:lnTo>
                    <a:pt x="121" y="63"/>
                  </a:lnTo>
                  <a:lnTo>
                    <a:pt x="121" y="59"/>
                  </a:lnTo>
                </a:path>
              </a:pathLst>
            </a:custGeom>
            <a:solidFill>
              <a:srgbClr val="858585"/>
            </a:solidFill>
            <a:ln w="12700" cap="rnd" cmpd="sng">
              <a:solidFill>
                <a:srgbClr val="85858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2" name="Freeform 84"/>
            <p:cNvSpPr>
              <a:spLocks/>
            </p:cNvSpPr>
            <p:nvPr/>
          </p:nvSpPr>
          <p:spPr bwMode="auto">
            <a:xfrm>
              <a:off x="1769" y="1835"/>
              <a:ext cx="92" cy="91"/>
            </a:xfrm>
            <a:custGeom>
              <a:avLst/>
              <a:gdLst>
                <a:gd name="T0" fmla="*/ 72 w 115"/>
                <a:gd name="T1" fmla="*/ 35 h 113"/>
                <a:gd name="T2" fmla="*/ 72 w 115"/>
                <a:gd name="T3" fmla="*/ 29 h 113"/>
                <a:gd name="T4" fmla="*/ 71 w 115"/>
                <a:gd name="T5" fmla="*/ 25 h 113"/>
                <a:gd name="T6" fmla="*/ 69 w 115"/>
                <a:gd name="T7" fmla="*/ 20 h 113"/>
                <a:gd name="T8" fmla="*/ 66 w 115"/>
                <a:gd name="T9" fmla="*/ 16 h 113"/>
                <a:gd name="T10" fmla="*/ 64 w 115"/>
                <a:gd name="T11" fmla="*/ 12 h 113"/>
                <a:gd name="T12" fmla="*/ 60 w 115"/>
                <a:gd name="T13" fmla="*/ 9 h 113"/>
                <a:gd name="T14" fmla="*/ 57 w 115"/>
                <a:gd name="T15" fmla="*/ 6 h 113"/>
                <a:gd name="T16" fmla="*/ 52 w 115"/>
                <a:gd name="T17" fmla="*/ 4 h 113"/>
                <a:gd name="T18" fmla="*/ 48 w 115"/>
                <a:gd name="T19" fmla="*/ 2 h 113"/>
                <a:gd name="T20" fmla="*/ 43 w 115"/>
                <a:gd name="T21" fmla="*/ 0 h 113"/>
                <a:gd name="T22" fmla="*/ 38 w 115"/>
                <a:gd name="T23" fmla="*/ 0 h 113"/>
                <a:gd name="T24" fmla="*/ 34 w 115"/>
                <a:gd name="T25" fmla="*/ 0 h 113"/>
                <a:gd name="T26" fmla="*/ 30 w 115"/>
                <a:gd name="T27" fmla="*/ 0 h 113"/>
                <a:gd name="T28" fmla="*/ 24 w 115"/>
                <a:gd name="T29" fmla="*/ 2 h 113"/>
                <a:gd name="T30" fmla="*/ 20 w 115"/>
                <a:gd name="T31" fmla="*/ 4 h 113"/>
                <a:gd name="T32" fmla="*/ 16 w 115"/>
                <a:gd name="T33" fmla="*/ 6 h 113"/>
                <a:gd name="T34" fmla="*/ 11 w 115"/>
                <a:gd name="T35" fmla="*/ 9 h 113"/>
                <a:gd name="T36" fmla="*/ 8 w 115"/>
                <a:gd name="T37" fmla="*/ 12 h 113"/>
                <a:gd name="T38" fmla="*/ 5 w 115"/>
                <a:gd name="T39" fmla="*/ 16 h 113"/>
                <a:gd name="T40" fmla="*/ 3 w 115"/>
                <a:gd name="T41" fmla="*/ 20 h 113"/>
                <a:gd name="T42" fmla="*/ 2 w 115"/>
                <a:gd name="T43" fmla="*/ 25 h 113"/>
                <a:gd name="T44" fmla="*/ 0 w 115"/>
                <a:gd name="T45" fmla="*/ 29 h 113"/>
                <a:gd name="T46" fmla="*/ 0 w 115"/>
                <a:gd name="T47" fmla="*/ 35 h 113"/>
                <a:gd name="T48" fmla="*/ 0 w 115"/>
                <a:gd name="T49" fmla="*/ 39 h 113"/>
                <a:gd name="T50" fmla="*/ 0 w 115"/>
                <a:gd name="T51" fmla="*/ 43 h 113"/>
                <a:gd name="T52" fmla="*/ 2 w 115"/>
                <a:gd name="T53" fmla="*/ 48 h 113"/>
                <a:gd name="T54" fmla="*/ 3 w 115"/>
                <a:gd name="T55" fmla="*/ 52 h 113"/>
                <a:gd name="T56" fmla="*/ 5 w 115"/>
                <a:gd name="T57" fmla="*/ 56 h 113"/>
                <a:gd name="T58" fmla="*/ 8 w 115"/>
                <a:gd name="T59" fmla="*/ 60 h 113"/>
                <a:gd name="T60" fmla="*/ 11 w 115"/>
                <a:gd name="T61" fmla="*/ 64 h 113"/>
                <a:gd name="T62" fmla="*/ 16 w 115"/>
                <a:gd name="T63" fmla="*/ 67 h 113"/>
                <a:gd name="T64" fmla="*/ 20 w 115"/>
                <a:gd name="T65" fmla="*/ 69 h 113"/>
                <a:gd name="T66" fmla="*/ 24 w 115"/>
                <a:gd name="T67" fmla="*/ 71 h 113"/>
                <a:gd name="T68" fmla="*/ 30 w 115"/>
                <a:gd name="T69" fmla="*/ 72 h 113"/>
                <a:gd name="T70" fmla="*/ 34 w 115"/>
                <a:gd name="T71" fmla="*/ 72 h 113"/>
                <a:gd name="T72" fmla="*/ 38 w 115"/>
                <a:gd name="T73" fmla="*/ 72 h 113"/>
                <a:gd name="T74" fmla="*/ 43 w 115"/>
                <a:gd name="T75" fmla="*/ 72 h 113"/>
                <a:gd name="T76" fmla="*/ 48 w 115"/>
                <a:gd name="T77" fmla="*/ 71 h 113"/>
                <a:gd name="T78" fmla="*/ 52 w 115"/>
                <a:gd name="T79" fmla="*/ 69 h 113"/>
                <a:gd name="T80" fmla="*/ 57 w 115"/>
                <a:gd name="T81" fmla="*/ 67 h 113"/>
                <a:gd name="T82" fmla="*/ 60 w 115"/>
                <a:gd name="T83" fmla="*/ 64 h 113"/>
                <a:gd name="T84" fmla="*/ 64 w 115"/>
                <a:gd name="T85" fmla="*/ 60 h 113"/>
                <a:gd name="T86" fmla="*/ 66 w 115"/>
                <a:gd name="T87" fmla="*/ 56 h 113"/>
                <a:gd name="T88" fmla="*/ 69 w 115"/>
                <a:gd name="T89" fmla="*/ 52 h 113"/>
                <a:gd name="T90" fmla="*/ 71 w 115"/>
                <a:gd name="T91" fmla="*/ 48 h 113"/>
                <a:gd name="T92" fmla="*/ 72 w 115"/>
                <a:gd name="T93" fmla="*/ 43 h 113"/>
                <a:gd name="T94" fmla="*/ 72 w 115"/>
                <a:gd name="T95" fmla="*/ 39 h 113"/>
                <a:gd name="T96" fmla="*/ 73 w 115"/>
                <a:gd name="T97" fmla="*/ 36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"/>
                <a:gd name="T148" fmla="*/ 0 h 113"/>
                <a:gd name="T149" fmla="*/ 115 w 115"/>
                <a:gd name="T150" fmla="*/ 113 h 1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" h="113">
                  <a:moveTo>
                    <a:pt x="114" y="56"/>
                  </a:moveTo>
                  <a:lnTo>
                    <a:pt x="113" y="53"/>
                  </a:lnTo>
                  <a:lnTo>
                    <a:pt x="113" y="49"/>
                  </a:lnTo>
                  <a:lnTo>
                    <a:pt x="112" y="45"/>
                  </a:lnTo>
                  <a:lnTo>
                    <a:pt x="111" y="41"/>
                  </a:lnTo>
                  <a:lnTo>
                    <a:pt x="111" y="38"/>
                  </a:lnTo>
                  <a:lnTo>
                    <a:pt x="110" y="35"/>
                  </a:lnTo>
                  <a:lnTo>
                    <a:pt x="108" y="31"/>
                  </a:lnTo>
                  <a:lnTo>
                    <a:pt x="106" y="27"/>
                  </a:lnTo>
                  <a:lnTo>
                    <a:pt x="104" y="25"/>
                  </a:lnTo>
                  <a:lnTo>
                    <a:pt x="102" y="22"/>
                  </a:lnTo>
                  <a:lnTo>
                    <a:pt x="100" y="19"/>
                  </a:lnTo>
                  <a:lnTo>
                    <a:pt x="97" y="16"/>
                  </a:lnTo>
                  <a:lnTo>
                    <a:pt x="94" y="14"/>
                  </a:lnTo>
                  <a:lnTo>
                    <a:pt x="91" y="11"/>
                  </a:lnTo>
                  <a:lnTo>
                    <a:pt x="89" y="9"/>
                  </a:lnTo>
                  <a:lnTo>
                    <a:pt x="85" y="7"/>
                  </a:lnTo>
                  <a:lnTo>
                    <a:pt x="81" y="6"/>
                  </a:lnTo>
                  <a:lnTo>
                    <a:pt x="79" y="4"/>
                  </a:lnTo>
                  <a:lnTo>
                    <a:pt x="75" y="2"/>
                  </a:lnTo>
                  <a:lnTo>
                    <a:pt x="71" y="2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4" y="4"/>
                  </a:lnTo>
                  <a:lnTo>
                    <a:pt x="31" y="6"/>
                  </a:lnTo>
                  <a:lnTo>
                    <a:pt x="27" y="7"/>
                  </a:lnTo>
                  <a:lnTo>
                    <a:pt x="25" y="9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3" y="19"/>
                  </a:lnTo>
                  <a:lnTo>
                    <a:pt x="11" y="22"/>
                  </a:lnTo>
                  <a:lnTo>
                    <a:pt x="8" y="25"/>
                  </a:lnTo>
                  <a:lnTo>
                    <a:pt x="7" y="27"/>
                  </a:lnTo>
                  <a:lnTo>
                    <a:pt x="5" y="31"/>
                  </a:lnTo>
                  <a:lnTo>
                    <a:pt x="4" y="35"/>
                  </a:lnTo>
                  <a:lnTo>
                    <a:pt x="3" y="38"/>
                  </a:lnTo>
                  <a:lnTo>
                    <a:pt x="1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1" y="71"/>
                  </a:lnTo>
                  <a:lnTo>
                    <a:pt x="3" y="74"/>
                  </a:lnTo>
                  <a:lnTo>
                    <a:pt x="4" y="78"/>
                  </a:lnTo>
                  <a:lnTo>
                    <a:pt x="5" y="81"/>
                  </a:lnTo>
                  <a:lnTo>
                    <a:pt x="7" y="84"/>
                  </a:lnTo>
                  <a:lnTo>
                    <a:pt x="8" y="87"/>
                  </a:lnTo>
                  <a:lnTo>
                    <a:pt x="11" y="90"/>
                  </a:lnTo>
                  <a:lnTo>
                    <a:pt x="13" y="93"/>
                  </a:lnTo>
                  <a:lnTo>
                    <a:pt x="16" y="96"/>
                  </a:lnTo>
                  <a:lnTo>
                    <a:pt x="18" y="99"/>
                  </a:lnTo>
                  <a:lnTo>
                    <a:pt x="21" y="100"/>
                  </a:lnTo>
                  <a:lnTo>
                    <a:pt x="25" y="103"/>
                  </a:lnTo>
                  <a:lnTo>
                    <a:pt x="27" y="105"/>
                  </a:lnTo>
                  <a:lnTo>
                    <a:pt x="31" y="107"/>
                  </a:lnTo>
                  <a:lnTo>
                    <a:pt x="34" y="108"/>
                  </a:lnTo>
                  <a:lnTo>
                    <a:pt x="38" y="109"/>
                  </a:lnTo>
                  <a:lnTo>
                    <a:pt x="42" y="110"/>
                  </a:lnTo>
                  <a:lnTo>
                    <a:pt x="46" y="112"/>
                  </a:lnTo>
                  <a:lnTo>
                    <a:pt x="49" y="112"/>
                  </a:lnTo>
                  <a:lnTo>
                    <a:pt x="53" y="112"/>
                  </a:lnTo>
                  <a:lnTo>
                    <a:pt x="57" y="112"/>
                  </a:lnTo>
                  <a:lnTo>
                    <a:pt x="60" y="112"/>
                  </a:lnTo>
                  <a:lnTo>
                    <a:pt x="64" y="112"/>
                  </a:lnTo>
                  <a:lnTo>
                    <a:pt x="68" y="112"/>
                  </a:lnTo>
                  <a:lnTo>
                    <a:pt x="71" y="110"/>
                  </a:lnTo>
                  <a:lnTo>
                    <a:pt x="75" y="109"/>
                  </a:lnTo>
                  <a:lnTo>
                    <a:pt x="79" y="108"/>
                  </a:lnTo>
                  <a:lnTo>
                    <a:pt x="81" y="107"/>
                  </a:lnTo>
                  <a:lnTo>
                    <a:pt x="85" y="105"/>
                  </a:lnTo>
                  <a:lnTo>
                    <a:pt x="89" y="103"/>
                  </a:lnTo>
                  <a:lnTo>
                    <a:pt x="91" y="100"/>
                  </a:lnTo>
                  <a:lnTo>
                    <a:pt x="94" y="99"/>
                  </a:lnTo>
                  <a:lnTo>
                    <a:pt x="97" y="96"/>
                  </a:lnTo>
                  <a:lnTo>
                    <a:pt x="100" y="93"/>
                  </a:lnTo>
                  <a:lnTo>
                    <a:pt x="102" y="90"/>
                  </a:lnTo>
                  <a:lnTo>
                    <a:pt x="104" y="87"/>
                  </a:lnTo>
                  <a:lnTo>
                    <a:pt x="106" y="84"/>
                  </a:lnTo>
                  <a:lnTo>
                    <a:pt x="108" y="81"/>
                  </a:lnTo>
                  <a:lnTo>
                    <a:pt x="110" y="78"/>
                  </a:lnTo>
                  <a:lnTo>
                    <a:pt x="111" y="74"/>
                  </a:lnTo>
                  <a:lnTo>
                    <a:pt x="111" y="71"/>
                  </a:lnTo>
                  <a:lnTo>
                    <a:pt x="112" y="67"/>
                  </a:lnTo>
                  <a:lnTo>
                    <a:pt x="113" y="63"/>
                  </a:lnTo>
                  <a:lnTo>
                    <a:pt x="113" y="60"/>
                  </a:lnTo>
                  <a:lnTo>
                    <a:pt x="113" y="56"/>
                  </a:lnTo>
                  <a:lnTo>
                    <a:pt x="114" y="56"/>
                  </a:lnTo>
                </a:path>
              </a:pathLst>
            </a:custGeom>
            <a:solidFill>
              <a:srgbClr val="898989"/>
            </a:solidFill>
            <a:ln w="12700" cap="rnd" cmpd="sng">
              <a:solidFill>
                <a:srgbClr val="8989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3" name="Freeform 85"/>
            <p:cNvSpPr>
              <a:spLocks/>
            </p:cNvSpPr>
            <p:nvPr/>
          </p:nvSpPr>
          <p:spPr bwMode="auto">
            <a:xfrm>
              <a:off x="1773" y="1836"/>
              <a:ext cx="86" cy="87"/>
            </a:xfrm>
            <a:custGeom>
              <a:avLst/>
              <a:gdLst>
                <a:gd name="T0" fmla="*/ 66 w 109"/>
                <a:gd name="T1" fmla="*/ 33 h 108"/>
                <a:gd name="T2" fmla="*/ 66 w 109"/>
                <a:gd name="T3" fmla="*/ 28 h 108"/>
                <a:gd name="T4" fmla="*/ 66 w 109"/>
                <a:gd name="T5" fmla="*/ 23 h 108"/>
                <a:gd name="T6" fmla="*/ 64 w 109"/>
                <a:gd name="T7" fmla="*/ 19 h 108"/>
                <a:gd name="T8" fmla="*/ 62 w 109"/>
                <a:gd name="T9" fmla="*/ 15 h 108"/>
                <a:gd name="T10" fmla="*/ 59 w 109"/>
                <a:gd name="T11" fmla="*/ 12 h 108"/>
                <a:gd name="T12" fmla="*/ 56 w 109"/>
                <a:gd name="T13" fmla="*/ 9 h 108"/>
                <a:gd name="T14" fmla="*/ 53 w 109"/>
                <a:gd name="T15" fmla="*/ 6 h 108"/>
                <a:gd name="T16" fmla="*/ 49 w 109"/>
                <a:gd name="T17" fmla="*/ 4 h 108"/>
                <a:gd name="T18" fmla="*/ 45 w 109"/>
                <a:gd name="T19" fmla="*/ 2 h 108"/>
                <a:gd name="T20" fmla="*/ 40 w 109"/>
                <a:gd name="T21" fmla="*/ 1 h 108"/>
                <a:gd name="T22" fmla="*/ 36 w 109"/>
                <a:gd name="T23" fmla="*/ 0 h 108"/>
                <a:gd name="T24" fmla="*/ 32 w 109"/>
                <a:gd name="T25" fmla="*/ 0 h 108"/>
                <a:gd name="T26" fmla="*/ 27 w 109"/>
                <a:gd name="T27" fmla="*/ 1 h 108"/>
                <a:gd name="T28" fmla="*/ 22 w 109"/>
                <a:gd name="T29" fmla="*/ 2 h 108"/>
                <a:gd name="T30" fmla="*/ 19 w 109"/>
                <a:gd name="T31" fmla="*/ 4 h 108"/>
                <a:gd name="T32" fmla="*/ 14 w 109"/>
                <a:gd name="T33" fmla="*/ 6 h 108"/>
                <a:gd name="T34" fmla="*/ 11 w 109"/>
                <a:gd name="T35" fmla="*/ 9 h 108"/>
                <a:gd name="T36" fmla="*/ 8 w 109"/>
                <a:gd name="T37" fmla="*/ 12 h 108"/>
                <a:gd name="T38" fmla="*/ 6 w 109"/>
                <a:gd name="T39" fmla="*/ 15 h 108"/>
                <a:gd name="T40" fmla="*/ 3 w 109"/>
                <a:gd name="T41" fmla="*/ 19 h 108"/>
                <a:gd name="T42" fmla="*/ 2 w 109"/>
                <a:gd name="T43" fmla="*/ 23 h 108"/>
                <a:gd name="T44" fmla="*/ 0 w 109"/>
                <a:gd name="T45" fmla="*/ 28 h 108"/>
                <a:gd name="T46" fmla="*/ 0 w 109"/>
                <a:gd name="T47" fmla="*/ 33 h 108"/>
                <a:gd name="T48" fmla="*/ 0 w 109"/>
                <a:gd name="T49" fmla="*/ 37 h 108"/>
                <a:gd name="T50" fmla="*/ 0 w 109"/>
                <a:gd name="T51" fmla="*/ 42 h 108"/>
                <a:gd name="T52" fmla="*/ 2 w 109"/>
                <a:gd name="T53" fmla="*/ 46 h 108"/>
                <a:gd name="T54" fmla="*/ 3 w 109"/>
                <a:gd name="T55" fmla="*/ 51 h 108"/>
                <a:gd name="T56" fmla="*/ 6 w 109"/>
                <a:gd name="T57" fmla="*/ 54 h 108"/>
                <a:gd name="T58" fmla="*/ 8 w 109"/>
                <a:gd name="T59" fmla="*/ 58 h 108"/>
                <a:gd name="T60" fmla="*/ 11 w 109"/>
                <a:gd name="T61" fmla="*/ 61 h 108"/>
                <a:gd name="T62" fmla="*/ 14 w 109"/>
                <a:gd name="T63" fmla="*/ 64 h 108"/>
                <a:gd name="T64" fmla="*/ 19 w 109"/>
                <a:gd name="T65" fmla="*/ 66 h 108"/>
                <a:gd name="T66" fmla="*/ 22 w 109"/>
                <a:gd name="T67" fmla="*/ 68 h 108"/>
                <a:gd name="T68" fmla="*/ 27 w 109"/>
                <a:gd name="T69" fmla="*/ 69 h 108"/>
                <a:gd name="T70" fmla="*/ 32 w 109"/>
                <a:gd name="T71" fmla="*/ 69 h 108"/>
                <a:gd name="T72" fmla="*/ 36 w 109"/>
                <a:gd name="T73" fmla="*/ 69 h 108"/>
                <a:gd name="T74" fmla="*/ 40 w 109"/>
                <a:gd name="T75" fmla="*/ 69 h 108"/>
                <a:gd name="T76" fmla="*/ 45 w 109"/>
                <a:gd name="T77" fmla="*/ 68 h 108"/>
                <a:gd name="T78" fmla="*/ 49 w 109"/>
                <a:gd name="T79" fmla="*/ 66 h 108"/>
                <a:gd name="T80" fmla="*/ 53 w 109"/>
                <a:gd name="T81" fmla="*/ 64 h 108"/>
                <a:gd name="T82" fmla="*/ 56 w 109"/>
                <a:gd name="T83" fmla="*/ 61 h 108"/>
                <a:gd name="T84" fmla="*/ 59 w 109"/>
                <a:gd name="T85" fmla="*/ 58 h 108"/>
                <a:gd name="T86" fmla="*/ 62 w 109"/>
                <a:gd name="T87" fmla="*/ 54 h 108"/>
                <a:gd name="T88" fmla="*/ 64 w 109"/>
                <a:gd name="T89" fmla="*/ 51 h 108"/>
                <a:gd name="T90" fmla="*/ 66 w 109"/>
                <a:gd name="T91" fmla="*/ 46 h 108"/>
                <a:gd name="T92" fmla="*/ 66 w 109"/>
                <a:gd name="T93" fmla="*/ 42 h 108"/>
                <a:gd name="T94" fmla="*/ 66 w 109"/>
                <a:gd name="T95" fmla="*/ 37 h 108"/>
                <a:gd name="T96" fmla="*/ 67 w 109"/>
                <a:gd name="T97" fmla="*/ 35 h 1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9"/>
                <a:gd name="T148" fmla="*/ 0 h 108"/>
                <a:gd name="T149" fmla="*/ 109 w 109"/>
                <a:gd name="T150" fmla="*/ 108 h 10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9" h="108">
                  <a:moveTo>
                    <a:pt x="108" y="53"/>
                  </a:moveTo>
                  <a:lnTo>
                    <a:pt x="107" y="51"/>
                  </a:lnTo>
                  <a:lnTo>
                    <a:pt x="107" y="47"/>
                  </a:lnTo>
                  <a:lnTo>
                    <a:pt x="107" y="44"/>
                  </a:lnTo>
                  <a:lnTo>
                    <a:pt x="107" y="39"/>
                  </a:lnTo>
                  <a:lnTo>
                    <a:pt x="106" y="36"/>
                  </a:lnTo>
                  <a:lnTo>
                    <a:pt x="104" y="33"/>
                  </a:lnTo>
                  <a:lnTo>
                    <a:pt x="103" y="30"/>
                  </a:lnTo>
                  <a:lnTo>
                    <a:pt x="101" y="26"/>
                  </a:lnTo>
                  <a:lnTo>
                    <a:pt x="99" y="24"/>
                  </a:lnTo>
                  <a:lnTo>
                    <a:pt x="97" y="21"/>
                  </a:lnTo>
                  <a:lnTo>
                    <a:pt x="95" y="18"/>
                  </a:lnTo>
                  <a:lnTo>
                    <a:pt x="93" y="16"/>
                  </a:lnTo>
                  <a:lnTo>
                    <a:pt x="90" y="14"/>
                  </a:lnTo>
                  <a:lnTo>
                    <a:pt x="86" y="11"/>
                  </a:lnTo>
                  <a:lnTo>
                    <a:pt x="85" y="9"/>
                  </a:lnTo>
                  <a:lnTo>
                    <a:pt x="81" y="8"/>
                  </a:lnTo>
                  <a:lnTo>
                    <a:pt x="78" y="6"/>
                  </a:lnTo>
                  <a:lnTo>
                    <a:pt x="75" y="4"/>
                  </a:lnTo>
                  <a:lnTo>
                    <a:pt x="72" y="3"/>
                  </a:lnTo>
                  <a:lnTo>
                    <a:pt x="68" y="1"/>
                  </a:lnTo>
                  <a:lnTo>
                    <a:pt x="65" y="1"/>
                  </a:lnTo>
                  <a:lnTo>
                    <a:pt x="61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36" y="3"/>
                  </a:lnTo>
                  <a:lnTo>
                    <a:pt x="33" y="4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23" y="9"/>
                  </a:lnTo>
                  <a:lnTo>
                    <a:pt x="22" y="11"/>
                  </a:lnTo>
                  <a:lnTo>
                    <a:pt x="18" y="14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11" y="21"/>
                  </a:lnTo>
                  <a:lnTo>
                    <a:pt x="9" y="24"/>
                  </a:lnTo>
                  <a:lnTo>
                    <a:pt x="7" y="26"/>
                  </a:lnTo>
                  <a:lnTo>
                    <a:pt x="5" y="30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2" y="39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2" y="68"/>
                  </a:lnTo>
                  <a:lnTo>
                    <a:pt x="2" y="71"/>
                  </a:lnTo>
                  <a:lnTo>
                    <a:pt x="4" y="74"/>
                  </a:lnTo>
                  <a:lnTo>
                    <a:pt x="5" y="78"/>
                  </a:lnTo>
                  <a:lnTo>
                    <a:pt x="7" y="80"/>
                  </a:lnTo>
                  <a:lnTo>
                    <a:pt x="9" y="83"/>
                  </a:lnTo>
                  <a:lnTo>
                    <a:pt x="11" y="86"/>
                  </a:lnTo>
                  <a:lnTo>
                    <a:pt x="13" y="89"/>
                  </a:lnTo>
                  <a:lnTo>
                    <a:pt x="15" y="91"/>
                  </a:lnTo>
                  <a:lnTo>
                    <a:pt x="18" y="94"/>
                  </a:lnTo>
                  <a:lnTo>
                    <a:pt x="22" y="96"/>
                  </a:lnTo>
                  <a:lnTo>
                    <a:pt x="23" y="98"/>
                  </a:lnTo>
                  <a:lnTo>
                    <a:pt x="26" y="100"/>
                  </a:lnTo>
                  <a:lnTo>
                    <a:pt x="30" y="102"/>
                  </a:lnTo>
                  <a:lnTo>
                    <a:pt x="33" y="103"/>
                  </a:lnTo>
                  <a:lnTo>
                    <a:pt x="36" y="104"/>
                  </a:lnTo>
                  <a:lnTo>
                    <a:pt x="40" y="106"/>
                  </a:lnTo>
                  <a:lnTo>
                    <a:pt x="43" y="107"/>
                  </a:lnTo>
                  <a:lnTo>
                    <a:pt x="47" y="107"/>
                  </a:lnTo>
                  <a:lnTo>
                    <a:pt x="51" y="107"/>
                  </a:lnTo>
                  <a:lnTo>
                    <a:pt x="54" y="107"/>
                  </a:lnTo>
                  <a:lnTo>
                    <a:pt x="57" y="107"/>
                  </a:lnTo>
                  <a:lnTo>
                    <a:pt x="61" y="107"/>
                  </a:lnTo>
                  <a:lnTo>
                    <a:pt x="65" y="107"/>
                  </a:lnTo>
                  <a:lnTo>
                    <a:pt x="68" y="106"/>
                  </a:lnTo>
                  <a:lnTo>
                    <a:pt x="72" y="104"/>
                  </a:lnTo>
                  <a:lnTo>
                    <a:pt x="75" y="103"/>
                  </a:lnTo>
                  <a:lnTo>
                    <a:pt x="78" y="102"/>
                  </a:lnTo>
                  <a:lnTo>
                    <a:pt x="81" y="100"/>
                  </a:lnTo>
                  <a:lnTo>
                    <a:pt x="85" y="98"/>
                  </a:lnTo>
                  <a:lnTo>
                    <a:pt x="86" y="96"/>
                  </a:lnTo>
                  <a:lnTo>
                    <a:pt x="90" y="94"/>
                  </a:lnTo>
                  <a:lnTo>
                    <a:pt x="93" y="91"/>
                  </a:lnTo>
                  <a:lnTo>
                    <a:pt x="95" y="89"/>
                  </a:lnTo>
                  <a:lnTo>
                    <a:pt x="97" y="86"/>
                  </a:lnTo>
                  <a:lnTo>
                    <a:pt x="99" y="83"/>
                  </a:lnTo>
                  <a:lnTo>
                    <a:pt x="101" y="80"/>
                  </a:lnTo>
                  <a:lnTo>
                    <a:pt x="103" y="78"/>
                  </a:lnTo>
                  <a:lnTo>
                    <a:pt x="104" y="74"/>
                  </a:lnTo>
                  <a:lnTo>
                    <a:pt x="106" y="71"/>
                  </a:lnTo>
                  <a:lnTo>
                    <a:pt x="107" y="68"/>
                  </a:lnTo>
                  <a:lnTo>
                    <a:pt x="107" y="64"/>
                  </a:lnTo>
                  <a:lnTo>
                    <a:pt x="107" y="61"/>
                  </a:lnTo>
                  <a:lnTo>
                    <a:pt x="107" y="57"/>
                  </a:lnTo>
                  <a:lnTo>
                    <a:pt x="107" y="53"/>
                  </a:lnTo>
                  <a:lnTo>
                    <a:pt x="108" y="53"/>
                  </a:lnTo>
                </a:path>
              </a:pathLst>
            </a:custGeom>
            <a:solidFill>
              <a:srgbClr val="8D8D8D"/>
            </a:solidFill>
            <a:ln w="12700" cap="rnd" cmpd="sng">
              <a:solidFill>
                <a:srgbClr val="8D8D8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4" name="Freeform 86"/>
            <p:cNvSpPr>
              <a:spLocks/>
            </p:cNvSpPr>
            <p:nvPr/>
          </p:nvSpPr>
          <p:spPr bwMode="auto">
            <a:xfrm>
              <a:off x="1776" y="1837"/>
              <a:ext cx="82" cy="83"/>
            </a:xfrm>
            <a:custGeom>
              <a:avLst/>
              <a:gdLst>
                <a:gd name="T0" fmla="*/ 64 w 104"/>
                <a:gd name="T1" fmla="*/ 31 h 103"/>
                <a:gd name="T2" fmla="*/ 64 w 104"/>
                <a:gd name="T3" fmla="*/ 27 h 103"/>
                <a:gd name="T4" fmla="*/ 62 w 104"/>
                <a:gd name="T5" fmla="*/ 22 h 103"/>
                <a:gd name="T6" fmla="*/ 61 w 104"/>
                <a:gd name="T7" fmla="*/ 19 h 103"/>
                <a:gd name="T8" fmla="*/ 59 w 104"/>
                <a:gd name="T9" fmla="*/ 15 h 103"/>
                <a:gd name="T10" fmla="*/ 57 w 104"/>
                <a:gd name="T11" fmla="*/ 11 h 103"/>
                <a:gd name="T12" fmla="*/ 54 w 104"/>
                <a:gd name="T13" fmla="*/ 8 h 103"/>
                <a:gd name="T14" fmla="*/ 50 w 104"/>
                <a:gd name="T15" fmla="*/ 5 h 103"/>
                <a:gd name="T16" fmla="*/ 46 w 104"/>
                <a:gd name="T17" fmla="*/ 3 h 103"/>
                <a:gd name="T18" fmla="*/ 43 w 104"/>
                <a:gd name="T19" fmla="*/ 2 h 103"/>
                <a:gd name="T20" fmla="*/ 38 w 104"/>
                <a:gd name="T21" fmla="*/ 1 h 103"/>
                <a:gd name="T22" fmla="*/ 34 w 104"/>
                <a:gd name="T23" fmla="*/ 0 h 103"/>
                <a:gd name="T24" fmla="*/ 30 w 104"/>
                <a:gd name="T25" fmla="*/ 0 h 103"/>
                <a:gd name="T26" fmla="*/ 25 w 104"/>
                <a:gd name="T27" fmla="*/ 1 h 103"/>
                <a:gd name="T28" fmla="*/ 22 w 104"/>
                <a:gd name="T29" fmla="*/ 2 h 103"/>
                <a:gd name="T30" fmla="*/ 18 w 104"/>
                <a:gd name="T31" fmla="*/ 3 h 103"/>
                <a:gd name="T32" fmla="*/ 14 w 104"/>
                <a:gd name="T33" fmla="*/ 5 h 103"/>
                <a:gd name="T34" fmla="*/ 11 w 104"/>
                <a:gd name="T35" fmla="*/ 8 h 103"/>
                <a:gd name="T36" fmla="*/ 8 w 104"/>
                <a:gd name="T37" fmla="*/ 11 h 103"/>
                <a:gd name="T38" fmla="*/ 6 w 104"/>
                <a:gd name="T39" fmla="*/ 15 h 103"/>
                <a:gd name="T40" fmla="*/ 3 w 104"/>
                <a:gd name="T41" fmla="*/ 19 h 103"/>
                <a:gd name="T42" fmla="*/ 2 w 104"/>
                <a:gd name="T43" fmla="*/ 22 h 103"/>
                <a:gd name="T44" fmla="*/ 0 w 104"/>
                <a:gd name="T45" fmla="*/ 27 h 103"/>
                <a:gd name="T46" fmla="*/ 0 w 104"/>
                <a:gd name="T47" fmla="*/ 31 h 103"/>
                <a:gd name="T48" fmla="*/ 0 w 104"/>
                <a:gd name="T49" fmla="*/ 35 h 103"/>
                <a:gd name="T50" fmla="*/ 0 w 104"/>
                <a:gd name="T51" fmla="*/ 39 h 103"/>
                <a:gd name="T52" fmla="*/ 2 w 104"/>
                <a:gd name="T53" fmla="*/ 44 h 103"/>
                <a:gd name="T54" fmla="*/ 3 w 104"/>
                <a:gd name="T55" fmla="*/ 48 h 103"/>
                <a:gd name="T56" fmla="*/ 6 w 104"/>
                <a:gd name="T57" fmla="*/ 52 h 103"/>
                <a:gd name="T58" fmla="*/ 8 w 104"/>
                <a:gd name="T59" fmla="*/ 55 h 103"/>
                <a:gd name="T60" fmla="*/ 11 w 104"/>
                <a:gd name="T61" fmla="*/ 58 h 103"/>
                <a:gd name="T62" fmla="*/ 14 w 104"/>
                <a:gd name="T63" fmla="*/ 60 h 103"/>
                <a:gd name="T64" fmla="*/ 18 w 104"/>
                <a:gd name="T65" fmla="*/ 63 h 103"/>
                <a:gd name="T66" fmla="*/ 22 w 104"/>
                <a:gd name="T67" fmla="*/ 64 h 103"/>
                <a:gd name="T68" fmla="*/ 25 w 104"/>
                <a:gd name="T69" fmla="*/ 65 h 103"/>
                <a:gd name="T70" fmla="*/ 30 w 104"/>
                <a:gd name="T71" fmla="*/ 66 h 103"/>
                <a:gd name="T72" fmla="*/ 34 w 104"/>
                <a:gd name="T73" fmla="*/ 66 h 103"/>
                <a:gd name="T74" fmla="*/ 38 w 104"/>
                <a:gd name="T75" fmla="*/ 65 h 103"/>
                <a:gd name="T76" fmla="*/ 43 w 104"/>
                <a:gd name="T77" fmla="*/ 64 h 103"/>
                <a:gd name="T78" fmla="*/ 46 w 104"/>
                <a:gd name="T79" fmla="*/ 63 h 103"/>
                <a:gd name="T80" fmla="*/ 50 w 104"/>
                <a:gd name="T81" fmla="*/ 60 h 103"/>
                <a:gd name="T82" fmla="*/ 54 w 104"/>
                <a:gd name="T83" fmla="*/ 58 h 103"/>
                <a:gd name="T84" fmla="*/ 57 w 104"/>
                <a:gd name="T85" fmla="*/ 55 h 103"/>
                <a:gd name="T86" fmla="*/ 59 w 104"/>
                <a:gd name="T87" fmla="*/ 52 h 103"/>
                <a:gd name="T88" fmla="*/ 61 w 104"/>
                <a:gd name="T89" fmla="*/ 48 h 103"/>
                <a:gd name="T90" fmla="*/ 62 w 104"/>
                <a:gd name="T91" fmla="*/ 44 h 103"/>
                <a:gd name="T92" fmla="*/ 64 w 104"/>
                <a:gd name="T93" fmla="*/ 39 h 103"/>
                <a:gd name="T94" fmla="*/ 64 w 104"/>
                <a:gd name="T95" fmla="*/ 35 h 1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"/>
                <a:gd name="T145" fmla="*/ 0 h 103"/>
                <a:gd name="T146" fmla="*/ 104 w 104"/>
                <a:gd name="T147" fmla="*/ 103 h 10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" h="103">
                  <a:moveTo>
                    <a:pt x="103" y="51"/>
                  </a:moveTo>
                  <a:lnTo>
                    <a:pt x="103" y="48"/>
                  </a:lnTo>
                  <a:lnTo>
                    <a:pt x="103" y="44"/>
                  </a:lnTo>
                  <a:lnTo>
                    <a:pt x="103" y="42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99" y="32"/>
                  </a:lnTo>
                  <a:lnTo>
                    <a:pt x="98" y="28"/>
                  </a:lnTo>
                  <a:lnTo>
                    <a:pt x="96" y="25"/>
                  </a:lnTo>
                  <a:lnTo>
                    <a:pt x="95" y="23"/>
                  </a:lnTo>
                  <a:lnTo>
                    <a:pt x="92" y="20"/>
                  </a:lnTo>
                  <a:lnTo>
                    <a:pt x="91" y="17"/>
                  </a:lnTo>
                  <a:lnTo>
                    <a:pt x="88" y="15"/>
                  </a:lnTo>
                  <a:lnTo>
                    <a:pt x="86" y="13"/>
                  </a:lnTo>
                  <a:lnTo>
                    <a:pt x="82" y="11"/>
                  </a:lnTo>
                  <a:lnTo>
                    <a:pt x="81" y="8"/>
                  </a:lnTo>
                  <a:lnTo>
                    <a:pt x="78" y="7"/>
                  </a:lnTo>
                  <a:lnTo>
                    <a:pt x="74" y="5"/>
                  </a:lnTo>
                  <a:lnTo>
                    <a:pt x="71" y="5"/>
                  </a:lnTo>
                  <a:lnTo>
                    <a:pt x="69" y="3"/>
                  </a:lnTo>
                  <a:lnTo>
                    <a:pt x="65" y="2"/>
                  </a:lnTo>
                  <a:lnTo>
                    <a:pt x="61" y="1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1" y="1"/>
                  </a:lnTo>
                  <a:lnTo>
                    <a:pt x="39" y="2"/>
                  </a:lnTo>
                  <a:lnTo>
                    <a:pt x="35" y="3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0" y="11"/>
                  </a:lnTo>
                  <a:lnTo>
                    <a:pt x="18" y="13"/>
                  </a:lnTo>
                  <a:lnTo>
                    <a:pt x="15" y="15"/>
                  </a:lnTo>
                  <a:lnTo>
                    <a:pt x="13" y="17"/>
                  </a:lnTo>
                  <a:lnTo>
                    <a:pt x="10" y="20"/>
                  </a:lnTo>
                  <a:lnTo>
                    <a:pt x="9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4" y="32"/>
                  </a:lnTo>
                  <a:lnTo>
                    <a:pt x="3" y="34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3" y="68"/>
                  </a:lnTo>
                  <a:lnTo>
                    <a:pt x="4" y="70"/>
                  </a:lnTo>
                  <a:lnTo>
                    <a:pt x="5" y="73"/>
                  </a:lnTo>
                  <a:lnTo>
                    <a:pt x="8" y="77"/>
                  </a:lnTo>
                  <a:lnTo>
                    <a:pt x="9" y="79"/>
                  </a:lnTo>
                  <a:lnTo>
                    <a:pt x="10" y="81"/>
                  </a:lnTo>
                  <a:lnTo>
                    <a:pt x="13" y="85"/>
                  </a:lnTo>
                  <a:lnTo>
                    <a:pt x="15" y="87"/>
                  </a:lnTo>
                  <a:lnTo>
                    <a:pt x="18" y="89"/>
                  </a:lnTo>
                  <a:lnTo>
                    <a:pt x="20" y="91"/>
                  </a:lnTo>
                  <a:lnTo>
                    <a:pt x="23" y="93"/>
                  </a:lnTo>
                  <a:lnTo>
                    <a:pt x="26" y="95"/>
                  </a:lnTo>
                  <a:lnTo>
                    <a:pt x="29" y="97"/>
                  </a:lnTo>
                  <a:lnTo>
                    <a:pt x="31" y="97"/>
                  </a:lnTo>
                  <a:lnTo>
                    <a:pt x="35" y="98"/>
                  </a:lnTo>
                  <a:lnTo>
                    <a:pt x="39" y="100"/>
                  </a:lnTo>
                  <a:lnTo>
                    <a:pt x="41" y="101"/>
                  </a:lnTo>
                  <a:lnTo>
                    <a:pt x="45" y="102"/>
                  </a:lnTo>
                  <a:lnTo>
                    <a:pt x="48" y="102"/>
                  </a:lnTo>
                  <a:lnTo>
                    <a:pt x="52" y="102"/>
                  </a:lnTo>
                  <a:lnTo>
                    <a:pt x="55" y="102"/>
                  </a:lnTo>
                  <a:lnTo>
                    <a:pt x="58" y="102"/>
                  </a:lnTo>
                  <a:lnTo>
                    <a:pt x="61" y="101"/>
                  </a:lnTo>
                  <a:lnTo>
                    <a:pt x="65" y="100"/>
                  </a:lnTo>
                  <a:lnTo>
                    <a:pt x="69" y="98"/>
                  </a:lnTo>
                  <a:lnTo>
                    <a:pt x="71" y="97"/>
                  </a:lnTo>
                  <a:lnTo>
                    <a:pt x="74" y="97"/>
                  </a:lnTo>
                  <a:lnTo>
                    <a:pt x="78" y="95"/>
                  </a:lnTo>
                  <a:lnTo>
                    <a:pt x="81" y="93"/>
                  </a:lnTo>
                  <a:lnTo>
                    <a:pt x="82" y="91"/>
                  </a:lnTo>
                  <a:lnTo>
                    <a:pt x="86" y="89"/>
                  </a:lnTo>
                  <a:lnTo>
                    <a:pt x="88" y="87"/>
                  </a:lnTo>
                  <a:lnTo>
                    <a:pt x="91" y="85"/>
                  </a:lnTo>
                  <a:lnTo>
                    <a:pt x="92" y="81"/>
                  </a:lnTo>
                  <a:lnTo>
                    <a:pt x="95" y="79"/>
                  </a:lnTo>
                  <a:lnTo>
                    <a:pt x="96" y="77"/>
                  </a:lnTo>
                  <a:lnTo>
                    <a:pt x="98" y="73"/>
                  </a:lnTo>
                  <a:lnTo>
                    <a:pt x="99" y="70"/>
                  </a:lnTo>
                  <a:lnTo>
                    <a:pt x="100" y="68"/>
                  </a:lnTo>
                  <a:lnTo>
                    <a:pt x="102" y="64"/>
                  </a:lnTo>
                  <a:lnTo>
                    <a:pt x="103" y="61"/>
                  </a:lnTo>
                  <a:lnTo>
                    <a:pt x="103" y="58"/>
                  </a:lnTo>
                  <a:lnTo>
                    <a:pt x="103" y="54"/>
                  </a:lnTo>
                  <a:lnTo>
                    <a:pt x="103" y="51"/>
                  </a:lnTo>
                </a:path>
              </a:pathLst>
            </a:custGeom>
            <a:solidFill>
              <a:srgbClr val="919191"/>
            </a:solidFill>
            <a:ln w="12700" cap="rnd" cmpd="sng">
              <a:solidFill>
                <a:srgbClr val="919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5" name="Freeform 87"/>
            <p:cNvSpPr>
              <a:spLocks/>
            </p:cNvSpPr>
            <p:nvPr/>
          </p:nvSpPr>
          <p:spPr bwMode="auto">
            <a:xfrm>
              <a:off x="1780" y="1838"/>
              <a:ext cx="77" cy="78"/>
            </a:xfrm>
            <a:custGeom>
              <a:avLst/>
              <a:gdLst>
                <a:gd name="T0" fmla="*/ 59 w 98"/>
                <a:gd name="T1" fmla="*/ 30 h 96"/>
                <a:gd name="T2" fmla="*/ 59 w 98"/>
                <a:gd name="T3" fmla="*/ 26 h 96"/>
                <a:gd name="T4" fmla="*/ 58 w 98"/>
                <a:gd name="T5" fmla="*/ 21 h 96"/>
                <a:gd name="T6" fmla="*/ 57 w 98"/>
                <a:gd name="T7" fmla="*/ 18 h 96"/>
                <a:gd name="T8" fmla="*/ 54 w 98"/>
                <a:gd name="T9" fmla="*/ 15 h 96"/>
                <a:gd name="T10" fmla="*/ 53 w 98"/>
                <a:gd name="T11" fmla="*/ 11 h 96"/>
                <a:gd name="T12" fmla="*/ 49 w 98"/>
                <a:gd name="T13" fmla="*/ 8 h 96"/>
                <a:gd name="T14" fmla="*/ 46 w 98"/>
                <a:gd name="T15" fmla="*/ 6 h 96"/>
                <a:gd name="T16" fmla="*/ 42 w 98"/>
                <a:gd name="T17" fmla="*/ 3 h 96"/>
                <a:gd name="T18" fmla="*/ 39 w 98"/>
                <a:gd name="T19" fmla="*/ 2 h 96"/>
                <a:gd name="T20" fmla="*/ 35 w 98"/>
                <a:gd name="T21" fmla="*/ 1 h 96"/>
                <a:gd name="T22" fmla="*/ 31 w 98"/>
                <a:gd name="T23" fmla="*/ 0 h 96"/>
                <a:gd name="T24" fmla="*/ 28 w 98"/>
                <a:gd name="T25" fmla="*/ 0 h 96"/>
                <a:gd name="T26" fmla="*/ 24 w 98"/>
                <a:gd name="T27" fmla="*/ 1 h 96"/>
                <a:gd name="T28" fmla="*/ 20 w 98"/>
                <a:gd name="T29" fmla="*/ 2 h 96"/>
                <a:gd name="T30" fmla="*/ 16 w 98"/>
                <a:gd name="T31" fmla="*/ 3 h 96"/>
                <a:gd name="T32" fmla="*/ 13 w 98"/>
                <a:gd name="T33" fmla="*/ 6 h 96"/>
                <a:gd name="T34" fmla="*/ 9 w 98"/>
                <a:gd name="T35" fmla="*/ 8 h 96"/>
                <a:gd name="T36" fmla="*/ 7 w 98"/>
                <a:gd name="T37" fmla="*/ 11 h 96"/>
                <a:gd name="T38" fmla="*/ 4 w 98"/>
                <a:gd name="T39" fmla="*/ 15 h 96"/>
                <a:gd name="T40" fmla="*/ 2 w 98"/>
                <a:gd name="T41" fmla="*/ 18 h 96"/>
                <a:gd name="T42" fmla="*/ 2 w 98"/>
                <a:gd name="T43" fmla="*/ 21 h 96"/>
                <a:gd name="T44" fmla="*/ 0 w 98"/>
                <a:gd name="T45" fmla="*/ 26 h 96"/>
                <a:gd name="T46" fmla="*/ 0 w 98"/>
                <a:gd name="T47" fmla="*/ 30 h 96"/>
                <a:gd name="T48" fmla="*/ 0 w 98"/>
                <a:gd name="T49" fmla="*/ 33 h 96"/>
                <a:gd name="T50" fmla="*/ 0 w 98"/>
                <a:gd name="T51" fmla="*/ 38 h 96"/>
                <a:gd name="T52" fmla="*/ 2 w 98"/>
                <a:gd name="T53" fmla="*/ 41 h 96"/>
                <a:gd name="T54" fmla="*/ 2 w 98"/>
                <a:gd name="T55" fmla="*/ 45 h 96"/>
                <a:gd name="T56" fmla="*/ 4 w 98"/>
                <a:gd name="T57" fmla="*/ 50 h 96"/>
                <a:gd name="T58" fmla="*/ 7 w 98"/>
                <a:gd name="T59" fmla="*/ 52 h 96"/>
                <a:gd name="T60" fmla="*/ 9 w 98"/>
                <a:gd name="T61" fmla="*/ 55 h 96"/>
                <a:gd name="T62" fmla="*/ 13 w 98"/>
                <a:gd name="T63" fmla="*/ 58 h 96"/>
                <a:gd name="T64" fmla="*/ 16 w 98"/>
                <a:gd name="T65" fmla="*/ 60 h 96"/>
                <a:gd name="T66" fmla="*/ 20 w 98"/>
                <a:gd name="T67" fmla="*/ 62 h 96"/>
                <a:gd name="T68" fmla="*/ 24 w 98"/>
                <a:gd name="T69" fmla="*/ 63 h 96"/>
                <a:gd name="T70" fmla="*/ 28 w 98"/>
                <a:gd name="T71" fmla="*/ 63 h 96"/>
                <a:gd name="T72" fmla="*/ 31 w 98"/>
                <a:gd name="T73" fmla="*/ 63 h 96"/>
                <a:gd name="T74" fmla="*/ 35 w 98"/>
                <a:gd name="T75" fmla="*/ 63 h 96"/>
                <a:gd name="T76" fmla="*/ 39 w 98"/>
                <a:gd name="T77" fmla="*/ 62 h 96"/>
                <a:gd name="T78" fmla="*/ 42 w 98"/>
                <a:gd name="T79" fmla="*/ 60 h 96"/>
                <a:gd name="T80" fmla="*/ 46 w 98"/>
                <a:gd name="T81" fmla="*/ 58 h 96"/>
                <a:gd name="T82" fmla="*/ 49 w 98"/>
                <a:gd name="T83" fmla="*/ 55 h 96"/>
                <a:gd name="T84" fmla="*/ 53 w 98"/>
                <a:gd name="T85" fmla="*/ 52 h 96"/>
                <a:gd name="T86" fmla="*/ 54 w 98"/>
                <a:gd name="T87" fmla="*/ 50 h 96"/>
                <a:gd name="T88" fmla="*/ 57 w 98"/>
                <a:gd name="T89" fmla="*/ 45 h 96"/>
                <a:gd name="T90" fmla="*/ 58 w 98"/>
                <a:gd name="T91" fmla="*/ 41 h 96"/>
                <a:gd name="T92" fmla="*/ 59 w 98"/>
                <a:gd name="T93" fmla="*/ 38 h 96"/>
                <a:gd name="T94" fmla="*/ 59 w 98"/>
                <a:gd name="T95" fmla="*/ 33 h 96"/>
                <a:gd name="T96" fmla="*/ 60 w 98"/>
                <a:gd name="T97" fmla="*/ 32 h 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"/>
                <a:gd name="T148" fmla="*/ 0 h 96"/>
                <a:gd name="T149" fmla="*/ 98 w 98"/>
                <a:gd name="T150" fmla="*/ 96 h 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" h="96">
                  <a:moveTo>
                    <a:pt x="97" y="48"/>
                  </a:moveTo>
                  <a:lnTo>
                    <a:pt x="96" y="45"/>
                  </a:lnTo>
                  <a:lnTo>
                    <a:pt x="96" y="41"/>
                  </a:lnTo>
                  <a:lnTo>
                    <a:pt x="95" y="39"/>
                  </a:lnTo>
                  <a:lnTo>
                    <a:pt x="94" y="36"/>
                  </a:lnTo>
                  <a:lnTo>
                    <a:pt x="94" y="32"/>
                  </a:lnTo>
                  <a:lnTo>
                    <a:pt x="93" y="30"/>
                  </a:lnTo>
                  <a:lnTo>
                    <a:pt x="91" y="27"/>
                  </a:lnTo>
                  <a:lnTo>
                    <a:pt x="90" y="23"/>
                  </a:lnTo>
                  <a:lnTo>
                    <a:pt x="88" y="22"/>
                  </a:lnTo>
                  <a:lnTo>
                    <a:pt x="86" y="19"/>
                  </a:lnTo>
                  <a:lnTo>
                    <a:pt x="85" y="16"/>
                  </a:lnTo>
                  <a:lnTo>
                    <a:pt x="82" y="14"/>
                  </a:lnTo>
                  <a:lnTo>
                    <a:pt x="80" y="12"/>
                  </a:lnTo>
                  <a:lnTo>
                    <a:pt x="77" y="10"/>
                  </a:lnTo>
                  <a:lnTo>
                    <a:pt x="75" y="8"/>
                  </a:lnTo>
                  <a:lnTo>
                    <a:pt x="72" y="6"/>
                  </a:lnTo>
                  <a:lnTo>
                    <a:pt x="69" y="5"/>
                  </a:lnTo>
                  <a:lnTo>
                    <a:pt x="66" y="4"/>
                  </a:lnTo>
                  <a:lnTo>
                    <a:pt x="64" y="3"/>
                  </a:lnTo>
                  <a:lnTo>
                    <a:pt x="60" y="2"/>
                  </a:lnTo>
                  <a:lnTo>
                    <a:pt x="56" y="1"/>
                  </a:lnTo>
                  <a:lnTo>
                    <a:pt x="54" y="1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38" y="1"/>
                  </a:lnTo>
                  <a:lnTo>
                    <a:pt x="35" y="2"/>
                  </a:lnTo>
                  <a:lnTo>
                    <a:pt x="32" y="3"/>
                  </a:lnTo>
                  <a:lnTo>
                    <a:pt x="29" y="4"/>
                  </a:lnTo>
                  <a:lnTo>
                    <a:pt x="25" y="5"/>
                  </a:lnTo>
                  <a:lnTo>
                    <a:pt x="23" y="6"/>
                  </a:lnTo>
                  <a:lnTo>
                    <a:pt x="21" y="8"/>
                  </a:lnTo>
                  <a:lnTo>
                    <a:pt x="18" y="10"/>
                  </a:lnTo>
                  <a:lnTo>
                    <a:pt x="15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9" y="19"/>
                  </a:lnTo>
                  <a:lnTo>
                    <a:pt x="7" y="22"/>
                  </a:lnTo>
                  <a:lnTo>
                    <a:pt x="5" y="24"/>
                  </a:lnTo>
                  <a:lnTo>
                    <a:pt x="4" y="27"/>
                  </a:lnTo>
                  <a:lnTo>
                    <a:pt x="3" y="30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1" y="60"/>
                  </a:lnTo>
                  <a:lnTo>
                    <a:pt x="2" y="63"/>
                  </a:lnTo>
                  <a:lnTo>
                    <a:pt x="3" y="67"/>
                  </a:lnTo>
                  <a:lnTo>
                    <a:pt x="4" y="69"/>
                  </a:lnTo>
                  <a:lnTo>
                    <a:pt x="5" y="72"/>
                  </a:lnTo>
                  <a:lnTo>
                    <a:pt x="7" y="75"/>
                  </a:lnTo>
                  <a:lnTo>
                    <a:pt x="9" y="77"/>
                  </a:lnTo>
                  <a:lnTo>
                    <a:pt x="11" y="79"/>
                  </a:lnTo>
                  <a:lnTo>
                    <a:pt x="13" y="82"/>
                  </a:lnTo>
                  <a:lnTo>
                    <a:pt x="15" y="84"/>
                  </a:lnTo>
                  <a:lnTo>
                    <a:pt x="18" y="86"/>
                  </a:lnTo>
                  <a:lnTo>
                    <a:pt x="21" y="87"/>
                  </a:lnTo>
                  <a:lnTo>
                    <a:pt x="23" y="90"/>
                  </a:lnTo>
                  <a:lnTo>
                    <a:pt x="25" y="91"/>
                  </a:lnTo>
                  <a:lnTo>
                    <a:pt x="29" y="92"/>
                  </a:lnTo>
                  <a:lnTo>
                    <a:pt x="32" y="94"/>
                  </a:lnTo>
                  <a:lnTo>
                    <a:pt x="35" y="95"/>
                  </a:lnTo>
                  <a:lnTo>
                    <a:pt x="38" y="95"/>
                  </a:lnTo>
                  <a:lnTo>
                    <a:pt x="42" y="95"/>
                  </a:lnTo>
                  <a:lnTo>
                    <a:pt x="45" y="95"/>
                  </a:lnTo>
                  <a:lnTo>
                    <a:pt x="47" y="95"/>
                  </a:lnTo>
                  <a:lnTo>
                    <a:pt x="51" y="95"/>
                  </a:lnTo>
                  <a:lnTo>
                    <a:pt x="54" y="95"/>
                  </a:lnTo>
                  <a:lnTo>
                    <a:pt x="56" y="95"/>
                  </a:lnTo>
                  <a:lnTo>
                    <a:pt x="60" y="95"/>
                  </a:lnTo>
                  <a:lnTo>
                    <a:pt x="64" y="94"/>
                  </a:lnTo>
                  <a:lnTo>
                    <a:pt x="66" y="92"/>
                  </a:lnTo>
                  <a:lnTo>
                    <a:pt x="69" y="91"/>
                  </a:lnTo>
                  <a:lnTo>
                    <a:pt x="72" y="90"/>
                  </a:lnTo>
                  <a:lnTo>
                    <a:pt x="75" y="87"/>
                  </a:lnTo>
                  <a:lnTo>
                    <a:pt x="77" y="86"/>
                  </a:lnTo>
                  <a:lnTo>
                    <a:pt x="80" y="84"/>
                  </a:lnTo>
                  <a:lnTo>
                    <a:pt x="82" y="82"/>
                  </a:lnTo>
                  <a:lnTo>
                    <a:pt x="85" y="79"/>
                  </a:lnTo>
                  <a:lnTo>
                    <a:pt x="86" y="77"/>
                  </a:lnTo>
                  <a:lnTo>
                    <a:pt x="88" y="75"/>
                  </a:lnTo>
                  <a:lnTo>
                    <a:pt x="90" y="72"/>
                  </a:lnTo>
                  <a:lnTo>
                    <a:pt x="91" y="69"/>
                  </a:lnTo>
                  <a:lnTo>
                    <a:pt x="93" y="67"/>
                  </a:lnTo>
                  <a:lnTo>
                    <a:pt x="94" y="63"/>
                  </a:lnTo>
                  <a:lnTo>
                    <a:pt x="94" y="60"/>
                  </a:lnTo>
                  <a:lnTo>
                    <a:pt x="95" y="58"/>
                  </a:lnTo>
                  <a:lnTo>
                    <a:pt x="96" y="54"/>
                  </a:lnTo>
                  <a:lnTo>
                    <a:pt x="96" y="51"/>
                  </a:lnTo>
                  <a:lnTo>
                    <a:pt x="96" y="48"/>
                  </a:lnTo>
                  <a:lnTo>
                    <a:pt x="97" y="48"/>
                  </a:lnTo>
                </a:path>
              </a:pathLst>
            </a:custGeom>
            <a:solidFill>
              <a:srgbClr val="959595"/>
            </a:solidFill>
            <a:ln w="12700" cap="rnd" cmpd="sng">
              <a:solidFill>
                <a:srgbClr val="9595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6" name="Freeform 88"/>
            <p:cNvSpPr>
              <a:spLocks/>
            </p:cNvSpPr>
            <p:nvPr/>
          </p:nvSpPr>
          <p:spPr bwMode="auto">
            <a:xfrm>
              <a:off x="1783" y="1839"/>
              <a:ext cx="73" cy="73"/>
            </a:xfrm>
            <a:custGeom>
              <a:avLst/>
              <a:gdLst>
                <a:gd name="T0" fmla="*/ 57 w 92"/>
                <a:gd name="T1" fmla="*/ 27 h 91"/>
                <a:gd name="T2" fmla="*/ 56 w 92"/>
                <a:gd name="T3" fmla="*/ 24 h 91"/>
                <a:gd name="T4" fmla="*/ 56 w 92"/>
                <a:gd name="T5" fmla="*/ 20 h 91"/>
                <a:gd name="T6" fmla="*/ 54 w 92"/>
                <a:gd name="T7" fmla="*/ 16 h 91"/>
                <a:gd name="T8" fmla="*/ 52 w 92"/>
                <a:gd name="T9" fmla="*/ 14 h 91"/>
                <a:gd name="T10" fmla="*/ 50 w 92"/>
                <a:gd name="T11" fmla="*/ 10 h 91"/>
                <a:gd name="T12" fmla="*/ 48 w 92"/>
                <a:gd name="T13" fmla="*/ 8 h 91"/>
                <a:gd name="T14" fmla="*/ 44 w 92"/>
                <a:gd name="T15" fmla="*/ 5 h 91"/>
                <a:gd name="T16" fmla="*/ 41 w 92"/>
                <a:gd name="T17" fmla="*/ 3 h 91"/>
                <a:gd name="T18" fmla="*/ 38 w 92"/>
                <a:gd name="T19" fmla="*/ 2 h 91"/>
                <a:gd name="T20" fmla="*/ 34 w 92"/>
                <a:gd name="T21" fmla="*/ 2 h 91"/>
                <a:gd name="T22" fmla="*/ 30 w 92"/>
                <a:gd name="T23" fmla="*/ 1 h 91"/>
                <a:gd name="T24" fmla="*/ 26 w 92"/>
                <a:gd name="T25" fmla="*/ 1 h 91"/>
                <a:gd name="T26" fmla="*/ 23 w 92"/>
                <a:gd name="T27" fmla="*/ 2 h 91"/>
                <a:gd name="T28" fmla="*/ 20 w 92"/>
                <a:gd name="T29" fmla="*/ 2 h 91"/>
                <a:gd name="T30" fmla="*/ 16 w 92"/>
                <a:gd name="T31" fmla="*/ 3 h 91"/>
                <a:gd name="T32" fmla="*/ 13 w 92"/>
                <a:gd name="T33" fmla="*/ 5 h 91"/>
                <a:gd name="T34" fmla="*/ 10 w 92"/>
                <a:gd name="T35" fmla="*/ 8 h 91"/>
                <a:gd name="T36" fmla="*/ 6 w 92"/>
                <a:gd name="T37" fmla="*/ 10 h 91"/>
                <a:gd name="T38" fmla="*/ 5 w 92"/>
                <a:gd name="T39" fmla="*/ 14 h 91"/>
                <a:gd name="T40" fmla="*/ 2 w 92"/>
                <a:gd name="T41" fmla="*/ 16 h 91"/>
                <a:gd name="T42" fmla="*/ 2 w 92"/>
                <a:gd name="T43" fmla="*/ 20 h 91"/>
                <a:gd name="T44" fmla="*/ 0 w 92"/>
                <a:gd name="T45" fmla="*/ 24 h 91"/>
                <a:gd name="T46" fmla="*/ 0 w 92"/>
                <a:gd name="T47" fmla="*/ 27 h 91"/>
                <a:gd name="T48" fmla="*/ 0 w 92"/>
                <a:gd name="T49" fmla="*/ 31 h 91"/>
                <a:gd name="T50" fmla="*/ 0 w 92"/>
                <a:gd name="T51" fmla="*/ 34 h 91"/>
                <a:gd name="T52" fmla="*/ 2 w 92"/>
                <a:gd name="T53" fmla="*/ 39 h 91"/>
                <a:gd name="T54" fmla="*/ 2 w 92"/>
                <a:gd name="T55" fmla="*/ 42 h 91"/>
                <a:gd name="T56" fmla="*/ 5 w 92"/>
                <a:gd name="T57" fmla="*/ 45 h 91"/>
                <a:gd name="T58" fmla="*/ 6 w 92"/>
                <a:gd name="T59" fmla="*/ 49 h 91"/>
                <a:gd name="T60" fmla="*/ 10 w 92"/>
                <a:gd name="T61" fmla="*/ 51 h 91"/>
                <a:gd name="T62" fmla="*/ 13 w 92"/>
                <a:gd name="T63" fmla="*/ 54 h 91"/>
                <a:gd name="T64" fmla="*/ 16 w 92"/>
                <a:gd name="T65" fmla="*/ 55 h 91"/>
                <a:gd name="T66" fmla="*/ 20 w 92"/>
                <a:gd name="T67" fmla="*/ 57 h 91"/>
                <a:gd name="T68" fmla="*/ 23 w 92"/>
                <a:gd name="T69" fmla="*/ 58 h 91"/>
                <a:gd name="T70" fmla="*/ 26 w 92"/>
                <a:gd name="T71" fmla="*/ 58 h 91"/>
                <a:gd name="T72" fmla="*/ 30 w 92"/>
                <a:gd name="T73" fmla="*/ 58 h 91"/>
                <a:gd name="T74" fmla="*/ 34 w 92"/>
                <a:gd name="T75" fmla="*/ 58 h 91"/>
                <a:gd name="T76" fmla="*/ 38 w 92"/>
                <a:gd name="T77" fmla="*/ 57 h 91"/>
                <a:gd name="T78" fmla="*/ 41 w 92"/>
                <a:gd name="T79" fmla="*/ 55 h 91"/>
                <a:gd name="T80" fmla="*/ 44 w 92"/>
                <a:gd name="T81" fmla="*/ 54 h 91"/>
                <a:gd name="T82" fmla="*/ 48 w 92"/>
                <a:gd name="T83" fmla="*/ 51 h 91"/>
                <a:gd name="T84" fmla="*/ 50 w 92"/>
                <a:gd name="T85" fmla="*/ 49 h 91"/>
                <a:gd name="T86" fmla="*/ 52 w 92"/>
                <a:gd name="T87" fmla="*/ 45 h 91"/>
                <a:gd name="T88" fmla="*/ 54 w 92"/>
                <a:gd name="T89" fmla="*/ 42 h 91"/>
                <a:gd name="T90" fmla="*/ 56 w 92"/>
                <a:gd name="T91" fmla="*/ 39 h 91"/>
                <a:gd name="T92" fmla="*/ 56 w 92"/>
                <a:gd name="T93" fmla="*/ 34 h 91"/>
                <a:gd name="T94" fmla="*/ 57 w 92"/>
                <a:gd name="T95" fmla="*/ 31 h 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2"/>
                <a:gd name="T145" fmla="*/ 0 h 91"/>
                <a:gd name="T146" fmla="*/ 92 w 92"/>
                <a:gd name="T147" fmla="*/ 91 h 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2" h="91">
                  <a:moveTo>
                    <a:pt x="91" y="45"/>
                  </a:moveTo>
                  <a:lnTo>
                    <a:pt x="91" y="43"/>
                  </a:lnTo>
                  <a:lnTo>
                    <a:pt x="90" y="40"/>
                  </a:lnTo>
                  <a:lnTo>
                    <a:pt x="90" y="37"/>
                  </a:lnTo>
                  <a:lnTo>
                    <a:pt x="90" y="34"/>
                  </a:lnTo>
                  <a:lnTo>
                    <a:pt x="89" y="31"/>
                  </a:lnTo>
                  <a:lnTo>
                    <a:pt x="87" y="28"/>
                  </a:lnTo>
                  <a:lnTo>
                    <a:pt x="86" y="25"/>
                  </a:lnTo>
                  <a:lnTo>
                    <a:pt x="85" y="22"/>
                  </a:lnTo>
                  <a:lnTo>
                    <a:pt x="83" y="21"/>
                  </a:lnTo>
                  <a:lnTo>
                    <a:pt x="82" y="18"/>
                  </a:lnTo>
                  <a:lnTo>
                    <a:pt x="80" y="15"/>
                  </a:lnTo>
                  <a:lnTo>
                    <a:pt x="77" y="13"/>
                  </a:lnTo>
                  <a:lnTo>
                    <a:pt x="75" y="12"/>
                  </a:lnTo>
                  <a:lnTo>
                    <a:pt x="73" y="10"/>
                  </a:lnTo>
                  <a:lnTo>
                    <a:pt x="71" y="8"/>
                  </a:lnTo>
                  <a:lnTo>
                    <a:pt x="68" y="6"/>
                  </a:lnTo>
                  <a:lnTo>
                    <a:pt x="65" y="5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7" y="2"/>
                  </a:lnTo>
                  <a:lnTo>
                    <a:pt x="54" y="2"/>
                  </a:lnTo>
                  <a:lnTo>
                    <a:pt x="52" y="1"/>
                  </a:lnTo>
                  <a:lnTo>
                    <a:pt x="48" y="1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6" y="2"/>
                  </a:lnTo>
                  <a:lnTo>
                    <a:pt x="33" y="2"/>
                  </a:lnTo>
                  <a:lnTo>
                    <a:pt x="31" y="3"/>
                  </a:lnTo>
                  <a:lnTo>
                    <a:pt x="28" y="4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7" y="10"/>
                  </a:lnTo>
                  <a:lnTo>
                    <a:pt x="15" y="12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9" y="18"/>
                  </a:lnTo>
                  <a:lnTo>
                    <a:pt x="8" y="21"/>
                  </a:lnTo>
                  <a:lnTo>
                    <a:pt x="6" y="22"/>
                  </a:lnTo>
                  <a:lnTo>
                    <a:pt x="4" y="25"/>
                  </a:lnTo>
                  <a:lnTo>
                    <a:pt x="3" y="28"/>
                  </a:lnTo>
                  <a:lnTo>
                    <a:pt x="2" y="31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0"/>
                  </a:lnTo>
                  <a:lnTo>
                    <a:pt x="3" y="63"/>
                  </a:lnTo>
                  <a:lnTo>
                    <a:pt x="4" y="65"/>
                  </a:lnTo>
                  <a:lnTo>
                    <a:pt x="6" y="68"/>
                  </a:lnTo>
                  <a:lnTo>
                    <a:pt x="8" y="70"/>
                  </a:lnTo>
                  <a:lnTo>
                    <a:pt x="9" y="73"/>
                  </a:lnTo>
                  <a:lnTo>
                    <a:pt x="10" y="76"/>
                  </a:lnTo>
                  <a:lnTo>
                    <a:pt x="13" y="77"/>
                  </a:lnTo>
                  <a:lnTo>
                    <a:pt x="15" y="79"/>
                  </a:lnTo>
                  <a:lnTo>
                    <a:pt x="17" y="82"/>
                  </a:lnTo>
                  <a:lnTo>
                    <a:pt x="20" y="83"/>
                  </a:lnTo>
                  <a:lnTo>
                    <a:pt x="22" y="85"/>
                  </a:lnTo>
                  <a:lnTo>
                    <a:pt x="25" y="86"/>
                  </a:lnTo>
                  <a:lnTo>
                    <a:pt x="28" y="87"/>
                  </a:lnTo>
                  <a:lnTo>
                    <a:pt x="31" y="88"/>
                  </a:lnTo>
                  <a:lnTo>
                    <a:pt x="33" y="89"/>
                  </a:lnTo>
                  <a:lnTo>
                    <a:pt x="36" y="90"/>
                  </a:lnTo>
                  <a:lnTo>
                    <a:pt x="39" y="90"/>
                  </a:lnTo>
                  <a:lnTo>
                    <a:pt x="42" y="90"/>
                  </a:lnTo>
                  <a:lnTo>
                    <a:pt x="45" y="90"/>
                  </a:lnTo>
                  <a:lnTo>
                    <a:pt x="48" y="90"/>
                  </a:lnTo>
                  <a:lnTo>
                    <a:pt x="52" y="90"/>
                  </a:lnTo>
                  <a:lnTo>
                    <a:pt x="54" y="90"/>
                  </a:lnTo>
                  <a:lnTo>
                    <a:pt x="57" y="89"/>
                  </a:lnTo>
                  <a:lnTo>
                    <a:pt x="60" y="88"/>
                  </a:lnTo>
                  <a:lnTo>
                    <a:pt x="63" y="87"/>
                  </a:lnTo>
                  <a:lnTo>
                    <a:pt x="65" y="86"/>
                  </a:lnTo>
                  <a:lnTo>
                    <a:pt x="68" y="85"/>
                  </a:lnTo>
                  <a:lnTo>
                    <a:pt x="71" y="83"/>
                  </a:lnTo>
                  <a:lnTo>
                    <a:pt x="73" y="82"/>
                  </a:lnTo>
                  <a:lnTo>
                    <a:pt x="75" y="79"/>
                  </a:lnTo>
                  <a:lnTo>
                    <a:pt x="77" y="77"/>
                  </a:lnTo>
                  <a:lnTo>
                    <a:pt x="80" y="76"/>
                  </a:lnTo>
                  <a:lnTo>
                    <a:pt x="82" y="73"/>
                  </a:lnTo>
                  <a:lnTo>
                    <a:pt x="83" y="70"/>
                  </a:lnTo>
                  <a:lnTo>
                    <a:pt x="85" y="68"/>
                  </a:lnTo>
                  <a:lnTo>
                    <a:pt x="86" y="65"/>
                  </a:lnTo>
                  <a:lnTo>
                    <a:pt x="87" y="63"/>
                  </a:lnTo>
                  <a:lnTo>
                    <a:pt x="89" y="60"/>
                  </a:lnTo>
                  <a:lnTo>
                    <a:pt x="90" y="57"/>
                  </a:lnTo>
                  <a:lnTo>
                    <a:pt x="90" y="54"/>
                  </a:lnTo>
                  <a:lnTo>
                    <a:pt x="90" y="51"/>
                  </a:lnTo>
                  <a:lnTo>
                    <a:pt x="91" y="48"/>
                  </a:lnTo>
                  <a:lnTo>
                    <a:pt x="91" y="45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7" name="Freeform 89"/>
            <p:cNvSpPr>
              <a:spLocks/>
            </p:cNvSpPr>
            <p:nvPr/>
          </p:nvSpPr>
          <p:spPr bwMode="auto">
            <a:xfrm>
              <a:off x="1786" y="1841"/>
              <a:ext cx="69" cy="68"/>
            </a:xfrm>
            <a:custGeom>
              <a:avLst/>
              <a:gdLst>
                <a:gd name="T0" fmla="*/ 53 w 87"/>
                <a:gd name="T1" fmla="*/ 26 h 85"/>
                <a:gd name="T2" fmla="*/ 53 w 87"/>
                <a:gd name="T3" fmla="*/ 22 h 85"/>
                <a:gd name="T4" fmla="*/ 52 w 87"/>
                <a:gd name="T5" fmla="*/ 18 h 85"/>
                <a:gd name="T6" fmla="*/ 51 w 87"/>
                <a:gd name="T7" fmla="*/ 15 h 85"/>
                <a:gd name="T8" fmla="*/ 49 w 87"/>
                <a:gd name="T9" fmla="*/ 13 h 85"/>
                <a:gd name="T10" fmla="*/ 47 w 87"/>
                <a:gd name="T11" fmla="*/ 10 h 85"/>
                <a:gd name="T12" fmla="*/ 44 w 87"/>
                <a:gd name="T13" fmla="*/ 7 h 85"/>
                <a:gd name="T14" fmla="*/ 41 w 87"/>
                <a:gd name="T15" fmla="*/ 5 h 85"/>
                <a:gd name="T16" fmla="*/ 38 w 87"/>
                <a:gd name="T17" fmla="*/ 2 h 85"/>
                <a:gd name="T18" fmla="*/ 35 w 87"/>
                <a:gd name="T19" fmla="*/ 2 h 85"/>
                <a:gd name="T20" fmla="*/ 32 w 87"/>
                <a:gd name="T21" fmla="*/ 1 h 85"/>
                <a:gd name="T22" fmla="*/ 29 w 87"/>
                <a:gd name="T23" fmla="*/ 0 h 85"/>
                <a:gd name="T24" fmla="*/ 25 w 87"/>
                <a:gd name="T25" fmla="*/ 0 h 85"/>
                <a:gd name="T26" fmla="*/ 21 w 87"/>
                <a:gd name="T27" fmla="*/ 1 h 85"/>
                <a:gd name="T28" fmla="*/ 17 w 87"/>
                <a:gd name="T29" fmla="*/ 2 h 85"/>
                <a:gd name="T30" fmla="*/ 14 w 87"/>
                <a:gd name="T31" fmla="*/ 2 h 85"/>
                <a:gd name="T32" fmla="*/ 11 w 87"/>
                <a:gd name="T33" fmla="*/ 5 h 85"/>
                <a:gd name="T34" fmla="*/ 9 w 87"/>
                <a:gd name="T35" fmla="*/ 7 h 85"/>
                <a:gd name="T36" fmla="*/ 6 w 87"/>
                <a:gd name="T37" fmla="*/ 10 h 85"/>
                <a:gd name="T38" fmla="*/ 4 w 87"/>
                <a:gd name="T39" fmla="*/ 13 h 85"/>
                <a:gd name="T40" fmla="*/ 2 w 87"/>
                <a:gd name="T41" fmla="*/ 15 h 85"/>
                <a:gd name="T42" fmla="*/ 2 w 87"/>
                <a:gd name="T43" fmla="*/ 18 h 85"/>
                <a:gd name="T44" fmla="*/ 0 w 87"/>
                <a:gd name="T45" fmla="*/ 22 h 85"/>
                <a:gd name="T46" fmla="*/ 0 w 87"/>
                <a:gd name="T47" fmla="*/ 26 h 85"/>
                <a:gd name="T48" fmla="*/ 0 w 87"/>
                <a:gd name="T49" fmla="*/ 30 h 85"/>
                <a:gd name="T50" fmla="*/ 0 w 87"/>
                <a:gd name="T51" fmla="*/ 32 h 85"/>
                <a:gd name="T52" fmla="*/ 2 w 87"/>
                <a:gd name="T53" fmla="*/ 36 h 85"/>
                <a:gd name="T54" fmla="*/ 2 w 87"/>
                <a:gd name="T55" fmla="*/ 40 h 85"/>
                <a:gd name="T56" fmla="*/ 4 w 87"/>
                <a:gd name="T57" fmla="*/ 42 h 85"/>
                <a:gd name="T58" fmla="*/ 6 w 87"/>
                <a:gd name="T59" fmla="*/ 46 h 85"/>
                <a:gd name="T60" fmla="*/ 9 w 87"/>
                <a:gd name="T61" fmla="*/ 47 h 85"/>
                <a:gd name="T62" fmla="*/ 11 w 87"/>
                <a:gd name="T63" fmla="*/ 50 h 85"/>
                <a:gd name="T64" fmla="*/ 14 w 87"/>
                <a:gd name="T65" fmla="*/ 51 h 85"/>
                <a:gd name="T66" fmla="*/ 17 w 87"/>
                <a:gd name="T67" fmla="*/ 53 h 85"/>
                <a:gd name="T68" fmla="*/ 21 w 87"/>
                <a:gd name="T69" fmla="*/ 54 h 85"/>
                <a:gd name="T70" fmla="*/ 25 w 87"/>
                <a:gd name="T71" fmla="*/ 54 h 85"/>
                <a:gd name="T72" fmla="*/ 29 w 87"/>
                <a:gd name="T73" fmla="*/ 54 h 85"/>
                <a:gd name="T74" fmla="*/ 32 w 87"/>
                <a:gd name="T75" fmla="*/ 54 h 85"/>
                <a:gd name="T76" fmla="*/ 35 w 87"/>
                <a:gd name="T77" fmla="*/ 53 h 85"/>
                <a:gd name="T78" fmla="*/ 38 w 87"/>
                <a:gd name="T79" fmla="*/ 51 h 85"/>
                <a:gd name="T80" fmla="*/ 41 w 87"/>
                <a:gd name="T81" fmla="*/ 50 h 85"/>
                <a:gd name="T82" fmla="*/ 44 w 87"/>
                <a:gd name="T83" fmla="*/ 47 h 85"/>
                <a:gd name="T84" fmla="*/ 47 w 87"/>
                <a:gd name="T85" fmla="*/ 46 h 85"/>
                <a:gd name="T86" fmla="*/ 49 w 87"/>
                <a:gd name="T87" fmla="*/ 42 h 85"/>
                <a:gd name="T88" fmla="*/ 51 w 87"/>
                <a:gd name="T89" fmla="*/ 40 h 85"/>
                <a:gd name="T90" fmla="*/ 52 w 87"/>
                <a:gd name="T91" fmla="*/ 36 h 85"/>
                <a:gd name="T92" fmla="*/ 53 w 87"/>
                <a:gd name="T93" fmla="*/ 32 h 85"/>
                <a:gd name="T94" fmla="*/ 53 w 87"/>
                <a:gd name="T95" fmla="*/ 30 h 85"/>
                <a:gd name="T96" fmla="*/ 54 w 87"/>
                <a:gd name="T97" fmla="*/ 27 h 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7"/>
                <a:gd name="T148" fmla="*/ 0 h 85"/>
                <a:gd name="T149" fmla="*/ 87 w 87"/>
                <a:gd name="T150" fmla="*/ 85 h 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7" h="85">
                  <a:moveTo>
                    <a:pt x="86" y="42"/>
                  </a:moveTo>
                  <a:lnTo>
                    <a:pt x="85" y="40"/>
                  </a:lnTo>
                  <a:lnTo>
                    <a:pt x="85" y="38"/>
                  </a:lnTo>
                  <a:lnTo>
                    <a:pt x="84" y="34"/>
                  </a:lnTo>
                  <a:lnTo>
                    <a:pt x="83" y="31"/>
                  </a:lnTo>
                  <a:lnTo>
                    <a:pt x="82" y="29"/>
                  </a:lnTo>
                  <a:lnTo>
                    <a:pt x="82" y="26"/>
                  </a:lnTo>
                  <a:lnTo>
                    <a:pt x="81" y="24"/>
                  </a:lnTo>
                  <a:lnTo>
                    <a:pt x="79" y="21"/>
                  </a:lnTo>
                  <a:lnTo>
                    <a:pt x="78" y="20"/>
                  </a:lnTo>
                  <a:lnTo>
                    <a:pt x="77" y="17"/>
                  </a:lnTo>
                  <a:lnTo>
                    <a:pt x="74" y="15"/>
                  </a:lnTo>
                  <a:lnTo>
                    <a:pt x="73" y="12"/>
                  </a:lnTo>
                  <a:lnTo>
                    <a:pt x="70" y="11"/>
                  </a:lnTo>
                  <a:lnTo>
                    <a:pt x="69" y="9"/>
                  </a:lnTo>
                  <a:lnTo>
                    <a:pt x="66" y="8"/>
                  </a:lnTo>
                  <a:lnTo>
                    <a:pt x="64" y="6"/>
                  </a:lnTo>
                  <a:lnTo>
                    <a:pt x="61" y="4"/>
                  </a:lnTo>
                  <a:lnTo>
                    <a:pt x="58" y="3"/>
                  </a:lnTo>
                  <a:lnTo>
                    <a:pt x="56" y="2"/>
                  </a:lnTo>
                  <a:lnTo>
                    <a:pt x="53" y="2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6" y="3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8" y="8"/>
                  </a:lnTo>
                  <a:lnTo>
                    <a:pt x="16" y="9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6" y="20"/>
                  </a:lnTo>
                  <a:lnTo>
                    <a:pt x="5" y="21"/>
                  </a:lnTo>
                  <a:lnTo>
                    <a:pt x="4" y="24"/>
                  </a:lnTo>
                  <a:lnTo>
                    <a:pt x="3" y="26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3" y="58"/>
                  </a:lnTo>
                  <a:lnTo>
                    <a:pt x="4" y="62"/>
                  </a:lnTo>
                  <a:lnTo>
                    <a:pt x="5" y="64"/>
                  </a:lnTo>
                  <a:lnTo>
                    <a:pt x="6" y="66"/>
                  </a:lnTo>
                  <a:lnTo>
                    <a:pt x="8" y="68"/>
                  </a:lnTo>
                  <a:lnTo>
                    <a:pt x="9" y="71"/>
                  </a:lnTo>
                  <a:lnTo>
                    <a:pt x="12" y="73"/>
                  </a:lnTo>
                  <a:lnTo>
                    <a:pt x="14" y="74"/>
                  </a:lnTo>
                  <a:lnTo>
                    <a:pt x="16" y="75"/>
                  </a:lnTo>
                  <a:lnTo>
                    <a:pt x="18" y="78"/>
                  </a:lnTo>
                  <a:lnTo>
                    <a:pt x="21" y="80"/>
                  </a:lnTo>
                  <a:lnTo>
                    <a:pt x="23" y="80"/>
                  </a:lnTo>
                  <a:lnTo>
                    <a:pt x="26" y="82"/>
                  </a:lnTo>
                  <a:lnTo>
                    <a:pt x="28" y="83"/>
                  </a:lnTo>
                  <a:lnTo>
                    <a:pt x="31" y="83"/>
                  </a:lnTo>
                  <a:lnTo>
                    <a:pt x="34" y="84"/>
                  </a:lnTo>
                  <a:lnTo>
                    <a:pt x="37" y="84"/>
                  </a:lnTo>
                  <a:lnTo>
                    <a:pt x="39" y="84"/>
                  </a:lnTo>
                  <a:lnTo>
                    <a:pt x="43" y="84"/>
                  </a:lnTo>
                  <a:lnTo>
                    <a:pt x="45" y="84"/>
                  </a:lnTo>
                  <a:lnTo>
                    <a:pt x="48" y="84"/>
                  </a:lnTo>
                  <a:lnTo>
                    <a:pt x="50" y="84"/>
                  </a:lnTo>
                  <a:lnTo>
                    <a:pt x="53" y="83"/>
                  </a:lnTo>
                  <a:lnTo>
                    <a:pt x="56" y="83"/>
                  </a:lnTo>
                  <a:lnTo>
                    <a:pt x="58" y="82"/>
                  </a:lnTo>
                  <a:lnTo>
                    <a:pt x="61" y="80"/>
                  </a:lnTo>
                  <a:lnTo>
                    <a:pt x="64" y="80"/>
                  </a:lnTo>
                  <a:lnTo>
                    <a:pt x="66" y="78"/>
                  </a:lnTo>
                  <a:lnTo>
                    <a:pt x="69" y="75"/>
                  </a:lnTo>
                  <a:lnTo>
                    <a:pt x="70" y="74"/>
                  </a:lnTo>
                  <a:lnTo>
                    <a:pt x="73" y="73"/>
                  </a:lnTo>
                  <a:lnTo>
                    <a:pt x="74" y="71"/>
                  </a:lnTo>
                  <a:lnTo>
                    <a:pt x="77" y="68"/>
                  </a:lnTo>
                  <a:lnTo>
                    <a:pt x="78" y="66"/>
                  </a:lnTo>
                  <a:lnTo>
                    <a:pt x="79" y="64"/>
                  </a:lnTo>
                  <a:lnTo>
                    <a:pt x="81" y="62"/>
                  </a:lnTo>
                  <a:lnTo>
                    <a:pt x="82" y="58"/>
                  </a:lnTo>
                  <a:lnTo>
                    <a:pt x="82" y="56"/>
                  </a:lnTo>
                  <a:lnTo>
                    <a:pt x="83" y="54"/>
                  </a:lnTo>
                  <a:lnTo>
                    <a:pt x="84" y="50"/>
                  </a:lnTo>
                  <a:lnTo>
                    <a:pt x="85" y="48"/>
                  </a:lnTo>
                  <a:lnTo>
                    <a:pt x="85" y="46"/>
                  </a:lnTo>
                  <a:lnTo>
                    <a:pt x="85" y="42"/>
                  </a:lnTo>
                  <a:lnTo>
                    <a:pt x="86" y="42"/>
                  </a:lnTo>
                </a:path>
              </a:pathLst>
            </a:custGeom>
            <a:solidFill>
              <a:srgbClr val="9D9D9D"/>
            </a:solidFill>
            <a:ln w="12700" cap="rnd" cmpd="sng">
              <a:solidFill>
                <a:srgbClr val="9D9D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8" name="Freeform 90"/>
            <p:cNvSpPr>
              <a:spLocks/>
            </p:cNvSpPr>
            <p:nvPr/>
          </p:nvSpPr>
          <p:spPr bwMode="auto">
            <a:xfrm>
              <a:off x="1790" y="1842"/>
              <a:ext cx="64" cy="64"/>
            </a:xfrm>
            <a:custGeom>
              <a:avLst/>
              <a:gdLst>
                <a:gd name="T0" fmla="*/ 50 w 80"/>
                <a:gd name="T1" fmla="*/ 23 h 79"/>
                <a:gd name="T2" fmla="*/ 50 w 80"/>
                <a:gd name="T3" fmla="*/ 20 h 79"/>
                <a:gd name="T4" fmla="*/ 50 w 80"/>
                <a:gd name="T5" fmla="*/ 18 h 79"/>
                <a:gd name="T6" fmla="*/ 47 w 80"/>
                <a:gd name="T7" fmla="*/ 14 h 79"/>
                <a:gd name="T8" fmla="*/ 46 w 80"/>
                <a:gd name="T9" fmla="*/ 12 h 79"/>
                <a:gd name="T10" fmla="*/ 44 w 80"/>
                <a:gd name="T11" fmla="*/ 9 h 79"/>
                <a:gd name="T12" fmla="*/ 42 w 80"/>
                <a:gd name="T13" fmla="*/ 6 h 79"/>
                <a:gd name="T14" fmla="*/ 39 w 80"/>
                <a:gd name="T15" fmla="*/ 4 h 79"/>
                <a:gd name="T16" fmla="*/ 36 w 80"/>
                <a:gd name="T17" fmla="*/ 2 h 79"/>
                <a:gd name="T18" fmla="*/ 34 w 80"/>
                <a:gd name="T19" fmla="*/ 1 h 79"/>
                <a:gd name="T20" fmla="*/ 30 w 80"/>
                <a:gd name="T21" fmla="*/ 0 h 79"/>
                <a:gd name="T22" fmla="*/ 27 w 80"/>
                <a:gd name="T23" fmla="*/ 0 h 79"/>
                <a:gd name="T24" fmla="*/ 23 w 80"/>
                <a:gd name="T25" fmla="*/ 0 h 79"/>
                <a:gd name="T26" fmla="*/ 20 w 80"/>
                <a:gd name="T27" fmla="*/ 0 h 79"/>
                <a:gd name="T28" fmla="*/ 17 w 80"/>
                <a:gd name="T29" fmla="*/ 1 h 79"/>
                <a:gd name="T30" fmla="*/ 14 w 80"/>
                <a:gd name="T31" fmla="*/ 2 h 79"/>
                <a:gd name="T32" fmla="*/ 11 w 80"/>
                <a:gd name="T33" fmla="*/ 4 h 79"/>
                <a:gd name="T34" fmla="*/ 8 w 80"/>
                <a:gd name="T35" fmla="*/ 6 h 79"/>
                <a:gd name="T36" fmla="*/ 5 w 80"/>
                <a:gd name="T37" fmla="*/ 9 h 79"/>
                <a:gd name="T38" fmla="*/ 3 w 80"/>
                <a:gd name="T39" fmla="*/ 12 h 79"/>
                <a:gd name="T40" fmla="*/ 2 w 80"/>
                <a:gd name="T41" fmla="*/ 14 h 79"/>
                <a:gd name="T42" fmla="*/ 1 w 80"/>
                <a:gd name="T43" fmla="*/ 18 h 79"/>
                <a:gd name="T44" fmla="*/ 0 w 80"/>
                <a:gd name="T45" fmla="*/ 20 h 79"/>
                <a:gd name="T46" fmla="*/ 0 w 80"/>
                <a:gd name="T47" fmla="*/ 23 h 79"/>
                <a:gd name="T48" fmla="*/ 0 w 80"/>
                <a:gd name="T49" fmla="*/ 27 h 79"/>
                <a:gd name="T50" fmla="*/ 0 w 80"/>
                <a:gd name="T51" fmla="*/ 30 h 79"/>
                <a:gd name="T52" fmla="*/ 1 w 80"/>
                <a:gd name="T53" fmla="*/ 34 h 79"/>
                <a:gd name="T54" fmla="*/ 2 w 80"/>
                <a:gd name="T55" fmla="*/ 36 h 79"/>
                <a:gd name="T56" fmla="*/ 3 w 80"/>
                <a:gd name="T57" fmla="*/ 40 h 79"/>
                <a:gd name="T58" fmla="*/ 5 w 80"/>
                <a:gd name="T59" fmla="*/ 43 h 79"/>
                <a:gd name="T60" fmla="*/ 8 w 80"/>
                <a:gd name="T61" fmla="*/ 45 h 79"/>
                <a:gd name="T62" fmla="*/ 11 w 80"/>
                <a:gd name="T63" fmla="*/ 47 h 79"/>
                <a:gd name="T64" fmla="*/ 14 w 80"/>
                <a:gd name="T65" fmla="*/ 49 h 79"/>
                <a:gd name="T66" fmla="*/ 17 w 80"/>
                <a:gd name="T67" fmla="*/ 50 h 79"/>
                <a:gd name="T68" fmla="*/ 20 w 80"/>
                <a:gd name="T69" fmla="*/ 51 h 79"/>
                <a:gd name="T70" fmla="*/ 23 w 80"/>
                <a:gd name="T71" fmla="*/ 51 h 79"/>
                <a:gd name="T72" fmla="*/ 27 w 80"/>
                <a:gd name="T73" fmla="*/ 51 h 79"/>
                <a:gd name="T74" fmla="*/ 30 w 80"/>
                <a:gd name="T75" fmla="*/ 51 h 79"/>
                <a:gd name="T76" fmla="*/ 34 w 80"/>
                <a:gd name="T77" fmla="*/ 50 h 79"/>
                <a:gd name="T78" fmla="*/ 36 w 80"/>
                <a:gd name="T79" fmla="*/ 49 h 79"/>
                <a:gd name="T80" fmla="*/ 39 w 80"/>
                <a:gd name="T81" fmla="*/ 47 h 79"/>
                <a:gd name="T82" fmla="*/ 42 w 80"/>
                <a:gd name="T83" fmla="*/ 45 h 79"/>
                <a:gd name="T84" fmla="*/ 44 w 80"/>
                <a:gd name="T85" fmla="*/ 43 h 79"/>
                <a:gd name="T86" fmla="*/ 46 w 80"/>
                <a:gd name="T87" fmla="*/ 40 h 79"/>
                <a:gd name="T88" fmla="*/ 47 w 80"/>
                <a:gd name="T89" fmla="*/ 36 h 79"/>
                <a:gd name="T90" fmla="*/ 50 w 80"/>
                <a:gd name="T91" fmla="*/ 34 h 79"/>
                <a:gd name="T92" fmla="*/ 50 w 80"/>
                <a:gd name="T93" fmla="*/ 30 h 79"/>
                <a:gd name="T94" fmla="*/ 50 w 80"/>
                <a:gd name="T95" fmla="*/ 27 h 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"/>
                <a:gd name="T145" fmla="*/ 0 h 79"/>
                <a:gd name="T146" fmla="*/ 80 w 80"/>
                <a:gd name="T147" fmla="*/ 79 h 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" h="79">
                  <a:moveTo>
                    <a:pt x="79" y="39"/>
                  </a:moveTo>
                  <a:lnTo>
                    <a:pt x="79" y="36"/>
                  </a:lnTo>
                  <a:lnTo>
                    <a:pt x="78" y="34"/>
                  </a:lnTo>
                  <a:lnTo>
                    <a:pt x="78" y="31"/>
                  </a:lnTo>
                  <a:lnTo>
                    <a:pt x="77" y="28"/>
                  </a:lnTo>
                  <a:lnTo>
                    <a:pt x="77" y="27"/>
                  </a:lnTo>
                  <a:lnTo>
                    <a:pt x="76" y="24"/>
                  </a:lnTo>
                  <a:lnTo>
                    <a:pt x="74" y="21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1" y="15"/>
                  </a:lnTo>
                  <a:lnTo>
                    <a:pt x="69" y="13"/>
                  </a:lnTo>
                  <a:lnTo>
                    <a:pt x="67" y="10"/>
                  </a:lnTo>
                  <a:lnTo>
                    <a:pt x="65" y="9"/>
                  </a:lnTo>
                  <a:lnTo>
                    <a:pt x="64" y="8"/>
                  </a:lnTo>
                  <a:lnTo>
                    <a:pt x="61" y="6"/>
                  </a:lnTo>
                  <a:lnTo>
                    <a:pt x="59" y="5"/>
                  </a:lnTo>
                  <a:lnTo>
                    <a:pt x="56" y="3"/>
                  </a:lnTo>
                  <a:lnTo>
                    <a:pt x="54" y="2"/>
                  </a:lnTo>
                  <a:lnTo>
                    <a:pt x="52" y="1"/>
                  </a:lnTo>
                  <a:lnTo>
                    <a:pt x="49" y="1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1" y="3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8" y="13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3" y="56"/>
                  </a:lnTo>
                  <a:lnTo>
                    <a:pt x="4" y="59"/>
                  </a:lnTo>
                  <a:lnTo>
                    <a:pt x="5" y="61"/>
                  </a:lnTo>
                  <a:lnTo>
                    <a:pt x="7" y="63"/>
                  </a:lnTo>
                  <a:lnTo>
                    <a:pt x="8" y="65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70"/>
                  </a:lnTo>
                  <a:lnTo>
                    <a:pt x="17" y="72"/>
                  </a:lnTo>
                  <a:lnTo>
                    <a:pt x="19" y="73"/>
                  </a:lnTo>
                  <a:lnTo>
                    <a:pt x="21" y="74"/>
                  </a:lnTo>
                  <a:lnTo>
                    <a:pt x="23" y="75"/>
                  </a:lnTo>
                  <a:lnTo>
                    <a:pt x="26" y="76"/>
                  </a:lnTo>
                  <a:lnTo>
                    <a:pt x="29" y="77"/>
                  </a:lnTo>
                  <a:lnTo>
                    <a:pt x="31" y="78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9" y="78"/>
                  </a:lnTo>
                  <a:lnTo>
                    <a:pt x="42" y="78"/>
                  </a:lnTo>
                  <a:lnTo>
                    <a:pt x="43" y="78"/>
                  </a:lnTo>
                  <a:lnTo>
                    <a:pt x="47" y="78"/>
                  </a:lnTo>
                  <a:lnTo>
                    <a:pt x="49" y="77"/>
                  </a:lnTo>
                  <a:lnTo>
                    <a:pt x="52" y="76"/>
                  </a:lnTo>
                  <a:lnTo>
                    <a:pt x="54" y="75"/>
                  </a:lnTo>
                  <a:lnTo>
                    <a:pt x="56" y="74"/>
                  </a:lnTo>
                  <a:lnTo>
                    <a:pt x="59" y="73"/>
                  </a:lnTo>
                  <a:lnTo>
                    <a:pt x="61" y="72"/>
                  </a:lnTo>
                  <a:lnTo>
                    <a:pt x="64" y="70"/>
                  </a:lnTo>
                  <a:lnTo>
                    <a:pt x="65" y="69"/>
                  </a:lnTo>
                  <a:lnTo>
                    <a:pt x="67" y="67"/>
                  </a:lnTo>
                  <a:lnTo>
                    <a:pt x="69" y="65"/>
                  </a:lnTo>
                  <a:lnTo>
                    <a:pt x="71" y="63"/>
                  </a:lnTo>
                  <a:lnTo>
                    <a:pt x="73" y="61"/>
                  </a:lnTo>
                  <a:lnTo>
                    <a:pt x="74" y="59"/>
                  </a:lnTo>
                  <a:lnTo>
                    <a:pt x="74" y="56"/>
                  </a:lnTo>
                  <a:lnTo>
                    <a:pt x="76" y="54"/>
                  </a:lnTo>
                  <a:lnTo>
                    <a:pt x="77" y="52"/>
                  </a:lnTo>
                  <a:lnTo>
                    <a:pt x="77" y="49"/>
                  </a:lnTo>
                  <a:lnTo>
                    <a:pt x="78" y="46"/>
                  </a:lnTo>
                  <a:lnTo>
                    <a:pt x="78" y="44"/>
                  </a:lnTo>
                  <a:lnTo>
                    <a:pt x="79" y="41"/>
                  </a:lnTo>
                  <a:lnTo>
                    <a:pt x="79" y="39"/>
                  </a:lnTo>
                </a:path>
              </a:pathLst>
            </a:custGeom>
            <a:solidFill>
              <a:srgbClr val="A1A1A1"/>
            </a:solidFill>
            <a:ln w="12700" cap="rnd" cmpd="sng">
              <a:solidFill>
                <a:srgbClr val="A1A1A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19" name="Freeform 91"/>
            <p:cNvSpPr>
              <a:spLocks/>
            </p:cNvSpPr>
            <p:nvPr/>
          </p:nvSpPr>
          <p:spPr bwMode="auto">
            <a:xfrm>
              <a:off x="1793" y="1842"/>
              <a:ext cx="59" cy="60"/>
            </a:xfrm>
            <a:custGeom>
              <a:avLst/>
              <a:gdLst>
                <a:gd name="T0" fmla="*/ 46 w 74"/>
                <a:gd name="T1" fmla="*/ 24 h 74"/>
                <a:gd name="T2" fmla="*/ 46 w 74"/>
                <a:gd name="T3" fmla="*/ 19 h 74"/>
                <a:gd name="T4" fmla="*/ 45 w 74"/>
                <a:gd name="T5" fmla="*/ 17 h 74"/>
                <a:gd name="T6" fmla="*/ 45 w 74"/>
                <a:gd name="T7" fmla="*/ 14 h 74"/>
                <a:gd name="T8" fmla="*/ 43 w 74"/>
                <a:gd name="T9" fmla="*/ 11 h 74"/>
                <a:gd name="T10" fmla="*/ 41 w 74"/>
                <a:gd name="T11" fmla="*/ 9 h 74"/>
                <a:gd name="T12" fmla="*/ 38 w 74"/>
                <a:gd name="T13" fmla="*/ 6 h 74"/>
                <a:gd name="T14" fmla="*/ 36 w 74"/>
                <a:gd name="T15" fmla="*/ 5 h 74"/>
                <a:gd name="T16" fmla="*/ 33 w 74"/>
                <a:gd name="T17" fmla="*/ 3 h 74"/>
                <a:gd name="T18" fmla="*/ 31 w 74"/>
                <a:gd name="T19" fmla="*/ 2 h 74"/>
                <a:gd name="T20" fmla="*/ 27 w 74"/>
                <a:gd name="T21" fmla="*/ 1 h 74"/>
                <a:gd name="T22" fmla="*/ 25 w 74"/>
                <a:gd name="T23" fmla="*/ 1 h 74"/>
                <a:gd name="T24" fmla="*/ 22 w 74"/>
                <a:gd name="T25" fmla="*/ 1 h 74"/>
                <a:gd name="T26" fmla="*/ 18 w 74"/>
                <a:gd name="T27" fmla="*/ 1 h 74"/>
                <a:gd name="T28" fmla="*/ 16 w 74"/>
                <a:gd name="T29" fmla="*/ 2 h 74"/>
                <a:gd name="T30" fmla="*/ 13 w 74"/>
                <a:gd name="T31" fmla="*/ 3 h 74"/>
                <a:gd name="T32" fmla="*/ 10 w 74"/>
                <a:gd name="T33" fmla="*/ 5 h 74"/>
                <a:gd name="T34" fmla="*/ 8 w 74"/>
                <a:gd name="T35" fmla="*/ 6 h 74"/>
                <a:gd name="T36" fmla="*/ 5 w 74"/>
                <a:gd name="T37" fmla="*/ 9 h 74"/>
                <a:gd name="T38" fmla="*/ 4 w 74"/>
                <a:gd name="T39" fmla="*/ 11 h 74"/>
                <a:gd name="T40" fmla="*/ 2 w 74"/>
                <a:gd name="T41" fmla="*/ 14 h 74"/>
                <a:gd name="T42" fmla="*/ 1 w 74"/>
                <a:gd name="T43" fmla="*/ 17 h 74"/>
                <a:gd name="T44" fmla="*/ 0 w 74"/>
                <a:gd name="T45" fmla="*/ 19 h 74"/>
                <a:gd name="T46" fmla="*/ 0 w 74"/>
                <a:gd name="T47" fmla="*/ 24 h 74"/>
                <a:gd name="T48" fmla="*/ 0 w 74"/>
                <a:gd name="T49" fmla="*/ 26 h 74"/>
                <a:gd name="T50" fmla="*/ 0 w 74"/>
                <a:gd name="T51" fmla="*/ 29 h 74"/>
                <a:gd name="T52" fmla="*/ 1 w 74"/>
                <a:gd name="T53" fmla="*/ 32 h 74"/>
                <a:gd name="T54" fmla="*/ 2 w 74"/>
                <a:gd name="T55" fmla="*/ 36 h 74"/>
                <a:gd name="T56" fmla="*/ 4 w 74"/>
                <a:gd name="T57" fmla="*/ 37 h 74"/>
                <a:gd name="T58" fmla="*/ 5 w 74"/>
                <a:gd name="T59" fmla="*/ 41 h 74"/>
                <a:gd name="T60" fmla="*/ 8 w 74"/>
                <a:gd name="T61" fmla="*/ 43 h 74"/>
                <a:gd name="T62" fmla="*/ 10 w 74"/>
                <a:gd name="T63" fmla="*/ 45 h 74"/>
                <a:gd name="T64" fmla="*/ 13 w 74"/>
                <a:gd name="T65" fmla="*/ 46 h 74"/>
                <a:gd name="T66" fmla="*/ 16 w 74"/>
                <a:gd name="T67" fmla="*/ 47 h 74"/>
                <a:gd name="T68" fmla="*/ 18 w 74"/>
                <a:gd name="T69" fmla="*/ 48 h 74"/>
                <a:gd name="T70" fmla="*/ 22 w 74"/>
                <a:gd name="T71" fmla="*/ 48 h 74"/>
                <a:gd name="T72" fmla="*/ 25 w 74"/>
                <a:gd name="T73" fmla="*/ 48 h 74"/>
                <a:gd name="T74" fmla="*/ 27 w 74"/>
                <a:gd name="T75" fmla="*/ 48 h 74"/>
                <a:gd name="T76" fmla="*/ 31 w 74"/>
                <a:gd name="T77" fmla="*/ 47 h 74"/>
                <a:gd name="T78" fmla="*/ 33 w 74"/>
                <a:gd name="T79" fmla="*/ 46 h 74"/>
                <a:gd name="T80" fmla="*/ 36 w 74"/>
                <a:gd name="T81" fmla="*/ 45 h 74"/>
                <a:gd name="T82" fmla="*/ 38 w 74"/>
                <a:gd name="T83" fmla="*/ 43 h 74"/>
                <a:gd name="T84" fmla="*/ 41 w 74"/>
                <a:gd name="T85" fmla="*/ 41 h 74"/>
                <a:gd name="T86" fmla="*/ 43 w 74"/>
                <a:gd name="T87" fmla="*/ 37 h 74"/>
                <a:gd name="T88" fmla="*/ 45 w 74"/>
                <a:gd name="T89" fmla="*/ 36 h 74"/>
                <a:gd name="T90" fmla="*/ 45 w 74"/>
                <a:gd name="T91" fmla="*/ 32 h 74"/>
                <a:gd name="T92" fmla="*/ 46 w 74"/>
                <a:gd name="T93" fmla="*/ 29 h 74"/>
                <a:gd name="T94" fmla="*/ 46 w 74"/>
                <a:gd name="T95" fmla="*/ 26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4"/>
                <a:gd name="T145" fmla="*/ 0 h 74"/>
                <a:gd name="T146" fmla="*/ 74 w 74"/>
                <a:gd name="T147" fmla="*/ 74 h 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4" h="74">
                  <a:moveTo>
                    <a:pt x="73" y="37"/>
                  </a:moveTo>
                  <a:lnTo>
                    <a:pt x="73" y="36"/>
                  </a:lnTo>
                  <a:lnTo>
                    <a:pt x="73" y="33"/>
                  </a:lnTo>
                  <a:lnTo>
                    <a:pt x="73" y="30"/>
                  </a:lnTo>
                  <a:lnTo>
                    <a:pt x="72" y="27"/>
                  </a:lnTo>
                  <a:lnTo>
                    <a:pt x="71" y="26"/>
                  </a:lnTo>
                  <a:lnTo>
                    <a:pt x="70" y="23"/>
                  </a:lnTo>
                  <a:lnTo>
                    <a:pt x="70" y="21"/>
                  </a:lnTo>
                  <a:lnTo>
                    <a:pt x="69" y="18"/>
                  </a:lnTo>
                  <a:lnTo>
                    <a:pt x="68" y="17"/>
                  </a:lnTo>
                  <a:lnTo>
                    <a:pt x="66" y="15"/>
                  </a:lnTo>
                  <a:lnTo>
                    <a:pt x="64" y="13"/>
                  </a:lnTo>
                  <a:lnTo>
                    <a:pt x="63" y="11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57" y="7"/>
                  </a:lnTo>
                  <a:lnTo>
                    <a:pt x="55" y="6"/>
                  </a:lnTo>
                  <a:lnTo>
                    <a:pt x="53" y="5"/>
                  </a:lnTo>
                  <a:lnTo>
                    <a:pt x="51" y="3"/>
                  </a:lnTo>
                  <a:lnTo>
                    <a:pt x="49" y="2"/>
                  </a:lnTo>
                  <a:lnTo>
                    <a:pt x="47" y="1"/>
                  </a:lnTo>
                  <a:lnTo>
                    <a:pt x="43" y="1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7" y="0"/>
                  </a:lnTo>
                  <a:lnTo>
                    <a:pt x="34" y="1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6" y="7"/>
                  </a:lnTo>
                  <a:lnTo>
                    <a:pt x="14" y="9"/>
                  </a:lnTo>
                  <a:lnTo>
                    <a:pt x="12" y="10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7" y="15"/>
                  </a:lnTo>
                  <a:lnTo>
                    <a:pt x="6" y="17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2" y="23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1" y="49"/>
                  </a:lnTo>
                  <a:lnTo>
                    <a:pt x="2" y="52"/>
                  </a:lnTo>
                  <a:lnTo>
                    <a:pt x="3" y="54"/>
                  </a:lnTo>
                  <a:lnTo>
                    <a:pt x="4" y="56"/>
                  </a:lnTo>
                  <a:lnTo>
                    <a:pt x="6" y="57"/>
                  </a:lnTo>
                  <a:lnTo>
                    <a:pt x="7" y="60"/>
                  </a:lnTo>
                  <a:lnTo>
                    <a:pt x="8" y="62"/>
                  </a:lnTo>
                  <a:lnTo>
                    <a:pt x="10" y="63"/>
                  </a:lnTo>
                  <a:lnTo>
                    <a:pt x="12" y="65"/>
                  </a:lnTo>
                  <a:lnTo>
                    <a:pt x="14" y="66"/>
                  </a:lnTo>
                  <a:lnTo>
                    <a:pt x="16" y="68"/>
                  </a:lnTo>
                  <a:lnTo>
                    <a:pt x="18" y="70"/>
                  </a:lnTo>
                  <a:lnTo>
                    <a:pt x="20" y="70"/>
                  </a:lnTo>
                  <a:lnTo>
                    <a:pt x="22" y="72"/>
                  </a:lnTo>
                  <a:lnTo>
                    <a:pt x="25" y="72"/>
                  </a:lnTo>
                  <a:lnTo>
                    <a:pt x="27" y="73"/>
                  </a:lnTo>
                  <a:lnTo>
                    <a:pt x="29" y="73"/>
                  </a:lnTo>
                  <a:lnTo>
                    <a:pt x="31" y="73"/>
                  </a:lnTo>
                  <a:lnTo>
                    <a:pt x="34" y="73"/>
                  </a:lnTo>
                  <a:lnTo>
                    <a:pt x="37" y="73"/>
                  </a:lnTo>
                  <a:lnTo>
                    <a:pt x="39" y="73"/>
                  </a:lnTo>
                  <a:lnTo>
                    <a:pt x="41" y="73"/>
                  </a:lnTo>
                  <a:lnTo>
                    <a:pt x="43" y="73"/>
                  </a:lnTo>
                  <a:lnTo>
                    <a:pt x="47" y="73"/>
                  </a:lnTo>
                  <a:lnTo>
                    <a:pt x="49" y="72"/>
                  </a:lnTo>
                  <a:lnTo>
                    <a:pt x="51" y="72"/>
                  </a:lnTo>
                  <a:lnTo>
                    <a:pt x="53" y="70"/>
                  </a:lnTo>
                  <a:lnTo>
                    <a:pt x="55" y="70"/>
                  </a:lnTo>
                  <a:lnTo>
                    <a:pt x="57" y="68"/>
                  </a:lnTo>
                  <a:lnTo>
                    <a:pt x="60" y="66"/>
                  </a:lnTo>
                  <a:lnTo>
                    <a:pt x="60" y="65"/>
                  </a:lnTo>
                  <a:lnTo>
                    <a:pt x="63" y="63"/>
                  </a:lnTo>
                  <a:lnTo>
                    <a:pt x="64" y="62"/>
                  </a:lnTo>
                  <a:lnTo>
                    <a:pt x="66" y="60"/>
                  </a:lnTo>
                  <a:lnTo>
                    <a:pt x="68" y="57"/>
                  </a:lnTo>
                  <a:lnTo>
                    <a:pt x="69" y="55"/>
                  </a:lnTo>
                  <a:lnTo>
                    <a:pt x="70" y="54"/>
                  </a:lnTo>
                  <a:lnTo>
                    <a:pt x="70" y="52"/>
                  </a:lnTo>
                  <a:lnTo>
                    <a:pt x="71" y="49"/>
                  </a:lnTo>
                  <a:lnTo>
                    <a:pt x="72" y="47"/>
                  </a:lnTo>
                  <a:lnTo>
                    <a:pt x="73" y="45"/>
                  </a:lnTo>
                  <a:lnTo>
                    <a:pt x="73" y="42"/>
                  </a:lnTo>
                  <a:lnTo>
                    <a:pt x="73" y="40"/>
                  </a:lnTo>
                  <a:lnTo>
                    <a:pt x="73" y="37"/>
                  </a:lnTo>
                </a:path>
              </a:pathLst>
            </a:custGeom>
            <a:solidFill>
              <a:srgbClr val="A5A5A5"/>
            </a:solidFill>
            <a:ln w="12700" cap="rnd" cmpd="sng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0" name="Freeform 92"/>
            <p:cNvSpPr>
              <a:spLocks/>
            </p:cNvSpPr>
            <p:nvPr/>
          </p:nvSpPr>
          <p:spPr bwMode="auto">
            <a:xfrm>
              <a:off x="1796" y="1844"/>
              <a:ext cx="55" cy="56"/>
            </a:xfrm>
            <a:custGeom>
              <a:avLst/>
              <a:gdLst>
                <a:gd name="T0" fmla="*/ 42 w 69"/>
                <a:gd name="T1" fmla="*/ 22 h 69"/>
                <a:gd name="T2" fmla="*/ 42 w 69"/>
                <a:gd name="T3" fmla="*/ 19 h 69"/>
                <a:gd name="T4" fmla="*/ 42 w 69"/>
                <a:gd name="T5" fmla="*/ 15 h 69"/>
                <a:gd name="T6" fmla="*/ 41 w 69"/>
                <a:gd name="T7" fmla="*/ 12 h 69"/>
                <a:gd name="T8" fmla="*/ 39 w 69"/>
                <a:gd name="T9" fmla="*/ 11 h 69"/>
                <a:gd name="T10" fmla="*/ 37 w 69"/>
                <a:gd name="T11" fmla="*/ 8 h 69"/>
                <a:gd name="T12" fmla="*/ 36 w 69"/>
                <a:gd name="T13" fmla="*/ 5 h 69"/>
                <a:gd name="T14" fmla="*/ 33 w 69"/>
                <a:gd name="T15" fmla="*/ 5 h 69"/>
                <a:gd name="T16" fmla="*/ 30 w 69"/>
                <a:gd name="T17" fmla="*/ 2 h 69"/>
                <a:gd name="T18" fmla="*/ 29 w 69"/>
                <a:gd name="T19" fmla="*/ 2 h 69"/>
                <a:gd name="T20" fmla="*/ 26 w 69"/>
                <a:gd name="T21" fmla="*/ 1 h 69"/>
                <a:gd name="T22" fmla="*/ 22 w 69"/>
                <a:gd name="T23" fmla="*/ 0 h 69"/>
                <a:gd name="T24" fmla="*/ 20 w 69"/>
                <a:gd name="T25" fmla="*/ 0 h 69"/>
                <a:gd name="T26" fmla="*/ 17 w 69"/>
                <a:gd name="T27" fmla="*/ 1 h 69"/>
                <a:gd name="T28" fmla="*/ 14 w 69"/>
                <a:gd name="T29" fmla="*/ 2 h 69"/>
                <a:gd name="T30" fmla="*/ 11 w 69"/>
                <a:gd name="T31" fmla="*/ 2 h 69"/>
                <a:gd name="T32" fmla="*/ 9 w 69"/>
                <a:gd name="T33" fmla="*/ 5 h 69"/>
                <a:gd name="T34" fmla="*/ 7 w 69"/>
                <a:gd name="T35" fmla="*/ 5 h 69"/>
                <a:gd name="T36" fmla="*/ 5 w 69"/>
                <a:gd name="T37" fmla="*/ 8 h 69"/>
                <a:gd name="T38" fmla="*/ 2 w 69"/>
                <a:gd name="T39" fmla="*/ 11 h 69"/>
                <a:gd name="T40" fmla="*/ 2 w 69"/>
                <a:gd name="T41" fmla="*/ 12 h 69"/>
                <a:gd name="T42" fmla="*/ 1 w 69"/>
                <a:gd name="T43" fmla="*/ 15 h 69"/>
                <a:gd name="T44" fmla="*/ 0 w 69"/>
                <a:gd name="T45" fmla="*/ 19 h 69"/>
                <a:gd name="T46" fmla="*/ 0 w 69"/>
                <a:gd name="T47" fmla="*/ 22 h 69"/>
                <a:gd name="T48" fmla="*/ 0 w 69"/>
                <a:gd name="T49" fmla="*/ 24 h 69"/>
                <a:gd name="T50" fmla="*/ 0 w 69"/>
                <a:gd name="T51" fmla="*/ 28 h 69"/>
                <a:gd name="T52" fmla="*/ 1 w 69"/>
                <a:gd name="T53" fmla="*/ 30 h 69"/>
                <a:gd name="T54" fmla="*/ 2 w 69"/>
                <a:gd name="T55" fmla="*/ 33 h 69"/>
                <a:gd name="T56" fmla="*/ 2 w 69"/>
                <a:gd name="T57" fmla="*/ 35 h 69"/>
                <a:gd name="T58" fmla="*/ 5 w 69"/>
                <a:gd name="T59" fmla="*/ 37 h 69"/>
                <a:gd name="T60" fmla="*/ 7 w 69"/>
                <a:gd name="T61" fmla="*/ 40 h 69"/>
                <a:gd name="T62" fmla="*/ 9 w 69"/>
                <a:gd name="T63" fmla="*/ 41 h 69"/>
                <a:gd name="T64" fmla="*/ 11 w 69"/>
                <a:gd name="T65" fmla="*/ 43 h 69"/>
                <a:gd name="T66" fmla="*/ 14 w 69"/>
                <a:gd name="T67" fmla="*/ 44 h 69"/>
                <a:gd name="T68" fmla="*/ 17 w 69"/>
                <a:gd name="T69" fmla="*/ 45 h 69"/>
                <a:gd name="T70" fmla="*/ 20 w 69"/>
                <a:gd name="T71" fmla="*/ 45 h 69"/>
                <a:gd name="T72" fmla="*/ 22 w 69"/>
                <a:gd name="T73" fmla="*/ 45 h 69"/>
                <a:gd name="T74" fmla="*/ 26 w 69"/>
                <a:gd name="T75" fmla="*/ 45 h 69"/>
                <a:gd name="T76" fmla="*/ 29 w 69"/>
                <a:gd name="T77" fmla="*/ 44 h 69"/>
                <a:gd name="T78" fmla="*/ 30 w 69"/>
                <a:gd name="T79" fmla="*/ 43 h 69"/>
                <a:gd name="T80" fmla="*/ 33 w 69"/>
                <a:gd name="T81" fmla="*/ 41 h 69"/>
                <a:gd name="T82" fmla="*/ 36 w 69"/>
                <a:gd name="T83" fmla="*/ 40 h 69"/>
                <a:gd name="T84" fmla="*/ 37 w 69"/>
                <a:gd name="T85" fmla="*/ 37 h 69"/>
                <a:gd name="T86" fmla="*/ 39 w 69"/>
                <a:gd name="T87" fmla="*/ 35 h 69"/>
                <a:gd name="T88" fmla="*/ 41 w 69"/>
                <a:gd name="T89" fmla="*/ 33 h 69"/>
                <a:gd name="T90" fmla="*/ 42 w 69"/>
                <a:gd name="T91" fmla="*/ 30 h 69"/>
                <a:gd name="T92" fmla="*/ 42 w 69"/>
                <a:gd name="T93" fmla="*/ 28 h 69"/>
                <a:gd name="T94" fmla="*/ 42 w 69"/>
                <a:gd name="T95" fmla="*/ 24 h 69"/>
                <a:gd name="T96" fmla="*/ 43 w 69"/>
                <a:gd name="T97" fmla="*/ 23 h 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9"/>
                <a:gd name="T148" fmla="*/ 0 h 69"/>
                <a:gd name="T149" fmla="*/ 69 w 69"/>
                <a:gd name="T150" fmla="*/ 69 h 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9" h="69">
                  <a:moveTo>
                    <a:pt x="68" y="34"/>
                  </a:move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6" y="25"/>
                  </a:lnTo>
                  <a:lnTo>
                    <a:pt x="66" y="24"/>
                  </a:lnTo>
                  <a:lnTo>
                    <a:pt x="65" y="21"/>
                  </a:lnTo>
                  <a:lnTo>
                    <a:pt x="65" y="19"/>
                  </a:lnTo>
                  <a:lnTo>
                    <a:pt x="63" y="17"/>
                  </a:lnTo>
                  <a:lnTo>
                    <a:pt x="62" y="16"/>
                  </a:lnTo>
                  <a:lnTo>
                    <a:pt x="60" y="14"/>
                  </a:lnTo>
                  <a:lnTo>
                    <a:pt x="59" y="12"/>
                  </a:lnTo>
                  <a:lnTo>
                    <a:pt x="57" y="10"/>
                  </a:lnTo>
                  <a:lnTo>
                    <a:pt x="56" y="8"/>
                  </a:lnTo>
                  <a:lnTo>
                    <a:pt x="55" y="8"/>
                  </a:lnTo>
                  <a:lnTo>
                    <a:pt x="52" y="7"/>
                  </a:lnTo>
                  <a:lnTo>
                    <a:pt x="51" y="5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5" y="3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4" y="2"/>
                  </a:lnTo>
                  <a:lnTo>
                    <a:pt x="22" y="3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5"/>
                  </a:lnTo>
                  <a:lnTo>
                    <a:pt x="14" y="7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1" y="45"/>
                  </a:lnTo>
                  <a:lnTo>
                    <a:pt x="2" y="47"/>
                  </a:lnTo>
                  <a:lnTo>
                    <a:pt x="3" y="50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6" y="54"/>
                  </a:lnTo>
                  <a:lnTo>
                    <a:pt x="8" y="57"/>
                  </a:lnTo>
                  <a:lnTo>
                    <a:pt x="9" y="59"/>
                  </a:lnTo>
                  <a:lnTo>
                    <a:pt x="11" y="60"/>
                  </a:lnTo>
                  <a:lnTo>
                    <a:pt x="13" y="61"/>
                  </a:lnTo>
                  <a:lnTo>
                    <a:pt x="14" y="63"/>
                  </a:lnTo>
                  <a:lnTo>
                    <a:pt x="16" y="63"/>
                  </a:lnTo>
                  <a:lnTo>
                    <a:pt x="18" y="65"/>
                  </a:lnTo>
                  <a:lnTo>
                    <a:pt x="20" y="66"/>
                  </a:lnTo>
                  <a:lnTo>
                    <a:pt x="22" y="67"/>
                  </a:lnTo>
                  <a:lnTo>
                    <a:pt x="24" y="68"/>
                  </a:lnTo>
                  <a:lnTo>
                    <a:pt x="26" y="68"/>
                  </a:lnTo>
                  <a:lnTo>
                    <a:pt x="29" y="68"/>
                  </a:lnTo>
                  <a:lnTo>
                    <a:pt x="31" y="68"/>
                  </a:lnTo>
                  <a:lnTo>
                    <a:pt x="34" y="68"/>
                  </a:lnTo>
                  <a:lnTo>
                    <a:pt x="35" y="68"/>
                  </a:lnTo>
                  <a:lnTo>
                    <a:pt x="38" y="68"/>
                  </a:lnTo>
                  <a:lnTo>
                    <a:pt x="40" y="68"/>
                  </a:lnTo>
                  <a:lnTo>
                    <a:pt x="43" y="68"/>
                  </a:lnTo>
                  <a:lnTo>
                    <a:pt x="45" y="67"/>
                  </a:lnTo>
                  <a:lnTo>
                    <a:pt x="47" y="66"/>
                  </a:lnTo>
                  <a:lnTo>
                    <a:pt x="48" y="65"/>
                  </a:lnTo>
                  <a:lnTo>
                    <a:pt x="51" y="63"/>
                  </a:lnTo>
                  <a:lnTo>
                    <a:pt x="52" y="63"/>
                  </a:lnTo>
                  <a:lnTo>
                    <a:pt x="55" y="61"/>
                  </a:lnTo>
                  <a:lnTo>
                    <a:pt x="56" y="60"/>
                  </a:lnTo>
                  <a:lnTo>
                    <a:pt x="57" y="59"/>
                  </a:lnTo>
                  <a:lnTo>
                    <a:pt x="59" y="57"/>
                  </a:lnTo>
                  <a:lnTo>
                    <a:pt x="60" y="54"/>
                  </a:lnTo>
                  <a:lnTo>
                    <a:pt x="62" y="53"/>
                  </a:lnTo>
                  <a:lnTo>
                    <a:pt x="63" y="51"/>
                  </a:lnTo>
                  <a:lnTo>
                    <a:pt x="65" y="50"/>
                  </a:lnTo>
                  <a:lnTo>
                    <a:pt x="65" y="47"/>
                  </a:lnTo>
                  <a:lnTo>
                    <a:pt x="66" y="45"/>
                  </a:lnTo>
                  <a:lnTo>
                    <a:pt x="66" y="43"/>
                  </a:lnTo>
                  <a:lnTo>
                    <a:pt x="67" y="42"/>
                  </a:lnTo>
                  <a:lnTo>
                    <a:pt x="67" y="39"/>
                  </a:lnTo>
                  <a:lnTo>
                    <a:pt x="67" y="37"/>
                  </a:lnTo>
                  <a:lnTo>
                    <a:pt x="67" y="34"/>
                  </a:lnTo>
                  <a:lnTo>
                    <a:pt x="68" y="34"/>
                  </a:lnTo>
                </a:path>
              </a:pathLst>
            </a:custGeom>
            <a:solidFill>
              <a:srgbClr val="A9A9A9"/>
            </a:solidFill>
            <a:ln w="12700" cap="rnd" cmpd="sng">
              <a:solidFill>
                <a:srgbClr val="A9A9A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1" name="Freeform 93"/>
            <p:cNvSpPr>
              <a:spLocks/>
            </p:cNvSpPr>
            <p:nvPr/>
          </p:nvSpPr>
          <p:spPr bwMode="auto">
            <a:xfrm>
              <a:off x="1800" y="1845"/>
              <a:ext cx="50" cy="50"/>
            </a:xfrm>
            <a:custGeom>
              <a:avLst/>
              <a:gdLst>
                <a:gd name="T0" fmla="*/ 39 w 63"/>
                <a:gd name="T1" fmla="*/ 19 h 62"/>
                <a:gd name="T2" fmla="*/ 39 w 63"/>
                <a:gd name="T3" fmla="*/ 15 h 62"/>
                <a:gd name="T4" fmla="*/ 38 w 63"/>
                <a:gd name="T5" fmla="*/ 14 h 62"/>
                <a:gd name="T6" fmla="*/ 38 w 63"/>
                <a:gd name="T7" fmla="*/ 11 h 62"/>
                <a:gd name="T8" fmla="*/ 36 w 63"/>
                <a:gd name="T9" fmla="*/ 9 h 62"/>
                <a:gd name="T10" fmla="*/ 35 w 63"/>
                <a:gd name="T11" fmla="*/ 6 h 62"/>
                <a:gd name="T12" fmla="*/ 33 w 63"/>
                <a:gd name="T13" fmla="*/ 5 h 62"/>
                <a:gd name="T14" fmla="*/ 30 w 63"/>
                <a:gd name="T15" fmla="*/ 3 h 62"/>
                <a:gd name="T16" fmla="*/ 29 w 63"/>
                <a:gd name="T17" fmla="*/ 2 h 62"/>
                <a:gd name="T18" fmla="*/ 26 w 63"/>
                <a:gd name="T19" fmla="*/ 2 h 62"/>
                <a:gd name="T20" fmla="*/ 23 w 63"/>
                <a:gd name="T21" fmla="*/ 0 h 62"/>
                <a:gd name="T22" fmla="*/ 21 w 63"/>
                <a:gd name="T23" fmla="*/ 0 h 62"/>
                <a:gd name="T24" fmla="*/ 19 w 63"/>
                <a:gd name="T25" fmla="*/ 0 h 62"/>
                <a:gd name="T26" fmla="*/ 16 w 63"/>
                <a:gd name="T27" fmla="*/ 0 h 62"/>
                <a:gd name="T28" fmla="*/ 13 w 63"/>
                <a:gd name="T29" fmla="*/ 2 h 62"/>
                <a:gd name="T30" fmla="*/ 11 w 63"/>
                <a:gd name="T31" fmla="*/ 2 h 62"/>
                <a:gd name="T32" fmla="*/ 8 w 63"/>
                <a:gd name="T33" fmla="*/ 3 h 62"/>
                <a:gd name="T34" fmla="*/ 6 w 63"/>
                <a:gd name="T35" fmla="*/ 5 h 62"/>
                <a:gd name="T36" fmla="*/ 5 w 63"/>
                <a:gd name="T37" fmla="*/ 6 h 62"/>
                <a:gd name="T38" fmla="*/ 3 w 63"/>
                <a:gd name="T39" fmla="*/ 9 h 62"/>
                <a:gd name="T40" fmla="*/ 2 w 63"/>
                <a:gd name="T41" fmla="*/ 11 h 62"/>
                <a:gd name="T42" fmla="*/ 1 w 63"/>
                <a:gd name="T43" fmla="*/ 14 h 62"/>
                <a:gd name="T44" fmla="*/ 0 w 63"/>
                <a:gd name="T45" fmla="*/ 15 h 62"/>
                <a:gd name="T46" fmla="*/ 0 w 63"/>
                <a:gd name="T47" fmla="*/ 19 h 62"/>
                <a:gd name="T48" fmla="*/ 0 w 63"/>
                <a:gd name="T49" fmla="*/ 23 h 62"/>
                <a:gd name="T50" fmla="*/ 0 w 63"/>
                <a:gd name="T51" fmla="*/ 25 h 62"/>
                <a:gd name="T52" fmla="*/ 2 w 63"/>
                <a:gd name="T53" fmla="*/ 28 h 62"/>
                <a:gd name="T54" fmla="*/ 2 w 63"/>
                <a:gd name="T55" fmla="*/ 31 h 62"/>
                <a:gd name="T56" fmla="*/ 4 w 63"/>
                <a:gd name="T57" fmla="*/ 32 h 62"/>
                <a:gd name="T58" fmla="*/ 6 w 63"/>
                <a:gd name="T59" fmla="*/ 34 h 62"/>
                <a:gd name="T60" fmla="*/ 8 w 63"/>
                <a:gd name="T61" fmla="*/ 36 h 62"/>
                <a:gd name="T62" fmla="*/ 10 w 63"/>
                <a:gd name="T63" fmla="*/ 38 h 62"/>
                <a:gd name="T64" fmla="*/ 12 w 63"/>
                <a:gd name="T65" fmla="*/ 39 h 62"/>
                <a:gd name="T66" fmla="*/ 13 w 63"/>
                <a:gd name="T67" fmla="*/ 40 h 62"/>
                <a:gd name="T68" fmla="*/ 17 w 63"/>
                <a:gd name="T69" fmla="*/ 40 h 62"/>
                <a:gd name="T70" fmla="*/ 20 w 63"/>
                <a:gd name="T71" fmla="*/ 40 h 62"/>
                <a:gd name="T72" fmla="*/ 22 w 63"/>
                <a:gd name="T73" fmla="*/ 40 h 62"/>
                <a:gd name="T74" fmla="*/ 25 w 63"/>
                <a:gd name="T75" fmla="*/ 40 h 62"/>
                <a:gd name="T76" fmla="*/ 27 w 63"/>
                <a:gd name="T77" fmla="*/ 39 h 62"/>
                <a:gd name="T78" fmla="*/ 29 w 63"/>
                <a:gd name="T79" fmla="*/ 38 h 62"/>
                <a:gd name="T80" fmla="*/ 32 w 63"/>
                <a:gd name="T81" fmla="*/ 36 h 62"/>
                <a:gd name="T82" fmla="*/ 33 w 63"/>
                <a:gd name="T83" fmla="*/ 34 h 62"/>
                <a:gd name="T84" fmla="*/ 35 w 63"/>
                <a:gd name="T85" fmla="*/ 32 h 62"/>
                <a:gd name="T86" fmla="*/ 37 w 63"/>
                <a:gd name="T87" fmla="*/ 30 h 62"/>
                <a:gd name="T88" fmla="*/ 38 w 63"/>
                <a:gd name="T89" fmla="*/ 28 h 62"/>
                <a:gd name="T90" fmla="*/ 38 w 63"/>
                <a:gd name="T91" fmla="*/ 25 h 62"/>
                <a:gd name="T92" fmla="*/ 39 w 63"/>
                <a:gd name="T93" fmla="*/ 23 h 62"/>
                <a:gd name="T94" fmla="*/ 39 w 63"/>
                <a:gd name="T95" fmla="*/ 20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"/>
                <a:gd name="T145" fmla="*/ 0 h 62"/>
                <a:gd name="T146" fmla="*/ 63 w 63"/>
                <a:gd name="T147" fmla="*/ 62 h 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" h="62">
                  <a:moveTo>
                    <a:pt x="62" y="31"/>
                  </a:moveTo>
                  <a:lnTo>
                    <a:pt x="62" y="29"/>
                  </a:lnTo>
                  <a:lnTo>
                    <a:pt x="62" y="27"/>
                  </a:lnTo>
                  <a:lnTo>
                    <a:pt x="62" y="24"/>
                  </a:lnTo>
                  <a:lnTo>
                    <a:pt x="61" y="23"/>
                  </a:lnTo>
                  <a:lnTo>
                    <a:pt x="61" y="21"/>
                  </a:lnTo>
                  <a:lnTo>
                    <a:pt x="61" y="19"/>
                  </a:lnTo>
                  <a:lnTo>
                    <a:pt x="60" y="17"/>
                  </a:lnTo>
                  <a:lnTo>
                    <a:pt x="58" y="15"/>
                  </a:lnTo>
                  <a:lnTo>
                    <a:pt x="57" y="14"/>
                  </a:lnTo>
                  <a:lnTo>
                    <a:pt x="56" y="12"/>
                  </a:lnTo>
                  <a:lnTo>
                    <a:pt x="55" y="10"/>
                  </a:lnTo>
                  <a:lnTo>
                    <a:pt x="53" y="9"/>
                  </a:lnTo>
                  <a:lnTo>
                    <a:pt x="52" y="7"/>
                  </a:lnTo>
                  <a:lnTo>
                    <a:pt x="51" y="6"/>
                  </a:lnTo>
                  <a:lnTo>
                    <a:pt x="48" y="5"/>
                  </a:lnTo>
                  <a:lnTo>
                    <a:pt x="47" y="4"/>
                  </a:lnTo>
                  <a:lnTo>
                    <a:pt x="45" y="3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39" y="1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2" y="1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8" y="3"/>
                  </a:lnTo>
                  <a:lnTo>
                    <a:pt x="15" y="4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4" y="15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1" y="41"/>
                  </a:lnTo>
                  <a:lnTo>
                    <a:pt x="2" y="43"/>
                  </a:lnTo>
                  <a:lnTo>
                    <a:pt x="3" y="44"/>
                  </a:lnTo>
                  <a:lnTo>
                    <a:pt x="4" y="47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8" y="51"/>
                  </a:lnTo>
                  <a:lnTo>
                    <a:pt x="9" y="52"/>
                  </a:lnTo>
                  <a:lnTo>
                    <a:pt x="10" y="54"/>
                  </a:lnTo>
                  <a:lnTo>
                    <a:pt x="12" y="56"/>
                  </a:lnTo>
                  <a:lnTo>
                    <a:pt x="13" y="57"/>
                  </a:lnTo>
                  <a:lnTo>
                    <a:pt x="15" y="58"/>
                  </a:lnTo>
                  <a:lnTo>
                    <a:pt x="18" y="59"/>
                  </a:lnTo>
                  <a:lnTo>
                    <a:pt x="19" y="59"/>
                  </a:lnTo>
                  <a:lnTo>
                    <a:pt x="21" y="60"/>
                  </a:lnTo>
                  <a:lnTo>
                    <a:pt x="22" y="61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30" y="61"/>
                  </a:lnTo>
                  <a:lnTo>
                    <a:pt x="31" y="61"/>
                  </a:lnTo>
                  <a:lnTo>
                    <a:pt x="33" y="61"/>
                  </a:lnTo>
                  <a:lnTo>
                    <a:pt x="35" y="61"/>
                  </a:lnTo>
                  <a:lnTo>
                    <a:pt x="37" y="61"/>
                  </a:lnTo>
                  <a:lnTo>
                    <a:pt x="39" y="61"/>
                  </a:lnTo>
                  <a:lnTo>
                    <a:pt x="41" y="60"/>
                  </a:lnTo>
                  <a:lnTo>
                    <a:pt x="43" y="59"/>
                  </a:lnTo>
                  <a:lnTo>
                    <a:pt x="45" y="59"/>
                  </a:lnTo>
                  <a:lnTo>
                    <a:pt x="47" y="58"/>
                  </a:lnTo>
                  <a:lnTo>
                    <a:pt x="48" y="57"/>
                  </a:lnTo>
                  <a:lnTo>
                    <a:pt x="51" y="56"/>
                  </a:lnTo>
                  <a:lnTo>
                    <a:pt x="52" y="54"/>
                  </a:lnTo>
                  <a:lnTo>
                    <a:pt x="53" y="52"/>
                  </a:lnTo>
                  <a:lnTo>
                    <a:pt x="55" y="51"/>
                  </a:lnTo>
                  <a:lnTo>
                    <a:pt x="56" y="50"/>
                  </a:lnTo>
                  <a:lnTo>
                    <a:pt x="57" y="49"/>
                  </a:lnTo>
                  <a:lnTo>
                    <a:pt x="58" y="46"/>
                  </a:lnTo>
                  <a:lnTo>
                    <a:pt x="60" y="44"/>
                  </a:lnTo>
                  <a:lnTo>
                    <a:pt x="61" y="43"/>
                  </a:lnTo>
                  <a:lnTo>
                    <a:pt x="61" y="41"/>
                  </a:lnTo>
                  <a:lnTo>
                    <a:pt x="61" y="39"/>
                  </a:lnTo>
                  <a:lnTo>
                    <a:pt x="62" y="37"/>
                  </a:lnTo>
                  <a:lnTo>
                    <a:pt x="62" y="35"/>
                  </a:lnTo>
                  <a:lnTo>
                    <a:pt x="62" y="32"/>
                  </a:lnTo>
                  <a:lnTo>
                    <a:pt x="62" y="31"/>
                  </a:lnTo>
                </a:path>
              </a:pathLst>
            </a:custGeom>
            <a:solidFill>
              <a:srgbClr val="ADADAD"/>
            </a:solidFill>
            <a:ln w="12700" cap="rnd" cmpd="sng">
              <a:solidFill>
                <a:srgbClr val="ADADA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2" name="Freeform 94"/>
            <p:cNvSpPr>
              <a:spLocks/>
            </p:cNvSpPr>
            <p:nvPr/>
          </p:nvSpPr>
          <p:spPr bwMode="auto">
            <a:xfrm>
              <a:off x="1803" y="1846"/>
              <a:ext cx="47" cy="46"/>
            </a:xfrm>
            <a:custGeom>
              <a:avLst/>
              <a:gdLst>
                <a:gd name="T0" fmla="*/ 36 w 58"/>
                <a:gd name="T1" fmla="*/ 17 h 57"/>
                <a:gd name="T2" fmla="*/ 36 w 58"/>
                <a:gd name="T3" fmla="*/ 15 h 57"/>
                <a:gd name="T4" fmla="*/ 36 w 58"/>
                <a:gd name="T5" fmla="*/ 12 h 57"/>
                <a:gd name="T6" fmla="*/ 36 w 58"/>
                <a:gd name="T7" fmla="*/ 10 h 57"/>
                <a:gd name="T8" fmla="*/ 33 w 58"/>
                <a:gd name="T9" fmla="*/ 8 h 57"/>
                <a:gd name="T10" fmla="*/ 32 w 58"/>
                <a:gd name="T11" fmla="*/ 6 h 57"/>
                <a:gd name="T12" fmla="*/ 31 w 58"/>
                <a:gd name="T13" fmla="*/ 5 h 57"/>
                <a:gd name="T14" fmla="*/ 29 w 58"/>
                <a:gd name="T15" fmla="*/ 3 h 57"/>
                <a:gd name="T16" fmla="*/ 26 w 58"/>
                <a:gd name="T17" fmla="*/ 2 h 57"/>
                <a:gd name="T18" fmla="*/ 24 w 58"/>
                <a:gd name="T19" fmla="*/ 1 h 57"/>
                <a:gd name="T20" fmla="*/ 23 w 58"/>
                <a:gd name="T21" fmla="*/ 1 h 57"/>
                <a:gd name="T22" fmla="*/ 19 w 58"/>
                <a:gd name="T23" fmla="*/ 0 h 57"/>
                <a:gd name="T24" fmla="*/ 17 w 58"/>
                <a:gd name="T25" fmla="*/ 0 h 57"/>
                <a:gd name="T26" fmla="*/ 15 w 58"/>
                <a:gd name="T27" fmla="*/ 1 h 57"/>
                <a:gd name="T28" fmla="*/ 12 w 58"/>
                <a:gd name="T29" fmla="*/ 1 h 57"/>
                <a:gd name="T30" fmla="*/ 10 w 58"/>
                <a:gd name="T31" fmla="*/ 2 h 57"/>
                <a:gd name="T32" fmla="*/ 8 w 58"/>
                <a:gd name="T33" fmla="*/ 3 h 57"/>
                <a:gd name="T34" fmla="*/ 5 w 58"/>
                <a:gd name="T35" fmla="*/ 5 h 57"/>
                <a:gd name="T36" fmla="*/ 4 w 58"/>
                <a:gd name="T37" fmla="*/ 6 h 57"/>
                <a:gd name="T38" fmla="*/ 2 w 58"/>
                <a:gd name="T39" fmla="*/ 8 h 57"/>
                <a:gd name="T40" fmla="*/ 1 w 58"/>
                <a:gd name="T41" fmla="*/ 12 h 57"/>
                <a:gd name="T42" fmla="*/ 0 w 58"/>
                <a:gd name="T43" fmla="*/ 14 h 57"/>
                <a:gd name="T44" fmla="*/ 0 w 58"/>
                <a:gd name="T45" fmla="*/ 15 h 57"/>
                <a:gd name="T46" fmla="*/ 0 w 58"/>
                <a:gd name="T47" fmla="*/ 19 h 57"/>
                <a:gd name="T48" fmla="*/ 0 w 58"/>
                <a:gd name="T49" fmla="*/ 22 h 57"/>
                <a:gd name="T50" fmla="*/ 1 w 58"/>
                <a:gd name="T51" fmla="*/ 24 h 57"/>
                <a:gd name="T52" fmla="*/ 2 w 58"/>
                <a:gd name="T53" fmla="*/ 26 h 57"/>
                <a:gd name="T54" fmla="*/ 2 w 58"/>
                <a:gd name="T55" fmla="*/ 28 h 57"/>
                <a:gd name="T56" fmla="*/ 4 w 58"/>
                <a:gd name="T57" fmla="*/ 31 h 57"/>
                <a:gd name="T58" fmla="*/ 5 w 58"/>
                <a:gd name="T59" fmla="*/ 32 h 57"/>
                <a:gd name="T60" fmla="*/ 8 w 58"/>
                <a:gd name="T61" fmla="*/ 33 h 57"/>
                <a:gd name="T62" fmla="*/ 10 w 58"/>
                <a:gd name="T63" fmla="*/ 35 h 57"/>
                <a:gd name="T64" fmla="*/ 12 w 58"/>
                <a:gd name="T65" fmla="*/ 36 h 57"/>
                <a:gd name="T66" fmla="*/ 15 w 58"/>
                <a:gd name="T67" fmla="*/ 36 h 57"/>
                <a:gd name="T68" fmla="*/ 17 w 58"/>
                <a:gd name="T69" fmla="*/ 36 h 57"/>
                <a:gd name="T70" fmla="*/ 19 w 58"/>
                <a:gd name="T71" fmla="*/ 36 h 57"/>
                <a:gd name="T72" fmla="*/ 23 w 58"/>
                <a:gd name="T73" fmla="*/ 36 h 57"/>
                <a:gd name="T74" fmla="*/ 24 w 58"/>
                <a:gd name="T75" fmla="*/ 36 h 57"/>
                <a:gd name="T76" fmla="*/ 26 w 58"/>
                <a:gd name="T77" fmla="*/ 35 h 57"/>
                <a:gd name="T78" fmla="*/ 29 w 58"/>
                <a:gd name="T79" fmla="*/ 33 h 57"/>
                <a:gd name="T80" fmla="*/ 31 w 58"/>
                <a:gd name="T81" fmla="*/ 32 h 57"/>
                <a:gd name="T82" fmla="*/ 32 w 58"/>
                <a:gd name="T83" fmla="*/ 31 h 57"/>
                <a:gd name="T84" fmla="*/ 33 w 58"/>
                <a:gd name="T85" fmla="*/ 28 h 57"/>
                <a:gd name="T86" fmla="*/ 36 w 58"/>
                <a:gd name="T87" fmla="*/ 26 h 57"/>
                <a:gd name="T88" fmla="*/ 36 w 58"/>
                <a:gd name="T89" fmla="*/ 24 h 57"/>
                <a:gd name="T90" fmla="*/ 36 w 58"/>
                <a:gd name="T91" fmla="*/ 22 h 57"/>
                <a:gd name="T92" fmla="*/ 36 w 58"/>
                <a:gd name="T93" fmla="*/ 19 h 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8"/>
                <a:gd name="T142" fmla="*/ 0 h 57"/>
                <a:gd name="T143" fmla="*/ 58 w 58"/>
                <a:gd name="T144" fmla="*/ 57 h 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8" h="57">
                  <a:moveTo>
                    <a:pt x="57" y="28"/>
                  </a:moveTo>
                  <a:lnTo>
                    <a:pt x="56" y="26"/>
                  </a:lnTo>
                  <a:lnTo>
                    <a:pt x="56" y="24"/>
                  </a:lnTo>
                  <a:lnTo>
                    <a:pt x="56" y="22"/>
                  </a:lnTo>
                  <a:lnTo>
                    <a:pt x="56" y="21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4" y="15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51" y="11"/>
                  </a:lnTo>
                  <a:lnTo>
                    <a:pt x="49" y="9"/>
                  </a:lnTo>
                  <a:lnTo>
                    <a:pt x="47" y="8"/>
                  </a:lnTo>
                  <a:lnTo>
                    <a:pt x="47" y="7"/>
                  </a:lnTo>
                  <a:lnTo>
                    <a:pt x="46" y="5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0" y="3"/>
                  </a:lnTo>
                  <a:lnTo>
                    <a:pt x="38" y="2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18" y="1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6" y="9"/>
                  </a:lnTo>
                  <a:lnTo>
                    <a:pt x="5" y="11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1" y="39"/>
                  </a:lnTo>
                  <a:lnTo>
                    <a:pt x="2" y="40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5" y="45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10" y="50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5" y="53"/>
                  </a:lnTo>
                  <a:lnTo>
                    <a:pt x="17" y="54"/>
                  </a:lnTo>
                  <a:lnTo>
                    <a:pt x="18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5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30" y="56"/>
                  </a:lnTo>
                  <a:lnTo>
                    <a:pt x="31" y="56"/>
                  </a:lnTo>
                  <a:lnTo>
                    <a:pt x="34" y="56"/>
                  </a:lnTo>
                  <a:lnTo>
                    <a:pt x="35" y="56"/>
                  </a:lnTo>
                  <a:lnTo>
                    <a:pt x="37" y="55"/>
                  </a:lnTo>
                  <a:lnTo>
                    <a:pt x="38" y="54"/>
                  </a:lnTo>
                  <a:lnTo>
                    <a:pt x="40" y="53"/>
                  </a:lnTo>
                  <a:lnTo>
                    <a:pt x="42" y="52"/>
                  </a:lnTo>
                  <a:lnTo>
                    <a:pt x="44" y="51"/>
                  </a:lnTo>
                  <a:lnTo>
                    <a:pt x="46" y="50"/>
                  </a:lnTo>
                  <a:lnTo>
                    <a:pt x="47" y="49"/>
                  </a:lnTo>
                  <a:lnTo>
                    <a:pt x="47" y="48"/>
                  </a:lnTo>
                  <a:lnTo>
                    <a:pt x="49" y="47"/>
                  </a:lnTo>
                  <a:lnTo>
                    <a:pt x="51" y="45"/>
                  </a:lnTo>
                  <a:lnTo>
                    <a:pt x="51" y="43"/>
                  </a:lnTo>
                  <a:lnTo>
                    <a:pt x="52" y="42"/>
                  </a:lnTo>
                  <a:lnTo>
                    <a:pt x="54" y="40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1"/>
                  </a:lnTo>
                  <a:lnTo>
                    <a:pt x="56" y="28"/>
                  </a:lnTo>
                  <a:lnTo>
                    <a:pt x="57" y="28"/>
                  </a:lnTo>
                </a:path>
              </a:pathLst>
            </a:custGeom>
            <a:solidFill>
              <a:srgbClr val="B1B1B1"/>
            </a:solidFill>
            <a:ln w="12700" cap="rnd" cmpd="sng">
              <a:solidFill>
                <a:srgbClr val="B1B1B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3" name="Freeform 95"/>
            <p:cNvSpPr>
              <a:spLocks/>
            </p:cNvSpPr>
            <p:nvPr/>
          </p:nvSpPr>
          <p:spPr bwMode="auto">
            <a:xfrm>
              <a:off x="1807" y="1848"/>
              <a:ext cx="41" cy="41"/>
            </a:xfrm>
            <a:custGeom>
              <a:avLst/>
              <a:gdLst>
                <a:gd name="T0" fmla="*/ 32 w 52"/>
                <a:gd name="T1" fmla="*/ 15 h 51"/>
                <a:gd name="T2" fmla="*/ 31 w 52"/>
                <a:gd name="T3" fmla="*/ 13 h 51"/>
                <a:gd name="T4" fmla="*/ 31 w 52"/>
                <a:gd name="T5" fmla="*/ 11 h 51"/>
                <a:gd name="T6" fmla="*/ 29 w 52"/>
                <a:gd name="T7" fmla="*/ 9 h 51"/>
                <a:gd name="T8" fmla="*/ 28 w 52"/>
                <a:gd name="T9" fmla="*/ 7 h 51"/>
                <a:gd name="T10" fmla="*/ 27 w 52"/>
                <a:gd name="T11" fmla="*/ 6 h 51"/>
                <a:gd name="T12" fmla="*/ 26 w 52"/>
                <a:gd name="T13" fmla="*/ 4 h 51"/>
                <a:gd name="T14" fmla="*/ 24 w 52"/>
                <a:gd name="T15" fmla="*/ 2 h 51"/>
                <a:gd name="T16" fmla="*/ 22 w 52"/>
                <a:gd name="T17" fmla="*/ 2 h 51"/>
                <a:gd name="T18" fmla="*/ 21 w 52"/>
                <a:gd name="T19" fmla="*/ 2 h 51"/>
                <a:gd name="T20" fmla="*/ 19 w 52"/>
                <a:gd name="T21" fmla="*/ 1 h 51"/>
                <a:gd name="T22" fmla="*/ 17 w 52"/>
                <a:gd name="T23" fmla="*/ 0 h 51"/>
                <a:gd name="T24" fmla="*/ 13 w 52"/>
                <a:gd name="T25" fmla="*/ 0 h 51"/>
                <a:gd name="T26" fmla="*/ 11 w 52"/>
                <a:gd name="T27" fmla="*/ 1 h 51"/>
                <a:gd name="T28" fmla="*/ 9 w 52"/>
                <a:gd name="T29" fmla="*/ 2 h 51"/>
                <a:gd name="T30" fmla="*/ 7 w 52"/>
                <a:gd name="T31" fmla="*/ 2 h 51"/>
                <a:gd name="T32" fmla="*/ 6 w 52"/>
                <a:gd name="T33" fmla="*/ 3 h 51"/>
                <a:gd name="T34" fmla="*/ 4 w 52"/>
                <a:gd name="T35" fmla="*/ 5 h 51"/>
                <a:gd name="T36" fmla="*/ 2 w 52"/>
                <a:gd name="T37" fmla="*/ 6 h 51"/>
                <a:gd name="T38" fmla="*/ 2 w 52"/>
                <a:gd name="T39" fmla="*/ 8 h 51"/>
                <a:gd name="T40" fmla="*/ 1 w 52"/>
                <a:gd name="T41" fmla="*/ 10 h 51"/>
                <a:gd name="T42" fmla="*/ 0 w 52"/>
                <a:gd name="T43" fmla="*/ 12 h 51"/>
                <a:gd name="T44" fmla="*/ 0 w 52"/>
                <a:gd name="T45" fmla="*/ 14 h 51"/>
                <a:gd name="T46" fmla="*/ 0 w 52"/>
                <a:gd name="T47" fmla="*/ 16 h 51"/>
                <a:gd name="T48" fmla="*/ 0 w 52"/>
                <a:gd name="T49" fmla="*/ 18 h 51"/>
                <a:gd name="T50" fmla="*/ 0 w 52"/>
                <a:gd name="T51" fmla="*/ 21 h 51"/>
                <a:gd name="T52" fmla="*/ 1 w 52"/>
                <a:gd name="T53" fmla="*/ 23 h 51"/>
                <a:gd name="T54" fmla="*/ 2 w 52"/>
                <a:gd name="T55" fmla="*/ 25 h 51"/>
                <a:gd name="T56" fmla="*/ 2 w 52"/>
                <a:gd name="T57" fmla="*/ 27 h 51"/>
                <a:gd name="T58" fmla="*/ 4 w 52"/>
                <a:gd name="T59" fmla="*/ 28 h 51"/>
                <a:gd name="T60" fmla="*/ 6 w 52"/>
                <a:gd name="T61" fmla="*/ 30 h 51"/>
                <a:gd name="T62" fmla="*/ 8 w 52"/>
                <a:gd name="T63" fmla="*/ 31 h 51"/>
                <a:gd name="T64" fmla="*/ 10 w 52"/>
                <a:gd name="T65" fmla="*/ 31 h 51"/>
                <a:gd name="T66" fmla="*/ 13 w 52"/>
                <a:gd name="T67" fmla="*/ 32 h 51"/>
                <a:gd name="T68" fmla="*/ 16 w 52"/>
                <a:gd name="T69" fmla="*/ 32 h 51"/>
                <a:gd name="T70" fmla="*/ 17 w 52"/>
                <a:gd name="T71" fmla="*/ 32 h 51"/>
                <a:gd name="T72" fmla="*/ 19 w 52"/>
                <a:gd name="T73" fmla="*/ 31 h 51"/>
                <a:gd name="T74" fmla="*/ 21 w 52"/>
                <a:gd name="T75" fmla="*/ 31 h 51"/>
                <a:gd name="T76" fmla="*/ 24 w 52"/>
                <a:gd name="T77" fmla="*/ 31 h 51"/>
                <a:gd name="T78" fmla="*/ 25 w 52"/>
                <a:gd name="T79" fmla="*/ 30 h 51"/>
                <a:gd name="T80" fmla="*/ 27 w 52"/>
                <a:gd name="T81" fmla="*/ 28 h 51"/>
                <a:gd name="T82" fmla="*/ 28 w 52"/>
                <a:gd name="T83" fmla="*/ 27 h 51"/>
                <a:gd name="T84" fmla="*/ 29 w 52"/>
                <a:gd name="T85" fmla="*/ 25 h 51"/>
                <a:gd name="T86" fmla="*/ 30 w 52"/>
                <a:gd name="T87" fmla="*/ 23 h 51"/>
                <a:gd name="T88" fmla="*/ 31 w 52"/>
                <a:gd name="T89" fmla="*/ 21 h 51"/>
                <a:gd name="T90" fmla="*/ 31 w 52"/>
                <a:gd name="T91" fmla="*/ 18 h 51"/>
                <a:gd name="T92" fmla="*/ 32 w 52"/>
                <a:gd name="T93" fmla="*/ 16 h 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"/>
                <a:gd name="T142" fmla="*/ 0 h 51"/>
                <a:gd name="T143" fmla="*/ 52 w 52"/>
                <a:gd name="T144" fmla="*/ 51 h 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" h="51">
                  <a:moveTo>
                    <a:pt x="51" y="25"/>
                  </a:moveTo>
                  <a:lnTo>
                    <a:pt x="51" y="24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19"/>
                  </a:lnTo>
                  <a:lnTo>
                    <a:pt x="49" y="17"/>
                  </a:lnTo>
                  <a:lnTo>
                    <a:pt x="48" y="16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6" y="11"/>
                  </a:lnTo>
                  <a:lnTo>
                    <a:pt x="45" y="10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9" y="4"/>
                  </a:lnTo>
                  <a:lnTo>
                    <a:pt x="38" y="3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2" y="12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3" y="39"/>
                  </a:lnTo>
                  <a:lnTo>
                    <a:pt x="4" y="41"/>
                  </a:lnTo>
                  <a:lnTo>
                    <a:pt x="5" y="42"/>
                  </a:lnTo>
                  <a:lnTo>
                    <a:pt x="6" y="43"/>
                  </a:lnTo>
                  <a:lnTo>
                    <a:pt x="8" y="45"/>
                  </a:lnTo>
                  <a:lnTo>
                    <a:pt x="9" y="46"/>
                  </a:lnTo>
                  <a:lnTo>
                    <a:pt x="11" y="47"/>
                  </a:lnTo>
                  <a:lnTo>
                    <a:pt x="13" y="48"/>
                  </a:lnTo>
                  <a:lnTo>
                    <a:pt x="14" y="49"/>
                  </a:lnTo>
                  <a:lnTo>
                    <a:pt x="17" y="49"/>
                  </a:lnTo>
                  <a:lnTo>
                    <a:pt x="18" y="49"/>
                  </a:lnTo>
                  <a:lnTo>
                    <a:pt x="20" y="50"/>
                  </a:lnTo>
                  <a:lnTo>
                    <a:pt x="22" y="50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30" y="50"/>
                  </a:lnTo>
                  <a:lnTo>
                    <a:pt x="31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6" y="48"/>
                  </a:lnTo>
                  <a:lnTo>
                    <a:pt x="38" y="47"/>
                  </a:lnTo>
                  <a:lnTo>
                    <a:pt x="39" y="47"/>
                  </a:lnTo>
                  <a:lnTo>
                    <a:pt x="40" y="46"/>
                  </a:lnTo>
                  <a:lnTo>
                    <a:pt x="42" y="45"/>
                  </a:lnTo>
                  <a:lnTo>
                    <a:pt x="43" y="43"/>
                  </a:lnTo>
                  <a:lnTo>
                    <a:pt x="43" y="42"/>
                  </a:lnTo>
                  <a:lnTo>
                    <a:pt x="45" y="41"/>
                  </a:lnTo>
                  <a:lnTo>
                    <a:pt x="46" y="39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8" y="35"/>
                  </a:lnTo>
                  <a:lnTo>
                    <a:pt x="49" y="33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1" y="27"/>
                  </a:lnTo>
                  <a:lnTo>
                    <a:pt x="51" y="25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B5B5B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4" name="Freeform 96"/>
            <p:cNvSpPr>
              <a:spLocks/>
            </p:cNvSpPr>
            <p:nvPr/>
          </p:nvSpPr>
          <p:spPr bwMode="auto">
            <a:xfrm>
              <a:off x="1612" y="1975"/>
              <a:ext cx="183" cy="184"/>
            </a:xfrm>
            <a:custGeom>
              <a:avLst/>
              <a:gdLst>
                <a:gd name="T0" fmla="*/ 144 w 230"/>
                <a:gd name="T1" fmla="*/ 69 h 228"/>
                <a:gd name="T2" fmla="*/ 144 w 230"/>
                <a:gd name="T3" fmla="*/ 60 h 228"/>
                <a:gd name="T4" fmla="*/ 141 w 230"/>
                <a:gd name="T5" fmla="*/ 51 h 228"/>
                <a:gd name="T6" fmla="*/ 138 w 230"/>
                <a:gd name="T7" fmla="*/ 41 h 228"/>
                <a:gd name="T8" fmla="*/ 133 w 230"/>
                <a:gd name="T9" fmla="*/ 33 h 228"/>
                <a:gd name="T10" fmla="*/ 127 w 230"/>
                <a:gd name="T11" fmla="*/ 25 h 228"/>
                <a:gd name="T12" fmla="*/ 120 w 230"/>
                <a:gd name="T13" fmla="*/ 19 h 228"/>
                <a:gd name="T14" fmla="*/ 113 w 230"/>
                <a:gd name="T15" fmla="*/ 13 h 228"/>
                <a:gd name="T16" fmla="*/ 104 w 230"/>
                <a:gd name="T17" fmla="*/ 8 h 228"/>
                <a:gd name="T18" fmla="*/ 95 w 230"/>
                <a:gd name="T19" fmla="*/ 5 h 228"/>
                <a:gd name="T20" fmla="*/ 87 w 230"/>
                <a:gd name="T21" fmla="*/ 2 h 228"/>
                <a:gd name="T22" fmla="*/ 76 w 230"/>
                <a:gd name="T23" fmla="*/ 1 h 228"/>
                <a:gd name="T24" fmla="*/ 68 w 230"/>
                <a:gd name="T25" fmla="*/ 1 h 228"/>
                <a:gd name="T26" fmla="*/ 58 w 230"/>
                <a:gd name="T27" fmla="*/ 2 h 228"/>
                <a:gd name="T28" fmla="*/ 49 w 230"/>
                <a:gd name="T29" fmla="*/ 5 h 228"/>
                <a:gd name="T30" fmla="*/ 41 w 230"/>
                <a:gd name="T31" fmla="*/ 8 h 228"/>
                <a:gd name="T32" fmla="*/ 33 w 230"/>
                <a:gd name="T33" fmla="*/ 13 h 228"/>
                <a:gd name="T34" fmla="*/ 25 w 230"/>
                <a:gd name="T35" fmla="*/ 19 h 228"/>
                <a:gd name="T36" fmla="*/ 18 w 230"/>
                <a:gd name="T37" fmla="*/ 25 h 228"/>
                <a:gd name="T38" fmla="*/ 12 w 230"/>
                <a:gd name="T39" fmla="*/ 33 h 228"/>
                <a:gd name="T40" fmla="*/ 8 w 230"/>
                <a:gd name="T41" fmla="*/ 41 h 228"/>
                <a:gd name="T42" fmla="*/ 4 w 230"/>
                <a:gd name="T43" fmla="*/ 51 h 228"/>
                <a:gd name="T44" fmla="*/ 2 w 230"/>
                <a:gd name="T45" fmla="*/ 60 h 228"/>
                <a:gd name="T46" fmla="*/ 0 w 230"/>
                <a:gd name="T47" fmla="*/ 69 h 228"/>
                <a:gd name="T48" fmla="*/ 0 w 230"/>
                <a:gd name="T49" fmla="*/ 79 h 228"/>
                <a:gd name="T50" fmla="*/ 2 w 230"/>
                <a:gd name="T51" fmla="*/ 88 h 228"/>
                <a:gd name="T52" fmla="*/ 4 w 230"/>
                <a:gd name="T53" fmla="*/ 98 h 228"/>
                <a:gd name="T54" fmla="*/ 8 w 230"/>
                <a:gd name="T55" fmla="*/ 107 h 228"/>
                <a:gd name="T56" fmla="*/ 12 w 230"/>
                <a:gd name="T57" fmla="*/ 115 h 228"/>
                <a:gd name="T58" fmla="*/ 18 w 230"/>
                <a:gd name="T59" fmla="*/ 123 h 228"/>
                <a:gd name="T60" fmla="*/ 25 w 230"/>
                <a:gd name="T61" fmla="*/ 129 h 228"/>
                <a:gd name="T62" fmla="*/ 33 w 230"/>
                <a:gd name="T63" fmla="*/ 135 h 228"/>
                <a:gd name="T64" fmla="*/ 41 w 230"/>
                <a:gd name="T65" fmla="*/ 140 h 228"/>
                <a:gd name="T66" fmla="*/ 49 w 230"/>
                <a:gd name="T67" fmla="*/ 144 h 228"/>
                <a:gd name="T68" fmla="*/ 58 w 230"/>
                <a:gd name="T69" fmla="*/ 146 h 228"/>
                <a:gd name="T70" fmla="*/ 68 w 230"/>
                <a:gd name="T71" fmla="*/ 147 h 228"/>
                <a:gd name="T72" fmla="*/ 76 w 230"/>
                <a:gd name="T73" fmla="*/ 147 h 228"/>
                <a:gd name="T74" fmla="*/ 87 w 230"/>
                <a:gd name="T75" fmla="*/ 146 h 228"/>
                <a:gd name="T76" fmla="*/ 95 w 230"/>
                <a:gd name="T77" fmla="*/ 144 h 228"/>
                <a:gd name="T78" fmla="*/ 104 w 230"/>
                <a:gd name="T79" fmla="*/ 140 h 228"/>
                <a:gd name="T80" fmla="*/ 113 w 230"/>
                <a:gd name="T81" fmla="*/ 135 h 228"/>
                <a:gd name="T82" fmla="*/ 120 w 230"/>
                <a:gd name="T83" fmla="*/ 129 h 228"/>
                <a:gd name="T84" fmla="*/ 127 w 230"/>
                <a:gd name="T85" fmla="*/ 123 h 228"/>
                <a:gd name="T86" fmla="*/ 133 w 230"/>
                <a:gd name="T87" fmla="*/ 115 h 228"/>
                <a:gd name="T88" fmla="*/ 138 w 230"/>
                <a:gd name="T89" fmla="*/ 107 h 228"/>
                <a:gd name="T90" fmla="*/ 141 w 230"/>
                <a:gd name="T91" fmla="*/ 98 h 228"/>
                <a:gd name="T92" fmla="*/ 144 w 230"/>
                <a:gd name="T93" fmla="*/ 88 h 228"/>
                <a:gd name="T94" fmla="*/ 144 w 230"/>
                <a:gd name="T95" fmla="*/ 79 h 228"/>
                <a:gd name="T96" fmla="*/ 145 w 230"/>
                <a:gd name="T97" fmla="*/ 73 h 2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30"/>
                <a:gd name="T148" fmla="*/ 0 h 228"/>
                <a:gd name="T149" fmla="*/ 230 w 230"/>
                <a:gd name="T150" fmla="*/ 228 h 2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30" h="228">
                  <a:moveTo>
                    <a:pt x="229" y="113"/>
                  </a:moveTo>
                  <a:lnTo>
                    <a:pt x="228" y="106"/>
                  </a:lnTo>
                  <a:lnTo>
                    <a:pt x="228" y="99"/>
                  </a:lnTo>
                  <a:lnTo>
                    <a:pt x="227" y="92"/>
                  </a:lnTo>
                  <a:lnTo>
                    <a:pt x="225" y="84"/>
                  </a:lnTo>
                  <a:lnTo>
                    <a:pt x="223" y="78"/>
                  </a:lnTo>
                  <a:lnTo>
                    <a:pt x="220" y="70"/>
                  </a:lnTo>
                  <a:lnTo>
                    <a:pt x="217" y="63"/>
                  </a:lnTo>
                  <a:lnTo>
                    <a:pt x="214" y="57"/>
                  </a:lnTo>
                  <a:lnTo>
                    <a:pt x="210" y="51"/>
                  </a:lnTo>
                  <a:lnTo>
                    <a:pt x="205" y="45"/>
                  </a:lnTo>
                  <a:lnTo>
                    <a:pt x="201" y="39"/>
                  </a:lnTo>
                  <a:lnTo>
                    <a:pt x="195" y="33"/>
                  </a:lnTo>
                  <a:lnTo>
                    <a:pt x="190" y="28"/>
                  </a:lnTo>
                  <a:lnTo>
                    <a:pt x="184" y="24"/>
                  </a:lnTo>
                  <a:lnTo>
                    <a:pt x="178" y="20"/>
                  </a:lnTo>
                  <a:lnTo>
                    <a:pt x="172" y="16"/>
                  </a:lnTo>
                  <a:lnTo>
                    <a:pt x="165" y="12"/>
                  </a:lnTo>
                  <a:lnTo>
                    <a:pt x="159" y="9"/>
                  </a:lnTo>
                  <a:lnTo>
                    <a:pt x="151" y="7"/>
                  </a:lnTo>
                  <a:lnTo>
                    <a:pt x="144" y="5"/>
                  </a:lnTo>
                  <a:lnTo>
                    <a:pt x="137" y="3"/>
                  </a:lnTo>
                  <a:lnTo>
                    <a:pt x="129" y="2"/>
                  </a:lnTo>
                  <a:lnTo>
                    <a:pt x="121" y="1"/>
                  </a:lnTo>
                  <a:lnTo>
                    <a:pt x="115" y="0"/>
                  </a:lnTo>
                  <a:lnTo>
                    <a:pt x="108" y="1"/>
                  </a:lnTo>
                  <a:lnTo>
                    <a:pt x="99" y="2"/>
                  </a:lnTo>
                  <a:lnTo>
                    <a:pt x="92" y="3"/>
                  </a:lnTo>
                  <a:lnTo>
                    <a:pt x="85" y="5"/>
                  </a:lnTo>
                  <a:lnTo>
                    <a:pt x="78" y="7"/>
                  </a:lnTo>
                  <a:lnTo>
                    <a:pt x="70" y="9"/>
                  </a:lnTo>
                  <a:lnTo>
                    <a:pt x="64" y="12"/>
                  </a:lnTo>
                  <a:lnTo>
                    <a:pt x="57" y="16"/>
                  </a:lnTo>
                  <a:lnTo>
                    <a:pt x="51" y="20"/>
                  </a:lnTo>
                  <a:lnTo>
                    <a:pt x="45" y="24"/>
                  </a:lnTo>
                  <a:lnTo>
                    <a:pt x="39" y="28"/>
                  </a:lnTo>
                  <a:lnTo>
                    <a:pt x="34" y="33"/>
                  </a:lnTo>
                  <a:lnTo>
                    <a:pt x="28" y="39"/>
                  </a:lnTo>
                  <a:lnTo>
                    <a:pt x="24" y="45"/>
                  </a:lnTo>
                  <a:lnTo>
                    <a:pt x="19" y="51"/>
                  </a:lnTo>
                  <a:lnTo>
                    <a:pt x="15" y="58"/>
                  </a:lnTo>
                  <a:lnTo>
                    <a:pt x="12" y="63"/>
                  </a:lnTo>
                  <a:lnTo>
                    <a:pt x="9" y="70"/>
                  </a:lnTo>
                  <a:lnTo>
                    <a:pt x="6" y="78"/>
                  </a:lnTo>
                  <a:lnTo>
                    <a:pt x="4" y="84"/>
                  </a:lnTo>
                  <a:lnTo>
                    <a:pt x="2" y="92"/>
                  </a:lnTo>
                  <a:lnTo>
                    <a:pt x="1" y="99"/>
                  </a:lnTo>
                  <a:lnTo>
                    <a:pt x="0" y="106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1" y="128"/>
                  </a:lnTo>
                  <a:lnTo>
                    <a:pt x="2" y="135"/>
                  </a:lnTo>
                  <a:lnTo>
                    <a:pt x="4" y="142"/>
                  </a:lnTo>
                  <a:lnTo>
                    <a:pt x="6" y="150"/>
                  </a:lnTo>
                  <a:lnTo>
                    <a:pt x="9" y="157"/>
                  </a:lnTo>
                  <a:lnTo>
                    <a:pt x="12" y="164"/>
                  </a:lnTo>
                  <a:lnTo>
                    <a:pt x="15" y="170"/>
                  </a:lnTo>
                  <a:lnTo>
                    <a:pt x="19" y="177"/>
                  </a:lnTo>
                  <a:lnTo>
                    <a:pt x="24" y="182"/>
                  </a:lnTo>
                  <a:lnTo>
                    <a:pt x="28" y="188"/>
                  </a:lnTo>
                  <a:lnTo>
                    <a:pt x="34" y="194"/>
                  </a:lnTo>
                  <a:lnTo>
                    <a:pt x="39" y="198"/>
                  </a:lnTo>
                  <a:lnTo>
                    <a:pt x="45" y="203"/>
                  </a:lnTo>
                  <a:lnTo>
                    <a:pt x="51" y="207"/>
                  </a:lnTo>
                  <a:lnTo>
                    <a:pt x="57" y="211"/>
                  </a:lnTo>
                  <a:lnTo>
                    <a:pt x="64" y="214"/>
                  </a:lnTo>
                  <a:lnTo>
                    <a:pt x="70" y="218"/>
                  </a:lnTo>
                  <a:lnTo>
                    <a:pt x="78" y="220"/>
                  </a:lnTo>
                  <a:lnTo>
                    <a:pt x="85" y="222"/>
                  </a:lnTo>
                  <a:lnTo>
                    <a:pt x="92" y="224"/>
                  </a:lnTo>
                  <a:lnTo>
                    <a:pt x="99" y="225"/>
                  </a:lnTo>
                  <a:lnTo>
                    <a:pt x="108" y="226"/>
                  </a:lnTo>
                  <a:lnTo>
                    <a:pt x="115" y="227"/>
                  </a:lnTo>
                  <a:lnTo>
                    <a:pt x="121" y="226"/>
                  </a:lnTo>
                  <a:lnTo>
                    <a:pt x="129" y="225"/>
                  </a:lnTo>
                  <a:lnTo>
                    <a:pt x="137" y="224"/>
                  </a:lnTo>
                  <a:lnTo>
                    <a:pt x="144" y="222"/>
                  </a:lnTo>
                  <a:lnTo>
                    <a:pt x="151" y="220"/>
                  </a:lnTo>
                  <a:lnTo>
                    <a:pt x="159" y="218"/>
                  </a:lnTo>
                  <a:lnTo>
                    <a:pt x="165" y="214"/>
                  </a:lnTo>
                  <a:lnTo>
                    <a:pt x="172" y="211"/>
                  </a:lnTo>
                  <a:lnTo>
                    <a:pt x="178" y="207"/>
                  </a:lnTo>
                  <a:lnTo>
                    <a:pt x="184" y="203"/>
                  </a:lnTo>
                  <a:lnTo>
                    <a:pt x="190" y="198"/>
                  </a:lnTo>
                  <a:lnTo>
                    <a:pt x="195" y="194"/>
                  </a:lnTo>
                  <a:lnTo>
                    <a:pt x="201" y="188"/>
                  </a:lnTo>
                  <a:lnTo>
                    <a:pt x="205" y="182"/>
                  </a:lnTo>
                  <a:lnTo>
                    <a:pt x="210" y="177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20" y="157"/>
                  </a:lnTo>
                  <a:lnTo>
                    <a:pt x="223" y="150"/>
                  </a:lnTo>
                  <a:lnTo>
                    <a:pt x="225" y="142"/>
                  </a:lnTo>
                  <a:lnTo>
                    <a:pt x="227" y="135"/>
                  </a:lnTo>
                  <a:lnTo>
                    <a:pt x="228" y="128"/>
                  </a:lnTo>
                  <a:lnTo>
                    <a:pt x="228" y="121"/>
                  </a:lnTo>
                  <a:lnTo>
                    <a:pt x="228" y="113"/>
                  </a:lnTo>
                  <a:lnTo>
                    <a:pt x="229" y="113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B5B5B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5" name="Freeform 97"/>
            <p:cNvSpPr>
              <a:spLocks/>
            </p:cNvSpPr>
            <p:nvPr/>
          </p:nvSpPr>
          <p:spPr bwMode="auto">
            <a:xfrm>
              <a:off x="1615" y="1979"/>
              <a:ext cx="178" cy="178"/>
            </a:xfrm>
            <a:custGeom>
              <a:avLst/>
              <a:gdLst>
                <a:gd name="T0" fmla="*/ 140 w 224"/>
                <a:gd name="T1" fmla="*/ 67 h 221"/>
                <a:gd name="T2" fmla="*/ 140 w 224"/>
                <a:gd name="T3" fmla="*/ 58 h 221"/>
                <a:gd name="T4" fmla="*/ 137 w 224"/>
                <a:gd name="T5" fmla="*/ 48 h 221"/>
                <a:gd name="T6" fmla="*/ 134 w 224"/>
                <a:gd name="T7" fmla="*/ 40 h 221"/>
                <a:gd name="T8" fmla="*/ 129 w 224"/>
                <a:gd name="T9" fmla="*/ 31 h 221"/>
                <a:gd name="T10" fmla="*/ 123 w 224"/>
                <a:gd name="T11" fmla="*/ 24 h 221"/>
                <a:gd name="T12" fmla="*/ 117 w 224"/>
                <a:gd name="T13" fmla="*/ 19 h 221"/>
                <a:gd name="T14" fmla="*/ 109 w 224"/>
                <a:gd name="T15" fmla="*/ 12 h 221"/>
                <a:gd name="T16" fmla="*/ 101 w 224"/>
                <a:gd name="T17" fmla="*/ 7 h 221"/>
                <a:gd name="T18" fmla="*/ 93 w 224"/>
                <a:gd name="T19" fmla="*/ 4 h 221"/>
                <a:gd name="T20" fmla="*/ 84 w 224"/>
                <a:gd name="T21" fmla="*/ 2 h 221"/>
                <a:gd name="T22" fmla="*/ 75 w 224"/>
                <a:gd name="T23" fmla="*/ 1 h 221"/>
                <a:gd name="T24" fmla="*/ 66 w 224"/>
                <a:gd name="T25" fmla="*/ 1 h 221"/>
                <a:gd name="T26" fmla="*/ 57 w 224"/>
                <a:gd name="T27" fmla="*/ 2 h 221"/>
                <a:gd name="T28" fmla="*/ 48 w 224"/>
                <a:gd name="T29" fmla="*/ 4 h 221"/>
                <a:gd name="T30" fmla="*/ 38 w 224"/>
                <a:gd name="T31" fmla="*/ 7 h 221"/>
                <a:gd name="T32" fmla="*/ 31 w 224"/>
                <a:gd name="T33" fmla="*/ 12 h 221"/>
                <a:gd name="T34" fmla="*/ 23 w 224"/>
                <a:gd name="T35" fmla="*/ 19 h 221"/>
                <a:gd name="T36" fmla="*/ 17 w 224"/>
                <a:gd name="T37" fmla="*/ 24 h 221"/>
                <a:gd name="T38" fmla="*/ 11 w 224"/>
                <a:gd name="T39" fmla="*/ 31 h 221"/>
                <a:gd name="T40" fmla="*/ 7 w 224"/>
                <a:gd name="T41" fmla="*/ 40 h 221"/>
                <a:gd name="T42" fmla="*/ 3 w 224"/>
                <a:gd name="T43" fmla="*/ 48 h 221"/>
                <a:gd name="T44" fmla="*/ 0 w 224"/>
                <a:gd name="T45" fmla="*/ 58 h 221"/>
                <a:gd name="T46" fmla="*/ 0 w 224"/>
                <a:gd name="T47" fmla="*/ 67 h 221"/>
                <a:gd name="T48" fmla="*/ 0 w 224"/>
                <a:gd name="T49" fmla="*/ 76 h 221"/>
                <a:gd name="T50" fmla="*/ 0 w 224"/>
                <a:gd name="T51" fmla="*/ 85 h 221"/>
                <a:gd name="T52" fmla="*/ 3 w 224"/>
                <a:gd name="T53" fmla="*/ 94 h 221"/>
                <a:gd name="T54" fmla="*/ 7 w 224"/>
                <a:gd name="T55" fmla="*/ 103 h 221"/>
                <a:gd name="T56" fmla="*/ 11 w 224"/>
                <a:gd name="T57" fmla="*/ 112 h 221"/>
                <a:gd name="T58" fmla="*/ 17 w 224"/>
                <a:gd name="T59" fmla="*/ 118 h 221"/>
                <a:gd name="T60" fmla="*/ 23 w 224"/>
                <a:gd name="T61" fmla="*/ 125 h 221"/>
                <a:gd name="T62" fmla="*/ 31 w 224"/>
                <a:gd name="T63" fmla="*/ 130 h 221"/>
                <a:gd name="T64" fmla="*/ 38 w 224"/>
                <a:gd name="T65" fmla="*/ 135 h 221"/>
                <a:gd name="T66" fmla="*/ 48 w 224"/>
                <a:gd name="T67" fmla="*/ 139 h 221"/>
                <a:gd name="T68" fmla="*/ 57 w 224"/>
                <a:gd name="T69" fmla="*/ 142 h 221"/>
                <a:gd name="T70" fmla="*/ 66 w 224"/>
                <a:gd name="T71" fmla="*/ 143 h 221"/>
                <a:gd name="T72" fmla="*/ 75 w 224"/>
                <a:gd name="T73" fmla="*/ 143 h 221"/>
                <a:gd name="T74" fmla="*/ 84 w 224"/>
                <a:gd name="T75" fmla="*/ 142 h 221"/>
                <a:gd name="T76" fmla="*/ 93 w 224"/>
                <a:gd name="T77" fmla="*/ 139 h 221"/>
                <a:gd name="T78" fmla="*/ 101 w 224"/>
                <a:gd name="T79" fmla="*/ 135 h 221"/>
                <a:gd name="T80" fmla="*/ 109 w 224"/>
                <a:gd name="T81" fmla="*/ 130 h 221"/>
                <a:gd name="T82" fmla="*/ 117 w 224"/>
                <a:gd name="T83" fmla="*/ 125 h 221"/>
                <a:gd name="T84" fmla="*/ 123 w 224"/>
                <a:gd name="T85" fmla="*/ 118 h 221"/>
                <a:gd name="T86" fmla="*/ 129 w 224"/>
                <a:gd name="T87" fmla="*/ 112 h 221"/>
                <a:gd name="T88" fmla="*/ 134 w 224"/>
                <a:gd name="T89" fmla="*/ 103 h 221"/>
                <a:gd name="T90" fmla="*/ 137 w 224"/>
                <a:gd name="T91" fmla="*/ 94 h 221"/>
                <a:gd name="T92" fmla="*/ 140 w 224"/>
                <a:gd name="T93" fmla="*/ 85 h 221"/>
                <a:gd name="T94" fmla="*/ 140 w 224"/>
                <a:gd name="T95" fmla="*/ 76 h 221"/>
                <a:gd name="T96" fmla="*/ 141 w 224"/>
                <a:gd name="T97" fmla="*/ 71 h 2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4"/>
                <a:gd name="T148" fmla="*/ 0 h 221"/>
                <a:gd name="T149" fmla="*/ 224 w 224"/>
                <a:gd name="T150" fmla="*/ 221 h 2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4" h="221">
                  <a:moveTo>
                    <a:pt x="223" y="109"/>
                  </a:moveTo>
                  <a:lnTo>
                    <a:pt x="222" y="103"/>
                  </a:lnTo>
                  <a:lnTo>
                    <a:pt x="221" y="96"/>
                  </a:lnTo>
                  <a:lnTo>
                    <a:pt x="221" y="89"/>
                  </a:lnTo>
                  <a:lnTo>
                    <a:pt x="219" y="82"/>
                  </a:lnTo>
                  <a:lnTo>
                    <a:pt x="216" y="74"/>
                  </a:lnTo>
                  <a:lnTo>
                    <a:pt x="214" y="68"/>
                  </a:lnTo>
                  <a:lnTo>
                    <a:pt x="211" y="62"/>
                  </a:lnTo>
                  <a:lnTo>
                    <a:pt x="208" y="55"/>
                  </a:lnTo>
                  <a:lnTo>
                    <a:pt x="204" y="48"/>
                  </a:lnTo>
                  <a:lnTo>
                    <a:pt x="200" y="43"/>
                  </a:lnTo>
                  <a:lnTo>
                    <a:pt x="195" y="37"/>
                  </a:lnTo>
                  <a:lnTo>
                    <a:pt x="189" y="32"/>
                  </a:lnTo>
                  <a:lnTo>
                    <a:pt x="185" y="28"/>
                  </a:lnTo>
                  <a:lnTo>
                    <a:pt x="179" y="23"/>
                  </a:lnTo>
                  <a:lnTo>
                    <a:pt x="173" y="19"/>
                  </a:lnTo>
                  <a:lnTo>
                    <a:pt x="167" y="15"/>
                  </a:lnTo>
                  <a:lnTo>
                    <a:pt x="160" y="11"/>
                  </a:lnTo>
                  <a:lnTo>
                    <a:pt x="154" y="9"/>
                  </a:lnTo>
                  <a:lnTo>
                    <a:pt x="147" y="6"/>
                  </a:lnTo>
                  <a:lnTo>
                    <a:pt x="140" y="4"/>
                  </a:lnTo>
                  <a:lnTo>
                    <a:pt x="133" y="2"/>
                  </a:lnTo>
                  <a:lnTo>
                    <a:pt x="125" y="2"/>
                  </a:lnTo>
                  <a:lnTo>
                    <a:pt x="118" y="1"/>
                  </a:lnTo>
                  <a:lnTo>
                    <a:pt x="112" y="0"/>
                  </a:lnTo>
                  <a:lnTo>
                    <a:pt x="104" y="1"/>
                  </a:lnTo>
                  <a:lnTo>
                    <a:pt x="96" y="2"/>
                  </a:lnTo>
                  <a:lnTo>
                    <a:pt x="90" y="2"/>
                  </a:lnTo>
                  <a:lnTo>
                    <a:pt x="82" y="4"/>
                  </a:lnTo>
                  <a:lnTo>
                    <a:pt x="75" y="6"/>
                  </a:lnTo>
                  <a:lnTo>
                    <a:pt x="68" y="9"/>
                  </a:lnTo>
                  <a:lnTo>
                    <a:pt x="61" y="11"/>
                  </a:lnTo>
                  <a:lnTo>
                    <a:pt x="55" y="15"/>
                  </a:lnTo>
                  <a:lnTo>
                    <a:pt x="49" y="19"/>
                  </a:lnTo>
                  <a:lnTo>
                    <a:pt x="43" y="23"/>
                  </a:lnTo>
                  <a:lnTo>
                    <a:pt x="37" y="28"/>
                  </a:lnTo>
                  <a:lnTo>
                    <a:pt x="32" y="32"/>
                  </a:lnTo>
                  <a:lnTo>
                    <a:pt x="27" y="37"/>
                  </a:lnTo>
                  <a:lnTo>
                    <a:pt x="22" y="43"/>
                  </a:lnTo>
                  <a:lnTo>
                    <a:pt x="18" y="48"/>
                  </a:lnTo>
                  <a:lnTo>
                    <a:pt x="14" y="55"/>
                  </a:lnTo>
                  <a:lnTo>
                    <a:pt x="11" y="62"/>
                  </a:lnTo>
                  <a:lnTo>
                    <a:pt x="8" y="68"/>
                  </a:lnTo>
                  <a:lnTo>
                    <a:pt x="5" y="74"/>
                  </a:lnTo>
                  <a:lnTo>
                    <a:pt x="3" y="82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103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0" y="131"/>
                  </a:lnTo>
                  <a:lnTo>
                    <a:pt x="3" y="138"/>
                  </a:lnTo>
                  <a:lnTo>
                    <a:pt x="5" y="145"/>
                  </a:lnTo>
                  <a:lnTo>
                    <a:pt x="8" y="153"/>
                  </a:lnTo>
                  <a:lnTo>
                    <a:pt x="11" y="159"/>
                  </a:lnTo>
                  <a:lnTo>
                    <a:pt x="14" y="165"/>
                  </a:lnTo>
                  <a:lnTo>
                    <a:pt x="18" y="172"/>
                  </a:lnTo>
                  <a:lnTo>
                    <a:pt x="22" y="177"/>
                  </a:lnTo>
                  <a:lnTo>
                    <a:pt x="27" y="183"/>
                  </a:lnTo>
                  <a:lnTo>
                    <a:pt x="32" y="189"/>
                  </a:lnTo>
                  <a:lnTo>
                    <a:pt x="37" y="193"/>
                  </a:lnTo>
                  <a:lnTo>
                    <a:pt x="43" y="197"/>
                  </a:lnTo>
                  <a:lnTo>
                    <a:pt x="49" y="201"/>
                  </a:lnTo>
                  <a:lnTo>
                    <a:pt x="55" y="206"/>
                  </a:lnTo>
                  <a:lnTo>
                    <a:pt x="61" y="209"/>
                  </a:lnTo>
                  <a:lnTo>
                    <a:pt x="68" y="212"/>
                  </a:lnTo>
                  <a:lnTo>
                    <a:pt x="75" y="214"/>
                  </a:lnTo>
                  <a:lnTo>
                    <a:pt x="82" y="217"/>
                  </a:lnTo>
                  <a:lnTo>
                    <a:pt x="90" y="218"/>
                  </a:lnTo>
                  <a:lnTo>
                    <a:pt x="96" y="219"/>
                  </a:lnTo>
                  <a:lnTo>
                    <a:pt x="104" y="220"/>
                  </a:lnTo>
                  <a:lnTo>
                    <a:pt x="112" y="220"/>
                  </a:lnTo>
                  <a:lnTo>
                    <a:pt x="118" y="220"/>
                  </a:lnTo>
                  <a:lnTo>
                    <a:pt x="125" y="219"/>
                  </a:lnTo>
                  <a:lnTo>
                    <a:pt x="133" y="218"/>
                  </a:lnTo>
                  <a:lnTo>
                    <a:pt x="140" y="217"/>
                  </a:lnTo>
                  <a:lnTo>
                    <a:pt x="147" y="214"/>
                  </a:lnTo>
                  <a:lnTo>
                    <a:pt x="154" y="212"/>
                  </a:lnTo>
                  <a:lnTo>
                    <a:pt x="160" y="209"/>
                  </a:lnTo>
                  <a:lnTo>
                    <a:pt x="167" y="206"/>
                  </a:lnTo>
                  <a:lnTo>
                    <a:pt x="173" y="201"/>
                  </a:lnTo>
                  <a:lnTo>
                    <a:pt x="179" y="197"/>
                  </a:lnTo>
                  <a:lnTo>
                    <a:pt x="185" y="193"/>
                  </a:lnTo>
                  <a:lnTo>
                    <a:pt x="189" y="189"/>
                  </a:lnTo>
                  <a:lnTo>
                    <a:pt x="195" y="183"/>
                  </a:lnTo>
                  <a:lnTo>
                    <a:pt x="200" y="177"/>
                  </a:lnTo>
                  <a:lnTo>
                    <a:pt x="204" y="172"/>
                  </a:lnTo>
                  <a:lnTo>
                    <a:pt x="208" y="164"/>
                  </a:lnTo>
                  <a:lnTo>
                    <a:pt x="211" y="159"/>
                  </a:lnTo>
                  <a:lnTo>
                    <a:pt x="214" y="153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1" y="125"/>
                  </a:lnTo>
                  <a:lnTo>
                    <a:pt x="222" y="117"/>
                  </a:lnTo>
                  <a:lnTo>
                    <a:pt x="222" y="109"/>
                  </a:lnTo>
                  <a:lnTo>
                    <a:pt x="223" y="109"/>
                  </a:lnTo>
                </a:path>
              </a:pathLst>
            </a:custGeom>
            <a:solidFill>
              <a:srgbClr val="A7A7A7"/>
            </a:solidFill>
            <a:ln w="12700" cap="rnd" cmpd="sng">
              <a:solidFill>
                <a:srgbClr val="A7A7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6" name="Freeform 98"/>
            <p:cNvSpPr>
              <a:spLocks/>
            </p:cNvSpPr>
            <p:nvPr/>
          </p:nvSpPr>
          <p:spPr bwMode="auto">
            <a:xfrm>
              <a:off x="1619" y="1981"/>
              <a:ext cx="173" cy="174"/>
            </a:xfrm>
            <a:custGeom>
              <a:avLst/>
              <a:gdLst>
                <a:gd name="T0" fmla="*/ 136 w 218"/>
                <a:gd name="T1" fmla="*/ 65 h 216"/>
                <a:gd name="T2" fmla="*/ 136 w 218"/>
                <a:gd name="T3" fmla="*/ 57 h 216"/>
                <a:gd name="T4" fmla="*/ 133 w 218"/>
                <a:gd name="T5" fmla="*/ 48 h 216"/>
                <a:gd name="T6" fmla="*/ 129 w 218"/>
                <a:gd name="T7" fmla="*/ 39 h 216"/>
                <a:gd name="T8" fmla="*/ 125 w 218"/>
                <a:gd name="T9" fmla="*/ 31 h 216"/>
                <a:gd name="T10" fmla="*/ 120 w 218"/>
                <a:gd name="T11" fmla="*/ 24 h 216"/>
                <a:gd name="T12" fmla="*/ 113 w 218"/>
                <a:gd name="T13" fmla="*/ 18 h 216"/>
                <a:gd name="T14" fmla="*/ 106 w 218"/>
                <a:gd name="T15" fmla="*/ 12 h 216"/>
                <a:gd name="T16" fmla="*/ 98 w 218"/>
                <a:gd name="T17" fmla="*/ 8 h 216"/>
                <a:gd name="T18" fmla="*/ 90 w 218"/>
                <a:gd name="T19" fmla="*/ 5 h 216"/>
                <a:gd name="T20" fmla="*/ 81 w 218"/>
                <a:gd name="T21" fmla="*/ 2 h 216"/>
                <a:gd name="T22" fmla="*/ 72 w 218"/>
                <a:gd name="T23" fmla="*/ 1 h 216"/>
                <a:gd name="T24" fmla="*/ 63 w 218"/>
                <a:gd name="T25" fmla="*/ 1 h 216"/>
                <a:gd name="T26" fmla="*/ 55 w 218"/>
                <a:gd name="T27" fmla="*/ 2 h 216"/>
                <a:gd name="T28" fmla="*/ 46 w 218"/>
                <a:gd name="T29" fmla="*/ 5 h 216"/>
                <a:gd name="T30" fmla="*/ 37 w 218"/>
                <a:gd name="T31" fmla="*/ 8 h 216"/>
                <a:gd name="T32" fmla="*/ 29 w 218"/>
                <a:gd name="T33" fmla="*/ 12 h 216"/>
                <a:gd name="T34" fmla="*/ 23 w 218"/>
                <a:gd name="T35" fmla="*/ 18 h 216"/>
                <a:gd name="T36" fmla="*/ 17 w 218"/>
                <a:gd name="T37" fmla="*/ 24 h 216"/>
                <a:gd name="T38" fmla="*/ 10 w 218"/>
                <a:gd name="T39" fmla="*/ 31 h 216"/>
                <a:gd name="T40" fmla="*/ 6 w 218"/>
                <a:gd name="T41" fmla="*/ 39 h 216"/>
                <a:gd name="T42" fmla="*/ 3 w 218"/>
                <a:gd name="T43" fmla="*/ 48 h 216"/>
                <a:gd name="T44" fmla="*/ 0 w 218"/>
                <a:gd name="T45" fmla="*/ 57 h 216"/>
                <a:gd name="T46" fmla="*/ 0 w 218"/>
                <a:gd name="T47" fmla="*/ 65 h 216"/>
                <a:gd name="T48" fmla="*/ 0 w 218"/>
                <a:gd name="T49" fmla="*/ 75 h 216"/>
                <a:gd name="T50" fmla="*/ 0 w 218"/>
                <a:gd name="T51" fmla="*/ 84 h 216"/>
                <a:gd name="T52" fmla="*/ 3 w 218"/>
                <a:gd name="T53" fmla="*/ 93 h 216"/>
                <a:gd name="T54" fmla="*/ 6 w 218"/>
                <a:gd name="T55" fmla="*/ 101 h 216"/>
                <a:gd name="T56" fmla="*/ 10 w 218"/>
                <a:gd name="T57" fmla="*/ 110 h 216"/>
                <a:gd name="T58" fmla="*/ 17 w 218"/>
                <a:gd name="T59" fmla="*/ 116 h 216"/>
                <a:gd name="T60" fmla="*/ 23 w 218"/>
                <a:gd name="T61" fmla="*/ 122 h 216"/>
                <a:gd name="T62" fmla="*/ 29 w 218"/>
                <a:gd name="T63" fmla="*/ 129 h 216"/>
                <a:gd name="T64" fmla="*/ 37 w 218"/>
                <a:gd name="T65" fmla="*/ 133 h 216"/>
                <a:gd name="T66" fmla="*/ 46 w 218"/>
                <a:gd name="T67" fmla="*/ 136 h 216"/>
                <a:gd name="T68" fmla="*/ 55 w 218"/>
                <a:gd name="T69" fmla="*/ 139 h 216"/>
                <a:gd name="T70" fmla="*/ 63 w 218"/>
                <a:gd name="T71" fmla="*/ 139 h 216"/>
                <a:gd name="T72" fmla="*/ 72 w 218"/>
                <a:gd name="T73" fmla="*/ 139 h 216"/>
                <a:gd name="T74" fmla="*/ 81 w 218"/>
                <a:gd name="T75" fmla="*/ 139 h 216"/>
                <a:gd name="T76" fmla="*/ 90 w 218"/>
                <a:gd name="T77" fmla="*/ 136 h 216"/>
                <a:gd name="T78" fmla="*/ 98 w 218"/>
                <a:gd name="T79" fmla="*/ 133 h 216"/>
                <a:gd name="T80" fmla="*/ 106 w 218"/>
                <a:gd name="T81" fmla="*/ 129 h 216"/>
                <a:gd name="T82" fmla="*/ 113 w 218"/>
                <a:gd name="T83" fmla="*/ 122 h 216"/>
                <a:gd name="T84" fmla="*/ 120 w 218"/>
                <a:gd name="T85" fmla="*/ 116 h 216"/>
                <a:gd name="T86" fmla="*/ 125 w 218"/>
                <a:gd name="T87" fmla="*/ 110 h 216"/>
                <a:gd name="T88" fmla="*/ 129 w 218"/>
                <a:gd name="T89" fmla="*/ 101 h 216"/>
                <a:gd name="T90" fmla="*/ 133 w 218"/>
                <a:gd name="T91" fmla="*/ 93 h 216"/>
                <a:gd name="T92" fmla="*/ 136 w 218"/>
                <a:gd name="T93" fmla="*/ 84 h 216"/>
                <a:gd name="T94" fmla="*/ 136 w 218"/>
                <a:gd name="T95" fmla="*/ 75 h 216"/>
                <a:gd name="T96" fmla="*/ 136 w 218"/>
                <a:gd name="T97" fmla="*/ 70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8"/>
                <a:gd name="T148" fmla="*/ 0 h 216"/>
                <a:gd name="T149" fmla="*/ 218 w 218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8" h="216">
                  <a:moveTo>
                    <a:pt x="217" y="108"/>
                  </a:moveTo>
                  <a:lnTo>
                    <a:pt x="216" y="101"/>
                  </a:lnTo>
                  <a:lnTo>
                    <a:pt x="216" y="95"/>
                  </a:lnTo>
                  <a:lnTo>
                    <a:pt x="215" y="88"/>
                  </a:lnTo>
                  <a:lnTo>
                    <a:pt x="213" y="80"/>
                  </a:lnTo>
                  <a:lnTo>
                    <a:pt x="210" y="74"/>
                  </a:lnTo>
                  <a:lnTo>
                    <a:pt x="208" y="67"/>
                  </a:lnTo>
                  <a:lnTo>
                    <a:pt x="206" y="61"/>
                  </a:lnTo>
                  <a:lnTo>
                    <a:pt x="202" y="54"/>
                  </a:lnTo>
                  <a:lnTo>
                    <a:pt x="198" y="49"/>
                  </a:lnTo>
                  <a:lnTo>
                    <a:pt x="194" y="43"/>
                  </a:lnTo>
                  <a:lnTo>
                    <a:pt x="190" y="37"/>
                  </a:lnTo>
                  <a:lnTo>
                    <a:pt x="184" y="33"/>
                  </a:lnTo>
                  <a:lnTo>
                    <a:pt x="180" y="27"/>
                  </a:lnTo>
                  <a:lnTo>
                    <a:pt x="174" y="24"/>
                  </a:lnTo>
                  <a:lnTo>
                    <a:pt x="168" y="19"/>
                  </a:lnTo>
                  <a:lnTo>
                    <a:pt x="163" y="16"/>
                  </a:lnTo>
                  <a:lnTo>
                    <a:pt x="156" y="12"/>
                  </a:lnTo>
                  <a:lnTo>
                    <a:pt x="150" y="9"/>
                  </a:lnTo>
                  <a:lnTo>
                    <a:pt x="142" y="8"/>
                  </a:lnTo>
                  <a:lnTo>
                    <a:pt x="136" y="5"/>
                  </a:lnTo>
                  <a:lnTo>
                    <a:pt x="129" y="3"/>
                  </a:lnTo>
                  <a:lnTo>
                    <a:pt x="121" y="2"/>
                  </a:lnTo>
                  <a:lnTo>
                    <a:pt x="115" y="1"/>
                  </a:lnTo>
                  <a:lnTo>
                    <a:pt x="108" y="0"/>
                  </a:lnTo>
                  <a:lnTo>
                    <a:pt x="101" y="1"/>
                  </a:lnTo>
                  <a:lnTo>
                    <a:pt x="94" y="2"/>
                  </a:lnTo>
                  <a:lnTo>
                    <a:pt x="87" y="3"/>
                  </a:lnTo>
                  <a:lnTo>
                    <a:pt x="79" y="5"/>
                  </a:lnTo>
                  <a:lnTo>
                    <a:pt x="73" y="8"/>
                  </a:lnTo>
                  <a:lnTo>
                    <a:pt x="66" y="9"/>
                  </a:lnTo>
                  <a:lnTo>
                    <a:pt x="59" y="12"/>
                  </a:lnTo>
                  <a:lnTo>
                    <a:pt x="53" y="16"/>
                  </a:lnTo>
                  <a:lnTo>
                    <a:pt x="47" y="19"/>
                  </a:lnTo>
                  <a:lnTo>
                    <a:pt x="42" y="24"/>
                  </a:lnTo>
                  <a:lnTo>
                    <a:pt x="36" y="27"/>
                  </a:lnTo>
                  <a:lnTo>
                    <a:pt x="30" y="33"/>
                  </a:lnTo>
                  <a:lnTo>
                    <a:pt x="26" y="37"/>
                  </a:lnTo>
                  <a:lnTo>
                    <a:pt x="21" y="43"/>
                  </a:lnTo>
                  <a:lnTo>
                    <a:pt x="16" y="49"/>
                  </a:lnTo>
                  <a:lnTo>
                    <a:pt x="14" y="55"/>
                  </a:lnTo>
                  <a:lnTo>
                    <a:pt x="10" y="61"/>
                  </a:lnTo>
                  <a:lnTo>
                    <a:pt x="7" y="67"/>
                  </a:lnTo>
                  <a:lnTo>
                    <a:pt x="5" y="74"/>
                  </a:lnTo>
                  <a:lnTo>
                    <a:pt x="3" y="80"/>
                  </a:lnTo>
                  <a:lnTo>
                    <a:pt x="0" y="88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109"/>
                  </a:lnTo>
                  <a:lnTo>
                    <a:pt x="0" y="115"/>
                  </a:lnTo>
                  <a:lnTo>
                    <a:pt x="0" y="122"/>
                  </a:lnTo>
                  <a:lnTo>
                    <a:pt x="0" y="129"/>
                  </a:lnTo>
                  <a:lnTo>
                    <a:pt x="3" y="136"/>
                  </a:lnTo>
                  <a:lnTo>
                    <a:pt x="5" y="143"/>
                  </a:lnTo>
                  <a:lnTo>
                    <a:pt x="7" y="150"/>
                  </a:lnTo>
                  <a:lnTo>
                    <a:pt x="10" y="156"/>
                  </a:lnTo>
                  <a:lnTo>
                    <a:pt x="14" y="162"/>
                  </a:lnTo>
                  <a:lnTo>
                    <a:pt x="16" y="169"/>
                  </a:lnTo>
                  <a:lnTo>
                    <a:pt x="21" y="173"/>
                  </a:lnTo>
                  <a:lnTo>
                    <a:pt x="26" y="179"/>
                  </a:lnTo>
                  <a:lnTo>
                    <a:pt x="30" y="185"/>
                  </a:lnTo>
                  <a:lnTo>
                    <a:pt x="36" y="189"/>
                  </a:lnTo>
                  <a:lnTo>
                    <a:pt x="42" y="194"/>
                  </a:lnTo>
                  <a:lnTo>
                    <a:pt x="47" y="198"/>
                  </a:lnTo>
                  <a:lnTo>
                    <a:pt x="53" y="202"/>
                  </a:lnTo>
                  <a:lnTo>
                    <a:pt x="59" y="205"/>
                  </a:lnTo>
                  <a:lnTo>
                    <a:pt x="66" y="207"/>
                  </a:lnTo>
                  <a:lnTo>
                    <a:pt x="73" y="210"/>
                  </a:lnTo>
                  <a:lnTo>
                    <a:pt x="79" y="212"/>
                  </a:lnTo>
                  <a:lnTo>
                    <a:pt x="87" y="214"/>
                  </a:lnTo>
                  <a:lnTo>
                    <a:pt x="94" y="215"/>
                  </a:lnTo>
                  <a:lnTo>
                    <a:pt x="101" y="215"/>
                  </a:lnTo>
                  <a:lnTo>
                    <a:pt x="108" y="215"/>
                  </a:lnTo>
                  <a:lnTo>
                    <a:pt x="115" y="215"/>
                  </a:lnTo>
                  <a:lnTo>
                    <a:pt x="121" y="215"/>
                  </a:lnTo>
                  <a:lnTo>
                    <a:pt x="129" y="214"/>
                  </a:lnTo>
                  <a:lnTo>
                    <a:pt x="136" y="212"/>
                  </a:lnTo>
                  <a:lnTo>
                    <a:pt x="142" y="210"/>
                  </a:lnTo>
                  <a:lnTo>
                    <a:pt x="150" y="207"/>
                  </a:lnTo>
                  <a:lnTo>
                    <a:pt x="156" y="205"/>
                  </a:lnTo>
                  <a:lnTo>
                    <a:pt x="163" y="202"/>
                  </a:lnTo>
                  <a:lnTo>
                    <a:pt x="168" y="198"/>
                  </a:lnTo>
                  <a:lnTo>
                    <a:pt x="174" y="194"/>
                  </a:lnTo>
                  <a:lnTo>
                    <a:pt x="180" y="189"/>
                  </a:lnTo>
                  <a:lnTo>
                    <a:pt x="184" y="185"/>
                  </a:lnTo>
                  <a:lnTo>
                    <a:pt x="190" y="179"/>
                  </a:lnTo>
                  <a:lnTo>
                    <a:pt x="194" y="173"/>
                  </a:lnTo>
                  <a:lnTo>
                    <a:pt x="198" y="169"/>
                  </a:lnTo>
                  <a:lnTo>
                    <a:pt x="202" y="161"/>
                  </a:lnTo>
                  <a:lnTo>
                    <a:pt x="206" y="156"/>
                  </a:lnTo>
                  <a:lnTo>
                    <a:pt x="208" y="150"/>
                  </a:lnTo>
                  <a:lnTo>
                    <a:pt x="210" y="143"/>
                  </a:lnTo>
                  <a:lnTo>
                    <a:pt x="213" y="136"/>
                  </a:lnTo>
                  <a:lnTo>
                    <a:pt x="215" y="129"/>
                  </a:lnTo>
                  <a:lnTo>
                    <a:pt x="216" y="122"/>
                  </a:lnTo>
                  <a:lnTo>
                    <a:pt x="216" y="115"/>
                  </a:lnTo>
                  <a:lnTo>
                    <a:pt x="216" y="108"/>
                  </a:lnTo>
                  <a:lnTo>
                    <a:pt x="217" y="108"/>
                  </a:lnTo>
                </a:path>
              </a:pathLst>
            </a:custGeom>
            <a:solidFill>
              <a:srgbClr val="9A9A9A"/>
            </a:solidFill>
            <a:ln w="12700" cap="rnd" cmpd="sng">
              <a:solidFill>
                <a:srgbClr val="9A9A9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7" name="Freeform 99"/>
            <p:cNvSpPr>
              <a:spLocks/>
            </p:cNvSpPr>
            <p:nvPr/>
          </p:nvSpPr>
          <p:spPr bwMode="auto">
            <a:xfrm>
              <a:off x="1622" y="1984"/>
              <a:ext cx="169" cy="171"/>
            </a:xfrm>
            <a:custGeom>
              <a:avLst/>
              <a:gdLst>
                <a:gd name="T0" fmla="*/ 134 w 212"/>
                <a:gd name="T1" fmla="*/ 64 h 211"/>
                <a:gd name="T2" fmla="*/ 133 w 212"/>
                <a:gd name="T3" fmla="*/ 55 h 211"/>
                <a:gd name="T4" fmla="*/ 130 w 212"/>
                <a:gd name="T5" fmla="*/ 47 h 211"/>
                <a:gd name="T6" fmla="*/ 128 w 212"/>
                <a:gd name="T7" fmla="*/ 38 h 211"/>
                <a:gd name="T8" fmla="*/ 123 w 212"/>
                <a:gd name="T9" fmla="*/ 31 h 211"/>
                <a:gd name="T10" fmla="*/ 117 w 212"/>
                <a:gd name="T11" fmla="*/ 24 h 211"/>
                <a:gd name="T12" fmla="*/ 112 w 212"/>
                <a:gd name="T13" fmla="*/ 17 h 211"/>
                <a:gd name="T14" fmla="*/ 104 w 212"/>
                <a:gd name="T15" fmla="*/ 12 h 211"/>
                <a:gd name="T16" fmla="*/ 96 w 212"/>
                <a:gd name="T17" fmla="*/ 7 h 211"/>
                <a:gd name="T18" fmla="*/ 88 w 212"/>
                <a:gd name="T19" fmla="*/ 4 h 211"/>
                <a:gd name="T20" fmla="*/ 80 w 212"/>
                <a:gd name="T21" fmla="*/ 2 h 211"/>
                <a:gd name="T22" fmla="*/ 71 w 212"/>
                <a:gd name="T23" fmla="*/ 1 h 211"/>
                <a:gd name="T24" fmla="*/ 62 w 212"/>
                <a:gd name="T25" fmla="*/ 1 h 211"/>
                <a:gd name="T26" fmla="*/ 54 w 212"/>
                <a:gd name="T27" fmla="*/ 2 h 211"/>
                <a:gd name="T28" fmla="*/ 45 w 212"/>
                <a:gd name="T29" fmla="*/ 4 h 211"/>
                <a:gd name="T30" fmla="*/ 36 w 212"/>
                <a:gd name="T31" fmla="*/ 7 h 211"/>
                <a:gd name="T32" fmla="*/ 29 w 212"/>
                <a:gd name="T33" fmla="*/ 12 h 211"/>
                <a:gd name="T34" fmla="*/ 22 w 212"/>
                <a:gd name="T35" fmla="*/ 17 h 211"/>
                <a:gd name="T36" fmla="*/ 16 w 212"/>
                <a:gd name="T37" fmla="*/ 24 h 211"/>
                <a:gd name="T38" fmla="*/ 11 w 212"/>
                <a:gd name="T39" fmla="*/ 31 h 211"/>
                <a:gd name="T40" fmla="*/ 6 w 212"/>
                <a:gd name="T41" fmla="*/ 38 h 211"/>
                <a:gd name="T42" fmla="*/ 2 w 212"/>
                <a:gd name="T43" fmla="*/ 47 h 211"/>
                <a:gd name="T44" fmla="*/ 0 w 212"/>
                <a:gd name="T45" fmla="*/ 55 h 211"/>
                <a:gd name="T46" fmla="*/ 0 w 212"/>
                <a:gd name="T47" fmla="*/ 64 h 211"/>
                <a:gd name="T48" fmla="*/ 0 w 212"/>
                <a:gd name="T49" fmla="*/ 73 h 211"/>
                <a:gd name="T50" fmla="*/ 0 w 212"/>
                <a:gd name="T51" fmla="*/ 82 h 211"/>
                <a:gd name="T52" fmla="*/ 2 w 212"/>
                <a:gd name="T53" fmla="*/ 91 h 211"/>
                <a:gd name="T54" fmla="*/ 6 w 212"/>
                <a:gd name="T55" fmla="*/ 100 h 211"/>
                <a:gd name="T56" fmla="*/ 11 w 212"/>
                <a:gd name="T57" fmla="*/ 107 h 211"/>
                <a:gd name="T58" fmla="*/ 16 w 212"/>
                <a:gd name="T59" fmla="*/ 114 h 211"/>
                <a:gd name="T60" fmla="*/ 22 w 212"/>
                <a:gd name="T61" fmla="*/ 120 h 211"/>
                <a:gd name="T62" fmla="*/ 29 w 212"/>
                <a:gd name="T63" fmla="*/ 126 h 211"/>
                <a:gd name="T64" fmla="*/ 36 w 212"/>
                <a:gd name="T65" fmla="*/ 130 h 211"/>
                <a:gd name="T66" fmla="*/ 45 w 212"/>
                <a:gd name="T67" fmla="*/ 134 h 211"/>
                <a:gd name="T68" fmla="*/ 54 w 212"/>
                <a:gd name="T69" fmla="*/ 137 h 211"/>
                <a:gd name="T70" fmla="*/ 62 w 212"/>
                <a:gd name="T71" fmla="*/ 138 h 211"/>
                <a:gd name="T72" fmla="*/ 71 w 212"/>
                <a:gd name="T73" fmla="*/ 138 h 211"/>
                <a:gd name="T74" fmla="*/ 80 w 212"/>
                <a:gd name="T75" fmla="*/ 137 h 211"/>
                <a:gd name="T76" fmla="*/ 88 w 212"/>
                <a:gd name="T77" fmla="*/ 134 h 211"/>
                <a:gd name="T78" fmla="*/ 96 w 212"/>
                <a:gd name="T79" fmla="*/ 130 h 211"/>
                <a:gd name="T80" fmla="*/ 104 w 212"/>
                <a:gd name="T81" fmla="*/ 126 h 211"/>
                <a:gd name="T82" fmla="*/ 112 w 212"/>
                <a:gd name="T83" fmla="*/ 120 h 211"/>
                <a:gd name="T84" fmla="*/ 117 w 212"/>
                <a:gd name="T85" fmla="*/ 114 h 211"/>
                <a:gd name="T86" fmla="*/ 123 w 212"/>
                <a:gd name="T87" fmla="*/ 107 h 211"/>
                <a:gd name="T88" fmla="*/ 128 w 212"/>
                <a:gd name="T89" fmla="*/ 100 h 211"/>
                <a:gd name="T90" fmla="*/ 130 w 212"/>
                <a:gd name="T91" fmla="*/ 91 h 211"/>
                <a:gd name="T92" fmla="*/ 133 w 212"/>
                <a:gd name="T93" fmla="*/ 82 h 211"/>
                <a:gd name="T94" fmla="*/ 134 w 212"/>
                <a:gd name="T95" fmla="*/ 73 h 2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2"/>
                <a:gd name="T145" fmla="*/ 0 h 211"/>
                <a:gd name="T146" fmla="*/ 212 w 212"/>
                <a:gd name="T147" fmla="*/ 211 h 2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2" h="211">
                  <a:moveTo>
                    <a:pt x="211" y="105"/>
                  </a:moveTo>
                  <a:lnTo>
                    <a:pt x="211" y="98"/>
                  </a:lnTo>
                  <a:lnTo>
                    <a:pt x="211" y="92"/>
                  </a:lnTo>
                  <a:lnTo>
                    <a:pt x="210" y="84"/>
                  </a:lnTo>
                  <a:lnTo>
                    <a:pt x="207" y="77"/>
                  </a:lnTo>
                  <a:lnTo>
                    <a:pt x="205" y="71"/>
                  </a:lnTo>
                  <a:lnTo>
                    <a:pt x="202" y="65"/>
                  </a:lnTo>
                  <a:lnTo>
                    <a:pt x="201" y="58"/>
                  </a:lnTo>
                  <a:lnTo>
                    <a:pt x="197" y="52"/>
                  </a:lnTo>
                  <a:lnTo>
                    <a:pt x="193" y="47"/>
                  </a:lnTo>
                  <a:lnTo>
                    <a:pt x="189" y="41"/>
                  </a:lnTo>
                  <a:lnTo>
                    <a:pt x="185" y="36"/>
                  </a:lnTo>
                  <a:lnTo>
                    <a:pt x="180" y="30"/>
                  </a:lnTo>
                  <a:lnTo>
                    <a:pt x="175" y="26"/>
                  </a:lnTo>
                  <a:lnTo>
                    <a:pt x="170" y="21"/>
                  </a:lnTo>
                  <a:lnTo>
                    <a:pt x="163" y="18"/>
                  </a:lnTo>
                  <a:lnTo>
                    <a:pt x="158" y="14"/>
                  </a:lnTo>
                  <a:lnTo>
                    <a:pt x="152" y="11"/>
                  </a:lnTo>
                  <a:lnTo>
                    <a:pt x="146" y="8"/>
                  </a:lnTo>
                  <a:lnTo>
                    <a:pt x="138" y="6"/>
                  </a:lnTo>
                  <a:lnTo>
                    <a:pt x="133" y="4"/>
                  </a:lnTo>
                  <a:lnTo>
                    <a:pt x="125" y="2"/>
                  </a:lnTo>
                  <a:lnTo>
                    <a:pt x="118" y="1"/>
                  </a:lnTo>
                  <a:lnTo>
                    <a:pt x="112" y="1"/>
                  </a:lnTo>
                  <a:lnTo>
                    <a:pt x="105" y="0"/>
                  </a:lnTo>
                  <a:lnTo>
                    <a:pt x="98" y="1"/>
                  </a:lnTo>
                  <a:lnTo>
                    <a:pt x="91" y="1"/>
                  </a:lnTo>
                  <a:lnTo>
                    <a:pt x="85" y="2"/>
                  </a:lnTo>
                  <a:lnTo>
                    <a:pt x="77" y="4"/>
                  </a:lnTo>
                  <a:lnTo>
                    <a:pt x="71" y="6"/>
                  </a:lnTo>
                  <a:lnTo>
                    <a:pt x="65" y="8"/>
                  </a:lnTo>
                  <a:lnTo>
                    <a:pt x="57" y="11"/>
                  </a:lnTo>
                  <a:lnTo>
                    <a:pt x="52" y="14"/>
                  </a:lnTo>
                  <a:lnTo>
                    <a:pt x="46" y="18"/>
                  </a:lnTo>
                  <a:lnTo>
                    <a:pt x="40" y="21"/>
                  </a:lnTo>
                  <a:lnTo>
                    <a:pt x="34" y="26"/>
                  </a:lnTo>
                  <a:lnTo>
                    <a:pt x="30" y="30"/>
                  </a:lnTo>
                  <a:lnTo>
                    <a:pt x="25" y="36"/>
                  </a:lnTo>
                  <a:lnTo>
                    <a:pt x="21" y="41"/>
                  </a:lnTo>
                  <a:lnTo>
                    <a:pt x="17" y="47"/>
                  </a:lnTo>
                  <a:lnTo>
                    <a:pt x="12" y="53"/>
                  </a:lnTo>
                  <a:lnTo>
                    <a:pt x="9" y="58"/>
                  </a:lnTo>
                  <a:lnTo>
                    <a:pt x="7" y="65"/>
                  </a:lnTo>
                  <a:lnTo>
                    <a:pt x="4" y="71"/>
                  </a:lnTo>
                  <a:lnTo>
                    <a:pt x="2" y="77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0" y="105"/>
                  </a:lnTo>
                  <a:lnTo>
                    <a:pt x="0" y="111"/>
                  </a:lnTo>
                  <a:lnTo>
                    <a:pt x="0" y="118"/>
                  </a:lnTo>
                  <a:lnTo>
                    <a:pt x="0" y="125"/>
                  </a:lnTo>
                  <a:lnTo>
                    <a:pt x="2" y="132"/>
                  </a:lnTo>
                  <a:lnTo>
                    <a:pt x="4" y="138"/>
                  </a:lnTo>
                  <a:lnTo>
                    <a:pt x="7" y="145"/>
                  </a:lnTo>
                  <a:lnTo>
                    <a:pt x="9" y="152"/>
                  </a:lnTo>
                  <a:lnTo>
                    <a:pt x="12" y="157"/>
                  </a:lnTo>
                  <a:lnTo>
                    <a:pt x="17" y="163"/>
                  </a:lnTo>
                  <a:lnTo>
                    <a:pt x="21" y="169"/>
                  </a:lnTo>
                  <a:lnTo>
                    <a:pt x="25" y="174"/>
                  </a:lnTo>
                  <a:lnTo>
                    <a:pt x="30" y="179"/>
                  </a:lnTo>
                  <a:lnTo>
                    <a:pt x="34" y="183"/>
                  </a:lnTo>
                  <a:lnTo>
                    <a:pt x="40" y="188"/>
                  </a:lnTo>
                  <a:lnTo>
                    <a:pt x="46" y="192"/>
                  </a:lnTo>
                  <a:lnTo>
                    <a:pt x="52" y="195"/>
                  </a:lnTo>
                  <a:lnTo>
                    <a:pt x="57" y="199"/>
                  </a:lnTo>
                  <a:lnTo>
                    <a:pt x="65" y="201"/>
                  </a:lnTo>
                  <a:lnTo>
                    <a:pt x="71" y="203"/>
                  </a:lnTo>
                  <a:lnTo>
                    <a:pt x="77" y="206"/>
                  </a:lnTo>
                  <a:lnTo>
                    <a:pt x="85" y="208"/>
                  </a:lnTo>
                  <a:lnTo>
                    <a:pt x="91" y="209"/>
                  </a:lnTo>
                  <a:lnTo>
                    <a:pt x="98" y="210"/>
                  </a:lnTo>
                  <a:lnTo>
                    <a:pt x="105" y="210"/>
                  </a:lnTo>
                  <a:lnTo>
                    <a:pt x="112" y="210"/>
                  </a:lnTo>
                  <a:lnTo>
                    <a:pt x="118" y="209"/>
                  </a:lnTo>
                  <a:lnTo>
                    <a:pt x="125" y="208"/>
                  </a:lnTo>
                  <a:lnTo>
                    <a:pt x="133" y="206"/>
                  </a:lnTo>
                  <a:lnTo>
                    <a:pt x="138" y="203"/>
                  </a:lnTo>
                  <a:lnTo>
                    <a:pt x="146" y="201"/>
                  </a:lnTo>
                  <a:lnTo>
                    <a:pt x="152" y="199"/>
                  </a:lnTo>
                  <a:lnTo>
                    <a:pt x="158" y="195"/>
                  </a:lnTo>
                  <a:lnTo>
                    <a:pt x="163" y="192"/>
                  </a:lnTo>
                  <a:lnTo>
                    <a:pt x="170" y="188"/>
                  </a:lnTo>
                  <a:lnTo>
                    <a:pt x="175" y="183"/>
                  </a:lnTo>
                  <a:lnTo>
                    <a:pt x="180" y="179"/>
                  </a:lnTo>
                  <a:lnTo>
                    <a:pt x="185" y="174"/>
                  </a:lnTo>
                  <a:lnTo>
                    <a:pt x="189" y="169"/>
                  </a:lnTo>
                  <a:lnTo>
                    <a:pt x="193" y="163"/>
                  </a:lnTo>
                  <a:lnTo>
                    <a:pt x="197" y="156"/>
                  </a:lnTo>
                  <a:lnTo>
                    <a:pt x="201" y="152"/>
                  </a:lnTo>
                  <a:lnTo>
                    <a:pt x="202" y="145"/>
                  </a:lnTo>
                  <a:lnTo>
                    <a:pt x="205" y="138"/>
                  </a:lnTo>
                  <a:lnTo>
                    <a:pt x="207" y="132"/>
                  </a:lnTo>
                  <a:lnTo>
                    <a:pt x="210" y="125"/>
                  </a:lnTo>
                  <a:lnTo>
                    <a:pt x="211" y="118"/>
                  </a:lnTo>
                  <a:lnTo>
                    <a:pt x="211" y="111"/>
                  </a:lnTo>
                  <a:lnTo>
                    <a:pt x="211" y="105"/>
                  </a:lnTo>
                </a:path>
              </a:pathLst>
            </a:custGeom>
            <a:solidFill>
              <a:srgbClr val="8C8C8C"/>
            </a:solidFill>
            <a:ln w="12700" cap="rnd" cmpd="sng">
              <a:solidFill>
                <a:srgbClr val="8C8C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8" name="Freeform 100"/>
            <p:cNvSpPr>
              <a:spLocks/>
            </p:cNvSpPr>
            <p:nvPr/>
          </p:nvSpPr>
          <p:spPr bwMode="auto">
            <a:xfrm>
              <a:off x="1626" y="1988"/>
              <a:ext cx="165" cy="165"/>
            </a:xfrm>
            <a:custGeom>
              <a:avLst/>
              <a:gdLst>
                <a:gd name="T0" fmla="*/ 129 w 208"/>
                <a:gd name="T1" fmla="*/ 62 h 205"/>
                <a:gd name="T2" fmla="*/ 129 w 208"/>
                <a:gd name="T3" fmla="*/ 53 h 205"/>
                <a:gd name="T4" fmla="*/ 126 w 208"/>
                <a:gd name="T5" fmla="*/ 45 h 205"/>
                <a:gd name="T6" fmla="*/ 123 w 208"/>
                <a:gd name="T7" fmla="*/ 37 h 205"/>
                <a:gd name="T8" fmla="*/ 119 w 208"/>
                <a:gd name="T9" fmla="*/ 29 h 205"/>
                <a:gd name="T10" fmla="*/ 114 w 208"/>
                <a:gd name="T11" fmla="*/ 23 h 205"/>
                <a:gd name="T12" fmla="*/ 108 w 208"/>
                <a:gd name="T13" fmla="*/ 16 h 205"/>
                <a:gd name="T14" fmla="*/ 101 w 208"/>
                <a:gd name="T15" fmla="*/ 11 h 205"/>
                <a:gd name="T16" fmla="*/ 93 w 208"/>
                <a:gd name="T17" fmla="*/ 6 h 205"/>
                <a:gd name="T18" fmla="*/ 85 w 208"/>
                <a:gd name="T19" fmla="*/ 4 h 205"/>
                <a:gd name="T20" fmla="*/ 78 w 208"/>
                <a:gd name="T21" fmla="*/ 2 h 205"/>
                <a:gd name="T22" fmla="*/ 68 w 208"/>
                <a:gd name="T23" fmla="*/ 0 h 205"/>
                <a:gd name="T24" fmla="*/ 60 w 208"/>
                <a:gd name="T25" fmla="*/ 0 h 205"/>
                <a:gd name="T26" fmla="*/ 52 w 208"/>
                <a:gd name="T27" fmla="*/ 2 h 205"/>
                <a:gd name="T28" fmla="*/ 44 w 208"/>
                <a:gd name="T29" fmla="*/ 4 h 205"/>
                <a:gd name="T30" fmla="*/ 35 w 208"/>
                <a:gd name="T31" fmla="*/ 6 h 205"/>
                <a:gd name="T32" fmla="*/ 29 w 208"/>
                <a:gd name="T33" fmla="*/ 11 h 205"/>
                <a:gd name="T34" fmla="*/ 22 w 208"/>
                <a:gd name="T35" fmla="*/ 16 h 205"/>
                <a:gd name="T36" fmla="*/ 16 w 208"/>
                <a:gd name="T37" fmla="*/ 23 h 205"/>
                <a:gd name="T38" fmla="*/ 10 w 208"/>
                <a:gd name="T39" fmla="*/ 29 h 205"/>
                <a:gd name="T40" fmla="*/ 6 w 208"/>
                <a:gd name="T41" fmla="*/ 37 h 205"/>
                <a:gd name="T42" fmla="*/ 3 w 208"/>
                <a:gd name="T43" fmla="*/ 45 h 205"/>
                <a:gd name="T44" fmla="*/ 0 w 208"/>
                <a:gd name="T45" fmla="*/ 53 h 205"/>
                <a:gd name="T46" fmla="*/ 0 w 208"/>
                <a:gd name="T47" fmla="*/ 62 h 205"/>
                <a:gd name="T48" fmla="*/ 0 w 208"/>
                <a:gd name="T49" fmla="*/ 70 h 205"/>
                <a:gd name="T50" fmla="*/ 0 w 208"/>
                <a:gd name="T51" fmla="*/ 79 h 205"/>
                <a:gd name="T52" fmla="*/ 3 w 208"/>
                <a:gd name="T53" fmla="*/ 88 h 205"/>
                <a:gd name="T54" fmla="*/ 6 w 208"/>
                <a:gd name="T55" fmla="*/ 96 h 205"/>
                <a:gd name="T56" fmla="*/ 10 w 208"/>
                <a:gd name="T57" fmla="*/ 103 h 205"/>
                <a:gd name="T58" fmla="*/ 16 w 208"/>
                <a:gd name="T59" fmla="*/ 110 h 205"/>
                <a:gd name="T60" fmla="*/ 22 w 208"/>
                <a:gd name="T61" fmla="*/ 116 h 205"/>
                <a:gd name="T62" fmla="*/ 29 w 208"/>
                <a:gd name="T63" fmla="*/ 122 h 205"/>
                <a:gd name="T64" fmla="*/ 35 w 208"/>
                <a:gd name="T65" fmla="*/ 126 h 205"/>
                <a:gd name="T66" fmla="*/ 44 w 208"/>
                <a:gd name="T67" fmla="*/ 128 h 205"/>
                <a:gd name="T68" fmla="*/ 52 w 208"/>
                <a:gd name="T69" fmla="*/ 131 h 205"/>
                <a:gd name="T70" fmla="*/ 60 w 208"/>
                <a:gd name="T71" fmla="*/ 132 h 205"/>
                <a:gd name="T72" fmla="*/ 68 w 208"/>
                <a:gd name="T73" fmla="*/ 132 h 205"/>
                <a:gd name="T74" fmla="*/ 78 w 208"/>
                <a:gd name="T75" fmla="*/ 131 h 205"/>
                <a:gd name="T76" fmla="*/ 85 w 208"/>
                <a:gd name="T77" fmla="*/ 128 h 205"/>
                <a:gd name="T78" fmla="*/ 93 w 208"/>
                <a:gd name="T79" fmla="*/ 126 h 205"/>
                <a:gd name="T80" fmla="*/ 101 w 208"/>
                <a:gd name="T81" fmla="*/ 122 h 205"/>
                <a:gd name="T82" fmla="*/ 108 w 208"/>
                <a:gd name="T83" fmla="*/ 116 h 205"/>
                <a:gd name="T84" fmla="*/ 114 w 208"/>
                <a:gd name="T85" fmla="*/ 110 h 205"/>
                <a:gd name="T86" fmla="*/ 119 w 208"/>
                <a:gd name="T87" fmla="*/ 103 h 205"/>
                <a:gd name="T88" fmla="*/ 123 w 208"/>
                <a:gd name="T89" fmla="*/ 96 h 205"/>
                <a:gd name="T90" fmla="*/ 126 w 208"/>
                <a:gd name="T91" fmla="*/ 88 h 205"/>
                <a:gd name="T92" fmla="*/ 129 w 208"/>
                <a:gd name="T93" fmla="*/ 79 h 205"/>
                <a:gd name="T94" fmla="*/ 129 w 208"/>
                <a:gd name="T95" fmla="*/ 70 h 205"/>
                <a:gd name="T96" fmla="*/ 130 w 208"/>
                <a:gd name="T97" fmla="*/ 65 h 2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8"/>
                <a:gd name="T148" fmla="*/ 0 h 205"/>
                <a:gd name="T149" fmla="*/ 208 w 208"/>
                <a:gd name="T150" fmla="*/ 205 h 2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8" h="205">
                  <a:moveTo>
                    <a:pt x="207" y="101"/>
                  </a:moveTo>
                  <a:lnTo>
                    <a:pt x="206" y="96"/>
                  </a:lnTo>
                  <a:lnTo>
                    <a:pt x="205" y="89"/>
                  </a:lnTo>
                  <a:lnTo>
                    <a:pt x="204" y="82"/>
                  </a:lnTo>
                  <a:lnTo>
                    <a:pt x="202" y="76"/>
                  </a:lnTo>
                  <a:lnTo>
                    <a:pt x="200" y="70"/>
                  </a:lnTo>
                  <a:lnTo>
                    <a:pt x="198" y="63"/>
                  </a:lnTo>
                  <a:lnTo>
                    <a:pt x="196" y="57"/>
                  </a:lnTo>
                  <a:lnTo>
                    <a:pt x="192" y="51"/>
                  </a:lnTo>
                  <a:lnTo>
                    <a:pt x="189" y="45"/>
                  </a:lnTo>
                  <a:lnTo>
                    <a:pt x="185" y="40"/>
                  </a:lnTo>
                  <a:lnTo>
                    <a:pt x="181" y="35"/>
                  </a:lnTo>
                  <a:lnTo>
                    <a:pt x="176" y="30"/>
                  </a:lnTo>
                  <a:lnTo>
                    <a:pt x="171" y="25"/>
                  </a:lnTo>
                  <a:lnTo>
                    <a:pt x="166" y="21"/>
                  </a:lnTo>
                  <a:lnTo>
                    <a:pt x="160" y="17"/>
                  </a:lnTo>
                  <a:lnTo>
                    <a:pt x="155" y="14"/>
                  </a:lnTo>
                  <a:lnTo>
                    <a:pt x="148" y="10"/>
                  </a:lnTo>
                  <a:lnTo>
                    <a:pt x="142" y="8"/>
                  </a:lnTo>
                  <a:lnTo>
                    <a:pt x="135" y="6"/>
                  </a:lnTo>
                  <a:lnTo>
                    <a:pt x="129" y="4"/>
                  </a:lnTo>
                  <a:lnTo>
                    <a:pt x="123" y="2"/>
                  </a:lnTo>
                  <a:lnTo>
                    <a:pt x="116" y="1"/>
                  </a:lnTo>
                  <a:lnTo>
                    <a:pt x="109" y="0"/>
                  </a:lnTo>
                  <a:lnTo>
                    <a:pt x="103" y="0"/>
                  </a:lnTo>
                  <a:lnTo>
                    <a:pt x="96" y="0"/>
                  </a:lnTo>
                  <a:lnTo>
                    <a:pt x="90" y="1"/>
                  </a:lnTo>
                  <a:lnTo>
                    <a:pt x="82" y="2"/>
                  </a:lnTo>
                  <a:lnTo>
                    <a:pt x="76" y="4"/>
                  </a:lnTo>
                  <a:lnTo>
                    <a:pt x="70" y="6"/>
                  </a:lnTo>
                  <a:lnTo>
                    <a:pt x="63" y="8"/>
                  </a:lnTo>
                  <a:lnTo>
                    <a:pt x="56" y="10"/>
                  </a:lnTo>
                  <a:lnTo>
                    <a:pt x="50" y="14"/>
                  </a:lnTo>
                  <a:lnTo>
                    <a:pt x="45" y="17"/>
                  </a:lnTo>
                  <a:lnTo>
                    <a:pt x="40" y="21"/>
                  </a:lnTo>
                  <a:lnTo>
                    <a:pt x="35" y="25"/>
                  </a:lnTo>
                  <a:lnTo>
                    <a:pt x="29" y="30"/>
                  </a:lnTo>
                  <a:lnTo>
                    <a:pt x="25" y="35"/>
                  </a:lnTo>
                  <a:lnTo>
                    <a:pt x="21" y="40"/>
                  </a:lnTo>
                  <a:lnTo>
                    <a:pt x="17" y="45"/>
                  </a:lnTo>
                  <a:lnTo>
                    <a:pt x="13" y="52"/>
                  </a:lnTo>
                  <a:lnTo>
                    <a:pt x="9" y="57"/>
                  </a:lnTo>
                  <a:lnTo>
                    <a:pt x="7" y="63"/>
                  </a:lnTo>
                  <a:lnTo>
                    <a:pt x="5" y="70"/>
                  </a:lnTo>
                  <a:lnTo>
                    <a:pt x="3" y="76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0" y="115"/>
                  </a:lnTo>
                  <a:lnTo>
                    <a:pt x="0" y="122"/>
                  </a:lnTo>
                  <a:lnTo>
                    <a:pt x="3" y="128"/>
                  </a:lnTo>
                  <a:lnTo>
                    <a:pt x="5" y="135"/>
                  </a:lnTo>
                  <a:lnTo>
                    <a:pt x="7" y="142"/>
                  </a:lnTo>
                  <a:lnTo>
                    <a:pt x="9" y="148"/>
                  </a:lnTo>
                  <a:lnTo>
                    <a:pt x="13" y="153"/>
                  </a:lnTo>
                  <a:lnTo>
                    <a:pt x="17" y="159"/>
                  </a:lnTo>
                  <a:lnTo>
                    <a:pt x="21" y="164"/>
                  </a:lnTo>
                  <a:lnTo>
                    <a:pt x="25" y="170"/>
                  </a:lnTo>
                  <a:lnTo>
                    <a:pt x="29" y="174"/>
                  </a:lnTo>
                  <a:lnTo>
                    <a:pt x="35" y="179"/>
                  </a:lnTo>
                  <a:lnTo>
                    <a:pt x="40" y="183"/>
                  </a:lnTo>
                  <a:lnTo>
                    <a:pt x="45" y="187"/>
                  </a:lnTo>
                  <a:lnTo>
                    <a:pt x="50" y="190"/>
                  </a:lnTo>
                  <a:lnTo>
                    <a:pt x="56" y="194"/>
                  </a:lnTo>
                  <a:lnTo>
                    <a:pt x="63" y="197"/>
                  </a:lnTo>
                  <a:lnTo>
                    <a:pt x="70" y="198"/>
                  </a:lnTo>
                  <a:lnTo>
                    <a:pt x="76" y="200"/>
                  </a:lnTo>
                  <a:lnTo>
                    <a:pt x="82" y="203"/>
                  </a:lnTo>
                  <a:lnTo>
                    <a:pt x="90" y="203"/>
                  </a:lnTo>
                  <a:lnTo>
                    <a:pt x="96" y="204"/>
                  </a:lnTo>
                  <a:lnTo>
                    <a:pt x="103" y="204"/>
                  </a:lnTo>
                  <a:lnTo>
                    <a:pt x="109" y="204"/>
                  </a:lnTo>
                  <a:lnTo>
                    <a:pt x="116" y="203"/>
                  </a:lnTo>
                  <a:lnTo>
                    <a:pt x="123" y="203"/>
                  </a:lnTo>
                  <a:lnTo>
                    <a:pt x="129" y="200"/>
                  </a:lnTo>
                  <a:lnTo>
                    <a:pt x="135" y="198"/>
                  </a:lnTo>
                  <a:lnTo>
                    <a:pt x="142" y="197"/>
                  </a:lnTo>
                  <a:lnTo>
                    <a:pt x="148" y="194"/>
                  </a:lnTo>
                  <a:lnTo>
                    <a:pt x="155" y="190"/>
                  </a:lnTo>
                  <a:lnTo>
                    <a:pt x="160" y="187"/>
                  </a:lnTo>
                  <a:lnTo>
                    <a:pt x="166" y="183"/>
                  </a:lnTo>
                  <a:lnTo>
                    <a:pt x="171" y="179"/>
                  </a:lnTo>
                  <a:lnTo>
                    <a:pt x="176" y="174"/>
                  </a:lnTo>
                  <a:lnTo>
                    <a:pt x="181" y="170"/>
                  </a:lnTo>
                  <a:lnTo>
                    <a:pt x="185" y="164"/>
                  </a:lnTo>
                  <a:lnTo>
                    <a:pt x="189" y="159"/>
                  </a:lnTo>
                  <a:lnTo>
                    <a:pt x="192" y="152"/>
                  </a:lnTo>
                  <a:lnTo>
                    <a:pt x="196" y="148"/>
                  </a:lnTo>
                  <a:lnTo>
                    <a:pt x="198" y="142"/>
                  </a:lnTo>
                  <a:lnTo>
                    <a:pt x="200" y="135"/>
                  </a:lnTo>
                  <a:lnTo>
                    <a:pt x="202" y="128"/>
                  </a:lnTo>
                  <a:lnTo>
                    <a:pt x="204" y="122"/>
                  </a:lnTo>
                  <a:lnTo>
                    <a:pt x="205" y="115"/>
                  </a:lnTo>
                  <a:lnTo>
                    <a:pt x="206" y="108"/>
                  </a:lnTo>
                  <a:lnTo>
                    <a:pt x="206" y="101"/>
                  </a:lnTo>
                  <a:lnTo>
                    <a:pt x="207" y="101"/>
                  </a:lnTo>
                </a:path>
              </a:pathLst>
            </a:custGeom>
            <a:solidFill>
              <a:srgbClr val="7E7E7E"/>
            </a:solidFill>
            <a:ln w="12700" cap="rnd" cmpd="sng">
              <a:solidFill>
                <a:srgbClr val="7E7E7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29" name="Freeform 101"/>
            <p:cNvSpPr>
              <a:spLocks/>
            </p:cNvSpPr>
            <p:nvPr/>
          </p:nvSpPr>
          <p:spPr bwMode="auto">
            <a:xfrm>
              <a:off x="1630" y="1990"/>
              <a:ext cx="160" cy="161"/>
            </a:xfrm>
            <a:custGeom>
              <a:avLst/>
              <a:gdLst>
                <a:gd name="T0" fmla="*/ 125 w 202"/>
                <a:gd name="T1" fmla="*/ 61 h 200"/>
                <a:gd name="T2" fmla="*/ 124 w 202"/>
                <a:gd name="T3" fmla="*/ 52 h 200"/>
                <a:gd name="T4" fmla="*/ 122 w 202"/>
                <a:gd name="T5" fmla="*/ 44 h 200"/>
                <a:gd name="T6" fmla="*/ 119 w 202"/>
                <a:gd name="T7" fmla="*/ 36 h 200"/>
                <a:gd name="T8" fmla="*/ 115 w 202"/>
                <a:gd name="T9" fmla="*/ 28 h 200"/>
                <a:gd name="T10" fmla="*/ 110 w 202"/>
                <a:gd name="T11" fmla="*/ 22 h 200"/>
                <a:gd name="T12" fmla="*/ 104 w 202"/>
                <a:gd name="T13" fmla="*/ 16 h 200"/>
                <a:gd name="T14" fmla="*/ 97 w 202"/>
                <a:gd name="T15" fmla="*/ 11 h 200"/>
                <a:gd name="T16" fmla="*/ 90 w 202"/>
                <a:gd name="T17" fmla="*/ 6 h 200"/>
                <a:gd name="T18" fmla="*/ 82 w 202"/>
                <a:gd name="T19" fmla="*/ 3 h 200"/>
                <a:gd name="T20" fmla="*/ 74 w 202"/>
                <a:gd name="T21" fmla="*/ 2 h 200"/>
                <a:gd name="T22" fmla="*/ 67 w 202"/>
                <a:gd name="T23" fmla="*/ 1 h 200"/>
                <a:gd name="T24" fmla="*/ 59 w 202"/>
                <a:gd name="T25" fmla="*/ 1 h 200"/>
                <a:gd name="T26" fmla="*/ 50 w 202"/>
                <a:gd name="T27" fmla="*/ 2 h 200"/>
                <a:gd name="T28" fmla="*/ 42 w 202"/>
                <a:gd name="T29" fmla="*/ 3 h 200"/>
                <a:gd name="T30" fmla="*/ 35 w 202"/>
                <a:gd name="T31" fmla="*/ 6 h 200"/>
                <a:gd name="T32" fmla="*/ 27 w 202"/>
                <a:gd name="T33" fmla="*/ 11 h 200"/>
                <a:gd name="T34" fmla="*/ 21 w 202"/>
                <a:gd name="T35" fmla="*/ 16 h 200"/>
                <a:gd name="T36" fmla="*/ 15 w 202"/>
                <a:gd name="T37" fmla="*/ 22 h 200"/>
                <a:gd name="T38" fmla="*/ 10 w 202"/>
                <a:gd name="T39" fmla="*/ 28 h 200"/>
                <a:gd name="T40" fmla="*/ 6 w 202"/>
                <a:gd name="T41" fmla="*/ 36 h 200"/>
                <a:gd name="T42" fmla="*/ 2 w 202"/>
                <a:gd name="T43" fmla="*/ 44 h 200"/>
                <a:gd name="T44" fmla="*/ 0 w 202"/>
                <a:gd name="T45" fmla="*/ 52 h 200"/>
                <a:gd name="T46" fmla="*/ 0 w 202"/>
                <a:gd name="T47" fmla="*/ 61 h 200"/>
                <a:gd name="T48" fmla="*/ 0 w 202"/>
                <a:gd name="T49" fmla="*/ 68 h 200"/>
                <a:gd name="T50" fmla="*/ 0 w 202"/>
                <a:gd name="T51" fmla="*/ 77 h 200"/>
                <a:gd name="T52" fmla="*/ 2 w 202"/>
                <a:gd name="T53" fmla="*/ 85 h 200"/>
                <a:gd name="T54" fmla="*/ 6 w 202"/>
                <a:gd name="T55" fmla="*/ 93 h 200"/>
                <a:gd name="T56" fmla="*/ 10 w 202"/>
                <a:gd name="T57" fmla="*/ 101 h 200"/>
                <a:gd name="T58" fmla="*/ 15 w 202"/>
                <a:gd name="T59" fmla="*/ 108 h 200"/>
                <a:gd name="T60" fmla="*/ 21 w 202"/>
                <a:gd name="T61" fmla="*/ 114 h 200"/>
                <a:gd name="T62" fmla="*/ 27 w 202"/>
                <a:gd name="T63" fmla="*/ 118 h 200"/>
                <a:gd name="T64" fmla="*/ 35 w 202"/>
                <a:gd name="T65" fmla="*/ 122 h 200"/>
                <a:gd name="T66" fmla="*/ 42 w 202"/>
                <a:gd name="T67" fmla="*/ 126 h 200"/>
                <a:gd name="T68" fmla="*/ 50 w 202"/>
                <a:gd name="T69" fmla="*/ 128 h 200"/>
                <a:gd name="T70" fmla="*/ 59 w 202"/>
                <a:gd name="T71" fmla="*/ 129 h 200"/>
                <a:gd name="T72" fmla="*/ 67 w 202"/>
                <a:gd name="T73" fmla="*/ 129 h 200"/>
                <a:gd name="T74" fmla="*/ 74 w 202"/>
                <a:gd name="T75" fmla="*/ 128 h 200"/>
                <a:gd name="T76" fmla="*/ 82 w 202"/>
                <a:gd name="T77" fmla="*/ 126 h 200"/>
                <a:gd name="T78" fmla="*/ 90 w 202"/>
                <a:gd name="T79" fmla="*/ 122 h 200"/>
                <a:gd name="T80" fmla="*/ 97 w 202"/>
                <a:gd name="T81" fmla="*/ 118 h 200"/>
                <a:gd name="T82" fmla="*/ 104 w 202"/>
                <a:gd name="T83" fmla="*/ 114 h 200"/>
                <a:gd name="T84" fmla="*/ 110 w 202"/>
                <a:gd name="T85" fmla="*/ 108 h 200"/>
                <a:gd name="T86" fmla="*/ 115 w 202"/>
                <a:gd name="T87" fmla="*/ 101 h 200"/>
                <a:gd name="T88" fmla="*/ 119 w 202"/>
                <a:gd name="T89" fmla="*/ 93 h 200"/>
                <a:gd name="T90" fmla="*/ 122 w 202"/>
                <a:gd name="T91" fmla="*/ 85 h 200"/>
                <a:gd name="T92" fmla="*/ 124 w 202"/>
                <a:gd name="T93" fmla="*/ 77 h 200"/>
                <a:gd name="T94" fmla="*/ 125 w 202"/>
                <a:gd name="T95" fmla="*/ 68 h 200"/>
                <a:gd name="T96" fmla="*/ 126 w 202"/>
                <a:gd name="T97" fmla="*/ 64 h 2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2"/>
                <a:gd name="T148" fmla="*/ 0 h 200"/>
                <a:gd name="T149" fmla="*/ 202 w 202"/>
                <a:gd name="T150" fmla="*/ 200 h 2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2" h="200">
                  <a:moveTo>
                    <a:pt x="201" y="99"/>
                  </a:moveTo>
                  <a:lnTo>
                    <a:pt x="200" y="94"/>
                  </a:lnTo>
                  <a:lnTo>
                    <a:pt x="199" y="86"/>
                  </a:lnTo>
                  <a:lnTo>
                    <a:pt x="198" y="81"/>
                  </a:lnTo>
                  <a:lnTo>
                    <a:pt x="196" y="74"/>
                  </a:lnTo>
                  <a:lnTo>
                    <a:pt x="194" y="68"/>
                  </a:lnTo>
                  <a:lnTo>
                    <a:pt x="192" y="61"/>
                  </a:lnTo>
                  <a:lnTo>
                    <a:pt x="190" y="56"/>
                  </a:lnTo>
                  <a:lnTo>
                    <a:pt x="186" y="50"/>
                  </a:lnTo>
                  <a:lnTo>
                    <a:pt x="183" y="44"/>
                  </a:lnTo>
                  <a:lnTo>
                    <a:pt x="180" y="39"/>
                  </a:lnTo>
                  <a:lnTo>
                    <a:pt x="175" y="34"/>
                  </a:lnTo>
                  <a:lnTo>
                    <a:pt x="171" y="30"/>
                  </a:lnTo>
                  <a:lnTo>
                    <a:pt x="166" y="25"/>
                  </a:lnTo>
                  <a:lnTo>
                    <a:pt x="161" y="22"/>
                  </a:lnTo>
                  <a:lnTo>
                    <a:pt x="155" y="17"/>
                  </a:lnTo>
                  <a:lnTo>
                    <a:pt x="150" y="14"/>
                  </a:lnTo>
                  <a:lnTo>
                    <a:pt x="144" y="10"/>
                  </a:lnTo>
                  <a:lnTo>
                    <a:pt x="138" y="8"/>
                  </a:lnTo>
                  <a:lnTo>
                    <a:pt x="131" y="5"/>
                  </a:lnTo>
                  <a:lnTo>
                    <a:pt x="125" y="5"/>
                  </a:lnTo>
                  <a:lnTo>
                    <a:pt x="119" y="2"/>
                  </a:lnTo>
                  <a:lnTo>
                    <a:pt x="112" y="1"/>
                  </a:lnTo>
                  <a:lnTo>
                    <a:pt x="106" y="1"/>
                  </a:lnTo>
                  <a:lnTo>
                    <a:pt x="99" y="0"/>
                  </a:lnTo>
                  <a:lnTo>
                    <a:pt x="93" y="1"/>
                  </a:lnTo>
                  <a:lnTo>
                    <a:pt x="87" y="1"/>
                  </a:lnTo>
                  <a:lnTo>
                    <a:pt x="80" y="2"/>
                  </a:lnTo>
                  <a:lnTo>
                    <a:pt x="73" y="5"/>
                  </a:lnTo>
                  <a:lnTo>
                    <a:pt x="67" y="5"/>
                  </a:lnTo>
                  <a:lnTo>
                    <a:pt x="60" y="8"/>
                  </a:lnTo>
                  <a:lnTo>
                    <a:pt x="55" y="10"/>
                  </a:lnTo>
                  <a:lnTo>
                    <a:pt x="48" y="14"/>
                  </a:lnTo>
                  <a:lnTo>
                    <a:pt x="43" y="17"/>
                  </a:lnTo>
                  <a:lnTo>
                    <a:pt x="38" y="22"/>
                  </a:lnTo>
                  <a:lnTo>
                    <a:pt x="33" y="25"/>
                  </a:lnTo>
                  <a:lnTo>
                    <a:pt x="28" y="30"/>
                  </a:lnTo>
                  <a:lnTo>
                    <a:pt x="24" y="34"/>
                  </a:lnTo>
                  <a:lnTo>
                    <a:pt x="20" y="39"/>
                  </a:lnTo>
                  <a:lnTo>
                    <a:pt x="15" y="44"/>
                  </a:lnTo>
                  <a:lnTo>
                    <a:pt x="13" y="50"/>
                  </a:lnTo>
                  <a:lnTo>
                    <a:pt x="9" y="56"/>
                  </a:lnTo>
                  <a:lnTo>
                    <a:pt x="6" y="61"/>
                  </a:lnTo>
                  <a:lnTo>
                    <a:pt x="4" y="68"/>
                  </a:lnTo>
                  <a:lnTo>
                    <a:pt x="3" y="74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0" y="100"/>
                  </a:lnTo>
                  <a:lnTo>
                    <a:pt x="0" y="106"/>
                  </a:lnTo>
                  <a:lnTo>
                    <a:pt x="0" y="113"/>
                  </a:lnTo>
                  <a:lnTo>
                    <a:pt x="0" y="119"/>
                  </a:lnTo>
                  <a:lnTo>
                    <a:pt x="3" y="125"/>
                  </a:lnTo>
                  <a:lnTo>
                    <a:pt x="4" y="131"/>
                  </a:lnTo>
                  <a:lnTo>
                    <a:pt x="6" y="138"/>
                  </a:lnTo>
                  <a:lnTo>
                    <a:pt x="9" y="144"/>
                  </a:lnTo>
                  <a:lnTo>
                    <a:pt x="13" y="149"/>
                  </a:lnTo>
                  <a:lnTo>
                    <a:pt x="15" y="155"/>
                  </a:lnTo>
                  <a:lnTo>
                    <a:pt x="20" y="160"/>
                  </a:lnTo>
                  <a:lnTo>
                    <a:pt x="24" y="166"/>
                  </a:lnTo>
                  <a:lnTo>
                    <a:pt x="28" y="170"/>
                  </a:lnTo>
                  <a:lnTo>
                    <a:pt x="33" y="175"/>
                  </a:lnTo>
                  <a:lnTo>
                    <a:pt x="38" y="178"/>
                  </a:lnTo>
                  <a:lnTo>
                    <a:pt x="43" y="183"/>
                  </a:lnTo>
                  <a:lnTo>
                    <a:pt x="48" y="185"/>
                  </a:lnTo>
                  <a:lnTo>
                    <a:pt x="55" y="188"/>
                  </a:lnTo>
                  <a:lnTo>
                    <a:pt x="60" y="192"/>
                  </a:lnTo>
                  <a:lnTo>
                    <a:pt x="67" y="194"/>
                  </a:lnTo>
                  <a:lnTo>
                    <a:pt x="73" y="195"/>
                  </a:lnTo>
                  <a:lnTo>
                    <a:pt x="80" y="197"/>
                  </a:lnTo>
                  <a:lnTo>
                    <a:pt x="87" y="198"/>
                  </a:lnTo>
                  <a:lnTo>
                    <a:pt x="93" y="199"/>
                  </a:lnTo>
                  <a:lnTo>
                    <a:pt x="99" y="199"/>
                  </a:lnTo>
                  <a:lnTo>
                    <a:pt x="106" y="199"/>
                  </a:lnTo>
                  <a:lnTo>
                    <a:pt x="112" y="198"/>
                  </a:lnTo>
                  <a:lnTo>
                    <a:pt x="119" y="197"/>
                  </a:lnTo>
                  <a:lnTo>
                    <a:pt x="125" y="195"/>
                  </a:lnTo>
                  <a:lnTo>
                    <a:pt x="131" y="194"/>
                  </a:lnTo>
                  <a:lnTo>
                    <a:pt x="138" y="192"/>
                  </a:lnTo>
                  <a:lnTo>
                    <a:pt x="144" y="188"/>
                  </a:lnTo>
                  <a:lnTo>
                    <a:pt x="150" y="185"/>
                  </a:lnTo>
                  <a:lnTo>
                    <a:pt x="155" y="183"/>
                  </a:lnTo>
                  <a:lnTo>
                    <a:pt x="161" y="178"/>
                  </a:lnTo>
                  <a:lnTo>
                    <a:pt x="166" y="175"/>
                  </a:lnTo>
                  <a:lnTo>
                    <a:pt x="171" y="170"/>
                  </a:lnTo>
                  <a:lnTo>
                    <a:pt x="175" y="166"/>
                  </a:lnTo>
                  <a:lnTo>
                    <a:pt x="180" y="160"/>
                  </a:lnTo>
                  <a:lnTo>
                    <a:pt x="183" y="155"/>
                  </a:lnTo>
                  <a:lnTo>
                    <a:pt x="186" y="149"/>
                  </a:lnTo>
                  <a:lnTo>
                    <a:pt x="190" y="144"/>
                  </a:lnTo>
                  <a:lnTo>
                    <a:pt x="192" y="138"/>
                  </a:lnTo>
                  <a:lnTo>
                    <a:pt x="194" y="131"/>
                  </a:lnTo>
                  <a:lnTo>
                    <a:pt x="196" y="125"/>
                  </a:lnTo>
                  <a:lnTo>
                    <a:pt x="198" y="119"/>
                  </a:lnTo>
                  <a:lnTo>
                    <a:pt x="199" y="113"/>
                  </a:lnTo>
                  <a:lnTo>
                    <a:pt x="200" y="106"/>
                  </a:lnTo>
                  <a:lnTo>
                    <a:pt x="200" y="99"/>
                  </a:lnTo>
                  <a:lnTo>
                    <a:pt x="201" y="99"/>
                  </a:lnTo>
                </a:path>
              </a:pathLst>
            </a:custGeom>
            <a:solidFill>
              <a:srgbClr val="707070"/>
            </a:solidFill>
            <a:ln w="12700" cap="rnd" cmpd="sng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0" name="Freeform 102"/>
            <p:cNvSpPr>
              <a:spLocks/>
            </p:cNvSpPr>
            <p:nvPr/>
          </p:nvSpPr>
          <p:spPr bwMode="auto">
            <a:xfrm>
              <a:off x="1632" y="1994"/>
              <a:ext cx="156" cy="156"/>
            </a:xfrm>
            <a:custGeom>
              <a:avLst/>
              <a:gdLst>
                <a:gd name="T0" fmla="*/ 123 w 196"/>
                <a:gd name="T1" fmla="*/ 59 h 193"/>
                <a:gd name="T2" fmla="*/ 123 w 196"/>
                <a:gd name="T3" fmla="*/ 50 h 193"/>
                <a:gd name="T4" fmla="*/ 120 w 196"/>
                <a:gd name="T5" fmla="*/ 43 h 193"/>
                <a:gd name="T6" fmla="*/ 118 w 196"/>
                <a:gd name="T7" fmla="*/ 35 h 193"/>
                <a:gd name="T8" fmla="*/ 113 w 196"/>
                <a:gd name="T9" fmla="*/ 28 h 193"/>
                <a:gd name="T10" fmla="*/ 108 w 196"/>
                <a:gd name="T11" fmla="*/ 21 h 193"/>
                <a:gd name="T12" fmla="*/ 103 w 196"/>
                <a:gd name="T13" fmla="*/ 15 h 193"/>
                <a:gd name="T14" fmla="*/ 96 w 196"/>
                <a:gd name="T15" fmla="*/ 11 h 193"/>
                <a:gd name="T16" fmla="*/ 89 w 196"/>
                <a:gd name="T17" fmla="*/ 6 h 193"/>
                <a:gd name="T18" fmla="*/ 81 w 196"/>
                <a:gd name="T19" fmla="*/ 2 h 193"/>
                <a:gd name="T20" fmla="*/ 73 w 196"/>
                <a:gd name="T21" fmla="*/ 0 h 193"/>
                <a:gd name="T22" fmla="*/ 66 w 196"/>
                <a:gd name="T23" fmla="*/ 0 h 193"/>
                <a:gd name="T24" fmla="*/ 57 w 196"/>
                <a:gd name="T25" fmla="*/ 0 h 193"/>
                <a:gd name="T26" fmla="*/ 49 w 196"/>
                <a:gd name="T27" fmla="*/ 0 h 193"/>
                <a:gd name="T28" fmla="*/ 42 w 196"/>
                <a:gd name="T29" fmla="*/ 2 h 193"/>
                <a:gd name="T30" fmla="*/ 33 w 196"/>
                <a:gd name="T31" fmla="*/ 6 h 193"/>
                <a:gd name="T32" fmla="*/ 27 w 196"/>
                <a:gd name="T33" fmla="*/ 11 h 193"/>
                <a:gd name="T34" fmla="*/ 20 w 196"/>
                <a:gd name="T35" fmla="*/ 15 h 193"/>
                <a:gd name="T36" fmla="*/ 14 w 196"/>
                <a:gd name="T37" fmla="*/ 21 h 193"/>
                <a:gd name="T38" fmla="*/ 10 w 196"/>
                <a:gd name="T39" fmla="*/ 28 h 193"/>
                <a:gd name="T40" fmla="*/ 6 w 196"/>
                <a:gd name="T41" fmla="*/ 35 h 193"/>
                <a:gd name="T42" fmla="*/ 3 w 196"/>
                <a:gd name="T43" fmla="*/ 43 h 193"/>
                <a:gd name="T44" fmla="*/ 0 w 196"/>
                <a:gd name="T45" fmla="*/ 50 h 193"/>
                <a:gd name="T46" fmla="*/ 0 w 196"/>
                <a:gd name="T47" fmla="*/ 59 h 193"/>
                <a:gd name="T48" fmla="*/ 0 w 196"/>
                <a:gd name="T49" fmla="*/ 66 h 193"/>
                <a:gd name="T50" fmla="*/ 0 w 196"/>
                <a:gd name="T51" fmla="*/ 75 h 193"/>
                <a:gd name="T52" fmla="*/ 3 w 196"/>
                <a:gd name="T53" fmla="*/ 83 h 193"/>
                <a:gd name="T54" fmla="*/ 6 w 196"/>
                <a:gd name="T55" fmla="*/ 91 h 193"/>
                <a:gd name="T56" fmla="*/ 10 w 196"/>
                <a:gd name="T57" fmla="*/ 97 h 193"/>
                <a:gd name="T58" fmla="*/ 14 w 196"/>
                <a:gd name="T59" fmla="*/ 104 h 193"/>
                <a:gd name="T60" fmla="*/ 20 w 196"/>
                <a:gd name="T61" fmla="*/ 111 h 193"/>
                <a:gd name="T62" fmla="*/ 27 w 196"/>
                <a:gd name="T63" fmla="*/ 115 h 193"/>
                <a:gd name="T64" fmla="*/ 33 w 196"/>
                <a:gd name="T65" fmla="*/ 119 h 193"/>
                <a:gd name="T66" fmla="*/ 42 w 196"/>
                <a:gd name="T67" fmla="*/ 122 h 193"/>
                <a:gd name="T68" fmla="*/ 49 w 196"/>
                <a:gd name="T69" fmla="*/ 124 h 193"/>
                <a:gd name="T70" fmla="*/ 57 w 196"/>
                <a:gd name="T71" fmla="*/ 125 h 193"/>
                <a:gd name="T72" fmla="*/ 66 w 196"/>
                <a:gd name="T73" fmla="*/ 125 h 193"/>
                <a:gd name="T74" fmla="*/ 73 w 196"/>
                <a:gd name="T75" fmla="*/ 124 h 193"/>
                <a:gd name="T76" fmla="*/ 81 w 196"/>
                <a:gd name="T77" fmla="*/ 122 h 193"/>
                <a:gd name="T78" fmla="*/ 89 w 196"/>
                <a:gd name="T79" fmla="*/ 119 h 193"/>
                <a:gd name="T80" fmla="*/ 96 w 196"/>
                <a:gd name="T81" fmla="*/ 115 h 193"/>
                <a:gd name="T82" fmla="*/ 103 w 196"/>
                <a:gd name="T83" fmla="*/ 111 h 193"/>
                <a:gd name="T84" fmla="*/ 108 w 196"/>
                <a:gd name="T85" fmla="*/ 104 h 193"/>
                <a:gd name="T86" fmla="*/ 113 w 196"/>
                <a:gd name="T87" fmla="*/ 97 h 193"/>
                <a:gd name="T88" fmla="*/ 118 w 196"/>
                <a:gd name="T89" fmla="*/ 91 h 193"/>
                <a:gd name="T90" fmla="*/ 120 w 196"/>
                <a:gd name="T91" fmla="*/ 83 h 193"/>
                <a:gd name="T92" fmla="*/ 123 w 196"/>
                <a:gd name="T93" fmla="*/ 75 h 193"/>
                <a:gd name="T94" fmla="*/ 123 w 196"/>
                <a:gd name="T95" fmla="*/ 66 h 19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6"/>
                <a:gd name="T145" fmla="*/ 0 h 193"/>
                <a:gd name="T146" fmla="*/ 196 w 196"/>
                <a:gd name="T147" fmla="*/ 193 h 19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6" h="193">
                  <a:moveTo>
                    <a:pt x="195" y="96"/>
                  </a:moveTo>
                  <a:lnTo>
                    <a:pt x="195" y="90"/>
                  </a:lnTo>
                  <a:lnTo>
                    <a:pt x="194" y="83"/>
                  </a:lnTo>
                  <a:lnTo>
                    <a:pt x="194" y="77"/>
                  </a:lnTo>
                  <a:lnTo>
                    <a:pt x="191" y="71"/>
                  </a:lnTo>
                  <a:lnTo>
                    <a:pt x="190" y="65"/>
                  </a:lnTo>
                  <a:lnTo>
                    <a:pt x="188" y="59"/>
                  </a:lnTo>
                  <a:lnTo>
                    <a:pt x="186" y="53"/>
                  </a:lnTo>
                  <a:lnTo>
                    <a:pt x="181" y="47"/>
                  </a:lnTo>
                  <a:lnTo>
                    <a:pt x="179" y="43"/>
                  </a:lnTo>
                  <a:lnTo>
                    <a:pt x="175" y="37"/>
                  </a:lnTo>
                  <a:lnTo>
                    <a:pt x="171" y="32"/>
                  </a:lnTo>
                  <a:lnTo>
                    <a:pt x="167" y="27"/>
                  </a:lnTo>
                  <a:lnTo>
                    <a:pt x="162" y="23"/>
                  </a:lnTo>
                  <a:lnTo>
                    <a:pt x="157" y="19"/>
                  </a:lnTo>
                  <a:lnTo>
                    <a:pt x="151" y="16"/>
                  </a:lnTo>
                  <a:lnTo>
                    <a:pt x="147" y="13"/>
                  </a:lnTo>
                  <a:lnTo>
                    <a:pt x="141" y="9"/>
                  </a:lnTo>
                  <a:lnTo>
                    <a:pt x="135" y="7"/>
                  </a:lnTo>
                  <a:lnTo>
                    <a:pt x="128" y="4"/>
                  </a:lnTo>
                  <a:lnTo>
                    <a:pt x="123" y="3"/>
                  </a:lnTo>
                  <a:lnTo>
                    <a:pt x="116" y="0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2" y="3"/>
                  </a:lnTo>
                  <a:lnTo>
                    <a:pt x="66" y="4"/>
                  </a:lnTo>
                  <a:lnTo>
                    <a:pt x="60" y="7"/>
                  </a:lnTo>
                  <a:lnTo>
                    <a:pt x="53" y="9"/>
                  </a:lnTo>
                  <a:lnTo>
                    <a:pt x="48" y="13"/>
                  </a:lnTo>
                  <a:lnTo>
                    <a:pt x="43" y="16"/>
                  </a:lnTo>
                  <a:lnTo>
                    <a:pt x="38" y="19"/>
                  </a:lnTo>
                  <a:lnTo>
                    <a:pt x="32" y="23"/>
                  </a:lnTo>
                  <a:lnTo>
                    <a:pt x="28" y="27"/>
                  </a:lnTo>
                  <a:lnTo>
                    <a:pt x="23" y="32"/>
                  </a:lnTo>
                  <a:lnTo>
                    <a:pt x="20" y="37"/>
                  </a:lnTo>
                  <a:lnTo>
                    <a:pt x="16" y="43"/>
                  </a:lnTo>
                  <a:lnTo>
                    <a:pt x="13" y="48"/>
                  </a:lnTo>
                  <a:lnTo>
                    <a:pt x="10" y="53"/>
                  </a:lnTo>
                  <a:lnTo>
                    <a:pt x="7" y="59"/>
                  </a:lnTo>
                  <a:lnTo>
                    <a:pt x="5" y="65"/>
                  </a:lnTo>
                  <a:lnTo>
                    <a:pt x="3" y="71"/>
                  </a:lnTo>
                  <a:lnTo>
                    <a:pt x="0" y="77"/>
                  </a:lnTo>
                  <a:lnTo>
                    <a:pt x="0" y="83"/>
                  </a:lnTo>
                  <a:lnTo>
                    <a:pt x="0" y="90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0" y="108"/>
                  </a:lnTo>
                  <a:lnTo>
                    <a:pt x="0" y="115"/>
                  </a:lnTo>
                  <a:lnTo>
                    <a:pt x="3" y="121"/>
                  </a:lnTo>
                  <a:lnTo>
                    <a:pt x="5" y="127"/>
                  </a:lnTo>
                  <a:lnTo>
                    <a:pt x="7" y="133"/>
                  </a:lnTo>
                  <a:lnTo>
                    <a:pt x="10" y="139"/>
                  </a:lnTo>
                  <a:lnTo>
                    <a:pt x="13" y="144"/>
                  </a:lnTo>
                  <a:lnTo>
                    <a:pt x="16" y="149"/>
                  </a:lnTo>
                  <a:lnTo>
                    <a:pt x="20" y="154"/>
                  </a:lnTo>
                  <a:lnTo>
                    <a:pt x="23" y="160"/>
                  </a:lnTo>
                  <a:lnTo>
                    <a:pt x="28" y="164"/>
                  </a:lnTo>
                  <a:lnTo>
                    <a:pt x="32" y="169"/>
                  </a:lnTo>
                  <a:lnTo>
                    <a:pt x="38" y="172"/>
                  </a:lnTo>
                  <a:lnTo>
                    <a:pt x="43" y="176"/>
                  </a:lnTo>
                  <a:lnTo>
                    <a:pt x="48" y="180"/>
                  </a:lnTo>
                  <a:lnTo>
                    <a:pt x="53" y="182"/>
                  </a:lnTo>
                  <a:lnTo>
                    <a:pt x="60" y="185"/>
                  </a:lnTo>
                  <a:lnTo>
                    <a:pt x="66" y="187"/>
                  </a:lnTo>
                  <a:lnTo>
                    <a:pt x="72" y="189"/>
                  </a:lnTo>
                  <a:lnTo>
                    <a:pt x="78" y="190"/>
                  </a:lnTo>
                  <a:lnTo>
                    <a:pt x="84" y="191"/>
                  </a:lnTo>
                  <a:lnTo>
                    <a:pt x="91" y="192"/>
                  </a:lnTo>
                  <a:lnTo>
                    <a:pt x="97" y="192"/>
                  </a:lnTo>
                  <a:lnTo>
                    <a:pt x="104" y="192"/>
                  </a:lnTo>
                  <a:lnTo>
                    <a:pt x="110" y="191"/>
                  </a:lnTo>
                  <a:lnTo>
                    <a:pt x="116" y="190"/>
                  </a:lnTo>
                  <a:lnTo>
                    <a:pt x="123" y="189"/>
                  </a:lnTo>
                  <a:lnTo>
                    <a:pt x="128" y="187"/>
                  </a:lnTo>
                  <a:lnTo>
                    <a:pt x="135" y="185"/>
                  </a:lnTo>
                  <a:lnTo>
                    <a:pt x="141" y="182"/>
                  </a:lnTo>
                  <a:lnTo>
                    <a:pt x="147" y="180"/>
                  </a:lnTo>
                  <a:lnTo>
                    <a:pt x="151" y="176"/>
                  </a:lnTo>
                  <a:lnTo>
                    <a:pt x="157" y="172"/>
                  </a:lnTo>
                  <a:lnTo>
                    <a:pt x="162" y="169"/>
                  </a:lnTo>
                  <a:lnTo>
                    <a:pt x="167" y="164"/>
                  </a:lnTo>
                  <a:lnTo>
                    <a:pt x="171" y="160"/>
                  </a:lnTo>
                  <a:lnTo>
                    <a:pt x="175" y="154"/>
                  </a:lnTo>
                  <a:lnTo>
                    <a:pt x="179" y="149"/>
                  </a:lnTo>
                  <a:lnTo>
                    <a:pt x="181" y="144"/>
                  </a:lnTo>
                  <a:lnTo>
                    <a:pt x="186" y="139"/>
                  </a:lnTo>
                  <a:lnTo>
                    <a:pt x="188" y="133"/>
                  </a:lnTo>
                  <a:lnTo>
                    <a:pt x="190" y="127"/>
                  </a:lnTo>
                  <a:lnTo>
                    <a:pt x="191" y="121"/>
                  </a:lnTo>
                  <a:lnTo>
                    <a:pt x="194" y="115"/>
                  </a:lnTo>
                  <a:lnTo>
                    <a:pt x="194" y="108"/>
                  </a:lnTo>
                  <a:lnTo>
                    <a:pt x="195" y="101"/>
                  </a:lnTo>
                  <a:lnTo>
                    <a:pt x="195" y="96"/>
                  </a:lnTo>
                </a:path>
              </a:pathLst>
            </a:custGeom>
            <a:solidFill>
              <a:srgbClr val="636363"/>
            </a:solidFill>
            <a:ln w="12700" cap="rnd" cmpd="sng">
              <a:solidFill>
                <a:srgbClr val="63636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1" name="Freeform 103"/>
            <p:cNvSpPr>
              <a:spLocks/>
            </p:cNvSpPr>
            <p:nvPr/>
          </p:nvSpPr>
          <p:spPr bwMode="auto">
            <a:xfrm>
              <a:off x="1636" y="1996"/>
              <a:ext cx="151" cy="152"/>
            </a:xfrm>
            <a:custGeom>
              <a:avLst/>
              <a:gdLst>
                <a:gd name="T0" fmla="*/ 119 w 190"/>
                <a:gd name="T1" fmla="*/ 57 h 188"/>
                <a:gd name="T2" fmla="*/ 118 w 190"/>
                <a:gd name="T3" fmla="*/ 49 h 188"/>
                <a:gd name="T4" fmla="*/ 116 w 190"/>
                <a:gd name="T5" fmla="*/ 43 h 188"/>
                <a:gd name="T6" fmla="*/ 114 w 190"/>
                <a:gd name="T7" fmla="*/ 34 h 188"/>
                <a:gd name="T8" fmla="*/ 109 w 190"/>
                <a:gd name="T9" fmla="*/ 27 h 188"/>
                <a:gd name="T10" fmla="*/ 104 w 190"/>
                <a:gd name="T11" fmla="*/ 21 h 188"/>
                <a:gd name="T12" fmla="*/ 99 w 190"/>
                <a:gd name="T13" fmla="*/ 15 h 188"/>
                <a:gd name="T14" fmla="*/ 93 w 190"/>
                <a:gd name="T15" fmla="*/ 11 h 188"/>
                <a:gd name="T16" fmla="*/ 86 w 190"/>
                <a:gd name="T17" fmla="*/ 6 h 188"/>
                <a:gd name="T18" fmla="*/ 79 w 190"/>
                <a:gd name="T19" fmla="*/ 4 h 188"/>
                <a:gd name="T20" fmla="*/ 71 w 190"/>
                <a:gd name="T21" fmla="*/ 2 h 188"/>
                <a:gd name="T22" fmla="*/ 63 w 190"/>
                <a:gd name="T23" fmla="*/ 1 h 188"/>
                <a:gd name="T24" fmla="*/ 56 w 190"/>
                <a:gd name="T25" fmla="*/ 1 h 188"/>
                <a:gd name="T26" fmla="*/ 48 w 190"/>
                <a:gd name="T27" fmla="*/ 2 h 188"/>
                <a:gd name="T28" fmla="*/ 41 w 190"/>
                <a:gd name="T29" fmla="*/ 4 h 188"/>
                <a:gd name="T30" fmla="*/ 33 w 190"/>
                <a:gd name="T31" fmla="*/ 6 h 188"/>
                <a:gd name="T32" fmla="*/ 26 w 190"/>
                <a:gd name="T33" fmla="*/ 11 h 188"/>
                <a:gd name="T34" fmla="*/ 20 w 190"/>
                <a:gd name="T35" fmla="*/ 15 h 188"/>
                <a:gd name="T36" fmla="*/ 14 w 190"/>
                <a:gd name="T37" fmla="*/ 21 h 188"/>
                <a:gd name="T38" fmla="*/ 10 w 190"/>
                <a:gd name="T39" fmla="*/ 27 h 188"/>
                <a:gd name="T40" fmla="*/ 6 w 190"/>
                <a:gd name="T41" fmla="*/ 34 h 188"/>
                <a:gd name="T42" fmla="*/ 3 w 190"/>
                <a:gd name="T43" fmla="*/ 43 h 188"/>
                <a:gd name="T44" fmla="*/ 0 w 190"/>
                <a:gd name="T45" fmla="*/ 49 h 188"/>
                <a:gd name="T46" fmla="*/ 0 w 190"/>
                <a:gd name="T47" fmla="*/ 57 h 188"/>
                <a:gd name="T48" fmla="*/ 0 w 190"/>
                <a:gd name="T49" fmla="*/ 65 h 188"/>
                <a:gd name="T50" fmla="*/ 0 w 190"/>
                <a:gd name="T51" fmla="*/ 74 h 188"/>
                <a:gd name="T52" fmla="*/ 3 w 190"/>
                <a:gd name="T53" fmla="*/ 81 h 188"/>
                <a:gd name="T54" fmla="*/ 6 w 190"/>
                <a:gd name="T55" fmla="*/ 89 h 188"/>
                <a:gd name="T56" fmla="*/ 10 w 190"/>
                <a:gd name="T57" fmla="*/ 95 h 188"/>
                <a:gd name="T58" fmla="*/ 14 w 190"/>
                <a:gd name="T59" fmla="*/ 102 h 188"/>
                <a:gd name="T60" fmla="*/ 20 w 190"/>
                <a:gd name="T61" fmla="*/ 108 h 188"/>
                <a:gd name="T62" fmla="*/ 26 w 190"/>
                <a:gd name="T63" fmla="*/ 112 h 188"/>
                <a:gd name="T64" fmla="*/ 33 w 190"/>
                <a:gd name="T65" fmla="*/ 116 h 188"/>
                <a:gd name="T66" fmla="*/ 41 w 190"/>
                <a:gd name="T67" fmla="*/ 120 h 188"/>
                <a:gd name="T68" fmla="*/ 48 w 190"/>
                <a:gd name="T69" fmla="*/ 121 h 188"/>
                <a:gd name="T70" fmla="*/ 56 w 190"/>
                <a:gd name="T71" fmla="*/ 122 h 188"/>
                <a:gd name="T72" fmla="*/ 63 w 190"/>
                <a:gd name="T73" fmla="*/ 122 h 188"/>
                <a:gd name="T74" fmla="*/ 71 w 190"/>
                <a:gd name="T75" fmla="*/ 121 h 188"/>
                <a:gd name="T76" fmla="*/ 79 w 190"/>
                <a:gd name="T77" fmla="*/ 120 h 188"/>
                <a:gd name="T78" fmla="*/ 86 w 190"/>
                <a:gd name="T79" fmla="*/ 116 h 188"/>
                <a:gd name="T80" fmla="*/ 93 w 190"/>
                <a:gd name="T81" fmla="*/ 112 h 188"/>
                <a:gd name="T82" fmla="*/ 99 w 190"/>
                <a:gd name="T83" fmla="*/ 108 h 188"/>
                <a:gd name="T84" fmla="*/ 104 w 190"/>
                <a:gd name="T85" fmla="*/ 102 h 188"/>
                <a:gd name="T86" fmla="*/ 109 w 190"/>
                <a:gd name="T87" fmla="*/ 95 h 188"/>
                <a:gd name="T88" fmla="*/ 114 w 190"/>
                <a:gd name="T89" fmla="*/ 89 h 188"/>
                <a:gd name="T90" fmla="*/ 116 w 190"/>
                <a:gd name="T91" fmla="*/ 81 h 188"/>
                <a:gd name="T92" fmla="*/ 118 w 190"/>
                <a:gd name="T93" fmla="*/ 74 h 188"/>
                <a:gd name="T94" fmla="*/ 119 w 190"/>
                <a:gd name="T95" fmla="*/ 65 h 1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0"/>
                <a:gd name="T145" fmla="*/ 0 h 188"/>
                <a:gd name="T146" fmla="*/ 190 w 190"/>
                <a:gd name="T147" fmla="*/ 188 h 1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0" h="188">
                  <a:moveTo>
                    <a:pt x="189" y="94"/>
                  </a:moveTo>
                  <a:lnTo>
                    <a:pt x="189" y="88"/>
                  </a:lnTo>
                  <a:lnTo>
                    <a:pt x="188" y="82"/>
                  </a:lnTo>
                  <a:lnTo>
                    <a:pt x="188" y="76"/>
                  </a:lnTo>
                  <a:lnTo>
                    <a:pt x="185" y="69"/>
                  </a:lnTo>
                  <a:lnTo>
                    <a:pt x="184" y="65"/>
                  </a:lnTo>
                  <a:lnTo>
                    <a:pt x="182" y="58"/>
                  </a:lnTo>
                  <a:lnTo>
                    <a:pt x="180" y="52"/>
                  </a:lnTo>
                  <a:lnTo>
                    <a:pt x="176" y="47"/>
                  </a:lnTo>
                  <a:lnTo>
                    <a:pt x="173" y="42"/>
                  </a:lnTo>
                  <a:lnTo>
                    <a:pt x="169" y="37"/>
                  </a:lnTo>
                  <a:lnTo>
                    <a:pt x="165" y="32"/>
                  </a:lnTo>
                  <a:lnTo>
                    <a:pt x="162" y="28"/>
                  </a:lnTo>
                  <a:lnTo>
                    <a:pt x="157" y="24"/>
                  </a:lnTo>
                  <a:lnTo>
                    <a:pt x="152" y="20"/>
                  </a:lnTo>
                  <a:lnTo>
                    <a:pt x="147" y="16"/>
                  </a:lnTo>
                  <a:lnTo>
                    <a:pt x="142" y="14"/>
                  </a:lnTo>
                  <a:lnTo>
                    <a:pt x="136" y="10"/>
                  </a:lnTo>
                  <a:lnTo>
                    <a:pt x="131" y="7"/>
                  </a:lnTo>
                  <a:lnTo>
                    <a:pt x="125" y="6"/>
                  </a:lnTo>
                  <a:lnTo>
                    <a:pt x="119" y="4"/>
                  </a:lnTo>
                  <a:lnTo>
                    <a:pt x="112" y="2"/>
                  </a:lnTo>
                  <a:lnTo>
                    <a:pt x="107" y="1"/>
                  </a:lnTo>
                  <a:lnTo>
                    <a:pt x="100" y="1"/>
                  </a:lnTo>
                  <a:lnTo>
                    <a:pt x="95" y="0"/>
                  </a:lnTo>
                  <a:lnTo>
                    <a:pt x="88" y="1"/>
                  </a:lnTo>
                  <a:lnTo>
                    <a:pt x="82" y="1"/>
                  </a:lnTo>
                  <a:lnTo>
                    <a:pt x="76" y="2"/>
                  </a:lnTo>
                  <a:lnTo>
                    <a:pt x="69" y="4"/>
                  </a:lnTo>
                  <a:lnTo>
                    <a:pt x="64" y="6"/>
                  </a:lnTo>
                  <a:lnTo>
                    <a:pt x="58" y="7"/>
                  </a:lnTo>
                  <a:lnTo>
                    <a:pt x="52" y="10"/>
                  </a:lnTo>
                  <a:lnTo>
                    <a:pt x="47" y="14"/>
                  </a:lnTo>
                  <a:lnTo>
                    <a:pt x="41" y="16"/>
                  </a:lnTo>
                  <a:lnTo>
                    <a:pt x="37" y="20"/>
                  </a:lnTo>
                  <a:lnTo>
                    <a:pt x="31" y="24"/>
                  </a:lnTo>
                  <a:lnTo>
                    <a:pt x="27" y="28"/>
                  </a:lnTo>
                  <a:lnTo>
                    <a:pt x="22" y="32"/>
                  </a:lnTo>
                  <a:lnTo>
                    <a:pt x="18" y="37"/>
                  </a:lnTo>
                  <a:lnTo>
                    <a:pt x="15" y="42"/>
                  </a:lnTo>
                  <a:lnTo>
                    <a:pt x="12" y="48"/>
                  </a:lnTo>
                  <a:lnTo>
                    <a:pt x="9" y="52"/>
                  </a:lnTo>
                  <a:lnTo>
                    <a:pt x="6" y="58"/>
                  </a:lnTo>
                  <a:lnTo>
                    <a:pt x="5" y="65"/>
                  </a:lnTo>
                  <a:lnTo>
                    <a:pt x="3" y="69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8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0" y="106"/>
                  </a:lnTo>
                  <a:lnTo>
                    <a:pt x="0" y="112"/>
                  </a:lnTo>
                  <a:lnTo>
                    <a:pt x="3" y="119"/>
                  </a:lnTo>
                  <a:lnTo>
                    <a:pt x="5" y="124"/>
                  </a:lnTo>
                  <a:lnTo>
                    <a:pt x="6" y="130"/>
                  </a:lnTo>
                  <a:lnTo>
                    <a:pt x="9" y="136"/>
                  </a:lnTo>
                  <a:lnTo>
                    <a:pt x="12" y="141"/>
                  </a:lnTo>
                  <a:lnTo>
                    <a:pt x="15" y="146"/>
                  </a:lnTo>
                  <a:lnTo>
                    <a:pt x="18" y="151"/>
                  </a:lnTo>
                  <a:lnTo>
                    <a:pt x="22" y="156"/>
                  </a:lnTo>
                  <a:lnTo>
                    <a:pt x="27" y="160"/>
                  </a:lnTo>
                  <a:lnTo>
                    <a:pt x="31" y="165"/>
                  </a:lnTo>
                  <a:lnTo>
                    <a:pt x="37" y="168"/>
                  </a:lnTo>
                  <a:lnTo>
                    <a:pt x="41" y="172"/>
                  </a:lnTo>
                  <a:lnTo>
                    <a:pt x="47" y="175"/>
                  </a:lnTo>
                  <a:lnTo>
                    <a:pt x="52" y="178"/>
                  </a:lnTo>
                  <a:lnTo>
                    <a:pt x="58" y="181"/>
                  </a:lnTo>
                  <a:lnTo>
                    <a:pt x="64" y="183"/>
                  </a:lnTo>
                  <a:lnTo>
                    <a:pt x="69" y="185"/>
                  </a:lnTo>
                  <a:lnTo>
                    <a:pt x="76" y="186"/>
                  </a:lnTo>
                  <a:lnTo>
                    <a:pt x="82" y="187"/>
                  </a:lnTo>
                  <a:lnTo>
                    <a:pt x="88" y="187"/>
                  </a:lnTo>
                  <a:lnTo>
                    <a:pt x="95" y="187"/>
                  </a:lnTo>
                  <a:lnTo>
                    <a:pt x="100" y="187"/>
                  </a:lnTo>
                  <a:lnTo>
                    <a:pt x="107" y="187"/>
                  </a:lnTo>
                  <a:lnTo>
                    <a:pt x="112" y="186"/>
                  </a:lnTo>
                  <a:lnTo>
                    <a:pt x="119" y="185"/>
                  </a:lnTo>
                  <a:lnTo>
                    <a:pt x="125" y="183"/>
                  </a:lnTo>
                  <a:lnTo>
                    <a:pt x="131" y="181"/>
                  </a:lnTo>
                  <a:lnTo>
                    <a:pt x="136" y="178"/>
                  </a:lnTo>
                  <a:lnTo>
                    <a:pt x="142" y="175"/>
                  </a:lnTo>
                  <a:lnTo>
                    <a:pt x="147" y="172"/>
                  </a:lnTo>
                  <a:lnTo>
                    <a:pt x="152" y="168"/>
                  </a:lnTo>
                  <a:lnTo>
                    <a:pt x="157" y="165"/>
                  </a:lnTo>
                  <a:lnTo>
                    <a:pt x="162" y="160"/>
                  </a:lnTo>
                  <a:lnTo>
                    <a:pt x="165" y="156"/>
                  </a:lnTo>
                  <a:lnTo>
                    <a:pt x="169" y="151"/>
                  </a:lnTo>
                  <a:lnTo>
                    <a:pt x="173" y="146"/>
                  </a:lnTo>
                  <a:lnTo>
                    <a:pt x="176" y="141"/>
                  </a:lnTo>
                  <a:lnTo>
                    <a:pt x="180" y="136"/>
                  </a:lnTo>
                  <a:lnTo>
                    <a:pt x="182" y="130"/>
                  </a:lnTo>
                  <a:lnTo>
                    <a:pt x="184" y="124"/>
                  </a:lnTo>
                  <a:lnTo>
                    <a:pt x="185" y="119"/>
                  </a:lnTo>
                  <a:lnTo>
                    <a:pt x="188" y="112"/>
                  </a:lnTo>
                  <a:lnTo>
                    <a:pt x="188" y="106"/>
                  </a:lnTo>
                  <a:lnTo>
                    <a:pt x="189" y="100"/>
                  </a:lnTo>
                  <a:lnTo>
                    <a:pt x="189" y="94"/>
                  </a:lnTo>
                </a:path>
              </a:pathLst>
            </a:custGeom>
            <a:solidFill>
              <a:srgbClr val="555555"/>
            </a:solidFill>
            <a:ln w="12700" cap="rnd" cmpd="sng">
              <a:solidFill>
                <a:srgbClr val="5555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2" name="Freeform 104"/>
            <p:cNvSpPr>
              <a:spLocks/>
            </p:cNvSpPr>
            <p:nvPr/>
          </p:nvSpPr>
          <p:spPr bwMode="auto">
            <a:xfrm>
              <a:off x="1640" y="2000"/>
              <a:ext cx="147" cy="147"/>
            </a:xfrm>
            <a:custGeom>
              <a:avLst/>
              <a:gdLst>
                <a:gd name="T0" fmla="*/ 115 w 185"/>
                <a:gd name="T1" fmla="*/ 55 h 183"/>
                <a:gd name="T2" fmla="*/ 114 w 185"/>
                <a:gd name="T3" fmla="*/ 47 h 183"/>
                <a:gd name="T4" fmla="*/ 112 w 185"/>
                <a:gd name="T5" fmla="*/ 39 h 183"/>
                <a:gd name="T6" fmla="*/ 110 w 185"/>
                <a:gd name="T7" fmla="*/ 32 h 183"/>
                <a:gd name="T8" fmla="*/ 106 w 185"/>
                <a:gd name="T9" fmla="*/ 25 h 183"/>
                <a:gd name="T10" fmla="*/ 101 w 185"/>
                <a:gd name="T11" fmla="*/ 19 h 183"/>
                <a:gd name="T12" fmla="*/ 96 w 185"/>
                <a:gd name="T13" fmla="*/ 14 h 183"/>
                <a:gd name="T14" fmla="*/ 90 w 185"/>
                <a:gd name="T15" fmla="*/ 9 h 183"/>
                <a:gd name="T16" fmla="*/ 83 w 185"/>
                <a:gd name="T17" fmla="*/ 6 h 183"/>
                <a:gd name="T18" fmla="*/ 75 w 185"/>
                <a:gd name="T19" fmla="*/ 3 h 183"/>
                <a:gd name="T20" fmla="*/ 68 w 185"/>
                <a:gd name="T21" fmla="*/ 2 h 183"/>
                <a:gd name="T22" fmla="*/ 60 w 185"/>
                <a:gd name="T23" fmla="*/ 0 h 183"/>
                <a:gd name="T24" fmla="*/ 54 w 185"/>
                <a:gd name="T25" fmla="*/ 0 h 183"/>
                <a:gd name="T26" fmla="*/ 46 w 185"/>
                <a:gd name="T27" fmla="*/ 2 h 183"/>
                <a:gd name="T28" fmla="*/ 39 w 185"/>
                <a:gd name="T29" fmla="*/ 3 h 183"/>
                <a:gd name="T30" fmla="*/ 32 w 185"/>
                <a:gd name="T31" fmla="*/ 6 h 183"/>
                <a:gd name="T32" fmla="*/ 25 w 185"/>
                <a:gd name="T33" fmla="*/ 9 h 183"/>
                <a:gd name="T34" fmla="*/ 19 w 185"/>
                <a:gd name="T35" fmla="*/ 14 h 183"/>
                <a:gd name="T36" fmla="*/ 14 w 185"/>
                <a:gd name="T37" fmla="*/ 19 h 183"/>
                <a:gd name="T38" fmla="*/ 9 w 185"/>
                <a:gd name="T39" fmla="*/ 25 h 183"/>
                <a:gd name="T40" fmla="*/ 5 w 185"/>
                <a:gd name="T41" fmla="*/ 32 h 183"/>
                <a:gd name="T42" fmla="*/ 2 w 185"/>
                <a:gd name="T43" fmla="*/ 39 h 183"/>
                <a:gd name="T44" fmla="*/ 0 w 185"/>
                <a:gd name="T45" fmla="*/ 47 h 183"/>
                <a:gd name="T46" fmla="*/ 0 w 185"/>
                <a:gd name="T47" fmla="*/ 55 h 183"/>
                <a:gd name="T48" fmla="*/ 0 w 185"/>
                <a:gd name="T49" fmla="*/ 62 h 183"/>
                <a:gd name="T50" fmla="*/ 0 w 185"/>
                <a:gd name="T51" fmla="*/ 70 h 183"/>
                <a:gd name="T52" fmla="*/ 2 w 185"/>
                <a:gd name="T53" fmla="*/ 77 h 183"/>
                <a:gd name="T54" fmla="*/ 5 w 185"/>
                <a:gd name="T55" fmla="*/ 84 h 183"/>
                <a:gd name="T56" fmla="*/ 9 w 185"/>
                <a:gd name="T57" fmla="*/ 91 h 183"/>
                <a:gd name="T58" fmla="*/ 14 w 185"/>
                <a:gd name="T59" fmla="*/ 97 h 183"/>
                <a:gd name="T60" fmla="*/ 19 w 185"/>
                <a:gd name="T61" fmla="*/ 103 h 183"/>
                <a:gd name="T62" fmla="*/ 25 w 185"/>
                <a:gd name="T63" fmla="*/ 108 h 183"/>
                <a:gd name="T64" fmla="*/ 32 w 185"/>
                <a:gd name="T65" fmla="*/ 112 h 183"/>
                <a:gd name="T66" fmla="*/ 39 w 185"/>
                <a:gd name="T67" fmla="*/ 113 h 183"/>
                <a:gd name="T68" fmla="*/ 46 w 185"/>
                <a:gd name="T69" fmla="*/ 116 h 183"/>
                <a:gd name="T70" fmla="*/ 54 w 185"/>
                <a:gd name="T71" fmla="*/ 117 h 183"/>
                <a:gd name="T72" fmla="*/ 60 w 185"/>
                <a:gd name="T73" fmla="*/ 117 h 183"/>
                <a:gd name="T74" fmla="*/ 68 w 185"/>
                <a:gd name="T75" fmla="*/ 116 h 183"/>
                <a:gd name="T76" fmla="*/ 75 w 185"/>
                <a:gd name="T77" fmla="*/ 113 h 183"/>
                <a:gd name="T78" fmla="*/ 83 w 185"/>
                <a:gd name="T79" fmla="*/ 112 h 183"/>
                <a:gd name="T80" fmla="*/ 90 w 185"/>
                <a:gd name="T81" fmla="*/ 108 h 183"/>
                <a:gd name="T82" fmla="*/ 96 w 185"/>
                <a:gd name="T83" fmla="*/ 103 h 183"/>
                <a:gd name="T84" fmla="*/ 101 w 185"/>
                <a:gd name="T85" fmla="*/ 97 h 183"/>
                <a:gd name="T86" fmla="*/ 106 w 185"/>
                <a:gd name="T87" fmla="*/ 91 h 183"/>
                <a:gd name="T88" fmla="*/ 110 w 185"/>
                <a:gd name="T89" fmla="*/ 84 h 183"/>
                <a:gd name="T90" fmla="*/ 112 w 185"/>
                <a:gd name="T91" fmla="*/ 77 h 183"/>
                <a:gd name="T92" fmla="*/ 114 w 185"/>
                <a:gd name="T93" fmla="*/ 70 h 183"/>
                <a:gd name="T94" fmla="*/ 115 w 185"/>
                <a:gd name="T95" fmla="*/ 62 h 183"/>
                <a:gd name="T96" fmla="*/ 116 w 185"/>
                <a:gd name="T97" fmla="*/ 59 h 1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5"/>
                <a:gd name="T148" fmla="*/ 0 h 183"/>
                <a:gd name="T149" fmla="*/ 185 w 185"/>
                <a:gd name="T150" fmla="*/ 183 h 18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5" h="183">
                  <a:moveTo>
                    <a:pt x="184" y="91"/>
                  </a:moveTo>
                  <a:lnTo>
                    <a:pt x="183" y="85"/>
                  </a:lnTo>
                  <a:lnTo>
                    <a:pt x="182" y="79"/>
                  </a:lnTo>
                  <a:lnTo>
                    <a:pt x="181" y="74"/>
                  </a:lnTo>
                  <a:lnTo>
                    <a:pt x="180" y="67"/>
                  </a:lnTo>
                  <a:lnTo>
                    <a:pt x="178" y="61"/>
                  </a:lnTo>
                  <a:lnTo>
                    <a:pt x="176" y="56"/>
                  </a:lnTo>
                  <a:lnTo>
                    <a:pt x="174" y="50"/>
                  </a:lnTo>
                  <a:lnTo>
                    <a:pt x="171" y="45"/>
                  </a:lnTo>
                  <a:lnTo>
                    <a:pt x="168" y="39"/>
                  </a:lnTo>
                  <a:lnTo>
                    <a:pt x="164" y="36"/>
                  </a:lnTo>
                  <a:lnTo>
                    <a:pt x="160" y="30"/>
                  </a:lnTo>
                  <a:lnTo>
                    <a:pt x="156" y="27"/>
                  </a:lnTo>
                  <a:lnTo>
                    <a:pt x="152" y="22"/>
                  </a:lnTo>
                  <a:lnTo>
                    <a:pt x="147" y="19"/>
                  </a:lnTo>
                  <a:lnTo>
                    <a:pt x="142" y="14"/>
                  </a:lnTo>
                  <a:lnTo>
                    <a:pt x="137" y="11"/>
                  </a:lnTo>
                  <a:lnTo>
                    <a:pt x="132" y="9"/>
                  </a:lnTo>
                  <a:lnTo>
                    <a:pt x="127" y="6"/>
                  </a:lnTo>
                  <a:lnTo>
                    <a:pt x="120" y="5"/>
                  </a:lnTo>
                  <a:lnTo>
                    <a:pt x="116" y="2"/>
                  </a:lnTo>
                  <a:lnTo>
                    <a:pt x="108" y="2"/>
                  </a:lnTo>
                  <a:lnTo>
                    <a:pt x="103" y="1"/>
                  </a:lnTo>
                  <a:lnTo>
                    <a:pt x="96" y="0"/>
                  </a:lnTo>
                  <a:lnTo>
                    <a:pt x="91" y="0"/>
                  </a:lnTo>
                  <a:lnTo>
                    <a:pt x="85" y="0"/>
                  </a:lnTo>
                  <a:lnTo>
                    <a:pt x="79" y="1"/>
                  </a:lnTo>
                  <a:lnTo>
                    <a:pt x="73" y="2"/>
                  </a:lnTo>
                  <a:lnTo>
                    <a:pt x="67" y="2"/>
                  </a:lnTo>
                  <a:lnTo>
                    <a:pt x="62" y="5"/>
                  </a:lnTo>
                  <a:lnTo>
                    <a:pt x="55" y="6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40" y="14"/>
                  </a:lnTo>
                  <a:lnTo>
                    <a:pt x="34" y="19"/>
                  </a:lnTo>
                  <a:lnTo>
                    <a:pt x="30" y="22"/>
                  </a:lnTo>
                  <a:lnTo>
                    <a:pt x="25" y="27"/>
                  </a:lnTo>
                  <a:lnTo>
                    <a:pt x="21" y="30"/>
                  </a:lnTo>
                  <a:lnTo>
                    <a:pt x="18" y="36"/>
                  </a:lnTo>
                  <a:lnTo>
                    <a:pt x="14" y="39"/>
                  </a:lnTo>
                  <a:lnTo>
                    <a:pt x="11" y="46"/>
                  </a:lnTo>
                  <a:lnTo>
                    <a:pt x="8" y="50"/>
                  </a:lnTo>
                  <a:lnTo>
                    <a:pt x="5" y="56"/>
                  </a:lnTo>
                  <a:lnTo>
                    <a:pt x="4" y="61"/>
                  </a:lnTo>
                  <a:lnTo>
                    <a:pt x="2" y="67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2" y="114"/>
                  </a:lnTo>
                  <a:lnTo>
                    <a:pt x="4" y="120"/>
                  </a:lnTo>
                  <a:lnTo>
                    <a:pt x="5" y="126"/>
                  </a:lnTo>
                  <a:lnTo>
                    <a:pt x="8" y="131"/>
                  </a:lnTo>
                  <a:lnTo>
                    <a:pt x="11" y="137"/>
                  </a:lnTo>
                  <a:lnTo>
                    <a:pt x="14" y="141"/>
                  </a:lnTo>
                  <a:lnTo>
                    <a:pt x="18" y="146"/>
                  </a:lnTo>
                  <a:lnTo>
                    <a:pt x="21" y="151"/>
                  </a:lnTo>
                  <a:lnTo>
                    <a:pt x="25" y="155"/>
                  </a:lnTo>
                  <a:lnTo>
                    <a:pt x="30" y="159"/>
                  </a:lnTo>
                  <a:lnTo>
                    <a:pt x="34" y="163"/>
                  </a:lnTo>
                  <a:lnTo>
                    <a:pt x="40" y="167"/>
                  </a:lnTo>
                  <a:lnTo>
                    <a:pt x="44" y="170"/>
                  </a:lnTo>
                  <a:lnTo>
                    <a:pt x="50" y="173"/>
                  </a:lnTo>
                  <a:lnTo>
                    <a:pt x="55" y="175"/>
                  </a:lnTo>
                  <a:lnTo>
                    <a:pt x="62" y="176"/>
                  </a:lnTo>
                  <a:lnTo>
                    <a:pt x="67" y="179"/>
                  </a:lnTo>
                  <a:lnTo>
                    <a:pt x="73" y="180"/>
                  </a:lnTo>
                  <a:lnTo>
                    <a:pt x="79" y="181"/>
                  </a:lnTo>
                  <a:lnTo>
                    <a:pt x="85" y="182"/>
                  </a:lnTo>
                  <a:lnTo>
                    <a:pt x="91" y="182"/>
                  </a:lnTo>
                  <a:lnTo>
                    <a:pt x="96" y="182"/>
                  </a:lnTo>
                  <a:lnTo>
                    <a:pt x="103" y="181"/>
                  </a:lnTo>
                  <a:lnTo>
                    <a:pt x="108" y="180"/>
                  </a:lnTo>
                  <a:lnTo>
                    <a:pt x="116" y="179"/>
                  </a:lnTo>
                  <a:lnTo>
                    <a:pt x="120" y="176"/>
                  </a:lnTo>
                  <a:lnTo>
                    <a:pt x="127" y="175"/>
                  </a:lnTo>
                  <a:lnTo>
                    <a:pt x="132" y="173"/>
                  </a:lnTo>
                  <a:lnTo>
                    <a:pt x="137" y="170"/>
                  </a:lnTo>
                  <a:lnTo>
                    <a:pt x="142" y="167"/>
                  </a:lnTo>
                  <a:lnTo>
                    <a:pt x="147" y="163"/>
                  </a:lnTo>
                  <a:lnTo>
                    <a:pt x="152" y="159"/>
                  </a:lnTo>
                  <a:lnTo>
                    <a:pt x="156" y="155"/>
                  </a:lnTo>
                  <a:lnTo>
                    <a:pt x="160" y="151"/>
                  </a:lnTo>
                  <a:lnTo>
                    <a:pt x="164" y="146"/>
                  </a:lnTo>
                  <a:lnTo>
                    <a:pt x="168" y="141"/>
                  </a:lnTo>
                  <a:lnTo>
                    <a:pt x="171" y="136"/>
                  </a:lnTo>
                  <a:lnTo>
                    <a:pt x="174" y="131"/>
                  </a:lnTo>
                  <a:lnTo>
                    <a:pt x="176" y="126"/>
                  </a:lnTo>
                  <a:lnTo>
                    <a:pt x="178" y="120"/>
                  </a:lnTo>
                  <a:lnTo>
                    <a:pt x="180" y="114"/>
                  </a:lnTo>
                  <a:lnTo>
                    <a:pt x="181" y="108"/>
                  </a:lnTo>
                  <a:lnTo>
                    <a:pt x="182" y="102"/>
                  </a:lnTo>
                  <a:lnTo>
                    <a:pt x="183" y="96"/>
                  </a:lnTo>
                  <a:lnTo>
                    <a:pt x="183" y="91"/>
                  </a:lnTo>
                  <a:lnTo>
                    <a:pt x="184" y="91"/>
                  </a:lnTo>
                </a:path>
              </a:pathLst>
            </a:custGeom>
            <a:solidFill>
              <a:srgbClr val="595959"/>
            </a:solidFill>
            <a:ln w="12700" cap="rnd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3" name="Freeform 105"/>
            <p:cNvSpPr>
              <a:spLocks/>
            </p:cNvSpPr>
            <p:nvPr/>
          </p:nvSpPr>
          <p:spPr bwMode="auto">
            <a:xfrm>
              <a:off x="1642" y="2002"/>
              <a:ext cx="142" cy="144"/>
            </a:xfrm>
            <a:custGeom>
              <a:avLst/>
              <a:gdLst>
                <a:gd name="T0" fmla="*/ 112 w 179"/>
                <a:gd name="T1" fmla="*/ 54 h 178"/>
                <a:gd name="T2" fmla="*/ 111 w 179"/>
                <a:gd name="T3" fmla="*/ 46 h 178"/>
                <a:gd name="T4" fmla="*/ 109 w 179"/>
                <a:gd name="T5" fmla="*/ 40 h 178"/>
                <a:gd name="T6" fmla="*/ 106 w 179"/>
                <a:gd name="T7" fmla="*/ 32 h 178"/>
                <a:gd name="T8" fmla="*/ 103 w 179"/>
                <a:gd name="T9" fmla="*/ 26 h 178"/>
                <a:gd name="T10" fmla="*/ 98 w 179"/>
                <a:gd name="T11" fmla="*/ 20 h 178"/>
                <a:gd name="T12" fmla="*/ 93 w 179"/>
                <a:gd name="T13" fmla="*/ 15 h 178"/>
                <a:gd name="T14" fmla="*/ 86 w 179"/>
                <a:gd name="T15" fmla="*/ 11 h 178"/>
                <a:gd name="T16" fmla="*/ 81 w 179"/>
                <a:gd name="T17" fmla="*/ 6 h 178"/>
                <a:gd name="T18" fmla="*/ 74 w 179"/>
                <a:gd name="T19" fmla="*/ 4 h 178"/>
                <a:gd name="T20" fmla="*/ 67 w 179"/>
                <a:gd name="T21" fmla="*/ 2 h 178"/>
                <a:gd name="T22" fmla="*/ 59 w 179"/>
                <a:gd name="T23" fmla="*/ 1 h 178"/>
                <a:gd name="T24" fmla="*/ 52 w 179"/>
                <a:gd name="T25" fmla="*/ 1 h 178"/>
                <a:gd name="T26" fmla="*/ 44 w 179"/>
                <a:gd name="T27" fmla="*/ 2 h 178"/>
                <a:gd name="T28" fmla="*/ 38 w 179"/>
                <a:gd name="T29" fmla="*/ 4 h 178"/>
                <a:gd name="T30" fmla="*/ 31 w 179"/>
                <a:gd name="T31" fmla="*/ 6 h 178"/>
                <a:gd name="T32" fmla="*/ 25 w 179"/>
                <a:gd name="T33" fmla="*/ 11 h 178"/>
                <a:gd name="T34" fmla="*/ 18 w 179"/>
                <a:gd name="T35" fmla="*/ 15 h 178"/>
                <a:gd name="T36" fmla="*/ 13 w 179"/>
                <a:gd name="T37" fmla="*/ 20 h 178"/>
                <a:gd name="T38" fmla="*/ 9 w 179"/>
                <a:gd name="T39" fmla="*/ 26 h 178"/>
                <a:gd name="T40" fmla="*/ 5 w 179"/>
                <a:gd name="T41" fmla="*/ 32 h 178"/>
                <a:gd name="T42" fmla="*/ 3 w 179"/>
                <a:gd name="T43" fmla="*/ 40 h 178"/>
                <a:gd name="T44" fmla="*/ 1 w 179"/>
                <a:gd name="T45" fmla="*/ 46 h 178"/>
                <a:gd name="T46" fmla="*/ 0 w 179"/>
                <a:gd name="T47" fmla="*/ 54 h 178"/>
                <a:gd name="T48" fmla="*/ 0 w 179"/>
                <a:gd name="T49" fmla="*/ 62 h 178"/>
                <a:gd name="T50" fmla="*/ 1 w 179"/>
                <a:gd name="T51" fmla="*/ 70 h 178"/>
                <a:gd name="T52" fmla="*/ 3 w 179"/>
                <a:gd name="T53" fmla="*/ 77 h 178"/>
                <a:gd name="T54" fmla="*/ 5 w 179"/>
                <a:gd name="T55" fmla="*/ 84 h 178"/>
                <a:gd name="T56" fmla="*/ 9 w 179"/>
                <a:gd name="T57" fmla="*/ 91 h 178"/>
                <a:gd name="T58" fmla="*/ 13 w 179"/>
                <a:gd name="T59" fmla="*/ 96 h 178"/>
                <a:gd name="T60" fmla="*/ 18 w 179"/>
                <a:gd name="T61" fmla="*/ 101 h 178"/>
                <a:gd name="T62" fmla="*/ 25 w 179"/>
                <a:gd name="T63" fmla="*/ 106 h 178"/>
                <a:gd name="T64" fmla="*/ 31 w 179"/>
                <a:gd name="T65" fmla="*/ 110 h 178"/>
                <a:gd name="T66" fmla="*/ 38 w 179"/>
                <a:gd name="T67" fmla="*/ 112 h 178"/>
                <a:gd name="T68" fmla="*/ 44 w 179"/>
                <a:gd name="T69" fmla="*/ 115 h 178"/>
                <a:gd name="T70" fmla="*/ 52 w 179"/>
                <a:gd name="T71" fmla="*/ 116 h 178"/>
                <a:gd name="T72" fmla="*/ 59 w 179"/>
                <a:gd name="T73" fmla="*/ 116 h 178"/>
                <a:gd name="T74" fmla="*/ 67 w 179"/>
                <a:gd name="T75" fmla="*/ 115 h 178"/>
                <a:gd name="T76" fmla="*/ 74 w 179"/>
                <a:gd name="T77" fmla="*/ 112 h 178"/>
                <a:gd name="T78" fmla="*/ 81 w 179"/>
                <a:gd name="T79" fmla="*/ 110 h 178"/>
                <a:gd name="T80" fmla="*/ 86 w 179"/>
                <a:gd name="T81" fmla="*/ 106 h 178"/>
                <a:gd name="T82" fmla="*/ 93 w 179"/>
                <a:gd name="T83" fmla="*/ 101 h 178"/>
                <a:gd name="T84" fmla="*/ 98 w 179"/>
                <a:gd name="T85" fmla="*/ 96 h 178"/>
                <a:gd name="T86" fmla="*/ 103 w 179"/>
                <a:gd name="T87" fmla="*/ 91 h 178"/>
                <a:gd name="T88" fmla="*/ 106 w 179"/>
                <a:gd name="T89" fmla="*/ 84 h 178"/>
                <a:gd name="T90" fmla="*/ 109 w 179"/>
                <a:gd name="T91" fmla="*/ 77 h 178"/>
                <a:gd name="T92" fmla="*/ 111 w 179"/>
                <a:gd name="T93" fmla="*/ 70 h 178"/>
                <a:gd name="T94" fmla="*/ 112 w 179"/>
                <a:gd name="T95" fmla="*/ 62 h 1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9"/>
                <a:gd name="T145" fmla="*/ 0 h 178"/>
                <a:gd name="T146" fmla="*/ 179 w 179"/>
                <a:gd name="T147" fmla="*/ 178 h 1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9" h="178">
                  <a:moveTo>
                    <a:pt x="178" y="89"/>
                  </a:moveTo>
                  <a:lnTo>
                    <a:pt x="178" y="83"/>
                  </a:lnTo>
                  <a:lnTo>
                    <a:pt x="177" y="78"/>
                  </a:lnTo>
                  <a:lnTo>
                    <a:pt x="177" y="71"/>
                  </a:lnTo>
                  <a:lnTo>
                    <a:pt x="176" y="66"/>
                  </a:lnTo>
                  <a:lnTo>
                    <a:pt x="173" y="61"/>
                  </a:lnTo>
                  <a:lnTo>
                    <a:pt x="172" y="54"/>
                  </a:lnTo>
                  <a:lnTo>
                    <a:pt x="169" y="49"/>
                  </a:lnTo>
                  <a:lnTo>
                    <a:pt x="166" y="44"/>
                  </a:lnTo>
                  <a:lnTo>
                    <a:pt x="164" y="40"/>
                  </a:lnTo>
                  <a:lnTo>
                    <a:pt x="160" y="35"/>
                  </a:lnTo>
                  <a:lnTo>
                    <a:pt x="156" y="31"/>
                  </a:lnTo>
                  <a:lnTo>
                    <a:pt x="152" y="26"/>
                  </a:lnTo>
                  <a:lnTo>
                    <a:pt x="148" y="23"/>
                  </a:lnTo>
                  <a:lnTo>
                    <a:pt x="143" y="19"/>
                  </a:lnTo>
                  <a:lnTo>
                    <a:pt x="138" y="16"/>
                  </a:lnTo>
                  <a:lnTo>
                    <a:pt x="134" y="12"/>
                  </a:lnTo>
                  <a:lnTo>
                    <a:pt x="129" y="9"/>
                  </a:lnTo>
                  <a:lnTo>
                    <a:pt x="124" y="7"/>
                  </a:lnTo>
                  <a:lnTo>
                    <a:pt x="117" y="6"/>
                  </a:lnTo>
                  <a:lnTo>
                    <a:pt x="113" y="4"/>
                  </a:lnTo>
                  <a:lnTo>
                    <a:pt x="106" y="2"/>
                  </a:lnTo>
                  <a:lnTo>
                    <a:pt x="100" y="1"/>
                  </a:lnTo>
                  <a:lnTo>
                    <a:pt x="94" y="1"/>
                  </a:lnTo>
                  <a:lnTo>
                    <a:pt x="89" y="0"/>
                  </a:lnTo>
                  <a:lnTo>
                    <a:pt x="83" y="1"/>
                  </a:lnTo>
                  <a:lnTo>
                    <a:pt x="78" y="1"/>
                  </a:lnTo>
                  <a:lnTo>
                    <a:pt x="71" y="2"/>
                  </a:lnTo>
                  <a:lnTo>
                    <a:pt x="65" y="4"/>
                  </a:lnTo>
                  <a:lnTo>
                    <a:pt x="61" y="6"/>
                  </a:lnTo>
                  <a:lnTo>
                    <a:pt x="54" y="7"/>
                  </a:lnTo>
                  <a:lnTo>
                    <a:pt x="49" y="9"/>
                  </a:lnTo>
                  <a:lnTo>
                    <a:pt x="44" y="12"/>
                  </a:lnTo>
                  <a:lnTo>
                    <a:pt x="40" y="16"/>
                  </a:lnTo>
                  <a:lnTo>
                    <a:pt x="35" y="19"/>
                  </a:lnTo>
                  <a:lnTo>
                    <a:pt x="29" y="23"/>
                  </a:lnTo>
                  <a:lnTo>
                    <a:pt x="26" y="26"/>
                  </a:lnTo>
                  <a:lnTo>
                    <a:pt x="21" y="31"/>
                  </a:lnTo>
                  <a:lnTo>
                    <a:pt x="18" y="35"/>
                  </a:lnTo>
                  <a:lnTo>
                    <a:pt x="14" y="40"/>
                  </a:lnTo>
                  <a:lnTo>
                    <a:pt x="11" y="45"/>
                  </a:lnTo>
                  <a:lnTo>
                    <a:pt x="8" y="49"/>
                  </a:lnTo>
                  <a:lnTo>
                    <a:pt x="6" y="54"/>
                  </a:lnTo>
                  <a:lnTo>
                    <a:pt x="5" y="61"/>
                  </a:lnTo>
                  <a:lnTo>
                    <a:pt x="2" y="66"/>
                  </a:lnTo>
                  <a:lnTo>
                    <a:pt x="1" y="71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0" y="89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1" y="106"/>
                  </a:lnTo>
                  <a:lnTo>
                    <a:pt x="2" y="112"/>
                  </a:lnTo>
                  <a:lnTo>
                    <a:pt x="5" y="117"/>
                  </a:lnTo>
                  <a:lnTo>
                    <a:pt x="6" y="123"/>
                  </a:lnTo>
                  <a:lnTo>
                    <a:pt x="8" y="128"/>
                  </a:lnTo>
                  <a:lnTo>
                    <a:pt x="11" y="134"/>
                  </a:lnTo>
                  <a:lnTo>
                    <a:pt x="14" y="138"/>
                  </a:lnTo>
                  <a:lnTo>
                    <a:pt x="18" y="143"/>
                  </a:lnTo>
                  <a:lnTo>
                    <a:pt x="21" y="147"/>
                  </a:lnTo>
                  <a:lnTo>
                    <a:pt x="26" y="151"/>
                  </a:lnTo>
                  <a:lnTo>
                    <a:pt x="29" y="155"/>
                  </a:lnTo>
                  <a:lnTo>
                    <a:pt x="35" y="159"/>
                  </a:lnTo>
                  <a:lnTo>
                    <a:pt x="40" y="162"/>
                  </a:lnTo>
                  <a:lnTo>
                    <a:pt x="44" y="165"/>
                  </a:lnTo>
                  <a:lnTo>
                    <a:pt x="49" y="168"/>
                  </a:lnTo>
                  <a:lnTo>
                    <a:pt x="54" y="170"/>
                  </a:lnTo>
                  <a:lnTo>
                    <a:pt x="61" y="172"/>
                  </a:lnTo>
                  <a:lnTo>
                    <a:pt x="65" y="174"/>
                  </a:lnTo>
                  <a:lnTo>
                    <a:pt x="71" y="176"/>
                  </a:lnTo>
                  <a:lnTo>
                    <a:pt x="78" y="177"/>
                  </a:lnTo>
                  <a:lnTo>
                    <a:pt x="83" y="177"/>
                  </a:lnTo>
                  <a:lnTo>
                    <a:pt x="89" y="177"/>
                  </a:lnTo>
                  <a:lnTo>
                    <a:pt x="94" y="177"/>
                  </a:lnTo>
                  <a:lnTo>
                    <a:pt x="100" y="177"/>
                  </a:lnTo>
                  <a:lnTo>
                    <a:pt x="106" y="176"/>
                  </a:lnTo>
                  <a:lnTo>
                    <a:pt x="113" y="174"/>
                  </a:lnTo>
                  <a:lnTo>
                    <a:pt x="117" y="172"/>
                  </a:lnTo>
                  <a:lnTo>
                    <a:pt x="124" y="170"/>
                  </a:lnTo>
                  <a:lnTo>
                    <a:pt x="129" y="168"/>
                  </a:lnTo>
                  <a:lnTo>
                    <a:pt x="134" y="165"/>
                  </a:lnTo>
                  <a:lnTo>
                    <a:pt x="138" y="162"/>
                  </a:lnTo>
                  <a:lnTo>
                    <a:pt x="143" y="159"/>
                  </a:lnTo>
                  <a:lnTo>
                    <a:pt x="148" y="155"/>
                  </a:lnTo>
                  <a:lnTo>
                    <a:pt x="152" y="151"/>
                  </a:lnTo>
                  <a:lnTo>
                    <a:pt x="156" y="147"/>
                  </a:lnTo>
                  <a:lnTo>
                    <a:pt x="160" y="143"/>
                  </a:lnTo>
                  <a:lnTo>
                    <a:pt x="164" y="138"/>
                  </a:lnTo>
                  <a:lnTo>
                    <a:pt x="166" y="133"/>
                  </a:lnTo>
                  <a:lnTo>
                    <a:pt x="169" y="128"/>
                  </a:lnTo>
                  <a:lnTo>
                    <a:pt x="172" y="123"/>
                  </a:lnTo>
                  <a:lnTo>
                    <a:pt x="173" y="117"/>
                  </a:lnTo>
                  <a:lnTo>
                    <a:pt x="176" y="112"/>
                  </a:lnTo>
                  <a:lnTo>
                    <a:pt x="177" y="106"/>
                  </a:lnTo>
                  <a:lnTo>
                    <a:pt x="177" y="100"/>
                  </a:lnTo>
                  <a:lnTo>
                    <a:pt x="178" y="95"/>
                  </a:lnTo>
                  <a:lnTo>
                    <a:pt x="178" y="89"/>
                  </a:lnTo>
                </a:path>
              </a:pathLst>
            </a:custGeom>
            <a:solidFill>
              <a:srgbClr val="5D5D5D"/>
            </a:solidFill>
            <a:ln w="12700" cap="rnd" cmpd="sng">
              <a:solidFill>
                <a:srgbClr val="5D5D5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4" name="Freeform 106"/>
            <p:cNvSpPr>
              <a:spLocks/>
            </p:cNvSpPr>
            <p:nvPr/>
          </p:nvSpPr>
          <p:spPr bwMode="auto">
            <a:xfrm>
              <a:off x="1646" y="2004"/>
              <a:ext cx="138" cy="140"/>
            </a:xfrm>
            <a:custGeom>
              <a:avLst/>
              <a:gdLst>
                <a:gd name="T0" fmla="*/ 109 w 173"/>
                <a:gd name="T1" fmla="*/ 53 h 173"/>
                <a:gd name="T2" fmla="*/ 108 w 173"/>
                <a:gd name="T3" fmla="*/ 46 h 173"/>
                <a:gd name="T4" fmla="*/ 107 w 173"/>
                <a:gd name="T5" fmla="*/ 39 h 173"/>
                <a:gd name="T6" fmla="*/ 104 w 173"/>
                <a:gd name="T7" fmla="*/ 32 h 173"/>
                <a:gd name="T8" fmla="*/ 101 w 173"/>
                <a:gd name="T9" fmla="*/ 26 h 173"/>
                <a:gd name="T10" fmla="*/ 96 w 173"/>
                <a:gd name="T11" fmla="*/ 19 h 173"/>
                <a:gd name="T12" fmla="*/ 91 w 173"/>
                <a:gd name="T13" fmla="*/ 15 h 173"/>
                <a:gd name="T14" fmla="*/ 85 w 173"/>
                <a:gd name="T15" fmla="*/ 10 h 173"/>
                <a:gd name="T16" fmla="*/ 80 w 173"/>
                <a:gd name="T17" fmla="*/ 6 h 173"/>
                <a:gd name="T18" fmla="*/ 72 w 173"/>
                <a:gd name="T19" fmla="*/ 3 h 173"/>
                <a:gd name="T20" fmla="*/ 65 w 173"/>
                <a:gd name="T21" fmla="*/ 2 h 173"/>
                <a:gd name="T22" fmla="*/ 58 w 173"/>
                <a:gd name="T23" fmla="*/ 1 h 173"/>
                <a:gd name="T24" fmla="*/ 51 w 173"/>
                <a:gd name="T25" fmla="*/ 1 h 173"/>
                <a:gd name="T26" fmla="*/ 44 w 173"/>
                <a:gd name="T27" fmla="*/ 2 h 173"/>
                <a:gd name="T28" fmla="*/ 37 w 173"/>
                <a:gd name="T29" fmla="*/ 3 h 173"/>
                <a:gd name="T30" fmla="*/ 30 w 173"/>
                <a:gd name="T31" fmla="*/ 6 h 173"/>
                <a:gd name="T32" fmla="*/ 24 w 173"/>
                <a:gd name="T33" fmla="*/ 10 h 173"/>
                <a:gd name="T34" fmla="*/ 18 w 173"/>
                <a:gd name="T35" fmla="*/ 15 h 173"/>
                <a:gd name="T36" fmla="*/ 14 w 173"/>
                <a:gd name="T37" fmla="*/ 19 h 173"/>
                <a:gd name="T38" fmla="*/ 8 w 173"/>
                <a:gd name="T39" fmla="*/ 26 h 173"/>
                <a:gd name="T40" fmla="*/ 5 w 173"/>
                <a:gd name="T41" fmla="*/ 32 h 173"/>
                <a:gd name="T42" fmla="*/ 2 w 173"/>
                <a:gd name="T43" fmla="*/ 39 h 173"/>
                <a:gd name="T44" fmla="*/ 0 w 173"/>
                <a:gd name="T45" fmla="*/ 46 h 173"/>
                <a:gd name="T46" fmla="*/ 0 w 173"/>
                <a:gd name="T47" fmla="*/ 53 h 173"/>
                <a:gd name="T48" fmla="*/ 0 w 173"/>
                <a:gd name="T49" fmla="*/ 60 h 173"/>
                <a:gd name="T50" fmla="*/ 0 w 173"/>
                <a:gd name="T51" fmla="*/ 67 h 173"/>
                <a:gd name="T52" fmla="*/ 2 w 173"/>
                <a:gd name="T53" fmla="*/ 74 h 173"/>
                <a:gd name="T54" fmla="*/ 5 w 173"/>
                <a:gd name="T55" fmla="*/ 81 h 173"/>
                <a:gd name="T56" fmla="*/ 8 w 173"/>
                <a:gd name="T57" fmla="*/ 87 h 173"/>
                <a:gd name="T58" fmla="*/ 14 w 173"/>
                <a:gd name="T59" fmla="*/ 94 h 173"/>
                <a:gd name="T60" fmla="*/ 18 w 173"/>
                <a:gd name="T61" fmla="*/ 99 h 173"/>
                <a:gd name="T62" fmla="*/ 24 w 173"/>
                <a:gd name="T63" fmla="*/ 104 h 173"/>
                <a:gd name="T64" fmla="*/ 30 w 173"/>
                <a:gd name="T65" fmla="*/ 107 h 173"/>
                <a:gd name="T66" fmla="*/ 37 w 173"/>
                <a:gd name="T67" fmla="*/ 109 h 173"/>
                <a:gd name="T68" fmla="*/ 44 w 173"/>
                <a:gd name="T69" fmla="*/ 112 h 173"/>
                <a:gd name="T70" fmla="*/ 51 w 173"/>
                <a:gd name="T71" fmla="*/ 112 h 173"/>
                <a:gd name="T72" fmla="*/ 58 w 173"/>
                <a:gd name="T73" fmla="*/ 112 h 173"/>
                <a:gd name="T74" fmla="*/ 65 w 173"/>
                <a:gd name="T75" fmla="*/ 112 h 173"/>
                <a:gd name="T76" fmla="*/ 72 w 173"/>
                <a:gd name="T77" fmla="*/ 109 h 173"/>
                <a:gd name="T78" fmla="*/ 80 w 173"/>
                <a:gd name="T79" fmla="*/ 107 h 173"/>
                <a:gd name="T80" fmla="*/ 85 w 173"/>
                <a:gd name="T81" fmla="*/ 104 h 173"/>
                <a:gd name="T82" fmla="*/ 91 w 173"/>
                <a:gd name="T83" fmla="*/ 99 h 173"/>
                <a:gd name="T84" fmla="*/ 96 w 173"/>
                <a:gd name="T85" fmla="*/ 94 h 173"/>
                <a:gd name="T86" fmla="*/ 101 w 173"/>
                <a:gd name="T87" fmla="*/ 87 h 173"/>
                <a:gd name="T88" fmla="*/ 104 w 173"/>
                <a:gd name="T89" fmla="*/ 81 h 173"/>
                <a:gd name="T90" fmla="*/ 107 w 173"/>
                <a:gd name="T91" fmla="*/ 74 h 173"/>
                <a:gd name="T92" fmla="*/ 108 w 173"/>
                <a:gd name="T93" fmla="*/ 67 h 173"/>
                <a:gd name="T94" fmla="*/ 109 w 173"/>
                <a:gd name="T95" fmla="*/ 60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3"/>
                <a:gd name="T145" fmla="*/ 0 h 173"/>
                <a:gd name="T146" fmla="*/ 173 w 173"/>
                <a:gd name="T147" fmla="*/ 173 h 1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3" h="173">
                  <a:moveTo>
                    <a:pt x="172" y="86"/>
                  </a:moveTo>
                  <a:lnTo>
                    <a:pt x="172" y="81"/>
                  </a:lnTo>
                  <a:lnTo>
                    <a:pt x="171" y="76"/>
                  </a:lnTo>
                  <a:lnTo>
                    <a:pt x="171" y="70"/>
                  </a:lnTo>
                  <a:lnTo>
                    <a:pt x="169" y="64"/>
                  </a:lnTo>
                  <a:lnTo>
                    <a:pt x="168" y="59"/>
                  </a:lnTo>
                  <a:lnTo>
                    <a:pt x="166" y="54"/>
                  </a:lnTo>
                  <a:lnTo>
                    <a:pt x="163" y="49"/>
                  </a:lnTo>
                  <a:lnTo>
                    <a:pt x="161" y="43"/>
                  </a:lnTo>
                  <a:lnTo>
                    <a:pt x="158" y="39"/>
                  </a:lnTo>
                  <a:lnTo>
                    <a:pt x="155" y="34"/>
                  </a:lnTo>
                  <a:lnTo>
                    <a:pt x="150" y="30"/>
                  </a:lnTo>
                  <a:lnTo>
                    <a:pt x="147" y="25"/>
                  </a:lnTo>
                  <a:lnTo>
                    <a:pt x="143" y="22"/>
                  </a:lnTo>
                  <a:lnTo>
                    <a:pt x="138" y="19"/>
                  </a:lnTo>
                  <a:lnTo>
                    <a:pt x="133" y="15"/>
                  </a:lnTo>
                  <a:lnTo>
                    <a:pt x="129" y="13"/>
                  </a:lnTo>
                  <a:lnTo>
                    <a:pt x="125" y="9"/>
                  </a:lnTo>
                  <a:lnTo>
                    <a:pt x="119" y="7"/>
                  </a:lnTo>
                  <a:lnTo>
                    <a:pt x="113" y="5"/>
                  </a:lnTo>
                  <a:lnTo>
                    <a:pt x="108" y="4"/>
                  </a:lnTo>
                  <a:lnTo>
                    <a:pt x="103" y="3"/>
                  </a:lnTo>
                  <a:lnTo>
                    <a:pt x="97" y="2"/>
                  </a:lnTo>
                  <a:lnTo>
                    <a:pt x="91" y="1"/>
                  </a:lnTo>
                  <a:lnTo>
                    <a:pt x="86" y="0"/>
                  </a:lnTo>
                  <a:lnTo>
                    <a:pt x="80" y="1"/>
                  </a:lnTo>
                  <a:lnTo>
                    <a:pt x="75" y="2"/>
                  </a:lnTo>
                  <a:lnTo>
                    <a:pt x="69" y="3"/>
                  </a:lnTo>
                  <a:lnTo>
                    <a:pt x="63" y="4"/>
                  </a:lnTo>
                  <a:lnTo>
                    <a:pt x="58" y="5"/>
                  </a:lnTo>
                  <a:lnTo>
                    <a:pt x="52" y="7"/>
                  </a:lnTo>
                  <a:lnTo>
                    <a:pt x="47" y="9"/>
                  </a:lnTo>
                  <a:lnTo>
                    <a:pt x="42" y="13"/>
                  </a:lnTo>
                  <a:lnTo>
                    <a:pt x="37" y="15"/>
                  </a:lnTo>
                  <a:lnTo>
                    <a:pt x="33" y="19"/>
                  </a:lnTo>
                  <a:lnTo>
                    <a:pt x="28" y="22"/>
                  </a:lnTo>
                  <a:lnTo>
                    <a:pt x="24" y="25"/>
                  </a:lnTo>
                  <a:lnTo>
                    <a:pt x="21" y="30"/>
                  </a:lnTo>
                  <a:lnTo>
                    <a:pt x="17" y="34"/>
                  </a:lnTo>
                  <a:lnTo>
                    <a:pt x="13" y="39"/>
                  </a:lnTo>
                  <a:lnTo>
                    <a:pt x="11" y="44"/>
                  </a:lnTo>
                  <a:lnTo>
                    <a:pt x="8" y="49"/>
                  </a:lnTo>
                  <a:lnTo>
                    <a:pt x="5" y="54"/>
                  </a:lnTo>
                  <a:lnTo>
                    <a:pt x="4" y="59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0" y="92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2" y="109"/>
                  </a:lnTo>
                  <a:lnTo>
                    <a:pt x="4" y="114"/>
                  </a:lnTo>
                  <a:lnTo>
                    <a:pt x="5" y="119"/>
                  </a:lnTo>
                  <a:lnTo>
                    <a:pt x="8" y="124"/>
                  </a:lnTo>
                  <a:lnTo>
                    <a:pt x="11" y="130"/>
                  </a:lnTo>
                  <a:lnTo>
                    <a:pt x="13" y="134"/>
                  </a:lnTo>
                  <a:lnTo>
                    <a:pt x="17" y="139"/>
                  </a:lnTo>
                  <a:lnTo>
                    <a:pt x="21" y="143"/>
                  </a:lnTo>
                  <a:lnTo>
                    <a:pt x="24" y="147"/>
                  </a:lnTo>
                  <a:lnTo>
                    <a:pt x="28" y="151"/>
                  </a:lnTo>
                  <a:lnTo>
                    <a:pt x="33" y="154"/>
                  </a:lnTo>
                  <a:lnTo>
                    <a:pt x="37" y="158"/>
                  </a:lnTo>
                  <a:lnTo>
                    <a:pt x="42" y="161"/>
                  </a:lnTo>
                  <a:lnTo>
                    <a:pt x="47" y="163"/>
                  </a:lnTo>
                  <a:lnTo>
                    <a:pt x="52" y="165"/>
                  </a:lnTo>
                  <a:lnTo>
                    <a:pt x="58" y="167"/>
                  </a:lnTo>
                  <a:lnTo>
                    <a:pt x="63" y="169"/>
                  </a:lnTo>
                  <a:lnTo>
                    <a:pt x="69" y="170"/>
                  </a:lnTo>
                  <a:lnTo>
                    <a:pt x="75" y="171"/>
                  </a:lnTo>
                  <a:lnTo>
                    <a:pt x="80" y="172"/>
                  </a:lnTo>
                  <a:lnTo>
                    <a:pt x="86" y="172"/>
                  </a:lnTo>
                  <a:lnTo>
                    <a:pt x="91" y="172"/>
                  </a:lnTo>
                  <a:lnTo>
                    <a:pt x="97" y="171"/>
                  </a:lnTo>
                  <a:lnTo>
                    <a:pt x="103" y="170"/>
                  </a:lnTo>
                  <a:lnTo>
                    <a:pt x="108" y="169"/>
                  </a:lnTo>
                  <a:lnTo>
                    <a:pt x="113" y="167"/>
                  </a:lnTo>
                  <a:lnTo>
                    <a:pt x="119" y="165"/>
                  </a:lnTo>
                  <a:lnTo>
                    <a:pt x="125" y="163"/>
                  </a:lnTo>
                  <a:lnTo>
                    <a:pt x="129" y="161"/>
                  </a:lnTo>
                  <a:lnTo>
                    <a:pt x="133" y="158"/>
                  </a:lnTo>
                  <a:lnTo>
                    <a:pt x="138" y="154"/>
                  </a:lnTo>
                  <a:lnTo>
                    <a:pt x="143" y="151"/>
                  </a:lnTo>
                  <a:lnTo>
                    <a:pt x="147" y="147"/>
                  </a:lnTo>
                  <a:lnTo>
                    <a:pt x="150" y="143"/>
                  </a:lnTo>
                  <a:lnTo>
                    <a:pt x="155" y="139"/>
                  </a:lnTo>
                  <a:lnTo>
                    <a:pt x="158" y="134"/>
                  </a:lnTo>
                  <a:lnTo>
                    <a:pt x="161" y="129"/>
                  </a:lnTo>
                  <a:lnTo>
                    <a:pt x="163" y="124"/>
                  </a:lnTo>
                  <a:lnTo>
                    <a:pt x="166" y="119"/>
                  </a:lnTo>
                  <a:lnTo>
                    <a:pt x="168" y="114"/>
                  </a:lnTo>
                  <a:lnTo>
                    <a:pt x="169" y="109"/>
                  </a:lnTo>
                  <a:lnTo>
                    <a:pt x="171" y="103"/>
                  </a:lnTo>
                  <a:lnTo>
                    <a:pt x="171" y="97"/>
                  </a:lnTo>
                  <a:lnTo>
                    <a:pt x="172" y="92"/>
                  </a:lnTo>
                  <a:lnTo>
                    <a:pt x="172" y="86"/>
                  </a:lnTo>
                </a:path>
              </a:pathLst>
            </a:custGeom>
            <a:solidFill>
              <a:srgbClr val="616161"/>
            </a:solidFill>
            <a:ln w="12700" cap="rnd" cmpd="sng">
              <a:solidFill>
                <a:srgbClr val="61616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5" name="Freeform 107"/>
            <p:cNvSpPr>
              <a:spLocks/>
            </p:cNvSpPr>
            <p:nvPr/>
          </p:nvSpPr>
          <p:spPr bwMode="auto">
            <a:xfrm>
              <a:off x="1649" y="2009"/>
              <a:ext cx="135" cy="134"/>
            </a:xfrm>
            <a:custGeom>
              <a:avLst/>
              <a:gdLst>
                <a:gd name="T0" fmla="*/ 106 w 169"/>
                <a:gd name="T1" fmla="*/ 51 h 166"/>
                <a:gd name="T2" fmla="*/ 106 w 169"/>
                <a:gd name="T3" fmla="*/ 44 h 166"/>
                <a:gd name="T4" fmla="*/ 104 w 169"/>
                <a:gd name="T5" fmla="*/ 36 h 166"/>
                <a:gd name="T6" fmla="*/ 101 w 169"/>
                <a:gd name="T7" fmla="*/ 29 h 166"/>
                <a:gd name="T8" fmla="*/ 98 w 169"/>
                <a:gd name="T9" fmla="*/ 24 h 166"/>
                <a:gd name="T10" fmla="*/ 93 w 169"/>
                <a:gd name="T11" fmla="*/ 19 h 166"/>
                <a:gd name="T12" fmla="*/ 88 w 169"/>
                <a:gd name="T13" fmla="*/ 13 h 166"/>
                <a:gd name="T14" fmla="*/ 83 w 169"/>
                <a:gd name="T15" fmla="*/ 9 h 166"/>
                <a:gd name="T16" fmla="*/ 77 w 169"/>
                <a:gd name="T17" fmla="*/ 5 h 166"/>
                <a:gd name="T18" fmla="*/ 70 w 169"/>
                <a:gd name="T19" fmla="*/ 2 h 166"/>
                <a:gd name="T20" fmla="*/ 63 w 169"/>
                <a:gd name="T21" fmla="*/ 1 h 166"/>
                <a:gd name="T22" fmla="*/ 57 w 169"/>
                <a:gd name="T23" fmla="*/ 0 h 166"/>
                <a:gd name="T24" fmla="*/ 50 w 169"/>
                <a:gd name="T25" fmla="*/ 0 h 166"/>
                <a:gd name="T26" fmla="*/ 43 w 169"/>
                <a:gd name="T27" fmla="*/ 1 h 166"/>
                <a:gd name="T28" fmla="*/ 36 w 169"/>
                <a:gd name="T29" fmla="*/ 2 h 166"/>
                <a:gd name="T30" fmla="*/ 30 w 169"/>
                <a:gd name="T31" fmla="*/ 5 h 166"/>
                <a:gd name="T32" fmla="*/ 24 w 169"/>
                <a:gd name="T33" fmla="*/ 9 h 166"/>
                <a:gd name="T34" fmla="*/ 18 w 169"/>
                <a:gd name="T35" fmla="*/ 13 h 166"/>
                <a:gd name="T36" fmla="*/ 13 w 169"/>
                <a:gd name="T37" fmla="*/ 19 h 166"/>
                <a:gd name="T38" fmla="*/ 8 w 169"/>
                <a:gd name="T39" fmla="*/ 24 h 166"/>
                <a:gd name="T40" fmla="*/ 6 w 169"/>
                <a:gd name="T41" fmla="*/ 29 h 166"/>
                <a:gd name="T42" fmla="*/ 2 w 169"/>
                <a:gd name="T43" fmla="*/ 36 h 166"/>
                <a:gd name="T44" fmla="*/ 0 w 169"/>
                <a:gd name="T45" fmla="*/ 44 h 166"/>
                <a:gd name="T46" fmla="*/ 0 w 169"/>
                <a:gd name="T47" fmla="*/ 51 h 166"/>
                <a:gd name="T48" fmla="*/ 0 w 169"/>
                <a:gd name="T49" fmla="*/ 57 h 166"/>
                <a:gd name="T50" fmla="*/ 0 w 169"/>
                <a:gd name="T51" fmla="*/ 65 h 166"/>
                <a:gd name="T52" fmla="*/ 2 w 169"/>
                <a:gd name="T53" fmla="*/ 71 h 166"/>
                <a:gd name="T54" fmla="*/ 6 w 169"/>
                <a:gd name="T55" fmla="*/ 77 h 166"/>
                <a:gd name="T56" fmla="*/ 8 w 169"/>
                <a:gd name="T57" fmla="*/ 84 h 166"/>
                <a:gd name="T58" fmla="*/ 13 w 169"/>
                <a:gd name="T59" fmla="*/ 90 h 166"/>
                <a:gd name="T60" fmla="*/ 18 w 169"/>
                <a:gd name="T61" fmla="*/ 94 h 166"/>
                <a:gd name="T62" fmla="*/ 24 w 169"/>
                <a:gd name="T63" fmla="*/ 99 h 166"/>
                <a:gd name="T64" fmla="*/ 30 w 169"/>
                <a:gd name="T65" fmla="*/ 103 h 166"/>
                <a:gd name="T66" fmla="*/ 36 w 169"/>
                <a:gd name="T67" fmla="*/ 105 h 166"/>
                <a:gd name="T68" fmla="*/ 43 w 169"/>
                <a:gd name="T69" fmla="*/ 107 h 166"/>
                <a:gd name="T70" fmla="*/ 50 w 169"/>
                <a:gd name="T71" fmla="*/ 107 h 166"/>
                <a:gd name="T72" fmla="*/ 57 w 169"/>
                <a:gd name="T73" fmla="*/ 107 h 166"/>
                <a:gd name="T74" fmla="*/ 63 w 169"/>
                <a:gd name="T75" fmla="*/ 107 h 166"/>
                <a:gd name="T76" fmla="*/ 70 w 169"/>
                <a:gd name="T77" fmla="*/ 105 h 166"/>
                <a:gd name="T78" fmla="*/ 77 w 169"/>
                <a:gd name="T79" fmla="*/ 103 h 166"/>
                <a:gd name="T80" fmla="*/ 83 w 169"/>
                <a:gd name="T81" fmla="*/ 99 h 166"/>
                <a:gd name="T82" fmla="*/ 88 w 169"/>
                <a:gd name="T83" fmla="*/ 94 h 166"/>
                <a:gd name="T84" fmla="*/ 93 w 169"/>
                <a:gd name="T85" fmla="*/ 90 h 166"/>
                <a:gd name="T86" fmla="*/ 98 w 169"/>
                <a:gd name="T87" fmla="*/ 84 h 166"/>
                <a:gd name="T88" fmla="*/ 101 w 169"/>
                <a:gd name="T89" fmla="*/ 77 h 166"/>
                <a:gd name="T90" fmla="*/ 104 w 169"/>
                <a:gd name="T91" fmla="*/ 71 h 166"/>
                <a:gd name="T92" fmla="*/ 106 w 169"/>
                <a:gd name="T93" fmla="*/ 65 h 166"/>
                <a:gd name="T94" fmla="*/ 106 w 169"/>
                <a:gd name="T95" fmla="*/ 57 h 166"/>
                <a:gd name="T96" fmla="*/ 107 w 169"/>
                <a:gd name="T97" fmla="*/ 53 h 16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9"/>
                <a:gd name="T148" fmla="*/ 0 h 166"/>
                <a:gd name="T149" fmla="*/ 169 w 169"/>
                <a:gd name="T150" fmla="*/ 166 h 16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9" h="166">
                  <a:moveTo>
                    <a:pt x="168" y="82"/>
                  </a:moveTo>
                  <a:lnTo>
                    <a:pt x="167" y="78"/>
                  </a:lnTo>
                  <a:lnTo>
                    <a:pt x="167" y="72"/>
                  </a:lnTo>
                  <a:lnTo>
                    <a:pt x="166" y="67"/>
                  </a:lnTo>
                  <a:lnTo>
                    <a:pt x="164" y="62"/>
                  </a:lnTo>
                  <a:lnTo>
                    <a:pt x="163" y="56"/>
                  </a:lnTo>
                  <a:lnTo>
                    <a:pt x="161" y="51"/>
                  </a:lnTo>
                  <a:lnTo>
                    <a:pt x="159" y="45"/>
                  </a:lnTo>
                  <a:lnTo>
                    <a:pt x="156" y="41"/>
                  </a:lnTo>
                  <a:lnTo>
                    <a:pt x="154" y="37"/>
                  </a:lnTo>
                  <a:lnTo>
                    <a:pt x="150" y="33"/>
                  </a:lnTo>
                  <a:lnTo>
                    <a:pt x="146" y="28"/>
                  </a:lnTo>
                  <a:lnTo>
                    <a:pt x="143" y="25"/>
                  </a:lnTo>
                  <a:lnTo>
                    <a:pt x="138" y="20"/>
                  </a:lnTo>
                  <a:lnTo>
                    <a:pt x="135" y="17"/>
                  </a:lnTo>
                  <a:lnTo>
                    <a:pt x="130" y="14"/>
                  </a:lnTo>
                  <a:lnTo>
                    <a:pt x="125" y="11"/>
                  </a:lnTo>
                  <a:lnTo>
                    <a:pt x="121" y="8"/>
                  </a:lnTo>
                  <a:lnTo>
                    <a:pt x="116" y="6"/>
                  </a:lnTo>
                  <a:lnTo>
                    <a:pt x="110" y="4"/>
                  </a:lnTo>
                  <a:lnTo>
                    <a:pt x="105" y="3"/>
                  </a:lnTo>
                  <a:lnTo>
                    <a:pt x="99" y="1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73" y="0"/>
                  </a:lnTo>
                  <a:lnTo>
                    <a:pt x="67" y="1"/>
                  </a:lnTo>
                  <a:lnTo>
                    <a:pt x="62" y="3"/>
                  </a:lnTo>
                  <a:lnTo>
                    <a:pt x="56" y="4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1" y="11"/>
                  </a:lnTo>
                  <a:lnTo>
                    <a:pt x="37" y="14"/>
                  </a:lnTo>
                  <a:lnTo>
                    <a:pt x="32" y="17"/>
                  </a:lnTo>
                  <a:lnTo>
                    <a:pt x="28" y="20"/>
                  </a:lnTo>
                  <a:lnTo>
                    <a:pt x="24" y="25"/>
                  </a:lnTo>
                  <a:lnTo>
                    <a:pt x="20" y="28"/>
                  </a:lnTo>
                  <a:lnTo>
                    <a:pt x="17" y="33"/>
                  </a:lnTo>
                  <a:lnTo>
                    <a:pt x="13" y="37"/>
                  </a:lnTo>
                  <a:lnTo>
                    <a:pt x="10" y="41"/>
                  </a:lnTo>
                  <a:lnTo>
                    <a:pt x="9" y="45"/>
                  </a:lnTo>
                  <a:lnTo>
                    <a:pt x="6" y="51"/>
                  </a:lnTo>
                  <a:lnTo>
                    <a:pt x="4" y="56"/>
                  </a:lnTo>
                  <a:lnTo>
                    <a:pt x="2" y="62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0" y="93"/>
                  </a:lnTo>
                  <a:lnTo>
                    <a:pt x="0" y="99"/>
                  </a:lnTo>
                  <a:lnTo>
                    <a:pt x="2" y="105"/>
                  </a:lnTo>
                  <a:lnTo>
                    <a:pt x="4" y="109"/>
                  </a:lnTo>
                  <a:lnTo>
                    <a:pt x="6" y="115"/>
                  </a:lnTo>
                  <a:lnTo>
                    <a:pt x="9" y="119"/>
                  </a:lnTo>
                  <a:lnTo>
                    <a:pt x="10" y="125"/>
                  </a:lnTo>
                  <a:lnTo>
                    <a:pt x="13" y="129"/>
                  </a:lnTo>
                  <a:lnTo>
                    <a:pt x="17" y="133"/>
                  </a:lnTo>
                  <a:lnTo>
                    <a:pt x="20" y="137"/>
                  </a:lnTo>
                  <a:lnTo>
                    <a:pt x="24" y="141"/>
                  </a:lnTo>
                  <a:lnTo>
                    <a:pt x="28" y="145"/>
                  </a:lnTo>
                  <a:lnTo>
                    <a:pt x="32" y="148"/>
                  </a:lnTo>
                  <a:lnTo>
                    <a:pt x="37" y="152"/>
                  </a:lnTo>
                  <a:lnTo>
                    <a:pt x="41" y="154"/>
                  </a:lnTo>
                  <a:lnTo>
                    <a:pt x="46" y="157"/>
                  </a:lnTo>
                  <a:lnTo>
                    <a:pt x="52" y="160"/>
                  </a:lnTo>
                  <a:lnTo>
                    <a:pt x="56" y="161"/>
                  </a:lnTo>
                  <a:lnTo>
                    <a:pt x="62" y="162"/>
                  </a:lnTo>
                  <a:lnTo>
                    <a:pt x="67" y="164"/>
                  </a:lnTo>
                  <a:lnTo>
                    <a:pt x="73" y="164"/>
                  </a:lnTo>
                  <a:lnTo>
                    <a:pt x="78" y="165"/>
                  </a:lnTo>
                  <a:lnTo>
                    <a:pt x="83" y="165"/>
                  </a:lnTo>
                  <a:lnTo>
                    <a:pt x="89" y="165"/>
                  </a:lnTo>
                  <a:lnTo>
                    <a:pt x="94" y="164"/>
                  </a:lnTo>
                  <a:lnTo>
                    <a:pt x="99" y="164"/>
                  </a:lnTo>
                  <a:lnTo>
                    <a:pt x="105" y="162"/>
                  </a:lnTo>
                  <a:lnTo>
                    <a:pt x="110" y="161"/>
                  </a:lnTo>
                  <a:lnTo>
                    <a:pt x="116" y="160"/>
                  </a:lnTo>
                  <a:lnTo>
                    <a:pt x="121" y="157"/>
                  </a:lnTo>
                  <a:lnTo>
                    <a:pt x="125" y="154"/>
                  </a:lnTo>
                  <a:lnTo>
                    <a:pt x="130" y="152"/>
                  </a:lnTo>
                  <a:lnTo>
                    <a:pt x="135" y="148"/>
                  </a:lnTo>
                  <a:lnTo>
                    <a:pt x="138" y="145"/>
                  </a:lnTo>
                  <a:lnTo>
                    <a:pt x="143" y="141"/>
                  </a:lnTo>
                  <a:lnTo>
                    <a:pt x="146" y="137"/>
                  </a:lnTo>
                  <a:lnTo>
                    <a:pt x="150" y="133"/>
                  </a:lnTo>
                  <a:lnTo>
                    <a:pt x="154" y="129"/>
                  </a:lnTo>
                  <a:lnTo>
                    <a:pt x="156" y="124"/>
                  </a:lnTo>
                  <a:lnTo>
                    <a:pt x="159" y="119"/>
                  </a:lnTo>
                  <a:lnTo>
                    <a:pt x="161" y="115"/>
                  </a:lnTo>
                  <a:lnTo>
                    <a:pt x="163" y="109"/>
                  </a:lnTo>
                  <a:lnTo>
                    <a:pt x="164" y="105"/>
                  </a:lnTo>
                  <a:lnTo>
                    <a:pt x="166" y="99"/>
                  </a:lnTo>
                  <a:lnTo>
                    <a:pt x="167" y="93"/>
                  </a:lnTo>
                  <a:lnTo>
                    <a:pt x="167" y="88"/>
                  </a:lnTo>
                  <a:lnTo>
                    <a:pt x="167" y="82"/>
                  </a:lnTo>
                  <a:lnTo>
                    <a:pt x="168" y="82"/>
                  </a:lnTo>
                </a:path>
              </a:pathLst>
            </a:custGeom>
            <a:solidFill>
              <a:srgbClr val="656565"/>
            </a:solidFill>
            <a:ln w="12700" cap="rnd" cmpd="sng">
              <a:solidFill>
                <a:srgbClr val="6565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6" name="Freeform 108"/>
            <p:cNvSpPr>
              <a:spLocks/>
            </p:cNvSpPr>
            <p:nvPr/>
          </p:nvSpPr>
          <p:spPr bwMode="auto">
            <a:xfrm>
              <a:off x="1653" y="2011"/>
              <a:ext cx="129" cy="130"/>
            </a:xfrm>
            <a:custGeom>
              <a:avLst/>
              <a:gdLst>
                <a:gd name="T0" fmla="*/ 101 w 163"/>
                <a:gd name="T1" fmla="*/ 49 h 161"/>
                <a:gd name="T2" fmla="*/ 101 w 163"/>
                <a:gd name="T3" fmla="*/ 42 h 161"/>
                <a:gd name="T4" fmla="*/ 98 w 163"/>
                <a:gd name="T5" fmla="*/ 36 h 161"/>
                <a:gd name="T6" fmla="*/ 96 w 163"/>
                <a:gd name="T7" fmla="*/ 29 h 161"/>
                <a:gd name="T8" fmla="*/ 93 w 163"/>
                <a:gd name="T9" fmla="*/ 23 h 161"/>
                <a:gd name="T10" fmla="*/ 89 w 163"/>
                <a:gd name="T11" fmla="*/ 18 h 161"/>
                <a:gd name="T12" fmla="*/ 84 w 163"/>
                <a:gd name="T13" fmla="*/ 13 h 161"/>
                <a:gd name="T14" fmla="*/ 78 w 163"/>
                <a:gd name="T15" fmla="*/ 8 h 161"/>
                <a:gd name="T16" fmla="*/ 74 w 163"/>
                <a:gd name="T17" fmla="*/ 5 h 161"/>
                <a:gd name="T18" fmla="*/ 66 w 163"/>
                <a:gd name="T19" fmla="*/ 3 h 161"/>
                <a:gd name="T20" fmla="*/ 60 w 163"/>
                <a:gd name="T21" fmla="*/ 1 h 161"/>
                <a:gd name="T22" fmla="*/ 54 w 163"/>
                <a:gd name="T23" fmla="*/ 0 h 161"/>
                <a:gd name="T24" fmla="*/ 47 w 163"/>
                <a:gd name="T25" fmla="*/ 0 h 161"/>
                <a:gd name="T26" fmla="*/ 40 w 163"/>
                <a:gd name="T27" fmla="*/ 1 h 161"/>
                <a:gd name="T28" fmla="*/ 35 w 163"/>
                <a:gd name="T29" fmla="*/ 3 h 161"/>
                <a:gd name="T30" fmla="*/ 28 w 163"/>
                <a:gd name="T31" fmla="*/ 5 h 161"/>
                <a:gd name="T32" fmla="*/ 22 w 163"/>
                <a:gd name="T33" fmla="*/ 8 h 161"/>
                <a:gd name="T34" fmla="*/ 17 w 163"/>
                <a:gd name="T35" fmla="*/ 13 h 161"/>
                <a:gd name="T36" fmla="*/ 12 w 163"/>
                <a:gd name="T37" fmla="*/ 18 h 161"/>
                <a:gd name="T38" fmla="*/ 8 w 163"/>
                <a:gd name="T39" fmla="*/ 23 h 161"/>
                <a:gd name="T40" fmla="*/ 5 w 163"/>
                <a:gd name="T41" fmla="*/ 29 h 161"/>
                <a:gd name="T42" fmla="*/ 2 w 163"/>
                <a:gd name="T43" fmla="*/ 36 h 161"/>
                <a:gd name="T44" fmla="*/ 1 w 163"/>
                <a:gd name="T45" fmla="*/ 42 h 161"/>
                <a:gd name="T46" fmla="*/ 0 w 163"/>
                <a:gd name="T47" fmla="*/ 49 h 161"/>
                <a:gd name="T48" fmla="*/ 0 w 163"/>
                <a:gd name="T49" fmla="*/ 56 h 161"/>
                <a:gd name="T50" fmla="*/ 1 w 163"/>
                <a:gd name="T51" fmla="*/ 63 h 161"/>
                <a:gd name="T52" fmla="*/ 2 w 163"/>
                <a:gd name="T53" fmla="*/ 69 h 161"/>
                <a:gd name="T54" fmla="*/ 5 w 163"/>
                <a:gd name="T55" fmla="*/ 75 h 161"/>
                <a:gd name="T56" fmla="*/ 8 w 163"/>
                <a:gd name="T57" fmla="*/ 81 h 161"/>
                <a:gd name="T58" fmla="*/ 12 w 163"/>
                <a:gd name="T59" fmla="*/ 86 h 161"/>
                <a:gd name="T60" fmla="*/ 17 w 163"/>
                <a:gd name="T61" fmla="*/ 92 h 161"/>
                <a:gd name="T62" fmla="*/ 22 w 163"/>
                <a:gd name="T63" fmla="*/ 96 h 161"/>
                <a:gd name="T64" fmla="*/ 28 w 163"/>
                <a:gd name="T65" fmla="*/ 99 h 161"/>
                <a:gd name="T66" fmla="*/ 35 w 163"/>
                <a:gd name="T67" fmla="*/ 102 h 161"/>
                <a:gd name="T68" fmla="*/ 40 w 163"/>
                <a:gd name="T69" fmla="*/ 103 h 161"/>
                <a:gd name="T70" fmla="*/ 47 w 163"/>
                <a:gd name="T71" fmla="*/ 104 h 161"/>
                <a:gd name="T72" fmla="*/ 54 w 163"/>
                <a:gd name="T73" fmla="*/ 104 h 161"/>
                <a:gd name="T74" fmla="*/ 60 w 163"/>
                <a:gd name="T75" fmla="*/ 103 h 161"/>
                <a:gd name="T76" fmla="*/ 66 w 163"/>
                <a:gd name="T77" fmla="*/ 102 h 161"/>
                <a:gd name="T78" fmla="*/ 74 w 163"/>
                <a:gd name="T79" fmla="*/ 99 h 161"/>
                <a:gd name="T80" fmla="*/ 78 w 163"/>
                <a:gd name="T81" fmla="*/ 96 h 161"/>
                <a:gd name="T82" fmla="*/ 84 w 163"/>
                <a:gd name="T83" fmla="*/ 92 h 161"/>
                <a:gd name="T84" fmla="*/ 89 w 163"/>
                <a:gd name="T85" fmla="*/ 86 h 161"/>
                <a:gd name="T86" fmla="*/ 93 w 163"/>
                <a:gd name="T87" fmla="*/ 81 h 161"/>
                <a:gd name="T88" fmla="*/ 96 w 163"/>
                <a:gd name="T89" fmla="*/ 75 h 161"/>
                <a:gd name="T90" fmla="*/ 98 w 163"/>
                <a:gd name="T91" fmla="*/ 69 h 161"/>
                <a:gd name="T92" fmla="*/ 101 w 163"/>
                <a:gd name="T93" fmla="*/ 63 h 161"/>
                <a:gd name="T94" fmla="*/ 101 w 163"/>
                <a:gd name="T95" fmla="*/ 56 h 1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3"/>
                <a:gd name="T145" fmla="*/ 0 h 161"/>
                <a:gd name="T146" fmla="*/ 163 w 163"/>
                <a:gd name="T147" fmla="*/ 161 h 16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3" h="161">
                  <a:moveTo>
                    <a:pt x="162" y="80"/>
                  </a:moveTo>
                  <a:lnTo>
                    <a:pt x="162" y="76"/>
                  </a:lnTo>
                  <a:lnTo>
                    <a:pt x="161" y="69"/>
                  </a:lnTo>
                  <a:lnTo>
                    <a:pt x="160" y="64"/>
                  </a:lnTo>
                  <a:lnTo>
                    <a:pt x="159" y="60"/>
                  </a:lnTo>
                  <a:lnTo>
                    <a:pt x="157" y="55"/>
                  </a:lnTo>
                  <a:lnTo>
                    <a:pt x="155" y="50"/>
                  </a:lnTo>
                  <a:lnTo>
                    <a:pt x="153" y="44"/>
                  </a:lnTo>
                  <a:lnTo>
                    <a:pt x="151" y="40"/>
                  </a:lnTo>
                  <a:lnTo>
                    <a:pt x="148" y="35"/>
                  </a:lnTo>
                  <a:lnTo>
                    <a:pt x="145" y="32"/>
                  </a:lnTo>
                  <a:lnTo>
                    <a:pt x="142" y="27"/>
                  </a:lnTo>
                  <a:lnTo>
                    <a:pt x="138" y="24"/>
                  </a:lnTo>
                  <a:lnTo>
                    <a:pt x="134" y="20"/>
                  </a:lnTo>
                  <a:lnTo>
                    <a:pt x="130" y="17"/>
                  </a:lnTo>
                  <a:lnTo>
                    <a:pt x="125" y="13"/>
                  </a:lnTo>
                  <a:lnTo>
                    <a:pt x="121" y="11"/>
                  </a:lnTo>
                  <a:lnTo>
                    <a:pt x="117" y="8"/>
                  </a:lnTo>
                  <a:lnTo>
                    <a:pt x="112" y="6"/>
                  </a:lnTo>
                  <a:lnTo>
                    <a:pt x="106" y="5"/>
                  </a:lnTo>
                  <a:lnTo>
                    <a:pt x="101" y="3"/>
                  </a:lnTo>
                  <a:lnTo>
                    <a:pt x="96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59" y="3"/>
                  </a:lnTo>
                  <a:lnTo>
                    <a:pt x="55" y="5"/>
                  </a:lnTo>
                  <a:lnTo>
                    <a:pt x="49" y="6"/>
                  </a:lnTo>
                  <a:lnTo>
                    <a:pt x="44" y="8"/>
                  </a:lnTo>
                  <a:lnTo>
                    <a:pt x="39" y="11"/>
                  </a:lnTo>
                  <a:lnTo>
                    <a:pt x="35" y="13"/>
                  </a:lnTo>
                  <a:lnTo>
                    <a:pt x="31" y="17"/>
                  </a:lnTo>
                  <a:lnTo>
                    <a:pt x="27" y="20"/>
                  </a:lnTo>
                  <a:lnTo>
                    <a:pt x="23" y="24"/>
                  </a:lnTo>
                  <a:lnTo>
                    <a:pt x="19" y="27"/>
                  </a:lnTo>
                  <a:lnTo>
                    <a:pt x="16" y="32"/>
                  </a:lnTo>
                  <a:lnTo>
                    <a:pt x="13" y="35"/>
                  </a:lnTo>
                  <a:lnTo>
                    <a:pt x="10" y="41"/>
                  </a:lnTo>
                  <a:lnTo>
                    <a:pt x="7" y="44"/>
                  </a:lnTo>
                  <a:lnTo>
                    <a:pt x="5" y="50"/>
                  </a:lnTo>
                  <a:lnTo>
                    <a:pt x="4" y="55"/>
                  </a:lnTo>
                  <a:lnTo>
                    <a:pt x="2" y="60"/>
                  </a:lnTo>
                  <a:lnTo>
                    <a:pt x="1" y="64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1" y="96"/>
                  </a:lnTo>
                  <a:lnTo>
                    <a:pt x="2" y="101"/>
                  </a:lnTo>
                  <a:lnTo>
                    <a:pt x="4" y="106"/>
                  </a:lnTo>
                  <a:lnTo>
                    <a:pt x="5" y="111"/>
                  </a:lnTo>
                  <a:lnTo>
                    <a:pt x="7" y="115"/>
                  </a:lnTo>
                  <a:lnTo>
                    <a:pt x="10" y="121"/>
                  </a:lnTo>
                  <a:lnTo>
                    <a:pt x="13" y="124"/>
                  </a:lnTo>
                  <a:lnTo>
                    <a:pt x="16" y="129"/>
                  </a:lnTo>
                  <a:lnTo>
                    <a:pt x="19" y="133"/>
                  </a:lnTo>
                  <a:lnTo>
                    <a:pt x="23" y="137"/>
                  </a:lnTo>
                  <a:lnTo>
                    <a:pt x="27" y="141"/>
                  </a:lnTo>
                  <a:lnTo>
                    <a:pt x="31" y="144"/>
                  </a:lnTo>
                  <a:lnTo>
                    <a:pt x="35" y="147"/>
                  </a:lnTo>
                  <a:lnTo>
                    <a:pt x="39" y="150"/>
                  </a:lnTo>
                  <a:lnTo>
                    <a:pt x="44" y="152"/>
                  </a:lnTo>
                  <a:lnTo>
                    <a:pt x="49" y="154"/>
                  </a:lnTo>
                  <a:lnTo>
                    <a:pt x="55" y="156"/>
                  </a:lnTo>
                  <a:lnTo>
                    <a:pt x="59" y="157"/>
                  </a:lnTo>
                  <a:lnTo>
                    <a:pt x="65" y="159"/>
                  </a:lnTo>
                  <a:lnTo>
                    <a:pt x="69" y="159"/>
                  </a:lnTo>
                  <a:lnTo>
                    <a:pt x="75" y="160"/>
                  </a:lnTo>
                  <a:lnTo>
                    <a:pt x="80" y="160"/>
                  </a:lnTo>
                  <a:lnTo>
                    <a:pt x="86" y="160"/>
                  </a:lnTo>
                  <a:lnTo>
                    <a:pt x="91" y="159"/>
                  </a:lnTo>
                  <a:lnTo>
                    <a:pt x="96" y="159"/>
                  </a:lnTo>
                  <a:lnTo>
                    <a:pt x="101" y="157"/>
                  </a:lnTo>
                  <a:lnTo>
                    <a:pt x="106" y="156"/>
                  </a:lnTo>
                  <a:lnTo>
                    <a:pt x="112" y="154"/>
                  </a:lnTo>
                  <a:lnTo>
                    <a:pt x="117" y="152"/>
                  </a:lnTo>
                  <a:lnTo>
                    <a:pt x="121" y="150"/>
                  </a:lnTo>
                  <a:lnTo>
                    <a:pt x="125" y="147"/>
                  </a:lnTo>
                  <a:lnTo>
                    <a:pt x="130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33"/>
                  </a:lnTo>
                  <a:lnTo>
                    <a:pt x="145" y="129"/>
                  </a:lnTo>
                  <a:lnTo>
                    <a:pt x="148" y="124"/>
                  </a:lnTo>
                  <a:lnTo>
                    <a:pt x="151" y="120"/>
                  </a:lnTo>
                  <a:lnTo>
                    <a:pt x="153" y="115"/>
                  </a:lnTo>
                  <a:lnTo>
                    <a:pt x="155" y="111"/>
                  </a:lnTo>
                  <a:lnTo>
                    <a:pt x="157" y="106"/>
                  </a:lnTo>
                  <a:lnTo>
                    <a:pt x="159" y="101"/>
                  </a:lnTo>
                  <a:lnTo>
                    <a:pt x="160" y="96"/>
                  </a:lnTo>
                  <a:lnTo>
                    <a:pt x="161" y="90"/>
                  </a:lnTo>
                  <a:lnTo>
                    <a:pt x="162" y="85"/>
                  </a:lnTo>
                  <a:lnTo>
                    <a:pt x="162" y="80"/>
                  </a:lnTo>
                </a:path>
              </a:pathLst>
            </a:custGeom>
            <a:solidFill>
              <a:srgbClr val="696969"/>
            </a:solidFill>
            <a:ln w="12700" cap="rnd" cmpd="sng">
              <a:solidFill>
                <a:srgbClr val="6969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7" name="Freeform 109"/>
            <p:cNvSpPr>
              <a:spLocks/>
            </p:cNvSpPr>
            <p:nvPr/>
          </p:nvSpPr>
          <p:spPr bwMode="auto">
            <a:xfrm>
              <a:off x="1657" y="2014"/>
              <a:ext cx="124" cy="126"/>
            </a:xfrm>
            <a:custGeom>
              <a:avLst/>
              <a:gdLst>
                <a:gd name="T0" fmla="*/ 96 w 157"/>
                <a:gd name="T1" fmla="*/ 48 h 156"/>
                <a:gd name="T2" fmla="*/ 96 w 157"/>
                <a:gd name="T3" fmla="*/ 41 h 156"/>
                <a:gd name="T4" fmla="*/ 94 w 157"/>
                <a:gd name="T5" fmla="*/ 35 h 156"/>
                <a:gd name="T6" fmla="*/ 92 w 157"/>
                <a:gd name="T7" fmla="*/ 28 h 156"/>
                <a:gd name="T8" fmla="*/ 88 w 157"/>
                <a:gd name="T9" fmla="*/ 22 h 156"/>
                <a:gd name="T10" fmla="*/ 85 w 157"/>
                <a:gd name="T11" fmla="*/ 17 h 156"/>
                <a:gd name="T12" fmla="*/ 81 w 157"/>
                <a:gd name="T13" fmla="*/ 12 h 156"/>
                <a:gd name="T14" fmla="*/ 75 w 157"/>
                <a:gd name="T15" fmla="*/ 8 h 156"/>
                <a:gd name="T16" fmla="*/ 70 w 157"/>
                <a:gd name="T17" fmla="*/ 5 h 156"/>
                <a:gd name="T18" fmla="*/ 64 w 157"/>
                <a:gd name="T19" fmla="*/ 2 h 156"/>
                <a:gd name="T20" fmla="*/ 58 w 157"/>
                <a:gd name="T21" fmla="*/ 1 h 156"/>
                <a:gd name="T22" fmla="*/ 51 w 157"/>
                <a:gd name="T23" fmla="*/ 1 h 156"/>
                <a:gd name="T24" fmla="*/ 46 w 157"/>
                <a:gd name="T25" fmla="*/ 1 h 156"/>
                <a:gd name="T26" fmla="*/ 39 w 157"/>
                <a:gd name="T27" fmla="*/ 1 h 156"/>
                <a:gd name="T28" fmla="*/ 32 w 157"/>
                <a:gd name="T29" fmla="*/ 2 h 156"/>
                <a:gd name="T30" fmla="*/ 27 w 157"/>
                <a:gd name="T31" fmla="*/ 5 h 156"/>
                <a:gd name="T32" fmla="*/ 21 w 157"/>
                <a:gd name="T33" fmla="*/ 8 h 156"/>
                <a:gd name="T34" fmla="*/ 16 w 157"/>
                <a:gd name="T35" fmla="*/ 12 h 156"/>
                <a:gd name="T36" fmla="*/ 11 w 157"/>
                <a:gd name="T37" fmla="*/ 17 h 156"/>
                <a:gd name="T38" fmla="*/ 7 w 157"/>
                <a:gd name="T39" fmla="*/ 22 h 156"/>
                <a:gd name="T40" fmla="*/ 5 w 157"/>
                <a:gd name="T41" fmla="*/ 28 h 156"/>
                <a:gd name="T42" fmla="*/ 2 w 157"/>
                <a:gd name="T43" fmla="*/ 35 h 156"/>
                <a:gd name="T44" fmla="*/ 0 w 157"/>
                <a:gd name="T45" fmla="*/ 41 h 156"/>
                <a:gd name="T46" fmla="*/ 0 w 157"/>
                <a:gd name="T47" fmla="*/ 48 h 156"/>
                <a:gd name="T48" fmla="*/ 0 w 157"/>
                <a:gd name="T49" fmla="*/ 53 h 156"/>
                <a:gd name="T50" fmla="*/ 0 w 157"/>
                <a:gd name="T51" fmla="*/ 60 h 156"/>
                <a:gd name="T52" fmla="*/ 2 w 157"/>
                <a:gd name="T53" fmla="*/ 66 h 156"/>
                <a:gd name="T54" fmla="*/ 5 w 157"/>
                <a:gd name="T55" fmla="*/ 73 h 156"/>
                <a:gd name="T56" fmla="*/ 7 w 157"/>
                <a:gd name="T57" fmla="*/ 78 h 156"/>
                <a:gd name="T58" fmla="*/ 11 w 157"/>
                <a:gd name="T59" fmla="*/ 83 h 156"/>
                <a:gd name="T60" fmla="*/ 16 w 157"/>
                <a:gd name="T61" fmla="*/ 89 h 156"/>
                <a:gd name="T62" fmla="*/ 21 w 157"/>
                <a:gd name="T63" fmla="*/ 93 h 156"/>
                <a:gd name="T64" fmla="*/ 27 w 157"/>
                <a:gd name="T65" fmla="*/ 96 h 156"/>
                <a:gd name="T66" fmla="*/ 32 w 157"/>
                <a:gd name="T67" fmla="*/ 98 h 156"/>
                <a:gd name="T68" fmla="*/ 39 w 157"/>
                <a:gd name="T69" fmla="*/ 100 h 156"/>
                <a:gd name="T70" fmla="*/ 46 w 157"/>
                <a:gd name="T71" fmla="*/ 101 h 156"/>
                <a:gd name="T72" fmla="*/ 51 w 157"/>
                <a:gd name="T73" fmla="*/ 101 h 156"/>
                <a:gd name="T74" fmla="*/ 58 w 157"/>
                <a:gd name="T75" fmla="*/ 100 h 156"/>
                <a:gd name="T76" fmla="*/ 64 w 157"/>
                <a:gd name="T77" fmla="*/ 98 h 156"/>
                <a:gd name="T78" fmla="*/ 70 w 157"/>
                <a:gd name="T79" fmla="*/ 96 h 156"/>
                <a:gd name="T80" fmla="*/ 75 w 157"/>
                <a:gd name="T81" fmla="*/ 93 h 156"/>
                <a:gd name="T82" fmla="*/ 81 w 157"/>
                <a:gd name="T83" fmla="*/ 89 h 156"/>
                <a:gd name="T84" fmla="*/ 85 w 157"/>
                <a:gd name="T85" fmla="*/ 83 h 156"/>
                <a:gd name="T86" fmla="*/ 88 w 157"/>
                <a:gd name="T87" fmla="*/ 78 h 156"/>
                <a:gd name="T88" fmla="*/ 92 w 157"/>
                <a:gd name="T89" fmla="*/ 73 h 156"/>
                <a:gd name="T90" fmla="*/ 94 w 157"/>
                <a:gd name="T91" fmla="*/ 66 h 156"/>
                <a:gd name="T92" fmla="*/ 96 w 157"/>
                <a:gd name="T93" fmla="*/ 60 h 156"/>
                <a:gd name="T94" fmla="*/ 96 w 157"/>
                <a:gd name="T95" fmla="*/ 53 h 156"/>
                <a:gd name="T96" fmla="*/ 97 w 157"/>
                <a:gd name="T97" fmla="*/ 50 h 1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7"/>
                <a:gd name="T148" fmla="*/ 0 h 156"/>
                <a:gd name="T149" fmla="*/ 157 w 157"/>
                <a:gd name="T150" fmla="*/ 156 h 1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7" h="156">
                  <a:moveTo>
                    <a:pt x="156" y="77"/>
                  </a:moveTo>
                  <a:lnTo>
                    <a:pt x="155" y="73"/>
                  </a:lnTo>
                  <a:lnTo>
                    <a:pt x="155" y="68"/>
                  </a:lnTo>
                  <a:lnTo>
                    <a:pt x="155" y="63"/>
                  </a:lnTo>
                  <a:lnTo>
                    <a:pt x="153" y="57"/>
                  </a:lnTo>
                  <a:lnTo>
                    <a:pt x="151" y="53"/>
                  </a:lnTo>
                  <a:lnTo>
                    <a:pt x="150" y="47"/>
                  </a:lnTo>
                  <a:lnTo>
                    <a:pt x="148" y="43"/>
                  </a:lnTo>
                  <a:lnTo>
                    <a:pt x="145" y="38"/>
                  </a:lnTo>
                  <a:lnTo>
                    <a:pt x="142" y="34"/>
                  </a:lnTo>
                  <a:lnTo>
                    <a:pt x="139" y="30"/>
                  </a:lnTo>
                  <a:lnTo>
                    <a:pt x="137" y="26"/>
                  </a:lnTo>
                  <a:lnTo>
                    <a:pt x="133" y="22"/>
                  </a:lnTo>
                  <a:lnTo>
                    <a:pt x="129" y="19"/>
                  </a:lnTo>
                  <a:lnTo>
                    <a:pt x="125" y="16"/>
                  </a:lnTo>
                  <a:lnTo>
                    <a:pt x="120" y="13"/>
                  </a:lnTo>
                  <a:lnTo>
                    <a:pt x="116" y="11"/>
                  </a:lnTo>
                  <a:lnTo>
                    <a:pt x="112" y="8"/>
                  </a:lnTo>
                  <a:lnTo>
                    <a:pt x="107" y="6"/>
                  </a:lnTo>
                  <a:lnTo>
                    <a:pt x="103" y="4"/>
                  </a:lnTo>
                  <a:lnTo>
                    <a:pt x="97" y="3"/>
                  </a:lnTo>
                  <a:lnTo>
                    <a:pt x="93" y="1"/>
                  </a:lnTo>
                  <a:lnTo>
                    <a:pt x="87" y="1"/>
                  </a:lnTo>
                  <a:lnTo>
                    <a:pt x="82" y="1"/>
                  </a:lnTo>
                  <a:lnTo>
                    <a:pt x="77" y="0"/>
                  </a:lnTo>
                  <a:lnTo>
                    <a:pt x="73" y="1"/>
                  </a:lnTo>
                  <a:lnTo>
                    <a:pt x="67" y="1"/>
                  </a:lnTo>
                  <a:lnTo>
                    <a:pt x="62" y="1"/>
                  </a:lnTo>
                  <a:lnTo>
                    <a:pt x="56" y="3"/>
                  </a:lnTo>
                  <a:lnTo>
                    <a:pt x="52" y="4"/>
                  </a:lnTo>
                  <a:lnTo>
                    <a:pt x="47" y="6"/>
                  </a:lnTo>
                  <a:lnTo>
                    <a:pt x="43" y="8"/>
                  </a:lnTo>
                  <a:lnTo>
                    <a:pt x="38" y="11"/>
                  </a:lnTo>
                  <a:lnTo>
                    <a:pt x="33" y="13"/>
                  </a:lnTo>
                  <a:lnTo>
                    <a:pt x="30" y="16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5" y="30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3"/>
                  </a:lnTo>
                  <a:lnTo>
                    <a:pt x="4" y="47"/>
                  </a:lnTo>
                  <a:lnTo>
                    <a:pt x="3" y="53"/>
                  </a:lnTo>
                  <a:lnTo>
                    <a:pt x="1" y="57"/>
                  </a:lnTo>
                  <a:lnTo>
                    <a:pt x="0" y="63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0" y="77"/>
                  </a:lnTo>
                  <a:lnTo>
                    <a:pt x="0" y="82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1" y="98"/>
                  </a:lnTo>
                  <a:lnTo>
                    <a:pt x="3" y="102"/>
                  </a:lnTo>
                  <a:lnTo>
                    <a:pt x="4" y="107"/>
                  </a:lnTo>
                  <a:lnTo>
                    <a:pt x="7" y="111"/>
                  </a:lnTo>
                  <a:lnTo>
                    <a:pt x="9" y="116"/>
                  </a:lnTo>
                  <a:lnTo>
                    <a:pt x="12" y="120"/>
                  </a:lnTo>
                  <a:lnTo>
                    <a:pt x="15" y="124"/>
                  </a:lnTo>
                  <a:lnTo>
                    <a:pt x="18" y="128"/>
                  </a:lnTo>
                  <a:lnTo>
                    <a:pt x="22" y="132"/>
                  </a:lnTo>
                  <a:lnTo>
                    <a:pt x="25" y="136"/>
                  </a:lnTo>
                  <a:lnTo>
                    <a:pt x="30" y="139"/>
                  </a:lnTo>
                  <a:lnTo>
                    <a:pt x="33" y="142"/>
                  </a:lnTo>
                  <a:lnTo>
                    <a:pt x="38" y="145"/>
                  </a:lnTo>
                  <a:lnTo>
                    <a:pt x="43" y="147"/>
                  </a:lnTo>
                  <a:lnTo>
                    <a:pt x="47" y="149"/>
                  </a:lnTo>
                  <a:lnTo>
                    <a:pt x="52" y="150"/>
                  </a:lnTo>
                  <a:lnTo>
                    <a:pt x="56" y="152"/>
                  </a:lnTo>
                  <a:lnTo>
                    <a:pt x="62" y="153"/>
                  </a:lnTo>
                  <a:lnTo>
                    <a:pt x="67" y="154"/>
                  </a:lnTo>
                  <a:lnTo>
                    <a:pt x="73" y="155"/>
                  </a:lnTo>
                  <a:lnTo>
                    <a:pt x="77" y="155"/>
                  </a:lnTo>
                  <a:lnTo>
                    <a:pt x="82" y="155"/>
                  </a:lnTo>
                  <a:lnTo>
                    <a:pt x="87" y="154"/>
                  </a:lnTo>
                  <a:lnTo>
                    <a:pt x="93" y="153"/>
                  </a:lnTo>
                  <a:lnTo>
                    <a:pt x="97" y="152"/>
                  </a:lnTo>
                  <a:lnTo>
                    <a:pt x="103" y="150"/>
                  </a:lnTo>
                  <a:lnTo>
                    <a:pt x="107" y="149"/>
                  </a:lnTo>
                  <a:lnTo>
                    <a:pt x="112" y="147"/>
                  </a:lnTo>
                  <a:lnTo>
                    <a:pt x="116" y="145"/>
                  </a:lnTo>
                  <a:lnTo>
                    <a:pt x="120" y="142"/>
                  </a:lnTo>
                  <a:lnTo>
                    <a:pt x="125" y="139"/>
                  </a:lnTo>
                  <a:lnTo>
                    <a:pt x="129" y="136"/>
                  </a:lnTo>
                  <a:lnTo>
                    <a:pt x="133" y="132"/>
                  </a:lnTo>
                  <a:lnTo>
                    <a:pt x="137" y="128"/>
                  </a:lnTo>
                  <a:lnTo>
                    <a:pt x="139" y="124"/>
                  </a:lnTo>
                  <a:lnTo>
                    <a:pt x="142" y="120"/>
                  </a:lnTo>
                  <a:lnTo>
                    <a:pt x="145" y="116"/>
                  </a:lnTo>
                  <a:lnTo>
                    <a:pt x="148" y="111"/>
                  </a:lnTo>
                  <a:lnTo>
                    <a:pt x="150" y="107"/>
                  </a:lnTo>
                  <a:lnTo>
                    <a:pt x="151" y="102"/>
                  </a:lnTo>
                  <a:lnTo>
                    <a:pt x="153" y="98"/>
                  </a:lnTo>
                  <a:lnTo>
                    <a:pt x="155" y="92"/>
                  </a:lnTo>
                  <a:lnTo>
                    <a:pt x="155" y="87"/>
                  </a:lnTo>
                  <a:lnTo>
                    <a:pt x="155" y="82"/>
                  </a:lnTo>
                  <a:lnTo>
                    <a:pt x="155" y="77"/>
                  </a:lnTo>
                  <a:lnTo>
                    <a:pt x="156" y="77"/>
                  </a:lnTo>
                </a:path>
              </a:pathLst>
            </a:custGeom>
            <a:solidFill>
              <a:srgbClr val="6D6D6D"/>
            </a:solidFill>
            <a:ln w="12700" cap="rnd" cmpd="sng">
              <a:solidFill>
                <a:srgbClr val="6D6D6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8" name="Freeform 110"/>
            <p:cNvSpPr>
              <a:spLocks/>
            </p:cNvSpPr>
            <p:nvPr/>
          </p:nvSpPr>
          <p:spPr bwMode="auto">
            <a:xfrm>
              <a:off x="1660" y="2017"/>
              <a:ext cx="120" cy="122"/>
            </a:xfrm>
            <a:custGeom>
              <a:avLst/>
              <a:gdLst>
                <a:gd name="T0" fmla="*/ 94 w 152"/>
                <a:gd name="T1" fmla="*/ 46 h 150"/>
                <a:gd name="T2" fmla="*/ 93 w 152"/>
                <a:gd name="T3" fmla="*/ 40 h 150"/>
                <a:gd name="T4" fmla="*/ 91 w 152"/>
                <a:gd name="T5" fmla="*/ 34 h 150"/>
                <a:gd name="T6" fmla="*/ 89 w 152"/>
                <a:gd name="T7" fmla="*/ 28 h 150"/>
                <a:gd name="T8" fmla="*/ 86 w 152"/>
                <a:gd name="T9" fmla="*/ 23 h 150"/>
                <a:gd name="T10" fmla="*/ 82 w 152"/>
                <a:gd name="T11" fmla="*/ 16 h 150"/>
                <a:gd name="T12" fmla="*/ 78 w 152"/>
                <a:gd name="T13" fmla="*/ 12 h 150"/>
                <a:gd name="T14" fmla="*/ 73 w 152"/>
                <a:gd name="T15" fmla="*/ 9 h 150"/>
                <a:gd name="T16" fmla="*/ 67 w 152"/>
                <a:gd name="T17" fmla="*/ 5 h 150"/>
                <a:gd name="T18" fmla="*/ 62 w 152"/>
                <a:gd name="T19" fmla="*/ 3 h 150"/>
                <a:gd name="T20" fmla="*/ 56 w 152"/>
                <a:gd name="T21" fmla="*/ 1 h 150"/>
                <a:gd name="T22" fmla="*/ 50 w 152"/>
                <a:gd name="T23" fmla="*/ 0 h 150"/>
                <a:gd name="T24" fmla="*/ 43 w 152"/>
                <a:gd name="T25" fmla="*/ 0 h 150"/>
                <a:gd name="T26" fmla="*/ 37 w 152"/>
                <a:gd name="T27" fmla="*/ 1 h 150"/>
                <a:gd name="T28" fmla="*/ 32 w 152"/>
                <a:gd name="T29" fmla="*/ 3 h 150"/>
                <a:gd name="T30" fmla="*/ 25 w 152"/>
                <a:gd name="T31" fmla="*/ 5 h 150"/>
                <a:gd name="T32" fmla="*/ 21 w 152"/>
                <a:gd name="T33" fmla="*/ 9 h 150"/>
                <a:gd name="T34" fmla="*/ 16 w 152"/>
                <a:gd name="T35" fmla="*/ 12 h 150"/>
                <a:gd name="T36" fmla="*/ 11 w 152"/>
                <a:gd name="T37" fmla="*/ 16 h 150"/>
                <a:gd name="T38" fmla="*/ 7 w 152"/>
                <a:gd name="T39" fmla="*/ 23 h 150"/>
                <a:gd name="T40" fmla="*/ 5 w 152"/>
                <a:gd name="T41" fmla="*/ 28 h 150"/>
                <a:gd name="T42" fmla="*/ 2 w 152"/>
                <a:gd name="T43" fmla="*/ 34 h 150"/>
                <a:gd name="T44" fmla="*/ 0 w 152"/>
                <a:gd name="T45" fmla="*/ 40 h 150"/>
                <a:gd name="T46" fmla="*/ 0 w 152"/>
                <a:gd name="T47" fmla="*/ 46 h 150"/>
                <a:gd name="T48" fmla="*/ 0 w 152"/>
                <a:gd name="T49" fmla="*/ 52 h 150"/>
                <a:gd name="T50" fmla="*/ 0 w 152"/>
                <a:gd name="T51" fmla="*/ 59 h 150"/>
                <a:gd name="T52" fmla="*/ 2 w 152"/>
                <a:gd name="T53" fmla="*/ 65 h 150"/>
                <a:gd name="T54" fmla="*/ 5 w 152"/>
                <a:gd name="T55" fmla="*/ 71 h 150"/>
                <a:gd name="T56" fmla="*/ 7 w 152"/>
                <a:gd name="T57" fmla="*/ 76 h 150"/>
                <a:gd name="T58" fmla="*/ 11 w 152"/>
                <a:gd name="T59" fmla="*/ 82 h 150"/>
                <a:gd name="T60" fmla="*/ 16 w 152"/>
                <a:gd name="T61" fmla="*/ 87 h 150"/>
                <a:gd name="T62" fmla="*/ 21 w 152"/>
                <a:gd name="T63" fmla="*/ 90 h 150"/>
                <a:gd name="T64" fmla="*/ 25 w 152"/>
                <a:gd name="T65" fmla="*/ 94 h 150"/>
                <a:gd name="T66" fmla="*/ 32 w 152"/>
                <a:gd name="T67" fmla="*/ 96 h 150"/>
                <a:gd name="T68" fmla="*/ 37 w 152"/>
                <a:gd name="T69" fmla="*/ 98 h 150"/>
                <a:gd name="T70" fmla="*/ 43 w 152"/>
                <a:gd name="T71" fmla="*/ 98 h 150"/>
                <a:gd name="T72" fmla="*/ 50 w 152"/>
                <a:gd name="T73" fmla="*/ 98 h 150"/>
                <a:gd name="T74" fmla="*/ 56 w 152"/>
                <a:gd name="T75" fmla="*/ 98 h 150"/>
                <a:gd name="T76" fmla="*/ 62 w 152"/>
                <a:gd name="T77" fmla="*/ 96 h 150"/>
                <a:gd name="T78" fmla="*/ 67 w 152"/>
                <a:gd name="T79" fmla="*/ 94 h 150"/>
                <a:gd name="T80" fmla="*/ 73 w 152"/>
                <a:gd name="T81" fmla="*/ 90 h 150"/>
                <a:gd name="T82" fmla="*/ 78 w 152"/>
                <a:gd name="T83" fmla="*/ 87 h 150"/>
                <a:gd name="T84" fmla="*/ 82 w 152"/>
                <a:gd name="T85" fmla="*/ 82 h 150"/>
                <a:gd name="T86" fmla="*/ 86 w 152"/>
                <a:gd name="T87" fmla="*/ 76 h 150"/>
                <a:gd name="T88" fmla="*/ 89 w 152"/>
                <a:gd name="T89" fmla="*/ 71 h 150"/>
                <a:gd name="T90" fmla="*/ 91 w 152"/>
                <a:gd name="T91" fmla="*/ 65 h 150"/>
                <a:gd name="T92" fmla="*/ 93 w 152"/>
                <a:gd name="T93" fmla="*/ 59 h 150"/>
                <a:gd name="T94" fmla="*/ 94 w 152"/>
                <a:gd name="T95" fmla="*/ 52 h 1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2"/>
                <a:gd name="T145" fmla="*/ 0 h 150"/>
                <a:gd name="T146" fmla="*/ 152 w 152"/>
                <a:gd name="T147" fmla="*/ 150 h 1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2" h="150">
                  <a:moveTo>
                    <a:pt x="151" y="74"/>
                  </a:moveTo>
                  <a:lnTo>
                    <a:pt x="151" y="70"/>
                  </a:lnTo>
                  <a:lnTo>
                    <a:pt x="150" y="65"/>
                  </a:lnTo>
                  <a:lnTo>
                    <a:pt x="150" y="60"/>
                  </a:lnTo>
                  <a:lnTo>
                    <a:pt x="148" y="56"/>
                  </a:lnTo>
                  <a:lnTo>
                    <a:pt x="146" y="52"/>
                  </a:lnTo>
                  <a:lnTo>
                    <a:pt x="145" y="46"/>
                  </a:lnTo>
                  <a:lnTo>
                    <a:pt x="143" y="42"/>
                  </a:lnTo>
                  <a:lnTo>
                    <a:pt x="141" y="37"/>
                  </a:lnTo>
                  <a:lnTo>
                    <a:pt x="138" y="34"/>
                  </a:lnTo>
                  <a:lnTo>
                    <a:pt x="134" y="29"/>
                  </a:lnTo>
                  <a:lnTo>
                    <a:pt x="132" y="25"/>
                  </a:lnTo>
                  <a:lnTo>
                    <a:pt x="129" y="22"/>
                  </a:lnTo>
                  <a:lnTo>
                    <a:pt x="125" y="18"/>
                  </a:lnTo>
                  <a:lnTo>
                    <a:pt x="121" y="16"/>
                  </a:lnTo>
                  <a:lnTo>
                    <a:pt x="117" y="13"/>
                  </a:lnTo>
                  <a:lnTo>
                    <a:pt x="112" y="10"/>
                  </a:lnTo>
                  <a:lnTo>
                    <a:pt x="108" y="7"/>
                  </a:lnTo>
                  <a:lnTo>
                    <a:pt x="103" y="6"/>
                  </a:lnTo>
                  <a:lnTo>
                    <a:pt x="99" y="5"/>
                  </a:lnTo>
                  <a:lnTo>
                    <a:pt x="95" y="3"/>
                  </a:lnTo>
                  <a:lnTo>
                    <a:pt x="90" y="1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0" y="0"/>
                  </a:lnTo>
                  <a:lnTo>
                    <a:pt x="65" y="0"/>
                  </a:lnTo>
                  <a:lnTo>
                    <a:pt x="60" y="1"/>
                  </a:lnTo>
                  <a:lnTo>
                    <a:pt x="56" y="3"/>
                  </a:lnTo>
                  <a:lnTo>
                    <a:pt x="51" y="5"/>
                  </a:lnTo>
                  <a:lnTo>
                    <a:pt x="46" y="6"/>
                  </a:lnTo>
                  <a:lnTo>
                    <a:pt x="41" y="7"/>
                  </a:lnTo>
                  <a:lnTo>
                    <a:pt x="37" y="10"/>
                  </a:lnTo>
                  <a:lnTo>
                    <a:pt x="33" y="13"/>
                  </a:lnTo>
                  <a:lnTo>
                    <a:pt x="29" y="16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5" y="29"/>
                  </a:lnTo>
                  <a:lnTo>
                    <a:pt x="12" y="34"/>
                  </a:lnTo>
                  <a:lnTo>
                    <a:pt x="9" y="38"/>
                  </a:lnTo>
                  <a:lnTo>
                    <a:pt x="7" y="42"/>
                  </a:lnTo>
                  <a:lnTo>
                    <a:pt x="5" y="46"/>
                  </a:lnTo>
                  <a:lnTo>
                    <a:pt x="4" y="52"/>
                  </a:lnTo>
                  <a:lnTo>
                    <a:pt x="2" y="56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2" y="94"/>
                  </a:lnTo>
                  <a:lnTo>
                    <a:pt x="4" y="98"/>
                  </a:lnTo>
                  <a:lnTo>
                    <a:pt x="5" y="103"/>
                  </a:lnTo>
                  <a:lnTo>
                    <a:pt x="7" y="107"/>
                  </a:lnTo>
                  <a:lnTo>
                    <a:pt x="9" y="112"/>
                  </a:lnTo>
                  <a:lnTo>
                    <a:pt x="12" y="116"/>
                  </a:lnTo>
                  <a:lnTo>
                    <a:pt x="15" y="120"/>
                  </a:lnTo>
                  <a:lnTo>
                    <a:pt x="18" y="124"/>
                  </a:lnTo>
                  <a:lnTo>
                    <a:pt x="22" y="128"/>
                  </a:lnTo>
                  <a:lnTo>
                    <a:pt x="25" y="131"/>
                  </a:lnTo>
                  <a:lnTo>
                    <a:pt x="29" y="133"/>
                  </a:lnTo>
                  <a:lnTo>
                    <a:pt x="33" y="136"/>
                  </a:lnTo>
                  <a:lnTo>
                    <a:pt x="37" y="140"/>
                  </a:lnTo>
                  <a:lnTo>
                    <a:pt x="41" y="142"/>
                  </a:lnTo>
                  <a:lnTo>
                    <a:pt x="46" y="144"/>
                  </a:lnTo>
                  <a:lnTo>
                    <a:pt x="51" y="145"/>
                  </a:lnTo>
                  <a:lnTo>
                    <a:pt x="56" y="147"/>
                  </a:lnTo>
                  <a:lnTo>
                    <a:pt x="60" y="149"/>
                  </a:lnTo>
                  <a:lnTo>
                    <a:pt x="65" y="149"/>
                  </a:lnTo>
                  <a:lnTo>
                    <a:pt x="70" y="149"/>
                  </a:lnTo>
                  <a:lnTo>
                    <a:pt x="75" y="149"/>
                  </a:lnTo>
                  <a:lnTo>
                    <a:pt x="80" y="149"/>
                  </a:lnTo>
                  <a:lnTo>
                    <a:pt x="85" y="149"/>
                  </a:lnTo>
                  <a:lnTo>
                    <a:pt x="90" y="149"/>
                  </a:lnTo>
                  <a:lnTo>
                    <a:pt x="95" y="147"/>
                  </a:lnTo>
                  <a:lnTo>
                    <a:pt x="99" y="145"/>
                  </a:lnTo>
                  <a:lnTo>
                    <a:pt x="103" y="144"/>
                  </a:lnTo>
                  <a:lnTo>
                    <a:pt x="108" y="142"/>
                  </a:lnTo>
                  <a:lnTo>
                    <a:pt x="112" y="140"/>
                  </a:lnTo>
                  <a:lnTo>
                    <a:pt x="117" y="136"/>
                  </a:lnTo>
                  <a:lnTo>
                    <a:pt x="121" y="133"/>
                  </a:lnTo>
                  <a:lnTo>
                    <a:pt x="125" y="131"/>
                  </a:lnTo>
                  <a:lnTo>
                    <a:pt x="129" y="128"/>
                  </a:lnTo>
                  <a:lnTo>
                    <a:pt x="132" y="124"/>
                  </a:lnTo>
                  <a:lnTo>
                    <a:pt x="134" y="120"/>
                  </a:lnTo>
                  <a:lnTo>
                    <a:pt x="138" y="116"/>
                  </a:lnTo>
                  <a:lnTo>
                    <a:pt x="141" y="112"/>
                  </a:lnTo>
                  <a:lnTo>
                    <a:pt x="143" y="107"/>
                  </a:lnTo>
                  <a:lnTo>
                    <a:pt x="145" y="103"/>
                  </a:lnTo>
                  <a:lnTo>
                    <a:pt x="146" y="98"/>
                  </a:lnTo>
                  <a:lnTo>
                    <a:pt x="148" y="94"/>
                  </a:lnTo>
                  <a:lnTo>
                    <a:pt x="150" y="89"/>
                  </a:lnTo>
                  <a:lnTo>
                    <a:pt x="150" y="85"/>
                  </a:lnTo>
                  <a:lnTo>
                    <a:pt x="151" y="79"/>
                  </a:lnTo>
                  <a:lnTo>
                    <a:pt x="151" y="74"/>
                  </a:lnTo>
                </a:path>
              </a:pathLst>
            </a:custGeom>
            <a:solidFill>
              <a:srgbClr val="717171"/>
            </a:solidFill>
            <a:ln w="12700" cap="rnd" cmpd="sng">
              <a:solidFill>
                <a:srgbClr val="71717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39" name="Freeform 111"/>
            <p:cNvSpPr>
              <a:spLocks/>
            </p:cNvSpPr>
            <p:nvPr/>
          </p:nvSpPr>
          <p:spPr bwMode="auto">
            <a:xfrm>
              <a:off x="1663" y="2020"/>
              <a:ext cx="116" cy="117"/>
            </a:xfrm>
            <a:custGeom>
              <a:avLst/>
              <a:gdLst>
                <a:gd name="T0" fmla="*/ 91 w 146"/>
                <a:gd name="T1" fmla="*/ 44 h 145"/>
                <a:gd name="T2" fmla="*/ 91 w 146"/>
                <a:gd name="T3" fmla="*/ 38 h 145"/>
                <a:gd name="T4" fmla="*/ 88 w 146"/>
                <a:gd name="T5" fmla="*/ 32 h 145"/>
                <a:gd name="T6" fmla="*/ 87 w 146"/>
                <a:gd name="T7" fmla="*/ 26 h 145"/>
                <a:gd name="T8" fmla="*/ 84 w 146"/>
                <a:gd name="T9" fmla="*/ 21 h 145"/>
                <a:gd name="T10" fmla="*/ 80 w 146"/>
                <a:gd name="T11" fmla="*/ 15 h 145"/>
                <a:gd name="T12" fmla="*/ 75 w 146"/>
                <a:gd name="T13" fmla="*/ 12 h 145"/>
                <a:gd name="T14" fmla="*/ 71 w 146"/>
                <a:gd name="T15" fmla="*/ 8 h 145"/>
                <a:gd name="T16" fmla="*/ 66 w 146"/>
                <a:gd name="T17" fmla="*/ 5 h 145"/>
                <a:gd name="T18" fmla="*/ 60 w 146"/>
                <a:gd name="T19" fmla="*/ 2 h 145"/>
                <a:gd name="T20" fmla="*/ 55 w 146"/>
                <a:gd name="T21" fmla="*/ 2 h 145"/>
                <a:gd name="T22" fmla="*/ 48 w 146"/>
                <a:gd name="T23" fmla="*/ 1 h 145"/>
                <a:gd name="T24" fmla="*/ 42 w 146"/>
                <a:gd name="T25" fmla="*/ 1 h 145"/>
                <a:gd name="T26" fmla="*/ 36 w 146"/>
                <a:gd name="T27" fmla="*/ 2 h 145"/>
                <a:gd name="T28" fmla="*/ 30 w 146"/>
                <a:gd name="T29" fmla="*/ 2 h 145"/>
                <a:gd name="T30" fmla="*/ 25 w 146"/>
                <a:gd name="T31" fmla="*/ 5 h 145"/>
                <a:gd name="T32" fmla="*/ 20 w 146"/>
                <a:gd name="T33" fmla="*/ 8 h 145"/>
                <a:gd name="T34" fmla="*/ 15 w 146"/>
                <a:gd name="T35" fmla="*/ 12 h 145"/>
                <a:gd name="T36" fmla="*/ 11 w 146"/>
                <a:gd name="T37" fmla="*/ 15 h 145"/>
                <a:gd name="T38" fmla="*/ 7 w 146"/>
                <a:gd name="T39" fmla="*/ 21 h 145"/>
                <a:gd name="T40" fmla="*/ 4 w 146"/>
                <a:gd name="T41" fmla="*/ 26 h 145"/>
                <a:gd name="T42" fmla="*/ 2 w 146"/>
                <a:gd name="T43" fmla="*/ 32 h 145"/>
                <a:gd name="T44" fmla="*/ 1 w 146"/>
                <a:gd name="T45" fmla="*/ 38 h 145"/>
                <a:gd name="T46" fmla="*/ 0 w 146"/>
                <a:gd name="T47" fmla="*/ 44 h 145"/>
                <a:gd name="T48" fmla="*/ 0 w 146"/>
                <a:gd name="T49" fmla="*/ 49 h 145"/>
                <a:gd name="T50" fmla="*/ 1 w 146"/>
                <a:gd name="T51" fmla="*/ 56 h 145"/>
                <a:gd name="T52" fmla="*/ 2 w 146"/>
                <a:gd name="T53" fmla="*/ 62 h 145"/>
                <a:gd name="T54" fmla="*/ 4 w 146"/>
                <a:gd name="T55" fmla="*/ 67 h 145"/>
                <a:gd name="T56" fmla="*/ 7 w 146"/>
                <a:gd name="T57" fmla="*/ 73 h 145"/>
                <a:gd name="T58" fmla="*/ 11 w 146"/>
                <a:gd name="T59" fmla="*/ 78 h 145"/>
                <a:gd name="T60" fmla="*/ 15 w 146"/>
                <a:gd name="T61" fmla="*/ 82 h 145"/>
                <a:gd name="T62" fmla="*/ 20 w 146"/>
                <a:gd name="T63" fmla="*/ 86 h 145"/>
                <a:gd name="T64" fmla="*/ 25 w 146"/>
                <a:gd name="T65" fmla="*/ 90 h 145"/>
                <a:gd name="T66" fmla="*/ 30 w 146"/>
                <a:gd name="T67" fmla="*/ 91 h 145"/>
                <a:gd name="T68" fmla="*/ 36 w 146"/>
                <a:gd name="T69" fmla="*/ 93 h 145"/>
                <a:gd name="T70" fmla="*/ 42 w 146"/>
                <a:gd name="T71" fmla="*/ 94 h 145"/>
                <a:gd name="T72" fmla="*/ 48 w 146"/>
                <a:gd name="T73" fmla="*/ 94 h 145"/>
                <a:gd name="T74" fmla="*/ 55 w 146"/>
                <a:gd name="T75" fmla="*/ 93 h 145"/>
                <a:gd name="T76" fmla="*/ 60 w 146"/>
                <a:gd name="T77" fmla="*/ 91 h 145"/>
                <a:gd name="T78" fmla="*/ 66 w 146"/>
                <a:gd name="T79" fmla="*/ 90 h 145"/>
                <a:gd name="T80" fmla="*/ 71 w 146"/>
                <a:gd name="T81" fmla="*/ 86 h 145"/>
                <a:gd name="T82" fmla="*/ 75 w 146"/>
                <a:gd name="T83" fmla="*/ 82 h 145"/>
                <a:gd name="T84" fmla="*/ 80 w 146"/>
                <a:gd name="T85" fmla="*/ 78 h 145"/>
                <a:gd name="T86" fmla="*/ 84 w 146"/>
                <a:gd name="T87" fmla="*/ 73 h 145"/>
                <a:gd name="T88" fmla="*/ 87 w 146"/>
                <a:gd name="T89" fmla="*/ 67 h 145"/>
                <a:gd name="T90" fmla="*/ 88 w 146"/>
                <a:gd name="T91" fmla="*/ 62 h 145"/>
                <a:gd name="T92" fmla="*/ 91 w 146"/>
                <a:gd name="T93" fmla="*/ 56 h 145"/>
                <a:gd name="T94" fmla="*/ 91 w 146"/>
                <a:gd name="T95" fmla="*/ 49 h 1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6"/>
                <a:gd name="T145" fmla="*/ 0 h 145"/>
                <a:gd name="T146" fmla="*/ 146 w 146"/>
                <a:gd name="T147" fmla="*/ 145 h 14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6" h="145">
                  <a:moveTo>
                    <a:pt x="145" y="72"/>
                  </a:moveTo>
                  <a:lnTo>
                    <a:pt x="145" y="67"/>
                  </a:lnTo>
                  <a:lnTo>
                    <a:pt x="144" y="63"/>
                  </a:lnTo>
                  <a:lnTo>
                    <a:pt x="143" y="58"/>
                  </a:lnTo>
                  <a:lnTo>
                    <a:pt x="142" y="53"/>
                  </a:lnTo>
                  <a:lnTo>
                    <a:pt x="140" y="49"/>
                  </a:lnTo>
                  <a:lnTo>
                    <a:pt x="140" y="44"/>
                  </a:lnTo>
                  <a:lnTo>
                    <a:pt x="138" y="40"/>
                  </a:lnTo>
                  <a:lnTo>
                    <a:pt x="135" y="36"/>
                  </a:lnTo>
                  <a:lnTo>
                    <a:pt x="133" y="32"/>
                  </a:lnTo>
                  <a:lnTo>
                    <a:pt x="129" y="28"/>
                  </a:lnTo>
                  <a:lnTo>
                    <a:pt x="127" y="24"/>
                  </a:lnTo>
                  <a:lnTo>
                    <a:pt x="124" y="22"/>
                  </a:lnTo>
                  <a:lnTo>
                    <a:pt x="120" y="18"/>
                  </a:lnTo>
                  <a:lnTo>
                    <a:pt x="117" y="15"/>
                  </a:lnTo>
                  <a:lnTo>
                    <a:pt x="112" y="13"/>
                  </a:lnTo>
                  <a:lnTo>
                    <a:pt x="108" y="11"/>
                  </a:lnTo>
                  <a:lnTo>
                    <a:pt x="104" y="7"/>
                  </a:lnTo>
                  <a:lnTo>
                    <a:pt x="99" y="6"/>
                  </a:lnTo>
                  <a:lnTo>
                    <a:pt x="95" y="4"/>
                  </a:lnTo>
                  <a:lnTo>
                    <a:pt x="91" y="3"/>
                  </a:lnTo>
                  <a:lnTo>
                    <a:pt x="87" y="2"/>
                  </a:lnTo>
                  <a:lnTo>
                    <a:pt x="81" y="1"/>
                  </a:lnTo>
                  <a:lnTo>
                    <a:pt x="77" y="1"/>
                  </a:lnTo>
                  <a:lnTo>
                    <a:pt x="72" y="0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57" y="2"/>
                  </a:lnTo>
                  <a:lnTo>
                    <a:pt x="53" y="3"/>
                  </a:lnTo>
                  <a:lnTo>
                    <a:pt x="48" y="4"/>
                  </a:lnTo>
                  <a:lnTo>
                    <a:pt x="44" y="6"/>
                  </a:lnTo>
                  <a:lnTo>
                    <a:pt x="39" y="7"/>
                  </a:lnTo>
                  <a:lnTo>
                    <a:pt x="35" y="11"/>
                  </a:lnTo>
                  <a:lnTo>
                    <a:pt x="31" y="13"/>
                  </a:lnTo>
                  <a:lnTo>
                    <a:pt x="27" y="15"/>
                  </a:lnTo>
                  <a:lnTo>
                    <a:pt x="24" y="18"/>
                  </a:lnTo>
                  <a:lnTo>
                    <a:pt x="21" y="22"/>
                  </a:lnTo>
                  <a:lnTo>
                    <a:pt x="17" y="24"/>
                  </a:lnTo>
                  <a:lnTo>
                    <a:pt x="14" y="28"/>
                  </a:lnTo>
                  <a:lnTo>
                    <a:pt x="11" y="32"/>
                  </a:lnTo>
                  <a:lnTo>
                    <a:pt x="9" y="36"/>
                  </a:lnTo>
                  <a:lnTo>
                    <a:pt x="6" y="40"/>
                  </a:lnTo>
                  <a:lnTo>
                    <a:pt x="5" y="44"/>
                  </a:lnTo>
                  <a:lnTo>
                    <a:pt x="3" y="49"/>
                  </a:lnTo>
                  <a:lnTo>
                    <a:pt x="2" y="53"/>
                  </a:lnTo>
                  <a:lnTo>
                    <a:pt x="1" y="58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1" y="86"/>
                  </a:lnTo>
                  <a:lnTo>
                    <a:pt x="2" y="91"/>
                  </a:lnTo>
                  <a:lnTo>
                    <a:pt x="3" y="95"/>
                  </a:lnTo>
                  <a:lnTo>
                    <a:pt x="5" y="100"/>
                  </a:lnTo>
                  <a:lnTo>
                    <a:pt x="6" y="103"/>
                  </a:lnTo>
                  <a:lnTo>
                    <a:pt x="9" y="108"/>
                  </a:lnTo>
                  <a:lnTo>
                    <a:pt x="11" y="112"/>
                  </a:lnTo>
                  <a:lnTo>
                    <a:pt x="14" y="116"/>
                  </a:lnTo>
                  <a:lnTo>
                    <a:pt x="17" y="120"/>
                  </a:lnTo>
                  <a:lnTo>
                    <a:pt x="21" y="123"/>
                  </a:lnTo>
                  <a:lnTo>
                    <a:pt x="24" y="126"/>
                  </a:lnTo>
                  <a:lnTo>
                    <a:pt x="27" y="129"/>
                  </a:lnTo>
                  <a:lnTo>
                    <a:pt x="31" y="132"/>
                  </a:lnTo>
                  <a:lnTo>
                    <a:pt x="35" y="134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48" y="140"/>
                  </a:lnTo>
                  <a:lnTo>
                    <a:pt x="53" y="142"/>
                  </a:lnTo>
                  <a:lnTo>
                    <a:pt x="57" y="143"/>
                  </a:lnTo>
                  <a:lnTo>
                    <a:pt x="63" y="143"/>
                  </a:lnTo>
                  <a:lnTo>
                    <a:pt x="67" y="144"/>
                  </a:lnTo>
                  <a:lnTo>
                    <a:pt x="72" y="144"/>
                  </a:lnTo>
                  <a:lnTo>
                    <a:pt x="77" y="144"/>
                  </a:lnTo>
                  <a:lnTo>
                    <a:pt x="81" y="143"/>
                  </a:lnTo>
                  <a:lnTo>
                    <a:pt x="87" y="143"/>
                  </a:lnTo>
                  <a:lnTo>
                    <a:pt x="91" y="142"/>
                  </a:lnTo>
                  <a:lnTo>
                    <a:pt x="95" y="140"/>
                  </a:lnTo>
                  <a:lnTo>
                    <a:pt x="99" y="139"/>
                  </a:lnTo>
                  <a:lnTo>
                    <a:pt x="104" y="137"/>
                  </a:lnTo>
                  <a:lnTo>
                    <a:pt x="108" y="134"/>
                  </a:lnTo>
                  <a:lnTo>
                    <a:pt x="112" y="132"/>
                  </a:lnTo>
                  <a:lnTo>
                    <a:pt x="117" y="129"/>
                  </a:lnTo>
                  <a:lnTo>
                    <a:pt x="120" y="126"/>
                  </a:lnTo>
                  <a:lnTo>
                    <a:pt x="124" y="123"/>
                  </a:lnTo>
                  <a:lnTo>
                    <a:pt x="127" y="120"/>
                  </a:lnTo>
                  <a:lnTo>
                    <a:pt x="129" y="116"/>
                  </a:lnTo>
                  <a:lnTo>
                    <a:pt x="133" y="112"/>
                  </a:lnTo>
                  <a:lnTo>
                    <a:pt x="135" y="108"/>
                  </a:lnTo>
                  <a:lnTo>
                    <a:pt x="138" y="103"/>
                  </a:lnTo>
                  <a:lnTo>
                    <a:pt x="140" y="100"/>
                  </a:lnTo>
                  <a:lnTo>
                    <a:pt x="140" y="95"/>
                  </a:lnTo>
                  <a:lnTo>
                    <a:pt x="142" y="91"/>
                  </a:lnTo>
                  <a:lnTo>
                    <a:pt x="143" y="86"/>
                  </a:lnTo>
                  <a:lnTo>
                    <a:pt x="144" y="82"/>
                  </a:lnTo>
                  <a:lnTo>
                    <a:pt x="145" y="76"/>
                  </a:lnTo>
                  <a:lnTo>
                    <a:pt x="145" y="72"/>
                  </a:lnTo>
                </a:path>
              </a:pathLst>
            </a:custGeom>
            <a:solidFill>
              <a:srgbClr val="757575"/>
            </a:solidFill>
            <a:ln w="12700" cap="rnd" cmpd="sng">
              <a:solidFill>
                <a:srgbClr val="7575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0" name="Freeform 112"/>
            <p:cNvSpPr>
              <a:spLocks/>
            </p:cNvSpPr>
            <p:nvPr/>
          </p:nvSpPr>
          <p:spPr bwMode="auto">
            <a:xfrm>
              <a:off x="1666" y="2023"/>
              <a:ext cx="112" cy="112"/>
            </a:xfrm>
            <a:custGeom>
              <a:avLst/>
              <a:gdLst>
                <a:gd name="T0" fmla="*/ 87 w 141"/>
                <a:gd name="T1" fmla="*/ 42 h 139"/>
                <a:gd name="T2" fmla="*/ 87 w 141"/>
                <a:gd name="T3" fmla="*/ 36 h 139"/>
                <a:gd name="T4" fmla="*/ 86 w 141"/>
                <a:gd name="T5" fmla="*/ 31 h 139"/>
                <a:gd name="T6" fmla="*/ 84 w 141"/>
                <a:gd name="T7" fmla="*/ 25 h 139"/>
                <a:gd name="T8" fmla="*/ 81 w 141"/>
                <a:gd name="T9" fmla="*/ 20 h 139"/>
                <a:gd name="T10" fmla="*/ 78 w 141"/>
                <a:gd name="T11" fmla="*/ 15 h 139"/>
                <a:gd name="T12" fmla="*/ 73 w 141"/>
                <a:gd name="T13" fmla="*/ 12 h 139"/>
                <a:gd name="T14" fmla="*/ 68 w 141"/>
                <a:gd name="T15" fmla="*/ 7 h 139"/>
                <a:gd name="T16" fmla="*/ 64 w 141"/>
                <a:gd name="T17" fmla="*/ 5 h 139"/>
                <a:gd name="T18" fmla="*/ 58 w 141"/>
                <a:gd name="T19" fmla="*/ 2 h 139"/>
                <a:gd name="T20" fmla="*/ 52 w 141"/>
                <a:gd name="T21" fmla="*/ 1 h 139"/>
                <a:gd name="T22" fmla="*/ 47 w 141"/>
                <a:gd name="T23" fmla="*/ 0 h 139"/>
                <a:gd name="T24" fmla="*/ 41 w 141"/>
                <a:gd name="T25" fmla="*/ 0 h 139"/>
                <a:gd name="T26" fmla="*/ 35 w 141"/>
                <a:gd name="T27" fmla="*/ 1 h 139"/>
                <a:gd name="T28" fmla="*/ 30 w 141"/>
                <a:gd name="T29" fmla="*/ 2 h 139"/>
                <a:gd name="T30" fmla="*/ 25 w 141"/>
                <a:gd name="T31" fmla="*/ 5 h 139"/>
                <a:gd name="T32" fmla="*/ 20 w 141"/>
                <a:gd name="T33" fmla="*/ 7 h 139"/>
                <a:gd name="T34" fmla="*/ 14 w 141"/>
                <a:gd name="T35" fmla="*/ 12 h 139"/>
                <a:gd name="T36" fmla="*/ 11 w 141"/>
                <a:gd name="T37" fmla="*/ 15 h 139"/>
                <a:gd name="T38" fmla="*/ 7 w 141"/>
                <a:gd name="T39" fmla="*/ 20 h 139"/>
                <a:gd name="T40" fmla="*/ 5 w 141"/>
                <a:gd name="T41" fmla="*/ 25 h 139"/>
                <a:gd name="T42" fmla="*/ 2 w 141"/>
                <a:gd name="T43" fmla="*/ 31 h 139"/>
                <a:gd name="T44" fmla="*/ 1 w 141"/>
                <a:gd name="T45" fmla="*/ 36 h 139"/>
                <a:gd name="T46" fmla="*/ 0 w 141"/>
                <a:gd name="T47" fmla="*/ 42 h 139"/>
                <a:gd name="T48" fmla="*/ 0 w 141"/>
                <a:gd name="T49" fmla="*/ 48 h 139"/>
                <a:gd name="T50" fmla="*/ 1 w 141"/>
                <a:gd name="T51" fmla="*/ 53 h 139"/>
                <a:gd name="T52" fmla="*/ 2 w 141"/>
                <a:gd name="T53" fmla="*/ 59 h 139"/>
                <a:gd name="T54" fmla="*/ 5 w 141"/>
                <a:gd name="T55" fmla="*/ 64 h 139"/>
                <a:gd name="T56" fmla="*/ 7 w 141"/>
                <a:gd name="T57" fmla="*/ 70 h 139"/>
                <a:gd name="T58" fmla="*/ 11 w 141"/>
                <a:gd name="T59" fmla="*/ 75 h 139"/>
                <a:gd name="T60" fmla="*/ 14 w 141"/>
                <a:gd name="T61" fmla="*/ 78 h 139"/>
                <a:gd name="T62" fmla="*/ 20 w 141"/>
                <a:gd name="T63" fmla="*/ 82 h 139"/>
                <a:gd name="T64" fmla="*/ 25 w 141"/>
                <a:gd name="T65" fmla="*/ 85 h 139"/>
                <a:gd name="T66" fmla="*/ 30 w 141"/>
                <a:gd name="T67" fmla="*/ 88 h 139"/>
                <a:gd name="T68" fmla="*/ 35 w 141"/>
                <a:gd name="T69" fmla="*/ 89 h 139"/>
                <a:gd name="T70" fmla="*/ 41 w 141"/>
                <a:gd name="T71" fmla="*/ 89 h 139"/>
                <a:gd name="T72" fmla="*/ 47 w 141"/>
                <a:gd name="T73" fmla="*/ 89 h 139"/>
                <a:gd name="T74" fmla="*/ 52 w 141"/>
                <a:gd name="T75" fmla="*/ 89 h 139"/>
                <a:gd name="T76" fmla="*/ 58 w 141"/>
                <a:gd name="T77" fmla="*/ 88 h 139"/>
                <a:gd name="T78" fmla="*/ 64 w 141"/>
                <a:gd name="T79" fmla="*/ 85 h 139"/>
                <a:gd name="T80" fmla="*/ 68 w 141"/>
                <a:gd name="T81" fmla="*/ 82 h 139"/>
                <a:gd name="T82" fmla="*/ 73 w 141"/>
                <a:gd name="T83" fmla="*/ 78 h 139"/>
                <a:gd name="T84" fmla="*/ 78 w 141"/>
                <a:gd name="T85" fmla="*/ 75 h 139"/>
                <a:gd name="T86" fmla="*/ 81 w 141"/>
                <a:gd name="T87" fmla="*/ 70 h 139"/>
                <a:gd name="T88" fmla="*/ 84 w 141"/>
                <a:gd name="T89" fmla="*/ 64 h 139"/>
                <a:gd name="T90" fmla="*/ 86 w 141"/>
                <a:gd name="T91" fmla="*/ 59 h 139"/>
                <a:gd name="T92" fmla="*/ 87 w 141"/>
                <a:gd name="T93" fmla="*/ 53 h 139"/>
                <a:gd name="T94" fmla="*/ 87 w 141"/>
                <a:gd name="T95" fmla="*/ 48 h 139"/>
                <a:gd name="T96" fmla="*/ 88 w 141"/>
                <a:gd name="T97" fmla="*/ 45 h 13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1"/>
                <a:gd name="T148" fmla="*/ 0 h 139"/>
                <a:gd name="T149" fmla="*/ 141 w 141"/>
                <a:gd name="T150" fmla="*/ 139 h 13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1" h="139">
                  <a:moveTo>
                    <a:pt x="140" y="70"/>
                  </a:moveTo>
                  <a:lnTo>
                    <a:pt x="139" y="65"/>
                  </a:lnTo>
                  <a:lnTo>
                    <a:pt x="139" y="61"/>
                  </a:lnTo>
                  <a:lnTo>
                    <a:pt x="138" y="56"/>
                  </a:lnTo>
                  <a:lnTo>
                    <a:pt x="137" y="52"/>
                  </a:lnTo>
                  <a:lnTo>
                    <a:pt x="136" y="47"/>
                  </a:lnTo>
                  <a:lnTo>
                    <a:pt x="134" y="43"/>
                  </a:lnTo>
                  <a:lnTo>
                    <a:pt x="133" y="39"/>
                  </a:lnTo>
                  <a:lnTo>
                    <a:pt x="130" y="35"/>
                  </a:lnTo>
                  <a:lnTo>
                    <a:pt x="128" y="31"/>
                  </a:lnTo>
                  <a:lnTo>
                    <a:pt x="125" y="27"/>
                  </a:lnTo>
                  <a:lnTo>
                    <a:pt x="123" y="23"/>
                  </a:lnTo>
                  <a:lnTo>
                    <a:pt x="119" y="20"/>
                  </a:lnTo>
                  <a:lnTo>
                    <a:pt x="116" y="18"/>
                  </a:lnTo>
                  <a:lnTo>
                    <a:pt x="113" y="15"/>
                  </a:lnTo>
                  <a:lnTo>
                    <a:pt x="108" y="11"/>
                  </a:lnTo>
                  <a:lnTo>
                    <a:pt x="104" y="9"/>
                  </a:lnTo>
                  <a:lnTo>
                    <a:pt x="101" y="7"/>
                  </a:lnTo>
                  <a:lnTo>
                    <a:pt x="96" y="6"/>
                  </a:lnTo>
                  <a:lnTo>
                    <a:pt x="92" y="4"/>
                  </a:lnTo>
                  <a:lnTo>
                    <a:pt x="88" y="2"/>
                  </a:lnTo>
                  <a:lnTo>
                    <a:pt x="83" y="1"/>
                  </a:lnTo>
                  <a:lnTo>
                    <a:pt x="78" y="1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5" y="0"/>
                  </a:lnTo>
                  <a:lnTo>
                    <a:pt x="61" y="1"/>
                  </a:lnTo>
                  <a:lnTo>
                    <a:pt x="56" y="1"/>
                  </a:lnTo>
                  <a:lnTo>
                    <a:pt x="52" y="2"/>
                  </a:lnTo>
                  <a:lnTo>
                    <a:pt x="48" y="4"/>
                  </a:lnTo>
                  <a:lnTo>
                    <a:pt x="43" y="6"/>
                  </a:lnTo>
                  <a:lnTo>
                    <a:pt x="39" y="7"/>
                  </a:lnTo>
                  <a:lnTo>
                    <a:pt x="34" y="9"/>
                  </a:lnTo>
                  <a:lnTo>
                    <a:pt x="31" y="11"/>
                  </a:lnTo>
                  <a:lnTo>
                    <a:pt x="27" y="15"/>
                  </a:lnTo>
                  <a:lnTo>
                    <a:pt x="23" y="18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4" y="27"/>
                  </a:lnTo>
                  <a:lnTo>
                    <a:pt x="11" y="31"/>
                  </a:lnTo>
                  <a:lnTo>
                    <a:pt x="10" y="36"/>
                  </a:lnTo>
                  <a:lnTo>
                    <a:pt x="7" y="39"/>
                  </a:lnTo>
                  <a:lnTo>
                    <a:pt x="5" y="43"/>
                  </a:lnTo>
                  <a:lnTo>
                    <a:pt x="3" y="47"/>
                  </a:lnTo>
                  <a:lnTo>
                    <a:pt x="2" y="52"/>
                  </a:lnTo>
                  <a:lnTo>
                    <a:pt x="1" y="56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1" y="82"/>
                  </a:lnTo>
                  <a:lnTo>
                    <a:pt x="2" y="87"/>
                  </a:lnTo>
                  <a:lnTo>
                    <a:pt x="3" y="91"/>
                  </a:lnTo>
                  <a:lnTo>
                    <a:pt x="5" y="96"/>
                  </a:lnTo>
                  <a:lnTo>
                    <a:pt x="7" y="99"/>
                  </a:lnTo>
                  <a:lnTo>
                    <a:pt x="10" y="104"/>
                  </a:lnTo>
                  <a:lnTo>
                    <a:pt x="11" y="108"/>
                  </a:lnTo>
                  <a:lnTo>
                    <a:pt x="14" y="112"/>
                  </a:lnTo>
                  <a:lnTo>
                    <a:pt x="17" y="116"/>
                  </a:lnTo>
                  <a:lnTo>
                    <a:pt x="20" y="118"/>
                  </a:lnTo>
                  <a:lnTo>
                    <a:pt x="23" y="121"/>
                  </a:lnTo>
                  <a:lnTo>
                    <a:pt x="27" y="125"/>
                  </a:lnTo>
                  <a:lnTo>
                    <a:pt x="31" y="127"/>
                  </a:lnTo>
                  <a:lnTo>
                    <a:pt x="34" y="129"/>
                  </a:lnTo>
                  <a:lnTo>
                    <a:pt x="39" y="132"/>
                  </a:lnTo>
                  <a:lnTo>
                    <a:pt x="43" y="134"/>
                  </a:lnTo>
                  <a:lnTo>
                    <a:pt x="48" y="135"/>
                  </a:lnTo>
                  <a:lnTo>
                    <a:pt x="52" y="136"/>
                  </a:lnTo>
                  <a:lnTo>
                    <a:pt x="56" y="138"/>
                  </a:lnTo>
                  <a:lnTo>
                    <a:pt x="61" y="138"/>
                  </a:lnTo>
                  <a:lnTo>
                    <a:pt x="65" y="138"/>
                  </a:lnTo>
                  <a:lnTo>
                    <a:pt x="70" y="138"/>
                  </a:lnTo>
                  <a:lnTo>
                    <a:pt x="74" y="138"/>
                  </a:lnTo>
                  <a:lnTo>
                    <a:pt x="78" y="138"/>
                  </a:lnTo>
                  <a:lnTo>
                    <a:pt x="83" y="138"/>
                  </a:lnTo>
                  <a:lnTo>
                    <a:pt x="88" y="136"/>
                  </a:lnTo>
                  <a:lnTo>
                    <a:pt x="92" y="135"/>
                  </a:lnTo>
                  <a:lnTo>
                    <a:pt x="96" y="134"/>
                  </a:lnTo>
                  <a:lnTo>
                    <a:pt x="101" y="132"/>
                  </a:lnTo>
                  <a:lnTo>
                    <a:pt x="104" y="129"/>
                  </a:lnTo>
                  <a:lnTo>
                    <a:pt x="108" y="127"/>
                  </a:lnTo>
                  <a:lnTo>
                    <a:pt x="113" y="125"/>
                  </a:lnTo>
                  <a:lnTo>
                    <a:pt x="116" y="121"/>
                  </a:lnTo>
                  <a:lnTo>
                    <a:pt x="119" y="118"/>
                  </a:lnTo>
                  <a:lnTo>
                    <a:pt x="123" y="116"/>
                  </a:lnTo>
                  <a:lnTo>
                    <a:pt x="125" y="112"/>
                  </a:lnTo>
                  <a:lnTo>
                    <a:pt x="128" y="108"/>
                  </a:lnTo>
                  <a:lnTo>
                    <a:pt x="130" y="104"/>
                  </a:lnTo>
                  <a:lnTo>
                    <a:pt x="133" y="99"/>
                  </a:lnTo>
                  <a:lnTo>
                    <a:pt x="134" y="96"/>
                  </a:lnTo>
                  <a:lnTo>
                    <a:pt x="136" y="91"/>
                  </a:lnTo>
                  <a:lnTo>
                    <a:pt x="137" y="87"/>
                  </a:lnTo>
                  <a:lnTo>
                    <a:pt x="138" y="82"/>
                  </a:lnTo>
                  <a:lnTo>
                    <a:pt x="139" y="79"/>
                  </a:lnTo>
                  <a:lnTo>
                    <a:pt x="139" y="74"/>
                  </a:lnTo>
                  <a:lnTo>
                    <a:pt x="139" y="70"/>
                  </a:lnTo>
                  <a:lnTo>
                    <a:pt x="140" y="70"/>
                  </a:lnTo>
                </a:path>
              </a:pathLst>
            </a:custGeom>
            <a:solidFill>
              <a:srgbClr val="797979"/>
            </a:solidFill>
            <a:ln w="12700" cap="rnd" cmpd="sng">
              <a:solidFill>
                <a:srgbClr val="79797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1" name="Freeform 113"/>
            <p:cNvSpPr>
              <a:spLocks/>
            </p:cNvSpPr>
            <p:nvPr/>
          </p:nvSpPr>
          <p:spPr bwMode="auto">
            <a:xfrm>
              <a:off x="1669" y="2025"/>
              <a:ext cx="107" cy="109"/>
            </a:xfrm>
            <a:custGeom>
              <a:avLst/>
              <a:gdLst>
                <a:gd name="T0" fmla="*/ 84 w 135"/>
                <a:gd name="T1" fmla="*/ 41 h 134"/>
                <a:gd name="T2" fmla="*/ 83 w 135"/>
                <a:gd name="T3" fmla="*/ 36 h 134"/>
                <a:gd name="T4" fmla="*/ 82 w 135"/>
                <a:gd name="T5" fmla="*/ 30 h 134"/>
                <a:gd name="T6" fmla="*/ 80 w 135"/>
                <a:gd name="T7" fmla="*/ 24 h 134"/>
                <a:gd name="T8" fmla="*/ 77 w 135"/>
                <a:gd name="T9" fmla="*/ 20 h 134"/>
                <a:gd name="T10" fmla="*/ 74 w 135"/>
                <a:gd name="T11" fmla="*/ 16 h 134"/>
                <a:gd name="T12" fmla="*/ 70 w 135"/>
                <a:gd name="T13" fmla="*/ 11 h 134"/>
                <a:gd name="T14" fmla="*/ 65 w 135"/>
                <a:gd name="T15" fmla="*/ 8 h 134"/>
                <a:gd name="T16" fmla="*/ 60 w 135"/>
                <a:gd name="T17" fmla="*/ 5 h 134"/>
                <a:gd name="T18" fmla="*/ 55 w 135"/>
                <a:gd name="T19" fmla="*/ 2 h 134"/>
                <a:gd name="T20" fmla="*/ 50 w 135"/>
                <a:gd name="T21" fmla="*/ 2 h 134"/>
                <a:gd name="T22" fmla="*/ 44 w 135"/>
                <a:gd name="T23" fmla="*/ 1 h 134"/>
                <a:gd name="T24" fmla="*/ 39 w 135"/>
                <a:gd name="T25" fmla="*/ 1 h 134"/>
                <a:gd name="T26" fmla="*/ 33 w 135"/>
                <a:gd name="T27" fmla="*/ 2 h 134"/>
                <a:gd name="T28" fmla="*/ 29 w 135"/>
                <a:gd name="T29" fmla="*/ 2 h 134"/>
                <a:gd name="T30" fmla="*/ 23 w 135"/>
                <a:gd name="T31" fmla="*/ 5 h 134"/>
                <a:gd name="T32" fmla="*/ 18 w 135"/>
                <a:gd name="T33" fmla="*/ 8 h 134"/>
                <a:gd name="T34" fmla="*/ 14 w 135"/>
                <a:gd name="T35" fmla="*/ 11 h 134"/>
                <a:gd name="T36" fmla="*/ 10 w 135"/>
                <a:gd name="T37" fmla="*/ 16 h 134"/>
                <a:gd name="T38" fmla="*/ 6 w 135"/>
                <a:gd name="T39" fmla="*/ 20 h 134"/>
                <a:gd name="T40" fmla="*/ 4 w 135"/>
                <a:gd name="T41" fmla="*/ 24 h 134"/>
                <a:gd name="T42" fmla="*/ 2 w 135"/>
                <a:gd name="T43" fmla="*/ 30 h 134"/>
                <a:gd name="T44" fmla="*/ 1 w 135"/>
                <a:gd name="T45" fmla="*/ 36 h 134"/>
                <a:gd name="T46" fmla="*/ 0 w 135"/>
                <a:gd name="T47" fmla="*/ 41 h 134"/>
                <a:gd name="T48" fmla="*/ 0 w 135"/>
                <a:gd name="T49" fmla="*/ 47 h 134"/>
                <a:gd name="T50" fmla="*/ 1 w 135"/>
                <a:gd name="T51" fmla="*/ 52 h 134"/>
                <a:gd name="T52" fmla="*/ 2 w 135"/>
                <a:gd name="T53" fmla="*/ 59 h 134"/>
                <a:gd name="T54" fmla="*/ 4 w 135"/>
                <a:gd name="T55" fmla="*/ 63 h 134"/>
                <a:gd name="T56" fmla="*/ 6 w 135"/>
                <a:gd name="T57" fmla="*/ 69 h 134"/>
                <a:gd name="T58" fmla="*/ 10 w 135"/>
                <a:gd name="T59" fmla="*/ 73 h 134"/>
                <a:gd name="T60" fmla="*/ 14 w 135"/>
                <a:gd name="T61" fmla="*/ 77 h 134"/>
                <a:gd name="T62" fmla="*/ 18 w 135"/>
                <a:gd name="T63" fmla="*/ 81 h 134"/>
                <a:gd name="T64" fmla="*/ 23 w 135"/>
                <a:gd name="T65" fmla="*/ 83 h 134"/>
                <a:gd name="T66" fmla="*/ 29 w 135"/>
                <a:gd name="T67" fmla="*/ 86 h 134"/>
                <a:gd name="T68" fmla="*/ 33 w 135"/>
                <a:gd name="T69" fmla="*/ 87 h 134"/>
                <a:gd name="T70" fmla="*/ 39 w 135"/>
                <a:gd name="T71" fmla="*/ 88 h 134"/>
                <a:gd name="T72" fmla="*/ 44 w 135"/>
                <a:gd name="T73" fmla="*/ 88 h 134"/>
                <a:gd name="T74" fmla="*/ 50 w 135"/>
                <a:gd name="T75" fmla="*/ 87 h 134"/>
                <a:gd name="T76" fmla="*/ 55 w 135"/>
                <a:gd name="T77" fmla="*/ 86 h 134"/>
                <a:gd name="T78" fmla="*/ 60 w 135"/>
                <a:gd name="T79" fmla="*/ 83 h 134"/>
                <a:gd name="T80" fmla="*/ 65 w 135"/>
                <a:gd name="T81" fmla="*/ 81 h 134"/>
                <a:gd name="T82" fmla="*/ 70 w 135"/>
                <a:gd name="T83" fmla="*/ 77 h 134"/>
                <a:gd name="T84" fmla="*/ 74 w 135"/>
                <a:gd name="T85" fmla="*/ 73 h 134"/>
                <a:gd name="T86" fmla="*/ 77 w 135"/>
                <a:gd name="T87" fmla="*/ 69 h 134"/>
                <a:gd name="T88" fmla="*/ 80 w 135"/>
                <a:gd name="T89" fmla="*/ 63 h 134"/>
                <a:gd name="T90" fmla="*/ 82 w 135"/>
                <a:gd name="T91" fmla="*/ 59 h 134"/>
                <a:gd name="T92" fmla="*/ 83 w 135"/>
                <a:gd name="T93" fmla="*/ 52 h 134"/>
                <a:gd name="T94" fmla="*/ 84 w 135"/>
                <a:gd name="T95" fmla="*/ 47 h 13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134"/>
                <a:gd name="T146" fmla="*/ 135 w 135"/>
                <a:gd name="T147" fmla="*/ 134 h 13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134">
                  <a:moveTo>
                    <a:pt x="134" y="67"/>
                  </a:moveTo>
                  <a:lnTo>
                    <a:pt x="134" y="62"/>
                  </a:lnTo>
                  <a:lnTo>
                    <a:pt x="133" y="59"/>
                  </a:lnTo>
                  <a:lnTo>
                    <a:pt x="133" y="54"/>
                  </a:lnTo>
                  <a:lnTo>
                    <a:pt x="132" y="50"/>
                  </a:lnTo>
                  <a:lnTo>
                    <a:pt x="130" y="46"/>
                  </a:lnTo>
                  <a:lnTo>
                    <a:pt x="129" y="42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22" y="30"/>
                  </a:lnTo>
                  <a:lnTo>
                    <a:pt x="121" y="26"/>
                  </a:lnTo>
                  <a:lnTo>
                    <a:pt x="117" y="24"/>
                  </a:lnTo>
                  <a:lnTo>
                    <a:pt x="114" y="20"/>
                  </a:lnTo>
                  <a:lnTo>
                    <a:pt x="111" y="16"/>
                  </a:lnTo>
                  <a:lnTo>
                    <a:pt x="108" y="15"/>
                  </a:lnTo>
                  <a:lnTo>
                    <a:pt x="104" y="12"/>
                  </a:lnTo>
                  <a:lnTo>
                    <a:pt x="100" y="9"/>
                  </a:lnTo>
                  <a:lnTo>
                    <a:pt x="96" y="7"/>
                  </a:lnTo>
                  <a:lnTo>
                    <a:pt x="92" y="6"/>
                  </a:lnTo>
                  <a:lnTo>
                    <a:pt x="88" y="4"/>
                  </a:lnTo>
                  <a:lnTo>
                    <a:pt x="84" y="3"/>
                  </a:lnTo>
                  <a:lnTo>
                    <a:pt x="79" y="2"/>
                  </a:lnTo>
                  <a:lnTo>
                    <a:pt x="75" y="1"/>
                  </a:lnTo>
                  <a:lnTo>
                    <a:pt x="70" y="1"/>
                  </a:lnTo>
                  <a:lnTo>
                    <a:pt x="67" y="0"/>
                  </a:lnTo>
                  <a:lnTo>
                    <a:pt x="62" y="1"/>
                  </a:lnTo>
                  <a:lnTo>
                    <a:pt x="58" y="1"/>
                  </a:lnTo>
                  <a:lnTo>
                    <a:pt x="53" y="2"/>
                  </a:lnTo>
                  <a:lnTo>
                    <a:pt x="48" y="3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7" y="7"/>
                  </a:lnTo>
                  <a:lnTo>
                    <a:pt x="33" y="9"/>
                  </a:lnTo>
                  <a:lnTo>
                    <a:pt x="29" y="12"/>
                  </a:lnTo>
                  <a:lnTo>
                    <a:pt x="26" y="15"/>
                  </a:lnTo>
                  <a:lnTo>
                    <a:pt x="23" y="16"/>
                  </a:lnTo>
                  <a:lnTo>
                    <a:pt x="18" y="20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0" y="30"/>
                  </a:lnTo>
                  <a:lnTo>
                    <a:pt x="8" y="33"/>
                  </a:lnTo>
                  <a:lnTo>
                    <a:pt x="6" y="37"/>
                  </a:lnTo>
                  <a:lnTo>
                    <a:pt x="5" y="42"/>
                  </a:lnTo>
                  <a:lnTo>
                    <a:pt x="3" y="46"/>
                  </a:lnTo>
                  <a:lnTo>
                    <a:pt x="1" y="50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76"/>
                  </a:lnTo>
                  <a:lnTo>
                    <a:pt x="1" y="79"/>
                  </a:lnTo>
                  <a:lnTo>
                    <a:pt x="1" y="84"/>
                  </a:lnTo>
                  <a:lnTo>
                    <a:pt x="3" y="88"/>
                  </a:lnTo>
                  <a:lnTo>
                    <a:pt x="5" y="92"/>
                  </a:lnTo>
                  <a:lnTo>
                    <a:pt x="6" y="96"/>
                  </a:lnTo>
                  <a:lnTo>
                    <a:pt x="8" y="101"/>
                  </a:lnTo>
                  <a:lnTo>
                    <a:pt x="10" y="104"/>
                  </a:lnTo>
                  <a:lnTo>
                    <a:pt x="14" y="107"/>
                  </a:lnTo>
                  <a:lnTo>
                    <a:pt x="16" y="111"/>
                  </a:lnTo>
                  <a:lnTo>
                    <a:pt x="18" y="114"/>
                  </a:lnTo>
                  <a:lnTo>
                    <a:pt x="23" y="117"/>
                  </a:lnTo>
                  <a:lnTo>
                    <a:pt x="26" y="120"/>
                  </a:lnTo>
                  <a:lnTo>
                    <a:pt x="29" y="122"/>
                  </a:lnTo>
                  <a:lnTo>
                    <a:pt x="33" y="124"/>
                  </a:lnTo>
                  <a:lnTo>
                    <a:pt x="37" y="126"/>
                  </a:lnTo>
                  <a:lnTo>
                    <a:pt x="40" y="128"/>
                  </a:lnTo>
                  <a:lnTo>
                    <a:pt x="45" y="130"/>
                  </a:lnTo>
                  <a:lnTo>
                    <a:pt x="48" y="131"/>
                  </a:lnTo>
                  <a:lnTo>
                    <a:pt x="53" y="132"/>
                  </a:lnTo>
                  <a:lnTo>
                    <a:pt x="58" y="132"/>
                  </a:lnTo>
                  <a:lnTo>
                    <a:pt x="62" y="133"/>
                  </a:lnTo>
                  <a:lnTo>
                    <a:pt x="67" y="133"/>
                  </a:lnTo>
                  <a:lnTo>
                    <a:pt x="70" y="133"/>
                  </a:lnTo>
                  <a:lnTo>
                    <a:pt x="75" y="132"/>
                  </a:lnTo>
                  <a:lnTo>
                    <a:pt x="79" y="132"/>
                  </a:lnTo>
                  <a:lnTo>
                    <a:pt x="84" y="131"/>
                  </a:lnTo>
                  <a:lnTo>
                    <a:pt x="88" y="130"/>
                  </a:lnTo>
                  <a:lnTo>
                    <a:pt x="92" y="128"/>
                  </a:lnTo>
                  <a:lnTo>
                    <a:pt x="96" y="126"/>
                  </a:lnTo>
                  <a:lnTo>
                    <a:pt x="100" y="124"/>
                  </a:lnTo>
                  <a:lnTo>
                    <a:pt x="104" y="122"/>
                  </a:lnTo>
                  <a:lnTo>
                    <a:pt x="108" y="120"/>
                  </a:lnTo>
                  <a:lnTo>
                    <a:pt x="111" y="117"/>
                  </a:lnTo>
                  <a:lnTo>
                    <a:pt x="114" y="114"/>
                  </a:lnTo>
                  <a:lnTo>
                    <a:pt x="117" y="111"/>
                  </a:lnTo>
                  <a:lnTo>
                    <a:pt x="121" y="107"/>
                  </a:lnTo>
                  <a:lnTo>
                    <a:pt x="122" y="104"/>
                  </a:lnTo>
                  <a:lnTo>
                    <a:pt x="125" y="100"/>
                  </a:lnTo>
                  <a:lnTo>
                    <a:pt x="127" y="96"/>
                  </a:lnTo>
                  <a:lnTo>
                    <a:pt x="129" y="92"/>
                  </a:lnTo>
                  <a:lnTo>
                    <a:pt x="130" y="88"/>
                  </a:lnTo>
                  <a:lnTo>
                    <a:pt x="132" y="84"/>
                  </a:lnTo>
                  <a:lnTo>
                    <a:pt x="133" y="79"/>
                  </a:lnTo>
                  <a:lnTo>
                    <a:pt x="133" y="76"/>
                  </a:lnTo>
                  <a:lnTo>
                    <a:pt x="134" y="71"/>
                  </a:lnTo>
                  <a:lnTo>
                    <a:pt x="134" y="67"/>
                  </a:lnTo>
                </a:path>
              </a:pathLst>
            </a:custGeom>
            <a:solidFill>
              <a:srgbClr val="7D7D7D"/>
            </a:solidFill>
            <a:ln w="12700" cap="rnd" cmpd="sng">
              <a:solidFill>
                <a:srgbClr val="7D7D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2" name="Freeform 114"/>
            <p:cNvSpPr>
              <a:spLocks/>
            </p:cNvSpPr>
            <p:nvPr/>
          </p:nvSpPr>
          <p:spPr bwMode="auto">
            <a:xfrm>
              <a:off x="1673" y="2029"/>
              <a:ext cx="103" cy="104"/>
            </a:xfrm>
            <a:custGeom>
              <a:avLst/>
              <a:gdLst>
                <a:gd name="T0" fmla="*/ 81 w 129"/>
                <a:gd name="T1" fmla="*/ 39 h 129"/>
                <a:gd name="T2" fmla="*/ 81 w 129"/>
                <a:gd name="T3" fmla="*/ 34 h 129"/>
                <a:gd name="T4" fmla="*/ 80 w 129"/>
                <a:gd name="T5" fmla="*/ 28 h 129"/>
                <a:gd name="T6" fmla="*/ 77 w 129"/>
                <a:gd name="T7" fmla="*/ 23 h 129"/>
                <a:gd name="T8" fmla="*/ 74 w 129"/>
                <a:gd name="T9" fmla="*/ 19 h 129"/>
                <a:gd name="T10" fmla="*/ 71 w 129"/>
                <a:gd name="T11" fmla="*/ 15 h 129"/>
                <a:gd name="T12" fmla="*/ 68 w 129"/>
                <a:gd name="T13" fmla="*/ 10 h 129"/>
                <a:gd name="T14" fmla="*/ 63 w 129"/>
                <a:gd name="T15" fmla="*/ 7 h 129"/>
                <a:gd name="T16" fmla="*/ 58 w 129"/>
                <a:gd name="T17" fmla="*/ 5 h 129"/>
                <a:gd name="T18" fmla="*/ 53 w 129"/>
                <a:gd name="T19" fmla="*/ 2 h 129"/>
                <a:gd name="T20" fmla="*/ 49 w 129"/>
                <a:gd name="T21" fmla="*/ 2 h 129"/>
                <a:gd name="T22" fmla="*/ 42 w 129"/>
                <a:gd name="T23" fmla="*/ 1 h 129"/>
                <a:gd name="T24" fmla="*/ 38 w 129"/>
                <a:gd name="T25" fmla="*/ 1 h 129"/>
                <a:gd name="T26" fmla="*/ 33 w 129"/>
                <a:gd name="T27" fmla="*/ 2 h 129"/>
                <a:gd name="T28" fmla="*/ 27 w 129"/>
                <a:gd name="T29" fmla="*/ 2 h 129"/>
                <a:gd name="T30" fmla="*/ 22 w 129"/>
                <a:gd name="T31" fmla="*/ 5 h 129"/>
                <a:gd name="T32" fmla="*/ 18 w 129"/>
                <a:gd name="T33" fmla="*/ 7 h 129"/>
                <a:gd name="T34" fmla="*/ 14 w 129"/>
                <a:gd name="T35" fmla="*/ 10 h 129"/>
                <a:gd name="T36" fmla="*/ 9 w 129"/>
                <a:gd name="T37" fmla="*/ 15 h 129"/>
                <a:gd name="T38" fmla="*/ 6 w 129"/>
                <a:gd name="T39" fmla="*/ 19 h 129"/>
                <a:gd name="T40" fmla="*/ 3 w 129"/>
                <a:gd name="T41" fmla="*/ 23 h 129"/>
                <a:gd name="T42" fmla="*/ 2 w 129"/>
                <a:gd name="T43" fmla="*/ 28 h 129"/>
                <a:gd name="T44" fmla="*/ 1 w 129"/>
                <a:gd name="T45" fmla="*/ 34 h 129"/>
                <a:gd name="T46" fmla="*/ 0 w 129"/>
                <a:gd name="T47" fmla="*/ 39 h 129"/>
                <a:gd name="T48" fmla="*/ 0 w 129"/>
                <a:gd name="T49" fmla="*/ 44 h 129"/>
                <a:gd name="T50" fmla="*/ 1 w 129"/>
                <a:gd name="T51" fmla="*/ 49 h 129"/>
                <a:gd name="T52" fmla="*/ 2 w 129"/>
                <a:gd name="T53" fmla="*/ 55 h 129"/>
                <a:gd name="T54" fmla="*/ 3 w 129"/>
                <a:gd name="T55" fmla="*/ 60 h 129"/>
                <a:gd name="T56" fmla="*/ 6 w 129"/>
                <a:gd name="T57" fmla="*/ 65 h 129"/>
                <a:gd name="T58" fmla="*/ 9 w 129"/>
                <a:gd name="T59" fmla="*/ 69 h 129"/>
                <a:gd name="T60" fmla="*/ 14 w 129"/>
                <a:gd name="T61" fmla="*/ 73 h 129"/>
                <a:gd name="T62" fmla="*/ 18 w 129"/>
                <a:gd name="T63" fmla="*/ 77 h 129"/>
                <a:gd name="T64" fmla="*/ 22 w 129"/>
                <a:gd name="T65" fmla="*/ 79 h 129"/>
                <a:gd name="T66" fmla="*/ 27 w 129"/>
                <a:gd name="T67" fmla="*/ 81 h 129"/>
                <a:gd name="T68" fmla="*/ 33 w 129"/>
                <a:gd name="T69" fmla="*/ 82 h 129"/>
                <a:gd name="T70" fmla="*/ 38 w 129"/>
                <a:gd name="T71" fmla="*/ 83 h 129"/>
                <a:gd name="T72" fmla="*/ 42 w 129"/>
                <a:gd name="T73" fmla="*/ 83 h 129"/>
                <a:gd name="T74" fmla="*/ 49 w 129"/>
                <a:gd name="T75" fmla="*/ 82 h 129"/>
                <a:gd name="T76" fmla="*/ 53 w 129"/>
                <a:gd name="T77" fmla="*/ 81 h 129"/>
                <a:gd name="T78" fmla="*/ 58 w 129"/>
                <a:gd name="T79" fmla="*/ 79 h 129"/>
                <a:gd name="T80" fmla="*/ 63 w 129"/>
                <a:gd name="T81" fmla="*/ 77 h 129"/>
                <a:gd name="T82" fmla="*/ 68 w 129"/>
                <a:gd name="T83" fmla="*/ 73 h 129"/>
                <a:gd name="T84" fmla="*/ 71 w 129"/>
                <a:gd name="T85" fmla="*/ 69 h 129"/>
                <a:gd name="T86" fmla="*/ 74 w 129"/>
                <a:gd name="T87" fmla="*/ 65 h 129"/>
                <a:gd name="T88" fmla="*/ 77 w 129"/>
                <a:gd name="T89" fmla="*/ 60 h 129"/>
                <a:gd name="T90" fmla="*/ 80 w 129"/>
                <a:gd name="T91" fmla="*/ 55 h 129"/>
                <a:gd name="T92" fmla="*/ 81 w 129"/>
                <a:gd name="T93" fmla="*/ 49 h 129"/>
                <a:gd name="T94" fmla="*/ 81 w 129"/>
                <a:gd name="T95" fmla="*/ 44 h 1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129"/>
                <a:gd name="T146" fmla="*/ 129 w 129"/>
                <a:gd name="T147" fmla="*/ 129 h 12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129">
                  <a:moveTo>
                    <a:pt x="128" y="64"/>
                  </a:moveTo>
                  <a:lnTo>
                    <a:pt x="128" y="60"/>
                  </a:lnTo>
                  <a:lnTo>
                    <a:pt x="127" y="56"/>
                  </a:lnTo>
                  <a:lnTo>
                    <a:pt x="127" y="52"/>
                  </a:lnTo>
                  <a:lnTo>
                    <a:pt x="126" y="47"/>
                  </a:lnTo>
                  <a:lnTo>
                    <a:pt x="125" y="44"/>
                  </a:lnTo>
                  <a:lnTo>
                    <a:pt x="123" y="39"/>
                  </a:lnTo>
                  <a:lnTo>
                    <a:pt x="121" y="36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5" y="25"/>
                  </a:lnTo>
                  <a:lnTo>
                    <a:pt x="112" y="22"/>
                  </a:lnTo>
                  <a:lnTo>
                    <a:pt x="109" y="20"/>
                  </a:lnTo>
                  <a:lnTo>
                    <a:pt x="106" y="16"/>
                  </a:lnTo>
                  <a:lnTo>
                    <a:pt x="103" y="13"/>
                  </a:lnTo>
                  <a:lnTo>
                    <a:pt x="99" y="11"/>
                  </a:lnTo>
                  <a:lnTo>
                    <a:pt x="95" y="9"/>
                  </a:lnTo>
                  <a:lnTo>
                    <a:pt x="92" y="7"/>
                  </a:lnTo>
                  <a:lnTo>
                    <a:pt x="88" y="5"/>
                  </a:lnTo>
                  <a:lnTo>
                    <a:pt x="84" y="3"/>
                  </a:lnTo>
                  <a:lnTo>
                    <a:pt x="80" y="3"/>
                  </a:lnTo>
                  <a:lnTo>
                    <a:pt x="76" y="2"/>
                  </a:lnTo>
                  <a:lnTo>
                    <a:pt x="72" y="1"/>
                  </a:lnTo>
                  <a:lnTo>
                    <a:pt x="67" y="1"/>
                  </a:lnTo>
                  <a:lnTo>
                    <a:pt x="64" y="0"/>
                  </a:lnTo>
                  <a:lnTo>
                    <a:pt x="60" y="1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7" y="3"/>
                  </a:lnTo>
                  <a:lnTo>
                    <a:pt x="43" y="3"/>
                  </a:lnTo>
                  <a:lnTo>
                    <a:pt x="39" y="5"/>
                  </a:lnTo>
                  <a:lnTo>
                    <a:pt x="35" y="7"/>
                  </a:lnTo>
                  <a:lnTo>
                    <a:pt x="31" y="9"/>
                  </a:lnTo>
                  <a:lnTo>
                    <a:pt x="27" y="11"/>
                  </a:lnTo>
                  <a:lnTo>
                    <a:pt x="24" y="13"/>
                  </a:lnTo>
                  <a:lnTo>
                    <a:pt x="21" y="16"/>
                  </a:lnTo>
                  <a:lnTo>
                    <a:pt x="18" y="20"/>
                  </a:lnTo>
                  <a:lnTo>
                    <a:pt x="14" y="22"/>
                  </a:lnTo>
                  <a:lnTo>
                    <a:pt x="12" y="25"/>
                  </a:lnTo>
                  <a:lnTo>
                    <a:pt x="10" y="29"/>
                  </a:lnTo>
                  <a:lnTo>
                    <a:pt x="8" y="33"/>
                  </a:lnTo>
                  <a:lnTo>
                    <a:pt x="5" y="36"/>
                  </a:lnTo>
                  <a:lnTo>
                    <a:pt x="4" y="39"/>
                  </a:lnTo>
                  <a:lnTo>
                    <a:pt x="2" y="44"/>
                  </a:lnTo>
                  <a:lnTo>
                    <a:pt x="1" y="47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1" y="76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4" y="88"/>
                  </a:lnTo>
                  <a:lnTo>
                    <a:pt x="5" y="92"/>
                  </a:lnTo>
                  <a:lnTo>
                    <a:pt x="8" y="97"/>
                  </a:lnTo>
                  <a:lnTo>
                    <a:pt x="10" y="100"/>
                  </a:lnTo>
                  <a:lnTo>
                    <a:pt x="12" y="103"/>
                  </a:lnTo>
                  <a:lnTo>
                    <a:pt x="14" y="106"/>
                  </a:lnTo>
                  <a:lnTo>
                    <a:pt x="18" y="110"/>
                  </a:lnTo>
                  <a:lnTo>
                    <a:pt x="21" y="112"/>
                  </a:lnTo>
                  <a:lnTo>
                    <a:pt x="24" y="114"/>
                  </a:lnTo>
                  <a:lnTo>
                    <a:pt x="27" y="118"/>
                  </a:lnTo>
                  <a:lnTo>
                    <a:pt x="31" y="119"/>
                  </a:lnTo>
                  <a:lnTo>
                    <a:pt x="35" y="121"/>
                  </a:lnTo>
                  <a:lnTo>
                    <a:pt x="39" y="123"/>
                  </a:lnTo>
                  <a:lnTo>
                    <a:pt x="43" y="124"/>
                  </a:lnTo>
                  <a:lnTo>
                    <a:pt x="47" y="126"/>
                  </a:lnTo>
                  <a:lnTo>
                    <a:pt x="51" y="127"/>
                  </a:lnTo>
                  <a:lnTo>
                    <a:pt x="55" y="127"/>
                  </a:lnTo>
                  <a:lnTo>
                    <a:pt x="60" y="128"/>
                  </a:lnTo>
                  <a:lnTo>
                    <a:pt x="64" y="128"/>
                  </a:lnTo>
                  <a:lnTo>
                    <a:pt x="67" y="128"/>
                  </a:lnTo>
                  <a:lnTo>
                    <a:pt x="72" y="127"/>
                  </a:lnTo>
                  <a:lnTo>
                    <a:pt x="76" y="127"/>
                  </a:lnTo>
                  <a:lnTo>
                    <a:pt x="80" y="126"/>
                  </a:lnTo>
                  <a:lnTo>
                    <a:pt x="84" y="124"/>
                  </a:lnTo>
                  <a:lnTo>
                    <a:pt x="88" y="123"/>
                  </a:lnTo>
                  <a:lnTo>
                    <a:pt x="92" y="121"/>
                  </a:lnTo>
                  <a:lnTo>
                    <a:pt x="95" y="119"/>
                  </a:lnTo>
                  <a:lnTo>
                    <a:pt x="99" y="118"/>
                  </a:lnTo>
                  <a:lnTo>
                    <a:pt x="103" y="114"/>
                  </a:lnTo>
                  <a:lnTo>
                    <a:pt x="106" y="112"/>
                  </a:lnTo>
                  <a:lnTo>
                    <a:pt x="109" y="110"/>
                  </a:lnTo>
                  <a:lnTo>
                    <a:pt x="112" y="106"/>
                  </a:lnTo>
                  <a:lnTo>
                    <a:pt x="115" y="103"/>
                  </a:lnTo>
                  <a:lnTo>
                    <a:pt x="116" y="100"/>
                  </a:lnTo>
                  <a:lnTo>
                    <a:pt x="119" y="96"/>
                  </a:lnTo>
                  <a:lnTo>
                    <a:pt x="121" y="92"/>
                  </a:lnTo>
                  <a:lnTo>
                    <a:pt x="123" y="88"/>
                  </a:lnTo>
                  <a:lnTo>
                    <a:pt x="125" y="84"/>
                  </a:lnTo>
                  <a:lnTo>
                    <a:pt x="126" y="81"/>
                  </a:lnTo>
                  <a:lnTo>
                    <a:pt x="127" y="76"/>
                  </a:lnTo>
                  <a:lnTo>
                    <a:pt x="127" y="72"/>
                  </a:lnTo>
                  <a:lnTo>
                    <a:pt x="128" y="68"/>
                  </a:lnTo>
                  <a:lnTo>
                    <a:pt x="128" y="64"/>
                  </a:lnTo>
                </a:path>
              </a:pathLst>
            </a:custGeom>
            <a:solidFill>
              <a:srgbClr val="818181"/>
            </a:solidFill>
            <a:ln w="12700" cap="rnd" cmpd="sng">
              <a:solidFill>
                <a:srgbClr val="8181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3" name="Freeform 115"/>
            <p:cNvSpPr>
              <a:spLocks/>
            </p:cNvSpPr>
            <p:nvPr/>
          </p:nvSpPr>
          <p:spPr bwMode="auto">
            <a:xfrm>
              <a:off x="1676" y="2032"/>
              <a:ext cx="99" cy="100"/>
            </a:xfrm>
            <a:custGeom>
              <a:avLst/>
              <a:gdLst>
                <a:gd name="T0" fmla="*/ 78 w 124"/>
                <a:gd name="T1" fmla="*/ 38 h 124"/>
                <a:gd name="T2" fmla="*/ 77 w 124"/>
                <a:gd name="T3" fmla="*/ 32 h 124"/>
                <a:gd name="T4" fmla="*/ 77 w 124"/>
                <a:gd name="T5" fmla="*/ 27 h 124"/>
                <a:gd name="T6" fmla="*/ 74 w 124"/>
                <a:gd name="T7" fmla="*/ 22 h 124"/>
                <a:gd name="T8" fmla="*/ 71 w 124"/>
                <a:gd name="T9" fmla="*/ 18 h 124"/>
                <a:gd name="T10" fmla="*/ 69 w 124"/>
                <a:gd name="T11" fmla="*/ 14 h 124"/>
                <a:gd name="T12" fmla="*/ 65 w 124"/>
                <a:gd name="T13" fmla="*/ 10 h 124"/>
                <a:gd name="T14" fmla="*/ 61 w 124"/>
                <a:gd name="T15" fmla="*/ 7 h 124"/>
                <a:gd name="T16" fmla="*/ 57 w 124"/>
                <a:gd name="T17" fmla="*/ 5 h 124"/>
                <a:gd name="T18" fmla="*/ 52 w 124"/>
                <a:gd name="T19" fmla="*/ 2 h 124"/>
                <a:gd name="T20" fmla="*/ 46 w 124"/>
                <a:gd name="T21" fmla="*/ 1 h 124"/>
                <a:gd name="T22" fmla="*/ 42 w 124"/>
                <a:gd name="T23" fmla="*/ 0 h 124"/>
                <a:gd name="T24" fmla="*/ 37 w 124"/>
                <a:gd name="T25" fmla="*/ 0 h 124"/>
                <a:gd name="T26" fmla="*/ 31 w 124"/>
                <a:gd name="T27" fmla="*/ 1 h 124"/>
                <a:gd name="T28" fmla="*/ 26 w 124"/>
                <a:gd name="T29" fmla="*/ 2 h 124"/>
                <a:gd name="T30" fmla="*/ 22 w 124"/>
                <a:gd name="T31" fmla="*/ 5 h 124"/>
                <a:gd name="T32" fmla="*/ 18 w 124"/>
                <a:gd name="T33" fmla="*/ 7 h 124"/>
                <a:gd name="T34" fmla="*/ 13 w 124"/>
                <a:gd name="T35" fmla="*/ 10 h 124"/>
                <a:gd name="T36" fmla="*/ 9 w 124"/>
                <a:gd name="T37" fmla="*/ 14 h 124"/>
                <a:gd name="T38" fmla="*/ 6 w 124"/>
                <a:gd name="T39" fmla="*/ 18 h 124"/>
                <a:gd name="T40" fmla="*/ 4 w 124"/>
                <a:gd name="T41" fmla="*/ 22 h 124"/>
                <a:gd name="T42" fmla="*/ 2 w 124"/>
                <a:gd name="T43" fmla="*/ 27 h 124"/>
                <a:gd name="T44" fmla="*/ 1 w 124"/>
                <a:gd name="T45" fmla="*/ 32 h 124"/>
                <a:gd name="T46" fmla="*/ 0 w 124"/>
                <a:gd name="T47" fmla="*/ 38 h 124"/>
                <a:gd name="T48" fmla="*/ 0 w 124"/>
                <a:gd name="T49" fmla="*/ 42 h 124"/>
                <a:gd name="T50" fmla="*/ 1 w 124"/>
                <a:gd name="T51" fmla="*/ 48 h 124"/>
                <a:gd name="T52" fmla="*/ 2 w 124"/>
                <a:gd name="T53" fmla="*/ 52 h 124"/>
                <a:gd name="T54" fmla="*/ 4 w 124"/>
                <a:gd name="T55" fmla="*/ 57 h 124"/>
                <a:gd name="T56" fmla="*/ 6 w 124"/>
                <a:gd name="T57" fmla="*/ 62 h 124"/>
                <a:gd name="T58" fmla="*/ 9 w 124"/>
                <a:gd name="T59" fmla="*/ 65 h 124"/>
                <a:gd name="T60" fmla="*/ 13 w 124"/>
                <a:gd name="T61" fmla="*/ 69 h 124"/>
                <a:gd name="T62" fmla="*/ 18 w 124"/>
                <a:gd name="T63" fmla="*/ 73 h 124"/>
                <a:gd name="T64" fmla="*/ 22 w 124"/>
                <a:gd name="T65" fmla="*/ 76 h 124"/>
                <a:gd name="T66" fmla="*/ 26 w 124"/>
                <a:gd name="T67" fmla="*/ 77 h 124"/>
                <a:gd name="T68" fmla="*/ 31 w 124"/>
                <a:gd name="T69" fmla="*/ 79 h 124"/>
                <a:gd name="T70" fmla="*/ 37 w 124"/>
                <a:gd name="T71" fmla="*/ 80 h 124"/>
                <a:gd name="T72" fmla="*/ 42 w 124"/>
                <a:gd name="T73" fmla="*/ 80 h 124"/>
                <a:gd name="T74" fmla="*/ 46 w 124"/>
                <a:gd name="T75" fmla="*/ 79 h 124"/>
                <a:gd name="T76" fmla="*/ 52 w 124"/>
                <a:gd name="T77" fmla="*/ 77 h 124"/>
                <a:gd name="T78" fmla="*/ 57 w 124"/>
                <a:gd name="T79" fmla="*/ 76 h 124"/>
                <a:gd name="T80" fmla="*/ 61 w 124"/>
                <a:gd name="T81" fmla="*/ 73 h 124"/>
                <a:gd name="T82" fmla="*/ 65 w 124"/>
                <a:gd name="T83" fmla="*/ 69 h 124"/>
                <a:gd name="T84" fmla="*/ 69 w 124"/>
                <a:gd name="T85" fmla="*/ 65 h 124"/>
                <a:gd name="T86" fmla="*/ 71 w 124"/>
                <a:gd name="T87" fmla="*/ 62 h 124"/>
                <a:gd name="T88" fmla="*/ 74 w 124"/>
                <a:gd name="T89" fmla="*/ 57 h 124"/>
                <a:gd name="T90" fmla="*/ 77 w 124"/>
                <a:gd name="T91" fmla="*/ 52 h 124"/>
                <a:gd name="T92" fmla="*/ 77 w 124"/>
                <a:gd name="T93" fmla="*/ 48 h 124"/>
                <a:gd name="T94" fmla="*/ 78 w 124"/>
                <a:gd name="T95" fmla="*/ 42 h 1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4"/>
                <a:gd name="T145" fmla="*/ 0 h 124"/>
                <a:gd name="T146" fmla="*/ 124 w 124"/>
                <a:gd name="T147" fmla="*/ 124 h 1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4" h="124">
                  <a:moveTo>
                    <a:pt x="123" y="61"/>
                  </a:moveTo>
                  <a:lnTo>
                    <a:pt x="123" y="58"/>
                  </a:lnTo>
                  <a:lnTo>
                    <a:pt x="123" y="54"/>
                  </a:lnTo>
                  <a:lnTo>
                    <a:pt x="122" y="50"/>
                  </a:lnTo>
                  <a:lnTo>
                    <a:pt x="121" y="46"/>
                  </a:lnTo>
                  <a:lnTo>
                    <a:pt x="120" y="42"/>
                  </a:lnTo>
                  <a:lnTo>
                    <a:pt x="118" y="38"/>
                  </a:lnTo>
                  <a:lnTo>
                    <a:pt x="117" y="34"/>
                  </a:lnTo>
                  <a:lnTo>
                    <a:pt x="114" y="31"/>
                  </a:lnTo>
                  <a:lnTo>
                    <a:pt x="112" y="27"/>
                  </a:lnTo>
                  <a:lnTo>
                    <a:pt x="110" y="25"/>
                  </a:lnTo>
                  <a:lnTo>
                    <a:pt x="108" y="21"/>
                  </a:lnTo>
                  <a:lnTo>
                    <a:pt x="104" y="18"/>
                  </a:lnTo>
                  <a:lnTo>
                    <a:pt x="102" y="16"/>
                  </a:lnTo>
                  <a:lnTo>
                    <a:pt x="99" y="13"/>
                  </a:lnTo>
                  <a:lnTo>
                    <a:pt x="95" y="11"/>
                  </a:lnTo>
                  <a:lnTo>
                    <a:pt x="91" y="8"/>
                  </a:lnTo>
                  <a:lnTo>
                    <a:pt x="89" y="7"/>
                  </a:lnTo>
                  <a:lnTo>
                    <a:pt x="85" y="5"/>
                  </a:lnTo>
                  <a:lnTo>
                    <a:pt x="81" y="4"/>
                  </a:lnTo>
                  <a:lnTo>
                    <a:pt x="78" y="3"/>
                  </a:lnTo>
                  <a:lnTo>
                    <a:pt x="73" y="1"/>
                  </a:lnTo>
                  <a:lnTo>
                    <a:pt x="70" y="1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3" y="1"/>
                  </a:lnTo>
                  <a:lnTo>
                    <a:pt x="49" y="1"/>
                  </a:lnTo>
                  <a:lnTo>
                    <a:pt x="45" y="3"/>
                  </a:lnTo>
                  <a:lnTo>
                    <a:pt x="41" y="4"/>
                  </a:lnTo>
                  <a:lnTo>
                    <a:pt x="38" y="5"/>
                  </a:lnTo>
                  <a:lnTo>
                    <a:pt x="34" y="7"/>
                  </a:lnTo>
                  <a:lnTo>
                    <a:pt x="30" y="8"/>
                  </a:lnTo>
                  <a:lnTo>
                    <a:pt x="27" y="11"/>
                  </a:lnTo>
                  <a:lnTo>
                    <a:pt x="23" y="13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4" y="21"/>
                  </a:lnTo>
                  <a:lnTo>
                    <a:pt x="12" y="25"/>
                  </a:lnTo>
                  <a:lnTo>
                    <a:pt x="9" y="27"/>
                  </a:lnTo>
                  <a:lnTo>
                    <a:pt x="7" y="31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2"/>
                  </a:lnTo>
                  <a:lnTo>
                    <a:pt x="1" y="46"/>
                  </a:lnTo>
                  <a:lnTo>
                    <a:pt x="1" y="50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1" y="77"/>
                  </a:lnTo>
                  <a:lnTo>
                    <a:pt x="3" y="80"/>
                  </a:lnTo>
                  <a:lnTo>
                    <a:pt x="4" y="85"/>
                  </a:lnTo>
                  <a:lnTo>
                    <a:pt x="6" y="88"/>
                  </a:lnTo>
                  <a:lnTo>
                    <a:pt x="7" y="92"/>
                  </a:lnTo>
                  <a:lnTo>
                    <a:pt x="9" y="96"/>
                  </a:lnTo>
                  <a:lnTo>
                    <a:pt x="12" y="98"/>
                  </a:lnTo>
                  <a:lnTo>
                    <a:pt x="14" y="101"/>
                  </a:lnTo>
                  <a:lnTo>
                    <a:pt x="18" y="105"/>
                  </a:lnTo>
                  <a:lnTo>
                    <a:pt x="20" y="107"/>
                  </a:lnTo>
                  <a:lnTo>
                    <a:pt x="23" y="110"/>
                  </a:lnTo>
                  <a:lnTo>
                    <a:pt x="27" y="112"/>
                  </a:lnTo>
                  <a:lnTo>
                    <a:pt x="30" y="114"/>
                  </a:lnTo>
                  <a:lnTo>
                    <a:pt x="34" y="116"/>
                  </a:lnTo>
                  <a:lnTo>
                    <a:pt x="38" y="118"/>
                  </a:lnTo>
                  <a:lnTo>
                    <a:pt x="41" y="119"/>
                  </a:lnTo>
                  <a:lnTo>
                    <a:pt x="45" y="120"/>
                  </a:lnTo>
                  <a:lnTo>
                    <a:pt x="49" y="122"/>
                  </a:lnTo>
                  <a:lnTo>
                    <a:pt x="53" y="122"/>
                  </a:lnTo>
                  <a:lnTo>
                    <a:pt x="57" y="123"/>
                  </a:lnTo>
                  <a:lnTo>
                    <a:pt x="61" y="123"/>
                  </a:lnTo>
                  <a:lnTo>
                    <a:pt x="65" y="123"/>
                  </a:lnTo>
                  <a:lnTo>
                    <a:pt x="70" y="122"/>
                  </a:lnTo>
                  <a:lnTo>
                    <a:pt x="73" y="122"/>
                  </a:lnTo>
                  <a:lnTo>
                    <a:pt x="78" y="120"/>
                  </a:lnTo>
                  <a:lnTo>
                    <a:pt x="81" y="119"/>
                  </a:lnTo>
                  <a:lnTo>
                    <a:pt x="85" y="118"/>
                  </a:lnTo>
                  <a:lnTo>
                    <a:pt x="89" y="116"/>
                  </a:lnTo>
                  <a:lnTo>
                    <a:pt x="91" y="114"/>
                  </a:lnTo>
                  <a:lnTo>
                    <a:pt x="95" y="112"/>
                  </a:lnTo>
                  <a:lnTo>
                    <a:pt x="99" y="110"/>
                  </a:lnTo>
                  <a:lnTo>
                    <a:pt x="102" y="107"/>
                  </a:lnTo>
                  <a:lnTo>
                    <a:pt x="104" y="105"/>
                  </a:lnTo>
                  <a:lnTo>
                    <a:pt x="108" y="101"/>
                  </a:lnTo>
                  <a:lnTo>
                    <a:pt x="110" y="98"/>
                  </a:lnTo>
                  <a:lnTo>
                    <a:pt x="112" y="96"/>
                  </a:lnTo>
                  <a:lnTo>
                    <a:pt x="114" y="92"/>
                  </a:lnTo>
                  <a:lnTo>
                    <a:pt x="117" y="88"/>
                  </a:lnTo>
                  <a:lnTo>
                    <a:pt x="118" y="85"/>
                  </a:lnTo>
                  <a:lnTo>
                    <a:pt x="120" y="80"/>
                  </a:lnTo>
                  <a:lnTo>
                    <a:pt x="121" y="77"/>
                  </a:lnTo>
                  <a:lnTo>
                    <a:pt x="122" y="73"/>
                  </a:lnTo>
                  <a:lnTo>
                    <a:pt x="123" y="70"/>
                  </a:lnTo>
                  <a:lnTo>
                    <a:pt x="123" y="65"/>
                  </a:lnTo>
                  <a:lnTo>
                    <a:pt x="123" y="61"/>
                  </a:lnTo>
                </a:path>
              </a:pathLst>
            </a:custGeom>
            <a:solidFill>
              <a:srgbClr val="858585"/>
            </a:solidFill>
            <a:ln w="12700" cap="rnd" cmpd="sng">
              <a:solidFill>
                <a:srgbClr val="85858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4" name="Freeform 116"/>
            <p:cNvSpPr>
              <a:spLocks/>
            </p:cNvSpPr>
            <p:nvPr/>
          </p:nvSpPr>
          <p:spPr bwMode="auto">
            <a:xfrm>
              <a:off x="1680" y="2035"/>
              <a:ext cx="93" cy="95"/>
            </a:xfrm>
            <a:custGeom>
              <a:avLst/>
              <a:gdLst>
                <a:gd name="T0" fmla="*/ 73 w 118"/>
                <a:gd name="T1" fmla="*/ 37 h 117"/>
                <a:gd name="T2" fmla="*/ 73 w 118"/>
                <a:gd name="T3" fmla="*/ 31 h 117"/>
                <a:gd name="T4" fmla="*/ 71 w 118"/>
                <a:gd name="T5" fmla="*/ 26 h 117"/>
                <a:gd name="T6" fmla="*/ 69 w 118"/>
                <a:gd name="T7" fmla="*/ 21 h 117"/>
                <a:gd name="T8" fmla="*/ 67 w 118"/>
                <a:gd name="T9" fmla="*/ 16 h 117"/>
                <a:gd name="T10" fmla="*/ 64 w 118"/>
                <a:gd name="T11" fmla="*/ 13 h 117"/>
                <a:gd name="T12" fmla="*/ 61 w 118"/>
                <a:gd name="T13" fmla="*/ 9 h 117"/>
                <a:gd name="T14" fmla="*/ 57 w 118"/>
                <a:gd name="T15" fmla="*/ 6 h 117"/>
                <a:gd name="T16" fmla="*/ 53 w 118"/>
                <a:gd name="T17" fmla="*/ 3 h 117"/>
                <a:gd name="T18" fmla="*/ 48 w 118"/>
                <a:gd name="T19" fmla="*/ 2 h 117"/>
                <a:gd name="T20" fmla="*/ 43 w 118"/>
                <a:gd name="T21" fmla="*/ 1 h 117"/>
                <a:gd name="T22" fmla="*/ 39 w 118"/>
                <a:gd name="T23" fmla="*/ 0 h 117"/>
                <a:gd name="T24" fmla="*/ 34 w 118"/>
                <a:gd name="T25" fmla="*/ 0 h 117"/>
                <a:gd name="T26" fmla="*/ 28 w 118"/>
                <a:gd name="T27" fmla="*/ 1 h 117"/>
                <a:gd name="T28" fmla="*/ 25 w 118"/>
                <a:gd name="T29" fmla="*/ 2 h 117"/>
                <a:gd name="T30" fmla="*/ 20 w 118"/>
                <a:gd name="T31" fmla="*/ 3 h 117"/>
                <a:gd name="T32" fmla="*/ 16 w 118"/>
                <a:gd name="T33" fmla="*/ 6 h 117"/>
                <a:gd name="T34" fmla="*/ 12 w 118"/>
                <a:gd name="T35" fmla="*/ 9 h 117"/>
                <a:gd name="T36" fmla="*/ 9 w 118"/>
                <a:gd name="T37" fmla="*/ 13 h 117"/>
                <a:gd name="T38" fmla="*/ 6 w 118"/>
                <a:gd name="T39" fmla="*/ 16 h 117"/>
                <a:gd name="T40" fmla="*/ 3 w 118"/>
                <a:gd name="T41" fmla="*/ 21 h 117"/>
                <a:gd name="T42" fmla="*/ 2 w 118"/>
                <a:gd name="T43" fmla="*/ 26 h 117"/>
                <a:gd name="T44" fmla="*/ 1 w 118"/>
                <a:gd name="T45" fmla="*/ 31 h 117"/>
                <a:gd name="T46" fmla="*/ 0 w 118"/>
                <a:gd name="T47" fmla="*/ 37 h 117"/>
                <a:gd name="T48" fmla="*/ 0 w 118"/>
                <a:gd name="T49" fmla="*/ 41 h 117"/>
                <a:gd name="T50" fmla="*/ 1 w 118"/>
                <a:gd name="T51" fmla="*/ 45 h 117"/>
                <a:gd name="T52" fmla="*/ 2 w 118"/>
                <a:gd name="T53" fmla="*/ 50 h 117"/>
                <a:gd name="T54" fmla="*/ 3 w 118"/>
                <a:gd name="T55" fmla="*/ 55 h 117"/>
                <a:gd name="T56" fmla="*/ 6 w 118"/>
                <a:gd name="T57" fmla="*/ 59 h 117"/>
                <a:gd name="T58" fmla="*/ 9 w 118"/>
                <a:gd name="T59" fmla="*/ 64 h 117"/>
                <a:gd name="T60" fmla="*/ 12 w 118"/>
                <a:gd name="T61" fmla="*/ 67 h 117"/>
                <a:gd name="T62" fmla="*/ 16 w 118"/>
                <a:gd name="T63" fmla="*/ 70 h 117"/>
                <a:gd name="T64" fmla="*/ 20 w 118"/>
                <a:gd name="T65" fmla="*/ 72 h 117"/>
                <a:gd name="T66" fmla="*/ 25 w 118"/>
                <a:gd name="T67" fmla="*/ 75 h 117"/>
                <a:gd name="T68" fmla="*/ 28 w 118"/>
                <a:gd name="T69" fmla="*/ 76 h 117"/>
                <a:gd name="T70" fmla="*/ 34 w 118"/>
                <a:gd name="T71" fmla="*/ 76 h 117"/>
                <a:gd name="T72" fmla="*/ 39 w 118"/>
                <a:gd name="T73" fmla="*/ 76 h 117"/>
                <a:gd name="T74" fmla="*/ 43 w 118"/>
                <a:gd name="T75" fmla="*/ 76 h 117"/>
                <a:gd name="T76" fmla="*/ 48 w 118"/>
                <a:gd name="T77" fmla="*/ 75 h 117"/>
                <a:gd name="T78" fmla="*/ 53 w 118"/>
                <a:gd name="T79" fmla="*/ 72 h 117"/>
                <a:gd name="T80" fmla="*/ 57 w 118"/>
                <a:gd name="T81" fmla="*/ 70 h 117"/>
                <a:gd name="T82" fmla="*/ 61 w 118"/>
                <a:gd name="T83" fmla="*/ 67 h 117"/>
                <a:gd name="T84" fmla="*/ 64 w 118"/>
                <a:gd name="T85" fmla="*/ 64 h 117"/>
                <a:gd name="T86" fmla="*/ 67 w 118"/>
                <a:gd name="T87" fmla="*/ 59 h 117"/>
                <a:gd name="T88" fmla="*/ 69 w 118"/>
                <a:gd name="T89" fmla="*/ 55 h 117"/>
                <a:gd name="T90" fmla="*/ 71 w 118"/>
                <a:gd name="T91" fmla="*/ 50 h 117"/>
                <a:gd name="T92" fmla="*/ 73 w 118"/>
                <a:gd name="T93" fmla="*/ 45 h 117"/>
                <a:gd name="T94" fmla="*/ 73 w 118"/>
                <a:gd name="T95" fmla="*/ 41 h 1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8"/>
                <a:gd name="T145" fmla="*/ 0 h 117"/>
                <a:gd name="T146" fmla="*/ 118 w 118"/>
                <a:gd name="T147" fmla="*/ 117 h 1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8" h="117">
                  <a:moveTo>
                    <a:pt x="117" y="58"/>
                  </a:moveTo>
                  <a:lnTo>
                    <a:pt x="117" y="55"/>
                  </a:lnTo>
                  <a:lnTo>
                    <a:pt x="117" y="50"/>
                  </a:lnTo>
                  <a:lnTo>
                    <a:pt x="117" y="47"/>
                  </a:lnTo>
                  <a:lnTo>
                    <a:pt x="115" y="42"/>
                  </a:lnTo>
                  <a:lnTo>
                    <a:pt x="114" y="39"/>
                  </a:lnTo>
                  <a:lnTo>
                    <a:pt x="113" y="36"/>
                  </a:lnTo>
                  <a:lnTo>
                    <a:pt x="111" y="32"/>
                  </a:lnTo>
                  <a:lnTo>
                    <a:pt x="109" y="29"/>
                  </a:lnTo>
                  <a:lnTo>
                    <a:pt x="108" y="25"/>
                  </a:lnTo>
                  <a:lnTo>
                    <a:pt x="105" y="22"/>
                  </a:lnTo>
                  <a:lnTo>
                    <a:pt x="103" y="20"/>
                  </a:lnTo>
                  <a:lnTo>
                    <a:pt x="100" y="17"/>
                  </a:lnTo>
                  <a:lnTo>
                    <a:pt x="98" y="14"/>
                  </a:lnTo>
                  <a:lnTo>
                    <a:pt x="94" y="12"/>
                  </a:lnTo>
                  <a:lnTo>
                    <a:pt x="91" y="9"/>
                  </a:lnTo>
                  <a:lnTo>
                    <a:pt x="87" y="8"/>
                  </a:lnTo>
                  <a:lnTo>
                    <a:pt x="85" y="5"/>
                  </a:lnTo>
                  <a:lnTo>
                    <a:pt x="81" y="4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6" y="1"/>
                  </a:lnTo>
                  <a:lnTo>
                    <a:pt x="43" y="2"/>
                  </a:lnTo>
                  <a:lnTo>
                    <a:pt x="40" y="3"/>
                  </a:lnTo>
                  <a:lnTo>
                    <a:pt x="35" y="4"/>
                  </a:lnTo>
                  <a:lnTo>
                    <a:pt x="32" y="5"/>
                  </a:lnTo>
                  <a:lnTo>
                    <a:pt x="28" y="8"/>
                  </a:lnTo>
                  <a:lnTo>
                    <a:pt x="25" y="9"/>
                  </a:lnTo>
                  <a:lnTo>
                    <a:pt x="23" y="12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9" y="25"/>
                  </a:lnTo>
                  <a:lnTo>
                    <a:pt x="7" y="30"/>
                  </a:lnTo>
                  <a:lnTo>
                    <a:pt x="5" y="32"/>
                  </a:lnTo>
                  <a:lnTo>
                    <a:pt x="3" y="36"/>
                  </a:lnTo>
                  <a:lnTo>
                    <a:pt x="3" y="39"/>
                  </a:lnTo>
                  <a:lnTo>
                    <a:pt x="1" y="42"/>
                  </a:lnTo>
                  <a:lnTo>
                    <a:pt x="1" y="47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1" y="73"/>
                  </a:lnTo>
                  <a:lnTo>
                    <a:pt x="3" y="76"/>
                  </a:lnTo>
                  <a:lnTo>
                    <a:pt x="3" y="80"/>
                  </a:lnTo>
                  <a:lnTo>
                    <a:pt x="5" y="84"/>
                  </a:lnTo>
                  <a:lnTo>
                    <a:pt x="7" y="87"/>
                  </a:lnTo>
                  <a:lnTo>
                    <a:pt x="9" y="90"/>
                  </a:lnTo>
                  <a:lnTo>
                    <a:pt x="12" y="93"/>
                  </a:lnTo>
                  <a:lnTo>
                    <a:pt x="14" y="97"/>
                  </a:lnTo>
                  <a:lnTo>
                    <a:pt x="16" y="99"/>
                  </a:lnTo>
                  <a:lnTo>
                    <a:pt x="19" y="102"/>
                  </a:lnTo>
                  <a:lnTo>
                    <a:pt x="23" y="104"/>
                  </a:lnTo>
                  <a:lnTo>
                    <a:pt x="25" y="106"/>
                  </a:lnTo>
                  <a:lnTo>
                    <a:pt x="28" y="109"/>
                  </a:lnTo>
                  <a:lnTo>
                    <a:pt x="32" y="110"/>
                  </a:lnTo>
                  <a:lnTo>
                    <a:pt x="35" y="111"/>
                  </a:lnTo>
                  <a:lnTo>
                    <a:pt x="40" y="113"/>
                  </a:lnTo>
                  <a:lnTo>
                    <a:pt x="43" y="114"/>
                  </a:lnTo>
                  <a:lnTo>
                    <a:pt x="46" y="115"/>
                  </a:lnTo>
                  <a:lnTo>
                    <a:pt x="51" y="115"/>
                  </a:lnTo>
                  <a:lnTo>
                    <a:pt x="55" y="116"/>
                  </a:lnTo>
                  <a:lnTo>
                    <a:pt x="58" y="116"/>
                  </a:lnTo>
                  <a:lnTo>
                    <a:pt x="62" y="116"/>
                  </a:lnTo>
                  <a:lnTo>
                    <a:pt x="66" y="115"/>
                  </a:lnTo>
                  <a:lnTo>
                    <a:pt x="70" y="115"/>
                  </a:lnTo>
                  <a:lnTo>
                    <a:pt x="74" y="114"/>
                  </a:lnTo>
                  <a:lnTo>
                    <a:pt x="77" y="113"/>
                  </a:lnTo>
                  <a:lnTo>
                    <a:pt x="81" y="111"/>
                  </a:lnTo>
                  <a:lnTo>
                    <a:pt x="85" y="110"/>
                  </a:lnTo>
                  <a:lnTo>
                    <a:pt x="87" y="109"/>
                  </a:lnTo>
                  <a:lnTo>
                    <a:pt x="91" y="106"/>
                  </a:lnTo>
                  <a:lnTo>
                    <a:pt x="94" y="104"/>
                  </a:lnTo>
                  <a:lnTo>
                    <a:pt x="98" y="102"/>
                  </a:lnTo>
                  <a:lnTo>
                    <a:pt x="100" y="99"/>
                  </a:lnTo>
                  <a:lnTo>
                    <a:pt x="103" y="97"/>
                  </a:lnTo>
                  <a:lnTo>
                    <a:pt x="105" y="93"/>
                  </a:lnTo>
                  <a:lnTo>
                    <a:pt x="108" y="90"/>
                  </a:lnTo>
                  <a:lnTo>
                    <a:pt x="109" y="87"/>
                  </a:lnTo>
                  <a:lnTo>
                    <a:pt x="111" y="84"/>
                  </a:lnTo>
                  <a:lnTo>
                    <a:pt x="113" y="80"/>
                  </a:lnTo>
                  <a:lnTo>
                    <a:pt x="114" y="76"/>
                  </a:lnTo>
                  <a:lnTo>
                    <a:pt x="115" y="73"/>
                  </a:lnTo>
                  <a:lnTo>
                    <a:pt x="117" y="69"/>
                  </a:lnTo>
                  <a:lnTo>
                    <a:pt x="117" y="66"/>
                  </a:lnTo>
                  <a:lnTo>
                    <a:pt x="117" y="62"/>
                  </a:lnTo>
                  <a:lnTo>
                    <a:pt x="117" y="58"/>
                  </a:lnTo>
                </a:path>
              </a:pathLst>
            </a:custGeom>
            <a:solidFill>
              <a:srgbClr val="898989"/>
            </a:solidFill>
            <a:ln w="12700" cap="rnd" cmpd="sng">
              <a:solidFill>
                <a:srgbClr val="8989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5" name="Freeform 117"/>
            <p:cNvSpPr>
              <a:spLocks/>
            </p:cNvSpPr>
            <p:nvPr/>
          </p:nvSpPr>
          <p:spPr bwMode="auto">
            <a:xfrm>
              <a:off x="1683" y="2038"/>
              <a:ext cx="90" cy="90"/>
            </a:xfrm>
            <a:custGeom>
              <a:avLst/>
              <a:gdLst>
                <a:gd name="T0" fmla="*/ 70 w 114"/>
                <a:gd name="T1" fmla="*/ 35 h 112"/>
                <a:gd name="T2" fmla="*/ 69 w 114"/>
                <a:gd name="T3" fmla="*/ 29 h 112"/>
                <a:gd name="T4" fmla="*/ 68 w 114"/>
                <a:gd name="T5" fmla="*/ 25 h 112"/>
                <a:gd name="T6" fmla="*/ 66 w 114"/>
                <a:gd name="T7" fmla="*/ 20 h 112"/>
                <a:gd name="T8" fmla="*/ 64 w 114"/>
                <a:gd name="T9" fmla="*/ 17 h 112"/>
                <a:gd name="T10" fmla="*/ 61 w 114"/>
                <a:gd name="T11" fmla="*/ 12 h 112"/>
                <a:gd name="T12" fmla="*/ 58 w 114"/>
                <a:gd name="T13" fmla="*/ 9 h 112"/>
                <a:gd name="T14" fmla="*/ 54 w 114"/>
                <a:gd name="T15" fmla="*/ 6 h 112"/>
                <a:gd name="T16" fmla="*/ 51 w 114"/>
                <a:gd name="T17" fmla="*/ 4 h 112"/>
                <a:gd name="T18" fmla="*/ 46 w 114"/>
                <a:gd name="T19" fmla="*/ 2 h 112"/>
                <a:gd name="T20" fmla="*/ 42 w 114"/>
                <a:gd name="T21" fmla="*/ 1 h 112"/>
                <a:gd name="T22" fmla="*/ 37 w 114"/>
                <a:gd name="T23" fmla="*/ 1 h 112"/>
                <a:gd name="T24" fmla="*/ 32 w 114"/>
                <a:gd name="T25" fmla="*/ 1 h 112"/>
                <a:gd name="T26" fmla="*/ 28 w 114"/>
                <a:gd name="T27" fmla="*/ 1 h 112"/>
                <a:gd name="T28" fmla="*/ 24 w 114"/>
                <a:gd name="T29" fmla="*/ 2 h 112"/>
                <a:gd name="T30" fmla="*/ 19 w 114"/>
                <a:gd name="T31" fmla="*/ 4 h 112"/>
                <a:gd name="T32" fmla="*/ 15 w 114"/>
                <a:gd name="T33" fmla="*/ 6 h 112"/>
                <a:gd name="T34" fmla="*/ 12 w 114"/>
                <a:gd name="T35" fmla="*/ 9 h 112"/>
                <a:gd name="T36" fmla="*/ 9 w 114"/>
                <a:gd name="T37" fmla="*/ 12 h 112"/>
                <a:gd name="T38" fmla="*/ 6 w 114"/>
                <a:gd name="T39" fmla="*/ 17 h 112"/>
                <a:gd name="T40" fmla="*/ 4 w 114"/>
                <a:gd name="T41" fmla="*/ 20 h 112"/>
                <a:gd name="T42" fmla="*/ 2 w 114"/>
                <a:gd name="T43" fmla="*/ 25 h 112"/>
                <a:gd name="T44" fmla="*/ 0 w 114"/>
                <a:gd name="T45" fmla="*/ 29 h 112"/>
                <a:gd name="T46" fmla="*/ 0 w 114"/>
                <a:gd name="T47" fmla="*/ 35 h 112"/>
                <a:gd name="T48" fmla="*/ 0 w 114"/>
                <a:gd name="T49" fmla="*/ 39 h 112"/>
                <a:gd name="T50" fmla="*/ 0 w 114"/>
                <a:gd name="T51" fmla="*/ 43 h 112"/>
                <a:gd name="T52" fmla="*/ 2 w 114"/>
                <a:gd name="T53" fmla="*/ 47 h 112"/>
                <a:gd name="T54" fmla="*/ 4 w 114"/>
                <a:gd name="T55" fmla="*/ 52 h 112"/>
                <a:gd name="T56" fmla="*/ 6 w 114"/>
                <a:gd name="T57" fmla="*/ 56 h 112"/>
                <a:gd name="T58" fmla="*/ 9 w 114"/>
                <a:gd name="T59" fmla="*/ 60 h 112"/>
                <a:gd name="T60" fmla="*/ 12 w 114"/>
                <a:gd name="T61" fmla="*/ 64 h 112"/>
                <a:gd name="T62" fmla="*/ 15 w 114"/>
                <a:gd name="T63" fmla="*/ 67 h 112"/>
                <a:gd name="T64" fmla="*/ 19 w 114"/>
                <a:gd name="T65" fmla="*/ 69 h 112"/>
                <a:gd name="T66" fmla="*/ 24 w 114"/>
                <a:gd name="T67" fmla="*/ 70 h 112"/>
                <a:gd name="T68" fmla="*/ 28 w 114"/>
                <a:gd name="T69" fmla="*/ 72 h 112"/>
                <a:gd name="T70" fmla="*/ 32 w 114"/>
                <a:gd name="T71" fmla="*/ 72 h 112"/>
                <a:gd name="T72" fmla="*/ 37 w 114"/>
                <a:gd name="T73" fmla="*/ 72 h 112"/>
                <a:gd name="T74" fmla="*/ 42 w 114"/>
                <a:gd name="T75" fmla="*/ 72 h 112"/>
                <a:gd name="T76" fmla="*/ 46 w 114"/>
                <a:gd name="T77" fmla="*/ 70 h 112"/>
                <a:gd name="T78" fmla="*/ 51 w 114"/>
                <a:gd name="T79" fmla="*/ 69 h 112"/>
                <a:gd name="T80" fmla="*/ 54 w 114"/>
                <a:gd name="T81" fmla="*/ 67 h 112"/>
                <a:gd name="T82" fmla="*/ 58 w 114"/>
                <a:gd name="T83" fmla="*/ 64 h 112"/>
                <a:gd name="T84" fmla="*/ 61 w 114"/>
                <a:gd name="T85" fmla="*/ 60 h 112"/>
                <a:gd name="T86" fmla="*/ 64 w 114"/>
                <a:gd name="T87" fmla="*/ 56 h 112"/>
                <a:gd name="T88" fmla="*/ 66 w 114"/>
                <a:gd name="T89" fmla="*/ 52 h 112"/>
                <a:gd name="T90" fmla="*/ 68 w 114"/>
                <a:gd name="T91" fmla="*/ 47 h 112"/>
                <a:gd name="T92" fmla="*/ 69 w 114"/>
                <a:gd name="T93" fmla="*/ 43 h 112"/>
                <a:gd name="T94" fmla="*/ 70 w 114"/>
                <a:gd name="T95" fmla="*/ 39 h 11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4"/>
                <a:gd name="T145" fmla="*/ 0 h 112"/>
                <a:gd name="T146" fmla="*/ 114 w 114"/>
                <a:gd name="T147" fmla="*/ 112 h 11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4" h="112">
                  <a:moveTo>
                    <a:pt x="113" y="56"/>
                  </a:moveTo>
                  <a:lnTo>
                    <a:pt x="113" y="53"/>
                  </a:lnTo>
                  <a:lnTo>
                    <a:pt x="112" y="49"/>
                  </a:lnTo>
                  <a:lnTo>
                    <a:pt x="112" y="45"/>
                  </a:lnTo>
                  <a:lnTo>
                    <a:pt x="110" y="42"/>
                  </a:lnTo>
                  <a:lnTo>
                    <a:pt x="109" y="39"/>
                  </a:lnTo>
                  <a:lnTo>
                    <a:pt x="108" y="35"/>
                  </a:lnTo>
                  <a:lnTo>
                    <a:pt x="106" y="31"/>
                  </a:lnTo>
                  <a:lnTo>
                    <a:pt x="104" y="28"/>
                  </a:lnTo>
                  <a:lnTo>
                    <a:pt x="103" y="26"/>
                  </a:lnTo>
                  <a:lnTo>
                    <a:pt x="100" y="22"/>
                  </a:lnTo>
                  <a:lnTo>
                    <a:pt x="98" y="19"/>
                  </a:lnTo>
                  <a:lnTo>
                    <a:pt x="96" y="18"/>
                  </a:lnTo>
                  <a:lnTo>
                    <a:pt x="93" y="14"/>
                  </a:lnTo>
                  <a:lnTo>
                    <a:pt x="91" y="12"/>
                  </a:lnTo>
                  <a:lnTo>
                    <a:pt x="87" y="9"/>
                  </a:lnTo>
                  <a:lnTo>
                    <a:pt x="83" y="9"/>
                  </a:lnTo>
                  <a:lnTo>
                    <a:pt x="81" y="6"/>
                  </a:lnTo>
                  <a:lnTo>
                    <a:pt x="78" y="5"/>
                  </a:lnTo>
                  <a:lnTo>
                    <a:pt x="74" y="4"/>
                  </a:lnTo>
                  <a:lnTo>
                    <a:pt x="70" y="2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9" y="1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8" y="4"/>
                  </a:lnTo>
                  <a:lnTo>
                    <a:pt x="34" y="5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4" y="9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6" y="18"/>
                  </a:lnTo>
                  <a:lnTo>
                    <a:pt x="14" y="19"/>
                  </a:lnTo>
                  <a:lnTo>
                    <a:pt x="11" y="22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6" y="31"/>
                  </a:lnTo>
                  <a:lnTo>
                    <a:pt x="4" y="35"/>
                  </a:lnTo>
                  <a:lnTo>
                    <a:pt x="2" y="39"/>
                  </a:lnTo>
                  <a:lnTo>
                    <a:pt x="1" y="42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1" y="71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6" y="81"/>
                  </a:lnTo>
                  <a:lnTo>
                    <a:pt x="7" y="84"/>
                  </a:lnTo>
                  <a:lnTo>
                    <a:pt x="10" y="87"/>
                  </a:lnTo>
                  <a:lnTo>
                    <a:pt x="11" y="90"/>
                  </a:lnTo>
                  <a:lnTo>
                    <a:pt x="14" y="93"/>
                  </a:lnTo>
                  <a:lnTo>
                    <a:pt x="16" y="95"/>
                  </a:lnTo>
                  <a:lnTo>
                    <a:pt x="19" y="99"/>
                  </a:lnTo>
                  <a:lnTo>
                    <a:pt x="22" y="100"/>
                  </a:lnTo>
                  <a:lnTo>
                    <a:pt x="24" y="103"/>
                  </a:lnTo>
                  <a:lnTo>
                    <a:pt x="27" y="104"/>
                  </a:lnTo>
                  <a:lnTo>
                    <a:pt x="31" y="107"/>
                  </a:lnTo>
                  <a:lnTo>
                    <a:pt x="34" y="108"/>
                  </a:lnTo>
                  <a:lnTo>
                    <a:pt x="38" y="108"/>
                  </a:lnTo>
                  <a:lnTo>
                    <a:pt x="41" y="110"/>
                  </a:lnTo>
                  <a:lnTo>
                    <a:pt x="45" y="111"/>
                  </a:lnTo>
                  <a:lnTo>
                    <a:pt x="49" y="111"/>
                  </a:lnTo>
                  <a:lnTo>
                    <a:pt x="52" y="111"/>
                  </a:lnTo>
                  <a:lnTo>
                    <a:pt x="56" y="111"/>
                  </a:lnTo>
                  <a:lnTo>
                    <a:pt x="60" y="111"/>
                  </a:lnTo>
                  <a:lnTo>
                    <a:pt x="63" y="111"/>
                  </a:lnTo>
                  <a:lnTo>
                    <a:pt x="67" y="111"/>
                  </a:lnTo>
                  <a:lnTo>
                    <a:pt x="70" y="110"/>
                  </a:lnTo>
                  <a:lnTo>
                    <a:pt x="74" y="108"/>
                  </a:lnTo>
                  <a:lnTo>
                    <a:pt x="78" y="108"/>
                  </a:lnTo>
                  <a:lnTo>
                    <a:pt x="81" y="107"/>
                  </a:lnTo>
                  <a:lnTo>
                    <a:pt x="83" y="104"/>
                  </a:lnTo>
                  <a:lnTo>
                    <a:pt x="87" y="103"/>
                  </a:lnTo>
                  <a:lnTo>
                    <a:pt x="91" y="100"/>
                  </a:lnTo>
                  <a:lnTo>
                    <a:pt x="93" y="99"/>
                  </a:lnTo>
                  <a:lnTo>
                    <a:pt x="96" y="95"/>
                  </a:lnTo>
                  <a:lnTo>
                    <a:pt x="98" y="93"/>
                  </a:lnTo>
                  <a:lnTo>
                    <a:pt x="100" y="90"/>
                  </a:lnTo>
                  <a:lnTo>
                    <a:pt x="103" y="87"/>
                  </a:lnTo>
                  <a:lnTo>
                    <a:pt x="104" y="84"/>
                  </a:lnTo>
                  <a:lnTo>
                    <a:pt x="106" y="81"/>
                  </a:lnTo>
                  <a:lnTo>
                    <a:pt x="108" y="77"/>
                  </a:lnTo>
                  <a:lnTo>
                    <a:pt x="109" y="73"/>
                  </a:lnTo>
                  <a:lnTo>
                    <a:pt x="110" y="71"/>
                  </a:lnTo>
                  <a:lnTo>
                    <a:pt x="112" y="67"/>
                  </a:lnTo>
                  <a:lnTo>
                    <a:pt x="112" y="63"/>
                  </a:lnTo>
                  <a:lnTo>
                    <a:pt x="113" y="60"/>
                  </a:lnTo>
                  <a:lnTo>
                    <a:pt x="113" y="56"/>
                  </a:lnTo>
                </a:path>
              </a:pathLst>
            </a:custGeom>
            <a:solidFill>
              <a:srgbClr val="8D8D8D"/>
            </a:solidFill>
            <a:ln w="12700" cap="rnd" cmpd="sng">
              <a:solidFill>
                <a:srgbClr val="8D8D8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6" name="Freeform 118"/>
            <p:cNvSpPr>
              <a:spLocks/>
            </p:cNvSpPr>
            <p:nvPr/>
          </p:nvSpPr>
          <p:spPr bwMode="auto">
            <a:xfrm>
              <a:off x="1687" y="2041"/>
              <a:ext cx="86" cy="85"/>
            </a:xfrm>
            <a:custGeom>
              <a:avLst/>
              <a:gdLst>
                <a:gd name="T0" fmla="*/ 67 w 108"/>
                <a:gd name="T1" fmla="*/ 32 h 106"/>
                <a:gd name="T2" fmla="*/ 67 w 108"/>
                <a:gd name="T3" fmla="*/ 27 h 106"/>
                <a:gd name="T4" fmla="*/ 65 w 108"/>
                <a:gd name="T5" fmla="*/ 22 h 106"/>
                <a:gd name="T6" fmla="*/ 64 w 108"/>
                <a:gd name="T7" fmla="*/ 19 h 106"/>
                <a:gd name="T8" fmla="*/ 62 w 108"/>
                <a:gd name="T9" fmla="*/ 14 h 106"/>
                <a:gd name="T10" fmla="*/ 59 w 108"/>
                <a:gd name="T11" fmla="*/ 11 h 106"/>
                <a:gd name="T12" fmla="*/ 56 w 108"/>
                <a:gd name="T13" fmla="*/ 9 h 106"/>
                <a:gd name="T14" fmla="*/ 52 w 108"/>
                <a:gd name="T15" fmla="*/ 6 h 106"/>
                <a:gd name="T16" fmla="*/ 49 w 108"/>
                <a:gd name="T17" fmla="*/ 3 h 106"/>
                <a:gd name="T18" fmla="*/ 44 w 108"/>
                <a:gd name="T19" fmla="*/ 2 h 106"/>
                <a:gd name="T20" fmla="*/ 40 w 108"/>
                <a:gd name="T21" fmla="*/ 1 h 106"/>
                <a:gd name="T22" fmla="*/ 36 w 108"/>
                <a:gd name="T23" fmla="*/ 0 h 106"/>
                <a:gd name="T24" fmla="*/ 31 w 108"/>
                <a:gd name="T25" fmla="*/ 0 h 106"/>
                <a:gd name="T26" fmla="*/ 27 w 108"/>
                <a:gd name="T27" fmla="*/ 1 h 106"/>
                <a:gd name="T28" fmla="*/ 23 w 108"/>
                <a:gd name="T29" fmla="*/ 2 h 106"/>
                <a:gd name="T30" fmla="*/ 18 w 108"/>
                <a:gd name="T31" fmla="*/ 3 h 106"/>
                <a:gd name="T32" fmla="*/ 14 w 108"/>
                <a:gd name="T33" fmla="*/ 6 h 106"/>
                <a:gd name="T34" fmla="*/ 11 w 108"/>
                <a:gd name="T35" fmla="*/ 9 h 106"/>
                <a:gd name="T36" fmla="*/ 8 w 108"/>
                <a:gd name="T37" fmla="*/ 11 h 106"/>
                <a:gd name="T38" fmla="*/ 5 w 108"/>
                <a:gd name="T39" fmla="*/ 14 h 106"/>
                <a:gd name="T40" fmla="*/ 3 w 108"/>
                <a:gd name="T41" fmla="*/ 19 h 106"/>
                <a:gd name="T42" fmla="*/ 2 w 108"/>
                <a:gd name="T43" fmla="*/ 22 h 106"/>
                <a:gd name="T44" fmla="*/ 0 w 108"/>
                <a:gd name="T45" fmla="*/ 27 h 106"/>
                <a:gd name="T46" fmla="*/ 0 w 108"/>
                <a:gd name="T47" fmla="*/ 32 h 106"/>
                <a:gd name="T48" fmla="*/ 0 w 108"/>
                <a:gd name="T49" fmla="*/ 37 h 106"/>
                <a:gd name="T50" fmla="*/ 0 w 108"/>
                <a:gd name="T51" fmla="*/ 41 h 106"/>
                <a:gd name="T52" fmla="*/ 2 w 108"/>
                <a:gd name="T53" fmla="*/ 44 h 106"/>
                <a:gd name="T54" fmla="*/ 3 w 108"/>
                <a:gd name="T55" fmla="*/ 50 h 106"/>
                <a:gd name="T56" fmla="*/ 5 w 108"/>
                <a:gd name="T57" fmla="*/ 53 h 106"/>
                <a:gd name="T58" fmla="*/ 8 w 108"/>
                <a:gd name="T59" fmla="*/ 56 h 106"/>
                <a:gd name="T60" fmla="*/ 11 w 108"/>
                <a:gd name="T61" fmla="*/ 60 h 106"/>
                <a:gd name="T62" fmla="*/ 14 w 108"/>
                <a:gd name="T63" fmla="*/ 62 h 106"/>
                <a:gd name="T64" fmla="*/ 18 w 108"/>
                <a:gd name="T65" fmla="*/ 64 h 106"/>
                <a:gd name="T66" fmla="*/ 23 w 108"/>
                <a:gd name="T67" fmla="*/ 67 h 106"/>
                <a:gd name="T68" fmla="*/ 27 w 108"/>
                <a:gd name="T69" fmla="*/ 67 h 106"/>
                <a:gd name="T70" fmla="*/ 31 w 108"/>
                <a:gd name="T71" fmla="*/ 67 h 106"/>
                <a:gd name="T72" fmla="*/ 36 w 108"/>
                <a:gd name="T73" fmla="*/ 67 h 106"/>
                <a:gd name="T74" fmla="*/ 40 w 108"/>
                <a:gd name="T75" fmla="*/ 67 h 106"/>
                <a:gd name="T76" fmla="*/ 44 w 108"/>
                <a:gd name="T77" fmla="*/ 67 h 106"/>
                <a:gd name="T78" fmla="*/ 49 w 108"/>
                <a:gd name="T79" fmla="*/ 64 h 106"/>
                <a:gd name="T80" fmla="*/ 52 w 108"/>
                <a:gd name="T81" fmla="*/ 62 h 106"/>
                <a:gd name="T82" fmla="*/ 56 w 108"/>
                <a:gd name="T83" fmla="*/ 60 h 106"/>
                <a:gd name="T84" fmla="*/ 59 w 108"/>
                <a:gd name="T85" fmla="*/ 56 h 106"/>
                <a:gd name="T86" fmla="*/ 62 w 108"/>
                <a:gd name="T87" fmla="*/ 53 h 106"/>
                <a:gd name="T88" fmla="*/ 64 w 108"/>
                <a:gd name="T89" fmla="*/ 50 h 106"/>
                <a:gd name="T90" fmla="*/ 65 w 108"/>
                <a:gd name="T91" fmla="*/ 44 h 106"/>
                <a:gd name="T92" fmla="*/ 67 w 108"/>
                <a:gd name="T93" fmla="*/ 41 h 106"/>
                <a:gd name="T94" fmla="*/ 67 w 108"/>
                <a:gd name="T95" fmla="*/ 37 h 106"/>
                <a:gd name="T96" fmla="*/ 68 w 108"/>
                <a:gd name="T97" fmla="*/ 34 h 1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8"/>
                <a:gd name="T148" fmla="*/ 0 h 106"/>
                <a:gd name="T149" fmla="*/ 108 w 108"/>
                <a:gd name="T150" fmla="*/ 106 h 10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8" h="106">
                  <a:moveTo>
                    <a:pt x="107" y="52"/>
                  </a:moveTo>
                  <a:lnTo>
                    <a:pt x="106" y="50"/>
                  </a:lnTo>
                  <a:lnTo>
                    <a:pt x="106" y="46"/>
                  </a:lnTo>
                  <a:lnTo>
                    <a:pt x="105" y="42"/>
                  </a:lnTo>
                  <a:lnTo>
                    <a:pt x="104" y="40"/>
                  </a:lnTo>
                  <a:lnTo>
                    <a:pt x="103" y="35"/>
                  </a:lnTo>
                  <a:lnTo>
                    <a:pt x="102" y="32"/>
                  </a:lnTo>
                  <a:lnTo>
                    <a:pt x="100" y="30"/>
                  </a:lnTo>
                  <a:lnTo>
                    <a:pt x="99" y="26"/>
                  </a:lnTo>
                  <a:lnTo>
                    <a:pt x="98" y="23"/>
                  </a:lnTo>
                  <a:lnTo>
                    <a:pt x="95" y="21"/>
                  </a:lnTo>
                  <a:lnTo>
                    <a:pt x="93" y="18"/>
                  </a:lnTo>
                  <a:lnTo>
                    <a:pt x="91" y="15"/>
                  </a:lnTo>
                  <a:lnTo>
                    <a:pt x="88" y="14"/>
                  </a:lnTo>
                  <a:lnTo>
                    <a:pt x="86" y="11"/>
                  </a:lnTo>
                  <a:lnTo>
                    <a:pt x="82" y="9"/>
                  </a:lnTo>
                  <a:lnTo>
                    <a:pt x="79" y="7"/>
                  </a:lnTo>
                  <a:lnTo>
                    <a:pt x="77" y="5"/>
                  </a:lnTo>
                  <a:lnTo>
                    <a:pt x="74" y="4"/>
                  </a:lnTo>
                  <a:lnTo>
                    <a:pt x="69" y="3"/>
                  </a:lnTo>
                  <a:lnTo>
                    <a:pt x="67" y="2"/>
                  </a:lnTo>
                  <a:lnTo>
                    <a:pt x="63" y="1"/>
                  </a:lnTo>
                  <a:lnTo>
                    <a:pt x="59" y="1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49" y="0"/>
                  </a:lnTo>
                  <a:lnTo>
                    <a:pt x="46" y="1"/>
                  </a:lnTo>
                  <a:lnTo>
                    <a:pt x="43" y="1"/>
                  </a:lnTo>
                  <a:lnTo>
                    <a:pt x="39" y="2"/>
                  </a:lnTo>
                  <a:lnTo>
                    <a:pt x="36" y="3"/>
                  </a:lnTo>
                  <a:lnTo>
                    <a:pt x="32" y="4"/>
                  </a:lnTo>
                  <a:lnTo>
                    <a:pt x="29" y="5"/>
                  </a:lnTo>
                  <a:lnTo>
                    <a:pt x="26" y="7"/>
                  </a:lnTo>
                  <a:lnTo>
                    <a:pt x="23" y="9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8" y="23"/>
                  </a:lnTo>
                  <a:lnTo>
                    <a:pt x="6" y="27"/>
                  </a:lnTo>
                  <a:lnTo>
                    <a:pt x="5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1" y="67"/>
                  </a:lnTo>
                  <a:lnTo>
                    <a:pt x="2" y="69"/>
                  </a:lnTo>
                  <a:lnTo>
                    <a:pt x="4" y="73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8" y="82"/>
                  </a:lnTo>
                  <a:lnTo>
                    <a:pt x="10" y="85"/>
                  </a:lnTo>
                  <a:lnTo>
                    <a:pt x="13" y="87"/>
                  </a:lnTo>
                  <a:lnTo>
                    <a:pt x="15" y="90"/>
                  </a:lnTo>
                  <a:lnTo>
                    <a:pt x="17" y="93"/>
                  </a:lnTo>
                  <a:lnTo>
                    <a:pt x="20" y="95"/>
                  </a:lnTo>
                  <a:lnTo>
                    <a:pt x="23" y="96"/>
                  </a:lnTo>
                  <a:lnTo>
                    <a:pt x="26" y="99"/>
                  </a:lnTo>
                  <a:lnTo>
                    <a:pt x="29" y="100"/>
                  </a:lnTo>
                  <a:lnTo>
                    <a:pt x="32" y="102"/>
                  </a:lnTo>
                  <a:lnTo>
                    <a:pt x="36" y="103"/>
                  </a:lnTo>
                  <a:lnTo>
                    <a:pt x="39" y="104"/>
                  </a:lnTo>
                  <a:lnTo>
                    <a:pt x="43" y="104"/>
                  </a:lnTo>
                  <a:lnTo>
                    <a:pt x="46" y="105"/>
                  </a:lnTo>
                  <a:lnTo>
                    <a:pt x="49" y="105"/>
                  </a:lnTo>
                  <a:lnTo>
                    <a:pt x="53" y="105"/>
                  </a:lnTo>
                  <a:lnTo>
                    <a:pt x="57" y="105"/>
                  </a:lnTo>
                  <a:lnTo>
                    <a:pt x="59" y="105"/>
                  </a:lnTo>
                  <a:lnTo>
                    <a:pt x="63" y="104"/>
                  </a:lnTo>
                  <a:lnTo>
                    <a:pt x="67" y="104"/>
                  </a:lnTo>
                  <a:lnTo>
                    <a:pt x="69" y="103"/>
                  </a:lnTo>
                  <a:lnTo>
                    <a:pt x="74" y="102"/>
                  </a:lnTo>
                  <a:lnTo>
                    <a:pt x="77" y="100"/>
                  </a:lnTo>
                  <a:lnTo>
                    <a:pt x="79" y="99"/>
                  </a:lnTo>
                  <a:lnTo>
                    <a:pt x="82" y="96"/>
                  </a:lnTo>
                  <a:lnTo>
                    <a:pt x="86" y="95"/>
                  </a:lnTo>
                  <a:lnTo>
                    <a:pt x="88" y="93"/>
                  </a:lnTo>
                  <a:lnTo>
                    <a:pt x="91" y="90"/>
                  </a:lnTo>
                  <a:lnTo>
                    <a:pt x="93" y="87"/>
                  </a:lnTo>
                  <a:lnTo>
                    <a:pt x="95" y="85"/>
                  </a:lnTo>
                  <a:lnTo>
                    <a:pt x="98" y="82"/>
                  </a:lnTo>
                  <a:lnTo>
                    <a:pt x="99" y="78"/>
                  </a:lnTo>
                  <a:lnTo>
                    <a:pt x="100" y="77"/>
                  </a:lnTo>
                  <a:lnTo>
                    <a:pt x="102" y="73"/>
                  </a:lnTo>
                  <a:lnTo>
                    <a:pt x="103" y="69"/>
                  </a:lnTo>
                  <a:lnTo>
                    <a:pt x="104" y="67"/>
                  </a:lnTo>
                  <a:lnTo>
                    <a:pt x="105" y="63"/>
                  </a:lnTo>
                  <a:lnTo>
                    <a:pt x="106" y="59"/>
                  </a:lnTo>
                  <a:lnTo>
                    <a:pt x="106" y="57"/>
                  </a:lnTo>
                  <a:lnTo>
                    <a:pt x="106" y="52"/>
                  </a:lnTo>
                  <a:lnTo>
                    <a:pt x="107" y="52"/>
                  </a:lnTo>
                </a:path>
              </a:pathLst>
            </a:custGeom>
            <a:solidFill>
              <a:srgbClr val="919191"/>
            </a:solidFill>
            <a:ln w="12700" cap="rnd" cmpd="sng">
              <a:solidFill>
                <a:srgbClr val="919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7" name="Freeform 119"/>
            <p:cNvSpPr>
              <a:spLocks/>
            </p:cNvSpPr>
            <p:nvPr/>
          </p:nvSpPr>
          <p:spPr bwMode="auto">
            <a:xfrm>
              <a:off x="1690" y="2044"/>
              <a:ext cx="80" cy="82"/>
            </a:xfrm>
            <a:custGeom>
              <a:avLst/>
              <a:gdLst>
                <a:gd name="T0" fmla="*/ 63 w 101"/>
                <a:gd name="T1" fmla="*/ 31 h 101"/>
                <a:gd name="T2" fmla="*/ 63 w 101"/>
                <a:gd name="T3" fmla="*/ 26 h 101"/>
                <a:gd name="T4" fmla="*/ 61 w 101"/>
                <a:gd name="T5" fmla="*/ 23 h 101"/>
                <a:gd name="T6" fmla="*/ 59 w 101"/>
                <a:gd name="T7" fmla="*/ 19 h 101"/>
                <a:gd name="T8" fmla="*/ 58 w 101"/>
                <a:gd name="T9" fmla="*/ 15 h 101"/>
                <a:gd name="T10" fmla="*/ 55 w 101"/>
                <a:gd name="T11" fmla="*/ 11 h 101"/>
                <a:gd name="T12" fmla="*/ 52 w 101"/>
                <a:gd name="T13" fmla="*/ 8 h 101"/>
                <a:gd name="T14" fmla="*/ 49 w 101"/>
                <a:gd name="T15" fmla="*/ 6 h 101"/>
                <a:gd name="T16" fmla="*/ 46 w 101"/>
                <a:gd name="T17" fmla="*/ 3 h 101"/>
                <a:gd name="T18" fmla="*/ 40 w 101"/>
                <a:gd name="T19" fmla="*/ 2 h 101"/>
                <a:gd name="T20" fmla="*/ 38 w 101"/>
                <a:gd name="T21" fmla="*/ 1 h 101"/>
                <a:gd name="T22" fmla="*/ 33 w 101"/>
                <a:gd name="T23" fmla="*/ 1 h 101"/>
                <a:gd name="T24" fmla="*/ 29 w 101"/>
                <a:gd name="T25" fmla="*/ 1 h 101"/>
                <a:gd name="T26" fmla="*/ 25 w 101"/>
                <a:gd name="T27" fmla="*/ 1 h 101"/>
                <a:gd name="T28" fmla="*/ 21 w 101"/>
                <a:gd name="T29" fmla="*/ 2 h 101"/>
                <a:gd name="T30" fmla="*/ 17 w 101"/>
                <a:gd name="T31" fmla="*/ 3 h 101"/>
                <a:gd name="T32" fmla="*/ 13 w 101"/>
                <a:gd name="T33" fmla="*/ 6 h 101"/>
                <a:gd name="T34" fmla="*/ 10 w 101"/>
                <a:gd name="T35" fmla="*/ 8 h 101"/>
                <a:gd name="T36" fmla="*/ 7 w 101"/>
                <a:gd name="T37" fmla="*/ 11 h 101"/>
                <a:gd name="T38" fmla="*/ 5 w 101"/>
                <a:gd name="T39" fmla="*/ 15 h 101"/>
                <a:gd name="T40" fmla="*/ 2 w 101"/>
                <a:gd name="T41" fmla="*/ 19 h 101"/>
                <a:gd name="T42" fmla="*/ 1 w 101"/>
                <a:gd name="T43" fmla="*/ 23 h 101"/>
                <a:gd name="T44" fmla="*/ 0 w 101"/>
                <a:gd name="T45" fmla="*/ 26 h 101"/>
                <a:gd name="T46" fmla="*/ 0 w 101"/>
                <a:gd name="T47" fmla="*/ 31 h 101"/>
                <a:gd name="T48" fmla="*/ 0 w 101"/>
                <a:gd name="T49" fmla="*/ 35 h 101"/>
                <a:gd name="T50" fmla="*/ 0 w 101"/>
                <a:gd name="T51" fmla="*/ 40 h 101"/>
                <a:gd name="T52" fmla="*/ 1 w 101"/>
                <a:gd name="T53" fmla="*/ 43 h 101"/>
                <a:gd name="T54" fmla="*/ 2 w 101"/>
                <a:gd name="T55" fmla="*/ 48 h 101"/>
                <a:gd name="T56" fmla="*/ 5 w 101"/>
                <a:gd name="T57" fmla="*/ 51 h 101"/>
                <a:gd name="T58" fmla="*/ 7 w 101"/>
                <a:gd name="T59" fmla="*/ 54 h 101"/>
                <a:gd name="T60" fmla="*/ 10 w 101"/>
                <a:gd name="T61" fmla="*/ 58 h 101"/>
                <a:gd name="T62" fmla="*/ 13 w 101"/>
                <a:gd name="T63" fmla="*/ 60 h 101"/>
                <a:gd name="T64" fmla="*/ 17 w 101"/>
                <a:gd name="T65" fmla="*/ 63 h 101"/>
                <a:gd name="T66" fmla="*/ 21 w 101"/>
                <a:gd name="T67" fmla="*/ 65 h 101"/>
                <a:gd name="T68" fmla="*/ 25 w 101"/>
                <a:gd name="T69" fmla="*/ 65 h 101"/>
                <a:gd name="T70" fmla="*/ 29 w 101"/>
                <a:gd name="T71" fmla="*/ 66 h 101"/>
                <a:gd name="T72" fmla="*/ 33 w 101"/>
                <a:gd name="T73" fmla="*/ 66 h 101"/>
                <a:gd name="T74" fmla="*/ 38 w 101"/>
                <a:gd name="T75" fmla="*/ 65 h 101"/>
                <a:gd name="T76" fmla="*/ 40 w 101"/>
                <a:gd name="T77" fmla="*/ 65 h 101"/>
                <a:gd name="T78" fmla="*/ 46 w 101"/>
                <a:gd name="T79" fmla="*/ 63 h 101"/>
                <a:gd name="T80" fmla="*/ 49 w 101"/>
                <a:gd name="T81" fmla="*/ 60 h 101"/>
                <a:gd name="T82" fmla="*/ 52 w 101"/>
                <a:gd name="T83" fmla="*/ 58 h 101"/>
                <a:gd name="T84" fmla="*/ 55 w 101"/>
                <a:gd name="T85" fmla="*/ 54 h 101"/>
                <a:gd name="T86" fmla="*/ 58 w 101"/>
                <a:gd name="T87" fmla="*/ 51 h 101"/>
                <a:gd name="T88" fmla="*/ 59 w 101"/>
                <a:gd name="T89" fmla="*/ 48 h 101"/>
                <a:gd name="T90" fmla="*/ 61 w 101"/>
                <a:gd name="T91" fmla="*/ 43 h 101"/>
                <a:gd name="T92" fmla="*/ 63 w 101"/>
                <a:gd name="T93" fmla="*/ 40 h 101"/>
                <a:gd name="T94" fmla="*/ 63 w 101"/>
                <a:gd name="T95" fmla="*/ 35 h 10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1"/>
                <a:gd name="T145" fmla="*/ 0 h 101"/>
                <a:gd name="T146" fmla="*/ 101 w 101"/>
                <a:gd name="T147" fmla="*/ 101 h 10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1" h="101">
                  <a:moveTo>
                    <a:pt x="100" y="50"/>
                  </a:moveTo>
                  <a:lnTo>
                    <a:pt x="100" y="47"/>
                  </a:lnTo>
                  <a:lnTo>
                    <a:pt x="100" y="44"/>
                  </a:lnTo>
                  <a:lnTo>
                    <a:pt x="100" y="40"/>
                  </a:lnTo>
                  <a:lnTo>
                    <a:pt x="99" y="37"/>
                  </a:lnTo>
                  <a:lnTo>
                    <a:pt x="97" y="34"/>
                  </a:lnTo>
                  <a:lnTo>
                    <a:pt x="96" y="31"/>
                  </a:lnTo>
                  <a:lnTo>
                    <a:pt x="95" y="28"/>
                  </a:lnTo>
                  <a:lnTo>
                    <a:pt x="94" y="25"/>
                  </a:lnTo>
                  <a:lnTo>
                    <a:pt x="92" y="22"/>
                  </a:lnTo>
                  <a:lnTo>
                    <a:pt x="90" y="19"/>
                  </a:lnTo>
                  <a:lnTo>
                    <a:pt x="87" y="17"/>
                  </a:lnTo>
                  <a:lnTo>
                    <a:pt x="85" y="14"/>
                  </a:lnTo>
                  <a:lnTo>
                    <a:pt x="83" y="12"/>
                  </a:lnTo>
                  <a:lnTo>
                    <a:pt x="81" y="10"/>
                  </a:lnTo>
                  <a:lnTo>
                    <a:pt x="78" y="9"/>
                  </a:lnTo>
                  <a:lnTo>
                    <a:pt x="74" y="7"/>
                  </a:lnTo>
                  <a:lnTo>
                    <a:pt x="73" y="5"/>
                  </a:lnTo>
                  <a:lnTo>
                    <a:pt x="70" y="4"/>
                  </a:lnTo>
                  <a:lnTo>
                    <a:pt x="65" y="2"/>
                  </a:lnTo>
                  <a:lnTo>
                    <a:pt x="63" y="1"/>
                  </a:lnTo>
                  <a:lnTo>
                    <a:pt x="60" y="1"/>
                  </a:lnTo>
                  <a:lnTo>
                    <a:pt x="56" y="1"/>
                  </a:lnTo>
                  <a:lnTo>
                    <a:pt x="53" y="1"/>
                  </a:lnTo>
                  <a:lnTo>
                    <a:pt x="50" y="0"/>
                  </a:lnTo>
                  <a:lnTo>
                    <a:pt x="46" y="1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36" y="1"/>
                  </a:lnTo>
                  <a:lnTo>
                    <a:pt x="33" y="2"/>
                  </a:lnTo>
                  <a:lnTo>
                    <a:pt x="31" y="4"/>
                  </a:lnTo>
                  <a:lnTo>
                    <a:pt x="27" y="5"/>
                  </a:lnTo>
                  <a:lnTo>
                    <a:pt x="24" y="7"/>
                  </a:lnTo>
                  <a:lnTo>
                    <a:pt x="22" y="9"/>
                  </a:lnTo>
                  <a:lnTo>
                    <a:pt x="19" y="10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10" y="19"/>
                  </a:lnTo>
                  <a:lnTo>
                    <a:pt x="8" y="22"/>
                  </a:lnTo>
                  <a:lnTo>
                    <a:pt x="5" y="25"/>
                  </a:lnTo>
                  <a:lnTo>
                    <a:pt x="4" y="28"/>
                  </a:lnTo>
                  <a:lnTo>
                    <a:pt x="2" y="31"/>
                  </a:lnTo>
                  <a:lnTo>
                    <a:pt x="1" y="34"/>
                  </a:lnTo>
                  <a:lnTo>
                    <a:pt x="1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1" y="63"/>
                  </a:lnTo>
                  <a:lnTo>
                    <a:pt x="1" y="65"/>
                  </a:lnTo>
                  <a:lnTo>
                    <a:pt x="2" y="69"/>
                  </a:lnTo>
                  <a:lnTo>
                    <a:pt x="4" y="73"/>
                  </a:lnTo>
                  <a:lnTo>
                    <a:pt x="5" y="75"/>
                  </a:lnTo>
                  <a:lnTo>
                    <a:pt x="8" y="78"/>
                  </a:lnTo>
                  <a:lnTo>
                    <a:pt x="10" y="81"/>
                  </a:lnTo>
                  <a:lnTo>
                    <a:pt x="11" y="82"/>
                  </a:lnTo>
                  <a:lnTo>
                    <a:pt x="14" y="86"/>
                  </a:lnTo>
                  <a:lnTo>
                    <a:pt x="16" y="88"/>
                  </a:lnTo>
                  <a:lnTo>
                    <a:pt x="19" y="90"/>
                  </a:lnTo>
                  <a:lnTo>
                    <a:pt x="22" y="91"/>
                  </a:lnTo>
                  <a:lnTo>
                    <a:pt x="24" y="93"/>
                  </a:lnTo>
                  <a:lnTo>
                    <a:pt x="27" y="95"/>
                  </a:lnTo>
                  <a:lnTo>
                    <a:pt x="31" y="96"/>
                  </a:lnTo>
                  <a:lnTo>
                    <a:pt x="33" y="98"/>
                  </a:lnTo>
                  <a:lnTo>
                    <a:pt x="36" y="99"/>
                  </a:lnTo>
                  <a:lnTo>
                    <a:pt x="40" y="99"/>
                  </a:lnTo>
                  <a:lnTo>
                    <a:pt x="43" y="100"/>
                  </a:lnTo>
                  <a:lnTo>
                    <a:pt x="46" y="100"/>
                  </a:lnTo>
                  <a:lnTo>
                    <a:pt x="50" y="100"/>
                  </a:lnTo>
                  <a:lnTo>
                    <a:pt x="53" y="100"/>
                  </a:lnTo>
                  <a:lnTo>
                    <a:pt x="56" y="100"/>
                  </a:lnTo>
                  <a:lnTo>
                    <a:pt x="60" y="99"/>
                  </a:lnTo>
                  <a:lnTo>
                    <a:pt x="63" y="99"/>
                  </a:lnTo>
                  <a:lnTo>
                    <a:pt x="65" y="98"/>
                  </a:lnTo>
                  <a:lnTo>
                    <a:pt x="70" y="96"/>
                  </a:lnTo>
                  <a:lnTo>
                    <a:pt x="73" y="95"/>
                  </a:lnTo>
                  <a:lnTo>
                    <a:pt x="74" y="93"/>
                  </a:lnTo>
                  <a:lnTo>
                    <a:pt x="78" y="91"/>
                  </a:lnTo>
                  <a:lnTo>
                    <a:pt x="81" y="90"/>
                  </a:lnTo>
                  <a:lnTo>
                    <a:pt x="83" y="88"/>
                  </a:lnTo>
                  <a:lnTo>
                    <a:pt x="85" y="86"/>
                  </a:lnTo>
                  <a:lnTo>
                    <a:pt x="87" y="82"/>
                  </a:lnTo>
                  <a:lnTo>
                    <a:pt x="90" y="81"/>
                  </a:lnTo>
                  <a:lnTo>
                    <a:pt x="92" y="78"/>
                  </a:lnTo>
                  <a:lnTo>
                    <a:pt x="94" y="74"/>
                  </a:lnTo>
                  <a:lnTo>
                    <a:pt x="95" y="73"/>
                  </a:lnTo>
                  <a:lnTo>
                    <a:pt x="96" y="69"/>
                  </a:lnTo>
                  <a:lnTo>
                    <a:pt x="97" y="65"/>
                  </a:lnTo>
                  <a:lnTo>
                    <a:pt x="99" y="63"/>
                  </a:lnTo>
                  <a:lnTo>
                    <a:pt x="100" y="60"/>
                  </a:lnTo>
                  <a:lnTo>
                    <a:pt x="100" y="56"/>
                  </a:lnTo>
                  <a:lnTo>
                    <a:pt x="100" y="53"/>
                  </a:lnTo>
                  <a:lnTo>
                    <a:pt x="100" y="50"/>
                  </a:lnTo>
                </a:path>
              </a:pathLst>
            </a:custGeom>
            <a:solidFill>
              <a:srgbClr val="959595"/>
            </a:solidFill>
            <a:ln w="12700" cap="rnd" cmpd="sng">
              <a:solidFill>
                <a:srgbClr val="9595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8" name="Freeform 120"/>
            <p:cNvSpPr>
              <a:spLocks/>
            </p:cNvSpPr>
            <p:nvPr/>
          </p:nvSpPr>
          <p:spPr bwMode="auto">
            <a:xfrm>
              <a:off x="1693" y="2046"/>
              <a:ext cx="77" cy="78"/>
            </a:xfrm>
            <a:custGeom>
              <a:avLst/>
              <a:gdLst>
                <a:gd name="T0" fmla="*/ 60 w 97"/>
                <a:gd name="T1" fmla="*/ 30 h 96"/>
                <a:gd name="T2" fmla="*/ 60 w 97"/>
                <a:gd name="T3" fmla="*/ 25 h 96"/>
                <a:gd name="T4" fmla="*/ 58 w 97"/>
                <a:gd name="T5" fmla="*/ 22 h 96"/>
                <a:gd name="T6" fmla="*/ 57 w 97"/>
                <a:gd name="T7" fmla="*/ 17 h 96"/>
                <a:gd name="T8" fmla="*/ 55 w 97"/>
                <a:gd name="T9" fmla="*/ 14 h 96"/>
                <a:gd name="T10" fmla="*/ 52 w 97"/>
                <a:gd name="T11" fmla="*/ 11 h 96"/>
                <a:gd name="T12" fmla="*/ 50 w 97"/>
                <a:gd name="T13" fmla="*/ 8 h 96"/>
                <a:gd name="T14" fmla="*/ 47 w 97"/>
                <a:gd name="T15" fmla="*/ 5 h 96"/>
                <a:gd name="T16" fmla="*/ 44 w 97"/>
                <a:gd name="T17" fmla="*/ 3 h 96"/>
                <a:gd name="T18" fmla="*/ 39 w 97"/>
                <a:gd name="T19" fmla="*/ 2 h 96"/>
                <a:gd name="T20" fmla="*/ 36 w 97"/>
                <a:gd name="T21" fmla="*/ 1 h 96"/>
                <a:gd name="T22" fmla="*/ 32 w 97"/>
                <a:gd name="T23" fmla="*/ 0 h 96"/>
                <a:gd name="T24" fmla="*/ 28 w 97"/>
                <a:gd name="T25" fmla="*/ 0 h 96"/>
                <a:gd name="T26" fmla="*/ 25 w 97"/>
                <a:gd name="T27" fmla="*/ 1 h 96"/>
                <a:gd name="T28" fmla="*/ 20 w 97"/>
                <a:gd name="T29" fmla="*/ 2 h 96"/>
                <a:gd name="T30" fmla="*/ 17 w 97"/>
                <a:gd name="T31" fmla="*/ 3 h 96"/>
                <a:gd name="T32" fmla="*/ 13 w 97"/>
                <a:gd name="T33" fmla="*/ 5 h 96"/>
                <a:gd name="T34" fmla="*/ 10 w 97"/>
                <a:gd name="T35" fmla="*/ 8 h 96"/>
                <a:gd name="T36" fmla="*/ 7 w 97"/>
                <a:gd name="T37" fmla="*/ 11 h 96"/>
                <a:gd name="T38" fmla="*/ 5 w 97"/>
                <a:gd name="T39" fmla="*/ 14 h 96"/>
                <a:gd name="T40" fmla="*/ 3 w 97"/>
                <a:gd name="T41" fmla="*/ 17 h 96"/>
                <a:gd name="T42" fmla="*/ 2 w 97"/>
                <a:gd name="T43" fmla="*/ 22 h 96"/>
                <a:gd name="T44" fmla="*/ 0 w 97"/>
                <a:gd name="T45" fmla="*/ 25 h 96"/>
                <a:gd name="T46" fmla="*/ 0 w 97"/>
                <a:gd name="T47" fmla="*/ 30 h 96"/>
                <a:gd name="T48" fmla="*/ 0 w 97"/>
                <a:gd name="T49" fmla="*/ 33 h 96"/>
                <a:gd name="T50" fmla="*/ 0 w 97"/>
                <a:gd name="T51" fmla="*/ 37 h 96"/>
                <a:gd name="T52" fmla="*/ 2 w 97"/>
                <a:gd name="T53" fmla="*/ 41 h 96"/>
                <a:gd name="T54" fmla="*/ 3 w 97"/>
                <a:gd name="T55" fmla="*/ 45 h 96"/>
                <a:gd name="T56" fmla="*/ 5 w 97"/>
                <a:gd name="T57" fmla="*/ 49 h 96"/>
                <a:gd name="T58" fmla="*/ 7 w 97"/>
                <a:gd name="T59" fmla="*/ 52 h 96"/>
                <a:gd name="T60" fmla="*/ 10 w 97"/>
                <a:gd name="T61" fmla="*/ 54 h 96"/>
                <a:gd name="T62" fmla="*/ 13 w 97"/>
                <a:gd name="T63" fmla="*/ 59 h 96"/>
                <a:gd name="T64" fmla="*/ 17 w 97"/>
                <a:gd name="T65" fmla="*/ 59 h 96"/>
                <a:gd name="T66" fmla="*/ 20 w 97"/>
                <a:gd name="T67" fmla="*/ 61 h 96"/>
                <a:gd name="T68" fmla="*/ 25 w 97"/>
                <a:gd name="T69" fmla="*/ 62 h 96"/>
                <a:gd name="T70" fmla="*/ 28 w 97"/>
                <a:gd name="T71" fmla="*/ 63 h 96"/>
                <a:gd name="T72" fmla="*/ 32 w 97"/>
                <a:gd name="T73" fmla="*/ 63 h 96"/>
                <a:gd name="T74" fmla="*/ 36 w 97"/>
                <a:gd name="T75" fmla="*/ 62 h 96"/>
                <a:gd name="T76" fmla="*/ 39 w 97"/>
                <a:gd name="T77" fmla="*/ 61 h 96"/>
                <a:gd name="T78" fmla="*/ 44 w 97"/>
                <a:gd name="T79" fmla="*/ 59 h 96"/>
                <a:gd name="T80" fmla="*/ 47 w 97"/>
                <a:gd name="T81" fmla="*/ 59 h 96"/>
                <a:gd name="T82" fmla="*/ 50 w 97"/>
                <a:gd name="T83" fmla="*/ 54 h 96"/>
                <a:gd name="T84" fmla="*/ 52 w 97"/>
                <a:gd name="T85" fmla="*/ 52 h 96"/>
                <a:gd name="T86" fmla="*/ 55 w 97"/>
                <a:gd name="T87" fmla="*/ 49 h 96"/>
                <a:gd name="T88" fmla="*/ 57 w 97"/>
                <a:gd name="T89" fmla="*/ 45 h 96"/>
                <a:gd name="T90" fmla="*/ 58 w 97"/>
                <a:gd name="T91" fmla="*/ 41 h 96"/>
                <a:gd name="T92" fmla="*/ 60 w 97"/>
                <a:gd name="T93" fmla="*/ 37 h 96"/>
                <a:gd name="T94" fmla="*/ 60 w 97"/>
                <a:gd name="T95" fmla="*/ 33 h 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"/>
                <a:gd name="T145" fmla="*/ 0 h 96"/>
                <a:gd name="T146" fmla="*/ 97 w 97"/>
                <a:gd name="T147" fmla="*/ 96 h 9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" h="96">
                  <a:moveTo>
                    <a:pt x="96" y="47"/>
                  </a:moveTo>
                  <a:lnTo>
                    <a:pt x="96" y="45"/>
                  </a:lnTo>
                  <a:lnTo>
                    <a:pt x="95" y="41"/>
                  </a:lnTo>
                  <a:lnTo>
                    <a:pt x="95" y="38"/>
                  </a:lnTo>
                  <a:lnTo>
                    <a:pt x="93" y="35"/>
                  </a:lnTo>
                  <a:lnTo>
                    <a:pt x="92" y="33"/>
                  </a:lnTo>
                  <a:lnTo>
                    <a:pt x="91" y="29"/>
                  </a:lnTo>
                  <a:lnTo>
                    <a:pt x="91" y="26"/>
                  </a:lnTo>
                  <a:lnTo>
                    <a:pt x="89" y="24"/>
                  </a:lnTo>
                  <a:lnTo>
                    <a:pt x="87" y="21"/>
                  </a:lnTo>
                  <a:lnTo>
                    <a:pt x="86" y="19"/>
                  </a:lnTo>
                  <a:lnTo>
                    <a:pt x="83" y="16"/>
                  </a:lnTo>
                  <a:lnTo>
                    <a:pt x="81" y="14"/>
                  </a:lnTo>
                  <a:lnTo>
                    <a:pt x="79" y="12"/>
                  </a:lnTo>
                  <a:lnTo>
                    <a:pt x="77" y="10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69" y="5"/>
                  </a:lnTo>
                  <a:lnTo>
                    <a:pt x="66" y="4"/>
                  </a:lnTo>
                  <a:lnTo>
                    <a:pt x="62" y="3"/>
                  </a:lnTo>
                  <a:lnTo>
                    <a:pt x="60" y="2"/>
                  </a:lnTo>
                  <a:lnTo>
                    <a:pt x="57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2" y="3"/>
                  </a:lnTo>
                  <a:lnTo>
                    <a:pt x="29" y="4"/>
                  </a:lnTo>
                  <a:lnTo>
                    <a:pt x="27" y="5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10" y="19"/>
                  </a:lnTo>
                  <a:lnTo>
                    <a:pt x="7" y="21"/>
                  </a:lnTo>
                  <a:lnTo>
                    <a:pt x="6" y="24"/>
                  </a:lnTo>
                  <a:lnTo>
                    <a:pt x="5" y="26"/>
                  </a:lnTo>
                  <a:lnTo>
                    <a:pt x="3" y="29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2" y="62"/>
                  </a:lnTo>
                  <a:lnTo>
                    <a:pt x="3" y="66"/>
                  </a:lnTo>
                  <a:lnTo>
                    <a:pt x="5" y="69"/>
                  </a:lnTo>
                  <a:lnTo>
                    <a:pt x="6" y="71"/>
                  </a:lnTo>
                  <a:lnTo>
                    <a:pt x="7" y="74"/>
                  </a:lnTo>
                  <a:lnTo>
                    <a:pt x="10" y="76"/>
                  </a:lnTo>
                  <a:lnTo>
                    <a:pt x="11" y="79"/>
                  </a:lnTo>
                  <a:lnTo>
                    <a:pt x="14" y="81"/>
                  </a:lnTo>
                  <a:lnTo>
                    <a:pt x="16" y="83"/>
                  </a:lnTo>
                  <a:lnTo>
                    <a:pt x="18" y="85"/>
                  </a:lnTo>
                  <a:lnTo>
                    <a:pt x="21" y="88"/>
                  </a:lnTo>
                  <a:lnTo>
                    <a:pt x="23" y="88"/>
                  </a:lnTo>
                  <a:lnTo>
                    <a:pt x="27" y="90"/>
                  </a:lnTo>
                  <a:lnTo>
                    <a:pt x="29" y="91"/>
                  </a:lnTo>
                  <a:lnTo>
                    <a:pt x="32" y="92"/>
                  </a:lnTo>
                  <a:lnTo>
                    <a:pt x="35" y="93"/>
                  </a:lnTo>
                  <a:lnTo>
                    <a:pt x="39" y="94"/>
                  </a:lnTo>
                  <a:lnTo>
                    <a:pt x="41" y="95"/>
                  </a:lnTo>
                  <a:lnTo>
                    <a:pt x="44" y="95"/>
                  </a:lnTo>
                  <a:lnTo>
                    <a:pt x="48" y="95"/>
                  </a:lnTo>
                  <a:lnTo>
                    <a:pt x="50" y="95"/>
                  </a:lnTo>
                  <a:lnTo>
                    <a:pt x="53" y="95"/>
                  </a:lnTo>
                  <a:lnTo>
                    <a:pt x="57" y="94"/>
                  </a:lnTo>
                  <a:lnTo>
                    <a:pt x="60" y="93"/>
                  </a:lnTo>
                  <a:lnTo>
                    <a:pt x="62" y="92"/>
                  </a:lnTo>
                  <a:lnTo>
                    <a:pt x="66" y="91"/>
                  </a:lnTo>
                  <a:lnTo>
                    <a:pt x="69" y="90"/>
                  </a:lnTo>
                  <a:lnTo>
                    <a:pt x="71" y="88"/>
                  </a:lnTo>
                  <a:lnTo>
                    <a:pt x="74" y="88"/>
                  </a:lnTo>
                  <a:lnTo>
                    <a:pt x="77" y="85"/>
                  </a:lnTo>
                  <a:lnTo>
                    <a:pt x="79" y="83"/>
                  </a:lnTo>
                  <a:lnTo>
                    <a:pt x="81" y="81"/>
                  </a:lnTo>
                  <a:lnTo>
                    <a:pt x="83" y="79"/>
                  </a:lnTo>
                  <a:lnTo>
                    <a:pt x="86" y="76"/>
                  </a:lnTo>
                  <a:lnTo>
                    <a:pt x="87" y="74"/>
                  </a:lnTo>
                  <a:lnTo>
                    <a:pt x="89" y="70"/>
                  </a:lnTo>
                  <a:lnTo>
                    <a:pt x="91" y="69"/>
                  </a:lnTo>
                  <a:lnTo>
                    <a:pt x="91" y="66"/>
                  </a:lnTo>
                  <a:lnTo>
                    <a:pt x="92" y="62"/>
                  </a:lnTo>
                  <a:lnTo>
                    <a:pt x="93" y="60"/>
                  </a:lnTo>
                  <a:lnTo>
                    <a:pt x="95" y="57"/>
                  </a:lnTo>
                  <a:lnTo>
                    <a:pt x="95" y="53"/>
                  </a:lnTo>
                  <a:lnTo>
                    <a:pt x="96" y="51"/>
                  </a:lnTo>
                  <a:lnTo>
                    <a:pt x="96" y="47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49" name="Freeform 121"/>
            <p:cNvSpPr>
              <a:spLocks/>
            </p:cNvSpPr>
            <p:nvPr/>
          </p:nvSpPr>
          <p:spPr bwMode="auto">
            <a:xfrm>
              <a:off x="1697" y="2050"/>
              <a:ext cx="72" cy="72"/>
            </a:xfrm>
            <a:custGeom>
              <a:avLst/>
              <a:gdLst>
                <a:gd name="T0" fmla="*/ 55 w 91"/>
                <a:gd name="T1" fmla="*/ 26 h 90"/>
                <a:gd name="T2" fmla="*/ 55 w 91"/>
                <a:gd name="T3" fmla="*/ 24 h 90"/>
                <a:gd name="T4" fmla="*/ 54 w 91"/>
                <a:gd name="T5" fmla="*/ 19 h 90"/>
                <a:gd name="T6" fmla="*/ 53 w 91"/>
                <a:gd name="T7" fmla="*/ 16 h 90"/>
                <a:gd name="T8" fmla="*/ 51 w 91"/>
                <a:gd name="T9" fmla="*/ 13 h 90"/>
                <a:gd name="T10" fmla="*/ 49 w 91"/>
                <a:gd name="T11" fmla="*/ 10 h 90"/>
                <a:gd name="T12" fmla="*/ 47 w 91"/>
                <a:gd name="T13" fmla="*/ 8 h 90"/>
                <a:gd name="T14" fmla="*/ 44 w 91"/>
                <a:gd name="T15" fmla="*/ 5 h 90"/>
                <a:gd name="T16" fmla="*/ 40 w 91"/>
                <a:gd name="T17" fmla="*/ 2 h 90"/>
                <a:gd name="T18" fmla="*/ 37 w 91"/>
                <a:gd name="T19" fmla="*/ 2 h 90"/>
                <a:gd name="T20" fmla="*/ 33 w 91"/>
                <a:gd name="T21" fmla="*/ 1 h 90"/>
                <a:gd name="T22" fmla="*/ 29 w 91"/>
                <a:gd name="T23" fmla="*/ 0 h 90"/>
                <a:gd name="T24" fmla="*/ 26 w 91"/>
                <a:gd name="T25" fmla="*/ 0 h 90"/>
                <a:gd name="T26" fmla="*/ 22 w 91"/>
                <a:gd name="T27" fmla="*/ 1 h 90"/>
                <a:gd name="T28" fmla="*/ 19 w 91"/>
                <a:gd name="T29" fmla="*/ 2 h 90"/>
                <a:gd name="T30" fmla="*/ 15 w 91"/>
                <a:gd name="T31" fmla="*/ 2 h 90"/>
                <a:gd name="T32" fmla="*/ 12 w 91"/>
                <a:gd name="T33" fmla="*/ 5 h 90"/>
                <a:gd name="T34" fmla="*/ 9 w 91"/>
                <a:gd name="T35" fmla="*/ 8 h 90"/>
                <a:gd name="T36" fmla="*/ 6 w 91"/>
                <a:gd name="T37" fmla="*/ 10 h 90"/>
                <a:gd name="T38" fmla="*/ 4 w 91"/>
                <a:gd name="T39" fmla="*/ 13 h 90"/>
                <a:gd name="T40" fmla="*/ 2 w 91"/>
                <a:gd name="T41" fmla="*/ 16 h 90"/>
                <a:gd name="T42" fmla="*/ 2 w 91"/>
                <a:gd name="T43" fmla="*/ 19 h 90"/>
                <a:gd name="T44" fmla="*/ 0 w 91"/>
                <a:gd name="T45" fmla="*/ 24 h 90"/>
                <a:gd name="T46" fmla="*/ 0 w 91"/>
                <a:gd name="T47" fmla="*/ 26 h 90"/>
                <a:gd name="T48" fmla="*/ 0 w 91"/>
                <a:gd name="T49" fmla="*/ 30 h 90"/>
                <a:gd name="T50" fmla="*/ 0 w 91"/>
                <a:gd name="T51" fmla="*/ 34 h 90"/>
                <a:gd name="T52" fmla="*/ 2 w 91"/>
                <a:gd name="T53" fmla="*/ 37 h 90"/>
                <a:gd name="T54" fmla="*/ 2 w 91"/>
                <a:gd name="T55" fmla="*/ 42 h 90"/>
                <a:gd name="T56" fmla="*/ 4 w 91"/>
                <a:gd name="T57" fmla="*/ 45 h 90"/>
                <a:gd name="T58" fmla="*/ 6 w 91"/>
                <a:gd name="T59" fmla="*/ 48 h 90"/>
                <a:gd name="T60" fmla="*/ 9 w 91"/>
                <a:gd name="T61" fmla="*/ 50 h 90"/>
                <a:gd name="T62" fmla="*/ 12 w 91"/>
                <a:gd name="T63" fmla="*/ 53 h 90"/>
                <a:gd name="T64" fmla="*/ 15 w 91"/>
                <a:gd name="T65" fmla="*/ 54 h 90"/>
                <a:gd name="T66" fmla="*/ 19 w 91"/>
                <a:gd name="T67" fmla="*/ 56 h 90"/>
                <a:gd name="T68" fmla="*/ 22 w 91"/>
                <a:gd name="T69" fmla="*/ 56 h 90"/>
                <a:gd name="T70" fmla="*/ 26 w 91"/>
                <a:gd name="T71" fmla="*/ 57 h 90"/>
                <a:gd name="T72" fmla="*/ 29 w 91"/>
                <a:gd name="T73" fmla="*/ 57 h 90"/>
                <a:gd name="T74" fmla="*/ 33 w 91"/>
                <a:gd name="T75" fmla="*/ 56 h 90"/>
                <a:gd name="T76" fmla="*/ 37 w 91"/>
                <a:gd name="T77" fmla="*/ 56 h 90"/>
                <a:gd name="T78" fmla="*/ 40 w 91"/>
                <a:gd name="T79" fmla="*/ 54 h 90"/>
                <a:gd name="T80" fmla="*/ 44 w 91"/>
                <a:gd name="T81" fmla="*/ 53 h 90"/>
                <a:gd name="T82" fmla="*/ 47 w 91"/>
                <a:gd name="T83" fmla="*/ 50 h 90"/>
                <a:gd name="T84" fmla="*/ 49 w 91"/>
                <a:gd name="T85" fmla="*/ 48 h 90"/>
                <a:gd name="T86" fmla="*/ 51 w 91"/>
                <a:gd name="T87" fmla="*/ 45 h 90"/>
                <a:gd name="T88" fmla="*/ 53 w 91"/>
                <a:gd name="T89" fmla="*/ 42 h 90"/>
                <a:gd name="T90" fmla="*/ 54 w 91"/>
                <a:gd name="T91" fmla="*/ 37 h 90"/>
                <a:gd name="T92" fmla="*/ 55 w 91"/>
                <a:gd name="T93" fmla="*/ 34 h 90"/>
                <a:gd name="T94" fmla="*/ 55 w 91"/>
                <a:gd name="T95" fmla="*/ 30 h 90"/>
                <a:gd name="T96" fmla="*/ 56 w 91"/>
                <a:gd name="T97" fmla="*/ 29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1"/>
                <a:gd name="T148" fmla="*/ 0 h 90"/>
                <a:gd name="T149" fmla="*/ 91 w 91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1" h="90">
                  <a:moveTo>
                    <a:pt x="90" y="45"/>
                  </a:moveTo>
                  <a:lnTo>
                    <a:pt x="89" y="41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3"/>
                  </a:lnTo>
                  <a:lnTo>
                    <a:pt x="86" y="30"/>
                  </a:lnTo>
                  <a:lnTo>
                    <a:pt x="86" y="28"/>
                  </a:lnTo>
                  <a:lnTo>
                    <a:pt x="85" y="25"/>
                  </a:lnTo>
                  <a:lnTo>
                    <a:pt x="83" y="22"/>
                  </a:lnTo>
                  <a:lnTo>
                    <a:pt x="82" y="20"/>
                  </a:lnTo>
                  <a:lnTo>
                    <a:pt x="80" y="18"/>
                  </a:lnTo>
                  <a:lnTo>
                    <a:pt x="78" y="16"/>
                  </a:lnTo>
                  <a:lnTo>
                    <a:pt x="76" y="13"/>
                  </a:lnTo>
                  <a:lnTo>
                    <a:pt x="74" y="12"/>
                  </a:lnTo>
                  <a:lnTo>
                    <a:pt x="72" y="10"/>
                  </a:lnTo>
                  <a:lnTo>
                    <a:pt x="69" y="7"/>
                  </a:lnTo>
                  <a:lnTo>
                    <a:pt x="66" y="6"/>
                  </a:lnTo>
                  <a:lnTo>
                    <a:pt x="65" y="4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6" y="2"/>
                  </a:lnTo>
                  <a:lnTo>
                    <a:pt x="53" y="1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3" y="2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4" y="4"/>
                  </a:lnTo>
                  <a:lnTo>
                    <a:pt x="22" y="6"/>
                  </a:lnTo>
                  <a:lnTo>
                    <a:pt x="19" y="7"/>
                  </a:lnTo>
                  <a:lnTo>
                    <a:pt x="17" y="10"/>
                  </a:lnTo>
                  <a:lnTo>
                    <a:pt x="14" y="12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9" y="18"/>
                  </a:lnTo>
                  <a:lnTo>
                    <a:pt x="6" y="20"/>
                  </a:lnTo>
                  <a:lnTo>
                    <a:pt x="5" y="22"/>
                  </a:lnTo>
                  <a:lnTo>
                    <a:pt x="3" y="25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1" y="33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58"/>
                  </a:lnTo>
                  <a:lnTo>
                    <a:pt x="2" y="62"/>
                  </a:lnTo>
                  <a:lnTo>
                    <a:pt x="3" y="65"/>
                  </a:lnTo>
                  <a:lnTo>
                    <a:pt x="5" y="66"/>
                  </a:lnTo>
                  <a:lnTo>
                    <a:pt x="6" y="70"/>
                  </a:lnTo>
                  <a:lnTo>
                    <a:pt x="9" y="72"/>
                  </a:lnTo>
                  <a:lnTo>
                    <a:pt x="10" y="75"/>
                  </a:lnTo>
                  <a:lnTo>
                    <a:pt x="13" y="76"/>
                  </a:lnTo>
                  <a:lnTo>
                    <a:pt x="14" y="78"/>
                  </a:lnTo>
                  <a:lnTo>
                    <a:pt x="17" y="80"/>
                  </a:lnTo>
                  <a:lnTo>
                    <a:pt x="19" y="82"/>
                  </a:lnTo>
                  <a:lnTo>
                    <a:pt x="22" y="84"/>
                  </a:lnTo>
                  <a:lnTo>
                    <a:pt x="24" y="84"/>
                  </a:lnTo>
                  <a:lnTo>
                    <a:pt x="26" y="86"/>
                  </a:lnTo>
                  <a:lnTo>
                    <a:pt x="30" y="87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9" y="89"/>
                  </a:lnTo>
                  <a:lnTo>
                    <a:pt x="42" y="89"/>
                  </a:lnTo>
                  <a:lnTo>
                    <a:pt x="44" y="89"/>
                  </a:lnTo>
                  <a:lnTo>
                    <a:pt x="47" y="89"/>
                  </a:lnTo>
                  <a:lnTo>
                    <a:pt x="50" y="89"/>
                  </a:lnTo>
                  <a:lnTo>
                    <a:pt x="53" y="88"/>
                  </a:lnTo>
                  <a:lnTo>
                    <a:pt x="56" y="88"/>
                  </a:lnTo>
                  <a:lnTo>
                    <a:pt x="59" y="87"/>
                  </a:lnTo>
                  <a:lnTo>
                    <a:pt x="61" y="86"/>
                  </a:lnTo>
                  <a:lnTo>
                    <a:pt x="65" y="84"/>
                  </a:lnTo>
                  <a:lnTo>
                    <a:pt x="66" y="84"/>
                  </a:lnTo>
                  <a:lnTo>
                    <a:pt x="69" y="82"/>
                  </a:lnTo>
                  <a:lnTo>
                    <a:pt x="72" y="80"/>
                  </a:lnTo>
                  <a:lnTo>
                    <a:pt x="74" y="78"/>
                  </a:lnTo>
                  <a:lnTo>
                    <a:pt x="76" y="76"/>
                  </a:lnTo>
                  <a:lnTo>
                    <a:pt x="78" y="75"/>
                  </a:lnTo>
                  <a:lnTo>
                    <a:pt x="80" y="72"/>
                  </a:lnTo>
                  <a:lnTo>
                    <a:pt x="82" y="70"/>
                  </a:lnTo>
                  <a:lnTo>
                    <a:pt x="83" y="66"/>
                  </a:lnTo>
                  <a:lnTo>
                    <a:pt x="85" y="65"/>
                  </a:lnTo>
                  <a:lnTo>
                    <a:pt x="86" y="62"/>
                  </a:lnTo>
                  <a:lnTo>
                    <a:pt x="86" y="58"/>
                  </a:lnTo>
                  <a:lnTo>
                    <a:pt x="87" y="57"/>
                  </a:lnTo>
                  <a:lnTo>
                    <a:pt x="88" y="54"/>
                  </a:lnTo>
                  <a:lnTo>
                    <a:pt x="89" y="50"/>
                  </a:lnTo>
                  <a:lnTo>
                    <a:pt x="89" y="48"/>
                  </a:lnTo>
                  <a:lnTo>
                    <a:pt x="89" y="45"/>
                  </a:lnTo>
                  <a:lnTo>
                    <a:pt x="90" y="45"/>
                  </a:lnTo>
                </a:path>
              </a:pathLst>
            </a:custGeom>
            <a:solidFill>
              <a:srgbClr val="9D9D9D"/>
            </a:solidFill>
            <a:ln w="12700" cap="rnd" cmpd="sng">
              <a:solidFill>
                <a:srgbClr val="9D9D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0" name="Freeform 122"/>
            <p:cNvSpPr>
              <a:spLocks/>
            </p:cNvSpPr>
            <p:nvPr/>
          </p:nvSpPr>
          <p:spPr bwMode="auto">
            <a:xfrm>
              <a:off x="1699" y="2052"/>
              <a:ext cx="68" cy="70"/>
            </a:xfrm>
            <a:custGeom>
              <a:avLst/>
              <a:gdLst>
                <a:gd name="T0" fmla="*/ 54 w 85"/>
                <a:gd name="T1" fmla="*/ 27 h 86"/>
                <a:gd name="T2" fmla="*/ 53 w 85"/>
                <a:gd name="T3" fmla="*/ 23 h 86"/>
                <a:gd name="T4" fmla="*/ 53 w 85"/>
                <a:gd name="T5" fmla="*/ 20 h 86"/>
                <a:gd name="T6" fmla="*/ 51 w 85"/>
                <a:gd name="T7" fmla="*/ 16 h 86"/>
                <a:gd name="T8" fmla="*/ 50 w 85"/>
                <a:gd name="T9" fmla="*/ 13 h 86"/>
                <a:gd name="T10" fmla="*/ 47 w 85"/>
                <a:gd name="T11" fmla="*/ 11 h 86"/>
                <a:gd name="T12" fmla="*/ 46 w 85"/>
                <a:gd name="T13" fmla="*/ 7 h 86"/>
                <a:gd name="T14" fmla="*/ 42 w 85"/>
                <a:gd name="T15" fmla="*/ 6 h 86"/>
                <a:gd name="T16" fmla="*/ 40 w 85"/>
                <a:gd name="T17" fmla="*/ 3 h 86"/>
                <a:gd name="T18" fmla="*/ 36 w 85"/>
                <a:gd name="T19" fmla="*/ 2 h 86"/>
                <a:gd name="T20" fmla="*/ 33 w 85"/>
                <a:gd name="T21" fmla="*/ 1 h 86"/>
                <a:gd name="T22" fmla="*/ 29 w 85"/>
                <a:gd name="T23" fmla="*/ 1 h 86"/>
                <a:gd name="T24" fmla="*/ 26 w 85"/>
                <a:gd name="T25" fmla="*/ 1 h 86"/>
                <a:gd name="T26" fmla="*/ 22 w 85"/>
                <a:gd name="T27" fmla="*/ 1 h 86"/>
                <a:gd name="T28" fmla="*/ 18 w 85"/>
                <a:gd name="T29" fmla="*/ 2 h 86"/>
                <a:gd name="T30" fmla="*/ 14 w 85"/>
                <a:gd name="T31" fmla="*/ 3 h 86"/>
                <a:gd name="T32" fmla="*/ 12 w 85"/>
                <a:gd name="T33" fmla="*/ 6 h 86"/>
                <a:gd name="T34" fmla="*/ 9 w 85"/>
                <a:gd name="T35" fmla="*/ 7 h 86"/>
                <a:gd name="T36" fmla="*/ 6 w 85"/>
                <a:gd name="T37" fmla="*/ 11 h 86"/>
                <a:gd name="T38" fmla="*/ 5 w 85"/>
                <a:gd name="T39" fmla="*/ 13 h 86"/>
                <a:gd name="T40" fmla="*/ 2 w 85"/>
                <a:gd name="T41" fmla="*/ 16 h 86"/>
                <a:gd name="T42" fmla="*/ 2 w 85"/>
                <a:gd name="T43" fmla="*/ 20 h 86"/>
                <a:gd name="T44" fmla="*/ 0 w 85"/>
                <a:gd name="T45" fmla="*/ 23 h 86"/>
                <a:gd name="T46" fmla="*/ 0 w 85"/>
                <a:gd name="T47" fmla="*/ 27 h 86"/>
                <a:gd name="T48" fmla="*/ 0 w 85"/>
                <a:gd name="T49" fmla="*/ 30 h 86"/>
                <a:gd name="T50" fmla="*/ 0 w 85"/>
                <a:gd name="T51" fmla="*/ 34 h 86"/>
                <a:gd name="T52" fmla="*/ 2 w 85"/>
                <a:gd name="T53" fmla="*/ 37 h 86"/>
                <a:gd name="T54" fmla="*/ 2 w 85"/>
                <a:gd name="T55" fmla="*/ 41 h 86"/>
                <a:gd name="T56" fmla="*/ 5 w 85"/>
                <a:gd name="T57" fmla="*/ 44 h 86"/>
                <a:gd name="T58" fmla="*/ 6 w 85"/>
                <a:gd name="T59" fmla="*/ 47 h 86"/>
                <a:gd name="T60" fmla="*/ 9 w 85"/>
                <a:gd name="T61" fmla="*/ 49 h 86"/>
                <a:gd name="T62" fmla="*/ 12 w 85"/>
                <a:gd name="T63" fmla="*/ 51 h 86"/>
                <a:gd name="T64" fmla="*/ 14 w 85"/>
                <a:gd name="T65" fmla="*/ 54 h 86"/>
                <a:gd name="T66" fmla="*/ 18 w 85"/>
                <a:gd name="T67" fmla="*/ 55 h 86"/>
                <a:gd name="T68" fmla="*/ 22 w 85"/>
                <a:gd name="T69" fmla="*/ 55 h 86"/>
                <a:gd name="T70" fmla="*/ 26 w 85"/>
                <a:gd name="T71" fmla="*/ 56 h 86"/>
                <a:gd name="T72" fmla="*/ 29 w 85"/>
                <a:gd name="T73" fmla="*/ 56 h 86"/>
                <a:gd name="T74" fmla="*/ 33 w 85"/>
                <a:gd name="T75" fmla="*/ 55 h 86"/>
                <a:gd name="T76" fmla="*/ 36 w 85"/>
                <a:gd name="T77" fmla="*/ 55 h 86"/>
                <a:gd name="T78" fmla="*/ 40 w 85"/>
                <a:gd name="T79" fmla="*/ 54 h 86"/>
                <a:gd name="T80" fmla="*/ 42 w 85"/>
                <a:gd name="T81" fmla="*/ 51 h 86"/>
                <a:gd name="T82" fmla="*/ 46 w 85"/>
                <a:gd name="T83" fmla="*/ 49 h 86"/>
                <a:gd name="T84" fmla="*/ 47 w 85"/>
                <a:gd name="T85" fmla="*/ 47 h 86"/>
                <a:gd name="T86" fmla="*/ 50 w 85"/>
                <a:gd name="T87" fmla="*/ 44 h 86"/>
                <a:gd name="T88" fmla="*/ 51 w 85"/>
                <a:gd name="T89" fmla="*/ 41 h 86"/>
                <a:gd name="T90" fmla="*/ 53 w 85"/>
                <a:gd name="T91" fmla="*/ 37 h 86"/>
                <a:gd name="T92" fmla="*/ 53 w 85"/>
                <a:gd name="T93" fmla="*/ 34 h 86"/>
                <a:gd name="T94" fmla="*/ 54 w 85"/>
                <a:gd name="T95" fmla="*/ 30 h 8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5"/>
                <a:gd name="T145" fmla="*/ 0 h 86"/>
                <a:gd name="T146" fmla="*/ 85 w 85"/>
                <a:gd name="T147" fmla="*/ 86 h 8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5" h="86">
                  <a:moveTo>
                    <a:pt x="84" y="43"/>
                  </a:moveTo>
                  <a:lnTo>
                    <a:pt x="84" y="40"/>
                  </a:lnTo>
                  <a:lnTo>
                    <a:pt x="84" y="38"/>
                  </a:lnTo>
                  <a:lnTo>
                    <a:pt x="83" y="35"/>
                  </a:lnTo>
                  <a:lnTo>
                    <a:pt x="83" y="32"/>
                  </a:lnTo>
                  <a:lnTo>
                    <a:pt x="83" y="29"/>
                  </a:lnTo>
                  <a:lnTo>
                    <a:pt x="82" y="27"/>
                  </a:lnTo>
                  <a:lnTo>
                    <a:pt x="80" y="25"/>
                  </a:lnTo>
                  <a:lnTo>
                    <a:pt x="79" y="22"/>
                  </a:lnTo>
                  <a:lnTo>
                    <a:pt x="78" y="20"/>
                  </a:lnTo>
                  <a:lnTo>
                    <a:pt x="75" y="18"/>
                  </a:lnTo>
                  <a:lnTo>
                    <a:pt x="74" y="16"/>
                  </a:lnTo>
                  <a:lnTo>
                    <a:pt x="73" y="13"/>
                  </a:lnTo>
                  <a:lnTo>
                    <a:pt x="71" y="11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3" y="7"/>
                  </a:lnTo>
                  <a:lnTo>
                    <a:pt x="62" y="5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3" y="3"/>
                  </a:lnTo>
                  <a:lnTo>
                    <a:pt x="51" y="1"/>
                  </a:lnTo>
                  <a:lnTo>
                    <a:pt x="48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36" y="1"/>
                  </a:lnTo>
                  <a:lnTo>
                    <a:pt x="34" y="1"/>
                  </a:lnTo>
                  <a:lnTo>
                    <a:pt x="31" y="3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3" y="5"/>
                  </a:lnTo>
                  <a:lnTo>
                    <a:pt x="20" y="7"/>
                  </a:lnTo>
                  <a:lnTo>
                    <a:pt x="19" y="9"/>
                  </a:lnTo>
                  <a:lnTo>
                    <a:pt x="16" y="9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0" y="16"/>
                  </a:lnTo>
                  <a:lnTo>
                    <a:pt x="9" y="18"/>
                  </a:lnTo>
                  <a:lnTo>
                    <a:pt x="7" y="20"/>
                  </a:lnTo>
                  <a:lnTo>
                    <a:pt x="6" y="22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1" y="32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1" y="54"/>
                  </a:lnTo>
                  <a:lnTo>
                    <a:pt x="2" y="56"/>
                  </a:lnTo>
                  <a:lnTo>
                    <a:pt x="3" y="59"/>
                  </a:lnTo>
                  <a:lnTo>
                    <a:pt x="4" y="62"/>
                  </a:lnTo>
                  <a:lnTo>
                    <a:pt x="6" y="63"/>
                  </a:lnTo>
                  <a:lnTo>
                    <a:pt x="7" y="66"/>
                  </a:lnTo>
                  <a:lnTo>
                    <a:pt x="9" y="68"/>
                  </a:lnTo>
                  <a:lnTo>
                    <a:pt x="10" y="71"/>
                  </a:lnTo>
                  <a:lnTo>
                    <a:pt x="12" y="72"/>
                  </a:lnTo>
                  <a:lnTo>
                    <a:pt x="14" y="74"/>
                  </a:lnTo>
                  <a:lnTo>
                    <a:pt x="16" y="76"/>
                  </a:lnTo>
                  <a:lnTo>
                    <a:pt x="19" y="78"/>
                  </a:lnTo>
                  <a:lnTo>
                    <a:pt x="20" y="80"/>
                  </a:lnTo>
                  <a:lnTo>
                    <a:pt x="23" y="81"/>
                  </a:lnTo>
                  <a:lnTo>
                    <a:pt x="26" y="81"/>
                  </a:lnTo>
                  <a:lnTo>
                    <a:pt x="29" y="82"/>
                  </a:lnTo>
                  <a:lnTo>
                    <a:pt x="31" y="83"/>
                  </a:lnTo>
                  <a:lnTo>
                    <a:pt x="34" y="84"/>
                  </a:lnTo>
                  <a:lnTo>
                    <a:pt x="36" y="85"/>
                  </a:lnTo>
                  <a:lnTo>
                    <a:pt x="40" y="85"/>
                  </a:lnTo>
                  <a:lnTo>
                    <a:pt x="42" y="85"/>
                  </a:lnTo>
                  <a:lnTo>
                    <a:pt x="45" y="85"/>
                  </a:lnTo>
                  <a:lnTo>
                    <a:pt x="48" y="85"/>
                  </a:lnTo>
                  <a:lnTo>
                    <a:pt x="51" y="84"/>
                  </a:lnTo>
                  <a:lnTo>
                    <a:pt x="53" y="83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62" y="81"/>
                  </a:lnTo>
                  <a:lnTo>
                    <a:pt x="63" y="80"/>
                  </a:lnTo>
                  <a:lnTo>
                    <a:pt x="66" y="78"/>
                  </a:lnTo>
                  <a:lnTo>
                    <a:pt x="68" y="76"/>
                  </a:lnTo>
                  <a:lnTo>
                    <a:pt x="71" y="74"/>
                  </a:lnTo>
                  <a:lnTo>
                    <a:pt x="73" y="72"/>
                  </a:lnTo>
                  <a:lnTo>
                    <a:pt x="74" y="71"/>
                  </a:lnTo>
                  <a:lnTo>
                    <a:pt x="75" y="68"/>
                  </a:lnTo>
                  <a:lnTo>
                    <a:pt x="78" y="66"/>
                  </a:lnTo>
                  <a:lnTo>
                    <a:pt x="79" y="63"/>
                  </a:lnTo>
                  <a:lnTo>
                    <a:pt x="80" y="62"/>
                  </a:lnTo>
                  <a:lnTo>
                    <a:pt x="82" y="59"/>
                  </a:lnTo>
                  <a:lnTo>
                    <a:pt x="83" y="56"/>
                  </a:lnTo>
                  <a:lnTo>
                    <a:pt x="83" y="54"/>
                  </a:lnTo>
                  <a:lnTo>
                    <a:pt x="83" y="51"/>
                  </a:lnTo>
                  <a:lnTo>
                    <a:pt x="84" y="48"/>
                  </a:lnTo>
                  <a:lnTo>
                    <a:pt x="84" y="45"/>
                  </a:lnTo>
                  <a:lnTo>
                    <a:pt x="84" y="43"/>
                  </a:lnTo>
                </a:path>
              </a:pathLst>
            </a:custGeom>
            <a:solidFill>
              <a:srgbClr val="A1A1A1"/>
            </a:solidFill>
            <a:ln w="12700" cap="rnd" cmpd="sng">
              <a:solidFill>
                <a:srgbClr val="A1A1A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1" name="Freeform 123"/>
            <p:cNvSpPr>
              <a:spLocks/>
            </p:cNvSpPr>
            <p:nvPr/>
          </p:nvSpPr>
          <p:spPr bwMode="auto">
            <a:xfrm>
              <a:off x="1703" y="2055"/>
              <a:ext cx="63" cy="64"/>
            </a:xfrm>
            <a:custGeom>
              <a:avLst/>
              <a:gdLst>
                <a:gd name="T0" fmla="*/ 49 w 79"/>
                <a:gd name="T1" fmla="*/ 24 h 79"/>
                <a:gd name="T2" fmla="*/ 49 w 79"/>
                <a:gd name="T3" fmla="*/ 21 h 79"/>
                <a:gd name="T4" fmla="*/ 49 w 79"/>
                <a:gd name="T5" fmla="*/ 18 h 79"/>
                <a:gd name="T6" fmla="*/ 47 w 79"/>
                <a:gd name="T7" fmla="*/ 15 h 79"/>
                <a:gd name="T8" fmla="*/ 45 w 79"/>
                <a:gd name="T9" fmla="*/ 11 h 79"/>
                <a:gd name="T10" fmla="*/ 44 w 79"/>
                <a:gd name="T11" fmla="*/ 9 h 79"/>
                <a:gd name="T12" fmla="*/ 42 w 79"/>
                <a:gd name="T13" fmla="*/ 6 h 79"/>
                <a:gd name="T14" fmla="*/ 39 w 79"/>
                <a:gd name="T15" fmla="*/ 5 h 79"/>
                <a:gd name="T16" fmla="*/ 36 w 79"/>
                <a:gd name="T17" fmla="*/ 3 h 79"/>
                <a:gd name="T18" fmla="*/ 33 w 79"/>
                <a:gd name="T19" fmla="*/ 2 h 79"/>
                <a:gd name="T20" fmla="*/ 30 w 79"/>
                <a:gd name="T21" fmla="*/ 1 h 79"/>
                <a:gd name="T22" fmla="*/ 26 w 79"/>
                <a:gd name="T23" fmla="*/ 0 h 79"/>
                <a:gd name="T24" fmla="*/ 23 w 79"/>
                <a:gd name="T25" fmla="*/ 0 h 79"/>
                <a:gd name="T26" fmla="*/ 20 w 79"/>
                <a:gd name="T27" fmla="*/ 1 h 79"/>
                <a:gd name="T28" fmla="*/ 17 w 79"/>
                <a:gd name="T29" fmla="*/ 2 h 79"/>
                <a:gd name="T30" fmla="*/ 14 w 79"/>
                <a:gd name="T31" fmla="*/ 3 h 79"/>
                <a:gd name="T32" fmla="*/ 11 w 79"/>
                <a:gd name="T33" fmla="*/ 5 h 79"/>
                <a:gd name="T34" fmla="*/ 8 w 79"/>
                <a:gd name="T35" fmla="*/ 6 h 79"/>
                <a:gd name="T36" fmla="*/ 6 w 79"/>
                <a:gd name="T37" fmla="*/ 9 h 79"/>
                <a:gd name="T38" fmla="*/ 3 w 79"/>
                <a:gd name="T39" fmla="*/ 11 h 79"/>
                <a:gd name="T40" fmla="*/ 2 w 79"/>
                <a:gd name="T41" fmla="*/ 15 h 79"/>
                <a:gd name="T42" fmla="*/ 1 w 79"/>
                <a:gd name="T43" fmla="*/ 18 h 79"/>
                <a:gd name="T44" fmla="*/ 0 w 79"/>
                <a:gd name="T45" fmla="*/ 21 h 79"/>
                <a:gd name="T46" fmla="*/ 0 w 79"/>
                <a:gd name="T47" fmla="*/ 24 h 79"/>
                <a:gd name="T48" fmla="*/ 0 w 79"/>
                <a:gd name="T49" fmla="*/ 28 h 79"/>
                <a:gd name="T50" fmla="*/ 0 w 79"/>
                <a:gd name="T51" fmla="*/ 31 h 79"/>
                <a:gd name="T52" fmla="*/ 1 w 79"/>
                <a:gd name="T53" fmla="*/ 33 h 79"/>
                <a:gd name="T54" fmla="*/ 2 w 79"/>
                <a:gd name="T55" fmla="*/ 37 h 79"/>
                <a:gd name="T56" fmla="*/ 3 w 79"/>
                <a:gd name="T57" fmla="*/ 40 h 79"/>
                <a:gd name="T58" fmla="*/ 6 w 79"/>
                <a:gd name="T59" fmla="*/ 43 h 79"/>
                <a:gd name="T60" fmla="*/ 8 w 79"/>
                <a:gd name="T61" fmla="*/ 45 h 79"/>
                <a:gd name="T62" fmla="*/ 11 w 79"/>
                <a:gd name="T63" fmla="*/ 47 h 79"/>
                <a:gd name="T64" fmla="*/ 14 w 79"/>
                <a:gd name="T65" fmla="*/ 49 h 79"/>
                <a:gd name="T66" fmla="*/ 17 w 79"/>
                <a:gd name="T67" fmla="*/ 50 h 79"/>
                <a:gd name="T68" fmla="*/ 20 w 79"/>
                <a:gd name="T69" fmla="*/ 50 h 79"/>
                <a:gd name="T70" fmla="*/ 23 w 79"/>
                <a:gd name="T71" fmla="*/ 51 h 79"/>
                <a:gd name="T72" fmla="*/ 26 w 79"/>
                <a:gd name="T73" fmla="*/ 51 h 79"/>
                <a:gd name="T74" fmla="*/ 30 w 79"/>
                <a:gd name="T75" fmla="*/ 50 h 79"/>
                <a:gd name="T76" fmla="*/ 33 w 79"/>
                <a:gd name="T77" fmla="*/ 50 h 79"/>
                <a:gd name="T78" fmla="*/ 36 w 79"/>
                <a:gd name="T79" fmla="*/ 49 h 79"/>
                <a:gd name="T80" fmla="*/ 39 w 79"/>
                <a:gd name="T81" fmla="*/ 47 h 79"/>
                <a:gd name="T82" fmla="*/ 42 w 79"/>
                <a:gd name="T83" fmla="*/ 45 h 79"/>
                <a:gd name="T84" fmla="*/ 44 w 79"/>
                <a:gd name="T85" fmla="*/ 43 h 79"/>
                <a:gd name="T86" fmla="*/ 45 w 79"/>
                <a:gd name="T87" fmla="*/ 40 h 79"/>
                <a:gd name="T88" fmla="*/ 47 w 79"/>
                <a:gd name="T89" fmla="*/ 37 h 79"/>
                <a:gd name="T90" fmla="*/ 49 w 79"/>
                <a:gd name="T91" fmla="*/ 33 h 79"/>
                <a:gd name="T92" fmla="*/ 49 w 79"/>
                <a:gd name="T93" fmla="*/ 31 h 79"/>
                <a:gd name="T94" fmla="*/ 49 w 79"/>
                <a:gd name="T95" fmla="*/ 28 h 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"/>
                <a:gd name="T145" fmla="*/ 0 h 79"/>
                <a:gd name="T146" fmla="*/ 79 w 79"/>
                <a:gd name="T147" fmla="*/ 79 h 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" h="79">
                  <a:moveTo>
                    <a:pt x="78" y="39"/>
                  </a:moveTo>
                  <a:lnTo>
                    <a:pt x="78" y="37"/>
                  </a:lnTo>
                  <a:lnTo>
                    <a:pt x="78" y="34"/>
                  </a:lnTo>
                  <a:lnTo>
                    <a:pt x="78" y="32"/>
                  </a:lnTo>
                  <a:lnTo>
                    <a:pt x="78" y="30"/>
                  </a:lnTo>
                  <a:lnTo>
                    <a:pt x="77" y="27"/>
                  </a:lnTo>
                  <a:lnTo>
                    <a:pt x="76" y="24"/>
                  </a:lnTo>
                  <a:lnTo>
                    <a:pt x="74" y="22"/>
                  </a:lnTo>
                  <a:lnTo>
                    <a:pt x="74" y="20"/>
                  </a:lnTo>
                  <a:lnTo>
                    <a:pt x="72" y="17"/>
                  </a:lnTo>
                  <a:lnTo>
                    <a:pt x="70" y="16"/>
                  </a:lnTo>
                  <a:lnTo>
                    <a:pt x="69" y="14"/>
                  </a:lnTo>
                  <a:lnTo>
                    <a:pt x="67" y="12"/>
                  </a:lnTo>
                  <a:lnTo>
                    <a:pt x="66" y="10"/>
                  </a:lnTo>
                  <a:lnTo>
                    <a:pt x="63" y="9"/>
                  </a:lnTo>
                  <a:lnTo>
                    <a:pt x="61" y="7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4" y="4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7" y="1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8" y="2"/>
                  </a:lnTo>
                  <a:lnTo>
                    <a:pt x="26" y="3"/>
                  </a:lnTo>
                  <a:lnTo>
                    <a:pt x="24" y="4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5" y="20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5" y="59"/>
                  </a:lnTo>
                  <a:lnTo>
                    <a:pt x="5" y="61"/>
                  </a:lnTo>
                  <a:lnTo>
                    <a:pt x="7" y="64"/>
                  </a:lnTo>
                  <a:lnTo>
                    <a:pt x="9" y="65"/>
                  </a:lnTo>
                  <a:lnTo>
                    <a:pt x="11" y="68"/>
                  </a:lnTo>
                  <a:lnTo>
                    <a:pt x="13" y="68"/>
                  </a:lnTo>
                  <a:lnTo>
                    <a:pt x="15" y="70"/>
                  </a:lnTo>
                  <a:lnTo>
                    <a:pt x="17" y="72"/>
                  </a:lnTo>
                  <a:lnTo>
                    <a:pt x="19" y="73"/>
                  </a:lnTo>
                  <a:lnTo>
                    <a:pt x="22" y="75"/>
                  </a:lnTo>
                  <a:lnTo>
                    <a:pt x="24" y="76"/>
                  </a:lnTo>
                  <a:lnTo>
                    <a:pt x="26" y="77"/>
                  </a:lnTo>
                  <a:lnTo>
                    <a:pt x="28" y="77"/>
                  </a:lnTo>
                  <a:lnTo>
                    <a:pt x="31" y="77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9" y="78"/>
                  </a:lnTo>
                  <a:lnTo>
                    <a:pt x="41" y="78"/>
                  </a:lnTo>
                  <a:lnTo>
                    <a:pt x="44" y="78"/>
                  </a:lnTo>
                  <a:lnTo>
                    <a:pt x="47" y="77"/>
                  </a:lnTo>
                  <a:lnTo>
                    <a:pt x="49" y="77"/>
                  </a:lnTo>
                  <a:lnTo>
                    <a:pt x="52" y="77"/>
                  </a:lnTo>
                  <a:lnTo>
                    <a:pt x="54" y="76"/>
                  </a:lnTo>
                  <a:lnTo>
                    <a:pt x="57" y="75"/>
                  </a:lnTo>
                  <a:lnTo>
                    <a:pt x="58" y="73"/>
                  </a:lnTo>
                  <a:lnTo>
                    <a:pt x="61" y="72"/>
                  </a:lnTo>
                  <a:lnTo>
                    <a:pt x="63" y="70"/>
                  </a:lnTo>
                  <a:lnTo>
                    <a:pt x="66" y="68"/>
                  </a:lnTo>
                  <a:lnTo>
                    <a:pt x="67" y="68"/>
                  </a:lnTo>
                  <a:lnTo>
                    <a:pt x="69" y="65"/>
                  </a:lnTo>
                  <a:lnTo>
                    <a:pt x="70" y="64"/>
                  </a:lnTo>
                  <a:lnTo>
                    <a:pt x="72" y="61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7" y="51"/>
                  </a:lnTo>
                  <a:lnTo>
                    <a:pt x="78" y="50"/>
                  </a:lnTo>
                  <a:lnTo>
                    <a:pt x="78" y="47"/>
                  </a:lnTo>
                  <a:lnTo>
                    <a:pt x="78" y="44"/>
                  </a:lnTo>
                  <a:lnTo>
                    <a:pt x="78" y="42"/>
                  </a:lnTo>
                  <a:lnTo>
                    <a:pt x="78" y="39"/>
                  </a:lnTo>
                </a:path>
              </a:pathLst>
            </a:custGeom>
            <a:solidFill>
              <a:srgbClr val="A5A5A5"/>
            </a:solidFill>
            <a:ln w="12700" cap="rnd" cmpd="sng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2" name="Freeform 124"/>
            <p:cNvSpPr>
              <a:spLocks/>
            </p:cNvSpPr>
            <p:nvPr/>
          </p:nvSpPr>
          <p:spPr bwMode="auto">
            <a:xfrm>
              <a:off x="1707" y="2059"/>
              <a:ext cx="59" cy="59"/>
            </a:xfrm>
            <a:custGeom>
              <a:avLst/>
              <a:gdLst>
                <a:gd name="T0" fmla="*/ 46 w 74"/>
                <a:gd name="T1" fmla="*/ 22 h 73"/>
                <a:gd name="T2" fmla="*/ 46 w 74"/>
                <a:gd name="T3" fmla="*/ 19 h 73"/>
                <a:gd name="T4" fmla="*/ 45 w 74"/>
                <a:gd name="T5" fmla="*/ 16 h 73"/>
                <a:gd name="T6" fmla="*/ 44 w 74"/>
                <a:gd name="T7" fmla="*/ 13 h 73"/>
                <a:gd name="T8" fmla="*/ 42 w 74"/>
                <a:gd name="T9" fmla="*/ 11 h 73"/>
                <a:gd name="T10" fmla="*/ 40 w 74"/>
                <a:gd name="T11" fmla="*/ 8 h 73"/>
                <a:gd name="T12" fmla="*/ 39 w 74"/>
                <a:gd name="T13" fmla="*/ 5 h 73"/>
                <a:gd name="T14" fmla="*/ 36 w 74"/>
                <a:gd name="T15" fmla="*/ 3 h 73"/>
                <a:gd name="T16" fmla="*/ 33 w 74"/>
                <a:gd name="T17" fmla="*/ 2 h 73"/>
                <a:gd name="T18" fmla="*/ 30 w 74"/>
                <a:gd name="T19" fmla="*/ 1 h 73"/>
                <a:gd name="T20" fmla="*/ 27 w 74"/>
                <a:gd name="T21" fmla="*/ 0 h 73"/>
                <a:gd name="T22" fmla="*/ 24 w 74"/>
                <a:gd name="T23" fmla="*/ 0 h 73"/>
                <a:gd name="T24" fmla="*/ 21 w 74"/>
                <a:gd name="T25" fmla="*/ 0 h 73"/>
                <a:gd name="T26" fmla="*/ 18 w 74"/>
                <a:gd name="T27" fmla="*/ 0 h 73"/>
                <a:gd name="T28" fmla="*/ 15 w 74"/>
                <a:gd name="T29" fmla="*/ 1 h 73"/>
                <a:gd name="T30" fmla="*/ 13 w 74"/>
                <a:gd name="T31" fmla="*/ 2 h 73"/>
                <a:gd name="T32" fmla="*/ 10 w 74"/>
                <a:gd name="T33" fmla="*/ 3 h 73"/>
                <a:gd name="T34" fmla="*/ 7 w 74"/>
                <a:gd name="T35" fmla="*/ 5 h 73"/>
                <a:gd name="T36" fmla="*/ 5 w 74"/>
                <a:gd name="T37" fmla="*/ 8 h 73"/>
                <a:gd name="T38" fmla="*/ 3 w 74"/>
                <a:gd name="T39" fmla="*/ 11 h 73"/>
                <a:gd name="T40" fmla="*/ 2 w 74"/>
                <a:gd name="T41" fmla="*/ 13 h 73"/>
                <a:gd name="T42" fmla="*/ 0 w 74"/>
                <a:gd name="T43" fmla="*/ 16 h 73"/>
                <a:gd name="T44" fmla="*/ 0 w 74"/>
                <a:gd name="T45" fmla="*/ 19 h 73"/>
                <a:gd name="T46" fmla="*/ 0 w 74"/>
                <a:gd name="T47" fmla="*/ 22 h 73"/>
                <a:gd name="T48" fmla="*/ 0 w 74"/>
                <a:gd name="T49" fmla="*/ 24 h 73"/>
                <a:gd name="T50" fmla="*/ 0 w 74"/>
                <a:gd name="T51" fmla="*/ 28 h 73"/>
                <a:gd name="T52" fmla="*/ 0 w 74"/>
                <a:gd name="T53" fmla="*/ 31 h 73"/>
                <a:gd name="T54" fmla="*/ 2 w 74"/>
                <a:gd name="T55" fmla="*/ 34 h 73"/>
                <a:gd name="T56" fmla="*/ 3 w 74"/>
                <a:gd name="T57" fmla="*/ 36 h 73"/>
                <a:gd name="T58" fmla="*/ 5 w 74"/>
                <a:gd name="T59" fmla="*/ 39 h 73"/>
                <a:gd name="T60" fmla="*/ 7 w 74"/>
                <a:gd name="T61" fmla="*/ 41 h 73"/>
                <a:gd name="T62" fmla="*/ 10 w 74"/>
                <a:gd name="T63" fmla="*/ 43 h 73"/>
                <a:gd name="T64" fmla="*/ 13 w 74"/>
                <a:gd name="T65" fmla="*/ 44 h 73"/>
                <a:gd name="T66" fmla="*/ 15 w 74"/>
                <a:gd name="T67" fmla="*/ 46 h 73"/>
                <a:gd name="T68" fmla="*/ 18 w 74"/>
                <a:gd name="T69" fmla="*/ 47 h 73"/>
                <a:gd name="T70" fmla="*/ 21 w 74"/>
                <a:gd name="T71" fmla="*/ 47 h 73"/>
                <a:gd name="T72" fmla="*/ 24 w 74"/>
                <a:gd name="T73" fmla="*/ 47 h 73"/>
                <a:gd name="T74" fmla="*/ 27 w 74"/>
                <a:gd name="T75" fmla="*/ 47 h 73"/>
                <a:gd name="T76" fmla="*/ 30 w 74"/>
                <a:gd name="T77" fmla="*/ 46 h 73"/>
                <a:gd name="T78" fmla="*/ 33 w 74"/>
                <a:gd name="T79" fmla="*/ 44 h 73"/>
                <a:gd name="T80" fmla="*/ 36 w 74"/>
                <a:gd name="T81" fmla="*/ 43 h 73"/>
                <a:gd name="T82" fmla="*/ 39 w 74"/>
                <a:gd name="T83" fmla="*/ 41 h 73"/>
                <a:gd name="T84" fmla="*/ 40 w 74"/>
                <a:gd name="T85" fmla="*/ 39 h 73"/>
                <a:gd name="T86" fmla="*/ 42 w 74"/>
                <a:gd name="T87" fmla="*/ 36 h 73"/>
                <a:gd name="T88" fmla="*/ 44 w 74"/>
                <a:gd name="T89" fmla="*/ 34 h 73"/>
                <a:gd name="T90" fmla="*/ 45 w 74"/>
                <a:gd name="T91" fmla="*/ 31 h 73"/>
                <a:gd name="T92" fmla="*/ 46 w 74"/>
                <a:gd name="T93" fmla="*/ 28 h 73"/>
                <a:gd name="T94" fmla="*/ 46 w 74"/>
                <a:gd name="T95" fmla="*/ 24 h 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4"/>
                <a:gd name="T145" fmla="*/ 0 h 73"/>
                <a:gd name="T146" fmla="*/ 74 w 74"/>
                <a:gd name="T147" fmla="*/ 73 h 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4" h="73">
                  <a:moveTo>
                    <a:pt x="73" y="36"/>
                  </a:moveTo>
                  <a:lnTo>
                    <a:pt x="73" y="34"/>
                  </a:lnTo>
                  <a:lnTo>
                    <a:pt x="73" y="31"/>
                  </a:lnTo>
                  <a:lnTo>
                    <a:pt x="73" y="29"/>
                  </a:lnTo>
                  <a:lnTo>
                    <a:pt x="72" y="27"/>
                  </a:lnTo>
                  <a:lnTo>
                    <a:pt x="71" y="25"/>
                  </a:lnTo>
                  <a:lnTo>
                    <a:pt x="70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6" y="16"/>
                  </a:lnTo>
                  <a:lnTo>
                    <a:pt x="65" y="13"/>
                  </a:lnTo>
                  <a:lnTo>
                    <a:pt x="63" y="12"/>
                  </a:lnTo>
                  <a:lnTo>
                    <a:pt x="62" y="10"/>
                  </a:lnTo>
                  <a:lnTo>
                    <a:pt x="61" y="8"/>
                  </a:lnTo>
                  <a:lnTo>
                    <a:pt x="58" y="7"/>
                  </a:lnTo>
                  <a:lnTo>
                    <a:pt x="56" y="5"/>
                  </a:lnTo>
                  <a:lnTo>
                    <a:pt x="54" y="4"/>
                  </a:lnTo>
                  <a:lnTo>
                    <a:pt x="52" y="3"/>
                  </a:lnTo>
                  <a:lnTo>
                    <a:pt x="50" y="2"/>
                  </a:lnTo>
                  <a:lnTo>
                    <a:pt x="48" y="1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2" y="2"/>
                  </a:lnTo>
                  <a:lnTo>
                    <a:pt x="20" y="3"/>
                  </a:lnTo>
                  <a:lnTo>
                    <a:pt x="18" y="4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5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1" y="50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5" y="56"/>
                  </a:lnTo>
                  <a:lnTo>
                    <a:pt x="7" y="58"/>
                  </a:lnTo>
                  <a:lnTo>
                    <a:pt x="8" y="60"/>
                  </a:lnTo>
                  <a:lnTo>
                    <a:pt x="10" y="62"/>
                  </a:lnTo>
                  <a:lnTo>
                    <a:pt x="11" y="63"/>
                  </a:lnTo>
                  <a:lnTo>
                    <a:pt x="13" y="64"/>
                  </a:lnTo>
                  <a:lnTo>
                    <a:pt x="15" y="66"/>
                  </a:lnTo>
                  <a:lnTo>
                    <a:pt x="18" y="67"/>
                  </a:lnTo>
                  <a:lnTo>
                    <a:pt x="20" y="68"/>
                  </a:lnTo>
                  <a:lnTo>
                    <a:pt x="22" y="70"/>
                  </a:lnTo>
                  <a:lnTo>
                    <a:pt x="24" y="71"/>
                  </a:lnTo>
                  <a:lnTo>
                    <a:pt x="26" y="72"/>
                  </a:lnTo>
                  <a:lnTo>
                    <a:pt x="29" y="72"/>
                  </a:lnTo>
                  <a:lnTo>
                    <a:pt x="31" y="72"/>
                  </a:lnTo>
                  <a:lnTo>
                    <a:pt x="33" y="72"/>
                  </a:lnTo>
                  <a:lnTo>
                    <a:pt x="36" y="72"/>
                  </a:lnTo>
                  <a:lnTo>
                    <a:pt x="38" y="72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8" y="71"/>
                  </a:lnTo>
                  <a:lnTo>
                    <a:pt x="50" y="70"/>
                  </a:lnTo>
                  <a:lnTo>
                    <a:pt x="52" y="68"/>
                  </a:lnTo>
                  <a:lnTo>
                    <a:pt x="54" y="67"/>
                  </a:lnTo>
                  <a:lnTo>
                    <a:pt x="56" y="66"/>
                  </a:lnTo>
                  <a:lnTo>
                    <a:pt x="58" y="64"/>
                  </a:lnTo>
                  <a:lnTo>
                    <a:pt x="61" y="63"/>
                  </a:lnTo>
                  <a:lnTo>
                    <a:pt x="62" y="62"/>
                  </a:lnTo>
                  <a:lnTo>
                    <a:pt x="63" y="60"/>
                  </a:lnTo>
                  <a:lnTo>
                    <a:pt x="65" y="58"/>
                  </a:lnTo>
                  <a:lnTo>
                    <a:pt x="66" y="56"/>
                  </a:lnTo>
                  <a:lnTo>
                    <a:pt x="68" y="54"/>
                  </a:lnTo>
                  <a:lnTo>
                    <a:pt x="69" y="52"/>
                  </a:lnTo>
                  <a:lnTo>
                    <a:pt x="70" y="50"/>
                  </a:lnTo>
                  <a:lnTo>
                    <a:pt x="71" y="47"/>
                  </a:lnTo>
                  <a:lnTo>
                    <a:pt x="72" y="45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7"/>
                  </a:lnTo>
                  <a:lnTo>
                    <a:pt x="73" y="36"/>
                  </a:lnTo>
                </a:path>
              </a:pathLst>
            </a:custGeom>
            <a:solidFill>
              <a:srgbClr val="A9A9A9"/>
            </a:solidFill>
            <a:ln w="12700" cap="rnd" cmpd="sng">
              <a:solidFill>
                <a:srgbClr val="A9A9A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3" name="Freeform 125"/>
            <p:cNvSpPr>
              <a:spLocks/>
            </p:cNvSpPr>
            <p:nvPr/>
          </p:nvSpPr>
          <p:spPr bwMode="auto">
            <a:xfrm>
              <a:off x="1710" y="2061"/>
              <a:ext cx="55" cy="56"/>
            </a:xfrm>
            <a:custGeom>
              <a:avLst/>
              <a:gdLst>
                <a:gd name="T0" fmla="*/ 43 w 69"/>
                <a:gd name="T1" fmla="*/ 21 h 69"/>
                <a:gd name="T2" fmla="*/ 42 w 69"/>
                <a:gd name="T3" fmla="*/ 18 h 69"/>
                <a:gd name="T4" fmla="*/ 42 w 69"/>
                <a:gd name="T5" fmla="*/ 15 h 69"/>
                <a:gd name="T6" fmla="*/ 41 w 69"/>
                <a:gd name="T7" fmla="*/ 12 h 69"/>
                <a:gd name="T8" fmla="*/ 39 w 69"/>
                <a:gd name="T9" fmla="*/ 11 h 69"/>
                <a:gd name="T10" fmla="*/ 38 w 69"/>
                <a:gd name="T11" fmla="*/ 8 h 69"/>
                <a:gd name="T12" fmla="*/ 36 w 69"/>
                <a:gd name="T13" fmla="*/ 6 h 69"/>
                <a:gd name="T14" fmla="*/ 33 w 69"/>
                <a:gd name="T15" fmla="*/ 4 h 69"/>
                <a:gd name="T16" fmla="*/ 31 w 69"/>
                <a:gd name="T17" fmla="*/ 2 h 69"/>
                <a:gd name="T18" fmla="*/ 29 w 69"/>
                <a:gd name="T19" fmla="*/ 2 h 69"/>
                <a:gd name="T20" fmla="*/ 26 w 69"/>
                <a:gd name="T21" fmla="*/ 1 h 69"/>
                <a:gd name="T22" fmla="*/ 23 w 69"/>
                <a:gd name="T23" fmla="*/ 1 h 69"/>
                <a:gd name="T24" fmla="*/ 21 w 69"/>
                <a:gd name="T25" fmla="*/ 1 h 69"/>
                <a:gd name="T26" fmla="*/ 18 w 69"/>
                <a:gd name="T27" fmla="*/ 1 h 69"/>
                <a:gd name="T28" fmla="*/ 14 w 69"/>
                <a:gd name="T29" fmla="*/ 2 h 69"/>
                <a:gd name="T30" fmla="*/ 12 w 69"/>
                <a:gd name="T31" fmla="*/ 2 h 69"/>
                <a:gd name="T32" fmla="*/ 10 w 69"/>
                <a:gd name="T33" fmla="*/ 4 h 69"/>
                <a:gd name="T34" fmla="*/ 7 w 69"/>
                <a:gd name="T35" fmla="*/ 6 h 69"/>
                <a:gd name="T36" fmla="*/ 5 w 69"/>
                <a:gd name="T37" fmla="*/ 8 h 69"/>
                <a:gd name="T38" fmla="*/ 4 w 69"/>
                <a:gd name="T39" fmla="*/ 11 h 69"/>
                <a:gd name="T40" fmla="*/ 2 w 69"/>
                <a:gd name="T41" fmla="*/ 12 h 69"/>
                <a:gd name="T42" fmla="*/ 2 w 69"/>
                <a:gd name="T43" fmla="*/ 15 h 69"/>
                <a:gd name="T44" fmla="*/ 0 w 69"/>
                <a:gd name="T45" fmla="*/ 18 h 69"/>
                <a:gd name="T46" fmla="*/ 0 w 69"/>
                <a:gd name="T47" fmla="*/ 21 h 69"/>
                <a:gd name="T48" fmla="*/ 0 w 69"/>
                <a:gd name="T49" fmla="*/ 24 h 69"/>
                <a:gd name="T50" fmla="*/ 0 w 69"/>
                <a:gd name="T51" fmla="*/ 27 h 69"/>
                <a:gd name="T52" fmla="*/ 2 w 69"/>
                <a:gd name="T53" fmla="*/ 29 h 69"/>
                <a:gd name="T54" fmla="*/ 2 w 69"/>
                <a:gd name="T55" fmla="*/ 32 h 69"/>
                <a:gd name="T56" fmla="*/ 4 w 69"/>
                <a:gd name="T57" fmla="*/ 34 h 69"/>
                <a:gd name="T58" fmla="*/ 5 w 69"/>
                <a:gd name="T59" fmla="*/ 37 h 69"/>
                <a:gd name="T60" fmla="*/ 7 w 69"/>
                <a:gd name="T61" fmla="*/ 40 h 69"/>
                <a:gd name="T62" fmla="*/ 10 w 69"/>
                <a:gd name="T63" fmla="*/ 41 h 69"/>
                <a:gd name="T64" fmla="*/ 12 w 69"/>
                <a:gd name="T65" fmla="*/ 43 h 69"/>
                <a:gd name="T66" fmla="*/ 14 w 69"/>
                <a:gd name="T67" fmla="*/ 44 h 69"/>
                <a:gd name="T68" fmla="*/ 18 w 69"/>
                <a:gd name="T69" fmla="*/ 45 h 69"/>
                <a:gd name="T70" fmla="*/ 21 w 69"/>
                <a:gd name="T71" fmla="*/ 45 h 69"/>
                <a:gd name="T72" fmla="*/ 23 w 69"/>
                <a:gd name="T73" fmla="*/ 45 h 69"/>
                <a:gd name="T74" fmla="*/ 26 w 69"/>
                <a:gd name="T75" fmla="*/ 45 h 69"/>
                <a:gd name="T76" fmla="*/ 29 w 69"/>
                <a:gd name="T77" fmla="*/ 44 h 69"/>
                <a:gd name="T78" fmla="*/ 31 w 69"/>
                <a:gd name="T79" fmla="*/ 43 h 69"/>
                <a:gd name="T80" fmla="*/ 33 w 69"/>
                <a:gd name="T81" fmla="*/ 41 h 69"/>
                <a:gd name="T82" fmla="*/ 36 w 69"/>
                <a:gd name="T83" fmla="*/ 40 h 69"/>
                <a:gd name="T84" fmla="*/ 38 w 69"/>
                <a:gd name="T85" fmla="*/ 37 h 69"/>
                <a:gd name="T86" fmla="*/ 39 w 69"/>
                <a:gd name="T87" fmla="*/ 34 h 69"/>
                <a:gd name="T88" fmla="*/ 41 w 69"/>
                <a:gd name="T89" fmla="*/ 32 h 69"/>
                <a:gd name="T90" fmla="*/ 42 w 69"/>
                <a:gd name="T91" fmla="*/ 29 h 69"/>
                <a:gd name="T92" fmla="*/ 42 w 69"/>
                <a:gd name="T93" fmla="*/ 27 h 69"/>
                <a:gd name="T94" fmla="*/ 43 w 69"/>
                <a:gd name="T95" fmla="*/ 24 h 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"/>
                <a:gd name="T145" fmla="*/ 0 h 69"/>
                <a:gd name="T146" fmla="*/ 69 w 69"/>
                <a:gd name="T147" fmla="*/ 69 h 6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" h="69">
                  <a:moveTo>
                    <a:pt x="68" y="34"/>
                  </a:moveTo>
                  <a:lnTo>
                    <a:pt x="68" y="32"/>
                  </a:lnTo>
                  <a:lnTo>
                    <a:pt x="68" y="30"/>
                  </a:lnTo>
                  <a:lnTo>
                    <a:pt x="67" y="27"/>
                  </a:lnTo>
                  <a:lnTo>
                    <a:pt x="66" y="25"/>
                  </a:lnTo>
                  <a:lnTo>
                    <a:pt x="66" y="24"/>
                  </a:lnTo>
                  <a:lnTo>
                    <a:pt x="66" y="22"/>
                  </a:lnTo>
                  <a:lnTo>
                    <a:pt x="64" y="19"/>
                  </a:lnTo>
                  <a:lnTo>
                    <a:pt x="63" y="17"/>
                  </a:lnTo>
                  <a:lnTo>
                    <a:pt x="62" y="16"/>
                  </a:lnTo>
                  <a:lnTo>
                    <a:pt x="61" y="14"/>
                  </a:lnTo>
                  <a:lnTo>
                    <a:pt x="60" y="12"/>
                  </a:lnTo>
                  <a:lnTo>
                    <a:pt x="58" y="10"/>
                  </a:lnTo>
                  <a:lnTo>
                    <a:pt x="57" y="9"/>
                  </a:lnTo>
                  <a:lnTo>
                    <a:pt x="54" y="7"/>
                  </a:lnTo>
                  <a:lnTo>
                    <a:pt x="53" y="6"/>
                  </a:lnTo>
                  <a:lnTo>
                    <a:pt x="50" y="6"/>
                  </a:lnTo>
                  <a:lnTo>
                    <a:pt x="49" y="4"/>
                  </a:lnTo>
                  <a:lnTo>
                    <a:pt x="47" y="3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0" y="3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6" y="16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2" y="47"/>
                  </a:lnTo>
                  <a:lnTo>
                    <a:pt x="3" y="49"/>
                  </a:lnTo>
                  <a:lnTo>
                    <a:pt x="4" y="52"/>
                  </a:lnTo>
                  <a:lnTo>
                    <a:pt x="6" y="52"/>
                  </a:lnTo>
                  <a:lnTo>
                    <a:pt x="7" y="55"/>
                  </a:lnTo>
                  <a:lnTo>
                    <a:pt x="8" y="57"/>
                  </a:lnTo>
                  <a:lnTo>
                    <a:pt x="10" y="58"/>
                  </a:lnTo>
                  <a:lnTo>
                    <a:pt x="11" y="60"/>
                  </a:lnTo>
                  <a:lnTo>
                    <a:pt x="13" y="61"/>
                  </a:lnTo>
                  <a:lnTo>
                    <a:pt x="15" y="62"/>
                  </a:lnTo>
                  <a:lnTo>
                    <a:pt x="17" y="63"/>
                  </a:lnTo>
                  <a:lnTo>
                    <a:pt x="19" y="65"/>
                  </a:lnTo>
                  <a:lnTo>
                    <a:pt x="20" y="65"/>
                  </a:lnTo>
                  <a:lnTo>
                    <a:pt x="23" y="66"/>
                  </a:lnTo>
                  <a:lnTo>
                    <a:pt x="25" y="67"/>
                  </a:lnTo>
                  <a:lnTo>
                    <a:pt x="28" y="68"/>
                  </a:lnTo>
                  <a:lnTo>
                    <a:pt x="29" y="68"/>
                  </a:lnTo>
                  <a:lnTo>
                    <a:pt x="32" y="68"/>
                  </a:lnTo>
                  <a:lnTo>
                    <a:pt x="34" y="68"/>
                  </a:lnTo>
                  <a:lnTo>
                    <a:pt x="36" y="68"/>
                  </a:lnTo>
                  <a:lnTo>
                    <a:pt x="39" y="68"/>
                  </a:lnTo>
                  <a:lnTo>
                    <a:pt x="40" y="68"/>
                  </a:lnTo>
                  <a:lnTo>
                    <a:pt x="42" y="67"/>
                  </a:lnTo>
                  <a:lnTo>
                    <a:pt x="45" y="66"/>
                  </a:lnTo>
                  <a:lnTo>
                    <a:pt x="47" y="65"/>
                  </a:lnTo>
                  <a:lnTo>
                    <a:pt x="49" y="65"/>
                  </a:lnTo>
                  <a:lnTo>
                    <a:pt x="50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7" y="60"/>
                  </a:lnTo>
                  <a:lnTo>
                    <a:pt x="58" y="58"/>
                  </a:lnTo>
                  <a:lnTo>
                    <a:pt x="60" y="57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3" y="52"/>
                  </a:lnTo>
                  <a:lnTo>
                    <a:pt x="64" y="49"/>
                  </a:lnTo>
                  <a:lnTo>
                    <a:pt x="66" y="47"/>
                  </a:lnTo>
                  <a:lnTo>
                    <a:pt x="66" y="44"/>
                  </a:lnTo>
                  <a:lnTo>
                    <a:pt x="66" y="43"/>
                  </a:lnTo>
                  <a:lnTo>
                    <a:pt x="67" y="41"/>
                  </a:lnTo>
                  <a:lnTo>
                    <a:pt x="68" y="39"/>
                  </a:lnTo>
                  <a:lnTo>
                    <a:pt x="68" y="36"/>
                  </a:lnTo>
                  <a:lnTo>
                    <a:pt x="68" y="34"/>
                  </a:lnTo>
                </a:path>
              </a:pathLst>
            </a:custGeom>
            <a:solidFill>
              <a:srgbClr val="ADADAD"/>
            </a:solidFill>
            <a:ln w="12700" cap="rnd" cmpd="sng">
              <a:solidFill>
                <a:srgbClr val="ADADA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4" name="Freeform 126"/>
            <p:cNvSpPr>
              <a:spLocks/>
            </p:cNvSpPr>
            <p:nvPr/>
          </p:nvSpPr>
          <p:spPr bwMode="auto">
            <a:xfrm>
              <a:off x="1714" y="2065"/>
              <a:ext cx="50" cy="50"/>
            </a:xfrm>
            <a:custGeom>
              <a:avLst/>
              <a:gdLst>
                <a:gd name="T0" fmla="*/ 39 w 63"/>
                <a:gd name="T1" fmla="*/ 19 h 62"/>
                <a:gd name="T2" fmla="*/ 38 w 63"/>
                <a:gd name="T3" fmla="*/ 16 h 62"/>
                <a:gd name="T4" fmla="*/ 38 w 63"/>
                <a:gd name="T5" fmla="*/ 13 h 62"/>
                <a:gd name="T6" fmla="*/ 37 w 63"/>
                <a:gd name="T7" fmla="*/ 11 h 62"/>
                <a:gd name="T8" fmla="*/ 36 w 63"/>
                <a:gd name="T9" fmla="*/ 8 h 62"/>
                <a:gd name="T10" fmla="*/ 34 w 63"/>
                <a:gd name="T11" fmla="*/ 6 h 62"/>
                <a:gd name="T12" fmla="*/ 33 w 63"/>
                <a:gd name="T13" fmla="*/ 5 h 62"/>
                <a:gd name="T14" fmla="*/ 30 w 63"/>
                <a:gd name="T15" fmla="*/ 3 h 62"/>
                <a:gd name="T16" fmla="*/ 28 w 63"/>
                <a:gd name="T17" fmla="*/ 2 h 62"/>
                <a:gd name="T18" fmla="*/ 25 w 63"/>
                <a:gd name="T19" fmla="*/ 1 h 62"/>
                <a:gd name="T20" fmla="*/ 23 w 63"/>
                <a:gd name="T21" fmla="*/ 1 h 62"/>
                <a:gd name="T22" fmla="*/ 21 w 63"/>
                <a:gd name="T23" fmla="*/ 0 h 62"/>
                <a:gd name="T24" fmla="*/ 17 w 63"/>
                <a:gd name="T25" fmla="*/ 0 h 62"/>
                <a:gd name="T26" fmla="*/ 15 w 63"/>
                <a:gd name="T27" fmla="*/ 1 h 62"/>
                <a:gd name="T28" fmla="*/ 13 w 63"/>
                <a:gd name="T29" fmla="*/ 1 h 62"/>
                <a:gd name="T30" fmla="*/ 10 w 63"/>
                <a:gd name="T31" fmla="*/ 2 h 62"/>
                <a:gd name="T32" fmla="*/ 8 w 63"/>
                <a:gd name="T33" fmla="*/ 3 h 62"/>
                <a:gd name="T34" fmla="*/ 6 w 63"/>
                <a:gd name="T35" fmla="*/ 5 h 62"/>
                <a:gd name="T36" fmla="*/ 5 w 63"/>
                <a:gd name="T37" fmla="*/ 6 h 62"/>
                <a:gd name="T38" fmla="*/ 2 w 63"/>
                <a:gd name="T39" fmla="*/ 8 h 62"/>
                <a:gd name="T40" fmla="*/ 2 w 63"/>
                <a:gd name="T41" fmla="*/ 11 h 62"/>
                <a:gd name="T42" fmla="*/ 1 w 63"/>
                <a:gd name="T43" fmla="*/ 13 h 62"/>
                <a:gd name="T44" fmla="*/ 0 w 63"/>
                <a:gd name="T45" fmla="*/ 16 h 62"/>
                <a:gd name="T46" fmla="*/ 0 w 63"/>
                <a:gd name="T47" fmla="*/ 19 h 62"/>
                <a:gd name="T48" fmla="*/ 0 w 63"/>
                <a:gd name="T49" fmla="*/ 21 h 62"/>
                <a:gd name="T50" fmla="*/ 0 w 63"/>
                <a:gd name="T51" fmla="*/ 24 h 62"/>
                <a:gd name="T52" fmla="*/ 1 w 63"/>
                <a:gd name="T53" fmla="*/ 26 h 62"/>
                <a:gd name="T54" fmla="*/ 2 w 63"/>
                <a:gd name="T55" fmla="*/ 28 h 62"/>
                <a:gd name="T56" fmla="*/ 2 w 63"/>
                <a:gd name="T57" fmla="*/ 31 h 62"/>
                <a:gd name="T58" fmla="*/ 5 w 63"/>
                <a:gd name="T59" fmla="*/ 33 h 62"/>
                <a:gd name="T60" fmla="*/ 6 w 63"/>
                <a:gd name="T61" fmla="*/ 35 h 62"/>
                <a:gd name="T62" fmla="*/ 8 w 63"/>
                <a:gd name="T63" fmla="*/ 36 h 62"/>
                <a:gd name="T64" fmla="*/ 10 w 63"/>
                <a:gd name="T65" fmla="*/ 38 h 62"/>
                <a:gd name="T66" fmla="*/ 13 w 63"/>
                <a:gd name="T67" fmla="*/ 39 h 62"/>
                <a:gd name="T68" fmla="*/ 15 w 63"/>
                <a:gd name="T69" fmla="*/ 40 h 62"/>
                <a:gd name="T70" fmla="*/ 17 w 63"/>
                <a:gd name="T71" fmla="*/ 40 h 62"/>
                <a:gd name="T72" fmla="*/ 21 w 63"/>
                <a:gd name="T73" fmla="*/ 40 h 62"/>
                <a:gd name="T74" fmla="*/ 23 w 63"/>
                <a:gd name="T75" fmla="*/ 40 h 62"/>
                <a:gd name="T76" fmla="*/ 25 w 63"/>
                <a:gd name="T77" fmla="*/ 39 h 62"/>
                <a:gd name="T78" fmla="*/ 28 w 63"/>
                <a:gd name="T79" fmla="*/ 38 h 62"/>
                <a:gd name="T80" fmla="*/ 30 w 63"/>
                <a:gd name="T81" fmla="*/ 36 h 62"/>
                <a:gd name="T82" fmla="*/ 33 w 63"/>
                <a:gd name="T83" fmla="*/ 35 h 62"/>
                <a:gd name="T84" fmla="*/ 34 w 63"/>
                <a:gd name="T85" fmla="*/ 33 h 62"/>
                <a:gd name="T86" fmla="*/ 36 w 63"/>
                <a:gd name="T87" fmla="*/ 31 h 62"/>
                <a:gd name="T88" fmla="*/ 37 w 63"/>
                <a:gd name="T89" fmla="*/ 28 h 62"/>
                <a:gd name="T90" fmla="*/ 38 w 63"/>
                <a:gd name="T91" fmla="*/ 26 h 62"/>
                <a:gd name="T92" fmla="*/ 38 w 63"/>
                <a:gd name="T93" fmla="*/ 24 h 62"/>
                <a:gd name="T94" fmla="*/ 39 w 63"/>
                <a:gd name="T95" fmla="*/ 21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"/>
                <a:gd name="T145" fmla="*/ 0 h 62"/>
                <a:gd name="T146" fmla="*/ 63 w 63"/>
                <a:gd name="T147" fmla="*/ 62 h 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" h="62">
                  <a:moveTo>
                    <a:pt x="62" y="30"/>
                  </a:moveTo>
                  <a:lnTo>
                    <a:pt x="62" y="29"/>
                  </a:lnTo>
                  <a:lnTo>
                    <a:pt x="61" y="27"/>
                  </a:lnTo>
                  <a:lnTo>
                    <a:pt x="61" y="25"/>
                  </a:lnTo>
                  <a:lnTo>
                    <a:pt x="61" y="22"/>
                  </a:lnTo>
                  <a:lnTo>
                    <a:pt x="60" y="20"/>
                  </a:lnTo>
                  <a:lnTo>
                    <a:pt x="60" y="19"/>
                  </a:lnTo>
                  <a:lnTo>
                    <a:pt x="58" y="17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5" y="11"/>
                  </a:lnTo>
                  <a:lnTo>
                    <a:pt x="54" y="10"/>
                  </a:lnTo>
                  <a:lnTo>
                    <a:pt x="53" y="9"/>
                  </a:lnTo>
                  <a:lnTo>
                    <a:pt x="52" y="7"/>
                  </a:lnTo>
                  <a:lnTo>
                    <a:pt x="49" y="6"/>
                  </a:lnTo>
                  <a:lnTo>
                    <a:pt x="48" y="5"/>
                  </a:lnTo>
                  <a:lnTo>
                    <a:pt x="46" y="4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9" y="9"/>
                  </a:lnTo>
                  <a:lnTo>
                    <a:pt x="7" y="10"/>
                  </a:lnTo>
                  <a:lnTo>
                    <a:pt x="5" y="11"/>
                  </a:lnTo>
                  <a:lnTo>
                    <a:pt x="4" y="13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47"/>
                  </a:lnTo>
                  <a:lnTo>
                    <a:pt x="5" y="49"/>
                  </a:lnTo>
                  <a:lnTo>
                    <a:pt x="7" y="51"/>
                  </a:lnTo>
                  <a:lnTo>
                    <a:pt x="9" y="52"/>
                  </a:lnTo>
                  <a:lnTo>
                    <a:pt x="10" y="54"/>
                  </a:lnTo>
                  <a:lnTo>
                    <a:pt x="12" y="56"/>
                  </a:lnTo>
                  <a:lnTo>
                    <a:pt x="13" y="56"/>
                  </a:lnTo>
                  <a:lnTo>
                    <a:pt x="14" y="57"/>
                  </a:lnTo>
                  <a:lnTo>
                    <a:pt x="17" y="58"/>
                  </a:lnTo>
                  <a:lnTo>
                    <a:pt x="18" y="59"/>
                  </a:lnTo>
                  <a:lnTo>
                    <a:pt x="21" y="60"/>
                  </a:lnTo>
                  <a:lnTo>
                    <a:pt x="23" y="60"/>
                  </a:lnTo>
                  <a:lnTo>
                    <a:pt x="24" y="61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31" y="61"/>
                  </a:lnTo>
                  <a:lnTo>
                    <a:pt x="33" y="61"/>
                  </a:lnTo>
                  <a:lnTo>
                    <a:pt x="34" y="61"/>
                  </a:lnTo>
                  <a:lnTo>
                    <a:pt x="36" y="61"/>
                  </a:lnTo>
                  <a:lnTo>
                    <a:pt x="39" y="60"/>
                  </a:lnTo>
                  <a:lnTo>
                    <a:pt x="40" y="60"/>
                  </a:lnTo>
                  <a:lnTo>
                    <a:pt x="43" y="59"/>
                  </a:lnTo>
                  <a:lnTo>
                    <a:pt x="44" y="58"/>
                  </a:lnTo>
                  <a:lnTo>
                    <a:pt x="46" y="57"/>
                  </a:lnTo>
                  <a:lnTo>
                    <a:pt x="48" y="56"/>
                  </a:lnTo>
                  <a:lnTo>
                    <a:pt x="49" y="56"/>
                  </a:lnTo>
                  <a:lnTo>
                    <a:pt x="52" y="54"/>
                  </a:lnTo>
                  <a:lnTo>
                    <a:pt x="53" y="52"/>
                  </a:lnTo>
                  <a:lnTo>
                    <a:pt x="54" y="51"/>
                  </a:lnTo>
                  <a:lnTo>
                    <a:pt x="55" y="49"/>
                  </a:lnTo>
                  <a:lnTo>
                    <a:pt x="57" y="47"/>
                  </a:lnTo>
                  <a:lnTo>
                    <a:pt x="57" y="46"/>
                  </a:lnTo>
                  <a:lnTo>
                    <a:pt x="58" y="44"/>
                  </a:lnTo>
                  <a:lnTo>
                    <a:pt x="60" y="43"/>
                  </a:lnTo>
                  <a:lnTo>
                    <a:pt x="60" y="40"/>
                  </a:lnTo>
                  <a:lnTo>
                    <a:pt x="61" y="39"/>
                  </a:lnTo>
                  <a:lnTo>
                    <a:pt x="61" y="37"/>
                  </a:lnTo>
                  <a:lnTo>
                    <a:pt x="61" y="35"/>
                  </a:lnTo>
                  <a:lnTo>
                    <a:pt x="62" y="32"/>
                  </a:lnTo>
                  <a:lnTo>
                    <a:pt x="62" y="30"/>
                  </a:lnTo>
                </a:path>
              </a:pathLst>
            </a:custGeom>
            <a:solidFill>
              <a:srgbClr val="B1B1B1"/>
            </a:solidFill>
            <a:ln w="12700" cap="rnd" cmpd="sng">
              <a:solidFill>
                <a:srgbClr val="B1B1B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5" name="Freeform 127"/>
            <p:cNvSpPr>
              <a:spLocks/>
            </p:cNvSpPr>
            <p:nvPr/>
          </p:nvSpPr>
          <p:spPr bwMode="auto">
            <a:xfrm>
              <a:off x="1716" y="2067"/>
              <a:ext cx="47" cy="47"/>
            </a:xfrm>
            <a:custGeom>
              <a:avLst/>
              <a:gdLst>
                <a:gd name="T0" fmla="*/ 36 w 59"/>
                <a:gd name="T1" fmla="*/ 18 h 58"/>
                <a:gd name="T2" fmla="*/ 36 w 59"/>
                <a:gd name="T3" fmla="*/ 15 h 58"/>
                <a:gd name="T4" fmla="*/ 35 w 59"/>
                <a:gd name="T5" fmla="*/ 12 h 58"/>
                <a:gd name="T6" fmla="*/ 34 w 59"/>
                <a:gd name="T7" fmla="*/ 11 h 58"/>
                <a:gd name="T8" fmla="*/ 33 w 59"/>
                <a:gd name="T9" fmla="*/ 9 h 58"/>
                <a:gd name="T10" fmla="*/ 32 w 59"/>
                <a:gd name="T11" fmla="*/ 6 h 58"/>
                <a:gd name="T12" fmla="*/ 30 w 59"/>
                <a:gd name="T13" fmla="*/ 5 h 58"/>
                <a:gd name="T14" fmla="*/ 29 w 59"/>
                <a:gd name="T15" fmla="*/ 4 h 58"/>
                <a:gd name="T16" fmla="*/ 26 w 59"/>
                <a:gd name="T17" fmla="*/ 2 h 58"/>
                <a:gd name="T18" fmla="*/ 24 w 59"/>
                <a:gd name="T19" fmla="*/ 2 h 58"/>
                <a:gd name="T20" fmla="*/ 22 w 59"/>
                <a:gd name="T21" fmla="*/ 1 h 58"/>
                <a:gd name="T22" fmla="*/ 20 w 59"/>
                <a:gd name="T23" fmla="*/ 0 h 58"/>
                <a:gd name="T24" fmla="*/ 18 w 59"/>
                <a:gd name="T25" fmla="*/ 0 h 58"/>
                <a:gd name="T26" fmla="*/ 14 w 59"/>
                <a:gd name="T27" fmla="*/ 1 h 58"/>
                <a:gd name="T28" fmla="*/ 13 w 59"/>
                <a:gd name="T29" fmla="*/ 2 h 58"/>
                <a:gd name="T30" fmla="*/ 10 w 59"/>
                <a:gd name="T31" fmla="*/ 2 h 58"/>
                <a:gd name="T32" fmla="*/ 8 w 59"/>
                <a:gd name="T33" fmla="*/ 4 h 58"/>
                <a:gd name="T34" fmla="*/ 6 w 59"/>
                <a:gd name="T35" fmla="*/ 5 h 58"/>
                <a:gd name="T36" fmla="*/ 5 w 59"/>
                <a:gd name="T37" fmla="*/ 6 h 58"/>
                <a:gd name="T38" fmla="*/ 3 w 59"/>
                <a:gd name="T39" fmla="*/ 9 h 58"/>
                <a:gd name="T40" fmla="*/ 2 w 59"/>
                <a:gd name="T41" fmla="*/ 11 h 58"/>
                <a:gd name="T42" fmla="*/ 2 w 59"/>
                <a:gd name="T43" fmla="*/ 12 h 58"/>
                <a:gd name="T44" fmla="*/ 0 w 59"/>
                <a:gd name="T45" fmla="*/ 15 h 58"/>
                <a:gd name="T46" fmla="*/ 0 w 59"/>
                <a:gd name="T47" fmla="*/ 18 h 58"/>
                <a:gd name="T48" fmla="*/ 0 w 59"/>
                <a:gd name="T49" fmla="*/ 20 h 58"/>
                <a:gd name="T50" fmla="*/ 0 w 59"/>
                <a:gd name="T51" fmla="*/ 23 h 58"/>
                <a:gd name="T52" fmla="*/ 2 w 59"/>
                <a:gd name="T53" fmla="*/ 24 h 58"/>
                <a:gd name="T54" fmla="*/ 2 w 59"/>
                <a:gd name="T55" fmla="*/ 27 h 58"/>
                <a:gd name="T56" fmla="*/ 3 w 59"/>
                <a:gd name="T57" fmla="*/ 29 h 58"/>
                <a:gd name="T58" fmla="*/ 5 w 59"/>
                <a:gd name="T59" fmla="*/ 31 h 58"/>
                <a:gd name="T60" fmla="*/ 6 w 59"/>
                <a:gd name="T61" fmla="*/ 33 h 58"/>
                <a:gd name="T62" fmla="*/ 8 w 59"/>
                <a:gd name="T63" fmla="*/ 35 h 58"/>
                <a:gd name="T64" fmla="*/ 10 w 59"/>
                <a:gd name="T65" fmla="*/ 35 h 58"/>
                <a:gd name="T66" fmla="*/ 13 w 59"/>
                <a:gd name="T67" fmla="*/ 36 h 58"/>
                <a:gd name="T68" fmla="*/ 14 w 59"/>
                <a:gd name="T69" fmla="*/ 37 h 58"/>
                <a:gd name="T70" fmla="*/ 18 w 59"/>
                <a:gd name="T71" fmla="*/ 37 h 58"/>
                <a:gd name="T72" fmla="*/ 20 w 59"/>
                <a:gd name="T73" fmla="*/ 37 h 58"/>
                <a:gd name="T74" fmla="*/ 22 w 59"/>
                <a:gd name="T75" fmla="*/ 37 h 58"/>
                <a:gd name="T76" fmla="*/ 24 w 59"/>
                <a:gd name="T77" fmla="*/ 36 h 58"/>
                <a:gd name="T78" fmla="*/ 26 w 59"/>
                <a:gd name="T79" fmla="*/ 35 h 58"/>
                <a:gd name="T80" fmla="*/ 29 w 59"/>
                <a:gd name="T81" fmla="*/ 35 h 58"/>
                <a:gd name="T82" fmla="*/ 30 w 59"/>
                <a:gd name="T83" fmla="*/ 33 h 58"/>
                <a:gd name="T84" fmla="*/ 32 w 59"/>
                <a:gd name="T85" fmla="*/ 31 h 58"/>
                <a:gd name="T86" fmla="*/ 33 w 59"/>
                <a:gd name="T87" fmla="*/ 29 h 58"/>
                <a:gd name="T88" fmla="*/ 34 w 59"/>
                <a:gd name="T89" fmla="*/ 27 h 58"/>
                <a:gd name="T90" fmla="*/ 35 w 59"/>
                <a:gd name="T91" fmla="*/ 24 h 58"/>
                <a:gd name="T92" fmla="*/ 36 w 59"/>
                <a:gd name="T93" fmla="*/ 23 h 58"/>
                <a:gd name="T94" fmla="*/ 36 w 59"/>
                <a:gd name="T95" fmla="*/ 20 h 58"/>
                <a:gd name="T96" fmla="*/ 37 w 59"/>
                <a:gd name="T97" fmla="*/ 19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9"/>
                <a:gd name="T148" fmla="*/ 0 h 58"/>
                <a:gd name="T149" fmla="*/ 59 w 59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9" h="58">
                  <a:moveTo>
                    <a:pt x="58" y="28"/>
                  </a:moveTo>
                  <a:lnTo>
                    <a:pt x="57" y="27"/>
                  </a:lnTo>
                  <a:lnTo>
                    <a:pt x="57" y="25"/>
                  </a:lnTo>
                  <a:lnTo>
                    <a:pt x="57" y="24"/>
                  </a:lnTo>
                  <a:lnTo>
                    <a:pt x="56" y="21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4" y="16"/>
                  </a:lnTo>
                  <a:lnTo>
                    <a:pt x="53" y="15"/>
                  </a:lnTo>
                  <a:lnTo>
                    <a:pt x="52" y="13"/>
                  </a:lnTo>
                  <a:lnTo>
                    <a:pt x="52" y="11"/>
                  </a:lnTo>
                  <a:lnTo>
                    <a:pt x="50" y="10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46" y="7"/>
                  </a:lnTo>
                  <a:lnTo>
                    <a:pt x="45" y="6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5" y="44"/>
                  </a:lnTo>
                  <a:lnTo>
                    <a:pt x="6" y="45"/>
                  </a:lnTo>
                  <a:lnTo>
                    <a:pt x="7" y="47"/>
                  </a:lnTo>
                  <a:lnTo>
                    <a:pt x="9" y="49"/>
                  </a:lnTo>
                  <a:lnTo>
                    <a:pt x="10" y="50"/>
                  </a:lnTo>
                  <a:lnTo>
                    <a:pt x="11" y="51"/>
                  </a:lnTo>
                  <a:lnTo>
                    <a:pt x="12" y="53"/>
                  </a:lnTo>
                  <a:lnTo>
                    <a:pt x="14" y="53"/>
                  </a:lnTo>
                  <a:lnTo>
                    <a:pt x="16" y="53"/>
                  </a:lnTo>
                  <a:lnTo>
                    <a:pt x="18" y="54"/>
                  </a:lnTo>
                  <a:lnTo>
                    <a:pt x="20" y="55"/>
                  </a:lnTo>
                  <a:lnTo>
                    <a:pt x="21" y="56"/>
                  </a:lnTo>
                  <a:lnTo>
                    <a:pt x="23" y="57"/>
                  </a:lnTo>
                  <a:lnTo>
                    <a:pt x="25" y="57"/>
                  </a:lnTo>
                  <a:lnTo>
                    <a:pt x="27" y="57"/>
                  </a:lnTo>
                  <a:lnTo>
                    <a:pt x="29" y="57"/>
                  </a:lnTo>
                  <a:lnTo>
                    <a:pt x="31" y="57"/>
                  </a:lnTo>
                  <a:lnTo>
                    <a:pt x="32" y="57"/>
                  </a:lnTo>
                  <a:lnTo>
                    <a:pt x="34" y="57"/>
                  </a:lnTo>
                  <a:lnTo>
                    <a:pt x="36" y="56"/>
                  </a:lnTo>
                  <a:lnTo>
                    <a:pt x="38" y="55"/>
                  </a:lnTo>
                  <a:lnTo>
                    <a:pt x="40" y="54"/>
                  </a:lnTo>
                  <a:lnTo>
                    <a:pt x="41" y="53"/>
                  </a:lnTo>
                  <a:lnTo>
                    <a:pt x="42" y="53"/>
                  </a:lnTo>
                  <a:lnTo>
                    <a:pt x="45" y="53"/>
                  </a:lnTo>
                  <a:lnTo>
                    <a:pt x="46" y="51"/>
                  </a:lnTo>
                  <a:lnTo>
                    <a:pt x="48" y="50"/>
                  </a:lnTo>
                  <a:lnTo>
                    <a:pt x="49" y="49"/>
                  </a:lnTo>
                  <a:lnTo>
                    <a:pt x="50" y="47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3" y="43"/>
                  </a:lnTo>
                  <a:lnTo>
                    <a:pt x="54" y="41"/>
                  </a:lnTo>
                  <a:lnTo>
                    <a:pt x="55" y="40"/>
                  </a:lnTo>
                  <a:lnTo>
                    <a:pt x="55" y="37"/>
                  </a:lnTo>
                  <a:lnTo>
                    <a:pt x="56" y="36"/>
                  </a:lnTo>
                  <a:lnTo>
                    <a:pt x="57" y="35"/>
                  </a:lnTo>
                  <a:lnTo>
                    <a:pt x="57" y="32"/>
                  </a:lnTo>
                  <a:lnTo>
                    <a:pt x="57" y="31"/>
                  </a:lnTo>
                  <a:lnTo>
                    <a:pt x="57" y="28"/>
                  </a:lnTo>
                  <a:lnTo>
                    <a:pt x="58" y="28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B5B5B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6" name="Freeform 128"/>
            <p:cNvSpPr>
              <a:spLocks/>
            </p:cNvSpPr>
            <p:nvPr/>
          </p:nvSpPr>
          <p:spPr bwMode="auto">
            <a:xfrm>
              <a:off x="1792" y="1975"/>
              <a:ext cx="183" cy="184"/>
            </a:xfrm>
            <a:custGeom>
              <a:avLst/>
              <a:gdLst>
                <a:gd name="T0" fmla="*/ 143 w 231"/>
                <a:gd name="T1" fmla="*/ 69 h 228"/>
                <a:gd name="T2" fmla="*/ 143 w 231"/>
                <a:gd name="T3" fmla="*/ 60 h 228"/>
                <a:gd name="T4" fmla="*/ 139 w 231"/>
                <a:gd name="T5" fmla="*/ 51 h 228"/>
                <a:gd name="T6" fmla="*/ 136 w 231"/>
                <a:gd name="T7" fmla="*/ 41 h 228"/>
                <a:gd name="T8" fmla="*/ 132 w 231"/>
                <a:gd name="T9" fmla="*/ 33 h 228"/>
                <a:gd name="T10" fmla="*/ 125 w 231"/>
                <a:gd name="T11" fmla="*/ 25 h 228"/>
                <a:gd name="T12" fmla="*/ 120 w 231"/>
                <a:gd name="T13" fmla="*/ 19 h 228"/>
                <a:gd name="T14" fmla="*/ 112 w 231"/>
                <a:gd name="T15" fmla="*/ 13 h 228"/>
                <a:gd name="T16" fmla="*/ 104 w 231"/>
                <a:gd name="T17" fmla="*/ 8 h 228"/>
                <a:gd name="T18" fmla="*/ 95 w 231"/>
                <a:gd name="T19" fmla="*/ 5 h 228"/>
                <a:gd name="T20" fmla="*/ 86 w 231"/>
                <a:gd name="T21" fmla="*/ 2 h 228"/>
                <a:gd name="T22" fmla="*/ 77 w 231"/>
                <a:gd name="T23" fmla="*/ 1 h 228"/>
                <a:gd name="T24" fmla="*/ 67 w 231"/>
                <a:gd name="T25" fmla="*/ 1 h 228"/>
                <a:gd name="T26" fmla="*/ 58 w 231"/>
                <a:gd name="T27" fmla="*/ 2 h 228"/>
                <a:gd name="T28" fmla="*/ 49 w 231"/>
                <a:gd name="T29" fmla="*/ 5 h 228"/>
                <a:gd name="T30" fmla="*/ 40 w 231"/>
                <a:gd name="T31" fmla="*/ 8 h 228"/>
                <a:gd name="T32" fmla="*/ 32 w 231"/>
                <a:gd name="T33" fmla="*/ 13 h 228"/>
                <a:gd name="T34" fmla="*/ 25 w 231"/>
                <a:gd name="T35" fmla="*/ 19 h 228"/>
                <a:gd name="T36" fmla="*/ 17 w 231"/>
                <a:gd name="T37" fmla="*/ 25 h 228"/>
                <a:gd name="T38" fmla="*/ 12 w 231"/>
                <a:gd name="T39" fmla="*/ 33 h 228"/>
                <a:gd name="T40" fmla="*/ 7 w 231"/>
                <a:gd name="T41" fmla="*/ 41 h 228"/>
                <a:gd name="T42" fmla="*/ 4 w 231"/>
                <a:gd name="T43" fmla="*/ 51 h 228"/>
                <a:gd name="T44" fmla="*/ 2 w 231"/>
                <a:gd name="T45" fmla="*/ 60 h 228"/>
                <a:gd name="T46" fmla="*/ 0 w 231"/>
                <a:gd name="T47" fmla="*/ 69 h 228"/>
                <a:gd name="T48" fmla="*/ 0 w 231"/>
                <a:gd name="T49" fmla="*/ 79 h 228"/>
                <a:gd name="T50" fmla="*/ 2 w 231"/>
                <a:gd name="T51" fmla="*/ 88 h 228"/>
                <a:gd name="T52" fmla="*/ 4 w 231"/>
                <a:gd name="T53" fmla="*/ 98 h 228"/>
                <a:gd name="T54" fmla="*/ 7 w 231"/>
                <a:gd name="T55" fmla="*/ 107 h 228"/>
                <a:gd name="T56" fmla="*/ 12 w 231"/>
                <a:gd name="T57" fmla="*/ 115 h 228"/>
                <a:gd name="T58" fmla="*/ 17 w 231"/>
                <a:gd name="T59" fmla="*/ 123 h 228"/>
                <a:gd name="T60" fmla="*/ 25 w 231"/>
                <a:gd name="T61" fmla="*/ 129 h 228"/>
                <a:gd name="T62" fmla="*/ 32 w 231"/>
                <a:gd name="T63" fmla="*/ 135 h 228"/>
                <a:gd name="T64" fmla="*/ 40 w 231"/>
                <a:gd name="T65" fmla="*/ 140 h 228"/>
                <a:gd name="T66" fmla="*/ 49 w 231"/>
                <a:gd name="T67" fmla="*/ 144 h 228"/>
                <a:gd name="T68" fmla="*/ 58 w 231"/>
                <a:gd name="T69" fmla="*/ 146 h 228"/>
                <a:gd name="T70" fmla="*/ 67 w 231"/>
                <a:gd name="T71" fmla="*/ 147 h 228"/>
                <a:gd name="T72" fmla="*/ 77 w 231"/>
                <a:gd name="T73" fmla="*/ 147 h 228"/>
                <a:gd name="T74" fmla="*/ 86 w 231"/>
                <a:gd name="T75" fmla="*/ 146 h 228"/>
                <a:gd name="T76" fmla="*/ 95 w 231"/>
                <a:gd name="T77" fmla="*/ 144 h 228"/>
                <a:gd name="T78" fmla="*/ 104 w 231"/>
                <a:gd name="T79" fmla="*/ 140 h 228"/>
                <a:gd name="T80" fmla="*/ 112 w 231"/>
                <a:gd name="T81" fmla="*/ 135 h 228"/>
                <a:gd name="T82" fmla="*/ 120 w 231"/>
                <a:gd name="T83" fmla="*/ 129 h 228"/>
                <a:gd name="T84" fmla="*/ 125 w 231"/>
                <a:gd name="T85" fmla="*/ 123 h 228"/>
                <a:gd name="T86" fmla="*/ 132 w 231"/>
                <a:gd name="T87" fmla="*/ 115 h 228"/>
                <a:gd name="T88" fmla="*/ 136 w 231"/>
                <a:gd name="T89" fmla="*/ 107 h 228"/>
                <a:gd name="T90" fmla="*/ 139 w 231"/>
                <a:gd name="T91" fmla="*/ 98 h 228"/>
                <a:gd name="T92" fmla="*/ 143 w 231"/>
                <a:gd name="T93" fmla="*/ 88 h 228"/>
                <a:gd name="T94" fmla="*/ 143 w 231"/>
                <a:gd name="T95" fmla="*/ 79 h 228"/>
                <a:gd name="T96" fmla="*/ 144 w 231"/>
                <a:gd name="T97" fmla="*/ 73 h 2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31"/>
                <a:gd name="T148" fmla="*/ 0 h 228"/>
                <a:gd name="T149" fmla="*/ 231 w 231"/>
                <a:gd name="T150" fmla="*/ 228 h 2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31" h="228">
                  <a:moveTo>
                    <a:pt x="230" y="113"/>
                  </a:moveTo>
                  <a:lnTo>
                    <a:pt x="229" y="106"/>
                  </a:lnTo>
                  <a:lnTo>
                    <a:pt x="228" y="99"/>
                  </a:lnTo>
                  <a:lnTo>
                    <a:pt x="227" y="92"/>
                  </a:lnTo>
                  <a:lnTo>
                    <a:pt x="225" y="84"/>
                  </a:lnTo>
                  <a:lnTo>
                    <a:pt x="222" y="78"/>
                  </a:lnTo>
                  <a:lnTo>
                    <a:pt x="220" y="70"/>
                  </a:lnTo>
                  <a:lnTo>
                    <a:pt x="217" y="63"/>
                  </a:lnTo>
                  <a:lnTo>
                    <a:pt x="213" y="57"/>
                  </a:lnTo>
                  <a:lnTo>
                    <a:pt x="209" y="51"/>
                  </a:lnTo>
                  <a:lnTo>
                    <a:pt x="205" y="45"/>
                  </a:lnTo>
                  <a:lnTo>
                    <a:pt x="200" y="39"/>
                  </a:lnTo>
                  <a:lnTo>
                    <a:pt x="195" y="33"/>
                  </a:lnTo>
                  <a:lnTo>
                    <a:pt x="190" y="28"/>
                  </a:lnTo>
                  <a:lnTo>
                    <a:pt x="184" y="24"/>
                  </a:lnTo>
                  <a:lnTo>
                    <a:pt x="178" y="20"/>
                  </a:lnTo>
                  <a:lnTo>
                    <a:pt x="171" y="16"/>
                  </a:lnTo>
                  <a:lnTo>
                    <a:pt x="165" y="12"/>
                  </a:lnTo>
                  <a:lnTo>
                    <a:pt x="158" y="9"/>
                  </a:lnTo>
                  <a:lnTo>
                    <a:pt x="151" y="7"/>
                  </a:lnTo>
                  <a:lnTo>
                    <a:pt x="144" y="5"/>
                  </a:lnTo>
                  <a:lnTo>
                    <a:pt x="136" y="3"/>
                  </a:lnTo>
                  <a:lnTo>
                    <a:pt x="129" y="2"/>
                  </a:lnTo>
                  <a:lnTo>
                    <a:pt x="122" y="1"/>
                  </a:lnTo>
                  <a:lnTo>
                    <a:pt x="115" y="0"/>
                  </a:lnTo>
                  <a:lnTo>
                    <a:pt x="107" y="1"/>
                  </a:lnTo>
                  <a:lnTo>
                    <a:pt x="100" y="2"/>
                  </a:lnTo>
                  <a:lnTo>
                    <a:pt x="92" y="3"/>
                  </a:lnTo>
                  <a:lnTo>
                    <a:pt x="84" y="5"/>
                  </a:lnTo>
                  <a:lnTo>
                    <a:pt x="78" y="7"/>
                  </a:lnTo>
                  <a:lnTo>
                    <a:pt x="71" y="9"/>
                  </a:lnTo>
                  <a:lnTo>
                    <a:pt x="63" y="12"/>
                  </a:lnTo>
                  <a:lnTo>
                    <a:pt x="57" y="16"/>
                  </a:lnTo>
                  <a:lnTo>
                    <a:pt x="51" y="20"/>
                  </a:lnTo>
                  <a:lnTo>
                    <a:pt x="45" y="24"/>
                  </a:lnTo>
                  <a:lnTo>
                    <a:pt x="39" y="28"/>
                  </a:lnTo>
                  <a:lnTo>
                    <a:pt x="33" y="33"/>
                  </a:lnTo>
                  <a:lnTo>
                    <a:pt x="28" y="39"/>
                  </a:lnTo>
                  <a:lnTo>
                    <a:pt x="23" y="45"/>
                  </a:lnTo>
                  <a:lnTo>
                    <a:pt x="19" y="51"/>
                  </a:lnTo>
                  <a:lnTo>
                    <a:pt x="15" y="58"/>
                  </a:lnTo>
                  <a:lnTo>
                    <a:pt x="11" y="63"/>
                  </a:lnTo>
                  <a:lnTo>
                    <a:pt x="9" y="70"/>
                  </a:lnTo>
                  <a:lnTo>
                    <a:pt x="6" y="78"/>
                  </a:lnTo>
                  <a:lnTo>
                    <a:pt x="4" y="84"/>
                  </a:lnTo>
                  <a:lnTo>
                    <a:pt x="2" y="92"/>
                  </a:lnTo>
                  <a:lnTo>
                    <a:pt x="1" y="99"/>
                  </a:lnTo>
                  <a:lnTo>
                    <a:pt x="0" y="106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1" y="128"/>
                  </a:lnTo>
                  <a:lnTo>
                    <a:pt x="2" y="135"/>
                  </a:lnTo>
                  <a:lnTo>
                    <a:pt x="4" y="142"/>
                  </a:lnTo>
                  <a:lnTo>
                    <a:pt x="6" y="150"/>
                  </a:lnTo>
                  <a:lnTo>
                    <a:pt x="9" y="157"/>
                  </a:lnTo>
                  <a:lnTo>
                    <a:pt x="11" y="164"/>
                  </a:lnTo>
                  <a:lnTo>
                    <a:pt x="15" y="170"/>
                  </a:lnTo>
                  <a:lnTo>
                    <a:pt x="19" y="177"/>
                  </a:lnTo>
                  <a:lnTo>
                    <a:pt x="23" y="182"/>
                  </a:lnTo>
                  <a:lnTo>
                    <a:pt x="28" y="188"/>
                  </a:lnTo>
                  <a:lnTo>
                    <a:pt x="33" y="194"/>
                  </a:lnTo>
                  <a:lnTo>
                    <a:pt x="39" y="198"/>
                  </a:lnTo>
                  <a:lnTo>
                    <a:pt x="45" y="203"/>
                  </a:lnTo>
                  <a:lnTo>
                    <a:pt x="51" y="207"/>
                  </a:lnTo>
                  <a:lnTo>
                    <a:pt x="57" y="211"/>
                  </a:lnTo>
                  <a:lnTo>
                    <a:pt x="63" y="214"/>
                  </a:lnTo>
                  <a:lnTo>
                    <a:pt x="71" y="218"/>
                  </a:lnTo>
                  <a:lnTo>
                    <a:pt x="78" y="220"/>
                  </a:lnTo>
                  <a:lnTo>
                    <a:pt x="84" y="222"/>
                  </a:lnTo>
                  <a:lnTo>
                    <a:pt x="92" y="224"/>
                  </a:lnTo>
                  <a:lnTo>
                    <a:pt x="100" y="225"/>
                  </a:lnTo>
                  <a:lnTo>
                    <a:pt x="107" y="226"/>
                  </a:lnTo>
                  <a:lnTo>
                    <a:pt x="115" y="227"/>
                  </a:lnTo>
                  <a:lnTo>
                    <a:pt x="122" y="226"/>
                  </a:lnTo>
                  <a:lnTo>
                    <a:pt x="129" y="225"/>
                  </a:lnTo>
                  <a:lnTo>
                    <a:pt x="136" y="224"/>
                  </a:lnTo>
                  <a:lnTo>
                    <a:pt x="144" y="222"/>
                  </a:lnTo>
                  <a:lnTo>
                    <a:pt x="151" y="220"/>
                  </a:lnTo>
                  <a:lnTo>
                    <a:pt x="158" y="218"/>
                  </a:lnTo>
                  <a:lnTo>
                    <a:pt x="165" y="214"/>
                  </a:lnTo>
                  <a:lnTo>
                    <a:pt x="171" y="211"/>
                  </a:lnTo>
                  <a:lnTo>
                    <a:pt x="178" y="207"/>
                  </a:lnTo>
                  <a:lnTo>
                    <a:pt x="184" y="203"/>
                  </a:lnTo>
                  <a:lnTo>
                    <a:pt x="190" y="198"/>
                  </a:lnTo>
                  <a:lnTo>
                    <a:pt x="195" y="194"/>
                  </a:lnTo>
                  <a:lnTo>
                    <a:pt x="200" y="188"/>
                  </a:lnTo>
                  <a:lnTo>
                    <a:pt x="205" y="182"/>
                  </a:lnTo>
                  <a:lnTo>
                    <a:pt x="209" y="177"/>
                  </a:lnTo>
                  <a:lnTo>
                    <a:pt x="213" y="169"/>
                  </a:lnTo>
                  <a:lnTo>
                    <a:pt x="217" y="164"/>
                  </a:lnTo>
                  <a:lnTo>
                    <a:pt x="220" y="157"/>
                  </a:lnTo>
                  <a:lnTo>
                    <a:pt x="222" y="150"/>
                  </a:lnTo>
                  <a:lnTo>
                    <a:pt x="225" y="142"/>
                  </a:lnTo>
                  <a:lnTo>
                    <a:pt x="227" y="135"/>
                  </a:lnTo>
                  <a:lnTo>
                    <a:pt x="228" y="128"/>
                  </a:lnTo>
                  <a:lnTo>
                    <a:pt x="229" y="121"/>
                  </a:lnTo>
                  <a:lnTo>
                    <a:pt x="229" y="113"/>
                  </a:lnTo>
                  <a:lnTo>
                    <a:pt x="230" y="113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B5B5B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7" name="Freeform 129"/>
            <p:cNvSpPr>
              <a:spLocks/>
            </p:cNvSpPr>
            <p:nvPr/>
          </p:nvSpPr>
          <p:spPr bwMode="auto">
            <a:xfrm>
              <a:off x="1792" y="1977"/>
              <a:ext cx="178" cy="178"/>
            </a:xfrm>
            <a:custGeom>
              <a:avLst/>
              <a:gdLst>
                <a:gd name="T0" fmla="*/ 140 w 224"/>
                <a:gd name="T1" fmla="*/ 67 h 221"/>
                <a:gd name="T2" fmla="*/ 139 w 224"/>
                <a:gd name="T3" fmla="*/ 58 h 221"/>
                <a:gd name="T4" fmla="*/ 137 w 224"/>
                <a:gd name="T5" fmla="*/ 48 h 221"/>
                <a:gd name="T6" fmla="*/ 134 w 224"/>
                <a:gd name="T7" fmla="*/ 39 h 221"/>
                <a:gd name="T8" fmla="*/ 129 w 224"/>
                <a:gd name="T9" fmla="*/ 31 h 221"/>
                <a:gd name="T10" fmla="*/ 123 w 224"/>
                <a:gd name="T11" fmla="*/ 25 h 221"/>
                <a:gd name="T12" fmla="*/ 117 w 224"/>
                <a:gd name="T13" fmla="*/ 18 h 221"/>
                <a:gd name="T14" fmla="*/ 109 w 224"/>
                <a:gd name="T15" fmla="*/ 11 h 221"/>
                <a:gd name="T16" fmla="*/ 101 w 224"/>
                <a:gd name="T17" fmla="*/ 8 h 221"/>
                <a:gd name="T18" fmla="*/ 93 w 224"/>
                <a:gd name="T19" fmla="*/ 4 h 221"/>
                <a:gd name="T20" fmla="*/ 84 w 224"/>
                <a:gd name="T21" fmla="*/ 2 h 221"/>
                <a:gd name="T22" fmla="*/ 74 w 224"/>
                <a:gd name="T23" fmla="*/ 0 h 221"/>
                <a:gd name="T24" fmla="*/ 66 w 224"/>
                <a:gd name="T25" fmla="*/ 0 h 221"/>
                <a:gd name="T26" fmla="*/ 56 w 224"/>
                <a:gd name="T27" fmla="*/ 2 h 221"/>
                <a:gd name="T28" fmla="*/ 48 w 224"/>
                <a:gd name="T29" fmla="*/ 4 h 221"/>
                <a:gd name="T30" fmla="*/ 38 w 224"/>
                <a:gd name="T31" fmla="*/ 8 h 221"/>
                <a:gd name="T32" fmla="*/ 31 w 224"/>
                <a:gd name="T33" fmla="*/ 11 h 221"/>
                <a:gd name="T34" fmla="*/ 23 w 224"/>
                <a:gd name="T35" fmla="*/ 18 h 221"/>
                <a:gd name="T36" fmla="*/ 17 w 224"/>
                <a:gd name="T37" fmla="*/ 25 h 221"/>
                <a:gd name="T38" fmla="*/ 11 w 224"/>
                <a:gd name="T39" fmla="*/ 31 h 221"/>
                <a:gd name="T40" fmla="*/ 6 w 224"/>
                <a:gd name="T41" fmla="*/ 39 h 221"/>
                <a:gd name="T42" fmla="*/ 3 w 224"/>
                <a:gd name="T43" fmla="*/ 48 h 221"/>
                <a:gd name="T44" fmla="*/ 1 w 224"/>
                <a:gd name="T45" fmla="*/ 58 h 221"/>
                <a:gd name="T46" fmla="*/ 0 w 224"/>
                <a:gd name="T47" fmla="*/ 67 h 221"/>
                <a:gd name="T48" fmla="*/ 0 w 224"/>
                <a:gd name="T49" fmla="*/ 76 h 221"/>
                <a:gd name="T50" fmla="*/ 1 w 224"/>
                <a:gd name="T51" fmla="*/ 85 h 221"/>
                <a:gd name="T52" fmla="*/ 3 w 224"/>
                <a:gd name="T53" fmla="*/ 94 h 221"/>
                <a:gd name="T54" fmla="*/ 6 w 224"/>
                <a:gd name="T55" fmla="*/ 103 h 221"/>
                <a:gd name="T56" fmla="*/ 11 w 224"/>
                <a:gd name="T57" fmla="*/ 111 h 221"/>
                <a:gd name="T58" fmla="*/ 17 w 224"/>
                <a:gd name="T59" fmla="*/ 118 h 221"/>
                <a:gd name="T60" fmla="*/ 23 w 224"/>
                <a:gd name="T61" fmla="*/ 125 h 221"/>
                <a:gd name="T62" fmla="*/ 31 w 224"/>
                <a:gd name="T63" fmla="*/ 130 h 221"/>
                <a:gd name="T64" fmla="*/ 38 w 224"/>
                <a:gd name="T65" fmla="*/ 135 h 221"/>
                <a:gd name="T66" fmla="*/ 48 w 224"/>
                <a:gd name="T67" fmla="*/ 139 h 221"/>
                <a:gd name="T68" fmla="*/ 56 w 224"/>
                <a:gd name="T69" fmla="*/ 142 h 221"/>
                <a:gd name="T70" fmla="*/ 66 w 224"/>
                <a:gd name="T71" fmla="*/ 143 h 221"/>
                <a:gd name="T72" fmla="*/ 74 w 224"/>
                <a:gd name="T73" fmla="*/ 143 h 221"/>
                <a:gd name="T74" fmla="*/ 84 w 224"/>
                <a:gd name="T75" fmla="*/ 142 h 221"/>
                <a:gd name="T76" fmla="*/ 93 w 224"/>
                <a:gd name="T77" fmla="*/ 139 h 221"/>
                <a:gd name="T78" fmla="*/ 101 w 224"/>
                <a:gd name="T79" fmla="*/ 135 h 221"/>
                <a:gd name="T80" fmla="*/ 109 w 224"/>
                <a:gd name="T81" fmla="*/ 130 h 221"/>
                <a:gd name="T82" fmla="*/ 117 w 224"/>
                <a:gd name="T83" fmla="*/ 125 h 221"/>
                <a:gd name="T84" fmla="*/ 123 w 224"/>
                <a:gd name="T85" fmla="*/ 118 h 221"/>
                <a:gd name="T86" fmla="*/ 129 w 224"/>
                <a:gd name="T87" fmla="*/ 111 h 221"/>
                <a:gd name="T88" fmla="*/ 134 w 224"/>
                <a:gd name="T89" fmla="*/ 103 h 221"/>
                <a:gd name="T90" fmla="*/ 137 w 224"/>
                <a:gd name="T91" fmla="*/ 94 h 221"/>
                <a:gd name="T92" fmla="*/ 139 w 224"/>
                <a:gd name="T93" fmla="*/ 85 h 221"/>
                <a:gd name="T94" fmla="*/ 140 w 224"/>
                <a:gd name="T95" fmla="*/ 76 h 221"/>
                <a:gd name="T96" fmla="*/ 141 w 224"/>
                <a:gd name="T97" fmla="*/ 72 h 2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4"/>
                <a:gd name="T148" fmla="*/ 0 h 221"/>
                <a:gd name="T149" fmla="*/ 224 w 224"/>
                <a:gd name="T150" fmla="*/ 221 h 22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4" h="221">
                  <a:moveTo>
                    <a:pt x="223" y="110"/>
                  </a:moveTo>
                  <a:lnTo>
                    <a:pt x="222" y="103"/>
                  </a:lnTo>
                  <a:lnTo>
                    <a:pt x="221" y="96"/>
                  </a:lnTo>
                  <a:lnTo>
                    <a:pt x="220" y="89"/>
                  </a:lnTo>
                  <a:lnTo>
                    <a:pt x="219" y="81"/>
                  </a:lnTo>
                  <a:lnTo>
                    <a:pt x="216" y="75"/>
                  </a:lnTo>
                  <a:lnTo>
                    <a:pt x="214" y="67"/>
                  </a:lnTo>
                  <a:lnTo>
                    <a:pt x="211" y="61"/>
                  </a:lnTo>
                  <a:lnTo>
                    <a:pt x="208" y="55"/>
                  </a:lnTo>
                  <a:lnTo>
                    <a:pt x="204" y="48"/>
                  </a:lnTo>
                  <a:lnTo>
                    <a:pt x="199" y="43"/>
                  </a:lnTo>
                  <a:lnTo>
                    <a:pt x="195" y="38"/>
                  </a:lnTo>
                  <a:lnTo>
                    <a:pt x="190" y="32"/>
                  </a:lnTo>
                  <a:lnTo>
                    <a:pt x="185" y="27"/>
                  </a:lnTo>
                  <a:lnTo>
                    <a:pt x="178" y="22"/>
                  </a:lnTo>
                  <a:lnTo>
                    <a:pt x="173" y="18"/>
                  </a:lnTo>
                  <a:lnTo>
                    <a:pt x="166" y="15"/>
                  </a:lnTo>
                  <a:lnTo>
                    <a:pt x="160" y="12"/>
                  </a:lnTo>
                  <a:lnTo>
                    <a:pt x="154" y="8"/>
                  </a:lnTo>
                  <a:lnTo>
                    <a:pt x="147" y="6"/>
                  </a:lnTo>
                  <a:lnTo>
                    <a:pt x="140" y="4"/>
                  </a:lnTo>
                  <a:lnTo>
                    <a:pt x="133" y="2"/>
                  </a:lnTo>
                  <a:lnTo>
                    <a:pt x="125" y="1"/>
                  </a:lnTo>
                  <a:lnTo>
                    <a:pt x="117" y="0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96" y="1"/>
                  </a:lnTo>
                  <a:lnTo>
                    <a:pt x="89" y="2"/>
                  </a:lnTo>
                  <a:lnTo>
                    <a:pt x="82" y="4"/>
                  </a:lnTo>
                  <a:lnTo>
                    <a:pt x="75" y="6"/>
                  </a:lnTo>
                  <a:lnTo>
                    <a:pt x="68" y="8"/>
                  </a:lnTo>
                  <a:lnTo>
                    <a:pt x="61" y="12"/>
                  </a:lnTo>
                  <a:lnTo>
                    <a:pt x="55" y="15"/>
                  </a:lnTo>
                  <a:lnTo>
                    <a:pt x="49" y="18"/>
                  </a:lnTo>
                  <a:lnTo>
                    <a:pt x="43" y="22"/>
                  </a:lnTo>
                  <a:lnTo>
                    <a:pt x="37" y="27"/>
                  </a:lnTo>
                  <a:lnTo>
                    <a:pt x="31" y="32"/>
                  </a:lnTo>
                  <a:lnTo>
                    <a:pt x="27" y="38"/>
                  </a:lnTo>
                  <a:lnTo>
                    <a:pt x="22" y="43"/>
                  </a:lnTo>
                  <a:lnTo>
                    <a:pt x="18" y="48"/>
                  </a:lnTo>
                  <a:lnTo>
                    <a:pt x="14" y="55"/>
                  </a:lnTo>
                  <a:lnTo>
                    <a:pt x="10" y="61"/>
                  </a:lnTo>
                  <a:lnTo>
                    <a:pt x="8" y="67"/>
                  </a:lnTo>
                  <a:lnTo>
                    <a:pt x="5" y="75"/>
                  </a:lnTo>
                  <a:lnTo>
                    <a:pt x="3" y="81"/>
                  </a:lnTo>
                  <a:lnTo>
                    <a:pt x="1" y="89"/>
                  </a:lnTo>
                  <a:lnTo>
                    <a:pt x="0" y="96"/>
                  </a:lnTo>
                  <a:lnTo>
                    <a:pt x="0" y="103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0" y="124"/>
                  </a:lnTo>
                  <a:lnTo>
                    <a:pt x="1" y="131"/>
                  </a:lnTo>
                  <a:lnTo>
                    <a:pt x="3" y="138"/>
                  </a:lnTo>
                  <a:lnTo>
                    <a:pt x="5" y="145"/>
                  </a:lnTo>
                  <a:lnTo>
                    <a:pt x="8" y="152"/>
                  </a:lnTo>
                  <a:lnTo>
                    <a:pt x="10" y="159"/>
                  </a:lnTo>
                  <a:lnTo>
                    <a:pt x="14" y="165"/>
                  </a:lnTo>
                  <a:lnTo>
                    <a:pt x="18" y="171"/>
                  </a:lnTo>
                  <a:lnTo>
                    <a:pt x="22" y="177"/>
                  </a:lnTo>
                  <a:lnTo>
                    <a:pt x="27" y="183"/>
                  </a:lnTo>
                  <a:lnTo>
                    <a:pt x="31" y="188"/>
                  </a:lnTo>
                  <a:lnTo>
                    <a:pt x="37" y="192"/>
                  </a:lnTo>
                  <a:lnTo>
                    <a:pt x="43" y="197"/>
                  </a:lnTo>
                  <a:lnTo>
                    <a:pt x="49" y="201"/>
                  </a:lnTo>
                  <a:lnTo>
                    <a:pt x="55" y="205"/>
                  </a:lnTo>
                  <a:lnTo>
                    <a:pt x="61" y="209"/>
                  </a:lnTo>
                  <a:lnTo>
                    <a:pt x="68" y="211"/>
                  </a:lnTo>
                  <a:lnTo>
                    <a:pt x="75" y="214"/>
                  </a:lnTo>
                  <a:lnTo>
                    <a:pt x="82" y="216"/>
                  </a:lnTo>
                  <a:lnTo>
                    <a:pt x="89" y="219"/>
                  </a:lnTo>
                  <a:lnTo>
                    <a:pt x="96" y="219"/>
                  </a:lnTo>
                  <a:lnTo>
                    <a:pt x="104" y="220"/>
                  </a:lnTo>
                  <a:lnTo>
                    <a:pt x="112" y="220"/>
                  </a:lnTo>
                  <a:lnTo>
                    <a:pt x="117" y="220"/>
                  </a:lnTo>
                  <a:lnTo>
                    <a:pt x="125" y="219"/>
                  </a:lnTo>
                  <a:lnTo>
                    <a:pt x="133" y="219"/>
                  </a:lnTo>
                  <a:lnTo>
                    <a:pt x="140" y="216"/>
                  </a:lnTo>
                  <a:lnTo>
                    <a:pt x="147" y="214"/>
                  </a:lnTo>
                  <a:lnTo>
                    <a:pt x="154" y="211"/>
                  </a:lnTo>
                  <a:lnTo>
                    <a:pt x="160" y="209"/>
                  </a:lnTo>
                  <a:lnTo>
                    <a:pt x="166" y="205"/>
                  </a:lnTo>
                  <a:lnTo>
                    <a:pt x="173" y="201"/>
                  </a:lnTo>
                  <a:lnTo>
                    <a:pt x="178" y="197"/>
                  </a:lnTo>
                  <a:lnTo>
                    <a:pt x="185" y="192"/>
                  </a:lnTo>
                  <a:lnTo>
                    <a:pt x="190" y="188"/>
                  </a:lnTo>
                  <a:lnTo>
                    <a:pt x="195" y="183"/>
                  </a:lnTo>
                  <a:lnTo>
                    <a:pt x="199" y="177"/>
                  </a:lnTo>
                  <a:lnTo>
                    <a:pt x="204" y="171"/>
                  </a:lnTo>
                  <a:lnTo>
                    <a:pt x="208" y="165"/>
                  </a:lnTo>
                  <a:lnTo>
                    <a:pt x="211" y="159"/>
                  </a:lnTo>
                  <a:lnTo>
                    <a:pt x="214" y="152"/>
                  </a:lnTo>
                  <a:lnTo>
                    <a:pt x="216" y="145"/>
                  </a:lnTo>
                  <a:lnTo>
                    <a:pt x="219" y="138"/>
                  </a:lnTo>
                  <a:lnTo>
                    <a:pt x="220" y="131"/>
                  </a:lnTo>
                  <a:lnTo>
                    <a:pt x="221" y="124"/>
                  </a:lnTo>
                  <a:lnTo>
                    <a:pt x="222" y="117"/>
                  </a:lnTo>
                  <a:lnTo>
                    <a:pt x="222" y="110"/>
                  </a:lnTo>
                  <a:lnTo>
                    <a:pt x="223" y="110"/>
                  </a:lnTo>
                </a:path>
              </a:pathLst>
            </a:custGeom>
            <a:solidFill>
              <a:srgbClr val="A7A7A7"/>
            </a:solidFill>
            <a:ln w="12700" cap="rnd" cmpd="sng">
              <a:solidFill>
                <a:srgbClr val="A7A7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8" name="Freeform 130"/>
            <p:cNvSpPr>
              <a:spLocks/>
            </p:cNvSpPr>
            <p:nvPr/>
          </p:nvSpPr>
          <p:spPr bwMode="auto">
            <a:xfrm>
              <a:off x="1793" y="1978"/>
              <a:ext cx="174" cy="174"/>
            </a:xfrm>
            <a:custGeom>
              <a:avLst/>
              <a:gdLst>
                <a:gd name="T0" fmla="*/ 137 w 219"/>
                <a:gd name="T1" fmla="*/ 65 h 216"/>
                <a:gd name="T2" fmla="*/ 136 w 219"/>
                <a:gd name="T3" fmla="*/ 56 h 216"/>
                <a:gd name="T4" fmla="*/ 133 w 219"/>
                <a:gd name="T5" fmla="*/ 48 h 216"/>
                <a:gd name="T6" fmla="*/ 130 w 219"/>
                <a:gd name="T7" fmla="*/ 39 h 216"/>
                <a:gd name="T8" fmla="*/ 126 w 219"/>
                <a:gd name="T9" fmla="*/ 31 h 216"/>
                <a:gd name="T10" fmla="*/ 120 w 219"/>
                <a:gd name="T11" fmla="*/ 24 h 216"/>
                <a:gd name="T12" fmla="*/ 114 w 219"/>
                <a:gd name="T13" fmla="*/ 18 h 216"/>
                <a:gd name="T14" fmla="*/ 106 w 219"/>
                <a:gd name="T15" fmla="*/ 12 h 216"/>
                <a:gd name="T16" fmla="*/ 99 w 219"/>
                <a:gd name="T17" fmla="*/ 8 h 216"/>
                <a:gd name="T18" fmla="*/ 91 w 219"/>
                <a:gd name="T19" fmla="*/ 4 h 216"/>
                <a:gd name="T20" fmla="*/ 81 w 219"/>
                <a:gd name="T21" fmla="*/ 2 h 216"/>
                <a:gd name="T22" fmla="*/ 72 w 219"/>
                <a:gd name="T23" fmla="*/ 1 h 216"/>
                <a:gd name="T24" fmla="*/ 64 w 219"/>
                <a:gd name="T25" fmla="*/ 1 h 216"/>
                <a:gd name="T26" fmla="*/ 55 w 219"/>
                <a:gd name="T27" fmla="*/ 2 h 216"/>
                <a:gd name="T28" fmla="*/ 46 w 219"/>
                <a:gd name="T29" fmla="*/ 4 h 216"/>
                <a:gd name="T30" fmla="*/ 38 w 219"/>
                <a:gd name="T31" fmla="*/ 8 h 216"/>
                <a:gd name="T32" fmla="*/ 30 w 219"/>
                <a:gd name="T33" fmla="*/ 12 h 216"/>
                <a:gd name="T34" fmla="*/ 23 w 219"/>
                <a:gd name="T35" fmla="*/ 18 h 216"/>
                <a:gd name="T36" fmla="*/ 17 w 219"/>
                <a:gd name="T37" fmla="*/ 24 h 216"/>
                <a:gd name="T38" fmla="*/ 11 w 219"/>
                <a:gd name="T39" fmla="*/ 31 h 216"/>
                <a:gd name="T40" fmla="*/ 7 w 219"/>
                <a:gd name="T41" fmla="*/ 39 h 216"/>
                <a:gd name="T42" fmla="*/ 4 w 219"/>
                <a:gd name="T43" fmla="*/ 48 h 216"/>
                <a:gd name="T44" fmla="*/ 1 w 219"/>
                <a:gd name="T45" fmla="*/ 56 h 216"/>
                <a:gd name="T46" fmla="*/ 0 w 219"/>
                <a:gd name="T47" fmla="*/ 65 h 216"/>
                <a:gd name="T48" fmla="*/ 0 w 219"/>
                <a:gd name="T49" fmla="*/ 74 h 216"/>
                <a:gd name="T50" fmla="*/ 1 w 219"/>
                <a:gd name="T51" fmla="*/ 83 h 216"/>
                <a:gd name="T52" fmla="*/ 4 w 219"/>
                <a:gd name="T53" fmla="*/ 92 h 216"/>
                <a:gd name="T54" fmla="*/ 7 w 219"/>
                <a:gd name="T55" fmla="*/ 101 h 216"/>
                <a:gd name="T56" fmla="*/ 11 w 219"/>
                <a:gd name="T57" fmla="*/ 109 h 216"/>
                <a:gd name="T58" fmla="*/ 17 w 219"/>
                <a:gd name="T59" fmla="*/ 115 h 216"/>
                <a:gd name="T60" fmla="*/ 23 w 219"/>
                <a:gd name="T61" fmla="*/ 122 h 216"/>
                <a:gd name="T62" fmla="*/ 30 w 219"/>
                <a:gd name="T63" fmla="*/ 128 h 216"/>
                <a:gd name="T64" fmla="*/ 38 w 219"/>
                <a:gd name="T65" fmla="*/ 132 h 216"/>
                <a:gd name="T66" fmla="*/ 46 w 219"/>
                <a:gd name="T67" fmla="*/ 135 h 216"/>
                <a:gd name="T68" fmla="*/ 55 w 219"/>
                <a:gd name="T69" fmla="*/ 139 h 216"/>
                <a:gd name="T70" fmla="*/ 64 w 219"/>
                <a:gd name="T71" fmla="*/ 139 h 216"/>
                <a:gd name="T72" fmla="*/ 72 w 219"/>
                <a:gd name="T73" fmla="*/ 139 h 216"/>
                <a:gd name="T74" fmla="*/ 81 w 219"/>
                <a:gd name="T75" fmla="*/ 139 h 216"/>
                <a:gd name="T76" fmla="*/ 91 w 219"/>
                <a:gd name="T77" fmla="*/ 135 h 216"/>
                <a:gd name="T78" fmla="*/ 99 w 219"/>
                <a:gd name="T79" fmla="*/ 132 h 216"/>
                <a:gd name="T80" fmla="*/ 106 w 219"/>
                <a:gd name="T81" fmla="*/ 128 h 216"/>
                <a:gd name="T82" fmla="*/ 114 w 219"/>
                <a:gd name="T83" fmla="*/ 122 h 216"/>
                <a:gd name="T84" fmla="*/ 120 w 219"/>
                <a:gd name="T85" fmla="*/ 115 h 216"/>
                <a:gd name="T86" fmla="*/ 126 w 219"/>
                <a:gd name="T87" fmla="*/ 109 h 216"/>
                <a:gd name="T88" fmla="*/ 130 w 219"/>
                <a:gd name="T89" fmla="*/ 101 h 216"/>
                <a:gd name="T90" fmla="*/ 133 w 219"/>
                <a:gd name="T91" fmla="*/ 92 h 216"/>
                <a:gd name="T92" fmla="*/ 136 w 219"/>
                <a:gd name="T93" fmla="*/ 83 h 216"/>
                <a:gd name="T94" fmla="*/ 137 w 219"/>
                <a:gd name="T95" fmla="*/ 74 h 216"/>
                <a:gd name="T96" fmla="*/ 137 w 219"/>
                <a:gd name="T97" fmla="*/ 69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9"/>
                <a:gd name="T148" fmla="*/ 0 h 216"/>
                <a:gd name="T149" fmla="*/ 219 w 219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9" h="216">
                  <a:moveTo>
                    <a:pt x="218" y="107"/>
                  </a:moveTo>
                  <a:lnTo>
                    <a:pt x="217" y="101"/>
                  </a:lnTo>
                  <a:lnTo>
                    <a:pt x="216" y="93"/>
                  </a:lnTo>
                  <a:lnTo>
                    <a:pt x="215" y="87"/>
                  </a:lnTo>
                  <a:lnTo>
                    <a:pt x="214" y="79"/>
                  </a:lnTo>
                  <a:lnTo>
                    <a:pt x="211" y="74"/>
                  </a:lnTo>
                  <a:lnTo>
                    <a:pt x="209" y="66"/>
                  </a:lnTo>
                  <a:lnTo>
                    <a:pt x="207" y="59"/>
                  </a:lnTo>
                  <a:lnTo>
                    <a:pt x="202" y="54"/>
                  </a:lnTo>
                  <a:lnTo>
                    <a:pt x="199" y="47"/>
                  </a:lnTo>
                  <a:lnTo>
                    <a:pt x="195" y="42"/>
                  </a:lnTo>
                  <a:lnTo>
                    <a:pt x="190" y="37"/>
                  </a:lnTo>
                  <a:lnTo>
                    <a:pt x="186" y="31"/>
                  </a:lnTo>
                  <a:lnTo>
                    <a:pt x="180" y="27"/>
                  </a:lnTo>
                  <a:lnTo>
                    <a:pt x="175" y="22"/>
                  </a:lnTo>
                  <a:lnTo>
                    <a:pt x="169" y="18"/>
                  </a:lnTo>
                  <a:lnTo>
                    <a:pt x="163" y="15"/>
                  </a:lnTo>
                  <a:lnTo>
                    <a:pt x="157" y="12"/>
                  </a:lnTo>
                  <a:lnTo>
                    <a:pt x="150" y="8"/>
                  </a:lnTo>
                  <a:lnTo>
                    <a:pt x="144" y="6"/>
                  </a:lnTo>
                  <a:lnTo>
                    <a:pt x="137" y="3"/>
                  </a:lnTo>
                  <a:lnTo>
                    <a:pt x="129" y="3"/>
                  </a:lnTo>
                  <a:lnTo>
                    <a:pt x="123" y="2"/>
                  </a:lnTo>
                  <a:lnTo>
                    <a:pt x="115" y="1"/>
                  </a:lnTo>
                  <a:lnTo>
                    <a:pt x="109" y="0"/>
                  </a:lnTo>
                  <a:lnTo>
                    <a:pt x="102" y="1"/>
                  </a:lnTo>
                  <a:lnTo>
                    <a:pt x="94" y="2"/>
                  </a:lnTo>
                  <a:lnTo>
                    <a:pt x="87" y="3"/>
                  </a:lnTo>
                  <a:lnTo>
                    <a:pt x="81" y="3"/>
                  </a:lnTo>
                  <a:lnTo>
                    <a:pt x="73" y="6"/>
                  </a:lnTo>
                  <a:lnTo>
                    <a:pt x="67" y="8"/>
                  </a:lnTo>
                  <a:lnTo>
                    <a:pt x="60" y="12"/>
                  </a:lnTo>
                  <a:lnTo>
                    <a:pt x="54" y="15"/>
                  </a:lnTo>
                  <a:lnTo>
                    <a:pt x="48" y="18"/>
                  </a:lnTo>
                  <a:lnTo>
                    <a:pt x="43" y="22"/>
                  </a:lnTo>
                  <a:lnTo>
                    <a:pt x="37" y="27"/>
                  </a:lnTo>
                  <a:lnTo>
                    <a:pt x="31" y="31"/>
                  </a:lnTo>
                  <a:lnTo>
                    <a:pt x="27" y="37"/>
                  </a:lnTo>
                  <a:lnTo>
                    <a:pt x="22" y="42"/>
                  </a:lnTo>
                  <a:lnTo>
                    <a:pt x="18" y="47"/>
                  </a:lnTo>
                  <a:lnTo>
                    <a:pt x="15" y="54"/>
                  </a:lnTo>
                  <a:lnTo>
                    <a:pt x="11" y="59"/>
                  </a:lnTo>
                  <a:lnTo>
                    <a:pt x="8" y="66"/>
                  </a:lnTo>
                  <a:lnTo>
                    <a:pt x="6" y="74"/>
                  </a:lnTo>
                  <a:lnTo>
                    <a:pt x="4" y="79"/>
                  </a:lnTo>
                  <a:lnTo>
                    <a:pt x="1" y="87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1" y="128"/>
                  </a:lnTo>
                  <a:lnTo>
                    <a:pt x="4" y="135"/>
                  </a:lnTo>
                  <a:lnTo>
                    <a:pt x="6" y="142"/>
                  </a:lnTo>
                  <a:lnTo>
                    <a:pt x="8" y="148"/>
                  </a:lnTo>
                  <a:lnTo>
                    <a:pt x="11" y="155"/>
                  </a:lnTo>
                  <a:lnTo>
                    <a:pt x="15" y="161"/>
                  </a:lnTo>
                  <a:lnTo>
                    <a:pt x="18" y="167"/>
                  </a:lnTo>
                  <a:lnTo>
                    <a:pt x="22" y="173"/>
                  </a:lnTo>
                  <a:lnTo>
                    <a:pt x="27" y="178"/>
                  </a:lnTo>
                  <a:lnTo>
                    <a:pt x="31" y="183"/>
                  </a:lnTo>
                  <a:lnTo>
                    <a:pt x="37" y="188"/>
                  </a:lnTo>
                  <a:lnTo>
                    <a:pt x="43" y="192"/>
                  </a:lnTo>
                  <a:lnTo>
                    <a:pt x="48" y="197"/>
                  </a:lnTo>
                  <a:lnTo>
                    <a:pt x="54" y="200"/>
                  </a:lnTo>
                  <a:lnTo>
                    <a:pt x="60" y="203"/>
                  </a:lnTo>
                  <a:lnTo>
                    <a:pt x="67" y="207"/>
                  </a:lnTo>
                  <a:lnTo>
                    <a:pt x="73" y="209"/>
                  </a:lnTo>
                  <a:lnTo>
                    <a:pt x="81" y="210"/>
                  </a:lnTo>
                  <a:lnTo>
                    <a:pt x="87" y="213"/>
                  </a:lnTo>
                  <a:lnTo>
                    <a:pt x="94" y="214"/>
                  </a:lnTo>
                  <a:lnTo>
                    <a:pt x="102" y="215"/>
                  </a:lnTo>
                  <a:lnTo>
                    <a:pt x="109" y="215"/>
                  </a:lnTo>
                  <a:lnTo>
                    <a:pt x="115" y="215"/>
                  </a:lnTo>
                  <a:lnTo>
                    <a:pt x="123" y="214"/>
                  </a:lnTo>
                  <a:lnTo>
                    <a:pt x="129" y="213"/>
                  </a:lnTo>
                  <a:lnTo>
                    <a:pt x="137" y="210"/>
                  </a:lnTo>
                  <a:lnTo>
                    <a:pt x="144" y="209"/>
                  </a:lnTo>
                  <a:lnTo>
                    <a:pt x="150" y="207"/>
                  </a:lnTo>
                  <a:lnTo>
                    <a:pt x="157" y="203"/>
                  </a:lnTo>
                  <a:lnTo>
                    <a:pt x="163" y="200"/>
                  </a:lnTo>
                  <a:lnTo>
                    <a:pt x="169" y="197"/>
                  </a:lnTo>
                  <a:lnTo>
                    <a:pt x="175" y="192"/>
                  </a:lnTo>
                  <a:lnTo>
                    <a:pt x="180" y="188"/>
                  </a:lnTo>
                  <a:lnTo>
                    <a:pt x="186" y="183"/>
                  </a:lnTo>
                  <a:lnTo>
                    <a:pt x="190" y="178"/>
                  </a:lnTo>
                  <a:lnTo>
                    <a:pt x="195" y="173"/>
                  </a:lnTo>
                  <a:lnTo>
                    <a:pt x="199" y="167"/>
                  </a:lnTo>
                  <a:lnTo>
                    <a:pt x="202" y="160"/>
                  </a:lnTo>
                  <a:lnTo>
                    <a:pt x="207" y="155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4" y="135"/>
                  </a:lnTo>
                  <a:lnTo>
                    <a:pt x="215" y="128"/>
                  </a:lnTo>
                  <a:lnTo>
                    <a:pt x="216" y="121"/>
                  </a:lnTo>
                  <a:lnTo>
                    <a:pt x="217" y="114"/>
                  </a:lnTo>
                  <a:lnTo>
                    <a:pt x="217" y="107"/>
                  </a:lnTo>
                  <a:lnTo>
                    <a:pt x="218" y="107"/>
                  </a:lnTo>
                </a:path>
              </a:pathLst>
            </a:custGeom>
            <a:solidFill>
              <a:srgbClr val="9A9A9A"/>
            </a:solidFill>
            <a:ln w="12700" cap="rnd" cmpd="sng">
              <a:solidFill>
                <a:srgbClr val="9A9A9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59" name="Freeform 131"/>
            <p:cNvSpPr>
              <a:spLocks/>
            </p:cNvSpPr>
            <p:nvPr/>
          </p:nvSpPr>
          <p:spPr bwMode="auto">
            <a:xfrm>
              <a:off x="1794" y="1979"/>
              <a:ext cx="169" cy="169"/>
            </a:xfrm>
            <a:custGeom>
              <a:avLst/>
              <a:gdLst>
                <a:gd name="T0" fmla="*/ 133 w 213"/>
                <a:gd name="T1" fmla="*/ 65 h 209"/>
                <a:gd name="T2" fmla="*/ 132 w 213"/>
                <a:gd name="T3" fmla="*/ 55 h 209"/>
                <a:gd name="T4" fmla="*/ 129 w 213"/>
                <a:gd name="T5" fmla="*/ 47 h 209"/>
                <a:gd name="T6" fmla="*/ 126 w 213"/>
                <a:gd name="T7" fmla="*/ 38 h 209"/>
                <a:gd name="T8" fmla="*/ 122 w 213"/>
                <a:gd name="T9" fmla="*/ 30 h 209"/>
                <a:gd name="T10" fmla="*/ 117 w 213"/>
                <a:gd name="T11" fmla="*/ 23 h 209"/>
                <a:gd name="T12" fmla="*/ 110 w 213"/>
                <a:gd name="T13" fmla="*/ 18 h 209"/>
                <a:gd name="T14" fmla="*/ 103 w 213"/>
                <a:gd name="T15" fmla="*/ 12 h 209"/>
                <a:gd name="T16" fmla="*/ 96 w 213"/>
                <a:gd name="T17" fmla="*/ 6 h 209"/>
                <a:gd name="T18" fmla="*/ 88 w 213"/>
                <a:gd name="T19" fmla="*/ 4 h 209"/>
                <a:gd name="T20" fmla="*/ 79 w 213"/>
                <a:gd name="T21" fmla="*/ 1 h 209"/>
                <a:gd name="T22" fmla="*/ 71 w 213"/>
                <a:gd name="T23" fmla="*/ 1 h 209"/>
                <a:gd name="T24" fmla="*/ 63 w 213"/>
                <a:gd name="T25" fmla="*/ 1 h 209"/>
                <a:gd name="T26" fmla="*/ 53 w 213"/>
                <a:gd name="T27" fmla="*/ 1 h 209"/>
                <a:gd name="T28" fmla="*/ 45 w 213"/>
                <a:gd name="T29" fmla="*/ 4 h 209"/>
                <a:gd name="T30" fmla="*/ 37 w 213"/>
                <a:gd name="T31" fmla="*/ 6 h 209"/>
                <a:gd name="T32" fmla="*/ 29 w 213"/>
                <a:gd name="T33" fmla="*/ 12 h 209"/>
                <a:gd name="T34" fmla="*/ 23 w 213"/>
                <a:gd name="T35" fmla="*/ 18 h 209"/>
                <a:gd name="T36" fmla="*/ 17 w 213"/>
                <a:gd name="T37" fmla="*/ 23 h 209"/>
                <a:gd name="T38" fmla="*/ 10 w 213"/>
                <a:gd name="T39" fmla="*/ 30 h 209"/>
                <a:gd name="T40" fmla="*/ 6 w 213"/>
                <a:gd name="T41" fmla="*/ 38 h 209"/>
                <a:gd name="T42" fmla="*/ 4 w 213"/>
                <a:gd name="T43" fmla="*/ 47 h 209"/>
                <a:gd name="T44" fmla="*/ 1 w 213"/>
                <a:gd name="T45" fmla="*/ 55 h 209"/>
                <a:gd name="T46" fmla="*/ 0 w 213"/>
                <a:gd name="T47" fmla="*/ 65 h 209"/>
                <a:gd name="T48" fmla="*/ 0 w 213"/>
                <a:gd name="T49" fmla="*/ 73 h 209"/>
                <a:gd name="T50" fmla="*/ 1 w 213"/>
                <a:gd name="T51" fmla="*/ 82 h 209"/>
                <a:gd name="T52" fmla="*/ 4 w 213"/>
                <a:gd name="T53" fmla="*/ 90 h 209"/>
                <a:gd name="T54" fmla="*/ 6 w 213"/>
                <a:gd name="T55" fmla="*/ 99 h 209"/>
                <a:gd name="T56" fmla="*/ 10 w 213"/>
                <a:gd name="T57" fmla="*/ 106 h 209"/>
                <a:gd name="T58" fmla="*/ 17 w 213"/>
                <a:gd name="T59" fmla="*/ 113 h 209"/>
                <a:gd name="T60" fmla="*/ 23 w 213"/>
                <a:gd name="T61" fmla="*/ 120 h 209"/>
                <a:gd name="T62" fmla="*/ 29 w 213"/>
                <a:gd name="T63" fmla="*/ 125 h 209"/>
                <a:gd name="T64" fmla="*/ 37 w 213"/>
                <a:gd name="T65" fmla="*/ 129 h 209"/>
                <a:gd name="T66" fmla="*/ 45 w 213"/>
                <a:gd name="T67" fmla="*/ 133 h 209"/>
                <a:gd name="T68" fmla="*/ 53 w 213"/>
                <a:gd name="T69" fmla="*/ 135 h 209"/>
                <a:gd name="T70" fmla="*/ 63 w 213"/>
                <a:gd name="T71" fmla="*/ 136 h 209"/>
                <a:gd name="T72" fmla="*/ 71 w 213"/>
                <a:gd name="T73" fmla="*/ 136 h 209"/>
                <a:gd name="T74" fmla="*/ 79 w 213"/>
                <a:gd name="T75" fmla="*/ 135 h 209"/>
                <a:gd name="T76" fmla="*/ 88 w 213"/>
                <a:gd name="T77" fmla="*/ 133 h 209"/>
                <a:gd name="T78" fmla="*/ 96 w 213"/>
                <a:gd name="T79" fmla="*/ 129 h 209"/>
                <a:gd name="T80" fmla="*/ 103 w 213"/>
                <a:gd name="T81" fmla="*/ 125 h 209"/>
                <a:gd name="T82" fmla="*/ 110 w 213"/>
                <a:gd name="T83" fmla="*/ 120 h 209"/>
                <a:gd name="T84" fmla="*/ 117 w 213"/>
                <a:gd name="T85" fmla="*/ 113 h 209"/>
                <a:gd name="T86" fmla="*/ 122 w 213"/>
                <a:gd name="T87" fmla="*/ 106 h 209"/>
                <a:gd name="T88" fmla="*/ 126 w 213"/>
                <a:gd name="T89" fmla="*/ 99 h 209"/>
                <a:gd name="T90" fmla="*/ 129 w 213"/>
                <a:gd name="T91" fmla="*/ 90 h 209"/>
                <a:gd name="T92" fmla="*/ 132 w 213"/>
                <a:gd name="T93" fmla="*/ 82 h 209"/>
                <a:gd name="T94" fmla="*/ 133 w 213"/>
                <a:gd name="T95" fmla="*/ 73 h 209"/>
                <a:gd name="T96" fmla="*/ 133 w 213"/>
                <a:gd name="T97" fmla="*/ 68 h 2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3"/>
                <a:gd name="T148" fmla="*/ 0 h 209"/>
                <a:gd name="T149" fmla="*/ 213 w 213"/>
                <a:gd name="T150" fmla="*/ 209 h 2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3" h="209">
                  <a:moveTo>
                    <a:pt x="212" y="104"/>
                  </a:moveTo>
                  <a:lnTo>
                    <a:pt x="211" y="99"/>
                  </a:lnTo>
                  <a:lnTo>
                    <a:pt x="210" y="90"/>
                  </a:lnTo>
                  <a:lnTo>
                    <a:pt x="209" y="84"/>
                  </a:lnTo>
                  <a:lnTo>
                    <a:pt x="207" y="77"/>
                  </a:lnTo>
                  <a:lnTo>
                    <a:pt x="206" y="72"/>
                  </a:lnTo>
                  <a:lnTo>
                    <a:pt x="204" y="64"/>
                  </a:lnTo>
                  <a:lnTo>
                    <a:pt x="201" y="58"/>
                  </a:lnTo>
                  <a:lnTo>
                    <a:pt x="196" y="52"/>
                  </a:lnTo>
                  <a:lnTo>
                    <a:pt x="194" y="46"/>
                  </a:lnTo>
                  <a:lnTo>
                    <a:pt x="189" y="41"/>
                  </a:lnTo>
                  <a:lnTo>
                    <a:pt x="185" y="35"/>
                  </a:lnTo>
                  <a:lnTo>
                    <a:pt x="180" y="31"/>
                  </a:lnTo>
                  <a:lnTo>
                    <a:pt x="175" y="27"/>
                  </a:lnTo>
                  <a:lnTo>
                    <a:pt x="170" y="22"/>
                  </a:lnTo>
                  <a:lnTo>
                    <a:pt x="164" y="18"/>
                  </a:lnTo>
                  <a:lnTo>
                    <a:pt x="158" y="14"/>
                  </a:lnTo>
                  <a:lnTo>
                    <a:pt x="153" y="10"/>
                  </a:lnTo>
                  <a:lnTo>
                    <a:pt x="146" y="8"/>
                  </a:lnTo>
                  <a:lnTo>
                    <a:pt x="140" y="6"/>
                  </a:lnTo>
                  <a:lnTo>
                    <a:pt x="133" y="4"/>
                  </a:lnTo>
                  <a:lnTo>
                    <a:pt x="126" y="1"/>
                  </a:lnTo>
                  <a:lnTo>
                    <a:pt x="119" y="1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99" y="1"/>
                  </a:lnTo>
                  <a:lnTo>
                    <a:pt x="92" y="1"/>
                  </a:lnTo>
                  <a:lnTo>
                    <a:pt x="85" y="1"/>
                  </a:lnTo>
                  <a:lnTo>
                    <a:pt x="78" y="4"/>
                  </a:lnTo>
                  <a:lnTo>
                    <a:pt x="72" y="6"/>
                  </a:lnTo>
                  <a:lnTo>
                    <a:pt x="65" y="8"/>
                  </a:lnTo>
                  <a:lnTo>
                    <a:pt x="59" y="10"/>
                  </a:lnTo>
                  <a:lnTo>
                    <a:pt x="52" y="14"/>
                  </a:lnTo>
                  <a:lnTo>
                    <a:pt x="46" y="18"/>
                  </a:lnTo>
                  <a:lnTo>
                    <a:pt x="41" y="22"/>
                  </a:lnTo>
                  <a:lnTo>
                    <a:pt x="36" y="27"/>
                  </a:lnTo>
                  <a:lnTo>
                    <a:pt x="30" y="31"/>
                  </a:lnTo>
                  <a:lnTo>
                    <a:pt x="26" y="35"/>
                  </a:lnTo>
                  <a:lnTo>
                    <a:pt x="21" y="41"/>
                  </a:lnTo>
                  <a:lnTo>
                    <a:pt x="17" y="46"/>
                  </a:lnTo>
                  <a:lnTo>
                    <a:pt x="14" y="53"/>
                  </a:lnTo>
                  <a:lnTo>
                    <a:pt x="10" y="58"/>
                  </a:lnTo>
                  <a:lnTo>
                    <a:pt x="7" y="64"/>
                  </a:lnTo>
                  <a:lnTo>
                    <a:pt x="6" y="72"/>
                  </a:lnTo>
                  <a:lnTo>
                    <a:pt x="3" y="77"/>
                  </a:lnTo>
                  <a:lnTo>
                    <a:pt x="1" y="84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0" y="105"/>
                  </a:lnTo>
                  <a:lnTo>
                    <a:pt x="0" y="111"/>
                  </a:lnTo>
                  <a:lnTo>
                    <a:pt x="0" y="117"/>
                  </a:lnTo>
                  <a:lnTo>
                    <a:pt x="1" y="125"/>
                  </a:lnTo>
                  <a:lnTo>
                    <a:pt x="3" y="132"/>
                  </a:lnTo>
                  <a:lnTo>
                    <a:pt x="6" y="137"/>
                  </a:lnTo>
                  <a:lnTo>
                    <a:pt x="7" y="145"/>
                  </a:lnTo>
                  <a:lnTo>
                    <a:pt x="10" y="151"/>
                  </a:lnTo>
                  <a:lnTo>
                    <a:pt x="14" y="157"/>
                  </a:lnTo>
                  <a:lnTo>
                    <a:pt x="17" y="162"/>
                  </a:lnTo>
                  <a:lnTo>
                    <a:pt x="21" y="168"/>
                  </a:lnTo>
                  <a:lnTo>
                    <a:pt x="26" y="173"/>
                  </a:lnTo>
                  <a:lnTo>
                    <a:pt x="30" y="179"/>
                  </a:lnTo>
                  <a:lnTo>
                    <a:pt x="36" y="183"/>
                  </a:lnTo>
                  <a:lnTo>
                    <a:pt x="41" y="188"/>
                  </a:lnTo>
                  <a:lnTo>
                    <a:pt x="46" y="191"/>
                  </a:lnTo>
                  <a:lnTo>
                    <a:pt x="52" y="195"/>
                  </a:lnTo>
                  <a:lnTo>
                    <a:pt x="59" y="198"/>
                  </a:lnTo>
                  <a:lnTo>
                    <a:pt x="65" y="200"/>
                  </a:lnTo>
                  <a:lnTo>
                    <a:pt x="72" y="203"/>
                  </a:lnTo>
                  <a:lnTo>
                    <a:pt x="78" y="205"/>
                  </a:lnTo>
                  <a:lnTo>
                    <a:pt x="85" y="207"/>
                  </a:lnTo>
                  <a:lnTo>
                    <a:pt x="92" y="208"/>
                  </a:lnTo>
                  <a:lnTo>
                    <a:pt x="99" y="208"/>
                  </a:lnTo>
                  <a:lnTo>
                    <a:pt x="106" y="208"/>
                  </a:lnTo>
                  <a:lnTo>
                    <a:pt x="112" y="208"/>
                  </a:lnTo>
                  <a:lnTo>
                    <a:pt x="119" y="208"/>
                  </a:lnTo>
                  <a:lnTo>
                    <a:pt x="126" y="207"/>
                  </a:lnTo>
                  <a:lnTo>
                    <a:pt x="133" y="205"/>
                  </a:lnTo>
                  <a:lnTo>
                    <a:pt x="140" y="203"/>
                  </a:lnTo>
                  <a:lnTo>
                    <a:pt x="146" y="200"/>
                  </a:lnTo>
                  <a:lnTo>
                    <a:pt x="153" y="198"/>
                  </a:lnTo>
                  <a:lnTo>
                    <a:pt x="158" y="195"/>
                  </a:lnTo>
                  <a:lnTo>
                    <a:pt x="164" y="191"/>
                  </a:lnTo>
                  <a:lnTo>
                    <a:pt x="170" y="188"/>
                  </a:lnTo>
                  <a:lnTo>
                    <a:pt x="175" y="183"/>
                  </a:lnTo>
                  <a:lnTo>
                    <a:pt x="180" y="179"/>
                  </a:lnTo>
                  <a:lnTo>
                    <a:pt x="185" y="173"/>
                  </a:lnTo>
                  <a:lnTo>
                    <a:pt x="189" y="168"/>
                  </a:lnTo>
                  <a:lnTo>
                    <a:pt x="194" y="162"/>
                  </a:lnTo>
                  <a:lnTo>
                    <a:pt x="196" y="156"/>
                  </a:lnTo>
                  <a:lnTo>
                    <a:pt x="201" y="151"/>
                  </a:lnTo>
                  <a:lnTo>
                    <a:pt x="204" y="145"/>
                  </a:lnTo>
                  <a:lnTo>
                    <a:pt x="206" y="137"/>
                  </a:lnTo>
                  <a:lnTo>
                    <a:pt x="207" y="132"/>
                  </a:lnTo>
                  <a:lnTo>
                    <a:pt x="209" y="125"/>
                  </a:lnTo>
                  <a:lnTo>
                    <a:pt x="210" y="117"/>
                  </a:lnTo>
                  <a:lnTo>
                    <a:pt x="211" y="111"/>
                  </a:lnTo>
                  <a:lnTo>
                    <a:pt x="211" y="104"/>
                  </a:lnTo>
                  <a:lnTo>
                    <a:pt x="212" y="104"/>
                  </a:lnTo>
                </a:path>
              </a:pathLst>
            </a:custGeom>
            <a:solidFill>
              <a:srgbClr val="8C8C8C"/>
            </a:solidFill>
            <a:ln w="12700" cap="rnd" cmpd="sng">
              <a:solidFill>
                <a:srgbClr val="8C8C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0" name="Freeform 132"/>
            <p:cNvSpPr>
              <a:spLocks/>
            </p:cNvSpPr>
            <p:nvPr/>
          </p:nvSpPr>
          <p:spPr bwMode="auto">
            <a:xfrm>
              <a:off x="1796" y="1980"/>
              <a:ext cx="163" cy="166"/>
            </a:xfrm>
            <a:custGeom>
              <a:avLst/>
              <a:gdLst>
                <a:gd name="T0" fmla="*/ 127 w 206"/>
                <a:gd name="T1" fmla="*/ 63 h 205"/>
                <a:gd name="T2" fmla="*/ 127 w 206"/>
                <a:gd name="T3" fmla="*/ 53 h 205"/>
                <a:gd name="T4" fmla="*/ 124 w 206"/>
                <a:gd name="T5" fmla="*/ 46 h 205"/>
                <a:gd name="T6" fmla="*/ 122 w 206"/>
                <a:gd name="T7" fmla="*/ 36 h 205"/>
                <a:gd name="T8" fmla="*/ 118 w 206"/>
                <a:gd name="T9" fmla="*/ 29 h 205"/>
                <a:gd name="T10" fmla="*/ 112 w 206"/>
                <a:gd name="T11" fmla="*/ 23 h 205"/>
                <a:gd name="T12" fmla="*/ 107 w 206"/>
                <a:gd name="T13" fmla="*/ 17 h 205"/>
                <a:gd name="T14" fmla="*/ 100 w 206"/>
                <a:gd name="T15" fmla="*/ 11 h 205"/>
                <a:gd name="T16" fmla="*/ 93 w 206"/>
                <a:gd name="T17" fmla="*/ 6 h 205"/>
                <a:gd name="T18" fmla="*/ 85 w 206"/>
                <a:gd name="T19" fmla="*/ 4 h 205"/>
                <a:gd name="T20" fmla="*/ 76 w 206"/>
                <a:gd name="T21" fmla="*/ 2 h 205"/>
                <a:gd name="T22" fmla="*/ 68 w 206"/>
                <a:gd name="T23" fmla="*/ 0 h 205"/>
                <a:gd name="T24" fmla="*/ 60 w 206"/>
                <a:gd name="T25" fmla="*/ 0 h 205"/>
                <a:gd name="T26" fmla="*/ 51 w 206"/>
                <a:gd name="T27" fmla="*/ 2 h 205"/>
                <a:gd name="T28" fmla="*/ 44 w 206"/>
                <a:gd name="T29" fmla="*/ 4 h 205"/>
                <a:gd name="T30" fmla="*/ 36 w 206"/>
                <a:gd name="T31" fmla="*/ 6 h 205"/>
                <a:gd name="T32" fmla="*/ 28 w 206"/>
                <a:gd name="T33" fmla="*/ 11 h 205"/>
                <a:gd name="T34" fmla="*/ 21 w 206"/>
                <a:gd name="T35" fmla="*/ 17 h 205"/>
                <a:gd name="T36" fmla="*/ 16 w 206"/>
                <a:gd name="T37" fmla="*/ 23 h 205"/>
                <a:gd name="T38" fmla="*/ 10 w 206"/>
                <a:gd name="T39" fmla="*/ 29 h 205"/>
                <a:gd name="T40" fmla="*/ 6 w 206"/>
                <a:gd name="T41" fmla="*/ 36 h 205"/>
                <a:gd name="T42" fmla="*/ 3 w 206"/>
                <a:gd name="T43" fmla="*/ 46 h 205"/>
                <a:gd name="T44" fmla="*/ 1 w 206"/>
                <a:gd name="T45" fmla="*/ 53 h 205"/>
                <a:gd name="T46" fmla="*/ 0 w 206"/>
                <a:gd name="T47" fmla="*/ 63 h 205"/>
                <a:gd name="T48" fmla="*/ 0 w 206"/>
                <a:gd name="T49" fmla="*/ 70 h 205"/>
                <a:gd name="T50" fmla="*/ 1 w 206"/>
                <a:gd name="T51" fmla="*/ 80 h 205"/>
                <a:gd name="T52" fmla="*/ 3 w 206"/>
                <a:gd name="T53" fmla="*/ 88 h 205"/>
                <a:gd name="T54" fmla="*/ 6 w 206"/>
                <a:gd name="T55" fmla="*/ 96 h 205"/>
                <a:gd name="T56" fmla="*/ 10 w 206"/>
                <a:gd name="T57" fmla="*/ 104 h 205"/>
                <a:gd name="T58" fmla="*/ 16 w 206"/>
                <a:gd name="T59" fmla="*/ 112 h 205"/>
                <a:gd name="T60" fmla="*/ 21 w 206"/>
                <a:gd name="T61" fmla="*/ 117 h 205"/>
                <a:gd name="T62" fmla="*/ 28 w 206"/>
                <a:gd name="T63" fmla="*/ 122 h 205"/>
                <a:gd name="T64" fmla="*/ 36 w 206"/>
                <a:gd name="T65" fmla="*/ 126 h 205"/>
                <a:gd name="T66" fmla="*/ 44 w 206"/>
                <a:gd name="T67" fmla="*/ 130 h 205"/>
                <a:gd name="T68" fmla="*/ 51 w 206"/>
                <a:gd name="T69" fmla="*/ 133 h 205"/>
                <a:gd name="T70" fmla="*/ 60 w 206"/>
                <a:gd name="T71" fmla="*/ 134 h 205"/>
                <a:gd name="T72" fmla="*/ 68 w 206"/>
                <a:gd name="T73" fmla="*/ 134 h 205"/>
                <a:gd name="T74" fmla="*/ 76 w 206"/>
                <a:gd name="T75" fmla="*/ 133 h 205"/>
                <a:gd name="T76" fmla="*/ 85 w 206"/>
                <a:gd name="T77" fmla="*/ 130 h 205"/>
                <a:gd name="T78" fmla="*/ 93 w 206"/>
                <a:gd name="T79" fmla="*/ 126 h 205"/>
                <a:gd name="T80" fmla="*/ 100 w 206"/>
                <a:gd name="T81" fmla="*/ 122 h 205"/>
                <a:gd name="T82" fmla="*/ 107 w 206"/>
                <a:gd name="T83" fmla="*/ 117 h 205"/>
                <a:gd name="T84" fmla="*/ 112 w 206"/>
                <a:gd name="T85" fmla="*/ 112 h 205"/>
                <a:gd name="T86" fmla="*/ 118 w 206"/>
                <a:gd name="T87" fmla="*/ 104 h 205"/>
                <a:gd name="T88" fmla="*/ 122 w 206"/>
                <a:gd name="T89" fmla="*/ 96 h 205"/>
                <a:gd name="T90" fmla="*/ 124 w 206"/>
                <a:gd name="T91" fmla="*/ 88 h 205"/>
                <a:gd name="T92" fmla="*/ 127 w 206"/>
                <a:gd name="T93" fmla="*/ 80 h 205"/>
                <a:gd name="T94" fmla="*/ 127 w 206"/>
                <a:gd name="T95" fmla="*/ 70 h 205"/>
                <a:gd name="T96" fmla="*/ 128 w 206"/>
                <a:gd name="T97" fmla="*/ 67 h 2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205"/>
                <a:gd name="T149" fmla="*/ 206 w 206"/>
                <a:gd name="T150" fmla="*/ 205 h 2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205">
                  <a:moveTo>
                    <a:pt x="205" y="102"/>
                  </a:moveTo>
                  <a:lnTo>
                    <a:pt x="204" y="96"/>
                  </a:lnTo>
                  <a:lnTo>
                    <a:pt x="204" y="89"/>
                  </a:lnTo>
                  <a:lnTo>
                    <a:pt x="204" y="82"/>
                  </a:lnTo>
                  <a:lnTo>
                    <a:pt x="202" y="76"/>
                  </a:lnTo>
                  <a:lnTo>
                    <a:pt x="199" y="70"/>
                  </a:lnTo>
                  <a:lnTo>
                    <a:pt x="197" y="63"/>
                  </a:lnTo>
                  <a:lnTo>
                    <a:pt x="194" y="56"/>
                  </a:lnTo>
                  <a:lnTo>
                    <a:pt x="191" y="51"/>
                  </a:lnTo>
                  <a:lnTo>
                    <a:pt x="188" y="45"/>
                  </a:lnTo>
                  <a:lnTo>
                    <a:pt x="183" y="40"/>
                  </a:lnTo>
                  <a:lnTo>
                    <a:pt x="180" y="35"/>
                  </a:lnTo>
                  <a:lnTo>
                    <a:pt x="175" y="30"/>
                  </a:lnTo>
                  <a:lnTo>
                    <a:pt x="170" y="26"/>
                  </a:lnTo>
                  <a:lnTo>
                    <a:pt x="164" y="21"/>
                  </a:lnTo>
                  <a:lnTo>
                    <a:pt x="160" y="17"/>
                  </a:lnTo>
                  <a:lnTo>
                    <a:pt x="153" y="14"/>
                  </a:lnTo>
                  <a:lnTo>
                    <a:pt x="148" y="10"/>
                  </a:lnTo>
                  <a:lnTo>
                    <a:pt x="142" y="9"/>
                  </a:lnTo>
                  <a:lnTo>
                    <a:pt x="135" y="6"/>
                  </a:lnTo>
                  <a:lnTo>
                    <a:pt x="129" y="4"/>
                  </a:lnTo>
                  <a:lnTo>
                    <a:pt x="121" y="2"/>
                  </a:lnTo>
                  <a:lnTo>
                    <a:pt x="115" y="1"/>
                  </a:lnTo>
                  <a:lnTo>
                    <a:pt x="109" y="0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89" y="1"/>
                  </a:lnTo>
                  <a:lnTo>
                    <a:pt x="82" y="2"/>
                  </a:lnTo>
                  <a:lnTo>
                    <a:pt x="75" y="4"/>
                  </a:lnTo>
                  <a:lnTo>
                    <a:pt x="69" y="6"/>
                  </a:lnTo>
                  <a:lnTo>
                    <a:pt x="62" y="9"/>
                  </a:lnTo>
                  <a:lnTo>
                    <a:pt x="57" y="10"/>
                  </a:lnTo>
                  <a:lnTo>
                    <a:pt x="50" y="14"/>
                  </a:lnTo>
                  <a:lnTo>
                    <a:pt x="45" y="17"/>
                  </a:lnTo>
                  <a:lnTo>
                    <a:pt x="40" y="21"/>
                  </a:lnTo>
                  <a:lnTo>
                    <a:pt x="34" y="26"/>
                  </a:lnTo>
                  <a:lnTo>
                    <a:pt x="29" y="30"/>
                  </a:lnTo>
                  <a:lnTo>
                    <a:pt x="25" y="35"/>
                  </a:lnTo>
                  <a:lnTo>
                    <a:pt x="20" y="40"/>
                  </a:lnTo>
                  <a:lnTo>
                    <a:pt x="16" y="45"/>
                  </a:lnTo>
                  <a:lnTo>
                    <a:pt x="14" y="51"/>
                  </a:lnTo>
                  <a:lnTo>
                    <a:pt x="10" y="56"/>
                  </a:lnTo>
                  <a:lnTo>
                    <a:pt x="6" y="63"/>
                  </a:lnTo>
                  <a:lnTo>
                    <a:pt x="5" y="70"/>
                  </a:lnTo>
                  <a:lnTo>
                    <a:pt x="3" y="76"/>
                  </a:lnTo>
                  <a:lnTo>
                    <a:pt x="1" y="82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0" y="115"/>
                  </a:lnTo>
                  <a:lnTo>
                    <a:pt x="1" y="122"/>
                  </a:lnTo>
                  <a:lnTo>
                    <a:pt x="3" y="128"/>
                  </a:lnTo>
                  <a:lnTo>
                    <a:pt x="5" y="134"/>
                  </a:lnTo>
                  <a:lnTo>
                    <a:pt x="6" y="141"/>
                  </a:lnTo>
                  <a:lnTo>
                    <a:pt x="10" y="147"/>
                  </a:lnTo>
                  <a:lnTo>
                    <a:pt x="14" y="152"/>
                  </a:lnTo>
                  <a:lnTo>
                    <a:pt x="16" y="158"/>
                  </a:lnTo>
                  <a:lnTo>
                    <a:pt x="20" y="163"/>
                  </a:lnTo>
                  <a:lnTo>
                    <a:pt x="25" y="170"/>
                  </a:lnTo>
                  <a:lnTo>
                    <a:pt x="29" y="174"/>
                  </a:lnTo>
                  <a:lnTo>
                    <a:pt x="34" y="178"/>
                  </a:lnTo>
                  <a:lnTo>
                    <a:pt x="40" y="182"/>
                  </a:lnTo>
                  <a:lnTo>
                    <a:pt x="45" y="187"/>
                  </a:lnTo>
                  <a:lnTo>
                    <a:pt x="50" y="190"/>
                  </a:lnTo>
                  <a:lnTo>
                    <a:pt x="57" y="193"/>
                  </a:lnTo>
                  <a:lnTo>
                    <a:pt x="62" y="196"/>
                  </a:lnTo>
                  <a:lnTo>
                    <a:pt x="69" y="197"/>
                  </a:lnTo>
                  <a:lnTo>
                    <a:pt x="75" y="199"/>
                  </a:lnTo>
                  <a:lnTo>
                    <a:pt x="82" y="202"/>
                  </a:lnTo>
                  <a:lnTo>
                    <a:pt x="89" y="203"/>
                  </a:lnTo>
                  <a:lnTo>
                    <a:pt x="96" y="204"/>
                  </a:lnTo>
                  <a:lnTo>
                    <a:pt x="102" y="204"/>
                  </a:lnTo>
                  <a:lnTo>
                    <a:pt x="109" y="204"/>
                  </a:lnTo>
                  <a:lnTo>
                    <a:pt x="115" y="203"/>
                  </a:lnTo>
                  <a:lnTo>
                    <a:pt x="121" y="202"/>
                  </a:lnTo>
                  <a:lnTo>
                    <a:pt x="129" y="199"/>
                  </a:lnTo>
                  <a:lnTo>
                    <a:pt x="135" y="197"/>
                  </a:lnTo>
                  <a:lnTo>
                    <a:pt x="142" y="196"/>
                  </a:lnTo>
                  <a:lnTo>
                    <a:pt x="148" y="193"/>
                  </a:lnTo>
                  <a:lnTo>
                    <a:pt x="153" y="190"/>
                  </a:lnTo>
                  <a:lnTo>
                    <a:pt x="160" y="187"/>
                  </a:lnTo>
                  <a:lnTo>
                    <a:pt x="164" y="182"/>
                  </a:lnTo>
                  <a:lnTo>
                    <a:pt x="170" y="178"/>
                  </a:lnTo>
                  <a:lnTo>
                    <a:pt x="175" y="174"/>
                  </a:lnTo>
                  <a:lnTo>
                    <a:pt x="180" y="170"/>
                  </a:lnTo>
                  <a:lnTo>
                    <a:pt x="183" y="163"/>
                  </a:lnTo>
                  <a:lnTo>
                    <a:pt x="188" y="158"/>
                  </a:lnTo>
                  <a:lnTo>
                    <a:pt x="191" y="152"/>
                  </a:lnTo>
                  <a:lnTo>
                    <a:pt x="194" y="147"/>
                  </a:lnTo>
                  <a:lnTo>
                    <a:pt x="197" y="141"/>
                  </a:lnTo>
                  <a:lnTo>
                    <a:pt x="199" y="134"/>
                  </a:lnTo>
                  <a:lnTo>
                    <a:pt x="202" y="128"/>
                  </a:lnTo>
                  <a:lnTo>
                    <a:pt x="204" y="122"/>
                  </a:lnTo>
                  <a:lnTo>
                    <a:pt x="204" y="115"/>
                  </a:lnTo>
                  <a:lnTo>
                    <a:pt x="204" y="108"/>
                  </a:lnTo>
                  <a:lnTo>
                    <a:pt x="204" y="102"/>
                  </a:lnTo>
                  <a:lnTo>
                    <a:pt x="205" y="102"/>
                  </a:lnTo>
                </a:path>
              </a:pathLst>
            </a:custGeom>
            <a:solidFill>
              <a:srgbClr val="7E7E7E"/>
            </a:solidFill>
            <a:ln w="12700" cap="rnd" cmpd="sng">
              <a:solidFill>
                <a:srgbClr val="7E7E7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1" name="Freeform 133"/>
            <p:cNvSpPr>
              <a:spLocks/>
            </p:cNvSpPr>
            <p:nvPr/>
          </p:nvSpPr>
          <p:spPr bwMode="auto">
            <a:xfrm>
              <a:off x="1796" y="1981"/>
              <a:ext cx="161" cy="161"/>
            </a:xfrm>
            <a:custGeom>
              <a:avLst/>
              <a:gdLst>
                <a:gd name="T0" fmla="*/ 127 w 202"/>
                <a:gd name="T1" fmla="*/ 61 h 199"/>
                <a:gd name="T2" fmla="*/ 126 w 202"/>
                <a:gd name="T3" fmla="*/ 52 h 199"/>
                <a:gd name="T4" fmla="*/ 124 w 202"/>
                <a:gd name="T5" fmla="*/ 44 h 199"/>
                <a:gd name="T6" fmla="*/ 120 w 202"/>
                <a:gd name="T7" fmla="*/ 36 h 199"/>
                <a:gd name="T8" fmla="*/ 116 w 202"/>
                <a:gd name="T9" fmla="*/ 29 h 199"/>
                <a:gd name="T10" fmla="*/ 111 w 202"/>
                <a:gd name="T11" fmla="*/ 23 h 199"/>
                <a:gd name="T12" fmla="*/ 105 w 202"/>
                <a:gd name="T13" fmla="*/ 16 h 199"/>
                <a:gd name="T14" fmla="*/ 99 w 202"/>
                <a:gd name="T15" fmla="*/ 11 h 199"/>
                <a:gd name="T16" fmla="*/ 92 w 202"/>
                <a:gd name="T17" fmla="*/ 7 h 199"/>
                <a:gd name="T18" fmla="*/ 84 w 202"/>
                <a:gd name="T19" fmla="*/ 4 h 199"/>
                <a:gd name="T20" fmla="*/ 76 w 202"/>
                <a:gd name="T21" fmla="*/ 2 h 199"/>
                <a:gd name="T22" fmla="*/ 67 w 202"/>
                <a:gd name="T23" fmla="*/ 0 h 199"/>
                <a:gd name="T24" fmla="*/ 60 w 202"/>
                <a:gd name="T25" fmla="*/ 0 h 199"/>
                <a:gd name="T26" fmla="*/ 51 w 202"/>
                <a:gd name="T27" fmla="*/ 2 h 199"/>
                <a:gd name="T28" fmla="*/ 43 w 202"/>
                <a:gd name="T29" fmla="*/ 4 h 199"/>
                <a:gd name="T30" fmla="*/ 36 w 202"/>
                <a:gd name="T31" fmla="*/ 7 h 199"/>
                <a:gd name="T32" fmla="*/ 28 w 202"/>
                <a:gd name="T33" fmla="*/ 11 h 199"/>
                <a:gd name="T34" fmla="*/ 22 w 202"/>
                <a:gd name="T35" fmla="*/ 16 h 199"/>
                <a:gd name="T36" fmla="*/ 15 w 202"/>
                <a:gd name="T37" fmla="*/ 23 h 199"/>
                <a:gd name="T38" fmla="*/ 10 w 202"/>
                <a:gd name="T39" fmla="*/ 29 h 199"/>
                <a:gd name="T40" fmla="*/ 6 w 202"/>
                <a:gd name="T41" fmla="*/ 36 h 199"/>
                <a:gd name="T42" fmla="*/ 3 w 202"/>
                <a:gd name="T43" fmla="*/ 44 h 199"/>
                <a:gd name="T44" fmla="*/ 1 w 202"/>
                <a:gd name="T45" fmla="*/ 52 h 199"/>
                <a:gd name="T46" fmla="*/ 0 w 202"/>
                <a:gd name="T47" fmla="*/ 61 h 199"/>
                <a:gd name="T48" fmla="*/ 0 w 202"/>
                <a:gd name="T49" fmla="*/ 69 h 199"/>
                <a:gd name="T50" fmla="*/ 1 w 202"/>
                <a:gd name="T51" fmla="*/ 77 h 199"/>
                <a:gd name="T52" fmla="*/ 3 w 202"/>
                <a:gd name="T53" fmla="*/ 86 h 199"/>
                <a:gd name="T54" fmla="*/ 6 w 202"/>
                <a:gd name="T55" fmla="*/ 94 h 199"/>
                <a:gd name="T56" fmla="*/ 10 w 202"/>
                <a:gd name="T57" fmla="*/ 101 h 199"/>
                <a:gd name="T58" fmla="*/ 15 w 202"/>
                <a:gd name="T59" fmla="*/ 108 h 199"/>
                <a:gd name="T60" fmla="*/ 22 w 202"/>
                <a:gd name="T61" fmla="*/ 113 h 199"/>
                <a:gd name="T62" fmla="*/ 28 w 202"/>
                <a:gd name="T63" fmla="*/ 118 h 199"/>
                <a:gd name="T64" fmla="*/ 36 w 202"/>
                <a:gd name="T65" fmla="*/ 122 h 199"/>
                <a:gd name="T66" fmla="*/ 43 w 202"/>
                <a:gd name="T67" fmla="*/ 126 h 199"/>
                <a:gd name="T68" fmla="*/ 51 w 202"/>
                <a:gd name="T69" fmla="*/ 129 h 199"/>
                <a:gd name="T70" fmla="*/ 60 w 202"/>
                <a:gd name="T71" fmla="*/ 129 h 199"/>
                <a:gd name="T72" fmla="*/ 67 w 202"/>
                <a:gd name="T73" fmla="*/ 129 h 199"/>
                <a:gd name="T74" fmla="*/ 76 w 202"/>
                <a:gd name="T75" fmla="*/ 129 h 199"/>
                <a:gd name="T76" fmla="*/ 84 w 202"/>
                <a:gd name="T77" fmla="*/ 126 h 199"/>
                <a:gd name="T78" fmla="*/ 92 w 202"/>
                <a:gd name="T79" fmla="*/ 122 h 199"/>
                <a:gd name="T80" fmla="*/ 99 w 202"/>
                <a:gd name="T81" fmla="*/ 118 h 199"/>
                <a:gd name="T82" fmla="*/ 105 w 202"/>
                <a:gd name="T83" fmla="*/ 113 h 199"/>
                <a:gd name="T84" fmla="*/ 111 w 202"/>
                <a:gd name="T85" fmla="*/ 108 h 199"/>
                <a:gd name="T86" fmla="*/ 116 w 202"/>
                <a:gd name="T87" fmla="*/ 101 h 199"/>
                <a:gd name="T88" fmla="*/ 120 w 202"/>
                <a:gd name="T89" fmla="*/ 94 h 199"/>
                <a:gd name="T90" fmla="*/ 124 w 202"/>
                <a:gd name="T91" fmla="*/ 86 h 199"/>
                <a:gd name="T92" fmla="*/ 126 w 202"/>
                <a:gd name="T93" fmla="*/ 77 h 199"/>
                <a:gd name="T94" fmla="*/ 127 w 202"/>
                <a:gd name="T95" fmla="*/ 69 h 199"/>
                <a:gd name="T96" fmla="*/ 128 w 202"/>
                <a:gd name="T97" fmla="*/ 65 h 1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2"/>
                <a:gd name="T148" fmla="*/ 0 h 199"/>
                <a:gd name="T149" fmla="*/ 202 w 202"/>
                <a:gd name="T150" fmla="*/ 199 h 1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2" h="199">
                  <a:moveTo>
                    <a:pt x="201" y="99"/>
                  </a:moveTo>
                  <a:lnTo>
                    <a:pt x="200" y="93"/>
                  </a:lnTo>
                  <a:lnTo>
                    <a:pt x="199" y="87"/>
                  </a:lnTo>
                  <a:lnTo>
                    <a:pt x="198" y="79"/>
                  </a:lnTo>
                  <a:lnTo>
                    <a:pt x="196" y="73"/>
                  </a:lnTo>
                  <a:lnTo>
                    <a:pt x="194" y="68"/>
                  </a:lnTo>
                  <a:lnTo>
                    <a:pt x="193" y="61"/>
                  </a:lnTo>
                  <a:lnTo>
                    <a:pt x="190" y="55"/>
                  </a:lnTo>
                  <a:lnTo>
                    <a:pt x="186" y="50"/>
                  </a:lnTo>
                  <a:lnTo>
                    <a:pt x="183" y="44"/>
                  </a:lnTo>
                  <a:lnTo>
                    <a:pt x="180" y="39"/>
                  </a:lnTo>
                  <a:lnTo>
                    <a:pt x="175" y="34"/>
                  </a:lnTo>
                  <a:lnTo>
                    <a:pt x="171" y="29"/>
                  </a:lnTo>
                  <a:lnTo>
                    <a:pt x="166" y="25"/>
                  </a:lnTo>
                  <a:lnTo>
                    <a:pt x="161" y="21"/>
                  </a:lnTo>
                  <a:lnTo>
                    <a:pt x="155" y="16"/>
                  </a:lnTo>
                  <a:lnTo>
                    <a:pt x="150" y="14"/>
                  </a:lnTo>
                  <a:lnTo>
                    <a:pt x="144" y="11"/>
                  </a:lnTo>
                  <a:lnTo>
                    <a:pt x="138" y="8"/>
                  </a:lnTo>
                  <a:lnTo>
                    <a:pt x="132" y="6"/>
                  </a:lnTo>
                  <a:lnTo>
                    <a:pt x="126" y="4"/>
                  </a:lnTo>
                  <a:lnTo>
                    <a:pt x="119" y="2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7" y="1"/>
                  </a:lnTo>
                  <a:lnTo>
                    <a:pt x="80" y="2"/>
                  </a:lnTo>
                  <a:lnTo>
                    <a:pt x="74" y="4"/>
                  </a:lnTo>
                  <a:lnTo>
                    <a:pt x="68" y="6"/>
                  </a:lnTo>
                  <a:lnTo>
                    <a:pt x="61" y="8"/>
                  </a:lnTo>
                  <a:lnTo>
                    <a:pt x="56" y="11"/>
                  </a:lnTo>
                  <a:lnTo>
                    <a:pt x="49" y="14"/>
                  </a:lnTo>
                  <a:lnTo>
                    <a:pt x="44" y="16"/>
                  </a:lnTo>
                  <a:lnTo>
                    <a:pt x="39" y="21"/>
                  </a:lnTo>
                  <a:lnTo>
                    <a:pt x="34" y="25"/>
                  </a:lnTo>
                  <a:lnTo>
                    <a:pt x="29" y="29"/>
                  </a:lnTo>
                  <a:lnTo>
                    <a:pt x="24" y="34"/>
                  </a:lnTo>
                  <a:lnTo>
                    <a:pt x="21" y="39"/>
                  </a:lnTo>
                  <a:lnTo>
                    <a:pt x="16" y="44"/>
                  </a:lnTo>
                  <a:lnTo>
                    <a:pt x="13" y="50"/>
                  </a:lnTo>
                  <a:lnTo>
                    <a:pt x="10" y="55"/>
                  </a:lnTo>
                  <a:lnTo>
                    <a:pt x="7" y="61"/>
                  </a:lnTo>
                  <a:lnTo>
                    <a:pt x="5" y="68"/>
                  </a:lnTo>
                  <a:lnTo>
                    <a:pt x="3" y="73"/>
                  </a:lnTo>
                  <a:lnTo>
                    <a:pt x="1" y="79"/>
                  </a:lnTo>
                  <a:lnTo>
                    <a:pt x="0" y="87"/>
                  </a:lnTo>
                  <a:lnTo>
                    <a:pt x="0" y="93"/>
                  </a:lnTo>
                  <a:lnTo>
                    <a:pt x="0" y="99"/>
                  </a:lnTo>
                  <a:lnTo>
                    <a:pt x="0" y="105"/>
                  </a:lnTo>
                  <a:lnTo>
                    <a:pt x="0" y="112"/>
                  </a:lnTo>
                  <a:lnTo>
                    <a:pt x="1" y="118"/>
                  </a:lnTo>
                  <a:lnTo>
                    <a:pt x="3" y="125"/>
                  </a:lnTo>
                  <a:lnTo>
                    <a:pt x="5" y="131"/>
                  </a:lnTo>
                  <a:lnTo>
                    <a:pt x="7" y="137"/>
                  </a:lnTo>
                  <a:lnTo>
                    <a:pt x="10" y="143"/>
                  </a:lnTo>
                  <a:lnTo>
                    <a:pt x="13" y="149"/>
                  </a:lnTo>
                  <a:lnTo>
                    <a:pt x="16" y="154"/>
                  </a:lnTo>
                  <a:lnTo>
                    <a:pt x="21" y="160"/>
                  </a:lnTo>
                  <a:lnTo>
                    <a:pt x="24" y="164"/>
                  </a:lnTo>
                  <a:lnTo>
                    <a:pt x="29" y="169"/>
                  </a:lnTo>
                  <a:lnTo>
                    <a:pt x="34" y="173"/>
                  </a:lnTo>
                  <a:lnTo>
                    <a:pt x="39" y="177"/>
                  </a:lnTo>
                  <a:lnTo>
                    <a:pt x="44" y="181"/>
                  </a:lnTo>
                  <a:lnTo>
                    <a:pt x="49" y="185"/>
                  </a:lnTo>
                  <a:lnTo>
                    <a:pt x="56" y="187"/>
                  </a:lnTo>
                  <a:lnTo>
                    <a:pt x="61" y="190"/>
                  </a:lnTo>
                  <a:lnTo>
                    <a:pt x="68" y="193"/>
                  </a:lnTo>
                  <a:lnTo>
                    <a:pt x="74" y="194"/>
                  </a:lnTo>
                  <a:lnTo>
                    <a:pt x="80" y="196"/>
                  </a:lnTo>
                  <a:lnTo>
                    <a:pt x="87" y="197"/>
                  </a:lnTo>
                  <a:lnTo>
                    <a:pt x="94" y="198"/>
                  </a:lnTo>
                  <a:lnTo>
                    <a:pt x="100" y="198"/>
                  </a:lnTo>
                  <a:lnTo>
                    <a:pt x="106" y="198"/>
                  </a:lnTo>
                  <a:lnTo>
                    <a:pt x="112" y="197"/>
                  </a:lnTo>
                  <a:lnTo>
                    <a:pt x="119" y="196"/>
                  </a:lnTo>
                  <a:lnTo>
                    <a:pt x="126" y="194"/>
                  </a:lnTo>
                  <a:lnTo>
                    <a:pt x="132" y="193"/>
                  </a:lnTo>
                  <a:lnTo>
                    <a:pt x="138" y="190"/>
                  </a:lnTo>
                  <a:lnTo>
                    <a:pt x="144" y="187"/>
                  </a:lnTo>
                  <a:lnTo>
                    <a:pt x="150" y="185"/>
                  </a:lnTo>
                  <a:lnTo>
                    <a:pt x="155" y="181"/>
                  </a:lnTo>
                  <a:lnTo>
                    <a:pt x="161" y="177"/>
                  </a:lnTo>
                  <a:lnTo>
                    <a:pt x="166" y="173"/>
                  </a:lnTo>
                  <a:lnTo>
                    <a:pt x="171" y="169"/>
                  </a:lnTo>
                  <a:lnTo>
                    <a:pt x="175" y="164"/>
                  </a:lnTo>
                  <a:lnTo>
                    <a:pt x="180" y="160"/>
                  </a:lnTo>
                  <a:lnTo>
                    <a:pt x="183" y="154"/>
                  </a:lnTo>
                  <a:lnTo>
                    <a:pt x="186" y="148"/>
                  </a:lnTo>
                  <a:lnTo>
                    <a:pt x="190" y="143"/>
                  </a:lnTo>
                  <a:lnTo>
                    <a:pt x="193" y="137"/>
                  </a:lnTo>
                  <a:lnTo>
                    <a:pt x="194" y="131"/>
                  </a:lnTo>
                  <a:lnTo>
                    <a:pt x="196" y="125"/>
                  </a:lnTo>
                  <a:lnTo>
                    <a:pt x="198" y="118"/>
                  </a:lnTo>
                  <a:lnTo>
                    <a:pt x="199" y="112"/>
                  </a:lnTo>
                  <a:lnTo>
                    <a:pt x="200" y="105"/>
                  </a:lnTo>
                  <a:lnTo>
                    <a:pt x="200" y="99"/>
                  </a:lnTo>
                  <a:lnTo>
                    <a:pt x="201" y="99"/>
                  </a:lnTo>
                </a:path>
              </a:pathLst>
            </a:custGeom>
            <a:solidFill>
              <a:srgbClr val="707070"/>
            </a:solidFill>
            <a:ln w="12700" cap="rnd" cmpd="sng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2" name="Freeform 134"/>
            <p:cNvSpPr>
              <a:spLocks/>
            </p:cNvSpPr>
            <p:nvPr/>
          </p:nvSpPr>
          <p:spPr bwMode="auto">
            <a:xfrm>
              <a:off x="1797" y="1983"/>
              <a:ext cx="155" cy="156"/>
            </a:xfrm>
            <a:custGeom>
              <a:avLst/>
              <a:gdLst>
                <a:gd name="T0" fmla="*/ 122 w 195"/>
                <a:gd name="T1" fmla="*/ 59 h 193"/>
                <a:gd name="T2" fmla="*/ 122 w 195"/>
                <a:gd name="T3" fmla="*/ 50 h 193"/>
                <a:gd name="T4" fmla="*/ 118 w 195"/>
                <a:gd name="T5" fmla="*/ 43 h 193"/>
                <a:gd name="T6" fmla="*/ 116 w 195"/>
                <a:gd name="T7" fmla="*/ 35 h 193"/>
                <a:gd name="T8" fmla="*/ 112 w 195"/>
                <a:gd name="T9" fmla="*/ 28 h 193"/>
                <a:gd name="T10" fmla="*/ 108 w 195"/>
                <a:gd name="T11" fmla="*/ 21 h 193"/>
                <a:gd name="T12" fmla="*/ 102 w 195"/>
                <a:gd name="T13" fmla="*/ 15 h 193"/>
                <a:gd name="T14" fmla="*/ 95 w 195"/>
                <a:gd name="T15" fmla="*/ 11 h 193"/>
                <a:gd name="T16" fmla="*/ 88 w 195"/>
                <a:gd name="T17" fmla="*/ 6 h 193"/>
                <a:gd name="T18" fmla="*/ 82 w 195"/>
                <a:gd name="T19" fmla="*/ 4 h 193"/>
                <a:gd name="T20" fmla="*/ 72 w 195"/>
                <a:gd name="T21" fmla="*/ 2 h 193"/>
                <a:gd name="T22" fmla="*/ 64 w 195"/>
                <a:gd name="T23" fmla="*/ 1 h 193"/>
                <a:gd name="T24" fmla="*/ 57 w 195"/>
                <a:gd name="T25" fmla="*/ 1 h 193"/>
                <a:gd name="T26" fmla="*/ 48 w 195"/>
                <a:gd name="T27" fmla="*/ 2 h 193"/>
                <a:gd name="T28" fmla="*/ 41 w 195"/>
                <a:gd name="T29" fmla="*/ 4 h 193"/>
                <a:gd name="T30" fmla="*/ 34 w 195"/>
                <a:gd name="T31" fmla="*/ 6 h 193"/>
                <a:gd name="T32" fmla="*/ 26 w 195"/>
                <a:gd name="T33" fmla="*/ 11 h 193"/>
                <a:gd name="T34" fmla="*/ 21 w 195"/>
                <a:gd name="T35" fmla="*/ 15 h 193"/>
                <a:gd name="T36" fmla="*/ 14 w 195"/>
                <a:gd name="T37" fmla="*/ 21 h 193"/>
                <a:gd name="T38" fmla="*/ 10 w 195"/>
                <a:gd name="T39" fmla="*/ 28 h 193"/>
                <a:gd name="T40" fmla="*/ 6 w 195"/>
                <a:gd name="T41" fmla="*/ 35 h 193"/>
                <a:gd name="T42" fmla="*/ 2 w 195"/>
                <a:gd name="T43" fmla="*/ 43 h 193"/>
                <a:gd name="T44" fmla="*/ 1 w 195"/>
                <a:gd name="T45" fmla="*/ 50 h 193"/>
                <a:gd name="T46" fmla="*/ 0 w 195"/>
                <a:gd name="T47" fmla="*/ 59 h 193"/>
                <a:gd name="T48" fmla="*/ 0 w 195"/>
                <a:gd name="T49" fmla="*/ 67 h 193"/>
                <a:gd name="T50" fmla="*/ 1 w 195"/>
                <a:gd name="T51" fmla="*/ 75 h 193"/>
                <a:gd name="T52" fmla="*/ 2 w 195"/>
                <a:gd name="T53" fmla="*/ 83 h 193"/>
                <a:gd name="T54" fmla="*/ 6 w 195"/>
                <a:gd name="T55" fmla="*/ 91 h 193"/>
                <a:gd name="T56" fmla="*/ 10 w 195"/>
                <a:gd name="T57" fmla="*/ 97 h 193"/>
                <a:gd name="T58" fmla="*/ 14 w 195"/>
                <a:gd name="T59" fmla="*/ 104 h 193"/>
                <a:gd name="T60" fmla="*/ 21 w 195"/>
                <a:gd name="T61" fmla="*/ 110 h 193"/>
                <a:gd name="T62" fmla="*/ 26 w 195"/>
                <a:gd name="T63" fmla="*/ 115 h 193"/>
                <a:gd name="T64" fmla="*/ 34 w 195"/>
                <a:gd name="T65" fmla="*/ 120 h 193"/>
                <a:gd name="T66" fmla="*/ 41 w 195"/>
                <a:gd name="T67" fmla="*/ 122 h 193"/>
                <a:gd name="T68" fmla="*/ 48 w 195"/>
                <a:gd name="T69" fmla="*/ 124 h 193"/>
                <a:gd name="T70" fmla="*/ 57 w 195"/>
                <a:gd name="T71" fmla="*/ 125 h 193"/>
                <a:gd name="T72" fmla="*/ 64 w 195"/>
                <a:gd name="T73" fmla="*/ 125 h 193"/>
                <a:gd name="T74" fmla="*/ 72 w 195"/>
                <a:gd name="T75" fmla="*/ 124 h 193"/>
                <a:gd name="T76" fmla="*/ 82 w 195"/>
                <a:gd name="T77" fmla="*/ 122 h 193"/>
                <a:gd name="T78" fmla="*/ 88 w 195"/>
                <a:gd name="T79" fmla="*/ 120 h 193"/>
                <a:gd name="T80" fmla="*/ 95 w 195"/>
                <a:gd name="T81" fmla="*/ 115 h 193"/>
                <a:gd name="T82" fmla="*/ 102 w 195"/>
                <a:gd name="T83" fmla="*/ 110 h 193"/>
                <a:gd name="T84" fmla="*/ 108 w 195"/>
                <a:gd name="T85" fmla="*/ 104 h 193"/>
                <a:gd name="T86" fmla="*/ 112 w 195"/>
                <a:gd name="T87" fmla="*/ 97 h 193"/>
                <a:gd name="T88" fmla="*/ 116 w 195"/>
                <a:gd name="T89" fmla="*/ 91 h 193"/>
                <a:gd name="T90" fmla="*/ 118 w 195"/>
                <a:gd name="T91" fmla="*/ 83 h 193"/>
                <a:gd name="T92" fmla="*/ 122 w 195"/>
                <a:gd name="T93" fmla="*/ 75 h 193"/>
                <a:gd name="T94" fmla="*/ 122 w 195"/>
                <a:gd name="T95" fmla="*/ 67 h 193"/>
                <a:gd name="T96" fmla="*/ 122 w 195"/>
                <a:gd name="T97" fmla="*/ 62 h 1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5"/>
                <a:gd name="T148" fmla="*/ 0 h 193"/>
                <a:gd name="T149" fmla="*/ 195 w 195"/>
                <a:gd name="T150" fmla="*/ 193 h 19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5" h="193">
                  <a:moveTo>
                    <a:pt x="194" y="95"/>
                  </a:moveTo>
                  <a:lnTo>
                    <a:pt x="193" y="90"/>
                  </a:lnTo>
                  <a:lnTo>
                    <a:pt x="192" y="84"/>
                  </a:lnTo>
                  <a:lnTo>
                    <a:pt x="192" y="77"/>
                  </a:lnTo>
                  <a:lnTo>
                    <a:pt x="191" y="71"/>
                  </a:lnTo>
                  <a:lnTo>
                    <a:pt x="188" y="66"/>
                  </a:lnTo>
                  <a:lnTo>
                    <a:pt x="187" y="59"/>
                  </a:lnTo>
                  <a:lnTo>
                    <a:pt x="184" y="53"/>
                  </a:lnTo>
                  <a:lnTo>
                    <a:pt x="181" y="48"/>
                  </a:lnTo>
                  <a:lnTo>
                    <a:pt x="178" y="43"/>
                  </a:lnTo>
                  <a:lnTo>
                    <a:pt x="174" y="38"/>
                  </a:lnTo>
                  <a:lnTo>
                    <a:pt x="171" y="32"/>
                  </a:lnTo>
                  <a:lnTo>
                    <a:pt x="166" y="28"/>
                  </a:lnTo>
                  <a:lnTo>
                    <a:pt x="161" y="24"/>
                  </a:lnTo>
                  <a:lnTo>
                    <a:pt x="156" y="20"/>
                  </a:lnTo>
                  <a:lnTo>
                    <a:pt x="150" y="16"/>
                  </a:lnTo>
                  <a:lnTo>
                    <a:pt x="145" y="14"/>
                  </a:lnTo>
                  <a:lnTo>
                    <a:pt x="140" y="10"/>
                  </a:lnTo>
                  <a:lnTo>
                    <a:pt x="134" y="7"/>
                  </a:lnTo>
                  <a:lnTo>
                    <a:pt x="129" y="6"/>
                  </a:lnTo>
                  <a:lnTo>
                    <a:pt x="122" y="4"/>
                  </a:lnTo>
                  <a:lnTo>
                    <a:pt x="115" y="2"/>
                  </a:lnTo>
                  <a:lnTo>
                    <a:pt x="109" y="1"/>
                  </a:lnTo>
                  <a:lnTo>
                    <a:pt x="102" y="1"/>
                  </a:lnTo>
                  <a:lnTo>
                    <a:pt x="97" y="0"/>
                  </a:lnTo>
                  <a:lnTo>
                    <a:pt x="90" y="1"/>
                  </a:lnTo>
                  <a:lnTo>
                    <a:pt x="85" y="1"/>
                  </a:lnTo>
                  <a:lnTo>
                    <a:pt x="77" y="2"/>
                  </a:lnTo>
                  <a:lnTo>
                    <a:pt x="72" y="4"/>
                  </a:lnTo>
                  <a:lnTo>
                    <a:pt x="65" y="6"/>
                  </a:lnTo>
                  <a:lnTo>
                    <a:pt x="59" y="7"/>
                  </a:lnTo>
                  <a:lnTo>
                    <a:pt x="54" y="10"/>
                  </a:lnTo>
                  <a:lnTo>
                    <a:pt x="47" y="14"/>
                  </a:lnTo>
                  <a:lnTo>
                    <a:pt x="42" y="16"/>
                  </a:lnTo>
                  <a:lnTo>
                    <a:pt x="38" y="20"/>
                  </a:lnTo>
                  <a:lnTo>
                    <a:pt x="33" y="24"/>
                  </a:lnTo>
                  <a:lnTo>
                    <a:pt x="28" y="28"/>
                  </a:lnTo>
                  <a:lnTo>
                    <a:pt x="23" y="32"/>
                  </a:lnTo>
                  <a:lnTo>
                    <a:pt x="20" y="38"/>
                  </a:lnTo>
                  <a:lnTo>
                    <a:pt x="16" y="43"/>
                  </a:lnTo>
                  <a:lnTo>
                    <a:pt x="13" y="49"/>
                  </a:lnTo>
                  <a:lnTo>
                    <a:pt x="9" y="53"/>
                  </a:lnTo>
                  <a:lnTo>
                    <a:pt x="7" y="59"/>
                  </a:lnTo>
                  <a:lnTo>
                    <a:pt x="4" y="66"/>
                  </a:lnTo>
                  <a:lnTo>
                    <a:pt x="3" y="71"/>
                  </a:lnTo>
                  <a:lnTo>
                    <a:pt x="1" y="77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0" y="96"/>
                  </a:lnTo>
                  <a:lnTo>
                    <a:pt x="0" y="103"/>
                  </a:lnTo>
                  <a:lnTo>
                    <a:pt x="0" y="108"/>
                  </a:lnTo>
                  <a:lnTo>
                    <a:pt x="1" y="115"/>
                  </a:lnTo>
                  <a:lnTo>
                    <a:pt x="3" y="121"/>
                  </a:lnTo>
                  <a:lnTo>
                    <a:pt x="4" y="127"/>
                  </a:lnTo>
                  <a:lnTo>
                    <a:pt x="7" y="133"/>
                  </a:lnTo>
                  <a:lnTo>
                    <a:pt x="9" y="139"/>
                  </a:lnTo>
                  <a:lnTo>
                    <a:pt x="13" y="145"/>
                  </a:lnTo>
                  <a:lnTo>
                    <a:pt x="16" y="149"/>
                  </a:lnTo>
                  <a:lnTo>
                    <a:pt x="20" y="154"/>
                  </a:lnTo>
                  <a:lnTo>
                    <a:pt x="23" y="159"/>
                  </a:lnTo>
                  <a:lnTo>
                    <a:pt x="28" y="164"/>
                  </a:lnTo>
                  <a:lnTo>
                    <a:pt x="33" y="168"/>
                  </a:lnTo>
                  <a:lnTo>
                    <a:pt x="38" y="172"/>
                  </a:lnTo>
                  <a:lnTo>
                    <a:pt x="42" y="176"/>
                  </a:lnTo>
                  <a:lnTo>
                    <a:pt x="47" y="179"/>
                  </a:lnTo>
                  <a:lnTo>
                    <a:pt x="54" y="183"/>
                  </a:lnTo>
                  <a:lnTo>
                    <a:pt x="59" y="185"/>
                  </a:lnTo>
                  <a:lnTo>
                    <a:pt x="65" y="187"/>
                  </a:lnTo>
                  <a:lnTo>
                    <a:pt x="72" y="188"/>
                  </a:lnTo>
                  <a:lnTo>
                    <a:pt x="77" y="191"/>
                  </a:lnTo>
                  <a:lnTo>
                    <a:pt x="85" y="192"/>
                  </a:lnTo>
                  <a:lnTo>
                    <a:pt x="90" y="192"/>
                  </a:lnTo>
                  <a:lnTo>
                    <a:pt x="97" y="192"/>
                  </a:lnTo>
                  <a:lnTo>
                    <a:pt x="102" y="192"/>
                  </a:lnTo>
                  <a:lnTo>
                    <a:pt x="109" y="192"/>
                  </a:lnTo>
                  <a:lnTo>
                    <a:pt x="115" y="191"/>
                  </a:lnTo>
                  <a:lnTo>
                    <a:pt x="122" y="188"/>
                  </a:lnTo>
                  <a:lnTo>
                    <a:pt x="129" y="187"/>
                  </a:lnTo>
                  <a:lnTo>
                    <a:pt x="134" y="185"/>
                  </a:lnTo>
                  <a:lnTo>
                    <a:pt x="140" y="183"/>
                  </a:lnTo>
                  <a:lnTo>
                    <a:pt x="145" y="179"/>
                  </a:lnTo>
                  <a:lnTo>
                    <a:pt x="150" y="176"/>
                  </a:lnTo>
                  <a:lnTo>
                    <a:pt x="156" y="172"/>
                  </a:lnTo>
                  <a:lnTo>
                    <a:pt x="161" y="168"/>
                  </a:lnTo>
                  <a:lnTo>
                    <a:pt x="166" y="164"/>
                  </a:lnTo>
                  <a:lnTo>
                    <a:pt x="171" y="159"/>
                  </a:lnTo>
                  <a:lnTo>
                    <a:pt x="174" y="154"/>
                  </a:lnTo>
                  <a:lnTo>
                    <a:pt x="178" y="149"/>
                  </a:lnTo>
                  <a:lnTo>
                    <a:pt x="181" y="144"/>
                  </a:lnTo>
                  <a:lnTo>
                    <a:pt x="184" y="139"/>
                  </a:lnTo>
                  <a:lnTo>
                    <a:pt x="187" y="133"/>
                  </a:lnTo>
                  <a:lnTo>
                    <a:pt x="188" y="127"/>
                  </a:lnTo>
                  <a:lnTo>
                    <a:pt x="191" y="121"/>
                  </a:lnTo>
                  <a:lnTo>
                    <a:pt x="192" y="115"/>
                  </a:lnTo>
                  <a:lnTo>
                    <a:pt x="192" y="108"/>
                  </a:lnTo>
                  <a:lnTo>
                    <a:pt x="193" y="103"/>
                  </a:lnTo>
                  <a:lnTo>
                    <a:pt x="193" y="95"/>
                  </a:lnTo>
                  <a:lnTo>
                    <a:pt x="194" y="95"/>
                  </a:lnTo>
                </a:path>
              </a:pathLst>
            </a:custGeom>
            <a:solidFill>
              <a:srgbClr val="636363"/>
            </a:solidFill>
            <a:ln w="12700" cap="rnd" cmpd="sng">
              <a:solidFill>
                <a:srgbClr val="63636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3" name="Freeform 135"/>
            <p:cNvSpPr>
              <a:spLocks/>
            </p:cNvSpPr>
            <p:nvPr/>
          </p:nvSpPr>
          <p:spPr bwMode="auto">
            <a:xfrm>
              <a:off x="1799" y="1983"/>
              <a:ext cx="150" cy="152"/>
            </a:xfrm>
            <a:custGeom>
              <a:avLst/>
              <a:gdLst>
                <a:gd name="T0" fmla="*/ 117 w 189"/>
                <a:gd name="T1" fmla="*/ 57 h 188"/>
                <a:gd name="T2" fmla="*/ 117 w 189"/>
                <a:gd name="T3" fmla="*/ 49 h 188"/>
                <a:gd name="T4" fmla="*/ 114 w 189"/>
                <a:gd name="T5" fmla="*/ 42 h 188"/>
                <a:gd name="T6" fmla="*/ 112 w 189"/>
                <a:gd name="T7" fmla="*/ 34 h 188"/>
                <a:gd name="T8" fmla="*/ 109 w 189"/>
                <a:gd name="T9" fmla="*/ 27 h 188"/>
                <a:gd name="T10" fmla="*/ 104 w 189"/>
                <a:gd name="T11" fmla="*/ 21 h 188"/>
                <a:gd name="T12" fmla="*/ 98 w 189"/>
                <a:gd name="T13" fmla="*/ 15 h 188"/>
                <a:gd name="T14" fmla="*/ 92 w 189"/>
                <a:gd name="T15" fmla="*/ 11 h 188"/>
                <a:gd name="T16" fmla="*/ 85 w 189"/>
                <a:gd name="T17" fmla="*/ 6 h 188"/>
                <a:gd name="T18" fmla="*/ 78 w 189"/>
                <a:gd name="T19" fmla="*/ 3 h 188"/>
                <a:gd name="T20" fmla="*/ 71 w 189"/>
                <a:gd name="T21" fmla="*/ 2 h 188"/>
                <a:gd name="T22" fmla="*/ 63 w 189"/>
                <a:gd name="T23" fmla="*/ 1 h 188"/>
                <a:gd name="T24" fmla="*/ 55 w 189"/>
                <a:gd name="T25" fmla="*/ 1 h 188"/>
                <a:gd name="T26" fmla="*/ 47 w 189"/>
                <a:gd name="T27" fmla="*/ 2 h 188"/>
                <a:gd name="T28" fmla="*/ 40 w 189"/>
                <a:gd name="T29" fmla="*/ 3 h 188"/>
                <a:gd name="T30" fmla="*/ 33 w 189"/>
                <a:gd name="T31" fmla="*/ 6 h 188"/>
                <a:gd name="T32" fmla="*/ 26 w 189"/>
                <a:gd name="T33" fmla="*/ 11 h 188"/>
                <a:gd name="T34" fmla="*/ 20 w 189"/>
                <a:gd name="T35" fmla="*/ 15 h 188"/>
                <a:gd name="T36" fmla="*/ 13 w 189"/>
                <a:gd name="T37" fmla="*/ 21 h 188"/>
                <a:gd name="T38" fmla="*/ 9 w 189"/>
                <a:gd name="T39" fmla="*/ 27 h 188"/>
                <a:gd name="T40" fmla="*/ 6 w 189"/>
                <a:gd name="T41" fmla="*/ 34 h 188"/>
                <a:gd name="T42" fmla="*/ 2 w 189"/>
                <a:gd name="T43" fmla="*/ 42 h 188"/>
                <a:gd name="T44" fmla="*/ 0 w 189"/>
                <a:gd name="T45" fmla="*/ 49 h 188"/>
                <a:gd name="T46" fmla="*/ 0 w 189"/>
                <a:gd name="T47" fmla="*/ 57 h 188"/>
                <a:gd name="T48" fmla="*/ 0 w 189"/>
                <a:gd name="T49" fmla="*/ 65 h 188"/>
                <a:gd name="T50" fmla="*/ 0 w 189"/>
                <a:gd name="T51" fmla="*/ 74 h 188"/>
                <a:gd name="T52" fmla="*/ 2 w 189"/>
                <a:gd name="T53" fmla="*/ 80 h 188"/>
                <a:gd name="T54" fmla="*/ 6 w 189"/>
                <a:gd name="T55" fmla="*/ 88 h 188"/>
                <a:gd name="T56" fmla="*/ 9 w 189"/>
                <a:gd name="T57" fmla="*/ 95 h 188"/>
                <a:gd name="T58" fmla="*/ 13 w 189"/>
                <a:gd name="T59" fmla="*/ 102 h 188"/>
                <a:gd name="T60" fmla="*/ 20 w 189"/>
                <a:gd name="T61" fmla="*/ 108 h 188"/>
                <a:gd name="T62" fmla="*/ 26 w 189"/>
                <a:gd name="T63" fmla="*/ 112 h 188"/>
                <a:gd name="T64" fmla="*/ 33 w 189"/>
                <a:gd name="T65" fmla="*/ 116 h 188"/>
                <a:gd name="T66" fmla="*/ 40 w 189"/>
                <a:gd name="T67" fmla="*/ 119 h 188"/>
                <a:gd name="T68" fmla="*/ 47 w 189"/>
                <a:gd name="T69" fmla="*/ 121 h 188"/>
                <a:gd name="T70" fmla="*/ 55 w 189"/>
                <a:gd name="T71" fmla="*/ 122 h 188"/>
                <a:gd name="T72" fmla="*/ 63 w 189"/>
                <a:gd name="T73" fmla="*/ 122 h 188"/>
                <a:gd name="T74" fmla="*/ 71 w 189"/>
                <a:gd name="T75" fmla="*/ 121 h 188"/>
                <a:gd name="T76" fmla="*/ 78 w 189"/>
                <a:gd name="T77" fmla="*/ 119 h 188"/>
                <a:gd name="T78" fmla="*/ 85 w 189"/>
                <a:gd name="T79" fmla="*/ 116 h 188"/>
                <a:gd name="T80" fmla="*/ 92 w 189"/>
                <a:gd name="T81" fmla="*/ 112 h 188"/>
                <a:gd name="T82" fmla="*/ 98 w 189"/>
                <a:gd name="T83" fmla="*/ 108 h 188"/>
                <a:gd name="T84" fmla="*/ 104 w 189"/>
                <a:gd name="T85" fmla="*/ 102 h 188"/>
                <a:gd name="T86" fmla="*/ 109 w 189"/>
                <a:gd name="T87" fmla="*/ 95 h 188"/>
                <a:gd name="T88" fmla="*/ 112 w 189"/>
                <a:gd name="T89" fmla="*/ 88 h 188"/>
                <a:gd name="T90" fmla="*/ 114 w 189"/>
                <a:gd name="T91" fmla="*/ 80 h 188"/>
                <a:gd name="T92" fmla="*/ 117 w 189"/>
                <a:gd name="T93" fmla="*/ 74 h 188"/>
                <a:gd name="T94" fmla="*/ 117 w 189"/>
                <a:gd name="T95" fmla="*/ 65 h 188"/>
                <a:gd name="T96" fmla="*/ 118 w 189"/>
                <a:gd name="T97" fmla="*/ 61 h 1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9"/>
                <a:gd name="T148" fmla="*/ 0 h 188"/>
                <a:gd name="T149" fmla="*/ 189 w 189"/>
                <a:gd name="T150" fmla="*/ 188 h 18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9" h="188">
                  <a:moveTo>
                    <a:pt x="188" y="94"/>
                  </a:moveTo>
                  <a:lnTo>
                    <a:pt x="187" y="88"/>
                  </a:lnTo>
                  <a:lnTo>
                    <a:pt x="187" y="82"/>
                  </a:lnTo>
                  <a:lnTo>
                    <a:pt x="186" y="76"/>
                  </a:lnTo>
                  <a:lnTo>
                    <a:pt x="184" y="69"/>
                  </a:lnTo>
                  <a:lnTo>
                    <a:pt x="182" y="64"/>
                  </a:lnTo>
                  <a:lnTo>
                    <a:pt x="180" y="58"/>
                  </a:lnTo>
                  <a:lnTo>
                    <a:pt x="178" y="52"/>
                  </a:lnTo>
                  <a:lnTo>
                    <a:pt x="175" y="47"/>
                  </a:lnTo>
                  <a:lnTo>
                    <a:pt x="172" y="42"/>
                  </a:lnTo>
                  <a:lnTo>
                    <a:pt x="169" y="37"/>
                  </a:lnTo>
                  <a:lnTo>
                    <a:pt x="165" y="32"/>
                  </a:lnTo>
                  <a:lnTo>
                    <a:pt x="160" y="28"/>
                  </a:lnTo>
                  <a:lnTo>
                    <a:pt x="156" y="23"/>
                  </a:lnTo>
                  <a:lnTo>
                    <a:pt x="151" y="20"/>
                  </a:lnTo>
                  <a:lnTo>
                    <a:pt x="146" y="16"/>
                  </a:lnTo>
                  <a:lnTo>
                    <a:pt x="140" y="13"/>
                  </a:lnTo>
                  <a:lnTo>
                    <a:pt x="135" y="10"/>
                  </a:lnTo>
                  <a:lnTo>
                    <a:pt x="130" y="8"/>
                  </a:lnTo>
                  <a:lnTo>
                    <a:pt x="124" y="5"/>
                  </a:lnTo>
                  <a:lnTo>
                    <a:pt x="117" y="5"/>
                  </a:lnTo>
                  <a:lnTo>
                    <a:pt x="112" y="2"/>
                  </a:lnTo>
                  <a:lnTo>
                    <a:pt x="106" y="2"/>
                  </a:lnTo>
                  <a:lnTo>
                    <a:pt x="99" y="1"/>
                  </a:lnTo>
                  <a:lnTo>
                    <a:pt x="94" y="0"/>
                  </a:lnTo>
                  <a:lnTo>
                    <a:pt x="87" y="1"/>
                  </a:lnTo>
                  <a:lnTo>
                    <a:pt x="81" y="2"/>
                  </a:lnTo>
                  <a:lnTo>
                    <a:pt x="74" y="2"/>
                  </a:lnTo>
                  <a:lnTo>
                    <a:pt x="69" y="5"/>
                  </a:lnTo>
                  <a:lnTo>
                    <a:pt x="63" y="5"/>
                  </a:lnTo>
                  <a:lnTo>
                    <a:pt x="57" y="8"/>
                  </a:lnTo>
                  <a:lnTo>
                    <a:pt x="52" y="10"/>
                  </a:lnTo>
                  <a:lnTo>
                    <a:pt x="45" y="13"/>
                  </a:lnTo>
                  <a:lnTo>
                    <a:pt x="41" y="16"/>
                  </a:lnTo>
                  <a:lnTo>
                    <a:pt x="36" y="20"/>
                  </a:lnTo>
                  <a:lnTo>
                    <a:pt x="32" y="23"/>
                  </a:lnTo>
                  <a:lnTo>
                    <a:pt x="27" y="28"/>
                  </a:lnTo>
                  <a:lnTo>
                    <a:pt x="22" y="32"/>
                  </a:lnTo>
                  <a:lnTo>
                    <a:pt x="19" y="37"/>
                  </a:lnTo>
                  <a:lnTo>
                    <a:pt x="14" y="42"/>
                  </a:lnTo>
                  <a:lnTo>
                    <a:pt x="11" y="47"/>
                  </a:lnTo>
                  <a:lnTo>
                    <a:pt x="9" y="52"/>
                  </a:lnTo>
                  <a:lnTo>
                    <a:pt x="6" y="58"/>
                  </a:lnTo>
                  <a:lnTo>
                    <a:pt x="4" y="64"/>
                  </a:lnTo>
                  <a:lnTo>
                    <a:pt x="2" y="69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0" y="100"/>
                  </a:lnTo>
                  <a:lnTo>
                    <a:pt x="0" y="106"/>
                  </a:lnTo>
                  <a:lnTo>
                    <a:pt x="0" y="112"/>
                  </a:lnTo>
                  <a:lnTo>
                    <a:pt x="2" y="118"/>
                  </a:lnTo>
                  <a:lnTo>
                    <a:pt x="4" y="123"/>
                  </a:lnTo>
                  <a:lnTo>
                    <a:pt x="6" y="130"/>
                  </a:lnTo>
                  <a:lnTo>
                    <a:pt x="9" y="135"/>
                  </a:lnTo>
                  <a:lnTo>
                    <a:pt x="11" y="140"/>
                  </a:lnTo>
                  <a:lnTo>
                    <a:pt x="14" y="145"/>
                  </a:lnTo>
                  <a:lnTo>
                    <a:pt x="19" y="150"/>
                  </a:lnTo>
                  <a:lnTo>
                    <a:pt x="22" y="156"/>
                  </a:lnTo>
                  <a:lnTo>
                    <a:pt x="27" y="159"/>
                  </a:lnTo>
                  <a:lnTo>
                    <a:pt x="32" y="164"/>
                  </a:lnTo>
                  <a:lnTo>
                    <a:pt x="36" y="167"/>
                  </a:lnTo>
                  <a:lnTo>
                    <a:pt x="41" y="171"/>
                  </a:lnTo>
                  <a:lnTo>
                    <a:pt x="45" y="174"/>
                  </a:lnTo>
                  <a:lnTo>
                    <a:pt x="52" y="177"/>
                  </a:lnTo>
                  <a:lnTo>
                    <a:pt x="57" y="180"/>
                  </a:lnTo>
                  <a:lnTo>
                    <a:pt x="63" y="182"/>
                  </a:lnTo>
                  <a:lnTo>
                    <a:pt x="69" y="184"/>
                  </a:lnTo>
                  <a:lnTo>
                    <a:pt x="74" y="185"/>
                  </a:lnTo>
                  <a:lnTo>
                    <a:pt x="81" y="186"/>
                  </a:lnTo>
                  <a:lnTo>
                    <a:pt x="87" y="187"/>
                  </a:lnTo>
                  <a:lnTo>
                    <a:pt x="94" y="187"/>
                  </a:lnTo>
                  <a:lnTo>
                    <a:pt x="99" y="187"/>
                  </a:lnTo>
                  <a:lnTo>
                    <a:pt x="106" y="186"/>
                  </a:lnTo>
                  <a:lnTo>
                    <a:pt x="112" y="185"/>
                  </a:lnTo>
                  <a:lnTo>
                    <a:pt x="117" y="184"/>
                  </a:lnTo>
                  <a:lnTo>
                    <a:pt x="124" y="182"/>
                  </a:lnTo>
                  <a:lnTo>
                    <a:pt x="130" y="180"/>
                  </a:lnTo>
                  <a:lnTo>
                    <a:pt x="135" y="177"/>
                  </a:lnTo>
                  <a:lnTo>
                    <a:pt x="140" y="174"/>
                  </a:lnTo>
                  <a:lnTo>
                    <a:pt x="146" y="171"/>
                  </a:lnTo>
                  <a:lnTo>
                    <a:pt x="151" y="167"/>
                  </a:lnTo>
                  <a:lnTo>
                    <a:pt x="156" y="164"/>
                  </a:lnTo>
                  <a:lnTo>
                    <a:pt x="160" y="159"/>
                  </a:lnTo>
                  <a:lnTo>
                    <a:pt x="165" y="156"/>
                  </a:lnTo>
                  <a:lnTo>
                    <a:pt x="169" y="150"/>
                  </a:lnTo>
                  <a:lnTo>
                    <a:pt x="172" y="145"/>
                  </a:lnTo>
                  <a:lnTo>
                    <a:pt x="175" y="140"/>
                  </a:lnTo>
                  <a:lnTo>
                    <a:pt x="178" y="135"/>
                  </a:lnTo>
                  <a:lnTo>
                    <a:pt x="180" y="130"/>
                  </a:lnTo>
                  <a:lnTo>
                    <a:pt x="182" y="123"/>
                  </a:lnTo>
                  <a:lnTo>
                    <a:pt x="184" y="118"/>
                  </a:lnTo>
                  <a:lnTo>
                    <a:pt x="186" y="112"/>
                  </a:lnTo>
                  <a:lnTo>
                    <a:pt x="187" y="106"/>
                  </a:lnTo>
                  <a:lnTo>
                    <a:pt x="187" y="100"/>
                  </a:lnTo>
                  <a:lnTo>
                    <a:pt x="187" y="94"/>
                  </a:lnTo>
                  <a:lnTo>
                    <a:pt x="188" y="94"/>
                  </a:lnTo>
                </a:path>
              </a:pathLst>
            </a:custGeom>
            <a:solidFill>
              <a:srgbClr val="555555"/>
            </a:solidFill>
            <a:ln w="12700" cap="rnd" cmpd="sng">
              <a:solidFill>
                <a:srgbClr val="5555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4" name="Freeform 136"/>
            <p:cNvSpPr>
              <a:spLocks/>
            </p:cNvSpPr>
            <p:nvPr/>
          </p:nvSpPr>
          <p:spPr bwMode="auto">
            <a:xfrm>
              <a:off x="1799" y="1984"/>
              <a:ext cx="146" cy="148"/>
            </a:xfrm>
            <a:custGeom>
              <a:avLst/>
              <a:gdLst>
                <a:gd name="T0" fmla="*/ 114 w 184"/>
                <a:gd name="T1" fmla="*/ 56 h 183"/>
                <a:gd name="T2" fmla="*/ 114 w 184"/>
                <a:gd name="T3" fmla="*/ 49 h 183"/>
                <a:gd name="T4" fmla="*/ 112 w 184"/>
                <a:gd name="T5" fmla="*/ 41 h 183"/>
                <a:gd name="T6" fmla="*/ 109 w 184"/>
                <a:gd name="T7" fmla="*/ 32 h 183"/>
                <a:gd name="T8" fmla="*/ 106 w 184"/>
                <a:gd name="T9" fmla="*/ 27 h 183"/>
                <a:gd name="T10" fmla="*/ 101 w 184"/>
                <a:gd name="T11" fmla="*/ 20 h 183"/>
                <a:gd name="T12" fmla="*/ 96 w 184"/>
                <a:gd name="T13" fmla="*/ 15 h 183"/>
                <a:gd name="T14" fmla="*/ 90 w 184"/>
                <a:gd name="T15" fmla="*/ 11 h 183"/>
                <a:gd name="T16" fmla="*/ 83 w 184"/>
                <a:gd name="T17" fmla="*/ 6 h 183"/>
                <a:gd name="T18" fmla="*/ 76 w 184"/>
                <a:gd name="T19" fmla="*/ 4 h 183"/>
                <a:gd name="T20" fmla="*/ 68 w 184"/>
                <a:gd name="T21" fmla="*/ 2 h 183"/>
                <a:gd name="T22" fmla="*/ 60 w 184"/>
                <a:gd name="T23" fmla="*/ 1 h 183"/>
                <a:gd name="T24" fmla="*/ 53 w 184"/>
                <a:gd name="T25" fmla="*/ 1 h 183"/>
                <a:gd name="T26" fmla="*/ 47 w 184"/>
                <a:gd name="T27" fmla="*/ 2 h 183"/>
                <a:gd name="T28" fmla="*/ 39 w 184"/>
                <a:gd name="T29" fmla="*/ 4 h 183"/>
                <a:gd name="T30" fmla="*/ 32 w 184"/>
                <a:gd name="T31" fmla="*/ 6 h 183"/>
                <a:gd name="T32" fmla="*/ 25 w 184"/>
                <a:gd name="T33" fmla="*/ 11 h 183"/>
                <a:gd name="T34" fmla="*/ 20 w 184"/>
                <a:gd name="T35" fmla="*/ 15 h 183"/>
                <a:gd name="T36" fmla="*/ 13 w 184"/>
                <a:gd name="T37" fmla="*/ 20 h 183"/>
                <a:gd name="T38" fmla="*/ 10 w 184"/>
                <a:gd name="T39" fmla="*/ 27 h 183"/>
                <a:gd name="T40" fmla="*/ 6 w 184"/>
                <a:gd name="T41" fmla="*/ 32 h 183"/>
                <a:gd name="T42" fmla="*/ 3 w 184"/>
                <a:gd name="T43" fmla="*/ 41 h 183"/>
                <a:gd name="T44" fmla="*/ 1 w 184"/>
                <a:gd name="T45" fmla="*/ 49 h 183"/>
                <a:gd name="T46" fmla="*/ 0 w 184"/>
                <a:gd name="T47" fmla="*/ 56 h 183"/>
                <a:gd name="T48" fmla="*/ 0 w 184"/>
                <a:gd name="T49" fmla="*/ 63 h 183"/>
                <a:gd name="T50" fmla="*/ 1 w 184"/>
                <a:gd name="T51" fmla="*/ 71 h 183"/>
                <a:gd name="T52" fmla="*/ 3 w 184"/>
                <a:gd name="T53" fmla="*/ 78 h 183"/>
                <a:gd name="T54" fmla="*/ 6 w 184"/>
                <a:gd name="T55" fmla="*/ 85 h 183"/>
                <a:gd name="T56" fmla="*/ 10 w 184"/>
                <a:gd name="T57" fmla="*/ 92 h 183"/>
                <a:gd name="T58" fmla="*/ 13 w 184"/>
                <a:gd name="T59" fmla="*/ 99 h 183"/>
                <a:gd name="T60" fmla="*/ 20 w 184"/>
                <a:gd name="T61" fmla="*/ 104 h 183"/>
                <a:gd name="T62" fmla="*/ 25 w 184"/>
                <a:gd name="T63" fmla="*/ 108 h 183"/>
                <a:gd name="T64" fmla="*/ 32 w 184"/>
                <a:gd name="T65" fmla="*/ 113 h 183"/>
                <a:gd name="T66" fmla="*/ 39 w 184"/>
                <a:gd name="T67" fmla="*/ 115 h 183"/>
                <a:gd name="T68" fmla="*/ 47 w 184"/>
                <a:gd name="T69" fmla="*/ 118 h 183"/>
                <a:gd name="T70" fmla="*/ 53 w 184"/>
                <a:gd name="T71" fmla="*/ 119 h 183"/>
                <a:gd name="T72" fmla="*/ 60 w 184"/>
                <a:gd name="T73" fmla="*/ 119 h 183"/>
                <a:gd name="T74" fmla="*/ 68 w 184"/>
                <a:gd name="T75" fmla="*/ 118 h 183"/>
                <a:gd name="T76" fmla="*/ 76 w 184"/>
                <a:gd name="T77" fmla="*/ 115 h 183"/>
                <a:gd name="T78" fmla="*/ 83 w 184"/>
                <a:gd name="T79" fmla="*/ 113 h 183"/>
                <a:gd name="T80" fmla="*/ 90 w 184"/>
                <a:gd name="T81" fmla="*/ 108 h 183"/>
                <a:gd name="T82" fmla="*/ 96 w 184"/>
                <a:gd name="T83" fmla="*/ 104 h 183"/>
                <a:gd name="T84" fmla="*/ 101 w 184"/>
                <a:gd name="T85" fmla="*/ 99 h 183"/>
                <a:gd name="T86" fmla="*/ 106 w 184"/>
                <a:gd name="T87" fmla="*/ 92 h 183"/>
                <a:gd name="T88" fmla="*/ 109 w 184"/>
                <a:gd name="T89" fmla="*/ 85 h 183"/>
                <a:gd name="T90" fmla="*/ 112 w 184"/>
                <a:gd name="T91" fmla="*/ 78 h 183"/>
                <a:gd name="T92" fmla="*/ 114 w 184"/>
                <a:gd name="T93" fmla="*/ 71 h 183"/>
                <a:gd name="T94" fmla="*/ 114 w 184"/>
                <a:gd name="T95" fmla="*/ 63 h 183"/>
                <a:gd name="T96" fmla="*/ 115 w 184"/>
                <a:gd name="T97" fmla="*/ 60 h 1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4"/>
                <a:gd name="T148" fmla="*/ 0 h 183"/>
                <a:gd name="T149" fmla="*/ 184 w 184"/>
                <a:gd name="T150" fmla="*/ 183 h 18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4" h="183">
                  <a:moveTo>
                    <a:pt x="183" y="91"/>
                  </a:moveTo>
                  <a:lnTo>
                    <a:pt x="182" y="85"/>
                  </a:lnTo>
                  <a:lnTo>
                    <a:pt x="182" y="80"/>
                  </a:lnTo>
                  <a:lnTo>
                    <a:pt x="181" y="74"/>
                  </a:lnTo>
                  <a:lnTo>
                    <a:pt x="179" y="67"/>
                  </a:lnTo>
                  <a:lnTo>
                    <a:pt x="178" y="63"/>
                  </a:lnTo>
                  <a:lnTo>
                    <a:pt x="176" y="57"/>
                  </a:lnTo>
                  <a:lnTo>
                    <a:pt x="173" y="50"/>
                  </a:lnTo>
                  <a:lnTo>
                    <a:pt x="170" y="46"/>
                  </a:lnTo>
                  <a:lnTo>
                    <a:pt x="168" y="41"/>
                  </a:lnTo>
                  <a:lnTo>
                    <a:pt x="164" y="36"/>
                  </a:lnTo>
                  <a:lnTo>
                    <a:pt x="160" y="31"/>
                  </a:lnTo>
                  <a:lnTo>
                    <a:pt x="156" y="27"/>
                  </a:lnTo>
                  <a:lnTo>
                    <a:pt x="152" y="23"/>
                  </a:lnTo>
                  <a:lnTo>
                    <a:pt x="148" y="20"/>
                  </a:lnTo>
                  <a:lnTo>
                    <a:pt x="142" y="16"/>
                  </a:lnTo>
                  <a:lnTo>
                    <a:pt x="137" y="12"/>
                  </a:lnTo>
                  <a:lnTo>
                    <a:pt x="132" y="10"/>
                  </a:lnTo>
                  <a:lnTo>
                    <a:pt x="127" y="8"/>
                  </a:lnTo>
                  <a:lnTo>
                    <a:pt x="121" y="6"/>
                  </a:lnTo>
                  <a:lnTo>
                    <a:pt x="115" y="4"/>
                  </a:lnTo>
                  <a:lnTo>
                    <a:pt x="109" y="3"/>
                  </a:lnTo>
                  <a:lnTo>
                    <a:pt x="103" y="2"/>
                  </a:lnTo>
                  <a:lnTo>
                    <a:pt x="96" y="1"/>
                  </a:lnTo>
                  <a:lnTo>
                    <a:pt x="92" y="0"/>
                  </a:lnTo>
                  <a:lnTo>
                    <a:pt x="85" y="1"/>
                  </a:lnTo>
                  <a:lnTo>
                    <a:pt x="79" y="2"/>
                  </a:lnTo>
                  <a:lnTo>
                    <a:pt x="74" y="3"/>
                  </a:lnTo>
                  <a:lnTo>
                    <a:pt x="67" y="4"/>
                  </a:lnTo>
                  <a:lnTo>
                    <a:pt x="62" y="6"/>
                  </a:lnTo>
                  <a:lnTo>
                    <a:pt x="56" y="8"/>
                  </a:lnTo>
                  <a:lnTo>
                    <a:pt x="51" y="10"/>
                  </a:lnTo>
                  <a:lnTo>
                    <a:pt x="45" y="12"/>
                  </a:lnTo>
                  <a:lnTo>
                    <a:pt x="40" y="16"/>
                  </a:lnTo>
                  <a:lnTo>
                    <a:pt x="36" y="20"/>
                  </a:lnTo>
                  <a:lnTo>
                    <a:pt x="31" y="23"/>
                  </a:lnTo>
                  <a:lnTo>
                    <a:pt x="27" y="27"/>
                  </a:lnTo>
                  <a:lnTo>
                    <a:pt x="22" y="31"/>
                  </a:lnTo>
                  <a:lnTo>
                    <a:pt x="19" y="36"/>
                  </a:lnTo>
                  <a:lnTo>
                    <a:pt x="15" y="41"/>
                  </a:lnTo>
                  <a:lnTo>
                    <a:pt x="12" y="46"/>
                  </a:lnTo>
                  <a:lnTo>
                    <a:pt x="10" y="50"/>
                  </a:lnTo>
                  <a:lnTo>
                    <a:pt x="6" y="57"/>
                  </a:lnTo>
                  <a:lnTo>
                    <a:pt x="5" y="63"/>
                  </a:lnTo>
                  <a:lnTo>
                    <a:pt x="3" y="67"/>
                  </a:lnTo>
                  <a:lnTo>
                    <a:pt x="1" y="74"/>
                  </a:lnTo>
                  <a:lnTo>
                    <a:pt x="0" y="80"/>
                  </a:lnTo>
                  <a:lnTo>
                    <a:pt x="0" y="85"/>
                  </a:lnTo>
                  <a:lnTo>
                    <a:pt x="0" y="92"/>
                  </a:lnTo>
                  <a:lnTo>
                    <a:pt x="0" y="97"/>
                  </a:lnTo>
                  <a:lnTo>
                    <a:pt x="0" y="102"/>
                  </a:lnTo>
                  <a:lnTo>
                    <a:pt x="1" y="109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6" y="126"/>
                  </a:lnTo>
                  <a:lnTo>
                    <a:pt x="10" y="130"/>
                  </a:lnTo>
                  <a:lnTo>
                    <a:pt x="12" y="137"/>
                  </a:lnTo>
                  <a:lnTo>
                    <a:pt x="15" y="141"/>
                  </a:lnTo>
                  <a:lnTo>
                    <a:pt x="19" y="146"/>
                  </a:lnTo>
                  <a:lnTo>
                    <a:pt x="22" y="151"/>
                  </a:lnTo>
                  <a:lnTo>
                    <a:pt x="27" y="155"/>
                  </a:lnTo>
                  <a:lnTo>
                    <a:pt x="31" y="159"/>
                  </a:lnTo>
                  <a:lnTo>
                    <a:pt x="36" y="163"/>
                  </a:lnTo>
                  <a:lnTo>
                    <a:pt x="40" y="166"/>
                  </a:lnTo>
                  <a:lnTo>
                    <a:pt x="45" y="169"/>
                  </a:lnTo>
                  <a:lnTo>
                    <a:pt x="51" y="173"/>
                  </a:lnTo>
                  <a:lnTo>
                    <a:pt x="56" y="174"/>
                  </a:lnTo>
                  <a:lnTo>
                    <a:pt x="62" y="176"/>
                  </a:lnTo>
                  <a:lnTo>
                    <a:pt x="67" y="178"/>
                  </a:lnTo>
                  <a:lnTo>
                    <a:pt x="74" y="180"/>
                  </a:lnTo>
                  <a:lnTo>
                    <a:pt x="79" y="181"/>
                  </a:lnTo>
                  <a:lnTo>
                    <a:pt x="85" y="182"/>
                  </a:lnTo>
                  <a:lnTo>
                    <a:pt x="92" y="182"/>
                  </a:lnTo>
                  <a:lnTo>
                    <a:pt x="96" y="182"/>
                  </a:lnTo>
                  <a:lnTo>
                    <a:pt x="103" y="181"/>
                  </a:lnTo>
                  <a:lnTo>
                    <a:pt x="109" y="180"/>
                  </a:lnTo>
                  <a:lnTo>
                    <a:pt x="115" y="178"/>
                  </a:lnTo>
                  <a:lnTo>
                    <a:pt x="121" y="176"/>
                  </a:lnTo>
                  <a:lnTo>
                    <a:pt x="127" y="174"/>
                  </a:lnTo>
                  <a:lnTo>
                    <a:pt x="132" y="173"/>
                  </a:lnTo>
                  <a:lnTo>
                    <a:pt x="137" y="169"/>
                  </a:lnTo>
                  <a:lnTo>
                    <a:pt x="142" y="166"/>
                  </a:lnTo>
                  <a:lnTo>
                    <a:pt x="148" y="163"/>
                  </a:lnTo>
                  <a:lnTo>
                    <a:pt x="152" y="159"/>
                  </a:lnTo>
                  <a:lnTo>
                    <a:pt x="156" y="155"/>
                  </a:lnTo>
                  <a:lnTo>
                    <a:pt x="160" y="151"/>
                  </a:lnTo>
                  <a:lnTo>
                    <a:pt x="164" y="146"/>
                  </a:lnTo>
                  <a:lnTo>
                    <a:pt x="168" y="141"/>
                  </a:lnTo>
                  <a:lnTo>
                    <a:pt x="170" y="136"/>
                  </a:lnTo>
                  <a:lnTo>
                    <a:pt x="173" y="130"/>
                  </a:lnTo>
                  <a:lnTo>
                    <a:pt x="176" y="126"/>
                  </a:lnTo>
                  <a:lnTo>
                    <a:pt x="178" y="120"/>
                  </a:lnTo>
                  <a:lnTo>
                    <a:pt x="179" y="114"/>
                  </a:lnTo>
                  <a:lnTo>
                    <a:pt x="181" y="109"/>
                  </a:lnTo>
                  <a:lnTo>
                    <a:pt x="182" y="102"/>
                  </a:lnTo>
                  <a:lnTo>
                    <a:pt x="182" y="97"/>
                  </a:lnTo>
                  <a:lnTo>
                    <a:pt x="182" y="91"/>
                  </a:lnTo>
                  <a:lnTo>
                    <a:pt x="183" y="91"/>
                  </a:lnTo>
                </a:path>
              </a:pathLst>
            </a:custGeom>
            <a:solidFill>
              <a:srgbClr val="595959"/>
            </a:solidFill>
            <a:ln w="12700" cap="rnd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5" name="Freeform 137"/>
            <p:cNvSpPr>
              <a:spLocks/>
            </p:cNvSpPr>
            <p:nvPr/>
          </p:nvSpPr>
          <p:spPr bwMode="auto">
            <a:xfrm>
              <a:off x="1800" y="1987"/>
              <a:ext cx="142" cy="141"/>
            </a:xfrm>
            <a:custGeom>
              <a:avLst/>
              <a:gdLst>
                <a:gd name="T0" fmla="*/ 111 w 179"/>
                <a:gd name="T1" fmla="*/ 52 h 175"/>
                <a:gd name="T2" fmla="*/ 111 w 179"/>
                <a:gd name="T3" fmla="*/ 45 h 175"/>
                <a:gd name="T4" fmla="*/ 108 w 179"/>
                <a:gd name="T5" fmla="*/ 39 h 175"/>
                <a:gd name="T6" fmla="*/ 106 w 179"/>
                <a:gd name="T7" fmla="*/ 31 h 175"/>
                <a:gd name="T8" fmla="*/ 102 w 179"/>
                <a:gd name="T9" fmla="*/ 25 h 175"/>
                <a:gd name="T10" fmla="*/ 98 w 179"/>
                <a:gd name="T11" fmla="*/ 19 h 175"/>
                <a:gd name="T12" fmla="*/ 93 w 179"/>
                <a:gd name="T13" fmla="*/ 15 h 175"/>
                <a:gd name="T14" fmla="*/ 86 w 179"/>
                <a:gd name="T15" fmla="*/ 9 h 175"/>
                <a:gd name="T16" fmla="*/ 81 w 179"/>
                <a:gd name="T17" fmla="*/ 6 h 175"/>
                <a:gd name="T18" fmla="*/ 74 w 179"/>
                <a:gd name="T19" fmla="*/ 3 h 175"/>
                <a:gd name="T20" fmla="*/ 67 w 179"/>
                <a:gd name="T21" fmla="*/ 1 h 175"/>
                <a:gd name="T22" fmla="*/ 59 w 179"/>
                <a:gd name="T23" fmla="*/ 1 h 175"/>
                <a:gd name="T24" fmla="*/ 53 w 179"/>
                <a:gd name="T25" fmla="*/ 1 h 175"/>
                <a:gd name="T26" fmla="*/ 45 w 179"/>
                <a:gd name="T27" fmla="*/ 1 h 175"/>
                <a:gd name="T28" fmla="*/ 38 w 179"/>
                <a:gd name="T29" fmla="*/ 3 h 175"/>
                <a:gd name="T30" fmla="*/ 32 w 179"/>
                <a:gd name="T31" fmla="*/ 6 h 175"/>
                <a:gd name="T32" fmla="*/ 25 w 179"/>
                <a:gd name="T33" fmla="*/ 9 h 175"/>
                <a:gd name="T34" fmla="*/ 20 w 179"/>
                <a:gd name="T35" fmla="*/ 15 h 175"/>
                <a:gd name="T36" fmla="*/ 13 w 179"/>
                <a:gd name="T37" fmla="*/ 19 h 175"/>
                <a:gd name="T38" fmla="*/ 10 w 179"/>
                <a:gd name="T39" fmla="*/ 25 h 175"/>
                <a:gd name="T40" fmla="*/ 6 w 179"/>
                <a:gd name="T41" fmla="*/ 31 h 175"/>
                <a:gd name="T42" fmla="*/ 3 w 179"/>
                <a:gd name="T43" fmla="*/ 39 h 175"/>
                <a:gd name="T44" fmla="*/ 1 w 179"/>
                <a:gd name="T45" fmla="*/ 45 h 175"/>
                <a:gd name="T46" fmla="*/ 0 w 179"/>
                <a:gd name="T47" fmla="*/ 52 h 175"/>
                <a:gd name="T48" fmla="*/ 0 w 179"/>
                <a:gd name="T49" fmla="*/ 60 h 175"/>
                <a:gd name="T50" fmla="*/ 1 w 179"/>
                <a:gd name="T51" fmla="*/ 68 h 175"/>
                <a:gd name="T52" fmla="*/ 3 w 179"/>
                <a:gd name="T53" fmla="*/ 75 h 175"/>
                <a:gd name="T54" fmla="*/ 6 w 179"/>
                <a:gd name="T55" fmla="*/ 82 h 175"/>
                <a:gd name="T56" fmla="*/ 10 w 179"/>
                <a:gd name="T57" fmla="*/ 89 h 175"/>
                <a:gd name="T58" fmla="*/ 13 w 179"/>
                <a:gd name="T59" fmla="*/ 93 h 175"/>
                <a:gd name="T60" fmla="*/ 20 w 179"/>
                <a:gd name="T61" fmla="*/ 99 h 175"/>
                <a:gd name="T62" fmla="*/ 25 w 179"/>
                <a:gd name="T63" fmla="*/ 104 h 175"/>
                <a:gd name="T64" fmla="*/ 32 w 179"/>
                <a:gd name="T65" fmla="*/ 108 h 175"/>
                <a:gd name="T66" fmla="*/ 38 w 179"/>
                <a:gd name="T67" fmla="*/ 110 h 175"/>
                <a:gd name="T68" fmla="*/ 45 w 179"/>
                <a:gd name="T69" fmla="*/ 112 h 175"/>
                <a:gd name="T70" fmla="*/ 53 w 179"/>
                <a:gd name="T71" fmla="*/ 113 h 175"/>
                <a:gd name="T72" fmla="*/ 59 w 179"/>
                <a:gd name="T73" fmla="*/ 113 h 175"/>
                <a:gd name="T74" fmla="*/ 67 w 179"/>
                <a:gd name="T75" fmla="*/ 112 h 175"/>
                <a:gd name="T76" fmla="*/ 74 w 179"/>
                <a:gd name="T77" fmla="*/ 110 h 175"/>
                <a:gd name="T78" fmla="*/ 81 w 179"/>
                <a:gd name="T79" fmla="*/ 108 h 175"/>
                <a:gd name="T80" fmla="*/ 86 w 179"/>
                <a:gd name="T81" fmla="*/ 104 h 175"/>
                <a:gd name="T82" fmla="*/ 93 w 179"/>
                <a:gd name="T83" fmla="*/ 99 h 175"/>
                <a:gd name="T84" fmla="*/ 98 w 179"/>
                <a:gd name="T85" fmla="*/ 93 h 175"/>
                <a:gd name="T86" fmla="*/ 102 w 179"/>
                <a:gd name="T87" fmla="*/ 89 h 175"/>
                <a:gd name="T88" fmla="*/ 106 w 179"/>
                <a:gd name="T89" fmla="*/ 82 h 175"/>
                <a:gd name="T90" fmla="*/ 108 w 179"/>
                <a:gd name="T91" fmla="*/ 75 h 175"/>
                <a:gd name="T92" fmla="*/ 111 w 179"/>
                <a:gd name="T93" fmla="*/ 68 h 175"/>
                <a:gd name="T94" fmla="*/ 111 w 179"/>
                <a:gd name="T95" fmla="*/ 60 h 175"/>
                <a:gd name="T96" fmla="*/ 112 w 179"/>
                <a:gd name="T97" fmla="*/ 56 h 1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9"/>
                <a:gd name="T148" fmla="*/ 0 h 175"/>
                <a:gd name="T149" fmla="*/ 179 w 179"/>
                <a:gd name="T150" fmla="*/ 175 h 17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9" h="175">
                  <a:moveTo>
                    <a:pt x="178" y="87"/>
                  </a:moveTo>
                  <a:lnTo>
                    <a:pt x="177" y="81"/>
                  </a:lnTo>
                  <a:lnTo>
                    <a:pt x="177" y="76"/>
                  </a:lnTo>
                  <a:lnTo>
                    <a:pt x="177" y="70"/>
                  </a:lnTo>
                  <a:lnTo>
                    <a:pt x="174" y="64"/>
                  </a:lnTo>
                  <a:lnTo>
                    <a:pt x="172" y="60"/>
                  </a:lnTo>
                  <a:lnTo>
                    <a:pt x="171" y="54"/>
                  </a:lnTo>
                  <a:lnTo>
                    <a:pt x="168" y="48"/>
                  </a:lnTo>
                  <a:lnTo>
                    <a:pt x="166" y="43"/>
                  </a:lnTo>
                  <a:lnTo>
                    <a:pt x="163" y="38"/>
                  </a:lnTo>
                  <a:lnTo>
                    <a:pt x="159" y="35"/>
                  </a:lnTo>
                  <a:lnTo>
                    <a:pt x="156" y="29"/>
                  </a:lnTo>
                  <a:lnTo>
                    <a:pt x="151" y="26"/>
                  </a:lnTo>
                  <a:lnTo>
                    <a:pt x="147" y="22"/>
                  </a:lnTo>
                  <a:lnTo>
                    <a:pt x="143" y="18"/>
                  </a:lnTo>
                  <a:lnTo>
                    <a:pt x="138" y="14"/>
                  </a:lnTo>
                  <a:lnTo>
                    <a:pt x="133" y="11"/>
                  </a:lnTo>
                  <a:lnTo>
                    <a:pt x="128" y="9"/>
                  </a:lnTo>
                  <a:lnTo>
                    <a:pt x="123" y="6"/>
                  </a:lnTo>
                  <a:lnTo>
                    <a:pt x="117" y="5"/>
                  </a:lnTo>
                  <a:lnTo>
                    <a:pt x="112" y="3"/>
                  </a:lnTo>
                  <a:lnTo>
                    <a:pt x="106" y="1"/>
                  </a:lnTo>
                  <a:lnTo>
                    <a:pt x="100" y="1"/>
                  </a:lnTo>
                  <a:lnTo>
                    <a:pt x="94" y="1"/>
                  </a:lnTo>
                  <a:lnTo>
                    <a:pt x="89" y="0"/>
                  </a:lnTo>
                  <a:lnTo>
                    <a:pt x="84" y="1"/>
                  </a:lnTo>
                  <a:lnTo>
                    <a:pt x="78" y="1"/>
                  </a:lnTo>
                  <a:lnTo>
                    <a:pt x="72" y="1"/>
                  </a:lnTo>
                  <a:lnTo>
                    <a:pt x="65" y="3"/>
                  </a:lnTo>
                  <a:lnTo>
                    <a:pt x="61" y="5"/>
                  </a:lnTo>
                  <a:lnTo>
                    <a:pt x="55" y="6"/>
                  </a:lnTo>
                  <a:lnTo>
                    <a:pt x="50" y="9"/>
                  </a:lnTo>
                  <a:lnTo>
                    <a:pt x="44" y="11"/>
                  </a:lnTo>
                  <a:lnTo>
                    <a:pt x="39" y="14"/>
                  </a:lnTo>
                  <a:lnTo>
                    <a:pt x="35" y="18"/>
                  </a:lnTo>
                  <a:lnTo>
                    <a:pt x="31" y="22"/>
                  </a:lnTo>
                  <a:lnTo>
                    <a:pt x="26" y="26"/>
                  </a:lnTo>
                  <a:lnTo>
                    <a:pt x="22" y="29"/>
                  </a:lnTo>
                  <a:lnTo>
                    <a:pt x="19" y="35"/>
                  </a:lnTo>
                  <a:lnTo>
                    <a:pt x="15" y="38"/>
                  </a:lnTo>
                  <a:lnTo>
                    <a:pt x="12" y="44"/>
                  </a:lnTo>
                  <a:lnTo>
                    <a:pt x="9" y="48"/>
                  </a:lnTo>
                  <a:lnTo>
                    <a:pt x="7" y="54"/>
                  </a:lnTo>
                  <a:lnTo>
                    <a:pt x="5" y="60"/>
                  </a:lnTo>
                  <a:lnTo>
                    <a:pt x="3" y="64"/>
                  </a:lnTo>
                  <a:lnTo>
                    <a:pt x="1" y="70"/>
                  </a:lnTo>
                  <a:lnTo>
                    <a:pt x="0" y="76"/>
                  </a:lnTo>
                  <a:lnTo>
                    <a:pt x="0" y="81"/>
                  </a:lnTo>
                  <a:lnTo>
                    <a:pt x="0" y="88"/>
                  </a:lnTo>
                  <a:lnTo>
                    <a:pt x="0" y="93"/>
                  </a:lnTo>
                  <a:lnTo>
                    <a:pt x="0" y="98"/>
                  </a:lnTo>
                  <a:lnTo>
                    <a:pt x="1" y="104"/>
                  </a:lnTo>
                  <a:lnTo>
                    <a:pt x="3" y="110"/>
                  </a:lnTo>
                  <a:lnTo>
                    <a:pt x="5" y="115"/>
                  </a:lnTo>
                  <a:lnTo>
                    <a:pt x="7" y="121"/>
                  </a:lnTo>
                  <a:lnTo>
                    <a:pt x="9" y="126"/>
                  </a:lnTo>
                  <a:lnTo>
                    <a:pt x="12" y="132"/>
                  </a:lnTo>
                  <a:lnTo>
                    <a:pt x="15" y="136"/>
                  </a:lnTo>
                  <a:lnTo>
                    <a:pt x="19" y="140"/>
                  </a:lnTo>
                  <a:lnTo>
                    <a:pt x="22" y="144"/>
                  </a:lnTo>
                  <a:lnTo>
                    <a:pt x="26" y="149"/>
                  </a:lnTo>
                  <a:lnTo>
                    <a:pt x="31" y="153"/>
                  </a:lnTo>
                  <a:lnTo>
                    <a:pt x="35" y="157"/>
                  </a:lnTo>
                  <a:lnTo>
                    <a:pt x="39" y="160"/>
                  </a:lnTo>
                  <a:lnTo>
                    <a:pt x="44" y="162"/>
                  </a:lnTo>
                  <a:lnTo>
                    <a:pt x="50" y="166"/>
                  </a:lnTo>
                  <a:lnTo>
                    <a:pt x="55" y="168"/>
                  </a:lnTo>
                  <a:lnTo>
                    <a:pt x="61" y="170"/>
                  </a:lnTo>
                  <a:lnTo>
                    <a:pt x="65" y="171"/>
                  </a:lnTo>
                  <a:lnTo>
                    <a:pt x="72" y="173"/>
                  </a:lnTo>
                  <a:lnTo>
                    <a:pt x="78" y="174"/>
                  </a:lnTo>
                  <a:lnTo>
                    <a:pt x="84" y="174"/>
                  </a:lnTo>
                  <a:lnTo>
                    <a:pt x="89" y="174"/>
                  </a:lnTo>
                  <a:lnTo>
                    <a:pt x="94" y="174"/>
                  </a:lnTo>
                  <a:lnTo>
                    <a:pt x="100" y="174"/>
                  </a:lnTo>
                  <a:lnTo>
                    <a:pt x="106" y="173"/>
                  </a:lnTo>
                  <a:lnTo>
                    <a:pt x="112" y="171"/>
                  </a:lnTo>
                  <a:lnTo>
                    <a:pt x="117" y="170"/>
                  </a:lnTo>
                  <a:lnTo>
                    <a:pt x="123" y="168"/>
                  </a:lnTo>
                  <a:lnTo>
                    <a:pt x="128" y="166"/>
                  </a:lnTo>
                  <a:lnTo>
                    <a:pt x="133" y="162"/>
                  </a:lnTo>
                  <a:lnTo>
                    <a:pt x="138" y="160"/>
                  </a:lnTo>
                  <a:lnTo>
                    <a:pt x="143" y="157"/>
                  </a:lnTo>
                  <a:lnTo>
                    <a:pt x="147" y="153"/>
                  </a:lnTo>
                  <a:lnTo>
                    <a:pt x="151" y="149"/>
                  </a:lnTo>
                  <a:lnTo>
                    <a:pt x="156" y="144"/>
                  </a:lnTo>
                  <a:lnTo>
                    <a:pt x="159" y="140"/>
                  </a:lnTo>
                  <a:lnTo>
                    <a:pt x="163" y="136"/>
                  </a:lnTo>
                  <a:lnTo>
                    <a:pt x="166" y="131"/>
                  </a:lnTo>
                  <a:lnTo>
                    <a:pt x="168" y="126"/>
                  </a:lnTo>
                  <a:lnTo>
                    <a:pt x="171" y="121"/>
                  </a:lnTo>
                  <a:lnTo>
                    <a:pt x="172" y="115"/>
                  </a:lnTo>
                  <a:lnTo>
                    <a:pt x="174" y="110"/>
                  </a:lnTo>
                  <a:lnTo>
                    <a:pt x="177" y="104"/>
                  </a:lnTo>
                  <a:lnTo>
                    <a:pt x="177" y="98"/>
                  </a:lnTo>
                  <a:lnTo>
                    <a:pt x="177" y="93"/>
                  </a:lnTo>
                  <a:lnTo>
                    <a:pt x="177" y="87"/>
                  </a:lnTo>
                  <a:lnTo>
                    <a:pt x="178" y="87"/>
                  </a:lnTo>
                </a:path>
              </a:pathLst>
            </a:custGeom>
            <a:solidFill>
              <a:srgbClr val="5D5D5D"/>
            </a:solidFill>
            <a:ln w="12700" cap="rnd" cmpd="sng">
              <a:solidFill>
                <a:srgbClr val="5D5D5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6" name="Freeform 138"/>
            <p:cNvSpPr>
              <a:spLocks/>
            </p:cNvSpPr>
            <p:nvPr/>
          </p:nvSpPr>
          <p:spPr bwMode="auto">
            <a:xfrm>
              <a:off x="1801" y="1988"/>
              <a:ext cx="137" cy="137"/>
            </a:xfrm>
            <a:custGeom>
              <a:avLst/>
              <a:gdLst>
                <a:gd name="T0" fmla="*/ 107 w 173"/>
                <a:gd name="T1" fmla="*/ 52 h 170"/>
                <a:gd name="T2" fmla="*/ 107 w 173"/>
                <a:gd name="T3" fmla="*/ 44 h 170"/>
                <a:gd name="T4" fmla="*/ 104 w 173"/>
                <a:gd name="T5" fmla="*/ 38 h 170"/>
                <a:gd name="T6" fmla="*/ 102 w 173"/>
                <a:gd name="T7" fmla="*/ 30 h 170"/>
                <a:gd name="T8" fmla="*/ 98 w 173"/>
                <a:gd name="T9" fmla="*/ 24 h 170"/>
                <a:gd name="T10" fmla="*/ 94 w 173"/>
                <a:gd name="T11" fmla="*/ 19 h 170"/>
                <a:gd name="T12" fmla="*/ 89 w 173"/>
                <a:gd name="T13" fmla="*/ 14 h 170"/>
                <a:gd name="T14" fmla="*/ 84 w 173"/>
                <a:gd name="T15" fmla="*/ 9 h 170"/>
                <a:gd name="T16" fmla="*/ 78 w 173"/>
                <a:gd name="T17" fmla="*/ 5 h 170"/>
                <a:gd name="T18" fmla="*/ 70 w 173"/>
                <a:gd name="T19" fmla="*/ 2 h 170"/>
                <a:gd name="T20" fmla="*/ 64 w 173"/>
                <a:gd name="T21" fmla="*/ 1 h 170"/>
                <a:gd name="T22" fmla="*/ 57 w 173"/>
                <a:gd name="T23" fmla="*/ 0 h 170"/>
                <a:gd name="T24" fmla="*/ 50 w 173"/>
                <a:gd name="T25" fmla="*/ 0 h 170"/>
                <a:gd name="T26" fmla="*/ 44 w 173"/>
                <a:gd name="T27" fmla="*/ 1 h 170"/>
                <a:gd name="T28" fmla="*/ 37 w 173"/>
                <a:gd name="T29" fmla="*/ 2 h 170"/>
                <a:gd name="T30" fmla="*/ 30 w 173"/>
                <a:gd name="T31" fmla="*/ 5 h 170"/>
                <a:gd name="T32" fmla="*/ 24 w 173"/>
                <a:gd name="T33" fmla="*/ 9 h 170"/>
                <a:gd name="T34" fmla="*/ 18 w 173"/>
                <a:gd name="T35" fmla="*/ 14 h 170"/>
                <a:gd name="T36" fmla="*/ 13 w 173"/>
                <a:gd name="T37" fmla="*/ 19 h 170"/>
                <a:gd name="T38" fmla="*/ 9 w 173"/>
                <a:gd name="T39" fmla="*/ 24 h 170"/>
                <a:gd name="T40" fmla="*/ 5 w 173"/>
                <a:gd name="T41" fmla="*/ 30 h 170"/>
                <a:gd name="T42" fmla="*/ 3 w 173"/>
                <a:gd name="T43" fmla="*/ 38 h 170"/>
                <a:gd name="T44" fmla="*/ 1 w 173"/>
                <a:gd name="T45" fmla="*/ 44 h 170"/>
                <a:gd name="T46" fmla="*/ 0 w 173"/>
                <a:gd name="T47" fmla="*/ 52 h 170"/>
                <a:gd name="T48" fmla="*/ 0 w 173"/>
                <a:gd name="T49" fmla="*/ 58 h 170"/>
                <a:gd name="T50" fmla="*/ 1 w 173"/>
                <a:gd name="T51" fmla="*/ 65 h 170"/>
                <a:gd name="T52" fmla="*/ 3 w 173"/>
                <a:gd name="T53" fmla="*/ 72 h 170"/>
                <a:gd name="T54" fmla="*/ 5 w 173"/>
                <a:gd name="T55" fmla="*/ 80 h 170"/>
                <a:gd name="T56" fmla="*/ 9 w 173"/>
                <a:gd name="T57" fmla="*/ 85 h 170"/>
                <a:gd name="T58" fmla="*/ 13 w 173"/>
                <a:gd name="T59" fmla="*/ 91 h 170"/>
                <a:gd name="T60" fmla="*/ 18 w 173"/>
                <a:gd name="T61" fmla="*/ 96 h 170"/>
                <a:gd name="T62" fmla="*/ 24 w 173"/>
                <a:gd name="T63" fmla="*/ 101 h 170"/>
                <a:gd name="T64" fmla="*/ 30 w 173"/>
                <a:gd name="T65" fmla="*/ 105 h 170"/>
                <a:gd name="T66" fmla="*/ 37 w 173"/>
                <a:gd name="T67" fmla="*/ 107 h 170"/>
                <a:gd name="T68" fmla="*/ 44 w 173"/>
                <a:gd name="T69" fmla="*/ 109 h 170"/>
                <a:gd name="T70" fmla="*/ 50 w 173"/>
                <a:gd name="T71" fmla="*/ 110 h 170"/>
                <a:gd name="T72" fmla="*/ 57 w 173"/>
                <a:gd name="T73" fmla="*/ 110 h 170"/>
                <a:gd name="T74" fmla="*/ 64 w 173"/>
                <a:gd name="T75" fmla="*/ 109 h 170"/>
                <a:gd name="T76" fmla="*/ 70 w 173"/>
                <a:gd name="T77" fmla="*/ 107 h 170"/>
                <a:gd name="T78" fmla="*/ 78 w 173"/>
                <a:gd name="T79" fmla="*/ 105 h 170"/>
                <a:gd name="T80" fmla="*/ 84 w 173"/>
                <a:gd name="T81" fmla="*/ 101 h 170"/>
                <a:gd name="T82" fmla="*/ 89 w 173"/>
                <a:gd name="T83" fmla="*/ 96 h 170"/>
                <a:gd name="T84" fmla="*/ 94 w 173"/>
                <a:gd name="T85" fmla="*/ 91 h 170"/>
                <a:gd name="T86" fmla="*/ 98 w 173"/>
                <a:gd name="T87" fmla="*/ 85 h 170"/>
                <a:gd name="T88" fmla="*/ 102 w 173"/>
                <a:gd name="T89" fmla="*/ 80 h 170"/>
                <a:gd name="T90" fmla="*/ 104 w 173"/>
                <a:gd name="T91" fmla="*/ 72 h 170"/>
                <a:gd name="T92" fmla="*/ 107 w 173"/>
                <a:gd name="T93" fmla="*/ 65 h 170"/>
                <a:gd name="T94" fmla="*/ 107 w 173"/>
                <a:gd name="T95" fmla="*/ 58 h 170"/>
                <a:gd name="T96" fmla="*/ 108 w 173"/>
                <a:gd name="T97" fmla="*/ 55 h 1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3"/>
                <a:gd name="T148" fmla="*/ 0 h 170"/>
                <a:gd name="T149" fmla="*/ 173 w 173"/>
                <a:gd name="T150" fmla="*/ 170 h 17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3" h="170">
                  <a:moveTo>
                    <a:pt x="172" y="84"/>
                  </a:moveTo>
                  <a:lnTo>
                    <a:pt x="171" y="80"/>
                  </a:lnTo>
                  <a:lnTo>
                    <a:pt x="170" y="73"/>
                  </a:lnTo>
                  <a:lnTo>
                    <a:pt x="170" y="68"/>
                  </a:lnTo>
                  <a:lnTo>
                    <a:pt x="168" y="62"/>
                  </a:lnTo>
                  <a:lnTo>
                    <a:pt x="166" y="58"/>
                  </a:lnTo>
                  <a:lnTo>
                    <a:pt x="166" y="52"/>
                  </a:lnTo>
                  <a:lnTo>
                    <a:pt x="163" y="46"/>
                  </a:lnTo>
                  <a:lnTo>
                    <a:pt x="160" y="42"/>
                  </a:lnTo>
                  <a:lnTo>
                    <a:pt x="157" y="37"/>
                  </a:lnTo>
                  <a:lnTo>
                    <a:pt x="154" y="34"/>
                  </a:lnTo>
                  <a:lnTo>
                    <a:pt x="150" y="29"/>
                  </a:lnTo>
                  <a:lnTo>
                    <a:pt x="146" y="25"/>
                  </a:lnTo>
                  <a:lnTo>
                    <a:pt x="143" y="21"/>
                  </a:lnTo>
                  <a:lnTo>
                    <a:pt x="138" y="17"/>
                  </a:lnTo>
                  <a:lnTo>
                    <a:pt x="134" y="14"/>
                  </a:lnTo>
                  <a:lnTo>
                    <a:pt x="128" y="11"/>
                  </a:lnTo>
                  <a:lnTo>
                    <a:pt x="124" y="8"/>
                  </a:lnTo>
                  <a:lnTo>
                    <a:pt x="119" y="7"/>
                  </a:lnTo>
                  <a:lnTo>
                    <a:pt x="113" y="4"/>
                  </a:lnTo>
                  <a:lnTo>
                    <a:pt x="108" y="3"/>
                  </a:lnTo>
                  <a:lnTo>
                    <a:pt x="102" y="1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69" y="1"/>
                  </a:lnTo>
                  <a:lnTo>
                    <a:pt x="63" y="3"/>
                  </a:lnTo>
                  <a:lnTo>
                    <a:pt x="59" y="4"/>
                  </a:lnTo>
                  <a:lnTo>
                    <a:pt x="52" y="7"/>
                  </a:lnTo>
                  <a:lnTo>
                    <a:pt x="48" y="8"/>
                  </a:lnTo>
                  <a:lnTo>
                    <a:pt x="42" y="11"/>
                  </a:lnTo>
                  <a:lnTo>
                    <a:pt x="38" y="14"/>
                  </a:lnTo>
                  <a:lnTo>
                    <a:pt x="33" y="17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0" y="29"/>
                  </a:lnTo>
                  <a:lnTo>
                    <a:pt x="18" y="34"/>
                  </a:lnTo>
                  <a:lnTo>
                    <a:pt x="14" y="37"/>
                  </a:lnTo>
                  <a:lnTo>
                    <a:pt x="11" y="42"/>
                  </a:lnTo>
                  <a:lnTo>
                    <a:pt x="8" y="46"/>
                  </a:lnTo>
                  <a:lnTo>
                    <a:pt x="7" y="52"/>
                  </a:lnTo>
                  <a:lnTo>
                    <a:pt x="5" y="58"/>
                  </a:lnTo>
                  <a:lnTo>
                    <a:pt x="3" y="62"/>
                  </a:lnTo>
                  <a:lnTo>
                    <a:pt x="1" y="68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1" y="101"/>
                  </a:lnTo>
                  <a:lnTo>
                    <a:pt x="3" y="107"/>
                  </a:lnTo>
                  <a:lnTo>
                    <a:pt x="5" y="111"/>
                  </a:lnTo>
                  <a:lnTo>
                    <a:pt x="7" y="117"/>
                  </a:lnTo>
                  <a:lnTo>
                    <a:pt x="8" y="123"/>
                  </a:lnTo>
                  <a:lnTo>
                    <a:pt x="11" y="126"/>
                  </a:lnTo>
                  <a:lnTo>
                    <a:pt x="14" y="131"/>
                  </a:lnTo>
                  <a:lnTo>
                    <a:pt x="18" y="135"/>
                  </a:lnTo>
                  <a:lnTo>
                    <a:pt x="20" y="140"/>
                  </a:lnTo>
                  <a:lnTo>
                    <a:pt x="25" y="144"/>
                  </a:lnTo>
                  <a:lnTo>
                    <a:pt x="29" y="148"/>
                  </a:lnTo>
                  <a:lnTo>
                    <a:pt x="33" y="152"/>
                  </a:lnTo>
                  <a:lnTo>
                    <a:pt x="38" y="155"/>
                  </a:lnTo>
                  <a:lnTo>
                    <a:pt x="42" y="158"/>
                  </a:lnTo>
                  <a:lnTo>
                    <a:pt x="48" y="161"/>
                  </a:lnTo>
                  <a:lnTo>
                    <a:pt x="52" y="162"/>
                  </a:lnTo>
                  <a:lnTo>
                    <a:pt x="59" y="165"/>
                  </a:lnTo>
                  <a:lnTo>
                    <a:pt x="63" y="166"/>
                  </a:lnTo>
                  <a:lnTo>
                    <a:pt x="69" y="168"/>
                  </a:lnTo>
                  <a:lnTo>
                    <a:pt x="75" y="169"/>
                  </a:lnTo>
                  <a:lnTo>
                    <a:pt x="80" y="169"/>
                  </a:lnTo>
                  <a:lnTo>
                    <a:pt x="86" y="169"/>
                  </a:lnTo>
                  <a:lnTo>
                    <a:pt x="91" y="169"/>
                  </a:lnTo>
                  <a:lnTo>
                    <a:pt x="97" y="169"/>
                  </a:lnTo>
                  <a:lnTo>
                    <a:pt x="102" y="168"/>
                  </a:lnTo>
                  <a:lnTo>
                    <a:pt x="108" y="166"/>
                  </a:lnTo>
                  <a:lnTo>
                    <a:pt x="113" y="165"/>
                  </a:lnTo>
                  <a:lnTo>
                    <a:pt x="119" y="162"/>
                  </a:lnTo>
                  <a:lnTo>
                    <a:pt x="124" y="161"/>
                  </a:lnTo>
                  <a:lnTo>
                    <a:pt x="128" y="158"/>
                  </a:lnTo>
                  <a:lnTo>
                    <a:pt x="134" y="155"/>
                  </a:lnTo>
                  <a:lnTo>
                    <a:pt x="138" y="152"/>
                  </a:lnTo>
                  <a:lnTo>
                    <a:pt x="143" y="148"/>
                  </a:lnTo>
                  <a:lnTo>
                    <a:pt x="146" y="144"/>
                  </a:lnTo>
                  <a:lnTo>
                    <a:pt x="150" y="140"/>
                  </a:lnTo>
                  <a:lnTo>
                    <a:pt x="154" y="135"/>
                  </a:lnTo>
                  <a:lnTo>
                    <a:pt x="157" y="131"/>
                  </a:lnTo>
                  <a:lnTo>
                    <a:pt x="160" y="126"/>
                  </a:lnTo>
                  <a:lnTo>
                    <a:pt x="163" y="123"/>
                  </a:lnTo>
                  <a:lnTo>
                    <a:pt x="166" y="117"/>
                  </a:lnTo>
                  <a:lnTo>
                    <a:pt x="166" y="111"/>
                  </a:lnTo>
                  <a:lnTo>
                    <a:pt x="168" y="107"/>
                  </a:lnTo>
                  <a:lnTo>
                    <a:pt x="170" y="101"/>
                  </a:lnTo>
                  <a:lnTo>
                    <a:pt x="170" y="96"/>
                  </a:lnTo>
                  <a:lnTo>
                    <a:pt x="171" y="89"/>
                  </a:lnTo>
                  <a:lnTo>
                    <a:pt x="171" y="84"/>
                  </a:lnTo>
                  <a:lnTo>
                    <a:pt x="172" y="84"/>
                  </a:lnTo>
                </a:path>
              </a:pathLst>
            </a:custGeom>
            <a:solidFill>
              <a:srgbClr val="616161"/>
            </a:solidFill>
            <a:ln w="12700" cap="rnd" cmpd="sng">
              <a:solidFill>
                <a:srgbClr val="61616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7" name="Freeform 139"/>
            <p:cNvSpPr>
              <a:spLocks/>
            </p:cNvSpPr>
            <p:nvPr/>
          </p:nvSpPr>
          <p:spPr bwMode="auto">
            <a:xfrm>
              <a:off x="1802" y="1988"/>
              <a:ext cx="132" cy="134"/>
            </a:xfrm>
            <a:custGeom>
              <a:avLst/>
              <a:gdLst>
                <a:gd name="T0" fmla="*/ 104 w 166"/>
                <a:gd name="T1" fmla="*/ 51 h 166"/>
                <a:gd name="T2" fmla="*/ 104 w 166"/>
                <a:gd name="T3" fmla="*/ 44 h 166"/>
                <a:gd name="T4" fmla="*/ 102 w 166"/>
                <a:gd name="T5" fmla="*/ 37 h 166"/>
                <a:gd name="T6" fmla="*/ 99 w 166"/>
                <a:gd name="T7" fmla="*/ 30 h 166"/>
                <a:gd name="T8" fmla="*/ 96 w 166"/>
                <a:gd name="T9" fmla="*/ 24 h 166"/>
                <a:gd name="T10" fmla="*/ 91 w 166"/>
                <a:gd name="T11" fmla="*/ 19 h 166"/>
                <a:gd name="T12" fmla="*/ 87 w 166"/>
                <a:gd name="T13" fmla="*/ 14 h 166"/>
                <a:gd name="T14" fmla="*/ 82 w 166"/>
                <a:gd name="T15" fmla="*/ 10 h 166"/>
                <a:gd name="T16" fmla="*/ 76 w 166"/>
                <a:gd name="T17" fmla="*/ 6 h 166"/>
                <a:gd name="T18" fmla="*/ 69 w 166"/>
                <a:gd name="T19" fmla="*/ 4 h 166"/>
                <a:gd name="T20" fmla="*/ 63 w 166"/>
                <a:gd name="T21" fmla="*/ 2 h 166"/>
                <a:gd name="T22" fmla="*/ 56 w 166"/>
                <a:gd name="T23" fmla="*/ 1 h 166"/>
                <a:gd name="T24" fmla="*/ 49 w 166"/>
                <a:gd name="T25" fmla="*/ 1 h 166"/>
                <a:gd name="T26" fmla="*/ 41 w 166"/>
                <a:gd name="T27" fmla="*/ 2 h 166"/>
                <a:gd name="T28" fmla="*/ 36 w 166"/>
                <a:gd name="T29" fmla="*/ 4 h 166"/>
                <a:gd name="T30" fmla="*/ 29 w 166"/>
                <a:gd name="T31" fmla="*/ 6 h 166"/>
                <a:gd name="T32" fmla="*/ 23 w 166"/>
                <a:gd name="T33" fmla="*/ 10 h 166"/>
                <a:gd name="T34" fmla="*/ 17 w 166"/>
                <a:gd name="T35" fmla="*/ 14 h 166"/>
                <a:gd name="T36" fmla="*/ 12 w 166"/>
                <a:gd name="T37" fmla="*/ 19 h 166"/>
                <a:gd name="T38" fmla="*/ 9 w 166"/>
                <a:gd name="T39" fmla="*/ 24 h 166"/>
                <a:gd name="T40" fmla="*/ 5 w 166"/>
                <a:gd name="T41" fmla="*/ 30 h 166"/>
                <a:gd name="T42" fmla="*/ 2 w 166"/>
                <a:gd name="T43" fmla="*/ 37 h 166"/>
                <a:gd name="T44" fmla="*/ 1 w 166"/>
                <a:gd name="T45" fmla="*/ 44 h 166"/>
                <a:gd name="T46" fmla="*/ 0 w 166"/>
                <a:gd name="T47" fmla="*/ 51 h 166"/>
                <a:gd name="T48" fmla="*/ 0 w 166"/>
                <a:gd name="T49" fmla="*/ 58 h 166"/>
                <a:gd name="T50" fmla="*/ 1 w 166"/>
                <a:gd name="T51" fmla="*/ 64 h 166"/>
                <a:gd name="T52" fmla="*/ 2 w 166"/>
                <a:gd name="T53" fmla="*/ 71 h 166"/>
                <a:gd name="T54" fmla="*/ 5 w 166"/>
                <a:gd name="T55" fmla="*/ 77 h 166"/>
                <a:gd name="T56" fmla="*/ 9 w 166"/>
                <a:gd name="T57" fmla="*/ 83 h 166"/>
                <a:gd name="T58" fmla="*/ 12 w 166"/>
                <a:gd name="T59" fmla="*/ 90 h 166"/>
                <a:gd name="T60" fmla="*/ 17 w 166"/>
                <a:gd name="T61" fmla="*/ 94 h 166"/>
                <a:gd name="T62" fmla="*/ 23 w 166"/>
                <a:gd name="T63" fmla="*/ 99 h 166"/>
                <a:gd name="T64" fmla="*/ 29 w 166"/>
                <a:gd name="T65" fmla="*/ 102 h 166"/>
                <a:gd name="T66" fmla="*/ 36 w 166"/>
                <a:gd name="T67" fmla="*/ 105 h 166"/>
                <a:gd name="T68" fmla="*/ 41 w 166"/>
                <a:gd name="T69" fmla="*/ 107 h 166"/>
                <a:gd name="T70" fmla="*/ 49 w 166"/>
                <a:gd name="T71" fmla="*/ 107 h 166"/>
                <a:gd name="T72" fmla="*/ 56 w 166"/>
                <a:gd name="T73" fmla="*/ 107 h 166"/>
                <a:gd name="T74" fmla="*/ 63 w 166"/>
                <a:gd name="T75" fmla="*/ 107 h 166"/>
                <a:gd name="T76" fmla="*/ 69 w 166"/>
                <a:gd name="T77" fmla="*/ 105 h 166"/>
                <a:gd name="T78" fmla="*/ 76 w 166"/>
                <a:gd name="T79" fmla="*/ 102 h 166"/>
                <a:gd name="T80" fmla="*/ 82 w 166"/>
                <a:gd name="T81" fmla="*/ 99 h 166"/>
                <a:gd name="T82" fmla="*/ 87 w 166"/>
                <a:gd name="T83" fmla="*/ 94 h 166"/>
                <a:gd name="T84" fmla="*/ 91 w 166"/>
                <a:gd name="T85" fmla="*/ 90 h 166"/>
                <a:gd name="T86" fmla="*/ 96 w 166"/>
                <a:gd name="T87" fmla="*/ 83 h 166"/>
                <a:gd name="T88" fmla="*/ 99 w 166"/>
                <a:gd name="T89" fmla="*/ 77 h 166"/>
                <a:gd name="T90" fmla="*/ 102 w 166"/>
                <a:gd name="T91" fmla="*/ 71 h 166"/>
                <a:gd name="T92" fmla="*/ 104 w 166"/>
                <a:gd name="T93" fmla="*/ 64 h 166"/>
                <a:gd name="T94" fmla="*/ 104 w 166"/>
                <a:gd name="T95" fmla="*/ 58 h 1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6"/>
                <a:gd name="T145" fmla="*/ 0 h 166"/>
                <a:gd name="T146" fmla="*/ 166 w 166"/>
                <a:gd name="T147" fmla="*/ 166 h 1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6" h="166">
                  <a:moveTo>
                    <a:pt x="165" y="83"/>
                  </a:moveTo>
                  <a:lnTo>
                    <a:pt x="165" y="78"/>
                  </a:lnTo>
                  <a:lnTo>
                    <a:pt x="165" y="72"/>
                  </a:lnTo>
                  <a:lnTo>
                    <a:pt x="165" y="67"/>
                  </a:lnTo>
                  <a:lnTo>
                    <a:pt x="163" y="62"/>
                  </a:lnTo>
                  <a:lnTo>
                    <a:pt x="161" y="57"/>
                  </a:lnTo>
                  <a:lnTo>
                    <a:pt x="159" y="52"/>
                  </a:lnTo>
                  <a:lnTo>
                    <a:pt x="156" y="46"/>
                  </a:lnTo>
                  <a:lnTo>
                    <a:pt x="154" y="42"/>
                  </a:lnTo>
                  <a:lnTo>
                    <a:pt x="152" y="37"/>
                  </a:lnTo>
                  <a:lnTo>
                    <a:pt x="148" y="34"/>
                  </a:lnTo>
                  <a:lnTo>
                    <a:pt x="144" y="29"/>
                  </a:lnTo>
                  <a:lnTo>
                    <a:pt x="141" y="25"/>
                  </a:lnTo>
                  <a:lnTo>
                    <a:pt x="137" y="21"/>
                  </a:lnTo>
                  <a:lnTo>
                    <a:pt x="133" y="18"/>
                  </a:lnTo>
                  <a:lnTo>
                    <a:pt x="129" y="15"/>
                  </a:lnTo>
                  <a:lnTo>
                    <a:pt x="123" y="12"/>
                  </a:lnTo>
                  <a:lnTo>
                    <a:pt x="119" y="9"/>
                  </a:lnTo>
                  <a:lnTo>
                    <a:pt x="114" y="8"/>
                  </a:lnTo>
                  <a:lnTo>
                    <a:pt x="109" y="6"/>
                  </a:lnTo>
                  <a:lnTo>
                    <a:pt x="104" y="4"/>
                  </a:lnTo>
                  <a:lnTo>
                    <a:pt x="99" y="3"/>
                  </a:lnTo>
                  <a:lnTo>
                    <a:pt x="92" y="2"/>
                  </a:lnTo>
                  <a:lnTo>
                    <a:pt x="88" y="1"/>
                  </a:lnTo>
                  <a:lnTo>
                    <a:pt x="83" y="0"/>
                  </a:lnTo>
                  <a:lnTo>
                    <a:pt x="77" y="1"/>
                  </a:lnTo>
                  <a:lnTo>
                    <a:pt x="71" y="2"/>
                  </a:lnTo>
                  <a:lnTo>
                    <a:pt x="66" y="3"/>
                  </a:lnTo>
                  <a:lnTo>
                    <a:pt x="61" y="4"/>
                  </a:lnTo>
                  <a:lnTo>
                    <a:pt x="56" y="6"/>
                  </a:lnTo>
                  <a:lnTo>
                    <a:pt x="50" y="8"/>
                  </a:lnTo>
                  <a:lnTo>
                    <a:pt x="45" y="9"/>
                  </a:lnTo>
                  <a:lnTo>
                    <a:pt x="40" y="12"/>
                  </a:lnTo>
                  <a:lnTo>
                    <a:pt x="36" y="15"/>
                  </a:lnTo>
                  <a:lnTo>
                    <a:pt x="32" y="18"/>
                  </a:lnTo>
                  <a:lnTo>
                    <a:pt x="28" y="21"/>
                  </a:lnTo>
                  <a:lnTo>
                    <a:pt x="23" y="25"/>
                  </a:lnTo>
                  <a:lnTo>
                    <a:pt x="19" y="29"/>
                  </a:lnTo>
                  <a:lnTo>
                    <a:pt x="17" y="34"/>
                  </a:lnTo>
                  <a:lnTo>
                    <a:pt x="14" y="37"/>
                  </a:lnTo>
                  <a:lnTo>
                    <a:pt x="10" y="42"/>
                  </a:lnTo>
                  <a:lnTo>
                    <a:pt x="7" y="46"/>
                  </a:lnTo>
                  <a:lnTo>
                    <a:pt x="6" y="52"/>
                  </a:lnTo>
                  <a:lnTo>
                    <a:pt x="4" y="57"/>
                  </a:lnTo>
                  <a:lnTo>
                    <a:pt x="2" y="62"/>
                  </a:lnTo>
                  <a:lnTo>
                    <a:pt x="1" y="67"/>
                  </a:lnTo>
                  <a:lnTo>
                    <a:pt x="0" y="72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1" y="98"/>
                  </a:lnTo>
                  <a:lnTo>
                    <a:pt x="2" y="105"/>
                  </a:lnTo>
                  <a:lnTo>
                    <a:pt x="4" y="109"/>
                  </a:lnTo>
                  <a:lnTo>
                    <a:pt x="6" y="114"/>
                  </a:lnTo>
                  <a:lnTo>
                    <a:pt x="7" y="119"/>
                  </a:lnTo>
                  <a:lnTo>
                    <a:pt x="10" y="124"/>
                  </a:lnTo>
                  <a:lnTo>
                    <a:pt x="14" y="128"/>
                  </a:lnTo>
                  <a:lnTo>
                    <a:pt x="17" y="133"/>
                  </a:lnTo>
                  <a:lnTo>
                    <a:pt x="19" y="137"/>
                  </a:lnTo>
                  <a:lnTo>
                    <a:pt x="23" y="141"/>
                  </a:lnTo>
                  <a:lnTo>
                    <a:pt x="28" y="144"/>
                  </a:lnTo>
                  <a:lnTo>
                    <a:pt x="32" y="148"/>
                  </a:lnTo>
                  <a:lnTo>
                    <a:pt x="36" y="152"/>
                  </a:lnTo>
                  <a:lnTo>
                    <a:pt x="40" y="153"/>
                  </a:lnTo>
                  <a:lnTo>
                    <a:pt x="45" y="156"/>
                  </a:lnTo>
                  <a:lnTo>
                    <a:pt x="50" y="159"/>
                  </a:lnTo>
                  <a:lnTo>
                    <a:pt x="56" y="161"/>
                  </a:lnTo>
                  <a:lnTo>
                    <a:pt x="61" y="161"/>
                  </a:lnTo>
                  <a:lnTo>
                    <a:pt x="66" y="163"/>
                  </a:lnTo>
                  <a:lnTo>
                    <a:pt x="71" y="164"/>
                  </a:lnTo>
                  <a:lnTo>
                    <a:pt x="77" y="165"/>
                  </a:lnTo>
                  <a:lnTo>
                    <a:pt x="83" y="165"/>
                  </a:lnTo>
                  <a:lnTo>
                    <a:pt x="88" y="165"/>
                  </a:lnTo>
                  <a:lnTo>
                    <a:pt x="92" y="164"/>
                  </a:lnTo>
                  <a:lnTo>
                    <a:pt x="99" y="163"/>
                  </a:lnTo>
                  <a:lnTo>
                    <a:pt x="104" y="161"/>
                  </a:lnTo>
                  <a:lnTo>
                    <a:pt x="109" y="161"/>
                  </a:lnTo>
                  <a:lnTo>
                    <a:pt x="114" y="159"/>
                  </a:lnTo>
                  <a:lnTo>
                    <a:pt x="119" y="156"/>
                  </a:lnTo>
                  <a:lnTo>
                    <a:pt x="123" y="153"/>
                  </a:lnTo>
                  <a:lnTo>
                    <a:pt x="129" y="152"/>
                  </a:lnTo>
                  <a:lnTo>
                    <a:pt x="133" y="148"/>
                  </a:lnTo>
                  <a:lnTo>
                    <a:pt x="137" y="144"/>
                  </a:lnTo>
                  <a:lnTo>
                    <a:pt x="141" y="141"/>
                  </a:lnTo>
                  <a:lnTo>
                    <a:pt x="144" y="137"/>
                  </a:lnTo>
                  <a:lnTo>
                    <a:pt x="148" y="133"/>
                  </a:lnTo>
                  <a:lnTo>
                    <a:pt x="152" y="128"/>
                  </a:lnTo>
                  <a:lnTo>
                    <a:pt x="154" y="124"/>
                  </a:lnTo>
                  <a:lnTo>
                    <a:pt x="156" y="119"/>
                  </a:lnTo>
                  <a:lnTo>
                    <a:pt x="159" y="114"/>
                  </a:lnTo>
                  <a:lnTo>
                    <a:pt x="161" y="109"/>
                  </a:lnTo>
                  <a:lnTo>
                    <a:pt x="163" y="105"/>
                  </a:lnTo>
                  <a:lnTo>
                    <a:pt x="165" y="98"/>
                  </a:lnTo>
                  <a:lnTo>
                    <a:pt x="165" y="93"/>
                  </a:lnTo>
                  <a:lnTo>
                    <a:pt x="165" y="89"/>
                  </a:lnTo>
                  <a:lnTo>
                    <a:pt x="165" y="83"/>
                  </a:lnTo>
                </a:path>
              </a:pathLst>
            </a:custGeom>
            <a:solidFill>
              <a:srgbClr val="656565"/>
            </a:solidFill>
            <a:ln w="12700" cap="rnd" cmpd="sng">
              <a:solidFill>
                <a:srgbClr val="6565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8" name="Freeform 140"/>
            <p:cNvSpPr>
              <a:spLocks/>
            </p:cNvSpPr>
            <p:nvPr/>
          </p:nvSpPr>
          <p:spPr bwMode="auto">
            <a:xfrm>
              <a:off x="1803" y="1990"/>
              <a:ext cx="128" cy="128"/>
            </a:xfrm>
            <a:custGeom>
              <a:avLst/>
              <a:gdLst>
                <a:gd name="T0" fmla="*/ 102 w 160"/>
                <a:gd name="T1" fmla="*/ 48 h 159"/>
                <a:gd name="T2" fmla="*/ 101 w 160"/>
                <a:gd name="T3" fmla="*/ 42 h 159"/>
                <a:gd name="T4" fmla="*/ 98 w 160"/>
                <a:gd name="T5" fmla="*/ 35 h 159"/>
                <a:gd name="T6" fmla="*/ 97 w 160"/>
                <a:gd name="T7" fmla="*/ 28 h 159"/>
                <a:gd name="T8" fmla="*/ 94 w 160"/>
                <a:gd name="T9" fmla="*/ 23 h 159"/>
                <a:gd name="T10" fmla="*/ 90 w 160"/>
                <a:gd name="T11" fmla="*/ 17 h 159"/>
                <a:gd name="T12" fmla="*/ 85 w 160"/>
                <a:gd name="T13" fmla="*/ 13 h 159"/>
                <a:gd name="T14" fmla="*/ 79 w 160"/>
                <a:gd name="T15" fmla="*/ 9 h 159"/>
                <a:gd name="T16" fmla="*/ 74 w 160"/>
                <a:gd name="T17" fmla="*/ 5 h 159"/>
                <a:gd name="T18" fmla="*/ 67 w 160"/>
                <a:gd name="T19" fmla="*/ 3 h 159"/>
                <a:gd name="T20" fmla="*/ 60 w 160"/>
                <a:gd name="T21" fmla="*/ 1 h 159"/>
                <a:gd name="T22" fmla="*/ 54 w 160"/>
                <a:gd name="T23" fmla="*/ 1 h 159"/>
                <a:gd name="T24" fmla="*/ 47 w 160"/>
                <a:gd name="T25" fmla="*/ 1 h 159"/>
                <a:gd name="T26" fmla="*/ 41 w 160"/>
                <a:gd name="T27" fmla="*/ 1 h 159"/>
                <a:gd name="T28" fmla="*/ 34 w 160"/>
                <a:gd name="T29" fmla="*/ 3 h 159"/>
                <a:gd name="T30" fmla="*/ 27 w 160"/>
                <a:gd name="T31" fmla="*/ 5 h 159"/>
                <a:gd name="T32" fmla="*/ 22 w 160"/>
                <a:gd name="T33" fmla="*/ 9 h 159"/>
                <a:gd name="T34" fmla="*/ 17 w 160"/>
                <a:gd name="T35" fmla="*/ 13 h 159"/>
                <a:gd name="T36" fmla="*/ 11 w 160"/>
                <a:gd name="T37" fmla="*/ 17 h 159"/>
                <a:gd name="T38" fmla="*/ 8 w 160"/>
                <a:gd name="T39" fmla="*/ 23 h 159"/>
                <a:gd name="T40" fmla="*/ 5 w 160"/>
                <a:gd name="T41" fmla="*/ 28 h 159"/>
                <a:gd name="T42" fmla="*/ 2 w 160"/>
                <a:gd name="T43" fmla="*/ 35 h 159"/>
                <a:gd name="T44" fmla="*/ 0 w 160"/>
                <a:gd name="T45" fmla="*/ 42 h 159"/>
                <a:gd name="T46" fmla="*/ 0 w 160"/>
                <a:gd name="T47" fmla="*/ 48 h 159"/>
                <a:gd name="T48" fmla="*/ 0 w 160"/>
                <a:gd name="T49" fmla="*/ 55 h 159"/>
                <a:gd name="T50" fmla="*/ 0 w 160"/>
                <a:gd name="T51" fmla="*/ 61 h 159"/>
                <a:gd name="T52" fmla="*/ 2 w 160"/>
                <a:gd name="T53" fmla="*/ 68 h 159"/>
                <a:gd name="T54" fmla="*/ 5 w 160"/>
                <a:gd name="T55" fmla="*/ 74 h 159"/>
                <a:gd name="T56" fmla="*/ 8 w 160"/>
                <a:gd name="T57" fmla="*/ 80 h 159"/>
                <a:gd name="T58" fmla="*/ 11 w 160"/>
                <a:gd name="T59" fmla="*/ 85 h 159"/>
                <a:gd name="T60" fmla="*/ 17 w 160"/>
                <a:gd name="T61" fmla="*/ 90 h 159"/>
                <a:gd name="T62" fmla="*/ 22 w 160"/>
                <a:gd name="T63" fmla="*/ 94 h 159"/>
                <a:gd name="T64" fmla="*/ 27 w 160"/>
                <a:gd name="T65" fmla="*/ 97 h 159"/>
                <a:gd name="T66" fmla="*/ 34 w 160"/>
                <a:gd name="T67" fmla="*/ 99 h 159"/>
                <a:gd name="T68" fmla="*/ 41 w 160"/>
                <a:gd name="T69" fmla="*/ 101 h 159"/>
                <a:gd name="T70" fmla="*/ 47 w 160"/>
                <a:gd name="T71" fmla="*/ 102 h 159"/>
                <a:gd name="T72" fmla="*/ 54 w 160"/>
                <a:gd name="T73" fmla="*/ 102 h 159"/>
                <a:gd name="T74" fmla="*/ 60 w 160"/>
                <a:gd name="T75" fmla="*/ 101 h 159"/>
                <a:gd name="T76" fmla="*/ 67 w 160"/>
                <a:gd name="T77" fmla="*/ 99 h 159"/>
                <a:gd name="T78" fmla="*/ 74 w 160"/>
                <a:gd name="T79" fmla="*/ 97 h 159"/>
                <a:gd name="T80" fmla="*/ 79 w 160"/>
                <a:gd name="T81" fmla="*/ 94 h 159"/>
                <a:gd name="T82" fmla="*/ 85 w 160"/>
                <a:gd name="T83" fmla="*/ 90 h 159"/>
                <a:gd name="T84" fmla="*/ 90 w 160"/>
                <a:gd name="T85" fmla="*/ 85 h 159"/>
                <a:gd name="T86" fmla="*/ 94 w 160"/>
                <a:gd name="T87" fmla="*/ 80 h 159"/>
                <a:gd name="T88" fmla="*/ 97 w 160"/>
                <a:gd name="T89" fmla="*/ 74 h 159"/>
                <a:gd name="T90" fmla="*/ 98 w 160"/>
                <a:gd name="T91" fmla="*/ 68 h 159"/>
                <a:gd name="T92" fmla="*/ 101 w 160"/>
                <a:gd name="T93" fmla="*/ 61 h 159"/>
                <a:gd name="T94" fmla="*/ 102 w 160"/>
                <a:gd name="T95" fmla="*/ 55 h 1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0"/>
                <a:gd name="T145" fmla="*/ 0 h 159"/>
                <a:gd name="T146" fmla="*/ 160 w 160"/>
                <a:gd name="T147" fmla="*/ 159 h 1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" h="159">
                  <a:moveTo>
                    <a:pt x="159" y="78"/>
                  </a:moveTo>
                  <a:lnTo>
                    <a:pt x="159" y="74"/>
                  </a:lnTo>
                  <a:lnTo>
                    <a:pt x="159" y="68"/>
                  </a:lnTo>
                  <a:lnTo>
                    <a:pt x="158" y="64"/>
                  </a:lnTo>
                  <a:lnTo>
                    <a:pt x="156" y="59"/>
                  </a:lnTo>
                  <a:lnTo>
                    <a:pt x="154" y="54"/>
                  </a:lnTo>
                  <a:lnTo>
                    <a:pt x="153" y="49"/>
                  </a:lnTo>
                  <a:lnTo>
                    <a:pt x="151" y="43"/>
                  </a:lnTo>
                  <a:lnTo>
                    <a:pt x="149" y="39"/>
                  </a:lnTo>
                  <a:lnTo>
                    <a:pt x="146" y="35"/>
                  </a:lnTo>
                  <a:lnTo>
                    <a:pt x="142" y="31"/>
                  </a:lnTo>
                  <a:lnTo>
                    <a:pt x="140" y="26"/>
                  </a:lnTo>
                  <a:lnTo>
                    <a:pt x="136" y="23"/>
                  </a:lnTo>
                  <a:lnTo>
                    <a:pt x="132" y="20"/>
                  </a:lnTo>
                  <a:lnTo>
                    <a:pt x="128" y="16"/>
                  </a:lnTo>
                  <a:lnTo>
                    <a:pt x="124" y="14"/>
                  </a:lnTo>
                  <a:lnTo>
                    <a:pt x="119" y="11"/>
                  </a:lnTo>
                  <a:lnTo>
                    <a:pt x="115" y="8"/>
                  </a:lnTo>
                  <a:lnTo>
                    <a:pt x="110" y="5"/>
                  </a:lnTo>
                  <a:lnTo>
                    <a:pt x="105" y="5"/>
                  </a:lnTo>
                  <a:lnTo>
                    <a:pt x="100" y="3"/>
                  </a:lnTo>
                  <a:lnTo>
                    <a:pt x="94" y="1"/>
                  </a:lnTo>
                  <a:lnTo>
                    <a:pt x="89" y="1"/>
                  </a:lnTo>
                  <a:lnTo>
                    <a:pt x="84" y="1"/>
                  </a:lnTo>
                  <a:lnTo>
                    <a:pt x="79" y="0"/>
                  </a:lnTo>
                  <a:lnTo>
                    <a:pt x="74" y="1"/>
                  </a:lnTo>
                  <a:lnTo>
                    <a:pt x="68" y="1"/>
                  </a:lnTo>
                  <a:lnTo>
                    <a:pt x="64" y="1"/>
                  </a:lnTo>
                  <a:lnTo>
                    <a:pt x="58" y="3"/>
                  </a:lnTo>
                  <a:lnTo>
                    <a:pt x="54" y="5"/>
                  </a:lnTo>
                  <a:lnTo>
                    <a:pt x="48" y="5"/>
                  </a:lnTo>
                  <a:lnTo>
                    <a:pt x="43" y="8"/>
                  </a:lnTo>
                  <a:lnTo>
                    <a:pt x="38" y="11"/>
                  </a:lnTo>
                  <a:lnTo>
                    <a:pt x="34" y="14"/>
                  </a:lnTo>
                  <a:lnTo>
                    <a:pt x="30" y="16"/>
                  </a:lnTo>
                  <a:lnTo>
                    <a:pt x="26" y="20"/>
                  </a:lnTo>
                  <a:lnTo>
                    <a:pt x="22" y="23"/>
                  </a:lnTo>
                  <a:lnTo>
                    <a:pt x="18" y="26"/>
                  </a:lnTo>
                  <a:lnTo>
                    <a:pt x="15" y="31"/>
                  </a:lnTo>
                  <a:lnTo>
                    <a:pt x="13" y="35"/>
                  </a:lnTo>
                  <a:lnTo>
                    <a:pt x="10" y="40"/>
                  </a:lnTo>
                  <a:lnTo>
                    <a:pt x="7" y="43"/>
                  </a:lnTo>
                  <a:lnTo>
                    <a:pt x="5" y="49"/>
                  </a:lnTo>
                  <a:lnTo>
                    <a:pt x="4" y="54"/>
                  </a:lnTo>
                  <a:lnTo>
                    <a:pt x="2" y="59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4"/>
                  </a:lnTo>
                  <a:lnTo>
                    <a:pt x="0" y="89"/>
                  </a:lnTo>
                  <a:lnTo>
                    <a:pt x="0" y="94"/>
                  </a:lnTo>
                  <a:lnTo>
                    <a:pt x="2" y="99"/>
                  </a:lnTo>
                  <a:lnTo>
                    <a:pt x="4" y="104"/>
                  </a:lnTo>
                  <a:lnTo>
                    <a:pt x="5" y="110"/>
                  </a:lnTo>
                  <a:lnTo>
                    <a:pt x="7" y="114"/>
                  </a:lnTo>
                  <a:lnTo>
                    <a:pt x="10" y="119"/>
                  </a:lnTo>
                  <a:lnTo>
                    <a:pt x="13" y="123"/>
                  </a:lnTo>
                  <a:lnTo>
                    <a:pt x="15" y="127"/>
                  </a:lnTo>
                  <a:lnTo>
                    <a:pt x="18" y="131"/>
                  </a:lnTo>
                  <a:lnTo>
                    <a:pt x="22" y="135"/>
                  </a:lnTo>
                  <a:lnTo>
                    <a:pt x="26" y="139"/>
                  </a:lnTo>
                  <a:lnTo>
                    <a:pt x="30" y="141"/>
                  </a:lnTo>
                  <a:lnTo>
                    <a:pt x="34" y="145"/>
                  </a:lnTo>
                  <a:lnTo>
                    <a:pt x="38" y="148"/>
                  </a:lnTo>
                  <a:lnTo>
                    <a:pt x="43" y="149"/>
                  </a:lnTo>
                  <a:lnTo>
                    <a:pt x="48" y="152"/>
                  </a:lnTo>
                  <a:lnTo>
                    <a:pt x="54" y="153"/>
                  </a:lnTo>
                  <a:lnTo>
                    <a:pt x="58" y="155"/>
                  </a:lnTo>
                  <a:lnTo>
                    <a:pt x="64" y="157"/>
                  </a:lnTo>
                  <a:lnTo>
                    <a:pt x="68" y="158"/>
                  </a:lnTo>
                  <a:lnTo>
                    <a:pt x="74" y="158"/>
                  </a:lnTo>
                  <a:lnTo>
                    <a:pt x="79" y="158"/>
                  </a:lnTo>
                  <a:lnTo>
                    <a:pt x="84" y="158"/>
                  </a:lnTo>
                  <a:lnTo>
                    <a:pt x="89" y="158"/>
                  </a:lnTo>
                  <a:lnTo>
                    <a:pt x="94" y="157"/>
                  </a:lnTo>
                  <a:lnTo>
                    <a:pt x="100" y="155"/>
                  </a:lnTo>
                  <a:lnTo>
                    <a:pt x="105" y="153"/>
                  </a:lnTo>
                  <a:lnTo>
                    <a:pt x="110" y="152"/>
                  </a:lnTo>
                  <a:lnTo>
                    <a:pt x="115" y="149"/>
                  </a:lnTo>
                  <a:lnTo>
                    <a:pt x="119" y="148"/>
                  </a:lnTo>
                  <a:lnTo>
                    <a:pt x="124" y="145"/>
                  </a:lnTo>
                  <a:lnTo>
                    <a:pt x="128" y="141"/>
                  </a:lnTo>
                  <a:lnTo>
                    <a:pt x="132" y="139"/>
                  </a:lnTo>
                  <a:lnTo>
                    <a:pt x="136" y="135"/>
                  </a:lnTo>
                  <a:lnTo>
                    <a:pt x="140" y="131"/>
                  </a:lnTo>
                  <a:lnTo>
                    <a:pt x="142" y="127"/>
                  </a:lnTo>
                  <a:lnTo>
                    <a:pt x="146" y="123"/>
                  </a:lnTo>
                  <a:lnTo>
                    <a:pt x="149" y="119"/>
                  </a:lnTo>
                  <a:lnTo>
                    <a:pt x="151" y="114"/>
                  </a:lnTo>
                  <a:lnTo>
                    <a:pt x="153" y="110"/>
                  </a:lnTo>
                  <a:lnTo>
                    <a:pt x="154" y="104"/>
                  </a:lnTo>
                  <a:lnTo>
                    <a:pt x="156" y="99"/>
                  </a:lnTo>
                  <a:lnTo>
                    <a:pt x="158" y="94"/>
                  </a:lnTo>
                  <a:lnTo>
                    <a:pt x="159" y="89"/>
                  </a:lnTo>
                  <a:lnTo>
                    <a:pt x="159" y="84"/>
                  </a:lnTo>
                  <a:lnTo>
                    <a:pt x="159" y="78"/>
                  </a:lnTo>
                </a:path>
              </a:pathLst>
            </a:custGeom>
            <a:solidFill>
              <a:srgbClr val="696969"/>
            </a:solidFill>
            <a:ln w="12700" cap="rnd" cmpd="sng">
              <a:solidFill>
                <a:srgbClr val="6969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69" name="Freeform 141"/>
            <p:cNvSpPr>
              <a:spLocks/>
            </p:cNvSpPr>
            <p:nvPr/>
          </p:nvSpPr>
          <p:spPr bwMode="auto">
            <a:xfrm>
              <a:off x="1803" y="1991"/>
              <a:ext cx="124" cy="123"/>
            </a:xfrm>
            <a:custGeom>
              <a:avLst/>
              <a:gdLst>
                <a:gd name="T0" fmla="*/ 98 w 155"/>
                <a:gd name="T1" fmla="*/ 47 h 153"/>
                <a:gd name="T2" fmla="*/ 98 w 155"/>
                <a:gd name="T3" fmla="*/ 40 h 153"/>
                <a:gd name="T4" fmla="*/ 96 w 155"/>
                <a:gd name="T5" fmla="*/ 34 h 153"/>
                <a:gd name="T6" fmla="*/ 94 w 155"/>
                <a:gd name="T7" fmla="*/ 27 h 153"/>
                <a:gd name="T8" fmla="*/ 91 w 155"/>
                <a:gd name="T9" fmla="*/ 22 h 153"/>
                <a:gd name="T10" fmla="*/ 86 w 155"/>
                <a:gd name="T11" fmla="*/ 17 h 153"/>
                <a:gd name="T12" fmla="*/ 82 w 155"/>
                <a:gd name="T13" fmla="*/ 12 h 153"/>
                <a:gd name="T14" fmla="*/ 78 w 155"/>
                <a:gd name="T15" fmla="*/ 8 h 153"/>
                <a:gd name="T16" fmla="*/ 71 w 155"/>
                <a:gd name="T17" fmla="*/ 5 h 153"/>
                <a:gd name="T18" fmla="*/ 66 w 155"/>
                <a:gd name="T19" fmla="*/ 2 h 153"/>
                <a:gd name="T20" fmla="*/ 59 w 155"/>
                <a:gd name="T21" fmla="*/ 2 h 153"/>
                <a:gd name="T22" fmla="*/ 52 w 155"/>
                <a:gd name="T23" fmla="*/ 0 h 153"/>
                <a:gd name="T24" fmla="*/ 46 w 155"/>
                <a:gd name="T25" fmla="*/ 0 h 153"/>
                <a:gd name="T26" fmla="*/ 40 w 155"/>
                <a:gd name="T27" fmla="*/ 2 h 153"/>
                <a:gd name="T28" fmla="*/ 34 w 155"/>
                <a:gd name="T29" fmla="*/ 2 h 153"/>
                <a:gd name="T30" fmla="*/ 27 w 155"/>
                <a:gd name="T31" fmla="*/ 5 h 153"/>
                <a:gd name="T32" fmla="*/ 22 w 155"/>
                <a:gd name="T33" fmla="*/ 8 h 153"/>
                <a:gd name="T34" fmla="*/ 17 w 155"/>
                <a:gd name="T35" fmla="*/ 12 h 153"/>
                <a:gd name="T36" fmla="*/ 11 w 155"/>
                <a:gd name="T37" fmla="*/ 17 h 153"/>
                <a:gd name="T38" fmla="*/ 8 w 155"/>
                <a:gd name="T39" fmla="*/ 22 h 153"/>
                <a:gd name="T40" fmla="*/ 5 w 155"/>
                <a:gd name="T41" fmla="*/ 27 h 153"/>
                <a:gd name="T42" fmla="*/ 2 w 155"/>
                <a:gd name="T43" fmla="*/ 34 h 153"/>
                <a:gd name="T44" fmla="*/ 1 w 155"/>
                <a:gd name="T45" fmla="*/ 40 h 153"/>
                <a:gd name="T46" fmla="*/ 0 w 155"/>
                <a:gd name="T47" fmla="*/ 47 h 153"/>
                <a:gd name="T48" fmla="*/ 0 w 155"/>
                <a:gd name="T49" fmla="*/ 52 h 153"/>
                <a:gd name="T50" fmla="*/ 1 w 155"/>
                <a:gd name="T51" fmla="*/ 59 h 153"/>
                <a:gd name="T52" fmla="*/ 2 w 155"/>
                <a:gd name="T53" fmla="*/ 65 h 153"/>
                <a:gd name="T54" fmla="*/ 5 w 155"/>
                <a:gd name="T55" fmla="*/ 71 h 153"/>
                <a:gd name="T56" fmla="*/ 8 w 155"/>
                <a:gd name="T57" fmla="*/ 77 h 153"/>
                <a:gd name="T58" fmla="*/ 11 w 155"/>
                <a:gd name="T59" fmla="*/ 82 h 153"/>
                <a:gd name="T60" fmla="*/ 17 w 155"/>
                <a:gd name="T61" fmla="*/ 87 h 153"/>
                <a:gd name="T62" fmla="*/ 22 w 155"/>
                <a:gd name="T63" fmla="*/ 90 h 153"/>
                <a:gd name="T64" fmla="*/ 27 w 155"/>
                <a:gd name="T65" fmla="*/ 94 h 153"/>
                <a:gd name="T66" fmla="*/ 34 w 155"/>
                <a:gd name="T67" fmla="*/ 96 h 153"/>
                <a:gd name="T68" fmla="*/ 40 w 155"/>
                <a:gd name="T69" fmla="*/ 97 h 153"/>
                <a:gd name="T70" fmla="*/ 46 w 155"/>
                <a:gd name="T71" fmla="*/ 98 h 153"/>
                <a:gd name="T72" fmla="*/ 52 w 155"/>
                <a:gd name="T73" fmla="*/ 98 h 153"/>
                <a:gd name="T74" fmla="*/ 59 w 155"/>
                <a:gd name="T75" fmla="*/ 97 h 153"/>
                <a:gd name="T76" fmla="*/ 66 w 155"/>
                <a:gd name="T77" fmla="*/ 96 h 153"/>
                <a:gd name="T78" fmla="*/ 71 w 155"/>
                <a:gd name="T79" fmla="*/ 94 h 153"/>
                <a:gd name="T80" fmla="*/ 78 w 155"/>
                <a:gd name="T81" fmla="*/ 90 h 153"/>
                <a:gd name="T82" fmla="*/ 82 w 155"/>
                <a:gd name="T83" fmla="*/ 87 h 153"/>
                <a:gd name="T84" fmla="*/ 86 w 155"/>
                <a:gd name="T85" fmla="*/ 82 h 153"/>
                <a:gd name="T86" fmla="*/ 91 w 155"/>
                <a:gd name="T87" fmla="*/ 77 h 153"/>
                <a:gd name="T88" fmla="*/ 94 w 155"/>
                <a:gd name="T89" fmla="*/ 71 h 153"/>
                <a:gd name="T90" fmla="*/ 96 w 155"/>
                <a:gd name="T91" fmla="*/ 65 h 153"/>
                <a:gd name="T92" fmla="*/ 98 w 155"/>
                <a:gd name="T93" fmla="*/ 59 h 153"/>
                <a:gd name="T94" fmla="*/ 98 w 155"/>
                <a:gd name="T95" fmla="*/ 52 h 1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5"/>
                <a:gd name="T145" fmla="*/ 0 h 153"/>
                <a:gd name="T146" fmla="*/ 155 w 155"/>
                <a:gd name="T147" fmla="*/ 153 h 1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5" h="153">
                  <a:moveTo>
                    <a:pt x="154" y="76"/>
                  </a:moveTo>
                  <a:lnTo>
                    <a:pt x="154" y="72"/>
                  </a:lnTo>
                  <a:lnTo>
                    <a:pt x="153" y="67"/>
                  </a:lnTo>
                  <a:lnTo>
                    <a:pt x="153" y="62"/>
                  </a:lnTo>
                  <a:lnTo>
                    <a:pt x="152" y="57"/>
                  </a:lnTo>
                  <a:lnTo>
                    <a:pt x="150" y="52"/>
                  </a:lnTo>
                  <a:lnTo>
                    <a:pt x="149" y="47"/>
                  </a:lnTo>
                  <a:lnTo>
                    <a:pt x="146" y="42"/>
                  </a:lnTo>
                  <a:lnTo>
                    <a:pt x="144" y="38"/>
                  </a:lnTo>
                  <a:lnTo>
                    <a:pt x="142" y="34"/>
                  </a:lnTo>
                  <a:lnTo>
                    <a:pt x="138" y="30"/>
                  </a:lnTo>
                  <a:lnTo>
                    <a:pt x="135" y="26"/>
                  </a:lnTo>
                  <a:lnTo>
                    <a:pt x="131" y="22"/>
                  </a:lnTo>
                  <a:lnTo>
                    <a:pt x="129" y="19"/>
                  </a:lnTo>
                  <a:lnTo>
                    <a:pt x="124" y="16"/>
                  </a:lnTo>
                  <a:lnTo>
                    <a:pt x="121" y="13"/>
                  </a:lnTo>
                  <a:lnTo>
                    <a:pt x="116" y="11"/>
                  </a:lnTo>
                  <a:lnTo>
                    <a:pt x="111" y="8"/>
                  </a:lnTo>
                  <a:lnTo>
                    <a:pt x="107" y="6"/>
                  </a:lnTo>
                  <a:lnTo>
                    <a:pt x="102" y="4"/>
                  </a:lnTo>
                  <a:lnTo>
                    <a:pt x="97" y="4"/>
                  </a:lnTo>
                  <a:lnTo>
                    <a:pt x="92" y="2"/>
                  </a:lnTo>
                  <a:lnTo>
                    <a:pt x="87" y="1"/>
                  </a:lnTo>
                  <a:lnTo>
                    <a:pt x="81" y="0"/>
                  </a:lnTo>
                  <a:lnTo>
                    <a:pt x="77" y="0"/>
                  </a:lnTo>
                  <a:lnTo>
                    <a:pt x="72" y="0"/>
                  </a:lnTo>
                  <a:lnTo>
                    <a:pt x="68" y="1"/>
                  </a:lnTo>
                  <a:lnTo>
                    <a:pt x="62" y="2"/>
                  </a:lnTo>
                  <a:lnTo>
                    <a:pt x="57" y="4"/>
                  </a:lnTo>
                  <a:lnTo>
                    <a:pt x="52" y="4"/>
                  </a:lnTo>
                  <a:lnTo>
                    <a:pt x="47" y="6"/>
                  </a:lnTo>
                  <a:lnTo>
                    <a:pt x="43" y="8"/>
                  </a:lnTo>
                  <a:lnTo>
                    <a:pt x="38" y="11"/>
                  </a:lnTo>
                  <a:lnTo>
                    <a:pt x="34" y="13"/>
                  </a:lnTo>
                  <a:lnTo>
                    <a:pt x="30" y="16"/>
                  </a:lnTo>
                  <a:lnTo>
                    <a:pt x="26" y="19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5" y="30"/>
                  </a:lnTo>
                  <a:lnTo>
                    <a:pt x="13" y="34"/>
                  </a:lnTo>
                  <a:lnTo>
                    <a:pt x="10" y="39"/>
                  </a:lnTo>
                  <a:lnTo>
                    <a:pt x="8" y="42"/>
                  </a:lnTo>
                  <a:lnTo>
                    <a:pt x="5" y="47"/>
                  </a:lnTo>
                  <a:lnTo>
                    <a:pt x="4" y="52"/>
                  </a:lnTo>
                  <a:lnTo>
                    <a:pt x="3" y="57"/>
                  </a:lnTo>
                  <a:lnTo>
                    <a:pt x="1" y="62"/>
                  </a:lnTo>
                  <a:lnTo>
                    <a:pt x="0" y="67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1" y="91"/>
                  </a:lnTo>
                  <a:lnTo>
                    <a:pt x="3" y="96"/>
                  </a:lnTo>
                  <a:lnTo>
                    <a:pt x="4" y="101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0" y="114"/>
                  </a:lnTo>
                  <a:lnTo>
                    <a:pt x="13" y="119"/>
                  </a:lnTo>
                  <a:lnTo>
                    <a:pt x="15" y="122"/>
                  </a:lnTo>
                  <a:lnTo>
                    <a:pt x="18" y="127"/>
                  </a:lnTo>
                  <a:lnTo>
                    <a:pt x="22" y="130"/>
                  </a:lnTo>
                  <a:lnTo>
                    <a:pt x="26" y="134"/>
                  </a:lnTo>
                  <a:lnTo>
                    <a:pt x="30" y="137"/>
                  </a:lnTo>
                  <a:lnTo>
                    <a:pt x="34" y="139"/>
                  </a:lnTo>
                  <a:lnTo>
                    <a:pt x="38" y="142"/>
                  </a:lnTo>
                  <a:lnTo>
                    <a:pt x="43" y="145"/>
                  </a:lnTo>
                  <a:lnTo>
                    <a:pt x="47" y="147"/>
                  </a:lnTo>
                  <a:lnTo>
                    <a:pt x="52" y="148"/>
                  </a:lnTo>
                  <a:lnTo>
                    <a:pt x="57" y="149"/>
                  </a:lnTo>
                  <a:lnTo>
                    <a:pt x="62" y="151"/>
                  </a:lnTo>
                  <a:lnTo>
                    <a:pt x="68" y="152"/>
                  </a:lnTo>
                  <a:lnTo>
                    <a:pt x="72" y="152"/>
                  </a:lnTo>
                  <a:lnTo>
                    <a:pt x="77" y="152"/>
                  </a:lnTo>
                  <a:lnTo>
                    <a:pt x="81" y="152"/>
                  </a:lnTo>
                  <a:lnTo>
                    <a:pt x="87" y="152"/>
                  </a:lnTo>
                  <a:lnTo>
                    <a:pt x="92" y="151"/>
                  </a:lnTo>
                  <a:lnTo>
                    <a:pt x="97" y="149"/>
                  </a:lnTo>
                  <a:lnTo>
                    <a:pt x="102" y="148"/>
                  </a:lnTo>
                  <a:lnTo>
                    <a:pt x="107" y="147"/>
                  </a:lnTo>
                  <a:lnTo>
                    <a:pt x="111" y="145"/>
                  </a:lnTo>
                  <a:lnTo>
                    <a:pt x="116" y="142"/>
                  </a:lnTo>
                  <a:lnTo>
                    <a:pt x="121" y="139"/>
                  </a:lnTo>
                  <a:lnTo>
                    <a:pt x="124" y="137"/>
                  </a:lnTo>
                  <a:lnTo>
                    <a:pt x="129" y="134"/>
                  </a:lnTo>
                  <a:lnTo>
                    <a:pt x="131" y="130"/>
                  </a:lnTo>
                  <a:lnTo>
                    <a:pt x="135" y="127"/>
                  </a:lnTo>
                  <a:lnTo>
                    <a:pt x="138" y="122"/>
                  </a:lnTo>
                  <a:lnTo>
                    <a:pt x="142" y="119"/>
                  </a:lnTo>
                  <a:lnTo>
                    <a:pt x="144" y="114"/>
                  </a:lnTo>
                  <a:lnTo>
                    <a:pt x="146" y="110"/>
                  </a:lnTo>
                  <a:lnTo>
                    <a:pt x="149" y="105"/>
                  </a:lnTo>
                  <a:lnTo>
                    <a:pt x="150" y="101"/>
                  </a:lnTo>
                  <a:lnTo>
                    <a:pt x="152" y="96"/>
                  </a:lnTo>
                  <a:lnTo>
                    <a:pt x="153" y="91"/>
                  </a:lnTo>
                  <a:lnTo>
                    <a:pt x="153" y="86"/>
                  </a:lnTo>
                  <a:lnTo>
                    <a:pt x="154" y="81"/>
                  </a:lnTo>
                  <a:lnTo>
                    <a:pt x="154" y="76"/>
                  </a:lnTo>
                </a:path>
              </a:pathLst>
            </a:custGeom>
            <a:solidFill>
              <a:srgbClr val="6D6D6D"/>
            </a:solidFill>
            <a:ln w="12700" cap="rnd" cmpd="sng">
              <a:solidFill>
                <a:srgbClr val="6D6D6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0" name="Freeform 142"/>
            <p:cNvSpPr>
              <a:spLocks/>
            </p:cNvSpPr>
            <p:nvPr/>
          </p:nvSpPr>
          <p:spPr bwMode="auto">
            <a:xfrm>
              <a:off x="1805" y="1992"/>
              <a:ext cx="118" cy="119"/>
            </a:xfrm>
            <a:custGeom>
              <a:avLst/>
              <a:gdLst>
                <a:gd name="T0" fmla="*/ 93 w 149"/>
                <a:gd name="T1" fmla="*/ 45 h 147"/>
                <a:gd name="T2" fmla="*/ 92 w 149"/>
                <a:gd name="T3" fmla="*/ 39 h 147"/>
                <a:gd name="T4" fmla="*/ 90 w 149"/>
                <a:gd name="T5" fmla="*/ 32 h 147"/>
                <a:gd name="T6" fmla="*/ 88 w 149"/>
                <a:gd name="T7" fmla="*/ 26 h 147"/>
                <a:gd name="T8" fmla="*/ 85 w 149"/>
                <a:gd name="T9" fmla="*/ 21 h 147"/>
                <a:gd name="T10" fmla="*/ 81 w 149"/>
                <a:gd name="T11" fmla="*/ 16 h 147"/>
                <a:gd name="T12" fmla="*/ 77 w 149"/>
                <a:gd name="T13" fmla="*/ 12 h 147"/>
                <a:gd name="T14" fmla="*/ 72 w 149"/>
                <a:gd name="T15" fmla="*/ 8 h 147"/>
                <a:gd name="T16" fmla="*/ 67 w 149"/>
                <a:gd name="T17" fmla="*/ 5 h 147"/>
                <a:gd name="T18" fmla="*/ 62 w 149"/>
                <a:gd name="T19" fmla="*/ 2 h 147"/>
                <a:gd name="T20" fmla="*/ 55 w 149"/>
                <a:gd name="T21" fmla="*/ 2 h 147"/>
                <a:gd name="T22" fmla="*/ 49 w 149"/>
                <a:gd name="T23" fmla="*/ 1 h 147"/>
                <a:gd name="T24" fmla="*/ 44 w 149"/>
                <a:gd name="T25" fmla="*/ 1 h 147"/>
                <a:gd name="T26" fmla="*/ 37 w 149"/>
                <a:gd name="T27" fmla="*/ 2 h 147"/>
                <a:gd name="T28" fmla="*/ 31 w 149"/>
                <a:gd name="T29" fmla="*/ 2 h 147"/>
                <a:gd name="T30" fmla="*/ 25 w 149"/>
                <a:gd name="T31" fmla="*/ 5 h 147"/>
                <a:gd name="T32" fmla="*/ 20 w 149"/>
                <a:gd name="T33" fmla="*/ 8 h 147"/>
                <a:gd name="T34" fmla="*/ 15 w 149"/>
                <a:gd name="T35" fmla="*/ 12 h 147"/>
                <a:gd name="T36" fmla="*/ 11 w 149"/>
                <a:gd name="T37" fmla="*/ 16 h 147"/>
                <a:gd name="T38" fmla="*/ 8 w 149"/>
                <a:gd name="T39" fmla="*/ 21 h 147"/>
                <a:gd name="T40" fmla="*/ 4 w 149"/>
                <a:gd name="T41" fmla="*/ 26 h 147"/>
                <a:gd name="T42" fmla="*/ 2 w 149"/>
                <a:gd name="T43" fmla="*/ 32 h 147"/>
                <a:gd name="T44" fmla="*/ 1 w 149"/>
                <a:gd name="T45" fmla="*/ 39 h 147"/>
                <a:gd name="T46" fmla="*/ 0 w 149"/>
                <a:gd name="T47" fmla="*/ 45 h 147"/>
                <a:gd name="T48" fmla="*/ 0 w 149"/>
                <a:gd name="T49" fmla="*/ 51 h 147"/>
                <a:gd name="T50" fmla="*/ 1 w 149"/>
                <a:gd name="T51" fmla="*/ 57 h 147"/>
                <a:gd name="T52" fmla="*/ 2 w 149"/>
                <a:gd name="T53" fmla="*/ 64 h 147"/>
                <a:gd name="T54" fmla="*/ 4 w 149"/>
                <a:gd name="T55" fmla="*/ 70 h 147"/>
                <a:gd name="T56" fmla="*/ 8 w 149"/>
                <a:gd name="T57" fmla="*/ 74 h 147"/>
                <a:gd name="T58" fmla="*/ 11 w 149"/>
                <a:gd name="T59" fmla="*/ 80 h 147"/>
                <a:gd name="T60" fmla="*/ 15 w 149"/>
                <a:gd name="T61" fmla="*/ 84 h 147"/>
                <a:gd name="T62" fmla="*/ 20 w 149"/>
                <a:gd name="T63" fmla="*/ 88 h 147"/>
                <a:gd name="T64" fmla="*/ 25 w 149"/>
                <a:gd name="T65" fmla="*/ 91 h 147"/>
                <a:gd name="T66" fmla="*/ 31 w 149"/>
                <a:gd name="T67" fmla="*/ 94 h 147"/>
                <a:gd name="T68" fmla="*/ 37 w 149"/>
                <a:gd name="T69" fmla="*/ 96 h 147"/>
                <a:gd name="T70" fmla="*/ 44 w 149"/>
                <a:gd name="T71" fmla="*/ 96 h 147"/>
                <a:gd name="T72" fmla="*/ 49 w 149"/>
                <a:gd name="T73" fmla="*/ 96 h 147"/>
                <a:gd name="T74" fmla="*/ 55 w 149"/>
                <a:gd name="T75" fmla="*/ 96 h 147"/>
                <a:gd name="T76" fmla="*/ 62 w 149"/>
                <a:gd name="T77" fmla="*/ 94 h 147"/>
                <a:gd name="T78" fmla="*/ 67 w 149"/>
                <a:gd name="T79" fmla="*/ 91 h 147"/>
                <a:gd name="T80" fmla="*/ 72 w 149"/>
                <a:gd name="T81" fmla="*/ 88 h 147"/>
                <a:gd name="T82" fmla="*/ 77 w 149"/>
                <a:gd name="T83" fmla="*/ 84 h 147"/>
                <a:gd name="T84" fmla="*/ 81 w 149"/>
                <a:gd name="T85" fmla="*/ 80 h 147"/>
                <a:gd name="T86" fmla="*/ 85 w 149"/>
                <a:gd name="T87" fmla="*/ 74 h 147"/>
                <a:gd name="T88" fmla="*/ 88 w 149"/>
                <a:gd name="T89" fmla="*/ 70 h 147"/>
                <a:gd name="T90" fmla="*/ 90 w 149"/>
                <a:gd name="T91" fmla="*/ 64 h 147"/>
                <a:gd name="T92" fmla="*/ 92 w 149"/>
                <a:gd name="T93" fmla="*/ 57 h 147"/>
                <a:gd name="T94" fmla="*/ 93 w 149"/>
                <a:gd name="T95" fmla="*/ 51 h 14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"/>
                <a:gd name="T145" fmla="*/ 0 h 147"/>
                <a:gd name="T146" fmla="*/ 149 w 149"/>
                <a:gd name="T147" fmla="*/ 147 h 14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" h="147">
                  <a:moveTo>
                    <a:pt x="148" y="74"/>
                  </a:moveTo>
                  <a:lnTo>
                    <a:pt x="148" y="69"/>
                  </a:lnTo>
                  <a:lnTo>
                    <a:pt x="148" y="65"/>
                  </a:lnTo>
                  <a:lnTo>
                    <a:pt x="147" y="59"/>
                  </a:lnTo>
                  <a:lnTo>
                    <a:pt x="145" y="55"/>
                  </a:lnTo>
                  <a:lnTo>
                    <a:pt x="144" y="50"/>
                  </a:lnTo>
                  <a:lnTo>
                    <a:pt x="142" y="45"/>
                  </a:lnTo>
                  <a:lnTo>
                    <a:pt x="140" y="40"/>
                  </a:lnTo>
                  <a:lnTo>
                    <a:pt x="138" y="37"/>
                  </a:lnTo>
                  <a:lnTo>
                    <a:pt x="135" y="32"/>
                  </a:lnTo>
                  <a:lnTo>
                    <a:pt x="132" y="29"/>
                  </a:lnTo>
                  <a:lnTo>
                    <a:pt x="129" y="25"/>
                  </a:lnTo>
                  <a:lnTo>
                    <a:pt x="127" y="21"/>
                  </a:lnTo>
                  <a:lnTo>
                    <a:pt x="122" y="19"/>
                  </a:lnTo>
                  <a:lnTo>
                    <a:pt x="119" y="15"/>
                  </a:lnTo>
                  <a:lnTo>
                    <a:pt x="115" y="12"/>
                  </a:lnTo>
                  <a:lnTo>
                    <a:pt x="110" y="11"/>
                  </a:lnTo>
                  <a:lnTo>
                    <a:pt x="107" y="8"/>
                  </a:lnTo>
                  <a:lnTo>
                    <a:pt x="102" y="6"/>
                  </a:lnTo>
                  <a:lnTo>
                    <a:pt x="98" y="4"/>
                  </a:lnTo>
                  <a:lnTo>
                    <a:pt x="93" y="2"/>
                  </a:lnTo>
                  <a:lnTo>
                    <a:pt x="88" y="2"/>
                  </a:lnTo>
                  <a:lnTo>
                    <a:pt x="84" y="2"/>
                  </a:lnTo>
                  <a:lnTo>
                    <a:pt x="78" y="1"/>
                  </a:lnTo>
                  <a:lnTo>
                    <a:pt x="74" y="0"/>
                  </a:lnTo>
                  <a:lnTo>
                    <a:pt x="69" y="1"/>
                  </a:lnTo>
                  <a:lnTo>
                    <a:pt x="64" y="2"/>
                  </a:lnTo>
                  <a:lnTo>
                    <a:pt x="59" y="2"/>
                  </a:lnTo>
                  <a:lnTo>
                    <a:pt x="54" y="2"/>
                  </a:lnTo>
                  <a:lnTo>
                    <a:pt x="49" y="4"/>
                  </a:lnTo>
                  <a:lnTo>
                    <a:pt x="45" y="6"/>
                  </a:lnTo>
                  <a:lnTo>
                    <a:pt x="41" y="8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28" y="15"/>
                  </a:lnTo>
                  <a:lnTo>
                    <a:pt x="24" y="19"/>
                  </a:lnTo>
                  <a:lnTo>
                    <a:pt x="21" y="21"/>
                  </a:lnTo>
                  <a:lnTo>
                    <a:pt x="18" y="25"/>
                  </a:lnTo>
                  <a:lnTo>
                    <a:pt x="15" y="29"/>
                  </a:lnTo>
                  <a:lnTo>
                    <a:pt x="12" y="32"/>
                  </a:lnTo>
                  <a:lnTo>
                    <a:pt x="10" y="37"/>
                  </a:lnTo>
                  <a:lnTo>
                    <a:pt x="6" y="40"/>
                  </a:lnTo>
                  <a:lnTo>
                    <a:pt x="5" y="45"/>
                  </a:lnTo>
                  <a:lnTo>
                    <a:pt x="3" y="50"/>
                  </a:lnTo>
                  <a:lnTo>
                    <a:pt x="2" y="55"/>
                  </a:lnTo>
                  <a:lnTo>
                    <a:pt x="1" y="59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1" y="88"/>
                  </a:lnTo>
                  <a:lnTo>
                    <a:pt x="2" y="92"/>
                  </a:lnTo>
                  <a:lnTo>
                    <a:pt x="3" y="97"/>
                  </a:lnTo>
                  <a:lnTo>
                    <a:pt x="5" y="101"/>
                  </a:lnTo>
                  <a:lnTo>
                    <a:pt x="6" y="106"/>
                  </a:lnTo>
                  <a:lnTo>
                    <a:pt x="10" y="110"/>
                  </a:lnTo>
                  <a:lnTo>
                    <a:pt x="12" y="114"/>
                  </a:lnTo>
                  <a:lnTo>
                    <a:pt x="15" y="118"/>
                  </a:lnTo>
                  <a:lnTo>
                    <a:pt x="18" y="122"/>
                  </a:lnTo>
                  <a:lnTo>
                    <a:pt x="21" y="125"/>
                  </a:lnTo>
                  <a:lnTo>
                    <a:pt x="24" y="129"/>
                  </a:lnTo>
                  <a:lnTo>
                    <a:pt x="28" y="132"/>
                  </a:lnTo>
                  <a:lnTo>
                    <a:pt x="32" y="135"/>
                  </a:lnTo>
                  <a:lnTo>
                    <a:pt x="36" y="137"/>
                  </a:lnTo>
                  <a:lnTo>
                    <a:pt x="41" y="139"/>
                  </a:lnTo>
                  <a:lnTo>
                    <a:pt x="45" y="142"/>
                  </a:lnTo>
                  <a:lnTo>
                    <a:pt x="49" y="143"/>
                  </a:lnTo>
                  <a:lnTo>
                    <a:pt x="54" y="145"/>
                  </a:lnTo>
                  <a:lnTo>
                    <a:pt x="59" y="146"/>
                  </a:lnTo>
                  <a:lnTo>
                    <a:pt x="64" y="146"/>
                  </a:lnTo>
                  <a:lnTo>
                    <a:pt x="69" y="146"/>
                  </a:lnTo>
                  <a:lnTo>
                    <a:pt x="74" y="146"/>
                  </a:lnTo>
                  <a:lnTo>
                    <a:pt x="78" y="146"/>
                  </a:lnTo>
                  <a:lnTo>
                    <a:pt x="84" y="146"/>
                  </a:lnTo>
                  <a:lnTo>
                    <a:pt x="88" y="146"/>
                  </a:lnTo>
                  <a:lnTo>
                    <a:pt x="93" y="145"/>
                  </a:lnTo>
                  <a:lnTo>
                    <a:pt x="98" y="143"/>
                  </a:lnTo>
                  <a:lnTo>
                    <a:pt x="102" y="142"/>
                  </a:lnTo>
                  <a:lnTo>
                    <a:pt x="107" y="139"/>
                  </a:lnTo>
                  <a:lnTo>
                    <a:pt x="110" y="137"/>
                  </a:lnTo>
                  <a:lnTo>
                    <a:pt x="115" y="135"/>
                  </a:lnTo>
                  <a:lnTo>
                    <a:pt x="119" y="132"/>
                  </a:lnTo>
                  <a:lnTo>
                    <a:pt x="122" y="129"/>
                  </a:lnTo>
                  <a:lnTo>
                    <a:pt x="127" y="125"/>
                  </a:lnTo>
                  <a:lnTo>
                    <a:pt x="129" y="122"/>
                  </a:lnTo>
                  <a:lnTo>
                    <a:pt x="132" y="118"/>
                  </a:lnTo>
                  <a:lnTo>
                    <a:pt x="135" y="114"/>
                  </a:lnTo>
                  <a:lnTo>
                    <a:pt x="138" y="110"/>
                  </a:lnTo>
                  <a:lnTo>
                    <a:pt x="140" y="106"/>
                  </a:lnTo>
                  <a:lnTo>
                    <a:pt x="142" y="101"/>
                  </a:lnTo>
                  <a:lnTo>
                    <a:pt x="144" y="97"/>
                  </a:lnTo>
                  <a:lnTo>
                    <a:pt x="145" y="92"/>
                  </a:lnTo>
                  <a:lnTo>
                    <a:pt x="147" y="88"/>
                  </a:lnTo>
                  <a:lnTo>
                    <a:pt x="148" y="83"/>
                  </a:lnTo>
                  <a:lnTo>
                    <a:pt x="148" y="78"/>
                  </a:lnTo>
                  <a:lnTo>
                    <a:pt x="148" y="74"/>
                  </a:lnTo>
                </a:path>
              </a:pathLst>
            </a:custGeom>
            <a:solidFill>
              <a:srgbClr val="717171"/>
            </a:solidFill>
            <a:ln w="12700" cap="rnd" cmpd="sng">
              <a:solidFill>
                <a:srgbClr val="71717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1" name="Freeform 143"/>
            <p:cNvSpPr>
              <a:spLocks/>
            </p:cNvSpPr>
            <p:nvPr/>
          </p:nvSpPr>
          <p:spPr bwMode="auto">
            <a:xfrm>
              <a:off x="1807" y="1994"/>
              <a:ext cx="113" cy="114"/>
            </a:xfrm>
            <a:custGeom>
              <a:avLst/>
              <a:gdLst>
                <a:gd name="T0" fmla="*/ 89 w 143"/>
                <a:gd name="T1" fmla="*/ 43 h 141"/>
                <a:gd name="T2" fmla="*/ 88 w 143"/>
                <a:gd name="T3" fmla="*/ 36 h 141"/>
                <a:gd name="T4" fmla="*/ 86 w 143"/>
                <a:gd name="T5" fmla="*/ 31 h 141"/>
                <a:gd name="T6" fmla="*/ 85 w 143"/>
                <a:gd name="T7" fmla="*/ 25 h 141"/>
                <a:gd name="T8" fmla="*/ 81 w 143"/>
                <a:gd name="T9" fmla="*/ 19 h 141"/>
                <a:gd name="T10" fmla="*/ 78 w 143"/>
                <a:gd name="T11" fmla="*/ 15 h 141"/>
                <a:gd name="T12" fmla="*/ 73 w 143"/>
                <a:gd name="T13" fmla="*/ 11 h 141"/>
                <a:gd name="T14" fmla="*/ 69 w 143"/>
                <a:gd name="T15" fmla="*/ 7 h 141"/>
                <a:gd name="T16" fmla="*/ 64 w 143"/>
                <a:gd name="T17" fmla="*/ 5 h 141"/>
                <a:gd name="T18" fmla="*/ 58 w 143"/>
                <a:gd name="T19" fmla="*/ 2 h 141"/>
                <a:gd name="T20" fmla="*/ 53 w 143"/>
                <a:gd name="T21" fmla="*/ 0 h 141"/>
                <a:gd name="T22" fmla="*/ 47 w 143"/>
                <a:gd name="T23" fmla="*/ 0 h 141"/>
                <a:gd name="T24" fmla="*/ 40 w 143"/>
                <a:gd name="T25" fmla="*/ 0 h 141"/>
                <a:gd name="T26" fmla="*/ 35 w 143"/>
                <a:gd name="T27" fmla="*/ 0 h 141"/>
                <a:gd name="T28" fmla="*/ 29 w 143"/>
                <a:gd name="T29" fmla="*/ 2 h 141"/>
                <a:gd name="T30" fmla="*/ 24 w 143"/>
                <a:gd name="T31" fmla="*/ 5 h 141"/>
                <a:gd name="T32" fmla="*/ 19 w 143"/>
                <a:gd name="T33" fmla="*/ 7 h 141"/>
                <a:gd name="T34" fmla="*/ 13 w 143"/>
                <a:gd name="T35" fmla="*/ 11 h 141"/>
                <a:gd name="T36" fmla="*/ 10 w 143"/>
                <a:gd name="T37" fmla="*/ 15 h 141"/>
                <a:gd name="T38" fmla="*/ 7 w 143"/>
                <a:gd name="T39" fmla="*/ 19 h 141"/>
                <a:gd name="T40" fmla="*/ 4 w 143"/>
                <a:gd name="T41" fmla="*/ 25 h 141"/>
                <a:gd name="T42" fmla="*/ 2 w 143"/>
                <a:gd name="T43" fmla="*/ 31 h 141"/>
                <a:gd name="T44" fmla="*/ 0 w 143"/>
                <a:gd name="T45" fmla="*/ 36 h 141"/>
                <a:gd name="T46" fmla="*/ 0 w 143"/>
                <a:gd name="T47" fmla="*/ 43 h 141"/>
                <a:gd name="T48" fmla="*/ 0 w 143"/>
                <a:gd name="T49" fmla="*/ 49 h 141"/>
                <a:gd name="T50" fmla="*/ 0 w 143"/>
                <a:gd name="T51" fmla="*/ 55 h 141"/>
                <a:gd name="T52" fmla="*/ 2 w 143"/>
                <a:gd name="T53" fmla="*/ 60 h 141"/>
                <a:gd name="T54" fmla="*/ 4 w 143"/>
                <a:gd name="T55" fmla="*/ 66 h 141"/>
                <a:gd name="T56" fmla="*/ 7 w 143"/>
                <a:gd name="T57" fmla="*/ 71 h 141"/>
                <a:gd name="T58" fmla="*/ 10 w 143"/>
                <a:gd name="T59" fmla="*/ 77 h 141"/>
                <a:gd name="T60" fmla="*/ 13 w 143"/>
                <a:gd name="T61" fmla="*/ 80 h 141"/>
                <a:gd name="T62" fmla="*/ 19 w 143"/>
                <a:gd name="T63" fmla="*/ 83 h 141"/>
                <a:gd name="T64" fmla="*/ 24 w 143"/>
                <a:gd name="T65" fmla="*/ 87 h 141"/>
                <a:gd name="T66" fmla="*/ 29 w 143"/>
                <a:gd name="T67" fmla="*/ 89 h 141"/>
                <a:gd name="T68" fmla="*/ 35 w 143"/>
                <a:gd name="T69" fmla="*/ 91 h 141"/>
                <a:gd name="T70" fmla="*/ 40 w 143"/>
                <a:gd name="T71" fmla="*/ 91 h 141"/>
                <a:gd name="T72" fmla="*/ 47 w 143"/>
                <a:gd name="T73" fmla="*/ 91 h 141"/>
                <a:gd name="T74" fmla="*/ 53 w 143"/>
                <a:gd name="T75" fmla="*/ 91 h 141"/>
                <a:gd name="T76" fmla="*/ 58 w 143"/>
                <a:gd name="T77" fmla="*/ 89 h 141"/>
                <a:gd name="T78" fmla="*/ 64 w 143"/>
                <a:gd name="T79" fmla="*/ 87 h 141"/>
                <a:gd name="T80" fmla="*/ 69 w 143"/>
                <a:gd name="T81" fmla="*/ 83 h 141"/>
                <a:gd name="T82" fmla="*/ 73 w 143"/>
                <a:gd name="T83" fmla="*/ 80 h 141"/>
                <a:gd name="T84" fmla="*/ 78 w 143"/>
                <a:gd name="T85" fmla="*/ 77 h 141"/>
                <a:gd name="T86" fmla="*/ 81 w 143"/>
                <a:gd name="T87" fmla="*/ 71 h 141"/>
                <a:gd name="T88" fmla="*/ 85 w 143"/>
                <a:gd name="T89" fmla="*/ 66 h 141"/>
                <a:gd name="T90" fmla="*/ 86 w 143"/>
                <a:gd name="T91" fmla="*/ 60 h 141"/>
                <a:gd name="T92" fmla="*/ 88 w 143"/>
                <a:gd name="T93" fmla="*/ 55 h 141"/>
                <a:gd name="T94" fmla="*/ 89 w 143"/>
                <a:gd name="T95" fmla="*/ 49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3"/>
                <a:gd name="T145" fmla="*/ 0 h 141"/>
                <a:gd name="T146" fmla="*/ 143 w 143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3" h="141">
                  <a:moveTo>
                    <a:pt x="142" y="70"/>
                  </a:moveTo>
                  <a:lnTo>
                    <a:pt x="142" y="65"/>
                  </a:lnTo>
                  <a:lnTo>
                    <a:pt x="141" y="61"/>
                  </a:lnTo>
                  <a:lnTo>
                    <a:pt x="141" y="56"/>
                  </a:lnTo>
                  <a:lnTo>
                    <a:pt x="139" y="51"/>
                  </a:lnTo>
                  <a:lnTo>
                    <a:pt x="138" y="47"/>
                  </a:lnTo>
                  <a:lnTo>
                    <a:pt x="137" y="43"/>
                  </a:lnTo>
                  <a:lnTo>
                    <a:pt x="135" y="38"/>
                  </a:lnTo>
                  <a:lnTo>
                    <a:pt x="132" y="34"/>
                  </a:lnTo>
                  <a:lnTo>
                    <a:pt x="129" y="30"/>
                  </a:lnTo>
                  <a:lnTo>
                    <a:pt x="127" y="27"/>
                  </a:lnTo>
                  <a:lnTo>
                    <a:pt x="125" y="23"/>
                  </a:lnTo>
                  <a:lnTo>
                    <a:pt x="120" y="20"/>
                  </a:lnTo>
                  <a:lnTo>
                    <a:pt x="117" y="17"/>
                  </a:lnTo>
                  <a:lnTo>
                    <a:pt x="114" y="14"/>
                  </a:lnTo>
                  <a:lnTo>
                    <a:pt x="110" y="11"/>
                  </a:lnTo>
                  <a:lnTo>
                    <a:pt x="106" y="9"/>
                  </a:lnTo>
                  <a:lnTo>
                    <a:pt x="102" y="7"/>
                  </a:lnTo>
                  <a:lnTo>
                    <a:pt x="98" y="4"/>
                  </a:lnTo>
                  <a:lnTo>
                    <a:pt x="94" y="3"/>
                  </a:lnTo>
                  <a:lnTo>
                    <a:pt x="89" y="2"/>
                  </a:lnTo>
                  <a:lnTo>
                    <a:pt x="85" y="0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2"/>
                  </a:lnTo>
                  <a:lnTo>
                    <a:pt x="47" y="3"/>
                  </a:lnTo>
                  <a:lnTo>
                    <a:pt x="43" y="4"/>
                  </a:lnTo>
                  <a:lnTo>
                    <a:pt x="39" y="7"/>
                  </a:lnTo>
                  <a:lnTo>
                    <a:pt x="34" y="9"/>
                  </a:lnTo>
                  <a:lnTo>
                    <a:pt x="30" y="11"/>
                  </a:lnTo>
                  <a:lnTo>
                    <a:pt x="26" y="14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3" y="27"/>
                  </a:lnTo>
                  <a:lnTo>
                    <a:pt x="11" y="30"/>
                  </a:lnTo>
                  <a:lnTo>
                    <a:pt x="9" y="35"/>
                  </a:lnTo>
                  <a:lnTo>
                    <a:pt x="6" y="38"/>
                  </a:lnTo>
                  <a:lnTo>
                    <a:pt x="4" y="43"/>
                  </a:lnTo>
                  <a:lnTo>
                    <a:pt x="3" y="47"/>
                  </a:lnTo>
                  <a:lnTo>
                    <a:pt x="1" y="51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4"/>
                  </a:lnTo>
                  <a:lnTo>
                    <a:pt x="1" y="89"/>
                  </a:lnTo>
                  <a:lnTo>
                    <a:pt x="3" y="92"/>
                  </a:lnTo>
                  <a:lnTo>
                    <a:pt x="4" y="98"/>
                  </a:lnTo>
                  <a:lnTo>
                    <a:pt x="6" y="101"/>
                  </a:lnTo>
                  <a:lnTo>
                    <a:pt x="9" y="106"/>
                  </a:lnTo>
                  <a:lnTo>
                    <a:pt x="11" y="109"/>
                  </a:lnTo>
                  <a:lnTo>
                    <a:pt x="13" y="113"/>
                  </a:lnTo>
                  <a:lnTo>
                    <a:pt x="17" y="117"/>
                  </a:lnTo>
                  <a:lnTo>
                    <a:pt x="20" y="119"/>
                  </a:lnTo>
                  <a:lnTo>
                    <a:pt x="22" y="123"/>
                  </a:lnTo>
                  <a:lnTo>
                    <a:pt x="26" y="126"/>
                  </a:lnTo>
                  <a:lnTo>
                    <a:pt x="30" y="128"/>
                  </a:lnTo>
                  <a:lnTo>
                    <a:pt x="34" y="131"/>
                  </a:lnTo>
                  <a:lnTo>
                    <a:pt x="39" y="133"/>
                  </a:lnTo>
                  <a:lnTo>
                    <a:pt x="43" y="135"/>
                  </a:lnTo>
                  <a:lnTo>
                    <a:pt x="47" y="136"/>
                  </a:lnTo>
                  <a:lnTo>
                    <a:pt x="52" y="138"/>
                  </a:lnTo>
                  <a:lnTo>
                    <a:pt x="56" y="140"/>
                  </a:lnTo>
                  <a:lnTo>
                    <a:pt x="61" y="140"/>
                  </a:lnTo>
                  <a:lnTo>
                    <a:pt x="65" y="140"/>
                  </a:lnTo>
                  <a:lnTo>
                    <a:pt x="71" y="140"/>
                  </a:lnTo>
                  <a:lnTo>
                    <a:pt x="75" y="140"/>
                  </a:lnTo>
                  <a:lnTo>
                    <a:pt x="79" y="140"/>
                  </a:lnTo>
                  <a:lnTo>
                    <a:pt x="85" y="140"/>
                  </a:lnTo>
                  <a:lnTo>
                    <a:pt x="89" y="138"/>
                  </a:lnTo>
                  <a:lnTo>
                    <a:pt x="94" y="136"/>
                  </a:lnTo>
                  <a:lnTo>
                    <a:pt x="98" y="135"/>
                  </a:lnTo>
                  <a:lnTo>
                    <a:pt x="102" y="133"/>
                  </a:lnTo>
                  <a:lnTo>
                    <a:pt x="106" y="131"/>
                  </a:lnTo>
                  <a:lnTo>
                    <a:pt x="110" y="128"/>
                  </a:lnTo>
                  <a:lnTo>
                    <a:pt x="114" y="126"/>
                  </a:lnTo>
                  <a:lnTo>
                    <a:pt x="117" y="123"/>
                  </a:lnTo>
                  <a:lnTo>
                    <a:pt x="120" y="119"/>
                  </a:lnTo>
                  <a:lnTo>
                    <a:pt x="125" y="117"/>
                  </a:lnTo>
                  <a:lnTo>
                    <a:pt x="127" y="113"/>
                  </a:lnTo>
                  <a:lnTo>
                    <a:pt x="129" y="109"/>
                  </a:lnTo>
                  <a:lnTo>
                    <a:pt x="132" y="105"/>
                  </a:lnTo>
                  <a:lnTo>
                    <a:pt x="135" y="101"/>
                  </a:lnTo>
                  <a:lnTo>
                    <a:pt x="137" y="98"/>
                  </a:lnTo>
                  <a:lnTo>
                    <a:pt x="138" y="92"/>
                  </a:lnTo>
                  <a:lnTo>
                    <a:pt x="139" y="89"/>
                  </a:lnTo>
                  <a:lnTo>
                    <a:pt x="141" y="84"/>
                  </a:lnTo>
                  <a:lnTo>
                    <a:pt x="141" y="79"/>
                  </a:lnTo>
                  <a:lnTo>
                    <a:pt x="142" y="74"/>
                  </a:lnTo>
                  <a:lnTo>
                    <a:pt x="142" y="70"/>
                  </a:lnTo>
                </a:path>
              </a:pathLst>
            </a:custGeom>
            <a:solidFill>
              <a:srgbClr val="757575"/>
            </a:solidFill>
            <a:ln w="12700" cap="rnd" cmpd="sng">
              <a:solidFill>
                <a:srgbClr val="7575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2" name="Freeform 144"/>
            <p:cNvSpPr>
              <a:spLocks/>
            </p:cNvSpPr>
            <p:nvPr/>
          </p:nvSpPr>
          <p:spPr bwMode="auto">
            <a:xfrm>
              <a:off x="1807" y="1994"/>
              <a:ext cx="110" cy="110"/>
            </a:xfrm>
            <a:custGeom>
              <a:avLst/>
              <a:gdLst>
                <a:gd name="T0" fmla="*/ 85 w 139"/>
                <a:gd name="T1" fmla="*/ 41 h 136"/>
                <a:gd name="T2" fmla="*/ 85 w 139"/>
                <a:gd name="T3" fmla="*/ 36 h 136"/>
                <a:gd name="T4" fmla="*/ 83 w 139"/>
                <a:gd name="T5" fmla="*/ 30 h 136"/>
                <a:gd name="T6" fmla="*/ 81 w 139"/>
                <a:gd name="T7" fmla="*/ 25 h 136"/>
                <a:gd name="T8" fmla="*/ 78 w 139"/>
                <a:gd name="T9" fmla="*/ 19 h 136"/>
                <a:gd name="T10" fmla="*/ 75 w 139"/>
                <a:gd name="T11" fmla="*/ 15 h 136"/>
                <a:gd name="T12" fmla="*/ 71 w 139"/>
                <a:gd name="T13" fmla="*/ 11 h 136"/>
                <a:gd name="T14" fmla="*/ 66 w 139"/>
                <a:gd name="T15" fmla="*/ 8 h 136"/>
                <a:gd name="T16" fmla="*/ 62 w 139"/>
                <a:gd name="T17" fmla="*/ 5 h 136"/>
                <a:gd name="T18" fmla="*/ 56 w 139"/>
                <a:gd name="T19" fmla="*/ 2 h 136"/>
                <a:gd name="T20" fmla="*/ 51 w 139"/>
                <a:gd name="T21" fmla="*/ 1 h 136"/>
                <a:gd name="T22" fmla="*/ 46 w 139"/>
                <a:gd name="T23" fmla="*/ 0 h 136"/>
                <a:gd name="T24" fmla="*/ 40 w 139"/>
                <a:gd name="T25" fmla="*/ 0 h 136"/>
                <a:gd name="T26" fmla="*/ 35 w 139"/>
                <a:gd name="T27" fmla="*/ 1 h 136"/>
                <a:gd name="T28" fmla="*/ 28 w 139"/>
                <a:gd name="T29" fmla="*/ 2 h 136"/>
                <a:gd name="T30" fmla="*/ 24 w 139"/>
                <a:gd name="T31" fmla="*/ 5 h 136"/>
                <a:gd name="T32" fmla="*/ 19 w 139"/>
                <a:gd name="T33" fmla="*/ 8 h 136"/>
                <a:gd name="T34" fmla="*/ 13 w 139"/>
                <a:gd name="T35" fmla="*/ 11 h 136"/>
                <a:gd name="T36" fmla="*/ 10 w 139"/>
                <a:gd name="T37" fmla="*/ 15 h 136"/>
                <a:gd name="T38" fmla="*/ 7 w 139"/>
                <a:gd name="T39" fmla="*/ 19 h 136"/>
                <a:gd name="T40" fmla="*/ 5 w 139"/>
                <a:gd name="T41" fmla="*/ 25 h 136"/>
                <a:gd name="T42" fmla="*/ 2 w 139"/>
                <a:gd name="T43" fmla="*/ 30 h 136"/>
                <a:gd name="T44" fmla="*/ 1 w 139"/>
                <a:gd name="T45" fmla="*/ 36 h 136"/>
                <a:gd name="T46" fmla="*/ 0 w 139"/>
                <a:gd name="T47" fmla="*/ 41 h 136"/>
                <a:gd name="T48" fmla="*/ 0 w 139"/>
                <a:gd name="T49" fmla="*/ 47 h 136"/>
                <a:gd name="T50" fmla="*/ 1 w 139"/>
                <a:gd name="T51" fmla="*/ 53 h 136"/>
                <a:gd name="T52" fmla="*/ 2 w 139"/>
                <a:gd name="T53" fmla="*/ 59 h 136"/>
                <a:gd name="T54" fmla="*/ 5 w 139"/>
                <a:gd name="T55" fmla="*/ 64 h 136"/>
                <a:gd name="T56" fmla="*/ 7 w 139"/>
                <a:gd name="T57" fmla="*/ 70 h 136"/>
                <a:gd name="T58" fmla="*/ 10 w 139"/>
                <a:gd name="T59" fmla="*/ 74 h 136"/>
                <a:gd name="T60" fmla="*/ 13 w 139"/>
                <a:gd name="T61" fmla="*/ 78 h 136"/>
                <a:gd name="T62" fmla="*/ 19 w 139"/>
                <a:gd name="T63" fmla="*/ 82 h 136"/>
                <a:gd name="T64" fmla="*/ 24 w 139"/>
                <a:gd name="T65" fmla="*/ 84 h 136"/>
                <a:gd name="T66" fmla="*/ 28 w 139"/>
                <a:gd name="T67" fmla="*/ 87 h 136"/>
                <a:gd name="T68" fmla="*/ 35 w 139"/>
                <a:gd name="T69" fmla="*/ 88 h 136"/>
                <a:gd name="T70" fmla="*/ 40 w 139"/>
                <a:gd name="T71" fmla="*/ 88 h 136"/>
                <a:gd name="T72" fmla="*/ 46 w 139"/>
                <a:gd name="T73" fmla="*/ 88 h 136"/>
                <a:gd name="T74" fmla="*/ 51 w 139"/>
                <a:gd name="T75" fmla="*/ 88 h 136"/>
                <a:gd name="T76" fmla="*/ 56 w 139"/>
                <a:gd name="T77" fmla="*/ 87 h 136"/>
                <a:gd name="T78" fmla="*/ 62 w 139"/>
                <a:gd name="T79" fmla="*/ 84 h 136"/>
                <a:gd name="T80" fmla="*/ 66 w 139"/>
                <a:gd name="T81" fmla="*/ 82 h 136"/>
                <a:gd name="T82" fmla="*/ 71 w 139"/>
                <a:gd name="T83" fmla="*/ 78 h 136"/>
                <a:gd name="T84" fmla="*/ 75 w 139"/>
                <a:gd name="T85" fmla="*/ 74 h 136"/>
                <a:gd name="T86" fmla="*/ 78 w 139"/>
                <a:gd name="T87" fmla="*/ 70 h 136"/>
                <a:gd name="T88" fmla="*/ 81 w 139"/>
                <a:gd name="T89" fmla="*/ 64 h 136"/>
                <a:gd name="T90" fmla="*/ 83 w 139"/>
                <a:gd name="T91" fmla="*/ 59 h 136"/>
                <a:gd name="T92" fmla="*/ 85 w 139"/>
                <a:gd name="T93" fmla="*/ 53 h 136"/>
                <a:gd name="T94" fmla="*/ 85 w 139"/>
                <a:gd name="T95" fmla="*/ 47 h 136"/>
                <a:gd name="T96" fmla="*/ 86 w 139"/>
                <a:gd name="T97" fmla="*/ 44 h 1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9"/>
                <a:gd name="T148" fmla="*/ 0 h 136"/>
                <a:gd name="T149" fmla="*/ 139 w 139"/>
                <a:gd name="T150" fmla="*/ 136 h 1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9" h="136">
                  <a:moveTo>
                    <a:pt x="138" y="68"/>
                  </a:moveTo>
                  <a:lnTo>
                    <a:pt x="137" y="63"/>
                  </a:lnTo>
                  <a:lnTo>
                    <a:pt x="137" y="59"/>
                  </a:lnTo>
                  <a:lnTo>
                    <a:pt x="136" y="55"/>
                  </a:lnTo>
                  <a:lnTo>
                    <a:pt x="134" y="51"/>
                  </a:lnTo>
                  <a:lnTo>
                    <a:pt x="133" y="46"/>
                  </a:lnTo>
                  <a:lnTo>
                    <a:pt x="132" y="43"/>
                  </a:lnTo>
                  <a:lnTo>
                    <a:pt x="129" y="38"/>
                  </a:lnTo>
                  <a:lnTo>
                    <a:pt x="127" y="34"/>
                  </a:lnTo>
                  <a:lnTo>
                    <a:pt x="125" y="30"/>
                  </a:lnTo>
                  <a:lnTo>
                    <a:pt x="123" y="27"/>
                  </a:lnTo>
                  <a:lnTo>
                    <a:pt x="120" y="24"/>
                  </a:lnTo>
                  <a:lnTo>
                    <a:pt x="117" y="20"/>
                  </a:lnTo>
                  <a:lnTo>
                    <a:pt x="114" y="17"/>
                  </a:lnTo>
                  <a:lnTo>
                    <a:pt x="110" y="15"/>
                  </a:lnTo>
                  <a:lnTo>
                    <a:pt x="106" y="12"/>
                  </a:lnTo>
                  <a:lnTo>
                    <a:pt x="103" y="9"/>
                  </a:lnTo>
                  <a:lnTo>
                    <a:pt x="99" y="8"/>
                  </a:lnTo>
                  <a:lnTo>
                    <a:pt x="95" y="6"/>
                  </a:lnTo>
                  <a:lnTo>
                    <a:pt x="90" y="4"/>
                  </a:lnTo>
                  <a:lnTo>
                    <a:pt x="86" y="3"/>
                  </a:lnTo>
                  <a:lnTo>
                    <a:pt x="82" y="1"/>
                  </a:lnTo>
                  <a:lnTo>
                    <a:pt x="77" y="1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4" y="0"/>
                  </a:lnTo>
                  <a:lnTo>
                    <a:pt x="60" y="1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6" y="4"/>
                  </a:lnTo>
                  <a:lnTo>
                    <a:pt x="42" y="6"/>
                  </a:lnTo>
                  <a:lnTo>
                    <a:pt x="38" y="8"/>
                  </a:lnTo>
                  <a:lnTo>
                    <a:pt x="34" y="9"/>
                  </a:lnTo>
                  <a:lnTo>
                    <a:pt x="30" y="12"/>
                  </a:lnTo>
                  <a:lnTo>
                    <a:pt x="26" y="15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7" y="24"/>
                  </a:lnTo>
                  <a:lnTo>
                    <a:pt x="13" y="27"/>
                  </a:lnTo>
                  <a:lnTo>
                    <a:pt x="11" y="30"/>
                  </a:lnTo>
                  <a:lnTo>
                    <a:pt x="9" y="35"/>
                  </a:lnTo>
                  <a:lnTo>
                    <a:pt x="7" y="38"/>
                  </a:lnTo>
                  <a:lnTo>
                    <a:pt x="4" y="43"/>
                  </a:lnTo>
                  <a:lnTo>
                    <a:pt x="3" y="46"/>
                  </a:lnTo>
                  <a:lnTo>
                    <a:pt x="2" y="51"/>
                  </a:lnTo>
                  <a:lnTo>
                    <a:pt x="1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1" y="81"/>
                  </a:lnTo>
                  <a:lnTo>
                    <a:pt x="2" y="86"/>
                  </a:lnTo>
                  <a:lnTo>
                    <a:pt x="3" y="90"/>
                  </a:lnTo>
                  <a:lnTo>
                    <a:pt x="4" y="94"/>
                  </a:lnTo>
                  <a:lnTo>
                    <a:pt x="7" y="98"/>
                  </a:lnTo>
                  <a:lnTo>
                    <a:pt x="9" y="102"/>
                  </a:lnTo>
                  <a:lnTo>
                    <a:pt x="11" y="106"/>
                  </a:lnTo>
                  <a:lnTo>
                    <a:pt x="13" y="109"/>
                  </a:lnTo>
                  <a:lnTo>
                    <a:pt x="17" y="113"/>
                  </a:lnTo>
                  <a:lnTo>
                    <a:pt x="20" y="116"/>
                  </a:lnTo>
                  <a:lnTo>
                    <a:pt x="22" y="119"/>
                  </a:lnTo>
                  <a:lnTo>
                    <a:pt x="26" y="122"/>
                  </a:lnTo>
                  <a:lnTo>
                    <a:pt x="30" y="125"/>
                  </a:lnTo>
                  <a:lnTo>
                    <a:pt x="34" y="127"/>
                  </a:lnTo>
                  <a:lnTo>
                    <a:pt x="38" y="129"/>
                  </a:lnTo>
                  <a:lnTo>
                    <a:pt x="42" y="131"/>
                  </a:lnTo>
                  <a:lnTo>
                    <a:pt x="46" y="132"/>
                  </a:lnTo>
                  <a:lnTo>
                    <a:pt x="51" y="134"/>
                  </a:lnTo>
                  <a:lnTo>
                    <a:pt x="55" y="135"/>
                  </a:lnTo>
                  <a:lnTo>
                    <a:pt x="60" y="135"/>
                  </a:lnTo>
                  <a:lnTo>
                    <a:pt x="64" y="135"/>
                  </a:lnTo>
                  <a:lnTo>
                    <a:pt x="69" y="135"/>
                  </a:lnTo>
                  <a:lnTo>
                    <a:pt x="73" y="135"/>
                  </a:lnTo>
                  <a:lnTo>
                    <a:pt x="77" y="135"/>
                  </a:lnTo>
                  <a:lnTo>
                    <a:pt x="82" y="135"/>
                  </a:lnTo>
                  <a:lnTo>
                    <a:pt x="86" y="134"/>
                  </a:lnTo>
                  <a:lnTo>
                    <a:pt x="90" y="132"/>
                  </a:lnTo>
                  <a:lnTo>
                    <a:pt x="95" y="131"/>
                  </a:lnTo>
                  <a:lnTo>
                    <a:pt x="99" y="129"/>
                  </a:lnTo>
                  <a:lnTo>
                    <a:pt x="103" y="127"/>
                  </a:lnTo>
                  <a:lnTo>
                    <a:pt x="106" y="125"/>
                  </a:lnTo>
                  <a:lnTo>
                    <a:pt x="110" y="122"/>
                  </a:lnTo>
                  <a:lnTo>
                    <a:pt x="114" y="119"/>
                  </a:lnTo>
                  <a:lnTo>
                    <a:pt x="117" y="116"/>
                  </a:lnTo>
                  <a:lnTo>
                    <a:pt x="120" y="113"/>
                  </a:lnTo>
                  <a:lnTo>
                    <a:pt x="123" y="109"/>
                  </a:lnTo>
                  <a:lnTo>
                    <a:pt x="125" y="106"/>
                  </a:lnTo>
                  <a:lnTo>
                    <a:pt x="127" y="101"/>
                  </a:lnTo>
                  <a:lnTo>
                    <a:pt x="129" y="98"/>
                  </a:lnTo>
                  <a:lnTo>
                    <a:pt x="132" y="94"/>
                  </a:lnTo>
                  <a:lnTo>
                    <a:pt x="133" y="90"/>
                  </a:lnTo>
                  <a:lnTo>
                    <a:pt x="134" y="86"/>
                  </a:lnTo>
                  <a:lnTo>
                    <a:pt x="136" y="81"/>
                  </a:lnTo>
                  <a:lnTo>
                    <a:pt x="137" y="77"/>
                  </a:lnTo>
                  <a:lnTo>
                    <a:pt x="137" y="72"/>
                  </a:lnTo>
                  <a:lnTo>
                    <a:pt x="137" y="68"/>
                  </a:lnTo>
                  <a:lnTo>
                    <a:pt x="138" y="68"/>
                  </a:lnTo>
                </a:path>
              </a:pathLst>
            </a:custGeom>
            <a:solidFill>
              <a:srgbClr val="797979"/>
            </a:solidFill>
            <a:ln w="12700" cap="rnd" cmpd="sng">
              <a:solidFill>
                <a:srgbClr val="79797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3" name="Freeform 145"/>
            <p:cNvSpPr>
              <a:spLocks/>
            </p:cNvSpPr>
            <p:nvPr/>
          </p:nvSpPr>
          <p:spPr bwMode="auto">
            <a:xfrm>
              <a:off x="1807" y="1996"/>
              <a:ext cx="106" cy="105"/>
            </a:xfrm>
            <a:custGeom>
              <a:avLst/>
              <a:gdLst>
                <a:gd name="T0" fmla="*/ 84 w 133"/>
                <a:gd name="T1" fmla="*/ 39 h 131"/>
                <a:gd name="T2" fmla="*/ 83 w 133"/>
                <a:gd name="T3" fmla="*/ 34 h 131"/>
                <a:gd name="T4" fmla="*/ 81 w 133"/>
                <a:gd name="T5" fmla="*/ 28 h 131"/>
                <a:gd name="T6" fmla="*/ 80 w 133"/>
                <a:gd name="T7" fmla="*/ 23 h 131"/>
                <a:gd name="T8" fmla="*/ 77 w 133"/>
                <a:gd name="T9" fmla="*/ 18 h 131"/>
                <a:gd name="T10" fmla="*/ 73 w 133"/>
                <a:gd name="T11" fmla="*/ 14 h 131"/>
                <a:gd name="T12" fmla="*/ 69 w 133"/>
                <a:gd name="T13" fmla="*/ 10 h 131"/>
                <a:gd name="T14" fmla="*/ 65 w 133"/>
                <a:gd name="T15" fmla="*/ 7 h 131"/>
                <a:gd name="T16" fmla="*/ 61 w 133"/>
                <a:gd name="T17" fmla="*/ 5 h 131"/>
                <a:gd name="T18" fmla="*/ 55 w 133"/>
                <a:gd name="T19" fmla="*/ 2 h 131"/>
                <a:gd name="T20" fmla="*/ 50 w 133"/>
                <a:gd name="T21" fmla="*/ 2 h 131"/>
                <a:gd name="T22" fmla="*/ 45 w 133"/>
                <a:gd name="T23" fmla="*/ 1 h 131"/>
                <a:gd name="T24" fmla="*/ 39 w 133"/>
                <a:gd name="T25" fmla="*/ 1 h 131"/>
                <a:gd name="T26" fmla="*/ 33 w 133"/>
                <a:gd name="T27" fmla="*/ 2 h 131"/>
                <a:gd name="T28" fmla="*/ 29 w 133"/>
                <a:gd name="T29" fmla="*/ 2 h 131"/>
                <a:gd name="T30" fmla="*/ 23 w 133"/>
                <a:gd name="T31" fmla="*/ 5 h 131"/>
                <a:gd name="T32" fmla="*/ 18 w 133"/>
                <a:gd name="T33" fmla="*/ 7 h 131"/>
                <a:gd name="T34" fmla="*/ 14 w 133"/>
                <a:gd name="T35" fmla="*/ 10 h 131"/>
                <a:gd name="T36" fmla="*/ 10 w 133"/>
                <a:gd name="T37" fmla="*/ 14 h 131"/>
                <a:gd name="T38" fmla="*/ 7 w 133"/>
                <a:gd name="T39" fmla="*/ 18 h 131"/>
                <a:gd name="T40" fmla="*/ 5 w 133"/>
                <a:gd name="T41" fmla="*/ 23 h 131"/>
                <a:gd name="T42" fmla="*/ 2 w 133"/>
                <a:gd name="T43" fmla="*/ 28 h 131"/>
                <a:gd name="T44" fmla="*/ 1 w 133"/>
                <a:gd name="T45" fmla="*/ 34 h 131"/>
                <a:gd name="T46" fmla="*/ 0 w 133"/>
                <a:gd name="T47" fmla="*/ 39 h 131"/>
                <a:gd name="T48" fmla="*/ 0 w 133"/>
                <a:gd name="T49" fmla="*/ 45 h 131"/>
                <a:gd name="T50" fmla="*/ 1 w 133"/>
                <a:gd name="T51" fmla="*/ 50 h 131"/>
                <a:gd name="T52" fmla="*/ 2 w 133"/>
                <a:gd name="T53" fmla="*/ 56 h 131"/>
                <a:gd name="T54" fmla="*/ 5 w 133"/>
                <a:gd name="T55" fmla="*/ 61 h 131"/>
                <a:gd name="T56" fmla="*/ 7 w 133"/>
                <a:gd name="T57" fmla="*/ 65 h 131"/>
                <a:gd name="T58" fmla="*/ 10 w 133"/>
                <a:gd name="T59" fmla="*/ 70 h 131"/>
                <a:gd name="T60" fmla="*/ 14 w 133"/>
                <a:gd name="T61" fmla="*/ 74 h 131"/>
                <a:gd name="T62" fmla="*/ 18 w 133"/>
                <a:gd name="T63" fmla="*/ 77 h 131"/>
                <a:gd name="T64" fmla="*/ 23 w 133"/>
                <a:gd name="T65" fmla="*/ 79 h 131"/>
                <a:gd name="T66" fmla="*/ 29 w 133"/>
                <a:gd name="T67" fmla="*/ 81 h 131"/>
                <a:gd name="T68" fmla="*/ 33 w 133"/>
                <a:gd name="T69" fmla="*/ 83 h 131"/>
                <a:gd name="T70" fmla="*/ 39 w 133"/>
                <a:gd name="T71" fmla="*/ 83 h 131"/>
                <a:gd name="T72" fmla="*/ 45 w 133"/>
                <a:gd name="T73" fmla="*/ 83 h 131"/>
                <a:gd name="T74" fmla="*/ 50 w 133"/>
                <a:gd name="T75" fmla="*/ 83 h 131"/>
                <a:gd name="T76" fmla="*/ 55 w 133"/>
                <a:gd name="T77" fmla="*/ 81 h 131"/>
                <a:gd name="T78" fmla="*/ 61 w 133"/>
                <a:gd name="T79" fmla="*/ 79 h 131"/>
                <a:gd name="T80" fmla="*/ 65 w 133"/>
                <a:gd name="T81" fmla="*/ 77 h 131"/>
                <a:gd name="T82" fmla="*/ 69 w 133"/>
                <a:gd name="T83" fmla="*/ 74 h 131"/>
                <a:gd name="T84" fmla="*/ 73 w 133"/>
                <a:gd name="T85" fmla="*/ 70 h 131"/>
                <a:gd name="T86" fmla="*/ 77 w 133"/>
                <a:gd name="T87" fmla="*/ 65 h 131"/>
                <a:gd name="T88" fmla="*/ 80 w 133"/>
                <a:gd name="T89" fmla="*/ 61 h 131"/>
                <a:gd name="T90" fmla="*/ 81 w 133"/>
                <a:gd name="T91" fmla="*/ 56 h 131"/>
                <a:gd name="T92" fmla="*/ 83 w 133"/>
                <a:gd name="T93" fmla="*/ 50 h 131"/>
                <a:gd name="T94" fmla="*/ 84 w 133"/>
                <a:gd name="T95" fmla="*/ 45 h 13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3"/>
                <a:gd name="T145" fmla="*/ 0 h 131"/>
                <a:gd name="T146" fmla="*/ 133 w 133"/>
                <a:gd name="T147" fmla="*/ 131 h 13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3" h="131">
                  <a:moveTo>
                    <a:pt x="132" y="66"/>
                  </a:moveTo>
                  <a:lnTo>
                    <a:pt x="132" y="61"/>
                  </a:lnTo>
                  <a:lnTo>
                    <a:pt x="131" y="57"/>
                  </a:lnTo>
                  <a:lnTo>
                    <a:pt x="131" y="53"/>
                  </a:lnTo>
                  <a:lnTo>
                    <a:pt x="129" y="49"/>
                  </a:lnTo>
                  <a:lnTo>
                    <a:pt x="128" y="44"/>
                  </a:lnTo>
                  <a:lnTo>
                    <a:pt x="126" y="41"/>
                  </a:lnTo>
                  <a:lnTo>
                    <a:pt x="125" y="36"/>
                  </a:lnTo>
                  <a:lnTo>
                    <a:pt x="123" y="33"/>
                  </a:lnTo>
                  <a:lnTo>
                    <a:pt x="120" y="29"/>
                  </a:lnTo>
                  <a:lnTo>
                    <a:pt x="118" y="26"/>
                  </a:lnTo>
                  <a:lnTo>
                    <a:pt x="116" y="23"/>
                  </a:lnTo>
                  <a:lnTo>
                    <a:pt x="112" y="19"/>
                  </a:lnTo>
                  <a:lnTo>
                    <a:pt x="109" y="16"/>
                  </a:lnTo>
                  <a:lnTo>
                    <a:pt x="106" y="15"/>
                  </a:lnTo>
                  <a:lnTo>
                    <a:pt x="102" y="11"/>
                  </a:lnTo>
                  <a:lnTo>
                    <a:pt x="98" y="9"/>
                  </a:lnTo>
                  <a:lnTo>
                    <a:pt x="95" y="7"/>
                  </a:lnTo>
                  <a:lnTo>
                    <a:pt x="91" y="6"/>
                  </a:lnTo>
                  <a:lnTo>
                    <a:pt x="87" y="4"/>
                  </a:lnTo>
                  <a:lnTo>
                    <a:pt x="83" y="3"/>
                  </a:lnTo>
                  <a:lnTo>
                    <a:pt x="79" y="2"/>
                  </a:lnTo>
                  <a:lnTo>
                    <a:pt x="74" y="1"/>
                  </a:lnTo>
                  <a:lnTo>
                    <a:pt x="70" y="1"/>
                  </a:lnTo>
                  <a:lnTo>
                    <a:pt x="66" y="0"/>
                  </a:lnTo>
                  <a:lnTo>
                    <a:pt x="62" y="1"/>
                  </a:lnTo>
                  <a:lnTo>
                    <a:pt x="57" y="1"/>
                  </a:lnTo>
                  <a:lnTo>
                    <a:pt x="53" y="2"/>
                  </a:lnTo>
                  <a:lnTo>
                    <a:pt x="49" y="3"/>
                  </a:lnTo>
                  <a:lnTo>
                    <a:pt x="45" y="4"/>
                  </a:lnTo>
                  <a:lnTo>
                    <a:pt x="41" y="6"/>
                  </a:lnTo>
                  <a:lnTo>
                    <a:pt x="37" y="7"/>
                  </a:lnTo>
                  <a:lnTo>
                    <a:pt x="33" y="9"/>
                  </a:lnTo>
                  <a:lnTo>
                    <a:pt x="29" y="11"/>
                  </a:lnTo>
                  <a:lnTo>
                    <a:pt x="25" y="15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6" y="23"/>
                  </a:lnTo>
                  <a:lnTo>
                    <a:pt x="13" y="26"/>
                  </a:lnTo>
                  <a:lnTo>
                    <a:pt x="11" y="29"/>
                  </a:lnTo>
                  <a:lnTo>
                    <a:pt x="9" y="33"/>
                  </a:lnTo>
                  <a:lnTo>
                    <a:pt x="7" y="36"/>
                  </a:lnTo>
                  <a:lnTo>
                    <a:pt x="5" y="41"/>
                  </a:lnTo>
                  <a:lnTo>
                    <a:pt x="3" y="44"/>
                  </a:lnTo>
                  <a:lnTo>
                    <a:pt x="2" y="49"/>
                  </a:lnTo>
                  <a:lnTo>
                    <a:pt x="1" y="53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1" y="79"/>
                  </a:lnTo>
                  <a:lnTo>
                    <a:pt x="2" y="83"/>
                  </a:lnTo>
                  <a:lnTo>
                    <a:pt x="3" y="87"/>
                  </a:lnTo>
                  <a:lnTo>
                    <a:pt x="5" y="90"/>
                  </a:lnTo>
                  <a:lnTo>
                    <a:pt x="7" y="95"/>
                  </a:lnTo>
                  <a:lnTo>
                    <a:pt x="9" y="98"/>
                  </a:lnTo>
                  <a:lnTo>
                    <a:pt x="11" y="101"/>
                  </a:lnTo>
                  <a:lnTo>
                    <a:pt x="13" y="105"/>
                  </a:lnTo>
                  <a:lnTo>
                    <a:pt x="16" y="108"/>
                  </a:lnTo>
                  <a:lnTo>
                    <a:pt x="20" y="112"/>
                  </a:lnTo>
                  <a:lnTo>
                    <a:pt x="22" y="115"/>
                  </a:lnTo>
                  <a:lnTo>
                    <a:pt x="25" y="116"/>
                  </a:lnTo>
                  <a:lnTo>
                    <a:pt x="29" y="120"/>
                  </a:lnTo>
                  <a:lnTo>
                    <a:pt x="33" y="121"/>
                  </a:lnTo>
                  <a:lnTo>
                    <a:pt x="37" y="124"/>
                  </a:lnTo>
                  <a:lnTo>
                    <a:pt x="41" y="125"/>
                  </a:lnTo>
                  <a:lnTo>
                    <a:pt x="45" y="126"/>
                  </a:lnTo>
                  <a:lnTo>
                    <a:pt x="49" y="128"/>
                  </a:lnTo>
                  <a:lnTo>
                    <a:pt x="53" y="129"/>
                  </a:lnTo>
                  <a:lnTo>
                    <a:pt x="57" y="129"/>
                  </a:lnTo>
                  <a:lnTo>
                    <a:pt x="62" y="130"/>
                  </a:lnTo>
                  <a:lnTo>
                    <a:pt x="66" y="130"/>
                  </a:lnTo>
                  <a:lnTo>
                    <a:pt x="70" y="130"/>
                  </a:lnTo>
                  <a:lnTo>
                    <a:pt x="74" y="129"/>
                  </a:lnTo>
                  <a:lnTo>
                    <a:pt x="79" y="129"/>
                  </a:lnTo>
                  <a:lnTo>
                    <a:pt x="83" y="128"/>
                  </a:lnTo>
                  <a:lnTo>
                    <a:pt x="87" y="126"/>
                  </a:lnTo>
                  <a:lnTo>
                    <a:pt x="91" y="125"/>
                  </a:lnTo>
                  <a:lnTo>
                    <a:pt x="95" y="124"/>
                  </a:lnTo>
                  <a:lnTo>
                    <a:pt x="98" y="121"/>
                  </a:lnTo>
                  <a:lnTo>
                    <a:pt x="102" y="120"/>
                  </a:lnTo>
                  <a:lnTo>
                    <a:pt x="106" y="116"/>
                  </a:lnTo>
                  <a:lnTo>
                    <a:pt x="109" y="115"/>
                  </a:lnTo>
                  <a:lnTo>
                    <a:pt x="112" y="112"/>
                  </a:lnTo>
                  <a:lnTo>
                    <a:pt x="116" y="108"/>
                  </a:lnTo>
                  <a:lnTo>
                    <a:pt x="118" y="105"/>
                  </a:lnTo>
                  <a:lnTo>
                    <a:pt x="120" y="101"/>
                  </a:lnTo>
                  <a:lnTo>
                    <a:pt x="123" y="97"/>
                  </a:lnTo>
                  <a:lnTo>
                    <a:pt x="125" y="95"/>
                  </a:lnTo>
                  <a:lnTo>
                    <a:pt x="126" y="90"/>
                  </a:lnTo>
                  <a:lnTo>
                    <a:pt x="128" y="87"/>
                  </a:lnTo>
                  <a:lnTo>
                    <a:pt x="129" y="83"/>
                  </a:lnTo>
                  <a:lnTo>
                    <a:pt x="131" y="79"/>
                  </a:lnTo>
                  <a:lnTo>
                    <a:pt x="131" y="74"/>
                  </a:lnTo>
                  <a:lnTo>
                    <a:pt x="132" y="70"/>
                  </a:lnTo>
                  <a:lnTo>
                    <a:pt x="132" y="66"/>
                  </a:lnTo>
                </a:path>
              </a:pathLst>
            </a:custGeom>
            <a:solidFill>
              <a:srgbClr val="7D7D7D"/>
            </a:solidFill>
            <a:ln w="12700" cap="rnd" cmpd="sng">
              <a:solidFill>
                <a:srgbClr val="7D7D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4" name="Freeform 146"/>
            <p:cNvSpPr>
              <a:spLocks/>
            </p:cNvSpPr>
            <p:nvPr/>
          </p:nvSpPr>
          <p:spPr bwMode="auto">
            <a:xfrm>
              <a:off x="1808" y="1997"/>
              <a:ext cx="101" cy="100"/>
            </a:xfrm>
            <a:custGeom>
              <a:avLst/>
              <a:gdLst>
                <a:gd name="T0" fmla="*/ 79 w 127"/>
                <a:gd name="T1" fmla="*/ 38 h 124"/>
                <a:gd name="T2" fmla="*/ 79 w 127"/>
                <a:gd name="T3" fmla="*/ 32 h 124"/>
                <a:gd name="T4" fmla="*/ 78 w 127"/>
                <a:gd name="T5" fmla="*/ 27 h 124"/>
                <a:gd name="T6" fmla="*/ 76 w 127"/>
                <a:gd name="T7" fmla="*/ 22 h 124"/>
                <a:gd name="T8" fmla="*/ 72 w 127"/>
                <a:gd name="T9" fmla="*/ 18 h 124"/>
                <a:gd name="T10" fmla="*/ 69 w 127"/>
                <a:gd name="T11" fmla="*/ 14 h 124"/>
                <a:gd name="T12" fmla="*/ 66 w 127"/>
                <a:gd name="T13" fmla="*/ 10 h 124"/>
                <a:gd name="T14" fmla="*/ 61 w 127"/>
                <a:gd name="T15" fmla="*/ 6 h 124"/>
                <a:gd name="T16" fmla="*/ 57 w 127"/>
                <a:gd name="T17" fmla="*/ 4 h 124"/>
                <a:gd name="T18" fmla="*/ 52 w 127"/>
                <a:gd name="T19" fmla="*/ 2 h 124"/>
                <a:gd name="T20" fmla="*/ 48 w 127"/>
                <a:gd name="T21" fmla="*/ 0 h 124"/>
                <a:gd name="T22" fmla="*/ 42 w 127"/>
                <a:gd name="T23" fmla="*/ 0 h 124"/>
                <a:gd name="T24" fmla="*/ 37 w 127"/>
                <a:gd name="T25" fmla="*/ 0 h 124"/>
                <a:gd name="T26" fmla="*/ 33 w 127"/>
                <a:gd name="T27" fmla="*/ 0 h 124"/>
                <a:gd name="T28" fmla="*/ 26 w 127"/>
                <a:gd name="T29" fmla="*/ 2 h 124"/>
                <a:gd name="T30" fmla="*/ 22 w 127"/>
                <a:gd name="T31" fmla="*/ 4 h 124"/>
                <a:gd name="T32" fmla="*/ 17 w 127"/>
                <a:gd name="T33" fmla="*/ 6 h 124"/>
                <a:gd name="T34" fmla="*/ 14 w 127"/>
                <a:gd name="T35" fmla="*/ 10 h 124"/>
                <a:gd name="T36" fmla="*/ 10 w 127"/>
                <a:gd name="T37" fmla="*/ 14 h 124"/>
                <a:gd name="T38" fmla="*/ 6 w 127"/>
                <a:gd name="T39" fmla="*/ 18 h 124"/>
                <a:gd name="T40" fmla="*/ 5 w 127"/>
                <a:gd name="T41" fmla="*/ 22 h 124"/>
                <a:gd name="T42" fmla="*/ 2 w 127"/>
                <a:gd name="T43" fmla="*/ 27 h 124"/>
                <a:gd name="T44" fmla="*/ 1 w 127"/>
                <a:gd name="T45" fmla="*/ 32 h 124"/>
                <a:gd name="T46" fmla="*/ 0 w 127"/>
                <a:gd name="T47" fmla="*/ 38 h 124"/>
                <a:gd name="T48" fmla="*/ 0 w 127"/>
                <a:gd name="T49" fmla="*/ 43 h 124"/>
                <a:gd name="T50" fmla="*/ 1 w 127"/>
                <a:gd name="T51" fmla="*/ 48 h 124"/>
                <a:gd name="T52" fmla="*/ 2 w 127"/>
                <a:gd name="T53" fmla="*/ 52 h 124"/>
                <a:gd name="T54" fmla="*/ 5 w 127"/>
                <a:gd name="T55" fmla="*/ 58 h 124"/>
                <a:gd name="T56" fmla="*/ 6 w 127"/>
                <a:gd name="T57" fmla="*/ 62 h 124"/>
                <a:gd name="T58" fmla="*/ 10 w 127"/>
                <a:gd name="T59" fmla="*/ 67 h 124"/>
                <a:gd name="T60" fmla="*/ 14 w 127"/>
                <a:gd name="T61" fmla="*/ 71 h 124"/>
                <a:gd name="T62" fmla="*/ 17 w 127"/>
                <a:gd name="T63" fmla="*/ 73 h 124"/>
                <a:gd name="T64" fmla="*/ 22 w 127"/>
                <a:gd name="T65" fmla="*/ 77 h 124"/>
                <a:gd name="T66" fmla="*/ 26 w 127"/>
                <a:gd name="T67" fmla="*/ 79 h 124"/>
                <a:gd name="T68" fmla="*/ 33 w 127"/>
                <a:gd name="T69" fmla="*/ 80 h 124"/>
                <a:gd name="T70" fmla="*/ 37 w 127"/>
                <a:gd name="T71" fmla="*/ 80 h 124"/>
                <a:gd name="T72" fmla="*/ 42 w 127"/>
                <a:gd name="T73" fmla="*/ 80 h 124"/>
                <a:gd name="T74" fmla="*/ 48 w 127"/>
                <a:gd name="T75" fmla="*/ 80 h 124"/>
                <a:gd name="T76" fmla="*/ 52 w 127"/>
                <a:gd name="T77" fmla="*/ 79 h 124"/>
                <a:gd name="T78" fmla="*/ 57 w 127"/>
                <a:gd name="T79" fmla="*/ 77 h 124"/>
                <a:gd name="T80" fmla="*/ 61 w 127"/>
                <a:gd name="T81" fmla="*/ 73 h 124"/>
                <a:gd name="T82" fmla="*/ 66 w 127"/>
                <a:gd name="T83" fmla="*/ 71 h 124"/>
                <a:gd name="T84" fmla="*/ 69 w 127"/>
                <a:gd name="T85" fmla="*/ 67 h 124"/>
                <a:gd name="T86" fmla="*/ 72 w 127"/>
                <a:gd name="T87" fmla="*/ 62 h 124"/>
                <a:gd name="T88" fmla="*/ 76 w 127"/>
                <a:gd name="T89" fmla="*/ 58 h 124"/>
                <a:gd name="T90" fmla="*/ 78 w 127"/>
                <a:gd name="T91" fmla="*/ 52 h 124"/>
                <a:gd name="T92" fmla="*/ 79 w 127"/>
                <a:gd name="T93" fmla="*/ 48 h 124"/>
                <a:gd name="T94" fmla="*/ 79 w 127"/>
                <a:gd name="T95" fmla="*/ 43 h 124"/>
                <a:gd name="T96" fmla="*/ 80 w 127"/>
                <a:gd name="T97" fmla="*/ 40 h 1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7"/>
                <a:gd name="T148" fmla="*/ 0 h 124"/>
                <a:gd name="T149" fmla="*/ 127 w 127"/>
                <a:gd name="T150" fmla="*/ 124 h 12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7" h="124">
                  <a:moveTo>
                    <a:pt x="126" y="61"/>
                  </a:moveTo>
                  <a:lnTo>
                    <a:pt x="125" y="58"/>
                  </a:lnTo>
                  <a:lnTo>
                    <a:pt x="125" y="54"/>
                  </a:lnTo>
                  <a:lnTo>
                    <a:pt x="125" y="50"/>
                  </a:lnTo>
                  <a:lnTo>
                    <a:pt x="123" y="46"/>
                  </a:lnTo>
                  <a:lnTo>
                    <a:pt x="123" y="42"/>
                  </a:lnTo>
                  <a:lnTo>
                    <a:pt x="121" y="38"/>
                  </a:lnTo>
                  <a:lnTo>
                    <a:pt x="119" y="34"/>
                  </a:lnTo>
                  <a:lnTo>
                    <a:pt x="117" y="31"/>
                  </a:lnTo>
                  <a:lnTo>
                    <a:pt x="115" y="27"/>
                  </a:lnTo>
                  <a:lnTo>
                    <a:pt x="113" y="24"/>
                  </a:lnTo>
                  <a:lnTo>
                    <a:pt x="110" y="21"/>
                  </a:lnTo>
                  <a:lnTo>
                    <a:pt x="107" y="17"/>
                  </a:lnTo>
                  <a:lnTo>
                    <a:pt x="104" y="15"/>
                  </a:lnTo>
                  <a:lnTo>
                    <a:pt x="101" y="13"/>
                  </a:lnTo>
                  <a:lnTo>
                    <a:pt x="97" y="10"/>
                  </a:lnTo>
                  <a:lnTo>
                    <a:pt x="94" y="8"/>
                  </a:lnTo>
                  <a:lnTo>
                    <a:pt x="91" y="6"/>
                  </a:lnTo>
                  <a:lnTo>
                    <a:pt x="87" y="5"/>
                  </a:lnTo>
                  <a:lnTo>
                    <a:pt x="83" y="4"/>
                  </a:lnTo>
                  <a:lnTo>
                    <a:pt x="80" y="2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6" y="2"/>
                  </a:lnTo>
                  <a:lnTo>
                    <a:pt x="42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8"/>
                  </a:lnTo>
                  <a:lnTo>
                    <a:pt x="28" y="10"/>
                  </a:lnTo>
                  <a:lnTo>
                    <a:pt x="24" y="13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5" y="21"/>
                  </a:lnTo>
                  <a:lnTo>
                    <a:pt x="13" y="24"/>
                  </a:lnTo>
                  <a:lnTo>
                    <a:pt x="10" y="27"/>
                  </a:lnTo>
                  <a:lnTo>
                    <a:pt x="9" y="31"/>
                  </a:lnTo>
                  <a:lnTo>
                    <a:pt x="7" y="34"/>
                  </a:lnTo>
                  <a:lnTo>
                    <a:pt x="5" y="38"/>
                  </a:lnTo>
                  <a:lnTo>
                    <a:pt x="3" y="42"/>
                  </a:lnTo>
                  <a:lnTo>
                    <a:pt x="2" y="46"/>
                  </a:lnTo>
                  <a:lnTo>
                    <a:pt x="1" y="50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1" y="74"/>
                  </a:lnTo>
                  <a:lnTo>
                    <a:pt x="2" y="77"/>
                  </a:lnTo>
                  <a:lnTo>
                    <a:pt x="3" y="81"/>
                  </a:lnTo>
                  <a:lnTo>
                    <a:pt x="5" y="86"/>
                  </a:lnTo>
                  <a:lnTo>
                    <a:pt x="7" y="89"/>
                  </a:lnTo>
                  <a:lnTo>
                    <a:pt x="9" y="94"/>
                  </a:lnTo>
                  <a:lnTo>
                    <a:pt x="10" y="96"/>
                  </a:lnTo>
                  <a:lnTo>
                    <a:pt x="13" y="99"/>
                  </a:lnTo>
                  <a:lnTo>
                    <a:pt x="15" y="103"/>
                  </a:lnTo>
                  <a:lnTo>
                    <a:pt x="19" y="106"/>
                  </a:lnTo>
                  <a:lnTo>
                    <a:pt x="21" y="109"/>
                  </a:lnTo>
                  <a:lnTo>
                    <a:pt x="24" y="111"/>
                  </a:lnTo>
                  <a:lnTo>
                    <a:pt x="28" y="113"/>
                  </a:lnTo>
                  <a:lnTo>
                    <a:pt x="31" y="115"/>
                  </a:lnTo>
                  <a:lnTo>
                    <a:pt x="35" y="118"/>
                  </a:lnTo>
                  <a:lnTo>
                    <a:pt x="39" y="119"/>
                  </a:lnTo>
                  <a:lnTo>
                    <a:pt x="42" y="121"/>
                  </a:lnTo>
                  <a:lnTo>
                    <a:pt x="46" y="122"/>
                  </a:lnTo>
                  <a:lnTo>
                    <a:pt x="51" y="123"/>
                  </a:lnTo>
                  <a:lnTo>
                    <a:pt x="54" y="123"/>
                  </a:lnTo>
                  <a:lnTo>
                    <a:pt x="59" y="123"/>
                  </a:lnTo>
                  <a:lnTo>
                    <a:pt x="62" y="123"/>
                  </a:lnTo>
                  <a:lnTo>
                    <a:pt x="67" y="123"/>
                  </a:lnTo>
                  <a:lnTo>
                    <a:pt x="71" y="123"/>
                  </a:lnTo>
                  <a:lnTo>
                    <a:pt x="75" y="123"/>
                  </a:lnTo>
                  <a:lnTo>
                    <a:pt x="80" y="122"/>
                  </a:lnTo>
                  <a:lnTo>
                    <a:pt x="83" y="121"/>
                  </a:lnTo>
                  <a:lnTo>
                    <a:pt x="87" y="119"/>
                  </a:lnTo>
                  <a:lnTo>
                    <a:pt x="91" y="118"/>
                  </a:lnTo>
                  <a:lnTo>
                    <a:pt x="94" y="115"/>
                  </a:lnTo>
                  <a:lnTo>
                    <a:pt x="97" y="113"/>
                  </a:lnTo>
                  <a:lnTo>
                    <a:pt x="101" y="111"/>
                  </a:lnTo>
                  <a:lnTo>
                    <a:pt x="104" y="109"/>
                  </a:lnTo>
                  <a:lnTo>
                    <a:pt x="107" y="106"/>
                  </a:lnTo>
                  <a:lnTo>
                    <a:pt x="110" y="103"/>
                  </a:lnTo>
                  <a:lnTo>
                    <a:pt x="113" y="99"/>
                  </a:lnTo>
                  <a:lnTo>
                    <a:pt x="115" y="96"/>
                  </a:lnTo>
                  <a:lnTo>
                    <a:pt x="117" y="93"/>
                  </a:lnTo>
                  <a:lnTo>
                    <a:pt x="119" y="89"/>
                  </a:lnTo>
                  <a:lnTo>
                    <a:pt x="121" y="86"/>
                  </a:lnTo>
                  <a:lnTo>
                    <a:pt x="123" y="81"/>
                  </a:lnTo>
                  <a:lnTo>
                    <a:pt x="123" y="77"/>
                  </a:lnTo>
                  <a:lnTo>
                    <a:pt x="125" y="74"/>
                  </a:lnTo>
                  <a:lnTo>
                    <a:pt x="125" y="69"/>
                  </a:lnTo>
                  <a:lnTo>
                    <a:pt x="125" y="66"/>
                  </a:lnTo>
                  <a:lnTo>
                    <a:pt x="125" y="61"/>
                  </a:lnTo>
                  <a:lnTo>
                    <a:pt x="126" y="61"/>
                  </a:lnTo>
                </a:path>
              </a:pathLst>
            </a:custGeom>
            <a:solidFill>
              <a:srgbClr val="818181"/>
            </a:solidFill>
            <a:ln w="12700" cap="rnd" cmpd="sng">
              <a:solidFill>
                <a:srgbClr val="8181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5" name="Freeform 147"/>
            <p:cNvSpPr>
              <a:spLocks/>
            </p:cNvSpPr>
            <p:nvPr/>
          </p:nvSpPr>
          <p:spPr bwMode="auto">
            <a:xfrm>
              <a:off x="1810" y="1997"/>
              <a:ext cx="96" cy="97"/>
            </a:xfrm>
            <a:custGeom>
              <a:avLst/>
              <a:gdLst>
                <a:gd name="T0" fmla="*/ 75 w 121"/>
                <a:gd name="T1" fmla="*/ 36 h 120"/>
                <a:gd name="T2" fmla="*/ 75 w 121"/>
                <a:gd name="T3" fmla="*/ 32 h 120"/>
                <a:gd name="T4" fmla="*/ 73 w 121"/>
                <a:gd name="T5" fmla="*/ 27 h 120"/>
                <a:gd name="T6" fmla="*/ 71 w 121"/>
                <a:gd name="T7" fmla="*/ 22 h 120"/>
                <a:gd name="T8" fmla="*/ 68 w 121"/>
                <a:gd name="T9" fmla="*/ 18 h 120"/>
                <a:gd name="T10" fmla="*/ 66 w 121"/>
                <a:gd name="T11" fmla="*/ 15 h 120"/>
                <a:gd name="T12" fmla="*/ 63 w 121"/>
                <a:gd name="T13" fmla="*/ 10 h 120"/>
                <a:gd name="T14" fmla="*/ 58 w 121"/>
                <a:gd name="T15" fmla="*/ 7 h 120"/>
                <a:gd name="T16" fmla="*/ 54 w 121"/>
                <a:gd name="T17" fmla="*/ 5 h 120"/>
                <a:gd name="T18" fmla="*/ 50 w 121"/>
                <a:gd name="T19" fmla="*/ 3 h 120"/>
                <a:gd name="T20" fmla="*/ 44 w 121"/>
                <a:gd name="T21" fmla="*/ 2 h 120"/>
                <a:gd name="T22" fmla="*/ 40 w 121"/>
                <a:gd name="T23" fmla="*/ 1 h 120"/>
                <a:gd name="T24" fmla="*/ 35 w 121"/>
                <a:gd name="T25" fmla="*/ 1 h 120"/>
                <a:gd name="T26" fmla="*/ 30 w 121"/>
                <a:gd name="T27" fmla="*/ 2 h 120"/>
                <a:gd name="T28" fmla="*/ 25 w 121"/>
                <a:gd name="T29" fmla="*/ 3 h 120"/>
                <a:gd name="T30" fmla="*/ 21 w 121"/>
                <a:gd name="T31" fmla="*/ 5 h 120"/>
                <a:gd name="T32" fmla="*/ 17 w 121"/>
                <a:gd name="T33" fmla="*/ 7 h 120"/>
                <a:gd name="T34" fmla="*/ 12 w 121"/>
                <a:gd name="T35" fmla="*/ 10 h 120"/>
                <a:gd name="T36" fmla="*/ 9 w 121"/>
                <a:gd name="T37" fmla="*/ 15 h 120"/>
                <a:gd name="T38" fmla="*/ 6 w 121"/>
                <a:gd name="T39" fmla="*/ 18 h 120"/>
                <a:gd name="T40" fmla="*/ 3 w 121"/>
                <a:gd name="T41" fmla="*/ 22 h 120"/>
                <a:gd name="T42" fmla="*/ 2 w 121"/>
                <a:gd name="T43" fmla="*/ 27 h 120"/>
                <a:gd name="T44" fmla="*/ 0 w 121"/>
                <a:gd name="T45" fmla="*/ 32 h 120"/>
                <a:gd name="T46" fmla="*/ 0 w 121"/>
                <a:gd name="T47" fmla="*/ 36 h 120"/>
                <a:gd name="T48" fmla="*/ 0 w 121"/>
                <a:gd name="T49" fmla="*/ 42 h 120"/>
                <a:gd name="T50" fmla="*/ 0 w 121"/>
                <a:gd name="T51" fmla="*/ 47 h 120"/>
                <a:gd name="T52" fmla="*/ 2 w 121"/>
                <a:gd name="T53" fmla="*/ 52 h 120"/>
                <a:gd name="T54" fmla="*/ 3 w 121"/>
                <a:gd name="T55" fmla="*/ 57 h 120"/>
                <a:gd name="T56" fmla="*/ 6 w 121"/>
                <a:gd name="T57" fmla="*/ 61 h 120"/>
                <a:gd name="T58" fmla="*/ 9 w 121"/>
                <a:gd name="T59" fmla="*/ 65 h 120"/>
                <a:gd name="T60" fmla="*/ 12 w 121"/>
                <a:gd name="T61" fmla="*/ 69 h 120"/>
                <a:gd name="T62" fmla="*/ 17 w 121"/>
                <a:gd name="T63" fmla="*/ 72 h 120"/>
                <a:gd name="T64" fmla="*/ 21 w 121"/>
                <a:gd name="T65" fmla="*/ 74 h 120"/>
                <a:gd name="T66" fmla="*/ 25 w 121"/>
                <a:gd name="T67" fmla="*/ 76 h 120"/>
                <a:gd name="T68" fmla="*/ 30 w 121"/>
                <a:gd name="T69" fmla="*/ 78 h 120"/>
                <a:gd name="T70" fmla="*/ 35 w 121"/>
                <a:gd name="T71" fmla="*/ 78 h 120"/>
                <a:gd name="T72" fmla="*/ 40 w 121"/>
                <a:gd name="T73" fmla="*/ 78 h 120"/>
                <a:gd name="T74" fmla="*/ 44 w 121"/>
                <a:gd name="T75" fmla="*/ 78 h 120"/>
                <a:gd name="T76" fmla="*/ 50 w 121"/>
                <a:gd name="T77" fmla="*/ 76 h 120"/>
                <a:gd name="T78" fmla="*/ 54 w 121"/>
                <a:gd name="T79" fmla="*/ 74 h 120"/>
                <a:gd name="T80" fmla="*/ 58 w 121"/>
                <a:gd name="T81" fmla="*/ 72 h 120"/>
                <a:gd name="T82" fmla="*/ 63 w 121"/>
                <a:gd name="T83" fmla="*/ 69 h 120"/>
                <a:gd name="T84" fmla="*/ 66 w 121"/>
                <a:gd name="T85" fmla="*/ 65 h 120"/>
                <a:gd name="T86" fmla="*/ 68 w 121"/>
                <a:gd name="T87" fmla="*/ 61 h 120"/>
                <a:gd name="T88" fmla="*/ 71 w 121"/>
                <a:gd name="T89" fmla="*/ 57 h 120"/>
                <a:gd name="T90" fmla="*/ 73 w 121"/>
                <a:gd name="T91" fmla="*/ 52 h 120"/>
                <a:gd name="T92" fmla="*/ 75 w 121"/>
                <a:gd name="T93" fmla="*/ 47 h 120"/>
                <a:gd name="T94" fmla="*/ 75 w 121"/>
                <a:gd name="T95" fmla="*/ 42 h 1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"/>
                <a:gd name="T145" fmla="*/ 0 h 120"/>
                <a:gd name="T146" fmla="*/ 121 w 121"/>
                <a:gd name="T147" fmla="*/ 120 h 12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" h="120">
                  <a:moveTo>
                    <a:pt x="120" y="59"/>
                  </a:moveTo>
                  <a:lnTo>
                    <a:pt x="120" y="56"/>
                  </a:lnTo>
                  <a:lnTo>
                    <a:pt x="119" y="52"/>
                  </a:lnTo>
                  <a:lnTo>
                    <a:pt x="119" y="49"/>
                  </a:lnTo>
                  <a:lnTo>
                    <a:pt x="117" y="45"/>
                  </a:lnTo>
                  <a:lnTo>
                    <a:pt x="116" y="41"/>
                  </a:lnTo>
                  <a:lnTo>
                    <a:pt x="115" y="38"/>
                  </a:lnTo>
                  <a:lnTo>
                    <a:pt x="113" y="34"/>
                  </a:lnTo>
                  <a:lnTo>
                    <a:pt x="112" y="30"/>
                  </a:lnTo>
                  <a:lnTo>
                    <a:pt x="109" y="27"/>
                  </a:lnTo>
                  <a:lnTo>
                    <a:pt x="107" y="24"/>
                  </a:lnTo>
                  <a:lnTo>
                    <a:pt x="104" y="22"/>
                  </a:lnTo>
                  <a:lnTo>
                    <a:pt x="102" y="18"/>
                  </a:lnTo>
                  <a:lnTo>
                    <a:pt x="99" y="15"/>
                  </a:lnTo>
                  <a:lnTo>
                    <a:pt x="96" y="13"/>
                  </a:lnTo>
                  <a:lnTo>
                    <a:pt x="92" y="11"/>
                  </a:lnTo>
                  <a:lnTo>
                    <a:pt x="90" y="9"/>
                  </a:lnTo>
                  <a:lnTo>
                    <a:pt x="86" y="7"/>
                  </a:lnTo>
                  <a:lnTo>
                    <a:pt x="82" y="5"/>
                  </a:lnTo>
                  <a:lnTo>
                    <a:pt x="79" y="5"/>
                  </a:lnTo>
                  <a:lnTo>
                    <a:pt x="75" y="4"/>
                  </a:lnTo>
                  <a:lnTo>
                    <a:pt x="71" y="2"/>
                  </a:lnTo>
                  <a:lnTo>
                    <a:pt x="67" y="1"/>
                  </a:lnTo>
                  <a:lnTo>
                    <a:pt x="63" y="1"/>
                  </a:lnTo>
                  <a:lnTo>
                    <a:pt x="60" y="0"/>
                  </a:lnTo>
                  <a:lnTo>
                    <a:pt x="56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3" y="4"/>
                  </a:lnTo>
                  <a:lnTo>
                    <a:pt x="40" y="5"/>
                  </a:lnTo>
                  <a:lnTo>
                    <a:pt x="36" y="5"/>
                  </a:lnTo>
                  <a:lnTo>
                    <a:pt x="33" y="7"/>
                  </a:lnTo>
                  <a:lnTo>
                    <a:pt x="29" y="9"/>
                  </a:lnTo>
                  <a:lnTo>
                    <a:pt x="26" y="11"/>
                  </a:lnTo>
                  <a:lnTo>
                    <a:pt x="22" y="13"/>
                  </a:lnTo>
                  <a:lnTo>
                    <a:pt x="19" y="15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2" y="24"/>
                  </a:lnTo>
                  <a:lnTo>
                    <a:pt x="9" y="27"/>
                  </a:lnTo>
                  <a:lnTo>
                    <a:pt x="7" y="31"/>
                  </a:lnTo>
                  <a:lnTo>
                    <a:pt x="5" y="34"/>
                  </a:lnTo>
                  <a:lnTo>
                    <a:pt x="4" y="38"/>
                  </a:lnTo>
                  <a:lnTo>
                    <a:pt x="3" y="41"/>
                  </a:lnTo>
                  <a:lnTo>
                    <a:pt x="1" y="45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1" y="76"/>
                  </a:lnTo>
                  <a:lnTo>
                    <a:pt x="3" y="79"/>
                  </a:lnTo>
                  <a:lnTo>
                    <a:pt x="4" y="83"/>
                  </a:lnTo>
                  <a:lnTo>
                    <a:pt x="5" y="86"/>
                  </a:lnTo>
                  <a:lnTo>
                    <a:pt x="7" y="90"/>
                  </a:lnTo>
                  <a:lnTo>
                    <a:pt x="9" y="94"/>
                  </a:lnTo>
                  <a:lnTo>
                    <a:pt x="12" y="96"/>
                  </a:lnTo>
                  <a:lnTo>
                    <a:pt x="14" y="99"/>
                  </a:lnTo>
                  <a:lnTo>
                    <a:pt x="18" y="102"/>
                  </a:lnTo>
                  <a:lnTo>
                    <a:pt x="19" y="105"/>
                  </a:lnTo>
                  <a:lnTo>
                    <a:pt x="22" y="107"/>
                  </a:lnTo>
                  <a:lnTo>
                    <a:pt x="26" y="110"/>
                  </a:lnTo>
                  <a:lnTo>
                    <a:pt x="29" y="111"/>
                  </a:lnTo>
                  <a:lnTo>
                    <a:pt x="33" y="113"/>
                  </a:lnTo>
                  <a:lnTo>
                    <a:pt x="36" y="114"/>
                  </a:lnTo>
                  <a:lnTo>
                    <a:pt x="40" y="116"/>
                  </a:lnTo>
                  <a:lnTo>
                    <a:pt x="43" y="117"/>
                  </a:lnTo>
                  <a:lnTo>
                    <a:pt x="48" y="119"/>
                  </a:lnTo>
                  <a:lnTo>
                    <a:pt x="52" y="119"/>
                  </a:lnTo>
                  <a:lnTo>
                    <a:pt x="56" y="119"/>
                  </a:lnTo>
                  <a:lnTo>
                    <a:pt x="60" y="119"/>
                  </a:lnTo>
                  <a:lnTo>
                    <a:pt x="63" y="119"/>
                  </a:lnTo>
                  <a:lnTo>
                    <a:pt x="67" y="119"/>
                  </a:lnTo>
                  <a:lnTo>
                    <a:pt x="71" y="119"/>
                  </a:lnTo>
                  <a:lnTo>
                    <a:pt x="75" y="117"/>
                  </a:lnTo>
                  <a:lnTo>
                    <a:pt x="79" y="116"/>
                  </a:lnTo>
                  <a:lnTo>
                    <a:pt x="82" y="114"/>
                  </a:lnTo>
                  <a:lnTo>
                    <a:pt x="86" y="113"/>
                  </a:lnTo>
                  <a:lnTo>
                    <a:pt x="90" y="111"/>
                  </a:lnTo>
                  <a:lnTo>
                    <a:pt x="92" y="110"/>
                  </a:lnTo>
                  <a:lnTo>
                    <a:pt x="96" y="107"/>
                  </a:lnTo>
                  <a:lnTo>
                    <a:pt x="99" y="105"/>
                  </a:lnTo>
                  <a:lnTo>
                    <a:pt x="102" y="102"/>
                  </a:lnTo>
                  <a:lnTo>
                    <a:pt x="104" y="99"/>
                  </a:lnTo>
                  <a:lnTo>
                    <a:pt x="107" y="96"/>
                  </a:lnTo>
                  <a:lnTo>
                    <a:pt x="109" y="94"/>
                  </a:lnTo>
                  <a:lnTo>
                    <a:pt x="112" y="89"/>
                  </a:lnTo>
                  <a:lnTo>
                    <a:pt x="113" y="86"/>
                  </a:lnTo>
                  <a:lnTo>
                    <a:pt x="115" y="83"/>
                  </a:lnTo>
                  <a:lnTo>
                    <a:pt x="116" y="79"/>
                  </a:lnTo>
                  <a:lnTo>
                    <a:pt x="117" y="76"/>
                  </a:lnTo>
                  <a:lnTo>
                    <a:pt x="119" y="72"/>
                  </a:lnTo>
                  <a:lnTo>
                    <a:pt x="119" y="68"/>
                  </a:lnTo>
                  <a:lnTo>
                    <a:pt x="120" y="64"/>
                  </a:lnTo>
                  <a:lnTo>
                    <a:pt x="120" y="59"/>
                  </a:lnTo>
                </a:path>
              </a:pathLst>
            </a:custGeom>
            <a:solidFill>
              <a:srgbClr val="858585"/>
            </a:solidFill>
            <a:ln w="12700" cap="rnd" cmpd="sng">
              <a:solidFill>
                <a:srgbClr val="85858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6" name="Freeform 148"/>
            <p:cNvSpPr>
              <a:spLocks/>
            </p:cNvSpPr>
            <p:nvPr/>
          </p:nvSpPr>
          <p:spPr bwMode="auto">
            <a:xfrm>
              <a:off x="1811" y="2000"/>
              <a:ext cx="92" cy="91"/>
            </a:xfrm>
            <a:custGeom>
              <a:avLst/>
              <a:gdLst>
                <a:gd name="T0" fmla="*/ 71 w 116"/>
                <a:gd name="T1" fmla="*/ 34 h 113"/>
                <a:gd name="T2" fmla="*/ 71 w 116"/>
                <a:gd name="T3" fmla="*/ 29 h 113"/>
                <a:gd name="T4" fmla="*/ 71 w 116"/>
                <a:gd name="T5" fmla="*/ 25 h 113"/>
                <a:gd name="T6" fmla="*/ 68 w 116"/>
                <a:gd name="T7" fmla="*/ 20 h 113"/>
                <a:gd name="T8" fmla="*/ 66 w 116"/>
                <a:gd name="T9" fmla="*/ 16 h 113"/>
                <a:gd name="T10" fmla="*/ 63 w 116"/>
                <a:gd name="T11" fmla="*/ 12 h 113"/>
                <a:gd name="T12" fmla="*/ 59 w 116"/>
                <a:gd name="T13" fmla="*/ 9 h 113"/>
                <a:gd name="T14" fmla="*/ 56 w 116"/>
                <a:gd name="T15" fmla="*/ 6 h 113"/>
                <a:gd name="T16" fmla="*/ 52 w 116"/>
                <a:gd name="T17" fmla="*/ 4 h 113"/>
                <a:gd name="T18" fmla="*/ 48 w 116"/>
                <a:gd name="T19" fmla="*/ 2 h 113"/>
                <a:gd name="T20" fmla="*/ 43 w 116"/>
                <a:gd name="T21" fmla="*/ 1 h 113"/>
                <a:gd name="T22" fmla="*/ 38 w 116"/>
                <a:gd name="T23" fmla="*/ 0 h 113"/>
                <a:gd name="T24" fmla="*/ 34 w 116"/>
                <a:gd name="T25" fmla="*/ 0 h 113"/>
                <a:gd name="T26" fmla="*/ 29 w 116"/>
                <a:gd name="T27" fmla="*/ 1 h 113"/>
                <a:gd name="T28" fmla="*/ 24 w 116"/>
                <a:gd name="T29" fmla="*/ 2 h 113"/>
                <a:gd name="T30" fmla="*/ 20 w 116"/>
                <a:gd name="T31" fmla="*/ 4 h 113"/>
                <a:gd name="T32" fmla="*/ 16 w 116"/>
                <a:gd name="T33" fmla="*/ 6 h 113"/>
                <a:gd name="T34" fmla="*/ 12 w 116"/>
                <a:gd name="T35" fmla="*/ 9 h 113"/>
                <a:gd name="T36" fmla="*/ 9 w 116"/>
                <a:gd name="T37" fmla="*/ 12 h 113"/>
                <a:gd name="T38" fmla="*/ 6 w 116"/>
                <a:gd name="T39" fmla="*/ 16 h 113"/>
                <a:gd name="T40" fmla="*/ 4 w 116"/>
                <a:gd name="T41" fmla="*/ 20 h 113"/>
                <a:gd name="T42" fmla="*/ 2 w 116"/>
                <a:gd name="T43" fmla="*/ 25 h 113"/>
                <a:gd name="T44" fmla="*/ 1 w 116"/>
                <a:gd name="T45" fmla="*/ 29 h 113"/>
                <a:gd name="T46" fmla="*/ 0 w 116"/>
                <a:gd name="T47" fmla="*/ 34 h 113"/>
                <a:gd name="T48" fmla="*/ 0 w 116"/>
                <a:gd name="T49" fmla="*/ 39 h 113"/>
                <a:gd name="T50" fmla="*/ 1 w 116"/>
                <a:gd name="T51" fmla="*/ 43 h 113"/>
                <a:gd name="T52" fmla="*/ 2 w 116"/>
                <a:gd name="T53" fmla="*/ 48 h 113"/>
                <a:gd name="T54" fmla="*/ 4 w 116"/>
                <a:gd name="T55" fmla="*/ 53 h 113"/>
                <a:gd name="T56" fmla="*/ 6 w 116"/>
                <a:gd name="T57" fmla="*/ 56 h 113"/>
                <a:gd name="T58" fmla="*/ 9 w 116"/>
                <a:gd name="T59" fmla="*/ 60 h 113"/>
                <a:gd name="T60" fmla="*/ 12 w 116"/>
                <a:gd name="T61" fmla="*/ 64 h 113"/>
                <a:gd name="T62" fmla="*/ 16 w 116"/>
                <a:gd name="T63" fmla="*/ 67 h 113"/>
                <a:gd name="T64" fmla="*/ 20 w 116"/>
                <a:gd name="T65" fmla="*/ 69 h 113"/>
                <a:gd name="T66" fmla="*/ 24 w 116"/>
                <a:gd name="T67" fmla="*/ 72 h 113"/>
                <a:gd name="T68" fmla="*/ 29 w 116"/>
                <a:gd name="T69" fmla="*/ 72 h 113"/>
                <a:gd name="T70" fmla="*/ 34 w 116"/>
                <a:gd name="T71" fmla="*/ 72 h 113"/>
                <a:gd name="T72" fmla="*/ 38 w 116"/>
                <a:gd name="T73" fmla="*/ 72 h 113"/>
                <a:gd name="T74" fmla="*/ 43 w 116"/>
                <a:gd name="T75" fmla="*/ 72 h 113"/>
                <a:gd name="T76" fmla="*/ 48 w 116"/>
                <a:gd name="T77" fmla="*/ 72 h 113"/>
                <a:gd name="T78" fmla="*/ 52 w 116"/>
                <a:gd name="T79" fmla="*/ 69 h 113"/>
                <a:gd name="T80" fmla="*/ 56 w 116"/>
                <a:gd name="T81" fmla="*/ 67 h 113"/>
                <a:gd name="T82" fmla="*/ 59 w 116"/>
                <a:gd name="T83" fmla="*/ 64 h 113"/>
                <a:gd name="T84" fmla="*/ 63 w 116"/>
                <a:gd name="T85" fmla="*/ 60 h 113"/>
                <a:gd name="T86" fmla="*/ 66 w 116"/>
                <a:gd name="T87" fmla="*/ 56 h 113"/>
                <a:gd name="T88" fmla="*/ 68 w 116"/>
                <a:gd name="T89" fmla="*/ 53 h 113"/>
                <a:gd name="T90" fmla="*/ 71 w 116"/>
                <a:gd name="T91" fmla="*/ 48 h 113"/>
                <a:gd name="T92" fmla="*/ 71 w 116"/>
                <a:gd name="T93" fmla="*/ 43 h 113"/>
                <a:gd name="T94" fmla="*/ 71 w 116"/>
                <a:gd name="T95" fmla="*/ 39 h 113"/>
                <a:gd name="T96" fmla="*/ 72 w 116"/>
                <a:gd name="T97" fmla="*/ 36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6"/>
                <a:gd name="T148" fmla="*/ 0 h 113"/>
                <a:gd name="T149" fmla="*/ 116 w 116"/>
                <a:gd name="T150" fmla="*/ 113 h 1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6" h="113">
                  <a:moveTo>
                    <a:pt x="115" y="56"/>
                  </a:moveTo>
                  <a:lnTo>
                    <a:pt x="114" y="52"/>
                  </a:lnTo>
                  <a:lnTo>
                    <a:pt x="114" y="48"/>
                  </a:lnTo>
                  <a:lnTo>
                    <a:pt x="113" y="45"/>
                  </a:lnTo>
                  <a:lnTo>
                    <a:pt x="112" y="41"/>
                  </a:lnTo>
                  <a:lnTo>
                    <a:pt x="112" y="38"/>
                  </a:lnTo>
                  <a:lnTo>
                    <a:pt x="111" y="35"/>
                  </a:lnTo>
                  <a:lnTo>
                    <a:pt x="109" y="31"/>
                  </a:lnTo>
                  <a:lnTo>
                    <a:pt x="107" y="28"/>
                  </a:lnTo>
                  <a:lnTo>
                    <a:pt x="105" y="25"/>
                  </a:lnTo>
                  <a:lnTo>
                    <a:pt x="102" y="22"/>
                  </a:lnTo>
                  <a:lnTo>
                    <a:pt x="101" y="19"/>
                  </a:lnTo>
                  <a:lnTo>
                    <a:pt x="98" y="16"/>
                  </a:lnTo>
                  <a:lnTo>
                    <a:pt x="95" y="14"/>
                  </a:lnTo>
                  <a:lnTo>
                    <a:pt x="92" y="11"/>
                  </a:lnTo>
                  <a:lnTo>
                    <a:pt x="90" y="10"/>
                  </a:lnTo>
                  <a:lnTo>
                    <a:pt x="85" y="7"/>
                  </a:lnTo>
                  <a:lnTo>
                    <a:pt x="82" y="6"/>
                  </a:lnTo>
                  <a:lnTo>
                    <a:pt x="80" y="4"/>
                  </a:lnTo>
                  <a:lnTo>
                    <a:pt x="76" y="2"/>
                  </a:lnTo>
                  <a:lnTo>
                    <a:pt x="72" y="2"/>
                  </a:lnTo>
                  <a:lnTo>
                    <a:pt x="68" y="1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5" y="4"/>
                  </a:lnTo>
                  <a:lnTo>
                    <a:pt x="32" y="6"/>
                  </a:lnTo>
                  <a:lnTo>
                    <a:pt x="28" y="7"/>
                  </a:lnTo>
                  <a:lnTo>
                    <a:pt x="25" y="10"/>
                  </a:lnTo>
                  <a:lnTo>
                    <a:pt x="22" y="11"/>
                  </a:lnTo>
                  <a:lnTo>
                    <a:pt x="19" y="14"/>
                  </a:lnTo>
                  <a:lnTo>
                    <a:pt x="17" y="16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9" y="25"/>
                  </a:lnTo>
                  <a:lnTo>
                    <a:pt x="8" y="28"/>
                  </a:lnTo>
                  <a:lnTo>
                    <a:pt x="6" y="31"/>
                  </a:lnTo>
                  <a:lnTo>
                    <a:pt x="4" y="35"/>
                  </a:lnTo>
                  <a:lnTo>
                    <a:pt x="4" y="38"/>
                  </a:lnTo>
                  <a:lnTo>
                    <a:pt x="2" y="41"/>
                  </a:lnTo>
                  <a:lnTo>
                    <a:pt x="1" y="45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1" y="67"/>
                  </a:lnTo>
                  <a:lnTo>
                    <a:pt x="2" y="71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8" y="84"/>
                  </a:lnTo>
                  <a:lnTo>
                    <a:pt x="9" y="87"/>
                  </a:lnTo>
                  <a:lnTo>
                    <a:pt x="12" y="91"/>
                  </a:lnTo>
                  <a:lnTo>
                    <a:pt x="14" y="93"/>
                  </a:lnTo>
                  <a:lnTo>
                    <a:pt x="17" y="96"/>
                  </a:lnTo>
                  <a:lnTo>
                    <a:pt x="19" y="99"/>
                  </a:lnTo>
                  <a:lnTo>
                    <a:pt x="22" y="101"/>
                  </a:lnTo>
                  <a:lnTo>
                    <a:pt x="25" y="103"/>
                  </a:lnTo>
                  <a:lnTo>
                    <a:pt x="28" y="105"/>
                  </a:lnTo>
                  <a:lnTo>
                    <a:pt x="32" y="107"/>
                  </a:lnTo>
                  <a:lnTo>
                    <a:pt x="35" y="108"/>
                  </a:lnTo>
                  <a:lnTo>
                    <a:pt x="38" y="110"/>
                  </a:lnTo>
                  <a:lnTo>
                    <a:pt x="42" y="110"/>
                  </a:lnTo>
                  <a:lnTo>
                    <a:pt x="47" y="111"/>
                  </a:lnTo>
                  <a:lnTo>
                    <a:pt x="50" y="111"/>
                  </a:lnTo>
                  <a:lnTo>
                    <a:pt x="54" y="112"/>
                  </a:lnTo>
                  <a:lnTo>
                    <a:pt x="58" y="112"/>
                  </a:lnTo>
                  <a:lnTo>
                    <a:pt x="60" y="112"/>
                  </a:lnTo>
                  <a:lnTo>
                    <a:pt x="64" y="111"/>
                  </a:lnTo>
                  <a:lnTo>
                    <a:pt x="68" y="111"/>
                  </a:lnTo>
                  <a:lnTo>
                    <a:pt x="72" y="110"/>
                  </a:lnTo>
                  <a:lnTo>
                    <a:pt x="76" y="110"/>
                  </a:lnTo>
                  <a:lnTo>
                    <a:pt x="80" y="108"/>
                  </a:lnTo>
                  <a:lnTo>
                    <a:pt x="82" y="107"/>
                  </a:lnTo>
                  <a:lnTo>
                    <a:pt x="85" y="105"/>
                  </a:lnTo>
                  <a:lnTo>
                    <a:pt x="90" y="103"/>
                  </a:lnTo>
                  <a:lnTo>
                    <a:pt x="92" y="101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2" y="91"/>
                  </a:lnTo>
                  <a:lnTo>
                    <a:pt x="105" y="87"/>
                  </a:lnTo>
                  <a:lnTo>
                    <a:pt x="107" y="84"/>
                  </a:lnTo>
                  <a:lnTo>
                    <a:pt x="109" y="82"/>
                  </a:lnTo>
                  <a:lnTo>
                    <a:pt x="111" y="78"/>
                  </a:lnTo>
                  <a:lnTo>
                    <a:pt x="112" y="74"/>
                  </a:lnTo>
                  <a:lnTo>
                    <a:pt x="112" y="71"/>
                  </a:lnTo>
                  <a:lnTo>
                    <a:pt x="113" y="67"/>
                  </a:lnTo>
                  <a:lnTo>
                    <a:pt x="114" y="64"/>
                  </a:lnTo>
                  <a:lnTo>
                    <a:pt x="114" y="60"/>
                  </a:lnTo>
                  <a:lnTo>
                    <a:pt x="114" y="56"/>
                  </a:lnTo>
                  <a:lnTo>
                    <a:pt x="115" y="56"/>
                  </a:lnTo>
                </a:path>
              </a:pathLst>
            </a:custGeom>
            <a:solidFill>
              <a:srgbClr val="898989"/>
            </a:solidFill>
            <a:ln w="12700" cap="rnd" cmpd="sng">
              <a:solidFill>
                <a:srgbClr val="8989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7" name="Freeform 149"/>
            <p:cNvSpPr>
              <a:spLocks/>
            </p:cNvSpPr>
            <p:nvPr/>
          </p:nvSpPr>
          <p:spPr bwMode="auto">
            <a:xfrm>
              <a:off x="1811" y="2001"/>
              <a:ext cx="88" cy="87"/>
            </a:xfrm>
            <a:custGeom>
              <a:avLst/>
              <a:gdLst>
                <a:gd name="T0" fmla="*/ 69 w 110"/>
                <a:gd name="T1" fmla="*/ 33 h 107"/>
                <a:gd name="T2" fmla="*/ 69 w 110"/>
                <a:gd name="T3" fmla="*/ 28 h 107"/>
                <a:gd name="T4" fmla="*/ 68 w 110"/>
                <a:gd name="T5" fmla="*/ 24 h 107"/>
                <a:gd name="T6" fmla="*/ 66 w 110"/>
                <a:gd name="T7" fmla="*/ 20 h 107"/>
                <a:gd name="T8" fmla="*/ 64 w 110"/>
                <a:gd name="T9" fmla="*/ 15 h 107"/>
                <a:gd name="T10" fmla="*/ 61 w 110"/>
                <a:gd name="T11" fmla="*/ 11 h 107"/>
                <a:gd name="T12" fmla="*/ 58 w 110"/>
                <a:gd name="T13" fmla="*/ 8 h 107"/>
                <a:gd name="T14" fmla="*/ 54 w 110"/>
                <a:gd name="T15" fmla="*/ 6 h 107"/>
                <a:gd name="T16" fmla="*/ 50 w 110"/>
                <a:gd name="T17" fmla="*/ 2 h 107"/>
                <a:gd name="T18" fmla="*/ 46 w 110"/>
                <a:gd name="T19" fmla="*/ 2 h 107"/>
                <a:gd name="T20" fmla="*/ 41 w 110"/>
                <a:gd name="T21" fmla="*/ 0 h 107"/>
                <a:gd name="T22" fmla="*/ 37 w 110"/>
                <a:gd name="T23" fmla="*/ 0 h 107"/>
                <a:gd name="T24" fmla="*/ 32 w 110"/>
                <a:gd name="T25" fmla="*/ 0 h 107"/>
                <a:gd name="T26" fmla="*/ 27 w 110"/>
                <a:gd name="T27" fmla="*/ 0 h 107"/>
                <a:gd name="T28" fmla="*/ 24 w 110"/>
                <a:gd name="T29" fmla="*/ 2 h 107"/>
                <a:gd name="T30" fmla="*/ 18 w 110"/>
                <a:gd name="T31" fmla="*/ 2 h 107"/>
                <a:gd name="T32" fmla="*/ 15 w 110"/>
                <a:gd name="T33" fmla="*/ 6 h 107"/>
                <a:gd name="T34" fmla="*/ 11 w 110"/>
                <a:gd name="T35" fmla="*/ 8 h 107"/>
                <a:gd name="T36" fmla="*/ 8 w 110"/>
                <a:gd name="T37" fmla="*/ 11 h 107"/>
                <a:gd name="T38" fmla="*/ 5 w 110"/>
                <a:gd name="T39" fmla="*/ 15 h 107"/>
                <a:gd name="T40" fmla="*/ 3 w 110"/>
                <a:gd name="T41" fmla="*/ 20 h 107"/>
                <a:gd name="T42" fmla="*/ 2 w 110"/>
                <a:gd name="T43" fmla="*/ 24 h 107"/>
                <a:gd name="T44" fmla="*/ 0 w 110"/>
                <a:gd name="T45" fmla="*/ 28 h 107"/>
                <a:gd name="T46" fmla="*/ 0 w 110"/>
                <a:gd name="T47" fmla="*/ 33 h 107"/>
                <a:gd name="T48" fmla="*/ 0 w 110"/>
                <a:gd name="T49" fmla="*/ 37 h 107"/>
                <a:gd name="T50" fmla="*/ 0 w 110"/>
                <a:gd name="T51" fmla="*/ 41 h 107"/>
                <a:gd name="T52" fmla="*/ 2 w 110"/>
                <a:gd name="T53" fmla="*/ 46 h 107"/>
                <a:gd name="T54" fmla="*/ 3 w 110"/>
                <a:gd name="T55" fmla="*/ 50 h 107"/>
                <a:gd name="T56" fmla="*/ 5 w 110"/>
                <a:gd name="T57" fmla="*/ 54 h 107"/>
                <a:gd name="T58" fmla="*/ 8 w 110"/>
                <a:gd name="T59" fmla="*/ 59 h 107"/>
                <a:gd name="T60" fmla="*/ 11 w 110"/>
                <a:gd name="T61" fmla="*/ 61 h 107"/>
                <a:gd name="T62" fmla="*/ 15 w 110"/>
                <a:gd name="T63" fmla="*/ 64 h 107"/>
                <a:gd name="T64" fmla="*/ 18 w 110"/>
                <a:gd name="T65" fmla="*/ 67 h 107"/>
                <a:gd name="T66" fmla="*/ 24 w 110"/>
                <a:gd name="T67" fmla="*/ 68 h 107"/>
                <a:gd name="T68" fmla="*/ 27 w 110"/>
                <a:gd name="T69" fmla="*/ 70 h 107"/>
                <a:gd name="T70" fmla="*/ 32 w 110"/>
                <a:gd name="T71" fmla="*/ 70 h 107"/>
                <a:gd name="T72" fmla="*/ 37 w 110"/>
                <a:gd name="T73" fmla="*/ 70 h 107"/>
                <a:gd name="T74" fmla="*/ 41 w 110"/>
                <a:gd name="T75" fmla="*/ 70 h 107"/>
                <a:gd name="T76" fmla="*/ 46 w 110"/>
                <a:gd name="T77" fmla="*/ 68 h 107"/>
                <a:gd name="T78" fmla="*/ 50 w 110"/>
                <a:gd name="T79" fmla="*/ 67 h 107"/>
                <a:gd name="T80" fmla="*/ 54 w 110"/>
                <a:gd name="T81" fmla="*/ 64 h 107"/>
                <a:gd name="T82" fmla="*/ 58 w 110"/>
                <a:gd name="T83" fmla="*/ 61 h 107"/>
                <a:gd name="T84" fmla="*/ 61 w 110"/>
                <a:gd name="T85" fmla="*/ 59 h 107"/>
                <a:gd name="T86" fmla="*/ 64 w 110"/>
                <a:gd name="T87" fmla="*/ 54 h 107"/>
                <a:gd name="T88" fmla="*/ 66 w 110"/>
                <a:gd name="T89" fmla="*/ 50 h 107"/>
                <a:gd name="T90" fmla="*/ 68 w 110"/>
                <a:gd name="T91" fmla="*/ 46 h 107"/>
                <a:gd name="T92" fmla="*/ 69 w 110"/>
                <a:gd name="T93" fmla="*/ 41 h 107"/>
                <a:gd name="T94" fmla="*/ 69 w 110"/>
                <a:gd name="T95" fmla="*/ 37 h 107"/>
                <a:gd name="T96" fmla="*/ 70 w 110"/>
                <a:gd name="T97" fmla="*/ 35 h 1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07"/>
                <a:gd name="T149" fmla="*/ 110 w 110"/>
                <a:gd name="T150" fmla="*/ 107 h 10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07">
                  <a:moveTo>
                    <a:pt x="109" y="53"/>
                  </a:moveTo>
                  <a:lnTo>
                    <a:pt x="108" y="50"/>
                  </a:lnTo>
                  <a:lnTo>
                    <a:pt x="108" y="46"/>
                  </a:lnTo>
                  <a:lnTo>
                    <a:pt x="107" y="42"/>
                  </a:lnTo>
                  <a:lnTo>
                    <a:pt x="106" y="38"/>
                  </a:lnTo>
                  <a:lnTo>
                    <a:pt x="106" y="36"/>
                  </a:lnTo>
                  <a:lnTo>
                    <a:pt x="104" y="32"/>
                  </a:lnTo>
                  <a:lnTo>
                    <a:pt x="102" y="29"/>
                  </a:lnTo>
                  <a:lnTo>
                    <a:pt x="101" y="26"/>
                  </a:lnTo>
                  <a:lnTo>
                    <a:pt x="100" y="23"/>
                  </a:lnTo>
                  <a:lnTo>
                    <a:pt x="97" y="20"/>
                  </a:lnTo>
                  <a:lnTo>
                    <a:pt x="95" y="17"/>
                  </a:lnTo>
                  <a:lnTo>
                    <a:pt x="93" y="15"/>
                  </a:lnTo>
                  <a:lnTo>
                    <a:pt x="90" y="12"/>
                  </a:lnTo>
                  <a:lnTo>
                    <a:pt x="87" y="10"/>
                  </a:lnTo>
                  <a:lnTo>
                    <a:pt x="84" y="8"/>
                  </a:lnTo>
                  <a:lnTo>
                    <a:pt x="80" y="7"/>
                  </a:lnTo>
                  <a:lnTo>
                    <a:pt x="79" y="4"/>
                  </a:lnTo>
                  <a:lnTo>
                    <a:pt x="75" y="3"/>
                  </a:lnTo>
                  <a:lnTo>
                    <a:pt x="71" y="2"/>
                  </a:lnTo>
                  <a:lnTo>
                    <a:pt x="68" y="0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7" y="2"/>
                  </a:lnTo>
                  <a:lnTo>
                    <a:pt x="33" y="3"/>
                  </a:lnTo>
                  <a:lnTo>
                    <a:pt x="29" y="4"/>
                  </a:lnTo>
                  <a:lnTo>
                    <a:pt x="26" y="7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2"/>
                  </a:lnTo>
                  <a:lnTo>
                    <a:pt x="16" y="15"/>
                  </a:lnTo>
                  <a:lnTo>
                    <a:pt x="13" y="17"/>
                  </a:lnTo>
                  <a:lnTo>
                    <a:pt x="11" y="20"/>
                  </a:lnTo>
                  <a:lnTo>
                    <a:pt x="8" y="23"/>
                  </a:lnTo>
                  <a:lnTo>
                    <a:pt x="7" y="26"/>
                  </a:lnTo>
                  <a:lnTo>
                    <a:pt x="5" y="29"/>
                  </a:lnTo>
                  <a:lnTo>
                    <a:pt x="4" y="32"/>
                  </a:lnTo>
                  <a:lnTo>
                    <a:pt x="3" y="36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2" y="67"/>
                  </a:lnTo>
                  <a:lnTo>
                    <a:pt x="3" y="70"/>
                  </a:lnTo>
                  <a:lnTo>
                    <a:pt x="4" y="73"/>
                  </a:lnTo>
                  <a:lnTo>
                    <a:pt x="5" y="76"/>
                  </a:lnTo>
                  <a:lnTo>
                    <a:pt x="7" y="80"/>
                  </a:lnTo>
                  <a:lnTo>
                    <a:pt x="8" y="82"/>
                  </a:lnTo>
                  <a:lnTo>
                    <a:pt x="11" y="85"/>
                  </a:lnTo>
                  <a:lnTo>
                    <a:pt x="13" y="89"/>
                  </a:lnTo>
                  <a:lnTo>
                    <a:pt x="16" y="90"/>
                  </a:lnTo>
                  <a:lnTo>
                    <a:pt x="18" y="92"/>
                  </a:lnTo>
                  <a:lnTo>
                    <a:pt x="21" y="95"/>
                  </a:lnTo>
                  <a:lnTo>
                    <a:pt x="24" y="97"/>
                  </a:lnTo>
                  <a:lnTo>
                    <a:pt x="26" y="99"/>
                  </a:lnTo>
                  <a:lnTo>
                    <a:pt x="29" y="101"/>
                  </a:lnTo>
                  <a:lnTo>
                    <a:pt x="33" y="102"/>
                  </a:lnTo>
                  <a:lnTo>
                    <a:pt x="37" y="103"/>
                  </a:lnTo>
                  <a:lnTo>
                    <a:pt x="40" y="105"/>
                  </a:lnTo>
                  <a:lnTo>
                    <a:pt x="43" y="106"/>
                  </a:lnTo>
                  <a:lnTo>
                    <a:pt x="47" y="106"/>
                  </a:lnTo>
                  <a:lnTo>
                    <a:pt x="50" y="106"/>
                  </a:lnTo>
                  <a:lnTo>
                    <a:pt x="54" y="106"/>
                  </a:lnTo>
                  <a:lnTo>
                    <a:pt x="58" y="106"/>
                  </a:lnTo>
                  <a:lnTo>
                    <a:pt x="61" y="106"/>
                  </a:lnTo>
                  <a:lnTo>
                    <a:pt x="64" y="106"/>
                  </a:lnTo>
                  <a:lnTo>
                    <a:pt x="68" y="105"/>
                  </a:lnTo>
                  <a:lnTo>
                    <a:pt x="71" y="103"/>
                  </a:lnTo>
                  <a:lnTo>
                    <a:pt x="75" y="102"/>
                  </a:lnTo>
                  <a:lnTo>
                    <a:pt x="79" y="101"/>
                  </a:lnTo>
                  <a:lnTo>
                    <a:pt x="80" y="99"/>
                  </a:lnTo>
                  <a:lnTo>
                    <a:pt x="84" y="97"/>
                  </a:lnTo>
                  <a:lnTo>
                    <a:pt x="87" y="95"/>
                  </a:lnTo>
                  <a:lnTo>
                    <a:pt x="90" y="92"/>
                  </a:lnTo>
                  <a:lnTo>
                    <a:pt x="93" y="90"/>
                  </a:lnTo>
                  <a:lnTo>
                    <a:pt x="95" y="89"/>
                  </a:lnTo>
                  <a:lnTo>
                    <a:pt x="97" y="85"/>
                  </a:lnTo>
                  <a:lnTo>
                    <a:pt x="100" y="82"/>
                  </a:lnTo>
                  <a:lnTo>
                    <a:pt x="101" y="80"/>
                  </a:lnTo>
                  <a:lnTo>
                    <a:pt x="102" y="76"/>
                  </a:lnTo>
                  <a:lnTo>
                    <a:pt x="104" y="73"/>
                  </a:lnTo>
                  <a:lnTo>
                    <a:pt x="106" y="70"/>
                  </a:lnTo>
                  <a:lnTo>
                    <a:pt x="106" y="67"/>
                  </a:lnTo>
                  <a:lnTo>
                    <a:pt x="107" y="63"/>
                  </a:lnTo>
                  <a:lnTo>
                    <a:pt x="108" y="59"/>
                  </a:lnTo>
                  <a:lnTo>
                    <a:pt x="108" y="56"/>
                  </a:lnTo>
                  <a:lnTo>
                    <a:pt x="108" y="53"/>
                  </a:lnTo>
                  <a:lnTo>
                    <a:pt x="109" y="53"/>
                  </a:lnTo>
                </a:path>
              </a:pathLst>
            </a:custGeom>
            <a:solidFill>
              <a:srgbClr val="8D8D8D"/>
            </a:solidFill>
            <a:ln w="12700" cap="rnd" cmpd="sng">
              <a:solidFill>
                <a:srgbClr val="8D8D8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8" name="Freeform 150"/>
            <p:cNvSpPr>
              <a:spLocks/>
            </p:cNvSpPr>
            <p:nvPr/>
          </p:nvSpPr>
          <p:spPr bwMode="auto">
            <a:xfrm>
              <a:off x="1813" y="2001"/>
              <a:ext cx="82" cy="83"/>
            </a:xfrm>
            <a:custGeom>
              <a:avLst/>
              <a:gdLst>
                <a:gd name="T0" fmla="*/ 64 w 103"/>
                <a:gd name="T1" fmla="*/ 32 h 102"/>
                <a:gd name="T2" fmla="*/ 64 w 103"/>
                <a:gd name="T3" fmla="*/ 28 h 102"/>
                <a:gd name="T4" fmla="*/ 63 w 103"/>
                <a:gd name="T5" fmla="*/ 23 h 102"/>
                <a:gd name="T6" fmla="*/ 61 w 103"/>
                <a:gd name="T7" fmla="*/ 19 h 102"/>
                <a:gd name="T8" fmla="*/ 60 w 103"/>
                <a:gd name="T9" fmla="*/ 15 h 102"/>
                <a:gd name="T10" fmla="*/ 57 w 103"/>
                <a:gd name="T11" fmla="*/ 12 h 102"/>
                <a:gd name="T12" fmla="*/ 54 w 103"/>
                <a:gd name="T13" fmla="*/ 8 h 102"/>
                <a:gd name="T14" fmla="*/ 50 w 103"/>
                <a:gd name="T15" fmla="*/ 6 h 102"/>
                <a:gd name="T16" fmla="*/ 47 w 103"/>
                <a:gd name="T17" fmla="*/ 3 h 102"/>
                <a:gd name="T18" fmla="*/ 42 w 103"/>
                <a:gd name="T19" fmla="*/ 2 h 102"/>
                <a:gd name="T20" fmla="*/ 39 w 103"/>
                <a:gd name="T21" fmla="*/ 1 h 102"/>
                <a:gd name="T22" fmla="*/ 34 w 103"/>
                <a:gd name="T23" fmla="*/ 0 h 102"/>
                <a:gd name="T24" fmla="*/ 29 w 103"/>
                <a:gd name="T25" fmla="*/ 0 h 102"/>
                <a:gd name="T26" fmla="*/ 25 w 103"/>
                <a:gd name="T27" fmla="*/ 1 h 102"/>
                <a:gd name="T28" fmla="*/ 22 w 103"/>
                <a:gd name="T29" fmla="*/ 2 h 102"/>
                <a:gd name="T30" fmla="*/ 17 w 103"/>
                <a:gd name="T31" fmla="*/ 3 h 102"/>
                <a:gd name="T32" fmla="*/ 14 w 103"/>
                <a:gd name="T33" fmla="*/ 6 h 102"/>
                <a:gd name="T34" fmla="*/ 10 w 103"/>
                <a:gd name="T35" fmla="*/ 8 h 102"/>
                <a:gd name="T36" fmla="*/ 8 w 103"/>
                <a:gd name="T37" fmla="*/ 12 h 102"/>
                <a:gd name="T38" fmla="*/ 5 w 103"/>
                <a:gd name="T39" fmla="*/ 15 h 102"/>
                <a:gd name="T40" fmla="*/ 2 w 103"/>
                <a:gd name="T41" fmla="*/ 19 h 102"/>
                <a:gd name="T42" fmla="*/ 2 w 103"/>
                <a:gd name="T43" fmla="*/ 23 h 102"/>
                <a:gd name="T44" fmla="*/ 0 w 103"/>
                <a:gd name="T45" fmla="*/ 28 h 102"/>
                <a:gd name="T46" fmla="*/ 0 w 103"/>
                <a:gd name="T47" fmla="*/ 32 h 102"/>
                <a:gd name="T48" fmla="*/ 0 w 103"/>
                <a:gd name="T49" fmla="*/ 36 h 102"/>
                <a:gd name="T50" fmla="*/ 0 w 103"/>
                <a:gd name="T51" fmla="*/ 41 h 102"/>
                <a:gd name="T52" fmla="*/ 2 w 103"/>
                <a:gd name="T53" fmla="*/ 45 h 102"/>
                <a:gd name="T54" fmla="*/ 2 w 103"/>
                <a:gd name="T55" fmla="*/ 48 h 102"/>
                <a:gd name="T56" fmla="*/ 5 w 103"/>
                <a:gd name="T57" fmla="*/ 53 h 102"/>
                <a:gd name="T58" fmla="*/ 8 w 103"/>
                <a:gd name="T59" fmla="*/ 55 h 102"/>
                <a:gd name="T60" fmla="*/ 10 w 103"/>
                <a:gd name="T61" fmla="*/ 59 h 102"/>
                <a:gd name="T62" fmla="*/ 14 w 103"/>
                <a:gd name="T63" fmla="*/ 62 h 102"/>
                <a:gd name="T64" fmla="*/ 17 w 103"/>
                <a:gd name="T65" fmla="*/ 64 h 102"/>
                <a:gd name="T66" fmla="*/ 22 w 103"/>
                <a:gd name="T67" fmla="*/ 66 h 102"/>
                <a:gd name="T68" fmla="*/ 25 w 103"/>
                <a:gd name="T69" fmla="*/ 67 h 102"/>
                <a:gd name="T70" fmla="*/ 29 w 103"/>
                <a:gd name="T71" fmla="*/ 67 h 102"/>
                <a:gd name="T72" fmla="*/ 34 w 103"/>
                <a:gd name="T73" fmla="*/ 67 h 102"/>
                <a:gd name="T74" fmla="*/ 39 w 103"/>
                <a:gd name="T75" fmla="*/ 67 h 102"/>
                <a:gd name="T76" fmla="*/ 42 w 103"/>
                <a:gd name="T77" fmla="*/ 66 h 102"/>
                <a:gd name="T78" fmla="*/ 47 w 103"/>
                <a:gd name="T79" fmla="*/ 64 h 102"/>
                <a:gd name="T80" fmla="*/ 50 w 103"/>
                <a:gd name="T81" fmla="*/ 62 h 102"/>
                <a:gd name="T82" fmla="*/ 54 w 103"/>
                <a:gd name="T83" fmla="*/ 59 h 102"/>
                <a:gd name="T84" fmla="*/ 57 w 103"/>
                <a:gd name="T85" fmla="*/ 55 h 102"/>
                <a:gd name="T86" fmla="*/ 60 w 103"/>
                <a:gd name="T87" fmla="*/ 53 h 102"/>
                <a:gd name="T88" fmla="*/ 61 w 103"/>
                <a:gd name="T89" fmla="*/ 48 h 102"/>
                <a:gd name="T90" fmla="*/ 63 w 103"/>
                <a:gd name="T91" fmla="*/ 45 h 102"/>
                <a:gd name="T92" fmla="*/ 64 w 103"/>
                <a:gd name="T93" fmla="*/ 41 h 102"/>
                <a:gd name="T94" fmla="*/ 64 w 103"/>
                <a:gd name="T95" fmla="*/ 36 h 1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3"/>
                <a:gd name="T145" fmla="*/ 0 h 102"/>
                <a:gd name="T146" fmla="*/ 103 w 103"/>
                <a:gd name="T147" fmla="*/ 102 h 1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3" h="102">
                  <a:moveTo>
                    <a:pt x="102" y="51"/>
                  </a:moveTo>
                  <a:lnTo>
                    <a:pt x="102" y="48"/>
                  </a:lnTo>
                  <a:lnTo>
                    <a:pt x="101" y="45"/>
                  </a:lnTo>
                  <a:lnTo>
                    <a:pt x="101" y="42"/>
                  </a:lnTo>
                  <a:lnTo>
                    <a:pt x="100" y="37"/>
                  </a:lnTo>
                  <a:lnTo>
                    <a:pt x="99" y="35"/>
                  </a:lnTo>
                  <a:lnTo>
                    <a:pt x="98" y="32"/>
                  </a:lnTo>
                  <a:lnTo>
                    <a:pt x="97" y="28"/>
                  </a:lnTo>
                  <a:lnTo>
                    <a:pt x="95" y="25"/>
                  </a:lnTo>
                  <a:lnTo>
                    <a:pt x="94" y="23"/>
                  </a:lnTo>
                  <a:lnTo>
                    <a:pt x="91" y="20"/>
                  </a:lnTo>
                  <a:lnTo>
                    <a:pt x="89" y="18"/>
                  </a:lnTo>
                  <a:lnTo>
                    <a:pt x="87" y="15"/>
                  </a:lnTo>
                  <a:lnTo>
                    <a:pt x="85" y="12"/>
                  </a:lnTo>
                  <a:lnTo>
                    <a:pt x="82" y="11"/>
                  </a:lnTo>
                  <a:lnTo>
                    <a:pt x="79" y="9"/>
                  </a:lnTo>
                  <a:lnTo>
                    <a:pt x="77" y="8"/>
                  </a:lnTo>
                  <a:lnTo>
                    <a:pt x="74" y="5"/>
                  </a:lnTo>
                  <a:lnTo>
                    <a:pt x="70" y="4"/>
                  </a:lnTo>
                  <a:lnTo>
                    <a:pt x="67" y="3"/>
                  </a:lnTo>
                  <a:lnTo>
                    <a:pt x="64" y="2"/>
                  </a:lnTo>
                  <a:lnTo>
                    <a:pt x="61" y="1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7" y="2"/>
                  </a:lnTo>
                  <a:lnTo>
                    <a:pt x="35" y="3"/>
                  </a:lnTo>
                  <a:lnTo>
                    <a:pt x="31" y="4"/>
                  </a:lnTo>
                  <a:lnTo>
                    <a:pt x="27" y="5"/>
                  </a:lnTo>
                  <a:lnTo>
                    <a:pt x="24" y="8"/>
                  </a:lnTo>
                  <a:lnTo>
                    <a:pt x="22" y="9"/>
                  </a:lnTo>
                  <a:lnTo>
                    <a:pt x="19" y="11"/>
                  </a:lnTo>
                  <a:lnTo>
                    <a:pt x="16" y="12"/>
                  </a:lnTo>
                  <a:lnTo>
                    <a:pt x="14" y="15"/>
                  </a:lnTo>
                  <a:lnTo>
                    <a:pt x="12" y="18"/>
                  </a:lnTo>
                  <a:lnTo>
                    <a:pt x="9" y="20"/>
                  </a:lnTo>
                  <a:lnTo>
                    <a:pt x="8" y="23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3" y="32"/>
                  </a:lnTo>
                  <a:lnTo>
                    <a:pt x="2" y="35"/>
                  </a:lnTo>
                  <a:lnTo>
                    <a:pt x="1" y="37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4"/>
                  </a:lnTo>
                  <a:lnTo>
                    <a:pt x="2" y="67"/>
                  </a:lnTo>
                  <a:lnTo>
                    <a:pt x="3" y="71"/>
                  </a:lnTo>
                  <a:lnTo>
                    <a:pt x="4" y="73"/>
                  </a:lnTo>
                  <a:lnTo>
                    <a:pt x="6" y="76"/>
                  </a:lnTo>
                  <a:lnTo>
                    <a:pt x="8" y="80"/>
                  </a:lnTo>
                  <a:lnTo>
                    <a:pt x="9" y="81"/>
                  </a:lnTo>
                  <a:lnTo>
                    <a:pt x="12" y="84"/>
                  </a:lnTo>
                  <a:lnTo>
                    <a:pt x="14" y="87"/>
                  </a:lnTo>
                  <a:lnTo>
                    <a:pt x="16" y="89"/>
                  </a:lnTo>
                  <a:lnTo>
                    <a:pt x="19" y="91"/>
                  </a:lnTo>
                  <a:lnTo>
                    <a:pt x="22" y="93"/>
                  </a:lnTo>
                  <a:lnTo>
                    <a:pt x="24" y="95"/>
                  </a:lnTo>
                  <a:lnTo>
                    <a:pt x="27" y="97"/>
                  </a:lnTo>
                  <a:lnTo>
                    <a:pt x="31" y="98"/>
                  </a:lnTo>
                  <a:lnTo>
                    <a:pt x="35" y="99"/>
                  </a:lnTo>
                  <a:lnTo>
                    <a:pt x="37" y="100"/>
                  </a:lnTo>
                  <a:lnTo>
                    <a:pt x="40" y="101"/>
                  </a:lnTo>
                  <a:lnTo>
                    <a:pt x="44" y="101"/>
                  </a:lnTo>
                  <a:lnTo>
                    <a:pt x="47" y="101"/>
                  </a:lnTo>
                  <a:lnTo>
                    <a:pt x="51" y="101"/>
                  </a:lnTo>
                  <a:lnTo>
                    <a:pt x="54" y="101"/>
                  </a:lnTo>
                  <a:lnTo>
                    <a:pt x="56" y="101"/>
                  </a:lnTo>
                  <a:lnTo>
                    <a:pt x="61" y="101"/>
                  </a:lnTo>
                  <a:lnTo>
                    <a:pt x="64" y="100"/>
                  </a:lnTo>
                  <a:lnTo>
                    <a:pt x="67" y="99"/>
                  </a:lnTo>
                  <a:lnTo>
                    <a:pt x="70" y="98"/>
                  </a:lnTo>
                  <a:lnTo>
                    <a:pt x="74" y="97"/>
                  </a:lnTo>
                  <a:lnTo>
                    <a:pt x="77" y="95"/>
                  </a:lnTo>
                  <a:lnTo>
                    <a:pt x="79" y="93"/>
                  </a:lnTo>
                  <a:lnTo>
                    <a:pt x="82" y="91"/>
                  </a:lnTo>
                  <a:lnTo>
                    <a:pt x="85" y="89"/>
                  </a:lnTo>
                  <a:lnTo>
                    <a:pt x="87" y="87"/>
                  </a:lnTo>
                  <a:lnTo>
                    <a:pt x="89" y="84"/>
                  </a:lnTo>
                  <a:lnTo>
                    <a:pt x="91" y="81"/>
                  </a:lnTo>
                  <a:lnTo>
                    <a:pt x="94" y="80"/>
                  </a:lnTo>
                  <a:lnTo>
                    <a:pt x="95" y="76"/>
                  </a:lnTo>
                  <a:lnTo>
                    <a:pt x="97" y="73"/>
                  </a:lnTo>
                  <a:lnTo>
                    <a:pt x="98" y="71"/>
                  </a:lnTo>
                  <a:lnTo>
                    <a:pt x="99" y="67"/>
                  </a:lnTo>
                  <a:lnTo>
                    <a:pt x="100" y="64"/>
                  </a:lnTo>
                  <a:lnTo>
                    <a:pt x="101" y="61"/>
                  </a:lnTo>
                  <a:lnTo>
                    <a:pt x="101" y="58"/>
                  </a:lnTo>
                  <a:lnTo>
                    <a:pt x="102" y="54"/>
                  </a:lnTo>
                  <a:lnTo>
                    <a:pt x="102" y="51"/>
                  </a:lnTo>
                </a:path>
              </a:pathLst>
            </a:custGeom>
            <a:solidFill>
              <a:srgbClr val="919191"/>
            </a:solidFill>
            <a:ln w="12700" cap="rnd" cmpd="sng">
              <a:solidFill>
                <a:srgbClr val="919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79" name="Freeform 151"/>
            <p:cNvSpPr>
              <a:spLocks/>
            </p:cNvSpPr>
            <p:nvPr/>
          </p:nvSpPr>
          <p:spPr bwMode="auto">
            <a:xfrm>
              <a:off x="1814" y="2003"/>
              <a:ext cx="78" cy="78"/>
            </a:xfrm>
            <a:custGeom>
              <a:avLst/>
              <a:gdLst>
                <a:gd name="T0" fmla="*/ 60 w 98"/>
                <a:gd name="T1" fmla="*/ 29 h 97"/>
                <a:gd name="T2" fmla="*/ 60 w 98"/>
                <a:gd name="T3" fmla="*/ 25 h 97"/>
                <a:gd name="T4" fmla="*/ 60 w 98"/>
                <a:gd name="T5" fmla="*/ 22 h 97"/>
                <a:gd name="T6" fmla="*/ 57 w 98"/>
                <a:gd name="T7" fmla="*/ 18 h 97"/>
                <a:gd name="T8" fmla="*/ 56 w 98"/>
                <a:gd name="T9" fmla="*/ 14 h 97"/>
                <a:gd name="T10" fmla="*/ 54 w 98"/>
                <a:gd name="T11" fmla="*/ 10 h 97"/>
                <a:gd name="T12" fmla="*/ 51 w 98"/>
                <a:gd name="T13" fmla="*/ 8 h 97"/>
                <a:gd name="T14" fmla="*/ 48 w 98"/>
                <a:gd name="T15" fmla="*/ 5 h 97"/>
                <a:gd name="T16" fmla="*/ 44 w 98"/>
                <a:gd name="T17" fmla="*/ 4 h 97"/>
                <a:gd name="T18" fmla="*/ 41 w 98"/>
                <a:gd name="T19" fmla="*/ 2 h 97"/>
                <a:gd name="T20" fmla="*/ 36 w 98"/>
                <a:gd name="T21" fmla="*/ 1 h 97"/>
                <a:gd name="T22" fmla="*/ 33 w 98"/>
                <a:gd name="T23" fmla="*/ 0 h 97"/>
                <a:gd name="T24" fmla="*/ 28 w 98"/>
                <a:gd name="T25" fmla="*/ 0 h 97"/>
                <a:gd name="T26" fmla="*/ 24 w 98"/>
                <a:gd name="T27" fmla="*/ 1 h 97"/>
                <a:gd name="T28" fmla="*/ 20 w 98"/>
                <a:gd name="T29" fmla="*/ 2 h 97"/>
                <a:gd name="T30" fmla="*/ 16 w 98"/>
                <a:gd name="T31" fmla="*/ 4 h 97"/>
                <a:gd name="T32" fmla="*/ 14 w 98"/>
                <a:gd name="T33" fmla="*/ 5 h 97"/>
                <a:gd name="T34" fmla="*/ 10 w 98"/>
                <a:gd name="T35" fmla="*/ 8 h 97"/>
                <a:gd name="T36" fmla="*/ 7 w 98"/>
                <a:gd name="T37" fmla="*/ 10 h 97"/>
                <a:gd name="T38" fmla="*/ 5 w 98"/>
                <a:gd name="T39" fmla="*/ 14 h 97"/>
                <a:gd name="T40" fmla="*/ 2 w 98"/>
                <a:gd name="T41" fmla="*/ 18 h 97"/>
                <a:gd name="T42" fmla="*/ 2 w 98"/>
                <a:gd name="T43" fmla="*/ 22 h 97"/>
                <a:gd name="T44" fmla="*/ 0 w 98"/>
                <a:gd name="T45" fmla="*/ 25 h 97"/>
                <a:gd name="T46" fmla="*/ 0 w 98"/>
                <a:gd name="T47" fmla="*/ 29 h 97"/>
                <a:gd name="T48" fmla="*/ 0 w 98"/>
                <a:gd name="T49" fmla="*/ 34 h 97"/>
                <a:gd name="T50" fmla="*/ 0 w 98"/>
                <a:gd name="T51" fmla="*/ 37 h 97"/>
                <a:gd name="T52" fmla="*/ 2 w 98"/>
                <a:gd name="T53" fmla="*/ 41 h 97"/>
                <a:gd name="T54" fmla="*/ 2 w 98"/>
                <a:gd name="T55" fmla="*/ 45 h 97"/>
                <a:gd name="T56" fmla="*/ 5 w 98"/>
                <a:gd name="T57" fmla="*/ 48 h 97"/>
                <a:gd name="T58" fmla="*/ 7 w 98"/>
                <a:gd name="T59" fmla="*/ 51 h 97"/>
                <a:gd name="T60" fmla="*/ 10 w 98"/>
                <a:gd name="T61" fmla="*/ 55 h 97"/>
                <a:gd name="T62" fmla="*/ 14 w 98"/>
                <a:gd name="T63" fmla="*/ 57 h 97"/>
                <a:gd name="T64" fmla="*/ 16 w 98"/>
                <a:gd name="T65" fmla="*/ 59 h 97"/>
                <a:gd name="T66" fmla="*/ 20 w 98"/>
                <a:gd name="T67" fmla="*/ 61 h 97"/>
                <a:gd name="T68" fmla="*/ 24 w 98"/>
                <a:gd name="T69" fmla="*/ 61 h 97"/>
                <a:gd name="T70" fmla="*/ 28 w 98"/>
                <a:gd name="T71" fmla="*/ 62 h 97"/>
                <a:gd name="T72" fmla="*/ 33 w 98"/>
                <a:gd name="T73" fmla="*/ 62 h 97"/>
                <a:gd name="T74" fmla="*/ 36 w 98"/>
                <a:gd name="T75" fmla="*/ 61 h 97"/>
                <a:gd name="T76" fmla="*/ 41 w 98"/>
                <a:gd name="T77" fmla="*/ 61 h 97"/>
                <a:gd name="T78" fmla="*/ 44 w 98"/>
                <a:gd name="T79" fmla="*/ 59 h 97"/>
                <a:gd name="T80" fmla="*/ 48 w 98"/>
                <a:gd name="T81" fmla="*/ 57 h 97"/>
                <a:gd name="T82" fmla="*/ 51 w 98"/>
                <a:gd name="T83" fmla="*/ 55 h 97"/>
                <a:gd name="T84" fmla="*/ 54 w 98"/>
                <a:gd name="T85" fmla="*/ 51 h 97"/>
                <a:gd name="T86" fmla="*/ 56 w 98"/>
                <a:gd name="T87" fmla="*/ 48 h 97"/>
                <a:gd name="T88" fmla="*/ 57 w 98"/>
                <a:gd name="T89" fmla="*/ 45 h 97"/>
                <a:gd name="T90" fmla="*/ 60 w 98"/>
                <a:gd name="T91" fmla="*/ 41 h 97"/>
                <a:gd name="T92" fmla="*/ 60 w 98"/>
                <a:gd name="T93" fmla="*/ 37 h 97"/>
                <a:gd name="T94" fmla="*/ 60 w 98"/>
                <a:gd name="T95" fmla="*/ 34 h 97"/>
                <a:gd name="T96" fmla="*/ 61 w 98"/>
                <a:gd name="T97" fmla="*/ 31 h 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"/>
                <a:gd name="T148" fmla="*/ 0 h 97"/>
                <a:gd name="T149" fmla="*/ 98 w 98"/>
                <a:gd name="T150" fmla="*/ 97 h 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" h="97">
                  <a:moveTo>
                    <a:pt x="97" y="48"/>
                  </a:moveTo>
                  <a:lnTo>
                    <a:pt x="96" y="45"/>
                  </a:lnTo>
                  <a:lnTo>
                    <a:pt x="96" y="42"/>
                  </a:lnTo>
                  <a:lnTo>
                    <a:pt x="95" y="39"/>
                  </a:lnTo>
                  <a:lnTo>
                    <a:pt x="94" y="35"/>
                  </a:lnTo>
                  <a:lnTo>
                    <a:pt x="94" y="33"/>
                  </a:lnTo>
                  <a:lnTo>
                    <a:pt x="93" y="30"/>
                  </a:lnTo>
                  <a:lnTo>
                    <a:pt x="91" y="27"/>
                  </a:lnTo>
                  <a:lnTo>
                    <a:pt x="90" y="24"/>
                  </a:lnTo>
                  <a:lnTo>
                    <a:pt x="88" y="22"/>
                  </a:lnTo>
                  <a:lnTo>
                    <a:pt x="86" y="18"/>
                  </a:lnTo>
                  <a:lnTo>
                    <a:pt x="85" y="16"/>
                  </a:lnTo>
                  <a:lnTo>
                    <a:pt x="82" y="15"/>
                  </a:lnTo>
                  <a:lnTo>
                    <a:pt x="80" y="12"/>
                  </a:lnTo>
                  <a:lnTo>
                    <a:pt x="77" y="10"/>
                  </a:lnTo>
                  <a:lnTo>
                    <a:pt x="75" y="8"/>
                  </a:lnTo>
                  <a:lnTo>
                    <a:pt x="72" y="7"/>
                  </a:lnTo>
                  <a:lnTo>
                    <a:pt x="69" y="6"/>
                  </a:lnTo>
                  <a:lnTo>
                    <a:pt x="66" y="4"/>
                  </a:lnTo>
                  <a:lnTo>
                    <a:pt x="64" y="3"/>
                  </a:lnTo>
                  <a:lnTo>
                    <a:pt x="60" y="2"/>
                  </a:lnTo>
                  <a:lnTo>
                    <a:pt x="56" y="1"/>
                  </a:lnTo>
                  <a:lnTo>
                    <a:pt x="54" y="1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2" y="3"/>
                  </a:lnTo>
                  <a:lnTo>
                    <a:pt x="29" y="4"/>
                  </a:lnTo>
                  <a:lnTo>
                    <a:pt x="25" y="6"/>
                  </a:lnTo>
                  <a:lnTo>
                    <a:pt x="23" y="7"/>
                  </a:lnTo>
                  <a:lnTo>
                    <a:pt x="21" y="8"/>
                  </a:lnTo>
                  <a:lnTo>
                    <a:pt x="18" y="10"/>
                  </a:lnTo>
                  <a:lnTo>
                    <a:pt x="15" y="12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7" y="22"/>
                  </a:lnTo>
                  <a:lnTo>
                    <a:pt x="5" y="25"/>
                  </a:lnTo>
                  <a:lnTo>
                    <a:pt x="4" y="27"/>
                  </a:lnTo>
                  <a:lnTo>
                    <a:pt x="2" y="30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61"/>
                  </a:lnTo>
                  <a:lnTo>
                    <a:pt x="2" y="63"/>
                  </a:lnTo>
                  <a:lnTo>
                    <a:pt x="2" y="67"/>
                  </a:lnTo>
                  <a:lnTo>
                    <a:pt x="4" y="70"/>
                  </a:lnTo>
                  <a:lnTo>
                    <a:pt x="5" y="72"/>
                  </a:lnTo>
                  <a:lnTo>
                    <a:pt x="7" y="75"/>
                  </a:lnTo>
                  <a:lnTo>
                    <a:pt x="9" y="78"/>
                  </a:lnTo>
                  <a:lnTo>
                    <a:pt x="11" y="79"/>
                  </a:lnTo>
                  <a:lnTo>
                    <a:pt x="13" y="82"/>
                  </a:lnTo>
                  <a:lnTo>
                    <a:pt x="15" y="84"/>
                  </a:lnTo>
                  <a:lnTo>
                    <a:pt x="18" y="87"/>
                  </a:lnTo>
                  <a:lnTo>
                    <a:pt x="21" y="88"/>
                  </a:lnTo>
                  <a:lnTo>
                    <a:pt x="23" y="90"/>
                  </a:lnTo>
                  <a:lnTo>
                    <a:pt x="25" y="91"/>
                  </a:lnTo>
                  <a:lnTo>
                    <a:pt x="29" y="92"/>
                  </a:lnTo>
                  <a:lnTo>
                    <a:pt x="32" y="94"/>
                  </a:lnTo>
                  <a:lnTo>
                    <a:pt x="34" y="95"/>
                  </a:lnTo>
                  <a:lnTo>
                    <a:pt x="38" y="95"/>
                  </a:lnTo>
                  <a:lnTo>
                    <a:pt x="42" y="96"/>
                  </a:lnTo>
                  <a:lnTo>
                    <a:pt x="44" y="96"/>
                  </a:lnTo>
                  <a:lnTo>
                    <a:pt x="47" y="96"/>
                  </a:lnTo>
                  <a:lnTo>
                    <a:pt x="51" y="96"/>
                  </a:lnTo>
                  <a:lnTo>
                    <a:pt x="54" y="96"/>
                  </a:lnTo>
                  <a:lnTo>
                    <a:pt x="56" y="95"/>
                  </a:lnTo>
                  <a:lnTo>
                    <a:pt x="60" y="95"/>
                  </a:lnTo>
                  <a:lnTo>
                    <a:pt x="64" y="94"/>
                  </a:lnTo>
                  <a:lnTo>
                    <a:pt x="66" y="92"/>
                  </a:lnTo>
                  <a:lnTo>
                    <a:pt x="69" y="91"/>
                  </a:lnTo>
                  <a:lnTo>
                    <a:pt x="72" y="90"/>
                  </a:lnTo>
                  <a:lnTo>
                    <a:pt x="75" y="88"/>
                  </a:lnTo>
                  <a:lnTo>
                    <a:pt x="77" y="87"/>
                  </a:lnTo>
                  <a:lnTo>
                    <a:pt x="80" y="84"/>
                  </a:lnTo>
                  <a:lnTo>
                    <a:pt x="82" y="82"/>
                  </a:lnTo>
                  <a:lnTo>
                    <a:pt x="85" y="79"/>
                  </a:lnTo>
                  <a:lnTo>
                    <a:pt x="86" y="78"/>
                  </a:lnTo>
                  <a:lnTo>
                    <a:pt x="88" y="75"/>
                  </a:lnTo>
                  <a:lnTo>
                    <a:pt x="90" y="72"/>
                  </a:lnTo>
                  <a:lnTo>
                    <a:pt x="91" y="70"/>
                  </a:lnTo>
                  <a:lnTo>
                    <a:pt x="93" y="67"/>
                  </a:lnTo>
                  <a:lnTo>
                    <a:pt x="94" y="63"/>
                  </a:lnTo>
                  <a:lnTo>
                    <a:pt x="94" y="61"/>
                  </a:lnTo>
                  <a:lnTo>
                    <a:pt x="95" y="57"/>
                  </a:lnTo>
                  <a:lnTo>
                    <a:pt x="96" y="54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97" y="48"/>
                  </a:lnTo>
                </a:path>
              </a:pathLst>
            </a:custGeom>
            <a:solidFill>
              <a:srgbClr val="959595"/>
            </a:solidFill>
            <a:ln w="12700" cap="rnd" cmpd="sng">
              <a:solidFill>
                <a:srgbClr val="9595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0" name="Freeform 152"/>
            <p:cNvSpPr>
              <a:spLocks/>
            </p:cNvSpPr>
            <p:nvPr/>
          </p:nvSpPr>
          <p:spPr bwMode="auto">
            <a:xfrm>
              <a:off x="1815" y="2004"/>
              <a:ext cx="73" cy="73"/>
            </a:xfrm>
            <a:custGeom>
              <a:avLst/>
              <a:gdLst>
                <a:gd name="T0" fmla="*/ 57 w 92"/>
                <a:gd name="T1" fmla="*/ 27 h 91"/>
                <a:gd name="T2" fmla="*/ 56 w 92"/>
                <a:gd name="T3" fmla="*/ 24 h 91"/>
                <a:gd name="T4" fmla="*/ 56 w 92"/>
                <a:gd name="T5" fmla="*/ 20 h 91"/>
                <a:gd name="T6" fmla="*/ 54 w 92"/>
                <a:gd name="T7" fmla="*/ 16 h 91"/>
                <a:gd name="T8" fmla="*/ 53 w 92"/>
                <a:gd name="T9" fmla="*/ 14 h 91"/>
                <a:gd name="T10" fmla="*/ 50 w 92"/>
                <a:gd name="T11" fmla="*/ 10 h 91"/>
                <a:gd name="T12" fmla="*/ 48 w 92"/>
                <a:gd name="T13" fmla="*/ 8 h 91"/>
                <a:gd name="T14" fmla="*/ 44 w 92"/>
                <a:gd name="T15" fmla="*/ 5 h 91"/>
                <a:gd name="T16" fmla="*/ 41 w 92"/>
                <a:gd name="T17" fmla="*/ 3 h 91"/>
                <a:gd name="T18" fmla="*/ 38 w 92"/>
                <a:gd name="T19" fmla="*/ 2 h 91"/>
                <a:gd name="T20" fmla="*/ 34 w 92"/>
                <a:gd name="T21" fmla="*/ 1 h 91"/>
                <a:gd name="T22" fmla="*/ 30 w 92"/>
                <a:gd name="T23" fmla="*/ 1 h 91"/>
                <a:gd name="T24" fmla="*/ 26 w 92"/>
                <a:gd name="T25" fmla="*/ 1 h 91"/>
                <a:gd name="T26" fmla="*/ 23 w 92"/>
                <a:gd name="T27" fmla="*/ 1 h 91"/>
                <a:gd name="T28" fmla="*/ 20 w 92"/>
                <a:gd name="T29" fmla="*/ 2 h 91"/>
                <a:gd name="T30" fmla="*/ 15 w 92"/>
                <a:gd name="T31" fmla="*/ 3 h 91"/>
                <a:gd name="T32" fmla="*/ 13 w 92"/>
                <a:gd name="T33" fmla="*/ 5 h 91"/>
                <a:gd name="T34" fmla="*/ 10 w 92"/>
                <a:gd name="T35" fmla="*/ 8 h 91"/>
                <a:gd name="T36" fmla="*/ 7 w 92"/>
                <a:gd name="T37" fmla="*/ 10 h 91"/>
                <a:gd name="T38" fmla="*/ 5 w 92"/>
                <a:gd name="T39" fmla="*/ 14 h 91"/>
                <a:gd name="T40" fmla="*/ 2 w 92"/>
                <a:gd name="T41" fmla="*/ 16 h 91"/>
                <a:gd name="T42" fmla="*/ 2 w 92"/>
                <a:gd name="T43" fmla="*/ 20 h 91"/>
                <a:gd name="T44" fmla="*/ 0 w 92"/>
                <a:gd name="T45" fmla="*/ 24 h 91"/>
                <a:gd name="T46" fmla="*/ 0 w 92"/>
                <a:gd name="T47" fmla="*/ 27 h 91"/>
                <a:gd name="T48" fmla="*/ 0 w 92"/>
                <a:gd name="T49" fmla="*/ 31 h 91"/>
                <a:gd name="T50" fmla="*/ 0 w 92"/>
                <a:gd name="T51" fmla="*/ 34 h 91"/>
                <a:gd name="T52" fmla="*/ 2 w 92"/>
                <a:gd name="T53" fmla="*/ 39 h 91"/>
                <a:gd name="T54" fmla="*/ 2 w 92"/>
                <a:gd name="T55" fmla="*/ 42 h 91"/>
                <a:gd name="T56" fmla="*/ 5 w 92"/>
                <a:gd name="T57" fmla="*/ 45 h 91"/>
                <a:gd name="T58" fmla="*/ 7 w 92"/>
                <a:gd name="T59" fmla="*/ 49 h 91"/>
                <a:gd name="T60" fmla="*/ 10 w 92"/>
                <a:gd name="T61" fmla="*/ 51 h 91"/>
                <a:gd name="T62" fmla="*/ 13 w 92"/>
                <a:gd name="T63" fmla="*/ 54 h 91"/>
                <a:gd name="T64" fmla="*/ 15 w 92"/>
                <a:gd name="T65" fmla="*/ 55 h 91"/>
                <a:gd name="T66" fmla="*/ 20 w 92"/>
                <a:gd name="T67" fmla="*/ 57 h 91"/>
                <a:gd name="T68" fmla="*/ 23 w 92"/>
                <a:gd name="T69" fmla="*/ 57 h 91"/>
                <a:gd name="T70" fmla="*/ 26 w 92"/>
                <a:gd name="T71" fmla="*/ 58 h 91"/>
                <a:gd name="T72" fmla="*/ 30 w 92"/>
                <a:gd name="T73" fmla="*/ 58 h 91"/>
                <a:gd name="T74" fmla="*/ 34 w 92"/>
                <a:gd name="T75" fmla="*/ 57 h 91"/>
                <a:gd name="T76" fmla="*/ 38 w 92"/>
                <a:gd name="T77" fmla="*/ 57 h 91"/>
                <a:gd name="T78" fmla="*/ 41 w 92"/>
                <a:gd name="T79" fmla="*/ 55 h 91"/>
                <a:gd name="T80" fmla="*/ 44 w 92"/>
                <a:gd name="T81" fmla="*/ 54 h 91"/>
                <a:gd name="T82" fmla="*/ 48 w 92"/>
                <a:gd name="T83" fmla="*/ 51 h 91"/>
                <a:gd name="T84" fmla="*/ 50 w 92"/>
                <a:gd name="T85" fmla="*/ 49 h 91"/>
                <a:gd name="T86" fmla="*/ 53 w 92"/>
                <a:gd name="T87" fmla="*/ 45 h 91"/>
                <a:gd name="T88" fmla="*/ 54 w 92"/>
                <a:gd name="T89" fmla="*/ 42 h 91"/>
                <a:gd name="T90" fmla="*/ 56 w 92"/>
                <a:gd name="T91" fmla="*/ 39 h 91"/>
                <a:gd name="T92" fmla="*/ 56 w 92"/>
                <a:gd name="T93" fmla="*/ 34 h 91"/>
                <a:gd name="T94" fmla="*/ 57 w 92"/>
                <a:gd name="T95" fmla="*/ 31 h 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2"/>
                <a:gd name="T145" fmla="*/ 0 h 91"/>
                <a:gd name="T146" fmla="*/ 92 w 92"/>
                <a:gd name="T147" fmla="*/ 91 h 9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2" h="91">
                  <a:moveTo>
                    <a:pt x="91" y="45"/>
                  </a:moveTo>
                  <a:lnTo>
                    <a:pt x="91" y="43"/>
                  </a:lnTo>
                  <a:lnTo>
                    <a:pt x="90" y="40"/>
                  </a:lnTo>
                  <a:lnTo>
                    <a:pt x="90" y="37"/>
                  </a:lnTo>
                  <a:lnTo>
                    <a:pt x="89" y="34"/>
                  </a:lnTo>
                  <a:lnTo>
                    <a:pt x="89" y="31"/>
                  </a:lnTo>
                  <a:lnTo>
                    <a:pt x="87" y="28"/>
                  </a:lnTo>
                  <a:lnTo>
                    <a:pt x="86" y="25"/>
                  </a:lnTo>
                  <a:lnTo>
                    <a:pt x="85" y="23"/>
                  </a:lnTo>
                  <a:lnTo>
                    <a:pt x="84" y="21"/>
                  </a:lnTo>
                  <a:lnTo>
                    <a:pt x="81" y="17"/>
                  </a:lnTo>
                  <a:lnTo>
                    <a:pt x="80" y="15"/>
                  </a:lnTo>
                  <a:lnTo>
                    <a:pt x="77" y="14"/>
                  </a:lnTo>
                  <a:lnTo>
                    <a:pt x="75" y="12"/>
                  </a:lnTo>
                  <a:lnTo>
                    <a:pt x="73" y="9"/>
                  </a:lnTo>
                  <a:lnTo>
                    <a:pt x="71" y="8"/>
                  </a:lnTo>
                  <a:lnTo>
                    <a:pt x="67" y="6"/>
                  </a:lnTo>
                  <a:lnTo>
                    <a:pt x="65" y="5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7" y="2"/>
                  </a:lnTo>
                  <a:lnTo>
                    <a:pt x="54" y="1"/>
                  </a:lnTo>
                  <a:lnTo>
                    <a:pt x="51" y="1"/>
                  </a:lnTo>
                  <a:lnTo>
                    <a:pt x="48" y="1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3" y="2"/>
                  </a:lnTo>
                  <a:lnTo>
                    <a:pt x="31" y="3"/>
                  </a:lnTo>
                  <a:lnTo>
                    <a:pt x="28" y="4"/>
                  </a:lnTo>
                  <a:lnTo>
                    <a:pt x="24" y="5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7" y="9"/>
                  </a:lnTo>
                  <a:lnTo>
                    <a:pt x="15" y="12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7" y="21"/>
                  </a:lnTo>
                  <a:lnTo>
                    <a:pt x="6" y="23"/>
                  </a:lnTo>
                  <a:lnTo>
                    <a:pt x="4" y="25"/>
                  </a:lnTo>
                  <a:lnTo>
                    <a:pt x="3" y="28"/>
                  </a:lnTo>
                  <a:lnTo>
                    <a:pt x="2" y="31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1" y="57"/>
                  </a:lnTo>
                  <a:lnTo>
                    <a:pt x="2" y="60"/>
                  </a:lnTo>
                  <a:lnTo>
                    <a:pt x="3" y="63"/>
                  </a:lnTo>
                  <a:lnTo>
                    <a:pt x="4" y="65"/>
                  </a:lnTo>
                  <a:lnTo>
                    <a:pt x="6" y="69"/>
                  </a:lnTo>
                  <a:lnTo>
                    <a:pt x="7" y="70"/>
                  </a:lnTo>
                  <a:lnTo>
                    <a:pt x="9" y="73"/>
                  </a:lnTo>
                  <a:lnTo>
                    <a:pt x="11" y="76"/>
                  </a:lnTo>
                  <a:lnTo>
                    <a:pt x="12" y="77"/>
                  </a:lnTo>
                  <a:lnTo>
                    <a:pt x="15" y="79"/>
                  </a:lnTo>
                  <a:lnTo>
                    <a:pt x="17" y="81"/>
                  </a:lnTo>
                  <a:lnTo>
                    <a:pt x="20" y="83"/>
                  </a:lnTo>
                  <a:lnTo>
                    <a:pt x="22" y="85"/>
                  </a:lnTo>
                  <a:lnTo>
                    <a:pt x="24" y="86"/>
                  </a:lnTo>
                  <a:lnTo>
                    <a:pt x="28" y="87"/>
                  </a:lnTo>
                  <a:lnTo>
                    <a:pt x="31" y="88"/>
                  </a:lnTo>
                  <a:lnTo>
                    <a:pt x="33" y="89"/>
                  </a:lnTo>
                  <a:lnTo>
                    <a:pt x="36" y="89"/>
                  </a:lnTo>
                  <a:lnTo>
                    <a:pt x="39" y="90"/>
                  </a:lnTo>
                  <a:lnTo>
                    <a:pt x="42" y="90"/>
                  </a:lnTo>
                  <a:lnTo>
                    <a:pt x="45" y="90"/>
                  </a:lnTo>
                  <a:lnTo>
                    <a:pt x="48" y="90"/>
                  </a:lnTo>
                  <a:lnTo>
                    <a:pt x="51" y="90"/>
                  </a:lnTo>
                  <a:lnTo>
                    <a:pt x="54" y="89"/>
                  </a:lnTo>
                  <a:lnTo>
                    <a:pt x="57" y="89"/>
                  </a:lnTo>
                  <a:lnTo>
                    <a:pt x="60" y="88"/>
                  </a:lnTo>
                  <a:lnTo>
                    <a:pt x="63" y="87"/>
                  </a:lnTo>
                  <a:lnTo>
                    <a:pt x="65" y="86"/>
                  </a:lnTo>
                  <a:lnTo>
                    <a:pt x="67" y="85"/>
                  </a:lnTo>
                  <a:lnTo>
                    <a:pt x="71" y="83"/>
                  </a:lnTo>
                  <a:lnTo>
                    <a:pt x="73" y="81"/>
                  </a:lnTo>
                  <a:lnTo>
                    <a:pt x="75" y="79"/>
                  </a:lnTo>
                  <a:lnTo>
                    <a:pt x="77" y="77"/>
                  </a:lnTo>
                  <a:lnTo>
                    <a:pt x="80" y="76"/>
                  </a:lnTo>
                  <a:lnTo>
                    <a:pt x="81" y="73"/>
                  </a:lnTo>
                  <a:lnTo>
                    <a:pt x="84" y="70"/>
                  </a:lnTo>
                  <a:lnTo>
                    <a:pt x="85" y="69"/>
                  </a:lnTo>
                  <a:lnTo>
                    <a:pt x="86" y="65"/>
                  </a:lnTo>
                  <a:lnTo>
                    <a:pt x="87" y="63"/>
                  </a:lnTo>
                  <a:lnTo>
                    <a:pt x="89" y="60"/>
                  </a:lnTo>
                  <a:lnTo>
                    <a:pt x="89" y="57"/>
                  </a:lnTo>
                  <a:lnTo>
                    <a:pt x="90" y="54"/>
                  </a:lnTo>
                  <a:lnTo>
                    <a:pt x="90" y="51"/>
                  </a:lnTo>
                  <a:lnTo>
                    <a:pt x="91" y="48"/>
                  </a:lnTo>
                  <a:lnTo>
                    <a:pt x="91" y="45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1" name="Freeform 153"/>
            <p:cNvSpPr>
              <a:spLocks/>
            </p:cNvSpPr>
            <p:nvPr/>
          </p:nvSpPr>
          <p:spPr bwMode="auto">
            <a:xfrm>
              <a:off x="1815" y="2005"/>
              <a:ext cx="69" cy="70"/>
            </a:xfrm>
            <a:custGeom>
              <a:avLst/>
              <a:gdLst>
                <a:gd name="T0" fmla="*/ 53 w 87"/>
                <a:gd name="T1" fmla="*/ 27 h 86"/>
                <a:gd name="T2" fmla="*/ 53 w 87"/>
                <a:gd name="T3" fmla="*/ 23 h 86"/>
                <a:gd name="T4" fmla="*/ 53 w 87"/>
                <a:gd name="T5" fmla="*/ 20 h 86"/>
                <a:gd name="T6" fmla="*/ 52 w 87"/>
                <a:gd name="T7" fmla="*/ 16 h 86"/>
                <a:gd name="T8" fmla="*/ 50 w 87"/>
                <a:gd name="T9" fmla="*/ 13 h 86"/>
                <a:gd name="T10" fmla="*/ 47 w 87"/>
                <a:gd name="T11" fmla="*/ 10 h 86"/>
                <a:gd name="T12" fmla="*/ 44 w 87"/>
                <a:gd name="T13" fmla="*/ 7 h 86"/>
                <a:gd name="T14" fmla="*/ 41 w 87"/>
                <a:gd name="T15" fmla="*/ 5 h 86"/>
                <a:gd name="T16" fmla="*/ 39 w 87"/>
                <a:gd name="T17" fmla="*/ 2 h 86"/>
                <a:gd name="T18" fmla="*/ 36 w 87"/>
                <a:gd name="T19" fmla="*/ 2 h 86"/>
                <a:gd name="T20" fmla="*/ 32 w 87"/>
                <a:gd name="T21" fmla="*/ 1 h 86"/>
                <a:gd name="T22" fmla="*/ 29 w 87"/>
                <a:gd name="T23" fmla="*/ 0 h 86"/>
                <a:gd name="T24" fmla="*/ 26 w 87"/>
                <a:gd name="T25" fmla="*/ 0 h 86"/>
                <a:gd name="T26" fmla="*/ 21 w 87"/>
                <a:gd name="T27" fmla="*/ 1 h 86"/>
                <a:gd name="T28" fmla="*/ 18 w 87"/>
                <a:gd name="T29" fmla="*/ 2 h 86"/>
                <a:gd name="T30" fmla="*/ 14 w 87"/>
                <a:gd name="T31" fmla="*/ 2 h 86"/>
                <a:gd name="T32" fmla="*/ 12 w 87"/>
                <a:gd name="T33" fmla="*/ 5 h 86"/>
                <a:gd name="T34" fmla="*/ 10 w 87"/>
                <a:gd name="T35" fmla="*/ 7 h 86"/>
                <a:gd name="T36" fmla="*/ 7 w 87"/>
                <a:gd name="T37" fmla="*/ 10 h 86"/>
                <a:gd name="T38" fmla="*/ 5 w 87"/>
                <a:gd name="T39" fmla="*/ 13 h 86"/>
                <a:gd name="T40" fmla="*/ 2 w 87"/>
                <a:gd name="T41" fmla="*/ 16 h 86"/>
                <a:gd name="T42" fmla="*/ 2 w 87"/>
                <a:gd name="T43" fmla="*/ 20 h 86"/>
                <a:gd name="T44" fmla="*/ 0 w 87"/>
                <a:gd name="T45" fmla="*/ 23 h 86"/>
                <a:gd name="T46" fmla="*/ 0 w 87"/>
                <a:gd name="T47" fmla="*/ 27 h 86"/>
                <a:gd name="T48" fmla="*/ 0 w 87"/>
                <a:gd name="T49" fmla="*/ 30 h 86"/>
                <a:gd name="T50" fmla="*/ 0 w 87"/>
                <a:gd name="T51" fmla="*/ 33 h 86"/>
                <a:gd name="T52" fmla="*/ 2 w 87"/>
                <a:gd name="T53" fmla="*/ 37 h 86"/>
                <a:gd name="T54" fmla="*/ 2 w 87"/>
                <a:gd name="T55" fmla="*/ 41 h 86"/>
                <a:gd name="T56" fmla="*/ 5 w 87"/>
                <a:gd name="T57" fmla="*/ 45 h 86"/>
                <a:gd name="T58" fmla="*/ 7 w 87"/>
                <a:gd name="T59" fmla="*/ 47 h 86"/>
                <a:gd name="T60" fmla="*/ 10 w 87"/>
                <a:gd name="T61" fmla="*/ 50 h 86"/>
                <a:gd name="T62" fmla="*/ 12 w 87"/>
                <a:gd name="T63" fmla="*/ 51 h 86"/>
                <a:gd name="T64" fmla="*/ 14 w 87"/>
                <a:gd name="T65" fmla="*/ 53 h 86"/>
                <a:gd name="T66" fmla="*/ 18 w 87"/>
                <a:gd name="T67" fmla="*/ 55 h 86"/>
                <a:gd name="T68" fmla="*/ 21 w 87"/>
                <a:gd name="T69" fmla="*/ 55 h 86"/>
                <a:gd name="T70" fmla="*/ 26 w 87"/>
                <a:gd name="T71" fmla="*/ 56 h 86"/>
                <a:gd name="T72" fmla="*/ 29 w 87"/>
                <a:gd name="T73" fmla="*/ 56 h 86"/>
                <a:gd name="T74" fmla="*/ 32 w 87"/>
                <a:gd name="T75" fmla="*/ 55 h 86"/>
                <a:gd name="T76" fmla="*/ 36 w 87"/>
                <a:gd name="T77" fmla="*/ 55 h 86"/>
                <a:gd name="T78" fmla="*/ 39 w 87"/>
                <a:gd name="T79" fmla="*/ 53 h 86"/>
                <a:gd name="T80" fmla="*/ 41 w 87"/>
                <a:gd name="T81" fmla="*/ 51 h 86"/>
                <a:gd name="T82" fmla="*/ 44 w 87"/>
                <a:gd name="T83" fmla="*/ 50 h 86"/>
                <a:gd name="T84" fmla="*/ 47 w 87"/>
                <a:gd name="T85" fmla="*/ 47 h 86"/>
                <a:gd name="T86" fmla="*/ 50 w 87"/>
                <a:gd name="T87" fmla="*/ 45 h 86"/>
                <a:gd name="T88" fmla="*/ 52 w 87"/>
                <a:gd name="T89" fmla="*/ 41 h 86"/>
                <a:gd name="T90" fmla="*/ 53 w 87"/>
                <a:gd name="T91" fmla="*/ 37 h 86"/>
                <a:gd name="T92" fmla="*/ 53 w 87"/>
                <a:gd name="T93" fmla="*/ 33 h 86"/>
                <a:gd name="T94" fmla="*/ 53 w 87"/>
                <a:gd name="T95" fmla="*/ 30 h 86"/>
                <a:gd name="T96" fmla="*/ 54 w 87"/>
                <a:gd name="T97" fmla="*/ 28 h 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7"/>
                <a:gd name="T148" fmla="*/ 0 h 86"/>
                <a:gd name="T149" fmla="*/ 87 w 87"/>
                <a:gd name="T150" fmla="*/ 86 h 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7" h="86">
                  <a:moveTo>
                    <a:pt x="86" y="42"/>
                  </a:moveTo>
                  <a:lnTo>
                    <a:pt x="85" y="40"/>
                  </a:lnTo>
                  <a:lnTo>
                    <a:pt x="85" y="37"/>
                  </a:lnTo>
                  <a:lnTo>
                    <a:pt x="85" y="34"/>
                  </a:lnTo>
                  <a:lnTo>
                    <a:pt x="84" y="31"/>
                  </a:lnTo>
                  <a:lnTo>
                    <a:pt x="84" y="29"/>
                  </a:lnTo>
                  <a:lnTo>
                    <a:pt x="83" y="26"/>
                  </a:lnTo>
                  <a:lnTo>
                    <a:pt x="82" y="24"/>
                  </a:lnTo>
                  <a:lnTo>
                    <a:pt x="80" y="22"/>
                  </a:lnTo>
                  <a:lnTo>
                    <a:pt x="79" y="20"/>
                  </a:lnTo>
                  <a:lnTo>
                    <a:pt x="77" y="17"/>
                  </a:lnTo>
                  <a:lnTo>
                    <a:pt x="75" y="15"/>
                  </a:lnTo>
                  <a:lnTo>
                    <a:pt x="74" y="13"/>
                  </a:lnTo>
                  <a:lnTo>
                    <a:pt x="71" y="11"/>
                  </a:lnTo>
                  <a:lnTo>
                    <a:pt x="69" y="9"/>
                  </a:lnTo>
                  <a:lnTo>
                    <a:pt x="66" y="7"/>
                  </a:lnTo>
                  <a:lnTo>
                    <a:pt x="64" y="6"/>
                  </a:lnTo>
                  <a:lnTo>
                    <a:pt x="62" y="4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3" y="2"/>
                  </a:lnTo>
                  <a:lnTo>
                    <a:pt x="51" y="1"/>
                  </a:lnTo>
                  <a:lnTo>
                    <a:pt x="49" y="1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2" y="2"/>
                  </a:lnTo>
                  <a:lnTo>
                    <a:pt x="29" y="3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9" y="7"/>
                  </a:lnTo>
                  <a:lnTo>
                    <a:pt x="17" y="9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11" y="15"/>
                  </a:lnTo>
                  <a:lnTo>
                    <a:pt x="9" y="17"/>
                  </a:lnTo>
                  <a:lnTo>
                    <a:pt x="7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3" y="26"/>
                  </a:lnTo>
                  <a:lnTo>
                    <a:pt x="2" y="29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1" y="54"/>
                  </a:lnTo>
                  <a:lnTo>
                    <a:pt x="2" y="56"/>
                  </a:lnTo>
                  <a:lnTo>
                    <a:pt x="3" y="58"/>
                  </a:lnTo>
                  <a:lnTo>
                    <a:pt x="4" y="62"/>
                  </a:lnTo>
                  <a:lnTo>
                    <a:pt x="6" y="64"/>
                  </a:lnTo>
                  <a:lnTo>
                    <a:pt x="7" y="67"/>
                  </a:lnTo>
                  <a:lnTo>
                    <a:pt x="9" y="68"/>
                  </a:lnTo>
                  <a:lnTo>
                    <a:pt x="11" y="71"/>
                  </a:lnTo>
                  <a:lnTo>
                    <a:pt x="12" y="73"/>
                  </a:lnTo>
                  <a:lnTo>
                    <a:pt x="15" y="75"/>
                  </a:lnTo>
                  <a:lnTo>
                    <a:pt x="17" y="76"/>
                  </a:lnTo>
                  <a:lnTo>
                    <a:pt x="19" y="78"/>
                  </a:lnTo>
                  <a:lnTo>
                    <a:pt x="21" y="79"/>
                  </a:lnTo>
                  <a:lnTo>
                    <a:pt x="23" y="80"/>
                  </a:lnTo>
                  <a:lnTo>
                    <a:pt x="26" y="82"/>
                  </a:lnTo>
                  <a:lnTo>
                    <a:pt x="29" y="83"/>
                  </a:lnTo>
                  <a:lnTo>
                    <a:pt x="32" y="84"/>
                  </a:lnTo>
                  <a:lnTo>
                    <a:pt x="34" y="84"/>
                  </a:lnTo>
                  <a:lnTo>
                    <a:pt x="37" y="85"/>
                  </a:lnTo>
                  <a:lnTo>
                    <a:pt x="41" y="85"/>
                  </a:lnTo>
                  <a:lnTo>
                    <a:pt x="43" y="85"/>
                  </a:lnTo>
                  <a:lnTo>
                    <a:pt x="45" y="85"/>
                  </a:lnTo>
                  <a:lnTo>
                    <a:pt x="49" y="85"/>
                  </a:lnTo>
                  <a:lnTo>
                    <a:pt x="51" y="84"/>
                  </a:lnTo>
                  <a:lnTo>
                    <a:pt x="53" y="84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0"/>
                  </a:lnTo>
                  <a:lnTo>
                    <a:pt x="64" y="79"/>
                  </a:lnTo>
                  <a:lnTo>
                    <a:pt x="66" y="78"/>
                  </a:lnTo>
                  <a:lnTo>
                    <a:pt x="69" y="76"/>
                  </a:lnTo>
                  <a:lnTo>
                    <a:pt x="71" y="75"/>
                  </a:lnTo>
                  <a:lnTo>
                    <a:pt x="74" y="73"/>
                  </a:lnTo>
                  <a:lnTo>
                    <a:pt x="75" y="71"/>
                  </a:lnTo>
                  <a:lnTo>
                    <a:pt x="77" y="68"/>
                  </a:lnTo>
                  <a:lnTo>
                    <a:pt x="79" y="67"/>
                  </a:lnTo>
                  <a:lnTo>
                    <a:pt x="80" y="64"/>
                  </a:lnTo>
                  <a:lnTo>
                    <a:pt x="82" y="62"/>
                  </a:lnTo>
                  <a:lnTo>
                    <a:pt x="83" y="58"/>
                  </a:lnTo>
                  <a:lnTo>
                    <a:pt x="84" y="56"/>
                  </a:lnTo>
                  <a:lnTo>
                    <a:pt x="84" y="54"/>
                  </a:lnTo>
                  <a:lnTo>
                    <a:pt x="85" y="50"/>
                  </a:lnTo>
                  <a:lnTo>
                    <a:pt x="85" y="49"/>
                  </a:lnTo>
                  <a:lnTo>
                    <a:pt x="85" y="45"/>
                  </a:lnTo>
                  <a:lnTo>
                    <a:pt x="85" y="42"/>
                  </a:lnTo>
                  <a:lnTo>
                    <a:pt x="86" y="42"/>
                  </a:lnTo>
                </a:path>
              </a:pathLst>
            </a:custGeom>
            <a:solidFill>
              <a:srgbClr val="9D9D9D"/>
            </a:solidFill>
            <a:ln w="12700" cap="rnd" cmpd="sng">
              <a:solidFill>
                <a:srgbClr val="9D9D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2" name="Freeform 154"/>
            <p:cNvSpPr>
              <a:spLocks/>
            </p:cNvSpPr>
            <p:nvPr/>
          </p:nvSpPr>
          <p:spPr bwMode="auto">
            <a:xfrm>
              <a:off x="1816" y="2007"/>
              <a:ext cx="65" cy="64"/>
            </a:xfrm>
            <a:custGeom>
              <a:avLst/>
              <a:gdLst>
                <a:gd name="T0" fmla="*/ 51 w 81"/>
                <a:gd name="T1" fmla="*/ 24 h 79"/>
                <a:gd name="T2" fmla="*/ 51 w 81"/>
                <a:gd name="T3" fmla="*/ 20 h 79"/>
                <a:gd name="T4" fmla="*/ 51 w 81"/>
                <a:gd name="T5" fmla="*/ 18 h 79"/>
                <a:gd name="T6" fmla="*/ 48 w 81"/>
                <a:gd name="T7" fmla="*/ 14 h 79"/>
                <a:gd name="T8" fmla="*/ 47 w 81"/>
                <a:gd name="T9" fmla="*/ 12 h 79"/>
                <a:gd name="T10" fmla="*/ 45 w 81"/>
                <a:gd name="T11" fmla="*/ 9 h 79"/>
                <a:gd name="T12" fmla="*/ 43 w 81"/>
                <a:gd name="T13" fmla="*/ 6 h 79"/>
                <a:gd name="T14" fmla="*/ 40 w 81"/>
                <a:gd name="T15" fmla="*/ 4 h 79"/>
                <a:gd name="T16" fmla="*/ 37 w 81"/>
                <a:gd name="T17" fmla="*/ 2 h 79"/>
                <a:gd name="T18" fmla="*/ 34 w 81"/>
                <a:gd name="T19" fmla="*/ 2 h 79"/>
                <a:gd name="T20" fmla="*/ 31 w 81"/>
                <a:gd name="T21" fmla="*/ 1 h 79"/>
                <a:gd name="T22" fmla="*/ 27 w 81"/>
                <a:gd name="T23" fmla="*/ 0 h 79"/>
                <a:gd name="T24" fmla="*/ 24 w 81"/>
                <a:gd name="T25" fmla="*/ 0 h 79"/>
                <a:gd name="T26" fmla="*/ 20 w 81"/>
                <a:gd name="T27" fmla="*/ 1 h 79"/>
                <a:gd name="T28" fmla="*/ 18 w 81"/>
                <a:gd name="T29" fmla="*/ 2 h 79"/>
                <a:gd name="T30" fmla="*/ 14 w 81"/>
                <a:gd name="T31" fmla="*/ 2 h 79"/>
                <a:gd name="T32" fmla="*/ 11 w 81"/>
                <a:gd name="T33" fmla="*/ 4 h 79"/>
                <a:gd name="T34" fmla="*/ 8 w 81"/>
                <a:gd name="T35" fmla="*/ 6 h 79"/>
                <a:gd name="T36" fmla="*/ 6 w 81"/>
                <a:gd name="T37" fmla="*/ 9 h 79"/>
                <a:gd name="T38" fmla="*/ 4 w 81"/>
                <a:gd name="T39" fmla="*/ 12 h 79"/>
                <a:gd name="T40" fmla="*/ 2 w 81"/>
                <a:gd name="T41" fmla="*/ 14 h 79"/>
                <a:gd name="T42" fmla="*/ 1 w 81"/>
                <a:gd name="T43" fmla="*/ 18 h 79"/>
                <a:gd name="T44" fmla="*/ 0 w 81"/>
                <a:gd name="T45" fmla="*/ 20 h 79"/>
                <a:gd name="T46" fmla="*/ 0 w 81"/>
                <a:gd name="T47" fmla="*/ 24 h 79"/>
                <a:gd name="T48" fmla="*/ 0 w 81"/>
                <a:gd name="T49" fmla="*/ 27 h 79"/>
                <a:gd name="T50" fmla="*/ 0 w 81"/>
                <a:gd name="T51" fmla="*/ 31 h 79"/>
                <a:gd name="T52" fmla="*/ 1 w 81"/>
                <a:gd name="T53" fmla="*/ 34 h 79"/>
                <a:gd name="T54" fmla="*/ 2 w 81"/>
                <a:gd name="T55" fmla="*/ 36 h 79"/>
                <a:gd name="T56" fmla="*/ 4 w 81"/>
                <a:gd name="T57" fmla="*/ 40 h 79"/>
                <a:gd name="T58" fmla="*/ 6 w 81"/>
                <a:gd name="T59" fmla="*/ 43 h 79"/>
                <a:gd name="T60" fmla="*/ 8 w 81"/>
                <a:gd name="T61" fmla="*/ 45 h 79"/>
                <a:gd name="T62" fmla="*/ 11 w 81"/>
                <a:gd name="T63" fmla="*/ 47 h 79"/>
                <a:gd name="T64" fmla="*/ 14 w 81"/>
                <a:gd name="T65" fmla="*/ 49 h 79"/>
                <a:gd name="T66" fmla="*/ 18 w 81"/>
                <a:gd name="T67" fmla="*/ 50 h 79"/>
                <a:gd name="T68" fmla="*/ 20 w 81"/>
                <a:gd name="T69" fmla="*/ 50 h 79"/>
                <a:gd name="T70" fmla="*/ 24 w 81"/>
                <a:gd name="T71" fmla="*/ 51 h 79"/>
                <a:gd name="T72" fmla="*/ 27 w 81"/>
                <a:gd name="T73" fmla="*/ 51 h 79"/>
                <a:gd name="T74" fmla="*/ 31 w 81"/>
                <a:gd name="T75" fmla="*/ 50 h 79"/>
                <a:gd name="T76" fmla="*/ 34 w 81"/>
                <a:gd name="T77" fmla="*/ 50 h 79"/>
                <a:gd name="T78" fmla="*/ 37 w 81"/>
                <a:gd name="T79" fmla="*/ 49 h 79"/>
                <a:gd name="T80" fmla="*/ 40 w 81"/>
                <a:gd name="T81" fmla="*/ 47 h 79"/>
                <a:gd name="T82" fmla="*/ 43 w 81"/>
                <a:gd name="T83" fmla="*/ 45 h 79"/>
                <a:gd name="T84" fmla="*/ 45 w 81"/>
                <a:gd name="T85" fmla="*/ 43 h 79"/>
                <a:gd name="T86" fmla="*/ 47 w 81"/>
                <a:gd name="T87" fmla="*/ 40 h 79"/>
                <a:gd name="T88" fmla="*/ 48 w 81"/>
                <a:gd name="T89" fmla="*/ 36 h 79"/>
                <a:gd name="T90" fmla="*/ 51 w 81"/>
                <a:gd name="T91" fmla="*/ 34 h 79"/>
                <a:gd name="T92" fmla="*/ 51 w 81"/>
                <a:gd name="T93" fmla="*/ 31 h 79"/>
                <a:gd name="T94" fmla="*/ 51 w 81"/>
                <a:gd name="T95" fmla="*/ 27 h 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79"/>
                <a:gd name="T146" fmla="*/ 81 w 81"/>
                <a:gd name="T147" fmla="*/ 79 h 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79">
                  <a:moveTo>
                    <a:pt x="80" y="39"/>
                  </a:moveTo>
                  <a:lnTo>
                    <a:pt x="80" y="37"/>
                  </a:lnTo>
                  <a:lnTo>
                    <a:pt x="79" y="34"/>
                  </a:lnTo>
                  <a:lnTo>
                    <a:pt x="79" y="31"/>
                  </a:lnTo>
                  <a:lnTo>
                    <a:pt x="78" y="29"/>
                  </a:lnTo>
                  <a:lnTo>
                    <a:pt x="78" y="27"/>
                  </a:lnTo>
                  <a:lnTo>
                    <a:pt x="77" y="24"/>
                  </a:lnTo>
                  <a:lnTo>
                    <a:pt x="75" y="21"/>
                  </a:lnTo>
                  <a:lnTo>
                    <a:pt x="74" y="19"/>
                  </a:lnTo>
                  <a:lnTo>
                    <a:pt x="73" y="18"/>
                  </a:lnTo>
                  <a:lnTo>
                    <a:pt x="72" y="15"/>
                  </a:lnTo>
                  <a:lnTo>
                    <a:pt x="70" y="13"/>
                  </a:lnTo>
                  <a:lnTo>
                    <a:pt x="68" y="11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2" y="6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5" y="2"/>
                  </a:lnTo>
                  <a:lnTo>
                    <a:pt x="52" y="2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10" y="13"/>
                  </a:lnTo>
                  <a:lnTo>
                    <a:pt x="8" y="15"/>
                  </a:lnTo>
                  <a:lnTo>
                    <a:pt x="6" y="18"/>
                  </a:lnTo>
                  <a:lnTo>
                    <a:pt x="5" y="20"/>
                  </a:lnTo>
                  <a:lnTo>
                    <a:pt x="4" y="21"/>
                  </a:lnTo>
                  <a:lnTo>
                    <a:pt x="2" y="24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1" y="49"/>
                  </a:lnTo>
                  <a:lnTo>
                    <a:pt x="1" y="52"/>
                  </a:lnTo>
                  <a:lnTo>
                    <a:pt x="2" y="55"/>
                  </a:lnTo>
                  <a:lnTo>
                    <a:pt x="4" y="56"/>
                  </a:lnTo>
                  <a:lnTo>
                    <a:pt x="5" y="59"/>
                  </a:lnTo>
                  <a:lnTo>
                    <a:pt x="6" y="61"/>
                  </a:lnTo>
                  <a:lnTo>
                    <a:pt x="8" y="63"/>
                  </a:lnTo>
                  <a:lnTo>
                    <a:pt x="10" y="65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5" y="70"/>
                  </a:lnTo>
                  <a:lnTo>
                    <a:pt x="18" y="72"/>
                  </a:lnTo>
                  <a:lnTo>
                    <a:pt x="20" y="73"/>
                  </a:lnTo>
                  <a:lnTo>
                    <a:pt x="22" y="74"/>
                  </a:lnTo>
                  <a:lnTo>
                    <a:pt x="24" y="75"/>
                  </a:lnTo>
                  <a:lnTo>
                    <a:pt x="27" y="76"/>
                  </a:lnTo>
                  <a:lnTo>
                    <a:pt x="30" y="77"/>
                  </a:lnTo>
                  <a:lnTo>
                    <a:pt x="31" y="77"/>
                  </a:lnTo>
                  <a:lnTo>
                    <a:pt x="35" y="78"/>
                  </a:lnTo>
                  <a:lnTo>
                    <a:pt x="37" y="78"/>
                  </a:lnTo>
                  <a:lnTo>
                    <a:pt x="40" y="78"/>
                  </a:lnTo>
                  <a:lnTo>
                    <a:pt x="42" y="78"/>
                  </a:lnTo>
                  <a:lnTo>
                    <a:pt x="44" y="78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2" y="76"/>
                  </a:lnTo>
                  <a:lnTo>
                    <a:pt x="55" y="75"/>
                  </a:lnTo>
                  <a:lnTo>
                    <a:pt x="57" y="74"/>
                  </a:lnTo>
                  <a:lnTo>
                    <a:pt x="60" y="73"/>
                  </a:lnTo>
                  <a:lnTo>
                    <a:pt x="62" y="72"/>
                  </a:lnTo>
                  <a:lnTo>
                    <a:pt x="64" y="70"/>
                  </a:lnTo>
                  <a:lnTo>
                    <a:pt x="66" y="69"/>
                  </a:lnTo>
                  <a:lnTo>
                    <a:pt x="68" y="67"/>
                  </a:lnTo>
                  <a:lnTo>
                    <a:pt x="70" y="65"/>
                  </a:lnTo>
                  <a:lnTo>
                    <a:pt x="72" y="63"/>
                  </a:lnTo>
                  <a:lnTo>
                    <a:pt x="73" y="61"/>
                  </a:lnTo>
                  <a:lnTo>
                    <a:pt x="74" y="59"/>
                  </a:lnTo>
                  <a:lnTo>
                    <a:pt x="75" y="56"/>
                  </a:lnTo>
                  <a:lnTo>
                    <a:pt x="77" y="55"/>
                  </a:lnTo>
                  <a:lnTo>
                    <a:pt x="78" y="52"/>
                  </a:lnTo>
                  <a:lnTo>
                    <a:pt x="78" y="49"/>
                  </a:lnTo>
                  <a:lnTo>
                    <a:pt x="79" y="47"/>
                  </a:lnTo>
                  <a:lnTo>
                    <a:pt x="79" y="44"/>
                  </a:lnTo>
                  <a:lnTo>
                    <a:pt x="80" y="41"/>
                  </a:lnTo>
                  <a:lnTo>
                    <a:pt x="80" y="39"/>
                  </a:lnTo>
                </a:path>
              </a:pathLst>
            </a:custGeom>
            <a:solidFill>
              <a:srgbClr val="A1A1A1"/>
            </a:solidFill>
            <a:ln w="12700" cap="rnd" cmpd="sng">
              <a:solidFill>
                <a:srgbClr val="A1A1A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3" name="Freeform 155"/>
            <p:cNvSpPr>
              <a:spLocks/>
            </p:cNvSpPr>
            <p:nvPr/>
          </p:nvSpPr>
          <p:spPr bwMode="auto">
            <a:xfrm>
              <a:off x="1817" y="2008"/>
              <a:ext cx="60" cy="59"/>
            </a:xfrm>
            <a:custGeom>
              <a:avLst/>
              <a:gdLst>
                <a:gd name="T0" fmla="*/ 47 w 75"/>
                <a:gd name="T1" fmla="*/ 22 h 74"/>
                <a:gd name="T2" fmla="*/ 46 w 75"/>
                <a:gd name="T3" fmla="*/ 18 h 74"/>
                <a:gd name="T4" fmla="*/ 46 w 75"/>
                <a:gd name="T5" fmla="*/ 16 h 74"/>
                <a:gd name="T6" fmla="*/ 46 w 75"/>
                <a:gd name="T7" fmla="*/ 13 h 74"/>
                <a:gd name="T8" fmla="*/ 44 w 75"/>
                <a:gd name="T9" fmla="*/ 10 h 74"/>
                <a:gd name="T10" fmla="*/ 42 w 75"/>
                <a:gd name="T11" fmla="*/ 8 h 74"/>
                <a:gd name="T12" fmla="*/ 40 w 75"/>
                <a:gd name="T13" fmla="*/ 6 h 74"/>
                <a:gd name="T14" fmla="*/ 37 w 75"/>
                <a:gd name="T15" fmla="*/ 4 h 74"/>
                <a:gd name="T16" fmla="*/ 34 w 75"/>
                <a:gd name="T17" fmla="*/ 2 h 74"/>
                <a:gd name="T18" fmla="*/ 32 w 75"/>
                <a:gd name="T19" fmla="*/ 1 h 74"/>
                <a:gd name="T20" fmla="*/ 28 w 75"/>
                <a:gd name="T21" fmla="*/ 0 h 74"/>
                <a:gd name="T22" fmla="*/ 26 w 75"/>
                <a:gd name="T23" fmla="*/ 0 h 74"/>
                <a:gd name="T24" fmla="*/ 22 w 75"/>
                <a:gd name="T25" fmla="*/ 0 h 74"/>
                <a:gd name="T26" fmla="*/ 19 w 75"/>
                <a:gd name="T27" fmla="*/ 0 h 74"/>
                <a:gd name="T28" fmla="*/ 17 w 75"/>
                <a:gd name="T29" fmla="*/ 1 h 74"/>
                <a:gd name="T30" fmla="*/ 14 w 75"/>
                <a:gd name="T31" fmla="*/ 2 h 74"/>
                <a:gd name="T32" fmla="*/ 11 w 75"/>
                <a:gd name="T33" fmla="*/ 4 h 74"/>
                <a:gd name="T34" fmla="*/ 8 w 75"/>
                <a:gd name="T35" fmla="*/ 6 h 74"/>
                <a:gd name="T36" fmla="*/ 6 w 75"/>
                <a:gd name="T37" fmla="*/ 8 h 74"/>
                <a:gd name="T38" fmla="*/ 5 w 75"/>
                <a:gd name="T39" fmla="*/ 10 h 74"/>
                <a:gd name="T40" fmla="*/ 2 w 75"/>
                <a:gd name="T41" fmla="*/ 13 h 74"/>
                <a:gd name="T42" fmla="*/ 2 w 75"/>
                <a:gd name="T43" fmla="*/ 16 h 74"/>
                <a:gd name="T44" fmla="*/ 0 w 75"/>
                <a:gd name="T45" fmla="*/ 18 h 74"/>
                <a:gd name="T46" fmla="*/ 0 w 75"/>
                <a:gd name="T47" fmla="*/ 22 h 74"/>
                <a:gd name="T48" fmla="*/ 0 w 75"/>
                <a:gd name="T49" fmla="*/ 24 h 74"/>
                <a:gd name="T50" fmla="*/ 0 w 75"/>
                <a:gd name="T51" fmla="*/ 28 h 74"/>
                <a:gd name="T52" fmla="*/ 2 w 75"/>
                <a:gd name="T53" fmla="*/ 30 h 74"/>
                <a:gd name="T54" fmla="*/ 2 w 75"/>
                <a:gd name="T55" fmla="*/ 33 h 74"/>
                <a:gd name="T56" fmla="*/ 5 w 75"/>
                <a:gd name="T57" fmla="*/ 36 h 74"/>
                <a:gd name="T58" fmla="*/ 6 w 75"/>
                <a:gd name="T59" fmla="*/ 39 h 74"/>
                <a:gd name="T60" fmla="*/ 8 w 75"/>
                <a:gd name="T61" fmla="*/ 41 h 74"/>
                <a:gd name="T62" fmla="*/ 11 w 75"/>
                <a:gd name="T63" fmla="*/ 42 h 74"/>
                <a:gd name="T64" fmla="*/ 14 w 75"/>
                <a:gd name="T65" fmla="*/ 44 h 74"/>
                <a:gd name="T66" fmla="*/ 17 w 75"/>
                <a:gd name="T67" fmla="*/ 45 h 74"/>
                <a:gd name="T68" fmla="*/ 19 w 75"/>
                <a:gd name="T69" fmla="*/ 46 h 74"/>
                <a:gd name="T70" fmla="*/ 22 w 75"/>
                <a:gd name="T71" fmla="*/ 46 h 74"/>
                <a:gd name="T72" fmla="*/ 26 w 75"/>
                <a:gd name="T73" fmla="*/ 46 h 74"/>
                <a:gd name="T74" fmla="*/ 28 w 75"/>
                <a:gd name="T75" fmla="*/ 46 h 74"/>
                <a:gd name="T76" fmla="*/ 32 w 75"/>
                <a:gd name="T77" fmla="*/ 45 h 74"/>
                <a:gd name="T78" fmla="*/ 34 w 75"/>
                <a:gd name="T79" fmla="*/ 44 h 74"/>
                <a:gd name="T80" fmla="*/ 37 w 75"/>
                <a:gd name="T81" fmla="*/ 42 h 74"/>
                <a:gd name="T82" fmla="*/ 40 w 75"/>
                <a:gd name="T83" fmla="*/ 41 h 74"/>
                <a:gd name="T84" fmla="*/ 42 w 75"/>
                <a:gd name="T85" fmla="*/ 39 h 74"/>
                <a:gd name="T86" fmla="*/ 44 w 75"/>
                <a:gd name="T87" fmla="*/ 36 h 74"/>
                <a:gd name="T88" fmla="*/ 46 w 75"/>
                <a:gd name="T89" fmla="*/ 33 h 74"/>
                <a:gd name="T90" fmla="*/ 46 w 75"/>
                <a:gd name="T91" fmla="*/ 30 h 74"/>
                <a:gd name="T92" fmla="*/ 46 w 75"/>
                <a:gd name="T93" fmla="*/ 28 h 74"/>
                <a:gd name="T94" fmla="*/ 47 w 75"/>
                <a:gd name="T95" fmla="*/ 24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"/>
                <a:gd name="T145" fmla="*/ 0 h 74"/>
                <a:gd name="T146" fmla="*/ 75 w 75"/>
                <a:gd name="T147" fmla="*/ 74 h 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" h="74">
                  <a:moveTo>
                    <a:pt x="74" y="37"/>
                  </a:moveTo>
                  <a:lnTo>
                    <a:pt x="74" y="34"/>
                  </a:lnTo>
                  <a:lnTo>
                    <a:pt x="74" y="32"/>
                  </a:lnTo>
                  <a:lnTo>
                    <a:pt x="73" y="29"/>
                  </a:lnTo>
                  <a:lnTo>
                    <a:pt x="73" y="27"/>
                  </a:lnTo>
                  <a:lnTo>
                    <a:pt x="72" y="25"/>
                  </a:lnTo>
                  <a:lnTo>
                    <a:pt x="72" y="22"/>
                  </a:lnTo>
                  <a:lnTo>
                    <a:pt x="71" y="20"/>
                  </a:lnTo>
                  <a:lnTo>
                    <a:pt x="69" y="18"/>
                  </a:lnTo>
                  <a:lnTo>
                    <a:pt x="69" y="16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2" y="9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6" y="4"/>
                  </a:lnTo>
                  <a:lnTo>
                    <a:pt x="54" y="4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47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3" y="9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7" y="16"/>
                  </a:lnTo>
                  <a:lnTo>
                    <a:pt x="5" y="18"/>
                  </a:lnTo>
                  <a:lnTo>
                    <a:pt x="4" y="20"/>
                  </a:lnTo>
                  <a:lnTo>
                    <a:pt x="3" y="22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3" y="51"/>
                  </a:lnTo>
                  <a:lnTo>
                    <a:pt x="4" y="53"/>
                  </a:lnTo>
                  <a:lnTo>
                    <a:pt x="5" y="55"/>
                  </a:lnTo>
                  <a:lnTo>
                    <a:pt x="7" y="56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1" y="63"/>
                  </a:lnTo>
                  <a:lnTo>
                    <a:pt x="13" y="64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9" y="68"/>
                  </a:lnTo>
                  <a:lnTo>
                    <a:pt x="21" y="69"/>
                  </a:lnTo>
                  <a:lnTo>
                    <a:pt x="23" y="71"/>
                  </a:lnTo>
                  <a:lnTo>
                    <a:pt x="26" y="72"/>
                  </a:lnTo>
                  <a:lnTo>
                    <a:pt x="28" y="72"/>
                  </a:lnTo>
                  <a:lnTo>
                    <a:pt x="30" y="73"/>
                  </a:lnTo>
                  <a:lnTo>
                    <a:pt x="32" y="73"/>
                  </a:lnTo>
                  <a:lnTo>
                    <a:pt x="35" y="73"/>
                  </a:lnTo>
                  <a:lnTo>
                    <a:pt x="38" y="73"/>
                  </a:lnTo>
                  <a:lnTo>
                    <a:pt x="40" y="73"/>
                  </a:lnTo>
                  <a:lnTo>
                    <a:pt x="42" y="73"/>
                  </a:lnTo>
                  <a:lnTo>
                    <a:pt x="44" y="73"/>
                  </a:lnTo>
                  <a:lnTo>
                    <a:pt x="47" y="72"/>
                  </a:lnTo>
                  <a:lnTo>
                    <a:pt x="50" y="72"/>
                  </a:lnTo>
                  <a:lnTo>
                    <a:pt x="51" y="71"/>
                  </a:lnTo>
                  <a:lnTo>
                    <a:pt x="54" y="69"/>
                  </a:lnTo>
                  <a:lnTo>
                    <a:pt x="56" y="68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2" y="64"/>
                  </a:lnTo>
                  <a:lnTo>
                    <a:pt x="64" y="63"/>
                  </a:lnTo>
                  <a:lnTo>
                    <a:pt x="65" y="61"/>
                  </a:lnTo>
                  <a:lnTo>
                    <a:pt x="67" y="59"/>
                  </a:lnTo>
                  <a:lnTo>
                    <a:pt x="69" y="56"/>
                  </a:lnTo>
                  <a:lnTo>
                    <a:pt x="69" y="55"/>
                  </a:lnTo>
                  <a:lnTo>
                    <a:pt x="71" y="53"/>
                  </a:lnTo>
                  <a:lnTo>
                    <a:pt x="72" y="51"/>
                  </a:lnTo>
                  <a:lnTo>
                    <a:pt x="72" y="48"/>
                  </a:lnTo>
                  <a:lnTo>
                    <a:pt x="73" y="46"/>
                  </a:lnTo>
                  <a:lnTo>
                    <a:pt x="73" y="44"/>
                  </a:lnTo>
                  <a:lnTo>
                    <a:pt x="74" y="41"/>
                  </a:lnTo>
                  <a:lnTo>
                    <a:pt x="74" y="38"/>
                  </a:lnTo>
                  <a:lnTo>
                    <a:pt x="74" y="37"/>
                  </a:lnTo>
                </a:path>
              </a:pathLst>
            </a:custGeom>
            <a:solidFill>
              <a:srgbClr val="A5A5A5"/>
            </a:solidFill>
            <a:ln w="12700" cap="rnd" cmpd="sng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4" name="Freeform 156"/>
            <p:cNvSpPr>
              <a:spLocks/>
            </p:cNvSpPr>
            <p:nvPr/>
          </p:nvSpPr>
          <p:spPr bwMode="auto">
            <a:xfrm>
              <a:off x="1818" y="2009"/>
              <a:ext cx="55" cy="55"/>
            </a:xfrm>
            <a:custGeom>
              <a:avLst/>
              <a:gdLst>
                <a:gd name="T0" fmla="*/ 42 w 70"/>
                <a:gd name="T1" fmla="*/ 21 h 69"/>
                <a:gd name="T2" fmla="*/ 42 w 70"/>
                <a:gd name="T3" fmla="*/ 18 h 69"/>
                <a:gd name="T4" fmla="*/ 42 w 70"/>
                <a:gd name="T5" fmla="*/ 15 h 69"/>
                <a:gd name="T6" fmla="*/ 40 w 70"/>
                <a:gd name="T7" fmla="*/ 12 h 69"/>
                <a:gd name="T8" fmla="*/ 38 w 70"/>
                <a:gd name="T9" fmla="*/ 10 h 69"/>
                <a:gd name="T10" fmla="*/ 37 w 70"/>
                <a:gd name="T11" fmla="*/ 8 h 69"/>
                <a:gd name="T12" fmla="*/ 35 w 70"/>
                <a:gd name="T13" fmla="*/ 6 h 69"/>
                <a:gd name="T14" fmla="*/ 33 w 70"/>
                <a:gd name="T15" fmla="*/ 5 h 69"/>
                <a:gd name="T16" fmla="*/ 31 w 70"/>
                <a:gd name="T17" fmla="*/ 2 h 69"/>
                <a:gd name="T18" fmla="*/ 28 w 70"/>
                <a:gd name="T19" fmla="*/ 2 h 69"/>
                <a:gd name="T20" fmla="*/ 25 w 70"/>
                <a:gd name="T21" fmla="*/ 1 h 69"/>
                <a:gd name="T22" fmla="*/ 23 w 70"/>
                <a:gd name="T23" fmla="*/ 0 h 69"/>
                <a:gd name="T24" fmla="*/ 20 w 70"/>
                <a:gd name="T25" fmla="*/ 0 h 69"/>
                <a:gd name="T26" fmla="*/ 17 w 70"/>
                <a:gd name="T27" fmla="*/ 1 h 69"/>
                <a:gd name="T28" fmla="*/ 14 w 70"/>
                <a:gd name="T29" fmla="*/ 2 h 69"/>
                <a:gd name="T30" fmla="*/ 12 w 70"/>
                <a:gd name="T31" fmla="*/ 2 h 69"/>
                <a:gd name="T32" fmla="*/ 10 w 70"/>
                <a:gd name="T33" fmla="*/ 5 h 69"/>
                <a:gd name="T34" fmla="*/ 7 w 70"/>
                <a:gd name="T35" fmla="*/ 6 h 69"/>
                <a:gd name="T36" fmla="*/ 5 w 70"/>
                <a:gd name="T37" fmla="*/ 8 h 69"/>
                <a:gd name="T38" fmla="*/ 4 w 70"/>
                <a:gd name="T39" fmla="*/ 10 h 69"/>
                <a:gd name="T40" fmla="*/ 2 w 70"/>
                <a:gd name="T41" fmla="*/ 12 h 69"/>
                <a:gd name="T42" fmla="*/ 2 w 70"/>
                <a:gd name="T43" fmla="*/ 15 h 69"/>
                <a:gd name="T44" fmla="*/ 0 w 70"/>
                <a:gd name="T45" fmla="*/ 18 h 69"/>
                <a:gd name="T46" fmla="*/ 0 w 70"/>
                <a:gd name="T47" fmla="*/ 21 h 69"/>
                <a:gd name="T48" fmla="*/ 0 w 70"/>
                <a:gd name="T49" fmla="*/ 23 h 69"/>
                <a:gd name="T50" fmla="*/ 0 w 70"/>
                <a:gd name="T51" fmla="*/ 26 h 69"/>
                <a:gd name="T52" fmla="*/ 2 w 70"/>
                <a:gd name="T53" fmla="*/ 29 h 69"/>
                <a:gd name="T54" fmla="*/ 2 w 70"/>
                <a:gd name="T55" fmla="*/ 32 h 69"/>
                <a:gd name="T56" fmla="*/ 4 w 70"/>
                <a:gd name="T57" fmla="*/ 34 h 69"/>
                <a:gd name="T58" fmla="*/ 5 w 70"/>
                <a:gd name="T59" fmla="*/ 36 h 69"/>
                <a:gd name="T60" fmla="*/ 7 w 70"/>
                <a:gd name="T61" fmla="*/ 38 h 69"/>
                <a:gd name="T62" fmla="*/ 10 w 70"/>
                <a:gd name="T63" fmla="*/ 40 h 69"/>
                <a:gd name="T64" fmla="*/ 12 w 70"/>
                <a:gd name="T65" fmla="*/ 41 h 69"/>
                <a:gd name="T66" fmla="*/ 14 w 70"/>
                <a:gd name="T67" fmla="*/ 42 h 69"/>
                <a:gd name="T68" fmla="*/ 17 w 70"/>
                <a:gd name="T69" fmla="*/ 43 h 69"/>
                <a:gd name="T70" fmla="*/ 20 w 70"/>
                <a:gd name="T71" fmla="*/ 43 h 69"/>
                <a:gd name="T72" fmla="*/ 23 w 70"/>
                <a:gd name="T73" fmla="*/ 43 h 69"/>
                <a:gd name="T74" fmla="*/ 25 w 70"/>
                <a:gd name="T75" fmla="*/ 43 h 69"/>
                <a:gd name="T76" fmla="*/ 28 w 70"/>
                <a:gd name="T77" fmla="*/ 42 h 69"/>
                <a:gd name="T78" fmla="*/ 31 w 70"/>
                <a:gd name="T79" fmla="*/ 41 h 69"/>
                <a:gd name="T80" fmla="*/ 33 w 70"/>
                <a:gd name="T81" fmla="*/ 40 h 69"/>
                <a:gd name="T82" fmla="*/ 35 w 70"/>
                <a:gd name="T83" fmla="*/ 38 h 69"/>
                <a:gd name="T84" fmla="*/ 37 w 70"/>
                <a:gd name="T85" fmla="*/ 36 h 69"/>
                <a:gd name="T86" fmla="*/ 38 w 70"/>
                <a:gd name="T87" fmla="*/ 34 h 69"/>
                <a:gd name="T88" fmla="*/ 40 w 70"/>
                <a:gd name="T89" fmla="*/ 32 h 69"/>
                <a:gd name="T90" fmla="*/ 42 w 70"/>
                <a:gd name="T91" fmla="*/ 29 h 69"/>
                <a:gd name="T92" fmla="*/ 42 w 70"/>
                <a:gd name="T93" fmla="*/ 26 h 69"/>
                <a:gd name="T94" fmla="*/ 42 w 70"/>
                <a:gd name="T95" fmla="*/ 23 h 69"/>
                <a:gd name="T96" fmla="*/ 42 w 70"/>
                <a:gd name="T97" fmla="*/ 22 h 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0"/>
                <a:gd name="T148" fmla="*/ 0 h 69"/>
                <a:gd name="T149" fmla="*/ 70 w 70"/>
                <a:gd name="T150" fmla="*/ 69 h 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0" h="69">
                  <a:moveTo>
                    <a:pt x="69" y="35"/>
                  </a:moveTo>
                  <a:lnTo>
                    <a:pt x="68" y="33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6"/>
                  </a:lnTo>
                  <a:lnTo>
                    <a:pt x="67" y="24"/>
                  </a:lnTo>
                  <a:lnTo>
                    <a:pt x="66" y="21"/>
                  </a:lnTo>
                  <a:lnTo>
                    <a:pt x="65" y="19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1" y="14"/>
                  </a:lnTo>
                  <a:lnTo>
                    <a:pt x="60" y="12"/>
                  </a:lnTo>
                  <a:lnTo>
                    <a:pt x="59" y="10"/>
                  </a:lnTo>
                  <a:lnTo>
                    <a:pt x="57" y="9"/>
                  </a:lnTo>
                  <a:lnTo>
                    <a:pt x="55" y="8"/>
                  </a:lnTo>
                  <a:lnTo>
                    <a:pt x="53" y="7"/>
                  </a:lnTo>
                  <a:lnTo>
                    <a:pt x="51" y="5"/>
                  </a:lnTo>
                  <a:lnTo>
                    <a:pt x="50" y="4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3" y="2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6" y="7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5" y="18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2" y="24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3" y="50"/>
                  </a:lnTo>
                  <a:lnTo>
                    <a:pt x="5" y="52"/>
                  </a:lnTo>
                  <a:lnTo>
                    <a:pt x="6" y="54"/>
                  </a:lnTo>
                  <a:lnTo>
                    <a:pt x="8" y="54"/>
                  </a:lnTo>
                  <a:lnTo>
                    <a:pt x="8" y="57"/>
                  </a:lnTo>
                  <a:lnTo>
                    <a:pt x="10" y="58"/>
                  </a:lnTo>
                  <a:lnTo>
                    <a:pt x="12" y="60"/>
                  </a:lnTo>
                  <a:lnTo>
                    <a:pt x="13" y="62"/>
                  </a:lnTo>
                  <a:lnTo>
                    <a:pt x="16" y="63"/>
                  </a:lnTo>
                  <a:lnTo>
                    <a:pt x="17" y="63"/>
                  </a:lnTo>
                  <a:lnTo>
                    <a:pt x="19" y="65"/>
                  </a:lnTo>
                  <a:lnTo>
                    <a:pt x="20" y="66"/>
                  </a:lnTo>
                  <a:lnTo>
                    <a:pt x="23" y="67"/>
                  </a:lnTo>
                  <a:lnTo>
                    <a:pt x="25" y="67"/>
                  </a:lnTo>
                  <a:lnTo>
                    <a:pt x="28" y="68"/>
                  </a:lnTo>
                  <a:lnTo>
                    <a:pt x="29" y="68"/>
                  </a:lnTo>
                  <a:lnTo>
                    <a:pt x="32" y="68"/>
                  </a:lnTo>
                  <a:lnTo>
                    <a:pt x="34" y="68"/>
                  </a:lnTo>
                  <a:lnTo>
                    <a:pt x="37" y="68"/>
                  </a:lnTo>
                  <a:lnTo>
                    <a:pt x="39" y="68"/>
                  </a:lnTo>
                  <a:lnTo>
                    <a:pt x="41" y="68"/>
                  </a:lnTo>
                  <a:lnTo>
                    <a:pt x="43" y="67"/>
                  </a:lnTo>
                  <a:lnTo>
                    <a:pt x="46" y="67"/>
                  </a:lnTo>
                  <a:lnTo>
                    <a:pt x="48" y="66"/>
                  </a:lnTo>
                  <a:lnTo>
                    <a:pt x="50" y="65"/>
                  </a:lnTo>
                  <a:lnTo>
                    <a:pt x="51" y="63"/>
                  </a:lnTo>
                  <a:lnTo>
                    <a:pt x="53" y="63"/>
                  </a:lnTo>
                  <a:lnTo>
                    <a:pt x="55" y="62"/>
                  </a:lnTo>
                  <a:lnTo>
                    <a:pt x="57" y="60"/>
                  </a:lnTo>
                  <a:lnTo>
                    <a:pt x="59" y="58"/>
                  </a:lnTo>
                  <a:lnTo>
                    <a:pt x="60" y="57"/>
                  </a:lnTo>
                  <a:lnTo>
                    <a:pt x="61" y="54"/>
                  </a:lnTo>
                  <a:lnTo>
                    <a:pt x="63" y="54"/>
                  </a:lnTo>
                  <a:lnTo>
                    <a:pt x="63" y="51"/>
                  </a:lnTo>
                  <a:lnTo>
                    <a:pt x="65" y="50"/>
                  </a:lnTo>
                  <a:lnTo>
                    <a:pt x="66" y="47"/>
                  </a:lnTo>
                  <a:lnTo>
                    <a:pt x="67" y="45"/>
                  </a:lnTo>
                  <a:lnTo>
                    <a:pt x="68" y="44"/>
                  </a:lnTo>
                  <a:lnTo>
                    <a:pt x="68" y="41"/>
                  </a:lnTo>
                  <a:lnTo>
                    <a:pt x="68" y="39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9" y="35"/>
                  </a:lnTo>
                </a:path>
              </a:pathLst>
            </a:custGeom>
            <a:solidFill>
              <a:srgbClr val="A9A9A9"/>
            </a:solidFill>
            <a:ln w="12700" cap="rnd" cmpd="sng">
              <a:solidFill>
                <a:srgbClr val="A9A9A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5" name="Freeform 157"/>
            <p:cNvSpPr>
              <a:spLocks/>
            </p:cNvSpPr>
            <p:nvPr/>
          </p:nvSpPr>
          <p:spPr bwMode="auto">
            <a:xfrm>
              <a:off x="1819" y="2010"/>
              <a:ext cx="50" cy="50"/>
            </a:xfrm>
            <a:custGeom>
              <a:avLst/>
              <a:gdLst>
                <a:gd name="T0" fmla="*/ 39 w 63"/>
                <a:gd name="T1" fmla="*/ 19 h 62"/>
                <a:gd name="T2" fmla="*/ 38 w 63"/>
                <a:gd name="T3" fmla="*/ 16 h 62"/>
                <a:gd name="T4" fmla="*/ 38 w 63"/>
                <a:gd name="T5" fmla="*/ 14 h 62"/>
                <a:gd name="T6" fmla="*/ 37 w 63"/>
                <a:gd name="T7" fmla="*/ 11 h 62"/>
                <a:gd name="T8" fmla="*/ 36 w 63"/>
                <a:gd name="T9" fmla="*/ 9 h 62"/>
                <a:gd name="T10" fmla="*/ 35 w 63"/>
                <a:gd name="T11" fmla="*/ 6 h 62"/>
                <a:gd name="T12" fmla="*/ 33 w 63"/>
                <a:gd name="T13" fmla="*/ 5 h 62"/>
                <a:gd name="T14" fmla="*/ 30 w 63"/>
                <a:gd name="T15" fmla="*/ 4 h 62"/>
                <a:gd name="T16" fmla="*/ 29 w 63"/>
                <a:gd name="T17" fmla="*/ 2 h 62"/>
                <a:gd name="T18" fmla="*/ 26 w 63"/>
                <a:gd name="T19" fmla="*/ 1 h 62"/>
                <a:gd name="T20" fmla="*/ 23 w 63"/>
                <a:gd name="T21" fmla="*/ 0 h 62"/>
                <a:gd name="T22" fmla="*/ 21 w 63"/>
                <a:gd name="T23" fmla="*/ 0 h 62"/>
                <a:gd name="T24" fmla="*/ 18 w 63"/>
                <a:gd name="T25" fmla="*/ 0 h 62"/>
                <a:gd name="T26" fmla="*/ 16 w 63"/>
                <a:gd name="T27" fmla="*/ 0 h 62"/>
                <a:gd name="T28" fmla="*/ 13 w 63"/>
                <a:gd name="T29" fmla="*/ 1 h 62"/>
                <a:gd name="T30" fmla="*/ 10 w 63"/>
                <a:gd name="T31" fmla="*/ 2 h 62"/>
                <a:gd name="T32" fmla="*/ 9 w 63"/>
                <a:gd name="T33" fmla="*/ 4 h 62"/>
                <a:gd name="T34" fmla="*/ 6 w 63"/>
                <a:gd name="T35" fmla="*/ 5 h 62"/>
                <a:gd name="T36" fmla="*/ 5 w 63"/>
                <a:gd name="T37" fmla="*/ 6 h 62"/>
                <a:gd name="T38" fmla="*/ 3 w 63"/>
                <a:gd name="T39" fmla="*/ 9 h 62"/>
                <a:gd name="T40" fmla="*/ 2 w 63"/>
                <a:gd name="T41" fmla="*/ 11 h 62"/>
                <a:gd name="T42" fmla="*/ 1 w 63"/>
                <a:gd name="T43" fmla="*/ 14 h 62"/>
                <a:gd name="T44" fmla="*/ 0 w 63"/>
                <a:gd name="T45" fmla="*/ 16 h 62"/>
                <a:gd name="T46" fmla="*/ 0 w 63"/>
                <a:gd name="T47" fmla="*/ 19 h 62"/>
                <a:gd name="T48" fmla="*/ 0 w 63"/>
                <a:gd name="T49" fmla="*/ 22 h 62"/>
                <a:gd name="T50" fmla="*/ 0 w 63"/>
                <a:gd name="T51" fmla="*/ 24 h 62"/>
                <a:gd name="T52" fmla="*/ 1 w 63"/>
                <a:gd name="T53" fmla="*/ 27 h 62"/>
                <a:gd name="T54" fmla="*/ 2 w 63"/>
                <a:gd name="T55" fmla="*/ 28 h 62"/>
                <a:gd name="T56" fmla="*/ 3 w 63"/>
                <a:gd name="T57" fmla="*/ 31 h 62"/>
                <a:gd name="T58" fmla="*/ 5 w 63"/>
                <a:gd name="T59" fmla="*/ 34 h 62"/>
                <a:gd name="T60" fmla="*/ 6 w 63"/>
                <a:gd name="T61" fmla="*/ 35 h 62"/>
                <a:gd name="T62" fmla="*/ 9 w 63"/>
                <a:gd name="T63" fmla="*/ 36 h 62"/>
                <a:gd name="T64" fmla="*/ 10 w 63"/>
                <a:gd name="T65" fmla="*/ 39 h 62"/>
                <a:gd name="T66" fmla="*/ 13 w 63"/>
                <a:gd name="T67" fmla="*/ 40 h 62"/>
                <a:gd name="T68" fmla="*/ 16 w 63"/>
                <a:gd name="T69" fmla="*/ 40 h 62"/>
                <a:gd name="T70" fmla="*/ 18 w 63"/>
                <a:gd name="T71" fmla="*/ 40 h 62"/>
                <a:gd name="T72" fmla="*/ 21 w 63"/>
                <a:gd name="T73" fmla="*/ 40 h 62"/>
                <a:gd name="T74" fmla="*/ 23 w 63"/>
                <a:gd name="T75" fmla="*/ 40 h 62"/>
                <a:gd name="T76" fmla="*/ 26 w 63"/>
                <a:gd name="T77" fmla="*/ 40 h 62"/>
                <a:gd name="T78" fmla="*/ 29 w 63"/>
                <a:gd name="T79" fmla="*/ 39 h 62"/>
                <a:gd name="T80" fmla="*/ 30 w 63"/>
                <a:gd name="T81" fmla="*/ 36 h 62"/>
                <a:gd name="T82" fmla="*/ 33 w 63"/>
                <a:gd name="T83" fmla="*/ 35 h 62"/>
                <a:gd name="T84" fmla="*/ 35 w 63"/>
                <a:gd name="T85" fmla="*/ 34 h 62"/>
                <a:gd name="T86" fmla="*/ 36 w 63"/>
                <a:gd name="T87" fmla="*/ 31 h 62"/>
                <a:gd name="T88" fmla="*/ 37 w 63"/>
                <a:gd name="T89" fmla="*/ 28 h 62"/>
                <a:gd name="T90" fmla="*/ 38 w 63"/>
                <a:gd name="T91" fmla="*/ 27 h 62"/>
                <a:gd name="T92" fmla="*/ 38 w 63"/>
                <a:gd name="T93" fmla="*/ 24 h 62"/>
                <a:gd name="T94" fmla="*/ 39 w 63"/>
                <a:gd name="T95" fmla="*/ 22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"/>
                <a:gd name="T145" fmla="*/ 0 h 62"/>
                <a:gd name="T146" fmla="*/ 63 w 63"/>
                <a:gd name="T147" fmla="*/ 62 h 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" h="62">
                  <a:moveTo>
                    <a:pt x="62" y="31"/>
                  </a:moveTo>
                  <a:lnTo>
                    <a:pt x="62" y="29"/>
                  </a:lnTo>
                  <a:lnTo>
                    <a:pt x="62" y="26"/>
                  </a:lnTo>
                  <a:lnTo>
                    <a:pt x="61" y="25"/>
                  </a:lnTo>
                  <a:lnTo>
                    <a:pt x="61" y="23"/>
                  </a:lnTo>
                  <a:lnTo>
                    <a:pt x="61" y="21"/>
                  </a:lnTo>
                  <a:lnTo>
                    <a:pt x="60" y="18"/>
                  </a:lnTo>
                  <a:lnTo>
                    <a:pt x="59" y="17"/>
                  </a:lnTo>
                  <a:lnTo>
                    <a:pt x="58" y="16"/>
                  </a:lnTo>
                  <a:lnTo>
                    <a:pt x="57" y="14"/>
                  </a:lnTo>
                  <a:lnTo>
                    <a:pt x="56" y="12"/>
                  </a:lnTo>
                  <a:lnTo>
                    <a:pt x="55" y="10"/>
                  </a:lnTo>
                  <a:lnTo>
                    <a:pt x="53" y="9"/>
                  </a:lnTo>
                  <a:lnTo>
                    <a:pt x="52" y="7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7" y="4"/>
                  </a:lnTo>
                  <a:lnTo>
                    <a:pt x="45" y="3"/>
                  </a:lnTo>
                  <a:lnTo>
                    <a:pt x="43" y="2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5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7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2" y="43"/>
                  </a:lnTo>
                  <a:lnTo>
                    <a:pt x="3" y="44"/>
                  </a:lnTo>
                  <a:lnTo>
                    <a:pt x="4" y="47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10" y="54"/>
                  </a:lnTo>
                  <a:lnTo>
                    <a:pt x="12" y="56"/>
                  </a:lnTo>
                  <a:lnTo>
                    <a:pt x="14" y="56"/>
                  </a:lnTo>
                  <a:lnTo>
                    <a:pt x="15" y="58"/>
                  </a:lnTo>
                  <a:lnTo>
                    <a:pt x="17" y="59"/>
                  </a:lnTo>
                  <a:lnTo>
                    <a:pt x="18" y="60"/>
                  </a:lnTo>
                  <a:lnTo>
                    <a:pt x="21" y="61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7" y="61"/>
                  </a:lnTo>
                  <a:lnTo>
                    <a:pt x="29" y="61"/>
                  </a:lnTo>
                  <a:lnTo>
                    <a:pt x="31" y="61"/>
                  </a:lnTo>
                  <a:lnTo>
                    <a:pt x="33" y="61"/>
                  </a:lnTo>
                  <a:lnTo>
                    <a:pt x="36" y="61"/>
                  </a:lnTo>
                  <a:lnTo>
                    <a:pt x="37" y="61"/>
                  </a:lnTo>
                  <a:lnTo>
                    <a:pt x="39" y="61"/>
                  </a:lnTo>
                  <a:lnTo>
                    <a:pt x="41" y="61"/>
                  </a:lnTo>
                  <a:lnTo>
                    <a:pt x="43" y="60"/>
                  </a:lnTo>
                  <a:lnTo>
                    <a:pt x="45" y="59"/>
                  </a:lnTo>
                  <a:lnTo>
                    <a:pt x="47" y="58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2" y="54"/>
                  </a:lnTo>
                  <a:lnTo>
                    <a:pt x="53" y="52"/>
                  </a:lnTo>
                  <a:lnTo>
                    <a:pt x="55" y="52"/>
                  </a:lnTo>
                  <a:lnTo>
                    <a:pt x="56" y="50"/>
                  </a:lnTo>
                  <a:lnTo>
                    <a:pt x="57" y="48"/>
                  </a:lnTo>
                  <a:lnTo>
                    <a:pt x="58" y="46"/>
                  </a:lnTo>
                  <a:lnTo>
                    <a:pt x="59" y="44"/>
                  </a:lnTo>
                  <a:lnTo>
                    <a:pt x="60" y="43"/>
                  </a:lnTo>
                  <a:lnTo>
                    <a:pt x="61" y="41"/>
                  </a:lnTo>
                  <a:lnTo>
                    <a:pt x="61" y="39"/>
                  </a:lnTo>
                  <a:lnTo>
                    <a:pt x="61" y="37"/>
                  </a:lnTo>
                  <a:lnTo>
                    <a:pt x="62" y="35"/>
                  </a:lnTo>
                  <a:lnTo>
                    <a:pt x="62" y="33"/>
                  </a:lnTo>
                  <a:lnTo>
                    <a:pt x="62" y="31"/>
                  </a:lnTo>
                </a:path>
              </a:pathLst>
            </a:custGeom>
            <a:solidFill>
              <a:srgbClr val="ADADAD"/>
            </a:solidFill>
            <a:ln w="12700" cap="rnd" cmpd="sng">
              <a:solidFill>
                <a:srgbClr val="ADADA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6" name="Freeform 158"/>
            <p:cNvSpPr>
              <a:spLocks/>
            </p:cNvSpPr>
            <p:nvPr/>
          </p:nvSpPr>
          <p:spPr bwMode="auto">
            <a:xfrm>
              <a:off x="1820" y="2011"/>
              <a:ext cx="47" cy="46"/>
            </a:xfrm>
            <a:custGeom>
              <a:avLst/>
              <a:gdLst>
                <a:gd name="T0" fmla="*/ 36 w 59"/>
                <a:gd name="T1" fmla="*/ 17 h 57"/>
                <a:gd name="T2" fmla="*/ 36 w 59"/>
                <a:gd name="T3" fmla="*/ 15 h 57"/>
                <a:gd name="T4" fmla="*/ 36 w 59"/>
                <a:gd name="T5" fmla="*/ 12 h 57"/>
                <a:gd name="T6" fmla="*/ 35 w 59"/>
                <a:gd name="T7" fmla="*/ 10 h 57"/>
                <a:gd name="T8" fmla="*/ 33 w 59"/>
                <a:gd name="T9" fmla="*/ 8 h 57"/>
                <a:gd name="T10" fmla="*/ 32 w 59"/>
                <a:gd name="T11" fmla="*/ 6 h 57"/>
                <a:gd name="T12" fmla="*/ 29 w 59"/>
                <a:gd name="T13" fmla="*/ 5 h 57"/>
                <a:gd name="T14" fmla="*/ 29 w 59"/>
                <a:gd name="T15" fmla="*/ 3 h 57"/>
                <a:gd name="T16" fmla="*/ 26 w 59"/>
                <a:gd name="T17" fmla="*/ 2 h 57"/>
                <a:gd name="T18" fmla="*/ 24 w 59"/>
                <a:gd name="T19" fmla="*/ 1 h 57"/>
                <a:gd name="T20" fmla="*/ 22 w 59"/>
                <a:gd name="T21" fmla="*/ 0 h 57"/>
                <a:gd name="T22" fmla="*/ 19 w 59"/>
                <a:gd name="T23" fmla="*/ 0 h 57"/>
                <a:gd name="T24" fmla="*/ 17 w 59"/>
                <a:gd name="T25" fmla="*/ 0 h 57"/>
                <a:gd name="T26" fmla="*/ 14 w 59"/>
                <a:gd name="T27" fmla="*/ 1 h 57"/>
                <a:gd name="T28" fmla="*/ 11 w 59"/>
                <a:gd name="T29" fmla="*/ 2 h 57"/>
                <a:gd name="T30" fmla="*/ 9 w 59"/>
                <a:gd name="T31" fmla="*/ 2 h 57"/>
                <a:gd name="T32" fmla="*/ 7 w 59"/>
                <a:gd name="T33" fmla="*/ 4 h 57"/>
                <a:gd name="T34" fmla="*/ 6 w 59"/>
                <a:gd name="T35" fmla="*/ 5 h 57"/>
                <a:gd name="T36" fmla="*/ 3 w 59"/>
                <a:gd name="T37" fmla="*/ 7 h 57"/>
                <a:gd name="T38" fmla="*/ 3 w 59"/>
                <a:gd name="T39" fmla="*/ 9 h 57"/>
                <a:gd name="T40" fmla="*/ 2 w 59"/>
                <a:gd name="T41" fmla="*/ 11 h 57"/>
                <a:gd name="T42" fmla="*/ 1 w 59"/>
                <a:gd name="T43" fmla="*/ 14 h 57"/>
                <a:gd name="T44" fmla="*/ 0 w 59"/>
                <a:gd name="T45" fmla="*/ 15 h 57"/>
                <a:gd name="T46" fmla="*/ 0 w 59"/>
                <a:gd name="T47" fmla="*/ 19 h 57"/>
                <a:gd name="T48" fmla="*/ 0 w 59"/>
                <a:gd name="T49" fmla="*/ 21 h 57"/>
                <a:gd name="T50" fmla="*/ 1 w 59"/>
                <a:gd name="T51" fmla="*/ 23 h 57"/>
                <a:gd name="T52" fmla="*/ 2 w 59"/>
                <a:gd name="T53" fmla="*/ 25 h 57"/>
                <a:gd name="T54" fmla="*/ 3 w 59"/>
                <a:gd name="T55" fmla="*/ 27 h 57"/>
                <a:gd name="T56" fmla="*/ 3 w 59"/>
                <a:gd name="T57" fmla="*/ 29 h 57"/>
                <a:gd name="T58" fmla="*/ 6 w 59"/>
                <a:gd name="T59" fmla="*/ 31 h 57"/>
                <a:gd name="T60" fmla="*/ 7 w 59"/>
                <a:gd name="T61" fmla="*/ 33 h 57"/>
                <a:gd name="T62" fmla="*/ 9 w 59"/>
                <a:gd name="T63" fmla="*/ 34 h 57"/>
                <a:gd name="T64" fmla="*/ 11 w 59"/>
                <a:gd name="T65" fmla="*/ 36 h 57"/>
                <a:gd name="T66" fmla="*/ 14 w 59"/>
                <a:gd name="T67" fmla="*/ 36 h 57"/>
                <a:gd name="T68" fmla="*/ 17 w 59"/>
                <a:gd name="T69" fmla="*/ 36 h 57"/>
                <a:gd name="T70" fmla="*/ 19 w 59"/>
                <a:gd name="T71" fmla="*/ 36 h 57"/>
                <a:gd name="T72" fmla="*/ 22 w 59"/>
                <a:gd name="T73" fmla="*/ 36 h 57"/>
                <a:gd name="T74" fmla="*/ 24 w 59"/>
                <a:gd name="T75" fmla="*/ 36 h 57"/>
                <a:gd name="T76" fmla="*/ 26 w 59"/>
                <a:gd name="T77" fmla="*/ 35 h 57"/>
                <a:gd name="T78" fmla="*/ 29 w 59"/>
                <a:gd name="T79" fmla="*/ 33 h 57"/>
                <a:gd name="T80" fmla="*/ 29 w 59"/>
                <a:gd name="T81" fmla="*/ 32 h 57"/>
                <a:gd name="T82" fmla="*/ 32 w 59"/>
                <a:gd name="T83" fmla="*/ 31 h 57"/>
                <a:gd name="T84" fmla="*/ 33 w 59"/>
                <a:gd name="T85" fmla="*/ 28 h 57"/>
                <a:gd name="T86" fmla="*/ 35 w 59"/>
                <a:gd name="T87" fmla="*/ 27 h 57"/>
                <a:gd name="T88" fmla="*/ 36 w 59"/>
                <a:gd name="T89" fmla="*/ 24 h 57"/>
                <a:gd name="T90" fmla="*/ 36 w 59"/>
                <a:gd name="T91" fmla="*/ 22 h 57"/>
                <a:gd name="T92" fmla="*/ 36 w 59"/>
                <a:gd name="T93" fmla="*/ 19 h 57"/>
                <a:gd name="T94" fmla="*/ 37 w 59"/>
                <a:gd name="T95" fmla="*/ 19 h 5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9"/>
                <a:gd name="T145" fmla="*/ 0 h 57"/>
                <a:gd name="T146" fmla="*/ 59 w 59"/>
                <a:gd name="T147" fmla="*/ 57 h 5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9" h="57">
                  <a:moveTo>
                    <a:pt x="58" y="28"/>
                  </a:move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6" y="21"/>
                  </a:lnTo>
                  <a:lnTo>
                    <a:pt x="56" y="19"/>
                  </a:lnTo>
                  <a:lnTo>
                    <a:pt x="56" y="17"/>
                  </a:lnTo>
                  <a:lnTo>
                    <a:pt x="55" y="15"/>
                  </a:lnTo>
                  <a:lnTo>
                    <a:pt x="53" y="14"/>
                  </a:lnTo>
                  <a:lnTo>
                    <a:pt x="52" y="13"/>
                  </a:lnTo>
                  <a:lnTo>
                    <a:pt x="52" y="11"/>
                  </a:lnTo>
                  <a:lnTo>
                    <a:pt x="50" y="9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5" y="5"/>
                  </a:lnTo>
                  <a:lnTo>
                    <a:pt x="43" y="4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7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3" y="41"/>
                  </a:lnTo>
                  <a:lnTo>
                    <a:pt x="5" y="42"/>
                  </a:lnTo>
                  <a:lnTo>
                    <a:pt x="5" y="43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9" y="48"/>
                  </a:lnTo>
                  <a:lnTo>
                    <a:pt x="9" y="50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52"/>
                  </a:lnTo>
                  <a:lnTo>
                    <a:pt x="16" y="53"/>
                  </a:lnTo>
                  <a:lnTo>
                    <a:pt x="17" y="54"/>
                  </a:lnTo>
                  <a:lnTo>
                    <a:pt x="19" y="55"/>
                  </a:lnTo>
                  <a:lnTo>
                    <a:pt x="22" y="55"/>
                  </a:lnTo>
                  <a:lnTo>
                    <a:pt x="23" y="56"/>
                  </a:lnTo>
                  <a:lnTo>
                    <a:pt x="26" y="56"/>
                  </a:lnTo>
                  <a:lnTo>
                    <a:pt x="29" y="56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5" y="56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9" y="54"/>
                  </a:lnTo>
                  <a:lnTo>
                    <a:pt x="41" y="53"/>
                  </a:lnTo>
                  <a:lnTo>
                    <a:pt x="43" y="52"/>
                  </a:lnTo>
                  <a:lnTo>
                    <a:pt x="45" y="51"/>
                  </a:lnTo>
                  <a:lnTo>
                    <a:pt x="47" y="51"/>
                  </a:lnTo>
                  <a:lnTo>
                    <a:pt x="47" y="50"/>
                  </a:lnTo>
                  <a:lnTo>
                    <a:pt x="48" y="48"/>
                  </a:lnTo>
                  <a:lnTo>
                    <a:pt x="50" y="47"/>
                  </a:lnTo>
                  <a:lnTo>
                    <a:pt x="52" y="45"/>
                  </a:lnTo>
                  <a:lnTo>
                    <a:pt x="52" y="43"/>
                  </a:lnTo>
                  <a:lnTo>
                    <a:pt x="53" y="42"/>
                  </a:lnTo>
                  <a:lnTo>
                    <a:pt x="55" y="41"/>
                  </a:lnTo>
                  <a:lnTo>
                    <a:pt x="56" y="39"/>
                  </a:lnTo>
                  <a:lnTo>
                    <a:pt x="56" y="37"/>
                  </a:lnTo>
                  <a:lnTo>
                    <a:pt x="56" y="35"/>
                  </a:lnTo>
                  <a:lnTo>
                    <a:pt x="57" y="34"/>
                  </a:lnTo>
                  <a:lnTo>
                    <a:pt x="57" y="32"/>
                  </a:lnTo>
                  <a:lnTo>
                    <a:pt x="57" y="30"/>
                  </a:lnTo>
                  <a:lnTo>
                    <a:pt x="57" y="28"/>
                  </a:lnTo>
                  <a:lnTo>
                    <a:pt x="58" y="28"/>
                  </a:lnTo>
                </a:path>
              </a:pathLst>
            </a:custGeom>
            <a:solidFill>
              <a:srgbClr val="B1B1B1"/>
            </a:solidFill>
            <a:ln w="12700" cap="rnd" cmpd="sng">
              <a:solidFill>
                <a:srgbClr val="B1B1B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7" name="Freeform 159"/>
            <p:cNvSpPr>
              <a:spLocks/>
            </p:cNvSpPr>
            <p:nvPr/>
          </p:nvSpPr>
          <p:spPr bwMode="auto">
            <a:xfrm>
              <a:off x="1821" y="2013"/>
              <a:ext cx="41" cy="41"/>
            </a:xfrm>
            <a:custGeom>
              <a:avLst/>
              <a:gdLst>
                <a:gd name="T0" fmla="*/ 32 w 52"/>
                <a:gd name="T1" fmla="*/ 14 h 51"/>
                <a:gd name="T2" fmla="*/ 32 w 52"/>
                <a:gd name="T3" fmla="*/ 14 h 51"/>
                <a:gd name="T4" fmla="*/ 31 w 52"/>
                <a:gd name="T5" fmla="*/ 11 h 51"/>
                <a:gd name="T6" fmla="*/ 30 w 52"/>
                <a:gd name="T7" fmla="*/ 9 h 51"/>
                <a:gd name="T8" fmla="*/ 28 w 52"/>
                <a:gd name="T9" fmla="*/ 7 h 51"/>
                <a:gd name="T10" fmla="*/ 28 w 52"/>
                <a:gd name="T11" fmla="*/ 6 h 51"/>
                <a:gd name="T12" fmla="*/ 26 w 52"/>
                <a:gd name="T13" fmla="*/ 4 h 51"/>
                <a:gd name="T14" fmla="*/ 25 w 52"/>
                <a:gd name="T15" fmla="*/ 2 h 51"/>
                <a:gd name="T16" fmla="*/ 23 w 52"/>
                <a:gd name="T17" fmla="*/ 2 h 51"/>
                <a:gd name="T18" fmla="*/ 21 w 52"/>
                <a:gd name="T19" fmla="*/ 2 h 51"/>
                <a:gd name="T20" fmla="*/ 19 w 52"/>
                <a:gd name="T21" fmla="*/ 1 h 51"/>
                <a:gd name="T22" fmla="*/ 17 w 52"/>
                <a:gd name="T23" fmla="*/ 0 h 51"/>
                <a:gd name="T24" fmla="*/ 15 w 52"/>
                <a:gd name="T25" fmla="*/ 0 h 51"/>
                <a:gd name="T26" fmla="*/ 13 w 52"/>
                <a:gd name="T27" fmla="*/ 1 h 51"/>
                <a:gd name="T28" fmla="*/ 10 w 52"/>
                <a:gd name="T29" fmla="*/ 2 h 51"/>
                <a:gd name="T30" fmla="*/ 9 w 52"/>
                <a:gd name="T31" fmla="*/ 2 h 51"/>
                <a:gd name="T32" fmla="*/ 6 w 52"/>
                <a:gd name="T33" fmla="*/ 3 h 51"/>
                <a:gd name="T34" fmla="*/ 5 w 52"/>
                <a:gd name="T35" fmla="*/ 5 h 51"/>
                <a:gd name="T36" fmla="*/ 2 w 52"/>
                <a:gd name="T37" fmla="*/ 6 h 51"/>
                <a:gd name="T38" fmla="*/ 2 w 52"/>
                <a:gd name="T39" fmla="*/ 8 h 51"/>
                <a:gd name="T40" fmla="*/ 2 w 52"/>
                <a:gd name="T41" fmla="*/ 10 h 51"/>
                <a:gd name="T42" fmla="*/ 1 w 52"/>
                <a:gd name="T43" fmla="*/ 12 h 51"/>
                <a:gd name="T44" fmla="*/ 0 w 52"/>
                <a:gd name="T45" fmla="*/ 14 h 51"/>
                <a:gd name="T46" fmla="*/ 0 w 52"/>
                <a:gd name="T47" fmla="*/ 16 h 51"/>
                <a:gd name="T48" fmla="*/ 0 w 52"/>
                <a:gd name="T49" fmla="*/ 18 h 51"/>
                <a:gd name="T50" fmla="*/ 1 w 52"/>
                <a:gd name="T51" fmla="*/ 21 h 51"/>
                <a:gd name="T52" fmla="*/ 2 w 52"/>
                <a:gd name="T53" fmla="*/ 23 h 51"/>
                <a:gd name="T54" fmla="*/ 2 w 52"/>
                <a:gd name="T55" fmla="*/ 25 h 51"/>
                <a:gd name="T56" fmla="*/ 4 w 52"/>
                <a:gd name="T57" fmla="*/ 27 h 51"/>
                <a:gd name="T58" fmla="*/ 5 w 52"/>
                <a:gd name="T59" fmla="*/ 29 h 51"/>
                <a:gd name="T60" fmla="*/ 7 w 52"/>
                <a:gd name="T61" fmla="*/ 31 h 51"/>
                <a:gd name="T62" fmla="*/ 9 w 52"/>
                <a:gd name="T63" fmla="*/ 31 h 51"/>
                <a:gd name="T64" fmla="*/ 10 w 52"/>
                <a:gd name="T65" fmla="*/ 31 h 51"/>
                <a:gd name="T66" fmla="*/ 13 w 52"/>
                <a:gd name="T67" fmla="*/ 32 h 51"/>
                <a:gd name="T68" fmla="*/ 15 w 52"/>
                <a:gd name="T69" fmla="*/ 32 h 51"/>
                <a:gd name="T70" fmla="*/ 17 w 52"/>
                <a:gd name="T71" fmla="*/ 32 h 51"/>
                <a:gd name="T72" fmla="*/ 19 w 52"/>
                <a:gd name="T73" fmla="*/ 32 h 51"/>
                <a:gd name="T74" fmla="*/ 21 w 52"/>
                <a:gd name="T75" fmla="*/ 31 h 51"/>
                <a:gd name="T76" fmla="*/ 23 w 52"/>
                <a:gd name="T77" fmla="*/ 31 h 51"/>
                <a:gd name="T78" fmla="*/ 25 w 52"/>
                <a:gd name="T79" fmla="*/ 31 h 51"/>
                <a:gd name="T80" fmla="*/ 26 w 52"/>
                <a:gd name="T81" fmla="*/ 29 h 51"/>
                <a:gd name="T82" fmla="*/ 28 w 52"/>
                <a:gd name="T83" fmla="*/ 27 h 51"/>
                <a:gd name="T84" fmla="*/ 29 w 52"/>
                <a:gd name="T85" fmla="*/ 25 h 51"/>
                <a:gd name="T86" fmla="*/ 31 w 52"/>
                <a:gd name="T87" fmla="*/ 23 h 51"/>
                <a:gd name="T88" fmla="*/ 32 w 52"/>
                <a:gd name="T89" fmla="*/ 21 h 51"/>
                <a:gd name="T90" fmla="*/ 32 w 52"/>
                <a:gd name="T91" fmla="*/ 18 h 51"/>
                <a:gd name="T92" fmla="*/ 32 w 52"/>
                <a:gd name="T93" fmla="*/ 16 h 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"/>
                <a:gd name="T142" fmla="*/ 0 h 51"/>
                <a:gd name="T143" fmla="*/ 52 w 52"/>
                <a:gd name="T144" fmla="*/ 51 h 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" h="51">
                  <a:moveTo>
                    <a:pt x="51" y="25"/>
                  </a:moveTo>
                  <a:lnTo>
                    <a:pt x="51" y="23"/>
                  </a:lnTo>
                  <a:lnTo>
                    <a:pt x="51" y="22"/>
                  </a:lnTo>
                  <a:lnTo>
                    <a:pt x="51" y="21"/>
                  </a:lnTo>
                  <a:lnTo>
                    <a:pt x="51" y="19"/>
                  </a:lnTo>
                  <a:lnTo>
                    <a:pt x="50" y="17"/>
                  </a:lnTo>
                  <a:lnTo>
                    <a:pt x="49" y="15"/>
                  </a:lnTo>
                  <a:lnTo>
                    <a:pt x="48" y="14"/>
                  </a:lnTo>
                  <a:lnTo>
                    <a:pt x="47" y="13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44" y="7"/>
                  </a:lnTo>
                  <a:lnTo>
                    <a:pt x="42" y="6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3" y="36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6" y="42"/>
                  </a:lnTo>
                  <a:lnTo>
                    <a:pt x="7" y="43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2" y="47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5" y="49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21" y="50"/>
                  </a:lnTo>
                  <a:lnTo>
                    <a:pt x="22" y="50"/>
                  </a:lnTo>
                  <a:lnTo>
                    <a:pt x="24" y="50"/>
                  </a:lnTo>
                  <a:lnTo>
                    <a:pt x="25" y="50"/>
                  </a:lnTo>
                  <a:lnTo>
                    <a:pt x="27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2" y="49"/>
                  </a:lnTo>
                  <a:lnTo>
                    <a:pt x="34" y="49"/>
                  </a:lnTo>
                  <a:lnTo>
                    <a:pt x="35" y="49"/>
                  </a:lnTo>
                  <a:lnTo>
                    <a:pt x="37" y="49"/>
                  </a:lnTo>
                  <a:lnTo>
                    <a:pt x="38" y="48"/>
                  </a:lnTo>
                  <a:lnTo>
                    <a:pt x="40" y="47"/>
                  </a:lnTo>
                  <a:lnTo>
                    <a:pt x="41" y="45"/>
                  </a:lnTo>
                  <a:lnTo>
                    <a:pt x="42" y="45"/>
                  </a:lnTo>
                  <a:lnTo>
                    <a:pt x="44" y="43"/>
                  </a:lnTo>
                  <a:lnTo>
                    <a:pt x="45" y="42"/>
                  </a:lnTo>
                  <a:lnTo>
                    <a:pt x="46" y="40"/>
                  </a:lnTo>
                  <a:lnTo>
                    <a:pt x="47" y="38"/>
                  </a:lnTo>
                  <a:lnTo>
                    <a:pt x="48" y="36"/>
                  </a:lnTo>
                  <a:lnTo>
                    <a:pt x="49" y="35"/>
                  </a:lnTo>
                  <a:lnTo>
                    <a:pt x="50" y="33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29"/>
                  </a:lnTo>
                  <a:lnTo>
                    <a:pt x="51" y="27"/>
                  </a:lnTo>
                  <a:lnTo>
                    <a:pt x="51" y="25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B5B5B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8" name="Freeform 160"/>
            <p:cNvSpPr>
              <a:spLocks/>
            </p:cNvSpPr>
            <p:nvPr/>
          </p:nvSpPr>
          <p:spPr bwMode="auto">
            <a:xfrm>
              <a:off x="1373" y="1905"/>
              <a:ext cx="824" cy="358"/>
            </a:xfrm>
            <a:custGeom>
              <a:avLst/>
              <a:gdLst>
                <a:gd name="T0" fmla="*/ 106 w 1037"/>
                <a:gd name="T1" fmla="*/ 0 h 443"/>
                <a:gd name="T2" fmla="*/ 30 w 1037"/>
                <a:gd name="T3" fmla="*/ 0 h 443"/>
                <a:gd name="T4" fmla="*/ 0 w 1037"/>
                <a:gd name="T5" fmla="*/ 19 h 443"/>
                <a:gd name="T6" fmla="*/ 30 w 1037"/>
                <a:gd name="T7" fmla="*/ 36 h 443"/>
                <a:gd name="T8" fmla="*/ 0 w 1037"/>
                <a:gd name="T9" fmla="*/ 55 h 443"/>
                <a:gd name="T10" fmla="*/ 30 w 1037"/>
                <a:gd name="T11" fmla="*/ 71 h 443"/>
                <a:gd name="T12" fmla="*/ 0 w 1037"/>
                <a:gd name="T13" fmla="*/ 91 h 443"/>
                <a:gd name="T14" fmla="*/ 30 w 1037"/>
                <a:gd name="T15" fmla="*/ 107 h 443"/>
                <a:gd name="T16" fmla="*/ 0 w 1037"/>
                <a:gd name="T17" fmla="*/ 127 h 443"/>
                <a:gd name="T18" fmla="*/ 30 w 1037"/>
                <a:gd name="T19" fmla="*/ 144 h 443"/>
                <a:gd name="T20" fmla="*/ 0 w 1037"/>
                <a:gd name="T21" fmla="*/ 162 h 443"/>
                <a:gd name="T22" fmla="*/ 31 w 1037"/>
                <a:gd name="T23" fmla="*/ 179 h 443"/>
                <a:gd name="T24" fmla="*/ 0 w 1037"/>
                <a:gd name="T25" fmla="*/ 204 h 443"/>
                <a:gd name="T26" fmla="*/ 0 w 1037"/>
                <a:gd name="T27" fmla="*/ 289 h 443"/>
                <a:gd name="T28" fmla="*/ 654 w 1037"/>
                <a:gd name="T29" fmla="*/ 289 h 443"/>
                <a:gd name="T30" fmla="*/ 654 w 1037"/>
                <a:gd name="T31" fmla="*/ 204 h 443"/>
                <a:gd name="T32" fmla="*/ 623 w 1037"/>
                <a:gd name="T33" fmla="*/ 179 h 443"/>
                <a:gd name="T34" fmla="*/ 653 w 1037"/>
                <a:gd name="T35" fmla="*/ 163 h 443"/>
                <a:gd name="T36" fmla="*/ 623 w 1037"/>
                <a:gd name="T37" fmla="*/ 144 h 443"/>
                <a:gd name="T38" fmla="*/ 653 w 1037"/>
                <a:gd name="T39" fmla="*/ 128 h 443"/>
                <a:gd name="T40" fmla="*/ 622 w 1037"/>
                <a:gd name="T41" fmla="*/ 107 h 443"/>
                <a:gd name="T42" fmla="*/ 653 w 1037"/>
                <a:gd name="T43" fmla="*/ 91 h 443"/>
                <a:gd name="T44" fmla="*/ 624 w 1037"/>
                <a:gd name="T45" fmla="*/ 72 h 443"/>
                <a:gd name="T46" fmla="*/ 653 w 1037"/>
                <a:gd name="T47" fmla="*/ 56 h 443"/>
                <a:gd name="T48" fmla="*/ 623 w 1037"/>
                <a:gd name="T49" fmla="*/ 36 h 443"/>
                <a:gd name="T50" fmla="*/ 654 w 1037"/>
                <a:gd name="T51" fmla="*/ 19 h 443"/>
                <a:gd name="T52" fmla="*/ 623 w 1037"/>
                <a:gd name="T53" fmla="*/ 0 h 443"/>
                <a:gd name="T54" fmla="*/ 554 w 1037"/>
                <a:gd name="T55" fmla="*/ 0 h 443"/>
                <a:gd name="T56" fmla="*/ 554 w 1037"/>
                <a:gd name="T57" fmla="*/ 207 h 443"/>
                <a:gd name="T58" fmla="*/ 106 w 1037"/>
                <a:gd name="T59" fmla="*/ 207 h 443"/>
                <a:gd name="T60" fmla="*/ 106 w 1037"/>
                <a:gd name="T61" fmla="*/ 0 h 4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37"/>
                <a:gd name="T94" fmla="*/ 0 h 443"/>
                <a:gd name="T95" fmla="*/ 1037 w 1037"/>
                <a:gd name="T96" fmla="*/ 443 h 4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37" h="443">
                  <a:moveTo>
                    <a:pt x="169" y="0"/>
                  </a:moveTo>
                  <a:lnTo>
                    <a:pt x="48" y="0"/>
                  </a:lnTo>
                  <a:lnTo>
                    <a:pt x="0" y="30"/>
                  </a:lnTo>
                  <a:lnTo>
                    <a:pt x="48" y="55"/>
                  </a:lnTo>
                  <a:lnTo>
                    <a:pt x="0" y="84"/>
                  </a:lnTo>
                  <a:lnTo>
                    <a:pt x="48" y="109"/>
                  </a:lnTo>
                  <a:lnTo>
                    <a:pt x="0" y="138"/>
                  </a:lnTo>
                  <a:lnTo>
                    <a:pt x="48" y="164"/>
                  </a:lnTo>
                  <a:lnTo>
                    <a:pt x="0" y="194"/>
                  </a:lnTo>
                  <a:lnTo>
                    <a:pt x="48" y="220"/>
                  </a:lnTo>
                  <a:lnTo>
                    <a:pt x="0" y="249"/>
                  </a:lnTo>
                  <a:lnTo>
                    <a:pt x="49" y="275"/>
                  </a:lnTo>
                  <a:lnTo>
                    <a:pt x="0" y="313"/>
                  </a:lnTo>
                  <a:lnTo>
                    <a:pt x="0" y="442"/>
                  </a:lnTo>
                  <a:lnTo>
                    <a:pt x="1036" y="442"/>
                  </a:lnTo>
                  <a:lnTo>
                    <a:pt x="1036" y="313"/>
                  </a:lnTo>
                  <a:lnTo>
                    <a:pt x="987" y="275"/>
                  </a:lnTo>
                  <a:lnTo>
                    <a:pt x="1035" y="250"/>
                  </a:lnTo>
                  <a:lnTo>
                    <a:pt x="987" y="220"/>
                  </a:lnTo>
                  <a:lnTo>
                    <a:pt x="1035" y="195"/>
                  </a:lnTo>
                  <a:lnTo>
                    <a:pt x="986" y="164"/>
                  </a:lnTo>
                  <a:lnTo>
                    <a:pt x="1035" y="138"/>
                  </a:lnTo>
                  <a:lnTo>
                    <a:pt x="988" y="110"/>
                  </a:lnTo>
                  <a:lnTo>
                    <a:pt x="1035" y="85"/>
                  </a:lnTo>
                  <a:lnTo>
                    <a:pt x="987" y="55"/>
                  </a:lnTo>
                  <a:lnTo>
                    <a:pt x="1036" y="30"/>
                  </a:lnTo>
                  <a:lnTo>
                    <a:pt x="987" y="0"/>
                  </a:lnTo>
                  <a:lnTo>
                    <a:pt x="877" y="0"/>
                  </a:lnTo>
                  <a:lnTo>
                    <a:pt x="877" y="317"/>
                  </a:lnTo>
                  <a:lnTo>
                    <a:pt x="169" y="317"/>
                  </a:lnTo>
                  <a:lnTo>
                    <a:pt x="169" y="0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89" name="Freeform 161"/>
            <p:cNvSpPr>
              <a:spLocks/>
            </p:cNvSpPr>
            <p:nvPr/>
          </p:nvSpPr>
          <p:spPr bwMode="auto">
            <a:xfrm>
              <a:off x="1776" y="1886"/>
              <a:ext cx="52" cy="35"/>
            </a:xfrm>
            <a:custGeom>
              <a:avLst/>
              <a:gdLst>
                <a:gd name="T0" fmla="*/ 41 w 65"/>
                <a:gd name="T1" fmla="*/ 14 h 44"/>
                <a:gd name="T2" fmla="*/ 41 w 65"/>
                <a:gd name="T3" fmla="*/ 27 h 44"/>
                <a:gd name="T4" fmla="*/ 0 w 65"/>
                <a:gd name="T5" fmla="*/ 14 h 44"/>
                <a:gd name="T6" fmla="*/ 41 w 65"/>
                <a:gd name="T7" fmla="*/ 0 h 44"/>
                <a:gd name="T8" fmla="*/ 41 w 65"/>
                <a:gd name="T9" fmla="*/ 1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44"/>
                <a:gd name="T17" fmla="*/ 65 w 65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44">
                  <a:moveTo>
                    <a:pt x="64" y="21"/>
                  </a:moveTo>
                  <a:lnTo>
                    <a:pt x="64" y="43"/>
                  </a:lnTo>
                  <a:lnTo>
                    <a:pt x="0" y="21"/>
                  </a:lnTo>
                  <a:lnTo>
                    <a:pt x="64" y="0"/>
                  </a:lnTo>
                  <a:lnTo>
                    <a:pt x="64" y="2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0" name="Freeform 162"/>
            <p:cNvSpPr>
              <a:spLocks/>
            </p:cNvSpPr>
            <p:nvPr/>
          </p:nvSpPr>
          <p:spPr bwMode="auto">
            <a:xfrm>
              <a:off x="1882" y="2050"/>
              <a:ext cx="52" cy="34"/>
            </a:xfrm>
            <a:custGeom>
              <a:avLst/>
              <a:gdLst>
                <a:gd name="T0" fmla="*/ 41 w 65"/>
                <a:gd name="T1" fmla="*/ 13 h 43"/>
                <a:gd name="T2" fmla="*/ 41 w 65"/>
                <a:gd name="T3" fmla="*/ 26 h 43"/>
                <a:gd name="T4" fmla="*/ 0 w 65"/>
                <a:gd name="T5" fmla="*/ 13 h 43"/>
                <a:gd name="T6" fmla="*/ 41 w 65"/>
                <a:gd name="T7" fmla="*/ 0 h 43"/>
                <a:gd name="T8" fmla="*/ 41 w 65"/>
                <a:gd name="T9" fmla="*/ 1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43"/>
                <a:gd name="T17" fmla="*/ 65 w 65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43">
                  <a:moveTo>
                    <a:pt x="64" y="21"/>
                  </a:moveTo>
                  <a:lnTo>
                    <a:pt x="64" y="42"/>
                  </a:lnTo>
                  <a:lnTo>
                    <a:pt x="0" y="21"/>
                  </a:lnTo>
                  <a:lnTo>
                    <a:pt x="64" y="0"/>
                  </a:lnTo>
                  <a:lnTo>
                    <a:pt x="64" y="2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1" name="Freeform 163"/>
            <p:cNvSpPr>
              <a:spLocks/>
            </p:cNvSpPr>
            <p:nvPr/>
          </p:nvSpPr>
          <p:spPr bwMode="auto">
            <a:xfrm>
              <a:off x="3662" y="3369"/>
              <a:ext cx="52" cy="35"/>
            </a:xfrm>
            <a:custGeom>
              <a:avLst/>
              <a:gdLst>
                <a:gd name="T0" fmla="*/ 0 w 65"/>
                <a:gd name="T1" fmla="*/ 14 h 43"/>
                <a:gd name="T2" fmla="*/ 0 w 65"/>
                <a:gd name="T3" fmla="*/ 28 h 43"/>
                <a:gd name="T4" fmla="*/ 41 w 65"/>
                <a:gd name="T5" fmla="*/ 14 h 43"/>
                <a:gd name="T6" fmla="*/ 0 w 65"/>
                <a:gd name="T7" fmla="*/ 0 h 43"/>
                <a:gd name="T8" fmla="*/ 0 w 65"/>
                <a:gd name="T9" fmla="*/ 14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43"/>
                <a:gd name="T17" fmla="*/ 65 w 65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43">
                  <a:moveTo>
                    <a:pt x="0" y="21"/>
                  </a:moveTo>
                  <a:lnTo>
                    <a:pt x="0" y="42"/>
                  </a:lnTo>
                  <a:lnTo>
                    <a:pt x="64" y="21"/>
                  </a:lnTo>
                  <a:lnTo>
                    <a:pt x="0" y="0"/>
                  </a:lnTo>
                  <a:lnTo>
                    <a:pt x="0" y="2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2" name="Freeform 164"/>
            <p:cNvSpPr>
              <a:spLocks/>
            </p:cNvSpPr>
            <p:nvPr/>
          </p:nvSpPr>
          <p:spPr bwMode="auto">
            <a:xfrm>
              <a:off x="1569" y="1859"/>
              <a:ext cx="49" cy="49"/>
            </a:xfrm>
            <a:custGeom>
              <a:avLst/>
              <a:gdLst>
                <a:gd name="T0" fmla="*/ 10 w 62"/>
                <a:gd name="T1" fmla="*/ 10 h 61"/>
                <a:gd name="T2" fmla="*/ 0 w 62"/>
                <a:gd name="T3" fmla="*/ 20 h 61"/>
                <a:gd name="T4" fmla="*/ 38 w 62"/>
                <a:gd name="T5" fmla="*/ 39 h 61"/>
                <a:gd name="T6" fmla="*/ 19 w 62"/>
                <a:gd name="T7" fmla="*/ 0 h 61"/>
                <a:gd name="T8" fmla="*/ 10 w 62"/>
                <a:gd name="T9" fmla="*/ 1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61"/>
                <a:gd name="T17" fmla="*/ 62 w 62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61">
                  <a:moveTo>
                    <a:pt x="16" y="15"/>
                  </a:moveTo>
                  <a:lnTo>
                    <a:pt x="0" y="31"/>
                  </a:lnTo>
                  <a:lnTo>
                    <a:pt x="61" y="60"/>
                  </a:lnTo>
                  <a:lnTo>
                    <a:pt x="30" y="0"/>
                  </a:lnTo>
                  <a:lnTo>
                    <a:pt x="16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3" name="Line 165"/>
            <p:cNvSpPr>
              <a:spLocks noChangeShapeType="1"/>
            </p:cNvSpPr>
            <p:nvPr/>
          </p:nvSpPr>
          <p:spPr bwMode="auto">
            <a:xfrm>
              <a:off x="1822" y="1903"/>
              <a:ext cx="86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4" name="Line 166"/>
            <p:cNvSpPr>
              <a:spLocks noChangeShapeType="1"/>
            </p:cNvSpPr>
            <p:nvPr/>
          </p:nvSpPr>
          <p:spPr bwMode="auto">
            <a:xfrm>
              <a:off x="1941" y="2067"/>
              <a:ext cx="7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5" name="Freeform 167"/>
            <p:cNvSpPr>
              <a:spLocks/>
            </p:cNvSpPr>
            <p:nvPr/>
          </p:nvSpPr>
          <p:spPr bwMode="auto">
            <a:xfrm>
              <a:off x="895" y="1693"/>
              <a:ext cx="704" cy="195"/>
            </a:xfrm>
            <a:custGeom>
              <a:avLst/>
              <a:gdLst>
                <a:gd name="T0" fmla="*/ 559 w 886"/>
                <a:gd name="T1" fmla="*/ 156 h 242"/>
                <a:gd name="T2" fmla="*/ 404 w 886"/>
                <a:gd name="T3" fmla="*/ 0 h 242"/>
                <a:gd name="T4" fmla="*/ 0 w 886"/>
                <a:gd name="T5" fmla="*/ 0 h 242"/>
                <a:gd name="T6" fmla="*/ 0 60000 65536"/>
                <a:gd name="T7" fmla="*/ 0 60000 65536"/>
                <a:gd name="T8" fmla="*/ 0 60000 65536"/>
                <a:gd name="T9" fmla="*/ 0 w 886"/>
                <a:gd name="T10" fmla="*/ 0 h 242"/>
                <a:gd name="T11" fmla="*/ 886 w 886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86" h="242">
                  <a:moveTo>
                    <a:pt x="885" y="241"/>
                  </a:moveTo>
                  <a:lnTo>
                    <a:pt x="640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6" name="Line 168"/>
            <p:cNvSpPr>
              <a:spLocks noChangeShapeType="1"/>
            </p:cNvSpPr>
            <p:nvPr/>
          </p:nvSpPr>
          <p:spPr bwMode="auto">
            <a:xfrm flipH="1">
              <a:off x="3448" y="3386"/>
              <a:ext cx="270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7" name="Freeform 169"/>
            <p:cNvSpPr>
              <a:spLocks/>
            </p:cNvSpPr>
            <p:nvPr/>
          </p:nvSpPr>
          <p:spPr bwMode="auto">
            <a:xfrm>
              <a:off x="1717" y="1049"/>
              <a:ext cx="21" cy="286"/>
            </a:xfrm>
            <a:custGeom>
              <a:avLst/>
              <a:gdLst>
                <a:gd name="T0" fmla="*/ 0 w 26"/>
                <a:gd name="T1" fmla="*/ 230 h 354"/>
                <a:gd name="T2" fmla="*/ 0 w 26"/>
                <a:gd name="T3" fmla="*/ 0 h 354"/>
                <a:gd name="T4" fmla="*/ 2 w 26"/>
                <a:gd name="T5" fmla="*/ 3 h 354"/>
                <a:gd name="T6" fmla="*/ 16 w 26"/>
                <a:gd name="T7" fmla="*/ 230 h 354"/>
                <a:gd name="T8" fmla="*/ 0 w 26"/>
                <a:gd name="T9" fmla="*/ 230 h 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54"/>
                <a:gd name="T17" fmla="*/ 26 w 26"/>
                <a:gd name="T18" fmla="*/ 354 h 3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54">
                  <a:moveTo>
                    <a:pt x="0" y="353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25" y="353"/>
                  </a:lnTo>
                  <a:lnTo>
                    <a:pt x="0" y="353"/>
                  </a:lnTo>
                </a:path>
              </a:pathLst>
            </a:custGeom>
            <a:solidFill>
              <a:srgbClr val="555555"/>
            </a:solidFill>
            <a:ln w="12700" cap="rnd" cmpd="sng">
              <a:solidFill>
                <a:srgbClr val="5555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8" name="Freeform 170"/>
            <p:cNvSpPr>
              <a:spLocks/>
            </p:cNvSpPr>
            <p:nvPr/>
          </p:nvSpPr>
          <p:spPr bwMode="auto">
            <a:xfrm>
              <a:off x="1717" y="1050"/>
              <a:ext cx="22" cy="285"/>
            </a:xfrm>
            <a:custGeom>
              <a:avLst/>
              <a:gdLst>
                <a:gd name="T0" fmla="*/ 2 w 28"/>
                <a:gd name="T1" fmla="*/ 229 h 353"/>
                <a:gd name="T2" fmla="*/ 0 w 28"/>
                <a:gd name="T3" fmla="*/ 0 h 353"/>
                <a:gd name="T4" fmla="*/ 3 w 28"/>
                <a:gd name="T5" fmla="*/ 3 h 353"/>
                <a:gd name="T6" fmla="*/ 17 w 28"/>
                <a:gd name="T7" fmla="*/ 229 h 353"/>
                <a:gd name="T8" fmla="*/ 2 w 28"/>
                <a:gd name="T9" fmla="*/ 229 h 3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53"/>
                <a:gd name="T17" fmla="*/ 28 w 28"/>
                <a:gd name="T18" fmla="*/ 353 h 3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53">
                  <a:moveTo>
                    <a:pt x="2" y="352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27" y="352"/>
                  </a:lnTo>
                  <a:lnTo>
                    <a:pt x="2" y="352"/>
                  </a:lnTo>
                </a:path>
              </a:pathLst>
            </a:custGeom>
            <a:solidFill>
              <a:srgbClr val="575757"/>
            </a:solidFill>
            <a:ln w="12700" cap="rnd" cmpd="sng">
              <a:solidFill>
                <a:srgbClr val="57575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7999" name="Freeform 171"/>
            <p:cNvSpPr>
              <a:spLocks/>
            </p:cNvSpPr>
            <p:nvPr/>
          </p:nvSpPr>
          <p:spPr bwMode="auto">
            <a:xfrm>
              <a:off x="1718" y="1050"/>
              <a:ext cx="24" cy="285"/>
            </a:xfrm>
            <a:custGeom>
              <a:avLst/>
              <a:gdLst>
                <a:gd name="T0" fmla="*/ 3 w 30"/>
                <a:gd name="T1" fmla="*/ 229 h 353"/>
                <a:gd name="T2" fmla="*/ 0 w 30"/>
                <a:gd name="T3" fmla="*/ 0 h 353"/>
                <a:gd name="T4" fmla="*/ 2 w 30"/>
                <a:gd name="T5" fmla="*/ 3 h 353"/>
                <a:gd name="T6" fmla="*/ 18 w 30"/>
                <a:gd name="T7" fmla="*/ 229 h 353"/>
                <a:gd name="T8" fmla="*/ 3 w 30"/>
                <a:gd name="T9" fmla="*/ 229 h 3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53"/>
                <a:gd name="T17" fmla="*/ 30 w 30"/>
                <a:gd name="T18" fmla="*/ 353 h 3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53">
                  <a:moveTo>
                    <a:pt x="5" y="352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29" y="352"/>
                  </a:lnTo>
                  <a:lnTo>
                    <a:pt x="5" y="352"/>
                  </a:lnTo>
                </a:path>
              </a:pathLst>
            </a:custGeom>
            <a:solidFill>
              <a:srgbClr val="595959"/>
            </a:solidFill>
            <a:ln w="12700" cap="rnd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0" name="Freeform 172"/>
            <p:cNvSpPr>
              <a:spLocks/>
            </p:cNvSpPr>
            <p:nvPr/>
          </p:nvSpPr>
          <p:spPr bwMode="auto">
            <a:xfrm>
              <a:off x="1718" y="1050"/>
              <a:ext cx="26" cy="285"/>
            </a:xfrm>
            <a:custGeom>
              <a:avLst/>
              <a:gdLst>
                <a:gd name="T0" fmla="*/ 5 w 33"/>
                <a:gd name="T1" fmla="*/ 229 h 353"/>
                <a:gd name="T2" fmla="*/ 0 w 33"/>
                <a:gd name="T3" fmla="*/ 0 h 353"/>
                <a:gd name="T4" fmla="*/ 3 w 33"/>
                <a:gd name="T5" fmla="*/ 3 h 353"/>
                <a:gd name="T6" fmla="*/ 20 w 33"/>
                <a:gd name="T7" fmla="*/ 229 h 353"/>
                <a:gd name="T8" fmla="*/ 5 w 33"/>
                <a:gd name="T9" fmla="*/ 229 h 3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53"/>
                <a:gd name="T17" fmla="*/ 33 w 33"/>
                <a:gd name="T18" fmla="*/ 353 h 3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53">
                  <a:moveTo>
                    <a:pt x="7" y="352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32" y="352"/>
                  </a:lnTo>
                  <a:lnTo>
                    <a:pt x="7" y="352"/>
                  </a:lnTo>
                </a:path>
              </a:pathLst>
            </a:custGeom>
            <a:solidFill>
              <a:srgbClr val="5C5C5C"/>
            </a:solidFill>
            <a:ln w="12700" cap="rnd" cmpd="sng">
              <a:solidFill>
                <a:srgbClr val="5C5C5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1" name="Freeform 173"/>
            <p:cNvSpPr>
              <a:spLocks/>
            </p:cNvSpPr>
            <p:nvPr/>
          </p:nvSpPr>
          <p:spPr bwMode="auto">
            <a:xfrm>
              <a:off x="1718" y="1051"/>
              <a:ext cx="28" cy="284"/>
            </a:xfrm>
            <a:custGeom>
              <a:avLst/>
              <a:gdLst>
                <a:gd name="T0" fmla="*/ 5 w 36"/>
                <a:gd name="T1" fmla="*/ 228 h 352"/>
                <a:gd name="T2" fmla="*/ 0 w 36"/>
                <a:gd name="T3" fmla="*/ 0 h 352"/>
                <a:gd name="T4" fmla="*/ 3 w 36"/>
                <a:gd name="T5" fmla="*/ 2 h 352"/>
                <a:gd name="T6" fmla="*/ 21 w 36"/>
                <a:gd name="T7" fmla="*/ 228 h 352"/>
                <a:gd name="T8" fmla="*/ 5 w 36"/>
                <a:gd name="T9" fmla="*/ 228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52"/>
                <a:gd name="T17" fmla="*/ 36 w 36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52">
                  <a:moveTo>
                    <a:pt x="9" y="351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35" y="351"/>
                  </a:lnTo>
                  <a:lnTo>
                    <a:pt x="9" y="351"/>
                  </a:lnTo>
                </a:path>
              </a:pathLst>
            </a:custGeom>
            <a:solidFill>
              <a:srgbClr val="5E5E5E"/>
            </a:solidFill>
            <a:ln w="12700" cap="rnd" cmpd="sng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2" name="Freeform 174"/>
            <p:cNvSpPr>
              <a:spLocks/>
            </p:cNvSpPr>
            <p:nvPr/>
          </p:nvSpPr>
          <p:spPr bwMode="auto">
            <a:xfrm>
              <a:off x="1719" y="1052"/>
              <a:ext cx="30" cy="283"/>
            </a:xfrm>
            <a:custGeom>
              <a:avLst/>
              <a:gdLst>
                <a:gd name="T0" fmla="*/ 7 w 39"/>
                <a:gd name="T1" fmla="*/ 227 h 351"/>
                <a:gd name="T2" fmla="*/ 0 w 39"/>
                <a:gd name="T3" fmla="*/ 0 h 351"/>
                <a:gd name="T4" fmla="*/ 2 w 39"/>
                <a:gd name="T5" fmla="*/ 2 h 351"/>
                <a:gd name="T6" fmla="*/ 22 w 39"/>
                <a:gd name="T7" fmla="*/ 227 h 351"/>
                <a:gd name="T8" fmla="*/ 7 w 39"/>
                <a:gd name="T9" fmla="*/ 22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51"/>
                <a:gd name="T17" fmla="*/ 39 w 39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51">
                  <a:moveTo>
                    <a:pt x="12" y="35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38" y="350"/>
                  </a:lnTo>
                  <a:lnTo>
                    <a:pt x="12" y="350"/>
                  </a:lnTo>
                </a:path>
              </a:pathLst>
            </a:custGeom>
            <a:solidFill>
              <a:srgbClr val="606060"/>
            </a:solidFill>
            <a:ln w="12700" cap="rnd" cmpd="sng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3" name="Freeform 175"/>
            <p:cNvSpPr>
              <a:spLocks/>
            </p:cNvSpPr>
            <p:nvPr/>
          </p:nvSpPr>
          <p:spPr bwMode="auto">
            <a:xfrm>
              <a:off x="1719" y="1052"/>
              <a:ext cx="31" cy="283"/>
            </a:xfrm>
            <a:custGeom>
              <a:avLst/>
              <a:gdLst>
                <a:gd name="T0" fmla="*/ 9 w 40"/>
                <a:gd name="T1" fmla="*/ 227 h 351"/>
                <a:gd name="T2" fmla="*/ 0 w 40"/>
                <a:gd name="T3" fmla="*/ 0 h 351"/>
                <a:gd name="T4" fmla="*/ 3 w 40"/>
                <a:gd name="T5" fmla="*/ 2 h 351"/>
                <a:gd name="T6" fmla="*/ 23 w 40"/>
                <a:gd name="T7" fmla="*/ 227 h 351"/>
                <a:gd name="T8" fmla="*/ 9 w 40"/>
                <a:gd name="T9" fmla="*/ 22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351"/>
                <a:gd name="T17" fmla="*/ 40 w 40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351">
                  <a:moveTo>
                    <a:pt x="15" y="35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39" y="350"/>
                  </a:lnTo>
                  <a:lnTo>
                    <a:pt x="15" y="350"/>
                  </a:lnTo>
                </a:path>
              </a:pathLst>
            </a:custGeom>
            <a:solidFill>
              <a:srgbClr val="626262"/>
            </a:solidFill>
            <a:ln w="12700" cap="rnd" cmpd="sng">
              <a:solidFill>
                <a:srgbClr val="62626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4" name="Freeform 176"/>
            <p:cNvSpPr>
              <a:spLocks/>
            </p:cNvSpPr>
            <p:nvPr/>
          </p:nvSpPr>
          <p:spPr bwMode="auto">
            <a:xfrm>
              <a:off x="1719" y="1052"/>
              <a:ext cx="34" cy="283"/>
            </a:xfrm>
            <a:custGeom>
              <a:avLst/>
              <a:gdLst>
                <a:gd name="T0" fmla="*/ 11 w 42"/>
                <a:gd name="T1" fmla="*/ 228 h 350"/>
                <a:gd name="T2" fmla="*/ 0 w 42"/>
                <a:gd name="T3" fmla="*/ 0 h 350"/>
                <a:gd name="T4" fmla="*/ 2 w 42"/>
                <a:gd name="T5" fmla="*/ 2 h 350"/>
                <a:gd name="T6" fmla="*/ 27 w 42"/>
                <a:gd name="T7" fmla="*/ 228 h 350"/>
                <a:gd name="T8" fmla="*/ 11 w 42"/>
                <a:gd name="T9" fmla="*/ 228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350"/>
                <a:gd name="T17" fmla="*/ 42 w 42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350">
                  <a:moveTo>
                    <a:pt x="16" y="349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1" y="349"/>
                  </a:lnTo>
                  <a:lnTo>
                    <a:pt x="16" y="349"/>
                  </a:lnTo>
                </a:path>
              </a:pathLst>
            </a:custGeom>
            <a:solidFill>
              <a:srgbClr val="646464"/>
            </a:solidFill>
            <a:ln w="12700" cap="rnd" cmpd="sng">
              <a:solidFill>
                <a:srgbClr val="64646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5" name="Freeform 177"/>
            <p:cNvSpPr>
              <a:spLocks/>
            </p:cNvSpPr>
            <p:nvPr/>
          </p:nvSpPr>
          <p:spPr bwMode="auto">
            <a:xfrm>
              <a:off x="1720" y="1053"/>
              <a:ext cx="36" cy="282"/>
            </a:xfrm>
            <a:custGeom>
              <a:avLst/>
              <a:gdLst>
                <a:gd name="T0" fmla="*/ 12 w 45"/>
                <a:gd name="T1" fmla="*/ 227 h 349"/>
                <a:gd name="T2" fmla="*/ 0 w 45"/>
                <a:gd name="T3" fmla="*/ 0 h 349"/>
                <a:gd name="T4" fmla="*/ 2 w 45"/>
                <a:gd name="T5" fmla="*/ 2 h 349"/>
                <a:gd name="T6" fmla="*/ 28 w 45"/>
                <a:gd name="T7" fmla="*/ 227 h 349"/>
                <a:gd name="T8" fmla="*/ 12 w 45"/>
                <a:gd name="T9" fmla="*/ 227 h 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49"/>
                <a:gd name="T17" fmla="*/ 45 w 45"/>
                <a:gd name="T18" fmla="*/ 349 h 3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49">
                  <a:moveTo>
                    <a:pt x="19" y="348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4" y="348"/>
                  </a:lnTo>
                  <a:lnTo>
                    <a:pt x="19" y="348"/>
                  </a:lnTo>
                </a:path>
              </a:pathLst>
            </a:custGeom>
            <a:solidFill>
              <a:srgbClr val="676767"/>
            </a:solidFill>
            <a:ln w="12700" cap="rnd" cmpd="sng">
              <a:solidFill>
                <a:srgbClr val="6767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6" name="Freeform 178"/>
            <p:cNvSpPr>
              <a:spLocks/>
            </p:cNvSpPr>
            <p:nvPr/>
          </p:nvSpPr>
          <p:spPr bwMode="auto">
            <a:xfrm>
              <a:off x="1720" y="1053"/>
              <a:ext cx="37" cy="282"/>
            </a:xfrm>
            <a:custGeom>
              <a:avLst/>
              <a:gdLst>
                <a:gd name="T0" fmla="*/ 13 w 47"/>
                <a:gd name="T1" fmla="*/ 227 h 349"/>
                <a:gd name="T2" fmla="*/ 0 w 47"/>
                <a:gd name="T3" fmla="*/ 0 h 349"/>
                <a:gd name="T4" fmla="*/ 3 w 47"/>
                <a:gd name="T5" fmla="*/ 2 h 349"/>
                <a:gd name="T6" fmla="*/ 28 w 47"/>
                <a:gd name="T7" fmla="*/ 227 h 349"/>
                <a:gd name="T8" fmla="*/ 13 w 47"/>
                <a:gd name="T9" fmla="*/ 227 h 3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49"/>
                <a:gd name="T17" fmla="*/ 47 w 47"/>
                <a:gd name="T18" fmla="*/ 349 h 3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49">
                  <a:moveTo>
                    <a:pt x="21" y="348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46" y="348"/>
                  </a:lnTo>
                  <a:lnTo>
                    <a:pt x="21" y="348"/>
                  </a:lnTo>
                </a:path>
              </a:pathLst>
            </a:custGeom>
            <a:solidFill>
              <a:srgbClr val="696969"/>
            </a:solidFill>
            <a:ln w="12700" cap="rnd" cmpd="sng">
              <a:solidFill>
                <a:srgbClr val="6969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7" name="Freeform 179"/>
            <p:cNvSpPr>
              <a:spLocks/>
            </p:cNvSpPr>
            <p:nvPr/>
          </p:nvSpPr>
          <p:spPr bwMode="auto">
            <a:xfrm>
              <a:off x="1721" y="1054"/>
              <a:ext cx="39" cy="281"/>
            </a:xfrm>
            <a:custGeom>
              <a:avLst/>
              <a:gdLst>
                <a:gd name="T0" fmla="*/ 14 w 49"/>
                <a:gd name="T1" fmla="*/ 226 h 348"/>
                <a:gd name="T2" fmla="*/ 0 w 49"/>
                <a:gd name="T3" fmla="*/ 0 h 348"/>
                <a:gd name="T4" fmla="*/ 2 w 49"/>
                <a:gd name="T5" fmla="*/ 2 h 348"/>
                <a:gd name="T6" fmla="*/ 30 w 49"/>
                <a:gd name="T7" fmla="*/ 226 h 348"/>
                <a:gd name="T8" fmla="*/ 14 w 49"/>
                <a:gd name="T9" fmla="*/ 226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48"/>
                <a:gd name="T17" fmla="*/ 49 w 49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48">
                  <a:moveTo>
                    <a:pt x="23" y="347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48" y="347"/>
                  </a:lnTo>
                  <a:lnTo>
                    <a:pt x="23" y="347"/>
                  </a:lnTo>
                </a:path>
              </a:pathLst>
            </a:custGeom>
            <a:solidFill>
              <a:srgbClr val="6B6B6B"/>
            </a:solidFill>
            <a:ln w="12700" cap="rnd" cmpd="sng">
              <a:solidFill>
                <a:srgbClr val="6B6B6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8" name="Freeform 180"/>
            <p:cNvSpPr>
              <a:spLocks/>
            </p:cNvSpPr>
            <p:nvPr/>
          </p:nvSpPr>
          <p:spPr bwMode="auto">
            <a:xfrm>
              <a:off x="1721" y="1054"/>
              <a:ext cx="42" cy="281"/>
            </a:xfrm>
            <a:custGeom>
              <a:avLst/>
              <a:gdLst>
                <a:gd name="T0" fmla="*/ 17 w 53"/>
                <a:gd name="T1" fmla="*/ 226 h 348"/>
                <a:gd name="T2" fmla="*/ 0 w 53"/>
                <a:gd name="T3" fmla="*/ 0 h 348"/>
                <a:gd name="T4" fmla="*/ 2 w 53"/>
                <a:gd name="T5" fmla="*/ 2 h 348"/>
                <a:gd name="T6" fmla="*/ 32 w 53"/>
                <a:gd name="T7" fmla="*/ 226 h 348"/>
                <a:gd name="T8" fmla="*/ 17 w 53"/>
                <a:gd name="T9" fmla="*/ 226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348"/>
                <a:gd name="T17" fmla="*/ 53 w 53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348">
                  <a:moveTo>
                    <a:pt x="26" y="347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52" y="347"/>
                  </a:lnTo>
                  <a:lnTo>
                    <a:pt x="26" y="347"/>
                  </a:lnTo>
                </a:path>
              </a:pathLst>
            </a:custGeom>
            <a:solidFill>
              <a:srgbClr val="6D6D6D"/>
            </a:solidFill>
            <a:ln w="12700" cap="rnd" cmpd="sng">
              <a:solidFill>
                <a:srgbClr val="6D6D6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09" name="Freeform 181"/>
            <p:cNvSpPr>
              <a:spLocks/>
            </p:cNvSpPr>
            <p:nvPr/>
          </p:nvSpPr>
          <p:spPr bwMode="auto">
            <a:xfrm>
              <a:off x="1722" y="1054"/>
              <a:ext cx="43" cy="281"/>
            </a:xfrm>
            <a:custGeom>
              <a:avLst/>
              <a:gdLst>
                <a:gd name="T0" fmla="*/ 18 w 54"/>
                <a:gd name="T1" fmla="*/ 226 h 348"/>
                <a:gd name="T2" fmla="*/ 0 w 54"/>
                <a:gd name="T3" fmla="*/ 0 h 348"/>
                <a:gd name="T4" fmla="*/ 2 w 54"/>
                <a:gd name="T5" fmla="*/ 2 h 348"/>
                <a:gd name="T6" fmla="*/ 33 w 54"/>
                <a:gd name="T7" fmla="*/ 226 h 348"/>
                <a:gd name="T8" fmla="*/ 18 w 54"/>
                <a:gd name="T9" fmla="*/ 226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348"/>
                <a:gd name="T17" fmla="*/ 54 w 54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348">
                  <a:moveTo>
                    <a:pt x="27" y="347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53" y="347"/>
                  </a:lnTo>
                  <a:lnTo>
                    <a:pt x="27" y="347"/>
                  </a:lnTo>
                </a:path>
              </a:pathLst>
            </a:custGeom>
            <a:solidFill>
              <a:srgbClr val="6F6F6F"/>
            </a:solidFill>
            <a:ln w="12700" cap="rnd" cmpd="sng">
              <a:solidFill>
                <a:srgbClr val="6F6F6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0" name="Freeform 182"/>
            <p:cNvSpPr>
              <a:spLocks/>
            </p:cNvSpPr>
            <p:nvPr/>
          </p:nvSpPr>
          <p:spPr bwMode="auto">
            <a:xfrm>
              <a:off x="1722" y="1054"/>
              <a:ext cx="44" cy="281"/>
            </a:xfrm>
            <a:custGeom>
              <a:avLst/>
              <a:gdLst>
                <a:gd name="T0" fmla="*/ 19 w 56"/>
                <a:gd name="T1" fmla="*/ 226 h 348"/>
                <a:gd name="T2" fmla="*/ 0 w 56"/>
                <a:gd name="T3" fmla="*/ 0 h 348"/>
                <a:gd name="T4" fmla="*/ 2 w 56"/>
                <a:gd name="T5" fmla="*/ 2 h 348"/>
                <a:gd name="T6" fmla="*/ 34 w 56"/>
                <a:gd name="T7" fmla="*/ 226 h 348"/>
                <a:gd name="T8" fmla="*/ 19 w 56"/>
                <a:gd name="T9" fmla="*/ 226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348"/>
                <a:gd name="T17" fmla="*/ 56 w 56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348">
                  <a:moveTo>
                    <a:pt x="30" y="347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55" y="347"/>
                  </a:lnTo>
                  <a:lnTo>
                    <a:pt x="30" y="347"/>
                  </a:lnTo>
                </a:path>
              </a:pathLst>
            </a:custGeom>
            <a:solidFill>
              <a:srgbClr val="727272"/>
            </a:solidFill>
            <a:ln w="12700" cap="rnd" cmpd="sng">
              <a:solidFill>
                <a:srgbClr val="72727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1" name="Freeform 183"/>
            <p:cNvSpPr>
              <a:spLocks/>
            </p:cNvSpPr>
            <p:nvPr/>
          </p:nvSpPr>
          <p:spPr bwMode="auto">
            <a:xfrm>
              <a:off x="1722" y="1054"/>
              <a:ext cx="47" cy="281"/>
            </a:xfrm>
            <a:custGeom>
              <a:avLst/>
              <a:gdLst>
                <a:gd name="T0" fmla="*/ 21 w 60"/>
                <a:gd name="T1" fmla="*/ 226 h 348"/>
                <a:gd name="T2" fmla="*/ 0 w 60"/>
                <a:gd name="T3" fmla="*/ 0 h 348"/>
                <a:gd name="T4" fmla="*/ 2 w 60"/>
                <a:gd name="T5" fmla="*/ 3 h 348"/>
                <a:gd name="T6" fmla="*/ 36 w 60"/>
                <a:gd name="T7" fmla="*/ 226 h 348"/>
                <a:gd name="T8" fmla="*/ 21 w 60"/>
                <a:gd name="T9" fmla="*/ 226 h 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48"/>
                <a:gd name="T17" fmla="*/ 60 w 60"/>
                <a:gd name="T18" fmla="*/ 348 h 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48">
                  <a:moveTo>
                    <a:pt x="34" y="347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59" y="347"/>
                  </a:lnTo>
                  <a:lnTo>
                    <a:pt x="34" y="347"/>
                  </a:lnTo>
                </a:path>
              </a:pathLst>
            </a:custGeom>
            <a:solidFill>
              <a:srgbClr val="747474"/>
            </a:solidFill>
            <a:ln w="12700" cap="rnd" cmpd="sng">
              <a:solidFill>
                <a:srgbClr val="74747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2" name="Freeform 184"/>
            <p:cNvSpPr>
              <a:spLocks/>
            </p:cNvSpPr>
            <p:nvPr/>
          </p:nvSpPr>
          <p:spPr bwMode="auto">
            <a:xfrm>
              <a:off x="1722" y="1055"/>
              <a:ext cx="49" cy="280"/>
            </a:xfrm>
            <a:custGeom>
              <a:avLst/>
              <a:gdLst>
                <a:gd name="T0" fmla="*/ 22 w 61"/>
                <a:gd name="T1" fmla="*/ 225 h 347"/>
                <a:gd name="T2" fmla="*/ 0 w 61"/>
                <a:gd name="T3" fmla="*/ 0 h 347"/>
                <a:gd name="T4" fmla="*/ 2 w 61"/>
                <a:gd name="T5" fmla="*/ 2 h 347"/>
                <a:gd name="T6" fmla="*/ 39 w 61"/>
                <a:gd name="T7" fmla="*/ 225 h 347"/>
                <a:gd name="T8" fmla="*/ 22 w 61"/>
                <a:gd name="T9" fmla="*/ 225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347"/>
                <a:gd name="T17" fmla="*/ 61 w 61"/>
                <a:gd name="T18" fmla="*/ 347 h 3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347">
                  <a:moveTo>
                    <a:pt x="35" y="346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60" y="346"/>
                  </a:lnTo>
                  <a:lnTo>
                    <a:pt x="35" y="346"/>
                  </a:lnTo>
                </a:path>
              </a:pathLst>
            </a:custGeom>
            <a:solidFill>
              <a:srgbClr val="767676"/>
            </a:solidFill>
            <a:ln w="12700" cap="rnd" cmpd="sng">
              <a:solidFill>
                <a:srgbClr val="76767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3" name="Freeform 185"/>
            <p:cNvSpPr>
              <a:spLocks/>
            </p:cNvSpPr>
            <p:nvPr/>
          </p:nvSpPr>
          <p:spPr bwMode="auto">
            <a:xfrm>
              <a:off x="1723" y="1056"/>
              <a:ext cx="50" cy="279"/>
            </a:xfrm>
            <a:custGeom>
              <a:avLst/>
              <a:gdLst>
                <a:gd name="T0" fmla="*/ 23 w 63"/>
                <a:gd name="T1" fmla="*/ 224 h 346"/>
                <a:gd name="T2" fmla="*/ 0 w 63"/>
                <a:gd name="T3" fmla="*/ 0 h 346"/>
                <a:gd name="T4" fmla="*/ 2 w 63"/>
                <a:gd name="T5" fmla="*/ 2 h 346"/>
                <a:gd name="T6" fmla="*/ 39 w 63"/>
                <a:gd name="T7" fmla="*/ 224 h 346"/>
                <a:gd name="T8" fmla="*/ 23 w 63"/>
                <a:gd name="T9" fmla="*/ 224 h 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346"/>
                <a:gd name="T17" fmla="*/ 63 w 63"/>
                <a:gd name="T18" fmla="*/ 346 h 3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346">
                  <a:moveTo>
                    <a:pt x="37" y="345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62" y="345"/>
                  </a:lnTo>
                  <a:lnTo>
                    <a:pt x="37" y="345"/>
                  </a:lnTo>
                </a:path>
              </a:pathLst>
            </a:custGeom>
            <a:solidFill>
              <a:srgbClr val="787878"/>
            </a:solidFill>
            <a:ln w="12700" cap="rnd" cmpd="sng">
              <a:solidFill>
                <a:srgbClr val="78787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4" name="Freeform 186"/>
            <p:cNvSpPr>
              <a:spLocks/>
            </p:cNvSpPr>
            <p:nvPr/>
          </p:nvSpPr>
          <p:spPr bwMode="auto">
            <a:xfrm>
              <a:off x="1723" y="1056"/>
              <a:ext cx="53" cy="279"/>
            </a:xfrm>
            <a:custGeom>
              <a:avLst/>
              <a:gdLst>
                <a:gd name="T0" fmla="*/ 26 w 66"/>
                <a:gd name="T1" fmla="*/ 224 h 346"/>
                <a:gd name="T2" fmla="*/ 0 w 66"/>
                <a:gd name="T3" fmla="*/ 0 h 346"/>
                <a:gd name="T4" fmla="*/ 2 w 66"/>
                <a:gd name="T5" fmla="*/ 3 h 346"/>
                <a:gd name="T6" fmla="*/ 42 w 66"/>
                <a:gd name="T7" fmla="*/ 224 h 346"/>
                <a:gd name="T8" fmla="*/ 26 w 66"/>
                <a:gd name="T9" fmla="*/ 224 h 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346"/>
                <a:gd name="T17" fmla="*/ 66 w 66"/>
                <a:gd name="T18" fmla="*/ 346 h 3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346">
                  <a:moveTo>
                    <a:pt x="40" y="345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65" y="345"/>
                  </a:lnTo>
                  <a:lnTo>
                    <a:pt x="40" y="345"/>
                  </a:lnTo>
                </a:path>
              </a:pathLst>
            </a:custGeom>
            <a:solidFill>
              <a:srgbClr val="7A7A7A"/>
            </a:solidFill>
            <a:ln w="12700" cap="rnd" cmpd="sng">
              <a:solidFill>
                <a:srgbClr val="7A7A7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5" name="Freeform 187"/>
            <p:cNvSpPr>
              <a:spLocks/>
            </p:cNvSpPr>
            <p:nvPr/>
          </p:nvSpPr>
          <p:spPr bwMode="auto">
            <a:xfrm>
              <a:off x="1724" y="1056"/>
              <a:ext cx="54" cy="279"/>
            </a:xfrm>
            <a:custGeom>
              <a:avLst/>
              <a:gdLst>
                <a:gd name="T0" fmla="*/ 26 w 68"/>
                <a:gd name="T1" fmla="*/ 225 h 345"/>
                <a:gd name="T2" fmla="*/ 0 w 68"/>
                <a:gd name="T3" fmla="*/ 0 h 345"/>
                <a:gd name="T4" fmla="*/ 2 w 68"/>
                <a:gd name="T5" fmla="*/ 2 h 345"/>
                <a:gd name="T6" fmla="*/ 42 w 68"/>
                <a:gd name="T7" fmla="*/ 225 h 345"/>
                <a:gd name="T8" fmla="*/ 26 w 68"/>
                <a:gd name="T9" fmla="*/ 225 h 3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345"/>
                <a:gd name="T17" fmla="*/ 68 w 68"/>
                <a:gd name="T18" fmla="*/ 345 h 3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345">
                  <a:moveTo>
                    <a:pt x="42" y="344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67" y="344"/>
                  </a:lnTo>
                  <a:lnTo>
                    <a:pt x="42" y="344"/>
                  </a:lnTo>
                </a:path>
              </a:pathLst>
            </a:custGeom>
            <a:solidFill>
              <a:srgbClr val="7C7C7C"/>
            </a:solidFill>
            <a:ln w="12700" cap="rnd" cmpd="sng">
              <a:solidFill>
                <a:srgbClr val="7C7C7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6" name="Freeform 188"/>
            <p:cNvSpPr>
              <a:spLocks/>
            </p:cNvSpPr>
            <p:nvPr/>
          </p:nvSpPr>
          <p:spPr bwMode="auto">
            <a:xfrm>
              <a:off x="1724" y="1056"/>
              <a:ext cx="56" cy="279"/>
            </a:xfrm>
            <a:custGeom>
              <a:avLst/>
              <a:gdLst>
                <a:gd name="T0" fmla="*/ 28 w 71"/>
                <a:gd name="T1" fmla="*/ 225 h 345"/>
                <a:gd name="T2" fmla="*/ 0 w 71"/>
                <a:gd name="T3" fmla="*/ 0 h 345"/>
                <a:gd name="T4" fmla="*/ 2 w 71"/>
                <a:gd name="T5" fmla="*/ 3 h 345"/>
                <a:gd name="T6" fmla="*/ 43 w 71"/>
                <a:gd name="T7" fmla="*/ 225 h 345"/>
                <a:gd name="T8" fmla="*/ 28 w 71"/>
                <a:gd name="T9" fmla="*/ 225 h 3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345"/>
                <a:gd name="T17" fmla="*/ 71 w 71"/>
                <a:gd name="T18" fmla="*/ 345 h 3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345">
                  <a:moveTo>
                    <a:pt x="44" y="344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70" y="344"/>
                  </a:lnTo>
                  <a:lnTo>
                    <a:pt x="44" y="344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7" name="Freeform 189"/>
            <p:cNvSpPr>
              <a:spLocks/>
            </p:cNvSpPr>
            <p:nvPr/>
          </p:nvSpPr>
          <p:spPr bwMode="auto">
            <a:xfrm>
              <a:off x="1724" y="1056"/>
              <a:ext cx="59" cy="279"/>
            </a:xfrm>
            <a:custGeom>
              <a:avLst/>
              <a:gdLst>
                <a:gd name="T0" fmla="*/ 30 w 74"/>
                <a:gd name="T1" fmla="*/ 225 h 345"/>
                <a:gd name="T2" fmla="*/ 0 w 74"/>
                <a:gd name="T3" fmla="*/ 0 h 345"/>
                <a:gd name="T4" fmla="*/ 3 w 74"/>
                <a:gd name="T5" fmla="*/ 3 h 345"/>
                <a:gd name="T6" fmla="*/ 46 w 74"/>
                <a:gd name="T7" fmla="*/ 225 h 345"/>
                <a:gd name="T8" fmla="*/ 30 w 74"/>
                <a:gd name="T9" fmla="*/ 225 h 3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345"/>
                <a:gd name="T17" fmla="*/ 74 w 74"/>
                <a:gd name="T18" fmla="*/ 345 h 3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345">
                  <a:moveTo>
                    <a:pt x="48" y="344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73" y="344"/>
                  </a:lnTo>
                  <a:lnTo>
                    <a:pt x="48" y="344"/>
                  </a:lnTo>
                </a:path>
              </a:pathLst>
            </a:custGeom>
            <a:solidFill>
              <a:srgbClr val="818181"/>
            </a:solidFill>
            <a:ln w="12700" cap="rnd" cmpd="sng">
              <a:solidFill>
                <a:srgbClr val="8181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8" name="Freeform 190"/>
            <p:cNvSpPr>
              <a:spLocks/>
            </p:cNvSpPr>
            <p:nvPr/>
          </p:nvSpPr>
          <p:spPr bwMode="auto">
            <a:xfrm>
              <a:off x="1725" y="1057"/>
              <a:ext cx="59" cy="278"/>
            </a:xfrm>
            <a:custGeom>
              <a:avLst/>
              <a:gdLst>
                <a:gd name="T0" fmla="*/ 31 w 75"/>
                <a:gd name="T1" fmla="*/ 224 h 344"/>
                <a:gd name="T2" fmla="*/ 0 w 75"/>
                <a:gd name="T3" fmla="*/ 0 h 344"/>
                <a:gd name="T4" fmla="*/ 2 w 75"/>
                <a:gd name="T5" fmla="*/ 2 h 344"/>
                <a:gd name="T6" fmla="*/ 46 w 75"/>
                <a:gd name="T7" fmla="*/ 224 h 344"/>
                <a:gd name="T8" fmla="*/ 31 w 75"/>
                <a:gd name="T9" fmla="*/ 224 h 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344"/>
                <a:gd name="T17" fmla="*/ 75 w 75"/>
                <a:gd name="T18" fmla="*/ 344 h 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344">
                  <a:moveTo>
                    <a:pt x="50" y="343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74" y="343"/>
                  </a:lnTo>
                  <a:lnTo>
                    <a:pt x="50" y="343"/>
                  </a:lnTo>
                </a:path>
              </a:pathLst>
            </a:custGeom>
            <a:solidFill>
              <a:srgbClr val="838383"/>
            </a:solidFill>
            <a:ln w="12700" cap="rnd" cmpd="sng">
              <a:solidFill>
                <a:srgbClr val="83838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19" name="Freeform 191"/>
            <p:cNvSpPr>
              <a:spLocks/>
            </p:cNvSpPr>
            <p:nvPr/>
          </p:nvSpPr>
          <p:spPr bwMode="auto">
            <a:xfrm>
              <a:off x="1725" y="1057"/>
              <a:ext cx="62" cy="278"/>
            </a:xfrm>
            <a:custGeom>
              <a:avLst/>
              <a:gdLst>
                <a:gd name="T0" fmla="*/ 33 w 78"/>
                <a:gd name="T1" fmla="*/ 224 h 344"/>
                <a:gd name="T2" fmla="*/ 0 w 78"/>
                <a:gd name="T3" fmla="*/ 0 h 344"/>
                <a:gd name="T4" fmla="*/ 2 w 78"/>
                <a:gd name="T5" fmla="*/ 3 h 344"/>
                <a:gd name="T6" fmla="*/ 48 w 78"/>
                <a:gd name="T7" fmla="*/ 224 h 344"/>
                <a:gd name="T8" fmla="*/ 33 w 78"/>
                <a:gd name="T9" fmla="*/ 224 h 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344"/>
                <a:gd name="T17" fmla="*/ 78 w 78"/>
                <a:gd name="T18" fmla="*/ 344 h 3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344">
                  <a:moveTo>
                    <a:pt x="52" y="343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77" y="343"/>
                  </a:lnTo>
                  <a:lnTo>
                    <a:pt x="52" y="343"/>
                  </a:lnTo>
                </a:path>
              </a:pathLst>
            </a:custGeom>
            <a:solidFill>
              <a:srgbClr val="858585"/>
            </a:solidFill>
            <a:ln w="12700" cap="rnd" cmpd="sng">
              <a:solidFill>
                <a:srgbClr val="85858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0" name="Freeform 192"/>
            <p:cNvSpPr>
              <a:spLocks/>
            </p:cNvSpPr>
            <p:nvPr/>
          </p:nvSpPr>
          <p:spPr bwMode="auto">
            <a:xfrm>
              <a:off x="1725" y="1058"/>
              <a:ext cx="64" cy="277"/>
            </a:xfrm>
            <a:custGeom>
              <a:avLst/>
              <a:gdLst>
                <a:gd name="T0" fmla="*/ 34 w 81"/>
                <a:gd name="T1" fmla="*/ 223 h 343"/>
                <a:gd name="T2" fmla="*/ 0 w 81"/>
                <a:gd name="T3" fmla="*/ 0 h 343"/>
                <a:gd name="T4" fmla="*/ 2 w 81"/>
                <a:gd name="T5" fmla="*/ 2 h 343"/>
                <a:gd name="T6" fmla="*/ 50 w 81"/>
                <a:gd name="T7" fmla="*/ 223 h 343"/>
                <a:gd name="T8" fmla="*/ 34 w 81"/>
                <a:gd name="T9" fmla="*/ 223 h 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343"/>
                <a:gd name="T17" fmla="*/ 81 w 81"/>
                <a:gd name="T18" fmla="*/ 343 h 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343">
                  <a:moveTo>
                    <a:pt x="55" y="342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80" y="342"/>
                  </a:lnTo>
                  <a:lnTo>
                    <a:pt x="55" y="342"/>
                  </a:lnTo>
                </a:path>
              </a:pathLst>
            </a:custGeom>
            <a:solidFill>
              <a:srgbClr val="878787"/>
            </a:solidFill>
            <a:ln w="12700" cap="rnd" cmpd="sng">
              <a:solidFill>
                <a:srgbClr val="87878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1" name="Freeform 193"/>
            <p:cNvSpPr>
              <a:spLocks/>
            </p:cNvSpPr>
            <p:nvPr/>
          </p:nvSpPr>
          <p:spPr bwMode="auto">
            <a:xfrm>
              <a:off x="1726" y="1059"/>
              <a:ext cx="66" cy="276"/>
            </a:xfrm>
            <a:custGeom>
              <a:avLst/>
              <a:gdLst>
                <a:gd name="T0" fmla="*/ 36 w 83"/>
                <a:gd name="T1" fmla="*/ 222 h 342"/>
                <a:gd name="T2" fmla="*/ 0 w 83"/>
                <a:gd name="T3" fmla="*/ 0 h 342"/>
                <a:gd name="T4" fmla="*/ 2 w 83"/>
                <a:gd name="T5" fmla="*/ 2 h 342"/>
                <a:gd name="T6" fmla="*/ 52 w 83"/>
                <a:gd name="T7" fmla="*/ 222 h 342"/>
                <a:gd name="T8" fmla="*/ 36 w 83"/>
                <a:gd name="T9" fmla="*/ 222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342"/>
                <a:gd name="T17" fmla="*/ 83 w 83"/>
                <a:gd name="T18" fmla="*/ 342 h 3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342">
                  <a:moveTo>
                    <a:pt x="57" y="341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82" y="341"/>
                  </a:lnTo>
                  <a:lnTo>
                    <a:pt x="57" y="341"/>
                  </a:lnTo>
                </a:path>
              </a:pathLst>
            </a:custGeom>
            <a:solidFill>
              <a:srgbClr val="8A8A8A"/>
            </a:solidFill>
            <a:ln w="12700" cap="rnd" cmpd="sng">
              <a:solidFill>
                <a:srgbClr val="8A8A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2" name="Freeform 194"/>
            <p:cNvSpPr>
              <a:spLocks/>
            </p:cNvSpPr>
            <p:nvPr/>
          </p:nvSpPr>
          <p:spPr bwMode="auto">
            <a:xfrm>
              <a:off x="1726" y="1059"/>
              <a:ext cx="68" cy="276"/>
            </a:xfrm>
            <a:custGeom>
              <a:avLst/>
              <a:gdLst>
                <a:gd name="T0" fmla="*/ 37 w 86"/>
                <a:gd name="T1" fmla="*/ 222 h 342"/>
                <a:gd name="T2" fmla="*/ 0 w 86"/>
                <a:gd name="T3" fmla="*/ 0 h 342"/>
                <a:gd name="T4" fmla="*/ 3 w 86"/>
                <a:gd name="T5" fmla="*/ 2 h 342"/>
                <a:gd name="T6" fmla="*/ 53 w 86"/>
                <a:gd name="T7" fmla="*/ 222 h 342"/>
                <a:gd name="T8" fmla="*/ 37 w 86"/>
                <a:gd name="T9" fmla="*/ 222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342"/>
                <a:gd name="T17" fmla="*/ 86 w 86"/>
                <a:gd name="T18" fmla="*/ 342 h 3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342">
                  <a:moveTo>
                    <a:pt x="60" y="341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85" y="341"/>
                  </a:lnTo>
                  <a:lnTo>
                    <a:pt x="60" y="341"/>
                  </a:lnTo>
                </a:path>
              </a:pathLst>
            </a:custGeom>
            <a:solidFill>
              <a:srgbClr val="8C8C8C"/>
            </a:solidFill>
            <a:ln w="12700" cap="rnd" cmpd="sng">
              <a:solidFill>
                <a:srgbClr val="8C8C8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3" name="Freeform 195"/>
            <p:cNvSpPr>
              <a:spLocks/>
            </p:cNvSpPr>
            <p:nvPr/>
          </p:nvSpPr>
          <p:spPr bwMode="auto">
            <a:xfrm>
              <a:off x="1726" y="1060"/>
              <a:ext cx="70" cy="275"/>
            </a:xfrm>
            <a:custGeom>
              <a:avLst/>
              <a:gdLst>
                <a:gd name="T0" fmla="*/ 39 w 88"/>
                <a:gd name="T1" fmla="*/ 221 h 341"/>
                <a:gd name="T2" fmla="*/ 0 w 88"/>
                <a:gd name="T3" fmla="*/ 0 h 341"/>
                <a:gd name="T4" fmla="*/ 2 w 88"/>
                <a:gd name="T5" fmla="*/ 2 h 341"/>
                <a:gd name="T6" fmla="*/ 55 w 88"/>
                <a:gd name="T7" fmla="*/ 221 h 341"/>
                <a:gd name="T8" fmla="*/ 39 w 88"/>
                <a:gd name="T9" fmla="*/ 221 h 3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341"/>
                <a:gd name="T17" fmla="*/ 88 w 88"/>
                <a:gd name="T18" fmla="*/ 341 h 3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341">
                  <a:moveTo>
                    <a:pt x="61" y="340"/>
                  </a:moveTo>
                  <a:lnTo>
                    <a:pt x="0" y="0"/>
                  </a:lnTo>
                  <a:lnTo>
                    <a:pt x="4" y="3"/>
                  </a:lnTo>
                  <a:lnTo>
                    <a:pt x="87" y="340"/>
                  </a:lnTo>
                  <a:lnTo>
                    <a:pt x="61" y="340"/>
                  </a:lnTo>
                </a:path>
              </a:pathLst>
            </a:custGeom>
            <a:solidFill>
              <a:srgbClr val="8E8E8E"/>
            </a:solidFill>
            <a:ln w="12700" cap="rnd" cmpd="sng">
              <a:solidFill>
                <a:srgbClr val="8E8E8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4" name="Freeform 196"/>
            <p:cNvSpPr>
              <a:spLocks/>
            </p:cNvSpPr>
            <p:nvPr/>
          </p:nvSpPr>
          <p:spPr bwMode="auto">
            <a:xfrm>
              <a:off x="1726" y="1060"/>
              <a:ext cx="73" cy="275"/>
            </a:xfrm>
            <a:custGeom>
              <a:avLst/>
              <a:gdLst>
                <a:gd name="T0" fmla="*/ 41 w 91"/>
                <a:gd name="T1" fmla="*/ 221 h 341"/>
                <a:gd name="T2" fmla="*/ 0 w 91"/>
                <a:gd name="T3" fmla="*/ 0 h 341"/>
                <a:gd name="T4" fmla="*/ 3 w 91"/>
                <a:gd name="T5" fmla="*/ 2 h 341"/>
                <a:gd name="T6" fmla="*/ 58 w 91"/>
                <a:gd name="T7" fmla="*/ 221 h 341"/>
                <a:gd name="T8" fmla="*/ 41 w 91"/>
                <a:gd name="T9" fmla="*/ 221 h 3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341"/>
                <a:gd name="T17" fmla="*/ 91 w 91"/>
                <a:gd name="T18" fmla="*/ 341 h 3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341">
                  <a:moveTo>
                    <a:pt x="64" y="34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90" y="340"/>
                  </a:lnTo>
                  <a:lnTo>
                    <a:pt x="64" y="340"/>
                  </a:lnTo>
                </a:path>
              </a:pathLst>
            </a:custGeom>
            <a:solidFill>
              <a:srgbClr val="909090"/>
            </a:solidFill>
            <a:ln w="127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5" name="Freeform 197"/>
            <p:cNvSpPr>
              <a:spLocks/>
            </p:cNvSpPr>
            <p:nvPr/>
          </p:nvSpPr>
          <p:spPr bwMode="auto">
            <a:xfrm>
              <a:off x="1727" y="1060"/>
              <a:ext cx="73" cy="275"/>
            </a:xfrm>
            <a:custGeom>
              <a:avLst/>
              <a:gdLst>
                <a:gd name="T0" fmla="*/ 41 w 92"/>
                <a:gd name="T1" fmla="*/ 222 h 340"/>
                <a:gd name="T2" fmla="*/ 0 w 92"/>
                <a:gd name="T3" fmla="*/ 0 h 340"/>
                <a:gd name="T4" fmla="*/ 3 w 92"/>
                <a:gd name="T5" fmla="*/ 2 h 340"/>
                <a:gd name="T6" fmla="*/ 57 w 92"/>
                <a:gd name="T7" fmla="*/ 222 h 340"/>
                <a:gd name="T8" fmla="*/ 41 w 92"/>
                <a:gd name="T9" fmla="*/ 222 h 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340"/>
                <a:gd name="T17" fmla="*/ 92 w 92"/>
                <a:gd name="T18" fmla="*/ 340 h 3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340">
                  <a:moveTo>
                    <a:pt x="66" y="339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91" y="339"/>
                  </a:lnTo>
                  <a:lnTo>
                    <a:pt x="66" y="339"/>
                  </a:lnTo>
                </a:path>
              </a:pathLst>
            </a:custGeom>
            <a:solidFill>
              <a:srgbClr val="929292"/>
            </a:solidFill>
            <a:ln w="12700" cap="rnd" cmpd="sng">
              <a:solidFill>
                <a:srgbClr val="92929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6" name="Freeform 198"/>
            <p:cNvSpPr>
              <a:spLocks/>
            </p:cNvSpPr>
            <p:nvPr/>
          </p:nvSpPr>
          <p:spPr bwMode="auto">
            <a:xfrm>
              <a:off x="1728" y="1060"/>
              <a:ext cx="75" cy="275"/>
            </a:xfrm>
            <a:custGeom>
              <a:avLst/>
              <a:gdLst>
                <a:gd name="T0" fmla="*/ 43 w 94"/>
                <a:gd name="T1" fmla="*/ 222 h 340"/>
                <a:gd name="T2" fmla="*/ 0 w 94"/>
                <a:gd name="T3" fmla="*/ 0 h 340"/>
                <a:gd name="T4" fmla="*/ 2 w 94"/>
                <a:gd name="T5" fmla="*/ 2 h 340"/>
                <a:gd name="T6" fmla="*/ 59 w 94"/>
                <a:gd name="T7" fmla="*/ 222 h 340"/>
                <a:gd name="T8" fmla="*/ 43 w 94"/>
                <a:gd name="T9" fmla="*/ 222 h 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340"/>
                <a:gd name="T17" fmla="*/ 94 w 94"/>
                <a:gd name="T18" fmla="*/ 340 h 3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340">
                  <a:moveTo>
                    <a:pt x="68" y="339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93" y="339"/>
                  </a:lnTo>
                  <a:lnTo>
                    <a:pt x="68" y="339"/>
                  </a:lnTo>
                </a:path>
              </a:pathLst>
            </a:custGeom>
            <a:solidFill>
              <a:srgbClr val="959595"/>
            </a:solidFill>
            <a:ln w="12700" cap="rnd" cmpd="sng">
              <a:solidFill>
                <a:srgbClr val="95959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7" name="Freeform 199"/>
            <p:cNvSpPr>
              <a:spLocks/>
            </p:cNvSpPr>
            <p:nvPr/>
          </p:nvSpPr>
          <p:spPr bwMode="auto">
            <a:xfrm>
              <a:off x="1728" y="1060"/>
              <a:ext cx="77" cy="275"/>
            </a:xfrm>
            <a:custGeom>
              <a:avLst/>
              <a:gdLst>
                <a:gd name="T0" fmla="*/ 44 w 97"/>
                <a:gd name="T1" fmla="*/ 222 h 340"/>
                <a:gd name="T2" fmla="*/ 0 w 97"/>
                <a:gd name="T3" fmla="*/ 0 h 340"/>
                <a:gd name="T4" fmla="*/ 3 w 97"/>
                <a:gd name="T5" fmla="*/ 2 h 340"/>
                <a:gd name="T6" fmla="*/ 60 w 97"/>
                <a:gd name="T7" fmla="*/ 222 h 340"/>
                <a:gd name="T8" fmla="*/ 44 w 97"/>
                <a:gd name="T9" fmla="*/ 222 h 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340"/>
                <a:gd name="T17" fmla="*/ 97 w 97"/>
                <a:gd name="T18" fmla="*/ 340 h 3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340">
                  <a:moveTo>
                    <a:pt x="71" y="339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96" y="339"/>
                  </a:lnTo>
                  <a:lnTo>
                    <a:pt x="71" y="339"/>
                  </a:lnTo>
                </a:path>
              </a:pathLst>
            </a:custGeom>
            <a:solidFill>
              <a:srgbClr val="979797"/>
            </a:solidFill>
            <a:ln w="12700" cap="rnd" cmpd="sng">
              <a:solidFill>
                <a:srgbClr val="97979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8" name="Freeform 200"/>
            <p:cNvSpPr>
              <a:spLocks/>
            </p:cNvSpPr>
            <p:nvPr/>
          </p:nvSpPr>
          <p:spPr bwMode="auto">
            <a:xfrm>
              <a:off x="1728" y="1061"/>
              <a:ext cx="79" cy="274"/>
            </a:xfrm>
            <a:custGeom>
              <a:avLst/>
              <a:gdLst>
                <a:gd name="T0" fmla="*/ 46 w 100"/>
                <a:gd name="T1" fmla="*/ 221 h 339"/>
                <a:gd name="T2" fmla="*/ 0 w 100"/>
                <a:gd name="T3" fmla="*/ 0 h 339"/>
                <a:gd name="T4" fmla="*/ 3 w 100"/>
                <a:gd name="T5" fmla="*/ 2 h 339"/>
                <a:gd name="T6" fmla="*/ 62 w 100"/>
                <a:gd name="T7" fmla="*/ 221 h 339"/>
                <a:gd name="T8" fmla="*/ 46 w 100"/>
                <a:gd name="T9" fmla="*/ 221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339"/>
                <a:gd name="T17" fmla="*/ 100 w 100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339">
                  <a:moveTo>
                    <a:pt x="73" y="338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99" y="338"/>
                  </a:lnTo>
                  <a:lnTo>
                    <a:pt x="73" y="338"/>
                  </a:lnTo>
                </a:path>
              </a:pathLst>
            </a:custGeom>
            <a:solidFill>
              <a:srgbClr val="999999"/>
            </a:solidFill>
            <a:ln w="12700" cap="rnd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29" name="Freeform 201"/>
            <p:cNvSpPr>
              <a:spLocks/>
            </p:cNvSpPr>
            <p:nvPr/>
          </p:nvSpPr>
          <p:spPr bwMode="auto">
            <a:xfrm>
              <a:off x="1717" y="1049"/>
              <a:ext cx="180" cy="286"/>
            </a:xfrm>
            <a:custGeom>
              <a:avLst/>
              <a:gdLst>
                <a:gd name="T0" fmla="*/ 0 w 227"/>
                <a:gd name="T1" fmla="*/ 0 h 354"/>
                <a:gd name="T2" fmla="*/ 0 w 227"/>
                <a:gd name="T3" fmla="*/ 230 h 354"/>
                <a:gd name="T4" fmla="*/ 142 w 227"/>
                <a:gd name="T5" fmla="*/ 230 h 354"/>
                <a:gd name="T6" fmla="*/ 0 60000 65536"/>
                <a:gd name="T7" fmla="*/ 0 60000 65536"/>
                <a:gd name="T8" fmla="*/ 0 60000 65536"/>
                <a:gd name="T9" fmla="*/ 0 w 227"/>
                <a:gd name="T10" fmla="*/ 0 h 354"/>
                <a:gd name="T11" fmla="*/ 227 w 227"/>
                <a:gd name="T12" fmla="*/ 354 h 3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7" h="354">
                  <a:moveTo>
                    <a:pt x="0" y="0"/>
                  </a:moveTo>
                  <a:lnTo>
                    <a:pt x="0" y="353"/>
                  </a:lnTo>
                  <a:lnTo>
                    <a:pt x="226" y="35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30" name="Freeform 202"/>
            <p:cNvSpPr>
              <a:spLocks/>
            </p:cNvSpPr>
            <p:nvPr/>
          </p:nvSpPr>
          <p:spPr bwMode="auto">
            <a:xfrm>
              <a:off x="1632" y="1152"/>
              <a:ext cx="330" cy="120"/>
            </a:xfrm>
            <a:custGeom>
              <a:avLst/>
              <a:gdLst>
                <a:gd name="T0" fmla="*/ 10 w 415"/>
                <a:gd name="T1" fmla="*/ 0 h 281"/>
                <a:gd name="T2" fmla="*/ 6 w 415"/>
                <a:gd name="T3" fmla="*/ 3 h 281"/>
                <a:gd name="T4" fmla="*/ 4 w 415"/>
                <a:gd name="T5" fmla="*/ 5 h 281"/>
                <a:gd name="T6" fmla="*/ 2 w 415"/>
                <a:gd name="T7" fmla="*/ 7 h 281"/>
                <a:gd name="T8" fmla="*/ 2 w 415"/>
                <a:gd name="T9" fmla="*/ 9 h 281"/>
                <a:gd name="T10" fmla="*/ 0 w 415"/>
                <a:gd name="T11" fmla="*/ 12 h 281"/>
                <a:gd name="T12" fmla="*/ 0 w 415"/>
                <a:gd name="T13" fmla="*/ 15 h 281"/>
                <a:gd name="T14" fmla="*/ 0 w 415"/>
                <a:gd name="T15" fmla="*/ 17 h 281"/>
                <a:gd name="T16" fmla="*/ 2 w 415"/>
                <a:gd name="T17" fmla="*/ 19 h 281"/>
                <a:gd name="T18" fmla="*/ 2 w 415"/>
                <a:gd name="T19" fmla="*/ 22 h 281"/>
                <a:gd name="T20" fmla="*/ 5 w 415"/>
                <a:gd name="T21" fmla="*/ 24 h 281"/>
                <a:gd name="T22" fmla="*/ 8 w 415"/>
                <a:gd name="T23" fmla="*/ 26 h 281"/>
                <a:gd name="T24" fmla="*/ 10 w 415"/>
                <a:gd name="T25" fmla="*/ 29 h 281"/>
                <a:gd name="T26" fmla="*/ 14 w 415"/>
                <a:gd name="T27" fmla="*/ 31 h 281"/>
                <a:gd name="T28" fmla="*/ 18 w 415"/>
                <a:gd name="T29" fmla="*/ 33 h 281"/>
                <a:gd name="T30" fmla="*/ 23 w 415"/>
                <a:gd name="T31" fmla="*/ 35 h 281"/>
                <a:gd name="T32" fmla="*/ 28 w 415"/>
                <a:gd name="T33" fmla="*/ 37 h 281"/>
                <a:gd name="T34" fmla="*/ 33 w 415"/>
                <a:gd name="T35" fmla="*/ 39 h 281"/>
                <a:gd name="T36" fmla="*/ 39 w 415"/>
                <a:gd name="T37" fmla="*/ 41 h 281"/>
                <a:gd name="T38" fmla="*/ 45 w 415"/>
                <a:gd name="T39" fmla="*/ 42 h 281"/>
                <a:gd name="T40" fmla="*/ 52 w 415"/>
                <a:gd name="T41" fmla="*/ 44 h 281"/>
                <a:gd name="T42" fmla="*/ 60 w 415"/>
                <a:gd name="T43" fmla="*/ 45 h 281"/>
                <a:gd name="T44" fmla="*/ 66 w 415"/>
                <a:gd name="T45" fmla="*/ 47 h 281"/>
                <a:gd name="T46" fmla="*/ 74 w 415"/>
                <a:gd name="T47" fmla="*/ 47 h 281"/>
                <a:gd name="T48" fmla="*/ 82 w 415"/>
                <a:gd name="T49" fmla="*/ 49 h 281"/>
                <a:gd name="T50" fmla="*/ 90 w 415"/>
                <a:gd name="T51" fmla="*/ 50 h 281"/>
                <a:gd name="T52" fmla="*/ 98 w 415"/>
                <a:gd name="T53" fmla="*/ 50 h 281"/>
                <a:gd name="T54" fmla="*/ 107 w 415"/>
                <a:gd name="T55" fmla="*/ 51 h 281"/>
                <a:gd name="T56" fmla="*/ 115 w 415"/>
                <a:gd name="T57" fmla="*/ 51 h 281"/>
                <a:gd name="T58" fmla="*/ 123 w 415"/>
                <a:gd name="T59" fmla="*/ 51 h 281"/>
                <a:gd name="T60" fmla="*/ 132 w 415"/>
                <a:gd name="T61" fmla="*/ 51 h 281"/>
                <a:gd name="T62" fmla="*/ 141 w 415"/>
                <a:gd name="T63" fmla="*/ 51 h 281"/>
                <a:gd name="T64" fmla="*/ 149 w 415"/>
                <a:gd name="T65" fmla="*/ 51 h 281"/>
                <a:gd name="T66" fmla="*/ 157 w 415"/>
                <a:gd name="T67" fmla="*/ 50 h 281"/>
                <a:gd name="T68" fmla="*/ 165 w 415"/>
                <a:gd name="T69" fmla="*/ 50 h 281"/>
                <a:gd name="T70" fmla="*/ 174 w 415"/>
                <a:gd name="T71" fmla="*/ 49 h 281"/>
                <a:gd name="T72" fmla="*/ 182 w 415"/>
                <a:gd name="T73" fmla="*/ 48 h 281"/>
                <a:gd name="T74" fmla="*/ 190 w 415"/>
                <a:gd name="T75" fmla="*/ 47 h 281"/>
                <a:gd name="T76" fmla="*/ 197 w 415"/>
                <a:gd name="T77" fmla="*/ 46 h 281"/>
                <a:gd name="T78" fmla="*/ 204 w 415"/>
                <a:gd name="T79" fmla="*/ 45 h 281"/>
                <a:gd name="T80" fmla="*/ 212 w 415"/>
                <a:gd name="T81" fmla="*/ 44 h 281"/>
                <a:gd name="T82" fmla="*/ 218 w 415"/>
                <a:gd name="T83" fmla="*/ 42 h 281"/>
                <a:gd name="T84" fmla="*/ 224 w 415"/>
                <a:gd name="T85" fmla="*/ 40 h 281"/>
                <a:gd name="T86" fmla="*/ 230 w 415"/>
                <a:gd name="T87" fmla="*/ 38 h 281"/>
                <a:gd name="T88" fmla="*/ 235 w 415"/>
                <a:gd name="T89" fmla="*/ 36 h 281"/>
                <a:gd name="T90" fmla="*/ 240 w 415"/>
                <a:gd name="T91" fmla="*/ 34 h 281"/>
                <a:gd name="T92" fmla="*/ 245 w 415"/>
                <a:gd name="T93" fmla="*/ 32 h 281"/>
                <a:gd name="T94" fmla="*/ 249 w 415"/>
                <a:gd name="T95" fmla="*/ 30 h 281"/>
                <a:gd name="T96" fmla="*/ 252 w 415"/>
                <a:gd name="T97" fmla="*/ 28 h 281"/>
                <a:gd name="T98" fmla="*/ 255 w 415"/>
                <a:gd name="T99" fmla="*/ 26 h 281"/>
                <a:gd name="T100" fmla="*/ 258 w 415"/>
                <a:gd name="T101" fmla="*/ 23 h 281"/>
                <a:gd name="T102" fmla="*/ 260 w 415"/>
                <a:gd name="T103" fmla="*/ 21 h 281"/>
                <a:gd name="T104" fmla="*/ 261 w 415"/>
                <a:gd name="T105" fmla="*/ 19 h 281"/>
                <a:gd name="T106" fmla="*/ 262 w 415"/>
                <a:gd name="T107" fmla="*/ 17 h 2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15"/>
                <a:gd name="T163" fmla="*/ 0 h 281"/>
                <a:gd name="T164" fmla="*/ 415 w 415"/>
                <a:gd name="T165" fmla="*/ 281 h 28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15" h="281">
                  <a:moveTo>
                    <a:pt x="15" y="0"/>
                  </a:moveTo>
                  <a:lnTo>
                    <a:pt x="10" y="13"/>
                  </a:lnTo>
                  <a:lnTo>
                    <a:pt x="6" y="27"/>
                  </a:lnTo>
                  <a:lnTo>
                    <a:pt x="4" y="39"/>
                  </a:lnTo>
                  <a:lnTo>
                    <a:pt x="2" y="52"/>
                  </a:lnTo>
                  <a:lnTo>
                    <a:pt x="0" y="65"/>
                  </a:lnTo>
                  <a:lnTo>
                    <a:pt x="0" y="79"/>
                  </a:lnTo>
                  <a:lnTo>
                    <a:pt x="0" y="92"/>
                  </a:lnTo>
                  <a:lnTo>
                    <a:pt x="2" y="106"/>
                  </a:lnTo>
                  <a:lnTo>
                    <a:pt x="4" y="119"/>
                  </a:lnTo>
                  <a:lnTo>
                    <a:pt x="8" y="132"/>
                  </a:lnTo>
                  <a:lnTo>
                    <a:pt x="12" y="144"/>
                  </a:lnTo>
                  <a:lnTo>
                    <a:pt x="16" y="157"/>
                  </a:lnTo>
                  <a:lnTo>
                    <a:pt x="22" y="169"/>
                  </a:lnTo>
                  <a:lnTo>
                    <a:pt x="29" y="180"/>
                  </a:lnTo>
                  <a:lnTo>
                    <a:pt x="36" y="191"/>
                  </a:lnTo>
                  <a:lnTo>
                    <a:pt x="44" y="203"/>
                  </a:lnTo>
                  <a:lnTo>
                    <a:pt x="52" y="213"/>
                  </a:lnTo>
                  <a:lnTo>
                    <a:pt x="62" y="223"/>
                  </a:lnTo>
                  <a:lnTo>
                    <a:pt x="72" y="232"/>
                  </a:lnTo>
                  <a:lnTo>
                    <a:pt x="82" y="240"/>
                  </a:lnTo>
                  <a:lnTo>
                    <a:pt x="94" y="247"/>
                  </a:lnTo>
                  <a:lnTo>
                    <a:pt x="105" y="255"/>
                  </a:lnTo>
                  <a:lnTo>
                    <a:pt x="117" y="260"/>
                  </a:lnTo>
                  <a:lnTo>
                    <a:pt x="129" y="266"/>
                  </a:lnTo>
                  <a:lnTo>
                    <a:pt x="142" y="271"/>
                  </a:lnTo>
                  <a:lnTo>
                    <a:pt x="155" y="275"/>
                  </a:lnTo>
                  <a:lnTo>
                    <a:pt x="168" y="278"/>
                  </a:lnTo>
                  <a:lnTo>
                    <a:pt x="182" y="279"/>
                  </a:lnTo>
                  <a:lnTo>
                    <a:pt x="195" y="280"/>
                  </a:lnTo>
                  <a:lnTo>
                    <a:pt x="209" y="280"/>
                  </a:lnTo>
                  <a:lnTo>
                    <a:pt x="223" y="280"/>
                  </a:lnTo>
                  <a:lnTo>
                    <a:pt x="236" y="279"/>
                  </a:lnTo>
                  <a:lnTo>
                    <a:pt x="249" y="277"/>
                  </a:lnTo>
                  <a:lnTo>
                    <a:pt x="262" y="273"/>
                  </a:lnTo>
                  <a:lnTo>
                    <a:pt x="275" y="269"/>
                  </a:lnTo>
                  <a:lnTo>
                    <a:pt x="288" y="265"/>
                  </a:lnTo>
                  <a:lnTo>
                    <a:pt x="300" y="260"/>
                  </a:lnTo>
                  <a:lnTo>
                    <a:pt x="312" y="252"/>
                  </a:lnTo>
                  <a:lnTo>
                    <a:pt x="323" y="246"/>
                  </a:lnTo>
                  <a:lnTo>
                    <a:pt x="335" y="238"/>
                  </a:lnTo>
                  <a:lnTo>
                    <a:pt x="345" y="230"/>
                  </a:lnTo>
                  <a:lnTo>
                    <a:pt x="355" y="220"/>
                  </a:lnTo>
                  <a:lnTo>
                    <a:pt x="364" y="210"/>
                  </a:lnTo>
                  <a:lnTo>
                    <a:pt x="372" y="200"/>
                  </a:lnTo>
                  <a:lnTo>
                    <a:pt x="380" y="188"/>
                  </a:lnTo>
                  <a:lnTo>
                    <a:pt x="387" y="178"/>
                  </a:lnTo>
                  <a:lnTo>
                    <a:pt x="393" y="166"/>
                  </a:lnTo>
                  <a:lnTo>
                    <a:pt x="399" y="153"/>
                  </a:lnTo>
                  <a:lnTo>
                    <a:pt x="404" y="141"/>
                  </a:lnTo>
                  <a:lnTo>
                    <a:pt x="408" y="128"/>
                  </a:lnTo>
                  <a:lnTo>
                    <a:pt x="411" y="115"/>
                  </a:lnTo>
                  <a:lnTo>
                    <a:pt x="413" y="102"/>
                  </a:lnTo>
                  <a:lnTo>
                    <a:pt x="414" y="91"/>
                  </a:lnTo>
                </a:path>
              </a:pathLst>
            </a:custGeom>
            <a:noFill/>
            <a:ln w="12700" cap="rnd" cmpd="sng">
              <a:solidFill>
                <a:srgbClr val="0519FF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31" name="Freeform 203"/>
            <p:cNvSpPr>
              <a:spLocks/>
            </p:cNvSpPr>
            <p:nvPr/>
          </p:nvSpPr>
          <p:spPr bwMode="auto">
            <a:xfrm>
              <a:off x="2509" y="1633"/>
              <a:ext cx="509" cy="601"/>
            </a:xfrm>
            <a:custGeom>
              <a:avLst/>
              <a:gdLst>
                <a:gd name="T0" fmla="*/ 0 w 641"/>
                <a:gd name="T1" fmla="*/ 485 h 744"/>
                <a:gd name="T2" fmla="*/ 0 w 641"/>
                <a:gd name="T3" fmla="*/ 0 h 744"/>
                <a:gd name="T4" fmla="*/ 403 w 641"/>
                <a:gd name="T5" fmla="*/ 0 h 744"/>
                <a:gd name="T6" fmla="*/ 403 w 641"/>
                <a:gd name="T7" fmla="*/ 485 h 744"/>
                <a:gd name="T8" fmla="*/ 0 w 641"/>
                <a:gd name="T9" fmla="*/ 485 h 7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1"/>
                <a:gd name="T16" fmla="*/ 0 h 744"/>
                <a:gd name="T17" fmla="*/ 641 w 641"/>
                <a:gd name="T18" fmla="*/ 744 h 7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1" h="744">
                  <a:moveTo>
                    <a:pt x="0" y="743"/>
                  </a:moveTo>
                  <a:lnTo>
                    <a:pt x="0" y="0"/>
                  </a:lnTo>
                  <a:lnTo>
                    <a:pt x="640" y="0"/>
                  </a:lnTo>
                  <a:lnTo>
                    <a:pt x="640" y="743"/>
                  </a:lnTo>
                  <a:lnTo>
                    <a:pt x="0" y="74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32" name="Rectangle 204"/>
            <p:cNvSpPr>
              <a:spLocks noChangeArrowheads="1"/>
            </p:cNvSpPr>
            <p:nvPr/>
          </p:nvSpPr>
          <p:spPr bwMode="auto">
            <a:xfrm>
              <a:off x="2509" y="1838"/>
              <a:ext cx="939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>
                <a:lnSpc>
                  <a:spcPct val="90000"/>
                </a:lnSpc>
              </a:pPr>
              <a:r>
                <a:rPr lang="hu-HU" sz="1100" b="1" dirty="0" smtClean="0">
                  <a:solidFill>
                    <a:srgbClr val="000000"/>
                  </a:solidFill>
                </a:rPr>
                <a:t>Mozgó golyó</a:t>
              </a:r>
              <a:endParaRPr lang="en-GB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78033" name="Rectangle 205"/>
            <p:cNvSpPr>
              <a:spLocks noChangeArrowheads="1"/>
            </p:cNvSpPr>
            <p:nvPr/>
          </p:nvSpPr>
          <p:spPr bwMode="auto">
            <a:xfrm>
              <a:off x="2509" y="2003"/>
              <a:ext cx="1149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>
                <a:lnSpc>
                  <a:spcPct val="90000"/>
                </a:lnSpc>
              </a:pPr>
              <a:r>
                <a:rPr lang="hu-HU" sz="1100" b="1" dirty="0" smtClean="0">
                  <a:solidFill>
                    <a:srgbClr val="000000"/>
                  </a:solidFill>
                </a:rPr>
                <a:t>Rögzített golyók</a:t>
              </a:r>
              <a:endParaRPr lang="en-GB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78034" name="Rectangle 206"/>
            <p:cNvSpPr>
              <a:spLocks noChangeArrowheads="1"/>
            </p:cNvSpPr>
            <p:nvPr/>
          </p:nvSpPr>
          <p:spPr bwMode="auto">
            <a:xfrm>
              <a:off x="2790" y="3291"/>
              <a:ext cx="685" cy="3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r" defTabSz="762000">
                <a:lnSpc>
                  <a:spcPct val="90000"/>
                </a:lnSpc>
              </a:pPr>
              <a:r>
                <a:rPr lang="hu-HU" sz="1100" b="1" dirty="0" smtClean="0">
                  <a:solidFill>
                    <a:srgbClr val="000000"/>
                  </a:solidFill>
                </a:rPr>
                <a:t>Terhelés</a:t>
              </a:r>
              <a:endParaRPr lang="en-GB" sz="1100" b="1" dirty="0">
                <a:solidFill>
                  <a:srgbClr val="000000"/>
                </a:solidFill>
              </a:endParaRPr>
            </a:p>
            <a:p>
              <a:pPr algn="r" defTabSz="762000">
                <a:lnSpc>
                  <a:spcPct val="90000"/>
                </a:lnSpc>
              </a:pPr>
              <a:r>
                <a:rPr lang="en-GB" sz="1100" b="1" dirty="0">
                  <a:solidFill>
                    <a:srgbClr val="000000"/>
                  </a:solidFill>
                  <a:sym typeface="Symbol" pitchFamily="18" charset="2"/>
                </a:rPr>
                <a:t> 40 Kg</a:t>
              </a:r>
              <a:endParaRPr lang="en-GB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78035" name="Rectangle 207"/>
            <p:cNvSpPr>
              <a:spLocks noChangeArrowheads="1"/>
            </p:cNvSpPr>
            <p:nvPr/>
          </p:nvSpPr>
          <p:spPr bwMode="auto">
            <a:xfrm>
              <a:off x="163" y="1628"/>
              <a:ext cx="733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r" defTabSz="762000">
                <a:lnSpc>
                  <a:spcPct val="90000"/>
                </a:lnSpc>
              </a:pPr>
              <a:r>
                <a:rPr lang="hu-HU" sz="1100" b="1" dirty="0" smtClean="0">
                  <a:solidFill>
                    <a:srgbClr val="000000"/>
                  </a:solidFill>
                </a:rPr>
                <a:t>Zsírminta</a:t>
              </a:r>
              <a:endParaRPr lang="en-GB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78036" name="Freeform 208"/>
            <p:cNvSpPr>
              <a:spLocks/>
            </p:cNvSpPr>
            <p:nvPr/>
          </p:nvSpPr>
          <p:spPr bwMode="auto">
            <a:xfrm>
              <a:off x="1702" y="2423"/>
              <a:ext cx="160" cy="125"/>
            </a:xfrm>
            <a:custGeom>
              <a:avLst/>
              <a:gdLst>
                <a:gd name="T0" fmla="*/ 35 w 202"/>
                <a:gd name="T1" fmla="*/ 100 h 155"/>
                <a:gd name="T2" fmla="*/ 32 w 202"/>
                <a:gd name="T3" fmla="*/ 100 h 155"/>
                <a:gd name="T4" fmla="*/ 94 w 202"/>
                <a:gd name="T5" fmla="*/ 100 h 155"/>
                <a:gd name="T6" fmla="*/ 94 w 202"/>
                <a:gd name="T7" fmla="*/ 69 h 155"/>
                <a:gd name="T8" fmla="*/ 126 w 202"/>
                <a:gd name="T9" fmla="*/ 69 h 155"/>
                <a:gd name="T10" fmla="*/ 63 w 202"/>
                <a:gd name="T11" fmla="*/ 0 h 155"/>
                <a:gd name="T12" fmla="*/ 0 w 202"/>
                <a:gd name="T13" fmla="*/ 69 h 155"/>
                <a:gd name="T14" fmla="*/ 32 w 202"/>
                <a:gd name="T15" fmla="*/ 69 h 155"/>
                <a:gd name="T16" fmla="*/ 32 w 202"/>
                <a:gd name="T17" fmla="*/ 100 h 155"/>
                <a:gd name="T18" fmla="*/ 35 w 202"/>
                <a:gd name="T19" fmla="*/ 100 h 1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2"/>
                <a:gd name="T31" fmla="*/ 0 h 155"/>
                <a:gd name="T32" fmla="*/ 202 w 202"/>
                <a:gd name="T33" fmla="*/ 155 h 15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2" h="155">
                  <a:moveTo>
                    <a:pt x="56" y="154"/>
                  </a:moveTo>
                  <a:lnTo>
                    <a:pt x="50" y="154"/>
                  </a:lnTo>
                  <a:lnTo>
                    <a:pt x="150" y="154"/>
                  </a:lnTo>
                  <a:lnTo>
                    <a:pt x="150" y="105"/>
                  </a:lnTo>
                  <a:lnTo>
                    <a:pt x="201" y="105"/>
                  </a:lnTo>
                  <a:lnTo>
                    <a:pt x="101" y="0"/>
                  </a:lnTo>
                  <a:lnTo>
                    <a:pt x="0" y="105"/>
                  </a:lnTo>
                  <a:lnTo>
                    <a:pt x="50" y="105"/>
                  </a:lnTo>
                  <a:lnTo>
                    <a:pt x="50" y="154"/>
                  </a:lnTo>
                  <a:lnTo>
                    <a:pt x="56" y="154"/>
                  </a:lnTo>
                </a:path>
              </a:pathLst>
            </a:custGeom>
            <a:solidFill>
              <a:srgbClr val="0519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37" name="Freeform 209"/>
            <p:cNvSpPr>
              <a:spLocks/>
            </p:cNvSpPr>
            <p:nvPr/>
          </p:nvSpPr>
          <p:spPr bwMode="auto">
            <a:xfrm>
              <a:off x="3720" y="3502"/>
              <a:ext cx="160" cy="124"/>
            </a:xfrm>
            <a:custGeom>
              <a:avLst/>
              <a:gdLst>
                <a:gd name="T0" fmla="*/ 36 w 201"/>
                <a:gd name="T1" fmla="*/ 0 h 154"/>
                <a:gd name="T2" fmla="*/ 32 w 201"/>
                <a:gd name="T3" fmla="*/ 0 h 154"/>
                <a:gd name="T4" fmla="*/ 95 w 201"/>
                <a:gd name="T5" fmla="*/ 0 h 154"/>
                <a:gd name="T6" fmla="*/ 95 w 201"/>
                <a:gd name="T7" fmla="*/ 32 h 154"/>
                <a:gd name="T8" fmla="*/ 127 w 201"/>
                <a:gd name="T9" fmla="*/ 32 h 154"/>
                <a:gd name="T10" fmla="*/ 64 w 201"/>
                <a:gd name="T11" fmla="*/ 99 h 154"/>
                <a:gd name="T12" fmla="*/ 0 w 201"/>
                <a:gd name="T13" fmla="*/ 32 h 154"/>
                <a:gd name="T14" fmla="*/ 32 w 201"/>
                <a:gd name="T15" fmla="*/ 32 h 154"/>
                <a:gd name="T16" fmla="*/ 32 w 201"/>
                <a:gd name="T17" fmla="*/ 0 h 154"/>
                <a:gd name="T18" fmla="*/ 36 w 201"/>
                <a:gd name="T19" fmla="*/ 0 h 1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1"/>
                <a:gd name="T31" fmla="*/ 0 h 154"/>
                <a:gd name="T32" fmla="*/ 201 w 201"/>
                <a:gd name="T33" fmla="*/ 154 h 1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1" h="154">
                  <a:moveTo>
                    <a:pt x="56" y="0"/>
                  </a:moveTo>
                  <a:lnTo>
                    <a:pt x="50" y="0"/>
                  </a:lnTo>
                  <a:lnTo>
                    <a:pt x="150" y="0"/>
                  </a:lnTo>
                  <a:lnTo>
                    <a:pt x="150" y="50"/>
                  </a:lnTo>
                  <a:lnTo>
                    <a:pt x="200" y="50"/>
                  </a:lnTo>
                  <a:lnTo>
                    <a:pt x="100" y="153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0"/>
                  </a:lnTo>
                  <a:lnTo>
                    <a:pt x="56" y="0"/>
                  </a:lnTo>
                </a:path>
              </a:pathLst>
            </a:custGeom>
            <a:solidFill>
              <a:srgbClr val="0519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38" name="Freeform 210"/>
            <p:cNvSpPr>
              <a:spLocks/>
            </p:cNvSpPr>
            <p:nvPr/>
          </p:nvSpPr>
          <p:spPr bwMode="auto">
            <a:xfrm>
              <a:off x="1702" y="1810"/>
              <a:ext cx="182" cy="184"/>
            </a:xfrm>
            <a:custGeom>
              <a:avLst/>
              <a:gdLst>
                <a:gd name="T0" fmla="*/ 142 w 230"/>
                <a:gd name="T1" fmla="*/ 69 h 228"/>
                <a:gd name="T2" fmla="*/ 142 w 230"/>
                <a:gd name="T3" fmla="*/ 60 h 228"/>
                <a:gd name="T4" fmla="*/ 139 w 230"/>
                <a:gd name="T5" fmla="*/ 50 h 228"/>
                <a:gd name="T6" fmla="*/ 136 w 230"/>
                <a:gd name="T7" fmla="*/ 41 h 228"/>
                <a:gd name="T8" fmla="*/ 131 w 230"/>
                <a:gd name="T9" fmla="*/ 32 h 228"/>
                <a:gd name="T10" fmla="*/ 126 w 230"/>
                <a:gd name="T11" fmla="*/ 25 h 228"/>
                <a:gd name="T12" fmla="*/ 119 w 230"/>
                <a:gd name="T13" fmla="*/ 19 h 228"/>
                <a:gd name="T14" fmla="*/ 112 w 230"/>
                <a:gd name="T15" fmla="*/ 13 h 228"/>
                <a:gd name="T16" fmla="*/ 104 w 230"/>
                <a:gd name="T17" fmla="*/ 8 h 228"/>
                <a:gd name="T18" fmla="*/ 94 w 230"/>
                <a:gd name="T19" fmla="*/ 5 h 228"/>
                <a:gd name="T20" fmla="*/ 85 w 230"/>
                <a:gd name="T21" fmla="*/ 2 h 228"/>
                <a:gd name="T22" fmla="*/ 77 w 230"/>
                <a:gd name="T23" fmla="*/ 1 h 228"/>
                <a:gd name="T24" fmla="*/ 67 w 230"/>
                <a:gd name="T25" fmla="*/ 1 h 228"/>
                <a:gd name="T26" fmla="*/ 58 w 230"/>
                <a:gd name="T27" fmla="*/ 2 h 228"/>
                <a:gd name="T28" fmla="*/ 49 w 230"/>
                <a:gd name="T29" fmla="*/ 5 h 228"/>
                <a:gd name="T30" fmla="*/ 40 w 230"/>
                <a:gd name="T31" fmla="*/ 8 h 228"/>
                <a:gd name="T32" fmla="*/ 32 w 230"/>
                <a:gd name="T33" fmla="*/ 13 h 228"/>
                <a:gd name="T34" fmla="*/ 24 w 230"/>
                <a:gd name="T35" fmla="*/ 19 h 228"/>
                <a:gd name="T36" fmla="*/ 17 w 230"/>
                <a:gd name="T37" fmla="*/ 25 h 228"/>
                <a:gd name="T38" fmla="*/ 12 w 230"/>
                <a:gd name="T39" fmla="*/ 32 h 228"/>
                <a:gd name="T40" fmla="*/ 7 w 230"/>
                <a:gd name="T41" fmla="*/ 41 h 228"/>
                <a:gd name="T42" fmla="*/ 5 w 230"/>
                <a:gd name="T43" fmla="*/ 50 h 228"/>
                <a:gd name="T44" fmla="*/ 2 w 230"/>
                <a:gd name="T45" fmla="*/ 60 h 228"/>
                <a:gd name="T46" fmla="*/ 0 w 230"/>
                <a:gd name="T47" fmla="*/ 69 h 228"/>
                <a:gd name="T48" fmla="*/ 0 w 230"/>
                <a:gd name="T49" fmla="*/ 79 h 228"/>
                <a:gd name="T50" fmla="*/ 2 w 230"/>
                <a:gd name="T51" fmla="*/ 88 h 228"/>
                <a:gd name="T52" fmla="*/ 5 w 230"/>
                <a:gd name="T53" fmla="*/ 97 h 228"/>
                <a:gd name="T54" fmla="*/ 7 w 230"/>
                <a:gd name="T55" fmla="*/ 107 h 228"/>
                <a:gd name="T56" fmla="*/ 12 w 230"/>
                <a:gd name="T57" fmla="*/ 115 h 228"/>
                <a:gd name="T58" fmla="*/ 17 w 230"/>
                <a:gd name="T59" fmla="*/ 123 h 228"/>
                <a:gd name="T60" fmla="*/ 24 w 230"/>
                <a:gd name="T61" fmla="*/ 130 h 228"/>
                <a:gd name="T62" fmla="*/ 32 w 230"/>
                <a:gd name="T63" fmla="*/ 135 h 228"/>
                <a:gd name="T64" fmla="*/ 40 w 230"/>
                <a:gd name="T65" fmla="*/ 140 h 228"/>
                <a:gd name="T66" fmla="*/ 49 w 230"/>
                <a:gd name="T67" fmla="*/ 144 h 228"/>
                <a:gd name="T68" fmla="*/ 58 w 230"/>
                <a:gd name="T69" fmla="*/ 146 h 228"/>
                <a:gd name="T70" fmla="*/ 67 w 230"/>
                <a:gd name="T71" fmla="*/ 147 h 228"/>
                <a:gd name="T72" fmla="*/ 77 w 230"/>
                <a:gd name="T73" fmla="*/ 147 h 228"/>
                <a:gd name="T74" fmla="*/ 85 w 230"/>
                <a:gd name="T75" fmla="*/ 146 h 228"/>
                <a:gd name="T76" fmla="*/ 94 w 230"/>
                <a:gd name="T77" fmla="*/ 144 h 228"/>
                <a:gd name="T78" fmla="*/ 104 w 230"/>
                <a:gd name="T79" fmla="*/ 140 h 228"/>
                <a:gd name="T80" fmla="*/ 112 w 230"/>
                <a:gd name="T81" fmla="*/ 135 h 228"/>
                <a:gd name="T82" fmla="*/ 119 w 230"/>
                <a:gd name="T83" fmla="*/ 130 h 228"/>
                <a:gd name="T84" fmla="*/ 126 w 230"/>
                <a:gd name="T85" fmla="*/ 123 h 228"/>
                <a:gd name="T86" fmla="*/ 131 w 230"/>
                <a:gd name="T87" fmla="*/ 115 h 228"/>
                <a:gd name="T88" fmla="*/ 136 w 230"/>
                <a:gd name="T89" fmla="*/ 107 h 228"/>
                <a:gd name="T90" fmla="*/ 139 w 230"/>
                <a:gd name="T91" fmla="*/ 97 h 228"/>
                <a:gd name="T92" fmla="*/ 142 w 230"/>
                <a:gd name="T93" fmla="*/ 88 h 228"/>
                <a:gd name="T94" fmla="*/ 142 w 230"/>
                <a:gd name="T95" fmla="*/ 79 h 2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0"/>
                <a:gd name="T145" fmla="*/ 0 h 228"/>
                <a:gd name="T146" fmla="*/ 230 w 230"/>
                <a:gd name="T147" fmla="*/ 228 h 2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0" h="228">
                  <a:moveTo>
                    <a:pt x="229" y="113"/>
                  </a:moveTo>
                  <a:lnTo>
                    <a:pt x="228" y="106"/>
                  </a:lnTo>
                  <a:lnTo>
                    <a:pt x="228" y="99"/>
                  </a:lnTo>
                  <a:lnTo>
                    <a:pt x="227" y="92"/>
                  </a:lnTo>
                  <a:lnTo>
                    <a:pt x="225" y="84"/>
                  </a:lnTo>
                  <a:lnTo>
                    <a:pt x="222" y="77"/>
                  </a:lnTo>
                  <a:lnTo>
                    <a:pt x="220" y="70"/>
                  </a:lnTo>
                  <a:lnTo>
                    <a:pt x="217" y="63"/>
                  </a:lnTo>
                  <a:lnTo>
                    <a:pt x="214" y="57"/>
                  </a:lnTo>
                  <a:lnTo>
                    <a:pt x="209" y="50"/>
                  </a:lnTo>
                  <a:lnTo>
                    <a:pt x="205" y="45"/>
                  </a:lnTo>
                  <a:lnTo>
                    <a:pt x="201" y="39"/>
                  </a:lnTo>
                  <a:lnTo>
                    <a:pt x="196" y="33"/>
                  </a:lnTo>
                  <a:lnTo>
                    <a:pt x="190" y="29"/>
                  </a:lnTo>
                  <a:lnTo>
                    <a:pt x="184" y="24"/>
                  </a:lnTo>
                  <a:lnTo>
                    <a:pt x="178" y="20"/>
                  </a:lnTo>
                  <a:lnTo>
                    <a:pt x="171" y="16"/>
                  </a:lnTo>
                  <a:lnTo>
                    <a:pt x="165" y="12"/>
                  </a:lnTo>
                  <a:lnTo>
                    <a:pt x="158" y="9"/>
                  </a:lnTo>
                  <a:lnTo>
                    <a:pt x="151" y="7"/>
                  </a:lnTo>
                  <a:lnTo>
                    <a:pt x="144" y="5"/>
                  </a:lnTo>
                  <a:lnTo>
                    <a:pt x="136" y="3"/>
                  </a:lnTo>
                  <a:lnTo>
                    <a:pt x="129" y="2"/>
                  </a:lnTo>
                  <a:lnTo>
                    <a:pt x="122" y="1"/>
                  </a:lnTo>
                  <a:lnTo>
                    <a:pt x="115" y="0"/>
                  </a:lnTo>
                  <a:lnTo>
                    <a:pt x="107" y="1"/>
                  </a:lnTo>
                  <a:lnTo>
                    <a:pt x="100" y="2"/>
                  </a:lnTo>
                  <a:lnTo>
                    <a:pt x="92" y="3"/>
                  </a:lnTo>
                  <a:lnTo>
                    <a:pt x="85" y="5"/>
                  </a:lnTo>
                  <a:lnTo>
                    <a:pt x="78" y="7"/>
                  </a:lnTo>
                  <a:lnTo>
                    <a:pt x="70" y="9"/>
                  </a:lnTo>
                  <a:lnTo>
                    <a:pt x="63" y="12"/>
                  </a:lnTo>
                  <a:lnTo>
                    <a:pt x="57" y="16"/>
                  </a:lnTo>
                  <a:lnTo>
                    <a:pt x="50" y="20"/>
                  </a:lnTo>
                  <a:lnTo>
                    <a:pt x="45" y="24"/>
                  </a:lnTo>
                  <a:lnTo>
                    <a:pt x="38" y="29"/>
                  </a:lnTo>
                  <a:lnTo>
                    <a:pt x="33" y="33"/>
                  </a:lnTo>
                  <a:lnTo>
                    <a:pt x="28" y="39"/>
                  </a:lnTo>
                  <a:lnTo>
                    <a:pt x="24" y="45"/>
                  </a:lnTo>
                  <a:lnTo>
                    <a:pt x="19" y="50"/>
                  </a:lnTo>
                  <a:lnTo>
                    <a:pt x="16" y="58"/>
                  </a:lnTo>
                  <a:lnTo>
                    <a:pt x="12" y="63"/>
                  </a:lnTo>
                  <a:lnTo>
                    <a:pt x="8" y="70"/>
                  </a:lnTo>
                  <a:lnTo>
                    <a:pt x="7" y="77"/>
                  </a:lnTo>
                  <a:lnTo>
                    <a:pt x="4" y="84"/>
                  </a:lnTo>
                  <a:lnTo>
                    <a:pt x="2" y="92"/>
                  </a:lnTo>
                  <a:lnTo>
                    <a:pt x="1" y="99"/>
                  </a:lnTo>
                  <a:lnTo>
                    <a:pt x="0" y="106"/>
                  </a:lnTo>
                  <a:lnTo>
                    <a:pt x="0" y="113"/>
                  </a:lnTo>
                  <a:lnTo>
                    <a:pt x="0" y="121"/>
                  </a:lnTo>
                  <a:lnTo>
                    <a:pt x="1" y="128"/>
                  </a:lnTo>
                  <a:lnTo>
                    <a:pt x="2" y="135"/>
                  </a:lnTo>
                  <a:lnTo>
                    <a:pt x="4" y="143"/>
                  </a:lnTo>
                  <a:lnTo>
                    <a:pt x="7" y="149"/>
                  </a:lnTo>
                  <a:lnTo>
                    <a:pt x="8" y="157"/>
                  </a:lnTo>
                  <a:lnTo>
                    <a:pt x="12" y="164"/>
                  </a:lnTo>
                  <a:lnTo>
                    <a:pt x="16" y="170"/>
                  </a:lnTo>
                  <a:lnTo>
                    <a:pt x="19" y="176"/>
                  </a:lnTo>
                  <a:lnTo>
                    <a:pt x="24" y="182"/>
                  </a:lnTo>
                  <a:lnTo>
                    <a:pt x="28" y="188"/>
                  </a:lnTo>
                  <a:lnTo>
                    <a:pt x="33" y="193"/>
                  </a:lnTo>
                  <a:lnTo>
                    <a:pt x="38" y="199"/>
                  </a:lnTo>
                  <a:lnTo>
                    <a:pt x="45" y="202"/>
                  </a:lnTo>
                  <a:lnTo>
                    <a:pt x="50" y="207"/>
                  </a:lnTo>
                  <a:lnTo>
                    <a:pt x="57" y="211"/>
                  </a:lnTo>
                  <a:lnTo>
                    <a:pt x="63" y="215"/>
                  </a:lnTo>
                  <a:lnTo>
                    <a:pt x="70" y="218"/>
                  </a:lnTo>
                  <a:lnTo>
                    <a:pt x="78" y="220"/>
                  </a:lnTo>
                  <a:lnTo>
                    <a:pt x="85" y="222"/>
                  </a:lnTo>
                  <a:lnTo>
                    <a:pt x="92" y="224"/>
                  </a:lnTo>
                  <a:lnTo>
                    <a:pt x="100" y="225"/>
                  </a:lnTo>
                  <a:lnTo>
                    <a:pt x="107" y="226"/>
                  </a:lnTo>
                  <a:lnTo>
                    <a:pt x="115" y="227"/>
                  </a:lnTo>
                  <a:lnTo>
                    <a:pt x="122" y="226"/>
                  </a:lnTo>
                  <a:lnTo>
                    <a:pt x="129" y="225"/>
                  </a:lnTo>
                  <a:lnTo>
                    <a:pt x="136" y="224"/>
                  </a:lnTo>
                  <a:lnTo>
                    <a:pt x="144" y="222"/>
                  </a:lnTo>
                  <a:lnTo>
                    <a:pt x="151" y="220"/>
                  </a:lnTo>
                  <a:lnTo>
                    <a:pt x="158" y="218"/>
                  </a:lnTo>
                  <a:lnTo>
                    <a:pt x="165" y="215"/>
                  </a:lnTo>
                  <a:lnTo>
                    <a:pt x="171" y="211"/>
                  </a:lnTo>
                  <a:lnTo>
                    <a:pt x="178" y="207"/>
                  </a:lnTo>
                  <a:lnTo>
                    <a:pt x="184" y="202"/>
                  </a:lnTo>
                  <a:lnTo>
                    <a:pt x="190" y="199"/>
                  </a:lnTo>
                  <a:lnTo>
                    <a:pt x="196" y="193"/>
                  </a:lnTo>
                  <a:lnTo>
                    <a:pt x="201" y="188"/>
                  </a:lnTo>
                  <a:lnTo>
                    <a:pt x="205" y="182"/>
                  </a:lnTo>
                  <a:lnTo>
                    <a:pt x="209" y="176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20" y="157"/>
                  </a:lnTo>
                  <a:lnTo>
                    <a:pt x="222" y="149"/>
                  </a:lnTo>
                  <a:lnTo>
                    <a:pt x="225" y="143"/>
                  </a:lnTo>
                  <a:lnTo>
                    <a:pt x="227" y="135"/>
                  </a:lnTo>
                  <a:lnTo>
                    <a:pt x="228" y="128"/>
                  </a:lnTo>
                  <a:lnTo>
                    <a:pt x="228" y="121"/>
                  </a:lnTo>
                  <a:lnTo>
                    <a:pt x="228" y="11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39" name="Freeform 211"/>
            <p:cNvSpPr>
              <a:spLocks/>
            </p:cNvSpPr>
            <p:nvPr/>
          </p:nvSpPr>
          <p:spPr bwMode="auto">
            <a:xfrm>
              <a:off x="1612" y="1975"/>
              <a:ext cx="183" cy="184"/>
            </a:xfrm>
            <a:custGeom>
              <a:avLst/>
              <a:gdLst>
                <a:gd name="T0" fmla="*/ 144 w 230"/>
                <a:gd name="T1" fmla="*/ 69 h 228"/>
                <a:gd name="T2" fmla="*/ 144 w 230"/>
                <a:gd name="T3" fmla="*/ 60 h 228"/>
                <a:gd name="T4" fmla="*/ 141 w 230"/>
                <a:gd name="T5" fmla="*/ 51 h 228"/>
                <a:gd name="T6" fmla="*/ 138 w 230"/>
                <a:gd name="T7" fmla="*/ 41 h 228"/>
                <a:gd name="T8" fmla="*/ 133 w 230"/>
                <a:gd name="T9" fmla="*/ 33 h 228"/>
                <a:gd name="T10" fmla="*/ 127 w 230"/>
                <a:gd name="T11" fmla="*/ 25 h 228"/>
                <a:gd name="T12" fmla="*/ 120 w 230"/>
                <a:gd name="T13" fmla="*/ 19 h 228"/>
                <a:gd name="T14" fmla="*/ 113 w 230"/>
                <a:gd name="T15" fmla="*/ 13 h 228"/>
                <a:gd name="T16" fmla="*/ 104 w 230"/>
                <a:gd name="T17" fmla="*/ 8 h 228"/>
                <a:gd name="T18" fmla="*/ 95 w 230"/>
                <a:gd name="T19" fmla="*/ 5 h 228"/>
                <a:gd name="T20" fmla="*/ 87 w 230"/>
                <a:gd name="T21" fmla="*/ 2 h 228"/>
                <a:gd name="T22" fmla="*/ 76 w 230"/>
                <a:gd name="T23" fmla="*/ 1 h 228"/>
                <a:gd name="T24" fmla="*/ 68 w 230"/>
                <a:gd name="T25" fmla="*/ 1 h 228"/>
                <a:gd name="T26" fmla="*/ 58 w 230"/>
                <a:gd name="T27" fmla="*/ 2 h 228"/>
                <a:gd name="T28" fmla="*/ 49 w 230"/>
                <a:gd name="T29" fmla="*/ 5 h 228"/>
                <a:gd name="T30" fmla="*/ 41 w 230"/>
                <a:gd name="T31" fmla="*/ 8 h 228"/>
                <a:gd name="T32" fmla="*/ 33 w 230"/>
                <a:gd name="T33" fmla="*/ 13 h 228"/>
                <a:gd name="T34" fmla="*/ 25 w 230"/>
                <a:gd name="T35" fmla="*/ 19 h 228"/>
                <a:gd name="T36" fmla="*/ 18 w 230"/>
                <a:gd name="T37" fmla="*/ 25 h 228"/>
                <a:gd name="T38" fmla="*/ 12 w 230"/>
                <a:gd name="T39" fmla="*/ 33 h 228"/>
                <a:gd name="T40" fmla="*/ 8 w 230"/>
                <a:gd name="T41" fmla="*/ 41 h 228"/>
                <a:gd name="T42" fmla="*/ 4 w 230"/>
                <a:gd name="T43" fmla="*/ 51 h 228"/>
                <a:gd name="T44" fmla="*/ 2 w 230"/>
                <a:gd name="T45" fmla="*/ 60 h 228"/>
                <a:gd name="T46" fmla="*/ 0 w 230"/>
                <a:gd name="T47" fmla="*/ 69 h 228"/>
                <a:gd name="T48" fmla="*/ 0 w 230"/>
                <a:gd name="T49" fmla="*/ 79 h 228"/>
                <a:gd name="T50" fmla="*/ 2 w 230"/>
                <a:gd name="T51" fmla="*/ 88 h 228"/>
                <a:gd name="T52" fmla="*/ 4 w 230"/>
                <a:gd name="T53" fmla="*/ 98 h 228"/>
                <a:gd name="T54" fmla="*/ 8 w 230"/>
                <a:gd name="T55" fmla="*/ 107 h 228"/>
                <a:gd name="T56" fmla="*/ 12 w 230"/>
                <a:gd name="T57" fmla="*/ 115 h 228"/>
                <a:gd name="T58" fmla="*/ 18 w 230"/>
                <a:gd name="T59" fmla="*/ 123 h 228"/>
                <a:gd name="T60" fmla="*/ 25 w 230"/>
                <a:gd name="T61" fmla="*/ 129 h 228"/>
                <a:gd name="T62" fmla="*/ 33 w 230"/>
                <a:gd name="T63" fmla="*/ 135 h 228"/>
                <a:gd name="T64" fmla="*/ 41 w 230"/>
                <a:gd name="T65" fmla="*/ 140 h 228"/>
                <a:gd name="T66" fmla="*/ 49 w 230"/>
                <a:gd name="T67" fmla="*/ 144 h 228"/>
                <a:gd name="T68" fmla="*/ 58 w 230"/>
                <a:gd name="T69" fmla="*/ 146 h 228"/>
                <a:gd name="T70" fmla="*/ 68 w 230"/>
                <a:gd name="T71" fmla="*/ 147 h 228"/>
                <a:gd name="T72" fmla="*/ 76 w 230"/>
                <a:gd name="T73" fmla="*/ 147 h 228"/>
                <a:gd name="T74" fmla="*/ 87 w 230"/>
                <a:gd name="T75" fmla="*/ 146 h 228"/>
                <a:gd name="T76" fmla="*/ 95 w 230"/>
                <a:gd name="T77" fmla="*/ 144 h 228"/>
                <a:gd name="T78" fmla="*/ 104 w 230"/>
                <a:gd name="T79" fmla="*/ 140 h 228"/>
                <a:gd name="T80" fmla="*/ 113 w 230"/>
                <a:gd name="T81" fmla="*/ 135 h 228"/>
                <a:gd name="T82" fmla="*/ 120 w 230"/>
                <a:gd name="T83" fmla="*/ 129 h 228"/>
                <a:gd name="T84" fmla="*/ 127 w 230"/>
                <a:gd name="T85" fmla="*/ 123 h 228"/>
                <a:gd name="T86" fmla="*/ 133 w 230"/>
                <a:gd name="T87" fmla="*/ 115 h 228"/>
                <a:gd name="T88" fmla="*/ 138 w 230"/>
                <a:gd name="T89" fmla="*/ 107 h 228"/>
                <a:gd name="T90" fmla="*/ 141 w 230"/>
                <a:gd name="T91" fmla="*/ 98 h 228"/>
                <a:gd name="T92" fmla="*/ 144 w 230"/>
                <a:gd name="T93" fmla="*/ 88 h 228"/>
                <a:gd name="T94" fmla="*/ 144 w 230"/>
                <a:gd name="T95" fmla="*/ 79 h 2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0"/>
                <a:gd name="T145" fmla="*/ 0 h 228"/>
                <a:gd name="T146" fmla="*/ 230 w 230"/>
                <a:gd name="T147" fmla="*/ 228 h 2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0" h="228">
                  <a:moveTo>
                    <a:pt x="229" y="113"/>
                  </a:moveTo>
                  <a:lnTo>
                    <a:pt x="228" y="106"/>
                  </a:lnTo>
                  <a:lnTo>
                    <a:pt x="228" y="99"/>
                  </a:lnTo>
                  <a:lnTo>
                    <a:pt x="227" y="92"/>
                  </a:lnTo>
                  <a:lnTo>
                    <a:pt x="225" y="84"/>
                  </a:lnTo>
                  <a:lnTo>
                    <a:pt x="223" y="78"/>
                  </a:lnTo>
                  <a:lnTo>
                    <a:pt x="220" y="70"/>
                  </a:lnTo>
                  <a:lnTo>
                    <a:pt x="217" y="63"/>
                  </a:lnTo>
                  <a:lnTo>
                    <a:pt x="214" y="57"/>
                  </a:lnTo>
                  <a:lnTo>
                    <a:pt x="210" y="51"/>
                  </a:lnTo>
                  <a:lnTo>
                    <a:pt x="205" y="45"/>
                  </a:lnTo>
                  <a:lnTo>
                    <a:pt x="201" y="39"/>
                  </a:lnTo>
                  <a:lnTo>
                    <a:pt x="195" y="33"/>
                  </a:lnTo>
                  <a:lnTo>
                    <a:pt x="190" y="28"/>
                  </a:lnTo>
                  <a:lnTo>
                    <a:pt x="184" y="24"/>
                  </a:lnTo>
                  <a:lnTo>
                    <a:pt x="178" y="20"/>
                  </a:lnTo>
                  <a:lnTo>
                    <a:pt x="172" y="16"/>
                  </a:lnTo>
                  <a:lnTo>
                    <a:pt x="165" y="12"/>
                  </a:lnTo>
                  <a:lnTo>
                    <a:pt x="159" y="9"/>
                  </a:lnTo>
                  <a:lnTo>
                    <a:pt x="151" y="7"/>
                  </a:lnTo>
                  <a:lnTo>
                    <a:pt x="144" y="5"/>
                  </a:lnTo>
                  <a:lnTo>
                    <a:pt x="137" y="3"/>
                  </a:lnTo>
                  <a:lnTo>
                    <a:pt x="129" y="2"/>
                  </a:lnTo>
                  <a:lnTo>
                    <a:pt x="121" y="1"/>
                  </a:lnTo>
                  <a:lnTo>
                    <a:pt x="115" y="0"/>
                  </a:lnTo>
                  <a:lnTo>
                    <a:pt x="108" y="1"/>
                  </a:lnTo>
                  <a:lnTo>
                    <a:pt x="99" y="2"/>
                  </a:lnTo>
                  <a:lnTo>
                    <a:pt x="92" y="3"/>
                  </a:lnTo>
                  <a:lnTo>
                    <a:pt x="85" y="5"/>
                  </a:lnTo>
                  <a:lnTo>
                    <a:pt x="78" y="7"/>
                  </a:lnTo>
                  <a:lnTo>
                    <a:pt x="70" y="9"/>
                  </a:lnTo>
                  <a:lnTo>
                    <a:pt x="64" y="12"/>
                  </a:lnTo>
                  <a:lnTo>
                    <a:pt x="57" y="16"/>
                  </a:lnTo>
                  <a:lnTo>
                    <a:pt x="51" y="20"/>
                  </a:lnTo>
                  <a:lnTo>
                    <a:pt x="45" y="24"/>
                  </a:lnTo>
                  <a:lnTo>
                    <a:pt x="39" y="28"/>
                  </a:lnTo>
                  <a:lnTo>
                    <a:pt x="34" y="33"/>
                  </a:lnTo>
                  <a:lnTo>
                    <a:pt x="28" y="39"/>
                  </a:lnTo>
                  <a:lnTo>
                    <a:pt x="24" y="45"/>
                  </a:lnTo>
                  <a:lnTo>
                    <a:pt x="19" y="51"/>
                  </a:lnTo>
                  <a:lnTo>
                    <a:pt x="15" y="58"/>
                  </a:lnTo>
                  <a:lnTo>
                    <a:pt x="12" y="63"/>
                  </a:lnTo>
                  <a:lnTo>
                    <a:pt x="9" y="70"/>
                  </a:lnTo>
                  <a:lnTo>
                    <a:pt x="6" y="78"/>
                  </a:lnTo>
                  <a:lnTo>
                    <a:pt x="4" y="84"/>
                  </a:lnTo>
                  <a:lnTo>
                    <a:pt x="2" y="92"/>
                  </a:lnTo>
                  <a:lnTo>
                    <a:pt x="1" y="99"/>
                  </a:lnTo>
                  <a:lnTo>
                    <a:pt x="0" y="106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1" y="128"/>
                  </a:lnTo>
                  <a:lnTo>
                    <a:pt x="2" y="135"/>
                  </a:lnTo>
                  <a:lnTo>
                    <a:pt x="4" y="142"/>
                  </a:lnTo>
                  <a:lnTo>
                    <a:pt x="6" y="150"/>
                  </a:lnTo>
                  <a:lnTo>
                    <a:pt x="9" y="157"/>
                  </a:lnTo>
                  <a:lnTo>
                    <a:pt x="12" y="164"/>
                  </a:lnTo>
                  <a:lnTo>
                    <a:pt x="15" y="170"/>
                  </a:lnTo>
                  <a:lnTo>
                    <a:pt x="19" y="177"/>
                  </a:lnTo>
                  <a:lnTo>
                    <a:pt x="24" y="182"/>
                  </a:lnTo>
                  <a:lnTo>
                    <a:pt x="28" y="188"/>
                  </a:lnTo>
                  <a:lnTo>
                    <a:pt x="34" y="194"/>
                  </a:lnTo>
                  <a:lnTo>
                    <a:pt x="39" y="198"/>
                  </a:lnTo>
                  <a:lnTo>
                    <a:pt x="45" y="203"/>
                  </a:lnTo>
                  <a:lnTo>
                    <a:pt x="51" y="207"/>
                  </a:lnTo>
                  <a:lnTo>
                    <a:pt x="57" y="211"/>
                  </a:lnTo>
                  <a:lnTo>
                    <a:pt x="64" y="214"/>
                  </a:lnTo>
                  <a:lnTo>
                    <a:pt x="70" y="218"/>
                  </a:lnTo>
                  <a:lnTo>
                    <a:pt x="78" y="220"/>
                  </a:lnTo>
                  <a:lnTo>
                    <a:pt x="85" y="222"/>
                  </a:lnTo>
                  <a:lnTo>
                    <a:pt x="92" y="224"/>
                  </a:lnTo>
                  <a:lnTo>
                    <a:pt x="99" y="225"/>
                  </a:lnTo>
                  <a:lnTo>
                    <a:pt x="108" y="226"/>
                  </a:lnTo>
                  <a:lnTo>
                    <a:pt x="115" y="227"/>
                  </a:lnTo>
                  <a:lnTo>
                    <a:pt x="121" y="226"/>
                  </a:lnTo>
                  <a:lnTo>
                    <a:pt x="129" y="225"/>
                  </a:lnTo>
                  <a:lnTo>
                    <a:pt x="137" y="224"/>
                  </a:lnTo>
                  <a:lnTo>
                    <a:pt x="144" y="222"/>
                  </a:lnTo>
                  <a:lnTo>
                    <a:pt x="151" y="220"/>
                  </a:lnTo>
                  <a:lnTo>
                    <a:pt x="159" y="218"/>
                  </a:lnTo>
                  <a:lnTo>
                    <a:pt x="165" y="214"/>
                  </a:lnTo>
                  <a:lnTo>
                    <a:pt x="172" y="211"/>
                  </a:lnTo>
                  <a:lnTo>
                    <a:pt x="178" y="207"/>
                  </a:lnTo>
                  <a:lnTo>
                    <a:pt x="184" y="203"/>
                  </a:lnTo>
                  <a:lnTo>
                    <a:pt x="190" y="198"/>
                  </a:lnTo>
                  <a:lnTo>
                    <a:pt x="195" y="194"/>
                  </a:lnTo>
                  <a:lnTo>
                    <a:pt x="201" y="188"/>
                  </a:lnTo>
                  <a:lnTo>
                    <a:pt x="205" y="182"/>
                  </a:lnTo>
                  <a:lnTo>
                    <a:pt x="210" y="177"/>
                  </a:lnTo>
                  <a:lnTo>
                    <a:pt x="214" y="169"/>
                  </a:lnTo>
                  <a:lnTo>
                    <a:pt x="217" y="164"/>
                  </a:lnTo>
                  <a:lnTo>
                    <a:pt x="220" y="157"/>
                  </a:lnTo>
                  <a:lnTo>
                    <a:pt x="223" y="150"/>
                  </a:lnTo>
                  <a:lnTo>
                    <a:pt x="225" y="142"/>
                  </a:lnTo>
                  <a:lnTo>
                    <a:pt x="227" y="135"/>
                  </a:lnTo>
                  <a:lnTo>
                    <a:pt x="228" y="128"/>
                  </a:lnTo>
                  <a:lnTo>
                    <a:pt x="228" y="121"/>
                  </a:lnTo>
                  <a:lnTo>
                    <a:pt x="228" y="11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40" name="Freeform 212"/>
            <p:cNvSpPr>
              <a:spLocks/>
            </p:cNvSpPr>
            <p:nvPr/>
          </p:nvSpPr>
          <p:spPr bwMode="auto">
            <a:xfrm>
              <a:off x="1792" y="1975"/>
              <a:ext cx="183" cy="184"/>
            </a:xfrm>
            <a:custGeom>
              <a:avLst/>
              <a:gdLst>
                <a:gd name="T0" fmla="*/ 143 w 231"/>
                <a:gd name="T1" fmla="*/ 69 h 228"/>
                <a:gd name="T2" fmla="*/ 143 w 231"/>
                <a:gd name="T3" fmla="*/ 60 h 228"/>
                <a:gd name="T4" fmla="*/ 139 w 231"/>
                <a:gd name="T5" fmla="*/ 51 h 228"/>
                <a:gd name="T6" fmla="*/ 136 w 231"/>
                <a:gd name="T7" fmla="*/ 41 h 228"/>
                <a:gd name="T8" fmla="*/ 132 w 231"/>
                <a:gd name="T9" fmla="*/ 33 h 228"/>
                <a:gd name="T10" fmla="*/ 125 w 231"/>
                <a:gd name="T11" fmla="*/ 25 h 228"/>
                <a:gd name="T12" fmla="*/ 120 w 231"/>
                <a:gd name="T13" fmla="*/ 19 h 228"/>
                <a:gd name="T14" fmla="*/ 112 w 231"/>
                <a:gd name="T15" fmla="*/ 13 h 228"/>
                <a:gd name="T16" fmla="*/ 104 w 231"/>
                <a:gd name="T17" fmla="*/ 8 h 228"/>
                <a:gd name="T18" fmla="*/ 95 w 231"/>
                <a:gd name="T19" fmla="*/ 5 h 228"/>
                <a:gd name="T20" fmla="*/ 86 w 231"/>
                <a:gd name="T21" fmla="*/ 2 h 228"/>
                <a:gd name="T22" fmla="*/ 77 w 231"/>
                <a:gd name="T23" fmla="*/ 1 h 228"/>
                <a:gd name="T24" fmla="*/ 67 w 231"/>
                <a:gd name="T25" fmla="*/ 1 h 228"/>
                <a:gd name="T26" fmla="*/ 58 w 231"/>
                <a:gd name="T27" fmla="*/ 2 h 228"/>
                <a:gd name="T28" fmla="*/ 49 w 231"/>
                <a:gd name="T29" fmla="*/ 5 h 228"/>
                <a:gd name="T30" fmla="*/ 40 w 231"/>
                <a:gd name="T31" fmla="*/ 8 h 228"/>
                <a:gd name="T32" fmla="*/ 32 w 231"/>
                <a:gd name="T33" fmla="*/ 13 h 228"/>
                <a:gd name="T34" fmla="*/ 25 w 231"/>
                <a:gd name="T35" fmla="*/ 19 h 228"/>
                <a:gd name="T36" fmla="*/ 17 w 231"/>
                <a:gd name="T37" fmla="*/ 25 h 228"/>
                <a:gd name="T38" fmla="*/ 12 w 231"/>
                <a:gd name="T39" fmla="*/ 33 h 228"/>
                <a:gd name="T40" fmla="*/ 7 w 231"/>
                <a:gd name="T41" fmla="*/ 41 h 228"/>
                <a:gd name="T42" fmla="*/ 4 w 231"/>
                <a:gd name="T43" fmla="*/ 51 h 228"/>
                <a:gd name="T44" fmla="*/ 2 w 231"/>
                <a:gd name="T45" fmla="*/ 60 h 228"/>
                <a:gd name="T46" fmla="*/ 0 w 231"/>
                <a:gd name="T47" fmla="*/ 69 h 228"/>
                <a:gd name="T48" fmla="*/ 0 w 231"/>
                <a:gd name="T49" fmla="*/ 79 h 228"/>
                <a:gd name="T50" fmla="*/ 2 w 231"/>
                <a:gd name="T51" fmla="*/ 88 h 228"/>
                <a:gd name="T52" fmla="*/ 4 w 231"/>
                <a:gd name="T53" fmla="*/ 98 h 228"/>
                <a:gd name="T54" fmla="*/ 7 w 231"/>
                <a:gd name="T55" fmla="*/ 107 h 228"/>
                <a:gd name="T56" fmla="*/ 12 w 231"/>
                <a:gd name="T57" fmla="*/ 115 h 228"/>
                <a:gd name="T58" fmla="*/ 17 w 231"/>
                <a:gd name="T59" fmla="*/ 123 h 228"/>
                <a:gd name="T60" fmla="*/ 25 w 231"/>
                <a:gd name="T61" fmla="*/ 129 h 228"/>
                <a:gd name="T62" fmla="*/ 32 w 231"/>
                <a:gd name="T63" fmla="*/ 135 h 228"/>
                <a:gd name="T64" fmla="*/ 40 w 231"/>
                <a:gd name="T65" fmla="*/ 140 h 228"/>
                <a:gd name="T66" fmla="*/ 49 w 231"/>
                <a:gd name="T67" fmla="*/ 144 h 228"/>
                <a:gd name="T68" fmla="*/ 58 w 231"/>
                <a:gd name="T69" fmla="*/ 146 h 228"/>
                <a:gd name="T70" fmla="*/ 67 w 231"/>
                <a:gd name="T71" fmla="*/ 147 h 228"/>
                <a:gd name="T72" fmla="*/ 77 w 231"/>
                <a:gd name="T73" fmla="*/ 147 h 228"/>
                <a:gd name="T74" fmla="*/ 86 w 231"/>
                <a:gd name="T75" fmla="*/ 146 h 228"/>
                <a:gd name="T76" fmla="*/ 95 w 231"/>
                <a:gd name="T77" fmla="*/ 144 h 228"/>
                <a:gd name="T78" fmla="*/ 104 w 231"/>
                <a:gd name="T79" fmla="*/ 140 h 228"/>
                <a:gd name="T80" fmla="*/ 112 w 231"/>
                <a:gd name="T81" fmla="*/ 135 h 228"/>
                <a:gd name="T82" fmla="*/ 120 w 231"/>
                <a:gd name="T83" fmla="*/ 129 h 228"/>
                <a:gd name="T84" fmla="*/ 125 w 231"/>
                <a:gd name="T85" fmla="*/ 123 h 228"/>
                <a:gd name="T86" fmla="*/ 132 w 231"/>
                <a:gd name="T87" fmla="*/ 115 h 228"/>
                <a:gd name="T88" fmla="*/ 136 w 231"/>
                <a:gd name="T89" fmla="*/ 107 h 228"/>
                <a:gd name="T90" fmla="*/ 139 w 231"/>
                <a:gd name="T91" fmla="*/ 98 h 228"/>
                <a:gd name="T92" fmla="*/ 143 w 231"/>
                <a:gd name="T93" fmla="*/ 88 h 228"/>
                <a:gd name="T94" fmla="*/ 143 w 231"/>
                <a:gd name="T95" fmla="*/ 79 h 2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1"/>
                <a:gd name="T145" fmla="*/ 0 h 228"/>
                <a:gd name="T146" fmla="*/ 231 w 231"/>
                <a:gd name="T147" fmla="*/ 228 h 2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1" h="228">
                  <a:moveTo>
                    <a:pt x="230" y="113"/>
                  </a:moveTo>
                  <a:lnTo>
                    <a:pt x="229" y="106"/>
                  </a:lnTo>
                  <a:lnTo>
                    <a:pt x="228" y="99"/>
                  </a:lnTo>
                  <a:lnTo>
                    <a:pt x="227" y="92"/>
                  </a:lnTo>
                  <a:lnTo>
                    <a:pt x="225" y="84"/>
                  </a:lnTo>
                  <a:lnTo>
                    <a:pt x="222" y="78"/>
                  </a:lnTo>
                  <a:lnTo>
                    <a:pt x="220" y="70"/>
                  </a:lnTo>
                  <a:lnTo>
                    <a:pt x="217" y="63"/>
                  </a:lnTo>
                  <a:lnTo>
                    <a:pt x="213" y="57"/>
                  </a:lnTo>
                  <a:lnTo>
                    <a:pt x="209" y="51"/>
                  </a:lnTo>
                  <a:lnTo>
                    <a:pt x="205" y="45"/>
                  </a:lnTo>
                  <a:lnTo>
                    <a:pt x="200" y="39"/>
                  </a:lnTo>
                  <a:lnTo>
                    <a:pt x="195" y="33"/>
                  </a:lnTo>
                  <a:lnTo>
                    <a:pt x="190" y="28"/>
                  </a:lnTo>
                  <a:lnTo>
                    <a:pt x="184" y="24"/>
                  </a:lnTo>
                  <a:lnTo>
                    <a:pt x="178" y="20"/>
                  </a:lnTo>
                  <a:lnTo>
                    <a:pt x="171" y="16"/>
                  </a:lnTo>
                  <a:lnTo>
                    <a:pt x="165" y="12"/>
                  </a:lnTo>
                  <a:lnTo>
                    <a:pt x="158" y="9"/>
                  </a:lnTo>
                  <a:lnTo>
                    <a:pt x="151" y="7"/>
                  </a:lnTo>
                  <a:lnTo>
                    <a:pt x="144" y="5"/>
                  </a:lnTo>
                  <a:lnTo>
                    <a:pt x="136" y="3"/>
                  </a:lnTo>
                  <a:lnTo>
                    <a:pt x="129" y="2"/>
                  </a:lnTo>
                  <a:lnTo>
                    <a:pt x="122" y="1"/>
                  </a:lnTo>
                  <a:lnTo>
                    <a:pt x="115" y="0"/>
                  </a:lnTo>
                  <a:lnTo>
                    <a:pt x="107" y="1"/>
                  </a:lnTo>
                  <a:lnTo>
                    <a:pt x="100" y="2"/>
                  </a:lnTo>
                  <a:lnTo>
                    <a:pt x="92" y="3"/>
                  </a:lnTo>
                  <a:lnTo>
                    <a:pt x="84" y="5"/>
                  </a:lnTo>
                  <a:lnTo>
                    <a:pt x="78" y="7"/>
                  </a:lnTo>
                  <a:lnTo>
                    <a:pt x="71" y="9"/>
                  </a:lnTo>
                  <a:lnTo>
                    <a:pt x="63" y="12"/>
                  </a:lnTo>
                  <a:lnTo>
                    <a:pt x="57" y="16"/>
                  </a:lnTo>
                  <a:lnTo>
                    <a:pt x="51" y="20"/>
                  </a:lnTo>
                  <a:lnTo>
                    <a:pt x="45" y="24"/>
                  </a:lnTo>
                  <a:lnTo>
                    <a:pt x="39" y="28"/>
                  </a:lnTo>
                  <a:lnTo>
                    <a:pt x="33" y="33"/>
                  </a:lnTo>
                  <a:lnTo>
                    <a:pt x="28" y="39"/>
                  </a:lnTo>
                  <a:lnTo>
                    <a:pt x="23" y="45"/>
                  </a:lnTo>
                  <a:lnTo>
                    <a:pt x="19" y="51"/>
                  </a:lnTo>
                  <a:lnTo>
                    <a:pt x="15" y="58"/>
                  </a:lnTo>
                  <a:lnTo>
                    <a:pt x="11" y="63"/>
                  </a:lnTo>
                  <a:lnTo>
                    <a:pt x="9" y="70"/>
                  </a:lnTo>
                  <a:lnTo>
                    <a:pt x="6" y="78"/>
                  </a:lnTo>
                  <a:lnTo>
                    <a:pt x="4" y="84"/>
                  </a:lnTo>
                  <a:lnTo>
                    <a:pt x="2" y="92"/>
                  </a:lnTo>
                  <a:lnTo>
                    <a:pt x="1" y="99"/>
                  </a:lnTo>
                  <a:lnTo>
                    <a:pt x="0" y="106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1" y="128"/>
                  </a:lnTo>
                  <a:lnTo>
                    <a:pt x="2" y="135"/>
                  </a:lnTo>
                  <a:lnTo>
                    <a:pt x="4" y="142"/>
                  </a:lnTo>
                  <a:lnTo>
                    <a:pt x="6" y="150"/>
                  </a:lnTo>
                  <a:lnTo>
                    <a:pt x="9" y="157"/>
                  </a:lnTo>
                  <a:lnTo>
                    <a:pt x="11" y="164"/>
                  </a:lnTo>
                  <a:lnTo>
                    <a:pt x="15" y="170"/>
                  </a:lnTo>
                  <a:lnTo>
                    <a:pt x="19" y="177"/>
                  </a:lnTo>
                  <a:lnTo>
                    <a:pt x="23" y="182"/>
                  </a:lnTo>
                  <a:lnTo>
                    <a:pt x="28" y="188"/>
                  </a:lnTo>
                  <a:lnTo>
                    <a:pt x="33" y="194"/>
                  </a:lnTo>
                  <a:lnTo>
                    <a:pt x="39" y="198"/>
                  </a:lnTo>
                  <a:lnTo>
                    <a:pt x="45" y="203"/>
                  </a:lnTo>
                  <a:lnTo>
                    <a:pt x="51" y="207"/>
                  </a:lnTo>
                  <a:lnTo>
                    <a:pt x="57" y="211"/>
                  </a:lnTo>
                  <a:lnTo>
                    <a:pt x="63" y="214"/>
                  </a:lnTo>
                  <a:lnTo>
                    <a:pt x="71" y="218"/>
                  </a:lnTo>
                  <a:lnTo>
                    <a:pt x="78" y="220"/>
                  </a:lnTo>
                  <a:lnTo>
                    <a:pt x="84" y="222"/>
                  </a:lnTo>
                  <a:lnTo>
                    <a:pt x="92" y="224"/>
                  </a:lnTo>
                  <a:lnTo>
                    <a:pt x="100" y="225"/>
                  </a:lnTo>
                  <a:lnTo>
                    <a:pt x="107" y="226"/>
                  </a:lnTo>
                  <a:lnTo>
                    <a:pt x="115" y="227"/>
                  </a:lnTo>
                  <a:lnTo>
                    <a:pt x="122" y="226"/>
                  </a:lnTo>
                  <a:lnTo>
                    <a:pt x="129" y="225"/>
                  </a:lnTo>
                  <a:lnTo>
                    <a:pt x="136" y="224"/>
                  </a:lnTo>
                  <a:lnTo>
                    <a:pt x="144" y="222"/>
                  </a:lnTo>
                  <a:lnTo>
                    <a:pt x="151" y="220"/>
                  </a:lnTo>
                  <a:lnTo>
                    <a:pt x="158" y="218"/>
                  </a:lnTo>
                  <a:lnTo>
                    <a:pt x="165" y="214"/>
                  </a:lnTo>
                  <a:lnTo>
                    <a:pt x="171" y="211"/>
                  </a:lnTo>
                  <a:lnTo>
                    <a:pt x="178" y="207"/>
                  </a:lnTo>
                  <a:lnTo>
                    <a:pt x="184" y="203"/>
                  </a:lnTo>
                  <a:lnTo>
                    <a:pt x="190" y="198"/>
                  </a:lnTo>
                  <a:lnTo>
                    <a:pt x="195" y="194"/>
                  </a:lnTo>
                  <a:lnTo>
                    <a:pt x="200" y="188"/>
                  </a:lnTo>
                  <a:lnTo>
                    <a:pt x="205" y="182"/>
                  </a:lnTo>
                  <a:lnTo>
                    <a:pt x="209" y="177"/>
                  </a:lnTo>
                  <a:lnTo>
                    <a:pt x="213" y="169"/>
                  </a:lnTo>
                  <a:lnTo>
                    <a:pt x="217" y="164"/>
                  </a:lnTo>
                  <a:lnTo>
                    <a:pt x="220" y="157"/>
                  </a:lnTo>
                  <a:lnTo>
                    <a:pt x="222" y="150"/>
                  </a:lnTo>
                  <a:lnTo>
                    <a:pt x="225" y="142"/>
                  </a:lnTo>
                  <a:lnTo>
                    <a:pt x="227" y="135"/>
                  </a:lnTo>
                  <a:lnTo>
                    <a:pt x="228" y="128"/>
                  </a:lnTo>
                  <a:lnTo>
                    <a:pt x="229" y="121"/>
                  </a:lnTo>
                  <a:lnTo>
                    <a:pt x="229" y="11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8041" name="Rectangle 213"/>
            <p:cNvSpPr>
              <a:spLocks noChangeArrowheads="1"/>
            </p:cNvSpPr>
            <p:nvPr/>
          </p:nvSpPr>
          <p:spPr bwMode="auto">
            <a:xfrm>
              <a:off x="1835" y="1056"/>
              <a:ext cx="528" cy="1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>
                <a:lnSpc>
                  <a:spcPct val="90000"/>
                </a:lnSpc>
              </a:pPr>
              <a:r>
                <a:rPr lang="en-GB" sz="1000" b="1">
                  <a:solidFill>
                    <a:srgbClr val="000000"/>
                  </a:solidFill>
                </a:rPr>
                <a:t>RPM : 1 200</a:t>
              </a:r>
            </a:p>
          </p:txBody>
        </p:sp>
      </p:grp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 l="6352" t="10041" r="5838" b="9006"/>
          <a:stretch>
            <a:fillRect/>
          </a:stretch>
        </p:blipFill>
        <p:spPr bwMode="auto">
          <a:xfrm>
            <a:off x="971600" y="4487141"/>
            <a:ext cx="2646785" cy="153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4" name="Connecteur droit avec flèche 223"/>
          <p:cNvCxnSpPr/>
          <p:nvPr/>
        </p:nvCxnSpPr>
        <p:spPr>
          <a:xfrm>
            <a:off x="1691680" y="5582546"/>
            <a:ext cx="1152128" cy="3385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Rectangle 13"/>
          <p:cNvSpPr>
            <a:spLocks noChangeArrowheads="1"/>
          </p:cNvSpPr>
          <p:nvPr/>
        </p:nvSpPr>
        <p:spPr bwMode="auto">
          <a:xfrm>
            <a:off x="539552" y="692696"/>
            <a:ext cx="8620944" cy="70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Kopásgátló tulajdonságok</a:t>
            </a:r>
            <a:endParaRPr lang="fr-FR" altLang="fr-FR" sz="2000" b="1" dirty="0" smtClean="0">
              <a:solidFill>
                <a:srgbClr val="E20031"/>
              </a:solidFill>
            </a:endParaRPr>
          </a:p>
          <a:p>
            <a:pPr defTabSz="762000" eaLnBrk="0" hangingPunct="0">
              <a:buFont typeface="Wingdings" pitchFamily="2" charset="2"/>
              <a:buChar char="v"/>
            </a:pPr>
            <a:endParaRPr lang="fr-FR" sz="2000" b="1" u="sng" dirty="0">
              <a:solidFill>
                <a:srgbClr val="E20031"/>
              </a:solidFill>
              <a:cs typeface="Arial" charset="0"/>
            </a:endParaRPr>
          </a:p>
        </p:txBody>
      </p:sp>
      <p:sp>
        <p:nvSpPr>
          <p:cNvPr id="225" name="Rectangle 10"/>
          <p:cNvSpPr>
            <a:spLocks noChangeArrowheads="1"/>
          </p:cNvSpPr>
          <p:nvPr/>
        </p:nvSpPr>
        <p:spPr bwMode="auto">
          <a:xfrm>
            <a:off x="251520" y="1268760"/>
            <a:ext cx="8562342" cy="1220198"/>
          </a:xfrm>
          <a:prstGeom prst="rect">
            <a:avLst/>
          </a:prstGeom>
          <a:solidFill>
            <a:srgbClr val="CAEBEA"/>
          </a:solidFill>
          <a:ln w="12700">
            <a:noFill/>
            <a:miter lim="800000"/>
            <a:headEnd/>
            <a:tailEnd/>
          </a:ln>
        </p:spPr>
        <p:txBody>
          <a:bodyPr wrap="none" lIns="90488" tIns="44450" rIns="90488" bIns="44450"/>
          <a:lstStyle/>
          <a:p>
            <a:pPr marL="228600" indent="-228600" defTabSz="457200">
              <a:spcBef>
                <a:spcPct val="70000"/>
              </a:spcBef>
            </a:pPr>
            <a:r>
              <a:rPr lang="fr-FR" b="1" dirty="0" smtClean="0">
                <a:solidFill>
                  <a:srgbClr val="E20031"/>
                </a:solidFill>
                <a:cs typeface="Arial" charset="0"/>
              </a:rPr>
              <a:t>4 </a:t>
            </a:r>
            <a:r>
              <a:rPr lang="hu-HU" b="1" dirty="0" smtClean="0">
                <a:solidFill>
                  <a:srgbClr val="E20031"/>
                </a:solidFill>
                <a:cs typeface="Arial" charset="0"/>
              </a:rPr>
              <a:t>golyós</a:t>
            </a:r>
            <a:r>
              <a:rPr lang="fr-FR" b="1" dirty="0" smtClean="0">
                <a:solidFill>
                  <a:srgbClr val="E20031"/>
                </a:solidFill>
                <a:cs typeface="Arial" charset="0"/>
              </a:rPr>
              <a:t> tes</a:t>
            </a:r>
            <a:r>
              <a:rPr lang="hu-HU" b="1" dirty="0" smtClean="0">
                <a:solidFill>
                  <a:srgbClr val="E20031"/>
                </a:solidFill>
                <a:cs typeface="Arial" charset="0"/>
              </a:rPr>
              <a:t>z</a:t>
            </a:r>
            <a:r>
              <a:rPr lang="fr-FR" b="1" dirty="0" smtClean="0">
                <a:solidFill>
                  <a:srgbClr val="E20031"/>
                </a:solidFill>
                <a:cs typeface="Arial" charset="0"/>
              </a:rPr>
              <a:t>t (ASTM D2266 / DIN 51350-5 )</a:t>
            </a:r>
          </a:p>
          <a:p>
            <a:pPr marL="228600" indent="-228600" defTabSz="457200">
              <a:lnSpc>
                <a:spcPct val="70000"/>
              </a:lnSpc>
              <a:spcBef>
                <a:spcPct val="70000"/>
              </a:spcBef>
            </a:pPr>
            <a:r>
              <a:rPr lang="hu-HU" altLang="fr-FR" b="1" dirty="0" smtClean="0">
                <a:solidFill>
                  <a:prstClr val="black"/>
                </a:solidFill>
                <a:cs typeface="Arial" charset="0"/>
              </a:rPr>
              <a:t>Meghatározza a kenőzsír kopásgátló tulajdonságát acél-acél </a:t>
            </a:r>
          </a:p>
          <a:p>
            <a:pPr marL="228600" indent="-228600" defTabSz="457200">
              <a:lnSpc>
                <a:spcPct val="70000"/>
              </a:lnSpc>
              <a:spcBef>
                <a:spcPct val="70000"/>
              </a:spcBef>
            </a:pPr>
            <a:r>
              <a:rPr lang="hu-HU" altLang="fr-FR" b="1" dirty="0" smtClean="0">
                <a:solidFill>
                  <a:prstClr val="black"/>
                </a:solidFill>
                <a:cs typeface="Arial" charset="0"/>
              </a:rPr>
              <a:t>lemezen sikló alkalmazásoknál.</a:t>
            </a:r>
            <a:endParaRPr lang="fr-FR" altLang="fr-FR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4644008" y="2780928"/>
            <a:ext cx="4355976" cy="345638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28" name="Rectangle 18"/>
          <p:cNvSpPr txBox="1">
            <a:spLocks noChangeArrowheads="1"/>
          </p:cNvSpPr>
          <p:nvPr/>
        </p:nvSpPr>
        <p:spPr>
          <a:xfrm>
            <a:off x="323528" y="116632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376833" name="Picture 1"/>
          <p:cNvPicPr>
            <a:picLocks noChangeAspect="1" noChangeArrowheads="1"/>
          </p:cNvPicPr>
          <p:nvPr/>
        </p:nvPicPr>
        <p:blipFill>
          <a:blip r:embed="rId4"/>
          <a:srcRect l="19924" t="16213" r="47266" b="20664"/>
          <a:stretch>
            <a:fillRect/>
          </a:stretch>
        </p:blipFill>
        <p:spPr bwMode="auto">
          <a:xfrm>
            <a:off x="7735210" y="30911"/>
            <a:ext cx="1097630" cy="115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39552" y="6381328"/>
            <a:ext cx="3960440" cy="365125"/>
          </a:xfrm>
        </p:spPr>
        <p:txBody>
          <a:bodyPr/>
          <a:lstStyle/>
          <a:p>
            <a:pPr algn="l"/>
            <a:r>
              <a:rPr lang="en-US" sz="900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sz="900" dirty="0">
              <a:solidFill>
                <a:prstClr val="black"/>
              </a:solidFill>
            </a:endParaRPr>
          </a:p>
        </p:txBody>
      </p:sp>
      <p:sp>
        <p:nvSpPr>
          <p:cNvPr id="229" name="Espace réservé du numéro de diapositive 3"/>
          <p:cNvSpPr txBox="1">
            <a:spLocks/>
          </p:cNvSpPr>
          <p:nvPr/>
        </p:nvSpPr>
        <p:spPr>
          <a:xfrm>
            <a:off x="7070912" y="6411916"/>
            <a:ext cx="38140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2FA12DA8-4E59-4BD8-9A83-C1B80FAA8590}" type="slidenum">
              <a:rPr lang="fr-FR" sz="1200" smtClean="0">
                <a:solidFill>
                  <a:prstClr val="black">
                    <a:tint val="75000"/>
                  </a:prstClr>
                </a:solidFill>
                <a:cs typeface="Helvetica"/>
              </a:rPr>
              <a:pPr algn="r" defTabSz="457200">
                <a:defRPr/>
              </a:pPr>
              <a:t>59</a:t>
            </a:fld>
            <a:endParaRPr lang="fr-FR" sz="1200" dirty="0" smtClean="0">
              <a:solidFill>
                <a:prstClr val="black">
                  <a:tint val="75000"/>
                </a:prstClr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178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6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8"/>
          <p:cNvSpPr txBox="1"/>
          <p:nvPr/>
        </p:nvSpPr>
        <p:spPr>
          <a:xfrm>
            <a:off x="0" y="1628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KENŐANYAG FŐ FELADATA HIDRAULIKA RENDSZERBEN?</a:t>
            </a:r>
            <a:endParaRPr lang="en" sz="20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204864"/>
            <a:ext cx="6130418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à coins arrondis 21"/>
          <p:cNvSpPr/>
          <p:nvPr/>
        </p:nvSpPr>
        <p:spPr>
          <a:xfrm>
            <a:off x="4644008" y="3501008"/>
            <a:ext cx="4377555" cy="1323439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211138" y="1196752"/>
            <a:ext cx="8681342" cy="1834703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8850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70912" y="6411916"/>
            <a:ext cx="381408" cy="365125"/>
          </a:xfrm>
          <a:prstGeom prst="rect">
            <a:avLst/>
          </a:prstGeom>
          <a:noFill/>
        </p:spPr>
        <p:txBody>
          <a:bodyPr/>
          <a:lstStyle/>
          <a:p>
            <a:fld id="{2FA12DA8-4E59-4BD8-9A83-C1B80FAA859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3162" y="1124744"/>
            <a:ext cx="9021366" cy="2016224"/>
          </a:xfrm>
          <a:prstGeom prst="rect">
            <a:avLst/>
          </a:prstGeom>
          <a:noFill/>
        </p:spPr>
        <p:txBody>
          <a:bodyPr lIns="90488" tIns="44450" rIns="90488" bIns="44450">
            <a:normAutofit fontScale="85000" lnSpcReduction="20000"/>
          </a:bodyPr>
          <a:lstStyle/>
          <a:p>
            <a:pPr marL="0" indent="0" eaLnBrk="1" hangingPunct="1">
              <a:buFontTx/>
              <a:buNone/>
            </a:pPr>
            <a:endParaRPr lang="fr-FR" altLang="fr-FR" sz="1200" b="0" dirty="0" smtClean="0">
              <a:sym typeface="Wingdings" pitchFamily="2" charset="2"/>
            </a:endParaRPr>
          </a:p>
          <a:p>
            <a:pPr>
              <a:buNone/>
            </a:pPr>
            <a:r>
              <a:rPr lang="fr-FR" altLang="fr-FR" b="1" dirty="0" smtClean="0">
                <a:solidFill>
                  <a:schemeClr val="accent3"/>
                </a:solidFill>
              </a:rPr>
              <a:t>4 </a:t>
            </a:r>
            <a:r>
              <a:rPr lang="hu-HU" altLang="fr-FR" b="1" dirty="0" smtClean="0">
                <a:solidFill>
                  <a:schemeClr val="accent3"/>
                </a:solidFill>
              </a:rPr>
              <a:t>GOLYÓS</a:t>
            </a:r>
            <a:r>
              <a:rPr lang="fr-FR" altLang="fr-FR" b="1" dirty="0" smtClean="0">
                <a:solidFill>
                  <a:schemeClr val="accent3"/>
                </a:solidFill>
              </a:rPr>
              <a:t> tes</a:t>
            </a:r>
            <a:r>
              <a:rPr lang="hu-HU" altLang="fr-FR" b="1" dirty="0" smtClean="0">
                <a:solidFill>
                  <a:schemeClr val="accent3"/>
                </a:solidFill>
              </a:rPr>
              <a:t>z</a:t>
            </a:r>
            <a:r>
              <a:rPr lang="fr-FR" altLang="fr-FR" b="1" dirty="0" smtClean="0">
                <a:solidFill>
                  <a:schemeClr val="accent3"/>
                </a:solidFill>
              </a:rPr>
              <a:t>t  </a:t>
            </a:r>
            <a:r>
              <a:rPr lang="fr-FR" altLang="fr-FR" sz="1800" b="1" dirty="0" smtClean="0">
                <a:solidFill>
                  <a:schemeClr val="accent3"/>
                </a:solidFill>
              </a:rPr>
              <a:t>(</a:t>
            </a:r>
            <a:r>
              <a:rPr lang="fr-FR" altLang="fr-FR" sz="1800" b="1" dirty="0" smtClean="0">
                <a:solidFill>
                  <a:srgbClr val="FF0000"/>
                </a:solidFill>
              </a:rPr>
              <a:t>ASTM D 2596</a:t>
            </a:r>
            <a:r>
              <a:rPr lang="fr-FR" altLang="fr-FR" sz="1800" b="1" dirty="0" smtClean="0"/>
              <a:t>/ </a:t>
            </a:r>
            <a:r>
              <a:rPr lang="fr-FR" altLang="fr-FR" sz="1800" b="1" dirty="0" smtClean="0">
                <a:solidFill>
                  <a:schemeClr val="accent1"/>
                </a:solidFill>
              </a:rPr>
              <a:t>DIN 51350-4)</a:t>
            </a:r>
          </a:p>
          <a:p>
            <a:pPr>
              <a:buNone/>
            </a:pPr>
            <a:endParaRPr lang="fr-FR" altLang="fr-FR" sz="1800" b="1" dirty="0" smtClean="0">
              <a:solidFill>
                <a:schemeClr val="accent1"/>
              </a:solidFill>
            </a:endParaRPr>
          </a:p>
          <a:p>
            <a:pPr marL="0" indent="0">
              <a:buFont typeface="Wingdings" pitchFamily="2" charset="2"/>
              <a:buChar char="ü"/>
            </a:pPr>
            <a:r>
              <a:rPr lang="fr-FR" altLang="fr-FR" sz="1800" b="1" dirty="0" smtClean="0">
                <a:sym typeface="Wingdings" pitchFamily="2" charset="2"/>
              </a:rPr>
              <a:t>3 </a:t>
            </a:r>
            <a:r>
              <a:rPr lang="hu-HU" altLang="fr-FR" sz="1800" b="1" dirty="0" smtClean="0">
                <a:sym typeface="Wingdings" pitchFamily="2" charset="2"/>
              </a:rPr>
              <a:t>álló golyó</a:t>
            </a:r>
            <a:r>
              <a:rPr lang="fr-FR" altLang="fr-FR" sz="1800" b="1" dirty="0" smtClean="0">
                <a:sym typeface="Wingdings" pitchFamily="2" charset="2"/>
              </a:rPr>
              <a:t>, </a:t>
            </a:r>
            <a:r>
              <a:rPr lang="hu-HU" altLang="fr-FR" sz="1800" b="1" dirty="0" smtClean="0">
                <a:sym typeface="Wingdings" pitchFamily="2" charset="2"/>
              </a:rPr>
              <a:t>a</a:t>
            </a:r>
            <a:r>
              <a:rPr lang="fr-FR" altLang="fr-FR" sz="1800" b="1" dirty="0" smtClean="0">
                <a:sym typeface="Wingdings" pitchFamily="2" charset="2"/>
              </a:rPr>
              <a:t> 4</a:t>
            </a:r>
            <a:r>
              <a:rPr lang="hu-HU" altLang="fr-FR" sz="1800" b="1" dirty="0" smtClean="0">
                <a:sym typeface="Wingdings" pitchFamily="2" charset="2"/>
              </a:rPr>
              <a:t> negyedik golyó forog</a:t>
            </a:r>
            <a:r>
              <a:rPr lang="fr-FR" altLang="fr-FR" sz="1800" b="1" dirty="0" smtClean="0">
                <a:sym typeface="Wingdings" pitchFamily="2" charset="2"/>
              </a:rPr>
              <a:t> </a:t>
            </a:r>
            <a:r>
              <a:rPr lang="fr-FR" altLang="fr-FR" sz="1800" b="1" dirty="0" smtClean="0">
                <a:solidFill>
                  <a:schemeClr val="accent1"/>
                </a:solidFill>
                <a:sym typeface="Wingdings" pitchFamily="2" charset="2"/>
              </a:rPr>
              <a:t>1400</a:t>
            </a:r>
            <a:r>
              <a:rPr lang="fr-FR" altLang="fr-FR" sz="1800" b="1" dirty="0" smtClean="0">
                <a:sym typeface="Wingdings" pitchFamily="2" charset="2"/>
              </a:rPr>
              <a:t> </a:t>
            </a:r>
            <a:r>
              <a:rPr lang="hu-HU" altLang="fr-FR" sz="1800" b="1" dirty="0" smtClean="0">
                <a:sym typeface="Wingdings" pitchFamily="2" charset="2"/>
              </a:rPr>
              <a:t>vagy</a:t>
            </a:r>
            <a:r>
              <a:rPr lang="fr-FR" altLang="fr-FR" sz="1800" b="1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fr-FR" altLang="fr-FR" sz="1800" b="1" dirty="0" smtClean="0">
                <a:solidFill>
                  <a:schemeClr val="accent3"/>
                </a:solidFill>
                <a:sym typeface="Wingdings" pitchFamily="2" charset="2"/>
              </a:rPr>
              <a:t>1770</a:t>
            </a:r>
            <a:r>
              <a:rPr lang="fr-FR" altLang="fr-FR" sz="1800" b="1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hu-HU" altLang="fr-FR" sz="1800" b="1" dirty="0" smtClean="0">
                <a:solidFill>
                  <a:schemeClr val="accent2"/>
                </a:solidFill>
                <a:sym typeface="Wingdings" pitchFamily="2" charset="2"/>
              </a:rPr>
              <a:t>1/min</a:t>
            </a:r>
            <a:r>
              <a:rPr lang="hu-HU" altLang="fr-FR" sz="1800" b="1" dirty="0" smtClean="0">
                <a:sym typeface="Wingdings" pitchFamily="2" charset="2"/>
              </a:rPr>
              <a:t> fordulaton a szabványtól </a:t>
            </a:r>
          </a:p>
          <a:p>
            <a:pPr marL="0" indent="0">
              <a:buNone/>
            </a:pPr>
            <a:r>
              <a:rPr lang="hu-HU" altLang="fr-FR" sz="1800" b="1" dirty="0" smtClean="0">
                <a:sym typeface="Wingdings" pitchFamily="2" charset="2"/>
              </a:rPr>
              <a:t>    függően</a:t>
            </a:r>
            <a:endParaRPr lang="fr-FR" altLang="fr-FR" sz="1800" b="1" dirty="0" smtClean="0">
              <a:sym typeface="Wingdings" pitchFamily="2" charset="2"/>
            </a:endParaRPr>
          </a:p>
          <a:p>
            <a:pPr marL="0" indent="0">
              <a:lnSpc>
                <a:spcPct val="140000"/>
              </a:lnSpc>
              <a:buFont typeface="Wingdings" pitchFamily="2" charset="2"/>
              <a:buChar char="ü"/>
            </a:pPr>
            <a:r>
              <a:rPr lang="hu-HU" altLang="fr-FR" sz="1800" b="1" dirty="0" smtClean="0">
                <a:sym typeface="Wingdings" pitchFamily="2" charset="2"/>
              </a:rPr>
              <a:t>A terhelést növelik minden </a:t>
            </a:r>
            <a:r>
              <a:rPr lang="hu-HU" altLang="fr-FR" sz="1800" b="1" dirty="0" smtClean="0">
                <a:solidFill>
                  <a:schemeClr val="accent1"/>
                </a:solidFill>
                <a:sym typeface="Wingdings" pitchFamily="2" charset="2"/>
              </a:rPr>
              <a:t>60 sec</a:t>
            </a:r>
            <a:r>
              <a:rPr lang="hu-HU" altLang="fr-FR" sz="1800" b="1" dirty="0" smtClean="0">
                <a:sym typeface="Wingdings" pitchFamily="2" charset="2"/>
              </a:rPr>
              <a:t>. vagy </a:t>
            </a:r>
            <a:r>
              <a:rPr lang="hu-HU" altLang="fr-FR" sz="1800" b="1" dirty="0" smtClean="0">
                <a:solidFill>
                  <a:schemeClr val="accent3"/>
                </a:solidFill>
                <a:sym typeface="Wingdings" pitchFamily="2" charset="2"/>
              </a:rPr>
              <a:t>10 sec.</a:t>
            </a:r>
            <a:r>
              <a:rPr lang="hu-HU" altLang="fr-FR" sz="1800" b="1" dirty="0" smtClean="0">
                <a:sym typeface="Wingdings" pitchFamily="2" charset="2"/>
              </a:rPr>
              <a:t> amíg nem észlelhető </a:t>
            </a:r>
            <a:r>
              <a:rPr lang="hu-HU" altLang="fr-FR" sz="1800" b="1" dirty="0" err="1" smtClean="0">
                <a:sym typeface="Wingdings" pitchFamily="2" charset="2"/>
              </a:rPr>
              <a:t>összeheggedés</a:t>
            </a:r>
            <a:endParaRPr lang="fr-FR" altLang="fr-FR" sz="1800" b="1" dirty="0" smtClean="0">
              <a:sym typeface="Wingdings" pitchFamily="2" charset="2"/>
            </a:endParaRPr>
          </a:p>
          <a:p>
            <a:pPr marL="0" indent="0">
              <a:lnSpc>
                <a:spcPct val="140000"/>
              </a:lnSpc>
              <a:buFont typeface="Wingdings" pitchFamily="2" charset="2"/>
              <a:buChar char="ü"/>
            </a:pPr>
            <a:r>
              <a:rPr lang="fr-FR" altLang="fr-FR" sz="1800" b="1" dirty="0" smtClean="0">
                <a:sym typeface="Wingdings" pitchFamily="2" charset="2"/>
              </a:rPr>
              <a:t> </a:t>
            </a:r>
            <a:r>
              <a:rPr lang="hu-HU" altLang="fr-FR" sz="1800" b="1" dirty="0" smtClean="0">
                <a:sym typeface="Wingdings" pitchFamily="2" charset="2"/>
              </a:rPr>
              <a:t>Az eredmény az </a:t>
            </a:r>
            <a:r>
              <a:rPr lang="hu-HU" altLang="fr-FR" sz="1800" b="1" dirty="0" err="1" smtClean="0">
                <a:sym typeface="Wingdings" pitchFamily="2" charset="2"/>
              </a:rPr>
              <a:t>összeheggedést</a:t>
            </a:r>
            <a:r>
              <a:rPr lang="hu-HU" altLang="fr-FR" sz="1800" b="1" dirty="0" smtClean="0">
                <a:sym typeface="Wingdings" pitchFamily="2" charset="2"/>
              </a:rPr>
              <a:t> eredményező terhelés </a:t>
            </a:r>
            <a:r>
              <a:rPr lang="fr-FR" altLang="fr-FR" sz="1800" b="1" dirty="0" smtClean="0">
                <a:sym typeface="Wingdings" pitchFamily="2" charset="2"/>
              </a:rPr>
              <a:t>kg</a:t>
            </a:r>
            <a:r>
              <a:rPr lang="hu-HU" altLang="fr-FR" sz="1800" b="1" dirty="0" err="1" smtClean="0">
                <a:sym typeface="Wingdings" pitchFamily="2" charset="2"/>
              </a:rPr>
              <a:t>-ban</a:t>
            </a:r>
            <a:r>
              <a:rPr lang="hu-HU" altLang="fr-FR" sz="1800" b="1" dirty="0" smtClean="0">
                <a:sym typeface="Wingdings" pitchFamily="2" charset="2"/>
              </a:rPr>
              <a:t> vagy </a:t>
            </a:r>
            <a:r>
              <a:rPr lang="fr-FR" altLang="fr-FR" sz="1800" b="1" dirty="0" err="1" smtClean="0">
                <a:sym typeface="Wingdings" pitchFamily="2" charset="2"/>
              </a:rPr>
              <a:t>daN</a:t>
            </a:r>
            <a:r>
              <a:rPr lang="hu-HU" altLang="fr-FR" sz="1800" b="1" dirty="0" err="1" smtClean="0">
                <a:sym typeface="Wingdings" pitchFamily="2" charset="2"/>
              </a:rPr>
              <a:t>-ban</a:t>
            </a:r>
            <a:r>
              <a:rPr lang="hu-HU" altLang="fr-FR" sz="1800" b="1" dirty="0" smtClean="0">
                <a:sym typeface="Wingdings" pitchFamily="2" charset="2"/>
              </a:rPr>
              <a:t>.</a:t>
            </a:r>
            <a:endParaRPr lang="fr-FR" altLang="fr-FR" sz="1200" b="1" dirty="0" smtClean="0">
              <a:sym typeface="Wingdings" pitchFamily="2" charset="2"/>
            </a:endParaRPr>
          </a:p>
        </p:txBody>
      </p:sp>
      <p:sp>
        <p:nvSpPr>
          <p:cNvPr id="78857" name="ZoneTexte 232"/>
          <p:cNvSpPr txBox="1">
            <a:spLocks noChangeArrowheads="1"/>
          </p:cNvSpPr>
          <p:nvPr/>
        </p:nvSpPr>
        <p:spPr bwMode="auto">
          <a:xfrm>
            <a:off x="4843536" y="3596823"/>
            <a:ext cx="39049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fr-FR" b="1" dirty="0" smtClean="0">
                <a:solidFill>
                  <a:prstClr val="black"/>
                </a:solidFill>
              </a:rPr>
              <a:t>EP </a:t>
            </a:r>
            <a:r>
              <a:rPr lang="hu-HU" b="1" dirty="0" smtClean="0">
                <a:solidFill>
                  <a:prstClr val="black"/>
                </a:solidFill>
              </a:rPr>
              <a:t>tulajdonság</a:t>
            </a:r>
            <a:r>
              <a:rPr lang="fr-FR" b="1" dirty="0" smtClean="0">
                <a:solidFill>
                  <a:prstClr val="black"/>
                </a:solidFill>
              </a:rPr>
              <a:t>: </a:t>
            </a:r>
            <a:r>
              <a:rPr lang="hu-HU" b="1" dirty="0" err="1" smtClean="0">
                <a:solidFill>
                  <a:prstClr val="black"/>
                </a:solidFill>
              </a:rPr>
              <a:t>összeheggedési</a:t>
            </a:r>
            <a:r>
              <a:rPr lang="hu-HU" b="1" dirty="0" smtClean="0">
                <a:solidFill>
                  <a:prstClr val="black"/>
                </a:solidFill>
              </a:rPr>
              <a:t> terhelés </a:t>
            </a:r>
            <a:r>
              <a:rPr lang="fr-FR" b="1" dirty="0" smtClean="0">
                <a:solidFill>
                  <a:prstClr val="black"/>
                </a:solidFill>
              </a:rPr>
              <a:t>≥ 250daN</a:t>
            </a:r>
          </a:p>
          <a:p>
            <a:pPr defTabSz="457200"/>
            <a:endParaRPr lang="fr-FR" b="1" dirty="0" smtClean="0">
              <a:solidFill>
                <a:prstClr val="black"/>
              </a:solidFill>
            </a:endParaRPr>
          </a:p>
          <a:p>
            <a:pPr defTabSz="457200"/>
            <a:r>
              <a:rPr lang="hu-HU" b="1" dirty="0" smtClean="0">
                <a:solidFill>
                  <a:prstClr val="black"/>
                </a:solidFill>
              </a:rPr>
              <a:t>Nagyon jó </a:t>
            </a:r>
            <a:r>
              <a:rPr lang="fr-FR" b="1" dirty="0" smtClean="0">
                <a:solidFill>
                  <a:prstClr val="black"/>
                </a:solidFill>
              </a:rPr>
              <a:t>EP ≥ 400 </a:t>
            </a:r>
            <a:r>
              <a:rPr lang="fr-FR" b="1" dirty="0" err="1" smtClean="0">
                <a:solidFill>
                  <a:prstClr val="black"/>
                </a:solidFill>
              </a:rPr>
              <a:t>daN</a:t>
            </a:r>
            <a:endParaRPr lang="fr-FR" b="1" dirty="0" smtClean="0">
              <a:solidFill>
                <a:prstClr val="black"/>
              </a:solidFill>
            </a:endParaRPr>
          </a:p>
          <a:p>
            <a:pPr defTabSz="457200"/>
            <a:endParaRPr lang="fr-FR" b="1" dirty="0">
              <a:solidFill>
                <a:srgbClr val="00A37F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2320" y="43709"/>
            <a:ext cx="1117379" cy="100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523056" y="692696"/>
            <a:ext cx="4697016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EP TULAJDONSÁGOK</a:t>
            </a:r>
            <a:endParaRPr lang="fr-FR" sz="2000" b="1" dirty="0">
              <a:solidFill>
                <a:srgbClr val="E20031"/>
              </a:solidFill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220072" y="5147842"/>
            <a:ext cx="3919205" cy="7294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0013" indent="-100013" algn="ctr" defTabSz="7620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hu-HU" altLang="fr-FR" b="1" dirty="0" smtClean="0">
                <a:solidFill>
                  <a:srgbClr val="E20031"/>
                </a:solidFill>
              </a:rPr>
              <a:t>A teszt ismételhetősége </a:t>
            </a:r>
          </a:p>
          <a:p>
            <a:pPr marL="100013" indent="-100013" algn="ctr" defTabSz="7620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hu-HU" altLang="fr-FR" b="1" dirty="0" smtClean="0">
                <a:solidFill>
                  <a:srgbClr val="E20031"/>
                </a:solidFill>
              </a:rPr>
              <a:t>(szórás) 1 terhelési fokozat</a:t>
            </a:r>
            <a:r>
              <a:rPr lang="fr-FR" altLang="fr-FR" b="1" dirty="0" smtClean="0">
                <a:solidFill>
                  <a:srgbClr val="E20031"/>
                </a:solidFill>
              </a:rPr>
              <a:t>!</a:t>
            </a:r>
            <a:endParaRPr lang="fr-FR" altLang="fr-FR" b="1" dirty="0">
              <a:solidFill>
                <a:srgbClr val="E20031"/>
              </a:solidFill>
            </a:endParaRPr>
          </a:p>
        </p:txBody>
      </p:sp>
      <p:pic>
        <p:nvPicPr>
          <p:cNvPr id="19" name="Picture 3" descr="C:\Users\J0027007\AppData\Local\Microsoft\Windows\Temporary Internet Files\Content.IE5\PK350EV5\MC90007879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1751" y="5083325"/>
            <a:ext cx="836641" cy="801380"/>
          </a:xfrm>
          <a:prstGeom prst="rect">
            <a:avLst/>
          </a:prstGeom>
          <a:noFill/>
        </p:spPr>
      </p:pic>
      <p:pic>
        <p:nvPicPr>
          <p:cNvPr id="23" name="Picture 6" descr="058 - 1.JPG                                                    000001CADATA                           B270F42E: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511" y="3396009"/>
            <a:ext cx="4410853" cy="233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97511" y="3396009"/>
            <a:ext cx="4410853" cy="233724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Rectangle 18"/>
          <p:cNvSpPr txBox="1">
            <a:spLocks noChangeArrowheads="1"/>
          </p:cNvSpPr>
          <p:nvPr/>
        </p:nvSpPr>
        <p:spPr>
          <a:xfrm>
            <a:off x="323528" y="116632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2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39552" y="6381328"/>
            <a:ext cx="3960440" cy="365125"/>
          </a:xfrm>
        </p:spPr>
        <p:txBody>
          <a:bodyPr/>
          <a:lstStyle/>
          <a:p>
            <a:pPr algn="l"/>
            <a:r>
              <a:rPr lang="en-US" sz="900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13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86444" y="1268760"/>
            <a:ext cx="8476928" cy="1872208"/>
          </a:xfrm>
          <a:prstGeom prst="roundRect">
            <a:avLst/>
          </a:prstGeom>
          <a:solidFill>
            <a:srgbClr val="CAEB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7987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  <a:noFill/>
        </p:spPr>
        <p:txBody>
          <a:bodyPr/>
          <a:lstStyle/>
          <a:p>
            <a:endParaRPr lang="fr-FR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268760"/>
            <a:ext cx="8611852" cy="1872208"/>
          </a:xfrm>
          <a:prstGeom prst="rect">
            <a:avLst/>
          </a:prstGeom>
          <a:noFill/>
        </p:spPr>
        <p:txBody>
          <a:bodyPr lIns="90488" tIns="44450" rIns="90488" bIns="44450">
            <a:noAutofit/>
          </a:bodyPr>
          <a:lstStyle/>
          <a:p>
            <a:pPr>
              <a:buNone/>
            </a:pPr>
            <a:r>
              <a:rPr lang="fr-FR" altLang="fr-FR" sz="1800" dirty="0" smtClean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fr-FR" sz="1800" b="1" dirty="0" smtClean="0">
                <a:solidFill>
                  <a:schemeClr val="accent3"/>
                </a:solidFill>
                <a:cs typeface="Arial" charset="0"/>
              </a:rPr>
              <a:t>EMCOR tes</a:t>
            </a:r>
            <a:r>
              <a:rPr lang="hu-HU" sz="1800" b="1" dirty="0" smtClean="0">
                <a:solidFill>
                  <a:schemeClr val="accent3"/>
                </a:solidFill>
                <a:cs typeface="Arial" charset="0"/>
              </a:rPr>
              <a:t>z</a:t>
            </a:r>
            <a:r>
              <a:rPr lang="fr-FR" sz="1800" b="1" dirty="0" smtClean="0">
                <a:solidFill>
                  <a:schemeClr val="accent3"/>
                </a:solidFill>
                <a:cs typeface="Arial" charset="0"/>
              </a:rPr>
              <a:t>t ISO 6294 </a:t>
            </a:r>
          </a:p>
          <a:p>
            <a:pPr marL="0" indent="0">
              <a:buFont typeface="Wingdings" pitchFamily="2" charset="2"/>
              <a:buChar char="ü"/>
            </a:pPr>
            <a:r>
              <a:rPr lang="fr-FR" altLang="fr-FR" sz="1800" b="1" dirty="0" smtClean="0">
                <a:sym typeface="Wingdings" pitchFamily="2" charset="2"/>
              </a:rPr>
              <a:t> D</a:t>
            </a:r>
            <a:r>
              <a:rPr lang="hu-HU" altLang="fr-FR" sz="1800" b="1" dirty="0" smtClean="0">
                <a:sym typeface="Wingdings" pitchFamily="2" charset="2"/>
              </a:rPr>
              <a:t>i</a:t>
            </a:r>
            <a:r>
              <a:rPr lang="fr-FR" altLang="fr-FR" sz="1800" b="1" dirty="0" err="1" smtClean="0">
                <a:sym typeface="Wingdings" pitchFamily="2" charset="2"/>
              </a:rPr>
              <a:t>nami</a:t>
            </a:r>
            <a:r>
              <a:rPr lang="hu-HU" altLang="fr-FR" sz="1800" b="1" dirty="0" err="1" smtClean="0">
                <a:sym typeface="Wingdings" pitchFamily="2" charset="2"/>
              </a:rPr>
              <a:t>kus</a:t>
            </a:r>
            <a:r>
              <a:rPr lang="fr-FR" altLang="fr-FR" sz="1800" b="1" dirty="0" smtClean="0">
                <a:sym typeface="Wingdings" pitchFamily="2" charset="2"/>
              </a:rPr>
              <a:t> tes</a:t>
            </a:r>
            <a:r>
              <a:rPr lang="hu-HU" altLang="fr-FR" sz="1800" b="1" dirty="0" smtClean="0">
                <a:sym typeface="Wingdings" pitchFamily="2" charset="2"/>
              </a:rPr>
              <a:t>z</a:t>
            </a:r>
            <a:r>
              <a:rPr lang="fr-FR" altLang="fr-FR" sz="1800" b="1" dirty="0" smtClean="0">
                <a:sym typeface="Wingdings" pitchFamily="2" charset="2"/>
              </a:rPr>
              <a:t>t </a:t>
            </a:r>
            <a:r>
              <a:rPr lang="hu-HU" altLang="fr-FR" sz="1800" b="1" dirty="0" smtClean="0">
                <a:sym typeface="Wingdings" pitchFamily="2" charset="2"/>
              </a:rPr>
              <a:t>víz jelenlétében</a:t>
            </a:r>
            <a:endParaRPr lang="fr-FR" altLang="fr-FR" sz="1800" b="1" dirty="0" smtClean="0">
              <a:sym typeface="Wingdings" pitchFamily="2" charset="2"/>
            </a:endParaRPr>
          </a:p>
          <a:p>
            <a:pPr marL="0" indent="0">
              <a:buFont typeface="Wingdings" pitchFamily="2" charset="2"/>
              <a:buChar char="ü"/>
            </a:pPr>
            <a:r>
              <a:rPr lang="fr-FR" altLang="fr-FR" sz="1800" b="1" dirty="0" smtClean="0">
                <a:sym typeface="Wingdings" pitchFamily="2" charset="2"/>
              </a:rPr>
              <a:t> </a:t>
            </a:r>
            <a:r>
              <a:rPr lang="hu-HU" altLang="fr-FR" sz="1800" b="1" dirty="0" smtClean="0">
                <a:sym typeface="Wingdings" pitchFamily="2" charset="2"/>
              </a:rPr>
              <a:t>A csapágy egyik sorával vízben forog vagy sós vízben.</a:t>
            </a:r>
            <a:r>
              <a:rPr lang="fr-FR" altLang="fr-FR" sz="1800" b="1" dirty="0" smtClean="0">
                <a:sym typeface="Wingdings" pitchFamily="2" charset="2"/>
              </a:rPr>
              <a:t> (1% </a:t>
            </a:r>
            <a:r>
              <a:rPr lang="hu-HU" altLang="fr-FR" sz="1800" b="1" dirty="0" smtClean="0">
                <a:sym typeface="Wingdings" pitchFamily="2" charset="2"/>
              </a:rPr>
              <a:t>vagy</a:t>
            </a:r>
            <a:r>
              <a:rPr lang="fr-FR" altLang="fr-FR" sz="1800" b="1" dirty="0" smtClean="0">
                <a:sym typeface="Wingdings" pitchFamily="2" charset="2"/>
              </a:rPr>
              <a:t> 3% </a:t>
            </a:r>
            <a:r>
              <a:rPr lang="fr-FR" altLang="fr-FR" sz="1800" b="1" dirty="0" err="1" smtClean="0">
                <a:sym typeface="Wingdings" pitchFamily="2" charset="2"/>
              </a:rPr>
              <a:t>NaCl</a:t>
            </a:r>
            <a:r>
              <a:rPr lang="fr-FR" altLang="fr-FR" sz="1800" b="1" dirty="0" smtClean="0">
                <a:sym typeface="Wingdings" pitchFamily="2" charset="2"/>
              </a:rPr>
              <a:t>)</a:t>
            </a:r>
          </a:p>
          <a:p>
            <a:pPr marL="0" indent="0">
              <a:buFont typeface="Wingdings" pitchFamily="2" charset="2"/>
              <a:buChar char="ü"/>
            </a:pPr>
            <a:r>
              <a:rPr lang="hu-HU" altLang="fr-FR" sz="1800" b="1" dirty="0" smtClean="0">
                <a:sym typeface="Wingdings" pitchFamily="2" charset="2"/>
              </a:rPr>
              <a:t>A csapágy külső gyűrű felületét vizsgálják, értékelik</a:t>
            </a:r>
            <a:endParaRPr lang="fr-FR" altLang="fr-FR" sz="1800" b="1" dirty="0" smtClean="0">
              <a:sym typeface="Wingdings" pitchFamily="2" charset="2"/>
            </a:endParaRPr>
          </a:p>
        </p:txBody>
      </p:sp>
      <p:sp>
        <p:nvSpPr>
          <p:cNvPr id="79907" name="Text Box 10"/>
          <p:cNvSpPr txBox="1">
            <a:spLocks noChangeArrowheads="1"/>
          </p:cNvSpPr>
          <p:nvPr/>
        </p:nvSpPr>
        <p:spPr bwMode="auto">
          <a:xfrm>
            <a:off x="7452319" y="4311017"/>
            <a:ext cx="1691681" cy="9202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2000">
              <a:lnSpc>
                <a:spcPct val="110000"/>
              </a:lnSpc>
              <a:spcBef>
                <a:spcPct val="50000"/>
              </a:spcBef>
            </a:pPr>
            <a:r>
              <a:rPr lang="fr-FR" altLang="fr-FR" sz="1400" b="1" dirty="0" smtClean="0">
                <a:solidFill>
                  <a:srgbClr val="004494"/>
                </a:solidFill>
              </a:rPr>
              <a:t>TES</a:t>
            </a:r>
            <a:r>
              <a:rPr lang="hu-HU" altLang="fr-FR" sz="1400" b="1" dirty="0" smtClean="0">
                <a:solidFill>
                  <a:srgbClr val="004494"/>
                </a:solidFill>
              </a:rPr>
              <a:t>Z</a:t>
            </a:r>
            <a:r>
              <a:rPr lang="fr-FR" altLang="fr-FR" sz="1400" b="1" dirty="0" smtClean="0">
                <a:solidFill>
                  <a:srgbClr val="004494"/>
                </a:solidFill>
              </a:rPr>
              <a:t>T C</a:t>
            </a:r>
            <a:r>
              <a:rPr lang="hu-HU" altLang="fr-FR" sz="1400" b="1" dirty="0" smtClean="0">
                <a:solidFill>
                  <a:srgbClr val="004494"/>
                </a:solidFill>
              </a:rPr>
              <a:t>IK</a:t>
            </a:r>
            <a:r>
              <a:rPr lang="fr-FR" altLang="fr-FR" sz="1400" b="1" dirty="0" smtClean="0">
                <a:solidFill>
                  <a:srgbClr val="004494"/>
                </a:solidFill>
              </a:rPr>
              <a:t>L</a:t>
            </a:r>
            <a:r>
              <a:rPr lang="hu-HU" altLang="fr-FR" sz="1400" b="1" dirty="0" smtClean="0">
                <a:solidFill>
                  <a:srgbClr val="004494"/>
                </a:solidFill>
              </a:rPr>
              <a:t>U</a:t>
            </a:r>
            <a:r>
              <a:rPr lang="fr-FR" altLang="fr-FR" sz="1400" b="1" dirty="0" smtClean="0">
                <a:solidFill>
                  <a:srgbClr val="004494"/>
                </a:solidFill>
              </a:rPr>
              <a:t>S </a:t>
            </a:r>
            <a:r>
              <a:rPr lang="fr-FR" altLang="fr-FR" sz="1400" b="1" dirty="0">
                <a:solidFill>
                  <a:srgbClr val="004494"/>
                </a:solidFill>
              </a:rPr>
              <a:t>:</a:t>
            </a:r>
          </a:p>
          <a:p>
            <a:pPr defTabSz="762000">
              <a:lnSpc>
                <a:spcPct val="110000"/>
              </a:lnSpc>
              <a:spcBef>
                <a:spcPct val="50000"/>
              </a:spcBef>
            </a:pPr>
            <a:r>
              <a:rPr lang="fr-FR" altLang="fr-FR" sz="800" b="1" dirty="0" err="1" smtClean="0">
                <a:solidFill>
                  <a:srgbClr val="004494"/>
                </a:solidFill>
              </a:rPr>
              <a:t>Forgatás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8 </a:t>
            </a:r>
            <a:r>
              <a:rPr lang="fr-FR" altLang="fr-FR" sz="800" b="1" dirty="0" err="1" smtClean="0">
                <a:solidFill>
                  <a:srgbClr val="004494"/>
                </a:solidFill>
              </a:rPr>
              <a:t>óra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</a:t>
            </a:r>
            <a:r>
              <a:rPr lang="fr-FR" altLang="fr-FR" sz="800" b="1" dirty="0" err="1" smtClean="0">
                <a:solidFill>
                  <a:srgbClr val="004494"/>
                </a:solidFill>
              </a:rPr>
              <a:t>Pihenés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16</a:t>
            </a:r>
            <a:r>
              <a:rPr lang="hu-HU" altLang="fr-FR" sz="800" b="1" dirty="0" smtClean="0">
                <a:solidFill>
                  <a:srgbClr val="004494"/>
                </a:solidFill>
              </a:rPr>
              <a:t> ó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</a:t>
            </a:r>
            <a:endParaRPr lang="hu-HU" altLang="fr-FR" sz="800" b="1" dirty="0" smtClean="0">
              <a:solidFill>
                <a:srgbClr val="004494"/>
              </a:solidFill>
            </a:endParaRPr>
          </a:p>
          <a:p>
            <a:pPr defTabSz="762000">
              <a:lnSpc>
                <a:spcPct val="110000"/>
              </a:lnSpc>
              <a:spcBef>
                <a:spcPct val="50000"/>
              </a:spcBef>
            </a:pPr>
            <a:r>
              <a:rPr lang="fr-FR" altLang="fr-FR" sz="800" b="1" dirty="0" err="1" smtClean="0">
                <a:solidFill>
                  <a:srgbClr val="004494"/>
                </a:solidFill>
              </a:rPr>
              <a:t>Forgatás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8 </a:t>
            </a:r>
            <a:r>
              <a:rPr lang="fr-FR" altLang="fr-FR" sz="800" b="1" dirty="0" err="1" smtClean="0">
                <a:solidFill>
                  <a:srgbClr val="004494"/>
                </a:solidFill>
              </a:rPr>
              <a:t>óra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</a:t>
            </a:r>
            <a:r>
              <a:rPr lang="fr-FR" altLang="fr-FR" sz="800" b="1" dirty="0" err="1" smtClean="0">
                <a:solidFill>
                  <a:srgbClr val="004494"/>
                </a:solidFill>
              </a:rPr>
              <a:t>Pihenés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16 ó</a:t>
            </a:r>
            <a:endParaRPr lang="hu-HU" altLang="fr-FR" sz="800" b="1" dirty="0" smtClean="0">
              <a:solidFill>
                <a:srgbClr val="004494"/>
              </a:solidFill>
            </a:endParaRPr>
          </a:p>
          <a:p>
            <a:pPr defTabSz="762000">
              <a:lnSpc>
                <a:spcPct val="110000"/>
              </a:lnSpc>
              <a:spcBef>
                <a:spcPct val="50000"/>
              </a:spcBef>
            </a:pPr>
            <a:r>
              <a:rPr lang="fr-FR" altLang="fr-FR" sz="800" b="1" dirty="0" err="1" smtClean="0">
                <a:solidFill>
                  <a:srgbClr val="004494"/>
                </a:solidFill>
              </a:rPr>
              <a:t>Forgatás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8 </a:t>
            </a:r>
            <a:r>
              <a:rPr lang="fr-FR" altLang="fr-FR" sz="800" b="1" dirty="0" err="1" smtClean="0">
                <a:solidFill>
                  <a:srgbClr val="004494"/>
                </a:solidFill>
              </a:rPr>
              <a:t>óra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</a:t>
            </a:r>
            <a:r>
              <a:rPr lang="fr-FR" altLang="fr-FR" sz="800" b="1" dirty="0" err="1" smtClean="0">
                <a:solidFill>
                  <a:srgbClr val="004494"/>
                </a:solidFill>
              </a:rPr>
              <a:t>Pihenés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1</a:t>
            </a:r>
            <a:r>
              <a:rPr lang="hu-HU" altLang="fr-FR" sz="800" b="1" dirty="0" smtClean="0">
                <a:solidFill>
                  <a:srgbClr val="004494"/>
                </a:solidFill>
              </a:rPr>
              <a:t>10</a:t>
            </a:r>
            <a:r>
              <a:rPr lang="fr-FR" altLang="fr-FR" sz="800" b="1" dirty="0" smtClean="0">
                <a:solidFill>
                  <a:srgbClr val="004494"/>
                </a:solidFill>
              </a:rPr>
              <a:t> ó</a:t>
            </a:r>
          </a:p>
        </p:txBody>
      </p:sp>
      <p:pic>
        <p:nvPicPr>
          <p:cNvPr id="79908" name="Picture 11" descr="062.JPG                                                        000001CADATA                           B270F42E: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4993" y="3880890"/>
            <a:ext cx="2501452" cy="199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601216" y="3455591"/>
          <a:ext cx="3898776" cy="27097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46448"/>
                <a:gridCol w="2952328"/>
              </a:tblGrid>
              <a:tr h="597558"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Fokozat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dirty="0" smtClean="0"/>
                        <a:t>A csapágy külső gyűrű megfigyelése</a:t>
                      </a:r>
                      <a:endParaRPr lang="fr-FR" sz="1400" dirty="0"/>
                    </a:p>
                  </a:txBody>
                  <a:tcPr/>
                </a:tc>
              </a:tr>
              <a:tr h="351504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0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b="1" dirty="0" smtClean="0"/>
                        <a:t>Nincs korrózió</a:t>
                      </a:r>
                      <a:endParaRPr lang="fr-FR" sz="1400" b="1" dirty="0"/>
                    </a:p>
                  </a:txBody>
                  <a:tcPr/>
                </a:tc>
              </a:tr>
              <a:tr h="351504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1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3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hu-HU" sz="1400" b="1" baseline="0" dirty="0" smtClean="0"/>
                        <a:t>kis pont</a:t>
                      </a:r>
                      <a:endParaRPr lang="fr-FR" sz="1400" b="1" dirty="0"/>
                    </a:p>
                  </a:txBody>
                  <a:tcPr/>
                </a:tc>
              </a:tr>
              <a:tr h="351504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2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400" b="1" dirty="0" smtClean="0"/>
                        <a:t>Korrózió </a:t>
                      </a:r>
                      <a:r>
                        <a:rPr lang="fr-FR" sz="1400" b="1" dirty="0" smtClean="0"/>
                        <a:t> &lt; </a:t>
                      </a:r>
                      <a:r>
                        <a:rPr lang="hu-HU" sz="1400" b="1" dirty="0" smtClean="0"/>
                        <a:t>a felület </a:t>
                      </a:r>
                      <a:r>
                        <a:rPr lang="fr-FR" sz="1400" b="1" dirty="0" smtClean="0"/>
                        <a:t>1%</a:t>
                      </a:r>
                      <a:r>
                        <a:rPr lang="hu-HU" sz="1400" b="1" dirty="0" err="1" smtClean="0"/>
                        <a:t>-a</a:t>
                      </a:r>
                      <a:endParaRPr lang="fr-FR" sz="1400" b="1" dirty="0"/>
                    </a:p>
                  </a:txBody>
                  <a:tcPr/>
                </a:tc>
              </a:tr>
              <a:tr h="351504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3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1 </a:t>
                      </a:r>
                      <a:r>
                        <a:rPr lang="hu-HU" sz="1400" b="1" dirty="0" smtClean="0"/>
                        <a:t>és</a:t>
                      </a:r>
                      <a:r>
                        <a:rPr lang="fr-FR" sz="1400" b="1" dirty="0" smtClean="0"/>
                        <a:t> 5%</a:t>
                      </a:r>
                      <a:r>
                        <a:rPr lang="hu-HU" sz="1400" b="1" dirty="0" smtClean="0"/>
                        <a:t> közötti korrózió</a:t>
                      </a:r>
                      <a:endParaRPr lang="fr-FR" sz="1400" b="1" dirty="0"/>
                    </a:p>
                  </a:txBody>
                  <a:tcPr/>
                </a:tc>
              </a:tr>
              <a:tr h="351504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4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5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hu-HU" sz="1400" b="1" baseline="0" dirty="0" smtClean="0"/>
                        <a:t>és</a:t>
                      </a:r>
                      <a:r>
                        <a:rPr lang="fr-FR" sz="1400" b="1" baseline="0" dirty="0" smtClean="0"/>
                        <a:t> 10 %</a:t>
                      </a:r>
                      <a:r>
                        <a:rPr lang="hu-HU" sz="1400" b="1" baseline="0" dirty="0" smtClean="0"/>
                        <a:t> </a:t>
                      </a:r>
                      <a:r>
                        <a:rPr lang="hu-HU" sz="1400" b="1" dirty="0" smtClean="0"/>
                        <a:t>közötti korrózió</a:t>
                      </a:r>
                      <a:endParaRPr lang="fr-FR" sz="1400" b="1" dirty="0"/>
                    </a:p>
                  </a:txBody>
                  <a:tcPr/>
                </a:tc>
              </a:tr>
              <a:tr h="354635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5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&gt; 10%</a:t>
                      </a:r>
                      <a:endParaRPr lang="fr-FR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86444" y="737652"/>
            <a:ext cx="8620944" cy="3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Font typeface="Wingdings" pitchFamily="2" charset="2"/>
              <a:buChar char="v"/>
            </a:pPr>
            <a:r>
              <a:rPr lang="fr-FR" sz="2000" b="1" dirty="0" smtClean="0">
                <a:solidFill>
                  <a:srgbClr val="E20031"/>
                </a:solidFill>
                <a:cs typeface="Arial" charset="0"/>
              </a:rPr>
              <a:t> </a:t>
            </a:r>
            <a:r>
              <a:rPr lang="hu-HU" sz="2000" b="1" dirty="0" smtClean="0">
                <a:solidFill>
                  <a:srgbClr val="E20031"/>
                </a:solidFill>
                <a:cs typeface="Arial" charset="0"/>
              </a:rPr>
              <a:t>Korrózióvédő tulajdonságok</a:t>
            </a:r>
            <a:endParaRPr lang="fr-FR" sz="2000" b="1" dirty="0">
              <a:solidFill>
                <a:srgbClr val="E20031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0241" y="3583375"/>
            <a:ext cx="4066256" cy="24476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 txBox="1">
            <a:spLocks noChangeArrowheads="1"/>
          </p:cNvSpPr>
          <p:nvPr/>
        </p:nvSpPr>
        <p:spPr>
          <a:xfrm>
            <a:off x="323528" y="188640"/>
            <a:ext cx="8229600" cy="3841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hu-HU" altLang="fr-FR" sz="2800" dirty="0" smtClean="0">
                <a:solidFill>
                  <a:srgbClr val="00A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b="1" cap="all" dirty="0" smtClean="0">
              <a:solidFill>
                <a:srgbClr val="00A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409601" name="Picture 1"/>
          <p:cNvPicPr>
            <a:picLocks noChangeAspect="1" noChangeArrowheads="1"/>
          </p:cNvPicPr>
          <p:nvPr/>
        </p:nvPicPr>
        <p:blipFill>
          <a:blip r:embed="rId4"/>
          <a:srcRect l="17429" t="12922" r="26000" b="24768"/>
          <a:stretch>
            <a:fillRect/>
          </a:stretch>
        </p:blipFill>
        <p:spPr bwMode="auto">
          <a:xfrm>
            <a:off x="7545701" y="160265"/>
            <a:ext cx="1130755" cy="103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39552" y="6381328"/>
            <a:ext cx="3960440" cy="365125"/>
          </a:xfrm>
        </p:spPr>
        <p:txBody>
          <a:bodyPr/>
          <a:lstStyle/>
          <a:p>
            <a:pPr algn="l"/>
            <a:r>
              <a:rPr lang="en-US" sz="900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sz="900" dirty="0">
              <a:solidFill>
                <a:prstClr val="black"/>
              </a:solidFill>
            </a:endParaRPr>
          </a:p>
        </p:txBody>
      </p:sp>
      <p:sp>
        <p:nvSpPr>
          <p:cNvPr id="18" name="Espace réservé du numéro de diapositive 3"/>
          <p:cNvSpPr txBox="1">
            <a:spLocks/>
          </p:cNvSpPr>
          <p:nvPr/>
        </p:nvSpPr>
        <p:spPr>
          <a:xfrm>
            <a:off x="7070912" y="6411916"/>
            <a:ext cx="38140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2FA12DA8-4E59-4BD8-9A83-C1B80FAA8590}" type="slidenum">
              <a:rPr lang="fr-FR" sz="1200" smtClean="0">
                <a:solidFill>
                  <a:prstClr val="black">
                    <a:tint val="75000"/>
                  </a:prstClr>
                </a:solidFill>
                <a:cs typeface="Helvetica"/>
              </a:rPr>
              <a:pPr algn="r" defTabSz="457200">
                <a:defRPr/>
              </a:pPr>
              <a:t>61</a:t>
            </a:fld>
            <a:endParaRPr lang="fr-FR" sz="1200" dirty="0" smtClean="0">
              <a:solidFill>
                <a:prstClr val="black">
                  <a:tint val="75000"/>
                </a:prstClr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88236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à coins arrondis 12"/>
          <p:cNvSpPr/>
          <p:nvPr/>
        </p:nvSpPr>
        <p:spPr>
          <a:xfrm>
            <a:off x="4139952" y="4581128"/>
            <a:ext cx="4824536" cy="100811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067944" y="1916832"/>
            <a:ext cx="4824536" cy="23042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51520" y="1916832"/>
            <a:ext cx="3671193" cy="34938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fr-FR">
              <a:solidFill>
                <a:prstClr val="white"/>
              </a:solidFill>
            </a:endParaRPr>
          </a:p>
        </p:txBody>
      </p:sp>
      <p:sp>
        <p:nvSpPr>
          <p:cNvPr id="91138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876256" y="6466681"/>
            <a:ext cx="466725" cy="198438"/>
          </a:xfrm>
          <a:prstGeom prst="rect">
            <a:avLst/>
          </a:prstGeom>
          <a:noFill/>
        </p:spPr>
        <p:txBody>
          <a:bodyPr/>
          <a:lstStyle/>
          <a:p>
            <a:fld id="{4EA52E4E-8F41-40C7-8502-4BD3AE31BCB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GB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1140" name="Text Box 3"/>
          <p:cNvSpPr txBox="1">
            <a:spLocks noChangeArrowheads="1"/>
          </p:cNvSpPr>
          <p:nvPr/>
        </p:nvSpPr>
        <p:spPr bwMode="auto">
          <a:xfrm>
            <a:off x="539552" y="2060849"/>
            <a:ext cx="3095625" cy="3139321"/>
          </a:xfrm>
          <a:prstGeom prst="rect">
            <a:avLst/>
          </a:prstGeom>
          <a:solidFill>
            <a:srgbClr val="E0E7F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hu-HU" b="1" i="1" dirty="0" smtClean="0">
                <a:solidFill>
                  <a:srgbClr val="E20031"/>
                </a:solidFill>
                <a:cs typeface="Arial" pitchFamily="34" charset="0"/>
              </a:rPr>
              <a:t>Szappan típusától függ</a:t>
            </a:r>
            <a:r>
              <a:rPr lang="en-US" b="1" i="1" dirty="0" smtClean="0">
                <a:solidFill>
                  <a:srgbClr val="E20031"/>
                </a:solidFill>
                <a:cs typeface="Arial" pitchFamily="34" charset="0"/>
              </a:rPr>
              <a:t>:</a:t>
            </a: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Con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z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is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z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tenc</a:t>
            </a:r>
            <a:r>
              <a:rPr lang="hu-HU" dirty="0" err="1" smtClean="0">
                <a:solidFill>
                  <a:prstClr val="black"/>
                </a:solidFill>
                <a:cs typeface="Arial" pitchFamily="34" charset="0"/>
              </a:rPr>
              <a:t>ia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u-HU" dirty="0" err="1" smtClean="0">
                <a:solidFill>
                  <a:prstClr val="black"/>
                </a:solidFill>
                <a:cs typeface="Arial" pitchFamily="34" charset="0"/>
              </a:rPr>
              <a:t>Cseppenéspont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(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magas hőmérséklet)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Mechani</a:t>
            </a:r>
            <a:r>
              <a:rPr lang="hu-HU" dirty="0" err="1" smtClean="0">
                <a:solidFill>
                  <a:prstClr val="black"/>
                </a:solidFill>
                <a:cs typeface="Arial" pitchFamily="34" charset="0"/>
              </a:rPr>
              <a:t>kai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stabilit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ás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Olaj elválás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Vízállóság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u-HU" dirty="0" err="1" smtClean="0">
                <a:solidFill>
                  <a:prstClr val="black"/>
                </a:solidFill>
                <a:cs typeface="Arial" pitchFamily="34" charset="0"/>
              </a:rPr>
              <a:t>Tapadóképesség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1141" name="Text Box 4"/>
          <p:cNvSpPr txBox="1">
            <a:spLocks noChangeArrowheads="1"/>
          </p:cNvSpPr>
          <p:nvPr/>
        </p:nvSpPr>
        <p:spPr bwMode="auto">
          <a:xfrm>
            <a:off x="4139505" y="2060848"/>
            <a:ext cx="4502845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hu-HU" b="1" i="1" dirty="0" smtClean="0">
                <a:solidFill>
                  <a:srgbClr val="E20031"/>
                </a:solidFill>
                <a:cs typeface="Arial" pitchFamily="34" charset="0"/>
              </a:rPr>
              <a:t>Bázisolajok és </a:t>
            </a:r>
            <a:r>
              <a:rPr lang="hu-HU" b="1" i="1" dirty="0" err="1" smtClean="0">
                <a:solidFill>
                  <a:srgbClr val="E20031"/>
                </a:solidFill>
                <a:cs typeface="Arial" pitchFamily="34" charset="0"/>
              </a:rPr>
              <a:t>adalékok-tól</a:t>
            </a:r>
            <a:r>
              <a:rPr lang="hu-HU" b="1" i="1" dirty="0" smtClean="0">
                <a:solidFill>
                  <a:srgbClr val="E20031"/>
                </a:solidFill>
                <a:cs typeface="Arial" pitchFamily="34" charset="0"/>
              </a:rPr>
              <a:t> jön</a:t>
            </a:r>
            <a:r>
              <a:rPr lang="en-US" b="1" i="1" dirty="0" smtClean="0">
                <a:solidFill>
                  <a:srgbClr val="E20031"/>
                </a:solidFill>
                <a:cs typeface="Arial" pitchFamily="34" charset="0"/>
              </a:rPr>
              <a:t>: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defTabSz="457200"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Oxid</a:t>
            </a:r>
            <a:r>
              <a:rPr lang="hu-HU" dirty="0" err="1" smtClean="0">
                <a:solidFill>
                  <a:prstClr val="black"/>
                </a:solidFill>
                <a:cs typeface="Arial" pitchFamily="34" charset="0"/>
              </a:rPr>
              <a:t>ác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i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ó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K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orr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óz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i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ó</a:t>
            </a: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Tapadó képesség</a:t>
            </a:r>
            <a:endParaRPr lang="fr-FR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Kopásgátló és 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EP</a:t>
            </a:r>
            <a:r>
              <a:rPr lang="hu-HU" dirty="0" smtClean="0">
                <a:solidFill>
                  <a:prstClr val="black"/>
                </a:solidFill>
                <a:cs typeface="Arial" pitchFamily="34" charset="0"/>
              </a:rPr>
              <a:t> tulajdonságok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1142" name="Text Box 5"/>
          <p:cNvSpPr txBox="1">
            <a:spLocks noChangeArrowheads="1"/>
          </p:cNvSpPr>
          <p:nvPr/>
        </p:nvSpPr>
        <p:spPr bwMode="auto">
          <a:xfrm>
            <a:off x="4211513" y="4653136"/>
            <a:ext cx="4752975" cy="10618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hu-HU" b="1" i="1" dirty="0" smtClean="0">
                <a:solidFill>
                  <a:srgbClr val="E20031"/>
                </a:solidFill>
                <a:cs typeface="Arial" pitchFamily="34" charset="0"/>
              </a:rPr>
              <a:t>Mind az olaj, mind a szappan típusától függ</a:t>
            </a:r>
            <a:r>
              <a:rPr lang="en-US" b="1" i="1" dirty="0" smtClean="0">
                <a:solidFill>
                  <a:srgbClr val="E20031"/>
                </a:solidFill>
                <a:cs typeface="Arial" pitchFamily="34" charset="0"/>
              </a:rPr>
              <a:t>:</a:t>
            </a:r>
          </a:p>
          <a:p>
            <a:pPr defTabSz="457200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Látszólagos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cs typeface="Arial" pitchFamily="34" charset="0"/>
              </a:rPr>
              <a:t>viszkozitás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1143" name="Text Box 6"/>
          <p:cNvSpPr txBox="1">
            <a:spLocks noChangeArrowheads="1"/>
          </p:cNvSpPr>
          <p:nvPr/>
        </p:nvSpPr>
        <p:spPr bwMode="auto">
          <a:xfrm>
            <a:off x="395536" y="836712"/>
            <a:ext cx="88568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hu-HU" sz="2000" b="1" dirty="0" smtClean="0">
                <a:solidFill>
                  <a:prstClr val="black"/>
                </a:solidFill>
                <a:cs typeface="Arial" pitchFamily="34" charset="0"/>
              </a:rPr>
              <a:t>A zsírok </a:t>
            </a:r>
            <a:r>
              <a:rPr lang="en-US" sz="2000" b="1" dirty="0" smtClean="0">
                <a:solidFill>
                  <a:srgbClr val="00A37F"/>
                </a:solidFill>
                <a:cs typeface="Arial" pitchFamily="34" charset="0"/>
              </a:rPr>
              <a:t>n</a:t>
            </a:r>
            <a:r>
              <a:rPr lang="hu-HU" sz="2000" b="1" dirty="0" err="1" smtClean="0">
                <a:solidFill>
                  <a:srgbClr val="00A37F"/>
                </a:solidFill>
                <a:cs typeface="Arial" pitchFamily="34" charset="0"/>
              </a:rPr>
              <a:t>em</a:t>
            </a:r>
            <a:r>
              <a:rPr lang="en-US" sz="2000" b="1" dirty="0" smtClean="0">
                <a:solidFill>
                  <a:srgbClr val="00A37F"/>
                </a:solidFill>
                <a:cs typeface="Arial" pitchFamily="34" charset="0"/>
              </a:rPr>
              <a:t>-</a:t>
            </a:r>
            <a:r>
              <a:rPr lang="en-US" sz="2000" b="1" dirty="0" err="1" smtClean="0">
                <a:solidFill>
                  <a:srgbClr val="00A37F"/>
                </a:solidFill>
                <a:cs typeface="Arial" pitchFamily="34" charset="0"/>
              </a:rPr>
              <a:t>homog</a:t>
            </a:r>
            <a:r>
              <a:rPr lang="hu-HU" sz="2000" b="1" dirty="0" smtClean="0">
                <a:solidFill>
                  <a:srgbClr val="00A37F"/>
                </a:solidFill>
                <a:cs typeface="Arial" pitchFamily="34" charset="0"/>
              </a:rPr>
              <a:t>én</a:t>
            </a: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  <a:cs typeface="Arial" pitchFamily="34" charset="0"/>
              </a:rPr>
              <a:t>termékek</a:t>
            </a: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hu-HU" sz="2000" b="1" dirty="0" smtClean="0">
                <a:solidFill>
                  <a:prstClr val="black"/>
                </a:solidFill>
                <a:cs typeface="Arial" pitchFamily="34" charset="0"/>
              </a:rPr>
              <a:t>Ezért meghatározunk néhány tulajdonságot</a:t>
            </a:r>
            <a:endParaRPr lang="en-US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18"/>
          <p:cNvSpPr>
            <a:spLocks noGrp="1" noChangeArrowheads="1"/>
          </p:cNvSpPr>
          <p:nvPr>
            <p:ph type="title"/>
          </p:nvPr>
        </p:nvSpPr>
        <p:spPr>
          <a:xfrm>
            <a:off x="412750" y="188640"/>
            <a:ext cx="8229600" cy="384175"/>
          </a:xfr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hu-HU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ZSÍROK TULAJDONSÁGAI</a:t>
            </a: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GATT - THE  NETHERLANDS - 12-14th October 2015- CONFIDENTIAL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786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9133D-BA61-4AB6-A9FB-5291BC30CE7D}" type="slidenum">
              <a:rPr lang="hu-HU"/>
              <a:pPr/>
              <a:t>63</a:t>
            </a:fld>
            <a:endParaRPr lang="hu-HU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latin typeface="Comic Sans MS" pitchFamily="66" charset="0"/>
              </a:rPr>
              <a:t>Kenőzsír szabvány jelentése – ISO 6743-9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871538"/>
            <a:ext cx="722947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59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9133D-BA61-4AB6-A9FB-5291BC30CE7D}" type="slidenum">
              <a:rPr lang="hu-HU"/>
              <a:pPr/>
              <a:t>64</a:t>
            </a:fld>
            <a:endParaRPr lang="hu-HU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latin typeface="Comic Sans MS" pitchFamily="66" charset="0"/>
              </a:rPr>
              <a:t>Kenőzsír szabvány jelentése – DIN 51502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909638"/>
            <a:ext cx="7560840" cy="522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78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KENŐANYAGOK – Kiválasztási szempontok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65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67544" y="1196752"/>
            <a:ext cx="843528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180975" defTabSz="533400" fontAlgn="base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SzPts val="2000"/>
              <a:buFont typeface="Lucida Grande"/>
              <a:buChar char="-"/>
            </a:pPr>
            <a:r>
              <a:rPr lang="hu-HU" dirty="0" smtClean="0">
                <a:cs typeface="Arial"/>
              </a:rPr>
              <a:t>Gépkönyvi előírások alapján</a:t>
            </a:r>
            <a:endParaRPr lang="en-US" dirty="0" smtClean="0">
              <a:cs typeface="Arial"/>
            </a:endParaRPr>
          </a:p>
          <a:p>
            <a:pPr marL="447675" lvl="1" indent="-180975" defTabSz="533400" fontAlgn="base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Lucida Grande"/>
              <a:buChar char="-"/>
            </a:pPr>
            <a:r>
              <a:rPr lang="hu-HU" dirty="0" smtClean="0">
                <a:cs typeface="Arial"/>
              </a:rPr>
              <a:t>Szabványelőírások alapján</a:t>
            </a:r>
            <a:endParaRPr lang="en-US" dirty="0" smtClean="0">
              <a:cs typeface="Arial"/>
            </a:endParaRPr>
          </a:p>
          <a:p>
            <a:pPr marL="447675" lvl="1" indent="-180975" defTabSz="533400" fontAlgn="base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Lucida Grande"/>
              <a:buChar char="-"/>
            </a:pPr>
            <a:r>
              <a:rPr lang="hu-HU" dirty="0" smtClean="0">
                <a:cs typeface="Arial"/>
              </a:rPr>
              <a:t>Jelenleg használatos kenőanyag alapján (megfelelősség, keverhetőség)</a:t>
            </a:r>
            <a:endParaRPr lang="en-US" dirty="0" smtClean="0">
              <a:cs typeface="Arial"/>
            </a:endParaRPr>
          </a:p>
          <a:p>
            <a:pPr marL="447675" lvl="1" indent="-180975" defTabSz="533400" fontAlgn="base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Lucida Grande"/>
              <a:buChar char="-"/>
            </a:pPr>
            <a:r>
              <a:rPr lang="hu-HU" dirty="0" smtClean="0">
                <a:cs typeface="Arial"/>
              </a:rPr>
              <a:t>Üzemelési körülmények alapján</a:t>
            </a:r>
            <a:endParaRPr lang="en-US" dirty="0" smtClean="0">
              <a:cs typeface="Arial"/>
            </a:endParaRPr>
          </a:p>
          <a:p>
            <a:pPr marL="447675" lvl="1" indent="-180975" defTabSz="533400" fontAlgn="base">
              <a:spcBef>
                <a:spcPts val="300"/>
              </a:spcBef>
              <a:spcAft>
                <a:spcPts val="300"/>
              </a:spcAft>
              <a:buClr>
                <a:schemeClr val="accent5">
                  <a:lumMod val="75000"/>
                </a:schemeClr>
              </a:buClr>
              <a:buFont typeface="Lucida Grande"/>
              <a:buChar char="-"/>
            </a:pPr>
            <a:r>
              <a:rPr lang="hu-HU" dirty="0" smtClean="0">
                <a:cs typeface="Arial"/>
              </a:rPr>
              <a:t>(rendszer, hőmérséklet viszonyok, olajcsere periódus, üzemelési körülmények-szennyezők)</a:t>
            </a:r>
            <a:endParaRPr lang="en-US" dirty="0" smtClean="0">
              <a:cs typeface="Arial"/>
            </a:endParaRPr>
          </a:p>
          <a:p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83568" y="3356992"/>
            <a:ext cx="82184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megfelelő kenőanyag kiválasztása és használata biztosítja a berendezés optimális működését, és élettartamát.</a:t>
            </a:r>
          </a:p>
          <a:p>
            <a:endParaRPr lang="hu-HU" sz="1400" dirty="0" smtClean="0"/>
          </a:p>
          <a:p>
            <a:r>
              <a:rPr lang="hu-HU" sz="1400" dirty="0" smtClean="0"/>
              <a:t>A használat során ügyelni kell a megfelelő üzemeltetésre:</a:t>
            </a:r>
          </a:p>
          <a:p>
            <a:r>
              <a:rPr lang="hu-HU" sz="1400" dirty="0" smtClean="0"/>
              <a:t> - Szennyeződésmentes működés biztosítása (tiszta környezet a betöltő, légző nyílásoknál)</a:t>
            </a:r>
          </a:p>
          <a:p>
            <a:r>
              <a:rPr lang="hu-HU" sz="1400" dirty="0" smtClean="0"/>
              <a:t> - Megfelelő olajszintek biztosítása</a:t>
            </a:r>
          </a:p>
          <a:p>
            <a:r>
              <a:rPr lang="hu-HU" sz="1400" dirty="0" smtClean="0"/>
              <a:t> - Megfelelő szűrők használata, és ellenőrzése</a:t>
            </a:r>
          </a:p>
          <a:p>
            <a:r>
              <a:rPr lang="hu-HU" sz="1400" dirty="0" smtClean="0"/>
              <a:t> - Diagnosztika (rezgésdiagnosztika, hő kamera, olaj vizsgálat)</a:t>
            </a:r>
          </a:p>
          <a:p>
            <a:r>
              <a:rPr lang="hu-HU" sz="1400" dirty="0" smtClean="0"/>
              <a:t> - Olajcsere periódusok betartása</a:t>
            </a:r>
          </a:p>
          <a:p>
            <a:r>
              <a:rPr lang="hu-HU" sz="1400" dirty="0" smtClean="0"/>
              <a:t> - Kenési pontok azonosítása</a:t>
            </a:r>
          </a:p>
          <a:p>
            <a:r>
              <a:rPr lang="hu-HU" sz="1400" dirty="0" smtClean="0"/>
              <a:t> - Megfelelő tárolási feltételek biztosítása, és megfelelő utántöltő eszközök alkalmazása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ANAC – OLAJVIZSGÁLATOK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66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052736"/>
            <a:ext cx="788150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ANAC – OLAJVIZSGÁLATOK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67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052736"/>
            <a:ext cx="5256583" cy="516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ANAC – OLAJVIZSGÁLATOK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68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909638"/>
            <a:ext cx="7676350" cy="539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260648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ANAC – OLAJMINTAVÉTEL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69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7504" y="1052736"/>
            <a:ext cx="8784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FŐ SZABÁLYOK: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Működő gépből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Mindig ugyanonnan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Reprezentatív minta legyen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Tiszta mintavételi eszközöket használjon, ne szennyeződjön a minta a mintavételi folyamatban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Megfelelően, pontos adatokkal kitölteni a mintához tartozó adatlapot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56992"/>
            <a:ext cx="21717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323528" y="3084061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Leeresztő csonknál:</a:t>
            </a:r>
            <a:endParaRPr lang="en-US" sz="16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422615"/>
            <a:ext cx="194856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/>
          <p:cNvSpPr txBox="1"/>
          <p:nvPr/>
        </p:nvSpPr>
        <p:spPr>
          <a:xfrm>
            <a:off x="2495228" y="3084061"/>
            <a:ext cx="208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Mintavevő vákuum pumpa:</a:t>
            </a:r>
            <a:endParaRPr lang="en-US" sz="12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5" y="4979192"/>
            <a:ext cx="2088232" cy="13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zövegdoboz 15"/>
          <p:cNvSpPr txBox="1"/>
          <p:nvPr/>
        </p:nvSpPr>
        <p:spPr>
          <a:xfrm>
            <a:off x="2627785" y="4686804"/>
            <a:ext cx="1948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Kompresszor, hajtómű esetén:</a:t>
            </a:r>
            <a:endParaRPr lang="en-US" sz="1200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3561114"/>
            <a:ext cx="19526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zövegdoboz 18"/>
          <p:cNvSpPr txBox="1"/>
          <p:nvPr/>
        </p:nvSpPr>
        <p:spPr>
          <a:xfrm>
            <a:off x="5372499" y="3284115"/>
            <a:ext cx="12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Szóró kenés</a:t>
            </a:r>
            <a:endParaRPr lang="en-US" sz="1200" dirty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6349" y="5147692"/>
            <a:ext cx="24669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zövegdoboz 20"/>
          <p:cNvSpPr txBox="1"/>
          <p:nvPr/>
        </p:nvSpPr>
        <p:spPr>
          <a:xfrm>
            <a:off x="5148064" y="4840692"/>
            <a:ext cx="152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Cirkulációs kenés</a:t>
            </a:r>
            <a:endParaRPr lang="en-US" sz="1200" dirty="0"/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76445" y="3530472"/>
            <a:ext cx="1599243" cy="158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zövegdoboz 22"/>
          <p:cNvSpPr txBox="1"/>
          <p:nvPr/>
        </p:nvSpPr>
        <p:spPr>
          <a:xfrm>
            <a:off x="6804248" y="308406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Dinamikus mintavétel nyomóágból</a:t>
            </a:r>
            <a:endParaRPr lang="en-US" sz="1200" dirty="0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76445" y="5148469"/>
            <a:ext cx="1817530" cy="94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8604448" cy="443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9552" y="188640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OLAJCSERE FOLYAMAT (Hajtómű)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70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0" y="1196752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1400" dirty="0" smtClean="0"/>
              <a:t>Tisztázni az olajok összeférhetőségét (régi olaj – új olaj)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1 hónappal a tervezett olajcsere előtt kiküldeni a gépben levő olaj mintát laborvizsgálatra.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 1-3 nappal a tervezett olajcsere előtt rendszertisztítót hozzáadni az üzemelő gép olajához, amennyiben az eredmények alapján szükséges..   (CLEANER F,CLEANER V, AZOLLA NET HC, SERIOLA DTHA – olajtípustól és viszkozitástól függően)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FF0000"/>
                </a:solidFill>
              </a:rPr>
              <a:t>Kivéve PAG olajok, ezekhez nem lehet rendszertisztítót adni.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FF0000"/>
                </a:solidFill>
              </a:rPr>
              <a:t>Terhelés alatt üzemelő berendezés viszkozitását nem szabad 10%-nál nagyobb mértékben csökkenteni!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Rendszertisztítós üzemelés.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Olajleeresztés a gép leállítását, </a:t>
            </a:r>
            <a:r>
              <a:rPr lang="hu-HU" sz="1400" dirty="0" err="1" smtClean="0"/>
              <a:t>áramtalanítást</a:t>
            </a:r>
            <a:r>
              <a:rPr lang="hu-HU" sz="1400" dirty="0" smtClean="0"/>
              <a:t> követően azonnal, meleg állapotban. Így a legtöbb feloldott szennyeződés távozik. Ha van rá lehetőség, leszívással is érdemes beavatkozni.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Amikor a hajtómű üres, szálmentes ronggyal áttörölni. (szintjelző, olajteknő, kémlelő…</a:t>
            </a:r>
            <a:r>
              <a:rPr lang="hu-HU" sz="1400" dirty="0" err="1" smtClean="0"/>
              <a:t>stb</a:t>
            </a:r>
            <a:r>
              <a:rPr lang="hu-HU" sz="1400" dirty="0" smtClean="0"/>
              <a:t>).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Öblítés: Vagy az új </a:t>
            </a:r>
            <a:r>
              <a:rPr lang="hu-HU" sz="1400" dirty="0" err="1" smtClean="0"/>
              <a:t>olajat</a:t>
            </a:r>
            <a:r>
              <a:rPr lang="hu-HU" sz="1400" dirty="0" smtClean="0"/>
              <a:t> használni, illetve ha van lehetőség terheletlenül üzemelni, akkor a használttól alacsonyabb viszkozitású olajjal öblíteni. Így könnyebben eltávolíthatóak a lerakódások, és a rendszertisztító maradékai. (kb. 4 óra öblítés)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Öblítő olaj leeresztése külön tartályba. (esetleg később újra felhasználható öblítésre, ha megfelelő tisztaságú).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Szükséges javítások, cserék, ellenőrzések elvégzése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Új olajjal feltöltés hajtómű esetén 25 mikronos szűrőt használva betöltéskor.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Fokozott figyelés 1 héten keresztül: tömítések, festés, szűrők.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Olaj mintavétel 1 nappal az olajcserét követően. </a:t>
            </a:r>
            <a:endParaRPr lang="hu-HU" sz="14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hu-HU" sz="1400" dirty="0" smtClean="0"/>
              <a:t>Olajvizsgálat 1 héttel az új olaj használatát követően. (</a:t>
            </a:r>
            <a:r>
              <a:rPr lang="hu-HU" sz="1400" dirty="0" smtClean="0">
                <a:solidFill>
                  <a:srgbClr val="FF0000"/>
                </a:solidFill>
              </a:rPr>
              <a:t>Ha az olaj eredmény nem megfelelő, az öblítést megismételni)</a:t>
            </a:r>
            <a:endParaRPr lang="hu-HU" sz="1400" dirty="0" smtClean="0"/>
          </a:p>
          <a:p>
            <a:pPr marL="342900" indent="-342900">
              <a:buAutoNum type="arabicPeriod"/>
            </a:pPr>
            <a:r>
              <a:rPr lang="hu-HU" sz="1400" dirty="0" smtClean="0"/>
              <a:t>Olajvizsgálat 90 nappal az olajcserét követően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Olajvizsgálat 180 nappal az olajcserét követően – Ha minden rendben, olajvizsgálat évente, vagy rendellenesség esetén.</a:t>
            </a: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9552" y="188640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KEVERHETŐSÉG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71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1520" y="1196752"/>
            <a:ext cx="74269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1400" dirty="0" smtClean="0"/>
              <a:t>Azonos teljesítményű, bázisolajú, és adalékrendszerű olajok egymással általában keverhetők, de a keverés nem célszerű.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Új olajok keverhetősége: szűrhetőség, stabilitás-szétválás, habzási tulajdonságok vizsgálata.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Használt olaj – új olaj keverhetőség vizsgálata: szűrhetőség, stabilitás-szétválás, habzási tulajdonságok vizsgálata.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Viszkozitás – Teljesítményszint – Viszkozitási index – Adalékok – Bázisolajok megváltozásának hatása a rendszerre.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Az új olaj oldóképessége jobb, a használt olaj a felhasználás során veszít az oldó – tisztító képességéből, amelyek lerakódás formájában más szennyezőkkel vannak jelen a rendszerben.</a:t>
            </a:r>
          </a:p>
          <a:p>
            <a:pPr marL="342900" indent="-342900">
              <a:buAutoNum type="arabicPeriod"/>
            </a:pPr>
            <a:r>
              <a:rPr lang="hu-HU" sz="1400" dirty="0" smtClean="0"/>
              <a:t>Fontos ismerni a rendszer tisztaságát ! Az új olaj, vagy más típusú új olaj az előző olaj lerakódásait feloldja! – Szűrők és folyadék állapot fokozottabb ellenőrzése szükséges a beavatkozást követő 1 hét időtartamban!</a:t>
            </a:r>
          </a:p>
          <a:p>
            <a:pPr marL="342900" indent="-342900">
              <a:buAutoNum type="arabicPeriod"/>
            </a:pPr>
            <a:r>
              <a:rPr lang="hu-HU" sz="1400" dirty="0" smtClean="0">
                <a:solidFill>
                  <a:srgbClr val="FF0000"/>
                </a:solidFill>
              </a:rPr>
              <a:t>PAG (</a:t>
            </a:r>
            <a:r>
              <a:rPr lang="hu-HU" sz="1400" dirty="0" err="1" smtClean="0">
                <a:solidFill>
                  <a:srgbClr val="FF0000"/>
                </a:solidFill>
              </a:rPr>
              <a:t>Poli-alkilén</a:t>
            </a:r>
            <a:r>
              <a:rPr lang="hu-HU" sz="1400" dirty="0" smtClean="0">
                <a:solidFill>
                  <a:srgbClr val="FF0000"/>
                </a:solidFill>
              </a:rPr>
              <a:t> </a:t>
            </a:r>
            <a:r>
              <a:rPr lang="hu-HU" sz="1400" dirty="0" err="1" smtClean="0">
                <a:solidFill>
                  <a:srgbClr val="FF0000"/>
                </a:solidFill>
              </a:rPr>
              <a:t>Glikol</a:t>
            </a:r>
            <a:r>
              <a:rPr lang="hu-HU" sz="1400" dirty="0" smtClean="0">
                <a:solidFill>
                  <a:srgbClr val="FF0000"/>
                </a:solidFill>
              </a:rPr>
              <a:t>) olajok keverhetőségét területi képviselő segítségével ellenőrizni! – Sok esetben PAG-PAG olajok egymással sem keverhetőek! A PAG olajok nem keverhetőek ásványi, és szintetikus PAO olajokkal!</a:t>
            </a:r>
          </a:p>
          <a:p>
            <a:pPr marL="342900" indent="-342900">
              <a:buAutoNum type="arabicPeriod"/>
            </a:pPr>
            <a:r>
              <a:rPr lang="hu-HU" sz="1400" dirty="0" smtClean="0">
                <a:solidFill>
                  <a:srgbClr val="FF0000"/>
                </a:solidFill>
              </a:rPr>
              <a:t>PAG olajok esetén ellenőrizni kell a festékekkel és tömítésekkel való összeférhetőséget!  (CARTER SY, CARTER SG, NEVASTANE SY)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524328" y="1556792"/>
            <a:ext cx="147667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90% A - 10% B</a:t>
            </a:r>
          </a:p>
          <a:p>
            <a:pPr algn="ctr"/>
            <a:r>
              <a:rPr lang="hu-HU" sz="1400" dirty="0" smtClean="0"/>
              <a:t>50% A - 50% B</a:t>
            </a:r>
          </a:p>
          <a:p>
            <a:pPr algn="ctr"/>
            <a:r>
              <a:rPr lang="hu-HU" sz="1400" dirty="0" smtClean="0"/>
              <a:t>10% A - 90% B</a:t>
            </a:r>
            <a:endParaRPr lang="en-US" sz="1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043608" y="4869160"/>
            <a:ext cx="3096344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200" b="1" u="sng" dirty="0" smtClean="0"/>
              <a:t>Különböző adalékok: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 Semlegesíthetik egymást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 Más hatásmechanizmusúak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 Reakcióba léphetnek =&gt;kiválások, lerakódás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 A nem megfelelő teljesítmény különböző teljesítmény tulajdonságok csökkenéséhez vezethetnek</a:t>
            </a:r>
            <a:endParaRPr lang="en-US" sz="1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139952" y="4869160"/>
            <a:ext cx="302433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200" b="1" u="sng" dirty="0" smtClean="0"/>
              <a:t>Különböző bázisolajok: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 Eltérő oldóképesség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 Eltérő lobbanáspont, dermedéspont, VI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 Szeparáció lehetősége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 Szűrhetőségi, habzási, légelváló, oxidáció álló tulajdonságok, savszám, kéntartalom, </a:t>
            </a:r>
            <a:r>
              <a:rPr lang="hu-HU" sz="1200" dirty="0" err="1" smtClean="0"/>
              <a:t>stb</a:t>
            </a:r>
            <a:endParaRPr lang="en-US" sz="12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102624" y="4196413"/>
            <a:ext cx="1933872" cy="19543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sz="1100" b="1" u="sng" dirty="0" smtClean="0"/>
              <a:t>Káros jelenségek: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Habzás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Szétválás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Lerakódások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Szűrhetőség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Túlmelegedés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Oxidáció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Teljesítménycsökkenés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Dugulás, vezérlési problémák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Káros kopás</a:t>
            </a: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KENŐANYAGOK RAKTÁROZÁSA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72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57200" y="1052736"/>
            <a:ext cx="843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Kenőanyagok helyes tárolása, a követendő gyakorlat: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A kenés alatt álló ipari berendezések mechanikai meghibásodásainak 50%-a összefüggésbe hozható a kenőanyag – olaj vagy zsír – szennyeződéseivel.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973" y="1976066"/>
            <a:ext cx="3888507" cy="141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457200" y="1976066"/>
            <a:ext cx="8568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/>
              <a:t>Szempontok:</a:t>
            </a:r>
          </a:p>
          <a:p>
            <a:r>
              <a:rPr lang="hu-HU" dirty="0" smtClean="0"/>
              <a:t> - Megfelelő kiszerelés</a:t>
            </a:r>
          </a:p>
          <a:p>
            <a:r>
              <a:rPr lang="hu-HU" dirty="0" smtClean="0"/>
              <a:t> - Racionalizálás</a:t>
            </a:r>
          </a:p>
          <a:p>
            <a:r>
              <a:rPr lang="hu-HU" dirty="0" smtClean="0"/>
              <a:t> - Zárható</a:t>
            </a:r>
          </a:p>
          <a:p>
            <a:r>
              <a:rPr lang="hu-HU" dirty="0" smtClean="0"/>
              <a:t> - Védett (csapadék, szél, fagy, sugárzás)</a:t>
            </a:r>
          </a:p>
          <a:p>
            <a:r>
              <a:rPr lang="hu-HU" dirty="0" smtClean="0"/>
              <a:t> - Megfelelő teherbírás</a:t>
            </a:r>
          </a:p>
          <a:p>
            <a:r>
              <a:rPr lang="hu-HU" dirty="0" smtClean="0"/>
              <a:t> - Tartályban, raklapon, polcokon tárolás</a:t>
            </a:r>
          </a:p>
          <a:p>
            <a:r>
              <a:rPr lang="hu-HU" dirty="0" smtClean="0"/>
              <a:t> - Megfelelő </a:t>
            </a:r>
            <a:r>
              <a:rPr lang="hu-HU" dirty="0" err="1" smtClean="0"/>
              <a:t>cimkézés</a:t>
            </a:r>
            <a:r>
              <a:rPr lang="hu-HU" dirty="0" smtClean="0"/>
              <a:t> és azonosítás</a:t>
            </a:r>
          </a:p>
          <a:p>
            <a:r>
              <a:rPr lang="hu-HU" dirty="0" smtClean="0"/>
              <a:t> - Megfelelő anyagmozgatás</a:t>
            </a:r>
          </a:p>
          <a:p>
            <a:r>
              <a:rPr lang="hu-HU" dirty="0" smtClean="0"/>
              <a:t> - Szennyeződések elkerülése (pumpák, utántöltő </a:t>
            </a:r>
            <a:r>
              <a:rPr lang="hu-HU" dirty="0" err="1" smtClean="0"/>
              <a:t>edényzet</a:t>
            </a:r>
            <a:r>
              <a:rPr lang="hu-HU" dirty="0" smtClean="0"/>
              <a:t>, betöltő nyílások)</a:t>
            </a:r>
          </a:p>
          <a:p>
            <a:r>
              <a:rPr lang="hu-HU" dirty="0" smtClean="0"/>
              <a:t> - Az utántöltésre használt </a:t>
            </a:r>
            <a:r>
              <a:rPr lang="hu-HU" dirty="0" err="1" smtClean="0"/>
              <a:t>edényzet</a:t>
            </a:r>
            <a:r>
              <a:rPr lang="hu-HU" dirty="0" smtClean="0"/>
              <a:t> kenőanyag típusonként legyen, </a:t>
            </a:r>
            <a:r>
              <a:rPr lang="hu-HU" dirty="0" err="1" smtClean="0"/>
              <a:t>felcimkézve</a:t>
            </a:r>
            <a:r>
              <a:rPr lang="hu-HU" dirty="0" smtClean="0"/>
              <a:t>!</a:t>
            </a:r>
          </a:p>
          <a:p>
            <a:r>
              <a:rPr lang="hu-HU" dirty="0" smtClean="0"/>
              <a:t> - Felbontott kiszereléseknél olajkivételt követően zárókupak visszacsavarása.</a:t>
            </a:r>
          </a:p>
          <a:p>
            <a:r>
              <a:rPr lang="hu-HU" dirty="0" smtClean="0"/>
              <a:t> - Leeresztővel ellátott hordók légzőnyílására szűrő felszerelése.</a:t>
            </a:r>
          </a:p>
          <a:p>
            <a:r>
              <a:rPr lang="hu-HU" dirty="0" smtClean="0"/>
              <a:t> - Megfelelő kármentesítő </a:t>
            </a:r>
            <a:r>
              <a:rPr lang="hu-HU" dirty="0" err="1" smtClean="0"/>
              <a:t>edényzet</a:t>
            </a:r>
            <a:r>
              <a:rPr lang="hu-HU" dirty="0" smtClean="0"/>
              <a:t>, vagy védekezés használata.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73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KENŐANYAGOK RAKTÁROZÁSA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24744"/>
            <a:ext cx="5089053" cy="516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124743"/>
            <a:ext cx="2664296" cy="1630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2780928"/>
            <a:ext cx="3543300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293096"/>
            <a:ext cx="3543300" cy="1933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74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KENŐANYAGOK KÁRÁSODÁSI FOLYAMATA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IP PHOTO2 Sécheur 35 CT 07-2002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179513" y="2204865"/>
            <a:ext cx="3240359" cy="243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HPIM0310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3563888" y="1772816"/>
            <a:ext cx="54726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75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1412776"/>
            <a:ext cx="8689975" cy="4309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6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 víz 3 leggyakoribb megjelenési formája</a:t>
            </a:r>
            <a:r>
              <a:rPr kumimoji="0" lang="en-US" sz="26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2600" b="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hu-HU" sz="20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000" b="0" i="0" u="sng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Oldott víz</a:t>
            </a:r>
            <a:r>
              <a:rPr kumimoji="0" lang="hu-HU" sz="20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ez egyszerű víz oldat formájában;az olajban levő koncentrációja függ a hőmérséklettől, nedvességtől és az olaj tulajdonságaitól, a vízmennyiség behatárolt, ami nem képes oldatban maradni, szabad vízként jelenik meg.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hu-HU" sz="2000" b="0" i="0" u="sng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Szabad víz </a:t>
            </a:r>
            <a:r>
              <a:rPr kumimoji="0" lang="hu-HU" sz="20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bármilyen víz, amely meghaladja az egyensúlyi koncentráció mértékét az oldatban; a szabad víz általában a gravitációnak és a fajsúly különbségnek köszönhetően elválik.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hu-HU" sz="2000" b="0" i="0" u="sng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000" b="0" i="0" u="sng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Emulgálódott</a:t>
            </a:r>
            <a:r>
              <a:rPr kumimoji="0" lang="hu-HU" sz="2000" b="0" i="0" u="sng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víz</a:t>
            </a:r>
            <a:r>
              <a:rPr kumimoji="0" lang="hu-HU" sz="20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ez a szabad víz egyik formája, amely mint egy kolloid szuszpenzió van jelen az olajban; A valóságban, a víz képezhet többé vagy kevésbé stabil emulzió oxidált és/vagy szennyezett olajjal, és nem válik külön a gravitáció hatására még magas hőmérsékleten sem.</a:t>
            </a:r>
            <a:endParaRPr kumimoji="0" lang="hu-HU" sz="2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SZENNYEZŐDÉSEK: VÍZ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76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7038" y="1072470"/>
            <a:ext cx="8424862" cy="5170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6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Víz szennyeződés hatásai</a:t>
            </a:r>
            <a:r>
              <a:rPr kumimoji="0" lang="en-US" sz="26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US" sz="800" b="0" i="0" u="sng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          </a:t>
            </a:r>
            <a:r>
              <a:rPr kumimoji="0" lang="hu-HU" sz="32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 szabad víz a legkárosabb víz fázis forma!!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700" b="0" i="0" u="none" strike="noStrike" kern="1200" cap="none" spc="0" normalizeH="0" baseline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kumimoji="0" lang="hu-HU" sz="2400" b="0" i="0" u="sng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400" b="0" i="0" u="sng" strike="noStrike" kern="1200" cap="none" spc="0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Hydrolízis</a:t>
            </a:r>
            <a:r>
              <a:rPr kumimoji="0" lang="hu-HU" sz="2400" b="0" i="0" u="sng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:</a:t>
            </a:r>
            <a:r>
              <a:rPr kumimoji="0" lang="hu-HU" sz="2400" b="0" i="0" u="sng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Adalékok : lerakódásokat képeznek: 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szűrő dugulások</a:t>
            </a: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Észter-bázisú adalékok és szintetikus folyadékok (</a:t>
            </a:r>
            <a:r>
              <a:rPr kumimoji="0" lang="hu-HU" sz="1800" b="1" i="0" u="none" strike="noStrike" kern="1200" cap="none" spc="0" normalizeH="0" baseline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Polio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észter/Foszfát észter) : alkoholokra és savakra bomlanak le: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1800" b="1" i="0" u="none" strike="noStrike" kern="1200" cap="none" spc="0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Korrózív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kopást okoznak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kumimoji="0" lang="hu-HU" sz="24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400" b="0" i="0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Adalékcsökkenés: </a:t>
            </a:r>
            <a:r>
              <a:rPr kumimoji="0" lang="hu-HU" sz="24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olajélettartam csökkenés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kumimoji="0" lang="hu-HU" sz="2400" b="0" i="0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400" b="0" i="0" u="sng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Zselé :</a:t>
            </a:r>
            <a:r>
              <a:rPr kumimoji="0" lang="hu-HU" sz="2400" b="0" i="0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4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szűrő &amp; cső dugulás, </a:t>
            </a:r>
            <a:r>
              <a:rPr kumimoji="0" lang="hu-HU" sz="2400" b="0" i="0" u="none" strike="noStrike" kern="1200" cap="none" spc="0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hőleadás</a:t>
            </a:r>
            <a:r>
              <a:rPr kumimoji="0" lang="hu-HU" sz="24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csökkenése</a:t>
            </a:r>
          </a:p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kumimoji="0" lang="hu-HU" sz="2400" b="0" i="0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400" b="0" i="0" u="sng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Olajfilm kimerülése: </a:t>
            </a: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3300"/>
              </a:buClr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Rozsda és korrózió 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</a:t>
            </a:r>
            <a:r>
              <a:rPr kumimoji="0" lang="hu-HU" sz="1800" b="1" i="0" u="none" strike="noStrike" kern="1200" cap="none" spc="0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Kopadék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részecskéket generál / kenőrendszer komponensek élettartam csökkenése</a:t>
            </a:r>
          </a:p>
          <a:p>
            <a:pPr marL="914400" marR="0" lvl="2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3300"/>
              </a:buClr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Olajfilm erősség vesztése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 Lepattogzás (</a:t>
            </a:r>
            <a:r>
              <a:rPr kumimoji="0" lang="hu-HU" sz="1800" b="1" i="0" u="none" strike="noStrike" kern="1200" cap="none" spc="0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pitting</a:t>
            </a:r>
            <a:r>
              <a:rPr kumimoji="0" lang="hu-HU" sz="1800" b="1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) meghibásodás</a:t>
            </a:r>
            <a:endParaRPr kumimoji="0" lang="hu-HU" sz="1800" b="1" i="0" u="none" strike="noStrike" kern="1200" cap="none" spc="0" normalizeH="0" baseline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SZENNYEZŐDÉSEK: VÍZ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77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SCN2879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>
          <a:xfrm>
            <a:off x="467544" y="1124744"/>
            <a:ext cx="3937000" cy="2565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6" name="Picture 3" descr="DSCN2885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>
          <a:xfrm>
            <a:off x="4716016" y="1124744"/>
            <a:ext cx="3970338" cy="258445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sp>
        <p:nvSpPr>
          <p:cNvPr id="7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SZENNYEZŐDÉSEK: VÍZ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Untitled-32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>
          <a:xfrm>
            <a:off x="1187624" y="3861048"/>
            <a:ext cx="3528392" cy="229696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12" name="Picture 9" descr="Untitled-72"/>
          <p:cNvPicPr>
            <a:picLocks noChangeAspect="1" noChangeArrowheads="1"/>
          </p:cNvPicPr>
          <p:nvPr/>
        </p:nvPicPr>
        <p:blipFill>
          <a:blip r:embed="rId8" cstate="print">
            <a:lum bright="24000"/>
          </a:blip>
          <a:srcRect/>
          <a:stretch>
            <a:fillRect/>
          </a:stretch>
        </p:blipFill>
        <p:spPr bwMode="auto">
          <a:xfrm>
            <a:off x="5076056" y="3861048"/>
            <a:ext cx="3096344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78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536" y="1268760"/>
            <a:ext cx="8407400" cy="462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hu-HU" sz="2600" b="0" i="0" u="none" strike="noStrike" kern="1200" cap="none" spc="0" normalizeH="0" baseline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Abrazív</a:t>
            </a:r>
            <a:r>
              <a:rPr kumimoji="0" lang="hu-HU" sz="26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porok :</a:t>
            </a:r>
          </a:p>
          <a:p>
            <a:pPr marL="760413" marR="0" lvl="1" indent="-192088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ð"/>
              <a:tabLst/>
              <a:defRPr/>
            </a:pPr>
            <a:r>
              <a:rPr kumimoji="0" lang="hu-HU" sz="2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Ásványi porok szilícium összetevőkkel : homok, cement, koptató púder</a:t>
            </a:r>
          </a:p>
          <a:p>
            <a:pPr marL="760413" marR="0" lvl="1" indent="-192088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ð"/>
              <a:tabLst/>
              <a:defRPr/>
            </a:pPr>
            <a:r>
              <a:rPr kumimoji="0" lang="hu-HU" sz="2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Köszörülésből forgácsolásból, hegesztésből keletkező, fémporok,..</a:t>
            </a:r>
            <a:r>
              <a:rPr kumimoji="0" lang="hu-HU" sz="2800" b="0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stb</a:t>
            </a:r>
            <a:r>
              <a:rPr kumimoji="0" lang="hu-HU" sz="2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(fémmegmunkálás)</a:t>
            </a:r>
          </a:p>
          <a:p>
            <a:pPr marL="228600" marR="0" lvl="0" indent="-2286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 2" pitchFamily="18" charset="2"/>
              <a:buBlip>
                <a:blip r:embed="rId5"/>
              </a:buBlip>
              <a:tabLst/>
              <a:defRPr/>
            </a:pPr>
            <a:r>
              <a:rPr kumimoji="0" lang="hu-HU" sz="26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 Szálak :</a:t>
            </a:r>
          </a:p>
          <a:p>
            <a:pPr marL="760413" marR="0" lvl="1" indent="-192088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 2" pitchFamily="18" charset="2"/>
              <a:buChar char="ð"/>
              <a:tabLst/>
              <a:defRPr/>
            </a:pPr>
            <a:r>
              <a:rPr kumimoji="0" lang="hu-HU" sz="2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Cellulóz vagy faforgács szálak</a:t>
            </a:r>
          </a:p>
          <a:p>
            <a:pPr marL="760413" marR="0" lvl="1" indent="-192088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 2" pitchFamily="18" charset="2"/>
              <a:buChar char="ð"/>
              <a:tabLst/>
              <a:defRPr/>
            </a:pPr>
            <a:r>
              <a:rPr kumimoji="0" lang="hu-HU" sz="2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Szűrők lerakódásai : cellulóz, műanyag anyagok</a:t>
            </a:r>
          </a:p>
          <a:p>
            <a:pPr marL="228600" marR="0" lvl="0" indent="-2286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 2" pitchFamily="18" charset="2"/>
              <a:buBlip>
                <a:blip r:embed="rId5"/>
              </a:buBlip>
              <a:tabLst/>
              <a:defRPr/>
            </a:pPr>
            <a:r>
              <a:rPr kumimoji="0" lang="hu-HU" sz="2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 </a:t>
            </a:r>
            <a:r>
              <a:rPr kumimoji="0" lang="hu-HU" sz="26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Festékek/ kenő és szerelőpaszták</a:t>
            </a:r>
          </a:p>
          <a:p>
            <a:pPr marL="228600" marR="0" lvl="0" indent="-2286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 2" pitchFamily="18" charset="2"/>
              <a:buBlip>
                <a:blip r:embed="rId5"/>
              </a:buBlip>
              <a:tabLst/>
              <a:defRPr/>
            </a:pPr>
            <a:r>
              <a:rPr kumimoji="0" lang="hu-HU" sz="2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 </a:t>
            </a:r>
            <a:r>
              <a:rPr kumimoji="0" lang="hu-HU" sz="26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Meghibásodott tömítések lerakódásai</a:t>
            </a:r>
          </a:p>
          <a:p>
            <a:pPr marL="228600" marR="0" lvl="0" indent="-2286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 2" pitchFamily="18" charset="2"/>
              <a:buBlip>
                <a:blip r:embed="rId5"/>
              </a:buBlip>
              <a:tabLst/>
              <a:defRPr/>
            </a:pPr>
            <a:r>
              <a:rPr kumimoji="0" lang="hu-HU" sz="26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 </a:t>
            </a:r>
            <a:r>
              <a:rPr kumimoji="0" lang="hu-HU" sz="2600" b="0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Kenőolaj szennyeződések</a:t>
            </a:r>
            <a:endParaRPr kumimoji="0" lang="hu-HU" sz="2600" b="0" i="0" u="none" strike="noStrike" kern="1200" cap="none" spc="0" normalizeH="0" baseline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KÜLSŐ SZENNYEZŐDÉSEK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79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3563" y="1281113"/>
            <a:ext cx="7716837" cy="4157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28600" marR="0" lvl="0" indent="-2286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600" b="0" i="0" u="sng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Más, külső szennyeződések hatásai:</a:t>
            </a:r>
          </a:p>
          <a:p>
            <a:pPr marL="228600" marR="0" lvl="0" indent="-2286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sng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760413" marR="0" lvl="1" indent="-192088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kumimoji="0" lang="hu-HU" sz="2800" b="0" i="0" u="sng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800" b="0" i="0" u="sng" strike="noStrike" kern="1200" cap="none" spc="0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Abrazív</a:t>
            </a:r>
            <a:r>
              <a:rPr kumimoji="0" lang="hu-HU" sz="2800" b="0" i="0" u="sng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por :</a:t>
            </a:r>
            <a:r>
              <a:rPr kumimoji="0" lang="hu-HU" sz="2800" b="0" i="0" u="sng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Szűrő eldugulás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400" b="1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Abrazív</a:t>
            </a: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kopás: 3 test kopás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endParaRPr kumimoji="0" lang="hu-HU" sz="2400" b="1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760413" marR="0" lvl="1" indent="-192088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kumimoji="0" lang="hu-HU" sz="2800" b="0" i="0" u="sng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800" b="0" i="0" u="sng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Szálak/Festék/szerelőpaszták/tömítés maradékok: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Szűrődugulás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Belső csőfelületek, </a:t>
            </a:r>
            <a:r>
              <a:rPr kumimoji="0" lang="hu-HU" sz="2400" b="1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szervó</a:t>
            </a: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szelepek vagy szállító részek dugulása </a:t>
            </a: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kenési problémákhoz </a:t>
            </a: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vezetnek.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Romlik a légelválási és habzásállósági tulajdonság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endParaRPr kumimoji="0" lang="hu-HU" sz="2400" b="1" i="0" u="none" strike="noStrike" kern="1200" cap="none" spc="0" normalizeH="0" baseline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760413" marR="0" lvl="1" indent="-192088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Blip>
                <a:blip r:embed="rId5"/>
              </a:buBlip>
              <a:tabLst/>
              <a:defRPr/>
            </a:pPr>
            <a:r>
              <a:rPr kumimoji="0" lang="hu-HU" sz="2800" b="0" i="0" u="sng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Kenőanyag szennyeződés: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Viszkozitás változás</a:t>
            </a:r>
          </a:p>
          <a:p>
            <a:pPr marL="1143000" marR="0" lvl="2" indent="-190500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  <a:defRPr/>
            </a:pPr>
            <a:r>
              <a:rPr kumimoji="0" lang="hu-HU" sz="2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A nem kompatibilis adalékok és bázisolajok lágy vagy kemény lerakódásokhoz vezetnek.</a:t>
            </a:r>
          </a:p>
          <a:p>
            <a:pPr marL="760413" marR="0" lvl="1" indent="-192088" algn="ctr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Blip>
                <a:blip r:embed="rId5"/>
              </a:buBlip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7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KÜLSŐ SZENNYEZŐDÉSEK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196752"/>
            <a:ext cx="7740352" cy="48906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80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PICT0003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>
          <a:xfrm>
            <a:off x="336550" y="2109788"/>
            <a:ext cx="4051300" cy="296703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4163" y="1341438"/>
            <a:ext cx="86883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6850" indent="-196850" algn="l">
              <a:lnSpc>
                <a:spcPct val="85000"/>
              </a:lnSpc>
              <a:spcBef>
                <a:spcPct val="45000"/>
              </a:spcBef>
              <a:buFontTx/>
              <a:buBlip>
                <a:blip r:embed="rId6"/>
              </a:buBlip>
            </a:pPr>
            <a:r>
              <a:rPr lang="fr-FR" sz="3000" b="1" u="sng" dirty="0">
                <a:latin typeface="Comic Sans MS" pitchFamily="66" charset="0"/>
              </a:rPr>
              <a:t> </a:t>
            </a:r>
            <a:r>
              <a:rPr lang="hu-HU" sz="2600" b="1" u="sng" dirty="0" smtClean="0">
                <a:solidFill>
                  <a:srgbClr val="000000"/>
                </a:solidFill>
                <a:cs typeface="Arial" charset="0"/>
              </a:rPr>
              <a:t>Más, külső szennyeződések hatása</a:t>
            </a:r>
            <a:r>
              <a:rPr lang="en-US" sz="2600" b="1" u="sng" dirty="0" smtClean="0">
                <a:solidFill>
                  <a:srgbClr val="000000"/>
                </a:solidFill>
                <a:cs typeface="Arial" charset="0"/>
              </a:rPr>
              <a:t>:</a:t>
            </a:r>
            <a:endParaRPr lang="fr-FR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marL="533400" lvl="1" indent="-157163" algn="l">
              <a:lnSpc>
                <a:spcPct val="85000"/>
              </a:lnSpc>
              <a:spcBef>
                <a:spcPct val="20000"/>
              </a:spcBef>
              <a:buFont typeface="Wingdings" pitchFamily="2" charset="2"/>
              <a:buChar char="L"/>
            </a:pPr>
            <a:endParaRPr lang="fr-FR" sz="2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9" name="Picture 4" descr="Turbine - huile + beaucoup de mousse"/>
          <p:cNvPicPr>
            <a:picLocks noChangeAspect="1" noChangeArrowheads="1"/>
          </p:cNvPicPr>
          <p:nvPr/>
        </p:nvPicPr>
        <p:blipFill>
          <a:blip r:embed="rId7" cstate="print">
            <a:lum bright="36000" contrast="18000"/>
          </a:blip>
          <a:srcRect/>
          <a:stretch>
            <a:fillRect/>
          </a:stretch>
        </p:blipFill>
        <p:spPr>
          <a:xfrm>
            <a:off x="4514850" y="2109788"/>
            <a:ext cx="4051300" cy="296703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sp>
        <p:nvSpPr>
          <p:cNvPr id="11" name="WordArt 5" descr="Marbre blanc"/>
          <p:cNvSpPr>
            <a:spLocks noChangeArrowheads="1" noChangeShapeType="1" noTextEdit="1"/>
          </p:cNvSpPr>
          <p:nvPr/>
        </p:nvSpPr>
        <p:spPr bwMode="auto">
          <a:xfrm>
            <a:off x="2759756" y="5555797"/>
            <a:ext cx="3648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hu-HU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latin typeface="Arial Black"/>
              </a:rPr>
              <a:t>HABZÁS</a:t>
            </a:r>
            <a:endParaRPr lang="fr-FR" sz="3600" kern="10" dirty="0">
              <a:ln w="9525"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latin typeface="Arial Black"/>
            </a:endParaRPr>
          </a:p>
        </p:txBody>
      </p:sp>
      <p:sp>
        <p:nvSpPr>
          <p:cNvPr id="13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KÜLSŐ SZENNYEZŐDÉSEK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81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FP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76263" y="1631950"/>
            <a:ext cx="3802062" cy="287496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70438" y="1944688"/>
            <a:ext cx="37131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hu-HU" sz="2400" b="1" u="sng" dirty="0" smtClean="0">
                <a:latin typeface="Comic Sans MS" pitchFamily="66" charset="0"/>
              </a:rPr>
              <a:t>Fogaskerekek</a:t>
            </a:r>
            <a:r>
              <a:rPr lang="en-US" sz="2400" b="1" u="sng" dirty="0" smtClean="0">
                <a:latin typeface="Comic Sans MS" pitchFamily="66" charset="0"/>
              </a:rPr>
              <a:t> </a:t>
            </a:r>
            <a:r>
              <a:rPr lang="en-US" sz="2400" b="1" u="sng" dirty="0">
                <a:latin typeface="Comic Sans MS" pitchFamily="66" charset="0"/>
              </a:rPr>
              <a:t>: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hu-HU" sz="2400" b="1" dirty="0" smtClean="0">
                <a:latin typeface="Comic Sans MS" pitchFamily="66" charset="0"/>
              </a:rPr>
              <a:t>Károsodás az </a:t>
            </a:r>
            <a:r>
              <a:rPr lang="hu-HU" sz="2400" b="1" dirty="0" err="1" smtClean="0">
                <a:latin typeface="Comic Sans MS" pitchFamily="66" charset="0"/>
              </a:rPr>
              <a:t>abrazív</a:t>
            </a:r>
            <a:r>
              <a:rPr lang="hu-HU" sz="2400" b="1" dirty="0" smtClean="0">
                <a:latin typeface="Comic Sans MS" pitchFamily="66" charset="0"/>
              </a:rPr>
              <a:t> kopás miatt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27584" y="4653136"/>
            <a:ext cx="33924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2400" b="1" u="sng" dirty="0" smtClean="0">
                <a:latin typeface="Comic Sans MS" pitchFamily="66" charset="0"/>
              </a:rPr>
              <a:t>H</a:t>
            </a:r>
            <a:r>
              <a:rPr lang="hu-HU" sz="2400" b="1" u="sng" dirty="0" smtClean="0">
                <a:latin typeface="Comic Sans MS" pitchFamily="66" charset="0"/>
              </a:rPr>
              <a:t>i</a:t>
            </a:r>
            <a:r>
              <a:rPr lang="en-US" sz="2400" b="1" u="sng" dirty="0" err="1" smtClean="0">
                <a:latin typeface="Comic Sans MS" pitchFamily="66" charset="0"/>
              </a:rPr>
              <a:t>drod</a:t>
            </a:r>
            <a:r>
              <a:rPr lang="hu-HU" sz="2400" b="1" u="sng" dirty="0" smtClean="0">
                <a:latin typeface="Comic Sans MS" pitchFamily="66" charset="0"/>
              </a:rPr>
              <a:t>i</a:t>
            </a:r>
            <a:r>
              <a:rPr lang="en-US" sz="2400" b="1" u="sng" dirty="0" err="1" smtClean="0">
                <a:latin typeface="Comic Sans MS" pitchFamily="66" charset="0"/>
              </a:rPr>
              <a:t>nami</a:t>
            </a:r>
            <a:r>
              <a:rPr lang="hu-HU" sz="2400" b="1" u="sng" dirty="0" err="1" smtClean="0">
                <a:latin typeface="Comic Sans MS" pitchFamily="66" charset="0"/>
              </a:rPr>
              <a:t>kus</a:t>
            </a:r>
            <a:r>
              <a:rPr lang="en-US" sz="2400" b="1" u="sng" dirty="0" smtClean="0">
                <a:latin typeface="Comic Sans MS" pitchFamily="66" charset="0"/>
              </a:rPr>
              <a:t> </a:t>
            </a:r>
            <a:r>
              <a:rPr lang="hu-HU" sz="2400" b="1" u="sng" dirty="0" err="1" smtClean="0">
                <a:latin typeface="Comic Sans MS" pitchFamily="66" charset="0"/>
              </a:rPr>
              <a:t>támcsapágy</a:t>
            </a:r>
            <a:r>
              <a:rPr lang="en-US" sz="2400" b="1" u="sng" dirty="0" smtClean="0">
                <a:latin typeface="Comic Sans MS" pitchFamily="66" charset="0"/>
              </a:rPr>
              <a:t> </a:t>
            </a:r>
            <a:r>
              <a:rPr lang="en-US" sz="2400" b="1" u="sng" dirty="0">
                <a:latin typeface="Comic Sans MS" pitchFamily="66" charset="0"/>
              </a:rPr>
              <a:t>: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hu-HU" sz="2400" b="1" dirty="0" err="1" smtClean="0">
                <a:latin typeface="Comic Sans MS" pitchFamily="66" charset="0"/>
              </a:rPr>
              <a:t>abrazív</a:t>
            </a:r>
            <a:r>
              <a:rPr lang="hu-HU" sz="2400" b="1" dirty="0" smtClean="0">
                <a:latin typeface="Comic Sans MS" pitchFamily="66" charset="0"/>
              </a:rPr>
              <a:t> por miatti karcolódás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12" name="Picture 7" descr="mpt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1063" y="3192463"/>
            <a:ext cx="3803650" cy="283368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KÜLSŐ SZENNYEZŐDÉSEK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82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6425" y="1577975"/>
            <a:ext cx="7710488" cy="457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Kopadékok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részecskék kopásból vagy fémfelületek korróziójából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Adalék lebomlásnak köszönhető elemek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kémiai lebomlás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(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víz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)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és hőmérséklet miatti lebomlás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lerakódások és korrozív vegyületek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Bázisolaj lebomlási elemek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 bázisolajok oxidációja 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kemény és savas összetevőket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hoz létre.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ásványi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&amp; PAO),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vagy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könnyű és illékony elemeket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(PAG).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9552" y="332656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BELSŐ SZENNYEZŐDÉSEK</a:t>
            </a:r>
            <a:endParaRPr lang="en" sz="24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0BE8-D879-4F46-ACF9-7BCC67DCFB7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19350" y="1201738"/>
            <a:ext cx="3908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u="sng" kern="0" dirty="0" smtClean="0">
                <a:solidFill>
                  <a:sysClr val="windowText" lastClr="000000"/>
                </a:solidFill>
                <a:latin typeface="Arial"/>
                <a:cs typeface="Arial" charset="0"/>
              </a:rPr>
              <a:t>Ásványolaj </a:t>
            </a:r>
            <a:r>
              <a:rPr lang="en-US" sz="2800" b="1" u="sng" kern="0" dirty="0" smtClean="0">
                <a:solidFill>
                  <a:sysClr val="windowText" lastClr="000000"/>
                </a:solidFill>
                <a:latin typeface="Arial"/>
                <a:cs typeface="Arial" charset="0"/>
              </a:rPr>
              <a:t>+ ox</a:t>
            </a:r>
            <a:r>
              <a:rPr lang="hu-HU" sz="2800" b="1" u="sng" kern="0" dirty="0" smtClean="0">
                <a:solidFill>
                  <a:sysClr val="windowText" lastClr="000000"/>
                </a:solidFill>
                <a:latin typeface="Arial"/>
                <a:cs typeface="Arial" charset="0"/>
              </a:rPr>
              <a:t>i</a:t>
            </a:r>
            <a:r>
              <a:rPr lang="en-US" sz="2800" b="1" u="sng" kern="0" dirty="0" smtClean="0">
                <a:solidFill>
                  <a:sysClr val="windowText" lastClr="000000"/>
                </a:solidFill>
                <a:latin typeface="Arial"/>
                <a:cs typeface="Arial" charset="0"/>
              </a:rPr>
              <a:t>g</a:t>
            </a:r>
            <a:r>
              <a:rPr lang="hu-HU" sz="2800" b="1" u="sng" kern="0" dirty="0" smtClean="0">
                <a:solidFill>
                  <a:sysClr val="windowText" lastClr="000000"/>
                </a:solidFill>
                <a:latin typeface="Arial"/>
                <a:cs typeface="Arial" charset="0"/>
              </a:rPr>
              <a:t>é</a:t>
            </a:r>
            <a:r>
              <a:rPr lang="en-US" sz="2800" b="1" u="sng" kern="0" dirty="0" smtClean="0">
                <a:solidFill>
                  <a:sysClr val="windowText" lastClr="000000"/>
                </a:solidFill>
                <a:latin typeface="Arial"/>
                <a:cs typeface="Arial" charset="0"/>
              </a:rPr>
              <a:t>n</a:t>
            </a:r>
            <a:r>
              <a:rPr lang="en-US" sz="2800" b="1" u="sng" kern="0" dirty="0" smtClean="0">
                <a:solidFill>
                  <a:srgbClr val="A8C191"/>
                </a:solidFill>
                <a:latin typeface="Comic Sans MS" pitchFamily="66" charset="0"/>
              </a:rPr>
              <a:t> </a:t>
            </a:r>
            <a:endParaRPr lang="en-US" sz="2800" b="1" u="sng" kern="0" dirty="0">
              <a:solidFill>
                <a:srgbClr val="A8C191"/>
              </a:solidFill>
              <a:latin typeface="Comic Sans MS" pitchFamily="66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3568" y="4149080"/>
            <a:ext cx="3495898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hu-HU" sz="2000" b="1" u="sng" dirty="0" smtClean="0">
                <a:solidFill>
                  <a:srgbClr val="FF0000"/>
                </a:solidFill>
                <a:latin typeface="Arial"/>
              </a:rPr>
              <a:t>Elsődleges oxidációs vegyületek</a:t>
            </a:r>
            <a:endParaRPr lang="en-US" sz="2000" b="1" u="sng" dirty="0">
              <a:solidFill>
                <a:srgbClr val="FF0000"/>
              </a:solidFill>
              <a:latin typeface="Arial"/>
            </a:endParaRPr>
          </a:p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b="1" dirty="0">
                <a:solidFill>
                  <a:srgbClr val="00425C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00425C"/>
                </a:solidFill>
                <a:latin typeface="Arial"/>
              </a:rPr>
              <a:t>Aldeh</a:t>
            </a:r>
            <a:r>
              <a:rPr lang="hu-HU" sz="2000" b="1" dirty="0" smtClean="0">
                <a:solidFill>
                  <a:srgbClr val="00425C"/>
                </a:solidFill>
                <a:latin typeface="Arial"/>
              </a:rPr>
              <a:t>i</a:t>
            </a:r>
            <a:r>
              <a:rPr lang="en-US" sz="2000" b="1" dirty="0" smtClean="0">
                <a:solidFill>
                  <a:srgbClr val="00425C"/>
                </a:solidFill>
                <a:latin typeface="Arial"/>
              </a:rPr>
              <a:t>de</a:t>
            </a:r>
            <a:r>
              <a:rPr lang="hu-HU" sz="2000" b="1" dirty="0" smtClean="0">
                <a:solidFill>
                  <a:srgbClr val="00425C"/>
                </a:solidFill>
                <a:latin typeface="Arial"/>
              </a:rPr>
              <a:t>k</a:t>
            </a:r>
            <a:endParaRPr lang="en-US" sz="2000" b="1" dirty="0">
              <a:solidFill>
                <a:srgbClr val="00425C"/>
              </a:solidFill>
              <a:latin typeface="Arial"/>
            </a:endParaRPr>
          </a:p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b="1" dirty="0">
                <a:solidFill>
                  <a:srgbClr val="00425C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00425C"/>
                </a:solidFill>
                <a:latin typeface="Arial"/>
              </a:rPr>
              <a:t>Peroxid</a:t>
            </a:r>
            <a:r>
              <a:rPr lang="hu-HU" sz="2000" b="1" dirty="0" smtClean="0">
                <a:solidFill>
                  <a:srgbClr val="00425C"/>
                </a:solidFill>
                <a:latin typeface="Arial"/>
              </a:rPr>
              <a:t>ok</a:t>
            </a:r>
            <a:endParaRPr lang="en-US" sz="2000" b="1" dirty="0">
              <a:solidFill>
                <a:srgbClr val="00425C"/>
              </a:solidFill>
              <a:latin typeface="Arial"/>
            </a:endParaRPr>
          </a:p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b="1" dirty="0">
                <a:solidFill>
                  <a:srgbClr val="00425C"/>
                </a:solidFill>
                <a:latin typeface="Arial"/>
              </a:rPr>
              <a:t> </a:t>
            </a:r>
            <a:r>
              <a:rPr lang="hu-HU" sz="2000" b="1" dirty="0" smtClean="0">
                <a:solidFill>
                  <a:srgbClr val="00425C"/>
                </a:solidFill>
                <a:latin typeface="Arial"/>
              </a:rPr>
              <a:t>Szerves savak</a:t>
            </a:r>
            <a:endParaRPr lang="en-US" sz="2000" b="1" dirty="0">
              <a:solidFill>
                <a:srgbClr val="00425C"/>
              </a:solidFill>
              <a:latin typeface="Arial"/>
            </a:endParaRPr>
          </a:p>
        </p:txBody>
      </p:sp>
      <p:pic>
        <p:nvPicPr>
          <p:cNvPr id="11" name="Picture 13" descr="Caster00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9388" y="2078038"/>
            <a:ext cx="1323975" cy="1728787"/>
          </a:xfrm>
          <a:prstGeom prst="rect">
            <a:avLst/>
          </a:prstGeom>
          <a:noFill/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552575" y="2074863"/>
            <a:ext cx="1768475" cy="1739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u="sng" kern="0" dirty="0" smtClean="0">
                <a:solidFill>
                  <a:sysClr val="windowText" lastClr="000000"/>
                </a:solidFill>
                <a:latin typeface="Arial"/>
              </a:rPr>
              <a:t>k</a:t>
            </a:r>
            <a:r>
              <a:rPr lang="en-US" b="1" u="sng" kern="0" dirty="0" err="1" smtClean="0">
                <a:solidFill>
                  <a:sysClr val="windowText" lastClr="000000"/>
                </a:solidFill>
                <a:latin typeface="Arial"/>
              </a:rPr>
              <a:t>atal</a:t>
            </a:r>
            <a:r>
              <a:rPr lang="hu-HU" b="1" u="sng" kern="0" dirty="0" err="1" smtClean="0">
                <a:solidFill>
                  <a:sysClr val="windowText" lastClr="000000"/>
                </a:solidFill>
                <a:latin typeface="Arial"/>
              </a:rPr>
              <a:t>izátorok</a:t>
            </a:r>
            <a:r>
              <a:rPr lang="en-US" b="1" u="sng" kern="0" dirty="0" smtClean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US" b="1" u="sng" kern="0" dirty="0">
                <a:solidFill>
                  <a:sysClr val="windowText" lastClr="000000"/>
                </a:solidFill>
                <a:latin typeface="Arial"/>
              </a:rPr>
              <a:t>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hu-HU" b="1" kern="0" dirty="0" smtClean="0">
                <a:solidFill>
                  <a:sysClr val="windowText" lastClr="000000"/>
                </a:solidFill>
                <a:latin typeface="Arial"/>
              </a:rPr>
              <a:t>K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/>
              </a:rPr>
              <a:t>r</a:t>
            </a:r>
            <a:r>
              <a:rPr lang="hu-HU" b="1" kern="0" dirty="0" smtClean="0">
                <a:solidFill>
                  <a:sysClr val="windowText" lastClr="000000"/>
                </a:solidFill>
                <a:latin typeface="Arial"/>
              </a:rPr>
              <a:t>ó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/>
              </a:rPr>
              <a:t>m</a:t>
            </a:r>
            <a:endParaRPr lang="en-US" b="1" kern="0" dirty="0">
              <a:solidFill>
                <a:sysClr val="windowText" lastClr="000000"/>
              </a:solidFill>
              <a:latin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US" b="1" kern="0" dirty="0" err="1" smtClean="0">
                <a:solidFill>
                  <a:sysClr val="windowText" lastClr="000000"/>
                </a:solidFill>
                <a:latin typeface="Arial"/>
              </a:rPr>
              <a:t>Mang</a:t>
            </a:r>
            <a:r>
              <a:rPr lang="hu-HU" b="1" kern="0" dirty="0" smtClean="0">
                <a:solidFill>
                  <a:sysClr val="windowText" lastClr="000000"/>
                </a:solidFill>
                <a:latin typeface="Arial"/>
              </a:rPr>
              <a:t>á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/>
              </a:rPr>
              <a:t>n</a:t>
            </a:r>
            <a:endParaRPr lang="en-US" b="1" kern="0" dirty="0">
              <a:solidFill>
                <a:sysClr val="windowText" lastClr="000000"/>
              </a:solidFill>
              <a:latin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kern="0" dirty="0">
                <a:solidFill>
                  <a:srgbClr val="FF3300"/>
                </a:solidFill>
                <a:latin typeface="Arial"/>
              </a:rPr>
              <a:t> </a:t>
            </a:r>
            <a:r>
              <a:rPr lang="hu-HU" b="1" kern="0" dirty="0" smtClean="0">
                <a:solidFill>
                  <a:srgbClr val="FF3300"/>
                </a:solidFill>
                <a:latin typeface="Arial"/>
              </a:rPr>
              <a:t>Vas</a:t>
            </a:r>
            <a:endParaRPr lang="en-US" b="1" kern="0" dirty="0">
              <a:solidFill>
                <a:srgbClr val="FF3300"/>
              </a:solidFill>
              <a:latin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kern="0" dirty="0">
                <a:solidFill>
                  <a:srgbClr val="FF3300"/>
                </a:solidFill>
                <a:latin typeface="Arial"/>
              </a:rPr>
              <a:t> </a:t>
            </a:r>
            <a:r>
              <a:rPr lang="hu-HU" b="1" kern="0" dirty="0" smtClean="0">
                <a:solidFill>
                  <a:srgbClr val="FF3300"/>
                </a:solidFill>
                <a:latin typeface="Arial"/>
              </a:rPr>
              <a:t>Réz</a:t>
            </a:r>
            <a:endParaRPr lang="en-US" b="1" kern="0" dirty="0">
              <a:solidFill>
                <a:srgbClr val="FF3300"/>
              </a:solidFill>
              <a:latin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US" b="1" kern="0" dirty="0" smtClean="0">
                <a:solidFill>
                  <a:sysClr val="windowText" lastClr="000000"/>
                </a:solidFill>
                <a:latin typeface="Arial"/>
              </a:rPr>
              <a:t>Ni</a:t>
            </a:r>
            <a:r>
              <a:rPr lang="hu-HU" b="1" kern="0" dirty="0" smtClean="0">
                <a:solidFill>
                  <a:sysClr val="windowText" lastClr="000000"/>
                </a:solidFill>
                <a:latin typeface="Arial"/>
              </a:rPr>
              <a:t>k</a:t>
            </a:r>
            <a:r>
              <a:rPr lang="en-US" b="1" kern="0" dirty="0" err="1" smtClean="0">
                <a:solidFill>
                  <a:sysClr val="windowText" lastClr="000000"/>
                </a:solidFill>
                <a:latin typeface="Arial"/>
              </a:rPr>
              <a:t>kel</a:t>
            </a:r>
            <a:endParaRPr lang="en-US" b="1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3600450" y="2038350"/>
            <a:ext cx="1295400" cy="2038350"/>
          </a:xfrm>
          <a:prstGeom prst="downArrow">
            <a:avLst>
              <a:gd name="adj1" fmla="val 50000"/>
              <a:gd name="adj2" fmla="val 39338"/>
            </a:avLst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lin ang="5400000" scaled="1"/>
          </a:gra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499992" y="4149080"/>
            <a:ext cx="415618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hu-HU" sz="2000" b="1" u="sng" dirty="0" smtClean="0">
                <a:solidFill>
                  <a:srgbClr val="FF0000"/>
                </a:solidFill>
                <a:latin typeface="Arial"/>
              </a:rPr>
              <a:t>Másodlagos oxidáció</a:t>
            </a:r>
            <a:endParaRPr lang="en-US" sz="2000" b="1" u="sng" dirty="0">
              <a:solidFill>
                <a:srgbClr val="FF0000"/>
              </a:solidFill>
              <a:latin typeface="Arial"/>
            </a:endParaRPr>
          </a:p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b="1" dirty="0">
                <a:solidFill>
                  <a:srgbClr val="003399"/>
                </a:solidFill>
                <a:latin typeface="Arial"/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  <a:latin typeface="Arial"/>
              </a:rPr>
              <a:t>Lerakódások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  <a:latin typeface="Arial"/>
              </a:rPr>
              <a:t>Lakkosodás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  <a:latin typeface="Arial"/>
              </a:rPr>
              <a:t>Olajsár (fekete lerakódás)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</a:rPr>
              <a:t> 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ZoneTexte 8"/>
          <p:cNvSpPr txBox="1"/>
          <p:nvPr/>
        </p:nvSpPr>
        <p:spPr>
          <a:xfrm>
            <a:off x="467544" y="0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BELSŐ SZENNYEZŐDÉSEK KÉPZŐDÉSE</a:t>
            </a:r>
          </a:p>
          <a:p>
            <a:pPr algn="l" rtl="0"/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OXIDÁCIÓS STABILITÁS</a:t>
            </a:r>
            <a:endParaRPr lang="e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84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7"/>
          <p:cNvSpPr txBox="1"/>
          <p:nvPr/>
        </p:nvSpPr>
        <p:spPr>
          <a:xfrm>
            <a:off x="457200" y="1241271"/>
            <a:ext cx="82184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2000" u="sng" dirty="0">
                <a:solidFill>
                  <a:srgbClr val="FF0000"/>
                </a:solidFill>
                <a:latin typeface="Arial"/>
              </a:rPr>
              <a:t> </a:t>
            </a:r>
            <a:r>
              <a:rPr lang="hu-HU" sz="2000" u="sng" dirty="0" smtClean="0">
                <a:solidFill>
                  <a:srgbClr val="FF0000"/>
                </a:solidFill>
                <a:latin typeface="Arial"/>
              </a:rPr>
              <a:t>Elsődleges oxidáció</a:t>
            </a:r>
            <a:endParaRPr lang="en-US" sz="2000" i="1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Megtámadja a tömítéseket és műanyagokat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Alacsony szénláncok párolgása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Acél és réz ötvözetek </a:t>
            </a:r>
            <a:r>
              <a:rPr lang="hu-HU" dirty="0" err="1" smtClean="0">
                <a:solidFill>
                  <a:prstClr val="black"/>
                </a:solidFill>
                <a:latin typeface="Arial"/>
              </a:rPr>
              <a:t>korrózív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 kopása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(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szerves savak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)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2000" u="sng" dirty="0">
                <a:solidFill>
                  <a:srgbClr val="FF0000"/>
                </a:solidFill>
                <a:latin typeface="Arial"/>
              </a:rPr>
              <a:t> </a:t>
            </a:r>
            <a:r>
              <a:rPr lang="hu-HU" sz="2000" u="sng" dirty="0" smtClean="0">
                <a:solidFill>
                  <a:srgbClr val="FF0000"/>
                </a:solidFill>
                <a:latin typeface="Arial"/>
              </a:rPr>
              <a:t>Másodlagos oxidációs termékek</a:t>
            </a:r>
            <a:r>
              <a:rPr lang="en-US" sz="2000" u="sng" dirty="0" smtClean="0">
                <a:solidFill>
                  <a:prstClr val="black"/>
                </a:solidFill>
                <a:latin typeface="Arial"/>
              </a:rPr>
              <a:t>:</a:t>
            </a:r>
            <a:endParaRPr lang="en-US" sz="2000" u="sng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Lakkosodás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: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lerakódás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csövek belső falán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(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nyomásvesztés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), h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i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drauli</a:t>
            </a:r>
            <a:r>
              <a:rPr lang="hu-HU" dirty="0" err="1" smtClean="0">
                <a:solidFill>
                  <a:prstClr val="black"/>
                </a:solidFill>
                <a:latin typeface="Arial"/>
              </a:rPr>
              <a:t>ka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k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omponens</a:t>
            </a:r>
            <a:r>
              <a:rPr lang="hu-HU" dirty="0" err="1" smtClean="0">
                <a:solidFill>
                  <a:prstClr val="black"/>
                </a:solidFill>
                <a:latin typeface="Arial"/>
              </a:rPr>
              <a:t>ek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tapadása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(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működési problémák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)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Lerakódások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: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szűrő dugulások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Oldhatatlan elemek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: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Növelik az olaj viszkozitását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Színváltozás, avas szag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A lerakódások kemény, tapadó részekké alakulnak át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(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lerakódások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)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Kemény részecskék megjelenése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: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fémfelületek kopása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" name="Picture 7" descr="DFP13"/>
          <p:cNvPicPr>
            <a:picLocks noChangeAspect="1" noChangeArrowheads="1"/>
          </p:cNvPicPr>
          <p:nvPr/>
        </p:nvPicPr>
        <p:blipFill>
          <a:blip r:embed="rId5" cstate="print"/>
          <a:srcRect t="3174" b="3087"/>
          <a:stretch>
            <a:fillRect/>
          </a:stretch>
        </p:blipFill>
        <p:spPr>
          <a:xfrm>
            <a:off x="6124278" y="1125538"/>
            <a:ext cx="2308820" cy="131172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pic>
        <p:nvPicPr>
          <p:cNvPr id="11" name="Picture 7" descr="SKF ROLLEN TEST MOBILGEAR 2"/>
          <p:cNvPicPr>
            <a:picLocks noChangeAspect="1" noChangeArrowheads="1"/>
          </p:cNvPicPr>
          <p:nvPr/>
        </p:nvPicPr>
        <p:blipFill>
          <a:blip r:embed="rId6" cstate="print"/>
          <a:srcRect l="19734" t="17486" r="24317" b="15176"/>
          <a:stretch>
            <a:fillRect/>
          </a:stretch>
        </p:blipFill>
        <p:spPr bwMode="auto">
          <a:xfrm>
            <a:off x="6553200" y="3861047"/>
            <a:ext cx="1472902" cy="164618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" name="ZoneTexte 8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BELSŐ SZENNYEZŐDÉSEK - KÖVETKEZMÉNYEK</a:t>
            </a: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85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8"/>
          <p:cNvSpPr txBox="1"/>
          <p:nvPr/>
        </p:nvSpPr>
        <p:spPr>
          <a:xfrm>
            <a:off x="467544" y="975940"/>
            <a:ext cx="86764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hu-HU" sz="2000" u="sng" dirty="0" smtClean="0">
                <a:solidFill>
                  <a:srgbClr val="FF0000"/>
                </a:solidFill>
                <a:latin typeface="Arial"/>
              </a:rPr>
              <a:t>Ezek a szilárd részecskék okozzák</a:t>
            </a:r>
            <a:r>
              <a:rPr lang="en-US" sz="2000" u="sng" dirty="0" smtClean="0">
                <a:solidFill>
                  <a:srgbClr val="FF0000"/>
                </a:solidFill>
                <a:latin typeface="Arial"/>
              </a:rPr>
              <a:t>:</a:t>
            </a:r>
            <a:endParaRPr lang="en-US" sz="2000" i="1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Szivattyúk </a:t>
            </a:r>
            <a:r>
              <a:rPr lang="hu-HU" dirty="0" err="1" smtClean="0">
                <a:solidFill>
                  <a:prstClr val="black"/>
                </a:solidFill>
                <a:latin typeface="Arial"/>
              </a:rPr>
              <a:t>abrazív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 kopása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,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csapágyak, tám-csapágyak ás hajtóművek kopása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 Csökken a működtető mechanizmusok hatékonysága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hu-HU" sz="2000" u="sng" dirty="0" smtClean="0">
                <a:solidFill>
                  <a:srgbClr val="FF0000"/>
                </a:solidFill>
                <a:latin typeface="Arial"/>
              </a:rPr>
              <a:t>Segítik a</a:t>
            </a:r>
            <a:r>
              <a:rPr lang="en-US" sz="2000" u="sng" dirty="0" smtClean="0">
                <a:solidFill>
                  <a:srgbClr val="FF0000"/>
                </a:solidFill>
                <a:latin typeface="Arial"/>
              </a:rPr>
              <a:t>:</a:t>
            </a:r>
            <a:endParaRPr lang="en-US" sz="2000" u="sng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Levegő kötődését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(</a:t>
            </a:r>
            <a:r>
              <a:rPr lang="hu-HU" dirty="0" err="1" smtClean="0">
                <a:solidFill>
                  <a:prstClr val="black"/>
                </a:solidFill>
                <a:latin typeface="Arial"/>
              </a:rPr>
              <a:t>kopadék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 részecskék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) 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Habzást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(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szelepek vezérlők működése romlik)</a:t>
            </a:r>
          </a:p>
          <a:p>
            <a:pPr lvl="1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Oxid</a:t>
            </a:r>
            <a:r>
              <a:rPr lang="hu-HU" dirty="0" err="1" smtClean="0">
                <a:solidFill>
                  <a:prstClr val="black"/>
                </a:solidFill>
                <a:latin typeface="Arial"/>
              </a:rPr>
              <a:t>ác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i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ó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(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k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atal</a:t>
            </a:r>
            <a:r>
              <a:rPr lang="hu-HU" dirty="0" err="1" smtClean="0">
                <a:solidFill>
                  <a:prstClr val="black"/>
                </a:solidFill>
                <a:latin typeface="Arial"/>
              </a:rPr>
              <a:t>izátor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)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hu-HU" dirty="0" smtClean="0">
                <a:solidFill>
                  <a:prstClr val="black"/>
                </a:solidFill>
                <a:latin typeface="Arial"/>
              </a:rPr>
              <a:t>Gyorsabban képződik olaj-víz emulzió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hu-HU" sz="2000" u="sng" dirty="0" smtClean="0">
                <a:solidFill>
                  <a:srgbClr val="FF0000"/>
                </a:solidFill>
                <a:latin typeface="Arial"/>
              </a:rPr>
              <a:t>Figyelni kell:</a:t>
            </a:r>
            <a:r>
              <a:rPr lang="en-US" sz="2000" u="sng" dirty="0" smtClean="0">
                <a:solidFill>
                  <a:srgbClr val="FF0000"/>
                </a:solidFill>
                <a:latin typeface="Arial"/>
              </a:rPr>
              <a:t>:</a:t>
            </a:r>
            <a:endParaRPr lang="en-US" sz="2000" u="sng" dirty="0">
              <a:solidFill>
                <a:srgbClr val="FF0000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dirty="0">
                <a:solidFill>
                  <a:srgbClr val="00A6AA">
                    <a:lumMod val="50000"/>
                  </a:srgbClr>
                </a:solidFill>
                <a:latin typeface="Arial"/>
              </a:rPr>
              <a:t> </a:t>
            </a:r>
            <a:r>
              <a:rPr lang="hu-HU" i="1" dirty="0" smtClean="0">
                <a:solidFill>
                  <a:srgbClr val="00A6AA">
                    <a:lumMod val="50000"/>
                  </a:srgbClr>
                </a:solidFill>
                <a:latin typeface="Arial"/>
              </a:rPr>
              <a:t>Az olajtisztaságnak meg kell felelnie a gyártói előírásoknak.</a:t>
            </a:r>
            <a:endParaRPr lang="en-US" i="1" dirty="0">
              <a:solidFill>
                <a:srgbClr val="00A6AA">
                  <a:lumMod val="50000"/>
                </a:srgbClr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i="1" dirty="0">
                <a:solidFill>
                  <a:srgbClr val="00A6AA">
                    <a:lumMod val="50000"/>
                  </a:srgbClr>
                </a:solidFill>
                <a:latin typeface="Arial"/>
              </a:rPr>
              <a:t> </a:t>
            </a:r>
            <a:r>
              <a:rPr lang="hu-HU" i="1" dirty="0" smtClean="0">
                <a:solidFill>
                  <a:srgbClr val="00A6AA">
                    <a:lumMod val="50000"/>
                  </a:srgbClr>
                </a:solidFill>
                <a:latin typeface="Arial"/>
              </a:rPr>
              <a:t>Az utántöltéseket szűréssel elvégezni</a:t>
            </a:r>
            <a:endParaRPr lang="en-US" i="1" dirty="0">
              <a:solidFill>
                <a:srgbClr val="00A6AA">
                  <a:lumMod val="50000"/>
                </a:srgbClr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i="1" dirty="0">
                <a:solidFill>
                  <a:srgbClr val="00A6AA">
                    <a:lumMod val="50000"/>
                  </a:srgbClr>
                </a:solidFill>
                <a:latin typeface="Arial"/>
              </a:rPr>
              <a:t> </a:t>
            </a:r>
            <a:r>
              <a:rPr lang="hu-HU" i="1" dirty="0" smtClean="0">
                <a:solidFill>
                  <a:srgbClr val="00A6AA">
                    <a:lumMod val="50000"/>
                  </a:srgbClr>
                </a:solidFill>
                <a:latin typeface="Arial"/>
              </a:rPr>
              <a:t>Olaj utántöltésnél az új olaj feloldja a lerakódásokat</a:t>
            </a:r>
            <a:endParaRPr lang="en-US" i="1" dirty="0">
              <a:solidFill>
                <a:srgbClr val="00A6AA">
                  <a:lumMod val="50000"/>
                </a:srgbClr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en-US" i="1" dirty="0">
                <a:solidFill>
                  <a:srgbClr val="00A6AA">
                    <a:lumMod val="50000"/>
                  </a:srgbClr>
                </a:solidFill>
                <a:latin typeface="Arial"/>
              </a:rPr>
              <a:t> </a:t>
            </a:r>
            <a:r>
              <a:rPr lang="hu-HU" i="1" dirty="0" smtClean="0">
                <a:solidFill>
                  <a:srgbClr val="00A6AA">
                    <a:lumMod val="50000"/>
                  </a:srgbClr>
                </a:solidFill>
                <a:latin typeface="Arial"/>
              </a:rPr>
              <a:t>Az öblítési művelet kötelező</a:t>
            </a:r>
            <a:endParaRPr lang="en-US" i="1" dirty="0">
              <a:solidFill>
                <a:srgbClr val="00A6AA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7" name="Picture 7" descr="DFP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2204" y="4148883"/>
            <a:ext cx="1259568" cy="97479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6088063" y="2881663"/>
            <a:ext cx="222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7011988" y="2641950"/>
            <a:ext cx="30321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6969125" y="3438875"/>
            <a:ext cx="33496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>
            <a:off x="6081713" y="2438750"/>
            <a:ext cx="2220912" cy="458788"/>
          </a:xfrm>
          <a:custGeom>
            <a:avLst/>
            <a:gdLst/>
            <a:ahLst/>
            <a:cxnLst>
              <a:cxn ang="0">
                <a:pos x="462" y="288"/>
              </a:cxn>
              <a:cxn ang="0">
                <a:pos x="0" y="288"/>
              </a:cxn>
              <a:cxn ang="0">
                <a:pos x="0" y="0"/>
              </a:cxn>
              <a:cxn ang="0">
                <a:pos x="1398" y="0"/>
              </a:cxn>
              <a:cxn ang="0">
                <a:pos x="1398" y="276"/>
              </a:cxn>
              <a:cxn ang="0">
                <a:pos x="1344" y="282"/>
              </a:cxn>
              <a:cxn ang="0">
                <a:pos x="1314" y="252"/>
              </a:cxn>
              <a:cxn ang="0">
                <a:pos x="1284" y="234"/>
              </a:cxn>
              <a:cxn ang="0">
                <a:pos x="1242" y="240"/>
              </a:cxn>
              <a:cxn ang="0">
                <a:pos x="1200" y="252"/>
              </a:cxn>
              <a:cxn ang="0">
                <a:pos x="1128" y="252"/>
              </a:cxn>
              <a:cxn ang="0">
                <a:pos x="1074" y="264"/>
              </a:cxn>
              <a:cxn ang="0">
                <a:pos x="1038" y="252"/>
              </a:cxn>
              <a:cxn ang="0">
                <a:pos x="996" y="252"/>
              </a:cxn>
              <a:cxn ang="0">
                <a:pos x="990" y="264"/>
              </a:cxn>
              <a:cxn ang="0">
                <a:pos x="948" y="270"/>
              </a:cxn>
              <a:cxn ang="0">
                <a:pos x="888" y="276"/>
              </a:cxn>
              <a:cxn ang="0">
                <a:pos x="822" y="276"/>
              </a:cxn>
              <a:cxn ang="0">
                <a:pos x="780" y="276"/>
              </a:cxn>
              <a:cxn ang="0">
                <a:pos x="690" y="252"/>
              </a:cxn>
              <a:cxn ang="0">
                <a:pos x="636" y="240"/>
              </a:cxn>
            </a:cxnLst>
            <a:rect l="0" t="0" r="r" b="b"/>
            <a:pathLst>
              <a:path w="1399" h="289">
                <a:moveTo>
                  <a:pt x="462" y="288"/>
                </a:moveTo>
                <a:lnTo>
                  <a:pt x="0" y="288"/>
                </a:lnTo>
                <a:lnTo>
                  <a:pt x="0" y="0"/>
                </a:lnTo>
                <a:lnTo>
                  <a:pt x="1398" y="0"/>
                </a:lnTo>
                <a:lnTo>
                  <a:pt x="1398" y="276"/>
                </a:lnTo>
                <a:lnTo>
                  <a:pt x="1344" y="282"/>
                </a:lnTo>
                <a:lnTo>
                  <a:pt x="1314" y="252"/>
                </a:lnTo>
                <a:lnTo>
                  <a:pt x="1284" y="234"/>
                </a:lnTo>
                <a:lnTo>
                  <a:pt x="1242" y="240"/>
                </a:lnTo>
                <a:lnTo>
                  <a:pt x="1200" y="252"/>
                </a:lnTo>
                <a:lnTo>
                  <a:pt x="1128" y="252"/>
                </a:lnTo>
                <a:lnTo>
                  <a:pt x="1074" y="264"/>
                </a:lnTo>
                <a:lnTo>
                  <a:pt x="1038" y="252"/>
                </a:lnTo>
                <a:lnTo>
                  <a:pt x="996" y="252"/>
                </a:lnTo>
                <a:lnTo>
                  <a:pt x="990" y="264"/>
                </a:lnTo>
                <a:lnTo>
                  <a:pt x="948" y="270"/>
                </a:lnTo>
                <a:lnTo>
                  <a:pt x="888" y="276"/>
                </a:lnTo>
                <a:lnTo>
                  <a:pt x="822" y="276"/>
                </a:lnTo>
                <a:lnTo>
                  <a:pt x="780" y="276"/>
                </a:lnTo>
                <a:lnTo>
                  <a:pt x="690" y="252"/>
                </a:lnTo>
                <a:lnTo>
                  <a:pt x="636" y="240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>
            <a:off x="6081713" y="3162650"/>
            <a:ext cx="2220912" cy="458788"/>
          </a:xfrm>
          <a:custGeom>
            <a:avLst/>
            <a:gdLst/>
            <a:ahLst/>
            <a:cxnLst>
              <a:cxn ang="0">
                <a:pos x="462" y="0"/>
              </a:cxn>
              <a:cxn ang="0">
                <a:pos x="0" y="0"/>
              </a:cxn>
              <a:cxn ang="0">
                <a:pos x="0" y="288"/>
              </a:cxn>
              <a:cxn ang="0">
                <a:pos x="1398" y="288"/>
              </a:cxn>
              <a:cxn ang="0">
                <a:pos x="1398" y="12"/>
              </a:cxn>
              <a:cxn ang="0">
                <a:pos x="1344" y="6"/>
              </a:cxn>
              <a:cxn ang="0">
                <a:pos x="1314" y="36"/>
              </a:cxn>
              <a:cxn ang="0">
                <a:pos x="1284" y="54"/>
              </a:cxn>
              <a:cxn ang="0">
                <a:pos x="1242" y="48"/>
              </a:cxn>
              <a:cxn ang="0">
                <a:pos x="1200" y="36"/>
              </a:cxn>
              <a:cxn ang="0">
                <a:pos x="1128" y="36"/>
              </a:cxn>
              <a:cxn ang="0">
                <a:pos x="1074" y="24"/>
              </a:cxn>
              <a:cxn ang="0">
                <a:pos x="1038" y="36"/>
              </a:cxn>
              <a:cxn ang="0">
                <a:pos x="996" y="36"/>
              </a:cxn>
              <a:cxn ang="0">
                <a:pos x="990" y="24"/>
              </a:cxn>
              <a:cxn ang="0">
                <a:pos x="948" y="18"/>
              </a:cxn>
              <a:cxn ang="0">
                <a:pos x="888" y="12"/>
              </a:cxn>
              <a:cxn ang="0">
                <a:pos x="822" y="12"/>
              </a:cxn>
              <a:cxn ang="0">
                <a:pos x="780" y="12"/>
              </a:cxn>
              <a:cxn ang="0">
                <a:pos x="690" y="36"/>
              </a:cxn>
              <a:cxn ang="0">
                <a:pos x="636" y="48"/>
              </a:cxn>
            </a:cxnLst>
            <a:rect l="0" t="0" r="r" b="b"/>
            <a:pathLst>
              <a:path w="1399" h="289">
                <a:moveTo>
                  <a:pt x="462" y="0"/>
                </a:moveTo>
                <a:lnTo>
                  <a:pt x="0" y="0"/>
                </a:lnTo>
                <a:lnTo>
                  <a:pt x="0" y="288"/>
                </a:lnTo>
                <a:lnTo>
                  <a:pt x="1398" y="288"/>
                </a:lnTo>
                <a:lnTo>
                  <a:pt x="1398" y="12"/>
                </a:lnTo>
                <a:lnTo>
                  <a:pt x="1344" y="6"/>
                </a:lnTo>
                <a:lnTo>
                  <a:pt x="1314" y="36"/>
                </a:lnTo>
                <a:lnTo>
                  <a:pt x="1284" y="54"/>
                </a:lnTo>
                <a:lnTo>
                  <a:pt x="1242" y="48"/>
                </a:lnTo>
                <a:lnTo>
                  <a:pt x="1200" y="36"/>
                </a:lnTo>
                <a:lnTo>
                  <a:pt x="1128" y="36"/>
                </a:lnTo>
                <a:lnTo>
                  <a:pt x="1074" y="24"/>
                </a:lnTo>
                <a:lnTo>
                  <a:pt x="1038" y="36"/>
                </a:lnTo>
                <a:lnTo>
                  <a:pt x="996" y="36"/>
                </a:lnTo>
                <a:lnTo>
                  <a:pt x="990" y="24"/>
                </a:lnTo>
                <a:lnTo>
                  <a:pt x="948" y="18"/>
                </a:lnTo>
                <a:lnTo>
                  <a:pt x="888" y="12"/>
                </a:lnTo>
                <a:lnTo>
                  <a:pt x="822" y="12"/>
                </a:lnTo>
                <a:lnTo>
                  <a:pt x="780" y="12"/>
                </a:lnTo>
                <a:lnTo>
                  <a:pt x="690" y="36"/>
                </a:lnTo>
                <a:lnTo>
                  <a:pt x="636" y="48"/>
                </a:lnTo>
              </a:path>
            </a:pathLst>
          </a:custGeom>
          <a:solidFill>
            <a:srgbClr val="FFC000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Freeform 9" descr="80%"/>
          <p:cNvSpPr>
            <a:spLocks/>
          </p:cNvSpPr>
          <p:nvPr/>
        </p:nvSpPr>
        <p:spPr bwMode="auto">
          <a:xfrm>
            <a:off x="6748463" y="2819750"/>
            <a:ext cx="496887" cy="411163"/>
          </a:xfrm>
          <a:custGeom>
            <a:avLst/>
            <a:gdLst/>
            <a:ahLst/>
            <a:cxnLst>
              <a:cxn ang="0">
                <a:pos x="52" y="214"/>
              </a:cxn>
              <a:cxn ang="0">
                <a:pos x="0" y="176"/>
              </a:cxn>
              <a:cxn ang="0">
                <a:pos x="7" y="101"/>
              </a:cxn>
              <a:cxn ang="0">
                <a:pos x="52" y="38"/>
              </a:cxn>
              <a:cxn ang="0">
                <a:pos x="130" y="0"/>
              </a:cxn>
              <a:cxn ang="0">
                <a:pos x="195" y="13"/>
              </a:cxn>
              <a:cxn ang="0">
                <a:pos x="234" y="0"/>
              </a:cxn>
              <a:cxn ang="0">
                <a:pos x="299" y="63"/>
              </a:cxn>
              <a:cxn ang="0">
                <a:pos x="312" y="132"/>
              </a:cxn>
              <a:cxn ang="0">
                <a:pos x="267" y="195"/>
              </a:cxn>
              <a:cxn ang="0">
                <a:pos x="234" y="258"/>
              </a:cxn>
              <a:cxn ang="0">
                <a:pos x="117" y="252"/>
              </a:cxn>
              <a:cxn ang="0">
                <a:pos x="52" y="214"/>
              </a:cxn>
            </a:cxnLst>
            <a:rect l="0" t="0" r="r" b="b"/>
            <a:pathLst>
              <a:path w="313" h="259">
                <a:moveTo>
                  <a:pt x="52" y="214"/>
                </a:moveTo>
                <a:lnTo>
                  <a:pt x="0" y="176"/>
                </a:lnTo>
                <a:lnTo>
                  <a:pt x="7" y="101"/>
                </a:lnTo>
                <a:lnTo>
                  <a:pt x="52" y="38"/>
                </a:lnTo>
                <a:lnTo>
                  <a:pt x="130" y="0"/>
                </a:lnTo>
                <a:lnTo>
                  <a:pt x="195" y="13"/>
                </a:lnTo>
                <a:lnTo>
                  <a:pt x="234" y="0"/>
                </a:lnTo>
                <a:lnTo>
                  <a:pt x="299" y="63"/>
                </a:lnTo>
                <a:lnTo>
                  <a:pt x="312" y="132"/>
                </a:lnTo>
                <a:lnTo>
                  <a:pt x="267" y="195"/>
                </a:lnTo>
                <a:lnTo>
                  <a:pt x="234" y="258"/>
                </a:lnTo>
                <a:lnTo>
                  <a:pt x="117" y="252"/>
                </a:lnTo>
                <a:lnTo>
                  <a:pt x="52" y="214"/>
                </a:lnTo>
              </a:path>
            </a:pathLst>
          </a:custGeom>
          <a:solidFill>
            <a:srgbClr val="002060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7369175" y="3057875"/>
            <a:ext cx="33496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6992938" y="2661000"/>
            <a:ext cx="30321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7011988" y="3470625"/>
            <a:ext cx="30321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ZoneTexte 8"/>
          <p:cNvSpPr txBox="1"/>
          <p:nvPr/>
        </p:nvSpPr>
        <p:spPr>
          <a:xfrm>
            <a:off x="467544" y="0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BELSŐ SZENNYEZŐDÉSEK KÉPZŐDÉSE</a:t>
            </a:r>
          </a:p>
          <a:p>
            <a:pPr algn="l" rtl="0"/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SZILÁRD RÉSZECSKÉK MEGJELENÉSE</a:t>
            </a:r>
            <a:endParaRPr lang="e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86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47813" y="1281252"/>
            <a:ext cx="7200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hu-HU" sz="2000" i="1" dirty="0" smtClean="0">
                <a:solidFill>
                  <a:srgbClr val="FF3300"/>
                </a:solidFill>
                <a:latin typeface="Arial"/>
              </a:rPr>
              <a:t>Ezek a speciális lerakódások ronthatják a mechanikai működést és módosítják a tisztaságot.</a:t>
            </a:r>
            <a:endParaRPr lang="en-US" sz="2000" i="1" dirty="0">
              <a:solidFill>
                <a:srgbClr val="FF3300"/>
              </a:solidFill>
              <a:latin typeface="Arial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5288" y="1484313"/>
            <a:ext cx="936625" cy="288925"/>
          </a:xfrm>
          <a:prstGeom prst="rightArrow">
            <a:avLst>
              <a:gd name="adj1" fmla="val 50000"/>
              <a:gd name="adj2" fmla="val 8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ZoneTexte 11"/>
          <p:cNvSpPr txBox="1"/>
          <p:nvPr/>
        </p:nvSpPr>
        <p:spPr>
          <a:xfrm>
            <a:off x="395288" y="1989138"/>
            <a:ext cx="82184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u-HU" sz="2000" u="sng" dirty="0" smtClean="0">
                <a:solidFill>
                  <a:srgbClr val="00A6AA">
                    <a:lumMod val="50000"/>
                  </a:srgbClr>
                </a:solidFill>
                <a:latin typeface="Arial"/>
              </a:rPr>
              <a:t>Ezek a lerakódások az olaj oxidációs elhasználódásából keletkeznek</a:t>
            </a:r>
            <a:endParaRPr lang="hu-HU" sz="2000" i="1" dirty="0" smtClean="0">
              <a:solidFill>
                <a:srgbClr val="00A6AA">
                  <a:lumMod val="50000"/>
                </a:srgbClr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"/>
            </a:pPr>
            <a:r>
              <a:rPr lang="hu-HU" sz="2000" dirty="0" smtClean="0">
                <a:solidFill>
                  <a:prstClr val="black"/>
                </a:solidFill>
                <a:latin typeface="Arial"/>
              </a:rPr>
              <a:t>  A forró pontokon</a:t>
            </a:r>
          </a:p>
          <a:p>
            <a:pPr lvl="2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  <a:latin typeface="Arial"/>
              </a:rPr>
              <a:t>  Csapágyak</a:t>
            </a:r>
          </a:p>
          <a:p>
            <a:pPr lvl="2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  <a:latin typeface="Arial"/>
              </a:rPr>
              <a:t>  Labirint tömítések </a:t>
            </a:r>
          </a:p>
          <a:p>
            <a:pPr lvl="2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  <a:latin typeface="Arial"/>
              </a:rPr>
              <a:t>  Fogaskerekek</a:t>
            </a:r>
          </a:p>
          <a:p>
            <a:pPr lvl="2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  <a:latin typeface="Arial"/>
              </a:rPr>
              <a:t>  Csőhálózat, szelepek</a:t>
            </a:r>
          </a:p>
          <a:p>
            <a:pPr lvl="2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hu-HU" dirty="0" smtClean="0">
              <a:solidFill>
                <a:prstClr val="black"/>
              </a:solidFill>
              <a:latin typeface="Arial"/>
            </a:endParaRPr>
          </a:p>
          <a:p>
            <a:pPr lvl="1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è"/>
            </a:pPr>
            <a:r>
              <a:rPr lang="hu-HU" sz="2000" dirty="0" smtClean="0">
                <a:solidFill>
                  <a:prstClr val="black"/>
                </a:solidFill>
                <a:latin typeface="Arial"/>
              </a:rPr>
              <a:t>A nedves rendszerek víz/olaj reakciók esetén</a:t>
            </a:r>
          </a:p>
          <a:p>
            <a:pPr lvl="2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  <a:latin typeface="Arial"/>
              </a:rPr>
              <a:t>  Adalékok hidrolízise</a:t>
            </a:r>
          </a:p>
          <a:p>
            <a:pPr lvl="2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  <a:latin typeface="Arial"/>
              </a:rPr>
              <a:t>  korrózió</a:t>
            </a:r>
          </a:p>
          <a:p>
            <a:pPr lvl="2" algn="l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hu-HU" dirty="0" smtClean="0">
                <a:solidFill>
                  <a:prstClr val="black"/>
                </a:solidFill>
                <a:latin typeface="Arial"/>
              </a:rPr>
              <a:t>  Micro-organizmusok</a:t>
            </a:r>
            <a:endParaRPr lang="hu-HU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Picture 7" descr="ContamCotrol-Fig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5489" y="2636913"/>
            <a:ext cx="2808287" cy="17464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ZoneTexte 8"/>
          <p:cNvSpPr txBox="1"/>
          <p:nvPr/>
        </p:nvSpPr>
        <p:spPr>
          <a:xfrm>
            <a:off x="467544" y="0"/>
            <a:ext cx="8316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BELSŐ SZENNYEZŐDÉSEK KÉPZŐDÉSE</a:t>
            </a:r>
          </a:p>
          <a:p>
            <a:pPr algn="l" rtl="0"/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FINOM LERAKÓDÁSOK MEGJELENÉSE</a:t>
            </a:r>
            <a:endParaRPr lang="e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87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124744"/>
            <a:ext cx="669582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8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TERMÉK ELHASZNÁLÓDÁSI PÉLDÁK</a:t>
            </a: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88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IP PHOTO2 Sécheur 35 CT 07-2002"/>
          <p:cNvPicPr>
            <a:picLocks noChangeAspect="1" noChangeArrowheads="1"/>
          </p:cNvPicPr>
          <p:nvPr/>
        </p:nvPicPr>
        <p:blipFill>
          <a:blip r:embed="rId5" cstate="print">
            <a:lum bright="18000" contrast="18000"/>
          </a:blip>
          <a:srcRect/>
          <a:stretch>
            <a:fillRect/>
          </a:stretch>
        </p:blipFill>
        <p:spPr>
          <a:xfrm>
            <a:off x="376238" y="1970088"/>
            <a:ext cx="3881437" cy="28400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4" descr="P2190005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>
          <a:xfrm>
            <a:off x="4500563" y="1970088"/>
            <a:ext cx="3878262" cy="2795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79475" y="5113338"/>
            <a:ext cx="2752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hu-HU" sz="2400" b="1" u="sng" dirty="0" smtClean="0">
                <a:latin typeface="Comic Sans MS" pitchFamily="66" charset="0"/>
              </a:rPr>
              <a:t>Szárítóhenger</a:t>
            </a:r>
            <a:r>
              <a:rPr lang="en-US" sz="2400" b="1" u="sng" dirty="0" smtClean="0">
                <a:latin typeface="Comic Sans MS" pitchFamily="66" charset="0"/>
              </a:rPr>
              <a:t>: </a:t>
            </a:r>
            <a:r>
              <a:rPr lang="hu-HU" sz="2400" b="1" u="sng" dirty="0" smtClean="0">
                <a:latin typeface="Comic Sans MS" pitchFamily="66" charset="0"/>
              </a:rPr>
              <a:t>tengelycsapágy</a:t>
            </a:r>
            <a:endParaRPr lang="en-US" sz="2400" b="1" u="sng" dirty="0">
              <a:latin typeface="Comic Sans MS" pitchFamily="66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889500" y="5075238"/>
            <a:ext cx="3390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hu-HU" sz="2400" b="1" u="sng" dirty="0" smtClean="0">
                <a:latin typeface="Comic Sans MS" pitchFamily="66" charset="0"/>
              </a:rPr>
              <a:t>Hajtóműház</a:t>
            </a:r>
            <a:r>
              <a:rPr lang="en-US" sz="2400" b="1" u="sng" dirty="0" smtClean="0">
                <a:latin typeface="Comic Sans MS" pitchFamily="66" charset="0"/>
              </a:rPr>
              <a:t>: </a:t>
            </a:r>
            <a:r>
              <a:rPr lang="hu-HU" sz="2400" b="1" u="sng" dirty="0" smtClean="0">
                <a:latin typeface="Comic Sans MS" pitchFamily="66" charset="0"/>
              </a:rPr>
              <a:t>oxidálódott olajsár</a:t>
            </a:r>
            <a:endParaRPr lang="en-US" sz="2400" b="1" u="sng" dirty="0">
              <a:latin typeface="Comic Sans MS" pitchFamily="66" charset="0"/>
            </a:endParaRPr>
          </a:p>
        </p:txBody>
      </p:sp>
      <p:sp>
        <p:nvSpPr>
          <p:cNvPr id="13" name="ZoneTexte 8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TERMÉK ELHASZNÁLÓDÁSI PÉLDÁK</a:t>
            </a: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89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I~000010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>
          <a:xfrm>
            <a:off x="4619625" y="1733550"/>
            <a:ext cx="3819525" cy="2797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4" descr="I~000013"/>
          <p:cNvPicPr>
            <a:picLocks noChangeAspect="1" noChangeArrowheads="1"/>
          </p:cNvPicPr>
          <p:nvPr/>
        </p:nvPicPr>
        <p:blipFill>
          <a:blip r:embed="rId6" cstate="print">
            <a:lum bright="18000"/>
          </a:blip>
          <a:srcRect/>
          <a:stretch>
            <a:fillRect/>
          </a:stretch>
        </p:blipFill>
        <p:spPr>
          <a:xfrm>
            <a:off x="438150" y="1733550"/>
            <a:ext cx="3819525" cy="27955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49300" y="4973638"/>
            <a:ext cx="33289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hu-HU" sz="2400" b="1" u="sng" dirty="0" smtClean="0">
                <a:latin typeface="Comic Sans MS" pitchFamily="66" charset="0"/>
              </a:rPr>
              <a:t>hajtóműház</a:t>
            </a:r>
            <a:r>
              <a:rPr lang="en-US" sz="2400" b="1" u="sng" dirty="0" smtClean="0">
                <a:latin typeface="Comic Sans MS" pitchFamily="66" charset="0"/>
              </a:rPr>
              <a:t>: </a:t>
            </a:r>
            <a:r>
              <a:rPr lang="hu-HU" sz="2400" b="1" u="sng" dirty="0" smtClean="0">
                <a:latin typeface="Comic Sans MS" pitchFamily="66" charset="0"/>
              </a:rPr>
              <a:t>kemény lerakódás</a:t>
            </a:r>
            <a:endParaRPr lang="en-US" sz="2400" b="1" u="sng" dirty="0">
              <a:latin typeface="Comic Sans MS" pitchFamily="66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05400" y="4954588"/>
            <a:ext cx="3136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hu-HU" sz="2400" b="1" u="sng" dirty="0" smtClean="0">
                <a:latin typeface="Comic Sans MS" pitchFamily="66" charset="0"/>
              </a:rPr>
              <a:t>Fogaskerék: lakkosodás és olajsár</a:t>
            </a:r>
            <a:endParaRPr lang="en-US" sz="2400" b="1" u="sng" dirty="0">
              <a:latin typeface="Comic Sans MS" pitchFamily="66" charset="0"/>
            </a:endParaRPr>
          </a:p>
        </p:txBody>
      </p:sp>
      <p:sp>
        <p:nvSpPr>
          <p:cNvPr id="13" name="ZoneTexte 8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TERMÉK ELHASZNÁLÓDÁSI PÉLDÁK</a:t>
            </a:r>
          </a:p>
          <a:p>
            <a:pPr algn="ctr" rtl="0"/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 HŐMÉRSÉKLET HATÁSAI</a:t>
            </a: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27584" y="-27384"/>
            <a:ext cx="83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Kenőanyag alapelmélet</a:t>
            </a:r>
            <a:endParaRPr lang="en" sz="2800" b="1" dirty="0">
              <a:solidFill>
                <a:srgbClr val="68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412776"/>
            <a:ext cx="6768752" cy="473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90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8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RÉSZECSKE SZÁMLÁLÁS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420888"/>
            <a:ext cx="21336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251520" y="134076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berendezésben egy lézer fénnyel átvilágítják az olajmintát, és a detektor megszámolja a darab számot, és megméri a részecske árnyék méretét.</a:t>
            </a:r>
            <a:endParaRPr lang="en-US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907704" y="2132856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Lézer fény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43608" y="2276872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Olajminta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627784" y="2420888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smtClean="0">
                <a:latin typeface="Arial" pitchFamily="34" charset="0"/>
                <a:cs typeface="Arial" pitchFamily="34" charset="0"/>
              </a:rPr>
              <a:t>Részecskék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31032" y="4581128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u-HU" dirty="0" smtClean="0"/>
              <a:t>Minden árnyékot képező részecske megszámolásra kerül.</a:t>
            </a: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91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1124744"/>
            <a:ext cx="631136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00192" y="284740"/>
            <a:ext cx="2459350" cy="595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8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RÉSZECSKE SZÁMLÁLÁS</a:t>
            </a:r>
            <a:b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4406 SZERINT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2940" y="1029209"/>
            <a:ext cx="50292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904345" y="2492897"/>
            <a:ext cx="4087453" cy="375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5"/>
          <p:cNvSpPr txBox="1">
            <a:spLocks/>
          </p:cNvSpPr>
          <p:nvPr/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0BE8-D879-4F46-ACF9-7BCC67DCFB7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ZoneTexte 8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RÉZECSKE SZÁMLÁLÁS</a:t>
            </a:r>
            <a:b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1638 SZERINT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7" name="Espace réservé du numéro de diapositive 3"/>
          <p:cNvSpPr txBox="1">
            <a:spLocks/>
          </p:cNvSpPr>
          <p:nvPr/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0BE8-D879-4F46-ACF9-7BCC67DCFB7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contenu 4"/>
          <p:cNvSpPr txBox="1">
            <a:spLocks/>
          </p:cNvSpPr>
          <p:nvPr/>
        </p:nvSpPr>
        <p:spPr>
          <a:xfrm>
            <a:off x="539552" y="3861048"/>
            <a:ext cx="8218488" cy="2502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Olajszűrés előnyei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Eltávolítja a lakkosodást a bázisolaj oldóképesség javítással ami a </a:t>
            </a:r>
          </a:p>
          <a:p>
            <a:pPr marL="228600" indent="-228600">
              <a:buFont typeface="Arial" panose="020B0604020202020204" pitchFamily="34" charset="0"/>
              <a:buNone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lerakódások miatt romlott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Tisztaságot javít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MPC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eredményt javít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8675687" cy="285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contenu 4"/>
          <p:cNvSpPr txBox="1">
            <a:spLocks/>
          </p:cNvSpPr>
          <p:nvPr/>
        </p:nvSpPr>
        <p:spPr>
          <a:xfrm>
            <a:off x="539552" y="4869160"/>
            <a:ext cx="8397231" cy="139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7800" lvl="2" indent="-177800" algn="l" defTabSz="457200" fontAlgn="auto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hu-HU" sz="1500" b="1" dirty="0" smtClean="0">
                <a:solidFill>
                  <a:prstClr val="black"/>
                </a:solidFill>
                <a:latin typeface="Arial"/>
                <a:cs typeface="Arial"/>
              </a:rPr>
              <a:t>De nem állítja vissza az olaj tulajdonságait</a:t>
            </a:r>
            <a:endParaRPr lang="fr-FR" sz="15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 defTabSz="457200" fontAlgn="auto">
              <a:spcBef>
                <a:spcPts val="600"/>
              </a:spcBef>
              <a:spcAft>
                <a:spcPts val="1200"/>
              </a:spcAft>
              <a:buClr>
                <a:srgbClr val="003A78"/>
              </a:buClr>
              <a:buFont typeface="Wingdings" pitchFamily="2" charset="2"/>
              <a:buChar char="è"/>
              <a:defRPr/>
            </a:pPr>
            <a:r>
              <a:rPr lang="hu-HU" sz="1500" dirty="0" smtClean="0">
                <a:solidFill>
                  <a:prstClr val="black"/>
                </a:solidFill>
                <a:latin typeface="Arial"/>
                <a:cs typeface="Arial"/>
              </a:rPr>
              <a:t>Ha habzás és légelválás nem jó a szűrést követően, az </a:t>
            </a:r>
            <a:r>
              <a:rPr lang="hu-HU" sz="1500" dirty="0" err="1" smtClean="0">
                <a:solidFill>
                  <a:prstClr val="black"/>
                </a:solidFill>
                <a:latin typeface="Arial"/>
                <a:cs typeface="Arial"/>
              </a:rPr>
              <a:t>olajat</a:t>
            </a:r>
            <a:r>
              <a:rPr lang="hu-HU" sz="1500" dirty="0" smtClean="0">
                <a:solidFill>
                  <a:prstClr val="black"/>
                </a:solidFill>
                <a:latin typeface="Arial"/>
                <a:cs typeface="Arial"/>
              </a:rPr>
              <a:t> le kell cserélni.</a:t>
            </a:r>
            <a:endParaRPr lang="fr-FR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 defTabSz="457200" fontAlgn="auto">
              <a:spcBef>
                <a:spcPts val="600"/>
              </a:spcBef>
              <a:spcAft>
                <a:spcPts val="1200"/>
              </a:spcAft>
              <a:buClr>
                <a:srgbClr val="003A78"/>
              </a:buClr>
              <a:buFont typeface="Wingdings" pitchFamily="2" charset="2"/>
              <a:buChar char="è"/>
              <a:defRPr/>
            </a:pPr>
            <a:r>
              <a:rPr lang="fr-FR" sz="15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hu-HU" sz="1500" dirty="0" smtClean="0">
                <a:solidFill>
                  <a:prstClr val="black"/>
                </a:solidFill>
                <a:latin typeface="Arial"/>
                <a:cs typeface="Arial"/>
              </a:rPr>
              <a:t>Az  EP és </a:t>
            </a:r>
            <a:r>
              <a:rPr lang="fr-FR" sz="1500" dirty="0" smtClean="0">
                <a:solidFill>
                  <a:prstClr val="black"/>
                </a:solidFill>
                <a:latin typeface="Arial"/>
                <a:cs typeface="Arial"/>
              </a:rPr>
              <a:t>AW </a:t>
            </a:r>
            <a:r>
              <a:rPr lang="hu-HU" sz="1500" dirty="0" smtClean="0">
                <a:solidFill>
                  <a:prstClr val="black"/>
                </a:solidFill>
                <a:latin typeface="Arial"/>
                <a:cs typeface="Arial"/>
              </a:rPr>
              <a:t>adalékok csökkenése esetén az utántöltés segít pótolni az adalék veszteséget.</a:t>
            </a:r>
            <a:endParaRPr lang="fr-FR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 defTabSz="457200" fontAlgn="auto">
              <a:spcBef>
                <a:spcPts val="600"/>
              </a:spcBef>
              <a:spcAft>
                <a:spcPts val="1200"/>
              </a:spcAft>
              <a:buClr>
                <a:srgbClr val="003A78"/>
              </a:buClr>
              <a:buFont typeface="Arial"/>
              <a:buNone/>
              <a:defRPr/>
            </a:pPr>
            <a:endParaRPr lang="fr-FR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ZoneTexte 8"/>
          <p:cNvSpPr txBox="1"/>
          <p:nvPr/>
        </p:nvSpPr>
        <p:spPr>
          <a:xfrm>
            <a:off x="3483432" y="1248230"/>
            <a:ext cx="19884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Teljesítmény és adalékszint jó</a:t>
            </a:r>
            <a:endParaRPr lang="fr-FR" dirty="0"/>
          </a:p>
        </p:txBody>
      </p:sp>
      <p:sp>
        <p:nvSpPr>
          <p:cNvPr id="14" name="ZoneTexte 9"/>
          <p:cNvSpPr txBox="1"/>
          <p:nvPr/>
        </p:nvSpPr>
        <p:spPr>
          <a:xfrm>
            <a:off x="3454399" y="2852028"/>
            <a:ext cx="19521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Teljesítmény és adalékszint nem jó</a:t>
            </a:r>
            <a:endParaRPr lang="fr-FR" dirty="0"/>
          </a:p>
        </p:txBody>
      </p:sp>
      <p:sp>
        <p:nvSpPr>
          <p:cNvPr id="15" name="ZoneTexte 10"/>
          <p:cNvSpPr txBox="1"/>
          <p:nvPr/>
        </p:nvSpPr>
        <p:spPr>
          <a:xfrm>
            <a:off x="399209" y="1458688"/>
            <a:ext cx="19884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Olaj tisztaság nem jó</a:t>
            </a:r>
            <a:endParaRPr lang="fr-FR" dirty="0"/>
          </a:p>
        </p:txBody>
      </p:sp>
      <p:sp>
        <p:nvSpPr>
          <p:cNvPr id="16" name="ZoneTexte 11"/>
          <p:cNvSpPr txBox="1"/>
          <p:nvPr/>
        </p:nvSpPr>
        <p:spPr>
          <a:xfrm>
            <a:off x="362928" y="2975402"/>
            <a:ext cx="19884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Olaj tisztaság </a:t>
            </a:r>
          </a:p>
          <a:p>
            <a:r>
              <a:rPr lang="hu-HU" dirty="0" smtClean="0"/>
              <a:t>jó</a:t>
            </a:r>
            <a:endParaRPr lang="fr-FR" dirty="0"/>
          </a:p>
        </p:txBody>
      </p:sp>
      <p:sp>
        <p:nvSpPr>
          <p:cNvPr id="17" name="ZoneTexte 12"/>
          <p:cNvSpPr txBox="1"/>
          <p:nvPr/>
        </p:nvSpPr>
        <p:spPr>
          <a:xfrm>
            <a:off x="6589485" y="3323772"/>
            <a:ext cx="22642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Top up or monitor more </a:t>
            </a:r>
            <a:r>
              <a:rPr lang="fr-FR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frequently</a:t>
            </a:r>
            <a:endParaRPr lang="fr-F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604000" y="1059543"/>
            <a:ext cx="1494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C9204"/>
                </a:solidFill>
              </a:rPr>
              <a:t>Szűrje meg az </a:t>
            </a:r>
            <a:r>
              <a:rPr lang="hu-HU" b="1" dirty="0" err="1" smtClean="0">
                <a:solidFill>
                  <a:srgbClr val="FC9204"/>
                </a:solidFill>
              </a:rPr>
              <a:t>olajat</a:t>
            </a:r>
            <a:endParaRPr lang="en-US" b="1" dirty="0">
              <a:solidFill>
                <a:srgbClr val="FC9204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654801" y="1865086"/>
            <a:ext cx="1763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7030A0"/>
                </a:solidFill>
              </a:rPr>
              <a:t>Nincs teendő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6618515" y="2728686"/>
            <a:ext cx="17634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9C1D08"/>
                </a:solidFill>
              </a:rPr>
              <a:t>Cserélje az </a:t>
            </a:r>
            <a:r>
              <a:rPr lang="hu-HU" b="1" dirty="0" err="1" smtClean="0">
                <a:solidFill>
                  <a:srgbClr val="9C1D08"/>
                </a:solidFill>
              </a:rPr>
              <a:t>olajat</a:t>
            </a:r>
            <a:endParaRPr lang="en-US" b="1" dirty="0">
              <a:solidFill>
                <a:srgbClr val="9C1D08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6647544" y="3374572"/>
            <a:ext cx="23222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Töltse után vagy ellenőrizze gyakrabban az </a:t>
            </a:r>
            <a:r>
              <a:rPr lang="hu-HU" b="1" dirty="0" err="1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olajat</a:t>
            </a:r>
            <a:endParaRPr lang="en-US" b="1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ZoneTexte 8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OLAJ ELLENŐRZÉSI FOLYAMAT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94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82600" y="1208088"/>
            <a:ext cx="8201025" cy="104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</a:t>
            </a:r>
            <a:r>
              <a:rPr kumimoji="0" lang="hu-HU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Ne engedjük szennyeződni a rendszert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: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" name="ZoneTexte 8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csökkentsük az elhasználódás mértékét?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844824"/>
            <a:ext cx="45243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4644008" y="1916832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dirty="0" smtClean="0"/>
              <a:t>Beépített, vagy karbantartási célra</a:t>
            </a:r>
          </a:p>
          <a:p>
            <a:pPr marL="342900" indent="-342900">
              <a:buAutoNum type="arabicPeriod"/>
            </a:pPr>
            <a:r>
              <a:rPr lang="hu-HU" dirty="0" smtClean="0"/>
              <a:t>Tartályszivárgás</a:t>
            </a:r>
          </a:p>
          <a:p>
            <a:pPr marL="342900" indent="-342900">
              <a:buAutoNum type="arabicPeriod"/>
            </a:pPr>
            <a:r>
              <a:rPr lang="hu-HU" dirty="0" smtClean="0"/>
              <a:t>Levegő beáramlás</a:t>
            </a:r>
          </a:p>
          <a:p>
            <a:pPr marL="342900" indent="-342900">
              <a:buAutoNum type="arabicPeriod"/>
            </a:pPr>
            <a:r>
              <a:rPr lang="hu-HU" dirty="0" smtClean="0"/>
              <a:t>Új olajból jövő szennyeződés</a:t>
            </a:r>
          </a:p>
          <a:p>
            <a:pPr marL="342900" indent="-342900">
              <a:buAutoNum type="arabicPeriod"/>
            </a:pPr>
            <a:r>
              <a:rPr lang="hu-HU" dirty="0" smtClean="0"/>
              <a:t>Szivattyú kopás</a:t>
            </a:r>
          </a:p>
          <a:p>
            <a:pPr marL="342900" indent="-342900">
              <a:buAutoNum type="arabicPeriod"/>
            </a:pPr>
            <a:r>
              <a:rPr lang="hu-HU" dirty="0" smtClean="0"/>
              <a:t>Csőlerakódások</a:t>
            </a:r>
          </a:p>
          <a:p>
            <a:pPr marL="342900" indent="-342900">
              <a:buAutoNum type="arabicPeriod"/>
            </a:pPr>
            <a:r>
              <a:rPr lang="hu-HU" dirty="0" smtClean="0"/>
              <a:t>Munkahengerekben levő szennyeződés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95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Kloop@CN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50" y="1412875"/>
            <a:ext cx="5503863" cy="44767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3" descr="Breathers2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 bwMode="auto">
          <a:xfrm>
            <a:off x="6632575" y="2459038"/>
            <a:ext cx="1692275" cy="248602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22263" y="47625"/>
            <a:ext cx="790733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90000"/>
              </a:lnSpc>
            </a:pPr>
            <a:endParaRPr lang="fr-FR" altLang="fr-FR" sz="320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330450" y="1844675"/>
            <a:ext cx="1473200" cy="1368425"/>
          </a:xfrm>
          <a:prstGeom prst="wedgeEllipseCallout">
            <a:avLst>
              <a:gd name="adj1" fmla="val 233514"/>
              <a:gd name="adj2" fmla="val 65778"/>
            </a:avLst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endParaRPr lang="en-US" sz="2400" b="1"/>
          </a:p>
        </p:txBody>
      </p:sp>
      <p:sp>
        <p:nvSpPr>
          <p:cNvPr id="13" name="ZoneTexte 8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csökkentsük az elhasználódás mértékét?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96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4163" y="1125538"/>
            <a:ext cx="4276725" cy="706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</a:t>
            </a:r>
            <a:r>
              <a:rPr kumimoji="0" lang="hu-HU" sz="2600" b="0" i="0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Víz eltávolítás</a:t>
            </a:r>
            <a:r>
              <a:rPr kumimoji="0" lang="fr-FR" sz="2600" b="0" i="0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7" name="Group 111"/>
          <p:cNvGraphicFramePr>
            <a:graphicFrameLocks noGrp="1"/>
          </p:cNvGraphicFramePr>
          <p:nvPr/>
        </p:nvGraphicFramePr>
        <p:xfrm>
          <a:off x="750888" y="2163763"/>
          <a:ext cx="7553325" cy="3324227"/>
        </p:xfrm>
        <a:graphic>
          <a:graphicData uri="http://schemas.openxmlformats.org/drawingml/2006/table">
            <a:tbl>
              <a:tblPr/>
              <a:tblGrid>
                <a:gridCol w="3241675"/>
                <a:gridCol w="1438275"/>
                <a:gridCol w="1436687"/>
                <a:gridCol w="1436688"/>
              </a:tblGrid>
              <a:tr h="4762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SimSun" pitchFamily="2" charset="-122"/>
                          <a:cs typeface="Times New Roman" pitchFamily="18" charset="0"/>
                        </a:rPr>
                        <a:t>Vízeltávolító megoldások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SimSun" pitchFamily="2" charset="-122"/>
                          <a:cs typeface="Times New Roman" pitchFamily="18" charset="0"/>
                        </a:rPr>
                        <a:t>Eltávolítandó víz típus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8738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Szabad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Emul</a:t>
                      </a:r>
                      <a:r>
                        <a:rPr kumimoji="0" lang="hu-H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ziós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Oldott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Gravit</a:t>
                      </a:r>
                      <a:r>
                        <a:rPr kumimoji="0" 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ációs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Néha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</a:t>
                      </a:r>
                      <a:r>
                        <a:rPr kumimoji="0" 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em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Centrifug</a:t>
                      </a: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Néha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</a:t>
                      </a:r>
                      <a:r>
                        <a:rPr kumimoji="0" 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em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Alakos-testes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Néha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</a:t>
                      </a:r>
                      <a:r>
                        <a:rPr kumimoji="0" 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em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Nedvszívó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Polymer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</a:t>
                      </a:r>
                      <a:r>
                        <a:rPr kumimoji="0" 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em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Va</a:t>
                      </a: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k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uum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 D</a:t>
                      </a: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s</a:t>
                      </a: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z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till</a:t>
                      </a:r>
                      <a:r>
                        <a:rPr kumimoji="0" 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ác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</a:t>
                      </a: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ó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igen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ZoneTexte 8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68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csökkentsük az elhasználódás mértékét?</a:t>
            </a:r>
            <a:endParaRPr lang="hu-H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97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864100" y="1614488"/>
            <a:ext cx="3089275" cy="34321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5" descr="DSCN3018"/>
          <p:cNvPicPr>
            <a:picLocks noChangeAspect="1" noChangeArrowheads="1"/>
          </p:cNvPicPr>
          <p:nvPr/>
        </p:nvPicPr>
        <p:blipFill>
          <a:blip r:embed="rId6" cstate="print">
            <a:lum bright="24000"/>
          </a:blip>
          <a:srcRect/>
          <a:stretch>
            <a:fillRect/>
          </a:stretch>
        </p:blipFill>
        <p:spPr>
          <a:xfrm>
            <a:off x="558800" y="2206625"/>
            <a:ext cx="3879850" cy="2841625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536" y="5301208"/>
            <a:ext cx="4169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hu-HU" sz="2400" b="1" u="sng" dirty="0" smtClean="0">
                <a:solidFill>
                  <a:srgbClr val="FF0000"/>
                </a:solidFill>
                <a:latin typeface="Comic Sans MS" pitchFamily="66" charset="0"/>
              </a:rPr>
              <a:t>Leeresztéses vízeltávolítás</a:t>
            </a:r>
            <a:endParaRPr lang="en-US" sz="24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60032" y="5301208"/>
            <a:ext cx="3152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hu-HU" sz="2400" b="1" u="sng" dirty="0" smtClean="0">
                <a:solidFill>
                  <a:srgbClr val="FF0000"/>
                </a:solidFill>
                <a:latin typeface="Comic Sans MS" pitchFamily="66" charset="0"/>
              </a:rPr>
              <a:t>Vízeltávolítás</a:t>
            </a:r>
            <a:endParaRPr lang="en-US" sz="24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36550" y="4000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252000" bIns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hu-HU" sz="2800" dirty="0" smtClean="0"/>
              <a:t>Hogy csökkentsük az elhasználódás mértékét</a:t>
            </a:r>
            <a:r>
              <a:rPr lang="en-US" sz="2800" b="1" dirty="0" smtClean="0">
                <a:solidFill>
                  <a:schemeClr val="tx2"/>
                </a:solidFill>
              </a:rPr>
              <a:t>?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98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1950" y="1030288"/>
            <a:ext cx="7034213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</a:t>
            </a:r>
            <a:r>
              <a:rPr kumimoji="0" lang="hu-HU" sz="2600" b="0" i="0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Részecske eltávolítás</a:t>
            </a:r>
            <a:r>
              <a:rPr kumimoji="0" lang="fr-FR" sz="2600" b="0" i="0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: </a:t>
            </a:r>
            <a:r>
              <a:rPr kumimoji="0" lang="hu-HU" sz="2600" b="0" i="0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szűrőrendszer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50" y="1725613"/>
            <a:ext cx="4935538" cy="39687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691680" y="5877272"/>
            <a:ext cx="2904962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 u="sng" dirty="0" smtClean="0">
                <a:solidFill>
                  <a:srgbClr val="FF3300"/>
                </a:solidFill>
              </a:rPr>
              <a:t>Cirkulációs szűrés</a:t>
            </a:r>
            <a:endParaRPr lang="en-US" sz="2400" b="1" u="sng" dirty="0">
              <a:solidFill>
                <a:srgbClr val="FF3300"/>
              </a:solidFill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3707904" y="5143500"/>
            <a:ext cx="635496" cy="80578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484" y="2732088"/>
            <a:ext cx="3309752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 u="sng" dirty="0" smtClean="0">
                <a:solidFill>
                  <a:srgbClr val="FF3300"/>
                </a:solidFill>
              </a:rPr>
              <a:t>Visszatérő ági szűrés</a:t>
            </a:r>
            <a:endParaRPr lang="en-US" sz="2400" b="1" u="sng" dirty="0">
              <a:solidFill>
                <a:srgbClr val="FF3300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178671" y="1728788"/>
            <a:ext cx="2733441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 u="sng" dirty="0" smtClean="0">
                <a:solidFill>
                  <a:srgbClr val="FF3300"/>
                </a:solidFill>
              </a:rPr>
              <a:t>Nyomóági szűrés</a:t>
            </a:r>
            <a:endParaRPr lang="en-US" sz="2400" b="1" u="sng" dirty="0">
              <a:solidFill>
                <a:srgbClr val="FF3300"/>
              </a:solidFill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>
            <a:off x="5321300" y="2197100"/>
            <a:ext cx="1943100" cy="4762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1765300" y="3213100"/>
            <a:ext cx="173355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4300538"/>
            <a:ext cx="1951038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hu-HU" sz="2400" b="1" u="sng" dirty="0" err="1" smtClean="0">
                <a:solidFill>
                  <a:srgbClr val="FF3300"/>
                </a:solidFill>
              </a:rPr>
              <a:t>Feltöltéskori</a:t>
            </a:r>
            <a:r>
              <a:rPr lang="hu-HU" sz="2400" b="1" u="sng" dirty="0" smtClean="0">
                <a:solidFill>
                  <a:srgbClr val="FF3300"/>
                </a:solidFill>
              </a:rPr>
              <a:t> szűrés</a:t>
            </a:r>
            <a:endParaRPr lang="en-US" sz="2400" b="1" u="sng" dirty="0">
              <a:solidFill>
                <a:srgbClr val="FF3300"/>
              </a:solidFill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809750" y="4953000"/>
            <a:ext cx="1066800" cy="38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36550" y="4000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252000" bIns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hu-HU" sz="2800" dirty="0" smtClean="0"/>
              <a:t>Hogy csökkentsük az elhasználódás mértékét</a:t>
            </a:r>
            <a:r>
              <a:rPr lang="en-US" sz="2800" b="1" dirty="0" smtClean="0">
                <a:solidFill>
                  <a:schemeClr val="tx2"/>
                </a:solidFill>
              </a:rPr>
              <a:t>?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 animBg="1"/>
      <p:bldP spid="13" grpId="0"/>
      <p:bldP spid="14" grpId="0"/>
      <p:bldP spid="15" grpId="0" animBg="1"/>
      <p:bldP spid="16" grpId="0" animBg="1"/>
      <p:bldP spid="17" grpId="0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" y="0"/>
            <a:ext cx="9148815" cy="19299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954"/>
            <a:ext cx="9144000" cy="1464046"/>
          </a:xfrm>
          <a:prstGeom prst="rect">
            <a:avLst/>
          </a:prstGeom>
        </p:spPr>
      </p:pic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48264" y="6525344"/>
            <a:ext cx="370384" cy="323314"/>
          </a:xfrm>
        </p:spPr>
        <p:txBody>
          <a:bodyPr/>
          <a:lstStyle/>
          <a:p>
            <a:pPr algn="r" rtl="0"/>
            <a:fld id="{5E4839A4-B9D1-44ED-A4F8-04CD09B94464}" type="slidenum">
              <a:rPr sz="100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99</a:t>
            </a:fld>
            <a:endParaRPr lang="e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ontamctrl-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925" y="1412875"/>
            <a:ext cx="6977063" cy="4813300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6550" y="4000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252000" bIns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hu-HU" sz="2800" dirty="0" err="1" smtClean="0"/>
              <a:t>Pittingesedés</a:t>
            </a:r>
            <a:r>
              <a:rPr lang="hu-HU" sz="2800" dirty="0" smtClean="0"/>
              <a:t>, repedés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TAL-EN-green template-VISUAL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7748</TotalTime>
  <Words>4325</Words>
  <Application>Microsoft Office PowerPoint</Application>
  <PresentationFormat>Diavetítés a képernyőre (4:3 oldalarány)</PresentationFormat>
  <Paragraphs>1052</Paragraphs>
  <Slides>102</Slides>
  <Notes>93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102</vt:i4>
      </vt:variant>
    </vt:vector>
  </HeadingPairs>
  <TitlesOfParts>
    <vt:vector size="117" baseType="lpstr">
      <vt:lpstr>SimSun</vt:lpstr>
      <vt:lpstr>Arial</vt:lpstr>
      <vt:lpstr>Arial Black</vt:lpstr>
      <vt:lpstr>Calibri</vt:lpstr>
      <vt:lpstr>Comic Sans MS</vt:lpstr>
      <vt:lpstr>Helvetica</vt:lpstr>
      <vt:lpstr>Lucida Grande</vt:lpstr>
      <vt:lpstr>Symbol</vt:lpstr>
      <vt:lpstr>Times New Roman</vt:lpstr>
      <vt:lpstr>Verdana</vt:lpstr>
      <vt:lpstr>Wingdings</vt:lpstr>
      <vt:lpstr>Wingdings 2</vt:lpstr>
      <vt:lpstr>Thème Office</vt:lpstr>
      <vt:lpstr>TOTAL-EN-green template-VISUAL</vt:lpstr>
      <vt:lpstr>Photo Editor Photo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Kenőzsírok</vt:lpstr>
      <vt:lpstr>Kenőzsírok felhasználása</vt:lpstr>
      <vt:lpstr>Kenőzsírok gyártása</vt:lpstr>
      <vt:lpstr>Kenőzsírok alapvető osztályozása</vt:lpstr>
      <vt:lpstr>Fő felhasználási terület</vt:lpstr>
      <vt:lpstr>Kenőzsírok szerkezete</vt:lpstr>
      <vt:lpstr>Kenőzsírok összeférhetősége/keverhetősége</vt:lpstr>
      <vt:lpstr>PowerPoint bemutató</vt:lpstr>
      <vt:lpstr>PowerPoint bemutató</vt:lpstr>
      <vt:lpstr>PowerPoint bemutató</vt:lpstr>
      <vt:lpstr>ZSÍROK TULAJDONSÁGAI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ZSÍROK TULAJDONSÁGAI</vt:lpstr>
      <vt:lpstr>Kenőzsír szabvány jelentése – ISO 6743-9</vt:lpstr>
      <vt:lpstr>Kenőzsír szabvány jelentése – DIN 51502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portable</dc:creator>
  <cp:lastModifiedBy>Robert LISTVAN</cp:lastModifiedBy>
  <cp:revision>645</cp:revision>
  <dcterms:created xsi:type="dcterms:W3CDTF">2015-07-20T08:25:18Z</dcterms:created>
  <dcterms:modified xsi:type="dcterms:W3CDTF">2018-02-25T16:49:03Z</dcterms:modified>
</cp:coreProperties>
</file>