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0" r:id="rId5"/>
    <p:sldId id="261" r:id="rId6"/>
    <p:sldId id="260" r:id="rId7"/>
    <p:sldId id="262" r:id="rId8"/>
    <p:sldId id="268" r:id="rId9"/>
    <p:sldId id="263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2020. 11. 26.</a:t>
            </a:fld>
            <a:endParaRPr lang="hu-H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2020. 11. 26.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2020. 11. 26.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2020. 11. 26.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2020. 11. 26.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2020. 11. 26.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2020. 11. 26.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2020. 11. 26.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2020. 11. 26.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2020. 11. 26.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2020. 11. 26.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28EF3C-4BBF-43D7-A066-78748204BC98}" type="datetimeFigureOut">
              <a:rPr lang="hu-HU" smtClean="0"/>
              <a:t>2020. 11. 26.</a:t>
            </a:fld>
            <a:endParaRPr lang="hu-H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280920" cy="273630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Hőkezelés</a:t>
            </a:r>
            <a:br>
              <a:rPr lang="hu-HU" dirty="0" smtClean="0"/>
            </a:br>
            <a:r>
              <a:rPr lang="hu-HU" dirty="0" smtClean="0"/>
              <a:t> Ausztenites lehűtés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7854696" cy="1752600"/>
          </a:xfrm>
        </p:spPr>
        <p:txBody>
          <a:bodyPr>
            <a:noAutofit/>
          </a:bodyPr>
          <a:lstStyle/>
          <a:p>
            <a:pPr algn="l"/>
            <a:r>
              <a:rPr lang="hu-HU" sz="3600" dirty="0" smtClean="0"/>
              <a:t>Összeállította: Vönöczky András, nyugalmazott főiskolai docens</a:t>
            </a:r>
          </a:p>
          <a:p>
            <a:pPr algn="l"/>
            <a:r>
              <a:rPr lang="hu-HU" sz="3600" dirty="0" smtClean="0"/>
              <a:t>PTE-MIK, Gépészmérnök Tanszék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3648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ausztenites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acél különleges mechanikai tulajdonsága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Öntött állapotban rideg, nyúlása kisebb 1 %-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Jól végzett ausztenites lehűtés után: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Szakító szilárdság,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700-1000 Mpa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Nyúlása: A=30-60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</a:t>
            </a:r>
            <a:endParaRPr lang="hu-H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Keménysége: HB=180-200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Hidegalakítás hatására. HV=500-600 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keménységet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 el.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Tehát, a jól végzett ausztenites lehűtés után, ha ütés éri, a felület felkeményedik,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emellett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mag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szívós marad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Használják: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kőzetmegmunkáló szerszámok gyártásához, sínkereszteződésekhez,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kőtörő és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rlő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berendezésekhez!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Érdekesség: </a:t>
            </a: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pl. 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ausztenites </a:t>
            </a:r>
            <a:r>
              <a:rPr lang="hu-H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-acél baggerkörmök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laza földben, vagy homokban dolgoznak, nagyon hamar elkopnak, mert nincs ütő hatás, ami a felkeményedést létrehozná!</a:t>
            </a: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92888" cy="504056"/>
          </a:xfrm>
        </p:spPr>
        <p:txBody>
          <a:bodyPr>
            <a:normAutofit fontScale="90000"/>
          </a:bodyPr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Hőkezelés menete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764704"/>
            <a:ext cx="8640960" cy="5904656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1000°C-ról gyorsan hűtjük a munkadarabot, akkor a karbidkiválás megakadályozható.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Hőkezelés menete: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Hevítés 1000°C-ra,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lassan,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pihentetve, mert rendkívül rossz a hővezetése én nagy a hőtágulása.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Hőn tartás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+ a/2 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perc,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ahol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öntvény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falvastagsága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mm-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Hűtés áramoltatott vízben.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16" y="3059156"/>
            <a:ext cx="4961984" cy="361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5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75240" cy="648072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Kőtörő pofa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bemutatása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760640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jelentése: öntött,</a:t>
            </a: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Giesen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németül.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jelentése: több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mint 5% ötvözőt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tartalmaz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12%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tartalmú</a:t>
            </a: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tonnás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munkadarab!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Kőtörés hatására 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felület felkeményedik!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874440"/>
            <a:ext cx="4775992" cy="585175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0894"/>
            <a:ext cx="4968552" cy="11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7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576064"/>
          </a:xfrm>
        </p:spPr>
        <p:txBody>
          <a:bodyPr>
            <a:normAutofit fontScale="90000"/>
          </a:bodyPr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Összefoglalás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9016"/>
            <a:ext cx="8496944" cy="5470344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Két példán keresztül láthattuk, hogy a nagy ötvöző</a:t>
            </a:r>
          </a:p>
          <a:p>
            <a:pPr marL="0" indent="0">
              <a:buNone/>
            </a:pPr>
            <a:r>
              <a:rPr lang="hu-HU" dirty="0" smtClean="0"/>
              <a:t>tartalmú acélok hőkezelés merőben eltér a korábban tanultaktól.</a:t>
            </a:r>
          </a:p>
          <a:p>
            <a:pPr marL="0" indent="0">
              <a:buNone/>
            </a:pPr>
            <a:r>
              <a:rPr lang="hu-HU" dirty="0" smtClean="0"/>
              <a:t>Ezt mindig szem előtt kell tartanunk:</a:t>
            </a:r>
          </a:p>
          <a:p>
            <a:r>
              <a:rPr lang="hu-HU" dirty="0"/>
              <a:t>h</a:t>
            </a:r>
            <a:r>
              <a:rPr lang="hu-HU" dirty="0" smtClean="0"/>
              <a:t>a anyagot választunk tervezéskor, </a:t>
            </a:r>
          </a:p>
          <a:p>
            <a:r>
              <a:rPr lang="hu-HU" dirty="0"/>
              <a:t>h</a:t>
            </a:r>
            <a:r>
              <a:rPr lang="hu-HU" dirty="0" smtClean="0"/>
              <a:t>a technológiai utasítást készítünk,</a:t>
            </a:r>
          </a:p>
          <a:p>
            <a:r>
              <a:rPr lang="hu-HU" dirty="0"/>
              <a:t>h</a:t>
            </a:r>
            <a:r>
              <a:rPr lang="hu-HU" dirty="0" smtClean="0"/>
              <a:t>a tönkrement berendezést, alkatrészt javítunk, vagy felújítást, pl. javító hegesztést kell megterveznünk.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Ezen ismeretek hiánya súlyos tévedések előidézője lehet!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959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576064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>Ausztenites acélok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Ismétlésként röviden az ausztenites acélokról: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ötvözés következtében szobahőmérsékleten is ausztenites szövetszerkezetűek.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ausztenites szövet következtében jól ellenálló az acél.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számos ausztenites acél közül két ismertebb csoport kapcsán nézzük meg az ausztenites lehűtés (oldólágyítás) szükségességét. 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a két csoport: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ausztenites korrózióálló acélok,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valamint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ausztenites mangánacélok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mely a dinamikus ütő  igénybevételt viseli kiválóan. 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8459991" cy="1124607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Az ausztenites korrózióálló acélok, műhelyben használt kifejezéssel a 18/8 -</a:t>
            </a:r>
            <a:r>
              <a:rPr lang="hu-HU" sz="3600" dirty="0" err="1" smtClean="0"/>
              <a:t>as</a:t>
            </a:r>
            <a:r>
              <a:rPr lang="hu-HU" sz="3600" dirty="0" smtClean="0"/>
              <a:t>  acélok.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40060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Meghatározóan 18% </a:t>
            </a:r>
            <a:r>
              <a:rPr lang="hu-HU" dirty="0" err="1" smtClean="0"/>
              <a:t>Cr</a:t>
            </a:r>
            <a:r>
              <a:rPr lang="hu-HU" dirty="0" smtClean="0"/>
              <a:t>, és 8% Ni ötvöző tartalmaznak, </a:t>
            </a:r>
          </a:p>
          <a:p>
            <a:r>
              <a:rPr lang="hu-HU" dirty="0"/>
              <a:t>k</a:t>
            </a:r>
            <a:r>
              <a:rPr lang="hu-HU" dirty="0" smtClean="0"/>
              <a:t>arbontartalmuk 0.02-0,1 %-</a:t>
            </a:r>
            <a:r>
              <a:rPr lang="hu-HU" dirty="0" err="1" smtClean="0"/>
              <a:t>ig</a:t>
            </a:r>
            <a:r>
              <a:rPr lang="hu-HU" dirty="0" smtClean="0"/>
              <a:t> terjed.</a:t>
            </a:r>
          </a:p>
          <a:p>
            <a:pPr marL="0" indent="0">
              <a:buNone/>
            </a:pPr>
            <a:r>
              <a:rPr lang="hu-HU" dirty="0" smtClean="0"/>
              <a:t>DE! A karbon nem ötvöző, nem „szándékosan” kerül az acélba, hanem kohászati eljárásokkal nem tudják eltávolítani!</a:t>
            </a:r>
          </a:p>
          <a:p>
            <a:pPr marL="0" indent="0">
              <a:buNone/>
            </a:pPr>
            <a:r>
              <a:rPr lang="hu-HU" dirty="0" smtClean="0"/>
              <a:t>Bár az új </a:t>
            </a:r>
            <a:r>
              <a:rPr lang="hu-HU" dirty="0" smtClean="0"/>
              <a:t>kohászati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eljárásokkal</a:t>
            </a:r>
            <a:r>
              <a:rPr lang="hu-HU" dirty="0" smtClean="0"/>
              <a:t> </a:t>
            </a:r>
            <a:r>
              <a:rPr lang="hu-HU" dirty="0" smtClean="0"/>
              <a:t>lényegesen sikerült a karbontartalmat csökkenteni. 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 ennek a következménye?</a:t>
            </a:r>
          </a:p>
          <a:p>
            <a:pPr marL="0" indent="0">
              <a:buNone/>
            </a:pPr>
            <a:r>
              <a:rPr lang="hu-HU" dirty="0" smtClean="0"/>
              <a:t>Ha bármilyen okból az ausztenites acél magas hőfokról lassan hűl, (pl. hegesztés után), a szemcsehatáron krómkarbid válik ki, ami egyrészt</a:t>
            </a:r>
          </a:p>
          <a:p>
            <a:r>
              <a:rPr lang="hu-HU" dirty="0" smtClean="0"/>
              <a:t>rontja az acél  szívósságát, </a:t>
            </a:r>
          </a:p>
          <a:p>
            <a:r>
              <a:rPr lang="hu-HU" dirty="0"/>
              <a:t>v</a:t>
            </a:r>
            <a:r>
              <a:rPr lang="hu-HU" dirty="0" smtClean="0"/>
              <a:t>alamint tönkreteszi a korrózióállását, mert a szemcsehatáron létrejövő krómkarbid </a:t>
            </a:r>
            <a:r>
              <a:rPr lang="hu-HU" dirty="0" smtClean="0">
                <a:solidFill>
                  <a:srgbClr val="FF0000"/>
                </a:solidFill>
              </a:rPr>
              <a:t>„elviszi” a krómot a szemcsehatár közeléből,</a:t>
            </a:r>
            <a:r>
              <a:rPr lang="hu-HU" dirty="0" smtClean="0"/>
              <a:t> és ott elindul a szemcsehatár menti korrózió!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853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504056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karbidkiválás 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következménye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904656"/>
          </a:xfrm>
        </p:spPr>
        <p:txBody>
          <a:bodyPr/>
          <a:lstStyle/>
          <a:p>
            <a:r>
              <a:rPr lang="hu-HU" dirty="0" smtClean="0"/>
              <a:t>Az acél átlagos 18% -</a:t>
            </a:r>
            <a:r>
              <a:rPr lang="hu-HU" dirty="0" err="1" smtClean="0"/>
              <a:t>os</a:t>
            </a:r>
            <a:r>
              <a:rPr lang="hu-HU" dirty="0" smtClean="0"/>
              <a:t> </a:t>
            </a:r>
            <a:r>
              <a:rPr lang="hu-HU" dirty="0" err="1" smtClean="0"/>
              <a:t>Cr</a:t>
            </a:r>
            <a:r>
              <a:rPr lang="hu-HU" dirty="0" smtClean="0"/>
              <a:t> tartalma a karbidkiválás következtében megváltozik!</a:t>
            </a:r>
          </a:p>
          <a:p>
            <a:r>
              <a:rPr lang="hu-HU" dirty="0" smtClean="0"/>
              <a:t>A szemcsehatáron, a karbidkiválás helyén megemelkedik,</a:t>
            </a:r>
          </a:p>
          <a:p>
            <a:r>
              <a:rPr lang="hu-HU" dirty="0"/>
              <a:t>u</a:t>
            </a:r>
            <a:r>
              <a:rPr lang="hu-HU" dirty="0" smtClean="0"/>
              <a:t>gyanakkor a szemcsehatár közeléből</a:t>
            </a:r>
            <a:br>
              <a:rPr lang="hu-HU" dirty="0" smtClean="0"/>
            </a:br>
            <a:r>
              <a:rPr lang="hu-HU" dirty="0" smtClean="0"/>
              <a:t>elvonja a krómot,</a:t>
            </a:r>
          </a:p>
          <a:p>
            <a:r>
              <a:rPr lang="hu-HU" dirty="0" smtClean="0"/>
              <a:t>Emiatt</a:t>
            </a:r>
            <a:br>
              <a:rPr lang="hu-HU" dirty="0" smtClean="0"/>
            </a:br>
            <a:r>
              <a:rPr lang="hu-HU" dirty="0" smtClean="0"/>
              <a:t> a szemcsehatár</a:t>
            </a:r>
            <a:br>
              <a:rPr lang="hu-HU" dirty="0" smtClean="0"/>
            </a:br>
            <a:r>
              <a:rPr lang="hu-HU" dirty="0" smtClean="0"/>
              <a:t> mentén</a:t>
            </a:r>
            <a:br>
              <a:rPr lang="hu-HU" dirty="0" smtClean="0"/>
            </a:br>
            <a:r>
              <a:rPr lang="hu-HU" dirty="0" smtClean="0"/>
              <a:t>elindul a korrózió.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sz="3600" dirty="0" smtClean="0">
                <a:solidFill>
                  <a:srgbClr val="FF0000"/>
                </a:solidFill>
              </a:rPr>
              <a:t>   Ezt meg kell</a:t>
            </a:r>
          </a:p>
          <a:p>
            <a:pPr marL="0" indent="0">
              <a:buNone/>
            </a:pPr>
            <a:r>
              <a:rPr lang="hu-HU" sz="3600" dirty="0" smtClean="0">
                <a:solidFill>
                  <a:srgbClr val="FF0000"/>
                </a:solidFill>
              </a:rPr>
              <a:t>   akadályozni!</a:t>
            </a: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35" y="2906939"/>
            <a:ext cx="5564203" cy="369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7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640960" cy="764704"/>
          </a:xfrm>
        </p:spPr>
        <p:txBody>
          <a:bodyPr>
            <a:noAutofit/>
          </a:bodyPr>
          <a:lstStyle/>
          <a:p>
            <a:r>
              <a:rPr lang="hu-HU" sz="2800" dirty="0" smtClean="0"/>
              <a:t>A 18/8-as csoportra </a:t>
            </a:r>
            <a:r>
              <a:rPr lang="hu-HU" sz="3200" dirty="0" smtClean="0"/>
              <a:t>jellemző</a:t>
            </a:r>
            <a:r>
              <a:rPr lang="hu-HU" sz="2800" dirty="0" smtClean="0"/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egyensúlyi</a:t>
            </a:r>
            <a:r>
              <a:rPr lang="hu-HU" sz="2800" dirty="0" smtClean="0"/>
              <a:t> diagram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72" y="764704"/>
            <a:ext cx="7540216" cy="6093296"/>
          </a:xfrm>
        </p:spPr>
      </p:pic>
    </p:spTree>
    <p:extLst>
      <p:ext uri="{BB962C8B-B14F-4D97-AF65-F5344CB8AC3E}">
        <p14:creationId xmlns:p14="http://schemas.microsoft.com/office/powerpoint/2010/main" val="279778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748464" cy="576064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diagramot megnézve látható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0,1 % karbon tartalmú acélból lassú hűtés esetén krómkarbid válik ki, ami tönkreteszi az acél kedvező tulajdonságát!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De! Ha az acél karbon tartalma 0.02- %-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kisebb, nincs karbidkiválás! Lásd diagramot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a karbid megjelent, 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azt meg kell szüntetni!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°C-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hevítés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után,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gyors vízhűtést kell alkalmazni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 az ismételt karbidkiválást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megakadályozza.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az ausztenites lehűtés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az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ausztenites acélok egyetlen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hőkezelései lehetősége!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Nevezik ezt oldó lágyításnak is</a:t>
            </a:r>
            <a:r>
              <a:rPr lang="hu-HU" dirty="0" smtClean="0"/>
              <a:t>. </a:t>
            </a: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80" y="2204864"/>
            <a:ext cx="4384982" cy="45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6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936104"/>
          </a:xfrm>
        </p:spPr>
        <p:txBody>
          <a:bodyPr>
            <a:normAutofit fontScale="90000"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MSZ-EN 1088-2 szabvány szerint ausztenites korrózióálló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acélokból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jellemző acél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40560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10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CrNi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8, összetétel:  0,1 % C. 18%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8 % Ni,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mely karbidkiválásra hajlamos.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6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CrNiNb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18 10, összetétel: 0,06 % C, 18%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10% Ni, 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1%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karbidkiválásra hajlamos.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2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CrNiMo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12 3, összetétel, 0,02% C, 17%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12% Ni, 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2, 5%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 rendkívül alacsony karbontartalom következtébe karbidkiválás lassú hűtés esetén se jön létre.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2CrNiMoCu: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rendkívül alacsony karbontartalom következtébe karbidkiválás lassú hűtés esetén se jön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létre.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műszaki gyakorlatban azonban sokszor előfordulnak régebbi, nagyobb karbon tartalmú ausztenites acélok, (pl.: javító hegesztésnél), melyek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ülönös figyelmet igényelnek.</a:t>
            </a: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547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77898" cy="576064"/>
          </a:xfrm>
        </p:spPr>
        <p:txBody>
          <a:bodyPr>
            <a:normAutofit fontScale="90000"/>
          </a:bodyPr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Hőkezelés menete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41588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Hevítés homogén ausztenites </a:t>
            </a:r>
            <a:r>
              <a:rPr lang="hu-HU" dirty="0" smtClean="0"/>
              <a:t>mezőbe,  ~1000°C-ra</a:t>
            </a:r>
            <a:r>
              <a:rPr lang="hu-HU" dirty="0" smtClean="0"/>
              <a:t>.</a:t>
            </a:r>
          </a:p>
          <a:p>
            <a:r>
              <a:rPr lang="hu-HU" dirty="0" smtClean="0"/>
              <a:t>Hőn tartás a karbidok oldódásáig.</a:t>
            </a:r>
          </a:p>
          <a:p>
            <a:r>
              <a:rPr lang="hu-HU" dirty="0"/>
              <a:t> </a:t>
            </a:r>
            <a:r>
              <a:rPr lang="hu-HU" dirty="0" smtClean="0"/>
              <a:t>Majd gyors hűtés vízben.</a:t>
            </a:r>
          </a:p>
          <a:p>
            <a:pPr marL="0" indent="0">
              <a:buNone/>
            </a:pPr>
            <a:r>
              <a:rPr lang="hu-HU" dirty="0" smtClean="0"/>
              <a:t>A sikeres hőkezelés eredményeként az ausztenites acél visszanyeri homogén szövetszerkezetét, ezzel</a:t>
            </a:r>
          </a:p>
          <a:p>
            <a:r>
              <a:rPr lang="hu-HU" dirty="0"/>
              <a:t>s</a:t>
            </a:r>
            <a:r>
              <a:rPr lang="hu-HU" dirty="0" smtClean="0"/>
              <a:t>zívósságát, és </a:t>
            </a:r>
          </a:p>
          <a:p>
            <a:r>
              <a:rPr lang="hu-HU" dirty="0" smtClean="0"/>
              <a:t>korrózióállását. 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 smtClean="0"/>
              <a:t>fotón </a:t>
            </a:r>
            <a:r>
              <a:rPr lang="hu-HU" dirty="0" smtClean="0"/>
              <a:t>egy rosszul</a:t>
            </a:r>
            <a:br>
              <a:rPr lang="hu-HU" dirty="0" smtClean="0"/>
            </a:br>
            <a:r>
              <a:rPr lang="hu-HU" dirty="0" smtClean="0"/>
              <a:t>hőkezelt munkadarab</a:t>
            </a:r>
            <a:br>
              <a:rPr lang="hu-HU" dirty="0" smtClean="0"/>
            </a:br>
            <a:r>
              <a:rPr lang="hu-HU" dirty="0" smtClean="0"/>
              <a:t>szemcsehatár menti</a:t>
            </a:r>
            <a:br>
              <a:rPr lang="hu-HU" dirty="0" smtClean="0"/>
            </a:br>
            <a:r>
              <a:rPr lang="hu-HU" dirty="0" smtClean="0"/>
              <a:t>korróziója látható.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25201"/>
            <a:ext cx="4711170" cy="3139216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 flipH="1">
            <a:off x="6660232" y="3861048"/>
            <a:ext cx="1152128" cy="36004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4716016" y="5157192"/>
            <a:ext cx="587896" cy="113521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 flipV="1">
            <a:off x="6932757" y="5529064"/>
            <a:ext cx="1152128" cy="56423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17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504056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Ausztenites mangánacél 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68863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Feltalálójáró </a:t>
            </a:r>
            <a:r>
              <a:rPr lang="hu-HU" dirty="0" err="1" smtClean="0"/>
              <a:t>Hadfield</a:t>
            </a:r>
            <a:r>
              <a:rPr lang="hu-HU" dirty="0" smtClean="0"/>
              <a:t> (</a:t>
            </a:r>
            <a:r>
              <a:rPr lang="hu-HU" dirty="0" err="1" smtClean="0"/>
              <a:t>Hedfild</a:t>
            </a:r>
            <a:r>
              <a:rPr lang="hu-HU" dirty="0" smtClean="0"/>
              <a:t>) acélnak is nevezik.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8" y="1412776"/>
            <a:ext cx="8929322" cy="50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09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1822</TotalTime>
  <Words>604</Words>
  <Application>Microsoft Office PowerPoint</Application>
  <PresentationFormat>Diavetítés a képernyőre (4:3 oldalarány)</PresentationFormat>
  <Paragraphs>89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Constantia</vt:lpstr>
      <vt:lpstr>Times New Roman</vt:lpstr>
      <vt:lpstr>Wingdings 2</vt:lpstr>
      <vt:lpstr>Áramlás</vt:lpstr>
      <vt:lpstr>Hőkezelés  Ausztenites lehűtés</vt:lpstr>
      <vt:lpstr>Ausztenites acélok</vt:lpstr>
      <vt:lpstr>Az ausztenites korrózióálló acélok, műhelyben használt kifejezéssel a 18/8 -as  acélok.</vt:lpstr>
      <vt:lpstr>A  karbidkiválás következménye</vt:lpstr>
      <vt:lpstr>A 18/8-as csoportra jellemző egyensúlyi diagram</vt:lpstr>
      <vt:lpstr>A diagramot megnézve látható</vt:lpstr>
      <vt:lpstr>MSZ-EN 1088-2 szabvány szerint ausztenites korrózióálló acélokból pár jellemző acél</vt:lpstr>
      <vt:lpstr>Hőkezelés menete</vt:lpstr>
      <vt:lpstr>Ausztenites mangánacél </vt:lpstr>
      <vt:lpstr>Az ausztenites Mn acél különleges mechanikai tulajdonsága</vt:lpstr>
      <vt:lpstr>Hőkezelés menete</vt:lpstr>
      <vt:lpstr>Kőtörő pofa bemutatása</vt:lpstr>
      <vt:lpstr>Összefoglalás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IPARI KÁRESETEK, FÁRADT TÖRÉSEK</dc:title>
  <dc:creator>Rendszergazda</dc:creator>
  <cp:lastModifiedBy>Dell</cp:lastModifiedBy>
  <cp:revision>189</cp:revision>
  <dcterms:created xsi:type="dcterms:W3CDTF">2013-04-26T06:02:45Z</dcterms:created>
  <dcterms:modified xsi:type="dcterms:W3CDTF">2020-11-26T10:31:47Z</dcterms:modified>
</cp:coreProperties>
</file>