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9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2020. 12. 05.</a:t>
            </a:fld>
            <a:endParaRPr lang="hu-H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2020. 12. 05.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2020. 12. 05.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2020. 12. 05.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2020. 12. 05.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2020. 12. 05.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2020. 12. 05.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2020. 12. 05.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2020. 12. 05.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2020. 12. 05.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EF3C-4BBF-43D7-A066-78748204BC98}" type="datetimeFigureOut">
              <a:rPr lang="hu-HU" smtClean="0"/>
              <a:t>2020. 12. 05.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28EF3C-4BBF-43D7-A066-78748204BC98}" type="datetimeFigureOut">
              <a:rPr lang="hu-HU" smtClean="0"/>
              <a:t>2020. 12. 05.</a:t>
            </a:fld>
            <a:endParaRPr lang="hu-H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C94AE7-8EE3-4743-AC83-F5949F707732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280920" cy="273630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Hőkezelés</a:t>
            </a:r>
            <a:br>
              <a:rPr lang="hu-HU" dirty="0" smtClean="0"/>
            </a:br>
            <a:r>
              <a:rPr lang="hu-HU" dirty="0" smtClean="0"/>
              <a:t> Acélok felületi keményítése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7854696" cy="1752600"/>
          </a:xfrm>
        </p:spPr>
        <p:txBody>
          <a:bodyPr>
            <a:noAutofit/>
          </a:bodyPr>
          <a:lstStyle/>
          <a:p>
            <a:pPr algn="l"/>
            <a:r>
              <a:rPr lang="hu-HU" sz="3600" dirty="0" smtClean="0"/>
              <a:t>Összeállította: Vönöczky András, nyugalmazott egyetemi docens</a:t>
            </a:r>
          </a:p>
          <a:p>
            <a:pPr algn="l"/>
            <a:r>
              <a:rPr lang="hu-HU" sz="3600" dirty="0" smtClean="0"/>
              <a:t>PTE-MIK, Gépészmérnök Tanszék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3648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648072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Nagyméretű fogaskerék lángedzése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munkadarab forgó mozgást végez, mikor a hevítőfejek elérik az A3+100°C-ot, a láng kialszik, a hűtőfejekből a hűtőközeget sugárban nyomják a felületre.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51" y="2198953"/>
            <a:ext cx="6707088" cy="4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1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648072"/>
          </a:xfrm>
        </p:spPr>
        <p:txBody>
          <a:bodyPr>
            <a:noAutofit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Egyedi gyártás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Kisméretű munkadarab primitív lángedzése, pl. kényszer javítás esetén. </a:t>
            </a:r>
          </a:p>
          <a:p>
            <a:pPr marL="0" indent="0">
              <a:buNone/>
            </a:pPr>
            <a:r>
              <a:rPr lang="hu-HU" dirty="0" smtClean="0"/>
              <a:t>A pisztolyt </a:t>
            </a:r>
          </a:p>
          <a:p>
            <a:pPr marL="0" indent="0">
              <a:buNone/>
            </a:pPr>
            <a:r>
              <a:rPr lang="hu-HU" dirty="0" smtClean="0"/>
              <a:t>elhúzva a víz </a:t>
            </a:r>
          </a:p>
          <a:p>
            <a:pPr marL="0" indent="0">
              <a:buNone/>
            </a:pPr>
            <a:r>
              <a:rPr lang="hu-HU" dirty="0" smtClean="0"/>
              <a:t>összezár, </a:t>
            </a:r>
          </a:p>
          <a:p>
            <a:pPr marL="0" indent="0">
              <a:buNone/>
            </a:pPr>
            <a:r>
              <a:rPr lang="hu-HU" dirty="0" smtClean="0"/>
              <a:t>a hevített rész</a:t>
            </a:r>
          </a:p>
          <a:p>
            <a:pPr marL="0" indent="0">
              <a:buNone/>
            </a:pPr>
            <a:r>
              <a:rPr lang="hu-HU" dirty="0" smtClean="0"/>
              <a:t>beedződik.</a:t>
            </a:r>
          </a:p>
          <a:p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51" y="1484784"/>
            <a:ext cx="624052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2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136904" cy="504056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Tengely indukciós edzése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83264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Indukciós edzés, az adott tengelyhez tervezett induktorral. A tengely forog és</a:t>
            </a:r>
          </a:p>
          <a:p>
            <a:pPr marL="0" indent="0">
              <a:buNone/>
            </a:pPr>
            <a:r>
              <a:rPr lang="hu-HU" dirty="0" smtClean="0"/>
              <a:t>előtolják.</a:t>
            </a:r>
          </a:p>
          <a:p>
            <a:pPr marL="0" indent="0">
              <a:buNone/>
            </a:pPr>
            <a:r>
              <a:rPr lang="hu-HU" dirty="0" smtClean="0"/>
              <a:t>A hevítés és </a:t>
            </a:r>
          </a:p>
          <a:p>
            <a:pPr marL="0" indent="0">
              <a:buNone/>
            </a:pPr>
            <a:r>
              <a:rPr lang="hu-HU" dirty="0" smtClean="0"/>
              <a:t>hűtés folyamatosan</a:t>
            </a:r>
          </a:p>
          <a:p>
            <a:pPr marL="0" indent="0">
              <a:buNone/>
            </a:pPr>
            <a:r>
              <a:rPr lang="hu-HU" dirty="0" smtClean="0"/>
              <a:t>történik.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A tengelyen kereszt-</a:t>
            </a:r>
            <a:br>
              <a:rPr lang="hu-HU" dirty="0" smtClean="0"/>
            </a:br>
            <a:r>
              <a:rPr lang="hu-HU" dirty="0" smtClean="0"/>
              <a:t>metszet  változás</a:t>
            </a:r>
            <a:br>
              <a:rPr lang="hu-HU" dirty="0" smtClean="0"/>
            </a:br>
            <a:r>
              <a:rPr lang="hu-HU" dirty="0" smtClean="0"/>
              <a:t>nem lehet!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56792"/>
            <a:ext cx="5112568" cy="509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5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Nagymodulú fogaskerék indukciós edzése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544616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Nagyméretű, nagy modulú </a:t>
            </a:r>
            <a:br>
              <a:rPr lang="hu-HU" dirty="0" smtClean="0"/>
            </a:br>
            <a:r>
              <a:rPr lang="hu-HU" dirty="0" smtClean="0"/>
              <a:t>fogaskerék fogárkainak</a:t>
            </a:r>
            <a:br>
              <a:rPr lang="hu-HU" dirty="0" smtClean="0"/>
            </a:br>
            <a:r>
              <a:rPr lang="hu-HU" dirty="0" smtClean="0"/>
              <a:t>indukciós edzése látható</a:t>
            </a:r>
            <a:br>
              <a:rPr lang="hu-HU" dirty="0" smtClean="0"/>
            </a:br>
            <a:r>
              <a:rPr lang="hu-HU" dirty="0" smtClean="0"/>
              <a:t>az ábrán.</a:t>
            </a:r>
          </a:p>
          <a:p>
            <a:pPr marL="0" indent="0">
              <a:buNone/>
            </a:pPr>
            <a:r>
              <a:rPr lang="hu-HU" dirty="0" smtClean="0"/>
              <a:t>Az induktor után közvetlenül</a:t>
            </a:r>
            <a:br>
              <a:rPr lang="hu-HU" dirty="0" smtClean="0"/>
            </a:br>
            <a:r>
              <a:rPr lang="hu-HU" dirty="0" smtClean="0"/>
              <a:t>halad a hűtőfej.</a:t>
            </a:r>
          </a:p>
          <a:p>
            <a:pPr marL="0" indent="0">
              <a:buNone/>
            </a:pPr>
            <a:r>
              <a:rPr lang="hu-HU" dirty="0" smtClean="0"/>
              <a:t>Egy lépésben két fogfelület</a:t>
            </a:r>
            <a:br>
              <a:rPr lang="hu-HU" dirty="0" smtClean="0"/>
            </a:br>
            <a:r>
              <a:rPr lang="hu-HU" dirty="0" smtClean="0"/>
              <a:t>és a fogárok edzése történik.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01" y="1484784"/>
            <a:ext cx="4411216" cy="484452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3136"/>
            <a:ext cx="357974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27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00" y="178727"/>
            <a:ext cx="7643192" cy="667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51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Bet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dirty="0" smtClean="0"/>
              <a:t>tedzés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A betétedzés egyszerűen fogalmazva: </a:t>
            </a:r>
            <a:r>
              <a:rPr lang="hu-HU" dirty="0" smtClean="0">
                <a:solidFill>
                  <a:srgbClr val="FF0000"/>
                </a:solidFill>
              </a:rPr>
              <a:t>cementálás+ edzés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De! </a:t>
            </a:r>
            <a:r>
              <a:rPr lang="hu-HU" dirty="0" smtClean="0"/>
              <a:t>A magas hőmérsékletű, és több órán át tartó cementáláskor  a munkadarab szövete eldurvulhat!</a:t>
            </a:r>
          </a:p>
          <a:p>
            <a:r>
              <a:rPr lang="hu-HU" dirty="0" smtClean="0"/>
              <a:t>Ha  szükséges, akkor cementálás után a mag szívósságát hőkezeléssel javítani kell, csak ezután jöhet a felületi edzés!</a:t>
            </a:r>
          </a:p>
          <a:p>
            <a:r>
              <a:rPr lang="hu-HU" dirty="0" smtClean="0"/>
              <a:t>Ezen lehetőségeket a cementálás utáni hőkezelésekben foglaljuk össze!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A cementálás közegei</a:t>
            </a:r>
          </a:p>
          <a:p>
            <a:pPr marL="0" indent="0" algn="just">
              <a:buNone/>
            </a:pPr>
            <a:r>
              <a:rPr lang="hu-HU" dirty="0" smtClean="0"/>
              <a:t>A C-</a:t>
            </a:r>
            <a:r>
              <a:rPr lang="hu-HU" dirty="0" err="1" smtClean="0"/>
              <a:t>nel</a:t>
            </a:r>
            <a:r>
              <a:rPr lang="hu-HU" dirty="0" smtClean="0"/>
              <a:t> való dúsítás végezhető szilárd, folyékony és gáznemű közegben! Az utóbbi időkben a gázcementálás a meghatározó!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Kérem ezen témakörből a kiírt ajánlott irodalom alapján készüljenek fel!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40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576064"/>
          </a:xfrm>
        </p:spPr>
        <p:txBody>
          <a:bodyPr>
            <a:noAutofit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Betétben edzhető acélok MSZ EN 10084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500" y="785862"/>
            <a:ext cx="8928992" cy="5616624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sorrend hasonlít a nemesíthető acéloknál megtanultakra, C10-C16-ötvözetlen, majd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illetve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ötvözésű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acélok választhatók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871296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9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24744"/>
          </a:xfrm>
        </p:spPr>
        <p:txBody>
          <a:bodyPr>
            <a:noAutofit/>
          </a:bodyPr>
          <a:lstStyle/>
          <a:p>
            <a:pPr marL="0" indent="0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továbbiakban az igazi „nemes” ötvözőkkel 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Ni) ötvözött acélok következnek. A táblázat letölthető, nagyítható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4536504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8866995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9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504056"/>
          </a:xfrm>
        </p:spPr>
        <p:txBody>
          <a:bodyPr>
            <a:noAutofit/>
          </a:bodyPr>
          <a:lstStyle/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Cementálás menete röviden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836712"/>
            <a:ext cx="8496944" cy="5832648"/>
          </a:xfrm>
        </p:spPr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Cementálás hőfoka magas, 900-930°C, annak érdekében, hogy a C diffúzió hamarabb következzen be!</a:t>
            </a:r>
          </a:p>
          <a:p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DE!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Ekkor a felület C tartalma 0,8 % fölé emelkedhet, 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 a szekunder karbid létrejöttét okozza.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nem megengedhető, mert repedést okozhat a karbid jelenléte.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diffúziós szakaszban 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közeg C potenciálját, 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a  hőfokot csökkentik,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~830-850°C –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 beljebb diffundál,  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felület C tartalma </a:t>
            </a:r>
            <a:b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0,8% alá csökken!!!</a:t>
            </a: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40" y="3088189"/>
            <a:ext cx="4120148" cy="3769811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4283968" y="3933056"/>
            <a:ext cx="7200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047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576064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Cementálás utáni hőkezelések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6120680"/>
          </a:xfrm>
        </p:spPr>
        <p:txBody>
          <a:bodyPr>
            <a:normAutofit/>
          </a:bodyPr>
          <a:lstStyle/>
          <a:p>
            <a:r>
              <a:rPr lang="hu-HU" dirty="0" smtClean="0"/>
              <a:t>A cementálás, a rétegvastagságtól függően, több óráig tartó folyamat, melynek következtében a md. </a:t>
            </a:r>
            <a:r>
              <a:rPr lang="hu-HU" dirty="0"/>
              <a:t>s</a:t>
            </a:r>
            <a:r>
              <a:rPr lang="hu-HU" dirty="0" smtClean="0"/>
              <a:t>zövete eldurvulhat.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BÁR!</a:t>
            </a:r>
          </a:p>
          <a:p>
            <a:r>
              <a:rPr lang="hu-HU" dirty="0" smtClean="0"/>
              <a:t>A modernebb kombinált eljárásokkal a cementálás ideje lecsökkent,</a:t>
            </a:r>
          </a:p>
          <a:p>
            <a:r>
              <a:rPr lang="hu-HU" dirty="0"/>
              <a:t>a</a:t>
            </a:r>
            <a:r>
              <a:rPr lang="hu-HU" dirty="0" smtClean="0"/>
              <a:t>z új fejlesztésű acélok szemcsedurvulásra kevésbé hajlamosak,</a:t>
            </a:r>
          </a:p>
          <a:p>
            <a:r>
              <a:rPr lang="hu-HU" dirty="0" smtClean="0"/>
              <a:t>de ennek ellenére a cementálás utána a szemcseszerkezet javítása, az elhúzódások csökkentése érdekében, többlépcsős hőkezelésre is szükség lehet. </a:t>
            </a:r>
          </a:p>
          <a:p>
            <a:pPr marL="0" indent="0">
              <a:buNone/>
            </a:pPr>
            <a:r>
              <a:rPr lang="hu-HU" dirty="0" smtClean="0"/>
              <a:t>A szakkönyvek ennek több változatát ismertetik, ebből kivonatosan négy megoldási lehetőséget ismertetek a következő diákon.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452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504056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>Amivel foglalkozunk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Acélok felületi edzése, röviden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KÉREGEDZÉS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(indukciós edzés, láng edzés, bemártó edzés, lézeres edzés stb.)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Lényege:  edzhető acélból készült munkadarab felületi kérgét gyorsan hevítik, majd azonnal hűtik. Kemény, edzett kéreg jön létre.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BETÉTEDZÉS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Lényege:  nem edzhető acélból készült  munkadarab felületét karbonban dúsítják, majd ezután edzik. Ahol a karbontartalom elérte az edzhetőség határát, ott kemény felületi réteget kapunk. 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Acélok számos ötvöző hőkezelései közül a leggyakoribb eljárás, a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NITRIDÁLÁS.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Lényege: az elkészült munkadarab felületébe nitrogént juttatunk, a nitrogén által létrehozott nitridek keményítik a munkadarab felületét.</a:t>
            </a:r>
          </a:p>
          <a:p>
            <a:pPr marL="0" indent="0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576064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Cementálás utáni hőkezelések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60932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megoldás: cementálás után 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közvetlen edzés,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majd megeresztés következik. Ez csak finomszemcsés acéloknál lehetséges.</a:t>
            </a:r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0" indent="0">
              <a:buNone/>
            </a:pPr>
            <a:endParaRPr lang="hu-H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B</a:t>
            </a:r>
          </a:p>
          <a:p>
            <a:pPr marL="0" indent="0">
              <a:buNone/>
            </a:pP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1700808"/>
            <a:ext cx="709228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16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576064"/>
          </a:xfrm>
        </p:spPr>
        <p:txBody>
          <a:bodyPr>
            <a:noAutofit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Cementálás utáni hőkezelések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200" dirty="0" smtClean="0">
                <a:solidFill>
                  <a:srgbClr val="FF0000"/>
                </a:solidFill>
              </a:rPr>
              <a:t>B</a:t>
            </a:r>
            <a:r>
              <a:rPr lang="hu-HU" dirty="0" smtClean="0"/>
              <a:t> változat előnye:</a:t>
            </a:r>
          </a:p>
          <a:p>
            <a:r>
              <a:rPr lang="hu-HU" dirty="0"/>
              <a:t> </a:t>
            </a:r>
            <a:r>
              <a:rPr lang="hu-HU" dirty="0" smtClean="0"/>
              <a:t>Az edzés előtti visszahűtés csökkenti a deformációt.</a:t>
            </a:r>
          </a:p>
          <a:p>
            <a:r>
              <a:rPr lang="hu-HU" dirty="0" smtClean="0"/>
              <a:t>Esetleges megmunkálások végrehajthatók.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Figyelem!</a:t>
            </a: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smtClean="0">
                <a:solidFill>
                  <a:srgbClr val="FF0000"/>
                </a:solidFill>
              </a:rPr>
              <a:t>Az edzésnél két lehetséges hőfok van megadva!</a:t>
            </a:r>
          </a:p>
          <a:p>
            <a:r>
              <a:rPr lang="hu-HU" dirty="0" smtClean="0"/>
              <a:t>Az </a:t>
            </a:r>
            <a:r>
              <a:rPr lang="hu-HU" dirty="0" smtClean="0">
                <a:solidFill>
                  <a:srgbClr val="FF0000"/>
                </a:solidFill>
              </a:rPr>
              <a:t>Ac3 mag</a:t>
            </a:r>
            <a:r>
              <a:rPr lang="hu-HU" dirty="0" smtClean="0"/>
              <a:t>, a mag szempontjából előnyös hőfok: a kisebb C tartalom miatt a hőfok magasabb. Lásd Fe-Fe3C állapotábrát!</a:t>
            </a:r>
            <a:br>
              <a:rPr lang="hu-HU" dirty="0" smtClean="0"/>
            </a:br>
            <a:r>
              <a:rPr lang="hu-HU" dirty="0" smtClean="0"/>
              <a:t>Ekkor a mag szövete, szilárdsága ideális!</a:t>
            </a:r>
          </a:p>
          <a:p>
            <a:r>
              <a:rPr lang="hu-HU" dirty="0" smtClean="0"/>
              <a:t>Az </a:t>
            </a:r>
            <a:r>
              <a:rPr lang="hu-HU" dirty="0" smtClean="0">
                <a:solidFill>
                  <a:srgbClr val="FF0000"/>
                </a:solidFill>
              </a:rPr>
              <a:t>Ac3 kéreg</a:t>
            </a:r>
            <a:r>
              <a:rPr lang="hu-HU" dirty="0" smtClean="0"/>
              <a:t>, a felület szempontjából ideális hőfok: a nagyobb C tartalomhoz alacsonyabb hőfok tartozik.</a:t>
            </a:r>
            <a:br>
              <a:rPr lang="hu-HU" dirty="0" smtClean="0"/>
            </a:br>
            <a:r>
              <a:rPr lang="hu-HU" dirty="0" smtClean="0"/>
              <a:t>Ekkor a felület keménysége ideális!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Ez a megállapítás a többi ábrára is vonatkozik. Mérnöki döntés, hogy melyiket választjuk, melyik a fontosabb!</a:t>
            </a:r>
          </a:p>
        </p:txBody>
      </p:sp>
    </p:spTree>
    <p:extLst>
      <p:ext uri="{BB962C8B-B14F-4D97-AF65-F5344CB8AC3E}">
        <p14:creationId xmlns:p14="http://schemas.microsoft.com/office/powerpoint/2010/main" val="2428399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576063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Cementálás</a:t>
            </a:r>
            <a:r>
              <a:rPr lang="hu-HU" sz="4000" dirty="0" smtClean="0"/>
              <a:t> utáni hőkezelések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4878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C </a:t>
            </a:r>
            <a:r>
              <a:rPr lang="hu-HU" dirty="0" smtClean="0"/>
              <a:t>változatot erősebben ötvözött acéloknál célszerű alkalmazni, az edzést a kéreg edzési hőmérsékletéről végzik. A </a:t>
            </a:r>
            <a:r>
              <a:rPr lang="hu-HU" dirty="0" smtClean="0">
                <a:solidFill>
                  <a:srgbClr val="FF0000"/>
                </a:solidFill>
              </a:rPr>
              <a:t>D </a:t>
            </a:r>
            <a:r>
              <a:rPr lang="hu-HU" dirty="0" smtClean="0"/>
              <a:t>változat feszültségi repedés elkerülése érdekében használható!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                 </a:t>
            </a:r>
            <a:r>
              <a:rPr lang="hu-HU" sz="3600" dirty="0" smtClean="0"/>
              <a:t> C</a:t>
            </a:r>
          </a:p>
          <a:p>
            <a:pPr marL="0" indent="0">
              <a:buNone/>
            </a:pPr>
            <a:endParaRPr lang="hu-HU" sz="3600" dirty="0"/>
          </a:p>
          <a:p>
            <a:pPr marL="0" indent="0">
              <a:buNone/>
            </a:pPr>
            <a:endParaRPr lang="hu-HU" sz="3600" dirty="0" smtClean="0"/>
          </a:p>
          <a:p>
            <a:pPr marL="0" indent="0">
              <a:buNone/>
            </a:pPr>
            <a:endParaRPr lang="hu-HU" sz="3600" dirty="0"/>
          </a:p>
          <a:p>
            <a:pPr marL="0" indent="0">
              <a:buNone/>
            </a:pPr>
            <a:endParaRPr lang="hu-HU" sz="3600" dirty="0" smtClean="0"/>
          </a:p>
          <a:p>
            <a:pPr marL="0" indent="0">
              <a:buNone/>
            </a:pPr>
            <a:r>
              <a:rPr lang="hu-HU" sz="3600" dirty="0"/>
              <a:t> </a:t>
            </a:r>
            <a:r>
              <a:rPr lang="hu-HU" sz="3600" dirty="0" smtClean="0"/>
              <a:t>             D</a:t>
            </a:r>
            <a:endParaRPr lang="hu-HU" sz="3600" dirty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       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6433663" cy="47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78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576064"/>
          </a:xfrm>
        </p:spPr>
        <p:txBody>
          <a:bodyPr>
            <a:noAutofit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Betétedzés ellenőrzése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Betétedzésnél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felületi keménységet, (pl.: 58±2HRC)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rétegvastagságot,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és a mag szilárdságát írják elő</a:t>
            </a:r>
            <a:r>
              <a:rPr lang="hu-HU" dirty="0" smtClean="0"/>
              <a:t>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rétegvastagság mérése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Vickers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eljárással, kis terheléssel mérhető (Pl. HV1) 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Határkeménység az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550 HV1-hez tartozó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rétegvastagság értéke 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jelenti! (Pl. 0.5 mm)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48" y="2924944"/>
            <a:ext cx="4797945" cy="381642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45219"/>
            <a:ext cx="2736304" cy="14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91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NITRIDÁLÁS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Termokémiai hőkezeléssel a felület eltérő tulajdonságát ötvöző bevitelével érjük el. Ennek számos változata van, és részarányuk a hőkezelésben egyre növekszik. 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Egyik legismertebb, legrégebben használt termokémiai hőkezelés a nitridálás.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Jellemzői: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elkészült munkadarabot gáznitridáló berendezésbe helyezik,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Alacsony hőfokon (~550°C) nitrogént visznek a felületbe,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nitrogén  a vassal, és az ötvözőkkel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nitrideket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alkot.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nitrid keménysége az edzési keménységet meghaladja,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egyéb előnyös tulajdonságokkal is rendelkezik.</a:t>
            </a:r>
          </a:p>
          <a:p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nitridált darabon további hőkezelést (pl. megeresztést) nem kell végezni, a szerkezetbe beépíthető!</a:t>
            </a: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80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73604"/>
            <a:ext cx="8435280" cy="619092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Fe-N kétalkotós egyensúlyi diagram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48788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Ne tessék megijedni, az ábra</a:t>
            </a: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l</a:t>
            </a:r>
            <a:r>
              <a:rPr lang="hu-HU" dirty="0" smtClean="0">
                <a:solidFill>
                  <a:srgbClr val="FF0000"/>
                </a:solidFill>
              </a:rPr>
              <a:t>etöltve nagyítható, érthető!</a:t>
            </a:r>
          </a:p>
          <a:p>
            <a:pPr marL="0" indent="0">
              <a:buNone/>
            </a:pPr>
            <a:r>
              <a:rPr lang="hu-HU" dirty="0" smtClean="0"/>
              <a:t>A magban kevesebb,</a:t>
            </a:r>
          </a:p>
          <a:p>
            <a:pPr marL="0" indent="0">
              <a:buNone/>
            </a:pPr>
            <a:r>
              <a:rPr lang="hu-HU" dirty="0" smtClean="0"/>
              <a:t>a felületen több a nitrogén!</a:t>
            </a:r>
          </a:p>
          <a:p>
            <a:pPr marL="0" indent="0">
              <a:buNone/>
            </a:pPr>
            <a:r>
              <a:rPr lang="hu-HU" dirty="0" smtClean="0"/>
              <a:t>A diagram alapján követhető</a:t>
            </a:r>
            <a:br>
              <a:rPr lang="hu-HU" dirty="0" smtClean="0"/>
            </a:br>
            <a:r>
              <a:rPr lang="hu-HU" dirty="0" smtClean="0"/>
              <a:t>a md. felületén kialakuló </a:t>
            </a:r>
            <a:br>
              <a:rPr lang="hu-HU" dirty="0" smtClean="0"/>
            </a:br>
            <a:r>
              <a:rPr lang="hu-HU" dirty="0" smtClean="0"/>
              <a:t>„rétegrend”.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36" y="692696"/>
            <a:ext cx="4670126" cy="616530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4199490" cy="20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42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576064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Fe-N diagram elemzése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76064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fázis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nitroferrit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mely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590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°C-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elbomlik, ezért nitridálni csak ezen hőmérséklet alatt lehet. 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fázis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nitroasztenit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eszős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nitrid fázis a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braunit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Rétegrend a felületből kiindulva: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 nitrid,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vessző nitrid,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vessző nitrid: ezt a réteget 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vegyületi rétegnek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nevezik.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Alatta tűszerű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vessző nitrid  kiválásokat tartalmazó 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nitroferrit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réteg alakul ki, melyet 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kiválásos rétegnek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neveznek. Ezt régebben diffúziós zónának nevezték.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rétegrend az Fe-N állapotábrán jobbról balra haladva követhető! (20 </a:t>
            </a:r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°C-</a:t>
            </a:r>
            <a:r>
              <a:rPr lang="hu-H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8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96944" cy="576064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Nitridálás lépései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165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Nagyoló megmunkálás, ~ + 3-5 mm, a készméret fölé.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Magtulajdonságot biztosító hőkezelés (nemesítés, normalizálás.)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Készre munkálás, ~ -0,02 mm -re a készméret alá.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Mosás, zsírtalanítás.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Nitridálni nem kívánt részek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bevonása védőfestékkel.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Nitridálás.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Ellenőrzés, HV  keménységméréssel,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kis terheléssel, hogy a nitridált kéreg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 károsodjon. </a:t>
            </a: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 nitridált fog metszet látható. </a:t>
            </a:r>
            <a:b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nitridált réteg nem </a:t>
            </a:r>
            <a:r>
              <a:rPr lang="hu-H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maródik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így a metszeten jól felismerhető.</a:t>
            </a:r>
          </a:p>
          <a:p>
            <a:pPr marL="0" indent="0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92896"/>
            <a:ext cx="3252212" cy="390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55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Nitridáló berendezés vázlata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620688"/>
            <a:ext cx="8892480" cy="623731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munkadarabokat a villamos fűtésű retortába helyezik, ammóniát adagolnak a gáztérbe. A keletkezett gázokat földgáz fáklyával elégetik.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1864345"/>
            <a:ext cx="6416579" cy="49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2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576064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Nitridálás eredménye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6712"/>
            <a:ext cx="8820472" cy="5832648"/>
          </a:xfrm>
        </p:spPr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30%-kal nagyobb keménység érhető el mint betétedzéssel!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De! Csak nitridálható acélok alkalmazása esetén. HV 1150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500°C-ig megtartja keménységét! (Nem csak az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vonalig.)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Feszültségmentes, elhúzódásmentes hőkezelés.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Kifáradái határ emelkedik! Mert a ferrit rácsába beépülő N atomok nyomófeszültséget hoznak léte!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Nitridált réteg korrózióvédelmet nyújt! (Vegyületi réteg.)</a:t>
            </a: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Abraziv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és adhéziós kopás ellen is jó, késleletei a felület berágódását, mert a vegyületi réteg és a kapcsolódó md. között nem jön létre adhéziós 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hegedéses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kötés.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Ennek eredménye: az olajkenés elmaradása esetén nincs azonnali tönkremenetel, mint az edzett felületek esetében!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0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57606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Miért van erre szükség?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Számos gépalkatrésznek összetett igénybevétele van: például hajlítás, ismételt igénybevétel, dinamikus terhelés, kopó iv.... </a:t>
            </a:r>
          </a:p>
          <a:p>
            <a:pPr marL="0" indent="0">
              <a:buNone/>
            </a:pPr>
            <a:r>
              <a:rPr lang="hu-HU" dirty="0" smtClean="0"/>
              <a:t>Gondoljunk </a:t>
            </a:r>
            <a:r>
              <a:rPr lang="hu-HU" b="1" dirty="0" smtClean="0"/>
              <a:t>bármilyen tengelyre, </a:t>
            </a:r>
            <a:r>
              <a:rPr lang="hu-HU" dirty="0" smtClean="0"/>
              <a:t>melyet csapágyaznak. A csapágy alatt edzett kéreg kell, hogy terhelés hatására kopást, méretváltozást ne szenvedjen. De ha teljes keresztmetszetben edzett lenne a tengely, akkor dinamikus igénybevétel esetén eltörne. </a:t>
            </a:r>
          </a:p>
          <a:p>
            <a:pPr marL="0" indent="0">
              <a:buNone/>
            </a:pPr>
            <a:r>
              <a:rPr lang="hu-HU" dirty="0" smtClean="0"/>
              <a:t>Egy fog fogfelületének keménynek kell lennie, hogy ne kopjon el. </a:t>
            </a:r>
          </a:p>
          <a:p>
            <a:pPr marL="0" indent="0">
              <a:buNone/>
            </a:pPr>
            <a:r>
              <a:rPr lang="hu-HU" dirty="0" smtClean="0"/>
              <a:t>De ha az egész fog teljes</a:t>
            </a:r>
          </a:p>
          <a:p>
            <a:pPr marL="0" indent="0">
              <a:buNone/>
            </a:pPr>
            <a:r>
              <a:rPr lang="hu-HU" dirty="0" smtClean="0"/>
              <a:t>keresztmetszetben</a:t>
            </a:r>
          </a:p>
          <a:p>
            <a:pPr marL="0" indent="0">
              <a:buNone/>
            </a:pPr>
            <a:r>
              <a:rPr lang="hu-HU" dirty="0" smtClean="0"/>
              <a:t>edzett lenne, a fog letörne.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A fotón a sötét rész edzett!!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87727"/>
            <a:ext cx="4784637" cy="25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09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96944" cy="722824"/>
          </a:xfrm>
        </p:spPr>
        <p:txBody>
          <a:bodyPr>
            <a:normAutofit/>
          </a:bodyPr>
          <a:lstStyle/>
          <a:p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Nitridálható acélok MSZ EN 10085</a:t>
            </a:r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767448"/>
            <a:ext cx="8496944" cy="597392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nitridálható acélok olyan nemesíthető acélok, melyben a nitridek keménységét növelő ötvözők is vannak.</a:t>
            </a:r>
          </a:p>
          <a:p>
            <a:pPr marL="0" indent="0">
              <a:buNone/>
            </a:pPr>
            <a:r>
              <a:rPr lang="hu-HU" dirty="0" smtClean="0"/>
              <a:t>Az ötvözők: </a:t>
            </a:r>
            <a:r>
              <a:rPr lang="hu-HU" dirty="0" err="1" smtClean="0"/>
              <a:t>Al</a:t>
            </a:r>
            <a:r>
              <a:rPr lang="hu-HU" dirty="0" smtClean="0"/>
              <a:t>, </a:t>
            </a:r>
            <a:r>
              <a:rPr lang="hu-HU" dirty="0" err="1" smtClean="0"/>
              <a:t>Cr</a:t>
            </a:r>
            <a:r>
              <a:rPr lang="hu-HU" dirty="0" smtClean="0"/>
              <a:t>, </a:t>
            </a:r>
            <a:r>
              <a:rPr lang="hu-HU" dirty="0" err="1" smtClean="0"/>
              <a:t>Mo</a:t>
            </a:r>
            <a:r>
              <a:rPr lang="hu-HU" dirty="0" smtClean="0"/>
              <a:t>, Ni, V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De! </a:t>
            </a:r>
            <a:r>
              <a:rPr lang="hu-HU" dirty="0" smtClean="0"/>
              <a:t>Sokféle acél nitridálható, ezek tulajdonsága sokféleképpen változik </a:t>
            </a:r>
            <a:r>
              <a:rPr lang="hu-HU" dirty="0"/>
              <a:t>n</a:t>
            </a:r>
            <a:r>
              <a:rPr lang="hu-HU" dirty="0" smtClean="0"/>
              <a:t>itridálás hatásásra. </a:t>
            </a:r>
            <a:br>
              <a:rPr lang="hu-HU" dirty="0" smtClean="0"/>
            </a:br>
            <a:r>
              <a:rPr lang="hu-HU" dirty="0" smtClean="0"/>
              <a:t>Lásd következő táblázatot, melyet megtanulni nem kell, de használni célszerű!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3861048"/>
            <a:ext cx="9046464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38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576064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Nitridálás hatása különböző típusú acélokra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60" y="825943"/>
            <a:ext cx="6900323" cy="5916170"/>
          </a:xfrm>
        </p:spPr>
      </p:pic>
    </p:spTree>
    <p:extLst>
      <p:ext uri="{BB962C8B-B14F-4D97-AF65-F5344CB8AC3E}">
        <p14:creationId xmlns:p14="http://schemas.microsoft.com/office/powerpoint/2010/main" val="180370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576064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Összefoglalás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904656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Ezen ismeretek birtokában: </a:t>
            </a:r>
          </a:p>
          <a:p>
            <a:r>
              <a:rPr lang="hu-HU" dirty="0"/>
              <a:t>t</a:t>
            </a:r>
            <a:r>
              <a:rPr lang="hu-HU" dirty="0" smtClean="0"/>
              <a:t>ervezéskor ki tudják választani a célszerű eljárást,</a:t>
            </a:r>
          </a:p>
          <a:p>
            <a:r>
              <a:rPr lang="hu-HU" dirty="0"/>
              <a:t>a</a:t>
            </a:r>
            <a:r>
              <a:rPr lang="hu-HU" dirty="0" smtClean="0"/>
              <a:t>z eljáráshoz megfelelő anyagot tudnak választani,</a:t>
            </a:r>
          </a:p>
          <a:p>
            <a:r>
              <a:rPr lang="hu-HU" dirty="0"/>
              <a:t>e</a:t>
            </a:r>
            <a:r>
              <a:rPr lang="hu-HU" dirty="0" smtClean="0"/>
              <a:t>lő tudják írni a mechanikai követelményeket.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smtClean="0"/>
              <a:t>hőkezelést szakműhelyben végzik </a:t>
            </a:r>
            <a:r>
              <a:rPr lang="hu-HU" dirty="0" smtClean="0"/>
              <a:t>el.</a:t>
            </a:r>
          </a:p>
          <a:p>
            <a:pPr marL="0" indent="0">
              <a:buNone/>
            </a:pPr>
            <a:r>
              <a:rPr lang="hu-HU" dirty="0" smtClean="0"/>
              <a:t>Gépek üzemeltetése során a károsodott alkatrészeken: </a:t>
            </a:r>
          </a:p>
          <a:p>
            <a:r>
              <a:rPr lang="hu-HU" dirty="0"/>
              <a:t>f</a:t>
            </a:r>
            <a:r>
              <a:rPr lang="hu-HU" dirty="0" smtClean="0"/>
              <a:t>el tudják ismerni a gyártáskor alkalmazott eljárást,</a:t>
            </a:r>
          </a:p>
          <a:p>
            <a:r>
              <a:rPr lang="hu-HU" dirty="0"/>
              <a:t>m</a:t>
            </a:r>
            <a:r>
              <a:rPr lang="hu-HU" dirty="0" smtClean="0"/>
              <a:t>ely a felújításkor,</a:t>
            </a:r>
          </a:p>
          <a:p>
            <a:r>
              <a:rPr lang="hu-HU" dirty="0" smtClean="0"/>
              <a:t>új alkatrész gyártásakor,</a:t>
            </a:r>
          </a:p>
          <a:p>
            <a:r>
              <a:rPr lang="hu-HU" dirty="0"/>
              <a:t>v</a:t>
            </a:r>
            <a:r>
              <a:rPr lang="hu-HU" dirty="0" smtClean="0"/>
              <a:t>agy a módosítás megtervezésekor nagy  segítséget jelent.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Használják sikerrel a megszerzett tudást!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8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576064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Kéregedzés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mellékelt fotón látható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kéregedzéssel 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készült bordástengely.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tengely anyaga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MSZ EN 10083 szabvány 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szerinti nemesíthető acél.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(Az nemesíthető, ami edzhető)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Készítés lépései: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Forgácsolás.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Szívósságfokozó hőkezelés, pl. nemestés.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Kéregedzés. Valamilyen eljárással gyors felületi hevítés, és azonnali hűtés.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Készre köszörülés, ellenőrzés. (HV 10 keménységmérés</a:t>
            </a:r>
            <a:r>
              <a:rPr lang="hu-HU" dirty="0" smtClean="0"/>
              <a:t>)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A fotón a világos rész edzett, a mag szívós!</a:t>
            </a:r>
          </a:p>
          <a:p>
            <a:endParaRPr lang="hu-HU" dirty="0" smtClean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56" y="260648"/>
            <a:ext cx="456870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7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792088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MSZ EN 10083 Nemesíthető acélok, C jelű ötvözetlen, és gyengén ötvözöttek, melyek kis szelvényméretben edzhetők át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" y="908720"/>
            <a:ext cx="8829484" cy="5949280"/>
          </a:xfrm>
        </p:spPr>
      </p:pic>
    </p:spTree>
    <p:extLst>
      <p:ext uri="{BB962C8B-B14F-4D97-AF65-F5344CB8AC3E}">
        <p14:creationId xmlns:p14="http://schemas.microsoft.com/office/powerpoint/2010/main" val="44331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52128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MSZ EN 10083 Nemesíthető acélok,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melyek az ötvöző tartalom növekedésével egyre nagyobb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szelvényméretben edzhetők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át. </a:t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táblázat letölthető, nagyítható!</a:t>
            </a:r>
            <a:endParaRPr lang="hu-HU" sz="2400" dirty="0">
              <a:solidFill>
                <a:srgbClr val="FF000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" y="1700808"/>
            <a:ext cx="8882994" cy="4821485"/>
          </a:xfrm>
        </p:spPr>
      </p:pic>
    </p:spTree>
    <p:extLst>
      <p:ext uri="{BB962C8B-B14F-4D97-AF65-F5344CB8AC3E}">
        <p14:creationId xmlns:p14="http://schemas.microsoft.com/office/powerpoint/2010/main" val="48641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288032"/>
          </a:xfrm>
        </p:spPr>
        <p:txBody>
          <a:bodyPr>
            <a:no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Hevítési lehetőségek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Sok lehetőség van, ezek röviden történelmi sorrendben:</a:t>
            </a:r>
          </a:p>
          <a:p>
            <a:r>
              <a:rPr lang="hu-HU" b="1" dirty="0" smtClean="0"/>
              <a:t>Bemártó edzés: </a:t>
            </a:r>
            <a:r>
              <a:rPr lang="hu-HU" dirty="0" smtClean="0"/>
              <a:t>öntöttvas fürdőbe, vagy sófürdőbe mártják rövid ideig  a md.-</a:t>
            </a:r>
            <a:r>
              <a:rPr lang="hu-HU" dirty="0" err="1" smtClean="0"/>
              <a:t>ot</a:t>
            </a:r>
            <a:r>
              <a:rPr lang="hu-HU" dirty="0" smtClean="0"/>
              <a:t>, majd azonnal hűtik. Alkalmazható alárendelt helyeken. Előnye</a:t>
            </a:r>
            <a:r>
              <a:rPr lang="hu-HU" dirty="0"/>
              <a:t>,</a:t>
            </a:r>
            <a:r>
              <a:rPr lang="hu-HU" dirty="0" smtClean="0"/>
              <a:t> bármely alakú md. bemeríthető.</a:t>
            </a:r>
          </a:p>
          <a:p>
            <a:r>
              <a:rPr lang="hu-HU" b="1" dirty="0" smtClean="0"/>
              <a:t>Lángedzés: </a:t>
            </a:r>
            <a:r>
              <a:rPr lang="hu-HU" dirty="0" smtClean="0"/>
              <a:t>gázlánggal a felületet gyorsan hevítik, majd hűtik. Hevítő fejet gyártani kell, nagy a hevítés gázigénye, vékony réteg nem érhető el, reprodukálása nehéz. </a:t>
            </a:r>
          </a:p>
          <a:p>
            <a:r>
              <a:rPr lang="hu-HU" b="1" dirty="0" smtClean="0"/>
              <a:t>Indukciós edzés: </a:t>
            </a:r>
            <a:r>
              <a:rPr lang="hu-HU" dirty="0" smtClean="0"/>
              <a:t>nagyfrekvenciás induktorral vékony réteg hevítés érhető el másodpercek alatt. Költséges a berendezés, az induktor gyártása,  de jó a reprodukálhatósága, nagy sorozat esetén alkalmazható. Például az autóalkatrész gyártásban előnyösen alkalmazzák. </a:t>
            </a:r>
          </a:p>
          <a:p>
            <a:r>
              <a:rPr lang="hu-HU" b="1" dirty="0" smtClean="0"/>
              <a:t>Elektronsugaras edzés, </a:t>
            </a:r>
            <a:r>
              <a:rPr lang="hu-HU" dirty="0" smtClean="0"/>
              <a:t>hevítés vákuumban.</a:t>
            </a:r>
          </a:p>
          <a:p>
            <a:r>
              <a:rPr lang="hu-HU" b="1" dirty="0" smtClean="0"/>
              <a:t>Lézeres edzés: </a:t>
            </a:r>
            <a:r>
              <a:rPr lang="hu-HU" dirty="0" smtClean="0"/>
              <a:t>lézersugárral akár tized milliméteres rétegvastagság is létrehozható: ekkor hűtőközeg se szükséges, az alapanyag hűtő hatására edződik.</a:t>
            </a:r>
          </a:p>
        </p:txBody>
      </p:sp>
    </p:spTree>
    <p:extLst>
      <p:ext uri="{BB962C8B-B14F-4D97-AF65-F5344CB8AC3E}">
        <p14:creationId xmlns:p14="http://schemas.microsoft.com/office/powerpoint/2010/main" val="136950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4056"/>
          </a:xfrm>
        </p:spPr>
        <p:txBody>
          <a:bodyPr>
            <a:normAutofit fontScale="90000"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sszefoglalás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Tehát: bármilyen eljárással hevítjük, és hűtjük a munkadarabot, az  mind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kéregedzés!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Lehet például AWI hegesztősugárral is hevíteni.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kéregedzés menete: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Gyors hevítés A3+100 °C-ra, így az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átalakulás hamar végbemegy.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yors hevítés és hűtés következtében nincs szemcsedurvulás! 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Hőn tartás nincs!!!, mert a hő belső részekbe hatolna.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Azonnali hűtés.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Megeresztés 150-200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Kérem, hogy további részleteket az ajánlott irodalomból tanulják meg!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Yutube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videók könnyen megtalálhatók.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Pár ábrát melléklek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5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792088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Lángedzés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Sík felületek, pl. szerszámgép ágyvezetékének lángedzése látható az alábbi ábrán. Kb. 3-5 mm-es kéregvastagság hozható létre.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91054"/>
            <a:ext cx="5706083" cy="475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71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2470</TotalTime>
  <Words>1360</Words>
  <Application>Microsoft Office PowerPoint</Application>
  <PresentationFormat>Diavetítés a képernyőre (4:3 oldalarány)</PresentationFormat>
  <Paragraphs>197</Paragraphs>
  <Slides>32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6" baseType="lpstr">
      <vt:lpstr>Constantia</vt:lpstr>
      <vt:lpstr>Times New Roman</vt:lpstr>
      <vt:lpstr>Wingdings 2</vt:lpstr>
      <vt:lpstr>Áramlás</vt:lpstr>
      <vt:lpstr>Hőkezelés  Acélok felületi keményítése</vt:lpstr>
      <vt:lpstr>Amivel foglalkozunk</vt:lpstr>
      <vt:lpstr>Miért van erre szükség?</vt:lpstr>
      <vt:lpstr>Kéregedzés</vt:lpstr>
      <vt:lpstr>MSZ EN 10083 Nemesíthető acélok, C jelű ötvözetlen, és gyengén ötvözöttek, melyek kis szelvényméretben edzhetők át</vt:lpstr>
      <vt:lpstr>MSZ EN 10083 Nemesíthető acélok, melyek az ötvöző tartalom növekedésével egyre nagyobb szelvényméretben edzhetők át.  A táblázat letölthető, nagyítható!</vt:lpstr>
      <vt:lpstr>Hevítési lehetőségek</vt:lpstr>
      <vt:lpstr>Összefoglalás</vt:lpstr>
      <vt:lpstr>Lángedzés</vt:lpstr>
      <vt:lpstr>Nagyméretű fogaskerék lángedzése</vt:lpstr>
      <vt:lpstr>Egyedi gyártás</vt:lpstr>
      <vt:lpstr>Tengely indukciós edzése</vt:lpstr>
      <vt:lpstr> Nagymodulú fogaskerék indukciós edzése</vt:lpstr>
      <vt:lpstr>PowerPoint-bemutató</vt:lpstr>
      <vt:lpstr>Betétedzés</vt:lpstr>
      <vt:lpstr>Betétben edzhető acélok MSZ EN 10084</vt:lpstr>
      <vt:lpstr>A továbbiakban az igazi „nemes” ötvözőkkel (Mo, Ni) ötvözött acélok következnek. A táblázat letölthető, nagyítható</vt:lpstr>
      <vt:lpstr>Cementálás menete röviden</vt:lpstr>
      <vt:lpstr>Cementálás utáni hőkezelések</vt:lpstr>
      <vt:lpstr>Cementálás utáni hőkezelések</vt:lpstr>
      <vt:lpstr>Cementálás utáni hőkezelések</vt:lpstr>
      <vt:lpstr>Cementálás utáni hőkezelések</vt:lpstr>
      <vt:lpstr>Betétedzés ellenőrzése</vt:lpstr>
      <vt:lpstr>NITRIDÁLÁS</vt:lpstr>
      <vt:lpstr>Fe-N kétalkotós egyensúlyi diagram</vt:lpstr>
      <vt:lpstr>Fe-N diagram elemzése</vt:lpstr>
      <vt:lpstr>Nitridálás lépései</vt:lpstr>
      <vt:lpstr>Nitridáló berendezés vázlata</vt:lpstr>
      <vt:lpstr>Nitridálás eredménye</vt:lpstr>
      <vt:lpstr>Nitridálható acélok MSZ EN 10085</vt:lpstr>
      <vt:lpstr>Nitridálás hatása különböző típusú acélokra</vt:lpstr>
      <vt:lpstr>Összefoglalás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IPARI KÁRESETEK, FÁRADT TÖRÉSEK</dc:title>
  <dc:creator>Rendszergazda</dc:creator>
  <cp:lastModifiedBy>Dell</cp:lastModifiedBy>
  <cp:revision>249</cp:revision>
  <dcterms:created xsi:type="dcterms:W3CDTF">2013-04-26T06:02:45Z</dcterms:created>
  <dcterms:modified xsi:type="dcterms:W3CDTF">2020-12-05T17:52:38Z</dcterms:modified>
</cp:coreProperties>
</file>