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663" r:id="rId13"/>
    <p:sldMasterId id="2147483664" r:id="rId14"/>
    <p:sldMasterId id="2147483665" r:id="rId15"/>
    <p:sldMasterId id="2147483666" r:id="rId16"/>
    <p:sldMasterId id="2147483667" r:id="rId17"/>
    <p:sldMasterId id="2147483668" r:id="rId18"/>
    <p:sldMasterId id="2147483669" r:id="rId19"/>
    <p:sldMasterId id="2147483670" r:id="rId20"/>
    <p:sldMasterId id="2147483671" r:id="rId21"/>
    <p:sldMasterId id="2147483672" r:id="rId22"/>
    <p:sldMasterId id="2147483673" r:id="rId23"/>
    <p:sldMasterId id="2147483674" r:id="rId24"/>
    <p:sldMasterId id="2147483675" r:id="rId25"/>
    <p:sldMasterId id="2147483676" r:id="rId26"/>
    <p:sldMasterId id="2147483677" r:id="rId27"/>
    <p:sldMasterId id="2147483678" r:id="rId28"/>
    <p:sldMasterId id="2147483679" r:id="rId29"/>
    <p:sldMasterId id="2147484722" r:id="rId30"/>
  </p:sldMasterIdLst>
  <p:notesMasterIdLst>
    <p:notesMasterId r:id="rId58"/>
  </p:notesMasterIdLst>
  <p:sldIdLst>
    <p:sldId id="256" r:id="rId31"/>
    <p:sldId id="408" r:id="rId32"/>
    <p:sldId id="409" r:id="rId33"/>
    <p:sldId id="410" r:id="rId34"/>
    <p:sldId id="411" r:id="rId35"/>
    <p:sldId id="287" r:id="rId36"/>
    <p:sldId id="288" r:id="rId37"/>
    <p:sldId id="373" r:id="rId38"/>
    <p:sldId id="374" r:id="rId39"/>
    <p:sldId id="290" r:id="rId40"/>
    <p:sldId id="268" r:id="rId41"/>
    <p:sldId id="312" r:id="rId42"/>
    <p:sldId id="277" r:id="rId43"/>
    <p:sldId id="407" r:id="rId44"/>
    <p:sldId id="296" r:id="rId45"/>
    <p:sldId id="297" r:id="rId46"/>
    <p:sldId id="291" r:id="rId47"/>
    <p:sldId id="376" r:id="rId48"/>
    <p:sldId id="377" r:id="rId49"/>
    <p:sldId id="380" r:id="rId50"/>
    <p:sldId id="293" r:id="rId51"/>
    <p:sldId id="294" r:id="rId52"/>
    <p:sldId id="378" r:id="rId53"/>
    <p:sldId id="406" r:id="rId54"/>
    <p:sldId id="405" r:id="rId55"/>
    <p:sldId id="413" r:id="rId56"/>
    <p:sldId id="41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" pitchFamily="1" charset="0"/>
        <a:ea typeface="ヒラギノ角ゴ Pro W3" pitchFamily="1" charset="-128"/>
        <a:cs typeface="+mn-cs"/>
        <a:sym typeface="Helvetica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909" autoAdjust="0"/>
  </p:normalViewPr>
  <p:slideViewPr>
    <p:cSldViewPr>
      <p:cViewPr>
        <p:scale>
          <a:sx n="66" d="100"/>
          <a:sy n="66" d="100"/>
        </p:scale>
        <p:origin x="1373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AA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 dirty="0"/>
          </a:p>
        </p:txBody>
      </p:sp>
      <p:sp>
        <p:nvSpPr>
          <p:cNvPr id="21401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AA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hu-HU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AA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 smtClean="0"/>
              <a:t>Click to edit Master text styles</a:t>
            </a:r>
          </a:p>
          <a:p>
            <a:pPr lvl="1"/>
            <a:r>
              <a:rPr lang="en-US" altLang="hu-HU" noProof="0" smtClean="0"/>
              <a:t>Second level</a:t>
            </a:r>
          </a:p>
          <a:p>
            <a:pPr lvl="2"/>
            <a:r>
              <a:rPr lang="en-US" altLang="hu-HU" noProof="0" smtClean="0"/>
              <a:t>Third level</a:t>
            </a:r>
          </a:p>
          <a:p>
            <a:pPr lvl="3"/>
            <a:r>
              <a:rPr lang="en-US" altLang="hu-HU" noProof="0" smtClean="0"/>
              <a:t>Fourth level</a:t>
            </a:r>
          </a:p>
          <a:p>
            <a:pPr lvl="4"/>
            <a:r>
              <a:rPr lang="en-US" altLang="hu-HU" noProof="0" smtClean="0"/>
              <a:t>Fifth level</a:t>
            </a:r>
          </a:p>
        </p:txBody>
      </p:sp>
      <p:sp>
        <p:nvSpPr>
          <p:cNvPr id="21402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AA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 dirty="0"/>
          </a:p>
        </p:txBody>
      </p:sp>
      <p:sp>
        <p:nvSpPr>
          <p:cNvPr id="21402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AA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2E4A7D-D497-4F03-9F0A-61B1B7D7B799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6635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30E0373D-8E9E-4745-B643-E345ECCE42BC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hu-HU" dirty="0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508BA2DF-1787-4D64-B9B6-8F2DB8196B31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990574C2-A68A-4922-A0E0-D1E2C4951EEF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AA743776-5333-4813-9D45-09B8473C0749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77ACCB62-2EB9-43AD-9FAF-58B0D69027A6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97D01B97-7D89-4042-AC4F-E77747BEE1F7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AD159D78-11F5-4739-B441-A91A11596E00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3809AC89-55D6-4414-859B-0C19BA19BA08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7364E938-4C81-482B-9791-033387BEF8F3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F37650BE-F365-42D5-85B9-3C5D5E28EC89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2C949910-D842-4035-8D3B-0B2169C01478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0CF72F53-DEE1-4A80-B89E-272B267ABDC4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hu-HU" dirty="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8746F5CC-2D05-4C95-841E-5BF691D9349D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5FE958A6-3F23-4B21-8D51-6A04B2FA9BC4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E3C4D1D4-D1EA-42FB-8023-09BD4E3EBB1C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FCF04105-A84E-40FA-9E67-4659BC3BDB9D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AA48BD93-54B3-4D0D-B586-62C95692C9B2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0FAB9F03-EBAC-4FA3-8AF3-8D5228973B83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0FAB9F03-EBAC-4FA3-8AF3-8D5228973B83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75B23EF7-2675-41DD-86CE-F12E769EFBA2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hu-HU" dirty="0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55A31594-A0CB-401C-8FB5-406447A2B3D0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hu-HU" dirty="0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DAC63161-221B-4BD5-8C37-33A64CF03BCB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hu-HU" dirty="0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4E96EA85-60AF-4F95-961D-DFA2DDA8339C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F5BF624E-0FFF-4393-B6BE-A7C4B1928586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6214FBCD-8F3B-47EB-8475-780ED5F6CDA6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/>
            <a:fld id="{354A0422-9B04-4DA0-A8A2-6DEB8F2B1906}" type="slidenum">
              <a:rPr lang="en-US" altLang="hu-HU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hu-HU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7147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51727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84997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38274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438084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1841500"/>
            <a:ext cx="3606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41500"/>
            <a:ext cx="3606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69298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76606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24997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29194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94845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6405316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4759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6083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6083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76786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6083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6083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11696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98624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96198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10441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1841500"/>
            <a:ext cx="16954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736850" y="1841500"/>
            <a:ext cx="16954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67100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85497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362127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3588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2387253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745582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80885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9557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6083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6083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54582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53299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55939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5855770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48300" y="5486400"/>
            <a:ext cx="1695450" cy="115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296150" y="5486400"/>
            <a:ext cx="1695450" cy="115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95617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8949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90937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52332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000773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67631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0207068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9642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83400" y="5486400"/>
            <a:ext cx="2108200" cy="1155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58800" y="5486400"/>
            <a:ext cx="6172200" cy="1155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66252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39718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38383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3632583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67300" y="5245100"/>
            <a:ext cx="1924050" cy="115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143750" y="5245100"/>
            <a:ext cx="1924050" cy="115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47844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3278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82109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092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8281996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0171407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3078345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55127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067675" y="495300"/>
            <a:ext cx="1000125" cy="59055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67300" y="495300"/>
            <a:ext cx="2847975" cy="59055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83922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57308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02546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9787142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48300" y="5486400"/>
            <a:ext cx="1695450" cy="115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296150" y="5486400"/>
            <a:ext cx="1695450" cy="115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7568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97108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2212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73090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8197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2378237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968740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738668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83400" y="5486400"/>
            <a:ext cx="2108200" cy="1155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58800" y="5486400"/>
            <a:ext cx="6172200" cy="1155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35537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90256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69960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36971366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7151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9883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34311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1626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35397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984326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9956437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86671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788174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93991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93054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6157418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6278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95923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96769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08562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91765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5838434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7143216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52287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21729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23804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124509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59921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9681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61000" y="1841500"/>
            <a:ext cx="1320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34200" y="1841500"/>
            <a:ext cx="1320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224555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205425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68018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022931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63641912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7194575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2935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6083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6083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41013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36BE-3495-4234-917D-7A8830DADEBD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6408142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33663-3EDD-43CE-BECD-61A7CE8282E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3794284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5721226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801FA-1B2E-4E31-BF76-7000DF212BDB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62269278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5D180-1569-456A-A15E-F322CF21F84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4498751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27BDC-DE14-4022-87BF-85F8BA9203C0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63517348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33C3-D5B4-40F3-8E25-E0E6B27BBB2B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767894253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1F93-43CE-4AC4-A7FC-5C9C70C868BD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22903456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5C1F-1108-49F4-8809-1B9D2754B6CB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77798255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Time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58F1-B9B3-4AD2-94C5-CFAB89DAE682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65359389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C47C2-98A4-49E6-9D71-7B2593A7B04A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176921440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381750" y="1200150"/>
            <a:ext cx="1847850" cy="56578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200150"/>
            <a:ext cx="5391150" cy="56578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DFA0-7407-402C-8E30-43BD6EAEBD54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08624533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135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1634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Copperplate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7479751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8576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38969571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262789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790498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729791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40018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014452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06236641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294466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800100"/>
            <a:ext cx="2057400" cy="53260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800100"/>
            <a:ext cx="6019800" cy="5326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8018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80765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77787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506756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2172951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9834649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404550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09023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21724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921089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5773756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9376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1435100"/>
            <a:ext cx="1841500" cy="28575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1435100"/>
            <a:ext cx="5372100" cy="28575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877289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3715108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68760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81689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80102776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91136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004788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114539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33171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04017928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584213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287789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051661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746296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316120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191047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32151341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498270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638293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927695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109467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620854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82011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76319103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3382030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446546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90883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756229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2322223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29139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171215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190234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9397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69129478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6579502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543788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60168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869485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FF77-7400-49B2-974A-29E84A832BF8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399970407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2A88-87D8-48CB-88CA-6914F14C1C8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923707209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9452-3B97-4CDB-83D0-B24F042CC02A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12403405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C300-3256-473C-8F5C-239551B59EE6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12542073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BF57-28B7-4593-8397-2BEEE1F70C6D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948495536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F0C9-4203-4451-93B4-2A378D4CB955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5831084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725084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B284C-BCA2-4282-A922-C94F77DC05A2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2586625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600AF-1683-4CD0-96B2-995C5D0646DC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10716686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Time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1C8E-26E7-4BCD-9EAC-E6BA85D75784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70822756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9A5C-2512-43F2-BEB1-066716A98150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0515568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85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858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EE7F-59B7-43D5-B299-724E31A6CC56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97749667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115019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19442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50150532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1866900"/>
            <a:ext cx="1697038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738438" y="1866900"/>
            <a:ext cx="1698625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996179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0410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65449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31755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06567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22694636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29963790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856308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800100"/>
            <a:ext cx="1841500" cy="5092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800100"/>
            <a:ext cx="5372100" cy="5092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0735977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041090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066764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3858762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18669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669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7986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341067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784841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884483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42040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74194097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0549375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155296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800100"/>
            <a:ext cx="1841500" cy="5092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800100"/>
            <a:ext cx="5372100" cy="5092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59940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108107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273261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192894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984044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866900"/>
            <a:ext cx="1987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597150" y="1866900"/>
            <a:ext cx="1987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170856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001600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476879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626735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4484259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0417360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477851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3552825" y="800100"/>
            <a:ext cx="1031875" cy="5092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800100"/>
            <a:ext cx="2943225" cy="5092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6518173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4902139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7762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070175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3583813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0703483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767564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033671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770563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5666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7544751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2759711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93947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75676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1076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Copperplate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25150070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001878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50822402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61000" y="18669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34200" y="18669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265025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3898005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113300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69426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08071166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Gill Sans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5528740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19428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800100"/>
            <a:ext cx="1841500" cy="5092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800100"/>
            <a:ext cx="5372100" cy="5092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3756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58105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hu-HU" altLang="ja-JP" smtClean="0"/>
              <a:t>Alcím mintájának szerkesztése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pPr>
              <a:defRPr/>
            </a:pPr>
            <a:fld id="{269D68F4-80C8-48FD-9C32-F85E4FDF77B4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pPr>
              <a:defRPr/>
            </a:pPr>
            <a:fld id="{62431AF6-14FC-464E-9041-584DF7ABD0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B0573-640E-4F3B-A469-64259C537BEA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39B4B-B27C-4271-8B08-66078291F6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pPr>
              <a:defRPr/>
            </a:pPr>
            <a:fld id="{A53AD540-E566-4450-8825-E62BDDC7B323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pPr>
              <a:defRPr/>
            </a:pPr>
            <a:fld id="{7AFA2455-9694-42D1-8ABB-D15FD754E2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pPr>
              <a:defRPr/>
            </a:pPr>
            <a:fld id="{ACABAAF6-68B3-4885-BED5-17AAD1004EE3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pPr>
              <a:defRPr/>
            </a:pPr>
            <a:fld id="{FAA27DC2-3D98-4A91-B9B3-E2E8A0FF49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pPr>
              <a:defRPr/>
            </a:pPr>
            <a:fld id="{E5DE7224-19D6-4581-AA0F-B075F0CD5C99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pPr>
              <a:defRPr/>
            </a:pPr>
            <a:fld id="{8A9C9178-5CE2-4C08-8AA5-301990676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0D702-F86A-44DC-AD18-44A313614B02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2C7F-D288-408F-965D-FC4EE55D6B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24969-54D5-4D56-88E2-9718918A5DE3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EE6A7-ECC4-4B98-AE42-1375FD719D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pPr>
              <a:defRPr/>
            </a:pPr>
            <a:fld id="{C2E6F18C-F7C4-41C6-B799-991CB4A53578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pPr>
              <a:defRPr/>
            </a:pPr>
            <a:fld id="{C2120A55-E5ED-4EEA-9C17-E4B00CDDD0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pPr>
              <a:defRPr/>
            </a:pPr>
            <a:fld id="{BE2D26A4-B760-4E56-B87B-9AB365766DD1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pPr>
              <a:defRPr/>
            </a:pPr>
            <a:fld id="{C64CEA6F-97AD-4190-958A-C9C97EBF05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hu-HU" altLang="ja-JP" dirty="0" smtClean="0"/>
              <a:t>Kép beszúrásához kattintson az ikonra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pPr>
              <a:defRPr/>
            </a:pPr>
            <a:fld id="{AEB51956-C431-45BA-90F0-99F091DC630E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pPr>
              <a:defRPr/>
            </a:pPr>
            <a:fld id="{49C8C338-83C3-4774-A639-D8C47226CF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084090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pPr>
              <a:defRPr/>
            </a:pPr>
            <a:fld id="{EDEC8FB2-D02D-4623-AA98-E08E02E8FAB1}" type="datetimeFigureOut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pPr>
              <a:defRPr/>
            </a:pPr>
            <a:fld id="{BE956D96-4719-4BC6-AC0C-847CD7B94A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hu-HU" altLang="ja-JP" smtClean="0"/>
              <a:t>Alcím mintájának szerkesztése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54206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13233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9112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3561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960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92247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3661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995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1841500"/>
            <a:ext cx="3606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41500"/>
            <a:ext cx="3606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93053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315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968748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Copperplate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0509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3623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51725" y="990600"/>
            <a:ext cx="1031875" cy="4711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356100" y="990600"/>
            <a:ext cx="2943225" cy="4711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4786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1877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6697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579053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8348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4407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21237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9510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3786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3191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Copperplate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8159126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20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46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46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6016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7483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82589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149140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0126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19471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9134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9035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5352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5495928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Copperplate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5102671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31074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54765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4166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9457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918259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86077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41469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49205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32584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53521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457607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7781638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89583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08193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21184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7877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8242184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9159219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16090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1958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71951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47433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2276925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0147196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44721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26557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9355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4712115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92519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6898010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9000" y="1841500"/>
            <a:ext cx="16954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736850" y="1841500"/>
            <a:ext cx="16954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10847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945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42022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65644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6163796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>
              <a:sym typeface="Palatino" pitchFamily="1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55339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53884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6083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6083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7568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841500"/>
            <a:ext cx="736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1003300" y="1422400"/>
            <a:ext cx="7146925" cy="0"/>
          </a:xfrm>
          <a:prstGeom prst="line">
            <a:avLst/>
          </a:prstGeom>
          <a:noFill/>
          <a:ln w="9525">
            <a:solidFill>
              <a:srgbClr val="A5A59E"/>
            </a:solidFill>
            <a:round/>
            <a:headEnd/>
            <a:tailEnd/>
          </a:ln>
          <a:effectLst>
            <a:outerShdw blurRad="12700" dist="12699" dir="54000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marL="5921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1" charset="0"/>
        </a:defRPr>
      </a:lvl1pPr>
      <a:lvl2pPr marL="8969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2pPr>
      <a:lvl3pPr marL="12144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3pPr>
      <a:lvl4pPr marL="15319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4pPr>
      <a:lvl5pPr marL="18367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5pPr>
      <a:lvl6pPr marL="22939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6pPr>
      <a:lvl7pPr marL="27511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7pPr>
      <a:lvl8pPr marL="32083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8pPr>
      <a:lvl9pPr marL="36655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841500"/>
            <a:ext cx="736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003300" y="1422400"/>
            <a:ext cx="7146925" cy="0"/>
          </a:xfrm>
          <a:prstGeom prst="line">
            <a:avLst/>
          </a:prstGeom>
          <a:noFill/>
          <a:ln w="9525">
            <a:solidFill>
              <a:srgbClr val="A5A59E"/>
            </a:solidFill>
            <a:round/>
            <a:headEnd/>
            <a:tailEnd/>
          </a:ln>
          <a:effectLst>
            <a:outerShdw blurRad="12700" dist="12699" dir="54000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marL="5588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Palatino" pitchFamily="1" charset="0"/>
        </a:defRPr>
      </a:lvl1pPr>
      <a:lvl2pPr marL="863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2pPr>
      <a:lvl3pPr marL="11811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3pPr>
      <a:lvl4pPr marL="1498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4pPr>
      <a:lvl5pPr marL="18034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5pPr>
      <a:lvl6pPr marL="22606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6pPr>
      <a:lvl7pPr marL="27178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7pPr>
      <a:lvl8pPr marL="31750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8pPr>
      <a:lvl9pPr marL="36322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841500"/>
            <a:ext cx="3543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marL="5588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Palatino" pitchFamily="1" charset="0"/>
        </a:defRPr>
      </a:lvl1pPr>
      <a:lvl2pPr marL="863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2pPr>
      <a:lvl3pPr marL="11811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3pPr>
      <a:lvl4pPr marL="1498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4pPr>
      <a:lvl5pPr marL="18034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5pPr>
      <a:lvl6pPr marL="22606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6pPr>
      <a:lvl7pPr marL="27178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7pPr>
      <a:lvl8pPr marL="31750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8pPr>
      <a:lvl9pPr marL="36322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5486400"/>
            <a:ext cx="4470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8300" y="5486400"/>
            <a:ext cx="35433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cs typeface="+mn-cs"/>
          <a:sym typeface="Palatino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67300" y="495300"/>
            <a:ext cx="4000500" cy="11557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7300" y="5245100"/>
            <a:ext cx="40005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j-lt"/>
          <a:ea typeface="+mj-ea"/>
          <a:cs typeface="+mj-cs"/>
          <a:sym typeface="Copperplate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cs typeface="+mn-cs"/>
          <a:sym typeface="Palatino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5486400"/>
            <a:ext cx="4470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8300" y="5486400"/>
            <a:ext cx="35433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cs typeface="+mn-cs"/>
          <a:sym typeface="Palatino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cs typeface="+mn-cs"/>
          <a:sym typeface="Palatino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cs typeface="+mn-cs"/>
          <a:sym typeface="Palatino" pitchFamily="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rgbClr val="4D4D4D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841500"/>
            <a:ext cx="279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003300" y="1422400"/>
            <a:ext cx="7146925" cy="0"/>
          </a:xfrm>
          <a:prstGeom prst="line">
            <a:avLst/>
          </a:prstGeom>
          <a:noFill/>
          <a:ln w="9525">
            <a:solidFill>
              <a:srgbClr val="A5A59E"/>
            </a:solidFill>
            <a:round/>
            <a:headEnd/>
            <a:tailEnd/>
          </a:ln>
          <a:effectLst>
            <a:outerShdw blurRad="12700" dist="12699" dir="54000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marL="5588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Palatino" pitchFamily="1" charset="0"/>
        </a:defRPr>
      </a:lvl1pPr>
      <a:lvl2pPr marL="863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2pPr>
      <a:lvl3pPr marL="11811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3pPr>
      <a:lvl4pPr marL="1498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4pPr>
      <a:lvl5pPr marL="18034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5pPr>
      <a:lvl6pPr marL="22606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6pPr>
      <a:lvl7pPr marL="27178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7pPr>
      <a:lvl8pPr marL="31750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8pPr>
      <a:lvl9pPr marL="36322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762000" y="1676400"/>
            <a:ext cx="7696200" cy="1676400"/>
            <a:chOff x="0" y="0"/>
            <a:chExt cx="4848" cy="1056"/>
          </a:xfrm>
        </p:grpSpPr>
        <p:sp>
          <p:nvSpPr>
            <p:cNvPr id="18445" name="AutoShape 2"/>
            <p:cNvSpPr>
              <a:spLocks/>
            </p:cNvSpPr>
            <p:nvPr/>
          </p:nvSpPr>
          <p:spPr bwMode="auto">
            <a:xfrm>
              <a:off x="0" y="0"/>
              <a:ext cx="4848" cy="105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>
              <a:outerShdw dist="50799" dir="14606097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9pPr>
            </a:lstStyle>
            <a:p>
              <a:pPr eaLnBrk="1" hangingPunct="1">
                <a:defRPr/>
              </a:pPr>
              <a:endParaRPr lang="hu-HU" altLang="hu-HU" dirty="0" smtClean="0"/>
            </a:p>
          </p:txBody>
        </p:sp>
        <p:sp>
          <p:nvSpPr>
            <p:cNvPr id="15374" name="Line 3"/>
            <p:cNvSpPr>
              <a:spLocks noChangeShapeType="1"/>
            </p:cNvSpPr>
            <p:nvPr/>
          </p:nvSpPr>
          <p:spPr bwMode="auto">
            <a:xfrm>
              <a:off x="138" y="1056"/>
              <a:ext cx="4563" cy="0"/>
            </a:xfrm>
            <a:prstGeom prst="line">
              <a:avLst/>
            </a:prstGeom>
            <a:noFill/>
            <a:ln w="25400">
              <a:solidFill>
                <a:srgbClr val="EEEEEE"/>
              </a:solidFill>
              <a:round/>
              <a:headEnd/>
              <a:tailEnd/>
            </a:ln>
            <a:effectLst>
              <a:outerShdw dist="25400" algn="ctr" rotWithShape="0">
                <a:srgbClr val="80808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685800" y="3505200"/>
            <a:ext cx="7772400" cy="304800"/>
            <a:chOff x="0" y="0"/>
            <a:chExt cx="4896" cy="192"/>
          </a:xfrm>
        </p:grpSpPr>
        <p:sp>
          <p:nvSpPr>
            <p:cNvPr id="18441" name="AutoShape 5"/>
            <p:cNvSpPr>
              <a:spLocks/>
            </p:cNvSpPr>
            <p:nvPr/>
          </p:nvSpPr>
          <p:spPr bwMode="auto">
            <a:xfrm>
              <a:off x="0" y="0"/>
              <a:ext cx="4896" cy="19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7200"/>
                </a:gs>
                <a:gs pos="100000">
                  <a:srgbClr val="C45505"/>
                </a:gs>
              </a:gsLst>
              <a:lin ang="5400000" scaled="1"/>
            </a:gradFill>
            <a:ln>
              <a:noFill/>
            </a:ln>
            <a:effectLst>
              <a:outerShdw dist="101599" dir="54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9pPr>
            </a:lstStyle>
            <a:p>
              <a:pPr eaLnBrk="1" hangingPunct="1">
                <a:defRPr/>
              </a:pPr>
              <a:endParaRPr lang="hu-HU" altLang="hu-HU" dirty="0" smtClean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 rot="10800000" flipH="1">
              <a:off x="90" y="12"/>
              <a:ext cx="4722" cy="29"/>
              <a:chOff x="0" y="0"/>
              <a:chExt cx="4722" cy="29"/>
            </a:xfrm>
          </p:grpSpPr>
          <p:sp>
            <p:nvSpPr>
              <p:cNvPr id="18443" name="AutoShape 7"/>
              <p:cNvSpPr>
                <a:spLocks/>
              </p:cNvSpPr>
              <p:nvPr/>
            </p:nvSpPr>
            <p:spPr bwMode="auto">
              <a:xfrm>
                <a:off x="0" y="0"/>
                <a:ext cx="4722" cy="2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72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dirty="0" smtClean="0"/>
              </a:p>
            </p:txBody>
          </p:sp>
          <p:sp>
            <p:nvSpPr>
              <p:cNvPr id="18444" name="Rectangle 8"/>
              <p:cNvSpPr>
                <a:spLocks/>
              </p:cNvSpPr>
              <p:nvPr/>
            </p:nvSpPr>
            <p:spPr bwMode="auto">
              <a:xfrm rot="10800000" flipH="1">
                <a:off x="2" y="4"/>
                <a:ext cx="471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dirty="0" smtClean="0"/>
              </a:p>
            </p:txBody>
          </p:sp>
        </p:grpSp>
      </p:grpSp>
      <p:sp>
        <p:nvSpPr>
          <p:cNvPr id="1536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200150"/>
            <a:ext cx="7391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Arial" charset="0"/>
              </a:rPr>
              <a:t>Click to edit Master title style</a:t>
            </a: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Time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Time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Time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Time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Times" pitchFamily="1" charset="0"/>
              </a:rPr>
              <a:t>Fifth level</a:t>
            </a:r>
          </a:p>
        </p:txBody>
      </p:sp>
      <p:sp>
        <p:nvSpPr>
          <p:cNvPr id="21515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Times" pitchFamily="1" charset="0"/>
                <a:sym typeface="Times" pitchFamily="1" charset="0"/>
              </a:defRPr>
            </a:lvl1pPr>
          </a:lstStyle>
          <a:p>
            <a:pPr>
              <a:defRPr/>
            </a:pPr>
            <a:fld id="{86314869-386F-4513-868F-D8B3E8A0082C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  <p:sp>
        <p:nvSpPr>
          <p:cNvPr id="15367" name="AutoShape 12"/>
          <p:cNvSpPr>
            <a:spLocks/>
          </p:cNvSpPr>
          <p:nvPr/>
        </p:nvSpPr>
        <p:spPr bwMode="auto">
          <a:xfrm>
            <a:off x="0" y="76200"/>
            <a:ext cx="609600" cy="6629400"/>
          </a:xfrm>
          <a:custGeom>
            <a:avLst/>
            <a:gdLst>
              <a:gd name="T0" fmla="*/ 8602133 w 21600"/>
              <a:gd name="T1" fmla="*/ 0 h 21600"/>
              <a:gd name="T2" fmla="*/ 17204267 w 21600"/>
              <a:gd name="T3" fmla="*/ 1017336675 h 21600"/>
              <a:gd name="T4" fmla="*/ 8602133 w 21600"/>
              <a:gd name="T5" fmla="*/ 2034673350 h 21600"/>
              <a:gd name="T6" fmla="*/ 0 w 21600"/>
              <a:gd name="T7" fmla="*/ 2034673350 h 21600"/>
              <a:gd name="T8" fmla="*/ 0 w 21600"/>
              <a:gd name="T9" fmla="*/ 0 h 21600"/>
              <a:gd name="T10" fmla="*/ 8602133 w 21600"/>
              <a:gd name="T11" fmla="*/ 0 h 21600"/>
              <a:gd name="T12" fmla="*/ 860213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chemeClr val="accent1">
              <a:alpha val="49803"/>
            </a:schemeClr>
          </a:solidFill>
          <a:ln>
            <a:noFill/>
          </a:ln>
          <a:effectLst>
            <a:outerShdw dist="25399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15368" name="AutoShape 13"/>
          <p:cNvSpPr>
            <a:spLocks/>
          </p:cNvSpPr>
          <p:nvPr/>
        </p:nvSpPr>
        <p:spPr bwMode="auto">
          <a:xfrm flipH="1">
            <a:off x="8534400" y="76200"/>
            <a:ext cx="609600" cy="6629400"/>
          </a:xfrm>
          <a:custGeom>
            <a:avLst/>
            <a:gdLst>
              <a:gd name="T0" fmla="*/ 8602133 w 21600"/>
              <a:gd name="T1" fmla="*/ 0 h 21600"/>
              <a:gd name="T2" fmla="*/ 17204267 w 21600"/>
              <a:gd name="T3" fmla="*/ 1017336675 h 21600"/>
              <a:gd name="T4" fmla="*/ 8602133 w 21600"/>
              <a:gd name="T5" fmla="*/ 2034673350 h 21600"/>
              <a:gd name="T6" fmla="*/ 0 w 21600"/>
              <a:gd name="T7" fmla="*/ 2034673350 h 21600"/>
              <a:gd name="T8" fmla="*/ 0 w 21600"/>
              <a:gd name="T9" fmla="*/ 0 h 21600"/>
              <a:gd name="T10" fmla="*/ 8602133 w 21600"/>
              <a:gd name="T11" fmla="*/ 0 h 21600"/>
              <a:gd name="T12" fmla="*/ 860213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chemeClr val="accent1">
              <a:alpha val="49803"/>
            </a:schemeClr>
          </a:solidFill>
          <a:ln>
            <a:noFill/>
          </a:ln>
          <a:effectLst>
            <a:outerShdw dist="25399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ransition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+mj-lt"/>
          <a:ea typeface="+mj-ea"/>
          <a:cs typeface="+mj-cs"/>
          <a:sym typeface="Arial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9pPr>
    </p:titleStyle>
    <p:bodyStyle>
      <a:lvl1pPr marL="39688" algn="ctr" rtl="0" eaLnBrk="0" fontAlgn="base" hangingPunct="0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Times" pitchFamily="1" charset="0"/>
        </a:defRPr>
      </a:lvl1pPr>
      <a:lvl2pPr marL="446088" algn="ctr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Times" pitchFamily="1" charset="0"/>
        </a:defRPr>
      </a:lvl2pPr>
      <a:lvl3pPr marL="903288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Times" pitchFamily="1" charset="0"/>
        </a:defRPr>
      </a:lvl3pPr>
      <a:lvl4pPr marL="1360488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4pPr>
      <a:lvl5pPr marL="1817688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00100"/>
            <a:ext cx="7366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8229600" y="241300"/>
            <a:ext cx="0" cy="279400"/>
          </a:xfrm>
          <a:prstGeom prst="line">
            <a:avLst/>
          </a:prstGeom>
          <a:noFill/>
          <a:ln w="25400">
            <a:solidFill>
              <a:schemeClr val="tx1">
                <a:alpha val="45000"/>
              </a:schemeClr>
            </a:solidFill>
            <a:round/>
            <a:headEnd/>
            <a:tailEnd/>
          </a:ln>
          <a:effectLst>
            <a:outerShdw blurRad="25400" dist="253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2531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84201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2532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77216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22533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600" y="228600"/>
            <a:ext cx="292100" cy="29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6350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98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2573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5748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8796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23368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27940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2512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37084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435100"/>
            <a:ext cx="7366000" cy="20066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7620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Copperplate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Copperplate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Copperplate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Copperplate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1"/>
          <p:cNvSpPr>
            <a:spLocks noChangeShapeType="1"/>
          </p:cNvSpPr>
          <p:nvPr/>
        </p:nvSpPr>
        <p:spPr bwMode="auto">
          <a:xfrm>
            <a:off x="8229600" y="241300"/>
            <a:ext cx="0" cy="279400"/>
          </a:xfrm>
          <a:prstGeom prst="line">
            <a:avLst/>
          </a:prstGeom>
          <a:noFill/>
          <a:ln w="25400">
            <a:solidFill>
              <a:schemeClr val="tx1">
                <a:alpha val="45000"/>
              </a:schemeClr>
            </a:solidFill>
            <a:round/>
            <a:headEnd/>
            <a:tailEnd/>
          </a:ln>
          <a:effectLst>
            <a:outerShdw blurRad="25400" dist="253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3554" name="AutoShape 2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84201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3555" name="AutoShape 3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77216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23556" name="Picture 4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600" y="228600"/>
            <a:ext cx="292100" cy="29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6350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98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2573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5748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879600" indent="-406400" algn="l" rtl="0" eaLnBrk="0" fontAlgn="base" hangingPunct="0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23368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27940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2512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3708400" indent="-406400" algn="l" rtl="0" fontAlgn="base">
        <a:spcBef>
          <a:spcPts val="20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pitchFamily="1" charset="0"/>
              </a:rPr>
              <a:t>Fifth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8229600" y="241300"/>
            <a:ext cx="0" cy="279400"/>
          </a:xfrm>
          <a:prstGeom prst="line">
            <a:avLst/>
          </a:prstGeom>
          <a:noFill/>
          <a:ln w="25400">
            <a:solidFill>
              <a:schemeClr val="tx1">
                <a:alpha val="45000"/>
              </a:schemeClr>
            </a:solidFill>
            <a:round/>
            <a:headEnd/>
            <a:tailEnd/>
          </a:ln>
          <a:effectLst>
            <a:outerShdw blurRad="25400" dist="253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4579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84201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4580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77216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24581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600" y="228600"/>
            <a:ext cx="292100" cy="29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596900" indent="-406400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01700" indent="-406400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219200" indent="-406400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536700" indent="-406400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841500" indent="-406400" algn="l" rtl="0" eaLnBrk="0" fontAlgn="base" hangingPunct="0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2298700" indent="-406400" algn="l" rtl="0" fontAlgn="base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2755900" indent="-406400" algn="l" rtl="0" fontAlgn="base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213100" indent="-406400" algn="l" rtl="0" fontAlgn="base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3670300" indent="-406400" algn="l" rtl="0" fontAlgn="base">
        <a:spcBef>
          <a:spcPts val="3800"/>
        </a:spcBef>
        <a:spcAft>
          <a:spcPct val="0"/>
        </a:spcAft>
        <a:buSzPct val="171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8229600" y="241300"/>
            <a:ext cx="0" cy="279400"/>
          </a:xfrm>
          <a:prstGeom prst="line">
            <a:avLst/>
          </a:prstGeom>
          <a:noFill/>
          <a:ln w="25400">
            <a:solidFill>
              <a:schemeClr val="tx1">
                <a:alpha val="45000"/>
              </a:schemeClr>
            </a:solidFill>
            <a:round/>
            <a:headEnd/>
            <a:tailEnd/>
          </a:ln>
          <a:effectLst>
            <a:outerShdw blurRad="25400" dist="253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5603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84201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5604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77216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25605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600" y="228600"/>
            <a:ext cx="292100" cy="29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4889500"/>
            <a:ext cx="7366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818181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762000" y="152400"/>
            <a:ext cx="7696200" cy="1066800"/>
            <a:chOff x="0" y="0"/>
            <a:chExt cx="4848" cy="672"/>
          </a:xfrm>
        </p:grpSpPr>
        <p:sp>
          <p:nvSpPr>
            <p:cNvPr id="24589" name="AutoShape 2"/>
            <p:cNvSpPr>
              <a:spLocks/>
            </p:cNvSpPr>
            <p:nvPr/>
          </p:nvSpPr>
          <p:spPr bwMode="auto">
            <a:xfrm>
              <a:off x="0" y="0"/>
              <a:ext cx="4848" cy="67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>
              <a:outerShdw dist="50799" dir="14606097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9pPr>
            </a:lstStyle>
            <a:p>
              <a:pPr eaLnBrk="1" hangingPunct="1">
                <a:defRPr/>
              </a:pPr>
              <a:endParaRPr lang="hu-HU" altLang="hu-HU" dirty="0" smtClean="0"/>
            </a:p>
          </p:txBody>
        </p:sp>
        <p:sp>
          <p:nvSpPr>
            <p:cNvPr id="21518" name="Line 3"/>
            <p:cNvSpPr>
              <a:spLocks noChangeShapeType="1"/>
            </p:cNvSpPr>
            <p:nvPr/>
          </p:nvSpPr>
          <p:spPr bwMode="auto">
            <a:xfrm>
              <a:off x="138" y="672"/>
              <a:ext cx="4563" cy="0"/>
            </a:xfrm>
            <a:prstGeom prst="line">
              <a:avLst/>
            </a:prstGeom>
            <a:noFill/>
            <a:ln w="25400">
              <a:solidFill>
                <a:srgbClr val="EEEEEE"/>
              </a:solidFill>
              <a:round/>
              <a:headEnd/>
              <a:tailEnd/>
            </a:ln>
            <a:effectLst>
              <a:outerShdw dist="25400" algn="ctr" rotWithShape="0">
                <a:srgbClr val="80808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685800" y="1371600"/>
            <a:ext cx="7772400" cy="304800"/>
            <a:chOff x="0" y="0"/>
            <a:chExt cx="4896" cy="192"/>
          </a:xfrm>
        </p:grpSpPr>
        <p:sp>
          <p:nvSpPr>
            <p:cNvPr id="24585" name="AutoShape 5"/>
            <p:cNvSpPr>
              <a:spLocks/>
            </p:cNvSpPr>
            <p:nvPr/>
          </p:nvSpPr>
          <p:spPr bwMode="auto">
            <a:xfrm>
              <a:off x="0" y="0"/>
              <a:ext cx="4896" cy="19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7200"/>
                </a:gs>
                <a:gs pos="100000">
                  <a:srgbClr val="C45505"/>
                </a:gs>
              </a:gsLst>
              <a:lin ang="5400000" scaled="1"/>
            </a:gradFill>
            <a:ln>
              <a:noFill/>
            </a:ln>
            <a:effectLst>
              <a:outerShdw dist="101599" dir="54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itchFamily="1" charset="0"/>
                  <a:ea typeface="ヒラギノ角ゴ Pro W3" pitchFamily="1" charset="-128"/>
                  <a:sym typeface="Helvetica" pitchFamily="1" charset="0"/>
                </a:defRPr>
              </a:lvl9pPr>
            </a:lstStyle>
            <a:p>
              <a:pPr eaLnBrk="1" hangingPunct="1">
                <a:defRPr/>
              </a:pPr>
              <a:endParaRPr lang="hu-HU" altLang="hu-HU" dirty="0" smtClean="0"/>
            </a:p>
          </p:txBody>
        </p:sp>
        <p:grpSp>
          <p:nvGrpSpPr>
            <p:cNvPr id="21514" name="Group 6"/>
            <p:cNvGrpSpPr>
              <a:grpSpLocks/>
            </p:cNvGrpSpPr>
            <p:nvPr/>
          </p:nvGrpSpPr>
          <p:grpSpPr bwMode="auto">
            <a:xfrm rot="10800000" flipH="1">
              <a:off x="90" y="12"/>
              <a:ext cx="4722" cy="29"/>
              <a:chOff x="0" y="0"/>
              <a:chExt cx="4722" cy="29"/>
            </a:xfrm>
          </p:grpSpPr>
          <p:sp>
            <p:nvSpPr>
              <p:cNvPr id="24587" name="AutoShape 7"/>
              <p:cNvSpPr>
                <a:spLocks/>
              </p:cNvSpPr>
              <p:nvPr/>
            </p:nvSpPr>
            <p:spPr bwMode="auto">
              <a:xfrm>
                <a:off x="0" y="0"/>
                <a:ext cx="4722" cy="2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72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dirty="0" smtClean="0"/>
              </a:p>
            </p:txBody>
          </p:sp>
          <p:sp>
            <p:nvSpPr>
              <p:cNvPr id="24588" name="Rectangle 8"/>
              <p:cNvSpPr>
                <a:spLocks/>
              </p:cNvSpPr>
              <p:nvPr/>
            </p:nvSpPr>
            <p:spPr bwMode="auto">
              <a:xfrm rot="10800000" flipH="1">
                <a:off x="2" y="2"/>
                <a:ext cx="4713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9pPr>
              </a:lstStyle>
              <a:p>
                <a:pPr eaLnBrk="1" hangingPunct="1">
                  <a:defRPr/>
                </a:pPr>
                <a:endParaRPr lang="hu-HU" altLang="hu-HU" dirty="0" smtClean="0"/>
              </a:p>
            </p:txBody>
          </p:sp>
        </p:grpSp>
      </p:grpSp>
      <p:sp>
        <p:nvSpPr>
          <p:cNvPr id="2150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46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Arial" charset="0"/>
              </a:rPr>
              <a:t>Click to edit Master title style</a:t>
            </a:r>
          </a:p>
        </p:txBody>
      </p:sp>
      <p:sp>
        <p:nvSpPr>
          <p:cNvPr id="2150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Time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Time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Time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Time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Times" pitchFamily="1" charset="0"/>
              </a:rPr>
              <a:t>Fifth level</a:t>
            </a:r>
          </a:p>
        </p:txBody>
      </p:sp>
      <p:sp>
        <p:nvSpPr>
          <p:cNvPr id="276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400800"/>
            <a:ext cx="292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Times" pitchFamily="1" charset="0"/>
                <a:sym typeface="Times" pitchFamily="1" charset="0"/>
              </a:defRPr>
            </a:lvl1pPr>
          </a:lstStyle>
          <a:p>
            <a:pPr>
              <a:defRPr/>
            </a:pPr>
            <a:fld id="{1BFA75B2-4C9A-4DDF-A198-B9E03C4E0296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  <p:sp>
        <p:nvSpPr>
          <p:cNvPr id="21511" name="AutoShape 12"/>
          <p:cNvSpPr>
            <a:spLocks/>
          </p:cNvSpPr>
          <p:nvPr/>
        </p:nvSpPr>
        <p:spPr bwMode="auto">
          <a:xfrm>
            <a:off x="0" y="76200"/>
            <a:ext cx="609600" cy="6629400"/>
          </a:xfrm>
          <a:custGeom>
            <a:avLst/>
            <a:gdLst>
              <a:gd name="T0" fmla="*/ 8602133 w 21600"/>
              <a:gd name="T1" fmla="*/ 0 h 21600"/>
              <a:gd name="T2" fmla="*/ 17204267 w 21600"/>
              <a:gd name="T3" fmla="*/ 1017336675 h 21600"/>
              <a:gd name="T4" fmla="*/ 8602133 w 21600"/>
              <a:gd name="T5" fmla="*/ 2034673350 h 21600"/>
              <a:gd name="T6" fmla="*/ 0 w 21600"/>
              <a:gd name="T7" fmla="*/ 2034673350 h 21600"/>
              <a:gd name="T8" fmla="*/ 0 w 21600"/>
              <a:gd name="T9" fmla="*/ 0 h 21600"/>
              <a:gd name="T10" fmla="*/ 8602133 w 21600"/>
              <a:gd name="T11" fmla="*/ 0 h 21600"/>
              <a:gd name="T12" fmla="*/ 860213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chemeClr val="accent1">
              <a:alpha val="49803"/>
            </a:schemeClr>
          </a:solidFill>
          <a:ln>
            <a:noFill/>
          </a:ln>
          <a:effectLst>
            <a:outerShdw dist="25399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21512" name="AutoShape 13"/>
          <p:cNvSpPr>
            <a:spLocks/>
          </p:cNvSpPr>
          <p:nvPr/>
        </p:nvSpPr>
        <p:spPr bwMode="auto">
          <a:xfrm flipH="1">
            <a:off x="8534400" y="76200"/>
            <a:ext cx="609600" cy="6629400"/>
          </a:xfrm>
          <a:custGeom>
            <a:avLst/>
            <a:gdLst>
              <a:gd name="T0" fmla="*/ 8602133 w 21600"/>
              <a:gd name="T1" fmla="*/ 0 h 21600"/>
              <a:gd name="T2" fmla="*/ 17204267 w 21600"/>
              <a:gd name="T3" fmla="*/ 1017336675 h 21600"/>
              <a:gd name="T4" fmla="*/ 8602133 w 21600"/>
              <a:gd name="T5" fmla="*/ 2034673350 h 21600"/>
              <a:gd name="T6" fmla="*/ 0 w 21600"/>
              <a:gd name="T7" fmla="*/ 2034673350 h 21600"/>
              <a:gd name="T8" fmla="*/ 0 w 21600"/>
              <a:gd name="T9" fmla="*/ 0 h 21600"/>
              <a:gd name="T10" fmla="*/ 8602133 w 21600"/>
              <a:gd name="T11" fmla="*/ 0 h 21600"/>
              <a:gd name="T12" fmla="*/ 860213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chemeClr val="accent1">
              <a:alpha val="49803"/>
            </a:schemeClr>
          </a:solidFill>
          <a:ln>
            <a:noFill/>
          </a:ln>
          <a:effectLst>
            <a:outerShdw dist="25399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ransition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+mj-lt"/>
          <a:ea typeface="+mj-ea"/>
          <a:cs typeface="+mj-cs"/>
          <a:sym typeface="Arial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7200"/>
          </a:solidFill>
          <a:latin typeface="Arial" charset="0"/>
          <a:ea typeface="ヒラギノ角ゴ Pro W3" pitchFamily="1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" pitchFamily="1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FF7200"/>
        </a:buClr>
        <a:buSzPct val="100000"/>
        <a:buFont typeface="Wingdings" pitchFamily="1" charset="2"/>
        <a:buChar char="§"/>
        <a:defRPr sz="2800">
          <a:solidFill>
            <a:schemeClr val="tx1"/>
          </a:solidFill>
          <a:latin typeface="+mn-lt"/>
          <a:ea typeface="+mn-ea"/>
          <a:sym typeface="Times" pitchFamily="1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Times" pitchFamily="1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F7200"/>
        </a:buClr>
        <a:buSzPct val="100000"/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  <a:sym typeface="Time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00100"/>
            <a:ext cx="7366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866900"/>
            <a:ext cx="3548063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pitchFamily="1" charset="0"/>
              </a:rPr>
              <a:t>Fifth level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8229600" y="241300"/>
            <a:ext cx="0" cy="279400"/>
          </a:xfrm>
          <a:prstGeom prst="line">
            <a:avLst/>
          </a:prstGeom>
          <a:noFill/>
          <a:ln w="25400">
            <a:solidFill>
              <a:schemeClr val="tx1">
                <a:alpha val="45000"/>
              </a:schemeClr>
            </a:solidFill>
            <a:round/>
            <a:headEnd/>
            <a:tailEnd/>
          </a:ln>
          <a:effectLst>
            <a:outerShdw blurRad="25400" dist="253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8676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84201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8677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77216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28678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600" y="228600"/>
            <a:ext cx="292100" cy="29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5381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842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1604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477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7827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22399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26971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1543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36115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00100"/>
            <a:ext cx="7366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866900"/>
            <a:ext cx="7366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pitchFamily="1" charset="0"/>
              </a:rPr>
              <a:t>Fifth level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8229600" y="241300"/>
            <a:ext cx="0" cy="279400"/>
          </a:xfrm>
          <a:prstGeom prst="line">
            <a:avLst/>
          </a:prstGeom>
          <a:noFill/>
          <a:ln w="25400">
            <a:solidFill>
              <a:schemeClr val="tx1">
                <a:alpha val="45000"/>
              </a:schemeClr>
            </a:solidFill>
            <a:round/>
            <a:headEnd/>
            <a:tailEnd/>
          </a:ln>
          <a:effectLst>
            <a:outerShdw blurRad="25400" dist="253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9700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84201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9701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77216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29702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600" y="228600"/>
            <a:ext cx="292100" cy="29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5381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842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1604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477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7827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22399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26971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1543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36115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0100"/>
            <a:ext cx="41275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6900"/>
            <a:ext cx="41275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5381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842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1604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477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7827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22399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26971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1543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36115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174625" indent="-174625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74625" indent="-174625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74625" indent="-174625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74625" indent="-174625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74625" indent="-174625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631825" indent="-174625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1089025" indent="-174625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1546225" indent="-174625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2003425" indent="-174625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00100"/>
            <a:ext cx="7366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866900"/>
            <a:ext cx="2794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pitchFamily="1" charset="0"/>
              </a:rPr>
              <a:t>Fifth level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8229600" y="241300"/>
            <a:ext cx="0" cy="279400"/>
          </a:xfrm>
          <a:prstGeom prst="line">
            <a:avLst/>
          </a:prstGeom>
          <a:noFill/>
          <a:ln w="25400">
            <a:solidFill>
              <a:schemeClr val="tx1">
                <a:alpha val="45000"/>
              </a:schemeClr>
            </a:solidFill>
            <a:round/>
            <a:headEnd/>
            <a:tailEnd/>
          </a:ln>
          <a:effectLst>
            <a:outerShdw blurRad="25400" dist="253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2772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84201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2773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7721600" y="241300"/>
            <a:ext cx="279400" cy="279400"/>
          </a:xfrm>
          <a:prstGeom prst="rightArrow">
            <a:avLst>
              <a:gd name="adj1" fmla="val 40741"/>
              <a:gd name="adj2" fmla="val 72731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3277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600" y="228600"/>
            <a:ext cx="292100" cy="29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A6AAAB"/>
          </a:solidFill>
          <a:latin typeface="Gill Sans" pitchFamily="1" charset="0"/>
          <a:ea typeface="ヒラギノ角ゴ Pro W3" pitchFamily="1" charset="-128"/>
          <a:sym typeface="Gill Sans" pitchFamily="1" charset="0"/>
        </a:defRPr>
      </a:lvl9pPr>
    </p:titleStyle>
    <p:bodyStyle>
      <a:lvl1pPr marL="5381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842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2pPr>
      <a:lvl3pPr marL="11604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3pPr>
      <a:lvl4pPr marL="14779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4pPr>
      <a:lvl5pPr marL="1782763" indent="-347663" algn="l" rtl="0" eaLnBrk="0" fontAlgn="base" hangingPunct="0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5pPr>
      <a:lvl6pPr marL="22399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26971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1543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3611563" indent="-347663" algn="l" rtl="0" fontAlgn="base">
        <a:spcBef>
          <a:spcPts val="2700"/>
        </a:spcBef>
        <a:spcAft>
          <a:spcPct val="0"/>
        </a:spcAft>
        <a:buSzPct val="171000"/>
        <a:buFont typeface="Lucida Grande" pitchFamily="1" charset="0"/>
        <a:buChar char="•"/>
        <a:defRPr sz="20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Copperplate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Copperplate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Copperplate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Copperplate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009892A-0574-4753-B3B5-882803074C2D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5100B4B-F5D2-44DD-9A19-A980681504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990600"/>
            <a:ext cx="4127500" cy="23241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56100" y="3378200"/>
            <a:ext cx="4127500" cy="23241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Copperplate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Copperplate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Copperplate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Copperplate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4660900"/>
            <a:ext cx="7366000" cy="14859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917700"/>
            <a:ext cx="7366000" cy="30099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DFDFDF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003300" y="1422400"/>
            <a:ext cx="7146925" cy="0"/>
          </a:xfrm>
          <a:prstGeom prst="line">
            <a:avLst/>
          </a:prstGeom>
          <a:noFill/>
          <a:ln w="9525">
            <a:solidFill>
              <a:srgbClr val="A5A59E"/>
            </a:solidFill>
            <a:round/>
            <a:headEnd/>
            <a:tailEnd/>
          </a:ln>
          <a:effectLst>
            <a:outerShdw blurRad="12700" dist="12699" dir="54000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marL="6302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1" charset="0"/>
        </a:defRPr>
      </a:lvl1pPr>
      <a:lvl2pPr marL="9350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2pPr>
      <a:lvl3pPr marL="12525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3pPr>
      <a:lvl4pPr marL="15700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4pPr>
      <a:lvl5pPr marL="18748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5pPr>
      <a:lvl6pPr marL="23320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6pPr>
      <a:lvl7pPr marL="27892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7pPr>
      <a:lvl8pPr marL="32464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8pPr>
      <a:lvl9pPr marL="37036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marL="6302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1" charset="0"/>
        </a:defRPr>
      </a:lvl1pPr>
      <a:lvl2pPr marL="9350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2pPr>
      <a:lvl3pPr marL="12525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3pPr>
      <a:lvl4pPr marL="15700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4pPr>
      <a:lvl5pPr marL="1874838" indent="-401638" algn="l" rtl="0" eaLnBrk="0" fontAlgn="base" hangingPunct="0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5pPr>
      <a:lvl6pPr marL="23320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6pPr>
      <a:lvl7pPr marL="27892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7pPr>
      <a:lvl8pPr marL="32464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8pPr>
      <a:lvl9pPr marL="3703638" indent="-401638" algn="l" rtl="0" fontAlgn="base">
        <a:spcBef>
          <a:spcPts val="1300"/>
        </a:spcBef>
        <a:spcAft>
          <a:spcPct val="0"/>
        </a:spcAft>
        <a:buSzPct val="100000"/>
        <a:buFont typeface="Lucida Grande" pitchFamily="1" charset="0"/>
        <a:buChar char="•"/>
        <a:defRPr sz="2800">
          <a:solidFill>
            <a:schemeClr val="tx1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6000">
              <a:srgbClr val="21D6E0"/>
            </a:gs>
            <a:gs pos="85500">
              <a:srgbClr val="0072D3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Copperplate" pitchFamily="1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841500"/>
            <a:ext cx="3543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Palatino" pitchFamily="1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Palatino" pitchFamily="1" charset="0"/>
              </a:rPr>
              <a:t>Second level</a:t>
            </a:r>
          </a:p>
          <a:p>
            <a:pPr lvl="2"/>
            <a:r>
              <a:rPr lang="en-US" altLang="hu-HU" smtClean="0">
                <a:sym typeface="Palatino" pitchFamily="1" charset="0"/>
              </a:rPr>
              <a:t>Third level</a:t>
            </a:r>
          </a:p>
          <a:p>
            <a:pPr lvl="3"/>
            <a:r>
              <a:rPr lang="en-US" altLang="hu-HU" smtClean="0">
                <a:sym typeface="Palatino" pitchFamily="1" charset="0"/>
              </a:rPr>
              <a:t>Fourth level</a:t>
            </a:r>
          </a:p>
          <a:p>
            <a:pPr lvl="4"/>
            <a:r>
              <a:rPr lang="en-US" altLang="hu-HU" smtClean="0">
                <a:sym typeface="Palatino" pitchFamily="1" charset="0"/>
              </a:rPr>
              <a:t>Fifth level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003300" y="1422400"/>
            <a:ext cx="7146925" cy="0"/>
          </a:xfrm>
          <a:prstGeom prst="line">
            <a:avLst/>
          </a:prstGeom>
          <a:noFill/>
          <a:ln w="9525">
            <a:solidFill>
              <a:srgbClr val="A5A59E"/>
            </a:solidFill>
            <a:round/>
            <a:headEnd/>
            <a:tailEnd/>
          </a:ln>
          <a:effectLst>
            <a:outerShdw blurRad="12700" dist="12699" dir="54000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opperplate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pperplate" pitchFamily="1" charset="0"/>
          <a:ea typeface="ヒラギノ角ゴ Pro W3" pitchFamily="1" charset="-128"/>
          <a:sym typeface="Copperplate" pitchFamily="1" charset="0"/>
        </a:defRPr>
      </a:lvl9pPr>
    </p:titleStyle>
    <p:bodyStyle>
      <a:lvl1pPr marL="5588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Palatino" pitchFamily="1" charset="0"/>
        </a:defRPr>
      </a:lvl1pPr>
      <a:lvl2pPr marL="863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2pPr>
      <a:lvl3pPr marL="11811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3pPr>
      <a:lvl4pPr marL="14986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4pPr>
      <a:lvl5pPr marL="1803400" indent="-368300" algn="l" rtl="0" eaLnBrk="0" fontAlgn="base" hangingPunct="0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5pPr>
      <a:lvl6pPr marL="22606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6pPr>
      <a:lvl7pPr marL="27178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7pPr>
      <a:lvl8pPr marL="31750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8pPr>
      <a:lvl9pPr marL="3632200" indent="-368300" algn="l" rtl="0" fontAlgn="base">
        <a:spcBef>
          <a:spcPts val="2100"/>
        </a:spcBef>
        <a:spcAft>
          <a:spcPct val="0"/>
        </a:spcAft>
        <a:buSzPct val="100000"/>
        <a:buFont typeface="Lucida Grande" pitchFamily="1" charset="0"/>
        <a:buChar char="•"/>
        <a:defRPr sz="2400">
          <a:solidFill>
            <a:schemeClr val="tx1"/>
          </a:solidFill>
          <a:latin typeface="+mn-lt"/>
          <a:ea typeface="+mn-ea"/>
          <a:sym typeface="Palatino" pitchFamily="1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notesSlide" Target="../notesSlides/notesSlide20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slideLayout" Target="../slideLayouts/slideLayout32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microsoft.com/office/2007/relationships/media" Target="../media/media6.WAV"/><Relationship Id="rId5" Type="http://schemas.openxmlformats.org/officeDocument/2006/relationships/audio" Target="NULL" TargetMode="Externa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1.xml"/><Relationship Id="rId1" Type="http://schemas.openxmlformats.org/officeDocument/2006/relationships/video" Target="file:///C:\szubjekt&#237;v%20akusztika\fulmukodes.wmv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0"/>
            <a:ext cx="7366000" cy="105273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hu-HU" altLang="hu-HU" sz="3200" b="1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Szubjektív akusztika bevezető</a:t>
            </a:r>
            <a: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endParaRPr lang="hu-HU" altLang="hu-HU" sz="2400" dirty="0" smtClean="0">
              <a:solidFill>
                <a:srgbClr val="0070C0"/>
              </a:solidFill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330200" y="836712"/>
            <a:ext cx="8483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endParaRPr lang="hu-HU" altLang="hu-HU" sz="1400" b="1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  <a:sym typeface="Times" pitchFamily="1" charset="0"/>
            </a:endParaRPr>
          </a:p>
          <a:p>
            <a:pPr eaLnBrk="1" hangingPunct="1"/>
            <a:endParaRPr lang="hu-HU" altLang="hu-HU" b="1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  <a:sym typeface="Times" pitchFamily="1" charset="0"/>
            </a:endParaRPr>
          </a:p>
          <a:p>
            <a:pPr eaLnBrk="1" hangingPunct="1"/>
            <a:r>
              <a:rPr lang="hu-HU" alt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" pitchFamily="1" charset="0"/>
              </a:rPr>
              <a:t>Akusztika</a:t>
            </a:r>
            <a: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" pitchFamily="1" charset="0"/>
              </a:rPr>
              <a:t> (ακουστική </a:t>
            </a:r>
            <a: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gr.: hallható dolgok tudománya)</a:t>
            </a:r>
          </a:p>
          <a:p>
            <a:pPr eaLnBrk="1" hangingPunct="1"/>
            <a:endParaRPr lang="hu-HU" alt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szubjektív akusztika a hallható hangjelenségekkel, azaz az érzéklet hangokkal és azok emberre gyakorolt hatásával foglalkozó tudományág.</a:t>
            </a:r>
          </a:p>
          <a:p>
            <a:pPr eaLnBrk="1" hangingPunct="1"/>
            <a:endParaRPr lang="hu-HU" alt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akusztikai esemény fizikai rezgések által jön létre és ezt hallószervünkkel érzékelni, elemezni, memorizálni tudjuk. </a:t>
            </a:r>
          </a:p>
          <a:p>
            <a:pPr eaLnBrk="1" hangingPunct="1"/>
            <a: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hallás az emberi érzékelés legkorábban megjelenő és már az embrionális fejlődés korszakában is funkcionáló érzékszervünk. </a:t>
            </a:r>
            <a:b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Fülünk segítségével sötétben vagy nagy távolságban lezajlott eseményeket is érzékelhetünk. A hangok segítségével történik a kommunikáció </a:t>
            </a:r>
            <a:r>
              <a:rPr lang="hu-HU" alt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állatvilágban is rendkívül fontos információforrás-, a hallás nélkül az emberi beszéd sem alakulhatott volna ki. Az információk közlése, átadása  a veszély helyzet és pszichikai állapot jelzése, felismerése nagyon nagy  százalékban hangok által történik. A hangoknak a gondolkodásunkra és viselkedésünkre gyakorolt hatását fokozza az a tény, hogy a fülünket nem tudjuk "becsukni", a környezetünk hangjaitól nem tudjuk magunkat elszigetelni, a hallás tere pedig a minket körülölelő tér egészére kiterjed.</a:t>
            </a:r>
          </a:p>
          <a:p>
            <a:pPr eaLnBrk="1" hangingPunct="1"/>
            <a:endParaRPr lang="hu-HU" altLang="hu-HU" sz="1400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</a:endParaRPr>
          </a:p>
          <a:p>
            <a:pPr eaLnBrk="1" hangingPunct="1"/>
            <a:r>
              <a:rPr lang="hu-HU" altLang="hu-HU" sz="1600" b="1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rPr>
              <a:t>A szubjektív akusztika részterületei:</a:t>
            </a:r>
            <a:endParaRPr lang="hu-HU" altLang="hu-HU" sz="1600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</a:endParaRPr>
          </a:p>
          <a:p>
            <a:pPr eaLnBrk="1" hangingPunct="1"/>
            <a:r>
              <a:rPr lang="hu-HU" altLang="hu-HU" sz="1600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rPr>
              <a:t> Biológiai-, orvosi-, fiziológiai-, pszichoakusztika.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belső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fül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2.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92300"/>
            <a:ext cx="480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800100"/>
            <a:ext cx="8648700" cy="1155700"/>
          </a:xfrm>
        </p:spPr>
        <p:txBody>
          <a:bodyPr>
            <a:normAutofit/>
          </a:bodyPr>
          <a:lstStyle/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Az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emberi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fül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érzékenysége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27238"/>
            <a:ext cx="56642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67300" y="800100"/>
            <a:ext cx="3886200" cy="1282700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Hogyan erősít </a:t>
            </a:r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  <a:t/>
            </a:r>
            <a:b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</a:br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fül?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27100"/>
            <a:ext cx="48037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/>
          </p:cNvSpPr>
          <p:nvPr/>
        </p:nvSpPr>
        <p:spPr bwMode="auto">
          <a:xfrm>
            <a:off x="5029200" y="2184400"/>
            <a:ext cx="39497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>
              <a:defRPr/>
            </a:pPr>
            <a:r>
              <a:rPr lang="hu-HU" alt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 pitchFamily="1" charset="0"/>
              </a:rPr>
              <a:t>A külső hallójárat üregrezonátorként is funkcionál: a beérkező hang intenzitását kb. 10-12 dB-lel növeli, saját frekvenciájának megfelelően a legjelentékenyebben a 3000 Hz körüli tartományban erősít. A középfülben is jelentősen felerősödik a hang, méghozzá a rezgés amplitúdójának növekedése nélkül. Ez egyfelől annak köszönhető, hogy a hallócsontok az egykarú emelő elvének megfelelően helyezkednek el: a kalapács ütőereje a háromszorosára nő, mire a rezgés eléri a kengyelt. Másfelől, jelentős jelerősítő hatása van a dobhártya (kb. 55 cm</a:t>
            </a:r>
            <a:r>
              <a:rPr lang="hu-HU" altLang="hu-HU" sz="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 pitchFamily="1" charset="0"/>
              </a:rPr>
              <a:t>2</a:t>
            </a:r>
            <a:r>
              <a:rPr lang="hu-HU" alt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 pitchFamily="1" charset="0"/>
              </a:rPr>
              <a:t>) és a kengyel talpához illeszkedő, a belső fülbe vezető ovális ablak (kb. 0,03 cm</a:t>
            </a:r>
            <a:r>
              <a:rPr lang="hu-HU" altLang="hu-HU" sz="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Narrow" pitchFamily="1" charset="0"/>
              </a:rPr>
              <a:t>2</a:t>
            </a:r>
            <a:r>
              <a:rPr lang="hu-HU" alt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 pitchFamily="1" charset="0"/>
              </a:rPr>
              <a:t>) közötti méretkülönbségnek. Összességében a hallócsontok rendszere a dobhártyától az ovális ablakig mintegy 22-szeres nyomásfokozódást hoz létre, a rezgés amplitúdójának a csökkenése mellett.</a:t>
            </a:r>
          </a:p>
          <a:p>
            <a:pPr eaLnBrk="1" hangingPunct="1">
              <a:defRPr/>
            </a:pPr>
            <a:endParaRPr lang="hu-HU" altLang="hu-H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 Narrow" pitchFamily="1" charset="0"/>
            </a:endParaRPr>
          </a:p>
          <a:p>
            <a:pPr eaLnBrk="1" hangingPunct="1">
              <a:defRPr/>
            </a:pPr>
            <a:r>
              <a:rPr lang="hu-HU" alt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 pitchFamily="1" charset="0"/>
              </a:rPr>
              <a:t>Ugyanakkor középfül is egyfajta sáváteresztő szűrőként viselkedik, hiszen az intenzitásnövekedés különböző frekvenciákon nem azonos. Az erősítés csak az 1000 Hz körüli tartományban éri el a 33 dB-t, más frekvenciákon kisebb mértékű. Erősítésre azért van szükség, mert a hang csak nagy energiaveszteség árán alakítható folyadékhullámmá (a veszteség mintegy 30 dB lenne).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fül védelmi rendszere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99" y="764704"/>
            <a:ext cx="542766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5536" y="4511204"/>
            <a:ext cx="82809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</a:rPr>
              <a:t>Akusztikus reflex: Körülbelül </a:t>
            </a:r>
            <a:r>
              <a:rPr lang="hu-HU" sz="1400" dirty="0">
                <a:latin typeface="Times New Roman" panose="02020603050405020304" pitchFamily="18" charset="0"/>
              </a:rPr>
              <a:t>10 </a:t>
            </a:r>
            <a:r>
              <a:rPr lang="hu-HU" sz="1400" dirty="0" smtClean="0">
                <a:latin typeface="Times New Roman" panose="02020603050405020304" pitchFamily="18" charset="0"/>
              </a:rPr>
              <a:t>ms idő kell a reflex működéséhez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150 ms a regenerációs idő. Rövid nagyon erős impulzív zaj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esetében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(pl. robbanás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csattanás) nem tud kellően reagálni.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Többszörös hosszú időtartamú impulzusinger esetében,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hangosság is várhatóan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csökken, ezt 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adaptáció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nevezik. A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hallási időállandók miatt az adaptáció ebben az esetben túl kevés. Hosszú idejű behatás esetén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reflexfáradás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lép fel, reflexidő sec. –ban mérhető.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769858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hangosság, phon skála</a:t>
            </a:r>
            <a:endParaRPr lang="hu-HU" altLang="hu-HU" sz="24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45059" name="Rectangle 2"/>
          <p:cNvSpPr>
            <a:spLocks/>
          </p:cNvSpPr>
          <p:nvPr/>
        </p:nvSpPr>
        <p:spPr bwMode="auto">
          <a:xfrm>
            <a:off x="644525" y="1412776"/>
            <a:ext cx="78359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en-US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  <a:t>A hang  </a:t>
            </a:r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  <a:t>fizikai teljesítménye (hangintenzitás) és az általa okozott hangerősségérzet (hangosság) közötti kapcsolat nem lineáris összefüggés. A változó hangerő által keltett hangosságérzet több szempontból is egyedi tulajdonságokat mutatnak. A hangosság érzékelése szubjektív, így az erre vonatkozó megállapításaink is csak szubjektív-akusztikai tesztek segítségével tehetők </a:t>
            </a:r>
            <a:r>
              <a:rPr lang="en-US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  <a:t>meg.</a:t>
            </a:r>
            <a:r>
              <a:rPr lang="en-US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" pitchFamily="1" charset="0"/>
              </a:rPr>
              <a:t> </a:t>
            </a:r>
            <a: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Mivel a hangosságérzet meghatározásában a fül kevésbé pontos, a hangosság mérésére csak a legutóbbi időkben találtak elfogadható megoldást. A kiindulást az ún. </a:t>
            </a:r>
            <a:r>
              <a:rPr lang="hu-HU" alt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phon-skála</a:t>
            </a:r>
            <a: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adta, amelyik a hangosság-érzet frekvenciafüggését hivatott korrigálni. </a:t>
            </a:r>
            <a:b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phon-skála lényege annak megállapítása, hogy tetszőleges frekvenciájú hangot milyen fizikai intenzitás mellett hall az ember ugyanolyan hangosnak, mint a viszonyításul szolgáló 1000 Hz-es hangot, azaz hány dB intenzitás növekedésre vagy csökkenésre van szükség, hogy a tetszőleges </a:t>
            </a:r>
            <a:r>
              <a:rPr lang="hu-HU" alt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frekvenciájú hangot ugyanolyan hangosnak halljuk. </a:t>
            </a:r>
            <a:b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egyenlő hangosság szintek görbéit phon-görbék valójában nemcsak minden dinamikaértékhez, hanem a hallgatás szabadtéri, fejhallgatós stb. különböző módjaihoz is meg kellett állapítani.</a:t>
            </a:r>
          </a:p>
          <a:p>
            <a:pPr algn="ctr" eaLnBrk="1" hangingPunct="1"/>
            <a:r>
              <a:rPr lang="en-US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  <a:t> </a:t>
            </a:r>
            <a:endParaRPr lang="en-US" alt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pitchFamily="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phon-skála 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138113" y="2089150"/>
            <a:ext cx="3911600" cy="321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hu-HU" alt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 erősségűnek hallott hangok görbéi</a:t>
            </a:r>
            <a:r>
              <a:rPr lang="hu-HU" altLang="hu-HU" sz="1500" dirty="0" smtClean="0">
                <a:solidFill>
                  <a:schemeClr val="tx1"/>
                </a:solidFill>
                <a:cs typeface="Helvetica" pitchFamily="1" charset="0"/>
              </a:rPr>
              <a:t>. </a:t>
            </a:r>
            <a:endParaRPr lang="hu-HU" altLang="hu-HU" sz="1900" dirty="0" smtClean="0">
              <a:solidFill>
                <a:schemeClr val="tx1"/>
              </a:solidFill>
              <a:cs typeface="Helvetica" pitchFamily="1" charset="0"/>
            </a:endParaRPr>
          </a:p>
          <a:p>
            <a:pPr eaLnBrk="1" hangingPunct="1">
              <a:spcBef>
                <a:spcPts val="1500"/>
              </a:spcBef>
            </a:pPr>
            <a:r>
              <a:rPr lang="hu-HU" alt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mély hangokat (100 Hz alatt) csak akkor halljuk ugyanolyan erősnek, ha lényegesen hangosabbak. Halkabb hangok esetében ez a különbség még nagyobb.</a:t>
            </a:r>
          </a:p>
          <a:p>
            <a:pPr eaLnBrk="1" hangingPunct="1">
              <a:spcBef>
                <a:spcPts val="1500"/>
              </a:spcBef>
            </a:pPr>
            <a:r>
              <a:rPr lang="hu-HU" alt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Hz-en a 10 dB intenzitású hang 10 phon erősségű hangosságérzetet kelt. Ugyanekkora hangosságot 2000 Hz-en kb. </a:t>
            </a:r>
            <a:br>
              <a:rPr lang="hu-HU" alt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dB-lel gyengébb, 50 Hz-en viszont  </a:t>
            </a:r>
            <a:r>
              <a:rPr lang="hu-HU" alt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hu-HU" alt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.50 dB-lel (!) erősebb hang idéz elő.</a:t>
            </a:r>
            <a:endParaRPr lang="hu-HU" alt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119313"/>
            <a:ext cx="42672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800100"/>
            <a:ext cx="7366000" cy="71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phon-skála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magyarázata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556792"/>
            <a:ext cx="5511800" cy="432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003300"/>
            <a:ext cx="7366000" cy="17907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hangmagasság észlelésének kérdései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698500" y="3251200"/>
            <a:ext cx="7962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hu-HU" altLang="hu-H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hangmagasság érzékelésének változásai a hangtartományban. 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hu-HU" altLang="hu-H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relatív különbségi küszöb. 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hu-HU" altLang="hu-H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hangmagasság érzékelése és az időtartam. 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hu-HU" altLang="hu-H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hangmagasság érzékelése és a dinamika. 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hu-HU" altLang="hu-H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hangmagasság érzékelése és a hangszín.</a:t>
            </a:r>
            <a:endParaRPr lang="hu-HU" altLang="hu-H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292100" y="800100"/>
            <a:ext cx="8585200" cy="10922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hangmagasság érzékelésének változásai a hangtartományban.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2"/>
              <p:cNvSpPr>
                <a:spLocks/>
              </p:cNvSpPr>
              <p:nvPr/>
            </p:nvSpPr>
            <p:spPr bwMode="auto">
              <a:xfrm>
                <a:off x="279400" y="2038350"/>
                <a:ext cx="8128000" cy="39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1pPr>
                <a:lvl2pPr marL="742950" indent="-285750" eaLnBrk="0" hangingPunct="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2pPr>
                <a:lvl3pPr marL="1143000" indent="-228600" eaLnBrk="0" hangingPunct="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3pPr>
                <a:lvl4pPr marL="1600200" indent="-228600" eaLnBrk="0" hangingPunct="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4pPr>
                <a:lvl5pPr marL="2057400" indent="-228600" eaLnBrk="0" hangingPunct="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>
                    <a:solidFill>
                      <a:srgbClr val="000000"/>
                    </a:solidFill>
                    <a:latin typeface="Helvetica" pitchFamily="1" charset="0"/>
                    <a:ea typeface="ヒラギノ角ゴ Pro W3" pitchFamily="1" charset="-128"/>
                    <a:sym typeface="Helvetica" pitchFamily="1" charset="0"/>
                  </a:defRPr>
                </a:lvl9pPr>
              </a:lstStyle>
              <a:p>
                <a:pPr algn="just" eaLnBrk="1" hangingPunct="1"/>
                <a:r>
                  <a:rPr lang="hu-HU" altLang="hu-HU" sz="1500" dirty="0" smtClean="0">
                    <a:solidFill>
                      <a:schemeClr val="tx1"/>
                    </a:solidFill>
                    <a:cs typeface="Helvetica" pitchFamily="1" charset="0"/>
                  </a:rPr>
                  <a:t>Az emberi fül által hallható hangok tartománya 20 -20 000 Hz közé esik. Ez azonban nem jelenti azt, hogy az említett területet a fül egyenletesen fogja át. Az öregedés előrehaladtával a hallás - elsősorban a magas hangok észlelése - érezhetően romlik (gerontológiai hallásromlás). A hallás-károsodások is erősen frekvenciafüggők, azaz a hallás romlása nem azonos valamennyi frekvencia-tartományban. Szélsőséges esetben a halláskárosodás egészen szűk területre is korlátozódhat. kísérleti állatokat például süketté lehet tenni bizonyos frekvenciára, miközben más frekvenciákat az állat továbbra is zavartalanul hall.</a:t>
                </a:r>
              </a:p>
              <a:p>
                <a:pPr algn="just" eaLnBrk="1" hangingPunct="1"/>
                <a:endParaRPr lang="hu-HU" altLang="hu-HU" sz="1500" dirty="0" smtClean="0">
                  <a:solidFill>
                    <a:schemeClr val="tx1"/>
                  </a:solidFill>
                  <a:cs typeface="Helvetica" pitchFamily="1" charset="0"/>
                </a:endParaRPr>
              </a:p>
              <a:p>
                <a:pPr algn="just" eaLnBrk="1" hangingPunct="1"/>
                <a:r>
                  <a:rPr lang="hu-HU" altLang="hu-HU" sz="1500" dirty="0" smtClean="0">
                    <a:solidFill>
                      <a:schemeClr val="tx1"/>
                    </a:solidFill>
                    <a:cs typeface="Helvetica" pitchFamily="1" charset="0"/>
                  </a:rPr>
                  <a:t>A hangmagasság észlelése azonban nem csak az életkortól függ, hanem az egészséges fül esetében is a frekvencia függvényében változik. A fül felbontóképessége ugyanis nem azonos a teljes hangtartományban. A legfinomabb felbontás esetén 1000 Hz körül a fül már  2-3 ezrelékes változást is érzékel, ez a kromatikus félhangnak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hangk</m:t>
                    </m:r>
                    <m: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z</m:t>
                    </m:r>
                    <m: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k</m:t>
                    </m:r>
                    <m: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t</m:t>
                    </m:r>
                    <m: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vols</m:t>
                    </m:r>
                    <m: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ga</m:t>
                    </m:r>
                    <m:r>
                      <a:rPr lang="hu-HU" altLang="hu-HU" sz="1500" b="0" i="0" smtClean="0">
                        <a:solidFill>
                          <a:schemeClr val="tx1"/>
                        </a:solidFill>
                        <a:latin typeface="Cambria Math"/>
                        <a:cs typeface="Helvetica" pitchFamily="1" charset="0"/>
                      </a:rPr>
                      <m:t> </m:t>
                    </m:r>
                    <m:rad>
                      <m:radPr>
                        <m:ctrlPr>
                          <a:rPr lang="hu-HU" altLang="hu-H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itchFamily="1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altLang="hu-HU" sz="1500" b="0" i="1" smtClean="0">
                            <a:solidFill>
                              <a:schemeClr val="tx1"/>
                            </a:solidFill>
                            <a:latin typeface="Cambria Math"/>
                            <a:cs typeface="Helvetica" pitchFamily="1" charset="0"/>
                          </a:rPr>
                          <m:t>1</m:t>
                        </m:r>
                        <m:r>
                          <a:rPr lang="hu-HU" altLang="hu-HU" sz="1500" b="0" i="1" smtClean="0">
                            <a:solidFill>
                              <a:schemeClr val="tx1"/>
                            </a:solidFill>
                            <a:latin typeface="Cambria Math"/>
                            <a:cs typeface="Helvetica" pitchFamily="1" charset="0"/>
                          </a:rPr>
                          <m:t>2</m:t>
                        </m:r>
                      </m:deg>
                      <m:e>
                        <m:r>
                          <a:rPr lang="hu-HU" altLang="hu-HU" sz="1500" b="0" i="1" smtClean="0">
                            <a:solidFill>
                              <a:schemeClr val="tx1"/>
                            </a:solidFill>
                            <a:latin typeface="Cambria Math"/>
                            <a:cs typeface="Helvetica" pitchFamily="1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hu-HU" altLang="hu-HU" sz="1500" dirty="0">
                    <a:solidFill>
                      <a:schemeClr val="tx1"/>
                    </a:solidFill>
                    <a:cs typeface="Helvetica" pitchFamily="1" charset="0"/>
                  </a:rPr>
                  <a:t>x</a:t>
                </a:r>
                <a:r>
                  <a:rPr lang="hu-HU" altLang="hu-HU" sz="1500" dirty="0" smtClean="0">
                    <a:solidFill>
                      <a:schemeClr val="tx1"/>
                    </a:solidFill>
                    <a:cs typeface="Helvetica" pitchFamily="1" charset="0"/>
                  </a:rPr>
                  <a:t>,) csak </a:t>
                </a:r>
                <a:r>
                  <a:rPr lang="hu-HU" altLang="hu-HU" sz="1500" dirty="0">
                    <a:solidFill>
                      <a:schemeClr val="tx1"/>
                    </a:solidFill>
                    <a:cs typeface="Helvetica" pitchFamily="1" charset="0"/>
                  </a:rPr>
                  <a:t>töredéke azaz 5.95</a:t>
                </a:r>
                <a:r>
                  <a:rPr lang="hu-HU" altLang="hu-HU" sz="1500" dirty="0" smtClean="0">
                    <a:solidFill>
                      <a:schemeClr val="tx1"/>
                    </a:solidFill>
                    <a:cs typeface="Helvetica" pitchFamily="1" charset="0"/>
                  </a:rPr>
                  <a:t>% -a. A magasabb vagy mélyebb hangok felé haladva azonban a fül felbontó képessége erősen csökken és a hallástartomány szélei felé már a frekvenciaarányokat azaz a hangközöket sem képes valódi értékük szerint felismerni.</a:t>
                </a:r>
              </a:p>
              <a:p>
                <a:pPr algn="ctr" eaLnBrk="1" hangingPunct="1"/>
                <a:endParaRPr lang="en-US" altLang="hu-HU" sz="2600" dirty="0">
                  <a:solidFill>
                    <a:schemeClr val="tx1"/>
                  </a:solidFill>
                  <a:latin typeface="Gill Sans" pitchFamily="1" charset="0"/>
                  <a:sym typeface="Gill Sans" pitchFamily="1" charset="0"/>
                </a:endParaRPr>
              </a:p>
            </p:txBody>
          </p:sp>
        </mc:Choice>
        <mc:Fallback xmlns="">
          <p:sp>
            <p:nvSpPr>
              <p:cNvPr id="5017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400" y="2038350"/>
                <a:ext cx="8128000" cy="3949700"/>
              </a:xfrm>
              <a:prstGeom prst="rect">
                <a:avLst/>
              </a:prstGeom>
              <a:blipFill rotWithShape="1">
                <a:blip r:embed="rId3"/>
                <a:stretch>
                  <a:fillRect l="-1425" t="-154" r="-14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" y="800100"/>
            <a:ext cx="8966200" cy="10922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relatív különbségi küszöb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51203" name="Rectangle 2"/>
          <p:cNvSpPr>
            <a:spLocks/>
          </p:cNvSpPr>
          <p:nvPr/>
        </p:nvSpPr>
        <p:spPr bwMode="auto">
          <a:xfrm>
            <a:off x="431800" y="2533650"/>
            <a:ext cx="82677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>
              <a:buSzPct val="171000"/>
              <a:buFont typeface="Lucida Grande" pitchFamily="1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frekvenciák közötti különbséget (a hangmagasság változásait) nem észleljük egyenletesen a teljes hangtartományban. Az egyes frekvenciák megkülönböztethetőségének az aránya (a relatív különbségi küszöb) az  1 kHz körüli tartományban a legkisebb, és a magas ill. a mély hangok felé haladva egyre nő.</a:t>
            </a:r>
            <a:br>
              <a:rPr lang="hu-HU" alt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71000"/>
              <a:buFont typeface="Lucida Grande" pitchFamily="1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frekvencia megkülönböztetése a hang dinamikájától is függ, hangosabb hangok hangmagasság-különbségeit könnyebben érzékeljük (kb. 85 dB –ig). A relatív különbségi küszöb 40 dB alatt jelentősen megnő.</a:t>
            </a:r>
          </a:p>
          <a:p>
            <a:pPr eaLnBrk="1" hangingPunct="1"/>
            <a:endParaRPr lang="en-US" altLang="hu-HU" sz="2600" dirty="0">
              <a:solidFill>
                <a:schemeClr val="tx1"/>
              </a:solidFill>
              <a:latin typeface="Gill Sans" pitchFamily="1" charset="0"/>
              <a:sym typeface="Gill Sans" pitchFamily="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0"/>
            <a:ext cx="7366000" cy="980728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6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hallható hangok tartománya</a:t>
            </a:r>
            <a: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</a:br>
            <a: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endParaRPr lang="hu-HU" altLang="hu-HU" sz="2400" dirty="0" smtClean="0">
              <a:solidFill>
                <a:srgbClr val="0070C0"/>
              </a:solidFill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330200" y="764704"/>
            <a:ext cx="84836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Egyes élőlények hallási tartományát különböző, ezt legfőképpen az adott faj kommunikációs sávja határozza meg. </a:t>
            </a:r>
            <a:r>
              <a:rPr lang="hu-HU" altLang="hu-HU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Az </a:t>
            </a:r>
            <a: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ember által hallható elméleti legalacsonyabb hang kb. 20 Hz, a legmagasabb 16-20 kHz. </a:t>
            </a:r>
            <a:b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</a:br>
            <a: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20 Hz alatti hangokat infrahangoknak, a 20 kHz felettieket ultrahangoknak nevezzük, az állatvilágban ezek a sávok intenzíven </a:t>
            </a:r>
            <a:r>
              <a:rPr lang="hu-HU" altLang="hu-HU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használatosak. Legkisebb nyomásingadozás (hallásküszöb 20uPa 1000 Hz)Legnagyobb nyomás ingadozás (fájdalom küszöb 200 Pa 1000 Hz).						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hu-HU" altLang="hu-HU" b="1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Hallástartomány</a:t>
            </a:r>
            <a:endParaRPr lang="hu-HU" altLang="hu-HU" b="1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  <a:sym typeface="Futura" pitchFamily="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5527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889000"/>
            <a:ext cx="7366000" cy="13335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hangmagasság érzékelése és az időtartam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279400" y="2343150"/>
            <a:ext cx="80772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hangmagasság észlelése a hang hosszától is függ. Igen rövid hangok (8-25 msec) esetében a fül már nem képes “beazonosítani” az adott frekvenciát.</a:t>
            </a: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kHz/1000 msec             			1 kHz/100 msec       1 kHz/10 msec     </a:t>
            </a: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Mélyebb hangok esetén  a rövid hangok észlelése nehezebb (a hang időtartama alatt sokkal kevesebb periódust észlelünk)</a:t>
            </a: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125 Hz/1000 msec             125 Hz/100 msec       125 Hz/10 msec </a:t>
            </a:r>
            <a:endParaRPr lang="hu-HU" alt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3" name="Okta115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44" y="33782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Okta116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3782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Okta1190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10.8132"/>
                </p14:media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3782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Okta1191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2197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Okta1206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52197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Okta1207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11">
                  <p14:trim end="11.0202"/>
                </p14:media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2197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7"/>
                  </p:tgtEl>
                </p:cond>
              </p:nextCondLst>
            </p:seq>
            <p:audio>
              <p:cMediaNode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" fill="hold"/>
                                        <p:tgtEl>
                                          <p:spTgt spid="92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21" fill="hold"/>
                                        <p:tgtEl>
                                          <p:spTgt spid="92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3"/>
                  </p:tgtEl>
                </p:cond>
              </p:nextCondLst>
            </p:seq>
            <p:audio>
              <p:cMediaNode>
                <p:cTn id="2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5" fill="hold"/>
                                        <p:tgtEl>
                                          <p:spTgt spid="92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4"/>
                  </p:tgtEl>
                </p:cond>
              </p:nextCondLst>
            </p:seq>
            <p:audio>
              <p:cMediaNode>
                <p:cTn id="3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" fill="hold"/>
                                        <p:tgtEl>
                                          <p:spTgt spid="92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5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hangosság észlelése 1.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832100"/>
            <a:ext cx="54864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/>
          </p:cNvSpPr>
          <p:nvPr/>
        </p:nvSpPr>
        <p:spPr bwMode="auto">
          <a:xfrm>
            <a:off x="1597025" y="1993900"/>
            <a:ext cx="449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hu-HU" alt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kétszeres erősségű hang nem okoz kétszeres hangerősség érzetet</a:t>
            </a:r>
            <a:endParaRPr lang="hu-HU" alt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hangosság észlelése 2.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429000"/>
            <a:ext cx="40767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"/>
          <p:cNvSpPr>
            <a:spLocks/>
          </p:cNvSpPr>
          <p:nvPr/>
        </p:nvSpPr>
        <p:spPr bwMode="auto">
          <a:xfrm>
            <a:off x="758825" y="1993900"/>
            <a:ext cx="619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algn="ctr" eaLnBrk="1" hangingPunct="1"/>
            <a:r>
              <a:rPr lang="hu-HU" altLang="hu-H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A, B, C, D hangok egyenként egyformán erősek, a C+D kombináció erősebbnek hallatszik  mint az A+B, mivel nem ugyanazt a területet ingerlik a belső fülben.</a:t>
            </a:r>
            <a:endParaRPr lang="hu-HU" alt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Abszolút hallás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61443" name="Rectangle 2"/>
          <p:cNvSpPr>
            <a:spLocks/>
          </p:cNvSpPr>
          <p:nvPr/>
        </p:nvSpPr>
        <p:spPr bwMode="auto">
          <a:xfrm>
            <a:off x="152400" y="2120900"/>
            <a:ext cx="8521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en-US" altLang="hu-HU" sz="1500" dirty="0">
                <a:solidFill>
                  <a:schemeClr val="tx1"/>
                </a:solidFill>
                <a:cs typeface="Helvetica" pitchFamily="1" charset="0"/>
              </a:rPr>
              <a:t> </a:t>
            </a:r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Sajátos formája a zenei hallásnak az ún. abszolút hallás. Bár a magyarázata mindmáig nem kielégítő, a jelenség általánosan ismert: egyes emberek nagy biztonsággal megtudják határozni egy hang abszolút hangmagasságát. Az abszolút hallás általában született adottságként jelentkezik, de a tapasztalatok szerint nagymértékben képezhető: feltehetően a zenei ingerekre való emlékezésnek is szerepe van a létrejöttében. Mivel az azonos hangmagasságok mindig azonos idegpályákat ingerelnek, érthető, ha ezek az ingerek fixálódnak egyes érzékenyebb hallószervvel bíró személyekben.</a:t>
            </a: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abszolút hallással nem rendelkező hallgató számára is közvetlen zenei élményt nyújt az azonos idegpályák ingerlése. Ez a magyarázata a meditációra késztető zenék hangsúlyozott monotóniájának (a gregorián lectio-i, a buddhista zene recitáló hosszadalmas felsorolásai stb.)</a:t>
            </a:r>
            <a:b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abszolút hangmagassághoz kapcsolódó zenei élmény az egyes hangnemek éthosz-a azaz a hangnemeknek tulajdonított kifejezőkészség is, amely főleg a XIX. század zenéjében és zenemagyarázatában játszott szerepet.</a:t>
            </a:r>
            <a:endParaRPr lang="hu-HU" alt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0850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Relatív hallás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62467" name="Rectangle 2"/>
          <p:cNvSpPr>
            <a:spLocks/>
          </p:cNvSpPr>
          <p:nvPr/>
        </p:nvSpPr>
        <p:spPr bwMode="auto">
          <a:xfrm>
            <a:off x="558800" y="1484784"/>
            <a:ext cx="8013700" cy="38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hu-HU" alt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  <a:t>A hangmagasságok észlelése a frekvencia arányainak agyi feldolgozása révén történik, így a zenei hallás is elsősorban a hangmagasságok összehasonlítására épít. A hangközarányokat a hallószervek felépítése következtében minden ember hasonlóan hallja, de azok felismerése és beazonosítása már tanulási folyamat eredménye. Zeneileg képzetlen emberek a kvint hangközt is gyakran egyetlen hangnak érzékelik, miközben kiművelt hallású muzsikusok egy nagyzenekarból is kihallják az oda nem illő hangot.</a:t>
            </a:r>
            <a:br>
              <a:rPr lang="hu-HU" alt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</a:br>
            <a:r>
              <a:rPr lang="hu-HU" alt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  <a:t>A zenetörténet során a hangközök megkülönböztetési képessége állandóan finomodott. A nyugat európai zene korábbi nyolcfokúsága [A-H] tizenkétfokúvá vált, majd a XX. században a negyedhangok használata is megjelent.</a:t>
            </a:r>
          </a:p>
          <a:p>
            <a:pPr eaLnBrk="1" hangingPunct="1"/>
            <a:r>
              <a:rPr lang="hu-HU" alt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pitchFamily="1" charset="0"/>
              </a:rPr>
              <a:t>Egyes ázsiai zenei magaskultúrák az európai praxisnál lényegesen finomabb hangmagasság-különbségeket is képesek biztosan kezelni. (ázsiai zene)</a:t>
            </a:r>
            <a:endParaRPr lang="hu-HU" alt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pitchFamily="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Szelektív hallás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39552" y="126876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Nő mondja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Gyere te lustaság! Mindjárt itt az este, és ha most nem csináljuk meg a házimunkát, akkor sosem. Nézd az asztalon ezt a sok mosatlan. Mosogass el most azonnal addig én megcsinálom a vacsorát.</a:t>
            </a:r>
          </a:p>
          <a:p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Férfi ezt hallja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Gyere </a:t>
            </a:r>
            <a:r>
              <a:rPr lang="hu-H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 bla blabla bla </a:t>
            </a:r>
            <a:r>
              <a:rPr lang="hu-H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hu-H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blabla </a:t>
            </a:r>
            <a:r>
              <a:rPr lang="hu-H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</a:t>
            </a:r>
            <a:r>
              <a:rPr lang="hu-H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</a:t>
            </a:r>
            <a:r>
              <a:rPr lang="hu-H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hu-H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Csináljuk 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 bla blabla bla </a:t>
            </a:r>
            <a:r>
              <a:rPr lang="hu-H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hu-H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 </a:t>
            </a:r>
            <a:r>
              <a:rPr lang="hu-H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asztalon 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 bla blabla bla </a:t>
            </a:r>
            <a:r>
              <a:rPr lang="hu-H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hu-H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 </a:t>
            </a:r>
            <a:r>
              <a:rPr lang="hu-H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blabla </a:t>
            </a:r>
            <a:endParaRPr lang="hu-H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azonnal 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 bla blabla bla </a:t>
            </a:r>
            <a:r>
              <a:rPr lang="hu-H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hu-H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 </a:t>
            </a:r>
            <a:r>
              <a:rPr lang="hu-H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</a:t>
            </a: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hallás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analitikus képességei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Frekvencia szelekció (440 Hz – hez képest +- 2 Hz eltérés már érzékelhető) biofizika, belsőfül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Hangszínkép felismerés, valós idejű spektrum analizátor, biofizika és agyi központ együttes működésének eredménye (feltehetőleg a figyelt hang frekvencia tartományában visszacsatolásos felerősítés is történik)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szelektív hallás, tehát a zavaró zajok és társalgások kiszűrése tényleg létezik - bizonyították be brit kutatók. Eredményeik szerint nem a fül, hanem az agy összpontosít a lényegi hangokra, míg minden mást kirekeszt.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zaj szubjektív megítéléséhez elengedhetetlen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Tudatos hallás</a:t>
            </a:r>
            <a:b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r>
              <a:rPr lang="hu-H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Zajforrás </a:t>
            </a:r>
            <a:r>
              <a:rPr lang="hu-H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azonosítás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56658" y="1484784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Frekvencia szelekció képesség: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Vizsgálandó zajforrás spektrumának valós idejű felismerése, a zaj minőségének és jellemzőinek hallás alapján történő megítélése. </a:t>
            </a:r>
          </a:p>
          <a:p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Zajszint nagyságának megítélése: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mérőműszer által mért érték és a hallott szint összevetése (rossz mérés kizárása!)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állandó  frekvencia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és/vagy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 &lt;-&gt;változó frekvencia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és/vagy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Szakaszos&lt;-&gt;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Tonális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összetevő van&lt;-&gt; nincs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Impulzusos komponens van&lt;-&gt;nincs</a:t>
            </a:r>
            <a:endParaRPr lang="hu-H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Irányhallás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Zajforrás lokalizációja három irányban, azonos irányban ugyanolyan zajforrás esetén is, a terjedés közbeni spektrumváltozás és a reflexiók érzékelésének segítségével. Abszolút diffúz térben, folyamatos hang esetében nem működik.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Reflexiós és/vagy direkt hang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Közeledő&lt;-&gt;távolodó zajforrás (doppler hatás, frekvencia és szint együttesen)</a:t>
            </a:r>
          </a:p>
          <a:p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Összetett zaj felbontása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vizsgálandó zaj kiválasztása a már ismert és memorizált hangképek alapján,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nnak hallás alapján történő megítélése hogy melyik zaj erősebb a zavaró (háttérzaj) vagy a mérendő (közel azonos frekvencia és pozíció esetén nem igazán működik).</a:t>
            </a:r>
            <a:endParaRPr lang="hu-H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mind egyidejűleg működnek!</a:t>
            </a:r>
          </a:p>
        </p:txBody>
      </p:sp>
    </p:spTree>
    <p:extLst>
      <p:ext uri="{BB962C8B-B14F-4D97-AF65-F5344CB8AC3E}">
        <p14:creationId xmlns:p14="http://schemas.microsoft.com/office/powerpoint/2010/main" val="4054297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 anchor="b"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Zajártalom (krónikus hangártalom)</a:t>
            </a:r>
            <a:br>
              <a:rPr lang="hu-HU" sz="32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696" y="1268760"/>
            <a:ext cx="8248708" cy="501776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3400" dirty="0">
                <a:latin typeface="Times New Roman" panose="02020603050405020304" pitchFamily="18" charset="0"/>
              </a:rPr>
              <a:t> </a:t>
            </a:r>
            <a:r>
              <a:rPr lang="hu-HU" sz="3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Zajártalom </a:t>
            </a:r>
            <a:r>
              <a:rPr lang="hu-HU" sz="3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(krónikus hangártalom)</a:t>
            </a:r>
            <a:endParaRPr lang="hu-HU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A mai világ egyik legnagyobb ipar-egészségügyi problémája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A betegség igen sok foglalkozási dolgozót veszélyeztet (pl</a:t>
            </a: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fémipari </a:t>
            </a: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munkások, közlekedésben dolgozók)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Észrevétlenül, tünetmentesen kezdődik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Elsősorban a magas frekvenciák hallása csökken, amely a beszédmegértést kevésbé zavarja (4-6000 </a:t>
            </a: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Hz frekvencia tartomány)</a:t>
            </a:r>
            <a:endParaRPr lang="hu-HU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Ha a zajbehatást továbbra is tart, akkor a hallásromlás más frekvenciákra is ráterjed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Statisztikák szerint 85-90 </a:t>
            </a: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dB -nél </a:t>
            </a: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erősebb, hosszabb ideig tartó </a:t>
            </a: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egyenértékű zaj </a:t>
            </a: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halláscsökkenést eredményez (tájékoztatásul: erős forgalmú utca zaja kb. 80 </a:t>
            </a: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dB, hangosított koncertek 90 – 100 dB)</a:t>
            </a:r>
            <a:endParaRPr lang="hu-HU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A zaj erőségén kívül nagy jelentősége van a </a:t>
            </a: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frekvenciának </a:t>
            </a: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is: azok a zajok, amelyekben a magas hangok nagyobb hangenergiával szerepelnek károsítóbb hatásúak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A zaj hatására kialakult percepciós halláscsökkenést gyógyítani nem lehet</a:t>
            </a: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  <a:sym typeface="Wingdings"/>
              </a:rPr>
              <a:t></a:t>
            </a:r>
            <a:r>
              <a:rPr lang="hu-HU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 megelőzés </a:t>
            </a: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fontossága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Egyéni hallásvédelem, füldugó, fülvédő, szükség esetén  hangcsillapítós fejvédő sisak</a:t>
            </a:r>
          </a:p>
          <a:p>
            <a:pPr>
              <a:buFont typeface="Courier New" panose="02070309020205020404" pitchFamily="49" charset="0"/>
              <a:buChar char="o"/>
            </a:pPr>
            <a:endParaRPr lang="hu-HU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hu-HU" dirty="0" err="1" smtClean="0"/>
              <a:t>Prof.Dr</a:t>
            </a:r>
            <a:r>
              <a:rPr lang="hu-HU" dirty="0"/>
              <a:t>.</a:t>
            </a:r>
            <a:r>
              <a:rPr lang="hu-HU" dirty="0" smtClean="0"/>
              <a:t> </a:t>
            </a:r>
            <a:r>
              <a:rPr lang="hu-HU" dirty="0" err="1" smtClean="0"/>
              <a:t>Pytel</a:t>
            </a:r>
            <a:r>
              <a:rPr lang="hu-HU" dirty="0" smtClean="0"/>
              <a:t> József</a:t>
            </a:r>
          </a:p>
        </p:txBody>
      </p:sp>
    </p:spTree>
    <p:extLst>
      <p:ext uri="{BB962C8B-B14F-4D97-AF65-F5344CB8AC3E}">
        <p14:creationId xmlns:p14="http://schemas.microsoft.com/office/powerpoint/2010/main" val="1919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155700"/>
            <a:ext cx="7366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6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Az emberi hallás</a:t>
            </a:r>
            <a: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</a:br>
            <a: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endParaRPr lang="hu-HU" altLang="hu-HU" sz="2400" dirty="0" smtClean="0">
              <a:solidFill>
                <a:srgbClr val="0070C0"/>
              </a:solidFill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330200" y="2032000"/>
            <a:ext cx="8483600" cy="39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57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hallószerv </a:t>
            </a: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felépítése (anatómia)</a:t>
            </a:r>
            <a:endParaRPr lang="hu-HU" altLang="hu-HU" sz="2000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  <a:sym typeface="Futura" pitchFamily="1" charset="0"/>
            </a:endParaRP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hallás </a:t>
            </a: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folyamata (fiziológia)</a:t>
            </a:r>
            <a:endParaRPr lang="hu-HU" altLang="hu-HU" sz="2000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  <a:sym typeface="Futura" pitchFamily="1" charset="0"/>
            </a:endParaRP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</a:t>
            </a: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hallószerv működése (biofizika)</a:t>
            </a:r>
            <a:endParaRPr lang="hu-HU" altLang="hu-HU" sz="2000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  <a:sym typeface="Futura" pitchFamily="1" charset="0"/>
            </a:endParaRP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hallás </a:t>
            </a: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érzékelési tulajdonságai (biofizika)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Dichotikus (kétfülű) hallás (biofizika)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Hangfeldolgozás, memória, </a:t>
            </a:r>
            <a:r>
              <a:rPr lang="hu-HU" altLang="hu-HU" sz="2000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akusztikus emóció </a:t>
            </a: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 (neurológia, pszichoakusztika)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S</a:t>
            </a:r>
            <a:r>
              <a:rPr lang="hu-HU" altLang="hu-HU" sz="2000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z</a:t>
            </a:r>
            <a:r>
              <a:rPr lang="hu-HU" altLang="hu-HU" sz="2000" dirty="0" smtClean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elekciós képesség, hangképfelismerés, (pszichoakusztika)</a:t>
            </a:r>
            <a:endParaRPr lang="hu-HU" altLang="hu-HU" sz="2000" dirty="0">
              <a:solidFill>
                <a:schemeClr val="tx1"/>
              </a:solidFill>
              <a:latin typeface="Times New Roman" pitchFamily="1" charset="0"/>
              <a:cs typeface="Times New Roman" pitchFamily="1" charset="0"/>
              <a:sym typeface="Futura" pitchFamily="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0"/>
            <a:ext cx="7366000" cy="11247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  <a:t/>
            </a:r>
            <a:br>
              <a:rPr lang="hu-HU" alt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</a:br>
            <a:r>
              <a:rPr lang="hu-HU" alt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  <a:t/>
            </a:r>
            <a:br>
              <a:rPr lang="hu-HU" alt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</a:br>
            <a:r>
              <a:rPr lang="hu-HU" altLang="hu-HU" sz="36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  <a:t>A hallószerv felépítése</a:t>
            </a:r>
            <a:r>
              <a:rPr lang="hu-HU" altLang="hu-H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  <a:t/>
            </a:r>
            <a:br>
              <a:rPr lang="hu-HU" altLang="hu-H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</a:br>
            <a: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</a:br>
            <a: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endParaRPr lang="hu-HU" altLang="hu-HU" sz="2400" dirty="0" smtClean="0">
              <a:solidFill>
                <a:srgbClr val="0070C0"/>
              </a:solidFill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330200" y="2032000"/>
            <a:ext cx="8483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57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hallószerv felépítése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hallás folyamata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hallás élettani tulajdonságai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</a:pPr>
            <a:r>
              <a:rPr lang="hu-HU" altLang="hu-HU" dirty="0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  <a:sym typeface="Futura" pitchFamily="1" charset="0"/>
              </a:rPr>
              <a:t>A hallás pszichikai tulajdonságai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714500"/>
            <a:ext cx="59959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132513" y="1739900"/>
            <a:ext cx="3011487" cy="4254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1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fül három részből áll: külső, középső és belső fül. </a:t>
            </a:r>
          </a:p>
          <a:p>
            <a:pPr>
              <a:defRPr/>
            </a:pPr>
            <a:r>
              <a:rPr lang="hu-HU" altLang="hu-HU" sz="1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külső hallójáratba a hang a fülkagylón keresztül jut be, a hang  feldolgozásában már a fülkagyló is részt vesz. A két fül közötti  távolság nem csupán az irányok észlelésében játszik szerepet; a  fülkagylók formája, a fej árnyékoló hatása, a fülek közötti  távolságból adódó fáziskülönbségek mind befolyásolják a fülünkbe jutó hangot.  A kb. 3 cm hosszú külső hallójáratot a dobhártya zárja le. A  dobhártyához a középfül felől kapcsolódó hallócsontok kalapács, üllő, kengyel  közvetítik a hangot a belső fül ovális ablakához. Mivel a dobhártya  felülete lényegesen nagyobb, mint az ovális ablaké, az így átadott  rezgések nyomása megnövekszik kb. 20-szorosára. A középfül elsősorban erősítést végez, de hirtelen hangnyomás-növekedés esetén  egyfajta védő mechanizmust is működtet: megfeszíti a dobhártyát  és elhúzza az ovális ablaktól a kengyelt. A fül védelme lényegesen gyengébb, mint pl. a szemé, mivel a hanghatásoktól huzamosan nem  tudjuk a belső fület elszigetelni, a folyamatosan nagy zajszinttel  járó foglalkozás elkerülhetetlenül halláskárosodáshoz vezet. Mivel a hallószervek számára a fülre közvetlenül ható rezgések jelentenek veszélyt, a halláskárosodáshoz nem szükséges nagy fizikai teljesítmény. Ipari üzemek vagy pl. légsűrítő által okozott zajszintet (95-100 dB) jelentősen meghaladhat egy egyszerű fülhallgató</a:t>
            </a:r>
            <a:r>
              <a:rPr lang="hu-HU" altLang="hu-HU" sz="105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mukod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720"/>
            <a:ext cx="72818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r>
              <a:rPr lang="hu-HU" altLang="hu-H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  <a:t/>
            </a:r>
            <a:br>
              <a:rPr lang="hu-HU" altLang="hu-H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</a:br>
            <a: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  <a:t/>
            </a:r>
            <a:br>
              <a:rPr lang="hu-HU" altLang="hu-HU" sz="240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</a:br>
            <a:endParaRPr lang="hu-HU" altLang="hu-HU" sz="2400" dirty="0" smtClean="0">
              <a:solidFill>
                <a:srgbClr val="0070C0"/>
              </a:solidFill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909638" y="0"/>
            <a:ext cx="7366000" cy="692696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altLang="hu-HU" sz="2400" kern="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/>
            </a:r>
            <a:br>
              <a:rPr lang="hu-HU" altLang="hu-HU" sz="2400" kern="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r>
              <a:rPr lang="hu-HU" altLang="hu-H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  <a:t/>
            </a:r>
            <a:br>
              <a:rPr lang="hu-HU" altLang="hu-H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 pitchFamily="1" charset="0"/>
              </a:rPr>
            </a:br>
            <a:r>
              <a:rPr lang="hu-HU" altLang="hu-HU" sz="2400" kern="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  <a:t/>
            </a:r>
            <a:br>
              <a:rPr lang="hu-HU" altLang="hu-HU" sz="2400" kern="0" dirty="0" smtClean="0">
                <a:solidFill>
                  <a:srgbClr val="4C4C4C"/>
                </a:solidFill>
                <a:latin typeface="Times New Roman" pitchFamily="1" charset="0"/>
                <a:ea typeface="ヒラギノ明朝 Pro W3" pitchFamily="1" charset="-128"/>
                <a:sym typeface="Times New Roman" pitchFamily="1" charset="0"/>
              </a:rPr>
            </a:br>
            <a:r>
              <a:rPr lang="hu-HU" altLang="hu-HU" sz="12800" kern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hallás folyamata</a:t>
            </a:r>
            <a:r>
              <a:rPr lang="hu-HU" altLang="hu-HU" sz="2400" kern="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/>
            </a:r>
            <a:br>
              <a:rPr lang="hu-HU" altLang="hu-HU" sz="2400" kern="0" dirty="0" smtClean="0">
                <a:solidFill>
                  <a:srgbClr val="0070C0"/>
                </a:solidFill>
                <a:latin typeface="Times New Roman" pitchFamily="1" charset="0"/>
                <a:cs typeface="Times New Roman" pitchFamily="1" charset="0"/>
                <a:sym typeface="Times New Roman" pitchFamily="1" charset="0"/>
              </a:rPr>
            </a:br>
            <a:endParaRPr lang="hu-HU" altLang="hu-HU" sz="2400" kern="0" dirty="0" smtClean="0">
              <a:solidFill>
                <a:srgbClr val="0070C0"/>
              </a:solidFill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800100"/>
            <a:ext cx="7366000" cy="612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külső fül</a:t>
            </a:r>
            <a:endParaRPr lang="hu-HU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746250"/>
            <a:ext cx="413226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/>
          </p:cNvSpPr>
          <p:nvPr/>
        </p:nvSpPr>
        <p:spPr bwMode="auto">
          <a:xfrm>
            <a:off x="4813300" y="1771650"/>
            <a:ext cx="3937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en-US" altLang="hu-HU" sz="1600" dirty="0">
                <a:solidFill>
                  <a:schemeClr val="tx1"/>
                </a:solidFill>
                <a:cs typeface="Helvetica" pitchFamily="1" charset="0"/>
              </a:rPr>
              <a:t> </a:t>
            </a:r>
            <a:r>
              <a:rPr lang="hu-HU" altLang="hu-HU" sz="1600" dirty="0" smtClean="0">
                <a:solidFill>
                  <a:schemeClr val="tx1"/>
                </a:solidFill>
                <a:cs typeface="Helvetica" pitchFamily="1" charset="0"/>
              </a:rPr>
              <a:t>A külső hallójárat nyílását a fülkagyló veszi körül. A külső hallójárat részben porcos, részben csontos cső, amely a hangtér rezgéseit a dobhártya felé vezeti. A hallójárat zárt csövű rezonátorként viselkedik a 2-5kHz -es tartományban.</a:t>
            </a: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cs typeface="Helvetica" pitchFamily="1" charset="0"/>
            </a:endParaRPr>
          </a:p>
          <a:p>
            <a:pPr eaLnBrk="1" hangingPunct="1"/>
            <a:r>
              <a:rPr lang="hu-HU" altLang="hu-HU" sz="1600" dirty="0" smtClean="0">
                <a:solidFill>
                  <a:schemeClr val="tx1"/>
                </a:solidFill>
                <a:cs typeface="Helvetica" pitchFamily="1" charset="0"/>
              </a:rPr>
              <a:t>A külső fül előerősítőként működik, ezzel is fokozva a hallás érzékenységét. A hang-energia a hangforrásból egyenletesen terjed szét. Energiája négyzetesen csökken. </a:t>
            </a:r>
          </a:p>
          <a:p>
            <a:pPr eaLnBrk="1" hangingPunct="1"/>
            <a:endParaRPr lang="hu-HU" altLang="hu-HU" sz="1600" dirty="0" smtClean="0">
              <a:solidFill>
                <a:schemeClr val="tx1"/>
              </a:solidFill>
              <a:cs typeface="Helvetica" pitchFamily="1" charset="0"/>
            </a:endParaRPr>
          </a:p>
          <a:p>
            <a:pPr eaLnBrk="1" hangingPunct="1"/>
            <a:r>
              <a:rPr lang="hu-HU" altLang="hu-HU" sz="1600" dirty="0" smtClean="0">
                <a:solidFill>
                  <a:schemeClr val="tx1"/>
                </a:solidFill>
                <a:cs typeface="Helvetica" pitchFamily="1" charset="0"/>
              </a:rPr>
              <a:t> Adott energiaszint mellett egy szélesebb, nagyobb fül több hangenergiát fog be.</a:t>
            </a:r>
            <a:endParaRPr lang="hu-HU" altLang="hu-HU" sz="1600" dirty="0">
              <a:solidFill>
                <a:schemeClr val="tx1"/>
              </a:solidFill>
              <a:cs typeface="Helvetica" pitchFamily="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800100"/>
            <a:ext cx="7366000" cy="9525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középfül 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1.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27200"/>
            <a:ext cx="29718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/>
          </p:cNvSpPr>
          <p:nvPr/>
        </p:nvSpPr>
        <p:spPr bwMode="auto">
          <a:xfrm>
            <a:off x="3352800" y="2044700"/>
            <a:ext cx="5676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en-US" altLang="hu-HU" sz="1500" dirty="0">
                <a:solidFill>
                  <a:schemeClr val="tx1"/>
                </a:solidFill>
                <a:cs typeface="Helvetica" pitchFamily="1" charset="0"/>
              </a:rPr>
              <a:t> </a:t>
            </a:r>
            <a:r>
              <a:rPr lang="hu-HU" altLang="hu-HU" sz="1500" dirty="0" smtClean="0">
                <a:solidFill>
                  <a:schemeClr val="tx1"/>
                </a:solidFill>
                <a:cs typeface="Helvetica" pitchFamily="1" charset="0"/>
              </a:rPr>
              <a:t>A középfül anatómiai részei a dobüreg, a csecsnyúlvány és a fülkürt. A dobüreget a </a:t>
            </a:r>
            <a:r>
              <a:rPr lang="hu-HU" altLang="hu-HU" sz="1500" b="1" dirty="0" smtClean="0">
                <a:solidFill>
                  <a:schemeClr val="tx1"/>
                </a:solidFill>
                <a:cs typeface="Helvetica" pitchFamily="1" charset="0"/>
              </a:rPr>
              <a:t>dobhártya</a:t>
            </a:r>
            <a:r>
              <a:rPr lang="hu-HU" altLang="hu-HU" sz="1500" dirty="0" smtClean="0">
                <a:solidFill>
                  <a:schemeClr val="tx1"/>
                </a:solidFill>
                <a:cs typeface="Helvetica" pitchFamily="1" charset="0"/>
              </a:rPr>
              <a:t> zárja el a külső hallójárattól. Három csontocska található benne: a kalapács, az üllő és a kengyel. Belső falában két nyílás van a belső fül felé: az ovális és a kerek ablak. Az előbbit a kengyel talpa, az utóbbit egy hártya zárja el. </a:t>
            </a:r>
          </a:p>
          <a:p>
            <a:pPr eaLnBrk="1" hangingPunct="1">
              <a:spcBef>
                <a:spcPts val="600"/>
              </a:spcBef>
            </a:pPr>
            <a:r>
              <a:rPr lang="hu-HU" altLang="hu-HU" sz="1500" dirty="0" smtClean="0">
                <a:solidFill>
                  <a:schemeClr val="tx1"/>
                </a:solidFill>
                <a:cs typeface="Helvetica" pitchFamily="1" charset="0"/>
              </a:rPr>
              <a:t>A dobüreg az </a:t>
            </a:r>
            <a:r>
              <a:rPr lang="hu-HU" altLang="hu-HU" sz="1500" b="1" dirty="0" smtClean="0">
                <a:solidFill>
                  <a:schemeClr val="tx1"/>
                </a:solidFill>
                <a:cs typeface="Helvetica" pitchFamily="1" charset="0"/>
              </a:rPr>
              <a:t>Eustach-kürt</a:t>
            </a:r>
            <a:r>
              <a:rPr lang="hu-HU" altLang="hu-HU" sz="1500" dirty="0" smtClean="0">
                <a:solidFill>
                  <a:schemeClr val="tx1"/>
                </a:solidFill>
                <a:cs typeface="Helvetica" pitchFamily="1" charset="0"/>
              </a:rPr>
              <a:t>ön át közlekedik az orrgaratüreggel, illetve a külső levegővel. Az Eustach-kürt a dobüreget köti össze az orrgarattal. Általában zárva van, kinyílik nyeléskor, ásításkor, vagy ha előre hajtjuk a fejünket. A középfülben a nyálkahártyák elnyelik az oxigént és a nitrogént, ezért csökken a nyomás. Ezt a nyomáscsökkenést egyenlíti ki az Eustach-kürt.</a:t>
            </a:r>
          </a:p>
          <a:p>
            <a:pPr eaLnBrk="1" hangingPunct="1">
              <a:spcBef>
                <a:spcPts val="600"/>
              </a:spcBef>
            </a:pPr>
            <a:r>
              <a:rPr lang="hu-HU" altLang="hu-HU" sz="1500" dirty="0" smtClean="0">
                <a:solidFill>
                  <a:schemeClr val="tx1"/>
                </a:solidFill>
                <a:cs typeface="Helvetica" pitchFamily="1" charset="0"/>
              </a:rPr>
              <a:t>Hanginger hatására a dobüregi izmok összehúzódnak, s a hangintenzitással arányosan megfeszülnek, ezzel csökkentik a hangátvitelt, és védik a belső fület a túl erős ráhatásoktól.</a:t>
            </a:r>
            <a:endParaRPr lang="hu-HU" altLang="hu-HU" sz="1500" dirty="0">
              <a:solidFill>
                <a:schemeClr val="tx1"/>
              </a:solidFill>
              <a:cs typeface="Helvetica" pitchFamily="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középfül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2. A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hallócsontok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30400"/>
            <a:ext cx="38227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/>
          </p:cNvSpPr>
          <p:nvPr/>
        </p:nvSpPr>
        <p:spPr bwMode="auto">
          <a:xfrm>
            <a:off x="4318000" y="2152650"/>
            <a:ext cx="4533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eaLnBrk="1" hangingPunct="1"/>
            <a:r>
              <a:rPr lang="en-US" altLang="hu-HU" sz="1600">
                <a:solidFill>
                  <a:schemeClr val="tx1"/>
                </a:solidFill>
                <a:cs typeface="Helvetica" pitchFamily="1" charset="0"/>
              </a:rPr>
              <a:t>A kalapács, az üllő és a kengyel alkotja a hallócsontláncot, hosszú nyúlványa (nyele) a dobhártyába van beágyazva, feje szorosan csatlakozik az üllőhöz, az üllő pedig lazán ízesül a kengyellel. A kengyel talpa az ovális ablak nyílásába ágyazódik. A hallócsontok átveszik és a belső fülbe továbbítják a dobhártyával felfogott rezgéseket. A kengyel a hang frekvenciájának megfelelően ide-oda mozgatja a csigában lévő folyadékot, s kényszerrezgésekre készteti az alaphártyát.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A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belső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</a:t>
            </a:r>
            <a:r>
              <a:rPr lang="en-US" altLang="hu-HU" sz="3200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fül</a:t>
            </a:r>
            <a:r>
              <a:rPr lang="en-US" altLang="hu-HU" sz="32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1.</a:t>
            </a:r>
            <a:endParaRPr lang="en-US" altLang="hu-HU" sz="3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ヒラギノ明朝 Pro W3" pitchFamily="1" charset="-128"/>
              <a:sym typeface="Times New Roman" pitchFamily="1" charset="0"/>
            </a:endParaRPr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3848100" y="2044700"/>
            <a:ext cx="5143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algn="just" eaLnBrk="1" hangingPunct="1"/>
            <a:r>
              <a:rPr lang="en-US" altLang="hu-HU" sz="140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 A belső fület a csontos labirintus alkotja, ami egy csontfallal körülvett bonyolult üregrendszer. </a:t>
            </a:r>
          </a:p>
          <a:p>
            <a:pPr algn="just" eaLnBrk="1" hangingPunct="1"/>
            <a:r>
              <a:rPr lang="en-US" altLang="hu-HU" sz="140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Részei: a) a három </a:t>
            </a:r>
            <a:r>
              <a:rPr lang="en-US" altLang="hu-HU" sz="1400" b="1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félkörös ívjárat</a:t>
            </a:r>
            <a:r>
              <a:rPr lang="en-US" altLang="hu-HU" sz="140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, b) a</a:t>
            </a:r>
            <a:r>
              <a:rPr lang="en-US" altLang="hu-HU" sz="1400" b="1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 csiga</a:t>
            </a:r>
            <a:r>
              <a:rPr lang="en-US" altLang="hu-HU" sz="140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 és c) a tornác, más néven csarnok.</a:t>
            </a:r>
          </a:p>
          <a:p>
            <a:pPr algn="just" eaLnBrk="1" hangingPunct="1"/>
            <a:r>
              <a:rPr lang="en-US" altLang="hu-HU" sz="140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A hangmagasságok észlelése a lényegesen bonyolultabb belső fülben történik. A belső fül a hallásérzékelés mellett az egyensúlyérzékelés feladatát is ellátja, az egyensúlyt érzékelő három félkörös ívjárat össze van kapcsolva a hallásérzékelés legfontosabb szervével, a csigával. A csiga megközelítően logaritmikus spirálhoz hasonló görbületű szerv, hossza kb. 35 mm. Az ovális ablakon át jutó hangenergia a csigát kitöltő folyadékban terjed tovább. A csiga két részre van osztva, a hanghullámok a fölső csarnoki csatornán végig futva a csigalyukon át az alsó dobűri csatornába jutnak, innen visszafelé haladnak az ún. kerek ablakig. 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324100"/>
            <a:ext cx="36195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4"/>
          <p:cNvSpPr>
            <a:spLocks/>
          </p:cNvSpPr>
          <p:nvPr/>
        </p:nvSpPr>
        <p:spPr bwMode="auto">
          <a:xfrm>
            <a:off x="682625" y="5194300"/>
            <a:ext cx="812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1" charset="0"/>
                <a:ea typeface="ヒラギノ角ゴ Pro W3" pitchFamily="1" charset="-128"/>
                <a:sym typeface="Helvetica" pitchFamily="1" charset="0"/>
              </a:defRPr>
            </a:lvl9pPr>
          </a:lstStyle>
          <a:p>
            <a:pPr algn="just" eaLnBrk="1" hangingPunct="1"/>
            <a:r>
              <a:rPr lang="en-US" altLang="hu-HU" sz="140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A kerek ablak nyomáskiegyenlítést végez, ezzel megakadályozza, hogy a csigában állóhullámok alakuljanak ki. A csarnoki és a dobűri csatornát az alaphártya választja ketté. Az alaphártyán a </a:t>
            </a:r>
            <a:r>
              <a:rPr lang="en-US" altLang="hu-HU" sz="1400" i="1">
                <a:solidFill>
                  <a:srgbClr val="FF0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membrana basilaris</a:t>
            </a:r>
            <a:r>
              <a:rPr lang="en-US" altLang="hu-HU" sz="140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 helyezkedik el a Corti-féle szerv, amely szőrsejtjeivel a tulajdonképpeni hangmagasság-felismerést végzi.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Title &amp; Bullets">
  <a:themeElements>
    <a:clrScheme name="">
      <a:dk1>
        <a:srgbClr val="3F3F3F"/>
      </a:dk1>
      <a:lt1>
        <a:srgbClr val="C0C0C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CDCDC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">
      <a:dk1>
        <a:srgbClr val="3F3F3F"/>
      </a:dk1>
      <a:lt1>
        <a:srgbClr val="C0C0C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CDCDC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3F3F3F"/>
      </a:dk1>
      <a:lt1>
        <a:srgbClr val="C1BEB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DDBD5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Horizontal Alt">
  <a:themeElements>
    <a:clrScheme name="">
      <a:dk1>
        <a:srgbClr val="3F3F3F"/>
      </a:dk1>
      <a:lt1>
        <a:srgbClr val="C1BEB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DDBD5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Alt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Horizontal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 Alt">
  <a:themeElements>
    <a:clrScheme name="">
      <a:dk1>
        <a:srgbClr val="3F3F3F"/>
      </a:dk1>
      <a:lt1>
        <a:srgbClr val="C1BEB1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DDBD5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Alt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Vertical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Panoramic">
  <a:themeElements>
    <a:clrScheme name="">
      <a:dk1>
        <a:srgbClr val="3F3F3F"/>
      </a:dk1>
      <a:lt1>
        <a:srgbClr val="C1BEB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DDBD5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Panoramic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Panora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Square">
  <a:themeElements>
    <a:clrScheme name="">
      <a:dk1>
        <a:srgbClr val="3F3F3F"/>
      </a:dk1>
      <a:lt1>
        <a:srgbClr val="C1BEB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DDBD5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Square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Squa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Big">
  <a:themeElements>
    <a:clrScheme name="">
      <a:dk1>
        <a:srgbClr val="3F3F3F"/>
      </a:dk1>
      <a:lt1>
        <a:srgbClr val="C1BEB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DDBD5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Right">
  <a:themeElements>
    <a:clrScheme name="">
      <a:dk1>
        <a:srgbClr val="3F3F3F"/>
      </a:dk1>
      <a:lt1>
        <a:srgbClr val="C0C0C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CDCDC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949494"/>
      </a:lt2>
      <a:accent1>
        <a:srgbClr val="AAAAA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D2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 W3"/>
        <a:cs typeface=""/>
      </a:majorFont>
      <a:minorFont>
        <a:latin typeface="Times"/>
        <a:ea typeface="ヒラギノ明朝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Subtitle">
  <a:themeElements>
    <a:clrScheme name="">
      <a:dk1>
        <a:srgbClr val="333333"/>
      </a:dk1>
      <a:lt1>
        <a:srgbClr val="BFBFBF"/>
      </a:lt1>
      <a:dk2>
        <a:srgbClr val="404040"/>
      </a:dk2>
      <a:lt2>
        <a:srgbClr val="000000"/>
      </a:lt2>
      <a:accent1>
        <a:srgbClr val="BBE0E3"/>
      </a:accent1>
      <a:accent2>
        <a:srgbClr val="333399"/>
      </a:accent2>
      <a:accent3>
        <a:srgbClr val="AFAFAF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角ゴ Pro W3"/>
        <a:cs typeface=""/>
      </a:majorFont>
      <a:minorFont>
        <a:latin typeface="Copperplat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Photo - Horizontal">
  <a:themeElements>
    <a:clrScheme name="">
      <a:dk1>
        <a:srgbClr val="000000"/>
      </a:dk1>
      <a:lt1>
        <a:srgbClr val="81818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1C1C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Macstyle">
  <a:themeElements>
    <a:clrScheme name="">
      <a:dk1>
        <a:srgbClr val="000000"/>
      </a:dk1>
      <a:lt1>
        <a:srgbClr val="FFFFFF"/>
      </a:lt1>
      <a:dk2>
        <a:srgbClr val="000000"/>
      </a:dk2>
      <a:lt2>
        <a:srgbClr val="949494"/>
      </a:lt2>
      <a:accent1>
        <a:srgbClr val="AAAAA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D2D2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style">
      <a:majorFont>
        <a:latin typeface="Arial"/>
        <a:ea typeface="ヒラギノ角ゴ Pro W3"/>
        <a:cs typeface=""/>
      </a:majorFont>
      <a:minorFont>
        <a:latin typeface="Times"/>
        <a:ea typeface="ヒラギノ明朝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Macsty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Title, Bullets &amp; Photo">
  <a:themeElements>
    <a:clrScheme name="">
      <a:dk1>
        <a:srgbClr val="000000"/>
      </a:dk1>
      <a:lt1>
        <a:srgbClr val="81818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1C1C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Photo - Vertical">
  <a:themeElements>
    <a:clrScheme name="">
      <a:dk1>
        <a:srgbClr val="000000"/>
      </a:dk1>
      <a:lt1>
        <a:srgbClr val="81818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1C1C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BFBFBF"/>
      </a:lt1>
      <a:dk2>
        <a:srgbClr val="6B7484"/>
      </a:dk2>
      <a:lt2>
        <a:srgbClr val="000000"/>
      </a:lt2>
      <a:accent1>
        <a:srgbClr val="BBE0E3"/>
      </a:accent1>
      <a:accent2>
        <a:srgbClr val="333399"/>
      </a:accent2>
      <a:accent3>
        <a:srgbClr val="BABCC2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角ゴ Pro W3"/>
        <a:cs typeface=""/>
      </a:majorFont>
      <a:minorFont>
        <a:latin typeface="Copperplat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hoto - Vertical Left">
  <a:themeElements>
    <a:clrScheme name="">
      <a:dk1>
        <a:srgbClr val="333333"/>
      </a:dk1>
      <a:lt1>
        <a:srgbClr val="BFBFBF"/>
      </a:lt1>
      <a:dk2>
        <a:srgbClr val="6B7484"/>
      </a:dk2>
      <a:lt2>
        <a:srgbClr val="000000"/>
      </a:lt2>
      <a:accent1>
        <a:srgbClr val="BBE0E3"/>
      </a:accent1>
      <a:accent2>
        <a:srgbClr val="333399"/>
      </a:accent2>
      <a:accent3>
        <a:srgbClr val="BABCC2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Left">
      <a:majorFont>
        <a:latin typeface="Copperplate"/>
        <a:ea typeface="ヒラギノ角ゴ Pro W3"/>
        <a:cs typeface=""/>
      </a:majorFont>
      <a:minorFont>
        <a:latin typeface="Copperplat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Vertical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BFBFBF"/>
      </a:lt1>
      <a:dk2>
        <a:srgbClr val="6B7484"/>
      </a:dk2>
      <a:lt2>
        <a:srgbClr val="000000"/>
      </a:lt2>
      <a:accent1>
        <a:srgbClr val="BBE0E3"/>
      </a:accent1>
      <a:accent2>
        <a:srgbClr val="333399"/>
      </a:accent2>
      <a:accent3>
        <a:srgbClr val="BABCC2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角ゴ Pro W3"/>
        <a:cs typeface=""/>
      </a:majorFont>
      <a:minorFont>
        <a:latin typeface="Copperplat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BFBFBF"/>
      </a:lt1>
      <a:dk2>
        <a:srgbClr val="404040"/>
      </a:dk2>
      <a:lt2>
        <a:srgbClr val="000000"/>
      </a:lt2>
      <a:accent1>
        <a:srgbClr val="BBE0E3"/>
      </a:accent1>
      <a:accent2>
        <a:srgbClr val="333399"/>
      </a:accent2>
      <a:accent3>
        <a:srgbClr val="AFAFAF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角ゴ Pro W3"/>
        <a:cs typeface=""/>
      </a:majorFont>
      <a:minorFont>
        <a:latin typeface="Copperplat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">
      <a:dk1>
        <a:srgbClr val="3F3F3F"/>
      </a:dk1>
      <a:lt1>
        <a:srgbClr val="C0C0C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CDCDC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3F3F3F"/>
      </a:dk1>
      <a:lt1>
        <a:srgbClr val="C0C0C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CDC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3F3F3F"/>
      </a:dk1>
      <a:lt1>
        <a:srgbClr val="C0C0C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CDCDC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角ゴ Pro W3"/>
        <a:cs typeface=""/>
      </a:majorFont>
      <a:minorFont>
        <a:latin typeface="Palatino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AAAA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1" charset="0"/>
            <a:ea typeface="ヒラギノ角ゴ Pro W3" pitchFamily="1" charset="-128"/>
            <a:sym typeface="Helvetica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2249</Words>
  <Application>Microsoft Office PowerPoint</Application>
  <PresentationFormat>Diavetítés a képernyőre (4:3 oldalarány)</PresentationFormat>
  <Paragraphs>162</Paragraphs>
  <Slides>27</Slides>
  <Notes>26</Notes>
  <HiddenSlides>0</HiddenSlides>
  <MMClips>7</MMClips>
  <ScaleCrop>false</ScaleCrop>
  <HeadingPairs>
    <vt:vector size="6" baseType="variant">
      <vt:variant>
        <vt:lpstr>Használt betűtípusok</vt:lpstr>
      </vt:variant>
      <vt:variant>
        <vt:i4>20</vt:i4>
      </vt:variant>
      <vt:variant>
        <vt:lpstr>Téma</vt:lpstr>
      </vt:variant>
      <vt:variant>
        <vt:i4>30</vt:i4>
      </vt:variant>
      <vt:variant>
        <vt:lpstr>Diacímek</vt:lpstr>
      </vt:variant>
      <vt:variant>
        <vt:i4>27</vt:i4>
      </vt:variant>
    </vt:vector>
  </HeadingPairs>
  <TitlesOfParts>
    <vt:vector size="77" baseType="lpstr">
      <vt:lpstr>ＭＳ 明朝</vt:lpstr>
      <vt:lpstr>ＭＳ Ｐゴシック</vt:lpstr>
      <vt:lpstr>Arial</vt:lpstr>
      <vt:lpstr>Arial Narrow</vt:lpstr>
      <vt:lpstr>Cambria</vt:lpstr>
      <vt:lpstr>Cambria Math</vt:lpstr>
      <vt:lpstr>Constantia</vt:lpstr>
      <vt:lpstr>Copperplate</vt:lpstr>
      <vt:lpstr>Courier New</vt:lpstr>
      <vt:lpstr>Futura</vt:lpstr>
      <vt:lpstr>Gill Sans</vt:lpstr>
      <vt:lpstr>Helvetica</vt:lpstr>
      <vt:lpstr>HG明朝E</vt:lpstr>
      <vt:lpstr>Lucida Grande</vt:lpstr>
      <vt:lpstr>Palatino</vt:lpstr>
      <vt:lpstr>Times</vt:lpstr>
      <vt:lpstr>Times New Roman</vt:lpstr>
      <vt:lpstr>Wingdings</vt:lpstr>
      <vt:lpstr>ヒラギノ明朝 Pro W3</vt:lpstr>
      <vt:lpstr>ヒラギノ角ゴ Pro W3</vt:lpstr>
      <vt:lpstr>1_Title &amp; Bullets</vt:lpstr>
      <vt:lpstr>1_Title &amp; Subtitle</vt:lpstr>
      <vt:lpstr>Photo - Vertical</vt:lpstr>
      <vt:lpstr>Photo - Vertical Left</vt:lpstr>
      <vt:lpstr>Photo - Horizontal</vt:lpstr>
      <vt:lpstr>Title - Center</vt:lpstr>
      <vt:lpstr>Title - Top</vt:lpstr>
      <vt:lpstr>Blank</vt:lpstr>
      <vt:lpstr>Title &amp; Bullets - Left</vt:lpstr>
      <vt:lpstr>Title &amp; Bullets - 2 Column</vt:lpstr>
      <vt:lpstr>Title, Bullets &amp; Photo</vt:lpstr>
      <vt:lpstr>Photo - Horizontal Alt</vt:lpstr>
      <vt:lpstr>Photo - Vertical Alt</vt:lpstr>
      <vt:lpstr>Photo - Panoramic</vt:lpstr>
      <vt:lpstr>Photo - Square</vt:lpstr>
      <vt:lpstr>Photo - Big</vt:lpstr>
      <vt:lpstr>Title &amp; Bullets - Right</vt:lpstr>
      <vt:lpstr>2_Title &amp; Subtitle</vt:lpstr>
      <vt:lpstr>1_Title - Top</vt:lpstr>
      <vt:lpstr>1_Blank</vt:lpstr>
      <vt:lpstr>1_Bullets</vt:lpstr>
      <vt:lpstr>1_Title - Center</vt:lpstr>
      <vt:lpstr>1_Photo - Horizontal</vt:lpstr>
      <vt:lpstr>Macstyle</vt:lpstr>
      <vt:lpstr>1_Title &amp; Bullets - Left</vt:lpstr>
      <vt:lpstr>1_Title &amp; Bullets - 2 Column</vt:lpstr>
      <vt:lpstr>1_Title, Bullets &amp; Photo</vt:lpstr>
      <vt:lpstr>1_Photo - Vertical</vt:lpstr>
      <vt:lpstr>1_Title &amp; Bullets - Right</vt:lpstr>
      <vt:lpstr>Brooklet</vt:lpstr>
      <vt:lpstr>Szubjektív akusztika bevezető </vt:lpstr>
      <vt:lpstr>A hallható hangok tartománya  </vt:lpstr>
      <vt:lpstr>Az emberi hallás  </vt:lpstr>
      <vt:lpstr>  A hallószerv felépítése   </vt:lpstr>
      <vt:lpstr>   </vt:lpstr>
      <vt:lpstr>A külső fül</vt:lpstr>
      <vt:lpstr>A középfül 1.</vt:lpstr>
      <vt:lpstr>A középfül 2. A hallócsontok</vt:lpstr>
      <vt:lpstr>A belső fül 1.</vt:lpstr>
      <vt:lpstr>A belső fül 2.</vt:lpstr>
      <vt:lpstr>Az emberi fül érzékenysége</vt:lpstr>
      <vt:lpstr>Hogyan erősít  a fül?</vt:lpstr>
      <vt:lpstr>A fül védelmi rendszere</vt:lpstr>
      <vt:lpstr>A hangosság, phon skála</vt:lpstr>
      <vt:lpstr>A phon-skála </vt:lpstr>
      <vt:lpstr>A phon-skála magyarázata</vt:lpstr>
      <vt:lpstr>A hangmagasság észlelésének kérdései</vt:lpstr>
      <vt:lpstr>A hangmagasság érzékelésének változásai a hangtartományban.</vt:lpstr>
      <vt:lpstr>A relatív különbségi küszöb</vt:lpstr>
      <vt:lpstr>A hangmagasság érzékelése és az időtartam</vt:lpstr>
      <vt:lpstr>A hangosság észlelése 1.</vt:lpstr>
      <vt:lpstr>A hangosság észlelése 2.</vt:lpstr>
      <vt:lpstr>Abszolút hallás</vt:lpstr>
      <vt:lpstr>Relatív hallás</vt:lpstr>
      <vt:lpstr>Szelektív hallás</vt:lpstr>
      <vt:lpstr>Tudatos hallás Zajforrás azonosítás</vt:lpstr>
      <vt:lpstr>Zajártalom (krónikus hangártalom)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PTE MK MMI - Zenei akusztika</dc:title>
  <dc:creator>cimbi</dc:creator>
  <cp:lastModifiedBy>cimbi</cp:lastModifiedBy>
  <cp:revision>74</cp:revision>
  <dcterms:modified xsi:type="dcterms:W3CDTF">2021-10-15T19:56:19Z</dcterms:modified>
</cp:coreProperties>
</file>