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9" r:id="rId4"/>
  </p:sldMasterIdLst>
  <p:notesMasterIdLst>
    <p:notesMasterId r:id="rId34"/>
  </p:notesMasterIdLst>
  <p:handoutMasterIdLst>
    <p:handoutMasterId r:id="rId35"/>
  </p:handoutMasterIdLst>
  <p:sldIdLst>
    <p:sldId id="259" r:id="rId5"/>
    <p:sldId id="263" r:id="rId6"/>
    <p:sldId id="298" r:id="rId7"/>
    <p:sldId id="308" r:id="rId8"/>
    <p:sldId id="309" r:id="rId9"/>
    <p:sldId id="322" r:id="rId10"/>
    <p:sldId id="333" r:id="rId11"/>
    <p:sldId id="334" r:id="rId12"/>
    <p:sldId id="310" r:id="rId13"/>
    <p:sldId id="311" r:id="rId14"/>
    <p:sldId id="321" r:id="rId15"/>
    <p:sldId id="314" r:id="rId16"/>
    <p:sldId id="313" r:id="rId17"/>
    <p:sldId id="320" r:id="rId18"/>
    <p:sldId id="274" r:id="rId19"/>
    <p:sldId id="319" r:id="rId20"/>
    <p:sldId id="317" r:id="rId21"/>
    <p:sldId id="307" r:id="rId22"/>
    <p:sldId id="323" r:id="rId23"/>
    <p:sldId id="325" r:id="rId24"/>
    <p:sldId id="315" r:id="rId25"/>
    <p:sldId id="316" r:id="rId26"/>
    <p:sldId id="327" r:id="rId27"/>
    <p:sldId id="328" r:id="rId28"/>
    <p:sldId id="329" r:id="rId29"/>
    <p:sldId id="330" r:id="rId30"/>
    <p:sldId id="331" r:id="rId31"/>
    <p:sldId id="332" r:id="rId32"/>
    <p:sldId id="281" r:id="rId33"/>
  </p:sldIdLst>
  <p:sldSz cx="10080625" cy="7561263"/>
  <p:notesSz cx="6797675" cy="9926638"/>
  <p:custDataLst>
    <p:tags r:id="rId36"/>
  </p:custDataLst>
  <p:defaultTextStyle>
    <a:defPPr>
      <a:defRPr lang="de-DE"/>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xmlns="">
        <p15:guide id="8" orient="horz" pos="2382" userDrawn="1">
          <p15:clr>
            <a:srgbClr val="A4A3A4"/>
          </p15:clr>
        </p15:guide>
        <p15:guide id="17" pos="227" userDrawn="1">
          <p15:clr>
            <a:srgbClr val="A4A3A4"/>
          </p15:clr>
        </p15:guide>
        <p15:guide id="23" orient="horz" pos="226">
          <p15:clr>
            <a:srgbClr val="A4A3A4"/>
          </p15:clr>
        </p15:guide>
        <p15:guide id="25" orient="horz" pos="1021">
          <p15:clr>
            <a:srgbClr val="A4A3A4"/>
          </p15:clr>
        </p15:guide>
        <p15:guide id="26" orient="horz" pos="3844">
          <p15:clr>
            <a:srgbClr val="A4A3A4"/>
          </p15:clr>
        </p15:guide>
        <p15:guide id="27" orient="horz" pos="749">
          <p15:clr>
            <a:srgbClr val="A4A3A4"/>
          </p15:clr>
        </p15:guide>
        <p15:guide id="28" orient="horz" pos="4105">
          <p15:clr>
            <a:srgbClr val="A4A3A4"/>
          </p15:clr>
        </p15:guide>
        <p15:guide id="29" orient="horz" pos="4365" userDrawn="1">
          <p15:clr>
            <a:srgbClr val="A4A3A4"/>
          </p15:clr>
        </p15:guide>
        <p15:guide id="30" orient="horz" pos="4536" userDrawn="1">
          <p15:clr>
            <a:srgbClr val="A4A3A4"/>
          </p15:clr>
        </p15:guide>
        <p15:guide id="31" pos="1724" userDrawn="1">
          <p15:clr>
            <a:srgbClr val="A4A3A4"/>
          </p15:clr>
        </p15:guide>
        <p15:guide id="32" pos="1632">
          <p15:clr>
            <a:srgbClr val="A4A3A4"/>
          </p15:clr>
        </p15:guide>
        <p15:guide id="34" pos="6123" userDrawn="1">
          <p15:clr>
            <a:srgbClr val="A4A3A4"/>
          </p15:clr>
        </p15:guide>
        <p15:guide id="35" pos="4717">
          <p15:clr>
            <a:srgbClr val="A4A3A4"/>
          </p15:clr>
        </p15:guide>
        <p15:guide id="36" pos="4627" userDrawn="1">
          <p15:clr>
            <a:srgbClr val="A4A3A4"/>
          </p15:clr>
        </p15:guide>
        <p15:guide id="37" pos="3220" userDrawn="1">
          <p15:clr>
            <a:srgbClr val="A4A3A4"/>
          </p15:clr>
        </p15:guide>
        <p15:guide id="38" pos="313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pos="302">
          <p15:clr>
            <a:srgbClr val="A4A3A4"/>
          </p15:clr>
        </p15:guide>
        <p15:guide id="4" pos="40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da2" initials="d" lastIdx="6" clrIdx="0"/>
  <p:cmAuthor id="1" name="Dada" initials="DT" lastIdx="20" clrIdx="1"/>
  <p:cmAuthor id="2" name="Dada-Design" initials="D" lastIdx="4" clrIdx="2">
    <p:extLst/>
  </p:cmAuthor>
  <p:cmAuthor id="3" name="Tibor Varga" initials="VT"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4"/>
    <a:srgbClr val="4A6B1D"/>
    <a:srgbClr val="E20000"/>
    <a:srgbClr val="992C99"/>
    <a:srgbClr val="4B4B4B"/>
    <a:srgbClr val="C4C4C4"/>
    <a:srgbClr val="00FFFF"/>
    <a:srgbClr val="66FF66"/>
    <a:srgbClr val="E1E1E1"/>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63" autoAdjust="0"/>
    <p:restoredTop sz="71119" autoAdjust="0"/>
  </p:normalViewPr>
  <p:slideViewPr>
    <p:cSldViewPr snapToGrid="0" snapToObjects="1">
      <p:cViewPr>
        <p:scale>
          <a:sx n="70" d="100"/>
          <a:sy n="70" d="100"/>
        </p:scale>
        <p:origin x="-618" y="-108"/>
      </p:cViewPr>
      <p:guideLst>
        <p:guide orient="horz" pos="2382"/>
        <p:guide orient="horz" pos="226"/>
        <p:guide orient="horz" pos="1021"/>
        <p:guide orient="horz" pos="3844"/>
        <p:guide orient="horz" pos="749"/>
        <p:guide orient="horz" pos="4105"/>
        <p:guide orient="horz" pos="4365"/>
        <p:guide orient="horz" pos="4536"/>
        <p:guide pos="246"/>
        <p:guide pos="1724"/>
        <p:guide pos="1632"/>
        <p:guide pos="6123"/>
        <p:guide pos="4717"/>
        <p:guide pos="4627"/>
        <p:guide pos="3220"/>
        <p:guide pos="3130"/>
      </p:guideLst>
    </p:cSldViewPr>
  </p:slideViewPr>
  <p:outlineViewPr>
    <p:cViewPr>
      <p:scale>
        <a:sx n="33" d="100"/>
        <a:sy n="33" d="100"/>
      </p:scale>
      <p:origin x="0" y="-44973"/>
    </p:cViewPr>
  </p:outlineViewPr>
  <p:notesTextViewPr>
    <p:cViewPr>
      <p:scale>
        <a:sx n="3" d="2"/>
        <a:sy n="3" d="2"/>
      </p:scale>
      <p:origin x="0" y="0"/>
    </p:cViewPr>
  </p:notesTextViewPr>
  <p:sorterViewPr>
    <p:cViewPr varScale="1">
      <p:scale>
        <a:sx n="1" d="1"/>
        <a:sy n="1" d="1"/>
      </p:scale>
      <p:origin x="0" y="3086"/>
    </p:cViewPr>
  </p:sorterViewPr>
  <p:notesViewPr>
    <p:cSldViewPr snapToGrid="0" snapToObjects="1" showGuides="1">
      <p:cViewPr>
        <p:scale>
          <a:sx n="75" d="100"/>
          <a:sy n="75" d="100"/>
        </p:scale>
        <p:origin x="-2942" y="-58"/>
      </p:cViewPr>
      <p:guideLst>
        <p:guide orient="horz" pos="3127"/>
        <p:guide pos="2141"/>
        <p:guide pos="299"/>
        <p:guide pos="398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855015" y="9379500"/>
            <a:ext cx="467452" cy="304834"/>
          </a:xfrm>
          <a:prstGeom prst="rect">
            <a:avLst/>
          </a:prstGeom>
        </p:spPr>
        <p:txBody>
          <a:bodyPr vert="horz" lIns="0" tIns="45720" rIns="0" bIns="45720" rtlCol="0" anchor="b"/>
          <a:lstStyle>
            <a:lvl1pPr algn="r">
              <a:defRPr sz="1200"/>
            </a:lvl1pPr>
          </a:lstStyle>
          <a:p>
            <a:fld id="{A7E515CE-432D-4663-9EC7-909C3633A725}" type="slidenum">
              <a:rPr lang="de-DE" smtClean="0">
                <a:latin typeface="Tele-GroteskNor" pitchFamily="2" charset="0"/>
              </a:rPr>
              <a:pPr/>
              <a:t>‹#›</a:t>
            </a:fld>
            <a:endParaRPr lang="de-DE" dirty="0">
              <a:latin typeface="Tele-GroteskNor" pitchFamily="2" charset="0"/>
            </a:endParaRPr>
          </a:p>
        </p:txBody>
      </p:sp>
      <p:grpSp>
        <p:nvGrpSpPr>
          <p:cNvPr id="6" name="Gruppieren 31"/>
          <p:cNvGrpSpPr>
            <a:grpSpLocks noChangeAspect="1"/>
          </p:cNvGrpSpPr>
          <p:nvPr/>
        </p:nvGrpSpPr>
        <p:grpSpPr bwMode="auto">
          <a:xfrm>
            <a:off x="478356" y="261954"/>
            <a:ext cx="5806347" cy="280911"/>
            <a:chOff x="321317" y="6153149"/>
            <a:chExt cx="8498833" cy="371475"/>
          </a:xfrm>
        </p:grpSpPr>
        <p:sp>
          <p:nvSpPr>
            <p:cNvPr id="7" name="Freeform 9"/>
            <p:cNvSpPr>
              <a:spLocks noChangeAspect="1" noEditPoints="1"/>
            </p:cNvSpPr>
            <p:nvPr userDrawn="1"/>
          </p:nvSpPr>
          <p:spPr bwMode="auto">
            <a:xfrm>
              <a:off x="7309246" y="6310400"/>
              <a:ext cx="1510904" cy="120785"/>
            </a:xfrm>
            <a:custGeom>
              <a:avLst/>
              <a:gdLst/>
              <a:ahLst/>
              <a:cxnLst>
                <a:cxn ang="0">
                  <a:pos x="72" y="69"/>
                </a:cxn>
                <a:cxn ang="0">
                  <a:pos x="72" y="280"/>
                </a:cxn>
                <a:cxn ang="0">
                  <a:pos x="383" y="156"/>
                </a:cxn>
                <a:cxn ang="0">
                  <a:pos x="344" y="64"/>
                </a:cxn>
                <a:cxn ang="0">
                  <a:pos x="478" y="30"/>
                </a:cxn>
                <a:cxn ang="0">
                  <a:pos x="504" y="243"/>
                </a:cxn>
                <a:cxn ang="0">
                  <a:pos x="441" y="322"/>
                </a:cxn>
                <a:cxn ang="0">
                  <a:pos x="344" y="210"/>
                </a:cxn>
                <a:cxn ang="0">
                  <a:pos x="645" y="8"/>
                </a:cxn>
                <a:cxn ang="0">
                  <a:pos x="818" y="341"/>
                </a:cxn>
                <a:cxn ang="0">
                  <a:pos x="890" y="140"/>
                </a:cxn>
                <a:cxn ang="0">
                  <a:pos x="1034" y="280"/>
                </a:cxn>
                <a:cxn ang="0">
                  <a:pos x="1243" y="274"/>
                </a:cxn>
                <a:cxn ang="0">
                  <a:pos x="1162" y="284"/>
                </a:cxn>
                <a:cxn ang="0">
                  <a:pos x="1228" y="70"/>
                </a:cxn>
                <a:cxn ang="0">
                  <a:pos x="1091" y="8"/>
                </a:cxn>
                <a:cxn ang="0">
                  <a:pos x="1269" y="160"/>
                </a:cxn>
                <a:cxn ang="0">
                  <a:pos x="1382" y="341"/>
                </a:cxn>
                <a:cxn ang="0">
                  <a:pos x="1454" y="140"/>
                </a:cxn>
                <a:cxn ang="0">
                  <a:pos x="1598" y="280"/>
                </a:cxn>
                <a:cxn ang="0">
                  <a:pos x="1727" y="8"/>
                </a:cxn>
                <a:cxn ang="0">
                  <a:pos x="1828" y="341"/>
                </a:cxn>
                <a:cxn ang="0">
                  <a:pos x="2030" y="325"/>
                </a:cxn>
                <a:cxn ang="0">
                  <a:pos x="1980" y="367"/>
                </a:cxn>
                <a:cxn ang="0">
                  <a:pos x="2153" y="8"/>
                </a:cxn>
                <a:cxn ang="0">
                  <a:pos x="2418" y="236"/>
                </a:cxn>
                <a:cxn ang="0">
                  <a:pos x="2341" y="114"/>
                </a:cxn>
                <a:cxn ang="0">
                  <a:pos x="2698" y="212"/>
                </a:cxn>
                <a:cxn ang="0">
                  <a:pos x="2808" y="341"/>
                </a:cxn>
                <a:cxn ang="0">
                  <a:pos x="2524" y="341"/>
                </a:cxn>
                <a:cxn ang="0">
                  <a:pos x="2941" y="292"/>
                </a:cxn>
                <a:cxn ang="0">
                  <a:pos x="2924" y="197"/>
                </a:cxn>
                <a:cxn ang="0">
                  <a:pos x="3026" y="43"/>
                </a:cxn>
                <a:cxn ang="0">
                  <a:pos x="2905" y="65"/>
                </a:cxn>
                <a:cxn ang="0">
                  <a:pos x="3058" y="246"/>
                </a:cxn>
                <a:cxn ang="0">
                  <a:pos x="3331" y="341"/>
                </a:cxn>
                <a:cxn ang="0">
                  <a:pos x="3350" y="8"/>
                </a:cxn>
                <a:cxn ang="0">
                  <a:pos x="3672" y="8"/>
                </a:cxn>
                <a:cxn ang="0">
                  <a:pos x="3659" y="198"/>
                </a:cxn>
                <a:cxn ang="0">
                  <a:pos x="3459" y="341"/>
                </a:cxn>
                <a:cxn ang="0">
                  <a:pos x="3880" y="71"/>
                </a:cxn>
                <a:cxn ang="0">
                  <a:pos x="3732" y="8"/>
                </a:cxn>
                <a:cxn ang="0">
                  <a:pos x="3921" y="183"/>
                </a:cxn>
                <a:cxn ang="0">
                  <a:pos x="3979" y="341"/>
                </a:cxn>
                <a:cxn ang="0">
                  <a:pos x="3866" y="212"/>
                </a:cxn>
                <a:cxn ang="0">
                  <a:pos x="4103" y="284"/>
                </a:cxn>
                <a:cxn ang="0">
                  <a:pos x="4139" y="192"/>
                </a:cxn>
                <a:cxn ang="0">
                  <a:pos x="4173" y="134"/>
                </a:cxn>
                <a:cxn ang="0">
                  <a:pos x="4103" y="142"/>
                </a:cxn>
                <a:cxn ang="0">
                  <a:pos x="4247" y="46"/>
                </a:cxn>
                <a:cxn ang="0">
                  <a:pos x="4162" y="341"/>
                </a:cxn>
                <a:cxn ang="0">
                  <a:pos x="4395" y="341"/>
                </a:cxn>
                <a:cxn ang="0">
                  <a:pos x="4637" y="222"/>
                </a:cxn>
                <a:cxn ang="0">
                  <a:pos x="4528" y="127"/>
                </a:cxn>
                <a:cxn ang="0">
                  <a:pos x="4929" y="262"/>
                </a:cxn>
                <a:cxn ang="0">
                  <a:pos x="4842" y="280"/>
                </a:cxn>
                <a:cxn ang="0">
                  <a:pos x="5027" y="174"/>
                </a:cxn>
                <a:cxn ang="0">
                  <a:pos x="5078" y="341"/>
                </a:cxn>
                <a:cxn ang="0">
                  <a:pos x="5150" y="140"/>
                </a:cxn>
                <a:cxn ang="0">
                  <a:pos x="5294" y="280"/>
                </a:cxn>
                <a:cxn ang="0">
                  <a:pos x="5329" y="69"/>
                </a:cxn>
                <a:cxn ang="0">
                  <a:pos x="5481" y="341"/>
                </a:cxn>
                <a:cxn ang="0">
                  <a:pos x="5571" y="269"/>
                </a:cxn>
              </a:cxnLst>
              <a:rect l="0" t="0" r="r" b="b"/>
              <a:pathLst>
                <a:path w="5644" h="419">
                  <a:moveTo>
                    <a:pt x="0" y="341"/>
                  </a:moveTo>
                  <a:lnTo>
                    <a:pt x="0" y="8"/>
                  </a:lnTo>
                  <a:lnTo>
                    <a:pt x="213" y="8"/>
                  </a:lnTo>
                  <a:lnTo>
                    <a:pt x="213" y="69"/>
                  </a:lnTo>
                  <a:lnTo>
                    <a:pt x="72" y="69"/>
                  </a:lnTo>
                  <a:lnTo>
                    <a:pt x="72" y="140"/>
                  </a:lnTo>
                  <a:lnTo>
                    <a:pt x="200" y="140"/>
                  </a:lnTo>
                  <a:lnTo>
                    <a:pt x="200" y="198"/>
                  </a:lnTo>
                  <a:lnTo>
                    <a:pt x="72" y="198"/>
                  </a:lnTo>
                  <a:lnTo>
                    <a:pt x="72" y="280"/>
                  </a:lnTo>
                  <a:lnTo>
                    <a:pt x="216" y="280"/>
                  </a:lnTo>
                  <a:lnTo>
                    <a:pt x="216" y="341"/>
                  </a:lnTo>
                  <a:lnTo>
                    <a:pt x="0" y="341"/>
                  </a:lnTo>
                  <a:close/>
                  <a:moveTo>
                    <a:pt x="344" y="156"/>
                  </a:moveTo>
                  <a:lnTo>
                    <a:pt x="383" y="156"/>
                  </a:lnTo>
                  <a:cubicBezTo>
                    <a:pt x="405" y="156"/>
                    <a:pt x="420" y="151"/>
                    <a:pt x="428" y="142"/>
                  </a:cubicBezTo>
                  <a:cubicBezTo>
                    <a:pt x="435" y="134"/>
                    <a:pt x="438" y="123"/>
                    <a:pt x="438" y="109"/>
                  </a:cubicBezTo>
                  <a:cubicBezTo>
                    <a:pt x="438" y="92"/>
                    <a:pt x="433" y="79"/>
                    <a:pt x="421" y="71"/>
                  </a:cubicBezTo>
                  <a:cubicBezTo>
                    <a:pt x="414" y="67"/>
                    <a:pt x="402" y="64"/>
                    <a:pt x="385" y="64"/>
                  </a:cubicBezTo>
                  <a:lnTo>
                    <a:pt x="344" y="64"/>
                  </a:lnTo>
                  <a:lnTo>
                    <a:pt x="344" y="156"/>
                  </a:lnTo>
                  <a:close/>
                  <a:moveTo>
                    <a:pt x="273" y="341"/>
                  </a:moveTo>
                  <a:lnTo>
                    <a:pt x="273" y="8"/>
                  </a:lnTo>
                  <a:lnTo>
                    <a:pt x="401" y="8"/>
                  </a:lnTo>
                  <a:cubicBezTo>
                    <a:pt x="434" y="8"/>
                    <a:pt x="460" y="15"/>
                    <a:pt x="478" y="30"/>
                  </a:cubicBezTo>
                  <a:cubicBezTo>
                    <a:pt x="500" y="46"/>
                    <a:pt x="510" y="70"/>
                    <a:pt x="510" y="101"/>
                  </a:cubicBezTo>
                  <a:cubicBezTo>
                    <a:pt x="510" y="126"/>
                    <a:pt x="503" y="147"/>
                    <a:pt x="488" y="164"/>
                  </a:cubicBezTo>
                  <a:cubicBezTo>
                    <a:pt x="481" y="172"/>
                    <a:pt x="473" y="178"/>
                    <a:pt x="462" y="183"/>
                  </a:cubicBezTo>
                  <a:cubicBezTo>
                    <a:pt x="476" y="187"/>
                    <a:pt x="486" y="196"/>
                    <a:pt x="494" y="209"/>
                  </a:cubicBezTo>
                  <a:cubicBezTo>
                    <a:pt x="498" y="216"/>
                    <a:pt x="502" y="228"/>
                    <a:pt x="504" y="243"/>
                  </a:cubicBezTo>
                  <a:cubicBezTo>
                    <a:pt x="505" y="249"/>
                    <a:pt x="507" y="265"/>
                    <a:pt x="508" y="293"/>
                  </a:cubicBezTo>
                  <a:cubicBezTo>
                    <a:pt x="510" y="311"/>
                    <a:pt x="512" y="322"/>
                    <a:pt x="514" y="328"/>
                  </a:cubicBezTo>
                  <a:cubicBezTo>
                    <a:pt x="515" y="332"/>
                    <a:pt x="517" y="336"/>
                    <a:pt x="520" y="341"/>
                  </a:cubicBezTo>
                  <a:lnTo>
                    <a:pt x="446" y="341"/>
                  </a:lnTo>
                  <a:cubicBezTo>
                    <a:pt x="444" y="335"/>
                    <a:pt x="442" y="329"/>
                    <a:pt x="441" y="322"/>
                  </a:cubicBezTo>
                  <a:cubicBezTo>
                    <a:pt x="441" y="318"/>
                    <a:pt x="440" y="303"/>
                    <a:pt x="438" y="279"/>
                  </a:cubicBezTo>
                  <a:cubicBezTo>
                    <a:pt x="436" y="256"/>
                    <a:pt x="433" y="240"/>
                    <a:pt x="429" y="233"/>
                  </a:cubicBezTo>
                  <a:cubicBezTo>
                    <a:pt x="424" y="222"/>
                    <a:pt x="417" y="215"/>
                    <a:pt x="407" y="212"/>
                  </a:cubicBezTo>
                  <a:cubicBezTo>
                    <a:pt x="402" y="211"/>
                    <a:pt x="394" y="210"/>
                    <a:pt x="385" y="210"/>
                  </a:cubicBezTo>
                  <a:lnTo>
                    <a:pt x="344" y="210"/>
                  </a:lnTo>
                  <a:lnTo>
                    <a:pt x="344" y="341"/>
                  </a:lnTo>
                  <a:lnTo>
                    <a:pt x="273" y="341"/>
                  </a:lnTo>
                  <a:close/>
                  <a:moveTo>
                    <a:pt x="573" y="341"/>
                  </a:moveTo>
                  <a:lnTo>
                    <a:pt x="573" y="8"/>
                  </a:lnTo>
                  <a:lnTo>
                    <a:pt x="645" y="8"/>
                  </a:lnTo>
                  <a:lnTo>
                    <a:pt x="645" y="279"/>
                  </a:lnTo>
                  <a:lnTo>
                    <a:pt x="775" y="279"/>
                  </a:lnTo>
                  <a:lnTo>
                    <a:pt x="775" y="341"/>
                  </a:lnTo>
                  <a:lnTo>
                    <a:pt x="573" y="341"/>
                  </a:lnTo>
                  <a:close/>
                  <a:moveTo>
                    <a:pt x="818" y="341"/>
                  </a:moveTo>
                  <a:lnTo>
                    <a:pt x="818" y="8"/>
                  </a:lnTo>
                  <a:lnTo>
                    <a:pt x="1031" y="8"/>
                  </a:lnTo>
                  <a:lnTo>
                    <a:pt x="1031" y="69"/>
                  </a:lnTo>
                  <a:lnTo>
                    <a:pt x="890" y="69"/>
                  </a:lnTo>
                  <a:lnTo>
                    <a:pt x="890" y="140"/>
                  </a:lnTo>
                  <a:lnTo>
                    <a:pt x="1018" y="140"/>
                  </a:lnTo>
                  <a:lnTo>
                    <a:pt x="1018" y="198"/>
                  </a:lnTo>
                  <a:lnTo>
                    <a:pt x="890" y="198"/>
                  </a:lnTo>
                  <a:lnTo>
                    <a:pt x="890" y="280"/>
                  </a:lnTo>
                  <a:lnTo>
                    <a:pt x="1034" y="280"/>
                  </a:lnTo>
                  <a:lnTo>
                    <a:pt x="1034" y="341"/>
                  </a:lnTo>
                  <a:lnTo>
                    <a:pt x="818" y="341"/>
                  </a:lnTo>
                  <a:close/>
                  <a:moveTo>
                    <a:pt x="1162" y="284"/>
                  </a:moveTo>
                  <a:lnTo>
                    <a:pt x="1201" y="284"/>
                  </a:lnTo>
                  <a:cubicBezTo>
                    <a:pt x="1221" y="284"/>
                    <a:pt x="1235" y="280"/>
                    <a:pt x="1243" y="274"/>
                  </a:cubicBezTo>
                  <a:cubicBezTo>
                    <a:pt x="1253" y="265"/>
                    <a:pt x="1259" y="253"/>
                    <a:pt x="1259" y="238"/>
                  </a:cubicBezTo>
                  <a:cubicBezTo>
                    <a:pt x="1259" y="219"/>
                    <a:pt x="1252" y="206"/>
                    <a:pt x="1238" y="199"/>
                  </a:cubicBezTo>
                  <a:cubicBezTo>
                    <a:pt x="1230" y="194"/>
                    <a:pt x="1216" y="192"/>
                    <a:pt x="1198" y="192"/>
                  </a:cubicBezTo>
                  <a:lnTo>
                    <a:pt x="1162" y="192"/>
                  </a:lnTo>
                  <a:lnTo>
                    <a:pt x="1162" y="284"/>
                  </a:lnTo>
                  <a:close/>
                  <a:moveTo>
                    <a:pt x="1162" y="142"/>
                  </a:moveTo>
                  <a:lnTo>
                    <a:pt x="1194" y="142"/>
                  </a:lnTo>
                  <a:cubicBezTo>
                    <a:pt x="1212" y="142"/>
                    <a:pt x="1224" y="140"/>
                    <a:pt x="1232" y="134"/>
                  </a:cubicBezTo>
                  <a:cubicBezTo>
                    <a:pt x="1242" y="127"/>
                    <a:pt x="1247" y="116"/>
                    <a:pt x="1247" y="102"/>
                  </a:cubicBezTo>
                  <a:cubicBezTo>
                    <a:pt x="1247" y="87"/>
                    <a:pt x="1241" y="76"/>
                    <a:pt x="1228" y="70"/>
                  </a:cubicBezTo>
                  <a:cubicBezTo>
                    <a:pt x="1222" y="66"/>
                    <a:pt x="1210" y="64"/>
                    <a:pt x="1194" y="64"/>
                  </a:cubicBezTo>
                  <a:lnTo>
                    <a:pt x="1162" y="64"/>
                  </a:lnTo>
                  <a:lnTo>
                    <a:pt x="1162" y="142"/>
                  </a:lnTo>
                  <a:close/>
                  <a:moveTo>
                    <a:pt x="1091" y="341"/>
                  </a:moveTo>
                  <a:lnTo>
                    <a:pt x="1091" y="8"/>
                  </a:lnTo>
                  <a:lnTo>
                    <a:pt x="1209" y="8"/>
                  </a:lnTo>
                  <a:cubicBezTo>
                    <a:pt x="1233" y="8"/>
                    <a:pt x="1251" y="10"/>
                    <a:pt x="1264" y="14"/>
                  </a:cubicBezTo>
                  <a:cubicBezTo>
                    <a:pt x="1283" y="21"/>
                    <a:pt x="1296" y="31"/>
                    <a:pt x="1305" y="46"/>
                  </a:cubicBezTo>
                  <a:cubicBezTo>
                    <a:pt x="1313" y="59"/>
                    <a:pt x="1317" y="73"/>
                    <a:pt x="1317" y="89"/>
                  </a:cubicBezTo>
                  <a:cubicBezTo>
                    <a:pt x="1317" y="122"/>
                    <a:pt x="1301" y="145"/>
                    <a:pt x="1269" y="160"/>
                  </a:cubicBezTo>
                  <a:cubicBezTo>
                    <a:pt x="1310" y="174"/>
                    <a:pt x="1330" y="201"/>
                    <a:pt x="1330" y="243"/>
                  </a:cubicBezTo>
                  <a:cubicBezTo>
                    <a:pt x="1330" y="279"/>
                    <a:pt x="1317" y="306"/>
                    <a:pt x="1289" y="324"/>
                  </a:cubicBezTo>
                  <a:cubicBezTo>
                    <a:pt x="1272" y="335"/>
                    <a:pt x="1249" y="341"/>
                    <a:pt x="1221" y="341"/>
                  </a:cubicBezTo>
                  <a:lnTo>
                    <a:pt x="1091" y="341"/>
                  </a:lnTo>
                  <a:close/>
                  <a:moveTo>
                    <a:pt x="1382" y="341"/>
                  </a:moveTo>
                  <a:lnTo>
                    <a:pt x="1382" y="8"/>
                  </a:lnTo>
                  <a:lnTo>
                    <a:pt x="1595" y="8"/>
                  </a:lnTo>
                  <a:lnTo>
                    <a:pt x="1595" y="69"/>
                  </a:lnTo>
                  <a:lnTo>
                    <a:pt x="1454" y="69"/>
                  </a:lnTo>
                  <a:lnTo>
                    <a:pt x="1454" y="140"/>
                  </a:lnTo>
                  <a:lnTo>
                    <a:pt x="1583" y="140"/>
                  </a:lnTo>
                  <a:lnTo>
                    <a:pt x="1583" y="198"/>
                  </a:lnTo>
                  <a:lnTo>
                    <a:pt x="1454" y="198"/>
                  </a:lnTo>
                  <a:lnTo>
                    <a:pt x="1454" y="280"/>
                  </a:lnTo>
                  <a:lnTo>
                    <a:pt x="1598" y="280"/>
                  </a:lnTo>
                  <a:lnTo>
                    <a:pt x="1598" y="341"/>
                  </a:lnTo>
                  <a:lnTo>
                    <a:pt x="1382" y="341"/>
                  </a:lnTo>
                  <a:close/>
                  <a:moveTo>
                    <a:pt x="1655" y="341"/>
                  </a:moveTo>
                  <a:lnTo>
                    <a:pt x="1655" y="8"/>
                  </a:lnTo>
                  <a:lnTo>
                    <a:pt x="1727" y="8"/>
                  </a:lnTo>
                  <a:lnTo>
                    <a:pt x="1831" y="222"/>
                  </a:lnTo>
                  <a:lnTo>
                    <a:pt x="1831" y="8"/>
                  </a:lnTo>
                  <a:lnTo>
                    <a:pt x="1900" y="8"/>
                  </a:lnTo>
                  <a:lnTo>
                    <a:pt x="1900" y="341"/>
                  </a:lnTo>
                  <a:lnTo>
                    <a:pt x="1828" y="341"/>
                  </a:lnTo>
                  <a:lnTo>
                    <a:pt x="1723" y="127"/>
                  </a:lnTo>
                  <a:lnTo>
                    <a:pt x="1723" y="341"/>
                  </a:lnTo>
                  <a:lnTo>
                    <a:pt x="1655" y="341"/>
                  </a:lnTo>
                  <a:close/>
                  <a:moveTo>
                    <a:pt x="2030" y="269"/>
                  </a:moveTo>
                  <a:lnTo>
                    <a:pt x="2030" y="325"/>
                  </a:lnTo>
                  <a:cubicBezTo>
                    <a:pt x="2030" y="347"/>
                    <a:pt x="2027" y="364"/>
                    <a:pt x="2021" y="377"/>
                  </a:cubicBezTo>
                  <a:cubicBezTo>
                    <a:pt x="2016" y="388"/>
                    <a:pt x="2006" y="398"/>
                    <a:pt x="1992" y="407"/>
                  </a:cubicBezTo>
                  <a:cubicBezTo>
                    <a:pt x="1982" y="413"/>
                    <a:pt x="1970" y="417"/>
                    <a:pt x="1957" y="419"/>
                  </a:cubicBezTo>
                  <a:lnTo>
                    <a:pt x="1957" y="384"/>
                  </a:lnTo>
                  <a:cubicBezTo>
                    <a:pt x="1967" y="381"/>
                    <a:pt x="1975" y="376"/>
                    <a:pt x="1980" y="367"/>
                  </a:cubicBezTo>
                  <a:cubicBezTo>
                    <a:pt x="1985" y="360"/>
                    <a:pt x="1988" y="351"/>
                    <a:pt x="1988" y="341"/>
                  </a:cubicBezTo>
                  <a:lnTo>
                    <a:pt x="1957" y="341"/>
                  </a:lnTo>
                  <a:lnTo>
                    <a:pt x="1957" y="269"/>
                  </a:lnTo>
                  <a:lnTo>
                    <a:pt x="2030" y="269"/>
                  </a:lnTo>
                  <a:close/>
                  <a:moveTo>
                    <a:pt x="2153" y="8"/>
                  </a:moveTo>
                  <a:lnTo>
                    <a:pt x="2225" y="8"/>
                  </a:lnTo>
                  <a:lnTo>
                    <a:pt x="2265" y="236"/>
                  </a:lnTo>
                  <a:lnTo>
                    <a:pt x="2308" y="8"/>
                  </a:lnTo>
                  <a:lnTo>
                    <a:pt x="2376" y="8"/>
                  </a:lnTo>
                  <a:lnTo>
                    <a:pt x="2418" y="236"/>
                  </a:lnTo>
                  <a:lnTo>
                    <a:pt x="2459" y="8"/>
                  </a:lnTo>
                  <a:lnTo>
                    <a:pt x="2530" y="8"/>
                  </a:lnTo>
                  <a:lnTo>
                    <a:pt x="2455" y="341"/>
                  </a:lnTo>
                  <a:lnTo>
                    <a:pt x="2383" y="341"/>
                  </a:lnTo>
                  <a:lnTo>
                    <a:pt x="2341" y="114"/>
                  </a:lnTo>
                  <a:lnTo>
                    <a:pt x="2300" y="341"/>
                  </a:lnTo>
                  <a:lnTo>
                    <a:pt x="2228" y="341"/>
                  </a:lnTo>
                  <a:lnTo>
                    <a:pt x="2153" y="8"/>
                  </a:lnTo>
                  <a:close/>
                  <a:moveTo>
                    <a:pt x="2634" y="212"/>
                  </a:moveTo>
                  <a:lnTo>
                    <a:pt x="2698" y="212"/>
                  </a:lnTo>
                  <a:lnTo>
                    <a:pt x="2666" y="97"/>
                  </a:lnTo>
                  <a:lnTo>
                    <a:pt x="2634" y="212"/>
                  </a:lnTo>
                  <a:close/>
                  <a:moveTo>
                    <a:pt x="2630" y="8"/>
                  </a:moveTo>
                  <a:lnTo>
                    <a:pt x="2703" y="8"/>
                  </a:lnTo>
                  <a:lnTo>
                    <a:pt x="2808" y="341"/>
                  </a:lnTo>
                  <a:lnTo>
                    <a:pt x="2734" y="341"/>
                  </a:lnTo>
                  <a:lnTo>
                    <a:pt x="2713" y="266"/>
                  </a:lnTo>
                  <a:lnTo>
                    <a:pt x="2618" y="266"/>
                  </a:lnTo>
                  <a:lnTo>
                    <a:pt x="2597" y="341"/>
                  </a:lnTo>
                  <a:lnTo>
                    <a:pt x="2524" y="341"/>
                  </a:lnTo>
                  <a:lnTo>
                    <a:pt x="2630" y="8"/>
                  </a:lnTo>
                  <a:close/>
                  <a:moveTo>
                    <a:pt x="2824" y="243"/>
                  </a:moveTo>
                  <a:lnTo>
                    <a:pt x="2896" y="243"/>
                  </a:lnTo>
                  <a:cubicBezTo>
                    <a:pt x="2898" y="256"/>
                    <a:pt x="2901" y="266"/>
                    <a:pt x="2905" y="272"/>
                  </a:cubicBezTo>
                  <a:cubicBezTo>
                    <a:pt x="2913" y="285"/>
                    <a:pt x="2925" y="292"/>
                    <a:pt x="2941" y="292"/>
                  </a:cubicBezTo>
                  <a:cubicBezTo>
                    <a:pt x="2956" y="292"/>
                    <a:pt x="2967" y="287"/>
                    <a:pt x="2974" y="279"/>
                  </a:cubicBezTo>
                  <a:cubicBezTo>
                    <a:pt x="2981" y="271"/>
                    <a:pt x="2985" y="262"/>
                    <a:pt x="2985" y="250"/>
                  </a:cubicBezTo>
                  <a:cubicBezTo>
                    <a:pt x="2985" y="238"/>
                    <a:pt x="2979" y="227"/>
                    <a:pt x="2968" y="218"/>
                  </a:cubicBezTo>
                  <a:cubicBezTo>
                    <a:pt x="2963" y="213"/>
                    <a:pt x="2956" y="210"/>
                    <a:pt x="2948" y="206"/>
                  </a:cubicBezTo>
                  <a:cubicBezTo>
                    <a:pt x="2946" y="205"/>
                    <a:pt x="2938" y="202"/>
                    <a:pt x="2924" y="197"/>
                  </a:cubicBezTo>
                  <a:cubicBezTo>
                    <a:pt x="2897" y="188"/>
                    <a:pt x="2877" y="178"/>
                    <a:pt x="2865" y="168"/>
                  </a:cubicBezTo>
                  <a:cubicBezTo>
                    <a:pt x="2840" y="149"/>
                    <a:pt x="2828" y="124"/>
                    <a:pt x="2828" y="93"/>
                  </a:cubicBezTo>
                  <a:cubicBezTo>
                    <a:pt x="2828" y="66"/>
                    <a:pt x="2837" y="45"/>
                    <a:pt x="2854" y="28"/>
                  </a:cubicBezTo>
                  <a:cubicBezTo>
                    <a:pt x="2872" y="9"/>
                    <a:pt x="2899" y="0"/>
                    <a:pt x="2932" y="0"/>
                  </a:cubicBezTo>
                  <a:cubicBezTo>
                    <a:pt x="2974" y="0"/>
                    <a:pt x="3005" y="14"/>
                    <a:pt x="3026" y="43"/>
                  </a:cubicBezTo>
                  <a:cubicBezTo>
                    <a:pt x="3035" y="56"/>
                    <a:pt x="3042" y="74"/>
                    <a:pt x="3045" y="95"/>
                  </a:cubicBezTo>
                  <a:lnTo>
                    <a:pt x="2975" y="95"/>
                  </a:lnTo>
                  <a:cubicBezTo>
                    <a:pt x="2973" y="83"/>
                    <a:pt x="2969" y="73"/>
                    <a:pt x="2963" y="67"/>
                  </a:cubicBezTo>
                  <a:cubicBezTo>
                    <a:pt x="2955" y="60"/>
                    <a:pt x="2945" y="57"/>
                    <a:pt x="2931" y="57"/>
                  </a:cubicBezTo>
                  <a:cubicBezTo>
                    <a:pt x="2920" y="57"/>
                    <a:pt x="2911" y="60"/>
                    <a:pt x="2905" y="65"/>
                  </a:cubicBezTo>
                  <a:cubicBezTo>
                    <a:pt x="2898" y="71"/>
                    <a:pt x="2894" y="80"/>
                    <a:pt x="2894" y="91"/>
                  </a:cubicBezTo>
                  <a:cubicBezTo>
                    <a:pt x="2894" y="103"/>
                    <a:pt x="2900" y="113"/>
                    <a:pt x="2911" y="121"/>
                  </a:cubicBezTo>
                  <a:cubicBezTo>
                    <a:pt x="2919" y="127"/>
                    <a:pt x="2935" y="134"/>
                    <a:pt x="2959" y="142"/>
                  </a:cubicBezTo>
                  <a:cubicBezTo>
                    <a:pt x="2987" y="151"/>
                    <a:pt x="3009" y="161"/>
                    <a:pt x="3024" y="174"/>
                  </a:cubicBezTo>
                  <a:cubicBezTo>
                    <a:pt x="3047" y="191"/>
                    <a:pt x="3058" y="215"/>
                    <a:pt x="3058" y="246"/>
                  </a:cubicBezTo>
                  <a:cubicBezTo>
                    <a:pt x="3058" y="276"/>
                    <a:pt x="3048" y="301"/>
                    <a:pt x="3027" y="319"/>
                  </a:cubicBezTo>
                  <a:cubicBezTo>
                    <a:pt x="3005" y="339"/>
                    <a:pt x="2976" y="349"/>
                    <a:pt x="2940" y="349"/>
                  </a:cubicBezTo>
                  <a:cubicBezTo>
                    <a:pt x="2897" y="349"/>
                    <a:pt x="2865" y="333"/>
                    <a:pt x="2844" y="300"/>
                  </a:cubicBezTo>
                  <a:cubicBezTo>
                    <a:pt x="2833" y="284"/>
                    <a:pt x="2826" y="265"/>
                    <a:pt x="2824" y="243"/>
                  </a:cubicBezTo>
                  <a:close/>
                  <a:moveTo>
                    <a:pt x="3331" y="341"/>
                  </a:moveTo>
                  <a:lnTo>
                    <a:pt x="3251" y="341"/>
                  </a:lnTo>
                  <a:lnTo>
                    <a:pt x="3160" y="8"/>
                  </a:lnTo>
                  <a:lnTo>
                    <a:pt x="3235" y="8"/>
                  </a:lnTo>
                  <a:lnTo>
                    <a:pt x="3293" y="248"/>
                  </a:lnTo>
                  <a:lnTo>
                    <a:pt x="3350" y="8"/>
                  </a:lnTo>
                  <a:lnTo>
                    <a:pt x="3423" y="8"/>
                  </a:lnTo>
                  <a:lnTo>
                    <a:pt x="3331" y="341"/>
                  </a:lnTo>
                  <a:close/>
                  <a:moveTo>
                    <a:pt x="3459" y="341"/>
                  </a:moveTo>
                  <a:lnTo>
                    <a:pt x="3459" y="8"/>
                  </a:lnTo>
                  <a:lnTo>
                    <a:pt x="3672" y="8"/>
                  </a:lnTo>
                  <a:lnTo>
                    <a:pt x="3672" y="69"/>
                  </a:lnTo>
                  <a:lnTo>
                    <a:pt x="3530" y="69"/>
                  </a:lnTo>
                  <a:lnTo>
                    <a:pt x="3530" y="140"/>
                  </a:lnTo>
                  <a:lnTo>
                    <a:pt x="3659" y="140"/>
                  </a:lnTo>
                  <a:lnTo>
                    <a:pt x="3659" y="198"/>
                  </a:lnTo>
                  <a:lnTo>
                    <a:pt x="3530" y="198"/>
                  </a:lnTo>
                  <a:lnTo>
                    <a:pt x="3530" y="280"/>
                  </a:lnTo>
                  <a:lnTo>
                    <a:pt x="3675" y="280"/>
                  </a:lnTo>
                  <a:lnTo>
                    <a:pt x="3675" y="341"/>
                  </a:lnTo>
                  <a:lnTo>
                    <a:pt x="3459" y="341"/>
                  </a:lnTo>
                  <a:close/>
                  <a:moveTo>
                    <a:pt x="3803" y="156"/>
                  </a:moveTo>
                  <a:lnTo>
                    <a:pt x="3842" y="156"/>
                  </a:lnTo>
                  <a:cubicBezTo>
                    <a:pt x="3864" y="156"/>
                    <a:pt x="3879" y="151"/>
                    <a:pt x="3887" y="142"/>
                  </a:cubicBezTo>
                  <a:cubicBezTo>
                    <a:pt x="3894" y="134"/>
                    <a:pt x="3897" y="123"/>
                    <a:pt x="3897" y="109"/>
                  </a:cubicBezTo>
                  <a:cubicBezTo>
                    <a:pt x="3897" y="92"/>
                    <a:pt x="3892" y="79"/>
                    <a:pt x="3880" y="71"/>
                  </a:cubicBezTo>
                  <a:cubicBezTo>
                    <a:pt x="3873" y="67"/>
                    <a:pt x="3861" y="64"/>
                    <a:pt x="3844" y="64"/>
                  </a:cubicBezTo>
                  <a:lnTo>
                    <a:pt x="3803" y="64"/>
                  </a:lnTo>
                  <a:lnTo>
                    <a:pt x="3803" y="156"/>
                  </a:lnTo>
                  <a:close/>
                  <a:moveTo>
                    <a:pt x="3732" y="341"/>
                  </a:moveTo>
                  <a:lnTo>
                    <a:pt x="3732" y="8"/>
                  </a:lnTo>
                  <a:lnTo>
                    <a:pt x="3860" y="8"/>
                  </a:lnTo>
                  <a:cubicBezTo>
                    <a:pt x="3893" y="8"/>
                    <a:pt x="3919" y="15"/>
                    <a:pt x="3937" y="30"/>
                  </a:cubicBezTo>
                  <a:cubicBezTo>
                    <a:pt x="3958" y="46"/>
                    <a:pt x="3969" y="70"/>
                    <a:pt x="3969" y="101"/>
                  </a:cubicBezTo>
                  <a:cubicBezTo>
                    <a:pt x="3969" y="126"/>
                    <a:pt x="3962" y="147"/>
                    <a:pt x="3947" y="164"/>
                  </a:cubicBezTo>
                  <a:cubicBezTo>
                    <a:pt x="3940" y="172"/>
                    <a:pt x="3932" y="178"/>
                    <a:pt x="3921" y="183"/>
                  </a:cubicBezTo>
                  <a:cubicBezTo>
                    <a:pt x="3935" y="187"/>
                    <a:pt x="3945" y="196"/>
                    <a:pt x="3953" y="209"/>
                  </a:cubicBezTo>
                  <a:cubicBezTo>
                    <a:pt x="3957" y="216"/>
                    <a:pt x="3961" y="228"/>
                    <a:pt x="3963" y="243"/>
                  </a:cubicBezTo>
                  <a:cubicBezTo>
                    <a:pt x="3964" y="249"/>
                    <a:pt x="3966" y="265"/>
                    <a:pt x="3967" y="293"/>
                  </a:cubicBezTo>
                  <a:cubicBezTo>
                    <a:pt x="3969" y="311"/>
                    <a:pt x="3971" y="322"/>
                    <a:pt x="3973" y="328"/>
                  </a:cubicBezTo>
                  <a:cubicBezTo>
                    <a:pt x="3974" y="332"/>
                    <a:pt x="3976" y="336"/>
                    <a:pt x="3979" y="341"/>
                  </a:cubicBezTo>
                  <a:lnTo>
                    <a:pt x="3905" y="341"/>
                  </a:lnTo>
                  <a:cubicBezTo>
                    <a:pt x="3903" y="335"/>
                    <a:pt x="3901" y="329"/>
                    <a:pt x="3900" y="322"/>
                  </a:cubicBezTo>
                  <a:cubicBezTo>
                    <a:pt x="3900" y="318"/>
                    <a:pt x="3899" y="303"/>
                    <a:pt x="3897" y="279"/>
                  </a:cubicBezTo>
                  <a:cubicBezTo>
                    <a:pt x="3895" y="256"/>
                    <a:pt x="3892" y="240"/>
                    <a:pt x="3888" y="233"/>
                  </a:cubicBezTo>
                  <a:cubicBezTo>
                    <a:pt x="3883" y="222"/>
                    <a:pt x="3876" y="215"/>
                    <a:pt x="3866" y="212"/>
                  </a:cubicBezTo>
                  <a:cubicBezTo>
                    <a:pt x="3861" y="211"/>
                    <a:pt x="3853" y="210"/>
                    <a:pt x="3844" y="210"/>
                  </a:cubicBezTo>
                  <a:lnTo>
                    <a:pt x="3803" y="210"/>
                  </a:lnTo>
                  <a:lnTo>
                    <a:pt x="3803" y="341"/>
                  </a:lnTo>
                  <a:lnTo>
                    <a:pt x="3732" y="341"/>
                  </a:lnTo>
                  <a:close/>
                  <a:moveTo>
                    <a:pt x="4103" y="284"/>
                  </a:moveTo>
                  <a:lnTo>
                    <a:pt x="4142" y="284"/>
                  </a:lnTo>
                  <a:cubicBezTo>
                    <a:pt x="4162" y="284"/>
                    <a:pt x="4176" y="280"/>
                    <a:pt x="4184" y="274"/>
                  </a:cubicBezTo>
                  <a:cubicBezTo>
                    <a:pt x="4195" y="265"/>
                    <a:pt x="4200" y="253"/>
                    <a:pt x="4200" y="238"/>
                  </a:cubicBezTo>
                  <a:cubicBezTo>
                    <a:pt x="4200" y="219"/>
                    <a:pt x="4193" y="206"/>
                    <a:pt x="4179" y="199"/>
                  </a:cubicBezTo>
                  <a:cubicBezTo>
                    <a:pt x="4171" y="194"/>
                    <a:pt x="4158" y="192"/>
                    <a:pt x="4139" y="192"/>
                  </a:cubicBezTo>
                  <a:lnTo>
                    <a:pt x="4103" y="192"/>
                  </a:lnTo>
                  <a:lnTo>
                    <a:pt x="4103" y="284"/>
                  </a:lnTo>
                  <a:close/>
                  <a:moveTo>
                    <a:pt x="4103" y="142"/>
                  </a:moveTo>
                  <a:lnTo>
                    <a:pt x="4135" y="142"/>
                  </a:lnTo>
                  <a:cubicBezTo>
                    <a:pt x="4153" y="142"/>
                    <a:pt x="4165" y="140"/>
                    <a:pt x="4173" y="134"/>
                  </a:cubicBezTo>
                  <a:cubicBezTo>
                    <a:pt x="4183" y="127"/>
                    <a:pt x="4188" y="116"/>
                    <a:pt x="4188" y="102"/>
                  </a:cubicBezTo>
                  <a:cubicBezTo>
                    <a:pt x="4188" y="87"/>
                    <a:pt x="4182" y="76"/>
                    <a:pt x="4170" y="70"/>
                  </a:cubicBezTo>
                  <a:cubicBezTo>
                    <a:pt x="4163" y="66"/>
                    <a:pt x="4152" y="64"/>
                    <a:pt x="4135" y="64"/>
                  </a:cubicBezTo>
                  <a:lnTo>
                    <a:pt x="4103" y="64"/>
                  </a:lnTo>
                  <a:lnTo>
                    <a:pt x="4103" y="142"/>
                  </a:lnTo>
                  <a:close/>
                  <a:moveTo>
                    <a:pt x="4032" y="341"/>
                  </a:moveTo>
                  <a:lnTo>
                    <a:pt x="4032" y="8"/>
                  </a:lnTo>
                  <a:lnTo>
                    <a:pt x="4151" y="8"/>
                  </a:lnTo>
                  <a:cubicBezTo>
                    <a:pt x="4174" y="8"/>
                    <a:pt x="4193" y="10"/>
                    <a:pt x="4205" y="14"/>
                  </a:cubicBezTo>
                  <a:cubicBezTo>
                    <a:pt x="4224" y="21"/>
                    <a:pt x="4238" y="31"/>
                    <a:pt x="4247" y="46"/>
                  </a:cubicBezTo>
                  <a:cubicBezTo>
                    <a:pt x="4255" y="59"/>
                    <a:pt x="4259" y="73"/>
                    <a:pt x="4259" y="89"/>
                  </a:cubicBezTo>
                  <a:cubicBezTo>
                    <a:pt x="4259" y="122"/>
                    <a:pt x="4243" y="145"/>
                    <a:pt x="4211" y="160"/>
                  </a:cubicBezTo>
                  <a:cubicBezTo>
                    <a:pt x="4251" y="174"/>
                    <a:pt x="4272" y="201"/>
                    <a:pt x="4272" y="243"/>
                  </a:cubicBezTo>
                  <a:cubicBezTo>
                    <a:pt x="4272" y="279"/>
                    <a:pt x="4258" y="306"/>
                    <a:pt x="4231" y="324"/>
                  </a:cubicBezTo>
                  <a:cubicBezTo>
                    <a:pt x="4214" y="335"/>
                    <a:pt x="4191" y="341"/>
                    <a:pt x="4162" y="341"/>
                  </a:cubicBezTo>
                  <a:lnTo>
                    <a:pt x="4032" y="341"/>
                  </a:lnTo>
                  <a:close/>
                  <a:moveTo>
                    <a:pt x="4323" y="341"/>
                  </a:moveTo>
                  <a:lnTo>
                    <a:pt x="4323" y="8"/>
                  </a:lnTo>
                  <a:lnTo>
                    <a:pt x="4395" y="8"/>
                  </a:lnTo>
                  <a:lnTo>
                    <a:pt x="4395" y="341"/>
                  </a:lnTo>
                  <a:lnTo>
                    <a:pt x="4323" y="341"/>
                  </a:lnTo>
                  <a:close/>
                  <a:moveTo>
                    <a:pt x="4460" y="341"/>
                  </a:moveTo>
                  <a:lnTo>
                    <a:pt x="4460" y="8"/>
                  </a:lnTo>
                  <a:lnTo>
                    <a:pt x="4532" y="8"/>
                  </a:lnTo>
                  <a:lnTo>
                    <a:pt x="4637" y="222"/>
                  </a:lnTo>
                  <a:lnTo>
                    <a:pt x="4637" y="8"/>
                  </a:lnTo>
                  <a:lnTo>
                    <a:pt x="4705" y="8"/>
                  </a:lnTo>
                  <a:lnTo>
                    <a:pt x="4705" y="341"/>
                  </a:lnTo>
                  <a:lnTo>
                    <a:pt x="4634" y="341"/>
                  </a:lnTo>
                  <a:lnTo>
                    <a:pt x="4528" y="127"/>
                  </a:lnTo>
                  <a:lnTo>
                    <a:pt x="4528" y="341"/>
                  </a:lnTo>
                  <a:lnTo>
                    <a:pt x="4460" y="341"/>
                  </a:lnTo>
                  <a:close/>
                  <a:moveTo>
                    <a:pt x="4842" y="280"/>
                  </a:moveTo>
                  <a:lnTo>
                    <a:pt x="4874" y="280"/>
                  </a:lnTo>
                  <a:cubicBezTo>
                    <a:pt x="4899" y="280"/>
                    <a:pt x="4918" y="274"/>
                    <a:pt x="4929" y="262"/>
                  </a:cubicBezTo>
                  <a:cubicBezTo>
                    <a:pt x="4947" y="243"/>
                    <a:pt x="4956" y="213"/>
                    <a:pt x="4956" y="173"/>
                  </a:cubicBezTo>
                  <a:cubicBezTo>
                    <a:pt x="4956" y="139"/>
                    <a:pt x="4948" y="113"/>
                    <a:pt x="4933" y="94"/>
                  </a:cubicBezTo>
                  <a:cubicBezTo>
                    <a:pt x="4920" y="77"/>
                    <a:pt x="4900" y="69"/>
                    <a:pt x="4872" y="69"/>
                  </a:cubicBezTo>
                  <a:lnTo>
                    <a:pt x="4842" y="69"/>
                  </a:lnTo>
                  <a:lnTo>
                    <a:pt x="4842" y="280"/>
                  </a:lnTo>
                  <a:close/>
                  <a:moveTo>
                    <a:pt x="4770" y="341"/>
                  </a:moveTo>
                  <a:lnTo>
                    <a:pt x="4770" y="8"/>
                  </a:lnTo>
                  <a:lnTo>
                    <a:pt x="4873" y="8"/>
                  </a:lnTo>
                  <a:cubicBezTo>
                    <a:pt x="4918" y="8"/>
                    <a:pt x="4954" y="20"/>
                    <a:pt x="4980" y="44"/>
                  </a:cubicBezTo>
                  <a:cubicBezTo>
                    <a:pt x="5011" y="73"/>
                    <a:pt x="5027" y="116"/>
                    <a:pt x="5027" y="174"/>
                  </a:cubicBezTo>
                  <a:cubicBezTo>
                    <a:pt x="5027" y="229"/>
                    <a:pt x="5012" y="272"/>
                    <a:pt x="4982" y="302"/>
                  </a:cubicBezTo>
                  <a:cubicBezTo>
                    <a:pt x="4966" y="319"/>
                    <a:pt x="4947" y="330"/>
                    <a:pt x="4926" y="335"/>
                  </a:cubicBezTo>
                  <a:cubicBezTo>
                    <a:pt x="4911" y="339"/>
                    <a:pt x="4893" y="341"/>
                    <a:pt x="4873" y="341"/>
                  </a:cubicBezTo>
                  <a:lnTo>
                    <a:pt x="4770" y="341"/>
                  </a:lnTo>
                  <a:close/>
                  <a:moveTo>
                    <a:pt x="5078" y="341"/>
                  </a:moveTo>
                  <a:lnTo>
                    <a:pt x="5078" y="8"/>
                  </a:lnTo>
                  <a:lnTo>
                    <a:pt x="5291" y="8"/>
                  </a:lnTo>
                  <a:lnTo>
                    <a:pt x="5291" y="69"/>
                  </a:lnTo>
                  <a:lnTo>
                    <a:pt x="5150" y="69"/>
                  </a:lnTo>
                  <a:lnTo>
                    <a:pt x="5150" y="140"/>
                  </a:lnTo>
                  <a:lnTo>
                    <a:pt x="5278" y="140"/>
                  </a:lnTo>
                  <a:lnTo>
                    <a:pt x="5278" y="198"/>
                  </a:lnTo>
                  <a:lnTo>
                    <a:pt x="5150" y="198"/>
                  </a:lnTo>
                  <a:lnTo>
                    <a:pt x="5150" y="280"/>
                  </a:lnTo>
                  <a:lnTo>
                    <a:pt x="5294" y="280"/>
                  </a:lnTo>
                  <a:lnTo>
                    <a:pt x="5294" y="341"/>
                  </a:lnTo>
                  <a:lnTo>
                    <a:pt x="5078" y="341"/>
                  </a:lnTo>
                  <a:close/>
                  <a:moveTo>
                    <a:pt x="5410" y="341"/>
                  </a:moveTo>
                  <a:lnTo>
                    <a:pt x="5410" y="69"/>
                  </a:lnTo>
                  <a:lnTo>
                    <a:pt x="5329" y="69"/>
                  </a:lnTo>
                  <a:lnTo>
                    <a:pt x="5329" y="8"/>
                  </a:lnTo>
                  <a:lnTo>
                    <a:pt x="5563" y="8"/>
                  </a:lnTo>
                  <a:lnTo>
                    <a:pt x="5563" y="69"/>
                  </a:lnTo>
                  <a:lnTo>
                    <a:pt x="5481" y="69"/>
                  </a:lnTo>
                  <a:lnTo>
                    <a:pt x="5481" y="341"/>
                  </a:lnTo>
                  <a:lnTo>
                    <a:pt x="5410" y="341"/>
                  </a:lnTo>
                  <a:close/>
                  <a:moveTo>
                    <a:pt x="5644" y="269"/>
                  </a:moveTo>
                  <a:lnTo>
                    <a:pt x="5644" y="341"/>
                  </a:lnTo>
                  <a:lnTo>
                    <a:pt x="5571" y="341"/>
                  </a:lnTo>
                  <a:lnTo>
                    <a:pt x="5571" y="269"/>
                  </a:lnTo>
                  <a:lnTo>
                    <a:pt x="5644" y="269"/>
                  </a:lnTo>
                  <a:close/>
                </a:path>
              </a:pathLst>
            </a:custGeom>
            <a:solidFill>
              <a:srgbClr val="E20074"/>
            </a:solidFill>
            <a:ln w="9525">
              <a:noFill/>
              <a:round/>
              <a:headEnd/>
              <a:tailEnd/>
            </a:ln>
          </p:spPr>
          <p:txBody>
            <a:bodyPr/>
            <a:lstStyle/>
            <a:p>
              <a:pPr fontAlgn="auto">
                <a:lnSpc>
                  <a:spcPct val="100000"/>
                </a:lnSpc>
                <a:spcBef>
                  <a:spcPts val="0"/>
                </a:spcBef>
                <a:spcAft>
                  <a:spcPts val="0"/>
                </a:spcAft>
                <a:buClrTx/>
                <a:buSzTx/>
                <a:buFontTx/>
                <a:buNone/>
                <a:defRPr/>
              </a:pPr>
              <a:endParaRPr lang="de-DE" sz="1800">
                <a:latin typeface="+mn-lt"/>
                <a:cs typeface="+mn-cs"/>
              </a:endParaRPr>
            </a:p>
          </p:txBody>
        </p:sp>
        <p:sp>
          <p:nvSpPr>
            <p:cNvPr id="8" name="Freeform 5"/>
            <p:cNvSpPr>
              <a:spLocks noChangeAspect="1" noEditPoints="1"/>
            </p:cNvSpPr>
            <p:nvPr userDrawn="1"/>
          </p:nvSpPr>
          <p:spPr bwMode="auto">
            <a:xfrm>
              <a:off x="321317" y="6153149"/>
              <a:ext cx="760058" cy="371475"/>
            </a:xfrm>
            <a:custGeom>
              <a:avLst/>
              <a:gdLst/>
              <a:ahLst/>
              <a:cxnLst>
                <a:cxn ang="0">
                  <a:pos x="1" y="604"/>
                </a:cxn>
                <a:cxn ang="0">
                  <a:pos x="274" y="604"/>
                </a:cxn>
                <a:cxn ang="0">
                  <a:pos x="274" y="871"/>
                </a:cxn>
                <a:cxn ang="0">
                  <a:pos x="1" y="871"/>
                </a:cxn>
                <a:cxn ang="0">
                  <a:pos x="1" y="604"/>
                </a:cxn>
                <a:cxn ang="0">
                  <a:pos x="650" y="1032"/>
                </a:cxn>
                <a:cxn ang="0">
                  <a:pos x="688" y="1197"/>
                </a:cxn>
                <a:cxn ang="0">
                  <a:pos x="797" y="1237"/>
                </a:cxn>
                <a:cxn ang="0">
                  <a:pos x="875" y="1238"/>
                </a:cxn>
                <a:cxn ang="0">
                  <a:pos x="875" y="1313"/>
                </a:cxn>
                <a:cxn ang="0">
                  <a:pos x="219" y="1313"/>
                </a:cxn>
                <a:cxn ang="0">
                  <a:pos x="219" y="1238"/>
                </a:cxn>
                <a:cxn ang="0">
                  <a:pos x="335" y="1231"/>
                </a:cxn>
                <a:cxn ang="0">
                  <a:pos x="431" y="1144"/>
                </a:cxn>
                <a:cxn ang="0">
                  <a:pos x="442" y="1032"/>
                </a:cxn>
                <a:cxn ang="0">
                  <a:pos x="442" y="63"/>
                </a:cxn>
                <a:cxn ang="0">
                  <a:pos x="180" y="171"/>
                </a:cxn>
                <a:cxn ang="0">
                  <a:pos x="71" y="475"/>
                </a:cxn>
                <a:cxn ang="0">
                  <a:pos x="0" y="463"/>
                </a:cxn>
                <a:cxn ang="0">
                  <a:pos x="13" y="0"/>
                </a:cxn>
                <a:cxn ang="0">
                  <a:pos x="1081" y="0"/>
                </a:cxn>
                <a:cxn ang="0">
                  <a:pos x="1094" y="463"/>
                </a:cxn>
                <a:cxn ang="0">
                  <a:pos x="1023" y="475"/>
                </a:cxn>
                <a:cxn ang="0">
                  <a:pos x="913" y="171"/>
                </a:cxn>
                <a:cxn ang="0">
                  <a:pos x="650" y="63"/>
                </a:cxn>
                <a:cxn ang="0">
                  <a:pos x="650" y="1032"/>
                </a:cxn>
                <a:cxn ang="0">
                  <a:pos x="824" y="604"/>
                </a:cxn>
                <a:cxn ang="0">
                  <a:pos x="1096" y="604"/>
                </a:cxn>
                <a:cxn ang="0">
                  <a:pos x="1096" y="871"/>
                </a:cxn>
                <a:cxn ang="0">
                  <a:pos x="824" y="871"/>
                </a:cxn>
                <a:cxn ang="0">
                  <a:pos x="824" y="604"/>
                </a:cxn>
                <a:cxn ang="0">
                  <a:pos x="1641" y="604"/>
                </a:cxn>
                <a:cxn ang="0">
                  <a:pos x="1914" y="604"/>
                </a:cxn>
                <a:cxn ang="0">
                  <a:pos x="1914" y="871"/>
                </a:cxn>
                <a:cxn ang="0">
                  <a:pos x="1641" y="871"/>
                </a:cxn>
                <a:cxn ang="0">
                  <a:pos x="1641" y="604"/>
                </a:cxn>
                <a:cxn ang="0">
                  <a:pos x="2459" y="604"/>
                </a:cxn>
                <a:cxn ang="0">
                  <a:pos x="2731" y="604"/>
                </a:cxn>
                <a:cxn ang="0">
                  <a:pos x="2731" y="871"/>
                </a:cxn>
                <a:cxn ang="0">
                  <a:pos x="2459" y="871"/>
                </a:cxn>
                <a:cxn ang="0">
                  <a:pos x="2459" y="604"/>
                </a:cxn>
              </a:cxnLst>
              <a:rect l="0" t="0" r="r" b="b"/>
              <a:pathLst>
                <a:path w="2731" h="1313">
                  <a:moveTo>
                    <a:pt x="1" y="604"/>
                  </a:moveTo>
                  <a:lnTo>
                    <a:pt x="274" y="604"/>
                  </a:lnTo>
                  <a:lnTo>
                    <a:pt x="274" y="871"/>
                  </a:lnTo>
                  <a:lnTo>
                    <a:pt x="1" y="871"/>
                  </a:lnTo>
                  <a:lnTo>
                    <a:pt x="1" y="604"/>
                  </a:lnTo>
                  <a:close/>
                  <a:moveTo>
                    <a:pt x="650" y="1032"/>
                  </a:moveTo>
                  <a:cubicBezTo>
                    <a:pt x="650" y="1117"/>
                    <a:pt x="663" y="1171"/>
                    <a:pt x="688" y="1197"/>
                  </a:cubicBezTo>
                  <a:cubicBezTo>
                    <a:pt x="710" y="1218"/>
                    <a:pt x="746" y="1232"/>
                    <a:pt x="797" y="1237"/>
                  </a:cubicBezTo>
                  <a:cubicBezTo>
                    <a:pt x="813" y="1238"/>
                    <a:pt x="838" y="1238"/>
                    <a:pt x="875" y="1238"/>
                  </a:cubicBezTo>
                  <a:lnTo>
                    <a:pt x="875" y="1313"/>
                  </a:lnTo>
                  <a:lnTo>
                    <a:pt x="219" y="1313"/>
                  </a:lnTo>
                  <a:lnTo>
                    <a:pt x="219" y="1238"/>
                  </a:lnTo>
                  <a:cubicBezTo>
                    <a:pt x="271" y="1238"/>
                    <a:pt x="310" y="1236"/>
                    <a:pt x="335" y="1231"/>
                  </a:cubicBezTo>
                  <a:cubicBezTo>
                    <a:pt x="386" y="1221"/>
                    <a:pt x="418" y="1192"/>
                    <a:pt x="431" y="1144"/>
                  </a:cubicBezTo>
                  <a:cubicBezTo>
                    <a:pt x="438" y="1119"/>
                    <a:pt x="442" y="1082"/>
                    <a:pt x="442" y="1032"/>
                  </a:cubicBezTo>
                  <a:lnTo>
                    <a:pt x="442" y="63"/>
                  </a:lnTo>
                  <a:cubicBezTo>
                    <a:pt x="330" y="66"/>
                    <a:pt x="243" y="102"/>
                    <a:pt x="180" y="171"/>
                  </a:cubicBezTo>
                  <a:cubicBezTo>
                    <a:pt x="121" y="238"/>
                    <a:pt x="84" y="339"/>
                    <a:pt x="71" y="475"/>
                  </a:cubicBezTo>
                  <a:lnTo>
                    <a:pt x="0" y="463"/>
                  </a:lnTo>
                  <a:lnTo>
                    <a:pt x="13" y="0"/>
                  </a:lnTo>
                  <a:lnTo>
                    <a:pt x="1081" y="0"/>
                  </a:lnTo>
                  <a:lnTo>
                    <a:pt x="1094" y="463"/>
                  </a:lnTo>
                  <a:lnTo>
                    <a:pt x="1023" y="475"/>
                  </a:lnTo>
                  <a:cubicBezTo>
                    <a:pt x="1010" y="339"/>
                    <a:pt x="973" y="238"/>
                    <a:pt x="913" y="171"/>
                  </a:cubicBezTo>
                  <a:cubicBezTo>
                    <a:pt x="850" y="102"/>
                    <a:pt x="762" y="66"/>
                    <a:pt x="650" y="63"/>
                  </a:cubicBezTo>
                  <a:lnTo>
                    <a:pt x="650" y="1032"/>
                  </a:lnTo>
                  <a:close/>
                  <a:moveTo>
                    <a:pt x="824" y="604"/>
                  </a:moveTo>
                  <a:lnTo>
                    <a:pt x="1096" y="604"/>
                  </a:lnTo>
                  <a:lnTo>
                    <a:pt x="1096" y="871"/>
                  </a:lnTo>
                  <a:lnTo>
                    <a:pt x="824" y="871"/>
                  </a:lnTo>
                  <a:lnTo>
                    <a:pt x="824" y="604"/>
                  </a:lnTo>
                  <a:close/>
                  <a:moveTo>
                    <a:pt x="1641" y="604"/>
                  </a:moveTo>
                  <a:lnTo>
                    <a:pt x="1914" y="604"/>
                  </a:lnTo>
                  <a:lnTo>
                    <a:pt x="1914" y="871"/>
                  </a:lnTo>
                  <a:lnTo>
                    <a:pt x="1641" y="871"/>
                  </a:lnTo>
                  <a:lnTo>
                    <a:pt x="1641" y="604"/>
                  </a:lnTo>
                  <a:close/>
                  <a:moveTo>
                    <a:pt x="2459" y="604"/>
                  </a:moveTo>
                  <a:lnTo>
                    <a:pt x="2731" y="604"/>
                  </a:lnTo>
                  <a:lnTo>
                    <a:pt x="2731" y="871"/>
                  </a:lnTo>
                  <a:lnTo>
                    <a:pt x="2459" y="871"/>
                  </a:lnTo>
                  <a:lnTo>
                    <a:pt x="2459" y="604"/>
                  </a:lnTo>
                  <a:close/>
                </a:path>
              </a:pathLst>
            </a:custGeom>
            <a:solidFill>
              <a:srgbClr val="E20074"/>
            </a:solidFill>
            <a:ln w="9525">
              <a:noFill/>
              <a:round/>
              <a:headEnd/>
              <a:tailEnd/>
            </a:ln>
          </p:spPr>
          <p:txBody>
            <a:bodyPr/>
            <a:lstStyle/>
            <a:p>
              <a:pPr fontAlgn="auto">
                <a:lnSpc>
                  <a:spcPct val="100000"/>
                </a:lnSpc>
                <a:spcBef>
                  <a:spcPts val="0"/>
                </a:spcBef>
                <a:spcAft>
                  <a:spcPts val="0"/>
                </a:spcAft>
                <a:buClrTx/>
                <a:buSzTx/>
                <a:buFontTx/>
                <a:buNone/>
                <a:defRPr/>
              </a:pPr>
              <a:endParaRPr lang="de-DE" sz="1800">
                <a:latin typeface="+mn-lt"/>
                <a:cs typeface="+mn-cs"/>
              </a:endParaRPr>
            </a:p>
          </p:txBody>
        </p:sp>
      </p:grpSp>
    </p:spTree>
    <p:extLst>
      <p:ext uri="{BB962C8B-B14F-4D97-AF65-F5344CB8AC3E}">
        <p14:creationId xmlns:p14="http://schemas.microsoft.com/office/powerpoint/2010/main" val="200331354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998538" y="404813"/>
            <a:ext cx="4800600" cy="360203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4589" y="4208482"/>
            <a:ext cx="5848498" cy="4973661"/>
          </a:xfrm>
          <a:prstGeom prst="rect">
            <a:avLst/>
          </a:prstGeom>
        </p:spPr>
        <p:txBody>
          <a:bodyPr vert="horz" lIns="0" tIns="0" rIns="0" bIns="0" rtlCol="0">
            <a:normAutofit/>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7" name="Foliennummernplatzhalter 6"/>
          <p:cNvSpPr>
            <a:spLocks noGrp="1"/>
          </p:cNvSpPr>
          <p:nvPr>
            <p:ph type="sldNum" sz="quarter" idx="5"/>
          </p:nvPr>
        </p:nvSpPr>
        <p:spPr>
          <a:xfrm>
            <a:off x="5855635" y="9379500"/>
            <a:ext cx="467452" cy="304834"/>
          </a:xfrm>
          <a:prstGeom prst="rect">
            <a:avLst/>
          </a:prstGeom>
        </p:spPr>
        <p:txBody>
          <a:bodyPr vert="horz" lIns="0" tIns="45720" rIns="0" bIns="45720" rtlCol="0" anchor="ctr"/>
          <a:lstStyle>
            <a:lvl1pPr algn="r">
              <a:defRPr sz="900">
                <a:latin typeface="Tele-GroteskNor" pitchFamily="2" charset="0"/>
              </a:defRPr>
            </a:lvl1pPr>
          </a:lstStyle>
          <a:p>
            <a:fld id="{76E97663-D53D-4421-A2F3-0C076A0529F5}" type="slidenum">
              <a:rPr lang="en-US" smtClean="0"/>
              <a:pPr/>
              <a:t>‹#›</a:t>
            </a:fld>
            <a:endParaRPr lang="en-US" dirty="0"/>
          </a:p>
        </p:txBody>
      </p:sp>
    </p:spTree>
    <p:extLst>
      <p:ext uri="{BB962C8B-B14F-4D97-AF65-F5344CB8AC3E}">
        <p14:creationId xmlns:p14="http://schemas.microsoft.com/office/powerpoint/2010/main" val="1596344682"/>
      </p:ext>
    </p:extLst>
  </p:cSld>
  <p:clrMap bg1="lt1" tx1="dk1" bg2="lt2" tx2="dk2" accent1="accent1" accent2="accent2" accent3="accent3" accent4="accent4" accent5="accent5" accent6="accent6" hlink="hlink" folHlink="folHlink"/>
  <p:hf hdr="0"/>
  <p:notesStyle>
    <a:lvl1pPr marL="0" indent="0" algn="l" defTabSz="1152144" rtl="0" eaLnBrk="1" latinLnBrk="0" hangingPunct="1">
      <a:lnSpc>
        <a:spcPct val="90000"/>
      </a:lnSpc>
      <a:spcBef>
        <a:spcPts val="400"/>
      </a:spcBef>
      <a:buClr>
        <a:schemeClr val="tx2"/>
      </a:buClr>
      <a:buSzPct val="75000"/>
      <a:buFont typeface="Wingdings" pitchFamily="2" charset="2"/>
      <a:buNone/>
      <a:defRPr sz="1000" kern="1200">
        <a:solidFill>
          <a:schemeClr val="tx1"/>
        </a:solidFill>
        <a:latin typeface="Tele-GroteskFet" pitchFamily="2" charset="0"/>
        <a:ea typeface="+mn-ea"/>
        <a:cs typeface="+mn-cs"/>
      </a:defRPr>
    </a:lvl1pPr>
    <a:lvl2pPr marL="0" indent="0" algn="l" defTabSz="1152144" rtl="0" eaLnBrk="1" latinLnBrk="0" hangingPunct="1">
      <a:lnSpc>
        <a:spcPct val="90000"/>
      </a:lnSpc>
      <a:spcBef>
        <a:spcPts val="400"/>
      </a:spcBef>
      <a:buClr>
        <a:schemeClr val="tx2"/>
      </a:buClr>
      <a:buSzPct val="75000"/>
      <a:buFont typeface="Wingdings" pitchFamily="2" charset="2"/>
      <a:buNone/>
      <a:defRPr sz="1000" kern="1200">
        <a:solidFill>
          <a:schemeClr val="tx1"/>
        </a:solidFill>
        <a:latin typeface="Tele-GroteskNor" pitchFamily="2" charset="0"/>
        <a:ea typeface="+mn-ea"/>
        <a:cs typeface="+mn-cs"/>
      </a:defRPr>
    </a:lvl2pPr>
    <a:lvl3pPr marL="85725" indent="-85725"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3pPr>
    <a:lvl4pPr marL="180975" indent="-95250"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4pPr>
    <a:lvl5pPr marL="266700" indent="-85725" algn="l" defTabSz="1152144" rtl="0" eaLnBrk="1" latinLnBrk="0" hangingPunct="1">
      <a:lnSpc>
        <a:spcPct val="90000"/>
      </a:lnSpc>
      <a:spcBef>
        <a:spcPts val="400"/>
      </a:spcBef>
      <a:buClrTx/>
      <a:buSzPct val="70000"/>
      <a:buFont typeface="Wingdings 2" panose="05020102010507070707" pitchFamily="18" charset="2"/>
      <a:buChar char="¡"/>
      <a:defRPr sz="1000" kern="1200">
        <a:solidFill>
          <a:schemeClr val="tx1"/>
        </a:solidFill>
        <a:latin typeface="Tele-GroteskNor" pitchFamily="2" charset="0"/>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Sequence" TargetMode="External"/><Relationship Id="rId7" Type="http://schemas.openxmlformats.org/officeDocument/2006/relationships/hyperlink" Target="https://en.wikipedia.org/wiki/Construc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Manufacturing" TargetMode="External"/><Relationship Id="rId5" Type="http://schemas.openxmlformats.org/officeDocument/2006/relationships/hyperlink" Target="https://en.wikipedia.org/wiki/Engineering_design" TargetMode="External"/><Relationship Id="rId4" Type="http://schemas.openxmlformats.org/officeDocument/2006/relationships/hyperlink" Target="https://en.wikipedia.org/wiki/Desig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Scott_Ambler"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n.wikipedia.org/wiki/Documentation" TargetMode="External"/><Relationship Id="rId5" Type="http://schemas.openxmlformats.org/officeDocument/2006/relationships/hyperlink" Target="https://en.wikipedia.org/wiki/Software_development_process_models" TargetMode="External"/><Relationship Id="rId4" Type="http://schemas.openxmlformats.org/officeDocument/2006/relationships/hyperlink" Target="https://en.wikipedia.org/wiki/Agile_modeling#cite_note-3"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DuPont" TargetMode="External"/><Relationship Id="rId3" Type="http://schemas.openxmlformats.org/officeDocument/2006/relationships/hyperlink" Target="https://en.wikipedia.org/wiki/Civil_engineering" TargetMode="External"/><Relationship Id="rId7" Type="http://schemas.openxmlformats.org/officeDocument/2006/relationships/hyperlink" Target="https://en.wikipedia.org/wiki/Critical_Path_Method" TargetMode="External"/><Relationship Id="rId12" Type="http://schemas.openxmlformats.org/officeDocument/2006/relationships/hyperlink" Target="https://en.wikipedia.org/wiki/Polaris_missil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en.wikipedia.org/wiki/Schedule_(project_management)" TargetMode="External"/><Relationship Id="rId11" Type="http://schemas.openxmlformats.org/officeDocument/2006/relationships/hyperlink" Target="https://en.wikipedia.org/wiki/United_States_Navy_Special_Projects_Office" TargetMode="External"/><Relationship Id="rId5" Type="http://schemas.openxmlformats.org/officeDocument/2006/relationships/hyperlink" Target="https://en.wikipedia.org/wiki/Gantt_chart" TargetMode="External"/><Relationship Id="rId10" Type="http://schemas.openxmlformats.org/officeDocument/2006/relationships/hyperlink" Target="https://en.wikipedia.org/wiki/Program_Evaluation_and_Review_Technique" TargetMode="External"/><Relationship Id="rId4" Type="http://schemas.openxmlformats.org/officeDocument/2006/relationships/hyperlink" Target="https://en.wikipedia.org/wiki/Master_builder_(occupation)" TargetMode="External"/><Relationship Id="rId9" Type="http://schemas.openxmlformats.org/officeDocument/2006/relationships/hyperlink" Target="https://en.wikipedia.org/wiki/Remington_Rand"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IT_service_manage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8538" y="404813"/>
            <a:ext cx="4800600" cy="3602037"/>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76E97663-D53D-4421-A2F3-0C076A0529F5}" type="slidenum">
              <a:rPr lang="en-US" smtClean="0"/>
              <a:pPr/>
              <a:t>1</a:t>
            </a:fld>
            <a:endParaRPr lang="en-US" dirty="0"/>
          </a:p>
        </p:txBody>
      </p:sp>
    </p:spTree>
    <p:extLst>
      <p:ext uri="{BB962C8B-B14F-4D97-AF65-F5344CB8AC3E}">
        <p14:creationId xmlns:p14="http://schemas.microsoft.com/office/powerpoint/2010/main" val="351588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err="1" smtClean="0"/>
              <a:t>Properties</a:t>
            </a:r>
            <a:r>
              <a:rPr lang="hu-HU" dirty="0" smtClean="0"/>
              <a:t> of project</a:t>
            </a:r>
          </a:p>
          <a:p>
            <a:endParaRPr lang="hu-HU" dirty="0" smtClean="0"/>
          </a:p>
          <a:p>
            <a:r>
              <a:rPr lang="hu-HU" dirty="0" smtClean="0"/>
              <a:t>New house, </a:t>
            </a:r>
            <a:r>
              <a:rPr lang="hu-HU" dirty="0" err="1" smtClean="0"/>
              <a:t>new</a:t>
            </a:r>
            <a:r>
              <a:rPr lang="hu-HU" dirty="0" smtClean="0"/>
              <a:t> </a:t>
            </a:r>
            <a:r>
              <a:rPr lang="hu-HU" dirty="0" err="1" smtClean="0"/>
              <a:t>type</a:t>
            </a:r>
            <a:r>
              <a:rPr lang="hu-HU" dirty="0" smtClean="0"/>
              <a:t> of</a:t>
            </a:r>
            <a:r>
              <a:rPr lang="hu-HU" baseline="0" dirty="0" smtClean="0"/>
              <a:t> </a:t>
            </a:r>
            <a:r>
              <a:rPr lang="hu-HU" baseline="0" dirty="0" err="1" smtClean="0"/>
              <a:t>care</a:t>
            </a:r>
            <a:r>
              <a:rPr lang="hu-HU" baseline="0" dirty="0" smtClean="0"/>
              <a:t>, </a:t>
            </a:r>
            <a:r>
              <a:rPr lang="hu-HU" baseline="0" dirty="0" err="1" smtClean="0"/>
              <a:t>new</a:t>
            </a:r>
            <a:r>
              <a:rPr lang="hu-HU" baseline="0" dirty="0" smtClean="0"/>
              <a:t> </a:t>
            </a:r>
            <a:r>
              <a:rPr lang="hu-HU" baseline="0" dirty="0" err="1" smtClean="0"/>
              <a:t>tpye</a:t>
            </a:r>
            <a:r>
              <a:rPr lang="hu-HU" baseline="0" dirty="0" smtClean="0"/>
              <a:t> </a:t>
            </a:r>
            <a:r>
              <a:rPr lang="hu-HU" baseline="0" dirty="0" err="1" smtClean="0"/>
              <a:t>of</a:t>
            </a:r>
            <a:r>
              <a:rPr lang="hu-HU" baseline="0" dirty="0" smtClean="0"/>
              <a:t> </a:t>
            </a:r>
            <a:r>
              <a:rPr lang="hu-HU" baseline="0" dirty="0" err="1" smtClean="0"/>
              <a:t>package</a:t>
            </a:r>
            <a:r>
              <a:rPr lang="hu-HU" baseline="0" dirty="0" smtClean="0"/>
              <a:t> </a:t>
            </a:r>
            <a:r>
              <a:rPr lang="hu-HU" baseline="0" dirty="0" err="1" smtClean="0"/>
              <a:t>for</a:t>
            </a:r>
            <a:r>
              <a:rPr lang="hu-HU" baseline="0" dirty="0" smtClean="0"/>
              <a:t> mobile service </a:t>
            </a:r>
            <a:r>
              <a:rPr lang="hu-HU" baseline="0" dirty="0" err="1" smtClean="0"/>
              <a:t>provider</a:t>
            </a:r>
            <a:r>
              <a:rPr lang="hu-HU" baseline="0" dirty="0" smtClean="0"/>
              <a:t>, </a:t>
            </a:r>
            <a:r>
              <a:rPr lang="hu-HU" baseline="0" dirty="0" err="1" smtClean="0"/>
              <a:t>study</a:t>
            </a:r>
            <a:r>
              <a:rPr lang="hu-HU" baseline="0" dirty="0" smtClean="0"/>
              <a:t> </a:t>
            </a:r>
            <a:r>
              <a:rPr lang="hu-HU" baseline="0" dirty="0" err="1" smtClean="0"/>
              <a:t>about</a:t>
            </a:r>
            <a:r>
              <a:rPr lang="hu-HU" baseline="0" dirty="0" smtClean="0"/>
              <a:t> life of </a:t>
            </a:r>
            <a:r>
              <a:rPr lang="hu-HU" baseline="0" dirty="0" err="1" smtClean="0"/>
              <a:t>birds</a:t>
            </a:r>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10</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11</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altLang="hu-HU" dirty="0" err="1" smtClean="0">
                <a:latin typeface="Arial" charset="0"/>
              </a:rPr>
              <a:t>Deliver</a:t>
            </a:r>
            <a:r>
              <a:rPr lang="hu-HU" altLang="hu-HU" dirty="0" smtClean="0">
                <a:latin typeface="Arial" charset="0"/>
              </a:rPr>
              <a:t> </a:t>
            </a:r>
            <a:r>
              <a:rPr lang="hu-HU" altLang="hu-HU" dirty="0" err="1" smtClean="0">
                <a:latin typeface="Arial" charset="0"/>
              </a:rPr>
              <a:t>the</a:t>
            </a:r>
            <a:r>
              <a:rPr lang="hu-HU" altLang="hu-HU" dirty="0" smtClean="0">
                <a:latin typeface="Arial" charset="0"/>
              </a:rPr>
              <a:t> </a:t>
            </a:r>
            <a:r>
              <a:rPr lang="hu-HU" altLang="hu-HU" dirty="0" err="1" smtClean="0">
                <a:latin typeface="Arial" charset="0"/>
              </a:rPr>
              <a:t>pre-defined</a:t>
            </a:r>
            <a:r>
              <a:rPr lang="hu-HU" altLang="hu-HU" dirty="0" smtClean="0">
                <a:latin typeface="Arial" charset="0"/>
              </a:rPr>
              <a:t> </a:t>
            </a:r>
            <a:r>
              <a:rPr lang="hu-HU" altLang="hu-HU" dirty="0" err="1" smtClean="0">
                <a:latin typeface="Arial" charset="0"/>
              </a:rPr>
              <a:t>scope</a:t>
            </a:r>
            <a:r>
              <a:rPr lang="hu-HU" altLang="hu-HU" dirty="0" smtClean="0">
                <a:latin typeface="Arial" charset="0"/>
              </a:rPr>
              <a:t> </a:t>
            </a:r>
            <a:r>
              <a:rPr lang="hu-HU" altLang="hu-HU" dirty="0" err="1" smtClean="0">
                <a:latin typeface="Arial" charset="0"/>
              </a:rPr>
              <a:t>in</a:t>
            </a:r>
            <a:r>
              <a:rPr lang="hu-HU" altLang="hu-HU" dirty="0" smtClean="0">
                <a:latin typeface="Arial" charset="0"/>
              </a:rPr>
              <a:t> </a:t>
            </a:r>
            <a:r>
              <a:rPr lang="hu-HU" altLang="hu-HU" dirty="0" err="1" smtClean="0">
                <a:latin typeface="Arial" charset="0"/>
              </a:rPr>
              <a:t>time</a:t>
            </a:r>
            <a:r>
              <a:rPr lang="hu-HU" altLang="hu-HU" dirty="0" smtClean="0">
                <a:latin typeface="Arial" charset="0"/>
              </a:rPr>
              <a:t>,</a:t>
            </a:r>
            <a:r>
              <a:rPr lang="hu-HU" altLang="hu-HU" baseline="0" dirty="0" smtClean="0">
                <a:latin typeface="Arial" charset="0"/>
              </a:rPr>
              <a:t> </a:t>
            </a:r>
            <a:r>
              <a:rPr lang="hu-HU" altLang="hu-HU" baseline="0" dirty="0" err="1" smtClean="0">
                <a:latin typeface="Arial" charset="0"/>
              </a:rPr>
              <a:t>within</a:t>
            </a:r>
            <a:r>
              <a:rPr lang="hu-HU" altLang="hu-HU" baseline="0" dirty="0" smtClean="0">
                <a:latin typeface="Arial" charset="0"/>
              </a:rPr>
              <a:t> </a:t>
            </a:r>
            <a:r>
              <a:rPr lang="hu-HU" altLang="hu-HU" baseline="0" dirty="0" err="1" smtClean="0">
                <a:latin typeface="Arial" charset="0"/>
              </a:rPr>
              <a:t>the</a:t>
            </a:r>
            <a:r>
              <a:rPr lang="hu-HU" altLang="hu-HU" baseline="0" dirty="0" smtClean="0">
                <a:latin typeface="Arial" charset="0"/>
              </a:rPr>
              <a:t> </a:t>
            </a:r>
            <a:r>
              <a:rPr lang="hu-HU" altLang="hu-HU" baseline="0" dirty="0" err="1" smtClean="0">
                <a:latin typeface="Arial" charset="0"/>
              </a:rPr>
              <a:t>agreed</a:t>
            </a:r>
            <a:r>
              <a:rPr lang="hu-HU" altLang="hu-HU" baseline="0" dirty="0" smtClean="0">
                <a:latin typeface="Arial" charset="0"/>
              </a:rPr>
              <a:t> </a:t>
            </a:r>
            <a:r>
              <a:rPr lang="hu-HU" altLang="hu-HU" baseline="0" dirty="0" err="1" smtClean="0">
                <a:latin typeface="Arial" charset="0"/>
              </a:rPr>
              <a:t>cost</a:t>
            </a:r>
            <a:r>
              <a:rPr lang="hu-HU" altLang="hu-HU" baseline="0" dirty="0" smtClean="0">
                <a:latin typeface="Arial" charset="0"/>
              </a:rPr>
              <a:t> </a:t>
            </a:r>
            <a:r>
              <a:rPr lang="hu-HU" altLang="hu-HU" baseline="0" dirty="0" err="1" smtClean="0">
                <a:latin typeface="Arial" charset="0"/>
              </a:rPr>
              <a:t>in</a:t>
            </a:r>
            <a:r>
              <a:rPr lang="hu-HU" altLang="hu-HU" baseline="0" dirty="0" smtClean="0">
                <a:latin typeface="Arial" charset="0"/>
              </a:rPr>
              <a:t> a </a:t>
            </a:r>
            <a:r>
              <a:rPr lang="hu-HU" altLang="hu-HU" baseline="0" dirty="0" err="1" smtClean="0">
                <a:latin typeface="Arial" charset="0"/>
              </a:rPr>
              <a:t>good</a:t>
            </a:r>
            <a:r>
              <a:rPr lang="hu-HU" altLang="hu-HU" baseline="0" dirty="0" smtClean="0">
                <a:latin typeface="Arial" charset="0"/>
              </a:rPr>
              <a:t> </a:t>
            </a:r>
            <a:r>
              <a:rPr lang="hu-HU" altLang="hu-HU" baseline="0" dirty="0" err="1" smtClean="0">
                <a:latin typeface="Arial" charset="0"/>
              </a:rPr>
              <a:t>quality</a:t>
            </a:r>
            <a:r>
              <a:rPr lang="hu-HU" altLang="hu-HU" baseline="0" dirty="0" smtClean="0">
                <a:latin typeface="Arial" charset="0"/>
              </a:rPr>
              <a:t>.  </a:t>
            </a:r>
            <a:endParaRPr lang="hu-HU" altLang="hu-HU" dirty="0" smtClean="0">
              <a:latin typeface="Arial" charset="0"/>
            </a:endParaRPr>
          </a:p>
        </p:txBody>
      </p:sp>
      <p:sp>
        <p:nvSpPr>
          <p:cNvPr id="4" name="Slide Number Placeholder 3"/>
          <p:cNvSpPr>
            <a:spLocks noGrp="1"/>
          </p:cNvSpPr>
          <p:nvPr>
            <p:ph type="sldNum" sz="quarter" idx="10"/>
          </p:nvPr>
        </p:nvSpPr>
        <p:spPr/>
        <p:txBody>
          <a:bodyPr/>
          <a:lstStyle/>
          <a:p>
            <a:fld id="{76E97663-D53D-4421-A2F3-0C076A0529F5}" type="slidenum">
              <a:rPr lang="en-US" smtClean="0"/>
              <a:pPr/>
              <a:t>12</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14</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Tele-GroteskFet" pitchFamily="2" charset="0"/>
                <a:ea typeface="+mn-ea"/>
                <a:cs typeface="+mn-cs"/>
              </a:rPr>
              <a:t>The relationship among portfolios, programs, and projects is such that a portfolio refers to a collection of projects,</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programs, </a:t>
            </a:r>
            <a:r>
              <a:rPr lang="en-US" sz="1000" b="0" i="0" u="none" strike="noStrike" kern="1200" baseline="0" dirty="0" err="1" smtClean="0">
                <a:solidFill>
                  <a:schemeClr val="tx1"/>
                </a:solidFill>
                <a:latin typeface="Tele-GroteskFet" pitchFamily="2" charset="0"/>
                <a:ea typeface="+mn-ea"/>
                <a:cs typeface="+mn-cs"/>
              </a:rPr>
              <a:t>subportfolios</a:t>
            </a:r>
            <a:r>
              <a:rPr lang="en-US" sz="1000" b="0" i="0" u="none" strike="noStrike" kern="1200" baseline="0" dirty="0" smtClean="0">
                <a:solidFill>
                  <a:schemeClr val="tx1"/>
                </a:solidFill>
                <a:latin typeface="Tele-GroteskFet" pitchFamily="2" charset="0"/>
                <a:ea typeface="+mn-ea"/>
                <a:cs typeface="+mn-cs"/>
              </a:rPr>
              <a:t>, and operations managed as a group to achieve strategic objectives. Programs are grouped</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within a portfolio and are comprised of subprograms, projects, or other work that are managed in a coordinated</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fashion in support of the portfolio. Individual projects that are either within or outside of a program are still considered</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part of a portfolio. Although the projects or programs within the portfolio may not necessarily be interdependent or</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directly related, they are linked to the organization’s strategic plan by means of the organization’s portfolio.</a:t>
            </a:r>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15</a:t>
            </a:fld>
            <a:endParaRPr lang="en-US" dirty="0"/>
          </a:p>
        </p:txBody>
      </p:sp>
    </p:spTree>
    <p:extLst>
      <p:ext uri="{BB962C8B-B14F-4D97-AF65-F5344CB8AC3E}">
        <p14:creationId xmlns:p14="http://schemas.microsoft.com/office/powerpoint/2010/main" val="15166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E97663-D53D-4421-A2F3-0C076A0529F5}" type="slidenum">
              <a:rPr lang="en-US" smtClean="0"/>
              <a:pPr/>
              <a:t>16</a:t>
            </a:fld>
            <a:endParaRPr lang="en-US" dirty="0"/>
          </a:p>
        </p:txBody>
      </p:sp>
    </p:spTree>
    <p:extLst>
      <p:ext uri="{BB962C8B-B14F-4D97-AF65-F5344CB8AC3E}">
        <p14:creationId xmlns:p14="http://schemas.microsoft.com/office/powerpoint/2010/main" val="56842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000" b="0" i="0" kern="1200" dirty="0" err="1" smtClean="0">
                <a:solidFill>
                  <a:schemeClr val="tx1"/>
                </a:solidFill>
                <a:effectLst/>
                <a:latin typeface="Tele-GroteskFet" pitchFamily="2" charset="0"/>
                <a:ea typeface="+mn-ea"/>
                <a:cs typeface="+mn-cs"/>
              </a:rPr>
              <a:t>Understand</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the</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differences</a:t>
            </a:r>
            <a:r>
              <a:rPr lang="hu-HU" sz="1000" b="0" i="0" kern="1200" baseline="0" dirty="0" smtClean="0">
                <a:solidFill>
                  <a:schemeClr val="tx1"/>
                </a:solidFill>
                <a:effectLst/>
                <a:latin typeface="Tele-GroteskFet" pitchFamily="2" charset="0"/>
                <a:ea typeface="+mn-ea"/>
                <a:cs typeface="+mn-cs"/>
              </a:rPr>
              <a:t>!</a:t>
            </a:r>
            <a:endParaRPr lang="hu-HU"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The product life cycle is longer than the project life cycle.</a:t>
            </a:r>
            <a:endParaRPr lang="hu-HU"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The project life cycle has a definite end while the product life cycle may not.</a:t>
            </a:r>
            <a:endParaRPr lang="hu-HU"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A product life cycle can have single or multiple projects.</a:t>
            </a:r>
            <a:endParaRPr lang="hu-HU"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The product life cycle phases do not overlap while the project phases may overlap.</a:t>
            </a:r>
            <a:endParaRPr lang="hu-HU"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In the product life cycle phases are sequential, while in project life cycle phases may or may not be sequential.</a:t>
            </a:r>
          </a:p>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17</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sz="1000" b="0" i="0" kern="1200" dirty="0" smtClean="0">
              <a:solidFill>
                <a:schemeClr val="tx1"/>
              </a:solidFill>
              <a:effectLst/>
              <a:latin typeface="Tele-GroteskFet" pitchFamily="2" charset="0"/>
              <a:ea typeface="+mn-ea"/>
              <a:cs typeface="+mn-cs"/>
            </a:endParaRPr>
          </a:p>
          <a:p>
            <a:r>
              <a:rPr lang="hu-HU" dirty="0" smtClean="0"/>
              <a:t>Iteratív </a:t>
            </a:r>
            <a:r>
              <a:rPr lang="hu-HU" dirty="0"/>
              <a:t>modellek – 1980-as évek (melyekben a folyamatlépések nem lineárisan következnek egymás után, hanem a fázisok a fejlesztés </a:t>
            </a:r>
            <a:r>
              <a:rPr lang="hu-HU" dirty="0" err="1"/>
              <a:t>előrehaladtával</a:t>
            </a:r>
            <a:r>
              <a:rPr lang="hu-HU" dirty="0"/>
              <a:t> ismétlődnek</a:t>
            </a:r>
            <a:r>
              <a:rPr lang="hu-HU" dirty="0" smtClean="0"/>
              <a:t>)</a:t>
            </a:r>
          </a:p>
        </p:txBody>
      </p:sp>
      <p:sp>
        <p:nvSpPr>
          <p:cNvPr id="4" name="Slide Number Placeholder 3"/>
          <p:cNvSpPr>
            <a:spLocks noGrp="1"/>
          </p:cNvSpPr>
          <p:nvPr>
            <p:ph type="sldNum" sz="quarter" idx="10"/>
          </p:nvPr>
        </p:nvSpPr>
        <p:spPr/>
        <p:txBody>
          <a:bodyPr/>
          <a:lstStyle/>
          <a:p>
            <a:fld id="{76E97663-D53D-4421-A2F3-0C076A0529F5}" type="slidenum">
              <a:rPr lang="en-US" smtClean="0"/>
              <a:pPr/>
              <a:t>18</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en-US" sz="1000" b="0" i="0" kern="1200" dirty="0" smtClean="0">
                <a:solidFill>
                  <a:schemeClr val="tx1"/>
                </a:solidFill>
                <a:effectLst/>
                <a:latin typeface="Tele-GroteskFet" pitchFamily="2" charset="0"/>
                <a:ea typeface="+mn-ea"/>
                <a:cs typeface="+mn-cs"/>
              </a:rPr>
              <a:t>The earliest use of the term "waterfall" may have been in a 1976 paper by Bell and Thayer</a:t>
            </a:r>
            <a:r>
              <a:rPr lang="hu-HU" sz="1000" b="0" i="0" kern="1200" dirty="0" smtClean="0">
                <a:solidFill>
                  <a:schemeClr val="tx1"/>
                </a:solidFill>
                <a:effectLst/>
                <a:latin typeface="Tele-GroteskFet" pitchFamily="2" charset="0"/>
                <a:ea typeface="+mn-ea"/>
                <a:cs typeface="+mn-cs"/>
              </a:rPr>
              <a:t>.</a:t>
            </a:r>
          </a:p>
          <a:p>
            <a:r>
              <a:rPr lang="en-US" sz="1000" b="0" i="0" kern="1200" dirty="0" smtClean="0">
                <a:solidFill>
                  <a:schemeClr val="tx1"/>
                </a:solidFill>
                <a:effectLst/>
                <a:latin typeface="Tele-GroteskFet" pitchFamily="2" charset="0"/>
                <a:ea typeface="+mn-ea"/>
                <a:cs typeface="+mn-cs"/>
              </a:rPr>
              <a:t>The </a:t>
            </a:r>
            <a:r>
              <a:rPr lang="en-US" sz="1000" b="1" i="0" kern="1200" dirty="0" smtClean="0">
                <a:solidFill>
                  <a:schemeClr val="tx1"/>
                </a:solidFill>
                <a:effectLst/>
                <a:latin typeface="Tele-GroteskFet" pitchFamily="2" charset="0"/>
                <a:ea typeface="+mn-ea"/>
                <a:cs typeface="+mn-cs"/>
              </a:rPr>
              <a:t>waterfall model</a:t>
            </a:r>
            <a:r>
              <a:rPr lang="en-US" sz="1000" b="0" i="0" kern="1200" dirty="0" smtClean="0">
                <a:solidFill>
                  <a:schemeClr val="tx1"/>
                </a:solidFill>
                <a:effectLst/>
                <a:latin typeface="Tele-GroteskFet" pitchFamily="2" charset="0"/>
                <a:ea typeface="+mn-ea"/>
                <a:cs typeface="+mn-cs"/>
              </a:rPr>
              <a:t> is a relatively linear </a:t>
            </a:r>
            <a:r>
              <a:rPr lang="en-US" sz="1000" b="0" i="0" u="none" strike="noStrike" kern="1200" dirty="0" smtClean="0">
                <a:solidFill>
                  <a:schemeClr val="tx1"/>
                </a:solidFill>
                <a:effectLst/>
                <a:latin typeface="Tele-GroteskFet" pitchFamily="2" charset="0"/>
                <a:ea typeface="+mn-ea"/>
                <a:cs typeface="+mn-cs"/>
                <a:hlinkClick r:id="rId3" tooltip="Sequence"/>
              </a:rPr>
              <a:t>sequential</a:t>
            </a:r>
            <a:r>
              <a:rPr lang="en-US" sz="1000" b="0" i="0" kern="1200" dirty="0" smtClean="0">
                <a:solidFill>
                  <a:schemeClr val="tx1"/>
                </a:solidFill>
                <a:effectLst/>
                <a:latin typeface="Tele-GroteskFet" pitchFamily="2" charset="0"/>
                <a:ea typeface="+mn-ea"/>
                <a:cs typeface="+mn-cs"/>
              </a:rPr>
              <a:t> </a:t>
            </a:r>
            <a:r>
              <a:rPr lang="en-US" sz="1000" b="0" i="0" u="none" strike="noStrike" kern="1200" dirty="0" smtClean="0">
                <a:solidFill>
                  <a:schemeClr val="tx1"/>
                </a:solidFill>
                <a:effectLst/>
                <a:latin typeface="Tele-GroteskFet" pitchFamily="2" charset="0"/>
                <a:ea typeface="+mn-ea"/>
                <a:cs typeface="+mn-cs"/>
                <a:hlinkClick r:id="rId4" tooltip="Design"/>
              </a:rPr>
              <a:t>design</a:t>
            </a:r>
            <a:r>
              <a:rPr lang="en-US" sz="1000" b="0" i="0" kern="1200" dirty="0" smtClean="0">
                <a:solidFill>
                  <a:schemeClr val="tx1"/>
                </a:solidFill>
                <a:effectLst/>
                <a:latin typeface="Tele-GroteskFet" pitchFamily="2" charset="0"/>
                <a:ea typeface="+mn-ea"/>
                <a:cs typeface="+mn-cs"/>
              </a:rPr>
              <a:t> approach for certain areas of </a:t>
            </a:r>
            <a:r>
              <a:rPr lang="en-US" sz="1000" b="0" i="0" u="none" strike="noStrike" kern="1200" dirty="0" smtClean="0">
                <a:solidFill>
                  <a:schemeClr val="tx1"/>
                </a:solidFill>
                <a:effectLst/>
                <a:latin typeface="Tele-GroteskFet" pitchFamily="2" charset="0"/>
                <a:ea typeface="+mn-ea"/>
                <a:cs typeface="+mn-cs"/>
                <a:hlinkClick r:id="rId5" tooltip="Engineering design"/>
              </a:rPr>
              <a:t>engineering design</a:t>
            </a:r>
            <a:r>
              <a:rPr lang="en-US" sz="1000" b="0" i="0" kern="1200" dirty="0" smtClean="0">
                <a:solidFill>
                  <a:schemeClr val="tx1"/>
                </a:solidFill>
                <a:effectLst/>
                <a:latin typeface="Tele-GroteskFet" pitchFamily="2" charset="0"/>
                <a:ea typeface="+mn-ea"/>
                <a:cs typeface="+mn-cs"/>
              </a:rPr>
              <a:t>.</a:t>
            </a:r>
            <a:endParaRPr lang="hu-HU"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The waterfall development model originated in the </a:t>
            </a:r>
            <a:r>
              <a:rPr lang="en-US" sz="1000" b="0" i="0" u="none" strike="noStrike" kern="1200" dirty="0" smtClean="0">
                <a:solidFill>
                  <a:schemeClr val="tx1"/>
                </a:solidFill>
                <a:effectLst/>
                <a:latin typeface="Tele-GroteskFet" pitchFamily="2" charset="0"/>
                <a:ea typeface="+mn-ea"/>
                <a:cs typeface="+mn-cs"/>
                <a:hlinkClick r:id="rId6" tooltip="Manufacturing"/>
              </a:rPr>
              <a:t>manufacturing</a:t>
            </a:r>
            <a:r>
              <a:rPr lang="en-US" sz="1000" b="0" i="0" kern="1200" dirty="0" smtClean="0">
                <a:solidFill>
                  <a:schemeClr val="tx1"/>
                </a:solidFill>
                <a:effectLst/>
                <a:latin typeface="Tele-GroteskFet" pitchFamily="2" charset="0"/>
                <a:ea typeface="+mn-ea"/>
                <a:cs typeface="+mn-cs"/>
              </a:rPr>
              <a:t> and </a:t>
            </a:r>
            <a:r>
              <a:rPr lang="en-US" sz="1000" b="0" i="0" u="none" strike="noStrike" kern="1200" dirty="0" smtClean="0">
                <a:solidFill>
                  <a:schemeClr val="tx1"/>
                </a:solidFill>
                <a:effectLst/>
                <a:latin typeface="Tele-GroteskFet" pitchFamily="2" charset="0"/>
                <a:ea typeface="+mn-ea"/>
                <a:cs typeface="+mn-cs"/>
                <a:hlinkClick r:id="rId7" tooltip="Construction"/>
              </a:rPr>
              <a:t>construction</a:t>
            </a:r>
            <a:r>
              <a:rPr lang="en-US" sz="1000" b="0" i="0" kern="1200" dirty="0" smtClean="0">
                <a:solidFill>
                  <a:schemeClr val="tx1"/>
                </a:solidFill>
                <a:effectLst/>
                <a:latin typeface="Tele-GroteskFet" pitchFamily="2" charset="0"/>
                <a:ea typeface="+mn-ea"/>
                <a:cs typeface="+mn-cs"/>
              </a:rPr>
              <a:t> industries</a:t>
            </a:r>
            <a:r>
              <a:rPr lang="hu-HU" sz="1000" b="0" i="0" kern="1200" dirty="0" smtClean="0">
                <a:solidFill>
                  <a:schemeClr val="tx1"/>
                </a:solidFill>
                <a:effectLst/>
                <a:latin typeface="Tele-GroteskFet" pitchFamily="2" charset="0"/>
                <a:ea typeface="+mn-ea"/>
                <a:cs typeface="+mn-cs"/>
              </a:rPr>
              <a:t>.</a:t>
            </a: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en-US" sz="1000" b="0" i="0" kern="1200" dirty="0" smtClean="0">
                <a:solidFill>
                  <a:schemeClr val="tx1"/>
                </a:solidFill>
                <a:effectLst/>
                <a:latin typeface="Tele-GroteskFet" pitchFamily="2" charset="0"/>
                <a:ea typeface="+mn-ea"/>
                <a:cs typeface="+mn-cs"/>
              </a:rPr>
              <a:t>The earliest use of the term "waterfall" may have been in a 1976 paper by Bell and Thayer</a:t>
            </a:r>
            <a:r>
              <a:rPr lang="hu-HU" sz="1000" b="0" i="0" kern="1200" dirty="0" smtClean="0">
                <a:solidFill>
                  <a:schemeClr val="tx1"/>
                </a:solidFill>
                <a:effectLst/>
                <a:latin typeface="Tele-GroteskFet" pitchFamily="2" charset="0"/>
                <a:ea typeface="+mn-ea"/>
                <a:cs typeface="+mn-cs"/>
              </a:rPr>
              <a:t>.</a:t>
            </a:r>
          </a:p>
          <a:p>
            <a:endParaRPr lang="hu-HU"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19</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01713" y="744538"/>
            <a:ext cx="4799012" cy="3600450"/>
          </a:xfrm>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a:xfrm>
            <a:off x="4763725" y="9379500"/>
            <a:ext cx="1091910" cy="304834"/>
          </a:xfrm>
          <a:prstGeom prst="rect">
            <a:avLst/>
          </a:prstGeom>
        </p:spPr>
        <p:txBody>
          <a:bodyPr/>
          <a:lstStyle/>
          <a:p>
            <a:r>
              <a:rPr lang="en-US" smtClean="0"/>
              <a:t>tt.mm.jjjj</a:t>
            </a:r>
            <a:endParaRPr lang="en-US" dirty="0"/>
          </a:p>
        </p:txBody>
      </p:sp>
      <p:sp>
        <p:nvSpPr>
          <p:cNvPr id="5" name="Fußzeilenplatzhalter 4"/>
          <p:cNvSpPr>
            <a:spLocks noGrp="1"/>
          </p:cNvSpPr>
          <p:nvPr>
            <p:ph type="ftr" sz="quarter" idx="11"/>
          </p:nvPr>
        </p:nvSpPr>
        <p:spPr>
          <a:xfrm>
            <a:off x="474588" y="9379500"/>
            <a:ext cx="4442575" cy="304834"/>
          </a:xfrm>
          <a:prstGeom prst="rect">
            <a:avLst/>
          </a:prstGeom>
        </p:spPr>
        <p:txBody>
          <a:bodyPr/>
          <a:lstStyle/>
          <a:p>
            <a:r>
              <a:rPr lang="en-US" smtClean="0"/>
              <a:t>– Streng vertraulich, Vertraulich, Intern – Autor / Thema der Präsentation</a:t>
            </a:r>
            <a:endParaRPr lang="en-US" dirty="0"/>
          </a:p>
        </p:txBody>
      </p:sp>
      <p:sp>
        <p:nvSpPr>
          <p:cNvPr id="6" name="Foliennummernplatzhalter 5"/>
          <p:cNvSpPr>
            <a:spLocks noGrp="1"/>
          </p:cNvSpPr>
          <p:nvPr>
            <p:ph type="sldNum" sz="quarter" idx="12"/>
          </p:nvPr>
        </p:nvSpPr>
        <p:spPr/>
        <p:txBody>
          <a:bodyPr/>
          <a:lstStyle/>
          <a:p>
            <a:fld id="{76E97663-D53D-4421-A2F3-0C076A0529F5}" type="slidenum">
              <a:rPr lang="en-US" smtClean="0"/>
              <a:pPr/>
              <a:t>2</a:t>
            </a:fld>
            <a:endParaRPr lang="en-US" dirty="0"/>
          </a:p>
        </p:txBody>
      </p:sp>
    </p:spTree>
    <p:extLst>
      <p:ext uri="{BB962C8B-B14F-4D97-AF65-F5344CB8AC3E}">
        <p14:creationId xmlns:p14="http://schemas.microsoft.com/office/powerpoint/2010/main" val="341613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dirty="0" smtClean="0">
                <a:solidFill>
                  <a:schemeClr val="tx1"/>
                </a:solidFill>
                <a:effectLst/>
                <a:latin typeface="Tele-GroteskFet" pitchFamily="2" charset="0"/>
                <a:ea typeface="+mn-ea"/>
                <a:cs typeface="+mn-cs"/>
              </a:rPr>
              <a:t>The development of agile modeling was led by </a:t>
            </a:r>
            <a:r>
              <a:rPr lang="en-US" sz="1000" b="0" i="0" u="none" strike="noStrike" kern="1200" dirty="0" smtClean="0">
                <a:solidFill>
                  <a:schemeClr val="tx1"/>
                </a:solidFill>
                <a:effectLst/>
                <a:latin typeface="Tele-GroteskFet" pitchFamily="2" charset="0"/>
                <a:ea typeface="+mn-ea"/>
                <a:cs typeface="+mn-cs"/>
                <a:hlinkClick r:id="rId3" tooltip="Scott Ambler"/>
              </a:rPr>
              <a:t>Scott Ambler</a:t>
            </a:r>
            <a:r>
              <a:rPr lang="en-US" sz="1000" b="0" i="0" kern="1200" dirty="0" smtClean="0">
                <a:solidFill>
                  <a:schemeClr val="tx1"/>
                </a:solidFill>
                <a:effectLst/>
                <a:latin typeface="Tele-GroteskFet" pitchFamily="2" charset="0"/>
                <a:ea typeface="+mn-ea"/>
                <a:cs typeface="+mn-cs"/>
              </a:rPr>
              <a:t> starting in the autumn of 2000</a:t>
            </a:r>
            <a:r>
              <a:rPr lang="hu-HU" sz="1000" b="0" i="0" kern="1200" dirty="0" smtClean="0">
                <a:solidFill>
                  <a:schemeClr val="tx1"/>
                </a:solidFill>
                <a:effectLst/>
                <a:latin typeface="Tele-GroteskFet" pitchFamily="2" charset="0"/>
                <a:ea typeface="+mn-ea"/>
                <a:cs typeface="+mn-cs"/>
              </a:rPr>
              <a:t>.</a:t>
            </a:r>
          </a:p>
          <a:p>
            <a:r>
              <a:rPr lang="en-US" sz="1000" b="0" i="0" kern="1200" dirty="0" smtClean="0">
                <a:solidFill>
                  <a:schemeClr val="tx1"/>
                </a:solidFill>
                <a:effectLst/>
                <a:latin typeface="Tele-GroteskFet" pitchFamily="2" charset="0"/>
                <a:ea typeface="+mn-ea"/>
                <a:cs typeface="+mn-cs"/>
              </a:rPr>
              <a:t>The book </a:t>
            </a:r>
            <a:r>
              <a:rPr lang="en-US" sz="1000" b="0" i="1" kern="1200" dirty="0" smtClean="0">
                <a:solidFill>
                  <a:schemeClr val="tx1"/>
                </a:solidFill>
                <a:effectLst/>
                <a:latin typeface="Tele-GroteskFet" pitchFamily="2" charset="0"/>
                <a:ea typeface="+mn-ea"/>
                <a:cs typeface="+mn-cs"/>
              </a:rPr>
              <a:t>Agile Modeling</a:t>
            </a:r>
            <a:r>
              <a:rPr lang="en-US" sz="1000" b="0" i="0" kern="1200" dirty="0" smtClean="0">
                <a:solidFill>
                  <a:schemeClr val="tx1"/>
                </a:solidFill>
                <a:effectLst/>
                <a:latin typeface="Tele-GroteskFet" pitchFamily="2" charset="0"/>
                <a:ea typeface="+mn-ea"/>
                <a:cs typeface="+mn-cs"/>
              </a:rPr>
              <a:t> </a:t>
            </a:r>
            <a:r>
              <a:rPr lang="en-US" sz="1000" b="0" i="0" u="none" strike="noStrike" kern="1200" baseline="30000" dirty="0" smtClean="0">
                <a:solidFill>
                  <a:schemeClr val="tx1"/>
                </a:solidFill>
                <a:effectLst/>
                <a:latin typeface="Tele-GroteskFet" pitchFamily="2" charset="0"/>
                <a:ea typeface="+mn-ea"/>
                <a:cs typeface="+mn-cs"/>
                <a:hlinkClick r:id="rId4"/>
              </a:rPr>
              <a:t>[3]</a:t>
            </a:r>
            <a:r>
              <a:rPr lang="en-US" sz="1000" b="0" i="0" kern="1200" dirty="0" smtClean="0">
                <a:solidFill>
                  <a:schemeClr val="tx1"/>
                </a:solidFill>
                <a:effectLst/>
                <a:latin typeface="Tele-GroteskFet" pitchFamily="2" charset="0"/>
                <a:ea typeface="+mn-ea"/>
                <a:cs typeface="+mn-cs"/>
              </a:rPr>
              <a:t> was published in 2002 by John Wiley Press</a:t>
            </a:r>
            <a:r>
              <a:rPr lang="hu-HU" sz="1000" b="0" i="0" kern="1200" dirty="0" smtClean="0">
                <a:solidFill>
                  <a:schemeClr val="tx1"/>
                </a:solidFill>
                <a:effectLst/>
                <a:latin typeface="Tele-GroteskFet" pitchFamily="2" charset="0"/>
                <a:ea typeface="+mn-ea"/>
                <a:cs typeface="+mn-cs"/>
              </a:rPr>
              <a:t>.</a:t>
            </a:r>
            <a:endParaRPr lang="hu-HU" sz="1000" b="1" i="0" kern="1200" dirty="0" smtClean="0">
              <a:solidFill>
                <a:schemeClr val="tx1"/>
              </a:solidFill>
              <a:effectLst/>
              <a:latin typeface="Tele-GroteskFet" pitchFamily="2" charset="0"/>
              <a:ea typeface="+mn-ea"/>
              <a:cs typeface="+mn-cs"/>
            </a:endParaRPr>
          </a:p>
          <a:p>
            <a:r>
              <a:rPr lang="en-US" sz="1000" b="1" i="0" kern="1200" dirty="0" smtClean="0">
                <a:solidFill>
                  <a:schemeClr val="tx1"/>
                </a:solidFill>
                <a:effectLst/>
                <a:latin typeface="Tele-GroteskFet" pitchFamily="2" charset="0"/>
                <a:ea typeface="+mn-ea"/>
                <a:cs typeface="+mn-cs"/>
              </a:rPr>
              <a:t>Agile modeling</a:t>
            </a:r>
            <a:r>
              <a:rPr lang="en-US" sz="1000" b="0" i="0" kern="1200" dirty="0" smtClean="0">
                <a:solidFill>
                  <a:schemeClr val="tx1"/>
                </a:solidFill>
                <a:effectLst/>
                <a:latin typeface="Tele-GroteskFet" pitchFamily="2" charset="0"/>
                <a:ea typeface="+mn-ea"/>
                <a:cs typeface="+mn-cs"/>
              </a:rPr>
              <a:t> (AM) is a methodology for </a:t>
            </a:r>
            <a:r>
              <a:rPr lang="en-US" sz="1000" b="0" i="0" u="none" strike="noStrike" kern="1200" dirty="0" smtClean="0">
                <a:solidFill>
                  <a:schemeClr val="tx1"/>
                </a:solidFill>
                <a:effectLst/>
                <a:latin typeface="Tele-GroteskFet" pitchFamily="2" charset="0"/>
                <a:ea typeface="+mn-ea"/>
                <a:cs typeface="+mn-cs"/>
                <a:hlinkClick r:id="rId5" tooltip="Software development process models"/>
              </a:rPr>
              <a:t>modeling</a:t>
            </a:r>
            <a:r>
              <a:rPr lang="en-US" sz="1000" b="0" i="0" kern="1200" dirty="0" smtClean="0">
                <a:solidFill>
                  <a:schemeClr val="tx1"/>
                </a:solidFill>
                <a:effectLst/>
                <a:latin typeface="Tele-GroteskFet" pitchFamily="2" charset="0"/>
                <a:ea typeface="+mn-ea"/>
                <a:cs typeface="+mn-cs"/>
              </a:rPr>
              <a:t> and </a:t>
            </a:r>
            <a:r>
              <a:rPr lang="en-US" sz="1000" b="0" i="0" u="none" strike="noStrike" kern="1200" dirty="0" smtClean="0">
                <a:solidFill>
                  <a:schemeClr val="tx1"/>
                </a:solidFill>
                <a:effectLst/>
                <a:latin typeface="Tele-GroteskFet" pitchFamily="2" charset="0"/>
                <a:ea typeface="+mn-ea"/>
                <a:cs typeface="+mn-cs"/>
                <a:hlinkClick r:id="rId6" tooltip="Documentation"/>
              </a:rPr>
              <a:t>documenting</a:t>
            </a:r>
            <a:r>
              <a:rPr lang="en-US" sz="1000" b="0" i="0" kern="1200" dirty="0" smtClean="0">
                <a:solidFill>
                  <a:schemeClr val="tx1"/>
                </a:solidFill>
                <a:effectLst/>
                <a:latin typeface="Tele-GroteskFet" pitchFamily="2" charset="0"/>
                <a:ea typeface="+mn-ea"/>
                <a:cs typeface="+mn-cs"/>
              </a:rPr>
              <a:t> software systems based on best practices. This methodology is more flexible than traditional modeling methods, making it a better fit in a fast changing environment</a:t>
            </a:r>
            <a:r>
              <a:rPr lang="hu-HU" sz="1000" b="0" i="0" kern="1200" dirty="0" smtClean="0">
                <a:solidFill>
                  <a:schemeClr val="tx1"/>
                </a:solidFill>
                <a:effectLst/>
                <a:latin typeface="Tele-GroteskFet" pitchFamily="2" charset="0"/>
                <a:ea typeface="+mn-ea"/>
                <a:cs typeface="+mn-cs"/>
              </a:rPr>
              <a:t>.</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Egy projekt általában egy ötlettel kezdődik. </a:t>
            </a:r>
          </a:p>
          <a:p>
            <a:r>
              <a:rPr lang="hu-HU" sz="1000" b="0" i="0" kern="1200" dirty="0" smtClean="0">
                <a:solidFill>
                  <a:schemeClr val="tx1"/>
                </a:solidFill>
                <a:effectLst/>
                <a:latin typeface="Tele-GroteskFet" pitchFamily="2" charset="0"/>
                <a:ea typeface="+mn-ea"/>
                <a:cs typeface="+mn-cs"/>
              </a:rPr>
              <a:t>Először elkezdik címszerűen összeírni, hogy mit is kell tartalmaznia a terméknek ahhoz, hogy az ötlet megvalósuljon ezt nevezzük </a:t>
            </a:r>
            <a:r>
              <a:rPr lang="hu-HU" sz="1000" b="0" i="1" kern="1200" dirty="0" err="1" smtClean="0">
                <a:solidFill>
                  <a:schemeClr val="tx1"/>
                </a:solidFill>
                <a:effectLst/>
                <a:latin typeface="Tele-GroteskFet" pitchFamily="2" charset="0"/>
                <a:ea typeface="+mn-ea"/>
                <a:cs typeface="+mn-cs"/>
              </a:rPr>
              <a:t>product</a:t>
            </a:r>
            <a:r>
              <a:rPr lang="hu-HU" sz="1000" b="0" i="1" kern="1200" dirty="0" smtClean="0">
                <a:solidFill>
                  <a:schemeClr val="tx1"/>
                </a:solidFill>
                <a:effectLst/>
                <a:latin typeface="Tele-GroteskFet" pitchFamily="2" charset="0"/>
                <a:ea typeface="+mn-ea"/>
                <a:cs typeface="+mn-cs"/>
              </a:rPr>
              <a:t> </a:t>
            </a:r>
            <a:r>
              <a:rPr lang="hu-HU" sz="1000" b="0" i="1" kern="1200" dirty="0" err="1" smtClean="0">
                <a:solidFill>
                  <a:schemeClr val="tx1"/>
                </a:solidFill>
                <a:effectLst/>
                <a:latin typeface="Tele-GroteskFet" pitchFamily="2" charset="0"/>
                <a:ea typeface="+mn-ea"/>
                <a:cs typeface="+mn-cs"/>
              </a:rPr>
              <a:t>backlog</a:t>
            </a:r>
            <a:r>
              <a:rPr lang="hu-HU" sz="1000" b="0" i="0" kern="1200" dirty="0" smtClean="0">
                <a:solidFill>
                  <a:schemeClr val="tx1"/>
                </a:solidFill>
                <a:effectLst/>
                <a:latin typeface="Tele-GroteskFet" pitchFamily="2" charset="0"/>
                <a:ea typeface="+mn-ea"/>
                <a:cs typeface="+mn-cs"/>
              </a:rPr>
              <a:t> listának. </a:t>
            </a:r>
          </a:p>
          <a:p>
            <a:r>
              <a:rPr lang="hu-HU" sz="1000" b="0" i="0" kern="1200" dirty="0" smtClean="0">
                <a:solidFill>
                  <a:schemeClr val="tx1"/>
                </a:solidFill>
                <a:effectLst/>
                <a:latin typeface="Tele-GroteskFet" pitchFamily="2" charset="0"/>
                <a:ea typeface="+mn-ea"/>
                <a:cs typeface="+mn-cs"/>
              </a:rPr>
              <a:t>A </a:t>
            </a:r>
            <a:r>
              <a:rPr lang="hu-HU" sz="1000" b="0" i="0" kern="1200" dirty="0" err="1" smtClean="0">
                <a:solidFill>
                  <a:schemeClr val="tx1"/>
                </a:solidFill>
                <a:effectLst/>
                <a:latin typeface="Tele-GroteskFet" pitchFamily="2" charset="0"/>
                <a:ea typeface="+mn-ea"/>
                <a:cs typeface="+mn-cs"/>
              </a:rPr>
              <a:t>product</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owner</a:t>
            </a:r>
            <a:r>
              <a:rPr lang="hu-HU" sz="1000" b="0" i="0" kern="1200" baseline="0" dirty="0" smtClean="0">
                <a:solidFill>
                  <a:schemeClr val="tx1"/>
                </a:solidFill>
                <a:effectLst/>
                <a:latin typeface="Tele-GroteskFet" pitchFamily="2" charset="0"/>
                <a:ea typeface="+mn-ea"/>
                <a:cs typeface="+mn-cs"/>
              </a:rPr>
              <a:t> vezetésével </a:t>
            </a:r>
            <a:r>
              <a:rPr lang="hu-HU" sz="1000" b="0" i="0" kern="1200" baseline="0" dirty="0" err="1" smtClean="0">
                <a:solidFill>
                  <a:schemeClr val="tx1"/>
                </a:solidFill>
                <a:effectLst/>
                <a:latin typeface="Tele-GroteskFet" pitchFamily="2" charset="0"/>
                <a:ea typeface="+mn-ea"/>
                <a:cs typeface="+mn-cs"/>
              </a:rPr>
              <a:t>priorizálnak</a:t>
            </a:r>
            <a:r>
              <a:rPr lang="hu-HU" sz="1000" b="0" i="0" kern="1200" baseline="0" dirty="0" smtClean="0">
                <a:solidFill>
                  <a:schemeClr val="tx1"/>
                </a:solidFill>
                <a:effectLst/>
                <a:latin typeface="Tele-GroteskFet" pitchFamily="2" charset="0"/>
                <a:ea typeface="+mn-ea"/>
                <a:cs typeface="+mn-cs"/>
              </a:rPr>
              <a:t>, m</a:t>
            </a:r>
            <a:r>
              <a:rPr lang="hu-HU" sz="1000" b="0" i="0" kern="1200" dirty="0" smtClean="0">
                <a:solidFill>
                  <a:schemeClr val="tx1"/>
                </a:solidFill>
                <a:effectLst/>
                <a:latin typeface="Tele-GroteskFet" pitchFamily="2" charset="0"/>
                <a:ea typeface="+mn-ea"/>
                <a:cs typeface="+mn-cs"/>
              </a:rPr>
              <a:t>ajd ha elkezdik kidolgozni a mögöttes tartalmat is.</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Ezt követően elkezdődnek az iterációk, amiket </a:t>
            </a:r>
            <a:r>
              <a:rPr lang="hu-HU" sz="1000" b="0" i="1" kern="1200" dirty="0" smtClean="0">
                <a:solidFill>
                  <a:schemeClr val="tx1"/>
                </a:solidFill>
                <a:effectLst/>
                <a:latin typeface="Tele-GroteskFet" pitchFamily="2" charset="0"/>
                <a:ea typeface="+mn-ea"/>
                <a:cs typeface="+mn-cs"/>
              </a:rPr>
              <a:t>sprinteknek </a:t>
            </a:r>
            <a:r>
              <a:rPr lang="hu-HU" sz="1000" b="0" i="0" kern="1200" dirty="0" smtClean="0">
                <a:solidFill>
                  <a:schemeClr val="tx1"/>
                </a:solidFill>
                <a:effectLst/>
                <a:latin typeface="Tele-GroteskFet" pitchFamily="2" charset="0"/>
                <a:ea typeface="+mn-ea"/>
                <a:cs typeface="+mn-cs"/>
              </a:rPr>
              <a:t>nevezünk. </a:t>
            </a:r>
          </a:p>
          <a:p>
            <a:r>
              <a:rPr lang="hu-HU" sz="1000" b="0" i="0" kern="1200" dirty="0" smtClean="0">
                <a:solidFill>
                  <a:schemeClr val="tx1"/>
                </a:solidFill>
                <a:effectLst/>
                <a:latin typeface="Tele-GroteskFet" pitchFamily="2" charset="0"/>
                <a:ea typeface="+mn-ea"/>
                <a:cs typeface="+mn-cs"/>
              </a:rPr>
              <a:t>A </a:t>
            </a:r>
            <a:r>
              <a:rPr lang="hu-HU" sz="1000" b="0" i="1" kern="1200" dirty="0" err="1" smtClean="0">
                <a:solidFill>
                  <a:schemeClr val="tx1"/>
                </a:solidFill>
                <a:effectLst/>
                <a:latin typeface="Tele-GroteskFet" pitchFamily="2" charset="0"/>
                <a:ea typeface="+mn-ea"/>
                <a:cs typeface="+mn-cs"/>
              </a:rPr>
              <a:t>product</a:t>
            </a:r>
            <a:r>
              <a:rPr lang="hu-HU" sz="1000" b="0" i="1" kern="1200" dirty="0" smtClean="0">
                <a:solidFill>
                  <a:schemeClr val="tx1"/>
                </a:solidFill>
                <a:effectLst/>
                <a:latin typeface="Tele-GroteskFet" pitchFamily="2" charset="0"/>
                <a:ea typeface="+mn-ea"/>
                <a:cs typeface="+mn-cs"/>
              </a:rPr>
              <a:t> </a:t>
            </a:r>
            <a:r>
              <a:rPr lang="hu-HU" sz="1000" b="0" i="1" kern="1200" dirty="0" err="1" smtClean="0">
                <a:solidFill>
                  <a:schemeClr val="tx1"/>
                </a:solidFill>
                <a:effectLst/>
                <a:latin typeface="Tele-GroteskFet" pitchFamily="2" charset="0"/>
                <a:ea typeface="+mn-ea"/>
                <a:cs typeface="+mn-cs"/>
              </a:rPr>
              <a:t>owner</a:t>
            </a:r>
            <a:r>
              <a:rPr lang="hu-HU" sz="1000" b="0" i="0" kern="1200" dirty="0" smtClean="0">
                <a:solidFill>
                  <a:schemeClr val="tx1"/>
                </a:solidFill>
                <a:effectLst/>
                <a:latin typeface="Tele-GroteskFet" pitchFamily="2" charset="0"/>
                <a:ea typeface="+mn-ea"/>
                <a:cs typeface="+mn-cs"/>
              </a:rPr>
              <a:t> és a fejlesztőcsapat a sprint elején összeül, és ennek a listának egy, a tetején lévő elemét, (amiről a </a:t>
            </a:r>
            <a:r>
              <a:rPr lang="hu-HU" sz="1000" b="0" i="0" kern="1200" dirty="0" err="1" smtClean="0">
                <a:solidFill>
                  <a:schemeClr val="tx1"/>
                </a:solidFill>
                <a:effectLst/>
                <a:latin typeface="Tele-GroteskFet" pitchFamily="2" charset="0"/>
                <a:ea typeface="+mn-ea"/>
                <a:cs typeface="+mn-cs"/>
              </a:rPr>
              <a:t>product</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owner</a:t>
            </a:r>
            <a:r>
              <a:rPr lang="hu-HU" sz="1000" b="0" i="0" kern="1200" dirty="0" smtClean="0">
                <a:solidFill>
                  <a:schemeClr val="tx1"/>
                </a:solidFill>
                <a:effectLst/>
                <a:latin typeface="Tele-GroteskFet" pitchFamily="2" charset="0"/>
                <a:ea typeface="+mn-ea"/>
                <a:cs typeface="+mn-cs"/>
              </a:rPr>
              <a:t> úgy gondolja, hogy belefér egy sprintbe) odaadja a csapatnak véleményezésre. </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A lista elemeit (story) feladatokra (</a:t>
            </a:r>
            <a:r>
              <a:rPr lang="hu-HU" sz="1000" b="0" i="0" kern="1200" dirty="0" err="1" smtClean="0">
                <a:solidFill>
                  <a:schemeClr val="tx1"/>
                </a:solidFill>
                <a:effectLst/>
                <a:latin typeface="Tele-GroteskFet" pitchFamily="2" charset="0"/>
                <a:ea typeface="+mn-ea"/>
                <a:cs typeface="+mn-cs"/>
              </a:rPr>
              <a:t>task</a:t>
            </a:r>
            <a:r>
              <a:rPr lang="hu-HU" sz="1000" b="0" i="0" kern="1200" dirty="0" smtClean="0">
                <a:solidFill>
                  <a:schemeClr val="tx1"/>
                </a:solidFill>
                <a:effectLst/>
                <a:latin typeface="Tele-GroteskFet" pitchFamily="2" charset="0"/>
                <a:ea typeface="+mn-ea"/>
                <a:cs typeface="+mn-cs"/>
              </a:rPr>
              <a:t>) bontják, és ezeket a </a:t>
            </a:r>
            <a:r>
              <a:rPr lang="hu-HU" sz="1000" b="0" i="0" kern="1200" dirty="0" err="1" smtClean="0">
                <a:solidFill>
                  <a:schemeClr val="tx1"/>
                </a:solidFill>
                <a:effectLst/>
                <a:latin typeface="Tele-GroteskFet" pitchFamily="2" charset="0"/>
                <a:ea typeface="+mn-ea"/>
                <a:cs typeface="+mn-cs"/>
              </a:rPr>
              <a:t>task-okat</a:t>
            </a:r>
            <a:r>
              <a:rPr lang="hu-HU" sz="1000" b="0" i="0" kern="1200" dirty="0" smtClean="0">
                <a:solidFill>
                  <a:schemeClr val="tx1"/>
                </a:solidFill>
                <a:effectLst/>
                <a:latin typeface="Tele-GroteskFet" pitchFamily="2" charset="0"/>
                <a:ea typeface="+mn-ea"/>
                <a:cs typeface="+mn-cs"/>
              </a:rPr>
              <a:t> kivitelezik a fejlesztők, míg egy story el nem készül, majd folytatják a következő </a:t>
            </a:r>
            <a:r>
              <a:rPr lang="hu-HU" sz="1000" b="0" i="0" kern="1200" dirty="0" err="1" smtClean="0">
                <a:solidFill>
                  <a:schemeClr val="tx1"/>
                </a:solidFill>
                <a:effectLst/>
                <a:latin typeface="Tele-GroteskFet" pitchFamily="2" charset="0"/>
                <a:ea typeface="+mn-ea"/>
                <a:cs typeface="+mn-cs"/>
              </a:rPr>
              <a:t>story-val</a:t>
            </a:r>
            <a:r>
              <a:rPr lang="hu-HU" sz="1000" b="0" i="0" kern="1200" dirty="0" smtClean="0">
                <a:solidFill>
                  <a:schemeClr val="tx1"/>
                </a:solidFill>
                <a:effectLst/>
                <a:latin typeface="Tele-GroteskFet" pitchFamily="2" charset="0"/>
                <a:ea typeface="+mn-ea"/>
                <a:cs typeface="+mn-cs"/>
              </a:rPr>
              <a:t> a sprint </a:t>
            </a:r>
            <a:r>
              <a:rPr lang="hu-HU" sz="1000" b="0" i="0" kern="1200" dirty="0" err="1" smtClean="0">
                <a:solidFill>
                  <a:schemeClr val="tx1"/>
                </a:solidFill>
                <a:effectLst/>
                <a:latin typeface="Tele-GroteskFet" pitchFamily="2" charset="0"/>
                <a:ea typeface="+mn-ea"/>
                <a:cs typeface="+mn-cs"/>
              </a:rPr>
              <a:t>backlog</a:t>
            </a:r>
            <a:r>
              <a:rPr lang="hu-HU" sz="1000" b="0" i="0" kern="1200" dirty="0" smtClean="0">
                <a:solidFill>
                  <a:schemeClr val="tx1"/>
                </a:solidFill>
                <a:effectLst/>
                <a:latin typeface="Tele-GroteskFet" pitchFamily="2" charset="0"/>
                <a:ea typeface="+mn-ea"/>
                <a:cs typeface="+mn-cs"/>
              </a:rPr>
              <a:t> végéig. </a:t>
            </a:r>
          </a:p>
          <a:p>
            <a:r>
              <a:rPr lang="hu-HU" sz="1000" b="0" i="0" kern="1200" dirty="0" smtClean="0">
                <a:solidFill>
                  <a:schemeClr val="tx1"/>
                </a:solidFill>
                <a:effectLst/>
                <a:latin typeface="Tele-GroteskFet" pitchFamily="2" charset="0"/>
                <a:ea typeface="+mn-ea"/>
                <a:cs typeface="+mn-cs"/>
              </a:rPr>
              <a:t>Szintén fontos elem, hogy minden nap van egy úgynevezett </a:t>
            </a:r>
            <a:r>
              <a:rPr lang="hu-HU" sz="1000" b="0" i="0" kern="1200" dirty="0" err="1" smtClean="0">
                <a:solidFill>
                  <a:schemeClr val="tx1"/>
                </a:solidFill>
                <a:effectLst/>
                <a:latin typeface="Tele-GroteskFet" pitchFamily="2" charset="0"/>
                <a:ea typeface="+mn-ea"/>
                <a:cs typeface="+mn-cs"/>
              </a:rPr>
              <a:t>daily</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scrum</a:t>
            </a:r>
            <a:r>
              <a:rPr lang="hu-HU" sz="1000" b="0" i="0" kern="1200" dirty="0" smtClean="0">
                <a:solidFill>
                  <a:schemeClr val="tx1"/>
                </a:solidFill>
                <a:effectLst/>
                <a:latin typeface="Tele-GroteskFet" pitchFamily="2" charset="0"/>
                <a:ea typeface="+mn-ea"/>
                <a:cs typeface="+mn-cs"/>
              </a:rPr>
              <a:t>, amikor a team maga (az önszervezésből adódóan) megbeszéli, hogy mit csináltak az előző napon, hova jutottak, és az adott napon mivel folytatják. </a:t>
            </a:r>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20</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ltLang="hu-HU" sz="1000" b="0" dirty="0" err="1" smtClean="0">
                <a:solidFill>
                  <a:schemeClr val="tx2"/>
                </a:solidFill>
              </a:rPr>
              <a:t>Knowledge</a:t>
            </a:r>
            <a:r>
              <a:rPr lang="hu-HU" altLang="hu-HU" sz="1000" b="0" dirty="0" smtClean="0">
                <a:solidFill>
                  <a:schemeClr val="tx2"/>
                </a:solidFill>
              </a:rPr>
              <a:t> -&gt;</a:t>
            </a:r>
            <a:r>
              <a:rPr lang="hu-HU" altLang="hu-HU" sz="1000" b="0" baseline="0" dirty="0" smtClean="0">
                <a:solidFill>
                  <a:schemeClr val="tx2"/>
                </a:solidFill>
              </a:rPr>
              <a:t> PM mit tud a PM managementről, erre nagyon jó támogató rendszerek vannak pár perc </a:t>
            </a:r>
            <a:r>
              <a:rPr lang="hu-HU" altLang="hu-HU" sz="1000" b="0" baseline="0" dirty="0" err="1" smtClean="0">
                <a:solidFill>
                  <a:schemeClr val="tx2"/>
                </a:solidFill>
              </a:rPr>
              <a:t>múlvamegnézzük</a:t>
            </a:r>
            <a:r>
              <a:rPr lang="hu-HU" altLang="hu-HU" sz="1000" b="0" baseline="0" dirty="0" smtClean="0">
                <a:solidFill>
                  <a:schemeClr val="tx2"/>
                </a:solidFill>
              </a:rPr>
              <a:t> </a:t>
            </a:r>
            <a:r>
              <a:rPr lang="hu-HU" altLang="hu-HU" sz="1000" b="0" baseline="0" dirty="0" err="1" smtClean="0">
                <a:solidFill>
                  <a:schemeClr val="tx2"/>
                </a:solidFill>
              </a:rPr>
              <a:t>részletessen</a:t>
            </a:r>
            <a:r>
              <a:rPr lang="hu-HU" altLang="hu-HU" sz="1000" b="0" baseline="0" dirty="0" smtClean="0">
                <a:solidFill>
                  <a:schemeClr val="tx2"/>
                </a:solidFill>
              </a:rPr>
              <a:t> a 10 tudásterületet, ami mentés, szerint dolgozunk</a:t>
            </a:r>
          </a:p>
          <a:p>
            <a:r>
              <a:rPr lang="hu-HU" altLang="hu-HU" sz="1000" b="0" baseline="0" dirty="0" smtClean="0">
                <a:solidFill>
                  <a:schemeClr val="tx2"/>
                </a:solidFill>
              </a:rPr>
              <a:t> </a:t>
            </a:r>
          </a:p>
          <a:p>
            <a:r>
              <a:rPr lang="hu-HU" sz="1000" b="0" baseline="0" dirty="0" smtClean="0">
                <a:solidFill>
                  <a:schemeClr val="tx2"/>
                </a:solidFill>
              </a:rPr>
              <a:t>Performance -&gt; hogy képes a tudása alapján </a:t>
            </a:r>
            <a:r>
              <a:rPr lang="hu-HU" sz="1000" b="0" baseline="0" dirty="0" err="1" smtClean="0">
                <a:solidFill>
                  <a:schemeClr val="tx2"/>
                </a:solidFill>
              </a:rPr>
              <a:t>végrhajtani</a:t>
            </a:r>
            <a:r>
              <a:rPr lang="hu-HU" sz="1000" b="0" baseline="0" dirty="0" smtClean="0">
                <a:solidFill>
                  <a:schemeClr val="tx2"/>
                </a:solidFill>
              </a:rPr>
              <a:t>, </a:t>
            </a:r>
            <a:r>
              <a:rPr lang="hu-HU" sz="1000" b="0" baseline="0" dirty="0" err="1" smtClean="0">
                <a:solidFill>
                  <a:schemeClr val="tx2"/>
                </a:solidFill>
              </a:rPr>
              <a:t>lemendzseni</a:t>
            </a:r>
            <a:r>
              <a:rPr lang="hu-HU" sz="1000" b="0" baseline="0" dirty="0" smtClean="0">
                <a:solidFill>
                  <a:schemeClr val="tx2"/>
                </a:solidFill>
              </a:rPr>
              <a:t> a </a:t>
            </a:r>
            <a:r>
              <a:rPr lang="hu-HU" sz="1000" b="0" baseline="0" dirty="0" err="1" smtClean="0">
                <a:solidFill>
                  <a:schemeClr val="tx2"/>
                </a:solidFill>
              </a:rPr>
              <a:t>projetet</a:t>
            </a:r>
            <a:endParaRPr lang="hu-HU" sz="1000" b="0" baseline="0" dirty="0" smtClean="0">
              <a:solidFill>
                <a:schemeClr val="tx2"/>
              </a:solidFill>
            </a:endParaRPr>
          </a:p>
          <a:p>
            <a:endParaRPr lang="hu-HU" sz="1000" b="0" baseline="0" dirty="0" smtClean="0">
              <a:solidFill>
                <a:schemeClr val="tx2"/>
              </a:solidFill>
            </a:endParaRPr>
          </a:p>
          <a:p>
            <a:r>
              <a:rPr lang="hu-HU" sz="1000" b="0" baseline="0" dirty="0" err="1" smtClean="0">
                <a:solidFill>
                  <a:schemeClr val="tx2"/>
                </a:solidFill>
              </a:rPr>
              <a:t>Personal</a:t>
            </a:r>
            <a:r>
              <a:rPr lang="hu-HU" sz="1000" b="0" baseline="0" dirty="0" smtClean="0">
                <a:solidFill>
                  <a:schemeClr val="tx2"/>
                </a:solidFill>
              </a:rPr>
              <a:t> -&gt; PM személyes </a:t>
            </a:r>
            <a:r>
              <a:rPr lang="hu-HU" sz="1000" b="0" baseline="0" dirty="0" err="1" smtClean="0">
                <a:solidFill>
                  <a:schemeClr val="tx2"/>
                </a:solidFill>
              </a:rPr>
              <a:t>attitüdjét</a:t>
            </a:r>
            <a:r>
              <a:rPr lang="hu-HU" sz="1000" b="0" baseline="0" dirty="0" smtClean="0">
                <a:solidFill>
                  <a:schemeClr val="tx2"/>
                </a:solidFill>
              </a:rPr>
              <a:t> jelenti, </a:t>
            </a:r>
            <a:r>
              <a:rPr lang="hu-HU" sz="1000" b="0" baseline="0" dirty="0" err="1" smtClean="0">
                <a:solidFill>
                  <a:schemeClr val="tx2"/>
                </a:solidFill>
              </a:rPr>
              <a:t>sokftskilleket</a:t>
            </a:r>
            <a:r>
              <a:rPr lang="hu-HU" sz="1000" b="0" baseline="0" dirty="0" smtClean="0">
                <a:solidFill>
                  <a:schemeClr val="tx2"/>
                </a:solidFill>
              </a:rPr>
              <a:t> (kommunikáció, </a:t>
            </a:r>
            <a:r>
              <a:rPr lang="hu-HU" sz="1000" b="0" baseline="0" dirty="0" err="1" smtClean="0">
                <a:solidFill>
                  <a:schemeClr val="tx2"/>
                </a:solidFill>
              </a:rPr>
              <a:t>stresszkezelés</a:t>
            </a:r>
            <a:r>
              <a:rPr lang="hu-HU" sz="1000" b="0" baseline="0" dirty="0" smtClean="0">
                <a:solidFill>
                  <a:schemeClr val="tx2"/>
                </a:solidFill>
              </a:rPr>
              <a:t>, érdekérvényesítő képesség, prezentációs technika, </a:t>
            </a:r>
            <a:r>
              <a:rPr lang="hu-HU" sz="1000" b="0" baseline="0" dirty="0" err="1" smtClean="0">
                <a:solidFill>
                  <a:schemeClr val="tx2"/>
                </a:solidFill>
              </a:rPr>
              <a:t>stb</a:t>
            </a:r>
            <a:r>
              <a:rPr lang="hu-HU" sz="1000" b="0" baseline="0" dirty="0" smtClean="0">
                <a:solidFill>
                  <a:schemeClr val="tx2"/>
                </a:solidFill>
              </a:rPr>
              <a:t>…) ezek fejleszthetők</a:t>
            </a:r>
            <a:endParaRPr lang="en-US" b="0"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21</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22</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Tele-GroteskFet" pitchFamily="2" charset="0"/>
                <a:ea typeface="+mn-ea"/>
                <a:cs typeface="+mn-cs"/>
              </a:rPr>
              <a:t>Project management success in an organization is highly dependent on an effective organizational communication</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style, especially in the face of globalization of the project management profession. Organizational communications</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capabilities have great influence on how projects are conducted.</a:t>
            </a:r>
            <a:endParaRPr lang="hu-HU" sz="1000" b="0" i="0" u="none" strike="noStrike" kern="1200" baseline="0" dirty="0" smtClean="0">
              <a:solidFill>
                <a:schemeClr val="tx1"/>
              </a:solidFill>
              <a:latin typeface="Tele-GroteskFet" pitchFamily="2" charset="0"/>
              <a:ea typeface="+mn-ea"/>
              <a:cs typeface="+mn-cs"/>
            </a:endParaRPr>
          </a:p>
          <a:p>
            <a:endParaRPr lang="hu-HU" sz="1000" b="0" i="0" u="none" strike="noStrike" kern="1200" baseline="0" dirty="0" smtClean="0">
              <a:solidFill>
                <a:schemeClr val="tx1"/>
              </a:solidFill>
              <a:latin typeface="Tele-GroteskFet" pitchFamily="2" charset="0"/>
              <a:ea typeface="+mn-ea"/>
              <a:cs typeface="+mn-cs"/>
            </a:endParaRPr>
          </a:p>
          <a:p>
            <a:r>
              <a:rPr lang="en-US" sz="1000" b="0" i="0" u="none" strike="noStrike" kern="1200" baseline="0" dirty="0" smtClean="0">
                <a:solidFill>
                  <a:schemeClr val="tx1"/>
                </a:solidFill>
                <a:latin typeface="Tele-GroteskFet" pitchFamily="2" charset="0"/>
                <a:ea typeface="+mn-ea"/>
                <a:cs typeface="+mn-cs"/>
              </a:rPr>
              <a:t>Organizational structure is an enterprise environmental factor, which can affect the availability of resources and</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influence how projects are conducted. Organizational structures range from functional to</a:t>
            </a:r>
          </a:p>
          <a:p>
            <a:r>
              <a:rPr lang="en-US" sz="1000" b="0" i="0" u="none" strike="noStrike" kern="1200" baseline="0" dirty="0" err="1" smtClean="0">
                <a:solidFill>
                  <a:schemeClr val="tx1"/>
                </a:solidFill>
                <a:latin typeface="Tele-GroteskFet" pitchFamily="2" charset="0"/>
                <a:ea typeface="+mn-ea"/>
                <a:cs typeface="+mn-cs"/>
              </a:rPr>
              <a:t>projectized</a:t>
            </a:r>
            <a:r>
              <a:rPr lang="en-US" sz="1000" b="0" i="0" u="none" strike="noStrike" kern="1200" baseline="0" dirty="0" smtClean="0">
                <a:solidFill>
                  <a:schemeClr val="tx1"/>
                </a:solidFill>
                <a:latin typeface="Tele-GroteskFet" pitchFamily="2" charset="0"/>
                <a:ea typeface="+mn-ea"/>
                <a:cs typeface="+mn-cs"/>
              </a:rPr>
              <a:t>, with a variety of matrix structures in between.</a:t>
            </a:r>
            <a:endParaRPr lang="hu-HU" dirty="0" smtClean="0"/>
          </a:p>
        </p:txBody>
      </p:sp>
      <p:sp>
        <p:nvSpPr>
          <p:cNvPr id="4" name="Slide Number Placeholder 3"/>
          <p:cNvSpPr>
            <a:spLocks noGrp="1"/>
          </p:cNvSpPr>
          <p:nvPr>
            <p:ph type="sldNum" sz="quarter" idx="10"/>
          </p:nvPr>
        </p:nvSpPr>
        <p:spPr/>
        <p:txBody>
          <a:bodyPr/>
          <a:lstStyle/>
          <a:p>
            <a:fld id="{76E97663-D53D-4421-A2F3-0C076A0529F5}" type="slidenum">
              <a:rPr lang="en-US" smtClean="0"/>
              <a:pPr/>
              <a:t>23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b="0" i="0" u="none" strike="noStrike" kern="1200" baseline="0" dirty="0" smtClean="0">
                <a:solidFill>
                  <a:schemeClr val="tx1"/>
                </a:solidFill>
                <a:latin typeface="Tele-GroteskFet" pitchFamily="2" charset="0"/>
                <a:ea typeface="+mn-ea"/>
                <a:cs typeface="+mn-cs"/>
              </a:rPr>
              <a:t>The classic functional organization, is a hierarchy where each employee has one clear</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superior. Staff members are grouped by specialty, such as production, marketing, engineering, and accounting</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at the top level. Specialties may be further subdivided into focused functional units, such as mechanical and</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electrical engineering. Each department in a functional organization will do its project work independently of other</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departments.</a:t>
            </a:r>
            <a:endParaRPr lang="hu-HU" sz="1000" u="none" dirty="0" smtClean="0"/>
          </a:p>
          <a:p>
            <a:endParaRPr lang="hu-HU" sz="1000" u="none" dirty="0" smtClean="0"/>
          </a:p>
          <a:p>
            <a:r>
              <a:rPr lang="hu-HU" sz="1000" u="none" dirty="0" smtClean="0"/>
              <a:t>E </a:t>
            </a:r>
            <a:r>
              <a:rPr lang="hu-HU" sz="1000" u="none" dirty="0"/>
              <a:t>forma popularitásának </a:t>
            </a:r>
            <a:r>
              <a:rPr lang="hu-HU" sz="1000" u="none" dirty="0" smtClean="0"/>
              <a:t>alapját az </a:t>
            </a:r>
            <a:r>
              <a:rPr lang="hu-HU" sz="1000" u="none" dirty="0"/>
              <a:t>adja, hogy az egyik leggyakrabban </a:t>
            </a:r>
            <a:r>
              <a:rPr lang="hu-HU" sz="1000" u="none" dirty="0" smtClean="0"/>
              <a:t>alkalmazott szervezeti </a:t>
            </a:r>
            <a:r>
              <a:rPr lang="hu-HU" sz="1000" u="none" dirty="0"/>
              <a:t>felépítésben, a lineáris-funkcionális </a:t>
            </a:r>
            <a:r>
              <a:rPr lang="hu-HU" sz="1000" u="none" dirty="0" smtClean="0"/>
              <a:t>szervezetben alkalmazható</a:t>
            </a:r>
            <a:r>
              <a:rPr lang="hu-HU" sz="1000" u="none" dirty="0"/>
              <a:t>. </a:t>
            </a:r>
            <a:endParaRPr lang="hu-HU" sz="1000" u="none" dirty="0" smtClean="0"/>
          </a:p>
          <a:p>
            <a:endParaRPr lang="hu-HU" sz="1000" u="none" dirty="0" smtClean="0"/>
          </a:p>
          <a:p>
            <a:pPr lvl="0" hangingPunct="0"/>
            <a:r>
              <a:rPr lang="hu-HU" sz="1000" b="1" u="none" dirty="0"/>
              <a:t>Munkamegosztás</a:t>
            </a:r>
            <a:r>
              <a:rPr lang="hu-HU" sz="1000" u="none" dirty="0"/>
              <a:t>: elsődleges funkciók szerint, munkaköri leírás </a:t>
            </a:r>
            <a:r>
              <a:rPr lang="hu-HU" sz="1000" u="none" dirty="0" smtClean="0"/>
              <a:t>alapján</a:t>
            </a:r>
          </a:p>
          <a:p>
            <a:pPr lvl="0" hangingPunct="0"/>
            <a:endParaRPr lang="hu-HU" sz="1000" u="none" dirty="0"/>
          </a:p>
          <a:p>
            <a:pPr lvl="0" hangingPunct="0"/>
            <a:r>
              <a:rPr lang="hu-HU" sz="1000" b="1" u="none" dirty="0"/>
              <a:t>előfeltétele: </a:t>
            </a:r>
            <a:r>
              <a:rPr lang="hu-HU" sz="1000" u="none" dirty="0"/>
              <a:t>stabil piac, nem túl széles termékskála, technológiai környezet. </a:t>
            </a:r>
            <a:endParaRPr lang="hu-HU" sz="1000" u="none" dirty="0" smtClean="0"/>
          </a:p>
          <a:p>
            <a:pPr lvl="0" hangingPunct="0"/>
            <a:endParaRPr lang="hu-HU" sz="1000" u="none" dirty="0"/>
          </a:p>
          <a:p>
            <a:pPr lvl="0" hangingPunct="0"/>
            <a:r>
              <a:rPr lang="hu-HU" sz="1000" b="1" u="none" dirty="0"/>
              <a:t>előnye</a:t>
            </a:r>
            <a:r>
              <a:rPr lang="hu-HU" sz="1000" b="1" u="none" dirty="0" smtClean="0"/>
              <a:t>:</a:t>
            </a:r>
            <a:r>
              <a:rPr lang="hu-HU" sz="1000" u="none" dirty="0" smtClean="0"/>
              <a:t> </a:t>
            </a:r>
            <a:r>
              <a:rPr lang="hu-HU" sz="1000" u="none" dirty="0"/>
              <a:t>munkafolyamat szabályozottsága jelentős </a:t>
            </a:r>
            <a:r>
              <a:rPr lang="hu-HU" sz="1000" u="none" dirty="0" smtClean="0"/>
              <a:t>-&gt; </a:t>
            </a:r>
            <a:r>
              <a:rPr lang="hu-HU" sz="1000" u="none" dirty="0"/>
              <a:t>koordinációs </a:t>
            </a:r>
            <a:r>
              <a:rPr lang="hu-HU" sz="1000" u="none" dirty="0" err="1"/>
              <a:t>ktg</a:t>
            </a:r>
            <a:r>
              <a:rPr lang="hu-HU" sz="1000" u="none" dirty="0"/>
              <a:t>. csökkenése, stratégiakialakítása egyszerű </a:t>
            </a:r>
            <a:r>
              <a:rPr lang="hu-HU" sz="1000" u="none" dirty="0" smtClean="0"/>
              <a:t>és olcsó </a:t>
            </a:r>
            <a:r>
              <a:rPr lang="hu-HU" sz="1000" u="none" dirty="0"/>
              <a:t>a stabil környezet miatt </a:t>
            </a:r>
            <a:endParaRPr lang="hu-HU" sz="1000" u="none" dirty="0" smtClean="0"/>
          </a:p>
          <a:p>
            <a:pPr lvl="0" hangingPunct="0"/>
            <a:endParaRPr lang="hu-HU" sz="1000" u="none" dirty="0"/>
          </a:p>
          <a:p>
            <a:pPr lvl="0" hangingPunct="0"/>
            <a:r>
              <a:rPr lang="hu-HU" sz="1000" b="1" u="none" dirty="0"/>
              <a:t>hátránya: </a:t>
            </a:r>
            <a:r>
              <a:rPr lang="hu-HU" sz="1000" b="1" u="none" dirty="0" smtClean="0"/>
              <a:t>adott esetben </a:t>
            </a:r>
            <a:r>
              <a:rPr lang="hu-HU" sz="1000" u="none" dirty="0" smtClean="0"/>
              <a:t>nehezen </a:t>
            </a:r>
            <a:r>
              <a:rPr lang="hu-HU" sz="1000" u="none" dirty="0"/>
              <a:t>áttekinthető kapcsolatok, felesleges tartalék, megváltozott környezethez nem tud időben alkalmazkodni</a:t>
            </a:r>
            <a:r>
              <a:rPr lang="hu-HU" sz="1000" u="none" dirty="0" smtClean="0"/>
              <a:t>.</a:t>
            </a:r>
          </a:p>
          <a:p>
            <a:pPr lvl="0" hangingPunct="0"/>
            <a:endParaRPr lang="en-US" sz="1000" u="none" dirty="0"/>
          </a:p>
          <a:p>
            <a:r>
              <a:rPr lang="hu-HU" sz="1000" u="none" dirty="0" smtClean="0"/>
              <a:t>A </a:t>
            </a:r>
            <a:r>
              <a:rPr lang="hu-HU" sz="1000" u="none" dirty="0"/>
              <a:t>projektszervezet ebben a </a:t>
            </a:r>
            <a:r>
              <a:rPr lang="hu-HU" sz="1000" u="none" dirty="0" smtClean="0"/>
              <a:t>megoldási formában </a:t>
            </a:r>
            <a:r>
              <a:rPr lang="hu-HU" sz="1000" u="none" dirty="0"/>
              <a:t>középvezetői szinten ágyazódik be </a:t>
            </a:r>
            <a:r>
              <a:rPr lang="hu-HU" sz="1000" u="none" dirty="0" smtClean="0"/>
              <a:t>a szervezeti működésbe, </a:t>
            </a:r>
            <a:r>
              <a:rPr lang="hu-HU" sz="1000" u="none" dirty="0"/>
              <a:t>vagyis </a:t>
            </a:r>
            <a:r>
              <a:rPr lang="hu-HU" sz="1000" u="none" dirty="0" smtClean="0"/>
              <a:t>a projektvezető </a:t>
            </a:r>
            <a:r>
              <a:rPr lang="hu-HU" sz="1000" u="none" dirty="0"/>
              <a:t>ideiglenes középvezetőként funkcionál </a:t>
            </a:r>
            <a:r>
              <a:rPr lang="hu-HU" sz="1000" u="none" dirty="0" smtClean="0"/>
              <a:t>a szervezetben</a:t>
            </a:r>
            <a:r>
              <a:rPr lang="hu-HU" sz="1000" u="none" dirty="0"/>
              <a:t>. </a:t>
            </a:r>
            <a:endParaRPr lang="hu-HU" sz="1000" u="none" dirty="0" smtClean="0"/>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u="none" dirty="0" smtClean="0"/>
              <a:t>Minden résztvevő közvetlenül a projektmenedzser alá tartozik, akiknek ő utasítást adhat, illetve együttműködik az esetleges megrendelő képviselőjével, jelentést ad a projekt </a:t>
            </a:r>
            <a:r>
              <a:rPr lang="hu-HU" sz="1000" u="none" dirty="0" err="1" smtClean="0"/>
              <a:t>előrehaladtáról</a:t>
            </a:r>
            <a:r>
              <a:rPr lang="hu-HU" sz="1000" u="none" dirty="0" smtClean="0"/>
              <a:t>, </a:t>
            </a:r>
            <a:r>
              <a:rPr lang="hu-HU" sz="1000" u="none" dirty="0" err="1" smtClean="0"/>
              <a:t>riportál</a:t>
            </a:r>
            <a:r>
              <a:rPr lang="hu-HU" sz="1000" u="none" dirty="0" smtClean="0"/>
              <a:t> a felső vezetésnek vagy a tulajdonosoknak. </a:t>
            </a: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u="none" dirty="0" smtClean="0"/>
              <a:t>A projekt team elméletileg teljesen autonóm módon működik, ám ne feledjük, hogy a projektszervezetbe delegált funkcionális szakember esetében kialakulhat az úgynevezett kettős függőség helyzete, amikor a team tag egyszerre van alárendelve projektvezetőjének, illetve funkcionális vezetőjének.</a:t>
            </a:r>
          </a:p>
          <a:p>
            <a:endParaRPr lang="hu-HU" sz="1000" u="none" dirty="0" smtClean="0"/>
          </a:p>
          <a:p>
            <a:r>
              <a:rPr lang="hu-HU" sz="1000" u="none" dirty="0" smtClean="0"/>
              <a:t>Ahogy </a:t>
            </a:r>
            <a:r>
              <a:rPr lang="hu-HU" sz="1000" u="none" dirty="0"/>
              <a:t>a projekt befejeződik, a teamnek és a menedzsernek további feladata nincs, a csapat feloszlik, a tagok visszatérnek eredeti beosztásukba</a:t>
            </a:r>
            <a:r>
              <a:rPr lang="hu-HU" sz="1000" u="none" dirty="0" smtClean="0"/>
              <a:t>.</a:t>
            </a:r>
          </a:p>
          <a:p>
            <a:endParaRPr lang="hu-HU" sz="1000" u="none" dirty="0"/>
          </a:p>
          <a:p>
            <a:r>
              <a:rPr lang="hu-HU" sz="1000" u="none" dirty="0" smtClean="0"/>
              <a:t>Olyan vállalatok alkalmazzák, ahol a projektszerű működéssel  bíró feladatok csak esetlegesen, különleges helyzetekben és ritkán jelennek meg. Ehhez a szervezet úgy alkalmazkodik, hogy eseti jelleggel, ideiglenesen hozza létre a projekt teamet.</a:t>
            </a:r>
          </a:p>
          <a:p>
            <a:endParaRPr lang="hu-HU" sz="1000" u="none" dirty="0" smtClean="0"/>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u="none" dirty="0" smtClean="0"/>
              <a:t>Ez a tény egyben azt is jelzi, hogy stratégiai jellegű projekteknél nem alkalmazható ez a forma, hiszen ott a projektvezetésnek a vállalati felső vezetésben van a helye.</a:t>
            </a:r>
          </a:p>
        </p:txBody>
      </p:sp>
      <p:sp>
        <p:nvSpPr>
          <p:cNvPr id="4" name="Slide Number Placeholder 3"/>
          <p:cNvSpPr>
            <a:spLocks noGrp="1"/>
          </p:cNvSpPr>
          <p:nvPr>
            <p:ph type="sldNum" sz="quarter" idx="10"/>
          </p:nvPr>
        </p:nvSpPr>
        <p:spPr/>
        <p:txBody>
          <a:bodyPr/>
          <a:lstStyle/>
          <a:p>
            <a:fld id="{76E97663-D53D-4421-A2F3-0C076A0529F5}" type="slidenum">
              <a:rPr lang="en-US" smtClean="0"/>
              <a:pPr/>
              <a:t>24</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sz="1400" dirty="0"/>
              <a:t>A vállalatok felső vezetése gyakran vegyest </a:t>
            </a:r>
            <a:r>
              <a:rPr lang="hu-HU" sz="1400" dirty="0" smtClean="0"/>
              <a:t>/</a:t>
            </a:r>
            <a:r>
              <a:rPr lang="hu-HU" sz="1400" dirty="0" err="1" smtClean="0"/>
              <a:t>hybrid</a:t>
            </a:r>
            <a:r>
              <a:rPr lang="hu-HU" sz="1400" dirty="0" smtClean="0"/>
              <a:t> szervezeti felépítést választ annak </a:t>
            </a:r>
            <a:r>
              <a:rPr lang="hu-HU" sz="1400" dirty="0"/>
              <a:t>érdekében, hogy ne legyen szükség teljesen felborítani egy eseti projektfeladat megoldásának kedvéért a már jól bevált szervezeti </a:t>
            </a:r>
            <a:r>
              <a:rPr lang="hu-HU" sz="1400" dirty="0" smtClean="0"/>
              <a:t>formációt.</a:t>
            </a:r>
          </a:p>
          <a:p>
            <a:endParaRPr lang="hu-HU" sz="1400" dirty="0" smtClean="0"/>
          </a:p>
          <a:p>
            <a:r>
              <a:rPr lang="hu-HU" sz="1400" dirty="0" smtClean="0"/>
              <a:t>A szervezet működési jellemzői megegyeznek a funkcionálissal.</a:t>
            </a:r>
          </a:p>
          <a:p>
            <a:endParaRPr lang="hu-HU" sz="1400" dirty="0" smtClean="0"/>
          </a:p>
          <a:p>
            <a:r>
              <a:rPr lang="hu-HU" sz="1400" dirty="0" smtClean="0"/>
              <a:t>A projekt </a:t>
            </a:r>
            <a:r>
              <a:rPr lang="hu-HU" sz="1400" dirty="0"/>
              <a:t>kvázi új funkcióként, a topmenedzsmenthez felső szinten (projektigazgató) közvetlenül kapcsolódva teljesen autonóm módon épül ki a szervezeten belül </a:t>
            </a:r>
            <a:r>
              <a:rPr lang="hu-HU" sz="1400" dirty="0" smtClean="0"/>
              <a:t>. </a:t>
            </a:r>
          </a:p>
          <a:p>
            <a:endParaRPr lang="hu-HU" sz="1400" dirty="0" smtClean="0"/>
          </a:p>
          <a:p>
            <a:r>
              <a:rPr lang="hu-HU" sz="1400" dirty="0" smtClean="0"/>
              <a:t>Ebben </a:t>
            </a:r>
            <a:r>
              <a:rPr lang="hu-HU" sz="1400" dirty="0"/>
              <a:t>az esetben jelenik meg az a szervezeti jellegzetesség, hogy a vállalat teljes egészében megtarthatja eredeti – jelen esetben funkcionális – felépítési jellegét. </a:t>
            </a:r>
            <a:endParaRPr lang="hu-HU" sz="1400" dirty="0" smtClean="0"/>
          </a:p>
          <a:p>
            <a:endParaRPr lang="hu-HU" sz="1400" dirty="0" smtClean="0"/>
          </a:p>
          <a:p>
            <a:r>
              <a:rPr lang="hu-HU" sz="1400" dirty="0" smtClean="0"/>
              <a:t>Ezt </a:t>
            </a:r>
            <a:r>
              <a:rPr lang="hu-HU" sz="1400" dirty="0"/>
              <a:t>a szervezeti formát akkor érdemes választani, ha a felső vezetés kiemelt, stratégiai jelentőséget tulajdonít a projekt végrehajtásának, egyrészt azért, mert a projektvezetés közvetlenül alá van rendelve a topmenedzsmentnek, másrészt, mivel a projektmenedzser a stratégiai vezetéssel azonos hierarchiaszinten </a:t>
            </a:r>
            <a:r>
              <a:rPr lang="hu-HU" sz="1400" dirty="0" smtClean="0"/>
              <a:t>van.</a:t>
            </a:r>
          </a:p>
          <a:p>
            <a:endParaRPr lang="hu-HU" sz="1400" dirty="0" smtClean="0"/>
          </a:p>
          <a:p>
            <a:r>
              <a:rPr lang="hu-HU" sz="1400" dirty="0" smtClean="0"/>
              <a:t>Mindamellett </a:t>
            </a:r>
            <a:r>
              <a:rPr lang="hu-HU" sz="1400" dirty="0"/>
              <a:t>egy új felső szintű vezető </a:t>
            </a:r>
            <a:r>
              <a:rPr lang="hu-HU" sz="1400" dirty="0" smtClean="0"/>
              <a:t>kinevezése </a:t>
            </a:r>
            <a:r>
              <a:rPr lang="hu-HU" sz="1400" dirty="0"/>
              <a:t>ideiglenesen felboríthatja a szervezetben kialakult törékeny hatalmi egyensúlyt is. </a:t>
            </a:r>
          </a:p>
        </p:txBody>
      </p:sp>
      <p:sp>
        <p:nvSpPr>
          <p:cNvPr id="4" name="Slide Number Placeholder 3"/>
          <p:cNvSpPr>
            <a:spLocks noGrp="1"/>
          </p:cNvSpPr>
          <p:nvPr>
            <p:ph type="sldNum" sz="quarter" idx="10"/>
          </p:nvPr>
        </p:nvSpPr>
        <p:spPr/>
        <p:txBody>
          <a:bodyPr/>
          <a:lstStyle/>
          <a:p>
            <a:fld id="{76E97663-D53D-4421-A2F3-0C076A0529F5}" type="slidenum">
              <a:rPr lang="en-US" smtClean="0"/>
              <a:pPr/>
              <a:t>25</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b="0" i="0" u="none" strike="noStrike" kern="1200" baseline="0" dirty="0" smtClean="0">
                <a:solidFill>
                  <a:schemeClr val="tx1"/>
                </a:solidFill>
                <a:latin typeface="Tele-GroteskFet" pitchFamily="2" charset="0"/>
                <a:ea typeface="+mn-ea"/>
                <a:cs typeface="+mn-cs"/>
              </a:rPr>
              <a:t>Matrix organizations, as shown in Figures 2-2 through 2-4, reflect a blend of functional and </a:t>
            </a:r>
            <a:r>
              <a:rPr lang="en-US" sz="1000" b="0" i="0" u="none" strike="noStrike" kern="1200" baseline="0" dirty="0" err="1" smtClean="0">
                <a:solidFill>
                  <a:schemeClr val="tx1"/>
                </a:solidFill>
                <a:latin typeface="Tele-GroteskFet" pitchFamily="2" charset="0"/>
                <a:ea typeface="+mn-ea"/>
                <a:cs typeface="+mn-cs"/>
              </a:rPr>
              <a:t>projectized</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characteristics. Matrix organizations can be classified as weak, balanced, or strong depending on the relative level</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of power and influence between functional and project managers. </a:t>
            </a:r>
            <a:endParaRPr lang="hu-HU" sz="1000" b="0" i="0" u="none" strike="noStrike" kern="1200" baseline="0" dirty="0" smtClean="0">
              <a:solidFill>
                <a:schemeClr val="tx1"/>
              </a:solidFill>
              <a:latin typeface="Tele-GroteskFet" pitchFamily="2" charset="0"/>
              <a:ea typeface="+mn-ea"/>
              <a:cs typeface="+mn-cs"/>
            </a:endParaRPr>
          </a:p>
          <a:p>
            <a:endParaRPr lang="hu-HU" sz="1000" b="0" i="0" u="none" strike="noStrike" kern="1200" baseline="0" dirty="0" smtClean="0">
              <a:solidFill>
                <a:schemeClr val="tx1"/>
              </a:solidFill>
              <a:latin typeface="Tele-GroteskFet" pitchFamily="2" charset="0"/>
              <a:ea typeface="+mn-ea"/>
              <a:cs typeface="+mn-cs"/>
            </a:endParaRPr>
          </a:p>
          <a:p>
            <a:r>
              <a:rPr lang="en-US" sz="1000" b="0" i="0" u="none" strike="noStrike" kern="1200" baseline="0" dirty="0" smtClean="0">
                <a:solidFill>
                  <a:schemeClr val="tx1"/>
                </a:solidFill>
                <a:latin typeface="Tele-GroteskFet" pitchFamily="2" charset="0"/>
                <a:ea typeface="+mn-ea"/>
                <a:cs typeface="+mn-cs"/>
              </a:rPr>
              <a:t>Weak matrix organizations maintain many of the</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characteristics of a functional organization, and the role of the project manager is more of a coordinator or expediter.</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A project expediter works as staff assistant and communications coordinator. The expediter cannot personally</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make or enforce decisions.</a:t>
            </a:r>
            <a:endParaRPr lang="hu-HU" sz="1400" b="1" dirty="0" smtClean="0"/>
          </a:p>
          <a:p>
            <a:endParaRPr lang="hu-HU" sz="1400" b="1" dirty="0" smtClean="0"/>
          </a:p>
          <a:p>
            <a:r>
              <a:rPr lang="hu-HU" sz="1400" b="1" dirty="0" smtClean="0"/>
              <a:t>A </a:t>
            </a:r>
            <a:r>
              <a:rPr lang="hu-HU" sz="1400" b="1" dirty="0"/>
              <a:t>mátrix-szervezet</a:t>
            </a:r>
            <a:r>
              <a:rPr lang="hu-HU" sz="1400" dirty="0"/>
              <a:t> </a:t>
            </a:r>
            <a:r>
              <a:rPr lang="hu-HU" sz="1400" dirty="0" err="1" smtClean="0"/>
              <a:t>elsõősorban</a:t>
            </a:r>
            <a:r>
              <a:rPr lang="hu-HU" sz="1400" dirty="0" smtClean="0"/>
              <a:t> </a:t>
            </a:r>
            <a:r>
              <a:rPr lang="hu-HU" sz="1400" dirty="0"/>
              <a:t>a komplex és dinamikus </a:t>
            </a:r>
            <a:r>
              <a:rPr lang="hu-HU" sz="1400" dirty="0" smtClean="0"/>
              <a:t>külső - és belső </a:t>
            </a:r>
            <a:r>
              <a:rPr lang="hu-HU" sz="1400" dirty="0"/>
              <a:t>környezet által kiváltott koordinációs, innovációs és adaptációs problémákra keres megoldást. </a:t>
            </a:r>
            <a:endParaRPr lang="hu-HU" sz="1400" dirty="0" smtClean="0"/>
          </a:p>
          <a:p>
            <a:endParaRPr lang="hu-HU" sz="1400" dirty="0" smtClean="0"/>
          </a:p>
          <a:p>
            <a:r>
              <a:rPr lang="hu-HU" sz="1400" dirty="0" smtClean="0"/>
              <a:t>A </a:t>
            </a:r>
            <a:r>
              <a:rPr lang="hu-HU" sz="1400" dirty="0"/>
              <a:t>projektmátrix olyan sajátos szervezeti </a:t>
            </a:r>
            <a:r>
              <a:rPr lang="hu-HU" sz="1400" dirty="0" smtClean="0"/>
              <a:t>megoldás, melyben </a:t>
            </a:r>
            <a:r>
              <a:rPr lang="hu-HU" sz="1400" dirty="0"/>
              <a:t>a funkcionális egységek vezetőivel a </a:t>
            </a:r>
            <a:r>
              <a:rPr lang="hu-HU" sz="1400" dirty="0" smtClean="0"/>
              <a:t>projektmenedzserek teljesen </a:t>
            </a:r>
            <a:r>
              <a:rPr lang="hu-HU" sz="1400" dirty="0"/>
              <a:t>egyenértékűek, velük </a:t>
            </a:r>
            <a:r>
              <a:rPr lang="hu-HU" sz="1400" dirty="0" smtClean="0"/>
              <a:t>azonos hierarchiaszinten </a:t>
            </a:r>
            <a:r>
              <a:rPr lang="hu-HU" sz="1400" dirty="0"/>
              <a:t>helyezkednek </a:t>
            </a:r>
            <a:r>
              <a:rPr lang="hu-HU" sz="1400" dirty="0" smtClean="0"/>
              <a:t>el.</a:t>
            </a:r>
          </a:p>
          <a:p>
            <a:endParaRPr lang="hu-HU" sz="1400" dirty="0"/>
          </a:p>
          <a:p>
            <a:r>
              <a:rPr lang="hu-HU" sz="1400" b="1" dirty="0"/>
              <a:t>előnye: </a:t>
            </a:r>
            <a:r>
              <a:rPr lang="hu-HU" sz="1400" dirty="0"/>
              <a:t>adaptív, innovatív, más struktúrában is létrehozható (</a:t>
            </a:r>
            <a:r>
              <a:rPr lang="hu-HU" sz="1400" dirty="0" err="1"/>
              <a:t>mikromátrix</a:t>
            </a:r>
            <a:r>
              <a:rPr lang="hu-HU" sz="1400" dirty="0"/>
              <a:t>), új vezetési kultúra kialakítását teszi lehetővé, tagokat nagyobb teljesítményre </a:t>
            </a:r>
            <a:r>
              <a:rPr lang="hu-HU" sz="1400" dirty="0" smtClean="0"/>
              <a:t>ösztönzi, erőforrások hatékonyabban vannak kihasználva </a:t>
            </a:r>
          </a:p>
          <a:p>
            <a:endParaRPr lang="hu-HU" sz="1400" dirty="0" smtClean="0"/>
          </a:p>
          <a:p>
            <a:r>
              <a:rPr lang="hu-HU" sz="1400" b="1" dirty="0" smtClean="0"/>
              <a:t>hátránya</a:t>
            </a:r>
            <a:r>
              <a:rPr lang="hu-HU" sz="1400" b="1" dirty="0"/>
              <a:t>: </a:t>
            </a:r>
            <a:r>
              <a:rPr lang="hu-HU" sz="1400" dirty="0"/>
              <a:t>vezetők rivalizálása, túlhajtott csoportmunka, döntések elhárítása, felelősségvállalástól való tartózkodás, összeomlás veszélye krízishelyzetben. </a:t>
            </a:r>
            <a:endParaRPr lang="en-US" sz="1400" dirty="0"/>
          </a:p>
          <a:p>
            <a:endParaRPr lang="hu-HU" sz="1400" dirty="0"/>
          </a:p>
          <a:p>
            <a:r>
              <a:rPr lang="hu-HU" sz="1400" dirty="0" err="1" smtClean="0"/>
              <a:t>Weak</a:t>
            </a:r>
            <a:r>
              <a:rPr lang="hu-HU" sz="1400" dirty="0" smtClean="0"/>
              <a:t> jellemzői:</a:t>
            </a:r>
          </a:p>
          <a:p>
            <a:r>
              <a:rPr lang="hu-HU" sz="1400" dirty="0" smtClean="0"/>
              <a:t>A projektmenedzser </a:t>
            </a:r>
            <a:r>
              <a:rPr lang="hu-HU" sz="1400" dirty="0"/>
              <a:t>hatásköre, erőforrásokhoz való hozzáférése korlátozott, s ő, valamint az alárendeltjei is csak munkaidejük egy részét töltik a projekttel, addig a funkcionális vezető kezeli a költségvetést, </a:t>
            </a:r>
            <a:r>
              <a:rPr lang="hu-HU" sz="1400" dirty="0" smtClean="0"/>
              <a:t>nagy a funkcionális vezető befolyása.</a:t>
            </a:r>
            <a:endParaRPr lang="hu-HU" sz="1400"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26</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Tele-GroteskFet" pitchFamily="2" charset="0"/>
                <a:ea typeface="+mn-ea"/>
                <a:cs typeface="+mn-cs"/>
              </a:rPr>
              <a:t>Strong matrix organizations have many of the characteristics of the </a:t>
            </a:r>
            <a:r>
              <a:rPr lang="en-US" sz="1000" b="0" i="0" u="none" strike="noStrike" kern="1200" baseline="0" dirty="0" err="1" smtClean="0">
                <a:solidFill>
                  <a:schemeClr val="tx1"/>
                </a:solidFill>
                <a:latin typeface="Tele-GroteskFet" pitchFamily="2" charset="0"/>
                <a:ea typeface="+mn-ea"/>
                <a:cs typeface="+mn-cs"/>
              </a:rPr>
              <a:t>projectized</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organization, and have full-time project managers with considerable authority and full-time project administrative</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staff.</a:t>
            </a:r>
            <a:endParaRPr lang="hu-HU" sz="1000" b="0" i="0" u="none" strike="noStrike" kern="1200" baseline="0" dirty="0" smtClean="0">
              <a:solidFill>
                <a:schemeClr val="tx1"/>
              </a:solidFill>
              <a:latin typeface="Tele-GroteskFet" pitchFamily="2" charset="0"/>
              <a:ea typeface="+mn-ea"/>
              <a:cs typeface="+mn-cs"/>
            </a:endParaRPr>
          </a:p>
          <a:p>
            <a:endParaRPr lang="hu-HU" sz="1800" dirty="0" smtClean="0"/>
          </a:p>
          <a:p>
            <a:r>
              <a:rPr lang="hu-HU" sz="1800" dirty="0" smtClean="0"/>
              <a:t>Ellentétben a gyenge </a:t>
            </a:r>
            <a:r>
              <a:rPr lang="hu-HU" sz="1800" dirty="0" err="1" smtClean="0"/>
              <a:t>mátrixal</a:t>
            </a:r>
            <a:r>
              <a:rPr lang="hu-HU" sz="1800" dirty="0" smtClean="0"/>
              <a:t>, itt a </a:t>
            </a:r>
            <a:r>
              <a:rPr lang="hu-HU" sz="1800" dirty="0" err="1" smtClean="0"/>
              <a:t>a</a:t>
            </a:r>
            <a:r>
              <a:rPr lang="hu-HU" sz="1800" dirty="0" smtClean="0"/>
              <a:t> </a:t>
            </a:r>
            <a:r>
              <a:rPr lang="hu-HU" sz="1800" dirty="0"/>
              <a:t>projektmenedzser </a:t>
            </a:r>
            <a:r>
              <a:rPr lang="hu-HU" sz="1800" dirty="0" smtClean="0"/>
              <a:t>pozíciója stabil és erős , ő </a:t>
            </a:r>
            <a:r>
              <a:rPr lang="hu-HU" sz="1800" dirty="0"/>
              <a:t>kezeli a projektbüdzsét, így hatásköre szélesebb. </a:t>
            </a:r>
            <a:endParaRPr lang="hu-HU" sz="1800" dirty="0" smtClean="0"/>
          </a:p>
          <a:p>
            <a:r>
              <a:rPr lang="hu-HU" sz="1800" dirty="0" smtClean="0"/>
              <a:t>Minden a </a:t>
            </a:r>
            <a:r>
              <a:rPr lang="hu-HU" sz="1800" dirty="0" err="1" smtClean="0"/>
              <a:t>projektel</a:t>
            </a:r>
            <a:r>
              <a:rPr lang="hu-HU" sz="1800" dirty="0" smtClean="0"/>
              <a:t> kapcsolatos döntést a PM hoz meg a </a:t>
            </a:r>
            <a:r>
              <a:rPr lang="hu-HU" sz="1800" dirty="0" err="1" smtClean="0"/>
              <a:t>teamel</a:t>
            </a:r>
            <a:r>
              <a:rPr lang="hu-HU" sz="1800" dirty="0" smtClean="0"/>
              <a:t> közösen, függetlenül a funkcionális vezetőktől.</a:t>
            </a:r>
          </a:p>
          <a:p>
            <a:r>
              <a:rPr lang="hu-HU" sz="1800" dirty="0" smtClean="0"/>
              <a:t>Emellett </a:t>
            </a:r>
            <a:r>
              <a:rPr lang="hu-HU" sz="1800" dirty="0"/>
              <a:t>érezhető, hogy a projekt fontos a szervezet számára is, mivel a projektmenedzsmentnek csak a projektre kell összpontosítania </a:t>
            </a:r>
            <a:r>
              <a:rPr lang="hu-HU" sz="1800" dirty="0" smtClean="0"/>
              <a:t>munkája </a:t>
            </a:r>
            <a:r>
              <a:rPr lang="hu-HU" sz="1800" dirty="0"/>
              <a:t>során</a:t>
            </a:r>
            <a:r>
              <a:rPr lang="hu-HU" sz="1800" dirty="0" smtClean="0"/>
              <a:t>.</a:t>
            </a:r>
          </a:p>
          <a:p>
            <a:endParaRPr lang="hu-HU"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27</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sz="1000" b="0" i="0" u="none" strike="noStrike" kern="1200" baseline="0" dirty="0" smtClean="0">
                <a:solidFill>
                  <a:schemeClr val="tx1"/>
                </a:solidFill>
                <a:latin typeface="Tele-GroteskFet" pitchFamily="2" charset="0"/>
                <a:ea typeface="+mn-ea"/>
                <a:cs typeface="+mn-cs"/>
              </a:rPr>
              <a:t>B</a:t>
            </a:r>
            <a:r>
              <a:rPr lang="en-US" sz="1000" b="0" i="0" u="none" strike="noStrike" kern="1200" baseline="0" dirty="0" err="1" smtClean="0">
                <a:solidFill>
                  <a:schemeClr val="tx1"/>
                </a:solidFill>
                <a:latin typeface="Tele-GroteskFet" pitchFamily="2" charset="0"/>
                <a:ea typeface="+mn-ea"/>
                <a:cs typeface="+mn-cs"/>
              </a:rPr>
              <a:t>alanced</a:t>
            </a:r>
            <a:r>
              <a:rPr lang="en-US" sz="1000" b="0" i="0" u="none" strike="noStrike" kern="1200" baseline="0" dirty="0" smtClean="0">
                <a:solidFill>
                  <a:schemeClr val="tx1"/>
                </a:solidFill>
                <a:latin typeface="Tele-GroteskFet" pitchFamily="2" charset="0"/>
                <a:ea typeface="+mn-ea"/>
                <a:cs typeface="+mn-cs"/>
              </a:rPr>
              <a:t> matrix organization recognizes the need for a project manager, it does not provide the</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project manager with the full authority over the project and project funding</a:t>
            </a:r>
            <a:r>
              <a:rPr lang="hu-HU" sz="1000" b="0" i="0" u="none" strike="noStrike" kern="1200" baseline="0" dirty="0" smtClean="0">
                <a:solidFill>
                  <a:schemeClr val="tx1"/>
                </a:solidFill>
                <a:latin typeface="Tele-GroteskFet" pitchFamily="2" charset="0"/>
                <a:ea typeface="+mn-ea"/>
                <a:cs typeface="+mn-cs"/>
              </a:rPr>
              <a:t>.</a:t>
            </a:r>
          </a:p>
          <a:p>
            <a:endParaRPr lang="hu-HU" sz="1400" dirty="0" smtClean="0"/>
          </a:p>
          <a:p>
            <a:r>
              <a:rPr lang="hu-HU" sz="1400" dirty="0" smtClean="0"/>
              <a:t>A </a:t>
            </a:r>
            <a:r>
              <a:rPr lang="hu-HU" sz="1400" dirty="0"/>
              <a:t>kiegyensúlyozott projektmátrix (</a:t>
            </a:r>
            <a:r>
              <a:rPr lang="hu-HU" sz="1400" dirty="0" err="1"/>
              <a:t>balanced</a:t>
            </a:r>
            <a:r>
              <a:rPr lang="hu-HU" sz="1400" dirty="0"/>
              <a:t> </a:t>
            </a:r>
            <a:r>
              <a:rPr lang="hu-HU" sz="1400" dirty="0" err="1"/>
              <a:t>projectmatrix</a:t>
            </a:r>
            <a:r>
              <a:rPr lang="hu-HU" sz="1400" dirty="0"/>
              <a:t>) egyrészt a fenti két forma </a:t>
            </a:r>
            <a:endParaRPr lang="hu-HU" sz="1400" dirty="0" smtClean="0"/>
          </a:p>
          <a:p>
            <a:r>
              <a:rPr lang="hu-HU" sz="1400" dirty="0" smtClean="0"/>
              <a:t>átmeneteként </a:t>
            </a:r>
            <a:r>
              <a:rPr lang="hu-HU" sz="1400" dirty="0"/>
              <a:t>definiálható, </a:t>
            </a:r>
            <a:endParaRPr lang="hu-HU" sz="1400" dirty="0" smtClean="0"/>
          </a:p>
          <a:p>
            <a:endParaRPr lang="hu-HU" sz="1400" dirty="0" smtClean="0"/>
          </a:p>
          <a:p>
            <a:r>
              <a:rPr lang="hu-HU" sz="1400" dirty="0" smtClean="0"/>
              <a:t>másrészt </a:t>
            </a:r>
            <a:r>
              <a:rPr lang="hu-HU" sz="1400" dirty="0"/>
              <a:t>az eltolódott hatalmi erőterű helyzetekkel szemben </a:t>
            </a:r>
            <a:endParaRPr lang="hu-HU" sz="1400" dirty="0" smtClean="0"/>
          </a:p>
          <a:p>
            <a:endParaRPr lang="hu-HU" sz="1400" dirty="0" smtClean="0"/>
          </a:p>
          <a:p>
            <a:r>
              <a:rPr lang="hu-HU" sz="1400" dirty="0" smtClean="0"/>
              <a:t>a </a:t>
            </a:r>
            <a:r>
              <a:rPr lang="hu-HU" sz="1400" dirty="0"/>
              <a:t>klasszikus mátrixszervezet vezérelvét követve közös megegyezéseken alapuló </a:t>
            </a:r>
            <a:endParaRPr lang="hu-HU" sz="1400" dirty="0" smtClean="0"/>
          </a:p>
          <a:p>
            <a:r>
              <a:rPr lang="hu-HU" sz="1400" dirty="0" smtClean="0"/>
              <a:t>projektvezetést </a:t>
            </a:r>
            <a:r>
              <a:rPr lang="hu-HU" sz="1400" dirty="0"/>
              <a:t>követel meg a résztvevőktől, pl. a projektköltségvetés kezelésében</a:t>
            </a:r>
          </a:p>
        </p:txBody>
      </p:sp>
      <p:sp>
        <p:nvSpPr>
          <p:cNvPr id="4" name="Slide Number Placeholder 3"/>
          <p:cNvSpPr>
            <a:spLocks noGrp="1"/>
          </p:cNvSpPr>
          <p:nvPr>
            <p:ph type="sldNum" sz="quarter" idx="10"/>
          </p:nvPr>
        </p:nvSpPr>
        <p:spPr/>
        <p:txBody>
          <a:bodyPr/>
          <a:lstStyle/>
          <a:p>
            <a:fld id="{76E97663-D53D-4421-A2F3-0C076A0529F5}" type="slidenum">
              <a:rPr lang="en-US" smtClean="0"/>
              <a:pPr/>
              <a:t>28</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E97663-D53D-4421-A2F3-0C076A0529F5}" type="slidenum">
              <a:rPr lang="en-US" smtClean="0"/>
              <a:pPr/>
              <a:t>29</a:t>
            </a:fld>
            <a:endParaRPr lang="en-US" dirty="0"/>
          </a:p>
        </p:txBody>
      </p:sp>
    </p:spTree>
    <p:extLst>
      <p:ext uri="{BB962C8B-B14F-4D97-AF65-F5344CB8AC3E}">
        <p14:creationId xmlns:p14="http://schemas.microsoft.com/office/powerpoint/2010/main" val="235997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3</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000" b="0" i="0" kern="1200" dirty="0" smtClean="0">
                <a:solidFill>
                  <a:schemeClr val="tx1"/>
                </a:solidFill>
                <a:effectLst/>
                <a:latin typeface="Tele-GroteskFet" pitchFamily="2" charset="0"/>
                <a:ea typeface="+mn-ea"/>
                <a:cs typeface="+mn-cs"/>
              </a:rPr>
              <a:t>T</a:t>
            </a:r>
            <a:r>
              <a:rPr lang="en-US" sz="1000" b="0" i="0" kern="1200" dirty="0" smtClean="0">
                <a:solidFill>
                  <a:schemeClr val="tx1"/>
                </a:solidFill>
                <a:effectLst/>
                <a:latin typeface="Tele-GroteskFet" pitchFamily="2" charset="0"/>
                <a:ea typeface="+mn-ea"/>
                <a:cs typeface="+mn-cs"/>
              </a:rPr>
              <a:t>he Vasa was a Swedish warship that was built during the early part of the 17 </a:t>
            </a:r>
            <a:r>
              <a:rPr lang="en-US" sz="1000" b="0" i="0" kern="1200" baseline="30000" dirty="0" err="1" smtClean="0">
                <a:solidFill>
                  <a:schemeClr val="tx1"/>
                </a:solidFill>
                <a:effectLst/>
                <a:latin typeface="Tele-GroteskFet" pitchFamily="2" charset="0"/>
                <a:ea typeface="+mn-ea"/>
                <a:cs typeface="+mn-cs"/>
              </a:rPr>
              <a:t>th</a:t>
            </a:r>
            <a:r>
              <a:rPr lang="en-US" sz="1000" b="0" i="0" kern="1200" dirty="0" smtClean="0">
                <a:solidFill>
                  <a:schemeClr val="tx1"/>
                </a:solidFill>
                <a:effectLst/>
                <a:latin typeface="Tele-GroteskFet" pitchFamily="2" charset="0"/>
                <a:ea typeface="+mn-ea"/>
                <a:cs typeface="+mn-cs"/>
              </a:rPr>
              <a:t> century. </a:t>
            </a:r>
            <a:endParaRPr lang="hu-HU"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The construction of this warship was commissioned by the King of Sweden, Gustav II Adolf, </a:t>
            </a:r>
            <a:r>
              <a:rPr lang="hu-HU" sz="1000" b="0" i="0" kern="1200" dirty="0" err="1" smtClean="0">
                <a:solidFill>
                  <a:schemeClr val="tx1"/>
                </a:solidFill>
                <a:effectLst/>
                <a:latin typeface="Tele-GroteskFet" pitchFamily="2" charset="0"/>
                <a:ea typeface="+mn-ea"/>
                <a:cs typeface="+mn-cs"/>
              </a:rPr>
              <a:t>who</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wanted</a:t>
            </a:r>
            <a:r>
              <a:rPr lang="hu-HU" sz="1000" b="0" i="0" kern="1200" dirty="0" smtClean="0">
                <a:solidFill>
                  <a:schemeClr val="tx1"/>
                </a:solidFill>
                <a:effectLst/>
                <a:latin typeface="Tele-GroteskFet" pitchFamily="2" charset="0"/>
                <a:ea typeface="+mn-ea"/>
                <a:cs typeface="+mn-cs"/>
              </a:rPr>
              <a:t> </a:t>
            </a:r>
            <a:r>
              <a:rPr lang="en-US" sz="1000" b="0" i="0" kern="1200" dirty="0" smtClean="0">
                <a:solidFill>
                  <a:schemeClr val="tx1"/>
                </a:solidFill>
                <a:effectLst/>
                <a:latin typeface="Tele-GroteskFet" pitchFamily="2" charset="0"/>
                <a:ea typeface="+mn-ea"/>
                <a:cs typeface="+mn-cs"/>
              </a:rPr>
              <a:t>to increase the military might of his country. </a:t>
            </a:r>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The </a:t>
            </a:r>
            <a:r>
              <a:rPr lang="hu-HU" sz="1000" b="0" i="0" kern="1200" dirty="0" err="1" smtClean="0">
                <a:solidFill>
                  <a:schemeClr val="tx1"/>
                </a:solidFill>
                <a:effectLst/>
                <a:latin typeface="Tele-GroteskFet" pitchFamily="2" charset="0"/>
                <a:ea typeface="+mn-ea"/>
                <a:cs typeface="+mn-cs"/>
              </a:rPr>
              <a:t>construction</a:t>
            </a:r>
            <a:r>
              <a:rPr lang="hu-HU" sz="1000" b="0" i="0" kern="1200" dirty="0" smtClean="0">
                <a:solidFill>
                  <a:schemeClr val="tx1"/>
                </a:solidFill>
                <a:effectLst/>
                <a:latin typeface="Tele-GroteskFet" pitchFamily="2" charset="0"/>
                <a:ea typeface="+mn-ea"/>
                <a:cs typeface="+mn-cs"/>
              </a:rPr>
              <a:t> has </a:t>
            </a:r>
            <a:r>
              <a:rPr lang="hu-HU" sz="1000" b="0" i="0" kern="1200" dirty="0" err="1" smtClean="0">
                <a:solidFill>
                  <a:schemeClr val="tx1"/>
                </a:solidFill>
                <a:effectLst/>
                <a:latin typeface="Tele-GroteskFet" pitchFamily="2" charset="0"/>
                <a:ea typeface="+mn-ea"/>
                <a:cs typeface="+mn-cs"/>
              </a:rPr>
              <a:t>been</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started</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at</a:t>
            </a:r>
            <a:r>
              <a:rPr lang="hu-HU" sz="1000" b="0" i="0" kern="1200" dirty="0" smtClean="0">
                <a:solidFill>
                  <a:schemeClr val="tx1"/>
                </a:solidFill>
                <a:effectLst/>
                <a:latin typeface="Tele-GroteskFet" pitchFamily="2" charset="0"/>
                <a:ea typeface="+mn-ea"/>
                <a:cs typeface="+mn-cs"/>
              </a:rPr>
              <a:t> 1625 and </a:t>
            </a:r>
            <a:r>
              <a:rPr lang="hu-HU" sz="1000" b="0" i="0" kern="1200" dirty="0" err="1" smtClean="0">
                <a:solidFill>
                  <a:schemeClr val="tx1"/>
                </a:solidFill>
                <a:effectLst/>
                <a:latin typeface="Tele-GroteskFet" pitchFamily="2" charset="0"/>
                <a:ea typeface="+mn-ea"/>
                <a:cs typeface="+mn-cs"/>
              </a:rPr>
              <a:t>finished</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in</a:t>
            </a:r>
            <a:r>
              <a:rPr lang="hu-HU" sz="1000" b="0" i="0" kern="1200" baseline="0" dirty="0" smtClean="0">
                <a:solidFill>
                  <a:schemeClr val="tx1"/>
                </a:solidFill>
                <a:effectLst/>
                <a:latin typeface="Tele-GroteskFet" pitchFamily="2" charset="0"/>
                <a:ea typeface="+mn-ea"/>
                <a:cs typeface="+mn-cs"/>
              </a:rPr>
              <a:t> 1628. </a:t>
            </a:r>
            <a:r>
              <a:rPr lang="en-US" sz="1000" b="0" i="0" kern="1200" dirty="0" smtClean="0">
                <a:solidFill>
                  <a:schemeClr val="tx1"/>
                </a:solidFill>
                <a:effectLst/>
                <a:latin typeface="Tele-GroteskFet" pitchFamily="2" charset="0"/>
                <a:ea typeface="+mn-ea"/>
                <a:cs typeface="+mn-cs"/>
              </a:rPr>
              <a:t>On the 10 </a:t>
            </a:r>
            <a:r>
              <a:rPr lang="en-US" sz="1000" b="0" i="0" kern="1200" baseline="30000" dirty="0" err="1" smtClean="0">
                <a:solidFill>
                  <a:schemeClr val="tx1"/>
                </a:solidFill>
                <a:effectLst/>
                <a:latin typeface="Tele-GroteskFet" pitchFamily="2" charset="0"/>
                <a:ea typeface="+mn-ea"/>
                <a:cs typeface="+mn-cs"/>
              </a:rPr>
              <a:t>th</a:t>
            </a:r>
            <a:r>
              <a:rPr lang="en-US" sz="1000" b="0" i="0" kern="1200" dirty="0" smtClean="0">
                <a:solidFill>
                  <a:schemeClr val="tx1"/>
                </a:solidFill>
                <a:effectLst/>
                <a:latin typeface="Tele-GroteskFet" pitchFamily="2" charset="0"/>
                <a:ea typeface="+mn-ea"/>
                <a:cs typeface="+mn-cs"/>
              </a:rPr>
              <a:t> of August 1628, the Vasa </a:t>
            </a:r>
            <a:r>
              <a:rPr lang="hu-HU" sz="1000" b="0" i="0" kern="1200" dirty="0" err="1" smtClean="0">
                <a:solidFill>
                  <a:schemeClr val="tx1"/>
                </a:solidFill>
                <a:effectLst/>
                <a:latin typeface="Tele-GroteskFet" pitchFamily="2" charset="0"/>
                <a:ea typeface="+mn-ea"/>
                <a:cs typeface="+mn-cs"/>
              </a:rPr>
              <a:t>started</a:t>
            </a:r>
            <a:r>
              <a:rPr lang="hu-HU" sz="1000" b="0" i="0" kern="1200" dirty="0" smtClean="0">
                <a:solidFill>
                  <a:schemeClr val="tx1"/>
                </a:solidFill>
                <a:effectLst/>
                <a:latin typeface="Tele-GroteskFet" pitchFamily="2" charset="0"/>
                <a:ea typeface="+mn-ea"/>
                <a:cs typeface="+mn-cs"/>
              </a:rPr>
              <a:t> </a:t>
            </a:r>
            <a:r>
              <a:rPr lang="en-US" sz="1000" b="0" i="0" kern="1200" dirty="0" smtClean="0">
                <a:solidFill>
                  <a:schemeClr val="tx1"/>
                </a:solidFill>
                <a:effectLst/>
                <a:latin typeface="Tele-GroteskFet" pitchFamily="2" charset="0"/>
                <a:ea typeface="+mn-ea"/>
                <a:cs typeface="+mn-cs"/>
              </a:rPr>
              <a:t>on </a:t>
            </a:r>
            <a:r>
              <a:rPr lang="hu-HU" sz="1000" b="0" i="0" kern="1200" dirty="0" err="1" smtClean="0">
                <a:solidFill>
                  <a:schemeClr val="tx1"/>
                </a:solidFill>
                <a:effectLst/>
                <a:latin typeface="Tele-GroteskFet" pitchFamily="2" charset="0"/>
                <a:ea typeface="+mn-ea"/>
                <a:cs typeface="+mn-cs"/>
              </a:rPr>
              <a:t>her</a:t>
            </a:r>
            <a:r>
              <a:rPr lang="hu-HU" sz="1000" b="0" i="0" kern="1200" baseline="0" dirty="0" smtClean="0">
                <a:solidFill>
                  <a:schemeClr val="tx1"/>
                </a:solidFill>
                <a:effectLst/>
                <a:latin typeface="Tele-GroteskFet" pitchFamily="2" charset="0"/>
                <a:ea typeface="+mn-ea"/>
                <a:cs typeface="+mn-cs"/>
              </a:rPr>
              <a:t> </a:t>
            </a:r>
            <a:r>
              <a:rPr lang="en-US" sz="1000" b="0" i="0" kern="1200" dirty="0" smtClean="0">
                <a:solidFill>
                  <a:schemeClr val="tx1"/>
                </a:solidFill>
                <a:effectLst/>
                <a:latin typeface="Tele-GroteskFet" pitchFamily="2" charset="0"/>
                <a:ea typeface="+mn-ea"/>
                <a:cs typeface="+mn-cs"/>
              </a:rPr>
              <a:t>maiden voyage. 1300 m later,</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the</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wind</a:t>
            </a:r>
            <a:r>
              <a:rPr lang="hu-HU" sz="1000" b="0" i="0" kern="1200" dirty="0" smtClean="0">
                <a:solidFill>
                  <a:schemeClr val="tx1"/>
                </a:solidFill>
                <a:effectLst/>
                <a:latin typeface="Tele-GroteskFet" pitchFamily="2" charset="0"/>
                <a:ea typeface="+mn-ea"/>
                <a:cs typeface="+mn-cs"/>
              </a:rPr>
              <a:t> hit </a:t>
            </a:r>
            <a:r>
              <a:rPr lang="hu-HU" sz="1000" b="0" i="0" kern="1200" dirty="0" err="1" smtClean="0">
                <a:solidFill>
                  <a:schemeClr val="tx1"/>
                </a:solidFill>
                <a:effectLst/>
                <a:latin typeface="Tele-GroteskFet" pitchFamily="2" charset="0"/>
                <a:ea typeface="+mn-ea"/>
                <a:cs typeface="+mn-cs"/>
              </a:rPr>
              <a:t>her</a:t>
            </a:r>
            <a:r>
              <a:rPr lang="hu-HU" sz="1000" b="0" i="0" kern="1200" dirty="0" smtClean="0">
                <a:solidFill>
                  <a:schemeClr val="tx1"/>
                </a:solidFill>
                <a:effectLst/>
                <a:latin typeface="Tele-GroteskFet" pitchFamily="2" charset="0"/>
                <a:ea typeface="+mn-ea"/>
                <a:cs typeface="+mn-cs"/>
              </a:rPr>
              <a:t> </a:t>
            </a:r>
            <a:r>
              <a:rPr lang="hu-HU" sz="1000" b="0" i="0" kern="1200" dirty="0" err="1" smtClean="0">
                <a:solidFill>
                  <a:schemeClr val="tx1"/>
                </a:solidFill>
                <a:effectLst/>
                <a:latin typeface="Tele-GroteskFet" pitchFamily="2" charset="0"/>
                <a:ea typeface="+mn-ea"/>
                <a:cs typeface="+mn-cs"/>
              </a:rPr>
              <a:t>side</a:t>
            </a:r>
            <a:r>
              <a:rPr lang="hu-HU" sz="1000" b="0" i="0" kern="1200" baseline="0" dirty="0" smtClean="0">
                <a:solidFill>
                  <a:schemeClr val="tx1"/>
                </a:solidFill>
                <a:effectLst/>
                <a:latin typeface="Tele-GroteskFet" pitchFamily="2" charset="0"/>
                <a:ea typeface="+mn-ea"/>
                <a:cs typeface="+mn-cs"/>
              </a:rPr>
              <a:t> and </a:t>
            </a:r>
            <a:r>
              <a:rPr lang="hu-HU" sz="1000" b="0" i="0" kern="1200" baseline="0" dirty="0" err="1" smtClean="0">
                <a:solidFill>
                  <a:schemeClr val="tx1"/>
                </a:solidFill>
                <a:effectLst/>
                <a:latin typeface="Tele-GroteskFet" pitchFamily="2" charset="0"/>
                <a:ea typeface="+mn-ea"/>
                <a:cs typeface="+mn-cs"/>
              </a:rPr>
              <a:t>due</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to</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instabality</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the</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ship</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she</a:t>
            </a:r>
            <a:r>
              <a:rPr lang="hu-HU" sz="1000" b="0" i="0" kern="1200" baseline="0" dirty="0" smtClean="0">
                <a:solidFill>
                  <a:schemeClr val="tx1"/>
                </a:solidFill>
                <a:effectLst/>
                <a:latin typeface="Tele-GroteskFet" pitchFamily="2" charset="0"/>
                <a:ea typeface="+mn-ea"/>
                <a:cs typeface="+mn-cs"/>
              </a:rPr>
              <a:t> </a:t>
            </a:r>
            <a:r>
              <a:rPr lang="en-US" sz="1000" b="0" i="0" kern="1200" dirty="0" smtClean="0">
                <a:solidFill>
                  <a:schemeClr val="tx1"/>
                </a:solidFill>
                <a:effectLst/>
                <a:latin typeface="Tele-GroteskFet" pitchFamily="2" charset="0"/>
                <a:ea typeface="+mn-ea"/>
                <a:cs typeface="+mn-cs"/>
              </a:rPr>
              <a:t>fell</a:t>
            </a:r>
            <a:r>
              <a:rPr lang="hu-HU" sz="1000" b="0" i="0" kern="1200" dirty="0" smtClean="0">
                <a:solidFill>
                  <a:schemeClr val="tx1"/>
                </a:solidFill>
                <a:effectLst/>
                <a:latin typeface="Tele-GroteskFet" pitchFamily="2" charset="0"/>
                <a:ea typeface="+mn-ea"/>
                <a:cs typeface="+mn-cs"/>
              </a:rPr>
              <a:t> over. </a:t>
            </a:r>
            <a:r>
              <a:rPr lang="en-US" sz="1000" b="0" i="0" kern="1200" dirty="0" smtClean="0">
                <a:solidFill>
                  <a:schemeClr val="tx1"/>
                </a:solidFill>
                <a:effectLst/>
                <a:latin typeface="Tele-GroteskFet" pitchFamily="2" charset="0"/>
                <a:ea typeface="+mn-ea"/>
                <a:cs typeface="+mn-cs"/>
              </a:rPr>
              <a:t> As the gun-ports were left open, water starts flowing</a:t>
            </a:r>
            <a:r>
              <a:rPr lang="hu-HU" sz="1000" b="0" i="0" kern="1200" dirty="0" smtClean="0">
                <a:solidFill>
                  <a:schemeClr val="tx1"/>
                </a:solidFill>
                <a:effectLst/>
                <a:latin typeface="Tele-GroteskFet" pitchFamily="2" charset="0"/>
                <a:ea typeface="+mn-ea"/>
                <a:cs typeface="+mn-cs"/>
              </a:rPr>
              <a:t> </a:t>
            </a:r>
            <a:r>
              <a:rPr lang="en-US" sz="1000" b="0" i="0" kern="1200" dirty="0" smtClean="0">
                <a:solidFill>
                  <a:schemeClr val="tx1"/>
                </a:solidFill>
                <a:effectLst/>
                <a:latin typeface="Tele-GroteskFet" pitchFamily="2" charset="0"/>
                <a:ea typeface="+mn-ea"/>
                <a:cs typeface="+mn-cs"/>
              </a:rPr>
              <a:t>in, and within minutes, the Vasa had gone 32 m below the water</a:t>
            </a:r>
            <a:r>
              <a:rPr lang="hu-HU" sz="1000" b="0" i="0" kern="1200" dirty="0" smtClean="0">
                <a:solidFill>
                  <a:schemeClr val="tx1"/>
                </a:solidFill>
                <a:effectLst/>
                <a:latin typeface="Tele-GroteskFet" pitchFamily="2" charset="0"/>
                <a:ea typeface="+mn-ea"/>
                <a:cs typeface="+mn-cs"/>
              </a:rPr>
              <a:t>.</a:t>
            </a: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I</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raise</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the</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question</a:t>
            </a:r>
            <a:r>
              <a:rPr lang="hu-HU" sz="1000" b="0" i="0" kern="1200" baseline="0" dirty="0" smtClean="0">
                <a:solidFill>
                  <a:schemeClr val="tx1"/>
                </a:solidFill>
                <a:effectLst/>
                <a:latin typeface="Tele-GroteskFet" pitchFamily="2" charset="0"/>
                <a:ea typeface="+mn-ea"/>
                <a:cs typeface="+mn-cs"/>
              </a:rPr>
              <a:t> and </a:t>
            </a:r>
            <a:r>
              <a:rPr lang="hu-HU" sz="1000" b="0" i="0" kern="1200" baseline="0" dirty="0" err="1" smtClean="0">
                <a:solidFill>
                  <a:schemeClr val="tx1"/>
                </a:solidFill>
                <a:effectLst/>
                <a:latin typeface="Tele-GroteskFet" pitchFamily="2" charset="0"/>
                <a:ea typeface="+mn-ea"/>
                <a:cs typeface="+mn-cs"/>
              </a:rPr>
              <a:t>would</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like</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to</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get</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ansers</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and</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explanation</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behind</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the</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anwser</a:t>
            </a:r>
            <a:r>
              <a:rPr lang="hu-HU" sz="1000" b="0" i="0" kern="1200" baseline="0" dirty="0" smtClean="0">
                <a:solidFill>
                  <a:schemeClr val="tx1"/>
                </a:solidFill>
                <a:effectLst/>
                <a:latin typeface="Tele-GroteskFet" pitchFamily="2" charset="0"/>
                <a:ea typeface="+mn-ea"/>
                <a:cs typeface="+mn-cs"/>
              </a:rPr>
              <a:t>. </a:t>
            </a:r>
            <a:endParaRPr lang="hu-HU" sz="1000" b="0" i="0" kern="1200" dirty="0" smtClean="0">
              <a:solidFill>
                <a:schemeClr val="tx1"/>
              </a:solidFill>
              <a:effectLst/>
              <a:latin typeface="Tele-GroteskFet" pitchFamily="2" charset="0"/>
              <a:ea typeface="+mn-ea"/>
              <a:cs typeface="+mn-cs"/>
            </a:endParaRPr>
          </a:p>
          <a:p>
            <a:r>
              <a:rPr lang="hu-HU" sz="1000" b="0" i="0" kern="1200" dirty="0" err="1" smtClean="0">
                <a:solidFill>
                  <a:schemeClr val="tx1"/>
                </a:solidFill>
                <a:effectLst/>
                <a:latin typeface="Tele-GroteskFet" pitchFamily="2" charset="0"/>
                <a:ea typeface="+mn-ea"/>
                <a:cs typeface="+mn-cs"/>
              </a:rPr>
              <a:t>Was</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this</a:t>
            </a:r>
            <a:r>
              <a:rPr lang="hu-HU" sz="1000" b="0" i="0" kern="1200" baseline="0" dirty="0" smtClean="0">
                <a:solidFill>
                  <a:schemeClr val="tx1"/>
                </a:solidFill>
                <a:effectLst/>
                <a:latin typeface="Tele-GroteskFet" pitchFamily="2" charset="0"/>
                <a:ea typeface="+mn-ea"/>
                <a:cs typeface="+mn-cs"/>
              </a:rPr>
              <a:t> project </a:t>
            </a:r>
            <a:r>
              <a:rPr lang="hu-HU" sz="1000" b="0" i="0" kern="1200" baseline="0" dirty="0" err="1" smtClean="0">
                <a:solidFill>
                  <a:schemeClr val="tx1"/>
                </a:solidFill>
                <a:effectLst/>
                <a:latin typeface="Tele-GroteskFet" pitchFamily="2" charset="0"/>
                <a:ea typeface="+mn-ea"/>
                <a:cs typeface="+mn-cs"/>
              </a:rPr>
              <a:t>successful</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or</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not</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What</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do</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you</a:t>
            </a:r>
            <a:r>
              <a:rPr lang="hu-HU" sz="1000" b="0" i="0" kern="1200" baseline="0" dirty="0" smtClean="0">
                <a:solidFill>
                  <a:schemeClr val="tx1"/>
                </a:solidFill>
                <a:effectLst/>
                <a:latin typeface="Tele-GroteskFet" pitchFamily="2" charset="0"/>
                <a:ea typeface="+mn-ea"/>
                <a:cs typeface="+mn-cs"/>
              </a:rPr>
              <a:t> </a:t>
            </a:r>
            <a:r>
              <a:rPr lang="hu-HU" sz="1000" b="0" i="0" kern="1200" baseline="0" dirty="0" err="1" smtClean="0">
                <a:solidFill>
                  <a:schemeClr val="tx1"/>
                </a:solidFill>
                <a:effectLst/>
                <a:latin typeface="Tele-GroteskFet" pitchFamily="2" charset="0"/>
                <a:ea typeface="+mn-ea"/>
                <a:cs typeface="+mn-cs"/>
              </a:rPr>
              <a:t>think</a:t>
            </a:r>
            <a:r>
              <a:rPr lang="hu-HU" sz="1000" b="0" i="0" kern="1200" baseline="0" dirty="0" smtClean="0">
                <a:solidFill>
                  <a:schemeClr val="tx1"/>
                </a:solidFill>
                <a:effectLst/>
                <a:latin typeface="Tele-GroteskFet" pitchFamily="2" charset="0"/>
                <a:ea typeface="+mn-ea"/>
                <a:cs typeface="+mn-cs"/>
              </a:rPr>
              <a:t>?</a:t>
            </a:r>
          </a:p>
          <a:p>
            <a:endParaRPr lang="hu-HU" sz="1000" b="0" i="0" kern="1200" dirty="0" smtClean="0">
              <a:solidFill>
                <a:schemeClr val="tx1"/>
              </a:solidFill>
              <a:effectLst/>
              <a:latin typeface="Tele-GroteskFet" pitchFamily="2" charset="0"/>
              <a:ea typeface="+mn-ea"/>
              <a:cs typeface="+mn-cs"/>
            </a:endParaRPr>
          </a:p>
          <a:p>
            <a:r>
              <a:rPr lang="en-US" sz="1000" b="0" i="0" u="none" strike="noStrike" kern="1200" baseline="0" dirty="0" smtClean="0">
                <a:solidFill>
                  <a:schemeClr val="tx1"/>
                </a:solidFill>
                <a:latin typeface="Tele-GroteskFet" pitchFamily="2" charset="0"/>
                <a:ea typeface="+mn-ea"/>
                <a:cs typeface="+mn-cs"/>
              </a:rPr>
              <a:t>Since projects are temporary in nature, the </a:t>
            </a:r>
            <a:r>
              <a:rPr lang="en-US" sz="1000" b="1" i="0" u="none" strike="noStrike" kern="1200" baseline="0" dirty="0" smtClean="0">
                <a:solidFill>
                  <a:schemeClr val="tx1"/>
                </a:solidFill>
                <a:latin typeface="Tele-GroteskFet" pitchFamily="2" charset="0"/>
                <a:ea typeface="+mn-ea"/>
                <a:cs typeface="+mn-cs"/>
              </a:rPr>
              <a:t>success of the project </a:t>
            </a:r>
            <a:r>
              <a:rPr lang="en-US" sz="1000" b="0" i="0" u="none" strike="noStrike" kern="1200" baseline="0" dirty="0" smtClean="0">
                <a:solidFill>
                  <a:schemeClr val="tx1"/>
                </a:solidFill>
                <a:latin typeface="Tele-GroteskFet" pitchFamily="2" charset="0"/>
                <a:ea typeface="+mn-ea"/>
                <a:cs typeface="+mn-cs"/>
              </a:rPr>
              <a:t>should be measured in terms of completing</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the project within the constraints of scope, time, cost, quality, resources, and risk as approved between the project</a:t>
            </a:r>
            <a:r>
              <a:rPr lang="hu-HU" sz="1000" b="0" i="0" u="none" strike="noStrike" kern="1200" baseline="0" dirty="0" smtClean="0">
                <a:solidFill>
                  <a:schemeClr val="tx1"/>
                </a:solidFill>
                <a:latin typeface="Tele-GroteskFet" pitchFamily="2" charset="0"/>
                <a:ea typeface="+mn-ea"/>
                <a:cs typeface="+mn-cs"/>
              </a:rPr>
              <a:t> </a:t>
            </a:r>
            <a:r>
              <a:rPr lang="en-US" sz="1000" b="0" i="0" u="none" strike="noStrike" kern="1200" baseline="0" dirty="0" smtClean="0">
                <a:solidFill>
                  <a:schemeClr val="tx1"/>
                </a:solidFill>
                <a:latin typeface="Tele-GroteskFet" pitchFamily="2" charset="0"/>
                <a:ea typeface="+mn-ea"/>
                <a:cs typeface="+mn-cs"/>
              </a:rPr>
              <a:t>managers and senior management.</a:t>
            </a:r>
            <a:endParaRPr lang="hu-HU" sz="1000" b="0" i="0" u="none" strike="noStrike" kern="1200" baseline="0" dirty="0" smtClean="0">
              <a:solidFill>
                <a:schemeClr val="tx1"/>
              </a:solidFill>
              <a:latin typeface="Tele-GroteskFet" pitchFamily="2" charset="0"/>
              <a:ea typeface="+mn-ea"/>
              <a:cs typeface="+mn-cs"/>
            </a:endParaRPr>
          </a:p>
          <a:p>
            <a:endParaRPr lang="hu-HU" sz="1000" b="0" i="0" u="none" strike="noStrike" kern="1200" baseline="0" dirty="0" smtClean="0">
              <a:solidFill>
                <a:schemeClr val="tx1"/>
              </a:solidFill>
              <a:latin typeface="Tele-GroteskFet" pitchFamily="2" charset="0"/>
              <a:ea typeface="+mn-ea"/>
              <a:cs typeface="+mn-cs"/>
            </a:endParaRPr>
          </a:p>
          <a:p>
            <a:r>
              <a:rPr lang="hu-HU" sz="1000" b="0" i="0" u="none" strike="noStrike" kern="1200" baseline="0" dirty="0" err="1" smtClean="0">
                <a:solidFill>
                  <a:schemeClr val="tx1"/>
                </a:solidFill>
                <a:latin typeface="Tele-GroteskFet" pitchFamily="2" charset="0"/>
                <a:ea typeface="+mn-ea"/>
                <a:cs typeface="+mn-cs"/>
              </a:rPr>
              <a:t>What</a:t>
            </a:r>
            <a:r>
              <a:rPr lang="hu-HU" sz="1000" b="0" i="0" u="none" strike="noStrike" kern="1200" baseline="0" dirty="0" smtClean="0">
                <a:solidFill>
                  <a:schemeClr val="tx1"/>
                </a:solidFill>
                <a:latin typeface="Tele-GroteskFet" pitchFamily="2" charset="0"/>
                <a:ea typeface="+mn-ea"/>
                <a:cs typeface="+mn-cs"/>
              </a:rPr>
              <a:t> is </a:t>
            </a:r>
            <a:r>
              <a:rPr lang="hu-HU" sz="1000" b="0" i="0" u="none" strike="noStrike" kern="1200" baseline="0" dirty="0" err="1" smtClean="0">
                <a:solidFill>
                  <a:schemeClr val="tx1"/>
                </a:solidFill>
                <a:latin typeface="Tele-GroteskFet" pitchFamily="2" charset="0"/>
                <a:ea typeface="+mn-ea"/>
                <a:cs typeface="+mn-cs"/>
              </a:rPr>
              <a:t>the</a:t>
            </a:r>
            <a:r>
              <a:rPr lang="hu-HU" sz="1000" b="0" i="0" u="none" strike="noStrike" kern="1200" baseline="0" dirty="0" smtClean="0">
                <a:solidFill>
                  <a:schemeClr val="tx1"/>
                </a:solidFill>
                <a:latin typeface="Tele-GroteskFet" pitchFamily="2" charset="0"/>
                <a:ea typeface="+mn-ea"/>
                <a:cs typeface="+mn-cs"/>
              </a:rPr>
              <a:t> </a:t>
            </a:r>
            <a:r>
              <a:rPr lang="hu-HU" sz="1000" b="0" i="0" u="none" strike="noStrike" kern="1200" baseline="0" dirty="0" err="1" smtClean="0">
                <a:solidFill>
                  <a:schemeClr val="tx1"/>
                </a:solidFill>
                <a:latin typeface="Tele-GroteskFet" pitchFamily="2" charset="0"/>
                <a:ea typeface="+mn-ea"/>
                <a:cs typeface="+mn-cs"/>
              </a:rPr>
              <a:t>message</a:t>
            </a:r>
            <a:r>
              <a:rPr lang="hu-HU" sz="1000" b="0" i="0" u="none" strike="noStrike" kern="1200" baseline="0" dirty="0" smtClean="0">
                <a:solidFill>
                  <a:schemeClr val="tx1"/>
                </a:solidFill>
                <a:latin typeface="Tele-GroteskFet" pitchFamily="2" charset="0"/>
                <a:ea typeface="+mn-ea"/>
                <a:cs typeface="+mn-cs"/>
              </a:rPr>
              <a:t> of </a:t>
            </a:r>
            <a:r>
              <a:rPr lang="hu-HU" sz="1000" b="0" i="0" u="none" strike="noStrike" kern="1200" baseline="0" dirty="0" err="1" smtClean="0">
                <a:solidFill>
                  <a:schemeClr val="tx1"/>
                </a:solidFill>
                <a:latin typeface="Tele-GroteskFet" pitchFamily="2" charset="0"/>
                <a:ea typeface="+mn-ea"/>
                <a:cs typeface="+mn-cs"/>
              </a:rPr>
              <a:t>this</a:t>
            </a:r>
            <a:r>
              <a:rPr lang="hu-HU" sz="1000" b="0" i="0" u="none" strike="noStrike" kern="1200" baseline="0" dirty="0" smtClean="0">
                <a:solidFill>
                  <a:schemeClr val="tx1"/>
                </a:solidFill>
                <a:latin typeface="Tele-GroteskFet" pitchFamily="2" charset="0"/>
                <a:ea typeface="+mn-ea"/>
                <a:cs typeface="+mn-cs"/>
              </a:rPr>
              <a:t> story </a:t>
            </a:r>
            <a:r>
              <a:rPr lang="hu-HU" sz="1000" b="0" i="0" u="none" strike="noStrike" kern="1200" baseline="0" dirty="0" err="1" smtClean="0">
                <a:solidFill>
                  <a:schemeClr val="tx1"/>
                </a:solidFill>
                <a:latin typeface="Tele-GroteskFet" pitchFamily="2" charset="0"/>
                <a:ea typeface="+mn-ea"/>
                <a:cs typeface="+mn-cs"/>
              </a:rPr>
              <a:t>for</a:t>
            </a:r>
            <a:r>
              <a:rPr lang="hu-HU" sz="1000" b="0" i="0" u="none" strike="noStrike" kern="1200" baseline="0" dirty="0" smtClean="0">
                <a:solidFill>
                  <a:schemeClr val="tx1"/>
                </a:solidFill>
                <a:latin typeface="Tele-GroteskFet" pitchFamily="2" charset="0"/>
                <a:ea typeface="+mn-ea"/>
                <a:cs typeface="+mn-cs"/>
              </a:rPr>
              <a:t> </a:t>
            </a:r>
            <a:r>
              <a:rPr lang="hu-HU" sz="1000" b="0" i="0" u="none" strike="noStrike" kern="1200" baseline="0" dirty="0" err="1" smtClean="0">
                <a:solidFill>
                  <a:schemeClr val="tx1"/>
                </a:solidFill>
                <a:latin typeface="Tele-GroteskFet" pitchFamily="2" charset="0"/>
                <a:ea typeface="+mn-ea"/>
                <a:cs typeface="+mn-cs"/>
              </a:rPr>
              <a:t>us</a:t>
            </a:r>
            <a:r>
              <a:rPr lang="hu-HU" sz="1000" b="0" i="0" u="none" strike="noStrike" kern="1200" baseline="0" dirty="0" smtClean="0">
                <a:solidFill>
                  <a:schemeClr val="tx1"/>
                </a:solidFill>
                <a:latin typeface="Tele-GroteskFet" pitchFamily="2" charset="0"/>
                <a:ea typeface="+mn-ea"/>
                <a:cs typeface="+mn-cs"/>
              </a:rPr>
              <a:t>?</a:t>
            </a:r>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4</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dirty="0" err="1" smtClean="0"/>
              <a:t>swing</a:t>
            </a:r>
            <a:endParaRPr lang="hu-HU" dirty="0" smtClean="0"/>
          </a:p>
        </p:txBody>
      </p:sp>
      <p:sp>
        <p:nvSpPr>
          <p:cNvPr id="4" name="Slide Number Placeholder 3"/>
          <p:cNvSpPr>
            <a:spLocks noGrp="1"/>
          </p:cNvSpPr>
          <p:nvPr>
            <p:ph type="sldNum" sz="quarter" idx="10"/>
          </p:nvPr>
        </p:nvSpPr>
        <p:spPr/>
        <p:txBody>
          <a:bodyPr/>
          <a:lstStyle/>
          <a:p>
            <a:fld id="{76E97663-D53D-4421-A2F3-0C076A0529F5}" type="slidenum">
              <a:rPr lang="en-US" smtClean="0"/>
              <a:pPr/>
              <a:t>5</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b="0" i="0" kern="1200" dirty="0" err="1" smtClean="0">
                <a:solidFill>
                  <a:schemeClr val="tx1"/>
                </a:solidFill>
                <a:effectLst/>
                <a:latin typeface="Tele-GroteskFet" pitchFamily="2" charset="0"/>
                <a:ea typeface="+mn-ea"/>
                <a:cs typeface="+mn-cs"/>
              </a:rPr>
              <a:t>What</a:t>
            </a:r>
            <a:r>
              <a:rPr lang="hu-HU" sz="1000" b="0" i="0" kern="1200" dirty="0" smtClean="0">
                <a:solidFill>
                  <a:schemeClr val="tx1"/>
                </a:solidFill>
                <a:effectLst/>
                <a:latin typeface="Tele-GroteskFet" pitchFamily="2" charset="0"/>
                <a:ea typeface="+mn-ea"/>
                <a:cs typeface="+mn-cs"/>
              </a:rPr>
              <a:t> is </a:t>
            </a:r>
            <a:r>
              <a:rPr lang="hu-HU" sz="1000" b="0" i="0" kern="1200" dirty="0" err="1" smtClean="0">
                <a:solidFill>
                  <a:schemeClr val="tx1"/>
                </a:solidFill>
                <a:effectLst/>
                <a:latin typeface="Tele-GroteskFet" pitchFamily="2" charset="0"/>
                <a:ea typeface="+mn-ea"/>
                <a:cs typeface="+mn-cs"/>
              </a:rPr>
              <a:t>exactly</a:t>
            </a:r>
            <a:r>
              <a:rPr lang="hu-HU" sz="1000" b="0" i="0" kern="1200" dirty="0" smtClean="0">
                <a:solidFill>
                  <a:schemeClr val="tx1"/>
                </a:solidFill>
                <a:effectLst/>
                <a:latin typeface="Tele-GroteskFet" pitchFamily="2" charset="0"/>
                <a:ea typeface="+mn-ea"/>
                <a:cs typeface="+mn-cs"/>
              </a:rPr>
              <a:t> project</a:t>
            </a:r>
            <a:r>
              <a:rPr lang="hu-HU" sz="1000" b="0" i="0" kern="1200" baseline="0" dirty="0" smtClean="0">
                <a:solidFill>
                  <a:schemeClr val="tx1"/>
                </a:solidFill>
                <a:effectLst/>
                <a:latin typeface="Tele-GroteskFet" pitchFamily="2" charset="0"/>
                <a:ea typeface="+mn-ea"/>
                <a:cs typeface="+mn-cs"/>
              </a:rPr>
              <a:t> management?</a:t>
            </a: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endParaRPr lang="hu-HU" sz="1000" b="0" i="0" kern="1200" baseline="0" dirty="0" smtClean="0">
              <a:solidFill>
                <a:schemeClr val="tx1"/>
              </a:solidFill>
              <a:effectLst/>
              <a:latin typeface="Tele-GroteskFet" pitchFamily="2" charset="0"/>
              <a:ea typeface="+mn-ea"/>
              <a:cs typeface="+mn-cs"/>
            </a:endParaRPr>
          </a:p>
        </p:txBody>
      </p:sp>
      <p:sp>
        <p:nvSpPr>
          <p:cNvPr id="4" name="Slide Number Placeholder 3"/>
          <p:cNvSpPr>
            <a:spLocks noGrp="1"/>
          </p:cNvSpPr>
          <p:nvPr>
            <p:ph type="sldNum" sz="quarter" idx="10"/>
          </p:nvPr>
        </p:nvSpPr>
        <p:spPr/>
        <p:txBody>
          <a:bodyPr/>
          <a:lstStyle/>
          <a:p>
            <a:fld id="{76E97663-D53D-4421-A2F3-0C076A0529F5}" type="slidenum">
              <a:rPr lang="en-US" smtClean="0"/>
              <a:pPr/>
              <a:t>6</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en-US" sz="1000" b="0" i="0" kern="1200" dirty="0" smtClean="0">
                <a:solidFill>
                  <a:schemeClr val="tx1"/>
                </a:solidFill>
                <a:effectLst/>
                <a:latin typeface="Tele-GroteskFet" pitchFamily="2" charset="0"/>
                <a:ea typeface="+mn-ea"/>
                <a:cs typeface="+mn-cs"/>
              </a:rPr>
              <a:t>How long has project management been around? Forever. Well, as long as people have been around.</a:t>
            </a:r>
            <a:endParaRPr lang="hu-HU" sz="1000" b="0" i="0" kern="1200" dirty="0" smtClean="0">
              <a:solidFill>
                <a:schemeClr val="tx1"/>
              </a:solidFill>
              <a:effectLst/>
              <a:latin typeface="Tele-GroteskFet" pitchFamily="2" charset="0"/>
              <a:ea typeface="+mn-ea"/>
              <a:cs typeface="+mn-cs"/>
            </a:endParaRP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en-US" sz="1000" b="0" i="0" kern="1200" dirty="0" smtClean="0">
                <a:solidFill>
                  <a:schemeClr val="tx1"/>
                </a:solidFill>
                <a:effectLst/>
                <a:latin typeface="Tele-GroteskFet" pitchFamily="2" charset="0"/>
                <a:ea typeface="+mn-ea"/>
                <a:cs typeface="+mn-cs"/>
              </a:rPr>
              <a:t>The pharaohs built the pyramids of Egypt around 2500 BC, and to this day we aren’t certain how they accomplished such as </a:t>
            </a:r>
            <a:r>
              <a:rPr lang="hu-HU" sz="1000" b="0" i="0" kern="1200" dirty="0" err="1" smtClean="0">
                <a:solidFill>
                  <a:schemeClr val="tx1"/>
                </a:solidFill>
                <a:effectLst/>
                <a:latin typeface="Tele-GroteskFet" pitchFamily="2" charset="0"/>
                <a:ea typeface="+mn-ea"/>
                <a:cs typeface="+mn-cs"/>
              </a:rPr>
              <a:t>big</a:t>
            </a:r>
            <a:r>
              <a:rPr lang="hu-HU" sz="1000" b="0" i="0" kern="1200" dirty="0" smtClean="0">
                <a:solidFill>
                  <a:schemeClr val="tx1"/>
                </a:solidFill>
                <a:effectLst/>
                <a:latin typeface="Tele-GroteskFet" pitchFamily="2" charset="0"/>
                <a:ea typeface="+mn-ea"/>
                <a:cs typeface="+mn-cs"/>
              </a:rPr>
              <a:t> </a:t>
            </a:r>
            <a:r>
              <a:rPr lang="en-US" sz="1000" b="0" i="0" kern="1200" dirty="0" smtClean="0">
                <a:solidFill>
                  <a:schemeClr val="tx1"/>
                </a:solidFill>
                <a:effectLst/>
                <a:latin typeface="Tele-GroteskFet" pitchFamily="2" charset="0"/>
                <a:ea typeface="+mn-ea"/>
                <a:cs typeface="+mn-cs"/>
              </a:rPr>
              <a:t>task. But records do show that there were managers, even back then, who were responsible for each of the four faces of the Great Pyramid.</a:t>
            </a:r>
            <a:r>
              <a:rPr lang="hu-HU" sz="1000" b="0" i="0" kern="1200" dirty="0" smtClean="0">
                <a:solidFill>
                  <a:schemeClr val="tx1"/>
                </a:solidFill>
                <a:effectLst/>
                <a:latin typeface="Tele-GroteskFet" pitchFamily="2" charset="0"/>
                <a:ea typeface="+mn-ea"/>
                <a:cs typeface="+mn-cs"/>
              </a:rPr>
              <a:t> </a:t>
            </a: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en-US" sz="1000" b="0" i="0" kern="1200" dirty="0" smtClean="0">
                <a:solidFill>
                  <a:schemeClr val="tx1"/>
                </a:solidFill>
                <a:effectLst/>
                <a:latin typeface="Tele-GroteskFet" pitchFamily="2" charset="0"/>
                <a:ea typeface="+mn-ea"/>
                <a:cs typeface="+mn-cs"/>
              </a:rPr>
              <a:t>In 208 BC the Great Wall of China was constructed, but there are records that indicate the planning went back even further. Historical data reveals that the workforce for this large project was organized into groups. There were three that we know of: soldiers, common people and criminals. Millions were ordered to complete the project.</a:t>
            </a:r>
            <a:endParaRPr lang="hu-HU" dirty="0" smtClean="0"/>
          </a:p>
        </p:txBody>
      </p:sp>
      <p:sp>
        <p:nvSpPr>
          <p:cNvPr id="4" name="Slide Number Placeholder 3"/>
          <p:cNvSpPr>
            <a:spLocks noGrp="1"/>
          </p:cNvSpPr>
          <p:nvPr>
            <p:ph type="sldNum" sz="quarter" idx="10"/>
          </p:nvPr>
        </p:nvSpPr>
        <p:spPr/>
        <p:txBody>
          <a:bodyPr/>
          <a:lstStyle/>
          <a:p>
            <a:fld id="{76E97663-D53D-4421-A2F3-0C076A0529F5}" type="slidenum">
              <a:rPr lang="en-US" smtClean="0"/>
              <a:pPr/>
              <a:t>7</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endParaRPr lang="hu-HU" sz="1000" b="0" i="0" kern="1200" dirty="0" smtClean="0">
              <a:solidFill>
                <a:schemeClr val="tx1"/>
              </a:solidFill>
              <a:effectLst/>
              <a:latin typeface="Tele-GroteskFet" pitchFamily="2" charset="0"/>
              <a:ea typeface="+mn-ea"/>
              <a:cs typeface="+mn-cs"/>
            </a:endParaRP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b="0" i="0" kern="1200" dirty="0" smtClean="0">
                <a:solidFill>
                  <a:schemeClr val="tx1"/>
                </a:solidFill>
                <a:effectLst/>
                <a:latin typeface="Tele-GroteskFet" pitchFamily="2" charset="0"/>
                <a:ea typeface="+mn-ea"/>
                <a:cs typeface="+mn-cs"/>
              </a:rPr>
              <a:t>Picture: https://www.projectmanager.com/blog/history-project-management</a:t>
            </a: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hu-HU" sz="1000" b="0" i="0" kern="1200" dirty="0" smtClean="0">
                <a:solidFill>
                  <a:schemeClr val="tx1"/>
                </a:solidFill>
                <a:effectLst/>
                <a:latin typeface="Tele-GroteskFet" pitchFamily="2" charset="0"/>
                <a:ea typeface="+mn-ea"/>
                <a:cs typeface="+mn-cs"/>
              </a:rPr>
              <a:t>https://en.wikipedia.org/wiki/Project_management</a:t>
            </a: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en-US" sz="1000" b="0" i="0" kern="1200" dirty="0" smtClean="0">
                <a:solidFill>
                  <a:schemeClr val="tx1"/>
                </a:solidFill>
                <a:effectLst/>
                <a:latin typeface="Tele-GroteskFet" pitchFamily="2" charset="0"/>
                <a:ea typeface="+mn-ea"/>
                <a:cs typeface="+mn-cs"/>
              </a:rPr>
              <a:t>Until 1900, </a:t>
            </a:r>
            <a:r>
              <a:rPr lang="en-US" sz="1000" b="0" i="0" u="none" strike="noStrike" kern="1200" dirty="0" smtClean="0">
                <a:solidFill>
                  <a:schemeClr val="tx1"/>
                </a:solidFill>
                <a:effectLst/>
                <a:latin typeface="Tele-GroteskFet" pitchFamily="2" charset="0"/>
                <a:ea typeface="+mn-ea"/>
                <a:cs typeface="+mn-cs"/>
                <a:hlinkClick r:id="rId3" tooltip="Civil engineering"/>
              </a:rPr>
              <a:t>civil engineering</a:t>
            </a:r>
            <a:r>
              <a:rPr lang="en-US" sz="1000" b="0" i="0" kern="1200" dirty="0" smtClean="0">
                <a:solidFill>
                  <a:schemeClr val="tx1"/>
                </a:solidFill>
                <a:effectLst/>
                <a:latin typeface="Tele-GroteskFet" pitchFamily="2" charset="0"/>
                <a:ea typeface="+mn-ea"/>
                <a:cs typeface="+mn-cs"/>
              </a:rPr>
              <a:t> projects were generally managed by creative architects, engineers, and </a:t>
            </a:r>
            <a:r>
              <a:rPr lang="en-US" sz="1000" b="0" i="0" u="none" strike="noStrike" kern="1200" dirty="0" smtClean="0">
                <a:solidFill>
                  <a:schemeClr val="tx1"/>
                </a:solidFill>
                <a:effectLst/>
                <a:latin typeface="Tele-GroteskFet" pitchFamily="2" charset="0"/>
                <a:ea typeface="+mn-ea"/>
                <a:cs typeface="+mn-cs"/>
                <a:hlinkClick r:id="rId4" tooltip="Master builder (occupation)"/>
              </a:rPr>
              <a:t>master builders</a:t>
            </a:r>
            <a:r>
              <a:rPr lang="en-US" sz="1000" b="0" i="0" kern="1200" dirty="0" smtClean="0">
                <a:solidFill>
                  <a:schemeClr val="tx1"/>
                </a:solidFill>
                <a:effectLst/>
                <a:latin typeface="Tele-GroteskFet" pitchFamily="2" charset="0"/>
                <a:ea typeface="+mn-ea"/>
                <a:cs typeface="+mn-cs"/>
              </a:rPr>
              <a:t> themselves, for example, In the 1950s organizations started to systematically apply project-management tools and techniques to complex engineering projects.</a:t>
            </a:r>
            <a:endParaRPr lang="hu-HU" sz="1000" b="0" i="0" kern="1200" dirty="0" smtClean="0">
              <a:solidFill>
                <a:schemeClr val="tx1"/>
              </a:solidFill>
              <a:effectLst/>
              <a:latin typeface="Tele-GroteskFet" pitchFamily="2" charset="0"/>
              <a:ea typeface="+mn-ea"/>
              <a:cs typeface="+mn-cs"/>
            </a:endParaRP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en-US" sz="1000" b="0" i="0" kern="1200" dirty="0" smtClean="0">
                <a:solidFill>
                  <a:schemeClr val="tx1"/>
                </a:solidFill>
                <a:effectLst/>
                <a:latin typeface="Tele-GroteskFet" pitchFamily="2" charset="0"/>
                <a:ea typeface="+mn-ea"/>
                <a:cs typeface="+mn-cs"/>
              </a:rPr>
              <a:t>In the United States, prior to the 1950s, projects were managed on an ad-hoc basis, using mostly </a:t>
            </a:r>
            <a:r>
              <a:rPr lang="en-US" sz="1000" b="0" i="0" u="none" strike="noStrike" kern="1200" dirty="0" smtClean="0">
                <a:solidFill>
                  <a:schemeClr val="tx1"/>
                </a:solidFill>
                <a:effectLst/>
                <a:latin typeface="Tele-GroteskFet" pitchFamily="2" charset="0"/>
                <a:ea typeface="+mn-ea"/>
                <a:cs typeface="+mn-cs"/>
                <a:hlinkClick r:id="rId5" tooltip="Gantt chart"/>
              </a:rPr>
              <a:t>Gantt charts</a:t>
            </a:r>
            <a:r>
              <a:rPr lang="en-US" sz="1000" b="0" i="0" kern="1200" dirty="0" smtClean="0">
                <a:solidFill>
                  <a:schemeClr val="tx1"/>
                </a:solidFill>
                <a:effectLst/>
                <a:latin typeface="Tele-GroteskFet" pitchFamily="2" charset="0"/>
                <a:ea typeface="+mn-ea"/>
                <a:cs typeface="+mn-cs"/>
              </a:rPr>
              <a:t> and informal techniques and tools. At that time, two mathematical </a:t>
            </a:r>
            <a:r>
              <a:rPr lang="en-US" sz="1000" b="0" i="0" u="none" strike="noStrike" kern="1200" dirty="0" smtClean="0">
                <a:solidFill>
                  <a:schemeClr val="tx1"/>
                </a:solidFill>
                <a:effectLst/>
                <a:latin typeface="Tele-GroteskFet" pitchFamily="2" charset="0"/>
                <a:ea typeface="+mn-ea"/>
                <a:cs typeface="+mn-cs"/>
                <a:hlinkClick r:id="rId6" tooltip="Schedule (project management)"/>
              </a:rPr>
              <a:t>project-scheduling</a:t>
            </a:r>
            <a:r>
              <a:rPr lang="en-US" sz="1000" b="0" i="0" kern="1200" dirty="0" smtClean="0">
                <a:solidFill>
                  <a:schemeClr val="tx1"/>
                </a:solidFill>
                <a:effectLst/>
                <a:latin typeface="Tele-GroteskFet" pitchFamily="2" charset="0"/>
                <a:ea typeface="+mn-ea"/>
                <a:cs typeface="+mn-cs"/>
              </a:rPr>
              <a:t> models were developed. The "</a:t>
            </a:r>
            <a:r>
              <a:rPr lang="en-US" sz="1000" b="0" i="0" u="none" strike="noStrike" kern="1200" dirty="0" smtClean="0">
                <a:solidFill>
                  <a:schemeClr val="tx1"/>
                </a:solidFill>
                <a:effectLst/>
                <a:latin typeface="Tele-GroteskFet" pitchFamily="2" charset="0"/>
                <a:ea typeface="+mn-ea"/>
                <a:cs typeface="+mn-cs"/>
                <a:hlinkClick r:id="rId7" tooltip="Critical Path Method"/>
              </a:rPr>
              <a:t>critical path method</a:t>
            </a:r>
            <a:r>
              <a:rPr lang="en-US" sz="1000" b="0" i="0" kern="1200" dirty="0" smtClean="0">
                <a:solidFill>
                  <a:schemeClr val="tx1"/>
                </a:solidFill>
                <a:effectLst/>
                <a:latin typeface="Tele-GroteskFet" pitchFamily="2" charset="0"/>
                <a:ea typeface="+mn-ea"/>
                <a:cs typeface="+mn-cs"/>
              </a:rPr>
              <a:t>" (CPM) was developed as a joint venture between </a:t>
            </a:r>
            <a:r>
              <a:rPr lang="en-US" sz="1000" b="0" i="0" u="none" strike="noStrike" kern="1200" dirty="0" smtClean="0">
                <a:solidFill>
                  <a:schemeClr val="tx1"/>
                </a:solidFill>
                <a:effectLst/>
                <a:latin typeface="Tele-GroteskFet" pitchFamily="2" charset="0"/>
                <a:ea typeface="+mn-ea"/>
                <a:cs typeface="+mn-cs"/>
                <a:hlinkClick r:id="rId8" tooltip="DuPont"/>
              </a:rPr>
              <a:t>DuPont Corporation</a:t>
            </a:r>
            <a:r>
              <a:rPr lang="en-US" sz="1000" b="0" i="0" kern="1200" dirty="0" smtClean="0">
                <a:solidFill>
                  <a:schemeClr val="tx1"/>
                </a:solidFill>
                <a:effectLst/>
                <a:latin typeface="Tele-GroteskFet" pitchFamily="2" charset="0"/>
                <a:ea typeface="+mn-ea"/>
                <a:cs typeface="+mn-cs"/>
              </a:rPr>
              <a:t> and </a:t>
            </a:r>
            <a:r>
              <a:rPr lang="en-US" sz="1000" b="0" i="0" u="none" strike="noStrike" kern="1200" dirty="0" smtClean="0">
                <a:solidFill>
                  <a:schemeClr val="tx1"/>
                </a:solidFill>
                <a:effectLst/>
                <a:latin typeface="Tele-GroteskFet" pitchFamily="2" charset="0"/>
                <a:ea typeface="+mn-ea"/>
                <a:cs typeface="+mn-cs"/>
                <a:hlinkClick r:id="rId9" tooltip="Remington Rand"/>
              </a:rPr>
              <a:t>Remington Rand Corporation</a:t>
            </a:r>
            <a:r>
              <a:rPr lang="en-US" sz="1000" b="0" i="0" kern="1200" dirty="0" smtClean="0">
                <a:solidFill>
                  <a:schemeClr val="tx1"/>
                </a:solidFill>
                <a:effectLst/>
                <a:latin typeface="Tele-GroteskFet" pitchFamily="2" charset="0"/>
                <a:ea typeface="+mn-ea"/>
                <a:cs typeface="+mn-cs"/>
              </a:rPr>
              <a:t> for managing plant maintenance projects. </a:t>
            </a:r>
            <a:endParaRPr lang="hu-HU" sz="1000" b="0" i="0" kern="1200" dirty="0" smtClean="0">
              <a:solidFill>
                <a:schemeClr val="tx1"/>
              </a:solidFill>
              <a:effectLst/>
              <a:latin typeface="Tele-GroteskFet" pitchFamily="2" charset="0"/>
              <a:ea typeface="+mn-ea"/>
              <a:cs typeface="+mn-cs"/>
            </a:endParaRPr>
          </a:p>
          <a:p>
            <a:pPr marL="0" marR="0" indent="0" algn="l" defTabSz="1152144" rtl="0" eaLnBrk="1" fontAlgn="auto" latinLnBrk="0" hangingPunct="1">
              <a:lnSpc>
                <a:spcPct val="90000"/>
              </a:lnSpc>
              <a:spcBef>
                <a:spcPts val="400"/>
              </a:spcBef>
              <a:spcAft>
                <a:spcPts val="0"/>
              </a:spcAft>
              <a:buClr>
                <a:schemeClr val="tx2"/>
              </a:buClr>
              <a:buSzPct val="75000"/>
              <a:buFont typeface="Wingdings" pitchFamily="2" charset="2"/>
              <a:buNone/>
              <a:tabLst/>
              <a:defRPr/>
            </a:pPr>
            <a:r>
              <a:rPr lang="en-US" sz="1000" b="0" i="0" kern="1200" dirty="0" smtClean="0">
                <a:solidFill>
                  <a:schemeClr val="tx1"/>
                </a:solidFill>
                <a:effectLst/>
                <a:latin typeface="Tele-GroteskFet" pitchFamily="2" charset="0"/>
                <a:ea typeface="+mn-ea"/>
                <a:cs typeface="+mn-cs"/>
              </a:rPr>
              <a:t>The "</a:t>
            </a:r>
            <a:r>
              <a:rPr lang="en-US" sz="1000" b="0" i="0" u="none" strike="noStrike" kern="1200" dirty="0" smtClean="0">
                <a:solidFill>
                  <a:schemeClr val="tx1"/>
                </a:solidFill>
                <a:effectLst/>
                <a:latin typeface="Tele-GroteskFet" pitchFamily="2" charset="0"/>
                <a:ea typeface="+mn-ea"/>
                <a:cs typeface="+mn-cs"/>
                <a:hlinkClick r:id="rId10" tooltip="Program Evaluation and Review Technique"/>
              </a:rPr>
              <a:t>program evaluation and review technique</a:t>
            </a:r>
            <a:r>
              <a:rPr lang="en-US" sz="1000" b="0" i="0" kern="1200" dirty="0" smtClean="0">
                <a:solidFill>
                  <a:schemeClr val="tx1"/>
                </a:solidFill>
                <a:effectLst/>
                <a:latin typeface="Tele-GroteskFet" pitchFamily="2" charset="0"/>
                <a:ea typeface="+mn-ea"/>
                <a:cs typeface="+mn-cs"/>
              </a:rPr>
              <a:t>" (PERT), was developed by the </a:t>
            </a:r>
            <a:r>
              <a:rPr lang="en-US" sz="1000" b="0" i="0" u="none" strike="noStrike" kern="1200" dirty="0" smtClean="0">
                <a:solidFill>
                  <a:schemeClr val="tx1"/>
                </a:solidFill>
                <a:effectLst/>
                <a:latin typeface="Tele-GroteskFet" pitchFamily="2" charset="0"/>
                <a:ea typeface="+mn-ea"/>
                <a:cs typeface="+mn-cs"/>
                <a:hlinkClick r:id="rId11" tooltip="United States Navy Special Projects Office"/>
              </a:rPr>
              <a:t>U.S. Navy Special Projects Office</a:t>
            </a:r>
            <a:r>
              <a:rPr lang="en-US" sz="1000" b="0" i="0" kern="1200" dirty="0" smtClean="0">
                <a:solidFill>
                  <a:schemeClr val="tx1"/>
                </a:solidFill>
                <a:effectLst/>
                <a:latin typeface="Tele-GroteskFet" pitchFamily="2" charset="0"/>
                <a:ea typeface="+mn-ea"/>
                <a:cs typeface="+mn-cs"/>
              </a:rPr>
              <a:t> as part of the </a:t>
            </a:r>
            <a:r>
              <a:rPr lang="en-US" sz="1000" b="0" i="0" u="none" strike="noStrike" kern="1200" dirty="0" smtClean="0">
                <a:solidFill>
                  <a:schemeClr val="tx1"/>
                </a:solidFill>
                <a:effectLst/>
                <a:latin typeface="Tele-GroteskFet" pitchFamily="2" charset="0"/>
                <a:ea typeface="+mn-ea"/>
                <a:cs typeface="+mn-cs"/>
                <a:hlinkClick r:id="rId12" tooltip="Polaris missile"/>
              </a:rPr>
              <a:t>Polaris </a:t>
            </a:r>
            <a:r>
              <a:rPr lang="en-US" sz="1000" b="0" i="0" u="none" strike="noStrike" kern="1200" dirty="0" err="1" smtClean="0">
                <a:solidFill>
                  <a:schemeClr val="tx1"/>
                </a:solidFill>
                <a:effectLst/>
                <a:latin typeface="Tele-GroteskFet" pitchFamily="2" charset="0"/>
                <a:ea typeface="+mn-ea"/>
                <a:cs typeface="+mn-cs"/>
                <a:hlinkClick r:id="rId12" tooltip="Polaris missile"/>
              </a:rPr>
              <a:t>missile</a:t>
            </a:r>
            <a:r>
              <a:rPr lang="en-US" sz="1000" b="0" i="0" kern="1200" dirty="0" err="1" smtClean="0">
                <a:solidFill>
                  <a:schemeClr val="tx1"/>
                </a:solidFill>
                <a:effectLst/>
                <a:latin typeface="Tele-GroteskFet" pitchFamily="2" charset="0"/>
                <a:ea typeface="+mn-ea"/>
                <a:cs typeface="+mn-cs"/>
              </a:rPr>
              <a:t>submarine</a:t>
            </a:r>
            <a:r>
              <a:rPr lang="en-US" sz="1000" b="0" i="0" kern="1200" dirty="0" smtClean="0">
                <a:solidFill>
                  <a:schemeClr val="tx1"/>
                </a:solidFill>
                <a:effectLst/>
                <a:latin typeface="Tele-GroteskFet" pitchFamily="2" charset="0"/>
                <a:ea typeface="+mn-ea"/>
                <a:cs typeface="+mn-cs"/>
              </a:rPr>
              <a:t> program.</a:t>
            </a:r>
            <a:endParaRPr lang="hu-HU" sz="1000" b="0" i="0" kern="1200" dirty="0" smtClean="0">
              <a:solidFill>
                <a:schemeClr val="tx1"/>
              </a:solidFill>
              <a:effectLst/>
              <a:latin typeface="Tele-GroteskFet" pitchFamily="2" charset="0"/>
              <a:ea typeface="+mn-ea"/>
              <a:cs typeface="+mn-cs"/>
            </a:endParaRPr>
          </a:p>
        </p:txBody>
      </p:sp>
      <p:sp>
        <p:nvSpPr>
          <p:cNvPr id="4" name="Slide Number Placeholder 3"/>
          <p:cNvSpPr>
            <a:spLocks noGrp="1"/>
          </p:cNvSpPr>
          <p:nvPr>
            <p:ph type="sldNum" sz="quarter" idx="10"/>
          </p:nvPr>
        </p:nvSpPr>
        <p:spPr/>
        <p:txBody>
          <a:bodyPr/>
          <a:lstStyle/>
          <a:p>
            <a:fld id="{76E97663-D53D-4421-A2F3-0C076A0529F5}" type="slidenum">
              <a:rPr lang="en-US" smtClean="0"/>
              <a:pPr/>
              <a:t>8</a:t>
            </a:fld>
            <a:endParaRPr lang="en-US" dirty="0"/>
          </a:p>
        </p:txBody>
      </p:sp>
    </p:spTree>
    <p:extLst>
      <p:ext uri="{BB962C8B-B14F-4D97-AF65-F5344CB8AC3E}">
        <p14:creationId xmlns:p14="http://schemas.microsoft.com/office/powerpoint/2010/main" val="455283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000" b="1" i="0" kern="1200" dirty="0" smtClean="0">
                <a:solidFill>
                  <a:schemeClr val="tx1"/>
                </a:solidFill>
                <a:effectLst/>
                <a:latin typeface="Tele-GroteskFet" pitchFamily="2" charset="0"/>
                <a:ea typeface="+mn-ea"/>
                <a:cs typeface="+mn-cs"/>
              </a:rPr>
              <a:t>ITIL</a:t>
            </a:r>
            <a:r>
              <a:rPr lang="en-US" sz="1000" b="0" i="0" kern="1200" dirty="0" smtClean="0">
                <a:solidFill>
                  <a:schemeClr val="tx1"/>
                </a:solidFill>
                <a:effectLst/>
                <a:latin typeface="Tele-GroteskFet" pitchFamily="2" charset="0"/>
                <a:ea typeface="+mn-ea"/>
                <a:cs typeface="+mn-cs"/>
              </a:rPr>
              <a:t> (formerly an acronym for Information Technology Infrastructure Library) is a set of detailed practices for </a:t>
            </a:r>
            <a:r>
              <a:rPr lang="en-US" sz="1000" b="0" i="0" u="none" strike="noStrike" kern="1200" dirty="0" smtClean="0">
                <a:solidFill>
                  <a:schemeClr val="tx1"/>
                </a:solidFill>
                <a:effectLst/>
                <a:latin typeface="Tele-GroteskFet" pitchFamily="2" charset="0"/>
                <a:ea typeface="+mn-ea"/>
                <a:cs typeface="+mn-cs"/>
                <a:hlinkClick r:id="rId3" tooltip="IT service management"/>
              </a:rPr>
              <a:t>IT service management</a:t>
            </a:r>
            <a:r>
              <a:rPr lang="en-US" sz="1000" b="0" i="0" kern="1200" dirty="0" smtClean="0">
                <a:solidFill>
                  <a:schemeClr val="tx1"/>
                </a:solidFill>
                <a:effectLst/>
                <a:latin typeface="Tele-GroteskFet" pitchFamily="2" charset="0"/>
                <a:ea typeface="+mn-ea"/>
                <a:cs typeface="+mn-cs"/>
              </a:rPr>
              <a:t> (ITSM) that focuses on aligning IT services with the needs of business. ITIL is published as a series of five core volumes, each of which covers a different ITSM lifecycle stage. ITIL framework.</a:t>
            </a:r>
          </a:p>
          <a:p>
            <a:r>
              <a:rPr lang="en-US" sz="1000" b="0" i="0" kern="1200" dirty="0" smtClean="0">
                <a:solidFill>
                  <a:schemeClr val="tx1"/>
                </a:solidFill>
                <a:effectLst/>
                <a:latin typeface="Tele-GroteskFet" pitchFamily="2" charset="0"/>
                <a:ea typeface="+mn-ea"/>
                <a:cs typeface="+mn-cs"/>
              </a:rPr>
              <a:t>ITIL describes processes, procedures, tasks, and checklists which are not organization-specific or technology-specific, but can be applied by an organization for establishing integration with the organization's strategy, delivering value, and maintaining a minimum level of competency. It allows the organization to establish a baseline from which it can plan, implement, and measure. It is used to demonstrate compliance and to measure improvement. There is no formal independent third party compliance assessment available for ITIL compliance in an </a:t>
            </a:r>
            <a:r>
              <a:rPr lang="en-US" sz="1000" b="0" i="0" kern="1200" dirty="0" err="1" smtClean="0">
                <a:solidFill>
                  <a:schemeClr val="tx1"/>
                </a:solidFill>
                <a:effectLst/>
                <a:latin typeface="Tele-GroteskFet" pitchFamily="2" charset="0"/>
                <a:ea typeface="+mn-ea"/>
                <a:cs typeface="+mn-cs"/>
              </a:rPr>
              <a:t>organisation</a:t>
            </a:r>
            <a:r>
              <a:rPr lang="en-US" sz="1000" b="0" i="0" kern="1200" dirty="0" smtClean="0">
                <a:solidFill>
                  <a:schemeClr val="tx1"/>
                </a:solidFill>
                <a:effectLst/>
                <a:latin typeface="Tele-GroteskFet" pitchFamily="2" charset="0"/>
                <a:ea typeface="+mn-ea"/>
                <a:cs typeface="+mn-cs"/>
              </a:rPr>
              <a:t>. Certification in ITIL is only available to individuals and relates to their knowledge of the five books.</a:t>
            </a:r>
            <a:endParaRPr lang="hu-HU" sz="1000" b="0" i="0" kern="1200" dirty="0" smtClean="0">
              <a:solidFill>
                <a:schemeClr val="tx1"/>
              </a:solidFill>
              <a:effectLst/>
              <a:latin typeface="Tele-GroteskFet" pitchFamily="2" charset="0"/>
              <a:ea typeface="+mn-ea"/>
              <a:cs typeface="+mn-cs"/>
            </a:endParaRPr>
          </a:p>
          <a:p>
            <a:endParaRPr lang="hu-HU" sz="1000" b="0" i="0" kern="1200" dirty="0" smtClean="0">
              <a:solidFill>
                <a:schemeClr val="tx1"/>
              </a:solidFill>
              <a:effectLst/>
              <a:latin typeface="Tele-GroteskFet" pitchFamily="2" charset="0"/>
              <a:ea typeface="+mn-ea"/>
              <a:cs typeface="+mn-cs"/>
            </a:endParaRPr>
          </a:p>
          <a:p>
            <a:r>
              <a:rPr lang="hu-HU" sz="1000" b="0" i="0" kern="1200" dirty="0" smtClean="0">
                <a:solidFill>
                  <a:schemeClr val="tx1"/>
                </a:solidFill>
                <a:effectLst/>
                <a:latin typeface="Tele-GroteskFet" pitchFamily="2" charset="0"/>
                <a:ea typeface="+mn-ea"/>
                <a:cs typeface="+mn-cs"/>
              </a:rPr>
              <a:t>https://www.cio.com/article/2439501/itil/infrastructure-it-infrastructure-library-itil-definition-and-solutions.html</a:t>
            </a:r>
          </a:p>
          <a:p>
            <a:r>
              <a:rPr lang="en-US" sz="1000" b="0" i="0" kern="1200" dirty="0" smtClean="0">
                <a:solidFill>
                  <a:schemeClr val="tx1"/>
                </a:solidFill>
                <a:effectLst/>
                <a:latin typeface="Tele-GroteskFet" pitchFamily="2" charset="0"/>
                <a:ea typeface="+mn-ea"/>
                <a:cs typeface="+mn-cs"/>
              </a:rPr>
              <a:t>The IT Infrastructure Library (ITIL) is a library of volumes describing a framework of best practices for delivering IT services. The ITIL has gone through several revisions in its history and currently comprises five books, each covering various processes and stages of the IT service lifecycle.</a:t>
            </a:r>
            <a:endParaRPr lang="hu-HU" sz="1000" b="0" i="0" kern="1200" dirty="0" smtClean="0">
              <a:solidFill>
                <a:schemeClr val="tx1"/>
              </a:solidFill>
              <a:effectLst/>
              <a:latin typeface="Tele-GroteskFet" pitchFamily="2" charset="0"/>
              <a:ea typeface="+mn-ea"/>
              <a:cs typeface="+mn-cs"/>
            </a:endParaRPr>
          </a:p>
          <a:p>
            <a:pPr marL="171450" indent="-171450">
              <a:buFont typeface="Arial" panose="020B0604020202020204" pitchFamily="34" charset="0"/>
              <a:buChar char="•"/>
            </a:pPr>
            <a:r>
              <a:rPr lang="en-US" sz="1000" b="0" i="0" kern="1200" dirty="0" smtClean="0">
                <a:solidFill>
                  <a:schemeClr val="tx1"/>
                </a:solidFill>
                <a:effectLst/>
                <a:latin typeface="Tele-GroteskFet" pitchFamily="2" charset="0"/>
                <a:ea typeface="+mn-ea"/>
                <a:cs typeface="+mn-cs"/>
              </a:rPr>
              <a:t>Service Strategy</a:t>
            </a:r>
            <a:endParaRPr lang="hu-HU" sz="1000" b="0" i="0" kern="1200" dirty="0" smtClean="0">
              <a:solidFill>
                <a:schemeClr val="tx1"/>
              </a:solidFill>
              <a:effectLst/>
              <a:latin typeface="Tele-GroteskFet" pitchFamily="2" charset="0"/>
              <a:ea typeface="+mn-ea"/>
              <a:cs typeface="+mn-cs"/>
            </a:endParaRPr>
          </a:p>
          <a:p>
            <a:pPr marL="171450" indent="-171450">
              <a:buFont typeface="Arial" panose="020B0604020202020204" pitchFamily="34" charset="0"/>
              <a:buChar char="•"/>
            </a:pPr>
            <a:r>
              <a:rPr lang="en-US" sz="1000" b="0" i="0" kern="1200" dirty="0" smtClean="0">
                <a:solidFill>
                  <a:schemeClr val="tx1"/>
                </a:solidFill>
                <a:effectLst/>
                <a:latin typeface="Tele-GroteskFet" pitchFamily="2" charset="0"/>
                <a:ea typeface="+mn-ea"/>
                <a:cs typeface="+mn-cs"/>
              </a:rPr>
              <a:t>Service Design</a:t>
            </a:r>
            <a:endParaRPr lang="hu-HU" sz="1000" b="0" i="0" kern="1200" dirty="0" smtClean="0">
              <a:solidFill>
                <a:schemeClr val="tx1"/>
              </a:solidFill>
              <a:effectLst/>
              <a:latin typeface="Tele-GroteskFet" pitchFamily="2" charset="0"/>
              <a:ea typeface="+mn-ea"/>
              <a:cs typeface="+mn-cs"/>
            </a:endParaRPr>
          </a:p>
          <a:p>
            <a:pPr marL="171450" indent="-171450">
              <a:buFont typeface="Arial" panose="020B0604020202020204" pitchFamily="34" charset="0"/>
              <a:buChar char="•"/>
            </a:pPr>
            <a:r>
              <a:rPr lang="en-US" sz="1000" b="0" i="0" kern="1200" dirty="0" smtClean="0">
                <a:solidFill>
                  <a:schemeClr val="tx1"/>
                </a:solidFill>
                <a:effectLst/>
                <a:latin typeface="Tele-GroteskFet" pitchFamily="2" charset="0"/>
                <a:ea typeface="+mn-ea"/>
                <a:cs typeface="+mn-cs"/>
              </a:rPr>
              <a:t>Service Transition</a:t>
            </a:r>
            <a:endParaRPr lang="hu-HU" sz="1000" b="0" i="0" kern="1200" dirty="0" smtClean="0">
              <a:solidFill>
                <a:schemeClr val="tx1"/>
              </a:solidFill>
              <a:effectLst/>
              <a:latin typeface="Tele-GroteskFet" pitchFamily="2" charset="0"/>
              <a:ea typeface="+mn-ea"/>
              <a:cs typeface="+mn-cs"/>
            </a:endParaRPr>
          </a:p>
          <a:p>
            <a:pPr marL="171450" indent="-171450">
              <a:buFont typeface="Arial" panose="020B0604020202020204" pitchFamily="34" charset="0"/>
              <a:buChar char="•"/>
            </a:pPr>
            <a:r>
              <a:rPr lang="en-US" sz="1000" b="0" i="0" kern="1200" dirty="0" smtClean="0">
                <a:solidFill>
                  <a:schemeClr val="tx1"/>
                </a:solidFill>
                <a:effectLst/>
                <a:latin typeface="Tele-GroteskFet" pitchFamily="2" charset="0"/>
                <a:ea typeface="+mn-ea"/>
                <a:cs typeface="+mn-cs"/>
              </a:rPr>
              <a:t>Service Operation</a:t>
            </a:r>
            <a:endParaRPr lang="hu-HU" sz="1000" b="0" i="0" kern="1200" dirty="0" smtClean="0">
              <a:solidFill>
                <a:schemeClr val="tx1"/>
              </a:solidFill>
              <a:effectLst/>
              <a:latin typeface="Tele-GroteskFet" pitchFamily="2" charset="0"/>
              <a:ea typeface="+mn-ea"/>
              <a:cs typeface="+mn-cs"/>
            </a:endParaRPr>
          </a:p>
          <a:p>
            <a:pPr marL="171450"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Continual Service Improvement</a:t>
            </a:r>
            <a:endParaRPr lang="hu-HU" sz="1000" b="0" i="0" kern="1200" dirty="0" smtClean="0">
              <a:solidFill>
                <a:schemeClr val="tx1"/>
              </a:solidFill>
              <a:effectLst/>
              <a:latin typeface="Tele-GroteskFet" pitchFamily="2" charset="0"/>
              <a:ea typeface="+mn-ea"/>
              <a:cs typeface="+mn-cs"/>
            </a:endParaRPr>
          </a:p>
          <a:p>
            <a:endParaRPr lang="hu-HU" sz="1000" b="0" i="0" kern="1200" dirty="0" smtClean="0">
              <a:solidFill>
                <a:schemeClr val="tx1"/>
              </a:solidFill>
              <a:effectLst/>
              <a:latin typeface="Tele-GroteskFet" pitchFamily="2" charset="0"/>
              <a:ea typeface="+mn-ea"/>
              <a:cs typeface="+mn-cs"/>
            </a:endParaRPr>
          </a:p>
          <a:p>
            <a:r>
              <a:rPr lang="en-US" sz="1000" b="1" i="0" kern="1200" dirty="0" smtClean="0">
                <a:solidFill>
                  <a:schemeClr val="tx1"/>
                </a:solidFill>
                <a:effectLst/>
                <a:latin typeface="Tele-GroteskFet" pitchFamily="2" charset="0"/>
                <a:ea typeface="+mn-ea"/>
                <a:cs typeface="+mn-cs"/>
              </a:rPr>
              <a:t>ITIL Service Strategy: </a:t>
            </a:r>
            <a:endParaRPr lang="hu-HU" sz="1000" b="1"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Helps businesses develop organizational goals and objectives to prioritize customer needs.</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Strategy management for IT services</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Service portfolio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Financial management for IT services</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Demand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Business relationship management</a:t>
            </a:r>
          </a:p>
          <a:p>
            <a:endParaRPr lang="hu-HU" sz="1000" b="1" i="0" kern="1200" dirty="0" smtClean="0">
              <a:solidFill>
                <a:schemeClr val="tx1"/>
              </a:solidFill>
              <a:effectLst/>
              <a:latin typeface="Tele-GroteskFet" pitchFamily="2" charset="0"/>
              <a:ea typeface="+mn-ea"/>
              <a:cs typeface="+mn-cs"/>
            </a:endParaRPr>
          </a:p>
          <a:p>
            <a:r>
              <a:rPr lang="en-US" sz="1000" b="1" i="0" kern="1200" dirty="0" smtClean="0">
                <a:solidFill>
                  <a:schemeClr val="tx1"/>
                </a:solidFill>
                <a:effectLst/>
                <a:latin typeface="Tele-GroteskFet" pitchFamily="2" charset="0"/>
                <a:ea typeface="+mn-ea"/>
                <a:cs typeface="+mn-cs"/>
              </a:rPr>
              <a:t>ITIL Service Design: </a:t>
            </a:r>
            <a:endParaRPr lang="hu-HU" sz="1000" b="1"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Offers a strategy to build a plan to deliver on established business objectives using RACI matrix, which stands for responsible, accountable, consulted and informed.</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Design Coordination</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Service catalogue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Service-level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Capacity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IT service continuity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Security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Supplier management</a:t>
            </a:r>
          </a:p>
          <a:p>
            <a:endParaRPr lang="hu-HU" sz="1000" b="1" i="0" kern="1200" dirty="0" smtClean="0">
              <a:solidFill>
                <a:schemeClr val="tx1"/>
              </a:solidFill>
              <a:effectLst/>
              <a:latin typeface="Tele-GroteskFet" pitchFamily="2" charset="0"/>
              <a:ea typeface="+mn-ea"/>
              <a:cs typeface="+mn-cs"/>
            </a:endParaRPr>
          </a:p>
          <a:p>
            <a:r>
              <a:rPr lang="en-US" sz="1000" b="1" i="0" kern="1200" dirty="0" smtClean="0">
                <a:solidFill>
                  <a:schemeClr val="tx1"/>
                </a:solidFill>
                <a:effectLst/>
                <a:latin typeface="Tele-GroteskFet" pitchFamily="2" charset="0"/>
                <a:ea typeface="+mn-ea"/>
                <a:cs typeface="+mn-cs"/>
              </a:rPr>
              <a:t>ITIL Service Transition: </a:t>
            </a:r>
            <a:endParaRPr lang="hu-HU" sz="1000" b="1"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Focuses on the project development and operational use of services, setting it apart from day-to-day IT maintenance.</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Transition planning and support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Change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Service asset and configuration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Release and deployment management</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Service validation and testing</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Change evaluation</a:t>
            </a:r>
          </a:p>
          <a:p>
            <a:pPr marL="171450" lvl="1" indent="-171450">
              <a:buFont typeface="Arial" panose="020B0604020202020204" pitchFamily="34" charset="0"/>
              <a:buChar char="•"/>
            </a:pPr>
            <a:r>
              <a:rPr lang="en-US" sz="1000" b="0" i="0" kern="1200" dirty="0" smtClean="0">
                <a:solidFill>
                  <a:schemeClr val="tx1"/>
                </a:solidFill>
                <a:effectLst/>
                <a:latin typeface="Tele-GroteskNor" pitchFamily="2" charset="0"/>
                <a:ea typeface="+mn-ea"/>
                <a:cs typeface="+mn-cs"/>
              </a:rPr>
              <a:t>Knowledge </a:t>
            </a:r>
            <a:r>
              <a:rPr lang="en-US" sz="1000" b="0" i="0" kern="1200" dirty="0" err="1" smtClean="0">
                <a:solidFill>
                  <a:schemeClr val="tx1"/>
                </a:solidFill>
                <a:effectLst/>
                <a:latin typeface="Tele-GroteskNor" pitchFamily="2" charset="0"/>
                <a:ea typeface="+mn-ea"/>
                <a:cs typeface="+mn-cs"/>
              </a:rPr>
              <a:t>managemen</a:t>
            </a:r>
            <a:r>
              <a:rPr lang="hu-HU" sz="1000" b="0" i="0" kern="1200" dirty="0" smtClean="0">
                <a:solidFill>
                  <a:schemeClr val="tx1"/>
                </a:solidFill>
                <a:effectLst/>
                <a:latin typeface="Tele-GroteskNor" pitchFamily="2" charset="0"/>
                <a:ea typeface="+mn-ea"/>
                <a:cs typeface="+mn-cs"/>
              </a:rPr>
              <a:t>t</a:t>
            </a:r>
          </a:p>
          <a:p>
            <a:pPr marL="0" lvl="1" indent="0">
              <a:buFont typeface="Arial" panose="020B0604020202020204" pitchFamily="34" charset="0"/>
              <a:buNone/>
            </a:pPr>
            <a:endParaRPr lang="en-US" sz="1000" b="0" i="0" kern="1200" dirty="0" smtClean="0">
              <a:solidFill>
                <a:schemeClr val="tx1"/>
              </a:solidFill>
              <a:effectLst/>
              <a:latin typeface="Tele-GroteskNor" pitchFamily="2" charset="0"/>
              <a:ea typeface="+mn-ea"/>
              <a:cs typeface="+mn-cs"/>
            </a:endParaRPr>
          </a:p>
          <a:p>
            <a:r>
              <a:rPr lang="en-US" sz="1000" b="1" i="0" kern="1200" dirty="0" smtClean="0">
                <a:solidFill>
                  <a:schemeClr val="tx1"/>
                </a:solidFill>
                <a:effectLst/>
                <a:latin typeface="Tele-GroteskFet" pitchFamily="2" charset="0"/>
                <a:ea typeface="+mn-ea"/>
                <a:cs typeface="+mn-cs"/>
              </a:rPr>
              <a:t>ITIL Service Operation:</a:t>
            </a:r>
            <a:r>
              <a:rPr lang="en-US" sz="1000" b="0" i="0" kern="1200" dirty="0" smtClean="0">
                <a:solidFill>
                  <a:schemeClr val="tx1"/>
                </a:solidFill>
                <a:effectLst/>
                <a:latin typeface="Tele-GroteskFet" pitchFamily="2" charset="0"/>
                <a:ea typeface="+mn-ea"/>
                <a:cs typeface="+mn-cs"/>
              </a:rPr>
              <a:t> </a:t>
            </a:r>
            <a:endParaRPr lang="hu-HU" sz="1000" b="0" i="0" kern="1200" dirty="0" smtClean="0">
              <a:solidFill>
                <a:schemeClr val="tx1"/>
              </a:solidFill>
              <a:effectLst/>
              <a:latin typeface="Tele-GroteskFet" pitchFamily="2" charset="0"/>
              <a:ea typeface="+mn-ea"/>
              <a:cs typeface="+mn-cs"/>
            </a:endParaRPr>
          </a:p>
          <a:p>
            <a:r>
              <a:rPr lang="en-US" sz="1000" b="0" i="0" kern="1200" dirty="0" smtClean="0">
                <a:solidFill>
                  <a:schemeClr val="tx1"/>
                </a:solidFill>
                <a:effectLst/>
                <a:latin typeface="Tele-GroteskFet" pitchFamily="2" charset="0"/>
                <a:ea typeface="+mn-ea"/>
                <a:cs typeface="+mn-cs"/>
              </a:rPr>
              <a:t>Offers best practices for meeting service expectations with end-users, balancing cost and finding any problems. This volume is broken into two sections – process and functions, each with their own subcategories.  </a:t>
            </a:r>
          </a:p>
          <a:p>
            <a:pPr lvl="1"/>
            <a:r>
              <a:rPr lang="en-US" sz="1000" b="0" i="1" kern="1200" dirty="0" smtClean="0">
                <a:solidFill>
                  <a:schemeClr val="tx1"/>
                </a:solidFill>
                <a:effectLst/>
                <a:latin typeface="Tele-GroteskNor" pitchFamily="2" charset="0"/>
                <a:ea typeface="+mn-ea"/>
                <a:cs typeface="+mn-cs"/>
              </a:rPr>
              <a:t>Processes</a:t>
            </a:r>
          </a:p>
          <a:p>
            <a:pPr marL="180975" lvl="3" indent="-85725"/>
            <a:r>
              <a:rPr lang="en-US" sz="1000" b="0" i="0" kern="1200" dirty="0" smtClean="0">
                <a:solidFill>
                  <a:schemeClr val="tx1"/>
                </a:solidFill>
                <a:effectLst/>
                <a:latin typeface="Tele-GroteskNor" pitchFamily="2" charset="0"/>
                <a:ea typeface="+mn-ea"/>
                <a:cs typeface="+mn-cs"/>
              </a:rPr>
              <a:t>Event management</a:t>
            </a:r>
          </a:p>
          <a:p>
            <a:pPr marL="180975" lvl="3" indent="-85725"/>
            <a:r>
              <a:rPr lang="en-US" sz="1000" b="0" i="0" kern="1200" dirty="0" smtClean="0">
                <a:solidFill>
                  <a:schemeClr val="tx1"/>
                </a:solidFill>
                <a:effectLst/>
                <a:latin typeface="Tele-GroteskNor" pitchFamily="2" charset="0"/>
                <a:ea typeface="+mn-ea"/>
                <a:cs typeface="+mn-cs"/>
              </a:rPr>
              <a:t>Access management</a:t>
            </a:r>
          </a:p>
          <a:p>
            <a:pPr marL="180975" lvl="3" indent="-85725"/>
            <a:r>
              <a:rPr lang="en-US" sz="1000" b="0" i="0" kern="1200" dirty="0" smtClean="0">
                <a:solidFill>
                  <a:schemeClr val="tx1"/>
                </a:solidFill>
                <a:effectLst/>
                <a:latin typeface="Tele-GroteskNor" pitchFamily="2" charset="0"/>
                <a:ea typeface="+mn-ea"/>
                <a:cs typeface="+mn-cs"/>
              </a:rPr>
              <a:t>Request fulfilment</a:t>
            </a:r>
          </a:p>
          <a:p>
            <a:pPr marL="180975" lvl="3" indent="-85725"/>
            <a:r>
              <a:rPr lang="en-US" sz="1000" b="0" i="0" kern="1200" dirty="0" smtClean="0">
                <a:solidFill>
                  <a:schemeClr val="tx1"/>
                </a:solidFill>
                <a:effectLst/>
                <a:latin typeface="Tele-GroteskNor" pitchFamily="2" charset="0"/>
                <a:ea typeface="+mn-ea"/>
                <a:cs typeface="+mn-cs"/>
              </a:rPr>
              <a:t>Problem management</a:t>
            </a:r>
          </a:p>
          <a:p>
            <a:pPr marL="180975" lvl="3" indent="-85725"/>
            <a:r>
              <a:rPr lang="en-US" sz="1000" b="0" i="0" kern="1200" dirty="0" smtClean="0">
                <a:solidFill>
                  <a:schemeClr val="tx1"/>
                </a:solidFill>
                <a:effectLst/>
                <a:latin typeface="Tele-GroteskNor" pitchFamily="2" charset="0"/>
                <a:ea typeface="+mn-ea"/>
                <a:cs typeface="+mn-cs"/>
              </a:rPr>
              <a:t>Incident management</a:t>
            </a:r>
          </a:p>
          <a:p>
            <a:pPr lvl="1"/>
            <a:r>
              <a:rPr lang="en-US" sz="1000" b="0" i="1" kern="1200" dirty="0" smtClean="0">
                <a:solidFill>
                  <a:schemeClr val="tx1"/>
                </a:solidFill>
                <a:effectLst/>
                <a:latin typeface="Tele-GroteskNor" pitchFamily="2" charset="0"/>
                <a:ea typeface="+mn-ea"/>
                <a:cs typeface="+mn-cs"/>
              </a:rPr>
              <a:t>Functions</a:t>
            </a:r>
          </a:p>
          <a:p>
            <a:pPr marL="180975" lvl="3" indent="-85725"/>
            <a:r>
              <a:rPr lang="en-US" sz="1000" b="0" i="0" kern="1200" dirty="0" smtClean="0">
                <a:solidFill>
                  <a:schemeClr val="tx1"/>
                </a:solidFill>
                <a:effectLst/>
                <a:latin typeface="Tele-GroteskNor" pitchFamily="2" charset="0"/>
                <a:ea typeface="+mn-ea"/>
                <a:cs typeface="+mn-cs"/>
              </a:rPr>
              <a:t>Service desk</a:t>
            </a:r>
          </a:p>
          <a:p>
            <a:pPr marL="180975" lvl="3" indent="-85725"/>
            <a:r>
              <a:rPr lang="en-US" sz="1000" b="0" i="0" kern="1200" dirty="0" smtClean="0">
                <a:solidFill>
                  <a:schemeClr val="tx1"/>
                </a:solidFill>
                <a:effectLst/>
                <a:latin typeface="Tele-GroteskNor" pitchFamily="2" charset="0"/>
                <a:ea typeface="+mn-ea"/>
                <a:cs typeface="+mn-cs"/>
              </a:rPr>
              <a:t>Technical management</a:t>
            </a:r>
          </a:p>
          <a:p>
            <a:pPr marL="180975" lvl="3" indent="-85725"/>
            <a:r>
              <a:rPr lang="en-US" sz="1000" b="0" i="0" kern="1200" dirty="0" smtClean="0">
                <a:solidFill>
                  <a:schemeClr val="tx1"/>
                </a:solidFill>
                <a:effectLst/>
                <a:latin typeface="Tele-GroteskNor" pitchFamily="2" charset="0"/>
                <a:ea typeface="+mn-ea"/>
                <a:cs typeface="+mn-cs"/>
              </a:rPr>
              <a:t>Application management</a:t>
            </a:r>
          </a:p>
          <a:p>
            <a:pPr marL="180975" lvl="3" indent="-85725"/>
            <a:r>
              <a:rPr lang="en-US" sz="1000" b="0" i="0" kern="1200" dirty="0" smtClean="0">
                <a:solidFill>
                  <a:schemeClr val="tx1"/>
                </a:solidFill>
                <a:effectLst/>
                <a:latin typeface="Tele-GroteskNor" pitchFamily="2" charset="0"/>
                <a:ea typeface="+mn-ea"/>
                <a:cs typeface="+mn-cs"/>
              </a:rPr>
              <a:t>IT Operations management</a:t>
            </a:r>
            <a:endParaRPr lang="hu-HU" sz="1000" b="0" i="0" kern="1200" dirty="0" smtClean="0">
              <a:solidFill>
                <a:schemeClr val="tx1"/>
              </a:solidFill>
              <a:effectLst/>
              <a:latin typeface="Tele-GroteskNor" pitchFamily="2" charset="0"/>
              <a:ea typeface="+mn-ea"/>
              <a:cs typeface="+mn-cs"/>
            </a:endParaRPr>
          </a:p>
          <a:p>
            <a:pPr marL="95250" lvl="3" indent="0">
              <a:buNone/>
            </a:pPr>
            <a:endParaRPr lang="en-US" sz="1000" b="0" i="0" kern="1200" dirty="0" smtClean="0">
              <a:solidFill>
                <a:schemeClr val="tx1"/>
              </a:solidFill>
              <a:effectLst/>
              <a:latin typeface="Tele-GroteskNor" pitchFamily="2" charset="0"/>
              <a:ea typeface="+mn-ea"/>
              <a:cs typeface="+mn-cs"/>
            </a:endParaRPr>
          </a:p>
          <a:p>
            <a:pPr lvl="1"/>
            <a:r>
              <a:rPr lang="en-US" sz="1000" b="1" i="0" kern="1200" dirty="0" smtClean="0">
                <a:solidFill>
                  <a:schemeClr val="tx1"/>
                </a:solidFill>
                <a:effectLst/>
                <a:latin typeface="Tele-GroteskNor" pitchFamily="2" charset="0"/>
                <a:ea typeface="+mn-ea"/>
                <a:cs typeface="+mn-cs"/>
              </a:rPr>
              <a:t>ITIL Continual Service Improvement: </a:t>
            </a:r>
            <a:endParaRPr lang="hu-HU" sz="1000" b="1" i="0" kern="1200" dirty="0" smtClean="0">
              <a:solidFill>
                <a:schemeClr val="tx1"/>
              </a:solidFill>
              <a:effectLst/>
              <a:latin typeface="Tele-GroteskNor" pitchFamily="2" charset="0"/>
              <a:ea typeface="+mn-ea"/>
              <a:cs typeface="+mn-cs"/>
            </a:endParaRPr>
          </a:p>
          <a:p>
            <a:pPr lvl="1"/>
            <a:r>
              <a:rPr lang="en-US" sz="1000" b="0" i="0" kern="1200" dirty="0" smtClean="0">
                <a:solidFill>
                  <a:schemeClr val="tx1"/>
                </a:solidFill>
                <a:effectLst/>
                <a:latin typeface="Tele-GroteskNor" pitchFamily="2" charset="0"/>
                <a:ea typeface="+mn-ea"/>
                <a:cs typeface="+mn-cs"/>
              </a:rPr>
              <a:t>achieves services incremental and large-scale improvements using a seven-step process. The seven steps include:</a:t>
            </a:r>
          </a:p>
          <a:p>
            <a:pPr lvl="3"/>
            <a:r>
              <a:rPr lang="en-US" sz="1000" b="0" i="0" kern="1200" dirty="0" smtClean="0">
                <a:solidFill>
                  <a:schemeClr val="tx1"/>
                </a:solidFill>
                <a:effectLst/>
                <a:latin typeface="Tele-GroteskNor" pitchFamily="2" charset="0"/>
                <a:ea typeface="+mn-ea"/>
                <a:cs typeface="+mn-cs"/>
              </a:rPr>
              <a:t>Identify the strategy for improvement</a:t>
            </a:r>
          </a:p>
          <a:p>
            <a:pPr lvl="3"/>
            <a:r>
              <a:rPr lang="en-US" sz="1000" b="0" i="0" kern="1200" dirty="0" smtClean="0">
                <a:solidFill>
                  <a:schemeClr val="tx1"/>
                </a:solidFill>
                <a:effectLst/>
                <a:latin typeface="Tele-GroteskNor" pitchFamily="2" charset="0"/>
                <a:ea typeface="+mn-ea"/>
                <a:cs typeface="+mn-cs"/>
              </a:rPr>
              <a:t>Define what you will measure</a:t>
            </a:r>
          </a:p>
          <a:p>
            <a:pPr lvl="3"/>
            <a:r>
              <a:rPr lang="en-US" sz="1000" b="0" i="0" kern="1200" dirty="0" smtClean="0">
                <a:solidFill>
                  <a:schemeClr val="tx1"/>
                </a:solidFill>
                <a:effectLst/>
                <a:latin typeface="Tele-GroteskNor" pitchFamily="2" charset="0"/>
                <a:ea typeface="+mn-ea"/>
                <a:cs typeface="+mn-cs"/>
              </a:rPr>
              <a:t>Gather the data</a:t>
            </a:r>
          </a:p>
          <a:p>
            <a:pPr lvl="3"/>
            <a:r>
              <a:rPr lang="en-US" sz="1000" b="0" i="0" kern="1200" dirty="0" smtClean="0">
                <a:solidFill>
                  <a:schemeClr val="tx1"/>
                </a:solidFill>
                <a:effectLst/>
                <a:latin typeface="Tele-GroteskNor" pitchFamily="2" charset="0"/>
                <a:ea typeface="+mn-ea"/>
                <a:cs typeface="+mn-cs"/>
              </a:rPr>
              <a:t>Process the data</a:t>
            </a:r>
          </a:p>
          <a:p>
            <a:pPr lvl="3"/>
            <a:r>
              <a:rPr lang="en-US" sz="1000" b="0" i="0" kern="1200" dirty="0" smtClean="0">
                <a:solidFill>
                  <a:schemeClr val="tx1"/>
                </a:solidFill>
                <a:effectLst/>
                <a:latin typeface="Tele-GroteskNor" pitchFamily="2" charset="0"/>
                <a:ea typeface="+mn-ea"/>
                <a:cs typeface="+mn-cs"/>
              </a:rPr>
              <a:t>Analyze the information and data</a:t>
            </a:r>
          </a:p>
          <a:p>
            <a:pPr lvl="3"/>
            <a:r>
              <a:rPr lang="en-US" sz="1000" b="0" i="0" kern="1200" dirty="0" smtClean="0">
                <a:solidFill>
                  <a:schemeClr val="tx1"/>
                </a:solidFill>
                <a:effectLst/>
                <a:latin typeface="Tele-GroteskNor" pitchFamily="2" charset="0"/>
                <a:ea typeface="+mn-ea"/>
                <a:cs typeface="+mn-cs"/>
              </a:rPr>
              <a:t>Present and use the information</a:t>
            </a:r>
          </a:p>
          <a:p>
            <a:pPr lvl="3"/>
            <a:r>
              <a:rPr lang="en-US" sz="1000" b="0" i="0" kern="1200" dirty="0" smtClean="0">
                <a:solidFill>
                  <a:schemeClr val="tx1"/>
                </a:solidFill>
                <a:effectLst/>
                <a:latin typeface="Tele-GroteskNor" pitchFamily="2" charset="0"/>
                <a:ea typeface="+mn-ea"/>
                <a:cs typeface="+mn-cs"/>
              </a:rPr>
              <a:t>Implement improvement</a:t>
            </a:r>
          </a:p>
          <a:p>
            <a:endParaRPr lang="en-US" sz="1000" b="0" i="0" kern="1200" dirty="0" smtClean="0">
              <a:solidFill>
                <a:schemeClr val="tx1"/>
              </a:solidFill>
              <a:effectLst/>
              <a:latin typeface="Tele-GroteskFet" pitchFamily="2"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76E97663-D53D-4421-A2F3-0C076A0529F5}" type="slidenum">
              <a:rPr lang="en-US" smtClean="0"/>
              <a:pPr/>
              <a:t>9</a:t>
            </a:fld>
            <a:endParaRPr lang="en-US" dirty="0"/>
          </a:p>
        </p:txBody>
      </p:sp>
    </p:spTree>
    <p:extLst>
      <p:ext uri="{BB962C8B-B14F-4D97-AF65-F5344CB8AC3E}">
        <p14:creationId xmlns:p14="http://schemas.microsoft.com/office/powerpoint/2010/main" val="455283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5.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7.vml"/><Relationship Id="rId5" Type="http://schemas.openxmlformats.org/officeDocument/2006/relationships/image" Target="../media/image9.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9.emf"/><Relationship Id="rId4" Type="http://schemas.openxmlformats.org/officeDocument/2006/relationships/oleObject" Target="../embeddings/oleObject18.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6.xml"/><Relationship Id="rId7" Type="http://schemas.openxmlformats.org/officeDocument/2006/relationships/image" Target="../media/image6.jp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slideMaster" Target="../slideMasters/slideMaster1.xml"/><Relationship Id="rId11" Type="http://schemas.openxmlformats.org/officeDocument/2006/relationships/image" Target="../media/image4.emf"/><Relationship Id="rId5" Type="http://schemas.openxmlformats.org/officeDocument/2006/relationships/tags" Target="../tags/tag8.xml"/><Relationship Id="rId10" Type="http://schemas.openxmlformats.org/officeDocument/2006/relationships/image" Target="../media/image3.emf"/><Relationship Id="rId4" Type="http://schemas.openxmlformats.org/officeDocument/2006/relationships/tags" Target="../tags/tag7.xml"/><Relationship Id="rId9"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magenta">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084115896"/>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26964" name="think-cell Folie" r:id="rId4" imgW="360" imgH="360" progId="TCLayout.ActiveDocument.1">
                  <p:embed/>
                </p:oleObj>
              </mc:Choice>
              <mc:Fallback>
                <p:oleObj name="think-cell Folie" r:id="rId4" imgW="360" imgH="360" progId="TCLayout.ActiveDocument.1">
                  <p:embed/>
                  <p:pic>
                    <p:nvPicPr>
                      <p:cNvPr id="0" name="Picture 1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5078" name="Picture 22" hidden="1"/>
          <p:cNvPicPr>
            <a:picLocks noChangeAspect="1" noChangeArrowheads="1"/>
          </p:cNvPicPr>
          <p:nvPr/>
        </p:nvPicPr>
        <p:blipFill>
          <a:blip r:embed="rId6"/>
          <a:srcRect/>
          <a:stretch>
            <a:fillRect/>
          </a:stretch>
        </p:blipFill>
        <p:spPr bwMode="black">
          <a:xfrm>
            <a:off x="1390" y="1855"/>
            <a:ext cx="2778" cy="1852"/>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black">
          <a:xfrm>
            <a:off x="360000" y="1512000"/>
            <a:ext cx="9366613" cy="2558661"/>
          </a:xfrm>
        </p:spPr>
        <p:txBody>
          <a:bodyPr/>
          <a:lstStyle>
            <a:lvl1pPr>
              <a:defRPr sz="4800" baseline="0" smtClean="0">
                <a:solidFill>
                  <a:schemeClr val="bg1"/>
                </a:solidFill>
                <a:latin typeface="TeleGrotesk Headline Ultra" pitchFamily="2" charset="0"/>
              </a:defRPr>
            </a:lvl1pPr>
          </a:lstStyle>
          <a:p>
            <a:r>
              <a:rPr lang="en-US" dirty="0" err="1" smtClean="0"/>
              <a:t>Telegrotesk</a:t>
            </a:r>
            <a:r>
              <a:rPr lang="en-US" dirty="0" smtClean="0"/>
              <a:t> Headline (Ultra)</a:t>
            </a:r>
            <a:br>
              <a:rPr lang="en-US" dirty="0" smtClean="0"/>
            </a:br>
            <a:r>
              <a:rPr lang="en-US" sz="4800" dirty="0" smtClean="0">
                <a:latin typeface="TeleGrotesk Headline" pitchFamily="2" charset="0"/>
              </a:rPr>
              <a:t>Maximum of 3 lines</a:t>
            </a:r>
            <a:br>
              <a:rPr lang="en-US" sz="4800" dirty="0" smtClean="0">
                <a:latin typeface="TeleGrotesk Headline" pitchFamily="2" charset="0"/>
              </a:rPr>
            </a:br>
            <a:r>
              <a:rPr lang="en-US" sz="4800" dirty="0" smtClean="0">
                <a:latin typeface="TeleGrotesk Headline" pitchFamily="2" charset="0"/>
              </a:rPr>
              <a:t>40 (48) 66 PT</a:t>
            </a:r>
            <a:endParaRPr lang="en-US" dirty="0" smtClean="0"/>
          </a:p>
        </p:txBody>
      </p:sp>
      <p:sp>
        <p:nvSpPr>
          <p:cNvPr id="45059" name="Textplatzhalter 2"/>
          <p:cNvSpPr>
            <a:spLocks noGrp="1"/>
          </p:cNvSpPr>
          <p:nvPr>
            <p:ph type="subTitle" idx="1" hasCustomPrompt="1"/>
          </p:nvPr>
        </p:nvSpPr>
        <p:spPr bwMode="black">
          <a:xfrm>
            <a:off x="361950" y="4505418"/>
            <a:ext cx="9364663" cy="384080"/>
          </a:xfrm>
        </p:spPr>
        <p:txBody>
          <a:bodyPr wrap="square">
            <a:spAutoFit/>
          </a:bodyPr>
          <a:lstStyle>
            <a:lvl1pPr marL="0" marR="0" indent="0" algn="l" defTabSz="576226" rtl="0" eaLnBrk="1" fontAlgn="base" latinLnBrk="0" hangingPunct="1">
              <a:lnSpc>
                <a:spcPct val="104000"/>
              </a:lnSpc>
              <a:spcBef>
                <a:spcPts val="0"/>
              </a:spcBef>
              <a:spcAft>
                <a:spcPct val="0"/>
              </a:spcAft>
              <a:buClr>
                <a:schemeClr val="tx2"/>
              </a:buClr>
              <a:buSzTx/>
              <a:buFont typeface="Wingdings" pitchFamily="2" charset="2"/>
              <a:buNone/>
              <a:tabLst/>
              <a:defRPr sz="2400" baseline="0" smtClean="0">
                <a:solidFill>
                  <a:schemeClr val="bg1"/>
                </a:solidFill>
                <a:latin typeface="Tele-GroteskNor" pitchFamily="2" charset="0"/>
              </a:defRPr>
            </a:lvl1pPr>
          </a:lstStyle>
          <a:p>
            <a:r>
              <a:rPr lang="en-US" smtClean="0"/>
              <a:t>Sub-heading: TeleGrotesk Normal, 24 pt</a:t>
            </a:r>
            <a:endParaRPr lang="en-US" dirty="0" smtClean="0"/>
          </a:p>
        </p:txBody>
      </p:sp>
      <p:pic>
        <p:nvPicPr>
          <p:cNvPr id="7" name="Picture 22" hidden="1"/>
          <p:cNvPicPr>
            <a:picLocks noChangeAspect="1" noChangeArrowheads="1"/>
          </p:cNvPicPr>
          <p:nvPr/>
        </p:nvPicPr>
        <p:blipFill>
          <a:blip r:embed="rId6"/>
          <a:srcRect/>
          <a:stretch>
            <a:fillRect/>
          </a:stretch>
        </p:blipFill>
        <p:spPr bwMode="black">
          <a:xfrm>
            <a:off x="1390" y="1855"/>
            <a:ext cx="2778" cy="1852"/>
          </a:xfrm>
          <a:prstGeom prst="rect">
            <a:avLst/>
          </a:prstGeom>
          <a:noFill/>
          <a:ln w="9525">
            <a:noFill/>
            <a:miter lim="800000"/>
            <a:headEnd/>
            <a:tailEnd/>
          </a:ln>
          <a:effectLst/>
        </p:spPr>
      </p:pic>
      <p:pic>
        <p:nvPicPr>
          <p:cNvPr id="10" name="Picture 22" hidden="1"/>
          <p:cNvPicPr>
            <a:picLocks noChangeAspect="1" noChangeArrowheads="1"/>
          </p:cNvPicPr>
          <p:nvPr userDrawn="1"/>
        </p:nvPicPr>
        <p:blipFill>
          <a:blip r:embed="rId6"/>
          <a:srcRect/>
          <a:stretch>
            <a:fillRect/>
          </a:stretch>
        </p:blipFill>
        <p:spPr bwMode="black">
          <a:xfrm>
            <a:off x="1390" y="1855"/>
            <a:ext cx="2778" cy="1852"/>
          </a:xfrm>
          <a:prstGeom prst="rect">
            <a:avLst/>
          </a:prstGeom>
          <a:noFill/>
          <a:ln w="9525">
            <a:noFill/>
            <a:miter lim="800000"/>
            <a:headEnd/>
            <a:tailEnd/>
          </a:ln>
          <a:effectLst/>
        </p:spPr>
      </p:pic>
      <p:pic>
        <p:nvPicPr>
          <p:cNvPr id="32" name="Grafik 31" descr="T_Logo_3c_Slogan_p_INT.emf"/>
          <p:cNvPicPr>
            <a:picLocks noChangeAspect="1"/>
          </p:cNvPicPr>
          <p:nvPr userDrawn="1"/>
        </p:nvPicPr>
        <p:blipFill>
          <a:blip r:embed="rId7"/>
          <a:srcRect r="64979"/>
          <a:stretch>
            <a:fillRect/>
          </a:stretch>
        </p:blipFill>
        <p:spPr>
          <a:xfrm>
            <a:off x="360000" y="6678000"/>
            <a:ext cx="1224495" cy="521999"/>
          </a:xfrm>
          <a:prstGeom prst="rect">
            <a:avLst/>
          </a:prstGeom>
        </p:spPr>
      </p:pic>
      <p:pic>
        <p:nvPicPr>
          <p:cNvPr id="33" name="Grafik 32" descr="T_Logo_3c_Slogan_p_INT.emf"/>
          <p:cNvPicPr>
            <a:picLocks noChangeAspect="1"/>
          </p:cNvPicPr>
          <p:nvPr userDrawn="1"/>
        </p:nvPicPr>
        <p:blipFill>
          <a:blip r:embed="rId7"/>
          <a:srcRect l="43101"/>
          <a:stretch>
            <a:fillRect/>
          </a:stretch>
        </p:blipFill>
        <p:spPr>
          <a:xfrm>
            <a:off x="7734009" y="6678000"/>
            <a:ext cx="1989432" cy="521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329551808"/>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37114" name="think-cell Folie" r:id="rId4" imgW="360" imgH="360" progId="TCLayout.ActiveDocument.1">
                  <p:embed/>
                </p:oleObj>
              </mc:Choice>
              <mc:Fallback>
                <p:oleObj name="think-cell Folie" r:id="rId4" imgW="360" imgH="360" progId="TCLayout.ActiveDocument.1">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0000" cy="588082"/>
          </a:xfrm>
        </p:spPr>
        <p:txBody>
          <a:bodyPr/>
          <a:lstStyle>
            <a:lvl1pPr marL="0" indent="0">
              <a:defRPr/>
            </a:lvl1pPr>
          </a:lstStyle>
          <a:p>
            <a:r>
              <a:rPr lang="en-US" smtClean="0"/>
              <a:t>TeleGrotesk Headline Ultra 28 (32) 40 pt</a:t>
            </a:r>
            <a:endParaRPr lang="en-US" dirty="0"/>
          </a:p>
        </p:txBody>
      </p:sp>
      <p:sp>
        <p:nvSpPr>
          <p:cNvPr id="15" name="Datumsplatzhalter 14"/>
          <p:cNvSpPr>
            <a:spLocks noGrp="1"/>
          </p:cNvSpPr>
          <p:nvPr>
            <p:ph type="dt" sz="half" idx="10"/>
          </p:nvPr>
        </p:nvSpPr>
        <p:spPr/>
        <p:txBody>
          <a:bodyPr/>
          <a:lstStyle/>
          <a:p>
            <a:pPr fontAlgn="base">
              <a:spcAft>
                <a:spcPct val="0"/>
              </a:spcAft>
            </a:pPr>
            <a:fld id="{0178B3E6-3D26-49C4-A2DF-345C8D81B3BF}" type="datetime1">
              <a:rPr lang="hu-HU" smtClean="0"/>
              <a:t>2018.09.12.</a:t>
            </a:fld>
            <a:endParaRPr lang="en-US" dirty="0"/>
          </a:p>
        </p:txBody>
      </p:sp>
      <p:sp>
        <p:nvSpPr>
          <p:cNvPr id="16" name="Foliennummernplatzhalter 15"/>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3167021355"/>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126291" name="think-cell Folie" r:id="rId4" imgW="360" imgH="360" progId="TCLayout.ActiveDocument.1">
                  <p:embed/>
                </p:oleObj>
              </mc:Choice>
              <mc:Fallback>
                <p:oleObj name="think-cell Folie" r:id="rId4" imgW="360" imgH="360" progId="TCLayout.ActiveDocument.1">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4663" cy="588082"/>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idx="1" hasCustomPrompt="1"/>
          </p:nvPr>
        </p:nvSpPr>
        <p:spPr>
          <a:xfrm>
            <a:off x="360000" y="1620000"/>
            <a:ext cx="9360000" cy="4896000"/>
          </a:xfrm>
        </p:spPr>
        <p:txBody>
          <a:bodyPr/>
          <a:lstStyle>
            <a:lvl1pPr>
              <a:defRPr/>
            </a:lvl1pPr>
            <a:lvl2pPr>
              <a:defRPr/>
            </a:lvl2pPr>
            <a:lvl3pPr>
              <a:buClr>
                <a:schemeClr val="tx1"/>
              </a:buClr>
              <a:defRPr/>
            </a:lvl3pPr>
            <a:lvl4pPr>
              <a:buClr>
                <a:schemeClr val="tx1"/>
              </a:buClr>
              <a:defRPr/>
            </a:lvl4pPr>
            <a:lvl5pPr>
              <a:buClr>
                <a:schemeClr val="tx1"/>
              </a:buClr>
              <a:defRPr/>
            </a:lvl5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umsplatzhalter 12"/>
          <p:cNvSpPr>
            <a:spLocks noGrp="1"/>
          </p:cNvSpPr>
          <p:nvPr>
            <p:ph type="dt" sz="half" idx="10"/>
          </p:nvPr>
        </p:nvSpPr>
        <p:spPr/>
        <p:txBody>
          <a:bodyPr/>
          <a:lstStyle/>
          <a:p>
            <a:pPr fontAlgn="base">
              <a:spcAft>
                <a:spcPct val="0"/>
              </a:spcAft>
            </a:pPr>
            <a:fld id="{4752BE32-DB3E-44BF-A280-472D4B7E17ED}" type="datetime1">
              <a:rPr lang="hu-HU" smtClean="0"/>
              <a:t>2018.09.12.</a:t>
            </a:fld>
            <a:endParaRPr lang="en-US" dirty="0"/>
          </a:p>
        </p:txBody>
      </p:sp>
      <p:sp>
        <p:nvSpPr>
          <p:cNvPr id="14" name="Foliennummernplatzhalter 13"/>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5" name="Fußzeilenplatzhalter 14"/>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ext (2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206503710"/>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127315" name="think-cell Folie" r:id="rId4" imgW="360" imgH="360" progId="TCLayout.ActiveDocument.1">
                  <p:embed/>
                </p:oleObj>
              </mc:Choice>
              <mc:Fallback>
                <p:oleObj name="think-cell Folie" r:id="rId4" imgW="360" imgH="360" progId="TCLayout.ActiveDocument.1">
                  <p:embed/>
                  <p:pic>
                    <p:nvPicPr>
                      <p:cNvPr id="0" name="Picture 1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4663" cy="588082"/>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360000" y="1620000"/>
            <a:ext cx="4608000" cy="4896000"/>
          </a:xfrm>
        </p:spPr>
        <p:txBody>
          <a:bodyPr/>
          <a:lstStyle>
            <a:lvl1pPr>
              <a:defRPr sz="1800"/>
            </a:lvl1pPr>
            <a:lvl2pPr>
              <a:defRPr sz="180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5112000" y="1620000"/>
            <a:ext cx="4608000" cy="4896000"/>
          </a:xfrm>
        </p:spPr>
        <p:txBody>
          <a:bodyPr/>
          <a:lstStyle>
            <a:lvl1pPr>
              <a:defRPr sz="1800"/>
            </a:lvl1pPr>
            <a:lvl2pPr>
              <a:defRPr sz="1800"/>
            </a:lvl2pPr>
            <a:lvl3pPr>
              <a:buClr>
                <a:schemeClr val="tx1"/>
              </a:buClr>
              <a:defRPr sz="1800" baseline="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umsplatzhalter 13"/>
          <p:cNvSpPr>
            <a:spLocks noGrp="1"/>
          </p:cNvSpPr>
          <p:nvPr>
            <p:ph type="dt" sz="half" idx="10"/>
          </p:nvPr>
        </p:nvSpPr>
        <p:spPr/>
        <p:txBody>
          <a:bodyPr/>
          <a:lstStyle/>
          <a:p>
            <a:pPr fontAlgn="base">
              <a:spcAft>
                <a:spcPct val="0"/>
              </a:spcAft>
            </a:pPr>
            <a:fld id="{279ECC44-668E-4287-844C-511426578FC0}" type="datetime1">
              <a:rPr lang="hu-HU" smtClean="0"/>
              <a:t>2018.09.12.</a:t>
            </a:fld>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3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810462381"/>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15622" name="think-cell Folie" r:id="rId4" imgW="360" imgH="360" progId="TCLayout.ActiveDocument.1">
                  <p:embed/>
                </p:oleObj>
              </mc:Choice>
              <mc:Fallback>
                <p:oleObj name="think-cell Folie" r:id="rId4" imgW="360" imgH="360" progId="TCLayout.ActiveDocument.1">
                  <p:embed/>
                  <p:pic>
                    <p:nvPicPr>
                      <p:cNvPr id="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0000" cy="588082"/>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360000" y="1620000"/>
            <a:ext cx="3008152" cy="4896000"/>
          </a:xfrm>
        </p:spPr>
        <p:txBody>
          <a:bodyP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6713798" y="1620000"/>
            <a:ext cx="3008152" cy="4896000"/>
          </a:xfrm>
        </p:spPr>
        <p:txBody>
          <a:bodyP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Inhaltsplatzhalter 5"/>
          <p:cNvSpPr>
            <a:spLocks noGrp="1"/>
          </p:cNvSpPr>
          <p:nvPr>
            <p:ph sz="quarter" idx="13" hasCustomPrompt="1"/>
          </p:nvPr>
        </p:nvSpPr>
        <p:spPr>
          <a:xfrm>
            <a:off x="3537874" y="1620000"/>
            <a:ext cx="3008152" cy="4896000"/>
          </a:xfrm>
        </p:spPr>
        <p:txBody>
          <a:bodyPr/>
          <a:lstStyle>
            <a:lvl1pPr>
              <a:defRPr/>
            </a:lvl1pPr>
            <a:lvl2pPr>
              <a:defRPr baseline="0"/>
            </a:lvl2pPr>
            <a:lvl3pPr>
              <a:defRPr/>
            </a:lvl3pPr>
            <a:lvl4pPr>
              <a:defRPr/>
            </a:lvl4pPr>
            <a:lvl5pPr>
              <a:defRPr/>
            </a:lvl5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umsplatzhalter 13"/>
          <p:cNvSpPr>
            <a:spLocks noGrp="1"/>
          </p:cNvSpPr>
          <p:nvPr>
            <p:ph type="dt" sz="half" idx="14"/>
          </p:nvPr>
        </p:nvSpPr>
        <p:spPr/>
        <p:txBody>
          <a:bodyPr/>
          <a:lstStyle/>
          <a:p>
            <a:pPr fontAlgn="base">
              <a:spcAft>
                <a:spcPct val="0"/>
              </a:spcAft>
            </a:pPr>
            <a:fld id="{EA4DCDB9-E759-491B-9D2F-3DCA557301AE}" type="datetime1">
              <a:rPr lang="hu-HU" smtClean="0"/>
              <a:t>2018.09.12.</a:t>
            </a:fld>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33061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4 column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660063335"/>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16645" name="think-cell Folie" r:id="rId4" imgW="360" imgH="360" progId="TCLayout.ActiveDocument.1">
                  <p:embed/>
                </p:oleObj>
              </mc:Choice>
              <mc:Fallback>
                <p:oleObj name="think-cell Folie" r:id="rId4" imgW="360" imgH="360" progId="TCLayout.ActiveDocument.1">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94041"/>
            <a:ext cx="9360000" cy="588082"/>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360000" y="1620000"/>
            <a:ext cx="2232000" cy="4896000"/>
          </a:xfrm>
        </p:spPr>
        <p:txBody>
          <a:bodyPr/>
          <a:lstStyle>
            <a:lvl1pPr>
              <a:defRPr sz="1800" baseline="0"/>
            </a:lvl1pPr>
            <a:lvl2pPr>
              <a:defRPr sz="180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Inhaltsplatzhalter 3"/>
          <p:cNvSpPr>
            <a:spLocks noGrp="1"/>
          </p:cNvSpPr>
          <p:nvPr>
            <p:ph sz="half" idx="2" hasCustomPrompt="1"/>
          </p:nvPr>
        </p:nvSpPr>
        <p:spPr>
          <a:xfrm>
            <a:off x="5112808" y="1620000"/>
            <a:ext cx="2232000" cy="4896000"/>
          </a:xfrm>
        </p:spPr>
        <p:txBody>
          <a:bodyPr/>
          <a:lstStyle>
            <a:lvl1pPr>
              <a:defRPr sz="1800"/>
            </a:lvl1pPr>
            <a:lvl2pPr>
              <a:defRPr sz="1800" baseline="0"/>
            </a:lvl2pPr>
            <a:lvl3pPr>
              <a:buClr>
                <a:schemeClr val="tx1"/>
              </a:buClr>
              <a:defRPr sz="180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Inhaltsplatzhalter 5"/>
          <p:cNvSpPr>
            <a:spLocks noGrp="1"/>
          </p:cNvSpPr>
          <p:nvPr>
            <p:ph sz="quarter" idx="13" hasCustomPrompt="1"/>
          </p:nvPr>
        </p:nvSpPr>
        <p:spPr>
          <a:xfrm>
            <a:off x="2737378" y="1620000"/>
            <a:ext cx="2232000" cy="4896000"/>
          </a:xfrm>
        </p:spPr>
        <p:txBody>
          <a:bodyPr/>
          <a:lstStyle>
            <a:lvl1pPr>
              <a:defRPr baseline="0"/>
            </a:lvl1pPr>
            <a:lvl2pPr>
              <a:defRPr baseline="0"/>
            </a:lvl2pPr>
            <a:lvl3pPr>
              <a:defRPr/>
            </a:lvl3pPr>
            <a:lvl4pPr>
              <a:defRPr/>
            </a:lvl4pPr>
            <a:lvl5pPr>
              <a:defRPr/>
            </a:lvl5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Inhaltsplatzhalter 3"/>
          <p:cNvSpPr>
            <a:spLocks noGrp="1"/>
          </p:cNvSpPr>
          <p:nvPr>
            <p:ph sz="half" idx="14" hasCustomPrompt="1"/>
          </p:nvPr>
        </p:nvSpPr>
        <p:spPr>
          <a:xfrm>
            <a:off x="7488238" y="1620000"/>
            <a:ext cx="2232000" cy="4896000"/>
          </a:xfrm>
        </p:spPr>
        <p:txBody>
          <a:bodyPr/>
          <a:lstStyle>
            <a:lvl1pPr>
              <a:defRPr sz="1800"/>
            </a:lvl1pPr>
            <a:lvl2pPr>
              <a:defRPr sz="1800" baseline="0"/>
            </a:lvl2pPr>
            <a:lvl3pPr>
              <a:buClr>
                <a:schemeClr val="tx1"/>
              </a:buClr>
              <a:defRPr sz="1800" baseline="0"/>
            </a:lvl3pPr>
            <a:lvl4pPr>
              <a:buClr>
                <a:schemeClr val="tx1"/>
              </a:buClr>
              <a:defRPr sz="1800" baseline="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Datumsplatzhalter 14"/>
          <p:cNvSpPr>
            <a:spLocks noGrp="1"/>
          </p:cNvSpPr>
          <p:nvPr>
            <p:ph type="dt" sz="half" idx="15"/>
          </p:nvPr>
        </p:nvSpPr>
        <p:spPr/>
        <p:txBody>
          <a:bodyPr/>
          <a:lstStyle/>
          <a:p>
            <a:pPr fontAlgn="base">
              <a:spcAft>
                <a:spcPct val="0"/>
              </a:spcAft>
            </a:pPr>
            <a:fld id="{F038CBBA-B24A-47B2-955F-49FB9AB6DFA1}" type="datetime1">
              <a:rPr lang="hu-HU" smtClean="0"/>
              <a:t>2018.09.12.</a:t>
            </a:fld>
            <a:endParaRPr lang="en-US" dirty="0"/>
          </a:p>
        </p:txBody>
      </p:sp>
      <p:sp>
        <p:nvSpPr>
          <p:cNvPr id="16" name="Foliennummernplatzhalter 15"/>
          <p:cNvSpPr>
            <a:spLocks noGrp="1"/>
          </p:cNvSpPr>
          <p:nvPr>
            <p:ph type="sldNum" sz="quarter" idx="16"/>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7" name="Fußzeilenplatzhalter 16"/>
          <p:cNvSpPr>
            <a:spLocks noGrp="1"/>
          </p:cNvSpPr>
          <p:nvPr>
            <p:ph type="ftr" sz="quarter" idx="17"/>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2701314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ndout (2 columns)">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2388787390"/>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09491" name="think-cell Folie" r:id="rId4" imgW="360" imgH="360" progId="TCLayout.ActiveDocument.1">
                  <p:embed/>
                </p:oleObj>
              </mc:Choice>
              <mc:Fallback>
                <p:oleObj name="think-cell Folie" r:id="rId4" imgW="360" imgH="360" progId="TCLayout.ActiveDocument.1">
                  <p:embed/>
                  <p:pic>
                    <p:nvPicPr>
                      <p:cNvPr id="0" name="Picture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6572116"/>
            <a:ext cx="9537566" cy="83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360000" y="294041"/>
            <a:ext cx="9364663" cy="588082"/>
          </a:xfrm>
        </p:spPr>
        <p:txBody>
          <a:bodyPr/>
          <a:lstStyle>
            <a:lvl1pPr marL="0" indent="0">
              <a:defRPr sz="2400"/>
            </a:lvl1pPr>
          </a:lstStyle>
          <a:p>
            <a:r>
              <a:rPr lang="en-US" dirty="0" err="1" smtClean="0"/>
              <a:t>TeleGrotesk</a:t>
            </a:r>
            <a:r>
              <a:rPr lang="en-US" dirty="0" smtClean="0"/>
              <a:t> Headline Ultra (24) 28 32 pt</a:t>
            </a:r>
            <a:endParaRPr lang="en-US" dirty="0"/>
          </a:p>
        </p:txBody>
      </p:sp>
      <p:sp>
        <p:nvSpPr>
          <p:cNvPr id="3" name="Inhaltsplatzhalter 2"/>
          <p:cNvSpPr>
            <a:spLocks noGrp="1"/>
          </p:cNvSpPr>
          <p:nvPr>
            <p:ph sz="half" idx="1" hasCustomPrompt="1"/>
          </p:nvPr>
        </p:nvSpPr>
        <p:spPr>
          <a:xfrm>
            <a:off x="360000" y="1620000"/>
            <a:ext cx="4608000" cy="5306263"/>
          </a:xfrm>
        </p:spPr>
        <p:txBody>
          <a:bodyPr/>
          <a:lstStyle>
            <a:lvl1pPr>
              <a:defRPr sz="1400"/>
            </a:lvl1pPr>
            <a:lvl2pPr>
              <a:defRPr sz="1400"/>
            </a:lvl2pPr>
            <a:lvl3pPr marL="180975" indent="-180000">
              <a:buClr>
                <a:schemeClr val="tx1"/>
              </a:buClr>
              <a:defRPr sz="1400" baseline="0"/>
            </a:lvl3pPr>
            <a:lvl4pPr marL="360000" indent="-180000">
              <a:buClr>
                <a:schemeClr val="tx1"/>
              </a:buClr>
              <a:defRPr sz="1400" baseline="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noProof="0" smtClean="0"/>
              <a:t>Click to edit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Quotation/lead-in</a:t>
            </a:r>
          </a:p>
        </p:txBody>
      </p:sp>
      <p:sp>
        <p:nvSpPr>
          <p:cNvPr id="8" name="Inhaltsplatzhalter 3"/>
          <p:cNvSpPr>
            <a:spLocks noGrp="1"/>
          </p:cNvSpPr>
          <p:nvPr>
            <p:ph sz="half" idx="13" hasCustomPrompt="1"/>
          </p:nvPr>
        </p:nvSpPr>
        <p:spPr>
          <a:xfrm>
            <a:off x="5112000" y="1620000"/>
            <a:ext cx="4608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326773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ndout (3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934087304"/>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10514" name="think-cell Folie" r:id="rId4" imgW="360" imgH="360" progId="TCLayout.ActiveDocument.1">
                  <p:embed/>
                </p:oleObj>
              </mc:Choice>
              <mc:Fallback>
                <p:oleObj name="think-cell Folie" r:id="rId4" imgW="360" imgH="360" progId="TCLayout.ActiveDocument.1">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6572116"/>
            <a:ext cx="9537566" cy="83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360000" y="294041"/>
            <a:ext cx="9360000" cy="588082"/>
          </a:xfrm>
        </p:spPr>
        <p:txBody>
          <a:bodyPr/>
          <a:lstStyle>
            <a:lvl1pPr marL="0" indent="0">
              <a:defRPr sz="2400"/>
            </a:lvl1pPr>
          </a:lstStyle>
          <a:p>
            <a:r>
              <a:rPr lang="en-US" dirty="0" err="1" smtClean="0"/>
              <a:t>TeleGrotesk</a:t>
            </a:r>
            <a:r>
              <a:rPr lang="en-US" dirty="0" smtClean="0"/>
              <a:t> Headline Ultra (24) 28 32 pt</a:t>
            </a:r>
            <a:endParaRPr lang="en-US" dirty="0"/>
          </a:p>
        </p:txBody>
      </p:sp>
      <p:sp>
        <p:nvSpPr>
          <p:cNvPr id="3" name="Inhaltsplatzhalter 2"/>
          <p:cNvSpPr>
            <a:spLocks noGrp="1"/>
          </p:cNvSpPr>
          <p:nvPr>
            <p:ph sz="half" idx="1" hasCustomPrompt="1"/>
          </p:nvPr>
        </p:nvSpPr>
        <p:spPr>
          <a:xfrm>
            <a:off x="360000" y="1620000"/>
            <a:ext cx="3008021" cy="5306263"/>
          </a:xfrm>
        </p:spPr>
        <p:txBody>
          <a:bodyPr/>
          <a:lstStyle>
            <a:lvl1pPr>
              <a:defRPr sz="1400"/>
            </a:lvl1pPr>
            <a:lvl2pPr>
              <a:defRPr sz="1400" baseline="0"/>
            </a:lvl2pPr>
            <a:lvl3pPr marL="180975" indent="-180000">
              <a:buClr>
                <a:schemeClr val="tx1"/>
              </a:buClr>
              <a:defRPr sz="1400"/>
            </a:lvl3pPr>
            <a:lvl4pPr marL="360000" indent="-180000">
              <a:buClr>
                <a:schemeClr val="tx1"/>
              </a:buClr>
              <a:defRPr sz="140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Quotation/lead-in</a:t>
            </a:r>
            <a:endParaRPr lang="en-US" dirty="0" smtClean="0"/>
          </a:p>
        </p:txBody>
      </p:sp>
      <p:sp>
        <p:nvSpPr>
          <p:cNvPr id="4" name="Inhaltsplatzhalter 3"/>
          <p:cNvSpPr>
            <a:spLocks noGrp="1"/>
          </p:cNvSpPr>
          <p:nvPr>
            <p:ph sz="half" idx="2" hasCustomPrompt="1"/>
          </p:nvPr>
        </p:nvSpPr>
        <p:spPr>
          <a:xfrm>
            <a:off x="3537939" y="1620000"/>
            <a:ext cx="3008021"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baseline="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8" name="Inhaltsplatzhalter 3"/>
          <p:cNvSpPr>
            <a:spLocks noGrp="1"/>
          </p:cNvSpPr>
          <p:nvPr>
            <p:ph sz="half" idx="13" hasCustomPrompt="1"/>
          </p:nvPr>
        </p:nvSpPr>
        <p:spPr>
          <a:xfrm>
            <a:off x="6713929" y="1620000"/>
            <a:ext cx="3008021"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baseline="0" dirty="0" smtClean="0"/>
            </a:lvl2pPr>
            <a:lvl3pPr marL="180975" indent="-180000">
              <a:defRPr lang="de-DE" sz="1400" baseline="0" dirty="0" smtClean="0"/>
            </a:lvl3pPr>
            <a:lvl4pPr marL="360000" indent="-180000">
              <a:defRPr lang="de-DE" sz="1400" baseline="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7996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Handout (4 columns)">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565977603"/>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11538" name="think-cell Folie" r:id="rId4" imgW="360" imgH="360" progId="TCLayout.ActiveDocument.1">
                  <p:embed/>
                </p:oleObj>
              </mc:Choice>
              <mc:Fallback>
                <p:oleObj name="think-cell Folie" r:id="rId4" imgW="360" imgH="360" progId="TCLayout.ActiveDocument.1">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hteck 21"/>
          <p:cNvSpPr/>
          <p:nvPr userDrawn="1"/>
        </p:nvSpPr>
        <p:spPr bwMode="gray">
          <a:xfrm>
            <a:off x="1" y="6572116"/>
            <a:ext cx="9537566" cy="839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4" tIns="45717" rIns="91434" bIns="45717" anchor="ctr"/>
          <a:lstStyle/>
          <a:p>
            <a:pPr algn="ctr" defTabSz="457171">
              <a:lnSpc>
                <a:spcPct val="90000"/>
              </a:lnSpc>
              <a:spcBef>
                <a:spcPct val="50000"/>
              </a:spcBef>
              <a:buClr>
                <a:srgbClr val="E20074"/>
              </a:buClr>
              <a:buSzPct val="75000"/>
              <a:buFont typeface="Wingdings" pitchFamily="2" charset="2"/>
              <a:buNone/>
              <a:defRPr/>
            </a:pPr>
            <a:endParaRPr lang="en-US" dirty="0">
              <a:solidFill>
                <a:srgbClr val="000000"/>
              </a:solidFill>
            </a:endParaRPr>
          </a:p>
        </p:txBody>
      </p:sp>
      <p:sp>
        <p:nvSpPr>
          <p:cNvPr id="2" name="Titel 1"/>
          <p:cNvSpPr>
            <a:spLocks noGrp="1"/>
          </p:cNvSpPr>
          <p:nvPr>
            <p:ph type="title" hasCustomPrompt="1"/>
          </p:nvPr>
        </p:nvSpPr>
        <p:spPr>
          <a:xfrm>
            <a:off x="360000" y="294041"/>
            <a:ext cx="9360000" cy="588082"/>
          </a:xfrm>
        </p:spPr>
        <p:txBody>
          <a:bodyPr/>
          <a:lstStyle>
            <a:lvl1pPr marL="0" indent="0">
              <a:defRPr sz="2400"/>
            </a:lvl1pPr>
          </a:lstStyle>
          <a:p>
            <a:r>
              <a:rPr lang="en-US" dirty="0" err="1" smtClean="0"/>
              <a:t>TeleGrotesk</a:t>
            </a:r>
            <a:r>
              <a:rPr lang="en-US" dirty="0" smtClean="0"/>
              <a:t> Headline Ultra (24) 28 32 pt</a:t>
            </a:r>
            <a:endParaRPr lang="en-US" dirty="0"/>
          </a:p>
        </p:txBody>
      </p:sp>
      <p:sp>
        <p:nvSpPr>
          <p:cNvPr id="3" name="Inhaltsplatzhalter 2"/>
          <p:cNvSpPr>
            <a:spLocks noGrp="1"/>
          </p:cNvSpPr>
          <p:nvPr>
            <p:ph sz="half" idx="1" hasCustomPrompt="1"/>
          </p:nvPr>
        </p:nvSpPr>
        <p:spPr>
          <a:xfrm>
            <a:off x="360000" y="1620000"/>
            <a:ext cx="2232000" cy="5306263"/>
          </a:xfrm>
        </p:spPr>
        <p:txBody>
          <a:bodyPr/>
          <a:lstStyle>
            <a:lvl1pPr>
              <a:defRPr sz="1400"/>
            </a:lvl1pPr>
            <a:lvl2pPr>
              <a:defRPr sz="1400"/>
            </a:lvl2pPr>
            <a:lvl3pPr marL="180975" indent="-180000">
              <a:buClr>
                <a:schemeClr val="tx1"/>
              </a:buClr>
              <a:defRPr sz="1400" baseline="0"/>
            </a:lvl3pPr>
            <a:lvl4pPr marL="360000" indent="-180000">
              <a:buClr>
                <a:schemeClr val="tx1"/>
              </a:buClr>
              <a:defRPr sz="1400" baseline="0"/>
            </a:lvl4pPr>
            <a:lvl5pPr marL="0" indent="0">
              <a:spcBef>
                <a:spcPts val="800"/>
              </a:spcBef>
              <a:spcAft>
                <a:spcPts val="800"/>
              </a:spcAft>
              <a:buClr>
                <a:schemeClr val="tx1"/>
              </a:buClr>
              <a:buNone/>
              <a:defRPr sz="1400">
                <a:solidFill>
                  <a:schemeClr val="tx2"/>
                </a:solidFill>
                <a:latin typeface="Tele-GroteskFet"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Quotation/lead-in</a:t>
            </a:r>
          </a:p>
        </p:txBody>
      </p:sp>
      <p:sp>
        <p:nvSpPr>
          <p:cNvPr id="4" name="Inhaltsplatzhalter 3"/>
          <p:cNvSpPr>
            <a:spLocks noGrp="1"/>
          </p:cNvSpPr>
          <p:nvPr>
            <p:ph sz="half" idx="2" hasCustomPrompt="1"/>
          </p:nvPr>
        </p:nvSpPr>
        <p:spPr>
          <a:xfrm>
            <a:off x="2736000" y="1620000"/>
            <a:ext cx="2232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baseline="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dirty="0" smtClean="0"/>
              <a:t>Click to edit text</a:t>
            </a:r>
          </a:p>
          <a:p>
            <a:pPr lvl="1"/>
            <a:r>
              <a:rPr lang="en-US" dirty="0" smtClean="0"/>
              <a:t>Second level</a:t>
            </a:r>
          </a:p>
          <a:p>
            <a:pPr lvl="2">
              <a:buClr>
                <a:schemeClr val="tx1"/>
              </a:buClr>
            </a:pPr>
            <a:r>
              <a:rPr lang="en-US" dirty="0" smtClean="0"/>
              <a:t>Third level</a:t>
            </a:r>
          </a:p>
          <a:p>
            <a:pPr lvl="3">
              <a:buClr>
                <a:schemeClr val="tx1"/>
              </a:buClr>
            </a:pPr>
            <a:r>
              <a:rPr lang="en-US" dirty="0" smtClean="0"/>
              <a:t>Fourth level</a:t>
            </a:r>
          </a:p>
          <a:p>
            <a:pPr marL="0" lvl="4" indent="0">
              <a:spcBef>
                <a:spcPts val="800"/>
              </a:spcBef>
              <a:spcAft>
                <a:spcPts val="800"/>
              </a:spcAft>
              <a:buClr>
                <a:schemeClr val="tx1"/>
              </a:buClr>
              <a:buNone/>
            </a:pPr>
            <a:r>
              <a:rPr lang="en-US" dirty="0" smtClean="0"/>
              <a:t>Quotation/lead-in</a:t>
            </a:r>
            <a:endParaRPr lang="en-US" dirty="0"/>
          </a:p>
        </p:txBody>
      </p:sp>
      <p:sp>
        <p:nvSpPr>
          <p:cNvPr id="8" name="Inhaltsplatzhalter 3"/>
          <p:cNvSpPr>
            <a:spLocks noGrp="1"/>
          </p:cNvSpPr>
          <p:nvPr>
            <p:ph sz="half" idx="13" hasCustomPrompt="1"/>
          </p:nvPr>
        </p:nvSpPr>
        <p:spPr>
          <a:xfrm>
            <a:off x="5112000" y="1620000"/>
            <a:ext cx="2232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dirty="0" smtClean="0"/>
              <a:t>Click to edit text</a:t>
            </a:r>
          </a:p>
          <a:p>
            <a:pPr lvl="1"/>
            <a:r>
              <a:rPr lang="en-US" dirty="0" smtClean="0"/>
              <a:t>Second level</a:t>
            </a:r>
          </a:p>
          <a:p>
            <a:pPr lvl="2">
              <a:buClr>
                <a:schemeClr val="tx1"/>
              </a:buClr>
            </a:pPr>
            <a:r>
              <a:rPr lang="en-US" dirty="0" smtClean="0"/>
              <a:t>Third level</a:t>
            </a:r>
          </a:p>
          <a:p>
            <a:pPr lvl="3">
              <a:buClr>
                <a:schemeClr val="tx1"/>
              </a:buClr>
            </a:pPr>
            <a:r>
              <a:rPr lang="en-US" dirty="0" smtClean="0"/>
              <a:t>Fourth level</a:t>
            </a:r>
          </a:p>
          <a:p>
            <a:pPr marL="0" lvl="4" indent="0">
              <a:spcBef>
                <a:spcPts val="800"/>
              </a:spcBef>
              <a:spcAft>
                <a:spcPts val="800"/>
              </a:spcAft>
              <a:buClr>
                <a:schemeClr val="tx1"/>
              </a:buClr>
              <a:buNone/>
            </a:pPr>
            <a:r>
              <a:rPr lang="en-US" dirty="0" smtClean="0"/>
              <a:t>Quotation/lead-in</a:t>
            </a:r>
            <a:endParaRPr lang="en-US" dirty="0"/>
          </a:p>
        </p:txBody>
      </p:sp>
      <p:sp>
        <p:nvSpPr>
          <p:cNvPr id="10" name="Inhaltsplatzhalter 3"/>
          <p:cNvSpPr>
            <a:spLocks noGrp="1"/>
          </p:cNvSpPr>
          <p:nvPr>
            <p:ph sz="half" idx="14" hasCustomPrompt="1"/>
          </p:nvPr>
        </p:nvSpPr>
        <p:spPr>
          <a:xfrm>
            <a:off x="7488000" y="1620000"/>
            <a:ext cx="2232000" cy="5306263"/>
          </a:xfrm>
          <a:noFill/>
          <a:ln w="9525">
            <a:noFill/>
            <a:miter lim="800000"/>
            <a:headEnd/>
            <a:tailEnd/>
          </a:ln>
        </p:spPr>
        <p:txBody>
          <a:bodyPr vert="horz" wrap="square" lIns="0" tIns="0" rIns="0" bIns="0" numCol="1" anchor="t" anchorCtr="0" compatLnSpc="1">
            <a:prstTxWarp prst="textNoShape">
              <a:avLst/>
            </a:prstTxWarp>
          </a:bodyPr>
          <a:lstStyle>
            <a:lvl1pPr>
              <a:defRPr lang="de-DE" sz="1400" dirty="0" smtClean="0"/>
            </a:lvl1pPr>
            <a:lvl2pPr>
              <a:defRPr lang="de-DE" sz="1400" dirty="0" smtClean="0"/>
            </a:lvl2pPr>
            <a:lvl3pPr marL="180975" indent="-180000">
              <a:defRPr lang="de-DE" sz="1400" dirty="0" smtClean="0"/>
            </a:lvl3pPr>
            <a:lvl4pPr marL="360000" indent="-180000">
              <a:defRPr lang="de-DE" sz="1400" dirty="0" smtClean="0"/>
            </a:lvl4pPr>
            <a:lvl5pPr>
              <a:defRPr lang="de-DE" sz="1400" dirty="0">
                <a:solidFill>
                  <a:schemeClr val="tx2"/>
                </a:solidFill>
                <a:latin typeface="Tele-GroteskFet" pitchFamily="2" charset="0"/>
              </a:defRPr>
            </a:lvl5pPr>
          </a:lstStyle>
          <a:p>
            <a:pPr lvl="0"/>
            <a:r>
              <a:rPr lang="en-US" smtClean="0"/>
              <a:t>Click to edit text</a:t>
            </a:r>
          </a:p>
          <a:p>
            <a:pPr lvl="1"/>
            <a:r>
              <a:rPr lang="en-US" smtClean="0"/>
              <a:t>Second level</a:t>
            </a:r>
          </a:p>
          <a:p>
            <a:pPr lvl="2">
              <a:buClr>
                <a:schemeClr val="tx1"/>
              </a:buClr>
            </a:pPr>
            <a:r>
              <a:rPr lang="en-US" smtClean="0"/>
              <a:t>Third level</a:t>
            </a:r>
          </a:p>
          <a:p>
            <a:pPr lvl="3">
              <a:buClr>
                <a:schemeClr val="tx1"/>
              </a:buClr>
            </a:pPr>
            <a:r>
              <a:rPr lang="en-US" smtClean="0"/>
              <a:t>Fourth level</a:t>
            </a:r>
          </a:p>
          <a:p>
            <a:pPr marL="0" lvl="4" indent="0">
              <a:spcBef>
                <a:spcPts val="800"/>
              </a:spcBef>
              <a:spcAft>
                <a:spcPts val="800"/>
              </a:spcAft>
              <a:buClr>
                <a:schemeClr val="tx1"/>
              </a:buClr>
              <a:buNone/>
            </a:pPr>
            <a:r>
              <a:rPr lang="en-US" smtClean="0"/>
              <a:t>Quotation/lead-in</a:t>
            </a:r>
            <a:endParaRPr lang="en-US" dirty="0"/>
          </a:p>
        </p:txBody>
      </p:sp>
      <p:sp>
        <p:nvSpPr>
          <p:cNvPr id="12" name="Foliennummernplatzhalter 11"/>
          <p:cNvSpPr>
            <a:spLocks noGrp="1"/>
          </p:cNvSpPr>
          <p:nvPr>
            <p:ph type="sldNum" sz="quarter" idx="16"/>
          </p:nvPr>
        </p:nvSpPr>
        <p:spPr/>
        <p:txBody>
          <a:bodyPr/>
          <a:lstStyle>
            <a:lvl1pPr>
              <a:defRPr>
                <a:solidFill>
                  <a:schemeClr val="tx1"/>
                </a:solidFill>
                <a:cs typeface="Arial Unicode MS" pitchFamily="34" charset="-128"/>
              </a:defRPr>
            </a:lvl1pPr>
          </a:lstStyle>
          <a:p>
            <a:pPr fontAlgn="base">
              <a:spcAft>
                <a:spcPct val="0"/>
              </a:spcAft>
            </a:pPr>
            <a:fld id="{31ED8236-F742-4994-B025-3D78EEC04644}" type="slidenum">
              <a:rPr lang="en-US" smtClean="0"/>
              <a:pPr fontAlgn="base">
                <a:spcAft>
                  <a:spcPct val="0"/>
                </a:spcAft>
              </a:pPr>
              <a:t>‹#›</a:t>
            </a:fld>
            <a:endParaRPr lang="en-US" dirty="0"/>
          </a:p>
        </p:txBody>
      </p:sp>
    </p:spTree>
    <p:extLst>
      <p:ext uri="{BB962C8B-B14F-4D97-AF65-F5344CB8AC3E}">
        <p14:creationId xmlns:p14="http://schemas.microsoft.com/office/powerpoint/2010/main" val="36978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shaded boxes">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2"/>
            </p:custDataLst>
            <p:extLst>
              <p:ext uri="{D42A27DB-BD31-4B8C-83A1-F6EECF244321}">
                <p14:modId xmlns:p14="http://schemas.microsoft.com/office/powerpoint/2010/main" val="2305266245"/>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306496" name="think-cell Folie" r:id="rId4" imgW="360" imgH="360" progId="TCLayout.ActiveDocument.1">
                  <p:embed/>
                </p:oleObj>
              </mc:Choice>
              <mc:Fallback>
                <p:oleObj name="think-cell Folie" r:id="rId4" imgW="360" imgH="360" progId="TCLayout.ActiveDocument.1">
                  <p:embed/>
                  <p:pic>
                    <p:nvPicPr>
                      <p:cNvPr id="0" name="Picture 1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itel 3"/>
          <p:cNvSpPr>
            <a:spLocks/>
          </p:cNvSpPr>
          <p:nvPr userDrawn="1"/>
        </p:nvSpPr>
        <p:spPr bwMode="invGray">
          <a:xfrm>
            <a:off x="360000" y="3560510"/>
            <a:ext cx="9359901" cy="2595490"/>
          </a:xfrm>
          <a:prstGeom prst="rect">
            <a:avLst/>
          </a:prstGeom>
          <a:solidFill>
            <a:srgbClr val="E20074">
              <a:alpha val="70000"/>
            </a:srgbClr>
          </a:solidFill>
          <a:ln w="9525">
            <a:noFill/>
            <a:miter lim="800000"/>
            <a:headEnd/>
            <a:tailEnd/>
          </a:ln>
        </p:spPr>
        <p:txBody>
          <a:bodyPr lIns="144000" tIns="72000" rIns="144000" bIns="72000"/>
          <a:lstStyle/>
          <a:p>
            <a:pPr defTabSz="576263" fontAlgn="base">
              <a:lnSpc>
                <a:spcPts val="4000"/>
              </a:lnSpc>
              <a:spcBef>
                <a:spcPct val="0"/>
              </a:spcBef>
              <a:spcAft>
                <a:spcPct val="0"/>
              </a:spcAft>
            </a:pPr>
            <a:endParaRPr lang="en-US" sz="4000" dirty="0">
              <a:solidFill>
                <a:srgbClr val="E20074"/>
              </a:solidFill>
              <a:latin typeface="TeleGrotesk Headline Ultra" pitchFamily="2" charset="0"/>
              <a:cs typeface="Arial Unicode MS" panose="020B0604020202020204" pitchFamily="34" charset="-128"/>
            </a:endParaRPr>
          </a:p>
        </p:txBody>
      </p:sp>
      <p:sp>
        <p:nvSpPr>
          <p:cNvPr id="13" name="Titel 3"/>
          <p:cNvSpPr>
            <a:spLocks/>
          </p:cNvSpPr>
          <p:nvPr userDrawn="1"/>
        </p:nvSpPr>
        <p:spPr bwMode="invGray">
          <a:xfrm>
            <a:off x="360000" y="2269846"/>
            <a:ext cx="9034573" cy="3886154"/>
          </a:xfrm>
          <a:prstGeom prst="rect">
            <a:avLst/>
          </a:prstGeom>
          <a:solidFill>
            <a:srgbClr val="E20074">
              <a:alpha val="70000"/>
            </a:srgbClr>
          </a:solidFill>
          <a:ln w="9525">
            <a:noFill/>
            <a:miter lim="800000"/>
            <a:headEnd/>
            <a:tailEnd/>
          </a:ln>
        </p:spPr>
        <p:txBody>
          <a:bodyPr lIns="144000" tIns="72000" rIns="144000" bIns="72000"/>
          <a:lstStyle/>
          <a:p>
            <a:pPr defTabSz="576263" fontAlgn="base">
              <a:lnSpc>
                <a:spcPts val="4000"/>
              </a:lnSpc>
              <a:spcBef>
                <a:spcPct val="0"/>
              </a:spcBef>
              <a:spcAft>
                <a:spcPct val="0"/>
              </a:spcAft>
            </a:pPr>
            <a:endParaRPr lang="en-US" sz="4000" noProof="0" dirty="0">
              <a:solidFill>
                <a:srgbClr val="E20074"/>
              </a:solidFill>
              <a:latin typeface="TeleGrotesk Headline Ultra" pitchFamily="2" charset="0"/>
              <a:cs typeface="Arial Unicode MS" panose="020B0604020202020204" pitchFamily="34" charset="-128"/>
            </a:endParaRPr>
          </a:p>
        </p:txBody>
      </p:sp>
      <p:pic>
        <p:nvPicPr>
          <p:cNvPr id="45078" name="Picture 22" hidden="1"/>
          <p:cNvPicPr>
            <a:picLocks noChangeAspect="1" noChangeArrowheads="1"/>
          </p:cNvPicPr>
          <p:nvPr userDrawn="1"/>
        </p:nvPicPr>
        <p:blipFill>
          <a:blip r:embed="rId6"/>
          <a:srcRect/>
          <a:stretch>
            <a:fillRect/>
          </a:stretch>
        </p:blipFill>
        <p:spPr bwMode="black">
          <a:xfrm>
            <a:off x="1390" y="1853"/>
            <a:ext cx="2778" cy="1852"/>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ltGray">
          <a:xfrm>
            <a:off x="360000" y="2631232"/>
            <a:ext cx="8697256" cy="3524768"/>
          </a:xfrm>
          <a:solidFill>
            <a:schemeClr val="tx2"/>
          </a:solidFill>
        </p:spPr>
        <p:txBody>
          <a:bodyPr lIns="144000">
            <a:noAutofit/>
          </a:bodyPr>
          <a:lstStyle>
            <a:lvl1pPr>
              <a:defRPr sz="4800" smtClean="0">
                <a:solidFill>
                  <a:schemeClr val="bg1"/>
                </a:solidFill>
                <a:latin typeface="+mj-lt"/>
              </a:defRPr>
            </a:lvl1pPr>
          </a:lstStyle>
          <a:p>
            <a:r>
              <a:rPr lang="en-US" dirty="0" err="1" smtClean="0"/>
              <a:t>Telegrotesk</a:t>
            </a:r>
            <a:r>
              <a:rPr lang="en-US" dirty="0" smtClean="0"/>
              <a:t> Headline (Ultra)</a:t>
            </a:r>
            <a:br>
              <a:rPr lang="en-US" dirty="0" smtClean="0"/>
            </a:br>
            <a:r>
              <a:rPr kumimoji="0" lang="en-US" sz="4800" b="0" i="0" u="none" strike="noStrike" kern="1200" cap="none" spc="0" normalizeH="0" baseline="0" noProof="0" dirty="0" smtClean="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4800" b="0" i="0" u="none" strike="noStrike" kern="1200" cap="none" spc="0" normalizeH="0" baseline="0" noProof="0" dirty="0" smtClean="0">
                <a:ln>
                  <a:noFill/>
                </a:ln>
                <a:solidFill>
                  <a:schemeClr val="bg1"/>
                </a:solidFill>
                <a:effectLst/>
                <a:uLnTx/>
                <a:uFillTx/>
                <a:latin typeface="TeleGrotesk Headline" pitchFamily="2" charset="0"/>
                <a:ea typeface="+mj-ea"/>
                <a:cs typeface="TeleGrotesk Headline Ultra" pitchFamily="2" charset="0"/>
              </a:rPr>
            </a:br>
            <a:r>
              <a:rPr kumimoji="0" lang="en-US" sz="4800" b="0" i="0" u="none" strike="noStrike" kern="1200" cap="none" spc="0" normalizeH="0" baseline="0" noProof="0" dirty="0" smtClean="0">
                <a:ln>
                  <a:noFill/>
                </a:ln>
                <a:solidFill>
                  <a:schemeClr val="bg1"/>
                </a:solidFill>
                <a:effectLst/>
                <a:uLnTx/>
                <a:uFillTx/>
                <a:latin typeface="TeleGrotesk Headline" pitchFamily="2" charset="0"/>
                <a:ea typeface="+mj-ea"/>
                <a:cs typeface="TeleGrotesk Headline Ultra" pitchFamily="2" charset="0"/>
              </a:rPr>
              <a:t>40 (48) 60 pt </a:t>
            </a:r>
            <a:endParaRPr lang="en-US" dirty="0" smtClean="0"/>
          </a:p>
        </p:txBody>
      </p:sp>
      <p:sp>
        <p:nvSpPr>
          <p:cNvPr id="45059" name="Textplatzhalter 2"/>
          <p:cNvSpPr>
            <a:spLocks noGrp="1"/>
          </p:cNvSpPr>
          <p:nvPr>
            <p:ph type="subTitle" idx="1" hasCustomPrompt="1"/>
          </p:nvPr>
        </p:nvSpPr>
        <p:spPr bwMode="white">
          <a:xfrm>
            <a:off x="360000" y="5346000"/>
            <a:ext cx="8423751" cy="384080"/>
          </a:xfrm>
        </p:spPr>
        <p:txBody>
          <a:bodyPr wrap="square" lIns="144000">
            <a:spAutoFit/>
          </a:bodyPr>
          <a:lstStyle>
            <a:lvl1pPr>
              <a:spcBef>
                <a:spcPts val="0"/>
              </a:spcBef>
              <a:defRPr sz="2400" smtClean="0">
                <a:solidFill>
                  <a:schemeClr val="bg1"/>
                </a:solidFill>
                <a:latin typeface="Tele-GroteskNor" pitchFamily="2" charset="0"/>
              </a:defRPr>
            </a:lvl1pPr>
          </a:lstStyle>
          <a:p>
            <a:r>
              <a:rPr lang="en-US" smtClean="0"/>
              <a:t>Sub-heading: TeleGrotesk Normal, 24 pt</a:t>
            </a:r>
            <a:endParaRPr lang="en-US" dirty="0" smtClean="0"/>
          </a:p>
        </p:txBody>
      </p:sp>
      <p:pic>
        <p:nvPicPr>
          <p:cNvPr id="32" name="Grafik 31" descr="T_Logo_3c_Slogan_p_INT.emf"/>
          <p:cNvPicPr>
            <a:picLocks noChangeAspect="1"/>
          </p:cNvPicPr>
          <p:nvPr userDrawn="1"/>
        </p:nvPicPr>
        <p:blipFill>
          <a:blip r:embed="rId7"/>
          <a:srcRect r="64605"/>
          <a:stretch>
            <a:fillRect/>
          </a:stretch>
        </p:blipFill>
        <p:spPr>
          <a:xfrm>
            <a:off x="360000" y="6678000"/>
            <a:ext cx="1237572" cy="522000"/>
          </a:xfrm>
          <a:prstGeom prst="rect">
            <a:avLst/>
          </a:prstGeom>
        </p:spPr>
      </p:pic>
      <p:pic>
        <p:nvPicPr>
          <p:cNvPr id="33" name="Grafik 32" descr="T_Logo_3c_Slogan_p_INT.emf"/>
          <p:cNvPicPr>
            <a:picLocks noChangeAspect="1"/>
          </p:cNvPicPr>
          <p:nvPr userDrawn="1"/>
        </p:nvPicPr>
        <p:blipFill>
          <a:blip r:embed="rId7"/>
          <a:srcRect l="42246"/>
          <a:stretch>
            <a:fillRect/>
          </a:stretch>
        </p:blipFill>
        <p:spPr>
          <a:xfrm>
            <a:off x="7704083" y="6678000"/>
            <a:ext cx="2019358" cy="522000"/>
          </a:xfrm>
          <a:prstGeom prst="rect">
            <a:avLst/>
          </a:prstGeom>
        </p:spPr>
      </p:pic>
    </p:spTree>
    <p:extLst>
      <p:ext uri="{BB962C8B-B14F-4D97-AF65-F5344CB8AC3E}">
        <p14:creationId xmlns:p14="http://schemas.microsoft.com/office/powerpoint/2010/main" val="111893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full-page imag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7">
            <a:extLst>
              <a:ext uri="{28A0092B-C50C-407E-A947-70E740481C1C}">
                <a14:useLocalDpi xmlns:a14="http://schemas.microsoft.com/office/drawing/2010/main" val="0"/>
              </a:ext>
            </a:extLst>
          </a:blip>
          <a:srcRect t="3426" r="4609"/>
          <a:stretch/>
        </p:blipFill>
        <p:spPr>
          <a:xfrm>
            <a:off x="4168" y="0"/>
            <a:ext cx="10080476" cy="7647573"/>
          </a:xfrm>
          <a:prstGeom prst="rect">
            <a:avLst/>
          </a:prstGeom>
        </p:spPr>
      </p:pic>
      <p:graphicFrame>
        <p:nvGraphicFramePr>
          <p:cNvPr id="11" name="Objekt 10" hidden="1"/>
          <p:cNvGraphicFramePr>
            <a:graphicFrameLocks noChangeAspect="1"/>
          </p:cNvGraphicFramePr>
          <p:nvPr>
            <p:custDataLst>
              <p:tags r:id="rId2"/>
            </p:custDataLst>
            <p:extLst>
              <p:ext uri="{D42A27DB-BD31-4B8C-83A1-F6EECF244321}">
                <p14:modId xmlns:p14="http://schemas.microsoft.com/office/powerpoint/2010/main" val="2448006018"/>
              </p:ext>
            </p:extLst>
          </p:nvPr>
        </p:nvGraphicFramePr>
        <p:xfrm>
          <a:off x="1387" y="1855"/>
          <a:ext cx="1388" cy="1852"/>
        </p:xfrm>
        <a:graphic>
          <a:graphicData uri="http://schemas.openxmlformats.org/presentationml/2006/ole">
            <mc:AlternateContent xmlns:mc="http://schemas.openxmlformats.org/markup-compatibility/2006">
              <mc:Choice xmlns:v="urn:schemas-microsoft-com:vml" Requires="v">
                <p:oleObj spid="_x0000_s604396" name="think-cell Folie" r:id="rId8" imgW="360" imgH="360" progId="TCLayout.ActiveDocument.1">
                  <p:embed/>
                </p:oleObj>
              </mc:Choice>
              <mc:Fallback>
                <p:oleObj name="think-cell Folie" r:id="rId8" imgW="360" imgH="360" progId="TCLayout.ActiveDocument.1">
                  <p:embed/>
                  <p:pic>
                    <p:nvPicPr>
                      <p:cNvPr id="0" name="Picture 7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7"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9"/>
          <p:cNvGrpSpPr>
            <a:grpSpLocks/>
          </p:cNvGrpSpPr>
          <p:nvPr/>
        </p:nvGrpSpPr>
        <p:grpSpPr bwMode="gray">
          <a:xfrm>
            <a:off x="361483" y="3441654"/>
            <a:ext cx="9365545" cy="3762108"/>
            <a:chOff x="251" y="1858"/>
            <a:chExt cx="5282" cy="2031"/>
          </a:xfrm>
        </p:grpSpPr>
        <p:sp>
          <p:nvSpPr>
            <p:cNvPr id="15" name="Titel 3"/>
            <p:cNvSpPr>
              <a:spLocks/>
            </p:cNvSpPr>
            <p:nvPr>
              <p:custDataLst>
                <p:tags r:id="rId3"/>
              </p:custDataLst>
            </p:nvPr>
          </p:nvSpPr>
          <p:spPr bwMode="gray">
            <a:xfrm>
              <a:off x="251" y="2527"/>
              <a:ext cx="5282" cy="1362"/>
            </a:xfrm>
            <a:prstGeom prst="rect">
              <a:avLst/>
            </a:prstGeom>
            <a:solidFill>
              <a:srgbClr val="E20074">
                <a:alpha val="70000"/>
              </a:srgbClr>
            </a:solidFill>
            <a:ln w="9525">
              <a:noFill/>
              <a:miter lim="800000"/>
              <a:headEnd/>
              <a:tailEnd/>
            </a:ln>
          </p:spPr>
          <p:txBody>
            <a:bodyPr lIns="144000" tIns="72000" rIns="144000" bIns="72000"/>
            <a:lstStyle/>
            <a:p>
              <a:pPr defTabSz="576226" fontAlgn="base">
                <a:lnSpc>
                  <a:spcPts val="3999"/>
                </a:lnSpc>
                <a:spcBef>
                  <a:spcPct val="0"/>
                </a:spcBef>
                <a:spcAft>
                  <a:spcPct val="0"/>
                </a:spcAft>
              </a:pPr>
              <a:endParaRPr lang="en-US" sz="4000" dirty="0">
                <a:solidFill>
                  <a:srgbClr val="E20074"/>
                </a:solidFill>
                <a:latin typeface="TeleGrotesk Headline Ultra" pitchFamily="2" charset="0"/>
                <a:cs typeface="Arial Unicode MS" pitchFamily="34" charset="-128"/>
              </a:endParaRPr>
            </a:p>
          </p:txBody>
        </p:sp>
        <p:sp>
          <p:nvSpPr>
            <p:cNvPr id="16" name="Titel 3"/>
            <p:cNvSpPr>
              <a:spLocks/>
            </p:cNvSpPr>
            <p:nvPr>
              <p:custDataLst>
                <p:tags r:id="rId4"/>
              </p:custDataLst>
            </p:nvPr>
          </p:nvSpPr>
          <p:spPr bwMode="gray">
            <a:xfrm>
              <a:off x="251" y="1858"/>
              <a:ext cx="4817" cy="2031"/>
            </a:xfrm>
            <a:prstGeom prst="rect">
              <a:avLst/>
            </a:prstGeom>
            <a:solidFill>
              <a:srgbClr val="E20074">
                <a:alpha val="70000"/>
              </a:srgbClr>
            </a:solidFill>
            <a:ln w="9525">
              <a:noFill/>
              <a:miter lim="800000"/>
              <a:headEnd/>
              <a:tailEnd/>
            </a:ln>
          </p:spPr>
          <p:txBody>
            <a:bodyPr lIns="144000" tIns="72000" rIns="144000" bIns="72000"/>
            <a:lstStyle/>
            <a:p>
              <a:pPr defTabSz="576226" fontAlgn="base">
                <a:lnSpc>
                  <a:spcPts val="3999"/>
                </a:lnSpc>
                <a:spcBef>
                  <a:spcPct val="0"/>
                </a:spcBef>
                <a:spcAft>
                  <a:spcPct val="0"/>
                </a:spcAft>
              </a:pPr>
              <a:endParaRPr lang="en-US" sz="4000" dirty="0">
                <a:solidFill>
                  <a:srgbClr val="E20074"/>
                </a:solidFill>
                <a:latin typeface="TeleGrotesk Headline Ultra" pitchFamily="2" charset="0"/>
                <a:cs typeface="Arial Unicode MS" pitchFamily="34" charset="-128"/>
              </a:endParaRPr>
            </a:p>
          </p:txBody>
        </p:sp>
        <p:sp>
          <p:nvSpPr>
            <p:cNvPr id="17" name="Rectangle 4"/>
            <p:cNvSpPr>
              <a:spLocks noChangeArrowheads="1"/>
            </p:cNvSpPr>
            <p:nvPr>
              <p:custDataLst>
                <p:tags r:id="rId5"/>
              </p:custDataLst>
            </p:nvPr>
          </p:nvSpPr>
          <p:spPr bwMode="gray">
            <a:xfrm>
              <a:off x="251" y="2017"/>
              <a:ext cx="4502" cy="1872"/>
            </a:xfrm>
            <a:prstGeom prst="rect">
              <a:avLst/>
            </a:prstGeom>
            <a:solidFill>
              <a:schemeClr val="tx2"/>
            </a:solidFill>
            <a:ln w="9525">
              <a:noFill/>
              <a:miter lim="800000"/>
              <a:headEnd/>
              <a:tailEnd/>
            </a:ln>
          </p:spPr>
          <p:txBody>
            <a:bodyPr lIns="144000" tIns="72000" rIns="144000" bIns="72000" anchor="ctr"/>
            <a:lstStyle/>
            <a:p>
              <a:pPr defTabSz="457171" fontAlgn="base">
                <a:lnSpc>
                  <a:spcPts val="1799"/>
                </a:lnSpc>
                <a:spcBef>
                  <a:spcPct val="50000"/>
                </a:spcBef>
                <a:spcAft>
                  <a:spcPct val="0"/>
                </a:spcAft>
                <a:buClr>
                  <a:srgbClr val="E20074"/>
                </a:buClr>
                <a:buSzPct val="75000"/>
                <a:buFont typeface="Wingdings" pitchFamily="2" charset="2"/>
                <a:buChar char="§"/>
              </a:pPr>
              <a:endParaRPr lang="en-US" sz="1800" dirty="0">
                <a:solidFill>
                  <a:srgbClr val="000000"/>
                </a:solidFill>
                <a:ea typeface="Arial Unicode MS" panose="020B0604020202020204" pitchFamily="34" charset="-128"/>
                <a:cs typeface="Arial Unicode MS" pitchFamily="34" charset="-128"/>
              </a:endParaRPr>
            </a:p>
          </p:txBody>
        </p:sp>
      </p:grpSp>
      <p:pic>
        <p:nvPicPr>
          <p:cNvPr id="45078" name="Picture 22" hidden="1"/>
          <p:cNvPicPr>
            <a:picLocks noChangeAspect="1" noChangeArrowheads="1"/>
          </p:cNvPicPr>
          <p:nvPr/>
        </p:nvPicPr>
        <p:blipFill>
          <a:blip r:embed="rId10"/>
          <a:srcRect/>
          <a:stretch>
            <a:fillRect/>
          </a:stretch>
        </p:blipFill>
        <p:spPr bwMode="black">
          <a:xfrm>
            <a:off x="1390" y="1855"/>
            <a:ext cx="2778" cy="1852"/>
          </a:xfrm>
          <a:prstGeom prst="rect">
            <a:avLst/>
          </a:prstGeom>
          <a:noFill/>
          <a:ln w="9525">
            <a:noFill/>
            <a:miter lim="800000"/>
            <a:headEnd/>
            <a:tailEnd/>
          </a:ln>
          <a:effectLst/>
        </p:spPr>
      </p:pic>
      <p:sp>
        <p:nvSpPr>
          <p:cNvPr id="45058" name="Titelplatzhalter 1"/>
          <p:cNvSpPr>
            <a:spLocks noGrp="1"/>
          </p:cNvSpPr>
          <p:nvPr>
            <p:ph type="ctrTitle" hasCustomPrompt="1"/>
          </p:nvPr>
        </p:nvSpPr>
        <p:spPr bwMode="gray">
          <a:xfrm>
            <a:off x="361950" y="3734323"/>
            <a:ext cx="7980841" cy="1661993"/>
          </a:xfrm>
          <a:noFill/>
        </p:spPr>
        <p:txBody>
          <a:bodyPr wrap="square" lIns="143990">
            <a:spAutoFit/>
          </a:bodyPr>
          <a:lstStyle>
            <a:lvl1pPr>
              <a:defRPr sz="4000" smtClean="0">
                <a:solidFill>
                  <a:schemeClr val="bg1"/>
                </a:solidFill>
                <a:latin typeface="TeleGrotesk Headline Ultra" pitchFamily="2" charset="0"/>
              </a:defRPr>
            </a:lvl1pPr>
          </a:lstStyle>
          <a:p>
            <a:r>
              <a:rPr lang="en-US" smtClean="0"/>
              <a:t>TeleGrotesk Headline (Ultra)</a:t>
            </a:r>
            <a:br>
              <a:rPr lang="en-US" smtClean="0"/>
            </a:br>
            <a:r>
              <a:rPr kumimoji="0" lang="en-US" sz="40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Maximum of 3 lines</a:t>
            </a:r>
            <a:br>
              <a:rPr kumimoji="0" lang="en-US" sz="40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br>
            <a:r>
              <a:rPr kumimoji="0" lang="en-US" sz="40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 (40) 48 pt</a:t>
            </a:r>
            <a:endParaRPr lang="en-US" dirty="0" smtClean="0"/>
          </a:p>
        </p:txBody>
      </p:sp>
      <p:sp>
        <p:nvSpPr>
          <p:cNvPr id="45059" name="Textplatzhalter 2"/>
          <p:cNvSpPr>
            <a:spLocks noGrp="1"/>
          </p:cNvSpPr>
          <p:nvPr>
            <p:ph type="subTitle" idx="1" hasCustomPrompt="1"/>
          </p:nvPr>
        </p:nvSpPr>
        <p:spPr bwMode="gray">
          <a:xfrm>
            <a:off x="361950" y="5708745"/>
            <a:ext cx="7980841" cy="384080"/>
          </a:xfrm>
        </p:spPr>
        <p:txBody>
          <a:bodyPr wrap="square" lIns="143990">
            <a:spAutoFit/>
          </a:bodyPr>
          <a:lstStyle>
            <a:lvl1pPr>
              <a:spcBef>
                <a:spcPts val="0"/>
              </a:spcBef>
              <a:defRPr sz="2400" smtClean="0">
                <a:solidFill>
                  <a:schemeClr val="bg1"/>
                </a:solidFill>
                <a:latin typeface="Tele-GroteskNor" pitchFamily="2" charset="0"/>
              </a:defRPr>
            </a:lvl1pPr>
          </a:lstStyle>
          <a:p>
            <a:r>
              <a:rPr lang="en-US" smtClean="0"/>
              <a:t>Sub-heading: TeleGrotesk Normal, 24 pt</a:t>
            </a:r>
            <a:endParaRPr lang="en-US" dirty="0"/>
          </a:p>
        </p:txBody>
      </p:sp>
      <p:pic>
        <p:nvPicPr>
          <p:cNvPr id="23" name="Picture 22" hidden="1"/>
          <p:cNvPicPr>
            <a:picLocks noChangeAspect="1" noChangeArrowheads="1"/>
          </p:cNvPicPr>
          <p:nvPr/>
        </p:nvPicPr>
        <p:blipFill>
          <a:blip r:embed="rId10"/>
          <a:srcRect/>
          <a:stretch>
            <a:fillRect/>
          </a:stretch>
        </p:blipFill>
        <p:spPr bwMode="black">
          <a:xfrm>
            <a:off x="1390" y="1855"/>
            <a:ext cx="2778" cy="1852"/>
          </a:xfrm>
          <a:prstGeom prst="rect">
            <a:avLst/>
          </a:prstGeom>
          <a:noFill/>
          <a:ln w="9525">
            <a:noFill/>
            <a:miter lim="800000"/>
            <a:headEnd/>
            <a:tailEnd/>
          </a:ln>
          <a:effectLst/>
        </p:spPr>
      </p:pic>
      <p:pic>
        <p:nvPicPr>
          <p:cNvPr id="31" name="Picture 22" hidden="1"/>
          <p:cNvPicPr>
            <a:picLocks noChangeAspect="1" noChangeArrowheads="1"/>
          </p:cNvPicPr>
          <p:nvPr userDrawn="1"/>
        </p:nvPicPr>
        <p:blipFill>
          <a:blip r:embed="rId10"/>
          <a:srcRect/>
          <a:stretch>
            <a:fillRect/>
          </a:stretch>
        </p:blipFill>
        <p:spPr bwMode="black">
          <a:xfrm>
            <a:off x="1390" y="1855"/>
            <a:ext cx="2778" cy="1852"/>
          </a:xfrm>
          <a:prstGeom prst="rect">
            <a:avLst/>
          </a:prstGeom>
          <a:noFill/>
          <a:ln w="9525">
            <a:noFill/>
            <a:miter lim="800000"/>
            <a:headEnd/>
            <a:tailEnd/>
          </a:ln>
          <a:effectLst/>
        </p:spPr>
      </p:pic>
      <p:pic>
        <p:nvPicPr>
          <p:cNvPr id="38" name="Grafik 37" descr="T_Logo_3c_Slogan_p_INT.emf"/>
          <p:cNvPicPr>
            <a:picLocks noChangeAspect="1"/>
          </p:cNvPicPr>
          <p:nvPr userDrawn="1"/>
        </p:nvPicPr>
        <p:blipFill>
          <a:blip r:embed="rId11"/>
          <a:srcRect r="64979"/>
          <a:stretch>
            <a:fillRect/>
          </a:stretch>
        </p:blipFill>
        <p:spPr>
          <a:xfrm>
            <a:off x="539823" y="6501629"/>
            <a:ext cx="1224495" cy="521999"/>
          </a:xfrm>
          <a:prstGeom prst="rect">
            <a:avLst/>
          </a:prstGeom>
        </p:spPr>
      </p:pic>
      <p:pic>
        <p:nvPicPr>
          <p:cNvPr id="39" name="Grafik 38" descr="T_Logo_3c_Slogan_p_INT.emf"/>
          <p:cNvPicPr>
            <a:picLocks noChangeAspect="1"/>
          </p:cNvPicPr>
          <p:nvPr userDrawn="1"/>
        </p:nvPicPr>
        <p:blipFill>
          <a:blip r:embed="rId11"/>
          <a:srcRect l="43101"/>
          <a:stretch>
            <a:fillRect/>
          </a:stretch>
        </p:blipFill>
        <p:spPr>
          <a:xfrm>
            <a:off x="7546684" y="6501629"/>
            <a:ext cx="1989432" cy="521999"/>
          </a:xfrm>
          <a:prstGeom prst="rect">
            <a:avLst/>
          </a:prstGeom>
        </p:spPr>
      </p:pic>
    </p:spTree>
    <p:extLst>
      <p:ext uri="{BB962C8B-B14F-4D97-AF65-F5344CB8AC3E}">
        <p14:creationId xmlns:p14="http://schemas.microsoft.com/office/powerpoint/2010/main" val="250817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4">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940075499"/>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31996" name="think-cell Folie" r:id="rId4" imgW="360" imgH="360" progId="TCLayout.ActiveDocument.1">
                  <p:embed/>
                </p:oleObj>
              </mc:Choice>
              <mc:Fallback>
                <p:oleObj name="think-cell Folie" r:id="rId4" imgW="360" imgH="360" progId="TCLayout.ActiveDocument.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smtClean="0"/>
              <a:t>- Internal -       Internal PM Training</a:t>
            </a:r>
            <a:endParaRPr lang="en-US" dirty="0" smtClean="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fld id="{FEF3396B-3978-4748-843D-D247B70A81E6}" type="datetime1">
              <a:rPr lang="hu-HU" smtClean="0"/>
              <a:t>2018.09.12.</a:t>
            </a:fld>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a:stretch>
            <a:fillRect/>
          </a:stretch>
        </p:blipFill>
        <p:spPr bwMode="hidden">
          <a:xfrm>
            <a:off x="1935" y="141"/>
            <a:ext cx="10076751" cy="7559620"/>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smtClean="0"/>
              <a:t>TeleGrotesk HEADLINE </a:t>
            </a: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4067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lide divider texture 6">
    <p:bg>
      <p:bgPr>
        <a:solidFill>
          <a:schemeClr val="tx2"/>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744959555"/>
              </p:ext>
            </p:extLst>
          </p:nvPr>
        </p:nvGraphicFramePr>
        <p:xfrm>
          <a:off x="1387" y="1853"/>
          <a:ext cx="1388" cy="1852"/>
        </p:xfrm>
        <a:graphic>
          <a:graphicData uri="http://schemas.openxmlformats.org/presentationml/2006/ole">
            <mc:AlternateContent xmlns:mc="http://schemas.openxmlformats.org/markup-compatibility/2006">
              <mc:Choice xmlns:v="urn:schemas-microsoft-com:vml" Requires="v">
                <p:oleObj spid="_x0000_s634044" name="think-cell Folie" r:id="rId4" imgW="360" imgH="360" progId="TCLayout.ActiveDocument.1">
                  <p:embed/>
                </p:oleObj>
              </mc:Choice>
              <mc:Fallback>
                <p:oleObj name="think-cell Folie" r:id="rId4" imgW="360" imgH="360" progId="TCLayout.ActiveDocument.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7"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Fußzeilenplatzhalter 13"/>
          <p:cNvSpPr>
            <a:spLocks noGrp="1"/>
          </p:cNvSpPr>
          <p:nvPr>
            <p:ph type="ftr" sz="quarter" idx="12"/>
          </p:nvPr>
        </p:nvSpPr>
        <p:spPr/>
        <p:txBody>
          <a:bodyPr/>
          <a:lstStyle>
            <a:lvl1pPr marL="0" marR="0" indent="0" algn="r" defTabSz="576226" rtl="0" eaLnBrk="1" fontAlgn="base" latinLnBrk="0" hangingPunct="1">
              <a:lnSpc>
                <a:spcPct val="100000"/>
              </a:lnSpc>
              <a:spcBef>
                <a:spcPct val="0"/>
              </a:spcBef>
              <a:spcAft>
                <a:spcPct val="0"/>
              </a:spcAft>
              <a:buClrTx/>
              <a:buSzTx/>
              <a:buFontTx/>
              <a:buNone/>
              <a:tabLst/>
              <a:defRPr>
                <a:solidFill>
                  <a:schemeClr val="tx2"/>
                </a:solidFill>
              </a:defRPr>
            </a:lvl1pPr>
          </a:lstStyle>
          <a:p>
            <a:r>
              <a:rPr lang="en-US" smtClean="0"/>
              <a:t>- Internal -       Internal PM Training</a:t>
            </a:r>
            <a:endParaRPr lang="en-US" dirty="0" smtClean="0"/>
          </a:p>
        </p:txBody>
      </p:sp>
      <p:sp>
        <p:nvSpPr>
          <p:cNvPr id="12" name="Datumsplatzhalter 11"/>
          <p:cNvSpPr>
            <a:spLocks noGrp="1"/>
          </p:cNvSpPr>
          <p:nvPr>
            <p:ph type="dt" sz="half" idx="10"/>
          </p:nvPr>
        </p:nvSpPr>
        <p:spPr/>
        <p:txBody>
          <a:bodyPr/>
          <a:lstStyle>
            <a:lvl1pPr>
              <a:defRPr>
                <a:solidFill>
                  <a:schemeClr val="tx2"/>
                </a:solidFill>
              </a:defRPr>
            </a:lvl1pPr>
          </a:lstStyle>
          <a:p>
            <a:pPr fontAlgn="base">
              <a:spcAft>
                <a:spcPct val="0"/>
              </a:spcAft>
            </a:pPr>
            <a:fld id="{12A3A44F-F444-4CB2-B26D-40801238E6A9}" type="datetime1">
              <a:rPr lang="hu-HU" smtClean="0"/>
              <a:t>2018.09.12.</a:t>
            </a:fld>
            <a:endParaRPr lang="en-US" dirty="0"/>
          </a:p>
        </p:txBody>
      </p:sp>
      <p:sp>
        <p:nvSpPr>
          <p:cNvPr id="13" name="Foliennummernplatzhalter 12"/>
          <p:cNvSpPr>
            <a:spLocks noGrp="1"/>
          </p:cNvSpPr>
          <p:nvPr>
            <p:ph type="sldNum" sz="quarter" idx="11"/>
          </p:nvPr>
        </p:nvSpPr>
        <p:spPr/>
        <p:txBody>
          <a:bodyPr/>
          <a:lstStyle>
            <a:lvl1pPr>
              <a:defRPr>
                <a:solidFill>
                  <a:schemeClr val="tx2"/>
                </a:solidFill>
              </a:defRPr>
            </a:lvl1pPr>
          </a:lstStyle>
          <a:p>
            <a:pPr fontAlgn="base">
              <a:spcAft>
                <a:spcPct val="0"/>
              </a:spcAft>
            </a:pPr>
            <a:fld id="{31ED8236-F742-4994-B025-3D78EEC04644}" type="slidenum">
              <a:rPr lang="en-US" smtClean="0"/>
              <a:pPr fontAlgn="base">
                <a:spcAft>
                  <a:spcPct val="0"/>
                </a:spcAft>
              </a:pPr>
              <a:t>‹#›</a:t>
            </a:fld>
            <a:endParaRPr lang="en-US" dirty="0"/>
          </a:p>
        </p:txBody>
      </p:sp>
      <p:pic>
        <p:nvPicPr>
          <p:cNvPr id="9" name="Picture 24"/>
          <p:cNvPicPr>
            <a:picLocks noChangeAspect="1" noChangeArrowheads="1"/>
          </p:cNvPicPr>
          <p:nvPr/>
        </p:nvPicPr>
        <p:blipFill>
          <a:blip r:embed="rId6"/>
          <a:stretch>
            <a:fillRect/>
          </a:stretch>
        </p:blipFill>
        <p:spPr bwMode="hidden">
          <a:xfrm>
            <a:off x="1937" y="140"/>
            <a:ext cx="10076748" cy="7559618"/>
          </a:xfrm>
          <a:prstGeom prst="rect">
            <a:avLst/>
          </a:prstGeom>
          <a:noFill/>
        </p:spPr>
      </p:pic>
      <p:pic>
        <p:nvPicPr>
          <p:cNvPr id="45078"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4" name="Picture 22" hidden="1"/>
          <p:cNvPicPr>
            <a:picLocks noChangeAspect="1" noChangeArrowheads="1"/>
          </p:cNvPicPr>
          <p:nvPr/>
        </p:nvPicPr>
        <p:blipFill>
          <a:blip r:embed="rId7"/>
          <a:srcRect/>
          <a:stretch>
            <a:fillRect/>
          </a:stretch>
        </p:blipFill>
        <p:spPr bwMode="black">
          <a:xfrm>
            <a:off x="1390" y="1855"/>
            <a:ext cx="2778" cy="1852"/>
          </a:xfrm>
          <a:prstGeom prst="rect">
            <a:avLst/>
          </a:prstGeom>
          <a:noFill/>
          <a:ln w="9525">
            <a:noFill/>
            <a:miter lim="800000"/>
            <a:headEnd/>
            <a:tailEnd/>
          </a:ln>
          <a:effectLst/>
        </p:spPr>
      </p:pic>
      <p:pic>
        <p:nvPicPr>
          <p:cNvPr id="5" name="Picture 22" hidden="1"/>
          <p:cNvPicPr>
            <a:picLocks noChangeAspect="1" noChangeArrowheads="1"/>
          </p:cNvPicPr>
          <p:nvPr userDrawn="1"/>
        </p:nvPicPr>
        <p:blipFill>
          <a:blip r:embed="rId7"/>
          <a:srcRect/>
          <a:stretch>
            <a:fillRect/>
          </a:stretch>
        </p:blipFill>
        <p:spPr bwMode="black">
          <a:xfrm>
            <a:off x="1390" y="1855"/>
            <a:ext cx="2778" cy="1852"/>
          </a:xfrm>
          <a:prstGeom prst="rect">
            <a:avLst/>
          </a:prstGeom>
          <a:noFill/>
          <a:ln w="9525">
            <a:noFill/>
            <a:miter lim="800000"/>
            <a:headEnd/>
            <a:tailEnd/>
          </a:ln>
          <a:effectLst/>
        </p:spPr>
      </p:pic>
      <p:sp>
        <p:nvSpPr>
          <p:cNvPr id="6" name="Titel 5"/>
          <p:cNvSpPr>
            <a:spLocks noGrp="1"/>
          </p:cNvSpPr>
          <p:nvPr>
            <p:ph type="title" hasCustomPrompt="1"/>
          </p:nvPr>
        </p:nvSpPr>
        <p:spPr bwMode="invGray">
          <a:xfrm>
            <a:off x="360000" y="1512000"/>
            <a:ext cx="9360000" cy="2660399"/>
          </a:xfrm>
        </p:spPr>
        <p:txBody>
          <a:bodyPr/>
          <a:lstStyle>
            <a:lvl1pPr marL="0" marR="0" indent="0" algn="l" defTabSz="457322" rtl="0" eaLnBrk="1" fontAlgn="base" latinLnBrk="0" hangingPunct="1">
              <a:lnSpc>
                <a:spcPct val="90000"/>
              </a:lnSpc>
              <a:spcBef>
                <a:spcPts val="0"/>
              </a:spcBef>
              <a:spcAft>
                <a:spcPct val="0"/>
              </a:spcAft>
              <a:buClrTx/>
              <a:buSzTx/>
              <a:buFontTx/>
              <a:buNone/>
              <a:tabLst/>
              <a:defRPr sz="5400">
                <a:solidFill>
                  <a:schemeClr val="bg1"/>
                </a:solidFill>
              </a:defRPr>
            </a:lvl1pPr>
          </a:lstStyle>
          <a:p>
            <a:r>
              <a:rPr lang="en-US" smtClean="0"/>
              <a:t>TeleGrotesk HEADLINE </a:t>
            </a: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(Ultra) Maximum of 3 lines</a:t>
            </a:r>
            <a:b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br>
            <a:r>
              <a:rPr kumimoji="0" lang="en-US" sz="5400" b="0" i="0" u="none" strike="noStrike" kern="1200" cap="none" spc="0" normalizeH="0" baseline="0" noProof="0" smtClean="0">
                <a:ln>
                  <a:noFill/>
                </a:ln>
                <a:solidFill>
                  <a:schemeClr val="bg1"/>
                </a:solidFill>
                <a:effectLst/>
                <a:uLnTx/>
                <a:uFillTx/>
                <a:latin typeface="TeleGrotesk Headline" pitchFamily="2" charset="0"/>
                <a:ea typeface="+mj-ea"/>
                <a:cs typeface="TeleGrotesk Headline Ultra" pitchFamily="2" charset="0"/>
              </a:rPr>
              <a:t>40 (54) 66 PT</a:t>
            </a:r>
            <a:endParaRPr lang="en-US" dirty="0"/>
          </a:p>
        </p:txBody>
      </p:sp>
    </p:spTree>
    <p:extLst>
      <p:ext uri="{BB962C8B-B14F-4D97-AF65-F5344CB8AC3E}">
        <p14:creationId xmlns:p14="http://schemas.microsoft.com/office/powerpoint/2010/main" val="30240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page image">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738824589"/>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19707" name="think-cell Folie" r:id="rId4" imgW="360" imgH="360" progId="TCLayout.ActiveDocument.1">
                  <p:embed/>
                </p:oleObj>
              </mc:Choice>
              <mc:Fallback>
                <p:oleObj name="think-cell Folie" r:id="rId4" imgW="360" imgH="360" progId="TCLayout.ActiveDocument.1">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Bildplatzhalter 2"/>
          <p:cNvSpPr>
            <a:spLocks noGrp="1"/>
          </p:cNvSpPr>
          <p:nvPr>
            <p:ph type="pic" sz="quarter" idx="13"/>
          </p:nvPr>
        </p:nvSpPr>
        <p:spPr>
          <a:xfrm>
            <a:off x="0" y="1"/>
            <a:ext cx="10080625" cy="7561263"/>
          </a:xfrm>
        </p:spPr>
        <p:txBody>
          <a:bodyPr/>
          <a:lstStyle/>
          <a:p>
            <a:r>
              <a:rPr lang="en-US" smtClean="0"/>
              <a:t>Click icon to add picture</a:t>
            </a:r>
            <a:endParaRPr lang="de-DE" dirty="0"/>
          </a:p>
        </p:txBody>
      </p:sp>
      <p:sp>
        <p:nvSpPr>
          <p:cNvPr id="14" name="Datumsplatzhalter 13"/>
          <p:cNvSpPr>
            <a:spLocks noGrp="1"/>
          </p:cNvSpPr>
          <p:nvPr>
            <p:ph type="dt" sz="half" idx="14"/>
          </p:nvPr>
        </p:nvSpPr>
        <p:spPr/>
        <p:txBody>
          <a:bodyPr/>
          <a:lstStyle/>
          <a:p>
            <a:pPr fontAlgn="base">
              <a:spcAft>
                <a:spcPct val="0"/>
              </a:spcAft>
            </a:pPr>
            <a:fld id="{0E843056-B378-4030-8B48-487F6875466A}" type="datetime1">
              <a:rPr lang="hu-HU" smtClean="0"/>
              <a:t>2018.09.12.</a:t>
            </a:fld>
            <a:endParaRPr lang="en-US" dirty="0"/>
          </a:p>
        </p:txBody>
      </p:sp>
      <p:sp>
        <p:nvSpPr>
          <p:cNvPr id="15" name="Foliennummernplatzhalter 14"/>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27117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lef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2748214540"/>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18684" name="think-cell Folie" r:id="rId4" imgW="360" imgH="360" progId="TCLayout.ActiveDocument.1">
                  <p:embed/>
                </p:oleObj>
              </mc:Choice>
              <mc:Fallback>
                <p:oleObj name="think-cell Folie" r:id="rId4" imgW="360" imgH="360" progId="TCLayout.ActiveDocument.1">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360000" y="288000"/>
            <a:ext cx="4607288" cy="942286"/>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360000" y="1620000"/>
            <a:ext cx="4608000" cy="4896000"/>
          </a:xfrm>
        </p:spPr>
        <p:txBody>
          <a:bodyPr anchor="ctr"/>
          <a:lstStyle>
            <a:lvl1pPr>
              <a:defRPr sz="1800" baseline="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Bildplatzhalter 5"/>
          <p:cNvSpPr>
            <a:spLocks noGrp="1"/>
          </p:cNvSpPr>
          <p:nvPr>
            <p:ph type="pic" sz="quarter" idx="13"/>
          </p:nvPr>
        </p:nvSpPr>
        <p:spPr>
          <a:xfrm>
            <a:off x="5112000" y="1"/>
            <a:ext cx="4968000" cy="7561263"/>
          </a:xfrm>
        </p:spPr>
        <p:txBody>
          <a:bodyPr/>
          <a:lstStyle/>
          <a:p>
            <a:r>
              <a:rPr lang="en-US" smtClean="0"/>
              <a:t>Click icon to add picture</a:t>
            </a:r>
            <a:endParaRPr lang="de-DE"/>
          </a:p>
        </p:txBody>
      </p:sp>
      <p:sp>
        <p:nvSpPr>
          <p:cNvPr id="17" name="Datumsplatzhalter 16"/>
          <p:cNvSpPr>
            <a:spLocks noGrp="1"/>
          </p:cNvSpPr>
          <p:nvPr>
            <p:ph type="dt" sz="half" idx="14"/>
          </p:nvPr>
        </p:nvSpPr>
        <p:spPr/>
        <p:txBody>
          <a:bodyPr/>
          <a:lstStyle/>
          <a:p>
            <a:pPr fontAlgn="base">
              <a:spcAft>
                <a:spcPct val="0"/>
              </a:spcAft>
            </a:pPr>
            <a:fld id="{3B9D0539-3F8A-448F-B374-7FA36E20DEB7}" type="datetime1">
              <a:rPr lang="hu-HU" smtClean="0"/>
              <a:t>2018.09.12.</a:t>
            </a:fld>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151968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ext right">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67594423"/>
              </p:ext>
            </p:extLst>
          </p:nvPr>
        </p:nvGraphicFramePr>
        <p:xfrm>
          <a:off x="1390" y="1855"/>
          <a:ext cx="1388" cy="1852"/>
        </p:xfrm>
        <a:graphic>
          <a:graphicData uri="http://schemas.openxmlformats.org/presentationml/2006/ole">
            <mc:AlternateContent xmlns:mc="http://schemas.openxmlformats.org/markup-compatibility/2006">
              <mc:Choice xmlns:v="urn:schemas-microsoft-com:vml" Requires="v">
                <p:oleObj spid="_x0000_s640181" name="think-cell Folie" r:id="rId4" imgW="360" imgH="360" progId="TCLayout.ActiveDocument.1">
                  <p:embed/>
                </p:oleObj>
              </mc:Choice>
              <mc:Fallback>
                <p:oleObj name="think-cell Folie" r:id="rId4" imgW="360" imgH="360" progId="TCLayout.ActiveDocument.1">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5"/>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 1"/>
          <p:cNvSpPr>
            <a:spLocks noGrp="1"/>
          </p:cNvSpPr>
          <p:nvPr>
            <p:ph type="title" hasCustomPrompt="1"/>
          </p:nvPr>
        </p:nvSpPr>
        <p:spPr>
          <a:xfrm>
            <a:off x="5112000" y="288000"/>
            <a:ext cx="4610100" cy="942286"/>
          </a:xfrm>
        </p:spPr>
        <p:txBody>
          <a:bodyPr/>
          <a:lstStyle>
            <a:lvl1pPr marL="0" indent="0">
              <a:defRPr/>
            </a:lvl1pPr>
          </a:lstStyle>
          <a:p>
            <a:r>
              <a:rPr lang="en-US" smtClean="0"/>
              <a:t>TeleGrotesk Headline Ultra 28 (32) 40 pt</a:t>
            </a:r>
            <a:endParaRPr lang="en-US" dirty="0"/>
          </a:p>
        </p:txBody>
      </p:sp>
      <p:sp>
        <p:nvSpPr>
          <p:cNvPr id="3" name="Inhaltsplatzhalter 2"/>
          <p:cNvSpPr>
            <a:spLocks noGrp="1"/>
          </p:cNvSpPr>
          <p:nvPr>
            <p:ph sz="half" idx="1" hasCustomPrompt="1"/>
          </p:nvPr>
        </p:nvSpPr>
        <p:spPr>
          <a:xfrm>
            <a:off x="5112000" y="1620000"/>
            <a:ext cx="4608000" cy="4896000"/>
          </a:xfrm>
        </p:spPr>
        <p:txBody>
          <a:bodyPr anchor="ctr"/>
          <a:lstStyle>
            <a:lvl1pPr>
              <a:defRPr sz="1800"/>
            </a:lvl1pPr>
            <a:lvl2pPr>
              <a:defRPr sz="1800"/>
            </a:lvl2pPr>
            <a:lvl3pPr>
              <a:buClr>
                <a:schemeClr val="tx1"/>
              </a:buClr>
              <a:defRPr sz="1800"/>
            </a:lvl3pPr>
            <a:lvl4pPr>
              <a:buClr>
                <a:schemeClr val="tx1"/>
              </a:buClr>
              <a:defRPr sz="1800"/>
            </a:lvl4pPr>
            <a:lvl5pPr>
              <a:buClr>
                <a:schemeClr val="tx1"/>
              </a:buClr>
              <a:defRPr sz="1800"/>
            </a:lvl5pPr>
            <a:lvl6pPr>
              <a:defRPr sz="1800"/>
            </a:lvl6pPr>
            <a:lvl7pPr>
              <a:defRPr sz="1800"/>
            </a:lvl7pPr>
            <a:lvl8pPr>
              <a:defRPr sz="1800"/>
            </a:lvl8pPr>
            <a:lvl9pPr>
              <a:defRPr sz="1800"/>
            </a:lvl9pPr>
          </a:lstStyle>
          <a:p>
            <a:pPr lvl="0"/>
            <a:r>
              <a:rPr lang="en-US" smtClean="0"/>
              <a:t>Click to edit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Bildplatzhalter 5"/>
          <p:cNvSpPr>
            <a:spLocks noGrp="1"/>
          </p:cNvSpPr>
          <p:nvPr>
            <p:ph type="pic" sz="quarter" idx="13"/>
          </p:nvPr>
        </p:nvSpPr>
        <p:spPr>
          <a:xfrm>
            <a:off x="0" y="1"/>
            <a:ext cx="4968000" cy="7561263"/>
          </a:xfrm>
        </p:spPr>
        <p:txBody>
          <a:bodyPr/>
          <a:lstStyle/>
          <a:p>
            <a:r>
              <a:rPr lang="en-US" smtClean="0"/>
              <a:t>Click icon to add picture</a:t>
            </a:r>
            <a:endParaRPr lang="de-DE"/>
          </a:p>
        </p:txBody>
      </p:sp>
      <p:sp>
        <p:nvSpPr>
          <p:cNvPr id="17" name="Datumsplatzhalter 16"/>
          <p:cNvSpPr>
            <a:spLocks noGrp="1"/>
          </p:cNvSpPr>
          <p:nvPr>
            <p:ph type="dt" sz="half" idx="14"/>
          </p:nvPr>
        </p:nvSpPr>
        <p:spPr/>
        <p:txBody>
          <a:bodyPr/>
          <a:lstStyle/>
          <a:p>
            <a:pPr fontAlgn="base">
              <a:spcAft>
                <a:spcPct val="0"/>
              </a:spcAft>
            </a:pPr>
            <a:fld id="{6004ECA3-E001-408A-A9D2-4A602A0C7364}" type="datetime1">
              <a:rPr lang="hu-HU" smtClean="0"/>
              <a:t>2018.09.12.</a:t>
            </a:fld>
            <a:endParaRPr lang="en-US" dirty="0"/>
          </a:p>
        </p:txBody>
      </p:sp>
      <p:sp>
        <p:nvSpPr>
          <p:cNvPr id="18" name="Foliennummernplatzhalter 17"/>
          <p:cNvSpPr>
            <a:spLocks noGrp="1"/>
          </p:cNvSpPr>
          <p:nvPr>
            <p:ph type="sldNum" sz="quarter" idx="15"/>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9" name="Fußzeilenplatzhalter 18"/>
          <p:cNvSpPr>
            <a:spLocks noGrp="1"/>
          </p:cNvSpPr>
          <p:nvPr>
            <p:ph type="ftr" sz="quarter" idx="16"/>
          </p:nvPr>
        </p:nvSpPr>
        <p:spPr/>
        <p:txBody>
          <a:bodyPr/>
          <a:lstStyle/>
          <a:p>
            <a:pPr fontAlgn="base">
              <a:spcAft>
                <a:spcPct val="0"/>
              </a:spcAft>
            </a:pPr>
            <a:r>
              <a:rPr lang="en-US" smtClean="0"/>
              <a:t>- Internal -       Internal PM Training</a:t>
            </a:r>
            <a:endParaRPr lang="en-US" dirty="0" smtClean="0"/>
          </a:p>
        </p:txBody>
      </p:sp>
    </p:spTree>
    <p:extLst>
      <p:ext uri="{BB962C8B-B14F-4D97-AF65-F5344CB8AC3E}">
        <p14:creationId xmlns:p14="http://schemas.microsoft.com/office/powerpoint/2010/main" val="342480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41601645"/>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636088" name="think-cell Folie" r:id="rId4" imgW="360" imgH="360" progId="TCLayout.ActiveDocument.1">
                  <p:embed/>
                </p:oleObj>
              </mc:Choice>
              <mc:Fallback>
                <p:oleObj name="think-cell Folie" r:id="rId4" imgW="360" imgH="360" progId="TCLayout.ActiveDocument.1">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Datumsplatzhalter 13"/>
          <p:cNvSpPr>
            <a:spLocks noGrp="1"/>
          </p:cNvSpPr>
          <p:nvPr>
            <p:ph type="dt" sz="half" idx="10"/>
          </p:nvPr>
        </p:nvSpPr>
        <p:spPr/>
        <p:txBody>
          <a:bodyPr/>
          <a:lstStyle/>
          <a:p>
            <a:pPr fontAlgn="base">
              <a:spcAft>
                <a:spcPct val="0"/>
              </a:spcAft>
            </a:pPr>
            <a:fld id="{FEF7820D-8568-4EDA-A63F-46C5DD7B0250}" type="datetime1">
              <a:rPr lang="hu-HU" smtClean="0"/>
              <a:t>2018.09.12.</a:t>
            </a:fld>
            <a:endParaRPr lang="en-US" dirty="0"/>
          </a:p>
        </p:txBody>
      </p:sp>
      <p:sp>
        <p:nvSpPr>
          <p:cNvPr id="15" name="Foliennummernplatzhalter 14"/>
          <p:cNvSpPr>
            <a:spLocks noGrp="1"/>
          </p:cNvSpPr>
          <p:nvPr>
            <p:ph type="sldNum" sz="quarter" idx="11"/>
          </p:nvPr>
        </p:nvSpPr>
        <p:spPr/>
        <p:txBody>
          <a:bodyPr/>
          <a:lstStyle/>
          <a:p>
            <a:pPr fontAlgn="base">
              <a:spcAft>
                <a:spcPct val="0"/>
              </a:spcAft>
            </a:pPr>
            <a:fld id="{31ED8236-F742-4994-B025-3D78EEC04644}" type="slidenum">
              <a:rPr lang="en-US" smtClean="0"/>
              <a:pPr fontAlgn="base">
                <a:spcAft>
                  <a:spcPct val="0"/>
                </a:spcAft>
              </a:pPr>
              <a:t>‹#›</a:t>
            </a:fld>
            <a:endParaRPr lang="en-US" dirty="0"/>
          </a:p>
        </p:txBody>
      </p:sp>
      <p:sp>
        <p:nvSpPr>
          <p:cNvPr id="16" name="Fußzeilenplatzhalter 15"/>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0"/>
            </p:custDataLst>
            <p:extLst>
              <p:ext uri="{D42A27DB-BD31-4B8C-83A1-F6EECF244321}">
                <p14:modId xmlns:p14="http://schemas.microsoft.com/office/powerpoint/2010/main" val="90326554"/>
              </p:ext>
            </p:extLst>
          </p:nvPr>
        </p:nvGraphicFramePr>
        <p:xfrm>
          <a:off x="1390" y="1853"/>
          <a:ext cx="1388" cy="1852"/>
        </p:xfrm>
        <a:graphic>
          <a:graphicData uri="http://schemas.openxmlformats.org/presentationml/2006/ole">
            <mc:AlternateContent xmlns:mc="http://schemas.openxmlformats.org/markup-compatibility/2006">
              <mc:Choice xmlns:v="urn:schemas-microsoft-com:vml" Requires="v">
                <p:oleObj spid="_x0000_s130541" name="think-cell Folie" r:id="rId21" imgW="360" imgH="360" progId="TCLayout.ActiveDocument.1">
                  <p:embed/>
                </p:oleObj>
              </mc:Choice>
              <mc:Fallback>
                <p:oleObj name="think-cell Folie" r:id="rId21" imgW="360" imgH="360" progId="TCLayout.ActiveDocument.1">
                  <p:embed/>
                  <p:pic>
                    <p:nvPicPr>
                      <p:cNvPr id="0" name="Picture 30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390" y="1853"/>
                        <a:ext cx="1388" cy="1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Titelplatzhalter 1"/>
          <p:cNvSpPr>
            <a:spLocks noGrp="1"/>
          </p:cNvSpPr>
          <p:nvPr>
            <p:ph type="title"/>
          </p:nvPr>
        </p:nvSpPr>
        <p:spPr bwMode="gray">
          <a:xfrm>
            <a:off x="360001" y="288000"/>
            <a:ext cx="9359999" cy="5880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endParaRPr lang="en-US" noProof="0" dirty="0" smtClean="0"/>
          </a:p>
        </p:txBody>
      </p:sp>
      <p:sp>
        <p:nvSpPr>
          <p:cNvPr id="1027" name="Textplatzhalter 2"/>
          <p:cNvSpPr>
            <a:spLocks noGrp="1"/>
          </p:cNvSpPr>
          <p:nvPr>
            <p:ph type="body" idx="1"/>
          </p:nvPr>
        </p:nvSpPr>
        <p:spPr bwMode="gray">
          <a:xfrm>
            <a:off x="360000" y="1620000"/>
            <a:ext cx="9360000" cy="48966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noProof="0" dirty="0" smtClean="0"/>
              <a:t>Click to edit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umsplatzhalter 3"/>
          <p:cNvSpPr>
            <a:spLocks noGrp="1"/>
          </p:cNvSpPr>
          <p:nvPr>
            <p:ph type="dt" sz="half" idx="2"/>
          </p:nvPr>
        </p:nvSpPr>
        <p:spPr bwMode="gray">
          <a:xfrm>
            <a:off x="8445500" y="6980111"/>
            <a:ext cx="897210" cy="353089"/>
          </a:xfrm>
          <a:prstGeom prst="rect">
            <a:avLst/>
          </a:prstGeom>
        </p:spPr>
        <p:txBody>
          <a:bodyPr vert="horz" wrap="non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fld id="{C6B50E64-AFEA-4CA4-8BF1-9166F932A1A6}" type="datetime1">
              <a:rPr lang="hu-HU" noProof="0" smtClean="0"/>
              <a:t>2018.09.12.</a:t>
            </a:fld>
            <a:endParaRPr lang="en-US" noProof="0"/>
          </a:p>
        </p:txBody>
      </p:sp>
      <p:sp>
        <p:nvSpPr>
          <p:cNvPr id="6" name="Foliennummernplatzhalter 5"/>
          <p:cNvSpPr>
            <a:spLocks noGrp="1"/>
          </p:cNvSpPr>
          <p:nvPr>
            <p:ph type="sldNum" sz="quarter" idx="4"/>
          </p:nvPr>
        </p:nvSpPr>
        <p:spPr bwMode="gray">
          <a:xfrm>
            <a:off x="9407166" y="6980111"/>
            <a:ext cx="319447" cy="320455"/>
          </a:xfrm>
          <a:prstGeom prst="rect">
            <a:avLst/>
          </a:prstGeom>
        </p:spPr>
        <p:txBody>
          <a:bodyPr vert="horz" wrap="squar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fld id="{31ED8236-F742-4994-B025-3D78EEC04644}" type="slidenum">
              <a:rPr lang="en-US" noProof="0" smtClean="0"/>
              <a:pPr fontAlgn="base">
                <a:spcAft>
                  <a:spcPct val="0"/>
                </a:spcAft>
              </a:pPr>
              <a:t>‹#›</a:t>
            </a:fld>
            <a:endParaRPr lang="en-US" noProof="0"/>
          </a:p>
        </p:txBody>
      </p:sp>
      <p:sp>
        <p:nvSpPr>
          <p:cNvPr id="5" name="Fußzeilenplatzhalter 4"/>
          <p:cNvSpPr>
            <a:spLocks noGrp="1"/>
          </p:cNvSpPr>
          <p:nvPr>
            <p:ph type="ftr" sz="quarter" idx="3"/>
          </p:nvPr>
        </p:nvSpPr>
        <p:spPr bwMode="gray">
          <a:xfrm>
            <a:off x="3816351" y="6980111"/>
            <a:ext cx="4539600" cy="320455"/>
          </a:xfrm>
          <a:prstGeom prst="rect">
            <a:avLst/>
          </a:prstGeom>
        </p:spPr>
        <p:txBody>
          <a:bodyPr vert="horz" wrap="square" lIns="0" tIns="0" rIns="0" bIns="0" numCol="1" anchor="ctr" anchorCtr="0" compatLnSpc="1">
            <a:prstTxWarp prst="textNoShape">
              <a:avLst/>
            </a:prstTxWarp>
          </a:bodyPr>
          <a:lstStyle>
            <a:lvl1pPr algn="r" defTabSz="576226">
              <a:lnSpc>
                <a:spcPct val="100000"/>
              </a:lnSpc>
              <a:spcBef>
                <a:spcPct val="0"/>
              </a:spcBef>
              <a:buClrTx/>
              <a:buSzTx/>
              <a:buFontTx/>
              <a:buNone/>
              <a:defRPr sz="1150">
                <a:solidFill>
                  <a:schemeClr val="tx1"/>
                </a:solidFill>
                <a:latin typeface="Tele-GroteskNor" pitchFamily="2" charset="0"/>
                <a:cs typeface="Arial Unicode MS" pitchFamily="34" charset="-128"/>
              </a:defRPr>
            </a:lvl1pPr>
          </a:lstStyle>
          <a:p>
            <a:pPr fontAlgn="base">
              <a:spcAft>
                <a:spcPct val="0"/>
              </a:spcAft>
            </a:pPr>
            <a:r>
              <a:rPr lang="en-US" noProof="0" smtClean="0"/>
              <a:t>- Internal -       Internal PM Training</a:t>
            </a:r>
            <a:endParaRPr lang="en-US" noProof="0" dirty="0" smtClean="0"/>
          </a:p>
        </p:txBody>
      </p:sp>
      <p:pic>
        <p:nvPicPr>
          <p:cNvPr id="31" name="Grafik 30" descr="T_Logo_3c_Slogan_p_INT.emf"/>
          <p:cNvPicPr>
            <a:picLocks noChangeAspect="1"/>
          </p:cNvPicPr>
          <p:nvPr/>
        </p:nvPicPr>
        <p:blipFill>
          <a:blip r:embed="rId23"/>
          <a:stretch>
            <a:fillRect/>
          </a:stretch>
        </p:blipFill>
        <p:spPr>
          <a:xfrm>
            <a:off x="360000" y="6919200"/>
            <a:ext cx="2773050" cy="414000"/>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898" r:id="rId2"/>
    <p:sldLayoutId id="2147483961" r:id="rId3"/>
    <p:sldLayoutId id="2147483964" r:id="rId4"/>
    <p:sldLayoutId id="2147483967" r:id="rId5"/>
    <p:sldLayoutId id="2147483972" r:id="rId6"/>
    <p:sldLayoutId id="2147483971" r:id="rId7"/>
    <p:sldLayoutId id="2147483973" r:id="rId8"/>
    <p:sldLayoutId id="2147483716" r:id="rId9"/>
    <p:sldLayoutId id="2147483718" r:id="rId10"/>
    <p:sldLayoutId id="2147483722" r:id="rId11"/>
    <p:sldLayoutId id="2147483723" r:id="rId12"/>
    <p:sldLayoutId id="2147483969" r:id="rId13"/>
    <p:sldLayoutId id="2147483970" r:id="rId14"/>
    <p:sldLayoutId id="2147483930" r:id="rId15"/>
    <p:sldLayoutId id="2147483959" r:id="rId16"/>
    <p:sldLayoutId id="214748396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marL="0" indent="0" algn="l" defTabSz="457322" rtl="0" eaLnBrk="1" fontAlgn="base" hangingPunct="1">
        <a:lnSpc>
          <a:spcPct val="90000"/>
        </a:lnSpc>
        <a:spcBef>
          <a:spcPts val="0"/>
        </a:spcBef>
        <a:spcAft>
          <a:spcPct val="0"/>
        </a:spcAft>
        <a:defRPr lang="de-DE" sz="3200" kern="1200" dirty="0">
          <a:solidFill>
            <a:schemeClr val="tx2"/>
          </a:solidFill>
          <a:latin typeface="TeleGrotesk Headline Ultra" pitchFamily="2" charset="0"/>
          <a:ea typeface="+mj-ea"/>
          <a:cs typeface="TeleGrotesk Headline Ultra" pitchFamily="2" charset="0"/>
        </a:defRPr>
      </a:lvl1pPr>
      <a:lvl2pPr algn="l" defTabSz="576226" rtl="0" eaLnBrk="1" fontAlgn="base" hangingPunct="1">
        <a:lnSpc>
          <a:spcPct val="90000"/>
        </a:lnSpc>
        <a:spcBef>
          <a:spcPct val="0"/>
        </a:spcBef>
        <a:spcAft>
          <a:spcPct val="0"/>
        </a:spcAft>
        <a:defRPr sz="3700">
          <a:solidFill>
            <a:schemeClr val="tx2"/>
          </a:solidFill>
          <a:latin typeface="Tele-GroteskUlt" pitchFamily="2" charset="0"/>
        </a:defRPr>
      </a:lvl2pPr>
      <a:lvl3pPr algn="l" defTabSz="576226" rtl="0" eaLnBrk="1" fontAlgn="base" hangingPunct="1">
        <a:lnSpc>
          <a:spcPct val="90000"/>
        </a:lnSpc>
        <a:spcBef>
          <a:spcPct val="0"/>
        </a:spcBef>
        <a:spcAft>
          <a:spcPct val="0"/>
        </a:spcAft>
        <a:defRPr sz="3700">
          <a:solidFill>
            <a:schemeClr val="tx2"/>
          </a:solidFill>
          <a:latin typeface="Tele-GroteskUlt" pitchFamily="2" charset="0"/>
        </a:defRPr>
      </a:lvl3pPr>
      <a:lvl4pPr algn="l" defTabSz="576226" rtl="0" eaLnBrk="1" fontAlgn="base" hangingPunct="1">
        <a:lnSpc>
          <a:spcPct val="90000"/>
        </a:lnSpc>
        <a:spcBef>
          <a:spcPct val="0"/>
        </a:spcBef>
        <a:spcAft>
          <a:spcPct val="0"/>
        </a:spcAft>
        <a:defRPr sz="3700">
          <a:solidFill>
            <a:schemeClr val="tx2"/>
          </a:solidFill>
          <a:latin typeface="Tele-GroteskUlt" pitchFamily="2" charset="0"/>
        </a:defRPr>
      </a:lvl4pPr>
      <a:lvl5pPr algn="l" defTabSz="576226" rtl="0" eaLnBrk="1" fontAlgn="base" hangingPunct="1">
        <a:lnSpc>
          <a:spcPct val="90000"/>
        </a:lnSpc>
        <a:spcBef>
          <a:spcPct val="0"/>
        </a:spcBef>
        <a:spcAft>
          <a:spcPct val="0"/>
        </a:spcAft>
        <a:defRPr sz="3700">
          <a:solidFill>
            <a:schemeClr val="tx2"/>
          </a:solidFill>
          <a:latin typeface="Tele-GroteskUlt" pitchFamily="2" charset="0"/>
        </a:defRPr>
      </a:lvl5pPr>
      <a:lvl6pPr marL="457171" algn="l" defTabSz="576226" rtl="0" eaLnBrk="1" fontAlgn="base" hangingPunct="1">
        <a:lnSpc>
          <a:spcPct val="90000"/>
        </a:lnSpc>
        <a:spcBef>
          <a:spcPct val="0"/>
        </a:spcBef>
        <a:spcAft>
          <a:spcPct val="0"/>
        </a:spcAft>
        <a:defRPr sz="3700">
          <a:solidFill>
            <a:schemeClr val="tx2"/>
          </a:solidFill>
          <a:latin typeface="Tele-GroteskUlt" pitchFamily="2" charset="0"/>
        </a:defRPr>
      </a:lvl6pPr>
      <a:lvl7pPr marL="914342" algn="l" defTabSz="576226" rtl="0" eaLnBrk="1" fontAlgn="base" hangingPunct="1">
        <a:lnSpc>
          <a:spcPct val="90000"/>
        </a:lnSpc>
        <a:spcBef>
          <a:spcPct val="0"/>
        </a:spcBef>
        <a:spcAft>
          <a:spcPct val="0"/>
        </a:spcAft>
        <a:defRPr sz="3700">
          <a:solidFill>
            <a:schemeClr val="tx2"/>
          </a:solidFill>
          <a:latin typeface="Tele-GroteskUlt" pitchFamily="2" charset="0"/>
        </a:defRPr>
      </a:lvl7pPr>
      <a:lvl8pPr marL="1371513" algn="l" defTabSz="576226" rtl="0" eaLnBrk="1" fontAlgn="base" hangingPunct="1">
        <a:lnSpc>
          <a:spcPct val="90000"/>
        </a:lnSpc>
        <a:spcBef>
          <a:spcPct val="0"/>
        </a:spcBef>
        <a:spcAft>
          <a:spcPct val="0"/>
        </a:spcAft>
        <a:defRPr sz="3700">
          <a:solidFill>
            <a:schemeClr val="tx2"/>
          </a:solidFill>
          <a:latin typeface="Tele-GroteskUlt" pitchFamily="2" charset="0"/>
        </a:defRPr>
      </a:lvl8pPr>
      <a:lvl9pPr marL="1828683" algn="l" defTabSz="576226" rtl="0" eaLnBrk="1" fontAlgn="base" hangingPunct="1">
        <a:lnSpc>
          <a:spcPct val="90000"/>
        </a:lnSpc>
        <a:spcBef>
          <a:spcPct val="0"/>
        </a:spcBef>
        <a:spcAft>
          <a:spcPct val="0"/>
        </a:spcAft>
        <a:defRPr sz="3700">
          <a:solidFill>
            <a:schemeClr val="tx2"/>
          </a:solidFill>
          <a:latin typeface="Tele-GroteskUlt" pitchFamily="2" charset="0"/>
        </a:defRPr>
      </a:lvl9pPr>
    </p:titleStyle>
    <p:bodyStyle>
      <a:lvl1pPr algn="l" defTabSz="576226" rtl="0" eaLnBrk="1" fontAlgn="base" hangingPunct="1">
        <a:lnSpc>
          <a:spcPct val="104000"/>
        </a:lnSpc>
        <a:spcBef>
          <a:spcPts val="1200"/>
        </a:spcBef>
        <a:spcAft>
          <a:spcPct val="0"/>
        </a:spcAft>
        <a:buClr>
          <a:schemeClr val="tx2"/>
        </a:buClr>
        <a:buFont typeface="Wingdings" pitchFamily="2" charset="2"/>
        <a:defRPr sz="1800" kern="1200">
          <a:solidFill>
            <a:schemeClr val="tx1"/>
          </a:solidFill>
          <a:latin typeface="Tele-GroteskFet" pitchFamily="2" charset="0"/>
          <a:ea typeface="+mn-ea"/>
          <a:cs typeface="+mn-cs"/>
        </a:defRPr>
      </a:lvl1pPr>
      <a:lvl2pPr marL="1588" algn="l" defTabSz="576226" rtl="0" eaLnBrk="1" fontAlgn="base" hangingPunct="1">
        <a:lnSpc>
          <a:spcPct val="104000"/>
        </a:lnSpc>
        <a:spcBef>
          <a:spcPts val="300"/>
        </a:spcBef>
        <a:spcAft>
          <a:spcPct val="0"/>
        </a:spcAft>
        <a:buClr>
          <a:schemeClr val="tx2"/>
        </a:buClr>
        <a:buFont typeface="Wingdings" pitchFamily="2" charset="2"/>
        <a:defRPr sz="1800" kern="1200">
          <a:solidFill>
            <a:schemeClr val="tx1"/>
          </a:solidFill>
          <a:latin typeface="+mn-lt"/>
          <a:ea typeface="+mn-ea"/>
          <a:cs typeface="+mn-cs"/>
        </a:defRPr>
      </a:lvl2pPr>
      <a:lvl3pPr marL="216000" indent="-216000" algn="l" defTabSz="576226" rtl="0" eaLnBrk="1" fontAlgn="base" hangingPunct="1">
        <a:lnSpc>
          <a:spcPct val="104000"/>
        </a:lnSpc>
        <a:spcBef>
          <a:spcPts val="300"/>
        </a:spcBef>
        <a:spcAft>
          <a:spcPct val="0"/>
        </a:spcAft>
        <a:buClr>
          <a:schemeClr val="tx1"/>
        </a:buClr>
        <a:buSzPct val="70000"/>
        <a:buFont typeface="Wingdings 2" panose="05020102010507070707" pitchFamily="18" charset="2"/>
        <a:buChar char="¡"/>
        <a:defRPr sz="1800" kern="1200" baseline="0">
          <a:solidFill>
            <a:schemeClr val="tx1"/>
          </a:solidFill>
          <a:latin typeface="+mn-lt"/>
          <a:ea typeface="+mn-ea"/>
          <a:cs typeface="+mn-cs"/>
        </a:defRPr>
      </a:lvl3pPr>
      <a:lvl4pPr marL="432000" indent="-215886"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4pPr>
      <a:lvl5pPr marL="648000" indent="-216000" algn="l" defTabSz="576226" rtl="0" eaLnBrk="1" fontAlgn="base" hangingPunct="1">
        <a:lnSpc>
          <a:spcPct val="104000"/>
        </a:lnSpc>
        <a:spcBef>
          <a:spcPts val="0"/>
        </a:spcBef>
        <a:spcAft>
          <a:spcPct val="0"/>
        </a:spcAft>
        <a:buClr>
          <a:schemeClr val="tx1"/>
        </a:buClr>
        <a:buSzPct val="70000"/>
        <a:buFont typeface="Wingdings 2" panose="05020102010507070707" pitchFamily="18" charset="2"/>
        <a:buChar char="¡"/>
        <a:defRPr sz="1800" kern="1200">
          <a:solidFill>
            <a:schemeClr val="tx1"/>
          </a:solidFill>
          <a:latin typeface="+mn-lt"/>
          <a:ea typeface="+mn-ea"/>
          <a:cs typeface="+mn-cs"/>
        </a:defRPr>
      </a:lvl5pPr>
      <a:lvl6pPr marL="2514440"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9"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0"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2" algn="l" defTabSz="457171" rtl="0" eaLnBrk="1" latinLnBrk="0" hangingPunct="1">
        <a:defRPr sz="1800" kern="1200">
          <a:solidFill>
            <a:schemeClr val="tx1"/>
          </a:solidFill>
          <a:latin typeface="+mn-lt"/>
          <a:ea typeface="+mn-ea"/>
          <a:cs typeface="+mn-cs"/>
        </a:defRPr>
      </a:lvl3pPr>
      <a:lvl4pPr marL="1371513"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5"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5" algn="l" defTabSz="457171"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82" userDrawn="1">
          <p15:clr>
            <a:srgbClr val="F26B43"/>
          </p15:clr>
        </p15:guide>
        <p15:guide id="2" pos="3220" userDrawn="1">
          <p15:clr>
            <a:srgbClr val="F26B43"/>
          </p15:clr>
        </p15:guide>
        <p15:guide id="3" orient="horz" pos="1021" userDrawn="1">
          <p15:clr>
            <a:srgbClr val="F26B43"/>
          </p15:clr>
        </p15:guide>
        <p15:guide id="5" orient="horz" pos="4105" userDrawn="1">
          <p15:clr>
            <a:srgbClr val="F26B43"/>
          </p15:clr>
        </p15:guide>
        <p15:guide id="6" pos="227" userDrawn="1">
          <p15:clr>
            <a:srgbClr val="F26B43"/>
          </p15:clr>
        </p15:guide>
        <p15:guide id="7" pos="6123" userDrawn="1">
          <p15:clr>
            <a:srgbClr val="F26B43"/>
          </p15:clr>
        </p15:guide>
        <p15:guide id="8" orient="horz" pos="3843" userDrawn="1">
          <p15:clr>
            <a:srgbClr val="F26B43"/>
          </p15:clr>
        </p15:guide>
        <p15:guide id="10" orient="horz" pos="749" userDrawn="1">
          <p15:clr>
            <a:srgbClr val="F26B43"/>
          </p15:clr>
        </p15:guide>
        <p15:guide id="11" orient="horz" pos="227" userDrawn="1">
          <p15:clr>
            <a:srgbClr val="F26B43"/>
          </p15:clr>
        </p15:guide>
        <p15:guide id="12" pos="1724" userDrawn="1">
          <p15:clr>
            <a:srgbClr val="F26B43"/>
          </p15:clr>
        </p15:guide>
        <p15:guide id="13" pos="1633" userDrawn="1">
          <p15:clr>
            <a:srgbClr val="F26B43"/>
          </p15:clr>
        </p15:guide>
        <p15:guide id="14" pos="3175" userDrawn="1">
          <p15:clr>
            <a:srgbClr val="F26B43"/>
          </p15:clr>
        </p15:guide>
        <p15:guide id="15" pos="3130" userDrawn="1">
          <p15:clr>
            <a:srgbClr val="F26B43"/>
          </p15:clr>
        </p15:guide>
        <p15:guide id="16" pos="4717" userDrawn="1">
          <p15:clr>
            <a:srgbClr val="F26B43"/>
          </p15:clr>
        </p15:guide>
        <p15:guide id="17" pos="4627" userDrawn="1">
          <p15:clr>
            <a:srgbClr val="F26B43"/>
          </p15:clr>
        </p15:guide>
        <p15:guide id="18" orient="horz" pos="4365" userDrawn="1">
          <p15:clr>
            <a:srgbClr val="F26B43"/>
          </p15:clr>
        </p15:guide>
        <p15:guide id="19" orient="horz" pos="45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emf"/><Relationship Id="rId2" Type="http://schemas.openxmlformats.org/officeDocument/2006/relationships/tags" Target="../tags/tag23.xml"/><Relationship Id="rId1" Type="http://schemas.openxmlformats.org/officeDocument/2006/relationships/vmlDrawing" Target="../drawings/vmlDrawing19.vml"/><Relationship Id="rId6" Type="http://schemas.openxmlformats.org/officeDocument/2006/relationships/image" Target="../media/image10.emf"/><Relationship Id="rId5" Type="http://schemas.openxmlformats.org/officeDocument/2006/relationships/oleObject" Target="../embeddings/oleObject19.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Work_(project_management)"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hyperlink" Target="https://en.wikipedia.org/wiki/Project_tea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ctrTitle"/>
          </p:nvPr>
        </p:nvSpPr>
        <p:spPr>
          <a:xfrm>
            <a:off x="361950" y="3734323"/>
            <a:ext cx="7980841" cy="1107996"/>
          </a:xfrm>
        </p:spPr>
        <p:txBody>
          <a:bodyPr/>
          <a:lstStyle/>
          <a:p>
            <a:r>
              <a:rPr lang="hu-HU" dirty="0" smtClean="0"/>
              <a:t>Project management </a:t>
            </a:r>
            <a:br>
              <a:rPr lang="hu-HU" dirty="0" smtClean="0"/>
            </a:br>
            <a:r>
              <a:rPr lang="hu-HU" dirty="0" err="1" smtClean="0"/>
              <a:t>introduction</a:t>
            </a:r>
            <a:endParaRPr lang="en-US" dirty="0"/>
          </a:p>
        </p:txBody>
      </p:sp>
      <p:sp>
        <p:nvSpPr>
          <p:cNvPr id="5" name="Untertitel 4"/>
          <p:cNvSpPr>
            <a:spLocks noGrp="1"/>
          </p:cNvSpPr>
          <p:nvPr>
            <p:ph type="subTitle" idx="1"/>
          </p:nvPr>
        </p:nvSpPr>
        <p:spPr>
          <a:xfrm>
            <a:off x="361950" y="5708745"/>
            <a:ext cx="7980841" cy="384080"/>
          </a:xfrm>
        </p:spPr>
        <p:txBody>
          <a:bodyPr/>
          <a:lstStyle/>
          <a:p>
            <a:r>
              <a:rPr lang="hu-HU" dirty="0" smtClean="0"/>
              <a:t>Beáta Neidert, Tibor Varga, Imre Szanyi,  Timea Zengő</a:t>
            </a:r>
            <a:endParaRPr lang="hu-HU" dirty="0"/>
          </a:p>
        </p:txBody>
      </p:sp>
    </p:spTree>
    <p:extLst>
      <p:ext uri="{BB962C8B-B14F-4D97-AF65-F5344CB8AC3E}">
        <p14:creationId xmlns:p14="http://schemas.microsoft.com/office/powerpoint/2010/main" val="135132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382456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b="1" dirty="0" err="1">
                <a:solidFill>
                  <a:schemeClr val="tx2"/>
                </a:solidFill>
              </a:rPr>
              <a:t>Temporary</a:t>
            </a:r>
            <a:r>
              <a:rPr lang="hu-HU" altLang="hu-HU" sz="2800" dirty="0">
                <a:solidFill>
                  <a:schemeClr val="tx2"/>
                </a:solidFill>
              </a:rPr>
              <a:t> </a:t>
            </a:r>
            <a:r>
              <a:rPr lang="hu-HU" altLang="hu-HU" sz="2800" dirty="0" err="1"/>
              <a:t>endeavor</a:t>
            </a:r>
            <a:r>
              <a:rPr lang="hu-HU" altLang="hu-HU" sz="2800" dirty="0"/>
              <a:t> (</a:t>
            </a:r>
            <a:r>
              <a:rPr lang="hu-HU" altLang="hu-HU" sz="2800" dirty="0" err="1"/>
              <a:t>definite</a:t>
            </a:r>
            <a:r>
              <a:rPr lang="hu-HU" altLang="hu-HU" sz="2800" dirty="0"/>
              <a:t> </a:t>
            </a:r>
            <a:r>
              <a:rPr lang="hu-HU" altLang="hu-HU" sz="2800" dirty="0" err="1"/>
              <a:t>beginning</a:t>
            </a:r>
            <a:r>
              <a:rPr lang="hu-HU" altLang="hu-HU" sz="2800" dirty="0"/>
              <a:t> and end)</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dirty="0" err="1"/>
              <a:t>Creating</a:t>
            </a:r>
            <a:r>
              <a:rPr lang="hu-HU" altLang="hu-HU" sz="2800" dirty="0"/>
              <a:t> </a:t>
            </a:r>
            <a:r>
              <a:rPr lang="hu-HU" altLang="hu-HU" sz="2800" b="1" dirty="0" err="1">
                <a:solidFill>
                  <a:schemeClr val="tx2"/>
                </a:solidFill>
              </a:rPr>
              <a:t>unique</a:t>
            </a:r>
            <a:r>
              <a:rPr lang="hu-HU" altLang="hu-HU" sz="2800" b="1" dirty="0">
                <a:solidFill>
                  <a:schemeClr val="tx2"/>
                </a:solidFill>
              </a:rPr>
              <a:t> </a:t>
            </a:r>
            <a:r>
              <a:rPr lang="hu-HU" altLang="hu-HU" sz="2800" b="1" dirty="0" err="1">
                <a:solidFill>
                  <a:schemeClr val="tx2"/>
                </a:solidFill>
              </a:rPr>
              <a:t>product</a:t>
            </a:r>
            <a:r>
              <a:rPr lang="hu-HU" altLang="hu-HU" sz="2800" b="1" dirty="0">
                <a:solidFill>
                  <a:schemeClr val="tx2"/>
                </a:solidFill>
              </a:rPr>
              <a:t>, service</a:t>
            </a:r>
            <a:r>
              <a:rPr lang="hu-HU" altLang="hu-HU" sz="2800" dirty="0"/>
              <a:t> </a:t>
            </a:r>
            <a:r>
              <a:rPr lang="hu-HU" altLang="hu-HU" sz="2800" dirty="0" smtClean="0"/>
              <a:t> </a:t>
            </a:r>
            <a:r>
              <a:rPr lang="hu-HU" altLang="hu-HU" sz="2800" dirty="0" err="1" smtClean="0"/>
              <a:t>or</a:t>
            </a:r>
            <a:r>
              <a:rPr lang="hu-HU" altLang="hu-HU" sz="2800" dirty="0" smtClean="0"/>
              <a:t> </a:t>
            </a:r>
            <a:r>
              <a:rPr lang="hu-HU" altLang="hu-HU" sz="2800" dirty="0" err="1"/>
              <a:t>result</a:t>
            </a:r>
            <a:r>
              <a:rPr lang="hu-HU" altLang="hu-HU" sz="2800" dirty="0"/>
              <a:t> </a:t>
            </a:r>
            <a:r>
              <a:rPr lang="hu-HU" altLang="hu-HU" sz="2800" dirty="0" err="1"/>
              <a:t>for</a:t>
            </a:r>
            <a:r>
              <a:rPr lang="hu-HU" altLang="hu-HU" sz="2800" dirty="0"/>
              <a:t> a </a:t>
            </a:r>
            <a:r>
              <a:rPr lang="hu-HU" altLang="hu-HU" sz="2800" dirty="0" err="1"/>
              <a:t>purpose</a:t>
            </a: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dirty="0" smtClean="0"/>
              <a:t>Project </a:t>
            </a:r>
            <a:r>
              <a:rPr lang="hu-HU" altLang="hu-HU" sz="2800" b="1" dirty="0" err="1">
                <a:solidFill>
                  <a:schemeClr val="tx2"/>
                </a:solidFill>
              </a:rPr>
              <a:t>constraints</a:t>
            </a:r>
            <a:r>
              <a:rPr lang="hu-HU" altLang="hu-HU" sz="2800" dirty="0"/>
              <a:t>:</a:t>
            </a:r>
          </a:p>
          <a:p>
            <a:pPr marL="861822" lvl="2"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altLang="hu-HU" sz="2800" dirty="0" err="1"/>
              <a:t>scope</a:t>
            </a:r>
            <a:r>
              <a:rPr lang="hu-HU" altLang="hu-HU" sz="2800" dirty="0"/>
              <a:t> of </a:t>
            </a:r>
            <a:r>
              <a:rPr lang="hu-HU" altLang="hu-HU" sz="2800" dirty="0" err="1"/>
              <a:t>work</a:t>
            </a:r>
            <a:r>
              <a:rPr lang="hu-HU" altLang="hu-HU" sz="2800" dirty="0"/>
              <a:t>, </a:t>
            </a:r>
            <a:r>
              <a:rPr lang="hu-HU" altLang="hu-HU" sz="2800" dirty="0" err="1"/>
              <a:t>quality</a:t>
            </a:r>
            <a:r>
              <a:rPr lang="hu-HU" altLang="hu-HU" sz="2800" dirty="0"/>
              <a:t>, </a:t>
            </a:r>
            <a:r>
              <a:rPr lang="hu-HU" altLang="hu-HU" sz="2800" dirty="0" err="1"/>
              <a:t>budget</a:t>
            </a:r>
            <a:r>
              <a:rPr lang="hu-HU" altLang="hu-HU" sz="2800" dirty="0"/>
              <a:t>, </a:t>
            </a:r>
            <a:r>
              <a:rPr lang="hu-HU" altLang="hu-HU" sz="2800" dirty="0" err="1"/>
              <a:t>resources</a:t>
            </a:r>
            <a:r>
              <a:rPr lang="hu-HU" altLang="hu-HU" sz="2800" dirty="0"/>
              <a:t>, </a:t>
            </a:r>
            <a:r>
              <a:rPr lang="hu-HU" altLang="hu-HU" sz="2800" dirty="0" err="1"/>
              <a:t>schedule</a:t>
            </a:r>
            <a:r>
              <a:rPr lang="hu-HU" altLang="hu-HU" sz="2800" dirty="0"/>
              <a:t>, </a:t>
            </a:r>
            <a:r>
              <a:rPr lang="hu-HU" altLang="hu-HU" sz="2800" dirty="0" err="1"/>
              <a:t>risks</a:t>
            </a:r>
            <a:r>
              <a:rPr lang="hu-HU" altLang="hu-HU" sz="2800" dirty="0"/>
              <a:t>, </a:t>
            </a:r>
            <a:r>
              <a:rPr lang="hu-HU" altLang="hu-HU" sz="2800" dirty="0" err="1"/>
              <a:t>customer</a:t>
            </a:r>
            <a:r>
              <a:rPr lang="hu-HU" altLang="hu-HU" sz="2800" dirty="0"/>
              <a:t> </a:t>
            </a:r>
            <a:r>
              <a:rPr lang="hu-HU" altLang="hu-HU" sz="2800" dirty="0" err="1"/>
              <a:t>satisfaction</a:t>
            </a:r>
            <a:endParaRPr lang="hu-HU" altLang="hu-HU" sz="2800" dirty="0"/>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417910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management</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482503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342900" indent="-342900">
              <a:spcBef>
                <a:spcPts val="213"/>
              </a:spcBef>
              <a:buClr>
                <a:srgbClr val="045F78"/>
              </a:buClr>
              <a:buFont typeface="Arial" panose="020B0604020202020204" pitchFamily="34" charset="0"/>
              <a:buChar char="•"/>
            </a:pPr>
            <a:r>
              <a:rPr lang="hu-HU" sz="2800" b="1" dirty="0" smtClean="0"/>
              <a:t>S</a:t>
            </a:r>
            <a:r>
              <a:rPr lang="en-US" sz="2800" b="1" dirty="0" err="1" smtClean="0"/>
              <a:t>trategic</a:t>
            </a:r>
            <a:r>
              <a:rPr lang="en-US" sz="2800" b="1" dirty="0" smtClean="0"/>
              <a:t> </a:t>
            </a:r>
            <a:r>
              <a:rPr lang="en-US" sz="2800" b="1" dirty="0"/>
              <a:t>management </a:t>
            </a:r>
            <a:r>
              <a:rPr lang="en-US" sz="2800" dirty="0"/>
              <a:t>involves the formulation and implementation of the major goals and initiatives taken by an organization's top management on behalf of owners, based on consideration of resources and an assessment of the internal and external environments in which the organization </a:t>
            </a:r>
            <a:r>
              <a:rPr lang="en-US" sz="2800" dirty="0" smtClean="0"/>
              <a:t>operates</a:t>
            </a:r>
            <a:endParaRPr lang="hu-HU" sz="2800" dirty="0" smtClean="0"/>
          </a:p>
          <a:p>
            <a:pPr marL="342900" indent="-342900">
              <a:spcBef>
                <a:spcPts val="213"/>
              </a:spcBef>
              <a:buClr>
                <a:srgbClr val="045F78"/>
              </a:buClr>
              <a:buFont typeface="Arial" panose="020B0604020202020204" pitchFamily="34" charset="0"/>
              <a:buChar char="•"/>
            </a:pPr>
            <a:endParaRPr lang="hu-HU" sz="2800" dirty="0" smtClean="0"/>
          </a:p>
          <a:p>
            <a:pPr marL="342900" indent="-342900">
              <a:spcBef>
                <a:spcPts val="213"/>
              </a:spcBef>
              <a:buClr>
                <a:srgbClr val="045F78"/>
              </a:buClr>
              <a:buFont typeface="Arial" panose="020B0604020202020204" pitchFamily="34" charset="0"/>
              <a:buChar char="•"/>
            </a:pPr>
            <a:r>
              <a:rPr lang="en-US" sz="2800" b="1" dirty="0" smtClean="0"/>
              <a:t>Operations </a:t>
            </a:r>
            <a:r>
              <a:rPr lang="en-US" sz="2800" b="1" dirty="0"/>
              <a:t>management </a:t>
            </a:r>
            <a:r>
              <a:rPr lang="en-US" sz="2800" dirty="0"/>
              <a:t>is responsible for overseeing, directing, and controlling business operations. </a:t>
            </a:r>
            <a:r>
              <a:rPr lang="en-US" sz="2800" dirty="0" smtClean="0"/>
              <a:t>Operations</a:t>
            </a:r>
            <a:r>
              <a:rPr lang="hu-HU" sz="2800" dirty="0" smtClean="0"/>
              <a:t> </a:t>
            </a:r>
            <a:r>
              <a:rPr lang="en-US" sz="2800" dirty="0" smtClean="0"/>
              <a:t>evolve </a:t>
            </a:r>
            <a:r>
              <a:rPr lang="en-US" sz="2800" dirty="0"/>
              <a:t>to support the day-to-day business, and are necessary to achieve strategic and tactical goals of the business.</a:t>
            </a:r>
            <a:endParaRPr lang="hu-HU" altLang="hu-HU" dirty="0" smtClean="0">
              <a:solidFill>
                <a:srgbClr val="045F78"/>
              </a:solidFill>
              <a:latin typeface="Arial"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346311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3" y="1391172"/>
            <a:ext cx="4275551" cy="2287797"/>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342900" fontAlgn="base">
              <a:lnSpc>
                <a:spcPct val="104000"/>
              </a:lnSpc>
              <a:spcBef>
                <a:spcPts val="213"/>
              </a:spcBef>
              <a:spcAft>
                <a:spcPct val="0"/>
              </a:spcAft>
              <a:buClr>
                <a:srgbClr val="045F78"/>
              </a:buClr>
              <a:buSzPct val="70000"/>
              <a:buFont typeface="Arial" panose="020B0604020202020204" pitchFamily="34" charset="0"/>
              <a:buChar char="•"/>
            </a:pPr>
            <a:r>
              <a:rPr lang="hu-HU" altLang="hu-HU" sz="2800" dirty="0" err="1"/>
              <a:t>Application</a:t>
            </a:r>
            <a:r>
              <a:rPr lang="hu-HU" altLang="hu-HU" sz="2800" dirty="0"/>
              <a:t> of </a:t>
            </a:r>
            <a:r>
              <a:rPr lang="hu-HU" altLang="hu-HU" sz="2800" dirty="0" err="1"/>
              <a:t>knowledge</a:t>
            </a:r>
            <a:r>
              <a:rPr lang="hu-HU" altLang="hu-HU" sz="2800" dirty="0"/>
              <a:t>, </a:t>
            </a:r>
            <a:r>
              <a:rPr lang="hu-HU" altLang="hu-HU" sz="2800" dirty="0" err="1"/>
              <a:t>skills</a:t>
            </a:r>
            <a:r>
              <a:rPr lang="hu-HU" altLang="hu-HU" sz="2800" dirty="0"/>
              <a:t>, </a:t>
            </a:r>
            <a:r>
              <a:rPr lang="hu-HU" altLang="hu-HU" sz="2800" dirty="0" err="1"/>
              <a:t>tools</a:t>
            </a:r>
            <a:r>
              <a:rPr lang="hu-HU" altLang="hu-HU" sz="2800" dirty="0"/>
              <a:t> and </a:t>
            </a:r>
            <a:r>
              <a:rPr lang="hu-HU" altLang="hu-HU" sz="2800" dirty="0" err="1"/>
              <a:t>techniques</a:t>
            </a:r>
            <a:r>
              <a:rPr lang="hu-HU" altLang="hu-HU" sz="2800" dirty="0"/>
              <a:t> </a:t>
            </a:r>
            <a:r>
              <a:rPr lang="hu-HU" altLang="hu-HU" sz="2800" dirty="0" err="1"/>
              <a:t>to</a:t>
            </a:r>
            <a:r>
              <a:rPr lang="hu-HU" altLang="hu-HU" sz="2800" dirty="0"/>
              <a:t> project </a:t>
            </a:r>
            <a:r>
              <a:rPr lang="hu-HU" altLang="hu-HU" sz="2800" dirty="0" err="1"/>
              <a:t>activities</a:t>
            </a:r>
            <a:r>
              <a:rPr lang="hu-HU" altLang="hu-HU" sz="2800" dirty="0"/>
              <a:t> </a:t>
            </a:r>
            <a:r>
              <a:rPr lang="hu-HU" altLang="hu-HU" sz="2800" dirty="0" err="1"/>
              <a:t>to</a:t>
            </a:r>
            <a:r>
              <a:rPr lang="hu-HU" altLang="hu-HU" sz="2800" dirty="0"/>
              <a:t> </a:t>
            </a:r>
            <a:r>
              <a:rPr lang="hu-HU" altLang="hu-HU" sz="2800" dirty="0" err="1"/>
              <a:t>meet</a:t>
            </a:r>
            <a:r>
              <a:rPr lang="hu-HU" altLang="hu-HU" sz="2800" dirty="0"/>
              <a:t> </a:t>
            </a:r>
            <a:r>
              <a:rPr lang="hu-HU" altLang="hu-HU" sz="2800" dirty="0" err="1"/>
              <a:t>the</a:t>
            </a:r>
            <a:r>
              <a:rPr lang="hu-HU" altLang="hu-HU" sz="2800" dirty="0"/>
              <a:t> </a:t>
            </a:r>
            <a:r>
              <a:rPr lang="hu-HU" altLang="hu-HU" sz="2800" dirty="0" err="1"/>
              <a:t>project</a:t>
            </a:r>
            <a:r>
              <a:rPr lang="hu-HU" altLang="hu-HU" sz="2800" dirty="0"/>
              <a:t> </a:t>
            </a:r>
            <a:r>
              <a:rPr lang="hu-HU" altLang="hu-HU" sz="2800" dirty="0" err="1" smtClean="0"/>
              <a:t>requirements</a:t>
            </a:r>
            <a:endParaRPr lang="hu-HU" altLang="hu-HU" sz="2800" dirty="0"/>
          </a:p>
          <a:p>
            <a:pPr defTabSz="457322" fontAlgn="base">
              <a:lnSpc>
                <a:spcPct val="104000"/>
              </a:lnSpc>
              <a:spcBef>
                <a:spcPts val="300"/>
              </a:spcBef>
              <a:spcAft>
                <a:spcPct val="0"/>
              </a:spcAft>
              <a:buClr>
                <a:schemeClr val="tx1"/>
              </a:buClr>
              <a:buSzPct val="70000"/>
            </a:pPr>
            <a:endParaRPr lang="hu-HU" sz="2400" dirty="0" smtClean="0">
              <a:ea typeface="Swagger" pitchFamily="2"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243" y="1129687"/>
            <a:ext cx="4546864" cy="408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305371" y="5786649"/>
            <a:ext cx="3384645" cy="78014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sz="4800" b="1" dirty="0" err="1" smtClean="0">
                <a:solidFill>
                  <a:schemeClr val="tx2"/>
                </a:solidFill>
                <a:ea typeface="Swagger" pitchFamily="2" charset="0"/>
              </a:rPr>
              <a:t>Goal</a:t>
            </a:r>
            <a:r>
              <a:rPr lang="hu-HU" sz="4800" b="1" dirty="0" smtClean="0">
                <a:solidFill>
                  <a:schemeClr val="tx2"/>
                </a:solidFill>
                <a:ea typeface="Swagger" pitchFamily="2" charset="0"/>
              </a:rPr>
              <a:t> </a:t>
            </a:r>
            <a:r>
              <a:rPr lang="hu-HU" sz="4800" b="1" dirty="0" err="1" smtClean="0">
                <a:solidFill>
                  <a:schemeClr val="tx2"/>
                </a:solidFill>
                <a:ea typeface="Swagger" pitchFamily="2" charset="0"/>
              </a:rPr>
              <a:t>oriented</a:t>
            </a:r>
            <a:endParaRPr lang="hu-HU" sz="4800" b="1" dirty="0" smtClean="0">
              <a:solidFill>
                <a:schemeClr val="tx2"/>
              </a:solidFill>
              <a:ea typeface="Swagger" pitchFamily="2" charset="0"/>
            </a:endParaRPr>
          </a:p>
        </p:txBody>
      </p:sp>
    </p:spTree>
    <p:extLst>
      <p:ext uri="{BB962C8B-B14F-4D97-AF65-F5344CB8AC3E}">
        <p14:creationId xmlns:p14="http://schemas.microsoft.com/office/powerpoint/2010/main" val="5536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vs operation</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42639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57109392"/>
              </p:ext>
            </p:extLst>
          </p:nvPr>
        </p:nvGraphicFramePr>
        <p:xfrm>
          <a:off x="307972" y="1441692"/>
          <a:ext cx="9416690" cy="4592477"/>
        </p:xfrm>
        <a:graphic>
          <a:graphicData uri="http://schemas.openxmlformats.org/drawingml/2006/table">
            <a:tbl>
              <a:tblPr>
                <a:tableStyleId>{9DCAF9ED-07DC-4A11-8D7F-57B35C25682E}</a:tableStyleId>
              </a:tblPr>
              <a:tblGrid>
                <a:gridCol w="4708345"/>
                <a:gridCol w="4708345"/>
              </a:tblGrid>
              <a:tr h="973972">
                <a:tc>
                  <a:txBody>
                    <a:bodyPr/>
                    <a:lstStyle/>
                    <a:p>
                      <a:pPr algn="ctr">
                        <a:lnSpc>
                          <a:spcPct val="115000"/>
                        </a:lnSpc>
                        <a:spcAft>
                          <a:spcPts val="0"/>
                        </a:spcAft>
                      </a:pPr>
                      <a:r>
                        <a:rPr lang="hu-HU" sz="2800" dirty="0" smtClean="0">
                          <a:solidFill>
                            <a:schemeClr val="tx2"/>
                          </a:solidFill>
                          <a:effectLst/>
                        </a:rPr>
                        <a:t>Project</a:t>
                      </a:r>
                      <a:endParaRPr lang="hu-HU" sz="2800" dirty="0">
                        <a:solidFill>
                          <a:schemeClr val="tx2"/>
                        </a:solidFill>
                        <a:effectLst/>
                        <a:latin typeface="Calibri"/>
                        <a:ea typeface="Calibri"/>
                        <a:cs typeface="Arial Unicode M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hu-HU" sz="2800" dirty="0" err="1" smtClean="0">
                          <a:solidFill>
                            <a:schemeClr val="tx2"/>
                          </a:solidFill>
                          <a:effectLst/>
                        </a:rPr>
                        <a:t>Operation</a:t>
                      </a:r>
                      <a:endParaRPr lang="hu-HU" sz="2800" dirty="0">
                        <a:solidFill>
                          <a:schemeClr val="tx2"/>
                        </a:solidFill>
                        <a:effectLst/>
                        <a:latin typeface="Calibri"/>
                        <a:ea typeface="Calibri"/>
                        <a:cs typeface="Arial Unicode M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150">
                <a:tc>
                  <a:txBody>
                    <a:bodyPr/>
                    <a:lstStyle/>
                    <a:p>
                      <a:pPr>
                        <a:lnSpc>
                          <a:spcPct val="115000"/>
                        </a:lnSpc>
                        <a:spcAft>
                          <a:spcPts val="0"/>
                        </a:spcAft>
                      </a:pPr>
                      <a:r>
                        <a:rPr lang="en-US" sz="2800" dirty="0" smtClean="0">
                          <a:effectLst/>
                          <a:latin typeface="+mn-lt"/>
                          <a:ea typeface="+mn-ea"/>
                          <a:cs typeface="+mn-cs"/>
                        </a:rPr>
                        <a:t>Creating </a:t>
                      </a:r>
                      <a:r>
                        <a:rPr lang="hu-HU" sz="2800" dirty="0" err="1" smtClean="0">
                          <a:effectLst/>
                          <a:latin typeface="+mn-lt"/>
                          <a:ea typeface="+mn-ea"/>
                          <a:cs typeface="+mn-cs"/>
                        </a:rPr>
                        <a:t>new</a:t>
                      </a:r>
                      <a:r>
                        <a:rPr lang="hu-HU" sz="2800" dirty="0" smtClean="0">
                          <a:effectLst/>
                          <a:latin typeface="+mn-lt"/>
                          <a:ea typeface="+mn-ea"/>
                          <a:cs typeface="+mn-cs"/>
                        </a:rPr>
                        <a:t> </a:t>
                      </a:r>
                      <a:r>
                        <a:rPr lang="en-US" sz="2800" dirty="0" smtClean="0">
                          <a:effectLst/>
                          <a:latin typeface="+mn-lt"/>
                          <a:ea typeface="+mn-ea"/>
                          <a:cs typeface="+mn-cs"/>
                        </a:rPr>
                        <a:t>product</a:t>
                      </a:r>
                      <a:r>
                        <a:rPr lang="hu-HU" sz="2800" dirty="0" smtClean="0">
                          <a:effectLst/>
                          <a:latin typeface="+mn-lt"/>
                          <a:ea typeface="+mn-ea"/>
                          <a:cs typeface="+mn-cs"/>
                        </a:rPr>
                        <a:t>/</a:t>
                      </a:r>
                      <a:r>
                        <a:rPr lang="en-US" sz="2800" dirty="0" smtClean="0">
                          <a:effectLst/>
                          <a:latin typeface="+mn-lt"/>
                          <a:ea typeface="+mn-ea"/>
                          <a:cs typeface="+mn-cs"/>
                        </a:rPr>
                        <a:t>service</a:t>
                      </a:r>
                      <a:r>
                        <a:rPr lang="hu-HU" sz="2800" dirty="0" smtClean="0">
                          <a:effectLst/>
                          <a:latin typeface="+mn-lt"/>
                          <a:ea typeface="+mn-ea"/>
                          <a:cs typeface="+mn-cs"/>
                        </a:rPr>
                        <a:t>/</a:t>
                      </a:r>
                      <a:r>
                        <a:rPr lang="en-US" sz="2800" dirty="0" smtClean="0">
                          <a:effectLst/>
                          <a:latin typeface="+mn-lt"/>
                          <a:ea typeface="+mn-ea"/>
                          <a:cs typeface="+mn-cs"/>
                        </a:rPr>
                        <a:t>result </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err="1" smtClean="0">
                          <a:effectLst/>
                        </a:rPr>
                        <a:t>Repetitive</a:t>
                      </a:r>
                      <a:r>
                        <a:rPr lang="hu-HU" sz="2800" dirty="0" smtClean="0">
                          <a:effectLst/>
                        </a:rPr>
                        <a:t> </a:t>
                      </a:r>
                      <a:r>
                        <a:rPr lang="hu-HU" sz="2800" dirty="0" err="1" smtClean="0">
                          <a:effectLst/>
                        </a:rPr>
                        <a:t>product</a:t>
                      </a:r>
                      <a:r>
                        <a:rPr lang="hu-HU" sz="2800" dirty="0" smtClean="0">
                          <a:effectLst/>
                        </a:rPr>
                        <a:t>/</a:t>
                      </a:r>
                      <a:r>
                        <a:rPr lang="en-US" sz="2800" dirty="0" smtClean="0">
                          <a:effectLst/>
                          <a:latin typeface="+mn-lt"/>
                          <a:ea typeface="+mn-ea"/>
                          <a:cs typeface="+mn-cs"/>
                        </a:rPr>
                        <a:t>service</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4137">
                <a:tc>
                  <a:txBody>
                    <a:bodyPr/>
                    <a:lstStyle/>
                    <a:p>
                      <a:pPr>
                        <a:lnSpc>
                          <a:spcPct val="115000"/>
                        </a:lnSpc>
                        <a:spcAft>
                          <a:spcPts val="0"/>
                        </a:spcAft>
                      </a:pPr>
                      <a:r>
                        <a:rPr lang="hu-HU" sz="2800" dirty="0" err="1" smtClean="0">
                          <a:effectLst/>
                        </a:rPr>
                        <a:t>Pre-defined</a:t>
                      </a:r>
                      <a:r>
                        <a:rPr lang="hu-HU" sz="2800" dirty="0" smtClean="0">
                          <a:effectLst/>
                        </a:rPr>
                        <a:t> start and end </a:t>
                      </a:r>
                      <a:r>
                        <a:rPr lang="hu-HU" sz="2800" dirty="0" err="1" smtClean="0">
                          <a:effectLst/>
                        </a:rPr>
                        <a:t>date</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err="1" smtClean="0">
                          <a:effectLst/>
                        </a:rPr>
                        <a:t>Continuous</a:t>
                      </a:r>
                      <a:r>
                        <a:rPr lang="hu-HU" sz="2800" dirty="0" smtClean="0">
                          <a:effectLst/>
                        </a:rPr>
                        <a:t> </a:t>
                      </a:r>
                      <a:r>
                        <a:rPr lang="hu-HU" sz="2800" dirty="0" err="1" smtClean="0">
                          <a:effectLst/>
                        </a:rPr>
                        <a:t>activity</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150">
                <a:tc>
                  <a:txBody>
                    <a:bodyPr/>
                    <a:lstStyle/>
                    <a:p>
                      <a:pPr>
                        <a:lnSpc>
                          <a:spcPct val="115000"/>
                        </a:lnSpc>
                        <a:spcAft>
                          <a:spcPts val="0"/>
                        </a:spcAft>
                      </a:pPr>
                      <a:r>
                        <a:rPr lang="en-US" sz="2800" dirty="0" smtClean="0">
                          <a:effectLst/>
                        </a:rPr>
                        <a:t>Comprehensive</a:t>
                      </a:r>
                      <a:r>
                        <a:rPr lang="hu-HU" sz="2800" dirty="0" smtClean="0">
                          <a:effectLst/>
                        </a:rPr>
                        <a:t> </a:t>
                      </a:r>
                      <a:r>
                        <a:rPr lang="en-US" sz="2800" dirty="0" smtClean="0">
                          <a:effectLst/>
                        </a:rPr>
                        <a:t>knowledge is required</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err="1" smtClean="0">
                          <a:effectLst/>
                        </a:rPr>
                        <a:t>Specific</a:t>
                      </a:r>
                      <a:r>
                        <a:rPr lang="hu-HU" sz="2800" dirty="0" smtClean="0">
                          <a:effectLst/>
                        </a:rPr>
                        <a:t> </a:t>
                      </a:r>
                      <a:r>
                        <a:rPr lang="hu-HU" sz="2800" dirty="0" err="1" smtClean="0">
                          <a:effectLst/>
                        </a:rPr>
                        <a:t>knowledge</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150">
                <a:tc>
                  <a:txBody>
                    <a:bodyPr/>
                    <a:lstStyle/>
                    <a:p>
                      <a:pPr>
                        <a:lnSpc>
                          <a:spcPct val="115000"/>
                        </a:lnSpc>
                        <a:spcAft>
                          <a:spcPts val="0"/>
                        </a:spcAft>
                      </a:pPr>
                      <a:r>
                        <a:rPr lang="hu-HU" sz="2800" dirty="0" err="1" smtClean="0">
                          <a:effectLst/>
                        </a:rPr>
                        <a:t>Temporally</a:t>
                      </a:r>
                      <a:r>
                        <a:rPr lang="hu-HU" sz="2800" dirty="0" smtClean="0">
                          <a:effectLst/>
                        </a:rPr>
                        <a:t> team</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err="1" smtClean="0">
                          <a:effectLst/>
                        </a:rPr>
                        <a:t>Permanent</a:t>
                      </a:r>
                      <a:r>
                        <a:rPr lang="hu-HU" sz="2800" dirty="0" smtClean="0">
                          <a:effectLst/>
                        </a:rPr>
                        <a:t> team</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3150">
                <a:tc>
                  <a:txBody>
                    <a:bodyPr/>
                    <a:lstStyle/>
                    <a:p>
                      <a:pPr>
                        <a:lnSpc>
                          <a:spcPct val="115000"/>
                        </a:lnSpc>
                        <a:spcAft>
                          <a:spcPts val="0"/>
                        </a:spcAft>
                      </a:pPr>
                      <a:r>
                        <a:rPr lang="hu-HU" sz="2800" dirty="0" smtClean="0">
                          <a:effectLst/>
                          <a:latin typeface="+mn-lt"/>
                          <a:ea typeface="+mn-ea"/>
                          <a:cs typeface="+mn-cs"/>
                        </a:rPr>
                        <a:t>U</a:t>
                      </a:r>
                      <a:r>
                        <a:rPr lang="en-US" sz="2800" dirty="0" err="1" smtClean="0">
                          <a:effectLst/>
                          <a:latin typeface="+mn-lt"/>
                          <a:ea typeface="+mn-ea"/>
                          <a:cs typeface="+mn-cs"/>
                        </a:rPr>
                        <a:t>nique</a:t>
                      </a:r>
                      <a:r>
                        <a:rPr lang="en-US" sz="2800" dirty="0" smtClean="0">
                          <a:effectLst/>
                        </a:rPr>
                        <a:t> </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smtClean="0">
                          <a:effectLst/>
                        </a:rPr>
                        <a:t>R</a:t>
                      </a:r>
                      <a:r>
                        <a:rPr lang="en-US" sz="2800" dirty="0" err="1" smtClean="0">
                          <a:effectLst/>
                        </a:rPr>
                        <a:t>epetitive</a:t>
                      </a:r>
                      <a:r>
                        <a:rPr lang="hu-HU" sz="2800" dirty="0" smtClean="0">
                          <a:effectLst/>
                        </a:rPr>
                        <a:t> and </a:t>
                      </a:r>
                      <a:r>
                        <a:rPr lang="hu-HU" sz="2800" dirty="0" err="1" smtClean="0">
                          <a:effectLst/>
                        </a:rPr>
                        <a:t>well-known</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1121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vs operation</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42639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36003669"/>
              </p:ext>
            </p:extLst>
          </p:nvPr>
        </p:nvGraphicFramePr>
        <p:xfrm>
          <a:off x="307972" y="1482636"/>
          <a:ext cx="9416690" cy="4872500"/>
        </p:xfrm>
        <a:graphic>
          <a:graphicData uri="http://schemas.openxmlformats.org/drawingml/2006/table">
            <a:tbl>
              <a:tblPr>
                <a:tableStyleId>{9DCAF9ED-07DC-4A11-8D7F-57B35C25682E}</a:tableStyleId>
              </a:tblPr>
              <a:tblGrid>
                <a:gridCol w="4708345"/>
                <a:gridCol w="4708345"/>
              </a:tblGrid>
              <a:tr h="946676">
                <a:tc>
                  <a:txBody>
                    <a:bodyPr/>
                    <a:lstStyle/>
                    <a:p>
                      <a:pPr algn="ctr">
                        <a:lnSpc>
                          <a:spcPct val="115000"/>
                        </a:lnSpc>
                        <a:spcAft>
                          <a:spcPts val="0"/>
                        </a:spcAft>
                      </a:pPr>
                      <a:r>
                        <a:rPr lang="hu-HU" sz="2800" dirty="0" smtClean="0">
                          <a:solidFill>
                            <a:schemeClr val="tx2"/>
                          </a:solidFill>
                          <a:effectLst/>
                        </a:rPr>
                        <a:t>Project</a:t>
                      </a:r>
                      <a:endParaRPr lang="hu-HU" sz="2800" dirty="0">
                        <a:solidFill>
                          <a:schemeClr val="tx2"/>
                        </a:solidFill>
                        <a:effectLst/>
                        <a:latin typeface="Calibri"/>
                        <a:ea typeface="Calibri"/>
                        <a:cs typeface="Arial Unicode M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hu-HU" sz="2800" dirty="0" err="1" smtClean="0">
                          <a:solidFill>
                            <a:schemeClr val="tx2"/>
                          </a:solidFill>
                          <a:effectLst/>
                        </a:rPr>
                        <a:t>Operation</a:t>
                      </a:r>
                      <a:endParaRPr lang="hu-HU" sz="2800" dirty="0">
                        <a:solidFill>
                          <a:schemeClr val="tx2"/>
                        </a:solidFill>
                        <a:effectLst/>
                        <a:latin typeface="Calibri"/>
                        <a:ea typeface="Calibri"/>
                        <a:cs typeface="Arial Unicode M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7855">
                <a:tc>
                  <a:txBody>
                    <a:bodyPr/>
                    <a:lstStyle/>
                    <a:p>
                      <a:pPr>
                        <a:lnSpc>
                          <a:spcPct val="115000"/>
                        </a:lnSpc>
                        <a:spcAft>
                          <a:spcPts val="0"/>
                        </a:spcAft>
                      </a:pPr>
                      <a:r>
                        <a:rPr lang="hu-HU" sz="2800" dirty="0">
                          <a:effectLst/>
                        </a:rPr>
                        <a:t>Terv szerint </a:t>
                      </a:r>
                      <a:r>
                        <a:rPr lang="hu-HU" sz="2800" dirty="0" smtClean="0">
                          <a:effectLst/>
                        </a:rPr>
                        <a:t>dolgozók</a:t>
                      </a:r>
                      <a:r>
                        <a:rPr lang="hu-HU" sz="2800" baseline="0" dirty="0" smtClean="0">
                          <a:effectLst/>
                        </a:rPr>
                        <a:t> </a:t>
                      </a:r>
                      <a:r>
                        <a:rPr lang="hu-HU" sz="2800" dirty="0" smtClean="0">
                          <a:effectLst/>
                        </a:rPr>
                        <a:t>meghatározott </a:t>
                      </a:r>
                      <a:r>
                        <a:rPr lang="hu-HU" sz="2800" dirty="0">
                          <a:effectLst/>
                        </a:rPr>
                        <a:t>költséggel. </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2800">
                          <a:effectLst/>
                        </a:rPr>
                        <a:t>Éves költségterv alapján dolgozik. </a:t>
                      </a:r>
                      <a:endParaRPr lang="hu-HU" sz="280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7855">
                <a:tc>
                  <a:txBody>
                    <a:bodyPr/>
                    <a:lstStyle/>
                    <a:p>
                      <a:pPr>
                        <a:lnSpc>
                          <a:spcPct val="115000"/>
                        </a:lnSpc>
                        <a:spcAft>
                          <a:spcPts val="0"/>
                        </a:spcAft>
                      </a:pPr>
                      <a:r>
                        <a:rPr lang="hu-HU" sz="2800">
                          <a:effectLst/>
                        </a:rPr>
                        <a:t>Megszüntetik, ha az előzetes célok nem teljesülnek. </a:t>
                      </a:r>
                      <a:endParaRPr lang="hu-HU" sz="280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a:effectLst/>
                        </a:rPr>
                        <a:t>A folyamatos működés majdnem minden körülmény ellenére biztosítva van. </a:t>
                      </a:r>
                      <a:endParaRPr lang="hu-HU" sz="280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7855">
                <a:tc>
                  <a:txBody>
                    <a:bodyPr/>
                    <a:lstStyle/>
                    <a:p>
                      <a:pPr>
                        <a:lnSpc>
                          <a:spcPct val="115000"/>
                        </a:lnSpc>
                        <a:spcAft>
                          <a:spcPts val="0"/>
                        </a:spcAft>
                      </a:pPr>
                      <a:r>
                        <a:rPr lang="hu-HU" sz="2800">
                          <a:effectLst/>
                        </a:rPr>
                        <a:t>Nehéz meghatározni és betartani a költségét és befejezésének idejét. </a:t>
                      </a:r>
                      <a:endParaRPr lang="hu-HU" sz="280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hu-HU" sz="2800" dirty="0">
                          <a:effectLst/>
                        </a:rPr>
                        <a:t>Az éves kiadások a korábbi tapasztalatok alapján kerülnek meghatározásra. </a:t>
                      </a:r>
                      <a:endParaRPr lang="hu-HU" sz="2800" dirty="0">
                        <a:effectLst/>
                        <a:latin typeface="Calibri"/>
                        <a:ea typeface="Calibri"/>
                        <a:cs typeface="Arial Unicode M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353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smtClean="0"/>
              <a:t>Project – Program- </a:t>
            </a:r>
            <a:r>
              <a:rPr lang="hu-HU" dirty="0" err="1" smtClean="0"/>
              <a:t>Portfolio</a:t>
            </a:r>
            <a:endParaRPr lang="hu-HU"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grpSp>
        <p:nvGrpSpPr>
          <p:cNvPr id="67" name="Group 66"/>
          <p:cNvGrpSpPr/>
          <p:nvPr/>
        </p:nvGrpSpPr>
        <p:grpSpPr>
          <a:xfrm>
            <a:off x="155575" y="1501255"/>
            <a:ext cx="9752700" cy="4948788"/>
            <a:chOff x="819255" y="3133875"/>
            <a:chExt cx="8208000" cy="3097509"/>
          </a:xfrm>
        </p:grpSpPr>
        <p:sp>
          <p:nvSpPr>
            <p:cNvPr id="8" name="Rectangle 7"/>
            <p:cNvSpPr/>
            <p:nvPr/>
          </p:nvSpPr>
          <p:spPr bwMode="gray">
            <a:xfrm>
              <a:off x="819255" y="3133875"/>
              <a:ext cx="8208000" cy="792000"/>
            </a:xfrm>
            <a:prstGeom prst="rect">
              <a:avLst/>
            </a:prstGeom>
            <a:solidFill>
              <a:schemeClr val="bg1">
                <a:lumMod val="95000"/>
              </a:schemeClr>
            </a:solidFill>
            <a:ln w="19050" algn="ctr">
              <a:solidFill>
                <a:schemeClr val="tx1">
                  <a:lumMod val="20000"/>
                  <a:lumOff val="80000"/>
                </a:schemeClr>
              </a:solidFill>
              <a:miter lim="800000"/>
              <a:headEnd/>
              <a:tailEnd/>
            </a:ln>
            <a:effectLst/>
          </p:spPr>
          <p:txBody>
            <a:bodyPr wrap="square" lIns="108000" tIns="108000" rIns="108000" bIns="108000" rtlCol="0" anchor="ctr" anchorCtr="0">
              <a:spAutoFit/>
            </a:bodyPr>
            <a:lstStyle/>
            <a:p>
              <a:pPr defTabSz="457293" fontAlgn="base">
                <a:lnSpc>
                  <a:spcPct val="90000"/>
                </a:lnSpc>
                <a:buClr>
                  <a:srgbClr val="E20074"/>
                </a:buClr>
                <a:buSzPct val="75000"/>
              </a:pPr>
              <a:r>
                <a:rPr lang="hu-HU" sz="2400" dirty="0" smtClean="0">
                  <a:latin typeface="TeleGrotesk Headline Ultra" pitchFamily="2" charset="0"/>
                  <a:cs typeface="Arial Unicode MS" panose="020B0604020202020204" pitchFamily="34" charset="-128"/>
                </a:rPr>
                <a:t>PORTFOLIO</a:t>
              </a:r>
            </a:p>
          </p:txBody>
        </p:sp>
        <p:sp>
          <p:nvSpPr>
            <p:cNvPr id="15" name="Rectangle 14"/>
            <p:cNvSpPr/>
            <p:nvPr/>
          </p:nvSpPr>
          <p:spPr bwMode="gray">
            <a:xfrm>
              <a:off x="819255" y="4276750"/>
              <a:ext cx="8208000" cy="792000"/>
            </a:xfrm>
            <a:prstGeom prst="rect">
              <a:avLst/>
            </a:prstGeom>
            <a:solidFill>
              <a:schemeClr val="bg1">
                <a:lumMod val="95000"/>
              </a:schemeClr>
            </a:solidFill>
            <a:ln w="19050" algn="ctr">
              <a:solidFill>
                <a:schemeClr val="tx1">
                  <a:lumMod val="20000"/>
                  <a:lumOff val="80000"/>
                </a:schemeClr>
              </a:solidFill>
              <a:miter lim="800000"/>
              <a:headEnd/>
              <a:tailEnd/>
            </a:ln>
            <a:effectLst/>
          </p:spPr>
          <p:txBody>
            <a:bodyPr wrap="square" lIns="108000" tIns="108000" rIns="108000" bIns="108000" rtlCol="0" anchor="ctr" anchorCtr="0">
              <a:spAutoFit/>
            </a:bodyPr>
            <a:lstStyle/>
            <a:p>
              <a:pPr defTabSz="457293" fontAlgn="base">
                <a:lnSpc>
                  <a:spcPct val="90000"/>
                </a:lnSpc>
                <a:buClr>
                  <a:srgbClr val="E20074"/>
                </a:buClr>
                <a:buSzPct val="75000"/>
              </a:pPr>
              <a:r>
                <a:rPr lang="hu-HU" sz="2400" dirty="0" smtClean="0">
                  <a:latin typeface="TeleGrotesk Headline Ultra" pitchFamily="2" charset="0"/>
                  <a:cs typeface="Arial Unicode MS" panose="020B0604020202020204" pitchFamily="34" charset="-128"/>
                </a:rPr>
                <a:t>PROGRAM</a:t>
              </a:r>
            </a:p>
          </p:txBody>
        </p:sp>
        <p:sp>
          <p:nvSpPr>
            <p:cNvPr id="16" name="Rectangle 15"/>
            <p:cNvSpPr/>
            <p:nvPr/>
          </p:nvSpPr>
          <p:spPr bwMode="gray">
            <a:xfrm>
              <a:off x="819255" y="5439384"/>
              <a:ext cx="8208000" cy="792000"/>
            </a:xfrm>
            <a:prstGeom prst="rect">
              <a:avLst/>
            </a:prstGeom>
            <a:solidFill>
              <a:schemeClr val="bg1">
                <a:lumMod val="95000"/>
              </a:schemeClr>
            </a:solidFill>
            <a:ln w="19050" algn="ctr">
              <a:solidFill>
                <a:schemeClr val="tx1">
                  <a:lumMod val="20000"/>
                  <a:lumOff val="80000"/>
                </a:schemeClr>
              </a:solidFill>
              <a:miter lim="800000"/>
              <a:headEnd/>
              <a:tailEnd/>
            </a:ln>
            <a:effectLst/>
          </p:spPr>
          <p:txBody>
            <a:bodyPr wrap="square" lIns="108000" tIns="108000" rIns="108000" bIns="108000" rtlCol="0" anchor="ctr" anchorCtr="0">
              <a:spAutoFit/>
            </a:bodyPr>
            <a:lstStyle/>
            <a:p>
              <a:pPr defTabSz="457293" fontAlgn="base">
                <a:lnSpc>
                  <a:spcPct val="90000"/>
                </a:lnSpc>
                <a:buClr>
                  <a:srgbClr val="E20074"/>
                </a:buClr>
                <a:buSzPct val="75000"/>
              </a:pPr>
              <a:r>
                <a:rPr lang="hu-HU" sz="2400" dirty="0" smtClean="0">
                  <a:latin typeface="TeleGrotesk Headline Ultra" pitchFamily="2" charset="0"/>
                  <a:cs typeface="Arial Unicode MS" panose="020B0604020202020204" pitchFamily="34" charset="-128"/>
                </a:rPr>
                <a:t>PROJECT</a:t>
              </a:r>
            </a:p>
          </p:txBody>
        </p:sp>
        <p:sp>
          <p:nvSpPr>
            <p:cNvPr id="10" name="Rectangle 9"/>
            <p:cNvSpPr/>
            <p:nvPr/>
          </p:nvSpPr>
          <p:spPr bwMode="gray">
            <a:xfrm>
              <a:off x="5324701" y="3282321"/>
              <a:ext cx="1440000" cy="495108"/>
            </a:xfrm>
            <a:prstGeom prst="rect">
              <a:avLst/>
            </a:prstGeom>
            <a:solidFill>
              <a:schemeClr val="accent3"/>
            </a:solidFill>
            <a:ln w="19050" algn="ctr">
              <a:solidFill>
                <a:schemeClr val="accent3"/>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en-US" sz="2000" dirty="0" smtClean="0">
                  <a:solidFill>
                    <a:schemeClr val="bg1"/>
                  </a:solidFill>
                  <a:latin typeface="Tele-GroteskFet" pitchFamily="2" charset="0"/>
                  <a:ea typeface="Tele-GroteskFet" pitchFamily="2" charset="0"/>
                  <a:cs typeface="Tele-GroteskFet" pitchFamily="2" charset="0"/>
                </a:rPr>
                <a:t>Portfolio</a:t>
              </a:r>
            </a:p>
          </p:txBody>
        </p:sp>
        <p:sp>
          <p:nvSpPr>
            <p:cNvPr id="18" name="Rectangle 17"/>
            <p:cNvSpPr/>
            <p:nvPr/>
          </p:nvSpPr>
          <p:spPr bwMode="gray">
            <a:xfrm>
              <a:off x="3287035" y="4425196"/>
              <a:ext cx="1440000" cy="495108"/>
            </a:xfrm>
            <a:prstGeom prst="rect">
              <a:avLst/>
            </a:prstGeom>
            <a:solidFill>
              <a:schemeClr val="accent4"/>
            </a:solidFill>
            <a:ln w="19050" algn="ctr">
              <a:solidFill>
                <a:schemeClr val="accent4"/>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Program</a:t>
              </a:r>
            </a:p>
          </p:txBody>
        </p:sp>
        <p:sp>
          <p:nvSpPr>
            <p:cNvPr id="19" name="Rectangle 18"/>
            <p:cNvSpPr/>
            <p:nvPr/>
          </p:nvSpPr>
          <p:spPr bwMode="gray">
            <a:xfrm>
              <a:off x="5703405" y="4425196"/>
              <a:ext cx="1440000" cy="495108"/>
            </a:xfrm>
            <a:prstGeom prst="rect">
              <a:avLst/>
            </a:prstGeom>
            <a:solidFill>
              <a:schemeClr val="accent1"/>
            </a:solidFill>
            <a:ln w="19050" algn="ctr">
              <a:solidFill>
                <a:schemeClr val="accent1"/>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Program</a:t>
              </a:r>
            </a:p>
          </p:txBody>
        </p:sp>
        <p:sp>
          <p:nvSpPr>
            <p:cNvPr id="20" name="Rectangle 19"/>
            <p:cNvSpPr/>
            <p:nvPr/>
          </p:nvSpPr>
          <p:spPr bwMode="gray">
            <a:xfrm>
              <a:off x="2509056" y="5587830"/>
              <a:ext cx="1440000" cy="495108"/>
            </a:xfrm>
            <a:prstGeom prst="rect">
              <a:avLst/>
            </a:prstGeom>
            <a:solidFill>
              <a:schemeClr val="accent4"/>
            </a:solidFill>
            <a:ln w="19050" algn="ctr">
              <a:solidFill>
                <a:schemeClr val="accent4"/>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sp>
          <p:nvSpPr>
            <p:cNvPr id="21" name="Rectangle 20"/>
            <p:cNvSpPr/>
            <p:nvPr/>
          </p:nvSpPr>
          <p:spPr bwMode="gray">
            <a:xfrm>
              <a:off x="4007035" y="5587830"/>
              <a:ext cx="1440000" cy="495108"/>
            </a:xfrm>
            <a:prstGeom prst="rect">
              <a:avLst/>
            </a:prstGeom>
            <a:solidFill>
              <a:schemeClr val="accent4"/>
            </a:solidFill>
            <a:ln w="19050" algn="ctr">
              <a:solidFill>
                <a:schemeClr val="accent4"/>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sp>
          <p:nvSpPr>
            <p:cNvPr id="22" name="Rectangle 21"/>
            <p:cNvSpPr/>
            <p:nvPr/>
          </p:nvSpPr>
          <p:spPr bwMode="gray">
            <a:xfrm>
              <a:off x="5703405" y="5587830"/>
              <a:ext cx="1440000" cy="495108"/>
            </a:xfrm>
            <a:prstGeom prst="rect">
              <a:avLst/>
            </a:prstGeom>
            <a:solidFill>
              <a:schemeClr val="accent1"/>
            </a:solidFill>
            <a:ln w="19050" algn="ctr">
              <a:solidFill>
                <a:schemeClr val="accent1"/>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sp>
          <p:nvSpPr>
            <p:cNvPr id="23" name="Rectangle 22"/>
            <p:cNvSpPr/>
            <p:nvPr/>
          </p:nvSpPr>
          <p:spPr bwMode="gray">
            <a:xfrm>
              <a:off x="7388843" y="5587830"/>
              <a:ext cx="1440000" cy="495108"/>
            </a:xfrm>
            <a:prstGeom prst="rect">
              <a:avLst/>
            </a:prstGeom>
            <a:solidFill>
              <a:schemeClr val="accent6"/>
            </a:solidFill>
            <a:ln w="19050" algn="ctr">
              <a:solidFill>
                <a:schemeClr val="accent6"/>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r>
                <a:rPr lang="hu-HU" sz="2000" dirty="0" smtClean="0">
                  <a:solidFill>
                    <a:schemeClr val="bg1"/>
                  </a:solidFill>
                  <a:latin typeface="Tele-GroteskFet" pitchFamily="2" charset="0"/>
                  <a:ea typeface="Tele-GroteskFet" pitchFamily="2" charset="0"/>
                  <a:cs typeface="Tele-GroteskFet" pitchFamily="2" charset="0"/>
                </a:rPr>
                <a:t>Project</a:t>
              </a:r>
            </a:p>
          </p:txBody>
        </p:sp>
        <p:grpSp>
          <p:nvGrpSpPr>
            <p:cNvPr id="659470" name="Group 659469"/>
            <p:cNvGrpSpPr/>
            <p:nvPr/>
          </p:nvGrpSpPr>
          <p:grpSpPr>
            <a:xfrm>
              <a:off x="4007035" y="3777429"/>
              <a:ext cx="2037666" cy="647767"/>
              <a:chOff x="4007035" y="3777429"/>
              <a:chExt cx="2037666" cy="647767"/>
            </a:xfrm>
          </p:grpSpPr>
          <p:cxnSp>
            <p:nvCxnSpPr>
              <p:cNvPr id="659459" name="Straight Connector 659458"/>
              <p:cNvCxnSpPr>
                <a:stCxn id="18" idx="0"/>
              </p:cNvCxnSpPr>
              <p:nvPr/>
            </p:nvCxnSpPr>
            <p:spPr>
              <a:xfrm flipV="1">
                <a:off x="4007035" y="4055165"/>
                <a:ext cx="0" cy="370031"/>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9462" name="Straight Connector 659461"/>
              <p:cNvCxnSpPr/>
              <p:nvPr/>
            </p:nvCxnSpPr>
            <p:spPr>
              <a:xfrm>
                <a:off x="4007035" y="4055165"/>
                <a:ext cx="2037666" cy="0"/>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9467" name="Straight Connector 659466"/>
              <p:cNvCxnSpPr>
                <a:stCxn id="10" idx="2"/>
              </p:cNvCxnSpPr>
              <p:nvPr/>
            </p:nvCxnSpPr>
            <p:spPr>
              <a:xfrm>
                <a:off x="6044701" y="3777429"/>
                <a:ext cx="0" cy="277736"/>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flipH="1">
              <a:off x="6044701" y="3777429"/>
              <a:ext cx="378706" cy="647767"/>
              <a:chOff x="5745866" y="3631421"/>
              <a:chExt cx="378706" cy="647767"/>
            </a:xfrm>
          </p:grpSpPr>
          <p:cxnSp>
            <p:nvCxnSpPr>
              <p:cNvPr id="48" name="Straight Connector 47"/>
              <p:cNvCxnSpPr>
                <a:stCxn id="19" idx="0"/>
              </p:cNvCxnSpPr>
              <p:nvPr/>
            </p:nvCxnSpPr>
            <p:spPr>
              <a:xfrm flipH="1" flipV="1">
                <a:off x="5745866" y="3909157"/>
                <a:ext cx="2" cy="370031"/>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745866" y="3909157"/>
                <a:ext cx="378706" cy="0"/>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10" idx="2"/>
              </p:cNvCxnSpPr>
              <p:nvPr/>
            </p:nvCxnSpPr>
            <p:spPr>
              <a:xfrm flipH="1">
                <a:off x="6124572" y="3631421"/>
                <a:ext cx="0" cy="277736"/>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63" name="Group 62"/>
            <p:cNvGrpSpPr/>
            <p:nvPr/>
          </p:nvGrpSpPr>
          <p:grpSpPr>
            <a:xfrm flipH="1">
              <a:off x="6044701" y="3777429"/>
              <a:ext cx="2064142" cy="1810401"/>
              <a:chOff x="4713583" y="3534829"/>
              <a:chExt cx="2064142" cy="1810401"/>
            </a:xfrm>
          </p:grpSpPr>
          <p:cxnSp>
            <p:nvCxnSpPr>
              <p:cNvPr id="64" name="Straight Connector 63"/>
              <p:cNvCxnSpPr>
                <a:stCxn id="23" idx="0"/>
              </p:cNvCxnSpPr>
              <p:nvPr/>
            </p:nvCxnSpPr>
            <p:spPr>
              <a:xfrm flipH="1" flipV="1">
                <a:off x="4713583" y="3812565"/>
                <a:ext cx="0" cy="1532665"/>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713583" y="3812565"/>
                <a:ext cx="2064141" cy="0"/>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10" idx="2"/>
              </p:cNvCxnSpPr>
              <p:nvPr/>
            </p:nvCxnSpPr>
            <p:spPr>
              <a:xfrm flipH="1">
                <a:off x="6777725" y="3534829"/>
                <a:ext cx="0" cy="277736"/>
              </a:xfrm>
              <a:prstGeom prst="line">
                <a:avLst/>
              </a:prstGeom>
              <a:ln w="19050">
                <a:solidFill>
                  <a:schemeClr val="accent3"/>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73" name="Group 72"/>
            <p:cNvGrpSpPr/>
            <p:nvPr/>
          </p:nvGrpSpPr>
          <p:grpSpPr>
            <a:xfrm>
              <a:off x="3229056" y="4920304"/>
              <a:ext cx="777979" cy="667526"/>
              <a:chOff x="6410037" y="3823976"/>
              <a:chExt cx="777979" cy="667526"/>
            </a:xfrm>
          </p:grpSpPr>
          <p:cxnSp>
            <p:nvCxnSpPr>
              <p:cNvPr id="74" name="Straight Connector 73"/>
              <p:cNvCxnSpPr>
                <a:stCxn id="20" idx="0"/>
              </p:cNvCxnSpPr>
              <p:nvPr/>
            </p:nvCxnSpPr>
            <p:spPr>
              <a:xfrm flipV="1">
                <a:off x="6410037" y="4240180"/>
                <a:ext cx="0" cy="251322"/>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410037" y="4240180"/>
                <a:ext cx="777979" cy="0"/>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18" idx="2"/>
              </p:cNvCxnSpPr>
              <p:nvPr/>
            </p:nvCxnSpPr>
            <p:spPr>
              <a:xfrm>
                <a:off x="7188016" y="3823976"/>
                <a:ext cx="0" cy="416204"/>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flipH="1">
              <a:off x="4007035" y="4920304"/>
              <a:ext cx="720000" cy="667526"/>
              <a:chOff x="6468016" y="3823976"/>
              <a:chExt cx="720000" cy="667526"/>
            </a:xfrm>
          </p:grpSpPr>
          <p:cxnSp>
            <p:nvCxnSpPr>
              <p:cNvPr id="91" name="Straight Connector 90"/>
              <p:cNvCxnSpPr>
                <a:stCxn id="21" idx="0"/>
              </p:cNvCxnSpPr>
              <p:nvPr/>
            </p:nvCxnSpPr>
            <p:spPr>
              <a:xfrm flipH="1" flipV="1">
                <a:off x="6468016" y="4240180"/>
                <a:ext cx="0" cy="251322"/>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6468016" y="4240180"/>
                <a:ext cx="719999" cy="0"/>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7188016" y="3823976"/>
                <a:ext cx="0" cy="416204"/>
              </a:xfrm>
              <a:prstGeom prst="line">
                <a:avLst/>
              </a:prstGeom>
              <a:ln w="19050">
                <a:solidFill>
                  <a:schemeClr val="accent4"/>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cxnSp>
          <p:nvCxnSpPr>
            <p:cNvPr id="54" name="Straight Connector 53"/>
            <p:cNvCxnSpPr>
              <a:stCxn id="19" idx="2"/>
              <a:endCxn id="22" idx="0"/>
            </p:cNvCxnSpPr>
            <p:nvPr/>
          </p:nvCxnSpPr>
          <p:spPr>
            <a:xfrm>
              <a:off x="6423405" y="4920304"/>
              <a:ext cx="0" cy="667526"/>
            </a:xfrm>
            <a:prstGeom prst="line">
              <a:avLst/>
            </a:prstGeom>
            <a:ln w="19050">
              <a:solidFill>
                <a:schemeClr val="accent1"/>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8077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a:t>Project – Program- </a:t>
            </a:r>
            <a:r>
              <a:rPr lang="hu-HU" dirty="0" err="1"/>
              <a:t>Portfolio</a:t>
            </a:r>
            <a:endParaRPr lang="hu-HU"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5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26" y="1073194"/>
            <a:ext cx="9376927" cy="549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75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life cycle / product life cycle</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object 3"/>
          <p:cNvSpPr>
            <a:spLocks noChangeArrowheads="1"/>
          </p:cNvSpPr>
          <p:nvPr/>
        </p:nvSpPr>
        <p:spPr bwMode="auto">
          <a:xfrm>
            <a:off x="266016" y="1463322"/>
            <a:ext cx="9608775" cy="467817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useBgFill="1">
        <p:nvSpPr>
          <p:cNvPr id="2" name="Rectangle 1"/>
          <p:cNvSpPr/>
          <p:nvPr/>
        </p:nvSpPr>
        <p:spPr bwMode="gray">
          <a:xfrm>
            <a:off x="360000" y="5747657"/>
            <a:ext cx="9186771" cy="990600"/>
          </a:xfrm>
          <a:prstGeom prst="rect">
            <a:avLst/>
          </a:prstGeom>
          <a:ln w="19050" algn="ctr">
            <a:solidFill>
              <a:schemeClr val="bg1"/>
            </a:solidFill>
            <a:miter lim="800000"/>
            <a:headEnd/>
            <a:tailEnd/>
          </a:ln>
          <a:effectLst/>
        </p:spPr>
        <p:txBody>
          <a:bodyPr wrap="square" lIns="108000" tIns="108000" rIns="108000" bIns="108000" rtlCol="0" anchor="ctr" anchorCtr="0">
            <a:spAutoFit/>
          </a:bodyPr>
          <a:lstStyle/>
          <a:p>
            <a:pPr algn="ctr" defTabSz="457293" fontAlgn="base">
              <a:lnSpc>
                <a:spcPct val="90000"/>
              </a:lnSpc>
              <a:buClr>
                <a:srgbClr val="E20074"/>
              </a:buClr>
              <a:buSzPct val="75000"/>
            </a:pPr>
            <a:endParaRPr lang="en-US" sz="1800" dirty="0" smtClean="0">
              <a:latin typeface="Tele-GroteskNor" pitchFamily="2" charset="0"/>
              <a:cs typeface="Arial Unicode MS" panose="020B0604020202020204" pitchFamily="34" charset="-128"/>
            </a:endParaRPr>
          </a:p>
        </p:txBody>
      </p:sp>
    </p:spTree>
    <p:extLst>
      <p:ext uri="{BB962C8B-B14F-4D97-AF65-F5344CB8AC3E}">
        <p14:creationId xmlns:p14="http://schemas.microsoft.com/office/powerpoint/2010/main" val="3318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MANAGEMENT methods</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5" y="1600861"/>
            <a:ext cx="8551103" cy="149405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err="1" smtClean="0">
                <a:ea typeface="Swagger" pitchFamily="2" charset="0"/>
              </a:rPr>
              <a:t>Waterfall</a:t>
            </a:r>
            <a:r>
              <a:rPr lang="hu-HU" sz="2800" dirty="0" smtClean="0">
                <a:ea typeface="Swagger" pitchFamily="2" charset="0"/>
              </a:rPr>
              <a:t> </a:t>
            </a:r>
            <a:r>
              <a:rPr lang="hu-HU" sz="2800" dirty="0" err="1" smtClean="0">
                <a:ea typeface="Swagger" pitchFamily="2" charset="0"/>
              </a:rPr>
              <a:t>Model</a:t>
            </a:r>
            <a:endParaRPr lang="hu-HU" sz="28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err="1" smtClean="0">
                <a:ea typeface="Swagger" pitchFamily="2" charset="0"/>
              </a:rPr>
              <a:t>Iterative</a:t>
            </a:r>
            <a:r>
              <a:rPr lang="hu-HU" sz="2800" dirty="0" smtClean="0">
                <a:ea typeface="Swagger" pitchFamily="2" charset="0"/>
              </a:rPr>
              <a:t> </a:t>
            </a:r>
            <a:r>
              <a:rPr lang="hu-HU" sz="2800" dirty="0" err="1" smtClean="0">
                <a:ea typeface="Swagger" pitchFamily="2" charset="0"/>
              </a:rPr>
              <a:t>Model</a:t>
            </a:r>
            <a:r>
              <a:rPr lang="hu-HU" sz="2800" dirty="0" smtClean="0">
                <a:ea typeface="Swagger" pitchFamily="2" charset="0"/>
              </a:rPr>
              <a:t> </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err="1" smtClean="0">
                <a:ea typeface="Swagger" pitchFamily="2" charset="0"/>
              </a:rPr>
              <a:t>Agile</a:t>
            </a:r>
            <a:r>
              <a:rPr lang="hu-HU" sz="2800" dirty="0" smtClean="0">
                <a:ea typeface="Swagger" pitchFamily="2" charset="0"/>
              </a:rPr>
              <a:t> </a:t>
            </a:r>
            <a:r>
              <a:rPr lang="hu-HU" sz="2800" dirty="0" err="1" smtClean="0">
                <a:ea typeface="Swagger" pitchFamily="2" charset="0"/>
              </a:rPr>
              <a:t>Model</a:t>
            </a:r>
            <a:endParaRPr lang="en-US" sz="2000" dirty="0" smtClean="0">
              <a:ea typeface="Swagger" pitchFamily="2" charset="0"/>
            </a:endParaRPr>
          </a:p>
        </p:txBody>
      </p:sp>
      <p:pic>
        <p:nvPicPr>
          <p:cNvPr id="65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748" y="3247696"/>
            <a:ext cx="6209130" cy="324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13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 methods</a:t>
            </a:r>
            <a:r>
              <a:rPr lang="hu-HU" dirty="0" smtClean="0"/>
              <a:t> – </a:t>
            </a:r>
            <a:r>
              <a:rPr lang="hu-HU" dirty="0" err="1" smtClean="0"/>
              <a:t>Waterfall</a:t>
            </a:r>
            <a:r>
              <a:rPr lang="hu-HU" dirty="0" smtClean="0"/>
              <a:t> </a:t>
            </a:r>
            <a:r>
              <a:rPr lang="hu-HU" dirty="0" err="1" smtClean="0"/>
              <a:t>model</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5" y="1600861"/>
            <a:ext cx="4176939" cy="461837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err="1" smtClean="0">
                <a:solidFill>
                  <a:schemeClr val="tx2"/>
                </a:solidFill>
                <a:ea typeface="Swagger" pitchFamily="2" charset="0"/>
              </a:rPr>
              <a:t>Detailed</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scoope</a:t>
            </a:r>
            <a:r>
              <a:rPr lang="hu-HU" sz="2800" b="1" dirty="0" smtClean="0">
                <a:solidFill>
                  <a:schemeClr val="tx2"/>
                </a:solidFill>
                <a:ea typeface="Swagger" pitchFamily="2" charset="0"/>
              </a:rPr>
              <a:t> </a:t>
            </a:r>
            <a:r>
              <a:rPr lang="hu-HU" sz="2800" dirty="0" err="1" smtClean="0">
                <a:ea typeface="Swagger" pitchFamily="2" charset="0"/>
              </a:rPr>
              <a:t>at</a:t>
            </a:r>
            <a:r>
              <a:rPr lang="hu-HU" sz="2800" dirty="0" smtClean="0">
                <a:ea typeface="Swagger" pitchFamily="2" charset="0"/>
              </a:rPr>
              <a:t> </a:t>
            </a:r>
            <a:r>
              <a:rPr lang="hu-HU" sz="2800" dirty="0" err="1" smtClean="0">
                <a:ea typeface="Swagger" pitchFamily="2" charset="0"/>
              </a:rPr>
              <a:t>the</a:t>
            </a:r>
            <a:r>
              <a:rPr lang="hu-HU" sz="2800" dirty="0" smtClean="0">
                <a:ea typeface="Swagger" pitchFamily="2" charset="0"/>
              </a:rPr>
              <a:t> </a:t>
            </a:r>
            <a:r>
              <a:rPr lang="hu-HU" sz="2800" dirty="0" err="1" smtClean="0">
                <a:ea typeface="Swagger" pitchFamily="2" charset="0"/>
              </a:rPr>
              <a:t>beginning</a:t>
            </a:r>
            <a:r>
              <a:rPr lang="hu-HU" sz="2800" dirty="0" smtClean="0">
                <a:ea typeface="Swagger" pitchFamily="2" charset="0"/>
              </a:rPr>
              <a:t> </a:t>
            </a:r>
            <a:r>
              <a:rPr lang="hu-HU" sz="2800" dirty="0" err="1" smtClean="0">
                <a:ea typeface="Swagger" pitchFamily="2" charset="0"/>
              </a:rPr>
              <a:t>for</a:t>
            </a:r>
            <a:r>
              <a:rPr lang="hu-HU" sz="2800" dirty="0" smtClean="0">
                <a:ea typeface="Swagger" pitchFamily="2" charset="0"/>
              </a:rPr>
              <a:t> </a:t>
            </a:r>
            <a:r>
              <a:rPr lang="hu-HU" sz="2800" dirty="0" err="1" smtClean="0">
                <a:ea typeface="Swagger" pitchFamily="2" charset="0"/>
              </a:rPr>
              <a:t>the</a:t>
            </a:r>
            <a:r>
              <a:rPr lang="hu-HU" sz="2800" dirty="0" smtClean="0">
                <a:ea typeface="Swagger" pitchFamily="2" charset="0"/>
              </a:rPr>
              <a:t> </a:t>
            </a:r>
            <a:r>
              <a:rPr lang="hu-HU" sz="2800" dirty="0" err="1" smtClean="0">
                <a:ea typeface="Swagger" pitchFamily="2" charset="0"/>
              </a:rPr>
              <a:t>whole</a:t>
            </a:r>
            <a:r>
              <a:rPr lang="hu-HU" sz="2800" dirty="0" smtClean="0">
                <a:ea typeface="Swagger" pitchFamily="2" charset="0"/>
              </a:rPr>
              <a:t> project -&gt; </a:t>
            </a:r>
          </a:p>
          <a:p>
            <a:pPr defTabSz="457322" fontAlgn="base">
              <a:lnSpc>
                <a:spcPct val="104000"/>
              </a:lnSpc>
              <a:spcBef>
                <a:spcPts val="300"/>
              </a:spcBef>
              <a:spcAft>
                <a:spcPct val="0"/>
              </a:spcAft>
              <a:buClr>
                <a:schemeClr val="tx1"/>
              </a:buClr>
              <a:buSzPct val="70000"/>
            </a:pPr>
            <a:r>
              <a:rPr lang="hu-HU" sz="2800" dirty="0">
                <a:ea typeface="Swagger" pitchFamily="2" charset="0"/>
              </a:rPr>
              <a:t>	</a:t>
            </a:r>
            <a:r>
              <a:rPr lang="hu-HU" sz="2800" dirty="0" smtClean="0">
                <a:ea typeface="Swagger" pitchFamily="2" charset="0"/>
              </a:rPr>
              <a:t>-&gt; (</a:t>
            </a:r>
            <a:r>
              <a:rPr lang="hu-HU" sz="2800" b="1" dirty="0" err="1" smtClean="0">
                <a:solidFill>
                  <a:schemeClr val="tx2"/>
                </a:solidFill>
                <a:ea typeface="Swagger" pitchFamily="2" charset="0"/>
              </a:rPr>
              <a:t>master</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plan</a:t>
            </a:r>
            <a:r>
              <a:rPr lang="hu-HU" sz="2800" dirty="0" smtClean="0">
                <a:ea typeface="Swagger" pitchFamily="2" charset="0"/>
              </a:rPr>
              <a: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800" b="1" dirty="0" smtClean="0">
              <a:solidFill>
                <a:schemeClr val="tx2"/>
              </a:solidFill>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smtClean="0">
                <a:solidFill>
                  <a:schemeClr val="tx2"/>
                </a:solidFill>
                <a:ea typeface="Swagger" pitchFamily="2" charset="0"/>
              </a:rPr>
              <a:t>Change </a:t>
            </a:r>
            <a:r>
              <a:rPr lang="hu-HU" sz="2800" b="1" dirty="0" err="1" smtClean="0">
                <a:solidFill>
                  <a:schemeClr val="tx2"/>
                </a:solidFill>
                <a:ea typeface="Swagger" pitchFamily="2" charset="0"/>
              </a:rPr>
              <a:t>request</a:t>
            </a:r>
            <a:r>
              <a:rPr lang="hu-HU" sz="2800" b="1" dirty="0">
                <a:solidFill>
                  <a:schemeClr val="tx2"/>
                </a:solidFill>
                <a:ea typeface="Swagger" pitchFamily="2" charset="0"/>
              </a:rPr>
              <a:t> </a:t>
            </a:r>
            <a:r>
              <a:rPr lang="hu-HU" sz="2800" dirty="0" err="1" smtClean="0">
                <a:ea typeface="Swagger" pitchFamily="2" charset="0"/>
              </a:rPr>
              <a:t>after</a:t>
            </a:r>
            <a:r>
              <a:rPr lang="hu-HU" sz="2800" dirty="0" smtClean="0">
                <a:ea typeface="Swagger" pitchFamily="2" charset="0"/>
              </a:rPr>
              <a:t> </a:t>
            </a:r>
            <a:r>
              <a:rPr lang="hu-HU" sz="2800" dirty="0" err="1" smtClean="0">
                <a:ea typeface="Swagger" pitchFamily="2" charset="0"/>
              </a:rPr>
              <a:t>the</a:t>
            </a:r>
            <a:r>
              <a:rPr lang="hu-HU" sz="2800" dirty="0" smtClean="0">
                <a:ea typeface="Swagger" pitchFamily="2" charset="0"/>
              </a:rPr>
              <a:t> </a:t>
            </a:r>
            <a:r>
              <a:rPr lang="hu-HU" sz="2800" dirty="0" err="1" smtClean="0">
                <a:ea typeface="Swagger" pitchFamily="2" charset="0"/>
              </a:rPr>
              <a:t>master</a:t>
            </a:r>
            <a:r>
              <a:rPr lang="hu-HU" sz="2800" dirty="0" smtClean="0">
                <a:ea typeface="Swagger" pitchFamily="2" charset="0"/>
              </a:rPr>
              <a:t> </a:t>
            </a:r>
            <a:r>
              <a:rPr lang="hu-HU" sz="2800" dirty="0" err="1" smtClean="0">
                <a:ea typeface="Swagger" pitchFamily="2" charset="0"/>
              </a:rPr>
              <a:t>plan</a:t>
            </a:r>
            <a:r>
              <a:rPr lang="hu-HU" sz="2800" dirty="0" smtClean="0">
                <a:ea typeface="Swagger" pitchFamily="2" charset="0"/>
              </a:rPr>
              <a:t> (</a:t>
            </a:r>
            <a:r>
              <a:rPr lang="hu-HU" sz="2800" b="1" dirty="0" err="1" smtClean="0">
                <a:solidFill>
                  <a:schemeClr val="tx2"/>
                </a:solidFill>
                <a:ea typeface="Swagger" pitchFamily="2" charset="0"/>
              </a:rPr>
              <a:t>smaller</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changes</a:t>
            </a:r>
            <a:r>
              <a:rPr lang="hu-HU" sz="2800" dirty="0" smtClean="0">
                <a:ea typeface="Swagger" pitchFamily="2" charset="0"/>
              </a:rPr>
              <a: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800" dirty="0" smtClean="0">
              <a:ea typeface="Swagger" pitchFamily="2" charset="0"/>
            </a:endParaRPr>
          </a:p>
          <a:p>
            <a:pPr defTabSz="457322" fontAlgn="base">
              <a:lnSpc>
                <a:spcPct val="104000"/>
              </a:lnSpc>
              <a:spcBef>
                <a:spcPts val="300"/>
              </a:spcBef>
              <a:spcAft>
                <a:spcPct val="0"/>
              </a:spcAft>
              <a:buClr>
                <a:schemeClr val="tx1"/>
              </a:buClr>
              <a:buSzPct val="70000"/>
            </a:pPr>
            <a:endParaRPr lang="en-US" sz="2000" dirty="0" smtClean="0">
              <a:ea typeface="Swagger" pitchFamily="2" charset="0"/>
            </a:endParaRPr>
          </a:p>
        </p:txBody>
      </p:sp>
      <p:pic>
        <p:nvPicPr>
          <p:cNvPr id="66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080" y="1600861"/>
            <a:ext cx="5751545" cy="4781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68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nvPr>
        </p:nvGraphicFramePr>
        <p:xfrm>
          <a:off x="1390" y="947280"/>
          <a:ext cx="1388" cy="1388"/>
        </p:xfrm>
        <a:graphic>
          <a:graphicData uri="http://schemas.openxmlformats.org/presentationml/2006/ole">
            <mc:AlternateContent xmlns:mc="http://schemas.openxmlformats.org/markup-compatibility/2006">
              <mc:Choice xmlns:v="urn:schemas-microsoft-com:vml" Requires="v">
                <p:oleObj spid="_x0000_s647330"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0" y="947280"/>
                        <a:ext cx="1388" cy="1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8180" name="Picture 52" hidden="1"/>
          <p:cNvPicPr>
            <a:picLocks noChangeAspect="1" noChangeArrowheads="1"/>
          </p:cNvPicPr>
          <p:nvPr/>
        </p:nvPicPr>
        <p:blipFill>
          <a:blip r:embed="rId7"/>
          <a:srcRect/>
          <a:stretch>
            <a:fillRect/>
          </a:stretch>
        </p:blipFill>
        <p:spPr bwMode="auto">
          <a:xfrm>
            <a:off x="1390" y="947281"/>
            <a:ext cx="2778" cy="1388"/>
          </a:xfrm>
          <a:prstGeom prst="rect">
            <a:avLst/>
          </a:prstGeom>
          <a:noFill/>
          <a:ln w="9525">
            <a:noFill/>
            <a:miter lim="800000"/>
            <a:headEnd/>
            <a:tailEnd/>
          </a:ln>
          <a:effectLst/>
        </p:spPr>
      </p:pic>
      <p:sp>
        <p:nvSpPr>
          <p:cNvPr id="48133" name="Rectangle 5"/>
          <p:cNvSpPr>
            <a:spLocks noGrp="1"/>
          </p:cNvSpPr>
          <p:nvPr>
            <p:ph type="title"/>
          </p:nvPr>
        </p:nvSpPr>
        <p:spPr/>
        <p:txBody>
          <a:bodyPr/>
          <a:lstStyle/>
          <a:p>
            <a:r>
              <a:rPr lang="en-US" dirty="0" smtClean="0"/>
              <a:t>Agenda</a:t>
            </a:r>
          </a:p>
        </p:txBody>
      </p:sp>
      <p:graphicFrame>
        <p:nvGraphicFramePr>
          <p:cNvPr id="3" name="Tabelle 2"/>
          <p:cNvGraphicFramePr>
            <a:graphicFrameLocks noGrp="1"/>
          </p:cNvGraphicFramePr>
          <p:nvPr>
            <p:extLst>
              <p:ext uri="{D42A27DB-BD31-4B8C-83A1-F6EECF244321}">
                <p14:modId xmlns:p14="http://schemas.microsoft.com/office/powerpoint/2010/main" val="4069019638"/>
              </p:ext>
            </p:extLst>
          </p:nvPr>
        </p:nvGraphicFramePr>
        <p:xfrm>
          <a:off x="1720447" y="778881"/>
          <a:ext cx="5503887" cy="5838132"/>
        </p:xfrm>
        <a:graphic>
          <a:graphicData uri="http://schemas.openxmlformats.org/drawingml/2006/table">
            <a:tbl>
              <a:tblPr bandRow="1">
                <a:tableStyleId>{8EC20E35-A176-4012-BC5E-935CFFF8708E}</a:tableStyleId>
              </a:tblPr>
              <a:tblGrid>
                <a:gridCol w="525945"/>
                <a:gridCol w="4977942"/>
              </a:tblGrid>
              <a:tr h="487067">
                <a:tc>
                  <a:txBody>
                    <a:bodyPr/>
                    <a:lstStyle/>
                    <a:p>
                      <a:pPr>
                        <a:lnSpc>
                          <a:spcPct val="104000"/>
                        </a:lnSpc>
                      </a:pPr>
                      <a:r>
                        <a:rPr lang="en-US" sz="2400" noProof="0" dirty="0" smtClean="0">
                          <a:solidFill>
                            <a:schemeClr val="tx2"/>
                          </a:solidFill>
                          <a:latin typeface="+mj-lt"/>
                        </a:rPr>
                        <a:t>01</a:t>
                      </a:r>
                      <a:endParaRPr lang="en-US" sz="2400" noProof="0" dirty="0">
                        <a:solidFill>
                          <a:schemeClr val="tx2"/>
                        </a:solidFill>
                        <a:latin typeface="+mj-lt"/>
                      </a:endParaRPr>
                    </a:p>
                  </a:txBody>
                  <a:tcPr marL="80001" marR="80001" marT="40000" marB="40000" anchor="ct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Introduction</a:t>
                      </a:r>
                    </a:p>
                  </a:txBody>
                  <a:tcPr marL="80001" marR="80001" marT="40000" marB="40000" anchor="ct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02</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Vasa project</a:t>
                      </a:r>
                      <a:r>
                        <a:rPr lang="en-US" sz="2400" baseline="0" noProof="0" dirty="0" smtClean="0">
                          <a:solidFill>
                            <a:schemeClr val="tx2"/>
                          </a:solidFill>
                          <a:latin typeface="Tele-GroteskNor" pitchFamily="2" charset="0"/>
                        </a:rPr>
                        <a:t> </a:t>
                      </a:r>
                      <a:endParaRPr lang="en-US" sz="2400" noProof="0" dirty="0" smtClean="0">
                        <a:solidFill>
                          <a:schemeClr val="tx2"/>
                        </a:solidFill>
                        <a:latin typeface="Tele-GroteskNor" pitchFamily="2" charset="0"/>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0395">
                <a:tc>
                  <a:txBody>
                    <a:bodyPr/>
                    <a:lstStyle/>
                    <a:p>
                      <a:pPr>
                        <a:lnSpc>
                          <a:spcPct val="104000"/>
                        </a:lnSpc>
                      </a:pPr>
                      <a:r>
                        <a:rPr lang="en-US" sz="2400" noProof="0" dirty="0" smtClean="0">
                          <a:solidFill>
                            <a:schemeClr val="tx2"/>
                          </a:solidFill>
                          <a:latin typeface="+mj-lt"/>
                        </a:rPr>
                        <a:t>03</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 management history</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04</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indent="0" algn="l" defTabSz="457171" rtl="0" eaLnBrk="1" fontAlgn="auto" latinLnBrk="0" hangingPunct="1">
                        <a:lnSpc>
                          <a:spcPct val="104000"/>
                        </a:lnSpc>
                        <a:spcBef>
                          <a:spcPts val="2400"/>
                        </a:spcBef>
                        <a:spcAft>
                          <a:spcPts val="0"/>
                        </a:spcAft>
                        <a:buClrTx/>
                        <a:buSzPct val="150000"/>
                        <a:buFont typeface="+mj-lt"/>
                        <a:buNone/>
                        <a:tabLst/>
                        <a:defRPr/>
                      </a:pPr>
                      <a:r>
                        <a:rPr lang="en-US" sz="2400" noProof="0" dirty="0" smtClean="0">
                          <a:solidFill>
                            <a:schemeClr val="tx2"/>
                          </a:solidFill>
                          <a:latin typeface="Tele-GroteskNor" pitchFamily="2" charset="0"/>
                        </a:rPr>
                        <a:t>ITIL</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05</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06</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Management</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07</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 Management</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08</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 vs Operation</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09</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 Program Portfolio</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10</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PM Methods</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11</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PM/PMO roles</a:t>
                      </a: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r h="487067">
                <a:tc>
                  <a:txBody>
                    <a:bodyPr/>
                    <a:lstStyle/>
                    <a:p>
                      <a:pPr>
                        <a:lnSpc>
                          <a:spcPct val="104000"/>
                        </a:lnSpc>
                      </a:pPr>
                      <a:r>
                        <a:rPr lang="en-US" sz="2400" noProof="0" dirty="0" smtClean="0">
                          <a:solidFill>
                            <a:schemeClr val="tx2"/>
                          </a:solidFill>
                          <a:latin typeface="+mj-lt"/>
                        </a:rPr>
                        <a:t>12</a:t>
                      </a:r>
                      <a:endParaRPr lang="en-US" sz="2400" noProof="0" dirty="0">
                        <a:solidFill>
                          <a:schemeClr val="tx2"/>
                        </a:solidFill>
                        <a:latin typeface="+mj-lt"/>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indent="0">
                        <a:lnSpc>
                          <a:spcPct val="104000"/>
                        </a:lnSpc>
                        <a:spcBef>
                          <a:spcPts val="2400"/>
                        </a:spcBef>
                        <a:buSzPct val="150000"/>
                        <a:buFont typeface="+mj-lt"/>
                        <a:buNone/>
                      </a:pPr>
                      <a:r>
                        <a:rPr lang="en-US" sz="2400" noProof="0" dirty="0" smtClean="0">
                          <a:solidFill>
                            <a:schemeClr val="tx2"/>
                          </a:solidFill>
                          <a:latin typeface="Tele-GroteskNor" pitchFamily="2" charset="0"/>
                        </a:rPr>
                        <a:t>Project/Product</a:t>
                      </a:r>
                      <a:r>
                        <a:rPr lang="en-US" sz="2400" baseline="0" noProof="0" dirty="0" smtClean="0">
                          <a:solidFill>
                            <a:schemeClr val="tx2"/>
                          </a:solidFill>
                          <a:latin typeface="Tele-GroteskNor" pitchFamily="2" charset="0"/>
                        </a:rPr>
                        <a:t> life cycle</a:t>
                      </a:r>
                      <a:endParaRPr lang="en-US" sz="2400" noProof="0" dirty="0" smtClean="0">
                        <a:solidFill>
                          <a:schemeClr val="tx2"/>
                        </a:solidFill>
                        <a:latin typeface="Tele-GroteskNor" pitchFamily="2" charset="0"/>
                      </a:endParaRPr>
                    </a:p>
                  </a:txBody>
                  <a:tcPr marL="80001" marR="80001" marT="40000" marB="4000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642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PM methods</a:t>
            </a:r>
            <a:r>
              <a:rPr lang="hu-HU" dirty="0" smtClean="0"/>
              <a:t> – </a:t>
            </a:r>
            <a:r>
              <a:rPr lang="hu-HU" dirty="0" err="1" smtClean="0"/>
              <a:t>Agile</a:t>
            </a:r>
            <a:r>
              <a:rPr lang="hu-HU" dirty="0" smtClean="0"/>
              <a:t> </a:t>
            </a:r>
            <a:r>
              <a:rPr lang="hu-HU" dirty="0" err="1" smtClean="0"/>
              <a:t>model</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5" y="1600861"/>
            <a:ext cx="4275551" cy="1852614"/>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dirty="0" err="1" smtClean="0">
                <a:ea typeface="Swagger" pitchFamily="2" charset="0"/>
              </a:rPr>
              <a:t>Do</a:t>
            </a:r>
            <a:r>
              <a:rPr lang="hu-HU" sz="2800" dirty="0" smtClean="0">
                <a:ea typeface="Swagger" pitchFamily="2" charset="0"/>
              </a:rPr>
              <a:t> </a:t>
            </a:r>
            <a:r>
              <a:rPr lang="hu-HU" sz="2800" b="1" dirty="0" err="1" smtClean="0">
                <a:solidFill>
                  <a:schemeClr val="tx2"/>
                </a:solidFill>
                <a:ea typeface="Swagger" pitchFamily="2" charset="0"/>
              </a:rPr>
              <a:t>not</a:t>
            </a:r>
            <a:r>
              <a:rPr lang="hu-HU" sz="2800" dirty="0" smtClean="0">
                <a:ea typeface="Swagger" pitchFamily="2" charset="0"/>
              </a:rPr>
              <a:t> </a:t>
            </a:r>
            <a:r>
              <a:rPr lang="hu-HU" sz="2800" dirty="0" err="1" smtClean="0">
                <a:ea typeface="Swagger" pitchFamily="2" charset="0"/>
              </a:rPr>
              <a:t>have</a:t>
            </a:r>
            <a:r>
              <a:rPr lang="hu-HU" sz="2800" dirty="0" smtClean="0">
                <a:ea typeface="Swagger" pitchFamily="2" charset="0"/>
              </a:rPr>
              <a:t> </a:t>
            </a:r>
            <a:r>
              <a:rPr lang="hu-HU" sz="2800" b="1" dirty="0" err="1" smtClean="0">
                <a:solidFill>
                  <a:schemeClr val="tx2"/>
                </a:solidFill>
                <a:ea typeface="Swagger" pitchFamily="2" charset="0"/>
              </a:rPr>
              <a:t>detailed</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scoope</a:t>
            </a:r>
            <a:r>
              <a:rPr lang="hu-HU" sz="2800" b="1" dirty="0" smtClean="0">
                <a:solidFill>
                  <a:schemeClr val="tx2"/>
                </a:solidFill>
                <a:ea typeface="Swagger" pitchFamily="2" charset="0"/>
              </a:rPr>
              <a:t>  </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err="1" smtClean="0">
                <a:solidFill>
                  <a:schemeClr val="tx2"/>
                </a:solidFill>
                <a:ea typeface="Swagger" pitchFamily="2" charset="0"/>
              </a:rPr>
              <a:t>Requirements</a:t>
            </a:r>
            <a:r>
              <a:rPr lang="hu-HU" sz="2800" b="1" dirty="0" smtClean="0">
                <a:solidFill>
                  <a:schemeClr val="tx2"/>
                </a:solidFill>
                <a:ea typeface="Swagger" pitchFamily="2" charset="0"/>
              </a:rPr>
              <a:t> </a:t>
            </a:r>
            <a:r>
              <a:rPr lang="hu-HU" sz="2800" b="1" dirty="0" err="1" smtClean="0">
                <a:solidFill>
                  <a:schemeClr val="tx2"/>
                </a:solidFill>
                <a:ea typeface="Swagger" pitchFamily="2" charset="0"/>
              </a:rPr>
              <a:t>list</a:t>
            </a:r>
            <a:endParaRPr lang="hu-HU" sz="2800" b="1" dirty="0" smtClean="0">
              <a:solidFill>
                <a:schemeClr val="tx2"/>
              </a:solidFill>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800" b="1" dirty="0" smtClean="0">
                <a:solidFill>
                  <a:schemeClr val="tx2"/>
                </a:solidFill>
                <a:ea typeface="Swagger" pitchFamily="2" charset="0"/>
              </a:rPr>
              <a:t>Sprint</a:t>
            </a:r>
            <a:r>
              <a:rPr lang="hu-HU" sz="2800" dirty="0" smtClean="0">
                <a:ea typeface="Swagger" pitchFamily="2" charset="0"/>
              </a:rPr>
              <a:t> (1,2…n)</a:t>
            </a:r>
          </a:p>
          <a:p>
            <a:pPr defTabSz="457322" fontAlgn="base">
              <a:lnSpc>
                <a:spcPct val="104000"/>
              </a:lnSpc>
              <a:spcBef>
                <a:spcPts val="300"/>
              </a:spcBef>
              <a:spcAft>
                <a:spcPct val="0"/>
              </a:spcAft>
              <a:buClr>
                <a:schemeClr val="tx1"/>
              </a:buClr>
              <a:buSzPct val="70000"/>
            </a:pPr>
            <a:endParaRPr lang="en-US" sz="2000" dirty="0" smtClean="0">
              <a:ea typeface="Swagger" pitchFamily="2" charset="0"/>
            </a:endParaRPr>
          </a:p>
        </p:txBody>
      </p:sp>
      <p:pic>
        <p:nvPicPr>
          <p:cNvPr id="66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755" y="3212171"/>
            <a:ext cx="50101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24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a:t>
            </a:r>
            <a:r>
              <a:rPr lang="hu-HU" b="1" dirty="0" smtClean="0"/>
              <a:t>management </a:t>
            </a:r>
            <a:r>
              <a:rPr lang="hu-HU" b="1" dirty="0" err="1" smtClean="0"/>
              <a:t>roles</a:t>
            </a:r>
            <a:r>
              <a:rPr lang="hu-HU" b="1" dirty="0" smtClean="0"/>
              <a:t> – Project </a:t>
            </a:r>
            <a:r>
              <a:rPr lang="hu-HU" b="1" dirty="0" err="1" smtClean="0"/>
              <a:t>manager</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3307563"/>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altLang="hu-HU" sz="2800" dirty="0" err="1"/>
              <a:t>Depends</a:t>
            </a:r>
            <a:r>
              <a:rPr lang="hu-HU" altLang="hu-HU" sz="2800" dirty="0"/>
              <a:t> </a:t>
            </a:r>
            <a:r>
              <a:rPr lang="hu-HU" altLang="hu-HU" sz="2800" dirty="0" err="1"/>
              <a:t>on</a:t>
            </a:r>
            <a:r>
              <a:rPr lang="hu-HU" altLang="hu-HU" sz="2800" dirty="0"/>
              <a:t> </a:t>
            </a:r>
            <a:r>
              <a:rPr lang="hu-HU" altLang="hu-HU" sz="2800" dirty="0" err="1"/>
              <a:t>the</a:t>
            </a:r>
            <a:r>
              <a:rPr lang="hu-HU" altLang="hu-HU" sz="2800" dirty="0"/>
              <a:t> </a:t>
            </a:r>
            <a:r>
              <a:rPr lang="hu-HU" altLang="hu-HU" sz="2800" dirty="0" err="1"/>
              <a:t>organizational</a:t>
            </a:r>
            <a:r>
              <a:rPr lang="hu-HU" altLang="hu-HU" sz="2800" dirty="0"/>
              <a:t> </a:t>
            </a:r>
            <a:r>
              <a:rPr lang="hu-HU" altLang="hu-HU" sz="2800" dirty="0" err="1"/>
              <a:t>structure</a:t>
            </a:r>
            <a:r>
              <a:rPr lang="hu-HU" altLang="hu-HU" sz="2800" dirty="0"/>
              <a:t>, </a:t>
            </a:r>
            <a:r>
              <a:rPr lang="hu-HU" altLang="hu-HU" sz="2800" dirty="0" err="1"/>
              <a:t>ultimate</a:t>
            </a:r>
            <a:r>
              <a:rPr lang="hu-HU" altLang="hu-HU" sz="2800" dirty="0"/>
              <a:t> </a:t>
            </a:r>
            <a:r>
              <a:rPr lang="hu-HU" altLang="hu-HU" sz="2800" dirty="0" err="1"/>
              <a:t>responsibility</a:t>
            </a:r>
            <a:r>
              <a:rPr lang="hu-HU" altLang="hu-HU" sz="2800" dirty="0"/>
              <a:t> </a:t>
            </a:r>
            <a:r>
              <a:rPr lang="hu-HU" altLang="hu-HU" sz="2800" dirty="0" err="1"/>
              <a:t>for</a:t>
            </a:r>
            <a:r>
              <a:rPr lang="hu-HU" altLang="hu-HU" sz="2800" dirty="0"/>
              <a:t> </a:t>
            </a:r>
            <a:r>
              <a:rPr lang="hu-HU" altLang="hu-HU" sz="2800" dirty="0" err="1"/>
              <a:t>the</a:t>
            </a:r>
            <a:r>
              <a:rPr lang="hu-HU" altLang="hu-HU" sz="2800" dirty="0"/>
              <a:t> </a:t>
            </a:r>
            <a:r>
              <a:rPr lang="hu-HU" altLang="hu-HU" sz="2800" dirty="0" err="1"/>
              <a:t>product</a:t>
            </a:r>
            <a:r>
              <a:rPr lang="hu-HU" altLang="hu-HU" sz="2800" dirty="0"/>
              <a:t> </a:t>
            </a:r>
            <a:r>
              <a:rPr lang="hu-HU" altLang="hu-HU" sz="2800" dirty="0" err="1"/>
              <a:t>quality</a:t>
            </a:r>
            <a:r>
              <a:rPr lang="hu-HU" altLang="hu-HU" sz="2800" dirty="0"/>
              <a:t> of </a:t>
            </a:r>
            <a:r>
              <a:rPr lang="hu-HU" altLang="hu-HU" sz="2800" dirty="0" err="1"/>
              <a:t>the</a:t>
            </a:r>
            <a:r>
              <a:rPr lang="hu-HU" altLang="hu-HU" sz="2800" dirty="0"/>
              <a:t> project.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altLang="hu-HU" sz="2800" dirty="0"/>
          </a:p>
          <a:p>
            <a:pPr marL="514350" indent="-514350" defTabSz="457322" fontAlgn="base">
              <a:lnSpc>
                <a:spcPct val="104000"/>
              </a:lnSpc>
              <a:spcBef>
                <a:spcPts val="300"/>
              </a:spcBef>
              <a:spcAft>
                <a:spcPct val="0"/>
              </a:spcAft>
              <a:buClr>
                <a:schemeClr val="tx1"/>
              </a:buClr>
              <a:buSzPct val="70000"/>
              <a:buFont typeface="+mj-lt"/>
              <a:buAutoNum type="arabicPeriod"/>
            </a:pPr>
            <a:r>
              <a:rPr lang="hu-HU" altLang="hu-HU" sz="2800" b="1" dirty="0" err="1">
                <a:solidFill>
                  <a:schemeClr val="tx2"/>
                </a:solidFill>
              </a:rPr>
              <a:t>Knowledge</a:t>
            </a:r>
            <a:r>
              <a:rPr lang="hu-HU" altLang="hu-HU" sz="2800" dirty="0"/>
              <a:t> </a:t>
            </a:r>
            <a:r>
              <a:rPr lang="hu-HU" altLang="hu-HU" sz="2800" dirty="0" smtClean="0"/>
              <a:t> (</a:t>
            </a:r>
            <a:r>
              <a:rPr lang="hu-HU" altLang="hu-HU" sz="2800" dirty="0" err="1"/>
              <a:t>what</a:t>
            </a:r>
            <a:r>
              <a:rPr lang="hu-HU" altLang="hu-HU" sz="2800" dirty="0"/>
              <a:t> </a:t>
            </a:r>
            <a:r>
              <a:rPr lang="hu-HU" altLang="hu-HU" sz="2800" dirty="0" err="1"/>
              <a:t>the</a:t>
            </a:r>
            <a:r>
              <a:rPr lang="hu-HU" altLang="hu-HU" sz="2800" dirty="0"/>
              <a:t> PM </a:t>
            </a:r>
            <a:r>
              <a:rPr lang="hu-HU" altLang="hu-HU" sz="2800" dirty="0" err="1"/>
              <a:t>knows</a:t>
            </a:r>
            <a:r>
              <a:rPr lang="hu-HU" altLang="hu-HU" sz="2800" dirty="0"/>
              <a:t> </a:t>
            </a:r>
            <a:r>
              <a:rPr lang="hu-HU" altLang="hu-HU" sz="2800" dirty="0" err="1"/>
              <a:t>about</a:t>
            </a:r>
            <a:r>
              <a:rPr lang="hu-HU" altLang="hu-HU" sz="2800" dirty="0"/>
              <a:t> project management)</a:t>
            </a:r>
          </a:p>
          <a:p>
            <a:pPr marL="514350" indent="-514350" defTabSz="457322" fontAlgn="base">
              <a:lnSpc>
                <a:spcPct val="104000"/>
              </a:lnSpc>
              <a:spcBef>
                <a:spcPts val="300"/>
              </a:spcBef>
              <a:spcAft>
                <a:spcPct val="0"/>
              </a:spcAft>
              <a:buClr>
                <a:schemeClr val="tx1"/>
              </a:buClr>
              <a:buSzPct val="70000"/>
              <a:buFont typeface="+mj-lt"/>
              <a:buAutoNum type="arabicPeriod"/>
            </a:pPr>
            <a:r>
              <a:rPr lang="hu-HU" altLang="hu-HU" sz="2800" b="1" dirty="0">
                <a:solidFill>
                  <a:schemeClr val="tx2"/>
                </a:solidFill>
              </a:rPr>
              <a:t>Performance</a:t>
            </a:r>
            <a:r>
              <a:rPr lang="hu-HU" altLang="hu-HU" sz="2800" dirty="0"/>
              <a:t> </a:t>
            </a:r>
            <a:r>
              <a:rPr lang="hu-HU" altLang="hu-HU" sz="2800" dirty="0" smtClean="0"/>
              <a:t> (</a:t>
            </a:r>
            <a:r>
              <a:rPr lang="hu-HU" altLang="hu-HU" sz="2800" dirty="0" err="1"/>
              <a:t>what</a:t>
            </a:r>
            <a:r>
              <a:rPr lang="hu-HU" altLang="hu-HU" sz="2800" dirty="0"/>
              <a:t> </a:t>
            </a:r>
            <a:r>
              <a:rPr lang="hu-HU" altLang="hu-HU" sz="2800" dirty="0" err="1"/>
              <a:t>the</a:t>
            </a:r>
            <a:r>
              <a:rPr lang="hu-HU" altLang="hu-HU" sz="2800" dirty="0"/>
              <a:t> PM is </a:t>
            </a:r>
            <a:r>
              <a:rPr lang="hu-HU" altLang="hu-HU" sz="2800" dirty="0" err="1"/>
              <a:t>able</a:t>
            </a:r>
            <a:r>
              <a:rPr lang="hu-HU" altLang="hu-HU" sz="2800" dirty="0"/>
              <a:t> </a:t>
            </a:r>
            <a:r>
              <a:rPr lang="hu-HU" altLang="hu-HU" sz="2800" dirty="0" err="1"/>
              <a:t>to</a:t>
            </a:r>
            <a:r>
              <a:rPr lang="hu-HU" altLang="hu-HU" sz="2800" dirty="0"/>
              <a:t> </a:t>
            </a:r>
            <a:r>
              <a:rPr lang="hu-HU" altLang="hu-HU" sz="2800" dirty="0" err="1"/>
              <a:t>do</a:t>
            </a:r>
            <a:r>
              <a:rPr lang="hu-HU" altLang="hu-HU" sz="2800" dirty="0"/>
              <a:t> </a:t>
            </a:r>
            <a:r>
              <a:rPr lang="hu-HU" altLang="hu-HU" sz="2800" dirty="0" err="1"/>
              <a:t>or</a:t>
            </a:r>
            <a:r>
              <a:rPr lang="hu-HU" altLang="hu-HU" sz="2800" dirty="0"/>
              <a:t> </a:t>
            </a:r>
            <a:r>
              <a:rPr lang="hu-HU" altLang="hu-HU" sz="2800" dirty="0" err="1"/>
              <a:t>accomplish</a:t>
            </a:r>
            <a:r>
              <a:rPr lang="hu-HU" altLang="hu-HU" sz="2800" dirty="0"/>
              <a:t>)</a:t>
            </a:r>
          </a:p>
          <a:p>
            <a:pPr marL="514350" indent="-514350" defTabSz="457322" fontAlgn="base">
              <a:lnSpc>
                <a:spcPct val="104000"/>
              </a:lnSpc>
              <a:spcBef>
                <a:spcPts val="300"/>
              </a:spcBef>
              <a:spcAft>
                <a:spcPct val="0"/>
              </a:spcAft>
              <a:buClr>
                <a:schemeClr val="tx1"/>
              </a:buClr>
              <a:buSzPct val="70000"/>
              <a:buFont typeface="+mj-lt"/>
              <a:buAutoNum type="arabicPeriod"/>
            </a:pPr>
            <a:r>
              <a:rPr lang="hu-HU" altLang="hu-HU" sz="2800" b="1" dirty="0" err="1">
                <a:solidFill>
                  <a:schemeClr val="tx2"/>
                </a:solidFill>
              </a:rPr>
              <a:t>Personal</a:t>
            </a:r>
            <a:r>
              <a:rPr lang="hu-HU" altLang="hu-HU" sz="2800" dirty="0"/>
              <a:t> </a:t>
            </a:r>
            <a:r>
              <a:rPr lang="hu-HU" altLang="hu-HU" sz="2800" dirty="0" smtClean="0"/>
              <a:t> (</a:t>
            </a:r>
            <a:r>
              <a:rPr lang="hu-HU" altLang="hu-HU" sz="2800" dirty="0" err="1"/>
              <a:t>how</a:t>
            </a:r>
            <a:r>
              <a:rPr lang="hu-HU" altLang="hu-HU" sz="2800" dirty="0"/>
              <a:t> </a:t>
            </a:r>
            <a:r>
              <a:rPr lang="hu-HU" altLang="hu-HU" sz="2800" dirty="0" err="1"/>
              <a:t>the</a:t>
            </a:r>
            <a:r>
              <a:rPr lang="hu-HU" altLang="hu-HU" sz="2800" dirty="0"/>
              <a:t> PM </a:t>
            </a:r>
            <a:r>
              <a:rPr lang="hu-HU" altLang="hu-HU" sz="2800" dirty="0" err="1"/>
              <a:t>behaves</a:t>
            </a:r>
            <a:r>
              <a:rPr lang="hu-HU" altLang="hu-HU" sz="2800" dirty="0"/>
              <a:t> </a:t>
            </a:r>
            <a:r>
              <a:rPr lang="hu-HU" altLang="hu-HU" sz="2800" dirty="0" err="1"/>
              <a:t>when</a:t>
            </a:r>
            <a:r>
              <a:rPr lang="hu-HU" altLang="hu-HU" sz="2800" dirty="0"/>
              <a:t> </a:t>
            </a:r>
            <a:r>
              <a:rPr lang="hu-HU" altLang="hu-HU" sz="2800" dirty="0" err="1"/>
              <a:t>performing</a:t>
            </a:r>
            <a:r>
              <a:rPr lang="hu-HU" altLang="hu-HU" sz="2800" dirty="0"/>
              <a:t> </a:t>
            </a:r>
            <a:r>
              <a:rPr lang="hu-HU" altLang="hu-HU" sz="2800" dirty="0" err="1"/>
              <a:t>the</a:t>
            </a:r>
            <a:r>
              <a:rPr lang="hu-HU" altLang="hu-HU" sz="2800" dirty="0"/>
              <a:t> project)</a:t>
            </a: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808332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roles – </a:t>
            </a:r>
            <a:r>
              <a:rPr lang="hu-HU" b="1" dirty="0" smtClean="0"/>
              <a:t>PMO</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933516"/>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fontAlgn="base">
              <a:lnSpc>
                <a:spcPct val="104000"/>
              </a:lnSpc>
              <a:spcBef>
                <a:spcPts val="213"/>
              </a:spcBef>
              <a:spcAft>
                <a:spcPct val="0"/>
              </a:spcAft>
              <a:buClr>
                <a:srgbClr val="045F78"/>
              </a:buClr>
              <a:buSzPct val="70000"/>
            </a:pPr>
            <a:r>
              <a:rPr lang="hu-HU" altLang="hu-HU" sz="2800" dirty="0" err="1"/>
              <a:t>O</a:t>
            </a:r>
            <a:r>
              <a:rPr lang="hu-HU" altLang="hu-HU" sz="2800" dirty="0" err="1" smtClean="0"/>
              <a:t>rganizational</a:t>
            </a:r>
            <a:r>
              <a:rPr lang="hu-HU" altLang="hu-HU" sz="2800" dirty="0" smtClean="0"/>
              <a:t> </a:t>
            </a:r>
            <a:r>
              <a:rPr lang="hu-HU" altLang="hu-HU" sz="2800" dirty="0"/>
              <a:t>unit </a:t>
            </a:r>
            <a:r>
              <a:rPr lang="hu-HU" altLang="hu-HU" sz="2800" dirty="0" err="1"/>
              <a:t>to</a:t>
            </a:r>
            <a:r>
              <a:rPr lang="hu-HU" altLang="hu-HU" sz="2800" dirty="0"/>
              <a:t> </a:t>
            </a:r>
            <a:r>
              <a:rPr lang="hu-HU" altLang="hu-HU" sz="2800" dirty="0" err="1"/>
              <a:t>centralize</a:t>
            </a:r>
            <a:r>
              <a:rPr lang="hu-HU" altLang="hu-HU" sz="2800" dirty="0"/>
              <a:t> and </a:t>
            </a:r>
            <a:r>
              <a:rPr lang="hu-HU" altLang="hu-HU" sz="2800" dirty="0" err="1"/>
              <a:t>coordinate</a:t>
            </a:r>
            <a:r>
              <a:rPr lang="hu-HU" altLang="hu-HU" sz="2800" dirty="0"/>
              <a:t> management of </a:t>
            </a:r>
            <a:r>
              <a:rPr lang="hu-HU" altLang="hu-HU" sz="2800" dirty="0" err="1"/>
              <a:t>projects</a:t>
            </a:r>
            <a:r>
              <a:rPr lang="hu-HU" altLang="hu-HU" sz="2800" dirty="0"/>
              <a:t> (</a:t>
            </a:r>
            <a:r>
              <a:rPr lang="hu-HU" altLang="hu-HU" sz="2800" dirty="0" err="1"/>
              <a:t>programs</a:t>
            </a:r>
            <a:r>
              <a:rPr lang="hu-HU" altLang="hu-HU" sz="2800" dirty="0" smtClean="0"/>
              <a:t>)</a:t>
            </a:r>
            <a:endParaRPr lang="hu-HU" altLang="hu-HU" sz="2800" dirty="0"/>
          </a:p>
        </p:txBody>
      </p:sp>
      <p:sp>
        <p:nvSpPr>
          <p:cNvPr id="7" name="object 8"/>
          <p:cNvSpPr txBox="1">
            <a:spLocks noChangeArrowheads="1"/>
          </p:cNvSpPr>
          <p:nvPr/>
        </p:nvSpPr>
        <p:spPr bwMode="auto">
          <a:xfrm>
            <a:off x="993775" y="2840269"/>
            <a:ext cx="7186613" cy="366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eaLnBrk="1" fontAlgn="base" hangingPunct="1">
              <a:lnSpc>
                <a:spcPct val="104000"/>
              </a:lnSpc>
              <a:spcBef>
                <a:spcPts val="213"/>
              </a:spcBef>
              <a:spcAft>
                <a:spcPct val="0"/>
              </a:spcAft>
              <a:buClr>
                <a:srgbClr val="045F78"/>
              </a:buClr>
              <a:buSzPct val="70000"/>
            </a:pPr>
            <a:r>
              <a:rPr lang="hu-HU" altLang="hu-HU" sz="2800" dirty="0" err="1">
                <a:latin typeface="+mn-lt"/>
                <a:cs typeface="+mn-cs"/>
              </a:rPr>
              <a:t>Levels</a:t>
            </a:r>
            <a:r>
              <a:rPr lang="hu-HU" altLang="hu-HU" sz="2800" dirty="0">
                <a:latin typeface="+mn-lt"/>
                <a:cs typeface="+mn-cs"/>
              </a:rPr>
              <a:t> of PMO:</a:t>
            </a:r>
          </a:p>
          <a:p>
            <a:pPr marL="457200" indent="-457200" eaLnBrk="1" fontAlgn="base" hangingPunct="1">
              <a:lnSpc>
                <a:spcPct val="104000"/>
              </a:lnSpc>
              <a:spcBef>
                <a:spcPts val="213"/>
              </a:spcBef>
              <a:spcAft>
                <a:spcPct val="0"/>
              </a:spcAft>
              <a:buClr>
                <a:srgbClr val="045F78"/>
              </a:buClr>
              <a:buSzPct val="70000"/>
              <a:buFont typeface="Arial" panose="020B0604020202020204" pitchFamily="34" charset="0"/>
              <a:buChar char="•"/>
            </a:pPr>
            <a:r>
              <a:rPr lang="hu-HU" altLang="hu-HU" sz="2800" b="1" dirty="0" err="1">
                <a:solidFill>
                  <a:schemeClr val="tx2"/>
                </a:solidFill>
                <a:latin typeface="+mn-lt"/>
                <a:cs typeface="+mn-cs"/>
              </a:rPr>
              <a:t>Supportive</a:t>
            </a:r>
            <a:r>
              <a:rPr lang="hu-HU" altLang="hu-HU" sz="2800" b="1" dirty="0">
                <a:solidFill>
                  <a:schemeClr val="tx2"/>
                </a:solidFill>
                <a:latin typeface="+mn-lt"/>
                <a:cs typeface="+mn-cs"/>
              </a:rPr>
              <a:t>: </a:t>
            </a:r>
            <a:r>
              <a:rPr lang="hu-HU" altLang="hu-HU" sz="2800" dirty="0">
                <a:latin typeface="+mn-lt"/>
                <a:cs typeface="+mn-cs"/>
              </a:rPr>
              <a:t>PM </a:t>
            </a:r>
            <a:r>
              <a:rPr lang="hu-HU" altLang="hu-HU" sz="2800" dirty="0" err="1">
                <a:latin typeface="+mn-lt"/>
                <a:cs typeface="+mn-cs"/>
              </a:rPr>
              <a:t>support</a:t>
            </a:r>
            <a:r>
              <a:rPr lang="hu-HU" altLang="hu-HU" sz="2800" dirty="0">
                <a:latin typeface="+mn-lt"/>
                <a:cs typeface="+mn-cs"/>
              </a:rPr>
              <a:t> </a:t>
            </a:r>
            <a:r>
              <a:rPr lang="hu-HU" altLang="hu-HU" sz="2800" dirty="0" err="1">
                <a:latin typeface="+mn-lt"/>
                <a:cs typeface="+mn-cs"/>
              </a:rPr>
              <a:t>function</a:t>
            </a:r>
            <a:r>
              <a:rPr lang="hu-HU" altLang="hu-HU" sz="2800" dirty="0">
                <a:latin typeface="+mn-lt"/>
                <a:cs typeface="+mn-cs"/>
              </a:rPr>
              <a:t> (</a:t>
            </a:r>
            <a:r>
              <a:rPr lang="hu-HU" altLang="hu-HU" sz="2800" dirty="0" err="1">
                <a:latin typeface="+mn-lt"/>
                <a:cs typeface="+mn-cs"/>
              </a:rPr>
              <a:t>templates</a:t>
            </a:r>
            <a:r>
              <a:rPr lang="hu-HU" altLang="hu-HU" sz="2800" dirty="0">
                <a:latin typeface="+mn-lt"/>
                <a:cs typeface="+mn-cs"/>
              </a:rPr>
              <a:t>, </a:t>
            </a:r>
            <a:r>
              <a:rPr lang="hu-HU" altLang="hu-HU" sz="2800" dirty="0" err="1">
                <a:latin typeface="+mn-lt"/>
                <a:cs typeface="+mn-cs"/>
              </a:rPr>
              <a:t>training</a:t>
            </a:r>
            <a:r>
              <a:rPr lang="hu-HU" altLang="hu-HU" sz="2800" dirty="0">
                <a:latin typeface="+mn-lt"/>
                <a:cs typeface="+mn-cs"/>
              </a:rPr>
              <a:t>, </a:t>
            </a:r>
            <a:r>
              <a:rPr lang="hu-HU" altLang="hu-HU" sz="2800" dirty="0" err="1" smtClean="0">
                <a:latin typeface="+mn-lt"/>
                <a:cs typeface="+mn-cs"/>
              </a:rPr>
              <a:t>best</a:t>
            </a:r>
            <a:r>
              <a:rPr lang="hu-HU" altLang="hu-HU" sz="2800" dirty="0" smtClean="0">
                <a:latin typeface="+mn-lt"/>
                <a:cs typeface="+mn-cs"/>
              </a:rPr>
              <a:t> </a:t>
            </a:r>
            <a:r>
              <a:rPr lang="hu-HU" altLang="hu-HU" sz="2800" dirty="0" err="1" smtClean="0">
                <a:latin typeface="+mn-lt"/>
                <a:cs typeface="+mn-cs"/>
              </a:rPr>
              <a:t>practices</a:t>
            </a:r>
            <a:r>
              <a:rPr lang="hu-HU" altLang="hu-HU" sz="2800" dirty="0">
                <a:latin typeface="+mn-lt"/>
                <a:cs typeface="+mn-cs"/>
              </a:rPr>
              <a:t>, </a:t>
            </a:r>
            <a:r>
              <a:rPr lang="hu-HU" altLang="hu-HU" sz="2800" dirty="0" err="1">
                <a:latin typeface="+mn-lt"/>
                <a:cs typeface="+mn-cs"/>
              </a:rPr>
              <a:t>lessons</a:t>
            </a:r>
            <a:r>
              <a:rPr lang="hu-HU" altLang="hu-HU" sz="2800" dirty="0">
                <a:latin typeface="+mn-lt"/>
                <a:cs typeface="+mn-cs"/>
              </a:rPr>
              <a:t> </a:t>
            </a:r>
            <a:r>
              <a:rPr lang="hu-HU" altLang="hu-HU" sz="2800" dirty="0" err="1">
                <a:latin typeface="+mn-lt"/>
                <a:cs typeface="+mn-cs"/>
              </a:rPr>
              <a:t>learned</a:t>
            </a:r>
            <a:r>
              <a:rPr lang="hu-HU" altLang="hu-HU" sz="2800" dirty="0">
                <a:latin typeface="+mn-lt"/>
                <a:cs typeface="+mn-cs"/>
              </a:rPr>
              <a:t>, etc.)</a:t>
            </a:r>
          </a:p>
          <a:p>
            <a:pPr marL="457200" indent="-457200" eaLnBrk="1" fontAlgn="base" hangingPunct="1">
              <a:lnSpc>
                <a:spcPct val="104000"/>
              </a:lnSpc>
              <a:spcBef>
                <a:spcPts val="213"/>
              </a:spcBef>
              <a:spcAft>
                <a:spcPct val="0"/>
              </a:spcAft>
              <a:buClr>
                <a:srgbClr val="045F78"/>
              </a:buClr>
              <a:buSzPct val="70000"/>
              <a:buFont typeface="Arial" panose="020B0604020202020204" pitchFamily="34" charset="0"/>
              <a:buChar char="•"/>
            </a:pPr>
            <a:r>
              <a:rPr lang="hu-HU" altLang="hu-HU" sz="2800" b="1" dirty="0" err="1">
                <a:solidFill>
                  <a:schemeClr val="tx2"/>
                </a:solidFill>
                <a:latin typeface="+mn-lt"/>
                <a:cs typeface="+mn-cs"/>
              </a:rPr>
              <a:t>Controlling</a:t>
            </a:r>
            <a:r>
              <a:rPr lang="hu-HU" altLang="hu-HU" sz="2800" b="1" dirty="0">
                <a:solidFill>
                  <a:schemeClr val="tx2"/>
                </a:solidFill>
                <a:latin typeface="+mn-lt"/>
                <a:cs typeface="+mn-cs"/>
              </a:rPr>
              <a:t>: </a:t>
            </a:r>
            <a:r>
              <a:rPr lang="hu-HU" altLang="hu-HU" sz="2800" dirty="0" err="1">
                <a:latin typeface="+mn-lt"/>
                <a:cs typeface="+mn-cs"/>
              </a:rPr>
              <a:t>provides</a:t>
            </a:r>
            <a:r>
              <a:rPr lang="hu-HU" altLang="hu-HU" sz="2800" dirty="0">
                <a:latin typeface="+mn-lt"/>
                <a:cs typeface="+mn-cs"/>
              </a:rPr>
              <a:t> </a:t>
            </a:r>
            <a:r>
              <a:rPr lang="hu-HU" altLang="hu-HU" sz="2800" dirty="0" err="1">
                <a:latin typeface="+mn-lt"/>
                <a:cs typeface="+mn-cs"/>
              </a:rPr>
              <a:t>support</a:t>
            </a:r>
            <a:r>
              <a:rPr lang="hu-HU" altLang="hu-HU" sz="2800" dirty="0">
                <a:latin typeface="+mn-lt"/>
                <a:cs typeface="+mn-cs"/>
              </a:rPr>
              <a:t> and </a:t>
            </a:r>
            <a:r>
              <a:rPr lang="hu-HU" altLang="hu-HU" sz="2800" dirty="0" err="1">
                <a:latin typeface="+mn-lt"/>
                <a:cs typeface="+mn-cs"/>
              </a:rPr>
              <a:t>requires</a:t>
            </a:r>
            <a:r>
              <a:rPr lang="hu-HU" altLang="hu-HU" sz="2800" dirty="0">
                <a:latin typeface="+mn-lt"/>
                <a:cs typeface="+mn-cs"/>
              </a:rPr>
              <a:t> </a:t>
            </a:r>
            <a:r>
              <a:rPr lang="hu-HU" altLang="hu-HU" sz="2800" dirty="0" err="1">
                <a:latin typeface="+mn-lt"/>
                <a:cs typeface="+mn-cs"/>
              </a:rPr>
              <a:t>compliance</a:t>
            </a:r>
            <a:r>
              <a:rPr lang="hu-HU" altLang="hu-HU" sz="2800" dirty="0">
                <a:latin typeface="+mn-lt"/>
                <a:cs typeface="+mn-cs"/>
              </a:rPr>
              <a:t> (</a:t>
            </a:r>
            <a:r>
              <a:rPr lang="hu-HU" altLang="hu-HU" sz="2800" dirty="0" err="1">
                <a:latin typeface="+mn-lt"/>
                <a:cs typeface="+mn-cs"/>
              </a:rPr>
              <a:t>frameworks</a:t>
            </a:r>
            <a:r>
              <a:rPr lang="hu-HU" altLang="hu-HU" sz="2800" dirty="0">
                <a:latin typeface="+mn-lt"/>
                <a:cs typeface="+mn-cs"/>
              </a:rPr>
              <a:t>, </a:t>
            </a:r>
            <a:r>
              <a:rPr lang="hu-HU" altLang="hu-HU" sz="2800" dirty="0" err="1">
                <a:latin typeface="+mn-lt"/>
                <a:cs typeface="+mn-cs"/>
              </a:rPr>
              <a:t>methodologies</a:t>
            </a:r>
            <a:r>
              <a:rPr lang="hu-HU" altLang="hu-HU" sz="2800" dirty="0">
                <a:latin typeface="+mn-lt"/>
                <a:cs typeface="+mn-cs"/>
              </a:rPr>
              <a:t>, </a:t>
            </a:r>
            <a:r>
              <a:rPr lang="hu-HU" altLang="hu-HU" sz="2800" dirty="0" err="1">
                <a:latin typeface="+mn-lt"/>
                <a:cs typeface="+mn-cs"/>
              </a:rPr>
              <a:t>tools</a:t>
            </a:r>
            <a:r>
              <a:rPr lang="hu-HU" altLang="hu-HU" sz="2800" dirty="0">
                <a:latin typeface="+mn-lt"/>
                <a:cs typeface="+mn-cs"/>
              </a:rPr>
              <a:t>) – </a:t>
            </a:r>
            <a:r>
              <a:rPr lang="hu-HU" altLang="hu-HU" sz="2800" dirty="0" err="1">
                <a:latin typeface="+mn-lt"/>
                <a:cs typeface="+mn-cs"/>
              </a:rPr>
              <a:t>moderate</a:t>
            </a:r>
            <a:r>
              <a:rPr lang="hu-HU" altLang="hu-HU" sz="2800" dirty="0">
                <a:latin typeface="+mn-lt"/>
                <a:cs typeface="+mn-cs"/>
              </a:rPr>
              <a:t> </a:t>
            </a:r>
            <a:r>
              <a:rPr lang="hu-HU" altLang="hu-HU" sz="2800" dirty="0" err="1">
                <a:latin typeface="+mn-lt"/>
                <a:cs typeface="+mn-cs"/>
              </a:rPr>
              <a:t>control</a:t>
            </a:r>
            <a:endParaRPr lang="hu-HU" altLang="hu-HU" sz="2800" dirty="0">
              <a:latin typeface="+mn-lt"/>
              <a:cs typeface="+mn-cs"/>
            </a:endParaRPr>
          </a:p>
          <a:p>
            <a:pPr marL="457200" indent="-457200" eaLnBrk="1" fontAlgn="base" hangingPunct="1">
              <a:lnSpc>
                <a:spcPct val="104000"/>
              </a:lnSpc>
              <a:spcBef>
                <a:spcPts val="213"/>
              </a:spcBef>
              <a:spcAft>
                <a:spcPct val="0"/>
              </a:spcAft>
              <a:buClr>
                <a:srgbClr val="045F78"/>
              </a:buClr>
              <a:buSzPct val="70000"/>
              <a:buFont typeface="Arial" panose="020B0604020202020204" pitchFamily="34" charset="0"/>
              <a:buChar char="•"/>
            </a:pPr>
            <a:r>
              <a:rPr lang="hu-HU" altLang="hu-HU" sz="2800" b="1" dirty="0" err="1">
                <a:solidFill>
                  <a:schemeClr val="tx2"/>
                </a:solidFill>
                <a:latin typeface="+mn-lt"/>
                <a:cs typeface="+mn-cs"/>
              </a:rPr>
              <a:t>Directive</a:t>
            </a:r>
            <a:r>
              <a:rPr lang="hu-HU" altLang="hu-HU" sz="2800" b="1" dirty="0">
                <a:solidFill>
                  <a:schemeClr val="tx2"/>
                </a:solidFill>
                <a:latin typeface="+mn-lt"/>
                <a:cs typeface="+mn-cs"/>
              </a:rPr>
              <a:t>: </a:t>
            </a:r>
            <a:r>
              <a:rPr lang="hu-HU" altLang="hu-HU" sz="2800" dirty="0" err="1">
                <a:latin typeface="+mn-lt"/>
                <a:cs typeface="+mn-cs"/>
              </a:rPr>
              <a:t>direct</a:t>
            </a:r>
            <a:r>
              <a:rPr lang="hu-HU" altLang="hu-HU" sz="2800" dirty="0">
                <a:latin typeface="+mn-lt"/>
                <a:cs typeface="+mn-cs"/>
              </a:rPr>
              <a:t> management of and </a:t>
            </a:r>
            <a:r>
              <a:rPr lang="hu-HU" altLang="hu-HU" sz="2800" dirty="0" err="1">
                <a:latin typeface="+mn-lt"/>
                <a:cs typeface="+mn-cs"/>
              </a:rPr>
              <a:t>responsibility</a:t>
            </a:r>
            <a:r>
              <a:rPr lang="hu-HU" altLang="hu-HU" sz="2800" dirty="0">
                <a:latin typeface="+mn-lt"/>
                <a:cs typeface="+mn-cs"/>
              </a:rPr>
              <a:t> </a:t>
            </a:r>
            <a:r>
              <a:rPr lang="hu-HU" altLang="hu-HU" sz="2800" dirty="0" err="1">
                <a:latin typeface="+mn-lt"/>
                <a:cs typeface="+mn-cs"/>
              </a:rPr>
              <a:t>for</a:t>
            </a:r>
            <a:r>
              <a:rPr lang="hu-HU" altLang="hu-HU" sz="2800" dirty="0">
                <a:latin typeface="+mn-lt"/>
                <a:cs typeface="+mn-cs"/>
              </a:rPr>
              <a:t> </a:t>
            </a:r>
            <a:r>
              <a:rPr lang="hu-HU" altLang="hu-HU" sz="2800" dirty="0" err="1">
                <a:latin typeface="+mn-lt"/>
                <a:cs typeface="+mn-cs"/>
              </a:rPr>
              <a:t>projects</a:t>
            </a:r>
            <a:endParaRPr lang="hu-HU" altLang="hu-HU" sz="2800" dirty="0">
              <a:latin typeface="+mn-lt"/>
              <a:cs typeface="+mn-cs"/>
            </a:endParaRPr>
          </a:p>
        </p:txBody>
      </p:sp>
    </p:spTree>
    <p:extLst>
      <p:ext uri="{BB962C8B-B14F-4D97-AF65-F5344CB8AC3E}">
        <p14:creationId xmlns:p14="http://schemas.microsoft.com/office/powerpoint/2010/main" val="276384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14" name="TextBox 13"/>
          <p:cNvSpPr txBox="1"/>
          <p:nvPr/>
        </p:nvSpPr>
        <p:spPr>
          <a:xfrm>
            <a:off x="612775" y="1600861"/>
            <a:ext cx="8551103" cy="2992092"/>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Functional</a:t>
            </a:r>
            <a:endParaRPr lang="hu-HU" sz="24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Hybrid</a:t>
            </a:r>
            <a:endParaRPr lang="hu-HU" sz="2400" dirty="0" smtClean="0">
              <a:ea typeface="Swagger" pitchFamily="2" charset="0"/>
            </a:endParaRPr>
          </a:p>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smtClean="0">
                <a:ea typeface="Swagger" pitchFamily="2" charset="0"/>
              </a:rPr>
              <a:t>Project </a:t>
            </a:r>
            <a:r>
              <a:rPr lang="hu-HU" sz="2400" dirty="0" err="1" smtClean="0">
                <a:ea typeface="Swagger" pitchFamily="2" charset="0"/>
              </a:rPr>
              <a:t>Matrix</a:t>
            </a:r>
            <a:endParaRPr lang="hu-HU" sz="2400" dirty="0" smtClean="0">
              <a:ea typeface="Swagger" pitchFamily="2" charset="0"/>
            </a:endParaRP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Weak</a:t>
            </a:r>
            <a:endParaRPr lang="hu-HU" sz="2400" dirty="0" smtClean="0">
              <a:ea typeface="Swagger" pitchFamily="2" charset="0"/>
            </a:endParaRP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smtClean="0">
                <a:ea typeface="Swagger" pitchFamily="2" charset="0"/>
              </a:rPr>
              <a:t>Strong</a:t>
            </a: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ea typeface="Swagger" pitchFamily="2" charset="0"/>
              </a:rPr>
              <a:t>Balanced</a:t>
            </a:r>
            <a:endParaRPr lang="hu-HU" sz="2400" dirty="0">
              <a:ea typeface="Swagger" pitchFamily="2" charset="0"/>
            </a:endParaRP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smtClean="0">
              <a:ea typeface="Swagger" pitchFamily="2" charset="0"/>
            </a:endParaRPr>
          </a:p>
        </p:txBody>
      </p:sp>
    </p:spTree>
    <p:extLst>
      <p:ext uri="{BB962C8B-B14F-4D97-AF65-F5344CB8AC3E}">
        <p14:creationId xmlns:p14="http://schemas.microsoft.com/office/powerpoint/2010/main" val="41788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 - Functional</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7" name="object 4"/>
          <p:cNvSpPr>
            <a:spLocks/>
          </p:cNvSpPr>
          <p:nvPr/>
        </p:nvSpPr>
        <p:spPr bwMode="auto">
          <a:xfrm>
            <a:off x="1446213" y="3147219"/>
            <a:ext cx="7148512" cy="68580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p:cNvSpPr>
            <a:spLocks/>
          </p:cNvSpPr>
          <p:nvPr/>
        </p:nvSpPr>
        <p:spPr bwMode="auto">
          <a:xfrm>
            <a:off x="1446213" y="3147219"/>
            <a:ext cx="7148512" cy="68580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7"/>
          <p:cNvSpPr>
            <a:spLocks/>
          </p:cNvSpPr>
          <p:nvPr/>
        </p:nvSpPr>
        <p:spPr bwMode="auto">
          <a:xfrm>
            <a:off x="7229475" y="2955132"/>
            <a:ext cx="0" cy="2251075"/>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8"/>
          <p:cNvSpPr>
            <a:spLocks/>
          </p:cNvSpPr>
          <p:nvPr/>
        </p:nvSpPr>
        <p:spPr bwMode="auto">
          <a:xfrm>
            <a:off x="2573338" y="2955132"/>
            <a:ext cx="0" cy="2251075"/>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9"/>
          <p:cNvSpPr>
            <a:spLocks/>
          </p:cNvSpPr>
          <p:nvPr/>
        </p:nvSpPr>
        <p:spPr bwMode="auto">
          <a:xfrm>
            <a:off x="4848225" y="2663032"/>
            <a:ext cx="0" cy="2543175"/>
          </a:xfrm>
          <a:custGeom>
            <a:avLst/>
            <a:gdLst>
              <a:gd name="T0" fmla="*/ 0 h 2543810"/>
              <a:gd name="T1" fmla="*/ 2542920 h 2543810"/>
              <a:gd name="T2" fmla="*/ 0 60000 65536"/>
              <a:gd name="T3" fmla="*/ 0 60000 65536"/>
            </a:gdLst>
            <a:ahLst/>
            <a:cxnLst>
              <a:cxn ang="T2">
                <a:pos x="0" y="T0"/>
              </a:cxn>
              <a:cxn ang="T3">
                <a:pos x="0" y="T1"/>
              </a:cxn>
            </a:cxnLst>
            <a:rect l="0" t="0" r="r" b="b"/>
            <a:pathLst>
              <a:path h="2543810">
                <a:moveTo>
                  <a:pt x="0" y="0"/>
                </a:moveTo>
                <a:lnTo>
                  <a:pt x="0" y="25435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10"/>
          <p:cNvSpPr>
            <a:spLocks noChangeArrowheads="1"/>
          </p:cNvSpPr>
          <p:nvPr/>
        </p:nvSpPr>
        <p:spPr bwMode="auto">
          <a:xfrm>
            <a:off x="4179888" y="2056607"/>
            <a:ext cx="1257300" cy="7604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3" name="object 11"/>
          <p:cNvSpPr txBox="1"/>
          <p:nvPr/>
        </p:nvSpPr>
        <p:spPr>
          <a:xfrm>
            <a:off x="4465638" y="2229644"/>
            <a:ext cx="684212" cy="330200"/>
          </a:xfrm>
          <a:prstGeom prst="rect">
            <a:avLst/>
          </a:prstGeom>
        </p:spPr>
        <p:txBody>
          <a:bodyPr lIns="0" tIns="0" rIns="0" bIns="0">
            <a:spAutoFit/>
          </a:bodyPr>
          <a:lstStyle/>
          <a:p>
            <a:pPr marL="12700" fontAlgn="auto">
              <a:spcBef>
                <a:spcPts val="0"/>
              </a:spcBef>
              <a:spcAft>
                <a:spcPts val="0"/>
              </a:spcAft>
              <a:defRPr/>
            </a:pPr>
            <a:r>
              <a:rPr sz="2400" b="1" spc="-30" dirty="0">
                <a:latin typeface="Arial"/>
                <a:cs typeface="Arial"/>
              </a:rPr>
              <a:t>CEO</a:t>
            </a:r>
            <a:endParaRPr sz="2400" dirty="0">
              <a:latin typeface="Arial"/>
              <a:cs typeface="Arial"/>
            </a:endParaRPr>
          </a:p>
        </p:txBody>
      </p:sp>
      <p:sp>
        <p:nvSpPr>
          <p:cNvPr id="15" name="object 12"/>
          <p:cNvSpPr>
            <a:spLocks noChangeArrowheads="1"/>
          </p:cNvSpPr>
          <p:nvPr/>
        </p:nvSpPr>
        <p:spPr bwMode="auto">
          <a:xfrm>
            <a:off x="1489075" y="3229769"/>
            <a:ext cx="2154238" cy="61118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6" name="object 13"/>
          <p:cNvSpPr txBox="1"/>
          <p:nvPr/>
        </p:nvSpPr>
        <p:spPr>
          <a:xfrm>
            <a:off x="1892300" y="3378994"/>
            <a:ext cx="1623786" cy="307777"/>
          </a:xfrm>
          <a:prstGeom prst="rect">
            <a:avLst/>
          </a:prstGeom>
        </p:spPr>
        <p:txBody>
          <a:bodyPr wrap="square" lIns="0" tIns="0" rIns="0" bIns="0">
            <a:spAutoFit/>
          </a:bodyPr>
          <a:lstStyle/>
          <a:p>
            <a:pPr marL="12700" fontAlgn="auto">
              <a:spcBef>
                <a:spcPts val="0"/>
              </a:spcBef>
              <a:spcAft>
                <a:spcPts val="0"/>
              </a:spcAft>
              <a:defRPr/>
            </a:pPr>
            <a:r>
              <a:rPr sz="2000" b="1" spc="-15" dirty="0">
                <a:latin typeface="Arial"/>
                <a:cs typeface="Arial"/>
              </a:rPr>
              <a:t>En</a:t>
            </a:r>
            <a:r>
              <a:rPr sz="2000" b="1" spc="-10" dirty="0">
                <a:latin typeface="Arial"/>
                <a:cs typeface="Arial"/>
              </a:rPr>
              <a:t>g</a:t>
            </a:r>
            <a:r>
              <a:rPr sz="2000" b="1" spc="-5" dirty="0">
                <a:latin typeface="Arial"/>
                <a:cs typeface="Arial"/>
              </a:rPr>
              <a:t>i</a:t>
            </a:r>
            <a:r>
              <a:rPr sz="2000" b="1" spc="-10" dirty="0">
                <a:latin typeface="Arial"/>
                <a:cs typeface="Arial"/>
              </a:rPr>
              <a:t>n</a:t>
            </a:r>
            <a:r>
              <a:rPr sz="2000" b="1" spc="-5" dirty="0">
                <a:latin typeface="Arial"/>
                <a:cs typeface="Arial"/>
              </a:rPr>
              <a:t>e</a:t>
            </a:r>
            <a:r>
              <a:rPr sz="2000" b="1" spc="-10" dirty="0">
                <a:latin typeface="Arial"/>
                <a:cs typeface="Arial"/>
              </a:rPr>
              <a:t>e</a:t>
            </a:r>
            <a:r>
              <a:rPr sz="2000" b="1" spc="-15" dirty="0">
                <a:latin typeface="Arial"/>
                <a:cs typeface="Arial"/>
              </a:rPr>
              <a:t>ring</a:t>
            </a:r>
            <a:endParaRPr sz="2000" dirty="0">
              <a:latin typeface="Arial"/>
              <a:cs typeface="Arial"/>
            </a:endParaRPr>
          </a:p>
        </p:txBody>
      </p:sp>
      <p:sp>
        <p:nvSpPr>
          <p:cNvPr id="17" name="object 14"/>
          <p:cNvSpPr>
            <a:spLocks noChangeArrowheads="1"/>
          </p:cNvSpPr>
          <p:nvPr/>
        </p:nvSpPr>
        <p:spPr bwMode="auto">
          <a:xfrm>
            <a:off x="3868738" y="3229769"/>
            <a:ext cx="1827212" cy="61118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8" name="object 15"/>
          <p:cNvSpPr txBox="1"/>
          <p:nvPr/>
        </p:nvSpPr>
        <p:spPr>
          <a:xfrm>
            <a:off x="4179888" y="3378994"/>
            <a:ext cx="1257300" cy="307777"/>
          </a:xfrm>
          <a:prstGeom prst="rect">
            <a:avLst/>
          </a:prstGeom>
        </p:spPr>
        <p:txBody>
          <a:bodyPr wrap="square" lIns="0" tIns="0" rIns="0" bIns="0">
            <a:spAutoFit/>
          </a:bodyPr>
          <a:lstStyle/>
          <a:p>
            <a:pPr marL="12700" fontAlgn="auto">
              <a:spcBef>
                <a:spcPts val="0"/>
              </a:spcBef>
              <a:spcAft>
                <a:spcPts val="0"/>
              </a:spcAft>
              <a:defRPr/>
            </a:pPr>
            <a:r>
              <a:rPr sz="2000" b="1" dirty="0">
                <a:latin typeface="Arial"/>
                <a:cs typeface="Arial"/>
              </a:rPr>
              <a:t>Ma</a:t>
            </a:r>
            <a:r>
              <a:rPr sz="2000" b="1" spc="-10" dirty="0">
                <a:latin typeface="Arial"/>
                <a:cs typeface="Arial"/>
              </a:rPr>
              <a:t>r</a:t>
            </a:r>
            <a:r>
              <a:rPr sz="2000" b="1" spc="-5" dirty="0">
                <a:latin typeface="Arial"/>
                <a:cs typeface="Arial"/>
              </a:rPr>
              <a:t>k</a:t>
            </a:r>
            <a:r>
              <a:rPr sz="2000" b="1" spc="-10" dirty="0">
                <a:latin typeface="Arial"/>
                <a:cs typeface="Arial"/>
              </a:rPr>
              <a:t>etin</a:t>
            </a:r>
            <a:r>
              <a:rPr sz="2000" b="1" spc="-15" dirty="0">
                <a:latin typeface="Arial"/>
                <a:cs typeface="Arial"/>
              </a:rPr>
              <a:t>g</a:t>
            </a:r>
            <a:endParaRPr sz="2000" dirty="0">
              <a:latin typeface="Arial"/>
              <a:cs typeface="Arial"/>
            </a:endParaRPr>
          </a:p>
        </p:txBody>
      </p:sp>
      <p:sp>
        <p:nvSpPr>
          <p:cNvPr id="19" name="object 16"/>
          <p:cNvSpPr>
            <a:spLocks noChangeArrowheads="1"/>
          </p:cNvSpPr>
          <p:nvPr/>
        </p:nvSpPr>
        <p:spPr bwMode="auto">
          <a:xfrm>
            <a:off x="5938838" y="3229769"/>
            <a:ext cx="2498725" cy="611188"/>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0" name="object 17"/>
          <p:cNvSpPr txBox="1"/>
          <p:nvPr/>
        </p:nvSpPr>
        <p:spPr>
          <a:xfrm>
            <a:off x="6302829" y="3378994"/>
            <a:ext cx="1817914" cy="307777"/>
          </a:xfrm>
          <a:prstGeom prst="rect">
            <a:avLst/>
          </a:prstGeom>
        </p:spPr>
        <p:txBody>
          <a:bodyPr wrap="square" lIns="0" tIns="0" rIns="0" bIns="0">
            <a:spAutoFit/>
          </a:bodyPr>
          <a:lstStyle/>
          <a:p>
            <a:pPr marL="12700" fontAlgn="auto">
              <a:spcBef>
                <a:spcPts val="0"/>
              </a:spcBef>
              <a:spcAft>
                <a:spcPts val="0"/>
              </a:spcAft>
              <a:defRPr/>
            </a:pPr>
            <a:r>
              <a:rPr sz="2000" b="1" spc="-10" dirty="0">
                <a:latin typeface="Arial"/>
                <a:cs typeface="Arial"/>
              </a:rPr>
              <a:t>Manufacturing</a:t>
            </a:r>
            <a:endParaRPr sz="2000" dirty="0">
              <a:latin typeface="Arial"/>
              <a:cs typeface="Arial"/>
            </a:endParaRPr>
          </a:p>
        </p:txBody>
      </p:sp>
      <p:sp>
        <p:nvSpPr>
          <p:cNvPr id="21" name="object 18"/>
          <p:cNvSpPr>
            <a:spLocks noChangeArrowheads="1"/>
          </p:cNvSpPr>
          <p:nvPr/>
        </p:nvSpPr>
        <p:spPr bwMode="auto">
          <a:xfrm>
            <a:off x="2006600" y="4891882"/>
            <a:ext cx="998538" cy="61277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2" name="object 19"/>
          <p:cNvSpPr txBox="1"/>
          <p:nvPr/>
        </p:nvSpPr>
        <p:spPr>
          <a:xfrm>
            <a:off x="2260600"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3" name="object 20"/>
          <p:cNvSpPr>
            <a:spLocks noChangeArrowheads="1"/>
          </p:cNvSpPr>
          <p:nvPr/>
        </p:nvSpPr>
        <p:spPr bwMode="auto">
          <a:xfrm>
            <a:off x="2006600" y="4010819"/>
            <a:ext cx="998538" cy="61277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5" name="object 21"/>
          <p:cNvSpPr txBox="1"/>
          <p:nvPr/>
        </p:nvSpPr>
        <p:spPr>
          <a:xfrm>
            <a:off x="2260600"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26" name="object 22"/>
          <p:cNvSpPr>
            <a:spLocks noChangeArrowheads="1"/>
          </p:cNvSpPr>
          <p:nvPr/>
        </p:nvSpPr>
        <p:spPr bwMode="auto">
          <a:xfrm>
            <a:off x="4386263" y="4891882"/>
            <a:ext cx="998537" cy="612775"/>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7" name="object 23"/>
          <p:cNvSpPr txBox="1"/>
          <p:nvPr/>
        </p:nvSpPr>
        <p:spPr>
          <a:xfrm>
            <a:off x="4640263"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8" name="object 24"/>
          <p:cNvSpPr>
            <a:spLocks noChangeArrowheads="1"/>
          </p:cNvSpPr>
          <p:nvPr/>
        </p:nvSpPr>
        <p:spPr bwMode="auto">
          <a:xfrm>
            <a:off x="4386263" y="4010819"/>
            <a:ext cx="998537" cy="612775"/>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9" name="object 25"/>
          <p:cNvSpPr txBox="1"/>
          <p:nvPr/>
        </p:nvSpPr>
        <p:spPr>
          <a:xfrm>
            <a:off x="4640263"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0" name="object 26"/>
          <p:cNvSpPr>
            <a:spLocks noChangeArrowheads="1"/>
          </p:cNvSpPr>
          <p:nvPr/>
        </p:nvSpPr>
        <p:spPr bwMode="auto">
          <a:xfrm>
            <a:off x="6765925" y="4891882"/>
            <a:ext cx="998538" cy="612775"/>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1" name="object 27"/>
          <p:cNvSpPr txBox="1"/>
          <p:nvPr/>
        </p:nvSpPr>
        <p:spPr>
          <a:xfrm>
            <a:off x="7019925"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32" name="object 28"/>
          <p:cNvSpPr>
            <a:spLocks noChangeArrowheads="1"/>
          </p:cNvSpPr>
          <p:nvPr/>
        </p:nvSpPr>
        <p:spPr bwMode="auto">
          <a:xfrm>
            <a:off x="6765925" y="4010819"/>
            <a:ext cx="998538" cy="612775"/>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3" name="object 29"/>
          <p:cNvSpPr txBox="1"/>
          <p:nvPr/>
        </p:nvSpPr>
        <p:spPr>
          <a:xfrm>
            <a:off x="7019925"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4" name="object 30"/>
          <p:cNvSpPr>
            <a:spLocks/>
          </p:cNvSpPr>
          <p:nvPr/>
        </p:nvSpPr>
        <p:spPr bwMode="auto">
          <a:xfrm>
            <a:off x="2573338" y="2955132"/>
            <a:ext cx="4656137" cy="0"/>
          </a:xfrm>
          <a:custGeom>
            <a:avLst/>
            <a:gdLst>
              <a:gd name="T0" fmla="*/ 0 w 4655820"/>
              <a:gd name="T1" fmla="*/ 4656136 w 4655820"/>
              <a:gd name="T2" fmla="*/ 0 60000 65536"/>
              <a:gd name="T3" fmla="*/ 0 60000 65536"/>
            </a:gdLst>
            <a:ahLst/>
            <a:cxnLst>
              <a:cxn ang="T2">
                <a:pos x="T0" y="0"/>
              </a:cxn>
              <a:cxn ang="T3">
                <a:pos x="T1" y="0"/>
              </a:cxn>
            </a:cxnLst>
            <a:rect l="0" t="0" r="r" b="b"/>
            <a:pathLst>
              <a:path w="4655820">
                <a:moveTo>
                  <a:pt x="0" y="0"/>
                </a:moveTo>
                <a:lnTo>
                  <a:pt x="4655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391014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4"/>
          <p:cNvSpPr>
            <a:spLocks/>
          </p:cNvSpPr>
          <p:nvPr/>
        </p:nvSpPr>
        <p:spPr bwMode="auto">
          <a:xfrm>
            <a:off x="6473258" y="4803775"/>
            <a:ext cx="1571285" cy="73025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Title 3"/>
          <p:cNvSpPr>
            <a:spLocks noGrp="1"/>
          </p:cNvSpPr>
          <p:nvPr>
            <p:ph type="title"/>
          </p:nvPr>
        </p:nvSpPr>
        <p:spPr/>
        <p:txBody>
          <a:bodyPr/>
          <a:lstStyle/>
          <a:p>
            <a:r>
              <a:rPr lang="en-US" dirty="0" smtClean="0"/>
              <a:t>Organization structures - Hybrid</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7" name="object 4"/>
          <p:cNvSpPr>
            <a:spLocks/>
          </p:cNvSpPr>
          <p:nvPr/>
        </p:nvSpPr>
        <p:spPr bwMode="auto">
          <a:xfrm>
            <a:off x="1767340" y="3954917"/>
            <a:ext cx="3928610" cy="73025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 name="object 5"/>
          <p:cNvSpPr>
            <a:spLocks/>
          </p:cNvSpPr>
          <p:nvPr/>
        </p:nvSpPr>
        <p:spPr bwMode="auto">
          <a:xfrm>
            <a:off x="1446213" y="3147219"/>
            <a:ext cx="7148512" cy="685800"/>
          </a:xfrm>
          <a:custGeom>
            <a:avLst/>
            <a:gdLst>
              <a:gd name="T0" fmla="*/ 0 w 7147559"/>
              <a:gd name="T1" fmla="*/ 685799 h 685800"/>
              <a:gd name="T2" fmla="*/ 7148512 w 7147559"/>
              <a:gd name="T3" fmla="*/ 685799 h 685800"/>
              <a:gd name="T4" fmla="*/ 7148512 w 7147559"/>
              <a:gd name="T5" fmla="*/ 0 h 685800"/>
              <a:gd name="T6" fmla="*/ 0 w 7147559"/>
              <a:gd name="T7" fmla="*/ 0 h 685800"/>
              <a:gd name="T8" fmla="*/ 0 w 7147559"/>
              <a:gd name="T9" fmla="*/ 685799 h 685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7559" h="685800">
                <a:moveTo>
                  <a:pt x="0" y="685799"/>
                </a:moveTo>
                <a:lnTo>
                  <a:pt x="7147559" y="685799"/>
                </a:lnTo>
                <a:lnTo>
                  <a:pt x="7147559" y="0"/>
                </a:lnTo>
                <a:lnTo>
                  <a:pt x="0" y="0"/>
                </a:lnTo>
                <a:lnTo>
                  <a:pt x="0" y="685799"/>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7"/>
          <p:cNvSpPr>
            <a:spLocks/>
          </p:cNvSpPr>
          <p:nvPr/>
        </p:nvSpPr>
        <p:spPr bwMode="auto">
          <a:xfrm>
            <a:off x="7229475" y="2955132"/>
            <a:ext cx="0" cy="2251075"/>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bject 8"/>
          <p:cNvSpPr>
            <a:spLocks/>
          </p:cNvSpPr>
          <p:nvPr/>
        </p:nvSpPr>
        <p:spPr bwMode="auto">
          <a:xfrm>
            <a:off x="2573338" y="2955132"/>
            <a:ext cx="0" cy="2251075"/>
          </a:xfrm>
          <a:custGeom>
            <a:avLst/>
            <a:gdLst>
              <a:gd name="T0" fmla="*/ 0 h 2251075"/>
              <a:gd name="T1" fmla="*/ 2250947 h 2251075"/>
              <a:gd name="T2" fmla="*/ 0 60000 65536"/>
              <a:gd name="T3" fmla="*/ 0 60000 65536"/>
            </a:gdLst>
            <a:ahLst/>
            <a:cxnLst>
              <a:cxn ang="T2">
                <a:pos x="0" y="T0"/>
              </a:cxn>
              <a:cxn ang="T3">
                <a:pos x="0" y="T1"/>
              </a:cxn>
            </a:cxnLst>
            <a:rect l="0" t="0" r="r" b="b"/>
            <a:pathLst>
              <a:path h="2251075">
                <a:moveTo>
                  <a:pt x="0" y="0"/>
                </a:moveTo>
                <a:lnTo>
                  <a:pt x="0" y="2250947"/>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object 9"/>
          <p:cNvSpPr>
            <a:spLocks/>
          </p:cNvSpPr>
          <p:nvPr/>
        </p:nvSpPr>
        <p:spPr bwMode="auto">
          <a:xfrm>
            <a:off x="4848225" y="2663032"/>
            <a:ext cx="0" cy="2543175"/>
          </a:xfrm>
          <a:custGeom>
            <a:avLst/>
            <a:gdLst>
              <a:gd name="T0" fmla="*/ 0 h 2543810"/>
              <a:gd name="T1" fmla="*/ 2542920 h 2543810"/>
              <a:gd name="T2" fmla="*/ 0 60000 65536"/>
              <a:gd name="T3" fmla="*/ 0 60000 65536"/>
            </a:gdLst>
            <a:ahLst/>
            <a:cxnLst>
              <a:cxn ang="T2">
                <a:pos x="0" y="T0"/>
              </a:cxn>
              <a:cxn ang="T3">
                <a:pos x="0" y="T1"/>
              </a:cxn>
            </a:cxnLst>
            <a:rect l="0" t="0" r="r" b="b"/>
            <a:pathLst>
              <a:path h="2543810">
                <a:moveTo>
                  <a:pt x="0" y="0"/>
                </a:moveTo>
                <a:lnTo>
                  <a:pt x="0" y="25435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object 10"/>
          <p:cNvSpPr>
            <a:spLocks noChangeArrowheads="1"/>
          </p:cNvSpPr>
          <p:nvPr/>
        </p:nvSpPr>
        <p:spPr bwMode="auto">
          <a:xfrm>
            <a:off x="4179888" y="2056607"/>
            <a:ext cx="1257300" cy="7604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3" name="object 11"/>
          <p:cNvSpPr txBox="1"/>
          <p:nvPr/>
        </p:nvSpPr>
        <p:spPr>
          <a:xfrm>
            <a:off x="4465638" y="2229644"/>
            <a:ext cx="684212" cy="330200"/>
          </a:xfrm>
          <a:prstGeom prst="rect">
            <a:avLst/>
          </a:prstGeom>
        </p:spPr>
        <p:txBody>
          <a:bodyPr lIns="0" tIns="0" rIns="0" bIns="0">
            <a:spAutoFit/>
          </a:bodyPr>
          <a:lstStyle/>
          <a:p>
            <a:pPr marL="12700" fontAlgn="auto">
              <a:spcBef>
                <a:spcPts val="0"/>
              </a:spcBef>
              <a:spcAft>
                <a:spcPts val="0"/>
              </a:spcAft>
              <a:defRPr/>
            </a:pPr>
            <a:r>
              <a:rPr sz="2400" b="1" spc="-30" dirty="0">
                <a:latin typeface="Arial"/>
                <a:cs typeface="Arial"/>
              </a:rPr>
              <a:t>CEO</a:t>
            </a:r>
            <a:endParaRPr sz="2400" dirty="0">
              <a:latin typeface="Arial"/>
              <a:cs typeface="Arial"/>
            </a:endParaRPr>
          </a:p>
        </p:txBody>
      </p:sp>
      <p:sp>
        <p:nvSpPr>
          <p:cNvPr id="15" name="object 12"/>
          <p:cNvSpPr>
            <a:spLocks noChangeArrowheads="1"/>
          </p:cNvSpPr>
          <p:nvPr/>
        </p:nvSpPr>
        <p:spPr bwMode="auto">
          <a:xfrm>
            <a:off x="1489075" y="3229769"/>
            <a:ext cx="2154238" cy="61118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6" name="object 13"/>
          <p:cNvSpPr txBox="1"/>
          <p:nvPr/>
        </p:nvSpPr>
        <p:spPr>
          <a:xfrm>
            <a:off x="1892300" y="3378994"/>
            <a:ext cx="1623786" cy="307777"/>
          </a:xfrm>
          <a:prstGeom prst="rect">
            <a:avLst/>
          </a:prstGeom>
        </p:spPr>
        <p:txBody>
          <a:bodyPr wrap="square" lIns="0" tIns="0" rIns="0" bIns="0">
            <a:spAutoFit/>
          </a:bodyPr>
          <a:lstStyle/>
          <a:p>
            <a:pPr marL="12700" fontAlgn="auto">
              <a:spcBef>
                <a:spcPts val="0"/>
              </a:spcBef>
              <a:spcAft>
                <a:spcPts val="0"/>
              </a:spcAft>
              <a:defRPr/>
            </a:pPr>
            <a:r>
              <a:rPr sz="2000" b="1" spc="-15" dirty="0">
                <a:latin typeface="Arial"/>
                <a:cs typeface="Arial"/>
              </a:rPr>
              <a:t>En</a:t>
            </a:r>
            <a:r>
              <a:rPr sz="2000" b="1" spc="-10" dirty="0">
                <a:latin typeface="Arial"/>
                <a:cs typeface="Arial"/>
              </a:rPr>
              <a:t>g</a:t>
            </a:r>
            <a:r>
              <a:rPr sz="2000" b="1" spc="-5" dirty="0">
                <a:latin typeface="Arial"/>
                <a:cs typeface="Arial"/>
              </a:rPr>
              <a:t>i</a:t>
            </a:r>
            <a:r>
              <a:rPr sz="2000" b="1" spc="-10" dirty="0">
                <a:latin typeface="Arial"/>
                <a:cs typeface="Arial"/>
              </a:rPr>
              <a:t>n</a:t>
            </a:r>
            <a:r>
              <a:rPr sz="2000" b="1" spc="-5" dirty="0">
                <a:latin typeface="Arial"/>
                <a:cs typeface="Arial"/>
              </a:rPr>
              <a:t>e</a:t>
            </a:r>
            <a:r>
              <a:rPr sz="2000" b="1" spc="-10" dirty="0">
                <a:latin typeface="Arial"/>
                <a:cs typeface="Arial"/>
              </a:rPr>
              <a:t>e</a:t>
            </a:r>
            <a:r>
              <a:rPr sz="2000" b="1" spc="-15" dirty="0">
                <a:latin typeface="Arial"/>
                <a:cs typeface="Arial"/>
              </a:rPr>
              <a:t>ring</a:t>
            </a:r>
            <a:endParaRPr sz="2000" dirty="0">
              <a:latin typeface="Arial"/>
              <a:cs typeface="Arial"/>
            </a:endParaRPr>
          </a:p>
        </p:txBody>
      </p:sp>
      <p:sp>
        <p:nvSpPr>
          <p:cNvPr id="17" name="object 14"/>
          <p:cNvSpPr>
            <a:spLocks noChangeArrowheads="1"/>
          </p:cNvSpPr>
          <p:nvPr/>
        </p:nvSpPr>
        <p:spPr bwMode="auto">
          <a:xfrm>
            <a:off x="3868738" y="3229769"/>
            <a:ext cx="1827212" cy="61118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18" name="object 15"/>
          <p:cNvSpPr txBox="1"/>
          <p:nvPr/>
        </p:nvSpPr>
        <p:spPr>
          <a:xfrm>
            <a:off x="4179888" y="3378994"/>
            <a:ext cx="1257300" cy="307777"/>
          </a:xfrm>
          <a:prstGeom prst="rect">
            <a:avLst/>
          </a:prstGeom>
        </p:spPr>
        <p:txBody>
          <a:bodyPr wrap="square" lIns="0" tIns="0" rIns="0" bIns="0">
            <a:spAutoFit/>
          </a:bodyPr>
          <a:lstStyle/>
          <a:p>
            <a:pPr marL="12700" fontAlgn="auto">
              <a:spcBef>
                <a:spcPts val="0"/>
              </a:spcBef>
              <a:spcAft>
                <a:spcPts val="0"/>
              </a:spcAft>
              <a:defRPr/>
            </a:pPr>
            <a:r>
              <a:rPr sz="2000" b="1" dirty="0">
                <a:latin typeface="Arial"/>
                <a:cs typeface="Arial"/>
              </a:rPr>
              <a:t>Ma</a:t>
            </a:r>
            <a:r>
              <a:rPr sz="2000" b="1" spc="-10" dirty="0">
                <a:latin typeface="Arial"/>
                <a:cs typeface="Arial"/>
              </a:rPr>
              <a:t>r</a:t>
            </a:r>
            <a:r>
              <a:rPr sz="2000" b="1" spc="-5" dirty="0">
                <a:latin typeface="Arial"/>
                <a:cs typeface="Arial"/>
              </a:rPr>
              <a:t>k</a:t>
            </a:r>
            <a:r>
              <a:rPr sz="2000" b="1" spc="-10" dirty="0">
                <a:latin typeface="Arial"/>
                <a:cs typeface="Arial"/>
              </a:rPr>
              <a:t>etin</a:t>
            </a:r>
            <a:r>
              <a:rPr sz="2000" b="1" spc="-15" dirty="0">
                <a:latin typeface="Arial"/>
                <a:cs typeface="Arial"/>
              </a:rPr>
              <a:t>g</a:t>
            </a:r>
            <a:endParaRPr sz="2000" dirty="0">
              <a:latin typeface="Arial"/>
              <a:cs typeface="Arial"/>
            </a:endParaRPr>
          </a:p>
        </p:txBody>
      </p:sp>
      <p:sp>
        <p:nvSpPr>
          <p:cNvPr id="19" name="object 16"/>
          <p:cNvSpPr>
            <a:spLocks noChangeArrowheads="1"/>
          </p:cNvSpPr>
          <p:nvPr/>
        </p:nvSpPr>
        <p:spPr bwMode="auto">
          <a:xfrm>
            <a:off x="5938838" y="3229769"/>
            <a:ext cx="2498725" cy="611188"/>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0" name="object 17"/>
          <p:cNvSpPr txBox="1"/>
          <p:nvPr/>
        </p:nvSpPr>
        <p:spPr>
          <a:xfrm>
            <a:off x="6302829" y="3378994"/>
            <a:ext cx="1817914" cy="307777"/>
          </a:xfrm>
          <a:prstGeom prst="rect">
            <a:avLst/>
          </a:prstGeom>
        </p:spPr>
        <p:txBody>
          <a:bodyPr wrap="square" lIns="0" tIns="0" rIns="0" bIns="0">
            <a:spAutoFit/>
          </a:bodyPr>
          <a:lstStyle/>
          <a:p>
            <a:pPr marL="12700" fontAlgn="auto">
              <a:spcBef>
                <a:spcPts val="0"/>
              </a:spcBef>
              <a:spcAft>
                <a:spcPts val="0"/>
              </a:spcAft>
              <a:defRPr/>
            </a:pPr>
            <a:r>
              <a:rPr sz="2000" b="1" spc="-10" dirty="0">
                <a:latin typeface="Arial"/>
                <a:cs typeface="Arial"/>
              </a:rPr>
              <a:t>Manufacturing</a:t>
            </a:r>
            <a:endParaRPr sz="2000" dirty="0">
              <a:latin typeface="Arial"/>
              <a:cs typeface="Arial"/>
            </a:endParaRPr>
          </a:p>
        </p:txBody>
      </p:sp>
      <p:sp>
        <p:nvSpPr>
          <p:cNvPr id="21" name="object 18"/>
          <p:cNvSpPr>
            <a:spLocks noChangeArrowheads="1"/>
          </p:cNvSpPr>
          <p:nvPr/>
        </p:nvSpPr>
        <p:spPr bwMode="auto">
          <a:xfrm>
            <a:off x="2006600" y="4891882"/>
            <a:ext cx="998538" cy="612775"/>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2" name="object 19"/>
          <p:cNvSpPr txBox="1"/>
          <p:nvPr/>
        </p:nvSpPr>
        <p:spPr>
          <a:xfrm>
            <a:off x="2260600"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3" name="object 20"/>
          <p:cNvSpPr>
            <a:spLocks noChangeArrowheads="1"/>
          </p:cNvSpPr>
          <p:nvPr/>
        </p:nvSpPr>
        <p:spPr bwMode="auto">
          <a:xfrm>
            <a:off x="2006600" y="4010819"/>
            <a:ext cx="998538" cy="61277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5" name="object 21"/>
          <p:cNvSpPr txBox="1"/>
          <p:nvPr/>
        </p:nvSpPr>
        <p:spPr>
          <a:xfrm>
            <a:off x="2260600"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26" name="object 22"/>
          <p:cNvSpPr>
            <a:spLocks noChangeArrowheads="1"/>
          </p:cNvSpPr>
          <p:nvPr/>
        </p:nvSpPr>
        <p:spPr bwMode="auto">
          <a:xfrm>
            <a:off x="4386263" y="4891882"/>
            <a:ext cx="998537" cy="612775"/>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7" name="object 23"/>
          <p:cNvSpPr txBox="1"/>
          <p:nvPr/>
        </p:nvSpPr>
        <p:spPr>
          <a:xfrm>
            <a:off x="4640263"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28" name="object 24"/>
          <p:cNvSpPr>
            <a:spLocks noChangeArrowheads="1"/>
          </p:cNvSpPr>
          <p:nvPr/>
        </p:nvSpPr>
        <p:spPr bwMode="auto">
          <a:xfrm>
            <a:off x="4386263" y="4010819"/>
            <a:ext cx="998537" cy="612775"/>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29" name="object 25"/>
          <p:cNvSpPr txBox="1"/>
          <p:nvPr/>
        </p:nvSpPr>
        <p:spPr>
          <a:xfrm>
            <a:off x="4640263"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0" name="object 26"/>
          <p:cNvSpPr>
            <a:spLocks noChangeArrowheads="1"/>
          </p:cNvSpPr>
          <p:nvPr/>
        </p:nvSpPr>
        <p:spPr bwMode="auto">
          <a:xfrm>
            <a:off x="6765925" y="4891882"/>
            <a:ext cx="998538" cy="612775"/>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1" name="object 27"/>
          <p:cNvSpPr txBox="1"/>
          <p:nvPr/>
        </p:nvSpPr>
        <p:spPr>
          <a:xfrm>
            <a:off x="7019925" y="5041107"/>
            <a:ext cx="492125" cy="255587"/>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32" name="object 28"/>
          <p:cNvSpPr>
            <a:spLocks noChangeArrowheads="1"/>
          </p:cNvSpPr>
          <p:nvPr/>
        </p:nvSpPr>
        <p:spPr bwMode="auto">
          <a:xfrm>
            <a:off x="6765925" y="4010819"/>
            <a:ext cx="998538" cy="612775"/>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33" name="object 29"/>
          <p:cNvSpPr txBox="1"/>
          <p:nvPr/>
        </p:nvSpPr>
        <p:spPr>
          <a:xfrm>
            <a:off x="7019925" y="4161632"/>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34" name="object 30"/>
          <p:cNvSpPr>
            <a:spLocks/>
          </p:cNvSpPr>
          <p:nvPr/>
        </p:nvSpPr>
        <p:spPr bwMode="auto">
          <a:xfrm>
            <a:off x="2573338" y="2955132"/>
            <a:ext cx="4656137" cy="0"/>
          </a:xfrm>
          <a:custGeom>
            <a:avLst/>
            <a:gdLst>
              <a:gd name="T0" fmla="*/ 0 w 4655820"/>
              <a:gd name="T1" fmla="*/ 4656136 w 4655820"/>
              <a:gd name="T2" fmla="*/ 0 60000 65536"/>
              <a:gd name="T3" fmla="*/ 0 60000 65536"/>
            </a:gdLst>
            <a:ahLst/>
            <a:cxnLst>
              <a:cxn ang="T2">
                <a:pos x="T0" y="0"/>
              </a:cxn>
              <a:cxn ang="T3">
                <a:pos x="T1" y="0"/>
              </a:cxn>
            </a:cxnLst>
            <a:rect l="0" t="0" r="r" b="b"/>
            <a:pathLst>
              <a:path w="4655820">
                <a:moveTo>
                  <a:pt x="0" y="0"/>
                </a:moveTo>
                <a:lnTo>
                  <a:pt x="4655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object 10"/>
          <p:cNvSpPr>
            <a:spLocks noChangeArrowheads="1"/>
          </p:cNvSpPr>
          <p:nvPr/>
        </p:nvSpPr>
        <p:spPr bwMode="auto">
          <a:xfrm>
            <a:off x="7344568" y="1785826"/>
            <a:ext cx="1940945" cy="7604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hu-HU" dirty="0"/>
          </a:p>
        </p:txBody>
      </p:sp>
      <p:sp>
        <p:nvSpPr>
          <p:cNvPr id="37" name="object 11"/>
          <p:cNvSpPr txBox="1"/>
          <p:nvPr/>
        </p:nvSpPr>
        <p:spPr>
          <a:xfrm>
            <a:off x="7571896" y="2031389"/>
            <a:ext cx="1568110" cy="246221"/>
          </a:xfrm>
          <a:prstGeom prst="rect">
            <a:avLst/>
          </a:prstGeom>
        </p:spPr>
        <p:txBody>
          <a:bodyPr wrap="square" lIns="0" tIns="0" rIns="0" bIns="0">
            <a:spAutoFit/>
          </a:bodyPr>
          <a:lstStyle/>
          <a:p>
            <a:pPr marL="12700" fontAlgn="auto">
              <a:spcBef>
                <a:spcPts val="0"/>
              </a:spcBef>
              <a:spcAft>
                <a:spcPts val="0"/>
              </a:spcAft>
              <a:defRPr/>
            </a:pPr>
            <a:r>
              <a:rPr lang="en-US" sz="1600" b="1" spc="-30" dirty="0" smtClean="0">
                <a:latin typeface="Arial"/>
                <a:cs typeface="Arial"/>
              </a:rPr>
              <a:t>Project director</a:t>
            </a:r>
            <a:endParaRPr lang="en-US" sz="1600" dirty="0">
              <a:latin typeface="Arial"/>
              <a:cs typeface="Arial"/>
            </a:endParaRPr>
          </a:p>
        </p:txBody>
      </p:sp>
    </p:spTree>
    <p:extLst>
      <p:ext uri="{BB962C8B-B14F-4D97-AF65-F5344CB8AC3E}">
        <p14:creationId xmlns:p14="http://schemas.microsoft.com/office/powerpoint/2010/main" val="225916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 – we</a:t>
            </a:r>
            <a:r>
              <a:rPr lang="hu-HU" dirty="0" smtClean="0"/>
              <a:t>a</a:t>
            </a:r>
            <a:r>
              <a:rPr lang="en-US" dirty="0" smtClean="0"/>
              <a:t>k matrix</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40" name="object 5"/>
          <p:cNvSpPr>
            <a:spLocks/>
          </p:cNvSpPr>
          <p:nvPr/>
        </p:nvSpPr>
        <p:spPr bwMode="auto">
          <a:xfrm>
            <a:off x="1200150" y="4319587"/>
            <a:ext cx="7289800" cy="935038"/>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 name="object 6"/>
          <p:cNvSpPr>
            <a:spLocks/>
          </p:cNvSpPr>
          <p:nvPr/>
        </p:nvSpPr>
        <p:spPr bwMode="auto">
          <a:xfrm>
            <a:off x="1200150" y="4319587"/>
            <a:ext cx="7289800" cy="935038"/>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7"/>
          <p:cNvSpPr>
            <a:spLocks/>
          </p:cNvSpPr>
          <p:nvPr/>
        </p:nvSpPr>
        <p:spPr bwMode="auto">
          <a:xfrm>
            <a:off x="7091363" y="3033712"/>
            <a:ext cx="0" cy="1752600"/>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bject 8"/>
          <p:cNvSpPr>
            <a:spLocks/>
          </p:cNvSpPr>
          <p:nvPr/>
        </p:nvSpPr>
        <p:spPr bwMode="auto">
          <a:xfrm>
            <a:off x="2597150" y="3033712"/>
            <a:ext cx="0" cy="1752600"/>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9"/>
          <p:cNvSpPr>
            <a:spLocks/>
          </p:cNvSpPr>
          <p:nvPr/>
        </p:nvSpPr>
        <p:spPr bwMode="auto">
          <a:xfrm>
            <a:off x="4794250" y="2806700"/>
            <a:ext cx="0" cy="1981200"/>
          </a:xfrm>
          <a:custGeom>
            <a:avLst/>
            <a:gdLst>
              <a:gd name="T0" fmla="*/ 0 h 1979929"/>
              <a:gd name="T1" fmla="*/ 1980946 h 1979929"/>
              <a:gd name="T2" fmla="*/ 0 60000 65536"/>
              <a:gd name="T3" fmla="*/ 0 60000 65536"/>
            </a:gdLst>
            <a:ahLst/>
            <a:cxnLst>
              <a:cxn ang="T2">
                <a:pos x="0" y="T0"/>
              </a:cxn>
              <a:cxn ang="T3">
                <a:pos x="0" y="T1"/>
              </a:cxn>
            </a:cxnLst>
            <a:rect l="0" t="0" r="r" b="b"/>
            <a:pathLst>
              <a:path h="1979929">
                <a:moveTo>
                  <a:pt x="0" y="0"/>
                </a:moveTo>
                <a:lnTo>
                  <a:pt x="0" y="197967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10"/>
          <p:cNvSpPr>
            <a:spLocks noChangeArrowheads="1"/>
          </p:cNvSpPr>
          <p:nvPr/>
        </p:nvSpPr>
        <p:spPr bwMode="auto">
          <a:xfrm>
            <a:off x="4146550" y="2289175"/>
            <a:ext cx="1216025" cy="736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7" name="object 11"/>
          <p:cNvSpPr txBox="1"/>
          <p:nvPr/>
        </p:nvSpPr>
        <p:spPr>
          <a:xfrm>
            <a:off x="4413250" y="2438400"/>
            <a:ext cx="684213" cy="330200"/>
          </a:xfrm>
          <a:prstGeom prst="rect">
            <a:avLst/>
          </a:prstGeom>
        </p:spPr>
        <p:txBody>
          <a:bodyPr lIns="0" tIns="0" rIns="0" bIns="0">
            <a:spAutoFit/>
          </a:bodyPr>
          <a:lstStyle/>
          <a:p>
            <a:pPr marL="12700" fontAlgn="auto">
              <a:spcBef>
                <a:spcPts val="0"/>
              </a:spcBef>
              <a:spcAft>
                <a:spcPts val="0"/>
              </a:spcAft>
              <a:defRPr/>
            </a:pPr>
            <a:r>
              <a:rPr sz="2400" b="1" spc="-10" dirty="0">
                <a:latin typeface="Arial"/>
                <a:cs typeface="Arial"/>
              </a:rPr>
              <a:t>CEO</a:t>
            </a:r>
            <a:endParaRPr sz="2400">
              <a:latin typeface="Arial"/>
              <a:cs typeface="Arial"/>
            </a:endParaRPr>
          </a:p>
        </p:txBody>
      </p:sp>
      <p:sp>
        <p:nvSpPr>
          <p:cNvPr id="48" name="object 12"/>
          <p:cNvSpPr>
            <a:spLocks noChangeArrowheads="1"/>
          </p:cNvSpPr>
          <p:nvPr/>
        </p:nvSpPr>
        <p:spPr bwMode="auto">
          <a:xfrm>
            <a:off x="1549400" y="3224212"/>
            <a:ext cx="2084388" cy="5778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9" name="object 13"/>
          <p:cNvSpPr txBox="1"/>
          <p:nvPr/>
        </p:nvSpPr>
        <p:spPr>
          <a:xfrm>
            <a:off x="1916113" y="3340100"/>
            <a:ext cx="1347787" cy="276999"/>
          </a:xfrm>
          <a:prstGeom prst="rect">
            <a:avLst/>
          </a:prstGeom>
        </p:spPr>
        <p:txBody>
          <a:bodyPr lIns="0" tIns="0" rIns="0" bIns="0">
            <a:spAutoFit/>
          </a:bodyPr>
          <a:lstStyle/>
          <a:p>
            <a:pPr marL="12700" fontAlgn="auto">
              <a:spcBef>
                <a:spcPts val="0"/>
              </a:spcBef>
              <a:spcAft>
                <a:spcPts val="0"/>
              </a:spcAft>
              <a:defRPr/>
            </a:pPr>
            <a:r>
              <a:rPr sz="1800" b="1" spc="-15" dirty="0">
                <a:latin typeface="Arial"/>
                <a:cs typeface="Arial"/>
              </a:rPr>
              <a:t>En</a:t>
            </a:r>
            <a:r>
              <a:rPr sz="1800" b="1" spc="-10" dirty="0">
                <a:latin typeface="Arial"/>
                <a:cs typeface="Arial"/>
              </a:rPr>
              <a:t>g</a:t>
            </a:r>
            <a:r>
              <a:rPr sz="1800" b="1" spc="-5" dirty="0">
                <a:latin typeface="Arial"/>
                <a:cs typeface="Arial"/>
              </a:rPr>
              <a:t>i</a:t>
            </a:r>
            <a:r>
              <a:rPr sz="1800" b="1" spc="-10" dirty="0">
                <a:latin typeface="Arial"/>
                <a:cs typeface="Arial"/>
              </a:rPr>
              <a:t>n</a:t>
            </a:r>
            <a:r>
              <a:rPr sz="1800" b="1" spc="-5" dirty="0">
                <a:latin typeface="Arial"/>
                <a:cs typeface="Arial"/>
              </a:rPr>
              <a:t>e</a:t>
            </a:r>
            <a:r>
              <a:rPr sz="1800" b="1" spc="-10" dirty="0">
                <a:latin typeface="Arial"/>
                <a:cs typeface="Arial"/>
              </a:rPr>
              <a:t>e</a:t>
            </a:r>
            <a:r>
              <a:rPr sz="1800" b="1" spc="-15" dirty="0">
                <a:latin typeface="Arial"/>
                <a:cs typeface="Arial"/>
              </a:rPr>
              <a:t>ring</a:t>
            </a:r>
            <a:endParaRPr sz="1800" dirty="0">
              <a:latin typeface="Arial"/>
              <a:cs typeface="Arial"/>
            </a:endParaRPr>
          </a:p>
        </p:txBody>
      </p:sp>
      <p:sp>
        <p:nvSpPr>
          <p:cNvPr id="50" name="object 14"/>
          <p:cNvSpPr>
            <a:spLocks noChangeArrowheads="1"/>
          </p:cNvSpPr>
          <p:nvPr/>
        </p:nvSpPr>
        <p:spPr bwMode="auto">
          <a:xfrm>
            <a:off x="3846513" y="3224212"/>
            <a:ext cx="1766887" cy="5778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1" name="object 15"/>
          <p:cNvSpPr txBox="1"/>
          <p:nvPr/>
        </p:nvSpPr>
        <p:spPr>
          <a:xfrm>
            <a:off x="4178300" y="3340100"/>
            <a:ext cx="1104900"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a:t>
            </a:r>
            <a:r>
              <a:rPr sz="1800" b="1" spc="-10" dirty="0">
                <a:latin typeface="Arial"/>
                <a:cs typeface="Arial"/>
              </a:rPr>
              <a:t>r</a:t>
            </a:r>
            <a:r>
              <a:rPr sz="1800" b="1" spc="-5" dirty="0">
                <a:latin typeface="Arial"/>
                <a:cs typeface="Arial"/>
              </a:rPr>
              <a:t>k</a:t>
            </a:r>
            <a:r>
              <a:rPr sz="1800" b="1" spc="-10" dirty="0">
                <a:latin typeface="Arial"/>
                <a:cs typeface="Arial"/>
              </a:rPr>
              <a:t>etin</a:t>
            </a:r>
            <a:r>
              <a:rPr sz="1800" b="1" spc="-15" dirty="0">
                <a:latin typeface="Arial"/>
                <a:cs typeface="Arial"/>
              </a:rPr>
              <a:t>g</a:t>
            </a:r>
            <a:endParaRPr sz="1800">
              <a:latin typeface="Arial"/>
              <a:cs typeface="Arial"/>
            </a:endParaRPr>
          </a:p>
        </p:txBody>
      </p:sp>
      <p:sp>
        <p:nvSpPr>
          <p:cNvPr id="52" name="object 16"/>
          <p:cNvSpPr>
            <a:spLocks noChangeArrowheads="1"/>
          </p:cNvSpPr>
          <p:nvPr/>
        </p:nvSpPr>
        <p:spPr bwMode="auto">
          <a:xfrm>
            <a:off x="5845175" y="3224212"/>
            <a:ext cx="2414588" cy="5778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3" name="object 17"/>
          <p:cNvSpPr txBox="1"/>
          <p:nvPr/>
        </p:nvSpPr>
        <p:spPr>
          <a:xfrm>
            <a:off x="6253163" y="3340100"/>
            <a:ext cx="1600200" cy="276999"/>
          </a:xfrm>
          <a:prstGeom prst="rect">
            <a:avLst/>
          </a:prstGeom>
        </p:spPr>
        <p:txBody>
          <a:bodyPr lIns="0" tIns="0" rIns="0" bIns="0">
            <a:spAutoFit/>
          </a:bodyPr>
          <a:lstStyle/>
          <a:p>
            <a:pPr marL="12700" fontAlgn="auto">
              <a:spcBef>
                <a:spcPts val="0"/>
              </a:spcBef>
              <a:spcAft>
                <a:spcPts val="0"/>
              </a:spcAft>
              <a:defRPr/>
            </a:pPr>
            <a:r>
              <a:rPr sz="1800" b="1" spc="-10" dirty="0">
                <a:latin typeface="Arial"/>
                <a:cs typeface="Arial"/>
              </a:rPr>
              <a:t>Manufacturing</a:t>
            </a:r>
            <a:endParaRPr sz="1800">
              <a:latin typeface="Arial"/>
              <a:cs typeface="Arial"/>
            </a:endParaRPr>
          </a:p>
        </p:txBody>
      </p:sp>
      <p:sp>
        <p:nvSpPr>
          <p:cNvPr id="54" name="object 18"/>
          <p:cNvSpPr>
            <a:spLocks noChangeArrowheads="1"/>
          </p:cNvSpPr>
          <p:nvPr/>
        </p:nvSpPr>
        <p:spPr bwMode="auto">
          <a:xfrm>
            <a:off x="1751013" y="4383087"/>
            <a:ext cx="1560512" cy="852488"/>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5" name="object 19"/>
          <p:cNvSpPr txBox="1">
            <a:spLocks noChangeArrowheads="1"/>
          </p:cNvSpPr>
          <p:nvPr/>
        </p:nvSpPr>
        <p:spPr bwMode="auto">
          <a:xfrm>
            <a:off x="1924050" y="4497387"/>
            <a:ext cx="1216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873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a:solidFill>
                  <a:srgbClr val="FFFFFF"/>
                </a:solidFill>
                <a:latin typeface="Arial" charset="0"/>
              </a:rPr>
              <a:t>Expediter,</a:t>
            </a:r>
            <a:r>
              <a:rPr lang="hu-HU" altLang="hu-HU" sz="1600">
                <a:solidFill>
                  <a:srgbClr val="FFFFFF"/>
                </a:solidFill>
                <a:latin typeface="Times New Roman" pitchFamily="18" charset="0"/>
                <a:cs typeface="Times New Roman" pitchFamily="18" charset="0"/>
              </a:rPr>
              <a:t> </a:t>
            </a:r>
            <a:r>
              <a:rPr lang="hu-HU" altLang="hu-HU" sz="1600">
                <a:solidFill>
                  <a:srgbClr val="FFFFFF"/>
                </a:solidFill>
                <a:latin typeface="Arial" charset="0"/>
              </a:rPr>
              <a:t>Coordinator</a:t>
            </a:r>
            <a:endParaRPr lang="hu-HU" altLang="hu-HU" sz="1600">
              <a:latin typeface="Arial" charset="0"/>
            </a:endParaRPr>
          </a:p>
        </p:txBody>
      </p:sp>
      <p:sp>
        <p:nvSpPr>
          <p:cNvPr id="56" name="object 20"/>
          <p:cNvSpPr>
            <a:spLocks noChangeArrowheads="1"/>
          </p:cNvSpPr>
          <p:nvPr/>
        </p:nvSpPr>
        <p:spPr bwMode="auto">
          <a:xfrm>
            <a:off x="2049463" y="3833812"/>
            <a:ext cx="966787" cy="5762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7" name="object 21"/>
          <p:cNvSpPr txBox="1"/>
          <p:nvPr/>
        </p:nvSpPr>
        <p:spPr>
          <a:xfrm>
            <a:off x="2286000" y="3948112"/>
            <a:ext cx="492125"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p>
        </p:txBody>
      </p:sp>
      <p:sp>
        <p:nvSpPr>
          <p:cNvPr id="58" name="object 22"/>
          <p:cNvSpPr>
            <a:spLocks noChangeArrowheads="1"/>
          </p:cNvSpPr>
          <p:nvPr/>
        </p:nvSpPr>
        <p:spPr bwMode="auto">
          <a:xfrm>
            <a:off x="4410075" y="4519612"/>
            <a:ext cx="836613" cy="5762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9" name="object 23"/>
          <p:cNvSpPr txBox="1"/>
          <p:nvPr/>
        </p:nvSpPr>
        <p:spPr>
          <a:xfrm>
            <a:off x="4584700" y="4633912"/>
            <a:ext cx="490538" cy="254000"/>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0" name="object 24"/>
          <p:cNvSpPr>
            <a:spLocks noChangeArrowheads="1"/>
          </p:cNvSpPr>
          <p:nvPr/>
        </p:nvSpPr>
        <p:spPr bwMode="auto">
          <a:xfrm>
            <a:off x="4346575" y="3833812"/>
            <a:ext cx="968375" cy="576263"/>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1" name="object 25"/>
          <p:cNvSpPr txBox="1"/>
          <p:nvPr/>
        </p:nvSpPr>
        <p:spPr>
          <a:xfrm>
            <a:off x="4584700" y="3948112"/>
            <a:ext cx="490538"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2" name="object 26"/>
          <p:cNvSpPr>
            <a:spLocks noChangeArrowheads="1"/>
          </p:cNvSpPr>
          <p:nvPr/>
        </p:nvSpPr>
        <p:spPr bwMode="auto">
          <a:xfrm>
            <a:off x="6707188" y="4519612"/>
            <a:ext cx="838200" cy="576263"/>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3" name="object 27"/>
          <p:cNvSpPr txBox="1"/>
          <p:nvPr/>
        </p:nvSpPr>
        <p:spPr>
          <a:xfrm>
            <a:off x="6881813" y="4633912"/>
            <a:ext cx="490537" cy="254000"/>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4" name="object 28"/>
          <p:cNvSpPr>
            <a:spLocks noChangeArrowheads="1"/>
          </p:cNvSpPr>
          <p:nvPr/>
        </p:nvSpPr>
        <p:spPr bwMode="auto">
          <a:xfrm>
            <a:off x="6643688" y="3833812"/>
            <a:ext cx="966787" cy="576263"/>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5" name="object 29"/>
          <p:cNvSpPr txBox="1"/>
          <p:nvPr/>
        </p:nvSpPr>
        <p:spPr>
          <a:xfrm>
            <a:off x="6881813" y="3948112"/>
            <a:ext cx="490537"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6" name="object 30"/>
          <p:cNvSpPr>
            <a:spLocks/>
          </p:cNvSpPr>
          <p:nvPr/>
        </p:nvSpPr>
        <p:spPr bwMode="auto">
          <a:xfrm>
            <a:off x="2597150" y="3033712"/>
            <a:ext cx="4494213" cy="0"/>
          </a:xfrm>
          <a:custGeom>
            <a:avLst/>
            <a:gdLst>
              <a:gd name="T0" fmla="*/ 0 w 4494530"/>
              <a:gd name="T1" fmla="*/ 4493958 w 4494530"/>
              <a:gd name="T2" fmla="*/ 0 60000 65536"/>
              <a:gd name="T3" fmla="*/ 0 60000 65536"/>
            </a:gdLst>
            <a:ahLst/>
            <a:cxnLst>
              <a:cxn ang="T2">
                <a:pos x="T0" y="0"/>
              </a:cxn>
              <a:cxn ang="T3">
                <a:pos x="T1" y="0"/>
              </a:cxn>
            </a:cxnLst>
            <a:rect l="0" t="0" r="r" b="b"/>
            <a:pathLst>
              <a:path w="4494530">
                <a:moveTo>
                  <a:pt x="0" y="0"/>
                </a:moveTo>
                <a:lnTo>
                  <a:pt x="4494275"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77193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5"/>
          <p:cNvSpPr>
            <a:spLocks/>
          </p:cNvSpPr>
          <p:nvPr/>
        </p:nvSpPr>
        <p:spPr bwMode="auto">
          <a:xfrm>
            <a:off x="457200" y="4211638"/>
            <a:ext cx="8153400" cy="946150"/>
          </a:xfrm>
          <a:custGeom>
            <a:avLst/>
            <a:gdLst>
              <a:gd name="T0" fmla="*/ 0 w 8153400"/>
              <a:gd name="T1" fmla="*/ 946150 h 944879"/>
              <a:gd name="T2" fmla="*/ 8153399 w 8153400"/>
              <a:gd name="T3" fmla="*/ 946150 h 944879"/>
              <a:gd name="T4" fmla="*/ 8153399 w 8153400"/>
              <a:gd name="T5" fmla="*/ 0 h 944879"/>
              <a:gd name="T6" fmla="*/ 0 w 8153400"/>
              <a:gd name="T7" fmla="*/ 0 h 944879"/>
              <a:gd name="T8" fmla="*/ 0 w 8153400"/>
              <a:gd name="T9" fmla="*/ 946150 h 9448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53400" h="944879">
                <a:moveTo>
                  <a:pt x="0" y="944879"/>
                </a:moveTo>
                <a:lnTo>
                  <a:pt x="8153399" y="944879"/>
                </a:lnTo>
                <a:lnTo>
                  <a:pt x="8153399" y="0"/>
                </a:lnTo>
                <a:lnTo>
                  <a:pt x="0" y="0"/>
                </a:lnTo>
                <a:lnTo>
                  <a:pt x="0" y="944879"/>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 name="Title 3"/>
          <p:cNvSpPr>
            <a:spLocks noGrp="1"/>
          </p:cNvSpPr>
          <p:nvPr>
            <p:ph type="title"/>
          </p:nvPr>
        </p:nvSpPr>
        <p:spPr/>
        <p:txBody>
          <a:bodyPr/>
          <a:lstStyle/>
          <a:p>
            <a:r>
              <a:rPr lang="en-US" dirty="0" smtClean="0"/>
              <a:t>Organization structures – strong matrix</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40" name="object 7"/>
          <p:cNvSpPr>
            <a:spLocks/>
          </p:cNvSpPr>
          <p:nvPr/>
        </p:nvSpPr>
        <p:spPr bwMode="auto">
          <a:xfrm>
            <a:off x="5838825" y="4727575"/>
            <a:ext cx="1227138" cy="0"/>
          </a:xfrm>
          <a:custGeom>
            <a:avLst/>
            <a:gdLst>
              <a:gd name="T0" fmla="*/ 0 w 1226820"/>
              <a:gd name="T1" fmla="*/ 1227137 w 1226820"/>
              <a:gd name="T2" fmla="*/ 0 60000 65536"/>
              <a:gd name="T3" fmla="*/ 0 60000 65536"/>
            </a:gdLst>
            <a:ahLst/>
            <a:cxnLst>
              <a:cxn ang="T2">
                <a:pos x="T0" y="0"/>
              </a:cxn>
              <a:cxn ang="T3">
                <a:pos x="T1" y="0"/>
              </a:cxn>
            </a:cxnLst>
            <a:rect l="0" t="0" r="r" b="b"/>
            <a:pathLst>
              <a:path w="1226820">
                <a:moveTo>
                  <a:pt x="0" y="0"/>
                </a:moveTo>
                <a:lnTo>
                  <a:pt x="1226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 name="object 8"/>
          <p:cNvSpPr>
            <a:spLocks/>
          </p:cNvSpPr>
          <p:nvPr/>
        </p:nvSpPr>
        <p:spPr bwMode="auto">
          <a:xfrm>
            <a:off x="3865563" y="4727575"/>
            <a:ext cx="1225550" cy="0"/>
          </a:xfrm>
          <a:custGeom>
            <a:avLst/>
            <a:gdLst>
              <a:gd name="T0" fmla="*/ 0 w 1226820"/>
              <a:gd name="T1" fmla="*/ 1225549 w 1226820"/>
              <a:gd name="T2" fmla="*/ 0 60000 65536"/>
              <a:gd name="T3" fmla="*/ 0 60000 65536"/>
            </a:gdLst>
            <a:ahLst/>
            <a:cxnLst>
              <a:cxn ang="T2">
                <a:pos x="T0" y="0"/>
              </a:cxn>
              <a:cxn ang="T3">
                <a:pos x="T1" y="0"/>
              </a:cxn>
            </a:cxnLst>
            <a:rect l="0" t="0" r="r" b="b"/>
            <a:pathLst>
              <a:path w="1226820">
                <a:moveTo>
                  <a:pt x="0" y="0"/>
                </a:moveTo>
                <a:lnTo>
                  <a:pt x="12268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9"/>
          <p:cNvSpPr>
            <a:spLocks/>
          </p:cNvSpPr>
          <p:nvPr/>
        </p:nvSpPr>
        <p:spPr bwMode="auto">
          <a:xfrm>
            <a:off x="1916113" y="4727575"/>
            <a:ext cx="1201737" cy="0"/>
          </a:xfrm>
          <a:custGeom>
            <a:avLst/>
            <a:gdLst>
              <a:gd name="T0" fmla="*/ 0 w 1202689"/>
              <a:gd name="T1" fmla="*/ 1201483 w 1202689"/>
              <a:gd name="T2" fmla="*/ 0 60000 65536"/>
              <a:gd name="T3" fmla="*/ 0 60000 65536"/>
            </a:gdLst>
            <a:ahLst/>
            <a:cxnLst>
              <a:cxn ang="T2">
                <a:pos x="T0" y="0"/>
              </a:cxn>
              <a:cxn ang="T3">
                <a:pos x="T1" y="0"/>
              </a:cxn>
            </a:cxnLst>
            <a:rect l="0" t="0" r="r" b="b"/>
            <a:pathLst>
              <a:path w="1202689">
                <a:moveTo>
                  <a:pt x="0" y="0"/>
                </a:moveTo>
                <a:lnTo>
                  <a:pt x="1202435"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bject 10"/>
          <p:cNvSpPr>
            <a:spLocks/>
          </p:cNvSpPr>
          <p:nvPr/>
        </p:nvSpPr>
        <p:spPr bwMode="auto">
          <a:xfrm>
            <a:off x="1573213" y="2754313"/>
            <a:ext cx="0" cy="1630362"/>
          </a:xfrm>
          <a:custGeom>
            <a:avLst/>
            <a:gdLst>
              <a:gd name="T0" fmla="*/ 0 h 1630679"/>
              <a:gd name="T1" fmla="*/ 1630362 h 1630679"/>
              <a:gd name="T2" fmla="*/ 0 60000 65536"/>
              <a:gd name="T3" fmla="*/ 0 60000 65536"/>
            </a:gdLst>
            <a:ahLst/>
            <a:cxnLst>
              <a:cxn ang="T2">
                <a:pos x="0" y="T0"/>
              </a:cxn>
              <a:cxn ang="T3">
                <a:pos x="0" y="T1"/>
              </a:cxn>
            </a:cxnLst>
            <a:rect l="0" t="0" r="r" b="b"/>
            <a:pathLst>
              <a:path h="1630679">
                <a:moveTo>
                  <a:pt x="0" y="0"/>
                </a:moveTo>
                <a:lnTo>
                  <a:pt x="0" y="163067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11"/>
          <p:cNvSpPr>
            <a:spLocks/>
          </p:cNvSpPr>
          <p:nvPr/>
        </p:nvSpPr>
        <p:spPr bwMode="auto">
          <a:xfrm>
            <a:off x="1573213" y="2754313"/>
            <a:ext cx="5837237" cy="0"/>
          </a:xfrm>
          <a:custGeom>
            <a:avLst/>
            <a:gdLst>
              <a:gd name="T0" fmla="*/ 0 w 5836920"/>
              <a:gd name="T1" fmla="*/ 5837236 w 5836920"/>
              <a:gd name="T2" fmla="*/ 0 60000 65536"/>
              <a:gd name="T3" fmla="*/ 0 60000 65536"/>
            </a:gdLst>
            <a:ahLst/>
            <a:cxnLst>
              <a:cxn ang="T2">
                <a:pos x="T0" y="0"/>
              </a:cxn>
              <a:cxn ang="T3">
                <a:pos x="T1" y="0"/>
              </a:cxn>
            </a:cxnLst>
            <a:rect l="0" t="0" r="r" b="b"/>
            <a:pathLst>
              <a:path w="5836920">
                <a:moveTo>
                  <a:pt x="0" y="0"/>
                </a:moveTo>
                <a:lnTo>
                  <a:pt x="5836919"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12"/>
          <p:cNvSpPr>
            <a:spLocks/>
          </p:cNvSpPr>
          <p:nvPr/>
        </p:nvSpPr>
        <p:spPr bwMode="auto">
          <a:xfrm>
            <a:off x="7410450" y="2754313"/>
            <a:ext cx="0" cy="942975"/>
          </a:xfrm>
          <a:custGeom>
            <a:avLst/>
            <a:gdLst>
              <a:gd name="T0" fmla="*/ 0 h 943610"/>
              <a:gd name="T1" fmla="*/ 942720 h 943610"/>
              <a:gd name="T2" fmla="*/ 0 60000 65536"/>
              <a:gd name="T3" fmla="*/ 0 60000 65536"/>
            </a:gdLst>
            <a:ahLst/>
            <a:cxnLst>
              <a:cxn ang="T2">
                <a:pos x="0" y="T0"/>
              </a:cxn>
              <a:cxn ang="T3">
                <a:pos x="0" y="T1"/>
              </a:cxn>
            </a:cxnLst>
            <a:rect l="0" t="0" r="r" b="b"/>
            <a:pathLst>
              <a:path h="943610">
                <a:moveTo>
                  <a:pt x="0" y="0"/>
                </a:moveTo>
                <a:lnTo>
                  <a:pt x="0" y="9433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 name="object 13"/>
          <p:cNvSpPr>
            <a:spLocks/>
          </p:cNvSpPr>
          <p:nvPr/>
        </p:nvSpPr>
        <p:spPr bwMode="auto">
          <a:xfrm>
            <a:off x="7410450" y="4122738"/>
            <a:ext cx="0" cy="347662"/>
          </a:xfrm>
          <a:custGeom>
            <a:avLst/>
            <a:gdLst>
              <a:gd name="T0" fmla="*/ 0 h 347979"/>
              <a:gd name="T1" fmla="*/ 347154 h 347979"/>
              <a:gd name="T2" fmla="*/ 0 60000 65536"/>
              <a:gd name="T3" fmla="*/ 0 60000 65536"/>
            </a:gdLst>
            <a:ahLst/>
            <a:cxnLst>
              <a:cxn ang="T2">
                <a:pos x="0" y="T0"/>
              </a:cxn>
              <a:cxn ang="T3">
                <a:pos x="0" y="T1"/>
              </a:cxn>
            </a:cxnLst>
            <a:rect l="0" t="0" r="r" b="b"/>
            <a:pathLst>
              <a:path h="347979">
                <a:moveTo>
                  <a:pt x="0" y="0"/>
                </a:moveTo>
                <a:lnTo>
                  <a:pt x="0" y="34747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 name="object 14"/>
          <p:cNvSpPr>
            <a:spLocks/>
          </p:cNvSpPr>
          <p:nvPr/>
        </p:nvSpPr>
        <p:spPr bwMode="auto">
          <a:xfrm>
            <a:off x="3546475" y="2754313"/>
            <a:ext cx="0" cy="942975"/>
          </a:xfrm>
          <a:custGeom>
            <a:avLst/>
            <a:gdLst>
              <a:gd name="T0" fmla="*/ 0 h 943610"/>
              <a:gd name="T1" fmla="*/ 942720 h 943610"/>
              <a:gd name="T2" fmla="*/ 0 60000 65536"/>
              <a:gd name="T3" fmla="*/ 0 60000 65536"/>
            </a:gdLst>
            <a:ahLst/>
            <a:cxnLst>
              <a:cxn ang="T2">
                <a:pos x="0" y="T0"/>
              </a:cxn>
              <a:cxn ang="T3">
                <a:pos x="0" y="T1"/>
              </a:cxn>
            </a:cxnLst>
            <a:rect l="0" t="0" r="r" b="b"/>
            <a:pathLst>
              <a:path h="943610">
                <a:moveTo>
                  <a:pt x="0" y="0"/>
                </a:moveTo>
                <a:lnTo>
                  <a:pt x="0" y="94335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9" name="object 15"/>
          <p:cNvSpPr>
            <a:spLocks/>
          </p:cNvSpPr>
          <p:nvPr/>
        </p:nvSpPr>
        <p:spPr bwMode="auto">
          <a:xfrm>
            <a:off x="3546475" y="4122738"/>
            <a:ext cx="0" cy="347662"/>
          </a:xfrm>
          <a:custGeom>
            <a:avLst/>
            <a:gdLst>
              <a:gd name="T0" fmla="*/ 0 h 347979"/>
              <a:gd name="T1" fmla="*/ 347154 h 347979"/>
              <a:gd name="T2" fmla="*/ 0 60000 65536"/>
              <a:gd name="T3" fmla="*/ 0 60000 65536"/>
            </a:gdLst>
            <a:ahLst/>
            <a:cxnLst>
              <a:cxn ang="T2">
                <a:pos x="0" y="T0"/>
              </a:cxn>
              <a:cxn ang="T3">
                <a:pos x="0" y="T1"/>
              </a:cxn>
            </a:cxnLst>
            <a:rect l="0" t="0" r="r" b="b"/>
            <a:pathLst>
              <a:path h="347979">
                <a:moveTo>
                  <a:pt x="0" y="0"/>
                </a:moveTo>
                <a:lnTo>
                  <a:pt x="0" y="34747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 name="object 16"/>
          <p:cNvSpPr>
            <a:spLocks/>
          </p:cNvSpPr>
          <p:nvPr/>
        </p:nvSpPr>
        <p:spPr bwMode="auto">
          <a:xfrm>
            <a:off x="5434013" y="2495550"/>
            <a:ext cx="0" cy="1201738"/>
          </a:xfrm>
          <a:custGeom>
            <a:avLst/>
            <a:gdLst>
              <a:gd name="T0" fmla="*/ 0 h 1201420"/>
              <a:gd name="T1" fmla="*/ 1201229 h 1201420"/>
              <a:gd name="T2" fmla="*/ 0 60000 65536"/>
              <a:gd name="T3" fmla="*/ 0 60000 65536"/>
            </a:gdLst>
            <a:ahLst/>
            <a:cxnLst>
              <a:cxn ang="T2">
                <a:pos x="0" y="T0"/>
              </a:cxn>
              <a:cxn ang="T3">
                <a:pos x="0" y="T1"/>
              </a:cxn>
            </a:cxnLst>
            <a:rect l="0" t="0" r="r" b="b"/>
            <a:pathLst>
              <a:path h="1201420">
                <a:moveTo>
                  <a:pt x="0" y="0"/>
                </a:moveTo>
                <a:lnTo>
                  <a:pt x="0" y="120091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 name="object 17"/>
          <p:cNvSpPr>
            <a:spLocks/>
          </p:cNvSpPr>
          <p:nvPr/>
        </p:nvSpPr>
        <p:spPr bwMode="auto">
          <a:xfrm>
            <a:off x="5434013" y="4122738"/>
            <a:ext cx="0" cy="347662"/>
          </a:xfrm>
          <a:custGeom>
            <a:avLst/>
            <a:gdLst>
              <a:gd name="T0" fmla="*/ 0 h 347979"/>
              <a:gd name="T1" fmla="*/ 347154 h 347979"/>
              <a:gd name="T2" fmla="*/ 0 60000 65536"/>
              <a:gd name="T3" fmla="*/ 0 60000 65536"/>
            </a:gdLst>
            <a:ahLst/>
            <a:cxnLst>
              <a:cxn ang="T2">
                <a:pos x="0" y="T0"/>
              </a:cxn>
              <a:cxn ang="T3">
                <a:pos x="0" y="T1"/>
              </a:cxn>
            </a:cxnLst>
            <a:rect l="0" t="0" r="r" b="b"/>
            <a:pathLst>
              <a:path h="347979">
                <a:moveTo>
                  <a:pt x="0" y="0"/>
                </a:moveTo>
                <a:lnTo>
                  <a:pt x="0" y="347471"/>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 name="object 18"/>
          <p:cNvSpPr>
            <a:spLocks noChangeArrowheads="1"/>
          </p:cNvSpPr>
          <p:nvPr/>
        </p:nvSpPr>
        <p:spPr bwMode="auto">
          <a:xfrm>
            <a:off x="4840288" y="1949450"/>
            <a:ext cx="1122362" cy="736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3" name="object 19"/>
          <p:cNvSpPr txBox="1"/>
          <p:nvPr/>
        </p:nvSpPr>
        <p:spPr>
          <a:xfrm>
            <a:off x="5059363" y="2098675"/>
            <a:ext cx="684212" cy="331788"/>
          </a:xfrm>
          <a:prstGeom prst="rect">
            <a:avLst/>
          </a:prstGeom>
        </p:spPr>
        <p:txBody>
          <a:bodyPr lIns="0" tIns="0" rIns="0" bIns="0">
            <a:spAutoFit/>
          </a:bodyPr>
          <a:lstStyle/>
          <a:p>
            <a:pPr marL="12700" fontAlgn="auto">
              <a:spcBef>
                <a:spcPts val="0"/>
              </a:spcBef>
              <a:spcAft>
                <a:spcPts val="0"/>
              </a:spcAft>
              <a:defRPr/>
            </a:pPr>
            <a:r>
              <a:rPr sz="2400" b="1" spc="-10" dirty="0">
                <a:latin typeface="Arial"/>
                <a:cs typeface="Arial"/>
              </a:rPr>
              <a:t>CEO</a:t>
            </a:r>
            <a:endParaRPr sz="2400" dirty="0">
              <a:latin typeface="Arial"/>
              <a:cs typeface="Arial"/>
            </a:endParaRPr>
          </a:p>
        </p:txBody>
      </p:sp>
      <p:sp>
        <p:nvSpPr>
          <p:cNvPr id="54" name="object 20"/>
          <p:cNvSpPr>
            <a:spLocks noChangeArrowheads="1"/>
          </p:cNvSpPr>
          <p:nvPr/>
        </p:nvSpPr>
        <p:spPr bwMode="auto">
          <a:xfrm>
            <a:off x="2640013" y="2990850"/>
            <a:ext cx="1801812" cy="58261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5" name="object 21"/>
          <p:cNvSpPr txBox="1"/>
          <p:nvPr/>
        </p:nvSpPr>
        <p:spPr>
          <a:xfrm>
            <a:off x="2868613" y="3111500"/>
            <a:ext cx="1346200"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Engine</a:t>
            </a:r>
            <a:r>
              <a:rPr sz="1800" b="1" spc="-10" dirty="0">
                <a:latin typeface="Arial"/>
                <a:cs typeface="Arial"/>
              </a:rPr>
              <a:t>e</a:t>
            </a:r>
            <a:r>
              <a:rPr sz="1800" b="1" spc="-5" dirty="0">
                <a:latin typeface="Arial"/>
                <a:cs typeface="Arial"/>
              </a:rPr>
              <a:t>ring</a:t>
            </a:r>
            <a:endParaRPr sz="1800">
              <a:latin typeface="Arial"/>
              <a:cs typeface="Arial"/>
            </a:endParaRPr>
          </a:p>
        </p:txBody>
      </p:sp>
      <p:sp>
        <p:nvSpPr>
          <p:cNvPr id="56" name="object 22"/>
          <p:cNvSpPr>
            <a:spLocks noChangeArrowheads="1"/>
          </p:cNvSpPr>
          <p:nvPr/>
        </p:nvSpPr>
        <p:spPr bwMode="auto">
          <a:xfrm>
            <a:off x="4613275" y="2990850"/>
            <a:ext cx="1531938" cy="582613"/>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7" name="object 23"/>
          <p:cNvSpPr txBox="1"/>
          <p:nvPr/>
        </p:nvSpPr>
        <p:spPr>
          <a:xfrm>
            <a:off x="4829175" y="3111500"/>
            <a:ext cx="1103313"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t>
            </a:r>
            <a:r>
              <a:rPr sz="1800" b="1" spc="-10" dirty="0">
                <a:latin typeface="Arial"/>
                <a:cs typeface="Arial"/>
              </a:rPr>
              <a:t>a</a:t>
            </a:r>
            <a:r>
              <a:rPr sz="1800" b="1" spc="-5" dirty="0">
                <a:latin typeface="Arial"/>
                <a:cs typeface="Arial"/>
              </a:rPr>
              <a:t>r</a:t>
            </a:r>
            <a:r>
              <a:rPr sz="1800" b="1" spc="-15" dirty="0">
                <a:latin typeface="Arial"/>
                <a:cs typeface="Arial"/>
              </a:rPr>
              <a:t>k</a:t>
            </a:r>
            <a:r>
              <a:rPr sz="1800" b="1" spc="-10" dirty="0">
                <a:latin typeface="Arial"/>
                <a:cs typeface="Arial"/>
              </a:rPr>
              <a:t>e</a:t>
            </a:r>
            <a:r>
              <a:rPr sz="1800" b="1" dirty="0">
                <a:latin typeface="Arial"/>
                <a:cs typeface="Arial"/>
              </a:rPr>
              <a:t>ting</a:t>
            </a:r>
            <a:endParaRPr sz="1800">
              <a:latin typeface="Arial"/>
              <a:cs typeface="Arial"/>
            </a:endParaRPr>
          </a:p>
        </p:txBody>
      </p:sp>
      <p:sp>
        <p:nvSpPr>
          <p:cNvPr id="58" name="object 24"/>
          <p:cNvSpPr>
            <a:spLocks noChangeArrowheads="1"/>
          </p:cNvSpPr>
          <p:nvPr/>
        </p:nvSpPr>
        <p:spPr bwMode="auto">
          <a:xfrm>
            <a:off x="6330950" y="2990850"/>
            <a:ext cx="2089150" cy="58261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9" name="object 25"/>
          <p:cNvSpPr txBox="1"/>
          <p:nvPr/>
        </p:nvSpPr>
        <p:spPr>
          <a:xfrm>
            <a:off x="6575425" y="3111500"/>
            <a:ext cx="1600200"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t>
            </a:r>
            <a:r>
              <a:rPr sz="1800" b="1" spc="-10" dirty="0">
                <a:latin typeface="Arial"/>
                <a:cs typeface="Arial"/>
              </a:rPr>
              <a:t>a</a:t>
            </a:r>
            <a:r>
              <a:rPr sz="1800" b="1" dirty="0">
                <a:latin typeface="Arial"/>
                <a:cs typeface="Arial"/>
              </a:rPr>
              <a:t>nuf</a:t>
            </a:r>
            <a:r>
              <a:rPr sz="1800" b="1" spc="-10" dirty="0">
                <a:latin typeface="Arial"/>
                <a:cs typeface="Arial"/>
              </a:rPr>
              <a:t>ac</a:t>
            </a:r>
            <a:r>
              <a:rPr sz="1800" b="1" dirty="0">
                <a:latin typeface="Arial"/>
                <a:cs typeface="Arial"/>
              </a:rPr>
              <a:t>turing</a:t>
            </a:r>
            <a:endParaRPr sz="1800">
              <a:latin typeface="Arial"/>
              <a:cs typeface="Arial"/>
            </a:endParaRPr>
          </a:p>
        </p:txBody>
      </p:sp>
      <p:sp>
        <p:nvSpPr>
          <p:cNvPr id="60" name="object 26"/>
          <p:cNvSpPr>
            <a:spLocks/>
          </p:cNvSpPr>
          <p:nvPr/>
        </p:nvSpPr>
        <p:spPr bwMode="auto">
          <a:xfrm>
            <a:off x="3117850" y="4470400"/>
            <a:ext cx="747713" cy="423863"/>
          </a:xfrm>
          <a:custGeom>
            <a:avLst/>
            <a:gdLst>
              <a:gd name="T0" fmla="*/ 0 w 746760"/>
              <a:gd name="T1" fmla="*/ 423355 h 424179"/>
              <a:gd name="T2" fmla="*/ 747712 w 746760"/>
              <a:gd name="T3" fmla="*/ 423355 h 424179"/>
              <a:gd name="T4" fmla="*/ 747712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1" name="object 27"/>
          <p:cNvSpPr>
            <a:spLocks/>
          </p:cNvSpPr>
          <p:nvPr/>
        </p:nvSpPr>
        <p:spPr bwMode="auto">
          <a:xfrm>
            <a:off x="3117850" y="4470400"/>
            <a:ext cx="747713" cy="423863"/>
          </a:xfrm>
          <a:custGeom>
            <a:avLst/>
            <a:gdLst>
              <a:gd name="T0" fmla="*/ 0 w 746760"/>
              <a:gd name="T1" fmla="*/ 423355 h 424179"/>
              <a:gd name="T2" fmla="*/ 747712 w 746760"/>
              <a:gd name="T3" fmla="*/ 423355 h 424179"/>
              <a:gd name="T4" fmla="*/ 747712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2" name="object 28"/>
          <p:cNvSpPr>
            <a:spLocks/>
          </p:cNvSpPr>
          <p:nvPr/>
        </p:nvSpPr>
        <p:spPr bwMode="auto">
          <a:xfrm>
            <a:off x="3117850" y="3697288"/>
            <a:ext cx="747713" cy="425450"/>
          </a:xfrm>
          <a:custGeom>
            <a:avLst/>
            <a:gdLst>
              <a:gd name="T0" fmla="*/ 0 w 746760"/>
              <a:gd name="T1" fmla="*/ 425195 h 425450"/>
              <a:gd name="T2" fmla="*/ 747712 w 746760"/>
              <a:gd name="T3" fmla="*/ 425195 h 425450"/>
              <a:gd name="T4" fmla="*/ 747712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3" name="object 29"/>
          <p:cNvSpPr>
            <a:spLocks/>
          </p:cNvSpPr>
          <p:nvPr/>
        </p:nvSpPr>
        <p:spPr bwMode="auto">
          <a:xfrm>
            <a:off x="3117850" y="3697288"/>
            <a:ext cx="747713" cy="425450"/>
          </a:xfrm>
          <a:custGeom>
            <a:avLst/>
            <a:gdLst>
              <a:gd name="T0" fmla="*/ 0 w 746760"/>
              <a:gd name="T1" fmla="*/ 425195 h 425450"/>
              <a:gd name="T2" fmla="*/ 747712 w 746760"/>
              <a:gd name="T3" fmla="*/ 425195 h 425450"/>
              <a:gd name="T4" fmla="*/ 747712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4" name="object 30"/>
          <p:cNvSpPr txBox="1"/>
          <p:nvPr/>
        </p:nvSpPr>
        <p:spPr>
          <a:xfrm>
            <a:off x="3244850" y="3798888"/>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65" name="object 31"/>
          <p:cNvSpPr>
            <a:spLocks/>
          </p:cNvSpPr>
          <p:nvPr/>
        </p:nvSpPr>
        <p:spPr bwMode="auto">
          <a:xfrm>
            <a:off x="5091113" y="4470400"/>
            <a:ext cx="747712" cy="423863"/>
          </a:xfrm>
          <a:custGeom>
            <a:avLst/>
            <a:gdLst>
              <a:gd name="T0" fmla="*/ 0 w 746760"/>
              <a:gd name="T1" fmla="*/ 423355 h 424179"/>
              <a:gd name="T2" fmla="*/ 747711 w 746760"/>
              <a:gd name="T3" fmla="*/ 423355 h 424179"/>
              <a:gd name="T4" fmla="*/ 747711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6" name="object 32"/>
          <p:cNvSpPr>
            <a:spLocks/>
          </p:cNvSpPr>
          <p:nvPr/>
        </p:nvSpPr>
        <p:spPr bwMode="auto">
          <a:xfrm>
            <a:off x="5091113" y="4470400"/>
            <a:ext cx="747712" cy="423863"/>
          </a:xfrm>
          <a:custGeom>
            <a:avLst/>
            <a:gdLst>
              <a:gd name="T0" fmla="*/ 0 w 746760"/>
              <a:gd name="T1" fmla="*/ 423355 h 424179"/>
              <a:gd name="T2" fmla="*/ 747711 w 746760"/>
              <a:gd name="T3" fmla="*/ 423355 h 424179"/>
              <a:gd name="T4" fmla="*/ 747711 w 746760"/>
              <a:gd name="T5" fmla="*/ 0 h 424179"/>
              <a:gd name="T6" fmla="*/ 0 w 746760"/>
              <a:gd name="T7" fmla="*/ 0 h 424179"/>
              <a:gd name="T8" fmla="*/ 0 w 746760"/>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4179">
                <a:moveTo>
                  <a:pt x="0" y="423671"/>
                </a:moveTo>
                <a:lnTo>
                  <a:pt x="746759" y="423671"/>
                </a:lnTo>
                <a:lnTo>
                  <a:pt x="746759" y="0"/>
                </a:lnTo>
                <a:lnTo>
                  <a:pt x="0" y="0"/>
                </a:lnTo>
                <a:lnTo>
                  <a:pt x="0" y="423671"/>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 name="object 33"/>
          <p:cNvSpPr>
            <a:spLocks/>
          </p:cNvSpPr>
          <p:nvPr/>
        </p:nvSpPr>
        <p:spPr bwMode="auto">
          <a:xfrm>
            <a:off x="5091113" y="3697288"/>
            <a:ext cx="747712" cy="425450"/>
          </a:xfrm>
          <a:custGeom>
            <a:avLst/>
            <a:gdLst>
              <a:gd name="T0" fmla="*/ 0 w 746760"/>
              <a:gd name="T1" fmla="*/ 425195 h 425450"/>
              <a:gd name="T2" fmla="*/ 747711 w 746760"/>
              <a:gd name="T3" fmla="*/ 425195 h 425450"/>
              <a:gd name="T4" fmla="*/ 747711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8" name="object 34"/>
          <p:cNvSpPr>
            <a:spLocks/>
          </p:cNvSpPr>
          <p:nvPr/>
        </p:nvSpPr>
        <p:spPr bwMode="auto">
          <a:xfrm>
            <a:off x="5091113" y="3697288"/>
            <a:ext cx="747712" cy="425450"/>
          </a:xfrm>
          <a:custGeom>
            <a:avLst/>
            <a:gdLst>
              <a:gd name="T0" fmla="*/ 0 w 746760"/>
              <a:gd name="T1" fmla="*/ 425195 h 425450"/>
              <a:gd name="T2" fmla="*/ 747711 w 746760"/>
              <a:gd name="T3" fmla="*/ 425195 h 425450"/>
              <a:gd name="T4" fmla="*/ 747711 w 746760"/>
              <a:gd name="T5" fmla="*/ 0 h 425450"/>
              <a:gd name="T6" fmla="*/ 0 w 746760"/>
              <a:gd name="T7" fmla="*/ 0 h 425450"/>
              <a:gd name="T8" fmla="*/ 0 w 746760"/>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6760" h="425450">
                <a:moveTo>
                  <a:pt x="0" y="425195"/>
                </a:moveTo>
                <a:lnTo>
                  <a:pt x="746759" y="425195"/>
                </a:lnTo>
                <a:lnTo>
                  <a:pt x="746759" y="0"/>
                </a:lnTo>
                <a:lnTo>
                  <a:pt x="0" y="0"/>
                </a:lnTo>
                <a:lnTo>
                  <a:pt x="0" y="425195"/>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9" name="object 35"/>
          <p:cNvSpPr txBox="1"/>
          <p:nvPr/>
        </p:nvSpPr>
        <p:spPr>
          <a:xfrm>
            <a:off x="5219700" y="3798888"/>
            <a:ext cx="492125"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a:latin typeface="Arial"/>
              <a:cs typeface="Arial"/>
            </a:endParaRPr>
          </a:p>
        </p:txBody>
      </p:sp>
      <p:sp>
        <p:nvSpPr>
          <p:cNvPr id="70" name="object 36"/>
          <p:cNvSpPr>
            <a:spLocks/>
          </p:cNvSpPr>
          <p:nvPr/>
        </p:nvSpPr>
        <p:spPr bwMode="auto">
          <a:xfrm>
            <a:off x="7065963" y="4470400"/>
            <a:ext cx="747712" cy="423863"/>
          </a:xfrm>
          <a:custGeom>
            <a:avLst/>
            <a:gdLst>
              <a:gd name="T0" fmla="*/ 0 w 748665"/>
              <a:gd name="T1" fmla="*/ 423355 h 424179"/>
              <a:gd name="T2" fmla="*/ 747330 w 748665"/>
              <a:gd name="T3" fmla="*/ 423355 h 424179"/>
              <a:gd name="T4" fmla="*/ 747330 w 748665"/>
              <a:gd name="T5" fmla="*/ 0 h 424179"/>
              <a:gd name="T6" fmla="*/ 0 w 748665"/>
              <a:gd name="T7" fmla="*/ 0 h 424179"/>
              <a:gd name="T8" fmla="*/ 0 w 748665"/>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4179">
                <a:moveTo>
                  <a:pt x="0" y="423671"/>
                </a:moveTo>
                <a:lnTo>
                  <a:pt x="748283" y="423671"/>
                </a:lnTo>
                <a:lnTo>
                  <a:pt x="748283" y="0"/>
                </a:lnTo>
                <a:lnTo>
                  <a:pt x="0" y="0"/>
                </a:lnTo>
                <a:lnTo>
                  <a:pt x="0" y="423671"/>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1" name="object 37"/>
          <p:cNvSpPr>
            <a:spLocks/>
          </p:cNvSpPr>
          <p:nvPr/>
        </p:nvSpPr>
        <p:spPr bwMode="auto">
          <a:xfrm>
            <a:off x="7065963" y="4470400"/>
            <a:ext cx="747712" cy="423863"/>
          </a:xfrm>
          <a:custGeom>
            <a:avLst/>
            <a:gdLst>
              <a:gd name="T0" fmla="*/ 0 w 748665"/>
              <a:gd name="T1" fmla="*/ 423355 h 424179"/>
              <a:gd name="T2" fmla="*/ 747330 w 748665"/>
              <a:gd name="T3" fmla="*/ 423355 h 424179"/>
              <a:gd name="T4" fmla="*/ 747330 w 748665"/>
              <a:gd name="T5" fmla="*/ 0 h 424179"/>
              <a:gd name="T6" fmla="*/ 0 w 748665"/>
              <a:gd name="T7" fmla="*/ 0 h 424179"/>
              <a:gd name="T8" fmla="*/ 0 w 748665"/>
              <a:gd name="T9" fmla="*/ 423355 h 424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4179">
                <a:moveTo>
                  <a:pt x="0" y="423671"/>
                </a:moveTo>
                <a:lnTo>
                  <a:pt x="748283" y="423671"/>
                </a:lnTo>
                <a:lnTo>
                  <a:pt x="748283" y="0"/>
                </a:lnTo>
                <a:lnTo>
                  <a:pt x="0" y="0"/>
                </a:lnTo>
                <a:lnTo>
                  <a:pt x="0" y="423671"/>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72" name="object 38"/>
          <p:cNvSpPr>
            <a:spLocks/>
          </p:cNvSpPr>
          <p:nvPr/>
        </p:nvSpPr>
        <p:spPr bwMode="auto">
          <a:xfrm>
            <a:off x="7065963" y="3697288"/>
            <a:ext cx="747712" cy="425450"/>
          </a:xfrm>
          <a:custGeom>
            <a:avLst/>
            <a:gdLst>
              <a:gd name="T0" fmla="*/ 0 w 748665"/>
              <a:gd name="T1" fmla="*/ 425195 h 425450"/>
              <a:gd name="T2" fmla="*/ 747330 w 748665"/>
              <a:gd name="T3" fmla="*/ 425195 h 425450"/>
              <a:gd name="T4" fmla="*/ 747330 w 748665"/>
              <a:gd name="T5" fmla="*/ 0 h 425450"/>
              <a:gd name="T6" fmla="*/ 0 w 748665"/>
              <a:gd name="T7" fmla="*/ 0 h 425450"/>
              <a:gd name="T8" fmla="*/ 0 w 748665"/>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5450">
                <a:moveTo>
                  <a:pt x="0" y="425195"/>
                </a:moveTo>
                <a:lnTo>
                  <a:pt x="748283" y="425195"/>
                </a:lnTo>
                <a:lnTo>
                  <a:pt x="748283" y="0"/>
                </a:lnTo>
                <a:lnTo>
                  <a:pt x="0" y="0"/>
                </a:lnTo>
                <a:lnTo>
                  <a:pt x="0" y="425195"/>
                </a:lnTo>
                <a:close/>
              </a:path>
            </a:pathLst>
          </a:custGeom>
          <a:solidFill>
            <a:srgbClr val="FFC1B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3" name="object 39"/>
          <p:cNvSpPr>
            <a:spLocks/>
          </p:cNvSpPr>
          <p:nvPr/>
        </p:nvSpPr>
        <p:spPr bwMode="auto">
          <a:xfrm>
            <a:off x="7065963" y="3697288"/>
            <a:ext cx="747712" cy="425450"/>
          </a:xfrm>
          <a:custGeom>
            <a:avLst/>
            <a:gdLst>
              <a:gd name="T0" fmla="*/ 0 w 748665"/>
              <a:gd name="T1" fmla="*/ 425195 h 425450"/>
              <a:gd name="T2" fmla="*/ 747330 w 748665"/>
              <a:gd name="T3" fmla="*/ 425195 h 425450"/>
              <a:gd name="T4" fmla="*/ 747330 w 748665"/>
              <a:gd name="T5" fmla="*/ 0 h 425450"/>
              <a:gd name="T6" fmla="*/ 0 w 748665"/>
              <a:gd name="T7" fmla="*/ 0 h 425450"/>
              <a:gd name="T8" fmla="*/ 0 w 748665"/>
              <a:gd name="T9" fmla="*/ 425195 h 4254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8665" h="425450">
                <a:moveTo>
                  <a:pt x="0" y="425195"/>
                </a:moveTo>
                <a:lnTo>
                  <a:pt x="748283" y="425195"/>
                </a:lnTo>
                <a:lnTo>
                  <a:pt x="748283" y="0"/>
                </a:lnTo>
                <a:lnTo>
                  <a:pt x="0" y="0"/>
                </a:lnTo>
                <a:lnTo>
                  <a:pt x="0" y="425195"/>
                </a:lnTo>
                <a:close/>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600"/>
          </a:p>
        </p:txBody>
      </p:sp>
      <p:sp>
        <p:nvSpPr>
          <p:cNvPr id="74" name="object 40"/>
          <p:cNvSpPr txBox="1"/>
          <p:nvPr/>
        </p:nvSpPr>
        <p:spPr>
          <a:xfrm>
            <a:off x="7194550" y="3798888"/>
            <a:ext cx="490538" cy="254000"/>
          </a:xfrm>
          <a:prstGeom prst="rect">
            <a:avLst/>
          </a:prstGeom>
        </p:spPr>
        <p:txBody>
          <a:bodyPr lIns="0" tIns="0" rIns="0" bIns="0">
            <a:spAutoFit/>
          </a:bodyPr>
          <a:lstStyle/>
          <a:p>
            <a:pPr marL="12700" fontAlgn="auto">
              <a:spcBef>
                <a:spcPts val="0"/>
              </a:spcBef>
              <a:spcAft>
                <a:spcPts val="0"/>
              </a:spcAft>
              <a:defRPr/>
            </a:pPr>
            <a:r>
              <a:rPr sz="1600" spc="-10" dirty="0">
                <a:latin typeface="Arial"/>
                <a:cs typeface="Arial"/>
              </a:rPr>
              <a:t>Sta</a:t>
            </a:r>
            <a:r>
              <a:rPr sz="1600" spc="-40" dirty="0">
                <a:latin typeface="Arial"/>
                <a:cs typeface="Arial"/>
              </a:rPr>
              <a:t>f</a:t>
            </a:r>
            <a:r>
              <a:rPr sz="1600" spc="-5" dirty="0">
                <a:latin typeface="Arial"/>
                <a:cs typeface="Arial"/>
              </a:rPr>
              <a:t>f</a:t>
            </a:r>
            <a:endParaRPr sz="1600" dirty="0">
              <a:latin typeface="Arial"/>
              <a:cs typeface="Arial"/>
            </a:endParaRPr>
          </a:p>
        </p:txBody>
      </p:sp>
      <p:sp>
        <p:nvSpPr>
          <p:cNvPr id="75" name="object 41"/>
          <p:cNvSpPr>
            <a:spLocks noChangeArrowheads="1"/>
          </p:cNvSpPr>
          <p:nvPr/>
        </p:nvSpPr>
        <p:spPr bwMode="auto">
          <a:xfrm>
            <a:off x="915988" y="4356100"/>
            <a:ext cx="1331912" cy="7683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76" name="object 42"/>
          <p:cNvSpPr txBox="1">
            <a:spLocks noChangeArrowheads="1"/>
          </p:cNvSpPr>
          <p:nvPr/>
        </p:nvSpPr>
        <p:spPr bwMode="auto">
          <a:xfrm>
            <a:off x="1119188" y="4486275"/>
            <a:ext cx="925512" cy="35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936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64000"/>
              </a:lnSpc>
            </a:pPr>
            <a:r>
              <a:rPr lang="hu-HU" altLang="hu-HU" sz="1800" dirty="0">
                <a:solidFill>
                  <a:srgbClr val="FFFFFF"/>
                </a:solidFill>
                <a:latin typeface="Arial" charset="0"/>
              </a:rPr>
              <a:t>Project</a:t>
            </a:r>
            <a:r>
              <a:rPr lang="hu-HU" altLang="hu-HU" sz="1800" dirty="0">
                <a:solidFill>
                  <a:srgbClr val="FFFFFF"/>
                </a:solidFill>
                <a:latin typeface="Times New Roman" pitchFamily="18" charset="0"/>
                <a:cs typeface="Times New Roman" pitchFamily="18" charset="0"/>
              </a:rPr>
              <a:t> </a:t>
            </a:r>
            <a:r>
              <a:rPr lang="hu-HU" altLang="hu-HU" sz="1800" dirty="0" err="1">
                <a:solidFill>
                  <a:srgbClr val="FFFFFF"/>
                </a:solidFill>
                <a:latin typeface="Arial" charset="0"/>
              </a:rPr>
              <a:t>manager</a:t>
            </a:r>
            <a:endParaRPr lang="hu-HU" altLang="hu-HU" sz="1800" dirty="0">
              <a:latin typeface="Arial" charset="0"/>
            </a:endParaRPr>
          </a:p>
        </p:txBody>
      </p:sp>
      <p:sp>
        <p:nvSpPr>
          <p:cNvPr id="77" name="object 43"/>
          <p:cNvSpPr>
            <a:spLocks noChangeArrowheads="1"/>
          </p:cNvSpPr>
          <p:nvPr/>
        </p:nvSpPr>
        <p:spPr bwMode="auto">
          <a:xfrm>
            <a:off x="3068638" y="4449763"/>
            <a:ext cx="844550" cy="58261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sz="1800"/>
          </a:p>
        </p:txBody>
      </p:sp>
      <p:sp>
        <p:nvSpPr>
          <p:cNvPr id="78" name="object 44"/>
          <p:cNvSpPr txBox="1"/>
          <p:nvPr/>
        </p:nvSpPr>
        <p:spPr>
          <a:xfrm>
            <a:off x="3244850" y="4570413"/>
            <a:ext cx="492125" cy="276999"/>
          </a:xfrm>
          <a:prstGeom prst="rect">
            <a:avLst/>
          </a:prstGeom>
        </p:spPr>
        <p:txBody>
          <a:bodyPr lIns="0" tIns="0" rIns="0" bIns="0">
            <a:spAutoFit/>
          </a:bodyPr>
          <a:lstStyle/>
          <a:p>
            <a:pPr marL="12700" fontAlgn="auto">
              <a:spcBef>
                <a:spcPts val="0"/>
              </a:spcBef>
              <a:spcAft>
                <a:spcPts val="0"/>
              </a:spcAft>
              <a:defRPr/>
            </a:pPr>
            <a:r>
              <a:rPr sz="1800" spc="-10" dirty="0">
                <a:solidFill>
                  <a:srgbClr val="FFFFFF"/>
                </a:solidFill>
                <a:latin typeface="Arial"/>
                <a:cs typeface="Arial"/>
              </a:rPr>
              <a:t>Sta</a:t>
            </a:r>
            <a:r>
              <a:rPr sz="1800" spc="-40" dirty="0">
                <a:solidFill>
                  <a:srgbClr val="FFFFFF"/>
                </a:solidFill>
                <a:latin typeface="Arial"/>
                <a:cs typeface="Arial"/>
              </a:rPr>
              <a:t>f</a:t>
            </a:r>
            <a:r>
              <a:rPr sz="1800" spc="-5" dirty="0">
                <a:solidFill>
                  <a:srgbClr val="FFFFFF"/>
                </a:solidFill>
                <a:latin typeface="Arial"/>
                <a:cs typeface="Arial"/>
              </a:rPr>
              <a:t>f</a:t>
            </a:r>
            <a:endParaRPr sz="1800" dirty="0">
              <a:latin typeface="Arial"/>
              <a:cs typeface="Arial"/>
            </a:endParaRPr>
          </a:p>
        </p:txBody>
      </p:sp>
      <p:sp>
        <p:nvSpPr>
          <p:cNvPr id="79" name="object 45"/>
          <p:cNvSpPr>
            <a:spLocks noChangeArrowheads="1"/>
          </p:cNvSpPr>
          <p:nvPr/>
        </p:nvSpPr>
        <p:spPr bwMode="auto">
          <a:xfrm>
            <a:off x="7016750" y="4449763"/>
            <a:ext cx="846138" cy="582612"/>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80" name="object 46"/>
          <p:cNvSpPr txBox="1"/>
          <p:nvPr/>
        </p:nvSpPr>
        <p:spPr>
          <a:xfrm>
            <a:off x="7194550" y="4570413"/>
            <a:ext cx="490538" cy="276999"/>
          </a:xfrm>
          <a:prstGeom prst="rect">
            <a:avLst/>
          </a:prstGeom>
        </p:spPr>
        <p:txBody>
          <a:bodyPr lIns="0" tIns="0" rIns="0" bIns="0">
            <a:spAutoFit/>
          </a:bodyPr>
          <a:lstStyle/>
          <a:p>
            <a:pPr marL="12700" fontAlgn="auto">
              <a:spcBef>
                <a:spcPts val="0"/>
              </a:spcBef>
              <a:spcAft>
                <a:spcPts val="0"/>
              </a:spcAft>
              <a:defRPr/>
            </a:pPr>
            <a:r>
              <a:rPr sz="1800" spc="-10" dirty="0">
                <a:solidFill>
                  <a:srgbClr val="FFFFFF"/>
                </a:solidFill>
                <a:latin typeface="Arial"/>
                <a:cs typeface="Arial"/>
              </a:rPr>
              <a:t>Sta</a:t>
            </a:r>
            <a:r>
              <a:rPr sz="1800" spc="-40" dirty="0">
                <a:solidFill>
                  <a:srgbClr val="FFFFFF"/>
                </a:solidFill>
                <a:latin typeface="Arial"/>
                <a:cs typeface="Arial"/>
              </a:rPr>
              <a:t>f</a:t>
            </a:r>
            <a:r>
              <a:rPr sz="1800" spc="-5" dirty="0">
                <a:solidFill>
                  <a:srgbClr val="FFFFFF"/>
                </a:solidFill>
                <a:latin typeface="Arial"/>
                <a:cs typeface="Arial"/>
              </a:rPr>
              <a:t>f</a:t>
            </a:r>
            <a:endParaRPr sz="1800">
              <a:latin typeface="Arial"/>
              <a:cs typeface="Arial"/>
            </a:endParaRPr>
          </a:p>
        </p:txBody>
      </p:sp>
      <p:sp>
        <p:nvSpPr>
          <p:cNvPr id="81" name="object 47"/>
          <p:cNvSpPr>
            <a:spLocks noChangeArrowheads="1"/>
          </p:cNvSpPr>
          <p:nvPr/>
        </p:nvSpPr>
        <p:spPr bwMode="auto">
          <a:xfrm>
            <a:off x="5043488" y="4449763"/>
            <a:ext cx="842962" cy="58261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82" name="object 48"/>
          <p:cNvSpPr txBox="1"/>
          <p:nvPr/>
        </p:nvSpPr>
        <p:spPr>
          <a:xfrm>
            <a:off x="5219700" y="4570413"/>
            <a:ext cx="492125" cy="276999"/>
          </a:xfrm>
          <a:prstGeom prst="rect">
            <a:avLst/>
          </a:prstGeom>
        </p:spPr>
        <p:txBody>
          <a:bodyPr lIns="0" tIns="0" rIns="0" bIns="0">
            <a:spAutoFit/>
          </a:bodyPr>
          <a:lstStyle/>
          <a:p>
            <a:pPr marL="12700" fontAlgn="auto">
              <a:spcBef>
                <a:spcPts val="0"/>
              </a:spcBef>
              <a:spcAft>
                <a:spcPts val="0"/>
              </a:spcAft>
              <a:defRPr/>
            </a:pPr>
            <a:r>
              <a:rPr sz="1800" spc="-10" dirty="0">
                <a:solidFill>
                  <a:srgbClr val="FFFFFF"/>
                </a:solidFill>
                <a:latin typeface="Arial"/>
                <a:cs typeface="Arial"/>
              </a:rPr>
              <a:t>Sta</a:t>
            </a:r>
            <a:r>
              <a:rPr sz="1800" spc="-40" dirty="0">
                <a:solidFill>
                  <a:srgbClr val="FFFFFF"/>
                </a:solidFill>
                <a:latin typeface="Arial"/>
                <a:cs typeface="Arial"/>
              </a:rPr>
              <a:t>f</a:t>
            </a:r>
            <a:r>
              <a:rPr sz="1800" spc="-5" dirty="0">
                <a:solidFill>
                  <a:srgbClr val="FFFFFF"/>
                </a:solidFill>
                <a:latin typeface="Arial"/>
                <a:cs typeface="Arial"/>
              </a:rPr>
              <a:t>f</a:t>
            </a:r>
            <a:endParaRPr sz="1800">
              <a:latin typeface="Arial"/>
              <a:cs typeface="Arial"/>
            </a:endParaRPr>
          </a:p>
        </p:txBody>
      </p:sp>
      <p:sp>
        <p:nvSpPr>
          <p:cNvPr id="83" name="object 49"/>
          <p:cNvSpPr>
            <a:spLocks noChangeArrowheads="1"/>
          </p:cNvSpPr>
          <p:nvPr/>
        </p:nvSpPr>
        <p:spPr bwMode="auto">
          <a:xfrm>
            <a:off x="742950" y="2940050"/>
            <a:ext cx="1689100" cy="873125"/>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84" name="object 50"/>
          <p:cNvSpPr txBox="1">
            <a:spLocks noChangeArrowheads="1"/>
          </p:cNvSpPr>
          <p:nvPr/>
        </p:nvSpPr>
        <p:spPr bwMode="auto">
          <a:xfrm>
            <a:off x="965200" y="3076575"/>
            <a:ext cx="1244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87350" indent="-3746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800" b="1" dirty="0">
                <a:latin typeface="Arial" charset="0"/>
              </a:rPr>
              <a:t>Manager</a:t>
            </a:r>
            <a:r>
              <a:rPr lang="hu-HU" altLang="hu-HU" sz="1800" b="1" dirty="0">
                <a:latin typeface="Times New Roman" pitchFamily="18" charset="0"/>
                <a:cs typeface="Times New Roman" pitchFamily="18" charset="0"/>
              </a:rPr>
              <a:t> </a:t>
            </a:r>
            <a:r>
              <a:rPr lang="hu-HU" altLang="hu-HU" sz="1800" b="1" dirty="0">
                <a:latin typeface="Arial" charset="0"/>
              </a:rPr>
              <a:t>of</a:t>
            </a:r>
            <a:r>
              <a:rPr lang="hu-HU" altLang="hu-HU" sz="1800" b="1" dirty="0">
                <a:latin typeface="Times New Roman" pitchFamily="18" charset="0"/>
                <a:cs typeface="Times New Roman" pitchFamily="18" charset="0"/>
              </a:rPr>
              <a:t> </a:t>
            </a:r>
            <a:r>
              <a:rPr lang="hu-HU" altLang="hu-HU" sz="1800" b="1" dirty="0" err="1">
                <a:latin typeface="Arial" charset="0"/>
              </a:rPr>
              <a:t>PMs</a:t>
            </a:r>
            <a:endParaRPr lang="hu-HU" altLang="hu-HU" sz="1800" dirty="0">
              <a:latin typeface="Arial" charset="0"/>
            </a:endParaRPr>
          </a:p>
        </p:txBody>
      </p:sp>
    </p:spTree>
    <p:extLst>
      <p:ext uri="{BB962C8B-B14F-4D97-AF65-F5344CB8AC3E}">
        <p14:creationId xmlns:p14="http://schemas.microsoft.com/office/powerpoint/2010/main" val="418767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Organization structures – Balanced matrix</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24" name="Footer Placeholder 23"/>
          <p:cNvSpPr>
            <a:spLocks noGrp="1"/>
          </p:cNvSpPr>
          <p:nvPr>
            <p:ph type="ftr" sz="quarter" idx="12"/>
          </p:nvPr>
        </p:nvSpPr>
        <p:spPr/>
        <p:txBody>
          <a:bodyPr/>
          <a:lstStyle/>
          <a:p>
            <a:pPr fontAlgn="base">
              <a:spcAft>
                <a:spcPct val="0"/>
              </a:spcAft>
            </a:pPr>
            <a:r>
              <a:rPr lang="en-US" smtClean="0"/>
              <a:t>- Internal -       Internal PM Training</a:t>
            </a:r>
            <a:endParaRPr lang="en-US" dirty="0" smtClean="0"/>
          </a:p>
        </p:txBody>
      </p:sp>
      <p:sp>
        <p:nvSpPr>
          <p:cNvPr id="40" name="object 5"/>
          <p:cNvSpPr>
            <a:spLocks/>
          </p:cNvSpPr>
          <p:nvPr/>
        </p:nvSpPr>
        <p:spPr bwMode="auto">
          <a:xfrm>
            <a:off x="1200150" y="4319587"/>
            <a:ext cx="7289800" cy="935038"/>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solidFill>
            <a:srgbClr val="EBF5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41" name="object 6"/>
          <p:cNvSpPr>
            <a:spLocks/>
          </p:cNvSpPr>
          <p:nvPr/>
        </p:nvSpPr>
        <p:spPr bwMode="auto">
          <a:xfrm>
            <a:off x="1200150" y="4319587"/>
            <a:ext cx="7289800" cy="935038"/>
          </a:xfrm>
          <a:custGeom>
            <a:avLst/>
            <a:gdLst>
              <a:gd name="T0" fmla="*/ 0 w 7291070"/>
              <a:gd name="T1" fmla="*/ 934784 h 935989"/>
              <a:gd name="T2" fmla="*/ 7289545 w 7291070"/>
              <a:gd name="T3" fmla="*/ 934784 h 935989"/>
              <a:gd name="T4" fmla="*/ 7289545 w 7291070"/>
              <a:gd name="T5" fmla="*/ 0 h 935989"/>
              <a:gd name="T6" fmla="*/ 0 w 7291070"/>
              <a:gd name="T7" fmla="*/ 0 h 935989"/>
              <a:gd name="T8" fmla="*/ 0 w 7291070"/>
              <a:gd name="T9" fmla="*/ 934784 h 9359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1070" h="935989">
                <a:moveTo>
                  <a:pt x="0" y="935735"/>
                </a:moveTo>
                <a:lnTo>
                  <a:pt x="7290815" y="935735"/>
                </a:lnTo>
                <a:lnTo>
                  <a:pt x="7290815" y="0"/>
                </a:lnTo>
                <a:lnTo>
                  <a:pt x="0" y="0"/>
                </a:lnTo>
                <a:lnTo>
                  <a:pt x="0" y="935735"/>
                </a:lnTo>
                <a:close/>
              </a:path>
            </a:pathLst>
          </a:custGeom>
          <a:noFill/>
          <a:ln w="12191">
            <a:solidFill>
              <a:srgbClr val="000000"/>
            </a:solidFill>
            <a:prstDash val="lgDash"/>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object 7"/>
          <p:cNvSpPr>
            <a:spLocks/>
          </p:cNvSpPr>
          <p:nvPr/>
        </p:nvSpPr>
        <p:spPr bwMode="auto">
          <a:xfrm>
            <a:off x="7091363" y="3033712"/>
            <a:ext cx="0" cy="1752600"/>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bject 8"/>
          <p:cNvSpPr>
            <a:spLocks/>
          </p:cNvSpPr>
          <p:nvPr/>
        </p:nvSpPr>
        <p:spPr bwMode="auto">
          <a:xfrm>
            <a:off x="2597150" y="3033712"/>
            <a:ext cx="0" cy="1752600"/>
          </a:xfrm>
          <a:custGeom>
            <a:avLst/>
            <a:gdLst>
              <a:gd name="T0" fmla="*/ 0 h 1752600"/>
              <a:gd name="T1" fmla="*/ 1752599 h 1752600"/>
              <a:gd name="T2" fmla="*/ 0 60000 65536"/>
              <a:gd name="T3" fmla="*/ 0 60000 65536"/>
            </a:gdLst>
            <a:ahLst/>
            <a:cxnLst>
              <a:cxn ang="T2">
                <a:pos x="0" y="T0"/>
              </a:cxn>
              <a:cxn ang="T3">
                <a:pos x="0" y="T1"/>
              </a:cxn>
            </a:cxnLst>
            <a:rect l="0" t="0" r="r" b="b"/>
            <a:pathLst>
              <a:path h="1752600">
                <a:moveTo>
                  <a:pt x="0" y="0"/>
                </a:moveTo>
                <a:lnTo>
                  <a:pt x="0" y="1752599"/>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object 9"/>
          <p:cNvSpPr>
            <a:spLocks/>
          </p:cNvSpPr>
          <p:nvPr/>
        </p:nvSpPr>
        <p:spPr bwMode="auto">
          <a:xfrm>
            <a:off x="4794250" y="2806700"/>
            <a:ext cx="0" cy="1981200"/>
          </a:xfrm>
          <a:custGeom>
            <a:avLst/>
            <a:gdLst>
              <a:gd name="T0" fmla="*/ 0 h 1979929"/>
              <a:gd name="T1" fmla="*/ 1980946 h 1979929"/>
              <a:gd name="T2" fmla="*/ 0 60000 65536"/>
              <a:gd name="T3" fmla="*/ 0 60000 65536"/>
            </a:gdLst>
            <a:ahLst/>
            <a:cxnLst>
              <a:cxn ang="T2">
                <a:pos x="0" y="T0"/>
              </a:cxn>
              <a:cxn ang="T3">
                <a:pos x="0" y="T1"/>
              </a:cxn>
            </a:cxnLst>
            <a:rect l="0" t="0" r="r" b="b"/>
            <a:pathLst>
              <a:path h="1979929">
                <a:moveTo>
                  <a:pt x="0" y="0"/>
                </a:moveTo>
                <a:lnTo>
                  <a:pt x="0" y="1979675"/>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object 10"/>
          <p:cNvSpPr>
            <a:spLocks noChangeArrowheads="1"/>
          </p:cNvSpPr>
          <p:nvPr/>
        </p:nvSpPr>
        <p:spPr bwMode="auto">
          <a:xfrm>
            <a:off x="4146550" y="2289175"/>
            <a:ext cx="1216025" cy="736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7" name="object 11"/>
          <p:cNvSpPr txBox="1"/>
          <p:nvPr/>
        </p:nvSpPr>
        <p:spPr>
          <a:xfrm>
            <a:off x="4413250" y="2438400"/>
            <a:ext cx="684213" cy="330200"/>
          </a:xfrm>
          <a:prstGeom prst="rect">
            <a:avLst/>
          </a:prstGeom>
        </p:spPr>
        <p:txBody>
          <a:bodyPr lIns="0" tIns="0" rIns="0" bIns="0">
            <a:spAutoFit/>
          </a:bodyPr>
          <a:lstStyle/>
          <a:p>
            <a:pPr marL="12700" fontAlgn="auto">
              <a:spcBef>
                <a:spcPts val="0"/>
              </a:spcBef>
              <a:spcAft>
                <a:spcPts val="0"/>
              </a:spcAft>
              <a:defRPr/>
            </a:pPr>
            <a:r>
              <a:rPr sz="2400" b="1" spc="-10" dirty="0">
                <a:latin typeface="Arial"/>
                <a:cs typeface="Arial"/>
              </a:rPr>
              <a:t>CEO</a:t>
            </a:r>
            <a:endParaRPr sz="2400">
              <a:latin typeface="Arial"/>
              <a:cs typeface="Arial"/>
            </a:endParaRPr>
          </a:p>
        </p:txBody>
      </p:sp>
      <p:sp>
        <p:nvSpPr>
          <p:cNvPr id="48" name="object 12"/>
          <p:cNvSpPr>
            <a:spLocks noChangeArrowheads="1"/>
          </p:cNvSpPr>
          <p:nvPr/>
        </p:nvSpPr>
        <p:spPr bwMode="auto">
          <a:xfrm>
            <a:off x="1549400" y="3224212"/>
            <a:ext cx="2084388" cy="5778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49" name="object 13"/>
          <p:cNvSpPr txBox="1"/>
          <p:nvPr/>
        </p:nvSpPr>
        <p:spPr>
          <a:xfrm>
            <a:off x="1916113" y="3340100"/>
            <a:ext cx="1347787" cy="276999"/>
          </a:xfrm>
          <a:prstGeom prst="rect">
            <a:avLst/>
          </a:prstGeom>
        </p:spPr>
        <p:txBody>
          <a:bodyPr lIns="0" tIns="0" rIns="0" bIns="0">
            <a:spAutoFit/>
          </a:bodyPr>
          <a:lstStyle/>
          <a:p>
            <a:pPr marL="12700" fontAlgn="auto">
              <a:spcBef>
                <a:spcPts val="0"/>
              </a:spcBef>
              <a:spcAft>
                <a:spcPts val="0"/>
              </a:spcAft>
              <a:defRPr/>
            </a:pPr>
            <a:r>
              <a:rPr sz="1800" b="1" spc="-15" dirty="0">
                <a:latin typeface="Arial"/>
                <a:cs typeface="Arial"/>
              </a:rPr>
              <a:t>En</a:t>
            </a:r>
            <a:r>
              <a:rPr sz="1800" b="1" spc="-10" dirty="0">
                <a:latin typeface="Arial"/>
                <a:cs typeface="Arial"/>
              </a:rPr>
              <a:t>g</a:t>
            </a:r>
            <a:r>
              <a:rPr sz="1800" b="1" spc="-5" dirty="0">
                <a:latin typeface="Arial"/>
                <a:cs typeface="Arial"/>
              </a:rPr>
              <a:t>i</a:t>
            </a:r>
            <a:r>
              <a:rPr sz="1800" b="1" spc="-10" dirty="0">
                <a:latin typeface="Arial"/>
                <a:cs typeface="Arial"/>
              </a:rPr>
              <a:t>n</a:t>
            </a:r>
            <a:r>
              <a:rPr sz="1800" b="1" spc="-5" dirty="0">
                <a:latin typeface="Arial"/>
                <a:cs typeface="Arial"/>
              </a:rPr>
              <a:t>e</a:t>
            </a:r>
            <a:r>
              <a:rPr sz="1800" b="1" spc="-10" dirty="0">
                <a:latin typeface="Arial"/>
                <a:cs typeface="Arial"/>
              </a:rPr>
              <a:t>e</a:t>
            </a:r>
            <a:r>
              <a:rPr sz="1800" b="1" spc="-15" dirty="0">
                <a:latin typeface="Arial"/>
                <a:cs typeface="Arial"/>
              </a:rPr>
              <a:t>ring</a:t>
            </a:r>
            <a:endParaRPr sz="1800" dirty="0">
              <a:latin typeface="Arial"/>
              <a:cs typeface="Arial"/>
            </a:endParaRPr>
          </a:p>
        </p:txBody>
      </p:sp>
      <p:sp>
        <p:nvSpPr>
          <p:cNvPr id="50" name="object 14"/>
          <p:cNvSpPr>
            <a:spLocks noChangeArrowheads="1"/>
          </p:cNvSpPr>
          <p:nvPr/>
        </p:nvSpPr>
        <p:spPr bwMode="auto">
          <a:xfrm>
            <a:off x="3846513" y="3224212"/>
            <a:ext cx="1766887" cy="5778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1" name="object 15"/>
          <p:cNvSpPr txBox="1"/>
          <p:nvPr/>
        </p:nvSpPr>
        <p:spPr>
          <a:xfrm>
            <a:off x="4178300" y="3340100"/>
            <a:ext cx="1104900" cy="276999"/>
          </a:xfrm>
          <a:prstGeom prst="rect">
            <a:avLst/>
          </a:prstGeom>
        </p:spPr>
        <p:txBody>
          <a:bodyPr lIns="0" tIns="0" rIns="0" bIns="0">
            <a:spAutoFit/>
          </a:bodyPr>
          <a:lstStyle/>
          <a:p>
            <a:pPr marL="12700" fontAlgn="auto">
              <a:spcBef>
                <a:spcPts val="0"/>
              </a:spcBef>
              <a:spcAft>
                <a:spcPts val="0"/>
              </a:spcAft>
              <a:defRPr/>
            </a:pPr>
            <a:r>
              <a:rPr sz="1800" b="1" dirty="0">
                <a:latin typeface="Arial"/>
                <a:cs typeface="Arial"/>
              </a:rPr>
              <a:t>Ma</a:t>
            </a:r>
            <a:r>
              <a:rPr sz="1800" b="1" spc="-10" dirty="0">
                <a:latin typeface="Arial"/>
                <a:cs typeface="Arial"/>
              </a:rPr>
              <a:t>r</a:t>
            </a:r>
            <a:r>
              <a:rPr sz="1800" b="1" spc="-5" dirty="0">
                <a:latin typeface="Arial"/>
                <a:cs typeface="Arial"/>
              </a:rPr>
              <a:t>k</a:t>
            </a:r>
            <a:r>
              <a:rPr sz="1800" b="1" spc="-10" dirty="0">
                <a:latin typeface="Arial"/>
                <a:cs typeface="Arial"/>
              </a:rPr>
              <a:t>etin</a:t>
            </a:r>
            <a:r>
              <a:rPr sz="1800" b="1" spc="-15" dirty="0">
                <a:latin typeface="Arial"/>
                <a:cs typeface="Arial"/>
              </a:rPr>
              <a:t>g</a:t>
            </a:r>
            <a:endParaRPr sz="1800">
              <a:latin typeface="Arial"/>
              <a:cs typeface="Arial"/>
            </a:endParaRPr>
          </a:p>
        </p:txBody>
      </p:sp>
      <p:sp>
        <p:nvSpPr>
          <p:cNvPr id="52" name="object 16"/>
          <p:cNvSpPr>
            <a:spLocks noChangeArrowheads="1"/>
          </p:cNvSpPr>
          <p:nvPr/>
        </p:nvSpPr>
        <p:spPr bwMode="auto">
          <a:xfrm>
            <a:off x="5845175" y="3224212"/>
            <a:ext cx="2414588" cy="5778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3" name="object 17"/>
          <p:cNvSpPr txBox="1"/>
          <p:nvPr/>
        </p:nvSpPr>
        <p:spPr>
          <a:xfrm>
            <a:off x="6253163" y="3340100"/>
            <a:ext cx="1600200" cy="276999"/>
          </a:xfrm>
          <a:prstGeom prst="rect">
            <a:avLst/>
          </a:prstGeom>
        </p:spPr>
        <p:txBody>
          <a:bodyPr lIns="0" tIns="0" rIns="0" bIns="0">
            <a:spAutoFit/>
          </a:bodyPr>
          <a:lstStyle/>
          <a:p>
            <a:pPr marL="12700" fontAlgn="auto">
              <a:spcBef>
                <a:spcPts val="0"/>
              </a:spcBef>
              <a:spcAft>
                <a:spcPts val="0"/>
              </a:spcAft>
              <a:defRPr/>
            </a:pPr>
            <a:r>
              <a:rPr sz="1800" b="1" spc="-10" dirty="0">
                <a:latin typeface="Arial"/>
                <a:cs typeface="Arial"/>
              </a:rPr>
              <a:t>Manufacturing</a:t>
            </a:r>
            <a:endParaRPr sz="1800">
              <a:latin typeface="Arial"/>
              <a:cs typeface="Arial"/>
            </a:endParaRPr>
          </a:p>
        </p:txBody>
      </p:sp>
      <p:sp>
        <p:nvSpPr>
          <p:cNvPr id="54" name="object 18"/>
          <p:cNvSpPr>
            <a:spLocks noChangeArrowheads="1"/>
          </p:cNvSpPr>
          <p:nvPr/>
        </p:nvSpPr>
        <p:spPr bwMode="auto">
          <a:xfrm>
            <a:off x="1751013" y="4383087"/>
            <a:ext cx="1560512" cy="852488"/>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5" name="object 19"/>
          <p:cNvSpPr txBox="1">
            <a:spLocks noChangeArrowheads="1"/>
          </p:cNvSpPr>
          <p:nvPr/>
        </p:nvSpPr>
        <p:spPr bwMode="auto">
          <a:xfrm>
            <a:off x="1924050" y="4497387"/>
            <a:ext cx="1216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8731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hu-HU" sz="1600" dirty="0" smtClean="0">
                <a:solidFill>
                  <a:srgbClr val="FFFFFF"/>
                </a:solidFill>
                <a:latin typeface="Arial" charset="0"/>
              </a:rPr>
              <a:t>Project manager</a:t>
            </a:r>
            <a:endParaRPr lang="en-US" altLang="hu-HU" sz="1600" dirty="0">
              <a:latin typeface="Arial" charset="0"/>
            </a:endParaRPr>
          </a:p>
        </p:txBody>
      </p:sp>
      <p:sp>
        <p:nvSpPr>
          <p:cNvPr id="56" name="object 20"/>
          <p:cNvSpPr>
            <a:spLocks noChangeArrowheads="1"/>
          </p:cNvSpPr>
          <p:nvPr/>
        </p:nvSpPr>
        <p:spPr bwMode="auto">
          <a:xfrm>
            <a:off x="2049463" y="3833812"/>
            <a:ext cx="966787" cy="5762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7" name="object 21"/>
          <p:cNvSpPr txBox="1"/>
          <p:nvPr/>
        </p:nvSpPr>
        <p:spPr>
          <a:xfrm>
            <a:off x="2286000" y="3948112"/>
            <a:ext cx="492125"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p>
        </p:txBody>
      </p:sp>
      <p:sp>
        <p:nvSpPr>
          <p:cNvPr id="58" name="object 22"/>
          <p:cNvSpPr>
            <a:spLocks noChangeArrowheads="1"/>
          </p:cNvSpPr>
          <p:nvPr/>
        </p:nvSpPr>
        <p:spPr bwMode="auto">
          <a:xfrm>
            <a:off x="4410075" y="4519612"/>
            <a:ext cx="836613" cy="5762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59" name="object 23"/>
          <p:cNvSpPr txBox="1"/>
          <p:nvPr/>
        </p:nvSpPr>
        <p:spPr>
          <a:xfrm>
            <a:off x="4584700" y="4633912"/>
            <a:ext cx="490538" cy="254000"/>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0" name="object 24"/>
          <p:cNvSpPr>
            <a:spLocks noChangeArrowheads="1"/>
          </p:cNvSpPr>
          <p:nvPr/>
        </p:nvSpPr>
        <p:spPr bwMode="auto">
          <a:xfrm>
            <a:off x="4346575" y="3833812"/>
            <a:ext cx="968375" cy="576263"/>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1" name="object 25"/>
          <p:cNvSpPr txBox="1"/>
          <p:nvPr/>
        </p:nvSpPr>
        <p:spPr>
          <a:xfrm>
            <a:off x="4584700" y="3948112"/>
            <a:ext cx="490538"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2" name="object 26"/>
          <p:cNvSpPr>
            <a:spLocks noChangeArrowheads="1"/>
          </p:cNvSpPr>
          <p:nvPr/>
        </p:nvSpPr>
        <p:spPr bwMode="auto">
          <a:xfrm>
            <a:off x="6707188" y="4519612"/>
            <a:ext cx="838200" cy="576263"/>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3" name="object 27"/>
          <p:cNvSpPr txBox="1"/>
          <p:nvPr/>
        </p:nvSpPr>
        <p:spPr>
          <a:xfrm>
            <a:off x="6881813" y="4633912"/>
            <a:ext cx="490537" cy="254000"/>
          </a:xfrm>
          <a:prstGeom prst="rect">
            <a:avLst/>
          </a:prstGeom>
        </p:spPr>
        <p:txBody>
          <a:bodyPr lIns="0" tIns="0" rIns="0" bIns="0">
            <a:spAutoFit/>
          </a:bodyPr>
          <a:lstStyle/>
          <a:p>
            <a:pPr marL="12700" fontAlgn="auto">
              <a:spcBef>
                <a:spcPts val="0"/>
              </a:spcBef>
              <a:spcAft>
                <a:spcPts val="0"/>
              </a:spcAft>
              <a:defRPr/>
            </a:pPr>
            <a:r>
              <a:rPr sz="1600" spc="-10" dirty="0">
                <a:solidFill>
                  <a:srgbClr val="FFFFFF"/>
                </a:solidFill>
                <a:latin typeface="Arial"/>
                <a:cs typeface="Arial"/>
              </a:rPr>
              <a:t>Sta</a:t>
            </a:r>
            <a:r>
              <a:rPr sz="1600" spc="-40" dirty="0">
                <a:solidFill>
                  <a:srgbClr val="FFFFFF"/>
                </a:solidFill>
                <a:latin typeface="Arial"/>
                <a:cs typeface="Arial"/>
              </a:rPr>
              <a:t>f</a:t>
            </a:r>
            <a:r>
              <a:rPr sz="1600" spc="-5" dirty="0">
                <a:solidFill>
                  <a:srgbClr val="FFFFFF"/>
                </a:solidFill>
                <a:latin typeface="Arial"/>
                <a:cs typeface="Arial"/>
              </a:rPr>
              <a:t>f</a:t>
            </a:r>
            <a:endParaRPr sz="1600">
              <a:latin typeface="Arial"/>
              <a:cs typeface="Arial"/>
            </a:endParaRPr>
          </a:p>
        </p:txBody>
      </p:sp>
      <p:sp>
        <p:nvSpPr>
          <p:cNvPr id="64" name="object 28"/>
          <p:cNvSpPr>
            <a:spLocks noChangeArrowheads="1"/>
          </p:cNvSpPr>
          <p:nvPr/>
        </p:nvSpPr>
        <p:spPr bwMode="auto">
          <a:xfrm>
            <a:off x="6643688" y="3833812"/>
            <a:ext cx="966787" cy="576263"/>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
        <p:nvSpPr>
          <p:cNvPr id="65" name="object 29"/>
          <p:cNvSpPr txBox="1"/>
          <p:nvPr/>
        </p:nvSpPr>
        <p:spPr>
          <a:xfrm>
            <a:off x="6881813" y="3948112"/>
            <a:ext cx="490537" cy="255588"/>
          </a:xfrm>
          <a:prstGeom prst="rect">
            <a:avLst/>
          </a:prstGeom>
        </p:spPr>
        <p:txBody>
          <a:bodyPr lIns="0" tIns="0" rIns="0" bIns="0">
            <a:spAutoFit/>
          </a:bodyPr>
          <a:lstStyle/>
          <a:p>
            <a:pPr marL="12700" fontAlgn="auto">
              <a:spcBef>
                <a:spcPts val="0"/>
              </a:spcBef>
              <a:spcAft>
                <a:spcPts val="0"/>
              </a:spcAft>
              <a:defRPr/>
            </a:pPr>
            <a:r>
              <a:rPr sz="1600" dirty="0">
                <a:latin typeface="Arial"/>
                <a:cs typeface="Arial"/>
              </a:rPr>
              <a:t>Sta</a:t>
            </a:r>
            <a:r>
              <a:rPr sz="1600" spc="-40" dirty="0">
                <a:latin typeface="Arial"/>
                <a:cs typeface="Arial"/>
              </a:rPr>
              <a:t>f</a:t>
            </a:r>
            <a:r>
              <a:rPr sz="1600" dirty="0">
                <a:latin typeface="Arial"/>
                <a:cs typeface="Arial"/>
              </a:rPr>
              <a:t>f</a:t>
            </a:r>
            <a:endParaRPr sz="1600">
              <a:latin typeface="Arial"/>
              <a:cs typeface="Arial"/>
            </a:endParaRPr>
          </a:p>
        </p:txBody>
      </p:sp>
      <p:sp>
        <p:nvSpPr>
          <p:cNvPr id="66" name="object 30"/>
          <p:cNvSpPr>
            <a:spLocks/>
          </p:cNvSpPr>
          <p:nvPr/>
        </p:nvSpPr>
        <p:spPr bwMode="auto">
          <a:xfrm>
            <a:off x="2597150" y="3033712"/>
            <a:ext cx="4494213" cy="0"/>
          </a:xfrm>
          <a:custGeom>
            <a:avLst/>
            <a:gdLst>
              <a:gd name="T0" fmla="*/ 0 w 4494530"/>
              <a:gd name="T1" fmla="*/ 4493958 w 4494530"/>
              <a:gd name="T2" fmla="*/ 0 60000 65536"/>
              <a:gd name="T3" fmla="*/ 0 60000 65536"/>
            </a:gdLst>
            <a:ahLst/>
            <a:cxnLst>
              <a:cxn ang="T2">
                <a:pos x="T0" y="0"/>
              </a:cxn>
              <a:cxn ang="T3">
                <a:pos x="T1" y="0"/>
              </a:cxn>
            </a:cxnLst>
            <a:rect l="0" t="0" r="r" b="b"/>
            <a:pathLst>
              <a:path w="4494530">
                <a:moveTo>
                  <a:pt x="0" y="0"/>
                </a:moveTo>
                <a:lnTo>
                  <a:pt x="4494275" y="0"/>
                </a:lnTo>
              </a:path>
            </a:pathLst>
          </a:custGeom>
          <a:noFill/>
          <a:ln w="12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227192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u-HU" dirty="0" smtClean="0"/>
              <a:t>QUESTIONS?</a:t>
            </a:r>
            <a:endParaRPr lang="hu-HU" dirty="0"/>
          </a:p>
        </p:txBody>
      </p:sp>
      <p:sp>
        <p:nvSpPr>
          <p:cNvPr id="6" name="Footer Placeholder 5"/>
          <p:cNvSpPr>
            <a:spLocks noGrp="1"/>
          </p:cNvSpPr>
          <p:nvPr>
            <p:ph type="ftr" sz="quarter" idx="12"/>
          </p:nvPr>
        </p:nvSpPr>
        <p:spPr/>
        <p:txBody>
          <a:bodyPr/>
          <a:lstStyle/>
          <a:p>
            <a:r>
              <a:rPr lang="en-US" smtClean="0"/>
              <a:t>- Internal -       Internal PM Training</a:t>
            </a:r>
            <a:endParaRPr lang="en-US" dirty="0" smtClean="0"/>
          </a:p>
        </p:txBody>
      </p:sp>
    </p:spTree>
    <p:extLst>
      <p:ext uri="{BB962C8B-B14F-4D97-AF65-F5344CB8AC3E}">
        <p14:creationId xmlns:p14="http://schemas.microsoft.com/office/powerpoint/2010/main" val="61318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460375" y="1252518"/>
            <a:ext cx="8551103" cy="511543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hu-HU" sz="2800" dirty="0" smtClean="0">
                <a:ea typeface="Swagger" pitchFamily="2" charset="0"/>
              </a:rPr>
              <a:t>Timea Zengő</a:t>
            </a:r>
          </a:p>
          <a:p>
            <a:pPr defTabSz="457322" fontAlgn="base">
              <a:lnSpc>
                <a:spcPct val="104000"/>
              </a:lnSpc>
              <a:spcBef>
                <a:spcPts val="300"/>
              </a:spcBef>
              <a:spcAft>
                <a:spcPct val="0"/>
              </a:spcAft>
              <a:buClr>
                <a:schemeClr val="tx1"/>
              </a:buClr>
              <a:buSzPct val="70000"/>
            </a:pPr>
            <a:endParaRPr lang="hu-HU" sz="2800" dirty="0" smtClean="0">
              <a:ea typeface="Swagger" pitchFamily="2" charset="0"/>
            </a:endParaRPr>
          </a:p>
          <a:p>
            <a:pPr fontAlgn="base">
              <a:lnSpc>
                <a:spcPct val="104000"/>
              </a:lnSpc>
              <a:spcBef>
                <a:spcPts val="300"/>
              </a:spcBef>
              <a:spcAft>
                <a:spcPct val="0"/>
              </a:spcAft>
              <a:buClr>
                <a:schemeClr val="tx1"/>
              </a:buClr>
              <a:buSzPct val="70000"/>
            </a:pPr>
            <a:r>
              <a:rPr lang="hu-HU" sz="1800" b="1" u="sng" dirty="0" smtClean="0"/>
              <a:t>Experience:</a:t>
            </a:r>
            <a:endParaRPr lang="hu-HU" sz="1800" b="1" u="sng" dirty="0"/>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1800" dirty="0" err="1" smtClean="0"/>
              <a:t>Elcoteq</a:t>
            </a:r>
            <a:r>
              <a:rPr lang="hu-HU" sz="1800" dirty="0" smtClean="0"/>
              <a:t> 	1999 – 2008</a:t>
            </a: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1800" dirty="0"/>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1800" dirty="0" smtClean="0"/>
              <a:t>Ericsson	2008 – 2015</a:t>
            </a:r>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1800" dirty="0"/>
          </a:p>
          <a:p>
            <a:pPr marL="861822" lvl="1"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1800" dirty="0"/>
              <a:t>ITSH 	</a:t>
            </a:r>
            <a:r>
              <a:rPr lang="hu-HU" sz="1800" dirty="0" smtClean="0"/>
              <a:t>	2015 - </a:t>
            </a:r>
            <a:r>
              <a:rPr lang="hu-HU" sz="1800" dirty="0" err="1" smtClean="0"/>
              <a:t>present</a:t>
            </a:r>
            <a:endParaRPr lang="hu-HU" sz="1800" dirty="0"/>
          </a:p>
          <a:p>
            <a:pPr lvl="1" defTabSz="457322" fontAlgn="base">
              <a:lnSpc>
                <a:spcPct val="104000"/>
              </a:lnSpc>
              <a:spcBef>
                <a:spcPts val="300"/>
              </a:spcBef>
              <a:spcAft>
                <a:spcPct val="0"/>
              </a:spcAft>
              <a:buClr>
                <a:schemeClr val="tx1"/>
              </a:buClr>
              <a:buSzPct val="70000"/>
            </a:pPr>
            <a:endParaRPr lang="hu-HU" sz="2800" dirty="0" smtClean="0">
              <a:ea typeface="Swagger" pitchFamily="2" charset="0"/>
            </a:endParaRPr>
          </a:p>
          <a:p>
            <a:r>
              <a:rPr lang="hu-HU" sz="1800" dirty="0">
                <a:ea typeface="Swagger" pitchFamily="2" charset="0"/>
              </a:rPr>
              <a:t> </a:t>
            </a:r>
            <a:r>
              <a:rPr lang="en-US" sz="1800" b="1" u="sng" dirty="0"/>
              <a:t>Qualifications:</a:t>
            </a:r>
            <a:endParaRPr lang="en-US" sz="1800" dirty="0"/>
          </a:p>
          <a:p>
            <a:pPr marL="861822" lvl="1" indent="-285750">
              <a:buFont typeface="Arial" panose="020B0604020202020204" pitchFamily="34" charset="0"/>
              <a:buChar char="•"/>
            </a:pPr>
            <a:r>
              <a:rPr lang="en-US" sz="1800" dirty="0" smtClean="0"/>
              <a:t>2017</a:t>
            </a:r>
            <a:r>
              <a:rPr lang="hu-HU" sz="1800" dirty="0"/>
              <a:t> </a:t>
            </a:r>
            <a:r>
              <a:rPr lang="hu-HU" sz="1800" dirty="0" smtClean="0"/>
              <a:t>      </a:t>
            </a:r>
            <a:r>
              <a:rPr lang="en-US" sz="1800" dirty="0" err="1" smtClean="0"/>
              <a:t>T-systems</a:t>
            </a:r>
            <a:r>
              <a:rPr lang="en-US" sz="1800" dirty="0" smtClean="0"/>
              <a:t> </a:t>
            </a:r>
            <a:r>
              <a:rPr lang="en-US" sz="1800" dirty="0"/>
              <a:t>internal PM certification</a:t>
            </a:r>
          </a:p>
          <a:p>
            <a:pPr marL="861822" lvl="1" indent="-285750">
              <a:buFont typeface="Arial" panose="020B0604020202020204" pitchFamily="34" charset="0"/>
              <a:buChar char="•"/>
            </a:pPr>
            <a:r>
              <a:rPr lang="en-US" sz="1800" dirty="0" smtClean="0"/>
              <a:t>2016</a:t>
            </a:r>
            <a:r>
              <a:rPr lang="hu-HU" sz="1800" dirty="0" smtClean="0"/>
              <a:t>       </a:t>
            </a:r>
            <a:r>
              <a:rPr lang="en-US" sz="1800" dirty="0" smtClean="0"/>
              <a:t>ITIL </a:t>
            </a:r>
            <a:r>
              <a:rPr lang="en-US" sz="1800" dirty="0"/>
              <a:t>Foundation IT Service Management</a:t>
            </a:r>
          </a:p>
          <a:p>
            <a:pPr marL="861822" lvl="1" indent="-285750">
              <a:buFont typeface="Arial" panose="020B0604020202020204" pitchFamily="34" charset="0"/>
              <a:buChar char="•"/>
            </a:pPr>
            <a:r>
              <a:rPr lang="en-US" sz="1800" dirty="0" smtClean="0"/>
              <a:t>2015</a:t>
            </a:r>
            <a:r>
              <a:rPr lang="hu-HU" sz="1800" dirty="0" smtClean="0"/>
              <a:t>        </a:t>
            </a:r>
            <a:r>
              <a:rPr lang="en-US" sz="1800" dirty="0" smtClean="0"/>
              <a:t>Shell </a:t>
            </a:r>
            <a:r>
              <a:rPr lang="en-US" sz="1800" dirty="0"/>
              <a:t>License to Operate</a:t>
            </a:r>
          </a:p>
          <a:p>
            <a:pPr marL="861822" lvl="1" indent="-285750">
              <a:buFont typeface="Arial" panose="020B0604020202020204" pitchFamily="34" charset="0"/>
              <a:buChar char="•"/>
            </a:pPr>
            <a:r>
              <a:rPr lang="en-US" sz="1800" dirty="0" smtClean="0"/>
              <a:t>2015</a:t>
            </a:r>
            <a:r>
              <a:rPr lang="hu-HU" sz="1800" dirty="0" smtClean="0"/>
              <a:t>        </a:t>
            </a:r>
            <a:r>
              <a:rPr lang="en-US" sz="1800" dirty="0" smtClean="0"/>
              <a:t>PMI </a:t>
            </a:r>
            <a:r>
              <a:rPr lang="en-US" sz="1800" dirty="0"/>
              <a:t>PMP Certification</a:t>
            </a:r>
          </a:p>
          <a:p>
            <a:pPr marL="861822" lvl="1" indent="-285750">
              <a:buFont typeface="Arial" panose="020B0604020202020204" pitchFamily="34" charset="0"/>
              <a:buChar char="•"/>
            </a:pPr>
            <a:r>
              <a:rPr lang="en-US" sz="1800" dirty="0"/>
              <a:t>2004 </a:t>
            </a:r>
            <a:r>
              <a:rPr lang="hu-HU" sz="1800" dirty="0" smtClean="0"/>
              <a:t>       </a:t>
            </a:r>
            <a:r>
              <a:rPr lang="en-US" sz="1800" dirty="0" smtClean="0"/>
              <a:t>Information </a:t>
            </a:r>
            <a:r>
              <a:rPr lang="en-US" sz="1800" dirty="0"/>
              <a:t>technology engineer / University of </a:t>
            </a:r>
            <a:r>
              <a:rPr lang="en-US" sz="1800" dirty="0" err="1"/>
              <a:t>Pécs</a:t>
            </a:r>
            <a:endParaRPr lang="en-US" sz="1800"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8251599" y="396489"/>
            <a:ext cx="1371600" cy="2065655"/>
          </a:xfrm>
          <a:prstGeom prst="rect">
            <a:avLst/>
          </a:prstGeom>
        </p:spPr>
      </p:pic>
      <p:pic>
        <p:nvPicPr>
          <p:cNvPr id="11" name="Picture 5" descr="C:\Users\tzengo\Downloads\kapitany.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1060750">
            <a:off x="6749630" y="849759"/>
            <a:ext cx="1449553" cy="19327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tzengo\Downloads\moszkv.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40567">
            <a:off x="8143763" y="2577284"/>
            <a:ext cx="1385344" cy="1844564"/>
          </a:xfrm>
          <a:prstGeom prst="rect">
            <a:avLst/>
          </a:prstGeom>
          <a:noFill/>
          <a:extLst>
            <a:ext uri="{909E8E84-426E-40DD-AFC4-6F175D3DCCD1}">
              <a14:hiddenFill xmlns:a14="http://schemas.microsoft.com/office/drawing/2010/main">
                <a:solidFill>
                  <a:srgbClr val="FFFFFF"/>
                </a:solidFill>
              </a14:hiddenFill>
            </a:ext>
          </a:extLst>
        </p:spPr>
      </p:pic>
      <p:pic>
        <p:nvPicPr>
          <p:cNvPr id="651266" name="Picture 2" descr="C:\Users\tzengo\Documents\@Work\Egyetem\Slides\Elcoteqin_logo.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4784" y="2326177"/>
            <a:ext cx="848859" cy="521341"/>
          </a:xfrm>
          <a:prstGeom prst="rect">
            <a:avLst/>
          </a:prstGeom>
          <a:noFill/>
          <a:extLst>
            <a:ext uri="{909E8E84-426E-40DD-AFC4-6F175D3DCCD1}">
              <a14:hiddenFill xmlns:a14="http://schemas.microsoft.com/office/drawing/2010/main">
                <a:solidFill>
                  <a:srgbClr val="FFFFFF"/>
                </a:solidFill>
              </a14:hiddenFill>
            </a:ext>
          </a:extLst>
        </p:spPr>
      </p:pic>
      <p:pic>
        <p:nvPicPr>
          <p:cNvPr id="651267" name="Picture 3" descr="C:\Users\tzengo\Documents\@Work\Egyetem\Slides\512px-Ericsson_logo.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8380" y="3009671"/>
            <a:ext cx="765263" cy="669605"/>
          </a:xfrm>
          <a:prstGeom prst="rect">
            <a:avLst/>
          </a:prstGeom>
          <a:noFill/>
          <a:extLst>
            <a:ext uri="{909E8E84-426E-40DD-AFC4-6F175D3DCCD1}">
              <a14:hiddenFill xmlns:a14="http://schemas.microsoft.com/office/drawing/2010/main">
                <a:solidFill>
                  <a:srgbClr val="FFFFFF"/>
                </a:solidFill>
              </a14:hiddenFill>
            </a:ext>
          </a:extLst>
        </p:spPr>
      </p:pic>
      <p:pic>
        <p:nvPicPr>
          <p:cNvPr id="651268" name="Picture 4" descr="C:\Users\tzengo\Documents\@Work\Egyetem\Slides\t-systems-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5639" y="3813693"/>
            <a:ext cx="870744" cy="870744"/>
          </a:xfrm>
          <a:prstGeom prst="rect">
            <a:avLst/>
          </a:prstGeom>
          <a:noFill/>
          <a:extLst>
            <a:ext uri="{909E8E84-426E-40DD-AFC4-6F175D3DCCD1}">
              <a14:hiddenFill xmlns:a14="http://schemas.microsoft.com/office/drawing/2010/main">
                <a:solidFill>
                  <a:srgbClr val="FFFFFF"/>
                </a:solidFill>
              </a14:hiddenFill>
            </a:ext>
          </a:extLst>
        </p:spPr>
      </p:pic>
      <p:pic>
        <p:nvPicPr>
          <p:cNvPr id="651269" name="Picture 5" descr="C:\Users\tzengo\Documents\@Work\Egyetem\Slides\shell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3637" y="3777717"/>
            <a:ext cx="1027909" cy="95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60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dirty="0" smtClean="0"/>
              <a:t>Vasa </a:t>
            </a:r>
            <a:r>
              <a:rPr lang="hu-HU" dirty="0" err="1" smtClean="0"/>
              <a:t>Warship</a:t>
            </a:r>
            <a:r>
              <a:rPr lang="hu-HU" dirty="0" smtClean="0"/>
              <a:t> Story– Stockholm - 1628</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5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99" y="1042961"/>
            <a:ext cx="5657850" cy="37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6563" y="3909562"/>
            <a:ext cx="3948074" cy="306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994" y="2193634"/>
            <a:ext cx="5152693" cy="368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19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a:t>
            </a:r>
            <a:r>
              <a:rPr lang="hu-HU" b="1" dirty="0"/>
              <a:t> </a:t>
            </a:r>
            <a:r>
              <a:rPr lang="hu-HU" b="1" dirty="0" smtClean="0"/>
              <a:t>- </a:t>
            </a:r>
            <a:r>
              <a:rPr lang="hu-HU" b="1" dirty="0" err="1" smtClean="0"/>
              <a:t>different</a:t>
            </a:r>
            <a:r>
              <a:rPr lang="hu-HU" b="1" dirty="0" smtClean="0"/>
              <a:t> </a:t>
            </a:r>
            <a:r>
              <a:rPr lang="hu-HU" b="1" dirty="0" err="1" smtClean="0"/>
              <a:t>point</a:t>
            </a:r>
            <a:r>
              <a:rPr lang="hu-HU" b="1" dirty="0" smtClean="0"/>
              <a:t> of </a:t>
            </a:r>
            <a:r>
              <a:rPr lang="hu-HU" b="1" dirty="0" err="1" smtClean="0"/>
              <a:t>views</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7" name="object 3"/>
          <p:cNvSpPr>
            <a:spLocks noChangeArrowheads="1"/>
          </p:cNvSpPr>
          <p:nvPr/>
        </p:nvSpPr>
        <p:spPr bwMode="auto">
          <a:xfrm>
            <a:off x="899534" y="764274"/>
            <a:ext cx="8449196" cy="60937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hu-HU" altLang="hu-HU"/>
          </a:p>
        </p:txBody>
      </p:sp>
    </p:spTree>
    <p:extLst>
      <p:ext uri="{BB962C8B-B14F-4D97-AF65-F5344CB8AC3E}">
        <p14:creationId xmlns:p14="http://schemas.microsoft.com/office/powerpoint/2010/main" val="28282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history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8551103" cy="2396609"/>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r>
              <a:rPr lang="en-US" sz="2400" b="1" dirty="0"/>
              <a:t>Project management</a:t>
            </a:r>
            <a:r>
              <a:rPr lang="en-US" sz="2400" dirty="0"/>
              <a:t> is the practice of initiating, planning, executing, controlling, and closing the </a:t>
            </a:r>
            <a:r>
              <a:rPr lang="en-US" sz="2400" dirty="0">
                <a:hlinkClick r:id="rId3" tooltip="Work (project management)"/>
              </a:rPr>
              <a:t>work</a:t>
            </a:r>
            <a:r>
              <a:rPr lang="en-US" sz="2400" dirty="0"/>
              <a:t> of a </a:t>
            </a:r>
            <a:r>
              <a:rPr lang="en-US" sz="2400" dirty="0">
                <a:hlinkClick r:id="rId4" tooltip="Project team"/>
              </a:rPr>
              <a:t>team</a:t>
            </a:r>
            <a:r>
              <a:rPr lang="en-US" sz="2400" dirty="0"/>
              <a:t> to achieve specific goals and meet specific success criteria at the specified time. </a:t>
            </a:r>
            <a:endParaRPr lang="hu-HU" sz="2400" dirty="0" smtClean="0"/>
          </a:p>
          <a:p>
            <a:pPr defTabSz="457322" fontAlgn="base">
              <a:lnSpc>
                <a:spcPct val="104000"/>
              </a:lnSpc>
              <a:spcBef>
                <a:spcPts val="300"/>
              </a:spcBef>
              <a:spcAft>
                <a:spcPct val="0"/>
              </a:spcAft>
              <a:buClr>
                <a:schemeClr val="tx1"/>
              </a:buClr>
              <a:buSzPct val="70000"/>
            </a:pPr>
            <a:endParaRPr lang="hu-HU" sz="2400" b="1" dirty="0">
              <a:solidFill>
                <a:srgbClr val="E20074"/>
              </a:solidFill>
            </a:endParaRP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a:p>
          <a:p>
            <a:pPr defTabSz="457322" fontAlgn="base">
              <a:lnSpc>
                <a:spcPct val="104000"/>
              </a:lnSpc>
              <a:spcBef>
                <a:spcPts val="300"/>
              </a:spcBef>
              <a:spcAft>
                <a:spcPct val="0"/>
              </a:spcAft>
              <a:buClr>
                <a:schemeClr val="tx1"/>
              </a:buClr>
              <a:buSzPct val="70000"/>
            </a:pPr>
            <a:endParaRPr lang="en-US" sz="1800" dirty="0" smtClean="0">
              <a:ea typeface="Swagger" pitchFamily="2" charset="0"/>
            </a:endParaRPr>
          </a:p>
        </p:txBody>
      </p:sp>
    </p:spTree>
    <p:extLst>
      <p:ext uri="{BB962C8B-B14F-4D97-AF65-F5344CB8AC3E}">
        <p14:creationId xmlns:p14="http://schemas.microsoft.com/office/powerpoint/2010/main" val="412344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history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649218" name="Picture 2" descr="C:\Users\tzengo\Documents\@Work\Egyetem\Slides\piram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16" y="1141638"/>
            <a:ext cx="4448567" cy="2505075"/>
          </a:xfrm>
          <a:prstGeom prst="rect">
            <a:avLst/>
          </a:prstGeom>
          <a:noFill/>
          <a:extLst>
            <a:ext uri="{909E8E84-426E-40DD-AFC4-6F175D3DCCD1}">
              <a14:hiddenFill xmlns:a14="http://schemas.microsoft.com/office/drawing/2010/main">
                <a:solidFill>
                  <a:srgbClr val="FFFFFF"/>
                </a:solidFill>
              </a14:hiddenFill>
            </a:ext>
          </a:extLst>
        </p:spPr>
      </p:pic>
      <p:pic>
        <p:nvPicPr>
          <p:cNvPr id="649219" name="Picture 3" descr="C:\Users\tzengo\Documents\@Work\Egyetem\Slides\greatw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896" y="3897085"/>
            <a:ext cx="6953045" cy="275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9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Project management history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6375855" cy="5584661"/>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defTabSz="457322" fontAlgn="base">
              <a:lnSpc>
                <a:spcPct val="104000"/>
              </a:lnSpc>
              <a:spcBef>
                <a:spcPts val="300"/>
              </a:spcBef>
              <a:spcAft>
                <a:spcPct val="0"/>
              </a:spcAft>
              <a:buClr>
                <a:schemeClr val="tx1"/>
              </a:buClr>
              <a:buSzPct val="70000"/>
            </a:pPr>
            <a:endParaRPr lang="hu-HU" sz="2400" b="1" dirty="0">
              <a:solidFill>
                <a:srgbClr val="E20074"/>
              </a:solidFill>
            </a:endParaRP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en-US" sz="2400" dirty="0"/>
              <a:t>Projects have been planned ever since people carry out larger tasks together</a:t>
            </a:r>
            <a:r>
              <a:rPr lang="en-US" sz="2400" dirty="0" smtClean="0"/>
              <a:t>.</a:t>
            </a:r>
            <a:endParaRPr lang="hu-HU" sz="2400" dirty="0" smtClean="0"/>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en-US" sz="2400" dirty="0"/>
              <a:t>The 1950s marked the beginning of the modern project management </a:t>
            </a:r>
            <a:r>
              <a:rPr lang="hu-HU" sz="2400" dirty="0" smtClean="0"/>
              <a:t> </a:t>
            </a:r>
            <a:r>
              <a:rPr lang="en-US" sz="2400" dirty="0" smtClean="0"/>
              <a:t>where </a:t>
            </a:r>
            <a:r>
              <a:rPr lang="en-US" sz="2400" dirty="0"/>
              <a:t>core engineering fields come together to work as one. </a:t>
            </a:r>
            <a:endParaRPr lang="hu-HU" sz="2400" dirty="0" smtClean="0"/>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t>In</a:t>
            </a:r>
            <a:r>
              <a:rPr lang="hu-HU" sz="2400" dirty="0" smtClean="0"/>
              <a:t> 1965 </a:t>
            </a:r>
            <a:r>
              <a:rPr lang="hu-HU" sz="2400" b="1" dirty="0" smtClean="0">
                <a:solidFill>
                  <a:srgbClr val="E20074"/>
                </a:solidFill>
              </a:rPr>
              <a:t>Project Management </a:t>
            </a:r>
            <a:r>
              <a:rPr lang="hu-HU" sz="2400" b="1" dirty="0" err="1" smtClean="0">
                <a:solidFill>
                  <a:srgbClr val="E20074"/>
                </a:solidFill>
              </a:rPr>
              <a:t>Association</a:t>
            </a:r>
            <a:r>
              <a:rPr lang="hu-HU" sz="2400" b="1" dirty="0" smtClean="0">
                <a:solidFill>
                  <a:srgbClr val="E20074"/>
                </a:solidFill>
              </a:rPr>
              <a:t> (IPMA</a:t>
            </a:r>
            <a:r>
              <a:rPr lang="hu-HU" sz="2400" dirty="0" smtClean="0"/>
              <a:t>) </a:t>
            </a:r>
            <a:r>
              <a:rPr lang="hu-HU" sz="2400" dirty="0" err="1" smtClean="0"/>
              <a:t>was</a:t>
            </a:r>
            <a:r>
              <a:rPr lang="hu-HU" sz="2400" dirty="0" smtClean="0"/>
              <a:t> </a:t>
            </a:r>
            <a:r>
              <a:rPr lang="hu-HU" sz="2400" dirty="0" err="1" smtClean="0"/>
              <a:t>founded</a:t>
            </a:r>
            <a:r>
              <a:rPr lang="hu-HU" sz="2400" dirty="0" smtClean="0"/>
              <a:t> (</a:t>
            </a:r>
            <a:r>
              <a:rPr lang="en-US" sz="2400" dirty="0" smtClean="0"/>
              <a:t>Western Europe</a:t>
            </a:r>
            <a:r>
              <a:rPr lang="hu-HU" sz="2400" dirty="0" smtClean="0"/>
              <a:t>)</a:t>
            </a: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t>In</a:t>
            </a:r>
            <a:r>
              <a:rPr lang="hu-HU" sz="2400" dirty="0" smtClean="0"/>
              <a:t> 1969 </a:t>
            </a:r>
            <a:r>
              <a:rPr lang="hu-HU" sz="2400" b="1" dirty="0" smtClean="0">
                <a:solidFill>
                  <a:srgbClr val="E20074"/>
                </a:solidFill>
              </a:rPr>
              <a:t>Project </a:t>
            </a:r>
            <a:r>
              <a:rPr lang="hu-HU" sz="2400" b="1" dirty="0">
                <a:solidFill>
                  <a:srgbClr val="E20074"/>
                </a:solidFill>
              </a:rPr>
              <a:t>Management Institute (PMI</a:t>
            </a:r>
            <a:r>
              <a:rPr lang="hu-HU" sz="2400" b="1" dirty="0" smtClean="0">
                <a:solidFill>
                  <a:srgbClr val="E20074"/>
                </a:solidFill>
              </a:rPr>
              <a:t>) </a:t>
            </a:r>
            <a:r>
              <a:rPr lang="hu-HU" sz="2400" dirty="0" err="1"/>
              <a:t>was</a:t>
            </a:r>
            <a:r>
              <a:rPr lang="hu-HU" sz="2400" dirty="0"/>
              <a:t> </a:t>
            </a:r>
            <a:r>
              <a:rPr lang="hu-HU" sz="2400" dirty="0" err="1" smtClean="0"/>
              <a:t>founded</a:t>
            </a:r>
            <a:r>
              <a:rPr lang="hu-HU" sz="2400" dirty="0" smtClean="0"/>
              <a:t> (USA)</a:t>
            </a:r>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2400" dirty="0" err="1" smtClean="0"/>
              <a:t>In</a:t>
            </a:r>
            <a:r>
              <a:rPr lang="hu-HU" sz="2400" dirty="0" smtClean="0"/>
              <a:t> 1989 </a:t>
            </a:r>
            <a:r>
              <a:rPr lang="hu-HU" sz="2400" b="1" dirty="0" err="1">
                <a:solidFill>
                  <a:srgbClr val="E20074"/>
                </a:solidFill>
              </a:rPr>
              <a:t>Projects</a:t>
            </a:r>
            <a:r>
              <a:rPr lang="hu-HU" sz="2400" b="1" dirty="0">
                <a:solidFill>
                  <a:srgbClr val="E20074"/>
                </a:solidFill>
              </a:rPr>
              <a:t> </a:t>
            </a:r>
            <a:r>
              <a:rPr lang="hu-HU" sz="2400" b="1" dirty="0" err="1">
                <a:solidFill>
                  <a:srgbClr val="E20074"/>
                </a:solidFill>
              </a:rPr>
              <a:t>in</a:t>
            </a:r>
            <a:r>
              <a:rPr lang="hu-HU" sz="2400" b="1" dirty="0">
                <a:solidFill>
                  <a:srgbClr val="E20074"/>
                </a:solidFill>
              </a:rPr>
              <a:t> </a:t>
            </a:r>
            <a:r>
              <a:rPr lang="hu-HU" sz="2400" b="1" dirty="0" err="1">
                <a:solidFill>
                  <a:srgbClr val="E20074"/>
                </a:solidFill>
              </a:rPr>
              <a:t>Controlled</a:t>
            </a:r>
            <a:r>
              <a:rPr lang="hu-HU" sz="2400" b="1" dirty="0">
                <a:solidFill>
                  <a:srgbClr val="E20074"/>
                </a:solidFill>
              </a:rPr>
              <a:t> </a:t>
            </a:r>
            <a:r>
              <a:rPr lang="hu-HU" sz="2400" b="1" dirty="0" err="1">
                <a:solidFill>
                  <a:srgbClr val="E20074"/>
                </a:solidFill>
              </a:rPr>
              <a:t>Environments</a:t>
            </a:r>
            <a:r>
              <a:rPr lang="hu-HU" sz="2400" b="1" dirty="0">
                <a:solidFill>
                  <a:srgbClr val="E20074"/>
                </a:solidFill>
              </a:rPr>
              <a:t> (PRINCE) </a:t>
            </a:r>
            <a:r>
              <a:rPr lang="hu-HU" sz="2400" dirty="0" err="1" smtClean="0"/>
              <a:t>was</a:t>
            </a:r>
            <a:r>
              <a:rPr lang="hu-HU" sz="2400" dirty="0" smtClean="0"/>
              <a:t> </a:t>
            </a:r>
            <a:r>
              <a:rPr lang="hu-HU" sz="2400" dirty="0" err="1" smtClean="0"/>
              <a:t>founded</a:t>
            </a:r>
            <a:r>
              <a:rPr lang="hu-HU" sz="2400" dirty="0" smtClean="0"/>
              <a:t> (UK)</a:t>
            </a:r>
            <a:endParaRPr lang="hu-HU" sz="2400" dirty="0"/>
          </a:p>
          <a:p>
            <a:pPr marL="342900" indent="-342900" defTabSz="457322" fontAlgn="base">
              <a:lnSpc>
                <a:spcPct val="104000"/>
              </a:lnSpc>
              <a:spcBef>
                <a:spcPts val="300"/>
              </a:spcBef>
              <a:spcAft>
                <a:spcPct val="0"/>
              </a:spcAft>
              <a:buClr>
                <a:schemeClr val="tx1"/>
              </a:buClr>
              <a:buSzPct val="70000"/>
              <a:buFont typeface="Arial" panose="020B0604020202020204" pitchFamily="34" charset="0"/>
              <a:buChar char="•"/>
            </a:pPr>
            <a:endParaRPr lang="hu-HU" sz="2400" dirty="0"/>
          </a:p>
          <a:p>
            <a:pPr defTabSz="457322" fontAlgn="base">
              <a:lnSpc>
                <a:spcPct val="104000"/>
              </a:lnSpc>
              <a:spcBef>
                <a:spcPts val="300"/>
              </a:spcBef>
              <a:spcAft>
                <a:spcPct val="0"/>
              </a:spcAft>
              <a:buClr>
                <a:schemeClr val="tx1"/>
              </a:buClr>
              <a:buSzPct val="70000"/>
            </a:pPr>
            <a:endParaRPr lang="en-US" sz="1800" dirty="0" smtClean="0">
              <a:ea typeface="Swagger" pitchFamily="2" charset="0"/>
            </a:endParaRPr>
          </a:p>
        </p:txBody>
      </p:sp>
      <p:pic>
        <p:nvPicPr>
          <p:cNvPr id="7" name="Picture 2" descr="C:\Users\tzengo\Documents\@Work\Egyetem\Slides\History-of-Project-Management-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457" y="7937"/>
            <a:ext cx="2885168" cy="755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2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u-HU" b="1" dirty="0" smtClean="0"/>
              <a:t>ITIL - </a:t>
            </a:r>
            <a:r>
              <a:rPr lang="hu-HU" dirty="0" err="1"/>
              <a:t>Information</a:t>
            </a:r>
            <a:r>
              <a:rPr lang="hu-HU" dirty="0"/>
              <a:t> </a:t>
            </a:r>
            <a:r>
              <a:rPr lang="hu-HU" dirty="0" err="1"/>
              <a:t>Technology</a:t>
            </a:r>
            <a:r>
              <a:rPr lang="hu-HU" dirty="0"/>
              <a:t> </a:t>
            </a:r>
            <a:r>
              <a:rPr lang="hu-HU" dirty="0" err="1"/>
              <a:t>Infrastructure</a:t>
            </a:r>
            <a:r>
              <a:rPr lang="hu-HU" dirty="0"/>
              <a:t> </a:t>
            </a:r>
            <a:r>
              <a:rPr lang="hu-HU" dirty="0" err="1"/>
              <a:t>Library</a:t>
            </a:r>
            <a:endParaRPr lang="en-US" dirty="0"/>
          </a:p>
        </p:txBody>
      </p:sp>
      <p:sp>
        <p:nvSpPr>
          <p:cNvPr id="3" name="AutoShape 4"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6" name="AutoShape 6" descr="data:image/jpeg;base64,/9j/4AAQSkZJRgABAQAAAQABAAD/2wCEAAkGBxIREBUQEBAVFRUWEBUVFRYVGBUYFRUVFhIXGBcWFRYYHyghGBolGxgVITEhJSkrLi4uFyAzODMtNygtLisBCgoKDg0OGxAQGi0lHyUtLS0rLS0vLS0tLS0tLS0tLS0tLS0tLS0tLS0tLS0tLS0tLS0tLS0tLS0tLS0tLS0tLf/AABEIAGkB3QMBEQACEQEDEQH/xAAcAAEAAgMBAQEAAAAAAAAAAAAABgcBAgUEAwj/xABJEAABAwIEAgcEBQcKBgMAAAABAAIDBBEFBhIhBzETIkFRYYGRMnGhsRQjQnOyNDVScpLB0RYkJTNUYnSC0uFjs8LD4vAXU6L/xAAbAQEAAgMBAQAAAAAAAAAAAAAABAYCAwUBB//EADkRAAIBAwIDBQYFBAEFAQAAAAABAgMEEQUxEiFBBhMyUXEUIjRhocEkgZGx0SMzQvBTFlJi4fEV/9oADAMBAAIRAxEAPwC8UAQBAEAQBAEAQBAEAQBAEAQBAEAQBAEAQBAEAQBAEAQBAEAQBAEAQBAEAQBAEAQBAEAQBAEAQBAEAQBAEAQBAEAQBAEAQBAEAQBAEAQBAEAQBAEAQBAEBglALoBdANSHmRdD0XQAIDKAIAgCAIAgCAIDCAXQC6AXQC6AygCAIAgCAIAgCAIDF0BlAEAQBAEAQBAEAQBAEAQBAEAQBAEAQBAEAQBAEAQBAEAQBAEAQFbcXKqRjqcMe9tw++lzm35c7c1Kt4p7ln7PUY1OPiSexGct4TXVzvq55WsBs6Rz5NIPcBfrFb6kqUeh1L+7tLXk4Jv8jtZryy+ipenFdUPfra2xe4M617m17/FaqVVTljBA0/UI3VwqbpxSwyPZYbLVVTIH1M7Wu1XLZHahZpO17rdVXCs4OpqHBbUHOME36EoxrI1ZG0vpayWUAew57mv8iDZ3wWinXg+Ukca11i3n7taml8yE0tfOJWAzS3ErQQXv/TAIIJUhwhw5RYK9vRlRbjFbdEfoKPl5Lmvc+cvGWbLw8CAIAgCAIAgCA0e6wJOwAvdMZGG3hFeV2cKmsqDS4Y0ADnMbHYbFwvs1vKx3v3KVGioLMixUtMoW1Lvbt+iPZ/JvFANYxU67eyWdW/v/APFY95S/7TS76xfu9xy9eZ5v5aVNE8w4jT6nWJZJHYB/kdiPHs7ll3MZ84m5aTRuo8drPl1T6HayFjstbFJJNpBExDQ0Ws2wIB7zvzWutT4Hgg6rZU7WpGEXnkSlaTlhAEAQBAEAQBAYK8BzMGxqOq6Xor/VTOidcW6zedu8LZODib69tKhjj6rJ0wVgaDKAIAgCAIAgCAIAgCAIAgCAIAgCAIAgCAIAgCAIAgCAIAgCAICsOLTHSVFLE3m5pa39Z0jWhS7d4i2Wrs9NQpVZvp/DLBwfDWU0LIYxsxoHvPaT4kqNOXE8lbuK8q1Rzl1I5xV/N5++j/ettt4zp6D8YvRlf8OvzlD/AJ/wFS7jwFl1z4OReBXNKAVNxNwkQ1cVSwWErhq7tbXA6vMfJTaE8xwW/RLqVS3lSfTb0LXi9ke4fJQnuypS3Zuh4EAQBAEAQBAEBGOI1Y6LD5S3Yu0x38HOsfhdbqCzM6mj0VVu4p9OZw+D8TehmfYaumDSe3SGAj4krZdPY6HaST72C6Y+5YailbI7nnBRVUjxpvIxpfGe3UBew9/LzW2jNxkdDTLqVCunnk+TOJwhN6SU/wDH/wCgLZcv3jodonm4i/kTy6jFfCHgQ9CAwgBKHmwuh6LoeHhxvEmU9PJM9wAa0n3nkAPEmwWcI8TSJFtQlWqxhHqyI8I3l1PUOPM1RJ95jYSt1zujra/DgrQj5RRPAoxwTKHphDwXQehlB6mLoBdD0XTkEZXgML08MgoemUBhB6GLoBdAZugCAygCAIAgMIBdALpkGUAQGLoBdALoBdAcDGcvdPV09V0luhPsWvqHPnfbe3otkZ4i0T7a9dGhUpJeLqd9aznkP4q/m8/fR/vW+28Z2tB+MXoyv+HX5yh/z/gKl3HgLNrfwki8FzSgHBzfl0V8LYi/RpkDtVrm1iCBv23WdOfCyfp97K0qOeM8sHcibYAdwAWHUgvc3Q8MIBdMgIDKAwgF0AQEZ4i0TpsPkDBctLX27w03Pwut1B4nzOno9eNK6i36FYZQzM6hlLtJfG8APYD3cnN8eam1qXGuRbtT06N5BYeJLZltYPmykqgOjmaHH7D+q/3WPPyUCdKUSmXOnXFu/fi8efQ7J3WvOCCjkZdwJtG2VrXlwklMnIDTf7I8FslPiwTLu8d04uS2WCGY9mTF6LSZ201nbBzGuLb93tA38lvp06cjtWOn2F3lU5SyvPBrgGaMWrXObAKbqAFxe14Ave3JxJ5Fe1KUII9vdMsbRJ1XLntjBYNR03QHRo6bo+re+jpLdv8AduovLJXY933nPw5+hX2P5nxaiLRO2ns4GzmtcWm3Pm4H4KVCnTk+RYrPTrG7T7uUuW+cEjw7GaqClkqsT6NrQ1pY2MHVvtpcCT1iS3a60ygnLETmVbWjUrqjbNvo2/8AdjjYZiuJ4kXPppGUsIdYOLQ9xPd1gb9l+S2SjCHzJ1e2sbH3Kqc5/oj11mIYnh7elqDHVwj2nNb0cjfEgC1ljiEtjRToWV5Lgp5hLpnmj0ZTzHUV0dS9rWAsdaFu4G4JAeb7+S8q01Bow1Cwp2dSEG853f8ABCs80+IgMfXPYWucQxkZ6oNv0bd3abqTR4H4Tv6RKxbcbeLyluz0ZBOI9DJ9BEBZ0vX6XVfVobyseVrLGvwZ94j6yrN1V3zlnHQmuDnFemb9KFP0W+ro9Wrlta571HlwY5HCr+w8H9Fyz88HYxzF46SF08p2GwA5uJ5NaO9a4Rc3hES1tqlzUVOHUgeHYzieJSONLI2niabE2BtcXAJIOp1rbC3NSZQhTXMsNe0srCKVVcUvI3xLF8Twx7XVMjaiFxtfS1u/aLgDSe69wvIxhU2MaFpY36apLhkidYJi8dXC2aI9V3YebSObSO9R5xcXhnAubadvUdOe6Inm3FcUpOkmZ0P0cPAaQCXgGwBeCR2nsW+nGnLkdXTrexuMQm3xP9Dl5dz/ADXmfVuDmsiBYxjQC55cAGhZ1bdLYn32iU48EaCw3u2+nmeuuqcckYZ4wyFltQiaIzJa199bTc+Y9yxSpJ4I1GGlwl3c8yfnsv3PtknPTqiQU9UAHkHQ8DSHEfZLew2+XYlWglzieanoqoQ76j4ep96zHq2skfHhbWiNhLXVD7WLhz0XBFuW9isYwhHnM00rS2toqV222+fCvucA5wxKhn6KttINiQWsBLe9j2AA+YW1UYTjmJ01pVld0uO35P8A3fJZuGVzJ4mTRm7XtBH8D4qI44eCq1qUqU3CW6PJmPG46OB00lz2NaObnHkAvYQ4ng3WdpO6qKnAiOE1mLYgDNFPHSxXIb1GvLrfrA3Hjt7lvlGnB4Z1rmjp9k1TlFzl154PRXY1iOHAOq2x1MWw6SMaHtP98Wt6bLxRhN8uRro2tpevFFuEvJ8zs5HxmSspzNKGg9K5oDQQABa3Mnfda60OCWEQ9TtY2tbu4vPJEiC1HPMoAgCAIDVyBblGVuaq1sr2irksJHgC42AcfBdGFGDim0X+30q0lSi3BZaX7Ey4X4xUVEk4nmdIGsjLQ7suXXt8FHuIRj4Th69Z0aCg6UUst/YsNRiuBAU/nTMdXDXzxRVL2sa5mloIsLwsJt5knzU+lSi4ZaLlpWn2tW1jOpBNvP7n1yLmGrmr4o5ah7mEPu0kWNo3EfELGtSjGGUjHWdPt6Fs504JPKLZuoXQp5koeMq3iNj1TBW9HDO9jegYdLTtcufc/Aeim29OMo80WvRLG3r27lUjl5OXlnM1ZJWwRvqZHNdM0OBIsR3LOrSgovCJmpaba0rac4QSaJtxV/N5++j/AHqNbeM4Wg/GL0ZX/Dr84w/5/wABUu48BZdcf4ORP+J+IzU9LG+CV0bjUtaS3mW9FKbe64HoolvBTeGVjRbenWr8NRZWH9it3Ztr/wC1yeo/gpncU8bFslpNmt6a+pdGXJnPo4HvcXOdTxOcTzJMYJJ81zppKXIoVzFRrSjHZN/udJYmkjXEGtkgoJJYXljw6MBzeYvK0H4ErbRScsM6Gl0YVbqMJrKf8FVHNtd/a5PUfwU7uafkXR6RZ7d2vqW5kqqfLQQySvL3uaSXHmeuRuoFVYlyKNqFONO5lCKwkzvLWRDyYq8thkc02IieQe4hpN17Hc2UknNJ7ZRR7c2139rk9R/BdJUKfVH0BaRZ/wDGvqWPwwxKaop5XzyukIn0gu7Boabet1DrxjGWIlV1u2pUK0VTjhNZ+rJk7xWg4uccyts08OiXOloiBc3MTjYX7dDuz3FS6VxhYZZ9P1/giqdf9SAYhhs0B0zxPj3+0Nj7jyKlxlGWxZqN3Rrx9ySZ1MEzdV0tgyUvYPsSXc23cDzb5LXOipbkO70i2rrOMPzRbeV8wx10XSMu1wNnsPNp/eDzBUGpTcGUu+s6lpU4ZbdH5mucsK+lUUsQHWA1s/WbuPW1vNKUuGQ0649nuIz6bMrDhzivQVrWuNmzDo3eDvsH1281NuI8Uclu1u2Ve2447x5/l1LqXOKHz6lfYyPp2NRU43jpm6392rZx+JYPVSo/06XEWO2zaafKr1nyXoeni0D9DZbl04v+y6yxtXiZq7P8PtPveTPLw2zJA2nFLK8Rva5xbq2Dw43uD3+Cyr0nxZRI1zT67rOtFZi/oT6RjXtINnNcLHtBB+YUbwsrkcwllbkTyBgclIalkjCGmYdGSb6mC9j6WW6tNTwdbVryFwqcovnjD9Tn8YP6iD7134FnaLmyZ2aeK0/T7m3B78mn/wAR/wBpi8utzX2iX4iPp/JPlG5Fe5lQ8U8UMlWIAepCwbd73C5PpYeq6FtFKOS69nrZQoupjm/2J9kSiEOHwgc3M6R3iX7/AMFDqvMuZW9VrOrdTb9DfO9KJMPqAR7MTpB72DUPklF4kY6ZVdK6hL54IFwoxIsqnU5PVlYSPB7LfNt/QKVcxTWSy9obZOjGquj+jJ5nkf0dUfdH5hRaXKaK3pWfa4epVvD+hbNiEQcLhgdJbvLLW+JB8lOryagW/W63dWrxu+Rd9lzUig88lA5mb0dbUBm2mZ9rbW3vsupS/t5Pouny721hKXkXbl7Dm09LFC0ezGL27XEXcfW651R8TeShXlaVWrKb8yDcYYd6aTt+tafH2CPkfVSbV7osPZqXOpH0+52OFEpNCWnk2Z4HuJv8yVruViRB1+GLvPmc3jDfRT/o63+ukLO1xlkrs3w95Pzwe7h7mSnNNHTOeGSRt06XbahfYtPIrCtTblkj6xp1aFeVSKzFktxKkbPC+J4u17C0+Y5haYvhkcajUlSmpx3TODw8wyWmpXRTN0u6d5F7bt2AO3fZbK0+KRP1a5hcV+OPkjTiTiEtPRtfBI5juna27edix5t8AlvFSlhmei29Ovc8FRZWGVl/K6v/ALXJ6hTu4h5Fu/8AyLP/AI19S6Mtzuko6eR7i5zqaJzieZcYwST5rnTWJNFDu4KFecY7Jv8Ac6SwI4QGrggKjquHFa6R7gYbF7iOu69i4kfZU6FzFLDLlR7QW0KcYtPkktl/JKOH+V6ihkmdOY7PawN0OJ9kuve4HeFprVY1Njk6xqVK7UVTT5Z3+eCbKOcMICss1ZFq6mslqIzFoeWEanODtomNNwGntBUuncQjHBaNO1qhbW8ac08r5fP1N8oZHqqWsjnlMWhoffS5xd1mOaLAtHaUq14yjhGOqaxQuqDpwTzlb/8A0shRCsmSgK9zxk2prKvpoTHp6JjOu4g3BcTsGnbcKVRrRgsMsWk6tRtKLhNPfoc/AMgVkFVDM8w6WShxs9xNh3DSs6lxCSwiTe65b1reVOKeX8v/AGSLir+bz99H+9abbxnN0H4xejK/4dfnKH/P+AqXceAs2ufByLIz/gM1bTxxQFmps4edZIGkRyN2IB3u4KHQqKDyypaVeQta3HPO2ORBjw0rv0oP23f6FJ9pgWR9o7Xyl+i/ktTAqV0NNDC+2qOGNjrbi7WAGx7RcKFJpttFPuJqpVlNdW2e5Ymk4OdMJkq6N8EOnW5zCNRIb1ZGuNyAewFbKUlGWWTdPuY29xGpLZeRXZ4aV3fB+27/AEKZ7XDyLS+0Vr5S/RfyWVlTDX01HFBLbWxpB0m49onYkDvUKpLillFSva0a1eVSOzOwsCMebEYS+KRjebo3NF+Vy0gXXq5Mzpy4ZqT80VKOGld3wftu/wBCnK6gi6LtHa+Uv0X8k54f4BNRQyRzlhLptY0EkW0NG9wO4qNWqKbyiuate07urGUM4Sxz9T2ZuzEKCJkpjLw6YRkA2tdrnX//AD8VjCHER7GzldTcI74ydpjwQCORFwsMYeCG1hteRiaFrwWvaHA8wRcHyK8Ta2PYycXmLwQDO2RYujdUUjdDmAudG32XNG50j7LrdylUq8tmWLStZnGoqVV5T6+RHOF9Y5le1oPVljc1w7Nhqafft8St1xHMcnU1+kp2vG90y5XLndSkPkUXnLDjS18gbsC/pYz3Bzr7e51/RdOlLjgfQNMrq6tEn0WGW3huOsfQNrHGwEBe/wAC0dYe+4Kgyg+PBS61o4XTopdTgcMaVzmTV0nt1Errfqtcfhqv6LZWf+J0NaqKMoW8dor6krxjDY6mF0Eo6rhbxBBuCPEGxWiE+F5OTb3EreoqkHzRUuOZCq4CTG3po97OZbVb+8zn6XU+FwpcmXO01yhVWKj4ZfQ4+G4zVUbtMUj4yDvG6+nzY7l8FscITRNq2Vrdxy0vVFr5KzYK5ha9oZMwXcByc3lqb4X7OxQa1Lg2Kdqmmys5prnFnH4w/wBTB9678C22niZP7Nf3p+n3NuDv5NP/AIj/ALbFjdbmvtF8RH0/kn91GK+UNnR18Qqb/wD2n0AC6lFe4j6JpCXscMeROMHwjFHU8To69jWGJhY3Ru1pYLDyCiSlT4uZWa9zZKrJSptvL6n3q8u4rKx0b6+Mte0tcNHNrhYj0XinTTyYU72whJSjSfL5njy9w/npqmKczsIY65ABuRYgjf3rOdxGUcEi+1yFzQdNRwSjPA/o6o+6PzC0UfGjl6Xj2unjzK94UMBrie0QOt5ubdS7rwlm7Rv8PFfMuBQCklA5y/Lqn7566lL+2fRNK+Ch6MvuH2R7h8ly5bnz6e7K84x+xTfryfhapdpuyy9mvHP8vue/hL+RO+/d8gsLrxEXtB8V+RIsxYLHWQmGW43u1w5tcOTh/wC9q1QqcDycu0u52tVVIlTYzkespybR9KzsfHvt4s5g+qnRrRluXO21q1rr3pYfkzw4TmKrpDaOVwANjG+5bt2aD7PlZZypRmb6+nWt1HLS9UW5lDMrK6EutpkYQJGd1+RB7QVz6tPgZTNR0+VnU4Xzi9maZ7wSWspRDDp1CZr+uSBYNcOYB33C9ozUJZZlpV3C1r95POMNciAf/Gdd+lB+27/QpftUPmWT/qO28pfov5LVwKkdDSwwvtqjgjY624u1gBse64UGbzJsp9zUVStKa2bb/VnuWJpCAIAgMWQGUAQGLIBZALIBZACh4EBDeKjv5hbvmZ+9b7bxnb0BZvF6MgHD1wGJQ3PMuA9+g/7qXceAs2tx/By/3qXgub0PnxmyHplAEBhALIDKAIDCAWQGUBA+MH5JD/i2/wDJlUm18TO/2d+Kfo/sdXIGMCpo2XPXj+reO3q+yfMWWFaHDIh6tau3uZY2fNElWk5h8K94bE9zjYCNxJPKwabrKHiRnRi3NJeaKg4V0Tn1zX9kUTnOPZcjSB53PoVNuHwww+pc9dqqFooPdtFz2UApJX/FvC9UMdU0bxnQ79V5FvR1vVSraeHgsXZ654KrpPaRCMOxiQ0jsOYCTNUM0+Aces3zIb6lSJxSlxneubOEbj2qW0V9ehdmFUTYIY4WcmMDfQc1z5PLKJXqurUc3u2RriBjUlIaaRjyGmf6wC3WYBcg7LbRgppnS0m0hc95BrLxy9SVU8rXta9hu0gEEdoIuCtMtzlTg4yakuZzMxZfgq4i2Vg1aTpeANTT3g93gs4VHF7kmyvattNOL9V0Kx4ase3EmtHYyVr7crAfLUGqZcP3C2a44ysuJ9WsEm4wf1EB/wCM78BWm1fvM5nZp4rzX/j9zPB4/wA3n/xA/wCW3+CXW6MO0Sffx9DtZtxiWCWkigteaoDX3F/qwW6rdxsVqpwTTyc6xto1oVJy/wAVn8yvOJdCYq97rbSsa8Hy0u87j4hTLeWYY8i1aDXU7XHk8Fl5IqxLQQOHZEGH3s6v7lCrLEip6nS7u6mn5ndWsgHMOOxfSxRXJlMevYXAHc49hWXA+HJK9lqOj33+Ox5c8H+jqj7o/MLOl40btL+Kpv5lfcJz/PXeMDvxBSrpPhRZu0afcR9S37qAUooHOX5dU/fPXTpP+mfQ9K+ChnyZfcXsj3D5Lmvc+fT3ZXnGL2Kb9eT8LVKtN2WXs146n5fc9/Cb8id9+75BYXXiIvaD4r8jbOWPyUldSfWEQuDulbtYjUG3PuvfySnBSi2a9Os43FvVwveWxM27hR3ucbGNyOZyy5DVQPcWASsjcWPtY3AuASObfBbqVRxlg6Wm39WhVSTeG+aIPwkc76bJa+k0xLu64kZpv47u+Kk3WMI7/aTHcxb8y3QoBTjKAIAgCAIAgCAIAgCAIAgCAwUPDg5pxmelawwUj6gucQQzX1QBzOlrlspxjLdk+xtaVeTVSoo+pW+Z6vEq4tD6KdjGm4Y2KYi/eSW7qZTjTjz4kWjT6djZ81Vi355Rx6XCa6J7ZWUlSHMcHNIhl2IN/wBHktkpwksZRPq3dnUg4TqRw/miwcLzfXufHHNhcvWe1rpNEzQ0FwBcQWHkN+fYokqUN8lZuNMs1Fyp11s3jl+m5PlGOAEAQBAEAQBAEAQBAQripRSzU0TYYnyOFU0kMa5xA6KQXNhsLkb+K30Gk+bOzodaFKu5VJJLHX8jh0WVMQw4tqaZzZTp+siFxqH6O/tW79it0qsKnJnRr6naXydKquHyl5Hcp+IkAbaogmheObSwnfw5fEBaZUOfJnOlo02/6U4yXqjj41mGpxMGloaeRsburJI8EAtPYTya3zue5bIwjT95sl21nQsn3teabWyTJflHLzaGERg6nu3kfa2o9w8ByC0Vajmzlajfzu6vE9uiO7dayAeLGKFtRBJA7k+NzfcSNj7wbHyWUXh5N1vVdKpGa6Mq3hrgzn1znSDanvfu6QktHycfRTK9T3PUtut3v4WMU+cv2LfCgFM2IRxLwqapFNHCxzrzEEhri1gLbanEch4lSraahnJ29FuadvKc5vHL9fkjxYZW12FAQVFO+ogHsSQ3cWDuIty99vNHGNTnnmbq1K1v26lKXDLqn1PvimeXSxmKhpp3yuFgSwgMvtfx+S8hSSeWzXb6VGEuKtUjhfNcz08Pspuo2maYDpnt02G+hmxtfvJAJ9wXlerxckYavqSuZKFPwo6WeMDdWUpjj/rGuD2X5EjmD7xdY0ZqEiNpd4rWupy22ZXOVsZqMMleySlkLX21MIc0gtv1m3BB528dt1LrRjUS5ll1Ghb30YyjVSaJbg0NRiFayuqIHQwwtIhY6+pzj9o3A25m9uwc+ajzShHhTONcTpWdu7enLilLxNeXkdrOOW210OkENkYbxuI2v2tPgVhSq8DyQ9Nv5WdTK8L3RAsAxerwl7oaimkdE517C+zrbujdyIO21wpFSEaizksF5b22oxVSnNKXz/Zkkkz4+b6uiopnyEbF4sxpPa4i/Ly961Kit2zkx0mMMuvUikvJ82dfKeXnU+ued3SVMxvK/sA7GN8BstdSfFyWxFvr1VsQprEI7L7nAzvjNVNHLRw0FRYu0mURvLXNBBOizd78lupQinls6Gl2tvCca06sVjplZIplmKso6ltQKCoeA1zXN6KUEtdzsdPPYLfVcJrHEjtajO1u6Lp97Ffmi3sEr3VEIldDJCSSNEoLXixtcg96gTXC8IpVxRjSnwxkpY6op/NeCVT62oc2lnc0zOIc2KQgjvBAsVPpyhwpNlz028t42kYSqRT+bRYuVcwTzFsE9DPE4R7yOY5sZLbDm4CxPOyiVYR3TK1f2dKm3OnVjLL2T5nL4r0E0zKfoYZJLPffo2OfbYWvpBss7VqL5sm9n7ilSnN1JJbbvHmcbJeJVdC18T8OqXsc7UC2KQFptY827hbKyhLnkmatRtrqSnGtFNfNHW4hYHNWVVNHEx1jG8OfpcWM3B67gLDkfesKFRU4sh6Pe07WlUlN+WF1Yw/G63DgIK2mkljbs2aIF3VHIO/3sfevHCM+aZjWtba7/q0ZpSe6fI1x3N0lXG6moKWdzpGlrnlpaGtcLGx7DbtNrXXsKUYvLZ7Z6dTozVSvUjiPPGdzt5Fyz9CiJksZZLF5HIAey0Httf1K11qvG8ETVdQ9rqcvCtiUBaTlGUAQBAEAQBAEAQBAEAQBAEAQBAEAQBAEAQBAEAQBAEAQBAEAQAoD5Oha7m0H3gFe5aMlOS5I2awDkLLzJ423ubFDEqXNedKxlZJHDL0bI3aQ3Sw6rcy4uF/S2ynUqMXDLLjp+kW07dSqLLfPqTeozDowsVkgAe6nDg3vkc3YDwv8FGjDM8dDgQsuO8dCOyf0Plw7www0YfIPrJnGV9+fW9kHysfNe12nLC6Ger11UuHGO0eS/IlK0nLCAwQgNdK9yG/M2C8AKBmule5GfI2C8BkoDRzQeYXuRnHUw1gHIAJk9cpM3Xh4ZQBAEAQBAEAQBAYIQGule5DedzYLwGUAQBAEAQBAEAQBAEAQBAEAQBAEAQBAEAQBAEAQBAEAQBAEAQBAEAQCyAwUBBc15GdNP9KpXMDyQXMlF43EW35HsHcfJSKdbCwzu2Gr91S7mpnh+W5vDlerqZWPxKeN0cZBbBCCIyRy1EgenxTvIxzwmE9RoUYONtFpvdvcmzWgclHOI3zybIehAEAQBAEAQBAEAQBAEAQBAEAQBAEAQBAEAQBAEAQBAEAQBAEAQBAEAQBAEAQBAEAQBAEAQBAEAQBAEAQBAEAQBAEAQBAEBiyAwg5mUBlAEAQBAEAQBAEAQBAEAQBAEAQBAEAQBAEAQBAEAQBAEAQBAEAQBAEAQBAEAQBAEAQBAEAQBAEAQBAEAQBAEAQBAEAQBAEAQBAEAQBAEAQBAEAQBAEAQBAEAQBAEAQBAEAQBAEAQBAEAQBAEAQBAEAQBAEAQBAEAQBAEAQBAEAQBAEAQBAEAQBAEAQBAEAQBAEAQBAEAQBAEAQBAEAQBAEAQBAEAQBAEAQBAEAQBAEAQBAEAQBAEAQ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14" name="TextBox 13"/>
          <p:cNvSpPr txBox="1"/>
          <p:nvPr/>
        </p:nvSpPr>
        <p:spPr>
          <a:xfrm>
            <a:off x="612774" y="1600861"/>
            <a:ext cx="4275551" cy="4681850"/>
          </a:xfrm>
          <a:prstGeom prst="rect">
            <a:avLst/>
          </a:prstGeom>
          <a:noFill/>
          <a:ln w="9525">
            <a:noFill/>
            <a:miter lim="800000"/>
            <a:headEnd/>
            <a:tailEnd/>
          </a:ln>
        </p:spPr>
        <p:txBody>
          <a:bodyPr vert="horz" wrap="square" lIns="72000" tIns="36000" rIns="72000" bIns="36000" numCol="1" rtlCol="0" anchor="t" anchorCtr="0" compatLnSpc="1">
            <a:prstTxWarp prst="textNoShape">
              <a:avLst/>
            </a:prstTxWarp>
            <a:spAutoFit/>
          </a:bodyPr>
          <a:lstStyle/>
          <a:p>
            <a:pPr marL="285750" indent="-285750" defTabSz="457322" fontAlgn="base">
              <a:lnSpc>
                <a:spcPct val="104000"/>
              </a:lnSpc>
              <a:spcBef>
                <a:spcPts val="300"/>
              </a:spcBef>
              <a:spcAft>
                <a:spcPct val="0"/>
              </a:spcAft>
              <a:buClr>
                <a:schemeClr val="tx1"/>
              </a:buClr>
              <a:buSzPct val="70000"/>
              <a:buFont typeface="Arial" panose="020B0604020202020204" pitchFamily="34" charset="0"/>
              <a:buChar char="•"/>
            </a:pPr>
            <a:r>
              <a:rPr lang="hu-HU" sz="3200" dirty="0" smtClean="0"/>
              <a:t>ITIL </a:t>
            </a:r>
            <a:r>
              <a:rPr lang="en-US" sz="3200" dirty="0" smtClean="0"/>
              <a:t>is </a:t>
            </a:r>
            <a:r>
              <a:rPr lang="en-US" sz="3200" dirty="0"/>
              <a:t>a library of volumes describing a framework of best practices for delivering IT services. </a:t>
            </a:r>
            <a:r>
              <a:rPr lang="hu-HU" sz="3200" dirty="0" smtClean="0"/>
              <a:t>C</a:t>
            </a:r>
            <a:r>
              <a:rPr lang="en-US" sz="3200" dirty="0" err="1" smtClean="0"/>
              <a:t>urrently</a:t>
            </a:r>
            <a:r>
              <a:rPr lang="en-US" sz="3200" dirty="0" smtClean="0"/>
              <a:t> </a:t>
            </a:r>
            <a:r>
              <a:rPr lang="en-US" sz="3200" dirty="0"/>
              <a:t>comprises five books, each covering various processes and stages of the IT service lifecycle.</a:t>
            </a:r>
            <a:endParaRPr lang="hu-HU" sz="3200" dirty="0" smtClean="0">
              <a:ea typeface="Swagger" pitchFamily="2" charset="0"/>
            </a:endParaRPr>
          </a:p>
        </p:txBody>
      </p:sp>
      <p:pic>
        <p:nvPicPr>
          <p:cNvPr id="65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130" y="1600861"/>
            <a:ext cx="4468497" cy="4950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8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ok.JfWbgkqBZAtIq43uE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7qWvEB4Tka0J13yOaczV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MXMxcyk3UC597fJ_rjk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_MASTER_4-3_EN_20150916">
  <a:themeElements>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Vorschlag April 2015_Typo">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19050" algn="ctr">
          <a:solidFill>
            <a:schemeClr val="tx2"/>
          </a:solidFill>
          <a:miter lim="800000"/>
          <a:headEnd/>
          <a:tailEnd/>
        </a:ln>
        <a:effectLst/>
      </a:spPr>
      <a:bodyPr wrap="square" lIns="108000" tIns="108000" rIns="108000" bIns="108000" rtlCol="0" anchor="ctr" anchorCtr="0">
        <a:spAutoFit/>
      </a:bodyPr>
      <a:lstStyle>
        <a:defPPr algn="ctr" defTabSz="457293" fontAlgn="base">
          <a:lnSpc>
            <a:spcPct val="90000"/>
          </a:lnSpc>
          <a:buClr>
            <a:srgbClr val="E20074"/>
          </a:buClr>
          <a:buSzPct val="75000"/>
          <a:defRPr sz="1800" dirty="0" smtClean="0">
            <a:latin typeface="Tele-GroteskNor" pitchFamily="2" charset="0"/>
            <a:cs typeface="Arial Unicode MS" panose="020B0604020202020204" pitchFamily="34" charset="-128"/>
          </a:defRPr>
        </a:defPPr>
      </a:lstStyle>
    </a:spDef>
    <a:lnDef>
      <a:spPr>
        <a:ln w="19050">
          <a:solidFill>
            <a:schemeClr val="tx2"/>
          </a:solidFill>
          <a:miter lim="800000"/>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ln w="9525">
          <a:noFill/>
          <a:miter lim="800000"/>
          <a:headEnd/>
          <a:tailEnd/>
        </a:ln>
      </a:spPr>
      <a:bodyPr vert="horz" wrap="square" lIns="72000" tIns="36000" rIns="72000" bIns="36000" numCol="1" rtlCol="0" anchor="t" anchorCtr="0" compatLnSpc="1">
        <a:prstTxWarp prst="textNoShape">
          <a:avLst/>
        </a:prstTxWarp>
        <a:spAutoFit/>
      </a:bodyPr>
      <a:lstStyle>
        <a:defPPr defTabSz="457322" fontAlgn="base">
          <a:lnSpc>
            <a:spcPct val="104000"/>
          </a:lnSpc>
          <a:spcBef>
            <a:spcPts val="300"/>
          </a:spcBef>
          <a:spcAft>
            <a:spcPct val="0"/>
          </a:spcAft>
          <a:buClr>
            <a:schemeClr val="tx1"/>
          </a:buClr>
          <a:buSzPct val="70000"/>
          <a:defRPr sz="1800" dirty="0" smtClean="0">
            <a:ea typeface="Swagger" pitchFamily="2" charset="0"/>
          </a:defRPr>
        </a:defPPr>
      </a:lstStyle>
    </a:txDef>
  </a:objectDefaults>
  <a:extraClrSchemeLst>
    <a:extraClrScheme>
      <a:clrScheme name="Telekom screen colors">
        <a:dk1>
          <a:srgbClr val="4B4B4B"/>
        </a:dk1>
        <a:lt1>
          <a:srgbClr val="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_MASTER_4-3_EN_20150916" id="{A7A1B6D4-EF23-47E1-8DBF-D4889BDF75F5}" vid="{BD11E8BC-A3CB-4BDE-9CB7-9DAEC89B3BFF}"/>
    </a:ext>
  </a:extLst>
</a:theme>
</file>

<file path=ppt/theme/theme2.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992C99"/>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ECBDF25A07374AAA08F73D3C96845A" ma:contentTypeVersion="0" ma:contentTypeDescription="Create a new document." ma:contentTypeScope="" ma:versionID="bfddc12633ad9e9f7e2ee14adde0424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FCB7E5F-2F4D-43BA-BFDD-9907C7690AE8}">
  <ds:schemaRefs>
    <ds:schemaRef ds:uri="http://schemas.microsoft.com/sharepoint/v3/contenttype/forms"/>
  </ds:schemaRefs>
</ds:datastoreItem>
</file>

<file path=customXml/itemProps2.xml><?xml version="1.0" encoding="utf-8"?>
<ds:datastoreItem xmlns:ds="http://schemas.openxmlformats.org/officeDocument/2006/customXml" ds:itemID="{E73D0CEE-C86C-43EA-A249-1D70AE74B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F3FBA48-E1E8-4FC9-BA30-8BA88F963C05}">
  <ds:schemaRefs>
    <ds:schemaRef ds:uri="http://schemas.microsoft.com/office/2006/metadata/properties"/>
    <ds:schemaRef ds:uri="http://schemas.microsoft.com/office/2006/documentManagement/types"/>
    <ds:schemaRef ds:uri="http://www.w3.org/XML/1998/namespace"/>
    <ds:schemaRef ds:uri="http://purl.org/dc/term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T_MASTER_4-3_EN_20150916</Template>
  <TotalTime>0</TotalTime>
  <Words>2033</Words>
  <Application>Microsoft Office PowerPoint</Application>
  <PresentationFormat>Egyéni</PresentationFormat>
  <Paragraphs>418</Paragraphs>
  <Slides>29</Slides>
  <Notes>29</Notes>
  <HiddenSlides>0</HiddenSlides>
  <MMClips>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29</vt:i4>
      </vt:variant>
    </vt:vector>
  </HeadingPairs>
  <TitlesOfParts>
    <vt:vector size="32" baseType="lpstr">
      <vt:lpstr>T_MASTER_4-3_EN_20150916</vt:lpstr>
      <vt:lpstr>think-cell Folie</vt:lpstr>
      <vt:lpstr>think-cell Slide</vt:lpstr>
      <vt:lpstr>Project management  introduction</vt:lpstr>
      <vt:lpstr>Agenda</vt:lpstr>
      <vt:lpstr>Introduction</vt:lpstr>
      <vt:lpstr>Vasa Warship Story– Stockholm - 1628</vt:lpstr>
      <vt:lpstr>Project  - different point of views</vt:lpstr>
      <vt:lpstr>Project management history</vt:lpstr>
      <vt:lpstr>Project management history</vt:lpstr>
      <vt:lpstr>Project management history</vt:lpstr>
      <vt:lpstr>ITIL - Information Technology Infrastructure Library</vt:lpstr>
      <vt:lpstr>project</vt:lpstr>
      <vt:lpstr>management</vt:lpstr>
      <vt:lpstr>project management</vt:lpstr>
      <vt:lpstr>project vs operation</vt:lpstr>
      <vt:lpstr>project vs operation</vt:lpstr>
      <vt:lpstr>Project – Program- Portfolio</vt:lpstr>
      <vt:lpstr>Project – Program- Portfolio</vt:lpstr>
      <vt:lpstr>project life cycle / product life cycle</vt:lpstr>
      <vt:lpstr>PROJECT MANAGEMENT methods</vt:lpstr>
      <vt:lpstr>PM methods – Waterfall model</vt:lpstr>
      <vt:lpstr>PM methods – Agile model</vt:lpstr>
      <vt:lpstr>project management roles – Project manager</vt:lpstr>
      <vt:lpstr>project management roles – PMO</vt:lpstr>
      <vt:lpstr>Organization structures</vt:lpstr>
      <vt:lpstr>Organization structures - Functional</vt:lpstr>
      <vt:lpstr>Organization structures - Hybrid</vt:lpstr>
      <vt:lpstr>Organization structures – weak matrix</vt:lpstr>
      <vt:lpstr>Organization structures – strong matrix</vt:lpstr>
      <vt:lpstr>Organization structures – Balanced matrix</vt:lpstr>
      <vt:lpstr>QUESTIONS?</vt:lpstr>
    </vt:vector>
  </TitlesOfParts>
  <Company>IT Services Hungary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Telekom PowerPoint Master Format 4:3</dc:title>
  <dc:creator>Ronay, Alexandra</dc:creator>
  <cp:lastModifiedBy>Solymár Klára</cp:lastModifiedBy>
  <cp:revision>194</cp:revision>
  <cp:lastPrinted>2018-09-11T15:18:48Z</cp:lastPrinted>
  <dcterms:created xsi:type="dcterms:W3CDTF">2015-10-15T13:17:13Z</dcterms:created>
  <dcterms:modified xsi:type="dcterms:W3CDTF">2018-09-12T09:29:07Z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0x010100B0ECBDF25A07374AAA08F73D3C96845A</vt:lpwstr>
  </property>
</Properties>
</file>