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xlsm" ContentType="application/vnd.ms-excel.sheet.macroEnabled.12"/>
  <Default Extension="emf" ContentType="image/x-emf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doc" ContentType="application/msword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4"/>
  </p:sldMasterIdLst>
  <p:notesMasterIdLst>
    <p:notesMasterId r:id="rId32"/>
  </p:notesMasterIdLst>
  <p:handoutMasterIdLst>
    <p:handoutMasterId r:id="rId33"/>
  </p:handoutMasterIdLst>
  <p:sldIdLst>
    <p:sldId id="259" r:id="rId5"/>
    <p:sldId id="268" r:id="rId6"/>
    <p:sldId id="269" r:id="rId7"/>
    <p:sldId id="304" r:id="rId8"/>
    <p:sldId id="307" r:id="rId9"/>
    <p:sldId id="306" r:id="rId10"/>
    <p:sldId id="270" r:id="rId11"/>
    <p:sldId id="271" r:id="rId12"/>
    <p:sldId id="305" r:id="rId13"/>
    <p:sldId id="283" r:id="rId14"/>
    <p:sldId id="298" r:id="rId15"/>
    <p:sldId id="272" r:id="rId16"/>
    <p:sldId id="284" r:id="rId17"/>
    <p:sldId id="296" r:id="rId18"/>
    <p:sldId id="285" r:id="rId19"/>
    <p:sldId id="308" r:id="rId20"/>
    <p:sldId id="309" r:id="rId21"/>
    <p:sldId id="317" r:id="rId22"/>
    <p:sldId id="318" r:id="rId23"/>
    <p:sldId id="319" r:id="rId24"/>
    <p:sldId id="320" r:id="rId25"/>
    <p:sldId id="321" r:id="rId26"/>
    <p:sldId id="322" r:id="rId27"/>
    <p:sldId id="316" r:id="rId28"/>
    <p:sldId id="277" r:id="rId29"/>
    <p:sldId id="299" r:id="rId30"/>
    <p:sldId id="288" r:id="rId31"/>
  </p:sldIdLst>
  <p:sldSz cx="10080625" cy="7561263"/>
  <p:notesSz cx="6858000" cy="9144000"/>
  <p:custDataLst>
    <p:tags r:id="rId34"/>
  </p:custDataLst>
  <p:defaultTextStyle>
    <a:defPPr>
      <a:defRPr lang="de-DE"/>
    </a:defPPr>
    <a:lvl1pPr marL="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14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21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288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8" orient="horz" pos="2382" userDrawn="1">
          <p15:clr>
            <a:srgbClr val="A4A3A4"/>
          </p15:clr>
        </p15:guide>
        <p15:guide id="17" pos="227" userDrawn="1">
          <p15:clr>
            <a:srgbClr val="A4A3A4"/>
          </p15:clr>
        </p15:guide>
        <p15:guide id="23" orient="horz" pos="226">
          <p15:clr>
            <a:srgbClr val="A4A3A4"/>
          </p15:clr>
        </p15:guide>
        <p15:guide id="25" orient="horz" pos="1021">
          <p15:clr>
            <a:srgbClr val="A4A3A4"/>
          </p15:clr>
        </p15:guide>
        <p15:guide id="26" orient="horz" pos="3844">
          <p15:clr>
            <a:srgbClr val="A4A3A4"/>
          </p15:clr>
        </p15:guide>
        <p15:guide id="27" orient="horz" pos="749">
          <p15:clr>
            <a:srgbClr val="A4A3A4"/>
          </p15:clr>
        </p15:guide>
        <p15:guide id="28" orient="horz" pos="4105">
          <p15:clr>
            <a:srgbClr val="A4A3A4"/>
          </p15:clr>
        </p15:guide>
        <p15:guide id="29" orient="horz" pos="4365" userDrawn="1">
          <p15:clr>
            <a:srgbClr val="A4A3A4"/>
          </p15:clr>
        </p15:guide>
        <p15:guide id="30" orient="horz" pos="4536" userDrawn="1">
          <p15:clr>
            <a:srgbClr val="A4A3A4"/>
          </p15:clr>
        </p15:guide>
        <p15:guide id="31" pos="1724" userDrawn="1">
          <p15:clr>
            <a:srgbClr val="A4A3A4"/>
          </p15:clr>
        </p15:guide>
        <p15:guide id="32" pos="1632">
          <p15:clr>
            <a:srgbClr val="A4A3A4"/>
          </p15:clr>
        </p15:guide>
        <p15:guide id="34" pos="6123" userDrawn="1">
          <p15:clr>
            <a:srgbClr val="A4A3A4"/>
          </p15:clr>
        </p15:guide>
        <p15:guide id="35" pos="4717">
          <p15:clr>
            <a:srgbClr val="A4A3A4"/>
          </p15:clr>
        </p15:guide>
        <p15:guide id="36" pos="4627" userDrawn="1">
          <p15:clr>
            <a:srgbClr val="A4A3A4"/>
          </p15:clr>
        </p15:guide>
        <p15:guide id="37" pos="3220" userDrawn="1">
          <p15:clr>
            <a:srgbClr val="A4A3A4"/>
          </p15:clr>
        </p15:guide>
        <p15:guide id="38" pos="31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pos="302">
          <p15:clr>
            <a:srgbClr val="A4A3A4"/>
          </p15:clr>
        </p15:guide>
        <p15:guide id="4" pos="401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da2" initials="d" lastIdx="6" clrIdx="0"/>
  <p:cmAuthor id="1" name="Dada" initials="DT" lastIdx="20" clrIdx="1"/>
  <p:cmAuthor id="2" name="Dada-Design" initials="D" lastIdx="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B1D"/>
    <a:srgbClr val="E20074"/>
    <a:srgbClr val="E20000"/>
    <a:srgbClr val="992C99"/>
    <a:srgbClr val="4B4B4B"/>
    <a:srgbClr val="C4C4C4"/>
    <a:srgbClr val="00FFFF"/>
    <a:srgbClr val="66FF66"/>
    <a:srgbClr val="E1E1E1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81118" autoAdjust="0"/>
  </p:normalViewPr>
  <p:slideViewPr>
    <p:cSldViewPr snapToGrid="0" snapToObjects="1">
      <p:cViewPr>
        <p:scale>
          <a:sx n="70" d="100"/>
          <a:sy n="70" d="100"/>
        </p:scale>
        <p:origin x="-1430" y="158"/>
      </p:cViewPr>
      <p:guideLst>
        <p:guide orient="horz" pos="2382"/>
        <p:guide orient="horz" pos="226"/>
        <p:guide orient="horz" pos="1021"/>
        <p:guide orient="horz" pos="3844"/>
        <p:guide orient="horz" pos="749"/>
        <p:guide orient="horz" pos="4105"/>
        <p:guide orient="horz" pos="4365"/>
        <p:guide orient="horz" pos="4536"/>
        <p:guide pos="246"/>
        <p:guide pos="1724"/>
        <p:guide pos="1632"/>
        <p:guide pos="6123"/>
        <p:guide pos="4717"/>
        <p:guide pos="4627"/>
        <p:guide pos="3220"/>
        <p:guide pos="3130"/>
      </p:guideLst>
    </p:cSldViewPr>
  </p:slideViewPr>
  <p:outlineViewPr>
    <p:cViewPr>
      <p:scale>
        <a:sx n="33" d="100"/>
        <a:sy n="33" d="100"/>
      </p:scale>
      <p:origin x="0" y="-44973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3086"/>
    </p:cViewPr>
  </p:sorterViewPr>
  <p:notesViewPr>
    <p:cSldViewPr snapToGrid="0" snapToObjects="1" showGuides="1">
      <p:cViewPr>
        <p:scale>
          <a:sx n="50" d="100"/>
          <a:sy n="50" d="100"/>
        </p:scale>
        <p:origin x="-3466" y="-566"/>
      </p:cViewPr>
      <p:guideLst>
        <p:guide orient="horz" pos="2880"/>
        <p:guide pos="2160"/>
        <p:guide pos="302"/>
        <p:guide pos="40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906975" y="8640000"/>
            <a:ext cx="471600" cy="2808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/>
            </a:lvl1pPr>
          </a:lstStyle>
          <a:p>
            <a:fld id="{A7E515CE-432D-4663-9EC7-909C3633A725}" type="slidenum">
              <a:rPr lang="de-DE" smtClean="0">
                <a:latin typeface="Tele-GroteskNor" pitchFamily="2" charset="0"/>
              </a:rPr>
              <a:pPr/>
              <a:t>‹#›</a:t>
            </a:fld>
            <a:endParaRPr lang="de-DE" dirty="0">
              <a:latin typeface="Tele-GroteskNor" pitchFamily="2" charset="0"/>
            </a:endParaRPr>
          </a:p>
        </p:txBody>
      </p:sp>
      <p:grpSp>
        <p:nvGrpSpPr>
          <p:cNvPr id="6" name="Gruppieren 31"/>
          <p:cNvGrpSpPr>
            <a:grpSpLocks noChangeAspect="1"/>
          </p:cNvGrpSpPr>
          <p:nvPr/>
        </p:nvGrpSpPr>
        <p:grpSpPr bwMode="auto">
          <a:xfrm>
            <a:off x="482600" y="241300"/>
            <a:ext cx="5857875" cy="258763"/>
            <a:chOff x="321317" y="6153149"/>
            <a:chExt cx="8498833" cy="371475"/>
          </a:xfrm>
        </p:grpSpPr>
        <p:sp>
          <p:nvSpPr>
            <p:cNvPr id="7" name="Freeform 9"/>
            <p:cNvSpPr>
              <a:spLocks noChangeAspect="1" noEditPoints="1"/>
            </p:cNvSpPr>
            <p:nvPr userDrawn="1"/>
          </p:nvSpPr>
          <p:spPr bwMode="auto">
            <a:xfrm>
              <a:off x="7309246" y="6310400"/>
              <a:ext cx="1510904" cy="120785"/>
            </a:xfrm>
            <a:custGeom>
              <a:avLst/>
              <a:gdLst/>
              <a:ahLst/>
              <a:cxnLst>
                <a:cxn ang="0">
                  <a:pos x="72" y="69"/>
                </a:cxn>
                <a:cxn ang="0">
                  <a:pos x="72" y="280"/>
                </a:cxn>
                <a:cxn ang="0">
                  <a:pos x="383" y="156"/>
                </a:cxn>
                <a:cxn ang="0">
                  <a:pos x="344" y="64"/>
                </a:cxn>
                <a:cxn ang="0">
                  <a:pos x="478" y="30"/>
                </a:cxn>
                <a:cxn ang="0">
                  <a:pos x="504" y="243"/>
                </a:cxn>
                <a:cxn ang="0">
                  <a:pos x="441" y="322"/>
                </a:cxn>
                <a:cxn ang="0">
                  <a:pos x="344" y="210"/>
                </a:cxn>
                <a:cxn ang="0">
                  <a:pos x="645" y="8"/>
                </a:cxn>
                <a:cxn ang="0">
                  <a:pos x="818" y="341"/>
                </a:cxn>
                <a:cxn ang="0">
                  <a:pos x="890" y="140"/>
                </a:cxn>
                <a:cxn ang="0">
                  <a:pos x="1034" y="280"/>
                </a:cxn>
                <a:cxn ang="0">
                  <a:pos x="1243" y="274"/>
                </a:cxn>
                <a:cxn ang="0">
                  <a:pos x="1162" y="284"/>
                </a:cxn>
                <a:cxn ang="0">
                  <a:pos x="1228" y="70"/>
                </a:cxn>
                <a:cxn ang="0">
                  <a:pos x="1091" y="8"/>
                </a:cxn>
                <a:cxn ang="0">
                  <a:pos x="1269" y="160"/>
                </a:cxn>
                <a:cxn ang="0">
                  <a:pos x="1382" y="341"/>
                </a:cxn>
                <a:cxn ang="0">
                  <a:pos x="1454" y="140"/>
                </a:cxn>
                <a:cxn ang="0">
                  <a:pos x="1598" y="280"/>
                </a:cxn>
                <a:cxn ang="0">
                  <a:pos x="1727" y="8"/>
                </a:cxn>
                <a:cxn ang="0">
                  <a:pos x="1828" y="341"/>
                </a:cxn>
                <a:cxn ang="0">
                  <a:pos x="2030" y="325"/>
                </a:cxn>
                <a:cxn ang="0">
                  <a:pos x="1980" y="367"/>
                </a:cxn>
                <a:cxn ang="0">
                  <a:pos x="2153" y="8"/>
                </a:cxn>
                <a:cxn ang="0">
                  <a:pos x="2418" y="236"/>
                </a:cxn>
                <a:cxn ang="0">
                  <a:pos x="2341" y="114"/>
                </a:cxn>
                <a:cxn ang="0">
                  <a:pos x="2698" y="212"/>
                </a:cxn>
                <a:cxn ang="0">
                  <a:pos x="2808" y="341"/>
                </a:cxn>
                <a:cxn ang="0">
                  <a:pos x="2524" y="341"/>
                </a:cxn>
                <a:cxn ang="0">
                  <a:pos x="2941" y="292"/>
                </a:cxn>
                <a:cxn ang="0">
                  <a:pos x="2924" y="197"/>
                </a:cxn>
                <a:cxn ang="0">
                  <a:pos x="3026" y="43"/>
                </a:cxn>
                <a:cxn ang="0">
                  <a:pos x="2905" y="65"/>
                </a:cxn>
                <a:cxn ang="0">
                  <a:pos x="3058" y="246"/>
                </a:cxn>
                <a:cxn ang="0">
                  <a:pos x="3331" y="341"/>
                </a:cxn>
                <a:cxn ang="0">
                  <a:pos x="3350" y="8"/>
                </a:cxn>
                <a:cxn ang="0">
                  <a:pos x="3672" y="8"/>
                </a:cxn>
                <a:cxn ang="0">
                  <a:pos x="3659" y="198"/>
                </a:cxn>
                <a:cxn ang="0">
                  <a:pos x="3459" y="341"/>
                </a:cxn>
                <a:cxn ang="0">
                  <a:pos x="3880" y="71"/>
                </a:cxn>
                <a:cxn ang="0">
                  <a:pos x="3732" y="8"/>
                </a:cxn>
                <a:cxn ang="0">
                  <a:pos x="3921" y="183"/>
                </a:cxn>
                <a:cxn ang="0">
                  <a:pos x="3979" y="341"/>
                </a:cxn>
                <a:cxn ang="0">
                  <a:pos x="3866" y="212"/>
                </a:cxn>
                <a:cxn ang="0">
                  <a:pos x="4103" y="284"/>
                </a:cxn>
                <a:cxn ang="0">
                  <a:pos x="4139" y="192"/>
                </a:cxn>
                <a:cxn ang="0">
                  <a:pos x="4173" y="134"/>
                </a:cxn>
                <a:cxn ang="0">
                  <a:pos x="4103" y="142"/>
                </a:cxn>
                <a:cxn ang="0">
                  <a:pos x="4247" y="46"/>
                </a:cxn>
                <a:cxn ang="0">
                  <a:pos x="4162" y="341"/>
                </a:cxn>
                <a:cxn ang="0">
                  <a:pos x="4395" y="341"/>
                </a:cxn>
                <a:cxn ang="0">
                  <a:pos x="4637" y="222"/>
                </a:cxn>
                <a:cxn ang="0">
                  <a:pos x="4528" y="127"/>
                </a:cxn>
                <a:cxn ang="0">
                  <a:pos x="4929" y="262"/>
                </a:cxn>
                <a:cxn ang="0">
                  <a:pos x="4842" y="280"/>
                </a:cxn>
                <a:cxn ang="0">
                  <a:pos x="5027" y="174"/>
                </a:cxn>
                <a:cxn ang="0">
                  <a:pos x="5078" y="341"/>
                </a:cxn>
                <a:cxn ang="0">
                  <a:pos x="5150" y="140"/>
                </a:cxn>
                <a:cxn ang="0">
                  <a:pos x="5294" y="280"/>
                </a:cxn>
                <a:cxn ang="0">
                  <a:pos x="5329" y="69"/>
                </a:cxn>
                <a:cxn ang="0">
                  <a:pos x="5481" y="341"/>
                </a:cxn>
                <a:cxn ang="0">
                  <a:pos x="5571" y="269"/>
                </a:cxn>
              </a:cxnLst>
              <a:rect l="0" t="0" r="r" b="b"/>
              <a:pathLst>
                <a:path w="5644" h="419">
                  <a:moveTo>
                    <a:pt x="0" y="341"/>
                  </a:moveTo>
                  <a:lnTo>
                    <a:pt x="0" y="8"/>
                  </a:lnTo>
                  <a:lnTo>
                    <a:pt x="213" y="8"/>
                  </a:lnTo>
                  <a:lnTo>
                    <a:pt x="213" y="69"/>
                  </a:lnTo>
                  <a:lnTo>
                    <a:pt x="72" y="69"/>
                  </a:lnTo>
                  <a:lnTo>
                    <a:pt x="72" y="140"/>
                  </a:lnTo>
                  <a:lnTo>
                    <a:pt x="200" y="140"/>
                  </a:lnTo>
                  <a:lnTo>
                    <a:pt x="200" y="198"/>
                  </a:lnTo>
                  <a:lnTo>
                    <a:pt x="72" y="198"/>
                  </a:lnTo>
                  <a:lnTo>
                    <a:pt x="72" y="280"/>
                  </a:lnTo>
                  <a:lnTo>
                    <a:pt x="216" y="280"/>
                  </a:lnTo>
                  <a:lnTo>
                    <a:pt x="216" y="341"/>
                  </a:lnTo>
                  <a:lnTo>
                    <a:pt x="0" y="341"/>
                  </a:lnTo>
                  <a:close/>
                  <a:moveTo>
                    <a:pt x="344" y="156"/>
                  </a:moveTo>
                  <a:lnTo>
                    <a:pt x="383" y="156"/>
                  </a:lnTo>
                  <a:cubicBezTo>
                    <a:pt x="405" y="156"/>
                    <a:pt x="420" y="151"/>
                    <a:pt x="428" y="142"/>
                  </a:cubicBezTo>
                  <a:cubicBezTo>
                    <a:pt x="435" y="134"/>
                    <a:pt x="438" y="123"/>
                    <a:pt x="438" y="109"/>
                  </a:cubicBezTo>
                  <a:cubicBezTo>
                    <a:pt x="438" y="92"/>
                    <a:pt x="433" y="79"/>
                    <a:pt x="421" y="71"/>
                  </a:cubicBezTo>
                  <a:cubicBezTo>
                    <a:pt x="414" y="67"/>
                    <a:pt x="402" y="64"/>
                    <a:pt x="385" y="64"/>
                  </a:cubicBezTo>
                  <a:lnTo>
                    <a:pt x="344" y="64"/>
                  </a:lnTo>
                  <a:lnTo>
                    <a:pt x="344" y="156"/>
                  </a:lnTo>
                  <a:close/>
                  <a:moveTo>
                    <a:pt x="273" y="341"/>
                  </a:moveTo>
                  <a:lnTo>
                    <a:pt x="273" y="8"/>
                  </a:lnTo>
                  <a:lnTo>
                    <a:pt x="401" y="8"/>
                  </a:lnTo>
                  <a:cubicBezTo>
                    <a:pt x="434" y="8"/>
                    <a:pt x="460" y="15"/>
                    <a:pt x="478" y="30"/>
                  </a:cubicBezTo>
                  <a:cubicBezTo>
                    <a:pt x="500" y="46"/>
                    <a:pt x="510" y="70"/>
                    <a:pt x="510" y="101"/>
                  </a:cubicBezTo>
                  <a:cubicBezTo>
                    <a:pt x="510" y="126"/>
                    <a:pt x="503" y="147"/>
                    <a:pt x="488" y="164"/>
                  </a:cubicBezTo>
                  <a:cubicBezTo>
                    <a:pt x="481" y="172"/>
                    <a:pt x="473" y="178"/>
                    <a:pt x="462" y="183"/>
                  </a:cubicBezTo>
                  <a:cubicBezTo>
                    <a:pt x="476" y="187"/>
                    <a:pt x="486" y="196"/>
                    <a:pt x="494" y="209"/>
                  </a:cubicBezTo>
                  <a:cubicBezTo>
                    <a:pt x="498" y="216"/>
                    <a:pt x="502" y="228"/>
                    <a:pt x="504" y="243"/>
                  </a:cubicBezTo>
                  <a:cubicBezTo>
                    <a:pt x="505" y="249"/>
                    <a:pt x="507" y="265"/>
                    <a:pt x="508" y="293"/>
                  </a:cubicBezTo>
                  <a:cubicBezTo>
                    <a:pt x="510" y="311"/>
                    <a:pt x="512" y="322"/>
                    <a:pt x="514" y="328"/>
                  </a:cubicBezTo>
                  <a:cubicBezTo>
                    <a:pt x="515" y="332"/>
                    <a:pt x="517" y="336"/>
                    <a:pt x="520" y="341"/>
                  </a:cubicBezTo>
                  <a:lnTo>
                    <a:pt x="446" y="341"/>
                  </a:lnTo>
                  <a:cubicBezTo>
                    <a:pt x="444" y="335"/>
                    <a:pt x="442" y="329"/>
                    <a:pt x="441" y="322"/>
                  </a:cubicBezTo>
                  <a:cubicBezTo>
                    <a:pt x="441" y="318"/>
                    <a:pt x="440" y="303"/>
                    <a:pt x="438" y="279"/>
                  </a:cubicBezTo>
                  <a:cubicBezTo>
                    <a:pt x="436" y="256"/>
                    <a:pt x="433" y="240"/>
                    <a:pt x="429" y="233"/>
                  </a:cubicBezTo>
                  <a:cubicBezTo>
                    <a:pt x="424" y="222"/>
                    <a:pt x="417" y="215"/>
                    <a:pt x="407" y="212"/>
                  </a:cubicBezTo>
                  <a:cubicBezTo>
                    <a:pt x="402" y="211"/>
                    <a:pt x="394" y="210"/>
                    <a:pt x="385" y="210"/>
                  </a:cubicBezTo>
                  <a:lnTo>
                    <a:pt x="344" y="210"/>
                  </a:lnTo>
                  <a:lnTo>
                    <a:pt x="344" y="341"/>
                  </a:lnTo>
                  <a:lnTo>
                    <a:pt x="273" y="341"/>
                  </a:lnTo>
                  <a:close/>
                  <a:moveTo>
                    <a:pt x="573" y="341"/>
                  </a:moveTo>
                  <a:lnTo>
                    <a:pt x="573" y="8"/>
                  </a:lnTo>
                  <a:lnTo>
                    <a:pt x="645" y="8"/>
                  </a:lnTo>
                  <a:lnTo>
                    <a:pt x="645" y="279"/>
                  </a:lnTo>
                  <a:lnTo>
                    <a:pt x="775" y="279"/>
                  </a:lnTo>
                  <a:lnTo>
                    <a:pt x="775" y="341"/>
                  </a:lnTo>
                  <a:lnTo>
                    <a:pt x="573" y="341"/>
                  </a:lnTo>
                  <a:close/>
                  <a:moveTo>
                    <a:pt x="818" y="341"/>
                  </a:moveTo>
                  <a:lnTo>
                    <a:pt x="818" y="8"/>
                  </a:lnTo>
                  <a:lnTo>
                    <a:pt x="1031" y="8"/>
                  </a:lnTo>
                  <a:lnTo>
                    <a:pt x="1031" y="69"/>
                  </a:lnTo>
                  <a:lnTo>
                    <a:pt x="890" y="69"/>
                  </a:lnTo>
                  <a:lnTo>
                    <a:pt x="890" y="140"/>
                  </a:lnTo>
                  <a:lnTo>
                    <a:pt x="1018" y="140"/>
                  </a:lnTo>
                  <a:lnTo>
                    <a:pt x="1018" y="198"/>
                  </a:lnTo>
                  <a:lnTo>
                    <a:pt x="890" y="198"/>
                  </a:lnTo>
                  <a:lnTo>
                    <a:pt x="890" y="280"/>
                  </a:lnTo>
                  <a:lnTo>
                    <a:pt x="1034" y="280"/>
                  </a:lnTo>
                  <a:lnTo>
                    <a:pt x="1034" y="341"/>
                  </a:lnTo>
                  <a:lnTo>
                    <a:pt x="818" y="341"/>
                  </a:lnTo>
                  <a:close/>
                  <a:moveTo>
                    <a:pt x="1162" y="284"/>
                  </a:moveTo>
                  <a:lnTo>
                    <a:pt x="1201" y="284"/>
                  </a:lnTo>
                  <a:cubicBezTo>
                    <a:pt x="1221" y="284"/>
                    <a:pt x="1235" y="280"/>
                    <a:pt x="1243" y="274"/>
                  </a:cubicBezTo>
                  <a:cubicBezTo>
                    <a:pt x="1253" y="265"/>
                    <a:pt x="1259" y="253"/>
                    <a:pt x="1259" y="238"/>
                  </a:cubicBezTo>
                  <a:cubicBezTo>
                    <a:pt x="1259" y="219"/>
                    <a:pt x="1252" y="206"/>
                    <a:pt x="1238" y="199"/>
                  </a:cubicBezTo>
                  <a:cubicBezTo>
                    <a:pt x="1230" y="194"/>
                    <a:pt x="1216" y="192"/>
                    <a:pt x="1198" y="192"/>
                  </a:cubicBezTo>
                  <a:lnTo>
                    <a:pt x="1162" y="192"/>
                  </a:lnTo>
                  <a:lnTo>
                    <a:pt x="1162" y="284"/>
                  </a:lnTo>
                  <a:close/>
                  <a:moveTo>
                    <a:pt x="1162" y="142"/>
                  </a:moveTo>
                  <a:lnTo>
                    <a:pt x="1194" y="142"/>
                  </a:lnTo>
                  <a:cubicBezTo>
                    <a:pt x="1212" y="142"/>
                    <a:pt x="1224" y="140"/>
                    <a:pt x="1232" y="134"/>
                  </a:cubicBezTo>
                  <a:cubicBezTo>
                    <a:pt x="1242" y="127"/>
                    <a:pt x="1247" y="116"/>
                    <a:pt x="1247" y="102"/>
                  </a:cubicBezTo>
                  <a:cubicBezTo>
                    <a:pt x="1247" y="87"/>
                    <a:pt x="1241" y="76"/>
                    <a:pt x="1228" y="70"/>
                  </a:cubicBezTo>
                  <a:cubicBezTo>
                    <a:pt x="1222" y="66"/>
                    <a:pt x="1210" y="64"/>
                    <a:pt x="1194" y="64"/>
                  </a:cubicBezTo>
                  <a:lnTo>
                    <a:pt x="1162" y="64"/>
                  </a:lnTo>
                  <a:lnTo>
                    <a:pt x="1162" y="142"/>
                  </a:lnTo>
                  <a:close/>
                  <a:moveTo>
                    <a:pt x="1091" y="341"/>
                  </a:moveTo>
                  <a:lnTo>
                    <a:pt x="1091" y="8"/>
                  </a:lnTo>
                  <a:lnTo>
                    <a:pt x="1209" y="8"/>
                  </a:lnTo>
                  <a:cubicBezTo>
                    <a:pt x="1233" y="8"/>
                    <a:pt x="1251" y="10"/>
                    <a:pt x="1264" y="14"/>
                  </a:cubicBezTo>
                  <a:cubicBezTo>
                    <a:pt x="1283" y="21"/>
                    <a:pt x="1296" y="31"/>
                    <a:pt x="1305" y="46"/>
                  </a:cubicBezTo>
                  <a:cubicBezTo>
                    <a:pt x="1313" y="59"/>
                    <a:pt x="1317" y="73"/>
                    <a:pt x="1317" y="89"/>
                  </a:cubicBezTo>
                  <a:cubicBezTo>
                    <a:pt x="1317" y="122"/>
                    <a:pt x="1301" y="145"/>
                    <a:pt x="1269" y="160"/>
                  </a:cubicBezTo>
                  <a:cubicBezTo>
                    <a:pt x="1310" y="174"/>
                    <a:pt x="1330" y="201"/>
                    <a:pt x="1330" y="243"/>
                  </a:cubicBezTo>
                  <a:cubicBezTo>
                    <a:pt x="1330" y="279"/>
                    <a:pt x="1317" y="306"/>
                    <a:pt x="1289" y="324"/>
                  </a:cubicBezTo>
                  <a:cubicBezTo>
                    <a:pt x="1272" y="335"/>
                    <a:pt x="1249" y="341"/>
                    <a:pt x="1221" y="341"/>
                  </a:cubicBezTo>
                  <a:lnTo>
                    <a:pt x="1091" y="341"/>
                  </a:lnTo>
                  <a:close/>
                  <a:moveTo>
                    <a:pt x="1382" y="341"/>
                  </a:moveTo>
                  <a:lnTo>
                    <a:pt x="1382" y="8"/>
                  </a:lnTo>
                  <a:lnTo>
                    <a:pt x="1595" y="8"/>
                  </a:lnTo>
                  <a:lnTo>
                    <a:pt x="1595" y="69"/>
                  </a:lnTo>
                  <a:lnTo>
                    <a:pt x="1454" y="69"/>
                  </a:lnTo>
                  <a:lnTo>
                    <a:pt x="1454" y="140"/>
                  </a:lnTo>
                  <a:lnTo>
                    <a:pt x="1583" y="140"/>
                  </a:lnTo>
                  <a:lnTo>
                    <a:pt x="1583" y="198"/>
                  </a:lnTo>
                  <a:lnTo>
                    <a:pt x="1454" y="198"/>
                  </a:lnTo>
                  <a:lnTo>
                    <a:pt x="1454" y="280"/>
                  </a:lnTo>
                  <a:lnTo>
                    <a:pt x="1598" y="280"/>
                  </a:lnTo>
                  <a:lnTo>
                    <a:pt x="1598" y="341"/>
                  </a:lnTo>
                  <a:lnTo>
                    <a:pt x="1382" y="341"/>
                  </a:lnTo>
                  <a:close/>
                  <a:moveTo>
                    <a:pt x="1655" y="341"/>
                  </a:moveTo>
                  <a:lnTo>
                    <a:pt x="1655" y="8"/>
                  </a:lnTo>
                  <a:lnTo>
                    <a:pt x="1727" y="8"/>
                  </a:lnTo>
                  <a:lnTo>
                    <a:pt x="1831" y="222"/>
                  </a:lnTo>
                  <a:lnTo>
                    <a:pt x="1831" y="8"/>
                  </a:lnTo>
                  <a:lnTo>
                    <a:pt x="1900" y="8"/>
                  </a:lnTo>
                  <a:lnTo>
                    <a:pt x="1900" y="341"/>
                  </a:lnTo>
                  <a:lnTo>
                    <a:pt x="1828" y="341"/>
                  </a:lnTo>
                  <a:lnTo>
                    <a:pt x="1723" y="127"/>
                  </a:lnTo>
                  <a:lnTo>
                    <a:pt x="1723" y="341"/>
                  </a:lnTo>
                  <a:lnTo>
                    <a:pt x="1655" y="341"/>
                  </a:lnTo>
                  <a:close/>
                  <a:moveTo>
                    <a:pt x="2030" y="269"/>
                  </a:moveTo>
                  <a:lnTo>
                    <a:pt x="2030" y="325"/>
                  </a:lnTo>
                  <a:cubicBezTo>
                    <a:pt x="2030" y="347"/>
                    <a:pt x="2027" y="364"/>
                    <a:pt x="2021" y="377"/>
                  </a:cubicBezTo>
                  <a:cubicBezTo>
                    <a:pt x="2016" y="388"/>
                    <a:pt x="2006" y="398"/>
                    <a:pt x="1992" y="407"/>
                  </a:cubicBezTo>
                  <a:cubicBezTo>
                    <a:pt x="1982" y="413"/>
                    <a:pt x="1970" y="417"/>
                    <a:pt x="1957" y="419"/>
                  </a:cubicBezTo>
                  <a:lnTo>
                    <a:pt x="1957" y="384"/>
                  </a:lnTo>
                  <a:cubicBezTo>
                    <a:pt x="1967" y="381"/>
                    <a:pt x="1975" y="376"/>
                    <a:pt x="1980" y="367"/>
                  </a:cubicBezTo>
                  <a:cubicBezTo>
                    <a:pt x="1985" y="360"/>
                    <a:pt x="1988" y="351"/>
                    <a:pt x="1988" y="341"/>
                  </a:cubicBezTo>
                  <a:lnTo>
                    <a:pt x="1957" y="341"/>
                  </a:lnTo>
                  <a:lnTo>
                    <a:pt x="1957" y="269"/>
                  </a:lnTo>
                  <a:lnTo>
                    <a:pt x="2030" y="269"/>
                  </a:lnTo>
                  <a:close/>
                  <a:moveTo>
                    <a:pt x="2153" y="8"/>
                  </a:moveTo>
                  <a:lnTo>
                    <a:pt x="2225" y="8"/>
                  </a:lnTo>
                  <a:lnTo>
                    <a:pt x="2265" y="236"/>
                  </a:lnTo>
                  <a:lnTo>
                    <a:pt x="2308" y="8"/>
                  </a:lnTo>
                  <a:lnTo>
                    <a:pt x="2376" y="8"/>
                  </a:lnTo>
                  <a:lnTo>
                    <a:pt x="2418" y="236"/>
                  </a:lnTo>
                  <a:lnTo>
                    <a:pt x="2459" y="8"/>
                  </a:lnTo>
                  <a:lnTo>
                    <a:pt x="2530" y="8"/>
                  </a:lnTo>
                  <a:lnTo>
                    <a:pt x="2455" y="341"/>
                  </a:lnTo>
                  <a:lnTo>
                    <a:pt x="2383" y="341"/>
                  </a:lnTo>
                  <a:lnTo>
                    <a:pt x="2341" y="114"/>
                  </a:lnTo>
                  <a:lnTo>
                    <a:pt x="2300" y="341"/>
                  </a:lnTo>
                  <a:lnTo>
                    <a:pt x="2228" y="341"/>
                  </a:lnTo>
                  <a:lnTo>
                    <a:pt x="2153" y="8"/>
                  </a:lnTo>
                  <a:close/>
                  <a:moveTo>
                    <a:pt x="2634" y="212"/>
                  </a:moveTo>
                  <a:lnTo>
                    <a:pt x="2698" y="212"/>
                  </a:lnTo>
                  <a:lnTo>
                    <a:pt x="2666" y="97"/>
                  </a:lnTo>
                  <a:lnTo>
                    <a:pt x="2634" y="212"/>
                  </a:lnTo>
                  <a:close/>
                  <a:moveTo>
                    <a:pt x="2630" y="8"/>
                  </a:moveTo>
                  <a:lnTo>
                    <a:pt x="2703" y="8"/>
                  </a:lnTo>
                  <a:lnTo>
                    <a:pt x="2808" y="341"/>
                  </a:lnTo>
                  <a:lnTo>
                    <a:pt x="2734" y="341"/>
                  </a:lnTo>
                  <a:lnTo>
                    <a:pt x="2713" y="266"/>
                  </a:lnTo>
                  <a:lnTo>
                    <a:pt x="2618" y="266"/>
                  </a:lnTo>
                  <a:lnTo>
                    <a:pt x="2597" y="341"/>
                  </a:lnTo>
                  <a:lnTo>
                    <a:pt x="2524" y="341"/>
                  </a:lnTo>
                  <a:lnTo>
                    <a:pt x="2630" y="8"/>
                  </a:lnTo>
                  <a:close/>
                  <a:moveTo>
                    <a:pt x="2824" y="243"/>
                  </a:moveTo>
                  <a:lnTo>
                    <a:pt x="2896" y="243"/>
                  </a:lnTo>
                  <a:cubicBezTo>
                    <a:pt x="2898" y="256"/>
                    <a:pt x="2901" y="266"/>
                    <a:pt x="2905" y="272"/>
                  </a:cubicBezTo>
                  <a:cubicBezTo>
                    <a:pt x="2913" y="285"/>
                    <a:pt x="2925" y="292"/>
                    <a:pt x="2941" y="292"/>
                  </a:cubicBezTo>
                  <a:cubicBezTo>
                    <a:pt x="2956" y="292"/>
                    <a:pt x="2967" y="287"/>
                    <a:pt x="2974" y="279"/>
                  </a:cubicBezTo>
                  <a:cubicBezTo>
                    <a:pt x="2981" y="271"/>
                    <a:pt x="2985" y="262"/>
                    <a:pt x="2985" y="250"/>
                  </a:cubicBezTo>
                  <a:cubicBezTo>
                    <a:pt x="2985" y="238"/>
                    <a:pt x="2979" y="227"/>
                    <a:pt x="2968" y="218"/>
                  </a:cubicBezTo>
                  <a:cubicBezTo>
                    <a:pt x="2963" y="213"/>
                    <a:pt x="2956" y="210"/>
                    <a:pt x="2948" y="206"/>
                  </a:cubicBezTo>
                  <a:cubicBezTo>
                    <a:pt x="2946" y="205"/>
                    <a:pt x="2938" y="202"/>
                    <a:pt x="2924" y="197"/>
                  </a:cubicBezTo>
                  <a:cubicBezTo>
                    <a:pt x="2897" y="188"/>
                    <a:pt x="2877" y="178"/>
                    <a:pt x="2865" y="168"/>
                  </a:cubicBezTo>
                  <a:cubicBezTo>
                    <a:pt x="2840" y="149"/>
                    <a:pt x="2828" y="124"/>
                    <a:pt x="2828" y="93"/>
                  </a:cubicBezTo>
                  <a:cubicBezTo>
                    <a:pt x="2828" y="66"/>
                    <a:pt x="2837" y="45"/>
                    <a:pt x="2854" y="28"/>
                  </a:cubicBezTo>
                  <a:cubicBezTo>
                    <a:pt x="2872" y="9"/>
                    <a:pt x="2899" y="0"/>
                    <a:pt x="2932" y="0"/>
                  </a:cubicBezTo>
                  <a:cubicBezTo>
                    <a:pt x="2974" y="0"/>
                    <a:pt x="3005" y="14"/>
                    <a:pt x="3026" y="43"/>
                  </a:cubicBezTo>
                  <a:cubicBezTo>
                    <a:pt x="3035" y="56"/>
                    <a:pt x="3042" y="74"/>
                    <a:pt x="3045" y="95"/>
                  </a:cubicBezTo>
                  <a:lnTo>
                    <a:pt x="2975" y="95"/>
                  </a:lnTo>
                  <a:cubicBezTo>
                    <a:pt x="2973" y="83"/>
                    <a:pt x="2969" y="73"/>
                    <a:pt x="2963" y="67"/>
                  </a:cubicBezTo>
                  <a:cubicBezTo>
                    <a:pt x="2955" y="60"/>
                    <a:pt x="2945" y="57"/>
                    <a:pt x="2931" y="57"/>
                  </a:cubicBezTo>
                  <a:cubicBezTo>
                    <a:pt x="2920" y="57"/>
                    <a:pt x="2911" y="60"/>
                    <a:pt x="2905" y="65"/>
                  </a:cubicBezTo>
                  <a:cubicBezTo>
                    <a:pt x="2898" y="71"/>
                    <a:pt x="2894" y="80"/>
                    <a:pt x="2894" y="91"/>
                  </a:cubicBezTo>
                  <a:cubicBezTo>
                    <a:pt x="2894" y="103"/>
                    <a:pt x="2900" y="113"/>
                    <a:pt x="2911" y="121"/>
                  </a:cubicBezTo>
                  <a:cubicBezTo>
                    <a:pt x="2919" y="127"/>
                    <a:pt x="2935" y="134"/>
                    <a:pt x="2959" y="142"/>
                  </a:cubicBezTo>
                  <a:cubicBezTo>
                    <a:pt x="2987" y="151"/>
                    <a:pt x="3009" y="161"/>
                    <a:pt x="3024" y="174"/>
                  </a:cubicBezTo>
                  <a:cubicBezTo>
                    <a:pt x="3047" y="191"/>
                    <a:pt x="3058" y="215"/>
                    <a:pt x="3058" y="246"/>
                  </a:cubicBezTo>
                  <a:cubicBezTo>
                    <a:pt x="3058" y="276"/>
                    <a:pt x="3048" y="301"/>
                    <a:pt x="3027" y="319"/>
                  </a:cubicBezTo>
                  <a:cubicBezTo>
                    <a:pt x="3005" y="339"/>
                    <a:pt x="2976" y="349"/>
                    <a:pt x="2940" y="349"/>
                  </a:cubicBezTo>
                  <a:cubicBezTo>
                    <a:pt x="2897" y="349"/>
                    <a:pt x="2865" y="333"/>
                    <a:pt x="2844" y="300"/>
                  </a:cubicBezTo>
                  <a:cubicBezTo>
                    <a:pt x="2833" y="284"/>
                    <a:pt x="2826" y="265"/>
                    <a:pt x="2824" y="243"/>
                  </a:cubicBezTo>
                  <a:close/>
                  <a:moveTo>
                    <a:pt x="3331" y="341"/>
                  </a:moveTo>
                  <a:lnTo>
                    <a:pt x="3251" y="341"/>
                  </a:lnTo>
                  <a:lnTo>
                    <a:pt x="3160" y="8"/>
                  </a:lnTo>
                  <a:lnTo>
                    <a:pt x="3235" y="8"/>
                  </a:lnTo>
                  <a:lnTo>
                    <a:pt x="3293" y="248"/>
                  </a:lnTo>
                  <a:lnTo>
                    <a:pt x="3350" y="8"/>
                  </a:lnTo>
                  <a:lnTo>
                    <a:pt x="3423" y="8"/>
                  </a:lnTo>
                  <a:lnTo>
                    <a:pt x="3331" y="341"/>
                  </a:lnTo>
                  <a:close/>
                  <a:moveTo>
                    <a:pt x="3459" y="341"/>
                  </a:moveTo>
                  <a:lnTo>
                    <a:pt x="3459" y="8"/>
                  </a:lnTo>
                  <a:lnTo>
                    <a:pt x="3672" y="8"/>
                  </a:lnTo>
                  <a:lnTo>
                    <a:pt x="3672" y="69"/>
                  </a:lnTo>
                  <a:lnTo>
                    <a:pt x="3530" y="69"/>
                  </a:lnTo>
                  <a:lnTo>
                    <a:pt x="3530" y="140"/>
                  </a:lnTo>
                  <a:lnTo>
                    <a:pt x="3659" y="140"/>
                  </a:lnTo>
                  <a:lnTo>
                    <a:pt x="3659" y="198"/>
                  </a:lnTo>
                  <a:lnTo>
                    <a:pt x="3530" y="198"/>
                  </a:lnTo>
                  <a:lnTo>
                    <a:pt x="3530" y="280"/>
                  </a:lnTo>
                  <a:lnTo>
                    <a:pt x="3675" y="280"/>
                  </a:lnTo>
                  <a:lnTo>
                    <a:pt x="3675" y="341"/>
                  </a:lnTo>
                  <a:lnTo>
                    <a:pt x="3459" y="341"/>
                  </a:lnTo>
                  <a:close/>
                  <a:moveTo>
                    <a:pt x="3803" y="156"/>
                  </a:moveTo>
                  <a:lnTo>
                    <a:pt x="3842" y="156"/>
                  </a:lnTo>
                  <a:cubicBezTo>
                    <a:pt x="3864" y="156"/>
                    <a:pt x="3879" y="151"/>
                    <a:pt x="3887" y="142"/>
                  </a:cubicBezTo>
                  <a:cubicBezTo>
                    <a:pt x="3894" y="134"/>
                    <a:pt x="3897" y="123"/>
                    <a:pt x="3897" y="109"/>
                  </a:cubicBezTo>
                  <a:cubicBezTo>
                    <a:pt x="3897" y="92"/>
                    <a:pt x="3892" y="79"/>
                    <a:pt x="3880" y="71"/>
                  </a:cubicBezTo>
                  <a:cubicBezTo>
                    <a:pt x="3873" y="67"/>
                    <a:pt x="3861" y="64"/>
                    <a:pt x="3844" y="64"/>
                  </a:cubicBezTo>
                  <a:lnTo>
                    <a:pt x="3803" y="64"/>
                  </a:lnTo>
                  <a:lnTo>
                    <a:pt x="3803" y="156"/>
                  </a:lnTo>
                  <a:close/>
                  <a:moveTo>
                    <a:pt x="3732" y="341"/>
                  </a:moveTo>
                  <a:lnTo>
                    <a:pt x="3732" y="8"/>
                  </a:lnTo>
                  <a:lnTo>
                    <a:pt x="3860" y="8"/>
                  </a:lnTo>
                  <a:cubicBezTo>
                    <a:pt x="3893" y="8"/>
                    <a:pt x="3919" y="15"/>
                    <a:pt x="3937" y="30"/>
                  </a:cubicBezTo>
                  <a:cubicBezTo>
                    <a:pt x="3958" y="46"/>
                    <a:pt x="3969" y="70"/>
                    <a:pt x="3969" y="101"/>
                  </a:cubicBezTo>
                  <a:cubicBezTo>
                    <a:pt x="3969" y="126"/>
                    <a:pt x="3962" y="147"/>
                    <a:pt x="3947" y="164"/>
                  </a:cubicBezTo>
                  <a:cubicBezTo>
                    <a:pt x="3940" y="172"/>
                    <a:pt x="3932" y="178"/>
                    <a:pt x="3921" y="183"/>
                  </a:cubicBezTo>
                  <a:cubicBezTo>
                    <a:pt x="3935" y="187"/>
                    <a:pt x="3945" y="196"/>
                    <a:pt x="3953" y="209"/>
                  </a:cubicBezTo>
                  <a:cubicBezTo>
                    <a:pt x="3957" y="216"/>
                    <a:pt x="3961" y="228"/>
                    <a:pt x="3963" y="243"/>
                  </a:cubicBezTo>
                  <a:cubicBezTo>
                    <a:pt x="3964" y="249"/>
                    <a:pt x="3966" y="265"/>
                    <a:pt x="3967" y="293"/>
                  </a:cubicBezTo>
                  <a:cubicBezTo>
                    <a:pt x="3969" y="311"/>
                    <a:pt x="3971" y="322"/>
                    <a:pt x="3973" y="328"/>
                  </a:cubicBezTo>
                  <a:cubicBezTo>
                    <a:pt x="3974" y="332"/>
                    <a:pt x="3976" y="336"/>
                    <a:pt x="3979" y="341"/>
                  </a:cubicBezTo>
                  <a:lnTo>
                    <a:pt x="3905" y="341"/>
                  </a:lnTo>
                  <a:cubicBezTo>
                    <a:pt x="3903" y="335"/>
                    <a:pt x="3901" y="329"/>
                    <a:pt x="3900" y="322"/>
                  </a:cubicBezTo>
                  <a:cubicBezTo>
                    <a:pt x="3900" y="318"/>
                    <a:pt x="3899" y="303"/>
                    <a:pt x="3897" y="279"/>
                  </a:cubicBezTo>
                  <a:cubicBezTo>
                    <a:pt x="3895" y="256"/>
                    <a:pt x="3892" y="240"/>
                    <a:pt x="3888" y="233"/>
                  </a:cubicBezTo>
                  <a:cubicBezTo>
                    <a:pt x="3883" y="222"/>
                    <a:pt x="3876" y="215"/>
                    <a:pt x="3866" y="212"/>
                  </a:cubicBezTo>
                  <a:cubicBezTo>
                    <a:pt x="3861" y="211"/>
                    <a:pt x="3853" y="210"/>
                    <a:pt x="3844" y="210"/>
                  </a:cubicBezTo>
                  <a:lnTo>
                    <a:pt x="3803" y="210"/>
                  </a:lnTo>
                  <a:lnTo>
                    <a:pt x="3803" y="341"/>
                  </a:lnTo>
                  <a:lnTo>
                    <a:pt x="3732" y="341"/>
                  </a:lnTo>
                  <a:close/>
                  <a:moveTo>
                    <a:pt x="4103" y="284"/>
                  </a:moveTo>
                  <a:lnTo>
                    <a:pt x="4142" y="284"/>
                  </a:lnTo>
                  <a:cubicBezTo>
                    <a:pt x="4162" y="284"/>
                    <a:pt x="4176" y="280"/>
                    <a:pt x="4184" y="274"/>
                  </a:cubicBezTo>
                  <a:cubicBezTo>
                    <a:pt x="4195" y="265"/>
                    <a:pt x="4200" y="253"/>
                    <a:pt x="4200" y="238"/>
                  </a:cubicBezTo>
                  <a:cubicBezTo>
                    <a:pt x="4200" y="219"/>
                    <a:pt x="4193" y="206"/>
                    <a:pt x="4179" y="199"/>
                  </a:cubicBezTo>
                  <a:cubicBezTo>
                    <a:pt x="4171" y="194"/>
                    <a:pt x="4158" y="192"/>
                    <a:pt x="4139" y="192"/>
                  </a:cubicBezTo>
                  <a:lnTo>
                    <a:pt x="4103" y="192"/>
                  </a:lnTo>
                  <a:lnTo>
                    <a:pt x="4103" y="284"/>
                  </a:lnTo>
                  <a:close/>
                  <a:moveTo>
                    <a:pt x="4103" y="142"/>
                  </a:moveTo>
                  <a:lnTo>
                    <a:pt x="4135" y="142"/>
                  </a:lnTo>
                  <a:cubicBezTo>
                    <a:pt x="4153" y="142"/>
                    <a:pt x="4165" y="140"/>
                    <a:pt x="4173" y="134"/>
                  </a:cubicBezTo>
                  <a:cubicBezTo>
                    <a:pt x="4183" y="127"/>
                    <a:pt x="4188" y="116"/>
                    <a:pt x="4188" y="102"/>
                  </a:cubicBezTo>
                  <a:cubicBezTo>
                    <a:pt x="4188" y="87"/>
                    <a:pt x="4182" y="76"/>
                    <a:pt x="4170" y="70"/>
                  </a:cubicBezTo>
                  <a:cubicBezTo>
                    <a:pt x="4163" y="66"/>
                    <a:pt x="4152" y="64"/>
                    <a:pt x="4135" y="64"/>
                  </a:cubicBezTo>
                  <a:lnTo>
                    <a:pt x="4103" y="64"/>
                  </a:lnTo>
                  <a:lnTo>
                    <a:pt x="4103" y="142"/>
                  </a:lnTo>
                  <a:close/>
                  <a:moveTo>
                    <a:pt x="4032" y="341"/>
                  </a:moveTo>
                  <a:lnTo>
                    <a:pt x="4032" y="8"/>
                  </a:lnTo>
                  <a:lnTo>
                    <a:pt x="4151" y="8"/>
                  </a:lnTo>
                  <a:cubicBezTo>
                    <a:pt x="4174" y="8"/>
                    <a:pt x="4193" y="10"/>
                    <a:pt x="4205" y="14"/>
                  </a:cubicBezTo>
                  <a:cubicBezTo>
                    <a:pt x="4224" y="21"/>
                    <a:pt x="4238" y="31"/>
                    <a:pt x="4247" y="46"/>
                  </a:cubicBezTo>
                  <a:cubicBezTo>
                    <a:pt x="4255" y="59"/>
                    <a:pt x="4259" y="73"/>
                    <a:pt x="4259" y="89"/>
                  </a:cubicBezTo>
                  <a:cubicBezTo>
                    <a:pt x="4259" y="122"/>
                    <a:pt x="4243" y="145"/>
                    <a:pt x="4211" y="160"/>
                  </a:cubicBezTo>
                  <a:cubicBezTo>
                    <a:pt x="4251" y="174"/>
                    <a:pt x="4272" y="201"/>
                    <a:pt x="4272" y="243"/>
                  </a:cubicBezTo>
                  <a:cubicBezTo>
                    <a:pt x="4272" y="279"/>
                    <a:pt x="4258" y="306"/>
                    <a:pt x="4231" y="324"/>
                  </a:cubicBezTo>
                  <a:cubicBezTo>
                    <a:pt x="4214" y="335"/>
                    <a:pt x="4191" y="341"/>
                    <a:pt x="4162" y="341"/>
                  </a:cubicBezTo>
                  <a:lnTo>
                    <a:pt x="4032" y="341"/>
                  </a:lnTo>
                  <a:close/>
                  <a:moveTo>
                    <a:pt x="4323" y="341"/>
                  </a:moveTo>
                  <a:lnTo>
                    <a:pt x="4323" y="8"/>
                  </a:lnTo>
                  <a:lnTo>
                    <a:pt x="4395" y="8"/>
                  </a:lnTo>
                  <a:lnTo>
                    <a:pt x="4395" y="341"/>
                  </a:lnTo>
                  <a:lnTo>
                    <a:pt x="4323" y="341"/>
                  </a:lnTo>
                  <a:close/>
                  <a:moveTo>
                    <a:pt x="4460" y="341"/>
                  </a:moveTo>
                  <a:lnTo>
                    <a:pt x="4460" y="8"/>
                  </a:lnTo>
                  <a:lnTo>
                    <a:pt x="4532" y="8"/>
                  </a:lnTo>
                  <a:lnTo>
                    <a:pt x="4637" y="222"/>
                  </a:lnTo>
                  <a:lnTo>
                    <a:pt x="4637" y="8"/>
                  </a:lnTo>
                  <a:lnTo>
                    <a:pt x="4705" y="8"/>
                  </a:lnTo>
                  <a:lnTo>
                    <a:pt x="4705" y="341"/>
                  </a:lnTo>
                  <a:lnTo>
                    <a:pt x="4634" y="341"/>
                  </a:lnTo>
                  <a:lnTo>
                    <a:pt x="4528" y="127"/>
                  </a:lnTo>
                  <a:lnTo>
                    <a:pt x="4528" y="341"/>
                  </a:lnTo>
                  <a:lnTo>
                    <a:pt x="4460" y="341"/>
                  </a:lnTo>
                  <a:close/>
                  <a:moveTo>
                    <a:pt x="4842" y="280"/>
                  </a:moveTo>
                  <a:lnTo>
                    <a:pt x="4874" y="280"/>
                  </a:lnTo>
                  <a:cubicBezTo>
                    <a:pt x="4899" y="280"/>
                    <a:pt x="4918" y="274"/>
                    <a:pt x="4929" y="262"/>
                  </a:cubicBezTo>
                  <a:cubicBezTo>
                    <a:pt x="4947" y="243"/>
                    <a:pt x="4956" y="213"/>
                    <a:pt x="4956" y="173"/>
                  </a:cubicBezTo>
                  <a:cubicBezTo>
                    <a:pt x="4956" y="139"/>
                    <a:pt x="4948" y="113"/>
                    <a:pt x="4933" y="94"/>
                  </a:cubicBezTo>
                  <a:cubicBezTo>
                    <a:pt x="4920" y="77"/>
                    <a:pt x="4900" y="69"/>
                    <a:pt x="4872" y="69"/>
                  </a:cubicBezTo>
                  <a:lnTo>
                    <a:pt x="4842" y="69"/>
                  </a:lnTo>
                  <a:lnTo>
                    <a:pt x="4842" y="280"/>
                  </a:lnTo>
                  <a:close/>
                  <a:moveTo>
                    <a:pt x="4770" y="341"/>
                  </a:moveTo>
                  <a:lnTo>
                    <a:pt x="4770" y="8"/>
                  </a:lnTo>
                  <a:lnTo>
                    <a:pt x="4873" y="8"/>
                  </a:lnTo>
                  <a:cubicBezTo>
                    <a:pt x="4918" y="8"/>
                    <a:pt x="4954" y="20"/>
                    <a:pt x="4980" y="44"/>
                  </a:cubicBezTo>
                  <a:cubicBezTo>
                    <a:pt x="5011" y="73"/>
                    <a:pt x="5027" y="116"/>
                    <a:pt x="5027" y="174"/>
                  </a:cubicBezTo>
                  <a:cubicBezTo>
                    <a:pt x="5027" y="229"/>
                    <a:pt x="5012" y="272"/>
                    <a:pt x="4982" y="302"/>
                  </a:cubicBezTo>
                  <a:cubicBezTo>
                    <a:pt x="4966" y="319"/>
                    <a:pt x="4947" y="330"/>
                    <a:pt x="4926" y="335"/>
                  </a:cubicBezTo>
                  <a:cubicBezTo>
                    <a:pt x="4911" y="339"/>
                    <a:pt x="4893" y="341"/>
                    <a:pt x="4873" y="341"/>
                  </a:cubicBezTo>
                  <a:lnTo>
                    <a:pt x="4770" y="341"/>
                  </a:lnTo>
                  <a:close/>
                  <a:moveTo>
                    <a:pt x="5078" y="341"/>
                  </a:moveTo>
                  <a:lnTo>
                    <a:pt x="5078" y="8"/>
                  </a:lnTo>
                  <a:lnTo>
                    <a:pt x="5291" y="8"/>
                  </a:lnTo>
                  <a:lnTo>
                    <a:pt x="5291" y="69"/>
                  </a:lnTo>
                  <a:lnTo>
                    <a:pt x="5150" y="69"/>
                  </a:lnTo>
                  <a:lnTo>
                    <a:pt x="5150" y="140"/>
                  </a:lnTo>
                  <a:lnTo>
                    <a:pt x="5278" y="140"/>
                  </a:lnTo>
                  <a:lnTo>
                    <a:pt x="5278" y="198"/>
                  </a:lnTo>
                  <a:lnTo>
                    <a:pt x="5150" y="198"/>
                  </a:lnTo>
                  <a:lnTo>
                    <a:pt x="5150" y="280"/>
                  </a:lnTo>
                  <a:lnTo>
                    <a:pt x="5294" y="280"/>
                  </a:lnTo>
                  <a:lnTo>
                    <a:pt x="5294" y="341"/>
                  </a:lnTo>
                  <a:lnTo>
                    <a:pt x="5078" y="341"/>
                  </a:lnTo>
                  <a:close/>
                  <a:moveTo>
                    <a:pt x="5410" y="341"/>
                  </a:moveTo>
                  <a:lnTo>
                    <a:pt x="5410" y="69"/>
                  </a:lnTo>
                  <a:lnTo>
                    <a:pt x="5329" y="69"/>
                  </a:lnTo>
                  <a:lnTo>
                    <a:pt x="5329" y="8"/>
                  </a:lnTo>
                  <a:lnTo>
                    <a:pt x="5563" y="8"/>
                  </a:lnTo>
                  <a:lnTo>
                    <a:pt x="5563" y="69"/>
                  </a:lnTo>
                  <a:lnTo>
                    <a:pt x="5481" y="69"/>
                  </a:lnTo>
                  <a:lnTo>
                    <a:pt x="5481" y="341"/>
                  </a:lnTo>
                  <a:lnTo>
                    <a:pt x="5410" y="341"/>
                  </a:lnTo>
                  <a:close/>
                  <a:moveTo>
                    <a:pt x="5644" y="269"/>
                  </a:moveTo>
                  <a:lnTo>
                    <a:pt x="5644" y="341"/>
                  </a:lnTo>
                  <a:lnTo>
                    <a:pt x="5571" y="341"/>
                  </a:lnTo>
                  <a:lnTo>
                    <a:pt x="5571" y="269"/>
                  </a:lnTo>
                  <a:lnTo>
                    <a:pt x="5644" y="269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  <p:sp>
          <p:nvSpPr>
            <p:cNvPr id="8" name="Freeform 5"/>
            <p:cNvSpPr>
              <a:spLocks noChangeAspect="1" noEditPoints="1"/>
            </p:cNvSpPr>
            <p:nvPr userDrawn="1"/>
          </p:nvSpPr>
          <p:spPr bwMode="auto">
            <a:xfrm>
              <a:off x="321317" y="6153149"/>
              <a:ext cx="760058" cy="371475"/>
            </a:xfrm>
            <a:custGeom>
              <a:avLst/>
              <a:gdLst/>
              <a:ahLst/>
              <a:cxnLst>
                <a:cxn ang="0">
                  <a:pos x="1" y="604"/>
                </a:cxn>
                <a:cxn ang="0">
                  <a:pos x="274" y="604"/>
                </a:cxn>
                <a:cxn ang="0">
                  <a:pos x="274" y="871"/>
                </a:cxn>
                <a:cxn ang="0">
                  <a:pos x="1" y="871"/>
                </a:cxn>
                <a:cxn ang="0">
                  <a:pos x="1" y="604"/>
                </a:cxn>
                <a:cxn ang="0">
                  <a:pos x="650" y="1032"/>
                </a:cxn>
                <a:cxn ang="0">
                  <a:pos x="688" y="1197"/>
                </a:cxn>
                <a:cxn ang="0">
                  <a:pos x="797" y="1237"/>
                </a:cxn>
                <a:cxn ang="0">
                  <a:pos x="875" y="1238"/>
                </a:cxn>
                <a:cxn ang="0">
                  <a:pos x="875" y="1313"/>
                </a:cxn>
                <a:cxn ang="0">
                  <a:pos x="219" y="1313"/>
                </a:cxn>
                <a:cxn ang="0">
                  <a:pos x="219" y="1238"/>
                </a:cxn>
                <a:cxn ang="0">
                  <a:pos x="335" y="1231"/>
                </a:cxn>
                <a:cxn ang="0">
                  <a:pos x="431" y="1144"/>
                </a:cxn>
                <a:cxn ang="0">
                  <a:pos x="442" y="1032"/>
                </a:cxn>
                <a:cxn ang="0">
                  <a:pos x="442" y="63"/>
                </a:cxn>
                <a:cxn ang="0">
                  <a:pos x="180" y="171"/>
                </a:cxn>
                <a:cxn ang="0">
                  <a:pos x="71" y="475"/>
                </a:cxn>
                <a:cxn ang="0">
                  <a:pos x="0" y="463"/>
                </a:cxn>
                <a:cxn ang="0">
                  <a:pos x="13" y="0"/>
                </a:cxn>
                <a:cxn ang="0">
                  <a:pos x="1081" y="0"/>
                </a:cxn>
                <a:cxn ang="0">
                  <a:pos x="1094" y="463"/>
                </a:cxn>
                <a:cxn ang="0">
                  <a:pos x="1023" y="475"/>
                </a:cxn>
                <a:cxn ang="0">
                  <a:pos x="913" y="171"/>
                </a:cxn>
                <a:cxn ang="0">
                  <a:pos x="650" y="63"/>
                </a:cxn>
                <a:cxn ang="0">
                  <a:pos x="650" y="1032"/>
                </a:cxn>
                <a:cxn ang="0">
                  <a:pos x="824" y="604"/>
                </a:cxn>
                <a:cxn ang="0">
                  <a:pos x="1096" y="604"/>
                </a:cxn>
                <a:cxn ang="0">
                  <a:pos x="1096" y="871"/>
                </a:cxn>
                <a:cxn ang="0">
                  <a:pos x="824" y="871"/>
                </a:cxn>
                <a:cxn ang="0">
                  <a:pos x="824" y="604"/>
                </a:cxn>
                <a:cxn ang="0">
                  <a:pos x="1641" y="604"/>
                </a:cxn>
                <a:cxn ang="0">
                  <a:pos x="1914" y="604"/>
                </a:cxn>
                <a:cxn ang="0">
                  <a:pos x="1914" y="871"/>
                </a:cxn>
                <a:cxn ang="0">
                  <a:pos x="1641" y="871"/>
                </a:cxn>
                <a:cxn ang="0">
                  <a:pos x="1641" y="604"/>
                </a:cxn>
                <a:cxn ang="0">
                  <a:pos x="2459" y="604"/>
                </a:cxn>
                <a:cxn ang="0">
                  <a:pos x="2731" y="604"/>
                </a:cxn>
                <a:cxn ang="0">
                  <a:pos x="2731" y="871"/>
                </a:cxn>
                <a:cxn ang="0">
                  <a:pos x="2459" y="871"/>
                </a:cxn>
                <a:cxn ang="0">
                  <a:pos x="2459" y="604"/>
                </a:cxn>
              </a:cxnLst>
              <a:rect l="0" t="0" r="r" b="b"/>
              <a:pathLst>
                <a:path w="2731" h="1313">
                  <a:moveTo>
                    <a:pt x="1" y="604"/>
                  </a:moveTo>
                  <a:lnTo>
                    <a:pt x="274" y="604"/>
                  </a:lnTo>
                  <a:lnTo>
                    <a:pt x="274" y="871"/>
                  </a:lnTo>
                  <a:lnTo>
                    <a:pt x="1" y="871"/>
                  </a:lnTo>
                  <a:lnTo>
                    <a:pt x="1" y="604"/>
                  </a:lnTo>
                  <a:close/>
                  <a:moveTo>
                    <a:pt x="650" y="1032"/>
                  </a:moveTo>
                  <a:cubicBezTo>
                    <a:pt x="650" y="1117"/>
                    <a:pt x="663" y="1171"/>
                    <a:pt x="688" y="1197"/>
                  </a:cubicBezTo>
                  <a:cubicBezTo>
                    <a:pt x="710" y="1218"/>
                    <a:pt x="746" y="1232"/>
                    <a:pt x="797" y="1237"/>
                  </a:cubicBezTo>
                  <a:cubicBezTo>
                    <a:pt x="813" y="1238"/>
                    <a:pt x="838" y="1238"/>
                    <a:pt x="875" y="1238"/>
                  </a:cubicBezTo>
                  <a:lnTo>
                    <a:pt x="875" y="1313"/>
                  </a:lnTo>
                  <a:lnTo>
                    <a:pt x="219" y="1313"/>
                  </a:lnTo>
                  <a:lnTo>
                    <a:pt x="219" y="1238"/>
                  </a:lnTo>
                  <a:cubicBezTo>
                    <a:pt x="271" y="1238"/>
                    <a:pt x="310" y="1236"/>
                    <a:pt x="335" y="1231"/>
                  </a:cubicBezTo>
                  <a:cubicBezTo>
                    <a:pt x="386" y="1221"/>
                    <a:pt x="418" y="1192"/>
                    <a:pt x="431" y="1144"/>
                  </a:cubicBezTo>
                  <a:cubicBezTo>
                    <a:pt x="438" y="1119"/>
                    <a:pt x="442" y="1082"/>
                    <a:pt x="442" y="1032"/>
                  </a:cubicBezTo>
                  <a:lnTo>
                    <a:pt x="442" y="63"/>
                  </a:lnTo>
                  <a:cubicBezTo>
                    <a:pt x="330" y="66"/>
                    <a:pt x="243" y="102"/>
                    <a:pt x="180" y="171"/>
                  </a:cubicBezTo>
                  <a:cubicBezTo>
                    <a:pt x="121" y="238"/>
                    <a:pt x="84" y="339"/>
                    <a:pt x="71" y="475"/>
                  </a:cubicBezTo>
                  <a:lnTo>
                    <a:pt x="0" y="463"/>
                  </a:lnTo>
                  <a:lnTo>
                    <a:pt x="13" y="0"/>
                  </a:lnTo>
                  <a:lnTo>
                    <a:pt x="1081" y="0"/>
                  </a:lnTo>
                  <a:lnTo>
                    <a:pt x="1094" y="463"/>
                  </a:lnTo>
                  <a:lnTo>
                    <a:pt x="1023" y="475"/>
                  </a:lnTo>
                  <a:cubicBezTo>
                    <a:pt x="1010" y="339"/>
                    <a:pt x="973" y="238"/>
                    <a:pt x="913" y="171"/>
                  </a:cubicBezTo>
                  <a:cubicBezTo>
                    <a:pt x="850" y="102"/>
                    <a:pt x="762" y="66"/>
                    <a:pt x="650" y="63"/>
                  </a:cubicBezTo>
                  <a:lnTo>
                    <a:pt x="650" y="1032"/>
                  </a:lnTo>
                  <a:close/>
                  <a:moveTo>
                    <a:pt x="824" y="604"/>
                  </a:moveTo>
                  <a:lnTo>
                    <a:pt x="1096" y="604"/>
                  </a:lnTo>
                  <a:lnTo>
                    <a:pt x="1096" y="871"/>
                  </a:lnTo>
                  <a:lnTo>
                    <a:pt x="824" y="871"/>
                  </a:lnTo>
                  <a:lnTo>
                    <a:pt x="824" y="604"/>
                  </a:lnTo>
                  <a:close/>
                  <a:moveTo>
                    <a:pt x="1641" y="604"/>
                  </a:moveTo>
                  <a:lnTo>
                    <a:pt x="1914" y="604"/>
                  </a:lnTo>
                  <a:lnTo>
                    <a:pt x="1914" y="871"/>
                  </a:lnTo>
                  <a:lnTo>
                    <a:pt x="1641" y="871"/>
                  </a:lnTo>
                  <a:lnTo>
                    <a:pt x="1641" y="604"/>
                  </a:lnTo>
                  <a:close/>
                  <a:moveTo>
                    <a:pt x="2459" y="604"/>
                  </a:moveTo>
                  <a:lnTo>
                    <a:pt x="2731" y="604"/>
                  </a:lnTo>
                  <a:lnTo>
                    <a:pt x="2731" y="871"/>
                  </a:lnTo>
                  <a:lnTo>
                    <a:pt x="2459" y="871"/>
                  </a:lnTo>
                  <a:lnTo>
                    <a:pt x="2459" y="604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31354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16025" y="371475"/>
            <a:ext cx="4425950" cy="3319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78800" y="3876675"/>
            <a:ext cx="5900400" cy="45815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907600" y="8640000"/>
            <a:ext cx="471600" cy="2808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latin typeface="Tele-GroteskNor" pitchFamily="2" charset="0"/>
              </a:defRPr>
            </a:lvl1pPr>
          </a:lstStyle>
          <a:p>
            <a:fld id="{76E97663-D53D-4421-A2F3-0C076A0529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4468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indent="0" algn="l" defTabSz="1152144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Fet" pitchFamily="2" charset="0"/>
        <a:ea typeface="+mn-ea"/>
        <a:cs typeface="+mn-cs"/>
      </a:defRPr>
    </a:lvl1pPr>
    <a:lvl2pPr marL="0" indent="0" algn="l" defTabSz="1152144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2pPr>
    <a:lvl3pPr marL="85725" indent="-85725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3pPr>
    <a:lvl4pPr marL="180975" indent="-95250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4pPr>
    <a:lvl5pPr marL="266700" indent="-85725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5pPr>
    <a:lvl6pPr marL="2880360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16025" y="371475"/>
            <a:ext cx="4425950" cy="3319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8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045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54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85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255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1152144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85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806000" y="8640000"/>
            <a:ext cx="1101600" cy="280800"/>
          </a:xfrm>
          <a:prstGeom prst="rect">
            <a:avLst/>
          </a:prstGeom>
        </p:spPr>
        <p:txBody>
          <a:bodyPr/>
          <a:lstStyle/>
          <a:p>
            <a:fld id="{7A57E3DB-ECDD-4E45-9B92-2E95FB003BCD}" type="datetimeFigureOut">
              <a:rPr lang="en-US" smtClean="0"/>
              <a:pPr/>
              <a:t>10/4/2018</a:t>
            </a:fld>
            <a:endParaRPr lang="en-US" dirty="0"/>
          </a:p>
        </p:txBody>
      </p:sp>
      <p:sp>
        <p:nvSpPr>
          <p:cNvPr id="64717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9350" y="687388"/>
            <a:ext cx="4570413" cy="3427412"/>
          </a:xfrm>
          <a:noFill/>
          <a:ln>
            <a:miter lim="800000"/>
            <a:headEnd/>
            <a:tailEnd/>
          </a:ln>
        </p:spPr>
      </p:sp>
      <p:sp>
        <p:nvSpPr>
          <p:cNvPr id="647171" name="Rectangle 3"/>
          <p:cNvSpPr>
            <a:spLocks noGrp="1"/>
          </p:cNvSpPr>
          <p:nvPr>
            <p:ph type="body" idx="1"/>
          </p:nvPr>
        </p:nvSpPr>
        <p:spPr>
          <a:xfrm>
            <a:off x="915525" y="4341521"/>
            <a:ext cx="5026951" cy="4114587"/>
          </a:xfr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1343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hu-HU" sz="1400" dirty="0"/>
              <a:t>Integrációmenedzsment: A terület feladata a projekt különböző elemeinek összehangolása. A projektmenedzsment standardok segítik ennek a végrehajtását</a:t>
            </a:r>
            <a:r>
              <a:rPr lang="hu-HU" sz="1400" dirty="0" smtClean="0"/>
              <a:t>.</a:t>
            </a:r>
          </a:p>
          <a:p>
            <a:endParaRPr lang="hu-HU" sz="1400" dirty="0"/>
          </a:p>
          <a:p>
            <a:r>
              <a:rPr lang="hu-HU" sz="1400" dirty="0"/>
              <a:t>Terjedelemmenedzsment (</a:t>
            </a:r>
            <a:r>
              <a:rPr lang="hu-HU" sz="1400" dirty="0" err="1"/>
              <a:t>scope</a:t>
            </a:r>
            <a:r>
              <a:rPr lang="hu-HU" sz="1400" dirty="0"/>
              <a:t> management): A projekt terjedelmének menedzsmentje biztosítja, hogy a kitűzött projektcélok (és csak azok) megvalósuljanak. Azonban ennek a területnek nem csak az eredeti cél szem előtt tartása a feladata, hanem az is, hogy a projekt végrehajtása során felmerülő új vagy megváltozó célokat azonosítsa, beépítse a projektbe, és a szükséges újratervezéseket elvégezze</a:t>
            </a:r>
            <a:r>
              <a:rPr lang="hu-HU" sz="1400" dirty="0" smtClean="0"/>
              <a:t>.</a:t>
            </a:r>
          </a:p>
          <a:p>
            <a:endParaRPr lang="hu-HU" sz="1400" dirty="0"/>
          </a:p>
          <a:p>
            <a:r>
              <a:rPr lang="hu-HU" sz="1400" dirty="0" err="1"/>
              <a:t>Ütemezésmenedzsment</a:t>
            </a:r>
            <a:r>
              <a:rPr lang="hu-HU" sz="1400" dirty="0"/>
              <a:t>: A terület feladata az eredeti ütemezés betartása, melynek során kommunikációs eszközként a projekt ütemezését (projekttervet) használja</a:t>
            </a:r>
            <a:r>
              <a:rPr lang="hu-HU" sz="1400" dirty="0" smtClean="0"/>
              <a:t>.</a:t>
            </a:r>
          </a:p>
          <a:p>
            <a:endParaRPr lang="hu-HU" sz="1400" dirty="0"/>
          </a:p>
          <a:p>
            <a:r>
              <a:rPr lang="hu-HU" sz="1400" dirty="0"/>
              <a:t>Költségmenedzsment: A terület feladata a költségvetés keretein belül történő végrehajtás biztosítása, a költségtúllépés felismerése és az esetlegesen szükséges korrekciós tevékenységek végrehajtása</a:t>
            </a:r>
            <a:r>
              <a:rPr lang="hu-HU" sz="1400" dirty="0" smtClean="0"/>
              <a:t>.</a:t>
            </a:r>
          </a:p>
          <a:p>
            <a:endParaRPr lang="hu-HU" sz="1400" dirty="0"/>
          </a:p>
          <a:p>
            <a:r>
              <a:rPr lang="hu-HU" sz="1400" dirty="0"/>
              <a:t>Minőségmenedzsment: A terület feladata, hogy biztosítsa a projekt eredményeinek az elvárt és specifikált paraméterekkel (minőséggel) történő leszállítását</a:t>
            </a:r>
            <a:r>
              <a:rPr lang="hu-HU" sz="1400" dirty="0" smtClean="0"/>
              <a:t>.</a:t>
            </a:r>
          </a:p>
          <a:p>
            <a:endParaRPr lang="hu-HU" sz="1400" dirty="0"/>
          </a:p>
          <a:p>
            <a:r>
              <a:rPr lang="hu-HU" sz="1400" dirty="0"/>
              <a:t>Emberi erőforrás menedzsment: Ide tartozik az emberi erőforrásoknak a képesség és rendelkezésre állás figyelembevételével történő optimális felhasználása, beleértve az erőforrások képzését és fejlesztését is</a:t>
            </a:r>
            <a:r>
              <a:rPr lang="hu-HU" sz="1400" dirty="0" smtClean="0"/>
              <a:t>.</a:t>
            </a:r>
          </a:p>
          <a:p>
            <a:endParaRPr lang="hu-HU" sz="1400" dirty="0"/>
          </a:p>
          <a:p>
            <a:r>
              <a:rPr lang="hu-HU" sz="1400" dirty="0"/>
              <a:t>Kommunikációmenedzsment: A terület feladata a projektben részt vevő összes érdekelt személy és szervezet megfelelő mennyiségű, minőségű és </a:t>
            </a:r>
            <a:r>
              <a:rPr lang="hu-HU" sz="1400" dirty="0" err="1"/>
              <a:t>rendszerességű</a:t>
            </a:r>
            <a:r>
              <a:rPr lang="hu-HU" sz="1400" dirty="0"/>
              <a:t> tájékoztatása</a:t>
            </a:r>
            <a:r>
              <a:rPr lang="hu-HU" sz="1400" dirty="0" smtClean="0"/>
              <a:t>.</a:t>
            </a:r>
          </a:p>
          <a:p>
            <a:endParaRPr lang="hu-HU" sz="1400" dirty="0"/>
          </a:p>
          <a:p>
            <a:r>
              <a:rPr lang="hu-HU" sz="1400" dirty="0"/>
              <a:t>Kockázatmenedzsment: Ide tartozik a minőségi és mennyiségi kockázatelemzés, elkerülési és tartaléktervek </a:t>
            </a:r>
            <a:r>
              <a:rPr lang="hu-HU" sz="1400" dirty="0" smtClean="0"/>
              <a:t>kidolgozása</a:t>
            </a:r>
          </a:p>
          <a:p>
            <a:endParaRPr lang="hu-HU" sz="1400" dirty="0"/>
          </a:p>
          <a:p>
            <a:r>
              <a:rPr lang="hu-HU" sz="1400" dirty="0"/>
              <a:t>Beszerzésmenedzsment: A terület feladata a beszállítókkal és partnerekkel történő együttműködés és integráció szabályozása.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22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535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5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24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1152144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Pct val="75000"/>
              <a:buFontTx/>
              <a:buNone/>
              <a:tabLst/>
              <a:defRPr/>
            </a:pPr>
            <a:endParaRPr lang="hu-H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5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437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8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6.xml"/><Relationship Id="rId7" Type="http://schemas.openxmlformats.org/officeDocument/2006/relationships/image" Target="../media/image6.jpe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4.emf"/><Relationship Id="rId5" Type="http://schemas.openxmlformats.org/officeDocument/2006/relationships/tags" Target="../tags/tag8.xml"/><Relationship Id="rId10" Type="http://schemas.openxmlformats.org/officeDocument/2006/relationships/image" Target="../media/image3.emf"/><Relationship Id="rId4" Type="http://schemas.openxmlformats.org/officeDocument/2006/relationships/tags" Target="../tags/tag7.xml"/><Relationship Id="rId9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magen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4115896"/>
              </p:ext>
            </p:extLst>
          </p:nvPr>
        </p:nvGraphicFramePr>
        <p:xfrm>
          <a:off x="1387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911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60000" y="1512000"/>
            <a:ext cx="9366613" cy="2558661"/>
          </a:xfrm>
        </p:spPr>
        <p:txBody>
          <a:bodyPr/>
          <a:lstStyle>
            <a:lvl1pPr>
              <a:defRPr sz="4800" baseline="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(Ultra)</a:t>
            </a:r>
            <a:br>
              <a:rPr lang="en-US" dirty="0" smtClean="0"/>
            </a:br>
            <a:r>
              <a:rPr lang="en-US" sz="4800" dirty="0" smtClean="0">
                <a:latin typeface="TeleGrotesk Headline" pitchFamily="2" charset="0"/>
              </a:rPr>
              <a:t>Maximum of 3 lines</a:t>
            </a:r>
            <a:br>
              <a:rPr lang="en-US" sz="4800" dirty="0" smtClean="0">
                <a:latin typeface="TeleGrotesk Headline" pitchFamily="2" charset="0"/>
              </a:rPr>
            </a:br>
            <a:r>
              <a:rPr lang="en-US" sz="4800" dirty="0" smtClean="0">
                <a:latin typeface="TeleGrotesk Headline" pitchFamily="2" charset="0"/>
              </a:rPr>
              <a:t>40 (48) 66 PT</a:t>
            </a:r>
            <a:endParaRPr lang="en-US"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61950" y="4505418"/>
            <a:ext cx="9364663" cy="384080"/>
          </a:xfrm>
        </p:spPr>
        <p:txBody>
          <a:bodyPr wrap="square">
            <a:spAutoFit/>
          </a:bodyPr>
          <a:lstStyle>
            <a:lvl1pPr marL="0" marR="0" indent="0" algn="l" defTabSz="576226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400" baseline="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smtClean="0"/>
              <a:t>Sub-heading: TeleGrotesk Normal, 24 pt</a:t>
            </a:r>
            <a:endParaRPr lang="en-US" dirty="0" smtClean="0"/>
          </a:p>
        </p:txBody>
      </p:sp>
      <p:pic>
        <p:nvPicPr>
          <p:cNvPr id="7" name="Picture 22" hidden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2" hidden="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Grafik 31" descr="T_Logo_3c_Slogan_p_INT.em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979"/>
          <a:stretch>
            <a:fillRect/>
          </a:stretch>
        </p:blipFill>
        <p:spPr>
          <a:xfrm>
            <a:off x="360000" y="6678000"/>
            <a:ext cx="1224495" cy="521999"/>
          </a:xfrm>
          <a:prstGeom prst="rect">
            <a:avLst/>
          </a:prstGeom>
        </p:spPr>
      </p:pic>
      <p:pic>
        <p:nvPicPr>
          <p:cNvPr id="33" name="Grafik 32" descr="T_Logo_3c_Slogan_p_INT.em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101"/>
          <a:stretch>
            <a:fillRect/>
          </a:stretch>
        </p:blipFill>
        <p:spPr>
          <a:xfrm>
            <a:off x="7734009" y="6678000"/>
            <a:ext cx="1989432" cy="521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9551808"/>
              </p:ext>
            </p:extLst>
          </p:nvPr>
        </p:nvGraphicFramePr>
        <p:xfrm>
          <a:off x="1390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061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94041"/>
            <a:ext cx="9360000" cy="588082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0178B3E6-3D26-49C4-A2DF-345C8D81B3BF}" type="datetime1">
              <a:rPr lang="hu-HU" smtClean="0"/>
              <a:t>2018.10.04.</a:t>
            </a:fld>
            <a:endParaRPr lang="en-US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7021355"/>
              </p:ext>
            </p:extLst>
          </p:nvPr>
        </p:nvGraphicFramePr>
        <p:xfrm>
          <a:off x="1390" y="1855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3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5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94041"/>
            <a:ext cx="9364663" cy="588082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60000" y="1620000"/>
            <a:ext cx="93600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4752BE32-DB3E-44BF-A280-472D4B7E17ED}" type="datetime1">
              <a:rPr lang="hu-HU" smtClean="0"/>
              <a:t>2018.10.04.</a:t>
            </a:fld>
            <a:endParaRPr lang="en-US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6503710"/>
              </p:ext>
            </p:extLst>
          </p:nvPr>
        </p:nvGraphicFramePr>
        <p:xfrm>
          <a:off x="1390" y="1855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6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5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94041"/>
            <a:ext cx="9364663" cy="588082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4608000" cy="489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 baseline="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112000" y="1620000"/>
            <a:ext cx="4608000" cy="489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 baseline="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279ECC44-668E-4287-844C-511426578FC0}" type="datetime1">
              <a:rPr lang="hu-HU" smtClean="0"/>
              <a:t>2018.10.04.</a:t>
            </a:fld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0462381"/>
              </p:ext>
            </p:extLst>
          </p:nvPr>
        </p:nvGraphicFramePr>
        <p:xfrm>
          <a:off x="1390" y="1855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69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5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94041"/>
            <a:ext cx="9360000" cy="588082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3008152" cy="489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713798" y="1620000"/>
            <a:ext cx="3008152" cy="489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537874" y="1620000"/>
            <a:ext cx="3008152" cy="48960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EA4DCDB9-E759-491B-9D2F-3DCA557301AE}" type="datetime1">
              <a:rPr lang="hu-HU" smtClean="0"/>
              <a:t>2018.10.04.</a:t>
            </a:fld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61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0063335"/>
              </p:ext>
            </p:extLst>
          </p:nvPr>
        </p:nvGraphicFramePr>
        <p:xfrm>
          <a:off x="1390" y="1855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9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5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94041"/>
            <a:ext cx="9360000" cy="588082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2232000" cy="4896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 baseline="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112808" y="1620000"/>
            <a:ext cx="2232000" cy="4896000"/>
          </a:xfrm>
        </p:spPr>
        <p:txBody>
          <a:bodyPr/>
          <a:lstStyle>
            <a:lvl1pPr>
              <a:defRPr sz="1800"/>
            </a:lvl1pPr>
            <a:lvl2pPr>
              <a:defRPr sz="1800" baseline="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 baseline="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2737378" y="1620000"/>
            <a:ext cx="2232000" cy="4896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7488238" y="1620000"/>
            <a:ext cx="2232000" cy="4896000"/>
          </a:xfrm>
        </p:spPr>
        <p:txBody>
          <a:bodyPr/>
          <a:lstStyle>
            <a:lvl1pPr>
              <a:defRPr sz="1800"/>
            </a:lvl1pPr>
            <a:lvl2pPr>
              <a:defRPr sz="1800" baseline="0"/>
            </a:lvl2pPr>
            <a:lvl3pPr>
              <a:buClr>
                <a:schemeClr val="tx1"/>
              </a:buClr>
              <a:defRPr sz="1800" baseline="0"/>
            </a:lvl3pPr>
            <a:lvl4pPr>
              <a:buClr>
                <a:schemeClr val="tx1"/>
              </a:buClr>
              <a:defRPr sz="1800" baseline="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F038CBBA-B24A-47B2-955F-49FB9AB6DFA1}" type="datetime1">
              <a:rPr lang="hu-HU" smtClean="0"/>
              <a:t>2018.10.04.</a:t>
            </a:fld>
            <a:endParaRPr lang="en-US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13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8787390"/>
              </p:ext>
            </p:extLst>
          </p:nvPr>
        </p:nvGraphicFramePr>
        <p:xfrm>
          <a:off x="1390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43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21"/>
          <p:cNvSpPr/>
          <p:nvPr userDrawn="1"/>
        </p:nvSpPr>
        <p:spPr bwMode="gray">
          <a:xfrm>
            <a:off x="1" y="6572116"/>
            <a:ext cx="9537566" cy="8391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94041"/>
            <a:ext cx="9364663" cy="588082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Ultra (24) 28 32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4608000" cy="5306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 baseline="0"/>
            </a:lvl3pPr>
            <a:lvl4pPr marL="360000" indent="-180000">
              <a:buClr>
                <a:schemeClr val="tx1"/>
              </a:buClr>
              <a:defRPr sz="1400" baseline="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Quotation/lead-in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5112000" y="1620000"/>
            <a:ext cx="4608000" cy="53062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smtClean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smtClean="0"/>
              <a:t>Quotation/lead-in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7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4087304"/>
              </p:ext>
            </p:extLst>
          </p:nvPr>
        </p:nvGraphicFramePr>
        <p:xfrm>
          <a:off x="1390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461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21"/>
          <p:cNvSpPr/>
          <p:nvPr userDrawn="1"/>
        </p:nvSpPr>
        <p:spPr bwMode="gray">
          <a:xfrm>
            <a:off x="1" y="6572116"/>
            <a:ext cx="9537566" cy="8391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94041"/>
            <a:ext cx="9360000" cy="588082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Ultra (24) 28 32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3008021" cy="5306263"/>
          </a:xfrm>
        </p:spPr>
        <p:txBody>
          <a:bodyPr/>
          <a:lstStyle>
            <a:lvl1pPr>
              <a:defRPr sz="1400"/>
            </a:lvl1pPr>
            <a:lvl2pPr>
              <a:defRPr sz="1400" baseline="0"/>
            </a:lvl2pPr>
            <a:lvl3pPr marL="180975" indent="-180000">
              <a:buClr>
                <a:schemeClr val="tx1"/>
              </a:buClr>
              <a:defRPr sz="1400"/>
            </a:lvl3pPr>
            <a:lvl4pPr marL="360000" indent="-180000">
              <a:buClr>
                <a:schemeClr val="tx1"/>
              </a:buClr>
              <a:defRPr sz="140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Quotation/lead-in</a:t>
            </a:r>
            <a:endParaRPr lang="en-US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537939" y="1620000"/>
            <a:ext cx="3008021" cy="53062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baseline="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smtClean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smtClean="0"/>
              <a:t>Quotation/lead-in</a:t>
            </a:r>
            <a:endParaRPr lang="en-US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6713929" y="1620000"/>
            <a:ext cx="3008021" cy="53062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baseline="0" dirty="0" smtClean="0"/>
            </a:lvl2pPr>
            <a:lvl3pPr marL="180975" indent="-180000">
              <a:defRPr lang="de-DE" sz="1400" baseline="0" dirty="0" smtClean="0"/>
            </a:lvl3pPr>
            <a:lvl4pPr marL="360000" indent="-180000">
              <a:defRPr lang="de-DE" sz="1400" baseline="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smtClean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smtClean="0"/>
              <a:t>Quotation/lead-in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ndou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5977603"/>
              </p:ext>
            </p:extLst>
          </p:nvPr>
        </p:nvGraphicFramePr>
        <p:xfrm>
          <a:off x="1390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485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21"/>
          <p:cNvSpPr/>
          <p:nvPr userDrawn="1"/>
        </p:nvSpPr>
        <p:spPr bwMode="gray">
          <a:xfrm>
            <a:off x="1" y="6572116"/>
            <a:ext cx="9537566" cy="8391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94041"/>
            <a:ext cx="9360000" cy="588082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Ultra (24) 28 32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2232000" cy="5306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 baseline="0"/>
            </a:lvl3pPr>
            <a:lvl4pPr marL="360000" indent="-180000">
              <a:buClr>
                <a:schemeClr val="tx1"/>
              </a:buClr>
              <a:defRPr sz="1400" baseline="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Quotation/lead-in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736000" y="1620000"/>
            <a:ext cx="2232000" cy="53062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baseline="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 smtClean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 smtClean="0"/>
              <a:t>Quotation/lead-in</a:t>
            </a:r>
            <a:endParaRPr lang="en-US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5112000" y="1620000"/>
            <a:ext cx="2232000" cy="53062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 smtClean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 smtClean="0"/>
              <a:t>Quotation/lead-in</a:t>
            </a:r>
            <a:endParaRPr lang="en-US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7488000" y="1620000"/>
            <a:ext cx="2232000" cy="53062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smtClean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smtClean="0"/>
              <a:t>Quotation/lead-in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shad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5266245"/>
              </p:ext>
            </p:extLst>
          </p:nvPr>
        </p:nvGraphicFramePr>
        <p:xfrm>
          <a:off x="1387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43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el 3"/>
          <p:cNvSpPr>
            <a:spLocks/>
          </p:cNvSpPr>
          <p:nvPr userDrawn="1"/>
        </p:nvSpPr>
        <p:spPr bwMode="invGray">
          <a:xfrm>
            <a:off x="360000" y="3560510"/>
            <a:ext cx="9359901" cy="2595490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 defTabSz="576263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13" name="Titel 3"/>
          <p:cNvSpPr>
            <a:spLocks/>
          </p:cNvSpPr>
          <p:nvPr userDrawn="1"/>
        </p:nvSpPr>
        <p:spPr bwMode="invGray">
          <a:xfrm>
            <a:off x="360000" y="2269846"/>
            <a:ext cx="9034573" cy="3886154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 defTabSz="576263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en-US" sz="4000" noProof="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pic>
        <p:nvPicPr>
          <p:cNvPr id="45078" name="Picture 22" hidden="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black">
          <a:xfrm>
            <a:off x="1390" y="1853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ltGray">
          <a:xfrm>
            <a:off x="360000" y="2631232"/>
            <a:ext cx="8697256" cy="3524768"/>
          </a:xfrm>
          <a:solidFill>
            <a:schemeClr val="tx2"/>
          </a:solidFill>
        </p:spPr>
        <p:txBody>
          <a:bodyPr lIns="144000">
            <a:noAutofit/>
          </a:bodyPr>
          <a:lstStyle>
            <a:lvl1pPr>
              <a:defRPr sz="480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(Ultra)</a:t>
            </a:r>
            <a:br>
              <a:rPr lang="en-US" dirty="0" smtClean="0"/>
            </a:b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(48) 60 pt </a:t>
            </a:r>
            <a:endParaRPr lang="en-US"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60000" y="5346000"/>
            <a:ext cx="8423751" cy="384080"/>
          </a:xfrm>
        </p:spPr>
        <p:txBody>
          <a:bodyPr wrap="square" lIns="144000">
            <a:spAutoFit/>
          </a:bodyPr>
          <a:lstStyle>
            <a:lvl1pPr>
              <a:spcBef>
                <a:spcPts val="0"/>
              </a:spcBef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smtClean="0"/>
              <a:t>Sub-heading: TeleGrotesk Normal, 24 pt</a:t>
            </a:r>
            <a:endParaRPr lang="en-US" dirty="0" smtClean="0"/>
          </a:p>
        </p:txBody>
      </p:sp>
      <p:pic>
        <p:nvPicPr>
          <p:cNvPr id="32" name="Grafik 31" descr="T_Logo_3c_Slogan_p_INT.em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605"/>
          <a:stretch>
            <a:fillRect/>
          </a:stretch>
        </p:blipFill>
        <p:spPr>
          <a:xfrm>
            <a:off x="360000" y="6678000"/>
            <a:ext cx="1237572" cy="522000"/>
          </a:xfrm>
          <a:prstGeom prst="rect">
            <a:avLst/>
          </a:prstGeom>
        </p:spPr>
      </p:pic>
      <p:pic>
        <p:nvPicPr>
          <p:cNvPr id="33" name="Grafik 32" descr="T_Logo_3c_Slogan_p_INT.em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246"/>
          <a:stretch>
            <a:fillRect/>
          </a:stretch>
        </p:blipFill>
        <p:spPr>
          <a:xfrm>
            <a:off x="7704083" y="6678000"/>
            <a:ext cx="2019358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3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8" y="0"/>
            <a:ext cx="10080476" cy="7647573"/>
          </a:xfrm>
          <a:prstGeom prst="rect">
            <a:avLst/>
          </a:prstGeom>
        </p:spPr>
      </p:pic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8006018"/>
              </p:ext>
            </p:extLst>
          </p:nvPr>
        </p:nvGraphicFramePr>
        <p:xfrm>
          <a:off x="1387" y="1855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43" name="think-cell Folie" r:id="rId8" imgW="360" imgH="360" progId="TCLayout.ActiveDocument.1">
                  <p:embed/>
                </p:oleObj>
              </mc:Choice>
              <mc:Fallback>
                <p:oleObj name="think-cell Folie" r:id="rId8" imgW="360" imgH="360" progId="TCLayout.ActiveDocument.1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" y="1855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gray">
          <a:xfrm>
            <a:off x="361483" y="3441654"/>
            <a:ext cx="9365545" cy="3762108"/>
            <a:chOff x="251" y="1858"/>
            <a:chExt cx="5282" cy="2031"/>
          </a:xfrm>
        </p:grpSpPr>
        <p:sp>
          <p:nvSpPr>
            <p:cNvPr id="15" name="Titel 3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251" y="2527"/>
              <a:ext cx="5282" cy="1362"/>
            </a:xfrm>
            <a:prstGeom prst="rect">
              <a:avLst/>
            </a:prstGeom>
            <a:solidFill>
              <a:srgbClr val="E20074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/>
            <a:lstStyle/>
            <a:p>
              <a:pPr defTabSz="576226" fontAlgn="base">
                <a:lnSpc>
                  <a:spcPts val="3999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4000" dirty="0">
                <a:solidFill>
                  <a:srgbClr val="E20074"/>
                </a:solidFill>
                <a:latin typeface="TeleGrotesk Headline Ultra" pitchFamily="2" charset="0"/>
                <a:cs typeface="Arial Unicode MS" pitchFamily="34" charset="-128"/>
              </a:endParaRPr>
            </a:p>
          </p:txBody>
        </p:sp>
        <p:sp>
          <p:nvSpPr>
            <p:cNvPr id="16" name="Titel 3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251" y="1858"/>
              <a:ext cx="4817" cy="2031"/>
            </a:xfrm>
            <a:prstGeom prst="rect">
              <a:avLst/>
            </a:prstGeom>
            <a:solidFill>
              <a:srgbClr val="E20074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/>
            <a:lstStyle/>
            <a:p>
              <a:pPr defTabSz="576226" fontAlgn="base">
                <a:lnSpc>
                  <a:spcPts val="3999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4000" dirty="0">
                <a:solidFill>
                  <a:srgbClr val="E20074"/>
                </a:solidFill>
                <a:latin typeface="TeleGrotesk Headline Ultra" pitchFamily="2" charset="0"/>
                <a:cs typeface="Arial Unicode MS" pitchFamily="34" charset="-128"/>
              </a:endParaRPr>
            </a:p>
          </p:txBody>
        </p:sp>
        <p:sp>
          <p:nvSpPr>
            <p:cNvPr id="17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251" y="2017"/>
              <a:ext cx="4502" cy="187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 anchor="ctr"/>
            <a:lstStyle/>
            <a:p>
              <a:pPr defTabSz="457171" fontAlgn="base">
                <a:lnSpc>
                  <a:spcPts val="1799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  <a:buFont typeface="Wingdings" pitchFamily="2" charset="2"/>
                <a:buChar char="§"/>
              </a:pPr>
              <a:endParaRPr lang="en-US" sz="18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gray">
          <a:xfrm>
            <a:off x="361950" y="3734323"/>
            <a:ext cx="7980841" cy="1661993"/>
          </a:xfrm>
          <a:noFill/>
        </p:spPr>
        <p:txBody>
          <a:bodyPr wrap="square" lIns="143990">
            <a:spAutoFit/>
          </a:bodyPr>
          <a:lstStyle>
            <a:lvl1pPr>
              <a:defRPr sz="4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smtClean="0"/>
              <a:t>TeleGrotesk Headline (Ultra)</a:t>
            </a:r>
            <a:br>
              <a:rPr lang="en-US" smtClean="0"/>
            </a:b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 (40) 48 pt</a:t>
            </a:r>
            <a:endParaRPr lang="en-US"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1950" y="5708745"/>
            <a:ext cx="7980841" cy="384080"/>
          </a:xfrm>
        </p:spPr>
        <p:txBody>
          <a:bodyPr wrap="square" lIns="143990">
            <a:spAutoFit/>
          </a:bodyPr>
          <a:lstStyle>
            <a:lvl1pPr>
              <a:spcBef>
                <a:spcPts val="0"/>
              </a:spcBef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smtClean="0"/>
              <a:t>Sub-heading: TeleGrotesk Normal, 24 pt</a:t>
            </a:r>
            <a:endParaRPr lang="en-US" dirty="0"/>
          </a:p>
        </p:txBody>
      </p:sp>
      <p:pic>
        <p:nvPicPr>
          <p:cNvPr id="23" name="Picture 22" hidden="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2" hidden="1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Grafik 37" descr="T_Logo_3c_Slogan_p_INT.emf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979"/>
          <a:stretch>
            <a:fillRect/>
          </a:stretch>
        </p:blipFill>
        <p:spPr>
          <a:xfrm>
            <a:off x="539823" y="6501629"/>
            <a:ext cx="1224495" cy="521999"/>
          </a:xfrm>
          <a:prstGeom prst="rect">
            <a:avLst/>
          </a:prstGeom>
        </p:spPr>
      </p:pic>
      <p:pic>
        <p:nvPicPr>
          <p:cNvPr id="39" name="Grafik 38" descr="T_Logo_3c_Slogan_p_INT.emf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101"/>
          <a:stretch>
            <a:fillRect/>
          </a:stretch>
        </p:blipFill>
        <p:spPr>
          <a:xfrm>
            <a:off x="7546684" y="6501629"/>
            <a:ext cx="1989432" cy="52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0075499"/>
              </p:ext>
            </p:extLst>
          </p:nvPr>
        </p:nvGraphicFramePr>
        <p:xfrm>
          <a:off x="1387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943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762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- Internal -       Internal PM Training</a:t>
            </a:r>
            <a:endParaRPr lang="en-US" dirty="0" smtClean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FEF3396B-3978-4748-843D-D247B70A81E6}" type="datetime1">
              <a:rPr lang="hu-HU" smtClean="0"/>
              <a:t>2018.10.04.</a:t>
            </a:fld>
            <a:endParaRPr lang="en-US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1935" y="141"/>
            <a:ext cx="10076751" cy="7559620"/>
          </a:xfrm>
          <a:prstGeom prst="rect">
            <a:avLst/>
          </a:prstGeom>
          <a:noFill/>
        </p:spPr>
      </p:pic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60000" y="1512000"/>
            <a:ext cx="9360000" cy="2660399"/>
          </a:xfrm>
        </p:spPr>
        <p:txBody>
          <a:bodyPr/>
          <a:lstStyle>
            <a:lvl1pPr marL="0" marR="0" indent="0" algn="l" defTabSz="457322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TeleGrotesk HEADLINE </a:t>
            </a: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(Ultra) Maximum of 3 lines</a:t>
            </a:r>
            <a:b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4959555"/>
              </p:ext>
            </p:extLst>
          </p:nvPr>
        </p:nvGraphicFramePr>
        <p:xfrm>
          <a:off x="1387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991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762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- Internal -       Internal PM Training</a:t>
            </a:r>
            <a:endParaRPr lang="en-US" dirty="0" smtClean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12A3A44F-F444-4CB2-B26D-40801238E6A9}" type="datetime1">
              <a:rPr lang="hu-HU" smtClean="0"/>
              <a:t>2018.10.04.</a:t>
            </a:fld>
            <a:endParaRPr lang="en-US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1937" y="140"/>
            <a:ext cx="10076748" cy="7559618"/>
          </a:xfrm>
          <a:prstGeom prst="rect">
            <a:avLst/>
          </a:prstGeom>
          <a:noFill/>
        </p:spPr>
      </p:pic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60000" y="1512000"/>
            <a:ext cx="9360000" cy="2660399"/>
          </a:xfrm>
        </p:spPr>
        <p:txBody>
          <a:bodyPr/>
          <a:lstStyle>
            <a:lvl1pPr marL="0" marR="0" indent="0" algn="l" defTabSz="457322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TeleGrotesk HEADLINE </a:t>
            </a: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(Ultra) Maximum of 3 lines</a:t>
            </a:r>
            <a:b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8824589"/>
              </p:ext>
            </p:extLst>
          </p:nvPr>
        </p:nvGraphicFramePr>
        <p:xfrm>
          <a:off x="1390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5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0080625" cy="756126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0E843056-B378-4030-8B48-487F6875466A}" type="datetime1">
              <a:rPr lang="hu-HU" smtClean="0"/>
              <a:t>2018.10.04.</a:t>
            </a:fld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17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48214540"/>
              </p:ext>
            </p:extLst>
          </p:nvPr>
        </p:nvGraphicFramePr>
        <p:xfrm>
          <a:off x="1390" y="1855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31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5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88000"/>
            <a:ext cx="4607288" cy="942286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4608000" cy="4896000"/>
          </a:xfrm>
        </p:spPr>
        <p:txBody>
          <a:bodyPr anchor="ctr"/>
          <a:lstStyle>
            <a:lvl1pPr>
              <a:defRPr sz="1800" baseline="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5112000" y="1"/>
            <a:ext cx="4968000" cy="756126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B9D0539-3F8A-448F-B374-7FA36E20DEB7}" type="datetime1">
              <a:rPr lang="hu-HU" smtClean="0"/>
              <a:t>2018.10.04.</a:t>
            </a:fld>
            <a:endParaRPr lang="en-US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96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594423"/>
              </p:ext>
            </p:extLst>
          </p:nvPr>
        </p:nvGraphicFramePr>
        <p:xfrm>
          <a:off x="1390" y="1855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12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5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12000" y="288000"/>
            <a:ext cx="4610100" cy="942286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112000" y="1620000"/>
            <a:ext cx="4608000" cy="4896000"/>
          </a:xfrm>
        </p:spPr>
        <p:txBody>
          <a:bodyPr anchor="ctr"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968000" cy="756126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6004ECA3-E001-408A-A9D2-4A602A0C7364}" type="datetime1">
              <a:rPr lang="hu-HU" smtClean="0"/>
              <a:t>2018.10.04.</a:t>
            </a:fld>
            <a:endParaRPr lang="en-US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480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601645"/>
              </p:ext>
            </p:extLst>
          </p:nvPr>
        </p:nvGraphicFramePr>
        <p:xfrm>
          <a:off x="1390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35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FEF7820D-8568-4EDA-A63F-46C5DD7B0250}" type="datetime1">
              <a:rPr lang="hu-HU" smtClean="0"/>
              <a:t>2018.10.04.</a:t>
            </a:fld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90326554"/>
              </p:ext>
            </p:extLst>
          </p:nvPr>
        </p:nvGraphicFramePr>
        <p:xfrm>
          <a:off x="1390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89" name="think-cell Folie" r:id="rId21" imgW="360" imgH="360" progId="TCLayout.ActiveDocument.1">
                  <p:embed/>
                </p:oleObj>
              </mc:Choice>
              <mc:Fallback>
                <p:oleObj name="think-cell Folie" r:id="rId21" imgW="360" imgH="360" progId="TCLayout.ActiveDocument.1">
                  <p:embed/>
                  <p:pic>
                    <p:nvPicPr>
                      <p:cNvPr id="0" name="Picture 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gray">
          <a:xfrm>
            <a:off x="360001" y="288000"/>
            <a:ext cx="9359999" cy="58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60000" y="1620000"/>
            <a:ext cx="9360000" cy="489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8445500" y="6980111"/>
            <a:ext cx="897210" cy="353089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C6B50E64-AFEA-4CA4-8BF1-9166F932A1A6}" type="datetime1">
              <a:rPr lang="hu-HU" noProof="0" smtClean="0"/>
              <a:t>2018.10.04.</a:t>
            </a:fld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9407166" y="6980111"/>
            <a:ext cx="319447" cy="3204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3816351" y="6980111"/>
            <a:ext cx="4539600" cy="3204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noProof="0" smtClean="0"/>
              <a:t>- Internal -       Internal PM Training</a:t>
            </a:r>
            <a:endParaRPr lang="en-US" noProof="0" dirty="0" smtClean="0"/>
          </a:p>
        </p:txBody>
      </p:sp>
      <p:pic>
        <p:nvPicPr>
          <p:cNvPr id="31" name="Grafik 30" descr="T_Logo_3c_Slogan_p_INT.emf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919200"/>
            <a:ext cx="2773050" cy="41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898" r:id="rId2"/>
    <p:sldLayoutId id="2147483961" r:id="rId3"/>
    <p:sldLayoutId id="2147483964" r:id="rId4"/>
    <p:sldLayoutId id="2147483967" r:id="rId5"/>
    <p:sldLayoutId id="2147483972" r:id="rId6"/>
    <p:sldLayoutId id="2147483971" r:id="rId7"/>
    <p:sldLayoutId id="2147483973" r:id="rId8"/>
    <p:sldLayoutId id="2147483716" r:id="rId9"/>
    <p:sldLayoutId id="2147483718" r:id="rId10"/>
    <p:sldLayoutId id="2147483722" r:id="rId11"/>
    <p:sldLayoutId id="2147483723" r:id="rId12"/>
    <p:sldLayoutId id="2147483969" r:id="rId13"/>
    <p:sldLayoutId id="2147483970" r:id="rId14"/>
    <p:sldLayoutId id="2147483930" r:id="rId15"/>
    <p:sldLayoutId id="2147483959" r:id="rId16"/>
    <p:sldLayoutId id="214748396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457322" rtl="0" eaLnBrk="1" fontAlgn="base" hangingPunct="1">
        <a:lnSpc>
          <a:spcPct val="90000"/>
        </a:lnSpc>
        <a:spcBef>
          <a:spcPts val="0"/>
        </a:spcBef>
        <a:spcAft>
          <a:spcPct val="0"/>
        </a:spcAft>
        <a:defRPr lang="de-DE" sz="3200" kern="1200" dirty="0">
          <a:solidFill>
            <a:schemeClr val="tx2"/>
          </a:solidFill>
          <a:latin typeface="TeleGrotesk Headline Ultra" pitchFamily="2" charset="0"/>
          <a:ea typeface="+mj-ea"/>
          <a:cs typeface="TeleGrotesk Headline Ultra" pitchFamily="2" charset="0"/>
        </a:defRPr>
      </a:lvl1pPr>
      <a:lvl2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2pPr>
      <a:lvl3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3pPr>
      <a:lvl4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4pPr>
      <a:lvl5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5pPr>
      <a:lvl6pPr marL="457171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6pPr>
      <a:lvl7pPr marL="914342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7pPr>
      <a:lvl8pPr marL="137151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8pPr>
      <a:lvl9pPr marL="182868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9pPr>
    </p:titleStyle>
    <p:bodyStyle>
      <a:lvl1pPr algn="l" defTabSz="576226" rtl="0" eaLnBrk="1" fontAlgn="base" hangingPunct="1">
        <a:lnSpc>
          <a:spcPct val="104000"/>
        </a:lnSpc>
        <a:spcBef>
          <a:spcPts val="12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588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5886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382" userDrawn="1">
          <p15:clr>
            <a:srgbClr val="F26B43"/>
          </p15:clr>
        </p15:guide>
        <p15:guide id="2" pos="3220" userDrawn="1">
          <p15:clr>
            <a:srgbClr val="F26B43"/>
          </p15:clr>
        </p15:guide>
        <p15:guide id="3" orient="horz" pos="1021" userDrawn="1">
          <p15:clr>
            <a:srgbClr val="F26B43"/>
          </p15:clr>
        </p15:guide>
        <p15:guide id="5" orient="horz" pos="4105" userDrawn="1">
          <p15:clr>
            <a:srgbClr val="F26B43"/>
          </p15:clr>
        </p15:guide>
        <p15:guide id="6" pos="227" userDrawn="1">
          <p15:clr>
            <a:srgbClr val="F26B43"/>
          </p15:clr>
        </p15:guide>
        <p15:guide id="7" pos="6123" userDrawn="1">
          <p15:clr>
            <a:srgbClr val="F26B43"/>
          </p15:clr>
        </p15:guide>
        <p15:guide id="8" orient="horz" pos="3843" userDrawn="1">
          <p15:clr>
            <a:srgbClr val="F26B43"/>
          </p15:clr>
        </p15:guide>
        <p15:guide id="10" orient="horz" pos="749" userDrawn="1">
          <p15:clr>
            <a:srgbClr val="F26B43"/>
          </p15:clr>
        </p15:guide>
        <p15:guide id="11" orient="horz" pos="227" userDrawn="1">
          <p15:clr>
            <a:srgbClr val="F26B43"/>
          </p15:clr>
        </p15:guide>
        <p15:guide id="12" pos="1724" userDrawn="1">
          <p15:clr>
            <a:srgbClr val="F26B43"/>
          </p15:clr>
        </p15:guide>
        <p15:guide id="13" pos="1633" userDrawn="1">
          <p15:clr>
            <a:srgbClr val="F26B43"/>
          </p15:clr>
        </p15:guide>
        <p15:guide id="14" pos="3175" userDrawn="1">
          <p15:clr>
            <a:srgbClr val="F26B43"/>
          </p15:clr>
        </p15:guide>
        <p15:guide id="15" pos="3130" userDrawn="1">
          <p15:clr>
            <a:srgbClr val="F26B43"/>
          </p15:clr>
        </p15:guide>
        <p15:guide id="16" pos="4717" userDrawn="1">
          <p15:clr>
            <a:srgbClr val="F26B43"/>
          </p15:clr>
        </p15:guide>
        <p15:guide id="17" pos="4627" userDrawn="1">
          <p15:clr>
            <a:srgbClr val="F26B43"/>
          </p15:clr>
        </p15:guide>
        <p15:guide id="18" orient="horz" pos="4365" userDrawn="1">
          <p15:clr>
            <a:srgbClr val="F26B43"/>
          </p15:clr>
        </p15:guide>
        <p15:guide id="19" orient="horz" pos="45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0.vml"/><Relationship Id="rId6" Type="http://schemas.openxmlformats.org/officeDocument/2006/relationships/package" Target="../embeddings/Microsoft_Excel_Macro-Enabled_Worksheet3.xlsm"/><Relationship Id="rId5" Type="http://schemas.openxmlformats.org/officeDocument/2006/relationships/image" Target="../media/image19.wmf"/><Relationship Id="rId4" Type="http://schemas.openxmlformats.org/officeDocument/2006/relationships/package" Target="../embeddings/Microsoft_Excel_Worksheet2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5.wmf"/><Relationship Id="rId5" Type="http://schemas.openxmlformats.org/officeDocument/2006/relationships/package" Target="../embeddings/Microsoft_Excel_Worksheet4.xlsx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8.wmf"/><Relationship Id="rId4" Type="http://schemas.openxmlformats.org/officeDocument/2006/relationships/oleObject" Target="../embeddings/Microsoft_Excel_97-2003_Worksheet1.xls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0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61950" y="3734323"/>
            <a:ext cx="7980841" cy="1107996"/>
          </a:xfrm>
        </p:spPr>
        <p:txBody>
          <a:bodyPr/>
          <a:lstStyle/>
          <a:p>
            <a:r>
              <a:rPr lang="hu-HU" dirty="0" smtClean="0"/>
              <a:t>Project management  1</a:t>
            </a:r>
            <a:br>
              <a:rPr lang="hu-HU" dirty="0" smtClean="0"/>
            </a:br>
            <a:r>
              <a:rPr lang="hu-HU" dirty="0" smtClean="0"/>
              <a:t>Project </a:t>
            </a:r>
            <a:r>
              <a:rPr lang="hu-HU" dirty="0" err="1" smtClean="0"/>
              <a:t>Initiation</a:t>
            </a:r>
            <a:r>
              <a:rPr lang="hu-HU" dirty="0" smtClean="0"/>
              <a:t> and Planning</a:t>
            </a:r>
            <a:endParaRPr lang="en-US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361950" y="5708745"/>
            <a:ext cx="7980841" cy="353687"/>
          </a:xfrm>
        </p:spPr>
        <p:txBody>
          <a:bodyPr/>
          <a:lstStyle/>
          <a:p>
            <a:r>
              <a:rPr lang="hu-HU" dirty="0" smtClean="0"/>
              <a:t>Neidert Beáta, Varga Tibor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132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 OFF MEETING</a:t>
            </a:r>
            <a:br>
              <a:rPr lang="en-US" dirty="0" smtClean="0"/>
            </a:br>
            <a:r>
              <a:rPr lang="en-US" dirty="0" smtClean="0">
                <a:latin typeface="TeleGrotesk Headline" pitchFamily="2" charset="0"/>
              </a:rPr>
              <a:t>REM, Risk register</a:t>
            </a:r>
            <a:endParaRPr lang="en-US" dirty="0">
              <a:latin typeface="TeleGrotesk Headline" pitchFamily="2" charset="0"/>
            </a:endParaRPr>
          </a:p>
        </p:txBody>
      </p:sp>
      <p:graphicFrame>
        <p:nvGraphicFramePr>
          <p:cNvPr id="2" name="Content Placeholder 1">
            <a:hlinkClick r:id="" action="ppaction://ole?verb=1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011729"/>
              </p:ext>
            </p:extLst>
          </p:nvPr>
        </p:nvGraphicFramePr>
        <p:xfrm>
          <a:off x="8055430" y="620484"/>
          <a:ext cx="1548000" cy="1341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717" name="Munkalap" showAsIcon="1" r:id="rId4" imgW="914400" imgH="792360" progId="Excel.Sheet.12">
                  <p:embed/>
                </p:oleObj>
              </mc:Choice>
              <mc:Fallback>
                <p:oleObj name="Munkalap" showAsIcon="1" r:id="rId4" imgW="914400" imgH="7923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55430" y="620484"/>
                        <a:ext cx="1548000" cy="1341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327636"/>
              </p:ext>
            </p:extLst>
          </p:nvPr>
        </p:nvGraphicFramePr>
        <p:xfrm>
          <a:off x="6236154" y="620484"/>
          <a:ext cx="1548000" cy="134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718" name="Makróbarát munkalap" showAsIcon="1" r:id="rId6" imgW="914400" imgH="792360" progId="Excel.SheetMacroEnabled.12">
                  <p:embed/>
                </p:oleObj>
              </mc:Choice>
              <mc:Fallback>
                <p:oleObj name="Makróbarát munkalap" showAsIcon="1" r:id="rId6" imgW="914400" imgH="792360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36154" y="620484"/>
                        <a:ext cx="1548000" cy="1341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060539"/>
              </p:ext>
            </p:extLst>
          </p:nvPr>
        </p:nvGraphicFramePr>
        <p:xfrm>
          <a:off x="6234573" y="2688771"/>
          <a:ext cx="3099162" cy="25908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3054"/>
                <a:gridCol w="1033054"/>
                <a:gridCol w="1033054"/>
              </a:tblGrid>
              <a:tr h="863601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bg1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Low</a:t>
                      </a:r>
                      <a:endParaRPr lang="en-US" noProof="0" dirty="0">
                        <a:solidFill>
                          <a:schemeClr val="bg1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endParaRPr>
                    </a:p>
                  </a:txBody>
                  <a:tcPr anchor="ctr">
                    <a:solidFill>
                      <a:srgbClr val="4A6B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Medium</a:t>
                      </a:r>
                      <a:endParaRPr lang="en-US" noProof="0" dirty="0"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bg1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High</a:t>
                      </a:r>
                      <a:endParaRPr lang="en-US" noProof="0" dirty="0">
                        <a:solidFill>
                          <a:schemeClr val="bg1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bg1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Low</a:t>
                      </a:r>
                      <a:endParaRPr lang="en-US" noProof="0" dirty="0">
                        <a:solidFill>
                          <a:schemeClr val="bg1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endParaRPr>
                    </a:p>
                  </a:txBody>
                  <a:tcPr anchor="ctr">
                    <a:solidFill>
                      <a:srgbClr val="4A6B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Medium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Medium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solidFill>
                            <a:schemeClr val="bg1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Low</a:t>
                      </a:r>
                    </a:p>
                  </a:txBody>
                  <a:tcPr anchor="ctr">
                    <a:solidFill>
                      <a:srgbClr val="4A6B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solidFill>
                            <a:schemeClr val="bg1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Low</a:t>
                      </a:r>
                    </a:p>
                  </a:txBody>
                  <a:tcPr anchor="ctr">
                    <a:solidFill>
                      <a:srgbClr val="4A6B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solidFill>
                            <a:schemeClr val="bg1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Low</a:t>
                      </a:r>
                    </a:p>
                  </a:txBody>
                  <a:tcPr anchor="ctr">
                    <a:solidFill>
                      <a:srgbClr val="4A6B1D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6884149" y="5501261"/>
            <a:ext cx="1800000" cy="0"/>
          </a:xfrm>
          <a:prstGeom prst="straightConnector1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012182" y="3085938"/>
            <a:ext cx="0" cy="1800000"/>
          </a:xfrm>
          <a:prstGeom prst="straightConnector1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12389" y="3528252"/>
            <a:ext cx="382715" cy="91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hu-HU" sz="1600" dirty="0" err="1" smtClean="0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Probability</a:t>
            </a:r>
            <a:endParaRPr lang="hu-HU" sz="1600" dirty="0" smtClean="0"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02470" y="5533042"/>
            <a:ext cx="1363367" cy="3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hu-HU" sz="1600" dirty="0" err="1" smtClean="0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Impact</a:t>
            </a:r>
            <a:r>
              <a:rPr lang="hu-HU" sz="1600" dirty="0" smtClean="0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 (Q, C, T)</a:t>
            </a:r>
          </a:p>
        </p:txBody>
      </p:sp>
      <p:pic>
        <p:nvPicPr>
          <p:cNvPr id="663560" name="Picture 8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0" t="1972"/>
          <a:stretch/>
        </p:blipFill>
        <p:spPr bwMode="auto">
          <a:xfrm>
            <a:off x="764951" y="1755764"/>
            <a:ext cx="4055428" cy="446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11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7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0825" y="739775"/>
            <a:ext cx="4829175" cy="682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ele-GroteskEEFet" pitchFamily="2" charset="0"/>
                <a:ea typeface="Swagger" pitchFamily="2" charset="0"/>
              </a:rPr>
              <a:t>Risk management – Risk Response Strategies</a:t>
            </a:r>
            <a:endParaRPr lang="hu-HU" dirty="0"/>
          </a:p>
        </p:txBody>
      </p:sp>
      <p:sp>
        <p:nvSpPr>
          <p:cNvPr id="26" name="TextBox 25"/>
          <p:cNvSpPr txBox="1"/>
          <p:nvPr/>
        </p:nvSpPr>
        <p:spPr>
          <a:xfrm>
            <a:off x="671226" y="1709540"/>
            <a:ext cx="2194493" cy="433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2000" dirty="0" smtClean="0">
                <a:ea typeface="Swagger" pitchFamily="2" charset="0"/>
              </a:rPr>
              <a:t>Threats: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Avoid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Mitigate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Transfer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endParaRPr lang="en-US" sz="2000" dirty="0" smtClean="0">
              <a:ea typeface="Swagger" pitchFamily="2" charset="0"/>
            </a:endParaRPr>
          </a:p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2000" dirty="0" smtClean="0">
                <a:ea typeface="Swagger" pitchFamily="2" charset="0"/>
              </a:rPr>
              <a:t>Opportunities: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Exploit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Enhance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Share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endParaRPr lang="en-US" sz="2000" dirty="0" smtClean="0">
              <a:ea typeface="Swagger" pitchFamily="2" charset="0"/>
            </a:endParaRPr>
          </a:p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2000" dirty="0" smtClean="0">
                <a:ea typeface="Swagger" pitchFamily="2" charset="0"/>
              </a:rPr>
              <a:t>Threats/Opportunities</a:t>
            </a:r>
          </a:p>
          <a:p>
            <a:pPr marL="342900" indent="-34290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Accept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47939" y="3400069"/>
            <a:ext cx="433947" cy="36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endParaRPr lang="en-US" sz="2000" dirty="0" smtClean="0">
              <a:ea typeface="Swagger" pitchFamily="2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1522" y="354358"/>
            <a:ext cx="1018478" cy="67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13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KICK OFF </a:t>
            </a:r>
            <a:r>
              <a:rPr lang="hu-HU" dirty="0" smtClean="0"/>
              <a:t>MEETING</a:t>
            </a:r>
            <a:r>
              <a:rPr lang="hu-HU" dirty="0" smtClean="0">
                <a:latin typeface="TeleGrotesk Headline" pitchFamily="2" charset="0"/>
              </a:rPr>
              <a:t/>
            </a:r>
            <a:br>
              <a:rPr lang="hu-HU" dirty="0" smtClean="0">
                <a:latin typeface="TeleGrotesk Headline" pitchFamily="2" charset="0"/>
              </a:rPr>
            </a:br>
            <a:r>
              <a:rPr lang="hu-HU" dirty="0" smtClean="0">
                <a:latin typeface="TeleGrotesk Headline" pitchFamily="2" charset="0"/>
              </a:rPr>
              <a:t>ORGANIZATION CHART</a:t>
            </a:r>
            <a:endParaRPr lang="hu-HU" dirty="0">
              <a:latin typeface="TeleGrotesk Headline" pitchFamily="2" charset="0"/>
            </a:endParaRPr>
          </a:p>
        </p:txBody>
      </p:sp>
      <p:pic>
        <p:nvPicPr>
          <p:cNvPr id="65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825" y="1791624"/>
            <a:ext cx="856297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1"/>
          <p:cNvSpPr>
            <a:spLocks noChangeArrowheads="1"/>
          </p:cNvSpPr>
          <p:nvPr/>
        </p:nvSpPr>
        <p:spPr bwMode="gray">
          <a:xfrm rot="21180000">
            <a:off x="6851672" y="469955"/>
            <a:ext cx="3008557" cy="114260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square" lIns="108000" tIns="72000" rIns="72000" bIns="72000">
            <a:sp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287338" indent="-285750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hu-HU" altLang="de-DE" sz="1800" dirty="0" smtClean="0">
                <a:latin typeface="TeleGrotesk Headline Ultra" pitchFamily="2" charset="0"/>
              </a:rPr>
              <a:t>MATRIX ORGANIZATIONAL STRUCTURE</a:t>
            </a:r>
          </a:p>
          <a:p>
            <a:pPr marL="287338" indent="-285750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hu-HU" altLang="de-DE" sz="1800" dirty="0" smtClean="0">
                <a:latin typeface="TeleGrotesk Headline Ultra" pitchFamily="2" charset="0"/>
              </a:rPr>
              <a:t>PROJECT ORGANIZATION</a:t>
            </a:r>
          </a:p>
          <a:p>
            <a:pPr marL="287338" indent="-285750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hu-HU" altLang="de-DE" sz="1800" dirty="0" smtClean="0">
                <a:latin typeface="TeleGrotesk Headline Ultra" pitchFamily="2" charset="0"/>
              </a:rPr>
              <a:t>ESCALATION PATH</a:t>
            </a:r>
          </a:p>
        </p:txBody>
      </p:sp>
    </p:spTree>
    <p:extLst>
      <p:ext uri="{BB962C8B-B14F-4D97-AF65-F5344CB8AC3E}">
        <p14:creationId xmlns:p14="http://schemas.microsoft.com/office/powerpoint/2010/main" val="270936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KICK OFF </a:t>
            </a:r>
            <a:r>
              <a:rPr lang="hu-HU" dirty="0" smtClean="0"/>
              <a:t>MEETING</a:t>
            </a:r>
            <a:br>
              <a:rPr lang="hu-HU" dirty="0" smtClean="0"/>
            </a:br>
            <a:r>
              <a:rPr lang="hu-HU" dirty="0" smtClean="0">
                <a:latin typeface="TeleGrotesk Headline" pitchFamily="2" charset="0"/>
              </a:rPr>
              <a:t>SCHEDULE</a:t>
            </a:r>
            <a:endParaRPr lang="hu-HU" dirty="0">
              <a:latin typeface="TeleGrotesk Headline" pitchFamily="2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gray">
          <a:xfrm>
            <a:off x="3988035" y="2454504"/>
            <a:ext cx="431800" cy="3632100"/>
          </a:xfrm>
          <a:prstGeom prst="rect">
            <a:avLst/>
          </a:prstGeom>
          <a:solidFill>
            <a:srgbClr val="E4E4E4"/>
          </a:solidFill>
          <a:ln w="9525" algn="ctr">
            <a:solidFill>
              <a:srgbClr val="E4E4E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fontAlgn="base">
              <a:spcAft>
                <a:spcPct val="0"/>
              </a:spcAft>
            </a:pPr>
            <a:endParaRPr lang="en-US" altLang="hu-HU" sz="12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gray">
          <a:xfrm>
            <a:off x="4851635" y="2454504"/>
            <a:ext cx="431800" cy="3632100"/>
          </a:xfrm>
          <a:prstGeom prst="rect">
            <a:avLst/>
          </a:prstGeom>
          <a:solidFill>
            <a:srgbClr val="E4E4E4"/>
          </a:solidFill>
          <a:ln w="9525" algn="ctr">
            <a:solidFill>
              <a:srgbClr val="E4E4E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fontAlgn="base">
              <a:spcAft>
                <a:spcPct val="0"/>
              </a:spcAft>
            </a:pPr>
            <a:endParaRPr lang="en-US" altLang="hu-HU" sz="12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gray">
          <a:xfrm>
            <a:off x="5715235" y="2454504"/>
            <a:ext cx="431800" cy="3632100"/>
          </a:xfrm>
          <a:prstGeom prst="rect">
            <a:avLst/>
          </a:prstGeom>
          <a:solidFill>
            <a:srgbClr val="E4E4E4"/>
          </a:solidFill>
          <a:ln w="9525" algn="ctr">
            <a:solidFill>
              <a:srgbClr val="E4E4E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fontAlgn="base">
              <a:spcAft>
                <a:spcPct val="0"/>
              </a:spcAft>
            </a:pPr>
            <a:endParaRPr lang="en-US" altLang="hu-HU" sz="12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6578835" y="2454504"/>
            <a:ext cx="431800" cy="3632100"/>
          </a:xfrm>
          <a:prstGeom prst="rect">
            <a:avLst/>
          </a:prstGeom>
          <a:solidFill>
            <a:srgbClr val="E4E4E4"/>
          </a:solidFill>
          <a:ln w="9525" algn="ctr">
            <a:solidFill>
              <a:srgbClr val="E4E4E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fontAlgn="base">
              <a:spcAft>
                <a:spcPct val="0"/>
              </a:spcAft>
            </a:pPr>
            <a:endParaRPr lang="en-US" altLang="hu-HU" sz="12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gray">
          <a:xfrm>
            <a:off x="7444023" y="2454504"/>
            <a:ext cx="431800" cy="3632100"/>
          </a:xfrm>
          <a:prstGeom prst="rect">
            <a:avLst/>
          </a:prstGeom>
          <a:solidFill>
            <a:srgbClr val="E4E4E4"/>
          </a:solidFill>
          <a:ln w="9525" algn="ctr">
            <a:solidFill>
              <a:srgbClr val="E4E4E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fontAlgn="base">
              <a:spcAft>
                <a:spcPct val="0"/>
              </a:spcAft>
            </a:pPr>
            <a:endParaRPr lang="en-US" altLang="hu-HU" sz="12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gray">
          <a:xfrm>
            <a:off x="8307623" y="2454504"/>
            <a:ext cx="431800" cy="3632100"/>
          </a:xfrm>
          <a:prstGeom prst="rect">
            <a:avLst/>
          </a:prstGeom>
          <a:solidFill>
            <a:srgbClr val="E4E4E4"/>
          </a:solidFill>
          <a:ln w="9525" algn="ctr">
            <a:solidFill>
              <a:srgbClr val="E4E4E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fontAlgn="base">
              <a:spcAft>
                <a:spcPct val="0"/>
              </a:spcAft>
            </a:pPr>
            <a:endParaRPr lang="en-US" altLang="hu-HU" sz="12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gray">
          <a:xfrm>
            <a:off x="693974" y="2705329"/>
            <a:ext cx="3168030" cy="252412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D0D0D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cs typeface="Arial" pitchFamily="34" charset="0"/>
              </a:rPr>
              <a:t>Planning, team setup</a:t>
            </a: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gray">
          <a:xfrm>
            <a:off x="693974" y="2454504"/>
            <a:ext cx="3168030" cy="250825"/>
          </a:xfrm>
          <a:prstGeom prst="rect">
            <a:avLst/>
          </a:prstGeom>
          <a:solidFill>
            <a:srgbClr val="A4A4A4"/>
          </a:solidFill>
          <a:ln w="12700" algn="ctr">
            <a:solidFill>
              <a:srgbClr val="A4A4A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-GroteskFet" pitchFamily="2" charset="0"/>
                <a:cs typeface="Arial" pitchFamily="34" charset="0"/>
              </a:rPr>
              <a:t>Project Setup</a:t>
            </a: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gray">
          <a:xfrm>
            <a:off x="693974" y="2165579"/>
            <a:ext cx="316803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72000" rIns="0" bIns="72000" anchor="b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hu-HU" sz="1400" smtClean="0">
                <a:solidFill>
                  <a:srgbClr val="000000"/>
                </a:solidFill>
                <a:latin typeface="Tele-GroteskFet" pitchFamily="2" charset="0"/>
                <a:cs typeface="Arial" pitchFamily="34" charset="0"/>
              </a:rPr>
              <a:t>Activities</a:t>
            </a:r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gray">
          <a:xfrm>
            <a:off x="4059473" y="2759304"/>
            <a:ext cx="1224000" cy="144462"/>
          </a:xfrm>
          <a:prstGeom prst="rect">
            <a:avLst/>
          </a:prstGeom>
          <a:solidFill>
            <a:srgbClr val="A4A4A4"/>
          </a:solidFill>
          <a:ln w="6350" algn="ctr">
            <a:solidFill>
              <a:srgbClr val="A7A7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altLang="hu-HU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cs typeface="Arial" pitchFamily="34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gray">
          <a:xfrm>
            <a:off x="5278010" y="4578323"/>
            <a:ext cx="1728000" cy="144462"/>
          </a:xfrm>
          <a:prstGeom prst="rect">
            <a:avLst/>
          </a:prstGeom>
          <a:solidFill>
            <a:srgbClr val="A4A4A4"/>
          </a:solidFill>
          <a:ln w="6350" algn="ctr">
            <a:solidFill>
              <a:srgbClr val="A7A7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altLang="hu-HU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cs typeface="Arial" pitchFamily="34" charset="0"/>
            </a:endParaRPr>
          </a:p>
        </p:txBody>
      </p:sp>
      <p:sp>
        <p:nvSpPr>
          <p:cNvPr id="19" name="Rectangle 33"/>
          <p:cNvSpPr>
            <a:spLocks noChangeArrowheads="1"/>
          </p:cNvSpPr>
          <p:nvPr/>
        </p:nvSpPr>
        <p:spPr bwMode="gray">
          <a:xfrm>
            <a:off x="6290978" y="4830735"/>
            <a:ext cx="1440000" cy="144463"/>
          </a:xfrm>
          <a:prstGeom prst="rect">
            <a:avLst/>
          </a:prstGeom>
          <a:solidFill>
            <a:srgbClr val="A4A4A4"/>
          </a:solidFill>
          <a:ln w="6350" algn="ctr">
            <a:solidFill>
              <a:srgbClr val="A7A7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altLang="hu-HU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cs typeface="Arial" pitchFamily="34" charset="0"/>
            </a:endParaRPr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gray">
          <a:xfrm>
            <a:off x="8398508" y="5636547"/>
            <a:ext cx="396000" cy="142875"/>
          </a:xfrm>
          <a:prstGeom prst="rect">
            <a:avLst/>
          </a:prstGeom>
          <a:solidFill>
            <a:srgbClr val="A4A4A4"/>
          </a:solidFill>
          <a:ln w="6350" algn="ctr">
            <a:solidFill>
              <a:srgbClr val="A7A7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altLang="hu-HU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cs typeface="Arial" pitchFamily="34" charset="0"/>
            </a:endParaRPr>
          </a:p>
        </p:txBody>
      </p:sp>
      <p:sp>
        <p:nvSpPr>
          <p:cNvPr id="21" name="Rectangle 41"/>
          <p:cNvSpPr>
            <a:spLocks noChangeArrowheads="1"/>
          </p:cNvSpPr>
          <p:nvPr/>
        </p:nvSpPr>
        <p:spPr bwMode="gray">
          <a:xfrm>
            <a:off x="693974" y="2957741"/>
            <a:ext cx="3168030" cy="252413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D0D0D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cs typeface="Arial" pitchFamily="34" charset="0"/>
              </a:rPr>
              <a:t>Kick off</a:t>
            </a:r>
          </a:p>
        </p:txBody>
      </p:sp>
      <p:sp>
        <p:nvSpPr>
          <p:cNvPr id="22" name="AutoShape 44"/>
          <p:cNvSpPr>
            <a:spLocks noChangeArrowheads="1"/>
          </p:cNvSpPr>
          <p:nvPr/>
        </p:nvSpPr>
        <p:spPr bwMode="gray">
          <a:xfrm>
            <a:off x="5203192" y="2970909"/>
            <a:ext cx="142875" cy="142875"/>
          </a:xfrm>
          <a:prstGeom prst="diamond">
            <a:avLst/>
          </a:prstGeom>
          <a:solidFill>
            <a:srgbClr val="E20074"/>
          </a:solidFill>
          <a:ln w="9525" algn="ctr">
            <a:solidFill>
              <a:srgbClr val="EDEDE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78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cs typeface="Arial" pitchFamily="34" charset="0"/>
              </a:rPr>
              <a:t>2013.09.30.</a:t>
            </a:r>
            <a:endParaRPr kumimoji="0" lang="en-US" altLang="hu-H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cs typeface="Arial" pitchFamily="34" charset="0"/>
            </a:endParaRPr>
          </a:p>
        </p:txBody>
      </p:sp>
      <p:sp>
        <p:nvSpPr>
          <p:cNvPr id="23" name="AutoShape 45"/>
          <p:cNvSpPr>
            <a:spLocks noChangeArrowheads="1"/>
          </p:cNvSpPr>
          <p:nvPr/>
        </p:nvSpPr>
        <p:spPr bwMode="gray">
          <a:xfrm>
            <a:off x="7565001" y="5082353"/>
            <a:ext cx="142875" cy="142875"/>
          </a:xfrm>
          <a:prstGeom prst="diamond">
            <a:avLst/>
          </a:prstGeom>
          <a:solidFill>
            <a:srgbClr val="E20074"/>
          </a:solidFill>
          <a:ln w="9525" algn="ctr">
            <a:solidFill>
              <a:srgbClr val="EDEDE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78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cs typeface="Arial" pitchFamily="34" charset="0"/>
              </a:rPr>
              <a:t> 2013.11.22.</a:t>
            </a:r>
            <a:endParaRPr kumimoji="0" lang="en-US" altLang="hu-H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cs typeface="Arial" pitchFamily="34" charset="0"/>
            </a:endParaRP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gray">
          <a:xfrm>
            <a:off x="693974" y="4524348"/>
            <a:ext cx="3168030" cy="252412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D0D0D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cs typeface="Arial" pitchFamily="34" charset="0"/>
              </a:rPr>
              <a:t>Workshops</a:t>
            </a:r>
          </a:p>
        </p:txBody>
      </p:sp>
      <p:sp>
        <p:nvSpPr>
          <p:cNvPr id="25" name="Rectangle 47"/>
          <p:cNvSpPr>
            <a:spLocks noChangeArrowheads="1"/>
          </p:cNvSpPr>
          <p:nvPr/>
        </p:nvSpPr>
        <p:spPr bwMode="gray">
          <a:xfrm>
            <a:off x="693974" y="3278292"/>
            <a:ext cx="3168030" cy="250825"/>
          </a:xfrm>
          <a:prstGeom prst="rect">
            <a:avLst/>
          </a:prstGeom>
          <a:solidFill>
            <a:srgbClr val="A4A4A4"/>
          </a:solidFill>
          <a:ln w="12700" algn="ctr">
            <a:solidFill>
              <a:srgbClr val="A4A4A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-GroteskFet" pitchFamily="2" charset="0"/>
                <a:cs typeface="Arial" pitchFamily="34" charset="0"/>
              </a:rPr>
              <a:t>Execution</a:t>
            </a:r>
          </a:p>
        </p:txBody>
      </p:sp>
      <p:sp>
        <p:nvSpPr>
          <p:cNvPr id="26" name="Rectangle 48"/>
          <p:cNvSpPr>
            <a:spLocks noChangeArrowheads="1"/>
          </p:cNvSpPr>
          <p:nvPr/>
        </p:nvSpPr>
        <p:spPr bwMode="gray">
          <a:xfrm>
            <a:off x="693974" y="4776760"/>
            <a:ext cx="3168030" cy="252413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D0D0D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cs typeface="Arial" pitchFamily="34" charset="0"/>
              </a:rPr>
              <a:t>Approval</a:t>
            </a:r>
          </a:p>
        </p:txBody>
      </p:sp>
      <p:sp>
        <p:nvSpPr>
          <p:cNvPr id="27" name="Rectangle 49"/>
          <p:cNvSpPr>
            <a:spLocks noChangeArrowheads="1"/>
          </p:cNvSpPr>
          <p:nvPr/>
        </p:nvSpPr>
        <p:spPr bwMode="gray">
          <a:xfrm>
            <a:off x="693974" y="5027585"/>
            <a:ext cx="3168030" cy="252413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D0D0D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cs typeface="Arial" pitchFamily="34" charset="0"/>
              </a:rPr>
              <a:t>Approved T&amp;T NS Process</a:t>
            </a:r>
          </a:p>
        </p:txBody>
      </p:sp>
      <p:sp>
        <p:nvSpPr>
          <p:cNvPr id="28" name="Rectangle 51"/>
          <p:cNvSpPr>
            <a:spLocks noChangeArrowheads="1"/>
          </p:cNvSpPr>
          <p:nvPr/>
        </p:nvSpPr>
        <p:spPr bwMode="gray">
          <a:xfrm>
            <a:off x="693974" y="5581779"/>
            <a:ext cx="3168030" cy="252412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D0D0D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cs typeface="Arial" pitchFamily="34" charset="0"/>
              </a:rPr>
              <a:t>Project closing</a:t>
            </a:r>
          </a:p>
        </p:txBody>
      </p:sp>
      <p:sp>
        <p:nvSpPr>
          <p:cNvPr id="29" name="Rectangle 52"/>
          <p:cNvSpPr>
            <a:spLocks noChangeArrowheads="1"/>
          </p:cNvSpPr>
          <p:nvPr/>
        </p:nvSpPr>
        <p:spPr bwMode="gray">
          <a:xfrm>
            <a:off x="693974" y="5330954"/>
            <a:ext cx="3168030" cy="250825"/>
          </a:xfrm>
          <a:prstGeom prst="rect">
            <a:avLst/>
          </a:prstGeom>
          <a:solidFill>
            <a:srgbClr val="A4A4A4"/>
          </a:solidFill>
          <a:ln w="12700" algn="ctr">
            <a:solidFill>
              <a:srgbClr val="A4A4A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-GroteskFet" pitchFamily="2" charset="0"/>
                <a:cs typeface="Arial" pitchFamily="34" charset="0"/>
              </a:rPr>
              <a:t>Closing</a:t>
            </a:r>
          </a:p>
        </p:txBody>
      </p:sp>
      <p:sp>
        <p:nvSpPr>
          <p:cNvPr id="30" name="Rectangle 53"/>
          <p:cNvSpPr>
            <a:spLocks noChangeArrowheads="1"/>
          </p:cNvSpPr>
          <p:nvPr/>
        </p:nvSpPr>
        <p:spPr bwMode="gray">
          <a:xfrm>
            <a:off x="693974" y="5834191"/>
            <a:ext cx="3168030" cy="252413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D0D0D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cs typeface="Arial" pitchFamily="34" charset="0"/>
              </a:rPr>
              <a:t>Project is closed</a:t>
            </a:r>
          </a:p>
        </p:txBody>
      </p:sp>
      <p:sp>
        <p:nvSpPr>
          <p:cNvPr id="31" name="AutoShape 54"/>
          <p:cNvSpPr>
            <a:spLocks noChangeArrowheads="1"/>
          </p:cNvSpPr>
          <p:nvPr/>
        </p:nvSpPr>
        <p:spPr bwMode="gray">
          <a:xfrm>
            <a:off x="8723641" y="5907471"/>
            <a:ext cx="142875" cy="142875"/>
          </a:xfrm>
          <a:prstGeom prst="diamond">
            <a:avLst/>
          </a:prstGeom>
          <a:solidFill>
            <a:srgbClr val="E20074"/>
          </a:solidFill>
          <a:ln w="9525" algn="ctr">
            <a:solidFill>
              <a:srgbClr val="EDEDE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78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cs typeface="Arial" pitchFamily="34" charset="0"/>
              </a:rPr>
              <a:t>2013.12.20.</a:t>
            </a:r>
            <a:endParaRPr kumimoji="0" lang="en-US" altLang="hu-H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cs typeface="Arial" pitchFamily="34" charset="0"/>
            </a:endParaRPr>
          </a:p>
        </p:txBody>
      </p:sp>
      <p:sp>
        <p:nvSpPr>
          <p:cNvPr id="32" name="Rectangle 41"/>
          <p:cNvSpPr>
            <a:spLocks noChangeArrowheads="1"/>
          </p:cNvSpPr>
          <p:nvPr/>
        </p:nvSpPr>
        <p:spPr bwMode="auto">
          <a:xfrm>
            <a:off x="3992798" y="1838554"/>
            <a:ext cx="5178425" cy="327025"/>
          </a:xfrm>
          <a:prstGeom prst="rect">
            <a:avLst/>
          </a:prstGeom>
          <a:solidFill>
            <a:srgbClr val="E20074"/>
          </a:solidFill>
          <a:ln w="12700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1588" marR="0" lvl="0" indent="0" algn="ctr" defTabSz="4572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de-DE" altLang="hu-HU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-GroteskFet" pitchFamily="2" charset="0"/>
                <a:cs typeface="Times New Roman" pitchFamily="18" charset="0"/>
              </a:rPr>
              <a:t>2013</a:t>
            </a:r>
          </a:p>
        </p:txBody>
      </p:sp>
      <p:sp>
        <p:nvSpPr>
          <p:cNvPr id="33" name="Rectangle 40"/>
          <p:cNvSpPr>
            <a:spLocks noChangeArrowheads="1"/>
          </p:cNvSpPr>
          <p:nvPr/>
        </p:nvSpPr>
        <p:spPr bwMode="gray">
          <a:xfrm>
            <a:off x="3988035" y="2452916"/>
            <a:ext cx="5186363" cy="3633688"/>
          </a:xfrm>
          <a:prstGeom prst="rect">
            <a:avLst/>
          </a:prstGeom>
          <a:noFill/>
          <a:ln w="12700" algn="ctr">
            <a:solidFill>
              <a:srgbClr val="D0D0D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altLang="hu-HU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cs typeface="Arial" pitchFamily="34" charset="0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gray">
          <a:xfrm>
            <a:off x="3988035" y="2165579"/>
            <a:ext cx="1295400" cy="287337"/>
          </a:xfrm>
          <a:prstGeom prst="rect">
            <a:avLst/>
          </a:prstGeom>
          <a:solidFill>
            <a:srgbClr val="A4A4A4"/>
          </a:solidFill>
          <a:ln w="12700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-GroteskFet" pitchFamily="2" charset="0"/>
                <a:cs typeface="Arial" pitchFamily="34" charset="0"/>
              </a:rPr>
              <a:t>September</a:t>
            </a:r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gray">
          <a:xfrm>
            <a:off x="5281848" y="2165579"/>
            <a:ext cx="1300162" cy="287337"/>
          </a:xfrm>
          <a:prstGeom prst="rect">
            <a:avLst/>
          </a:prstGeom>
          <a:solidFill>
            <a:srgbClr val="A4A4A4"/>
          </a:solidFill>
          <a:ln w="12700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-GroteskFet" pitchFamily="2" charset="0"/>
                <a:cs typeface="Arial" pitchFamily="34" charset="0"/>
              </a:rPr>
              <a:t>October</a:t>
            </a:r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gray">
          <a:xfrm>
            <a:off x="6577248" y="2165579"/>
            <a:ext cx="1300162" cy="287337"/>
          </a:xfrm>
          <a:prstGeom prst="rect">
            <a:avLst/>
          </a:prstGeom>
          <a:solidFill>
            <a:srgbClr val="A4A4A4"/>
          </a:solidFill>
          <a:ln w="12700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-GroteskFet" pitchFamily="2" charset="0"/>
                <a:cs typeface="Arial" pitchFamily="34" charset="0"/>
              </a:rPr>
              <a:t>November</a:t>
            </a: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gray">
          <a:xfrm>
            <a:off x="7874235" y="2165579"/>
            <a:ext cx="1300163" cy="287337"/>
          </a:xfrm>
          <a:prstGeom prst="rect">
            <a:avLst/>
          </a:prstGeom>
          <a:solidFill>
            <a:srgbClr val="A4A4A4"/>
          </a:solidFill>
          <a:ln w="12700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-GroteskFet" pitchFamily="2" charset="0"/>
                <a:cs typeface="Arial" pitchFamily="34" charset="0"/>
              </a:rPr>
              <a:t>December</a:t>
            </a:r>
          </a:p>
        </p:txBody>
      </p:sp>
      <p:sp>
        <p:nvSpPr>
          <p:cNvPr id="38" name="Rectangle 49"/>
          <p:cNvSpPr>
            <a:spLocks noChangeArrowheads="1"/>
          </p:cNvSpPr>
          <p:nvPr/>
        </p:nvSpPr>
        <p:spPr bwMode="gray">
          <a:xfrm>
            <a:off x="693974" y="3777385"/>
            <a:ext cx="3168030" cy="252413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D0D0D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cs typeface="Arial" pitchFamily="34" charset="0"/>
              </a:rPr>
              <a:t>Adoption</a:t>
            </a:r>
          </a:p>
        </p:txBody>
      </p:sp>
      <p:sp>
        <p:nvSpPr>
          <p:cNvPr id="39" name="Rectangle 46"/>
          <p:cNvSpPr>
            <a:spLocks noChangeArrowheads="1"/>
          </p:cNvSpPr>
          <p:nvPr/>
        </p:nvSpPr>
        <p:spPr bwMode="gray">
          <a:xfrm>
            <a:off x="693974" y="4273525"/>
            <a:ext cx="3168030" cy="2524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algn="ctr">
            <a:solidFill>
              <a:srgbClr val="D0D0D0"/>
            </a:solidFill>
            <a:miter lim="800000"/>
            <a:headEnd/>
            <a:tailEnd/>
          </a:ln>
          <a:effectLst/>
          <a:extLst/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cs typeface="Arial" pitchFamily="34" charset="0"/>
              </a:rPr>
              <a:t>Process development</a:t>
            </a:r>
          </a:p>
        </p:txBody>
      </p:sp>
      <p:sp>
        <p:nvSpPr>
          <p:cNvPr id="40" name="Rectangle 46"/>
          <p:cNvSpPr>
            <a:spLocks noChangeArrowheads="1"/>
          </p:cNvSpPr>
          <p:nvPr/>
        </p:nvSpPr>
        <p:spPr bwMode="gray">
          <a:xfrm>
            <a:off x="693974" y="3536547"/>
            <a:ext cx="3168030" cy="2524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algn="ctr">
            <a:solidFill>
              <a:srgbClr val="D0D0D0"/>
            </a:solidFill>
            <a:miter lim="800000"/>
            <a:headEnd/>
            <a:tailEnd/>
          </a:ln>
          <a:effectLst/>
          <a:extLst/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cs typeface="Arial" pitchFamily="34" charset="0"/>
              </a:rPr>
              <a:t>QG rollout</a:t>
            </a:r>
          </a:p>
        </p:txBody>
      </p:sp>
      <p:sp>
        <p:nvSpPr>
          <p:cNvPr id="41" name="Rectangle 49"/>
          <p:cNvSpPr>
            <a:spLocks noChangeArrowheads="1"/>
          </p:cNvSpPr>
          <p:nvPr/>
        </p:nvSpPr>
        <p:spPr bwMode="gray">
          <a:xfrm>
            <a:off x="693974" y="4021112"/>
            <a:ext cx="3168030" cy="252413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D0D0D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cs typeface="Arial" pitchFamily="34" charset="0"/>
              </a:rPr>
              <a:t>Rollout</a:t>
            </a:r>
          </a:p>
        </p:txBody>
      </p:sp>
      <p:sp>
        <p:nvSpPr>
          <p:cNvPr id="42" name="Rectangle 33"/>
          <p:cNvSpPr>
            <a:spLocks noChangeArrowheads="1"/>
          </p:cNvSpPr>
          <p:nvPr/>
        </p:nvSpPr>
        <p:spPr bwMode="gray">
          <a:xfrm>
            <a:off x="5274628" y="3831359"/>
            <a:ext cx="1302619" cy="144463"/>
          </a:xfrm>
          <a:prstGeom prst="rect">
            <a:avLst/>
          </a:prstGeom>
          <a:solidFill>
            <a:srgbClr val="A4A4A4"/>
          </a:solidFill>
          <a:ln w="6350" algn="ctr">
            <a:solidFill>
              <a:srgbClr val="A7A7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altLang="hu-HU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cs typeface="Arial" pitchFamily="34" charset="0"/>
            </a:endParaRPr>
          </a:p>
        </p:txBody>
      </p:sp>
      <p:sp>
        <p:nvSpPr>
          <p:cNvPr id="43" name="Rectangle 33"/>
          <p:cNvSpPr>
            <a:spLocks noChangeArrowheads="1"/>
          </p:cNvSpPr>
          <p:nvPr/>
        </p:nvSpPr>
        <p:spPr bwMode="gray">
          <a:xfrm>
            <a:off x="6573203" y="4075086"/>
            <a:ext cx="1872000" cy="144463"/>
          </a:xfrm>
          <a:prstGeom prst="rect">
            <a:avLst/>
          </a:prstGeom>
          <a:solidFill>
            <a:srgbClr val="A4A4A4"/>
          </a:solidFill>
          <a:ln w="6350" algn="ctr">
            <a:solidFill>
              <a:srgbClr val="A7A7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altLang="hu-HU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cs typeface="Arial" pitchFamily="34" charset="0"/>
            </a:endParaRPr>
          </a:p>
        </p:txBody>
      </p:sp>
      <p:sp>
        <p:nvSpPr>
          <p:cNvPr id="44" name="Rectangle 21"/>
          <p:cNvSpPr>
            <a:spLocks noChangeArrowheads="1"/>
          </p:cNvSpPr>
          <p:nvPr/>
        </p:nvSpPr>
        <p:spPr bwMode="gray">
          <a:xfrm rot="21180000">
            <a:off x="6369157" y="618115"/>
            <a:ext cx="3222714" cy="64400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square" lIns="108000" tIns="72000" rIns="72000" bIns="72000">
            <a:sp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287338" indent="-285750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hu-HU" altLang="de-DE" sz="1800" dirty="0" smtClean="0">
                <a:latin typeface="TeleGrotesk Headline Ultra" pitchFamily="2" charset="0"/>
              </a:rPr>
              <a:t>DEFINING MAIN MILESTONES</a:t>
            </a:r>
          </a:p>
          <a:p>
            <a:pPr marL="287338" indent="-285750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hu-HU" altLang="de-DE" sz="1800" dirty="0" smtClean="0">
                <a:latin typeface="TeleGrotesk Headline Ultra" pitchFamily="2" charset="0"/>
              </a:rPr>
              <a:t>PLANNING DEADLINES</a:t>
            </a:r>
          </a:p>
        </p:txBody>
      </p:sp>
    </p:spTree>
    <p:extLst>
      <p:ext uri="{BB962C8B-B14F-4D97-AF65-F5344CB8AC3E}">
        <p14:creationId xmlns:p14="http://schemas.microsoft.com/office/powerpoint/2010/main" val="16741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KICK OFF </a:t>
            </a:r>
            <a:r>
              <a:rPr lang="hu-HU" dirty="0" smtClean="0"/>
              <a:t>MEETING</a:t>
            </a:r>
            <a:br>
              <a:rPr lang="hu-HU" dirty="0" smtClean="0"/>
            </a:br>
            <a:r>
              <a:rPr lang="hu-HU" dirty="0" smtClean="0">
                <a:latin typeface="TeleGrotesk Headline" pitchFamily="2" charset="0"/>
              </a:rPr>
              <a:t>Communication </a:t>
            </a:r>
            <a:r>
              <a:rPr lang="hu-HU" dirty="0" err="1" smtClean="0">
                <a:latin typeface="TeleGrotesk Headline" pitchFamily="2" charset="0"/>
              </a:rPr>
              <a:t>plan</a:t>
            </a:r>
            <a:endParaRPr lang="hu-HU" dirty="0">
              <a:latin typeface="TeleGrotesk Headline" pitchFamily="2" charset="0"/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467491"/>
              </p:ext>
            </p:extLst>
          </p:nvPr>
        </p:nvGraphicFramePr>
        <p:xfrm>
          <a:off x="1360942" y="3535590"/>
          <a:ext cx="7559675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898"/>
                <a:gridCol w="1151950"/>
                <a:gridCol w="1799923"/>
                <a:gridCol w="2231904"/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latin typeface="Tele-GroteskEEFet" pitchFamily="2" charset="0"/>
                        </a:rPr>
                        <a:t>What</a:t>
                      </a:r>
                      <a:endParaRPr lang="en-US" sz="1800" b="0" noProof="0" dirty="0">
                        <a:latin typeface="Tele-GroteskEEFet" pitchFamily="2" charset="0"/>
                      </a:endParaRPr>
                    </a:p>
                  </a:txBody>
                  <a:tcPr marL="91426" marR="91426" marT="45733" marB="45733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latin typeface="Tele-GroteskEEFet" pitchFamily="2" charset="0"/>
                        </a:rPr>
                        <a:t>When</a:t>
                      </a:r>
                      <a:endParaRPr lang="en-US" sz="1800" b="0" noProof="0" dirty="0">
                        <a:latin typeface="Tele-GroteskEEFet" pitchFamily="2" charset="0"/>
                      </a:endParaRPr>
                    </a:p>
                  </a:txBody>
                  <a:tcPr marL="91426" marR="91426" marT="45733" marB="45733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latin typeface="Tele-GroteskEEFet" pitchFamily="2" charset="0"/>
                        </a:rPr>
                        <a:t>From whom</a:t>
                      </a:r>
                      <a:endParaRPr lang="en-US" sz="1800" b="0" noProof="0" dirty="0">
                        <a:latin typeface="Tele-GroteskEEFet" pitchFamily="2" charset="0"/>
                      </a:endParaRPr>
                    </a:p>
                  </a:txBody>
                  <a:tcPr marL="91426" marR="91426" marT="45733" marB="45733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latin typeface="Tele-GroteskEEFet" pitchFamily="2" charset="0"/>
                        </a:rPr>
                        <a:t>To whom</a:t>
                      </a:r>
                      <a:endParaRPr lang="en-US" sz="1800" b="0" noProof="0" dirty="0">
                        <a:latin typeface="Tele-GroteskEEFet" pitchFamily="2" charset="0"/>
                      </a:endParaRPr>
                    </a:p>
                  </a:txBody>
                  <a:tcPr marL="91426" marR="91426" marT="45733" marB="45733">
                    <a:solidFill>
                      <a:schemeClr val="tx2"/>
                    </a:solidFill>
                  </a:tcPr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Status report</a:t>
                      </a:r>
                      <a:endParaRPr lang="en-US" sz="1800" noProof="0" dirty="0"/>
                    </a:p>
                  </a:txBody>
                  <a:tcPr marL="91426" marR="91426" marT="45733" marB="4573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Biweekly</a:t>
                      </a:r>
                      <a:endParaRPr lang="en-US" sz="1800" noProof="0" dirty="0"/>
                    </a:p>
                  </a:txBody>
                  <a:tcPr marL="91426" marR="91426" marT="45733" marB="4573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Program manager</a:t>
                      </a:r>
                      <a:endParaRPr lang="en-US" sz="1800" noProof="0" dirty="0"/>
                    </a:p>
                  </a:txBody>
                  <a:tcPr marL="91426" marR="91426" marT="45733" marB="4573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/>
                        <a:t>Program</a:t>
                      </a:r>
                      <a:r>
                        <a:rPr lang="en-US" sz="1800" baseline="0" noProof="0" dirty="0" smtClean="0"/>
                        <a:t> SC members</a:t>
                      </a:r>
                      <a:endParaRPr lang="en-US" sz="1800" noProof="0" dirty="0"/>
                    </a:p>
                  </a:txBody>
                  <a:tcPr marL="91426" marR="91426" marT="45733" marB="45733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SC call</a:t>
                      </a:r>
                      <a:endParaRPr lang="en-US" sz="1800" noProof="0" dirty="0"/>
                    </a:p>
                  </a:txBody>
                  <a:tcPr marL="91426" marR="91426" marT="45733" marB="45733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Monthly</a:t>
                      </a:r>
                      <a:endParaRPr lang="en-US" sz="1800" noProof="0" dirty="0"/>
                    </a:p>
                  </a:txBody>
                  <a:tcPr marL="91426" marR="91426" marT="45733" marB="45733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/>
                        <a:t>Program manager</a:t>
                      </a:r>
                    </a:p>
                  </a:txBody>
                  <a:tcPr marL="91426" marR="91426" marT="45733" marB="45733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/>
                        <a:t>Program</a:t>
                      </a:r>
                      <a:r>
                        <a:rPr lang="en-US" sz="1800" baseline="0" noProof="0" dirty="0" smtClean="0"/>
                        <a:t> SC members</a:t>
                      </a:r>
                      <a:endParaRPr lang="en-US" sz="1800" noProof="0" dirty="0" smtClean="0"/>
                    </a:p>
                  </a:txBody>
                  <a:tcPr marL="91426" marR="91426" marT="45733" marB="45733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Escalation</a:t>
                      </a:r>
                      <a:endParaRPr lang="en-US" sz="1800" noProof="0" dirty="0"/>
                    </a:p>
                  </a:txBody>
                  <a:tcPr marL="91426" marR="91426" marT="45733" marB="4573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As needed</a:t>
                      </a:r>
                      <a:endParaRPr lang="en-US" sz="1800" noProof="0" dirty="0"/>
                    </a:p>
                  </a:txBody>
                  <a:tcPr marL="91426" marR="91426" marT="45733" marB="4573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/>
                        <a:t>Program manager</a:t>
                      </a:r>
                    </a:p>
                  </a:txBody>
                  <a:tcPr marL="91426" marR="91426" marT="45733" marB="4573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/>
                        <a:t>Program</a:t>
                      </a:r>
                      <a:r>
                        <a:rPr lang="en-US" sz="1800" baseline="0" noProof="0" dirty="0" smtClean="0"/>
                        <a:t> SC members</a:t>
                      </a:r>
                      <a:endParaRPr lang="en-US" sz="1800" noProof="0" dirty="0" smtClean="0"/>
                    </a:p>
                  </a:txBody>
                  <a:tcPr marL="91426" marR="91426" marT="45733" marB="45733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PM call</a:t>
                      </a:r>
                      <a:endParaRPr lang="en-US" sz="1800" noProof="0" dirty="0"/>
                    </a:p>
                  </a:txBody>
                  <a:tcPr marL="91426" marR="91426" marT="45733" marB="45733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Biweekly</a:t>
                      </a:r>
                      <a:endParaRPr lang="en-US" sz="1800" noProof="0" dirty="0"/>
                    </a:p>
                  </a:txBody>
                  <a:tcPr marL="91426" marR="91426" marT="45733" marB="45733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/>
                        <a:t>Program manager</a:t>
                      </a:r>
                    </a:p>
                  </a:txBody>
                  <a:tcPr marL="91426" marR="91426" marT="45733" marB="45733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/>
                        <a:t>Program manager</a:t>
                      </a:r>
                    </a:p>
                  </a:txBody>
                  <a:tcPr marL="91426" marR="91426" marT="45733" marB="45733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Project status documents</a:t>
                      </a:r>
                      <a:endParaRPr lang="en-US" sz="1800" noProof="0" dirty="0"/>
                    </a:p>
                  </a:txBody>
                  <a:tcPr marL="91426" marR="91426" marT="45733" marB="4573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Weekly</a:t>
                      </a:r>
                      <a:endParaRPr lang="en-US" sz="1800" noProof="0" dirty="0"/>
                    </a:p>
                  </a:txBody>
                  <a:tcPr marL="91426" marR="91426" marT="45733" marB="4573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/>
                        <a:t>Program manager</a:t>
                      </a:r>
                    </a:p>
                  </a:txBody>
                  <a:tcPr marL="91426" marR="91426" marT="45733" marB="4573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/>
                        <a:t>Program manager</a:t>
                      </a:r>
                    </a:p>
                  </a:txBody>
                  <a:tcPr marL="91426" marR="91426" marT="45733" marB="45733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5" name="Rectangle 21"/>
          <p:cNvSpPr>
            <a:spLocks noChangeArrowheads="1"/>
          </p:cNvSpPr>
          <p:nvPr/>
        </p:nvSpPr>
        <p:spPr bwMode="gray">
          <a:xfrm rot="21180000">
            <a:off x="4608996" y="1451094"/>
            <a:ext cx="4027630" cy="114260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square" lIns="108000" tIns="72000" rIns="72000" bIns="72000">
            <a:sp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287338" indent="-285750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hu-HU" altLang="de-DE" sz="1800" dirty="0">
                <a:latin typeface="TeleGrotesk Headline Ultra" pitchFamily="2" charset="0"/>
              </a:rPr>
              <a:t>IDENTIFYING TARGET AUDIENCE</a:t>
            </a:r>
          </a:p>
          <a:p>
            <a:pPr marL="287338" indent="-285750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hu-HU" altLang="de-DE" sz="1800" dirty="0">
                <a:latin typeface="TeleGrotesk Headline Ultra" pitchFamily="2" charset="0"/>
              </a:rPr>
              <a:t>IDENTIFING COMMUNICATION TOOLS</a:t>
            </a:r>
          </a:p>
          <a:p>
            <a:pPr marL="287338" indent="-285750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hu-HU" altLang="de-DE" sz="1800" dirty="0" smtClean="0">
                <a:latin typeface="TeleGrotesk Headline Ultra" pitchFamily="2" charset="0"/>
              </a:rPr>
              <a:t>PLANNING COMMUNICATION CHANNELS</a:t>
            </a:r>
          </a:p>
        </p:txBody>
      </p:sp>
    </p:spTree>
    <p:extLst>
      <p:ext uri="{BB962C8B-B14F-4D97-AF65-F5344CB8AC3E}">
        <p14:creationId xmlns:p14="http://schemas.microsoft.com/office/powerpoint/2010/main" val="91803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KICK OFF </a:t>
            </a:r>
            <a:r>
              <a:rPr lang="hu-HU" dirty="0" smtClean="0"/>
              <a:t>MEETING</a:t>
            </a:r>
            <a:br>
              <a:rPr lang="hu-HU" dirty="0" smtClean="0"/>
            </a:br>
            <a:r>
              <a:rPr lang="hu-HU" dirty="0" smtClean="0">
                <a:latin typeface="TeleGrotesk Headline" pitchFamily="2" charset="0"/>
              </a:rPr>
              <a:t>BUDGET</a:t>
            </a:r>
            <a:endParaRPr lang="hu-HU" dirty="0">
              <a:latin typeface="TeleGrotesk Headline" pitchFamily="2" charset="0"/>
            </a:endParaRPr>
          </a:p>
        </p:txBody>
      </p:sp>
      <p:sp>
        <p:nvSpPr>
          <p:cNvPr id="3" name="Rectangle 2"/>
          <p:cNvSpPr/>
          <p:nvPr/>
        </p:nvSpPr>
        <p:spPr bwMode="gray">
          <a:xfrm>
            <a:off x="1330354" y="2461688"/>
            <a:ext cx="1404000" cy="495108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r>
              <a:rPr lang="en-US" sz="20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EXPENSES</a:t>
            </a:r>
          </a:p>
        </p:txBody>
      </p:sp>
      <p:sp>
        <p:nvSpPr>
          <p:cNvPr id="8" name="Rectangle 7"/>
          <p:cNvSpPr/>
          <p:nvPr/>
        </p:nvSpPr>
        <p:spPr bwMode="gray">
          <a:xfrm>
            <a:off x="664354" y="3589984"/>
            <a:ext cx="1332000" cy="495108"/>
          </a:xfrm>
          <a:prstGeom prst="rect">
            <a:avLst/>
          </a:prstGeom>
          <a:solidFill>
            <a:schemeClr val="accent2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r>
              <a:rPr lang="en-US" sz="20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CAPEX</a:t>
            </a:r>
          </a:p>
        </p:txBody>
      </p:sp>
      <p:sp>
        <p:nvSpPr>
          <p:cNvPr id="9" name="Rectangle 8"/>
          <p:cNvSpPr/>
          <p:nvPr/>
        </p:nvSpPr>
        <p:spPr bwMode="gray">
          <a:xfrm>
            <a:off x="2087211" y="3589985"/>
            <a:ext cx="1332000" cy="495108"/>
          </a:xfrm>
          <a:prstGeom prst="rect">
            <a:avLst/>
          </a:prstGeom>
          <a:solidFill>
            <a:schemeClr val="accent3"/>
          </a:solidFill>
          <a:ln w="19050" algn="ctr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r>
              <a:rPr lang="en-US" sz="20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OPEX</a:t>
            </a:r>
          </a:p>
        </p:txBody>
      </p:sp>
      <p:sp>
        <p:nvSpPr>
          <p:cNvPr id="10" name="Rectangle 9"/>
          <p:cNvSpPr/>
          <p:nvPr/>
        </p:nvSpPr>
        <p:spPr bwMode="gray">
          <a:xfrm>
            <a:off x="2825211" y="4818024"/>
            <a:ext cx="1188000" cy="612000"/>
          </a:xfrm>
          <a:prstGeom prst="rect">
            <a:avLst/>
          </a:prstGeom>
          <a:solidFill>
            <a:schemeClr val="accent3"/>
          </a:solidFill>
          <a:ln w="19050" algn="ctr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r>
              <a:rPr lang="en-US" sz="20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OPEX WH</a:t>
            </a:r>
          </a:p>
        </p:txBody>
      </p:sp>
      <p:sp>
        <p:nvSpPr>
          <p:cNvPr id="11" name="Rectangle 10"/>
          <p:cNvSpPr/>
          <p:nvPr/>
        </p:nvSpPr>
        <p:spPr bwMode="gray">
          <a:xfrm>
            <a:off x="1493211" y="4818024"/>
            <a:ext cx="1188000" cy="612000"/>
          </a:xfrm>
          <a:prstGeom prst="rect">
            <a:avLst/>
          </a:prstGeom>
          <a:solidFill>
            <a:schemeClr val="accent3"/>
          </a:solidFill>
          <a:ln w="19050" algn="ctr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r>
              <a:rPr lang="en-US" sz="20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External OPEX</a:t>
            </a:r>
          </a:p>
        </p:txBody>
      </p:sp>
      <p:cxnSp>
        <p:nvCxnSpPr>
          <p:cNvPr id="26" name="Elbow Connector 25"/>
          <p:cNvCxnSpPr>
            <a:stCxn id="3" idx="2"/>
            <a:endCxn id="8" idx="0"/>
          </p:cNvCxnSpPr>
          <p:nvPr/>
        </p:nvCxnSpPr>
        <p:spPr>
          <a:xfrm rot="5400000">
            <a:off x="1364760" y="2922390"/>
            <a:ext cx="633188" cy="702000"/>
          </a:xfrm>
          <a:prstGeom prst="bentConnector3">
            <a:avLst/>
          </a:prstGeom>
          <a:ln w="19050">
            <a:solidFill>
              <a:schemeClr val="bg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3" idx="2"/>
            <a:endCxn id="9" idx="0"/>
          </p:cNvCxnSpPr>
          <p:nvPr/>
        </p:nvCxnSpPr>
        <p:spPr>
          <a:xfrm rot="16200000" flipH="1">
            <a:off x="2076188" y="2912961"/>
            <a:ext cx="633189" cy="720857"/>
          </a:xfrm>
          <a:prstGeom prst="bentConnector3">
            <a:avLst>
              <a:gd name="adj1" fmla="val 50000"/>
            </a:avLst>
          </a:prstGeom>
          <a:ln w="19050">
            <a:solidFill>
              <a:schemeClr val="bg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9" idx="2"/>
            <a:endCxn id="10" idx="0"/>
          </p:cNvCxnSpPr>
          <p:nvPr/>
        </p:nvCxnSpPr>
        <p:spPr>
          <a:xfrm rot="16200000" flipH="1">
            <a:off x="2719746" y="4118558"/>
            <a:ext cx="732931" cy="666000"/>
          </a:xfrm>
          <a:prstGeom prst="bentConnector3">
            <a:avLst>
              <a:gd name="adj1" fmla="val 50000"/>
            </a:avLst>
          </a:prstGeom>
          <a:ln w="19050">
            <a:solidFill>
              <a:schemeClr val="bg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9" idx="2"/>
            <a:endCxn id="11" idx="0"/>
          </p:cNvCxnSpPr>
          <p:nvPr/>
        </p:nvCxnSpPr>
        <p:spPr>
          <a:xfrm rot="5400000">
            <a:off x="2053746" y="4118558"/>
            <a:ext cx="732931" cy="666000"/>
          </a:xfrm>
          <a:prstGeom prst="bentConnector3">
            <a:avLst>
              <a:gd name="adj1" fmla="val 50000"/>
            </a:avLst>
          </a:prstGeom>
          <a:ln w="19050">
            <a:solidFill>
              <a:schemeClr val="bg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048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1153" y="2117376"/>
            <a:ext cx="4926013" cy="373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0" name="Object 59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389495"/>
              </p:ext>
            </p:extLst>
          </p:nvPr>
        </p:nvGraphicFramePr>
        <p:xfrm>
          <a:off x="7859166" y="355540"/>
          <a:ext cx="1548000" cy="134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562" name="Munkalap" showAsIcon="1" r:id="rId5" imgW="914400" imgH="792360" progId="Excel.Sheet.12">
                  <p:embed/>
                </p:oleObj>
              </mc:Choice>
              <mc:Fallback>
                <p:oleObj name="Munkalap" showAsIcon="1" r:id="rId5" imgW="914400" imgH="7923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59166" y="355540"/>
                        <a:ext cx="1548000" cy="1341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21"/>
          <p:cNvSpPr>
            <a:spLocks noChangeArrowheads="1"/>
          </p:cNvSpPr>
          <p:nvPr/>
        </p:nvSpPr>
        <p:spPr bwMode="gray">
          <a:xfrm rot="21180000">
            <a:off x="4235556" y="610253"/>
            <a:ext cx="3222714" cy="89330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square" lIns="108000" tIns="72000" rIns="72000" bIns="72000">
            <a:sp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287338" indent="-285750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hu-HU" altLang="de-DE" sz="1800" dirty="0" smtClean="0">
                <a:latin typeface="TeleGrotesk Headline Ultra" pitchFamily="2" charset="0"/>
              </a:rPr>
              <a:t>RESOURCE ALLOCATION</a:t>
            </a:r>
          </a:p>
          <a:p>
            <a:pPr marL="287338" indent="-285750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hu-HU" altLang="de-DE" sz="1800" dirty="0" smtClean="0">
                <a:latin typeface="TeleGrotesk Headline Ultra" pitchFamily="2" charset="0"/>
              </a:rPr>
              <a:t>DETAILED BUDGET ON AN AGREED LEVEL</a:t>
            </a:r>
          </a:p>
        </p:txBody>
      </p:sp>
    </p:spTree>
    <p:extLst>
      <p:ext uri="{BB962C8B-B14F-4D97-AF65-F5344CB8AC3E}">
        <p14:creationId xmlns:p14="http://schemas.microsoft.com/office/powerpoint/2010/main" val="139339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PROJECT </a:t>
            </a:r>
            <a:r>
              <a:rPr lang="hu-HU" dirty="0" err="1" smtClean="0"/>
              <a:t>Process</a:t>
            </a:r>
            <a:r>
              <a:rPr lang="hu-HU" dirty="0" smtClean="0"/>
              <a:t> </a:t>
            </a:r>
            <a:r>
              <a:rPr lang="hu-HU" dirty="0" err="1" smtClean="0"/>
              <a:t>Groups</a:t>
            </a:r>
            <a:endParaRPr lang="hu-HU" dirty="0"/>
          </a:p>
        </p:txBody>
      </p:sp>
      <p:sp>
        <p:nvSpPr>
          <p:cNvPr id="6" name="Oval 5"/>
          <p:cNvSpPr/>
          <p:nvPr/>
        </p:nvSpPr>
        <p:spPr bwMode="gray">
          <a:xfrm>
            <a:off x="2446890" y="1358357"/>
            <a:ext cx="5180193" cy="504351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algn="ctr">
            <a:solidFill>
              <a:schemeClr val="tx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7" name="Right Arrow 6"/>
          <p:cNvSpPr/>
          <p:nvPr/>
        </p:nvSpPr>
        <p:spPr bwMode="gray">
          <a:xfrm>
            <a:off x="6459636" y="3356392"/>
            <a:ext cx="1480073" cy="1076960"/>
          </a:xfrm>
          <a:prstGeom prst="rightArrow">
            <a:avLst/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06469" y="1512271"/>
            <a:ext cx="2946400" cy="4674782"/>
            <a:chOff x="924560" y="974178"/>
            <a:chExt cx="2946400" cy="4674782"/>
          </a:xfrm>
        </p:grpSpPr>
        <p:grpSp>
          <p:nvGrpSpPr>
            <p:cNvPr id="9" name="Group 8"/>
            <p:cNvGrpSpPr/>
            <p:nvPr/>
          </p:nvGrpSpPr>
          <p:grpSpPr>
            <a:xfrm>
              <a:off x="1219200" y="974178"/>
              <a:ext cx="2651760" cy="2548082"/>
              <a:chOff x="1219200" y="974178"/>
              <a:chExt cx="2651760" cy="2548082"/>
            </a:xfrm>
          </p:grpSpPr>
          <p:sp>
            <p:nvSpPr>
              <p:cNvPr id="13" name="U-Turn Arrow 12"/>
              <p:cNvSpPr/>
              <p:nvPr/>
            </p:nvSpPr>
            <p:spPr bwMode="gray">
              <a:xfrm>
                <a:off x="1219200" y="974178"/>
                <a:ext cx="2651760" cy="2548082"/>
              </a:xfrm>
              <a:prstGeom prst="uturnArrow">
                <a:avLst/>
              </a:prstGeom>
              <a:solidFill>
                <a:schemeClr val="tx2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 defTabSz="457293" fontAlgn="base">
                  <a:lnSpc>
                    <a:spcPct val="90000"/>
                  </a:lnSpc>
                  <a:buClr>
                    <a:srgbClr val="E20074"/>
                  </a:buClr>
                  <a:buSzPct val="75000"/>
                </a:pPr>
                <a:endParaRPr lang="hu-HU" sz="1800" dirty="0" smtClean="0">
                  <a:latin typeface="Tele-GroteskNor" pitchFamily="2" charset="0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547358" y="1014818"/>
                <a:ext cx="1615440" cy="584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72000" tIns="36000" rIns="72000" bIns="360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57322" fontAlgn="base">
                  <a:lnSpc>
                    <a:spcPct val="104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chemeClr val="tx1"/>
                  </a:buClr>
                  <a:buSzPct val="70000"/>
                </a:pPr>
                <a:r>
                  <a:rPr lang="en-US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  <a:t>Planning</a:t>
                </a:r>
                <a:r>
                  <a:rPr lang="hu-HU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  <a:t/>
                </a:r>
                <a:br>
                  <a:rPr lang="hu-HU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</a:br>
                <a:r>
                  <a:rPr lang="en-US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  <a:t>processes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924560" y="3100878"/>
              <a:ext cx="2651760" cy="2548082"/>
              <a:chOff x="924560" y="3100878"/>
              <a:chExt cx="2651760" cy="2548082"/>
            </a:xfrm>
          </p:grpSpPr>
          <p:sp>
            <p:nvSpPr>
              <p:cNvPr id="11" name="U-Turn Arrow 10"/>
              <p:cNvSpPr/>
              <p:nvPr/>
            </p:nvSpPr>
            <p:spPr bwMode="gray">
              <a:xfrm rot="10800000">
                <a:off x="924560" y="3100878"/>
                <a:ext cx="2651760" cy="2548082"/>
              </a:xfrm>
              <a:prstGeom prst="uturnArrow">
                <a:avLst/>
              </a:prstGeom>
              <a:solidFill>
                <a:schemeClr val="tx2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 defTabSz="457293" fontAlgn="base">
                  <a:lnSpc>
                    <a:spcPct val="90000"/>
                  </a:lnSpc>
                  <a:buClr>
                    <a:srgbClr val="E20074"/>
                  </a:buClr>
                  <a:buSzPct val="75000"/>
                </a:pPr>
                <a:endParaRPr lang="hu-HU" sz="1800" dirty="0" smtClean="0">
                  <a:latin typeface="Tele-GroteskNor" pitchFamily="2" charset="0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547358" y="4971797"/>
                <a:ext cx="1615440" cy="584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72000" tIns="36000" rIns="72000" bIns="360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57322" fontAlgn="base">
                  <a:lnSpc>
                    <a:spcPct val="104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chemeClr val="tx1"/>
                  </a:buClr>
                  <a:buSzPct val="70000"/>
                </a:pPr>
                <a:r>
                  <a:rPr lang="en-US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  <a:t>Executing</a:t>
                </a:r>
                <a:r>
                  <a:rPr lang="hu-HU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  <a:t/>
                </a:r>
                <a:br>
                  <a:rPr lang="hu-HU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</a:br>
                <a:r>
                  <a:rPr lang="en-US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  <a:t>processes</a:t>
                </a:r>
              </a:p>
            </p:txBody>
          </p:sp>
        </p:grpSp>
      </p:grpSp>
      <p:sp>
        <p:nvSpPr>
          <p:cNvPr id="15" name="Right Arrow 14"/>
          <p:cNvSpPr/>
          <p:nvPr/>
        </p:nvSpPr>
        <p:spPr bwMode="gray">
          <a:xfrm>
            <a:off x="2243236" y="3341635"/>
            <a:ext cx="1480073" cy="1076960"/>
          </a:xfrm>
          <a:prstGeom prst="rightArrow">
            <a:avLst/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43236" y="3597093"/>
            <a:ext cx="1124472" cy="5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Initiating</a:t>
            </a:r>
            <a:b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processes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59636" y="3602424"/>
            <a:ext cx="992394" cy="5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Closing</a:t>
            </a:r>
            <a:b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processes</a:t>
            </a:r>
          </a:p>
        </p:txBody>
      </p:sp>
      <p:sp>
        <p:nvSpPr>
          <p:cNvPr id="18" name="Right Arrow 17"/>
          <p:cNvSpPr/>
          <p:nvPr/>
        </p:nvSpPr>
        <p:spPr bwMode="gray">
          <a:xfrm>
            <a:off x="8092108" y="3356392"/>
            <a:ext cx="1584000" cy="1076960"/>
          </a:xfrm>
          <a:prstGeom prst="rightArrow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9" name="Right Arrow 18"/>
          <p:cNvSpPr/>
          <p:nvPr/>
        </p:nvSpPr>
        <p:spPr bwMode="gray">
          <a:xfrm>
            <a:off x="512751" y="3341635"/>
            <a:ext cx="1584428" cy="1076960"/>
          </a:xfrm>
          <a:prstGeom prst="rightArrow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2751" y="3587667"/>
            <a:ext cx="1411706" cy="5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Enter Phase / Start project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2108" y="3587666"/>
            <a:ext cx="1411706" cy="5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Exit Phase /</a:t>
            </a:r>
            <a:b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End project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08711" y="2410136"/>
            <a:ext cx="2133866" cy="5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600" dirty="0" smtClean="0">
                <a:latin typeface="Tele-GroteskEEFet" pitchFamily="2" charset="0"/>
                <a:ea typeface="Swagger" pitchFamily="2" charset="0"/>
              </a:rPr>
              <a:t>Monitoring &amp; Controlling</a:t>
            </a:r>
            <a:br>
              <a:rPr lang="en-US" sz="1600" dirty="0" smtClean="0">
                <a:latin typeface="Tele-GroteskEEFet" pitchFamily="2" charset="0"/>
                <a:ea typeface="Swagger" pitchFamily="2" charset="0"/>
              </a:rPr>
            </a:br>
            <a:r>
              <a:rPr lang="en-US" sz="1600" dirty="0" smtClean="0">
                <a:latin typeface="Tele-GroteskEEFet" pitchFamily="2" charset="0"/>
                <a:ea typeface="Swagger" pitchFamily="2" charset="0"/>
              </a:rPr>
              <a:t>processes</a:t>
            </a:r>
          </a:p>
        </p:txBody>
      </p:sp>
    </p:spTree>
    <p:extLst>
      <p:ext uri="{BB962C8B-B14F-4D97-AF65-F5344CB8AC3E}">
        <p14:creationId xmlns:p14="http://schemas.microsoft.com/office/powerpoint/2010/main" val="24898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progress groups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4454525" y="760413"/>
            <a:ext cx="0" cy="9525"/>
          </a:xfrm>
          <a:custGeom>
            <a:avLst/>
            <a:gdLst>
              <a:gd name="T0" fmla="*/ 0 h 9525"/>
              <a:gd name="T1" fmla="*/ 9143 h 95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525">
                <a:moveTo>
                  <a:pt x="0" y="0"/>
                </a:moveTo>
                <a:lnTo>
                  <a:pt x="0" y="9143"/>
                </a:lnTo>
              </a:path>
            </a:pathLst>
          </a:custGeom>
          <a:noFill/>
          <a:ln w="9143">
            <a:solidFill>
              <a:srgbClr val="0070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object 3"/>
          <p:cNvSpPr>
            <a:spLocks/>
          </p:cNvSpPr>
          <p:nvPr/>
        </p:nvSpPr>
        <p:spPr bwMode="auto">
          <a:xfrm>
            <a:off x="4454525" y="6305550"/>
            <a:ext cx="0" cy="9525"/>
          </a:xfrm>
          <a:custGeom>
            <a:avLst/>
            <a:gdLst>
              <a:gd name="T0" fmla="*/ 0 h 9525"/>
              <a:gd name="T1" fmla="*/ 9143 h 95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525">
                <a:moveTo>
                  <a:pt x="0" y="0"/>
                </a:moveTo>
                <a:lnTo>
                  <a:pt x="0" y="9143"/>
                </a:lnTo>
              </a:path>
            </a:pathLst>
          </a:custGeom>
          <a:noFill/>
          <a:ln w="9143">
            <a:solidFill>
              <a:srgbClr val="0070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object 5"/>
          <p:cNvSpPr txBox="1">
            <a:spLocks noChangeArrowheads="1"/>
          </p:cNvSpPr>
          <p:nvPr/>
        </p:nvSpPr>
        <p:spPr bwMode="auto">
          <a:xfrm>
            <a:off x="1133474" y="683685"/>
            <a:ext cx="7961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2263"/>
              </a:lnSpc>
            </a:pPr>
            <a:r>
              <a:rPr lang="hu-HU" altLang="hu-HU" sz="2000" b="1" dirty="0" err="1">
                <a:solidFill>
                  <a:srgbClr val="007055"/>
                </a:solidFill>
                <a:latin typeface="Arial" charset="0"/>
              </a:rPr>
              <a:t>Processes</a:t>
            </a:r>
            <a:r>
              <a:rPr lang="hu-HU" altLang="hu-HU" sz="2000" b="1" dirty="0">
                <a:solidFill>
                  <a:srgbClr val="0070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>
                <a:solidFill>
                  <a:srgbClr val="007055"/>
                </a:solidFill>
                <a:latin typeface="Arial" charset="0"/>
              </a:rPr>
              <a:t>(47),</a:t>
            </a:r>
            <a:r>
              <a:rPr lang="hu-HU" altLang="hu-HU" sz="2000" b="1" dirty="0">
                <a:solidFill>
                  <a:srgbClr val="0070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 err="1">
                <a:solidFill>
                  <a:srgbClr val="5D100C"/>
                </a:solidFill>
                <a:latin typeface="Arial" charset="0"/>
              </a:rPr>
              <a:t>process</a:t>
            </a:r>
            <a:r>
              <a:rPr lang="hu-HU" altLang="hu-HU" sz="2000" b="1" dirty="0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 err="1">
                <a:solidFill>
                  <a:srgbClr val="5D100C"/>
                </a:solidFill>
                <a:latin typeface="Arial" charset="0"/>
              </a:rPr>
              <a:t>groups</a:t>
            </a:r>
            <a:r>
              <a:rPr lang="hu-HU" altLang="hu-HU" sz="2000" b="1" dirty="0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>
                <a:solidFill>
                  <a:srgbClr val="5D100C"/>
                </a:solidFill>
                <a:latin typeface="Arial" charset="0"/>
              </a:rPr>
              <a:t>(5)</a:t>
            </a:r>
            <a:r>
              <a:rPr lang="hu-HU" altLang="hu-HU" sz="2000" b="1" dirty="0">
                <a:solidFill>
                  <a:srgbClr val="007055"/>
                </a:solidFill>
                <a:latin typeface="Arial" charset="0"/>
              </a:rPr>
              <a:t>,</a:t>
            </a:r>
            <a:r>
              <a:rPr lang="hu-HU" altLang="hu-HU" sz="2000" b="1" dirty="0">
                <a:solidFill>
                  <a:srgbClr val="0070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 err="1">
                <a:solidFill>
                  <a:srgbClr val="045F78"/>
                </a:solidFill>
                <a:latin typeface="Arial" charset="0"/>
              </a:rPr>
              <a:t>knowledge</a:t>
            </a:r>
            <a:r>
              <a:rPr lang="hu-HU" altLang="hu-HU" sz="2000" b="1" dirty="0">
                <a:solidFill>
                  <a:srgbClr val="045F7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 err="1">
                <a:solidFill>
                  <a:srgbClr val="045F78"/>
                </a:solidFill>
                <a:latin typeface="Arial" charset="0"/>
              </a:rPr>
              <a:t>areas</a:t>
            </a:r>
            <a:r>
              <a:rPr lang="hu-HU" altLang="hu-HU" sz="2000" b="1" dirty="0">
                <a:solidFill>
                  <a:srgbClr val="045F7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>
                <a:solidFill>
                  <a:srgbClr val="045F78"/>
                </a:solidFill>
                <a:latin typeface="Arial" charset="0"/>
              </a:rPr>
              <a:t>(10)</a:t>
            </a:r>
            <a:endParaRPr lang="hu-HU" altLang="hu-HU" sz="2000" dirty="0">
              <a:latin typeface="Arial" charset="0"/>
            </a:endParaRPr>
          </a:p>
          <a:p>
            <a:pPr algn="r" eaLnBrk="1" hangingPunct="1">
              <a:lnSpc>
                <a:spcPts val="1063"/>
              </a:lnSpc>
            </a:pPr>
            <a:r>
              <a:rPr lang="hu-HU" altLang="hu-HU" sz="1000" dirty="0" err="1">
                <a:latin typeface="Arial" charset="0"/>
              </a:rPr>
              <a:t>Source</a:t>
            </a:r>
            <a:r>
              <a:rPr lang="hu-HU" altLang="hu-HU" sz="1000" dirty="0">
                <a:latin typeface="Arial" charset="0"/>
              </a:rPr>
              <a:t>:</a:t>
            </a:r>
            <a:r>
              <a:rPr lang="hu-HU" altLang="hu-H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000" dirty="0">
                <a:latin typeface="Arial" charset="0"/>
              </a:rPr>
              <a:t>PMBOK</a:t>
            </a:r>
            <a:r>
              <a:rPr lang="hu-HU" altLang="hu-H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000" dirty="0" err="1">
                <a:latin typeface="Arial" charset="0"/>
              </a:rPr>
              <a:t>Guide</a:t>
            </a:r>
            <a:endParaRPr lang="hu-HU" altLang="hu-HU" sz="1000" dirty="0">
              <a:latin typeface="Arial" charset="0"/>
            </a:endParaRPr>
          </a:p>
        </p:txBody>
      </p:sp>
      <p:sp>
        <p:nvSpPr>
          <p:cNvPr id="11" name="object 6"/>
          <p:cNvSpPr>
            <a:spLocks/>
          </p:cNvSpPr>
          <p:nvPr/>
        </p:nvSpPr>
        <p:spPr bwMode="auto">
          <a:xfrm>
            <a:off x="2273300" y="5983288"/>
            <a:ext cx="2181225" cy="422275"/>
          </a:xfrm>
          <a:custGeom>
            <a:avLst/>
            <a:gdLst>
              <a:gd name="T0" fmla="*/ 0 w 2180590"/>
              <a:gd name="T1" fmla="*/ 421763 h 422910"/>
              <a:gd name="T2" fmla="*/ 2180966 w 2180590"/>
              <a:gd name="T3" fmla="*/ 421763 h 422910"/>
              <a:gd name="T4" fmla="*/ 2180966 w 2180590"/>
              <a:gd name="T5" fmla="*/ 0 h 422910"/>
              <a:gd name="T6" fmla="*/ 0 w 2180590"/>
              <a:gd name="T7" fmla="*/ 0 h 422910"/>
              <a:gd name="T8" fmla="*/ 0 w 2180590"/>
              <a:gd name="T9" fmla="*/ 421763 h 4229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80590" h="422910">
                <a:moveTo>
                  <a:pt x="0" y="422397"/>
                </a:moveTo>
                <a:lnTo>
                  <a:pt x="2180331" y="422397"/>
                </a:lnTo>
                <a:lnTo>
                  <a:pt x="2180331" y="0"/>
                </a:lnTo>
                <a:lnTo>
                  <a:pt x="0" y="0"/>
                </a:lnTo>
                <a:lnTo>
                  <a:pt x="0" y="4223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object 7"/>
          <p:cNvSpPr>
            <a:spLocks/>
          </p:cNvSpPr>
          <p:nvPr/>
        </p:nvSpPr>
        <p:spPr bwMode="auto">
          <a:xfrm>
            <a:off x="4454525" y="5983288"/>
            <a:ext cx="2109788" cy="422275"/>
          </a:xfrm>
          <a:custGeom>
            <a:avLst/>
            <a:gdLst>
              <a:gd name="T0" fmla="*/ 0 w 2110104"/>
              <a:gd name="T1" fmla="*/ 421763 h 422910"/>
              <a:gd name="T2" fmla="*/ 2109530 w 2110104"/>
              <a:gd name="T3" fmla="*/ 421763 h 422910"/>
              <a:gd name="T4" fmla="*/ 2109530 w 2110104"/>
              <a:gd name="T5" fmla="*/ 0 h 422910"/>
              <a:gd name="T6" fmla="*/ 0 w 2110104"/>
              <a:gd name="T7" fmla="*/ 0 h 422910"/>
              <a:gd name="T8" fmla="*/ 0 w 2110104"/>
              <a:gd name="T9" fmla="*/ 421763 h 4229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104" h="422910">
                <a:moveTo>
                  <a:pt x="0" y="422397"/>
                </a:moveTo>
                <a:lnTo>
                  <a:pt x="2109846" y="422397"/>
                </a:lnTo>
                <a:lnTo>
                  <a:pt x="2109846" y="0"/>
                </a:lnTo>
                <a:lnTo>
                  <a:pt x="0" y="0"/>
                </a:lnTo>
                <a:lnTo>
                  <a:pt x="0" y="4223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bject 8"/>
          <p:cNvSpPr>
            <a:spLocks/>
          </p:cNvSpPr>
          <p:nvPr/>
        </p:nvSpPr>
        <p:spPr bwMode="auto">
          <a:xfrm>
            <a:off x="2273300" y="6405563"/>
            <a:ext cx="2181225" cy="393700"/>
          </a:xfrm>
          <a:custGeom>
            <a:avLst/>
            <a:gdLst>
              <a:gd name="T0" fmla="*/ 0 w 2180590"/>
              <a:gd name="T1" fmla="*/ 393704 h 393700"/>
              <a:gd name="T2" fmla="*/ 2180966 w 2180590"/>
              <a:gd name="T3" fmla="*/ 393704 h 393700"/>
              <a:gd name="T4" fmla="*/ 2180966 w 2180590"/>
              <a:gd name="T5" fmla="*/ 0 h 393700"/>
              <a:gd name="T6" fmla="*/ 0 w 2180590"/>
              <a:gd name="T7" fmla="*/ 0 h 393700"/>
              <a:gd name="T8" fmla="*/ 0 w 2180590"/>
              <a:gd name="T9" fmla="*/ 393704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80590" h="393700">
                <a:moveTo>
                  <a:pt x="0" y="393704"/>
                </a:moveTo>
                <a:lnTo>
                  <a:pt x="2180331" y="393704"/>
                </a:lnTo>
                <a:lnTo>
                  <a:pt x="2180331" y="0"/>
                </a:lnTo>
                <a:lnTo>
                  <a:pt x="0" y="0"/>
                </a:lnTo>
                <a:lnTo>
                  <a:pt x="0" y="3937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object 9"/>
          <p:cNvSpPr>
            <a:spLocks/>
          </p:cNvSpPr>
          <p:nvPr/>
        </p:nvSpPr>
        <p:spPr bwMode="auto">
          <a:xfrm>
            <a:off x="4454525" y="6405563"/>
            <a:ext cx="2109788" cy="393700"/>
          </a:xfrm>
          <a:custGeom>
            <a:avLst/>
            <a:gdLst>
              <a:gd name="T0" fmla="*/ 0 w 2110104"/>
              <a:gd name="T1" fmla="*/ 393704 h 393700"/>
              <a:gd name="T2" fmla="*/ 2109530 w 2110104"/>
              <a:gd name="T3" fmla="*/ 393704 h 393700"/>
              <a:gd name="T4" fmla="*/ 2109530 w 2110104"/>
              <a:gd name="T5" fmla="*/ 0 h 393700"/>
              <a:gd name="T6" fmla="*/ 0 w 2110104"/>
              <a:gd name="T7" fmla="*/ 0 h 393700"/>
              <a:gd name="T8" fmla="*/ 0 w 2110104"/>
              <a:gd name="T9" fmla="*/ 393704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104" h="393700">
                <a:moveTo>
                  <a:pt x="0" y="393704"/>
                </a:moveTo>
                <a:lnTo>
                  <a:pt x="2109846" y="393704"/>
                </a:lnTo>
                <a:lnTo>
                  <a:pt x="2109846" y="0"/>
                </a:lnTo>
                <a:lnTo>
                  <a:pt x="0" y="0"/>
                </a:lnTo>
                <a:lnTo>
                  <a:pt x="0" y="3937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aphicFrame>
        <p:nvGraphicFramePr>
          <p:cNvPr id="16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60035"/>
              </p:ext>
            </p:extLst>
          </p:nvPr>
        </p:nvGraphicFramePr>
        <p:xfrm>
          <a:off x="327025" y="1121228"/>
          <a:ext cx="9017000" cy="5758543"/>
        </p:xfrm>
        <a:graphic>
          <a:graphicData uri="http://schemas.openxmlformats.org/drawingml/2006/table">
            <a:tbl>
              <a:tblPr/>
              <a:tblGrid>
                <a:gridCol w="1090612"/>
                <a:gridCol w="1090613"/>
                <a:gridCol w="2181225"/>
                <a:gridCol w="2109787"/>
                <a:gridCol w="1409700"/>
                <a:gridCol w="1135063"/>
              </a:tblGrid>
              <a:tr h="3580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1492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492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Initiating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687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87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Planning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6016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016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Executing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1984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98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Controlling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2190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19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Closing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51018">
                <a:tc>
                  <a:txBody>
                    <a:bodyPr/>
                    <a:lstStyle>
                      <a:lvl1pPr marL="1508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08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Integration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188913" indent="-1047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88913" marR="0" lvl="0" indent="-1047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Charter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8913" indent="-1047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88913" marR="0" lvl="0" indent="-1047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Direct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and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Work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Monitor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and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Work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Integrated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Change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6700" indent="-1809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66700" marR="0" lvl="0" indent="-1809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Close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or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Phase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1018">
                <a:tc>
                  <a:txBody>
                    <a:bodyPr/>
                    <a:lstStyle>
                      <a:lvl1pPr marL="3111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11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Collect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Requirements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Define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Create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WBS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Validate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Time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Schedule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Define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Activities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0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Sequence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Activities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Estimate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Resources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Estimate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Durations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Schedule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Schedule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9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Estimate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Determine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Budget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897">
                <a:tc>
                  <a:txBody>
                    <a:bodyPr/>
                    <a:lstStyle>
                      <a:lvl1pPr marL="2825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25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Assurance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9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HR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Human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Resource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Acquire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Team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Team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Team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937">
                <a:tc>
                  <a:txBody>
                    <a:bodyPr/>
                    <a:lstStyle>
                      <a:lvl1pPr marL="2825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25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Comm.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Communications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Communications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Communications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0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Identify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Qualitative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Analysis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Quantitative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Analysis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Responses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569">
                <a:tc>
                  <a:txBody>
                    <a:bodyPr/>
                    <a:lstStyle>
                      <a:lvl1pPr marL="3476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76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Proc.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Conduct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66688" indent="-825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6688" marR="0" lvl="0" indent="-8255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Close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937">
                <a:tc>
                  <a:txBody>
                    <a:bodyPr/>
                    <a:lstStyle>
                      <a:lvl1pPr marL="1111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endParaRPr kumimoji="0" lang="hu-HU" alt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Identify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Engagement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3525" indent="-179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63525" marR="0" lvl="0" indent="-179388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Engagement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96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EXECUTIng</a:t>
            </a:r>
            <a:r>
              <a:rPr lang="hu-HU" dirty="0" smtClean="0"/>
              <a:t>/</a:t>
            </a:r>
            <a:r>
              <a:rPr lang="hu-HU" dirty="0" err="1" smtClean="0"/>
              <a:t>Controlling</a:t>
            </a:r>
            <a:endParaRPr lang="hu-HU" dirty="0"/>
          </a:p>
        </p:txBody>
      </p:sp>
      <p:cxnSp>
        <p:nvCxnSpPr>
          <p:cNvPr id="4" name="Gerader Verbinder 4"/>
          <p:cNvCxnSpPr/>
          <p:nvPr/>
        </p:nvCxnSpPr>
        <p:spPr>
          <a:xfrm>
            <a:off x="1971459" y="1318596"/>
            <a:ext cx="6347583" cy="0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 bwMode="gray">
          <a:xfrm>
            <a:off x="1782616" y="1224174"/>
            <a:ext cx="188843" cy="188843"/>
          </a:xfrm>
          <a:prstGeom prst="ellipse">
            <a:avLst/>
          </a:prstGeom>
          <a:noFill/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5581" y="1480116"/>
            <a:ext cx="1102911" cy="3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1. Initiation</a:t>
            </a:r>
          </a:p>
        </p:txBody>
      </p:sp>
      <p:sp>
        <p:nvSpPr>
          <p:cNvPr id="14" name="Oval 13"/>
          <p:cNvSpPr/>
          <p:nvPr/>
        </p:nvSpPr>
        <p:spPr bwMode="gray">
          <a:xfrm>
            <a:off x="3952655" y="1224174"/>
            <a:ext cx="188843" cy="188843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86257" y="1473493"/>
            <a:ext cx="1121636" cy="3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2. Planning</a:t>
            </a:r>
          </a:p>
        </p:txBody>
      </p:sp>
      <p:sp>
        <p:nvSpPr>
          <p:cNvPr id="16" name="Oval 15"/>
          <p:cNvSpPr/>
          <p:nvPr/>
        </p:nvSpPr>
        <p:spPr bwMode="gray">
          <a:xfrm>
            <a:off x="6054805" y="1232970"/>
            <a:ext cx="188843" cy="188843"/>
          </a:xfrm>
          <a:prstGeom prst="ellipse">
            <a:avLst/>
          </a:prstGeom>
          <a:solidFill>
            <a:schemeClr val="accent5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41953" y="1473493"/>
            <a:ext cx="1214545" cy="33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3. Execution</a:t>
            </a:r>
          </a:p>
        </p:txBody>
      </p:sp>
      <p:sp>
        <p:nvSpPr>
          <p:cNvPr id="18" name="Oval 17"/>
          <p:cNvSpPr/>
          <p:nvPr/>
        </p:nvSpPr>
        <p:spPr bwMode="gray">
          <a:xfrm>
            <a:off x="8135397" y="1232970"/>
            <a:ext cx="188843" cy="188843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21900" y="1473493"/>
            <a:ext cx="1015837" cy="3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4. </a:t>
            </a:r>
            <a:r>
              <a:rPr lang="hu-HU" sz="1800" dirty="0" err="1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Closing</a:t>
            </a:r>
            <a:endParaRPr lang="en-US" sz="1800" dirty="0" smtClean="0">
              <a:solidFill>
                <a:schemeClr val="tx2"/>
              </a:solidFill>
              <a:latin typeface="Tele-GroteskEEFet" pitchFamily="2" charset="0"/>
              <a:ea typeface="Swagger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69054" y="4278570"/>
            <a:ext cx="3100831" cy="254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000" dirty="0" err="1">
                <a:ea typeface="Swagger" pitchFamily="2" charset="0"/>
              </a:rPr>
              <a:t>Execute</a:t>
            </a:r>
            <a:r>
              <a:rPr lang="hu-HU" sz="2000" dirty="0">
                <a:ea typeface="Swagger" pitchFamily="2" charset="0"/>
              </a:rPr>
              <a:t> </a:t>
            </a:r>
            <a:r>
              <a:rPr lang="hu-HU" sz="2000" dirty="0" smtClean="0">
                <a:ea typeface="Swagger" pitchFamily="2" charset="0"/>
              </a:rPr>
              <a:t>project </a:t>
            </a:r>
            <a:r>
              <a:rPr lang="hu-HU" sz="2000" dirty="0" err="1" smtClean="0">
                <a:ea typeface="Swagger" pitchFamily="2" charset="0"/>
              </a:rPr>
              <a:t>plan</a:t>
            </a:r>
            <a:endParaRPr lang="hu-HU" sz="2000" dirty="0" smtClean="0">
              <a:ea typeface="Swagger" pitchFamily="2" charset="0"/>
            </a:endParaRP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000" dirty="0" err="1" smtClean="0">
                <a:ea typeface="Swagger" pitchFamily="2" charset="0"/>
              </a:rPr>
              <a:t>Validate</a:t>
            </a:r>
            <a:r>
              <a:rPr lang="hu-HU" sz="2000" dirty="0" smtClean="0">
                <a:ea typeface="Swagger" pitchFamily="2" charset="0"/>
              </a:rPr>
              <a:t> </a:t>
            </a:r>
            <a:r>
              <a:rPr lang="hu-HU" sz="2000" dirty="0" err="1" smtClean="0">
                <a:ea typeface="Swagger" pitchFamily="2" charset="0"/>
              </a:rPr>
              <a:t>Scope</a:t>
            </a:r>
            <a:endParaRPr lang="hu-HU" sz="2000" dirty="0" smtClean="0">
              <a:ea typeface="Swagger" pitchFamily="2" charset="0"/>
            </a:endParaRP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000" dirty="0" smtClean="0">
                <a:ea typeface="Swagger" pitchFamily="2" charset="0"/>
              </a:rPr>
              <a:t>Project </a:t>
            </a:r>
            <a:r>
              <a:rPr lang="hu-HU" sz="2000" dirty="0" err="1" smtClean="0">
                <a:ea typeface="Swagger" pitchFamily="2" charset="0"/>
              </a:rPr>
              <a:t>change</a:t>
            </a:r>
            <a:r>
              <a:rPr lang="hu-HU" sz="2000" dirty="0" smtClean="0">
                <a:ea typeface="Swagger" pitchFamily="2" charset="0"/>
              </a:rPr>
              <a:t> management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000" dirty="0" err="1" smtClean="0">
                <a:ea typeface="Swagger" pitchFamily="2" charset="0"/>
              </a:rPr>
              <a:t>Risk</a:t>
            </a:r>
            <a:r>
              <a:rPr lang="hu-HU" sz="2000" dirty="0" smtClean="0">
                <a:ea typeface="Swagger" pitchFamily="2" charset="0"/>
              </a:rPr>
              <a:t> management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000" dirty="0" smtClean="0">
                <a:ea typeface="Swagger" pitchFamily="2" charset="0"/>
              </a:rPr>
              <a:t>Communication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000" dirty="0" err="1" smtClean="0">
                <a:ea typeface="Swagger" pitchFamily="2" charset="0"/>
              </a:rPr>
              <a:t>Stakeholder</a:t>
            </a:r>
            <a:r>
              <a:rPr lang="hu-HU" sz="2000" dirty="0" smtClean="0">
                <a:ea typeface="Swagger" pitchFamily="2" charset="0"/>
              </a:rPr>
              <a:t> management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000" dirty="0" err="1" smtClean="0">
                <a:ea typeface="Swagger" pitchFamily="2" charset="0"/>
              </a:rPr>
              <a:t>Control</a:t>
            </a:r>
            <a:r>
              <a:rPr lang="hu-HU" sz="2000" dirty="0" smtClean="0">
                <a:ea typeface="Swagger" pitchFamily="2" charset="0"/>
              </a:rPr>
              <a:t> Schedule</a:t>
            </a:r>
          </a:p>
        </p:txBody>
      </p:sp>
      <p:pic>
        <p:nvPicPr>
          <p:cNvPr id="20" name="Grafik 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054" y="2429228"/>
            <a:ext cx="721477" cy="7214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847939" y="2606234"/>
            <a:ext cx="4079112" cy="71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Project manager</a:t>
            </a:r>
            <a:r>
              <a:rPr lang="hu-HU" sz="2000" dirty="0" smtClean="0">
                <a:ea typeface="Swagger" pitchFamily="2" charset="0"/>
              </a:rPr>
              <a:t>, project team, </a:t>
            </a:r>
            <a:r>
              <a:rPr lang="hu-HU" sz="2000" dirty="0" err="1" smtClean="0">
                <a:ea typeface="Swagger" pitchFamily="2" charset="0"/>
              </a:rPr>
              <a:t>Sponsor</a:t>
            </a:r>
            <a:r>
              <a:rPr lang="hu-HU" sz="2000" dirty="0" smtClean="0">
                <a:ea typeface="Swagger" pitchFamily="2" charset="0"/>
              </a:rPr>
              <a:t>,</a:t>
            </a:r>
            <a:r>
              <a:rPr lang="hu-HU" sz="2000" dirty="0">
                <a:ea typeface="Swagger" pitchFamily="2" charset="0"/>
              </a:rPr>
              <a:t/>
            </a:r>
            <a:br>
              <a:rPr lang="hu-HU" sz="2000" dirty="0">
                <a:ea typeface="Swagger" pitchFamily="2" charset="0"/>
              </a:rPr>
            </a:br>
            <a:r>
              <a:rPr lang="hu-HU" sz="2000" dirty="0" err="1" smtClean="0">
                <a:ea typeface="Swagger" pitchFamily="2" charset="0"/>
              </a:rPr>
              <a:t>Stakeholders</a:t>
            </a:r>
            <a:endParaRPr lang="hu-HU" sz="2000" dirty="0" smtClean="0">
              <a:ea typeface="Swagger" pitchFamily="2" charset="0"/>
            </a:endParaRPr>
          </a:p>
        </p:txBody>
      </p:sp>
      <p:pic>
        <p:nvPicPr>
          <p:cNvPr id="22" name="Grafik 6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441" y="3228256"/>
            <a:ext cx="711090" cy="71109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847939" y="3400069"/>
            <a:ext cx="433947" cy="36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endParaRPr lang="en-US" sz="2000" dirty="0" smtClean="0">
              <a:ea typeface="Swagger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47939" y="3374742"/>
            <a:ext cx="1722441" cy="36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000" dirty="0" smtClean="0">
                <a:ea typeface="Swagger" pitchFamily="2" charset="0"/>
              </a:rPr>
              <a:t>Status </a:t>
            </a:r>
            <a:r>
              <a:rPr lang="hu-HU" sz="2000" dirty="0" err="1" smtClean="0">
                <a:ea typeface="Swagger" pitchFamily="2" charset="0"/>
              </a:rPr>
              <a:t>reports</a:t>
            </a:r>
            <a:endParaRPr lang="en-US" sz="2000" dirty="0" smtClean="0">
              <a:ea typeface="Swagger" pitchFamily="2" charset="0"/>
            </a:endParaRPr>
          </a:p>
        </p:txBody>
      </p:sp>
      <p:pic>
        <p:nvPicPr>
          <p:cNvPr id="65433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2290" y="2317298"/>
            <a:ext cx="2539763" cy="378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201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Execution</a:t>
            </a:r>
            <a:r>
              <a:rPr lang="hu-HU" dirty="0" smtClean="0"/>
              <a:t> </a:t>
            </a:r>
            <a:r>
              <a:rPr lang="hu-HU" dirty="0" err="1" smtClean="0"/>
              <a:t>tasks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612775" y="1600861"/>
            <a:ext cx="8551103" cy="487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E20074"/>
                </a:solidFill>
              </a:rPr>
              <a:t>Acquire and manage project resources</a:t>
            </a:r>
            <a:r>
              <a:rPr lang="en-US" sz="2400" dirty="0" smtClean="0"/>
              <a:t> (by following HR and procurement management plans)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E20074"/>
                </a:solidFill>
              </a:rPr>
              <a:t>Manage task execution</a:t>
            </a:r>
            <a:r>
              <a:rPr lang="en-US" sz="2400" dirty="0" smtClean="0"/>
              <a:t> (based on the project management plan)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E20074"/>
                </a:solidFill>
              </a:rPr>
              <a:t>Implement the quality management plan</a:t>
            </a:r>
            <a:r>
              <a:rPr lang="en-US" sz="2400" dirty="0" smtClean="0"/>
              <a:t> (to ensure that work is performed in accordance with the quality standards)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E20074"/>
                </a:solidFill>
              </a:rPr>
              <a:t>Implement approved changes and corrective actions</a:t>
            </a:r>
            <a:r>
              <a:rPr lang="en-US" sz="2400" dirty="0" smtClean="0"/>
              <a:t> (by following change management plan)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E20074"/>
                </a:solidFill>
              </a:rPr>
              <a:t>Implement approved actions </a:t>
            </a:r>
            <a:r>
              <a:rPr lang="en-US" sz="2400" dirty="0" smtClean="0"/>
              <a:t>(by following risk management plan to minimize/optimize the impact of negative/positive</a:t>
            </a:r>
            <a:r>
              <a:rPr lang="hu-HU" sz="2400" dirty="0" smtClean="0"/>
              <a:t> </a:t>
            </a:r>
            <a:r>
              <a:rPr lang="en-US" sz="2400" dirty="0" smtClean="0"/>
              <a:t>risks)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E20074"/>
                </a:solidFill>
              </a:rPr>
              <a:t>Manage the flow of information </a:t>
            </a:r>
            <a:r>
              <a:rPr lang="en-US" sz="2400" dirty="0" smtClean="0">
                <a:ea typeface="Swagger" pitchFamily="2" charset="0"/>
              </a:rPr>
              <a:t>(by following communication management plan)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E20074"/>
                </a:solidFill>
              </a:rPr>
              <a:t>Maintain stakeholder relationship </a:t>
            </a:r>
            <a:r>
              <a:rPr lang="en-US" sz="2400" dirty="0" smtClean="0">
                <a:ea typeface="Swagger" pitchFamily="2" charset="0"/>
              </a:rPr>
              <a:t>(by following the stakeholder management plan)</a:t>
            </a:r>
          </a:p>
        </p:txBody>
      </p:sp>
    </p:spTree>
    <p:extLst>
      <p:ext uri="{BB962C8B-B14F-4D97-AF65-F5344CB8AC3E}">
        <p14:creationId xmlns:p14="http://schemas.microsoft.com/office/powerpoint/2010/main" val="191276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PROJECT </a:t>
            </a:r>
            <a:r>
              <a:rPr lang="hu-HU" dirty="0" err="1" smtClean="0"/>
              <a:t>Process</a:t>
            </a:r>
            <a:r>
              <a:rPr lang="hu-HU" dirty="0" smtClean="0"/>
              <a:t> </a:t>
            </a:r>
            <a:r>
              <a:rPr lang="hu-HU" dirty="0" err="1" smtClean="0"/>
              <a:t>Groups</a:t>
            </a:r>
            <a:endParaRPr lang="hu-HU" dirty="0"/>
          </a:p>
        </p:txBody>
      </p:sp>
      <p:sp>
        <p:nvSpPr>
          <p:cNvPr id="6" name="Oval 5"/>
          <p:cNvSpPr/>
          <p:nvPr/>
        </p:nvSpPr>
        <p:spPr bwMode="gray">
          <a:xfrm>
            <a:off x="2446890" y="1358357"/>
            <a:ext cx="5180193" cy="504351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algn="ctr">
            <a:solidFill>
              <a:schemeClr val="tx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7" name="Right Arrow 6"/>
          <p:cNvSpPr/>
          <p:nvPr/>
        </p:nvSpPr>
        <p:spPr bwMode="gray">
          <a:xfrm>
            <a:off x="6459636" y="3356392"/>
            <a:ext cx="1480073" cy="1076960"/>
          </a:xfrm>
          <a:prstGeom prst="rightArrow">
            <a:avLst/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06469" y="1512271"/>
            <a:ext cx="2946400" cy="4674782"/>
            <a:chOff x="924560" y="974178"/>
            <a:chExt cx="2946400" cy="4674782"/>
          </a:xfrm>
        </p:grpSpPr>
        <p:grpSp>
          <p:nvGrpSpPr>
            <p:cNvPr id="9" name="Group 8"/>
            <p:cNvGrpSpPr/>
            <p:nvPr/>
          </p:nvGrpSpPr>
          <p:grpSpPr>
            <a:xfrm>
              <a:off x="1219200" y="974178"/>
              <a:ext cx="2651760" cy="2548082"/>
              <a:chOff x="1219200" y="974178"/>
              <a:chExt cx="2651760" cy="2548082"/>
            </a:xfrm>
          </p:grpSpPr>
          <p:sp>
            <p:nvSpPr>
              <p:cNvPr id="13" name="U-Turn Arrow 12"/>
              <p:cNvSpPr/>
              <p:nvPr/>
            </p:nvSpPr>
            <p:spPr bwMode="gray">
              <a:xfrm>
                <a:off x="1219200" y="974178"/>
                <a:ext cx="2651760" cy="2548082"/>
              </a:xfrm>
              <a:prstGeom prst="uturnArrow">
                <a:avLst/>
              </a:prstGeom>
              <a:solidFill>
                <a:schemeClr val="tx2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 defTabSz="457293" fontAlgn="base">
                  <a:lnSpc>
                    <a:spcPct val="90000"/>
                  </a:lnSpc>
                  <a:buClr>
                    <a:srgbClr val="E20074"/>
                  </a:buClr>
                  <a:buSzPct val="75000"/>
                </a:pPr>
                <a:endParaRPr lang="hu-HU" sz="1800" dirty="0" smtClean="0">
                  <a:latin typeface="Tele-GroteskNor" pitchFamily="2" charset="0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547358" y="1014818"/>
                <a:ext cx="1615440" cy="584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72000" tIns="36000" rIns="72000" bIns="360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57322" fontAlgn="base">
                  <a:lnSpc>
                    <a:spcPct val="104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chemeClr val="tx1"/>
                  </a:buClr>
                  <a:buSzPct val="70000"/>
                </a:pPr>
                <a:r>
                  <a:rPr lang="en-US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  <a:t>Planning</a:t>
                </a:r>
                <a:r>
                  <a:rPr lang="hu-HU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  <a:t/>
                </a:r>
                <a:br>
                  <a:rPr lang="hu-HU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</a:br>
                <a:r>
                  <a:rPr lang="en-US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  <a:t>processes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924560" y="3100878"/>
              <a:ext cx="2651760" cy="2548082"/>
              <a:chOff x="924560" y="3100878"/>
              <a:chExt cx="2651760" cy="2548082"/>
            </a:xfrm>
          </p:grpSpPr>
          <p:sp>
            <p:nvSpPr>
              <p:cNvPr id="11" name="U-Turn Arrow 10"/>
              <p:cNvSpPr/>
              <p:nvPr/>
            </p:nvSpPr>
            <p:spPr bwMode="gray">
              <a:xfrm rot="10800000">
                <a:off x="924560" y="3100878"/>
                <a:ext cx="2651760" cy="2548082"/>
              </a:xfrm>
              <a:prstGeom prst="uturnArrow">
                <a:avLst/>
              </a:prstGeom>
              <a:solidFill>
                <a:schemeClr val="tx2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 defTabSz="457293" fontAlgn="base">
                  <a:lnSpc>
                    <a:spcPct val="90000"/>
                  </a:lnSpc>
                  <a:buClr>
                    <a:srgbClr val="E20074"/>
                  </a:buClr>
                  <a:buSzPct val="75000"/>
                </a:pPr>
                <a:endParaRPr lang="hu-HU" sz="1800" dirty="0" smtClean="0">
                  <a:latin typeface="Tele-GroteskNor" pitchFamily="2" charset="0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547358" y="4971797"/>
                <a:ext cx="1615440" cy="584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72000" tIns="36000" rIns="72000" bIns="360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57322" fontAlgn="base">
                  <a:lnSpc>
                    <a:spcPct val="104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chemeClr val="tx1"/>
                  </a:buClr>
                  <a:buSzPct val="70000"/>
                </a:pPr>
                <a:r>
                  <a:rPr lang="en-US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  <a:t>Executing</a:t>
                </a:r>
                <a:r>
                  <a:rPr lang="hu-HU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  <a:t/>
                </a:r>
                <a:br>
                  <a:rPr lang="hu-HU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</a:br>
                <a:r>
                  <a:rPr lang="en-US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  <a:t>processes</a:t>
                </a:r>
              </a:p>
            </p:txBody>
          </p:sp>
        </p:grpSp>
      </p:grpSp>
      <p:sp>
        <p:nvSpPr>
          <p:cNvPr id="15" name="Right Arrow 14"/>
          <p:cNvSpPr/>
          <p:nvPr/>
        </p:nvSpPr>
        <p:spPr bwMode="gray">
          <a:xfrm>
            <a:off x="2243236" y="3341635"/>
            <a:ext cx="1480073" cy="1076960"/>
          </a:xfrm>
          <a:prstGeom prst="rightArrow">
            <a:avLst/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43236" y="3597093"/>
            <a:ext cx="1124472" cy="5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Initiating</a:t>
            </a:r>
            <a:b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processes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59636" y="3602424"/>
            <a:ext cx="992394" cy="5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Closing</a:t>
            </a:r>
            <a:b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processes</a:t>
            </a:r>
          </a:p>
        </p:txBody>
      </p:sp>
      <p:sp>
        <p:nvSpPr>
          <p:cNvPr id="18" name="Right Arrow 17"/>
          <p:cNvSpPr/>
          <p:nvPr/>
        </p:nvSpPr>
        <p:spPr bwMode="gray">
          <a:xfrm>
            <a:off x="8092108" y="3356392"/>
            <a:ext cx="1584000" cy="1076960"/>
          </a:xfrm>
          <a:prstGeom prst="rightArrow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9" name="Right Arrow 18"/>
          <p:cNvSpPr/>
          <p:nvPr/>
        </p:nvSpPr>
        <p:spPr bwMode="gray">
          <a:xfrm>
            <a:off x="512751" y="3341635"/>
            <a:ext cx="1584428" cy="1076960"/>
          </a:xfrm>
          <a:prstGeom prst="rightArrow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2751" y="3587667"/>
            <a:ext cx="1411706" cy="5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Enter Phase / Start project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2108" y="3587666"/>
            <a:ext cx="1411706" cy="5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Exit Phase /</a:t>
            </a:r>
            <a:b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End project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08711" y="2410136"/>
            <a:ext cx="2133866" cy="5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600" dirty="0" smtClean="0">
                <a:latin typeface="Tele-GroteskEEFet" pitchFamily="2" charset="0"/>
                <a:ea typeface="Swagger" pitchFamily="2" charset="0"/>
              </a:rPr>
              <a:t>Monitoring &amp; Controlling</a:t>
            </a:r>
            <a:br>
              <a:rPr lang="en-US" sz="1600" dirty="0" smtClean="0">
                <a:latin typeface="Tele-GroteskEEFet" pitchFamily="2" charset="0"/>
                <a:ea typeface="Swagger" pitchFamily="2" charset="0"/>
              </a:rPr>
            </a:br>
            <a:r>
              <a:rPr lang="en-US" sz="1600" dirty="0" smtClean="0">
                <a:latin typeface="Tele-GroteskEEFet" pitchFamily="2" charset="0"/>
                <a:ea typeface="Swagger" pitchFamily="2" charset="0"/>
              </a:rPr>
              <a:t>processes</a:t>
            </a:r>
          </a:p>
        </p:txBody>
      </p:sp>
    </p:spTree>
    <p:extLst>
      <p:ext uri="{BB962C8B-B14F-4D97-AF65-F5344CB8AC3E}">
        <p14:creationId xmlns:p14="http://schemas.microsoft.com/office/powerpoint/2010/main" val="133530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Monitoring and </a:t>
            </a:r>
            <a:r>
              <a:rPr lang="hu-HU" dirty="0" err="1" smtClean="0"/>
              <a:t>controlling</a:t>
            </a:r>
            <a:r>
              <a:rPr lang="hu-HU" dirty="0" smtClean="0"/>
              <a:t> </a:t>
            </a:r>
            <a:r>
              <a:rPr lang="hu-HU" dirty="0" err="1" smtClean="0"/>
              <a:t>tasks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612775" y="1600861"/>
            <a:ext cx="8551103" cy="481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b="1" dirty="0" err="1" smtClean="0">
                <a:solidFill>
                  <a:srgbClr val="E20074"/>
                </a:solidFill>
              </a:rPr>
              <a:t>Measure</a:t>
            </a:r>
            <a:r>
              <a:rPr lang="hu-HU" sz="2800" b="1" dirty="0" smtClean="0">
                <a:solidFill>
                  <a:srgbClr val="E20074"/>
                </a:solidFill>
              </a:rPr>
              <a:t> project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b="1" dirty="0" err="1" smtClean="0">
                <a:solidFill>
                  <a:srgbClr val="E20074"/>
                </a:solidFill>
              </a:rPr>
              <a:t>Manage</a:t>
            </a:r>
            <a:r>
              <a:rPr lang="hu-HU" sz="2800" b="1" dirty="0" smtClean="0">
                <a:solidFill>
                  <a:srgbClr val="E20074"/>
                </a:solidFill>
              </a:rPr>
              <a:t> </a:t>
            </a:r>
            <a:r>
              <a:rPr lang="hu-HU" sz="2800" b="1" dirty="0" err="1" smtClean="0">
                <a:solidFill>
                  <a:srgbClr val="E20074"/>
                </a:solidFill>
              </a:rPr>
              <a:t>changes</a:t>
            </a:r>
            <a:r>
              <a:rPr lang="hu-HU" sz="2800" b="1" dirty="0" smtClean="0">
                <a:solidFill>
                  <a:srgbClr val="E20074"/>
                </a:solidFill>
              </a:rPr>
              <a:t> </a:t>
            </a:r>
            <a:r>
              <a:rPr lang="hu-HU" sz="2800" b="1" dirty="0" err="1" smtClean="0">
                <a:solidFill>
                  <a:srgbClr val="E20074"/>
                </a:solidFill>
              </a:rPr>
              <a:t>to</a:t>
            </a:r>
            <a:r>
              <a:rPr lang="hu-HU" sz="2800" b="1" dirty="0" smtClean="0">
                <a:solidFill>
                  <a:srgbClr val="E20074"/>
                </a:solidFill>
              </a:rPr>
              <a:t> </a:t>
            </a:r>
            <a:r>
              <a:rPr lang="hu-HU" sz="2800" b="1" dirty="0" err="1" smtClean="0">
                <a:solidFill>
                  <a:srgbClr val="E20074"/>
                </a:solidFill>
              </a:rPr>
              <a:t>the</a:t>
            </a:r>
            <a:r>
              <a:rPr lang="hu-HU" sz="2800" b="1" dirty="0" smtClean="0">
                <a:solidFill>
                  <a:srgbClr val="E20074"/>
                </a:solidFill>
              </a:rPr>
              <a:t> project </a:t>
            </a:r>
            <a:r>
              <a:rPr lang="hu-HU" sz="2800" dirty="0" smtClean="0"/>
              <a:t>(</a:t>
            </a:r>
            <a:r>
              <a:rPr lang="hu-HU" sz="2800" dirty="0" err="1" smtClean="0"/>
              <a:t>by</a:t>
            </a:r>
            <a:r>
              <a:rPr lang="hu-HU" sz="2800" dirty="0" smtClean="0"/>
              <a:t> </a:t>
            </a:r>
            <a:r>
              <a:rPr lang="hu-HU" sz="2800" dirty="0" err="1" smtClean="0"/>
              <a:t>following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change</a:t>
            </a:r>
            <a:r>
              <a:rPr lang="hu-HU" sz="2800" dirty="0" smtClean="0"/>
              <a:t> management </a:t>
            </a:r>
            <a:r>
              <a:rPr lang="hu-HU" sz="2800" dirty="0" err="1" smtClean="0"/>
              <a:t>plan</a:t>
            </a:r>
            <a:r>
              <a:rPr lang="hu-HU" sz="28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b="1" dirty="0" err="1">
                <a:solidFill>
                  <a:srgbClr val="E20074"/>
                </a:solidFill>
              </a:rPr>
              <a:t>Verify</a:t>
            </a:r>
            <a:r>
              <a:rPr lang="hu-HU" sz="2800" b="1" dirty="0">
                <a:solidFill>
                  <a:srgbClr val="E20074"/>
                </a:solidFill>
              </a:rPr>
              <a:t> </a:t>
            </a:r>
            <a:r>
              <a:rPr lang="hu-HU" sz="2800" b="1" dirty="0" err="1">
                <a:solidFill>
                  <a:srgbClr val="E20074"/>
                </a:solidFill>
              </a:rPr>
              <a:t>that</a:t>
            </a:r>
            <a:r>
              <a:rPr lang="hu-HU" sz="2800" b="1" dirty="0">
                <a:solidFill>
                  <a:srgbClr val="E20074"/>
                </a:solidFill>
              </a:rPr>
              <a:t> project </a:t>
            </a:r>
            <a:r>
              <a:rPr lang="hu-HU" sz="2800" b="1" dirty="0" err="1">
                <a:solidFill>
                  <a:srgbClr val="E20074"/>
                </a:solidFill>
              </a:rPr>
              <a:t>deliverables</a:t>
            </a:r>
            <a:r>
              <a:rPr lang="hu-HU" sz="2800" b="1" dirty="0">
                <a:solidFill>
                  <a:srgbClr val="E20074"/>
                </a:solidFill>
              </a:rPr>
              <a:t> </a:t>
            </a:r>
            <a:r>
              <a:rPr lang="hu-HU" sz="2800" b="1" dirty="0" err="1">
                <a:solidFill>
                  <a:srgbClr val="E20074"/>
                </a:solidFill>
              </a:rPr>
              <a:t>conform</a:t>
            </a:r>
            <a:r>
              <a:rPr lang="hu-HU" sz="2800" b="1" dirty="0">
                <a:solidFill>
                  <a:srgbClr val="E20074"/>
                </a:solidFill>
              </a:rPr>
              <a:t> </a:t>
            </a:r>
            <a:r>
              <a:rPr lang="hu-HU" sz="2800" b="1" dirty="0" err="1">
                <a:solidFill>
                  <a:srgbClr val="E20074"/>
                </a:solidFill>
              </a:rPr>
              <a:t>to</a:t>
            </a:r>
            <a:r>
              <a:rPr lang="hu-HU" sz="2800" b="1" dirty="0">
                <a:solidFill>
                  <a:srgbClr val="E20074"/>
                </a:solidFill>
              </a:rPr>
              <a:t> </a:t>
            </a:r>
            <a:r>
              <a:rPr lang="hu-HU" sz="2800" b="1" dirty="0" err="1">
                <a:solidFill>
                  <a:srgbClr val="E20074"/>
                </a:solidFill>
              </a:rPr>
              <a:t>the</a:t>
            </a:r>
            <a:r>
              <a:rPr lang="hu-HU" sz="2800" b="1" dirty="0">
                <a:solidFill>
                  <a:srgbClr val="E20074"/>
                </a:solidFill>
              </a:rPr>
              <a:t> </a:t>
            </a:r>
            <a:r>
              <a:rPr lang="hu-HU" sz="2800" b="1" dirty="0" smtClean="0">
                <a:solidFill>
                  <a:srgbClr val="E20074"/>
                </a:solidFill>
              </a:rPr>
              <a:t> </a:t>
            </a:r>
            <a:r>
              <a:rPr lang="hu-HU" sz="2800" b="1" dirty="0" err="1" smtClean="0">
                <a:solidFill>
                  <a:srgbClr val="E20074"/>
                </a:solidFill>
              </a:rPr>
              <a:t>quality</a:t>
            </a:r>
            <a:r>
              <a:rPr lang="hu-HU" sz="2800" b="1" dirty="0" smtClean="0">
                <a:solidFill>
                  <a:srgbClr val="E20074"/>
                </a:solidFill>
              </a:rPr>
              <a:t> </a:t>
            </a:r>
            <a:r>
              <a:rPr lang="hu-HU" sz="2800" b="1" dirty="0" err="1">
                <a:solidFill>
                  <a:srgbClr val="E20074"/>
                </a:solidFill>
              </a:rPr>
              <a:t>standards</a:t>
            </a:r>
            <a:endParaRPr lang="hu-HU" sz="2800" b="1" dirty="0">
              <a:solidFill>
                <a:srgbClr val="E2007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E20074"/>
                </a:solidFill>
              </a:rPr>
              <a:t>Monitor and </a:t>
            </a:r>
            <a:r>
              <a:rPr lang="hu-HU" sz="2800" b="1" dirty="0" err="1">
                <a:solidFill>
                  <a:srgbClr val="E20074"/>
                </a:solidFill>
              </a:rPr>
              <a:t>assess</a:t>
            </a:r>
            <a:r>
              <a:rPr lang="hu-HU" sz="2800" b="1" dirty="0">
                <a:solidFill>
                  <a:srgbClr val="E20074"/>
                </a:solidFill>
              </a:rPr>
              <a:t> </a:t>
            </a:r>
            <a:r>
              <a:rPr lang="hu-HU" sz="2800" b="1" dirty="0" err="1">
                <a:solidFill>
                  <a:srgbClr val="E20074"/>
                </a:solidFill>
              </a:rPr>
              <a:t>risk</a:t>
            </a:r>
            <a:endParaRPr lang="hu-HU" sz="2800" b="1" dirty="0">
              <a:solidFill>
                <a:srgbClr val="E2007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b="1" dirty="0" err="1">
                <a:solidFill>
                  <a:srgbClr val="E20074"/>
                </a:solidFill>
              </a:rPr>
              <a:t>Review</a:t>
            </a:r>
            <a:r>
              <a:rPr lang="hu-HU" sz="2800" b="1" dirty="0">
                <a:solidFill>
                  <a:srgbClr val="E20074"/>
                </a:solidFill>
              </a:rPr>
              <a:t> </a:t>
            </a:r>
            <a:r>
              <a:rPr lang="hu-HU" sz="2800" b="1" dirty="0" err="1">
                <a:solidFill>
                  <a:srgbClr val="E20074"/>
                </a:solidFill>
              </a:rPr>
              <a:t>the</a:t>
            </a:r>
            <a:r>
              <a:rPr lang="hu-HU" sz="2800" b="1" dirty="0">
                <a:solidFill>
                  <a:srgbClr val="E20074"/>
                </a:solidFill>
              </a:rPr>
              <a:t> </a:t>
            </a:r>
            <a:r>
              <a:rPr lang="hu-HU" sz="2800" b="1" dirty="0" err="1">
                <a:solidFill>
                  <a:srgbClr val="E20074"/>
                </a:solidFill>
              </a:rPr>
              <a:t>issue</a:t>
            </a:r>
            <a:r>
              <a:rPr lang="hu-HU" sz="2800" b="1" dirty="0">
                <a:solidFill>
                  <a:srgbClr val="E20074"/>
                </a:solidFill>
              </a:rPr>
              <a:t> log, update </a:t>
            </a:r>
            <a:r>
              <a:rPr lang="hu-HU" sz="2800" b="1" dirty="0" err="1">
                <a:solidFill>
                  <a:srgbClr val="E20074"/>
                </a:solidFill>
              </a:rPr>
              <a:t>if</a:t>
            </a:r>
            <a:r>
              <a:rPr lang="hu-HU" sz="2800" b="1" dirty="0">
                <a:solidFill>
                  <a:srgbClr val="E20074"/>
                </a:solidFill>
              </a:rPr>
              <a:t> </a:t>
            </a:r>
            <a:r>
              <a:rPr lang="hu-HU" sz="2800" b="1" dirty="0" err="1">
                <a:solidFill>
                  <a:srgbClr val="E20074"/>
                </a:solidFill>
              </a:rPr>
              <a:t>necessary</a:t>
            </a:r>
            <a:r>
              <a:rPr lang="hu-HU" sz="2800" b="1" dirty="0">
                <a:solidFill>
                  <a:srgbClr val="E20074"/>
                </a:solidFill>
              </a:rPr>
              <a:t> and </a:t>
            </a:r>
            <a:r>
              <a:rPr lang="hu-HU" sz="2800" b="1" dirty="0" err="1">
                <a:solidFill>
                  <a:srgbClr val="E20074"/>
                </a:solidFill>
              </a:rPr>
              <a:t>determine</a:t>
            </a:r>
            <a:r>
              <a:rPr lang="hu-HU" sz="2800" b="1" dirty="0">
                <a:solidFill>
                  <a:srgbClr val="E20074"/>
                </a:solidFill>
              </a:rPr>
              <a:t> </a:t>
            </a:r>
            <a:r>
              <a:rPr lang="hu-HU" sz="2800" b="1" dirty="0" err="1">
                <a:solidFill>
                  <a:srgbClr val="E20074"/>
                </a:solidFill>
              </a:rPr>
              <a:t>corrective</a:t>
            </a:r>
            <a:r>
              <a:rPr lang="hu-HU" sz="2800" b="1" dirty="0">
                <a:solidFill>
                  <a:srgbClr val="E20074"/>
                </a:solidFill>
              </a:rPr>
              <a:t> </a:t>
            </a:r>
            <a:r>
              <a:rPr lang="hu-HU" sz="2800" b="1" dirty="0" err="1">
                <a:solidFill>
                  <a:srgbClr val="E20074"/>
                </a:solidFill>
              </a:rPr>
              <a:t>actions</a:t>
            </a:r>
            <a:endParaRPr lang="hu-HU" sz="2800" b="1" dirty="0">
              <a:solidFill>
                <a:srgbClr val="E2007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b="1" dirty="0" err="1">
                <a:solidFill>
                  <a:srgbClr val="E20074"/>
                </a:solidFill>
              </a:rPr>
              <a:t>Capture</a:t>
            </a:r>
            <a:r>
              <a:rPr lang="hu-HU" sz="2800" b="1" dirty="0">
                <a:solidFill>
                  <a:srgbClr val="E20074"/>
                </a:solidFill>
              </a:rPr>
              <a:t>, </a:t>
            </a:r>
            <a:r>
              <a:rPr lang="hu-HU" sz="2800" b="1" dirty="0" err="1">
                <a:solidFill>
                  <a:srgbClr val="E20074"/>
                </a:solidFill>
              </a:rPr>
              <a:t>analyze</a:t>
            </a:r>
            <a:r>
              <a:rPr lang="hu-HU" sz="2800" b="1" dirty="0">
                <a:solidFill>
                  <a:srgbClr val="E20074"/>
                </a:solidFill>
              </a:rPr>
              <a:t> and </a:t>
            </a:r>
            <a:r>
              <a:rPr lang="hu-HU" sz="2800" b="1" dirty="0" err="1">
                <a:solidFill>
                  <a:srgbClr val="E20074"/>
                </a:solidFill>
              </a:rPr>
              <a:t>manage</a:t>
            </a:r>
            <a:r>
              <a:rPr lang="hu-HU" sz="2800" b="1" dirty="0">
                <a:solidFill>
                  <a:srgbClr val="E20074"/>
                </a:solidFill>
              </a:rPr>
              <a:t> </a:t>
            </a:r>
            <a:r>
              <a:rPr lang="hu-HU" sz="2800" b="1" dirty="0" err="1">
                <a:solidFill>
                  <a:srgbClr val="E20074"/>
                </a:solidFill>
              </a:rPr>
              <a:t>lessons</a:t>
            </a:r>
            <a:r>
              <a:rPr lang="hu-HU" sz="2800" b="1" dirty="0">
                <a:solidFill>
                  <a:srgbClr val="E20074"/>
                </a:solidFill>
              </a:rPr>
              <a:t> </a:t>
            </a:r>
            <a:r>
              <a:rPr lang="hu-HU" sz="2800" b="1" dirty="0" err="1">
                <a:solidFill>
                  <a:srgbClr val="E20074"/>
                </a:solidFill>
              </a:rPr>
              <a:t>learned</a:t>
            </a:r>
            <a:endParaRPr lang="hu-HU" sz="2800" b="1" dirty="0">
              <a:solidFill>
                <a:srgbClr val="E2007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E20074"/>
                </a:solidFill>
              </a:rPr>
              <a:t>Monitor </a:t>
            </a:r>
            <a:r>
              <a:rPr lang="hu-HU" sz="2800" b="1" dirty="0" err="1">
                <a:solidFill>
                  <a:srgbClr val="E20074"/>
                </a:solidFill>
              </a:rPr>
              <a:t>procurement</a:t>
            </a:r>
            <a:r>
              <a:rPr lang="hu-HU" sz="2800" b="1" dirty="0">
                <a:solidFill>
                  <a:srgbClr val="E20074"/>
                </a:solidFill>
              </a:rPr>
              <a:t> </a:t>
            </a:r>
            <a:r>
              <a:rPr lang="hu-HU" sz="2800" b="1" dirty="0" err="1">
                <a:solidFill>
                  <a:srgbClr val="E20074"/>
                </a:solidFill>
              </a:rPr>
              <a:t>activities</a:t>
            </a:r>
            <a:r>
              <a:rPr lang="hu-HU" sz="2800" b="1" dirty="0">
                <a:solidFill>
                  <a:srgbClr val="E20074"/>
                </a:solidFill>
              </a:rPr>
              <a:t> </a:t>
            </a:r>
            <a:r>
              <a:rPr lang="hu-HU" sz="2800" dirty="0" smtClean="0"/>
              <a:t>(</a:t>
            </a:r>
            <a:r>
              <a:rPr lang="hu-HU" sz="2800" dirty="0" err="1" smtClean="0"/>
              <a:t>according</a:t>
            </a:r>
            <a:r>
              <a:rPr lang="hu-HU" sz="2800" dirty="0" smtClean="0"/>
              <a:t> </a:t>
            </a:r>
            <a:r>
              <a:rPr lang="hu-HU" sz="2800" dirty="0" err="1" smtClean="0"/>
              <a:t>to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procurement</a:t>
            </a:r>
            <a:r>
              <a:rPr lang="hu-HU" sz="2800" dirty="0" smtClean="0"/>
              <a:t> management </a:t>
            </a:r>
            <a:r>
              <a:rPr lang="hu-HU" sz="2800" dirty="0" err="1" smtClean="0"/>
              <a:t>plan</a:t>
            </a:r>
            <a:r>
              <a:rPr lang="hu-HU" sz="28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b="1" dirty="0" err="1">
                <a:solidFill>
                  <a:srgbClr val="E20074"/>
                </a:solidFill>
              </a:rPr>
              <a:t>Obtain</a:t>
            </a:r>
            <a:r>
              <a:rPr lang="hu-HU" sz="2800" b="1" dirty="0">
                <a:solidFill>
                  <a:srgbClr val="E20074"/>
                </a:solidFill>
              </a:rPr>
              <a:t> </a:t>
            </a:r>
            <a:r>
              <a:rPr lang="hu-HU" sz="2800" b="1" dirty="0" err="1">
                <a:solidFill>
                  <a:srgbClr val="E20074"/>
                </a:solidFill>
              </a:rPr>
              <a:t>formal</a:t>
            </a:r>
            <a:r>
              <a:rPr lang="hu-HU" sz="2800" b="1" dirty="0">
                <a:solidFill>
                  <a:srgbClr val="E20074"/>
                </a:solidFill>
              </a:rPr>
              <a:t> </a:t>
            </a:r>
            <a:r>
              <a:rPr lang="hu-HU" sz="2800" b="1" dirty="0" err="1">
                <a:solidFill>
                  <a:srgbClr val="E20074"/>
                </a:solidFill>
              </a:rPr>
              <a:t>approval</a:t>
            </a:r>
            <a:r>
              <a:rPr lang="hu-HU" sz="2800" b="1" dirty="0">
                <a:solidFill>
                  <a:srgbClr val="E20074"/>
                </a:solidFill>
              </a:rPr>
              <a:t> </a:t>
            </a:r>
            <a:r>
              <a:rPr lang="hu-HU" sz="2800" b="1" dirty="0" err="1">
                <a:solidFill>
                  <a:srgbClr val="E20074"/>
                </a:solidFill>
              </a:rPr>
              <a:t>on</a:t>
            </a:r>
            <a:r>
              <a:rPr lang="hu-HU" sz="2800" b="1" dirty="0">
                <a:solidFill>
                  <a:srgbClr val="E20074"/>
                </a:solidFill>
              </a:rPr>
              <a:t> </a:t>
            </a:r>
            <a:r>
              <a:rPr lang="hu-HU" sz="2800" b="1" dirty="0" err="1">
                <a:solidFill>
                  <a:srgbClr val="E20074"/>
                </a:solidFill>
              </a:rPr>
              <a:t>deliverables</a:t>
            </a:r>
            <a:endParaRPr lang="en-US" sz="2800" b="1" dirty="0">
              <a:solidFill>
                <a:srgbClr val="E20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2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Control</a:t>
            </a:r>
            <a:r>
              <a:rPr lang="hu-HU" dirty="0" smtClean="0"/>
              <a:t> Schedule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612775" y="1600861"/>
            <a:ext cx="8551103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Monitoring the status of project to update the project progress</a:t>
            </a:r>
          </a:p>
        </p:txBody>
      </p:sp>
      <p:graphicFrame>
        <p:nvGraphicFramePr>
          <p:cNvPr id="2" name="Object 1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85719"/>
              </p:ext>
            </p:extLst>
          </p:nvPr>
        </p:nvGraphicFramePr>
        <p:xfrm>
          <a:off x="3988676" y="3201988"/>
          <a:ext cx="12795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809" name="Munkalap" showAsIcon="1" r:id="rId4" imgW="914400" imgH="771480" progId="Excel.Sheet.8">
                  <p:embed/>
                </p:oleObj>
              </mc:Choice>
              <mc:Fallback>
                <p:oleObj name="Munkalap" showAsIcon="1" r:id="rId4" imgW="914400" imgH="7714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8676" y="3201988"/>
                        <a:ext cx="12795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807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Change</a:t>
            </a:r>
            <a:r>
              <a:rPr lang="hu-HU" dirty="0" smtClean="0"/>
              <a:t>  Management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612775" y="1600861"/>
            <a:ext cx="8551103" cy="43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The process of reviewing all change requests, approve changes, update project documents and project management plan</a:t>
            </a:r>
          </a:p>
          <a:p>
            <a:pPr marL="457200" indent="-457200">
              <a:buFont typeface="+mj-lt"/>
              <a:buAutoNum type="arabicPeriod"/>
            </a:pPr>
            <a:endParaRPr lang="en-US" sz="2800" b="1" dirty="0" smtClean="0">
              <a:solidFill>
                <a:srgbClr val="E20074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E20074"/>
                </a:solidFill>
              </a:rPr>
              <a:t>Identify change</a:t>
            </a:r>
            <a:r>
              <a:rPr lang="en-US" sz="2800" dirty="0" smtClean="0"/>
              <a:t> (PM/Project team/Sponsor/Stakeholders)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E20074"/>
                </a:solidFill>
              </a:rPr>
              <a:t>Analyze root cause/impact </a:t>
            </a:r>
            <a:r>
              <a:rPr lang="en-US" sz="2800" dirty="0" smtClean="0"/>
              <a:t>(PM)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E20074"/>
                </a:solidFill>
              </a:rPr>
              <a:t>Approved by PM </a:t>
            </a:r>
            <a:r>
              <a:rPr lang="en-US" sz="2800" dirty="0" smtClean="0"/>
              <a:t>(PM)</a:t>
            </a:r>
            <a:endParaRPr lang="en-US" sz="2800" b="1" dirty="0" smtClean="0">
              <a:solidFill>
                <a:srgbClr val="E20074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E20074"/>
                </a:solidFill>
              </a:rPr>
              <a:t>Generate change request </a:t>
            </a:r>
            <a:r>
              <a:rPr lang="en-US" sz="2800" dirty="0" smtClean="0"/>
              <a:t>(PM)</a:t>
            </a:r>
            <a:endParaRPr lang="en-US" sz="2800" b="1" dirty="0" smtClean="0">
              <a:solidFill>
                <a:srgbClr val="E20074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E20074"/>
                </a:solidFill>
              </a:rPr>
              <a:t>Approve change request </a:t>
            </a:r>
            <a:r>
              <a:rPr lang="en-US" sz="2800" dirty="0" smtClean="0"/>
              <a:t>(Change Advisory board)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rgbClr val="E20074"/>
                </a:solidFill>
              </a:rPr>
              <a:t>Update baseline/document </a:t>
            </a:r>
            <a:r>
              <a:rPr lang="en-US" sz="2800" dirty="0"/>
              <a:t>(PM)</a:t>
            </a:r>
            <a:endParaRPr lang="en-US" sz="2800" b="1" dirty="0">
              <a:solidFill>
                <a:srgbClr val="E20074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E20074"/>
                </a:solidFill>
              </a:rPr>
              <a:t>Implement change </a:t>
            </a:r>
            <a:r>
              <a:rPr lang="en-US" sz="2800" dirty="0" smtClean="0"/>
              <a:t>(PM)</a:t>
            </a:r>
          </a:p>
        </p:txBody>
      </p:sp>
    </p:spTree>
    <p:extLst>
      <p:ext uri="{BB962C8B-B14F-4D97-AF65-F5344CB8AC3E}">
        <p14:creationId xmlns:p14="http://schemas.microsoft.com/office/powerpoint/2010/main" val="51300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project </a:t>
            </a:r>
            <a:r>
              <a:rPr lang="hu-HU" dirty="0" err="1" smtClean="0"/>
              <a:t>manager</a:t>
            </a:r>
            <a:r>
              <a:rPr lang="hu-HU" dirty="0" smtClean="0"/>
              <a:t> </a:t>
            </a:r>
            <a:r>
              <a:rPr lang="hu-HU" dirty="0" err="1" smtClean="0"/>
              <a:t>should</a:t>
            </a:r>
            <a:r>
              <a:rPr lang="hu-HU" dirty="0" smtClean="0"/>
              <a:t>…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612775" y="1600861"/>
            <a:ext cx="8551103" cy="401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Influence the factors that affect the 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Determine if a change is needed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Look for alternatives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Ensure that the change is beneficial and minimize negative impact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Notify stakeholders affected by the 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Manage t</a:t>
            </a:r>
            <a:r>
              <a:rPr lang="hu-HU" sz="3200" dirty="0" smtClean="0"/>
              <a:t>he</a:t>
            </a:r>
            <a:r>
              <a:rPr lang="en-US" sz="3200" dirty="0" smtClean="0"/>
              <a:t> 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Determine if a change has occurred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237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progress groups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4454525" y="760413"/>
            <a:ext cx="0" cy="9525"/>
          </a:xfrm>
          <a:custGeom>
            <a:avLst/>
            <a:gdLst>
              <a:gd name="T0" fmla="*/ 0 h 9525"/>
              <a:gd name="T1" fmla="*/ 9143 h 95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525">
                <a:moveTo>
                  <a:pt x="0" y="0"/>
                </a:moveTo>
                <a:lnTo>
                  <a:pt x="0" y="9143"/>
                </a:lnTo>
              </a:path>
            </a:pathLst>
          </a:custGeom>
          <a:noFill/>
          <a:ln w="9143">
            <a:solidFill>
              <a:srgbClr val="0070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object 3"/>
          <p:cNvSpPr>
            <a:spLocks/>
          </p:cNvSpPr>
          <p:nvPr/>
        </p:nvSpPr>
        <p:spPr bwMode="auto">
          <a:xfrm>
            <a:off x="4454525" y="6305550"/>
            <a:ext cx="0" cy="9525"/>
          </a:xfrm>
          <a:custGeom>
            <a:avLst/>
            <a:gdLst>
              <a:gd name="T0" fmla="*/ 0 h 9525"/>
              <a:gd name="T1" fmla="*/ 9143 h 95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525">
                <a:moveTo>
                  <a:pt x="0" y="0"/>
                </a:moveTo>
                <a:lnTo>
                  <a:pt x="0" y="9143"/>
                </a:lnTo>
              </a:path>
            </a:pathLst>
          </a:custGeom>
          <a:noFill/>
          <a:ln w="9143">
            <a:solidFill>
              <a:srgbClr val="0070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object 5"/>
          <p:cNvSpPr txBox="1">
            <a:spLocks noChangeArrowheads="1"/>
          </p:cNvSpPr>
          <p:nvPr/>
        </p:nvSpPr>
        <p:spPr bwMode="auto">
          <a:xfrm>
            <a:off x="1133474" y="683685"/>
            <a:ext cx="7961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2263"/>
              </a:lnSpc>
            </a:pPr>
            <a:r>
              <a:rPr lang="hu-HU" altLang="hu-HU" sz="2000" b="1" dirty="0" err="1">
                <a:solidFill>
                  <a:srgbClr val="007055"/>
                </a:solidFill>
                <a:latin typeface="Arial" charset="0"/>
              </a:rPr>
              <a:t>Processes</a:t>
            </a:r>
            <a:r>
              <a:rPr lang="hu-HU" altLang="hu-HU" sz="2000" b="1" dirty="0">
                <a:solidFill>
                  <a:srgbClr val="0070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>
                <a:solidFill>
                  <a:srgbClr val="007055"/>
                </a:solidFill>
                <a:latin typeface="Arial" charset="0"/>
              </a:rPr>
              <a:t>(47),</a:t>
            </a:r>
            <a:r>
              <a:rPr lang="hu-HU" altLang="hu-HU" sz="2000" b="1" dirty="0">
                <a:solidFill>
                  <a:srgbClr val="0070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 err="1">
                <a:solidFill>
                  <a:srgbClr val="5D100C"/>
                </a:solidFill>
                <a:latin typeface="Arial" charset="0"/>
              </a:rPr>
              <a:t>process</a:t>
            </a:r>
            <a:r>
              <a:rPr lang="hu-HU" altLang="hu-HU" sz="2000" b="1" dirty="0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 err="1">
                <a:solidFill>
                  <a:srgbClr val="5D100C"/>
                </a:solidFill>
                <a:latin typeface="Arial" charset="0"/>
              </a:rPr>
              <a:t>groups</a:t>
            </a:r>
            <a:r>
              <a:rPr lang="hu-HU" altLang="hu-HU" sz="2000" b="1" dirty="0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>
                <a:solidFill>
                  <a:srgbClr val="5D100C"/>
                </a:solidFill>
                <a:latin typeface="Arial" charset="0"/>
              </a:rPr>
              <a:t>(5)</a:t>
            </a:r>
            <a:r>
              <a:rPr lang="hu-HU" altLang="hu-HU" sz="2000" b="1" dirty="0">
                <a:solidFill>
                  <a:srgbClr val="007055"/>
                </a:solidFill>
                <a:latin typeface="Arial" charset="0"/>
              </a:rPr>
              <a:t>,</a:t>
            </a:r>
            <a:r>
              <a:rPr lang="hu-HU" altLang="hu-HU" sz="2000" b="1" dirty="0">
                <a:solidFill>
                  <a:srgbClr val="0070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 err="1">
                <a:solidFill>
                  <a:srgbClr val="045F78"/>
                </a:solidFill>
                <a:latin typeface="Arial" charset="0"/>
              </a:rPr>
              <a:t>knowledge</a:t>
            </a:r>
            <a:r>
              <a:rPr lang="hu-HU" altLang="hu-HU" sz="2000" b="1" dirty="0">
                <a:solidFill>
                  <a:srgbClr val="045F7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 err="1">
                <a:solidFill>
                  <a:srgbClr val="045F78"/>
                </a:solidFill>
                <a:latin typeface="Arial" charset="0"/>
              </a:rPr>
              <a:t>areas</a:t>
            </a:r>
            <a:r>
              <a:rPr lang="hu-HU" altLang="hu-HU" sz="2000" b="1" dirty="0">
                <a:solidFill>
                  <a:srgbClr val="045F7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>
                <a:solidFill>
                  <a:srgbClr val="045F78"/>
                </a:solidFill>
                <a:latin typeface="Arial" charset="0"/>
              </a:rPr>
              <a:t>(10)</a:t>
            </a:r>
            <a:endParaRPr lang="hu-HU" altLang="hu-HU" sz="2000" dirty="0">
              <a:latin typeface="Arial" charset="0"/>
            </a:endParaRPr>
          </a:p>
          <a:p>
            <a:pPr algn="r" eaLnBrk="1" hangingPunct="1">
              <a:lnSpc>
                <a:spcPts val="1063"/>
              </a:lnSpc>
            </a:pPr>
            <a:r>
              <a:rPr lang="hu-HU" altLang="hu-HU" sz="1000" dirty="0" err="1">
                <a:latin typeface="Arial" charset="0"/>
              </a:rPr>
              <a:t>Source</a:t>
            </a:r>
            <a:r>
              <a:rPr lang="hu-HU" altLang="hu-HU" sz="1000" dirty="0">
                <a:latin typeface="Arial" charset="0"/>
              </a:rPr>
              <a:t>:</a:t>
            </a:r>
            <a:r>
              <a:rPr lang="hu-HU" altLang="hu-H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000" dirty="0">
                <a:latin typeface="Arial" charset="0"/>
              </a:rPr>
              <a:t>PMBOK</a:t>
            </a:r>
            <a:r>
              <a:rPr lang="hu-HU" altLang="hu-H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000" dirty="0" err="1">
                <a:latin typeface="Arial" charset="0"/>
              </a:rPr>
              <a:t>Guide</a:t>
            </a:r>
            <a:endParaRPr lang="hu-HU" altLang="hu-HU" sz="1000" dirty="0">
              <a:latin typeface="Arial" charset="0"/>
            </a:endParaRPr>
          </a:p>
        </p:txBody>
      </p:sp>
      <p:sp>
        <p:nvSpPr>
          <p:cNvPr id="11" name="object 6"/>
          <p:cNvSpPr>
            <a:spLocks/>
          </p:cNvSpPr>
          <p:nvPr/>
        </p:nvSpPr>
        <p:spPr bwMode="auto">
          <a:xfrm>
            <a:off x="2273300" y="5983288"/>
            <a:ext cx="2181225" cy="422275"/>
          </a:xfrm>
          <a:custGeom>
            <a:avLst/>
            <a:gdLst>
              <a:gd name="T0" fmla="*/ 0 w 2180590"/>
              <a:gd name="T1" fmla="*/ 421763 h 422910"/>
              <a:gd name="T2" fmla="*/ 2180966 w 2180590"/>
              <a:gd name="T3" fmla="*/ 421763 h 422910"/>
              <a:gd name="T4" fmla="*/ 2180966 w 2180590"/>
              <a:gd name="T5" fmla="*/ 0 h 422910"/>
              <a:gd name="T6" fmla="*/ 0 w 2180590"/>
              <a:gd name="T7" fmla="*/ 0 h 422910"/>
              <a:gd name="T8" fmla="*/ 0 w 2180590"/>
              <a:gd name="T9" fmla="*/ 421763 h 4229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80590" h="422910">
                <a:moveTo>
                  <a:pt x="0" y="422397"/>
                </a:moveTo>
                <a:lnTo>
                  <a:pt x="2180331" y="422397"/>
                </a:lnTo>
                <a:lnTo>
                  <a:pt x="2180331" y="0"/>
                </a:lnTo>
                <a:lnTo>
                  <a:pt x="0" y="0"/>
                </a:lnTo>
                <a:lnTo>
                  <a:pt x="0" y="4223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object 7"/>
          <p:cNvSpPr>
            <a:spLocks/>
          </p:cNvSpPr>
          <p:nvPr/>
        </p:nvSpPr>
        <p:spPr bwMode="auto">
          <a:xfrm>
            <a:off x="4454525" y="5983288"/>
            <a:ext cx="2109788" cy="422275"/>
          </a:xfrm>
          <a:custGeom>
            <a:avLst/>
            <a:gdLst>
              <a:gd name="T0" fmla="*/ 0 w 2110104"/>
              <a:gd name="T1" fmla="*/ 421763 h 422910"/>
              <a:gd name="T2" fmla="*/ 2109530 w 2110104"/>
              <a:gd name="T3" fmla="*/ 421763 h 422910"/>
              <a:gd name="T4" fmla="*/ 2109530 w 2110104"/>
              <a:gd name="T5" fmla="*/ 0 h 422910"/>
              <a:gd name="T6" fmla="*/ 0 w 2110104"/>
              <a:gd name="T7" fmla="*/ 0 h 422910"/>
              <a:gd name="T8" fmla="*/ 0 w 2110104"/>
              <a:gd name="T9" fmla="*/ 421763 h 4229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104" h="422910">
                <a:moveTo>
                  <a:pt x="0" y="422397"/>
                </a:moveTo>
                <a:lnTo>
                  <a:pt x="2109846" y="422397"/>
                </a:lnTo>
                <a:lnTo>
                  <a:pt x="2109846" y="0"/>
                </a:lnTo>
                <a:lnTo>
                  <a:pt x="0" y="0"/>
                </a:lnTo>
                <a:lnTo>
                  <a:pt x="0" y="4223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bject 8"/>
          <p:cNvSpPr>
            <a:spLocks/>
          </p:cNvSpPr>
          <p:nvPr/>
        </p:nvSpPr>
        <p:spPr bwMode="auto">
          <a:xfrm>
            <a:off x="2273300" y="6405563"/>
            <a:ext cx="2181225" cy="393700"/>
          </a:xfrm>
          <a:custGeom>
            <a:avLst/>
            <a:gdLst>
              <a:gd name="T0" fmla="*/ 0 w 2180590"/>
              <a:gd name="T1" fmla="*/ 393704 h 393700"/>
              <a:gd name="T2" fmla="*/ 2180966 w 2180590"/>
              <a:gd name="T3" fmla="*/ 393704 h 393700"/>
              <a:gd name="T4" fmla="*/ 2180966 w 2180590"/>
              <a:gd name="T5" fmla="*/ 0 h 393700"/>
              <a:gd name="T6" fmla="*/ 0 w 2180590"/>
              <a:gd name="T7" fmla="*/ 0 h 393700"/>
              <a:gd name="T8" fmla="*/ 0 w 2180590"/>
              <a:gd name="T9" fmla="*/ 393704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80590" h="393700">
                <a:moveTo>
                  <a:pt x="0" y="393704"/>
                </a:moveTo>
                <a:lnTo>
                  <a:pt x="2180331" y="393704"/>
                </a:lnTo>
                <a:lnTo>
                  <a:pt x="2180331" y="0"/>
                </a:lnTo>
                <a:lnTo>
                  <a:pt x="0" y="0"/>
                </a:lnTo>
                <a:lnTo>
                  <a:pt x="0" y="3937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object 9"/>
          <p:cNvSpPr>
            <a:spLocks/>
          </p:cNvSpPr>
          <p:nvPr/>
        </p:nvSpPr>
        <p:spPr bwMode="auto">
          <a:xfrm>
            <a:off x="4454525" y="6405563"/>
            <a:ext cx="2109788" cy="393700"/>
          </a:xfrm>
          <a:custGeom>
            <a:avLst/>
            <a:gdLst>
              <a:gd name="T0" fmla="*/ 0 w 2110104"/>
              <a:gd name="T1" fmla="*/ 393704 h 393700"/>
              <a:gd name="T2" fmla="*/ 2109530 w 2110104"/>
              <a:gd name="T3" fmla="*/ 393704 h 393700"/>
              <a:gd name="T4" fmla="*/ 2109530 w 2110104"/>
              <a:gd name="T5" fmla="*/ 0 h 393700"/>
              <a:gd name="T6" fmla="*/ 0 w 2110104"/>
              <a:gd name="T7" fmla="*/ 0 h 393700"/>
              <a:gd name="T8" fmla="*/ 0 w 2110104"/>
              <a:gd name="T9" fmla="*/ 393704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104" h="393700">
                <a:moveTo>
                  <a:pt x="0" y="393704"/>
                </a:moveTo>
                <a:lnTo>
                  <a:pt x="2109846" y="393704"/>
                </a:lnTo>
                <a:lnTo>
                  <a:pt x="2109846" y="0"/>
                </a:lnTo>
                <a:lnTo>
                  <a:pt x="0" y="0"/>
                </a:lnTo>
                <a:lnTo>
                  <a:pt x="0" y="3937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aphicFrame>
        <p:nvGraphicFramePr>
          <p:cNvPr id="16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41912"/>
              </p:ext>
            </p:extLst>
          </p:nvPr>
        </p:nvGraphicFramePr>
        <p:xfrm>
          <a:off x="327025" y="1121228"/>
          <a:ext cx="9017000" cy="5758543"/>
        </p:xfrm>
        <a:graphic>
          <a:graphicData uri="http://schemas.openxmlformats.org/drawingml/2006/table">
            <a:tbl>
              <a:tblPr/>
              <a:tblGrid>
                <a:gridCol w="1090612"/>
                <a:gridCol w="1090613"/>
                <a:gridCol w="2181225"/>
                <a:gridCol w="2109787"/>
                <a:gridCol w="1409700"/>
                <a:gridCol w="1135063"/>
              </a:tblGrid>
              <a:tr h="3580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1492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492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Initiating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687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87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Planning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6016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016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Executing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1984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98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Controlling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2190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19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Closing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51018">
                <a:tc>
                  <a:txBody>
                    <a:bodyPr/>
                    <a:lstStyle>
                      <a:lvl1pPr marL="1508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08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Integration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188913" indent="-1047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88913" marR="0" lvl="0" indent="-1047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Charter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8913" indent="-1047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88913" marR="0" lvl="0" indent="-1047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Direct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and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Work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Monitor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and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Work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Integrated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Change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6700" indent="-1809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66700" marR="0" lvl="0" indent="-1809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Close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or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Phase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1018">
                <a:tc>
                  <a:txBody>
                    <a:bodyPr/>
                    <a:lstStyle>
                      <a:lvl1pPr marL="3111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11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Collect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Requirements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Define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Create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WBS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Validate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Time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Schedule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Define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Activities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0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Sequence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Activities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Estimate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Resources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Estimate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Durations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Schedule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Schedule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9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Estimate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Determine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Budget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897">
                <a:tc>
                  <a:txBody>
                    <a:bodyPr/>
                    <a:lstStyle>
                      <a:lvl1pPr marL="2825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25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Assurance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9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HR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Human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Resource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Acquire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Team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Team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Team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937">
                <a:tc>
                  <a:txBody>
                    <a:bodyPr/>
                    <a:lstStyle>
                      <a:lvl1pPr marL="2825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25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Comm.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Communications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Communications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Communications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0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Identify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Qualitative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Analysis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Quantitative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Analysis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Responses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569">
                <a:tc>
                  <a:txBody>
                    <a:bodyPr/>
                    <a:lstStyle>
                      <a:lvl1pPr marL="3476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76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Proc.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Conduct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66688" indent="-825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6688" marR="0" lvl="0" indent="-8255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Close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937">
                <a:tc>
                  <a:txBody>
                    <a:bodyPr/>
                    <a:lstStyle>
                      <a:lvl1pPr marL="1111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endParaRPr kumimoji="0" lang="hu-HU" alt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Identify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Engagement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3525" indent="-179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63525" marR="0" lvl="0" indent="-179388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Engagement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73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CLOSING</a:t>
            </a:r>
            <a:endParaRPr lang="hu-HU" dirty="0"/>
          </a:p>
        </p:txBody>
      </p:sp>
      <p:cxnSp>
        <p:nvCxnSpPr>
          <p:cNvPr id="4" name="Gerader Verbinder 4"/>
          <p:cNvCxnSpPr/>
          <p:nvPr/>
        </p:nvCxnSpPr>
        <p:spPr>
          <a:xfrm>
            <a:off x="1971459" y="1318596"/>
            <a:ext cx="6347583" cy="0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 bwMode="gray">
          <a:xfrm>
            <a:off x="1782616" y="1224174"/>
            <a:ext cx="188843" cy="188843"/>
          </a:xfrm>
          <a:prstGeom prst="ellipse">
            <a:avLst/>
          </a:prstGeom>
          <a:noFill/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3022" y="1480116"/>
            <a:ext cx="1768030" cy="33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1</a:t>
            </a:r>
            <a:r>
              <a:rPr lang="en-US" sz="180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. Project </a:t>
            </a: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Initiation</a:t>
            </a:r>
          </a:p>
        </p:txBody>
      </p:sp>
      <p:sp>
        <p:nvSpPr>
          <p:cNvPr id="14" name="Oval 13"/>
          <p:cNvSpPr/>
          <p:nvPr/>
        </p:nvSpPr>
        <p:spPr bwMode="gray">
          <a:xfrm>
            <a:off x="3952655" y="1224174"/>
            <a:ext cx="188843" cy="188843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5637" y="1473493"/>
            <a:ext cx="2382877" cy="33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2. Definition and Planning</a:t>
            </a:r>
          </a:p>
        </p:txBody>
      </p:sp>
      <p:sp>
        <p:nvSpPr>
          <p:cNvPr id="16" name="Oval 15"/>
          <p:cNvSpPr/>
          <p:nvPr/>
        </p:nvSpPr>
        <p:spPr bwMode="gray">
          <a:xfrm>
            <a:off x="6054805" y="1232970"/>
            <a:ext cx="188843" cy="188843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41953" y="1473493"/>
            <a:ext cx="1214545" cy="33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3. Execution</a:t>
            </a:r>
          </a:p>
        </p:txBody>
      </p:sp>
      <p:sp>
        <p:nvSpPr>
          <p:cNvPr id="18" name="Oval 17"/>
          <p:cNvSpPr/>
          <p:nvPr/>
        </p:nvSpPr>
        <p:spPr bwMode="gray">
          <a:xfrm>
            <a:off x="8135397" y="1232970"/>
            <a:ext cx="188843" cy="188843"/>
          </a:xfrm>
          <a:prstGeom prst="ellipse">
            <a:avLst/>
          </a:prstGeom>
          <a:solidFill>
            <a:srgbClr val="FFFF00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21900" y="1473493"/>
            <a:ext cx="1015837" cy="3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4. </a:t>
            </a:r>
            <a:r>
              <a:rPr lang="hu-HU" sz="1800" dirty="0" err="1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Closing</a:t>
            </a:r>
            <a:endParaRPr lang="en-US" sz="1800" dirty="0" smtClean="0">
              <a:solidFill>
                <a:schemeClr val="tx2"/>
              </a:solidFill>
              <a:latin typeface="Tele-GroteskEEFet" pitchFamily="2" charset="0"/>
              <a:ea typeface="Swagger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69054" y="4278570"/>
            <a:ext cx="2468286" cy="146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000" dirty="0" err="1">
                <a:ea typeface="Swagger" pitchFamily="2" charset="0"/>
              </a:rPr>
              <a:t>Customer</a:t>
            </a:r>
            <a:r>
              <a:rPr lang="hu-HU" sz="2000" dirty="0">
                <a:ea typeface="Swagger" pitchFamily="2" charset="0"/>
              </a:rPr>
              <a:t> </a:t>
            </a:r>
            <a:r>
              <a:rPr lang="hu-HU" sz="2000" dirty="0" err="1">
                <a:ea typeface="Swagger" pitchFamily="2" charset="0"/>
              </a:rPr>
              <a:t>acceptance</a:t>
            </a:r>
            <a:endParaRPr lang="hu-HU" sz="2000" dirty="0">
              <a:ea typeface="Swagger" pitchFamily="2" charset="0"/>
            </a:endParaRP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000" dirty="0" smtClean="0">
                <a:ea typeface="Swagger" pitchFamily="2" charset="0"/>
              </a:rPr>
              <a:t>Financial </a:t>
            </a:r>
            <a:r>
              <a:rPr lang="hu-HU" sz="2000" dirty="0" err="1" smtClean="0">
                <a:ea typeface="Swagger" pitchFamily="2" charset="0"/>
              </a:rPr>
              <a:t>closing</a:t>
            </a:r>
            <a:endParaRPr lang="hu-HU" sz="2000" dirty="0" smtClean="0">
              <a:ea typeface="Swagger" pitchFamily="2" charset="0"/>
            </a:endParaRP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000" dirty="0" err="1" smtClean="0">
                <a:ea typeface="Swagger" pitchFamily="2" charset="0"/>
              </a:rPr>
              <a:t>Lessons</a:t>
            </a:r>
            <a:r>
              <a:rPr lang="hu-HU" sz="2000" dirty="0" smtClean="0">
                <a:ea typeface="Swagger" pitchFamily="2" charset="0"/>
              </a:rPr>
              <a:t> </a:t>
            </a:r>
            <a:r>
              <a:rPr lang="hu-HU" sz="2000" dirty="0" err="1" smtClean="0">
                <a:ea typeface="Swagger" pitchFamily="2" charset="0"/>
              </a:rPr>
              <a:t>learned</a:t>
            </a:r>
            <a:endParaRPr lang="hu-HU" sz="2000" dirty="0" smtClean="0">
              <a:ea typeface="Swagger" pitchFamily="2" charset="0"/>
            </a:endParaRP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000" dirty="0" err="1" smtClean="0">
                <a:ea typeface="Swagger" pitchFamily="2" charset="0"/>
              </a:rPr>
              <a:t>Release</a:t>
            </a:r>
            <a:r>
              <a:rPr lang="hu-HU" sz="2000" dirty="0" smtClean="0">
                <a:ea typeface="Swagger" pitchFamily="2" charset="0"/>
              </a:rPr>
              <a:t> </a:t>
            </a:r>
            <a:r>
              <a:rPr lang="hu-HU" sz="2000" dirty="0" err="1" smtClean="0">
                <a:ea typeface="Swagger" pitchFamily="2" charset="0"/>
              </a:rPr>
              <a:t>resources</a:t>
            </a:r>
            <a:endParaRPr lang="en-US" sz="2000" dirty="0" smtClean="0">
              <a:ea typeface="Swagger" pitchFamily="2" charset="0"/>
            </a:endParaRPr>
          </a:p>
        </p:txBody>
      </p:sp>
      <p:pic>
        <p:nvPicPr>
          <p:cNvPr id="20" name="Grafik 5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054" y="2429228"/>
            <a:ext cx="721477" cy="7214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847939" y="2606234"/>
            <a:ext cx="1958275" cy="39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smtClean="0">
                <a:ea typeface="Swagger" pitchFamily="2" charset="0"/>
              </a:rPr>
              <a:t>Project </a:t>
            </a:r>
            <a:r>
              <a:rPr lang="en-US" sz="2000" dirty="0" smtClean="0">
                <a:ea typeface="Swagger" pitchFamily="2" charset="0"/>
              </a:rPr>
              <a:t>manager</a:t>
            </a:r>
          </a:p>
        </p:txBody>
      </p:sp>
      <p:pic>
        <p:nvPicPr>
          <p:cNvPr id="22" name="Grafik 6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441" y="3228256"/>
            <a:ext cx="711090" cy="71109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847939" y="3400069"/>
            <a:ext cx="2259959" cy="39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000" dirty="0" smtClean="0">
                <a:ea typeface="Swagger" pitchFamily="2" charset="0"/>
              </a:rPr>
              <a:t>Project </a:t>
            </a:r>
            <a:r>
              <a:rPr lang="hu-HU" sz="2000" dirty="0" err="1" smtClean="0">
                <a:ea typeface="Swagger" pitchFamily="2" charset="0"/>
              </a:rPr>
              <a:t>Final</a:t>
            </a:r>
            <a:r>
              <a:rPr lang="hu-HU" sz="2000" dirty="0" smtClean="0">
                <a:ea typeface="Swagger" pitchFamily="2" charset="0"/>
              </a:rPr>
              <a:t> </a:t>
            </a:r>
            <a:r>
              <a:rPr lang="hu-HU" sz="2000" dirty="0" err="1" smtClean="0">
                <a:ea typeface="Swagger" pitchFamily="2" charset="0"/>
              </a:rPr>
              <a:t>Report</a:t>
            </a:r>
            <a:endParaRPr lang="en-US" sz="2000" dirty="0" smtClean="0">
              <a:ea typeface="Swagger" pitchFamily="2" charset="0"/>
            </a:endParaRPr>
          </a:p>
        </p:txBody>
      </p:sp>
      <p:pic>
        <p:nvPicPr>
          <p:cNvPr id="653314" name="Picture 2" descr="Folienaufkleber Sekt und Gläser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409" y="2096932"/>
            <a:ext cx="4114800" cy="410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248824"/>
              </p:ext>
            </p:extLst>
          </p:nvPr>
        </p:nvGraphicFramePr>
        <p:xfrm>
          <a:off x="8324240" y="3152610"/>
          <a:ext cx="1150560" cy="996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97" name="Document" showAsIcon="1" r:id="rId7" imgW="914400" imgH="792360" progId="Word.Document.8">
                  <p:embed/>
                </p:oleObj>
              </mc:Choice>
              <mc:Fallback>
                <p:oleObj name="Document" showAsIcon="1" r:id="rId7" imgW="914400" imgH="79236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24240" y="3152610"/>
                        <a:ext cx="1150560" cy="996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500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CLOSING</a:t>
            </a:r>
            <a:endParaRPr lang="hu-HU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480" y="882123"/>
            <a:ext cx="8072091" cy="590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5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7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Questions</a:t>
            </a:r>
            <a:r>
              <a:rPr lang="hu-HU" dirty="0" smtClean="0"/>
              <a:t>?</a:t>
            </a:r>
            <a:endParaRPr lang="en-US" dirty="0" smtClean="0"/>
          </a:p>
        </p:txBody>
      </p:sp>
      <p:graphicFrame>
        <p:nvGraphicFramePr>
          <p:cNvPr id="646146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945890"/>
          <a:ext cx="175011" cy="13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65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45890"/>
                        <a:ext cx="175011" cy="131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401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INITIATION</a:t>
            </a:r>
            <a:endParaRPr lang="hu-HU" dirty="0"/>
          </a:p>
        </p:txBody>
      </p:sp>
      <p:cxnSp>
        <p:nvCxnSpPr>
          <p:cNvPr id="4" name="Gerader Verbinder 4"/>
          <p:cNvCxnSpPr/>
          <p:nvPr/>
        </p:nvCxnSpPr>
        <p:spPr>
          <a:xfrm>
            <a:off x="1971459" y="1318596"/>
            <a:ext cx="6347583" cy="0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 bwMode="gray">
          <a:xfrm>
            <a:off x="1782616" y="1224174"/>
            <a:ext cx="188843" cy="188843"/>
          </a:xfrm>
          <a:prstGeom prst="ellipse">
            <a:avLst/>
          </a:prstGeom>
          <a:solidFill>
            <a:schemeClr val="accent5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5581" y="1480116"/>
            <a:ext cx="1102911" cy="3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1. Initiation</a:t>
            </a:r>
          </a:p>
        </p:txBody>
      </p:sp>
      <p:sp>
        <p:nvSpPr>
          <p:cNvPr id="14" name="Oval 13"/>
          <p:cNvSpPr/>
          <p:nvPr/>
        </p:nvSpPr>
        <p:spPr bwMode="gray">
          <a:xfrm>
            <a:off x="3952655" y="1224174"/>
            <a:ext cx="188843" cy="188843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86257" y="1473493"/>
            <a:ext cx="1121636" cy="3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2. Planning</a:t>
            </a:r>
          </a:p>
        </p:txBody>
      </p:sp>
      <p:sp>
        <p:nvSpPr>
          <p:cNvPr id="16" name="Oval 15"/>
          <p:cNvSpPr/>
          <p:nvPr/>
        </p:nvSpPr>
        <p:spPr bwMode="gray">
          <a:xfrm>
            <a:off x="6054805" y="1232970"/>
            <a:ext cx="188843" cy="188843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41953" y="1473493"/>
            <a:ext cx="1214545" cy="33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3. Execution</a:t>
            </a:r>
          </a:p>
        </p:txBody>
      </p:sp>
      <p:sp>
        <p:nvSpPr>
          <p:cNvPr id="18" name="Oval 17"/>
          <p:cNvSpPr/>
          <p:nvPr/>
        </p:nvSpPr>
        <p:spPr bwMode="gray">
          <a:xfrm>
            <a:off x="8135397" y="1232970"/>
            <a:ext cx="188843" cy="188843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21900" y="1473493"/>
            <a:ext cx="1015837" cy="3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4. </a:t>
            </a:r>
            <a:r>
              <a:rPr lang="hu-HU" sz="1800" dirty="0" err="1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Closing</a:t>
            </a:r>
            <a:endParaRPr lang="en-US" sz="1800" dirty="0" smtClean="0">
              <a:solidFill>
                <a:schemeClr val="tx2"/>
              </a:solidFill>
              <a:latin typeface="Tele-GroteskEEFet" pitchFamily="2" charset="0"/>
              <a:ea typeface="Swagger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69054" y="4278570"/>
            <a:ext cx="3480871" cy="216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Timing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Roles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Stakeholders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Deliverables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Effects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Quality requirements of the result</a:t>
            </a:r>
          </a:p>
        </p:txBody>
      </p:sp>
      <p:pic>
        <p:nvPicPr>
          <p:cNvPr id="20" name="Grafik 5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054" y="2429228"/>
            <a:ext cx="721477" cy="7214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847939" y="2606234"/>
            <a:ext cx="3606034" cy="39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smtClean="0">
                <a:ea typeface="Swagger" pitchFamily="2" charset="0"/>
              </a:rPr>
              <a:t>Project </a:t>
            </a:r>
            <a:r>
              <a:rPr lang="en-US" sz="2000" dirty="0" smtClean="0">
                <a:ea typeface="Swagger" pitchFamily="2" charset="0"/>
              </a:rPr>
              <a:t>Sponsor</a:t>
            </a:r>
            <a:r>
              <a:rPr lang="hu-HU" sz="2000" smtClean="0">
                <a:ea typeface="Swagger" pitchFamily="2" charset="0"/>
              </a:rPr>
              <a:t>, </a:t>
            </a:r>
            <a:r>
              <a:rPr lang="en-US" sz="2000" smtClean="0">
                <a:ea typeface="Swagger" pitchFamily="2" charset="0"/>
              </a:rPr>
              <a:t>Project </a:t>
            </a:r>
            <a:r>
              <a:rPr lang="en-US" sz="2000" dirty="0" smtClean="0">
                <a:ea typeface="Swagger" pitchFamily="2" charset="0"/>
              </a:rPr>
              <a:t>manager</a:t>
            </a:r>
          </a:p>
        </p:txBody>
      </p:sp>
      <p:pic>
        <p:nvPicPr>
          <p:cNvPr id="22" name="Grafik 6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441" y="3228256"/>
            <a:ext cx="711090" cy="71109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847939" y="3400069"/>
            <a:ext cx="1833112" cy="36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000" dirty="0" smtClean="0">
                <a:ea typeface="Swagger" pitchFamily="2" charset="0"/>
              </a:rPr>
              <a:t>Project Charter</a:t>
            </a:r>
            <a:endParaRPr lang="en-US" sz="2000" dirty="0" smtClean="0">
              <a:ea typeface="Swagger" pitchFamily="2" charset="0"/>
            </a:endParaRPr>
          </a:p>
        </p:txBody>
      </p:sp>
      <p:pic>
        <p:nvPicPr>
          <p:cNvPr id="65126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934" y="2789966"/>
            <a:ext cx="3691200" cy="324524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Rectangle 21"/>
          <p:cNvSpPr>
            <a:spLocks noChangeArrowheads="1"/>
          </p:cNvSpPr>
          <p:nvPr/>
        </p:nvSpPr>
        <p:spPr bwMode="gray">
          <a:xfrm rot="21180000">
            <a:off x="7327717" y="4912050"/>
            <a:ext cx="2063089" cy="89330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square" lIns="108000" tIns="72000" rIns="72000" bIns="72000">
            <a:sp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hu-HU" altLang="de-DE" sz="1800" dirty="0">
                <a:latin typeface="TeleGrotesk Headline Ultra" pitchFamily="2" charset="0"/>
              </a:rPr>
              <a:t>MAIN </a:t>
            </a:r>
            <a:r>
              <a:rPr lang="hu-HU" altLang="de-DE" sz="1800" dirty="0" smtClean="0">
                <a:latin typeface="TeleGrotesk Headline Ultra" pitchFamily="2" charset="0"/>
              </a:rPr>
              <a:t>INFORMATION, HIGH LEVEL PLANS</a:t>
            </a:r>
            <a:endParaRPr lang="en-US" altLang="de-DE" sz="1800" dirty="0" smtClean="0">
              <a:latin typeface="TeleGrotesk Headline Ult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53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Initiation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latin typeface="TeleGrotesk Headline" pitchFamily="2" charset="0"/>
              </a:rPr>
              <a:t>PROJECT CHARTER</a:t>
            </a:r>
            <a:endParaRPr lang="hu-HU" dirty="0">
              <a:latin typeface="TeleGrotesk Headline" pitchFamily="2" charset="0"/>
            </a:endParaRPr>
          </a:p>
        </p:txBody>
      </p:sp>
      <p:graphicFrame>
        <p:nvGraphicFramePr>
          <p:cNvPr id="11" name="Content Placeholder 10">
            <a:hlinkClick r:id="" action="ppaction://ole?verb=1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336073"/>
              </p:ext>
            </p:extLst>
          </p:nvPr>
        </p:nvGraphicFramePr>
        <p:xfrm>
          <a:off x="8044543" y="546714"/>
          <a:ext cx="1548000" cy="1341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85" name="Dokumentum" showAsIcon="1" r:id="rId3" imgW="914400" imgH="792360" progId="Word.Document.12">
                  <p:embed/>
                </p:oleObj>
              </mc:Choice>
              <mc:Fallback>
                <p:oleObj name="Dokumentum" showAsIcon="1" r:id="rId3" imgW="914400" imgH="7923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44543" y="546714"/>
                        <a:ext cx="1548000" cy="1341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2913" y="2112489"/>
            <a:ext cx="8712858" cy="46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200" dirty="0" smtClean="0">
                <a:ea typeface="Swagger" pitchFamily="2" charset="0"/>
              </a:rPr>
              <a:t>Project master data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200" dirty="0" smtClean="0">
                <a:ea typeface="Swagger" pitchFamily="2" charset="0"/>
              </a:rPr>
              <a:t>Project classification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200" dirty="0" smtClean="0">
                <a:ea typeface="Swagger" pitchFamily="2" charset="0"/>
              </a:rPr>
              <a:t>Business case/need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200" dirty="0" smtClean="0">
                <a:ea typeface="Swagger" pitchFamily="2" charset="0"/>
              </a:rPr>
              <a:t>High level project scope/out of scope, project deliverables, project success criteria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200" dirty="0" smtClean="0"/>
              <a:t>Project constraints and assumptions</a:t>
            </a:r>
            <a:endParaRPr lang="en-US" sz="2200" dirty="0" smtClean="0">
              <a:ea typeface="Swagger" pitchFamily="2" charset="0"/>
            </a:endParaRP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200" dirty="0" smtClean="0"/>
              <a:t>Project budget (rough estimates)</a:t>
            </a:r>
            <a:endParaRPr lang="hu-HU" sz="2200" dirty="0" smtClean="0"/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200" dirty="0" smtClean="0"/>
              <a:t>Schedule (</a:t>
            </a:r>
            <a:r>
              <a:rPr lang="hu-HU" sz="2200" dirty="0" err="1" smtClean="0"/>
              <a:t>high</a:t>
            </a:r>
            <a:r>
              <a:rPr lang="hu-HU" sz="2200" dirty="0" smtClean="0"/>
              <a:t> </a:t>
            </a:r>
            <a:r>
              <a:rPr lang="hu-HU" sz="2200" dirty="0" err="1" smtClean="0"/>
              <a:t>level</a:t>
            </a:r>
            <a:r>
              <a:rPr lang="hu-HU" sz="2200" smtClean="0"/>
              <a:t>)</a:t>
            </a:r>
            <a:endParaRPr lang="en-US" sz="2200" dirty="0" smtClean="0"/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200" dirty="0" smtClean="0"/>
              <a:t>Main stakeholders (team members, contractors, pre-assigned resources’ with roles, etc.)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200" dirty="0" smtClean="0"/>
              <a:t>High-level project requirements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200" dirty="0" smtClean="0"/>
              <a:t>High-level project risks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endParaRPr lang="en-US" sz="2200" dirty="0" smtClean="0">
              <a:ea typeface="Swagger" pitchFamily="2" charset="0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gray">
          <a:xfrm rot="21180000">
            <a:off x="5579668" y="634861"/>
            <a:ext cx="1880209" cy="114260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square" lIns="108000" tIns="72000" rIns="72000" bIns="72000">
            <a:sp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hu-HU" altLang="de-DE" sz="1800" dirty="0" smtClean="0">
                <a:latin typeface="TeleGrotesk Headline Ultra" pitchFamily="2" charset="0"/>
              </a:rPr>
              <a:t>DEFINING THE SCOPE, SCHEDULE, REQUIREMENTS</a:t>
            </a:r>
            <a:endParaRPr lang="en-US" altLang="de-DE" sz="1800" dirty="0" smtClean="0">
              <a:latin typeface="TeleGrotesk Headline Ult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progress groups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4454525" y="760413"/>
            <a:ext cx="0" cy="9525"/>
          </a:xfrm>
          <a:custGeom>
            <a:avLst/>
            <a:gdLst>
              <a:gd name="T0" fmla="*/ 0 h 9525"/>
              <a:gd name="T1" fmla="*/ 9143 h 95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525">
                <a:moveTo>
                  <a:pt x="0" y="0"/>
                </a:moveTo>
                <a:lnTo>
                  <a:pt x="0" y="9143"/>
                </a:lnTo>
              </a:path>
            </a:pathLst>
          </a:custGeom>
          <a:noFill/>
          <a:ln w="9143">
            <a:solidFill>
              <a:srgbClr val="0070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object 3"/>
          <p:cNvSpPr>
            <a:spLocks/>
          </p:cNvSpPr>
          <p:nvPr/>
        </p:nvSpPr>
        <p:spPr bwMode="auto">
          <a:xfrm>
            <a:off x="4454525" y="6305550"/>
            <a:ext cx="0" cy="9525"/>
          </a:xfrm>
          <a:custGeom>
            <a:avLst/>
            <a:gdLst>
              <a:gd name="T0" fmla="*/ 0 h 9525"/>
              <a:gd name="T1" fmla="*/ 9143 h 95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525">
                <a:moveTo>
                  <a:pt x="0" y="0"/>
                </a:moveTo>
                <a:lnTo>
                  <a:pt x="0" y="9143"/>
                </a:lnTo>
              </a:path>
            </a:pathLst>
          </a:custGeom>
          <a:noFill/>
          <a:ln w="9143">
            <a:solidFill>
              <a:srgbClr val="0070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object 5"/>
          <p:cNvSpPr txBox="1">
            <a:spLocks noChangeArrowheads="1"/>
          </p:cNvSpPr>
          <p:nvPr/>
        </p:nvSpPr>
        <p:spPr bwMode="auto">
          <a:xfrm>
            <a:off x="1133474" y="683685"/>
            <a:ext cx="7961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2263"/>
              </a:lnSpc>
            </a:pPr>
            <a:r>
              <a:rPr lang="hu-HU" altLang="hu-HU" sz="2000" b="1" dirty="0" err="1">
                <a:solidFill>
                  <a:srgbClr val="007055"/>
                </a:solidFill>
                <a:latin typeface="Arial" charset="0"/>
              </a:rPr>
              <a:t>Processes</a:t>
            </a:r>
            <a:r>
              <a:rPr lang="hu-HU" altLang="hu-HU" sz="2000" b="1" dirty="0">
                <a:solidFill>
                  <a:srgbClr val="0070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>
                <a:solidFill>
                  <a:srgbClr val="007055"/>
                </a:solidFill>
                <a:latin typeface="Arial" charset="0"/>
              </a:rPr>
              <a:t>(47),</a:t>
            </a:r>
            <a:r>
              <a:rPr lang="hu-HU" altLang="hu-HU" sz="2000" b="1" dirty="0">
                <a:solidFill>
                  <a:srgbClr val="0070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 err="1">
                <a:solidFill>
                  <a:srgbClr val="5D100C"/>
                </a:solidFill>
                <a:latin typeface="Arial" charset="0"/>
              </a:rPr>
              <a:t>process</a:t>
            </a:r>
            <a:r>
              <a:rPr lang="hu-HU" altLang="hu-HU" sz="2000" b="1" dirty="0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 err="1">
                <a:solidFill>
                  <a:srgbClr val="5D100C"/>
                </a:solidFill>
                <a:latin typeface="Arial" charset="0"/>
              </a:rPr>
              <a:t>groups</a:t>
            </a:r>
            <a:r>
              <a:rPr lang="hu-HU" altLang="hu-HU" sz="2000" b="1" dirty="0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>
                <a:solidFill>
                  <a:srgbClr val="5D100C"/>
                </a:solidFill>
                <a:latin typeface="Arial" charset="0"/>
              </a:rPr>
              <a:t>(5)</a:t>
            </a:r>
            <a:r>
              <a:rPr lang="hu-HU" altLang="hu-HU" sz="2000" b="1" dirty="0">
                <a:solidFill>
                  <a:srgbClr val="007055"/>
                </a:solidFill>
                <a:latin typeface="Arial" charset="0"/>
              </a:rPr>
              <a:t>,</a:t>
            </a:r>
            <a:r>
              <a:rPr lang="hu-HU" altLang="hu-HU" sz="2000" b="1" dirty="0">
                <a:solidFill>
                  <a:srgbClr val="0070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 err="1">
                <a:solidFill>
                  <a:srgbClr val="045F78"/>
                </a:solidFill>
                <a:latin typeface="Arial" charset="0"/>
              </a:rPr>
              <a:t>knowledge</a:t>
            </a:r>
            <a:r>
              <a:rPr lang="hu-HU" altLang="hu-HU" sz="2000" b="1" dirty="0">
                <a:solidFill>
                  <a:srgbClr val="045F7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 err="1">
                <a:solidFill>
                  <a:srgbClr val="045F78"/>
                </a:solidFill>
                <a:latin typeface="Arial" charset="0"/>
              </a:rPr>
              <a:t>areas</a:t>
            </a:r>
            <a:r>
              <a:rPr lang="hu-HU" altLang="hu-HU" sz="2000" b="1" dirty="0">
                <a:solidFill>
                  <a:srgbClr val="045F7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>
                <a:solidFill>
                  <a:srgbClr val="045F78"/>
                </a:solidFill>
                <a:latin typeface="Arial" charset="0"/>
              </a:rPr>
              <a:t>(10)</a:t>
            </a:r>
            <a:endParaRPr lang="hu-HU" altLang="hu-HU" sz="2000" dirty="0">
              <a:latin typeface="Arial" charset="0"/>
            </a:endParaRPr>
          </a:p>
          <a:p>
            <a:pPr algn="r" eaLnBrk="1" hangingPunct="1">
              <a:lnSpc>
                <a:spcPts val="1063"/>
              </a:lnSpc>
            </a:pPr>
            <a:r>
              <a:rPr lang="hu-HU" altLang="hu-HU" sz="1000" dirty="0" err="1">
                <a:latin typeface="Arial" charset="0"/>
              </a:rPr>
              <a:t>Source</a:t>
            </a:r>
            <a:r>
              <a:rPr lang="hu-HU" altLang="hu-HU" sz="1000" dirty="0">
                <a:latin typeface="Arial" charset="0"/>
              </a:rPr>
              <a:t>:</a:t>
            </a:r>
            <a:r>
              <a:rPr lang="hu-HU" altLang="hu-H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000" dirty="0">
                <a:latin typeface="Arial" charset="0"/>
              </a:rPr>
              <a:t>PMBOK</a:t>
            </a:r>
            <a:r>
              <a:rPr lang="hu-HU" altLang="hu-H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000" dirty="0" err="1">
                <a:latin typeface="Arial" charset="0"/>
              </a:rPr>
              <a:t>Guide</a:t>
            </a:r>
            <a:endParaRPr lang="hu-HU" altLang="hu-HU" sz="1000" dirty="0">
              <a:latin typeface="Arial" charset="0"/>
            </a:endParaRPr>
          </a:p>
        </p:txBody>
      </p:sp>
      <p:sp>
        <p:nvSpPr>
          <p:cNvPr id="11" name="object 6"/>
          <p:cNvSpPr>
            <a:spLocks/>
          </p:cNvSpPr>
          <p:nvPr/>
        </p:nvSpPr>
        <p:spPr bwMode="auto">
          <a:xfrm>
            <a:off x="2273300" y="5983288"/>
            <a:ext cx="2181225" cy="422275"/>
          </a:xfrm>
          <a:custGeom>
            <a:avLst/>
            <a:gdLst>
              <a:gd name="T0" fmla="*/ 0 w 2180590"/>
              <a:gd name="T1" fmla="*/ 421763 h 422910"/>
              <a:gd name="T2" fmla="*/ 2180966 w 2180590"/>
              <a:gd name="T3" fmla="*/ 421763 h 422910"/>
              <a:gd name="T4" fmla="*/ 2180966 w 2180590"/>
              <a:gd name="T5" fmla="*/ 0 h 422910"/>
              <a:gd name="T6" fmla="*/ 0 w 2180590"/>
              <a:gd name="T7" fmla="*/ 0 h 422910"/>
              <a:gd name="T8" fmla="*/ 0 w 2180590"/>
              <a:gd name="T9" fmla="*/ 421763 h 4229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80590" h="422910">
                <a:moveTo>
                  <a:pt x="0" y="422397"/>
                </a:moveTo>
                <a:lnTo>
                  <a:pt x="2180331" y="422397"/>
                </a:lnTo>
                <a:lnTo>
                  <a:pt x="2180331" y="0"/>
                </a:lnTo>
                <a:lnTo>
                  <a:pt x="0" y="0"/>
                </a:lnTo>
                <a:lnTo>
                  <a:pt x="0" y="4223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object 7"/>
          <p:cNvSpPr>
            <a:spLocks/>
          </p:cNvSpPr>
          <p:nvPr/>
        </p:nvSpPr>
        <p:spPr bwMode="auto">
          <a:xfrm>
            <a:off x="4454525" y="5983288"/>
            <a:ext cx="2109788" cy="422275"/>
          </a:xfrm>
          <a:custGeom>
            <a:avLst/>
            <a:gdLst>
              <a:gd name="T0" fmla="*/ 0 w 2110104"/>
              <a:gd name="T1" fmla="*/ 421763 h 422910"/>
              <a:gd name="T2" fmla="*/ 2109530 w 2110104"/>
              <a:gd name="T3" fmla="*/ 421763 h 422910"/>
              <a:gd name="T4" fmla="*/ 2109530 w 2110104"/>
              <a:gd name="T5" fmla="*/ 0 h 422910"/>
              <a:gd name="T6" fmla="*/ 0 w 2110104"/>
              <a:gd name="T7" fmla="*/ 0 h 422910"/>
              <a:gd name="T8" fmla="*/ 0 w 2110104"/>
              <a:gd name="T9" fmla="*/ 421763 h 4229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104" h="422910">
                <a:moveTo>
                  <a:pt x="0" y="422397"/>
                </a:moveTo>
                <a:lnTo>
                  <a:pt x="2109846" y="422397"/>
                </a:lnTo>
                <a:lnTo>
                  <a:pt x="2109846" y="0"/>
                </a:lnTo>
                <a:lnTo>
                  <a:pt x="0" y="0"/>
                </a:lnTo>
                <a:lnTo>
                  <a:pt x="0" y="4223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bject 8"/>
          <p:cNvSpPr>
            <a:spLocks/>
          </p:cNvSpPr>
          <p:nvPr/>
        </p:nvSpPr>
        <p:spPr bwMode="auto">
          <a:xfrm>
            <a:off x="2273300" y="6405563"/>
            <a:ext cx="2181225" cy="393700"/>
          </a:xfrm>
          <a:custGeom>
            <a:avLst/>
            <a:gdLst>
              <a:gd name="T0" fmla="*/ 0 w 2180590"/>
              <a:gd name="T1" fmla="*/ 393704 h 393700"/>
              <a:gd name="T2" fmla="*/ 2180966 w 2180590"/>
              <a:gd name="T3" fmla="*/ 393704 h 393700"/>
              <a:gd name="T4" fmla="*/ 2180966 w 2180590"/>
              <a:gd name="T5" fmla="*/ 0 h 393700"/>
              <a:gd name="T6" fmla="*/ 0 w 2180590"/>
              <a:gd name="T7" fmla="*/ 0 h 393700"/>
              <a:gd name="T8" fmla="*/ 0 w 2180590"/>
              <a:gd name="T9" fmla="*/ 393704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80590" h="393700">
                <a:moveTo>
                  <a:pt x="0" y="393704"/>
                </a:moveTo>
                <a:lnTo>
                  <a:pt x="2180331" y="393704"/>
                </a:lnTo>
                <a:lnTo>
                  <a:pt x="2180331" y="0"/>
                </a:lnTo>
                <a:lnTo>
                  <a:pt x="0" y="0"/>
                </a:lnTo>
                <a:lnTo>
                  <a:pt x="0" y="3937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object 9"/>
          <p:cNvSpPr>
            <a:spLocks/>
          </p:cNvSpPr>
          <p:nvPr/>
        </p:nvSpPr>
        <p:spPr bwMode="auto">
          <a:xfrm>
            <a:off x="4454525" y="6405563"/>
            <a:ext cx="2109788" cy="393700"/>
          </a:xfrm>
          <a:custGeom>
            <a:avLst/>
            <a:gdLst>
              <a:gd name="T0" fmla="*/ 0 w 2110104"/>
              <a:gd name="T1" fmla="*/ 393704 h 393700"/>
              <a:gd name="T2" fmla="*/ 2109530 w 2110104"/>
              <a:gd name="T3" fmla="*/ 393704 h 393700"/>
              <a:gd name="T4" fmla="*/ 2109530 w 2110104"/>
              <a:gd name="T5" fmla="*/ 0 h 393700"/>
              <a:gd name="T6" fmla="*/ 0 w 2110104"/>
              <a:gd name="T7" fmla="*/ 0 h 393700"/>
              <a:gd name="T8" fmla="*/ 0 w 2110104"/>
              <a:gd name="T9" fmla="*/ 393704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104" h="393700">
                <a:moveTo>
                  <a:pt x="0" y="393704"/>
                </a:moveTo>
                <a:lnTo>
                  <a:pt x="2109846" y="393704"/>
                </a:lnTo>
                <a:lnTo>
                  <a:pt x="2109846" y="0"/>
                </a:lnTo>
                <a:lnTo>
                  <a:pt x="0" y="0"/>
                </a:lnTo>
                <a:lnTo>
                  <a:pt x="0" y="3937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aphicFrame>
        <p:nvGraphicFramePr>
          <p:cNvPr id="16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65137"/>
              </p:ext>
            </p:extLst>
          </p:nvPr>
        </p:nvGraphicFramePr>
        <p:xfrm>
          <a:off x="327025" y="1121228"/>
          <a:ext cx="9017000" cy="5758543"/>
        </p:xfrm>
        <a:graphic>
          <a:graphicData uri="http://schemas.openxmlformats.org/drawingml/2006/table">
            <a:tbl>
              <a:tblPr/>
              <a:tblGrid>
                <a:gridCol w="1090612"/>
                <a:gridCol w="1090613"/>
                <a:gridCol w="2181225"/>
                <a:gridCol w="2109787"/>
                <a:gridCol w="1409700"/>
                <a:gridCol w="1135063"/>
              </a:tblGrid>
              <a:tr h="3580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1492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492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Initiating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687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87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Planning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6016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016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Executing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1984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98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Controlling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2190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19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Closing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51018">
                <a:tc>
                  <a:txBody>
                    <a:bodyPr/>
                    <a:lstStyle>
                      <a:lvl1pPr marL="1508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08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Integration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188913" indent="-1047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88913" marR="0" lvl="0" indent="-1047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Charter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8913" indent="-1047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88913" marR="0" lvl="0" indent="-1047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Direct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and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Work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Monitor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and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Work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Integrated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Change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6700" indent="-1809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66700" marR="0" lvl="0" indent="-1809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Close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or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Phase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1018">
                <a:tc>
                  <a:txBody>
                    <a:bodyPr/>
                    <a:lstStyle>
                      <a:lvl1pPr marL="3111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11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Collect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Requirements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Define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Create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WBS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Validate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Time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Schedule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Define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Activities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0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Sequence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Activities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Estimate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Resources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Estimate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Durations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Schedule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Schedule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9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Estimate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Determine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Budget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897">
                <a:tc>
                  <a:txBody>
                    <a:bodyPr/>
                    <a:lstStyle>
                      <a:lvl1pPr marL="2825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25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Assurance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9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HR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Human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Resource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Acquire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Team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Team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Team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937">
                <a:tc>
                  <a:txBody>
                    <a:bodyPr/>
                    <a:lstStyle>
                      <a:lvl1pPr marL="2825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25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Comm.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Communications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Communications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Communications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0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Identify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Qualitative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Analysis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Quantitative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Analysis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Responses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569">
                <a:tc>
                  <a:txBody>
                    <a:bodyPr/>
                    <a:lstStyle>
                      <a:lvl1pPr marL="3476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76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Proc.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Conduct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66688" indent="-825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6688" marR="0" lvl="0" indent="-8255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Close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937">
                <a:tc>
                  <a:txBody>
                    <a:bodyPr/>
                    <a:lstStyle>
                      <a:lvl1pPr marL="1111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endParaRPr kumimoji="0" lang="hu-HU" alt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Identify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Engagement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3525" indent="-179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63525" marR="0" lvl="0" indent="-179388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Engagement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67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973" y="420808"/>
            <a:ext cx="8750255" cy="582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50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PLANNING</a:t>
            </a:r>
            <a:endParaRPr lang="hu-HU" dirty="0"/>
          </a:p>
        </p:txBody>
      </p:sp>
      <p:cxnSp>
        <p:nvCxnSpPr>
          <p:cNvPr id="20" name="Gerader Verbinder 4"/>
          <p:cNvCxnSpPr/>
          <p:nvPr/>
        </p:nvCxnSpPr>
        <p:spPr>
          <a:xfrm>
            <a:off x="1971459" y="1318596"/>
            <a:ext cx="6347583" cy="0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 bwMode="gray">
          <a:xfrm>
            <a:off x="1782616" y="1224174"/>
            <a:ext cx="188843" cy="188843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25581" y="1480116"/>
            <a:ext cx="1102911" cy="3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1. Initiation</a:t>
            </a:r>
          </a:p>
        </p:txBody>
      </p:sp>
      <p:sp>
        <p:nvSpPr>
          <p:cNvPr id="23" name="Oval 22"/>
          <p:cNvSpPr/>
          <p:nvPr/>
        </p:nvSpPr>
        <p:spPr bwMode="gray">
          <a:xfrm>
            <a:off x="3952655" y="1224174"/>
            <a:ext cx="188843" cy="188843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86257" y="1473493"/>
            <a:ext cx="1121636" cy="3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2. Planning</a:t>
            </a:r>
          </a:p>
        </p:txBody>
      </p:sp>
      <p:sp>
        <p:nvSpPr>
          <p:cNvPr id="25" name="Oval 24"/>
          <p:cNvSpPr/>
          <p:nvPr/>
        </p:nvSpPr>
        <p:spPr bwMode="gray">
          <a:xfrm>
            <a:off x="6054805" y="1232970"/>
            <a:ext cx="188843" cy="188843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41953" y="1473493"/>
            <a:ext cx="1214545" cy="33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3. Execution</a:t>
            </a:r>
          </a:p>
        </p:txBody>
      </p:sp>
      <p:sp>
        <p:nvSpPr>
          <p:cNvPr id="27" name="Oval 26"/>
          <p:cNvSpPr/>
          <p:nvPr/>
        </p:nvSpPr>
        <p:spPr bwMode="gray">
          <a:xfrm>
            <a:off x="8135397" y="1232970"/>
            <a:ext cx="188843" cy="188843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21900" y="1473493"/>
            <a:ext cx="1015837" cy="3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4. </a:t>
            </a:r>
            <a:r>
              <a:rPr lang="hu-HU" sz="1800" dirty="0" err="1" smtClean="0">
                <a:solidFill>
                  <a:schemeClr val="tx2"/>
                </a:solidFill>
                <a:latin typeface="Tele-GroteskEEFet" pitchFamily="2" charset="0"/>
                <a:ea typeface="Swagger" pitchFamily="2" charset="0"/>
              </a:rPr>
              <a:t>Closing</a:t>
            </a:r>
            <a:endParaRPr lang="en-US" sz="1800" dirty="0" smtClean="0">
              <a:solidFill>
                <a:schemeClr val="tx2"/>
              </a:solidFill>
              <a:latin typeface="Tele-GroteskEEFet" pitchFamily="2" charset="0"/>
              <a:ea typeface="Swagger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69054" y="4278570"/>
            <a:ext cx="1568488" cy="182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Schedule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Deliverables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Resource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Budget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Risks</a:t>
            </a:r>
          </a:p>
        </p:txBody>
      </p:sp>
      <p:pic>
        <p:nvPicPr>
          <p:cNvPr id="31" name="Grafik 5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054" y="2429228"/>
            <a:ext cx="721477" cy="72147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847939" y="2606234"/>
            <a:ext cx="3663934" cy="36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Project manager, core project team</a:t>
            </a:r>
          </a:p>
        </p:txBody>
      </p:sp>
      <p:pic>
        <p:nvPicPr>
          <p:cNvPr id="36" name="Grafik 10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054" y="3340875"/>
            <a:ext cx="711090" cy="71109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847939" y="3512688"/>
            <a:ext cx="3108653" cy="36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wagger" pitchFamily="2" charset="0"/>
              </a:rPr>
              <a:t>Detailed project plan, budget</a:t>
            </a:r>
          </a:p>
        </p:txBody>
      </p:sp>
      <p:sp>
        <p:nvSpPr>
          <p:cNvPr id="38" name="Rectangle 21"/>
          <p:cNvSpPr>
            <a:spLocks noChangeArrowheads="1"/>
          </p:cNvSpPr>
          <p:nvPr/>
        </p:nvSpPr>
        <p:spPr bwMode="gray">
          <a:xfrm rot="21180000">
            <a:off x="7789468" y="4391669"/>
            <a:ext cx="1880209" cy="39470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square" lIns="108000" tIns="72000" rIns="72000" bIns="72000">
            <a:sp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altLang="de-DE" sz="1800" dirty="0" smtClean="0">
                <a:latin typeface="TeleGrotesk Headline Ultra" pitchFamily="2" charset="0"/>
              </a:rPr>
              <a:t>DETAILED PLANS</a:t>
            </a:r>
          </a:p>
        </p:txBody>
      </p:sp>
      <p:pic>
        <p:nvPicPr>
          <p:cNvPr id="65229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9999" y="2869346"/>
            <a:ext cx="4247893" cy="264214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1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KICK OFF MEETING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5112000" y="1600861"/>
            <a:ext cx="4051878" cy="289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Swagger" pitchFamily="2" charset="0"/>
              </a:rPr>
              <a:t>Project Charter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Swagger" pitchFamily="2" charset="0"/>
              </a:rPr>
              <a:t>REM, Risk register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Swagger" pitchFamily="2" charset="0"/>
              </a:rPr>
              <a:t>Organization chart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Swagger" pitchFamily="2" charset="0"/>
              </a:rPr>
              <a:t>Schedule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Swagger" pitchFamily="2" charset="0"/>
              </a:rPr>
              <a:t>Budget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Swagger" pitchFamily="2" charset="0"/>
              </a:rPr>
              <a:t>Communication plan</a:t>
            </a:r>
          </a:p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endParaRPr lang="en-US" sz="1800" dirty="0" smtClean="0">
              <a:ea typeface="Swagger" pitchFamily="2" charset="0"/>
            </a:endParaRPr>
          </a:p>
        </p:txBody>
      </p:sp>
      <p:pic>
        <p:nvPicPr>
          <p:cNvPr id="65638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591879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68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KICK OFF MEETING TIPS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0324" y="2405742"/>
            <a:ext cx="4298914" cy="4110257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Involving the whole project team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Participation of the project sponsor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Understanding the project goals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Highlighting the expectations regarding communications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Defining the first steps</a:t>
            </a:r>
            <a:endParaRPr lang="en-US" dirty="0"/>
          </a:p>
        </p:txBody>
      </p:sp>
      <p:pic>
        <p:nvPicPr>
          <p:cNvPr id="66560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629" y="1878609"/>
            <a:ext cx="5029200" cy="339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5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2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.%m.%Y&lt;/m_strFormatTime&gt;&lt;/m_precDefaultDate&gt;&lt;m_precDefaultYear/&gt;&lt;m_precDefaultQuarter/&gt;&lt;m_precDefaultMonth/&gt;&lt;m_precDefaultWeek/&gt;&lt;m_precDefaultDay/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k.JfWbgkqBZAtIq43uE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qWvEB4Tka0J13yOaczV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XMxcyk3UC597fJ_rjkr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_MASTER_4-3_EN_20150916">
  <a:themeElements>
    <a:clrScheme name="Telekom screen colors">
      <a:dk1>
        <a:srgbClr val="4B4B4B"/>
      </a:dk1>
      <a:lt1>
        <a:srgbClr val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Vorschlag April 2015_Typo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19050" algn="ctr">
          <a:solidFill>
            <a:schemeClr val="tx2"/>
          </a:solidFill>
          <a:miter lim="800000"/>
          <a:headEnd/>
          <a:tailEnd/>
        </a:ln>
        <a:effectLst/>
      </a:spPr>
      <a:bodyPr wrap="square" lIns="108000" tIns="108000" rIns="108000" bIns="108000" rtlCol="0" anchor="ctr" anchorCtr="0">
        <a:spAutoFit/>
      </a:bodyPr>
      <a:lstStyle>
        <a:defPPr algn="ctr" defTabSz="457293" fontAlgn="base">
          <a:lnSpc>
            <a:spcPct val="90000"/>
          </a:lnSpc>
          <a:buClr>
            <a:srgbClr val="E20074"/>
          </a:buClr>
          <a:buSzPct val="75000"/>
          <a:defRPr sz="1800" dirty="0" smtClean="0">
            <a:latin typeface="Tele-GroteskNor" pitchFamily="2" charset="0"/>
            <a:cs typeface="Arial Unicode MS" panose="020B0604020202020204" pitchFamily="34" charset="-128"/>
          </a:defRPr>
        </a:defPPr>
      </a:lstStyle>
    </a:spDef>
    <a:lnDef>
      <a:spPr>
        <a:ln w="19050">
          <a:solidFill>
            <a:schemeClr val="tx2"/>
          </a:solidFill>
          <a:miter lim="800000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  <a:miter lim="800000"/>
          <a:headEnd/>
          <a:tailEnd/>
        </a:ln>
      </a:spPr>
      <a:bodyPr vert="horz" wrap="square" lIns="72000" tIns="36000" rIns="72000" bIns="36000" numCol="1" rtlCol="0" anchor="t" anchorCtr="0" compatLnSpc="1">
        <a:prstTxWarp prst="textNoShape">
          <a:avLst/>
        </a:prstTxWarp>
        <a:spAutoFit/>
      </a:bodyPr>
      <a:lstStyle>
        <a:defPPr defTabSz="457322" fontAlgn="base">
          <a:lnSpc>
            <a:spcPct val="104000"/>
          </a:lnSpc>
          <a:spcBef>
            <a:spcPts val="300"/>
          </a:spcBef>
          <a:spcAft>
            <a:spcPct val="0"/>
          </a:spcAft>
          <a:buClr>
            <a:schemeClr val="tx1"/>
          </a:buClr>
          <a:buSzPct val="70000"/>
          <a:defRPr sz="1800" dirty="0" smtClean="0">
            <a:ea typeface="Swagger" pitchFamily="2" charset="0"/>
          </a:defRPr>
        </a:defPPr>
      </a:lstStyle>
    </a:txDef>
  </a:objectDefaults>
  <a:extraClrSchemeLst>
    <a:extraClrScheme>
      <a:clrScheme name="Telekom screen colors">
        <a:dk1>
          <a:srgbClr val="4B4B4B"/>
        </a:dk1>
        <a:lt1>
          <a:srgbClr val="FFFFFF"/>
        </a:lt1>
        <a:dk2>
          <a:srgbClr val="E20074"/>
        </a:dk2>
        <a:lt2>
          <a:srgbClr val="A4A4A4"/>
        </a:lt2>
        <a:accent1>
          <a:srgbClr val="1063AD"/>
        </a:accent1>
        <a:accent2>
          <a:srgbClr val="53BAF2"/>
        </a:accent2>
        <a:accent3>
          <a:srgbClr val="1BADA2"/>
        </a:accent3>
        <a:accent4>
          <a:srgbClr val="BFCB44"/>
        </a:accent4>
        <a:accent5>
          <a:srgbClr val="FFD329"/>
        </a:accent5>
        <a:accent6>
          <a:srgbClr val="FF9A1E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_MASTER_4-3_EN_20150916" id="{A7A1B6D4-EF23-47E1-8DBF-D4889BDF75F5}" vid="{BD11E8BC-A3CB-4BDE-9CB7-9DAEC89B3BFF}"/>
    </a:ext>
  </a:extLst>
</a:theme>
</file>

<file path=ppt/theme/theme2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992C99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ECBDF25A07374AAA08F73D3C96845A" ma:contentTypeVersion="0" ma:contentTypeDescription="Create a new document." ma:contentTypeScope="" ma:versionID="bfddc12633ad9e9f7e2ee14adde0424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FCB7E5F-2F4D-43BA-BFDD-9907C7690A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3D0CEE-C86C-43EA-A249-1D70AE74B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8F3FBA48-E1E8-4FC9-BA30-8BA88F963C05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T_MASTER_4-3_EN_20150916</Template>
  <TotalTime>0</TotalTime>
  <Words>1519</Words>
  <Application>Microsoft Office PowerPoint</Application>
  <PresentationFormat>Custom</PresentationFormat>
  <Paragraphs>425</Paragraphs>
  <Slides>27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T_MASTER_4-3_EN_20150916</vt:lpstr>
      <vt:lpstr>think-cell Folie</vt:lpstr>
      <vt:lpstr>Dokumentum</vt:lpstr>
      <vt:lpstr>Munkalap</vt:lpstr>
      <vt:lpstr>Makróbarát munkalap</vt:lpstr>
      <vt:lpstr>Document</vt:lpstr>
      <vt:lpstr>think-cell Slide</vt:lpstr>
      <vt:lpstr>Project management  1 Project Initiation and Planning</vt:lpstr>
      <vt:lpstr>PROJECT Process Groups</vt:lpstr>
      <vt:lpstr>INITIATION</vt:lpstr>
      <vt:lpstr>Initiation PROJECT CHARTER</vt:lpstr>
      <vt:lpstr>project progress groups</vt:lpstr>
      <vt:lpstr>PowerPoint Presentation</vt:lpstr>
      <vt:lpstr>PLANNING</vt:lpstr>
      <vt:lpstr>KICK OFF MEETING</vt:lpstr>
      <vt:lpstr>KICK OFF MEETING TIPS</vt:lpstr>
      <vt:lpstr>KICK OFF MEETING REM, Risk register</vt:lpstr>
      <vt:lpstr>Risk management – Risk Response Strategies</vt:lpstr>
      <vt:lpstr>KICK OFF MEETING ORGANIZATION CHART</vt:lpstr>
      <vt:lpstr>KICK OFF MEETING SCHEDULE</vt:lpstr>
      <vt:lpstr>KICK OFF MEETING Communication plan</vt:lpstr>
      <vt:lpstr>KICK OFF MEETING BUDGET</vt:lpstr>
      <vt:lpstr>PROJECT Process Groups</vt:lpstr>
      <vt:lpstr>project progress groups</vt:lpstr>
      <vt:lpstr>EXECUTIng/Controlling</vt:lpstr>
      <vt:lpstr>Execution tasks</vt:lpstr>
      <vt:lpstr>Monitoring and controlling tasks</vt:lpstr>
      <vt:lpstr>Control Schedule</vt:lpstr>
      <vt:lpstr>Change  Management</vt:lpstr>
      <vt:lpstr>The project manager should…</vt:lpstr>
      <vt:lpstr>project progress groups</vt:lpstr>
      <vt:lpstr>CLOSING</vt:lpstr>
      <vt:lpstr>CLOSING</vt:lpstr>
      <vt:lpstr>Questions?</vt:lpstr>
    </vt:vector>
  </TitlesOfParts>
  <Company>IT Services Hungary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Telekom PowerPoint Master Format 4:3</dc:title>
  <dc:creator>Ronay, Alexandra</dc:creator>
  <cp:lastModifiedBy>Tibor Varga</cp:lastModifiedBy>
  <cp:revision>156</cp:revision>
  <dcterms:created xsi:type="dcterms:W3CDTF">2015-10-15T13:17:13Z</dcterms:created>
  <dcterms:modified xsi:type="dcterms:W3CDTF">2018-10-04T07:17:24Z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0x010100B0ECBDF25A07374AAA08F73D3C96845A</vt:lpwstr>
  </property>
</Properties>
</file>