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xlsm" ContentType="application/vnd.ms-excel.sheet.macroEnabled.12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</p:sldMasterIdLst>
  <p:notesMasterIdLst>
    <p:notesMasterId r:id="rId23"/>
  </p:notesMasterIdLst>
  <p:handoutMasterIdLst>
    <p:handoutMasterId r:id="rId24"/>
  </p:handoutMasterIdLst>
  <p:sldIdLst>
    <p:sldId id="541" r:id="rId5"/>
    <p:sldId id="573" r:id="rId6"/>
    <p:sldId id="572" r:id="rId7"/>
    <p:sldId id="590" r:id="rId8"/>
    <p:sldId id="574" r:id="rId9"/>
    <p:sldId id="575" r:id="rId10"/>
    <p:sldId id="576" r:id="rId11"/>
    <p:sldId id="577" r:id="rId12"/>
    <p:sldId id="579" r:id="rId13"/>
    <p:sldId id="578" r:id="rId14"/>
    <p:sldId id="581" r:id="rId15"/>
    <p:sldId id="583" r:id="rId16"/>
    <p:sldId id="585" r:id="rId17"/>
    <p:sldId id="586" r:id="rId18"/>
    <p:sldId id="587" r:id="rId19"/>
    <p:sldId id="588" r:id="rId20"/>
    <p:sldId id="589" r:id="rId21"/>
    <p:sldId id="591" r:id="rId22"/>
  </p:sldIdLst>
  <p:sldSz cx="11522075" cy="6480175"/>
  <p:notesSz cx="6858000" cy="9144000"/>
  <p:custDataLst>
    <p:tags r:id="rId25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  <p15:guide id="24" pos="36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A90"/>
    <a:srgbClr val="4B4B4B"/>
    <a:srgbClr val="E20074"/>
    <a:srgbClr val="000000"/>
    <a:srgbClr val="E20000"/>
    <a:srgbClr val="992C99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78219" autoAdjust="0"/>
  </p:normalViewPr>
  <p:slideViewPr>
    <p:cSldViewPr snapToGrid="0" snapToObjects="1">
      <p:cViewPr varScale="1">
        <p:scale>
          <a:sx n="65" d="100"/>
          <a:sy n="65" d="100"/>
        </p:scale>
        <p:origin x="1445" y="48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97"/>
        <p:guide pos="3584"/>
        <p:guide pos="3629"/>
        <p:guide pos="36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Welcome</a:t>
            </a:r>
            <a:endParaRPr lang="hu-HU" dirty="0" smtClean="0"/>
          </a:p>
          <a:p>
            <a:r>
              <a:rPr lang="hu-HU" dirty="0" smtClean="0"/>
              <a:t>1st </a:t>
            </a:r>
            <a:r>
              <a:rPr lang="hu-HU" dirty="0" err="1" smtClean="0"/>
              <a:t>time</a:t>
            </a:r>
            <a:r>
              <a:rPr lang="hu-HU" dirty="0" smtClean="0"/>
              <a:t> -&gt;</a:t>
            </a:r>
            <a:r>
              <a:rPr lang="hu-HU" dirty="0" err="1" smtClean="0"/>
              <a:t>introduction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subject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company</a:t>
            </a:r>
            <a:r>
              <a:rPr lang="hu-HU" baseline="0" dirty="0" smtClean="0"/>
              <a:t>)</a:t>
            </a:r>
          </a:p>
          <a:p>
            <a:r>
              <a:rPr lang="hu-HU" baseline="0" dirty="0" err="1" smtClean="0"/>
              <a:t>Background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info</a:t>
            </a:r>
            <a:endParaRPr lang="hu-HU" baseline="0" dirty="0" smtClean="0"/>
          </a:p>
          <a:p>
            <a:r>
              <a:rPr lang="hu-HU" baseline="0" dirty="0" smtClean="0"/>
              <a:t>	ISTH </a:t>
            </a:r>
            <a:r>
              <a:rPr lang="hu-HU" baseline="0" dirty="0" err="1" smtClean="0"/>
              <a:t>supports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University</a:t>
            </a:r>
          </a:p>
          <a:p>
            <a:r>
              <a:rPr lang="hu-HU" baseline="0" dirty="0" err="1" smtClean="0"/>
              <a:t>What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?</a:t>
            </a:r>
          </a:p>
          <a:p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you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hearder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PM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project?</a:t>
            </a:r>
          </a:p>
          <a:p>
            <a:r>
              <a:rPr lang="hu-HU" baseline="0" dirty="0" err="1" smtClean="0"/>
              <a:t>What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goal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subject</a:t>
            </a:r>
            <a:r>
              <a:rPr lang="hu-HU" baseline="0" dirty="0" smtClean="0"/>
              <a:t>?</a:t>
            </a:r>
          </a:p>
          <a:p>
            <a:r>
              <a:rPr lang="hu-HU" baseline="0" dirty="0" smtClean="0"/>
              <a:t>	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’d </a:t>
            </a:r>
            <a:r>
              <a:rPr lang="hu-HU" baseline="0" dirty="0" err="1" smtClean="0"/>
              <a:t>like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practical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things</a:t>
            </a:r>
            <a:r>
              <a:rPr lang="hu-HU" baseline="0" dirty="0" smtClean="0"/>
              <a:t> (PM1-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basics</a:t>
            </a:r>
            <a:r>
              <a:rPr lang="hu-HU" baseline="0" dirty="0" smtClean="0"/>
              <a:t>, PM2 </a:t>
            </a:r>
            <a:r>
              <a:rPr lang="hu-HU" baseline="0" dirty="0" err="1" smtClean="0"/>
              <a:t>practical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tasks</a:t>
            </a:r>
            <a:r>
              <a:rPr lang="hu-HU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1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 </a:t>
            </a:r>
            <a:r>
              <a:rPr lang="hu-HU" dirty="0" err="1" smtClean="0"/>
              <a:t>org</a:t>
            </a:r>
            <a:r>
              <a:rPr lang="hu-HU" dirty="0" smtClean="0"/>
              <a:t> </a:t>
            </a:r>
            <a:r>
              <a:rPr lang="hu-HU" dirty="0" err="1" smtClean="0"/>
              <a:t>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01.10.2012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0DECF-1034-4E91-93D6-2153739B933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dirty="0" smtClean="0"/>
              <a:t>Megmutatni 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communicaton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plant</a:t>
            </a:r>
            <a:r>
              <a:rPr lang="hu-HU" baseline="0" dirty="0" smtClean="0"/>
              <a:t> a (</a:t>
            </a:r>
            <a:r>
              <a:rPr lang="hu-HU" baseline="0" dirty="0" err="1" smtClean="0"/>
              <a:t>next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slide</a:t>
            </a:r>
            <a:r>
              <a:rPr lang="hu-HU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9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Hol is tartunk ilyenkor? </a:t>
            </a:r>
          </a:p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A P mostanra már leszállította az összes </a:t>
            </a:r>
            <a:r>
              <a:rPr lang="hu-HU" sz="1000" b="0" i="0" kern="1200" baseline="0" dirty="0" err="1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leszállítandóját</a:t>
            </a: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, de ez még nem azt jelenti, hogy a P teljes.</a:t>
            </a:r>
          </a:p>
          <a:p>
            <a:r>
              <a:rPr lang="hu-HU" sz="1000" b="0" i="0" kern="120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Hogyan</a:t>
            </a: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 is zárjunk le egy projektet?</a:t>
            </a:r>
          </a:p>
          <a:p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Sokan azt gondolnák, hogy ez nem is olyan fontos része a </a:t>
            </a:r>
            <a:r>
              <a:rPr lang="hu-HU" sz="1000" b="0" i="0" kern="1200" baseline="0" dirty="0" err="1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pmnek</a:t>
            </a: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. A P zárása azonban pont olyan fontos és hangsúlyos, mint a P összes többi fázisa az életciklusa során.</a:t>
            </a:r>
          </a:p>
          <a:p>
            <a:endParaRPr lang="hu-HU" sz="1000" b="0" i="0" kern="1200" baseline="0" dirty="0" smtClean="0">
              <a:solidFill>
                <a:schemeClr val="tx1"/>
              </a:solidFill>
              <a:effectLst/>
              <a:latin typeface="Tele-GroteskFet" pitchFamily="2" charset="0"/>
              <a:ea typeface="+mn-ea"/>
              <a:cs typeface="+mn-cs"/>
            </a:endParaRPr>
          </a:p>
          <a:p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Nézzük milyen főbb lépési vannak a P zárásnak.</a:t>
            </a:r>
          </a:p>
          <a:p>
            <a:pPr marL="171450" indent="-171450">
              <a:buFontTx/>
              <a:buChar char="-"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Az első és nélkülözhetetlen dokumentum, az Ügyfél formális elfogadó nyilatkozata, miért fontos ez?</a:t>
            </a:r>
          </a:p>
          <a:p>
            <a:pPr marL="0" indent="0">
              <a:buFontTx/>
              <a:buNone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(gondoljunk csak bele, lezárjuk e nélkül a </a:t>
            </a:r>
            <a:r>
              <a:rPr lang="hu-HU" sz="1000" b="0" i="0" kern="1200" baseline="0" dirty="0" err="1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P-et</a:t>
            </a: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, és ha később az ügyfél azt mondja, hogy mégsem azt kapta amiben megállapodtunk, ezt/azt még javítsunk rajta, akkor mit csinálunk? újra össze kell szedni a team-et, plus </a:t>
            </a:r>
            <a:r>
              <a:rPr lang="hu-HU" sz="1000" b="0" i="0" kern="1200" baseline="0" dirty="0" err="1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ktg</a:t>
            </a: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, stb..)</a:t>
            </a:r>
          </a:p>
          <a:p>
            <a:pPr marL="171450" indent="-171450">
              <a:buFontTx/>
              <a:buChar char="-"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Pénzügyi zárás, </a:t>
            </a:r>
            <a:r>
              <a:rPr lang="hu-HU" sz="1000" b="0" i="0" kern="1200" baseline="0" dirty="0" err="1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teljeítési</a:t>
            </a: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 igazolások kiállítása, számlák kifizetése, WBS kódok zárása</a:t>
            </a:r>
          </a:p>
          <a:p>
            <a:pPr marL="171450" indent="-171450">
              <a:buFontTx/>
              <a:buChar char="-"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Beszállítói, alvállalkozói szerződések lezárása</a:t>
            </a:r>
          </a:p>
          <a:p>
            <a:pPr marL="171450" indent="-171450">
              <a:buFontTx/>
              <a:buChar char="-"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LL megosztása, dokumentálása</a:t>
            </a:r>
          </a:p>
          <a:p>
            <a:pPr marL="171450" indent="-171450">
              <a:buFontTx/>
              <a:buChar char="-"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Projekt dokumentumok archiválása</a:t>
            </a:r>
          </a:p>
          <a:p>
            <a:pPr marL="171450" indent="-171450">
              <a:buFontTx/>
              <a:buChar char="-"/>
            </a:pPr>
            <a:r>
              <a:rPr lang="hu-HU" sz="1000" b="0" i="0" kern="1200" baseline="0" dirty="0" smtClean="0">
                <a:solidFill>
                  <a:schemeClr val="tx1"/>
                </a:solidFill>
                <a:effectLst/>
                <a:latin typeface="Tele-GroteskFet" pitchFamily="2" charset="0"/>
                <a:ea typeface="+mn-ea"/>
                <a:cs typeface="+mn-cs"/>
              </a:rPr>
              <a:t>Erősforrások felszabadítása</a:t>
            </a:r>
          </a:p>
          <a:p>
            <a:pPr marL="171450" indent="-171450">
              <a:buFontTx/>
              <a:buChar char="-"/>
            </a:pPr>
            <a:endParaRPr lang="hu-HU" sz="1000" b="0" i="0" kern="1200" baseline="0" dirty="0" smtClean="0">
              <a:solidFill>
                <a:schemeClr val="tx1"/>
              </a:solidFill>
              <a:effectLst/>
              <a:latin typeface="Tele-GroteskFet" pitchFamily="2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dirty="0" smtClean="0"/>
              <a:t>Az első lépés</a:t>
            </a:r>
            <a:r>
              <a:rPr lang="hu-HU" baseline="0" dirty="0" smtClean="0"/>
              <a:t> azonban a </a:t>
            </a:r>
            <a:r>
              <a:rPr lang="en-US" dirty="0" err="1" smtClean="0"/>
              <a:t>Projektzáró</a:t>
            </a:r>
            <a:r>
              <a:rPr lang="en-US" dirty="0" smtClean="0"/>
              <a:t> </a:t>
            </a:r>
            <a:r>
              <a:rPr lang="en-US" dirty="0" err="1" smtClean="0"/>
              <a:t>jelentés</a:t>
            </a:r>
            <a:r>
              <a:rPr lang="hu-HU" dirty="0" smtClean="0"/>
              <a:t> elkészítése</a:t>
            </a:r>
            <a:r>
              <a:rPr lang="hu-HU" baseline="0" dirty="0" smtClean="0"/>
              <a:t> és annak bemutatása a </a:t>
            </a:r>
            <a:r>
              <a:rPr lang="hu-HU" baseline="0" dirty="0" err="1" smtClean="0"/>
              <a:t>sponsor</a:t>
            </a:r>
            <a:r>
              <a:rPr lang="hu-HU" baseline="0" dirty="0" smtClean="0"/>
              <a:t> felé.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A </a:t>
            </a:r>
            <a:r>
              <a:rPr lang="en-US" dirty="0" err="1" smtClean="0"/>
              <a:t>projektzáró</a:t>
            </a:r>
            <a:r>
              <a:rPr lang="en-US" dirty="0" smtClean="0"/>
              <a:t> </a:t>
            </a:r>
            <a:r>
              <a:rPr lang="en-US" dirty="0" err="1" smtClean="0"/>
              <a:t>jelentés</a:t>
            </a:r>
            <a:r>
              <a:rPr lang="en-US" dirty="0" smtClean="0"/>
              <a:t> </a:t>
            </a:r>
            <a:r>
              <a:rPr lang="en-US" dirty="0" err="1" smtClean="0"/>
              <a:t>célja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elvégzett</a:t>
            </a:r>
            <a:r>
              <a:rPr lang="en-US" dirty="0" smtClean="0"/>
              <a:t> </a:t>
            </a:r>
            <a:r>
              <a:rPr lang="en-US" dirty="0" err="1" smtClean="0"/>
              <a:t>tevékenységek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végrehajtása</a:t>
            </a:r>
            <a:r>
              <a:rPr lang="en-US" dirty="0" smtClean="0"/>
              <a:t> </a:t>
            </a:r>
            <a:r>
              <a:rPr lang="en-US" dirty="0" err="1" smtClean="0"/>
              <a:t>során</a:t>
            </a:r>
            <a:r>
              <a:rPr lang="en-US" dirty="0" smtClean="0"/>
              <a:t> </a:t>
            </a:r>
            <a:r>
              <a:rPr lang="en-US" dirty="0" err="1" smtClean="0"/>
              <a:t>szerzett</a:t>
            </a:r>
            <a:r>
              <a:rPr lang="en-US" dirty="0" smtClean="0"/>
              <a:t> </a:t>
            </a:r>
            <a:r>
              <a:rPr lang="en-US" dirty="0" err="1" smtClean="0"/>
              <a:t>tapasztalatok</a:t>
            </a:r>
            <a:r>
              <a:rPr lang="en-US" dirty="0" smtClean="0"/>
              <a:t> </a:t>
            </a:r>
            <a:r>
              <a:rPr lang="en-US" dirty="0" err="1" smtClean="0"/>
              <a:t>összefoglalása</a:t>
            </a:r>
            <a:r>
              <a:rPr lang="en-US" dirty="0" smtClean="0"/>
              <a:t>, </a:t>
            </a:r>
            <a:r>
              <a:rPr lang="en-US" dirty="0" err="1" smtClean="0"/>
              <a:t>bemutatása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8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4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6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6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1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6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4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Mire jó: 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Pontosan látszik,</a:t>
            </a:r>
            <a:r>
              <a:rPr lang="hu-HU" baseline="0" dirty="0" smtClean="0"/>
              <a:t> hogy követik egymást az egyes </a:t>
            </a:r>
            <a:r>
              <a:rPr lang="hu-HU" baseline="0" dirty="0" err="1" smtClean="0"/>
              <a:t>taskok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Milyen logikai kapcsolat van a </a:t>
            </a:r>
            <a:r>
              <a:rPr lang="hu-HU" baseline="0" dirty="0" err="1" smtClean="0"/>
              <a:t>taskok</a:t>
            </a:r>
            <a:r>
              <a:rPr lang="hu-HU" baseline="0" dirty="0" smtClean="0"/>
              <a:t> között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mérföldkövek segítségével ellenőrizni tudjuk a P előrehaladását, és ezeket </a:t>
            </a:r>
            <a:r>
              <a:rPr lang="hu-HU" baseline="0" dirty="0" err="1" smtClean="0"/>
              <a:t>riportáljuk</a:t>
            </a:r>
            <a:r>
              <a:rPr lang="hu-HU" baseline="0" dirty="0" smtClean="0"/>
              <a:t> a managementnek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Megmutatni e </a:t>
            </a:r>
            <a:r>
              <a:rPr lang="hu-HU" baseline="0" dirty="0" err="1" smtClean="0"/>
              <a:t>timeplant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7.emf"/><Relationship Id="rId5" Type="http://schemas.openxmlformats.org/officeDocument/2006/relationships/tags" Target="../tags/tag6.xml"/><Relationship Id="rId10" Type="http://schemas.openxmlformats.org/officeDocument/2006/relationships/image" Target="../media/image6.emf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1522075" cy="6480176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562241"/>
              </p:ext>
            </p:extLst>
          </p:nvPr>
        </p:nvGraphicFramePr>
        <p:xfrm>
          <a:off x="1591" y="1594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90" y="1594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el 3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24017" y="4011614"/>
            <a:ext cx="10872957" cy="2144713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6" name="Titel 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24002" y="2949581"/>
            <a:ext cx="10451414" cy="3206750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0083" y="3201989"/>
            <a:ext cx="9875846" cy="2954337"/>
          </a:xfrm>
          <a:prstGeom prst="rect">
            <a:avLst/>
          </a:prstGeom>
          <a:solidFill>
            <a:srgbClr val="8D2A90"/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 anchor="ctr"/>
          <a:lstStyle/>
          <a:p>
            <a:pPr defTabSz="456736" fontAlgn="base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Tele-GroteskFet" pitchFamily="2" charset="0"/>
              <a:ea typeface="Arial Unicode MS" panose="020B0604020202020204" pitchFamily="34" charset="-128"/>
              <a:cs typeface="Arial Unicode MS" pitchFamily="34" charset="-128"/>
            </a:endParaRPr>
          </a:p>
        </p:txBody>
      </p:sp>
      <p:sp>
        <p:nvSpPr>
          <p:cNvPr id="1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1" y="3200403"/>
            <a:ext cx="9886690" cy="1116751"/>
          </a:xfrm>
          <a:prstGeom prst="rect">
            <a:avLst/>
          </a:prstGeom>
          <a:noFill/>
        </p:spPr>
        <p:txBody>
          <a:bodyPr wrap="square" lIns="143845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en-US" dirty="0" smtClean="0"/>
          </a:p>
        </p:txBody>
      </p:sp>
      <p:sp>
        <p:nvSpPr>
          <p:cNvPr id="1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92" y="4536006"/>
            <a:ext cx="9886689" cy="384080"/>
          </a:xfrm>
          <a:prstGeom prst="rect">
            <a:avLst/>
          </a:prstGeom>
        </p:spPr>
        <p:txBody>
          <a:bodyPr wrap="square" lIns="143845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1" name="Grafik 38" descr="T_Logo_3c_Slogan_p_INT.emf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8"/>
          <a:stretch>
            <a:fillRect/>
          </a:stretch>
        </p:blipFill>
        <p:spPr>
          <a:xfrm>
            <a:off x="9053136" y="5482054"/>
            <a:ext cx="1968882" cy="500400"/>
          </a:xfrm>
          <a:prstGeom prst="rect">
            <a:avLst/>
          </a:prstGeom>
        </p:spPr>
      </p:pic>
      <p:pic>
        <p:nvPicPr>
          <p:cNvPr id="7233" name="Picture 65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35" y="5190593"/>
            <a:ext cx="2132274" cy="8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" y="1501"/>
            <a:ext cx="2000" cy="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38"/>
          <a:stretch>
            <a:fillRect/>
          </a:stretch>
        </p:blipFill>
        <p:spPr bwMode="auto">
          <a:xfrm>
            <a:off x="408074" y="5800657"/>
            <a:ext cx="1272229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/>
          <a:stretch>
            <a:fillRect/>
          </a:stretch>
        </p:blipFill>
        <p:spPr bwMode="auto">
          <a:xfrm>
            <a:off x="9313677" y="5800657"/>
            <a:ext cx="1810327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84069" y="1675546"/>
            <a:ext cx="10705928" cy="156454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84069" y="3474094"/>
            <a:ext cx="10705928" cy="384080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65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29/07/2016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– internal -    - ITSH Company Presentation / Klaudia Kovács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name="think-cell Folie" r:id="rId20" imgW="360" imgH="360" progId="TCLayout.ActiveDocument.1">
                  <p:embed/>
                </p:oleObj>
              </mc:Choice>
              <mc:Fallback>
                <p:oleObj name="think-cell Folie" r:id="rId2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  <p:pic>
        <p:nvPicPr>
          <p:cNvPr id="9" name="Picture 8" descr="cid:image001.png@01D2249A.F7B8E9A0"/>
          <p:cNvPicPr/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275" y="225604"/>
            <a:ext cx="1581150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716" r:id="rId4"/>
    <p:sldLayoutId id="2147483718" r:id="rId5"/>
    <p:sldLayoutId id="2147483722" r:id="rId6"/>
    <p:sldLayoutId id="2147483723" r:id="rId7"/>
    <p:sldLayoutId id="2147483969" r:id="rId8"/>
    <p:sldLayoutId id="2147483970" r:id="rId9"/>
    <p:sldLayoutId id="2147483898" r:id="rId10"/>
    <p:sldLayoutId id="2147483991" r:id="rId11"/>
    <p:sldLayoutId id="2147483930" r:id="rId12"/>
    <p:sldLayoutId id="2147483959" r:id="rId13"/>
    <p:sldLayoutId id="2147483960" r:id="rId14"/>
    <p:sldLayoutId id="2147484044" r:id="rId15"/>
    <p:sldLayoutId id="214748404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rgbClr val="8D2A90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akr_bar_t_Microsoft_Excel-munkalap.xlsm"/><Relationship Id="rId5" Type="http://schemas.openxmlformats.org/officeDocument/2006/relationships/image" Target="../media/image22.wmf"/><Relationship Id="rId4" Type="http://schemas.openxmlformats.org/officeDocument/2006/relationships/package" Target="../embeddings/Microsoft_Excel-munkalap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package" Target="../embeddings/Microsoft_Excel-munkalap1.xlsx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um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ele-GroteskEEUlt" pitchFamily="2" charset="0"/>
              </a:rPr>
              <a:t>IT SERVICES HUNGARY</a:t>
            </a:r>
            <a:br>
              <a:rPr lang="en-US" dirty="0" smtClean="0">
                <a:latin typeface="Tele-GroteskEEUlt" pitchFamily="2" charset="0"/>
              </a:rPr>
            </a:br>
            <a:r>
              <a:rPr lang="hu-HU" sz="4800" dirty="0" smtClean="0">
                <a:latin typeface="Tele-GroteskEENor" pitchFamily="2" charset="0"/>
              </a:rPr>
              <a:t>PROJECT MANAGEMENT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869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PLANNING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5785670" y="3666832"/>
            <a:ext cx="1341810" cy="158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Schedule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Deliverables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Resource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Budget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Risks</a:t>
            </a:r>
          </a:p>
        </p:txBody>
      </p:sp>
      <p:pic>
        <p:nvPicPr>
          <p:cNvPr id="31" name="Grafik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70" y="2081904"/>
            <a:ext cx="618322" cy="61832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53192" y="2233602"/>
            <a:ext cx="3140764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Project manager, core project team</a:t>
            </a:r>
          </a:p>
        </p:txBody>
      </p:sp>
      <p:pic>
        <p:nvPicPr>
          <p:cNvPr id="36" name="Grafik 10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70" y="2863206"/>
            <a:ext cx="609420" cy="6094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453192" y="3010454"/>
            <a:ext cx="2665890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Detailed project plan, budget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gray">
          <a:xfrm rot="21180000">
            <a:off x="8117127" y="3763732"/>
            <a:ext cx="1611382" cy="338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543" dirty="0">
                <a:latin typeface="TeleGrotesk Headline Ultra" pitchFamily="2" charset="0"/>
              </a:rPr>
              <a:t>DETAILED PLANS</a:t>
            </a: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9902" y="2459095"/>
            <a:ext cx="3640542" cy="2264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Gerader Verbinder 4"/>
          <p:cNvCxnSpPr/>
          <p:nvPr/>
        </p:nvCxnSpPr>
        <p:spPr>
          <a:xfrm>
            <a:off x="2827678" y="125885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 bwMode="gray">
          <a:xfrm>
            <a:off x="2638835" y="116443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1800" y="142037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34" name="Oval 33"/>
          <p:cNvSpPr/>
          <p:nvPr/>
        </p:nvSpPr>
        <p:spPr bwMode="gray">
          <a:xfrm>
            <a:off x="4808874" y="1164434"/>
            <a:ext cx="188843" cy="188843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2476" y="141375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39" name="Oval 38"/>
          <p:cNvSpPr/>
          <p:nvPr/>
        </p:nvSpPr>
        <p:spPr bwMode="gray">
          <a:xfrm>
            <a:off x="6911024" y="117323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8172" y="141375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8991616" y="117323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8119" y="141375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OFF MEETING</a:t>
            </a:r>
            <a:br>
              <a:rPr lang="en-US" dirty="0" smtClean="0"/>
            </a:br>
            <a:r>
              <a:rPr lang="en-US" dirty="0" smtClean="0">
                <a:latin typeface="TeleGrotesk Headline" pitchFamily="2" charset="0"/>
              </a:rPr>
              <a:t>REM, Risk register</a:t>
            </a:r>
            <a:endParaRPr lang="en-US" dirty="0">
              <a:latin typeface="TeleGrotesk Headline" pitchFamily="2" charset="0"/>
            </a:endParaRPr>
          </a:p>
        </p:txBody>
      </p:sp>
      <p:graphicFrame>
        <p:nvGraphicFramePr>
          <p:cNvPr id="2" name="Content Placeholder 1">
            <a:hlinkClick r:id="" action="ppaction://ole?verb=1"/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45062" y="531769"/>
          <a:ext cx="1326671" cy="114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Munkalap" showAsIcon="1" r:id="rId4" imgW="914400" imgH="792360" progId="Excel.Sheet.12">
                  <p:embed/>
                </p:oleObj>
              </mc:Choice>
              <mc:Fallback>
                <p:oleObj name="Munkalap" showAsIcon="1" r:id="rId4" imgW="914400" imgH="792360" progId="Excel.Sheet.12">
                  <p:embed/>
                  <p:pic>
                    <p:nvPicPr>
                      <p:cNvPr id="2" name="Content Placeholder 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45062" y="531769"/>
                        <a:ext cx="1326671" cy="114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6785901" y="531769"/>
          <a:ext cx="1326671" cy="114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Makróbarát munkalap" showAsIcon="1" r:id="rId6" imgW="914400" imgH="792360" progId="Excel.SheetMacroEnabled.12">
                  <p:embed/>
                </p:oleObj>
              </mc:Choice>
              <mc:Fallback>
                <p:oleObj name="Makróbarát munkalap" showAsIcon="1" r:id="rId6" imgW="914400" imgH="792360" progId="Excel.SheetMacroEnabled.12">
                  <p:embed/>
                  <p:pic>
                    <p:nvPicPr>
                      <p:cNvPr id="3" name="Object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5901" y="531769"/>
                        <a:ext cx="1326671" cy="114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784546" y="2304338"/>
          <a:ext cx="2656053" cy="2220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126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  <a:endParaRPr lang="en-US" sz="1500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marL="78366" marR="78366" marT="39183" marB="39183"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  <a:endParaRPr lang="en-US" sz="1500" noProof="0" dirty="0"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marL="78366" marR="78366" marT="39183" marB="39183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High</a:t>
                      </a:r>
                      <a:endParaRPr lang="en-US" sz="1500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marL="78366" marR="78366" marT="39183" marB="39183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25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  <a:endParaRPr lang="en-US" sz="1500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marL="78366" marR="78366" marT="39183" marB="39183"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</a:p>
                  </a:txBody>
                  <a:tcPr marL="78366" marR="78366" marT="39183" marB="39183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</a:p>
                  </a:txBody>
                  <a:tcPr marL="78366" marR="78366" marT="39183" marB="39183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25"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marL="78366" marR="78366" marT="39183" marB="39183"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marL="78366" marR="78366" marT="39183" marB="39183"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marL="78366" marR="78366" marT="39183" marB="39183" anchor="ctr">
                    <a:solidFill>
                      <a:srgbClr val="4A6B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41248" y="4714706"/>
            <a:ext cx="1542641" cy="0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93952" y="2644719"/>
            <a:ext cx="0" cy="1542641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51321" y="3023632"/>
            <a:ext cx="344036" cy="78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371" dirty="0" err="1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Probability</a:t>
            </a:r>
            <a:endParaRPr lang="hu-HU" sz="1371" dirty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1820" y="4741943"/>
            <a:ext cx="1161504" cy="2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371" dirty="0" err="1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Impact</a:t>
            </a:r>
            <a:r>
              <a:rPr lang="hu-HU" sz="1371" dirty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(Q, C, T)</a:t>
            </a:r>
          </a:p>
        </p:txBody>
      </p:sp>
      <p:pic>
        <p:nvPicPr>
          <p:cNvPr id="663560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" t="1972"/>
          <a:stretch/>
        </p:blipFill>
        <p:spPr bwMode="auto">
          <a:xfrm>
            <a:off x="2096955" y="1504729"/>
            <a:ext cx="3475595" cy="38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2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r>
              <a:rPr lang="hu-HU" dirty="0" smtClean="0">
                <a:latin typeface="TeleGrotesk Headline" pitchFamily="2" charset="0"/>
              </a:rPr>
              <a:t/>
            </a:r>
            <a:br>
              <a:rPr lang="hu-HU" dirty="0" smtClean="0">
                <a:latin typeface="TeleGrotesk Headline" pitchFamily="2" charset="0"/>
              </a:rPr>
            </a:br>
            <a:r>
              <a:rPr lang="hu-HU" dirty="0" smtClean="0">
                <a:latin typeface="TeleGrotesk Headline" pitchFamily="2" charset="0"/>
              </a:rPr>
              <a:t>ORGANIZATION CHART</a:t>
            </a:r>
            <a:endParaRPr lang="hu-HU" dirty="0">
              <a:latin typeface="TeleGrotesk Headline" pitchFamily="2" charset="0"/>
            </a:endParaRP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705" y="1535463"/>
            <a:ext cx="7338666" cy="41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/>
        </p:nvSpPr>
        <p:spPr bwMode="gray">
          <a:xfrm rot="21180000">
            <a:off x="7313415" y="402647"/>
            <a:ext cx="2578402" cy="9794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MATRIX ORGANIZATIONAL STRUCTURE</a:t>
            </a:r>
          </a:p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PROJECT ORGANIZATION</a:t>
            </a:r>
          </a:p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ESCALATION PATH</a:t>
            </a:r>
          </a:p>
        </p:txBody>
      </p:sp>
    </p:spTree>
    <p:extLst>
      <p:ext uri="{BB962C8B-B14F-4D97-AF65-F5344CB8AC3E}">
        <p14:creationId xmlns:p14="http://schemas.microsoft.com/office/powerpoint/2010/main" val="28039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SCHEDULE</a:t>
            </a:r>
            <a:endParaRPr lang="hu-HU" dirty="0">
              <a:latin typeface="TeleGrotesk Headline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4859212" y="2103566"/>
            <a:ext cx="370062" cy="3112793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028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5599337" y="2103566"/>
            <a:ext cx="370062" cy="3112793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028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6339462" y="2103566"/>
            <a:ext cx="370062" cy="3112793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028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7079587" y="2103566"/>
            <a:ext cx="370062" cy="3112793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028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7821073" y="2103566"/>
            <a:ext cx="370062" cy="3112793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028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8561198" y="2103566"/>
            <a:ext cx="370062" cy="3112793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028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2036126" y="2318529"/>
            <a:ext cx="2715074" cy="21632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Planning, team setup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gray">
          <a:xfrm>
            <a:off x="2036126" y="2103566"/>
            <a:ext cx="2715074" cy="214963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Project Setup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gray">
          <a:xfrm>
            <a:off x="2036126" y="1855951"/>
            <a:ext cx="2715074" cy="24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61706" rIns="0" bIns="61706"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hu-HU" sz="1200">
                <a:solidFill>
                  <a:srgbClr val="000000"/>
                </a:solidFill>
                <a:latin typeface="Tele-GroteskFet" pitchFamily="2" charset="0"/>
                <a:cs typeface="Arial" pitchFamily="34" charset="0"/>
              </a:rPr>
              <a:t>Activities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gray">
          <a:xfrm>
            <a:off x="4920436" y="2364787"/>
            <a:ext cx="1048996" cy="123807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gray">
          <a:xfrm>
            <a:off x="5964749" y="3923727"/>
            <a:ext cx="1480936" cy="123807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gray">
          <a:xfrm>
            <a:off x="6832886" y="4140051"/>
            <a:ext cx="1234113" cy="123808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gray">
          <a:xfrm>
            <a:off x="8639088" y="4830650"/>
            <a:ext cx="339381" cy="122447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gray">
          <a:xfrm>
            <a:off x="2036126" y="2534852"/>
            <a:ext cx="2715074" cy="216324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Kick off</a:t>
            </a: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gray">
          <a:xfrm>
            <a:off x="5900629" y="2546137"/>
            <a:ext cx="122447" cy="122447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23955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hu-HU" altLang="hu-HU" sz="1028" kern="0" dirty="0">
                <a:solidFill>
                  <a:srgbClr val="000000"/>
                </a:solidFill>
                <a:cs typeface="Arial" pitchFamily="34" charset="0"/>
              </a:rPr>
              <a:t>2013.09.30.</a:t>
            </a:r>
            <a:endParaRPr lang="en-US" altLang="hu-HU" sz="1028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gray">
          <a:xfrm>
            <a:off x="7924754" y="4355693"/>
            <a:ext cx="122447" cy="122447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23955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hu-HU" altLang="hu-HU" sz="1028" kern="0" dirty="0">
                <a:solidFill>
                  <a:srgbClr val="000000"/>
                </a:solidFill>
                <a:cs typeface="Arial" pitchFamily="34" charset="0"/>
              </a:rPr>
              <a:t> 2013.11.22.</a:t>
            </a:r>
            <a:endParaRPr lang="en-US" altLang="hu-HU" sz="1028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gray">
          <a:xfrm>
            <a:off x="2036126" y="3877469"/>
            <a:ext cx="2715074" cy="21632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Workshops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gray">
          <a:xfrm>
            <a:off x="2036126" y="2809571"/>
            <a:ext cx="2715074" cy="214963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Execution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gray">
          <a:xfrm>
            <a:off x="2036126" y="4093793"/>
            <a:ext cx="2715074" cy="216324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Approval</a:t>
            </a: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gray">
          <a:xfrm>
            <a:off x="2036126" y="4308755"/>
            <a:ext cx="2715074" cy="216324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Approved T&amp;T NS Process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gray">
          <a:xfrm>
            <a:off x="2036126" y="4783712"/>
            <a:ext cx="2715074" cy="21632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Project closing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gray">
          <a:xfrm>
            <a:off x="2036126" y="4568750"/>
            <a:ext cx="2715074" cy="214963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Closing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gray">
          <a:xfrm>
            <a:off x="2036126" y="5000035"/>
            <a:ext cx="2715074" cy="216324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Project is closed</a:t>
            </a:r>
          </a:p>
        </p:txBody>
      </p:sp>
      <p:sp>
        <p:nvSpPr>
          <p:cNvPr id="31" name="AutoShape 54"/>
          <p:cNvSpPr>
            <a:spLocks noChangeArrowheads="1"/>
          </p:cNvSpPr>
          <p:nvPr/>
        </p:nvSpPr>
        <p:spPr bwMode="gray">
          <a:xfrm>
            <a:off x="8917735" y="5062838"/>
            <a:ext cx="122447" cy="122447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23955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hu-HU" altLang="hu-HU" sz="1028" kern="0" dirty="0">
                <a:solidFill>
                  <a:srgbClr val="000000"/>
                </a:solidFill>
                <a:cs typeface="Arial" pitchFamily="34" charset="0"/>
              </a:rPr>
              <a:t>2013.12.20.</a:t>
            </a:r>
            <a:endParaRPr lang="en-US" altLang="hu-HU" sz="1028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4863294" y="1575683"/>
            <a:ext cx="4438029" cy="280268"/>
          </a:xfrm>
          <a:prstGeom prst="rect">
            <a:avLst/>
          </a:prstGeom>
          <a:solidFill>
            <a:srgbClr val="E2007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7132" tIns="40109" rIns="77132" bIns="40109" anchor="ctr"/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1361" algn="ctr" defTabSz="391820" fontAlgn="base"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de-DE" altLang="hu-HU" sz="1200" kern="0">
                <a:solidFill>
                  <a:srgbClr val="FFFFFF"/>
                </a:solidFill>
                <a:latin typeface="Tele-GroteskFet" pitchFamily="2" charset="0"/>
                <a:cs typeface="Times New Roman" pitchFamily="18" charset="0"/>
              </a:rPr>
              <a:t>2013</a:t>
            </a: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gray">
          <a:xfrm>
            <a:off x="4859212" y="2102205"/>
            <a:ext cx="4444832" cy="3114154"/>
          </a:xfrm>
          <a:prstGeom prst="rect">
            <a:avLst/>
          </a:prstGeom>
          <a:noFill/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gray">
          <a:xfrm>
            <a:off x="4859212" y="1855951"/>
            <a:ext cx="1110187" cy="246254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September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gray">
          <a:xfrm>
            <a:off x="5968039" y="1855951"/>
            <a:ext cx="1114269" cy="246254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October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gray">
          <a:xfrm>
            <a:off x="7078226" y="1855951"/>
            <a:ext cx="1114269" cy="246254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November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gray">
          <a:xfrm>
            <a:off x="8189775" y="1855951"/>
            <a:ext cx="1114269" cy="246254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defTabSz="783641" fontAlgn="base">
              <a:spcAft>
                <a:spcPct val="0"/>
              </a:spcAft>
              <a:defRPr/>
            </a:pPr>
            <a:r>
              <a:rPr lang="en-US" altLang="hu-HU" sz="1028" kern="0" dirty="0">
                <a:solidFill>
                  <a:srgbClr val="FFFFFF"/>
                </a:solidFill>
                <a:latin typeface="Tele-GroteskFet" pitchFamily="2" charset="0"/>
                <a:cs typeface="Arial" pitchFamily="34" charset="0"/>
              </a:rPr>
              <a:t>December</a:t>
            </a: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gray">
          <a:xfrm>
            <a:off x="2036126" y="3237305"/>
            <a:ext cx="2715074" cy="216324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Adoption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gray">
          <a:xfrm>
            <a:off x="2036126" y="3662508"/>
            <a:ext cx="2715074" cy="216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/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Process development</a:t>
            </a: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gray">
          <a:xfrm>
            <a:off x="2036126" y="3030901"/>
            <a:ext cx="2715074" cy="216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/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QG rollout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gray">
          <a:xfrm>
            <a:off x="2036126" y="3446185"/>
            <a:ext cx="2715074" cy="216324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spcAft>
                <a:spcPct val="0"/>
              </a:spcAft>
              <a:defRPr/>
            </a:pPr>
            <a:r>
              <a:rPr lang="en-US" altLang="hu-HU" sz="857" kern="0" dirty="0">
                <a:solidFill>
                  <a:srgbClr val="000000"/>
                </a:solidFill>
                <a:cs typeface="Arial" pitchFamily="34" charset="0"/>
              </a:rPr>
              <a:t>Rollout</a:t>
            </a: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gray">
          <a:xfrm>
            <a:off x="5961852" y="3283563"/>
            <a:ext cx="1116374" cy="123808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gray">
          <a:xfrm>
            <a:off x="7074760" y="3492442"/>
            <a:ext cx="1604347" cy="123808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06" tIns="61706" rIns="61706" bIns="61706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defTabSz="783641" fontAlgn="base">
              <a:lnSpc>
                <a:spcPct val="90000"/>
              </a:lnSpc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defRPr/>
            </a:pPr>
            <a:endParaRPr lang="en-US" altLang="hu-HU" sz="1371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gray">
          <a:xfrm rot="21180000">
            <a:off x="6899887" y="529681"/>
            <a:ext cx="2761940" cy="5520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DEFINING MAIN MILESTONES</a:t>
            </a:r>
          </a:p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PLANNING DEADLINES</a:t>
            </a:r>
          </a:p>
        </p:txBody>
      </p:sp>
    </p:spTree>
    <p:extLst>
      <p:ext uri="{BB962C8B-B14F-4D97-AF65-F5344CB8AC3E}">
        <p14:creationId xmlns:p14="http://schemas.microsoft.com/office/powerpoint/2010/main" val="3277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6" y="468660"/>
            <a:ext cx="8217324" cy="50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Communication </a:t>
            </a:r>
            <a:r>
              <a:rPr lang="hu-HU" dirty="0" err="1" smtClean="0">
                <a:latin typeface="TeleGrotesk Headline" pitchFamily="2" charset="0"/>
              </a:rPr>
              <a:t>plan</a:t>
            </a:r>
            <a:endParaRPr lang="hu-HU" dirty="0">
              <a:latin typeface="TeleGrotesk Headline" pitchFamily="2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2607733" y="3030081"/>
          <a:ext cx="6478815" cy="190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909"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 smtClean="0">
                          <a:latin typeface="Tele-GroteskEEFet" pitchFamily="2" charset="0"/>
                        </a:rPr>
                        <a:t>What</a:t>
                      </a:r>
                      <a:endParaRPr lang="en-US" sz="1500" b="0" noProof="0" dirty="0">
                        <a:latin typeface="Tele-GroteskEEFet" pitchFamily="2" charset="0"/>
                      </a:endParaRPr>
                    </a:p>
                  </a:txBody>
                  <a:tcPr marL="78354" marR="78354" marT="39194" marB="3919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 smtClean="0">
                          <a:latin typeface="Tele-GroteskEEFet" pitchFamily="2" charset="0"/>
                        </a:rPr>
                        <a:t>When</a:t>
                      </a:r>
                      <a:endParaRPr lang="en-US" sz="1500" b="0" noProof="0" dirty="0">
                        <a:latin typeface="Tele-GroteskEEFet" pitchFamily="2" charset="0"/>
                      </a:endParaRPr>
                    </a:p>
                  </a:txBody>
                  <a:tcPr marL="78354" marR="78354" marT="39194" marB="3919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 smtClean="0">
                          <a:latin typeface="Tele-GroteskEEFet" pitchFamily="2" charset="0"/>
                        </a:rPr>
                        <a:t>From whom</a:t>
                      </a:r>
                      <a:endParaRPr lang="en-US" sz="1500" b="0" noProof="0" dirty="0">
                        <a:latin typeface="Tele-GroteskEEFet" pitchFamily="2" charset="0"/>
                      </a:endParaRPr>
                    </a:p>
                  </a:txBody>
                  <a:tcPr marL="78354" marR="78354" marT="39194" marB="3919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 smtClean="0">
                          <a:latin typeface="Tele-GroteskEEFet" pitchFamily="2" charset="0"/>
                        </a:rPr>
                        <a:t>To whom</a:t>
                      </a:r>
                      <a:endParaRPr lang="en-US" sz="1500" b="0" noProof="0" dirty="0">
                        <a:latin typeface="Tele-GroteskEEFet" pitchFamily="2" charset="0"/>
                      </a:endParaRPr>
                    </a:p>
                  </a:txBody>
                  <a:tcPr marL="78354" marR="78354" marT="39194" marB="3919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09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Status report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Biweekly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Program manager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</a:t>
                      </a:r>
                      <a:r>
                        <a:rPr lang="en-US" sz="1500" baseline="0" noProof="0" dirty="0" smtClean="0"/>
                        <a:t> SC members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9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SC call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Monthly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 manager</a:t>
                      </a:r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</a:t>
                      </a:r>
                      <a:r>
                        <a:rPr lang="en-US" sz="1500" baseline="0" noProof="0" dirty="0" smtClean="0"/>
                        <a:t> SC members</a:t>
                      </a:r>
                      <a:endParaRPr lang="en-US" sz="1500" noProof="0" dirty="0" smtClean="0"/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09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Escalation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As needed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 manager</a:t>
                      </a:r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</a:t>
                      </a:r>
                      <a:r>
                        <a:rPr lang="en-US" sz="1500" baseline="0" noProof="0" dirty="0" smtClean="0"/>
                        <a:t> SC members</a:t>
                      </a:r>
                      <a:endParaRPr lang="en-US" sz="1500" noProof="0" dirty="0" smtClean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909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PM call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Biweekly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 manager</a:t>
                      </a:r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 manager</a:t>
                      </a:r>
                    </a:p>
                  </a:txBody>
                  <a:tcPr marL="78354" marR="78354" marT="39194" marB="39194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09"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Project status documents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 smtClean="0"/>
                        <a:t>Weekly</a:t>
                      </a:r>
                      <a:endParaRPr lang="en-US" sz="1500" noProof="0" dirty="0"/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 manager</a:t>
                      </a:r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noProof="0" dirty="0" smtClean="0"/>
                        <a:t>Program manager</a:t>
                      </a:r>
                    </a:p>
                  </a:txBody>
                  <a:tcPr marL="78354" marR="78354" marT="39194" marB="3919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Rectangle 21"/>
          <p:cNvSpPr>
            <a:spLocks noChangeArrowheads="1"/>
          </p:cNvSpPr>
          <p:nvPr/>
        </p:nvSpPr>
        <p:spPr bwMode="gray">
          <a:xfrm rot="21180000">
            <a:off x="5391389" y="1243506"/>
            <a:ext cx="3451771" cy="9794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IDENTIFYING TARGET AUDIENCE</a:t>
            </a:r>
          </a:p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IDENTIFING COMMUNICATION TOOLS</a:t>
            </a:r>
          </a:p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PLANNING 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33980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BUDGET</a:t>
            </a:r>
            <a:endParaRPr lang="hu-HU" dirty="0">
              <a:latin typeface="TeleGrotesk Headline" pitchFamily="2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2581518" y="2109702"/>
            <a:ext cx="1203260" cy="424361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2558" tIns="92558" rIns="92558" bIns="92558" rtlCol="0" anchor="ctr" anchorCtr="0">
            <a:spAutoFit/>
          </a:bodyPr>
          <a:lstStyle/>
          <a:p>
            <a:pPr algn="ctr" defTabSz="391900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714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EXPENSES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2010741" y="3076678"/>
            <a:ext cx="1141554" cy="424361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558" tIns="92558" rIns="92558" bIns="92558" rtlCol="0" anchor="ctr" anchorCtr="0">
            <a:spAutoFit/>
          </a:bodyPr>
          <a:lstStyle/>
          <a:p>
            <a:pPr algn="ctr" defTabSz="391900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714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CAPEX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230162" y="3076678"/>
            <a:ext cx="1141554" cy="424361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92558" tIns="92558" rIns="92558" bIns="92558" rtlCol="0" anchor="ctr" anchorCtr="0">
            <a:spAutoFit/>
          </a:bodyPr>
          <a:lstStyle/>
          <a:p>
            <a:pPr algn="ctr" defTabSz="391900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714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OPEX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3862645" y="4179226"/>
            <a:ext cx="1018143" cy="424361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92558" tIns="92558" rIns="92558" bIns="92558" rtlCol="0" anchor="ctr" anchorCtr="0">
            <a:spAutoFit/>
          </a:bodyPr>
          <a:lstStyle/>
          <a:p>
            <a:pPr algn="ctr" defTabSz="391900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714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OPEX WH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2721090" y="4060508"/>
            <a:ext cx="1018143" cy="661797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92558" tIns="92558" rIns="92558" bIns="92558" rtlCol="0" anchor="ctr" anchorCtr="0">
            <a:spAutoFit/>
          </a:bodyPr>
          <a:lstStyle/>
          <a:p>
            <a:pPr algn="ctr" defTabSz="391900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714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External OPEX</a:t>
            </a:r>
          </a:p>
        </p:txBody>
      </p:sp>
      <p:cxnSp>
        <p:nvCxnSpPr>
          <p:cNvPr id="26" name="Elbow Connector 25"/>
          <p:cNvCxnSpPr>
            <a:stCxn id="3" idx="2"/>
            <a:endCxn id="8" idx="0"/>
          </p:cNvCxnSpPr>
          <p:nvPr/>
        </p:nvCxnSpPr>
        <p:spPr>
          <a:xfrm rot="5400000">
            <a:off x="2611005" y="2504555"/>
            <a:ext cx="542657" cy="601630"/>
          </a:xfrm>
          <a:prstGeom prst="bentConnector3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2"/>
            <a:endCxn id="9" idx="0"/>
          </p:cNvCxnSpPr>
          <p:nvPr/>
        </p:nvCxnSpPr>
        <p:spPr>
          <a:xfrm rot="16200000" flipH="1">
            <a:off x="3220716" y="2496474"/>
            <a:ext cx="542657" cy="617791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2"/>
            <a:endCxn id="10" idx="0"/>
          </p:cNvCxnSpPr>
          <p:nvPr/>
        </p:nvCxnSpPr>
        <p:spPr>
          <a:xfrm rot="16200000" flipH="1">
            <a:off x="3772259" y="3529698"/>
            <a:ext cx="628139" cy="570777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9" idx="2"/>
            <a:endCxn id="11" idx="0"/>
          </p:cNvCxnSpPr>
          <p:nvPr/>
        </p:nvCxnSpPr>
        <p:spPr>
          <a:xfrm rot="5400000">
            <a:off x="3201482" y="3529698"/>
            <a:ext cx="628139" cy="570777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825" y="1814640"/>
            <a:ext cx="4221706" cy="319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" name="Object 59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8176860" y="304706"/>
          <a:ext cx="1326671" cy="114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Munkalap" showAsIcon="1" r:id="rId5" imgW="914400" imgH="792360" progId="Excel.Sheet.12">
                  <p:embed/>
                </p:oleObj>
              </mc:Choice>
              <mc:Fallback>
                <p:oleObj name="Munkalap" showAsIcon="1" r:id="rId5" imgW="914400" imgH="792360" progId="Excel.Sheet.12">
                  <p:embed/>
                  <p:pic>
                    <p:nvPicPr>
                      <p:cNvPr id="60" name="Object 5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76860" y="304706"/>
                        <a:ext cx="1326671" cy="114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21"/>
          <p:cNvSpPr>
            <a:spLocks noChangeArrowheads="1"/>
          </p:cNvSpPr>
          <p:nvPr/>
        </p:nvSpPr>
        <p:spPr bwMode="gray">
          <a:xfrm rot="21180000">
            <a:off x="5071343" y="522914"/>
            <a:ext cx="2761940" cy="7657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RESOURCE ALLOCATION</a:t>
            </a:r>
          </a:p>
          <a:p>
            <a:pPr marL="246249" indent="-244888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543" dirty="0">
                <a:latin typeface="TeleGrotesk Headline Ultra" pitchFamily="2" charset="0"/>
              </a:rPr>
              <a:t>DETAILED BUDGET ON AN AGREED LEVEL</a:t>
            </a:r>
          </a:p>
        </p:txBody>
      </p:sp>
    </p:spTree>
    <p:extLst>
      <p:ext uri="{BB962C8B-B14F-4D97-AF65-F5344CB8AC3E}">
        <p14:creationId xmlns:p14="http://schemas.microsoft.com/office/powerpoint/2010/main" val="1526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EXECUTIng</a:t>
            </a:r>
            <a:r>
              <a:rPr lang="hu-HU" dirty="0" smtClean="0"/>
              <a:t>/</a:t>
            </a:r>
            <a:r>
              <a:rPr lang="hu-HU" dirty="0" err="1" smtClean="0"/>
              <a:t>Controlling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5785669" y="3666832"/>
            <a:ext cx="2661915" cy="22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Execute</a:t>
            </a:r>
            <a:r>
              <a:rPr lang="hu-HU" sz="1714" dirty="0">
                <a:ea typeface="Swagger" pitchFamily="2" charset="0"/>
              </a:rPr>
              <a:t> project </a:t>
            </a:r>
            <a:r>
              <a:rPr lang="hu-HU" sz="1714" dirty="0" err="1">
                <a:ea typeface="Swagger" pitchFamily="2" charset="0"/>
              </a:rPr>
              <a:t>plan</a:t>
            </a:r>
            <a:endParaRPr lang="hu-HU" sz="1714" dirty="0">
              <a:ea typeface="Swagger" pitchFamily="2" charset="0"/>
            </a:endParaRP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Validate</a:t>
            </a:r>
            <a:r>
              <a:rPr lang="hu-HU" sz="1714" dirty="0">
                <a:ea typeface="Swagger" pitchFamily="2" charset="0"/>
              </a:rPr>
              <a:t> </a:t>
            </a:r>
            <a:r>
              <a:rPr lang="hu-HU" sz="1714" dirty="0" err="1">
                <a:ea typeface="Swagger" pitchFamily="2" charset="0"/>
              </a:rPr>
              <a:t>Scope</a:t>
            </a:r>
            <a:endParaRPr lang="hu-HU" sz="1714" dirty="0">
              <a:ea typeface="Swagger" pitchFamily="2" charset="0"/>
            </a:endParaRP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>
                <a:ea typeface="Swagger" pitchFamily="2" charset="0"/>
              </a:rPr>
              <a:t>Project </a:t>
            </a:r>
            <a:r>
              <a:rPr lang="hu-HU" sz="1714" dirty="0" err="1">
                <a:ea typeface="Swagger" pitchFamily="2" charset="0"/>
              </a:rPr>
              <a:t>change</a:t>
            </a:r>
            <a:r>
              <a:rPr lang="hu-HU" sz="1714" dirty="0">
                <a:ea typeface="Swagger" pitchFamily="2" charset="0"/>
              </a:rPr>
              <a:t> management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Risk</a:t>
            </a:r>
            <a:r>
              <a:rPr lang="hu-HU" sz="1714" dirty="0">
                <a:ea typeface="Swagger" pitchFamily="2" charset="0"/>
              </a:rPr>
              <a:t> management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>
                <a:ea typeface="Swagger" pitchFamily="2" charset="0"/>
              </a:rPr>
              <a:t>Communication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Stakeholder</a:t>
            </a:r>
            <a:r>
              <a:rPr lang="hu-HU" sz="1714" dirty="0">
                <a:ea typeface="Swagger" pitchFamily="2" charset="0"/>
              </a:rPr>
              <a:t> management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Control</a:t>
            </a:r>
            <a:r>
              <a:rPr lang="hu-HU" sz="1714" dirty="0">
                <a:ea typeface="Swagger" pitchFamily="2" charset="0"/>
              </a:rPr>
              <a:t> Schedule</a:t>
            </a: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70" y="2081904"/>
            <a:ext cx="618322" cy="6183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53192" y="2233602"/>
            <a:ext cx="3529204" cy="6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Project manager</a:t>
            </a:r>
            <a:r>
              <a:rPr lang="hu-HU" sz="1714" dirty="0">
                <a:ea typeface="Swagger" pitchFamily="2" charset="0"/>
              </a:rPr>
              <a:t>, project team, </a:t>
            </a:r>
            <a:r>
              <a:rPr lang="hu-HU" sz="1714" dirty="0" err="1">
                <a:ea typeface="Swagger" pitchFamily="2" charset="0"/>
              </a:rPr>
              <a:t>Sponsor</a:t>
            </a:r>
            <a:r>
              <a:rPr lang="hu-HU" sz="1714" dirty="0">
                <a:ea typeface="Swagger" pitchFamily="2" charset="0"/>
              </a:rPr>
              <a:t>,</a:t>
            </a:r>
            <a:br>
              <a:rPr lang="hu-HU" sz="1714" dirty="0">
                <a:ea typeface="Swagger" pitchFamily="2" charset="0"/>
              </a:rPr>
            </a:br>
            <a:r>
              <a:rPr lang="hu-HU" sz="1714" dirty="0" err="1">
                <a:ea typeface="Swagger" pitchFamily="2" charset="0"/>
              </a:rPr>
              <a:t>Stakeholders</a:t>
            </a:r>
            <a:endParaRPr lang="hu-HU" sz="1714" dirty="0">
              <a:ea typeface="Swagger" pitchFamily="2" charset="0"/>
            </a:endParaRP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572" y="2766689"/>
            <a:ext cx="609420" cy="6094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53192" y="2913937"/>
            <a:ext cx="372121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1714" dirty="0">
              <a:ea typeface="Swagger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3192" y="2892231"/>
            <a:ext cx="1480053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>
                <a:ea typeface="Swagger" pitchFamily="2" charset="0"/>
              </a:rPr>
              <a:t>Status </a:t>
            </a:r>
            <a:r>
              <a:rPr lang="hu-HU" sz="1714" dirty="0" err="1">
                <a:ea typeface="Swagger" pitchFamily="2" charset="0"/>
              </a:rPr>
              <a:t>reports</a:t>
            </a:r>
            <a:endParaRPr lang="en-US" sz="1714" dirty="0">
              <a:ea typeface="Swagger" pitchFamily="2" charset="0"/>
            </a:endParaRPr>
          </a:p>
        </p:txBody>
      </p:sp>
      <p:pic>
        <p:nvPicPr>
          <p:cNvPr id="65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335" y="1985977"/>
            <a:ext cx="2176635" cy="32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cxnSp>
        <p:nvCxnSpPr>
          <p:cNvPr id="24" name="Gerader Verbinder 4"/>
          <p:cNvCxnSpPr/>
          <p:nvPr/>
        </p:nvCxnSpPr>
        <p:spPr>
          <a:xfrm>
            <a:off x="2881013" y="1150153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gray">
          <a:xfrm>
            <a:off x="2692170" y="1055731"/>
            <a:ext cx="188843" cy="18884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5135" y="1311673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29" name="Oval 28"/>
          <p:cNvSpPr/>
          <p:nvPr/>
        </p:nvSpPr>
        <p:spPr bwMode="gray">
          <a:xfrm>
            <a:off x="4862209" y="1055731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95811" y="1305050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31" name="Oval 30"/>
          <p:cNvSpPr/>
          <p:nvPr/>
        </p:nvSpPr>
        <p:spPr bwMode="gray">
          <a:xfrm>
            <a:off x="6964359" y="1064527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1507" y="1305050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9044951" y="1064527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31454" y="1305050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CLOSING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5785670" y="3666832"/>
            <a:ext cx="2120228" cy="127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Customer</a:t>
            </a:r>
            <a:r>
              <a:rPr lang="hu-HU" sz="1714" dirty="0">
                <a:ea typeface="Swagger" pitchFamily="2" charset="0"/>
              </a:rPr>
              <a:t> </a:t>
            </a:r>
            <a:r>
              <a:rPr lang="hu-HU" sz="1714" dirty="0" err="1">
                <a:ea typeface="Swagger" pitchFamily="2" charset="0"/>
              </a:rPr>
              <a:t>acceptance</a:t>
            </a:r>
            <a:endParaRPr lang="hu-HU" sz="1714" dirty="0">
              <a:ea typeface="Swagger" pitchFamily="2" charset="0"/>
            </a:endParaRP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>
                <a:ea typeface="Swagger" pitchFamily="2" charset="0"/>
              </a:rPr>
              <a:t>Financial </a:t>
            </a:r>
            <a:r>
              <a:rPr lang="hu-HU" sz="1714" dirty="0" err="1">
                <a:ea typeface="Swagger" pitchFamily="2" charset="0"/>
              </a:rPr>
              <a:t>closing</a:t>
            </a:r>
            <a:endParaRPr lang="hu-HU" sz="1714" dirty="0">
              <a:ea typeface="Swagger" pitchFamily="2" charset="0"/>
            </a:endParaRP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Lessons</a:t>
            </a:r>
            <a:r>
              <a:rPr lang="hu-HU" sz="1714" dirty="0">
                <a:ea typeface="Swagger" pitchFamily="2" charset="0"/>
              </a:rPr>
              <a:t> </a:t>
            </a:r>
            <a:r>
              <a:rPr lang="hu-HU" sz="1714" dirty="0" err="1">
                <a:ea typeface="Swagger" pitchFamily="2" charset="0"/>
              </a:rPr>
              <a:t>learned</a:t>
            </a:r>
            <a:endParaRPr lang="hu-HU" sz="1714" dirty="0">
              <a:ea typeface="Swagger" pitchFamily="2" charset="0"/>
            </a:endParaRP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 err="1">
                <a:ea typeface="Swagger" pitchFamily="2" charset="0"/>
              </a:rPr>
              <a:t>Release</a:t>
            </a:r>
            <a:r>
              <a:rPr lang="hu-HU" sz="1714" dirty="0">
                <a:ea typeface="Swagger" pitchFamily="2" charset="0"/>
              </a:rPr>
              <a:t> </a:t>
            </a:r>
            <a:r>
              <a:rPr lang="hu-HU" sz="1714" dirty="0" err="1">
                <a:ea typeface="Swagger" pitchFamily="2" charset="0"/>
              </a:rPr>
              <a:t>resources</a:t>
            </a:r>
            <a:endParaRPr lang="en-US" sz="1714" dirty="0">
              <a:ea typeface="Swagger" pitchFamily="2" charset="0"/>
            </a:endParaRP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70" y="2081904"/>
            <a:ext cx="618322" cy="6183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53192" y="2233602"/>
            <a:ext cx="1677799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>
                <a:ea typeface="Swagger" pitchFamily="2" charset="0"/>
              </a:rPr>
              <a:t>Project </a:t>
            </a:r>
            <a:r>
              <a:rPr lang="en-US" sz="1714" dirty="0">
                <a:ea typeface="Swagger" pitchFamily="2" charset="0"/>
              </a:rPr>
              <a:t>manager</a:t>
            </a: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572" y="2766689"/>
            <a:ext cx="609420" cy="6094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53192" y="2913937"/>
            <a:ext cx="1938640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>
                <a:ea typeface="Swagger" pitchFamily="2" charset="0"/>
              </a:rPr>
              <a:t>Project </a:t>
            </a:r>
            <a:r>
              <a:rPr lang="hu-HU" sz="1714" dirty="0" err="1">
                <a:ea typeface="Swagger" pitchFamily="2" charset="0"/>
              </a:rPr>
              <a:t>Final</a:t>
            </a:r>
            <a:r>
              <a:rPr lang="hu-HU" sz="1714" dirty="0">
                <a:ea typeface="Swagger" pitchFamily="2" charset="0"/>
              </a:rPr>
              <a:t> </a:t>
            </a:r>
            <a:r>
              <a:rPr lang="hu-HU" sz="1714" dirty="0" err="1">
                <a:ea typeface="Swagger" pitchFamily="2" charset="0"/>
              </a:rPr>
              <a:t>Report</a:t>
            </a:r>
            <a:endParaRPr lang="en-US" sz="1714" dirty="0">
              <a:ea typeface="Swagger" pitchFamily="2" charset="0"/>
            </a:endParaRPr>
          </a:p>
        </p:txBody>
      </p:sp>
      <p:pic>
        <p:nvPicPr>
          <p:cNvPr id="653314" name="Picture 2" descr="Folienaufkleber Sekt und Gläse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320" y="1797118"/>
            <a:ext cx="3526478" cy="35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8575439" y="2701859"/>
          <a:ext cx="986056" cy="85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Document" showAsIcon="1" r:id="rId7" imgW="914400" imgH="792360" progId="Word.Document.8">
                  <p:embed/>
                </p:oleObj>
              </mc:Choice>
              <mc:Fallback>
                <p:oleObj name="Document" showAsIcon="1" r:id="rId7" imgW="914400" imgH="792360" progId="Word.Document.8">
                  <p:embed/>
                  <p:pic>
                    <p:nvPicPr>
                      <p:cNvPr id="5" name="Object 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5439" y="2701859"/>
                        <a:ext cx="986056" cy="854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Gerader Verbinder 4"/>
          <p:cNvCxnSpPr/>
          <p:nvPr/>
        </p:nvCxnSpPr>
        <p:spPr>
          <a:xfrm>
            <a:off x="2881013" y="1150153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 bwMode="gray">
          <a:xfrm>
            <a:off x="2692170" y="1055731"/>
            <a:ext cx="188843" cy="18884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5135" y="1311673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28" name="Oval 27"/>
          <p:cNvSpPr/>
          <p:nvPr/>
        </p:nvSpPr>
        <p:spPr bwMode="gray">
          <a:xfrm>
            <a:off x="4862209" y="1055731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5811" y="1305050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30" name="Oval 29"/>
          <p:cNvSpPr/>
          <p:nvPr/>
        </p:nvSpPr>
        <p:spPr bwMode="gray">
          <a:xfrm>
            <a:off x="6964359" y="1064527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1507" y="1305050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32" name="Oval 31"/>
          <p:cNvSpPr/>
          <p:nvPr/>
        </p:nvSpPr>
        <p:spPr bwMode="gray">
          <a:xfrm>
            <a:off x="9044951" y="1064527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31454" y="1305050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2 – TANTÁRGYI TEMATIKA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90" y="1862271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Company Presentation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5" name="Bildplatzhalt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42648"/>
          <a:stretch/>
        </p:blipFill>
        <p:spPr>
          <a:xfrm>
            <a:off x="6305448" y="-16453"/>
            <a:ext cx="5216627" cy="6496629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2 </a:t>
            </a:r>
            <a:r>
              <a:rPr lang="hu-HU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– </a:t>
            </a:r>
            <a:r>
              <a:rPr lang="hu-HU" sz="2800" dirty="0" err="1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details</a:t>
            </a:r>
            <a:r>
              <a:rPr lang="hu-HU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&amp; </a:t>
            </a:r>
            <a:r>
              <a:rPr lang="hu-HU" sz="2800" dirty="0" err="1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Requirements</a:t>
            </a:r>
            <a:endParaRPr lang="hu-HU" sz="2800" dirty="0">
              <a:solidFill>
                <a:srgbClr val="E20074"/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6509" y="586351"/>
            <a:ext cx="8832462" cy="50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Subject name: Project management 2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hu-HU" sz="1600" kern="0" dirty="0" err="1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Frequency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: 2 lessons per week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Credit value: 3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Date of subject: Academic year 2018-2019, 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Spring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semester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Type of subject: Compulsory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Faculty: Engineering and Information Technology, University of </a:t>
            </a:r>
            <a:r>
              <a:rPr lang="en-US" sz="1600" kern="0" dirty="0" err="1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Pécs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b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</a:b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              ITSH Office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Subject responsible: Tibor Varga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Mandatory requirements: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Participation in lectures</a:t>
            </a:r>
            <a:b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</a:b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(2 absenteeism is allowed without official excuse)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2 submit papers during the semester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Higher than 50% success rate on the exam</a:t>
            </a:r>
          </a:p>
          <a:p>
            <a:pPr marL="457200" lvl="2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2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(each </a:t>
            </a:r>
            <a:r>
              <a:rPr lang="hu-HU" sz="1200" kern="0" dirty="0" err="1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grade</a:t>
            </a:r>
            <a:r>
              <a:rPr lang="en-US" sz="12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has to be higher that 50%)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Course Requirement: Exam (written)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Lecture notes: presenter’s slide deck and exercises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16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2 – Agenda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45851"/>
              </p:ext>
            </p:extLst>
          </p:nvPr>
        </p:nvGraphicFramePr>
        <p:xfrm>
          <a:off x="1518554" y="1044740"/>
          <a:ext cx="8484967" cy="427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Munkalap" r:id="rId3" imgW="5852160" imgH="2949011" progId="Excel.Sheet.12">
                  <p:embed/>
                </p:oleObj>
              </mc:Choice>
              <mc:Fallback>
                <p:oleObj name="Munkalap" r:id="rId3" imgW="5852160" imgH="2949011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8554" y="1044740"/>
                        <a:ext cx="8484967" cy="427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</a:t>
            </a:r>
            <a:r>
              <a:rPr lang="hu-HU" b="1" dirty="0" smtClean="0"/>
              <a:t>c</a:t>
            </a:r>
            <a:r>
              <a:rPr lang="en-US" b="1" dirty="0" err="1" smtClean="0"/>
              <a:t>ess</a:t>
            </a:r>
            <a:r>
              <a:rPr lang="en-US" b="1" dirty="0" smtClean="0"/>
              <a:t> groups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74705" y="-123808"/>
            <a:ext cx="261221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366" tIns="39183" rIns="78366" bIns="39183" numCol="1" anchor="t" anchorCtr="0" compatLnSpc="1">
            <a:prstTxWarp prst="textNoShape">
              <a:avLst/>
            </a:prstTxWarp>
          </a:bodyPr>
          <a:lstStyle/>
          <a:p>
            <a:endParaRPr lang="hu-HU" sz="1971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05316" y="6803"/>
            <a:ext cx="261221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366" tIns="39183" rIns="78366" bIns="39183" numCol="1" anchor="t" anchorCtr="0" compatLnSpc="1">
            <a:prstTxWarp prst="textNoShape">
              <a:avLst/>
            </a:prstTxWarp>
          </a:bodyPr>
          <a:lstStyle/>
          <a:p>
            <a:endParaRPr lang="hu-HU" sz="1971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5259004" y="651692"/>
            <a:ext cx="0" cy="8163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971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5259004" y="5404001"/>
            <a:ext cx="0" cy="8163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971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2412788" y="585934"/>
            <a:ext cx="6823027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939"/>
              </a:lnSpc>
            </a:pPr>
            <a:r>
              <a:rPr lang="hu-HU" altLang="hu-HU" sz="1714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1714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1714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1714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1714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1714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1714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1714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1714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714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1714" dirty="0">
              <a:latin typeface="Arial" charset="0"/>
            </a:endParaRPr>
          </a:p>
          <a:p>
            <a:pPr algn="r" eaLnBrk="1" hangingPunct="1">
              <a:lnSpc>
                <a:spcPts val="911"/>
              </a:lnSpc>
            </a:pPr>
            <a:r>
              <a:rPr lang="hu-HU" altLang="hu-HU" sz="857" dirty="0" err="1">
                <a:latin typeface="Arial" charset="0"/>
              </a:rPr>
              <a:t>Source</a:t>
            </a:r>
            <a:r>
              <a:rPr lang="hu-HU" altLang="hu-HU" sz="857" dirty="0">
                <a:latin typeface="Arial" charset="0"/>
              </a:rPr>
              <a:t>:</a:t>
            </a:r>
            <a:r>
              <a:rPr lang="hu-HU" altLang="hu-HU" sz="8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857" dirty="0">
                <a:latin typeface="Arial" charset="0"/>
              </a:rPr>
              <a:t>PMBOK</a:t>
            </a:r>
            <a:r>
              <a:rPr lang="hu-HU" altLang="hu-HU" sz="8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857" dirty="0" err="1">
                <a:latin typeface="Arial" charset="0"/>
              </a:rPr>
              <a:t>Guide</a:t>
            </a:r>
            <a:endParaRPr lang="hu-HU" altLang="hu-HU" sz="857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3389645" y="5127815"/>
            <a:ext cx="1869360" cy="361899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971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5259004" y="5127815"/>
            <a:ext cx="1808137" cy="361899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971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3389645" y="5489714"/>
            <a:ext cx="1869360" cy="33741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971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5259004" y="5489714"/>
            <a:ext cx="1808137" cy="33741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971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01994"/>
              </p:ext>
            </p:extLst>
          </p:nvPr>
        </p:nvGraphicFramePr>
        <p:xfrm>
          <a:off x="1721642" y="960919"/>
          <a:ext cx="7727775" cy="4891828"/>
        </p:xfrm>
        <a:graphic>
          <a:graphicData uri="http://schemas.openxmlformats.org/drawingml/2006/table">
            <a:tbl>
              <a:tblPr/>
              <a:tblGrid>
                <a:gridCol w="93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4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80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26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5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8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98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02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99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0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 </a:t>
            </a:r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23" name="Oval 22"/>
          <p:cNvSpPr/>
          <p:nvPr/>
        </p:nvSpPr>
        <p:spPr bwMode="gray">
          <a:xfrm>
            <a:off x="3254610" y="756000"/>
            <a:ext cx="5180193" cy="50435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gray">
          <a:xfrm>
            <a:off x="7267356" y="2754035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14189" y="909914"/>
            <a:ext cx="2946400" cy="4674782"/>
            <a:chOff x="924560" y="974178"/>
            <a:chExt cx="2946400" cy="4674782"/>
          </a:xfrm>
        </p:grpSpPr>
        <p:grpSp>
          <p:nvGrpSpPr>
            <p:cNvPr id="26" name="Group 25"/>
            <p:cNvGrpSpPr/>
            <p:nvPr/>
          </p:nvGrpSpPr>
          <p:grpSpPr>
            <a:xfrm>
              <a:off x="1219200" y="974178"/>
              <a:ext cx="2651760" cy="2548082"/>
              <a:chOff x="1219200" y="974178"/>
              <a:chExt cx="2651760" cy="2548082"/>
            </a:xfrm>
          </p:grpSpPr>
          <p:sp>
            <p:nvSpPr>
              <p:cNvPr id="30" name="U-Turn Arrow 29"/>
              <p:cNvSpPr/>
              <p:nvPr/>
            </p:nvSpPr>
            <p:spPr bwMode="gray">
              <a:xfrm>
                <a:off x="1219200" y="9741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47358" y="1014818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Planning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24560" y="3100878"/>
              <a:ext cx="2651760" cy="2548082"/>
              <a:chOff x="924560" y="3100878"/>
              <a:chExt cx="2651760" cy="2548082"/>
            </a:xfrm>
          </p:grpSpPr>
          <p:sp>
            <p:nvSpPr>
              <p:cNvPr id="28" name="U-Turn Arrow 27"/>
              <p:cNvSpPr/>
              <p:nvPr/>
            </p:nvSpPr>
            <p:spPr bwMode="gray">
              <a:xfrm rot="10800000">
                <a:off x="924560" y="31008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47358" y="4971797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Executing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</p:grpSp>
      <p:sp>
        <p:nvSpPr>
          <p:cNvPr id="32" name="Right Arrow 31"/>
          <p:cNvSpPr/>
          <p:nvPr/>
        </p:nvSpPr>
        <p:spPr bwMode="gray">
          <a:xfrm>
            <a:off x="3050956" y="2739278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0956" y="2994736"/>
            <a:ext cx="1124472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Initiating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67356" y="3000067"/>
            <a:ext cx="992394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35" name="Right Arrow 34"/>
          <p:cNvSpPr/>
          <p:nvPr/>
        </p:nvSpPr>
        <p:spPr bwMode="gray">
          <a:xfrm>
            <a:off x="8899828" y="2754035"/>
            <a:ext cx="1584000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6" name="Right Arrow 35"/>
          <p:cNvSpPr/>
          <p:nvPr/>
        </p:nvSpPr>
        <p:spPr bwMode="gray">
          <a:xfrm>
            <a:off x="1320471" y="2739278"/>
            <a:ext cx="1584428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0471" y="2985310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Enter Phase / Start project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99828" y="2985309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Exit Phase /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End project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6431" y="1807779"/>
            <a:ext cx="213386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Monitoring &amp; Controlling</a:t>
            </a:r>
            <a:br>
              <a:rPr lang="en-US" sz="1600" dirty="0" smtClean="0"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703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INITIATION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5785670" y="3666833"/>
            <a:ext cx="2991299" cy="190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Timing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Roles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Stakeholders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Deliverables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Effects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 dirty="0">
                <a:ea typeface="Swagger" pitchFamily="2" charset="0"/>
              </a:rPr>
              <a:t>Quality requirements of the result</a:t>
            </a: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70" y="2081904"/>
            <a:ext cx="618322" cy="6183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53192" y="2233602"/>
            <a:ext cx="3017653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714">
                <a:ea typeface="Swagger" pitchFamily="2" charset="0"/>
              </a:rPr>
              <a:t>Project </a:t>
            </a:r>
            <a:r>
              <a:rPr lang="en-US" sz="1714" dirty="0">
                <a:ea typeface="Swagger" pitchFamily="2" charset="0"/>
              </a:rPr>
              <a:t>Sponsor</a:t>
            </a:r>
            <a:r>
              <a:rPr lang="hu-HU" sz="1714">
                <a:ea typeface="Swagger" pitchFamily="2" charset="0"/>
              </a:rPr>
              <a:t>, </a:t>
            </a:r>
            <a:r>
              <a:rPr lang="en-US" sz="1714">
                <a:ea typeface="Swagger" pitchFamily="2" charset="0"/>
              </a:rPr>
              <a:t>Project </a:t>
            </a:r>
            <a:r>
              <a:rPr lang="en-US" sz="1714" dirty="0">
                <a:ea typeface="Swagger" pitchFamily="2" charset="0"/>
              </a:rPr>
              <a:t>manager</a:t>
            </a: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572" y="2766689"/>
            <a:ext cx="609420" cy="6094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53192" y="2913937"/>
            <a:ext cx="1570526" cy="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714" dirty="0">
                <a:ea typeface="Swagger" pitchFamily="2" charset="0"/>
              </a:rPr>
              <a:t>Project Charter</a:t>
            </a:r>
            <a:endParaRPr lang="en-US" sz="1714" dirty="0">
              <a:ea typeface="Swagger" pitchFamily="2" charset="0"/>
            </a:endParaRP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291" y="2299043"/>
            <a:ext cx="3163443" cy="27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1"/>
          <p:cNvSpPr>
            <a:spLocks noChangeArrowheads="1"/>
          </p:cNvSpPr>
          <p:nvPr/>
        </p:nvSpPr>
        <p:spPr bwMode="gray">
          <a:xfrm rot="21180000">
            <a:off x="7721396" y="4209652"/>
            <a:ext cx="1768114" cy="7657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543" dirty="0">
                <a:latin typeface="TeleGrotesk Headline Ultra" pitchFamily="2" charset="0"/>
              </a:rPr>
              <a:t>MAIN INFORMATION, HIGH LEVEL PLANS</a:t>
            </a:r>
            <a:endParaRPr lang="en-US" altLang="de-DE" sz="1543" dirty="0">
              <a:latin typeface="TeleGrotesk Headline Ultra" pitchFamily="2" charset="0"/>
            </a:endParaRPr>
          </a:p>
        </p:txBody>
      </p:sp>
      <p:cxnSp>
        <p:nvCxnSpPr>
          <p:cNvPr id="25" name="Gerader Verbinder 4"/>
          <p:cNvCxnSpPr/>
          <p:nvPr/>
        </p:nvCxnSpPr>
        <p:spPr>
          <a:xfrm>
            <a:off x="2881013" y="1082681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gray">
          <a:xfrm>
            <a:off x="2692170" y="988259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5135" y="1244201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29" name="Oval 28"/>
          <p:cNvSpPr/>
          <p:nvPr/>
        </p:nvSpPr>
        <p:spPr bwMode="gray">
          <a:xfrm>
            <a:off x="4862209" y="988259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95811" y="1237578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31" name="Oval 30"/>
          <p:cNvSpPr/>
          <p:nvPr/>
        </p:nvSpPr>
        <p:spPr bwMode="gray">
          <a:xfrm>
            <a:off x="6964359" y="997055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1507" y="1237578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9044951" y="997055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31454" y="1237578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Initiation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PROJECT CHARTER</a:t>
            </a:r>
            <a:endParaRPr lang="hu-HU" dirty="0">
              <a:latin typeface="TeleGrotesk Headline" pitchFamily="2" charset="0"/>
            </a:endParaRPr>
          </a:p>
        </p:txBody>
      </p:sp>
      <p:graphicFrame>
        <p:nvGraphicFramePr>
          <p:cNvPr id="11" name="Content Placeholder 10">
            <a:hlinkClick r:id="" action="ppaction://ole?verb=1"/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35732" y="468547"/>
          <a:ext cx="1326671" cy="114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Dokumentum" showAsIcon="1" r:id="rId3" imgW="914400" imgH="792360" progId="Word.Document.12">
                  <p:embed/>
                </p:oleObj>
              </mc:Choice>
              <mc:Fallback>
                <p:oleObj name="Dokumentum" showAsIcon="1" r:id="rId3" imgW="914400" imgH="792360" progId="Word.Document.12">
                  <p:embed/>
                  <p:pic>
                    <p:nvPicPr>
                      <p:cNvPr id="11" name="Content Placeholder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5732" y="468547"/>
                        <a:ext cx="1326671" cy="114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9531" y="1810452"/>
            <a:ext cx="7467119" cy="40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>
                <a:ea typeface="Swagger" pitchFamily="2" charset="0"/>
              </a:rPr>
              <a:t>Project master data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>
                <a:ea typeface="Swagger" pitchFamily="2" charset="0"/>
              </a:rPr>
              <a:t>Project classification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>
                <a:ea typeface="Swagger" pitchFamily="2" charset="0"/>
              </a:rPr>
              <a:t>Business case/need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>
                <a:ea typeface="Swagger" pitchFamily="2" charset="0"/>
              </a:rPr>
              <a:t>High level project scope/out of scope, project deliverables, project success criteria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/>
              <a:t>Project constraints and assumptions</a:t>
            </a:r>
            <a:endParaRPr lang="en-US" sz="1885" dirty="0">
              <a:ea typeface="Swagger" pitchFamily="2" charset="0"/>
            </a:endParaRP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/>
              <a:t>Project budget (rough estimates)</a:t>
            </a:r>
            <a:endParaRPr lang="hu-HU" sz="1885" dirty="0"/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1885" dirty="0"/>
              <a:t>Schedule (</a:t>
            </a:r>
            <a:r>
              <a:rPr lang="hu-HU" sz="1885" dirty="0" err="1"/>
              <a:t>high</a:t>
            </a:r>
            <a:r>
              <a:rPr lang="hu-HU" sz="1885" dirty="0"/>
              <a:t> </a:t>
            </a:r>
            <a:r>
              <a:rPr lang="hu-HU" sz="1885" dirty="0" err="1"/>
              <a:t>level</a:t>
            </a:r>
            <a:r>
              <a:rPr lang="hu-HU" sz="1885" dirty="0"/>
              <a:t>)</a:t>
            </a:r>
            <a:endParaRPr lang="en-US" sz="1885" dirty="0"/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/>
              <a:t>Main stakeholders (team members, contractors, pre-assigned resources’ with roles, etc.)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/>
              <a:t>High-level project requirements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85" dirty="0"/>
              <a:t>High-level project risks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1885" dirty="0">
              <a:ea typeface="Swagger" pitchFamily="2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gray">
          <a:xfrm rot="21180000">
            <a:off x="6223278" y="543975"/>
            <a:ext cx="1611382" cy="9794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2558" tIns="61706" rIns="61706" bIns="61706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543" dirty="0">
                <a:latin typeface="TeleGrotesk Headline Ultra" pitchFamily="2" charset="0"/>
              </a:rPr>
              <a:t>DEFINING THE SCOPE, SCHEDULE, REQUIREMENTS</a:t>
            </a:r>
            <a:endParaRPr lang="en-US" altLang="de-DE" sz="1543" dirty="0">
              <a:latin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KICK OFF MEETING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822475" y="1371975"/>
            <a:ext cx="3472552" cy="25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706" tIns="30853" rIns="61706" bIns="3085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57" dirty="0">
                <a:ea typeface="Swagger" pitchFamily="2" charset="0"/>
              </a:rPr>
              <a:t>Project Charter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57" dirty="0">
                <a:ea typeface="Swagger" pitchFamily="2" charset="0"/>
              </a:rPr>
              <a:t>REM, Risk register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57" dirty="0">
                <a:ea typeface="Swagger" pitchFamily="2" charset="0"/>
              </a:rPr>
              <a:t>Organization chart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57" dirty="0">
                <a:ea typeface="Swagger" pitchFamily="2" charset="0"/>
              </a:rPr>
              <a:t>Schedule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57" dirty="0">
                <a:ea typeface="Swagger" pitchFamily="2" charset="0"/>
              </a:rPr>
              <a:t>Budget</a:t>
            </a:r>
          </a:p>
          <a:p>
            <a:pPr marL="244888" indent="-244888"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57" dirty="0">
                <a:ea typeface="Swagger" pitchFamily="2" charset="0"/>
              </a:rPr>
              <a:t>Communication plan</a:t>
            </a:r>
          </a:p>
          <a:p>
            <a:pPr defTabSz="391925" fontAlgn="base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en-US" sz="1543" dirty="0">
              <a:ea typeface="Swagger" pitchFamily="2" charset="0"/>
            </a:endParaRPr>
          </a:p>
        </p:txBody>
      </p:sp>
      <p:pic>
        <p:nvPicPr>
          <p:cNvPr id="65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1375" y="0"/>
            <a:ext cx="393534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EC240-8203-472B-8396-D3180A8939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7533D8-B8AD-4D67-B87F-3406D906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E43EFC-10A2-486F-B205-57B6EEC0A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919</Words>
  <Application>Microsoft Office PowerPoint</Application>
  <PresentationFormat>Custom</PresentationFormat>
  <Paragraphs>289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MS PGothic</vt:lpstr>
      <vt:lpstr>Arial</vt:lpstr>
      <vt:lpstr>Arial Narrow</vt:lpstr>
      <vt:lpstr>Arial Unicode MS</vt:lpstr>
      <vt:lpstr>Swagger</vt:lpstr>
      <vt:lpstr>TeleGrotesk Headline</vt:lpstr>
      <vt:lpstr>TeleGrotesk Headline Ultra</vt:lpstr>
      <vt:lpstr>Tele-GroteskEEFet</vt:lpstr>
      <vt:lpstr>Tele-GroteskEENor</vt:lpstr>
      <vt:lpstr>Tele-GroteskEEUlt</vt:lpstr>
      <vt:lpstr>Tele-GroteskFet</vt:lpstr>
      <vt:lpstr>Tele-GroteskNor</vt:lpstr>
      <vt:lpstr>Tele-GroteskUlt</vt:lpstr>
      <vt:lpstr>Times New Roman</vt:lpstr>
      <vt:lpstr>Wingdings</vt:lpstr>
      <vt:lpstr>Wingdings 2</vt:lpstr>
      <vt:lpstr>Telekom 16:9 2016 EN</vt:lpstr>
      <vt:lpstr>think-cell Folie</vt:lpstr>
      <vt:lpstr>think-cell Slide</vt:lpstr>
      <vt:lpstr>Munkalap</vt:lpstr>
      <vt:lpstr>Dokumentum</vt:lpstr>
      <vt:lpstr>Makróbarát munkalap</vt:lpstr>
      <vt:lpstr>Document</vt:lpstr>
      <vt:lpstr>IT SERVICES HUNGARY PROJECT MANAGEMENT 2</vt:lpstr>
      <vt:lpstr>PowerPoint Presentation</vt:lpstr>
      <vt:lpstr>PowerPoint Presentation</vt:lpstr>
      <vt:lpstr>PowerPoint Presentation</vt:lpstr>
      <vt:lpstr>project process groups</vt:lpstr>
      <vt:lpstr>Process groups</vt:lpstr>
      <vt:lpstr>INITIATION</vt:lpstr>
      <vt:lpstr>Initiation PROJECT CHARTER</vt:lpstr>
      <vt:lpstr>KICK OFF MEETING</vt:lpstr>
      <vt:lpstr>PLANNING</vt:lpstr>
      <vt:lpstr>KICK OFF MEETING REM, Risk register</vt:lpstr>
      <vt:lpstr>KICK OFF MEETING ORGANIZATION CHART</vt:lpstr>
      <vt:lpstr>KICK OFF MEETING SCHEDULE</vt:lpstr>
      <vt:lpstr>PowerPoint Presentation</vt:lpstr>
      <vt:lpstr>KICK OFF MEETING Communication plan</vt:lpstr>
      <vt:lpstr>KICK OFF MEETING BUDGET</vt:lpstr>
      <vt:lpstr>EXECUTIng/Controlling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2016-12-02T13:42:48Z</dcterms:created>
  <dcterms:modified xsi:type="dcterms:W3CDTF">2019-03-25T14:05:21Z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