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660"/>
  </p:normalViewPr>
  <p:slideViewPr>
    <p:cSldViewPr snapToGrid="0">
      <p:cViewPr varScale="1">
        <p:scale>
          <a:sx n="17" d="100"/>
          <a:sy n="17" d="100"/>
        </p:scale>
        <p:origin x="3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761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55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72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56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15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5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60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4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12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6CCB6-175B-4923-850A-279ABA9F9FA6}" type="datetimeFigureOut">
              <a:rPr lang="hu-HU" smtClean="0"/>
              <a:t>2019. 04. 13.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D11F-65D8-4AB5-9D9D-0B2EBF0AAE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08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idx="4294967295"/>
          </p:nvPr>
        </p:nvSpPr>
        <p:spPr>
          <a:xfrm>
            <a:off x="2499360" y="1685925"/>
            <a:ext cx="6868160" cy="1708150"/>
          </a:xfrm>
        </p:spPr>
        <p:txBody>
          <a:bodyPr>
            <a:normAutofit/>
          </a:bodyPr>
          <a:lstStyle/>
          <a:p>
            <a:r>
              <a:rPr lang="hu-HU" sz="4400" b="1" dirty="0" smtClean="0"/>
              <a:t>KÁBELHÁLÓZATI ISMERETEK</a:t>
            </a:r>
            <a:endParaRPr lang="hu-HU" sz="4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4294967295"/>
          </p:nvPr>
        </p:nvSpPr>
        <p:spPr>
          <a:xfrm>
            <a:off x="3027363" y="3616961"/>
            <a:ext cx="5141277" cy="65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      2018/2019. 2. félév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070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Morse távírója</a:t>
            </a:r>
            <a:endParaRPr lang="hu-HU" b="1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692" y="2424223"/>
            <a:ext cx="6337005" cy="37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5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telefon hatása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Bell telefonja 1876</a:t>
            </a:r>
          </a:p>
          <a:p>
            <a:r>
              <a:rPr lang="hu-HU" dirty="0" smtClean="0"/>
              <a:t>Érpárok és érnégyesek (áthallás és zavarcsökkentés )</a:t>
            </a:r>
          </a:p>
          <a:p>
            <a:r>
              <a:rPr lang="hu-HU" dirty="0" smtClean="0"/>
              <a:t>Üreges szigetelés, </a:t>
            </a:r>
            <a:r>
              <a:rPr lang="hu-HU" dirty="0" err="1" smtClean="0"/>
              <a:t>Pupinozás</a:t>
            </a:r>
            <a:r>
              <a:rPr lang="hu-HU" dirty="0" smtClean="0"/>
              <a:t> (csillapítás csökkentése )</a:t>
            </a:r>
          </a:p>
          <a:p>
            <a:r>
              <a:rPr lang="hu-HU" dirty="0" smtClean="0"/>
              <a:t>Papír szigetelés általánossá válik 1920-tól</a:t>
            </a:r>
          </a:p>
          <a:p>
            <a:endParaRPr lang="hu-HU" dirty="0"/>
          </a:p>
          <a:p>
            <a:r>
              <a:rPr lang="hu-HU" dirty="0" smtClean="0"/>
              <a:t>Koaxiális kábel megjelenése 1934-től</a:t>
            </a:r>
          </a:p>
          <a:p>
            <a:r>
              <a:rPr lang="hu-HU" dirty="0" smtClean="0"/>
              <a:t>Műanyagok elterjedése</a:t>
            </a:r>
          </a:p>
          <a:p>
            <a:r>
              <a:rPr lang="hu-HU" dirty="0" smtClean="0"/>
              <a:t>Optikai kábelek 1980-tól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8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UTP és az FTP kábel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57" y="2286000"/>
            <a:ext cx="3444949" cy="32854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40" y="2285999"/>
            <a:ext cx="3062176" cy="34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ERŐSÁRAMÚ KÁBELEK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51" y="1690689"/>
            <a:ext cx="7655442" cy="47739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51" y="1690688"/>
            <a:ext cx="7655442" cy="47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prstClr val="black"/>
                </a:solidFill>
              </a:rPr>
              <a:t>Villamos gépek </a:t>
            </a:r>
            <a:r>
              <a:rPr lang="hu-HU" b="1" dirty="0" smtClean="0">
                <a:solidFill>
                  <a:prstClr val="black"/>
                </a:solidFill>
              </a:rPr>
              <a:t>felfedezése 1861-1884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Jedlik Á. Öngerjesztés elve</a:t>
            </a:r>
          </a:p>
          <a:p>
            <a:r>
              <a:rPr lang="hu-HU" dirty="0" smtClean="0"/>
              <a:t>Siemens W. </a:t>
            </a:r>
            <a:r>
              <a:rPr lang="hu-HU" dirty="0" err="1" smtClean="0"/>
              <a:t>eá</a:t>
            </a:r>
            <a:r>
              <a:rPr lang="hu-HU" dirty="0" smtClean="0"/>
              <a:t>. motor és generátor</a:t>
            </a:r>
          </a:p>
          <a:p>
            <a:r>
              <a:rPr lang="hu-HU" dirty="0" smtClean="0"/>
              <a:t>Edison T.A. izzólámpa </a:t>
            </a:r>
          </a:p>
          <a:p>
            <a:r>
              <a:rPr lang="hu-HU" dirty="0" smtClean="0"/>
              <a:t>Bláthy O. Déri M.Zipernowsky K. Transzformátor</a:t>
            </a:r>
          </a:p>
          <a:p>
            <a:r>
              <a:rPr lang="hu-HU" dirty="0" smtClean="0"/>
              <a:t>Tesla N. háromfázisú rendszer forgó mágneses tér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4529470"/>
            <a:ext cx="2466975" cy="21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Vezetékek és kábelek fejlődése 1880-1925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Vezetékek lakk, gyanta és szálasanyag szigeteléssel</a:t>
            </a:r>
          </a:p>
          <a:p>
            <a:r>
              <a:rPr lang="hu-HU" dirty="0" smtClean="0"/>
              <a:t>Gumikábelek 2000 V-ig ( 1887 )</a:t>
            </a:r>
          </a:p>
          <a:p>
            <a:r>
              <a:rPr lang="hu-HU" dirty="0" smtClean="0"/>
              <a:t>Papírszigetelés és ólomköpeny (1890 )</a:t>
            </a:r>
          </a:p>
          <a:p>
            <a:r>
              <a:rPr lang="hu-HU" dirty="0" smtClean="0"/>
              <a:t>Alumínium vezetők alkalmazása (1899)</a:t>
            </a:r>
          </a:p>
          <a:p>
            <a:r>
              <a:rPr lang="hu-HU" dirty="0" smtClean="0"/>
              <a:t>Háromfázisú övszigetelésű kábelek 30kV-ig (1903 )</a:t>
            </a:r>
          </a:p>
          <a:p>
            <a:r>
              <a:rPr lang="hu-HU" dirty="0" smtClean="0"/>
              <a:t>Érköpenyes kábelek (1913-1925 ) fémfólia és ólom használatával</a:t>
            </a:r>
          </a:p>
          <a:p>
            <a:r>
              <a:rPr lang="hu-HU" dirty="0" smtClean="0"/>
              <a:t>Olaj és gáznyomású kábelek (1930 -</a:t>
            </a:r>
            <a:r>
              <a:rPr lang="hu-HU" dirty="0" err="1" smtClean="0"/>
              <a:t>tól</a:t>
            </a:r>
            <a:r>
              <a:rPr lang="hu-HU" dirty="0" smtClean="0"/>
              <a:t> ) fejlesztése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529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Papírszigetelésű kábelek fejlődése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Konstrukciók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227" y="2885595"/>
            <a:ext cx="4816733" cy="3636335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err="1" smtClean="0"/>
              <a:t>Höchstadter</a:t>
            </a:r>
            <a:r>
              <a:rPr lang="hu-HU" dirty="0" smtClean="0"/>
              <a:t> kábel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1" y="3006726"/>
            <a:ext cx="5183188" cy="3394074"/>
          </a:xfrm>
          <a:prstGeom prst="rect">
            <a:avLst/>
          </a:prstGeom>
        </p:spPr>
      </p:pic>
      <p:pic>
        <p:nvPicPr>
          <p:cNvPr id="9" name="Tartalom hely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7" y="2885595"/>
            <a:ext cx="4969133" cy="37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 smtClean="0"/>
              <a:t>Pirelli</a:t>
            </a:r>
            <a:r>
              <a:rPr lang="hu-HU" b="1" dirty="0" smtClean="0"/>
              <a:t> rendszerű olajhűtésű kábel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153" y="1509823"/>
            <a:ext cx="4316819" cy="5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53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2. világháború után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1501"/>
          </a:xfrm>
        </p:spPr>
        <p:txBody>
          <a:bodyPr/>
          <a:lstStyle/>
          <a:p>
            <a:r>
              <a:rPr lang="hu-HU" dirty="0" smtClean="0"/>
              <a:t>Az alumínium ér-és köpenyanyag elterjedése</a:t>
            </a:r>
          </a:p>
          <a:p>
            <a:r>
              <a:rPr lang="hu-HU" dirty="0" smtClean="0"/>
              <a:t>Átviteli feszültség növelése , újabb olajnyomású kábelek</a:t>
            </a:r>
          </a:p>
          <a:p>
            <a:r>
              <a:rPr lang="hu-HU" dirty="0" smtClean="0"/>
              <a:t>Műanyagok széleskörű alkalmazása</a:t>
            </a:r>
          </a:p>
          <a:p>
            <a:r>
              <a:rPr lang="hu-HU" dirty="0" smtClean="0"/>
              <a:t>Kialakulnak a modern szigetelés pótlási módok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Kiöntőgyantás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Tekercseléses</a:t>
            </a: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Melegzsugor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Hidegzsugor 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Feltolható technológiák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278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Hazai fejlődés 1960 után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PVC szigetelésű KIF kábelek ( 1962 )</a:t>
            </a:r>
          </a:p>
          <a:p>
            <a:r>
              <a:rPr lang="hu-HU" dirty="0" smtClean="0"/>
              <a:t>TRINEUTRÁL (osztott nullás) KIF kábel ( 1965 )</a:t>
            </a:r>
          </a:p>
          <a:p>
            <a:r>
              <a:rPr lang="hu-HU" dirty="0" smtClean="0"/>
              <a:t>ROUNDAL PE szigetelésű KÖF kábel ( 1970 )</a:t>
            </a:r>
          </a:p>
          <a:p>
            <a:r>
              <a:rPr lang="hu-HU" dirty="0" smtClean="0"/>
              <a:t>Külföldi olajnyomású kábelek NAF –re ( 1960 – 1975 )</a:t>
            </a:r>
          </a:p>
          <a:p>
            <a:r>
              <a:rPr lang="hu-HU" dirty="0" smtClean="0"/>
              <a:t>Átállás a PE és THPE kábelekre 1978 -</a:t>
            </a:r>
            <a:r>
              <a:rPr lang="hu-HU" dirty="0" err="1" smtClean="0"/>
              <a:t>tól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04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BEVEZETŐ GONDOLATOK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2722880" y="2743199"/>
            <a:ext cx="14076680" cy="1076961"/>
          </a:xfrm>
        </p:spPr>
        <p:txBody>
          <a:bodyPr>
            <a:normAutofit/>
          </a:bodyPr>
          <a:lstStyle/>
          <a:p>
            <a:pPr marL="3657600" lvl="8" indent="0" algn="ctr">
              <a:buNone/>
            </a:pPr>
            <a:r>
              <a:rPr lang="hu-HU" sz="4400" dirty="0" smtClean="0"/>
              <a:t>Szabadvezeték vagy kábel?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01189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607460"/>
          </a:xfrm>
        </p:spPr>
        <p:txBody>
          <a:bodyPr/>
          <a:lstStyle/>
          <a:p>
            <a:pPr algn="ctr"/>
            <a:r>
              <a:rPr lang="hu-HU" b="1" dirty="0" smtClean="0"/>
              <a:t>THPE kábelek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58808" y="987425"/>
            <a:ext cx="5996579" cy="58705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Összefoglalva:</a:t>
            </a:r>
          </a:p>
          <a:p>
            <a:r>
              <a:rPr lang="hu-HU" dirty="0" smtClean="0"/>
              <a:t>A megtermelt és igényelt energia szállítása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Szabadvezetéken és/vagy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/>
              <a:t>Földkábeleken lehetséges.</a:t>
            </a:r>
          </a:p>
          <a:p>
            <a:r>
              <a:rPr lang="hu-HU" b="1" dirty="0" smtClean="0"/>
              <a:t>Mindkettőnek fontos szerepe van az adott földrajzi és fogyasztói környezetben!</a:t>
            </a:r>
          </a:p>
          <a:p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057400"/>
            <a:ext cx="3932237" cy="380365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77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00039" y="3217670"/>
            <a:ext cx="5575609" cy="70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dirty="0" smtClean="0">
                <a:solidFill>
                  <a:srgbClr val="FF0000"/>
                </a:solidFill>
              </a:rPr>
              <a:t>Köszönöm a figyelmet !</a:t>
            </a:r>
            <a:endParaRPr lang="hu-H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2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Hálózatok kialakítása, jellemzői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503681"/>
            <a:ext cx="10515600" cy="4551680"/>
          </a:xfrm>
        </p:spPr>
        <p:txBody>
          <a:bodyPr>
            <a:normAutofit fontScale="25000" lnSpcReduction="20000"/>
          </a:bodyPr>
          <a:lstStyle/>
          <a:p>
            <a:endParaRPr lang="hu-HU" sz="40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r>
              <a:rPr lang="hu-HU" sz="11200" dirty="0" smtClean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hu-HU" sz="11200" dirty="0">
                <a:solidFill>
                  <a:srgbClr val="000000"/>
                </a:solidFill>
                <a:latin typeface="Calibri" panose="020F0502020204030204" pitchFamily="34" charset="0"/>
              </a:rPr>
              <a:t>120 kV: nagyfeszültségű elosztóhálózat, hurkolt kialakítás, hurkolt üzemeltetés, szabadvezetékes és kábeles létesítési mód, közvetlen földelés </a:t>
            </a:r>
          </a:p>
          <a:p>
            <a:r>
              <a:rPr lang="hu-HU" sz="1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1200" dirty="0">
                <a:solidFill>
                  <a:srgbClr val="000000"/>
                </a:solidFill>
                <a:latin typeface="Calibri" panose="020F0502020204030204" pitchFamily="34" charset="0"/>
              </a:rPr>
              <a:t>35 kV: középfeszültségű elosztóhálózat, íves kialakítás, sugaras üzemeltetés, szabadvezetékes és kábeles létesítési mód </a:t>
            </a:r>
          </a:p>
          <a:p>
            <a:r>
              <a:rPr lang="hu-HU" sz="1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 </a:t>
            </a:r>
            <a:r>
              <a:rPr lang="hu-HU" sz="11200" dirty="0">
                <a:solidFill>
                  <a:srgbClr val="000000"/>
                </a:solidFill>
                <a:latin typeface="Calibri" panose="020F0502020204030204" pitchFamily="34" charset="0"/>
              </a:rPr>
              <a:t>kV: középfeszültségű elosztóhálózat, íves kialakítás, sugaras üzemeltetés, szabadvezetékes és kábeles építési mód, kompenzált hálózat </a:t>
            </a:r>
          </a:p>
          <a:p>
            <a:r>
              <a:rPr lang="hu-HU" sz="1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1200" dirty="0">
                <a:solidFill>
                  <a:srgbClr val="000000"/>
                </a:solidFill>
                <a:latin typeface="Calibri" panose="020F0502020204030204" pitchFamily="34" charset="0"/>
              </a:rPr>
              <a:t>10 kV: középfeszültségű elosztóhálózat, íves kialakítás, sugaras üzemeltetés, kizárólag kábeles építési mód, impedancián keresztüli földelés </a:t>
            </a:r>
          </a:p>
          <a:p>
            <a:r>
              <a:rPr lang="hu-HU" sz="1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u-HU" sz="11200" dirty="0">
                <a:solidFill>
                  <a:srgbClr val="000000"/>
                </a:solidFill>
                <a:latin typeface="Calibri" panose="020F0502020204030204" pitchFamily="34" charset="0"/>
              </a:rPr>
              <a:t>0,4 kV: kisfeszültségű kommunális hálózat, íves vagy sugaras kialakítás, sugaras üzemeltetés, szabadvezetékes vagy kábeles építési mód, közvetlen földelés </a:t>
            </a:r>
          </a:p>
          <a:p>
            <a:pPr marL="0" indent="0">
              <a:buNone/>
            </a:pPr>
            <a:r>
              <a:rPr lang="hu-HU" sz="1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hu-HU" sz="11200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755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Szabadvezeték hálózat előnyei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977115"/>
            <a:ext cx="10515600" cy="3199847"/>
          </a:xfrm>
        </p:spPr>
        <p:txBody>
          <a:bodyPr/>
          <a:lstStyle/>
          <a:p>
            <a:r>
              <a:rPr lang="hu-HU" dirty="0" smtClean="0"/>
              <a:t>Olcsóbb és gyorsabb kiépítési lehetőség (ha van nyomvonal ?)</a:t>
            </a:r>
          </a:p>
          <a:p>
            <a:r>
              <a:rPr lang="hu-HU" dirty="0" smtClean="0"/>
              <a:t>Egyszerűbb létesítés (</a:t>
            </a:r>
            <a:r>
              <a:rPr lang="hu-HU" dirty="0" err="1" smtClean="0"/>
              <a:t>személyzet,gépek,anyagok</a:t>
            </a:r>
            <a:r>
              <a:rPr lang="hu-HU" dirty="0" smtClean="0"/>
              <a:t>)</a:t>
            </a:r>
          </a:p>
          <a:p>
            <a:r>
              <a:rPr lang="hu-HU" dirty="0" smtClean="0"/>
              <a:t>Könnyebb (vizuális) ellenőrzési lehetőség</a:t>
            </a:r>
          </a:p>
          <a:p>
            <a:r>
              <a:rPr lang="hu-HU" dirty="0" smtClean="0"/>
              <a:t>Jobb hűlési-hűtési viszonyok (terhelhetőség , de belógás függés 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276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Szabadvezetékek hátrányai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39163"/>
            <a:ext cx="10515600" cy="3837800"/>
          </a:xfrm>
        </p:spPr>
        <p:txBody>
          <a:bodyPr/>
          <a:lstStyle/>
          <a:p>
            <a:r>
              <a:rPr lang="hu-HU" dirty="0" smtClean="0"/>
              <a:t>Áramütések veszélye (rossz földelések ,vezetékszakadás )</a:t>
            </a:r>
          </a:p>
          <a:p>
            <a:r>
              <a:rPr lang="hu-HU" dirty="0" smtClean="0"/>
              <a:t>Időjárási igénybevételek (szél terhek, zúzmara )</a:t>
            </a:r>
          </a:p>
          <a:p>
            <a:r>
              <a:rPr lang="hu-HU" dirty="0" smtClean="0"/>
              <a:t>Megközelítések, keresztezések (Esztétika, biztonsági övezet)</a:t>
            </a:r>
          </a:p>
          <a:p>
            <a:r>
              <a:rPr lang="hu-HU" dirty="0" smtClean="0"/>
              <a:t>Környezetvédelem (Fakivágások, madárvédelem, villamos  és mágneses terek kérdései)</a:t>
            </a:r>
          </a:p>
          <a:p>
            <a:r>
              <a:rPr lang="hu-HU" dirty="0" smtClean="0"/>
              <a:t>Üzemzavari mutatók kézbentartása nehezebb (légköri </a:t>
            </a:r>
            <a:r>
              <a:rPr lang="hu-HU" dirty="0" err="1" smtClean="0"/>
              <a:t>tf</a:t>
            </a:r>
            <a:r>
              <a:rPr lang="hu-HU" dirty="0" smtClean="0"/>
              <a:t>. </a:t>
            </a:r>
            <a:r>
              <a:rPr lang="hu-HU" dirty="0"/>
              <a:t>g</a:t>
            </a:r>
            <a:r>
              <a:rPr lang="hu-HU" dirty="0" smtClean="0"/>
              <a:t>allyazás, idegen munkavégzések )</a:t>
            </a:r>
          </a:p>
          <a:p>
            <a:r>
              <a:rPr lang="hu-HU" dirty="0" smtClean="0"/>
              <a:t>Viszonylag korlátozott keresztmetszetek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959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Kábelhálózatok előnyei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Nagyobb keresztmetszetek, nagyobb energiaátvitel</a:t>
            </a:r>
          </a:p>
          <a:p>
            <a:r>
              <a:rPr lang="hu-HU" dirty="0" smtClean="0"/>
              <a:t>Települési megfontolások (pl. sűrűbb beépíthetőség )</a:t>
            </a:r>
          </a:p>
          <a:p>
            <a:r>
              <a:rPr lang="hu-HU" dirty="0" smtClean="0"/>
              <a:t>Áramütés veszély csökken</a:t>
            </a:r>
          </a:p>
          <a:p>
            <a:r>
              <a:rPr lang="hu-HU" dirty="0" smtClean="0"/>
              <a:t>Környezetvédelmi (pl. madárvédelem ) előnyök</a:t>
            </a:r>
          </a:p>
          <a:p>
            <a:r>
              <a:rPr lang="hu-HU" dirty="0" smtClean="0"/>
              <a:t>Kedvezőbb üzemzavari mutatók (Z 4-80/100 km )</a:t>
            </a:r>
          </a:p>
          <a:p>
            <a:r>
              <a:rPr lang="hu-HU" dirty="0" smtClean="0"/>
              <a:t>Üzemeltetési </a:t>
            </a:r>
            <a:r>
              <a:rPr lang="hu-HU" dirty="0" err="1" smtClean="0"/>
              <a:t>ktg</a:t>
            </a:r>
            <a:r>
              <a:rPr lang="hu-HU" dirty="0" smtClean="0"/>
              <a:t> kisebb ( üzemvitel és karbantartás 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570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Kábelhálózat létesítés hátrányai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Magas létesítési költségek (mélyépítés kb. 50 % )</a:t>
            </a:r>
          </a:p>
          <a:p>
            <a:r>
              <a:rPr lang="hu-HU" dirty="0" smtClean="0"/>
              <a:t>Közművek elhelyezése közterületeken (nyomvonal )</a:t>
            </a:r>
          </a:p>
          <a:p>
            <a:r>
              <a:rPr lang="hu-HU" dirty="0" smtClean="0"/>
              <a:t>Kényes megközelítések , keresztezések (hőtávvezetékek )</a:t>
            </a:r>
          </a:p>
          <a:p>
            <a:r>
              <a:rPr lang="hu-HU" dirty="0" smtClean="0"/>
              <a:t>Költséges üzemzavar elhárítás</a:t>
            </a:r>
          </a:p>
          <a:p>
            <a:r>
              <a:rPr lang="hu-HU" dirty="0" smtClean="0"/>
              <a:t>Melegedési gondok! (elrendezés, hőtani körülmények 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18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0131"/>
          </a:xfrm>
        </p:spPr>
        <p:txBody>
          <a:bodyPr/>
          <a:lstStyle/>
          <a:p>
            <a:pPr algn="ctr"/>
            <a:r>
              <a:rPr lang="hu-HU" b="1" dirty="0" smtClean="0"/>
              <a:t>Mérföldkövek a kábelek fejlődésében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8422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Távírók kora 1767-1876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Egyenáramú átvitel jelkódokkal ( Morse távírója 1832 )</a:t>
            </a:r>
          </a:p>
          <a:p>
            <a:endParaRPr lang="hu-HU" dirty="0" smtClean="0"/>
          </a:p>
          <a:p>
            <a:r>
              <a:rPr lang="hu-HU" dirty="0" smtClean="0"/>
              <a:t>Vezetőanyag:   Réz</a:t>
            </a:r>
          </a:p>
          <a:p>
            <a:endParaRPr lang="hu-HU" dirty="0" smtClean="0"/>
          </a:p>
          <a:p>
            <a:r>
              <a:rPr lang="hu-HU" dirty="0" smtClean="0"/>
              <a:t>Szigetelés: </a:t>
            </a:r>
            <a:r>
              <a:rPr lang="hu-HU" dirty="0" err="1" smtClean="0"/>
              <a:t>Sellakk</a:t>
            </a:r>
            <a:r>
              <a:rPr lang="hu-HU" dirty="0" smtClean="0"/>
              <a:t>, </a:t>
            </a:r>
            <a:r>
              <a:rPr lang="hu-HU" dirty="0" err="1" smtClean="0"/>
              <a:t>guttapercha</a:t>
            </a:r>
            <a:r>
              <a:rPr lang="hu-HU" dirty="0" smtClean="0"/>
              <a:t>, kaucsuk, gumi,  szálas anyagok</a:t>
            </a:r>
          </a:p>
          <a:p>
            <a:endParaRPr lang="hu-HU" dirty="0" smtClean="0"/>
          </a:p>
          <a:p>
            <a:r>
              <a:rPr lang="hu-HU" dirty="0" smtClean="0"/>
              <a:t>Köpenyanyagok: Impregnált tekercselés, üvegcső  majd ólom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870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589</Words>
  <Application>Microsoft Office PowerPoint</Application>
  <PresentationFormat>Szélesvásznú</PresentationFormat>
  <Paragraphs>99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Wingdings</vt:lpstr>
      <vt:lpstr>Office-téma</vt:lpstr>
      <vt:lpstr>KÁBELHÁLÓZATI ISMERETEK</vt:lpstr>
      <vt:lpstr>BEVEZETŐ GONDOLATOK</vt:lpstr>
      <vt:lpstr>Hálózatok kialakítása, jellemzői</vt:lpstr>
      <vt:lpstr>Szabadvezeték hálózat előnyei</vt:lpstr>
      <vt:lpstr>Szabadvezetékek hátrányai</vt:lpstr>
      <vt:lpstr>Kábelhálózatok előnyei</vt:lpstr>
      <vt:lpstr>Kábelhálózat létesítés hátrányai</vt:lpstr>
      <vt:lpstr>Mérföldkövek a kábelek fejlődésében</vt:lpstr>
      <vt:lpstr>Távírók kora 1767-1876</vt:lpstr>
      <vt:lpstr>Morse távírója</vt:lpstr>
      <vt:lpstr>A telefon hatása</vt:lpstr>
      <vt:lpstr>UTP és az FTP kábel</vt:lpstr>
      <vt:lpstr>ERŐSÁRAMÚ KÁBELEK</vt:lpstr>
      <vt:lpstr>Villamos gépek felfedezése 1861-1884</vt:lpstr>
      <vt:lpstr>Vezetékek és kábelek fejlődése 1880-1925</vt:lpstr>
      <vt:lpstr>Papírszigetelésű kábelek fejlődése</vt:lpstr>
      <vt:lpstr>Pirelli rendszerű olajhűtésű kábel</vt:lpstr>
      <vt:lpstr>A 2. világháború után</vt:lpstr>
      <vt:lpstr>Hazai fejlődés 1960 után</vt:lpstr>
      <vt:lpstr>THPE kábelek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KÁBELHÁLÓZATI ISMERETEK</dc:title>
  <dc:creator>User</dc:creator>
  <cp:lastModifiedBy>User</cp:lastModifiedBy>
  <cp:revision>69</cp:revision>
  <dcterms:created xsi:type="dcterms:W3CDTF">2019-01-16T09:57:53Z</dcterms:created>
  <dcterms:modified xsi:type="dcterms:W3CDTF">2019-04-13T14:15:55Z</dcterms:modified>
</cp:coreProperties>
</file>