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87" r:id="rId3"/>
    <p:sldId id="286" r:id="rId4"/>
    <p:sldId id="307" r:id="rId5"/>
    <p:sldId id="296" r:id="rId6"/>
    <p:sldId id="308" r:id="rId7"/>
    <p:sldId id="305" r:id="rId8"/>
    <p:sldId id="315" r:id="rId9"/>
    <p:sldId id="310" r:id="rId10"/>
    <p:sldId id="311" r:id="rId11"/>
    <p:sldId id="312" r:id="rId12"/>
    <p:sldId id="313" r:id="rId13"/>
    <p:sldId id="317" r:id="rId14"/>
    <p:sldId id="327" r:id="rId15"/>
    <p:sldId id="316" r:id="rId16"/>
    <p:sldId id="320" r:id="rId17"/>
    <p:sldId id="321" r:id="rId18"/>
    <p:sldId id="324" r:id="rId19"/>
    <p:sldId id="325" r:id="rId20"/>
    <p:sldId id="326" r:id="rId21"/>
    <p:sldId id="322" r:id="rId2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23"/>
    <a:srgbClr val="00506E"/>
    <a:srgbClr val="FFFF66"/>
    <a:srgbClr val="66FF33"/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1" autoAdjust="0"/>
    <p:restoredTop sz="94718" autoAdjust="0"/>
  </p:normalViewPr>
  <p:slideViewPr>
    <p:cSldViewPr snapToGrid="0" showGuides="1">
      <p:cViewPr varScale="1">
        <p:scale>
          <a:sx n="52" d="100"/>
          <a:sy n="52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27EB0C9-896A-4BE8-A4DC-78C73899462F}" type="datetimeFigureOut">
              <a:rPr lang="hu-HU"/>
              <a:pPr>
                <a:defRPr/>
              </a:pPr>
              <a:t>2019. 05. 16.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hu-HU"/>
              <a:t>Hő- és Áramlástan II.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8316B58-E0EB-40D9-B4EE-558259A0C4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0752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D3E5DB-AFA3-4B82-A1B4-EC8592959748}" type="datetimeFigureOut">
              <a:rPr lang="hu-HU"/>
              <a:pPr>
                <a:defRPr/>
              </a:pPr>
              <a:t>2019. 05. 16.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hu-HU"/>
              <a:t>Hő- és Áramlástan II.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D6B53F-47D9-4332-A920-B5CFACBEA3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1025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10244" name="Élőláb hely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/>
              <a:t>Hő- és Áramlástan II.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1268" name="Élőláb helye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/>
              <a:t>Hő- és Áramlástan II.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Hő- és Áramlástan II.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17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Hő- és Áramlástan II.</a:t>
            </a: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83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Hő- és Áramlástan II.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31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0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59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3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13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17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29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3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18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6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04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pic>
        <p:nvPicPr>
          <p:cNvPr id="1031" name="Picture 7" descr="sze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16913" y="6245225"/>
            <a:ext cx="279400" cy="3349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/>
              <a:t>Hő- és Áramlástan  II.</a:t>
            </a:r>
            <a:endParaRPr lang="hu-HU" b="1" i="1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19725" y="6189663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/>
              <a:t>Mechatronika és Gépszerkezettan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/>
          </p:nvPr>
        </p:nvSpPr>
        <p:spPr>
          <a:xfrm>
            <a:off x="685803" y="2130425"/>
            <a:ext cx="6597951" cy="1470025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Kábelek melegedése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6422"/>
            <a:ext cx="8229600" cy="1292287"/>
          </a:xfrm>
        </p:spPr>
        <p:txBody>
          <a:bodyPr/>
          <a:lstStyle/>
          <a:p>
            <a:r>
              <a:rPr lang="hu-HU" sz="2400" dirty="0" smtClean="0">
                <a:solidFill>
                  <a:srgbClr val="FF0000"/>
                </a:solidFill>
              </a:rPr>
              <a:t>Övszigetelésű kábel hőtechnikai modellje fektetéskor általános esetben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Mechatronika és Gépszerkezettan Tanszék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5" y="1590675"/>
            <a:ext cx="7604449" cy="4837113"/>
          </a:xfrm>
          <a:prstGeom prst="rect">
            <a:avLst/>
          </a:prstGeom>
          <a:scene3d>
            <a:camera prst="orthographicFront">
              <a:rot lat="18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69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4701" y="503854"/>
            <a:ext cx="4142793" cy="1001842"/>
          </a:xfrm>
        </p:spPr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</a:rPr>
              <a:t>Az előbbi ábra állandósult állapotra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Mechatronika és Gépszerkezettan Tanszék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9" y="1743820"/>
            <a:ext cx="8714791" cy="4683968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32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6259" cy="979799"/>
          </a:xfrm>
        </p:spPr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</a:rPr>
              <a:t>Vonatkozó számítási alapok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7200" y="1417638"/>
            <a:ext cx="65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A szigetelés élettartama erősen függ a hőigénybevételtől</a:t>
            </a:r>
            <a:endParaRPr lang="hu-H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/>
              <p:cNvSpPr txBox="1"/>
              <p:nvPr/>
            </p:nvSpPr>
            <p:spPr>
              <a:xfrm>
                <a:off x="457200" y="1786970"/>
                <a:ext cx="36576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u-HU" dirty="0" smtClean="0"/>
              </a:p>
              <a:p>
                <a:r>
                  <a:rPr lang="hu-HU" b="1" dirty="0"/>
                  <a:t> </a:t>
                </a:r>
                <a:r>
                  <a:rPr lang="hu-HU" b="1" dirty="0" smtClean="0"/>
                  <a:t>    A hőáram: (11.dia)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86970"/>
                <a:ext cx="3657600" cy="1138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övegdoboz 14"/>
          <p:cNvSpPr txBox="1"/>
          <p:nvPr/>
        </p:nvSpPr>
        <p:spPr>
          <a:xfrm>
            <a:off x="4114800" y="29764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3235070" y="2180079"/>
            <a:ext cx="879730" cy="796386"/>
          </a:xfrm>
          <a:prstGeom prst="rightArrow">
            <a:avLst>
              <a:gd name="adj1" fmla="val 50000"/>
              <a:gd name="adj2" fmla="val 45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113679" y="2401660"/>
            <a:ext cx="3389780" cy="41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</a:rPr>
              <a:t>Veszteségi teljesítmény (W)</a:t>
            </a:r>
            <a:endParaRPr lang="hu-HU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723900" y="3207546"/>
                <a:ext cx="67795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𝑣𝑒𝑧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hu-H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sz="2400" dirty="0" smtClean="0"/>
                  <a:t>+</a:t>
                </a:r>
                <a:r>
                  <a:rPr lang="el-GR" sz="2400" dirty="0" smtClean="0"/>
                  <a:t>Δ</a:t>
                </a:r>
                <a:r>
                  <a:rPr lang="hu-HU" sz="2400" i="1" dirty="0" smtClean="0"/>
                  <a:t>T</a:t>
                </a:r>
                <a:r>
                  <a:rPr lang="hu-HU" sz="24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sz="2400" dirty="0" smtClean="0"/>
                  <a:t> + </a:t>
                </a:r>
                <a:r>
                  <a:rPr lang="el-GR" sz="2400" dirty="0" smtClean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sz="2400" dirty="0" smtClean="0"/>
                  <a:t> +</a:t>
                </a:r>
                <a:r>
                  <a:rPr lang="el-GR" sz="2400" dirty="0" smtClean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u-HU" sz="2400" dirty="0" smtClean="0"/>
                  <a:t> </a:t>
                </a:r>
                <a:endParaRPr lang="hu-HU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3207546"/>
                <a:ext cx="6779559" cy="461665"/>
              </a:xfrm>
              <a:prstGeom prst="rect">
                <a:avLst/>
              </a:prstGeom>
              <a:blipFill>
                <a:blip r:embed="rId5"/>
                <a:stretch>
                  <a:fillRect l="-270" t="-9211" b="-302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1089212" y="3832412"/>
                <a:ext cx="641424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A vezető megengedett hőmérséklete:</a:t>
                </a:r>
              </a:p>
              <a:p>
                <a:r>
                  <a:rPr lang="hu-HU" dirty="0" smtClean="0"/>
                  <a:t>PVC és PE:     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r>
                  <a:rPr lang="hu-HU" dirty="0" smtClean="0"/>
                  <a:t>THPE és EPR:90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r>
                  <a:rPr lang="hu-HU" dirty="0" smtClean="0"/>
                  <a:t>Papír:             50-85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2" y="3832412"/>
                <a:ext cx="6414247" cy="1477328"/>
              </a:xfrm>
              <a:prstGeom prst="rect">
                <a:avLst/>
              </a:prstGeom>
              <a:blipFill>
                <a:blip r:embed="rId6"/>
                <a:stretch>
                  <a:fillRect l="-856" t="-247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2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Veszteségi táblázat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Mechatronika és Gépszerkezettan Tanszék</a:t>
            </a:r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8229600" cy="32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t="-5000" r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Zárlati melegedés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3780692" cy="1667434"/>
          </a:xfrm>
        </p:spPr>
        <p:txBody>
          <a:bodyPr/>
          <a:lstStyle/>
          <a:p>
            <a:r>
              <a:rPr lang="hu-HU" sz="1800" dirty="0" smtClean="0"/>
              <a:t>Mekkora az az </a:t>
            </a:r>
            <a:r>
              <a:rPr lang="hu-HU" sz="1800" dirty="0" err="1" smtClean="0"/>
              <a:t>időtartam,mely</a:t>
            </a:r>
            <a:r>
              <a:rPr lang="hu-HU" sz="1800" dirty="0" smtClean="0"/>
              <a:t> a vezető hőmérsékletét a megengedett  </a:t>
            </a:r>
            <a:r>
              <a:rPr lang="hu-HU" sz="1800" dirty="0" err="1" smtClean="0"/>
              <a:t>max.üzemi</a:t>
            </a:r>
            <a:r>
              <a:rPr lang="hu-HU" sz="1800" dirty="0" smtClean="0"/>
              <a:t> hőmérsékletről a határhőmérsékletre emeli?</a:t>
            </a:r>
          </a:p>
          <a:p>
            <a:pPr marL="0" indent="0">
              <a:buNone/>
            </a:pPr>
            <a:endParaRPr lang="hu-HU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59923" y="1600201"/>
                <a:ext cx="4038600" cy="4214446"/>
              </a:xfrm>
            </p:spPr>
            <p:txBody>
              <a:bodyPr/>
              <a:lstStyle/>
              <a:p>
                <a:r>
                  <a:rPr lang="hu-HU" sz="2000" dirty="0"/>
                  <a:t>S</a:t>
                </a:r>
                <a:r>
                  <a:rPr lang="hu-HU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000" dirty="0" smtClean="0"/>
                  <a:t>) keresztmetszet</a:t>
                </a:r>
              </a:p>
              <a:p>
                <a:r>
                  <a:rPr lang="hu-HU" sz="2000" dirty="0" smtClean="0"/>
                  <a:t>t : zárlati idő. (sec.)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hu-HU" sz="2000" dirty="0" smtClean="0"/>
                  <a:t>: zárlati áram (A)</a:t>
                </a:r>
              </a:p>
              <a:p>
                <a:r>
                  <a:rPr lang="hu-HU" sz="2000" dirty="0" smtClean="0"/>
                  <a:t>k:szorzó,mely a vezető és a szigetelés anyagától függ.( 74-135 közötti szám)</a:t>
                </a:r>
              </a:p>
              <a:p>
                <a:r>
                  <a:rPr lang="hu-HU" sz="2000" dirty="0" err="1" smtClean="0"/>
                  <a:t>Max.zárlati</a:t>
                </a:r>
                <a:r>
                  <a:rPr lang="hu-HU" sz="2000" dirty="0" smtClean="0"/>
                  <a:t> hőmérsékletek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00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sz="2000" dirty="0" smtClean="0"/>
                  <a:t>:</a:t>
                </a:r>
              </a:p>
              <a:p>
                <a:r>
                  <a:rPr lang="hu-HU" sz="2000" dirty="0" smtClean="0"/>
                  <a:t>PVC: 160</a:t>
                </a:r>
              </a:p>
              <a:p>
                <a:r>
                  <a:rPr lang="hu-HU" sz="2000" dirty="0" smtClean="0"/>
                  <a:t>PE   :130</a:t>
                </a:r>
              </a:p>
              <a:p>
                <a:r>
                  <a:rPr lang="hu-HU" sz="2000" dirty="0" smtClean="0"/>
                  <a:t>THPE és EPR :250</a:t>
                </a:r>
              </a:p>
              <a:p>
                <a:r>
                  <a:rPr lang="hu-HU" sz="2000" dirty="0" smtClean="0"/>
                  <a:t>Papír: 120-160</a:t>
                </a:r>
                <a:endParaRPr lang="hu-HU" sz="2000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59923" y="1600201"/>
                <a:ext cx="4038600" cy="4214446"/>
              </a:xfrm>
              <a:blipFill>
                <a:blip r:embed="rId4"/>
                <a:stretch>
                  <a:fillRect l="-1508" t="-724" r="-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757" y="3267635"/>
            <a:ext cx="2795751" cy="17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>
                <a:solidFill>
                  <a:srgbClr val="FF0000"/>
                </a:solidFill>
              </a:rPr>
              <a:t>Terhelési táblázatok használata 1.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62940" y="1600201"/>
            <a:ext cx="7652384" cy="3451859"/>
          </a:xfrm>
        </p:spPr>
        <p:txBody>
          <a:bodyPr/>
          <a:lstStyle/>
          <a:p>
            <a:r>
              <a:rPr lang="hu-HU" dirty="0" smtClean="0"/>
              <a:t>Terhelhetőség</a:t>
            </a:r>
            <a:r>
              <a:rPr lang="hu-HU" b="1" dirty="0" smtClean="0"/>
              <a:t>: MSZ 13207:2000</a:t>
            </a:r>
          </a:p>
          <a:p>
            <a:r>
              <a:rPr lang="hu-HU" dirty="0" smtClean="0"/>
              <a:t>Függ:</a:t>
            </a:r>
          </a:p>
          <a:p>
            <a:r>
              <a:rPr lang="hu-HU" sz="2400" dirty="0"/>
              <a:t>v</a:t>
            </a:r>
            <a:r>
              <a:rPr lang="hu-HU" sz="2400" dirty="0" smtClean="0"/>
              <a:t>ezető </a:t>
            </a:r>
            <a:r>
              <a:rPr lang="hu-HU" sz="2400" dirty="0" err="1" smtClean="0"/>
              <a:t>anyaga,ker.metszete,érszáma</a:t>
            </a:r>
            <a:endParaRPr lang="hu-HU" sz="2400" dirty="0" smtClean="0"/>
          </a:p>
          <a:p>
            <a:r>
              <a:rPr lang="hu-HU" sz="2400" dirty="0"/>
              <a:t>s</a:t>
            </a:r>
            <a:r>
              <a:rPr lang="hu-HU" sz="2400" dirty="0" smtClean="0"/>
              <a:t>zigetelés anyaga</a:t>
            </a:r>
          </a:p>
          <a:p>
            <a:r>
              <a:rPr lang="hu-HU" sz="2400" dirty="0" smtClean="0"/>
              <a:t>fektetési körülmények és elrendezés</a:t>
            </a:r>
          </a:p>
          <a:p>
            <a:r>
              <a:rPr lang="hu-HU" sz="2400" dirty="0"/>
              <a:t>h</a:t>
            </a:r>
            <a:r>
              <a:rPr lang="hu-HU" sz="2400" dirty="0" smtClean="0"/>
              <a:t>űlési viszonyok (hőellenállás Km/W)</a:t>
            </a:r>
          </a:p>
          <a:p>
            <a:endParaRPr lang="hu-HU" sz="24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45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9877" y="1417638"/>
            <a:ext cx="6166338" cy="3693623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rgbClr val="FF0000"/>
                </a:solidFill>
              </a:rPr>
              <a:t>Terhelési táblázatok </a:t>
            </a:r>
            <a:r>
              <a:rPr lang="hu-HU" sz="3600" dirty="0" smtClean="0">
                <a:solidFill>
                  <a:srgbClr val="FF0000"/>
                </a:solidFill>
              </a:rPr>
              <a:t>használata 2.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73723" y="5111262"/>
            <a:ext cx="3798277" cy="750276"/>
          </a:xfrm>
        </p:spPr>
        <p:txBody>
          <a:bodyPr/>
          <a:lstStyle/>
          <a:p>
            <a:pPr algn="ctr">
              <a:defRPr/>
            </a:pPr>
            <a:r>
              <a:rPr lang="hu-HU" dirty="0" smtClean="0"/>
              <a:t>Mechatronika és Gépszerkezettan</a:t>
            </a:r>
            <a:endParaRPr lang="hu-HU" dirty="0"/>
          </a:p>
        </p:txBody>
      </p:sp>
      <p:sp>
        <p:nvSpPr>
          <p:cNvPr id="6" name="Balra nyíl 5"/>
          <p:cNvSpPr/>
          <p:nvPr/>
        </p:nvSpPr>
        <p:spPr>
          <a:xfrm>
            <a:off x="7502769" y="3329354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35015" y="5117068"/>
            <a:ext cx="283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Terhelési tényező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sz="2800" dirty="0" smtClean="0"/>
                  <a:t>Hőmérsékleti kiindulás: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sz="2800" dirty="0" smtClean="0">
                    <a:solidFill>
                      <a:srgbClr val="FF0000"/>
                    </a:solidFill>
                  </a:rPr>
                  <a:t>Talaj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hu-HU" sz="2800" dirty="0" smtClean="0"/>
                  <a:t>      </a:t>
                </a:r>
                <a:r>
                  <a:rPr lang="hu-HU" sz="2800" dirty="0" smtClean="0">
                    <a:solidFill>
                      <a:schemeClr val="accent2"/>
                    </a:solidFill>
                  </a:rPr>
                  <a:t>  Levegő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hu-HU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hu-HU" sz="2800" dirty="0" smtClean="0"/>
              </a:p>
              <a:p>
                <a:pPr marL="0" indent="0">
                  <a:buNone/>
                </a:pPr>
                <a:r>
                  <a:rPr lang="hu-HU" sz="2800" dirty="0" smtClean="0"/>
                  <a:t>Eltérő hőmérsékletnél</a:t>
                </a:r>
                <a:r>
                  <a:rPr lang="hu-HU" sz="2800" dirty="0" smtClean="0">
                    <a:solidFill>
                      <a:srgbClr val="FF0000"/>
                    </a:solidFill>
                  </a:rPr>
                  <a:t> f1 </a:t>
                </a:r>
                <a:r>
                  <a:rPr lang="hu-HU" sz="2800" dirty="0" smtClean="0"/>
                  <a:t>ill. </a:t>
                </a:r>
                <a:r>
                  <a:rPr lang="hu-HU" sz="2800" dirty="0" smtClean="0">
                    <a:solidFill>
                      <a:schemeClr val="accent2"/>
                    </a:solidFill>
                  </a:rPr>
                  <a:t>f3</a:t>
                </a:r>
                <a:r>
                  <a:rPr lang="hu-HU" sz="2800" dirty="0" smtClean="0"/>
                  <a:t> </a:t>
                </a:r>
                <a:r>
                  <a:rPr lang="hu-HU" sz="2800" b="1" dirty="0" err="1" smtClean="0"/>
                  <a:t>csökk</a:t>
                </a:r>
                <a:r>
                  <a:rPr lang="hu-HU" sz="2800" b="1" dirty="0" smtClean="0"/>
                  <a:t>..</a:t>
                </a:r>
                <a:r>
                  <a:rPr lang="hu-HU" sz="2800" dirty="0" smtClean="0"/>
                  <a:t>tényezők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hu-HU" sz="2800" dirty="0" smtClean="0"/>
                  <a:t>Egy kábelrendszer a kiindulás</a:t>
                </a:r>
              </a:p>
              <a:p>
                <a:pPr marL="0" indent="0">
                  <a:buNone/>
                </a:pPr>
                <a:r>
                  <a:rPr lang="hu-HU" sz="2800" dirty="0" smtClean="0"/>
                  <a:t>Több </a:t>
                </a:r>
                <a:r>
                  <a:rPr lang="hu-HU" sz="2800" dirty="0" err="1" smtClean="0"/>
                  <a:t>kábelredsz</a:t>
                </a:r>
                <a:r>
                  <a:rPr lang="hu-HU" sz="2800" dirty="0" smtClean="0"/>
                  <a:t>. esetén </a:t>
                </a:r>
                <a:r>
                  <a:rPr lang="hu-HU" sz="2800" dirty="0" smtClean="0">
                    <a:solidFill>
                      <a:srgbClr val="FF0000"/>
                    </a:solidFill>
                  </a:rPr>
                  <a:t>f2</a:t>
                </a:r>
                <a:r>
                  <a:rPr lang="hu-HU" sz="2800" dirty="0" smtClean="0"/>
                  <a:t> </a:t>
                </a:r>
                <a:r>
                  <a:rPr lang="hu-HU" sz="2800" dirty="0" err="1" smtClean="0"/>
                  <a:t>ill</a:t>
                </a:r>
                <a:r>
                  <a:rPr lang="hu-HU" sz="2800" dirty="0" smtClean="0"/>
                  <a:t> </a:t>
                </a:r>
                <a:r>
                  <a:rPr lang="hu-HU" sz="2800" dirty="0" smtClean="0">
                    <a:solidFill>
                      <a:schemeClr val="accent2"/>
                    </a:solidFill>
                  </a:rPr>
                  <a:t>f4 </a:t>
                </a:r>
                <a:r>
                  <a:rPr lang="hu-HU" sz="2800" b="1" dirty="0" err="1" smtClean="0"/>
                  <a:t>csökk</a:t>
                </a:r>
                <a:r>
                  <a:rPr lang="hu-HU" sz="2800" b="1" dirty="0" smtClean="0"/>
                  <a:t>. </a:t>
                </a:r>
                <a:r>
                  <a:rPr lang="hu-HU" sz="2800" dirty="0" smtClean="0"/>
                  <a:t>tényezők</a:t>
                </a:r>
              </a:p>
              <a:p>
                <a:pPr marL="0" indent="0">
                  <a:buNone/>
                </a:pPr>
                <a:r>
                  <a:rPr lang="hu-HU" sz="2800" b="1" dirty="0" smtClean="0"/>
                  <a:t>Végleges </a:t>
                </a:r>
                <a:r>
                  <a:rPr lang="hu-HU" sz="2800" b="1" dirty="0" err="1" smtClean="0"/>
                  <a:t>érték:alapterh</a:t>
                </a:r>
                <a:r>
                  <a:rPr lang="hu-HU" sz="2800" b="1" dirty="0" smtClean="0"/>
                  <a:t> x </a:t>
                </a:r>
                <a:r>
                  <a:rPr lang="hu-HU" sz="2800" b="1" dirty="0" smtClean="0">
                    <a:solidFill>
                      <a:srgbClr val="FF0000"/>
                    </a:solidFill>
                  </a:rPr>
                  <a:t>f1.f2</a:t>
                </a:r>
                <a:r>
                  <a:rPr lang="hu-HU" sz="2800" b="1" dirty="0" smtClean="0"/>
                  <a:t> vagy </a:t>
                </a:r>
                <a:r>
                  <a:rPr lang="hu-HU" sz="2800" b="1" dirty="0" smtClean="0">
                    <a:solidFill>
                      <a:schemeClr val="accent2"/>
                    </a:solidFill>
                  </a:rPr>
                  <a:t>f3.f4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hu-H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FF0000"/>
                </a:solidFill>
              </a:rPr>
              <a:t>Terhelési táblázatok </a:t>
            </a:r>
            <a:r>
              <a:rPr lang="hu-HU" sz="3200" dirty="0" smtClean="0">
                <a:solidFill>
                  <a:srgbClr val="FF0000"/>
                </a:solidFill>
              </a:rPr>
              <a:t>használata 3.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Mechatronika és Gépszerkezettan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60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016369"/>
            <a:ext cx="7186246" cy="4109794"/>
          </a:xfrm>
        </p:spPr>
        <p:txBody>
          <a:bodyPr/>
          <a:lstStyle/>
          <a:p>
            <a:r>
              <a:rPr lang="hu-HU" dirty="0" smtClean="0"/>
              <a:t>Befolyásolja a terhelhetőséget</a:t>
            </a:r>
          </a:p>
          <a:p>
            <a:r>
              <a:rPr lang="hu-HU" dirty="0" smtClean="0"/>
              <a:t>A rendszerek távolsága vízsz. 7 cm</a:t>
            </a:r>
          </a:p>
          <a:p>
            <a:r>
              <a:rPr lang="hu-HU" dirty="0" smtClean="0"/>
              <a:t>Egymás alatt függő. 20 cm</a:t>
            </a:r>
          </a:p>
          <a:p>
            <a:r>
              <a:rPr lang="hu-HU" dirty="0" smtClean="0"/>
              <a:t>A vegyes elrendezést kerülni kell!</a:t>
            </a:r>
          </a:p>
          <a:p>
            <a:r>
              <a:rPr lang="hu-HU" dirty="0" smtClean="0"/>
              <a:t>Függ a árnyékolás földelési módjától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Kábelrendszerek fázis </a:t>
            </a:r>
            <a:r>
              <a:rPr lang="hu-HU" dirty="0" smtClean="0">
                <a:solidFill>
                  <a:srgbClr val="FF0000"/>
                </a:solidFill>
              </a:rPr>
              <a:t>kiosztása1.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03477" cy="1143000"/>
          </a:xfrm>
        </p:spPr>
        <p:txBody>
          <a:bodyPr/>
          <a:lstStyle/>
          <a:p>
            <a:r>
              <a:rPr lang="hu-HU" sz="3600" dirty="0">
                <a:solidFill>
                  <a:srgbClr val="FF0000"/>
                </a:solidFill>
              </a:rPr>
              <a:t>Kábelrendszerek fázis </a:t>
            </a:r>
            <a:r>
              <a:rPr lang="hu-HU" sz="3600" dirty="0" smtClean="0">
                <a:solidFill>
                  <a:srgbClr val="FF0000"/>
                </a:solidFill>
              </a:rPr>
              <a:t>kiosztása 2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t="-2674" r="31701" b="53209"/>
          <a:stretch/>
        </p:blipFill>
        <p:spPr>
          <a:xfrm>
            <a:off x="750278" y="1688002"/>
            <a:ext cx="3282460" cy="26026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431323" y="2063262"/>
            <a:ext cx="2907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Egyik végén földelt árnyékolás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553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46" y="2130425"/>
            <a:ext cx="7352523" cy="1470025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FF0000"/>
                </a:solidFill>
              </a:rPr>
              <a:t>A hőterjedés alapesetei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346831" cy="1143000"/>
          </a:xfrm>
        </p:spPr>
        <p:txBody>
          <a:bodyPr/>
          <a:lstStyle/>
          <a:p>
            <a:r>
              <a:rPr lang="hu-HU" sz="3600" dirty="0">
                <a:solidFill>
                  <a:srgbClr val="FF0000"/>
                </a:solidFill>
              </a:rPr>
              <a:t>Kábelrendszerek fázis kiosztása </a:t>
            </a:r>
            <a:r>
              <a:rPr lang="hu-HU" sz="3600" dirty="0" smtClean="0">
                <a:solidFill>
                  <a:srgbClr val="FF0000"/>
                </a:solidFill>
              </a:rPr>
              <a:t>3</a:t>
            </a:r>
            <a:r>
              <a:rPr lang="hu-HU" dirty="0" smtClean="0">
                <a:solidFill>
                  <a:srgbClr val="FF0000"/>
                </a:solidFill>
              </a:rPr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1" y="1417639"/>
            <a:ext cx="4527259" cy="36232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126523" y="2965457"/>
            <a:ext cx="3118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Mindkét végén földelt árnyékolás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885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5815" y="2408238"/>
            <a:ext cx="7033847" cy="148382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Köszönöm a figyelmet!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29600" cy="925513"/>
          </a:xfrm>
        </p:spPr>
        <p:txBody>
          <a:bodyPr/>
          <a:lstStyle/>
          <a:p>
            <a:pPr eaLnBrk="1" hangingPunct="1"/>
            <a:r>
              <a:rPr lang="hu-HU" sz="4000" b="1" dirty="0" smtClean="0">
                <a:solidFill>
                  <a:schemeClr val="tx1"/>
                </a:solidFill>
              </a:rPr>
              <a:t>Alapesetek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136775"/>
            <a:ext cx="8229600" cy="1849438"/>
          </a:xfrm>
        </p:spPr>
        <p:txBody>
          <a:bodyPr/>
          <a:lstStyle/>
          <a:p>
            <a:pPr marL="533400" indent="-533400" algn="just" eaLnBrk="1" hangingPunct="1"/>
            <a:r>
              <a:rPr lang="hu-HU" dirty="0" smtClean="0"/>
              <a:t>Hővezetés</a:t>
            </a:r>
          </a:p>
          <a:p>
            <a:pPr marL="533400" indent="-533400" algn="just" eaLnBrk="1" hangingPunct="1"/>
            <a:r>
              <a:rPr lang="hu-HU" dirty="0" smtClean="0"/>
              <a:t>Hőátadás (</a:t>
            </a:r>
            <a:r>
              <a:rPr lang="hu-HU" dirty="0" err="1" smtClean="0"/>
              <a:t>konvekció</a:t>
            </a:r>
            <a:r>
              <a:rPr lang="hu-HU" smtClean="0"/>
              <a:t>)</a:t>
            </a:r>
          </a:p>
          <a:p>
            <a:pPr marL="533400" indent="-533400" algn="just" eaLnBrk="1" hangingPunct="1"/>
            <a:r>
              <a:rPr lang="hu-HU" smtClean="0"/>
              <a:t>Hősugárzás</a:t>
            </a:r>
            <a:endParaRPr lang="hu-HU" sz="360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dirty="0">
                <a:solidFill>
                  <a:schemeClr val="bg1"/>
                </a:solidFill>
              </a:rPr>
              <a:t>Hő- és Áramlástan  II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eaLnBrk="1" hangingPunct="1"/>
            <a:r>
              <a:rPr lang="hu-HU" b="1" i="1" dirty="0" smtClean="0">
                <a:solidFill>
                  <a:schemeClr val="bg1"/>
                </a:solidFill>
              </a:rPr>
              <a:t>Dr. Író Béla</a:t>
            </a:r>
            <a:endParaRPr lang="hu-H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</a:rPr>
              <a:t>Hővezetés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1306513"/>
            <a:ext cx="8351838" cy="111283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800" smtClean="0"/>
              <a:t>A szilárd testekben és nyugvó közegekben lezajló hőterjedési jelenség.</a:t>
            </a:r>
          </a:p>
        </p:txBody>
      </p:sp>
      <p:graphicFrame>
        <p:nvGraphicFramePr>
          <p:cNvPr id="18432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123677"/>
              </p:ext>
            </p:extLst>
          </p:nvPr>
        </p:nvGraphicFramePr>
        <p:xfrm>
          <a:off x="1524000" y="4244976"/>
          <a:ext cx="300196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gyenlet" r:id="rId4" imgW="1168200" imgH="431640" progId="Equation.3">
                  <p:embed/>
                </p:oleObj>
              </mc:Choice>
              <mc:Fallback>
                <p:oleObj name="Egyenlet" r:id="rId4" imgW="1168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44976"/>
                        <a:ext cx="3001962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62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274638" y="5478463"/>
            <a:ext cx="8656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800">
                <a:sym typeface="Symbol" pitchFamily="18" charset="2"/>
              </a:rPr>
              <a:t> 	(</a:t>
            </a:r>
            <a:r>
              <a:rPr lang="hu-HU" sz="2800" b="1" i="1">
                <a:sym typeface="Symbol" pitchFamily="18" charset="2"/>
              </a:rPr>
              <a:t>W/m</a:t>
            </a:r>
            <a:r>
              <a:rPr lang="en-US" sz="2800" b="1" i="1">
                <a:cs typeface="Arial" charset="0"/>
                <a:sym typeface="Symbol" pitchFamily="18" charset="2"/>
              </a:rPr>
              <a:t>·</a:t>
            </a:r>
            <a:r>
              <a:rPr lang="hu-HU" sz="2800" b="1" i="1">
                <a:cs typeface="Arial" charset="0"/>
                <a:sym typeface="Symbol" pitchFamily="18" charset="2"/>
              </a:rPr>
              <a:t>K</a:t>
            </a:r>
            <a:r>
              <a:rPr lang="hu-HU" sz="2800">
                <a:cs typeface="Arial" charset="0"/>
                <a:sym typeface="Symbol" pitchFamily="18" charset="2"/>
              </a:rPr>
              <a:t>) </a:t>
            </a:r>
            <a:r>
              <a:rPr lang="hu-HU" sz="2800">
                <a:sym typeface="Symbol" pitchFamily="18" charset="2"/>
              </a:rPr>
              <a:t>a hővezetési tényező, anyagjellemző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379413" y="2365375"/>
            <a:ext cx="83518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hu-HU" sz="2800"/>
              <a:t>Stacionárius körülmények között az egységnyi keresztmetszeten vezetéssel átvitt hő egyenesen arányos a hőmérsékletkülönbséggel és fordítottan arányos a távolsággal.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  <p:bldP spid="184326" grpId="0" build="p"/>
      <p:bldP spid="1843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</a:rPr>
              <a:t>Hőátadás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" y="1600200"/>
            <a:ext cx="8580438" cy="990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800" dirty="0" smtClean="0"/>
              <a:t>Áramló közegek és szilárd testek között lezajló hőterjedési jelenség.</a:t>
            </a:r>
          </a:p>
        </p:txBody>
      </p:sp>
      <p:graphicFrame>
        <p:nvGraphicFramePr>
          <p:cNvPr id="146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40038" y="3054350"/>
          <a:ext cx="29305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gyenlet" r:id="rId3" imgW="1130040" imgH="241200" progId="Equation.3">
                  <p:embed/>
                </p:oleObj>
              </mc:Choice>
              <mc:Fallback>
                <p:oleObj name="Egyenlet" r:id="rId3" imgW="11300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3054350"/>
                        <a:ext cx="29305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62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79413" y="4346575"/>
            <a:ext cx="85502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dirty="0"/>
              <a:t>Newton-féle tapasztalati törvény az időegység alatt átvitt </a:t>
            </a:r>
            <a:r>
              <a:rPr lang="hu-HU" sz="2400" dirty="0" smtClean="0"/>
              <a:t>hőmennyiségre (</a:t>
            </a:r>
            <a:r>
              <a:rPr lang="hu-HU" sz="2400" i="1" dirty="0" smtClean="0"/>
              <a:t>hőáram</a:t>
            </a:r>
            <a:r>
              <a:rPr lang="hu-HU" sz="2400" dirty="0" smtClean="0"/>
              <a:t>).</a:t>
            </a:r>
            <a:endParaRPr lang="hu-H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5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44475" y="1209675"/>
            <a:ext cx="865663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800" dirty="0">
                <a:solidFill>
                  <a:srgbClr val="000000"/>
                </a:solidFill>
                <a:sym typeface="Symbol" pitchFamily="18" charset="2"/>
              </a:rPr>
              <a:t> 	(</a:t>
            </a:r>
            <a:r>
              <a:rPr lang="hu-HU" sz="2800" b="1" i="1" dirty="0">
                <a:solidFill>
                  <a:srgbClr val="000000"/>
                </a:solidFill>
                <a:sym typeface="Symbol" pitchFamily="18" charset="2"/>
              </a:rPr>
              <a:t>W/m</a:t>
            </a:r>
            <a:r>
              <a:rPr lang="hu-HU" sz="2800" b="1" i="1" baseline="30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sz="2800" b="1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·</a:t>
            </a:r>
            <a:r>
              <a:rPr lang="hu-HU" sz="2800" b="1" i="1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K</a:t>
            </a:r>
            <a:r>
              <a:rPr lang="hu-HU" sz="2800" dirty="0">
                <a:solidFill>
                  <a:srgbClr val="000000"/>
                </a:solidFill>
                <a:cs typeface="Arial" charset="0"/>
                <a:sym typeface="Symbol" pitchFamily="18" charset="2"/>
              </a:rPr>
              <a:t>) </a:t>
            </a:r>
            <a:r>
              <a:rPr lang="hu-HU" sz="2800" dirty="0">
                <a:solidFill>
                  <a:srgbClr val="000000"/>
                </a:solidFill>
                <a:sym typeface="Symbol" pitchFamily="18" charset="2"/>
              </a:rPr>
              <a:t>a hőátadási tényező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800" b="1" dirty="0">
                <a:solidFill>
                  <a:srgbClr val="000000"/>
                </a:solidFill>
                <a:sym typeface="Symbol" pitchFamily="18" charset="2"/>
              </a:rPr>
              <a:t>NEM</a:t>
            </a:r>
            <a:r>
              <a:rPr lang="hu-HU" sz="2800" dirty="0">
                <a:solidFill>
                  <a:srgbClr val="000000"/>
                </a:solidFill>
                <a:sym typeface="Symbol" pitchFamily="18" charset="2"/>
              </a:rPr>
              <a:t> anyagjellemző, hanem függ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>
                <a:solidFill>
                  <a:srgbClr val="000000"/>
                </a:solidFill>
                <a:sym typeface="Symbol" pitchFamily="18" charset="2"/>
              </a:rPr>
              <a:t>az áramlás jellegétől,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>
                <a:solidFill>
                  <a:srgbClr val="000000"/>
                </a:solidFill>
                <a:sym typeface="Symbol" pitchFamily="18" charset="2"/>
              </a:rPr>
              <a:t>az áramló közeg fizikai jellemzőitől,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>
                <a:solidFill>
                  <a:srgbClr val="000000"/>
                </a:solidFill>
                <a:sym typeface="Symbol" pitchFamily="18" charset="2"/>
              </a:rPr>
              <a:t>a hőátadó felület tulajdonságaitól,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az áramlástani és termikus határréteg kölcsönös, alakulásától.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az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áramlás kialakulásának körülményeitől,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a 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hőáramlás irányától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,</a:t>
            </a:r>
            <a:endParaRPr lang="hu-HU" sz="2400" dirty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675"/>
            <a:ext cx="8229600" cy="970320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</a:rPr>
              <a:t>Hőátadás</a:t>
            </a:r>
          </a:p>
        </p:txBody>
      </p:sp>
    </p:spTree>
    <p:extLst>
      <p:ext uri="{BB962C8B-B14F-4D97-AF65-F5344CB8AC3E}">
        <p14:creationId xmlns:p14="http://schemas.microsoft.com/office/powerpoint/2010/main" val="30028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6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229600" cy="1020763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FF0000"/>
                </a:solidFill>
              </a:rPr>
              <a:t>Hősugárzás</a:t>
            </a:r>
            <a:endParaRPr lang="hu-HU" sz="2800" b="1" dirty="0" smtClean="0">
              <a:solidFill>
                <a:srgbClr val="FF0000"/>
              </a:solidFill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20014" y="2087563"/>
            <a:ext cx="8886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400" b="1" u="sng" dirty="0"/>
              <a:t>Elektromágneses sugárzás</a:t>
            </a:r>
            <a:r>
              <a:rPr lang="hu-HU" sz="2400" dirty="0"/>
              <a:t>: az elektromos és a mágneses térerősség időbeni változásának tovaterjedése. Az elektromos térerősség, a mágneses térerősség és a terjedési irány jobbsodrású, derékszögű vektorrendszert alkot.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87008" y="3656330"/>
            <a:ext cx="875887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hu-HU" sz="2000" dirty="0"/>
              <a:t>A felületegység által kisugárzott </a:t>
            </a:r>
            <a:r>
              <a:rPr lang="hu-HU" sz="2000" dirty="0" smtClean="0"/>
              <a:t>energia</a:t>
            </a:r>
          </a:p>
          <a:p>
            <a:pPr algn="ctr">
              <a:spcBef>
                <a:spcPct val="20000"/>
              </a:spcBef>
            </a:pPr>
            <a:r>
              <a:rPr lang="hu-HU" sz="2000" dirty="0" smtClean="0"/>
              <a:t>(</a:t>
            </a:r>
            <a:r>
              <a:rPr lang="hu-HU" sz="2000" i="1" dirty="0"/>
              <a:t>sugárzó </a:t>
            </a:r>
            <a:r>
              <a:rPr lang="hu-HU" sz="2000" i="1" dirty="0" smtClean="0"/>
              <a:t>képesség =  energiasűrűség</a:t>
            </a:r>
            <a:r>
              <a:rPr lang="hu-HU" sz="20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hu-HU" sz="2000" dirty="0" smtClean="0"/>
              <a:t>az </a:t>
            </a:r>
            <a:r>
              <a:rPr lang="hu-HU" sz="2000" dirty="0"/>
              <a:t>abszolút hőmérséklet negyedik hatványával arányos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42327" y="1098893"/>
            <a:ext cx="8351838" cy="1004887"/>
          </a:xfrm>
          <a:noFill/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400" dirty="0" smtClean="0"/>
              <a:t>Közvetítő anyag ill. közvetítő közeg nélküli hőterjedési jelenség. (</a:t>
            </a:r>
            <a:r>
              <a:rPr lang="hu-HU" sz="2400" i="1" dirty="0" smtClean="0"/>
              <a:t>elektromágneses sugárzás</a:t>
            </a:r>
            <a:r>
              <a:rPr lang="hu-HU" sz="2400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178179" grpId="1" build="allAtOnce"/>
      <p:bldP spid="178184" grpId="0" build="p"/>
      <p:bldP spid="178184" grpId="1" build="allAtOnce"/>
      <p:bldP spid="178182" grpId="0" build="p"/>
      <p:bldP spid="17818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6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rgbClr val="FF0000"/>
                </a:solidFill>
              </a:rPr>
              <a:t>Melegedési és hűlési jelleggörbék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4278" r="1421" b="6735"/>
          <a:stretch/>
        </p:blipFill>
        <p:spPr>
          <a:xfrm>
            <a:off x="739588" y="1573306"/>
            <a:ext cx="6562165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00" cy="1143000"/>
          </a:xfrm>
        </p:spPr>
        <p:txBody>
          <a:bodyPr/>
          <a:lstStyle/>
          <a:p>
            <a:r>
              <a:rPr lang="hu-HU" dirty="0" smtClean="0"/>
              <a:t>Példa övszigetelésű kábelekre</a:t>
            </a:r>
            <a:endParaRPr lang="hu-HU" dirty="0"/>
          </a:p>
        </p:txBody>
      </p:sp>
      <p:pic>
        <p:nvPicPr>
          <p:cNvPr id="7" name="Tartalom hely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9" y="1629886"/>
            <a:ext cx="4759273" cy="31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353</Words>
  <Application>Microsoft Office PowerPoint</Application>
  <PresentationFormat>Diavetítés a képernyőre (4:3 oldalarány)</PresentationFormat>
  <Paragraphs>95</Paragraphs>
  <Slides>21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Wingdings</vt:lpstr>
      <vt:lpstr>Alapértelmezett terv</vt:lpstr>
      <vt:lpstr>Egyenlet</vt:lpstr>
      <vt:lpstr>Kábelek melegedése</vt:lpstr>
      <vt:lpstr>A hőterjedés alapesetei</vt:lpstr>
      <vt:lpstr>Alapesetek</vt:lpstr>
      <vt:lpstr>Hővezetés</vt:lpstr>
      <vt:lpstr>Hőátadás</vt:lpstr>
      <vt:lpstr>Hőátadás</vt:lpstr>
      <vt:lpstr>Hősugárzás</vt:lpstr>
      <vt:lpstr>Melegedési és hűlési jelleggörbék</vt:lpstr>
      <vt:lpstr>Példa övszigetelésű kábelekre</vt:lpstr>
      <vt:lpstr>Övszigetelésű kábel hőtechnikai modellje fektetéskor általános esetben</vt:lpstr>
      <vt:lpstr>Az előbbi ábra állandósult állapotra</vt:lpstr>
      <vt:lpstr>Vonatkozó számítási alapok</vt:lpstr>
      <vt:lpstr>Veszteségi táblázat</vt:lpstr>
      <vt:lpstr>Zárlati melegedés </vt:lpstr>
      <vt:lpstr>Terhelési táblázatok használata 1.</vt:lpstr>
      <vt:lpstr>Terhelési táblázatok használata 2.</vt:lpstr>
      <vt:lpstr>Terhelési táblázatok használata 3.</vt:lpstr>
      <vt:lpstr>Kábelrendszerek fázis kiosztása1.</vt:lpstr>
      <vt:lpstr>Kábelrendszerek fázis kiosztása 2.</vt:lpstr>
      <vt:lpstr>Kábelrendszerek fázis kiosztása 3.</vt:lpstr>
      <vt:lpstr>Köszönöm a figyelmet!</vt:lpstr>
    </vt:vector>
  </TitlesOfParts>
  <Company>SZE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Író Béla</dc:creator>
  <cp:lastModifiedBy>User</cp:lastModifiedBy>
  <cp:revision>438</cp:revision>
  <dcterms:created xsi:type="dcterms:W3CDTF">2003-02-11T17:12:10Z</dcterms:created>
  <dcterms:modified xsi:type="dcterms:W3CDTF">2019-05-16T16:39:01Z</dcterms:modified>
</cp:coreProperties>
</file>