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3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510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56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57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83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26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2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89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0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04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49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426D-F9D2-450F-B183-E41687B4C82A}" type="datetimeFigureOut">
              <a:rPr lang="hu-HU" smtClean="0"/>
              <a:t>2019. 05. 08.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8296-93DE-4B0A-BB4B-6C3EBED1B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2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00743" y="365125"/>
            <a:ext cx="9862457" cy="5382532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    ERŐSÁRAMÚ KÁBELEK MÉRÉSE ÉS DIAGNOSZTIKÁJA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705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33857" cy="1325563"/>
          </a:xfrm>
        </p:spPr>
        <p:txBody>
          <a:bodyPr/>
          <a:lstStyle/>
          <a:p>
            <a:pPr algn="ctr"/>
            <a:r>
              <a:rPr lang="hu-HU" b="1" dirty="0" smtClean="0"/>
              <a:t>A szigetelés feszültségpróbája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5"/>
                <a:ext cx="9862457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b="1" dirty="0" smtClean="0"/>
                  <a:t>KIF-en elfogadott a szigetelési ellenállás mérése</a:t>
                </a:r>
              </a:p>
              <a:p>
                <a:r>
                  <a:rPr lang="hu-HU" b="1" dirty="0" smtClean="0"/>
                  <a:t>Papírszigetelésű kábelnél: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𝑒𝑔𝑦𝑒𝑛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=4,2 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  60 min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𝑙𝑡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hu-HU" dirty="0"/>
                  <a:t> =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/>
                  <a:t>   </a:t>
                </a:r>
                <a:r>
                  <a:rPr lang="hu-HU" dirty="0" smtClean="0"/>
                  <a:t>60 min</a:t>
                </a:r>
              </a:p>
              <a:p>
                <a:r>
                  <a:rPr lang="hu-HU" b="1" dirty="0" smtClean="0"/>
                  <a:t>THPE kábeleknél :Egyenfeszültség tilos (térvezérlés miatt)</a:t>
                </a:r>
              </a:p>
              <a:p>
                <a:pPr marL="1266825">
                  <a:spcBef>
                    <a:spcPts val="385"/>
                  </a:spcBef>
                  <a:spcAft>
                    <a:spcPts val="0"/>
                  </a:spcAft>
                  <a:tabLst>
                    <a:tab pos="2707005" algn="l"/>
                  </a:tabLst>
                </a:pPr>
                <a:r>
                  <a:rPr lang="hu-HU" dirty="0" smtClean="0"/>
                  <a:t>  </a:t>
                </a:r>
                <a:r>
                  <a:rPr lang="hu-HU" dirty="0">
                    <a:latin typeface="Arial" panose="020B0604020202020204" pitchFamily="34" charset="0"/>
                    <a:ea typeface="Arial" panose="020B0604020202020204" pitchFamily="34" charset="0"/>
                  </a:rPr>
                  <a:t>45 - 65 Hz </a:t>
                </a:r>
                <a:r>
                  <a:rPr lang="hu-HU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esetén 2 </a:t>
                </a:r>
                <a:r>
                  <a:rPr lang="hu-HU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U</a:t>
                </a:r>
                <a:r>
                  <a:rPr lang="hu-HU" sz="800" dirty="0">
                    <a:latin typeface="Arial" panose="020B0604020202020204" pitchFamily="34" charset="0"/>
                    <a:ea typeface="Arial" panose="020B0604020202020204" pitchFamily="34" charset="0"/>
                  </a:rPr>
                  <a:t>0</a:t>
                </a:r>
                <a:r>
                  <a:rPr lang="hu-HU" dirty="0">
                    <a:latin typeface="Arial" panose="020B0604020202020204" pitchFamily="34" charset="0"/>
                    <a:ea typeface="Arial" panose="020B0604020202020204" pitchFamily="34" charset="0"/>
                  </a:rPr>
                  <a:t>,    60</a:t>
                </a:r>
                <a:r>
                  <a:rPr lang="hu-HU" spc="45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hu-HU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min</a:t>
                </a:r>
                <a:endParaRPr lang="hu-HU" sz="4400" dirty="0" smtClean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470025">
                  <a:spcBef>
                    <a:spcPts val="545"/>
                  </a:spcBef>
                  <a:spcAft>
                    <a:spcPts val="0"/>
                  </a:spcAft>
                  <a:tabLst>
                    <a:tab pos="2707640" algn="l"/>
                  </a:tabLst>
                </a:pPr>
                <a:r>
                  <a:rPr lang="hu-HU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0,1 </a:t>
                </a:r>
                <a:r>
                  <a:rPr lang="hu-HU" dirty="0">
                    <a:latin typeface="Arial" panose="020B0604020202020204" pitchFamily="34" charset="0"/>
                    <a:ea typeface="Arial" panose="020B0604020202020204" pitchFamily="34" charset="0"/>
                  </a:rPr>
                  <a:t>Hz </a:t>
                </a:r>
                <a:r>
                  <a:rPr lang="hu-HU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esetén 3 </a:t>
                </a:r>
                <a:r>
                  <a:rPr lang="hu-HU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U</a:t>
                </a:r>
                <a:r>
                  <a:rPr lang="hu-HU" sz="800" dirty="0">
                    <a:latin typeface="Arial" panose="020B0604020202020204" pitchFamily="34" charset="0"/>
                    <a:ea typeface="Arial" panose="020B0604020202020204" pitchFamily="34" charset="0"/>
                  </a:rPr>
                  <a:t>0</a:t>
                </a:r>
                <a:r>
                  <a:rPr lang="hu-HU" dirty="0">
                    <a:latin typeface="Arial" panose="020B0604020202020204" pitchFamily="34" charset="0"/>
                    <a:ea typeface="Arial" panose="020B0604020202020204" pitchFamily="34" charset="0"/>
                  </a:rPr>
                  <a:t>,    60</a:t>
                </a:r>
                <a:r>
                  <a:rPr lang="hu-HU" spc="45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hu-HU" dirty="0">
                    <a:latin typeface="Arial" panose="020B0604020202020204" pitchFamily="34" charset="0"/>
                    <a:ea typeface="Arial" panose="020B0604020202020204" pitchFamily="34" charset="0"/>
                  </a:rPr>
                  <a:t>min</a:t>
                </a:r>
                <a:endParaRPr lang="hu-HU" sz="44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hu-HU" dirty="0" smtClean="0"/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hu-HU" b="1" dirty="0" smtClean="0">
                    <a:solidFill>
                      <a:srgbClr val="00B050"/>
                    </a:solidFill>
                  </a:rPr>
                  <a:t>A burkolat mérés 2 kV-</a:t>
                </a:r>
                <a:r>
                  <a:rPr lang="hu-HU" b="1" dirty="0" err="1" smtClean="0">
                    <a:solidFill>
                      <a:srgbClr val="00B050"/>
                    </a:solidFill>
                  </a:rPr>
                  <a:t>al</a:t>
                </a:r>
                <a:r>
                  <a:rPr lang="hu-HU" b="1" dirty="0" smtClean="0">
                    <a:solidFill>
                      <a:srgbClr val="00B050"/>
                    </a:solidFill>
                  </a:rPr>
                  <a:t> történik</a:t>
                </a:r>
                <a:r>
                  <a:rPr lang="hu-HU" dirty="0" smtClean="0"/>
                  <a:t>.</a:t>
                </a:r>
              </a:p>
            </p:txBody>
          </p:sp>
        </mc:Choice>
        <mc:Fallback xmlns="">
          <p:sp>
            <p:nvSpPr>
              <p:cNvPr id="6" name="Tartalom hely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5"/>
                <a:ext cx="9862457" cy="4351338"/>
              </a:xfrm>
              <a:blipFill>
                <a:blip r:embed="rId3"/>
                <a:stretch>
                  <a:fillRect l="-1236" t="-30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6771" cy="1325563"/>
          </a:xfrm>
        </p:spPr>
        <p:txBody>
          <a:bodyPr/>
          <a:lstStyle/>
          <a:p>
            <a:pPr algn="ctr"/>
            <a:r>
              <a:rPr lang="hu-HU" b="1" dirty="0" smtClean="0"/>
              <a:t>DIAGNOSZTIKAI MÉRÉSEK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9742714" cy="4351338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A szigetelésdiagnosztika egy üzemeltetési tevékenység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rgbClr val="FF0000"/>
                </a:solidFill>
              </a:rPr>
              <a:t>Célja: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A szigetelés aktuális állapotának és várható     élettartamának előrejelzése </a:t>
            </a:r>
          </a:p>
          <a:p>
            <a:r>
              <a:rPr lang="hu-HU" b="1" dirty="0" smtClean="0"/>
              <a:t>Az üzemelő szigetelések az idő múlásával degradálódnak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Kémiai </a:t>
            </a:r>
            <a:r>
              <a:rPr lang="hu-HU" dirty="0" smtClean="0"/>
              <a:t>(</a:t>
            </a:r>
            <a:r>
              <a:rPr lang="hu-HU" dirty="0" err="1" smtClean="0"/>
              <a:t>depolimerizáció,lehasadás</a:t>
            </a:r>
            <a:r>
              <a:rPr lang="hu-H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Fizikai </a:t>
            </a:r>
            <a:r>
              <a:rPr lang="hu-HU" dirty="0" smtClean="0"/>
              <a:t> (nedvesedés, </a:t>
            </a:r>
            <a:r>
              <a:rPr lang="hu-HU" dirty="0" err="1" smtClean="0"/>
              <a:t>vill.kisülések</a:t>
            </a:r>
            <a:r>
              <a:rPr lang="hu-HU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rgbClr val="FF0000"/>
                </a:solidFill>
              </a:rPr>
              <a:t>Módszerei:</a:t>
            </a:r>
          </a:p>
          <a:p>
            <a:r>
              <a:rPr lang="hu-HU" dirty="0" err="1" smtClean="0"/>
              <a:t>Roncsolásos</a:t>
            </a:r>
            <a:endParaRPr lang="hu-HU" dirty="0" smtClean="0"/>
          </a:p>
          <a:p>
            <a:r>
              <a:rPr lang="hu-HU" dirty="0" smtClean="0"/>
              <a:t>Roncsolás mentes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6257" cy="1325563"/>
          </a:xfrm>
        </p:spPr>
        <p:txBody>
          <a:bodyPr/>
          <a:lstStyle/>
          <a:p>
            <a:pPr algn="ctr"/>
            <a:r>
              <a:rPr lang="hu-HU" b="1" dirty="0" smtClean="0"/>
              <a:t>A szigetelőanyag villamos modellje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9568543" cy="4351338"/>
          </a:xfrm>
        </p:spPr>
        <p:txBody>
          <a:bodyPr/>
          <a:lstStyle/>
          <a:p>
            <a:r>
              <a:rPr lang="hu-HU" dirty="0" smtClean="0"/>
              <a:t>A helyettesítő kapcsolás: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8" y="2581592"/>
            <a:ext cx="7039020" cy="227343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75657" y="5050971"/>
                <a:ext cx="381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000" dirty="0" smtClean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000" dirty="0" smtClean="0"/>
                  <a:t> a geometriai kondenzátor</a:t>
                </a:r>
              </a:p>
              <a:p>
                <a:endParaRPr lang="hu-H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dirty="0" smtClean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dirty="0" smtClean="0"/>
                  <a:t> a polarizációs összetevők</a:t>
                </a:r>
                <a:endParaRPr lang="hu-HU" sz="20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57" y="5050971"/>
                <a:ext cx="3810000" cy="984885"/>
              </a:xfrm>
              <a:prstGeom prst="rect">
                <a:avLst/>
              </a:prstGeom>
              <a:blipFill>
                <a:blip r:embed="rId4"/>
                <a:stretch>
                  <a:fillRect t="-3727" r="-640" b="-10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4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Vezetés a szigetelőanyagban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ideális szigetelők</a:t>
            </a:r>
          </a:p>
          <a:p>
            <a:r>
              <a:rPr lang="hu-HU" dirty="0" smtClean="0"/>
              <a:t>Szigetelési ellenállásuk nem végtelen nagy</a:t>
            </a:r>
          </a:p>
          <a:p>
            <a:r>
              <a:rPr lang="hu-HU" dirty="0" smtClean="0"/>
              <a:t>Az áramot a szabad töltések mozgása okozza</a:t>
            </a:r>
          </a:p>
          <a:p>
            <a:r>
              <a:rPr lang="hu-HU" dirty="0" smtClean="0"/>
              <a:t>Erősen hőmérséklet függő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térfogati fajlagos vezetőképesség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𝛾=𝐴∗𝑒−𝐵/𝑇 </a:t>
            </a:r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95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polarizáció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Kialakulása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A töltések nem haladnak át csak „eltolódnak” az </a:t>
            </a:r>
            <a:r>
              <a:rPr lang="hu-HU" b="1" dirty="0" err="1" smtClean="0"/>
              <a:t>anyagban,dipólussá</a:t>
            </a:r>
            <a:r>
              <a:rPr lang="hu-HU" b="1" dirty="0" smtClean="0"/>
              <a:t> válnak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smtClean="0"/>
              <a:t>Polarizáció fajtái: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e</a:t>
            </a:r>
            <a:r>
              <a:rPr lang="hu-HU" dirty="0" smtClean="0"/>
              <a:t>lektron eltolódási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i</a:t>
            </a:r>
            <a:r>
              <a:rPr lang="hu-HU" dirty="0" smtClean="0"/>
              <a:t>on vagy atom </a:t>
            </a:r>
            <a:r>
              <a:rPr lang="hu-HU" dirty="0" err="1" smtClean="0"/>
              <a:t>pol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o</a:t>
            </a:r>
            <a:r>
              <a:rPr lang="hu-HU" dirty="0" smtClean="0"/>
              <a:t>rientációs(dipólusok)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határréteg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386943" cy="82391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Időállandói (T)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386943" cy="3684588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1-10 </a:t>
            </a:r>
            <a:r>
              <a:rPr lang="hu-HU" dirty="0" err="1" smtClean="0"/>
              <a:t>femtosec</a:t>
            </a:r>
            <a:endParaRPr lang="hu-HU" dirty="0" smtClean="0"/>
          </a:p>
          <a:p>
            <a:r>
              <a:rPr lang="hu-HU" dirty="0" smtClean="0"/>
              <a:t>1-100 </a:t>
            </a:r>
            <a:r>
              <a:rPr lang="hu-HU" dirty="0" err="1" smtClean="0"/>
              <a:t>pikosec</a:t>
            </a:r>
            <a:endParaRPr lang="hu-HU" dirty="0" smtClean="0"/>
          </a:p>
          <a:p>
            <a:r>
              <a:rPr lang="hu-HU" dirty="0" smtClean="0"/>
              <a:t>0,01-1 </a:t>
            </a:r>
            <a:r>
              <a:rPr lang="hu-HU" dirty="0" err="1" smtClean="0"/>
              <a:t>mikrosec</a:t>
            </a:r>
            <a:endParaRPr lang="hu-HU" u="sng" dirty="0" smtClean="0"/>
          </a:p>
          <a:p>
            <a:r>
              <a:rPr lang="hu-HU" u="sng" dirty="0" smtClean="0"/>
              <a:t>0,1-1000 sec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4530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0943" cy="1325563"/>
          </a:xfrm>
        </p:spPr>
        <p:txBody>
          <a:bodyPr/>
          <a:lstStyle/>
          <a:p>
            <a:pPr algn="ctr"/>
            <a:r>
              <a:rPr lang="hu-HU" b="1" dirty="0" smtClean="0"/>
              <a:t>Vezetés és polarizáció vizsgálati módszerek</a:t>
            </a:r>
            <a:endParaRPr lang="hu-HU" b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1690688"/>
            <a:ext cx="9720943" cy="4486275"/>
          </a:xfrm>
        </p:spPr>
        <p:txBody>
          <a:bodyPr/>
          <a:lstStyle/>
          <a:p>
            <a:r>
              <a:rPr lang="hu-HU" sz="4000" dirty="0" smtClean="0"/>
              <a:t>Szivárgási áram mérés</a:t>
            </a:r>
          </a:p>
          <a:p>
            <a:r>
              <a:rPr lang="hu-HU" sz="4000" dirty="0" smtClean="0"/>
              <a:t>Veszteségi tényező mérés</a:t>
            </a:r>
          </a:p>
          <a:p>
            <a:r>
              <a:rPr lang="hu-HU" sz="4000" dirty="0" smtClean="0"/>
              <a:t>Teljes feszültségválasz mérés (RMV)</a:t>
            </a:r>
            <a:endParaRPr lang="hu-HU" sz="4000" dirty="0"/>
          </a:p>
          <a:p>
            <a:r>
              <a:rPr lang="hu-HU" sz="4000" dirty="0" smtClean="0"/>
              <a:t>Részleges kisülés mérés (PD)</a:t>
            </a:r>
          </a:p>
          <a:p>
            <a:r>
              <a:rPr lang="hu-HU" sz="4000" dirty="0" err="1" smtClean="0"/>
              <a:t>Reflektrometria</a:t>
            </a:r>
            <a:r>
              <a:rPr lang="hu-HU" sz="4000" dirty="0" smtClean="0"/>
              <a:t> (TDR)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6379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500063"/>
            <a:ext cx="10091057" cy="1111024"/>
          </a:xfrm>
        </p:spPr>
        <p:txBody>
          <a:bodyPr/>
          <a:lstStyle/>
          <a:p>
            <a:pPr algn="ctr"/>
            <a:r>
              <a:rPr lang="hu-HU" b="1" dirty="0" smtClean="0"/>
              <a:t>Szivárgási áram mérés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vizsgálandó szigetelést </a:t>
            </a:r>
            <a:r>
              <a:rPr lang="hu-H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egyenárammal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töltik, és különböző időpontokban regisztrálják a mért áramot vagy ellenállást. A szivárgási áram három komponensből tevődik össze: kapacitív töltőáram (</a:t>
            </a:r>
            <a:r>
              <a:rPr lang="hu-H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Jc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polarizációs áram (</a:t>
            </a:r>
            <a:r>
              <a:rPr lang="hu-H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és a vezetési áram (</a:t>
            </a:r>
            <a:r>
              <a:rPr lang="hu-H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Jv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A mért áramsűrűségekből számolni lehet a fajlagos vezetőképességet, a polarizációs vezetőképességet. 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4452938" cy="3312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4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1325563"/>
          </a:xfrm>
        </p:spPr>
        <p:txBody>
          <a:bodyPr/>
          <a:lstStyle/>
          <a:p>
            <a:pPr algn="ctr"/>
            <a:r>
              <a:rPr lang="hu-HU" b="1" dirty="0" smtClean="0"/>
              <a:t>Veszteségi tényező </a:t>
            </a:r>
            <a:r>
              <a:rPr lang="hu-HU" dirty="0" smtClean="0"/>
              <a:t>(</a:t>
            </a:r>
            <a:r>
              <a:rPr lang="hu-H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δ)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valós dielektrikumban folyó kis értékű áramnak két része van: egy kapacitív áram, és egy ohmos összetevő. Az áram hatására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dielektromos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veszteség keletkezik, ami a veszteségi tényezővel, vagy más néven 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δ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jellemezhető. A veszteségi tényező értéke függ a hőmérséklettől, a szigetelés anyagától, öregedésétől,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stb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54629"/>
            <a:ext cx="4365171" cy="4522334"/>
          </a:xfrm>
        </p:spPr>
        <p:txBody>
          <a:bodyPr/>
          <a:lstStyle/>
          <a:p>
            <a:r>
              <a:rPr lang="hu-HU" dirty="0" smtClean="0"/>
              <a:t>Schering híd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tan𝛿=𝜔∗𝑅2∗𝐶𝑎 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2386647"/>
            <a:ext cx="4114800" cy="2642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5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prstClr val="black"/>
                </a:solidFill>
              </a:rPr>
              <a:t>Veszteségi tényező </a:t>
            </a:r>
            <a:r>
              <a:rPr lang="hu-HU" dirty="0">
                <a:solidFill>
                  <a:prstClr val="black"/>
                </a:solidFill>
              </a:rPr>
              <a:t>(</a:t>
            </a:r>
            <a:r>
              <a:rPr lang="hu-HU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δ) 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86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Megfelelő állapotú szigetelés esetében a feszültség növelésével a veszteségi tényező közel változatlan marad (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görbe). A 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függvény részkisülések jelenlétére utal, a 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elnedvesedett szigetelőt mutat. A 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függvény egy elöregedett szigetelő veszteségi tényező változása a feszültség függvényében 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Hz-es mérés  </a:t>
            </a:r>
            <a:endParaRPr lang="hu-H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56" y="1690688"/>
            <a:ext cx="3883489" cy="3237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8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Teljes feszültségválasz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mérése (RMV) 1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módszer a kisülési és a visszatérő feszültség mérésén alapul. A szigetelést először feltöltik </a:t>
            </a:r>
            <a:r>
              <a:rPr lang="hu-H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egyenfeszültséggel,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majd a forrást leválasztják. Ekkor a töltések a szigetelés ellenállásán egyenlítődnek ki, a feszültség csökkenni fog. Így mérhető a kisülési feszültség görbéje. A folyamat magyarázható a szigetelések helyettesítő képével: a geometriai kapacitás a szigetelési ellenálláson keresztül kisül.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765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2917371"/>
            <a:ext cx="9307286" cy="126274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mérési feladatok lehetnek:</a:t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600" b="1" dirty="0" smtClean="0"/>
              <a:t>Gyártással összefüggő</a:t>
            </a:r>
            <a:br>
              <a:rPr lang="hu-HU" sz="3600" b="1" dirty="0" smtClean="0"/>
            </a:br>
            <a:r>
              <a:rPr lang="hu-HU" sz="3600" b="1" dirty="0" smtClean="0"/>
              <a:t>Üzembehelyezési</a:t>
            </a:r>
            <a:br>
              <a:rPr lang="hu-HU" sz="3600" b="1" dirty="0" smtClean="0"/>
            </a:br>
            <a:r>
              <a:rPr lang="hu-HU" sz="3600" b="1" dirty="0" smtClean="0"/>
              <a:t>Üzemeltetés-karbantartási tevékenységek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9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1325563"/>
          </a:xfrm>
        </p:spPr>
        <p:txBody>
          <a:bodyPr/>
          <a:lstStyle/>
          <a:p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Teljes feszültségválasz mérése (RMV</a:t>
            </a:r>
            <a:r>
              <a:rPr lang="hu-HU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9699171" cy="4351338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Ezután a feltöltött szigetelést rövidre zárják egy rövid ideig. Miután a rövidzár megszűnt, a szigetelésben létrejövő polarizációs folyamatok következtében mérhető lesz a visszatérő feszültség görbéje. A szigetelőanyagok helyettesítő képével az alábbi módon magyarázható: a rövidre zárás alatt a geometriai kapacitás, valamint a kis időállandókhoz tartozó kapacitások kisülnek, majd a rövidzár megszűnése után a nagyobb időállandókhoz tartozó kapacitások tölteni kezdik a kisült kondenzátorokat.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0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Teljes feszültségválasz mérése (</a:t>
            </a:r>
            <a:r>
              <a:rPr lang="hu-HU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RMV)3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90365"/>
            <a:ext cx="5181600" cy="302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4648200" cy="394380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kisülési feszültség kezdeti meredekségéből (</a:t>
            </a:r>
            <a:r>
              <a:rPr lang="hu-H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vezetőképességet, a visszatérő feszültség kezdeti meredekségéből (</a:t>
            </a:r>
            <a:r>
              <a:rPr lang="hu-H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pedig a polarizációs vezetőképességet lehet számolni.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7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Részkisülés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vizsgálatok 1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Részletörésről tehát akkor beszélünk, ha a szigetelőanyag csak helyileg veszíti el átütési szilárdságát, a letörés nem ér elektródától elektródáig.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koronakisülés,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üregkisülés,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felületi kisülés,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treeing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1825624"/>
            <a:ext cx="1763485" cy="109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86" y="1825625"/>
            <a:ext cx="1654628" cy="130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5485" y="3180443"/>
            <a:ext cx="1611086" cy="176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56" y="3270024"/>
            <a:ext cx="1861458" cy="167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0943" cy="1325563"/>
          </a:xfrm>
        </p:spPr>
        <p:txBody>
          <a:bodyPr/>
          <a:lstStyle/>
          <a:p>
            <a:pPr algn="ctr"/>
            <a:r>
              <a:rPr lang="hu-HU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Részkisülés 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vizsgálatok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Ott, ahol a részletörés megjelenik, az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ionozási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folyamatok révén, az elektródákon áramimpulzus jelenik meg. Ennek az impulzusnak a részkisülés helyén rövid a felfutási ideje, és ahogy terjed a kábelen, a diszperzió következtében növekszik ez a felfutási idő, így számolni lehet a hiba helyét.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b="5428"/>
          <a:stretch/>
        </p:blipFill>
        <p:spPr bwMode="auto">
          <a:xfrm>
            <a:off x="6019800" y="1690689"/>
            <a:ext cx="4539343" cy="3360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960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0943" cy="1325563"/>
          </a:xfrm>
        </p:spPr>
        <p:txBody>
          <a:bodyPr/>
          <a:lstStyle/>
          <a:p>
            <a:pPr algn="ctr"/>
            <a:r>
              <a:rPr lang="hu-HU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Részkisülés vizsgálatok 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(OWTS)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690689"/>
            <a:ext cx="9720943" cy="34909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Első lépésben a próbatárgyat egyenfeszültséggel töltik fel néhány másodpercig, amíg el nem érik az üzemi feszültségszintet. Ekkor zárják a félvezető kapcsolót, ami a tápforrást leválasztja. Így létrejön egy tekercsből és egy kondenzátorból álló soros rezgőkör. Az áramkör az elemek által meghatározott rezonanciafrekvencián kezd el oszcillálni.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használatával a részletörések helye is meghatározható vándorhullám módszerrel.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82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157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Oszcilláló hullámú vizsgálat (OWTS)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732608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6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</p:spPr>
        <p:txBody>
          <a:bodyPr/>
          <a:lstStyle/>
          <a:p>
            <a:pPr algn="ctr"/>
            <a:r>
              <a:rPr lang="hu-HU" b="1" dirty="0" smtClean="0"/>
              <a:t>Egyéb vizsgálatok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9612086" cy="4351338"/>
          </a:xfrm>
        </p:spPr>
        <p:txBody>
          <a:bodyPr/>
          <a:lstStyle/>
          <a:p>
            <a:r>
              <a:rPr lang="hu-HU" dirty="0" err="1" smtClean="0"/>
              <a:t>Időtartománybeli</a:t>
            </a:r>
            <a:r>
              <a:rPr lang="hu-HU" dirty="0" smtClean="0"/>
              <a:t> </a:t>
            </a:r>
            <a:r>
              <a:rPr lang="hu-HU" dirty="0" err="1" smtClean="0"/>
              <a:t>reflektrometria</a:t>
            </a:r>
            <a:r>
              <a:rPr lang="hu-HU" dirty="0" smtClean="0"/>
              <a:t> (TDR)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Hullám visszaverődés anyag változásnál</a:t>
            </a:r>
          </a:p>
          <a:p>
            <a:endParaRPr lang="hu-HU" dirty="0"/>
          </a:p>
          <a:p>
            <a:r>
              <a:rPr lang="hu-HU" dirty="0" smtClean="0"/>
              <a:t>Nem villamos módszerek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Optikai vizsgálat (UV fény)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Akusztikus vizsgálat (kisülési hang)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722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4486" cy="466407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Köszönöm a figyelmet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3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0983686" cy="1325563"/>
          </a:xfrm>
        </p:spPr>
        <p:txBody>
          <a:bodyPr/>
          <a:lstStyle/>
          <a:p>
            <a:pPr algn="ctr"/>
            <a:r>
              <a:rPr lang="hu-HU" b="1" dirty="0" smtClean="0"/>
              <a:t>Üzembehelyezéssel, javítással összefüggő mérések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46513"/>
            <a:ext cx="9590314" cy="4130449"/>
          </a:xfrm>
        </p:spPr>
        <p:txBody>
          <a:bodyPr/>
          <a:lstStyle/>
          <a:p>
            <a:r>
              <a:rPr lang="hu-HU" b="1" dirty="0" smtClean="0"/>
              <a:t>Fektetés előtti szemrevételezés</a:t>
            </a:r>
          </a:p>
          <a:p>
            <a:r>
              <a:rPr lang="hu-HU" b="1" dirty="0" smtClean="0"/>
              <a:t>Erek folytonosságának mérése ,erek azonosítása</a:t>
            </a:r>
            <a:endParaRPr lang="hu-HU" b="1" dirty="0"/>
          </a:p>
          <a:p>
            <a:r>
              <a:rPr lang="hu-HU" b="1" dirty="0" smtClean="0"/>
              <a:t>Szigetelési ellenállás mérése</a:t>
            </a:r>
          </a:p>
          <a:p>
            <a:r>
              <a:rPr lang="hu-HU" b="1" dirty="0" smtClean="0"/>
              <a:t>Szigetelés feszültségpróbája</a:t>
            </a:r>
          </a:p>
          <a:p>
            <a:r>
              <a:rPr lang="hu-HU" b="1" dirty="0" smtClean="0"/>
              <a:t>Burkolat ellenőrző mérése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513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743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err="1" smtClean="0"/>
              <a:t>Szemrevételezés,folytonosság</a:t>
            </a:r>
            <a:r>
              <a:rPr lang="hu-HU" sz="4000" b="1" dirty="0" smtClean="0"/>
              <a:t>, érazonosítás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657" y="2086883"/>
            <a:ext cx="10515600" cy="4351338"/>
          </a:xfrm>
        </p:spPr>
        <p:txBody>
          <a:bodyPr/>
          <a:lstStyle/>
          <a:p>
            <a:r>
              <a:rPr lang="hu-HU" b="1" dirty="0" smtClean="0"/>
              <a:t>Szemrevételezzük a burkolat </a:t>
            </a:r>
            <a:r>
              <a:rPr lang="hu-HU" b="1" dirty="0" err="1" smtClean="0"/>
              <a:t>épségét,a</a:t>
            </a:r>
            <a:r>
              <a:rPr lang="hu-HU" b="1" dirty="0" smtClean="0"/>
              <a:t> kábel lezártságát (víz!!)</a:t>
            </a:r>
          </a:p>
          <a:p>
            <a:endParaRPr lang="hu-HU" b="1" dirty="0" smtClean="0"/>
          </a:p>
          <a:p>
            <a:r>
              <a:rPr lang="hu-HU" b="1" dirty="0" smtClean="0"/>
              <a:t>Egy-egy érpár összekötését követően terhelésen keresztül </a:t>
            </a:r>
            <a:r>
              <a:rPr lang="hu-HU" b="1" dirty="0" err="1" smtClean="0"/>
              <a:t>kisfeszütséget</a:t>
            </a:r>
            <a:r>
              <a:rPr lang="hu-HU" b="1" dirty="0" smtClean="0"/>
              <a:t> rákapcsolva mérjük az átfolyó áramot (5-10 A)</a:t>
            </a:r>
          </a:p>
          <a:p>
            <a:endParaRPr lang="hu-HU" b="1" dirty="0" smtClean="0"/>
          </a:p>
          <a:p>
            <a:r>
              <a:rPr lang="hu-HU" b="1" dirty="0" smtClean="0"/>
              <a:t>A színjelöléstől függetlenül törpefeszültséggel un „kitelefonáljuk” a végeken az azonos </a:t>
            </a:r>
            <a:r>
              <a:rPr lang="hu-HU" b="1" dirty="0" err="1" smtClean="0"/>
              <a:t>ereket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842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972" y="365125"/>
            <a:ext cx="10515601" cy="1325563"/>
          </a:xfrm>
        </p:spPr>
        <p:txBody>
          <a:bodyPr/>
          <a:lstStyle/>
          <a:p>
            <a:pPr algn="ctr"/>
            <a:r>
              <a:rPr lang="hu-HU" b="1" dirty="0" smtClean="0"/>
              <a:t>Szigetelési ellenállás mérése 1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973" y="1869168"/>
            <a:ext cx="10515600" cy="4351338"/>
          </a:xfrm>
        </p:spPr>
        <p:txBody>
          <a:bodyPr/>
          <a:lstStyle/>
          <a:p>
            <a:r>
              <a:rPr lang="hu-HU" b="1" dirty="0" smtClean="0"/>
              <a:t>A mérőműszer és a mérés jellemzői: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Mérőfeszültség: 1 – 4 kV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Rövidzárási áram: 5 – 8 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Méréshatár: 5-100 -1000 -100 000 M</a:t>
            </a:r>
            <a:r>
              <a:rPr lang="el-GR" dirty="0" smtClean="0"/>
              <a:t>Ω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A mérést a mutató állandósult állapotáig kell végezni! min. 1 perc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2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42714" cy="1325563"/>
          </a:xfrm>
        </p:spPr>
        <p:txBody>
          <a:bodyPr/>
          <a:lstStyle/>
          <a:p>
            <a:pPr algn="ctr"/>
            <a:r>
              <a:rPr lang="hu-HU" b="1" dirty="0" smtClean="0"/>
              <a:t>Szigetelési ellenállás mérése 2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9742714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Mérési elrendezések: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" y="2351313"/>
            <a:ext cx="3385456" cy="42454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43" y="2351313"/>
            <a:ext cx="3396343" cy="27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/>
          <a:lstStyle/>
          <a:p>
            <a:r>
              <a:rPr lang="hu-HU" b="1" dirty="0">
                <a:solidFill>
                  <a:prstClr val="black"/>
                </a:solidFill>
              </a:rPr>
              <a:t>Szigetelési ellenállás </a:t>
            </a:r>
            <a:r>
              <a:rPr lang="hu-HU" b="1" dirty="0" smtClean="0">
                <a:solidFill>
                  <a:prstClr val="black"/>
                </a:solidFill>
              </a:rPr>
              <a:t>mérése 3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8298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u-HU" b="1" dirty="0" smtClean="0"/>
                  <a:t>Előírás szerinti értékek: 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hu-HU" b="1" dirty="0" smtClean="0"/>
                  <a:t>-</a:t>
                </a:r>
                <a:r>
                  <a:rPr lang="hu-HU" b="1" dirty="0" err="1" smtClean="0"/>
                  <a:t>ra</a:t>
                </a:r>
                <a:endParaRPr lang="hu-HU" b="1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 smtClean="0"/>
                  <a:t>Papír szigetelésű kábelek: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100M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Ω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x km </a:t>
                </a:r>
                <a:r>
                  <a:rPr lang="hu-HU" dirty="0" smtClean="0"/>
                  <a:t>(hőfok függő !)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 smtClean="0">
                    <a:solidFill>
                      <a:srgbClr val="FF0000"/>
                    </a:solidFill>
                  </a:rPr>
                  <a:t>PVC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szig.kábelek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hőfok és keresztmetszet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függőek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!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 smtClean="0"/>
                  <a:t>PE és THPE (XLPE) kábelekre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500 M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Ω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x km </a:t>
                </a:r>
                <a:r>
                  <a:rPr lang="hu-HU" dirty="0" smtClean="0"/>
                  <a:t>(nem hőfok függő)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b="1" dirty="0" smtClean="0"/>
                  <a:t>20%-</a:t>
                </a:r>
                <a:r>
                  <a:rPr lang="hu-HU" b="1" dirty="0" err="1" smtClean="0"/>
                  <a:t>nál</a:t>
                </a:r>
                <a:r>
                  <a:rPr lang="hu-HU" b="1" dirty="0" smtClean="0"/>
                  <a:t> nagyobb eltérés az erek átlagától ne legyen!</a:t>
                </a:r>
                <a:endParaRPr lang="hu-HU" b="1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829800" cy="4351338"/>
              </a:xfrm>
              <a:blipFill>
                <a:blip r:embed="rId3"/>
                <a:stretch>
                  <a:fillRect l="-130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4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/>
              <a:t>Példák a szigetelési ellenállás értékelésére 1</a:t>
            </a:r>
            <a:endParaRPr lang="hu-H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3690257" cy="4351338"/>
              </a:xfrm>
            </p:spPr>
            <p:txBody>
              <a:bodyPr/>
              <a:lstStyle/>
              <a:p>
                <a:r>
                  <a:rPr lang="hu-HU" b="1" dirty="0" smtClean="0"/>
                  <a:t>PVC szigetelésű kábel: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hu-HU" dirty="0" smtClean="0"/>
                  <a:t>= 200 M</a:t>
                </a:r>
                <a:r>
                  <a:rPr lang="el-GR" dirty="0" smtClean="0"/>
                  <a:t>Ω</a:t>
                </a:r>
                <a:endParaRPr lang="hu-HU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hu-HU" dirty="0" smtClean="0"/>
                  <a:t>L= 100 m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hu-HU" dirty="0" smtClean="0">
                    <a:solidFill>
                      <a:srgbClr val="FF0000"/>
                    </a:solidFill>
                  </a:rPr>
                  <a:t>A=25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hu-HU" dirty="0" smtClean="0">
                    <a:solidFill>
                      <a:srgbClr val="FF0000"/>
                    </a:solidFill>
                  </a:rPr>
                  <a:t>t =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r>
                  <a:rPr lang="hu-HU" dirty="0" smtClean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hu-HU" dirty="0" smtClean="0"/>
                  <a:t> x L x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n</a:t>
                </a:r>
                <a:endParaRPr lang="hu-HU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u-HU" b="1" dirty="0" smtClean="0"/>
              </a:p>
              <a:p>
                <a:pPr marL="0" indent="0">
                  <a:buNone/>
                </a:pPr>
                <a:r>
                  <a:rPr lang="hu-HU" b="1" dirty="0" smtClean="0"/>
                  <a:t>Jó-e a kábel?</a:t>
                </a:r>
                <a:endParaRPr lang="hu-HU" b="1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3690257" cy="4351338"/>
              </a:xfrm>
              <a:blipFill>
                <a:blip r:embed="rId2"/>
                <a:stretch>
                  <a:fillRect l="-3300" t="-2241" r="-231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12" y="1690688"/>
            <a:ext cx="5294376" cy="198868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6" y="3814307"/>
            <a:ext cx="6139544" cy="23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/>
              <a:t>Példák a szigetelési ellenállás értékelésére 2</a:t>
            </a:r>
            <a:endParaRPr lang="hu-H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3690257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b="1" dirty="0" smtClean="0"/>
                  <a:t>THPE szigetelésű kábel: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hu-HU" dirty="0" smtClean="0"/>
                  <a:t>= 200 M</a:t>
                </a:r>
                <a:r>
                  <a:rPr lang="el-GR" dirty="0" smtClean="0"/>
                  <a:t>Ω</a:t>
                </a:r>
                <a:endParaRPr lang="hu-HU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hu-HU" dirty="0" smtClean="0"/>
                  <a:t>L= 100 m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hu-HU" dirty="0" smtClean="0">
                    <a:solidFill>
                      <a:srgbClr val="FF0000"/>
                    </a:solidFill>
                  </a:rPr>
                  <a:t>A=240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/25</m:t>
                        </m:r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 smtClean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hu-HU" dirty="0" smtClean="0"/>
                  <a:t> x L </a:t>
                </a:r>
                <a:endParaRPr lang="hu-HU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u-HU" b="1" dirty="0" smtClean="0"/>
              </a:p>
              <a:p>
                <a:pPr marL="0" indent="0">
                  <a:buNone/>
                </a:pPr>
                <a:r>
                  <a:rPr lang="hu-HU" b="1" dirty="0" smtClean="0"/>
                  <a:t>Jó-e a kábel?</a:t>
                </a:r>
                <a:endParaRPr lang="hu-HU" b="1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3690257" cy="4351338"/>
              </a:xfrm>
              <a:blipFill>
                <a:blip r:embed="rId2"/>
                <a:stretch>
                  <a:fillRect l="-3300" t="-30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4778829" cy="4318226"/>
          </a:xfrm>
        </p:spPr>
      </p:pic>
    </p:spTree>
    <p:extLst>
      <p:ext uri="{BB962C8B-B14F-4D97-AF65-F5344CB8AC3E}">
        <p14:creationId xmlns:p14="http://schemas.microsoft.com/office/powerpoint/2010/main" val="17541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854</Words>
  <Application>Microsoft Office PowerPoint</Application>
  <PresentationFormat>Szélesvásznú</PresentationFormat>
  <Paragraphs>136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    ERŐSÁRAMÚ KÁBELEK MÉRÉSE ÉS DIAGNOSZTIKÁJA</vt:lpstr>
      <vt:lpstr>A mérési feladatok lehetnek:   Gyártással összefüggő Üzembehelyezési Üzemeltetés-karbantartási tevékenységek   </vt:lpstr>
      <vt:lpstr>Üzembehelyezéssel, javítással összefüggő mérések</vt:lpstr>
      <vt:lpstr>Szemrevételezés,folytonosság, érazonosítás</vt:lpstr>
      <vt:lpstr>Szigetelési ellenállás mérése 1</vt:lpstr>
      <vt:lpstr>Szigetelési ellenállás mérése 2</vt:lpstr>
      <vt:lpstr>Szigetelési ellenállás mérése 3</vt:lpstr>
      <vt:lpstr>Példák a szigetelési ellenállás értékelésére 1</vt:lpstr>
      <vt:lpstr>Példák a szigetelési ellenállás értékelésére 2</vt:lpstr>
      <vt:lpstr>A szigetelés feszültségpróbája</vt:lpstr>
      <vt:lpstr>DIAGNOSZTIKAI MÉRÉSEK</vt:lpstr>
      <vt:lpstr>A szigetelőanyag villamos modellje</vt:lpstr>
      <vt:lpstr>Vezetés a szigetelőanyagban </vt:lpstr>
      <vt:lpstr>A polarizáció</vt:lpstr>
      <vt:lpstr>Vezetés és polarizáció vizsgálati módszerek</vt:lpstr>
      <vt:lpstr>Szivárgási áram mérés</vt:lpstr>
      <vt:lpstr>Veszteségi tényező (tan δ) mérés</vt:lpstr>
      <vt:lpstr>Veszteségi tényező (tan δ) mérés</vt:lpstr>
      <vt:lpstr>Teljes feszültségválasz mérése (RMV) 1</vt:lpstr>
      <vt:lpstr>Teljes feszültségválasz mérése (RMV) 2</vt:lpstr>
      <vt:lpstr>Teljes feszültségválasz mérése (RMV)3</vt:lpstr>
      <vt:lpstr>   Részkisülés vizsgálatok 1  </vt:lpstr>
      <vt:lpstr>Részkisülés vizsgálatok 2</vt:lpstr>
      <vt:lpstr>Részkisülés vizsgálatok (OWTS)</vt:lpstr>
      <vt:lpstr>  Oszcilláló hullámú vizsgálat (OWTS) </vt:lpstr>
      <vt:lpstr>Egyéb vizsgálatok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ERŐSÁRAMÚ KÁBELEK MÉRÉSE ÉS DIAGNOSZTIKÁJA</dc:title>
  <dc:creator>User</dc:creator>
  <cp:lastModifiedBy>User</cp:lastModifiedBy>
  <cp:revision>79</cp:revision>
  <dcterms:created xsi:type="dcterms:W3CDTF">2019-05-07T08:59:29Z</dcterms:created>
  <dcterms:modified xsi:type="dcterms:W3CDTF">2019-05-08T16:46:28Z</dcterms:modified>
</cp:coreProperties>
</file>