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6" r:id="rId6"/>
    <p:sldId id="267" r:id="rId7"/>
    <p:sldId id="347" r:id="rId8"/>
    <p:sldId id="348" r:id="rId9"/>
    <p:sldId id="314" r:id="rId10"/>
    <p:sldId id="346" r:id="rId11"/>
    <p:sldId id="318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0" r:id="rId22"/>
    <p:sldId id="349" r:id="rId23"/>
    <p:sldId id="350" r:id="rId24"/>
    <p:sldId id="351" r:id="rId25"/>
    <p:sldId id="352" r:id="rId26"/>
    <p:sldId id="331" r:id="rId27"/>
    <p:sldId id="332" r:id="rId28"/>
    <p:sldId id="333" r:id="rId29"/>
    <p:sldId id="334" r:id="rId30"/>
    <p:sldId id="335" r:id="rId31"/>
    <p:sldId id="353" r:id="rId32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82" autoAdjust="0"/>
  </p:normalViewPr>
  <p:slideViewPr>
    <p:cSldViewPr>
      <p:cViewPr varScale="1">
        <p:scale>
          <a:sx n="49" d="100"/>
          <a:sy n="49" d="100"/>
        </p:scale>
        <p:origin x="36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7D88C-6D05-4A33-A33F-5D6E7F6CE895}" type="datetimeFigureOut">
              <a:rPr lang="hu-HU" smtClean="0"/>
              <a:t>2019. 05. 19.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89D0-A72A-407F-8B8E-881046D4BE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43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396" y="308102"/>
            <a:ext cx="716320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4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37400" y="6042025"/>
            <a:ext cx="2006600" cy="539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2466" y="130936"/>
            <a:ext cx="3719067" cy="52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31719" y="1031621"/>
            <a:ext cx="6148070" cy="3886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3554" y="6488586"/>
            <a:ext cx="323215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2251709"/>
            <a:ext cx="7101434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spc="-5" dirty="0" smtClean="0">
                <a:latin typeface="Arial"/>
                <a:cs typeface="Arial"/>
              </a:rPr>
              <a:t> </a:t>
            </a:r>
            <a:r>
              <a:rPr lang="hu-HU" sz="4000" spc="-5" dirty="0" err="1">
                <a:latin typeface="Arial"/>
                <a:cs typeface="Arial"/>
              </a:rPr>
              <a:t>F</a:t>
            </a:r>
            <a:r>
              <a:rPr sz="4000" spc="-5" dirty="0" err="1" smtClean="0">
                <a:latin typeface="Arial"/>
                <a:cs typeface="Arial"/>
              </a:rPr>
              <a:t>öldkábel</a:t>
            </a:r>
            <a:r>
              <a:rPr sz="4000" spc="-160" dirty="0" smtClean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hálózatok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966" y="3039617"/>
            <a:ext cx="6598514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613025" algn="l"/>
              </a:tabLst>
            </a:pPr>
            <a:r>
              <a:rPr sz="4000" b="1" spc="-5" dirty="0" err="1" smtClean="0">
                <a:latin typeface="Arial"/>
                <a:cs typeface="Arial"/>
              </a:rPr>
              <a:t>létesítése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738" y="4221060"/>
            <a:ext cx="5918200" cy="230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62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6586" y="516254"/>
            <a:ext cx="539305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Kábelhálózati </a:t>
            </a:r>
            <a:r>
              <a:rPr dirty="0" err="1">
                <a:latin typeface="Arial"/>
                <a:cs typeface="Arial"/>
              </a:rPr>
              <a:t>tartozékok</a:t>
            </a:r>
            <a:r>
              <a:rPr spc="-100" dirty="0">
                <a:latin typeface="Arial"/>
                <a:cs typeface="Arial"/>
              </a:rPr>
              <a:t> 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004951"/>
            <a:ext cx="7911465" cy="1058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70104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Jelzőszalag: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989"/>
              </a:lnSpc>
              <a:spcBef>
                <a:spcPts val="1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jelzőszalag a talajban a kábelvonal fölött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elhelyezett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szalag, amely felhívja a  figyelmet a kábel közelségére.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2284801"/>
            <a:ext cx="1772285" cy="1285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Alapanyag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 </a:t>
            </a:r>
            <a:r>
              <a:rPr kumimoji="0" sz="18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heavy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</a:t>
            </a:r>
            <a:r>
              <a:rPr kumimoji="0" sz="18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</a:t>
            </a:r>
            <a:r>
              <a:rPr kumimoji="0" sz="1800" b="0" i="0" u="heavy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8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á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Szélesség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 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Színe: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7835" y="2328417"/>
            <a:ext cx="5569585" cy="15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polietilén (PE)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vagy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polipropilén(PP),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0,2-0,25</a:t>
            </a:r>
            <a:r>
              <a:rPr kumimoji="0" sz="18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100-200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sárga,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és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fekete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színű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ERŐSÁRAMÚ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KÁBEL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felirat</a:t>
            </a:r>
            <a:r>
              <a:rPr kumimoji="0" sz="18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</a:p>
          <a:p>
            <a:pPr marL="367093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piros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villámjel!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4859" y="3791330"/>
            <a:ext cx="5082541" cy="2046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900" y="6489196"/>
            <a:ext cx="187960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6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4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1196" y="308102"/>
            <a:ext cx="569277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földkábel </a:t>
            </a:r>
            <a:r>
              <a:rPr dirty="0">
                <a:latin typeface="Arial"/>
                <a:cs typeface="Arial"/>
              </a:rPr>
              <a:t>hálózatok</a:t>
            </a:r>
            <a:r>
              <a:rPr spc="-2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építése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800" y="1196975"/>
            <a:ext cx="7539355" cy="180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dirty="0">
                <a:latin typeface="Arial"/>
                <a:cs typeface="Arial"/>
              </a:rPr>
              <a:t>Általános technológiai </a:t>
            </a:r>
            <a:r>
              <a:rPr sz="1800" b="1" u="heavy" spc="-5" dirty="0">
                <a:latin typeface="Arial"/>
                <a:cs typeface="Arial"/>
              </a:rPr>
              <a:t>előírások</a:t>
            </a:r>
            <a:r>
              <a:rPr sz="1800" b="1" u="heavy" spc="-7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(1)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u="heavy" spc="-5" dirty="0">
                <a:latin typeface="Arial"/>
                <a:cs typeface="Arial"/>
              </a:rPr>
              <a:t>Kábelárok:</a:t>
            </a:r>
            <a:endParaRPr sz="1600">
              <a:latin typeface="Arial"/>
              <a:cs typeface="Arial"/>
            </a:endParaRPr>
          </a:p>
          <a:p>
            <a:pPr marL="12700" marR="294005">
              <a:lnSpc>
                <a:spcPts val="2400"/>
              </a:lnSpc>
              <a:spcBef>
                <a:spcPts val="160"/>
              </a:spcBef>
            </a:pPr>
            <a:r>
              <a:rPr sz="1400" b="1" spc="-5" dirty="0">
                <a:latin typeface="Arial"/>
                <a:cs typeface="Arial"/>
              </a:rPr>
              <a:t>Profilnak </a:t>
            </a:r>
            <a:r>
              <a:rPr sz="1400" b="1" dirty="0">
                <a:latin typeface="Arial"/>
                <a:cs typeface="Arial"/>
              </a:rPr>
              <a:t>megfelelő </a:t>
            </a:r>
            <a:r>
              <a:rPr sz="1400" b="1" spc="-5" dirty="0">
                <a:latin typeface="Arial"/>
                <a:cs typeface="Arial"/>
              </a:rPr>
              <a:t>kábelárok </a:t>
            </a:r>
            <a:r>
              <a:rPr sz="1400" b="1" dirty="0">
                <a:latin typeface="Arial"/>
                <a:cs typeface="Arial"/>
              </a:rPr>
              <a:t>készítése </a:t>
            </a:r>
            <a:r>
              <a:rPr sz="1400" b="1" spc="-5" dirty="0">
                <a:latin typeface="Arial"/>
                <a:cs typeface="Arial"/>
              </a:rPr>
              <a:t>(kanyarulatnál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hajlítási sugárra </a:t>
            </a:r>
            <a:r>
              <a:rPr sz="1400" b="1" spc="-10" dirty="0">
                <a:latin typeface="Arial"/>
                <a:cs typeface="Arial"/>
              </a:rPr>
              <a:t>ügyelni </a:t>
            </a:r>
            <a:r>
              <a:rPr sz="1400" b="1" dirty="0">
                <a:latin typeface="Arial"/>
                <a:cs typeface="Arial"/>
              </a:rPr>
              <a:t>kell)  Sima, </a:t>
            </a:r>
            <a:r>
              <a:rPr sz="1400" b="1" spc="-5" dirty="0">
                <a:latin typeface="Arial"/>
                <a:cs typeface="Arial"/>
              </a:rPr>
              <a:t>egyenletes árokfenék biztosítása, </a:t>
            </a:r>
            <a:r>
              <a:rPr sz="1400" b="1" dirty="0">
                <a:latin typeface="Arial"/>
                <a:cs typeface="Arial"/>
              </a:rPr>
              <a:t>szükség esetén </a:t>
            </a:r>
            <a:r>
              <a:rPr sz="1400" b="1" spc="-5" dirty="0">
                <a:latin typeface="Arial"/>
                <a:cs typeface="Arial"/>
              </a:rPr>
              <a:t>utólagos</a:t>
            </a:r>
            <a:r>
              <a:rPr sz="1400" b="1" spc="-2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tisztítás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KÖF </a:t>
            </a:r>
            <a:r>
              <a:rPr sz="1400" b="1" spc="-10" dirty="0">
                <a:latin typeface="Arial"/>
                <a:cs typeface="Arial"/>
              </a:rPr>
              <a:t>egyerű </a:t>
            </a:r>
            <a:r>
              <a:rPr sz="1400" b="1" spc="-5" dirty="0">
                <a:latin typeface="Arial"/>
                <a:cs typeface="Arial"/>
              </a:rPr>
              <a:t>kábelvonalakat </a:t>
            </a:r>
            <a:r>
              <a:rPr sz="1400" b="1" dirty="0">
                <a:latin typeface="Arial"/>
                <a:cs typeface="Arial"/>
              </a:rPr>
              <a:t>az </a:t>
            </a:r>
            <a:r>
              <a:rPr sz="1400" b="1" spc="-5" dirty="0">
                <a:latin typeface="Arial"/>
                <a:cs typeface="Arial"/>
              </a:rPr>
              <a:t>árokban </a:t>
            </a:r>
            <a:r>
              <a:rPr sz="1400" b="1" dirty="0">
                <a:latin typeface="Arial"/>
                <a:cs typeface="Arial"/>
              </a:rPr>
              <a:t>érintő </a:t>
            </a:r>
            <a:r>
              <a:rPr sz="1400" b="1" spc="-5" dirty="0">
                <a:latin typeface="Arial"/>
                <a:cs typeface="Arial"/>
              </a:rPr>
              <a:t>háromszögben rendezni </a:t>
            </a:r>
            <a:r>
              <a:rPr sz="1400" b="1" dirty="0">
                <a:latin typeface="Arial"/>
                <a:cs typeface="Arial"/>
              </a:rPr>
              <a:t>és </a:t>
            </a:r>
            <a:r>
              <a:rPr sz="1400" b="1" spc="-5" dirty="0">
                <a:latin typeface="Arial"/>
                <a:cs typeface="Arial"/>
              </a:rPr>
              <a:t>kötegelni</a:t>
            </a:r>
            <a:r>
              <a:rPr sz="1400" b="1" spc="-1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kell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801" y="3000376"/>
            <a:ext cx="5384800" cy="286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6769" y="529516"/>
            <a:ext cx="6337047" cy="504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Általános technológiai </a:t>
            </a:r>
            <a:r>
              <a:rPr spc="-5" dirty="0" err="1">
                <a:latin typeface="Arial"/>
                <a:cs typeface="Arial"/>
              </a:rPr>
              <a:t>előírások</a:t>
            </a:r>
            <a:r>
              <a:rPr spc="-165" dirty="0">
                <a:latin typeface="Arial"/>
                <a:cs typeface="Arial"/>
              </a:rPr>
              <a:t> 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6589" y="1299971"/>
            <a:ext cx="7462012" cy="4670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" dirty="0">
                <a:latin typeface="Arial"/>
                <a:cs typeface="Arial"/>
              </a:rPr>
              <a:t>Szerelőgödör:</a:t>
            </a:r>
            <a:endParaRPr sz="1800" dirty="0">
              <a:latin typeface="Arial"/>
              <a:cs typeface="Arial"/>
            </a:endParaRPr>
          </a:p>
          <a:p>
            <a:pPr marL="12700" marR="1677035">
              <a:lnSpc>
                <a:spcPts val="1500"/>
              </a:lnSpc>
              <a:spcBef>
                <a:spcPts val="215"/>
              </a:spcBef>
            </a:pPr>
            <a:r>
              <a:rPr sz="1400" b="1" dirty="0">
                <a:latin typeface="Arial"/>
                <a:cs typeface="Arial"/>
              </a:rPr>
              <a:t>Összekötő </a:t>
            </a:r>
            <a:r>
              <a:rPr sz="1400" b="1" spc="-5" dirty="0">
                <a:latin typeface="Arial"/>
                <a:cs typeface="Arial"/>
              </a:rPr>
              <a:t>karmantyú szereléséhez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következő </a:t>
            </a:r>
            <a:r>
              <a:rPr sz="1400" b="1" dirty="0">
                <a:latin typeface="Arial"/>
                <a:cs typeface="Arial"/>
              </a:rPr>
              <a:t>méretű </a:t>
            </a:r>
            <a:r>
              <a:rPr sz="1400" b="1" spc="-5" dirty="0">
                <a:latin typeface="Arial"/>
                <a:cs typeface="Arial"/>
              </a:rPr>
              <a:t>gödröt </a:t>
            </a:r>
            <a:r>
              <a:rPr sz="1400" b="1" dirty="0">
                <a:latin typeface="Arial"/>
                <a:cs typeface="Arial"/>
              </a:rPr>
              <a:t>kell</a:t>
            </a:r>
            <a:r>
              <a:rPr sz="1400" b="1" spc="-1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készíteni:  </a:t>
            </a:r>
            <a:r>
              <a:rPr sz="1400" b="1" spc="-5" dirty="0">
                <a:latin typeface="Arial"/>
                <a:cs typeface="Arial"/>
              </a:rPr>
              <a:t>hosszúság: kb. </a:t>
            </a:r>
            <a:r>
              <a:rPr sz="1400" b="1" dirty="0">
                <a:latin typeface="Arial"/>
                <a:cs typeface="Arial"/>
              </a:rPr>
              <a:t>2-4 m-ig </a:t>
            </a:r>
            <a:r>
              <a:rPr sz="1400" b="1" spc="-5" dirty="0">
                <a:latin typeface="Arial"/>
                <a:cs typeface="Arial"/>
              </a:rPr>
              <a:t>(egy karmantyú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szereléshez).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400" b="1" spc="-5" dirty="0">
                <a:latin typeface="Arial"/>
                <a:cs typeface="Arial"/>
              </a:rPr>
              <a:t>szélesség: kb. </a:t>
            </a:r>
            <a:r>
              <a:rPr sz="1400" b="1" dirty="0">
                <a:latin typeface="Arial"/>
                <a:cs typeface="Arial"/>
              </a:rPr>
              <a:t>1,20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400" b="1" spc="-10" dirty="0">
                <a:latin typeface="Arial"/>
                <a:cs typeface="Arial"/>
              </a:rPr>
              <a:t>mélység: </a:t>
            </a:r>
            <a:r>
              <a:rPr sz="1400" b="1" spc="-5" dirty="0">
                <a:latin typeface="Arial"/>
                <a:cs typeface="Arial"/>
              </a:rPr>
              <a:t>kb. </a:t>
            </a:r>
            <a:r>
              <a:rPr sz="1400" b="1" dirty="0">
                <a:latin typeface="Arial"/>
                <a:cs typeface="Arial"/>
              </a:rPr>
              <a:t>0,20 m-rel </a:t>
            </a:r>
            <a:r>
              <a:rPr sz="1400" b="1" spc="-10" dirty="0">
                <a:latin typeface="Arial"/>
                <a:cs typeface="Arial"/>
              </a:rPr>
              <a:t>mélyebb, </a:t>
            </a:r>
            <a:r>
              <a:rPr sz="1400" b="1" spc="-5" dirty="0">
                <a:latin typeface="Arial"/>
                <a:cs typeface="Arial"/>
              </a:rPr>
              <a:t>mint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kábelárok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mélysége.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karmantyúkat </a:t>
            </a:r>
            <a:r>
              <a:rPr sz="1400" b="1" dirty="0">
                <a:latin typeface="Arial"/>
                <a:cs typeface="Arial"/>
              </a:rPr>
              <a:t>teljesen </a:t>
            </a:r>
            <a:r>
              <a:rPr sz="1400" b="1" spc="-5" dirty="0">
                <a:latin typeface="Arial"/>
                <a:cs typeface="Arial"/>
              </a:rPr>
              <a:t>be </a:t>
            </a:r>
            <a:r>
              <a:rPr sz="1400" b="1" dirty="0">
                <a:latin typeface="Arial"/>
                <a:cs typeface="Arial"/>
              </a:rPr>
              <a:t>kell </a:t>
            </a:r>
            <a:r>
              <a:rPr sz="1400" b="1" spc="-10" dirty="0">
                <a:latin typeface="Arial"/>
                <a:cs typeface="Arial"/>
              </a:rPr>
              <a:t>ágyazni </a:t>
            </a:r>
            <a:r>
              <a:rPr sz="1400" b="1" spc="-5" dirty="0" err="1">
                <a:latin typeface="Arial"/>
                <a:cs typeface="Arial"/>
              </a:rPr>
              <a:t>homokba</a:t>
            </a:r>
            <a:r>
              <a:rPr sz="1400" b="1" spc="-5" dirty="0" smtClean="0">
                <a:latin typeface="Arial"/>
                <a:cs typeface="Arial"/>
              </a:rPr>
              <a:t>,</a:t>
            </a:r>
            <a:r>
              <a:rPr sz="1400" b="1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és a </a:t>
            </a:r>
            <a:r>
              <a:rPr sz="1400" b="1" spc="-5" dirty="0">
                <a:latin typeface="Arial"/>
                <a:cs typeface="Arial"/>
              </a:rPr>
              <a:t>karmantyúk</a:t>
            </a:r>
            <a:r>
              <a:rPr sz="1400" b="1" spc="-1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között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b="1" spc="-5" dirty="0">
                <a:latin typeface="Arial"/>
                <a:cs typeface="Arial"/>
              </a:rPr>
              <a:t>legalább </a:t>
            </a:r>
            <a:r>
              <a:rPr sz="1400" b="1" dirty="0">
                <a:latin typeface="Arial"/>
                <a:cs typeface="Arial"/>
              </a:rPr>
              <a:t>7 cm </a:t>
            </a:r>
            <a:r>
              <a:rPr sz="1400" b="1" spc="-5" dirty="0">
                <a:latin typeface="Arial"/>
                <a:cs typeface="Arial"/>
              </a:rPr>
              <a:t>távolságot </a:t>
            </a:r>
            <a:r>
              <a:rPr sz="1400" b="1" dirty="0">
                <a:latin typeface="Arial"/>
                <a:cs typeface="Arial"/>
              </a:rPr>
              <a:t>kell</a:t>
            </a:r>
            <a:r>
              <a:rPr sz="1400" b="1" spc="-1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tartani.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u="heavy" spc="-5" dirty="0">
                <a:latin typeface="Arial"/>
                <a:cs typeface="Arial"/>
              </a:rPr>
              <a:t>Homokágy:</a:t>
            </a:r>
            <a:endParaRPr sz="1800" dirty="0">
              <a:latin typeface="Arial"/>
              <a:cs typeface="Arial"/>
            </a:endParaRPr>
          </a:p>
          <a:p>
            <a:pPr marL="12700" marR="1546225">
              <a:lnSpc>
                <a:spcPts val="1500"/>
              </a:lnSpc>
              <a:spcBef>
                <a:spcPts val="210"/>
              </a:spcBef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kábelárok </a:t>
            </a:r>
            <a:r>
              <a:rPr sz="1400" b="1" dirty="0">
                <a:latin typeface="Arial"/>
                <a:cs typeface="Arial"/>
              </a:rPr>
              <a:t>aljára </a:t>
            </a:r>
            <a:r>
              <a:rPr sz="1400" b="1" spc="-5" dirty="0">
                <a:latin typeface="Arial"/>
                <a:cs typeface="Arial"/>
              </a:rPr>
              <a:t>legalább </a:t>
            </a:r>
            <a:r>
              <a:rPr sz="1400" b="1" dirty="0">
                <a:latin typeface="Arial"/>
                <a:cs typeface="Arial"/>
              </a:rPr>
              <a:t>5cm-es </a:t>
            </a:r>
            <a:r>
              <a:rPr sz="1400" b="1" spc="-5" dirty="0">
                <a:latin typeface="Arial"/>
                <a:cs typeface="Arial"/>
              </a:rPr>
              <a:t>homokágy mindig </a:t>
            </a:r>
            <a:r>
              <a:rPr sz="1400" b="1" dirty="0">
                <a:latin typeface="Arial"/>
                <a:cs typeface="Arial"/>
              </a:rPr>
              <a:t>kell az </a:t>
            </a:r>
            <a:r>
              <a:rPr sz="1400" b="1" spc="-5" dirty="0">
                <a:latin typeface="Arial"/>
                <a:cs typeface="Arial"/>
              </a:rPr>
              <a:t>alábbi</a:t>
            </a:r>
            <a:r>
              <a:rPr sz="1400" b="1" spc="-2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esetekben:  PVC </a:t>
            </a:r>
            <a:r>
              <a:rPr sz="1400" b="1" spc="-10" dirty="0">
                <a:latin typeface="Arial"/>
                <a:cs typeface="Arial"/>
              </a:rPr>
              <a:t>köpenyű </a:t>
            </a:r>
            <a:r>
              <a:rPr sz="1400" b="1" dirty="0">
                <a:latin typeface="Arial"/>
                <a:cs typeface="Arial"/>
              </a:rPr>
              <a:t>kábelek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esetén.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400" b="1" spc="-5" dirty="0">
                <a:latin typeface="Arial"/>
                <a:cs typeface="Arial"/>
              </a:rPr>
              <a:t>Több kábelrendszer kerül </a:t>
            </a:r>
            <a:r>
              <a:rPr sz="1400" b="1" dirty="0">
                <a:latin typeface="Arial"/>
                <a:cs typeface="Arial"/>
              </a:rPr>
              <a:t>az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árokba.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homokágy elhagyásának </a:t>
            </a:r>
            <a:r>
              <a:rPr sz="1400" b="1" dirty="0">
                <a:latin typeface="Arial"/>
                <a:cs typeface="Arial"/>
              </a:rPr>
              <a:t>alább leírt </a:t>
            </a:r>
            <a:r>
              <a:rPr sz="1400" b="1" spc="-5" dirty="0">
                <a:latin typeface="Arial"/>
                <a:cs typeface="Arial"/>
              </a:rPr>
              <a:t>kritériumai nem</a:t>
            </a:r>
            <a:r>
              <a:rPr sz="1400" b="1" spc="-1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teljesülnek.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u="heavy" spc="-5" dirty="0">
                <a:latin typeface="Arial"/>
                <a:cs typeface="Arial"/>
              </a:rPr>
              <a:t>Homokágy</a:t>
            </a:r>
            <a:r>
              <a:rPr sz="1800" b="1" u="heavy" spc="-35" dirty="0">
                <a:latin typeface="Arial"/>
                <a:cs typeface="Arial"/>
              </a:rPr>
              <a:t> </a:t>
            </a:r>
            <a:r>
              <a:rPr sz="1800" b="1" u="heavy" spc="-10" dirty="0">
                <a:latin typeface="Arial"/>
                <a:cs typeface="Arial"/>
              </a:rPr>
              <a:t>elhagyása: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Ez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veszélyes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dolog!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tervezőnek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ismernie kell a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talajt.</a:t>
            </a:r>
            <a:endParaRPr sz="1800" dirty="0">
              <a:latin typeface="Arial"/>
              <a:cs typeface="Arial"/>
            </a:endParaRPr>
          </a:p>
          <a:p>
            <a:pPr marL="12700" marR="464184">
              <a:lnSpc>
                <a:spcPts val="1500"/>
              </a:lnSpc>
              <a:spcBef>
                <a:spcPts val="215"/>
              </a:spcBef>
            </a:pPr>
            <a:r>
              <a:rPr sz="1400" b="1" dirty="0">
                <a:latin typeface="Arial"/>
                <a:cs typeface="Arial"/>
              </a:rPr>
              <a:t>A PE </a:t>
            </a:r>
            <a:r>
              <a:rPr sz="1400" b="1" spc="-10" dirty="0">
                <a:latin typeface="Arial"/>
                <a:cs typeface="Arial"/>
              </a:rPr>
              <a:t>köpenyű egyerű </a:t>
            </a:r>
            <a:r>
              <a:rPr sz="1400" b="1" dirty="0">
                <a:latin typeface="Arial"/>
                <a:cs typeface="Arial"/>
              </a:rPr>
              <a:t>kábelek </a:t>
            </a:r>
            <a:r>
              <a:rPr sz="1400" b="1" spc="-5" dirty="0">
                <a:latin typeface="Arial"/>
                <a:cs typeface="Arial"/>
              </a:rPr>
              <a:t>(NA2XS(F)2Y)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következő </a:t>
            </a:r>
            <a:r>
              <a:rPr sz="1400" b="1" dirty="0">
                <a:latin typeface="Arial"/>
                <a:cs typeface="Arial"/>
              </a:rPr>
              <a:t>feltételek mellett </a:t>
            </a:r>
            <a:r>
              <a:rPr sz="1400" b="1" spc="-5" dirty="0">
                <a:latin typeface="Arial"/>
                <a:cs typeface="Arial"/>
              </a:rPr>
              <a:t>homokágy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nélkül  fektethetők: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visszatöltendő </a:t>
            </a:r>
            <a:r>
              <a:rPr sz="1400" b="1" dirty="0">
                <a:latin typeface="Arial"/>
                <a:cs typeface="Arial"/>
              </a:rPr>
              <a:t>talajban </a:t>
            </a:r>
            <a:r>
              <a:rPr sz="1400" b="1" spc="-5" dirty="0">
                <a:latin typeface="Arial"/>
                <a:cs typeface="Arial"/>
              </a:rPr>
              <a:t>nincs durva </a:t>
            </a:r>
            <a:r>
              <a:rPr sz="1400" b="1" dirty="0">
                <a:latin typeface="Arial"/>
                <a:cs typeface="Arial"/>
              </a:rPr>
              <a:t>szemcséjű </a:t>
            </a:r>
            <a:r>
              <a:rPr sz="1400" b="1" spc="-5" dirty="0">
                <a:latin typeface="Arial"/>
                <a:cs typeface="Arial"/>
              </a:rPr>
              <a:t>vagy </a:t>
            </a:r>
            <a:r>
              <a:rPr sz="1400" b="1" dirty="0">
                <a:latin typeface="Arial"/>
                <a:cs typeface="Arial"/>
              </a:rPr>
              <a:t>éles</a:t>
            </a:r>
            <a:r>
              <a:rPr sz="1400" b="1" spc="-2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kavics.</a:t>
            </a:r>
            <a:endParaRPr sz="1400" dirty="0">
              <a:latin typeface="Arial"/>
              <a:cs typeface="Arial"/>
            </a:endParaRPr>
          </a:p>
          <a:p>
            <a:pPr marL="12700" marR="287655">
              <a:lnSpc>
                <a:spcPts val="1500"/>
              </a:lnSpc>
              <a:spcBef>
                <a:spcPts val="110"/>
              </a:spcBef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kőmentes föld </a:t>
            </a:r>
            <a:r>
              <a:rPr sz="1400" b="1" spc="-5" dirty="0" err="1">
                <a:latin typeface="Arial"/>
                <a:cs typeface="Arial"/>
              </a:rPr>
              <a:t>kavicsszemcsékkel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5" dirty="0" err="1" smtClean="0">
                <a:latin typeface="Arial"/>
                <a:cs typeface="Arial"/>
              </a:rPr>
              <a:t>finomszemcséjű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adalékkal, </a:t>
            </a:r>
            <a:r>
              <a:rPr sz="1400" b="1" dirty="0">
                <a:latin typeface="Arial"/>
                <a:cs typeface="Arial"/>
              </a:rPr>
              <a:t>mely a </a:t>
            </a:r>
            <a:r>
              <a:rPr sz="1400" b="1" spc="-5" dirty="0">
                <a:latin typeface="Arial"/>
                <a:cs typeface="Arial"/>
              </a:rPr>
              <a:t>pórusteret  betölti.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480"/>
              </a:lnSpc>
            </a:pPr>
            <a:r>
              <a:rPr sz="1400" b="1" spc="-25" dirty="0">
                <a:latin typeface="Arial"/>
                <a:cs typeface="Arial"/>
              </a:rPr>
              <a:t>Vegyes </a:t>
            </a:r>
            <a:r>
              <a:rPr sz="1400" b="1" dirty="0">
                <a:latin typeface="Arial"/>
                <a:cs typeface="Arial"/>
              </a:rPr>
              <a:t>és </a:t>
            </a:r>
            <a:r>
              <a:rPr sz="1400" b="1" spc="-5" dirty="0">
                <a:latin typeface="Arial"/>
                <a:cs typeface="Arial"/>
              </a:rPr>
              <a:t>finom </a:t>
            </a:r>
            <a:r>
              <a:rPr sz="1400" b="1" dirty="0">
                <a:latin typeface="Arial"/>
                <a:cs typeface="Arial"/>
              </a:rPr>
              <a:t>szemcséjű a </a:t>
            </a:r>
            <a:r>
              <a:rPr sz="1400" b="1" spc="-5" dirty="0">
                <a:latin typeface="Arial"/>
                <a:cs typeface="Arial"/>
              </a:rPr>
              <a:t>föld, homok-agyag keverék </a:t>
            </a:r>
            <a:r>
              <a:rPr sz="1400" b="1" dirty="0">
                <a:latin typeface="Arial"/>
                <a:cs typeface="Arial"/>
              </a:rPr>
              <a:t>és a kábel </a:t>
            </a:r>
            <a:r>
              <a:rPr sz="1400" b="1" spc="-5" dirty="0">
                <a:latin typeface="Arial"/>
                <a:cs typeface="Arial"/>
              </a:rPr>
              <a:t>körüli </a:t>
            </a:r>
            <a:r>
              <a:rPr sz="1400" b="1" dirty="0">
                <a:latin typeface="Arial"/>
                <a:cs typeface="Arial"/>
              </a:rPr>
              <a:t>teret </a:t>
            </a:r>
            <a:r>
              <a:rPr sz="1400" b="1" spc="-5" dirty="0">
                <a:latin typeface="Arial"/>
                <a:cs typeface="Arial"/>
              </a:rPr>
              <a:t>jól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kitölti.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555" y="228600"/>
            <a:ext cx="674024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Általános technológiai </a:t>
            </a:r>
            <a:r>
              <a:rPr dirty="0" err="1">
                <a:latin typeface="Arial"/>
                <a:cs typeface="Arial"/>
              </a:rPr>
              <a:t>előírások</a:t>
            </a:r>
            <a:r>
              <a:rPr spc="-210" dirty="0">
                <a:latin typeface="Arial"/>
                <a:cs typeface="Arial"/>
              </a:rPr>
              <a:t> 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6588" y="1124965"/>
            <a:ext cx="6823709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sz="1800" b="1" u="heavy" spc="-5" dirty="0">
                <a:latin typeface="Arial"/>
                <a:cs typeface="Arial"/>
              </a:rPr>
              <a:t>Kábelfektetés</a:t>
            </a:r>
            <a:r>
              <a:rPr sz="1800" b="1" u="heavy" spc="-15" dirty="0">
                <a:latin typeface="Arial"/>
                <a:cs typeface="Arial"/>
              </a:rPr>
              <a:t> </a:t>
            </a:r>
            <a:r>
              <a:rPr sz="1800" b="1" u="heavy" spc="-5" dirty="0">
                <a:latin typeface="Arial"/>
                <a:cs typeface="Arial"/>
              </a:rPr>
              <a:t>alapjai: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sz="1600" b="1" spc="-5" dirty="0">
                <a:latin typeface="Arial"/>
                <a:cs typeface="Arial"/>
              </a:rPr>
              <a:t>A kábelt soha nem szabad éles </a:t>
            </a:r>
            <a:r>
              <a:rPr sz="1600" b="1" spc="-15" dirty="0">
                <a:latin typeface="Arial"/>
                <a:cs typeface="Arial"/>
              </a:rPr>
              <a:t>vagy </a:t>
            </a:r>
            <a:r>
              <a:rPr sz="1600" b="1" spc="-5" dirty="0">
                <a:latin typeface="Arial"/>
                <a:cs typeface="Arial"/>
              </a:rPr>
              <a:t>kemény felületen</a:t>
            </a:r>
            <a:r>
              <a:rPr sz="1600" b="1" spc="1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húzni.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78100"/>
              </a:lnSpc>
              <a:spcBef>
                <a:spcPts val="210"/>
              </a:spcBef>
            </a:pPr>
            <a:r>
              <a:rPr sz="1600" b="1" spc="-5" dirty="0">
                <a:latin typeface="Arial"/>
                <a:cs typeface="Arial"/>
              </a:rPr>
              <a:t>Kábelek elhelyezésekor a megengedett hajlítási sugarat be kell tartani.  A kábelek </a:t>
            </a:r>
            <a:r>
              <a:rPr sz="1600" b="1" spc="-10" dirty="0">
                <a:latin typeface="Arial"/>
                <a:cs typeface="Arial"/>
              </a:rPr>
              <a:t>elvágási helyét </a:t>
            </a:r>
            <a:r>
              <a:rPr sz="1600" b="1" spc="-5" dirty="0">
                <a:latin typeface="Arial"/>
                <a:cs typeface="Arial"/>
              </a:rPr>
              <a:t>mindig </a:t>
            </a:r>
            <a:r>
              <a:rPr sz="1600" b="1" spc="-10" dirty="0">
                <a:latin typeface="Arial"/>
                <a:cs typeface="Arial"/>
              </a:rPr>
              <a:t>vízhatlanul </a:t>
            </a:r>
            <a:r>
              <a:rPr sz="1600" b="1" spc="-5" dirty="0">
                <a:latin typeface="Arial"/>
                <a:cs typeface="Arial"/>
              </a:rPr>
              <a:t>le kell</a:t>
            </a:r>
            <a:r>
              <a:rPr sz="1600" b="1" spc="25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zárni: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505"/>
              </a:lnSpc>
            </a:pPr>
            <a:r>
              <a:rPr sz="1600" b="1" spc="-5" dirty="0">
                <a:latin typeface="Arial"/>
                <a:cs typeface="Arial"/>
              </a:rPr>
              <a:t>Fektetésnél a </a:t>
            </a:r>
            <a:r>
              <a:rPr sz="1600" b="1" spc="-10" dirty="0">
                <a:latin typeface="Arial"/>
                <a:cs typeface="Arial"/>
              </a:rPr>
              <a:t>következő </a:t>
            </a:r>
            <a:r>
              <a:rPr sz="1600" b="1" spc="-5" dirty="0">
                <a:latin typeface="Arial"/>
                <a:cs typeface="Arial"/>
              </a:rPr>
              <a:t>hőmérsékletet nem szabad</a:t>
            </a:r>
            <a:r>
              <a:rPr sz="1600" b="1" spc="1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túllépni: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588" y="2133727"/>
            <a:ext cx="372046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z="1600" b="1" spc="-5" dirty="0">
                <a:latin typeface="Arial"/>
                <a:cs typeface="Arial"/>
              </a:rPr>
              <a:t>PVC szigetelésű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kábel: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10"/>
              </a:lnSpc>
            </a:pPr>
            <a:r>
              <a:rPr sz="1600" b="1" spc="-5" dirty="0">
                <a:latin typeface="Arial"/>
                <a:cs typeface="Arial"/>
              </a:rPr>
              <a:t>XLPE szigetelésű kábel és PE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köpeny: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5089" y="2133727"/>
            <a:ext cx="58039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z="1600" b="1" spc="-5" dirty="0">
                <a:latin typeface="Arial"/>
                <a:cs typeface="Arial"/>
              </a:rPr>
              <a:t>- 5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10"/>
              </a:lnSpc>
            </a:pPr>
            <a:r>
              <a:rPr sz="1600" b="1" spc="-5" dirty="0">
                <a:latin typeface="Arial"/>
                <a:cs typeface="Arial"/>
              </a:rPr>
              <a:t>- 20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588" y="2514727"/>
            <a:ext cx="574611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90820" algn="l"/>
              </a:tabLst>
            </a:pPr>
            <a:r>
              <a:rPr sz="1600" b="1" spc="-5" dirty="0">
                <a:latin typeface="Arial"/>
                <a:cs typeface="Arial"/>
              </a:rPr>
              <a:t>XLPE szigetelésű kábel és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PVC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köpeny:	</a:t>
            </a:r>
            <a:r>
              <a:rPr sz="1600" b="1" spc="-5" dirty="0">
                <a:latin typeface="Arial"/>
                <a:cs typeface="Arial"/>
              </a:rPr>
              <a:t>- 5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589" y="2758628"/>
            <a:ext cx="7309611" cy="3192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23925">
              <a:lnSpc>
                <a:spcPct val="78100"/>
              </a:lnSpc>
            </a:pPr>
            <a:r>
              <a:rPr sz="1600" b="1" spc="-5" dirty="0">
                <a:latin typeface="Arial"/>
                <a:cs typeface="Arial"/>
              </a:rPr>
              <a:t>Sürgős </a:t>
            </a:r>
            <a:r>
              <a:rPr sz="1600" b="1" spc="-10" dirty="0">
                <a:latin typeface="Arial"/>
                <a:cs typeface="Arial"/>
              </a:rPr>
              <a:t>javítási </a:t>
            </a:r>
            <a:r>
              <a:rPr sz="1600" b="1" spc="-5" dirty="0">
                <a:latin typeface="Arial"/>
                <a:cs typeface="Arial"/>
              </a:rPr>
              <a:t>munkálatok esetén a téli </a:t>
            </a:r>
            <a:r>
              <a:rPr sz="1600" b="1" spc="-10" dirty="0">
                <a:latin typeface="Arial"/>
                <a:cs typeface="Arial"/>
              </a:rPr>
              <a:t>hónapokban </a:t>
            </a:r>
            <a:r>
              <a:rPr sz="1600" b="1" spc="-5" dirty="0">
                <a:latin typeface="Arial"/>
                <a:cs typeface="Arial"/>
              </a:rPr>
              <a:t>előmelegített kábelt kell  használni.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600" b="1" spc="-5" dirty="0">
                <a:latin typeface="Arial"/>
                <a:cs typeface="Arial"/>
              </a:rPr>
              <a:t>(Tárolás fűtött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helyiségben).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sz="1800" b="1" u="heavy" spc="-5" dirty="0">
                <a:latin typeface="Arial"/>
                <a:cs typeface="Arial"/>
              </a:rPr>
              <a:t>Kábelhúzás</a:t>
            </a:r>
            <a:r>
              <a:rPr sz="1800" b="1" u="heavy" spc="-65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történhet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sz="1600" b="1" spc="-5" dirty="0">
                <a:latin typeface="Arial"/>
                <a:cs typeface="Arial"/>
              </a:rPr>
              <a:t>A talajon felbakolt biztosan álló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dobról</a:t>
            </a:r>
            <a:endParaRPr sz="1600" dirty="0">
              <a:latin typeface="Arial"/>
              <a:cs typeface="Arial"/>
            </a:endParaRPr>
          </a:p>
          <a:p>
            <a:pPr marL="12700" marR="1414780">
              <a:lnSpc>
                <a:spcPct val="78100"/>
              </a:lnSpc>
              <a:spcBef>
                <a:spcPts val="210"/>
              </a:spcBef>
            </a:pPr>
            <a:r>
              <a:rPr sz="1600" b="1" spc="-15" dirty="0">
                <a:latin typeface="Arial"/>
                <a:cs typeface="Arial"/>
              </a:rPr>
              <a:t>Teherautóról </a:t>
            </a:r>
            <a:r>
              <a:rPr sz="1600" b="1" spc="-5" dirty="0">
                <a:latin typeface="Arial"/>
                <a:cs typeface="Arial"/>
              </a:rPr>
              <a:t>megfelelő berendezésre felbakolt, biztosan rögzített dobról  A kábelfektető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kocsiról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78100"/>
              </a:lnSpc>
            </a:pPr>
            <a:r>
              <a:rPr sz="1600" b="1" spc="-15" dirty="0">
                <a:latin typeface="Arial"/>
                <a:cs typeface="Arial"/>
              </a:rPr>
              <a:t>Annak </a:t>
            </a:r>
            <a:r>
              <a:rPr sz="1600" b="1" spc="-5" dirty="0">
                <a:latin typeface="Arial"/>
                <a:cs typeface="Arial"/>
              </a:rPr>
              <a:t>elkerülésére, hogy a kábel terítéskor az árok alján </a:t>
            </a:r>
            <a:r>
              <a:rPr sz="1600" b="1" spc="-15" dirty="0">
                <a:latin typeface="Arial"/>
                <a:cs typeface="Arial"/>
              </a:rPr>
              <a:t>vagy </a:t>
            </a:r>
            <a:r>
              <a:rPr sz="1600" b="1" spc="-5" dirty="0">
                <a:latin typeface="Arial"/>
                <a:cs typeface="Arial"/>
              </a:rPr>
              <a:t>az árok falán ne  súrlódjon – és </a:t>
            </a:r>
            <a:r>
              <a:rPr sz="1600" b="1" spc="-15" dirty="0">
                <a:latin typeface="Arial"/>
                <a:cs typeface="Arial"/>
              </a:rPr>
              <a:t>könnyű </a:t>
            </a:r>
            <a:r>
              <a:rPr sz="1600" b="1" spc="-5" dirty="0">
                <a:latin typeface="Arial"/>
                <a:cs typeface="Arial"/>
              </a:rPr>
              <a:t>húzást lehessen elérni – a fektetési utat görgőkkel kell</a:t>
            </a:r>
            <a:r>
              <a:rPr sz="1600" b="1" spc="3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ellátni.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600" b="1" spc="-5" dirty="0">
                <a:latin typeface="Arial"/>
                <a:cs typeface="Arial"/>
              </a:rPr>
              <a:t>Kábeltípusoktól függően </a:t>
            </a:r>
            <a:r>
              <a:rPr sz="1600" b="1" spc="-10" dirty="0">
                <a:latin typeface="Arial"/>
                <a:cs typeface="Arial"/>
              </a:rPr>
              <a:t>egyenes </a:t>
            </a:r>
            <a:r>
              <a:rPr sz="1600" b="1" spc="-5" dirty="0">
                <a:latin typeface="Arial"/>
                <a:cs typeface="Arial"/>
              </a:rPr>
              <a:t>szakaszokon </a:t>
            </a:r>
            <a:r>
              <a:rPr sz="1600" b="1" dirty="0">
                <a:latin typeface="Arial"/>
                <a:cs typeface="Arial"/>
              </a:rPr>
              <a:t>3-5 </a:t>
            </a:r>
            <a:r>
              <a:rPr sz="1600" b="1" spc="-5" dirty="0">
                <a:latin typeface="Arial"/>
                <a:cs typeface="Arial"/>
              </a:rPr>
              <a:t>m </a:t>
            </a:r>
            <a:r>
              <a:rPr sz="1600" b="1" spc="-10" dirty="0">
                <a:latin typeface="Arial"/>
                <a:cs typeface="Arial"/>
              </a:rPr>
              <a:t>távolságot </a:t>
            </a:r>
            <a:r>
              <a:rPr sz="1600" b="1" spc="-5" dirty="0">
                <a:latin typeface="Arial"/>
                <a:cs typeface="Arial"/>
              </a:rPr>
              <a:t>kell tartani.</a:t>
            </a:r>
            <a:r>
              <a:rPr sz="1600" b="1" spc="365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  <a:p>
            <a:pPr marL="12700" marR="500380">
              <a:lnSpc>
                <a:spcPct val="78100"/>
              </a:lnSpc>
              <a:spcBef>
                <a:spcPts val="210"/>
              </a:spcBef>
            </a:pPr>
            <a:r>
              <a:rPr sz="1600" b="1" spc="-5" dirty="0">
                <a:latin typeface="Arial"/>
                <a:cs typeface="Arial"/>
              </a:rPr>
              <a:t>Ha a kábelt </a:t>
            </a:r>
            <a:r>
              <a:rPr sz="1600" b="1" spc="-10" dirty="0">
                <a:latin typeface="Arial"/>
                <a:cs typeface="Arial"/>
              </a:rPr>
              <a:t>védőcsőbe </a:t>
            </a:r>
            <a:r>
              <a:rPr sz="1600" b="1" spc="-5" dirty="0">
                <a:latin typeface="Arial"/>
                <a:cs typeface="Arial"/>
              </a:rPr>
              <a:t>kell húzni, a cső belső átmérője legalább </a:t>
            </a:r>
            <a:r>
              <a:rPr sz="1600" b="1" dirty="0">
                <a:latin typeface="Arial"/>
                <a:cs typeface="Arial"/>
              </a:rPr>
              <a:t>1,5-szer </a:t>
            </a:r>
            <a:r>
              <a:rPr sz="1600" b="1" spc="-15" dirty="0">
                <a:latin typeface="Arial"/>
                <a:cs typeface="Arial"/>
              </a:rPr>
              <a:t>nagyobb  </a:t>
            </a:r>
            <a:r>
              <a:rPr sz="1600" b="1" spc="-10" dirty="0">
                <a:latin typeface="Arial"/>
                <a:cs typeface="Arial"/>
              </a:rPr>
              <a:t>legyen </a:t>
            </a:r>
            <a:r>
              <a:rPr sz="1600" b="1" spc="-5" dirty="0">
                <a:latin typeface="Arial"/>
                <a:cs typeface="Arial"/>
              </a:rPr>
              <a:t>a kábel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átmérőjénél.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705" y="322642"/>
            <a:ext cx="685609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Általános technológiai </a:t>
            </a:r>
            <a:r>
              <a:rPr spc="-5" dirty="0" err="1">
                <a:latin typeface="Arial"/>
                <a:cs typeface="Arial"/>
              </a:rPr>
              <a:t>előírások</a:t>
            </a:r>
            <a:r>
              <a:rPr spc="-165" dirty="0">
                <a:latin typeface="Arial"/>
                <a:cs typeface="Arial"/>
              </a:rPr>
              <a:t> 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6588" y="1314449"/>
            <a:ext cx="7309612" cy="1533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10"/>
              </a:lnSpc>
            </a:pPr>
            <a:r>
              <a:rPr sz="1400" b="1" spc="-10" dirty="0">
                <a:latin typeface="Arial"/>
                <a:cs typeface="Arial"/>
              </a:rPr>
              <a:t>Húzásirányból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védőcsöveknél bevezető kiképzést, vagy segédeszközöket </a:t>
            </a:r>
            <a:r>
              <a:rPr sz="1400" b="1" dirty="0">
                <a:latin typeface="Arial"/>
                <a:cs typeface="Arial"/>
              </a:rPr>
              <a:t>kell </a:t>
            </a:r>
            <a:r>
              <a:rPr sz="1400" b="1" spc="-5" dirty="0">
                <a:latin typeface="Arial"/>
                <a:cs typeface="Arial"/>
              </a:rPr>
              <a:t>használni, hogy </a:t>
            </a:r>
            <a:r>
              <a:rPr sz="1400" b="1" dirty="0">
                <a:latin typeface="Arial"/>
                <a:cs typeface="Arial"/>
              </a:rPr>
              <a:t>a  </a:t>
            </a:r>
            <a:r>
              <a:rPr sz="1400" b="1" spc="-10" dirty="0">
                <a:latin typeface="Arial"/>
                <a:cs typeface="Arial"/>
              </a:rPr>
              <a:t>kábelköpenyt </a:t>
            </a:r>
            <a:r>
              <a:rPr sz="1400" b="1" dirty="0">
                <a:latin typeface="Arial"/>
                <a:cs typeface="Arial"/>
              </a:rPr>
              <a:t>az éles szélű </a:t>
            </a:r>
            <a:r>
              <a:rPr sz="1400" b="1" spc="-5" dirty="0">
                <a:latin typeface="Arial"/>
                <a:cs typeface="Arial"/>
              </a:rPr>
              <a:t>csőbemenetnél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megóvjuk.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b="1" spc="-5" dirty="0">
                <a:latin typeface="Arial"/>
                <a:cs typeface="Arial"/>
              </a:rPr>
              <a:t>Fel nem használt csőátvezetéseket </a:t>
            </a:r>
            <a:r>
              <a:rPr sz="1400" b="1" dirty="0">
                <a:latin typeface="Arial"/>
                <a:cs typeface="Arial"/>
              </a:rPr>
              <a:t>megfelelő </a:t>
            </a:r>
            <a:r>
              <a:rPr sz="1400" b="1" spc="-5" dirty="0">
                <a:latin typeface="Arial"/>
                <a:cs typeface="Arial"/>
              </a:rPr>
              <a:t>eszközökkel </a:t>
            </a:r>
            <a:r>
              <a:rPr sz="1400" b="1" dirty="0">
                <a:latin typeface="Arial"/>
                <a:cs typeface="Arial"/>
              </a:rPr>
              <a:t>le kell</a:t>
            </a:r>
            <a:r>
              <a:rPr sz="1400" b="1" spc="-1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zárni.</a:t>
            </a:r>
            <a:endParaRPr sz="1400" dirty="0">
              <a:latin typeface="Arial"/>
              <a:cs typeface="Arial"/>
            </a:endParaRPr>
          </a:p>
          <a:p>
            <a:pPr marL="12700" marR="228600">
              <a:lnSpc>
                <a:spcPts val="150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Kereszteződéseknél </a:t>
            </a:r>
            <a:r>
              <a:rPr sz="1400" b="1" dirty="0" err="1">
                <a:latin typeface="Arial"/>
                <a:cs typeface="Arial"/>
              </a:rPr>
              <a:t>és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 err="1" smtClean="0">
                <a:latin typeface="Arial"/>
                <a:cs typeface="Arial"/>
              </a:rPr>
              <a:t>megközelítéseknél</a:t>
            </a:r>
            <a:r>
              <a:rPr lang="hu-HU" sz="1400" b="1" spc="-5" dirty="0">
                <a:latin typeface="Arial"/>
                <a:cs typeface="Arial"/>
              </a:rPr>
              <a:t> </a:t>
            </a:r>
            <a:r>
              <a:rPr sz="1400" b="1" dirty="0" smtClean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különös gonddal </a:t>
            </a:r>
            <a:r>
              <a:rPr sz="1400" b="1" dirty="0">
                <a:latin typeface="Arial"/>
                <a:cs typeface="Arial"/>
              </a:rPr>
              <a:t>kell  </a:t>
            </a:r>
            <a:r>
              <a:rPr sz="1400" b="1" spc="-5" dirty="0">
                <a:latin typeface="Arial"/>
                <a:cs typeface="Arial"/>
              </a:rPr>
              <a:t>dolgozni,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hogy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sérülések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elkerülhetők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legyenek.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sérülések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elkerülése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érdekében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feltétlenül  egyeztetni </a:t>
            </a:r>
            <a:r>
              <a:rPr sz="1400" b="1" dirty="0">
                <a:latin typeface="Arial"/>
                <a:cs typeface="Arial"/>
              </a:rPr>
              <a:t>kell más </a:t>
            </a:r>
            <a:r>
              <a:rPr sz="1400" b="1" spc="-5" dirty="0">
                <a:latin typeface="Arial"/>
                <a:cs typeface="Arial"/>
              </a:rPr>
              <a:t>közművek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üzemeltetőivel.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kábelhúzást követően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földkábel végét nedvesség behatolás </a:t>
            </a:r>
            <a:r>
              <a:rPr sz="1400" b="1" dirty="0">
                <a:latin typeface="Arial"/>
                <a:cs typeface="Arial"/>
              </a:rPr>
              <a:t>ellen le kell zárni.</a:t>
            </a:r>
            <a:r>
              <a:rPr sz="1400" b="1" spc="-235" dirty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6901" y="2848202"/>
            <a:ext cx="5719700" cy="294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080" y="380238"/>
            <a:ext cx="685609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Általános technológiai </a:t>
            </a:r>
            <a:r>
              <a:rPr spc="-5" dirty="0" err="1">
                <a:latin typeface="Arial"/>
                <a:cs typeface="Arial"/>
              </a:rPr>
              <a:t>előírások</a:t>
            </a:r>
            <a:r>
              <a:rPr spc="-165" dirty="0">
                <a:latin typeface="Arial"/>
                <a:cs typeface="Arial"/>
              </a:rPr>
              <a:t> 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6588" y="1170051"/>
            <a:ext cx="7157212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u="heavy" spc="-5" dirty="0">
                <a:latin typeface="Arial"/>
                <a:cs typeface="Arial"/>
              </a:rPr>
              <a:t>Gépi</a:t>
            </a:r>
            <a:r>
              <a:rPr sz="1400" b="1" u="heavy" spc="-60" dirty="0">
                <a:latin typeface="Arial"/>
                <a:cs typeface="Arial"/>
              </a:rPr>
              <a:t> </a:t>
            </a:r>
            <a:r>
              <a:rPr sz="1400" b="1" u="heavy" spc="-5" dirty="0">
                <a:latin typeface="Arial"/>
                <a:cs typeface="Arial"/>
              </a:rPr>
              <a:t>kábelfektetés: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A kábelt </a:t>
            </a:r>
            <a:r>
              <a:rPr sz="1400" b="1" spc="-45" dirty="0">
                <a:latin typeface="Arial"/>
                <a:cs typeface="Arial"/>
              </a:rPr>
              <a:t>egy, </a:t>
            </a:r>
            <a:r>
              <a:rPr sz="1400" b="1" dirty="0">
                <a:latin typeface="Arial"/>
                <a:cs typeface="Arial"/>
              </a:rPr>
              <a:t>a kábel méretéhez </a:t>
            </a:r>
            <a:r>
              <a:rPr sz="1400" b="1" spc="-5" dirty="0">
                <a:latin typeface="Arial"/>
                <a:cs typeface="Arial"/>
              </a:rPr>
              <a:t>illeszkedő </a:t>
            </a:r>
            <a:r>
              <a:rPr sz="1400" b="1" spc="-10" dirty="0">
                <a:latin typeface="Arial"/>
                <a:cs typeface="Arial"/>
              </a:rPr>
              <a:t>húzóharisnyával </a:t>
            </a:r>
            <a:r>
              <a:rPr sz="1400" b="1" spc="-5" dirty="0">
                <a:latin typeface="Arial"/>
                <a:cs typeface="Arial"/>
              </a:rPr>
              <a:t>fogjuk meg, </a:t>
            </a:r>
            <a:r>
              <a:rPr sz="1400" b="1" spc="-10" dirty="0">
                <a:latin typeface="Arial"/>
                <a:cs typeface="Arial"/>
              </a:rPr>
              <a:t>melyet </a:t>
            </a:r>
            <a:r>
              <a:rPr sz="1400" b="1" spc="-5" dirty="0">
                <a:latin typeface="Arial"/>
                <a:cs typeface="Arial"/>
              </a:rPr>
              <a:t>húzókötéllel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kötünk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össze. </a:t>
            </a:r>
            <a:r>
              <a:rPr sz="1400" b="1" spc="-5" dirty="0">
                <a:latin typeface="Arial"/>
                <a:cs typeface="Arial"/>
              </a:rPr>
              <a:t>(köpenyhúzásos</a:t>
            </a:r>
            <a:r>
              <a:rPr sz="1400" b="1" spc="-1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módszer)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A kábel ereire </a:t>
            </a:r>
            <a:r>
              <a:rPr sz="1400" b="1" spc="-5" dirty="0">
                <a:latin typeface="Arial"/>
                <a:cs typeface="Arial"/>
              </a:rPr>
              <a:t>csavaros kábelsarukat </a:t>
            </a:r>
            <a:r>
              <a:rPr sz="1400" b="1" spc="-10" dirty="0">
                <a:latin typeface="Arial"/>
                <a:cs typeface="Arial"/>
              </a:rPr>
              <a:t>helyezünk, </a:t>
            </a:r>
            <a:r>
              <a:rPr sz="1400" b="1" spc="-5" dirty="0">
                <a:latin typeface="Arial"/>
                <a:cs typeface="Arial"/>
              </a:rPr>
              <a:t>melyekhez csatlakoztatható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vonókötél. (vezetőér  húzás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módszere)</a:t>
            </a:r>
            <a:endParaRPr sz="1400" dirty="0">
              <a:latin typeface="Arial"/>
              <a:cs typeface="Arial"/>
            </a:endParaRPr>
          </a:p>
          <a:p>
            <a:pPr marL="12700" marR="49149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húzóerő beállításakor figyelembe </a:t>
            </a:r>
            <a:r>
              <a:rPr sz="1400" b="1" dirty="0">
                <a:latin typeface="Arial"/>
                <a:cs typeface="Arial"/>
              </a:rPr>
              <a:t>kell </a:t>
            </a:r>
            <a:r>
              <a:rPr sz="1400" b="1" spc="-5" dirty="0">
                <a:latin typeface="Arial"/>
                <a:cs typeface="Arial"/>
              </a:rPr>
              <a:t>venni, hogy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várható húzóerő </a:t>
            </a:r>
            <a:r>
              <a:rPr sz="1400" b="1" dirty="0">
                <a:latin typeface="Arial"/>
                <a:cs typeface="Arial"/>
              </a:rPr>
              <a:t>a kábel </a:t>
            </a:r>
            <a:r>
              <a:rPr sz="1400" b="1" spc="-10" dirty="0">
                <a:latin typeface="Arial"/>
                <a:cs typeface="Arial"/>
              </a:rPr>
              <a:t>súlyától </a:t>
            </a:r>
            <a:r>
              <a:rPr sz="1400" b="1" spc="-5" dirty="0">
                <a:latin typeface="Arial"/>
                <a:cs typeface="Arial"/>
              </a:rPr>
              <a:t>(típus,  hossz) </a:t>
            </a:r>
            <a:r>
              <a:rPr sz="1400" b="1" dirty="0">
                <a:latin typeface="Arial"/>
                <a:cs typeface="Arial"/>
              </a:rPr>
              <a:t>és a </a:t>
            </a:r>
            <a:r>
              <a:rPr sz="1400" b="1" spc="-10" dirty="0">
                <a:latin typeface="Arial"/>
                <a:cs typeface="Arial"/>
              </a:rPr>
              <a:t>nyomvonalban </a:t>
            </a:r>
            <a:r>
              <a:rPr sz="1400" b="1" dirty="0">
                <a:latin typeface="Arial"/>
                <a:cs typeface="Arial"/>
              </a:rPr>
              <a:t>található </a:t>
            </a:r>
            <a:r>
              <a:rPr sz="1400" b="1" spc="-5" dirty="0">
                <a:latin typeface="Arial"/>
                <a:cs typeface="Arial"/>
              </a:rPr>
              <a:t>kanyarulatoktól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függ.</a:t>
            </a:r>
            <a:endParaRPr sz="1400" dirty="0">
              <a:latin typeface="Arial"/>
              <a:cs typeface="Arial"/>
            </a:endParaRPr>
          </a:p>
          <a:p>
            <a:pPr marL="12700" marR="54546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megengedett </a:t>
            </a:r>
            <a:r>
              <a:rPr sz="1400" b="1" spc="-10" dirty="0">
                <a:latin typeface="Arial"/>
                <a:cs typeface="Arial"/>
              </a:rPr>
              <a:t>legnagyobb </a:t>
            </a:r>
            <a:r>
              <a:rPr sz="1400" b="1" spc="-5" dirty="0">
                <a:latin typeface="Arial"/>
                <a:cs typeface="Arial"/>
              </a:rPr>
              <a:t>húzófeszültség függ </a:t>
            </a:r>
            <a:r>
              <a:rPr sz="1400" b="1" dirty="0">
                <a:latin typeface="Arial"/>
                <a:cs typeface="Arial"/>
              </a:rPr>
              <a:t>a kábel </a:t>
            </a:r>
            <a:r>
              <a:rPr sz="1400" b="1" spc="-5" dirty="0">
                <a:latin typeface="Arial"/>
                <a:cs typeface="Arial"/>
              </a:rPr>
              <a:t>típusától vagy </a:t>
            </a:r>
            <a:r>
              <a:rPr sz="1400" b="1" dirty="0">
                <a:latin typeface="Arial"/>
                <a:cs typeface="Arial"/>
              </a:rPr>
              <a:t>azt a </a:t>
            </a:r>
            <a:r>
              <a:rPr sz="1400" b="1" spc="-10" dirty="0">
                <a:latin typeface="Arial"/>
                <a:cs typeface="Arial"/>
              </a:rPr>
              <a:t>gyártó </a:t>
            </a:r>
            <a:r>
              <a:rPr sz="1400" b="1" spc="-5" dirty="0">
                <a:latin typeface="Arial"/>
                <a:cs typeface="Arial"/>
              </a:rPr>
              <a:t>adja </a:t>
            </a:r>
            <a:r>
              <a:rPr sz="1400" b="1" dirty="0">
                <a:latin typeface="Arial"/>
                <a:cs typeface="Arial"/>
              </a:rPr>
              <a:t>meg  </a:t>
            </a:r>
            <a:r>
              <a:rPr sz="1400" b="1" spc="-5" dirty="0">
                <a:latin typeface="Arial"/>
                <a:cs typeface="Arial"/>
              </a:rPr>
              <a:t>N/mm2</a:t>
            </a:r>
            <a:r>
              <a:rPr sz="1400" b="1" u="heavy" spc="-5" dirty="0">
                <a:latin typeface="Arial"/>
                <a:cs typeface="Arial"/>
              </a:rPr>
              <a:t>-</a:t>
            </a:r>
            <a:r>
              <a:rPr sz="1400" b="1" spc="-5" dirty="0">
                <a:latin typeface="Arial"/>
                <a:cs typeface="Arial"/>
              </a:rPr>
              <a:t>ben</a:t>
            </a:r>
            <a:r>
              <a:rPr sz="1400" b="1" spc="-5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376420" algn="l"/>
              </a:tabLst>
            </a:pPr>
            <a:r>
              <a:rPr lang="hu-HU" sz="1400" b="1" spc="-10" dirty="0">
                <a:latin typeface="Arial"/>
                <a:cs typeface="Arial"/>
              </a:rPr>
              <a:t>M</a:t>
            </a:r>
            <a:r>
              <a:rPr sz="1400" b="1" spc="-10" dirty="0" err="1" smtClean="0">
                <a:latin typeface="Arial"/>
                <a:cs typeface="Arial"/>
              </a:rPr>
              <a:t>űanyag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kábelekre (N/mm2): </a:t>
            </a:r>
            <a:r>
              <a:rPr sz="1400" b="1" spc="-5" dirty="0">
                <a:latin typeface="Arial"/>
                <a:cs typeface="Arial"/>
              </a:rPr>
              <a:t>Cu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vezetőre=50A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(N)	</a:t>
            </a:r>
            <a:r>
              <a:rPr sz="1400" b="1" spc="-25" dirty="0">
                <a:latin typeface="Arial"/>
                <a:cs typeface="Arial"/>
              </a:rPr>
              <a:t>Al </a:t>
            </a:r>
            <a:r>
              <a:rPr sz="1400" b="1" spc="-5" dirty="0">
                <a:latin typeface="Arial"/>
                <a:cs typeface="Arial"/>
              </a:rPr>
              <a:t>vezetőre=30A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(N)</a:t>
            </a:r>
            <a:endParaRPr sz="1400" dirty="0">
              <a:latin typeface="Arial"/>
              <a:cs typeface="Arial"/>
            </a:endParaRPr>
          </a:p>
          <a:p>
            <a:pPr marL="12700" marR="215265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Burkolat megfogás </a:t>
            </a:r>
            <a:r>
              <a:rPr sz="1400" b="1" dirty="0">
                <a:latin typeface="Arial"/>
                <a:cs typeface="Arial"/>
              </a:rPr>
              <a:t>esetén a </a:t>
            </a:r>
            <a:r>
              <a:rPr sz="1400" b="1" spc="-5" dirty="0">
                <a:latin typeface="Arial"/>
                <a:cs typeface="Arial"/>
              </a:rPr>
              <a:t>megengedett húzóerő </a:t>
            </a:r>
            <a:r>
              <a:rPr sz="1400" b="1" spc="-10" dirty="0">
                <a:latin typeface="Arial"/>
                <a:cs typeface="Arial"/>
              </a:rPr>
              <a:t>nagysága </a:t>
            </a:r>
            <a:r>
              <a:rPr sz="1400" b="1" dirty="0">
                <a:latin typeface="Arial"/>
                <a:cs typeface="Arial"/>
              </a:rPr>
              <a:t>100xdxA </a:t>
            </a:r>
            <a:r>
              <a:rPr sz="1400" b="1" spc="-5" dirty="0">
                <a:latin typeface="Arial"/>
                <a:cs typeface="Arial"/>
              </a:rPr>
              <a:t>(N), ahol „d” </a:t>
            </a:r>
            <a:r>
              <a:rPr sz="1400" b="1" dirty="0">
                <a:latin typeface="Arial"/>
                <a:cs typeface="Arial"/>
              </a:rPr>
              <a:t>a kábel</a:t>
            </a:r>
            <a:r>
              <a:rPr sz="1400" b="1" spc="-2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külső  átmérője. </a:t>
            </a:r>
            <a:r>
              <a:rPr sz="1400" b="1" spc="-15" dirty="0">
                <a:latin typeface="Arial"/>
                <a:cs typeface="Arial"/>
              </a:rPr>
              <a:t>„A” </a:t>
            </a:r>
            <a:r>
              <a:rPr sz="1400" b="1" dirty="0">
                <a:latin typeface="Arial"/>
                <a:cs typeface="Arial"/>
              </a:rPr>
              <a:t>az összes </a:t>
            </a:r>
            <a:r>
              <a:rPr sz="1400" b="1" spc="-5" dirty="0">
                <a:latin typeface="Arial"/>
                <a:cs typeface="Arial"/>
              </a:rPr>
              <a:t>húzott vezető </a:t>
            </a:r>
            <a:r>
              <a:rPr sz="1400" b="1" dirty="0">
                <a:latin typeface="Arial"/>
                <a:cs typeface="Arial"/>
              </a:rPr>
              <a:t>keresztmetszete</a:t>
            </a:r>
            <a:r>
              <a:rPr sz="1400" b="1" spc="-1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mm2-ben.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4286313"/>
            <a:ext cx="3505200" cy="2217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553" y="562228"/>
            <a:ext cx="546290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Kábelterítő görgők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törésben</a:t>
            </a:r>
          </a:p>
        </p:txBody>
      </p:sp>
      <p:sp>
        <p:nvSpPr>
          <p:cNvPr id="3" name="object 3"/>
          <p:cNvSpPr/>
          <p:nvPr/>
        </p:nvSpPr>
        <p:spPr>
          <a:xfrm>
            <a:off x="179514" y="1340827"/>
            <a:ext cx="6888733" cy="5256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553" y="562228"/>
            <a:ext cx="557466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KÖF </a:t>
            </a:r>
            <a:r>
              <a:rPr spc="-5" dirty="0">
                <a:latin typeface="Arial"/>
                <a:cs typeface="Arial"/>
              </a:rPr>
              <a:t>földkábel </a:t>
            </a:r>
            <a:r>
              <a:rPr dirty="0">
                <a:latin typeface="Arial"/>
                <a:cs typeface="Arial"/>
              </a:rPr>
              <a:t>létrán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vezetve</a:t>
            </a:r>
          </a:p>
        </p:txBody>
      </p:sp>
      <p:sp>
        <p:nvSpPr>
          <p:cNvPr id="3" name="object 3"/>
          <p:cNvSpPr/>
          <p:nvPr/>
        </p:nvSpPr>
        <p:spPr>
          <a:xfrm>
            <a:off x="179514" y="1525917"/>
            <a:ext cx="6804279" cy="5103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94" y="152400"/>
            <a:ext cx="760130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KIF és KÖF </a:t>
            </a:r>
            <a:r>
              <a:rPr spc="-5" dirty="0">
                <a:latin typeface="Arial"/>
                <a:cs typeface="Arial"/>
              </a:rPr>
              <a:t>földkábel együtt </a:t>
            </a:r>
            <a:r>
              <a:rPr dirty="0">
                <a:latin typeface="Arial"/>
                <a:cs typeface="Arial"/>
              </a:rPr>
              <a:t>vezetése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létrán</a:t>
            </a:r>
          </a:p>
        </p:txBody>
      </p:sp>
      <p:sp>
        <p:nvSpPr>
          <p:cNvPr id="3" name="object 3"/>
          <p:cNvSpPr/>
          <p:nvPr/>
        </p:nvSpPr>
        <p:spPr>
          <a:xfrm>
            <a:off x="8630" y="1340827"/>
            <a:ext cx="7008749" cy="5256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554" y="6494068"/>
            <a:ext cx="31051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888888"/>
                </a:solidFill>
                <a:latin typeface="Arial"/>
                <a:cs typeface="Arial"/>
              </a:rPr>
              <a:t>Page</a:t>
            </a:r>
            <a:r>
              <a:rPr sz="600" spc="-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88888"/>
                </a:solidFill>
                <a:latin typeface="Arial"/>
                <a:cs typeface="Arial"/>
              </a:rPr>
              <a:t>72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396" y="164210"/>
            <a:ext cx="685736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Általános technológiai </a:t>
            </a:r>
            <a:r>
              <a:rPr spc="-5" dirty="0">
                <a:latin typeface="Arial"/>
                <a:cs typeface="Arial"/>
              </a:rPr>
              <a:t>előírások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(6)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488" y="1194561"/>
            <a:ext cx="8170545" cy="156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" dirty="0">
                <a:latin typeface="Arial"/>
                <a:cs typeface="Arial"/>
              </a:rPr>
              <a:t>Kézi kábelfektetés hagyományos</a:t>
            </a:r>
            <a:r>
              <a:rPr sz="1800" b="1" u="heavy" spc="25" dirty="0">
                <a:latin typeface="Arial"/>
                <a:cs typeface="Arial"/>
              </a:rPr>
              <a:t> </a:t>
            </a:r>
            <a:r>
              <a:rPr sz="1800" b="1" u="heavy" spc="-5" dirty="0">
                <a:latin typeface="Arial"/>
                <a:cs typeface="Arial"/>
              </a:rPr>
              <a:t>technológiával: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9300"/>
              </a:lnSpc>
              <a:spcBef>
                <a:spcPts val="15"/>
              </a:spcBef>
            </a:pP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kábeldob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felbakolva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biztosan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álljon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talajon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vagy jól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rögzítve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 szállítójárművön,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közvetlenül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  </a:t>
            </a:r>
            <a:r>
              <a:rPr sz="1400" b="1" spc="-5" dirty="0">
                <a:latin typeface="Arial"/>
                <a:cs typeface="Arial"/>
              </a:rPr>
              <a:t>kábelárok </a:t>
            </a:r>
            <a:r>
              <a:rPr sz="1400" b="1" dirty="0">
                <a:latin typeface="Arial"/>
                <a:cs typeface="Arial"/>
              </a:rPr>
              <a:t>mellett </a:t>
            </a:r>
            <a:r>
              <a:rPr sz="1400" b="1" spc="-5" dirty="0">
                <a:latin typeface="Arial"/>
                <a:cs typeface="Arial"/>
              </a:rPr>
              <a:t>vagy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mögött.</a:t>
            </a:r>
            <a:endParaRPr sz="1400">
              <a:latin typeface="Arial"/>
              <a:cs typeface="Arial"/>
            </a:endParaRPr>
          </a:p>
          <a:p>
            <a:pPr marL="12700" marR="427990">
              <a:lnSpc>
                <a:spcPts val="2000"/>
              </a:lnSpc>
              <a:spcBef>
                <a:spcPts val="110"/>
              </a:spcBef>
            </a:pPr>
            <a:r>
              <a:rPr sz="1400" b="1" dirty="0">
                <a:latin typeface="Arial"/>
                <a:cs typeface="Arial"/>
              </a:rPr>
              <a:t>A szükséges </a:t>
            </a:r>
            <a:r>
              <a:rPr sz="1400" b="1" spc="-5" dirty="0">
                <a:latin typeface="Arial"/>
                <a:cs typeface="Arial"/>
              </a:rPr>
              <a:t>munkaerő </a:t>
            </a:r>
            <a:r>
              <a:rPr sz="1400" b="1" dirty="0">
                <a:latin typeface="Arial"/>
                <a:cs typeface="Arial"/>
              </a:rPr>
              <a:t>számát a </a:t>
            </a:r>
            <a:r>
              <a:rPr sz="1400" b="1" spc="-5" dirty="0">
                <a:latin typeface="Arial"/>
                <a:cs typeface="Arial"/>
              </a:rPr>
              <a:t>munkavezető határozza meg, </a:t>
            </a:r>
            <a:r>
              <a:rPr sz="1400" b="1" dirty="0">
                <a:latin typeface="Arial"/>
                <a:cs typeface="Arial"/>
              </a:rPr>
              <a:t>a kábel </a:t>
            </a:r>
            <a:r>
              <a:rPr sz="1400" b="1" spc="-5" dirty="0">
                <a:latin typeface="Arial"/>
                <a:cs typeface="Arial"/>
              </a:rPr>
              <a:t>hosszúsága, </a:t>
            </a:r>
            <a:r>
              <a:rPr sz="1400" b="1" spc="-10" dirty="0">
                <a:latin typeface="Arial"/>
                <a:cs typeface="Arial"/>
              </a:rPr>
              <a:t>súlya,</a:t>
            </a:r>
            <a:r>
              <a:rPr sz="1400" b="1" spc="-2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  </a:t>
            </a:r>
            <a:r>
              <a:rPr sz="1400" b="1" spc="-10" dirty="0">
                <a:latin typeface="Arial"/>
                <a:cs typeface="Arial"/>
              </a:rPr>
              <a:t>terepviszonyok </a:t>
            </a:r>
            <a:r>
              <a:rPr sz="1400" b="1" dirty="0">
                <a:latin typeface="Arial"/>
                <a:cs typeface="Arial"/>
              </a:rPr>
              <a:t>és a </a:t>
            </a:r>
            <a:r>
              <a:rPr sz="1400" b="1" spc="-10" dirty="0">
                <a:latin typeface="Arial"/>
                <a:cs typeface="Arial"/>
              </a:rPr>
              <a:t>nyomvonal </a:t>
            </a:r>
            <a:r>
              <a:rPr sz="1400" b="1" dirty="0">
                <a:latin typeface="Arial"/>
                <a:cs typeface="Arial"/>
              </a:rPr>
              <a:t>vezetése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függvényében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latin typeface="Arial"/>
                <a:cs typeface="Arial"/>
              </a:rPr>
              <a:t>Akadály </a:t>
            </a:r>
            <a:r>
              <a:rPr sz="1400" b="1" spc="-5" dirty="0">
                <a:latin typeface="Arial"/>
                <a:cs typeface="Arial"/>
              </a:rPr>
              <a:t>felmerülésekor (pl. idegen közművek) </a:t>
            </a:r>
            <a:r>
              <a:rPr sz="1400" b="1" dirty="0">
                <a:latin typeface="Arial"/>
                <a:cs typeface="Arial"/>
              </a:rPr>
              <a:t>a kábelt </a:t>
            </a:r>
            <a:r>
              <a:rPr sz="1400" b="1" spc="-5" dirty="0">
                <a:latin typeface="Arial"/>
                <a:cs typeface="Arial"/>
              </a:rPr>
              <a:t>nem </a:t>
            </a:r>
            <a:r>
              <a:rPr sz="1400" b="1" dirty="0">
                <a:latin typeface="Arial"/>
                <a:cs typeface="Arial"/>
              </a:rPr>
              <a:t>szabad </a:t>
            </a:r>
            <a:r>
              <a:rPr sz="1400" b="1" spc="-5" dirty="0">
                <a:latin typeface="Arial"/>
                <a:cs typeface="Arial"/>
              </a:rPr>
              <a:t>tolni, </a:t>
            </a:r>
            <a:r>
              <a:rPr sz="1400" b="1" dirty="0">
                <a:latin typeface="Arial"/>
                <a:cs typeface="Arial"/>
              </a:rPr>
              <a:t>csak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húzni.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514" y="2924949"/>
            <a:ext cx="4030599" cy="302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017" y="2924949"/>
            <a:ext cx="4051299" cy="3038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37623"/>
            <a:ext cx="8328659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err="1">
                <a:latin typeface="Arial"/>
                <a:cs typeface="Arial"/>
              </a:rPr>
              <a:t>Kábeltípusok</a:t>
            </a:r>
            <a:r>
              <a:rPr dirty="0">
                <a:latin typeface="Arial"/>
                <a:cs typeface="Arial"/>
              </a:rPr>
              <a:t> </a:t>
            </a:r>
            <a:r>
              <a:rPr dirty="0" err="1" smtClean="0">
                <a:latin typeface="Arial"/>
                <a:cs typeface="Arial"/>
              </a:rPr>
              <a:t>megoszlása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smtClean="0">
                <a:latin typeface="Arial"/>
                <a:cs typeface="Arial"/>
              </a:rPr>
              <a:t>(EHU adat)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04709"/>
              </p:ext>
            </p:extLst>
          </p:nvPr>
        </p:nvGraphicFramePr>
        <p:xfrm>
          <a:off x="317183" y="1046352"/>
          <a:ext cx="7455218" cy="4744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9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537">
                <a:tc gridSpan="3">
                  <a:txBody>
                    <a:bodyPr/>
                    <a:lstStyle/>
                    <a:p>
                      <a:pPr marL="20300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Földkábelek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az EHU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területén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2015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0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13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KM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%-os</a:t>
                      </a:r>
                      <a:r>
                        <a:rPr sz="20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arány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37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400" b="1" spc="-40" dirty="0">
                          <a:latin typeface="Calibri"/>
                          <a:cs typeface="Calibri"/>
                        </a:rPr>
                        <a:t>KÖF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kábel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összesen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5324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413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Olajos</a:t>
                      </a:r>
                      <a:r>
                        <a:rPr sz="20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papír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2610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37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PVC/Roundall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542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536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THPE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2172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34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414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537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KIF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kábel</a:t>
                      </a:r>
                      <a:r>
                        <a:rPr sz="20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összesen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12530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413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papírszigetelésű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1082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512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Műanyag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szigetelésű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11448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91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03554" y="6494068"/>
            <a:ext cx="21272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888888"/>
                </a:solidFill>
                <a:latin typeface="Arial"/>
                <a:cs typeface="Arial"/>
              </a:rPr>
              <a:t>2.</a:t>
            </a:r>
            <a:r>
              <a:rPr sz="600" spc="-10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88888"/>
                </a:solidFill>
                <a:latin typeface="Arial"/>
                <a:cs typeface="Arial"/>
              </a:rPr>
              <a:t>dia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292" y="1700847"/>
            <a:ext cx="6636384" cy="497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584835">
              <a:lnSpc>
                <a:spcPct val="100000"/>
              </a:lnSpc>
              <a:spcBef>
                <a:spcPts val="484"/>
              </a:spcBef>
            </a:pPr>
            <a:r>
              <a:rPr sz="600" spc="-5" dirty="0">
                <a:solidFill>
                  <a:srgbClr val="888888"/>
                </a:solidFill>
                <a:latin typeface="Arial"/>
                <a:cs typeface="Arial"/>
              </a:rPr>
              <a:t>Page</a:t>
            </a:r>
            <a:r>
              <a:rPr sz="600" spc="-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88888"/>
                </a:solidFill>
                <a:latin typeface="Arial"/>
                <a:cs typeface="Arial"/>
              </a:rPr>
              <a:t>73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396" y="164210"/>
            <a:ext cx="593217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Új </a:t>
            </a:r>
            <a:r>
              <a:rPr spc="-5" dirty="0">
                <a:latin typeface="Arial"/>
                <a:cs typeface="Arial"/>
              </a:rPr>
              <a:t>fektetési </a:t>
            </a:r>
            <a:r>
              <a:rPr spc="-5" dirty="0" err="1">
                <a:latin typeface="Arial"/>
                <a:cs typeface="Arial"/>
              </a:rPr>
              <a:t>technológiákról</a:t>
            </a:r>
            <a:r>
              <a:rPr spc="-75" dirty="0">
                <a:latin typeface="Arial"/>
                <a:cs typeface="Arial"/>
              </a:rPr>
              <a:t> 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615" y="978408"/>
            <a:ext cx="4864735" cy="5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" dirty="0">
                <a:latin typeface="Arial"/>
                <a:cs typeface="Arial"/>
              </a:rPr>
              <a:t>A </a:t>
            </a:r>
            <a:r>
              <a:rPr sz="1800" b="1" u="heavy" dirty="0">
                <a:latin typeface="Arial"/>
                <a:cs typeface="Arial"/>
              </a:rPr>
              <a:t>gépi </a:t>
            </a:r>
            <a:r>
              <a:rPr sz="1800" b="1" u="heavy" spc="-5" dirty="0">
                <a:latin typeface="Arial"/>
                <a:cs typeface="Arial"/>
              </a:rPr>
              <a:t>kábelfektetés </a:t>
            </a:r>
            <a:r>
              <a:rPr sz="1800" b="1" u="heavy" dirty="0">
                <a:latin typeface="Arial"/>
                <a:cs typeface="Arial"/>
              </a:rPr>
              <a:t>modern</a:t>
            </a:r>
            <a:r>
              <a:rPr sz="1800" b="1" u="heavy" spc="-80" dirty="0">
                <a:latin typeface="Arial"/>
                <a:cs typeface="Arial"/>
              </a:rPr>
              <a:t> </a:t>
            </a:r>
            <a:r>
              <a:rPr sz="1800" b="1" u="heavy" spc="-5" dirty="0">
                <a:latin typeface="Arial"/>
                <a:cs typeface="Arial"/>
              </a:rPr>
              <a:t>technológiával: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kábeldobról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10" dirty="0">
                <a:latin typeface="Arial"/>
                <a:cs typeface="Arial"/>
              </a:rPr>
              <a:t>nyomvonalon </a:t>
            </a:r>
            <a:r>
              <a:rPr sz="1400" b="1" dirty="0">
                <a:latin typeface="Arial"/>
                <a:cs typeface="Arial"/>
              </a:rPr>
              <a:t>a kábelt </a:t>
            </a:r>
            <a:r>
              <a:rPr sz="1400" b="1" spc="-5" dirty="0">
                <a:latin typeface="Arial"/>
                <a:cs typeface="Arial"/>
              </a:rPr>
              <a:t>előre </a:t>
            </a:r>
            <a:r>
              <a:rPr sz="1400" b="1" dirty="0">
                <a:latin typeface="Arial"/>
                <a:cs typeface="Arial"/>
              </a:rPr>
              <a:t>le kell</a:t>
            </a:r>
            <a:r>
              <a:rPr sz="1400" b="1" spc="-1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húzni.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292" y="1700847"/>
            <a:ext cx="6636258" cy="4166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75" y="1556766"/>
            <a:ext cx="6876415" cy="515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L="672465">
              <a:lnSpc>
                <a:spcPct val="100000"/>
              </a:lnSpc>
              <a:spcBef>
                <a:spcPts val="5"/>
              </a:spcBef>
            </a:pPr>
            <a:r>
              <a:rPr sz="600" spc="-5" dirty="0">
                <a:solidFill>
                  <a:srgbClr val="888888"/>
                </a:solidFill>
                <a:latin typeface="Arial"/>
                <a:cs typeface="Arial"/>
              </a:rPr>
              <a:t>Page</a:t>
            </a:r>
            <a:r>
              <a:rPr sz="600" spc="-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88888"/>
                </a:solidFill>
                <a:latin typeface="Arial"/>
                <a:cs typeface="Arial"/>
              </a:rPr>
              <a:t>75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396" y="308102"/>
            <a:ext cx="660908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Új </a:t>
            </a:r>
            <a:r>
              <a:rPr sz="3200" b="1" spc="-5" dirty="0">
                <a:latin typeface="Arial"/>
                <a:cs typeface="Arial"/>
              </a:rPr>
              <a:t>kábelépítési </a:t>
            </a:r>
            <a:r>
              <a:rPr sz="3200" b="1" spc="-5" dirty="0" err="1">
                <a:latin typeface="Arial"/>
                <a:cs typeface="Arial"/>
              </a:rPr>
              <a:t>technológiákról</a:t>
            </a:r>
            <a:r>
              <a:rPr sz="3200" b="1" spc="-65" dirty="0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1532" y="978408"/>
            <a:ext cx="66668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dirty="0">
                <a:latin typeface="Arial"/>
                <a:cs typeface="Arial"/>
              </a:rPr>
              <a:t>komplex </a:t>
            </a:r>
            <a:r>
              <a:rPr sz="1800" b="1" spc="-5" dirty="0">
                <a:latin typeface="Arial"/>
                <a:cs typeface="Arial"/>
              </a:rPr>
              <a:t>kábelfektető-gép a fedőszalag lehúzását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elvégzi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675" y="1556766"/>
            <a:ext cx="6876288" cy="5157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990600"/>
            <a:ext cx="5410200" cy="2209800"/>
          </a:xfrm>
        </p:spPr>
        <p:txBody>
          <a:bodyPr/>
          <a:lstStyle/>
          <a:p>
            <a:r>
              <a:rPr lang="hu-HU" dirty="0" smtClean="0"/>
              <a:t>A kábelek út- vasút és közmű keresztezései  során szükséges védőcső fektetési módok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33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114800" y="991854"/>
            <a:ext cx="3505200" cy="5040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Irányított </a:t>
            </a:r>
            <a:r>
              <a:rPr spc="-5" dirty="0"/>
              <a:t>fúrás</a:t>
            </a:r>
            <a:r>
              <a:rPr spc="-30" dirty="0"/>
              <a:t> </a:t>
            </a:r>
            <a:r>
              <a:rPr dirty="0"/>
              <a:t>lépései:</a:t>
            </a:r>
          </a:p>
          <a:p>
            <a:pPr marL="1123315" indent="-19621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1123950" algn="l"/>
              </a:tabLst>
            </a:pPr>
            <a:r>
              <a:rPr i="1" dirty="0">
                <a:latin typeface="Arial"/>
                <a:cs typeface="Arial"/>
              </a:rPr>
              <a:t>Pilótafurat</a:t>
            </a:r>
          </a:p>
          <a:p>
            <a:pPr marL="12700" marR="5080" indent="914400" algn="just">
              <a:lnSpc>
                <a:spcPct val="142900"/>
              </a:lnSpc>
            </a:pPr>
            <a:r>
              <a:rPr b="0" spc="-5" dirty="0">
                <a:latin typeface="Arial"/>
                <a:cs typeface="Arial"/>
              </a:rPr>
              <a:t>Az irányítható fúrófej precíz </a:t>
            </a:r>
            <a:r>
              <a:rPr b="0" spc="-5" dirty="0" err="1">
                <a:latin typeface="Arial"/>
                <a:cs typeface="Arial"/>
              </a:rPr>
              <a:t>navigációs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5" dirty="0" err="1" smtClean="0">
                <a:latin typeface="Arial"/>
                <a:cs typeface="Arial"/>
              </a:rPr>
              <a:t>technika</a:t>
            </a:r>
            <a:r>
              <a:rPr b="0" spc="-5" dirty="0" smtClean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alapján </a:t>
            </a:r>
            <a:r>
              <a:rPr b="0" dirty="0">
                <a:latin typeface="Arial"/>
                <a:cs typeface="Arial"/>
              </a:rPr>
              <a:t>éri </a:t>
            </a:r>
            <a:r>
              <a:rPr b="0" spc="-5" dirty="0">
                <a:latin typeface="Arial"/>
                <a:cs typeface="Arial"/>
              </a:rPr>
              <a:t>el </a:t>
            </a:r>
            <a:r>
              <a:rPr b="0" dirty="0">
                <a:latin typeface="Arial"/>
                <a:cs typeface="Arial"/>
              </a:rPr>
              <a:t>a  </a:t>
            </a:r>
            <a:r>
              <a:rPr b="0" spc="-5" dirty="0" err="1" smtClean="0">
                <a:latin typeface="Arial"/>
                <a:cs typeface="Arial"/>
              </a:rPr>
              <a:t>célgödröt</a:t>
            </a:r>
            <a:endParaRPr lang="hu-HU" b="0" dirty="0"/>
          </a:p>
          <a:p>
            <a:pPr marL="12700" marR="5080" indent="914400" algn="just">
              <a:lnSpc>
                <a:spcPct val="142900"/>
              </a:lnSpc>
            </a:pPr>
            <a:endParaRPr lang="hu-HU" b="0" dirty="0" smtClean="0">
              <a:latin typeface="Arial"/>
              <a:cs typeface="Arial"/>
            </a:endParaRPr>
          </a:p>
          <a:p>
            <a:pPr marL="12700" marR="5080" indent="914400" algn="just">
              <a:lnSpc>
                <a:spcPct val="142900"/>
              </a:lnSpc>
            </a:pPr>
            <a:endParaRPr b="0" dirty="0">
              <a:latin typeface="Arial"/>
              <a:cs typeface="Arial"/>
            </a:endParaRPr>
          </a:p>
          <a:p>
            <a:pPr marL="1123315" indent="-196215">
              <a:lnSpc>
                <a:spcPct val="100000"/>
              </a:lnSpc>
              <a:spcBef>
                <a:spcPts val="725"/>
              </a:spcBef>
              <a:buAutoNum type="arabicPeriod" startAt="2"/>
              <a:tabLst>
                <a:tab pos="1123950" algn="l"/>
              </a:tabLst>
            </a:pPr>
            <a:r>
              <a:rPr i="1" spc="-5" dirty="0">
                <a:latin typeface="Arial"/>
                <a:cs typeface="Arial"/>
              </a:rPr>
              <a:t>Bővítő</a:t>
            </a:r>
            <a:r>
              <a:rPr i="1" spc="-9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eljárás</a:t>
            </a:r>
          </a:p>
          <a:p>
            <a:pPr marL="12700" marR="5715" indent="914400">
              <a:lnSpc>
                <a:spcPct val="142900"/>
              </a:lnSpc>
            </a:pPr>
            <a:r>
              <a:rPr b="0" dirty="0">
                <a:latin typeface="Arial"/>
                <a:cs typeface="Arial"/>
              </a:rPr>
              <a:t>A </a:t>
            </a:r>
            <a:r>
              <a:rPr b="0" spc="-5" dirty="0">
                <a:latin typeface="Arial"/>
                <a:cs typeface="Arial"/>
              </a:rPr>
              <a:t>célgödörben </a:t>
            </a:r>
            <a:r>
              <a:rPr b="0" spc="-10" dirty="0">
                <a:latin typeface="Arial"/>
                <a:cs typeface="Arial"/>
              </a:rPr>
              <a:t>az </a:t>
            </a:r>
            <a:r>
              <a:rPr b="0" spc="-5" dirty="0">
                <a:latin typeface="Arial"/>
                <a:cs typeface="Arial"/>
              </a:rPr>
              <a:t>irányítható </a:t>
            </a:r>
            <a:r>
              <a:rPr b="0" spc="-5" dirty="0" err="1">
                <a:latin typeface="Arial"/>
                <a:cs typeface="Arial"/>
              </a:rPr>
              <a:t>fúrófejet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5" dirty="0" err="1" smtClean="0">
                <a:latin typeface="Arial"/>
                <a:cs typeface="Arial"/>
              </a:rPr>
              <a:t>egy</a:t>
            </a:r>
            <a:r>
              <a:rPr lang="hu-HU" b="0" spc="-5" dirty="0" smtClean="0">
                <a:latin typeface="Arial"/>
                <a:cs typeface="Arial"/>
              </a:rPr>
              <a:t>            f</a:t>
            </a:r>
            <a:r>
              <a:rPr b="0" spc="-5" dirty="0" err="1" smtClean="0">
                <a:latin typeface="Arial"/>
                <a:cs typeface="Arial"/>
              </a:rPr>
              <a:t>úvókákkal</a:t>
            </a:r>
            <a:r>
              <a:rPr b="0" spc="-5" dirty="0" smtClean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ellátott  furatbővítőre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 err="1">
                <a:latin typeface="Arial"/>
                <a:cs typeface="Arial"/>
              </a:rPr>
              <a:t>cserélik</a:t>
            </a:r>
            <a:r>
              <a:rPr b="0" dirty="0" smtClean="0">
                <a:latin typeface="Arial"/>
                <a:cs typeface="Arial"/>
              </a:rPr>
              <a:t>.</a:t>
            </a:r>
            <a:endParaRPr lang="hu-HU" b="0" dirty="0" smtClean="0">
              <a:latin typeface="Arial"/>
              <a:cs typeface="Arial"/>
            </a:endParaRPr>
          </a:p>
          <a:p>
            <a:pPr marL="12700" marR="5715" indent="914400">
              <a:lnSpc>
                <a:spcPct val="142900"/>
              </a:lnSpc>
            </a:pPr>
            <a:endParaRPr lang="hu-HU" b="0" dirty="0"/>
          </a:p>
          <a:p>
            <a:pPr marL="12700" marR="5715" indent="914400">
              <a:lnSpc>
                <a:spcPct val="142900"/>
              </a:lnSpc>
            </a:pPr>
            <a:endParaRPr lang="hu-HU" b="0" dirty="0" smtClean="0">
              <a:latin typeface="Arial"/>
              <a:cs typeface="Arial"/>
            </a:endParaRPr>
          </a:p>
          <a:p>
            <a:pPr marL="12700" marR="5715" indent="914400">
              <a:lnSpc>
                <a:spcPct val="142900"/>
              </a:lnSpc>
            </a:pPr>
            <a:r>
              <a:rPr lang="hu-HU" b="0" dirty="0" smtClean="0">
                <a:latin typeface="Arial"/>
                <a:cs typeface="Arial"/>
              </a:rPr>
              <a:t>            </a:t>
            </a:r>
            <a:r>
              <a:rPr i="1" spc="-5" dirty="0" smtClean="0">
                <a:latin typeface="Arial"/>
                <a:cs typeface="Arial"/>
              </a:rPr>
              <a:t>3</a:t>
            </a:r>
            <a:r>
              <a:rPr i="1" spc="-5" dirty="0">
                <a:latin typeface="Arial"/>
                <a:cs typeface="Arial"/>
              </a:rPr>
              <a:t>. Behúzó</a:t>
            </a:r>
            <a:r>
              <a:rPr i="1" spc="-9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eljárás</a:t>
            </a:r>
          </a:p>
          <a:p>
            <a:pPr marL="927100" algn="just">
              <a:spcBef>
                <a:spcPts val="715"/>
              </a:spcBef>
            </a:pPr>
            <a:r>
              <a:rPr b="0" spc="-5" dirty="0">
                <a:latin typeface="Arial"/>
                <a:cs typeface="Arial"/>
              </a:rPr>
              <a:t>Az  utolsó  </a:t>
            </a:r>
            <a:r>
              <a:rPr b="0" spc="-5" dirty="0" err="1">
                <a:latin typeface="Arial"/>
                <a:cs typeface="Arial"/>
              </a:rPr>
              <a:t>bővítési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lang="hu-HU" b="0" spc="-5" dirty="0" smtClean="0">
                <a:latin typeface="Arial"/>
                <a:cs typeface="Arial"/>
              </a:rPr>
              <a:t>után</a:t>
            </a:r>
            <a:r>
              <a:rPr b="0" spc="-5" dirty="0" smtClean="0">
                <a:latin typeface="Arial"/>
                <a:cs typeface="Arial"/>
              </a:rPr>
              <a:t> </a:t>
            </a:r>
            <a:r>
              <a:rPr lang="hu-HU" b="0" spc="-5" dirty="0" smtClean="0">
                <a:latin typeface="Arial"/>
                <a:cs typeface="Arial"/>
              </a:rPr>
              <a:t> behúzzák </a:t>
            </a:r>
            <a:r>
              <a:rPr lang="hu-HU" b="0" spc="-5" dirty="0"/>
              <a:t>a védőcsövet. </a:t>
            </a:r>
            <a:r>
              <a:rPr lang="hu-HU" b="0" dirty="0"/>
              <a:t>.</a:t>
            </a:r>
          </a:p>
          <a:p>
            <a:pPr marL="927100">
              <a:lnSpc>
                <a:spcPct val="100000"/>
              </a:lnSpc>
              <a:spcBef>
                <a:spcPts val="715"/>
              </a:spcBef>
            </a:pPr>
            <a:endParaRPr b="0" spc="-5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577" y="980694"/>
            <a:ext cx="2489822" cy="198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9577" y="4941227"/>
            <a:ext cx="2489822" cy="1754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9577" y="3221646"/>
            <a:ext cx="2489822" cy="1484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500" y="169926"/>
            <a:ext cx="347980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Az </a:t>
            </a:r>
            <a:r>
              <a:rPr spc="-5" dirty="0">
                <a:latin typeface="Arial"/>
                <a:cs typeface="Arial"/>
              </a:rPr>
              <a:t>Irányított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fúrás</a:t>
            </a:r>
          </a:p>
        </p:txBody>
      </p:sp>
    </p:spTree>
    <p:extLst>
      <p:ext uri="{BB962C8B-B14F-4D97-AF65-F5344CB8AC3E}">
        <p14:creationId xmlns:p14="http://schemas.microsoft.com/office/powerpoint/2010/main" val="22414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065" y="1549400"/>
            <a:ext cx="4875530" cy="1174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Rakétás</a:t>
            </a:r>
            <a:r>
              <a:rPr kumimoji="0" sz="1600" b="1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fúrás: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Minimális munkaterületre és kiegészítő eszközökre  van szükség az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alkalmazásakor.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Az eljárással  vízszintes  furatok  készíthetőek  maximum  25 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méter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7065" y="2707650"/>
            <a:ext cx="4145279" cy="93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5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7560" algn="l"/>
                <a:tab pos="1114425" algn="l"/>
                <a:tab pos="1265555" algn="l"/>
                <a:tab pos="1583690" algn="l"/>
                <a:tab pos="1953895" algn="l"/>
                <a:tab pos="2089785" algn="l"/>
                <a:tab pos="2614295" algn="l"/>
                <a:tab pos="2919095" algn="l"/>
                <a:tab pos="3278504" algn="l"/>
                <a:tab pos="399669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szban,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55-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</a:t>
            </a:r>
            <a:r>
              <a:rPr kumimoji="0" sz="1600" b="0" i="0" u="none" strike="noStrike" kern="1200" cap="none" spc="-3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mm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á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érőben.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használható		minden		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tömöríthető	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talajban.  levegő	kényszeríti	alternáló	mozgásra	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0097" y="2707650"/>
            <a:ext cx="681990" cy="93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91440" algn="just" defTabSz="914400" rtl="0" eaLnBrk="1" fontAlgn="auto" latinLnBrk="0" hangingPunct="1">
              <a:lnSpc>
                <a:spcPct val="125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kéta  Sűríte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 rakéta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7065" y="3683634"/>
            <a:ext cx="487807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dugattyúját, amely ütőmunkát fejt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az eszköz 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elején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7065" y="3927475"/>
            <a:ext cx="1299845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elhelyezkedő  előrehalad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á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4679" y="3927475"/>
            <a:ext cx="951865" cy="277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5080" lvl="0" indent="-48895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vésőfe</a:t>
            </a:r>
            <a:r>
              <a:rPr kumimoji="0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sz="16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0502" y="3927475"/>
            <a:ext cx="1250315" cy="277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36576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biztosítva</a:t>
            </a:r>
            <a:r>
              <a:rPr kumimoji="0" lang="hu-HU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7065" y="4537075"/>
            <a:ext cx="4876165" cy="30777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4500" y="2514845"/>
            <a:ext cx="2627757" cy="1970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0456" y="4512525"/>
            <a:ext cx="2014144" cy="2084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9092" y="908685"/>
            <a:ext cx="3797973" cy="1238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4500" y="169926"/>
            <a:ext cx="308165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Rakétás</a:t>
            </a:r>
            <a:r>
              <a:rPr spc="-20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fúrás</a:t>
            </a:r>
          </a:p>
        </p:txBody>
      </p:sp>
    </p:spTree>
    <p:extLst>
      <p:ext uri="{BB962C8B-B14F-4D97-AF65-F5344CB8AC3E}">
        <p14:creationId xmlns:p14="http://schemas.microsoft.com/office/powerpoint/2010/main" val="23786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4339" y="1890776"/>
            <a:ext cx="6938061" cy="211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960882"/>
            <a:ext cx="6865824" cy="90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Indító és fogadógödör szükséges,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talajvízben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nem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alkalmazható, csak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víztelenítéssel.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sajtolással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cső iránytartása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nem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biztonságos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és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lényegesen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kisebb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hosszúság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érhető el,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mint irányított fúrás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esetén.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339" y="4262246"/>
            <a:ext cx="11938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•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4218433"/>
            <a:ext cx="150858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528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	védőc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övet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07055" y="4262246"/>
            <a:ext cx="893444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hidraulikus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2397" y="4262246"/>
            <a:ext cx="569595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jto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ó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2873" y="4262246"/>
            <a:ext cx="331952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8265" algn="l"/>
                <a:tab pos="1934210" algn="l"/>
                <a:tab pos="282765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berendezéssel	vagy	speciális	csőbeverő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340" y="4475607"/>
            <a:ext cx="693806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berendezéssel (ún. „kossal”) sajtolják, vagy ütik át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keresztezendő létesítmény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 út,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vasút, vízátfolyás, közmű,…) alatt.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berendezést sűrített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levegő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hajtja,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beverőegység 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csőhöz   verőkúppal   csatlakozik.   Az   első   cső   beverése   után</a:t>
            </a:r>
            <a:r>
              <a:rPr kumimoji="0" sz="14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</a:p>
          <a:p>
            <a:pPr marL="12700" marR="635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„kost”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leszerelik,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és a következő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csődarabot hozzáhegesztik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bevert csőhöz, majd  ehhez rögzítik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vissza a „kost” és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folytatják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cső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beverését.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Ezt 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folyamatot addig  csinálják, amíg elérik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kívánt hosszt.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csőben lévő talajt sűrített levegővel  távolítják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el.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4500" y="169926"/>
            <a:ext cx="197612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</a:t>
            </a:r>
            <a:r>
              <a:rPr spc="-19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Sajtolás</a:t>
            </a:r>
          </a:p>
        </p:txBody>
      </p:sp>
    </p:spTree>
    <p:extLst>
      <p:ext uri="{BB962C8B-B14F-4D97-AF65-F5344CB8AC3E}">
        <p14:creationId xmlns:p14="http://schemas.microsoft.com/office/powerpoint/2010/main" val="39455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9" y="395608"/>
            <a:ext cx="676910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Általános technológiai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előírásokról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48489" y="1223517"/>
            <a:ext cx="7423912" cy="442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5" dirty="0">
                <a:latin typeface="Arial"/>
                <a:cs typeface="Arial"/>
              </a:rPr>
              <a:t>A Kábelek</a:t>
            </a:r>
            <a:r>
              <a:rPr sz="2400" b="1" u="heavy" spc="-155" dirty="0">
                <a:latin typeface="Arial"/>
                <a:cs typeface="Arial"/>
              </a:rPr>
              <a:t> </a:t>
            </a:r>
            <a:r>
              <a:rPr sz="2400" b="1" u="heavy" dirty="0">
                <a:latin typeface="Arial"/>
                <a:cs typeface="Arial"/>
              </a:rPr>
              <a:t>földelése:</a:t>
            </a:r>
            <a:endParaRPr sz="2400" dirty="0">
              <a:latin typeface="Arial"/>
              <a:cs typeface="Arial"/>
            </a:endParaRPr>
          </a:p>
          <a:p>
            <a:pPr marL="12700" marR="72390">
              <a:lnSpc>
                <a:spcPct val="69600"/>
              </a:lnSpc>
              <a:spcBef>
                <a:spcPts val="1365"/>
              </a:spcBef>
            </a:pPr>
            <a:r>
              <a:rPr sz="2400" b="1" spc="-5" dirty="0">
                <a:latin typeface="Arial"/>
                <a:cs typeface="Arial"/>
              </a:rPr>
              <a:t>Kábelek és kábelvonalak esetén érintésvédelmi módként  védőföldelést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alkalmazunk.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445"/>
              </a:lnSpc>
              <a:spcBef>
                <a:spcPts val="1110"/>
              </a:spcBef>
            </a:pP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kábelvonal hossza mentén </a:t>
            </a:r>
            <a:r>
              <a:rPr sz="2400" b="1" dirty="0">
                <a:latin typeface="Arial"/>
                <a:cs typeface="Arial"/>
              </a:rPr>
              <a:t>a beépített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szerelvényekben</a:t>
            </a:r>
            <a:endParaRPr sz="2400" dirty="0">
              <a:latin typeface="Arial"/>
              <a:cs typeface="Arial"/>
            </a:endParaRPr>
          </a:p>
          <a:p>
            <a:pPr marL="12700" marR="1875155">
              <a:lnSpc>
                <a:spcPct val="69200"/>
              </a:lnSpc>
              <a:spcBef>
                <a:spcPts val="445"/>
              </a:spcBef>
            </a:pPr>
            <a:r>
              <a:rPr sz="2400" b="1" spc="-5" dirty="0">
                <a:latin typeface="Arial"/>
                <a:cs typeface="Arial"/>
              </a:rPr>
              <a:t>(karmantyú) gondoskodni </a:t>
            </a:r>
            <a:r>
              <a:rPr sz="2400" b="1" dirty="0">
                <a:latin typeface="Arial"/>
                <a:cs typeface="Arial"/>
              </a:rPr>
              <a:t>kell </a:t>
            </a:r>
            <a:r>
              <a:rPr sz="2400" b="1" spc="-5" dirty="0">
                <a:latin typeface="Arial"/>
                <a:cs typeface="Arial"/>
              </a:rPr>
              <a:t>az árnyékolás  folytonosságának </a:t>
            </a:r>
            <a:r>
              <a:rPr sz="2400" b="1" dirty="0">
                <a:latin typeface="Arial"/>
                <a:cs typeface="Arial"/>
              </a:rPr>
              <a:t>biztosításáról.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(KÖF)</a:t>
            </a:r>
            <a:endParaRPr sz="2400" dirty="0">
              <a:latin typeface="Arial"/>
              <a:cs typeface="Arial"/>
            </a:endParaRPr>
          </a:p>
          <a:p>
            <a:pPr marL="12700" marR="240665">
              <a:lnSpc>
                <a:spcPct val="69200"/>
              </a:lnSpc>
              <a:spcBef>
                <a:spcPts val="2010"/>
              </a:spcBef>
            </a:pPr>
            <a:r>
              <a:rPr sz="2400" b="1" spc="-5" dirty="0">
                <a:latin typeface="Arial"/>
                <a:cs typeface="Arial"/>
              </a:rPr>
              <a:t>A középfeszültségű kábelek végelzáróinál gondoskodni  </a:t>
            </a:r>
            <a:r>
              <a:rPr sz="2400" b="1" dirty="0">
                <a:latin typeface="Arial"/>
                <a:cs typeface="Arial"/>
              </a:rPr>
              <a:t>kell </a:t>
            </a:r>
            <a:r>
              <a:rPr sz="2400" b="1" spc="-5" dirty="0">
                <a:latin typeface="Arial"/>
                <a:cs typeface="Arial"/>
              </a:rPr>
              <a:t>az árnyékolás földeléséről.</a:t>
            </a:r>
            <a:endParaRPr sz="2400" dirty="0">
              <a:latin typeface="Arial"/>
              <a:cs typeface="Arial"/>
            </a:endParaRPr>
          </a:p>
          <a:p>
            <a:pPr marL="12700" marR="23495">
              <a:lnSpc>
                <a:spcPct val="69200"/>
              </a:lnSpc>
              <a:spcBef>
                <a:spcPts val="2010"/>
              </a:spcBef>
            </a:pPr>
            <a:r>
              <a:rPr sz="2400" b="1" spc="-5" dirty="0">
                <a:latin typeface="Arial"/>
                <a:cs typeface="Arial"/>
              </a:rPr>
              <a:t>Csak </a:t>
            </a:r>
            <a:r>
              <a:rPr sz="2400" b="1" spc="-10" dirty="0">
                <a:latin typeface="Arial"/>
                <a:cs typeface="Arial"/>
              </a:rPr>
              <a:t>egyik </a:t>
            </a:r>
            <a:r>
              <a:rPr sz="2400" b="1" spc="-5" dirty="0">
                <a:latin typeface="Arial"/>
                <a:cs typeface="Arial"/>
              </a:rPr>
              <a:t>végén </a:t>
            </a:r>
            <a:r>
              <a:rPr sz="2400" b="1" dirty="0">
                <a:latin typeface="Arial"/>
                <a:cs typeface="Arial"/>
              </a:rPr>
              <a:t>földelt (rövid </a:t>
            </a:r>
            <a:r>
              <a:rPr sz="2400" b="1" spc="-5" dirty="0">
                <a:latin typeface="Arial"/>
                <a:cs typeface="Arial"/>
              </a:rPr>
              <a:t>100m </a:t>
            </a:r>
            <a:r>
              <a:rPr sz="2400" b="1" dirty="0">
                <a:latin typeface="Arial"/>
                <a:cs typeface="Arial"/>
              </a:rPr>
              <a:t>alatti) </a:t>
            </a:r>
            <a:r>
              <a:rPr sz="2400" b="1" spc="-5" dirty="0">
                <a:latin typeface="Arial"/>
                <a:cs typeface="Arial"/>
              </a:rPr>
              <a:t>kábelszakasz  esetében a </a:t>
            </a:r>
            <a:r>
              <a:rPr sz="2400" b="1" dirty="0">
                <a:latin typeface="Arial"/>
                <a:cs typeface="Arial"/>
              </a:rPr>
              <a:t>földelést </a:t>
            </a:r>
            <a:r>
              <a:rPr sz="2400" b="1" spc="-5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tápoldalon kell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elkészíteni</a:t>
            </a:r>
            <a:r>
              <a:rPr sz="2400" b="1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444246"/>
            <a:ext cx="7510780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0200" algn="l"/>
              </a:tabLst>
            </a:pPr>
            <a:r>
              <a:rPr sz="3000" spc="-5" dirty="0">
                <a:latin typeface="Arial"/>
                <a:cs typeface="Arial"/>
              </a:rPr>
              <a:t>Kábelvizsgálat	a feszültség </a:t>
            </a:r>
            <a:r>
              <a:rPr sz="3000" dirty="0">
                <a:latin typeface="Arial"/>
                <a:cs typeface="Arial"/>
              </a:rPr>
              <a:t>alá </a:t>
            </a:r>
            <a:r>
              <a:rPr sz="3000" spc="-5" dirty="0">
                <a:latin typeface="Arial"/>
                <a:cs typeface="Arial"/>
              </a:rPr>
              <a:t>helyezés előtt</a:t>
            </a:r>
            <a:r>
              <a:rPr spc="-5" dirty="0"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1727580"/>
            <a:ext cx="6077585" cy="1549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KIF-en Szigetelési </a:t>
            </a:r>
            <a:r>
              <a:rPr sz="1800" b="1" dirty="0">
                <a:latin typeface="Arial"/>
                <a:cs typeface="Arial"/>
              </a:rPr>
              <a:t>ellenállás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mérés,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KÖF-</a:t>
            </a:r>
            <a:r>
              <a:rPr sz="1800" b="1" dirty="0" err="1">
                <a:latin typeface="Arial"/>
                <a:cs typeface="Arial"/>
              </a:rPr>
              <a:t>ön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 smtClean="0">
                <a:latin typeface="Arial"/>
                <a:cs typeface="Arial"/>
              </a:rPr>
              <a:t>feszültség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próba 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szükséges,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Kábelköri beépítés esetén fázisazonosítások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elvégzése!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8313" y="177139"/>
            <a:ext cx="2547887" cy="2383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200"/>
              </a:lnSpc>
            </a:pP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Föld</a:t>
            </a:r>
            <a:r>
              <a:rPr sz="3000" b="1" spc="-5" dirty="0">
                <a:latin typeface="Arial"/>
                <a:cs typeface="Arial"/>
              </a:rPr>
              <a:t>kábel  feszültség-  mentesítése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KIF-en</a:t>
            </a:r>
            <a:endParaRPr sz="3000" dirty="0">
              <a:latin typeface="Arial"/>
              <a:cs typeface="Arial"/>
            </a:endParaRPr>
          </a:p>
          <a:p>
            <a:pPr marL="437515">
              <a:lnSpc>
                <a:spcPct val="100000"/>
              </a:lnSpc>
              <a:spcBef>
                <a:spcPts val="2600"/>
              </a:spcBef>
            </a:pPr>
            <a:r>
              <a:rPr sz="3000" b="1" i="1" spc="-5" dirty="0" err="1" smtClean="0">
                <a:solidFill>
                  <a:srgbClr val="FF0000"/>
                </a:solidFill>
                <a:latin typeface="Arial"/>
                <a:cs typeface="Arial"/>
              </a:rPr>
              <a:t>megszúrás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78" y="33399"/>
            <a:ext cx="5118735" cy="682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786130">
              <a:lnSpc>
                <a:spcPct val="100000"/>
              </a:lnSpc>
              <a:spcBef>
                <a:spcPts val="505"/>
              </a:spcBef>
            </a:pPr>
            <a:r>
              <a:rPr sz="600" spc="-5" dirty="0">
                <a:solidFill>
                  <a:srgbClr val="888888"/>
                </a:solidFill>
                <a:latin typeface="Arial"/>
                <a:cs typeface="Arial"/>
              </a:rPr>
              <a:t>Page</a:t>
            </a:r>
            <a:r>
              <a:rPr sz="600" spc="-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88888"/>
                </a:solidFill>
                <a:latin typeface="Arial"/>
                <a:cs typeface="Arial"/>
              </a:rPr>
              <a:t>78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177139"/>
            <a:ext cx="4518660" cy="5614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4885" y="-365760"/>
            <a:ext cx="3151315" cy="2395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10"/>
              </a:lnSpc>
            </a:pPr>
            <a:r>
              <a:rPr sz="2600" b="1" spc="-160" dirty="0" smtClean="0">
                <a:latin typeface="Arial"/>
                <a:cs typeface="Arial"/>
              </a:rPr>
              <a:t> </a:t>
            </a:r>
            <a:r>
              <a:rPr lang="hu-HU" sz="2600" b="1" dirty="0" smtClean="0">
                <a:latin typeface="Arial"/>
                <a:cs typeface="Arial"/>
              </a:rPr>
              <a:t>                                                                     F</a:t>
            </a:r>
            <a:r>
              <a:rPr sz="2600" b="1" dirty="0" err="1" smtClean="0">
                <a:latin typeface="Arial"/>
                <a:cs typeface="Arial"/>
              </a:rPr>
              <a:t>öldkábel</a:t>
            </a:r>
            <a:endParaRPr sz="2600" dirty="0" smtClean="0">
              <a:latin typeface="Arial"/>
              <a:cs typeface="Arial"/>
            </a:endParaRPr>
          </a:p>
          <a:p>
            <a:pPr marL="12700" marR="5080">
              <a:lnSpc>
                <a:spcPts val="3110"/>
              </a:lnSpc>
              <a:spcBef>
                <a:spcPts val="100"/>
              </a:spcBef>
            </a:pPr>
            <a:r>
              <a:rPr sz="2600" b="1" dirty="0" err="1" smtClean="0">
                <a:latin typeface="Arial"/>
                <a:cs typeface="Arial"/>
              </a:rPr>
              <a:t>fes</a:t>
            </a:r>
            <a:r>
              <a:rPr sz="2600" b="1" spc="5" dirty="0" err="1" smtClean="0">
                <a:latin typeface="Arial"/>
                <a:cs typeface="Arial"/>
              </a:rPr>
              <a:t>z</a:t>
            </a:r>
            <a:r>
              <a:rPr sz="2600" b="1" dirty="0" err="1" smtClean="0">
                <a:latin typeface="Arial"/>
                <a:cs typeface="Arial"/>
              </a:rPr>
              <a:t>ültsé</a:t>
            </a:r>
            <a:r>
              <a:rPr sz="2600" b="1" spc="10" dirty="0" err="1" smtClean="0">
                <a:latin typeface="Arial"/>
                <a:cs typeface="Arial"/>
              </a:rPr>
              <a:t>g</a:t>
            </a:r>
            <a:r>
              <a:rPr sz="2600" b="1" spc="-5" dirty="0" err="1" smtClean="0">
                <a:latin typeface="Arial"/>
                <a:cs typeface="Arial"/>
              </a:rPr>
              <a:t>-</a:t>
            </a:r>
            <a:r>
              <a:rPr sz="2600" b="1" dirty="0" err="1" smtClean="0">
                <a:latin typeface="Arial"/>
                <a:cs typeface="Arial"/>
              </a:rPr>
              <a:t>mentesítés</a:t>
            </a:r>
            <a:r>
              <a:rPr sz="2600" b="1" dirty="0" smtClean="0">
                <a:latin typeface="Arial"/>
                <a:cs typeface="Arial"/>
              </a:rPr>
              <a:t> KÖF-</a:t>
            </a:r>
            <a:r>
              <a:rPr sz="2600" b="1" dirty="0" err="1" smtClean="0">
                <a:latin typeface="Arial"/>
                <a:cs typeface="Arial"/>
              </a:rPr>
              <a:t>ön</a:t>
            </a:r>
            <a:r>
              <a:rPr sz="2600" b="1" dirty="0" smtClean="0">
                <a:latin typeface="Arial"/>
                <a:cs typeface="Arial"/>
              </a:rPr>
              <a:t>,</a:t>
            </a:r>
            <a:endParaRPr sz="26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hu-HU" sz="2600" b="1" dirty="0" smtClean="0">
                <a:solidFill>
                  <a:srgbClr val="FF0000"/>
                </a:solidFill>
                <a:latin typeface="Arial"/>
                <a:cs typeface="Arial"/>
              </a:rPr>
              <a:t>       </a:t>
            </a:r>
            <a:r>
              <a:rPr sz="2600" b="1" dirty="0" err="1" smtClean="0">
                <a:solidFill>
                  <a:srgbClr val="FF0000"/>
                </a:solidFill>
                <a:latin typeface="Arial"/>
                <a:cs typeface="Arial"/>
              </a:rPr>
              <a:t>meglövés</a:t>
            </a:r>
            <a:r>
              <a:rPr sz="2600" b="1" spc="-6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14" y="274396"/>
            <a:ext cx="4899025" cy="653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36270">
              <a:lnSpc>
                <a:spcPct val="100000"/>
              </a:lnSpc>
              <a:spcBef>
                <a:spcPts val="375"/>
              </a:spcBef>
            </a:pPr>
            <a:r>
              <a:rPr sz="600" spc="-5" dirty="0">
                <a:solidFill>
                  <a:srgbClr val="888888"/>
                </a:solidFill>
                <a:latin typeface="Arial"/>
                <a:cs typeface="Arial"/>
              </a:rPr>
              <a:t>Page</a:t>
            </a:r>
            <a:r>
              <a:rPr sz="600" spc="-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88888"/>
                </a:solidFill>
                <a:latin typeface="Arial"/>
                <a:cs typeface="Arial"/>
              </a:rPr>
              <a:t>79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799" y="274396"/>
            <a:ext cx="3505201" cy="582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07" y="381000"/>
            <a:ext cx="745439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latin typeface="Arial"/>
                <a:cs typeface="Arial"/>
              </a:rPr>
              <a:t>Földkábel technológiai </a:t>
            </a:r>
            <a:r>
              <a:rPr sz="2500" spc="-5" dirty="0" err="1">
                <a:latin typeface="Arial"/>
                <a:cs typeface="Arial"/>
              </a:rPr>
              <a:t>előírások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dirty="0" err="1" smtClean="0">
                <a:latin typeface="Arial"/>
                <a:cs typeface="Arial"/>
              </a:rPr>
              <a:t>az</a:t>
            </a:r>
            <a:r>
              <a:rPr lang="hu-HU" sz="2500" dirty="0" smtClean="0">
                <a:latin typeface="Arial"/>
                <a:cs typeface="Arial"/>
              </a:rPr>
              <a:t> EON-</a:t>
            </a:r>
            <a:r>
              <a:rPr lang="hu-HU" sz="2500" dirty="0" err="1" smtClean="0">
                <a:latin typeface="Arial"/>
                <a:cs typeface="Arial"/>
              </a:rPr>
              <a:t>nál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08203" y="1481328"/>
            <a:ext cx="7340397" cy="4189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dirty="0">
                <a:latin typeface="Arial"/>
                <a:cs typeface="Arial"/>
              </a:rPr>
              <a:t>Műszaki</a:t>
            </a:r>
            <a:r>
              <a:rPr sz="2400" b="1" u="heavy" spc="-60" dirty="0">
                <a:latin typeface="Arial"/>
                <a:cs typeface="Arial"/>
              </a:rPr>
              <a:t> </a:t>
            </a:r>
            <a:r>
              <a:rPr sz="2400" b="1" u="heavy" spc="-5" dirty="0">
                <a:latin typeface="Arial"/>
                <a:cs typeface="Arial"/>
              </a:rPr>
              <a:t>Specifikációk</a:t>
            </a:r>
            <a:endParaRPr sz="2400" dirty="0">
              <a:latin typeface="Arial"/>
              <a:cs typeface="Arial"/>
            </a:endParaRPr>
          </a:p>
          <a:p>
            <a:pPr marL="220979" marR="5080">
              <a:lnSpc>
                <a:spcPct val="100299"/>
              </a:lnSpc>
              <a:spcBef>
                <a:spcPts val="1460"/>
              </a:spcBef>
            </a:pPr>
            <a:r>
              <a:rPr sz="2500" spc="-5" dirty="0">
                <a:solidFill>
                  <a:srgbClr val="F11C09"/>
                </a:solidFill>
                <a:latin typeface="Wingdings"/>
                <a:cs typeface="Wingdings"/>
              </a:rPr>
              <a:t></a:t>
            </a:r>
            <a:r>
              <a:rPr sz="2500" spc="-5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Az alkalmazható </a:t>
            </a:r>
            <a:r>
              <a:rPr sz="1800" spc="-10" dirty="0">
                <a:latin typeface="Arial"/>
                <a:cs typeface="Arial"/>
              </a:rPr>
              <a:t>anyagok </a:t>
            </a:r>
            <a:r>
              <a:rPr sz="1800" spc="-5" dirty="0">
                <a:latin typeface="Arial"/>
                <a:cs typeface="Arial"/>
              </a:rPr>
              <a:t>kialakítására, </a:t>
            </a:r>
            <a:r>
              <a:rPr sz="1800" spc="-10" dirty="0">
                <a:latin typeface="Arial"/>
                <a:cs typeface="Arial"/>
              </a:rPr>
              <a:t>anyagára, </a:t>
            </a:r>
            <a:r>
              <a:rPr sz="1800" spc="-5" dirty="0">
                <a:latin typeface="Arial"/>
                <a:cs typeface="Arial"/>
              </a:rPr>
              <a:t>műszaki  paramétereire, vizsgálataira, csomagolására, átvételére vonatkozó általános  előírások)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400" b="1" u="heavy" spc="-5" dirty="0">
                <a:latin typeface="Arial"/>
                <a:cs typeface="Arial"/>
              </a:rPr>
              <a:t>Rendszerengedélyek</a:t>
            </a:r>
            <a:endParaRPr sz="2400" dirty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869"/>
              </a:spcBef>
            </a:pPr>
            <a:r>
              <a:rPr sz="1800" spc="-5" dirty="0">
                <a:solidFill>
                  <a:srgbClr val="F11C09"/>
                </a:solidFill>
                <a:latin typeface="Wingdings"/>
                <a:cs typeface="Wingdings"/>
              </a:rPr>
              <a:t></a:t>
            </a:r>
            <a:r>
              <a:rPr sz="1800" spc="-5" dirty="0">
                <a:latin typeface="Arial"/>
                <a:cs typeface="Arial"/>
              </a:rPr>
              <a:t>(Különböző </a:t>
            </a:r>
            <a:r>
              <a:rPr sz="1800" spc="-10" dirty="0">
                <a:latin typeface="Arial"/>
                <a:cs typeface="Arial"/>
              </a:rPr>
              <a:t>gyártók </a:t>
            </a:r>
            <a:r>
              <a:rPr sz="1800" spc="-5" dirty="0">
                <a:latin typeface="Arial"/>
                <a:cs typeface="Arial"/>
              </a:rPr>
              <a:t>konkrét </a:t>
            </a:r>
            <a:r>
              <a:rPr sz="1800" spc="-10" dirty="0">
                <a:latin typeface="Arial"/>
                <a:cs typeface="Arial"/>
              </a:rPr>
              <a:t>anyagainak </a:t>
            </a:r>
            <a:r>
              <a:rPr sz="1800" spc="-5" dirty="0">
                <a:latin typeface="Arial"/>
                <a:cs typeface="Arial"/>
              </a:rPr>
              <a:t>felhasználási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engedélye)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400" b="1" u="heavy" spc="-5" dirty="0">
                <a:latin typeface="Arial"/>
                <a:cs typeface="Arial"/>
              </a:rPr>
              <a:t>Műszaki</a:t>
            </a:r>
            <a:r>
              <a:rPr sz="2400" b="1" u="heavy" spc="-70" dirty="0">
                <a:latin typeface="Arial"/>
                <a:cs typeface="Arial"/>
              </a:rPr>
              <a:t> </a:t>
            </a:r>
            <a:r>
              <a:rPr sz="2400" b="1" u="heavy" spc="-5" dirty="0">
                <a:latin typeface="Arial"/>
                <a:cs typeface="Arial"/>
              </a:rPr>
              <a:t>kézikönyvek</a:t>
            </a:r>
            <a:endParaRPr sz="2400" dirty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875"/>
              </a:spcBef>
            </a:pPr>
            <a:r>
              <a:rPr sz="1800" dirty="0">
                <a:solidFill>
                  <a:srgbClr val="F11C09"/>
                </a:solidFill>
                <a:latin typeface="Wingdings"/>
                <a:cs typeface="Wingdings"/>
              </a:rPr>
              <a:t></a:t>
            </a:r>
            <a:r>
              <a:rPr sz="1800" dirty="0">
                <a:latin typeface="Arial"/>
                <a:cs typeface="Arial"/>
              </a:rPr>
              <a:t>(A </a:t>
            </a:r>
            <a:r>
              <a:rPr sz="1800" spc="-5" dirty="0">
                <a:latin typeface="Arial"/>
                <a:cs typeface="Arial"/>
              </a:rPr>
              <a:t>tervezésre, létesítésre, üzemeltetésre vonatkozó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előírások)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400" b="1" u="heavy" spc="-5" dirty="0">
                <a:latin typeface="Arial"/>
                <a:cs typeface="Arial"/>
              </a:rPr>
              <a:t>TEKA</a:t>
            </a:r>
            <a:r>
              <a:rPr sz="2400" b="1" u="heavy" spc="-140" dirty="0">
                <a:latin typeface="Arial"/>
                <a:cs typeface="Arial"/>
              </a:rPr>
              <a:t> </a:t>
            </a:r>
            <a:r>
              <a:rPr sz="2400" b="1" u="heavy" spc="-5" dirty="0">
                <a:latin typeface="Arial"/>
                <a:cs typeface="Arial"/>
              </a:rPr>
              <a:t>program</a:t>
            </a:r>
            <a:endParaRPr sz="2400" dirty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875"/>
              </a:spcBef>
            </a:pPr>
            <a:r>
              <a:rPr sz="1800" dirty="0">
                <a:solidFill>
                  <a:srgbClr val="F11C09"/>
                </a:solidFill>
                <a:latin typeface="Wingdings"/>
                <a:cs typeface="Wingdings"/>
              </a:rPr>
              <a:t></a:t>
            </a:r>
            <a:r>
              <a:rPr sz="1800" dirty="0">
                <a:latin typeface="Arial"/>
                <a:cs typeface="Arial"/>
              </a:rPr>
              <a:t>(A </a:t>
            </a:r>
            <a:r>
              <a:rPr sz="1800" spc="-5" dirty="0">
                <a:latin typeface="Arial"/>
                <a:cs typeface="Arial"/>
              </a:rPr>
              <a:t>tervezők, műszaki </a:t>
            </a:r>
            <a:r>
              <a:rPr sz="1800" spc="-10" dirty="0">
                <a:latin typeface="Arial"/>
                <a:cs typeface="Arial"/>
              </a:rPr>
              <a:t>ellenőrök </a:t>
            </a:r>
            <a:r>
              <a:rPr sz="1800" spc="-5" dirty="0">
                <a:latin typeface="Arial"/>
                <a:cs typeface="Arial"/>
              </a:rPr>
              <a:t>kalkulációs munkáját segítő 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program)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033" y="249173"/>
            <a:ext cx="7014845" cy="80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10"/>
              </a:lnSpc>
            </a:pPr>
            <a:r>
              <a:rPr sz="2600" b="1" dirty="0">
                <a:latin typeface="Arial"/>
                <a:cs typeface="Arial"/>
              </a:rPr>
              <a:t>A Földkábel feszültség-mentesítése</a:t>
            </a:r>
            <a:r>
              <a:rPr sz="2600" b="1" spc="-1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KÖF-ön,</a:t>
            </a:r>
            <a:endParaRPr sz="2600">
              <a:latin typeface="Arial"/>
              <a:cs typeface="Arial"/>
            </a:endParaRPr>
          </a:p>
          <a:p>
            <a:pPr marL="2755900">
              <a:lnSpc>
                <a:spcPts val="3110"/>
              </a:lnSpc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„meglövés</a:t>
            </a:r>
            <a:r>
              <a:rPr sz="26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után”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554" y="1423034"/>
            <a:ext cx="3692246" cy="3225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1423034"/>
            <a:ext cx="3118078" cy="3225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590800"/>
            <a:ext cx="6172200" cy="492443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Köszönöm a figyelmet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6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076" y="315214"/>
            <a:ext cx="501459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A földkábel</a:t>
            </a:r>
            <a:r>
              <a:rPr sz="3600" spc="-19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védelméről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0997" y="1272540"/>
            <a:ext cx="7461403" cy="4475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A biztonsági övezet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terjedelme</a:t>
            </a:r>
            <a:endParaRPr sz="2400" dirty="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80"/>
              </a:spcBef>
            </a:pPr>
            <a:r>
              <a:rPr sz="2400" b="1" spc="-5" dirty="0">
                <a:latin typeface="Arial"/>
                <a:cs typeface="Arial"/>
              </a:rPr>
              <a:t>a „Villamosmű biztonsági övezetéről </a:t>
            </a:r>
            <a:r>
              <a:rPr sz="2400" b="1" dirty="0">
                <a:latin typeface="Arial"/>
                <a:cs typeface="Arial"/>
              </a:rPr>
              <a:t>szóló </a:t>
            </a:r>
            <a:r>
              <a:rPr sz="2400" b="1" spc="-5" dirty="0">
                <a:latin typeface="Arial"/>
                <a:cs typeface="Arial"/>
              </a:rPr>
              <a:t>2/2013. </a:t>
            </a:r>
            <a:r>
              <a:rPr sz="2400" b="1" dirty="0">
                <a:latin typeface="Arial"/>
                <a:cs typeface="Arial"/>
              </a:rPr>
              <a:t>(I.22</a:t>
            </a:r>
            <a:r>
              <a:rPr sz="2400" b="1" dirty="0" smtClean="0">
                <a:latin typeface="Arial"/>
                <a:cs typeface="Arial"/>
              </a:rPr>
              <a:t>.)</a:t>
            </a:r>
            <a:r>
              <a:rPr lang="hu-HU" sz="2400" b="1" dirty="0" smtClean="0">
                <a:latin typeface="Arial"/>
                <a:cs typeface="Arial"/>
              </a:rPr>
              <a:t> NGM R.</a:t>
            </a:r>
          </a:p>
          <a:p>
            <a:pPr marL="96520">
              <a:lnSpc>
                <a:spcPct val="100000"/>
              </a:lnSpc>
              <a:spcBef>
                <a:spcPts val="80"/>
              </a:spcBef>
            </a:pPr>
            <a:endParaRPr sz="2400" dirty="0">
              <a:latin typeface="Arial"/>
              <a:cs typeface="Arial"/>
            </a:endParaRPr>
          </a:p>
          <a:p>
            <a:pPr marL="362585">
              <a:lnSpc>
                <a:spcPct val="100000"/>
              </a:lnSpc>
            </a:pPr>
            <a:r>
              <a:rPr sz="1800" b="1" spc="-5" dirty="0" err="1" smtClean="0">
                <a:latin typeface="Arial"/>
                <a:cs typeface="Arial"/>
              </a:rPr>
              <a:t>Kábel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dirty="0">
                <a:latin typeface="Arial"/>
                <a:cs typeface="Arial"/>
              </a:rPr>
              <a:t>földben </a:t>
            </a:r>
            <a:r>
              <a:rPr sz="1800" b="1" spc="-10" dirty="0">
                <a:latin typeface="Arial"/>
                <a:cs typeface="Arial"/>
              </a:rPr>
              <a:t>elhelyezve, </a:t>
            </a:r>
            <a:r>
              <a:rPr sz="1800" b="1" dirty="0">
                <a:latin typeface="Arial"/>
                <a:cs typeface="Arial"/>
              </a:rPr>
              <a:t>0-35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kV-ig</a:t>
            </a:r>
            <a:endParaRPr sz="1800" dirty="0">
              <a:latin typeface="Arial"/>
              <a:cs typeface="Arial"/>
            </a:endParaRPr>
          </a:p>
          <a:p>
            <a:pPr marL="553085" indent="-190500">
              <a:lnSpc>
                <a:spcPct val="100000"/>
              </a:lnSpc>
              <a:spcBef>
                <a:spcPts val="1030"/>
              </a:spcBef>
              <a:buChar char="•"/>
              <a:tabLst>
                <a:tab pos="553720" algn="l"/>
              </a:tabLst>
            </a:pPr>
            <a:r>
              <a:rPr sz="1800" spc="-5" dirty="0">
                <a:latin typeface="Arial"/>
                <a:cs typeface="Arial"/>
              </a:rPr>
              <a:t>biztonsági övezet: </a:t>
            </a:r>
            <a:r>
              <a:rPr sz="1800" dirty="0">
                <a:latin typeface="Arial"/>
                <a:cs typeface="Arial"/>
              </a:rPr>
              <a:t>1,0 </a:t>
            </a:r>
            <a:r>
              <a:rPr sz="1800" spc="-20" dirty="0">
                <a:latin typeface="Arial"/>
                <a:cs typeface="Arial"/>
              </a:rPr>
              <a:t>méter. </a:t>
            </a:r>
            <a:r>
              <a:rPr sz="1800" spc="-40" dirty="0">
                <a:latin typeface="Arial"/>
                <a:cs typeface="Arial"/>
              </a:rPr>
              <a:t>Teljes </a:t>
            </a:r>
            <a:r>
              <a:rPr sz="1800" spc="-5" dirty="0">
                <a:latin typeface="Arial"/>
                <a:cs typeface="Arial"/>
              </a:rPr>
              <a:t>terjedelem= 2x1= </a:t>
            </a:r>
            <a:r>
              <a:rPr sz="1800" u="heavy" spc="-5" dirty="0">
                <a:latin typeface="Arial"/>
                <a:cs typeface="Arial"/>
              </a:rPr>
              <a:t>2</a:t>
            </a:r>
            <a:r>
              <a:rPr sz="1800" u="heavy" spc="114" dirty="0">
                <a:latin typeface="Arial"/>
                <a:cs typeface="Arial"/>
              </a:rPr>
              <a:t> </a:t>
            </a:r>
            <a:r>
              <a:rPr sz="1800" u="heavy" dirty="0">
                <a:latin typeface="Arial"/>
                <a:cs typeface="Arial"/>
              </a:rPr>
              <a:t>m</a:t>
            </a:r>
            <a:endParaRPr sz="1800" dirty="0">
              <a:latin typeface="Arial"/>
              <a:cs typeface="Arial"/>
            </a:endParaRPr>
          </a:p>
          <a:p>
            <a:pPr marL="553085" indent="-190500">
              <a:lnSpc>
                <a:spcPct val="100000"/>
              </a:lnSpc>
              <a:spcBef>
                <a:spcPts val="1030"/>
              </a:spcBef>
              <a:buChar char="•"/>
              <a:tabLst>
                <a:tab pos="553720" algn="l"/>
              </a:tabLst>
            </a:pPr>
            <a:r>
              <a:rPr sz="1800" u="heavy" spc="-10" dirty="0">
                <a:solidFill>
                  <a:srgbClr val="FF0000"/>
                </a:solidFill>
                <a:latin typeface="Arial"/>
                <a:cs typeface="Arial"/>
              </a:rPr>
              <a:t>Védőcsőben: 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a cső </a:t>
            </a:r>
            <a:r>
              <a:rPr sz="1800" u="heavy" spc="-5" dirty="0">
                <a:solidFill>
                  <a:srgbClr val="FF0000"/>
                </a:solidFill>
                <a:latin typeface="Arial"/>
                <a:cs typeface="Arial"/>
              </a:rPr>
              <a:t>szélétől mért 0,2m, </a:t>
            </a:r>
            <a:r>
              <a:rPr sz="1800" u="heavy" spc="-10" dirty="0">
                <a:solidFill>
                  <a:srgbClr val="FF0000"/>
                </a:solidFill>
                <a:latin typeface="Arial"/>
                <a:cs typeface="Arial"/>
              </a:rPr>
              <a:t>Alépítményben </a:t>
            </a:r>
            <a:r>
              <a:rPr sz="1800" u="heavy" spc="-5" dirty="0">
                <a:solidFill>
                  <a:srgbClr val="FF0000"/>
                </a:solidFill>
                <a:latin typeface="Arial"/>
                <a:cs typeface="Arial"/>
              </a:rPr>
              <a:t>az alépítmény</a:t>
            </a:r>
            <a:r>
              <a:rPr sz="1800" u="heavy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heavy" spc="-5" dirty="0">
                <a:solidFill>
                  <a:srgbClr val="FF0000"/>
                </a:solidFill>
                <a:latin typeface="Arial"/>
                <a:cs typeface="Arial"/>
              </a:rPr>
              <a:t>fala!</a:t>
            </a:r>
            <a:endParaRPr sz="1800" dirty="0">
              <a:latin typeface="Arial"/>
              <a:cs typeface="Arial"/>
            </a:endParaRPr>
          </a:p>
          <a:p>
            <a:pPr marL="362585">
              <a:lnSpc>
                <a:spcPct val="100000"/>
              </a:lnSpc>
              <a:spcBef>
                <a:spcPts val="850"/>
              </a:spcBef>
            </a:pPr>
            <a:r>
              <a:rPr sz="1800" b="1" spc="-5" dirty="0">
                <a:latin typeface="Arial"/>
                <a:cs typeface="Arial"/>
              </a:rPr>
              <a:t>Kábel, </a:t>
            </a:r>
            <a:r>
              <a:rPr sz="1800" b="1" dirty="0">
                <a:latin typeface="Arial"/>
                <a:cs typeface="Arial"/>
              </a:rPr>
              <a:t>földben </a:t>
            </a:r>
            <a:r>
              <a:rPr sz="1800" b="1" spc="-10" dirty="0">
                <a:latin typeface="Arial"/>
                <a:cs typeface="Arial"/>
              </a:rPr>
              <a:t>elhelyezve, </a:t>
            </a:r>
            <a:r>
              <a:rPr sz="1800" b="1" spc="-5" dirty="0">
                <a:latin typeface="Arial"/>
                <a:cs typeface="Arial"/>
              </a:rPr>
              <a:t>35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kV-felett</a:t>
            </a:r>
            <a:endParaRPr sz="1800" dirty="0">
              <a:latin typeface="Arial"/>
              <a:cs typeface="Arial"/>
            </a:endParaRPr>
          </a:p>
          <a:p>
            <a:pPr marL="553085" indent="-190500">
              <a:lnSpc>
                <a:spcPct val="100000"/>
              </a:lnSpc>
              <a:spcBef>
                <a:spcPts val="994"/>
              </a:spcBef>
              <a:buChar char="•"/>
              <a:tabLst>
                <a:tab pos="553720" algn="l"/>
              </a:tabLst>
            </a:pPr>
            <a:r>
              <a:rPr sz="1800" spc="-5" dirty="0">
                <a:latin typeface="Arial"/>
                <a:cs typeface="Arial"/>
              </a:rPr>
              <a:t>biztonsági övezet: </a:t>
            </a:r>
            <a:r>
              <a:rPr sz="1800" dirty="0">
                <a:latin typeface="Arial"/>
                <a:cs typeface="Arial"/>
              </a:rPr>
              <a:t>1,5 </a:t>
            </a:r>
            <a:r>
              <a:rPr sz="1800" spc="-20" dirty="0">
                <a:latin typeface="Arial"/>
                <a:cs typeface="Arial"/>
              </a:rPr>
              <a:t>méter. </a:t>
            </a:r>
            <a:r>
              <a:rPr sz="1800" spc="-40" dirty="0">
                <a:latin typeface="Arial"/>
                <a:cs typeface="Arial"/>
              </a:rPr>
              <a:t>Teljes </a:t>
            </a:r>
            <a:r>
              <a:rPr sz="1800" spc="-5" dirty="0">
                <a:latin typeface="Arial"/>
                <a:cs typeface="Arial"/>
              </a:rPr>
              <a:t>terjedelem= 2x1,5= </a:t>
            </a:r>
            <a:r>
              <a:rPr sz="1800" u="heavy" spc="-5" dirty="0">
                <a:latin typeface="Arial"/>
                <a:cs typeface="Arial"/>
              </a:rPr>
              <a:t>3</a:t>
            </a:r>
            <a:r>
              <a:rPr sz="1800" u="heavy" spc="120" dirty="0">
                <a:latin typeface="Arial"/>
                <a:cs typeface="Arial"/>
              </a:rPr>
              <a:t> </a:t>
            </a:r>
            <a:r>
              <a:rPr sz="1800" u="heavy" dirty="0">
                <a:latin typeface="Arial"/>
                <a:cs typeface="Arial"/>
              </a:rPr>
              <a:t>m</a:t>
            </a:r>
            <a:endParaRPr sz="1800" dirty="0">
              <a:latin typeface="Arial"/>
              <a:cs typeface="Arial"/>
            </a:endParaRPr>
          </a:p>
          <a:p>
            <a:pPr marL="362585">
              <a:lnSpc>
                <a:spcPct val="100000"/>
              </a:lnSpc>
              <a:spcBef>
                <a:spcPts val="1030"/>
              </a:spcBef>
            </a:pPr>
            <a:r>
              <a:rPr sz="1800" b="1" spc="-5" dirty="0">
                <a:latin typeface="Arial"/>
                <a:cs typeface="Arial"/>
              </a:rPr>
              <a:t>Kábel, tartószerkezeten </a:t>
            </a:r>
            <a:r>
              <a:rPr sz="1800" b="1" spc="-10" dirty="0">
                <a:latin typeface="Arial"/>
                <a:cs typeface="Arial"/>
              </a:rPr>
              <a:t>elhelyezve, </a:t>
            </a:r>
            <a:r>
              <a:rPr sz="1800" b="1" spc="-5" dirty="0">
                <a:latin typeface="Arial"/>
                <a:cs typeface="Arial"/>
              </a:rPr>
              <a:t>35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kV-ig</a:t>
            </a:r>
            <a:endParaRPr sz="1800" dirty="0">
              <a:latin typeface="Arial"/>
              <a:cs typeface="Arial"/>
            </a:endParaRPr>
          </a:p>
          <a:p>
            <a:pPr marL="553085" indent="-190500">
              <a:lnSpc>
                <a:spcPct val="100000"/>
              </a:lnSpc>
              <a:spcBef>
                <a:spcPts val="1035"/>
              </a:spcBef>
              <a:buChar char="•"/>
              <a:tabLst>
                <a:tab pos="553720" algn="l"/>
              </a:tabLst>
            </a:pPr>
            <a:r>
              <a:rPr sz="1800" spc="-5" dirty="0">
                <a:latin typeface="Arial"/>
                <a:cs typeface="Arial"/>
              </a:rPr>
              <a:t>biztonsági övezet: </a:t>
            </a:r>
            <a:r>
              <a:rPr sz="1800" dirty="0">
                <a:latin typeface="Arial"/>
                <a:cs typeface="Arial"/>
              </a:rPr>
              <a:t>0,5 </a:t>
            </a:r>
            <a:r>
              <a:rPr sz="1800" spc="-20" dirty="0">
                <a:latin typeface="Arial"/>
                <a:cs typeface="Arial"/>
              </a:rPr>
              <a:t>méter. </a:t>
            </a:r>
            <a:r>
              <a:rPr sz="1800" spc="-40" dirty="0">
                <a:latin typeface="Arial"/>
                <a:cs typeface="Arial"/>
              </a:rPr>
              <a:t>Teljes </a:t>
            </a:r>
            <a:r>
              <a:rPr sz="1800" spc="-5" dirty="0">
                <a:latin typeface="Arial"/>
                <a:cs typeface="Arial"/>
              </a:rPr>
              <a:t>terjedelem= 2x0,5= </a:t>
            </a:r>
            <a:r>
              <a:rPr sz="1800" u="heavy" spc="-5" dirty="0">
                <a:latin typeface="Arial"/>
                <a:cs typeface="Arial"/>
              </a:rPr>
              <a:t>1</a:t>
            </a:r>
            <a:r>
              <a:rPr sz="1800" u="heavy" spc="120" dirty="0">
                <a:latin typeface="Arial"/>
                <a:cs typeface="Arial"/>
              </a:rPr>
              <a:t> </a:t>
            </a:r>
            <a:r>
              <a:rPr sz="1800" u="heavy" dirty="0">
                <a:latin typeface="Arial"/>
                <a:cs typeface="Arial"/>
              </a:rPr>
              <a:t>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753" y="217678"/>
            <a:ext cx="637476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A standard KÖF kábelhálózat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anyagai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89203" y="1119885"/>
            <a:ext cx="5133340" cy="464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20" dirty="0">
                <a:latin typeface="Arial"/>
                <a:cs typeface="Arial"/>
              </a:rPr>
              <a:t>KÁBELVÉG- </a:t>
            </a:r>
            <a:r>
              <a:rPr sz="1600" b="1" u="heavy" spc="-5" dirty="0">
                <a:latin typeface="Arial"/>
                <a:cs typeface="Arial"/>
              </a:rPr>
              <a:t>LEZÁRÓ </a:t>
            </a:r>
            <a:r>
              <a:rPr sz="1600" u="heavy" spc="-5" dirty="0">
                <a:latin typeface="Arial"/>
                <a:cs typeface="Arial"/>
              </a:rPr>
              <a:t>(műanyag</a:t>
            </a:r>
            <a:r>
              <a:rPr sz="1600" u="heavy" spc="35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kupak)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 VÉGELZÁRÓ </a:t>
            </a:r>
            <a:r>
              <a:rPr sz="1600" u="heavy" spc="-5" dirty="0">
                <a:latin typeface="Arial"/>
                <a:cs typeface="Arial"/>
              </a:rPr>
              <a:t>(készlet</a:t>
            </a:r>
            <a:r>
              <a:rPr sz="1600" u="heavy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saruval)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11C0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 ÖSSZEKÖTŐ </a:t>
            </a:r>
            <a:r>
              <a:rPr sz="1600" u="heavy" spc="-5" dirty="0">
                <a:latin typeface="Arial"/>
                <a:cs typeface="Arial"/>
              </a:rPr>
              <a:t>(összekötő</a:t>
            </a:r>
            <a:r>
              <a:rPr sz="1600" u="heavy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hüvellyel)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 </a:t>
            </a:r>
            <a:r>
              <a:rPr sz="1600" b="1" u="heavy" spc="-15" dirty="0">
                <a:latin typeface="Arial"/>
                <a:cs typeface="Arial"/>
              </a:rPr>
              <a:t>FEDLAP </a:t>
            </a:r>
            <a:r>
              <a:rPr sz="1600" u="heavy" spc="-5" dirty="0">
                <a:latin typeface="Arial"/>
                <a:cs typeface="Arial"/>
              </a:rPr>
              <a:t>(vagy</a:t>
            </a:r>
            <a:r>
              <a:rPr sz="1600" u="heavy" spc="65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fedőszalag)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</a:t>
            </a:r>
            <a:r>
              <a:rPr sz="1600" b="1" u="heavy" spc="-75" dirty="0">
                <a:latin typeface="Arial"/>
                <a:cs typeface="Arial"/>
              </a:rPr>
              <a:t> </a:t>
            </a:r>
            <a:r>
              <a:rPr sz="1600" b="1" u="heavy" spc="-10" dirty="0">
                <a:latin typeface="Arial"/>
                <a:cs typeface="Arial"/>
              </a:rPr>
              <a:t>JELZŐSZALAG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 VÉDŐCSŐ </a:t>
            </a:r>
            <a:r>
              <a:rPr sz="1600" u="heavy" spc="-5" dirty="0">
                <a:latin typeface="Arial"/>
                <a:cs typeface="Arial"/>
              </a:rPr>
              <a:t>(KPE,</a:t>
            </a:r>
            <a:r>
              <a:rPr sz="1600" u="heavy" spc="-40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KG-PVC)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 JELÖLŐ</a:t>
            </a:r>
            <a:r>
              <a:rPr sz="1600" b="1" u="heavy" spc="5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(feliratozáshoz)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10" dirty="0">
                <a:latin typeface="Arial"/>
                <a:cs typeface="Arial"/>
              </a:rPr>
              <a:t>FÖLDELŐSZALAG</a:t>
            </a:r>
            <a:r>
              <a:rPr sz="1600" b="1" u="heavy" spc="20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(árokba</a:t>
            </a:r>
            <a:r>
              <a:rPr sz="1600" spc="-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ÚJ! A </a:t>
            </a:r>
            <a:r>
              <a:rPr sz="1600" b="1" u="heavy" spc="-10" dirty="0">
                <a:latin typeface="Arial"/>
                <a:cs typeface="Arial"/>
              </a:rPr>
              <a:t>Bizonylati </a:t>
            </a:r>
            <a:r>
              <a:rPr sz="1600" b="1" u="heavy" spc="-5" dirty="0">
                <a:latin typeface="Arial"/>
                <a:cs typeface="Arial"/>
              </a:rPr>
              <a:t>henger </a:t>
            </a:r>
            <a:r>
              <a:rPr sz="1600" u="heavy" spc="-5" dirty="0">
                <a:latin typeface="Arial"/>
                <a:cs typeface="Arial"/>
              </a:rPr>
              <a:t>(a szerelés</a:t>
            </a:r>
            <a:r>
              <a:rPr sz="1600" u="heavy" spc="20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dokumentálása)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553" y="289686"/>
            <a:ext cx="619569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A standard KIF kábelhálózat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anyagai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Page</a:t>
            </a:r>
            <a:r>
              <a:rPr spc="-85" dirty="0"/>
              <a:t> </a:t>
            </a: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89203" y="1119885"/>
            <a:ext cx="5878830" cy="4224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 VÉGELZÁRÓ </a:t>
            </a:r>
            <a:r>
              <a:rPr sz="1600" b="1" u="heavy" spc="65" dirty="0" smtClean="0">
                <a:latin typeface="Arial"/>
                <a:cs typeface="Arial"/>
              </a:rPr>
              <a:t> </a:t>
            </a:r>
            <a:r>
              <a:rPr sz="1600" b="1" u="heavy" spc="-10" dirty="0">
                <a:latin typeface="Arial"/>
                <a:cs typeface="Arial"/>
              </a:rPr>
              <a:t>(saruval)</a:t>
            </a:r>
            <a:endParaRPr sz="1600" dirty="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 ÖSSZEKÖTŐ </a:t>
            </a:r>
            <a:r>
              <a:rPr sz="1600" b="1" u="heavy" spc="-15" dirty="0" smtClean="0">
                <a:latin typeface="Arial"/>
                <a:cs typeface="Arial"/>
              </a:rPr>
              <a:t> </a:t>
            </a:r>
            <a:r>
              <a:rPr sz="1600" b="1" u="heavy" spc="-5" dirty="0">
                <a:latin typeface="Arial"/>
                <a:cs typeface="Arial"/>
              </a:rPr>
              <a:t>(összekötő</a:t>
            </a:r>
            <a:r>
              <a:rPr sz="1600" b="1" u="heavy" spc="125" dirty="0">
                <a:latin typeface="Arial"/>
                <a:cs typeface="Arial"/>
              </a:rPr>
              <a:t> </a:t>
            </a:r>
            <a:r>
              <a:rPr sz="1600" b="1" u="heavy" spc="-10" dirty="0">
                <a:latin typeface="Arial"/>
                <a:cs typeface="Arial"/>
              </a:rPr>
              <a:t>hüvellyel)</a:t>
            </a:r>
            <a:endParaRPr sz="1600" dirty="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 </a:t>
            </a:r>
            <a:r>
              <a:rPr sz="1600" b="1" u="heavy" spc="-15" dirty="0">
                <a:latin typeface="Arial"/>
                <a:cs typeface="Arial"/>
              </a:rPr>
              <a:t>LEÁGAZÓ </a:t>
            </a:r>
            <a:r>
              <a:rPr sz="1600" b="1" u="heavy" spc="-15" dirty="0" smtClean="0">
                <a:latin typeface="Arial"/>
                <a:cs typeface="Arial"/>
              </a:rPr>
              <a:t> </a:t>
            </a:r>
            <a:r>
              <a:rPr sz="1600" b="1" u="heavy" spc="-5" dirty="0">
                <a:latin typeface="Arial"/>
                <a:cs typeface="Arial"/>
              </a:rPr>
              <a:t>(elágazó</a:t>
            </a:r>
            <a:r>
              <a:rPr sz="1600" b="1" u="heavy" spc="160" dirty="0">
                <a:latin typeface="Arial"/>
                <a:cs typeface="Arial"/>
              </a:rPr>
              <a:t> </a:t>
            </a:r>
            <a:r>
              <a:rPr sz="1600" b="1" u="heavy" spc="-5" dirty="0">
                <a:latin typeface="Arial"/>
                <a:cs typeface="Arial"/>
              </a:rPr>
              <a:t>idommal)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</a:t>
            </a:r>
            <a:r>
              <a:rPr sz="1600" b="1" u="heavy" spc="-85" dirty="0">
                <a:latin typeface="Arial"/>
                <a:cs typeface="Arial"/>
              </a:rPr>
              <a:t> </a:t>
            </a:r>
            <a:r>
              <a:rPr sz="1600" b="1" u="heavy" spc="-15" dirty="0">
                <a:latin typeface="Arial"/>
                <a:cs typeface="Arial"/>
              </a:rPr>
              <a:t>SARU</a:t>
            </a:r>
            <a:endParaRPr sz="1600" dirty="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</a:t>
            </a:r>
            <a:r>
              <a:rPr sz="1600" b="1" u="heavy" spc="-85" dirty="0">
                <a:latin typeface="Arial"/>
                <a:cs typeface="Arial"/>
              </a:rPr>
              <a:t> </a:t>
            </a:r>
            <a:r>
              <a:rPr sz="1600" b="1" u="heavy" spc="-15" dirty="0">
                <a:latin typeface="Arial"/>
                <a:cs typeface="Arial"/>
              </a:rPr>
              <a:t>ÖSSZEKÖTŐHÜVELY</a:t>
            </a:r>
            <a:endParaRPr sz="1600" dirty="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 </a:t>
            </a:r>
            <a:r>
              <a:rPr sz="1600" b="1" u="heavy" spc="-30" dirty="0">
                <a:latin typeface="Arial"/>
                <a:cs typeface="Arial"/>
              </a:rPr>
              <a:t>KOMPAKT</a:t>
            </a:r>
            <a:r>
              <a:rPr sz="1600" b="1" u="heavy" spc="5" dirty="0">
                <a:latin typeface="Arial"/>
                <a:cs typeface="Arial"/>
              </a:rPr>
              <a:t> </a:t>
            </a:r>
            <a:r>
              <a:rPr sz="1600" b="1" u="heavy" spc="-15" dirty="0">
                <a:latin typeface="Arial"/>
                <a:cs typeface="Arial"/>
              </a:rPr>
              <a:t>LEÁGAZÓSZERELVÉNY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</a:t>
            </a:r>
            <a:r>
              <a:rPr sz="1600" b="1" u="heavy" spc="-75" dirty="0">
                <a:latin typeface="Arial"/>
                <a:cs typeface="Arial"/>
              </a:rPr>
              <a:t> </a:t>
            </a:r>
            <a:r>
              <a:rPr sz="1600" b="1" u="heavy" spc="-10" dirty="0">
                <a:latin typeface="Arial"/>
                <a:cs typeface="Arial"/>
              </a:rPr>
              <a:t>JELZŐSZALAG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</a:t>
            </a:r>
            <a:r>
              <a:rPr sz="1600" b="1" u="heavy" spc="-85" dirty="0">
                <a:latin typeface="Arial"/>
                <a:cs typeface="Arial"/>
              </a:rPr>
              <a:t> </a:t>
            </a:r>
            <a:r>
              <a:rPr sz="1600" b="1" u="heavy" spc="-5" dirty="0">
                <a:latin typeface="Arial"/>
                <a:cs typeface="Arial"/>
              </a:rPr>
              <a:t>VÉDŐCSŐ</a:t>
            </a:r>
            <a:endParaRPr sz="1600" dirty="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5" dirty="0">
                <a:latin typeface="Arial"/>
                <a:cs typeface="Arial"/>
              </a:rPr>
              <a:t>KÁBEL- JELÖLŐ</a:t>
            </a:r>
            <a:r>
              <a:rPr sz="1600" b="1" u="heavy" spc="5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(feliratozáshoz)</a:t>
            </a:r>
            <a:endParaRPr sz="1600" dirty="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20" dirty="0">
                <a:latin typeface="Arial"/>
                <a:cs typeface="Arial"/>
              </a:rPr>
              <a:t>KÁBELVÉG- </a:t>
            </a:r>
            <a:r>
              <a:rPr sz="1600" b="1" u="heavy" spc="-5" dirty="0">
                <a:latin typeface="Arial"/>
                <a:cs typeface="Arial"/>
              </a:rPr>
              <a:t>LEZÁRÓ </a:t>
            </a:r>
            <a:r>
              <a:rPr sz="1600" u="heavy" spc="-5" dirty="0">
                <a:latin typeface="Arial"/>
                <a:cs typeface="Arial"/>
              </a:rPr>
              <a:t>(műanyag</a:t>
            </a:r>
            <a:r>
              <a:rPr sz="1600" u="heavy" spc="35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kupak)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1C09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Clr>
                <a:srgbClr val="F11C09"/>
              </a:buClr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1600" b="1" u="heavy" spc="-10" dirty="0">
                <a:latin typeface="Arial"/>
                <a:cs typeface="Arial"/>
              </a:rPr>
              <a:t>FÖLDELŐSZALAG</a:t>
            </a:r>
            <a:r>
              <a:rPr sz="1600" b="1" u="heavy" spc="20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(árokba)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7210" y="300101"/>
            <a:ext cx="539305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Kábelhálózati </a:t>
            </a:r>
            <a:r>
              <a:rPr dirty="0" err="1">
                <a:latin typeface="Arial"/>
                <a:cs typeface="Arial"/>
              </a:rPr>
              <a:t>tartozékok</a:t>
            </a:r>
            <a:r>
              <a:rPr spc="-100" dirty="0">
                <a:latin typeface="Arial"/>
                <a:cs typeface="Arial"/>
              </a:rPr>
              <a:t> 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82370"/>
            <a:ext cx="7617460" cy="171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Védőcsövek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földkábelhez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4099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KIF-, és KÖF kábelek védelmére és vezetésére használjuk, közművek, </a:t>
            </a:r>
            <a:r>
              <a:rPr kumimoji="0" sz="16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műtárgyak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megközelítésénél illetve keresztezésénél, 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objektumba történő bevezetésnél ill. </a:t>
            </a:r>
            <a:r>
              <a:rPr kumimoji="0" lang="hu-HU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oszlopra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felvezetésnél.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0095" algn="l"/>
              </a:tabLst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Kemény Polietilén</a:t>
            </a:r>
            <a:r>
              <a:rPr kumimoji="0" sz="1800" b="1" i="0" u="heavy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(KPE)</a:t>
            </a:r>
            <a:r>
              <a:rPr kumimoji="0" sz="1800" b="1" i="0" u="heavy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cső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800" b="1" i="0" u="heavy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Kemény, </a:t>
            </a:r>
            <a:r>
              <a:rPr kumimoji="0" sz="1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PVC</a:t>
            </a:r>
            <a:r>
              <a:rPr kumimoji="0" sz="18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cső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0" lvl="0" indent="0" algn="l" defTabSz="914400" rtl="0" eaLnBrk="1" fontAlgn="auto" latinLnBrk="0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7785" algn="l"/>
                <a:tab pos="4588510" algn="l"/>
                <a:tab pos="6461760" algn="l"/>
              </a:tabLst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Merev	Hajlékony	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Vastagfalú	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Vékonyfalú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025" y="3413125"/>
            <a:ext cx="2470150" cy="207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9400" y="3413125"/>
            <a:ext cx="1577975" cy="2101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7376" y="3425825"/>
            <a:ext cx="1470024" cy="2066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67401" y="3437001"/>
            <a:ext cx="1981200" cy="2020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1844852"/>
            <a:ext cx="6603364" cy="487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7210" y="300101"/>
            <a:ext cx="539305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Kábelhálózati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tartozékok</a:t>
            </a:r>
            <a:r>
              <a:rPr kumimoji="0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1169670"/>
            <a:ext cx="538924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Kétrészes </a:t>
            </a:r>
            <a:r>
              <a:rPr kumimoji="0" sz="24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védőcsövek</a:t>
            </a:r>
            <a:r>
              <a:rPr kumimoji="0" sz="2400" b="1" i="0" u="heavy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földkábelhez: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900" y="1844852"/>
            <a:ext cx="6603364" cy="3605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900" y="6489196"/>
            <a:ext cx="187960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6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5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3322" y="300101"/>
            <a:ext cx="618553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kábelhálózati tartozékokról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(1)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626" y="1182370"/>
            <a:ext cx="7409180" cy="1710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41195" algn="l"/>
              </a:tabLst>
            </a:pPr>
            <a:r>
              <a:rPr sz="2400" b="1" u="heavy" spc="-5" dirty="0">
                <a:latin typeface="Arial"/>
                <a:cs typeface="Arial"/>
              </a:rPr>
              <a:t>Védőborítás	</a:t>
            </a:r>
            <a:r>
              <a:rPr sz="2400" b="1" u="heavy" dirty="0">
                <a:latin typeface="Arial"/>
                <a:cs typeface="Arial"/>
              </a:rPr>
              <a:t>csak KÖF</a:t>
            </a:r>
            <a:r>
              <a:rPr sz="2400" b="1" u="heavy" spc="-40" dirty="0">
                <a:latin typeface="Arial"/>
                <a:cs typeface="Arial"/>
              </a:rPr>
              <a:t> </a:t>
            </a:r>
            <a:r>
              <a:rPr sz="2400" b="1" u="heavy" spc="-5" dirty="0">
                <a:latin typeface="Arial"/>
                <a:cs typeface="Arial"/>
              </a:rPr>
              <a:t>földkábelhez</a:t>
            </a:r>
            <a:r>
              <a:rPr sz="2400" b="1" spc="-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marL="426084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Kábelárokban a kábelvonal mechanikai védelmére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alkalmazzuk.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426084">
              <a:lnSpc>
                <a:spcPct val="100000"/>
              </a:lnSpc>
              <a:tabLst>
                <a:tab pos="5516880" algn="l"/>
              </a:tabLst>
            </a:pPr>
            <a:r>
              <a:rPr sz="1800" b="1" u="heavy" spc="-5" dirty="0">
                <a:latin typeface="Arial"/>
                <a:cs typeface="Arial"/>
              </a:rPr>
              <a:t>Kábel-fedlap</a:t>
            </a:r>
            <a:r>
              <a:rPr sz="1800" b="1" spc="-5" dirty="0">
                <a:latin typeface="Arial"/>
                <a:cs typeface="Arial"/>
              </a:rPr>
              <a:t>	</a:t>
            </a:r>
            <a:r>
              <a:rPr sz="1800" b="1" u="heavy" spc="-5" dirty="0">
                <a:latin typeface="Arial"/>
                <a:cs typeface="Arial"/>
              </a:rPr>
              <a:t>Kábel-fedőszalag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700" y="5294376"/>
            <a:ext cx="0" cy="1135380"/>
          </a:xfrm>
          <a:custGeom>
            <a:avLst/>
            <a:gdLst/>
            <a:ahLst/>
            <a:cxnLst/>
            <a:rect l="l" t="t" r="r" b="b"/>
            <a:pathLst>
              <a:path h="1135379">
                <a:moveTo>
                  <a:pt x="0" y="0"/>
                </a:moveTo>
                <a:lnTo>
                  <a:pt x="0" y="11349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800" y="5294376"/>
            <a:ext cx="0" cy="1135380"/>
          </a:xfrm>
          <a:custGeom>
            <a:avLst/>
            <a:gdLst/>
            <a:ahLst/>
            <a:cxnLst/>
            <a:rect l="l" t="t" r="r" b="b"/>
            <a:pathLst>
              <a:path h="1135379">
                <a:moveTo>
                  <a:pt x="0" y="0"/>
                </a:moveTo>
                <a:lnTo>
                  <a:pt x="0" y="11349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412" y="5308600"/>
            <a:ext cx="4765675" cy="0"/>
          </a:xfrm>
          <a:custGeom>
            <a:avLst/>
            <a:gdLst/>
            <a:ahLst/>
            <a:cxnLst/>
            <a:rect l="l" t="t" r="r" b="b"/>
            <a:pathLst>
              <a:path w="4765675">
                <a:moveTo>
                  <a:pt x="0" y="0"/>
                </a:moveTo>
                <a:lnTo>
                  <a:pt x="476561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412" y="6415087"/>
            <a:ext cx="4765675" cy="0"/>
          </a:xfrm>
          <a:custGeom>
            <a:avLst/>
            <a:gdLst/>
            <a:ahLst/>
            <a:cxnLst/>
            <a:rect l="l" t="t" r="r" b="b"/>
            <a:pathLst>
              <a:path w="4765675">
                <a:moveTo>
                  <a:pt x="0" y="0"/>
                </a:moveTo>
                <a:lnTo>
                  <a:pt x="476561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8140" y="5305338"/>
            <a:ext cx="1262380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55100"/>
              </a:lnSpc>
            </a:pPr>
            <a:r>
              <a:rPr sz="1400" b="1" dirty="0">
                <a:latin typeface="Polo"/>
                <a:cs typeface="Polo"/>
              </a:rPr>
              <a:t>Any</a:t>
            </a:r>
            <a:r>
              <a:rPr sz="1400" b="1" spc="-10" dirty="0">
                <a:latin typeface="Polo"/>
                <a:cs typeface="Polo"/>
              </a:rPr>
              <a:t>a</a:t>
            </a:r>
            <a:r>
              <a:rPr sz="1400" b="1" dirty="0">
                <a:latin typeface="Polo"/>
                <a:cs typeface="Polo"/>
              </a:rPr>
              <a:t>gvast</a:t>
            </a:r>
            <a:r>
              <a:rPr sz="1400" b="1" spc="-10" dirty="0">
                <a:latin typeface="Polo"/>
                <a:cs typeface="Polo"/>
              </a:rPr>
              <a:t>a</a:t>
            </a:r>
            <a:r>
              <a:rPr sz="1400" b="1" dirty="0">
                <a:latin typeface="Polo"/>
                <a:cs typeface="Polo"/>
              </a:rPr>
              <a:t>gs</a:t>
            </a:r>
            <a:r>
              <a:rPr sz="1400" b="1" spc="-10" dirty="0">
                <a:latin typeface="Polo"/>
                <a:cs typeface="Polo"/>
              </a:rPr>
              <a:t>á</a:t>
            </a:r>
            <a:r>
              <a:rPr sz="1400" b="1" dirty="0">
                <a:latin typeface="Polo"/>
                <a:cs typeface="Polo"/>
              </a:rPr>
              <a:t>g:  </a:t>
            </a:r>
            <a:r>
              <a:rPr sz="1400" b="1" spc="-5" dirty="0">
                <a:latin typeface="Polo"/>
                <a:cs typeface="Polo"/>
              </a:rPr>
              <a:t>Lapszélesség:  Laphossz:</a:t>
            </a:r>
            <a:endParaRPr sz="1400">
              <a:latin typeface="Polo"/>
              <a:cs typeface="Pol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7194" y="5422900"/>
            <a:ext cx="1979930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5" dirty="0">
                <a:latin typeface="Polo"/>
                <a:cs typeface="Polo"/>
              </a:rPr>
              <a:t>2,0-2,5</a:t>
            </a:r>
            <a:r>
              <a:rPr sz="1400" b="1" spc="-65" dirty="0">
                <a:latin typeface="Polo"/>
                <a:cs typeface="Polo"/>
              </a:rPr>
              <a:t> </a:t>
            </a:r>
            <a:r>
              <a:rPr sz="1400" b="1" spc="-5" dirty="0">
                <a:latin typeface="Polo"/>
                <a:cs typeface="Polo"/>
              </a:rPr>
              <a:t>mm</a:t>
            </a:r>
            <a:endParaRPr sz="1400">
              <a:latin typeface="Polo"/>
              <a:cs typeface="Polo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tabLst>
                <a:tab pos="1087120" algn="l"/>
              </a:tabLst>
            </a:pPr>
            <a:r>
              <a:rPr sz="1400" b="1" dirty="0">
                <a:latin typeface="Polo"/>
                <a:cs typeface="Polo"/>
              </a:rPr>
              <a:t>110-130mm	</a:t>
            </a:r>
            <a:r>
              <a:rPr sz="1400" b="1" spc="-5" dirty="0">
                <a:latin typeface="Polo"/>
                <a:cs typeface="Polo"/>
              </a:rPr>
              <a:t>230-250</a:t>
            </a:r>
            <a:r>
              <a:rPr sz="1400" b="1" spc="-75" dirty="0">
                <a:latin typeface="Polo"/>
                <a:cs typeface="Polo"/>
              </a:rPr>
              <a:t> </a:t>
            </a:r>
            <a:r>
              <a:rPr sz="1400" b="1" spc="-5" dirty="0">
                <a:latin typeface="Polo"/>
                <a:cs typeface="Polo"/>
              </a:rPr>
              <a:t>mm</a:t>
            </a:r>
            <a:endParaRPr sz="1400">
              <a:latin typeface="Polo"/>
              <a:cs typeface="Polo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r>
              <a:rPr sz="1400" b="1" dirty="0">
                <a:latin typeface="Polo"/>
                <a:cs typeface="Polo"/>
              </a:rPr>
              <a:t>1000 +/- 5</a:t>
            </a:r>
            <a:r>
              <a:rPr sz="1400" b="1" spc="-95" dirty="0">
                <a:latin typeface="Polo"/>
                <a:cs typeface="Polo"/>
              </a:rPr>
              <a:t> </a:t>
            </a:r>
            <a:r>
              <a:rPr sz="1400" b="1" spc="-5" dirty="0">
                <a:latin typeface="Polo"/>
                <a:cs typeface="Polo"/>
              </a:rPr>
              <a:t>mm</a:t>
            </a:r>
            <a:endParaRPr sz="1400">
              <a:latin typeface="Polo"/>
              <a:cs typeface="Pol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9237" y="3378200"/>
            <a:ext cx="2328799" cy="174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3101" y="3390900"/>
            <a:ext cx="2303399" cy="172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56528" y="4865791"/>
            <a:ext cx="1537335" cy="104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60100"/>
              </a:lnSpc>
            </a:pPr>
            <a:r>
              <a:rPr sz="1400" b="1" spc="-10" dirty="0">
                <a:latin typeface="Arial"/>
                <a:cs typeface="Arial"/>
              </a:rPr>
              <a:t>Anyagvastagság:  </a:t>
            </a:r>
            <a:r>
              <a:rPr sz="1400" b="1" dirty="0">
                <a:latin typeface="Arial"/>
                <a:cs typeface="Arial"/>
              </a:rPr>
              <a:t>Szalag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szélesség:  </a:t>
            </a:r>
            <a:r>
              <a:rPr sz="1400" b="1" spc="-15" dirty="0">
                <a:latin typeface="Arial"/>
                <a:cs typeface="Arial"/>
              </a:rPr>
              <a:t>Tekercs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súly: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59781" y="4994020"/>
            <a:ext cx="998219" cy="911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2,0-2,5</a:t>
            </a:r>
            <a:r>
              <a:rPr sz="1400" b="1" spc="-1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b="1" dirty="0">
                <a:latin typeface="Arial"/>
                <a:cs typeface="Arial"/>
              </a:rPr>
              <a:t>250</a:t>
            </a:r>
            <a:r>
              <a:rPr sz="1400" b="1" spc="-5" dirty="0">
                <a:latin typeface="Arial"/>
                <a:cs typeface="Arial"/>
              </a:rPr>
              <a:t>-</a:t>
            </a:r>
            <a:r>
              <a:rPr sz="1400" b="1" dirty="0">
                <a:latin typeface="Arial"/>
                <a:cs typeface="Arial"/>
              </a:rPr>
              <a:t>30</a:t>
            </a:r>
            <a:r>
              <a:rPr sz="1400" b="1" spc="-10" dirty="0">
                <a:latin typeface="Arial"/>
                <a:cs typeface="Arial"/>
              </a:rPr>
              <a:t>0</a:t>
            </a:r>
            <a:r>
              <a:rPr sz="1400" b="1" spc="5" dirty="0">
                <a:latin typeface="Arial"/>
                <a:cs typeface="Arial"/>
              </a:rPr>
              <a:t>mm</a:t>
            </a:r>
            <a:endParaRPr sz="14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1005"/>
              </a:spcBef>
            </a:pPr>
            <a:r>
              <a:rPr sz="1400" b="1" spc="-5" dirty="0">
                <a:latin typeface="Arial"/>
                <a:cs typeface="Arial"/>
              </a:rPr>
              <a:t>max. </a:t>
            </a:r>
            <a:r>
              <a:rPr sz="1400" b="1" dirty="0">
                <a:latin typeface="Arial"/>
                <a:cs typeface="Arial"/>
              </a:rPr>
              <a:t>50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24144" y="2996945"/>
            <a:ext cx="2844800" cy="1733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6900" y="6387088"/>
            <a:ext cx="187960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415">
              <a:lnSpc>
                <a:spcPts val="800"/>
              </a:lnSpc>
            </a:pPr>
            <a:r>
              <a:rPr sz="600" spc="-5" dirty="0">
                <a:solidFill>
                  <a:srgbClr val="888888"/>
                </a:solidFill>
                <a:latin typeface="Arial"/>
                <a:cs typeface="Arial"/>
              </a:rPr>
              <a:t>P</a:t>
            </a:r>
            <a:r>
              <a:rPr sz="600" dirty="0">
                <a:solidFill>
                  <a:srgbClr val="888888"/>
                </a:solidFill>
                <a:latin typeface="Arial"/>
                <a:cs typeface="Arial"/>
              </a:rPr>
              <a:t>ag  e</a:t>
            </a:r>
            <a:r>
              <a:rPr sz="600" spc="-10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600" dirty="0">
                <a:solidFill>
                  <a:srgbClr val="888888"/>
                </a:solidFill>
                <a:latin typeface="Arial"/>
                <a:cs typeface="Arial"/>
              </a:rPr>
              <a:t>9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1489</Words>
  <Application>Microsoft Office PowerPoint</Application>
  <PresentationFormat>Diavetítés a képernyőre (4:3 oldalarány)</PresentationFormat>
  <Paragraphs>588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Arial</vt:lpstr>
      <vt:lpstr>Calibri</vt:lpstr>
      <vt:lpstr>Polo</vt:lpstr>
      <vt:lpstr>Times New Roman</vt:lpstr>
      <vt:lpstr>Trebuchet MS</vt:lpstr>
      <vt:lpstr>Wingdings</vt:lpstr>
      <vt:lpstr>Office Theme</vt:lpstr>
      <vt:lpstr> Földkábel hálózatok</vt:lpstr>
      <vt:lpstr>Kábeltípusok megoszlása (EHU adat)</vt:lpstr>
      <vt:lpstr>Földkábel technológiai előírások az EON-nál</vt:lpstr>
      <vt:lpstr>A földkábel védelméről</vt:lpstr>
      <vt:lpstr>A standard KÖF kábelhálózat anyagai</vt:lpstr>
      <vt:lpstr>A standard KIF kábelhálózat anyagai</vt:lpstr>
      <vt:lpstr>Kábelhálózati tartozékok </vt:lpstr>
      <vt:lpstr>PowerPoint-bemutató</vt:lpstr>
      <vt:lpstr>A kábelhálózati tartozékokról (1)</vt:lpstr>
      <vt:lpstr>Kábelhálózati tartozékok </vt:lpstr>
      <vt:lpstr>A földkábel hálózatok építése</vt:lpstr>
      <vt:lpstr>Általános technológiai előírások </vt:lpstr>
      <vt:lpstr>Általános technológiai előírások </vt:lpstr>
      <vt:lpstr>Általános technológiai előírások </vt:lpstr>
      <vt:lpstr>Általános technológiai előírások </vt:lpstr>
      <vt:lpstr>Kábelterítő görgők törésben</vt:lpstr>
      <vt:lpstr>KÖF földkábel létrán vezetve</vt:lpstr>
      <vt:lpstr>KIF és KÖF földkábel együtt vezetése létrán</vt:lpstr>
      <vt:lpstr>Általános technológiai előírások (6)</vt:lpstr>
      <vt:lpstr>Új fektetési technológiákról </vt:lpstr>
      <vt:lpstr>PowerPoint-bemutató</vt:lpstr>
      <vt:lpstr>A kábelek út- vasút és közmű keresztezései  során szükséges védőcső fektetési módok</vt:lpstr>
      <vt:lpstr>Az Irányított fúrás</vt:lpstr>
      <vt:lpstr>A Rakétás fúrás</vt:lpstr>
      <vt:lpstr>A Sajtolás</vt:lpstr>
      <vt:lpstr>Általános technológiai előírásokról</vt:lpstr>
      <vt:lpstr>Kábelvizsgálat a feszültség alá helyezés előtt:</vt:lpstr>
      <vt:lpstr>PowerPoint-bemutató</vt:lpstr>
      <vt:lpstr>PowerPoint-bemutató</vt:lpstr>
      <vt:lpstr>PowerPoint-bemutató</vt:lpstr>
      <vt:lpstr>Köszönöm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Palej, János</dc:creator>
  <cp:lastModifiedBy>User</cp:lastModifiedBy>
  <cp:revision>56</cp:revision>
  <dcterms:created xsi:type="dcterms:W3CDTF">2018-01-18T10:39:42Z</dcterms:created>
  <dcterms:modified xsi:type="dcterms:W3CDTF">2019-05-19T13:45:49Z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2018-01-18T00:00:00Z</vt:filetime>
  </property>
</Properties>
</file>