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528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30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1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8728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769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923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311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257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177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422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705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F78F0-FE1F-40CC-91D5-DBE15ED625F7}" type="datetimeFigureOut">
              <a:rPr lang="hu-HU" smtClean="0"/>
              <a:t>2019. 04. 02.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04278-07D5-499A-87FB-F33E126B8AC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857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516566"/>
            <a:ext cx="8757424" cy="3389971"/>
          </a:xfrm>
        </p:spPr>
        <p:txBody>
          <a:bodyPr>
            <a:normAutofit fontScale="90000"/>
          </a:bodyPr>
          <a:lstStyle/>
          <a:p>
            <a:pPr marL="73660">
              <a:spcBef>
                <a:spcPts val="5"/>
              </a:spcBef>
              <a:spcAft>
                <a:spcPts val="0"/>
              </a:spcAft>
            </a:pP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KÁBEL SZIGETELÉSEK ANYAGAI</a:t>
            </a:r>
            <a:r>
              <a:rPr lang="hu-HU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ÉS GYÁRTÁSI MÓDSZEREIK</a:t>
            </a:r>
            <a: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sz="4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hu-HU" sz="4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158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KÁBEL SZIGETELÉSEK 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 marR="71120" algn="just">
              <a:lnSpc>
                <a:spcPct val="115000"/>
              </a:lnSpc>
              <a:spcAft>
                <a:spcPts val="0"/>
              </a:spcAft>
              <a:tabLst>
                <a:tab pos="526224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kábelek és vezetékek szigetelőrétegét általában egy vagy több szigetelőanyag, illetve szigetelőanyagok kombinációja képezi. Vegyük sorra a legáltalánosabb szigetelő anyagokat, és azok tulajdonságait, felhasználási	</a:t>
            </a:r>
          </a:p>
          <a:p>
            <a:pPr marL="73660" marR="71755" algn="just">
              <a:lnSpc>
                <a:spcPct val="115000"/>
              </a:lnSpc>
              <a:spcAft>
                <a:spcPts val="0"/>
              </a:spcAft>
              <a:tabLst>
                <a:tab pos="1443990" algn="l"/>
                <a:tab pos="2644140" algn="l"/>
                <a:tab pos="3786505" algn="l"/>
                <a:tab pos="536194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papír és olajos massza anyagok már a múlt technológiájának tekinthetőek, bár papír szigetelésű kábelt még gyártanak Bulgáriában, Ukrajnában és az Orosz területeken. A szakemberek elmondása szerint a papír az egyik legjobb szigetelőanyagok</a:t>
            </a:r>
            <a:r>
              <a:rPr lang="hu-HU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egyike</a:t>
            </a:r>
          </a:p>
        </p:txBody>
      </p:sp>
    </p:spTree>
    <p:extLst>
      <p:ext uri="{BB962C8B-B14F-4D97-AF65-F5344CB8AC3E}">
        <p14:creationId xmlns:p14="http://schemas.microsoft.com/office/powerpoint/2010/main" val="23350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3660">
              <a:spcAft>
                <a:spcPts val="0"/>
              </a:spcAft>
            </a:pP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Szálasanyagok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 marR="7239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korszerűbb gyártási eljárások szorították ki a szálasanyagokból készült szigeteléseket is. Gyengeáramú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vezetékek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igen</a:t>
            </a:r>
            <a:r>
              <a:rPr lang="hu-HU" spc="-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sok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típusa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készült</a:t>
            </a:r>
            <a:r>
              <a:rPr lang="hu-HU" spc="-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textil</a:t>
            </a:r>
            <a:r>
              <a:rPr lang="hu-HU" spc="-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beszövéssel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ellátva.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Ezek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anyaga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azbeszt,</a:t>
            </a:r>
            <a:r>
              <a:rPr lang="hu-HU" spc="-5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pamut, len, kender, selyem, viszkóz, stb.</a:t>
            </a:r>
          </a:p>
          <a:p>
            <a:pPr marL="73660" marR="72390" algn="just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vezetőre, a textiliparban is használt eljárással szőtték rá a szigetelést. A kész termék felhasználástól függően különféle szövésmintákat, és szükség szerinti rétegszámot alkalmaztak. A szigetelésre az utolsó lépésben egy lakkréteget is felhordtak.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965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4249" y="541550"/>
            <a:ext cx="10515600" cy="1325563"/>
          </a:xfrm>
        </p:spPr>
        <p:txBody>
          <a:bodyPr/>
          <a:lstStyle/>
          <a:p>
            <a:pPr marL="73660">
              <a:spcAft>
                <a:spcPts val="0"/>
              </a:spcAft>
            </a:pP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Lakkok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04332"/>
            <a:ext cx="10515600" cy="5419492"/>
          </a:xfrm>
        </p:spPr>
        <p:txBody>
          <a:bodyPr/>
          <a:lstStyle/>
          <a:p>
            <a:pPr marL="73660" marR="7175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Régi</a:t>
            </a:r>
            <a:r>
              <a:rPr lang="hu-HU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módszer</a:t>
            </a:r>
            <a:r>
              <a:rPr lang="hu-HU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mint</a:t>
            </a:r>
            <a:r>
              <a:rPr lang="hu-HU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</a:t>
            </a:r>
            <a:r>
              <a:rPr lang="hu-HU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előbbiek, de manapság is használják széles körben. Az alapelv maradt, csak a gyártógépek, és a szigetelő lakkok korszerűsödtek. </a:t>
            </a:r>
          </a:p>
          <a:p>
            <a:pPr marL="73660" marR="71120" algn="just">
              <a:lnSpc>
                <a:spcPct val="115000"/>
              </a:lnSpc>
              <a:spcAft>
                <a:spcPts val="0"/>
              </a:spcAft>
              <a:tabLst>
                <a:tab pos="1294765" algn="l"/>
                <a:tab pos="2637155" algn="l"/>
                <a:tab pos="4241165" algn="l"/>
                <a:tab pos="571246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mechanikai tulajdonságok közül legjelentősebb a rugalmasság, hajlékonyság, és a kopásállóság. </a:t>
            </a:r>
          </a:p>
          <a:p>
            <a:pPr marL="0" marR="71120" indent="0" algn="just">
              <a:lnSpc>
                <a:spcPct val="115000"/>
              </a:lnSpc>
              <a:spcAft>
                <a:spcPts val="0"/>
              </a:spcAft>
              <a:buNone/>
              <a:tabLst>
                <a:tab pos="1294765" algn="l"/>
                <a:tab pos="2637155" algn="l"/>
                <a:tab pos="4241165" algn="l"/>
                <a:tab pos="5712460" algn="l"/>
              </a:tabLst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33"/>
          <a:stretch/>
        </p:blipFill>
        <p:spPr bwMode="auto">
          <a:xfrm>
            <a:off x="3969835" y="4148255"/>
            <a:ext cx="4712420" cy="24755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171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3660" marR="71120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tabLst>
                <a:tab pos="1462405" algn="l"/>
                <a:tab pos="2634615" algn="l"/>
                <a:tab pos="4052570" algn="l"/>
                <a:tab pos="5624195" algn="l"/>
              </a:tabLst>
            </a:pPr>
            <a:r>
              <a:rPr lang="hu-HU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PVC (</a:t>
            </a:r>
            <a:r>
              <a:rPr lang="hu-HU" b="1" dirty="0" err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polivinil</a:t>
            </a:r>
            <a:r>
              <a:rPr lang="hu-HU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klorid )</a:t>
            </a: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73660" marR="7112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tabLst>
                <a:tab pos="1462405" algn="l"/>
                <a:tab pos="2634615" algn="l"/>
                <a:tab pos="4052570" algn="l"/>
                <a:tab pos="5624195" algn="l"/>
              </a:tabLst>
            </a:pP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Olcsón előállítható, jól feldolgozható, kedvezőek a villamos paraméterei ,kémiailag jól ellenálló.</a:t>
            </a:r>
          </a:p>
          <a:p>
            <a:pPr marL="73660" marR="7112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tabLst>
                <a:tab pos="1462405" algn="l"/>
                <a:tab pos="2634615" algn="l"/>
                <a:tab pos="4052570" algn="l"/>
                <a:tab pos="5624195" algn="l"/>
              </a:tabLst>
            </a:pP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Alap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esetben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-20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fokC</a:t>
            </a:r>
            <a:r>
              <a:rPr lang="hu-HU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és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+70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fokC</a:t>
            </a:r>
            <a:r>
              <a:rPr lang="hu-HU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közötti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üzemi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hőmérsékleten</a:t>
            </a:r>
            <a:r>
              <a:rPr lang="hu-HU" sz="2400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alkalmazható</a:t>
            </a:r>
            <a:r>
              <a:rPr lang="hu-HU" sz="2400" spc="-20" dirty="0">
                <a:latin typeface="Calibri" panose="020F0502020204030204" pitchFamily="34" charset="0"/>
                <a:ea typeface="Calibri" panose="020F0502020204030204" pitchFamily="34" charset="0"/>
              </a:rPr>
              <a:t> .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73660" marR="7112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tabLst>
                <a:tab pos="1462405" algn="l"/>
                <a:tab pos="2634615" algn="l"/>
                <a:tab pos="4052570" algn="l"/>
                <a:tab pos="5624195" algn="l"/>
              </a:tabLst>
            </a:pP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Kedvező, hogy a kábelgyártásban használatos PVC lángállóság szempontjából önkioltónak </a:t>
            </a:r>
            <a:r>
              <a:rPr lang="hu-HU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minősül,de</a:t>
            </a:r>
            <a:r>
              <a:rPr lang="hu-HU" sz="2400" dirty="0">
                <a:latin typeface="Calibri" panose="020F0502020204030204" pitchFamily="34" charset="0"/>
                <a:ea typeface="Calibri" panose="020F0502020204030204" pitchFamily="34" charset="0"/>
              </a:rPr>
              <a:t> nem halogénmentes.	.</a:t>
            </a:r>
          </a:p>
          <a:p>
            <a:pPr marL="0" marR="71120" indent="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  <a:buNone/>
              <a:tabLst>
                <a:tab pos="1462405" algn="l"/>
                <a:tab pos="2634615" algn="l"/>
                <a:tab pos="4052570" algn="l"/>
                <a:tab pos="5624195" algn="l"/>
              </a:tabLst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image5.jpeg"/>
          <p:cNvPicPr/>
          <p:nvPr/>
        </p:nvPicPr>
        <p:blipFill rotWithShape="1">
          <a:blip r:embed="rId2" cstate="print"/>
          <a:srcRect b="3941"/>
          <a:stretch/>
        </p:blipFill>
        <p:spPr>
          <a:xfrm>
            <a:off x="3389971" y="4081346"/>
            <a:ext cx="5307980" cy="277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07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69850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hu-HU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 (polietilén</a:t>
            </a:r>
            <a:r>
              <a:rPr lang="hu-HU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69850"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PE igen széles körben használt szigetelés. </a:t>
            </a:r>
          </a:p>
          <a:p>
            <a:pPr marR="69850"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Nagy hátránya, hogy a PE jól ég. Ellentétben a PVC-vel nem önkioltó. </a:t>
            </a:r>
          </a:p>
          <a:p>
            <a:pPr marR="69850"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Ezért a PE szigetelt kábel belső terekben történő alkalmazása csak korlátozásokkal lehetséges.</a:t>
            </a:r>
          </a:p>
          <a:p>
            <a:pPr marR="69850">
              <a:spcBef>
                <a:spcPts val="195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Kültéren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kiváló mechanikai védelmet biztosít, alacsonyon a vízfelevő és vízáteresztő képessége, mely tulajdonság a földkábeleknél igen fontos. </a:t>
            </a:r>
          </a:p>
        </p:txBody>
      </p:sp>
    </p:spTree>
    <p:extLst>
      <p:ext uri="{BB962C8B-B14F-4D97-AF65-F5344CB8AC3E}">
        <p14:creationId xmlns:p14="http://schemas.microsoft.com/office/powerpoint/2010/main" val="1755892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3660">
              <a:spcAft>
                <a:spcPts val="0"/>
              </a:spcAft>
              <a:tabLst>
                <a:tab pos="5285105" algn="l"/>
              </a:tabLst>
            </a:pPr>
            <a:r>
              <a:rPr lang="hu-HU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Gumi 1</a:t>
            </a:r>
            <a:endParaRPr lang="hu-HU" sz="3200" dirty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73660" marR="7175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Nagy rugalmasságú szigetelést kell alkalmazni abban az esetben amikor a hajlékonyság kiemelt fontosságú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és</a:t>
            </a:r>
            <a:r>
              <a:rPr lang="hu-HU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várhatóan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folyamatos</a:t>
            </a:r>
            <a:r>
              <a:rPr lang="hu-HU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hajtogatásnak</a:t>
            </a:r>
            <a:r>
              <a:rPr lang="hu-HU" spc="-4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lesz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kitéve</a:t>
            </a:r>
            <a:r>
              <a:rPr lang="hu-HU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kábel.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Ilyen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területek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lehetnek</a:t>
            </a:r>
            <a:r>
              <a:rPr lang="hu-HU" spc="-3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</a:t>
            </a:r>
            <a:r>
              <a:rPr lang="hu-HU" spc="-4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ipari kéziszerszámok bekötései, daruk vagy futómacskák tápellátásai. A hajlékonyság eléréséhez nem csak a szigetelés anyagát kell jól megválasztani, hanem nagy flexibilitású vezetőt is kell választani!  </a:t>
            </a:r>
          </a:p>
          <a:p>
            <a:pPr marL="73660" marR="7175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Műkaucsukok:</a:t>
            </a:r>
          </a:p>
          <a:p>
            <a:pPr marL="342900" marR="71755" lvl="0" indent="-34290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CR (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poli-kloroprén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 gumi/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rubber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marL="342900" marR="71755" lvl="0" indent="-34290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EPR (etilén-propilén gumi/</a:t>
            </a:r>
            <a:r>
              <a:rPr lang="hu-HU" dirty="0" err="1">
                <a:latin typeface="Calibri" panose="020F0502020204030204" pitchFamily="34" charset="0"/>
                <a:ea typeface="Calibri" panose="020F0502020204030204" pitchFamily="34" charset="0"/>
              </a:rPr>
              <a:t>rubber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931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3660" marR="71755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</a:pP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Gumi vulkanizálása</a:t>
            </a:r>
            <a:r>
              <a:rPr lang="hu-H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660" marR="71755" algn="just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</a:pPr>
            <a:r>
              <a:rPr lang="hu-H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vulkanizáló berendezés lehet láncgörbe, vagy függőleges kialakítású.</a:t>
            </a:r>
          </a:p>
          <a:p>
            <a:pPr marL="73660" marR="71755" algn="just">
              <a:lnSpc>
                <a:spcPct val="115000"/>
              </a:lnSpc>
              <a:spcBef>
                <a:spcPts val="640"/>
              </a:spcBef>
              <a:spcAft>
                <a:spcPts val="0"/>
              </a:spcAft>
            </a:pPr>
            <a:r>
              <a:rPr lang="hu-H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 gumi nem érintkezhet idegen tárggyal amíg a vulkanizálás tart. A vízgőz hatására vulkanizálódó gumi a cső végén hűtővízbe merül, majd a vízzáron áthaladva a kész termék felcsévélhető. 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image6.jpeg"/>
          <p:cNvPicPr/>
          <p:nvPr/>
        </p:nvPicPr>
        <p:blipFill rotWithShape="1">
          <a:blip r:embed="rId2" cstate="print"/>
          <a:srcRect b="8036"/>
          <a:stretch/>
        </p:blipFill>
        <p:spPr bwMode="auto">
          <a:xfrm>
            <a:off x="3744950" y="3786071"/>
            <a:ext cx="4373137" cy="25258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999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372</Words>
  <Application>Microsoft Office PowerPoint</Application>
  <PresentationFormat>Szélesvásznú</PresentationFormat>
  <Paragraphs>27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Office-téma</vt:lpstr>
      <vt:lpstr>                             KÁBEL SZIGETELÉSEK ANYAGAI, ÉS GYÁRTÁSI MÓDSZEREIK   </vt:lpstr>
      <vt:lpstr> KÁBEL SZIGETELÉSEK </vt:lpstr>
      <vt:lpstr>Szálasanyagok </vt:lpstr>
      <vt:lpstr>Lakkok </vt:lpstr>
      <vt:lpstr>PVC (polivinil klorid )  </vt:lpstr>
      <vt:lpstr>PE (polietilén) </vt:lpstr>
      <vt:lpstr>Gumi 1</vt:lpstr>
      <vt:lpstr>Gumi vulkanizálása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KÁBEL SZIGETELÉSEK ANYAGAI, ÉS GYÁRTÁSI MÓDSZEREIK   </dc:title>
  <dc:creator>User</dc:creator>
  <cp:lastModifiedBy>User</cp:lastModifiedBy>
  <cp:revision>19</cp:revision>
  <dcterms:created xsi:type="dcterms:W3CDTF">2019-01-27T15:38:45Z</dcterms:created>
  <dcterms:modified xsi:type="dcterms:W3CDTF">2019-04-02T09:07:12Z</dcterms:modified>
</cp:coreProperties>
</file>