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755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4297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631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400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5856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5977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0804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172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640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690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158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1C871-593E-4184-9CFF-565D3DAA6136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DCDC5-D0D8-4F85-B88D-5A8713BDC7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2829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2475571"/>
            <a:ext cx="9144000" cy="869795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Erősáramú kábelek gyártása</a:t>
            </a: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8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ÉRSZERKEZETEK 2</a:t>
            </a:r>
            <a:endParaRPr lang="hu-HU" b="1" dirty="0"/>
          </a:p>
        </p:txBody>
      </p:sp>
      <p:pic>
        <p:nvPicPr>
          <p:cNvPr id="4" name="image5.jpeg"/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9278"/>
          <a:stretch/>
        </p:blipFill>
        <p:spPr>
          <a:xfrm>
            <a:off x="838199" y="2274848"/>
            <a:ext cx="10179205" cy="298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64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Finomsági osztályok sodráskor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29848"/>
          </a:xfrm>
        </p:spPr>
        <p:txBody>
          <a:bodyPr/>
          <a:lstStyle/>
          <a:p>
            <a:pPr marL="342900" lvl="0" indent="-342900">
              <a:spcBef>
                <a:spcPts val="395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</a:pP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Class1 tömör ér szerkezet (nem hajlékony kábelekhez pl.: H07V-U (</a:t>
            </a:r>
            <a:r>
              <a:rPr lang="hu-HU" dirty="0" err="1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MCu</a:t>
            </a: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))</a:t>
            </a:r>
          </a:p>
          <a:p>
            <a:pPr marL="342900" lvl="0" indent="-342900">
              <a:spcBef>
                <a:spcPts val="395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</a:pP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Class2 sodrott ér szerkezet (nem hajlékony kábelekhez pl.: NYY)</a:t>
            </a:r>
          </a:p>
          <a:p>
            <a:pPr marL="342900" lvl="0" indent="-342900">
              <a:spcBef>
                <a:spcPts val="395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530860" algn="l"/>
                <a:tab pos="531495" algn="l"/>
              </a:tabLst>
            </a:pP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Calss5 finoman sodrott ér szerkezet (hajlékony kábelekhez pl.: H05VV-F</a:t>
            </a:r>
            <a:r>
              <a:rPr lang="hu-HU" spc="-65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(MT))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530860" algn="l"/>
                <a:tab pos="531495" algn="l"/>
              </a:tabLst>
            </a:pP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Class6 extra finoman sodrott ér szerkezet (hajlékony kábelekhez pl.: H01N2-E</a:t>
            </a:r>
            <a:r>
              <a:rPr lang="hu-HU" spc="-135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hegesztőkábel</a:t>
            </a:r>
            <a:r>
              <a:rPr lang="hu-HU" dirty="0" smtClean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).</a:t>
            </a:r>
            <a:r>
              <a:rPr lang="hu-HU" b="1" dirty="0" smtClean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Példa:</a:t>
            </a:r>
            <a:endParaRPr lang="hu-HU" b="1" dirty="0"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0" indent="0">
              <a:spcBef>
                <a:spcPts val="40"/>
              </a:spcBef>
              <a:spcAft>
                <a:spcPts val="0"/>
              </a:spcAft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image6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84195" y="4906537"/>
            <a:ext cx="8073484" cy="1405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51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88265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A </a:t>
            </a: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sodrott erek mechanikai tulajdonságai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660" marR="88265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</a:t>
            </a:r>
            <a:r>
              <a:rPr lang="hu-HU" dirty="0" err="1">
                <a:latin typeface="Calibri" panose="020F0502020204030204" pitchFamily="34" charset="0"/>
                <a:ea typeface="Calibri" panose="020F0502020204030204" pitchFamily="34" charset="0"/>
              </a:rPr>
              <a:t>párhuzamos,nyalábbá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 összefogott huzalokkal szemben a sodrott, csavarvonal mentén futó szálakban a kábel hajlításakor </a:t>
            </a: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kiegyenlítődnek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húzó- és nyomóhatások. </a:t>
            </a:r>
          </a:p>
          <a:p>
            <a:pPr marL="73660" marR="100330">
              <a:lnSpc>
                <a:spcPct val="115000"/>
              </a:lnSpc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Az érszerkezet hajtogatását a tömör ér fogja a legrosszabbul viselni. </a:t>
            </a:r>
          </a:p>
        </p:txBody>
      </p:sp>
    </p:spTree>
    <p:extLst>
      <p:ext uri="{BB962C8B-B14F-4D97-AF65-F5344CB8AC3E}">
        <p14:creationId xmlns:p14="http://schemas.microsoft.com/office/powerpoint/2010/main" val="3887098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7.jpeg"/>
          <p:cNvPicPr/>
          <p:nvPr/>
        </p:nvPicPr>
        <p:blipFill rotWithShape="1">
          <a:blip r:embed="rId2" cstate="print"/>
          <a:srcRect t="-1" b="9596"/>
          <a:stretch/>
        </p:blipFill>
        <p:spPr bwMode="auto">
          <a:xfrm>
            <a:off x="2341756" y="1360449"/>
            <a:ext cx="7738946" cy="490653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5324"/>
          </a:xfrm>
        </p:spPr>
        <p:txBody>
          <a:bodyPr/>
          <a:lstStyle/>
          <a:p>
            <a:r>
              <a:rPr lang="hu-HU" b="1" dirty="0" smtClean="0"/>
              <a:t>Az erek hajlítási problémája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089689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rgbClr val="FF0000"/>
                </a:solidFill>
              </a:rPr>
              <a:t>KÁBELGYÁRTÁSI BEVEZETŐ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9733156" cy="3214726"/>
          </a:xfrm>
        </p:spPr>
        <p:txBody>
          <a:bodyPr>
            <a:normAutofit fontScale="85000" lnSpcReduction="10000"/>
          </a:bodyPr>
          <a:lstStyle/>
          <a:p>
            <a:pPr marL="73660" marR="164465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Az adatátvitelt és villamos energiát szállító kábelek behálózzák világunkat</a:t>
            </a: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73660" marR="164465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Nélkülözhetetlenek az energia szolgáltatás területén a XVIII. század óta, de napjaink informatikai hálózatai sem működnének </a:t>
            </a:r>
            <a:r>
              <a:rPr lang="hu-HU" dirty="0" err="1">
                <a:latin typeface="Calibri" panose="020F0502020204030204" pitchFamily="34" charset="0"/>
                <a:ea typeface="Calibri" panose="020F0502020204030204" pitchFamily="34" charset="0"/>
              </a:rPr>
              <a:t>nélkülük</a:t>
            </a: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73660" marR="164465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kábelek az elmúlt évtizedek során alapjaiban lényegesen nem változtak</a:t>
            </a: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73660" marR="164465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 Ezen a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réz és alumínium vezetőjű kábeleket </a:t>
            </a: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értjük</a:t>
            </a:r>
          </a:p>
          <a:p>
            <a:pPr marL="73660" marR="164465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 Az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optikai </a:t>
            </a: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kábel merőben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más elven működik mint réz </a:t>
            </a:r>
            <a:r>
              <a:rPr lang="hu-HU" dirty="0" err="1">
                <a:latin typeface="Calibri" panose="020F0502020204030204" pitchFamily="34" charset="0"/>
                <a:ea typeface="Calibri" panose="020F0502020204030204" pitchFamily="34" charset="0"/>
              </a:rPr>
              <a:t>erű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 híradástechnikai elődeik.</a:t>
            </a:r>
          </a:p>
          <a:p>
            <a:pPr marL="0" indent="0">
              <a:spcAft>
                <a:spcPts val="0"/>
              </a:spcAft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56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marL="73660">
              <a:spcBef>
                <a:spcPts val="855"/>
              </a:spcBef>
              <a:spcAft>
                <a:spcPts val="0"/>
              </a:spcAft>
            </a:pP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ELEKTROMOS KÁBEL EREINEK GYÁRTÁSA </a:t>
            </a: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endParaRPr lang="hu-HU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image1.jpeg"/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8000"/>
          <a:stretch/>
        </p:blipFill>
        <p:spPr>
          <a:xfrm>
            <a:off x="3746809" y="1825625"/>
            <a:ext cx="6274419" cy="3268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935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3660">
              <a:spcBef>
                <a:spcPts val="280"/>
              </a:spcBef>
              <a:spcAft>
                <a:spcPts val="0"/>
              </a:spcAft>
            </a:pPr>
            <a:r>
              <a:rPr lang="hu-HU" b="1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kern="0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A </a:t>
            </a:r>
            <a:r>
              <a:rPr lang="hu-HU" b="1" kern="0" dirty="0">
                <a:latin typeface="Calibri" panose="020F0502020204030204" pitchFamily="34" charset="0"/>
                <a:ea typeface="Calibri" panose="020F0502020204030204" pitchFamily="34" charset="0"/>
              </a:rPr>
              <a:t>kábel erek anyaga</a:t>
            </a:r>
            <a:br>
              <a:rPr lang="hu-HU" b="1" kern="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kábelek elektromos vezető </a:t>
            </a:r>
            <a:r>
              <a:rPr lang="hu-HU" dirty="0" err="1">
                <a:latin typeface="Calibri" panose="020F0502020204030204" pitchFamily="34" charset="0"/>
                <a:ea typeface="Calibri" panose="020F0502020204030204" pitchFamily="34" charset="0"/>
              </a:rPr>
              <a:t>ereinek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 anyagát alapvetően három csoportba sorolhatjuk</a:t>
            </a: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  <a:p>
            <a:pPr marL="0" indent="0">
              <a:spcBef>
                <a:spcPts val="45"/>
              </a:spcBef>
              <a:spcAft>
                <a:spcPts val="0"/>
              </a:spcAft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530860" algn="l"/>
                <a:tab pos="531495" algn="l"/>
              </a:tabLst>
            </a:pPr>
            <a:endParaRPr lang="hu-HU" dirty="0" smtClean="0"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>
              <a:buSzPts val="1000"/>
              <a:buFont typeface="Wingdings" panose="05000000000000000000" pitchFamily="2" charset="2"/>
              <a:buChar char="Ø"/>
              <a:tabLst>
                <a:tab pos="530860" algn="l"/>
                <a:tab pos="531495" algn="l"/>
              </a:tabLst>
            </a:pPr>
            <a:r>
              <a:rPr lang="hu-HU" dirty="0" smtClean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réz</a:t>
            </a:r>
            <a:r>
              <a:rPr lang="hu-HU" spc="-10" dirty="0" smtClean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(</a:t>
            </a:r>
            <a:r>
              <a:rPr lang="hu-HU" dirty="0" err="1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Cu</a:t>
            </a: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)</a:t>
            </a:r>
          </a:p>
          <a:p>
            <a:pPr marL="0" indent="0">
              <a:spcBef>
                <a:spcPts val="40"/>
              </a:spcBef>
              <a:spcAft>
                <a:spcPts val="0"/>
              </a:spcAft>
              <a:buNone/>
            </a:pPr>
            <a:r>
              <a:rPr lang="hu-H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Ø"/>
              <a:tabLst>
                <a:tab pos="530860" algn="l"/>
                <a:tab pos="531495" algn="l"/>
              </a:tabLst>
            </a:pP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alumínium</a:t>
            </a:r>
            <a:r>
              <a:rPr lang="hu-HU" spc="-5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(</a:t>
            </a:r>
            <a:r>
              <a:rPr lang="hu-HU" dirty="0" err="1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Al</a:t>
            </a: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)</a:t>
            </a:r>
          </a:p>
          <a:p>
            <a:pPr marL="0" indent="0">
              <a:spcBef>
                <a:spcPts val="40"/>
              </a:spcBef>
              <a:spcAft>
                <a:spcPts val="0"/>
              </a:spcAft>
              <a:buNone/>
            </a:pPr>
            <a:r>
              <a:rPr lang="hu-H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530860" algn="l"/>
                <a:tab pos="531495" algn="l"/>
              </a:tabLst>
            </a:pPr>
            <a:r>
              <a:rPr lang="hu-HU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egyéb</a:t>
            </a:r>
          </a:p>
          <a:p>
            <a:pPr marL="0" indent="0">
              <a:spcBef>
                <a:spcPts val="45"/>
              </a:spcBef>
              <a:spcAft>
                <a:spcPts val="0"/>
              </a:spcAft>
              <a:buNone/>
            </a:pPr>
            <a:r>
              <a:rPr lang="hu-H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25"/>
              </a:spcBef>
              <a:spcAft>
                <a:spcPts val="0"/>
              </a:spcAft>
              <a:buNone/>
            </a:pPr>
            <a:r>
              <a:rPr lang="hu-HU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3660" marR="164465">
              <a:lnSpc>
                <a:spcPct val="115000"/>
              </a:lnSpc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Az </a:t>
            </a: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egyéb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kategóriába többnyire a kompenzációs kábelek </a:t>
            </a:r>
            <a:r>
              <a:rPr lang="hu-HU" dirty="0" err="1">
                <a:latin typeface="Calibri" panose="020F0502020204030204" pitchFamily="34" charset="0"/>
                <a:ea typeface="Calibri" panose="020F0502020204030204" pitchFamily="34" charset="0"/>
              </a:rPr>
              <a:t>erei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 kerülnek. A kompenzációs kábeleket a hőmérsékletet mérő hőelemekhez használják</a:t>
            </a:r>
          </a:p>
        </p:txBody>
      </p:sp>
    </p:spTree>
    <p:extLst>
      <p:ext uri="{BB962C8B-B14F-4D97-AF65-F5344CB8AC3E}">
        <p14:creationId xmlns:p14="http://schemas.microsoft.com/office/powerpoint/2010/main" val="471041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88527" y="365125"/>
            <a:ext cx="5865542" cy="4898251"/>
          </a:xfrm>
        </p:spPr>
        <p:txBody>
          <a:bodyPr/>
          <a:lstStyle/>
          <a:p>
            <a:pPr marR="144145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hu-HU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 kábel erek gyártása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44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A huzalhúzás szerszámai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144145">
              <a:spcBef>
                <a:spcPts val="195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réz vagy alumínium alaphuzalokból, úgynevezett huzalhúzással azaz üregben való többszöri áthúzással készülnek az erek gyártására felhasznált huzalok. Ezek legkisebb átmérője 0,02mm is lehet. A technológiai okokból szükséges lágyítást gyártás közben végzik el. </a:t>
            </a:r>
          </a:p>
          <a:p>
            <a:pPr marL="73660" marR="144145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73660" marR="144145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húzószerszám anyaga keményfém, vagy gyémánt . A húzószerszámon áthúzott huzal átmérője lecsökken, hossza eközben nyúlik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78963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2.jpeg"/>
          <p:cNvPicPr/>
          <p:nvPr/>
        </p:nvPicPr>
        <p:blipFill rotWithShape="1">
          <a:blip r:embed="rId2" cstate="print"/>
          <a:srcRect b="6395"/>
          <a:stretch/>
        </p:blipFill>
        <p:spPr>
          <a:xfrm>
            <a:off x="289932" y="1494263"/>
            <a:ext cx="5620214" cy="3590693"/>
          </a:xfrm>
          <a:prstGeom prst="rect">
            <a:avLst/>
          </a:prstGeom>
        </p:spPr>
      </p:pic>
      <p:pic>
        <p:nvPicPr>
          <p:cNvPr id="3" name="image3.jpeg"/>
          <p:cNvPicPr/>
          <p:nvPr/>
        </p:nvPicPr>
        <p:blipFill rotWithShape="1">
          <a:blip r:embed="rId3" cstate="print"/>
          <a:srcRect b="6234"/>
          <a:stretch/>
        </p:blipFill>
        <p:spPr>
          <a:xfrm>
            <a:off x="6222380" y="1059365"/>
            <a:ext cx="4978672" cy="402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51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Érszerkezetek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Az elkészült réz vagy alumínium huzalok alkalmasak különféle kábel ér szerkezetek összeállítására, melyek lehetnek tömör, vagy sodrott </a:t>
            </a: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kivitelűek.</a:t>
            </a:r>
            <a:endParaRPr lang="hu-HU" dirty="0"/>
          </a:p>
        </p:txBody>
      </p:sp>
      <p:pic>
        <p:nvPicPr>
          <p:cNvPr id="5" name="image4.jpeg"/>
          <p:cNvPicPr/>
          <p:nvPr/>
        </p:nvPicPr>
        <p:blipFill rotWithShape="1">
          <a:blip r:embed="rId2" cstate="print"/>
          <a:srcRect b="11811"/>
          <a:stretch/>
        </p:blipFill>
        <p:spPr>
          <a:xfrm>
            <a:off x="1095606" y="3836019"/>
            <a:ext cx="9364237" cy="234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78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ÉRSZEKEZETEK 1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660" marR="156845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Tömör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 err="1">
                <a:latin typeface="Calibri" panose="020F0502020204030204" pitchFamily="34" charset="0"/>
                <a:ea typeface="Calibri" panose="020F0502020204030204" pitchFamily="34" charset="0"/>
              </a:rPr>
              <a:t>ereket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 gyártanak azon kábelekhez, melyek beszerelés után rögzített állapotban fix helyen látják el funkciójukat. </a:t>
            </a:r>
          </a:p>
          <a:p>
            <a:pPr marL="73660" marR="154940">
              <a:lnSpc>
                <a:spcPct val="115000"/>
              </a:lnSpc>
              <a:spcAft>
                <a:spcPts val="0"/>
              </a:spcAft>
            </a:pP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Sodrott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 kialakítást alkalmaznak akkor is amikor a kábel rögzített elhelyezésű lesz, de az ér legyártása nem célszerű tömör kivitelben </a:t>
            </a:r>
          </a:p>
          <a:p>
            <a:pPr marL="73660" marR="481330">
              <a:lnSpc>
                <a:spcPct val="115000"/>
              </a:lnSpc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feladattól függően számtalan érszerkezet alakítható ki. A leggyakrabban négy alapesettel és azok variációival találkozhatunk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78342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308</Words>
  <Application>Microsoft Office PowerPoint</Application>
  <PresentationFormat>Szélesvásznú</PresentationFormat>
  <Paragraphs>41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Wingdings</vt:lpstr>
      <vt:lpstr>Office-téma</vt:lpstr>
      <vt:lpstr>Erősáramú kábelek gyártása</vt:lpstr>
      <vt:lpstr>KÁBELGYÁRTÁSI BEVEZETŐ</vt:lpstr>
      <vt:lpstr>ELEKTROMOS KÁBEL EREINEK GYÁRTÁSA 1</vt:lpstr>
      <vt:lpstr> A kábel erek anyaga </vt:lpstr>
      <vt:lpstr>A kábel erek gyártása</vt:lpstr>
      <vt:lpstr>A huzalhúzás szerszámai</vt:lpstr>
      <vt:lpstr>PowerPoint-bemutató</vt:lpstr>
      <vt:lpstr>Érszerkezetek</vt:lpstr>
      <vt:lpstr>ÉRSZEKEZETEK 1</vt:lpstr>
      <vt:lpstr>ÉRSZERKEZETEK 2</vt:lpstr>
      <vt:lpstr>Finomsági osztályok sodráskor</vt:lpstr>
      <vt:lpstr> A sodrott erek mechanikai tulajdonságai  </vt:lpstr>
      <vt:lpstr>Az erek hajlítási problémája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KÁBELGYÁRTÁSI BEVEZETŐ</dc:title>
  <dc:creator>User</dc:creator>
  <cp:lastModifiedBy>User</cp:lastModifiedBy>
  <cp:revision>20</cp:revision>
  <dcterms:created xsi:type="dcterms:W3CDTF">2019-01-28T14:15:32Z</dcterms:created>
  <dcterms:modified xsi:type="dcterms:W3CDTF">2019-05-15T15:55:41Z</dcterms:modified>
</cp:coreProperties>
</file>