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45" autoAdjust="0"/>
    <p:restoredTop sz="94660"/>
  </p:normalViewPr>
  <p:slideViewPr>
    <p:cSldViewPr snapToGrid="0">
      <p:cViewPr varScale="1">
        <p:scale>
          <a:sx n="43" d="100"/>
          <a:sy n="43" d="100"/>
        </p:scale>
        <p:origin x="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B916A-0D51-491C-8013-96BC26186898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E714D-EE75-44C9-AE92-86B1571307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7275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B916A-0D51-491C-8013-96BC26186898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E714D-EE75-44C9-AE92-86B1571307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3750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B916A-0D51-491C-8013-96BC26186898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E714D-EE75-44C9-AE92-86B1571307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25204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B916A-0D51-491C-8013-96BC26186898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E714D-EE75-44C9-AE92-86B1571307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9302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B916A-0D51-491C-8013-96BC26186898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E714D-EE75-44C9-AE92-86B1571307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4381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B916A-0D51-491C-8013-96BC26186898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E714D-EE75-44C9-AE92-86B1571307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74655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B916A-0D51-491C-8013-96BC26186898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E714D-EE75-44C9-AE92-86B1571307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73529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B916A-0D51-491C-8013-96BC26186898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E714D-EE75-44C9-AE92-86B1571307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67910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B916A-0D51-491C-8013-96BC26186898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E714D-EE75-44C9-AE92-86B1571307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01213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B916A-0D51-491C-8013-96BC26186898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E714D-EE75-44C9-AE92-86B1571307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75450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B916A-0D51-491C-8013-96BC26186898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2E714D-EE75-44C9-AE92-86B1571307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40356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B916A-0D51-491C-8013-96BC26186898}" type="datetimeFigureOut">
              <a:rPr lang="hu-HU" smtClean="0"/>
              <a:t>2019. 05. 15.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E714D-EE75-44C9-AE92-86B15713070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17619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42417"/>
          </a:xfrm>
        </p:spPr>
        <p:txBody>
          <a:bodyPr>
            <a:normAutofit fontScale="90000"/>
          </a:bodyPr>
          <a:lstStyle/>
          <a:p>
            <a:pPr marL="73660">
              <a:spcAft>
                <a:spcPts val="0"/>
              </a:spcAft>
            </a:pP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3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SPECIÁLIS </a:t>
            </a:r>
            <a:r>
              <a:rPr lang="hu-HU" sz="32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SZIGETELŐANYAGOK </a:t>
            </a:r>
            <a:r>
              <a:rPr lang="hu-HU" sz="3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ÉS KÁBELEK</a:t>
            </a:r>
            <a:r>
              <a:rPr lang="hu-HU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hu-HU" sz="4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2564781"/>
            <a:ext cx="9144000" cy="4036742"/>
          </a:xfrm>
        </p:spPr>
        <p:txBody>
          <a:bodyPr>
            <a:normAutofit/>
          </a:bodyPr>
          <a:lstStyle/>
          <a:p>
            <a:pPr marL="73660">
              <a:spcBef>
                <a:spcPts val="20"/>
              </a:spcBef>
              <a:spcAft>
                <a:spcPts val="0"/>
              </a:spcAft>
            </a:pPr>
            <a:r>
              <a:rPr lang="hu-HU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hu-HU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3660" marR="66040">
              <a:lnSpc>
                <a:spcPct val="115000"/>
              </a:lnSpc>
              <a:spcAft>
                <a:spcPts val="0"/>
              </a:spcAf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Speciális anyagokkal szigetelt területek:</a:t>
            </a:r>
          </a:p>
          <a:p>
            <a:pPr marL="73660">
              <a:spcBef>
                <a:spcPts val="20"/>
              </a:spcBef>
              <a:spcAft>
                <a:spcPts val="0"/>
              </a:spcAft>
            </a:pPr>
            <a:r>
              <a:rPr lang="hu-HU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hu-HU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algn="l">
              <a:spcBef>
                <a:spcPts val="200"/>
              </a:spcBef>
              <a:spcAft>
                <a:spcPts val="0"/>
              </a:spcAft>
              <a:buSzPts val="1100"/>
              <a:buFont typeface="Calibri" panose="020F0502020204030204" pitchFamily="34" charset="0"/>
              <a:buChar char="-"/>
              <a:tabLst>
                <a:tab pos="148590" algn="l"/>
              </a:tabLs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vegyipar, </a:t>
            </a:r>
          </a:p>
          <a:p>
            <a:pPr marL="342900" marR="217170" lvl="0" indent="-342900" algn="l">
              <a:lnSpc>
                <a:spcPct val="115000"/>
              </a:lnSpc>
              <a:spcBef>
                <a:spcPts val="205"/>
              </a:spcBef>
              <a:spcAft>
                <a:spcPts val="0"/>
              </a:spcAft>
              <a:buSzPts val="1100"/>
              <a:buFont typeface="Calibri" panose="020F0502020204030204" pitchFamily="34" charset="0"/>
              <a:buChar char="-"/>
              <a:tabLst>
                <a:tab pos="148590" algn="l"/>
              </a:tabLs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robottechnika, </a:t>
            </a:r>
          </a:p>
          <a:p>
            <a:pPr marL="342900" lvl="0" indent="-342900" algn="l">
              <a:spcBef>
                <a:spcPts val="200"/>
              </a:spcBef>
              <a:spcAft>
                <a:spcPts val="0"/>
              </a:spcAft>
              <a:buSzPts val="1100"/>
              <a:buFont typeface="Calibri" panose="020F0502020204030204" pitchFamily="34" charset="0"/>
              <a:buChar char="-"/>
              <a:tabLst>
                <a:tab pos="148590" algn="l"/>
              </a:tabLs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kohászat, </a:t>
            </a:r>
          </a:p>
          <a:p>
            <a:pPr marL="342900" lvl="0" indent="-342900" algn="l">
              <a:spcBef>
                <a:spcPts val="200"/>
              </a:spcBef>
              <a:spcAft>
                <a:spcPts val="0"/>
              </a:spcAft>
              <a:buSzPts val="1100"/>
              <a:buFont typeface="Calibri" panose="020F0502020204030204" pitchFamily="34" charset="0"/>
              <a:buChar char="-"/>
              <a:tabLst>
                <a:tab pos="148590" algn="l"/>
              </a:tabLs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az atomerőművek, </a:t>
            </a:r>
          </a:p>
          <a:p>
            <a:pPr marL="342900" marR="707390" lvl="0" indent="-342900" algn="l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  <a:buSzPts val="1100"/>
              <a:buFont typeface="Calibri" panose="020F0502020204030204" pitchFamily="34" charset="0"/>
              <a:buChar char="-"/>
              <a:tabLst>
                <a:tab pos="148590" algn="l"/>
              </a:tabLs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a bányászat </a:t>
            </a:r>
          </a:p>
          <a:p>
            <a:pPr marL="342900" lvl="0" indent="-342900" algn="l">
              <a:spcBef>
                <a:spcPts val="200"/>
              </a:spcBef>
              <a:spcAft>
                <a:spcPts val="0"/>
              </a:spcAft>
              <a:buSzPts val="1100"/>
              <a:buFont typeface="Calibri" panose="020F0502020204030204" pitchFamily="34" charset="0"/>
              <a:buChar char="-"/>
              <a:tabLst>
                <a:tab pos="148590" algn="l"/>
              </a:tabLs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tengeri kábel fektetés</a:t>
            </a:r>
          </a:p>
          <a:p>
            <a:pPr marL="342900" lvl="0" indent="-342900" algn="l">
              <a:spcBef>
                <a:spcPts val="200"/>
              </a:spcBef>
              <a:spcAft>
                <a:spcPts val="0"/>
              </a:spcAft>
              <a:buSzPts val="1100"/>
              <a:buFont typeface="Calibri" panose="020F0502020204030204" pitchFamily="34" charset="0"/>
              <a:buChar char="-"/>
              <a:tabLst>
                <a:tab pos="148590" algn="l"/>
              </a:tabLs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stb.</a:t>
            </a:r>
          </a:p>
        </p:txBody>
      </p:sp>
    </p:spTree>
    <p:extLst>
      <p:ext uri="{BB962C8B-B14F-4D97-AF65-F5344CB8AC3E}">
        <p14:creationId xmlns:p14="http://schemas.microsoft.com/office/powerpoint/2010/main" val="6379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7626"/>
          </a:xfrm>
        </p:spPr>
        <p:txBody>
          <a:bodyPr>
            <a:normAutofit fontScale="90000"/>
          </a:bodyPr>
          <a:lstStyle/>
          <a:p>
            <a:pPr marL="73660">
              <a:spcBef>
                <a:spcPts val="15"/>
              </a:spcBef>
              <a:spcAft>
                <a:spcPts val="0"/>
              </a:spcAft>
            </a:pPr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Környezeti viszonyok 1:</a:t>
            </a:r>
            <a:r>
              <a:rPr lang="hu-HU" sz="28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sz="2800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hu-HU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Tartalom helye 3"/>
          <p:cNvPicPr>
            <a:picLocks noGrp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666"/>
          <a:stretch/>
        </p:blipFill>
        <p:spPr bwMode="auto">
          <a:xfrm>
            <a:off x="3077738" y="4215160"/>
            <a:ext cx="6400800" cy="223024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églalap 4"/>
          <p:cNvSpPr/>
          <p:nvPr/>
        </p:nvSpPr>
        <p:spPr>
          <a:xfrm rot="10800000" flipV="1">
            <a:off x="1061223" y="1367522"/>
            <a:ext cx="52057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3660">
              <a:spcBef>
                <a:spcPts val="25"/>
              </a:spcBef>
              <a:spcAft>
                <a:spcPts val="0"/>
              </a:spcAft>
            </a:pPr>
            <a:r>
              <a:rPr lang="hu-HU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73660">
              <a:spcAft>
                <a:spcPts val="0"/>
              </a:spcAft>
            </a:pPr>
            <a:r>
              <a:rPr lang="hu-HU" sz="2400" b="1" i="1" kern="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Magas hőmérséklet (szilikongumik)</a:t>
            </a:r>
          </a:p>
          <a:p>
            <a:pPr marL="73660">
              <a:spcAft>
                <a:spcPts val="0"/>
              </a:spcAft>
            </a:pPr>
            <a:r>
              <a:rPr lang="hu-HU" sz="2400" b="1" i="1" kern="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hu-HU" sz="2400" b="1" i="1" kern="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838200" y="2776402"/>
            <a:ext cx="8082777" cy="805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3660" marR="108585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hu-HU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magas hőmérséklet öregíti a szigetelést.</a:t>
            </a:r>
          </a:p>
          <a:p>
            <a:pPr marL="73660" marR="108585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hu-HU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Az adott kábel mechanikai élettartama rövidebb lehet</a:t>
            </a:r>
            <a:endParaRPr lang="hu-HU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944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3660">
              <a:spcBef>
                <a:spcPts val="15"/>
              </a:spcBef>
              <a:spcAft>
                <a:spcPts val="0"/>
              </a:spcAft>
            </a:pPr>
            <a:r>
              <a:rPr lang="hu-HU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Környezeti </a:t>
            </a:r>
            <a:r>
              <a:rPr lang="hu-HU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viszonyok 2:</a:t>
            </a:r>
            <a:r>
              <a:rPr lang="hu-HU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hu-HU" sz="2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5"/>
              </a:spcBef>
              <a:spcAft>
                <a:spcPts val="0"/>
              </a:spcAft>
              <a:buNone/>
            </a:pPr>
            <a:r>
              <a:rPr lang="hu-HU" b="1" i="1" kern="0" dirty="0">
                <a:latin typeface="Calibri" panose="020F0502020204030204" pitchFamily="34" charset="0"/>
                <a:ea typeface="Calibri" panose="020F0502020204030204" pitchFamily="34" charset="0"/>
              </a:rPr>
              <a:t>Nagy mechanikai </a:t>
            </a:r>
            <a:r>
              <a:rPr lang="hu-HU" b="1" i="1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igénybevételek</a:t>
            </a:r>
            <a:endParaRPr lang="hu-HU" b="1" i="1" kern="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hu-HU" dirty="0" smtClean="0">
                <a:latin typeface="Calibri" panose="020F0502020204030204" pitchFamily="34" charset="0"/>
                <a:ea typeface="Calibri" panose="020F0502020204030204" pitchFamily="34" charset="0"/>
              </a:rPr>
              <a:t>•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koptatás, súrlódás</a:t>
            </a:r>
          </a:p>
          <a:p>
            <a:pPr marL="0" indent="0">
              <a:spcBef>
                <a:spcPts val="200"/>
              </a:spcBef>
              <a:spcAft>
                <a:spcPts val="0"/>
              </a:spcAft>
              <a:buNone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•húzás</a:t>
            </a:r>
          </a:p>
          <a:p>
            <a:pPr marL="0" indent="0">
              <a:spcBef>
                <a:spcPts val="205"/>
              </a:spcBef>
              <a:spcAft>
                <a:spcPts val="0"/>
              </a:spcAft>
              <a:buNone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•csavarás</a:t>
            </a:r>
          </a:p>
          <a:p>
            <a:pPr marL="0" indent="0">
              <a:spcBef>
                <a:spcPts val="200"/>
              </a:spcBef>
              <a:spcAft>
                <a:spcPts val="0"/>
              </a:spcAft>
              <a:buNone/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•hajtogatás</a:t>
            </a:r>
          </a:p>
          <a:p>
            <a:pPr marL="0" indent="0">
              <a:spcBef>
                <a:spcPts val="35"/>
              </a:spcBef>
              <a:spcAft>
                <a:spcPts val="0"/>
              </a:spcAft>
              <a:buNone/>
            </a:pPr>
            <a:r>
              <a:rPr lang="hu-HU" sz="3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hu-HU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4" name="Kép 3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60" b="4522"/>
          <a:stretch/>
        </p:blipFill>
        <p:spPr bwMode="auto">
          <a:xfrm>
            <a:off x="4795837" y="2576512"/>
            <a:ext cx="5552495" cy="373538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16106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Környezeti </a:t>
            </a:r>
            <a:r>
              <a:rPr lang="hu-HU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viszonyok 3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3660">
              <a:spcAft>
                <a:spcPts val="0"/>
              </a:spcAft>
            </a:pPr>
            <a:r>
              <a:rPr lang="hu-HU" b="1" i="1" kern="0" dirty="0">
                <a:latin typeface="Calibri" panose="020F0502020204030204" pitchFamily="34" charset="0"/>
                <a:ea typeface="Calibri" panose="020F0502020204030204" pitchFamily="34" charset="0"/>
              </a:rPr>
              <a:t>Tűzállóság</a:t>
            </a:r>
          </a:p>
          <a:p>
            <a:pPr marL="342900" lvl="0" indent="-342900">
              <a:spcBef>
                <a:spcPts val="200"/>
              </a:spcBef>
              <a:buSzPts val="1100"/>
              <a:buFont typeface="Calibri" panose="020F0502020204030204" pitchFamily="34" charset="0"/>
              <a:buChar char="•"/>
              <a:tabLst>
                <a:tab pos="175895" algn="l"/>
              </a:tabLs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Tömör réz</a:t>
            </a:r>
            <a:r>
              <a:rPr lang="hu-HU" spc="-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vezető</a:t>
            </a:r>
          </a:p>
          <a:p>
            <a:pPr marL="342900" lvl="0" indent="-342900">
              <a:spcBef>
                <a:spcPts val="205"/>
              </a:spcBef>
              <a:buSzPts val="1100"/>
              <a:buFont typeface="Calibri" panose="020F0502020204030204" pitchFamily="34" charset="0"/>
              <a:buChar char="•"/>
              <a:tabLst>
                <a:tab pos="175895" algn="l"/>
              </a:tabLs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MICA</a:t>
            </a:r>
            <a:r>
              <a:rPr lang="hu-HU" spc="-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szalag</a:t>
            </a:r>
          </a:p>
          <a:p>
            <a:pPr marL="342900" lvl="0" indent="-342900">
              <a:spcBef>
                <a:spcPts val="200"/>
              </a:spcBef>
              <a:buSzPts val="1100"/>
              <a:buFont typeface="Calibri" panose="020F0502020204030204" pitchFamily="34" charset="0"/>
              <a:buChar char="•"/>
              <a:tabLst>
                <a:tab pos="175895" algn="l"/>
              </a:tabLs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Térhálós polietilén</a:t>
            </a:r>
            <a:r>
              <a:rPr lang="hu-HU" spc="-1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keverék</a:t>
            </a:r>
          </a:p>
          <a:p>
            <a:pPr marL="342900" lvl="0" indent="-342900">
              <a:spcBef>
                <a:spcPts val="200"/>
              </a:spcBef>
              <a:buSzPts val="1100"/>
              <a:buFont typeface="Calibri" panose="020F0502020204030204" pitchFamily="34" charset="0"/>
              <a:buChar char="•"/>
              <a:tabLst>
                <a:tab pos="175895" algn="l"/>
              </a:tabLs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Halogén mentes kitöltő</a:t>
            </a:r>
            <a:r>
              <a:rPr lang="hu-HU" spc="-1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réteg</a:t>
            </a:r>
          </a:p>
          <a:p>
            <a:pPr marL="342900" lvl="0" indent="-342900">
              <a:spcBef>
                <a:spcPts val="200"/>
              </a:spcBef>
              <a:buSzPts val="1100"/>
              <a:buFont typeface="Calibri" panose="020F0502020204030204" pitchFamily="34" charset="0"/>
              <a:buChar char="•"/>
              <a:tabLst>
                <a:tab pos="175895" algn="l"/>
              </a:tabLs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Halogén mentes külső</a:t>
            </a:r>
            <a:r>
              <a:rPr lang="hu-HU" spc="-1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köpeny</a:t>
            </a: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4" name="image3.jpeg"/>
          <p:cNvPicPr/>
          <p:nvPr/>
        </p:nvPicPr>
        <p:blipFill rotWithShape="1">
          <a:blip r:embed="rId2" cstate="print"/>
          <a:srcRect b="10061"/>
          <a:stretch/>
        </p:blipFill>
        <p:spPr bwMode="auto">
          <a:xfrm>
            <a:off x="6244682" y="1516566"/>
            <a:ext cx="5109117" cy="301082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églalap 4"/>
          <p:cNvSpPr/>
          <p:nvPr/>
        </p:nvSpPr>
        <p:spPr>
          <a:xfrm>
            <a:off x="838200" y="4820495"/>
            <a:ext cx="8454482" cy="14545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3660" marR="278130">
              <a:lnSpc>
                <a:spcPct val="115000"/>
              </a:lnSpc>
              <a:spcAft>
                <a:spcPts val="0"/>
              </a:spcAft>
            </a:pPr>
            <a:r>
              <a:rPr lang="hu-HU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Az elv többnyire a következő, mely alapján a kábel működőképes marad adott ideig: A réz vezetőt körülvevő MICA szalag és a térhálós polietilén szigetelés égetés hatására kerámia jellegű anyaggá ég el, mely zárt marad, és biztosítja az erek szigetelését jelentős ideig.</a:t>
            </a:r>
          </a:p>
          <a:p>
            <a:pPr marL="73660">
              <a:spcBef>
                <a:spcPts val="20"/>
              </a:spcBef>
              <a:spcAft>
                <a:spcPts val="0"/>
              </a:spcAft>
            </a:pPr>
            <a:r>
              <a:rPr lang="hu-HU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73660" marR="106045">
              <a:lnSpc>
                <a:spcPct val="115000"/>
              </a:lnSpc>
              <a:spcAft>
                <a:spcPts val="0"/>
              </a:spcAft>
            </a:pPr>
            <a:r>
              <a:rPr lang="hu-HU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 tűzálló kábeleknél a felhasználót a kábelen levő jelzések közül az E30 vagy E90 -es szám érdekli</a:t>
            </a:r>
            <a:r>
              <a:rPr lang="hu-HU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endParaRPr lang="hu-HU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08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73660" marR="105410">
              <a:lnSpc>
                <a:spcPct val="115000"/>
              </a:lnSpc>
              <a:spcAft>
                <a:spcPts val="0"/>
              </a:spcAft>
            </a:pPr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b="1" dirty="0" smtClean="0">
                <a:latin typeface="Calibri" panose="020F0502020204030204" pitchFamily="34" charset="0"/>
                <a:ea typeface="Calibri" panose="020F0502020204030204" pitchFamily="34" charset="0"/>
              </a:rPr>
              <a:t>További </a:t>
            </a:r>
            <a:r>
              <a:rPr lang="hu-HU" b="1" dirty="0">
                <a:latin typeface="Calibri" panose="020F0502020204030204" pitchFamily="34" charset="0"/>
                <a:ea typeface="Calibri" panose="020F0502020204030204" pitchFamily="34" charset="0"/>
              </a:rPr>
              <a:t>igények lehetnek:</a:t>
            </a:r>
            <a:r>
              <a:rPr lang="hu-HU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/>
            </a:r>
            <a:br>
              <a:rPr lang="hu-HU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hu-HU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br>
              <a:rPr lang="hu-HU" sz="2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3660">
              <a:spcAft>
                <a:spcPts val="0"/>
              </a:spcAft>
            </a:pPr>
            <a:r>
              <a:rPr lang="hu-HU" b="1" i="1" kern="0" dirty="0">
                <a:latin typeface="Calibri" panose="020F0502020204030204" pitchFamily="34" charset="0"/>
                <a:ea typeface="Calibri" panose="020F0502020204030204" pitchFamily="34" charset="0"/>
              </a:rPr>
              <a:t>Lángállóság /önoltó viselkedés/</a:t>
            </a:r>
          </a:p>
          <a:p>
            <a:pPr marL="73660">
              <a:spcBef>
                <a:spcPts val="25"/>
              </a:spcBef>
              <a:spcAft>
                <a:spcPts val="0"/>
              </a:spcAft>
            </a:pPr>
            <a:r>
              <a:rPr lang="hu-HU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hu-HU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3660">
              <a:spcAft>
                <a:spcPts val="0"/>
              </a:spcAft>
            </a:pPr>
            <a:r>
              <a:rPr lang="hu-HU" b="1" i="1" kern="0" dirty="0">
                <a:latin typeface="Calibri" panose="020F0502020204030204" pitchFamily="34" charset="0"/>
                <a:ea typeface="Calibri" panose="020F0502020204030204" pitchFamily="34" charset="0"/>
              </a:rPr>
              <a:t>Halogénmentesség /ne keletkezzenek mérgező gázok/</a:t>
            </a:r>
          </a:p>
          <a:p>
            <a:pPr marL="73660">
              <a:spcBef>
                <a:spcPts val="25"/>
              </a:spcBef>
              <a:spcAft>
                <a:spcPts val="0"/>
              </a:spcAft>
            </a:pPr>
            <a:r>
              <a:rPr lang="hu-HU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hu-HU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3660">
              <a:spcAft>
                <a:spcPts val="0"/>
              </a:spcAft>
            </a:pPr>
            <a:r>
              <a:rPr lang="hu-HU" b="1" i="1" kern="0" dirty="0">
                <a:latin typeface="Calibri" panose="020F0502020204030204" pitchFamily="34" charset="0"/>
                <a:ea typeface="Calibri" panose="020F0502020204030204" pitchFamily="34" charset="0"/>
              </a:rPr>
              <a:t>Vegyszerekkel szembeni</a:t>
            </a:r>
            <a:r>
              <a:rPr lang="hu-HU" b="1" i="1" kern="0" spc="-75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hu-HU" b="1" i="1" kern="0" dirty="0">
                <a:latin typeface="Calibri" panose="020F0502020204030204" pitchFamily="34" charset="0"/>
                <a:ea typeface="Calibri" panose="020F0502020204030204" pitchFamily="34" charset="0"/>
              </a:rPr>
              <a:t>ellenállás</a:t>
            </a:r>
          </a:p>
          <a:p>
            <a:pPr marL="73660">
              <a:spcAft>
                <a:spcPts val="0"/>
              </a:spcAft>
            </a:pPr>
            <a:r>
              <a:rPr lang="hu-HU" dirty="0"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  <a:p>
            <a:pPr marL="73660">
              <a:spcAft>
                <a:spcPts val="0"/>
              </a:spcAft>
            </a:pPr>
            <a:r>
              <a:rPr lang="hu-HU" b="1" i="1" kern="0" dirty="0">
                <a:latin typeface="Calibri" panose="020F0502020204030204" pitchFamily="34" charset="0"/>
                <a:ea typeface="Calibri" panose="020F0502020204030204" pitchFamily="34" charset="0"/>
              </a:rPr>
              <a:t>Vízállóság / nyomásállóság /</a:t>
            </a:r>
            <a:r>
              <a:rPr lang="hu-HU" b="1" i="1" kern="0" dirty="0" err="1">
                <a:latin typeface="Calibri" panose="020F0502020204030204" pitchFamily="34" charset="0"/>
                <a:ea typeface="Calibri" panose="020F0502020204030204" pitchFamily="34" charset="0"/>
              </a:rPr>
              <a:t>pl</a:t>
            </a:r>
            <a:r>
              <a:rPr lang="hu-HU" b="1" i="1" kern="0" dirty="0">
                <a:latin typeface="Calibri" panose="020F0502020204030204" pitchFamily="34" charset="0"/>
                <a:ea typeface="Calibri" panose="020F0502020204030204" pitchFamily="34" charset="0"/>
              </a:rPr>
              <a:t> Búvárszivattyú/</a:t>
            </a:r>
          </a:p>
        </p:txBody>
      </p:sp>
    </p:spTree>
    <p:extLst>
      <p:ext uri="{BB962C8B-B14F-4D97-AF65-F5344CB8AC3E}">
        <p14:creationId xmlns:p14="http://schemas.microsoft.com/office/powerpoint/2010/main" val="1488200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108</Words>
  <Application>Microsoft Office PowerPoint</Application>
  <PresentationFormat>Szélesvásznú</PresentationFormat>
  <Paragraphs>42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Office-téma</vt:lpstr>
      <vt:lpstr> SPECIÁLIS SZIGETELŐANYAGOK ÉS KÁBELEK  </vt:lpstr>
      <vt:lpstr> Környezeti viszonyok 1:  </vt:lpstr>
      <vt:lpstr>Környezeti viszonyok 2:  </vt:lpstr>
      <vt:lpstr>Környezeti viszonyok 3</vt:lpstr>
      <vt:lpstr>  További igények lehetnek: 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SPECIÁLIS SZIGETELŐ ANYAGOK ÉS KÁBELEK</dc:title>
  <dc:creator>User</dc:creator>
  <cp:lastModifiedBy>User</cp:lastModifiedBy>
  <cp:revision>14</cp:revision>
  <dcterms:created xsi:type="dcterms:W3CDTF">2019-01-27T14:50:09Z</dcterms:created>
  <dcterms:modified xsi:type="dcterms:W3CDTF">2019-05-15T15:55:27Z</dcterms:modified>
</cp:coreProperties>
</file>