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57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980" autoAdjust="0"/>
  </p:normalViewPr>
  <p:slideViewPr>
    <p:cSldViewPr>
      <p:cViewPr varScale="1">
        <p:scale>
          <a:sx n="70" d="100"/>
          <a:sy n="70" d="100"/>
        </p:scale>
        <p:origin x="420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4919B-4047-4DB1-8B39-23A42AEBA556}" type="datetimeFigureOut">
              <a:rPr lang="hu-HU" smtClean="0"/>
              <a:t>2021.09.23.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0ADBC-3396-4FFB-9E58-A6AB70DCAD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4919B-4047-4DB1-8B39-23A42AEBA556}" type="datetimeFigureOut">
              <a:rPr lang="hu-HU" smtClean="0"/>
              <a:t>2021.09.23.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0ADBC-3396-4FFB-9E58-A6AB70DCAD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4919B-4047-4DB1-8B39-23A42AEBA556}" type="datetimeFigureOut">
              <a:rPr lang="hu-HU" smtClean="0"/>
              <a:t>2021.09.23.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0ADBC-3396-4FFB-9E58-A6AB70DCAD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4919B-4047-4DB1-8B39-23A42AEBA556}" type="datetimeFigureOut">
              <a:rPr lang="hu-HU" smtClean="0"/>
              <a:t>2021.09.23.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0ADBC-3396-4FFB-9E58-A6AB70DCAD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4919B-4047-4DB1-8B39-23A42AEBA556}" type="datetimeFigureOut">
              <a:rPr lang="hu-HU" smtClean="0"/>
              <a:t>2021.09.23.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0ADBC-3396-4FFB-9E58-A6AB70DCAD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4919B-4047-4DB1-8B39-23A42AEBA556}" type="datetimeFigureOut">
              <a:rPr lang="hu-HU" smtClean="0"/>
              <a:t>2021.09.23.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0ADBC-3396-4FFB-9E58-A6AB70DCAD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4919B-4047-4DB1-8B39-23A42AEBA556}" type="datetimeFigureOut">
              <a:rPr lang="hu-HU" smtClean="0"/>
              <a:t>2021.09.23.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0ADBC-3396-4FFB-9E58-A6AB70DCAD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4919B-4047-4DB1-8B39-23A42AEBA556}" type="datetimeFigureOut">
              <a:rPr lang="hu-HU" smtClean="0"/>
              <a:t>2021.09.23.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0ADBC-3396-4FFB-9E58-A6AB70DCAD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4919B-4047-4DB1-8B39-23A42AEBA556}" type="datetimeFigureOut">
              <a:rPr lang="hu-HU" smtClean="0"/>
              <a:t>2021.09.23.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0ADBC-3396-4FFB-9E58-A6AB70DCAD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4919B-4047-4DB1-8B39-23A42AEBA556}" type="datetimeFigureOut">
              <a:rPr lang="hu-HU" smtClean="0"/>
              <a:t>2021.09.23.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0ADBC-3396-4FFB-9E58-A6AB70DCAD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4919B-4047-4DB1-8B39-23A42AEBA556}" type="datetimeFigureOut">
              <a:rPr lang="hu-HU" smtClean="0"/>
              <a:t>2021.09.23.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0ADBC-3396-4FFB-9E58-A6AB70DCAD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F4919B-4047-4DB1-8B39-23A42AEBA556}" type="datetimeFigureOut">
              <a:rPr lang="hu-HU" smtClean="0"/>
              <a:t>2021.09.23.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50ADBC-3396-4FFB-9E58-A6AB70DCADD4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rgbClr val="FF0000"/>
                </a:solidFill>
              </a:rPr>
              <a:t>Bevezetés a hálózatismeretbe</a:t>
            </a:r>
            <a:endParaRPr lang="hu-HU" dirty="0">
              <a:solidFill>
                <a:srgbClr val="FF0000"/>
              </a:solidFill>
            </a:endParaRPr>
          </a:p>
        </p:txBody>
      </p:sp>
      <p:pic>
        <p:nvPicPr>
          <p:cNvPr id="1026" name="Picture 2" descr="C:\Users\rebeka\Documents\P111051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2887" y="1496944"/>
            <a:ext cx="2426986" cy="1716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C:\Users\rebeka\Documents\Scanned Documents\VHK tanfolyam\P1000388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9156" y="1496944"/>
            <a:ext cx="2793123" cy="2508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C:\Users\rebeka\Documents\Scanned Documents\VHK tanfolyam\DSCF1442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2887" y="3518810"/>
            <a:ext cx="2232248" cy="3008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rebeka\Documents\Scanned Documents\DSCF1346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9156" y="4005064"/>
            <a:ext cx="2793123" cy="25220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26934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755576" y="692695"/>
            <a:ext cx="7776864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hu-HU" b="1" dirty="0" smtClean="0">
              <a:latin typeface="MyriadPro-Bold"/>
            </a:endParaRPr>
          </a:p>
          <a:p>
            <a:endParaRPr lang="hu-HU" b="1" dirty="0">
              <a:latin typeface="MyriadPro-Bold"/>
            </a:endParaRPr>
          </a:p>
          <a:p>
            <a:endParaRPr lang="hu-HU" b="1" dirty="0" smtClean="0">
              <a:latin typeface="MyriadPro-Bold"/>
            </a:endParaRPr>
          </a:p>
          <a:p>
            <a:r>
              <a:rPr lang="hu-HU" sz="2400" b="1" dirty="0" smtClean="0">
                <a:latin typeface="MyriadPro-Bold"/>
              </a:rPr>
              <a:t>Üzemeltetés biztonsága</a:t>
            </a:r>
            <a:endParaRPr lang="hu-HU" sz="2400" dirty="0" smtClean="0">
              <a:latin typeface="MyriadPro-Regular"/>
            </a:endParaRPr>
          </a:p>
          <a:p>
            <a:endParaRPr lang="hu-HU" dirty="0">
              <a:latin typeface="MyriadPro-Regular"/>
            </a:endParaRPr>
          </a:p>
          <a:p>
            <a:endParaRPr lang="hu-HU" dirty="0" smtClean="0">
              <a:latin typeface="MyriadPro-Regular"/>
            </a:endParaRPr>
          </a:p>
          <a:p>
            <a:r>
              <a:rPr lang="hu-HU" dirty="0" smtClean="0">
                <a:latin typeface="MyriadPro-Regular"/>
              </a:rPr>
              <a:t> </a:t>
            </a:r>
            <a:r>
              <a:rPr lang="hu-HU" dirty="0">
                <a:latin typeface="MyriadPro-Regular"/>
              </a:rPr>
              <a:t>Az üzemeltetés</a:t>
            </a:r>
          </a:p>
          <a:p>
            <a:r>
              <a:rPr lang="hu-HU" dirty="0">
                <a:latin typeface="MyriadPro-Regular"/>
              </a:rPr>
              <a:t>biztonságát leginkább a </a:t>
            </a:r>
            <a:r>
              <a:rPr lang="hu-HU" dirty="0">
                <a:solidFill>
                  <a:srgbClr val="0070C0"/>
                </a:solidFill>
                <a:latin typeface="MyriadPro-Regular"/>
              </a:rPr>
              <a:t>tartalékellátás hiánya </a:t>
            </a:r>
            <a:r>
              <a:rPr lang="hu-HU" dirty="0">
                <a:latin typeface="MyriadPro-Regular"/>
              </a:rPr>
              <a:t>vagy nem</a:t>
            </a:r>
          </a:p>
          <a:p>
            <a:r>
              <a:rPr lang="hu-HU" dirty="0">
                <a:latin typeface="MyriadPro-Regular"/>
              </a:rPr>
              <a:t>elégséges volta </a:t>
            </a:r>
            <a:r>
              <a:rPr lang="hu-HU" dirty="0" smtClean="0">
                <a:latin typeface="MyriadPro-Regular"/>
              </a:rPr>
              <a:t>veszélyezteti.</a:t>
            </a:r>
          </a:p>
          <a:p>
            <a:r>
              <a:rPr lang="hu-HU" dirty="0" smtClean="0">
                <a:latin typeface="MyriadPro-Regular"/>
              </a:rPr>
              <a:t> </a:t>
            </a:r>
            <a:r>
              <a:rPr lang="hu-HU" dirty="0">
                <a:latin typeface="MyriadPro-Regular"/>
              </a:rPr>
              <a:t>A műszerek,</a:t>
            </a:r>
          </a:p>
          <a:p>
            <a:r>
              <a:rPr lang="hu-HU" dirty="0">
                <a:latin typeface="MyriadPro-Regular"/>
              </a:rPr>
              <a:t>berendezések által szolgáltatott információk figyelmen</a:t>
            </a:r>
          </a:p>
          <a:p>
            <a:r>
              <a:rPr lang="hu-HU" dirty="0">
                <a:latin typeface="MyriadPro-Regular"/>
              </a:rPr>
              <a:t>kívül hagyása</a:t>
            </a:r>
            <a:r>
              <a:rPr lang="hu-HU" dirty="0">
                <a:solidFill>
                  <a:srgbClr val="FF0000"/>
                </a:solidFill>
                <a:latin typeface="MyriadPro-Regular"/>
              </a:rPr>
              <a:t>, hibás információk </a:t>
            </a:r>
            <a:r>
              <a:rPr lang="hu-HU" dirty="0">
                <a:latin typeface="MyriadPro-Regular"/>
              </a:rPr>
              <a:t>veszélyeztetik az üzemeltetés</a:t>
            </a:r>
          </a:p>
          <a:p>
            <a:r>
              <a:rPr lang="hu-HU" dirty="0">
                <a:latin typeface="MyriadPro-Regular"/>
              </a:rPr>
              <a:t>biztonságát</a:t>
            </a:r>
            <a:r>
              <a:rPr lang="hu-HU" dirty="0" smtClean="0">
                <a:latin typeface="MyriadPro-Regular"/>
              </a:rPr>
              <a:t>.</a:t>
            </a:r>
          </a:p>
          <a:p>
            <a:r>
              <a:rPr lang="hu-HU" dirty="0" smtClean="0">
                <a:latin typeface="MyriadPro-Regular"/>
              </a:rPr>
              <a:t> </a:t>
            </a:r>
            <a:r>
              <a:rPr lang="hu-HU" dirty="0">
                <a:latin typeface="MyriadPro-Regular"/>
              </a:rPr>
              <a:t>Az üzemeltetés során a </a:t>
            </a:r>
            <a:r>
              <a:rPr lang="hu-HU" dirty="0" err="1">
                <a:latin typeface="MyriadPro-Regular"/>
              </a:rPr>
              <a:t>villamosmű</a:t>
            </a:r>
            <a:r>
              <a:rPr lang="hu-HU" dirty="0">
                <a:latin typeface="MyriadPro-Regular"/>
              </a:rPr>
              <a:t> teljes</a:t>
            </a:r>
          </a:p>
          <a:p>
            <a:r>
              <a:rPr lang="hu-HU" dirty="0">
                <a:latin typeface="MyriadPro-Regular"/>
              </a:rPr>
              <a:t>élettartamában biztosítani kell a hálózatok és berendezések</a:t>
            </a:r>
          </a:p>
          <a:p>
            <a:r>
              <a:rPr lang="hu-HU" dirty="0">
                <a:solidFill>
                  <a:srgbClr val="00B050"/>
                </a:solidFill>
                <a:latin typeface="MyriadPro-Regular"/>
              </a:rPr>
              <a:t>üzemkészségének megőrzését</a:t>
            </a:r>
            <a:r>
              <a:rPr lang="hu-HU" dirty="0">
                <a:latin typeface="MyriadPro-Regular"/>
              </a:rPr>
              <a:t>. Ennek megfelelően feszültségszinttől</a:t>
            </a:r>
          </a:p>
          <a:p>
            <a:r>
              <a:rPr lang="hu-HU" dirty="0">
                <a:latin typeface="MyriadPro-Regular"/>
              </a:rPr>
              <a:t>függően megfelelő tartalommal és gyakorisággal</a:t>
            </a:r>
          </a:p>
          <a:p>
            <a:r>
              <a:rPr lang="hu-HU" dirty="0">
                <a:latin typeface="MyriadPro-Regular"/>
              </a:rPr>
              <a:t>ellenőrizni kell a hálózati berendezéseket.</a:t>
            </a:r>
          </a:p>
          <a:p>
            <a:endParaRPr lang="hu-HU" dirty="0" smtClean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116918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sz="2200" b="1" dirty="0" smtClean="0">
                <a:latin typeface="MyriadPro-Bold"/>
              </a:rPr>
              <a:t/>
            </a:r>
            <a:br>
              <a:rPr lang="hu-HU" sz="2200" b="1" dirty="0" smtClean="0">
                <a:latin typeface="MyriadPro-Bold"/>
              </a:rPr>
            </a:br>
            <a:r>
              <a:rPr lang="hu-HU" sz="2200" b="1" dirty="0">
                <a:latin typeface="MyriadPro-Bold"/>
              </a:rPr>
              <a:t/>
            </a:r>
            <a:br>
              <a:rPr lang="hu-HU" sz="2200" b="1" dirty="0">
                <a:latin typeface="MyriadPro-Bold"/>
              </a:rPr>
            </a:br>
            <a:r>
              <a:rPr lang="hu-HU" sz="2200" b="1" dirty="0">
                <a:latin typeface="MyriadPro-Bold"/>
              </a:rPr>
              <a:t/>
            </a:r>
            <a:br>
              <a:rPr lang="hu-HU" sz="2200" b="1" dirty="0">
                <a:latin typeface="MyriadPro-Bold"/>
              </a:rPr>
            </a:br>
            <a:r>
              <a:rPr lang="hu-HU" sz="2200" b="1" dirty="0" smtClean="0">
                <a:latin typeface="MyriadPro-Bold"/>
              </a:rPr>
              <a:t> </a:t>
            </a:r>
            <a:r>
              <a:rPr lang="hu-HU" sz="2700" b="1" dirty="0">
                <a:latin typeface="MyriadPro-Bold"/>
              </a:rPr>
              <a:t>Milyen fogyasztói elvárásoknak</a:t>
            </a:r>
            <a:br>
              <a:rPr lang="hu-HU" sz="2700" b="1" dirty="0">
                <a:latin typeface="MyriadPro-Bold"/>
              </a:rPr>
            </a:br>
            <a:r>
              <a:rPr lang="hu-HU" sz="2700" b="1" dirty="0">
                <a:latin typeface="MyriadPro-Bold"/>
              </a:rPr>
              <a:t>kell </a:t>
            </a:r>
            <a:r>
              <a:rPr lang="hu-HU" sz="2700" b="1" dirty="0" smtClean="0">
                <a:latin typeface="MyriadPro-Bold"/>
              </a:rPr>
              <a:t>megfelelnünk?</a:t>
            </a:r>
            <a:r>
              <a:rPr lang="hu-HU" sz="2200" b="1" dirty="0">
                <a:latin typeface="MyriadPro-Bold"/>
              </a:rPr>
              <a:t/>
            </a:r>
            <a:br>
              <a:rPr lang="hu-HU" sz="2200" b="1" dirty="0">
                <a:latin typeface="MyriadPro-Bold"/>
              </a:rPr>
            </a:br>
            <a:r>
              <a:rPr lang="hu-HU" sz="2200" b="1" dirty="0">
                <a:latin typeface="MyriadPro-Bold"/>
              </a:rPr>
              <a:t/>
            </a:r>
            <a:br>
              <a:rPr lang="hu-HU" sz="2200" b="1" dirty="0">
                <a:latin typeface="MyriadPro-Bold"/>
              </a:rPr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/>
          <a:lstStyle/>
          <a:p>
            <a:pPr marL="0" indent="0">
              <a:buNone/>
            </a:pPr>
            <a:endParaRPr lang="hu-HU" dirty="0" smtClean="0">
              <a:latin typeface="MyriadPro-Regular"/>
            </a:endParaRPr>
          </a:p>
          <a:p>
            <a:pPr marL="0" indent="0">
              <a:buNone/>
            </a:pPr>
            <a:endParaRPr lang="hu-HU" dirty="0" smtClean="0">
              <a:latin typeface="MyriadPro-Regular"/>
            </a:endParaRPr>
          </a:p>
          <a:p>
            <a:pPr marL="0" lvl="0" indent="0">
              <a:buNone/>
            </a:pPr>
            <a:r>
              <a:rPr lang="hu-HU" dirty="0" smtClean="0">
                <a:latin typeface="MyriadPro-Regular"/>
              </a:rPr>
              <a:t>Az </a:t>
            </a:r>
            <a:r>
              <a:rPr lang="hu-HU" dirty="0">
                <a:latin typeface="MyriadPro-Regular"/>
              </a:rPr>
              <a:t>üzemfolytonosságra, üzembiztonságra és a </a:t>
            </a:r>
            <a:r>
              <a:rPr lang="hu-HU" dirty="0" smtClean="0">
                <a:latin typeface="MyriadPro-Regular"/>
              </a:rPr>
              <a:t>feszültség</a:t>
            </a:r>
            <a:r>
              <a:rPr lang="hu-HU" dirty="0">
                <a:solidFill>
                  <a:prstClr val="black"/>
                </a:solidFill>
                <a:latin typeface="MyriadPro-Regular"/>
              </a:rPr>
              <a:t>minőségére vonatkozó elvárásokat a MEH által kiadott </a:t>
            </a:r>
            <a:r>
              <a:rPr lang="hu-HU" dirty="0">
                <a:solidFill>
                  <a:srgbClr val="FF0000"/>
                </a:solidFill>
                <a:latin typeface="MyriadPro-Regular"/>
              </a:rPr>
              <a:t>Garantált</a:t>
            </a:r>
          </a:p>
          <a:p>
            <a:pPr marL="0" lvl="0" indent="0">
              <a:buNone/>
            </a:pPr>
            <a:r>
              <a:rPr lang="hu-HU" dirty="0">
                <a:solidFill>
                  <a:srgbClr val="FF0000"/>
                </a:solidFill>
                <a:latin typeface="MyriadPro-Regular"/>
              </a:rPr>
              <a:t>szolgáltatások</a:t>
            </a:r>
            <a:r>
              <a:rPr lang="hu-HU" dirty="0">
                <a:solidFill>
                  <a:prstClr val="black"/>
                </a:solidFill>
                <a:latin typeface="MyriadPro-Regular"/>
              </a:rPr>
              <a:t> szabályzat írja elő.</a:t>
            </a:r>
            <a:endParaRPr lang="hu-HU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7429077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Követendő mutatók</a:t>
            </a:r>
            <a:endParaRPr lang="hu-HU" dirty="0"/>
          </a:p>
        </p:txBody>
      </p:sp>
      <p:sp>
        <p:nvSpPr>
          <p:cNvPr id="5" name="Szövegdoboz 4"/>
          <p:cNvSpPr txBox="1"/>
          <p:nvPr/>
        </p:nvSpPr>
        <p:spPr>
          <a:xfrm>
            <a:off x="1291607" y="2083803"/>
            <a:ext cx="684076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/>
              <a:buChar char="•"/>
            </a:pPr>
            <a:r>
              <a:rPr lang="hu-HU" b="1" dirty="0">
                <a:solidFill>
                  <a:srgbClr val="646567"/>
                </a:solidFill>
                <a:latin typeface="tahoma"/>
              </a:rPr>
              <a:t>Az üzemzavarok során érintett fogyasztók száma / összes fogyasztó szám</a:t>
            </a:r>
            <a:r>
              <a:rPr lang="hu-HU" dirty="0">
                <a:solidFill>
                  <a:srgbClr val="646567"/>
                </a:solidFill>
                <a:latin typeface="tahoma"/>
              </a:rPr>
              <a:t>(magyarul </a:t>
            </a:r>
            <a:r>
              <a:rPr lang="hu-HU" b="1" dirty="0">
                <a:solidFill>
                  <a:srgbClr val="FF0000"/>
                </a:solidFill>
                <a:latin typeface="tahoma"/>
              </a:rPr>
              <a:t>MEH 1 </a:t>
            </a:r>
            <a:r>
              <a:rPr lang="hu-HU" dirty="0">
                <a:solidFill>
                  <a:srgbClr val="646567"/>
                </a:solidFill>
                <a:latin typeface="tahoma"/>
              </a:rPr>
              <a:t>mutató; nemzetközi nyelvezetben</a:t>
            </a:r>
            <a:r>
              <a:rPr lang="hu-HU" dirty="0">
                <a:solidFill>
                  <a:schemeClr val="tx2">
                    <a:lumMod val="60000"/>
                    <a:lumOff val="40000"/>
                  </a:schemeClr>
                </a:solidFill>
                <a:latin typeface="tahoma"/>
              </a:rPr>
              <a:t> </a:t>
            </a:r>
            <a:r>
              <a:rPr lang="hu-HU" b="1" dirty="0">
                <a:solidFill>
                  <a:schemeClr val="tx2">
                    <a:lumMod val="60000"/>
                    <a:lumOff val="40000"/>
                  </a:schemeClr>
                </a:solidFill>
                <a:latin typeface="tahoma"/>
              </a:rPr>
              <a:t>SAIFI</a:t>
            </a:r>
            <a:r>
              <a:rPr lang="hu-HU" dirty="0">
                <a:solidFill>
                  <a:srgbClr val="646567"/>
                </a:solidFill>
                <a:latin typeface="tahoma"/>
              </a:rPr>
              <a:t>). Ez az érték három éves átlagban (2009-2011) 1,45 lehet, azaz 1 fogyasztási helyre 1,45 db üzemzavar juthat átlagosan. </a:t>
            </a:r>
            <a:endParaRPr lang="hu-HU" dirty="0" smtClean="0">
              <a:solidFill>
                <a:srgbClr val="646567"/>
              </a:solidFill>
              <a:latin typeface="tahoma"/>
            </a:endParaRPr>
          </a:p>
          <a:p>
            <a:pPr>
              <a:buFont typeface="Arial"/>
              <a:buChar char="•"/>
            </a:pPr>
            <a:endParaRPr lang="hu-HU" b="0" i="0" dirty="0">
              <a:solidFill>
                <a:srgbClr val="646567"/>
              </a:solidFill>
              <a:effectLst/>
              <a:latin typeface="tahoma"/>
            </a:endParaRPr>
          </a:p>
          <a:p>
            <a:pPr>
              <a:buFont typeface="Arial"/>
              <a:buChar char="•"/>
            </a:pPr>
            <a:r>
              <a:rPr lang="hu-HU" b="1" dirty="0" smtClean="0">
                <a:solidFill>
                  <a:srgbClr val="646567"/>
                </a:solidFill>
                <a:latin typeface="tahoma"/>
              </a:rPr>
              <a:t>Fogyasztónkénti </a:t>
            </a:r>
            <a:r>
              <a:rPr lang="hu-HU" b="1" dirty="0">
                <a:solidFill>
                  <a:srgbClr val="646567"/>
                </a:solidFill>
                <a:latin typeface="tahoma"/>
              </a:rPr>
              <a:t>üzemzavari kiesési idők összege / összes fogyasztó szám</a:t>
            </a:r>
            <a:r>
              <a:rPr lang="hu-HU" dirty="0">
                <a:solidFill>
                  <a:srgbClr val="646567"/>
                </a:solidFill>
                <a:latin typeface="tahoma"/>
              </a:rPr>
              <a:t>(Magyarul </a:t>
            </a:r>
            <a:r>
              <a:rPr lang="hu-HU" b="1" dirty="0">
                <a:solidFill>
                  <a:srgbClr val="FF0000"/>
                </a:solidFill>
                <a:latin typeface="tahoma"/>
              </a:rPr>
              <a:t>MEH 2 </a:t>
            </a:r>
            <a:r>
              <a:rPr lang="hu-HU" dirty="0">
                <a:solidFill>
                  <a:srgbClr val="646567"/>
                </a:solidFill>
                <a:latin typeface="tahoma"/>
              </a:rPr>
              <a:t>mutató; nemzetközi nyelvezetben</a:t>
            </a:r>
            <a:r>
              <a:rPr lang="hu-HU" dirty="0">
                <a:solidFill>
                  <a:schemeClr val="tx2">
                    <a:lumMod val="60000"/>
                    <a:lumOff val="40000"/>
                  </a:schemeClr>
                </a:solidFill>
                <a:latin typeface="tahoma"/>
              </a:rPr>
              <a:t> </a:t>
            </a:r>
            <a:r>
              <a:rPr lang="hu-HU" b="1" dirty="0">
                <a:solidFill>
                  <a:schemeClr val="tx2">
                    <a:lumMod val="60000"/>
                    <a:lumOff val="40000"/>
                  </a:schemeClr>
                </a:solidFill>
                <a:latin typeface="tahoma"/>
              </a:rPr>
              <a:t>SAIDI</a:t>
            </a:r>
            <a:r>
              <a:rPr lang="hu-HU" dirty="0">
                <a:solidFill>
                  <a:srgbClr val="646567"/>
                </a:solidFill>
                <a:latin typeface="tahoma"/>
              </a:rPr>
              <a:t>). Ez az érték három éves átlagban (2009-2011) 92,85 perc lehet, azaz 1 fogyasztóra 92,85 perc üzemzavari kiesés juthat átlagosan</a:t>
            </a:r>
            <a:r>
              <a:rPr lang="hu-HU" dirty="0" smtClean="0">
                <a:solidFill>
                  <a:srgbClr val="646567"/>
                </a:solidFill>
                <a:latin typeface="tahoma"/>
              </a:rPr>
              <a:t>.</a:t>
            </a:r>
          </a:p>
          <a:p>
            <a:pPr>
              <a:buFont typeface="Arial"/>
              <a:buChar char="•"/>
            </a:pPr>
            <a:endParaRPr lang="hu-HU" dirty="0">
              <a:solidFill>
                <a:srgbClr val="646567"/>
              </a:solidFill>
              <a:latin typeface="tahoma"/>
            </a:endParaRPr>
          </a:p>
          <a:p>
            <a:pPr>
              <a:buFont typeface="Arial"/>
              <a:buChar char="•"/>
            </a:pPr>
            <a:r>
              <a:rPr lang="hu-HU" dirty="0" smtClean="0">
                <a:solidFill>
                  <a:srgbClr val="00B050"/>
                </a:solidFill>
                <a:latin typeface="tahoma"/>
              </a:rPr>
              <a:t>A 3 percnél rövidebb kiesés rövid ideig tartó zavartatás,mely</a:t>
            </a:r>
            <a:r>
              <a:rPr lang="hu-HU" dirty="0" smtClean="0">
                <a:solidFill>
                  <a:srgbClr val="646567"/>
                </a:solidFill>
                <a:latin typeface="tahoma"/>
              </a:rPr>
              <a:t> </a:t>
            </a:r>
            <a:r>
              <a:rPr lang="hu-HU" dirty="0" smtClean="0">
                <a:solidFill>
                  <a:srgbClr val="00B050"/>
                </a:solidFill>
                <a:latin typeface="tahoma"/>
              </a:rPr>
              <a:t>nem szankcionált</a:t>
            </a:r>
            <a:endParaRPr lang="hu-HU" dirty="0">
              <a:solidFill>
                <a:srgbClr val="00B050"/>
              </a:solidFill>
              <a:latin typeface="tahoma"/>
            </a:endParaRPr>
          </a:p>
          <a:p>
            <a:pPr>
              <a:buFont typeface="Arial"/>
              <a:buChar char="•"/>
            </a:pPr>
            <a:endParaRPr lang="hu-HU" b="0" i="0" dirty="0">
              <a:solidFill>
                <a:srgbClr val="646567"/>
              </a:solidFill>
              <a:effectLst/>
              <a:latin typeface="tahoma"/>
            </a:endParaRPr>
          </a:p>
          <a:p>
            <a:pPr>
              <a:buFont typeface="Arial"/>
              <a:buChar char="•"/>
            </a:pPr>
            <a:endParaRPr lang="hu-HU" b="0" i="0" dirty="0">
              <a:solidFill>
                <a:srgbClr val="646567"/>
              </a:solidFill>
              <a:effectLst/>
              <a:latin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208692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accent6">
                    <a:lumMod val="75000"/>
                  </a:schemeClr>
                </a:solidFill>
              </a:rPr>
              <a:t>Mit is tehetünk?</a:t>
            </a:r>
            <a:endParaRPr lang="hu-HU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Szövegdoboz 2"/>
          <p:cNvSpPr txBox="1"/>
          <p:nvPr/>
        </p:nvSpPr>
        <p:spPr>
          <a:xfrm>
            <a:off x="906070" y="1772816"/>
            <a:ext cx="7626369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b="1" dirty="0" smtClean="0">
                <a:latin typeface="MyriadPro-Regular"/>
              </a:rPr>
              <a:t>Építsünk hálózatokat?</a:t>
            </a:r>
          </a:p>
          <a:p>
            <a:endParaRPr lang="hu-HU" sz="2400" dirty="0">
              <a:latin typeface="MyriadPro-Regular"/>
            </a:endParaRPr>
          </a:p>
          <a:p>
            <a:r>
              <a:rPr lang="hu-HU" sz="2400" dirty="0" smtClean="0">
                <a:latin typeface="MyriadPro-Regular"/>
              </a:rPr>
              <a:t>– </a:t>
            </a:r>
            <a:r>
              <a:rPr lang="hu-HU" sz="2400" dirty="0">
                <a:latin typeface="MyriadPro-Regular"/>
              </a:rPr>
              <a:t>nagy kiterjedésű elavult, idős hálózataink vannak,</a:t>
            </a:r>
          </a:p>
          <a:p>
            <a:r>
              <a:rPr lang="hu-HU" sz="2400" dirty="0">
                <a:latin typeface="MyriadPro-Regular"/>
              </a:rPr>
              <a:t>– szűk keresztmetszetek, erősen kiterhelt hálózatokat üzemeltetünk,</a:t>
            </a:r>
          </a:p>
          <a:p>
            <a:r>
              <a:rPr lang="hu-HU" sz="2400" dirty="0">
                <a:latin typeface="MyriadPro-Regular"/>
              </a:rPr>
              <a:t>– kapacitásnövelési igény jelentkezik,</a:t>
            </a:r>
          </a:p>
          <a:p>
            <a:pPr lvl="0"/>
            <a:r>
              <a:rPr lang="hu-HU" sz="2400" dirty="0">
                <a:latin typeface="MyriadPro-Regular"/>
              </a:rPr>
              <a:t>– a hálózat egyre romló kihasználású (A maximális és </a:t>
            </a:r>
            <a:r>
              <a:rPr lang="hu-HU" sz="2400" dirty="0" smtClean="0">
                <a:latin typeface="MyriadPro-Regular"/>
              </a:rPr>
              <a:t>minimális </a:t>
            </a:r>
            <a:r>
              <a:rPr lang="hu-HU" sz="2400" dirty="0" smtClean="0">
                <a:solidFill>
                  <a:prstClr val="black"/>
                </a:solidFill>
                <a:latin typeface="MyriadPro-Regular"/>
              </a:rPr>
              <a:t>terhelés </a:t>
            </a:r>
            <a:r>
              <a:rPr lang="hu-HU" sz="2400" dirty="0">
                <a:solidFill>
                  <a:prstClr val="black"/>
                </a:solidFill>
                <a:latin typeface="MyriadPro-Regular"/>
              </a:rPr>
              <a:t>különbsége miatt</a:t>
            </a:r>
            <a:r>
              <a:rPr lang="hu-HU" sz="2400" dirty="0" smtClean="0">
                <a:solidFill>
                  <a:prstClr val="black"/>
                </a:solidFill>
                <a:latin typeface="MyriadPro-Regular"/>
              </a:rPr>
              <a:t>.)</a:t>
            </a:r>
            <a:endParaRPr lang="hu-HU" sz="2400" dirty="0">
              <a:solidFill>
                <a:prstClr val="black"/>
              </a:solidFill>
              <a:latin typeface="MyriadPro-Regular"/>
            </a:endParaRPr>
          </a:p>
          <a:p>
            <a:endParaRPr lang="hu-HU" sz="2400" dirty="0">
              <a:latin typeface="MyriadPro-Regular"/>
            </a:endParaRPr>
          </a:p>
          <a:p>
            <a:r>
              <a:rPr lang="hu-HU" sz="2400" b="1" dirty="0" smtClean="0">
                <a:latin typeface="MyriadPro-Regular"/>
              </a:rPr>
              <a:t>Automatizáljunk?</a:t>
            </a:r>
          </a:p>
          <a:p>
            <a:endParaRPr lang="hu-HU" sz="2400" dirty="0">
              <a:latin typeface="MyriadPr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11398742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764705"/>
            <a:ext cx="7772400" cy="1152127"/>
          </a:xfrm>
        </p:spPr>
        <p:txBody>
          <a:bodyPr/>
          <a:lstStyle/>
          <a:p>
            <a:r>
              <a:rPr lang="hu-HU" dirty="0" smtClean="0">
                <a:solidFill>
                  <a:schemeClr val="accent1"/>
                </a:solidFill>
              </a:rPr>
              <a:t>Elosztó hálózatok</a:t>
            </a:r>
            <a:endParaRPr lang="hu-HU" dirty="0">
              <a:solidFill>
                <a:schemeClr val="accent1"/>
              </a:solidFill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683568" y="2276872"/>
            <a:ext cx="7632848" cy="4079304"/>
          </a:xfrm>
        </p:spPr>
        <p:txBody>
          <a:bodyPr>
            <a:normAutofit/>
          </a:bodyPr>
          <a:lstStyle/>
          <a:p>
            <a:pPr algn="l"/>
            <a:r>
              <a:rPr lang="hu-HU" dirty="0">
                <a:latin typeface="MyriadPro-Regular"/>
              </a:rPr>
              <a:t>Az energiaellátást ma centralizált energiatermelés jellemzi,</a:t>
            </a:r>
          </a:p>
          <a:p>
            <a:pPr algn="l"/>
            <a:r>
              <a:rPr lang="hu-HU" dirty="0">
                <a:latin typeface="MyriadPro-Regular"/>
              </a:rPr>
              <a:t>a megtermelt energia elosztása négy feszültségszinten történik.</a:t>
            </a:r>
          </a:p>
          <a:p>
            <a:pPr algn="l"/>
            <a:r>
              <a:rPr lang="hu-HU" dirty="0">
                <a:latin typeface="MyriadPro-Regular"/>
              </a:rPr>
              <a:t>A </a:t>
            </a:r>
            <a:r>
              <a:rPr lang="hu-HU" dirty="0" smtClean="0">
                <a:latin typeface="MyriadPro-Regular"/>
              </a:rPr>
              <a:t>következő három </a:t>
            </a:r>
            <a:r>
              <a:rPr lang="hu-HU" dirty="0">
                <a:latin typeface="MyriadPro-Regular"/>
              </a:rPr>
              <a:t>elosztó hálózati feszültségszint </a:t>
            </a:r>
            <a:r>
              <a:rPr lang="hu-HU" dirty="0" smtClean="0">
                <a:latin typeface="MyriadPro-Regular"/>
              </a:rPr>
              <a:t>legfontosabb: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0827465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971600" y="751344"/>
            <a:ext cx="7128792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hu-HU" b="1" dirty="0" smtClean="0">
              <a:latin typeface="MyriadPro-Bold"/>
            </a:endParaRPr>
          </a:p>
          <a:p>
            <a:r>
              <a:rPr lang="hu-HU" sz="2400" b="1" smtClean="0">
                <a:solidFill>
                  <a:srgbClr val="FF0000"/>
                </a:solidFill>
                <a:latin typeface="MyriadPro-Bold"/>
              </a:rPr>
              <a:t>132 </a:t>
            </a:r>
            <a:r>
              <a:rPr lang="hu-HU" sz="2400" b="1" dirty="0">
                <a:solidFill>
                  <a:srgbClr val="FF0000"/>
                </a:solidFill>
                <a:latin typeface="MyriadPro-Bold"/>
              </a:rPr>
              <a:t>kV-os </a:t>
            </a:r>
            <a:r>
              <a:rPr lang="hu-HU" sz="2400" b="1" dirty="0" smtClean="0">
                <a:solidFill>
                  <a:srgbClr val="FF0000"/>
                </a:solidFill>
                <a:latin typeface="MyriadPro-Bold"/>
              </a:rPr>
              <a:t>hálózatok</a:t>
            </a:r>
          </a:p>
          <a:p>
            <a:endParaRPr lang="hu-HU" b="1" dirty="0">
              <a:latin typeface="MyriadPro-Bold"/>
            </a:endParaRPr>
          </a:p>
          <a:p>
            <a:endParaRPr lang="hu-HU" b="1" dirty="0" smtClean="0">
              <a:latin typeface="MyriadPro-Bold"/>
            </a:endParaRPr>
          </a:p>
          <a:p>
            <a:endParaRPr lang="hu-HU" dirty="0" smtClean="0">
              <a:latin typeface="MyriadPro-Regular"/>
            </a:endParaRPr>
          </a:p>
          <a:p>
            <a:r>
              <a:rPr lang="hu-HU" dirty="0" smtClean="0">
                <a:latin typeface="MyriadPro-Regular"/>
              </a:rPr>
              <a:t>– </a:t>
            </a:r>
            <a:r>
              <a:rPr lang="hu-HU" dirty="0">
                <a:latin typeface="MyriadPro-Regular"/>
              </a:rPr>
              <a:t>A 120 kV-os elosztó hálózatra közvetlenül a fogyasztók kis</a:t>
            </a:r>
          </a:p>
          <a:p>
            <a:r>
              <a:rPr lang="hu-HU" dirty="0">
                <a:latin typeface="MyriadPro-Regular"/>
              </a:rPr>
              <a:t>száma csatlakozik.</a:t>
            </a:r>
          </a:p>
          <a:p>
            <a:r>
              <a:rPr lang="hu-HU" dirty="0">
                <a:latin typeface="MyriadPro-Regular"/>
              </a:rPr>
              <a:t>– A 120 </a:t>
            </a:r>
            <a:r>
              <a:rPr lang="hu-HU" dirty="0" smtClean="0">
                <a:latin typeface="MyriadPro-Regular"/>
              </a:rPr>
              <a:t>kV-os </a:t>
            </a:r>
            <a:r>
              <a:rPr lang="hu-HU" dirty="0">
                <a:latin typeface="MyriadPro-Regular"/>
              </a:rPr>
              <a:t>hálózaton bekövetkező zavarok ugyanakkor</a:t>
            </a:r>
          </a:p>
          <a:p>
            <a:r>
              <a:rPr lang="hu-HU" dirty="0">
                <a:latin typeface="MyriadPro-Regular"/>
              </a:rPr>
              <a:t>rendkívül nagy fogyasztói kört érintenek, viszont az (n-1)</a:t>
            </a:r>
          </a:p>
          <a:p>
            <a:r>
              <a:rPr lang="hu-HU" dirty="0">
                <a:latin typeface="MyriadPro-Regular"/>
              </a:rPr>
              <a:t>elv következtében ez ritkán jár fogyasztói kieséssel.</a:t>
            </a:r>
          </a:p>
          <a:p>
            <a:r>
              <a:rPr lang="hu-HU" dirty="0">
                <a:latin typeface="MyriadPro-Regular"/>
              </a:rPr>
              <a:t>– A hálózat kialakítása és az üzemeltetés módja biztosítja,</a:t>
            </a:r>
          </a:p>
          <a:p>
            <a:r>
              <a:rPr lang="hu-HU" dirty="0">
                <a:latin typeface="MyriadPro-Regular"/>
              </a:rPr>
              <a:t>hogy az éves üzemzavarok száma néhány db-nál nem több.</a:t>
            </a:r>
          </a:p>
          <a:p>
            <a:r>
              <a:rPr lang="hu-HU" dirty="0">
                <a:latin typeface="MyriadPro-Regular"/>
              </a:rPr>
              <a:t>– A hálózat védelmei a bekövetkező üzemzavarok esetén</a:t>
            </a:r>
          </a:p>
          <a:p>
            <a:r>
              <a:rPr lang="hu-HU" dirty="0">
                <a:latin typeface="MyriadPro-Regular"/>
              </a:rPr>
              <a:t>szelektív működést biztosítanak.</a:t>
            </a:r>
          </a:p>
          <a:p>
            <a:r>
              <a:rPr lang="hu-HU" dirty="0">
                <a:latin typeface="MyriadPro-Regular"/>
              </a:rPr>
              <a:t>– A zavarok kiértékelése minden esetben megtörténik.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527088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755576" y="58847"/>
            <a:ext cx="7272808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hu-HU" b="1" dirty="0" smtClean="0">
              <a:latin typeface="MyriadPro-Bold"/>
            </a:endParaRPr>
          </a:p>
          <a:p>
            <a:endParaRPr lang="hu-HU" b="1" dirty="0">
              <a:latin typeface="MyriadPro-Bold"/>
            </a:endParaRPr>
          </a:p>
          <a:p>
            <a:endParaRPr lang="hu-HU" sz="2400" b="1" dirty="0" smtClean="0">
              <a:solidFill>
                <a:srgbClr val="00B050"/>
              </a:solidFill>
              <a:latin typeface="MyriadPro-Bold"/>
            </a:endParaRPr>
          </a:p>
          <a:p>
            <a:pPr lvl="0"/>
            <a:r>
              <a:rPr lang="hu-HU" sz="2400" b="1" dirty="0">
                <a:solidFill>
                  <a:srgbClr val="00B050"/>
                </a:solidFill>
                <a:latin typeface="MyriadPro-Bold"/>
              </a:rPr>
              <a:t>Középfeszültségű hálózatok</a:t>
            </a:r>
          </a:p>
          <a:p>
            <a:endParaRPr lang="hu-HU" b="1" dirty="0">
              <a:latin typeface="MyriadPro-Bold"/>
            </a:endParaRPr>
          </a:p>
          <a:p>
            <a:endParaRPr lang="hu-HU" b="1" dirty="0" smtClean="0">
              <a:latin typeface="MyriadPro-Bold"/>
            </a:endParaRPr>
          </a:p>
          <a:p>
            <a:endParaRPr lang="hu-HU" b="1" dirty="0">
              <a:latin typeface="MyriadPro-Bold"/>
            </a:endParaRPr>
          </a:p>
          <a:p>
            <a:r>
              <a:rPr lang="hu-HU" b="1" dirty="0" smtClean="0">
                <a:latin typeface="MyriadPro-Regular"/>
              </a:rPr>
              <a:t>– </a:t>
            </a:r>
            <a:r>
              <a:rPr lang="hu-HU" b="1" dirty="0">
                <a:latin typeface="MyriadPro-Regular"/>
              </a:rPr>
              <a:t>Jellemzően ide tartoznak a 11 kV-os, 22 kV-os és 35 kV-os</a:t>
            </a:r>
          </a:p>
          <a:p>
            <a:r>
              <a:rPr lang="hu-HU" b="1" dirty="0">
                <a:latin typeface="MyriadPro-Regular"/>
              </a:rPr>
              <a:t>elosztó hálózatok.</a:t>
            </a:r>
          </a:p>
          <a:p>
            <a:r>
              <a:rPr lang="hu-HU" b="1" dirty="0">
                <a:latin typeface="MyriadPro-Regular"/>
              </a:rPr>
              <a:t>– Legmegbízhatóbb üzemet a 11 és 22 kV-os földkábeles hálózatok</a:t>
            </a:r>
          </a:p>
          <a:p>
            <a:r>
              <a:rPr lang="hu-HU" b="1" dirty="0">
                <a:latin typeface="MyriadPro-Regular"/>
              </a:rPr>
              <a:t>biztosítják.</a:t>
            </a:r>
          </a:p>
          <a:p>
            <a:r>
              <a:rPr lang="hu-HU" b="1" dirty="0">
                <a:latin typeface="MyriadPro-Regular"/>
              </a:rPr>
              <a:t>– A 22 és 35 kV-os szabadvezetékes hálózatokon fordul elő a</a:t>
            </a:r>
          </a:p>
          <a:p>
            <a:r>
              <a:rPr lang="hu-HU" b="1" dirty="0">
                <a:latin typeface="MyriadPro-Regular"/>
              </a:rPr>
              <a:t>legnagyobb számú, legváltozatosabb összetételű hálózati</a:t>
            </a:r>
          </a:p>
          <a:p>
            <a:r>
              <a:rPr lang="hu-HU" b="1" dirty="0">
                <a:latin typeface="MyriadPro-Regular"/>
              </a:rPr>
              <a:t>zavar.</a:t>
            </a:r>
          </a:p>
          <a:p>
            <a:r>
              <a:rPr lang="hu-HU" b="1" dirty="0">
                <a:latin typeface="MyriadPro-Regular"/>
              </a:rPr>
              <a:t>– A kialakuló hálózati zavarok minden esetben jelentős</a:t>
            </a:r>
          </a:p>
          <a:p>
            <a:r>
              <a:rPr lang="hu-HU" b="1" dirty="0">
                <a:latin typeface="MyriadPro-Regular"/>
              </a:rPr>
              <a:t>fogyasztói kört érintenek és a zavartatás időtartama is</a:t>
            </a:r>
          </a:p>
          <a:p>
            <a:r>
              <a:rPr lang="hu-HU" b="1" dirty="0">
                <a:latin typeface="MyriadPro-Regular"/>
              </a:rPr>
              <a:t>viszonylag hosszú.</a:t>
            </a:r>
          </a:p>
          <a:p>
            <a:r>
              <a:rPr lang="hu-HU" b="1" dirty="0">
                <a:latin typeface="MyriadPro-Regular"/>
              </a:rPr>
              <a:t>– Különösen nagy fogyasztói kört érintenek azok a hálózati</a:t>
            </a:r>
          </a:p>
          <a:p>
            <a:r>
              <a:rPr lang="hu-HU" b="1" dirty="0">
                <a:latin typeface="MyriadPro-Regular"/>
              </a:rPr>
              <a:t>zavarok, amelyek a 22, illetve 35 kV-os gyűjtősínre is jelentős</a:t>
            </a:r>
          </a:p>
          <a:p>
            <a:r>
              <a:rPr lang="hu-HU" b="1" dirty="0">
                <a:latin typeface="MyriadPro-Regular"/>
              </a:rPr>
              <a:t>visszahatással vannak (10%-ot meghaladó feszültségletörést</a:t>
            </a:r>
          </a:p>
          <a:p>
            <a:r>
              <a:rPr lang="hu-HU" b="1" dirty="0">
                <a:latin typeface="MyriadPro-Regular"/>
              </a:rPr>
              <a:t>eredményeznek</a:t>
            </a:r>
            <a:r>
              <a:rPr lang="hu-HU" dirty="0">
                <a:latin typeface="MyriadPro-Regular"/>
              </a:rPr>
              <a:t>).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1296864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827584" y="612845"/>
            <a:ext cx="756084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hu-HU" b="1" dirty="0" smtClean="0">
              <a:latin typeface="MyriadPro-Bold"/>
            </a:endParaRPr>
          </a:p>
          <a:p>
            <a:endParaRPr lang="hu-HU" b="1" dirty="0" smtClean="0">
              <a:latin typeface="MyriadPro-Bold"/>
            </a:endParaRPr>
          </a:p>
          <a:p>
            <a:pPr lvl="0"/>
            <a:r>
              <a:rPr lang="hu-HU" sz="2400" b="1" dirty="0">
                <a:solidFill>
                  <a:schemeClr val="accent2">
                    <a:lumMod val="75000"/>
                  </a:schemeClr>
                </a:solidFill>
                <a:latin typeface="MyriadPro-Bold"/>
              </a:rPr>
              <a:t>Kisfeszültségű </a:t>
            </a:r>
            <a:r>
              <a:rPr lang="hu-HU" sz="2400" b="1" dirty="0" smtClean="0">
                <a:solidFill>
                  <a:schemeClr val="accent2">
                    <a:lumMod val="75000"/>
                  </a:schemeClr>
                </a:solidFill>
                <a:latin typeface="MyriadPro-Bold"/>
              </a:rPr>
              <a:t>hálózatok (400/230 V)</a:t>
            </a:r>
            <a:endParaRPr lang="hu-HU" sz="2400" b="1" dirty="0">
              <a:solidFill>
                <a:schemeClr val="accent2">
                  <a:lumMod val="75000"/>
                </a:schemeClr>
              </a:solidFill>
              <a:latin typeface="MyriadPro-Bold"/>
            </a:endParaRPr>
          </a:p>
          <a:p>
            <a:endParaRPr lang="hu-HU" b="1" dirty="0">
              <a:latin typeface="MyriadPro-Bold"/>
            </a:endParaRPr>
          </a:p>
          <a:p>
            <a:endParaRPr lang="hu-HU" b="1" dirty="0" smtClean="0">
              <a:latin typeface="MyriadPro-Bold"/>
            </a:endParaRPr>
          </a:p>
          <a:p>
            <a:endParaRPr lang="hu-HU" b="1" dirty="0">
              <a:latin typeface="MyriadPro-Bold"/>
            </a:endParaRPr>
          </a:p>
          <a:p>
            <a:r>
              <a:rPr lang="hu-HU" b="1" dirty="0" smtClean="0">
                <a:latin typeface="MyriadPro-Regular"/>
              </a:rPr>
              <a:t>– </a:t>
            </a:r>
            <a:r>
              <a:rPr lang="hu-HU" b="1" dirty="0">
                <a:latin typeface="MyriadPro-Regular"/>
              </a:rPr>
              <a:t>Egy transzformátorkörzeten belül, általában sugaras kialakítású</a:t>
            </a:r>
          </a:p>
          <a:p>
            <a:r>
              <a:rPr lang="hu-HU" b="1" dirty="0">
                <a:latin typeface="MyriadPro-Regular"/>
              </a:rPr>
              <a:t>hálózatok.</a:t>
            </a:r>
          </a:p>
          <a:p>
            <a:r>
              <a:rPr lang="hu-HU" b="1" dirty="0">
                <a:latin typeface="MyriadPro-Regular"/>
              </a:rPr>
              <a:t>– A legmegbízhatóbb itt is a kábeles hálózat. A viszonylag</a:t>
            </a:r>
          </a:p>
          <a:p>
            <a:r>
              <a:rPr lang="hu-HU" b="1" dirty="0">
                <a:latin typeface="MyriadPro-Regular"/>
              </a:rPr>
              <a:t>nagy keresztmetszet és a korlátozott hálózati hosszak miatt</a:t>
            </a:r>
          </a:p>
          <a:p>
            <a:r>
              <a:rPr lang="en-US" b="1" dirty="0">
                <a:latin typeface="MyriadPro-Regular"/>
              </a:rPr>
              <a:t>a </a:t>
            </a:r>
            <a:r>
              <a:rPr lang="en-US" b="1" dirty="0" err="1">
                <a:latin typeface="MyriadPro-Regular"/>
              </a:rPr>
              <a:t>feszültség</a:t>
            </a:r>
            <a:r>
              <a:rPr lang="en-US" b="1" dirty="0">
                <a:latin typeface="MyriadPro-Regular"/>
              </a:rPr>
              <a:t> </a:t>
            </a:r>
            <a:r>
              <a:rPr lang="en-US" b="1" dirty="0" err="1">
                <a:latin typeface="MyriadPro-Regular"/>
              </a:rPr>
              <a:t>minősége</a:t>
            </a:r>
            <a:r>
              <a:rPr lang="en-US" b="1" dirty="0">
                <a:latin typeface="MyriadPro-Regular"/>
              </a:rPr>
              <a:t> </a:t>
            </a:r>
            <a:r>
              <a:rPr lang="en-US" b="1" dirty="0" err="1">
                <a:latin typeface="MyriadPro-Regular"/>
              </a:rPr>
              <a:t>itt</a:t>
            </a:r>
            <a:r>
              <a:rPr lang="en-US" b="1" dirty="0">
                <a:latin typeface="MyriadPro-Regular"/>
              </a:rPr>
              <a:t> a </a:t>
            </a:r>
            <a:r>
              <a:rPr lang="en-US" b="1" dirty="0" err="1">
                <a:latin typeface="MyriadPro-Regular"/>
              </a:rPr>
              <a:t>legmegfelelőbb</a:t>
            </a:r>
            <a:r>
              <a:rPr lang="en-US" b="1" dirty="0">
                <a:latin typeface="MyriadPro-Regular"/>
              </a:rPr>
              <a:t>.</a:t>
            </a:r>
          </a:p>
          <a:p>
            <a:r>
              <a:rPr lang="hu-HU" b="1" dirty="0">
                <a:latin typeface="MyriadPro-Regular"/>
              </a:rPr>
              <a:t>– A légvezetékes hálózatoknál általában egy-egy sugarasan induló</a:t>
            </a:r>
          </a:p>
          <a:p>
            <a:r>
              <a:rPr lang="hu-HU" b="1" dirty="0">
                <a:latin typeface="MyriadPro-Regular"/>
              </a:rPr>
              <a:t>áramkörre korlátozódik egy bekövetkezett hálózati zavar.</a:t>
            </a:r>
          </a:p>
          <a:p>
            <a:r>
              <a:rPr lang="hu-HU" b="1" dirty="0">
                <a:latin typeface="MyriadPro-Regular"/>
              </a:rPr>
              <a:t>– A feszültségminőségi problémák is egy, a transzformátortól</a:t>
            </a:r>
          </a:p>
          <a:p>
            <a:r>
              <a:rPr lang="hu-HU" b="1" dirty="0">
                <a:latin typeface="MyriadPro-Regular"/>
              </a:rPr>
              <a:t>induló hálózati szakaszra vagy annak egy részére</a:t>
            </a:r>
          </a:p>
          <a:p>
            <a:r>
              <a:rPr lang="hu-HU" b="1" dirty="0">
                <a:latin typeface="MyriadPro-Regular"/>
              </a:rPr>
              <a:t>terjednek ki.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5484210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1187624" y="1443841"/>
            <a:ext cx="684076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hu-HU" sz="2400" b="1" dirty="0" smtClean="0">
              <a:latin typeface="MyriadPro-Bold"/>
            </a:endParaRPr>
          </a:p>
          <a:p>
            <a:endParaRPr lang="hu-HU" sz="2400" b="1" dirty="0">
              <a:latin typeface="MyriadPro-Bold"/>
            </a:endParaRPr>
          </a:p>
          <a:p>
            <a:endParaRPr lang="hu-HU" sz="2400" b="1" dirty="0" smtClean="0">
              <a:latin typeface="MyriadPro-Bold"/>
            </a:endParaRPr>
          </a:p>
          <a:p>
            <a:endParaRPr lang="hu-HU" sz="2400" b="1" dirty="0" smtClean="0">
              <a:latin typeface="MyriadPro-Bold"/>
            </a:endParaRPr>
          </a:p>
          <a:p>
            <a:endParaRPr lang="hu-HU" sz="2400" b="1" dirty="0">
              <a:latin typeface="MyriadPro-Bold"/>
            </a:endParaRPr>
          </a:p>
          <a:p>
            <a:r>
              <a:rPr lang="hu-HU" sz="2400" b="1" dirty="0" smtClean="0">
                <a:latin typeface="MyriadPro-Bold"/>
              </a:rPr>
              <a:t>A </a:t>
            </a:r>
            <a:r>
              <a:rPr lang="hu-HU" sz="2400" b="1" dirty="0">
                <a:latin typeface="MyriadPro-Bold"/>
              </a:rPr>
              <a:t>villamosenergia-ellátás</a:t>
            </a:r>
          </a:p>
          <a:p>
            <a:r>
              <a:rPr lang="hu-HU" b="1" dirty="0">
                <a:latin typeface="MyriadPro-Bold"/>
              </a:rPr>
              <a:t>minőségét legnagyobb mértékben a középfeszültségű</a:t>
            </a:r>
          </a:p>
          <a:p>
            <a:r>
              <a:rPr lang="hu-HU" b="1" dirty="0">
                <a:latin typeface="MyriadPro-Bold"/>
              </a:rPr>
              <a:t>hálózatok, ezen belül is a légvezetékes elosztó hálózatok</a:t>
            </a:r>
          </a:p>
          <a:p>
            <a:r>
              <a:rPr lang="hu-HU" b="1" dirty="0">
                <a:latin typeface="MyriadPro-Bold"/>
              </a:rPr>
              <a:t>műszaki állapota, feszültségszabályozása, terheltségi</a:t>
            </a:r>
          </a:p>
          <a:p>
            <a:r>
              <a:rPr lang="hu-HU" b="1" dirty="0">
                <a:latin typeface="MyriadPro-Bold"/>
              </a:rPr>
              <a:t>szintje, valamint az üzemeltetés körülményei határozzák</a:t>
            </a:r>
          </a:p>
          <a:p>
            <a:r>
              <a:rPr lang="hu-HU" b="1" dirty="0">
                <a:latin typeface="MyriadPro-Bold"/>
              </a:rPr>
              <a:t>meg</a:t>
            </a:r>
            <a:r>
              <a:rPr lang="hu-HU" b="1" dirty="0" smtClean="0">
                <a:latin typeface="MyriadPro-Bold"/>
              </a:rPr>
              <a:t>.</a:t>
            </a:r>
          </a:p>
          <a:p>
            <a:endParaRPr lang="hu-HU" b="1" dirty="0" smtClean="0">
              <a:latin typeface="MyriadPro-Bold"/>
            </a:endParaRPr>
          </a:p>
          <a:p>
            <a:r>
              <a:rPr lang="hu-HU" b="1" dirty="0" smtClean="0">
                <a:latin typeface="MyriadPro-Bold"/>
              </a:rPr>
              <a:t> </a:t>
            </a:r>
            <a:r>
              <a:rPr lang="hu-HU" b="1" dirty="0">
                <a:latin typeface="MyriadPro-Regular"/>
              </a:rPr>
              <a:t>Ezért fontos kérdés a </a:t>
            </a:r>
            <a:r>
              <a:rPr lang="hu-HU" b="1" dirty="0" err="1">
                <a:latin typeface="MyriadPro-Regular"/>
              </a:rPr>
              <a:t>KÖF-hálózatok</a:t>
            </a:r>
            <a:r>
              <a:rPr lang="hu-HU" b="1" dirty="0">
                <a:latin typeface="MyriadPro-Regular"/>
              </a:rPr>
              <a:t> bontási filozófiájával,</a:t>
            </a:r>
          </a:p>
          <a:p>
            <a:r>
              <a:rPr lang="hu-HU" b="1" dirty="0">
                <a:latin typeface="MyriadPro-Regular"/>
              </a:rPr>
              <a:t>automatizálásával foglalkozni</a:t>
            </a:r>
            <a:r>
              <a:rPr lang="hu-HU" b="1" dirty="0" smtClean="0">
                <a:latin typeface="MyriadPro-Regular"/>
              </a:rPr>
              <a:t>.</a:t>
            </a:r>
            <a:endParaRPr lang="hu-HU" b="1" dirty="0">
              <a:latin typeface="MyriadPro-Regular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88640"/>
            <a:ext cx="2200275" cy="307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126238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1368152"/>
          </a:xfrm>
        </p:spPr>
        <p:txBody>
          <a:bodyPr>
            <a:normAutofit fontScale="90000"/>
          </a:bodyPr>
          <a:lstStyle/>
          <a:p>
            <a:r>
              <a:rPr lang="hu-HU" b="1" dirty="0" smtClean="0">
                <a:latin typeface="MyriadPro-Bold"/>
              </a:rPr>
              <a:t> </a:t>
            </a:r>
            <a:r>
              <a:rPr lang="hu-HU" b="1" dirty="0">
                <a:latin typeface="MyriadPro-Bold"/>
              </a:rPr>
              <a:t>A villamosenergia-rendszer</a:t>
            </a:r>
            <a:br>
              <a:rPr lang="hu-HU" b="1" dirty="0">
                <a:latin typeface="MyriadPro-Bold"/>
              </a:rPr>
            </a:br>
            <a:r>
              <a:rPr lang="hu-HU" b="1" dirty="0" smtClean="0">
                <a:latin typeface="MyriadPro-Bold"/>
              </a:rPr>
              <a:t>megbízhatóságának </a:t>
            </a:r>
            <a:r>
              <a:rPr lang="hu-HU" b="1" dirty="0">
                <a:latin typeface="MyriadPro-Bold"/>
              </a:rPr>
              <a:t>kockázatai</a:t>
            </a:r>
            <a:endParaRPr lang="hu-HU" dirty="0"/>
          </a:p>
        </p:txBody>
      </p:sp>
      <p:sp>
        <p:nvSpPr>
          <p:cNvPr id="4" name="Szövegdoboz 3"/>
          <p:cNvSpPr txBox="1"/>
          <p:nvPr/>
        </p:nvSpPr>
        <p:spPr>
          <a:xfrm>
            <a:off x="755576" y="2852936"/>
            <a:ext cx="7200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>
                <a:latin typeface="MyriadPro-Regular"/>
              </a:rPr>
              <a:t>– teljesítés megbízhatósága</a:t>
            </a:r>
          </a:p>
          <a:p>
            <a:r>
              <a:rPr lang="hu-HU" sz="2400" dirty="0">
                <a:latin typeface="MyriadPro-Regular"/>
              </a:rPr>
              <a:t>– üzemzavarok kezelhetősége</a:t>
            </a:r>
          </a:p>
          <a:p>
            <a:r>
              <a:rPr lang="hu-HU" sz="2400" dirty="0">
                <a:latin typeface="MyriadPro-Regular"/>
              </a:rPr>
              <a:t>– üzemeltetés biztonsága</a:t>
            </a:r>
            <a:endParaRPr lang="hu-HU" sz="2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2865095"/>
            <a:ext cx="2886075" cy="3114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197082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1331640" y="1028343"/>
            <a:ext cx="6336704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400" b="1" dirty="0">
                <a:latin typeface="MyriadPro-Bold"/>
              </a:rPr>
              <a:t>A teljesítés megbízhatóságának </a:t>
            </a:r>
            <a:r>
              <a:rPr lang="hu-HU" sz="2400" b="1" dirty="0" smtClean="0">
                <a:latin typeface="MyriadPro-Bold"/>
              </a:rPr>
              <a:t>kockázatai</a:t>
            </a:r>
            <a:r>
              <a:rPr lang="hu-HU" sz="2400" dirty="0" smtClean="0">
                <a:latin typeface="MyriadPro-Regular"/>
              </a:rPr>
              <a:t>:</a:t>
            </a:r>
          </a:p>
          <a:p>
            <a:endParaRPr lang="hu-HU" dirty="0" smtClean="0">
              <a:latin typeface="MyriadPro-Regular"/>
            </a:endParaRPr>
          </a:p>
          <a:p>
            <a:endParaRPr lang="hu-HU" b="1" dirty="0">
              <a:latin typeface="MyriadPro-Regular"/>
            </a:endParaRPr>
          </a:p>
          <a:p>
            <a:r>
              <a:rPr lang="hu-HU" b="1" dirty="0">
                <a:latin typeface="MyriadPro-Regular"/>
              </a:rPr>
              <a:t>– a hálózat nem megfelelő állapota, </a:t>
            </a:r>
            <a:r>
              <a:rPr lang="hu-HU" b="1" dirty="0" smtClean="0">
                <a:latin typeface="MyriadPro-Regular"/>
              </a:rPr>
              <a:t>teherbírása</a:t>
            </a:r>
          </a:p>
          <a:p>
            <a:endParaRPr lang="hu-HU" b="1" dirty="0">
              <a:latin typeface="MyriadPro-Regular"/>
            </a:endParaRPr>
          </a:p>
          <a:p>
            <a:r>
              <a:rPr lang="hu-HU" b="1" dirty="0">
                <a:latin typeface="MyriadPro-Regular"/>
              </a:rPr>
              <a:t>– a hálózat környezetében lévő elemek, amelyek kárt </a:t>
            </a:r>
            <a:r>
              <a:rPr lang="hu-HU" b="1" dirty="0" smtClean="0">
                <a:latin typeface="MyriadPro-Regular"/>
              </a:rPr>
              <a:t>okozhatnak</a:t>
            </a:r>
          </a:p>
          <a:p>
            <a:endParaRPr lang="hu-HU" b="1" dirty="0">
              <a:latin typeface="MyriadPro-Regular"/>
            </a:endParaRPr>
          </a:p>
          <a:p>
            <a:pPr lvl="0"/>
            <a:r>
              <a:rPr lang="hu-HU" b="1" dirty="0">
                <a:latin typeface="MyriadPro-Regular"/>
              </a:rPr>
              <a:t>– beszerzésnél rövid távú haszon érdekében az olcsó </a:t>
            </a:r>
            <a:r>
              <a:rPr lang="hu-HU" b="1" dirty="0" smtClean="0">
                <a:latin typeface="MyriadPro-Regular"/>
              </a:rPr>
              <a:t>  megoldások </a:t>
            </a:r>
            <a:r>
              <a:rPr lang="hu-HU" b="1" dirty="0" smtClean="0">
                <a:solidFill>
                  <a:prstClr val="black"/>
                </a:solidFill>
                <a:latin typeface="MyriadPro-Regular"/>
              </a:rPr>
              <a:t>előnyben </a:t>
            </a:r>
            <a:r>
              <a:rPr lang="hu-HU" b="1" dirty="0">
                <a:solidFill>
                  <a:prstClr val="black"/>
                </a:solidFill>
                <a:latin typeface="MyriadPro-Regular"/>
              </a:rPr>
              <a:t>részesítése, </a:t>
            </a:r>
            <a:r>
              <a:rPr lang="hu-HU" b="1" dirty="0" smtClean="0">
                <a:solidFill>
                  <a:prstClr val="black"/>
                </a:solidFill>
                <a:latin typeface="MyriadPro-Regular"/>
              </a:rPr>
              <a:t>gyakori </a:t>
            </a:r>
            <a:r>
              <a:rPr lang="hu-HU" b="1" dirty="0">
                <a:solidFill>
                  <a:prstClr val="black"/>
                </a:solidFill>
                <a:latin typeface="MyriadPro-Regular"/>
              </a:rPr>
              <a:t>technológiaváltások</a:t>
            </a:r>
          </a:p>
          <a:p>
            <a:endParaRPr lang="hu-HU" b="1" dirty="0">
              <a:latin typeface="MyriadPro-Regular"/>
            </a:endParaRPr>
          </a:p>
          <a:p>
            <a:pPr lvl="0"/>
            <a:r>
              <a:rPr lang="hu-HU" b="1" dirty="0">
                <a:latin typeface="MyriadPro-Regular"/>
              </a:rPr>
              <a:t>– szereléskor az idő nyomása miatti hanyag kivitelezés, </a:t>
            </a:r>
            <a:r>
              <a:rPr lang="hu-HU" b="1" dirty="0" smtClean="0">
                <a:latin typeface="MyriadPro-Regular"/>
              </a:rPr>
              <a:t>hiányos </a:t>
            </a:r>
            <a:r>
              <a:rPr lang="hu-HU" b="1" dirty="0" smtClean="0">
                <a:solidFill>
                  <a:prstClr val="black"/>
                </a:solidFill>
                <a:latin typeface="MyriadPro-Regular"/>
              </a:rPr>
              <a:t>ellenőrzés</a:t>
            </a:r>
            <a:endParaRPr lang="hu-HU" b="1" dirty="0">
              <a:solidFill>
                <a:prstClr val="black"/>
              </a:solidFill>
              <a:latin typeface="MyriadPro-Regular"/>
            </a:endParaRPr>
          </a:p>
          <a:p>
            <a:endParaRPr lang="hu-HU" dirty="0">
              <a:latin typeface="MyriadPr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35930386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611560" y="332655"/>
            <a:ext cx="8208912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hu-HU" b="1" dirty="0" smtClean="0">
              <a:latin typeface="MyriadPro-Bold"/>
            </a:endParaRPr>
          </a:p>
          <a:p>
            <a:endParaRPr lang="hu-HU" b="1" dirty="0" smtClean="0">
              <a:latin typeface="MyriadPro-Bold"/>
            </a:endParaRPr>
          </a:p>
          <a:p>
            <a:endParaRPr lang="hu-HU" b="1" dirty="0">
              <a:latin typeface="MyriadPro-Bold"/>
            </a:endParaRPr>
          </a:p>
          <a:p>
            <a:r>
              <a:rPr lang="hu-HU" sz="2400" b="1" dirty="0" smtClean="0">
                <a:latin typeface="MyriadPro-Bold"/>
              </a:rPr>
              <a:t>Üzemzavarok </a:t>
            </a:r>
            <a:r>
              <a:rPr lang="hu-HU" sz="2400" b="1" dirty="0">
                <a:latin typeface="MyriadPro-Bold"/>
              </a:rPr>
              <a:t>kezelésének kockázatai</a:t>
            </a:r>
            <a:r>
              <a:rPr lang="hu-HU" sz="2400" dirty="0" smtClean="0">
                <a:latin typeface="MyriadPro-Regular"/>
              </a:rPr>
              <a:t>:</a:t>
            </a:r>
          </a:p>
          <a:p>
            <a:endParaRPr lang="hu-HU" dirty="0">
              <a:latin typeface="MyriadPro-Regular"/>
            </a:endParaRPr>
          </a:p>
          <a:p>
            <a:endParaRPr lang="hu-HU" dirty="0">
              <a:latin typeface="MyriadPro-Regular"/>
            </a:endParaRPr>
          </a:p>
          <a:p>
            <a:r>
              <a:rPr lang="hu-HU" dirty="0" smtClean="0">
                <a:latin typeface="MyriadPro-Regular"/>
              </a:rPr>
              <a:t> </a:t>
            </a:r>
            <a:r>
              <a:rPr lang="hu-HU" dirty="0">
                <a:latin typeface="MyriadPro-Regular"/>
              </a:rPr>
              <a:t>az üzemzavar-elhárítás</a:t>
            </a:r>
          </a:p>
          <a:p>
            <a:r>
              <a:rPr lang="hu-HU" b="1" dirty="0" smtClean="0">
                <a:latin typeface="MyriadPro-Regular"/>
              </a:rPr>
              <a:t>négy </a:t>
            </a:r>
            <a:r>
              <a:rPr lang="hu-HU" b="1" dirty="0">
                <a:latin typeface="MyriadPro-Regular"/>
              </a:rPr>
              <a:t>fő részre bontható</a:t>
            </a:r>
            <a:r>
              <a:rPr lang="hu-HU" dirty="0">
                <a:latin typeface="MyriadPro-Regular"/>
              </a:rPr>
              <a:t>, ezek a</a:t>
            </a:r>
            <a:r>
              <a:rPr lang="hu-HU" dirty="0">
                <a:solidFill>
                  <a:srgbClr val="FF0000"/>
                </a:solidFill>
                <a:latin typeface="MyriadPro-Regular"/>
              </a:rPr>
              <a:t> hiba érzékelése</a:t>
            </a:r>
            <a:r>
              <a:rPr lang="hu-HU" dirty="0">
                <a:latin typeface="MyriadPro-Regular"/>
              </a:rPr>
              <a:t>,</a:t>
            </a:r>
          </a:p>
          <a:p>
            <a:r>
              <a:rPr lang="hu-HU" dirty="0">
                <a:solidFill>
                  <a:srgbClr val="FF0000"/>
                </a:solidFill>
                <a:latin typeface="MyriadPro-Regular"/>
              </a:rPr>
              <a:t>behatárolása</a:t>
            </a:r>
            <a:r>
              <a:rPr lang="hu-HU" dirty="0">
                <a:latin typeface="MyriadPro-Regular"/>
              </a:rPr>
              <a:t>, a hibahely </a:t>
            </a:r>
            <a:r>
              <a:rPr lang="hu-HU" dirty="0">
                <a:solidFill>
                  <a:srgbClr val="FF0000"/>
                </a:solidFill>
                <a:latin typeface="MyriadPro-Regular"/>
              </a:rPr>
              <a:t>feltalálása</a:t>
            </a:r>
            <a:r>
              <a:rPr lang="hu-HU" dirty="0">
                <a:latin typeface="MyriadPro-Regular"/>
              </a:rPr>
              <a:t> és a hiba</a:t>
            </a:r>
            <a:r>
              <a:rPr lang="hu-HU" dirty="0">
                <a:solidFill>
                  <a:srgbClr val="FF0000"/>
                </a:solidFill>
                <a:latin typeface="MyriadPro-Regular"/>
              </a:rPr>
              <a:t> elhárítása</a:t>
            </a:r>
            <a:r>
              <a:rPr lang="hu-HU" dirty="0">
                <a:latin typeface="MyriadPro-Regular"/>
              </a:rPr>
              <a:t>.</a:t>
            </a:r>
          </a:p>
          <a:p>
            <a:r>
              <a:rPr lang="hu-HU" dirty="0">
                <a:latin typeface="MyriadPro-Regular"/>
              </a:rPr>
              <a:t>Ezek mindegyike kritikus a fogyasztók minél gyorsabb ellátása</a:t>
            </a:r>
          </a:p>
          <a:p>
            <a:r>
              <a:rPr lang="hu-HU" dirty="0">
                <a:latin typeface="MyriadPro-Regular"/>
              </a:rPr>
              <a:t>érdekében. A hiba érzékelése megfelelő, megbízható technikai</a:t>
            </a:r>
          </a:p>
          <a:p>
            <a:r>
              <a:rPr lang="hu-HU" dirty="0">
                <a:latin typeface="MyriadPro-Regular"/>
              </a:rPr>
              <a:t>támogatással biztosított. A behatárolás kritikus pontja</a:t>
            </a:r>
          </a:p>
          <a:p>
            <a:r>
              <a:rPr lang="hu-HU" dirty="0">
                <a:latin typeface="MyriadPro-Regular"/>
              </a:rPr>
              <a:t>a hiba súlyosságának felismerése, az elhárításhoz szükséges</a:t>
            </a:r>
          </a:p>
          <a:p>
            <a:r>
              <a:rPr lang="hu-HU" dirty="0">
                <a:latin typeface="MyriadPro-Regular"/>
              </a:rPr>
              <a:t>erőforrások meghatározása. További kockázat, ha </a:t>
            </a:r>
            <a:r>
              <a:rPr lang="hu-HU" dirty="0" err="1">
                <a:latin typeface="MyriadPro-Regular"/>
              </a:rPr>
              <a:t>egyidőben</a:t>
            </a:r>
            <a:endParaRPr lang="hu-HU" dirty="0">
              <a:latin typeface="MyriadPro-Regular"/>
            </a:endParaRPr>
          </a:p>
          <a:p>
            <a:r>
              <a:rPr lang="hu-HU" dirty="0">
                <a:latin typeface="MyriadPro-Regular"/>
              </a:rPr>
              <a:t>több üzemzavar következik be. A behatárolást nehezíti a</a:t>
            </a:r>
          </a:p>
          <a:p>
            <a:r>
              <a:rPr lang="hu-HU" dirty="0">
                <a:latin typeface="MyriadPro-Regular"/>
              </a:rPr>
              <a:t>helyismeret hiánya, terepviszonyok, emberi beavatkozás</a:t>
            </a:r>
          </a:p>
          <a:p>
            <a:r>
              <a:rPr lang="hu-HU" dirty="0">
                <a:latin typeface="MyriadPro-Regular"/>
              </a:rPr>
              <a:t>(pl. hálózatrész bekerítése), vagy időjárás miatt elzárt területek,</a:t>
            </a:r>
          </a:p>
          <a:p>
            <a:r>
              <a:rPr lang="hu-HU" dirty="0">
                <a:latin typeface="MyriadPro-Regular"/>
              </a:rPr>
              <a:t>az üzemzavar számossága, kiterjedtsége</a:t>
            </a:r>
            <a:r>
              <a:rPr lang="hu-HU" dirty="0" smtClean="0">
                <a:latin typeface="MyriadPro-Regular"/>
              </a:rPr>
              <a:t>.</a:t>
            </a:r>
            <a:endParaRPr lang="hu-HU" dirty="0">
              <a:latin typeface="MyriadPr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16082151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</TotalTime>
  <Words>642</Words>
  <Application>Microsoft Office PowerPoint</Application>
  <PresentationFormat>Diavetítés a képernyőre (4:3 oldalarány)</PresentationFormat>
  <Paragraphs>141</Paragraphs>
  <Slides>13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13</vt:i4>
      </vt:variant>
    </vt:vector>
  </HeadingPairs>
  <TitlesOfParts>
    <vt:vector size="19" baseType="lpstr">
      <vt:lpstr>Arial</vt:lpstr>
      <vt:lpstr>Calibri</vt:lpstr>
      <vt:lpstr>MyriadPro-Bold</vt:lpstr>
      <vt:lpstr>MyriadPro-Regular</vt:lpstr>
      <vt:lpstr>tahoma</vt:lpstr>
      <vt:lpstr>Office-téma</vt:lpstr>
      <vt:lpstr>Bevezetés a hálózatismeretbe</vt:lpstr>
      <vt:lpstr>Elosztó hálózatok</vt:lpstr>
      <vt:lpstr>PowerPoint bemutató</vt:lpstr>
      <vt:lpstr>PowerPoint bemutató</vt:lpstr>
      <vt:lpstr>PowerPoint bemutató</vt:lpstr>
      <vt:lpstr>PowerPoint bemutató</vt:lpstr>
      <vt:lpstr> A villamosenergia-rendszer megbízhatóságának kockázatai</vt:lpstr>
      <vt:lpstr>PowerPoint bemutató</vt:lpstr>
      <vt:lpstr>PowerPoint bemutató</vt:lpstr>
      <vt:lpstr>PowerPoint bemutató</vt:lpstr>
      <vt:lpstr>    Milyen fogyasztói elvárásoknak kell megfelelnünk?  </vt:lpstr>
      <vt:lpstr>Követendő mutatók</vt:lpstr>
      <vt:lpstr>Mit is tehetünk?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rebeka</dc:creator>
  <cp:lastModifiedBy>Microsoft-fiók</cp:lastModifiedBy>
  <cp:revision>45</cp:revision>
  <dcterms:created xsi:type="dcterms:W3CDTF">2014-01-12T08:33:58Z</dcterms:created>
  <dcterms:modified xsi:type="dcterms:W3CDTF">2021-09-23T08:05:47Z</dcterms:modified>
</cp:coreProperties>
</file>