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70"/>
  </p:notesMasterIdLst>
  <p:handoutMasterIdLst>
    <p:handoutMasterId r:id="rId71"/>
  </p:handoutMasterIdLst>
  <p:sldIdLst>
    <p:sldId id="256" r:id="rId2"/>
    <p:sldId id="257" r:id="rId3"/>
    <p:sldId id="260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3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95" r:id="rId27"/>
    <p:sldId id="296" r:id="rId28"/>
    <p:sldId id="297" r:id="rId29"/>
    <p:sldId id="287" r:id="rId30"/>
    <p:sldId id="289" r:id="rId31"/>
    <p:sldId id="290" r:id="rId32"/>
    <p:sldId id="291" r:id="rId33"/>
    <p:sldId id="292" r:id="rId34"/>
    <p:sldId id="293" r:id="rId35"/>
    <p:sldId id="294" r:id="rId36"/>
    <p:sldId id="298" r:id="rId37"/>
    <p:sldId id="312" r:id="rId38"/>
    <p:sldId id="313" r:id="rId39"/>
    <p:sldId id="314" r:id="rId40"/>
    <p:sldId id="315" r:id="rId41"/>
    <p:sldId id="316" r:id="rId42"/>
    <p:sldId id="317" r:id="rId43"/>
    <p:sldId id="318" r:id="rId44"/>
    <p:sldId id="319" r:id="rId45"/>
    <p:sldId id="320" r:id="rId46"/>
    <p:sldId id="321" r:id="rId47"/>
    <p:sldId id="322" r:id="rId48"/>
    <p:sldId id="323" r:id="rId49"/>
    <p:sldId id="324" r:id="rId50"/>
    <p:sldId id="325" r:id="rId51"/>
    <p:sldId id="326" r:id="rId52"/>
    <p:sldId id="327" r:id="rId53"/>
    <p:sldId id="328" r:id="rId54"/>
    <p:sldId id="329" r:id="rId55"/>
    <p:sldId id="330" r:id="rId56"/>
    <p:sldId id="331" r:id="rId57"/>
    <p:sldId id="332" r:id="rId58"/>
    <p:sldId id="333" r:id="rId59"/>
    <p:sldId id="334" r:id="rId60"/>
    <p:sldId id="335" r:id="rId61"/>
    <p:sldId id="336" r:id="rId62"/>
    <p:sldId id="337" r:id="rId63"/>
    <p:sldId id="338" r:id="rId64"/>
    <p:sldId id="339" r:id="rId65"/>
    <p:sldId id="340" r:id="rId66"/>
    <p:sldId id="341" r:id="rId67"/>
    <p:sldId id="346" r:id="rId68"/>
    <p:sldId id="343" r:id="rId69"/>
  </p:sldIdLst>
  <p:sldSz cx="9144000" cy="6858000" type="screen4x3"/>
  <p:notesSz cx="6858000" cy="9144000"/>
  <p:custDataLst>
    <p:tags r:id="rId72"/>
  </p:custData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767676"/>
    <a:srgbClr val="BCBCBC"/>
    <a:srgbClr val="F21C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15" autoAdjust="0"/>
    <p:restoredTop sz="91935" autoAdjust="0"/>
  </p:normalViewPr>
  <p:slideViewPr>
    <p:cSldViewPr>
      <p:cViewPr varScale="1">
        <p:scale>
          <a:sx n="86" d="100"/>
          <a:sy n="86" d="100"/>
        </p:scale>
        <p:origin x="118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gs" Target="tags/tag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600" dirty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6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BC7D3BA-57B9-4181-A806-8BB98ADEA29A}" type="datetimeFigureOut">
              <a:rPr lang="de-DE"/>
              <a:pPr>
                <a:defRPr/>
              </a:pPr>
              <a:t>15.03.2019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600" dirty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6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048D11C-771C-4DA2-80EE-358C52565B29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985106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600" dirty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6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9BC8058-33C6-4D15-A962-501EE2648237}" type="datetimeFigureOut">
              <a:rPr lang="de-DE"/>
              <a:pPr>
                <a:defRPr/>
              </a:pPr>
              <a:t>15.03.2019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noProof="0" dirty="0" smtClean="0"/>
              <a:t>Textmasterformate durch Klicken bearbeiten</a:t>
            </a:r>
          </a:p>
          <a:p>
            <a:pPr lvl="1"/>
            <a:r>
              <a:rPr lang="de-DE" noProof="0" dirty="0" smtClean="0"/>
              <a:t>Zweite Ebene</a:t>
            </a:r>
          </a:p>
          <a:p>
            <a:pPr lvl="2"/>
            <a:r>
              <a:rPr lang="de-DE" noProof="0" dirty="0" smtClean="0"/>
              <a:t>Dritte Ebene</a:t>
            </a:r>
          </a:p>
          <a:p>
            <a:pPr lvl="3"/>
            <a:r>
              <a:rPr lang="de-DE" noProof="0" dirty="0" smtClean="0"/>
              <a:t>Vierte Ebene</a:t>
            </a:r>
          </a:p>
          <a:p>
            <a:pPr lvl="4"/>
            <a:r>
              <a:rPr lang="de-DE" noProof="0" dirty="0" smtClean="0"/>
              <a:t>Fünfte Ebene</a:t>
            </a:r>
            <a:endParaRPr lang="de-DE" noProof="0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600" dirty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6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5F9361F-7BA5-45DA-BB9B-947EACBEF6A6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395571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207963" indent="-206375" algn="l" rtl="0" fontAlgn="base">
      <a:spcBef>
        <a:spcPct val="30000"/>
      </a:spcBef>
      <a:spcAft>
        <a:spcPct val="0"/>
      </a:spcAft>
      <a:buClr>
        <a:srgbClr val="F21C0A"/>
      </a:buClr>
      <a:buFont typeface="Wingdings" pitchFamily="2" charset="2"/>
      <a:buChar char=""/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20955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412750" indent="-201613" algn="l" rtl="0" fontAlgn="base">
      <a:spcBef>
        <a:spcPct val="30000"/>
      </a:spcBef>
      <a:spcAft>
        <a:spcPct val="0"/>
      </a:spcAft>
      <a:buClr>
        <a:srgbClr val="F21C0A"/>
      </a:buClr>
      <a:buFont typeface="Wingdings" pitchFamily="2" charset="2"/>
      <a:buChar char=""/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414338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F9361F-7BA5-45DA-BB9B-947EACBEF6A6}" type="slidenum">
              <a:rPr lang="de-DE" smtClean="0"/>
              <a:pPr>
                <a:defRPr/>
              </a:pPr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10186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F9361F-7BA5-45DA-BB9B-947EACBEF6A6}" type="slidenum">
              <a:rPr lang="de-DE" smtClean="0"/>
              <a:pPr>
                <a:defRPr/>
              </a:pPr>
              <a:t>24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10186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F9361F-7BA5-45DA-BB9B-947EACBEF6A6}" type="slidenum">
              <a:rPr lang="de-DE" smtClean="0"/>
              <a:pPr>
                <a:defRPr/>
              </a:pPr>
              <a:t>25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10186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F9361F-7BA5-45DA-BB9B-947EACBEF6A6}" type="slidenum">
              <a:rPr lang="de-DE" smtClean="0"/>
              <a:pPr>
                <a:defRPr/>
              </a:pPr>
              <a:t>26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10186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F9361F-7BA5-45DA-BB9B-947EACBEF6A6}" type="slidenum">
              <a:rPr lang="de-DE" smtClean="0"/>
              <a:pPr>
                <a:defRPr/>
              </a:pPr>
              <a:t>27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10186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F9361F-7BA5-45DA-BB9B-947EACBEF6A6}" type="slidenum">
              <a:rPr lang="de-DE" smtClean="0"/>
              <a:pPr>
                <a:defRPr/>
              </a:pPr>
              <a:t>28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10186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F9361F-7BA5-45DA-BB9B-947EACBEF6A6}" type="slidenum">
              <a:rPr lang="de-DE" smtClean="0"/>
              <a:pPr>
                <a:defRPr/>
              </a:pPr>
              <a:t>29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10186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F9361F-7BA5-45DA-BB9B-947EACBEF6A6}" type="slidenum">
              <a:rPr lang="de-DE" smtClean="0"/>
              <a:pPr>
                <a:defRPr/>
              </a:pPr>
              <a:t>30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10186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F9361F-7BA5-45DA-BB9B-947EACBEF6A6}" type="slidenum">
              <a:rPr lang="de-DE" smtClean="0"/>
              <a:pPr>
                <a:defRPr/>
              </a:pPr>
              <a:t>31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10186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F9361F-7BA5-45DA-BB9B-947EACBEF6A6}" type="slidenum">
              <a:rPr lang="de-DE" smtClean="0"/>
              <a:pPr>
                <a:defRPr/>
              </a:pPr>
              <a:t>32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10186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F9361F-7BA5-45DA-BB9B-947EACBEF6A6}" type="slidenum">
              <a:rPr lang="de-DE" smtClean="0"/>
              <a:pPr>
                <a:defRPr/>
              </a:pPr>
              <a:t>33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1018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F9361F-7BA5-45DA-BB9B-947EACBEF6A6}" type="slidenum">
              <a:rPr lang="de-DE" smtClean="0"/>
              <a:pPr>
                <a:defRPr/>
              </a:pPr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10186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F9361F-7BA5-45DA-BB9B-947EACBEF6A6}" type="slidenum">
              <a:rPr lang="de-DE" smtClean="0"/>
              <a:pPr>
                <a:defRPr/>
              </a:pPr>
              <a:t>34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10186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F9361F-7BA5-45DA-BB9B-947EACBEF6A6}" type="slidenum">
              <a:rPr lang="de-DE" smtClean="0"/>
              <a:pPr>
                <a:defRPr/>
              </a:pPr>
              <a:t>35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10186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F9361F-7BA5-45DA-BB9B-947EACBEF6A6}" type="slidenum">
              <a:rPr lang="de-DE" smtClean="0"/>
              <a:pPr>
                <a:defRPr/>
              </a:pPr>
              <a:t>36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10186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F9361F-7BA5-45DA-BB9B-947EACBEF6A6}" type="slidenum">
              <a:rPr lang="de-DE" smtClean="0"/>
              <a:pPr>
                <a:defRPr/>
              </a:pPr>
              <a:t>37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10186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F9361F-7BA5-45DA-BB9B-947EACBEF6A6}" type="slidenum">
              <a:rPr lang="de-DE" smtClean="0"/>
              <a:pPr>
                <a:defRPr/>
              </a:pPr>
              <a:t>38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101868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F9361F-7BA5-45DA-BB9B-947EACBEF6A6}" type="slidenum">
              <a:rPr lang="de-DE" smtClean="0"/>
              <a:pPr>
                <a:defRPr/>
              </a:pPr>
              <a:t>39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101868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F9361F-7BA5-45DA-BB9B-947EACBEF6A6}" type="slidenum">
              <a:rPr lang="de-DE" smtClean="0"/>
              <a:pPr>
                <a:defRPr/>
              </a:pPr>
              <a:t>40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101868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F9361F-7BA5-45DA-BB9B-947EACBEF6A6}" type="slidenum">
              <a:rPr lang="de-DE" smtClean="0"/>
              <a:pPr>
                <a:defRPr/>
              </a:pPr>
              <a:t>41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101868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F9361F-7BA5-45DA-BB9B-947EACBEF6A6}" type="slidenum">
              <a:rPr lang="de-DE" smtClean="0"/>
              <a:pPr>
                <a:defRPr/>
              </a:pPr>
              <a:t>42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101868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F9361F-7BA5-45DA-BB9B-947EACBEF6A6}" type="slidenum">
              <a:rPr lang="de-DE" smtClean="0"/>
              <a:pPr>
                <a:defRPr/>
              </a:pPr>
              <a:t>43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10186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F9361F-7BA5-45DA-BB9B-947EACBEF6A6}" type="slidenum">
              <a:rPr lang="de-DE" smtClean="0"/>
              <a:pPr>
                <a:defRPr/>
              </a:pPr>
              <a:t>17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101868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F9361F-7BA5-45DA-BB9B-947EACBEF6A6}" type="slidenum">
              <a:rPr lang="de-DE" smtClean="0"/>
              <a:pPr>
                <a:defRPr/>
              </a:pPr>
              <a:t>44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101868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F9361F-7BA5-45DA-BB9B-947EACBEF6A6}" type="slidenum">
              <a:rPr lang="de-DE" smtClean="0"/>
              <a:pPr>
                <a:defRPr/>
              </a:pPr>
              <a:t>45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101868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F9361F-7BA5-45DA-BB9B-947EACBEF6A6}" type="slidenum">
              <a:rPr lang="de-DE" smtClean="0"/>
              <a:pPr>
                <a:defRPr/>
              </a:pPr>
              <a:t>46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101868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F9361F-7BA5-45DA-BB9B-947EACBEF6A6}" type="slidenum">
              <a:rPr lang="de-DE" smtClean="0"/>
              <a:pPr>
                <a:defRPr/>
              </a:pPr>
              <a:t>47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101868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F9361F-7BA5-45DA-BB9B-947EACBEF6A6}" type="slidenum">
              <a:rPr lang="de-DE" smtClean="0"/>
              <a:pPr>
                <a:defRPr/>
              </a:pPr>
              <a:t>48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101868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F9361F-7BA5-45DA-BB9B-947EACBEF6A6}" type="slidenum">
              <a:rPr lang="de-DE" smtClean="0"/>
              <a:pPr>
                <a:defRPr/>
              </a:pPr>
              <a:t>49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101868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F9361F-7BA5-45DA-BB9B-947EACBEF6A6}" type="slidenum">
              <a:rPr lang="de-DE" smtClean="0"/>
              <a:pPr>
                <a:defRPr/>
              </a:pPr>
              <a:t>50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101868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F9361F-7BA5-45DA-BB9B-947EACBEF6A6}" type="slidenum">
              <a:rPr lang="de-DE" smtClean="0"/>
              <a:pPr>
                <a:defRPr/>
              </a:pPr>
              <a:t>51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101868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F9361F-7BA5-45DA-BB9B-947EACBEF6A6}" type="slidenum">
              <a:rPr lang="de-DE" smtClean="0"/>
              <a:pPr>
                <a:defRPr/>
              </a:pPr>
              <a:t>52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101868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F9361F-7BA5-45DA-BB9B-947EACBEF6A6}" type="slidenum">
              <a:rPr lang="de-DE" smtClean="0"/>
              <a:pPr>
                <a:defRPr/>
              </a:pPr>
              <a:t>53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10186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F9361F-7BA5-45DA-BB9B-947EACBEF6A6}" type="slidenum">
              <a:rPr lang="de-DE" smtClean="0"/>
              <a:pPr>
                <a:defRPr/>
              </a:pPr>
              <a:t>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101868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F9361F-7BA5-45DA-BB9B-947EACBEF6A6}" type="slidenum">
              <a:rPr lang="de-DE" smtClean="0"/>
              <a:pPr>
                <a:defRPr/>
              </a:pPr>
              <a:t>54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101868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F9361F-7BA5-45DA-BB9B-947EACBEF6A6}" type="slidenum">
              <a:rPr lang="de-DE" smtClean="0"/>
              <a:pPr>
                <a:defRPr/>
              </a:pPr>
              <a:t>55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101868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F9361F-7BA5-45DA-BB9B-947EACBEF6A6}" type="slidenum">
              <a:rPr lang="de-DE" smtClean="0"/>
              <a:pPr>
                <a:defRPr/>
              </a:pPr>
              <a:t>56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101868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F9361F-7BA5-45DA-BB9B-947EACBEF6A6}" type="slidenum">
              <a:rPr lang="de-DE" smtClean="0"/>
              <a:pPr>
                <a:defRPr/>
              </a:pPr>
              <a:t>57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101868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F9361F-7BA5-45DA-BB9B-947EACBEF6A6}" type="slidenum">
              <a:rPr lang="de-DE" smtClean="0"/>
              <a:pPr>
                <a:defRPr/>
              </a:pPr>
              <a:t>58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101868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F9361F-7BA5-45DA-BB9B-947EACBEF6A6}" type="slidenum">
              <a:rPr lang="de-DE" smtClean="0"/>
              <a:pPr>
                <a:defRPr/>
              </a:pPr>
              <a:t>59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101868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F9361F-7BA5-45DA-BB9B-947EACBEF6A6}" type="slidenum">
              <a:rPr lang="de-DE" smtClean="0"/>
              <a:pPr>
                <a:defRPr/>
              </a:pPr>
              <a:t>60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101868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F9361F-7BA5-45DA-BB9B-947EACBEF6A6}" type="slidenum">
              <a:rPr lang="de-DE" smtClean="0"/>
              <a:pPr>
                <a:defRPr/>
              </a:pPr>
              <a:t>61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101868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F9361F-7BA5-45DA-BB9B-947EACBEF6A6}" type="slidenum">
              <a:rPr lang="de-DE" smtClean="0"/>
              <a:pPr>
                <a:defRPr/>
              </a:pPr>
              <a:t>62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101868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F9361F-7BA5-45DA-BB9B-947EACBEF6A6}" type="slidenum">
              <a:rPr lang="de-DE" smtClean="0"/>
              <a:pPr>
                <a:defRPr/>
              </a:pPr>
              <a:t>63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10186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F9361F-7BA5-45DA-BB9B-947EACBEF6A6}" type="slidenum">
              <a:rPr lang="de-DE" smtClean="0"/>
              <a:pPr>
                <a:defRPr/>
              </a:pPr>
              <a:t>19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101868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F9361F-7BA5-45DA-BB9B-947EACBEF6A6}" type="slidenum">
              <a:rPr lang="de-DE" smtClean="0"/>
              <a:pPr>
                <a:defRPr/>
              </a:pPr>
              <a:t>64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101868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F9361F-7BA5-45DA-BB9B-947EACBEF6A6}" type="slidenum">
              <a:rPr lang="de-DE" smtClean="0"/>
              <a:pPr>
                <a:defRPr/>
              </a:pPr>
              <a:t>65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101868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F9361F-7BA5-45DA-BB9B-947EACBEF6A6}" type="slidenum">
              <a:rPr lang="de-DE" smtClean="0"/>
              <a:pPr>
                <a:defRPr/>
              </a:pPr>
              <a:t>66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101868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F9361F-7BA5-45DA-BB9B-947EACBEF6A6}" type="slidenum">
              <a:rPr lang="de-DE" smtClean="0"/>
              <a:pPr>
                <a:defRPr/>
              </a:pPr>
              <a:t>67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101868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F9361F-7BA5-45DA-BB9B-947EACBEF6A6}" type="slidenum">
              <a:rPr lang="de-DE" smtClean="0"/>
              <a:pPr>
                <a:defRPr/>
              </a:pPr>
              <a:t>68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10186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F9361F-7BA5-45DA-BB9B-947EACBEF6A6}" type="slidenum">
              <a:rPr lang="de-DE" smtClean="0"/>
              <a:pPr>
                <a:defRPr/>
              </a:pPr>
              <a:t>20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10186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F9361F-7BA5-45DA-BB9B-947EACBEF6A6}" type="slidenum">
              <a:rPr lang="de-DE" smtClean="0"/>
              <a:pPr>
                <a:defRPr/>
              </a:pPr>
              <a:t>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10186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F9361F-7BA5-45DA-BB9B-947EACBEF6A6}" type="slidenum">
              <a:rPr lang="de-DE" smtClean="0"/>
              <a:pPr>
                <a:defRPr/>
              </a:pPr>
              <a:t>22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10186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F9361F-7BA5-45DA-BB9B-947EACBEF6A6}" type="slidenum">
              <a:rPr lang="de-DE" smtClean="0"/>
              <a:pPr>
                <a:defRPr/>
              </a:pPr>
              <a:t>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1018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on_logo1" descr="EON_n_Ha_ppt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400" y="6042025"/>
            <a:ext cx="20066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09600" y="3606800"/>
            <a:ext cx="6705600" cy="1181100"/>
          </a:xfrm>
        </p:spPr>
        <p:txBody>
          <a:bodyPr anchor="b"/>
          <a:lstStyle>
            <a:lvl1pPr>
              <a:defRPr>
                <a:solidFill>
                  <a:srgbClr val="F21C0A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09600" y="5035550"/>
            <a:ext cx="6705600" cy="457200"/>
          </a:xfrm>
        </p:spPr>
        <p:txBody>
          <a:bodyPr>
            <a:noAutofit/>
          </a:bodyPr>
          <a:lstStyle>
            <a:lvl1pPr marL="0" indent="0" algn="l">
              <a:lnSpc>
                <a:spcPts val="1800"/>
              </a:lnSpc>
              <a:buNone/>
              <a:defRPr sz="1400">
                <a:solidFill>
                  <a:srgbClr val="76767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81207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666750"/>
            <a:ext cx="7924800" cy="6096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de-DE" dirty="0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21569-3A35-48F0-81D3-58C55572453C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2898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666750"/>
            <a:ext cx="7924800" cy="6096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422400"/>
            <a:ext cx="3886200" cy="421640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5025" y="1422400"/>
            <a:ext cx="3886200" cy="421640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127C33-03FE-44F4-909E-2E8D83646FB9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42037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666750"/>
            <a:ext cx="7924800" cy="6096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1" y="1422400"/>
            <a:ext cx="2439987" cy="421640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352801" y="1422400"/>
            <a:ext cx="2439987" cy="421640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de-DE" dirty="0"/>
          </a:p>
        </p:txBody>
      </p:sp>
      <p:sp>
        <p:nvSpPr>
          <p:cNvPr id="8" name="Inhaltsplatzhalter 3"/>
          <p:cNvSpPr>
            <a:spLocks noGrp="1"/>
          </p:cNvSpPr>
          <p:nvPr>
            <p:ph sz="half" idx="13"/>
          </p:nvPr>
        </p:nvSpPr>
        <p:spPr>
          <a:xfrm>
            <a:off x="6096000" y="1422400"/>
            <a:ext cx="2439987" cy="421640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E08A9-FC34-4A37-A0DE-ADE7D11170BA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45725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666750"/>
            <a:ext cx="7924800" cy="6096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422400"/>
            <a:ext cx="3886200" cy="304800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1727200"/>
            <a:ext cx="3886200" cy="391160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422400"/>
            <a:ext cx="3886200" cy="304800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1727200"/>
            <a:ext cx="3886200" cy="391160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de-DE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BA46C-58A6-47B6-A90E-E18EDB6CB08E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01160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de-DE" dirty="0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012FD-4285-40BA-9B38-A76639565834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18320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9F431-B3AA-41BF-A951-33B238C69189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48000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609600" y="666750"/>
            <a:ext cx="7924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hu-HU" smtClean="0"/>
              <a:t>Titelmasterformat durch Klicken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609600" y="1422400"/>
            <a:ext cx="7924800" cy="421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hu-HU" smtClean="0"/>
              <a:t>Textmasterformate durch Klicken bearbeiten</a:t>
            </a:r>
          </a:p>
          <a:p>
            <a:pPr lvl="1"/>
            <a:r>
              <a:rPr lang="de-DE" altLang="hu-HU" smtClean="0"/>
              <a:t>Zweite Ebene</a:t>
            </a:r>
          </a:p>
          <a:p>
            <a:pPr lvl="2"/>
            <a:r>
              <a:rPr lang="de-DE" altLang="hu-HU" smtClean="0"/>
              <a:t>Dritte Ebene</a:t>
            </a:r>
          </a:p>
          <a:p>
            <a:pPr lvl="3"/>
            <a:r>
              <a:rPr lang="de-DE" altLang="hu-HU" smtClean="0"/>
              <a:t>Vierte Ebene</a:t>
            </a:r>
          </a:p>
          <a:p>
            <a:pPr lvl="4"/>
            <a:r>
              <a:rPr lang="de-DE" altLang="hu-HU" smtClean="0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815975" y="6403975"/>
            <a:ext cx="6227763" cy="1905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 fontAlgn="auto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defRPr sz="6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09600" y="6403975"/>
            <a:ext cx="173038" cy="1905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 fontAlgn="auto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defRPr sz="6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1DD947-D606-41B5-BC55-686A881BD7CF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pic>
        <p:nvPicPr>
          <p:cNvPr id="1030" name="eon_logo2" descr="EON_n_Ha_ppt.ti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400" y="6042025"/>
            <a:ext cx="20066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</p:sldLayoutIdLst>
  <p:hf hdr="0" ftr="0" dt="0"/>
  <p:txStyles>
    <p:titleStyle>
      <a:lvl1pPr algn="l" rtl="0" fontAlgn="base">
        <a:lnSpc>
          <a:spcPts val="3100"/>
        </a:lnSpc>
        <a:spcBef>
          <a:spcPct val="0"/>
        </a:spcBef>
        <a:spcAft>
          <a:spcPct val="0"/>
        </a:spcAft>
        <a:defRPr sz="2500" kern="1200">
          <a:solidFill>
            <a:srgbClr val="F21C0A"/>
          </a:solidFill>
          <a:latin typeface="+mj-lt"/>
          <a:ea typeface="+mj-ea"/>
          <a:cs typeface="+mj-cs"/>
        </a:defRPr>
      </a:lvl1pPr>
      <a:lvl2pPr algn="l" rtl="0" fontAlgn="base">
        <a:lnSpc>
          <a:spcPts val="3100"/>
        </a:lnSpc>
        <a:spcBef>
          <a:spcPct val="0"/>
        </a:spcBef>
        <a:spcAft>
          <a:spcPct val="0"/>
        </a:spcAft>
        <a:defRPr sz="2500">
          <a:solidFill>
            <a:srgbClr val="F21C0A"/>
          </a:solidFill>
          <a:latin typeface="Arial" charset="0"/>
        </a:defRPr>
      </a:lvl2pPr>
      <a:lvl3pPr algn="l" rtl="0" fontAlgn="base">
        <a:lnSpc>
          <a:spcPts val="3100"/>
        </a:lnSpc>
        <a:spcBef>
          <a:spcPct val="0"/>
        </a:spcBef>
        <a:spcAft>
          <a:spcPct val="0"/>
        </a:spcAft>
        <a:defRPr sz="2500">
          <a:solidFill>
            <a:srgbClr val="F21C0A"/>
          </a:solidFill>
          <a:latin typeface="Arial" charset="0"/>
        </a:defRPr>
      </a:lvl3pPr>
      <a:lvl4pPr algn="l" rtl="0" fontAlgn="base">
        <a:lnSpc>
          <a:spcPts val="3100"/>
        </a:lnSpc>
        <a:spcBef>
          <a:spcPct val="0"/>
        </a:spcBef>
        <a:spcAft>
          <a:spcPct val="0"/>
        </a:spcAft>
        <a:defRPr sz="2500">
          <a:solidFill>
            <a:srgbClr val="F21C0A"/>
          </a:solidFill>
          <a:latin typeface="Arial" charset="0"/>
        </a:defRPr>
      </a:lvl4pPr>
      <a:lvl5pPr algn="l" rtl="0" fontAlgn="base">
        <a:lnSpc>
          <a:spcPts val="3100"/>
        </a:lnSpc>
        <a:spcBef>
          <a:spcPct val="0"/>
        </a:spcBef>
        <a:spcAft>
          <a:spcPct val="0"/>
        </a:spcAft>
        <a:defRPr sz="2500">
          <a:solidFill>
            <a:srgbClr val="F21C0A"/>
          </a:solidFill>
          <a:latin typeface="Arial" charset="0"/>
        </a:defRPr>
      </a:lvl5pPr>
      <a:lvl6pPr marL="457200" algn="l" rtl="0" fontAlgn="base">
        <a:lnSpc>
          <a:spcPts val="3100"/>
        </a:lnSpc>
        <a:spcBef>
          <a:spcPct val="0"/>
        </a:spcBef>
        <a:spcAft>
          <a:spcPct val="0"/>
        </a:spcAft>
        <a:defRPr sz="2500">
          <a:solidFill>
            <a:srgbClr val="F21C0A"/>
          </a:solidFill>
          <a:latin typeface="Arial" charset="0"/>
        </a:defRPr>
      </a:lvl6pPr>
      <a:lvl7pPr marL="914400" algn="l" rtl="0" fontAlgn="base">
        <a:lnSpc>
          <a:spcPts val="3100"/>
        </a:lnSpc>
        <a:spcBef>
          <a:spcPct val="0"/>
        </a:spcBef>
        <a:spcAft>
          <a:spcPct val="0"/>
        </a:spcAft>
        <a:defRPr sz="2500">
          <a:solidFill>
            <a:srgbClr val="F21C0A"/>
          </a:solidFill>
          <a:latin typeface="Arial" charset="0"/>
        </a:defRPr>
      </a:lvl7pPr>
      <a:lvl8pPr marL="1371600" algn="l" rtl="0" fontAlgn="base">
        <a:lnSpc>
          <a:spcPts val="3100"/>
        </a:lnSpc>
        <a:spcBef>
          <a:spcPct val="0"/>
        </a:spcBef>
        <a:spcAft>
          <a:spcPct val="0"/>
        </a:spcAft>
        <a:defRPr sz="2500">
          <a:solidFill>
            <a:srgbClr val="F21C0A"/>
          </a:solidFill>
          <a:latin typeface="Arial" charset="0"/>
        </a:defRPr>
      </a:lvl8pPr>
      <a:lvl9pPr marL="1828800" algn="l" rtl="0" fontAlgn="base">
        <a:lnSpc>
          <a:spcPts val="3100"/>
        </a:lnSpc>
        <a:spcBef>
          <a:spcPct val="0"/>
        </a:spcBef>
        <a:spcAft>
          <a:spcPct val="0"/>
        </a:spcAft>
        <a:defRPr sz="2500">
          <a:solidFill>
            <a:srgbClr val="F21C0A"/>
          </a:solidFill>
          <a:latin typeface="Arial" charset="0"/>
        </a:defRPr>
      </a:lvl9pPr>
    </p:titleStyle>
    <p:bodyStyle>
      <a:lvl1pPr algn="l" rtl="0" fontAlgn="base">
        <a:lnSpc>
          <a:spcPts val="2400"/>
        </a:lnSpc>
        <a:spcBef>
          <a:spcPct val="0"/>
        </a:spcBef>
        <a:spcAft>
          <a:spcPct val="0"/>
        </a:spcAft>
        <a:buFont typeface="Arial" charset="0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207963" indent="-206375" algn="l" rtl="0" fontAlgn="base">
        <a:lnSpc>
          <a:spcPts val="2400"/>
        </a:lnSpc>
        <a:spcBef>
          <a:spcPct val="0"/>
        </a:spcBef>
        <a:spcAft>
          <a:spcPct val="0"/>
        </a:spcAft>
        <a:buClr>
          <a:srgbClr val="F21C0A"/>
        </a:buClr>
        <a:buFont typeface="Wingdings" pitchFamily="2" charset="2"/>
        <a:buChar char="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209550" algn="l" rtl="0" fontAlgn="base">
        <a:lnSpc>
          <a:spcPts val="2400"/>
        </a:lnSpc>
        <a:spcBef>
          <a:spcPct val="0"/>
        </a:spcBef>
        <a:spcAft>
          <a:spcPct val="0"/>
        </a:spcAft>
        <a:buFont typeface="Arial" charset="0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412750" indent="-201613" algn="l" rtl="0" fontAlgn="base">
        <a:lnSpc>
          <a:spcPts val="2400"/>
        </a:lnSpc>
        <a:spcBef>
          <a:spcPct val="0"/>
        </a:spcBef>
        <a:spcAft>
          <a:spcPct val="0"/>
        </a:spcAft>
        <a:buClr>
          <a:srgbClr val="F21C0A"/>
        </a:buClr>
        <a:buFont typeface="Wingdings" pitchFamily="2" charset="2"/>
        <a:buChar char="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414338" algn="l" rtl="0" fontAlgn="base">
        <a:lnSpc>
          <a:spcPts val="2400"/>
        </a:lnSpc>
        <a:spcBef>
          <a:spcPct val="0"/>
        </a:spcBef>
        <a:spcAft>
          <a:spcPct val="0"/>
        </a:spcAft>
        <a:buFont typeface="Arial" charset="0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617538" indent="-203200" algn="l" defTabSz="914400" rtl="0" eaLnBrk="1" latinLnBrk="0" hangingPunct="1">
        <a:lnSpc>
          <a:spcPts val="2400"/>
        </a:lnSpc>
        <a:spcBef>
          <a:spcPts val="0"/>
        </a:spcBef>
        <a:buClr>
          <a:srgbClr val="F21C0A"/>
        </a:buClr>
        <a:buFont typeface="Wingdings" pitchFamily="2" charset="2"/>
        <a:buChar char="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617538" indent="0" algn="l" defTabSz="914400" rtl="0" eaLnBrk="1" latinLnBrk="0" hangingPunct="1">
        <a:lnSpc>
          <a:spcPts val="2400"/>
        </a:lnSpc>
        <a:spcBef>
          <a:spcPts val="0"/>
        </a:spcBef>
        <a:buFont typeface="Arial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820738" indent="-203200" algn="l" defTabSz="914400" rtl="0" eaLnBrk="1" latinLnBrk="0" hangingPunct="1">
        <a:lnSpc>
          <a:spcPts val="2400"/>
        </a:lnSpc>
        <a:spcBef>
          <a:spcPts val="0"/>
        </a:spcBef>
        <a:buClr>
          <a:srgbClr val="F21C0A"/>
        </a:buClr>
        <a:buFont typeface="Wingdings" pitchFamily="2" charset="2"/>
        <a:buChar char="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820738" indent="0" algn="l" defTabSz="914400" rtl="0" eaLnBrk="1" latinLnBrk="0" hangingPunct="1">
        <a:lnSpc>
          <a:spcPts val="2400"/>
        </a:lnSpc>
        <a:spcBef>
          <a:spcPts val="0"/>
        </a:spcBef>
        <a:buFont typeface="Arial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altLang="hu-HU" dirty="0" smtClean="0"/>
              <a:t>KÖF hálózat jellemzői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609600" y="6403340"/>
            <a:ext cx="173037" cy="190500"/>
          </a:xfrm>
          <a:prstGeom prst="rect">
            <a:avLst/>
          </a:prstGeom>
        </p:spPr>
        <p:txBody>
          <a:bodyPr/>
          <a:lstStyle/>
          <a:p>
            <a:fld id="{9B749DBC-5EFD-468C-9F9F-C80FB4A03599}" type="slidenum">
              <a:rPr lang="hu-HU" smtClean="0"/>
              <a:pPr/>
              <a:t>10</a:t>
            </a:fld>
            <a:endParaRPr lang="hu-HU" dirty="0"/>
          </a:p>
        </p:txBody>
      </p:sp>
      <p:sp>
        <p:nvSpPr>
          <p:cNvPr id="8" name="Cím 1"/>
          <p:cNvSpPr>
            <a:spLocks noGrp="1"/>
          </p:cNvSpPr>
          <p:nvPr>
            <p:ph type="title"/>
          </p:nvPr>
        </p:nvSpPr>
        <p:spPr>
          <a:xfrm>
            <a:off x="63500" y="332656"/>
            <a:ext cx="8972996" cy="1224136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hu-HU" dirty="0"/>
              <a:t>MSZ EN 50160:2008</a:t>
            </a:r>
            <a:br>
              <a:rPr lang="hu-HU" dirty="0"/>
            </a:br>
            <a:r>
              <a:rPr lang="hu-HU" sz="2000" dirty="0"/>
              <a:t>A közcélú elosztóhálózatokon szolgáltatott </a:t>
            </a:r>
            <a:r>
              <a:rPr lang="hu-HU" sz="2000" dirty="0" smtClean="0"/>
              <a:t>villamos energia </a:t>
            </a:r>
            <a:r>
              <a:rPr lang="hu-HU" sz="2000" dirty="0"/>
              <a:t>feszültségjellemzői</a:t>
            </a: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sp>
        <p:nvSpPr>
          <p:cNvPr id="12" name="AutoShape 4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3" name="AutoShape 6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4" name="AutoShape 8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9" name="Téglalap 8"/>
          <p:cNvSpPr/>
          <p:nvPr/>
        </p:nvSpPr>
        <p:spPr>
          <a:xfrm>
            <a:off x="523020" y="1268760"/>
            <a:ext cx="8064896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ts val="2400"/>
              </a:lnSpc>
              <a:buFont typeface="Arial" charset="0"/>
            </a:pPr>
            <a:r>
              <a:rPr lang="hu-HU" b="1" dirty="0" smtClean="0">
                <a:latin typeface="+mn-lt"/>
                <a:cs typeface="+mn-cs"/>
              </a:rPr>
              <a:t>Alapfogalmak</a:t>
            </a:r>
          </a:p>
          <a:p>
            <a:pPr>
              <a:lnSpc>
                <a:spcPts val="2400"/>
              </a:lnSpc>
              <a:buFont typeface="Arial" charset="0"/>
            </a:pPr>
            <a:endParaRPr lang="hu-HU" i="1" u="sng" dirty="0">
              <a:latin typeface="+mn-lt"/>
              <a:cs typeface="+mn-cs"/>
            </a:endParaRPr>
          </a:p>
          <a:p>
            <a:r>
              <a:rPr lang="hu-HU" i="1" u="sng" dirty="0"/>
              <a:t>T</a:t>
            </a:r>
            <a:r>
              <a:rPr lang="hu-HU" i="1" u="sng" dirty="0" smtClean="0"/>
              <a:t>ápfeszültség-letörés </a:t>
            </a:r>
            <a:r>
              <a:rPr lang="hu-HU" i="1" u="sng" dirty="0"/>
              <a:t>(</a:t>
            </a:r>
            <a:r>
              <a:rPr lang="hu-HU" i="1" u="sng" dirty="0" err="1"/>
              <a:t>supply</a:t>
            </a:r>
            <a:r>
              <a:rPr lang="hu-HU" i="1" u="sng" dirty="0"/>
              <a:t> </a:t>
            </a:r>
            <a:r>
              <a:rPr lang="hu-HU" i="1" u="sng" dirty="0" err="1"/>
              <a:t>voltage</a:t>
            </a:r>
            <a:r>
              <a:rPr lang="hu-HU" i="1" u="sng" dirty="0"/>
              <a:t> </a:t>
            </a:r>
            <a:r>
              <a:rPr lang="hu-HU" i="1" u="sng" dirty="0" err="1"/>
              <a:t>dip</a:t>
            </a:r>
            <a:r>
              <a:rPr lang="hu-HU" i="1" u="sng" dirty="0" smtClean="0"/>
              <a:t>):</a:t>
            </a:r>
            <a:endParaRPr lang="hu-HU" i="1" u="sng" dirty="0"/>
          </a:p>
          <a:p>
            <a:r>
              <a:rPr lang="hu-HU" dirty="0"/>
              <a:t>A tápfeszültség hirtelen csökkenése az </a:t>
            </a:r>
            <a:r>
              <a:rPr lang="hu-HU" dirty="0" err="1"/>
              <a:t>Uc</a:t>
            </a:r>
            <a:r>
              <a:rPr lang="hu-HU" dirty="0"/>
              <a:t> megegyezéses feszültség 90%-a és 1%-a közötti értékre, amit egy rövid időtartam után a feszültség visszaállása követ. A feszültségletörés szokásos ideje 10 </a:t>
            </a:r>
            <a:r>
              <a:rPr lang="hu-HU" dirty="0" err="1"/>
              <a:t>ms</a:t>
            </a:r>
            <a:r>
              <a:rPr lang="hu-HU" dirty="0"/>
              <a:t> és 1 perc között van. A feszültségletörés nagysága a megegyezéses feszültség és a feszültségletörés idején előforduló legkisebb feszültség effektív értékének a különbsége. Azok a feszültségváltozások, amelyek a tápfeszültség értékét nem csökkentik az </a:t>
            </a:r>
            <a:r>
              <a:rPr lang="hu-HU" dirty="0" err="1"/>
              <a:t>Uc</a:t>
            </a:r>
            <a:r>
              <a:rPr lang="hu-HU" dirty="0"/>
              <a:t> megegyezéses feszültség 90%-a alá, nem tekinthetők letöréseknek.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9424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609600" y="6403340"/>
            <a:ext cx="173037" cy="190500"/>
          </a:xfrm>
          <a:prstGeom prst="rect">
            <a:avLst/>
          </a:prstGeom>
        </p:spPr>
        <p:txBody>
          <a:bodyPr/>
          <a:lstStyle/>
          <a:p>
            <a:fld id="{9B749DBC-5EFD-468C-9F9F-C80FB4A03599}" type="slidenum">
              <a:rPr lang="hu-HU" smtClean="0"/>
              <a:pPr/>
              <a:t>11</a:t>
            </a:fld>
            <a:endParaRPr lang="hu-HU" dirty="0"/>
          </a:p>
        </p:txBody>
      </p:sp>
      <p:sp>
        <p:nvSpPr>
          <p:cNvPr id="8" name="Cím 1"/>
          <p:cNvSpPr>
            <a:spLocks noGrp="1"/>
          </p:cNvSpPr>
          <p:nvPr>
            <p:ph type="title"/>
          </p:nvPr>
        </p:nvSpPr>
        <p:spPr>
          <a:xfrm>
            <a:off x="63500" y="332656"/>
            <a:ext cx="8972996" cy="1224136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hu-HU" dirty="0"/>
              <a:t>MSZ EN 50160:2008</a:t>
            </a:r>
            <a:br>
              <a:rPr lang="hu-HU" dirty="0"/>
            </a:br>
            <a:r>
              <a:rPr lang="hu-HU" sz="2000" dirty="0"/>
              <a:t>A közcélú elosztóhálózatokon szolgáltatott </a:t>
            </a:r>
            <a:r>
              <a:rPr lang="hu-HU" sz="2000" dirty="0" smtClean="0"/>
              <a:t>villamos energia </a:t>
            </a:r>
            <a:r>
              <a:rPr lang="hu-HU" sz="2000" dirty="0"/>
              <a:t>feszültségjellemzői</a:t>
            </a: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sp>
        <p:nvSpPr>
          <p:cNvPr id="12" name="AutoShape 4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3" name="AutoShape 6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4" name="AutoShape 8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9" name="Téglalap 8"/>
          <p:cNvSpPr/>
          <p:nvPr/>
        </p:nvSpPr>
        <p:spPr>
          <a:xfrm>
            <a:off x="539552" y="1268760"/>
            <a:ext cx="8064896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ts val="2400"/>
              </a:lnSpc>
              <a:buFont typeface="Arial" charset="0"/>
            </a:pPr>
            <a:r>
              <a:rPr lang="hu-HU" b="1" dirty="0" smtClean="0">
                <a:latin typeface="+mn-lt"/>
                <a:cs typeface="+mn-cs"/>
              </a:rPr>
              <a:t>Alapfogalmak</a:t>
            </a:r>
          </a:p>
          <a:p>
            <a:pPr>
              <a:lnSpc>
                <a:spcPts val="2400"/>
              </a:lnSpc>
              <a:buFont typeface="Arial" charset="0"/>
            </a:pPr>
            <a:endParaRPr lang="hu-HU" i="1" u="sng" dirty="0">
              <a:latin typeface="+mn-lt"/>
              <a:cs typeface="+mn-cs"/>
            </a:endParaRPr>
          </a:p>
          <a:p>
            <a:r>
              <a:rPr lang="hu-HU" i="1" u="sng" dirty="0" err="1"/>
              <a:t>T</a:t>
            </a:r>
            <a:r>
              <a:rPr lang="hu-HU" i="1" u="sng" dirty="0" err="1" smtClean="0"/>
              <a:t>ápláláskimaradás</a:t>
            </a:r>
            <a:r>
              <a:rPr lang="hu-HU" i="1" u="sng" dirty="0" smtClean="0"/>
              <a:t> </a:t>
            </a:r>
            <a:r>
              <a:rPr lang="hu-HU" i="1" u="sng" dirty="0"/>
              <a:t>(</a:t>
            </a:r>
            <a:r>
              <a:rPr lang="hu-HU" i="1" u="sng" dirty="0" err="1"/>
              <a:t>supply</a:t>
            </a:r>
            <a:r>
              <a:rPr lang="hu-HU" i="1" u="sng" dirty="0"/>
              <a:t> </a:t>
            </a:r>
            <a:r>
              <a:rPr lang="hu-HU" i="1" u="sng" dirty="0" err="1"/>
              <a:t>interruption</a:t>
            </a:r>
            <a:r>
              <a:rPr lang="hu-HU" i="1" u="sng" dirty="0" smtClean="0"/>
              <a:t>):</a:t>
            </a:r>
            <a:endParaRPr lang="hu-HU" i="1" u="sng" dirty="0"/>
          </a:p>
          <a:p>
            <a:r>
              <a:rPr lang="hu-HU" dirty="0"/>
              <a:t>Az az eset, amikor a csatlakozási pontokon a feszültség kisebb, mint az </a:t>
            </a:r>
            <a:r>
              <a:rPr lang="hu-HU" dirty="0" err="1"/>
              <a:t>Uc</a:t>
            </a:r>
            <a:r>
              <a:rPr lang="hu-HU" dirty="0"/>
              <a:t> megegyezéses feszültség 1%-a. </a:t>
            </a:r>
            <a:endParaRPr lang="hu-HU" dirty="0" smtClean="0"/>
          </a:p>
          <a:p>
            <a:endParaRPr lang="hu-HU" dirty="0"/>
          </a:p>
          <a:p>
            <a:pPr>
              <a:spcAft>
                <a:spcPts val="600"/>
              </a:spcAft>
            </a:pPr>
            <a:r>
              <a:rPr lang="hu-HU" dirty="0"/>
              <a:t>A táplálás kimaradása a következőképpen osztályozható:</a:t>
            </a:r>
          </a:p>
          <a:p>
            <a:r>
              <a:rPr lang="hu-HU" dirty="0"/>
              <a:t> </a:t>
            </a:r>
            <a:r>
              <a:rPr lang="hu-HU" dirty="0" smtClean="0"/>
              <a:t>	</a:t>
            </a:r>
            <a:r>
              <a:rPr lang="hu-HU" b="1" dirty="0" smtClean="0"/>
              <a:t>előre </a:t>
            </a:r>
            <a:r>
              <a:rPr lang="hu-HU" b="1" dirty="0"/>
              <a:t>tervezett</a:t>
            </a:r>
            <a:r>
              <a:rPr lang="hu-HU" dirty="0"/>
              <a:t>, amikor az elosztóhálózaton beütemezett  </a:t>
            </a:r>
            <a:r>
              <a:rPr lang="hu-HU" dirty="0" smtClean="0"/>
              <a:t>	munkák </a:t>
            </a:r>
            <a:r>
              <a:rPr lang="hu-HU" dirty="0"/>
              <a:t>végrehajtása céljából a hálózat </a:t>
            </a:r>
            <a:r>
              <a:rPr lang="hu-HU" dirty="0" smtClean="0"/>
              <a:t>használóját előzetesen 	tájékoztatták </a:t>
            </a:r>
            <a:r>
              <a:rPr lang="hu-HU" dirty="0"/>
              <a:t>vagy</a:t>
            </a:r>
          </a:p>
          <a:p>
            <a:r>
              <a:rPr lang="hu-HU" dirty="0"/>
              <a:t> </a:t>
            </a:r>
            <a:endParaRPr lang="hu-HU" dirty="0" smtClean="0"/>
          </a:p>
          <a:p>
            <a:r>
              <a:rPr lang="hu-HU" dirty="0"/>
              <a:t>	</a:t>
            </a:r>
            <a:r>
              <a:rPr lang="hu-HU" b="1" dirty="0" smtClean="0"/>
              <a:t>véletlenszerű</a:t>
            </a:r>
            <a:r>
              <a:rPr lang="hu-HU" dirty="0"/>
              <a:t>, amelyet jórészt külső eseményekkel, a villamos </a:t>
            </a:r>
            <a:r>
              <a:rPr lang="hu-HU" dirty="0" smtClean="0"/>
              <a:t>	szerkezetek </a:t>
            </a:r>
            <a:r>
              <a:rPr lang="hu-HU" dirty="0"/>
              <a:t>meghibásodásával vagy zavarással kapcsolatos tartós </a:t>
            </a:r>
            <a:r>
              <a:rPr lang="hu-HU" dirty="0" smtClean="0"/>
              <a:t>	vagy </a:t>
            </a:r>
            <a:r>
              <a:rPr lang="hu-HU" dirty="0"/>
              <a:t>tranziens hibák okoznak. </a:t>
            </a:r>
          </a:p>
          <a:p>
            <a:r>
              <a:rPr lang="hu-HU" dirty="0"/>
              <a:t> </a:t>
            </a:r>
          </a:p>
          <a:p>
            <a:pPr>
              <a:spcAft>
                <a:spcPts val="600"/>
              </a:spcAft>
            </a:pPr>
            <a:r>
              <a:rPr lang="hu-HU" dirty="0"/>
              <a:t>A véletlenszerű kimaradás a következőképpen osztályozható:</a:t>
            </a:r>
          </a:p>
          <a:p>
            <a:pPr>
              <a:spcAft>
                <a:spcPts val="600"/>
              </a:spcAft>
            </a:pPr>
            <a:r>
              <a:rPr lang="hu-HU" dirty="0" smtClean="0"/>
              <a:t>	</a:t>
            </a:r>
            <a:r>
              <a:rPr lang="hu-HU" b="1" dirty="0" smtClean="0"/>
              <a:t>hosszú </a:t>
            </a:r>
            <a:r>
              <a:rPr lang="hu-HU" b="1" dirty="0"/>
              <a:t>idejű </a:t>
            </a:r>
            <a:r>
              <a:rPr lang="hu-HU" dirty="0"/>
              <a:t>kimaradás (három percnél hosszabb</a:t>
            </a:r>
            <a:r>
              <a:rPr lang="hu-HU" dirty="0" smtClean="0"/>
              <a:t>)</a:t>
            </a:r>
            <a:endParaRPr lang="hu-HU" dirty="0"/>
          </a:p>
          <a:p>
            <a:r>
              <a:rPr lang="hu-HU" dirty="0"/>
              <a:t> </a:t>
            </a:r>
            <a:r>
              <a:rPr lang="hu-HU" dirty="0" smtClean="0"/>
              <a:t>	</a:t>
            </a:r>
            <a:r>
              <a:rPr lang="hu-HU" b="1" dirty="0" smtClean="0"/>
              <a:t>rövid </a:t>
            </a:r>
            <a:r>
              <a:rPr lang="hu-HU" b="1" dirty="0"/>
              <a:t>idejű </a:t>
            </a:r>
            <a:r>
              <a:rPr lang="hu-HU" dirty="0"/>
              <a:t>kimaradás (legfeljebb három perc).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0045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609600" y="6403340"/>
            <a:ext cx="173037" cy="190500"/>
          </a:xfrm>
          <a:prstGeom prst="rect">
            <a:avLst/>
          </a:prstGeom>
        </p:spPr>
        <p:txBody>
          <a:bodyPr/>
          <a:lstStyle/>
          <a:p>
            <a:fld id="{9B749DBC-5EFD-468C-9F9F-C80FB4A03599}" type="slidenum">
              <a:rPr lang="hu-HU" smtClean="0"/>
              <a:pPr/>
              <a:t>12</a:t>
            </a:fld>
            <a:endParaRPr lang="hu-HU" dirty="0"/>
          </a:p>
        </p:txBody>
      </p:sp>
      <p:sp>
        <p:nvSpPr>
          <p:cNvPr id="8" name="Cím 1"/>
          <p:cNvSpPr>
            <a:spLocks noGrp="1"/>
          </p:cNvSpPr>
          <p:nvPr>
            <p:ph type="title"/>
          </p:nvPr>
        </p:nvSpPr>
        <p:spPr>
          <a:xfrm>
            <a:off x="63500" y="332656"/>
            <a:ext cx="8972996" cy="1224136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hu-HU" dirty="0"/>
              <a:t>MSZ EN 50160:2008</a:t>
            </a:r>
            <a:br>
              <a:rPr lang="hu-HU" dirty="0"/>
            </a:br>
            <a:r>
              <a:rPr lang="hu-HU" sz="2000" dirty="0"/>
              <a:t>A közcélú elosztóhálózatokon szolgáltatott </a:t>
            </a:r>
            <a:r>
              <a:rPr lang="hu-HU" sz="2000" dirty="0" smtClean="0"/>
              <a:t>villamos energia </a:t>
            </a:r>
            <a:r>
              <a:rPr lang="hu-HU" sz="2000" dirty="0"/>
              <a:t>feszültségjellemzői</a:t>
            </a: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sp>
        <p:nvSpPr>
          <p:cNvPr id="12" name="AutoShape 4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3" name="AutoShape 6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4" name="AutoShape 8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9" name="Téglalap 8"/>
          <p:cNvSpPr/>
          <p:nvPr/>
        </p:nvSpPr>
        <p:spPr>
          <a:xfrm>
            <a:off x="539552" y="1268760"/>
            <a:ext cx="8064896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ts val="2400"/>
              </a:lnSpc>
              <a:buFont typeface="Arial" charset="0"/>
            </a:pPr>
            <a:r>
              <a:rPr lang="hu-HU" b="1" dirty="0" smtClean="0">
                <a:latin typeface="+mn-lt"/>
                <a:cs typeface="+mn-cs"/>
              </a:rPr>
              <a:t>Alapfogalmak</a:t>
            </a:r>
          </a:p>
          <a:p>
            <a:pPr>
              <a:lnSpc>
                <a:spcPts val="2400"/>
              </a:lnSpc>
              <a:buFont typeface="Arial" charset="0"/>
            </a:pPr>
            <a:endParaRPr lang="hu-HU" i="1" u="sng" dirty="0">
              <a:latin typeface="+mn-lt"/>
              <a:cs typeface="+mn-cs"/>
            </a:endParaRPr>
          </a:p>
          <a:p>
            <a:r>
              <a:rPr lang="hu-HU" i="1" u="sng" dirty="0"/>
              <a:t>Tranziens túlfeszültség (</a:t>
            </a:r>
            <a:r>
              <a:rPr lang="hu-HU" i="1" u="sng" dirty="0" err="1"/>
              <a:t>transient</a:t>
            </a:r>
            <a:r>
              <a:rPr lang="hu-HU" i="1" u="sng" dirty="0"/>
              <a:t> </a:t>
            </a:r>
            <a:r>
              <a:rPr lang="hu-HU" i="1" u="sng" dirty="0" err="1"/>
              <a:t>overvoltage</a:t>
            </a:r>
            <a:r>
              <a:rPr lang="hu-HU" i="1" u="sng" dirty="0" smtClean="0"/>
              <a:t>):</a:t>
            </a:r>
            <a:endParaRPr lang="hu-HU" i="1" u="sng" dirty="0"/>
          </a:p>
          <a:p>
            <a:r>
              <a:rPr lang="hu-HU" dirty="0"/>
              <a:t>Rövid idejű, oszcilláló vagy nem oszcilláló, általában erősen csillapodó túlfeszültség, néhány milliszekundum vagy annál kisebb időtartammal. [IEV 604-03-13, módosítva]</a:t>
            </a:r>
          </a:p>
          <a:p>
            <a:r>
              <a:rPr lang="hu-HU" sz="1400" dirty="0"/>
              <a:t>MEGJEGYZÉS: A tranziens túlfeszültségeket általában villámlás, kapcsolók vagy biztosítók működése okozza. A tranziens túlfeszültség felfutási ideje egy </a:t>
            </a:r>
            <a:r>
              <a:rPr lang="hu-HU" sz="1400" dirty="0" err="1"/>
              <a:t>mikroszekundumnál</a:t>
            </a:r>
            <a:r>
              <a:rPr lang="hu-HU" sz="1400" dirty="0"/>
              <a:t> kisebb értéktől néhány milliszekundumig változhat</a:t>
            </a:r>
            <a:r>
              <a:rPr lang="hu-HU" sz="1400" dirty="0" smtClean="0"/>
              <a:t>.</a:t>
            </a:r>
          </a:p>
          <a:p>
            <a:endParaRPr lang="hu-HU" sz="1400" dirty="0"/>
          </a:p>
          <a:p>
            <a:r>
              <a:rPr lang="hu-HU" i="1" u="sng" dirty="0"/>
              <a:t>Feszültségaszimmetria (</a:t>
            </a:r>
            <a:r>
              <a:rPr lang="hu-HU" i="1" u="sng" dirty="0" err="1"/>
              <a:t>voltage</a:t>
            </a:r>
            <a:r>
              <a:rPr lang="hu-HU" i="1" u="sng" dirty="0"/>
              <a:t> </a:t>
            </a:r>
            <a:r>
              <a:rPr lang="hu-HU" i="1" u="sng" dirty="0" err="1"/>
              <a:t>unbalance</a:t>
            </a:r>
            <a:r>
              <a:rPr lang="hu-HU" i="1" u="sng" dirty="0" smtClean="0"/>
              <a:t>):</a:t>
            </a:r>
            <a:endParaRPr lang="hu-HU" i="1" u="sng" dirty="0"/>
          </a:p>
          <a:p>
            <a:r>
              <a:rPr lang="hu-HU" dirty="0"/>
              <a:t>A háromfázisú hálózat olyan állapota, amelynél a vonali feszültségek (alapösszetevő) effektív értékei vagy az egymást követő fázisfeszültségek közötti fázisszögek nem mind egyenlők egymással. Az eltérés mértéke által </a:t>
            </a:r>
            <a:r>
              <a:rPr lang="hu-HU" dirty="0" err="1"/>
              <a:t>ában</a:t>
            </a:r>
            <a:r>
              <a:rPr lang="hu-HU" dirty="0"/>
              <a:t> a negatív vagy zérus sorrendű összetevők és a pozitív sorrendű összetevő arányaként van kifejezve. [IEV 161-08-09, módosítva]</a:t>
            </a:r>
          </a:p>
          <a:p>
            <a:endParaRPr lang="hu-HU" sz="1400" dirty="0"/>
          </a:p>
        </p:txBody>
      </p:sp>
    </p:spTree>
    <p:extLst>
      <p:ext uri="{BB962C8B-B14F-4D97-AF65-F5344CB8AC3E}">
        <p14:creationId xmlns:p14="http://schemas.microsoft.com/office/powerpoint/2010/main" val="359575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609600" y="6403340"/>
            <a:ext cx="173037" cy="190500"/>
          </a:xfrm>
          <a:prstGeom prst="rect">
            <a:avLst/>
          </a:prstGeom>
        </p:spPr>
        <p:txBody>
          <a:bodyPr/>
          <a:lstStyle/>
          <a:p>
            <a:fld id="{9B749DBC-5EFD-468C-9F9F-C80FB4A03599}" type="slidenum">
              <a:rPr lang="hu-HU" smtClean="0"/>
              <a:pPr/>
              <a:t>13</a:t>
            </a:fld>
            <a:endParaRPr lang="hu-HU" dirty="0"/>
          </a:p>
        </p:txBody>
      </p:sp>
      <p:sp>
        <p:nvSpPr>
          <p:cNvPr id="8" name="Cím 1"/>
          <p:cNvSpPr>
            <a:spLocks noGrp="1"/>
          </p:cNvSpPr>
          <p:nvPr>
            <p:ph type="title"/>
          </p:nvPr>
        </p:nvSpPr>
        <p:spPr>
          <a:xfrm>
            <a:off x="63500" y="332656"/>
            <a:ext cx="8972996" cy="1224136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hu-HU" dirty="0"/>
              <a:t>MSZ EN 50160:2008</a:t>
            </a:r>
            <a:br>
              <a:rPr lang="hu-HU" dirty="0"/>
            </a:br>
            <a:r>
              <a:rPr lang="hu-HU" sz="2000" dirty="0"/>
              <a:t>A közcélú elosztóhálózatokon szolgáltatott </a:t>
            </a:r>
            <a:r>
              <a:rPr lang="hu-HU" sz="2000" dirty="0" smtClean="0"/>
              <a:t>villamos energia </a:t>
            </a:r>
            <a:r>
              <a:rPr lang="hu-HU" sz="2000" dirty="0"/>
              <a:t>feszültségjellemzői</a:t>
            </a: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sp>
        <p:nvSpPr>
          <p:cNvPr id="12" name="AutoShape 4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3" name="AutoShape 6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4" name="AutoShape 8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9" name="Téglalap 8"/>
          <p:cNvSpPr/>
          <p:nvPr/>
        </p:nvSpPr>
        <p:spPr>
          <a:xfrm>
            <a:off x="539552" y="1268760"/>
            <a:ext cx="8064896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ts val="2400"/>
              </a:lnSpc>
              <a:buFont typeface="Arial" charset="0"/>
            </a:pPr>
            <a:r>
              <a:rPr lang="hu-HU" b="1" dirty="0" smtClean="0">
                <a:latin typeface="+mn-lt"/>
                <a:cs typeface="+mn-cs"/>
              </a:rPr>
              <a:t>Alapfogalmak</a:t>
            </a:r>
          </a:p>
          <a:p>
            <a:pPr>
              <a:lnSpc>
                <a:spcPts val="2400"/>
              </a:lnSpc>
              <a:buFont typeface="Arial" charset="0"/>
            </a:pPr>
            <a:endParaRPr lang="hu-HU" i="1" u="sng" dirty="0">
              <a:latin typeface="+mn-lt"/>
              <a:cs typeface="+mn-cs"/>
            </a:endParaRPr>
          </a:p>
          <a:p>
            <a:r>
              <a:rPr lang="hu-HU" i="1" u="sng" dirty="0"/>
              <a:t>Hálózati jelfeszültség (</a:t>
            </a:r>
            <a:r>
              <a:rPr lang="hu-HU" i="1" u="sng" dirty="0" err="1"/>
              <a:t>mains</a:t>
            </a:r>
            <a:r>
              <a:rPr lang="hu-HU" i="1" u="sng" dirty="0"/>
              <a:t> </a:t>
            </a:r>
            <a:r>
              <a:rPr lang="hu-HU" i="1" u="sng" dirty="0" err="1"/>
              <a:t>signalling</a:t>
            </a:r>
            <a:r>
              <a:rPr lang="hu-HU" i="1" u="sng" dirty="0"/>
              <a:t> </a:t>
            </a:r>
            <a:r>
              <a:rPr lang="hu-HU" i="1" u="sng" dirty="0" err="1"/>
              <a:t>voltage</a:t>
            </a:r>
            <a:r>
              <a:rPr lang="hu-HU" i="1" u="sng" dirty="0" smtClean="0"/>
              <a:t>):</a:t>
            </a:r>
            <a:endParaRPr lang="hu-HU" i="1" u="sng" dirty="0"/>
          </a:p>
          <a:p>
            <a:pPr>
              <a:spcAft>
                <a:spcPts val="600"/>
              </a:spcAft>
            </a:pPr>
            <a:r>
              <a:rPr lang="hu-HU" dirty="0"/>
              <a:t>A tápfeszültségre </a:t>
            </a:r>
            <a:r>
              <a:rPr lang="hu-HU" dirty="0" err="1"/>
              <a:t>szuperponált</a:t>
            </a:r>
            <a:r>
              <a:rPr lang="hu-HU" dirty="0"/>
              <a:t> jel információ továbbítására a közcélú elosztóhálózaton belül és a hálózat használójának létesítményeihez. A közcélú elosztóhálózaton a jeleket három csoportba lehet sorolni:</a:t>
            </a:r>
          </a:p>
          <a:p>
            <a:pPr>
              <a:spcAft>
                <a:spcPts val="600"/>
              </a:spcAft>
            </a:pPr>
            <a:r>
              <a:rPr lang="hu-HU" dirty="0"/>
              <a:t> </a:t>
            </a:r>
            <a:r>
              <a:rPr lang="hu-HU" dirty="0" smtClean="0"/>
              <a:t>	</a:t>
            </a:r>
            <a:r>
              <a:rPr lang="hu-HU" b="1" dirty="0" smtClean="0"/>
              <a:t>hangfrekvenciás </a:t>
            </a:r>
            <a:r>
              <a:rPr lang="hu-HU" b="1" dirty="0"/>
              <a:t>vezérlőjelek: </a:t>
            </a:r>
            <a:r>
              <a:rPr lang="hu-HU" dirty="0" err="1"/>
              <a:t>szuperponált</a:t>
            </a:r>
            <a:r>
              <a:rPr lang="hu-HU" dirty="0"/>
              <a:t> szinuszos feszültségű </a:t>
            </a:r>
            <a:r>
              <a:rPr lang="hu-HU" dirty="0" smtClean="0"/>
              <a:t>	jelek a 110 </a:t>
            </a:r>
            <a:r>
              <a:rPr lang="hu-HU" dirty="0"/>
              <a:t>Hz</a:t>
            </a:r>
            <a:r>
              <a:rPr lang="hu-HU" dirty="0" smtClean="0"/>
              <a:t> - 3000 </a:t>
            </a:r>
            <a:r>
              <a:rPr lang="hu-HU" dirty="0"/>
              <a:t>Hz </a:t>
            </a:r>
            <a:r>
              <a:rPr lang="hu-HU" dirty="0" smtClean="0"/>
              <a:t>tartományban</a:t>
            </a:r>
            <a:endParaRPr lang="hu-HU" dirty="0"/>
          </a:p>
          <a:p>
            <a:r>
              <a:rPr lang="hu-HU" dirty="0"/>
              <a:t> </a:t>
            </a:r>
            <a:r>
              <a:rPr lang="hu-HU" dirty="0" smtClean="0"/>
              <a:t>	</a:t>
            </a:r>
            <a:r>
              <a:rPr lang="hu-HU" b="1" dirty="0" smtClean="0"/>
              <a:t>vivőfrekvenciás </a:t>
            </a:r>
            <a:r>
              <a:rPr lang="hu-HU" b="1" dirty="0"/>
              <a:t>jelek: </a:t>
            </a:r>
            <a:r>
              <a:rPr lang="hu-HU" dirty="0" err="1"/>
              <a:t>szuperponált</a:t>
            </a:r>
            <a:r>
              <a:rPr lang="hu-HU" dirty="0"/>
              <a:t> szinuszos feszültségű jelek a </a:t>
            </a:r>
            <a:endParaRPr lang="hu-HU" dirty="0" smtClean="0"/>
          </a:p>
          <a:p>
            <a:r>
              <a:rPr lang="hu-HU" dirty="0"/>
              <a:t>	</a:t>
            </a:r>
            <a:r>
              <a:rPr lang="hu-HU" dirty="0" smtClean="0"/>
              <a:t>3 </a:t>
            </a:r>
            <a:r>
              <a:rPr lang="hu-HU" dirty="0"/>
              <a:t>kHz</a:t>
            </a:r>
            <a:r>
              <a:rPr lang="hu-HU" dirty="0" smtClean="0"/>
              <a:t> - 148,5 </a:t>
            </a:r>
            <a:r>
              <a:rPr lang="hu-HU" dirty="0"/>
              <a:t>kHz </a:t>
            </a:r>
            <a:r>
              <a:rPr lang="hu-HU" dirty="0" smtClean="0"/>
              <a:t>tartományban</a:t>
            </a:r>
            <a:endParaRPr lang="hu-HU" dirty="0"/>
          </a:p>
          <a:p>
            <a:r>
              <a:rPr lang="hu-HU" dirty="0"/>
              <a:t> </a:t>
            </a:r>
            <a:r>
              <a:rPr lang="hu-HU" dirty="0" smtClean="0"/>
              <a:t>	</a:t>
            </a:r>
            <a:r>
              <a:rPr lang="hu-HU" b="1" dirty="0" err="1" smtClean="0"/>
              <a:t>címzőjelek</a:t>
            </a:r>
            <a:r>
              <a:rPr lang="hu-HU" b="1" dirty="0"/>
              <a:t>: </a:t>
            </a:r>
            <a:r>
              <a:rPr lang="hu-HU" dirty="0" err="1"/>
              <a:t>szuperponált</a:t>
            </a:r>
            <a:r>
              <a:rPr lang="hu-HU" dirty="0"/>
              <a:t> rövid idejű változások (tranziensek) a </a:t>
            </a:r>
            <a:r>
              <a:rPr lang="hu-HU" dirty="0" smtClean="0"/>
              <a:t>	feszültséghullám </a:t>
            </a:r>
            <a:r>
              <a:rPr lang="hu-HU" dirty="0"/>
              <a:t>meghatározott pontjain.</a:t>
            </a:r>
          </a:p>
          <a:p>
            <a:endParaRPr lang="hu-HU" sz="1400" dirty="0"/>
          </a:p>
        </p:txBody>
      </p:sp>
    </p:spTree>
    <p:extLst>
      <p:ext uri="{BB962C8B-B14F-4D97-AF65-F5344CB8AC3E}">
        <p14:creationId xmlns:p14="http://schemas.microsoft.com/office/powerpoint/2010/main" val="138891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609600" y="6403340"/>
            <a:ext cx="173037" cy="190500"/>
          </a:xfrm>
          <a:prstGeom prst="rect">
            <a:avLst/>
          </a:prstGeom>
        </p:spPr>
        <p:txBody>
          <a:bodyPr/>
          <a:lstStyle/>
          <a:p>
            <a:fld id="{9B749DBC-5EFD-468C-9F9F-C80FB4A03599}" type="slidenum">
              <a:rPr lang="hu-HU" smtClean="0"/>
              <a:pPr/>
              <a:t>14</a:t>
            </a:fld>
            <a:endParaRPr lang="hu-HU" dirty="0"/>
          </a:p>
        </p:txBody>
      </p:sp>
      <p:sp>
        <p:nvSpPr>
          <p:cNvPr id="8" name="Cím 1"/>
          <p:cNvSpPr>
            <a:spLocks noGrp="1"/>
          </p:cNvSpPr>
          <p:nvPr>
            <p:ph type="title"/>
          </p:nvPr>
        </p:nvSpPr>
        <p:spPr>
          <a:xfrm>
            <a:off x="63500" y="332656"/>
            <a:ext cx="8972996" cy="1224136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hu-HU" dirty="0"/>
              <a:t>MSZ EN 50160:2008</a:t>
            </a:r>
            <a:br>
              <a:rPr lang="hu-HU" dirty="0"/>
            </a:br>
            <a:r>
              <a:rPr lang="hu-HU" sz="2000" dirty="0"/>
              <a:t>A közcélú elosztóhálózatokon szolgáltatott </a:t>
            </a:r>
            <a:r>
              <a:rPr lang="hu-HU" sz="2000" dirty="0" smtClean="0"/>
              <a:t>villamos energia </a:t>
            </a:r>
            <a:r>
              <a:rPr lang="hu-HU" sz="2000" dirty="0"/>
              <a:t>feszültségjellemzői</a:t>
            </a: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sp>
        <p:nvSpPr>
          <p:cNvPr id="12" name="AutoShape 4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3" name="AutoShape 6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4" name="AutoShape 8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9" name="Téglalap 8"/>
          <p:cNvSpPr/>
          <p:nvPr/>
        </p:nvSpPr>
        <p:spPr>
          <a:xfrm>
            <a:off x="539552" y="1268760"/>
            <a:ext cx="8064896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r>
              <a:rPr lang="hu-HU" b="1" dirty="0"/>
              <a:t>Hálózati frekvencia</a:t>
            </a:r>
            <a:endParaRPr lang="hu-HU" dirty="0"/>
          </a:p>
          <a:p>
            <a:r>
              <a:rPr lang="hu-HU" dirty="0"/>
              <a:t>A tápfeszültség névleges frekvenciája 50 Hz legyen. Normál üzemi körülmények között az </a:t>
            </a:r>
            <a:r>
              <a:rPr lang="hu-HU" dirty="0" err="1" smtClean="0"/>
              <a:t>alapharmonikus</a:t>
            </a:r>
            <a:r>
              <a:rPr lang="hu-HU" dirty="0" smtClean="0"/>
              <a:t> frekvencia </a:t>
            </a:r>
            <a:r>
              <a:rPr lang="hu-HU" dirty="0"/>
              <a:t>átlagértéke 10 </a:t>
            </a:r>
            <a:r>
              <a:rPr lang="hu-HU" dirty="0" err="1"/>
              <a:t>s-on</a:t>
            </a:r>
            <a:r>
              <a:rPr lang="hu-HU" dirty="0"/>
              <a:t> keresztül mérve a következő tartományban legyen</a:t>
            </a:r>
            <a:r>
              <a:rPr lang="hu-HU" dirty="0" smtClean="0"/>
              <a:t>:</a:t>
            </a:r>
          </a:p>
          <a:p>
            <a:endParaRPr lang="hu-HU" dirty="0"/>
          </a:p>
          <a:p>
            <a:pPr>
              <a:spcAft>
                <a:spcPts val="600"/>
              </a:spcAft>
            </a:pPr>
            <a:r>
              <a:rPr lang="hu-HU" dirty="0"/>
              <a:t>	</a:t>
            </a:r>
            <a:r>
              <a:rPr lang="hu-HU" dirty="0" smtClean="0"/>
              <a:t>az </a:t>
            </a:r>
            <a:r>
              <a:rPr lang="hu-HU" dirty="0"/>
              <a:t>együttműködő hálózathoz </a:t>
            </a:r>
            <a:r>
              <a:rPr lang="hu-HU" dirty="0" err="1"/>
              <a:t>szinkroncsatlakoztatású</a:t>
            </a:r>
            <a:r>
              <a:rPr lang="hu-HU" dirty="0"/>
              <a:t> hálózat </a:t>
            </a:r>
            <a:r>
              <a:rPr lang="hu-HU" dirty="0" smtClean="0"/>
              <a:t>	esetében</a:t>
            </a:r>
            <a:r>
              <a:rPr lang="hu-HU" dirty="0"/>
              <a:t>:</a:t>
            </a:r>
          </a:p>
          <a:p>
            <a:r>
              <a:rPr lang="hu-HU" dirty="0" smtClean="0"/>
              <a:t>	- 50 </a:t>
            </a:r>
            <a:r>
              <a:rPr lang="hu-HU" dirty="0"/>
              <a:t>Hz ± 1% </a:t>
            </a:r>
            <a:r>
              <a:rPr lang="hu-HU" dirty="0" smtClean="0"/>
              <a:t>	(</a:t>
            </a:r>
            <a:r>
              <a:rPr lang="hu-HU" dirty="0"/>
              <a:t>azaz 49,5 Hz </a:t>
            </a:r>
            <a:r>
              <a:rPr lang="hu-HU" dirty="0" smtClean="0"/>
              <a:t>- </a:t>
            </a:r>
            <a:r>
              <a:rPr lang="hu-HU" dirty="0"/>
              <a:t>50,5 Hz) az év 99,5%-ában,</a:t>
            </a:r>
          </a:p>
          <a:p>
            <a:r>
              <a:rPr lang="hu-HU" dirty="0" smtClean="0"/>
              <a:t>	- 50 </a:t>
            </a:r>
            <a:r>
              <a:rPr lang="hu-HU" dirty="0"/>
              <a:t>Hz + 4%/-6% (azaz 47 Hz </a:t>
            </a:r>
            <a:r>
              <a:rPr lang="hu-HU" dirty="0" smtClean="0"/>
              <a:t>- </a:t>
            </a:r>
            <a:r>
              <a:rPr lang="hu-HU" dirty="0"/>
              <a:t>52 Hz) az idő 100%-ában.</a:t>
            </a:r>
          </a:p>
          <a:p>
            <a:r>
              <a:rPr lang="hu-HU" dirty="0" smtClean="0"/>
              <a:t> </a:t>
            </a:r>
          </a:p>
          <a:p>
            <a:pPr>
              <a:spcAft>
                <a:spcPts val="600"/>
              </a:spcAft>
            </a:pPr>
            <a:r>
              <a:rPr lang="hu-HU" dirty="0" smtClean="0"/>
              <a:t>	az </a:t>
            </a:r>
            <a:r>
              <a:rPr lang="hu-HU" dirty="0"/>
              <a:t>együttműködő hálózathoz nem </a:t>
            </a:r>
            <a:r>
              <a:rPr lang="hu-HU" dirty="0" err="1"/>
              <a:t>szinkroncsatlakoztatású</a:t>
            </a:r>
            <a:r>
              <a:rPr lang="hu-HU" dirty="0"/>
              <a:t> hálózat </a:t>
            </a:r>
            <a:r>
              <a:rPr lang="hu-HU" dirty="0" smtClean="0"/>
              <a:t>	esetében </a:t>
            </a:r>
            <a:r>
              <a:rPr lang="hu-HU" dirty="0"/>
              <a:t>(pl. egyes szigetek táphálózatai):</a:t>
            </a:r>
          </a:p>
          <a:p>
            <a:r>
              <a:rPr lang="hu-HU" dirty="0" smtClean="0"/>
              <a:t>	- 50 </a:t>
            </a:r>
            <a:r>
              <a:rPr lang="hu-HU" dirty="0"/>
              <a:t>Hz ± 2% (azaz 49 Hz </a:t>
            </a:r>
            <a:r>
              <a:rPr lang="hu-HU" dirty="0" smtClean="0"/>
              <a:t>.-51 </a:t>
            </a:r>
            <a:r>
              <a:rPr lang="hu-HU" dirty="0"/>
              <a:t>Hz) a hét 95%-ában,</a:t>
            </a:r>
          </a:p>
          <a:p>
            <a:r>
              <a:rPr lang="hu-HU" dirty="0" smtClean="0"/>
              <a:t>	- 50 </a:t>
            </a:r>
            <a:r>
              <a:rPr lang="hu-HU" dirty="0"/>
              <a:t>Hz ± 15% (azaz 42,5 Hz </a:t>
            </a:r>
            <a:r>
              <a:rPr lang="hu-HU" dirty="0" smtClean="0"/>
              <a:t>- </a:t>
            </a:r>
            <a:r>
              <a:rPr lang="hu-HU" dirty="0"/>
              <a:t>57,5 Hz) az idő 100%-ában.</a:t>
            </a:r>
          </a:p>
          <a:p>
            <a:endParaRPr lang="hu-HU" sz="1400" dirty="0"/>
          </a:p>
        </p:txBody>
      </p:sp>
    </p:spTree>
    <p:extLst>
      <p:ext uri="{BB962C8B-B14F-4D97-AF65-F5344CB8AC3E}">
        <p14:creationId xmlns:p14="http://schemas.microsoft.com/office/powerpoint/2010/main" val="151447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609600" y="6403340"/>
            <a:ext cx="173037" cy="190500"/>
          </a:xfrm>
          <a:prstGeom prst="rect">
            <a:avLst/>
          </a:prstGeom>
        </p:spPr>
        <p:txBody>
          <a:bodyPr/>
          <a:lstStyle/>
          <a:p>
            <a:fld id="{9B749DBC-5EFD-468C-9F9F-C80FB4A03599}" type="slidenum">
              <a:rPr lang="hu-HU" smtClean="0"/>
              <a:pPr/>
              <a:t>15</a:t>
            </a:fld>
            <a:endParaRPr lang="hu-HU" dirty="0"/>
          </a:p>
        </p:txBody>
      </p:sp>
      <p:sp>
        <p:nvSpPr>
          <p:cNvPr id="8" name="Cím 1"/>
          <p:cNvSpPr>
            <a:spLocks noGrp="1"/>
          </p:cNvSpPr>
          <p:nvPr>
            <p:ph type="title"/>
          </p:nvPr>
        </p:nvSpPr>
        <p:spPr>
          <a:xfrm>
            <a:off x="63500" y="332656"/>
            <a:ext cx="8972996" cy="1224136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hu-HU" dirty="0"/>
              <a:t>MSZ EN 50160:2008</a:t>
            </a:r>
            <a:br>
              <a:rPr lang="hu-HU" dirty="0"/>
            </a:br>
            <a:r>
              <a:rPr lang="hu-HU" sz="2000" dirty="0"/>
              <a:t>A közcélú elosztóhálózatokon szolgáltatott </a:t>
            </a:r>
            <a:r>
              <a:rPr lang="hu-HU" sz="2000" dirty="0" smtClean="0"/>
              <a:t>villamos energia </a:t>
            </a:r>
            <a:r>
              <a:rPr lang="hu-HU" sz="2000" dirty="0"/>
              <a:t>feszültségjellemzői</a:t>
            </a: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sp>
        <p:nvSpPr>
          <p:cNvPr id="12" name="AutoShape 4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3" name="AutoShape 6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4" name="AutoShape 8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9" name="Téglalap 8"/>
          <p:cNvSpPr/>
          <p:nvPr/>
        </p:nvSpPr>
        <p:spPr>
          <a:xfrm>
            <a:off x="539552" y="1268760"/>
            <a:ext cx="8064896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r>
              <a:rPr lang="hu-HU" i="1" u="sng" dirty="0"/>
              <a:t>A tápfeszültség rövid idejű </a:t>
            </a:r>
            <a:r>
              <a:rPr lang="hu-HU" i="1" u="sng" dirty="0" smtClean="0"/>
              <a:t>kimaradásai:</a:t>
            </a:r>
            <a:endParaRPr lang="hu-HU" i="1" u="sng" dirty="0"/>
          </a:p>
          <a:p>
            <a:r>
              <a:rPr lang="hu-HU" dirty="0" smtClean="0"/>
              <a:t>Normál </a:t>
            </a:r>
            <a:r>
              <a:rPr lang="hu-HU" dirty="0"/>
              <a:t>üzemi körülmények között a tápfeszültség rövid idejű kimaradásának éves előfordulása néhányszor tíztől több százig terjed. A rövid idejű kimaradások kb. 70%-ának időtartama kisebb lehet egy másodpercnél.</a:t>
            </a:r>
          </a:p>
          <a:p>
            <a:r>
              <a:rPr lang="hu-HU" dirty="0"/>
              <a:t>MEGJEGYZÉS: Számos dokumentumban csak az egy percet nem meghaladó időtartamú kimaradást tekintik rövid idejűnek. De némelykor vezérlő áramköröket használnak, amelyekhez három percet is elérő működési időre van szükség a tartós kimaradások elkerülésére.</a:t>
            </a:r>
          </a:p>
          <a:p>
            <a:r>
              <a:rPr lang="hu-HU" dirty="0"/>
              <a:t> </a:t>
            </a:r>
          </a:p>
          <a:p>
            <a:r>
              <a:rPr lang="hu-HU" i="1" u="sng" dirty="0"/>
              <a:t>A tápfeszültség tartós </a:t>
            </a:r>
            <a:r>
              <a:rPr lang="hu-HU" i="1" u="sng" dirty="0" smtClean="0"/>
              <a:t>kimaradásai:</a:t>
            </a:r>
            <a:endParaRPr lang="hu-HU" i="1" u="sng" dirty="0"/>
          </a:p>
          <a:p>
            <a:r>
              <a:rPr lang="hu-HU" dirty="0"/>
              <a:t>A véletlenszerű kimaradásokat olyan külső események vagy tevékenységek okozzák, amelyeket az elosztóhálózat üzemeltetője nem tud megelőzni. A tartós kimaradások éves gyakoriságára és időtartamára nem lehet jellemző értékeket mondani. Ennek okai a különböző országokban lévő hálózati elrendezésekben és a hálózatok szerkezetében lévő nagy különbségek, valamint harmadik fél cselekedeteinek és az időjárásnak előre nem látható hatásai.</a:t>
            </a:r>
          </a:p>
          <a:p>
            <a:endParaRPr lang="hu-HU" sz="1400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1683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609600" y="6403340"/>
            <a:ext cx="173037" cy="190500"/>
          </a:xfrm>
          <a:prstGeom prst="rect">
            <a:avLst/>
          </a:prstGeom>
        </p:spPr>
        <p:txBody>
          <a:bodyPr/>
          <a:lstStyle/>
          <a:p>
            <a:fld id="{9B749DBC-5EFD-468C-9F9F-C80FB4A03599}" type="slidenum">
              <a:rPr lang="hu-HU" smtClean="0"/>
              <a:pPr/>
              <a:t>16</a:t>
            </a:fld>
            <a:endParaRPr lang="hu-HU" dirty="0"/>
          </a:p>
        </p:txBody>
      </p:sp>
      <p:sp>
        <p:nvSpPr>
          <p:cNvPr id="8" name="Cím 1"/>
          <p:cNvSpPr>
            <a:spLocks noGrp="1"/>
          </p:cNvSpPr>
          <p:nvPr>
            <p:ph type="title"/>
          </p:nvPr>
        </p:nvSpPr>
        <p:spPr>
          <a:xfrm>
            <a:off x="63500" y="332656"/>
            <a:ext cx="8972996" cy="432048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hu-HU" dirty="0" smtClean="0"/>
              <a:t>MK1 - Hálózattervezés</a:t>
            </a:r>
            <a:endParaRPr lang="hu-HU" dirty="0"/>
          </a:p>
        </p:txBody>
      </p:sp>
      <p:sp>
        <p:nvSpPr>
          <p:cNvPr id="12" name="AutoShape 4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3" name="AutoShape 6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4" name="AutoShape 8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9" name="Téglalap 8"/>
          <p:cNvSpPr/>
          <p:nvPr/>
        </p:nvSpPr>
        <p:spPr>
          <a:xfrm>
            <a:off x="539552" y="1268760"/>
            <a:ext cx="8064896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r>
              <a:rPr lang="hu-HU" i="1" u="sng" dirty="0" smtClean="0"/>
              <a:t>Hálózatalakzatok:</a:t>
            </a:r>
            <a:endParaRPr lang="hu-HU" i="1" u="sng" dirty="0"/>
          </a:p>
          <a:p>
            <a:r>
              <a:rPr lang="hu-HU" dirty="0"/>
              <a:t>A villamos-energia rendszert valamennyi erőmű, </a:t>
            </a:r>
            <a:r>
              <a:rPr lang="hu-HU" dirty="0" err="1"/>
              <a:t>alállomás</a:t>
            </a:r>
            <a:r>
              <a:rPr lang="hu-HU" dirty="0"/>
              <a:t> és vezetékhálózat </a:t>
            </a:r>
            <a:r>
              <a:rPr lang="hu-HU" dirty="0" smtClean="0"/>
              <a:t>együttesen képezi</a:t>
            </a:r>
            <a:r>
              <a:rPr lang="hu-HU" dirty="0"/>
              <a:t>. A hálózat alatt a feszültségszintek és a rendeltetési jellegük szerint </a:t>
            </a:r>
            <a:r>
              <a:rPr lang="hu-HU" dirty="0" smtClean="0"/>
              <a:t>vertikálisan elkülönül</a:t>
            </a:r>
            <a:r>
              <a:rPr lang="hu-HU" dirty="0"/>
              <a:t>ő</a:t>
            </a:r>
            <a:r>
              <a:rPr lang="hu-HU" dirty="0" smtClean="0"/>
              <a:t> </a:t>
            </a:r>
            <a:r>
              <a:rPr lang="hu-HU" dirty="0"/>
              <a:t>hálózatrészek összességét értjük, melyek egymással szinkronban üzemelnek</a:t>
            </a:r>
            <a:r>
              <a:rPr lang="hu-HU" dirty="0" smtClean="0"/>
              <a:t>.</a:t>
            </a:r>
          </a:p>
          <a:p>
            <a:endParaRPr lang="hu-HU" dirty="0"/>
          </a:p>
          <a:p>
            <a:r>
              <a:rPr lang="hu-HU" i="1" u="sng" dirty="0" err="1" smtClean="0"/>
              <a:t>Főelosztóhálózat</a:t>
            </a:r>
            <a:r>
              <a:rPr lang="hu-HU" i="1" u="sng" dirty="0" smtClean="0"/>
              <a:t>:</a:t>
            </a:r>
            <a:endParaRPr lang="hu-HU" i="1" u="sng" dirty="0"/>
          </a:p>
          <a:p>
            <a:r>
              <a:rPr lang="hu-HU" dirty="0"/>
              <a:t>A magasabb </a:t>
            </a:r>
            <a:r>
              <a:rPr lang="hu-HU" dirty="0" smtClean="0"/>
              <a:t>feszültségszintű </a:t>
            </a:r>
            <a:r>
              <a:rPr lang="hu-HU" dirty="0"/>
              <a:t>országos alaphálózathoz és az alacsonyabb </a:t>
            </a:r>
            <a:r>
              <a:rPr lang="hu-HU" dirty="0" smtClean="0"/>
              <a:t>feszültségszintű elosztóhálózathoz </a:t>
            </a:r>
            <a:r>
              <a:rPr lang="hu-HU" dirty="0"/>
              <a:t>csatlakozik a </a:t>
            </a:r>
            <a:r>
              <a:rPr lang="hu-HU" dirty="0" err="1" smtClean="0"/>
              <a:t>főelosztóhálózat</a:t>
            </a:r>
            <a:r>
              <a:rPr lang="hu-HU" dirty="0"/>
              <a:t>.</a:t>
            </a:r>
          </a:p>
          <a:p>
            <a:endParaRPr lang="hu-HU" dirty="0"/>
          </a:p>
          <a:p>
            <a:r>
              <a:rPr lang="hu-HU" i="1" u="sng" dirty="0" err="1" smtClean="0"/>
              <a:t>Főelosztóhálózati</a:t>
            </a:r>
            <a:r>
              <a:rPr lang="hu-HU" i="1" u="sng" dirty="0" smtClean="0"/>
              <a:t> </a:t>
            </a:r>
            <a:r>
              <a:rPr lang="hu-HU" i="1" u="sng" dirty="0"/>
              <a:t>csomópont:</a:t>
            </a:r>
          </a:p>
          <a:p>
            <a:r>
              <a:rPr lang="hu-HU" dirty="0"/>
              <a:t>Olyan csomópont a </a:t>
            </a:r>
            <a:r>
              <a:rPr lang="hu-HU" dirty="0" smtClean="0"/>
              <a:t>főelosztó </a:t>
            </a:r>
            <a:r>
              <a:rPr lang="hu-HU" dirty="0"/>
              <a:t>hálózaton, melynek gyűjtősínjére minimum 3 darab </a:t>
            </a:r>
            <a:r>
              <a:rPr lang="hu-HU" dirty="0" smtClean="0"/>
              <a:t>távvezeték táplál </a:t>
            </a:r>
            <a:r>
              <a:rPr lang="hu-HU" dirty="0"/>
              <a:t>be.</a:t>
            </a:r>
          </a:p>
          <a:p>
            <a:r>
              <a:rPr lang="hu-HU" dirty="0"/>
              <a:t> </a:t>
            </a:r>
          </a:p>
          <a:p>
            <a:r>
              <a:rPr lang="hu-HU" i="1" u="sng" dirty="0" err="1"/>
              <a:t>Főelosztóhálózati</a:t>
            </a:r>
            <a:r>
              <a:rPr lang="hu-HU" i="1" u="sng" dirty="0"/>
              <a:t> ív:</a:t>
            </a:r>
          </a:p>
          <a:p>
            <a:r>
              <a:rPr lang="hu-HU" dirty="0"/>
              <a:t>Két </a:t>
            </a:r>
            <a:r>
              <a:rPr lang="hu-HU" dirty="0" err="1"/>
              <a:t>főelosztóhálózati</a:t>
            </a:r>
            <a:r>
              <a:rPr lang="hu-HU" dirty="0"/>
              <a:t> csomópont között húzódó távvezeték rendszer.</a:t>
            </a:r>
          </a:p>
          <a:p>
            <a:endParaRPr lang="hu-HU" sz="1400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5063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609600" y="6403340"/>
            <a:ext cx="173037" cy="190500"/>
          </a:xfrm>
          <a:prstGeom prst="rect">
            <a:avLst/>
          </a:prstGeom>
        </p:spPr>
        <p:txBody>
          <a:bodyPr/>
          <a:lstStyle/>
          <a:p>
            <a:fld id="{9B749DBC-5EFD-468C-9F9F-C80FB4A03599}" type="slidenum">
              <a:rPr lang="hu-HU" smtClean="0"/>
              <a:pPr/>
              <a:t>17</a:t>
            </a:fld>
            <a:endParaRPr lang="hu-HU" dirty="0"/>
          </a:p>
        </p:txBody>
      </p:sp>
      <p:sp>
        <p:nvSpPr>
          <p:cNvPr id="8" name="Cím 1"/>
          <p:cNvSpPr>
            <a:spLocks noGrp="1"/>
          </p:cNvSpPr>
          <p:nvPr>
            <p:ph type="title"/>
          </p:nvPr>
        </p:nvSpPr>
        <p:spPr>
          <a:xfrm>
            <a:off x="63500" y="332656"/>
            <a:ext cx="8972996" cy="432048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hu-HU" dirty="0" smtClean="0"/>
              <a:t>MK1 - Hálózattervezés</a:t>
            </a:r>
            <a:endParaRPr lang="hu-HU" dirty="0"/>
          </a:p>
        </p:txBody>
      </p:sp>
      <p:sp>
        <p:nvSpPr>
          <p:cNvPr id="12" name="AutoShape 4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3" name="AutoShape 6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4" name="AutoShape 8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9" name="Téglalap 8"/>
          <p:cNvSpPr/>
          <p:nvPr/>
        </p:nvSpPr>
        <p:spPr>
          <a:xfrm>
            <a:off x="539552" y="1268760"/>
            <a:ext cx="8064896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r>
              <a:rPr lang="hu-HU" i="1" u="sng" dirty="0"/>
              <a:t>Hurkolt hálózat:</a:t>
            </a:r>
          </a:p>
          <a:p>
            <a:r>
              <a:rPr lang="hu-HU" dirty="0"/>
              <a:t>Olyan zárt vezetékrendszer, amelyben üzemszerűen több zárt kör van, a vezetékek </a:t>
            </a:r>
            <a:r>
              <a:rPr lang="hu-HU" dirty="0" smtClean="0"/>
              <a:t>a csomópontokban </a:t>
            </a:r>
            <a:r>
              <a:rPr lang="hu-HU" dirty="0"/>
              <a:t>többszörösen kapcsolódnak egymással és így az áram az </a:t>
            </a:r>
            <a:r>
              <a:rPr lang="hu-HU" dirty="0" smtClean="0"/>
              <a:t>egyes csomópontoknál </a:t>
            </a:r>
            <a:r>
              <a:rPr lang="hu-HU" dirty="0"/>
              <a:t>elhelyezett fogyasztókhoz több oldalról, különféle utakon juthat el. A </a:t>
            </a:r>
            <a:r>
              <a:rPr lang="hu-HU" dirty="0" smtClean="0"/>
              <a:t>hurkolt hálózatot </a:t>
            </a:r>
            <a:r>
              <a:rPr lang="hu-HU" dirty="0"/>
              <a:t>egy vagy több táppontból lehet táplálni.</a:t>
            </a:r>
          </a:p>
          <a:p>
            <a:r>
              <a:rPr lang="hu-HU" dirty="0"/>
              <a:t> </a:t>
            </a:r>
          </a:p>
          <a:p>
            <a:r>
              <a:rPr lang="hu-HU" i="1" u="sng" dirty="0"/>
              <a:t>Sugaras hálózat:</a:t>
            </a:r>
          </a:p>
          <a:p>
            <a:r>
              <a:rPr lang="hu-HU" dirty="0"/>
              <a:t>Egy táppontból táplált olyan hálózat, melynek vezetékei sem egymással, sem </a:t>
            </a:r>
            <a:r>
              <a:rPr lang="hu-HU" dirty="0" smtClean="0"/>
              <a:t>más táppontokból </a:t>
            </a:r>
            <a:r>
              <a:rPr lang="hu-HU" dirty="0"/>
              <a:t>ellátott vezetékekkel nincsenek kapcsolatban.</a:t>
            </a:r>
          </a:p>
          <a:p>
            <a:r>
              <a:rPr lang="hu-HU" dirty="0"/>
              <a:t> </a:t>
            </a:r>
          </a:p>
          <a:p>
            <a:r>
              <a:rPr lang="hu-HU" i="1" u="sng" dirty="0" smtClean="0"/>
              <a:t>A </a:t>
            </a:r>
            <a:r>
              <a:rPr lang="hu-HU" i="1" u="sng" dirty="0" err="1"/>
              <a:t>főelosztóhálózat</a:t>
            </a:r>
            <a:r>
              <a:rPr lang="hu-HU" i="1" u="sng" dirty="0"/>
              <a:t> jellemzői:</a:t>
            </a:r>
          </a:p>
          <a:p>
            <a:r>
              <a:rPr lang="hu-HU" dirty="0"/>
              <a:t>Üzemszerűen hurkolt hálózat, de néhány helyen előfordulnak csápos, kihelyezett </a:t>
            </a:r>
            <a:r>
              <a:rPr lang="hu-HU" dirty="0" smtClean="0"/>
              <a:t>alakzatok is</a:t>
            </a:r>
            <a:r>
              <a:rPr lang="hu-HU" dirty="0"/>
              <a:t>. A hálózat alapvetően szabadvezeték.</a:t>
            </a:r>
          </a:p>
          <a:p>
            <a:endParaRPr lang="hu-HU" sz="1400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4512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609600" y="6403340"/>
            <a:ext cx="173037" cy="190500"/>
          </a:xfrm>
          <a:prstGeom prst="rect">
            <a:avLst/>
          </a:prstGeom>
        </p:spPr>
        <p:txBody>
          <a:bodyPr/>
          <a:lstStyle/>
          <a:p>
            <a:fld id="{9B749DBC-5EFD-468C-9F9F-C80FB4A03599}" type="slidenum">
              <a:rPr lang="hu-HU" smtClean="0"/>
              <a:pPr/>
              <a:t>18</a:t>
            </a:fld>
            <a:endParaRPr lang="hu-HU" dirty="0"/>
          </a:p>
        </p:txBody>
      </p:sp>
      <p:sp>
        <p:nvSpPr>
          <p:cNvPr id="8" name="Cím 1"/>
          <p:cNvSpPr>
            <a:spLocks noGrp="1"/>
          </p:cNvSpPr>
          <p:nvPr>
            <p:ph type="title"/>
          </p:nvPr>
        </p:nvSpPr>
        <p:spPr>
          <a:xfrm>
            <a:off x="63500" y="332656"/>
            <a:ext cx="8972996" cy="432048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hu-HU" dirty="0" smtClean="0"/>
              <a:t>MK1 - Hálózattervezés</a:t>
            </a:r>
            <a:endParaRPr lang="hu-HU" dirty="0"/>
          </a:p>
        </p:txBody>
      </p:sp>
      <p:sp>
        <p:nvSpPr>
          <p:cNvPr id="12" name="AutoShape 4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3" name="AutoShape 6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4" name="AutoShape 8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9" name="Téglalap 8"/>
          <p:cNvSpPr/>
          <p:nvPr/>
        </p:nvSpPr>
        <p:spPr>
          <a:xfrm>
            <a:off x="539552" y="1268760"/>
            <a:ext cx="8064896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r>
              <a:rPr lang="hu-HU" i="1" u="sng" dirty="0" smtClean="0"/>
              <a:t>Középfeszültségű elosztóhálózat:</a:t>
            </a:r>
          </a:p>
          <a:p>
            <a:r>
              <a:rPr lang="hu-HU" dirty="0" smtClean="0"/>
              <a:t>Középfeszültségű </a:t>
            </a:r>
            <a:r>
              <a:rPr lang="hu-HU" dirty="0"/>
              <a:t>elosztóhálózatnak nevezzük mindazon vezetékek összességét, melyek </a:t>
            </a:r>
            <a:r>
              <a:rPr lang="hu-HU" dirty="0" smtClean="0"/>
              <a:t>a közép/kisfeszültség</a:t>
            </a:r>
            <a:r>
              <a:rPr lang="hu-HU" dirty="0"/>
              <a:t>ű</a:t>
            </a:r>
            <a:r>
              <a:rPr lang="hu-HU" dirty="0" smtClean="0"/>
              <a:t> </a:t>
            </a:r>
            <a:r>
              <a:rPr lang="hu-HU" dirty="0"/>
              <a:t>transzformátor állomások vagy </a:t>
            </a:r>
            <a:r>
              <a:rPr lang="hu-HU" dirty="0" smtClean="0"/>
              <a:t>középfeszültségű </a:t>
            </a:r>
            <a:r>
              <a:rPr lang="hu-HU" dirty="0"/>
              <a:t>fogyasztók </a:t>
            </a:r>
            <a:r>
              <a:rPr lang="hu-HU" dirty="0" smtClean="0"/>
              <a:t>ellátására szolgálnak </a:t>
            </a:r>
            <a:r>
              <a:rPr lang="hu-HU" dirty="0"/>
              <a:t>(11, 22 és 35 kV)</a:t>
            </a:r>
          </a:p>
          <a:p>
            <a:endParaRPr lang="hu-HU" sz="1400" dirty="0" smtClean="0"/>
          </a:p>
          <a:p>
            <a:r>
              <a:rPr lang="hu-HU" i="1" u="sng" dirty="0"/>
              <a:t>Gerincvezeték (fővezeték): </a:t>
            </a:r>
          </a:p>
          <a:p>
            <a:r>
              <a:rPr lang="hu-HU" dirty="0"/>
              <a:t>Gerincvezetéknek (fővezetéknek) nevezzük a középfeszültségű elosztóhálózat </a:t>
            </a:r>
            <a:r>
              <a:rPr lang="hu-HU" dirty="0" smtClean="0"/>
              <a:t>táppontjaiból kiinduló </a:t>
            </a:r>
            <a:r>
              <a:rPr lang="hu-HU" dirty="0"/>
              <a:t>vezetéket, amely a róla leágazó szárnyvezetékek és fogyasztók </a:t>
            </a:r>
            <a:r>
              <a:rPr lang="hu-HU" dirty="0" smtClean="0"/>
              <a:t>közvetlen táplálására </a:t>
            </a:r>
            <a:r>
              <a:rPr lang="hu-HU" dirty="0"/>
              <a:t>szolgál.</a:t>
            </a:r>
          </a:p>
          <a:p>
            <a:endParaRPr lang="hu-HU" dirty="0" smtClean="0"/>
          </a:p>
          <a:p>
            <a:r>
              <a:rPr lang="hu-HU" i="1" u="sng" dirty="0"/>
              <a:t>Szárnyvezeték (leágazás):</a:t>
            </a:r>
          </a:p>
          <a:p>
            <a:r>
              <a:rPr lang="hu-HU" dirty="0"/>
              <a:t>Szárnyvezetéknek (leágazásnak) nevezzük a gerincvezetéket az elosztóhálózat </a:t>
            </a:r>
            <a:r>
              <a:rPr lang="hu-HU" dirty="0" smtClean="0"/>
              <a:t>fogyasztóit képező </a:t>
            </a:r>
            <a:r>
              <a:rPr lang="hu-HU" dirty="0"/>
              <a:t>közép/kisfeszültségű állomásokkal, illetve a középfeszültségű </a:t>
            </a:r>
            <a:r>
              <a:rPr lang="hu-HU" dirty="0" smtClean="0"/>
              <a:t>fogyasztókkal összekötő </a:t>
            </a:r>
            <a:r>
              <a:rPr lang="hu-HU" dirty="0"/>
              <a:t>vezetéket.</a:t>
            </a:r>
          </a:p>
          <a:p>
            <a:endParaRPr lang="hu-HU" dirty="0" smtClean="0"/>
          </a:p>
          <a:p>
            <a:r>
              <a:rPr lang="hu-HU" i="1" u="sng" dirty="0" smtClean="0"/>
              <a:t>Célvezeték</a:t>
            </a:r>
            <a:r>
              <a:rPr lang="hu-HU" i="1" u="sng" dirty="0"/>
              <a:t>: </a:t>
            </a:r>
          </a:p>
          <a:p>
            <a:r>
              <a:rPr lang="hu-HU" dirty="0"/>
              <a:t>Célvezetéknek nevezzük az elosztóhálózat táppontjából kiinduló vezetéket, amely </a:t>
            </a:r>
            <a:r>
              <a:rPr lang="hu-HU" dirty="0" smtClean="0"/>
              <a:t>egy állomást </a:t>
            </a:r>
            <a:r>
              <a:rPr lang="hu-HU" dirty="0"/>
              <a:t>táplál és róla szárnyvezetékek és fogyasztói transzformátorok nem ágaznak le.</a:t>
            </a:r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0078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609600" y="6403340"/>
            <a:ext cx="173037" cy="190500"/>
          </a:xfrm>
          <a:prstGeom prst="rect">
            <a:avLst/>
          </a:prstGeom>
        </p:spPr>
        <p:txBody>
          <a:bodyPr/>
          <a:lstStyle/>
          <a:p>
            <a:fld id="{9B749DBC-5EFD-468C-9F9F-C80FB4A03599}" type="slidenum">
              <a:rPr lang="hu-HU" smtClean="0"/>
              <a:pPr/>
              <a:t>19</a:t>
            </a:fld>
            <a:endParaRPr lang="hu-HU" dirty="0"/>
          </a:p>
        </p:txBody>
      </p:sp>
      <p:sp>
        <p:nvSpPr>
          <p:cNvPr id="8" name="Cím 1"/>
          <p:cNvSpPr>
            <a:spLocks noGrp="1"/>
          </p:cNvSpPr>
          <p:nvPr>
            <p:ph type="title"/>
          </p:nvPr>
        </p:nvSpPr>
        <p:spPr>
          <a:xfrm>
            <a:off x="63500" y="332656"/>
            <a:ext cx="8972996" cy="432048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hu-HU" dirty="0" smtClean="0"/>
              <a:t>MK1 - Hálózattervezés</a:t>
            </a:r>
            <a:endParaRPr lang="hu-HU" dirty="0"/>
          </a:p>
        </p:txBody>
      </p:sp>
      <p:sp>
        <p:nvSpPr>
          <p:cNvPr id="12" name="AutoShape 4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3" name="AutoShape 6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4" name="AutoShape 8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10" name="Kép 9"/>
          <p:cNvPicPr/>
          <p:nvPr/>
        </p:nvPicPr>
        <p:blipFill>
          <a:blip r:embed="rId3"/>
          <a:stretch>
            <a:fillRect/>
          </a:stretch>
        </p:blipFill>
        <p:spPr>
          <a:xfrm>
            <a:off x="228542" y="1196752"/>
            <a:ext cx="8807954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61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609600" y="6403340"/>
            <a:ext cx="173037" cy="190500"/>
          </a:xfrm>
          <a:prstGeom prst="rect">
            <a:avLst/>
          </a:prstGeom>
        </p:spPr>
        <p:txBody>
          <a:bodyPr/>
          <a:lstStyle/>
          <a:p>
            <a:fld id="{9B749DBC-5EFD-468C-9F9F-C80FB4A03599}" type="slidenum">
              <a:rPr lang="hu-HU" smtClean="0"/>
              <a:pPr/>
              <a:t>2</a:t>
            </a:fld>
            <a:endParaRPr lang="hu-HU" dirty="0"/>
          </a:p>
        </p:txBody>
      </p:sp>
      <p:sp>
        <p:nvSpPr>
          <p:cNvPr id="8" name="Cím 1"/>
          <p:cNvSpPr>
            <a:spLocks noGrp="1"/>
          </p:cNvSpPr>
          <p:nvPr>
            <p:ph type="title"/>
          </p:nvPr>
        </p:nvSpPr>
        <p:spPr>
          <a:xfrm>
            <a:off x="609600" y="332656"/>
            <a:ext cx="7924800" cy="609600"/>
          </a:xfrm>
        </p:spPr>
        <p:txBody>
          <a:bodyPr/>
          <a:lstStyle/>
          <a:p>
            <a:pPr algn="ctr"/>
            <a:r>
              <a:rPr lang="hu-HU" dirty="0"/>
              <a:t>MSZ 1:2002  Szabványos villamos feszültségek</a:t>
            </a:r>
          </a:p>
        </p:txBody>
      </p:sp>
      <p:sp>
        <p:nvSpPr>
          <p:cNvPr id="7" name="Téglalap 6"/>
          <p:cNvSpPr/>
          <p:nvPr/>
        </p:nvSpPr>
        <p:spPr>
          <a:xfrm>
            <a:off x="523020" y="1006674"/>
            <a:ext cx="8064896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ts val="2400"/>
              </a:lnSpc>
              <a:buFont typeface="Arial" charset="0"/>
            </a:pPr>
            <a:r>
              <a:rPr lang="hu-HU" b="1" dirty="0" smtClean="0">
                <a:latin typeface="+mn-lt"/>
                <a:cs typeface="+mn-cs"/>
              </a:rPr>
              <a:t>Alapfogalmak</a:t>
            </a:r>
          </a:p>
          <a:p>
            <a:pPr>
              <a:lnSpc>
                <a:spcPts val="2400"/>
              </a:lnSpc>
              <a:buFont typeface="Arial" charset="0"/>
            </a:pPr>
            <a:endParaRPr lang="hu-HU" dirty="0">
              <a:latin typeface="+mn-lt"/>
              <a:cs typeface="+mn-cs"/>
            </a:endParaRPr>
          </a:p>
          <a:p>
            <a:r>
              <a:rPr lang="hu-HU" i="1" u="sng" dirty="0" smtClean="0"/>
              <a:t>Tápfeszültség (</a:t>
            </a:r>
            <a:r>
              <a:rPr lang="hu-HU" i="1" u="sng" dirty="0" err="1" smtClean="0"/>
              <a:t>supply</a:t>
            </a:r>
            <a:r>
              <a:rPr lang="hu-HU" i="1" u="sng" dirty="0" smtClean="0"/>
              <a:t> </a:t>
            </a:r>
            <a:r>
              <a:rPr lang="hu-HU" i="1" u="sng" dirty="0" err="1" smtClean="0"/>
              <a:t>voltage</a:t>
            </a:r>
            <a:r>
              <a:rPr lang="hu-HU" i="1" u="sng" dirty="0" smtClean="0"/>
              <a:t>):</a:t>
            </a:r>
            <a:r>
              <a:rPr lang="hu-HU" i="1" dirty="0" smtClean="0"/>
              <a:t> </a:t>
            </a:r>
          </a:p>
          <a:p>
            <a:r>
              <a:rPr lang="hu-HU" dirty="0" smtClean="0"/>
              <a:t>A </a:t>
            </a:r>
            <a:r>
              <a:rPr lang="hu-HU" dirty="0"/>
              <a:t>feszültség effektív értéke a csatlakozási pontban egy adott időben, egy adott </a:t>
            </a:r>
            <a:r>
              <a:rPr lang="hu-HU" dirty="0" smtClean="0"/>
              <a:t>időtartamon keresztül mérve. (Az </a:t>
            </a:r>
            <a:r>
              <a:rPr lang="hu-HU" dirty="0"/>
              <a:t>MSZ EN 50160 szerint</a:t>
            </a:r>
            <a:r>
              <a:rPr lang="hu-HU" dirty="0" smtClean="0"/>
              <a:t>.)</a:t>
            </a:r>
          </a:p>
          <a:p>
            <a:endParaRPr lang="hu-HU" dirty="0" smtClean="0"/>
          </a:p>
          <a:p>
            <a:r>
              <a:rPr lang="hu-HU" i="1" u="sng" dirty="0" smtClean="0"/>
              <a:t>A </a:t>
            </a:r>
            <a:r>
              <a:rPr lang="hu-HU" i="1" u="sng" dirty="0"/>
              <a:t>hálózat névleges feszültsége (Un</a:t>
            </a:r>
            <a:r>
              <a:rPr lang="hu-HU" i="1" u="sng" dirty="0" smtClean="0"/>
              <a:t>):</a:t>
            </a:r>
            <a:endParaRPr lang="hu-HU" i="1" u="sng" dirty="0"/>
          </a:p>
          <a:p>
            <a:r>
              <a:rPr lang="hu-HU" dirty="0" smtClean="0"/>
              <a:t>Az </a:t>
            </a:r>
            <a:r>
              <a:rPr lang="hu-HU" dirty="0"/>
              <a:t>a feszültség amellyel a hálózatot megjelölik vagy azonosítják és amelyre az egyes </a:t>
            </a:r>
            <a:r>
              <a:rPr lang="hu-HU" dirty="0" smtClean="0"/>
              <a:t>üzemi jellemzők vonatkoznak. (</a:t>
            </a:r>
            <a:r>
              <a:rPr lang="hu-HU" dirty="0"/>
              <a:t>Az MSZ EN 50160 szerint</a:t>
            </a:r>
            <a:r>
              <a:rPr lang="hu-HU" dirty="0" smtClean="0"/>
              <a:t>.)</a:t>
            </a:r>
          </a:p>
          <a:p>
            <a:endParaRPr lang="hu-HU" dirty="0"/>
          </a:p>
          <a:p>
            <a:r>
              <a:rPr lang="hu-HU" i="1" u="sng" dirty="0"/>
              <a:t>Megegyezéses tápfeszültség (</a:t>
            </a:r>
            <a:r>
              <a:rPr lang="hu-HU" i="1" u="sng" dirty="0" err="1"/>
              <a:t>Uc</a:t>
            </a:r>
            <a:r>
              <a:rPr lang="hu-HU" i="1" u="sng" dirty="0" smtClean="0"/>
              <a:t>):</a:t>
            </a:r>
            <a:endParaRPr lang="hu-HU" i="1" u="sng" dirty="0"/>
          </a:p>
          <a:p>
            <a:r>
              <a:rPr lang="hu-HU" dirty="0" smtClean="0"/>
              <a:t>A </a:t>
            </a:r>
            <a:r>
              <a:rPr lang="hu-HU" dirty="0"/>
              <a:t>megegyezéses tápfeszültség általában megegyezik a hálózat névleges feszültségével. Ha </a:t>
            </a:r>
            <a:r>
              <a:rPr lang="hu-HU" dirty="0" smtClean="0"/>
              <a:t>az energiaszolgáltató </a:t>
            </a:r>
            <a:r>
              <a:rPr lang="hu-HU" dirty="0"/>
              <a:t>és a fogyasztó közötti megegyezés alapján a csatlakozási pont feszültsége eltér a névleges feszültségtől, akkor ez </a:t>
            </a:r>
            <a:r>
              <a:rPr lang="hu-HU" dirty="0" smtClean="0"/>
              <a:t>a feszültség </a:t>
            </a:r>
            <a:r>
              <a:rPr lang="hu-HU" dirty="0"/>
              <a:t>a megegyezéses </a:t>
            </a:r>
            <a:r>
              <a:rPr lang="hu-HU" dirty="0" smtClean="0"/>
              <a:t>tápfeszültség.</a:t>
            </a:r>
            <a:r>
              <a:rPr lang="hu-HU" dirty="0"/>
              <a:t> (Az MSZ EN 50160 szerint</a:t>
            </a:r>
            <a:r>
              <a:rPr lang="hu-HU" dirty="0" smtClean="0"/>
              <a:t>.)</a:t>
            </a:r>
          </a:p>
          <a:p>
            <a:endParaRPr lang="hu-HU" dirty="0"/>
          </a:p>
          <a:p>
            <a:r>
              <a:rPr lang="hu-HU" i="1" u="sng" dirty="0"/>
              <a:t>Időleges </a:t>
            </a:r>
            <a:r>
              <a:rPr lang="hu-HU" i="1" u="sng" dirty="0" smtClean="0"/>
              <a:t>feszültségváltozások:</a:t>
            </a:r>
            <a:endParaRPr lang="hu-HU" i="1" u="sng" dirty="0"/>
          </a:p>
          <a:p>
            <a:r>
              <a:rPr lang="hu-HU" dirty="0"/>
              <a:t>Az üzemzavari állapotok önműködő gyorsvédelmi időknél hosszabb feszültségváltozásai</a:t>
            </a:r>
            <a:r>
              <a:rPr lang="hu-HU" dirty="0" smtClean="0"/>
              <a:t>.</a:t>
            </a:r>
            <a:endParaRPr lang="hu-HU" dirty="0"/>
          </a:p>
        </p:txBody>
      </p:sp>
      <p:sp>
        <p:nvSpPr>
          <p:cNvPr id="12" name="AutoShape 4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3" name="AutoShape 6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4" name="AutoShape 8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609600" y="6403340"/>
            <a:ext cx="173037" cy="190500"/>
          </a:xfrm>
          <a:prstGeom prst="rect">
            <a:avLst/>
          </a:prstGeom>
        </p:spPr>
        <p:txBody>
          <a:bodyPr/>
          <a:lstStyle/>
          <a:p>
            <a:fld id="{9B749DBC-5EFD-468C-9F9F-C80FB4A03599}" type="slidenum">
              <a:rPr lang="hu-HU" smtClean="0"/>
              <a:pPr/>
              <a:t>20</a:t>
            </a:fld>
            <a:endParaRPr lang="hu-HU" dirty="0"/>
          </a:p>
        </p:txBody>
      </p:sp>
      <p:sp>
        <p:nvSpPr>
          <p:cNvPr id="8" name="Cím 1"/>
          <p:cNvSpPr>
            <a:spLocks noGrp="1"/>
          </p:cNvSpPr>
          <p:nvPr>
            <p:ph type="title"/>
          </p:nvPr>
        </p:nvSpPr>
        <p:spPr>
          <a:xfrm>
            <a:off x="63500" y="332656"/>
            <a:ext cx="8972996" cy="432048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hu-HU" dirty="0" smtClean="0"/>
              <a:t>MK1 - Hálózattervezés</a:t>
            </a:r>
            <a:endParaRPr lang="hu-HU" dirty="0"/>
          </a:p>
        </p:txBody>
      </p:sp>
      <p:sp>
        <p:nvSpPr>
          <p:cNvPr id="12" name="AutoShape 4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3" name="AutoShape 6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4" name="AutoShape 8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9" name="Kép 8"/>
          <p:cNvPicPr/>
          <p:nvPr/>
        </p:nvPicPr>
        <p:blipFill>
          <a:blip r:embed="rId3"/>
          <a:stretch>
            <a:fillRect/>
          </a:stretch>
        </p:blipFill>
        <p:spPr>
          <a:xfrm>
            <a:off x="394178" y="773330"/>
            <a:ext cx="8380164" cy="5208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7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609600" y="6403340"/>
            <a:ext cx="173037" cy="190500"/>
          </a:xfrm>
          <a:prstGeom prst="rect">
            <a:avLst/>
          </a:prstGeom>
        </p:spPr>
        <p:txBody>
          <a:bodyPr/>
          <a:lstStyle/>
          <a:p>
            <a:fld id="{9B749DBC-5EFD-468C-9F9F-C80FB4A03599}" type="slidenum">
              <a:rPr lang="hu-HU" smtClean="0"/>
              <a:pPr/>
              <a:t>21</a:t>
            </a:fld>
            <a:endParaRPr lang="hu-HU" dirty="0"/>
          </a:p>
        </p:txBody>
      </p:sp>
      <p:sp>
        <p:nvSpPr>
          <p:cNvPr id="8" name="Cím 1"/>
          <p:cNvSpPr>
            <a:spLocks noGrp="1"/>
          </p:cNvSpPr>
          <p:nvPr>
            <p:ph type="title"/>
          </p:nvPr>
        </p:nvSpPr>
        <p:spPr>
          <a:xfrm>
            <a:off x="63500" y="332656"/>
            <a:ext cx="8972996" cy="432048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hu-HU" dirty="0" smtClean="0"/>
              <a:t>MK1 - Hálózattervezés</a:t>
            </a:r>
            <a:endParaRPr lang="hu-HU" dirty="0"/>
          </a:p>
        </p:txBody>
      </p:sp>
      <p:sp>
        <p:nvSpPr>
          <p:cNvPr id="12" name="AutoShape 4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3" name="AutoShape 6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4" name="AutoShape 8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9" name="Téglalap 8"/>
          <p:cNvSpPr/>
          <p:nvPr/>
        </p:nvSpPr>
        <p:spPr>
          <a:xfrm>
            <a:off x="539552" y="1268760"/>
            <a:ext cx="8064896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r>
              <a:rPr lang="hu-HU" i="1" u="sng" dirty="0"/>
              <a:t>Sugaras hálózat: </a:t>
            </a:r>
            <a:endParaRPr lang="hu-HU" i="1" u="sng" dirty="0" smtClean="0"/>
          </a:p>
          <a:p>
            <a:r>
              <a:rPr lang="hu-HU" dirty="0" smtClean="0"/>
              <a:t>Egy </a:t>
            </a:r>
            <a:r>
              <a:rPr lang="hu-HU" dirty="0"/>
              <a:t>táppontból táplált </a:t>
            </a:r>
            <a:r>
              <a:rPr lang="hu-HU" dirty="0" smtClean="0"/>
              <a:t>gerincvezetékből </a:t>
            </a:r>
            <a:r>
              <a:rPr lang="hu-HU" dirty="0"/>
              <a:t>is ezek </a:t>
            </a:r>
            <a:r>
              <a:rPr lang="hu-HU" dirty="0" smtClean="0"/>
              <a:t>szárnyvezetékeiből </a:t>
            </a:r>
            <a:r>
              <a:rPr lang="hu-HU" dirty="0"/>
              <a:t>álló olyan </a:t>
            </a:r>
            <a:r>
              <a:rPr lang="hu-HU" dirty="0" smtClean="0"/>
              <a:t>hálózat melynek </a:t>
            </a:r>
            <a:r>
              <a:rPr lang="hu-HU" dirty="0"/>
              <a:t>vezetékei sem egymással, sem más táppontokból ellátott vezetékekkel </a:t>
            </a:r>
            <a:r>
              <a:rPr lang="hu-HU" dirty="0" smtClean="0"/>
              <a:t>nincsenek kapcsolatban</a:t>
            </a:r>
            <a:r>
              <a:rPr lang="hu-HU" dirty="0"/>
              <a:t>.</a:t>
            </a:r>
          </a:p>
          <a:p>
            <a:endParaRPr lang="hu-HU" dirty="0"/>
          </a:p>
          <a:p>
            <a:endParaRPr lang="hu-HU" dirty="0"/>
          </a:p>
        </p:txBody>
      </p:sp>
      <p:pic>
        <p:nvPicPr>
          <p:cNvPr id="10" name="Kép 9"/>
          <p:cNvPicPr/>
          <p:nvPr/>
        </p:nvPicPr>
        <p:blipFill rotWithShape="1">
          <a:blip r:embed="rId3"/>
          <a:srcRect l="14348" t="5971" r="9731" b="5432"/>
          <a:stretch/>
        </p:blipFill>
        <p:spPr>
          <a:xfrm>
            <a:off x="368300" y="2636912"/>
            <a:ext cx="4373593" cy="4140679"/>
          </a:xfrm>
          <a:prstGeom prst="rect">
            <a:avLst/>
          </a:prstGeom>
        </p:spPr>
      </p:pic>
      <p:pic>
        <p:nvPicPr>
          <p:cNvPr id="11" name="Kép 10"/>
          <p:cNvPicPr/>
          <p:nvPr/>
        </p:nvPicPr>
        <p:blipFill rotWithShape="1">
          <a:blip r:embed="rId4"/>
          <a:srcRect l="15429" t="9788" r="12993" b="2028"/>
          <a:stretch/>
        </p:blipFill>
        <p:spPr>
          <a:xfrm>
            <a:off x="5148064" y="2422862"/>
            <a:ext cx="3264015" cy="3512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95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609600" y="6403340"/>
            <a:ext cx="173037" cy="190500"/>
          </a:xfrm>
          <a:prstGeom prst="rect">
            <a:avLst/>
          </a:prstGeom>
        </p:spPr>
        <p:txBody>
          <a:bodyPr/>
          <a:lstStyle/>
          <a:p>
            <a:fld id="{9B749DBC-5EFD-468C-9F9F-C80FB4A03599}" type="slidenum">
              <a:rPr lang="hu-HU" smtClean="0"/>
              <a:pPr/>
              <a:t>22</a:t>
            </a:fld>
            <a:endParaRPr lang="hu-HU" dirty="0"/>
          </a:p>
        </p:txBody>
      </p:sp>
      <p:sp>
        <p:nvSpPr>
          <p:cNvPr id="8" name="Cím 1"/>
          <p:cNvSpPr>
            <a:spLocks noGrp="1"/>
          </p:cNvSpPr>
          <p:nvPr>
            <p:ph type="title"/>
          </p:nvPr>
        </p:nvSpPr>
        <p:spPr>
          <a:xfrm>
            <a:off x="63500" y="332656"/>
            <a:ext cx="8972996" cy="432048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hu-HU" dirty="0" smtClean="0"/>
              <a:t>MK1 - Hálózattervezés</a:t>
            </a:r>
            <a:endParaRPr lang="hu-HU" dirty="0"/>
          </a:p>
        </p:txBody>
      </p:sp>
      <p:sp>
        <p:nvSpPr>
          <p:cNvPr id="12" name="AutoShape 4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3" name="AutoShape 6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2" t="6001" r="1227"/>
          <a:stretch/>
        </p:blipFill>
        <p:spPr bwMode="auto">
          <a:xfrm>
            <a:off x="3131840" y="2203184"/>
            <a:ext cx="4961917" cy="2161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AutoShape 8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9" name="Téglalap 8"/>
          <p:cNvSpPr/>
          <p:nvPr/>
        </p:nvSpPr>
        <p:spPr>
          <a:xfrm>
            <a:off x="539552" y="980728"/>
            <a:ext cx="8064896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r>
              <a:rPr lang="hu-HU" i="1" u="sng" dirty="0"/>
              <a:t>Íves hálózat: </a:t>
            </a:r>
            <a:endParaRPr lang="hu-HU" i="1" u="sng" dirty="0" smtClean="0"/>
          </a:p>
          <a:p>
            <a:r>
              <a:rPr lang="hu-HU" dirty="0" smtClean="0"/>
              <a:t>Az </a:t>
            </a:r>
            <a:r>
              <a:rPr lang="hu-HU" dirty="0"/>
              <a:t>a gerincvezetékekből és ezek szárnyvezetékeiből álló hálózat, ahol a gerincvezetékek </a:t>
            </a:r>
            <a:r>
              <a:rPr lang="hu-HU" dirty="0" smtClean="0"/>
              <a:t>két vége </a:t>
            </a:r>
            <a:r>
              <a:rPr lang="hu-HU" dirty="0"/>
              <a:t>két különböző táppontba csatlakozik. A </a:t>
            </a:r>
            <a:r>
              <a:rPr lang="hu-HU" dirty="0" smtClean="0"/>
              <a:t> gerincvezetékek </a:t>
            </a:r>
            <a:r>
              <a:rPr lang="hu-HU" dirty="0"/>
              <a:t>egy hosszanti </a:t>
            </a:r>
            <a:r>
              <a:rPr lang="hu-HU" dirty="0" smtClean="0"/>
              <a:t>üzemszerű bontási </a:t>
            </a:r>
            <a:r>
              <a:rPr lang="hu-HU" dirty="0"/>
              <a:t>hellyel rendelkeznek, és sugarasan üzemelnek.</a:t>
            </a:r>
          </a:p>
          <a:p>
            <a:endParaRPr lang="hu-HU" dirty="0"/>
          </a:p>
          <a:p>
            <a:endParaRPr lang="hu-H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4" t="7904" r="2432" b="8919"/>
          <a:stretch/>
        </p:blipFill>
        <p:spPr bwMode="auto">
          <a:xfrm>
            <a:off x="611560" y="4509120"/>
            <a:ext cx="5070872" cy="220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541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609600" y="6403340"/>
            <a:ext cx="173037" cy="190500"/>
          </a:xfrm>
          <a:prstGeom prst="rect">
            <a:avLst/>
          </a:prstGeom>
        </p:spPr>
        <p:txBody>
          <a:bodyPr/>
          <a:lstStyle/>
          <a:p>
            <a:fld id="{9B749DBC-5EFD-468C-9F9F-C80FB4A03599}" type="slidenum">
              <a:rPr lang="hu-HU" smtClean="0"/>
              <a:pPr/>
              <a:t>23</a:t>
            </a:fld>
            <a:endParaRPr lang="hu-HU" dirty="0"/>
          </a:p>
        </p:txBody>
      </p:sp>
      <p:sp>
        <p:nvSpPr>
          <p:cNvPr id="8" name="Cím 1"/>
          <p:cNvSpPr>
            <a:spLocks noGrp="1"/>
          </p:cNvSpPr>
          <p:nvPr>
            <p:ph type="title"/>
          </p:nvPr>
        </p:nvSpPr>
        <p:spPr>
          <a:xfrm>
            <a:off x="63500" y="332656"/>
            <a:ext cx="8972996" cy="432048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hu-HU" dirty="0" smtClean="0"/>
              <a:t>MK1 - Hálózattervezés</a:t>
            </a:r>
            <a:endParaRPr lang="hu-HU" dirty="0"/>
          </a:p>
        </p:txBody>
      </p:sp>
      <p:sp>
        <p:nvSpPr>
          <p:cNvPr id="12" name="AutoShape 4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3" name="AutoShape 6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4" name="AutoShape 8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9" name="Téglalap 8"/>
          <p:cNvSpPr/>
          <p:nvPr/>
        </p:nvSpPr>
        <p:spPr>
          <a:xfrm>
            <a:off x="539552" y="980728"/>
            <a:ext cx="8064896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r>
              <a:rPr lang="hu-HU" i="1" u="sng" dirty="0" smtClean="0"/>
              <a:t>Gyűrűs </a:t>
            </a:r>
            <a:r>
              <a:rPr lang="hu-HU" i="1" u="sng" dirty="0"/>
              <a:t>hálózat</a:t>
            </a:r>
            <a:r>
              <a:rPr lang="hu-HU" i="1" u="sng" dirty="0" smtClean="0"/>
              <a:t>:</a:t>
            </a:r>
            <a:endParaRPr lang="hu-HU" i="1" u="sng" dirty="0"/>
          </a:p>
          <a:p>
            <a:r>
              <a:rPr lang="hu-HU" dirty="0"/>
              <a:t>Az a </a:t>
            </a:r>
            <a:r>
              <a:rPr lang="hu-HU" dirty="0" smtClean="0"/>
              <a:t>gerincvezetékekből </a:t>
            </a:r>
            <a:r>
              <a:rPr lang="hu-HU" dirty="0"/>
              <a:t>és ezek </a:t>
            </a:r>
            <a:r>
              <a:rPr lang="hu-HU" dirty="0" smtClean="0"/>
              <a:t>szárnyvezetékeiből </a:t>
            </a:r>
            <a:r>
              <a:rPr lang="hu-HU" dirty="0"/>
              <a:t>álló hálózat, melyeknél a </a:t>
            </a:r>
            <a:r>
              <a:rPr lang="hu-HU" dirty="0" smtClean="0"/>
              <a:t>gerincvezeték két </a:t>
            </a:r>
            <a:r>
              <a:rPr lang="hu-HU" dirty="0"/>
              <a:t>vége ugyanazon tápponthoz csatlakozik. Egy hosszanti </a:t>
            </a:r>
            <a:r>
              <a:rPr lang="hu-HU" dirty="0" smtClean="0"/>
              <a:t>üzemszerű </a:t>
            </a:r>
            <a:r>
              <a:rPr lang="hu-HU" dirty="0"/>
              <a:t>bontási </a:t>
            </a:r>
            <a:r>
              <a:rPr lang="hu-HU" dirty="0" smtClean="0"/>
              <a:t>helyet tartalmaznak </a:t>
            </a:r>
            <a:r>
              <a:rPr lang="hu-HU" dirty="0"/>
              <a:t>és sugarasan üzemelnek.</a:t>
            </a:r>
          </a:p>
          <a:p>
            <a:endParaRPr lang="hu-HU" dirty="0"/>
          </a:p>
          <a:p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6" t="4856"/>
          <a:stretch/>
        </p:blipFill>
        <p:spPr bwMode="auto">
          <a:xfrm>
            <a:off x="516306" y="2420888"/>
            <a:ext cx="3225220" cy="430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133" y="2443847"/>
            <a:ext cx="2776909" cy="4081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466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609600" y="6403340"/>
            <a:ext cx="173037" cy="190500"/>
          </a:xfrm>
          <a:prstGeom prst="rect">
            <a:avLst/>
          </a:prstGeom>
        </p:spPr>
        <p:txBody>
          <a:bodyPr/>
          <a:lstStyle/>
          <a:p>
            <a:fld id="{9B749DBC-5EFD-468C-9F9F-C80FB4A03599}" type="slidenum">
              <a:rPr lang="hu-HU" smtClean="0"/>
              <a:pPr/>
              <a:t>24</a:t>
            </a:fld>
            <a:endParaRPr lang="hu-HU" dirty="0"/>
          </a:p>
        </p:txBody>
      </p:sp>
      <p:sp>
        <p:nvSpPr>
          <p:cNvPr id="8" name="Cím 1"/>
          <p:cNvSpPr>
            <a:spLocks noGrp="1"/>
          </p:cNvSpPr>
          <p:nvPr>
            <p:ph type="title"/>
          </p:nvPr>
        </p:nvSpPr>
        <p:spPr>
          <a:xfrm>
            <a:off x="63500" y="332656"/>
            <a:ext cx="8972996" cy="432048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hu-HU" dirty="0" smtClean="0"/>
              <a:t>MK1 - Hálózattervezés</a:t>
            </a:r>
            <a:endParaRPr lang="hu-HU" dirty="0"/>
          </a:p>
        </p:txBody>
      </p:sp>
      <p:sp>
        <p:nvSpPr>
          <p:cNvPr id="12" name="AutoShape 4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3" name="AutoShape 6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4" name="AutoShape 8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9" name="Téglalap 8"/>
          <p:cNvSpPr/>
          <p:nvPr/>
        </p:nvSpPr>
        <p:spPr>
          <a:xfrm>
            <a:off x="539552" y="980728"/>
            <a:ext cx="8352928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r>
              <a:rPr lang="hu-HU" i="1" u="sng" dirty="0"/>
              <a:t>Körhálózat: </a:t>
            </a:r>
            <a:endParaRPr lang="hu-HU" i="1" u="sng" dirty="0" smtClean="0"/>
          </a:p>
          <a:p>
            <a:r>
              <a:rPr lang="hu-HU" dirty="0" smtClean="0"/>
              <a:t>A </a:t>
            </a:r>
            <a:r>
              <a:rPr lang="hu-HU" dirty="0"/>
              <a:t>körhálózat olyan gerincvezeték szakaszokból álló köralakzat, amely egynél több, </a:t>
            </a:r>
            <a:r>
              <a:rPr lang="hu-HU" dirty="0" smtClean="0"/>
              <a:t>védelmi szempontból </a:t>
            </a:r>
            <a:r>
              <a:rPr lang="hu-HU" dirty="0"/>
              <a:t>önálló vezetékszakaszból áll, a gerincvezeték-szakaszok </a:t>
            </a:r>
            <a:r>
              <a:rPr lang="hu-HU" dirty="0" smtClean="0"/>
              <a:t>üzemszerűen megszakítókon </a:t>
            </a:r>
            <a:r>
              <a:rPr lang="hu-HU" dirty="0"/>
              <a:t>(esetleg biztosítás </a:t>
            </a:r>
            <a:r>
              <a:rPr lang="hu-HU" dirty="0" smtClean="0"/>
              <a:t>terhelésszakaszolókon</a:t>
            </a:r>
            <a:r>
              <a:rPr lang="hu-HU" dirty="0"/>
              <a:t>) keresztül össze vannak </a:t>
            </a:r>
            <a:r>
              <a:rPr lang="hu-HU" dirty="0" smtClean="0"/>
              <a:t>kapcsolva és </a:t>
            </a:r>
            <a:r>
              <a:rPr lang="hu-HU" dirty="0"/>
              <a:t>a két </a:t>
            </a:r>
            <a:r>
              <a:rPr lang="hu-HU" dirty="0" smtClean="0"/>
              <a:t>végső </a:t>
            </a:r>
            <a:r>
              <a:rPr lang="hu-HU" dirty="0"/>
              <a:t>vezetékszakasz ugyanazon táppont </a:t>
            </a:r>
            <a:r>
              <a:rPr lang="hu-HU" dirty="0" smtClean="0"/>
              <a:t>gyűjtősínjéhez </a:t>
            </a:r>
            <a:r>
              <a:rPr lang="hu-HU" dirty="0"/>
              <a:t>csatlakozik. A </a:t>
            </a:r>
            <a:r>
              <a:rPr lang="hu-HU" dirty="0" smtClean="0"/>
              <a:t>körhálózat közbens</a:t>
            </a:r>
            <a:r>
              <a:rPr lang="hu-HU" dirty="0"/>
              <a:t>ő</a:t>
            </a:r>
            <a:r>
              <a:rPr lang="hu-HU" dirty="0" smtClean="0"/>
              <a:t> gyűjtősínjeir</a:t>
            </a:r>
            <a:r>
              <a:rPr lang="hu-HU" dirty="0"/>
              <a:t>ő</a:t>
            </a:r>
            <a:r>
              <a:rPr lang="hu-HU" dirty="0" smtClean="0"/>
              <a:t>l </a:t>
            </a:r>
            <a:r>
              <a:rPr lang="hu-HU" dirty="0"/>
              <a:t>koncentrált fogyasztók ágazhatnak le.</a:t>
            </a:r>
          </a:p>
          <a:p>
            <a:endParaRPr lang="hu-HU" dirty="0"/>
          </a:p>
          <a:p>
            <a:endParaRPr lang="hu-H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68" y="3068960"/>
            <a:ext cx="2874082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496" y="3140968"/>
            <a:ext cx="2567320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656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609600" y="6403340"/>
            <a:ext cx="173037" cy="190500"/>
          </a:xfrm>
          <a:prstGeom prst="rect">
            <a:avLst/>
          </a:prstGeom>
        </p:spPr>
        <p:txBody>
          <a:bodyPr/>
          <a:lstStyle/>
          <a:p>
            <a:fld id="{9B749DBC-5EFD-468C-9F9F-C80FB4A03599}" type="slidenum">
              <a:rPr lang="hu-HU" smtClean="0"/>
              <a:pPr/>
              <a:t>25</a:t>
            </a:fld>
            <a:endParaRPr lang="hu-HU" dirty="0"/>
          </a:p>
        </p:txBody>
      </p:sp>
      <p:sp>
        <p:nvSpPr>
          <p:cNvPr id="8" name="Cím 1"/>
          <p:cNvSpPr>
            <a:spLocks noGrp="1"/>
          </p:cNvSpPr>
          <p:nvPr>
            <p:ph type="title"/>
          </p:nvPr>
        </p:nvSpPr>
        <p:spPr>
          <a:xfrm>
            <a:off x="63500" y="332656"/>
            <a:ext cx="8972996" cy="432048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hu-HU" dirty="0" smtClean="0"/>
              <a:t>MK1 - Hálózattervezés</a:t>
            </a:r>
            <a:endParaRPr lang="hu-HU" dirty="0"/>
          </a:p>
        </p:txBody>
      </p:sp>
      <p:sp>
        <p:nvSpPr>
          <p:cNvPr id="12" name="AutoShape 4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3" name="AutoShape 6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4" name="AutoShape 8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9" name="Téglalap 8"/>
          <p:cNvSpPr/>
          <p:nvPr/>
        </p:nvSpPr>
        <p:spPr>
          <a:xfrm>
            <a:off x="539552" y="980728"/>
            <a:ext cx="8352928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r>
              <a:rPr lang="hu-HU" i="1" u="sng" dirty="0"/>
              <a:t>Hurkolt hálózat:</a:t>
            </a:r>
          </a:p>
          <a:p>
            <a:r>
              <a:rPr lang="hu-HU" dirty="0"/>
              <a:t>Olyan zárt vezetékrendszer, amelyben </a:t>
            </a:r>
            <a:r>
              <a:rPr lang="hu-HU" dirty="0" smtClean="0"/>
              <a:t>üzemszerűen </a:t>
            </a:r>
            <a:r>
              <a:rPr lang="hu-HU" dirty="0"/>
              <a:t>több zárt kör van, a vezetékek </a:t>
            </a:r>
            <a:r>
              <a:rPr lang="hu-HU" dirty="0" smtClean="0"/>
              <a:t>a csomópontokban </a:t>
            </a:r>
            <a:r>
              <a:rPr lang="hu-HU" dirty="0"/>
              <a:t>többszörösen kapcsolódnak egymással és így az áram az </a:t>
            </a:r>
            <a:r>
              <a:rPr lang="hu-HU" dirty="0" smtClean="0"/>
              <a:t>egyes csomópontoknál </a:t>
            </a:r>
            <a:r>
              <a:rPr lang="hu-HU" dirty="0"/>
              <a:t>elhelyezett fogyasztókhoz több oldalról különféle utakon juthat el. A </a:t>
            </a:r>
            <a:r>
              <a:rPr lang="hu-HU" dirty="0" smtClean="0"/>
              <a:t>hurkolt hálózatot </a:t>
            </a:r>
            <a:r>
              <a:rPr lang="hu-HU" dirty="0"/>
              <a:t>egy vagy több táppontból lehet táplálni</a:t>
            </a:r>
            <a:r>
              <a:rPr lang="hu-HU" dirty="0" smtClean="0"/>
              <a:t>.</a:t>
            </a:r>
          </a:p>
          <a:p>
            <a:endParaRPr lang="hu-HU" dirty="0" err="1"/>
          </a:p>
          <a:p>
            <a:r>
              <a:rPr lang="hu-HU" i="1" u="sng" dirty="0" smtClean="0"/>
              <a:t>Kihelyezett </a:t>
            </a:r>
            <a:r>
              <a:rPr lang="hu-HU" i="1" u="sng" dirty="0"/>
              <a:t>és végponti állomásos hálózat</a:t>
            </a:r>
            <a:r>
              <a:rPr lang="hu-HU" i="1" u="sng" dirty="0" smtClean="0"/>
              <a:t>:</a:t>
            </a:r>
            <a:endParaRPr lang="hu-HU" i="1" u="sng" dirty="0"/>
          </a:p>
          <a:p>
            <a:r>
              <a:rPr lang="hu-HU" dirty="0"/>
              <a:t>Egy táppontból kihelyezett transzformátor állomásból álló hálózat (szabadvezetékkel </a:t>
            </a:r>
            <a:r>
              <a:rPr lang="hu-HU" dirty="0" smtClean="0"/>
              <a:t>v. kábellel.) Az </a:t>
            </a:r>
            <a:r>
              <a:rPr lang="hu-HU" dirty="0"/>
              <a:t>állomásban vagy megszakító vagy biztosítós terhelésszakaszoló van telepítve. </a:t>
            </a:r>
            <a:r>
              <a:rPr lang="hu-HU" dirty="0" smtClean="0"/>
              <a:t>Ilyen állomás </a:t>
            </a:r>
            <a:r>
              <a:rPr lang="hu-HU" dirty="0"/>
              <a:t>átmeneti (ideiglenes) ellátására vagy a fogyasztó határozott kívánságára </a:t>
            </a:r>
            <a:r>
              <a:rPr lang="hu-HU" dirty="0" smtClean="0"/>
              <a:t>létesíthető.</a:t>
            </a:r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470" y="4005064"/>
            <a:ext cx="2458650" cy="280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011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609600" y="6403340"/>
            <a:ext cx="173037" cy="190500"/>
          </a:xfrm>
          <a:prstGeom prst="rect">
            <a:avLst/>
          </a:prstGeom>
        </p:spPr>
        <p:txBody>
          <a:bodyPr/>
          <a:lstStyle/>
          <a:p>
            <a:fld id="{9B749DBC-5EFD-468C-9F9F-C80FB4A03599}" type="slidenum">
              <a:rPr lang="hu-HU" smtClean="0"/>
              <a:pPr/>
              <a:t>26</a:t>
            </a:fld>
            <a:endParaRPr lang="hu-HU" dirty="0"/>
          </a:p>
        </p:txBody>
      </p:sp>
      <p:sp>
        <p:nvSpPr>
          <p:cNvPr id="8" name="Cím 1"/>
          <p:cNvSpPr>
            <a:spLocks noGrp="1"/>
          </p:cNvSpPr>
          <p:nvPr>
            <p:ph type="title"/>
          </p:nvPr>
        </p:nvSpPr>
        <p:spPr>
          <a:xfrm>
            <a:off x="63500" y="332656"/>
            <a:ext cx="8972996" cy="432048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hu-HU" dirty="0" smtClean="0"/>
              <a:t>Pécs 1 </a:t>
            </a:r>
            <a:r>
              <a:rPr lang="hu-HU" dirty="0" err="1" smtClean="0"/>
              <a:t>alállomás</a:t>
            </a:r>
            <a:endParaRPr lang="hu-HU" dirty="0"/>
          </a:p>
        </p:txBody>
      </p:sp>
      <p:sp>
        <p:nvSpPr>
          <p:cNvPr id="12" name="AutoShape 4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3" name="AutoShape 6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4" name="AutoShape 8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4" y="1196752"/>
            <a:ext cx="9077602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157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609600" y="6403340"/>
            <a:ext cx="173037" cy="190500"/>
          </a:xfrm>
          <a:prstGeom prst="rect">
            <a:avLst/>
          </a:prstGeom>
        </p:spPr>
        <p:txBody>
          <a:bodyPr/>
          <a:lstStyle/>
          <a:p>
            <a:fld id="{9B749DBC-5EFD-468C-9F9F-C80FB4A03599}" type="slidenum">
              <a:rPr lang="hu-HU" smtClean="0"/>
              <a:pPr/>
              <a:t>27</a:t>
            </a:fld>
            <a:endParaRPr lang="hu-HU" dirty="0"/>
          </a:p>
        </p:txBody>
      </p:sp>
      <p:sp>
        <p:nvSpPr>
          <p:cNvPr id="8" name="Cím 1"/>
          <p:cNvSpPr>
            <a:spLocks noGrp="1"/>
          </p:cNvSpPr>
          <p:nvPr>
            <p:ph type="title"/>
          </p:nvPr>
        </p:nvSpPr>
        <p:spPr>
          <a:xfrm>
            <a:off x="63500" y="332656"/>
            <a:ext cx="8972996" cy="432048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hu-HU" dirty="0" smtClean="0"/>
              <a:t>Pécs 1 </a:t>
            </a:r>
            <a:r>
              <a:rPr lang="hu-HU" dirty="0" err="1" smtClean="0"/>
              <a:t>alállomás</a:t>
            </a:r>
            <a:endParaRPr lang="hu-HU" dirty="0"/>
          </a:p>
        </p:txBody>
      </p:sp>
      <p:sp>
        <p:nvSpPr>
          <p:cNvPr id="12" name="AutoShape 4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3" name="AutoShape 6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4" name="AutoShape 8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224623"/>
            <a:ext cx="9143999" cy="4364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078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609600" y="6403340"/>
            <a:ext cx="173037" cy="190500"/>
          </a:xfrm>
          <a:prstGeom prst="rect">
            <a:avLst/>
          </a:prstGeom>
        </p:spPr>
        <p:txBody>
          <a:bodyPr/>
          <a:lstStyle/>
          <a:p>
            <a:fld id="{9B749DBC-5EFD-468C-9F9F-C80FB4A03599}" type="slidenum">
              <a:rPr lang="hu-HU" smtClean="0"/>
              <a:pPr/>
              <a:t>28</a:t>
            </a:fld>
            <a:endParaRPr lang="hu-HU" dirty="0"/>
          </a:p>
        </p:txBody>
      </p:sp>
      <p:sp>
        <p:nvSpPr>
          <p:cNvPr id="8" name="Cím 1"/>
          <p:cNvSpPr>
            <a:spLocks noGrp="1"/>
          </p:cNvSpPr>
          <p:nvPr>
            <p:ph type="title"/>
          </p:nvPr>
        </p:nvSpPr>
        <p:spPr>
          <a:xfrm>
            <a:off x="63500" y="332656"/>
            <a:ext cx="8972996" cy="432048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hu-HU" dirty="0" smtClean="0"/>
              <a:t>Pécs 1 </a:t>
            </a:r>
            <a:r>
              <a:rPr lang="hu-HU" dirty="0" err="1" smtClean="0"/>
              <a:t>alállomás</a:t>
            </a:r>
            <a:endParaRPr lang="hu-HU" dirty="0"/>
          </a:p>
        </p:txBody>
      </p:sp>
      <p:sp>
        <p:nvSpPr>
          <p:cNvPr id="12" name="AutoShape 4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3" name="AutoShape 6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4" name="AutoShape 8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3644"/>
            <a:ext cx="9144000" cy="4835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13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609600" y="6403340"/>
            <a:ext cx="173037" cy="190500"/>
          </a:xfrm>
          <a:prstGeom prst="rect">
            <a:avLst/>
          </a:prstGeom>
        </p:spPr>
        <p:txBody>
          <a:bodyPr/>
          <a:lstStyle/>
          <a:p>
            <a:fld id="{9B749DBC-5EFD-468C-9F9F-C80FB4A03599}" type="slidenum">
              <a:rPr lang="hu-HU" smtClean="0"/>
              <a:pPr/>
              <a:t>29</a:t>
            </a:fld>
            <a:endParaRPr lang="hu-HU" dirty="0"/>
          </a:p>
        </p:txBody>
      </p:sp>
      <p:sp>
        <p:nvSpPr>
          <p:cNvPr id="8" name="Cím 1"/>
          <p:cNvSpPr>
            <a:spLocks noGrp="1"/>
          </p:cNvSpPr>
          <p:nvPr>
            <p:ph type="title"/>
          </p:nvPr>
        </p:nvSpPr>
        <p:spPr>
          <a:xfrm>
            <a:off x="63500" y="332656"/>
            <a:ext cx="8972996" cy="432048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hu-HU" dirty="0" smtClean="0"/>
              <a:t>MK1 - Hálózattervezés</a:t>
            </a:r>
            <a:endParaRPr lang="hu-HU" dirty="0"/>
          </a:p>
        </p:txBody>
      </p:sp>
      <p:sp>
        <p:nvSpPr>
          <p:cNvPr id="12" name="AutoShape 4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3" name="AutoShape 6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4" name="AutoShape 8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9" name="Téglalap 8"/>
          <p:cNvSpPr/>
          <p:nvPr/>
        </p:nvSpPr>
        <p:spPr>
          <a:xfrm>
            <a:off x="368300" y="980728"/>
            <a:ext cx="8524180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r>
              <a:rPr lang="hu-HU" b="1" i="1" u="sng" dirty="0"/>
              <a:t>22 kV-os szabadvezeték </a:t>
            </a:r>
            <a:r>
              <a:rPr lang="hu-HU" b="1" i="1" u="sng" dirty="0" smtClean="0"/>
              <a:t>hálózat:</a:t>
            </a:r>
            <a:endParaRPr lang="hu-HU" b="1" i="1" u="sng" dirty="0"/>
          </a:p>
          <a:p>
            <a:r>
              <a:rPr lang="hu-HU" dirty="0"/>
              <a:t>A legáltalánosabb és egységes elosztóhálózatot a 22 kV-os elosztóhálózat alkotja, amely </a:t>
            </a:r>
            <a:r>
              <a:rPr lang="hu-HU" dirty="0" smtClean="0"/>
              <a:t>az egész </a:t>
            </a:r>
            <a:r>
              <a:rPr lang="hu-HU" dirty="0"/>
              <a:t>ellátási területet behálózza. (A 35 kV-os és 11 kV-os feszültségszint nem </a:t>
            </a:r>
            <a:r>
              <a:rPr lang="hu-HU" dirty="0" smtClean="0"/>
              <a:t>fejlesztendő, de </a:t>
            </a:r>
            <a:r>
              <a:rPr lang="hu-HU" dirty="0"/>
              <a:t>a szükséges beavatkozások esetén a 22 kV-os vezeték létesítésére vonatkozó </a:t>
            </a:r>
            <a:r>
              <a:rPr lang="hu-HU" dirty="0" smtClean="0"/>
              <a:t>elvek szerint </a:t>
            </a:r>
            <a:r>
              <a:rPr lang="hu-HU" dirty="0"/>
              <a:t>kell eljárni.) </a:t>
            </a:r>
            <a:r>
              <a:rPr lang="hu-HU" b="1" dirty="0"/>
              <a:t>E hálózat </a:t>
            </a:r>
            <a:r>
              <a:rPr lang="hu-HU" b="1" dirty="0" smtClean="0"/>
              <a:t>alapvet</a:t>
            </a:r>
            <a:r>
              <a:rPr lang="hu-HU" b="1" dirty="0"/>
              <a:t>ő</a:t>
            </a:r>
            <a:r>
              <a:rPr lang="hu-HU" b="1" dirty="0" smtClean="0"/>
              <a:t> </a:t>
            </a:r>
            <a:r>
              <a:rPr lang="hu-HU" b="1" dirty="0"/>
              <a:t>jellegzetessége a sugarasan </a:t>
            </a:r>
            <a:r>
              <a:rPr lang="hu-HU" b="1" dirty="0" smtClean="0"/>
              <a:t>üzemelő íves-gyűrűs hálózatkép</a:t>
            </a:r>
            <a:r>
              <a:rPr lang="hu-HU" dirty="0"/>
              <a:t>.</a:t>
            </a:r>
          </a:p>
          <a:p>
            <a:endParaRPr lang="hu-HU" dirty="0" smtClean="0"/>
          </a:p>
          <a:p>
            <a:r>
              <a:rPr lang="hu-HU" i="1" u="sng" dirty="0"/>
              <a:t>A 22 kV-os elosztóhálózatot az alábbi elvek szerint kell kialakítani:</a:t>
            </a:r>
          </a:p>
          <a:p>
            <a:r>
              <a:rPr lang="hu-HU" dirty="0"/>
              <a:t>A vezetékek, a nyomvonalak meghatározásakor figyelembe kell venni a </a:t>
            </a:r>
            <a:r>
              <a:rPr lang="hu-HU" dirty="0" smtClean="0"/>
              <a:t>meglévő </a:t>
            </a:r>
            <a:r>
              <a:rPr lang="hu-HU" dirty="0"/>
              <a:t>földrajzi</a:t>
            </a:r>
            <a:r>
              <a:rPr lang="hu-HU" dirty="0" smtClean="0"/>
              <a:t>, természeti</a:t>
            </a:r>
            <a:r>
              <a:rPr lang="hu-HU" dirty="0"/>
              <a:t>, infrastrukturális határokat, vonalakat (pl. utak, folyók, </a:t>
            </a:r>
            <a:r>
              <a:rPr lang="hu-HU" dirty="0" smtClean="0"/>
              <a:t>meglévő </a:t>
            </a:r>
            <a:r>
              <a:rPr lang="hu-HU" dirty="0"/>
              <a:t>vezetékek</a:t>
            </a:r>
            <a:r>
              <a:rPr lang="hu-HU" dirty="0" smtClean="0"/>
              <a:t>). Lehetőleg </a:t>
            </a:r>
            <a:r>
              <a:rPr lang="hu-HU" dirty="0"/>
              <a:t>azokkal párhuzamos közeli vezetést kell </a:t>
            </a:r>
            <a:r>
              <a:rPr lang="hu-HU" dirty="0" smtClean="0"/>
              <a:t>előnybe </a:t>
            </a:r>
            <a:r>
              <a:rPr lang="hu-HU" dirty="0"/>
              <a:t>részesíteni.</a:t>
            </a:r>
          </a:p>
          <a:p>
            <a:endParaRPr lang="hu-HU" dirty="0"/>
          </a:p>
          <a:p>
            <a:r>
              <a:rPr lang="hu-HU" dirty="0" smtClean="0"/>
              <a:t>Az </a:t>
            </a:r>
            <a:r>
              <a:rPr lang="hu-HU" dirty="0"/>
              <a:t>íves vagy gyűrűs alakzat szerint kialakított gerincvezetékekről az </a:t>
            </a:r>
            <a:r>
              <a:rPr lang="hu-HU" dirty="0" err="1"/>
              <a:t>elosztóhálózati</a:t>
            </a:r>
            <a:endParaRPr lang="hu-HU" dirty="0"/>
          </a:p>
          <a:p>
            <a:r>
              <a:rPr lang="hu-HU" dirty="0"/>
              <a:t>közép/kisfeszültségű transzformátorok vagy közvetlenül, vagy a gerincvezetékről “T”</a:t>
            </a:r>
          </a:p>
          <a:p>
            <a:r>
              <a:rPr lang="hu-HU" dirty="0"/>
              <a:t>leágazásban csatlakozó szárnyvezetékekről legyenek ellátva. A transzformátoros-,</a:t>
            </a:r>
          </a:p>
          <a:p>
            <a:r>
              <a:rPr lang="hu-HU" dirty="0"/>
              <a:t>illetve szárnyvezetéki “T” leágazások csatlakozási pontjainál a karbantartási, illetve</a:t>
            </a:r>
          </a:p>
          <a:p>
            <a:r>
              <a:rPr lang="hu-HU" dirty="0"/>
              <a:t>üzemzavar-elhárítási feladatok zavartalanabb ellátása érdekében oszlopkapcsolókat, vagy FAM technológiára előkészített csatlakozásokat kell beépíteni.</a:t>
            </a:r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7576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609600" y="6403340"/>
            <a:ext cx="173037" cy="190500"/>
          </a:xfrm>
          <a:prstGeom prst="rect">
            <a:avLst/>
          </a:prstGeom>
        </p:spPr>
        <p:txBody>
          <a:bodyPr/>
          <a:lstStyle/>
          <a:p>
            <a:fld id="{9B749DBC-5EFD-468C-9F9F-C80FB4A03599}" type="slidenum">
              <a:rPr lang="hu-HU" smtClean="0"/>
              <a:pPr/>
              <a:t>3</a:t>
            </a:fld>
            <a:endParaRPr lang="hu-HU" dirty="0"/>
          </a:p>
        </p:txBody>
      </p:sp>
      <p:sp>
        <p:nvSpPr>
          <p:cNvPr id="8" name="Cím 1"/>
          <p:cNvSpPr>
            <a:spLocks noGrp="1"/>
          </p:cNvSpPr>
          <p:nvPr>
            <p:ph type="title"/>
          </p:nvPr>
        </p:nvSpPr>
        <p:spPr>
          <a:xfrm>
            <a:off x="609600" y="332656"/>
            <a:ext cx="7924800" cy="609600"/>
          </a:xfrm>
        </p:spPr>
        <p:txBody>
          <a:bodyPr/>
          <a:lstStyle/>
          <a:p>
            <a:pPr algn="ctr"/>
            <a:r>
              <a:rPr lang="hu-HU" dirty="0"/>
              <a:t>MSZ 1:2002  Szabványos villamos feszültségek</a:t>
            </a:r>
          </a:p>
        </p:txBody>
      </p:sp>
      <p:sp>
        <p:nvSpPr>
          <p:cNvPr id="7" name="Téglalap 6"/>
          <p:cNvSpPr/>
          <p:nvPr/>
        </p:nvSpPr>
        <p:spPr>
          <a:xfrm>
            <a:off x="523020" y="1006674"/>
            <a:ext cx="8064896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ts val="2400"/>
              </a:lnSpc>
              <a:buFont typeface="Arial" charset="0"/>
            </a:pPr>
            <a:r>
              <a:rPr lang="hu-HU" b="1" dirty="0" smtClean="0">
                <a:latin typeface="+mn-lt"/>
                <a:cs typeface="+mn-cs"/>
              </a:rPr>
              <a:t>Alapfogalmak</a:t>
            </a:r>
          </a:p>
          <a:p>
            <a:pPr>
              <a:lnSpc>
                <a:spcPts val="2400"/>
              </a:lnSpc>
              <a:buFont typeface="Arial" charset="0"/>
            </a:pPr>
            <a:endParaRPr lang="hu-HU" dirty="0">
              <a:latin typeface="+mn-lt"/>
              <a:cs typeface="+mn-cs"/>
            </a:endParaRPr>
          </a:p>
          <a:p>
            <a:r>
              <a:rPr lang="hu-HU" i="1" u="sng" dirty="0"/>
              <a:t>A hálózat legkisebb </a:t>
            </a:r>
            <a:r>
              <a:rPr lang="hu-HU" i="1" u="sng" dirty="0" smtClean="0"/>
              <a:t>feszültsége:</a:t>
            </a:r>
            <a:endParaRPr lang="hu-HU" i="1" u="sng" dirty="0"/>
          </a:p>
          <a:p>
            <a:r>
              <a:rPr lang="hu-HU" dirty="0"/>
              <a:t>Az a legkisebb feszültségérték, amely normál üzemi viszonyok között a hálózat bármely pontján, bármely </a:t>
            </a:r>
            <a:r>
              <a:rPr lang="hu-HU" dirty="0" smtClean="0"/>
              <a:t>időpontban fellép</a:t>
            </a:r>
            <a:r>
              <a:rPr lang="hu-HU" dirty="0"/>
              <a:t>. Figyelmen kívül kell hagyni a hálózaton előforduló, kapcsolások hatására kialakuló tranziens feszültségeket</a:t>
            </a:r>
          </a:p>
          <a:p>
            <a:r>
              <a:rPr lang="hu-HU" dirty="0"/>
              <a:t>és időleges feszültségváltozásokat</a:t>
            </a:r>
            <a:r>
              <a:rPr lang="hu-HU" dirty="0" smtClean="0"/>
              <a:t>.</a:t>
            </a:r>
          </a:p>
          <a:p>
            <a:endParaRPr lang="hu-HU" dirty="0"/>
          </a:p>
          <a:p>
            <a:r>
              <a:rPr lang="hu-HU" i="1" u="sng" dirty="0"/>
              <a:t>A hálózat legnagyobb feszültsége</a:t>
            </a:r>
          </a:p>
          <a:p>
            <a:r>
              <a:rPr lang="hu-HU" dirty="0"/>
              <a:t>Az a legnagyobb feszültségérték, amely normál üzemi viszonyok között a hálózat bármely pontján, bármely </a:t>
            </a:r>
            <a:r>
              <a:rPr lang="hu-HU" dirty="0" smtClean="0"/>
              <a:t>időpontban fellép</a:t>
            </a:r>
            <a:r>
              <a:rPr lang="hu-HU" dirty="0"/>
              <a:t>. Figyelmen kívül kell hagyni a hálózaton előforduló, kapcsolások hatására kialakuló tranziens feszültségeket</a:t>
            </a:r>
          </a:p>
          <a:p>
            <a:r>
              <a:rPr lang="hu-HU" dirty="0"/>
              <a:t>és időleges feszültségváltozásokat.</a:t>
            </a:r>
          </a:p>
          <a:p>
            <a:endParaRPr lang="hu-HU" dirty="0" smtClean="0"/>
          </a:p>
          <a:p>
            <a:r>
              <a:rPr lang="hu-HU" i="1" u="sng" dirty="0"/>
              <a:t>A berendezés legnagyobb </a:t>
            </a:r>
            <a:r>
              <a:rPr lang="hu-HU" i="1" u="sng" dirty="0" smtClean="0"/>
              <a:t>feszültsége:</a:t>
            </a:r>
            <a:endParaRPr lang="hu-HU" i="1" u="sng" dirty="0"/>
          </a:p>
          <a:p>
            <a:r>
              <a:rPr lang="hu-HU" dirty="0"/>
              <a:t>Az a legnagyobb feszültség, amelyre a berendezést tervezték, tekintettel a szigetelésre, valamint egyéb </a:t>
            </a:r>
            <a:r>
              <a:rPr lang="hu-HU" dirty="0" smtClean="0"/>
              <a:t>olyan jellemzőkre</a:t>
            </a:r>
            <a:r>
              <a:rPr lang="hu-HU" dirty="0"/>
              <a:t>, amelyek esetében a vonatkozó termékszabványok erre a legnagyobb feszültségre hivatkoznak.</a:t>
            </a:r>
          </a:p>
          <a:p>
            <a:endParaRPr lang="hu-HU" dirty="0"/>
          </a:p>
        </p:txBody>
      </p:sp>
      <p:sp>
        <p:nvSpPr>
          <p:cNvPr id="12" name="AutoShape 4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3" name="AutoShape 6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4" name="AutoShape 8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8701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609600" y="6403340"/>
            <a:ext cx="173037" cy="190500"/>
          </a:xfrm>
          <a:prstGeom prst="rect">
            <a:avLst/>
          </a:prstGeom>
        </p:spPr>
        <p:txBody>
          <a:bodyPr/>
          <a:lstStyle/>
          <a:p>
            <a:fld id="{9B749DBC-5EFD-468C-9F9F-C80FB4A03599}" type="slidenum">
              <a:rPr lang="hu-HU" smtClean="0"/>
              <a:pPr/>
              <a:t>30</a:t>
            </a:fld>
            <a:endParaRPr lang="hu-HU" dirty="0"/>
          </a:p>
        </p:txBody>
      </p:sp>
      <p:sp>
        <p:nvSpPr>
          <p:cNvPr id="8" name="Cím 1"/>
          <p:cNvSpPr>
            <a:spLocks noGrp="1"/>
          </p:cNvSpPr>
          <p:nvPr>
            <p:ph type="title"/>
          </p:nvPr>
        </p:nvSpPr>
        <p:spPr>
          <a:xfrm>
            <a:off x="63500" y="332656"/>
            <a:ext cx="8972996" cy="432048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hu-HU" dirty="0" smtClean="0"/>
              <a:t>MK1 - Hálózattervezés</a:t>
            </a:r>
            <a:endParaRPr lang="hu-HU" dirty="0"/>
          </a:p>
        </p:txBody>
      </p:sp>
      <p:sp>
        <p:nvSpPr>
          <p:cNvPr id="12" name="AutoShape 4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3" name="AutoShape 6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4" name="AutoShape 8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9" name="Téglalap 8"/>
          <p:cNvSpPr/>
          <p:nvPr/>
        </p:nvSpPr>
        <p:spPr>
          <a:xfrm>
            <a:off x="215900" y="908720"/>
            <a:ext cx="8820596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r>
              <a:rPr lang="hu-HU" dirty="0" smtClean="0"/>
              <a:t>Üzembiztonsági </a:t>
            </a:r>
            <a:r>
              <a:rPr lang="hu-HU" dirty="0"/>
              <a:t>szempontból indokolt esetben a </a:t>
            </a:r>
            <a:r>
              <a:rPr lang="hu-HU" dirty="0" smtClean="0"/>
              <a:t>közép/kisfeszültségű </a:t>
            </a:r>
            <a:r>
              <a:rPr lang="hu-HU" dirty="0"/>
              <a:t>állomás</a:t>
            </a:r>
          </a:p>
          <a:p>
            <a:r>
              <a:rPr lang="hu-HU" dirty="0"/>
              <a:t>részére </a:t>
            </a:r>
            <a:r>
              <a:rPr lang="hu-HU" dirty="0" smtClean="0"/>
              <a:t>kett</a:t>
            </a:r>
            <a:r>
              <a:rPr lang="hu-HU" dirty="0"/>
              <a:t>ő</a:t>
            </a:r>
            <a:r>
              <a:rPr lang="hu-HU" dirty="0" smtClean="0"/>
              <a:t>s </a:t>
            </a:r>
            <a:r>
              <a:rPr lang="hu-HU" dirty="0"/>
              <a:t>betáplálás (kábeles, vagy szabadvezetékes) </a:t>
            </a:r>
            <a:r>
              <a:rPr lang="hu-HU" dirty="0" smtClean="0"/>
              <a:t>létesíthető, </a:t>
            </a:r>
            <a:r>
              <a:rPr lang="hu-HU" dirty="0"/>
              <a:t>két </a:t>
            </a:r>
            <a:r>
              <a:rPr lang="hu-HU" dirty="0" smtClean="0"/>
              <a:t>különböző gerincvezetékr</a:t>
            </a:r>
            <a:r>
              <a:rPr lang="hu-HU" dirty="0"/>
              <a:t>ő</a:t>
            </a:r>
            <a:r>
              <a:rPr lang="hu-HU" dirty="0" smtClean="0"/>
              <a:t>l</a:t>
            </a:r>
            <a:r>
              <a:rPr lang="hu-HU" dirty="0"/>
              <a:t>. Az állomás </a:t>
            </a:r>
            <a:r>
              <a:rPr lang="hu-HU" dirty="0" smtClean="0"/>
              <a:t>üzemszerűen </a:t>
            </a:r>
            <a:r>
              <a:rPr lang="hu-HU" dirty="0"/>
              <a:t>azonban csak az egyik </a:t>
            </a:r>
            <a:r>
              <a:rPr lang="hu-HU" dirty="0" smtClean="0"/>
              <a:t>gerincvezetékről táplálható</a:t>
            </a:r>
            <a:r>
              <a:rPr lang="hu-HU" dirty="0"/>
              <a:t>; </a:t>
            </a:r>
            <a:r>
              <a:rPr lang="hu-HU" b="1" dirty="0"/>
              <a:t>két gerincvezeték fogyasztói </a:t>
            </a:r>
            <a:r>
              <a:rPr lang="hu-HU" b="1" dirty="0" smtClean="0"/>
              <a:t>gyűjtősínen </a:t>
            </a:r>
            <a:r>
              <a:rPr lang="hu-HU" b="1" dirty="0"/>
              <a:t>keresztüli </a:t>
            </a:r>
            <a:r>
              <a:rPr lang="hu-HU" b="1" dirty="0" smtClean="0"/>
              <a:t>összekapcsolásának lehetőségét </a:t>
            </a:r>
            <a:r>
              <a:rPr lang="hu-HU" b="1" dirty="0"/>
              <a:t>ki kell zárni.</a:t>
            </a:r>
          </a:p>
          <a:p>
            <a:endParaRPr lang="hu-HU" dirty="0"/>
          </a:p>
          <a:p>
            <a:r>
              <a:rPr lang="hu-HU" dirty="0" smtClean="0"/>
              <a:t>A középfeszültségű </a:t>
            </a:r>
            <a:r>
              <a:rPr lang="hu-HU" dirty="0"/>
              <a:t>hálózat gerincvezetékeit és hosszabb szárnyvezetékeit</a:t>
            </a:r>
          </a:p>
          <a:p>
            <a:r>
              <a:rPr lang="hu-HU" dirty="0" smtClean="0"/>
              <a:t>középfeszültségű </a:t>
            </a:r>
            <a:r>
              <a:rPr lang="hu-HU" dirty="0"/>
              <a:t>FAM technológiára alkalmas módon kell tervezni és építeni.</a:t>
            </a:r>
          </a:p>
          <a:p>
            <a:r>
              <a:rPr lang="hu-HU" dirty="0"/>
              <a:t> </a:t>
            </a:r>
          </a:p>
          <a:p>
            <a:r>
              <a:rPr lang="hu-HU" dirty="0" smtClean="0"/>
              <a:t>A </a:t>
            </a:r>
            <a:r>
              <a:rPr lang="hu-HU" dirty="0"/>
              <a:t>hálózati aszimmetria elkerülése érdekében a </a:t>
            </a:r>
            <a:r>
              <a:rPr lang="hu-HU" dirty="0" smtClean="0"/>
              <a:t>középfeszültségű </a:t>
            </a:r>
            <a:r>
              <a:rPr lang="hu-HU" dirty="0"/>
              <a:t>légvezetékeken</a:t>
            </a:r>
          </a:p>
          <a:p>
            <a:r>
              <a:rPr lang="hu-HU" dirty="0"/>
              <a:t>fázisforgatást kell alkalmazni úgy, hogy mindhárom fázis kb. ugyanolyan hosszon</a:t>
            </a:r>
          </a:p>
          <a:p>
            <a:r>
              <a:rPr lang="hu-HU" dirty="0"/>
              <a:t>foglalja el mindegyik helyzetét. </a:t>
            </a:r>
            <a:endParaRPr lang="hu-HU" dirty="0" smtClean="0"/>
          </a:p>
          <a:p>
            <a:endParaRPr lang="hu-HU" dirty="0"/>
          </a:p>
          <a:p>
            <a:r>
              <a:rPr lang="hu-HU" dirty="0" smtClean="0"/>
              <a:t>A </a:t>
            </a:r>
            <a:r>
              <a:rPr lang="hu-HU" dirty="0"/>
              <a:t>fázisforgatást</a:t>
            </a:r>
          </a:p>
          <a:p>
            <a:pPr>
              <a:spcAft>
                <a:spcPts val="1200"/>
              </a:spcAft>
            </a:pPr>
            <a:r>
              <a:rPr lang="hu-HU" dirty="0" smtClean="0"/>
              <a:t>	- </a:t>
            </a:r>
            <a:r>
              <a:rPr lang="hu-HU" dirty="0"/>
              <a:t>gerincben háromszor, vagy 3n-szer (szükség esetén a 2-szeres forgatás </a:t>
            </a:r>
            <a:r>
              <a:rPr lang="hu-HU" dirty="0" smtClean="0"/>
              <a:t>	is megfelel</a:t>
            </a:r>
            <a:r>
              <a:rPr lang="hu-HU" dirty="0"/>
              <a:t>ő</a:t>
            </a:r>
            <a:r>
              <a:rPr lang="hu-HU" dirty="0" smtClean="0"/>
              <a:t>, </a:t>
            </a:r>
            <a:r>
              <a:rPr lang="hu-HU" dirty="0"/>
              <a:t>de ekkor a vezeték két végén nem lesz azonos a </a:t>
            </a:r>
            <a:r>
              <a:rPr lang="hu-HU" dirty="0" smtClean="0"/>
              <a:t>	fázissorrend</a:t>
            </a:r>
            <a:r>
              <a:rPr lang="hu-HU" dirty="0"/>
              <a:t>);</a:t>
            </a:r>
          </a:p>
          <a:p>
            <a:r>
              <a:rPr lang="hu-HU" dirty="0" smtClean="0"/>
              <a:t>	- </a:t>
            </a:r>
            <a:r>
              <a:rPr lang="hu-HU" dirty="0"/>
              <a:t>több </a:t>
            </a:r>
            <a:r>
              <a:rPr lang="hu-HU" dirty="0" smtClean="0"/>
              <a:t>feszítőközös </a:t>
            </a:r>
            <a:r>
              <a:rPr lang="hu-HU" dirty="0"/>
              <a:t>leágazás esetén minden </a:t>
            </a:r>
            <a:r>
              <a:rPr lang="hu-HU" dirty="0" smtClean="0"/>
              <a:t>feszítőoszlopon kell </a:t>
            </a:r>
            <a:r>
              <a:rPr lang="hu-HU" dirty="0"/>
              <a:t>elvégezni. A </a:t>
            </a:r>
            <a:r>
              <a:rPr lang="hu-HU" dirty="0" smtClean="0"/>
              <a:t>	fázisforgatást </a:t>
            </a:r>
            <a:r>
              <a:rPr lang="hu-HU" dirty="0"/>
              <a:t>csak erre alkalmas kiviteli tervek alapján </a:t>
            </a:r>
            <a:r>
              <a:rPr lang="hu-HU" dirty="0" smtClean="0"/>
              <a:t>lehet megvalósítani</a:t>
            </a:r>
            <a:r>
              <a:rPr lang="hu-HU" dirty="0"/>
              <a:t>.</a:t>
            </a:r>
          </a:p>
          <a:p>
            <a:endParaRPr lang="hu-HU" dirty="0"/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7979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609600" y="6403340"/>
            <a:ext cx="173037" cy="190500"/>
          </a:xfrm>
          <a:prstGeom prst="rect">
            <a:avLst/>
          </a:prstGeom>
        </p:spPr>
        <p:txBody>
          <a:bodyPr/>
          <a:lstStyle/>
          <a:p>
            <a:fld id="{9B749DBC-5EFD-468C-9F9F-C80FB4A03599}" type="slidenum">
              <a:rPr lang="hu-HU" smtClean="0"/>
              <a:pPr/>
              <a:t>31</a:t>
            </a:fld>
            <a:endParaRPr lang="hu-HU" dirty="0"/>
          </a:p>
        </p:txBody>
      </p:sp>
      <p:sp>
        <p:nvSpPr>
          <p:cNvPr id="8" name="Cím 1"/>
          <p:cNvSpPr>
            <a:spLocks noGrp="1"/>
          </p:cNvSpPr>
          <p:nvPr>
            <p:ph type="title"/>
          </p:nvPr>
        </p:nvSpPr>
        <p:spPr>
          <a:xfrm>
            <a:off x="63500" y="332656"/>
            <a:ext cx="8972996" cy="432048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hu-HU" dirty="0" smtClean="0"/>
              <a:t>MK1 - Hálózattervezés</a:t>
            </a:r>
            <a:endParaRPr lang="hu-HU" dirty="0"/>
          </a:p>
        </p:txBody>
      </p:sp>
      <p:sp>
        <p:nvSpPr>
          <p:cNvPr id="12" name="AutoShape 4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3" name="AutoShape 6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4" name="AutoShape 8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9" name="Téglalap 8"/>
          <p:cNvSpPr/>
          <p:nvPr/>
        </p:nvSpPr>
        <p:spPr>
          <a:xfrm>
            <a:off x="368300" y="980728"/>
            <a:ext cx="8524180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200"/>
              </a:spcAft>
            </a:pPr>
            <a:r>
              <a:rPr lang="hu-HU" b="1" i="1" u="sng" dirty="0"/>
              <a:t>22 kV-os és 11 kV-os </a:t>
            </a:r>
            <a:r>
              <a:rPr lang="hu-HU" b="1" i="1" u="sng" dirty="0" smtClean="0"/>
              <a:t>kábelhálózat:</a:t>
            </a:r>
            <a:endParaRPr lang="hu-HU" b="1" i="1" u="sng" dirty="0"/>
          </a:p>
          <a:p>
            <a:r>
              <a:rPr lang="hu-HU" dirty="0"/>
              <a:t>A 22 kV-os és 11 kV-os </a:t>
            </a:r>
            <a:r>
              <a:rPr lang="hu-HU" dirty="0" smtClean="0"/>
              <a:t>összefüggő </a:t>
            </a:r>
            <a:r>
              <a:rPr lang="hu-HU" dirty="0"/>
              <a:t>kábelhálózat a városok (nagyobb települések)</a:t>
            </a:r>
          </a:p>
          <a:p>
            <a:r>
              <a:rPr lang="hu-HU" dirty="0"/>
              <a:t>fogyasztóinak ellátására szolgál, szerepe elosztóhálózat.</a:t>
            </a:r>
          </a:p>
          <a:p>
            <a:endParaRPr lang="hu-HU" u="sng" dirty="0" smtClean="0"/>
          </a:p>
          <a:p>
            <a:r>
              <a:rPr lang="hu-HU" u="sng" dirty="0" smtClean="0"/>
              <a:t>Jellegzetességei</a:t>
            </a:r>
            <a:r>
              <a:rPr lang="hu-HU" u="sng" dirty="0"/>
              <a:t>:</a:t>
            </a:r>
          </a:p>
          <a:p>
            <a:pPr>
              <a:spcAft>
                <a:spcPts val="600"/>
              </a:spcAft>
            </a:pPr>
            <a:r>
              <a:rPr lang="hu-HU" dirty="0" smtClean="0"/>
              <a:t>	- íves-gyűr</a:t>
            </a:r>
            <a:r>
              <a:rPr lang="hu-HU" dirty="0"/>
              <a:t>ű</a:t>
            </a:r>
            <a:r>
              <a:rPr lang="hu-HU" dirty="0" smtClean="0"/>
              <a:t>s </a:t>
            </a:r>
            <a:r>
              <a:rPr lang="hu-HU" dirty="0"/>
              <a:t>hálózatkép sugarasan üzemeltetve</a:t>
            </a:r>
          </a:p>
          <a:p>
            <a:r>
              <a:rPr lang="hu-HU" dirty="0" smtClean="0"/>
              <a:t>	- </a:t>
            </a:r>
            <a:r>
              <a:rPr lang="hu-HU" dirty="0"/>
              <a:t>a hálózat 11 kV esetén csaknem tisztán kábeles, (22 kV esetében </a:t>
            </a:r>
          </a:p>
          <a:p>
            <a:pPr>
              <a:spcAft>
                <a:spcPts val="600"/>
              </a:spcAft>
            </a:pPr>
            <a:r>
              <a:rPr lang="hu-HU" dirty="0" smtClean="0"/>
              <a:t>	   részben szabadvezetékes </a:t>
            </a:r>
            <a:r>
              <a:rPr lang="hu-HU" dirty="0"/>
              <a:t>is lehet)</a:t>
            </a:r>
          </a:p>
          <a:p>
            <a:r>
              <a:rPr lang="hu-HU" dirty="0" smtClean="0"/>
              <a:t>	- </a:t>
            </a:r>
            <a:r>
              <a:rPr lang="hu-HU" dirty="0"/>
              <a:t>a hálózatra a transzformátor állomások behurkolással (felhasítással) </a:t>
            </a:r>
            <a:endParaRPr lang="hu-HU" dirty="0" smtClean="0"/>
          </a:p>
          <a:p>
            <a:r>
              <a:rPr lang="hu-HU" dirty="0"/>
              <a:t>	</a:t>
            </a:r>
            <a:r>
              <a:rPr lang="hu-HU" dirty="0" smtClean="0"/>
              <a:t>  csatlakoznak</a:t>
            </a:r>
            <a:endParaRPr lang="hu-HU" dirty="0"/>
          </a:p>
          <a:p>
            <a:endParaRPr lang="hu-HU" dirty="0"/>
          </a:p>
          <a:p>
            <a:r>
              <a:rPr lang="hu-HU" dirty="0"/>
              <a:t>Kábeles elosztóhálózat létesítésére akkor van szükség, ha a térség 22 kV-os</a:t>
            </a:r>
          </a:p>
          <a:p>
            <a:r>
              <a:rPr lang="hu-HU" dirty="0"/>
              <a:t>szabadvezetékkel nem látható el.</a:t>
            </a:r>
          </a:p>
          <a:p>
            <a:endParaRPr lang="hu-HU" dirty="0"/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895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609600" y="6403340"/>
            <a:ext cx="173037" cy="190500"/>
          </a:xfrm>
          <a:prstGeom prst="rect">
            <a:avLst/>
          </a:prstGeom>
        </p:spPr>
        <p:txBody>
          <a:bodyPr/>
          <a:lstStyle/>
          <a:p>
            <a:fld id="{9B749DBC-5EFD-468C-9F9F-C80FB4A03599}" type="slidenum">
              <a:rPr lang="hu-HU" smtClean="0"/>
              <a:pPr/>
              <a:t>32</a:t>
            </a:fld>
            <a:endParaRPr lang="hu-HU" dirty="0"/>
          </a:p>
        </p:txBody>
      </p:sp>
      <p:sp>
        <p:nvSpPr>
          <p:cNvPr id="8" name="Cím 1"/>
          <p:cNvSpPr>
            <a:spLocks noGrp="1"/>
          </p:cNvSpPr>
          <p:nvPr>
            <p:ph type="title"/>
          </p:nvPr>
        </p:nvSpPr>
        <p:spPr>
          <a:xfrm>
            <a:off x="63500" y="332656"/>
            <a:ext cx="8972996" cy="432048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hu-HU" dirty="0" smtClean="0"/>
              <a:t>MK1 - Hálózattervezés</a:t>
            </a:r>
            <a:endParaRPr lang="hu-HU" dirty="0"/>
          </a:p>
        </p:txBody>
      </p:sp>
      <p:sp>
        <p:nvSpPr>
          <p:cNvPr id="12" name="AutoShape 4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3" name="AutoShape 6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4" name="AutoShape 8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9" name="Téglalap 8"/>
          <p:cNvSpPr/>
          <p:nvPr/>
        </p:nvSpPr>
        <p:spPr>
          <a:xfrm>
            <a:off x="368300" y="980728"/>
            <a:ext cx="8524180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200"/>
              </a:spcAft>
            </a:pPr>
            <a:r>
              <a:rPr lang="hu-HU" i="1" u="sng" dirty="0"/>
              <a:t>Kábeles elosztóhálózatot az alábbi szempontok szerint kell kialakítani:</a:t>
            </a:r>
          </a:p>
          <a:p>
            <a:r>
              <a:rPr lang="hu-HU" dirty="0"/>
              <a:t>- Fogyasztói hálózatokat tápláló </a:t>
            </a:r>
            <a:r>
              <a:rPr lang="hu-HU" dirty="0" smtClean="0"/>
              <a:t>közép/kisfeszültségű </a:t>
            </a:r>
            <a:r>
              <a:rPr lang="hu-HU" dirty="0"/>
              <a:t>transzformátor állomások</a:t>
            </a:r>
          </a:p>
          <a:p>
            <a:r>
              <a:rPr lang="hu-HU" dirty="0"/>
              <a:t>ellátására az egyes gerincvezeték szakaszokat íves vagy </a:t>
            </a:r>
            <a:r>
              <a:rPr lang="hu-HU" dirty="0" smtClean="0"/>
              <a:t>gyűrűs </a:t>
            </a:r>
            <a:r>
              <a:rPr lang="hu-HU" dirty="0"/>
              <a:t>formában kell</a:t>
            </a:r>
          </a:p>
          <a:p>
            <a:pPr>
              <a:spcAft>
                <a:spcPts val="600"/>
              </a:spcAft>
            </a:pPr>
            <a:r>
              <a:rPr lang="hu-HU" dirty="0"/>
              <a:t>létesíteni</a:t>
            </a:r>
            <a:r>
              <a:rPr lang="hu-HU" dirty="0" smtClean="0"/>
              <a:t>.</a:t>
            </a:r>
            <a:endParaRPr lang="hu-HU" dirty="0"/>
          </a:p>
          <a:p>
            <a:pPr>
              <a:spcAft>
                <a:spcPts val="600"/>
              </a:spcAft>
            </a:pPr>
            <a:r>
              <a:rPr lang="hu-HU" dirty="0"/>
              <a:t>- A gerincvezetékre a transzformátor állomások felhasítással csatlakoznak, </a:t>
            </a:r>
            <a:r>
              <a:rPr lang="hu-HU" dirty="0" smtClean="0"/>
              <a:t>általában harmadik </a:t>
            </a:r>
            <a:r>
              <a:rPr lang="hu-HU" dirty="0"/>
              <a:t>hálózati csatlakozás biztosítása nélkül. Indokolt esetben a </a:t>
            </a:r>
            <a:r>
              <a:rPr lang="hu-HU" dirty="0" smtClean="0"/>
              <a:t>harmadik </a:t>
            </a:r>
            <a:r>
              <a:rPr lang="hu-HU" dirty="0"/>
              <a:t>csatlakozás kiépítése is lehetséges, melyre a mai </a:t>
            </a:r>
            <a:r>
              <a:rPr lang="hu-HU" dirty="0" smtClean="0"/>
              <a:t>korszerű </a:t>
            </a:r>
            <a:r>
              <a:rPr lang="hu-HU" dirty="0"/>
              <a:t>elosztó </a:t>
            </a:r>
            <a:r>
              <a:rPr lang="hu-HU" dirty="0" smtClean="0"/>
              <a:t>berendezések lehetőséget </a:t>
            </a:r>
            <a:r>
              <a:rPr lang="hu-HU" dirty="0"/>
              <a:t>nyújtanak.</a:t>
            </a:r>
          </a:p>
          <a:p>
            <a:r>
              <a:rPr lang="hu-HU" dirty="0"/>
              <a:t>- Kábeleket terhelésszakaszolón keresztül kell csatlakoztatni. A transzformátor elé</a:t>
            </a:r>
          </a:p>
          <a:p>
            <a:r>
              <a:rPr lang="hu-HU" dirty="0"/>
              <a:t>megszakítót, vagy terhelésszakaszolót és biztosítót kell beépíteni. </a:t>
            </a:r>
          </a:p>
          <a:p>
            <a:endParaRPr lang="hu-HU" dirty="0"/>
          </a:p>
          <a:p>
            <a:endParaRPr lang="hu-HU" dirty="0"/>
          </a:p>
          <a:p>
            <a:endParaRPr lang="hu-HU" dirty="0"/>
          </a:p>
        </p:txBody>
      </p:sp>
      <p:pic>
        <p:nvPicPr>
          <p:cNvPr id="10" name="Kép 9"/>
          <p:cNvPicPr/>
          <p:nvPr/>
        </p:nvPicPr>
        <p:blipFill rotWithShape="1">
          <a:blip r:embed="rId3"/>
          <a:srcRect l="12436" t="5768" r="7778" b="5903"/>
          <a:stretch/>
        </p:blipFill>
        <p:spPr>
          <a:xfrm>
            <a:off x="1475656" y="4221088"/>
            <a:ext cx="2232248" cy="2527241"/>
          </a:xfrm>
          <a:prstGeom prst="rect">
            <a:avLst/>
          </a:prstGeom>
        </p:spPr>
      </p:pic>
      <p:pic>
        <p:nvPicPr>
          <p:cNvPr id="11" name="Kép 10"/>
          <p:cNvPicPr/>
          <p:nvPr/>
        </p:nvPicPr>
        <p:blipFill rotWithShape="1">
          <a:blip r:embed="rId4"/>
          <a:srcRect l="7943" t="4133" r="5191" b="3765"/>
          <a:stretch/>
        </p:blipFill>
        <p:spPr>
          <a:xfrm>
            <a:off x="4642174" y="4221088"/>
            <a:ext cx="2234082" cy="2527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22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609600" y="6403340"/>
            <a:ext cx="173037" cy="190500"/>
          </a:xfrm>
          <a:prstGeom prst="rect">
            <a:avLst/>
          </a:prstGeom>
        </p:spPr>
        <p:txBody>
          <a:bodyPr/>
          <a:lstStyle/>
          <a:p>
            <a:fld id="{9B749DBC-5EFD-468C-9F9F-C80FB4A03599}" type="slidenum">
              <a:rPr lang="hu-HU" smtClean="0"/>
              <a:pPr/>
              <a:t>33</a:t>
            </a:fld>
            <a:endParaRPr lang="hu-HU" dirty="0"/>
          </a:p>
        </p:txBody>
      </p:sp>
      <p:sp>
        <p:nvSpPr>
          <p:cNvPr id="8" name="Cím 1"/>
          <p:cNvSpPr>
            <a:spLocks noGrp="1"/>
          </p:cNvSpPr>
          <p:nvPr>
            <p:ph type="title"/>
          </p:nvPr>
        </p:nvSpPr>
        <p:spPr>
          <a:xfrm>
            <a:off x="63500" y="332656"/>
            <a:ext cx="8972996" cy="432048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hu-HU" dirty="0" smtClean="0"/>
              <a:t>MK1 - Hálózattervezés</a:t>
            </a:r>
            <a:endParaRPr lang="hu-HU" dirty="0"/>
          </a:p>
        </p:txBody>
      </p:sp>
      <p:sp>
        <p:nvSpPr>
          <p:cNvPr id="12" name="AutoShape 4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3" name="AutoShape 6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4" name="AutoShape 8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9" name="Téglalap 8"/>
          <p:cNvSpPr/>
          <p:nvPr/>
        </p:nvSpPr>
        <p:spPr>
          <a:xfrm>
            <a:off x="368300" y="980728"/>
            <a:ext cx="8524180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hu-HU" dirty="0" smtClean="0"/>
              <a:t>A </a:t>
            </a:r>
            <a:r>
              <a:rPr lang="hu-HU" dirty="0"/>
              <a:t>nagy biztonságot </a:t>
            </a:r>
            <a:r>
              <a:rPr lang="hu-HU" dirty="0" smtClean="0"/>
              <a:t>igényl</a:t>
            </a:r>
            <a:r>
              <a:rPr lang="hu-HU" dirty="0"/>
              <a:t>ő</a:t>
            </a:r>
            <a:r>
              <a:rPr lang="hu-HU" dirty="0" smtClean="0"/>
              <a:t> </a:t>
            </a:r>
            <a:r>
              <a:rPr lang="hu-HU" dirty="0"/>
              <a:t>ipari hálózatoknál a kábeleket megszakítón keresztül </a:t>
            </a:r>
            <a:r>
              <a:rPr lang="hu-HU" dirty="0" smtClean="0"/>
              <a:t>kell csatlakoztatni </a:t>
            </a:r>
            <a:r>
              <a:rPr lang="hu-HU" dirty="0"/>
              <a:t>a szelektív védelmi rendszer kialakíthatósága érdekében</a:t>
            </a:r>
            <a:r>
              <a:rPr lang="hu-HU" dirty="0" smtClean="0"/>
              <a:t>.</a:t>
            </a:r>
          </a:p>
          <a:p>
            <a:pPr>
              <a:spcAft>
                <a:spcPts val="600"/>
              </a:spcAft>
            </a:pPr>
            <a:endParaRPr lang="hu-HU" dirty="0"/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hu-HU" dirty="0" smtClean="0"/>
              <a:t>Szárnyvezetéket </a:t>
            </a:r>
            <a:r>
              <a:rPr lang="hu-HU" dirty="0"/>
              <a:t>csak ritkán, kis fajlagos </a:t>
            </a:r>
            <a:r>
              <a:rPr lang="hu-HU" dirty="0" smtClean="0"/>
              <a:t>sűrűség</a:t>
            </a:r>
            <a:r>
              <a:rPr lang="hu-HU" dirty="0"/>
              <a:t>ű</a:t>
            </a:r>
            <a:r>
              <a:rPr lang="hu-HU" dirty="0" smtClean="0"/>
              <a:t> </a:t>
            </a:r>
            <a:r>
              <a:rPr lang="hu-HU" dirty="0"/>
              <a:t>területen szabad létesíteni </a:t>
            </a:r>
            <a:r>
              <a:rPr lang="hu-HU" dirty="0" smtClean="0"/>
              <a:t>azzal a </a:t>
            </a:r>
            <a:r>
              <a:rPr lang="hu-HU" dirty="0"/>
              <a:t>céllal, hogy az </a:t>
            </a:r>
            <a:r>
              <a:rPr lang="hu-HU" dirty="0" smtClean="0"/>
              <a:t>később </a:t>
            </a:r>
            <a:r>
              <a:rPr lang="hu-HU" dirty="0"/>
              <a:t>egy ív vagy </a:t>
            </a:r>
            <a:r>
              <a:rPr lang="hu-HU" dirty="0" smtClean="0"/>
              <a:t>gyűr</a:t>
            </a:r>
            <a:r>
              <a:rPr lang="hu-HU" dirty="0"/>
              <a:t>ű</a:t>
            </a:r>
            <a:r>
              <a:rPr lang="hu-HU" dirty="0" smtClean="0"/>
              <a:t> </a:t>
            </a:r>
            <a:r>
              <a:rPr lang="hu-HU" dirty="0"/>
              <a:t>része legyen</a:t>
            </a:r>
            <a:r>
              <a:rPr lang="hu-HU" dirty="0" smtClean="0"/>
              <a:t>.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endParaRPr lang="hu-HU" dirty="0"/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hu-HU" dirty="0" smtClean="0"/>
              <a:t>Az </a:t>
            </a:r>
            <a:r>
              <a:rPr lang="hu-HU" dirty="0"/>
              <a:t>ívek, illetve </a:t>
            </a:r>
            <a:r>
              <a:rPr lang="hu-HU" dirty="0" smtClean="0"/>
              <a:t>gyűrűk </a:t>
            </a:r>
            <a:r>
              <a:rPr lang="hu-HU" dirty="0"/>
              <a:t>szóba </a:t>
            </a:r>
            <a:r>
              <a:rPr lang="hu-HU" dirty="0" smtClean="0"/>
              <a:t>jöhető üzemszerű bontási </a:t>
            </a:r>
            <a:r>
              <a:rPr lang="hu-HU" dirty="0"/>
              <a:t>pontjainál megszakítót, </a:t>
            </a:r>
            <a:r>
              <a:rPr lang="hu-HU" dirty="0" smtClean="0"/>
              <a:t>vagy terhelésszakaszolót </a:t>
            </a:r>
            <a:r>
              <a:rPr lang="hu-HU" dirty="0"/>
              <a:t>kell alkalmazni</a:t>
            </a:r>
            <a:r>
              <a:rPr lang="hu-HU" dirty="0" smtClean="0"/>
              <a:t>.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endParaRPr lang="hu-HU" dirty="0"/>
          </a:p>
          <a:p>
            <a:pPr marL="285750" indent="-285750">
              <a:buFontTx/>
              <a:buChar char="-"/>
            </a:pPr>
            <a:r>
              <a:rPr lang="hu-HU" dirty="0" smtClean="0"/>
              <a:t>Ipari </a:t>
            </a:r>
            <a:r>
              <a:rPr lang="hu-HU" dirty="0"/>
              <a:t>fogyasztók részére általában körhálózatot vagy külön célvezetéket kell </a:t>
            </a:r>
            <a:r>
              <a:rPr lang="hu-HU" dirty="0" smtClean="0"/>
              <a:t>kiépíteni, a </a:t>
            </a:r>
            <a:r>
              <a:rPr lang="hu-HU" dirty="0"/>
              <a:t>fogyasztó </a:t>
            </a:r>
            <a:r>
              <a:rPr lang="hu-HU" dirty="0" smtClean="0"/>
              <a:t>igényétől </a:t>
            </a:r>
            <a:r>
              <a:rPr lang="hu-HU" dirty="0"/>
              <a:t>(teljesítmény, üzembiztonság) </a:t>
            </a:r>
            <a:r>
              <a:rPr lang="hu-HU" dirty="0" smtClean="0"/>
              <a:t>függően.</a:t>
            </a:r>
          </a:p>
          <a:p>
            <a:pPr marL="285750" indent="-285750">
              <a:buFontTx/>
              <a:buChar char="-"/>
            </a:pPr>
            <a:endParaRPr lang="hu-HU" dirty="0"/>
          </a:p>
          <a:p>
            <a:pPr marL="265113" indent="-265113"/>
            <a:r>
              <a:rPr lang="hu-HU" dirty="0"/>
              <a:t> </a:t>
            </a:r>
            <a:r>
              <a:rPr lang="hu-HU" dirty="0" smtClean="0"/>
              <a:t>- Középfeszültségről </a:t>
            </a:r>
            <a:r>
              <a:rPr lang="hu-HU" dirty="0"/>
              <a:t>közvetlenül </a:t>
            </a:r>
            <a:r>
              <a:rPr lang="hu-HU" dirty="0" smtClean="0"/>
              <a:t>vételező </a:t>
            </a:r>
            <a:r>
              <a:rPr lang="hu-HU" dirty="0"/>
              <a:t>fogyasztó részére – az üzembiztonsági</a:t>
            </a:r>
          </a:p>
          <a:p>
            <a:pPr marL="265113" indent="-265113"/>
            <a:r>
              <a:rPr lang="hu-HU" dirty="0" smtClean="0"/>
              <a:t>	igényeitől függően </a:t>
            </a:r>
            <a:r>
              <a:rPr lang="hu-HU" dirty="0"/>
              <a:t>– a fogadóállomást két tápvezetékkel és egy </a:t>
            </a:r>
            <a:r>
              <a:rPr lang="hu-HU" dirty="0" smtClean="0"/>
              <a:t>gyűjtősínnel</a:t>
            </a:r>
            <a:r>
              <a:rPr lang="hu-HU" dirty="0"/>
              <a:t>, </a:t>
            </a:r>
            <a:r>
              <a:rPr lang="hu-HU" dirty="0" smtClean="0"/>
              <a:t>vagy kihelyezett </a:t>
            </a:r>
            <a:r>
              <a:rPr lang="hu-HU" dirty="0"/>
              <a:t>állomás formájában lehet létesíteni</a:t>
            </a:r>
            <a:r>
              <a:rPr lang="hu-HU" dirty="0" smtClean="0"/>
              <a:t>.</a:t>
            </a:r>
          </a:p>
          <a:p>
            <a:endParaRPr lang="hu-HU" dirty="0"/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8289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609600" y="6403340"/>
            <a:ext cx="173037" cy="190500"/>
          </a:xfrm>
          <a:prstGeom prst="rect">
            <a:avLst/>
          </a:prstGeom>
        </p:spPr>
        <p:txBody>
          <a:bodyPr/>
          <a:lstStyle/>
          <a:p>
            <a:fld id="{9B749DBC-5EFD-468C-9F9F-C80FB4A03599}" type="slidenum">
              <a:rPr lang="hu-HU" smtClean="0"/>
              <a:pPr/>
              <a:t>34</a:t>
            </a:fld>
            <a:endParaRPr lang="hu-HU" dirty="0"/>
          </a:p>
        </p:txBody>
      </p:sp>
      <p:sp>
        <p:nvSpPr>
          <p:cNvPr id="8" name="Cím 1"/>
          <p:cNvSpPr>
            <a:spLocks noGrp="1"/>
          </p:cNvSpPr>
          <p:nvPr>
            <p:ph type="title"/>
          </p:nvPr>
        </p:nvSpPr>
        <p:spPr>
          <a:xfrm>
            <a:off x="63500" y="332656"/>
            <a:ext cx="8972996" cy="432048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hu-HU" dirty="0" smtClean="0"/>
              <a:t>MK1 - Hálózattervezés</a:t>
            </a:r>
            <a:endParaRPr lang="hu-HU" dirty="0"/>
          </a:p>
        </p:txBody>
      </p:sp>
      <p:sp>
        <p:nvSpPr>
          <p:cNvPr id="12" name="AutoShape 4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3" name="AutoShape 6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4" name="AutoShape 8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9" name="Téglalap 8"/>
          <p:cNvSpPr/>
          <p:nvPr/>
        </p:nvSpPr>
        <p:spPr>
          <a:xfrm>
            <a:off x="368300" y="980728"/>
            <a:ext cx="8524180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r>
              <a:rPr lang="hu-HU" b="1" dirty="0" smtClean="0"/>
              <a:t>Középfeszültségű elosztóhálózatról </a:t>
            </a:r>
            <a:r>
              <a:rPr lang="hu-HU" b="1" dirty="0"/>
              <a:t>táplált </a:t>
            </a:r>
            <a:r>
              <a:rPr lang="hu-HU" b="1" dirty="0" smtClean="0"/>
              <a:t>állomástípusok</a:t>
            </a:r>
          </a:p>
          <a:p>
            <a:endParaRPr lang="hu-HU" dirty="0"/>
          </a:p>
          <a:p>
            <a:r>
              <a:rPr lang="hu-HU" b="1" dirty="0"/>
              <a:t>Oszlop-transzformátorállomások</a:t>
            </a:r>
            <a:endParaRPr lang="hu-HU" dirty="0"/>
          </a:p>
          <a:p>
            <a:r>
              <a:rPr lang="hu-HU" dirty="0"/>
              <a:t>Az újonnan </a:t>
            </a:r>
            <a:r>
              <a:rPr lang="hu-HU" dirty="0" smtClean="0"/>
              <a:t>létesítend</a:t>
            </a:r>
            <a:r>
              <a:rPr lang="hu-HU" dirty="0"/>
              <a:t>ő</a:t>
            </a:r>
            <a:r>
              <a:rPr lang="hu-HU" dirty="0" smtClean="0"/>
              <a:t> </a:t>
            </a:r>
            <a:r>
              <a:rPr lang="hu-HU" dirty="0"/>
              <a:t>fej- vagy </a:t>
            </a:r>
            <a:r>
              <a:rPr lang="hu-HU" dirty="0" smtClean="0"/>
              <a:t>átmen</a:t>
            </a:r>
            <a:r>
              <a:rPr lang="hu-HU" dirty="0"/>
              <a:t>ő</a:t>
            </a:r>
            <a:r>
              <a:rPr lang="hu-HU" dirty="0" smtClean="0"/>
              <a:t>állomások </a:t>
            </a:r>
            <a:r>
              <a:rPr lang="hu-HU" dirty="0"/>
              <a:t>kialakítása olyan legyen, hogy a</a:t>
            </a:r>
          </a:p>
          <a:p>
            <a:r>
              <a:rPr lang="hu-HU" dirty="0"/>
              <a:t>fejállomás </a:t>
            </a:r>
            <a:r>
              <a:rPr lang="hu-HU" dirty="0" smtClean="0"/>
              <a:t>átmenőállomássá </a:t>
            </a:r>
            <a:r>
              <a:rPr lang="hu-HU" dirty="0"/>
              <a:t>legyen </a:t>
            </a:r>
            <a:r>
              <a:rPr lang="hu-HU" dirty="0" smtClean="0"/>
              <a:t>bővíthet</a:t>
            </a:r>
            <a:r>
              <a:rPr lang="hu-HU" dirty="0"/>
              <a:t>ő</a:t>
            </a:r>
            <a:r>
              <a:rPr lang="hu-HU" dirty="0" smtClean="0"/>
              <a:t>, </a:t>
            </a:r>
            <a:r>
              <a:rPr lang="hu-HU" dirty="0"/>
              <a:t>az </a:t>
            </a:r>
            <a:r>
              <a:rPr lang="hu-HU" dirty="0" smtClean="0"/>
              <a:t>átmen</a:t>
            </a:r>
            <a:r>
              <a:rPr lang="hu-HU" dirty="0"/>
              <a:t>ő</a:t>
            </a:r>
            <a:r>
              <a:rPr lang="hu-HU" dirty="0" smtClean="0"/>
              <a:t>állomás </a:t>
            </a:r>
            <a:r>
              <a:rPr lang="hu-HU" dirty="0"/>
              <a:t>pedig </a:t>
            </a:r>
            <a:r>
              <a:rPr lang="hu-HU" dirty="0" smtClean="0"/>
              <a:t>meglévő</a:t>
            </a:r>
            <a:endParaRPr lang="hu-HU" dirty="0"/>
          </a:p>
          <a:p>
            <a:r>
              <a:rPr lang="hu-HU" dirty="0"/>
              <a:t>vezetéknyomvonalban utólag is </a:t>
            </a:r>
            <a:r>
              <a:rPr lang="hu-HU" dirty="0" smtClean="0"/>
              <a:t>telepíthető </a:t>
            </a:r>
            <a:r>
              <a:rPr lang="hu-HU" dirty="0"/>
              <a:t>legyen.</a:t>
            </a:r>
          </a:p>
          <a:p>
            <a:r>
              <a:rPr lang="hu-HU" dirty="0"/>
              <a:t> </a:t>
            </a:r>
          </a:p>
          <a:p>
            <a:r>
              <a:rPr lang="hu-HU" b="1" dirty="0"/>
              <a:t>Épített- és lemezházas transzformátorállomások</a:t>
            </a:r>
            <a:endParaRPr lang="hu-HU" dirty="0"/>
          </a:p>
          <a:p>
            <a:r>
              <a:rPr lang="hu-HU" dirty="0"/>
              <a:t>Az </a:t>
            </a:r>
            <a:r>
              <a:rPr lang="hu-HU" dirty="0" err="1"/>
              <a:t>építettházas</a:t>
            </a:r>
            <a:r>
              <a:rPr lang="hu-HU" dirty="0"/>
              <a:t> transzformátorállomásokat </a:t>
            </a:r>
            <a:r>
              <a:rPr lang="hu-HU" dirty="0" err="1" smtClean="0"/>
              <a:t>előregyártott</a:t>
            </a:r>
            <a:r>
              <a:rPr lang="hu-HU" dirty="0" smtClean="0"/>
              <a:t> </a:t>
            </a:r>
            <a:r>
              <a:rPr lang="hu-HU" dirty="0"/>
              <a:t>vagy helyszíni </a:t>
            </a:r>
            <a:r>
              <a:rPr lang="hu-HU" dirty="0" smtClean="0"/>
              <a:t>építés-technológiával lehet létesíteni. A középfeszültségű </a:t>
            </a:r>
            <a:r>
              <a:rPr lang="hu-HU" dirty="0"/>
              <a:t>kapcsoló berendezésnek az </a:t>
            </a:r>
            <a:r>
              <a:rPr lang="hu-HU" dirty="0" smtClean="0"/>
              <a:t>íves-gyűr</a:t>
            </a:r>
            <a:r>
              <a:rPr lang="hu-HU" dirty="0"/>
              <a:t>ű</a:t>
            </a:r>
            <a:r>
              <a:rPr lang="hu-HU" dirty="0" smtClean="0"/>
              <a:t>s </a:t>
            </a:r>
            <a:r>
              <a:rPr lang="hu-HU" dirty="0"/>
              <a:t>hálózatok </a:t>
            </a:r>
            <a:r>
              <a:rPr lang="hu-HU" dirty="0" smtClean="0"/>
              <a:t>kialakítása következtében </a:t>
            </a:r>
            <a:r>
              <a:rPr lang="hu-HU" dirty="0"/>
              <a:t>legalább két vonali és egy transzformátor-leágazással kell </a:t>
            </a:r>
            <a:r>
              <a:rPr lang="hu-HU" dirty="0" smtClean="0"/>
              <a:t>rendelkeznie. Ezenkívül lehetőleg </a:t>
            </a:r>
            <a:r>
              <a:rPr lang="hu-HU" dirty="0"/>
              <a:t>helyet kell hagyni egy harmadik vonali leágazás </a:t>
            </a:r>
            <a:r>
              <a:rPr lang="hu-HU" dirty="0" smtClean="0"/>
              <a:t>későbbi beépíthetőségére</a:t>
            </a:r>
            <a:r>
              <a:rPr lang="hu-HU" dirty="0"/>
              <a:t>, amely az </a:t>
            </a:r>
            <a:r>
              <a:rPr lang="hu-HU" dirty="0" smtClean="0"/>
              <a:t>íves-gyűr</a:t>
            </a:r>
            <a:r>
              <a:rPr lang="hu-HU" dirty="0"/>
              <a:t>ű</a:t>
            </a:r>
            <a:r>
              <a:rPr lang="hu-HU" dirty="0" smtClean="0"/>
              <a:t>s </a:t>
            </a:r>
            <a:r>
              <a:rPr lang="hu-HU" dirty="0"/>
              <a:t>hálózat mentén létesített </a:t>
            </a:r>
            <a:r>
              <a:rPr lang="hu-HU" dirty="0" smtClean="0"/>
              <a:t>kihelyezett transzformátorállomások </a:t>
            </a:r>
            <a:r>
              <a:rPr lang="hu-HU" dirty="0"/>
              <a:t>miatt válhat indokolttá.</a:t>
            </a:r>
          </a:p>
          <a:p>
            <a:endParaRPr lang="hu-HU" dirty="0"/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8132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609600" y="6403340"/>
            <a:ext cx="173037" cy="190500"/>
          </a:xfrm>
          <a:prstGeom prst="rect">
            <a:avLst/>
          </a:prstGeom>
        </p:spPr>
        <p:txBody>
          <a:bodyPr/>
          <a:lstStyle/>
          <a:p>
            <a:fld id="{9B749DBC-5EFD-468C-9F9F-C80FB4A03599}" type="slidenum">
              <a:rPr lang="hu-HU" smtClean="0"/>
              <a:pPr/>
              <a:t>35</a:t>
            </a:fld>
            <a:endParaRPr lang="hu-HU" dirty="0"/>
          </a:p>
        </p:txBody>
      </p:sp>
      <p:sp>
        <p:nvSpPr>
          <p:cNvPr id="8" name="Cím 1"/>
          <p:cNvSpPr>
            <a:spLocks noGrp="1"/>
          </p:cNvSpPr>
          <p:nvPr>
            <p:ph type="title"/>
          </p:nvPr>
        </p:nvSpPr>
        <p:spPr>
          <a:xfrm>
            <a:off x="63500" y="332656"/>
            <a:ext cx="8972996" cy="432048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hu-HU" dirty="0" smtClean="0"/>
              <a:t>MK1 - Hálózattervezés</a:t>
            </a:r>
            <a:endParaRPr lang="hu-HU" dirty="0"/>
          </a:p>
        </p:txBody>
      </p:sp>
      <p:sp>
        <p:nvSpPr>
          <p:cNvPr id="12" name="AutoShape 4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3" name="AutoShape 6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4" name="AutoShape 8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9" name="Téglalap 8"/>
          <p:cNvSpPr/>
          <p:nvPr/>
        </p:nvSpPr>
        <p:spPr>
          <a:xfrm>
            <a:off x="368300" y="980728"/>
            <a:ext cx="8524180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r>
              <a:rPr lang="hu-HU" b="1" dirty="0"/>
              <a:t>Speciális </a:t>
            </a:r>
            <a:r>
              <a:rPr lang="hu-HU" b="1" dirty="0" smtClean="0"/>
              <a:t>megoldások</a:t>
            </a:r>
          </a:p>
          <a:p>
            <a:endParaRPr lang="hu-HU" dirty="0"/>
          </a:p>
          <a:p>
            <a:r>
              <a:rPr lang="hu-HU" dirty="0"/>
              <a:t>A </a:t>
            </a:r>
            <a:r>
              <a:rPr lang="hu-HU" dirty="0" smtClean="0"/>
              <a:t>meglévő íves-gyűr</a:t>
            </a:r>
            <a:r>
              <a:rPr lang="hu-HU" dirty="0"/>
              <a:t>ű</a:t>
            </a:r>
            <a:r>
              <a:rPr lang="hu-HU" dirty="0" smtClean="0"/>
              <a:t>s középfeszültségű </a:t>
            </a:r>
            <a:r>
              <a:rPr lang="hu-HU" dirty="0"/>
              <a:t>kábelhálózatok mentén, ha nagyobb </a:t>
            </a:r>
            <a:r>
              <a:rPr lang="hu-HU" dirty="0" smtClean="0"/>
              <a:t>koncentrált terhelés</a:t>
            </a:r>
            <a:r>
              <a:rPr lang="hu-HU" dirty="0"/>
              <a:t>ű</a:t>
            </a:r>
            <a:r>
              <a:rPr lang="hu-HU" dirty="0" smtClean="0"/>
              <a:t> </a:t>
            </a:r>
            <a:r>
              <a:rPr lang="hu-HU" dirty="0"/>
              <a:t>fogyasztó jelentkezik és amely sugaras ellátással is megelégszik, ott </a:t>
            </a:r>
            <a:r>
              <a:rPr lang="hu-HU" dirty="0" smtClean="0"/>
              <a:t>kihelyezett, transzformátorállomást </a:t>
            </a:r>
            <a:r>
              <a:rPr lang="hu-HU" dirty="0"/>
              <a:t>lehet alkalmazni.</a:t>
            </a:r>
          </a:p>
          <a:p>
            <a:r>
              <a:rPr lang="hu-HU" dirty="0"/>
              <a:t>A nagy fajlagos </a:t>
            </a:r>
            <a:r>
              <a:rPr lang="hu-HU" dirty="0" smtClean="0"/>
              <a:t>terhelésű </a:t>
            </a:r>
            <a:r>
              <a:rPr lang="hu-HU" dirty="0"/>
              <a:t>területeken a terhelés </a:t>
            </a:r>
            <a:r>
              <a:rPr lang="hu-HU" dirty="0" smtClean="0"/>
              <a:t>jellegétől függően </a:t>
            </a:r>
            <a:r>
              <a:rPr lang="hu-HU" dirty="0"/>
              <a:t>iker</a:t>
            </a:r>
          </a:p>
          <a:p>
            <a:r>
              <a:rPr lang="hu-HU" dirty="0"/>
              <a:t>transzformátorállomásokat is lehet építeni.</a:t>
            </a:r>
          </a:p>
          <a:p>
            <a:r>
              <a:rPr lang="hu-HU" dirty="0"/>
              <a:t>Kivételes esetekben épületekben elhelyezésre </a:t>
            </a:r>
            <a:r>
              <a:rPr lang="hu-HU" dirty="0" smtClean="0"/>
              <a:t>kerülő </a:t>
            </a:r>
            <a:r>
              <a:rPr lang="hu-HU" dirty="0"/>
              <a:t>transzformátorállomásokra is </a:t>
            </a:r>
            <a:r>
              <a:rPr lang="hu-HU" dirty="0" smtClean="0"/>
              <a:t>igény merülhet </a:t>
            </a:r>
            <a:r>
              <a:rPr lang="hu-HU" dirty="0"/>
              <a:t>fel, mégpedig pincékben vagy az épületek földszintjén </a:t>
            </a:r>
            <a:r>
              <a:rPr lang="hu-HU" dirty="0" smtClean="0"/>
              <a:t>történő kialakítással. Az </a:t>
            </a:r>
            <a:r>
              <a:rPr lang="hu-HU" dirty="0"/>
              <a:t>új pince-transzformátorállomások létesítését kerülni kell.</a:t>
            </a:r>
          </a:p>
          <a:p>
            <a:endParaRPr lang="hu-HU" dirty="0"/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1911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609600" y="6403340"/>
            <a:ext cx="173037" cy="190500"/>
          </a:xfrm>
          <a:prstGeom prst="rect">
            <a:avLst/>
          </a:prstGeom>
        </p:spPr>
        <p:txBody>
          <a:bodyPr/>
          <a:lstStyle/>
          <a:p>
            <a:fld id="{9B749DBC-5EFD-468C-9F9F-C80FB4A03599}" type="slidenum">
              <a:rPr lang="hu-HU" smtClean="0"/>
              <a:pPr/>
              <a:t>36</a:t>
            </a:fld>
            <a:endParaRPr lang="hu-HU" dirty="0"/>
          </a:p>
        </p:txBody>
      </p:sp>
      <p:sp>
        <p:nvSpPr>
          <p:cNvPr id="8" name="Cím 1"/>
          <p:cNvSpPr>
            <a:spLocks noGrp="1"/>
          </p:cNvSpPr>
          <p:nvPr>
            <p:ph type="title"/>
          </p:nvPr>
        </p:nvSpPr>
        <p:spPr>
          <a:xfrm>
            <a:off x="63500" y="332656"/>
            <a:ext cx="8972996" cy="432048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hu-HU" dirty="0"/>
              <a:t>MK4-2 Középfeszültségű szabadvezeték hálózatok</a:t>
            </a:r>
          </a:p>
        </p:txBody>
      </p:sp>
      <p:sp>
        <p:nvSpPr>
          <p:cNvPr id="12" name="AutoShape 4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3" name="AutoShape 6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4" name="AutoShape 8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" name="Téglalap 1"/>
          <p:cNvSpPr/>
          <p:nvPr/>
        </p:nvSpPr>
        <p:spPr>
          <a:xfrm>
            <a:off x="215900" y="908720"/>
            <a:ext cx="8820596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hu-HU" b="1" dirty="0"/>
              <a:t>A középfeszültségű hálózat villamos </a:t>
            </a:r>
            <a:r>
              <a:rPr lang="hu-HU" b="1" dirty="0" smtClean="0"/>
              <a:t>jellemzői</a:t>
            </a:r>
          </a:p>
          <a:p>
            <a:pPr lvl="2"/>
            <a:endParaRPr lang="hu-HU" b="1" dirty="0"/>
          </a:p>
          <a:p>
            <a:r>
              <a:rPr lang="hu-HU" dirty="0"/>
              <a:t>A hálózat névleges feszültsége 20 kV (+15% ; –10%).</a:t>
            </a:r>
          </a:p>
          <a:p>
            <a:r>
              <a:rPr lang="hu-HU" dirty="0"/>
              <a:t>A rendszer legnagyobb feszültsége 24 kV</a:t>
            </a:r>
            <a:r>
              <a:rPr lang="hu-HU" dirty="0" smtClean="0"/>
              <a:t>.</a:t>
            </a:r>
          </a:p>
          <a:p>
            <a:endParaRPr lang="hu-HU" dirty="0"/>
          </a:p>
          <a:p>
            <a:r>
              <a:rPr lang="hu-HU" dirty="0"/>
              <a:t>Csillagpont kezelés: ívoltó tekercsen keresztül földelt (kompenzált</a:t>
            </a:r>
            <a:r>
              <a:rPr lang="hu-HU" dirty="0" smtClean="0"/>
              <a:t>).</a:t>
            </a:r>
          </a:p>
          <a:p>
            <a:endParaRPr lang="hu-HU" dirty="0"/>
          </a:p>
          <a:p>
            <a:r>
              <a:rPr lang="hu-HU" dirty="0"/>
              <a:t>Az alkalmazandó villamos berendezések,(készülékek, szigetelők) próbafeszültségei:</a:t>
            </a:r>
          </a:p>
          <a:p>
            <a:pPr marL="542925"/>
            <a:r>
              <a:rPr lang="hu-HU" sz="1600" dirty="0" smtClean="0"/>
              <a:t>Névleges </a:t>
            </a:r>
            <a:r>
              <a:rPr lang="hu-HU" sz="1600" dirty="0"/>
              <a:t>50 Hz ipari </a:t>
            </a:r>
            <a:r>
              <a:rPr lang="hu-HU" sz="1600" dirty="0" err="1"/>
              <a:t>frekv</a:t>
            </a:r>
            <a:r>
              <a:rPr lang="hu-HU" sz="1600" dirty="0"/>
              <a:t>. próbafeszültség fázis-föld között</a:t>
            </a:r>
            <a:r>
              <a:rPr lang="hu-HU" sz="1600" dirty="0" smtClean="0"/>
              <a:t>:</a:t>
            </a:r>
            <a:r>
              <a:rPr lang="hu-HU" sz="1600" dirty="0"/>
              <a:t>	</a:t>
            </a:r>
            <a:r>
              <a:rPr lang="hu-HU" sz="1600" dirty="0" smtClean="0"/>
              <a:t>	50 </a:t>
            </a:r>
            <a:r>
              <a:rPr lang="hu-HU" sz="1600" dirty="0" err="1"/>
              <a:t>kV</a:t>
            </a:r>
            <a:r>
              <a:rPr lang="hu-HU" sz="1600" baseline="-25000" dirty="0" err="1"/>
              <a:t>eff</a:t>
            </a:r>
            <a:endParaRPr lang="hu-HU" sz="1600" dirty="0"/>
          </a:p>
          <a:p>
            <a:pPr marL="542925"/>
            <a:r>
              <a:rPr lang="hu-HU" sz="1600" dirty="0" smtClean="0"/>
              <a:t>Névleges </a:t>
            </a:r>
            <a:r>
              <a:rPr lang="hu-HU" sz="1600" dirty="0"/>
              <a:t>50 Hz ipari </a:t>
            </a:r>
            <a:r>
              <a:rPr lang="hu-HU" sz="1600" dirty="0" err="1"/>
              <a:t>frekv</a:t>
            </a:r>
            <a:r>
              <a:rPr lang="hu-HU" sz="1600" dirty="0"/>
              <a:t>. próbafeszültség szakaszolási távolságra:	60 </a:t>
            </a:r>
            <a:r>
              <a:rPr lang="hu-HU" sz="1600" dirty="0" err="1"/>
              <a:t>kV</a:t>
            </a:r>
            <a:r>
              <a:rPr lang="hu-HU" sz="1600" baseline="-25000" dirty="0" err="1"/>
              <a:t>eff</a:t>
            </a:r>
            <a:endParaRPr lang="hu-HU" sz="1600" dirty="0"/>
          </a:p>
          <a:p>
            <a:pPr marL="542925"/>
            <a:r>
              <a:rPr lang="hu-HU" sz="1600" dirty="0" smtClean="0"/>
              <a:t>Névleges </a:t>
            </a:r>
            <a:r>
              <a:rPr lang="hu-HU" sz="1600" dirty="0"/>
              <a:t>lökő próbafeszültség fázis-föld között</a:t>
            </a:r>
            <a:r>
              <a:rPr lang="hu-HU" sz="1600" dirty="0" smtClean="0"/>
              <a:t>:</a:t>
            </a:r>
            <a:r>
              <a:rPr lang="hu-HU" sz="1600" dirty="0"/>
              <a:t>			125 </a:t>
            </a:r>
            <a:r>
              <a:rPr lang="hu-HU" sz="1600" dirty="0" err="1"/>
              <a:t>kV</a:t>
            </a:r>
            <a:r>
              <a:rPr lang="hu-HU" sz="1600" baseline="-25000" dirty="0" err="1"/>
              <a:t>csúcs</a:t>
            </a:r>
            <a:endParaRPr lang="hu-HU" sz="1600" dirty="0"/>
          </a:p>
          <a:p>
            <a:pPr marL="542925"/>
            <a:r>
              <a:rPr lang="hu-HU" sz="1600" dirty="0" smtClean="0"/>
              <a:t>Névleges </a:t>
            </a:r>
            <a:r>
              <a:rPr lang="hu-HU" sz="1600" dirty="0"/>
              <a:t>lökő próbafeszültség szakaszolási távolságra</a:t>
            </a:r>
            <a:r>
              <a:rPr lang="hu-HU" sz="1600" dirty="0" smtClean="0"/>
              <a:t>: </a:t>
            </a:r>
            <a:r>
              <a:rPr lang="hu-HU" sz="1600" dirty="0"/>
              <a:t>		145 </a:t>
            </a:r>
            <a:r>
              <a:rPr lang="hu-HU" sz="1600" dirty="0" err="1"/>
              <a:t>kV</a:t>
            </a:r>
            <a:r>
              <a:rPr lang="hu-HU" sz="1600" baseline="-25000" dirty="0" err="1"/>
              <a:t>csúcs</a:t>
            </a:r>
            <a:endParaRPr lang="hu-HU" sz="1600" dirty="0"/>
          </a:p>
          <a:p>
            <a:pPr marL="542925"/>
            <a:r>
              <a:rPr lang="hu-HU" sz="1600" dirty="0" smtClean="0"/>
              <a:t>A </a:t>
            </a:r>
            <a:r>
              <a:rPr lang="hu-HU" sz="1600" dirty="0"/>
              <a:t>mértékadó mögöttes zárlati teljesítmény felső határa</a:t>
            </a:r>
            <a:r>
              <a:rPr lang="hu-HU" sz="1600" dirty="0" smtClean="0"/>
              <a:t>:</a:t>
            </a:r>
            <a:r>
              <a:rPr lang="hu-HU" sz="1600" dirty="0"/>
              <a:t>		400 MVA</a:t>
            </a:r>
          </a:p>
          <a:p>
            <a:pPr marL="542925"/>
            <a:endParaRPr lang="hu-HU" dirty="0" smtClean="0"/>
          </a:p>
          <a:p>
            <a:pPr marL="542925"/>
            <a:r>
              <a:rPr lang="hu-HU" sz="1600" dirty="0" smtClean="0"/>
              <a:t>A </a:t>
            </a:r>
            <a:r>
              <a:rPr lang="hu-HU" sz="1600" dirty="0"/>
              <a:t>táppontból induló vezetékek, készülékek termikus méretezése	</a:t>
            </a:r>
          </a:p>
          <a:p>
            <a:pPr marL="542925"/>
            <a:r>
              <a:rPr lang="hu-HU" sz="1600" dirty="0" smtClean="0"/>
              <a:t>(</a:t>
            </a:r>
            <a:r>
              <a:rPr lang="hu-HU" sz="1600" dirty="0"/>
              <a:t>az alapvédelem tényleges kioldási idejét kell figyelembe venni):	 </a:t>
            </a:r>
            <a:r>
              <a:rPr lang="hu-HU" sz="1600" dirty="0" smtClean="0"/>
              <a:t>    	12,5 </a:t>
            </a:r>
            <a:r>
              <a:rPr lang="hu-HU" sz="1600" dirty="0" err="1"/>
              <a:t>kA</a:t>
            </a:r>
            <a:r>
              <a:rPr lang="hu-HU" sz="1600" dirty="0"/>
              <a:t> 1 </a:t>
            </a:r>
            <a:r>
              <a:rPr lang="hu-HU" sz="1600" dirty="0" smtClean="0"/>
              <a:t>sec</a:t>
            </a:r>
          </a:p>
          <a:p>
            <a:pPr marL="542925"/>
            <a:endParaRPr lang="hu-HU" sz="1600" dirty="0"/>
          </a:p>
          <a:p>
            <a:r>
              <a:rPr lang="hu-HU" dirty="0"/>
              <a:t>	</a:t>
            </a:r>
            <a:r>
              <a:rPr lang="hu-HU" sz="1600" dirty="0"/>
              <a:t>Az alkalmazandó KÖF/KIF transzformátorok feszültségáttétele</a:t>
            </a:r>
          </a:p>
          <a:p>
            <a:r>
              <a:rPr lang="hu-HU" sz="1600" dirty="0"/>
              <a:t>			Primer oldal:	</a:t>
            </a:r>
            <a:r>
              <a:rPr lang="hu-HU" sz="1600" dirty="0" smtClean="0"/>
              <a:t>22000 </a:t>
            </a:r>
            <a:r>
              <a:rPr lang="hu-HU" sz="1600" dirty="0"/>
              <a:t>V</a:t>
            </a:r>
          </a:p>
          <a:p>
            <a:r>
              <a:rPr lang="hu-HU" sz="1600" dirty="0"/>
              <a:t>			Szekunder oldal:	420/242 V</a:t>
            </a:r>
          </a:p>
          <a:p>
            <a:r>
              <a:rPr lang="hu-HU" sz="1600" dirty="0"/>
              <a:t>			Megcsapolások:	± 2×</a:t>
            </a:r>
            <a:r>
              <a:rPr lang="hu-HU" sz="1600" dirty="0" err="1"/>
              <a:t>2</a:t>
            </a:r>
            <a:r>
              <a:rPr lang="hu-HU" sz="1600" dirty="0"/>
              <a:t>,5 %</a:t>
            </a:r>
          </a:p>
        </p:txBody>
      </p:sp>
    </p:spTree>
    <p:extLst>
      <p:ext uri="{BB962C8B-B14F-4D97-AF65-F5344CB8AC3E}">
        <p14:creationId xmlns:p14="http://schemas.microsoft.com/office/powerpoint/2010/main" val="357677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609600" y="6403340"/>
            <a:ext cx="173037" cy="190500"/>
          </a:xfrm>
          <a:prstGeom prst="rect">
            <a:avLst/>
          </a:prstGeom>
        </p:spPr>
        <p:txBody>
          <a:bodyPr/>
          <a:lstStyle/>
          <a:p>
            <a:fld id="{9B749DBC-5EFD-468C-9F9F-C80FB4A03599}" type="slidenum">
              <a:rPr lang="hu-HU" smtClean="0"/>
              <a:pPr/>
              <a:t>37</a:t>
            </a:fld>
            <a:endParaRPr lang="hu-HU" dirty="0"/>
          </a:p>
        </p:txBody>
      </p:sp>
      <p:sp>
        <p:nvSpPr>
          <p:cNvPr id="8" name="Cím 1"/>
          <p:cNvSpPr>
            <a:spLocks noGrp="1"/>
          </p:cNvSpPr>
          <p:nvPr>
            <p:ph type="title"/>
          </p:nvPr>
        </p:nvSpPr>
        <p:spPr>
          <a:xfrm>
            <a:off x="63500" y="332656"/>
            <a:ext cx="8972996" cy="720080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hu-HU" dirty="0"/>
              <a:t>MSZ </a:t>
            </a:r>
            <a:r>
              <a:rPr lang="hu-HU" dirty="0" smtClean="0"/>
              <a:t>151-1:2000 Erősáramú </a:t>
            </a:r>
            <a:r>
              <a:rPr lang="hu-HU" dirty="0"/>
              <a:t>szabadvezetékek.</a:t>
            </a:r>
            <a:br>
              <a:rPr lang="hu-HU" dirty="0"/>
            </a:br>
            <a:r>
              <a:rPr lang="hu-HU" sz="2000" dirty="0"/>
              <a:t>1 kV-nál nagyobb névleges feszültségű </a:t>
            </a:r>
            <a:r>
              <a:rPr lang="hu-HU" sz="2000" dirty="0" smtClean="0"/>
              <a:t>szabadvezetékek létesítési </a:t>
            </a:r>
            <a:r>
              <a:rPr lang="hu-HU" sz="2000" dirty="0"/>
              <a:t>előírásai</a:t>
            </a:r>
          </a:p>
        </p:txBody>
      </p:sp>
      <p:sp>
        <p:nvSpPr>
          <p:cNvPr id="12" name="AutoShape 4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3" name="AutoShape 6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4" name="AutoShape 8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" name="Téglalap 1"/>
          <p:cNvSpPr/>
          <p:nvPr/>
        </p:nvSpPr>
        <p:spPr>
          <a:xfrm>
            <a:off x="215900" y="1166843"/>
            <a:ext cx="8676580" cy="5186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hu-HU" b="1" i="1" u="sng" dirty="0"/>
              <a:t>Fogalom </a:t>
            </a:r>
            <a:r>
              <a:rPr lang="hu-HU" b="1" i="1" u="sng" dirty="0" smtClean="0"/>
              <a:t>meghatározások</a:t>
            </a:r>
          </a:p>
          <a:p>
            <a:pPr algn="just">
              <a:spcAft>
                <a:spcPts val="600"/>
              </a:spcAft>
            </a:pPr>
            <a:r>
              <a:rPr lang="hu-HU" b="1" dirty="0" smtClean="0"/>
              <a:t>Belterület</a:t>
            </a:r>
            <a:r>
              <a:rPr lang="hu-HU" b="1" dirty="0"/>
              <a:t>:</a:t>
            </a:r>
            <a:r>
              <a:rPr lang="hu-HU" dirty="0"/>
              <a:t> minden beépített terület (város, község, tanyaközpont, állandó táborhely, állandó rakodóhely, üdülő, zártkert), illetve a földhivatal által nyilvántartott és az illetékes önkormányzati szervek által a település érvényes rendezési tervében beépítésre kijelölt terület.</a:t>
            </a:r>
          </a:p>
          <a:p>
            <a:pPr algn="just">
              <a:spcAft>
                <a:spcPts val="600"/>
              </a:spcAft>
            </a:pPr>
            <a:r>
              <a:rPr lang="hu-HU" b="1" dirty="0"/>
              <a:t>Külterület:</a:t>
            </a:r>
            <a:r>
              <a:rPr lang="hu-HU" dirty="0"/>
              <a:t> minden, az előző pontban fel nem sorolt terület.</a:t>
            </a:r>
          </a:p>
          <a:p>
            <a:pPr algn="just">
              <a:spcAft>
                <a:spcPts val="600"/>
              </a:spcAft>
            </a:pPr>
            <a:r>
              <a:rPr lang="hu-HU" b="1" dirty="0"/>
              <a:t>Nyomvonal:</a:t>
            </a:r>
            <a:r>
              <a:rPr lang="hu-HU" dirty="0"/>
              <a:t> a vezetékes és/vagy a vezeték nélküli vonalas építmények –szimmetria vagy definíciós elméleti vagy az anyag (közeg), részecske, hullámterjedése, áramlása irányába eső elméleti- tengelyének térszintre függőleges vetítéssel meghatározott képe</a:t>
            </a:r>
            <a:r>
              <a:rPr lang="hu-HU" dirty="0" smtClean="0"/>
              <a:t>.</a:t>
            </a:r>
          </a:p>
          <a:p>
            <a:pPr algn="just"/>
            <a:r>
              <a:rPr lang="hu-HU" b="1" dirty="0"/>
              <a:t>Körvonal:</a:t>
            </a:r>
            <a:r>
              <a:rPr lang="hu-HU" dirty="0"/>
              <a:t> létesítmények, építmények (épületek, műtárgyak), sajátos építmények (vonalas építmények, bányaművelési építmények, atomenergia alkalmazására szolgáló építmények), a földfelszín természetes és mesterséges geológiai alakulatai, területek, felszerelési tárgyak, köztárgyak, növényzet vízszintes (</a:t>
            </a:r>
            <a:r>
              <a:rPr lang="hu-HU" dirty="0" err="1" smtClean="0"/>
              <a:t>vízszintes</a:t>
            </a:r>
            <a:r>
              <a:rPr lang="hu-HU" dirty="0" smtClean="0"/>
              <a:t> </a:t>
            </a:r>
            <a:r>
              <a:rPr lang="hu-HU" dirty="0"/>
              <a:t>körvonal) vagy függőleges (</a:t>
            </a:r>
            <a:r>
              <a:rPr lang="hu-HU" dirty="0" err="1"/>
              <a:t>függőleges</a:t>
            </a:r>
            <a:r>
              <a:rPr lang="hu-HU" dirty="0"/>
              <a:t> körvonal) vagy tetszőleges elhelyezkedésű síkra merőleges vetítéssel meghatározott képének határvonala.</a:t>
            </a:r>
          </a:p>
          <a:p>
            <a:pPr algn="just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0512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609600" y="6403340"/>
            <a:ext cx="173037" cy="190500"/>
          </a:xfrm>
          <a:prstGeom prst="rect">
            <a:avLst/>
          </a:prstGeom>
        </p:spPr>
        <p:txBody>
          <a:bodyPr/>
          <a:lstStyle/>
          <a:p>
            <a:fld id="{9B749DBC-5EFD-468C-9F9F-C80FB4A03599}" type="slidenum">
              <a:rPr lang="hu-HU" smtClean="0"/>
              <a:pPr/>
              <a:t>38</a:t>
            </a:fld>
            <a:endParaRPr lang="hu-HU" dirty="0"/>
          </a:p>
        </p:txBody>
      </p:sp>
      <p:sp>
        <p:nvSpPr>
          <p:cNvPr id="8" name="Cím 1"/>
          <p:cNvSpPr>
            <a:spLocks noGrp="1"/>
          </p:cNvSpPr>
          <p:nvPr>
            <p:ph type="title"/>
          </p:nvPr>
        </p:nvSpPr>
        <p:spPr>
          <a:xfrm>
            <a:off x="63500" y="332656"/>
            <a:ext cx="8972996" cy="720080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hu-HU" dirty="0"/>
              <a:t>MSZ </a:t>
            </a:r>
            <a:r>
              <a:rPr lang="hu-HU" dirty="0" smtClean="0"/>
              <a:t>151-1:2000 Erősáramú </a:t>
            </a:r>
            <a:r>
              <a:rPr lang="hu-HU" dirty="0"/>
              <a:t>szabadvezetékek.</a:t>
            </a:r>
            <a:br>
              <a:rPr lang="hu-HU" dirty="0"/>
            </a:br>
            <a:r>
              <a:rPr lang="hu-HU" sz="2000" dirty="0"/>
              <a:t>1 kV-nál nagyobb névleges feszültségű </a:t>
            </a:r>
            <a:r>
              <a:rPr lang="hu-HU" sz="2000" dirty="0" smtClean="0"/>
              <a:t>szabadvezetékek létesítési </a:t>
            </a:r>
            <a:r>
              <a:rPr lang="hu-HU" sz="2000" dirty="0"/>
              <a:t>előírásai</a:t>
            </a:r>
          </a:p>
        </p:txBody>
      </p:sp>
      <p:sp>
        <p:nvSpPr>
          <p:cNvPr id="12" name="AutoShape 4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3" name="AutoShape 6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4" name="AutoShape 8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" name="Téglalap 1"/>
          <p:cNvSpPr/>
          <p:nvPr/>
        </p:nvSpPr>
        <p:spPr>
          <a:xfrm>
            <a:off x="215900" y="1720840"/>
            <a:ext cx="8676580" cy="4632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hu-HU" b="1" dirty="0" err="1"/>
              <a:t>Széloszlopköz</a:t>
            </a:r>
            <a:r>
              <a:rPr lang="hu-HU" b="1" dirty="0"/>
              <a:t>:</a:t>
            </a:r>
            <a:r>
              <a:rPr lang="hu-HU" dirty="0"/>
              <a:t> az oszlop két oldalán lévő oszlopközök felezőpontjainak egymástól mért vízszintes távolsága.</a:t>
            </a:r>
          </a:p>
          <a:p>
            <a:pPr algn="just">
              <a:spcAft>
                <a:spcPts val="600"/>
              </a:spcAft>
            </a:pPr>
            <a:r>
              <a:rPr lang="hu-HU" b="1" dirty="0" err="1"/>
              <a:t>Súlyoszlopköz</a:t>
            </a:r>
            <a:r>
              <a:rPr lang="hu-HU" b="1" dirty="0"/>
              <a:t>:</a:t>
            </a:r>
            <a:r>
              <a:rPr lang="hu-HU" dirty="0"/>
              <a:t> a vezetőnek az oszlop két oldalán levő legmélyebb pontjai között mért vízszintes távolság. (Meredek terepen előfordulhat, hogy mindkét láncgörbe mélypontja az oszlop azonos oldalára esik.)</a:t>
            </a:r>
          </a:p>
          <a:p>
            <a:pPr algn="just">
              <a:spcAft>
                <a:spcPts val="600"/>
              </a:spcAft>
            </a:pPr>
            <a:r>
              <a:rPr lang="hu-HU" b="1" dirty="0" err="1"/>
              <a:t>Határoszlopköz</a:t>
            </a:r>
            <a:r>
              <a:rPr lang="hu-HU" b="1" dirty="0"/>
              <a:t>:</a:t>
            </a:r>
            <a:r>
              <a:rPr lang="hu-HU" dirty="0"/>
              <a:t> a szabadvezetéknek a vezetőktől és a póttehertől függő legnagyobb megengedett oszlopköze</a:t>
            </a:r>
            <a:r>
              <a:rPr lang="hu-HU" dirty="0" smtClean="0"/>
              <a:t>.</a:t>
            </a:r>
          </a:p>
          <a:p>
            <a:pPr algn="just">
              <a:spcAft>
                <a:spcPts val="600"/>
              </a:spcAft>
            </a:pPr>
            <a:r>
              <a:rPr lang="hu-HU" b="1" dirty="0"/>
              <a:t>Hatósáv:</a:t>
            </a:r>
            <a:r>
              <a:rPr lang="hu-HU" dirty="0"/>
              <a:t> az egyik kölcsönható azon számítással, kísérlettel, előírással megállapított környezete, amelyen belül eső másik kölcsönható esetleges zavarása és/vagy veszélyeztetése bekövetkezhet.</a:t>
            </a:r>
          </a:p>
          <a:p>
            <a:pPr algn="just">
              <a:spcAft>
                <a:spcPts val="600"/>
              </a:spcAft>
            </a:pPr>
            <a:r>
              <a:rPr lang="hu-HU" b="1" dirty="0"/>
              <a:t>Megközelítési helyzet:</a:t>
            </a:r>
            <a:r>
              <a:rPr lang="hu-HU" dirty="0"/>
              <a:t> az a térbeli elhelyezkedési helyzet, amikor az egyik kölcsönható a másik kölcsönható hatósávjába esik.</a:t>
            </a:r>
          </a:p>
          <a:p>
            <a:pPr algn="just"/>
            <a:r>
              <a:rPr lang="hu-HU" b="1" dirty="0"/>
              <a:t>Kereszteződési helyzet:</a:t>
            </a:r>
            <a:r>
              <a:rPr lang="hu-HU" dirty="0"/>
              <a:t> az a térbeli elhelyezkedési helyzet, amely helyzetben lévők nyomvonalainak és/vagy körvonalainak van közös pontja.</a:t>
            </a:r>
          </a:p>
          <a:p>
            <a:pPr algn="just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4738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609600" y="6403340"/>
            <a:ext cx="173037" cy="190500"/>
          </a:xfrm>
          <a:prstGeom prst="rect">
            <a:avLst/>
          </a:prstGeom>
        </p:spPr>
        <p:txBody>
          <a:bodyPr/>
          <a:lstStyle/>
          <a:p>
            <a:fld id="{9B749DBC-5EFD-468C-9F9F-C80FB4A03599}" type="slidenum">
              <a:rPr lang="hu-HU" smtClean="0"/>
              <a:pPr/>
              <a:t>39</a:t>
            </a:fld>
            <a:endParaRPr lang="hu-HU" dirty="0"/>
          </a:p>
        </p:txBody>
      </p:sp>
      <p:sp>
        <p:nvSpPr>
          <p:cNvPr id="8" name="Cím 1"/>
          <p:cNvSpPr>
            <a:spLocks noGrp="1"/>
          </p:cNvSpPr>
          <p:nvPr>
            <p:ph type="title"/>
          </p:nvPr>
        </p:nvSpPr>
        <p:spPr>
          <a:xfrm>
            <a:off x="63500" y="332656"/>
            <a:ext cx="8972996" cy="720080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hu-HU" dirty="0"/>
              <a:t>MSZ </a:t>
            </a:r>
            <a:r>
              <a:rPr lang="hu-HU" dirty="0" smtClean="0"/>
              <a:t>151-1:2000 Erősáramú </a:t>
            </a:r>
            <a:r>
              <a:rPr lang="hu-HU" dirty="0"/>
              <a:t>szabadvezetékek.</a:t>
            </a:r>
            <a:br>
              <a:rPr lang="hu-HU" dirty="0"/>
            </a:br>
            <a:r>
              <a:rPr lang="hu-HU" sz="2000" dirty="0"/>
              <a:t>1 kV-nál nagyobb névleges feszültségű </a:t>
            </a:r>
            <a:r>
              <a:rPr lang="hu-HU" sz="2000" dirty="0" smtClean="0"/>
              <a:t>szabadvezetékek létesítési </a:t>
            </a:r>
            <a:r>
              <a:rPr lang="hu-HU" sz="2000" dirty="0"/>
              <a:t>előírásai</a:t>
            </a:r>
          </a:p>
        </p:txBody>
      </p:sp>
      <p:sp>
        <p:nvSpPr>
          <p:cNvPr id="12" name="AutoShape 4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3" name="AutoShape 6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4" name="AutoShape 8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" name="Téglalap 1"/>
          <p:cNvSpPr/>
          <p:nvPr/>
        </p:nvSpPr>
        <p:spPr>
          <a:xfrm>
            <a:off x="215900" y="1297791"/>
            <a:ext cx="8748588" cy="4355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hu-HU" b="1" dirty="0"/>
              <a:t>Megközelítés:</a:t>
            </a:r>
            <a:r>
              <a:rPr lang="hu-HU" dirty="0"/>
              <a:t> elhelyezkedés megközelítési helyzetben.</a:t>
            </a:r>
          </a:p>
          <a:p>
            <a:pPr>
              <a:spcAft>
                <a:spcPts val="600"/>
              </a:spcAft>
            </a:pPr>
            <a:r>
              <a:rPr lang="hu-HU" b="1" dirty="0"/>
              <a:t>Keresztezési helyzet:</a:t>
            </a:r>
            <a:r>
              <a:rPr lang="hu-HU" dirty="0"/>
              <a:t> az a kereszteződési helyzet, mely egyben megközelítési helyzet is.</a:t>
            </a:r>
          </a:p>
          <a:p>
            <a:pPr>
              <a:spcAft>
                <a:spcPts val="600"/>
              </a:spcAft>
            </a:pPr>
            <a:r>
              <a:rPr lang="hu-HU" b="1" dirty="0"/>
              <a:t>Keresztezés:</a:t>
            </a:r>
            <a:r>
              <a:rPr lang="hu-HU" dirty="0"/>
              <a:t> elhelyezkedés keresztezési helyzetben.</a:t>
            </a:r>
          </a:p>
          <a:p>
            <a:pPr>
              <a:spcAft>
                <a:spcPts val="600"/>
              </a:spcAft>
            </a:pPr>
            <a:r>
              <a:rPr lang="hu-HU" b="1" dirty="0"/>
              <a:t>Keresztező (megközelítő) feszítőköz:</a:t>
            </a:r>
            <a:r>
              <a:rPr lang="hu-HU" dirty="0"/>
              <a:t> olyan feszítőköz, amelyen belül a szabadvezeték valamilyen berendezést vagy építményt keresztez, (megközelít).</a:t>
            </a:r>
          </a:p>
          <a:p>
            <a:pPr>
              <a:spcAft>
                <a:spcPts val="600"/>
              </a:spcAft>
            </a:pPr>
            <a:r>
              <a:rPr lang="hu-HU" b="1" dirty="0"/>
              <a:t>Keresztező (megközelítő) oszlopköz:</a:t>
            </a:r>
            <a:r>
              <a:rPr lang="hu-HU" dirty="0"/>
              <a:t> a keresztező (megközelítő) feszítőköznek az az oszlopköze, amelyben a szabadvezeték a berendezést vagy építményt keresztezi (megközelíti). Ha a keresztező (megközelítő) feszítőköz egyetlen oszlopközből áll, akkor a keresztező (megközelítő) feszítőköz azonos a keresztező (megközelítő) oszlopközzel</a:t>
            </a:r>
            <a:r>
              <a:rPr lang="hu-HU" dirty="0" smtClean="0"/>
              <a:t>.</a:t>
            </a:r>
          </a:p>
          <a:p>
            <a:r>
              <a:rPr lang="hu-HU" b="1" dirty="0"/>
              <a:t>Lengőhossz (</a:t>
            </a:r>
            <a:r>
              <a:rPr lang="hu-HU" b="1" dirty="0" err="1"/>
              <a:t>b</a:t>
            </a:r>
            <a:r>
              <a:rPr lang="hu-HU" b="1" baseline="-25000" dirty="0" err="1"/>
              <a:t>h</a:t>
            </a:r>
            <a:r>
              <a:rPr lang="hu-HU" b="1" dirty="0"/>
              <a:t>):</a:t>
            </a:r>
            <a:r>
              <a:rPr lang="hu-HU" dirty="0"/>
              <a:t> az adott oszlopközben +40</a:t>
            </a:r>
            <a:r>
              <a:rPr lang="hu-HU" baseline="30000" dirty="0"/>
              <a:t>0</a:t>
            </a:r>
            <a:r>
              <a:rPr lang="hu-HU" dirty="0"/>
              <a:t>C vezető-hőmérsékleten kiadódó belógás, illetve függőszigetelős oszlopnál annak a szigetelőlánc hosszával megnövelt értéke (m</a:t>
            </a:r>
            <a:r>
              <a:rPr lang="hu-HU" dirty="0" smtClean="0"/>
              <a:t>).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7673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609600" y="6403340"/>
            <a:ext cx="173037" cy="190500"/>
          </a:xfrm>
          <a:prstGeom prst="rect">
            <a:avLst/>
          </a:prstGeom>
        </p:spPr>
        <p:txBody>
          <a:bodyPr/>
          <a:lstStyle/>
          <a:p>
            <a:fld id="{9B749DBC-5EFD-468C-9F9F-C80FB4A03599}" type="slidenum">
              <a:rPr lang="hu-HU" smtClean="0"/>
              <a:pPr/>
              <a:t>4</a:t>
            </a:fld>
            <a:endParaRPr lang="hu-HU" dirty="0"/>
          </a:p>
        </p:txBody>
      </p:sp>
      <p:sp>
        <p:nvSpPr>
          <p:cNvPr id="8" name="Cím 1"/>
          <p:cNvSpPr>
            <a:spLocks noGrp="1"/>
          </p:cNvSpPr>
          <p:nvPr>
            <p:ph type="title"/>
          </p:nvPr>
        </p:nvSpPr>
        <p:spPr>
          <a:xfrm>
            <a:off x="609600" y="332656"/>
            <a:ext cx="7924800" cy="609600"/>
          </a:xfrm>
        </p:spPr>
        <p:txBody>
          <a:bodyPr/>
          <a:lstStyle/>
          <a:p>
            <a:pPr algn="ctr"/>
            <a:r>
              <a:rPr lang="hu-HU" dirty="0"/>
              <a:t>MSZ 1:2002  Szabványos villamos feszültségek</a:t>
            </a:r>
          </a:p>
        </p:txBody>
      </p:sp>
      <p:sp>
        <p:nvSpPr>
          <p:cNvPr id="7" name="Téglalap 6"/>
          <p:cNvSpPr/>
          <p:nvPr/>
        </p:nvSpPr>
        <p:spPr>
          <a:xfrm>
            <a:off x="523020" y="1006674"/>
            <a:ext cx="8064896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r>
              <a:rPr lang="hu-HU" b="1" dirty="0" smtClean="0"/>
              <a:t>Kisfeszültség</a:t>
            </a:r>
          </a:p>
          <a:p>
            <a:endParaRPr lang="hu-HU" b="1" dirty="0"/>
          </a:p>
          <a:p>
            <a:r>
              <a:rPr lang="hu-HU" dirty="0"/>
              <a:t>E szabvány szempontjából az a feszültség, amelynek névleges értéke legfeljebb 1 kV váltakozó feszültség </a:t>
            </a:r>
            <a:r>
              <a:rPr lang="hu-HU" dirty="0" smtClean="0"/>
              <a:t>vagy 1,5 </a:t>
            </a:r>
            <a:r>
              <a:rPr lang="hu-HU" dirty="0"/>
              <a:t>kV egyenfeszültség</a:t>
            </a:r>
            <a:r>
              <a:rPr lang="hu-HU" dirty="0" smtClean="0"/>
              <a:t>.</a:t>
            </a:r>
          </a:p>
          <a:p>
            <a:endParaRPr lang="hu-HU" dirty="0"/>
          </a:p>
          <a:p>
            <a:r>
              <a:rPr lang="hu-HU" b="1" dirty="0" smtClean="0"/>
              <a:t>Középfeszültség</a:t>
            </a:r>
          </a:p>
          <a:p>
            <a:endParaRPr lang="hu-HU" b="1" dirty="0"/>
          </a:p>
          <a:p>
            <a:r>
              <a:rPr lang="hu-HU" dirty="0"/>
              <a:t>E szabvány szempontjából az a váltakozó feszültség, amelynek névleges értéke 1 kV-nál nagyobb és </a:t>
            </a:r>
            <a:r>
              <a:rPr lang="hu-HU" dirty="0" smtClean="0"/>
              <a:t>legfeljebb 35 </a:t>
            </a:r>
            <a:r>
              <a:rPr lang="hu-HU" dirty="0"/>
              <a:t>kV</a:t>
            </a:r>
            <a:r>
              <a:rPr lang="hu-HU" dirty="0" smtClean="0"/>
              <a:t>.</a:t>
            </a:r>
          </a:p>
          <a:p>
            <a:endParaRPr lang="hu-HU" dirty="0"/>
          </a:p>
          <a:p>
            <a:r>
              <a:rPr lang="hu-HU" b="1" dirty="0" smtClean="0"/>
              <a:t>Nagyfeszültség</a:t>
            </a:r>
          </a:p>
          <a:p>
            <a:endParaRPr lang="hu-HU" dirty="0"/>
          </a:p>
          <a:p>
            <a:r>
              <a:rPr lang="hu-HU" dirty="0"/>
              <a:t>E szabvány szempontjából az a váltakozó feszültség, amelynek névleges értéke 35 kV-nál nagyobb.</a:t>
            </a:r>
          </a:p>
          <a:p>
            <a:r>
              <a:rPr lang="hu-HU" dirty="0"/>
              <a:t> </a:t>
            </a:r>
          </a:p>
        </p:txBody>
      </p:sp>
      <p:sp>
        <p:nvSpPr>
          <p:cNvPr id="12" name="AutoShape 4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3" name="AutoShape 6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4" name="AutoShape 8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077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609600" y="6403340"/>
            <a:ext cx="173037" cy="190500"/>
          </a:xfrm>
          <a:prstGeom prst="rect">
            <a:avLst/>
          </a:prstGeom>
        </p:spPr>
        <p:txBody>
          <a:bodyPr/>
          <a:lstStyle/>
          <a:p>
            <a:fld id="{9B749DBC-5EFD-468C-9F9F-C80FB4A03599}" type="slidenum">
              <a:rPr lang="hu-HU" smtClean="0"/>
              <a:pPr/>
              <a:t>40</a:t>
            </a:fld>
            <a:endParaRPr lang="hu-HU" dirty="0"/>
          </a:p>
        </p:txBody>
      </p:sp>
      <p:sp>
        <p:nvSpPr>
          <p:cNvPr id="8" name="Cím 1"/>
          <p:cNvSpPr>
            <a:spLocks noGrp="1"/>
          </p:cNvSpPr>
          <p:nvPr>
            <p:ph type="title"/>
          </p:nvPr>
        </p:nvSpPr>
        <p:spPr>
          <a:xfrm>
            <a:off x="63500" y="332656"/>
            <a:ext cx="8972996" cy="720080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hu-HU" dirty="0"/>
              <a:t>MSZ </a:t>
            </a:r>
            <a:r>
              <a:rPr lang="hu-HU" dirty="0" smtClean="0"/>
              <a:t>151-1:2000 Erősáramú </a:t>
            </a:r>
            <a:r>
              <a:rPr lang="hu-HU" dirty="0"/>
              <a:t>szabadvezetékek.</a:t>
            </a:r>
            <a:br>
              <a:rPr lang="hu-HU" dirty="0"/>
            </a:br>
            <a:r>
              <a:rPr lang="hu-HU" sz="2000" dirty="0"/>
              <a:t>1 kV-nál nagyobb névleges feszültségű </a:t>
            </a:r>
            <a:r>
              <a:rPr lang="hu-HU" sz="2000" dirty="0" smtClean="0"/>
              <a:t>szabadvezetékek létesítési </a:t>
            </a:r>
            <a:r>
              <a:rPr lang="hu-HU" sz="2000" dirty="0"/>
              <a:t>előírásai</a:t>
            </a:r>
          </a:p>
        </p:txBody>
      </p:sp>
      <p:sp>
        <p:nvSpPr>
          <p:cNvPr id="12" name="AutoShape 4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3" name="AutoShape 6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4" name="AutoShape 8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" name="Téglalap 1"/>
          <p:cNvSpPr/>
          <p:nvPr/>
        </p:nvSpPr>
        <p:spPr>
          <a:xfrm>
            <a:off x="215900" y="1443841"/>
            <a:ext cx="8676580" cy="3801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hu-HU" b="1" dirty="0"/>
              <a:t>Kilendülési szög:</a:t>
            </a:r>
            <a:r>
              <a:rPr lang="hu-HU" dirty="0"/>
              <a:t> a vezető felerősítési pontjait összekötő húr függőleges síkjára merőleges függőleges síkban lévő –a húrra csúcsával illeszkedő- a nyugalmi helyzetben lévő és a kilendült vezető döféspontjaival meghatározott szárú szög.</a:t>
            </a:r>
          </a:p>
          <a:p>
            <a:r>
              <a:rPr lang="hu-HU" b="1" dirty="0"/>
              <a:t>Lengőtávolság (L):</a:t>
            </a:r>
            <a:r>
              <a:rPr lang="hu-HU" dirty="0"/>
              <a:t> a nyugalmi helyzetben lévő szélső vezető függőleges síkjától való, a következő képlet szerint számított vízszintes távolság (m):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hu-HU" dirty="0"/>
              <a:t>L=</a:t>
            </a:r>
            <a:r>
              <a:rPr lang="hu-HU" dirty="0" err="1"/>
              <a:t>b</a:t>
            </a:r>
            <a:r>
              <a:rPr lang="hu-HU" baseline="-25000" dirty="0" err="1"/>
              <a:t>h</a:t>
            </a:r>
            <a:r>
              <a:rPr lang="hu-HU" dirty="0"/>
              <a:t>× sin α		[m]</a:t>
            </a:r>
          </a:p>
          <a:p>
            <a:r>
              <a:rPr lang="hu-HU" dirty="0"/>
              <a:t>ahol: 	α= a szélső vezető legnagyobb kilendülési szöge</a:t>
            </a:r>
          </a:p>
          <a:p>
            <a:pPr>
              <a:spcAft>
                <a:spcPts val="600"/>
              </a:spcAft>
            </a:pPr>
            <a:r>
              <a:rPr lang="hu-HU" dirty="0"/>
              <a:t>	</a:t>
            </a:r>
            <a:r>
              <a:rPr lang="hu-HU" dirty="0" err="1" smtClean="0"/>
              <a:t>b</a:t>
            </a:r>
            <a:r>
              <a:rPr lang="hu-HU" baseline="-25000" dirty="0" err="1" smtClean="0"/>
              <a:t>h</a:t>
            </a:r>
            <a:r>
              <a:rPr lang="hu-HU" dirty="0"/>
              <a:t>= a lengőhossz [m</a:t>
            </a:r>
            <a:r>
              <a:rPr lang="hu-HU" dirty="0" smtClean="0"/>
              <a:t>]</a:t>
            </a:r>
          </a:p>
          <a:p>
            <a:pPr>
              <a:spcAft>
                <a:spcPts val="600"/>
              </a:spcAft>
            </a:pPr>
            <a:r>
              <a:rPr lang="hu-HU" b="1" dirty="0"/>
              <a:t>Pótteher:</a:t>
            </a:r>
            <a:r>
              <a:rPr lang="hu-HU" dirty="0"/>
              <a:t> a szabadvezeték szerkezeti részein lerakódó zúzmara, jég, hó, ólmos eső, tapadó hó erőhatásait leképező, számítás céljaira felvett, függőleges irányú járulékos erő.</a:t>
            </a:r>
          </a:p>
          <a:p>
            <a:r>
              <a:rPr lang="hu-HU" b="1" dirty="0"/>
              <a:t>Kivételes pótteher:</a:t>
            </a:r>
            <a:r>
              <a:rPr lang="hu-HU" dirty="0"/>
              <a:t> a vidékenként és esetenként előforduló pótteher</a:t>
            </a:r>
          </a:p>
        </p:txBody>
      </p:sp>
    </p:spTree>
    <p:extLst>
      <p:ext uri="{BB962C8B-B14F-4D97-AF65-F5344CB8AC3E}">
        <p14:creationId xmlns:p14="http://schemas.microsoft.com/office/powerpoint/2010/main" val="197050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609600" y="6403340"/>
            <a:ext cx="173037" cy="190500"/>
          </a:xfrm>
          <a:prstGeom prst="rect">
            <a:avLst/>
          </a:prstGeom>
        </p:spPr>
        <p:txBody>
          <a:bodyPr/>
          <a:lstStyle/>
          <a:p>
            <a:fld id="{9B749DBC-5EFD-468C-9F9F-C80FB4A03599}" type="slidenum">
              <a:rPr lang="hu-HU" smtClean="0"/>
              <a:pPr/>
              <a:t>41</a:t>
            </a:fld>
            <a:endParaRPr lang="hu-HU" dirty="0"/>
          </a:p>
        </p:txBody>
      </p:sp>
      <p:sp>
        <p:nvSpPr>
          <p:cNvPr id="8" name="Cím 1"/>
          <p:cNvSpPr>
            <a:spLocks noGrp="1"/>
          </p:cNvSpPr>
          <p:nvPr>
            <p:ph type="title"/>
          </p:nvPr>
        </p:nvSpPr>
        <p:spPr>
          <a:xfrm>
            <a:off x="63500" y="332656"/>
            <a:ext cx="8972996" cy="720080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hu-HU" dirty="0"/>
              <a:t>MSZ </a:t>
            </a:r>
            <a:r>
              <a:rPr lang="hu-HU" dirty="0" smtClean="0"/>
              <a:t>151-1:2000 Erősáramú </a:t>
            </a:r>
            <a:r>
              <a:rPr lang="hu-HU" dirty="0"/>
              <a:t>szabadvezetékek.</a:t>
            </a:r>
            <a:br>
              <a:rPr lang="hu-HU" dirty="0"/>
            </a:br>
            <a:r>
              <a:rPr lang="hu-HU" sz="2000" dirty="0"/>
              <a:t>1 kV-nál nagyobb névleges feszültségű </a:t>
            </a:r>
            <a:r>
              <a:rPr lang="hu-HU" sz="2000" dirty="0" smtClean="0"/>
              <a:t>szabadvezetékek létesítési </a:t>
            </a:r>
            <a:r>
              <a:rPr lang="hu-HU" sz="2000" dirty="0"/>
              <a:t>előírásai</a:t>
            </a:r>
          </a:p>
        </p:txBody>
      </p:sp>
      <p:sp>
        <p:nvSpPr>
          <p:cNvPr id="12" name="AutoShape 4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3" name="AutoShape 6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4" name="AutoShape 8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" name="Téglalap 1"/>
          <p:cNvSpPr/>
          <p:nvPr/>
        </p:nvSpPr>
        <p:spPr>
          <a:xfrm>
            <a:off x="215900" y="1340768"/>
            <a:ext cx="8748588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/>
              <a:t>Mértékadó pótteher:</a:t>
            </a:r>
            <a:r>
              <a:rPr lang="hu-HU" dirty="0"/>
              <a:t> az a pótteher vagy a kivételes pótteher, amely a vezetőben a legnagyobb megengedett (a méretezésnél alapul vett) húzófeszültséget létrehozza.</a:t>
            </a:r>
          </a:p>
          <a:p>
            <a:r>
              <a:rPr lang="hu-HU" dirty="0"/>
              <a:t>A csupasz vagy burkolt vezető mértékadó pótterhét általában (alapesetben) a következő képlet segítségével kell kiszámítani: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hu-HU" dirty="0"/>
              <a:t>Z=3,25+0,25×d</a:t>
            </a:r>
          </a:p>
          <a:p>
            <a:r>
              <a:rPr lang="hu-HU" dirty="0"/>
              <a:t>ahol:	z=	a pótteher [N/m]</a:t>
            </a:r>
          </a:p>
          <a:p>
            <a:r>
              <a:rPr lang="hu-HU" dirty="0"/>
              <a:t>		</a:t>
            </a:r>
            <a:r>
              <a:rPr lang="hu-HU" dirty="0" smtClean="0"/>
              <a:t>d= a </a:t>
            </a:r>
            <a:r>
              <a:rPr lang="hu-HU" dirty="0"/>
              <a:t>csupasz vagy burkolt vezető külső átmérője [mm</a:t>
            </a:r>
            <a:r>
              <a:rPr lang="hu-HU" dirty="0" smtClean="0"/>
              <a:t>]</a:t>
            </a:r>
          </a:p>
          <a:p>
            <a:endParaRPr lang="hu-HU" dirty="0"/>
          </a:p>
          <a:p>
            <a:r>
              <a:rPr lang="hu-HU" dirty="0"/>
              <a:t>Ha csak a hosszabb időszakonként (több mint 10 évenként) előforduló legnagyobb pótteher, az un. kivételes pótteher (</a:t>
            </a:r>
            <a:r>
              <a:rPr lang="hu-HU" dirty="0" err="1"/>
              <a:t>z</a:t>
            </a:r>
            <a:r>
              <a:rPr lang="hu-HU" baseline="-25000" dirty="0" err="1"/>
              <a:t>k</a:t>
            </a:r>
            <a:r>
              <a:rPr lang="hu-HU" dirty="0"/>
              <a:t>) ismeretes, akkor a mértékadó </a:t>
            </a:r>
            <a:r>
              <a:rPr lang="hu-HU" dirty="0" err="1"/>
              <a:t>póttehet</a:t>
            </a:r>
            <a:r>
              <a:rPr lang="hu-HU" dirty="0"/>
              <a:t> (</a:t>
            </a:r>
            <a:r>
              <a:rPr lang="hu-HU" dirty="0" err="1"/>
              <a:t>z</a:t>
            </a:r>
            <a:r>
              <a:rPr lang="hu-HU" baseline="-25000" dirty="0" err="1"/>
              <a:t>m</a:t>
            </a:r>
            <a:r>
              <a:rPr lang="hu-HU" dirty="0"/>
              <a:t>) [N/m], a következő képlet szerint kell számítani: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hu-HU" dirty="0" err="1"/>
              <a:t>Z</a:t>
            </a:r>
            <a:r>
              <a:rPr lang="hu-HU" baseline="-25000" dirty="0" err="1"/>
              <a:t>m</a:t>
            </a:r>
            <a:r>
              <a:rPr lang="hu-HU" dirty="0"/>
              <a:t>=(0,8×z+0,2×</a:t>
            </a:r>
            <a:r>
              <a:rPr lang="hu-HU" dirty="0" err="1"/>
              <a:t>z</a:t>
            </a:r>
            <a:r>
              <a:rPr lang="hu-HU" baseline="-25000" dirty="0" err="1"/>
              <a:t>k</a:t>
            </a:r>
            <a:r>
              <a:rPr lang="hu-HU" dirty="0"/>
              <a:t>)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1468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609600" y="6403340"/>
            <a:ext cx="173037" cy="190500"/>
          </a:xfrm>
          <a:prstGeom prst="rect">
            <a:avLst/>
          </a:prstGeom>
        </p:spPr>
        <p:txBody>
          <a:bodyPr/>
          <a:lstStyle/>
          <a:p>
            <a:fld id="{9B749DBC-5EFD-468C-9F9F-C80FB4A03599}" type="slidenum">
              <a:rPr lang="hu-HU" smtClean="0"/>
              <a:pPr/>
              <a:t>42</a:t>
            </a:fld>
            <a:endParaRPr lang="hu-HU" dirty="0"/>
          </a:p>
        </p:txBody>
      </p:sp>
      <p:sp>
        <p:nvSpPr>
          <p:cNvPr id="8" name="Cím 1"/>
          <p:cNvSpPr>
            <a:spLocks noGrp="1"/>
          </p:cNvSpPr>
          <p:nvPr>
            <p:ph type="title"/>
          </p:nvPr>
        </p:nvSpPr>
        <p:spPr>
          <a:xfrm>
            <a:off x="63500" y="332656"/>
            <a:ext cx="8972996" cy="720080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hu-HU" dirty="0"/>
              <a:t>MSZ </a:t>
            </a:r>
            <a:r>
              <a:rPr lang="hu-HU" dirty="0" smtClean="0"/>
              <a:t>151-1:2000 Erősáramú </a:t>
            </a:r>
            <a:r>
              <a:rPr lang="hu-HU" dirty="0"/>
              <a:t>szabadvezetékek.</a:t>
            </a:r>
            <a:br>
              <a:rPr lang="hu-HU" dirty="0"/>
            </a:br>
            <a:r>
              <a:rPr lang="hu-HU" sz="2000" dirty="0"/>
              <a:t>1 kV-nál nagyobb névleges feszültségű </a:t>
            </a:r>
            <a:r>
              <a:rPr lang="hu-HU" sz="2000" dirty="0" smtClean="0"/>
              <a:t>szabadvezetékek létesítési </a:t>
            </a:r>
            <a:r>
              <a:rPr lang="hu-HU" sz="2000" dirty="0"/>
              <a:t>előírásai</a:t>
            </a:r>
          </a:p>
        </p:txBody>
      </p:sp>
      <p:sp>
        <p:nvSpPr>
          <p:cNvPr id="12" name="AutoShape 4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3" name="AutoShape 6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4" name="AutoShape 8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" name="Téglalap 1"/>
          <p:cNvSpPr/>
          <p:nvPr/>
        </p:nvSpPr>
        <p:spPr>
          <a:xfrm>
            <a:off x="215900" y="1412776"/>
            <a:ext cx="874858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just">
              <a:spcAft>
                <a:spcPts val="1200"/>
              </a:spcAft>
            </a:pPr>
            <a:r>
              <a:rPr lang="hu-HU" b="1" i="1" u="sng" dirty="0"/>
              <a:t>A szabadvezeték földtől mért legkisebb </a:t>
            </a:r>
            <a:r>
              <a:rPr lang="hu-HU" b="1" i="1" u="sng" dirty="0" smtClean="0"/>
              <a:t>távolsága:</a:t>
            </a:r>
            <a:endParaRPr lang="hu-HU" b="1" i="1" u="sng" dirty="0"/>
          </a:p>
          <a:p>
            <a:pPr algn="just"/>
            <a:r>
              <a:rPr lang="hu-HU" dirty="0"/>
              <a:t>A szabadvezeték vezetőinek belógását a következő feltételek mellet kell meghatározni, és a kiadódó értékek közül a legnagyobbat kell mértékadónak tekinteni.</a:t>
            </a:r>
          </a:p>
          <a:p>
            <a:pPr marL="892175" indent="-285750" algn="just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hu-HU" dirty="0" smtClean="0"/>
              <a:t>Mértékadó </a:t>
            </a:r>
            <a:r>
              <a:rPr lang="hu-HU" dirty="0"/>
              <a:t>pótteherrel –5</a:t>
            </a:r>
            <a:r>
              <a:rPr lang="hu-HU" baseline="30000" dirty="0"/>
              <a:t>0</a:t>
            </a:r>
            <a:r>
              <a:rPr lang="hu-HU" dirty="0"/>
              <a:t>C vezető hőmérsékleten, szélteher </a:t>
            </a:r>
            <a:r>
              <a:rPr lang="hu-HU" dirty="0" smtClean="0"/>
              <a:t>nélkül.</a:t>
            </a:r>
          </a:p>
          <a:p>
            <a:pPr marL="892175" indent="-285750" algn="just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hu-HU" dirty="0" smtClean="0"/>
              <a:t>Pótteher </a:t>
            </a:r>
            <a:r>
              <a:rPr lang="hu-HU" dirty="0"/>
              <a:t>és szélteher nélkül: </a:t>
            </a:r>
          </a:p>
          <a:p>
            <a:pPr marL="1987550" lvl="0" indent="-285750" algn="just">
              <a:buFontTx/>
              <a:buChar char="-"/>
            </a:pPr>
            <a:r>
              <a:rPr lang="hu-HU" dirty="0" smtClean="0"/>
              <a:t>35 </a:t>
            </a:r>
            <a:r>
              <a:rPr lang="hu-HU" dirty="0"/>
              <a:t>kV és annál kisebb feszültségű szabadvezeték esetén +40</a:t>
            </a:r>
            <a:r>
              <a:rPr lang="hu-HU" baseline="30000" dirty="0"/>
              <a:t>0</a:t>
            </a:r>
            <a:r>
              <a:rPr lang="hu-HU" dirty="0"/>
              <a:t>C </a:t>
            </a:r>
            <a:r>
              <a:rPr lang="hu-HU" dirty="0" smtClean="0"/>
              <a:t>vezetőhőmérsékleten</a:t>
            </a:r>
            <a:r>
              <a:rPr lang="hu-HU" dirty="0"/>
              <a:t>,</a:t>
            </a:r>
          </a:p>
          <a:p>
            <a:pPr marL="1987550" lvl="0" indent="-285750" algn="just">
              <a:spcAft>
                <a:spcPts val="1200"/>
              </a:spcAft>
              <a:buFontTx/>
              <a:buChar char="-"/>
            </a:pPr>
            <a:r>
              <a:rPr lang="hu-HU" dirty="0" smtClean="0"/>
              <a:t>35 </a:t>
            </a:r>
            <a:r>
              <a:rPr lang="hu-HU" dirty="0"/>
              <a:t>kV-nál nagyobb feszültségű szabadvezeték esetén +60</a:t>
            </a:r>
            <a:r>
              <a:rPr lang="hu-HU" baseline="30000" dirty="0"/>
              <a:t>0</a:t>
            </a:r>
            <a:r>
              <a:rPr lang="hu-HU" dirty="0"/>
              <a:t>C </a:t>
            </a:r>
            <a:r>
              <a:rPr lang="hu-HU" dirty="0" smtClean="0"/>
              <a:t>vezetőhőmérsékleten</a:t>
            </a:r>
            <a:r>
              <a:rPr lang="hu-HU" dirty="0"/>
              <a:t>.</a:t>
            </a:r>
          </a:p>
          <a:p>
            <a:pPr algn="just"/>
            <a:r>
              <a:rPr lang="hu-HU" dirty="0"/>
              <a:t>Az így meghatározott belógás értékek esetén a vezető bármely pontjának a földtől mért távolsága ne legyen kisebb az alábbi táblázatban feltüntetett értéknél. </a:t>
            </a:r>
          </a:p>
          <a:p>
            <a:pPr algn="just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0641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609600" y="6403340"/>
            <a:ext cx="173037" cy="190500"/>
          </a:xfrm>
          <a:prstGeom prst="rect">
            <a:avLst/>
          </a:prstGeom>
        </p:spPr>
        <p:txBody>
          <a:bodyPr/>
          <a:lstStyle/>
          <a:p>
            <a:fld id="{9B749DBC-5EFD-468C-9F9F-C80FB4A03599}" type="slidenum">
              <a:rPr lang="hu-HU" smtClean="0"/>
              <a:pPr/>
              <a:t>43</a:t>
            </a:fld>
            <a:endParaRPr lang="hu-HU" dirty="0"/>
          </a:p>
        </p:txBody>
      </p:sp>
      <p:sp>
        <p:nvSpPr>
          <p:cNvPr id="8" name="Cím 1"/>
          <p:cNvSpPr>
            <a:spLocks noGrp="1"/>
          </p:cNvSpPr>
          <p:nvPr>
            <p:ph type="title"/>
          </p:nvPr>
        </p:nvSpPr>
        <p:spPr>
          <a:xfrm>
            <a:off x="63500" y="332656"/>
            <a:ext cx="8972996" cy="720080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hu-HU" dirty="0"/>
              <a:t>MSZ </a:t>
            </a:r>
            <a:r>
              <a:rPr lang="hu-HU" dirty="0" smtClean="0"/>
              <a:t>151-1:2000 Erősáramú </a:t>
            </a:r>
            <a:r>
              <a:rPr lang="hu-HU" dirty="0"/>
              <a:t>szabadvezetékek.</a:t>
            </a:r>
            <a:br>
              <a:rPr lang="hu-HU" dirty="0"/>
            </a:br>
            <a:r>
              <a:rPr lang="hu-HU" sz="2000" dirty="0"/>
              <a:t>1 kV-nál nagyobb névleges feszültségű </a:t>
            </a:r>
            <a:r>
              <a:rPr lang="hu-HU" sz="2000" dirty="0" smtClean="0"/>
              <a:t>szabadvezetékek létesítési </a:t>
            </a:r>
            <a:r>
              <a:rPr lang="hu-HU" sz="2000" dirty="0"/>
              <a:t>előírásai</a:t>
            </a:r>
          </a:p>
        </p:txBody>
      </p:sp>
      <p:sp>
        <p:nvSpPr>
          <p:cNvPr id="12" name="AutoShape 4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3" name="AutoShape 6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4" name="AutoShape 8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1347516"/>
            <a:ext cx="8972996" cy="4601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823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609600" y="6403340"/>
            <a:ext cx="173037" cy="190500"/>
          </a:xfrm>
          <a:prstGeom prst="rect">
            <a:avLst/>
          </a:prstGeom>
        </p:spPr>
        <p:txBody>
          <a:bodyPr/>
          <a:lstStyle/>
          <a:p>
            <a:fld id="{9B749DBC-5EFD-468C-9F9F-C80FB4A03599}" type="slidenum">
              <a:rPr lang="hu-HU" smtClean="0"/>
              <a:pPr/>
              <a:t>44</a:t>
            </a:fld>
            <a:endParaRPr lang="hu-HU" dirty="0"/>
          </a:p>
        </p:txBody>
      </p:sp>
      <p:sp>
        <p:nvSpPr>
          <p:cNvPr id="8" name="Cím 1"/>
          <p:cNvSpPr>
            <a:spLocks noGrp="1"/>
          </p:cNvSpPr>
          <p:nvPr>
            <p:ph type="title"/>
          </p:nvPr>
        </p:nvSpPr>
        <p:spPr>
          <a:xfrm>
            <a:off x="63500" y="332656"/>
            <a:ext cx="8972996" cy="720080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hu-HU" dirty="0"/>
              <a:t>MSZ </a:t>
            </a:r>
            <a:r>
              <a:rPr lang="hu-HU" dirty="0" smtClean="0"/>
              <a:t>151-1:2000 Erősáramú </a:t>
            </a:r>
            <a:r>
              <a:rPr lang="hu-HU" dirty="0"/>
              <a:t>szabadvezetékek.</a:t>
            </a:r>
            <a:br>
              <a:rPr lang="hu-HU" dirty="0"/>
            </a:br>
            <a:r>
              <a:rPr lang="hu-HU" sz="2000" dirty="0"/>
              <a:t>1 kV-nál nagyobb névleges feszültségű </a:t>
            </a:r>
            <a:r>
              <a:rPr lang="hu-HU" sz="2000" dirty="0" smtClean="0"/>
              <a:t>szabadvezetékek létesítési </a:t>
            </a:r>
            <a:r>
              <a:rPr lang="hu-HU" sz="2000" dirty="0"/>
              <a:t>előírásai</a:t>
            </a:r>
          </a:p>
        </p:txBody>
      </p:sp>
      <p:sp>
        <p:nvSpPr>
          <p:cNvPr id="12" name="AutoShape 4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3" name="AutoShape 6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4" name="AutoShape 8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" name="Téglalap 1"/>
          <p:cNvSpPr/>
          <p:nvPr/>
        </p:nvSpPr>
        <p:spPr>
          <a:xfrm>
            <a:off x="215900" y="1443841"/>
            <a:ext cx="874858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Azokon a vezetékszakaszokon, ahol az alapesetben meghatározott mértékadó póttehernél nagyobb pótteher felléptével kell számolni, a vezető belógást –5</a:t>
            </a:r>
            <a:r>
              <a:rPr lang="hu-HU" baseline="30000" dirty="0"/>
              <a:t>0</a:t>
            </a:r>
            <a:r>
              <a:rPr lang="hu-HU" dirty="0"/>
              <a:t>C hőmérsékleten a kivételes pótteherrel együtt értelmezett mértékadó pótteherrel is ellenőrizni kell. </a:t>
            </a:r>
            <a:endParaRPr lang="hu-HU" dirty="0" smtClean="0"/>
          </a:p>
          <a:p>
            <a:endParaRPr lang="hu-HU" dirty="0"/>
          </a:p>
          <a:p>
            <a:r>
              <a:rPr lang="hu-HU" dirty="0" smtClean="0"/>
              <a:t>Az </a:t>
            </a:r>
            <a:r>
              <a:rPr lang="hu-HU" dirty="0"/>
              <a:t>így kiadódó belógás figyelembevételével a vezető és a talaj, illetve a műtárgyak között az előző táblázatban előírt távolság helyett legalább 0,007×U+2,0 m-t kell betartani, ha a keresztezések (megközelítések) előírásai (MSZ 151-1 lap 15., 16., 17. fejezetek) ettől eltérően nem rendelkeznek.</a:t>
            </a:r>
          </a:p>
        </p:txBody>
      </p:sp>
    </p:spTree>
    <p:extLst>
      <p:ext uri="{BB962C8B-B14F-4D97-AF65-F5344CB8AC3E}">
        <p14:creationId xmlns:p14="http://schemas.microsoft.com/office/powerpoint/2010/main" val="371444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609600" y="6403340"/>
            <a:ext cx="173037" cy="190500"/>
          </a:xfrm>
          <a:prstGeom prst="rect">
            <a:avLst/>
          </a:prstGeom>
        </p:spPr>
        <p:txBody>
          <a:bodyPr/>
          <a:lstStyle/>
          <a:p>
            <a:fld id="{9B749DBC-5EFD-468C-9F9F-C80FB4A03599}" type="slidenum">
              <a:rPr lang="hu-HU" smtClean="0"/>
              <a:pPr/>
              <a:t>45</a:t>
            </a:fld>
            <a:endParaRPr lang="hu-HU" dirty="0"/>
          </a:p>
        </p:txBody>
      </p:sp>
      <p:sp>
        <p:nvSpPr>
          <p:cNvPr id="8" name="Cím 1"/>
          <p:cNvSpPr>
            <a:spLocks noGrp="1"/>
          </p:cNvSpPr>
          <p:nvPr>
            <p:ph type="title"/>
          </p:nvPr>
        </p:nvSpPr>
        <p:spPr>
          <a:xfrm>
            <a:off x="63500" y="332656"/>
            <a:ext cx="8972996" cy="720080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hu-HU" dirty="0"/>
              <a:t>MSZ </a:t>
            </a:r>
            <a:r>
              <a:rPr lang="hu-HU" dirty="0" smtClean="0"/>
              <a:t>151-1:2000 Erősáramú </a:t>
            </a:r>
            <a:r>
              <a:rPr lang="hu-HU" dirty="0"/>
              <a:t>szabadvezetékek.</a:t>
            </a:r>
            <a:br>
              <a:rPr lang="hu-HU" dirty="0"/>
            </a:br>
            <a:r>
              <a:rPr lang="hu-HU" sz="2000" dirty="0"/>
              <a:t>1 kV-nál nagyobb névleges feszültségű </a:t>
            </a:r>
            <a:r>
              <a:rPr lang="hu-HU" sz="2000" dirty="0" smtClean="0"/>
              <a:t>szabadvezetékek létesítési </a:t>
            </a:r>
            <a:r>
              <a:rPr lang="hu-HU" sz="2000" dirty="0"/>
              <a:t>előírásai</a:t>
            </a:r>
          </a:p>
        </p:txBody>
      </p:sp>
      <p:sp>
        <p:nvSpPr>
          <p:cNvPr id="12" name="AutoShape 4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3" name="AutoShape 6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4" name="AutoShape 8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" name="Téglalap 1"/>
          <p:cNvSpPr/>
          <p:nvPr/>
        </p:nvSpPr>
        <p:spPr>
          <a:xfrm>
            <a:off x="215900" y="1340768"/>
            <a:ext cx="8748588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>
              <a:spcAft>
                <a:spcPts val="1200"/>
              </a:spcAft>
            </a:pPr>
            <a:r>
              <a:rPr lang="hu-HU" b="1" i="1" u="sng" dirty="0"/>
              <a:t>A fokozott és különleges biztonság </a:t>
            </a:r>
            <a:r>
              <a:rPr lang="hu-HU" b="1" i="1" u="sng" dirty="0" smtClean="0"/>
              <a:t>előírásai:</a:t>
            </a:r>
            <a:endParaRPr lang="hu-HU" b="1" i="1" u="sng" dirty="0"/>
          </a:p>
          <a:p>
            <a:r>
              <a:rPr lang="hu-HU" dirty="0"/>
              <a:t>Ha a szabadvezeték egy szakasza az MSZ 151-1 lap 15., 16., 17 fejezetek előírásaiban említett létesítményt vagy helyet keresztez, illetve megközelít, akkor a szabadvezeték e szakaszát a vonatkozó fejezetek előírásaitól függően fokozott vagy különleges biztonságú kivitelben kell létesíteni</a:t>
            </a:r>
            <a:r>
              <a:rPr lang="hu-HU" dirty="0" smtClean="0"/>
              <a:t>.</a:t>
            </a:r>
          </a:p>
          <a:p>
            <a:pPr lvl="3"/>
            <a:endParaRPr lang="hu-HU" dirty="0" smtClean="0"/>
          </a:p>
          <a:p>
            <a:pPr marL="0" lvl="3"/>
            <a:r>
              <a:rPr lang="hu-HU" b="1" i="1" dirty="0" smtClean="0"/>
              <a:t>Fokozott </a:t>
            </a:r>
            <a:r>
              <a:rPr lang="hu-HU" b="1" i="1" dirty="0"/>
              <a:t>biztonság</a:t>
            </a:r>
          </a:p>
          <a:p>
            <a:r>
              <a:rPr lang="hu-HU" dirty="0"/>
              <a:t>A vezető megengedett legkisebb keresztmetszete és legnagyobb és legnagyobb megengedett húzófeszültsége a következő táblázat 1. fokozata szerinti lehet.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8868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609600" y="6403340"/>
            <a:ext cx="173037" cy="190500"/>
          </a:xfrm>
          <a:prstGeom prst="rect">
            <a:avLst/>
          </a:prstGeom>
        </p:spPr>
        <p:txBody>
          <a:bodyPr/>
          <a:lstStyle/>
          <a:p>
            <a:fld id="{9B749DBC-5EFD-468C-9F9F-C80FB4A03599}" type="slidenum">
              <a:rPr lang="hu-HU" smtClean="0"/>
              <a:pPr/>
              <a:t>46</a:t>
            </a:fld>
            <a:endParaRPr lang="hu-HU" dirty="0"/>
          </a:p>
        </p:txBody>
      </p:sp>
      <p:sp>
        <p:nvSpPr>
          <p:cNvPr id="8" name="Cím 1"/>
          <p:cNvSpPr>
            <a:spLocks noGrp="1"/>
          </p:cNvSpPr>
          <p:nvPr>
            <p:ph type="title"/>
          </p:nvPr>
        </p:nvSpPr>
        <p:spPr>
          <a:xfrm>
            <a:off x="63500" y="332656"/>
            <a:ext cx="8972996" cy="720080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hu-HU" dirty="0"/>
              <a:t>MSZ </a:t>
            </a:r>
            <a:r>
              <a:rPr lang="hu-HU" dirty="0" smtClean="0"/>
              <a:t>151-1:2000 Erősáramú </a:t>
            </a:r>
            <a:r>
              <a:rPr lang="hu-HU" dirty="0"/>
              <a:t>szabadvezetékek.</a:t>
            </a:r>
            <a:br>
              <a:rPr lang="hu-HU" dirty="0"/>
            </a:br>
            <a:r>
              <a:rPr lang="hu-HU" sz="2000" dirty="0"/>
              <a:t>1 kV-nál nagyobb névleges feszültségű </a:t>
            </a:r>
            <a:r>
              <a:rPr lang="hu-HU" sz="2000" dirty="0" smtClean="0"/>
              <a:t>szabadvezetékek létesítési </a:t>
            </a:r>
            <a:r>
              <a:rPr lang="hu-HU" sz="2000" dirty="0"/>
              <a:t>előírásai</a:t>
            </a:r>
          </a:p>
        </p:txBody>
      </p:sp>
      <p:sp>
        <p:nvSpPr>
          <p:cNvPr id="12" name="AutoShape 4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3" name="AutoShape 6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4" name="AutoShape 8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1"/>
          <a:stretch/>
        </p:blipFill>
        <p:spPr bwMode="auto">
          <a:xfrm>
            <a:off x="1187624" y="1107617"/>
            <a:ext cx="5950556" cy="5561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884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609600" y="6403340"/>
            <a:ext cx="173037" cy="190500"/>
          </a:xfrm>
          <a:prstGeom prst="rect">
            <a:avLst/>
          </a:prstGeom>
        </p:spPr>
        <p:txBody>
          <a:bodyPr/>
          <a:lstStyle/>
          <a:p>
            <a:fld id="{9B749DBC-5EFD-468C-9F9F-C80FB4A03599}" type="slidenum">
              <a:rPr lang="hu-HU" smtClean="0"/>
              <a:pPr/>
              <a:t>47</a:t>
            </a:fld>
            <a:endParaRPr lang="hu-HU" dirty="0"/>
          </a:p>
        </p:txBody>
      </p:sp>
      <p:sp>
        <p:nvSpPr>
          <p:cNvPr id="8" name="Cím 1"/>
          <p:cNvSpPr>
            <a:spLocks noGrp="1"/>
          </p:cNvSpPr>
          <p:nvPr>
            <p:ph type="title"/>
          </p:nvPr>
        </p:nvSpPr>
        <p:spPr>
          <a:xfrm>
            <a:off x="63500" y="332656"/>
            <a:ext cx="8972996" cy="720080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hu-HU" dirty="0"/>
              <a:t>MSZ </a:t>
            </a:r>
            <a:r>
              <a:rPr lang="hu-HU" dirty="0" smtClean="0"/>
              <a:t>151-1:2000 Erősáramú </a:t>
            </a:r>
            <a:r>
              <a:rPr lang="hu-HU" dirty="0"/>
              <a:t>szabadvezetékek.</a:t>
            </a:r>
            <a:br>
              <a:rPr lang="hu-HU" dirty="0"/>
            </a:br>
            <a:r>
              <a:rPr lang="hu-HU" sz="2000" dirty="0"/>
              <a:t>1 kV-nál nagyobb névleges feszültségű </a:t>
            </a:r>
            <a:r>
              <a:rPr lang="hu-HU" sz="2000" dirty="0" smtClean="0"/>
              <a:t>szabadvezetékek létesítési </a:t>
            </a:r>
            <a:r>
              <a:rPr lang="hu-HU" sz="2000" dirty="0"/>
              <a:t>előírásai</a:t>
            </a:r>
          </a:p>
        </p:txBody>
      </p:sp>
      <p:sp>
        <p:nvSpPr>
          <p:cNvPr id="12" name="AutoShape 4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3" name="AutoShape 6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4" name="AutoShape 8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" name="Téglalap 1"/>
          <p:cNvSpPr/>
          <p:nvPr/>
        </p:nvSpPr>
        <p:spPr>
          <a:xfrm>
            <a:off x="215900" y="1153775"/>
            <a:ext cx="8748588" cy="3801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hu-HU" dirty="0"/>
              <a:t>A vezetőket a keresztező oszlopközben általában nem szabad toldani. Vezetőként egy toldás a keresztező oszlopközben is megengedett, a következő feltételek egyidejű kielégítése esetén:</a:t>
            </a:r>
          </a:p>
          <a:p>
            <a:pPr marL="1182688" lvl="0" indent="-285750" algn="just">
              <a:spcAft>
                <a:spcPts val="600"/>
              </a:spcAft>
              <a:buFontTx/>
              <a:buChar char="-"/>
            </a:pPr>
            <a:r>
              <a:rPr lang="hu-HU" dirty="0" smtClean="0"/>
              <a:t>a </a:t>
            </a:r>
            <a:r>
              <a:rPr lang="hu-HU" dirty="0"/>
              <a:t>vezető névleges keresztmetszete nem kisebb, mint a 7. táblázat  2 </a:t>
            </a:r>
            <a:r>
              <a:rPr lang="hu-HU" dirty="0" smtClean="0"/>
              <a:t>fokozatra </a:t>
            </a:r>
            <a:r>
              <a:rPr lang="hu-HU" dirty="0"/>
              <a:t>megadott érték,</a:t>
            </a:r>
          </a:p>
          <a:p>
            <a:pPr marL="1182688" lvl="0" indent="-285750" algn="just">
              <a:spcAft>
                <a:spcPts val="600"/>
              </a:spcAft>
              <a:buFontTx/>
              <a:buChar char="-"/>
            </a:pPr>
            <a:r>
              <a:rPr lang="hu-HU" dirty="0" smtClean="0"/>
              <a:t>a </a:t>
            </a:r>
            <a:r>
              <a:rPr lang="hu-HU" dirty="0"/>
              <a:t>vezető húzófeszültsége nem nagyobb, mint a 7. táblázat 2 fokozatra </a:t>
            </a:r>
            <a:r>
              <a:rPr lang="hu-HU" dirty="0" smtClean="0"/>
              <a:t>megadott </a:t>
            </a:r>
            <a:r>
              <a:rPr lang="hu-HU" dirty="0"/>
              <a:t>érték,</a:t>
            </a:r>
          </a:p>
          <a:p>
            <a:pPr marL="1182688" lvl="0" indent="-285750" algn="just">
              <a:spcAft>
                <a:spcPts val="1200"/>
              </a:spcAft>
              <a:buFontTx/>
              <a:buChar char="-"/>
            </a:pPr>
            <a:r>
              <a:rPr lang="hu-HU" dirty="0" smtClean="0"/>
              <a:t>az </a:t>
            </a:r>
            <a:r>
              <a:rPr lang="hu-HU" dirty="0"/>
              <a:t>alkalmazott kötés húzószilárdsága legalább a vezető </a:t>
            </a:r>
            <a:r>
              <a:rPr lang="hu-HU" dirty="0" smtClean="0"/>
              <a:t>húzószilárdságának </a:t>
            </a:r>
            <a:r>
              <a:rPr lang="hu-HU" dirty="0"/>
              <a:t>a 95%-a, a kötőelem sajtolható húzószilárd </a:t>
            </a:r>
            <a:r>
              <a:rPr lang="hu-HU" dirty="0" err="1"/>
              <a:t>toldóhüvely</a:t>
            </a:r>
            <a:r>
              <a:rPr lang="hu-HU" dirty="0"/>
              <a:t>, és „A” mechanikai szilárdságú.</a:t>
            </a:r>
          </a:p>
          <a:p>
            <a:pPr algn="just" defTabSz="180975"/>
            <a:r>
              <a:rPr lang="hu-HU" dirty="0"/>
              <a:t>Ha a vezetőt állószigetelőre erősítik fel, akkor vagy „kettős felfüggesztést”, vagy </a:t>
            </a:r>
            <a:r>
              <a:rPr lang="hu-HU" dirty="0" err="1"/>
              <a:t>lesesésgátlót</a:t>
            </a:r>
            <a:r>
              <a:rPr lang="hu-HU" dirty="0"/>
              <a:t> kell alkalmazni.</a:t>
            </a:r>
          </a:p>
        </p:txBody>
      </p:sp>
    </p:spTree>
    <p:extLst>
      <p:ext uri="{BB962C8B-B14F-4D97-AF65-F5344CB8AC3E}">
        <p14:creationId xmlns:p14="http://schemas.microsoft.com/office/powerpoint/2010/main" val="8094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609600" y="6403340"/>
            <a:ext cx="173037" cy="190500"/>
          </a:xfrm>
          <a:prstGeom prst="rect">
            <a:avLst/>
          </a:prstGeom>
        </p:spPr>
        <p:txBody>
          <a:bodyPr/>
          <a:lstStyle/>
          <a:p>
            <a:fld id="{9B749DBC-5EFD-468C-9F9F-C80FB4A03599}" type="slidenum">
              <a:rPr lang="hu-HU" smtClean="0"/>
              <a:pPr/>
              <a:t>48</a:t>
            </a:fld>
            <a:endParaRPr lang="hu-HU" dirty="0"/>
          </a:p>
        </p:txBody>
      </p:sp>
      <p:sp>
        <p:nvSpPr>
          <p:cNvPr id="8" name="Cím 1"/>
          <p:cNvSpPr>
            <a:spLocks noGrp="1"/>
          </p:cNvSpPr>
          <p:nvPr>
            <p:ph type="title"/>
          </p:nvPr>
        </p:nvSpPr>
        <p:spPr>
          <a:xfrm>
            <a:off x="63500" y="332656"/>
            <a:ext cx="8972996" cy="720080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hu-HU" dirty="0"/>
              <a:t>MSZ </a:t>
            </a:r>
            <a:r>
              <a:rPr lang="hu-HU" dirty="0" smtClean="0"/>
              <a:t>151-1:2000 Erősáramú </a:t>
            </a:r>
            <a:r>
              <a:rPr lang="hu-HU" dirty="0"/>
              <a:t>szabadvezetékek.</a:t>
            </a:r>
            <a:br>
              <a:rPr lang="hu-HU" dirty="0"/>
            </a:br>
            <a:r>
              <a:rPr lang="hu-HU" sz="2000" dirty="0"/>
              <a:t>1 kV-nál nagyobb névleges feszültségű </a:t>
            </a:r>
            <a:r>
              <a:rPr lang="hu-HU" sz="2000" dirty="0" smtClean="0"/>
              <a:t>szabadvezetékek létesítési </a:t>
            </a:r>
            <a:r>
              <a:rPr lang="hu-HU" sz="2000" dirty="0"/>
              <a:t>előírásai</a:t>
            </a:r>
          </a:p>
        </p:txBody>
      </p:sp>
      <p:sp>
        <p:nvSpPr>
          <p:cNvPr id="12" name="AutoShape 4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3" name="AutoShape 6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4" name="AutoShape 8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" name="Téglalap 1"/>
          <p:cNvSpPr/>
          <p:nvPr/>
        </p:nvSpPr>
        <p:spPr>
          <a:xfrm>
            <a:off x="215900" y="1395060"/>
            <a:ext cx="8748588" cy="2970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hu-HU" dirty="0"/>
              <a:t>Ha a vezetőt feszítő szigetelőre erősítik fel, akkor általában kettős szigetelő láncot kell alkalmazni. Nem szükséges „kettős felfüggesztést” alkalmazni:</a:t>
            </a:r>
          </a:p>
          <a:p>
            <a:pPr marL="1182688" lvl="0" indent="-285750">
              <a:spcAft>
                <a:spcPts val="600"/>
              </a:spcAft>
              <a:buFontTx/>
              <a:buChar char="-"/>
            </a:pPr>
            <a:r>
              <a:rPr lang="hu-HU" dirty="0" smtClean="0"/>
              <a:t>nem </a:t>
            </a:r>
            <a:r>
              <a:rPr lang="hu-HU" dirty="0"/>
              <a:t>szakadásveszélyes és UV sugárzásálló, kompozit </a:t>
            </a:r>
            <a:r>
              <a:rPr lang="hu-HU" dirty="0" smtClean="0"/>
              <a:t>szigetelők,</a:t>
            </a:r>
          </a:p>
          <a:p>
            <a:pPr marL="1182688" lvl="0" indent="-285750">
              <a:spcAft>
                <a:spcPts val="600"/>
              </a:spcAft>
              <a:buFontTx/>
              <a:buChar char="-"/>
            </a:pPr>
            <a:r>
              <a:rPr lang="hu-HU" dirty="0" smtClean="0"/>
              <a:t>egysapkás </a:t>
            </a:r>
            <a:r>
              <a:rPr lang="hu-HU" dirty="0"/>
              <a:t>üvegszigetelők/szigetelőláncok alkalmazása </a:t>
            </a:r>
            <a:r>
              <a:rPr lang="hu-HU" dirty="0" smtClean="0"/>
              <a:t>esetén,</a:t>
            </a:r>
          </a:p>
          <a:p>
            <a:pPr marL="1182688" lvl="0" indent="-285750">
              <a:spcAft>
                <a:spcPts val="1200"/>
              </a:spcAft>
              <a:buFontTx/>
              <a:buChar char="-"/>
            </a:pPr>
            <a:r>
              <a:rPr lang="hu-HU" dirty="0" smtClean="0"/>
              <a:t>ha </a:t>
            </a:r>
            <a:r>
              <a:rPr lang="hu-HU" dirty="0"/>
              <a:t>a kiválasztott egyszeres szigetelő/szigetelőlánc húzó/</a:t>
            </a:r>
            <a:r>
              <a:rPr lang="hu-HU" dirty="0" err="1"/>
              <a:t>törö</a:t>
            </a:r>
            <a:r>
              <a:rPr lang="hu-HU" dirty="0"/>
              <a:t> ereje, illetve elektromechanikai törőereje, nem kisebb, mint a legnagyobb vezetőhúzás nyolcszorosa.</a:t>
            </a:r>
          </a:p>
          <a:p>
            <a:r>
              <a:rPr lang="hu-HU" dirty="0"/>
              <a:t>Burkolt szabadvezetéken a keresztező oszlopközben ívterelő szerelvényeket kell alkalmazni.</a:t>
            </a:r>
          </a:p>
        </p:txBody>
      </p:sp>
    </p:spTree>
    <p:extLst>
      <p:ext uri="{BB962C8B-B14F-4D97-AF65-F5344CB8AC3E}">
        <p14:creationId xmlns:p14="http://schemas.microsoft.com/office/powerpoint/2010/main" val="322888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609600" y="6403340"/>
            <a:ext cx="173037" cy="190500"/>
          </a:xfrm>
          <a:prstGeom prst="rect">
            <a:avLst/>
          </a:prstGeom>
        </p:spPr>
        <p:txBody>
          <a:bodyPr/>
          <a:lstStyle/>
          <a:p>
            <a:fld id="{9B749DBC-5EFD-468C-9F9F-C80FB4A03599}" type="slidenum">
              <a:rPr lang="hu-HU" smtClean="0"/>
              <a:pPr/>
              <a:t>49</a:t>
            </a:fld>
            <a:endParaRPr lang="hu-HU" dirty="0"/>
          </a:p>
        </p:txBody>
      </p:sp>
      <p:sp>
        <p:nvSpPr>
          <p:cNvPr id="8" name="Cím 1"/>
          <p:cNvSpPr>
            <a:spLocks noGrp="1"/>
          </p:cNvSpPr>
          <p:nvPr>
            <p:ph type="title"/>
          </p:nvPr>
        </p:nvSpPr>
        <p:spPr>
          <a:xfrm>
            <a:off x="63500" y="332656"/>
            <a:ext cx="8972996" cy="720080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hu-HU" dirty="0"/>
              <a:t>MSZ </a:t>
            </a:r>
            <a:r>
              <a:rPr lang="hu-HU" dirty="0" smtClean="0"/>
              <a:t>151-1:2000 Erősáramú </a:t>
            </a:r>
            <a:r>
              <a:rPr lang="hu-HU" dirty="0"/>
              <a:t>szabadvezetékek.</a:t>
            </a:r>
            <a:br>
              <a:rPr lang="hu-HU" dirty="0"/>
            </a:br>
            <a:r>
              <a:rPr lang="hu-HU" sz="2000" dirty="0"/>
              <a:t>1 kV-nál nagyobb névleges feszültségű </a:t>
            </a:r>
            <a:r>
              <a:rPr lang="hu-HU" sz="2000" dirty="0" smtClean="0"/>
              <a:t>szabadvezetékek létesítési </a:t>
            </a:r>
            <a:r>
              <a:rPr lang="hu-HU" sz="2000" dirty="0"/>
              <a:t>előírásai</a:t>
            </a:r>
          </a:p>
        </p:txBody>
      </p:sp>
      <p:sp>
        <p:nvSpPr>
          <p:cNvPr id="12" name="AutoShape 4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3" name="AutoShape 6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4" name="AutoShape 8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" name="Téglalap 1"/>
          <p:cNvSpPr/>
          <p:nvPr/>
        </p:nvSpPr>
        <p:spPr>
          <a:xfrm>
            <a:off x="179512" y="1196752"/>
            <a:ext cx="88569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3" algn="just">
              <a:spcAft>
                <a:spcPts val="1200"/>
              </a:spcAft>
            </a:pPr>
            <a:r>
              <a:rPr lang="hu-HU" b="1" i="1" u="sng" dirty="0"/>
              <a:t>Különleges </a:t>
            </a:r>
            <a:r>
              <a:rPr lang="hu-HU" b="1" i="1" u="sng" dirty="0" smtClean="0"/>
              <a:t>biztonság:</a:t>
            </a:r>
            <a:endParaRPr lang="hu-HU" b="1" i="1" u="sng" dirty="0"/>
          </a:p>
          <a:p>
            <a:pPr algn="just"/>
            <a:r>
              <a:rPr lang="hu-HU" dirty="0"/>
              <a:t>A vezető megengedett legkisebb keresztmetszete és legnagyobb megengedett húzófeszültsége a következő táblázat szerinti legyen.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642" y="2260580"/>
            <a:ext cx="5208638" cy="4579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621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609600" y="6403340"/>
            <a:ext cx="173037" cy="190500"/>
          </a:xfrm>
          <a:prstGeom prst="rect">
            <a:avLst/>
          </a:prstGeom>
        </p:spPr>
        <p:txBody>
          <a:bodyPr/>
          <a:lstStyle/>
          <a:p>
            <a:fld id="{9B749DBC-5EFD-468C-9F9F-C80FB4A03599}" type="slidenum">
              <a:rPr lang="hu-HU" smtClean="0"/>
              <a:pPr/>
              <a:t>5</a:t>
            </a:fld>
            <a:endParaRPr lang="hu-HU" dirty="0"/>
          </a:p>
        </p:txBody>
      </p:sp>
      <p:sp>
        <p:nvSpPr>
          <p:cNvPr id="8" name="Cím 1"/>
          <p:cNvSpPr>
            <a:spLocks noGrp="1"/>
          </p:cNvSpPr>
          <p:nvPr>
            <p:ph type="title"/>
          </p:nvPr>
        </p:nvSpPr>
        <p:spPr>
          <a:xfrm>
            <a:off x="609600" y="332656"/>
            <a:ext cx="7924800" cy="609600"/>
          </a:xfrm>
        </p:spPr>
        <p:txBody>
          <a:bodyPr/>
          <a:lstStyle/>
          <a:p>
            <a:pPr algn="ctr"/>
            <a:r>
              <a:rPr lang="hu-HU" dirty="0"/>
              <a:t>MSZ 1:2002  Szabványos villamos feszültségek</a:t>
            </a:r>
          </a:p>
        </p:txBody>
      </p:sp>
      <p:sp>
        <p:nvSpPr>
          <p:cNvPr id="7" name="Téglalap 6"/>
          <p:cNvSpPr/>
          <p:nvPr/>
        </p:nvSpPr>
        <p:spPr>
          <a:xfrm>
            <a:off x="523020" y="1006674"/>
            <a:ext cx="8064896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hu-HU" dirty="0" smtClean="0"/>
          </a:p>
          <a:p>
            <a:pPr algn="ctr"/>
            <a:r>
              <a:rPr lang="hu-HU" b="1" dirty="0" smtClean="0"/>
              <a:t>120 </a:t>
            </a:r>
            <a:r>
              <a:rPr lang="hu-HU" b="1" dirty="0" err="1"/>
              <a:t>V-nál</a:t>
            </a:r>
            <a:r>
              <a:rPr lang="hu-HU" b="1" dirty="0"/>
              <a:t> nagyobb és legfeljebb 1000 V névleges feszültségű (kisfeszültségű</a:t>
            </a:r>
            <a:r>
              <a:rPr lang="hu-HU" b="1" dirty="0" smtClean="0"/>
              <a:t>), váltakozó </a:t>
            </a:r>
            <a:r>
              <a:rPr lang="hu-HU" b="1" dirty="0"/>
              <a:t>feszültségű hálózatok és villamos berendezések</a:t>
            </a:r>
          </a:p>
          <a:p>
            <a:r>
              <a:rPr lang="hu-HU" dirty="0"/>
              <a:t> </a:t>
            </a:r>
            <a:endParaRPr lang="hu-HU" dirty="0" smtClean="0"/>
          </a:p>
          <a:p>
            <a:endParaRPr lang="hu-HU" dirty="0"/>
          </a:p>
          <a:p>
            <a:r>
              <a:rPr lang="hu-HU" i="1" u="sng" dirty="0" smtClean="0"/>
              <a:t>Közcélú </a:t>
            </a:r>
            <a:r>
              <a:rPr lang="hu-HU" i="1" u="sng" dirty="0"/>
              <a:t>kisfeszültségű </a:t>
            </a:r>
            <a:r>
              <a:rPr lang="hu-HU" i="1" u="sng" dirty="0" smtClean="0"/>
              <a:t>elosztóhálózatok:</a:t>
            </a:r>
            <a:endParaRPr lang="hu-HU" i="1" u="sng" dirty="0"/>
          </a:p>
          <a:p>
            <a:r>
              <a:rPr lang="hu-HU" dirty="0"/>
              <a:t>A közcélú kisfeszültségű elosztóhálózatok szabványos névleges feszültségei a következők:</a:t>
            </a:r>
          </a:p>
          <a:p>
            <a:r>
              <a:rPr lang="hu-HU" dirty="0" smtClean="0"/>
              <a:t>		– </a:t>
            </a:r>
            <a:r>
              <a:rPr lang="hu-HU" dirty="0"/>
              <a:t>230 V a háromfázisú, négyvezetékes hálózatok </a:t>
            </a:r>
            <a:endParaRPr lang="hu-HU" dirty="0" smtClean="0"/>
          </a:p>
          <a:p>
            <a:r>
              <a:rPr lang="hu-HU" dirty="0"/>
              <a:t>	</a:t>
            </a:r>
            <a:r>
              <a:rPr lang="hu-HU" dirty="0" smtClean="0"/>
              <a:t>	    fázisvezetője </a:t>
            </a:r>
            <a:r>
              <a:rPr lang="hu-HU" dirty="0"/>
              <a:t>és </a:t>
            </a:r>
            <a:r>
              <a:rPr lang="hu-HU" dirty="0" err="1"/>
              <a:t>nullavezetője</a:t>
            </a:r>
            <a:r>
              <a:rPr lang="hu-HU" dirty="0"/>
              <a:t> között</a:t>
            </a:r>
            <a:r>
              <a:rPr lang="hu-HU" dirty="0" smtClean="0"/>
              <a:t>;</a:t>
            </a:r>
          </a:p>
          <a:p>
            <a:endParaRPr lang="hu-HU" dirty="0"/>
          </a:p>
          <a:p>
            <a:r>
              <a:rPr lang="hu-HU" dirty="0" smtClean="0"/>
              <a:t>		– </a:t>
            </a:r>
            <a:r>
              <a:rPr lang="hu-HU" dirty="0"/>
              <a:t>400 V a háromfázisú hálózatok fázisvezetői között.</a:t>
            </a:r>
          </a:p>
          <a:p>
            <a:endParaRPr lang="hu-HU" dirty="0"/>
          </a:p>
        </p:txBody>
      </p:sp>
      <p:sp>
        <p:nvSpPr>
          <p:cNvPr id="12" name="AutoShape 4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3" name="AutoShape 6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4" name="AutoShape 8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8972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609600" y="6403340"/>
            <a:ext cx="173037" cy="190500"/>
          </a:xfrm>
          <a:prstGeom prst="rect">
            <a:avLst/>
          </a:prstGeom>
        </p:spPr>
        <p:txBody>
          <a:bodyPr/>
          <a:lstStyle/>
          <a:p>
            <a:fld id="{9B749DBC-5EFD-468C-9F9F-C80FB4A03599}" type="slidenum">
              <a:rPr lang="hu-HU" smtClean="0"/>
              <a:pPr/>
              <a:t>50</a:t>
            </a:fld>
            <a:endParaRPr lang="hu-HU" dirty="0"/>
          </a:p>
        </p:txBody>
      </p:sp>
      <p:sp>
        <p:nvSpPr>
          <p:cNvPr id="8" name="Cím 1"/>
          <p:cNvSpPr>
            <a:spLocks noGrp="1"/>
          </p:cNvSpPr>
          <p:nvPr>
            <p:ph type="title"/>
          </p:nvPr>
        </p:nvSpPr>
        <p:spPr>
          <a:xfrm>
            <a:off x="63500" y="332656"/>
            <a:ext cx="8972996" cy="720080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hu-HU" dirty="0"/>
              <a:t>MSZ </a:t>
            </a:r>
            <a:r>
              <a:rPr lang="hu-HU" dirty="0" smtClean="0"/>
              <a:t>151-1:2000 Erősáramú </a:t>
            </a:r>
            <a:r>
              <a:rPr lang="hu-HU" dirty="0"/>
              <a:t>szabadvezetékek.</a:t>
            </a:r>
            <a:br>
              <a:rPr lang="hu-HU" dirty="0"/>
            </a:br>
            <a:r>
              <a:rPr lang="hu-HU" sz="2000" dirty="0"/>
              <a:t>1 kV-nál nagyobb névleges feszültségű </a:t>
            </a:r>
            <a:r>
              <a:rPr lang="hu-HU" sz="2000" dirty="0" smtClean="0"/>
              <a:t>szabadvezetékek létesítési </a:t>
            </a:r>
            <a:r>
              <a:rPr lang="hu-HU" sz="2000" dirty="0"/>
              <a:t>előírásai</a:t>
            </a:r>
          </a:p>
        </p:txBody>
      </p:sp>
      <p:sp>
        <p:nvSpPr>
          <p:cNvPr id="12" name="AutoShape 4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3" name="AutoShape 6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4" name="AutoShape 8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" name="Téglalap 2"/>
          <p:cNvSpPr/>
          <p:nvPr/>
        </p:nvSpPr>
        <p:spPr>
          <a:xfrm>
            <a:off x="215900" y="1225783"/>
            <a:ext cx="8748588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hu-HU" dirty="0"/>
              <a:t>A keresztező oszlopközben állószigetelő esetén, a vezető toldása tilos.</a:t>
            </a:r>
          </a:p>
          <a:p>
            <a:pPr algn="just"/>
            <a:r>
              <a:rPr lang="hu-HU" dirty="0"/>
              <a:t>Lengő felfüggesztésű (pl. függőszigetelő, lengőkar) vezetőt a keresztező feszítőköz keresztező oszlopközében toldani nem szabad. A feszítőköz egyéb oszlopközeiben vezetőként egy toldás megengedett a következő feltételek egyidejű teljesítése esetén:</a:t>
            </a:r>
          </a:p>
          <a:p>
            <a:pPr marL="1182688" lvl="0" indent="-285750" algn="just">
              <a:buFontTx/>
              <a:buChar char="-"/>
            </a:pPr>
            <a:r>
              <a:rPr lang="hu-HU" dirty="0" smtClean="0"/>
              <a:t>a </a:t>
            </a:r>
            <a:r>
              <a:rPr lang="hu-HU" dirty="0"/>
              <a:t>vezető tényleges keresztmetszete nem kisebb 120 </a:t>
            </a:r>
            <a:r>
              <a:rPr lang="hu-HU" dirty="0" smtClean="0"/>
              <a:t>mm</a:t>
            </a:r>
            <a:r>
              <a:rPr lang="hu-HU" baseline="30000" dirty="0" smtClean="0"/>
              <a:t>2</a:t>
            </a:r>
            <a:r>
              <a:rPr lang="hu-HU" dirty="0" smtClean="0"/>
              <a:t>-nél,</a:t>
            </a:r>
          </a:p>
          <a:p>
            <a:pPr marL="1182688" lvl="0" indent="-285750" algn="just">
              <a:buFontTx/>
              <a:buChar char="-"/>
            </a:pPr>
            <a:r>
              <a:rPr lang="hu-HU" dirty="0" smtClean="0"/>
              <a:t>az </a:t>
            </a:r>
            <a:r>
              <a:rPr lang="hu-HU" dirty="0"/>
              <a:t>alkalmazott kötés húzószilárdsága legalább a vezető húzószilárdságának a 95%-a, a kötőelem sajtolható húzószilárd </a:t>
            </a:r>
            <a:r>
              <a:rPr lang="hu-HU" dirty="0" err="1"/>
              <a:t>toldóhüvely</a:t>
            </a:r>
            <a:r>
              <a:rPr lang="hu-HU" dirty="0"/>
              <a:t>, és „A” mechanikai szilárdságú.</a:t>
            </a:r>
          </a:p>
          <a:p>
            <a:pPr algn="just"/>
            <a:r>
              <a:rPr lang="hu-HU" dirty="0"/>
              <a:t> </a:t>
            </a:r>
          </a:p>
          <a:p>
            <a:pPr algn="just">
              <a:spcAft>
                <a:spcPts val="600"/>
              </a:spcAft>
            </a:pPr>
            <a:r>
              <a:rPr lang="hu-HU" dirty="0"/>
              <a:t>Állószigetelőre szerelt vezetőket a keresztező feszítőköz minden egyes oszlopán két-két szigetelőre kell </a:t>
            </a:r>
            <a:r>
              <a:rPr lang="hu-HU" dirty="0" smtClean="0"/>
              <a:t>szerelni. A </a:t>
            </a:r>
            <a:r>
              <a:rPr lang="hu-HU" dirty="0"/>
              <a:t>feszítőoszlopokon a vezetőket kettős feszítőlánccal kell felerősíteni.</a:t>
            </a:r>
          </a:p>
          <a:p>
            <a:pPr algn="just"/>
            <a:r>
              <a:rPr lang="hu-HU" dirty="0"/>
              <a:t>A keresztező vagy a megközelítő feszítőköz szigetelése sem villamos, sem mechanikai szempontból ne legyen kisebb értékű a csatlakozó, normális biztonságú feszítőköz szigetelésénél.</a:t>
            </a:r>
          </a:p>
          <a:p>
            <a:pPr algn="just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4739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609600" y="6403340"/>
            <a:ext cx="173037" cy="190500"/>
          </a:xfrm>
          <a:prstGeom prst="rect">
            <a:avLst/>
          </a:prstGeom>
        </p:spPr>
        <p:txBody>
          <a:bodyPr/>
          <a:lstStyle/>
          <a:p>
            <a:fld id="{9B749DBC-5EFD-468C-9F9F-C80FB4A03599}" type="slidenum">
              <a:rPr lang="hu-HU" smtClean="0"/>
              <a:pPr/>
              <a:t>51</a:t>
            </a:fld>
            <a:endParaRPr lang="hu-HU" dirty="0"/>
          </a:p>
        </p:txBody>
      </p:sp>
      <p:sp>
        <p:nvSpPr>
          <p:cNvPr id="8" name="Cím 1"/>
          <p:cNvSpPr>
            <a:spLocks noGrp="1"/>
          </p:cNvSpPr>
          <p:nvPr>
            <p:ph type="title"/>
          </p:nvPr>
        </p:nvSpPr>
        <p:spPr>
          <a:xfrm>
            <a:off x="63500" y="332656"/>
            <a:ext cx="8972996" cy="720080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hu-HU" dirty="0"/>
              <a:t>MSZ </a:t>
            </a:r>
            <a:r>
              <a:rPr lang="hu-HU" dirty="0" smtClean="0"/>
              <a:t>151-1:2000 Erősáramú </a:t>
            </a:r>
            <a:r>
              <a:rPr lang="hu-HU" dirty="0"/>
              <a:t>szabadvezetékek.</a:t>
            </a:r>
            <a:br>
              <a:rPr lang="hu-HU" dirty="0"/>
            </a:br>
            <a:r>
              <a:rPr lang="hu-HU" sz="2000" dirty="0"/>
              <a:t>1 kV-nál nagyobb névleges feszültségű </a:t>
            </a:r>
            <a:r>
              <a:rPr lang="hu-HU" sz="2000" dirty="0" smtClean="0"/>
              <a:t>szabadvezetékek létesítési </a:t>
            </a:r>
            <a:r>
              <a:rPr lang="hu-HU" sz="2000" dirty="0"/>
              <a:t>előírásai</a:t>
            </a:r>
          </a:p>
        </p:txBody>
      </p:sp>
      <p:sp>
        <p:nvSpPr>
          <p:cNvPr id="12" name="AutoShape 4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3" name="AutoShape 6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4" name="AutoShape 8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" name="Téglalap 1"/>
          <p:cNvSpPr/>
          <p:nvPr/>
        </p:nvSpPr>
        <p:spPr>
          <a:xfrm>
            <a:off x="215900" y="1271076"/>
            <a:ext cx="8748588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hu-HU" dirty="0"/>
              <a:t>A kettős feszítőlánc valamelyik láncának elszakadása esetén a megmaradó lánc legkisebb törőereje legalább olyan nagy legyen, mint az üzemi legnagyobb vezetőhúzás kétszerese.</a:t>
            </a:r>
          </a:p>
          <a:p>
            <a:pPr algn="just">
              <a:spcAft>
                <a:spcPts val="600"/>
              </a:spcAft>
            </a:pPr>
            <a:r>
              <a:rPr lang="hu-HU" dirty="0"/>
              <a:t>A burkolt szabadvezetéken ívterelő szerelvényeket kell alkalmazni. A burkolt szabadvezetéken a fokozott biztonság egyúttal megfelel a különleges biztonság követelményeinek is.</a:t>
            </a:r>
          </a:p>
          <a:p>
            <a:pPr algn="just"/>
            <a:r>
              <a:rPr lang="hu-HU" dirty="0" smtClean="0"/>
              <a:t>Az </a:t>
            </a:r>
            <a:r>
              <a:rPr lang="hu-HU" dirty="0"/>
              <a:t>oszlopközzel és a tartószerkezettel (oszloppal) kapcsolatos többlet követelmények:</a:t>
            </a:r>
          </a:p>
          <a:p>
            <a:pPr marL="1182688" lvl="0" indent="-285750" algn="just">
              <a:buFontTx/>
              <a:buChar char="-"/>
            </a:pPr>
            <a:r>
              <a:rPr lang="hu-HU" dirty="0" smtClean="0"/>
              <a:t>a </a:t>
            </a:r>
            <a:r>
              <a:rPr lang="hu-HU" dirty="0"/>
              <a:t>keresztező, valamint a megközelítő feszítőközben az oszlopközök </a:t>
            </a:r>
            <a:r>
              <a:rPr lang="hu-HU" dirty="0" smtClean="0"/>
              <a:t>egyike </a:t>
            </a:r>
            <a:r>
              <a:rPr lang="hu-HU" dirty="0"/>
              <a:t>se legyen nagyobb, mint a mértékadó pótteher négyszeresével (n=4) számított </a:t>
            </a:r>
            <a:r>
              <a:rPr lang="hu-HU" dirty="0" err="1"/>
              <a:t>határoszlopköz</a:t>
            </a:r>
            <a:r>
              <a:rPr lang="hu-HU" dirty="0"/>
              <a:t>,</a:t>
            </a:r>
          </a:p>
          <a:p>
            <a:pPr marL="1182688" lvl="0" indent="-285750" algn="just">
              <a:buFontTx/>
              <a:buChar char="-"/>
            </a:pPr>
            <a:r>
              <a:rPr lang="hu-HU" dirty="0" smtClean="0"/>
              <a:t>a </a:t>
            </a:r>
            <a:r>
              <a:rPr lang="hu-HU" dirty="0"/>
              <a:t>keresztező oszlopköz </a:t>
            </a:r>
            <a:r>
              <a:rPr lang="hu-HU" dirty="0" smtClean="0"/>
              <a:t>- jelen </a:t>
            </a:r>
            <a:r>
              <a:rPr lang="hu-HU" dirty="0"/>
              <a:t>dokumentum által </a:t>
            </a:r>
            <a:r>
              <a:rPr lang="hu-HU" dirty="0" smtClean="0"/>
              <a:t>engedélyezett - tartószerkezeteit </a:t>
            </a:r>
            <a:r>
              <a:rPr lang="hu-HU" dirty="0"/>
              <a:t>(oszlopait) és azok alapozását azonos terhelési feltételekkel és azonos módon kell méretezni és építeni, mint a szabadvezeték egyéb tartószerkezeteit és alapozásait, kivéve, ha az MSZ 151-1 lap 15., 16., 17 fejezetei ettől eltérően rendelkeznek.</a:t>
            </a:r>
          </a:p>
        </p:txBody>
      </p:sp>
    </p:spTree>
    <p:extLst>
      <p:ext uri="{BB962C8B-B14F-4D97-AF65-F5344CB8AC3E}">
        <p14:creationId xmlns:p14="http://schemas.microsoft.com/office/powerpoint/2010/main" val="413504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609600" y="6403340"/>
            <a:ext cx="173037" cy="190500"/>
          </a:xfrm>
          <a:prstGeom prst="rect">
            <a:avLst/>
          </a:prstGeom>
        </p:spPr>
        <p:txBody>
          <a:bodyPr/>
          <a:lstStyle/>
          <a:p>
            <a:fld id="{9B749DBC-5EFD-468C-9F9F-C80FB4A03599}" type="slidenum">
              <a:rPr lang="hu-HU" smtClean="0"/>
              <a:pPr/>
              <a:t>52</a:t>
            </a:fld>
            <a:endParaRPr lang="hu-HU" dirty="0"/>
          </a:p>
        </p:txBody>
      </p:sp>
      <p:sp>
        <p:nvSpPr>
          <p:cNvPr id="8" name="Cím 1"/>
          <p:cNvSpPr>
            <a:spLocks noGrp="1"/>
          </p:cNvSpPr>
          <p:nvPr>
            <p:ph type="title"/>
          </p:nvPr>
        </p:nvSpPr>
        <p:spPr>
          <a:xfrm>
            <a:off x="63500" y="332656"/>
            <a:ext cx="8972996" cy="720080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hu-HU" dirty="0"/>
              <a:t>MSZ </a:t>
            </a:r>
            <a:r>
              <a:rPr lang="hu-HU" dirty="0" smtClean="0"/>
              <a:t>151-1:2000 Erősáramú </a:t>
            </a:r>
            <a:r>
              <a:rPr lang="hu-HU" dirty="0"/>
              <a:t>szabadvezetékek.</a:t>
            </a:r>
            <a:br>
              <a:rPr lang="hu-HU" dirty="0"/>
            </a:br>
            <a:r>
              <a:rPr lang="hu-HU" sz="2000" dirty="0"/>
              <a:t>1 kV-nál nagyobb névleges feszültségű </a:t>
            </a:r>
            <a:r>
              <a:rPr lang="hu-HU" sz="2000" dirty="0" smtClean="0"/>
              <a:t>szabadvezetékek létesítési </a:t>
            </a:r>
            <a:r>
              <a:rPr lang="hu-HU" sz="2000" dirty="0"/>
              <a:t>előírásai</a:t>
            </a:r>
          </a:p>
        </p:txBody>
      </p:sp>
      <p:sp>
        <p:nvSpPr>
          <p:cNvPr id="12" name="AutoShape 4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3" name="AutoShape 6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4" name="AutoShape 8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" name="Téglalap 1"/>
          <p:cNvSpPr/>
          <p:nvPr/>
        </p:nvSpPr>
        <p:spPr>
          <a:xfrm>
            <a:off x="215900" y="1347733"/>
            <a:ext cx="8748588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hu-HU" dirty="0"/>
              <a:t>Az oszlopközzel és a tartószerkezettel (oszloppal) kapcsolatos többlet követelmények:</a:t>
            </a:r>
          </a:p>
          <a:p>
            <a:pPr marL="1182688" lvl="0" indent="-285750" algn="just">
              <a:spcAft>
                <a:spcPts val="600"/>
              </a:spcAft>
              <a:buFontTx/>
              <a:buChar char="-"/>
            </a:pPr>
            <a:r>
              <a:rPr lang="hu-HU" dirty="0" smtClean="0"/>
              <a:t>a </a:t>
            </a:r>
            <a:r>
              <a:rPr lang="hu-HU" dirty="0"/>
              <a:t>keresztező, valamint a megközelítő feszítőközben az oszlopközök </a:t>
            </a:r>
            <a:r>
              <a:rPr lang="hu-HU" dirty="0" smtClean="0"/>
              <a:t>egyike </a:t>
            </a:r>
            <a:r>
              <a:rPr lang="hu-HU" dirty="0"/>
              <a:t>se legyen nagyobb, mint a mértékadó pótteher négyszeresével (n=4) számított </a:t>
            </a:r>
            <a:r>
              <a:rPr lang="hu-HU" dirty="0" err="1"/>
              <a:t>határoszlopköz</a:t>
            </a:r>
            <a:r>
              <a:rPr lang="hu-HU" dirty="0"/>
              <a:t>,</a:t>
            </a:r>
          </a:p>
          <a:p>
            <a:pPr marL="1182688" lvl="0" indent="-285750" algn="just">
              <a:buFontTx/>
              <a:buChar char="-"/>
            </a:pPr>
            <a:r>
              <a:rPr lang="hu-HU" dirty="0" smtClean="0"/>
              <a:t>a </a:t>
            </a:r>
            <a:r>
              <a:rPr lang="hu-HU" dirty="0"/>
              <a:t>keresztező oszlopköz </a:t>
            </a:r>
            <a:r>
              <a:rPr lang="hu-HU" dirty="0" err="1"/>
              <a:t>-jelen</a:t>
            </a:r>
            <a:r>
              <a:rPr lang="hu-HU" dirty="0"/>
              <a:t> dokumentum által engedélyezett- </a:t>
            </a:r>
            <a:r>
              <a:rPr lang="hu-HU" dirty="0" smtClean="0"/>
              <a:t>tartószerkezeteit </a:t>
            </a:r>
            <a:r>
              <a:rPr lang="hu-HU" dirty="0"/>
              <a:t>(oszlopait) és azok alapozását azonos terhelési feltételekkel és azonos módon kell méretezni és építeni, mint a szabadvezeték egyéb tartószerkezeteit és alapozásait, kivéve, ha az MSZ 151-1 lap 15., 16., 17 fejezetei ettől eltérően rendelkeznek.</a:t>
            </a:r>
          </a:p>
        </p:txBody>
      </p:sp>
    </p:spTree>
    <p:extLst>
      <p:ext uri="{BB962C8B-B14F-4D97-AF65-F5344CB8AC3E}">
        <p14:creationId xmlns:p14="http://schemas.microsoft.com/office/powerpoint/2010/main" val="362563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609600" y="6403340"/>
            <a:ext cx="173037" cy="190500"/>
          </a:xfrm>
          <a:prstGeom prst="rect">
            <a:avLst/>
          </a:prstGeom>
        </p:spPr>
        <p:txBody>
          <a:bodyPr/>
          <a:lstStyle/>
          <a:p>
            <a:fld id="{9B749DBC-5EFD-468C-9F9F-C80FB4A03599}" type="slidenum">
              <a:rPr lang="hu-HU" smtClean="0"/>
              <a:pPr/>
              <a:t>53</a:t>
            </a:fld>
            <a:endParaRPr lang="hu-HU" dirty="0"/>
          </a:p>
        </p:txBody>
      </p:sp>
      <p:sp>
        <p:nvSpPr>
          <p:cNvPr id="8" name="Cím 1"/>
          <p:cNvSpPr>
            <a:spLocks noGrp="1"/>
          </p:cNvSpPr>
          <p:nvPr>
            <p:ph type="title"/>
          </p:nvPr>
        </p:nvSpPr>
        <p:spPr>
          <a:xfrm>
            <a:off x="63500" y="332656"/>
            <a:ext cx="8972996" cy="720080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hu-HU" dirty="0"/>
              <a:t>MSZ </a:t>
            </a:r>
            <a:r>
              <a:rPr lang="hu-HU" dirty="0" smtClean="0"/>
              <a:t>151-1:2000 Erősáramú </a:t>
            </a:r>
            <a:r>
              <a:rPr lang="hu-HU" dirty="0"/>
              <a:t>szabadvezetékek.</a:t>
            </a:r>
            <a:br>
              <a:rPr lang="hu-HU" dirty="0"/>
            </a:br>
            <a:r>
              <a:rPr lang="hu-HU" sz="2000" dirty="0"/>
              <a:t>1 kV-nál nagyobb névleges feszültségű </a:t>
            </a:r>
            <a:r>
              <a:rPr lang="hu-HU" sz="2000" dirty="0" smtClean="0"/>
              <a:t>szabadvezetékek létesítési </a:t>
            </a:r>
            <a:r>
              <a:rPr lang="hu-HU" sz="2000" dirty="0"/>
              <a:t>előírásai</a:t>
            </a:r>
          </a:p>
        </p:txBody>
      </p:sp>
      <p:sp>
        <p:nvSpPr>
          <p:cNvPr id="12" name="AutoShape 4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3" name="AutoShape 6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4" name="AutoShape 8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" name="Téglalap 1"/>
          <p:cNvSpPr/>
          <p:nvPr/>
        </p:nvSpPr>
        <p:spPr>
          <a:xfrm>
            <a:off x="215900" y="1380832"/>
            <a:ext cx="8676580" cy="3924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hu-HU" dirty="0"/>
              <a:t>A belógással kapcsolatos többletkövetelmények.</a:t>
            </a:r>
          </a:p>
          <a:p>
            <a:pPr algn="just">
              <a:spcAft>
                <a:spcPts val="600"/>
              </a:spcAft>
            </a:pPr>
            <a:r>
              <a:rPr lang="hu-HU" dirty="0"/>
              <a:t>A vezetők felfüggesztési magasságát úgy kell megválasztani, hogy a keresztező oszlopköz feszültség alatt álló vezetői és a keresztezett műtárgy közötti távolságok a következő kivételes esetben se legyen kisebb, mint az MSZ 151-1 lap 15., 16., 17 fejezeteiben erre az esetre megengedett értékek:</a:t>
            </a:r>
          </a:p>
          <a:p>
            <a:pPr marL="1182688" lvl="0" indent="-285750" algn="just">
              <a:spcAft>
                <a:spcPts val="600"/>
              </a:spcAft>
              <a:buFontTx/>
              <a:buChar char="-"/>
            </a:pPr>
            <a:r>
              <a:rPr lang="hu-HU" dirty="0" smtClean="0"/>
              <a:t>ha </a:t>
            </a:r>
            <a:r>
              <a:rPr lang="hu-HU" dirty="0"/>
              <a:t>a keresztezett műtárgyhoz közelebb levő keresztező feszítőoszlopon </a:t>
            </a:r>
            <a:r>
              <a:rPr lang="hu-HU" dirty="0" smtClean="0"/>
              <a:t>a </a:t>
            </a:r>
            <a:r>
              <a:rPr lang="hu-HU" dirty="0"/>
              <a:t>kettős feszítőláncból egy szigetelőlánc elszakad, ebben az esetben a legkisebb távolságot az MSZ 151-1 szabványlap szerint számított legnagyobb belógásból kell meghatározni,</a:t>
            </a:r>
          </a:p>
          <a:p>
            <a:pPr marL="1182688" lvl="0" indent="-285750" algn="just">
              <a:buFontTx/>
              <a:buChar char="-"/>
            </a:pPr>
            <a:r>
              <a:rPr lang="hu-HU" dirty="0" smtClean="0"/>
              <a:t>a </a:t>
            </a:r>
            <a:r>
              <a:rPr lang="hu-HU" dirty="0"/>
              <a:t>csupasz vezető hőmérséklete az MSZ-09-00.0316, a burkolt vezető </a:t>
            </a:r>
            <a:r>
              <a:rPr lang="hu-HU" dirty="0" smtClean="0"/>
              <a:t>hőmérséklete </a:t>
            </a:r>
            <a:r>
              <a:rPr lang="hu-HU" dirty="0"/>
              <a:t>az MSZ149-6 szerinti tartós üzemi terhelésnek megfelelő értékű.</a:t>
            </a:r>
          </a:p>
          <a:p>
            <a:pPr algn="just"/>
            <a:r>
              <a:rPr lang="hu-H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0586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609600" y="6403340"/>
            <a:ext cx="173037" cy="190500"/>
          </a:xfrm>
          <a:prstGeom prst="rect">
            <a:avLst/>
          </a:prstGeom>
        </p:spPr>
        <p:txBody>
          <a:bodyPr/>
          <a:lstStyle/>
          <a:p>
            <a:fld id="{9B749DBC-5EFD-468C-9F9F-C80FB4A03599}" type="slidenum">
              <a:rPr lang="hu-HU" smtClean="0"/>
              <a:pPr/>
              <a:t>54</a:t>
            </a:fld>
            <a:endParaRPr lang="hu-HU" dirty="0"/>
          </a:p>
        </p:txBody>
      </p:sp>
      <p:sp>
        <p:nvSpPr>
          <p:cNvPr id="8" name="Cím 1"/>
          <p:cNvSpPr>
            <a:spLocks noGrp="1"/>
          </p:cNvSpPr>
          <p:nvPr>
            <p:ph type="title"/>
          </p:nvPr>
        </p:nvSpPr>
        <p:spPr>
          <a:xfrm>
            <a:off x="63500" y="332656"/>
            <a:ext cx="8972996" cy="432048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hu-HU" dirty="0" smtClean="0"/>
              <a:t>Kompenzált középfeszültségű hálózatok üzemeltetése</a:t>
            </a:r>
            <a:endParaRPr lang="hu-HU" sz="2000" dirty="0"/>
          </a:p>
        </p:txBody>
      </p:sp>
      <p:sp>
        <p:nvSpPr>
          <p:cNvPr id="12" name="AutoShape 4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3" name="AutoShape 6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4" name="AutoShape 8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" name="Téglalap 1"/>
          <p:cNvSpPr/>
          <p:nvPr/>
        </p:nvSpPr>
        <p:spPr>
          <a:xfrm>
            <a:off x="215900" y="1052736"/>
            <a:ext cx="874858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b="1" i="1" dirty="0"/>
              <a:t>A középfeszültségű hálózatok kompenzáltan történő hibamentes állapotú üzemeltetése, illetve a középfeszültségű kompenzált hálózatok földzárlat alatti </a:t>
            </a:r>
            <a:r>
              <a:rPr lang="hu-HU" b="1" i="1" dirty="0" smtClean="0"/>
              <a:t>üzemeltetése.</a:t>
            </a:r>
          </a:p>
          <a:p>
            <a:pPr algn="just"/>
            <a:endParaRPr lang="hu-HU" u="sng" dirty="0"/>
          </a:p>
          <a:p>
            <a:pPr algn="just">
              <a:spcAft>
                <a:spcPts val="1200"/>
              </a:spcAft>
            </a:pPr>
            <a:r>
              <a:rPr lang="hu-HU" b="1" i="1" u="sng" dirty="0"/>
              <a:t>A kompenzált üzemeltetés és a földzárlattartás előnyei:</a:t>
            </a:r>
            <a:endParaRPr lang="hu-HU" u="sng" dirty="0"/>
          </a:p>
          <a:p>
            <a:pPr algn="just">
              <a:spcAft>
                <a:spcPts val="600"/>
              </a:spcAft>
            </a:pPr>
            <a:r>
              <a:rPr lang="hu-HU" dirty="0"/>
              <a:t>A földzárlati impulzus számlálók adatai alapján valószínűsíthető, hogy egy eddig kompenzáltan üzemelő hálózat hosszúföldeltté tételekor a földzárlati visszakapcsolások száma a jelenlegi érték 15-25 szeresére fog növekedni, ami fogyasztói oldalról elviselhetetlen érték.</a:t>
            </a:r>
          </a:p>
          <a:p>
            <a:pPr algn="just">
              <a:spcAft>
                <a:spcPts val="600"/>
              </a:spcAft>
            </a:pPr>
            <a:r>
              <a:rPr lang="hu-HU" dirty="0"/>
              <a:t>Így a kompenzált üzemet a műszakilag és biztonságtechnikailag lehetséges határig fenn kell tartani a fogyasztói rövid zavartatások számának minimális szinten tartása érdekében.</a:t>
            </a:r>
          </a:p>
          <a:p>
            <a:pPr algn="just"/>
            <a:r>
              <a:rPr lang="hu-HU" dirty="0"/>
              <a:t>Földzárlattartás esetén a fogyasztók energiaellátása biztosított a hibahely behatárolásáig.</a:t>
            </a:r>
          </a:p>
          <a:p>
            <a:pPr algn="just"/>
            <a:endParaRPr lang="hu-HU" dirty="0"/>
          </a:p>
          <a:p>
            <a:pPr algn="just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8376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609600" y="6403340"/>
            <a:ext cx="173037" cy="190500"/>
          </a:xfrm>
          <a:prstGeom prst="rect">
            <a:avLst/>
          </a:prstGeom>
        </p:spPr>
        <p:txBody>
          <a:bodyPr/>
          <a:lstStyle/>
          <a:p>
            <a:fld id="{9B749DBC-5EFD-468C-9F9F-C80FB4A03599}" type="slidenum">
              <a:rPr lang="hu-HU" smtClean="0"/>
              <a:pPr/>
              <a:t>55</a:t>
            </a:fld>
            <a:endParaRPr lang="hu-HU" dirty="0"/>
          </a:p>
        </p:txBody>
      </p:sp>
      <p:sp>
        <p:nvSpPr>
          <p:cNvPr id="8" name="Cím 1"/>
          <p:cNvSpPr>
            <a:spLocks noGrp="1"/>
          </p:cNvSpPr>
          <p:nvPr>
            <p:ph type="title"/>
          </p:nvPr>
        </p:nvSpPr>
        <p:spPr>
          <a:xfrm>
            <a:off x="63500" y="332656"/>
            <a:ext cx="8972996" cy="432048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hu-HU" dirty="0" smtClean="0"/>
              <a:t>Kompenzált középfeszültségű hálózatok üzemeltetése</a:t>
            </a:r>
            <a:endParaRPr lang="hu-HU" sz="2000" dirty="0"/>
          </a:p>
        </p:txBody>
      </p:sp>
      <p:sp>
        <p:nvSpPr>
          <p:cNvPr id="12" name="AutoShape 4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3" name="AutoShape 6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4" name="AutoShape 8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" name="Téglalap 2"/>
          <p:cNvSpPr/>
          <p:nvPr/>
        </p:nvSpPr>
        <p:spPr>
          <a:xfrm>
            <a:off x="215900" y="1098610"/>
            <a:ext cx="8748588" cy="4909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hu-HU" b="1" i="1" u="sng" dirty="0"/>
              <a:t>A kompenzált üzemeltetés és a földzárlattartás hátrányai (kockázat):</a:t>
            </a:r>
          </a:p>
          <a:p>
            <a:pPr algn="just"/>
            <a:r>
              <a:rPr lang="hu-HU" dirty="0"/>
              <a:t>A hálózatok kompenzáltan történő üzemeltetése és a földzárlattartásos üzem „baleseti kockázatot” jelent a hálózat környezetére. Tény, hogy nem lehet a középfeszültségű </a:t>
            </a:r>
            <a:r>
              <a:rPr lang="hu-HU" dirty="0" smtClean="0"/>
              <a:t>hálózaton </a:t>
            </a:r>
            <a:r>
              <a:rPr lang="hu-HU" dirty="0"/>
              <a:t>olyan védelmi, üzemeltetési és érintésvédelmi rendszert létrehozni, amely 100 %-os valószínűséggel megakadályozza a balesetek bekövetkezését</a:t>
            </a:r>
            <a:r>
              <a:rPr lang="hu-HU" dirty="0" smtClean="0"/>
              <a:t>.</a:t>
            </a:r>
          </a:p>
          <a:p>
            <a:pPr algn="just"/>
            <a:endParaRPr lang="hu-HU" dirty="0" smtClean="0"/>
          </a:p>
          <a:p>
            <a:pPr algn="just">
              <a:spcAft>
                <a:spcPts val="1200"/>
              </a:spcAft>
            </a:pPr>
            <a:r>
              <a:rPr lang="hu-HU" b="1" i="1" u="sng" dirty="0"/>
              <a:t>A kompenzált üzem tudatosan vállalt kockázatai:</a:t>
            </a:r>
            <a:endParaRPr lang="hu-HU" dirty="0"/>
          </a:p>
          <a:p>
            <a:pPr algn="just">
              <a:spcAft>
                <a:spcPts val="600"/>
              </a:spcAft>
            </a:pPr>
            <a:r>
              <a:rPr lang="hu-HU" dirty="0"/>
              <a:t>Figyelmen kívül hagyjuk  - a rövid időtartama miatt - a földzárlat bekövetkeztekor fellépő tranziens áttöltődési áram okozta nagy hibahelyi feszültséget.</a:t>
            </a:r>
          </a:p>
          <a:p>
            <a:pPr algn="just"/>
            <a:r>
              <a:rPr lang="hu-HU" dirty="0"/>
              <a:t>Megköveteljük, hogy az áramnövelő ellenállás bekapcsolása előtti időben a hibahelyi feszültség a földzárlattartás szempontjából megengedett 130 V alá csökkenjen, de az ezen időkésleltetés után bekövetkező földzárlati áramnövelést független eseménynek tekintjük, amelyre nézve a megengedett feszültség-idő követelményeket a földzárlati áramnövelő ellenállás bekapcsolásától kell számítani.</a:t>
            </a:r>
          </a:p>
          <a:p>
            <a:pPr algn="just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9372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609600" y="6403340"/>
            <a:ext cx="173037" cy="190500"/>
          </a:xfrm>
          <a:prstGeom prst="rect">
            <a:avLst/>
          </a:prstGeom>
        </p:spPr>
        <p:txBody>
          <a:bodyPr/>
          <a:lstStyle/>
          <a:p>
            <a:fld id="{9B749DBC-5EFD-468C-9F9F-C80FB4A03599}" type="slidenum">
              <a:rPr lang="hu-HU" smtClean="0"/>
              <a:pPr/>
              <a:t>56</a:t>
            </a:fld>
            <a:endParaRPr lang="hu-HU" dirty="0"/>
          </a:p>
        </p:txBody>
      </p:sp>
      <p:sp>
        <p:nvSpPr>
          <p:cNvPr id="8" name="Cím 1"/>
          <p:cNvSpPr>
            <a:spLocks noGrp="1"/>
          </p:cNvSpPr>
          <p:nvPr>
            <p:ph type="title"/>
          </p:nvPr>
        </p:nvSpPr>
        <p:spPr>
          <a:xfrm>
            <a:off x="63500" y="332656"/>
            <a:ext cx="8972996" cy="432048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hu-HU" dirty="0" smtClean="0"/>
              <a:t>Kompenzált középfeszültségű hálózatok üzemeltetése</a:t>
            </a:r>
            <a:endParaRPr lang="hu-HU" sz="2000" dirty="0"/>
          </a:p>
        </p:txBody>
      </p:sp>
      <p:sp>
        <p:nvSpPr>
          <p:cNvPr id="12" name="AutoShape 4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3" name="AutoShape 6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4" name="AutoShape 8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" name="Téglalap 2"/>
          <p:cNvSpPr/>
          <p:nvPr/>
        </p:nvSpPr>
        <p:spPr>
          <a:xfrm>
            <a:off x="215900" y="1028343"/>
            <a:ext cx="8748588" cy="4355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hu-HU" dirty="0"/>
              <a:t>Nem számolunk azzal az esettel, hogy valaki a hálózathoz közvetlenül hozzáért, tehát ő maga válik a hibahely részévé.</a:t>
            </a:r>
          </a:p>
          <a:p>
            <a:pPr algn="just">
              <a:spcAft>
                <a:spcPts val="600"/>
              </a:spcAft>
            </a:pPr>
            <a:r>
              <a:rPr lang="hu-HU" dirty="0"/>
              <a:t>Nem számolunk azzal az esettel, hogy valaki a hibahelyen közvetlenül a vezetőhöz </a:t>
            </a:r>
            <a:r>
              <a:rPr lang="hu-HU" dirty="0" smtClean="0"/>
              <a:t>hozzáért </a:t>
            </a:r>
            <a:r>
              <a:rPr lang="hu-HU" dirty="0"/>
              <a:t>és így a teljes hibahelyi feszültség éri.</a:t>
            </a:r>
          </a:p>
          <a:p>
            <a:pPr algn="just">
              <a:spcAft>
                <a:spcPts val="600"/>
              </a:spcAft>
            </a:pPr>
            <a:r>
              <a:rPr lang="hu-HU" dirty="0"/>
              <a:t>Nem garantáljuk az előírásoknak megfelelő kompenzálást hálózatkép változás esetén, illetve a szabályzó automatika késleltetési ideje alatt.</a:t>
            </a:r>
          </a:p>
          <a:p>
            <a:pPr algn="just">
              <a:spcAft>
                <a:spcPts val="600"/>
              </a:spcAft>
            </a:pPr>
            <a:r>
              <a:rPr lang="hu-HU" dirty="0"/>
              <a:t>Feltételezzük, hogy az utolsó minősítés, ellenőrzés óta nem történt olyan változás (</a:t>
            </a:r>
            <a:r>
              <a:rPr lang="hu-HU" dirty="0" smtClean="0"/>
              <a:t>földelési </a:t>
            </a:r>
            <a:r>
              <a:rPr lang="hu-HU" dirty="0"/>
              <a:t>ellenállás változás, a terhelő áram felharmonikus tartalmának </a:t>
            </a:r>
            <a:r>
              <a:rPr lang="hu-HU" dirty="0" smtClean="0"/>
              <a:t>változása), </a:t>
            </a:r>
            <a:r>
              <a:rPr lang="hu-HU" dirty="0"/>
              <a:t>amely a hibahelyi feszültséget a megengedett érték fölé növelné</a:t>
            </a:r>
            <a:r>
              <a:rPr lang="hu-HU" dirty="0" smtClean="0"/>
              <a:t>.</a:t>
            </a:r>
          </a:p>
          <a:p>
            <a:pPr algn="just">
              <a:spcAft>
                <a:spcPts val="600"/>
              </a:spcAft>
            </a:pPr>
            <a:r>
              <a:rPr lang="hu-HU" dirty="0" smtClean="0"/>
              <a:t>Vélelmezzük</a:t>
            </a:r>
            <a:r>
              <a:rPr lang="hu-HU" dirty="0"/>
              <a:t>, hogy az érintett leágazás felépítése olyan, hogy kicsi a valószínűsége azon hibának, amely a hibahelyen a vezető közvetlen megérintését lehetővé teszi. </a:t>
            </a:r>
          </a:p>
          <a:p>
            <a:pPr algn="just"/>
            <a:r>
              <a:rPr lang="hu-HU" dirty="0"/>
              <a:t>Vélelmezzük, hogy az érintett leágazás nyomvonala olyan, hogy kicsi a valószínűsége azon hibának, amely lakott területen belül következik be. </a:t>
            </a:r>
          </a:p>
          <a:p>
            <a:pPr algn="just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3012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609600" y="6403340"/>
            <a:ext cx="173037" cy="190500"/>
          </a:xfrm>
          <a:prstGeom prst="rect">
            <a:avLst/>
          </a:prstGeom>
        </p:spPr>
        <p:txBody>
          <a:bodyPr/>
          <a:lstStyle/>
          <a:p>
            <a:fld id="{9B749DBC-5EFD-468C-9F9F-C80FB4A03599}" type="slidenum">
              <a:rPr lang="hu-HU" smtClean="0"/>
              <a:pPr/>
              <a:t>57</a:t>
            </a:fld>
            <a:endParaRPr lang="hu-HU" dirty="0"/>
          </a:p>
        </p:txBody>
      </p:sp>
      <p:sp>
        <p:nvSpPr>
          <p:cNvPr id="8" name="Cím 1"/>
          <p:cNvSpPr>
            <a:spLocks noGrp="1"/>
          </p:cNvSpPr>
          <p:nvPr>
            <p:ph type="title"/>
          </p:nvPr>
        </p:nvSpPr>
        <p:spPr>
          <a:xfrm>
            <a:off x="63500" y="332656"/>
            <a:ext cx="8972996" cy="432048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hu-HU" dirty="0" smtClean="0"/>
              <a:t>Kompenzált középfeszültségű hálózatok üzemeltetése</a:t>
            </a:r>
            <a:endParaRPr lang="hu-HU" sz="2000" dirty="0"/>
          </a:p>
        </p:txBody>
      </p:sp>
      <p:sp>
        <p:nvSpPr>
          <p:cNvPr id="12" name="AutoShape 4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3" name="AutoShape 6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4" name="AutoShape 8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" name="Téglalap 1"/>
          <p:cNvSpPr/>
          <p:nvPr/>
        </p:nvSpPr>
        <p:spPr>
          <a:xfrm>
            <a:off x="215900" y="1166843"/>
            <a:ext cx="867658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hu-HU" b="1" i="1" u="sng" dirty="0"/>
              <a:t>A </a:t>
            </a:r>
            <a:r>
              <a:rPr lang="hu-HU" b="1" i="1" u="sng" dirty="0" smtClean="0"/>
              <a:t>kompenzált üzemeltetés </a:t>
            </a:r>
            <a:r>
              <a:rPr lang="hu-HU" b="1" i="1" u="sng" dirty="0" err="1" smtClean="0"/>
              <a:t>alállomási</a:t>
            </a:r>
            <a:r>
              <a:rPr lang="hu-HU" b="1" i="1" u="sng" dirty="0" smtClean="0"/>
              <a:t> műszaki feltételei:</a:t>
            </a:r>
            <a:endParaRPr lang="hu-HU" b="1" i="1" u="sng" dirty="0"/>
          </a:p>
          <a:p>
            <a:pPr algn="just"/>
            <a:r>
              <a:rPr lang="hu-HU" dirty="0"/>
              <a:t>A középfeszültségű hálózatok csillagpont-kezelésének lehetséges kialakítási módjait és azt, hogy a létesítések során milyen szempontok alapján, milyen </a:t>
            </a:r>
            <a:r>
              <a:rPr lang="hu-HU" dirty="0" smtClean="0"/>
              <a:t>módozatot/módozatokat </a:t>
            </a:r>
            <a:r>
              <a:rPr lang="hu-HU" dirty="0"/>
              <a:t>kell ténylegesen megvalósítani, a vonatkozó szabványok, műszaki kézikönyvek, típustervek, létesítési szabályok határozzák meg.</a:t>
            </a:r>
          </a:p>
          <a:p>
            <a:pPr algn="just"/>
            <a:r>
              <a:rPr lang="hu-HU" dirty="0"/>
              <a:t>Ha egy hálózat úgy létesült, hogy csillagpontja ívoltó tekercsen keresztül földelhető, azaz kompenzáltan (is) üzemeltethető, kompenzált üzemállapot csak akkor állítható be, ha az </a:t>
            </a:r>
            <a:r>
              <a:rPr lang="hu-HU" dirty="0" err="1"/>
              <a:t>alállomási</a:t>
            </a:r>
            <a:r>
              <a:rPr lang="hu-HU" dirty="0"/>
              <a:t> feltételek az alábbiak szerint teljesülnek.</a:t>
            </a:r>
          </a:p>
        </p:txBody>
      </p:sp>
    </p:spTree>
    <p:extLst>
      <p:ext uri="{BB962C8B-B14F-4D97-AF65-F5344CB8AC3E}">
        <p14:creationId xmlns:p14="http://schemas.microsoft.com/office/powerpoint/2010/main" val="145744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609600" y="6403340"/>
            <a:ext cx="173037" cy="190500"/>
          </a:xfrm>
          <a:prstGeom prst="rect">
            <a:avLst/>
          </a:prstGeom>
        </p:spPr>
        <p:txBody>
          <a:bodyPr/>
          <a:lstStyle/>
          <a:p>
            <a:fld id="{9B749DBC-5EFD-468C-9F9F-C80FB4A03599}" type="slidenum">
              <a:rPr lang="hu-HU" smtClean="0"/>
              <a:pPr/>
              <a:t>58</a:t>
            </a:fld>
            <a:endParaRPr lang="hu-HU" dirty="0"/>
          </a:p>
        </p:txBody>
      </p:sp>
      <p:sp>
        <p:nvSpPr>
          <p:cNvPr id="8" name="Cím 1"/>
          <p:cNvSpPr>
            <a:spLocks noGrp="1"/>
          </p:cNvSpPr>
          <p:nvPr>
            <p:ph type="title"/>
          </p:nvPr>
        </p:nvSpPr>
        <p:spPr>
          <a:xfrm>
            <a:off x="63500" y="332656"/>
            <a:ext cx="8972996" cy="432048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hu-HU" dirty="0" smtClean="0"/>
              <a:t>Kompenzált középfeszültségű hálózatok üzemeltetése</a:t>
            </a:r>
            <a:endParaRPr lang="hu-HU" sz="2000" dirty="0"/>
          </a:p>
        </p:txBody>
      </p:sp>
      <p:sp>
        <p:nvSpPr>
          <p:cNvPr id="12" name="AutoShape 4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3" name="AutoShape 6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4" name="AutoShape 8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" name="Téglalap 2"/>
          <p:cNvSpPr/>
          <p:nvPr/>
        </p:nvSpPr>
        <p:spPr>
          <a:xfrm>
            <a:off x="215900" y="908720"/>
            <a:ext cx="8748588" cy="5586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hu-HU" b="1" i="1" u="sng" dirty="0"/>
              <a:t>A kompenzált üzemeltetés </a:t>
            </a:r>
            <a:r>
              <a:rPr lang="hu-HU" b="1" i="1" u="sng" dirty="0" err="1"/>
              <a:t>alállomási</a:t>
            </a:r>
            <a:r>
              <a:rPr lang="hu-HU" b="1" i="1" u="sng" dirty="0"/>
              <a:t> műszaki </a:t>
            </a:r>
            <a:r>
              <a:rPr lang="hu-HU" b="1" i="1" u="sng" dirty="0" smtClean="0"/>
              <a:t>feltételei normál hálózatkép esetén:</a:t>
            </a:r>
            <a:endParaRPr lang="hu-HU" dirty="0" smtClean="0"/>
          </a:p>
          <a:p>
            <a:pPr algn="just">
              <a:spcAft>
                <a:spcPts val="600"/>
              </a:spcAft>
            </a:pPr>
            <a:r>
              <a:rPr lang="hu-HU" dirty="0" smtClean="0"/>
              <a:t>a) 	Az </a:t>
            </a:r>
            <a:r>
              <a:rPr lang="hu-HU" dirty="0" err="1"/>
              <a:t>alállomásban</a:t>
            </a:r>
            <a:r>
              <a:rPr lang="hu-HU" dirty="0"/>
              <a:t> egy adott transzformátor mező által táplált középfeszültségű </a:t>
            </a:r>
            <a:r>
              <a:rPr lang="hu-HU" dirty="0" smtClean="0"/>
              <a:t>hálózat </a:t>
            </a:r>
            <a:r>
              <a:rPr lang="hu-HU" dirty="0"/>
              <a:t>kompenzálandó árama nem több 184 A-nál.  Amennyiben az </a:t>
            </a:r>
            <a:r>
              <a:rPr lang="hu-HU" dirty="0" err="1"/>
              <a:t>alállomásban</a:t>
            </a:r>
            <a:r>
              <a:rPr lang="hu-HU" dirty="0"/>
              <a:t> több transzformátor üzemel, akkor a 184 A-es határértéket a külön-külön táplált középfeszültségű gyűjtősín szakaszonként </a:t>
            </a:r>
            <a:r>
              <a:rPr lang="hu-HU" dirty="0" smtClean="0"/>
              <a:t>kell </a:t>
            </a:r>
            <a:r>
              <a:rPr lang="hu-HU" dirty="0"/>
              <a:t>figyelembe venni. </a:t>
            </a:r>
          </a:p>
          <a:p>
            <a:pPr algn="just"/>
            <a:r>
              <a:rPr lang="hu-HU" dirty="0"/>
              <a:t>b)	Az </a:t>
            </a:r>
            <a:r>
              <a:rPr lang="hu-HU" dirty="0" err="1"/>
              <a:t>alállomásban</a:t>
            </a:r>
            <a:r>
              <a:rPr lang="hu-HU" dirty="0"/>
              <a:t> a transzformátor mezőhöz kapcsolódó ívoltó tekercs névleges árama biztonsággal (minimum 20 </a:t>
            </a:r>
            <a:r>
              <a:rPr lang="hu-HU" dirty="0" err="1"/>
              <a:t>%-al</a:t>
            </a:r>
            <a:r>
              <a:rPr lang="hu-HU" dirty="0"/>
              <a:t>) nagyobb, mint a táplált középfeszültségű hálózat 9 A-es túlkompenzáltságához tartozó áram.  Amennyiben az </a:t>
            </a:r>
            <a:r>
              <a:rPr lang="hu-HU" dirty="0" err="1"/>
              <a:t>alállomásban</a:t>
            </a:r>
            <a:r>
              <a:rPr lang="hu-HU" dirty="0"/>
              <a:t> több transzformátor üzemel, a szükséges ívoltó tekercs minimális névleges áramát külön-külön transzformátor mezőként kell meghatározni és ehhez a transzformátor mező által táplált középfeszültségű hálózat rész kompenzálandó áramát kell </a:t>
            </a:r>
            <a:r>
              <a:rPr lang="hu-HU" dirty="0" smtClean="0"/>
              <a:t>figyelembe </a:t>
            </a:r>
            <a:r>
              <a:rPr lang="hu-HU" dirty="0"/>
              <a:t>venni 9 A-es túlkompenzáltság mellett.	</a:t>
            </a:r>
          </a:p>
          <a:p>
            <a:pPr algn="just"/>
            <a:r>
              <a:rPr lang="hu-HU" dirty="0"/>
              <a:t>Az ívoltó tekercs (20 %-os) biztonsági tartalékéra a kisebb volumenű hálózatát-rendezések, valamint az időjárási, terhelési viszonyok miatt bekövetkező </a:t>
            </a:r>
            <a:r>
              <a:rPr lang="hu-HU" dirty="0" smtClean="0"/>
              <a:t>kompenzálandó </a:t>
            </a:r>
            <a:r>
              <a:rPr lang="hu-HU" dirty="0"/>
              <a:t>áram változás kezelésére van szükség.  Közeledve a 184 A-es </a:t>
            </a:r>
            <a:r>
              <a:rPr lang="hu-HU" dirty="0" smtClean="0"/>
              <a:t>kompenzálási </a:t>
            </a:r>
            <a:r>
              <a:rPr lang="hu-HU" dirty="0"/>
              <a:t>áram határértékhez (160 A felett), a tartalékra vonatkozó szabályt nem kell betartani.  Ebben az esetben általában 200 A-es ívoltó tekercs kerül felhasználásra</a:t>
            </a:r>
            <a:r>
              <a:rPr lang="hu-HU" dirty="0" smtClean="0"/>
              <a:t>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5648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609600" y="6403340"/>
            <a:ext cx="173037" cy="190500"/>
          </a:xfrm>
          <a:prstGeom prst="rect">
            <a:avLst/>
          </a:prstGeom>
        </p:spPr>
        <p:txBody>
          <a:bodyPr/>
          <a:lstStyle/>
          <a:p>
            <a:fld id="{9B749DBC-5EFD-468C-9F9F-C80FB4A03599}" type="slidenum">
              <a:rPr lang="hu-HU" smtClean="0"/>
              <a:pPr/>
              <a:t>59</a:t>
            </a:fld>
            <a:endParaRPr lang="hu-HU" dirty="0"/>
          </a:p>
        </p:txBody>
      </p:sp>
      <p:sp>
        <p:nvSpPr>
          <p:cNvPr id="8" name="Cím 1"/>
          <p:cNvSpPr>
            <a:spLocks noGrp="1"/>
          </p:cNvSpPr>
          <p:nvPr>
            <p:ph type="title"/>
          </p:nvPr>
        </p:nvSpPr>
        <p:spPr>
          <a:xfrm>
            <a:off x="63500" y="332656"/>
            <a:ext cx="8972996" cy="432048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hu-HU" dirty="0" smtClean="0"/>
              <a:t>Kompenzált középfeszültségű hálózatok üzemeltetése</a:t>
            </a:r>
            <a:endParaRPr lang="hu-HU" sz="2000" dirty="0"/>
          </a:p>
        </p:txBody>
      </p:sp>
      <p:sp>
        <p:nvSpPr>
          <p:cNvPr id="12" name="AutoShape 4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3" name="AutoShape 6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4" name="AutoShape 8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" name="Téglalap 1"/>
          <p:cNvSpPr/>
          <p:nvPr/>
        </p:nvSpPr>
        <p:spPr>
          <a:xfrm>
            <a:off x="215900" y="908720"/>
            <a:ext cx="8748588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dirty="0" smtClean="0"/>
              <a:t>c)	Az </a:t>
            </a:r>
            <a:r>
              <a:rPr lang="hu-HU" dirty="0" err="1"/>
              <a:t>alállomásban</a:t>
            </a:r>
            <a:r>
              <a:rPr lang="hu-HU" dirty="0"/>
              <a:t> a transzformátor mezőhöz kapcsolódó ívoltó tekercs és az ívoltó tekercset szabályzó automatika üzemképes, valamint az ívoltó tekercset szabályzó automatika működését a hálózati aszimmetria (magas csillagponti </a:t>
            </a:r>
            <a:r>
              <a:rPr lang="hu-HU" dirty="0" err="1"/>
              <a:t>zérussorrendű</a:t>
            </a:r>
            <a:r>
              <a:rPr lang="hu-HU" dirty="0"/>
              <a:t> feszültség) nem akadályozza. </a:t>
            </a:r>
          </a:p>
          <a:p>
            <a:pPr algn="just"/>
            <a:endParaRPr lang="hu-HU" dirty="0" smtClean="0"/>
          </a:p>
          <a:p>
            <a:pPr algn="just"/>
            <a:r>
              <a:rPr lang="hu-HU" dirty="0"/>
              <a:t>Megjegyzés: </a:t>
            </a:r>
            <a:endParaRPr lang="hu-HU" dirty="0" smtClean="0"/>
          </a:p>
          <a:p>
            <a:pPr algn="just">
              <a:spcAft>
                <a:spcPts val="600"/>
              </a:spcAft>
            </a:pPr>
            <a:r>
              <a:rPr lang="hu-HU" dirty="0" smtClean="0"/>
              <a:t>Az </a:t>
            </a:r>
            <a:r>
              <a:rPr lang="hu-HU" dirty="0"/>
              <a:t>előzőekben felsorolt feltételeknek együttesen kell teljesülniük, de </a:t>
            </a:r>
            <a:r>
              <a:rPr lang="hu-HU" dirty="0" smtClean="0"/>
              <a:t>üzemelő </a:t>
            </a:r>
            <a:r>
              <a:rPr lang="hu-HU" dirty="0"/>
              <a:t>transzformátor mezőnként külön-külön. </a:t>
            </a:r>
          </a:p>
          <a:p>
            <a:pPr algn="just">
              <a:spcAft>
                <a:spcPts val="600"/>
              </a:spcAft>
            </a:pPr>
            <a:r>
              <a:rPr lang="hu-HU" dirty="0"/>
              <a:t>A kompenzálandó áram 184 A-es határértékének meghatározása, illetve a 9 A-es túl-kompenzálási mérték az MK1 jelű – Hálózattervezés – műszaki kézikönyv alapján került meghatározásra.</a:t>
            </a:r>
          </a:p>
          <a:p>
            <a:pPr algn="just"/>
            <a:r>
              <a:rPr lang="hu-HU" dirty="0"/>
              <a:t>Ha az </a:t>
            </a:r>
            <a:r>
              <a:rPr lang="hu-HU" dirty="0" err="1"/>
              <a:t>alállomásban</a:t>
            </a:r>
            <a:r>
              <a:rPr lang="hu-HU" dirty="0"/>
              <a:t> a transzformátor mezőhöz kapcsolódó hálózat kompenzálandó áramigénye, valamint különösen annak változási lehetősége olyan kicsi, hogy lehetővé teszi a szabályozó automatika elhagyását (kézi/fix beállítású ívoltó tekercs), akkor a kompenzálási körzet, automatika nélkül is kompenzált hálózati üzemre alkalmasnak minősíthető egyedi döntés alapján.  Ennek különösen a kis kiterjedésű 35 kV-os hálózat szempontjából van létjogosultsága, jelentősége.</a:t>
            </a:r>
          </a:p>
          <a:p>
            <a:pPr algn="just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5090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609600" y="6403340"/>
            <a:ext cx="173037" cy="190500"/>
          </a:xfrm>
          <a:prstGeom prst="rect">
            <a:avLst/>
          </a:prstGeom>
        </p:spPr>
        <p:txBody>
          <a:bodyPr/>
          <a:lstStyle/>
          <a:p>
            <a:fld id="{9B749DBC-5EFD-468C-9F9F-C80FB4A03599}" type="slidenum">
              <a:rPr lang="hu-HU" smtClean="0"/>
              <a:pPr/>
              <a:t>6</a:t>
            </a:fld>
            <a:endParaRPr lang="hu-HU" dirty="0"/>
          </a:p>
        </p:txBody>
      </p:sp>
      <p:sp>
        <p:nvSpPr>
          <p:cNvPr id="8" name="Cím 1"/>
          <p:cNvSpPr>
            <a:spLocks noGrp="1"/>
          </p:cNvSpPr>
          <p:nvPr>
            <p:ph type="title"/>
          </p:nvPr>
        </p:nvSpPr>
        <p:spPr>
          <a:xfrm>
            <a:off x="609600" y="332656"/>
            <a:ext cx="7924800" cy="609600"/>
          </a:xfrm>
        </p:spPr>
        <p:txBody>
          <a:bodyPr/>
          <a:lstStyle/>
          <a:p>
            <a:pPr algn="ctr"/>
            <a:r>
              <a:rPr lang="hu-HU" dirty="0"/>
              <a:t>MSZ 1:2002  Szabványos villamos feszültségek</a:t>
            </a:r>
          </a:p>
        </p:txBody>
      </p:sp>
      <p:sp>
        <p:nvSpPr>
          <p:cNvPr id="7" name="Téglalap 6"/>
          <p:cNvSpPr/>
          <p:nvPr/>
        </p:nvSpPr>
        <p:spPr>
          <a:xfrm>
            <a:off x="523020" y="908720"/>
            <a:ext cx="8225444" cy="1990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r>
              <a:rPr lang="hu-HU" dirty="0"/>
              <a:t> </a:t>
            </a:r>
            <a:r>
              <a:rPr lang="hu-HU" b="1" dirty="0" smtClean="0"/>
              <a:t>Az </a:t>
            </a:r>
            <a:r>
              <a:rPr lang="hu-HU" b="1" dirty="0"/>
              <a:t>1 kV-nál nagyobb és legfeljebb 35 kV névleges feszültségű </a:t>
            </a:r>
            <a:r>
              <a:rPr lang="hu-HU" b="1" dirty="0" smtClean="0"/>
              <a:t>(középfeszültségű), váltakozó </a:t>
            </a:r>
            <a:r>
              <a:rPr lang="hu-HU" b="1" dirty="0"/>
              <a:t>feszültségű hálózatok és villamos berendezések</a:t>
            </a:r>
          </a:p>
          <a:p>
            <a:endParaRPr lang="hu-HU" dirty="0" smtClean="0"/>
          </a:p>
          <a:p>
            <a:r>
              <a:rPr lang="hu-HU" i="1" u="sng" dirty="0" smtClean="0"/>
              <a:t>Középfeszültségű hálózatok:</a:t>
            </a:r>
          </a:p>
          <a:p>
            <a:r>
              <a:rPr lang="hu-HU" dirty="0" smtClean="0"/>
              <a:t>névleges </a:t>
            </a:r>
            <a:r>
              <a:rPr lang="hu-HU" dirty="0"/>
              <a:t>feszültségeinek értékeit, valamint az e hálózatokon alkalmazható villamos berendezések legnagyobb feszültségeit </a:t>
            </a:r>
            <a:r>
              <a:rPr lang="hu-HU" dirty="0" smtClean="0"/>
              <a:t>az alábbi </a:t>
            </a:r>
            <a:r>
              <a:rPr lang="hu-HU" dirty="0"/>
              <a:t>táblázat </a:t>
            </a:r>
            <a:r>
              <a:rPr lang="hu-HU" dirty="0" smtClean="0"/>
              <a:t>tartalmazza.	</a:t>
            </a:r>
            <a:endParaRPr lang="hu-HU" dirty="0"/>
          </a:p>
        </p:txBody>
      </p:sp>
      <p:sp>
        <p:nvSpPr>
          <p:cNvPr id="12" name="AutoShape 4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3" name="AutoShape 6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4" name="AutoShape 8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9" name="Kép 8"/>
          <p:cNvPicPr/>
          <p:nvPr/>
        </p:nvPicPr>
        <p:blipFill rotWithShape="1">
          <a:blip r:embed="rId2"/>
          <a:srcRect t="5291" r="5609" b="2463"/>
          <a:stretch/>
        </p:blipFill>
        <p:spPr>
          <a:xfrm>
            <a:off x="1605211" y="2924944"/>
            <a:ext cx="5437584" cy="3919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25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609600" y="6403340"/>
            <a:ext cx="173037" cy="190500"/>
          </a:xfrm>
          <a:prstGeom prst="rect">
            <a:avLst/>
          </a:prstGeom>
        </p:spPr>
        <p:txBody>
          <a:bodyPr/>
          <a:lstStyle/>
          <a:p>
            <a:fld id="{9B749DBC-5EFD-468C-9F9F-C80FB4A03599}" type="slidenum">
              <a:rPr lang="hu-HU" smtClean="0"/>
              <a:pPr/>
              <a:t>60</a:t>
            </a:fld>
            <a:endParaRPr lang="hu-HU" dirty="0"/>
          </a:p>
        </p:txBody>
      </p:sp>
      <p:sp>
        <p:nvSpPr>
          <p:cNvPr id="8" name="Cím 1"/>
          <p:cNvSpPr>
            <a:spLocks noGrp="1"/>
          </p:cNvSpPr>
          <p:nvPr>
            <p:ph type="title"/>
          </p:nvPr>
        </p:nvSpPr>
        <p:spPr>
          <a:xfrm>
            <a:off x="63500" y="332656"/>
            <a:ext cx="8972996" cy="432048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hu-HU" dirty="0" smtClean="0"/>
              <a:t>Kompenzált középfeszültségű hálózatok üzemeltetése</a:t>
            </a:r>
            <a:endParaRPr lang="hu-HU" sz="2000" dirty="0"/>
          </a:p>
        </p:txBody>
      </p:sp>
      <p:sp>
        <p:nvSpPr>
          <p:cNvPr id="12" name="AutoShape 4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3" name="AutoShape 6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4" name="AutoShape 8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5" name="Téglalap 4"/>
          <p:cNvSpPr/>
          <p:nvPr/>
        </p:nvSpPr>
        <p:spPr>
          <a:xfrm>
            <a:off x="215900" y="980728"/>
            <a:ext cx="8748588" cy="5124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hu-HU" b="1" i="1" u="sng" dirty="0"/>
              <a:t>A kompenzált üzemeltetés </a:t>
            </a:r>
            <a:r>
              <a:rPr lang="hu-HU" b="1" i="1" u="sng" dirty="0" err="1"/>
              <a:t>alállomási</a:t>
            </a:r>
            <a:r>
              <a:rPr lang="hu-HU" b="1" i="1" u="sng" dirty="0"/>
              <a:t> műszaki feltételei </a:t>
            </a:r>
            <a:r>
              <a:rPr lang="hu-HU" b="1" i="1" u="sng" dirty="0" smtClean="0"/>
              <a:t>normáltól eltérő ideiglenes </a:t>
            </a:r>
            <a:r>
              <a:rPr lang="hu-HU" b="1" i="1" u="sng" dirty="0"/>
              <a:t>hálózatkép esetén</a:t>
            </a:r>
            <a:r>
              <a:rPr lang="hu-HU" b="1" i="1" u="sng" dirty="0" smtClean="0"/>
              <a:t>:</a:t>
            </a:r>
            <a:endParaRPr lang="hu-HU" dirty="0" smtClean="0"/>
          </a:p>
          <a:p>
            <a:pPr algn="just">
              <a:spcAft>
                <a:spcPts val="600"/>
              </a:spcAft>
            </a:pPr>
            <a:r>
              <a:rPr lang="hu-HU" dirty="0" smtClean="0"/>
              <a:t>a</a:t>
            </a:r>
            <a:r>
              <a:rPr lang="hu-HU" dirty="0"/>
              <a:t>)	Az </a:t>
            </a:r>
            <a:r>
              <a:rPr lang="hu-HU" dirty="0" err="1"/>
              <a:t>alállomásban</a:t>
            </a:r>
            <a:r>
              <a:rPr lang="hu-HU" dirty="0"/>
              <a:t> egy adott transzformátor mező által táplált középfeszültségű </a:t>
            </a:r>
            <a:r>
              <a:rPr lang="hu-HU" dirty="0" smtClean="0"/>
              <a:t>hálózat </a:t>
            </a:r>
            <a:r>
              <a:rPr lang="hu-HU" dirty="0"/>
              <a:t>kompenzálandó árama nem több 184 A-nál.  Amennyiben az </a:t>
            </a:r>
            <a:r>
              <a:rPr lang="hu-HU" dirty="0" err="1"/>
              <a:t>alállomásban</a:t>
            </a:r>
            <a:r>
              <a:rPr lang="hu-HU" dirty="0"/>
              <a:t> több transzformátor üzemel, akkor a 184 A-es határértéket a külön-külön táplált középfeszültségű gyűjtősín szakaszonként (hálózat részenként) kell figyelembe venni. </a:t>
            </a:r>
          </a:p>
          <a:p>
            <a:pPr algn="just"/>
            <a:r>
              <a:rPr lang="hu-HU" dirty="0" smtClean="0"/>
              <a:t>b)	Az </a:t>
            </a:r>
            <a:r>
              <a:rPr lang="hu-HU" dirty="0" err="1"/>
              <a:t>alállomásban</a:t>
            </a:r>
            <a:r>
              <a:rPr lang="hu-HU" dirty="0"/>
              <a:t> a transzformátor mezőhöz kapcsolódó ívoltó tekercs és az ívoltó tekercset szabályzó automatika üzemképes, valamint az ívoltó tekercset szabályzó automatika működését a hálózati aszimmetria (magas csillagponti </a:t>
            </a:r>
            <a:r>
              <a:rPr lang="hu-HU" dirty="0" err="1"/>
              <a:t>zérussorrendű</a:t>
            </a:r>
            <a:r>
              <a:rPr lang="hu-HU" dirty="0"/>
              <a:t> feszültség) nem akadályozza. </a:t>
            </a:r>
            <a:endParaRPr lang="hu-HU" dirty="0" smtClean="0"/>
          </a:p>
          <a:p>
            <a:pPr algn="just"/>
            <a:endParaRPr lang="hu-HU" dirty="0" smtClean="0"/>
          </a:p>
          <a:p>
            <a:pPr algn="just"/>
            <a:r>
              <a:rPr lang="hu-HU" sz="1600" dirty="0" smtClean="0"/>
              <a:t>Megjegyzés</a:t>
            </a:r>
            <a:r>
              <a:rPr lang="hu-HU" sz="1600" dirty="0"/>
              <a:t>: </a:t>
            </a:r>
          </a:p>
          <a:p>
            <a:pPr algn="just"/>
            <a:r>
              <a:rPr lang="hu-HU" sz="1600" dirty="0"/>
              <a:t>Az előzőekben felsorolt feltételeknek együttesen kell teljesülniük, de üzemelő transz-formátor mezőnként </a:t>
            </a:r>
            <a:r>
              <a:rPr lang="hu-HU" sz="1600" dirty="0" smtClean="0"/>
              <a:t>külön-külön. Amennyiben </a:t>
            </a:r>
            <a:r>
              <a:rPr lang="hu-HU" sz="1600" dirty="0"/>
              <a:t>a kompenzálási körzetben gyűjtősín kompenzálás van és a kompenzáló le-ágazás kikapcsol úgy, hogy azt hasonló üzemviteli jellemzőkkel rendelkező kompenzáló leágazással nem lehet pótolni, akkor a feltételeket nem teljesültnek kell tekinteni.</a:t>
            </a:r>
          </a:p>
          <a:p>
            <a:pPr algn="just"/>
            <a:r>
              <a:rPr lang="hu-HU" sz="1600" dirty="0"/>
              <a:t>A kompenzáltan történő üzemeltetés feltételeinek meglétét folyamatosan ellenőrizni kell. </a:t>
            </a:r>
          </a:p>
        </p:txBody>
      </p:sp>
    </p:spTree>
    <p:extLst>
      <p:ext uri="{BB962C8B-B14F-4D97-AF65-F5344CB8AC3E}">
        <p14:creationId xmlns:p14="http://schemas.microsoft.com/office/powerpoint/2010/main" val="128810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609600" y="6403340"/>
            <a:ext cx="173037" cy="190500"/>
          </a:xfrm>
          <a:prstGeom prst="rect">
            <a:avLst/>
          </a:prstGeom>
        </p:spPr>
        <p:txBody>
          <a:bodyPr/>
          <a:lstStyle/>
          <a:p>
            <a:fld id="{9B749DBC-5EFD-468C-9F9F-C80FB4A03599}" type="slidenum">
              <a:rPr lang="hu-HU" smtClean="0"/>
              <a:pPr/>
              <a:t>61</a:t>
            </a:fld>
            <a:endParaRPr lang="hu-HU" dirty="0"/>
          </a:p>
        </p:txBody>
      </p:sp>
      <p:sp>
        <p:nvSpPr>
          <p:cNvPr id="8" name="Cím 1"/>
          <p:cNvSpPr>
            <a:spLocks noGrp="1"/>
          </p:cNvSpPr>
          <p:nvPr>
            <p:ph type="title"/>
          </p:nvPr>
        </p:nvSpPr>
        <p:spPr>
          <a:xfrm>
            <a:off x="63500" y="332656"/>
            <a:ext cx="8972996" cy="432048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hu-HU" dirty="0" smtClean="0"/>
              <a:t>Kompenzált középfeszültségű hálózatok üzemeltetése</a:t>
            </a:r>
            <a:endParaRPr lang="hu-HU" sz="2000" dirty="0"/>
          </a:p>
        </p:txBody>
      </p:sp>
      <p:sp>
        <p:nvSpPr>
          <p:cNvPr id="12" name="AutoShape 4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3" name="AutoShape 6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4" name="AutoShape 8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" name="Téglalap 1"/>
          <p:cNvSpPr/>
          <p:nvPr/>
        </p:nvSpPr>
        <p:spPr>
          <a:xfrm>
            <a:off x="215900" y="1179036"/>
            <a:ext cx="8748588" cy="2970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hu-HU" b="1" i="1" u="sng" dirty="0" smtClean="0"/>
              <a:t>Kompenzált üzemállapot hálózati feltételei normál hálózatkép esetén:</a:t>
            </a:r>
            <a:endParaRPr lang="hu-HU" b="1" i="1" u="sng" dirty="0"/>
          </a:p>
          <a:p>
            <a:pPr marL="896938" indent="-896938">
              <a:spcAft>
                <a:spcPts val="600"/>
              </a:spcAft>
            </a:pPr>
            <a:r>
              <a:rPr lang="hu-HU" dirty="0"/>
              <a:t>a)	Az adott kompenzálási körzethez tartozó teljes hálózat területén a 10 Ohm alatti földelési (oszlopföldelési) ellenállás biztosított.</a:t>
            </a:r>
          </a:p>
          <a:p>
            <a:pPr marL="896938" indent="-896938" algn="just">
              <a:spcAft>
                <a:spcPts val="1200"/>
              </a:spcAft>
              <a:buAutoNum type="alphaLcParenR" startAt="2"/>
            </a:pPr>
            <a:r>
              <a:rPr lang="hu-HU" dirty="0" smtClean="0"/>
              <a:t>Az </a:t>
            </a:r>
            <a:r>
              <a:rPr lang="hu-HU" dirty="0"/>
              <a:t>adott kompenzálási körzethez tartozó teljes hálózat területén nincs </a:t>
            </a:r>
            <a:r>
              <a:rPr lang="hu-HU" dirty="0" smtClean="0"/>
              <a:t>olyan fogyasztó</a:t>
            </a:r>
            <a:r>
              <a:rPr lang="hu-HU" dirty="0"/>
              <a:t>, aki olyan szokatlanul magas felharmonikus termeléssel rendelkezne, amely összeadódva a túlkompenzálásból adódó maradékárammal a hibahelyi </a:t>
            </a:r>
            <a:r>
              <a:rPr lang="hu-HU" dirty="0" smtClean="0"/>
              <a:t>feszültséget </a:t>
            </a:r>
            <a:r>
              <a:rPr lang="hu-HU" dirty="0"/>
              <a:t>a megengedett szint fölé emelné.</a:t>
            </a:r>
          </a:p>
          <a:p>
            <a:r>
              <a:rPr lang="hu-HU" dirty="0"/>
              <a:t>Megjegyzés: Az előzőekben felsorolt feltételeknek együttesen kell teljesülniük, de </a:t>
            </a:r>
            <a:r>
              <a:rPr lang="hu-HU" dirty="0" smtClean="0"/>
              <a:t>üzemelő </a:t>
            </a:r>
            <a:r>
              <a:rPr lang="hu-HU" dirty="0"/>
              <a:t>transzformátor mezőnként külön-külön. </a:t>
            </a:r>
          </a:p>
        </p:txBody>
      </p:sp>
    </p:spTree>
    <p:extLst>
      <p:ext uri="{BB962C8B-B14F-4D97-AF65-F5344CB8AC3E}">
        <p14:creationId xmlns:p14="http://schemas.microsoft.com/office/powerpoint/2010/main" val="268092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609600" y="6403340"/>
            <a:ext cx="173037" cy="190500"/>
          </a:xfrm>
          <a:prstGeom prst="rect">
            <a:avLst/>
          </a:prstGeom>
        </p:spPr>
        <p:txBody>
          <a:bodyPr/>
          <a:lstStyle/>
          <a:p>
            <a:fld id="{9B749DBC-5EFD-468C-9F9F-C80FB4A03599}" type="slidenum">
              <a:rPr lang="hu-HU" smtClean="0"/>
              <a:pPr/>
              <a:t>62</a:t>
            </a:fld>
            <a:endParaRPr lang="hu-HU" dirty="0"/>
          </a:p>
        </p:txBody>
      </p:sp>
      <p:sp>
        <p:nvSpPr>
          <p:cNvPr id="8" name="Cím 1"/>
          <p:cNvSpPr>
            <a:spLocks noGrp="1"/>
          </p:cNvSpPr>
          <p:nvPr>
            <p:ph type="title"/>
          </p:nvPr>
        </p:nvSpPr>
        <p:spPr>
          <a:xfrm>
            <a:off x="63500" y="332656"/>
            <a:ext cx="8972996" cy="432048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hu-HU" dirty="0" smtClean="0"/>
              <a:t>Kompenzált középfeszültségű hálózatok üzemeltetése</a:t>
            </a:r>
            <a:endParaRPr lang="hu-HU" sz="2000" dirty="0"/>
          </a:p>
        </p:txBody>
      </p:sp>
      <p:sp>
        <p:nvSpPr>
          <p:cNvPr id="12" name="AutoShape 4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3" name="AutoShape 6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4" name="AutoShape 8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" name="Téglalap 2"/>
          <p:cNvSpPr/>
          <p:nvPr/>
        </p:nvSpPr>
        <p:spPr>
          <a:xfrm>
            <a:off x="251520" y="1212135"/>
            <a:ext cx="8712968" cy="3801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hu-HU" b="1" i="1" u="sng" dirty="0"/>
              <a:t>Kompenzált üzemállapot hálózati feltételei </a:t>
            </a:r>
            <a:r>
              <a:rPr lang="hu-HU" b="1" i="1" u="sng" dirty="0" smtClean="0"/>
              <a:t>normáltól eltérő ideiglenes </a:t>
            </a:r>
            <a:r>
              <a:rPr lang="hu-HU" b="1" i="1" u="sng" dirty="0"/>
              <a:t>hálózatkép esetén</a:t>
            </a:r>
            <a:r>
              <a:rPr lang="hu-HU" b="1" i="1" u="sng" dirty="0" smtClean="0"/>
              <a:t>:</a:t>
            </a:r>
            <a:endParaRPr lang="hu-HU" dirty="0" smtClean="0"/>
          </a:p>
          <a:p>
            <a:pPr marL="896938" indent="-896938" algn="just">
              <a:spcAft>
                <a:spcPts val="600"/>
              </a:spcAft>
            </a:pPr>
            <a:r>
              <a:rPr lang="hu-HU" dirty="0" smtClean="0"/>
              <a:t>a</a:t>
            </a:r>
            <a:r>
              <a:rPr lang="hu-HU" dirty="0"/>
              <a:t>)	Az adott kompenzálási körzethez tartozó – az átterhelések miatt megnövelt – teljes hálózat területén a 10 Ohm alatti földelési (oszlopföldelési) ellenállás biztosított.</a:t>
            </a:r>
          </a:p>
          <a:p>
            <a:pPr marL="896938" indent="-896938" algn="just">
              <a:spcAft>
                <a:spcPts val="1200"/>
              </a:spcAft>
            </a:pPr>
            <a:r>
              <a:rPr lang="hu-HU" dirty="0"/>
              <a:t>b)	Az adott kompenzálási körzethez tartozó </a:t>
            </a:r>
            <a:r>
              <a:rPr lang="hu-HU" dirty="0" smtClean="0"/>
              <a:t>- az </a:t>
            </a:r>
            <a:r>
              <a:rPr lang="hu-HU" dirty="0"/>
              <a:t>átterhelések miatt megnövelt </a:t>
            </a:r>
            <a:r>
              <a:rPr lang="hu-HU" dirty="0" smtClean="0"/>
              <a:t>- teljes </a:t>
            </a:r>
            <a:r>
              <a:rPr lang="hu-HU" dirty="0"/>
              <a:t>hálózat területén nincs olyan fogyasztó, aki olyan szokatlanul magas </a:t>
            </a:r>
            <a:r>
              <a:rPr lang="hu-HU" dirty="0" smtClean="0"/>
              <a:t>felharmonikus </a:t>
            </a:r>
            <a:r>
              <a:rPr lang="hu-HU" dirty="0"/>
              <a:t>termeléssel rendelkezne, amely összeadódva a túlkompenzálásból adódó maradékárammal a hibahelyi feszültséget a megengedett szint fölé emelné.</a:t>
            </a:r>
          </a:p>
          <a:p>
            <a:pPr algn="just"/>
            <a:r>
              <a:rPr lang="hu-HU" dirty="0"/>
              <a:t>Megjegyzés: Az előzőekben felsorolt feltételeknek együttesen kell teljesülniük, de </a:t>
            </a:r>
            <a:r>
              <a:rPr lang="hu-HU" dirty="0" smtClean="0"/>
              <a:t>üzemelő </a:t>
            </a:r>
            <a:r>
              <a:rPr lang="hu-HU" dirty="0"/>
              <a:t>transzformátor mezőnként külön-külön. </a:t>
            </a:r>
          </a:p>
        </p:txBody>
      </p:sp>
    </p:spTree>
    <p:extLst>
      <p:ext uri="{BB962C8B-B14F-4D97-AF65-F5344CB8AC3E}">
        <p14:creationId xmlns:p14="http://schemas.microsoft.com/office/powerpoint/2010/main" val="377002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609600" y="6403340"/>
            <a:ext cx="173037" cy="190500"/>
          </a:xfrm>
          <a:prstGeom prst="rect">
            <a:avLst/>
          </a:prstGeom>
        </p:spPr>
        <p:txBody>
          <a:bodyPr/>
          <a:lstStyle/>
          <a:p>
            <a:fld id="{9B749DBC-5EFD-468C-9F9F-C80FB4A03599}" type="slidenum">
              <a:rPr lang="hu-HU" smtClean="0"/>
              <a:pPr/>
              <a:t>63</a:t>
            </a:fld>
            <a:endParaRPr lang="hu-HU" dirty="0"/>
          </a:p>
        </p:txBody>
      </p:sp>
      <p:sp>
        <p:nvSpPr>
          <p:cNvPr id="8" name="Cím 1"/>
          <p:cNvSpPr>
            <a:spLocks noGrp="1"/>
          </p:cNvSpPr>
          <p:nvPr>
            <p:ph type="title"/>
          </p:nvPr>
        </p:nvSpPr>
        <p:spPr>
          <a:xfrm>
            <a:off x="63500" y="332656"/>
            <a:ext cx="8972996" cy="432048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hu-HU" dirty="0" smtClean="0"/>
              <a:t>Kompenzált középfeszültségű hálózatok üzemeltetése</a:t>
            </a:r>
            <a:endParaRPr lang="hu-HU" sz="2000" dirty="0"/>
          </a:p>
        </p:txBody>
      </p:sp>
      <p:sp>
        <p:nvSpPr>
          <p:cNvPr id="12" name="AutoShape 4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3" name="AutoShape 6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4" name="AutoShape 8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" name="Téglalap 1"/>
          <p:cNvSpPr/>
          <p:nvPr/>
        </p:nvSpPr>
        <p:spPr>
          <a:xfrm>
            <a:off x="215900" y="1186874"/>
            <a:ext cx="8676580" cy="4355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hu-HU" b="1" i="1" u="sng" dirty="0" smtClean="0"/>
              <a:t>Kompenzált üzemállapot hálózati feltételeink teljesítése:</a:t>
            </a:r>
            <a:endParaRPr lang="hu-HU" b="1" i="1" u="sng" dirty="0"/>
          </a:p>
          <a:p>
            <a:pPr algn="just">
              <a:spcAft>
                <a:spcPts val="600"/>
              </a:spcAft>
            </a:pPr>
            <a:r>
              <a:rPr lang="hu-HU" dirty="0"/>
              <a:t>A hatásos kompenzáció fogalma alatt a kompenzált hálózat olyan biztonságos, </a:t>
            </a:r>
            <a:r>
              <a:rPr lang="hu-HU" dirty="0" smtClean="0"/>
              <a:t>gazdaságos </a:t>
            </a:r>
            <a:r>
              <a:rPr lang="hu-HU" dirty="0"/>
              <a:t>üzemvitele értendő, amikor is a kompenzációtól elvárható üzemi, üzemviteli előnyök a gyakorlatban minden tekintetben érvényesülnek. </a:t>
            </a:r>
          </a:p>
          <a:p>
            <a:pPr algn="just">
              <a:spcAft>
                <a:spcPts val="600"/>
              </a:spcAft>
            </a:pPr>
            <a:r>
              <a:rPr lang="hu-HU" dirty="0"/>
              <a:t>Összességében jó szigetelési állapotú, kis természetes aszimmetriájú hálózat. Az </a:t>
            </a:r>
            <a:r>
              <a:rPr lang="hu-HU" dirty="0" smtClean="0"/>
              <a:t>előírásokat </a:t>
            </a:r>
            <a:r>
              <a:rPr lang="hu-HU" dirty="0"/>
              <a:t>kielégítő érintésvédelem, a gyakorlatban ismertnek tekinthető földelési </a:t>
            </a:r>
            <a:r>
              <a:rPr lang="hu-HU" dirty="0" smtClean="0"/>
              <a:t>ellenállással</a:t>
            </a:r>
            <a:r>
              <a:rPr lang="hu-HU" dirty="0"/>
              <a:t>. Kezelő helyeken maximum 8 ohm (túlfeszültség levezető esetén 5 </a:t>
            </a:r>
            <a:r>
              <a:rPr lang="hu-HU" dirty="0" smtClean="0"/>
              <a:t>ohm), </a:t>
            </a:r>
            <a:r>
              <a:rPr lang="hu-HU" dirty="0"/>
              <a:t>lakott </a:t>
            </a:r>
            <a:r>
              <a:rPr lang="hu-HU" dirty="0" smtClean="0"/>
              <a:t>területen </a:t>
            </a:r>
            <a:r>
              <a:rPr lang="hu-HU" dirty="0"/>
              <a:t>húzódó fém-vagy beton oszlopos hálózatnál 10 ohm szétterjedési ellenállással). </a:t>
            </a:r>
            <a:endParaRPr lang="hu-HU" dirty="0" smtClean="0"/>
          </a:p>
          <a:p>
            <a:pPr algn="just">
              <a:spcAft>
                <a:spcPts val="600"/>
              </a:spcAft>
            </a:pPr>
            <a:r>
              <a:rPr lang="hu-HU" dirty="0" smtClean="0"/>
              <a:t>Amennyiben </a:t>
            </a:r>
            <a:r>
              <a:rPr lang="hu-HU" dirty="0"/>
              <a:t>a 130 </a:t>
            </a:r>
            <a:r>
              <a:rPr lang="hu-HU" dirty="0" err="1"/>
              <a:t>V-os</a:t>
            </a:r>
            <a:r>
              <a:rPr lang="hu-HU" dirty="0"/>
              <a:t> maximális hibahelyi feszültség ennél kisebb értéket kíván meg, úgy azt kell betartani. (A földelési ellenállás gyakorlatban ismertnek tekinthető jelzője azt fejezi ki, hogy az üzemeltető a földelési ellenállásokat, a vonatkozó előírást kielégítő módon ellenőrzi és karbantartja). </a:t>
            </a:r>
          </a:p>
          <a:p>
            <a:pPr algn="just"/>
            <a:r>
              <a:rPr lang="hu-HU" dirty="0"/>
              <a:t>A felharmonikus maradékáram előírások szerinti ellenőrzése és számításba vétele. </a:t>
            </a:r>
          </a:p>
        </p:txBody>
      </p:sp>
    </p:spTree>
    <p:extLst>
      <p:ext uri="{BB962C8B-B14F-4D97-AF65-F5344CB8AC3E}">
        <p14:creationId xmlns:p14="http://schemas.microsoft.com/office/powerpoint/2010/main" val="102310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609600" y="6403340"/>
            <a:ext cx="173037" cy="190500"/>
          </a:xfrm>
          <a:prstGeom prst="rect">
            <a:avLst/>
          </a:prstGeom>
        </p:spPr>
        <p:txBody>
          <a:bodyPr/>
          <a:lstStyle/>
          <a:p>
            <a:fld id="{9B749DBC-5EFD-468C-9F9F-C80FB4A03599}" type="slidenum">
              <a:rPr lang="hu-HU" smtClean="0"/>
              <a:pPr/>
              <a:t>64</a:t>
            </a:fld>
            <a:endParaRPr lang="hu-HU" dirty="0"/>
          </a:p>
        </p:txBody>
      </p:sp>
      <p:sp>
        <p:nvSpPr>
          <p:cNvPr id="8" name="Cím 1"/>
          <p:cNvSpPr>
            <a:spLocks noGrp="1"/>
          </p:cNvSpPr>
          <p:nvPr>
            <p:ph type="title"/>
          </p:nvPr>
        </p:nvSpPr>
        <p:spPr>
          <a:xfrm>
            <a:off x="63500" y="332656"/>
            <a:ext cx="8972996" cy="432048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hu-HU" dirty="0" smtClean="0"/>
              <a:t>Kompenzált középfeszültségű hálózatok üzemeltetése</a:t>
            </a:r>
            <a:endParaRPr lang="hu-HU" sz="2000" dirty="0"/>
          </a:p>
        </p:txBody>
      </p:sp>
      <p:sp>
        <p:nvSpPr>
          <p:cNvPr id="12" name="AutoShape 4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3" name="AutoShape 6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4" name="AutoShape 8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" name="Téglalap 1"/>
          <p:cNvSpPr/>
          <p:nvPr/>
        </p:nvSpPr>
        <p:spPr>
          <a:xfrm>
            <a:off x="215900" y="1158999"/>
            <a:ext cx="8748588" cy="4755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hu-HU" b="1" i="1" u="sng" dirty="0" smtClean="0"/>
              <a:t>Földzárlattartásos üzem  beállításának műszaki feltételei:</a:t>
            </a:r>
            <a:endParaRPr lang="hu-HU" b="1" i="1" u="sng" dirty="0"/>
          </a:p>
          <a:p>
            <a:pPr marL="898525" indent="-285750" algn="just">
              <a:spcAft>
                <a:spcPts val="600"/>
              </a:spcAft>
              <a:buFontTx/>
              <a:buChar char="-"/>
            </a:pPr>
            <a:r>
              <a:rPr lang="hu-HU" dirty="0" smtClean="0"/>
              <a:t>Középfeszültségű </a:t>
            </a:r>
            <a:r>
              <a:rPr lang="hu-HU" dirty="0"/>
              <a:t>leágazásban földzárlattartásos üzemállapot csak akkor állítható </a:t>
            </a:r>
            <a:r>
              <a:rPr lang="hu-HU" dirty="0" smtClean="0"/>
              <a:t>be</a:t>
            </a:r>
            <a:r>
              <a:rPr lang="hu-HU" dirty="0"/>
              <a:t>, ha a leágazást ellátó </a:t>
            </a:r>
            <a:r>
              <a:rPr lang="hu-HU" dirty="0" err="1"/>
              <a:t>alállomásban</a:t>
            </a:r>
            <a:r>
              <a:rPr lang="hu-HU" dirty="0"/>
              <a:t> alkalmazott földzárlatvédelmi rendszer </a:t>
            </a:r>
            <a:r>
              <a:rPr lang="hu-HU" dirty="0" smtClean="0"/>
              <a:t>alkalmas </a:t>
            </a:r>
            <a:r>
              <a:rPr lang="hu-HU" dirty="0"/>
              <a:t>földzárlattartásos üzem megvalósítására, és a kompenzált üzemállapot be-állításának </a:t>
            </a:r>
            <a:r>
              <a:rPr lang="hu-HU" dirty="0" err="1"/>
              <a:t>alállomási</a:t>
            </a:r>
            <a:r>
              <a:rPr lang="hu-HU" dirty="0"/>
              <a:t> feltételei teljesülnek.</a:t>
            </a:r>
          </a:p>
          <a:p>
            <a:pPr marL="896938" indent="-266700" algn="just">
              <a:buFontTx/>
              <a:buChar char="-"/>
            </a:pPr>
            <a:r>
              <a:rPr lang="hu-HU" dirty="0" smtClean="0"/>
              <a:t>Valamennyi </a:t>
            </a:r>
            <a:r>
              <a:rPr lang="hu-HU" dirty="0"/>
              <a:t>oszlop földelése a szabványnak és egyéb előírásoknak </a:t>
            </a:r>
            <a:r>
              <a:rPr lang="hu-HU" dirty="0" smtClean="0"/>
              <a:t>megfelel, a </a:t>
            </a:r>
            <a:r>
              <a:rPr lang="hu-HU" dirty="0"/>
              <a:t>körzetben az oszlopföldelések ellenőrzése és dokumentálása előírás szerint megtörtént és az erről szóló nyilvántartás rendelkezésre </a:t>
            </a:r>
            <a:r>
              <a:rPr lang="hu-HU" dirty="0" smtClean="0"/>
              <a:t>áll, a leágazás </a:t>
            </a:r>
            <a:r>
              <a:rPr lang="hu-HU" dirty="0"/>
              <a:t>nem tisztán </a:t>
            </a:r>
            <a:r>
              <a:rPr lang="hu-HU" dirty="0" smtClean="0"/>
              <a:t>kábeles, az </a:t>
            </a:r>
            <a:r>
              <a:rPr lang="hu-HU" dirty="0"/>
              <a:t>adott vonal valamennyi olyan oszlopának, melynél mesterséges földelő </a:t>
            </a:r>
            <a:r>
              <a:rPr lang="hu-HU" dirty="0" smtClean="0"/>
              <a:t>létesítése </a:t>
            </a:r>
            <a:r>
              <a:rPr lang="hu-HU" dirty="0"/>
              <a:t>szükséges, a szétterjedési ellenállása maximum az az érték, melyet az utolsó maradékáram mérés során </a:t>
            </a:r>
            <a:r>
              <a:rPr lang="hu-HU" dirty="0" smtClean="0"/>
              <a:t>meghatároztak, a </a:t>
            </a:r>
            <a:r>
              <a:rPr lang="hu-HU" dirty="0"/>
              <a:t>vonal nem halad át jelentős, 50% vagy 10 km feletti hosszban lakott területen lakott </a:t>
            </a:r>
            <a:r>
              <a:rPr lang="hu-HU" dirty="0" smtClean="0"/>
              <a:t>területen, a </a:t>
            </a:r>
            <a:r>
              <a:rPr lang="hu-HU" dirty="0"/>
              <a:t>vonalon a földzárlattartás nem kiemelten veszélyes a környezetre (nem halad bölcsőde, óvoda, iskola, sportlétesítmények, stb. közelében).</a:t>
            </a:r>
          </a:p>
        </p:txBody>
      </p:sp>
    </p:spTree>
    <p:extLst>
      <p:ext uri="{BB962C8B-B14F-4D97-AF65-F5344CB8AC3E}">
        <p14:creationId xmlns:p14="http://schemas.microsoft.com/office/powerpoint/2010/main" val="274232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609600" y="6403340"/>
            <a:ext cx="173037" cy="190500"/>
          </a:xfrm>
          <a:prstGeom prst="rect">
            <a:avLst/>
          </a:prstGeom>
        </p:spPr>
        <p:txBody>
          <a:bodyPr/>
          <a:lstStyle/>
          <a:p>
            <a:fld id="{9B749DBC-5EFD-468C-9F9F-C80FB4A03599}" type="slidenum">
              <a:rPr lang="hu-HU" smtClean="0"/>
              <a:pPr/>
              <a:t>65</a:t>
            </a:fld>
            <a:endParaRPr lang="hu-HU" dirty="0"/>
          </a:p>
        </p:txBody>
      </p:sp>
      <p:sp>
        <p:nvSpPr>
          <p:cNvPr id="8" name="Cím 1"/>
          <p:cNvSpPr>
            <a:spLocks noGrp="1"/>
          </p:cNvSpPr>
          <p:nvPr>
            <p:ph type="title"/>
          </p:nvPr>
        </p:nvSpPr>
        <p:spPr>
          <a:xfrm>
            <a:off x="63500" y="332656"/>
            <a:ext cx="8972996" cy="432048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hu-HU" dirty="0" smtClean="0"/>
              <a:t>Kompenzált középfeszültségű hálózatok üzemeltetése</a:t>
            </a:r>
            <a:endParaRPr lang="hu-HU" sz="2000" dirty="0"/>
          </a:p>
        </p:txBody>
      </p:sp>
      <p:sp>
        <p:nvSpPr>
          <p:cNvPr id="12" name="AutoShape 4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3" name="AutoShape 6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4" name="AutoShape 8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" name="Téglalap 1"/>
          <p:cNvSpPr/>
          <p:nvPr/>
        </p:nvSpPr>
        <p:spPr>
          <a:xfrm>
            <a:off x="368300" y="1042858"/>
            <a:ext cx="8524180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hu-HU" dirty="0"/>
              <a:t>A földzárlatos üzemre való kijelölésnél – a műszaki jellemzők mellett – figyelembe kell venni azt, hogy a vonal kiemelt fogyasztókat lát-e el. </a:t>
            </a:r>
            <a:endParaRPr lang="hu-HU" dirty="0" smtClean="0"/>
          </a:p>
          <a:p>
            <a:pPr algn="just">
              <a:spcAft>
                <a:spcPts val="600"/>
              </a:spcAft>
            </a:pPr>
            <a:r>
              <a:rPr lang="hu-HU" dirty="0" smtClean="0"/>
              <a:t>Kiemelt </a:t>
            </a:r>
            <a:r>
              <a:rPr lang="hu-HU" dirty="0"/>
              <a:t>fogyasztóknak tekinthetők azok, amelyek üzeme a villamosenergia-szolgáltatás folyamatosságának biztonságával szemben fokozott igényeket támasztanak (pl. robbanásveszélyes üzemek, víz- vagy sújtólégveszélyes bányák, kórházak, nagy anyagi kárt szenvedő üzemek, egyes hűtőházak, vegyi gyárak, stb.).</a:t>
            </a:r>
          </a:p>
          <a:p>
            <a:pPr algn="just">
              <a:spcAft>
                <a:spcPts val="600"/>
              </a:spcAft>
            </a:pPr>
            <a:r>
              <a:rPr lang="hu-HU" dirty="0"/>
              <a:t>A kiemelt fogyasztók folyamatos ellátását lehetőleg tartalék ellátással kell biztosítani (pl. íves hálózattal), ha ez nem valósítható meg, akkor a földzárlatos üzem tartására – ha a műszaki jellemzők megfelelőek – ki kell jelölni az ellátó vonalat.</a:t>
            </a:r>
          </a:p>
          <a:p>
            <a:pPr algn="just"/>
            <a:r>
              <a:rPr lang="hu-HU" dirty="0"/>
              <a:t>A földzárlatos üzem tartásának engedélyezése korlátozódhat bizonyos időszakokra is. </a:t>
            </a:r>
            <a:r>
              <a:rPr lang="hu-HU" dirty="0" smtClean="0"/>
              <a:t>Például </a:t>
            </a:r>
            <a:r>
              <a:rPr lang="hu-HU" dirty="0"/>
              <a:t>aratás, szüret, bejelentett sport- vagy egyéb tömegrendezvény idejére az élet- és </a:t>
            </a:r>
            <a:r>
              <a:rPr lang="hu-HU" dirty="0" smtClean="0"/>
              <a:t>vagyonbiztonság </a:t>
            </a:r>
            <a:r>
              <a:rPr lang="hu-HU" dirty="0"/>
              <a:t>miatt célszerű a földzárlatos üzemet megtiltani.</a:t>
            </a:r>
          </a:p>
        </p:txBody>
      </p:sp>
    </p:spTree>
    <p:extLst>
      <p:ext uri="{BB962C8B-B14F-4D97-AF65-F5344CB8AC3E}">
        <p14:creationId xmlns:p14="http://schemas.microsoft.com/office/powerpoint/2010/main" val="343143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609600" y="6403340"/>
            <a:ext cx="173037" cy="190500"/>
          </a:xfrm>
          <a:prstGeom prst="rect">
            <a:avLst/>
          </a:prstGeom>
        </p:spPr>
        <p:txBody>
          <a:bodyPr/>
          <a:lstStyle/>
          <a:p>
            <a:fld id="{9B749DBC-5EFD-468C-9F9F-C80FB4A03599}" type="slidenum">
              <a:rPr lang="hu-HU" smtClean="0"/>
              <a:pPr/>
              <a:t>66</a:t>
            </a:fld>
            <a:endParaRPr lang="hu-HU" dirty="0"/>
          </a:p>
        </p:txBody>
      </p:sp>
      <p:sp>
        <p:nvSpPr>
          <p:cNvPr id="8" name="Cím 1"/>
          <p:cNvSpPr>
            <a:spLocks noGrp="1"/>
          </p:cNvSpPr>
          <p:nvPr>
            <p:ph type="title"/>
          </p:nvPr>
        </p:nvSpPr>
        <p:spPr>
          <a:xfrm>
            <a:off x="63500" y="332656"/>
            <a:ext cx="8972996" cy="432048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hu-HU" dirty="0" smtClean="0"/>
              <a:t>Fázisforgatás kompenzált középfeszültségű hálózatokon</a:t>
            </a:r>
            <a:endParaRPr lang="hu-HU" sz="2000" dirty="0"/>
          </a:p>
        </p:txBody>
      </p:sp>
      <p:sp>
        <p:nvSpPr>
          <p:cNvPr id="12" name="AutoShape 4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3" name="AutoShape 6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4" name="AutoShape 8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" name="Téglalap 1"/>
          <p:cNvSpPr/>
          <p:nvPr/>
        </p:nvSpPr>
        <p:spPr>
          <a:xfrm>
            <a:off x="215900" y="1167130"/>
            <a:ext cx="8748588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hu-HU" dirty="0"/>
              <a:t>Az E.ON Dél-dunántúli Áramszolgáltató Rt NAF/KÖF </a:t>
            </a:r>
            <a:r>
              <a:rPr lang="hu-HU" dirty="0" err="1"/>
              <a:t>alállomásaiban</a:t>
            </a:r>
            <a:r>
              <a:rPr lang="hu-HU" dirty="0"/>
              <a:t> gyakran nehézségekbe ütközik a KÖF hálózatkompenzálás beállítása.</a:t>
            </a:r>
          </a:p>
          <a:p>
            <a:pPr algn="just">
              <a:spcAft>
                <a:spcPts val="600"/>
              </a:spcAft>
            </a:pPr>
            <a:r>
              <a:rPr lang="hu-HU" dirty="0"/>
              <a:t>A kompenzálás beállítását más okok mellett jelentősen nehezíti a vezetők geometriai elrendezéséből származó kapacitív és elektromágneses aszimmetria</a:t>
            </a:r>
            <a:r>
              <a:rPr lang="hu-HU" dirty="0" smtClean="0"/>
              <a:t>.</a:t>
            </a:r>
            <a:endParaRPr lang="hu-HU" dirty="0"/>
          </a:p>
          <a:p>
            <a:pPr algn="just">
              <a:spcAft>
                <a:spcPts val="600"/>
              </a:spcAft>
            </a:pPr>
            <a:r>
              <a:rPr lang="hu-HU" dirty="0"/>
              <a:t>A korábbi hálózatépítési gyakorlatban az ilyen aszimmetriákat a vezetők helyzetének ciklikus cseréjével un. fázisforgatással igyekeztek kiküszöbölni. Ez a régebbi helyes gyakorlat az utóbbi időben háttérbe szorult, sem a tervezés, sem a kivitelezés fázisában szükségességét nem veszik figyelembe</a:t>
            </a:r>
            <a:r>
              <a:rPr lang="hu-HU" dirty="0" smtClean="0"/>
              <a:t>.</a:t>
            </a:r>
            <a:endParaRPr lang="hu-HU" dirty="0"/>
          </a:p>
          <a:p>
            <a:pPr algn="just">
              <a:spcAft>
                <a:spcPts val="600"/>
              </a:spcAft>
            </a:pPr>
            <a:r>
              <a:rPr lang="hu-HU" dirty="0" smtClean="0"/>
              <a:t>A </a:t>
            </a:r>
            <a:r>
              <a:rPr lang="hu-HU" dirty="0"/>
              <a:t>hálózatépítési gyakorlatban </a:t>
            </a:r>
            <a:r>
              <a:rPr lang="hu-HU" dirty="0" smtClean="0"/>
              <a:t>hosszú időn keresztül az </a:t>
            </a:r>
            <a:r>
              <a:rPr lang="hu-HU" dirty="0"/>
              <a:t>egysíkú vezetőelrendezésű oszlopképet </a:t>
            </a:r>
            <a:r>
              <a:rPr lang="hu-HU" dirty="0" smtClean="0"/>
              <a:t>alkalmaztuk</a:t>
            </a:r>
            <a:r>
              <a:rPr lang="hu-HU" dirty="0"/>
              <a:t>, ahol – a korábbi háromszögű vezetőelrendezéssel szemben - a fázisforgatásokra még inkább szükség van.</a:t>
            </a:r>
          </a:p>
          <a:p>
            <a:pPr algn="just"/>
            <a:r>
              <a:rPr lang="hu-HU" dirty="0" smtClean="0"/>
              <a:t>Jelen </a:t>
            </a:r>
            <a:r>
              <a:rPr lang="hu-HU" dirty="0"/>
              <a:t>munka célja, hogy megvizsgálja a tárgyi, közel tisztán szabadvezetékes, egy fáziscserével bíró vezetéken a ciklikus vezetőcserék villamos hatását, a szükséges műszaki beavatkozásokat és azok költségeit.</a:t>
            </a:r>
          </a:p>
        </p:txBody>
      </p:sp>
    </p:spTree>
    <p:extLst>
      <p:ext uri="{BB962C8B-B14F-4D97-AF65-F5344CB8AC3E}">
        <p14:creationId xmlns:p14="http://schemas.microsoft.com/office/powerpoint/2010/main" val="274422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609600" y="6403340"/>
            <a:ext cx="173037" cy="190500"/>
          </a:xfrm>
          <a:prstGeom prst="rect">
            <a:avLst/>
          </a:prstGeom>
        </p:spPr>
        <p:txBody>
          <a:bodyPr/>
          <a:lstStyle/>
          <a:p>
            <a:fld id="{9B749DBC-5EFD-468C-9F9F-C80FB4A03599}" type="slidenum">
              <a:rPr lang="hu-HU" smtClean="0"/>
              <a:pPr/>
              <a:t>67</a:t>
            </a:fld>
            <a:endParaRPr lang="hu-HU" dirty="0"/>
          </a:p>
        </p:txBody>
      </p:sp>
      <p:sp>
        <p:nvSpPr>
          <p:cNvPr id="12" name="AutoShape 4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3" name="AutoShape 6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4" name="AutoShape 8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63500" y="332656"/>
            <a:ext cx="8972996" cy="432048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hu-HU" dirty="0" smtClean="0"/>
              <a:t>Fázisforgatás kompenzált középfeszültségű hálózatokon</a:t>
            </a:r>
            <a:endParaRPr lang="hu-HU" sz="2000" dirty="0"/>
          </a:p>
        </p:txBody>
      </p:sp>
      <p:sp>
        <p:nvSpPr>
          <p:cNvPr id="2" name="Téglalap 1"/>
          <p:cNvSpPr/>
          <p:nvPr/>
        </p:nvSpPr>
        <p:spPr>
          <a:xfrm>
            <a:off x="251520" y="1186874"/>
            <a:ext cx="8568952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hu-HU" dirty="0"/>
              <a:t>A szabályos háromszögű vezetőelrendezésnél - elhanyagolva a föld feletti magasságok különbözőségét - közel járunk a szimmetriához. Egysíkú vezetőelrendezés estén, ha nem végezzük el a ciklikus fáziscseréket, aszimmetrikus elrendezéshez jutunk</a:t>
            </a:r>
            <a:r>
              <a:rPr lang="hu-HU" dirty="0" smtClean="0"/>
              <a:t>.</a:t>
            </a:r>
            <a:endParaRPr lang="hu-HU" dirty="0"/>
          </a:p>
          <a:p>
            <a:pPr algn="just"/>
            <a:r>
              <a:rPr lang="hu-HU" dirty="0"/>
              <a:t>A szabadvezeték egy vezetőjének üzemi kapacitása kb. 8,5 </a:t>
            </a:r>
            <a:r>
              <a:rPr lang="hu-HU" dirty="0" err="1"/>
              <a:t>nanoFarad</a:t>
            </a:r>
            <a:r>
              <a:rPr lang="hu-HU" dirty="0"/>
              <a:t>/kilométer.</a:t>
            </a:r>
          </a:p>
          <a:p>
            <a:pPr algn="just">
              <a:spcAft>
                <a:spcPts val="600"/>
              </a:spcAft>
            </a:pPr>
            <a:r>
              <a:rPr lang="hu-HU" dirty="0" smtClean="0"/>
              <a:t>Az egysíkú </a:t>
            </a:r>
            <a:r>
              <a:rPr lang="hu-HU" dirty="0"/>
              <a:t>keresztkaroknál a kisebb fázistávolság miatt kissé nagyobb értékeket kapunk</a:t>
            </a:r>
            <a:r>
              <a:rPr lang="hu-HU" dirty="0" smtClean="0"/>
              <a:t>.</a:t>
            </a:r>
            <a:endParaRPr lang="hu-HU" dirty="0"/>
          </a:p>
          <a:p>
            <a:pPr algn="just">
              <a:spcAft>
                <a:spcPts val="600"/>
              </a:spcAft>
            </a:pPr>
            <a:r>
              <a:rPr lang="hu-HU" dirty="0"/>
              <a:t>Számítást végezve gyakorlati adatokkal az egysíkú vezetőelrendezés kapacitásai C</a:t>
            </a:r>
            <a:r>
              <a:rPr lang="hu-HU" baseline="-25000" dirty="0"/>
              <a:t>13</a:t>
            </a:r>
            <a:r>
              <a:rPr lang="hu-HU" dirty="0"/>
              <a:t>=C</a:t>
            </a:r>
            <a:r>
              <a:rPr lang="hu-HU" baseline="-25000" dirty="0"/>
              <a:t>12</a:t>
            </a:r>
            <a:r>
              <a:rPr lang="hu-HU" dirty="0"/>
              <a:t>=10 </a:t>
            </a:r>
            <a:r>
              <a:rPr lang="hu-HU" dirty="0" err="1"/>
              <a:t>nanoFarad</a:t>
            </a:r>
            <a:r>
              <a:rPr lang="hu-HU" dirty="0"/>
              <a:t>/kilométer a szélső fázisokra, míg C</a:t>
            </a:r>
            <a:r>
              <a:rPr lang="hu-HU" baseline="-25000" dirty="0"/>
              <a:t>2</a:t>
            </a:r>
            <a:r>
              <a:rPr lang="hu-HU" dirty="0"/>
              <a:t>=11 </a:t>
            </a:r>
            <a:r>
              <a:rPr lang="hu-HU" dirty="0" err="1"/>
              <a:t>nanoFarad</a:t>
            </a:r>
            <a:r>
              <a:rPr lang="hu-HU" dirty="0"/>
              <a:t>/ kilométer a középső fázisra. A kapacitások között 10 % eltérés mutatkozik</a:t>
            </a:r>
            <a:r>
              <a:rPr lang="hu-HU" dirty="0" smtClean="0"/>
              <a:t>.</a:t>
            </a:r>
          </a:p>
          <a:p>
            <a:pPr algn="just">
              <a:spcAft>
                <a:spcPts val="600"/>
              </a:spcAft>
            </a:pPr>
            <a:r>
              <a:rPr lang="hu-HU" dirty="0"/>
              <a:t>A nem szimmetrikus rendszerre feszültséget kapcsolva a csillagpont potenciálja nulláról U</a:t>
            </a:r>
            <a:r>
              <a:rPr lang="hu-HU" baseline="-25000" dirty="0"/>
              <a:t>0</a:t>
            </a:r>
            <a:r>
              <a:rPr lang="hu-HU" dirty="0"/>
              <a:t> értékre nő.</a:t>
            </a:r>
          </a:p>
          <a:p>
            <a:pPr algn="just"/>
            <a:r>
              <a:rPr lang="hu-HU" dirty="0"/>
              <a:t>Számítást végezve megállapítható, hogy a kapacitások különbözősége kb. 300-400 V nagyságú U</a:t>
            </a:r>
            <a:r>
              <a:rPr lang="hu-HU" baseline="-25000" dirty="0"/>
              <a:t>0</a:t>
            </a:r>
            <a:r>
              <a:rPr lang="hu-HU" dirty="0"/>
              <a:t> feszültséget okoz primer oldalon, ami szekunder oldalon néhány voltot jelent csupán</a:t>
            </a:r>
          </a:p>
          <a:p>
            <a:pPr algn="just"/>
            <a:endParaRPr lang="hu-HU" dirty="0" smtClean="0"/>
          </a:p>
          <a:p>
            <a:pPr algn="just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3948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609600" y="6403340"/>
            <a:ext cx="173037" cy="190500"/>
          </a:xfrm>
          <a:prstGeom prst="rect">
            <a:avLst/>
          </a:prstGeom>
        </p:spPr>
        <p:txBody>
          <a:bodyPr/>
          <a:lstStyle/>
          <a:p>
            <a:fld id="{9B749DBC-5EFD-468C-9F9F-C80FB4A03599}" type="slidenum">
              <a:rPr lang="hu-HU" smtClean="0"/>
              <a:pPr/>
              <a:t>68</a:t>
            </a:fld>
            <a:endParaRPr lang="hu-HU" dirty="0"/>
          </a:p>
        </p:txBody>
      </p:sp>
      <p:sp>
        <p:nvSpPr>
          <p:cNvPr id="12" name="AutoShape 4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3" name="AutoShape 6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4" name="AutoShape 8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63500" y="332656"/>
            <a:ext cx="8972996" cy="432048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hu-HU" dirty="0" smtClean="0"/>
              <a:t>Fázisforgatás kompenzált középfeszültségű hálózatokon</a:t>
            </a:r>
            <a:endParaRPr lang="hu-HU" sz="2000" dirty="0"/>
          </a:p>
        </p:txBody>
      </p:sp>
      <p:sp>
        <p:nvSpPr>
          <p:cNvPr id="3" name="Téglalap 2"/>
          <p:cNvSpPr/>
          <p:nvPr/>
        </p:nvSpPr>
        <p:spPr>
          <a:xfrm>
            <a:off x="215900" y="908720"/>
            <a:ext cx="8676580" cy="5186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hu-HU" dirty="0" smtClean="0"/>
              <a:t>A középfeszültségű elosztóhálózatunk </a:t>
            </a:r>
            <a:r>
              <a:rPr lang="hu-HU" dirty="0"/>
              <a:t>elektromágnesesen is aszimmetrikus. Az ön- és kölcsönös induktivitások különböznek, minek következtében az egyes fázisok </a:t>
            </a:r>
            <a:r>
              <a:rPr lang="hu-HU" dirty="0" err="1"/>
              <a:t>reaktanciái</a:t>
            </a:r>
            <a:r>
              <a:rPr lang="hu-HU" dirty="0"/>
              <a:t> is eltérőek</a:t>
            </a:r>
            <a:r>
              <a:rPr lang="hu-HU" dirty="0" smtClean="0"/>
              <a:t>.</a:t>
            </a:r>
          </a:p>
          <a:p>
            <a:pPr algn="just">
              <a:spcAft>
                <a:spcPts val="600"/>
              </a:spcAft>
            </a:pPr>
            <a:r>
              <a:rPr lang="hu-HU" dirty="0" smtClean="0"/>
              <a:t> </a:t>
            </a:r>
            <a:r>
              <a:rPr lang="hu-HU" dirty="0"/>
              <a:t>A terhelőáramok az egyes vezetőkben különböző nagyságú feszültségeséseket hoznak létre. Ebből az aszimmetriából további U</a:t>
            </a:r>
            <a:r>
              <a:rPr lang="hu-HU" baseline="-25000" dirty="0"/>
              <a:t>0</a:t>
            </a:r>
            <a:r>
              <a:rPr lang="hu-HU" dirty="0"/>
              <a:t> feszültség termelődik. Tovább rontja a helyzetet a földelt részek közelsége és különböző levezetésekből származó hatás. </a:t>
            </a:r>
          </a:p>
          <a:p>
            <a:pPr algn="just">
              <a:spcAft>
                <a:spcPts val="600"/>
              </a:spcAft>
            </a:pPr>
            <a:r>
              <a:rPr lang="hu-HU" dirty="0" smtClean="0"/>
              <a:t>Fázisforgatással </a:t>
            </a:r>
            <a:r>
              <a:rPr lang="hu-HU" dirty="0"/>
              <a:t>sztatikus és elektromágneses szimmetria alakulhat ki, miáltal az U</a:t>
            </a:r>
            <a:r>
              <a:rPr lang="hu-HU" baseline="-25000" dirty="0"/>
              <a:t>0</a:t>
            </a:r>
            <a:r>
              <a:rPr lang="hu-HU" dirty="0"/>
              <a:t> feszültség értéke elfogathatóra csökken</a:t>
            </a:r>
            <a:r>
              <a:rPr lang="hu-HU" dirty="0" smtClean="0"/>
              <a:t>.</a:t>
            </a:r>
          </a:p>
          <a:p>
            <a:pPr algn="just">
              <a:spcAft>
                <a:spcPts val="600"/>
              </a:spcAft>
            </a:pPr>
            <a:r>
              <a:rPr lang="hu-HU" dirty="0" smtClean="0"/>
              <a:t>A </a:t>
            </a:r>
            <a:r>
              <a:rPr lang="hu-HU" dirty="0"/>
              <a:t>fázisforgatásokat </a:t>
            </a:r>
            <a:r>
              <a:rPr lang="hu-HU" dirty="0" smtClean="0"/>
              <a:t>elsősorban </a:t>
            </a:r>
            <a:r>
              <a:rPr lang="hu-HU" dirty="0"/>
              <a:t>a </a:t>
            </a:r>
            <a:r>
              <a:rPr lang="hu-HU" dirty="0" smtClean="0"/>
              <a:t>gerincvezetéken kell </a:t>
            </a:r>
            <a:r>
              <a:rPr lang="hu-HU" dirty="0"/>
              <a:t>elvégezni, vizsgálva ezután a beavatkozás hatását. Amennyiben a forgatások javítanak a korábbi helyzeten tovább lehet lépni a 15 km, vagy az azt meghaladó hosszúságú szárnyvezetékre, majd legvégén a rövid leágazások geometriájának javítására.</a:t>
            </a:r>
          </a:p>
          <a:p>
            <a:pPr algn="just">
              <a:spcAft>
                <a:spcPts val="600"/>
              </a:spcAft>
            </a:pPr>
            <a:r>
              <a:rPr lang="hu-HU" dirty="0" smtClean="0"/>
              <a:t>A gerincvezeték fázisforgatásánál a </a:t>
            </a:r>
            <a:r>
              <a:rPr lang="hu-HU" dirty="0"/>
              <a:t>vezeték végén a </a:t>
            </a:r>
            <a:r>
              <a:rPr lang="hu-HU" dirty="0" smtClean="0"/>
              <a:t>fázissorrendnek meg kell egyezni a TMOK másik oldalán található gerincvezeték </a:t>
            </a:r>
            <a:r>
              <a:rPr lang="hu-HU" dirty="0"/>
              <a:t>fázissorrendjével. </a:t>
            </a:r>
            <a:r>
              <a:rPr lang="hu-HU" dirty="0" smtClean="0"/>
              <a:t>Ehhez három </a:t>
            </a:r>
            <a:r>
              <a:rPr lang="hu-HU" dirty="0"/>
              <a:t>helyen kell fázisforgatást végezni</a:t>
            </a:r>
            <a:r>
              <a:rPr lang="hu-HU" dirty="0" smtClean="0"/>
              <a:t>.</a:t>
            </a:r>
          </a:p>
          <a:p>
            <a:pPr algn="just"/>
            <a:r>
              <a:rPr lang="hu-HU" dirty="0" smtClean="0"/>
              <a:t>A fázisforgatást követően az </a:t>
            </a:r>
            <a:r>
              <a:rPr lang="hu-HU" dirty="0"/>
              <a:t>U</a:t>
            </a:r>
            <a:r>
              <a:rPr lang="hu-HU" baseline="-25000" dirty="0"/>
              <a:t>0</a:t>
            </a:r>
            <a:r>
              <a:rPr lang="hu-HU" dirty="0"/>
              <a:t> </a:t>
            </a:r>
            <a:r>
              <a:rPr lang="hu-HU" dirty="0" smtClean="0"/>
              <a:t>értékében csökkenésnek kell bekövetkeznie.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8421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609600" y="6403340"/>
            <a:ext cx="173037" cy="190500"/>
          </a:xfrm>
          <a:prstGeom prst="rect">
            <a:avLst/>
          </a:prstGeom>
        </p:spPr>
        <p:txBody>
          <a:bodyPr/>
          <a:lstStyle/>
          <a:p>
            <a:fld id="{9B749DBC-5EFD-468C-9F9F-C80FB4A03599}" type="slidenum">
              <a:rPr lang="hu-HU" smtClean="0"/>
              <a:pPr/>
              <a:t>7</a:t>
            </a:fld>
            <a:endParaRPr lang="hu-HU" dirty="0"/>
          </a:p>
        </p:txBody>
      </p:sp>
      <p:sp>
        <p:nvSpPr>
          <p:cNvPr id="8" name="Cím 1"/>
          <p:cNvSpPr>
            <a:spLocks noGrp="1"/>
          </p:cNvSpPr>
          <p:nvPr>
            <p:ph type="title"/>
          </p:nvPr>
        </p:nvSpPr>
        <p:spPr>
          <a:xfrm>
            <a:off x="609600" y="332656"/>
            <a:ext cx="7924800" cy="609600"/>
          </a:xfrm>
        </p:spPr>
        <p:txBody>
          <a:bodyPr/>
          <a:lstStyle/>
          <a:p>
            <a:pPr algn="ctr"/>
            <a:r>
              <a:rPr lang="hu-HU" dirty="0"/>
              <a:t>MSZ 1:2002  Szabványos villamos feszültségek</a:t>
            </a:r>
          </a:p>
        </p:txBody>
      </p:sp>
      <p:sp>
        <p:nvSpPr>
          <p:cNvPr id="7" name="Téglalap 6"/>
          <p:cNvSpPr/>
          <p:nvPr/>
        </p:nvSpPr>
        <p:spPr>
          <a:xfrm>
            <a:off x="523020" y="908720"/>
            <a:ext cx="8225444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hu-HU" b="1" dirty="0"/>
              <a:t> 35 kV-nál nagyobb névleges feszültségű (nagyfeszültségű), váltakozó </a:t>
            </a:r>
            <a:r>
              <a:rPr lang="hu-HU" b="1" dirty="0" smtClean="0"/>
              <a:t>feszültségű hálózatok </a:t>
            </a:r>
            <a:r>
              <a:rPr lang="hu-HU" b="1" dirty="0"/>
              <a:t>és villamos berendezések</a:t>
            </a:r>
          </a:p>
          <a:p>
            <a:endParaRPr lang="hu-HU" dirty="0" smtClean="0"/>
          </a:p>
          <a:p>
            <a:r>
              <a:rPr lang="hu-HU" i="1" u="sng" dirty="0"/>
              <a:t>N</a:t>
            </a:r>
            <a:r>
              <a:rPr lang="hu-HU" i="1" u="sng" dirty="0" smtClean="0"/>
              <a:t>agyfeszültségű </a:t>
            </a:r>
            <a:r>
              <a:rPr lang="hu-HU" i="1" u="sng" dirty="0"/>
              <a:t>hálózatok:</a:t>
            </a:r>
          </a:p>
          <a:p>
            <a:r>
              <a:rPr lang="hu-HU" dirty="0"/>
              <a:t>névleges feszültségeinek értékeit, valamint az e hálózatokon alkalmazható villamos berendezések legnagyobb feszültségeit az alábbi táblázat tartalmazza</a:t>
            </a:r>
            <a:r>
              <a:rPr lang="hu-HU" dirty="0" smtClean="0"/>
              <a:t>.</a:t>
            </a:r>
            <a:endParaRPr lang="hu-HU" dirty="0"/>
          </a:p>
        </p:txBody>
      </p:sp>
      <p:sp>
        <p:nvSpPr>
          <p:cNvPr id="12" name="AutoShape 4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3" name="AutoShape 6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4" name="AutoShape 8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10" name="Kép 9"/>
          <p:cNvPicPr/>
          <p:nvPr/>
        </p:nvPicPr>
        <p:blipFill rotWithShape="1">
          <a:blip r:embed="rId2"/>
          <a:srcRect t="7350" r="5671" b="2384"/>
          <a:stretch/>
        </p:blipFill>
        <p:spPr bwMode="auto">
          <a:xfrm>
            <a:off x="1331640" y="2759571"/>
            <a:ext cx="6339462" cy="30963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9086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609600" y="6403340"/>
            <a:ext cx="173037" cy="190500"/>
          </a:xfrm>
          <a:prstGeom prst="rect">
            <a:avLst/>
          </a:prstGeom>
        </p:spPr>
        <p:txBody>
          <a:bodyPr/>
          <a:lstStyle/>
          <a:p>
            <a:fld id="{9B749DBC-5EFD-468C-9F9F-C80FB4A03599}" type="slidenum">
              <a:rPr lang="hu-HU" smtClean="0"/>
              <a:pPr/>
              <a:t>8</a:t>
            </a:fld>
            <a:endParaRPr lang="hu-HU" dirty="0"/>
          </a:p>
        </p:txBody>
      </p:sp>
      <p:sp>
        <p:nvSpPr>
          <p:cNvPr id="8" name="Cím 1"/>
          <p:cNvSpPr>
            <a:spLocks noGrp="1"/>
          </p:cNvSpPr>
          <p:nvPr>
            <p:ph type="title"/>
          </p:nvPr>
        </p:nvSpPr>
        <p:spPr>
          <a:xfrm>
            <a:off x="63500" y="332656"/>
            <a:ext cx="8972996" cy="1224136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hu-HU" dirty="0"/>
              <a:t>MSZ EN 50160:2008</a:t>
            </a:r>
            <a:br>
              <a:rPr lang="hu-HU" dirty="0"/>
            </a:br>
            <a:r>
              <a:rPr lang="hu-HU" sz="2000" dirty="0"/>
              <a:t>A közcélú elosztóhálózatokon szolgáltatott </a:t>
            </a:r>
            <a:r>
              <a:rPr lang="hu-HU" sz="2000" dirty="0" smtClean="0"/>
              <a:t>villamos energia </a:t>
            </a:r>
            <a:r>
              <a:rPr lang="hu-HU" sz="2000" dirty="0"/>
              <a:t>feszültségjellemzői</a:t>
            </a: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sp>
        <p:nvSpPr>
          <p:cNvPr id="12" name="AutoShape 4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3" name="AutoShape 6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4" name="AutoShape 8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9" name="Téglalap 8"/>
          <p:cNvSpPr/>
          <p:nvPr/>
        </p:nvSpPr>
        <p:spPr>
          <a:xfrm>
            <a:off x="523020" y="1268760"/>
            <a:ext cx="8064896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ts val="2400"/>
              </a:lnSpc>
              <a:buFont typeface="Arial" charset="0"/>
            </a:pPr>
            <a:r>
              <a:rPr lang="hu-HU" b="1" dirty="0" smtClean="0">
                <a:latin typeface="+mn-lt"/>
                <a:cs typeface="+mn-cs"/>
              </a:rPr>
              <a:t>Alapfogalmak</a:t>
            </a:r>
          </a:p>
          <a:p>
            <a:pPr>
              <a:lnSpc>
                <a:spcPts val="2400"/>
              </a:lnSpc>
              <a:buFont typeface="Arial" charset="0"/>
            </a:pPr>
            <a:endParaRPr lang="hu-HU" i="1" u="sng" dirty="0">
              <a:latin typeface="+mn-lt"/>
              <a:cs typeface="+mn-cs"/>
            </a:endParaRPr>
          </a:p>
          <a:p>
            <a:r>
              <a:rPr lang="hu-HU" i="1" u="sng" dirty="0" smtClean="0"/>
              <a:t>Normál </a:t>
            </a:r>
            <a:r>
              <a:rPr lang="hu-HU" i="1" u="sng" dirty="0"/>
              <a:t>üzemi feltétel (</a:t>
            </a:r>
            <a:r>
              <a:rPr lang="hu-HU" i="1" u="sng" dirty="0" err="1"/>
              <a:t>normal</a:t>
            </a:r>
            <a:r>
              <a:rPr lang="hu-HU" i="1" u="sng" dirty="0"/>
              <a:t> </a:t>
            </a:r>
            <a:r>
              <a:rPr lang="hu-HU" i="1" u="sng" dirty="0" err="1"/>
              <a:t>operating</a:t>
            </a:r>
            <a:r>
              <a:rPr lang="hu-HU" i="1" u="sng" dirty="0"/>
              <a:t> </a:t>
            </a:r>
            <a:r>
              <a:rPr lang="hu-HU" i="1" u="sng" dirty="0" err="1"/>
              <a:t>condition</a:t>
            </a:r>
            <a:r>
              <a:rPr lang="hu-HU" i="1" u="sng" dirty="0" smtClean="0"/>
              <a:t>):</a:t>
            </a:r>
            <a:endParaRPr lang="hu-HU" i="1" u="sng" dirty="0"/>
          </a:p>
          <a:p>
            <a:r>
              <a:rPr lang="hu-HU" dirty="0"/>
              <a:t>Az elosztóhálózat olyan állapota, amely megfelel a terhelési és generálási igényeknek, valamint amelyben hiba esetén egy önműködő hálózati védelem lekapcsolja a hálózatot és elhárítja a hiba hatását, kivéve a külső körülmények vagy ellátási nehézségek által okozott kivételes helyzeteket</a:t>
            </a:r>
            <a:r>
              <a:rPr lang="hu-HU" dirty="0" smtClean="0"/>
              <a:t>.</a:t>
            </a:r>
          </a:p>
          <a:p>
            <a:endParaRPr lang="hu-HU" dirty="0"/>
          </a:p>
          <a:p>
            <a:r>
              <a:rPr lang="hu-HU" i="1" u="sng" dirty="0"/>
              <a:t>F</a:t>
            </a:r>
            <a:r>
              <a:rPr lang="hu-HU" i="1" u="sng" dirty="0" smtClean="0"/>
              <a:t>eszültségváltozás </a:t>
            </a:r>
            <a:r>
              <a:rPr lang="hu-HU" i="1" u="sng" dirty="0"/>
              <a:t>(</a:t>
            </a:r>
            <a:r>
              <a:rPr lang="hu-HU" i="1" u="sng" dirty="0" err="1"/>
              <a:t>voltage</a:t>
            </a:r>
            <a:r>
              <a:rPr lang="hu-HU" i="1" u="sng" dirty="0"/>
              <a:t> </a:t>
            </a:r>
            <a:r>
              <a:rPr lang="hu-HU" i="1" u="sng" dirty="0" err="1"/>
              <a:t>variation</a:t>
            </a:r>
            <a:r>
              <a:rPr lang="hu-HU" i="1" u="sng" dirty="0" smtClean="0"/>
              <a:t>):</a:t>
            </a:r>
            <a:endParaRPr lang="hu-HU" i="1" u="sng" dirty="0"/>
          </a:p>
          <a:p>
            <a:r>
              <a:rPr lang="hu-HU" dirty="0"/>
              <a:t>A feszültség növekedése vagy csökkenése általában a terhelésváltozások következményeként.</a:t>
            </a:r>
          </a:p>
          <a:p>
            <a:endParaRPr lang="hu-HU" dirty="0" smtClean="0"/>
          </a:p>
          <a:p>
            <a:r>
              <a:rPr lang="hu-HU" i="1" u="sng" dirty="0"/>
              <a:t>G</a:t>
            </a:r>
            <a:r>
              <a:rPr lang="hu-HU" i="1" u="sng" dirty="0" smtClean="0"/>
              <a:t>yors </a:t>
            </a:r>
            <a:r>
              <a:rPr lang="hu-HU" i="1" u="sng" dirty="0"/>
              <a:t>feszültségváltozás (rapid </a:t>
            </a:r>
            <a:r>
              <a:rPr lang="hu-HU" i="1" u="sng" dirty="0" err="1"/>
              <a:t>voltage</a:t>
            </a:r>
            <a:r>
              <a:rPr lang="hu-HU" i="1" u="sng" dirty="0"/>
              <a:t> </a:t>
            </a:r>
            <a:r>
              <a:rPr lang="hu-HU" i="1" u="sng" dirty="0" err="1"/>
              <a:t>change</a:t>
            </a:r>
            <a:r>
              <a:rPr lang="hu-HU" i="1" u="sng" dirty="0"/>
              <a:t>)</a:t>
            </a:r>
          </a:p>
          <a:p>
            <a:r>
              <a:rPr lang="hu-HU" dirty="0"/>
              <a:t>A feszültség effektív értékének egyszeri gyors változása két egymást követő érték között, amelyek meghatározható, de nem előírt időtartamúak (további információkat lásd az EN 61000-3-3-ban</a:t>
            </a:r>
            <a:r>
              <a:rPr lang="hu-HU" dirty="0" smtClean="0"/>
              <a:t>).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9258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609600" y="6403340"/>
            <a:ext cx="173037" cy="190500"/>
          </a:xfrm>
          <a:prstGeom prst="rect">
            <a:avLst/>
          </a:prstGeom>
        </p:spPr>
        <p:txBody>
          <a:bodyPr/>
          <a:lstStyle/>
          <a:p>
            <a:fld id="{9B749DBC-5EFD-468C-9F9F-C80FB4A03599}" type="slidenum">
              <a:rPr lang="hu-HU" smtClean="0"/>
              <a:pPr/>
              <a:t>9</a:t>
            </a:fld>
            <a:endParaRPr lang="hu-HU" dirty="0"/>
          </a:p>
        </p:txBody>
      </p:sp>
      <p:sp>
        <p:nvSpPr>
          <p:cNvPr id="8" name="Cím 1"/>
          <p:cNvSpPr>
            <a:spLocks noGrp="1"/>
          </p:cNvSpPr>
          <p:nvPr>
            <p:ph type="title"/>
          </p:nvPr>
        </p:nvSpPr>
        <p:spPr>
          <a:xfrm>
            <a:off x="63500" y="332656"/>
            <a:ext cx="8972996" cy="1224136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hu-HU" dirty="0"/>
              <a:t>MSZ EN 50160:2008</a:t>
            </a:r>
            <a:br>
              <a:rPr lang="hu-HU" dirty="0"/>
            </a:br>
            <a:r>
              <a:rPr lang="hu-HU" sz="2000" dirty="0"/>
              <a:t>A közcélú elosztóhálózatokon szolgáltatott </a:t>
            </a:r>
            <a:r>
              <a:rPr lang="hu-HU" sz="2000" dirty="0" smtClean="0"/>
              <a:t>villamos energia </a:t>
            </a:r>
            <a:r>
              <a:rPr lang="hu-HU" sz="2000" dirty="0"/>
              <a:t>feszültségjellemzői</a:t>
            </a: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sp>
        <p:nvSpPr>
          <p:cNvPr id="12" name="AutoShape 4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3" name="AutoShape 6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4" name="AutoShape 8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9" name="Téglalap 8"/>
          <p:cNvSpPr/>
          <p:nvPr/>
        </p:nvSpPr>
        <p:spPr>
          <a:xfrm>
            <a:off x="523020" y="1268760"/>
            <a:ext cx="8064896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ts val="2400"/>
              </a:lnSpc>
              <a:buFont typeface="Arial" charset="0"/>
            </a:pPr>
            <a:r>
              <a:rPr lang="hu-HU" b="1" dirty="0" smtClean="0">
                <a:latin typeface="+mn-lt"/>
                <a:cs typeface="+mn-cs"/>
              </a:rPr>
              <a:t>Alapfogalmak</a:t>
            </a:r>
          </a:p>
          <a:p>
            <a:pPr>
              <a:lnSpc>
                <a:spcPts val="2400"/>
              </a:lnSpc>
              <a:buFont typeface="Arial" charset="0"/>
            </a:pPr>
            <a:endParaRPr lang="hu-HU" i="1" u="sng" dirty="0">
              <a:latin typeface="+mn-lt"/>
              <a:cs typeface="+mn-cs"/>
            </a:endParaRPr>
          </a:p>
          <a:p>
            <a:r>
              <a:rPr lang="hu-HU" i="1" u="sng" dirty="0"/>
              <a:t>F</a:t>
            </a:r>
            <a:r>
              <a:rPr lang="hu-HU" i="1" u="sng" dirty="0" smtClean="0"/>
              <a:t>eszültségingadozás </a:t>
            </a:r>
            <a:r>
              <a:rPr lang="hu-HU" i="1" u="sng" dirty="0"/>
              <a:t>(</a:t>
            </a:r>
            <a:r>
              <a:rPr lang="hu-HU" i="1" u="sng" dirty="0" err="1"/>
              <a:t>voltage</a:t>
            </a:r>
            <a:r>
              <a:rPr lang="hu-HU" i="1" u="sng" dirty="0"/>
              <a:t> </a:t>
            </a:r>
            <a:r>
              <a:rPr lang="hu-HU" i="1" u="sng" dirty="0" err="1"/>
              <a:t>fluctuation</a:t>
            </a:r>
            <a:r>
              <a:rPr lang="hu-HU" i="1" u="sng" dirty="0" smtClean="0"/>
              <a:t>):</a:t>
            </a:r>
            <a:endParaRPr lang="hu-HU" i="1" u="sng" dirty="0"/>
          </a:p>
          <a:p>
            <a:r>
              <a:rPr lang="hu-HU" dirty="0"/>
              <a:t>Feszültségváltozások sorozata vagy a feszültség burkológörbéjének ismétlődő változása</a:t>
            </a:r>
            <a:r>
              <a:rPr lang="hu-HU" dirty="0" smtClean="0"/>
              <a:t>. [</a:t>
            </a:r>
            <a:r>
              <a:rPr lang="hu-HU" dirty="0"/>
              <a:t>IEV 161-08-05</a:t>
            </a:r>
            <a:r>
              <a:rPr lang="hu-HU" dirty="0" smtClean="0"/>
              <a:t>]</a:t>
            </a:r>
          </a:p>
          <a:p>
            <a:endParaRPr lang="hu-HU" dirty="0"/>
          </a:p>
          <a:p>
            <a:r>
              <a:rPr lang="hu-HU" i="1" u="sng" dirty="0"/>
              <a:t>V</a:t>
            </a:r>
            <a:r>
              <a:rPr lang="hu-HU" i="1" u="sng" dirty="0" smtClean="0"/>
              <a:t>illogás </a:t>
            </a:r>
            <a:r>
              <a:rPr lang="hu-HU" i="1" u="sng" dirty="0"/>
              <a:t>(</a:t>
            </a:r>
            <a:r>
              <a:rPr lang="hu-HU" i="1" u="sng" dirty="0" err="1"/>
              <a:t>flicker</a:t>
            </a:r>
            <a:r>
              <a:rPr lang="hu-HU" i="1" u="sng" dirty="0" smtClean="0"/>
              <a:t>):</a:t>
            </a:r>
            <a:endParaRPr lang="hu-HU" i="1" u="sng" dirty="0"/>
          </a:p>
          <a:p>
            <a:r>
              <a:rPr lang="hu-HU" dirty="0"/>
              <a:t>Időben ingadozó fényerősségű vagy színképi eloszlású fényinger által létrehozott látásérzet-ingadozás. [IEV 161-08-13]</a:t>
            </a:r>
          </a:p>
          <a:p>
            <a:r>
              <a:rPr lang="hu-HU" sz="1400" dirty="0"/>
              <a:t>MEGJEGYZÉS: A feszültségingadozás a lámpák fényerősségének változását eredményezi, amely villogásnak nevezett vizuális jelenséget okozhat. Egy bizonyos küszöbérték fölött a villogás zavaróvá válik. A zavaró hatás nagyon gyorsan növekszik az ingadozás amplitúdójával. Egy bizonyos ismétlődési arány esetén még nagyon kis amplitúdók is zavaróak lehetnek.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9989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RSION" val="6.0"/>
  <p:tag name="BASIS" val="EONVorlage"/>
</p:tagLst>
</file>

<file path=ppt/theme/theme1.xml><?xml version="1.0" encoding="utf-8"?>
<a:theme xmlns:a="http://schemas.openxmlformats.org/drawingml/2006/main" name="EON_Halozat">
  <a:themeElements>
    <a:clrScheme name="EON_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B80026"/>
      </a:accent1>
      <a:accent2>
        <a:srgbClr val="F21C0A"/>
      </a:accent2>
      <a:accent3>
        <a:srgbClr val="F6756A"/>
      </a:accent3>
      <a:accent4>
        <a:srgbClr val="FFB4A0"/>
      </a:accent4>
      <a:accent5>
        <a:srgbClr val="CD5F0A"/>
      </a:accent5>
      <a:accent6>
        <a:srgbClr val="E47D00"/>
      </a:accent6>
      <a:hlink>
        <a:srgbClr val="F21C0A"/>
      </a:hlink>
      <a:folHlink>
        <a:srgbClr val="F6756A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BCBCBC"/>
        </a:solidFill>
        <a:ln>
          <a:solidFill>
            <a:srgbClr val="BCBCBC"/>
          </a:solidFill>
        </a:ln>
      </a:spPr>
      <a:bodyPr rtlCol="0" anchor="ctr"/>
      <a:lstStyle>
        <a:defPPr algn="ctr">
          <a:defRPr dirty="0" err="1" smtClean="0">
            <a:solidFill>
              <a:srgbClr val="00000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0000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ts val="2400"/>
          </a:lnSpc>
          <a:defRPr dirty="0" err="1" smtClean="0"/>
        </a:defPPr>
      </a:lstStyle>
    </a:txDef>
  </a:objectDefaults>
  <a:extraClrSchemeLst>
    <a:extraClrScheme>
      <a:clrScheme name="EON_Haloz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B80026"/>
        </a:accent1>
        <a:accent2>
          <a:srgbClr val="F21C0A"/>
        </a:accent2>
        <a:accent3>
          <a:srgbClr val="FFFFFF"/>
        </a:accent3>
        <a:accent4>
          <a:srgbClr val="000000"/>
        </a:accent4>
        <a:accent5>
          <a:srgbClr val="D8AAAC"/>
        </a:accent5>
        <a:accent6>
          <a:srgbClr val="DB1808"/>
        </a:accent6>
        <a:hlink>
          <a:srgbClr val="F21C0A"/>
        </a:hlink>
        <a:folHlink>
          <a:srgbClr val="F6756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ON_Halozat 2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D5F0A"/>
        </a:accent1>
        <a:accent2>
          <a:srgbClr val="E47D00"/>
        </a:accent2>
        <a:accent3>
          <a:srgbClr val="FFFFFF"/>
        </a:accent3>
        <a:accent4>
          <a:srgbClr val="000000"/>
        </a:accent4>
        <a:accent5>
          <a:srgbClr val="E3B6AA"/>
        </a:accent5>
        <a:accent6>
          <a:srgbClr val="CF7100"/>
        </a:accent6>
        <a:hlink>
          <a:srgbClr val="F21C0A"/>
        </a:hlink>
        <a:folHlink>
          <a:srgbClr val="F6756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ON_Halozat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8C0855"/>
        </a:accent1>
        <a:accent2>
          <a:srgbClr val="B01B65"/>
        </a:accent2>
        <a:accent3>
          <a:srgbClr val="FFFFFF"/>
        </a:accent3>
        <a:accent4>
          <a:srgbClr val="000000"/>
        </a:accent4>
        <a:accent5>
          <a:srgbClr val="C5AAB4"/>
        </a:accent5>
        <a:accent6>
          <a:srgbClr val="9F175B"/>
        </a:accent6>
        <a:hlink>
          <a:srgbClr val="F21C0A"/>
        </a:hlink>
        <a:folHlink>
          <a:srgbClr val="F6756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ON_Halozat 4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673376"/>
        </a:accent1>
        <a:accent2>
          <a:srgbClr val="7C5A9F"/>
        </a:accent2>
        <a:accent3>
          <a:srgbClr val="FFFFFF"/>
        </a:accent3>
        <a:accent4>
          <a:srgbClr val="000000"/>
        </a:accent4>
        <a:accent5>
          <a:srgbClr val="B8ADBD"/>
        </a:accent5>
        <a:accent6>
          <a:srgbClr val="705190"/>
        </a:accent6>
        <a:hlink>
          <a:srgbClr val="F21C0A"/>
        </a:hlink>
        <a:folHlink>
          <a:srgbClr val="F6756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ON_Halozat 5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225087"/>
        </a:accent1>
        <a:accent2>
          <a:srgbClr val="2872A3"/>
        </a:accent2>
        <a:accent3>
          <a:srgbClr val="FFFFFF"/>
        </a:accent3>
        <a:accent4>
          <a:srgbClr val="000000"/>
        </a:accent4>
        <a:accent5>
          <a:srgbClr val="ABB3C3"/>
        </a:accent5>
        <a:accent6>
          <a:srgbClr val="236793"/>
        </a:accent6>
        <a:hlink>
          <a:srgbClr val="F21C0A"/>
        </a:hlink>
        <a:folHlink>
          <a:srgbClr val="F6756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ON_Halozat 6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1E7A67"/>
        </a:accent1>
        <a:accent2>
          <a:srgbClr val="3AA48D"/>
        </a:accent2>
        <a:accent3>
          <a:srgbClr val="FFFFFF"/>
        </a:accent3>
        <a:accent4>
          <a:srgbClr val="000000"/>
        </a:accent4>
        <a:accent5>
          <a:srgbClr val="ABBEB8"/>
        </a:accent5>
        <a:accent6>
          <a:srgbClr val="34947F"/>
        </a:accent6>
        <a:hlink>
          <a:srgbClr val="F21C0A"/>
        </a:hlink>
        <a:folHlink>
          <a:srgbClr val="F6756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ON_Halozat 7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748120"/>
        </a:accent1>
        <a:accent2>
          <a:srgbClr val="A3A545"/>
        </a:accent2>
        <a:accent3>
          <a:srgbClr val="FFFFFF"/>
        </a:accent3>
        <a:accent4>
          <a:srgbClr val="000000"/>
        </a:accent4>
        <a:accent5>
          <a:srgbClr val="BCC1AB"/>
        </a:accent5>
        <a:accent6>
          <a:srgbClr val="93953E"/>
        </a:accent6>
        <a:hlink>
          <a:srgbClr val="F21C0A"/>
        </a:hlink>
        <a:folHlink>
          <a:srgbClr val="F6756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ON_Halozat 8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B80026"/>
        </a:accent1>
        <a:accent2>
          <a:srgbClr val="F21C0A"/>
        </a:accent2>
        <a:accent3>
          <a:srgbClr val="FFFFFF"/>
        </a:accent3>
        <a:accent4>
          <a:srgbClr val="000000"/>
        </a:accent4>
        <a:accent5>
          <a:srgbClr val="D8AAAC"/>
        </a:accent5>
        <a:accent6>
          <a:srgbClr val="DB1808"/>
        </a:accent6>
        <a:hlink>
          <a:srgbClr val="F21C0A"/>
        </a:hlink>
        <a:folHlink>
          <a:srgbClr val="F6756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</TotalTime>
  <Words>4979</Words>
  <Application>Microsoft Office PowerPoint</Application>
  <PresentationFormat>Diavetítés a képernyőre (4:3 oldalarány)</PresentationFormat>
  <Paragraphs>605</Paragraphs>
  <Slides>68</Slides>
  <Notes>54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68</vt:i4>
      </vt:variant>
    </vt:vector>
  </HeadingPairs>
  <TitlesOfParts>
    <vt:vector size="71" baseType="lpstr">
      <vt:lpstr>Arial</vt:lpstr>
      <vt:lpstr>Wingdings</vt:lpstr>
      <vt:lpstr>EON_Halozat</vt:lpstr>
      <vt:lpstr>KÖF hálózat jellemzői</vt:lpstr>
      <vt:lpstr>MSZ 1:2002  Szabványos villamos feszültségek</vt:lpstr>
      <vt:lpstr>MSZ 1:2002  Szabványos villamos feszültségek</vt:lpstr>
      <vt:lpstr>MSZ 1:2002  Szabványos villamos feszültségek</vt:lpstr>
      <vt:lpstr>MSZ 1:2002  Szabványos villamos feszültségek</vt:lpstr>
      <vt:lpstr>MSZ 1:2002  Szabványos villamos feszültségek</vt:lpstr>
      <vt:lpstr>MSZ 1:2002  Szabványos villamos feszültségek</vt:lpstr>
      <vt:lpstr>MSZ EN 50160:2008 A közcélú elosztóhálózatokon szolgáltatott villamos energia feszültségjellemzői </vt:lpstr>
      <vt:lpstr>MSZ EN 50160:2008 A közcélú elosztóhálózatokon szolgáltatott villamos energia feszültségjellemzői </vt:lpstr>
      <vt:lpstr>MSZ EN 50160:2008 A közcélú elosztóhálózatokon szolgáltatott villamos energia feszültségjellemzői </vt:lpstr>
      <vt:lpstr>MSZ EN 50160:2008 A közcélú elosztóhálózatokon szolgáltatott villamos energia feszültségjellemzői </vt:lpstr>
      <vt:lpstr>MSZ EN 50160:2008 A közcélú elosztóhálózatokon szolgáltatott villamos energia feszültségjellemzői </vt:lpstr>
      <vt:lpstr>MSZ EN 50160:2008 A közcélú elosztóhálózatokon szolgáltatott villamos energia feszültségjellemzői </vt:lpstr>
      <vt:lpstr>MSZ EN 50160:2008 A közcélú elosztóhálózatokon szolgáltatott villamos energia feszültségjellemzői </vt:lpstr>
      <vt:lpstr>MSZ EN 50160:2008 A közcélú elosztóhálózatokon szolgáltatott villamos energia feszültségjellemzői </vt:lpstr>
      <vt:lpstr>MK1 - Hálózattervezés</vt:lpstr>
      <vt:lpstr>MK1 - Hálózattervezés</vt:lpstr>
      <vt:lpstr>MK1 - Hálózattervezés</vt:lpstr>
      <vt:lpstr>MK1 - Hálózattervezés</vt:lpstr>
      <vt:lpstr>MK1 - Hálózattervezés</vt:lpstr>
      <vt:lpstr>MK1 - Hálózattervezés</vt:lpstr>
      <vt:lpstr>MK1 - Hálózattervezés</vt:lpstr>
      <vt:lpstr>MK1 - Hálózattervezés</vt:lpstr>
      <vt:lpstr>MK1 - Hálózattervezés</vt:lpstr>
      <vt:lpstr>MK1 - Hálózattervezés</vt:lpstr>
      <vt:lpstr>Pécs 1 alállomás</vt:lpstr>
      <vt:lpstr>Pécs 1 alállomás</vt:lpstr>
      <vt:lpstr>Pécs 1 alállomás</vt:lpstr>
      <vt:lpstr>MK1 - Hálózattervezés</vt:lpstr>
      <vt:lpstr>MK1 - Hálózattervezés</vt:lpstr>
      <vt:lpstr>MK1 - Hálózattervezés</vt:lpstr>
      <vt:lpstr>MK1 - Hálózattervezés</vt:lpstr>
      <vt:lpstr>MK1 - Hálózattervezés</vt:lpstr>
      <vt:lpstr>MK1 - Hálózattervezés</vt:lpstr>
      <vt:lpstr>MK1 - Hálózattervezés</vt:lpstr>
      <vt:lpstr>MK4-2 Középfeszültségű szabadvezeték hálózatok</vt:lpstr>
      <vt:lpstr>MSZ 151-1:2000 Erősáramú szabadvezetékek. 1 kV-nál nagyobb névleges feszültségű szabadvezetékek létesítési előírásai</vt:lpstr>
      <vt:lpstr>MSZ 151-1:2000 Erősáramú szabadvezetékek. 1 kV-nál nagyobb névleges feszültségű szabadvezetékek létesítési előírásai</vt:lpstr>
      <vt:lpstr>MSZ 151-1:2000 Erősáramú szabadvezetékek. 1 kV-nál nagyobb névleges feszültségű szabadvezetékek létesítési előírásai</vt:lpstr>
      <vt:lpstr>MSZ 151-1:2000 Erősáramú szabadvezetékek. 1 kV-nál nagyobb névleges feszültségű szabadvezetékek létesítési előírásai</vt:lpstr>
      <vt:lpstr>MSZ 151-1:2000 Erősáramú szabadvezetékek. 1 kV-nál nagyobb névleges feszültségű szabadvezetékek létesítési előírásai</vt:lpstr>
      <vt:lpstr>MSZ 151-1:2000 Erősáramú szabadvezetékek. 1 kV-nál nagyobb névleges feszültségű szabadvezetékek létesítési előírásai</vt:lpstr>
      <vt:lpstr>MSZ 151-1:2000 Erősáramú szabadvezetékek. 1 kV-nál nagyobb névleges feszültségű szabadvezetékek létesítési előírásai</vt:lpstr>
      <vt:lpstr>MSZ 151-1:2000 Erősáramú szabadvezetékek. 1 kV-nál nagyobb névleges feszültségű szabadvezetékek létesítési előírásai</vt:lpstr>
      <vt:lpstr>MSZ 151-1:2000 Erősáramú szabadvezetékek. 1 kV-nál nagyobb névleges feszültségű szabadvezetékek létesítési előírásai</vt:lpstr>
      <vt:lpstr>MSZ 151-1:2000 Erősáramú szabadvezetékek. 1 kV-nál nagyobb névleges feszültségű szabadvezetékek létesítési előírásai</vt:lpstr>
      <vt:lpstr>MSZ 151-1:2000 Erősáramú szabadvezetékek. 1 kV-nál nagyobb névleges feszültségű szabadvezetékek létesítési előírásai</vt:lpstr>
      <vt:lpstr>MSZ 151-1:2000 Erősáramú szabadvezetékek. 1 kV-nál nagyobb névleges feszültségű szabadvezetékek létesítési előírásai</vt:lpstr>
      <vt:lpstr>MSZ 151-1:2000 Erősáramú szabadvezetékek. 1 kV-nál nagyobb névleges feszültségű szabadvezetékek létesítési előírásai</vt:lpstr>
      <vt:lpstr>MSZ 151-1:2000 Erősáramú szabadvezetékek. 1 kV-nál nagyobb névleges feszültségű szabadvezetékek létesítési előírásai</vt:lpstr>
      <vt:lpstr>MSZ 151-1:2000 Erősáramú szabadvezetékek. 1 kV-nál nagyobb névleges feszültségű szabadvezetékek létesítési előírásai</vt:lpstr>
      <vt:lpstr>MSZ 151-1:2000 Erősáramú szabadvezetékek. 1 kV-nál nagyobb névleges feszültségű szabadvezetékek létesítési előírásai</vt:lpstr>
      <vt:lpstr>MSZ 151-1:2000 Erősáramú szabadvezetékek. 1 kV-nál nagyobb névleges feszültségű szabadvezetékek létesítési előírásai</vt:lpstr>
      <vt:lpstr>Kompenzált középfeszültségű hálózatok üzemeltetése</vt:lpstr>
      <vt:lpstr>Kompenzált középfeszültségű hálózatok üzemeltetése</vt:lpstr>
      <vt:lpstr>Kompenzált középfeszültségű hálózatok üzemeltetése</vt:lpstr>
      <vt:lpstr>Kompenzált középfeszültségű hálózatok üzemeltetése</vt:lpstr>
      <vt:lpstr>Kompenzált középfeszültségű hálózatok üzemeltetése</vt:lpstr>
      <vt:lpstr>Kompenzált középfeszültségű hálózatok üzemeltetése</vt:lpstr>
      <vt:lpstr>Kompenzált középfeszültségű hálózatok üzemeltetése</vt:lpstr>
      <vt:lpstr>Kompenzált középfeszültségű hálózatok üzemeltetése</vt:lpstr>
      <vt:lpstr>Kompenzált középfeszültségű hálózatok üzemeltetése</vt:lpstr>
      <vt:lpstr>Kompenzált középfeszültségű hálózatok üzemeltetése</vt:lpstr>
      <vt:lpstr>Kompenzált középfeszültségű hálózatok üzemeltetése</vt:lpstr>
      <vt:lpstr>Kompenzált középfeszültségű hálózatok üzemeltetése</vt:lpstr>
      <vt:lpstr>Fázisforgatás kompenzált középfeszültségű hálózatokon</vt:lpstr>
      <vt:lpstr>Fázisforgatás kompenzált középfeszültségű hálózatokon</vt:lpstr>
      <vt:lpstr>Fázisforgatás kompenzált középfeszültségű hálózatokon</vt:lpstr>
    </vt:vector>
  </TitlesOfParts>
  <Company>E.ON IS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T9121</dc:creator>
  <dc:description>Version 6.0 ; Stand: 2012-08-13</dc:description>
  <cp:lastModifiedBy>User</cp:lastModifiedBy>
  <cp:revision>114</cp:revision>
  <dcterms:created xsi:type="dcterms:W3CDTF">2012-09-03T09:09:49Z</dcterms:created>
  <dcterms:modified xsi:type="dcterms:W3CDTF">2019-03-15T16:48:19Z</dcterms:modified>
</cp:coreProperties>
</file>